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86"/>
  </p:normalViewPr>
  <p:slideViewPr>
    <p:cSldViewPr>
      <p:cViewPr varScale="1">
        <p:scale>
          <a:sx n="86" d="100"/>
          <a:sy n="86" d="100"/>
        </p:scale>
        <p:origin x="216" y="6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9625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05983" y="424141"/>
            <a:ext cx="1702064" cy="469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127333" y="398911"/>
            <a:ext cx="10063282" cy="4695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48920" y="438982"/>
            <a:ext cx="1587894" cy="4036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16478" y="293674"/>
            <a:ext cx="5959042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6187" y="1361084"/>
            <a:ext cx="9779624" cy="2387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20" Type="http://schemas.openxmlformats.org/officeDocument/2006/relationships/image" Target="../media/image50.png"/><Relationship Id="rId21" Type="http://schemas.openxmlformats.org/officeDocument/2006/relationships/image" Target="../media/image51.png"/><Relationship Id="rId22" Type="http://schemas.openxmlformats.org/officeDocument/2006/relationships/image" Target="../media/image52.png"/><Relationship Id="rId23" Type="http://schemas.openxmlformats.org/officeDocument/2006/relationships/image" Target="../media/image53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5" y="1"/>
            <a:ext cx="12190615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983" y="424141"/>
            <a:ext cx="1702064" cy="4694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146" y="1839810"/>
            <a:ext cx="10126654" cy="1518364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 algn="l">
              <a:spcBef>
                <a:spcPts val="320"/>
              </a:spcBef>
            </a:pPr>
            <a:r>
              <a:rPr lang="zh-CN" altLang="en-US" sz="48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猥琐发育，别浪</a:t>
            </a:r>
            <a:r>
              <a:rPr lang="en-US" altLang="zh-CN" sz="48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/>
            </a:r>
            <a:br>
              <a:rPr lang="en-US" altLang="zh-CN" sz="4800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</a:br>
            <a:r>
              <a:rPr lang="zh-CN" altLang="en-US" sz="4800" dirty="0" smtClean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在变化中“务实”产品从零到一</a:t>
            </a:r>
            <a:endParaRPr sz="4800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4547" y="3658082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主讲人：高晖</a:t>
            </a:r>
            <a:endParaRPr kumimoji="1" lang="en-US" altLang="zh-CN" sz="2400" dirty="0" smtClean="0">
              <a:solidFill>
                <a:schemeClr val="bg1">
                  <a:lumMod val="95000"/>
                </a:schemeClr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时间：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SimHei" charset="-122"/>
                <a:ea typeface="SimHei" charset="-122"/>
                <a:cs typeface="SimHei" charset="-122"/>
              </a:rPr>
              <a:t>2017.12.16</a:t>
            </a:r>
            <a:endParaRPr kumimoji="1" lang="zh-CN" altLang="en-US" sz="2400" dirty="0">
              <a:solidFill>
                <a:schemeClr val="bg1">
                  <a:lumMod val="95000"/>
                </a:schemeClr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0921" y="293674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业务满足度</a:t>
            </a:r>
          </a:p>
        </p:txBody>
      </p:sp>
      <p:sp>
        <p:nvSpPr>
          <p:cNvPr id="3" name="object 3"/>
          <p:cNvSpPr/>
          <p:nvPr/>
        </p:nvSpPr>
        <p:spPr>
          <a:xfrm>
            <a:off x="850876" y="2544105"/>
            <a:ext cx="4041735" cy="4056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10618" y="1593202"/>
            <a:ext cx="154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Microsoft YaHei"/>
                <a:cs typeface="Microsoft YaHei"/>
              </a:rPr>
              <a:t>业务核心流程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73078" y="1771002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3175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73078" y="1771002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7999" y="1"/>
                </a:lnTo>
              </a:path>
            </a:pathLst>
          </a:custGeom>
          <a:ln w="25399">
            <a:solidFill>
              <a:srgbClr val="CDD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71748" y="1771675"/>
            <a:ext cx="2199640" cy="2793365"/>
          </a:xfrm>
          <a:custGeom>
            <a:avLst/>
            <a:gdLst/>
            <a:ahLst/>
            <a:cxnLst/>
            <a:rect l="l" t="t" r="r" b="b"/>
            <a:pathLst>
              <a:path w="2199640" h="2793365">
                <a:moveTo>
                  <a:pt x="2199298" y="0"/>
                </a:moveTo>
                <a:lnTo>
                  <a:pt x="0" y="2793318"/>
                </a:lnTo>
              </a:path>
            </a:pathLst>
          </a:custGeom>
          <a:ln w="25399">
            <a:solidFill>
              <a:srgbClr val="CDD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10618" y="2778531"/>
            <a:ext cx="154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Microsoft YaHei"/>
                <a:cs typeface="Microsoft YaHei"/>
              </a:rPr>
              <a:t>完整业务链条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73078" y="2956331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7999" y="1"/>
                </a:lnTo>
              </a:path>
            </a:pathLst>
          </a:custGeom>
          <a:ln w="25399">
            <a:solidFill>
              <a:srgbClr val="CDD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54257" y="2955594"/>
            <a:ext cx="1617345" cy="2176780"/>
          </a:xfrm>
          <a:custGeom>
            <a:avLst/>
            <a:gdLst/>
            <a:ahLst/>
            <a:cxnLst/>
            <a:rect l="l" t="t" r="r" b="b"/>
            <a:pathLst>
              <a:path w="1617345" h="2176779">
                <a:moveTo>
                  <a:pt x="1616788" y="0"/>
                </a:moveTo>
                <a:lnTo>
                  <a:pt x="0" y="2176678"/>
                </a:lnTo>
              </a:path>
            </a:pathLst>
          </a:custGeom>
          <a:ln w="25399">
            <a:solidFill>
              <a:srgbClr val="CDD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10618" y="3963873"/>
            <a:ext cx="1041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Microsoft YaHei"/>
                <a:cs typeface="Microsoft YaHei"/>
              </a:rPr>
              <a:t>增值诉求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73078" y="4141673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3175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73078" y="4141673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7999" y="0"/>
                </a:lnTo>
              </a:path>
            </a:pathLst>
          </a:custGeom>
          <a:ln w="25399">
            <a:solidFill>
              <a:srgbClr val="CDD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35068" y="4140987"/>
            <a:ext cx="1034415" cy="1555750"/>
          </a:xfrm>
          <a:custGeom>
            <a:avLst/>
            <a:gdLst/>
            <a:ahLst/>
            <a:cxnLst/>
            <a:rect l="l" t="t" r="r" b="b"/>
            <a:pathLst>
              <a:path w="1034414" h="1555750">
                <a:moveTo>
                  <a:pt x="1034289" y="0"/>
                </a:moveTo>
                <a:lnTo>
                  <a:pt x="0" y="1555158"/>
                </a:lnTo>
              </a:path>
            </a:pathLst>
          </a:custGeom>
          <a:ln w="25399">
            <a:solidFill>
              <a:srgbClr val="CDD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0921" y="293674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业务满足度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6187" y="1361084"/>
            <a:ext cx="6159500" cy="2387600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Microsoft YaHei"/>
                <a:cs typeface="Microsoft YaHei"/>
              </a:rPr>
              <a:t>完成核心指标的是核心业务流程</a:t>
            </a:r>
            <a:endParaRPr sz="24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Microsoft YaHei"/>
                <a:cs typeface="Microsoft YaHei"/>
              </a:rPr>
              <a:t>后台功能不是核心流程</a:t>
            </a:r>
            <a:endParaRPr sz="24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Microsoft YaHei"/>
                <a:cs typeface="Microsoft YaHei"/>
              </a:rPr>
              <a:t>完整业务链条指能够形成闭环的业务流程</a:t>
            </a:r>
            <a:endParaRPr sz="24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spcBef>
                <a:spcPts val="9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Microsoft YaHei"/>
                <a:cs typeface="Microsoft YaHei"/>
              </a:rPr>
              <a:t>提高核心指标的都是增值诉求</a:t>
            </a:r>
            <a:endParaRPr sz="2400">
              <a:latin typeface="Microsoft YaHei"/>
              <a:cs typeface="Microsoft YaHei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Microsoft YaHei"/>
                <a:cs typeface="Microsoft YaHei"/>
              </a:rPr>
              <a:t>可以接受“简陋”，不能接受“逻辑漏洞”</a:t>
            </a:r>
            <a:endParaRPr sz="2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0921" y="293674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业务延展性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91395" y="2533543"/>
          <a:ext cx="4624070" cy="2581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7364"/>
                <a:gridCol w="601980"/>
                <a:gridCol w="2244089"/>
              </a:tblGrid>
              <a:tr h="6045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dirty="0">
                          <a:latin typeface="Microsoft YaHei"/>
                          <a:cs typeface="Microsoft YaHei"/>
                        </a:rPr>
                        <a:t>替代方案</a:t>
                      </a:r>
                      <a:endParaRPr sz="3200">
                        <a:latin typeface="Microsoft YaHei"/>
                        <a:cs typeface="Microsoft YaHei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dirty="0">
                          <a:latin typeface="Microsoft YaHei"/>
                          <a:cs typeface="Microsoft YaHei"/>
                        </a:rPr>
                        <a:t>=</a:t>
                      </a:r>
                      <a:endParaRPr sz="3200">
                        <a:latin typeface="Microsoft YaHei"/>
                        <a:cs typeface="Microsoft YaHei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3200" dirty="0">
                          <a:latin typeface="Microsoft YaHei"/>
                          <a:cs typeface="Microsoft YaHei"/>
                        </a:rPr>
                        <a:t>长期方案</a:t>
                      </a:r>
                      <a:endParaRPr sz="3200">
                        <a:latin typeface="Microsoft YaHei"/>
                        <a:cs typeface="Microsoft YaHei"/>
                      </a:endParaRPr>
                    </a:p>
                  </a:txBody>
                  <a:tcPr marL="0" marR="0" marT="23495" marB="0"/>
                </a:tc>
              </a:tr>
              <a:tr h="6794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3200" dirty="0">
                          <a:latin typeface="Microsoft YaHei"/>
                          <a:cs typeface="Microsoft YaHei"/>
                        </a:rPr>
                        <a:t>写死逻辑</a:t>
                      </a:r>
                      <a:endParaRPr sz="3200">
                        <a:latin typeface="Microsoft YaHei"/>
                        <a:cs typeface="Microsoft YaHei"/>
                      </a:endParaRPr>
                    </a:p>
                  </a:txBody>
                  <a:tcPr marL="0" marR="0" marT="92075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3200" dirty="0">
                          <a:latin typeface="Microsoft YaHei"/>
                          <a:cs typeface="Microsoft YaHei"/>
                        </a:rPr>
                        <a:t>&gt;</a:t>
                      </a:r>
                      <a:endParaRPr sz="3200">
                        <a:latin typeface="Microsoft YaHei"/>
                        <a:cs typeface="Microsoft YaHei"/>
                      </a:endParaRPr>
                    </a:p>
                  </a:txBody>
                  <a:tcPr marL="0" marR="0" marT="92075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3200" dirty="0">
                          <a:latin typeface="Microsoft YaHei"/>
                          <a:cs typeface="Microsoft YaHei"/>
                        </a:rPr>
                        <a:t>管理体系</a:t>
                      </a:r>
                      <a:endParaRPr sz="3200">
                        <a:latin typeface="Microsoft YaHei"/>
                        <a:cs typeface="Microsoft YaHei"/>
                      </a:endParaRPr>
                    </a:p>
                  </a:txBody>
                  <a:tcPr marL="0" marR="0" marT="92075" marB="0"/>
                </a:tc>
              </a:tr>
              <a:tr h="6858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latin typeface="Microsoft YaHei"/>
                          <a:cs typeface="Microsoft YaHei"/>
                        </a:rPr>
                        <a:t>逻辑缺陷</a:t>
                      </a:r>
                      <a:endParaRPr sz="3200">
                        <a:latin typeface="Microsoft YaHei"/>
                        <a:cs typeface="Microsoft YaHei"/>
                      </a:endParaRPr>
                    </a:p>
                  </a:txBody>
                  <a:tcPr marL="0" marR="0" marT="98425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latin typeface="Microsoft YaHei"/>
                          <a:cs typeface="Microsoft YaHei"/>
                        </a:rPr>
                        <a:t>=</a:t>
                      </a:r>
                      <a:endParaRPr sz="3200">
                        <a:latin typeface="Microsoft YaHei"/>
                        <a:cs typeface="Microsoft YaHei"/>
                      </a:endParaRPr>
                    </a:p>
                  </a:txBody>
                  <a:tcPr marL="0" marR="0" marT="98425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latin typeface="Microsoft YaHei"/>
                          <a:cs typeface="Microsoft YaHei"/>
                        </a:rPr>
                        <a:t>流程待完善</a:t>
                      </a:r>
                      <a:endParaRPr sz="3200">
                        <a:latin typeface="Microsoft YaHei"/>
                        <a:cs typeface="Microsoft YaHei"/>
                      </a:endParaRPr>
                    </a:p>
                  </a:txBody>
                  <a:tcPr marL="0" marR="0" marT="98425" marB="0"/>
                </a:tc>
              </a:tr>
              <a:tr h="6108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latin typeface="Microsoft YaHei"/>
                          <a:cs typeface="Microsoft YaHei"/>
                        </a:rPr>
                        <a:t>数据记录</a:t>
                      </a:r>
                      <a:endParaRPr sz="3200">
                        <a:latin typeface="Microsoft YaHei"/>
                        <a:cs typeface="Microsoft YaHei"/>
                      </a:endParaRPr>
                    </a:p>
                  </a:txBody>
                  <a:tcPr marL="0" marR="0" marT="98425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latin typeface="Microsoft YaHei"/>
                          <a:cs typeface="Microsoft YaHei"/>
                        </a:rPr>
                        <a:t>&lt;</a:t>
                      </a:r>
                      <a:endParaRPr sz="3200">
                        <a:latin typeface="Microsoft YaHei"/>
                        <a:cs typeface="Microsoft YaHei"/>
                      </a:endParaRPr>
                    </a:p>
                  </a:txBody>
                  <a:tcPr marL="0" marR="0" marT="98425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3200" dirty="0">
                          <a:latin typeface="Microsoft YaHei"/>
                          <a:cs typeface="Microsoft YaHei"/>
                        </a:rPr>
                        <a:t>功能实现</a:t>
                      </a:r>
                      <a:endParaRPr sz="3200">
                        <a:latin typeface="Microsoft YaHei"/>
                        <a:cs typeface="Microsoft YaHei"/>
                      </a:endParaRPr>
                    </a:p>
                  </a:txBody>
                  <a:tcPr marL="0" marR="0" marT="98425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0921" y="293674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业务延展性</a:t>
            </a:r>
          </a:p>
        </p:txBody>
      </p:sp>
      <p:sp>
        <p:nvSpPr>
          <p:cNvPr id="3" name="object 3"/>
          <p:cNvSpPr/>
          <p:nvPr/>
        </p:nvSpPr>
        <p:spPr>
          <a:xfrm>
            <a:off x="4568545" y="2023122"/>
            <a:ext cx="4771390" cy="1082040"/>
          </a:xfrm>
          <a:custGeom>
            <a:avLst/>
            <a:gdLst/>
            <a:ahLst/>
            <a:cxnLst/>
            <a:rect l="l" t="t" r="r" b="b"/>
            <a:pathLst>
              <a:path w="4771390" h="1082039">
                <a:moveTo>
                  <a:pt x="0" y="0"/>
                </a:moveTo>
                <a:lnTo>
                  <a:pt x="4770843" y="0"/>
                </a:lnTo>
                <a:lnTo>
                  <a:pt x="4770843" y="1081836"/>
                </a:lnTo>
                <a:lnTo>
                  <a:pt x="0" y="1081836"/>
                </a:lnTo>
                <a:lnTo>
                  <a:pt x="0" y="0"/>
                </a:lnTo>
                <a:close/>
              </a:path>
            </a:pathLst>
          </a:custGeom>
          <a:solidFill>
            <a:srgbClr val="EDE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68545" y="2023123"/>
            <a:ext cx="4771390" cy="1082040"/>
          </a:xfrm>
          <a:custGeom>
            <a:avLst/>
            <a:gdLst/>
            <a:ahLst/>
            <a:cxnLst/>
            <a:rect l="l" t="t" r="r" b="b"/>
            <a:pathLst>
              <a:path w="4771390" h="1082039">
                <a:moveTo>
                  <a:pt x="0" y="0"/>
                </a:moveTo>
                <a:lnTo>
                  <a:pt x="4770826" y="0"/>
                </a:lnTo>
                <a:lnTo>
                  <a:pt x="4770826" y="1081838"/>
                </a:lnTo>
                <a:lnTo>
                  <a:pt x="0" y="108183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92445" y="1862823"/>
            <a:ext cx="3514725" cy="347980"/>
          </a:xfrm>
          <a:custGeom>
            <a:avLst/>
            <a:gdLst/>
            <a:ahLst/>
            <a:cxnLst/>
            <a:rect l="l" t="t" r="r" b="b"/>
            <a:pathLst>
              <a:path w="3514725" h="347980">
                <a:moveTo>
                  <a:pt x="0" y="0"/>
                </a:moveTo>
                <a:lnTo>
                  <a:pt x="3514712" y="0"/>
                </a:lnTo>
                <a:lnTo>
                  <a:pt x="3514712" y="347662"/>
                </a:lnTo>
                <a:lnTo>
                  <a:pt x="0" y="347662"/>
                </a:lnTo>
                <a:lnTo>
                  <a:pt x="0" y="0"/>
                </a:lnTo>
                <a:close/>
              </a:path>
            </a:pathLst>
          </a:custGeom>
          <a:solidFill>
            <a:srgbClr val="5256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92445" y="2023122"/>
            <a:ext cx="3514725" cy="187960"/>
          </a:xfrm>
          <a:prstGeom prst="rect">
            <a:avLst/>
          </a:prstGeom>
          <a:solidFill>
            <a:srgbClr val="525668"/>
          </a:solidFill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ts val="944"/>
              </a:lnSpc>
            </a:pPr>
            <a:r>
              <a:rPr sz="1400" spc="-5" dirty="0">
                <a:solidFill>
                  <a:srgbClr val="FFFFFF"/>
                </a:solidFill>
                <a:latin typeface="Microsoft YaHei"/>
                <a:cs typeface="Microsoft YaHei"/>
              </a:rPr>
              <a:t>人</a:t>
            </a:r>
            <a:r>
              <a:rPr sz="1400" dirty="0">
                <a:solidFill>
                  <a:srgbClr val="FFFFFF"/>
                </a:solidFill>
                <a:latin typeface="Microsoft YaHei"/>
                <a:cs typeface="Microsoft YaHei"/>
              </a:rPr>
              <a:t>-</a:t>
            </a:r>
            <a:r>
              <a:rPr sz="1400" spc="-5" dirty="0">
                <a:solidFill>
                  <a:srgbClr val="FFFFFF"/>
                </a:solidFill>
                <a:latin typeface="Microsoft YaHei"/>
                <a:cs typeface="Microsoft YaHei"/>
              </a:rPr>
              <a:t> </a:t>
            </a:r>
            <a:r>
              <a:rPr sz="1400" dirty="0">
                <a:solidFill>
                  <a:srgbClr val="FFFFFF"/>
                </a:solidFill>
                <a:latin typeface="Microsoft YaHei"/>
                <a:cs typeface="Microsoft YaHei"/>
              </a:rPr>
              <a:t>使用者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04261" y="3212973"/>
            <a:ext cx="1190625" cy="1026160"/>
          </a:xfrm>
          <a:custGeom>
            <a:avLst/>
            <a:gdLst/>
            <a:ahLst/>
            <a:cxnLst/>
            <a:rect l="l" t="t" r="r" b="b"/>
            <a:pathLst>
              <a:path w="1190625" h="1026160">
                <a:moveTo>
                  <a:pt x="933767" y="0"/>
                </a:moveTo>
                <a:lnTo>
                  <a:pt x="256527" y="0"/>
                </a:lnTo>
                <a:lnTo>
                  <a:pt x="0" y="513054"/>
                </a:lnTo>
                <a:lnTo>
                  <a:pt x="256527" y="1026121"/>
                </a:lnTo>
                <a:lnTo>
                  <a:pt x="933767" y="1026121"/>
                </a:lnTo>
                <a:lnTo>
                  <a:pt x="1190294" y="513054"/>
                </a:lnTo>
                <a:lnTo>
                  <a:pt x="933767" y="0"/>
                </a:lnTo>
                <a:close/>
              </a:path>
            </a:pathLst>
          </a:custGeom>
          <a:solidFill>
            <a:srgbClr val="5256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84379" y="3347567"/>
            <a:ext cx="1571625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  <a:tabLst>
                <a:tab pos="909955" algn="l"/>
                <a:tab pos="1558290" algn="l"/>
              </a:tabLst>
            </a:pPr>
            <a:r>
              <a:rPr sz="2400" b="1" dirty="0">
                <a:solidFill>
                  <a:srgbClr val="FFFFFF"/>
                </a:solidFill>
                <a:latin typeface="Microsoft YaHei"/>
                <a:cs typeface="Microsoft YaHei"/>
              </a:rPr>
              <a:t>延展	</a:t>
            </a:r>
            <a:r>
              <a:rPr sz="2400" b="1" u="sng" dirty="0">
                <a:solidFill>
                  <a:srgbClr val="FFFFFF"/>
                </a:solidFill>
                <a:uFill>
                  <a:solidFill>
                    <a:srgbClr val="525668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ts val="2840"/>
              </a:lnSpc>
            </a:pPr>
            <a:r>
              <a:rPr sz="2400" b="1" dirty="0">
                <a:solidFill>
                  <a:srgbClr val="FFFFFF"/>
                </a:solidFill>
                <a:latin typeface="Microsoft YaHei"/>
                <a:cs typeface="Microsoft YaHei"/>
              </a:rPr>
              <a:t>性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38029" y="2525693"/>
            <a:ext cx="910590" cy="687705"/>
          </a:xfrm>
          <a:custGeom>
            <a:avLst/>
            <a:gdLst/>
            <a:ahLst/>
            <a:cxnLst/>
            <a:rect l="l" t="t" r="r" b="b"/>
            <a:pathLst>
              <a:path w="910589" h="687705">
                <a:moveTo>
                  <a:pt x="0" y="687279"/>
                </a:moveTo>
                <a:lnTo>
                  <a:pt x="910160" y="0"/>
                </a:lnTo>
              </a:path>
            </a:pathLst>
          </a:custGeom>
          <a:ln w="9524">
            <a:solidFill>
              <a:srgbClr val="5256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47146" y="2510510"/>
            <a:ext cx="121158" cy="110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52543" y="3667074"/>
            <a:ext cx="115900" cy="1179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38029" y="4239095"/>
            <a:ext cx="910590" cy="687705"/>
          </a:xfrm>
          <a:custGeom>
            <a:avLst/>
            <a:gdLst/>
            <a:ahLst/>
            <a:cxnLst/>
            <a:rect l="l" t="t" r="r" b="b"/>
            <a:pathLst>
              <a:path w="910589" h="687704">
                <a:moveTo>
                  <a:pt x="0" y="0"/>
                </a:moveTo>
                <a:lnTo>
                  <a:pt x="910160" y="687279"/>
                </a:lnTo>
              </a:path>
            </a:pathLst>
          </a:custGeom>
          <a:ln w="9524">
            <a:solidFill>
              <a:srgbClr val="5256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47146" y="4830559"/>
            <a:ext cx="121158" cy="1109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68545" y="2210485"/>
            <a:ext cx="4771390" cy="894715"/>
          </a:xfrm>
          <a:prstGeom prst="rect">
            <a:avLst/>
          </a:prstGeom>
          <a:solidFill>
            <a:srgbClr val="EDEDEB"/>
          </a:solidFill>
        </p:spPr>
        <p:txBody>
          <a:bodyPr vert="horz" wrap="square" lIns="0" tIns="121920" rIns="0" bIns="0" rtlCol="0">
            <a:spAutoFit/>
          </a:bodyPr>
          <a:lstStyle/>
          <a:p>
            <a:pPr marL="424815" indent="-17145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425450" algn="l"/>
              </a:tabLst>
            </a:pPr>
            <a:r>
              <a:rPr sz="1200" dirty="0">
                <a:latin typeface="Microsoft YaHei"/>
                <a:cs typeface="Microsoft YaHei"/>
              </a:rPr>
              <a:t>权限</a:t>
            </a:r>
            <a:endParaRPr sz="1200">
              <a:latin typeface="Microsoft YaHei"/>
              <a:cs typeface="Microsoft YaHei"/>
            </a:endParaRPr>
          </a:p>
          <a:p>
            <a:pPr marL="424815" indent="-17145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425450" algn="l"/>
              </a:tabLst>
            </a:pPr>
            <a:r>
              <a:rPr sz="1200" dirty="0">
                <a:latin typeface="Microsoft YaHei"/>
                <a:cs typeface="Microsoft YaHei"/>
              </a:rPr>
              <a:t>业务职能</a:t>
            </a:r>
            <a:endParaRPr sz="1200">
              <a:latin typeface="Microsoft YaHei"/>
              <a:cs typeface="Microsoft YaHei"/>
            </a:endParaRPr>
          </a:p>
          <a:p>
            <a:pPr marL="424815" indent="-17145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425450" algn="l"/>
              </a:tabLst>
            </a:pPr>
            <a:r>
              <a:rPr sz="1200" dirty="0">
                <a:latin typeface="Microsoft YaHei"/>
                <a:cs typeface="Microsoft YaHei"/>
              </a:rPr>
              <a:t>效率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68545" y="3373272"/>
            <a:ext cx="4771390" cy="1082040"/>
          </a:xfrm>
          <a:custGeom>
            <a:avLst/>
            <a:gdLst/>
            <a:ahLst/>
            <a:cxnLst/>
            <a:rect l="l" t="t" r="r" b="b"/>
            <a:pathLst>
              <a:path w="4771390" h="1082039">
                <a:moveTo>
                  <a:pt x="0" y="0"/>
                </a:moveTo>
                <a:lnTo>
                  <a:pt x="4770843" y="0"/>
                </a:lnTo>
                <a:lnTo>
                  <a:pt x="4770843" y="1081836"/>
                </a:lnTo>
                <a:lnTo>
                  <a:pt x="0" y="1081836"/>
                </a:lnTo>
                <a:lnTo>
                  <a:pt x="0" y="0"/>
                </a:lnTo>
                <a:close/>
              </a:path>
            </a:pathLst>
          </a:custGeom>
          <a:solidFill>
            <a:srgbClr val="EDE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68545" y="3373272"/>
            <a:ext cx="4771390" cy="1082040"/>
          </a:xfrm>
          <a:custGeom>
            <a:avLst/>
            <a:gdLst/>
            <a:ahLst/>
            <a:cxnLst/>
            <a:rect l="l" t="t" r="r" b="b"/>
            <a:pathLst>
              <a:path w="4771390" h="1082039">
                <a:moveTo>
                  <a:pt x="0" y="0"/>
                </a:moveTo>
                <a:lnTo>
                  <a:pt x="4770826" y="0"/>
                </a:lnTo>
                <a:lnTo>
                  <a:pt x="4770826" y="1081839"/>
                </a:lnTo>
                <a:lnTo>
                  <a:pt x="0" y="10818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92445" y="3212973"/>
            <a:ext cx="3514725" cy="347980"/>
          </a:xfrm>
          <a:custGeom>
            <a:avLst/>
            <a:gdLst/>
            <a:ahLst/>
            <a:cxnLst/>
            <a:rect l="l" t="t" r="r" b="b"/>
            <a:pathLst>
              <a:path w="3514725" h="347979">
                <a:moveTo>
                  <a:pt x="0" y="0"/>
                </a:moveTo>
                <a:lnTo>
                  <a:pt x="3514712" y="0"/>
                </a:lnTo>
                <a:lnTo>
                  <a:pt x="3514712" y="347662"/>
                </a:lnTo>
                <a:lnTo>
                  <a:pt x="0" y="347662"/>
                </a:lnTo>
                <a:lnTo>
                  <a:pt x="0" y="0"/>
                </a:lnTo>
                <a:close/>
              </a:path>
            </a:pathLst>
          </a:custGeom>
          <a:solidFill>
            <a:srgbClr val="5256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92445" y="3373272"/>
            <a:ext cx="3514725" cy="187960"/>
          </a:xfrm>
          <a:prstGeom prst="rect">
            <a:avLst/>
          </a:prstGeom>
          <a:solidFill>
            <a:srgbClr val="525668"/>
          </a:solidFill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ts val="944"/>
              </a:lnSpc>
            </a:pPr>
            <a:r>
              <a:rPr sz="1400" dirty="0">
                <a:solidFill>
                  <a:srgbClr val="FFFFFF"/>
                </a:solidFill>
                <a:latin typeface="Microsoft YaHei"/>
                <a:cs typeface="Microsoft YaHei"/>
              </a:rPr>
              <a:t>货</a:t>
            </a:r>
            <a:r>
              <a:rPr sz="1400" spc="-5" dirty="0">
                <a:solidFill>
                  <a:srgbClr val="FFFFFF"/>
                </a:solidFill>
                <a:latin typeface="Microsoft YaHei"/>
                <a:cs typeface="Microsoft YaHei"/>
              </a:rPr>
              <a:t>-</a:t>
            </a:r>
            <a:r>
              <a:rPr sz="1400" dirty="0">
                <a:solidFill>
                  <a:srgbClr val="FFFFFF"/>
                </a:solidFill>
                <a:latin typeface="Microsoft YaHei"/>
                <a:cs typeface="Microsoft YaHei"/>
              </a:rPr>
              <a:t>功能模块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68545" y="3560635"/>
            <a:ext cx="4771390" cy="894715"/>
          </a:xfrm>
          <a:prstGeom prst="rect">
            <a:avLst/>
          </a:prstGeom>
          <a:solidFill>
            <a:srgbClr val="EDEDEB"/>
          </a:solidFill>
        </p:spPr>
        <p:txBody>
          <a:bodyPr vert="horz" wrap="square" lIns="0" tIns="121920" rIns="0" bIns="0" rtlCol="0">
            <a:spAutoFit/>
          </a:bodyPr>
          <a:lstStyle/>
          <a:p>
            <a:pPr marL="424815" indent="-17145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425450" algn="l"/>
              </a:tabLst>
            </a:pPr>
            <a:r>
              <a:rPr sz="1200" dirty="0">
                <a:latin typeface="Microsoft YaHei"/>
                <a:cs typeface="Microsoft YaHei"/>
              </a:rPr>
              <a:t>边界定义</a:t>
            </a:r>
            <a:endParaRPr sz="1200">
              <a:latin typeface="Microsoft YaHei"/>
              <a:cs typeface="Microsoft YaHei"/>
            </a:endParaRPr>
          </a:p>
          <a:p>
            <a:pPr marL="424815" indent="-17145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425450" algn="l"/>
              </a:tabLst>
            </a:pPr>
            <a:r>
              <a:rPr sz="1200" dirty="0">
                <a:latin typeface="Microsoft YaHei"/>
                <a:cs typeface="Microsoft YaHei"/>
              </a:rPr>
              <a:t>数据耦合性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68545" y="4723422"/>
            <a:ext cx="4771390" cy="1082040"/>
          </a:xfrm>
          <a:custGeom>
            <a:avLst/>
            <a:gdLst/>
            <a:ahLst/>
            <a:cxnLst/>
            <a:rect l="l" t="t" r="r" b="b"/>
            <a:pathLst>
              <a:path w="4771390" h="1082039">
                <a:moveTo>
                  <a:pt x="0" y="0"/>
                </a:moveTo>
                <a:lnTo>
                  <a:pt x="4770843" y="0"/>
                </a:lnTo>
                <a:lnTo>
                  <a:pt x="4770843" y="1081841"/>
                </a:lnTo>
                <a:lnTo>
                  <a:pt x="0" y="1081841"/>
                </a:lnTo>
                <a:lnTo>
                  <a:pt x="0" y="0"/>
                </a:lnTo>
                <a:close/>
              </a:path>
            </a:pathLst>
          </a:custGeom>
          <a:solidFill>
            <a:srgbClr val="EDE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8545" y="4723422"/>
            <a:ext cx="4771390" cy="1082040"/>
          </a:xfrm>
          <a:custGeom>
            <a:avLst/>
            <a:gdLst/>
            <a:ahLst/>
            <a:cxnLst/>
            <a:rect l="l" t="t" r="r" b="b"/>
            <a:pathLst>
              <a:path w="4771390" h="1082039">
                <a:moveTo>
                  <a:pt x="0" y="0"/>
                </a:moveTo>
                <a:lnTo>
                  <a:pt x="4770826" y="0"/>
                </a:lnTo>
                <a:lnTo>
                  <a:pt x="4770826" y="1081839"/>
                </a:lnTo>
                <a:lnTo>
                  <a:pt x="0" y="108183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92445" y="4563122"/>
            <a:ext cx="3514725" cy="347980"/>
          </a:xfrm>
          <a:custGeom>
            <a:avLst/>
            <a:gdLst/>
            <a:ahLst/>
            <a:cxnLst/>
            <a:rect l="l" t="t" r="r" b="b"/>
            <a:pathLst>
              <a:path w="3514725" h="347979">
                <a:moveTo>
                  <a:pt x="0" y="0"/>
                </a:moveTo>
                <a:lnTo>
                  <a:pt x="3514712" y="0"/>
                </a:lnTo>
                <a:lnTo>
                  <a:pt x="3514712" y="347662"/>
                </a:lnTo>
                <a:lnTo>
                  <a:pt x="0" y="347662"/>
                </a:lnTo>
                <a:lnTo>
                  <a:pt x="0" y="0"/>
                </a:lnTo>
                <a:close/>
              </a:path>
            </a:pathLst>
          </a:custGeom>
          <a:solidFill>
            <a:srgbClr val="5256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192445" y="4723422"/>
            <a:ext cx="3514725" cy="187960"/>
          </a:xfrm>
          <a:prstGeom prst="rect">
            <a:avLst/>
          </a:prstGeom>
          <a:solidFill>
            <a:srgbClr val="525668"/>
          </a:solidFill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ts val="944"/>
              </a:lnSpc>
            </a:pPr>
            <a:r>
              <a:rPr sz="1400" dirty="0">
                <a:solidFill>
                  <a:srgbClr val="FFFFFF"/>
                </a:solidFill>
                <a:latin typeface="Microsoft YaHei"/>
                <a:cs typeface="Microsoft YaHei"/>
              </a:rPr>
              <a:t>场</a:t>
            </a:r>
            <a:r>
              <a:rPr sz="1400" spc="-5" dirty="0">
                <a:solidFill>
                  <a:srgbClr val="FFFFFF"/>
                </a:solidFill>
                <a:latin typeface="Microsoft YaHei"/>
                <a:cs typeface="Microsoft YaHei"/>
              </a:rPr>
              <a:t>-</a:t>
            </a:r>
            <a:r>
              <a:rPr sz="1400" dirty="0">
                <a:solidFill>
                  <a:srgbClr val="FFFFFF"/>
                </a:solidFill>
                <a:latin typeface="Microsoft YaHei"/>
                <a:cs typeface="Microsoft YaHei"/>
              </a:rPr>
              <a:t>使用流程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68545" y="4910785"/>
            <a:ext cx="4771390" cy="894715"/>
          </a:xfrm>
          <a:prstGeom prst="rect">
            <a:avLst/>
          </a:prstGeom>
          <a:solidFill>
            <a:srgbClr val="EDEDEB"/>
          </a:solidFill>
        </p:spPr>
        <p:txBody>
          <a:bodyPr vert="horz" wrap="square" lIns="0" tIns="121920" rIns="0" bIns="0" rtlCol="0">
            <a:spAutoFit/>
          </a:bodyPr>
          <a:lstStyle/>
          <a:p>
            <a:pPr marL="424815" indent="-17145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425450" algn="l"/>
              </a:tabLst>
            </a:pPr>
            <a:r>
              <a:rPr sz="1200" dirty="0">
                <a:latin typeface="Microsoft YaHei"/>
                <a:cs typeface="Microsoft YaHei"/>
              </a:rPr>
              <a:t>业务场景</a:t>
            </a:r>
            <a:endParaRPr sz="1200">
              <a:latin typeface="Microsoft YaHei"/>
              <a:cs typeface="Microsoft YaHei"/>
            </a:endParaRPr>
          </a:p>
          <a:p>
            <a:pPr marL="424815" indent="-17145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425450" algn="l"/>
              </a:tabLst>
            </a:pPr>
            <a:r>
              <a:rPr sz="1200" dirty="0">
                <a:latin typeface="Microsoft YaHei"/>
                <a:cs typeface="Microsoft YaHei"/>
              </a:rPr>
              <a:t>价值流</a:t>
            </a:r>
            <a:endParaRPr sz="1200">
              <a:latin typeface="Microsoft YaHei"/>
              <a:cs typeface="Microsoft YaHei"/>
            </a:endParaRPr>
          </a:p>
          <a:p>
            <a:pPr marL="424815" indent="-17145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425450" algn="l"/>
              </a:tabLst>
            </a:pPr>
            <a:r>
              <a:rPr sz="1200" dirty="0">
                <a:latin typeface="Microsoft YaHei"/>
                <a:cs typeface="Microsoft YaHei"/>
              </a:rPr>
              <a:t>数据驱动改进</a:t>
            </a:r>
            <a:endParaRPr sz="12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0921" y="293674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业务延展性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0200" y="2294648"/>
            <a:ext cx="916940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1800" dirty="0">
                <a:latin typeface="Microsoft YaHei"/>
                <a:cs typeface="Microsoft YaHei"/>
              </a:rPr>
              <a:t>产品设计要去模拟线下业务的流程和场景，线下业务的跑通意味着线上系统的逻辑也是通的 优先针对关键环节进行线上实现，全流程初期可以使用线上线下结合的方式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dirty="0">
                <a:latin typeface="Microsoft YaHei"/>
                <a:cs typeface="Microsoft YaHei"/>
              </a:rPr>
              <a:t>部分逻辑无法确定的时候就做开放的方式，等待业务演变后确定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26940">
              <a:lnSpc>
                <a:spcPct val="100000"/>
              </a:lnSpc>
              <a:spcBef>
                <a:spcPts val="100"/>
              </a:spcBef>
            </a:pPr>
            <a:r>
              <a:rPr dirty="0"/>
              <a:t>产品节奏</a:t>
            </a:r>
          </a:p>
        </p:txBody>
      </p:sp>
      <p:sp>
        <p:nvSpPr>
          <p:cNvPr id="3" name="object 3"/>
          <p:cNvSpPr/>
          <p:nvPr/>
        </p:nvSpPr>
        <p:spPr>
          <a:xfrm>
            <a:off x="1199455" y="4399953"/>
            <a:ext cx="10269220" cy="0"/>
          </a:xfrm>
          <a:custGeom>
            <a:avLst/>
            <a:gdLst/>
            <a:ahLst/>
            <a:cxnLst/>
            <a:rect l="l" t="t" r="r" b="b"/>
            <a:pathLst>
              <a:path w="10269220">
                <a:moveTo>
                  <a:pt x="0" y="0"/>
                </a:moveTo>
                <a:lnTo>
                  <a:pt x="10268992" y="0"/>
                </a:lnTo>
              </a:path>
            </a:pathLst>
          </a:custGeom>
          <a:ln w="28574">
            <a:solidFill>
              <a:srgbClr val="971C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66372" y="4333621"/>
            <a:ext cx="130403" cy="132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9455" y="3021014"/>
            <a:ext cx="0" cy="1379220"/>
          </a:xfrm>
          <a:custGeom>
            <a:avLst/>
            <a:gdLst/>
            <a:ahLst/>
            <a:cxnLst/>
            <a:rect l="l" t="t" r="r" b="b"/>
            <a:pathLst>
              <a:path h="1379220">
                <a:moveTo>
                  <a:pt x="0" y="1378938"/>
                </a:moveTo>
                <a:lnTo>
                  <a:pt x="0" y="0"/>
                </a:lnTo>
              </a:path>
            </a:pathLst>
          </a:custGeom>
          <a:ln w="9524">
            <a:solidFill>
              <a:srgbClr val="971C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0501" y="2995802"/>
            <a:ext cx="117908" cy="11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74522" y="4466272"/>
            <a:ext cx="8051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45" dirty="0">
                <a:latin typeface="Microsoft YaHei"/>
                <a:cs typeface="Microsoft YaHei"/>
              </a:rPr>
              <a:t>Sprint</a:t>
            </a:r>
            <a:r>
              <a:rPr sz="1100" b="1" spc="-55" dirty="0">
                <a:latin typeface="Microsoft YaHei"/>
                <a:cs typeface="Microsoft YaHei"/>
              </a:rPr>
              <a:t> </a:t>
            </a:r>
            <a:r>
              <a:rPr sz="1100" b="1" spc="-35" dirty="0">
                <a:latin typeface="Microsoft YaHei"/>
                <a:cs typeface="Microsoft YaHei"/>
              </a:rPr>
              <a:t>0.1-1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7667" y="4466272"/>
            <a:ext cx="6896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45" dirty="0">
                <a:latin typeface="Microsoft YaHei"/>
                <a:cs typeface="Microsoft YaHei"/>
              </a:rPr>
              <a:t>Sprint</a:t>
            </a:r>
            <a:r>
              <a:rPr sz="1100" b="1" spc="-50" dirty="0">
                <a:latin typeface="Microsoft YaHei"/>
                <a:cs typeface="Microsoft YaHei"/>
              </a:rPr>
              <a:t> </a:t>
            </a:r>
            <a:r>
              <a:rPr sz="1100" b="1" spc="-30" dirty="0">
                <a:latin typeface="Microsoft YaHei"/>
                <a:cs typeface="Microsoft YaHei"/>
              </a:rPr>
              <a:t>1-2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42178" y="4466272"/>
            <a:ext cx="8051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45" dirty="0">
                <a:latin typeface="Microsoft YaHei"/>
                <a:cs typeface="Microsoft YaHei"/>
              </a:rPr>
              <a:t>Sprint</a:t>
            </a:r>
            <a:r>
              <a:rPr sz="1100" b="1" spc="-50" dirty="0">
                <a:latin typeface="Microsoft YaHei"/>
                <a:cs typeface="Microsoft YaHei"/>
              </a:rPr>
              <a:t> </a:t>
            </a:r>
            <a:r>
              <a:rPr sz="1100" b="1" spc="-35" dirty="0">
                <a:latin typeface="Microsoft YaHei"/>
                <a:cs typeface="Microsoft YaHei"/>
              </a:rPr>
              <a:t>1.5-3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31558" y="4466272"/>
            <a:ext cx="8216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45" dirty="0">
                <a:latin typeface="Microsoft YaHei"/>
                <a:cs typeface="Microsoft YaHei"/>
              </a:rPr>
              <a:t>Sprint More</a:t>
            </a:r>
            <a:endParaRPr sz="11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1460" y="2780931"/>
            <a:ext cx="2066289" cy="539115"/>
          </a:xfrm>
          <a:prstGeom prst="rect">
            <a:avLst/>
          </a:prstGeom>
          <a:solidFill>
            <a:srgbClr val="006AB2"/>
          </a:solidFill>
        </p:spPr>
        <p:txBody>
          <a:bodyPr vert="horz" wrap="square" lIns="0" tIns="14732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160"/>
              </a:spcBef>
            </a:pP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试错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85907" y="2780931"/>
            <a:ext cx="2066289" cy="539115"/>
          </a:xfrm>
          <a:prstGeom prst="rect">
            <a:avLst/>
          </a:prstGeom>
          <a:solidFill>
            <a:srgbClr val="971C75"/>
          </a:solidFill>
        </p:spPr>
        <p:txBody>
          <a:bodyPr vert="horz" wrap="square" lIns="0" tIns="14732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160"/>
              </a:spcBef>
            </a:pP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定型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8193" y="2780931"/>
            <a:ext cx="2066289" cy="539115"/>
          </a:xfrm>
          <a:prstGeom prst="rect">
            <a:avLst/>
          </a:prstGeom>
          <a:solidFill>
            <a:srgbClr val="919191"/>
          </a:solidFill>
        </p:spPr>
        <p:txBody>
          <a:bodyPr vert="horz" wrap="square" lIns="0" tIns="14732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160"/>
              </a:spcBef>
            </a:pP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闭环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20340" y="2780931"/>
            <a:ext cx="2066289" cy="539115"/>
          </a:xfrm>
          <a:prstGeom prst="rect">
            <a:avLst/>
          </a:prstGeom>
          <a:solidFill>
            <a:srgbClr val="006AB2"/>
          </a:solidFill>
        </p:spPr>
        <p:txBody>
          <a:bodyPr vert="horz" wrap="square" lIns="0" tIns="14732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160"/>
              </a:spcBef>
            </a:pPr>
            <a:r>
              <a:rPr sz="1600" b="1" dirty="0">
                <a:solidFill>
                  <a:srgbClr val="FFFFFF"/>
                </a:solidFill>
                <a:latin typeface="Microsoft YaHei"/>
                <a:cs typeface="Microsoft YaHei"/>
              </a:rPr>
              <a:t>完善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75723" y="3000389"/>
            <a:ext cx="0" cy="1379220"/>
          </a:xfrm>
          <a:custGeom>
            <a:avLst/>
            <a:gdLst/>
            <a:ahLst/>
            <a:cxnLst/>
            <a:rect l="l" t="t" r="r" b="b"/>
            <a:pathLst>
              <a:path h="1379220">
                <a:moveTo>
                  <a:pt x="0" y="1378939"/>
                </a:moveTo>
                <a:lnTo>
                  <a:pt x="0" y="0"/>
                </a:lnTo>
              </a:path>
            </a:pathLst>
          </a:custGeom>
          <a:ln w="9524">
            <a:solidFill>
              <a:srgbClr val="971C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16769" y="2975190"/>
            <a:ext cx="117906" cy="115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40017" y="3000389"/>
            <a:ext cx="0" cy="1379220"/>
          </a:xfrm>
          <a:custGeom>
            <a:avLst/>
            <a:gdLst/>
            <a:ahLst/>
            <a:cxnLst/>
            <a:rect l="l" t="t" r="r" b="b"/>
            <a:pathLst>
              <a:path h="1379220">
                <a:moveTo>
                  <a:pt x="0" y="1378939"/>
                </a:moveTo>
                <a:lnTo>
                  <a:pt x="0" y="0"/>
                </a:lnTo>
              </a:path>
            </a:pathLst>
          </a:custGeom>
          <a:ln w="9524">
            <a:solidFill>
              <a:srgbClr val="971C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81064" y="2975190"/>
            <a:ext cx="117906" cy="115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32304" y="3000389"/>
            <a:ext cx="0" cy="1379220"/>
          </a:xfrm>
          <a:custGeom>
            <a:avLst/>
            <a:gdLst/>
            <a:ahLst/>
            <a:cxnLst/>
            <a:rect l="l" t="t" r="r" b="b"/>
            <a:pathLst>
              <a:path h="1379220">
                <a:moveTo>
                  <a:pt x="0" y="1378939"/>
                </a:moveTo>
                <a:lnTo>
                  <a:pt x="0" y="0"/>
                </a:lnTo>
              </a:path>
            </a:pathLst>
          </a:custGeom>
          <a:ln w="9524">
            <a:solidFill>
              <a:srgbClr val="971C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3350" y="2975190"/>
            <a:ext cx="117906" cy="115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280571" y="3000389"/>
            <a:ext cx="0" cy="1379220"/>
          </a:xfrm>
          <a:custGeom>
            <a:avLst/>
            <a:gdLst/>
            <a:ahLst/>
            <a:cxnLst/>
            <a:rect l="l" t="t" r="r" b="b"/>
            <a:pathLst>
              <a:path h="1379220">
                <a:moveTo>
                  <a:pt x="0" y="1378939"/>
                </a:moveTo>
                <a:lnTo>
                  <a:pt x="0" y="0"/>
                </a:lnTo>
              </a:path>
            </a:pathLst>
          </a:custGeom>
          <a:ln w="9524">
            <a:solidFill>
              <a:srgbClr val="971C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221618" y="2975190"/>
            <a:ext cx="117906" cy="115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26908" y="3496868"/>
            <a:ext cx="1854200" cy="5638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400"/>
              </a:lnSpc>
              <a:spcBef>
                <a:spcPts val="180"/>
              </a:spcBef>
            </a:pPr>
            <a:r>
              <a:rPr sz="1200" dirty="0">
                <a:solidFill>
                  <a:srgbClr val="7F7F7F"/>
                </a:solidFill>
                <a:latin typeface="Microsoft YaHei"/>
                <a:cs typeface="Microsoft YaHei"/>
              </a:rPr>
              <a:t>验证模式</a:t>
            </a:r>
            <a:r>
              <a:rPr sz="1200" dirty="0">
                <a:solidFill>
                  <a:srgbClr val="919191"/>
                </a:solidFill>
                <a:latin typeface="Microsoft YaHei"/>
                <a:cs typeface="Microsoft YaHei"/>
              </a:rPr>
              <a:t>、</a:t>
            </a:r>
            <a:r>
              <a:rPr sz="1200" dirty="0">
                <a:solidFill>
                  <a:srgbClr val="7F7F7F"/>
                </a:solidFill>
                <a:latin typeface="Microsoft YaHei"/>
                <a:cs typeface="Microsoft YaHei"/>
              </a:rPr>
              <a:t>功能</a:t>
            </a:r>
            <a:r>
              <a:rPr sz="1200" dirty="0">
                <a:solidFill>
                  <a:srgbClr val="919191"/>
                </a:solidFill>
                <a:latin typeface="Microsoft YaHei"/>
                <a:cs typeface="Microsoft YaHei"/>
              </a:rPr>
              <a:t>、</a:t>
            </a:r>
            <a:r>
              <a:rPr sz="1200" dirty="0">
                <a:solidFill>
                  <a:srgbClr val="7F7F7F"/>
                </a:solidFill>
                <a:latin typeface="Microsoft YaHei"/>
                <a:cs typeface="Microsoft YaHei"/>
              </a:rPr>
              <a:t>流程是否 符合业务场景</a:t>
            </a:r>
            <a:r>
              <a:rPr sz="1200" dirty="0">
                <a:solidFill>
                  <a:srgbClr val="919191"/>
                </a:solidFill>
                <a:latin typeface="Microsoft YaHei"/>
                <a:cs typeface="Microsoft YaHei"/>
              </a:rPr>
              <a:t>。</a:t>
            </a:r>
            <a:r>
              <a:rPr sz="1200" dirty="0">
                <a:solidFill>
                  <a:srgbClr val="7F7F7F"/>
                </a:solidFill>
                <a:latin typeface="Microsoft YaHei"/>
                <a:cs typeface="Microsoft YaHei"/>
              </a:rPr>
              <a:t>确定解决的 核心问题是什么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96918" y="3500348"/>
            <a:ext cx="1854200" cy="5638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400"/>
              </a:lnSpc>
              <a:spcBef>
                <a:spcPts val="180"/>
              </a:spcBef>
            </a:pPr>
            <a:r>
              <a:rPr sz="1200" dirty="0">
                <a:solidFill>
                  <a:srgbClr val="7F7F7F"/>
                </a:solidFill>
                <a:latin typeface="Microsoft YaHei"/>
                <a:cs typeface="Microsoft YaHei"/>
              </a:rPr>
              <a:t>确定业务流程及线下规范的 框架</a:t>
            </a:r>
            <a:r>
              <a:rPr sz="1200" dirty="0">
                <a:solidFill>
                  <a:srgbClr val="919191"/>
                </a:solidFill>
                <a:latin typeface="Microsoft YaHei"/>
                <a:cs typeface="Microsoft YaHei"/>
              </a:rPr>
              <a:t>。</a:t>
            </a:r>
            <a:r>
              <a:rPr sz="1200" dirty="0">
                <a:solidFill>
                  <a:srgbClr val="7F7F7F"/>
                </a:solidFill>
                <a:latin typeface="Microsoft YaHei"/>
                <a:cs typeface="Microsoft YaHei"/>
              </a:rPr>
              <a:t>对于细节逻辑和流程 不做规定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89204" y="3500348"/>
            <a:ext cx="1854200" cy="5638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400"/>
              </a:lnSpc>
              <a:spcBef>
                <a:spcPts val="180"/>
              </a:spcBef>
            </a:pPr>
            <a:r>
              <a:rPr sz="1200" dirty="0">
                <a:solidFill>
                  <a:srgbClr val="7F7F7F"/>
                </a:solidFill>
                <a:latin typeface="Microsoft YaHei"/>
                <a:cs typeface="Microsoft YaHei"/>
              </a:rPr>
              <a:t>根据线下反馈的情况和业务 变化逐步实现逻辑</a:t>
            </a:r>
            <a:r>
              <a:rPr sz="1200" dirty="0">
                <a:solidFill>
                  <a:srgbClr val="919191"/>
                </a:solidFill>
                <a:latin typeface="Microsoft YaHei"/>
                <a:cs typeface="Microsoft YaHei"/>
              </a:rPr>
              <a:t>、</a:t>
            </a:r>
            <a:r>
              <a:rPr sz="1200" dirty="0">
                <a:solidFill>
                  <a:srgbClr val="7F7F7F"/>
                </a:solidFill>
                <a:latin typeface="Microsoft YaHei"/>
                <a:cs typeface="Microsoft YaHei"/>
              </a:rPr>
              <a:t>流程闭 环</a:t>
            </a:r>
            <a:endParaRPr sz="1200">
              <a:latin typeface="Microsoft YaHei"/>
              <a:cs typeface="Microsoft YaHe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253499" y="3500348"/>
            <a:ext cx="1854200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46100" marR="5080" indent="-533400">
              <a:lnSpc>
                <a:spcPts val="1400"/>
              </a:lnSpc>
              <a:spcBef>
                <a:spcPts val="180"/>
              </a:spcBef>
            </a:pPr>
            <a:r>
              <a:rPr sz="1200" dirty="0">
                <a:solidFill>
                  <a:srgbClr val="7F7F7F"/>
                </a:solidFill>
                <a:latin typeface="Microsoft YaHei"/>
                <a:cs typeface="Microsoft YaHei"/>
              </a:rPr>
              <a:t>细化流程和功能</a:t>
            </a:r>
            <a:r>
              <a:rPr sz="1200" dirty="0">
                <a:solidFill>
                  <a:srgbClr val="919191"/>
                </a:solidFill>
                <a:latin typeface="Microsoft YaHei"/>
                <a:cs typeface="Microsoft YaHei"/>
              </a:rPr>
              <a:t>，</a:t>
            </a:r>
            <a:r>
              <a:rPr sz="1200" dirty="0">
                <a:solidFill>
                  <a:srgbClr val="7F7F7F"/>
                </a:solidFill>
                <a:latin typeface="Microsoft YaHei"/>
                <a:cs typeface="Microsoft YaHei"/>
              </a:rPr>
              <a:t>提高人效 和使用体验</a:t>
            </a:r>
            <a:endParaRPr sz="12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26940">
              <a:lnSpc>
                <a:spcPct val="100000"/>
              </a:lnSpc>
              <a:spcBef>
                <a:spcPts val="100"/>
              </a:spcBef>
            </a:pPr>
            <a:r>
              <a:rPr dirty="0"/>
              <a:t>产品节奏</a:t>
            </a:r>
          </a:p>
        </p:txBody>
      </p:sp>
      <p:sp>
        <p:nvSpPr>
          <p:cNvPr id="3" name="object 3"/>
          <p:cNvSpPr/>
          <p:nvPr/>
        </p:nvSpPr>
        <p:spPr>
          <a:xfrm>
            <a:off x="1705648" y="2373883"/>
            <a:ext cx="3742690" cy="1191895"/>
          </a:xfrm>
          <a:custGeom>
            <a:avLst/>
            <a:gdLst/>
            <a:ahLst/>
            <a:cxnLst/>
            <a:rect l="l" t="t" r="r" b="b"/>
            <a:pathLst>
              <a:path w="3742690" h="1191895">
                <a:moveTo>
                  <a:pt x="3742270" y="0"/>
                </a:moveTo>
                <a:lnTo>
                  <a:pt x="0" y="0"/>
                </a:lnTo>
                <a:lnTo>
                  <a:pt x="409625" y="1191640"/>
                </a:lnTo>
                <a:lnTo>
                  <a:pt x="3332657" y="1191640"/>
                </a:lnTo>
                <a:lnTo>
                  <a:pt x="3742270" y="0"/>
                </a:lnTo>
                <a:close/>
              </a:path>
            </a:pathLst>
          </a:custGeom>
          <a:solidFill>
            <a:srgbClr val="006A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52650" y="3749802"/>
            <a:ext cx="2963545" cy="1207135"/>
          </a:xfrm>
          <a:custGeom>
            <a:avLst/>
            <a:gdLst/>
            <a:ahLst/>
            <a:cxnLst/>
            <a:rect l="l" t="t" r="r" b="b"/>
            <a:pathLst>
              <a:path w="2963545" h="1207135">
                <a:moveTo>
                  <a:pt x="2963227" y="0"/>
                </a:moveTo>
                <a:lnTo>
                  <a:pt x="0" y="0"/>
                </a:lnTo>
                <a:lnTo>
                  <a:pt x="414769" y="1206576"/>
                </a:lnTo>
                <a:lnTo>
                  <a:pt x="2548470" y="1206576"/>
                </a:lnTo>
                <a:lnTo>
                  <a:pt x="2963227" y="0"/>
                </a:lnTo>
                <a:close/>
              </a:path>
            </a:pathLst>
          </a:custGeom>
          <a:solidFill>
            <a:srgbClr val="006AB2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3591" y="5215293"/>
            <a:ext cx="2167255" cy="1022350"/>
          </a:xfrm>
          <a:custGeom>
            <a:avLst/>
            <a:gdLst/>
            <a:ahLst/>
            <a:cxnLst/>
            <a:rect l="l" t="t" r="r" b="b"/>
            <a:pathLst>
              <a:path w="2167254" h="1022350">
                <a:moveTo>
                  <a:pt x="2166683" y="0"/>
                </a:moveTo>
                <a:lnTo>
                  <a:pt x="0" y="0"/>
                </a:lnTo>
                <a:lnTo>
                  <a:pt x="351320" y="1022018"/>
                </a:lnTo>
                <a:lnTo>
                  <a:pt x="1815363" y="1022018"/>
                </a:lnTo>
                <a:lnTo>
                  <a:pt x="2166683" y="0"/>
                </a:lnTo>
                <a:close/>
              </a:path>
            </a:pathLst>
          </a:custGeom>
          <a:solidFill>
            <a:srgbClr val="006AB2">
              <a:alpha val="5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07232" y="2887764"/>
            <a:ext cx="914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Microsoft YaHei"/>
                <a:cs typeface="Microsoft YaHei"/>
              </a:rPr>
              <a:t>业务大流程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58553" y="4260380"/>
            <a:ext cx="736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Microsoft YaHei"/>
                <a:cs typeface="Microsoft YaHei"/>
              </a:rPr>
              <a:t>功能模块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7664" y="5633591"/>
            <a:ext cx="5588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Microsoft YaHei"/>
                <a:cs typeface="Microsoft YaHei"/>
              </a:rPr>
              <a:t>功能点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21727" y="955964"/>
            <a:ext cx="4617720" cy="1221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7319" y="997525"/>
            <a:ext cx="4443158" cy="1138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5648" y="1340739"/>
            <a:ext cx="3742690" cy="345440"/>
          </a:xfrm>
          <a:custGeom>
            <a:avLst/>
            <a:gdLst/>
            <a:ahLst/>
            <a:cxnLst/>
            <a:rect l="l" t="t" r="r" b="b"/>
            <a:pathLst>
              <a:path w="3742690" h="345439">
                <a:moveTo>
                  <a:pt x="0" y="57501"/>
                </a:moveTo>
                <a:lnTo>
                  <a:pt x="4518" y="35119"/>
                </a:lnTo>
                <a:lnTo>
                  <a:pt x="16841" y="16841"/>
                </a:lnTo>
                <a:lnTo>
                  <a:pt x="35119" y="4518"/>
                </a:lnTo>
                <a:lnTo>
                  <a:pt x="57501" y="0"/>
                </a:lnTo>
                <a:lnTo>
                  <a:pt x="3684767" y="0"/>
                </a:lnTo>
                <a:lnTo>
                  <a:pt x="3707152" y="4518"/>
                </a:lnTo>
                <a:lnTo>
                  <a:pt x="3725432" y="16841"/>
                </a:lnTo>
                <a:lnTo>
                  <a:pt x="3737757" y="35119"/>
                </a:lnTo>
                <a:lnTo>
                  <a:pt x="3742277" y="57501"/>
                </a:lnTo>
                <a:lnTo>
                  <a:pt x="3742277" y="287500"/>
                </a:lnTo>
                <a:lnTo>
                  <a:pt x="3737757" y="309883"/>
                </a:lnTo>
                <a:lnTo>
                  <a:pt x="3725432" y="328160"/>
                </a:lnTo>
                <a:lnTo>
                  <a:pt x="3707152" y="340483"/>
                </a:lnTo>
                <a:lnTo>
                  <a:pt x="3684767" y="345002"/>
                </a:lnTo>
                <a:lnTo>
                  <a:pt x="57501" y="345002"/>
                </a:lnTo>
                <a:lnTo>
                  <a:pt x="35119" y="340483"/>
                </a:lnTo>
                <a:lnTo>
                  <a:pt x="16841" y="328160"/>
                </a:lnTo>
                <a:lnTo>
                  <a:pt x="4518" y="309883"/>
                </a:lnTo>
                <a:lnTo>
                  <a:pt x="0" y="287500"/>
                </a:lnTo>
                <a:lnTo>
                  <a:pt x="0" y="57501"/>
                </a:lnTo>
                <a:close/>
              </a:path>
            </a:pathLst>
          </a:custGeom>
          <a:ln w="25399">
            <a:solidFill>
              <a:srgbClr val="006A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01228" y="1393862"/>
            <a:ext cx="3556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155A2"/>
                </a:solidFill>
                <a:latin typeface="Microsoft YaHei"/>
                <a:cs typeface="Microsoft YaHei"/>
              </a:rPr>
              <a:t>以</a:t>
            </a:r>
            <a:r>
              <a:rPr sz="1400" b="1" spc="150" dirty="0">
                <a:solidFill>
                  <a:srgbClr val="0155A2"/>
                </a:solidFill>
                <a:latin typeface="Microsoft YaHei"/>
                <a:cs typeface="Microsoft YaHei"/>
              </a:rPr>
              <a:t> </a:t>
            </a:r>
            <a:r>
              <a:rPr sz="1400" b="1" dirty="0">
                <a:solidFill>
                  <a:srgbClr val="0155A2"/>
                </a:solidFill>
                <a:latin typeface="Microsoft YaHei"/>
                <a:cs typeface="Microsoft YaHei"/>
              </a:rPr>
              <a:t>核</a:t>
            </a:r>
            <a:r>
              <a:rPr sz="1400" b="1" spc="150" dirty="0">
                <a:solidFill>
                  <a:srgbClr val="0155A2"/>
                </a:solidFill>
                <a:latin typeface="Microsoft YaHei"/>
                <a:cs typeface="Microsoft YaHei"/>
              </a:rPr>
              <a:t> </a:t>
            </a:r>
            <a:r>
              <a:rPr sz="1400" b="1" dirty="0">
                <a:solidFill>
                  <a:srgbClr val="0155A2"/>
                </a:solidFill>
                <a:latin typeface="Microsoft YaHei"/>
                <a:cs typeface="Microsoft YaHei"/>
              </a:rPr>
              <a:t>心</a:t>
            </a:r>
            <a:r>
              <a:rPr sz="1400" b="1" spc="150" dirty="0">
                <a:solidFill>
                  <a:srgbClr val="0155A2"/>
                </a:solidFill>
                <a:latin typeface="Microsoft YaHei"/>
                <a:cs typeface="Microsoft YaHei"/>
              </a:rPr>
              <a:t> </a:t>
            </a:r>
            <a:r>
              <a:rPr sz="1400" b="1" dirty="0">
                <a:solidFill>
                  <a:srgbClr val="0155A2"/>
                </a:solidFill>
                <a:latin typeface="Microsoft YaHei"/>
                <a:cs typeface="Microsoft YaHei"/>
              </a:rPr>
              <a:t>业</a:t>
            </a:r>
            <a:r>
              <a:rPr sz="1400" b="1" spc="150" dirty="0">
                <a:solidFill>
                  <a:srgbClr val="0155A2"/>
                </a:solidFill>
                <a:latin typeface="Microsoft YaHei"/>
                <a:cs typeface="Microsoft YaHei"/>
              </a:rPr>
              <a:t> </a:t>
            </a:r>
            <a:r>
              <a:rPr sz="1400" b="1" dirty="0">
                <a:solidFill>
                  <a:srgbClr val="0155A2"/>
                </a:solidFill>
                <a:latin typeface="Microsoft YaHei"/>
                <a:cs typeface="Microsoft YaHei"/>
              </a:rPr>
              <a:t>务</a:t>
            </a:r>
            <a:r>
              <a:rPr sz="1400" b="1" spc="150" dirty="0">
                <a:solidFill>
                  <a:srgbClr val="0155A2"/>
                </a:solidFill>
                <a:latin typeface="Microsoft YaHei"/>
                <a:cs typeface="Microsoft YaHei"/>
              </a:rPr>
              <a:t> </a:t>
            </a:r>
            <a:r>
              <a:rPr sz="1400" b="1" dirty="0">
                <a:solidFill>
                  <a:srgbClr val="0155A2"/>
                </a:solidFill>
                <a:latin typeface="Microsoft YaHei"/>
                <a:cs typeface="Microsoft YaHei"/>
              </a:rPr>
              <a:t>流</a:t>
            </a:r>
            <a:r>
              <a:rPr sz="1400" b="1" spc="150" dirty="0">
                <a:solidFill>
                  <a:srgbClr val="0155A2"/>
                </a:solidFill>
                <a:latin typeface="Microsoft YaHei"/>
                <a:cs typeface="Microsoft YaHei"/>
              </a:rPr>
              <a:t> </a:t>
            </a:r>
            <a:r>
              <a:rPr sz="1400" b="1" dirty="0">
                <a:solidFill>
                  <a:srgbClr val="0155A2"/>
                </a:solidFill>
                <a:latin typeface="Microsoft YaHei"/>
                <a:cs typeface="Microsoft YaHei"/>
              </a:rPr>
              <a:t>程</a:t>
            </a:r>
            <a:r>
              <a:rPr sz="1400" b="1" spc="150" dirty="0">
                <a:solidFill>
                  <a:srgbClr val="0155A2"/>
                </a:solidFill>
                <a:latin typeface="Microsoft YaHei"/>
                <a:cs typeface="Microsoft YaHei"/>
              </a:rPr>
              <a:t> </a:t>
            </a:r>
            <a:r>
              <a:rPr sz="1400" b="1" dirty="0">
                <a:solidFill>
                  <a:srgbClr val="0155A2"/>
                </a:solidFill>
                <a:latin typeface="Microsoft YaHei"/>
                <a:cs typeface="Microsoft YaHei"/>
              </a:rPr>
              <a:t>为</a:t>
            </a:r>
            <a:r>
              <a:rPr sz="1400" b="1" spc="150" dirty="0">
                <a:solidFill>
                  <a:srgbClr val="0155A2"/>
                </a:solidFill>
                <a:latin typeface="Microsoft YaHei"/>
                <a:cs typeface="Microsoft YaHei"/>
              </a:rPr>
              <a:t> </a:t>
            </a:r>
            <a:r>
              <a:rPr sz="1400" b="1" dirty="0">
                <a:solidFill>
                  <a:srgbClr val="0155A2"/>
                </a:solidFill>
                <a:latin typeface="Microsoft YaHei"/>
                <a:cs typeface="Microsoft YaHei"/>
              </a:rPr>
              <a:t>主</a:t>
            </a:r>
            <a:r>
              <a:rPr sz="1400" b="1" spc="150" dirty="0">
                <a:solidFill>
                  <a:srgbClr val="0155A2"/>
                </a:solidFill>
                <a:latin typeface="Microsoft YaHei"/>
                <a:cs typeface="Microsoft YaHei"/>
              </a:rPr>
              <a:t> </a:t>
            </a:r>
            <a:r>
              <a:rPr sz="1400" b="1" dirty="0">
                <a:solidFill>
                  <a:srgbClr val="0155A2"/>
                </a:solidFill>
                <a:latin typeface="Microsoft YaHei"/>
                <a:cs typeface="Microsoft YaHei"/>
              </a:rPr>
              <a:t>要</a:t>
            </a:r>
            <a:r>
              <a:rPr sz="1400" b="1" spc="150" dirty="0">
                <a:solidFill>
                  <a:srgbClr val="0155A2"/>
                </a:solidFill>
                <a:latin typeface="Microsoft YaHei"/>
                <a:cs typeface="Microsoft YaHei"/>
              </a:rPr>
              <a:t> </a:t>
            </a:r>
            <a:r>
              <a:rPr sz="1400" b="1" dirty="0">
                <a:solidFill>
                  <a:srgbClr val="0155A2"/>
                </a:solidFill>
                <a:latin typeface="Microsoft YaHei"/>
                <a:cs typeface="Microsoft YaHei"/>
              </a:rPr>
              <a:t>基</a:t>
            </a:r>
            <a:r>
              <a:rPr sz="1400" b="1" spc="150" dirty="0">
                <a:solidFill>
                  <a:srgbClr val="0155A2"/>
                </a:solidFill>
                <a:latin typeface="Microsoft YaHei"/>
                <a:cs typeface="Microsoft YaHei"/>
              </a:rPr>
              <a:t> </a:t>
            </a:r>
            <a:r>
              <a:rPr sz="1400" b="1" dirty="0">
                <a:solidFill>
                  <a:srgbClr val="0155A2"/>
                </a:solidFill>
                <a:latin typeface="Microsoft YaHei"/>
                <a:cs typeface="Microsoft YaHei"/>
              </a:rPr>
              <a:t>准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05648" y="1728609"/>
            <a:ext cx="3742690" cy="476250"/>
          </a:xfrm>
          <a:prstGeom prst="rect">
            <a:avLst/>
          </a:prstGeom>
          <a:solidFill>
            <a:srgbClr val="006AB2"/>
          </a:solidFill>
        </p:spPr>
        <p:txBody>
          <a:bodyPr vert="horz" wrap="square" lIns="0" tIns="1314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35"/>
              </a:spcBef>
              <a:tabLst>
                <a:tab pos="575310" algn="l"/>
                <a:tab pos="1059180" algn="l"/>
                <a:tab pos="1543050" algn="l"/>
                <a:tab pos="2026920" algn="l"/>
                <a:tab pos="2510790" algn="l"/>
                <a:tab pos="2994660" algn="l"/>
                <a:tab pos="3478529" algn="l"/>
              </a:tabLst>
            </a:pPr>
            <a:r>
              <a:rPr sz="1400" b="1" dirty="0">
                <a:solidFill>
                  <a:srgbClr val="FFFFFF"/>
                </a:solidFill>
                <a:latin typeface="Microsoft YaHei"/>
                <a:cs typeface="Microsoft YaHei"/>
              </a:rPr>
              <a:t>从	大	到	小	逐	级	完	善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23591" y="4956390"/>
            <a:ext cx="2167255" cy="259079"/>
          </a:xfrm>
          <a:custGeom>
            <a:avLst/>
            <a:gdLst/>
            <a:ahLst/>
            <a:cxnLst/>
            <a:rect l="l" t="t" r="r" b="b"/>
            <a:pathLst>
              <a:path w="2167254" h="259079">
                <a:moveTo>
                  <a:pt x="2166683" y="0"/>
                </a:moveTo>
                <a:lnTo>
                  <a:pt x="994638" y="0"/>
                </a:lnTo>
                <a:lnTo>
                  <a:pt x="0" y="258902"/>
                </a:lnTo>
                <a:lnTo>
                  <a:pt x="1172044" y="258902"/>
                </a:lnTo>
                <a:lnTo>
                  <a:pt x="2166683" y="0"/>
                </a:lnTo>
                <a:close/>
              </a:path>
            </a:pathLst>
          </a:custGeom>
          <a:solidFill>
            <a:srgbClr val="006AB2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52650" y="3565525"/>
            <a:ext cx="2963545" cy="184785"/>
          </a:xfrm>
          <a:custGeom>
            <a:avLst/>
            <a:gdLst/>
            <a:ahLst/>
            <a:cxnLst/>
            <a:rect l="l" t="t" r="r" b="b"/>
            <a:pathLst>
              <a:path w="2963545" h="184785">
                <a:moveTo>
                  <a:pt x="2963227" y="0"/>
                </a:moveTo>
                <a:lnTo>
                  <a:pt x="1022362" y="0"/>
                </a:lnTo>
                <a:lnTo>
                  <a:pt x="0" y="184276"/>
                </a:lnTo>
                <a:lnTo>
                  <a:pt x="1940877" y="184276"/>
                </a:lnTo>
                <a:lnTo>
                  <a:pt x="2963227" y="0"/>
                </a:lnTo>
                <a:close/>
              </a:path>
            </a:pathLst>
          </a:custGeom>
          <a:solidFill>
            <a:srgbClr val="006AB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2576" y="2679065"/>
            <a:ext cx="227076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0580" algn="l"/>
              </a:tabLst>
            </a:pPr>
            <a:r>
              <a:rPr sz="37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700" dirty="0">
                <a:solidFill>
                  <a:srgbClr val="FFFFFF"/>
                </a:solidFill>
                <a:latin typeface="Arial"/>
                <a:cs typeface="Arial"/>
              </a:rPr>
              <a:t>HANKS	!</a:t>
            </a:r>
            <a:endParaRPr sz="3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360" y="5491229"/>
            <a:ext cx="1743121" cy="386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5305" y="336054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产品阶段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4179" y="4169397"/>
            <a:ext cx="10279380" cy="7366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Microsoft YaHei"/>
                <a:cs typeface="Microsoft YaHei"/>
              </a:rPr>
              <a:t>0</a:t>
            </a:r>
            <a:r>
              <a:rPr sz="1800" spc="-5" dirty="0">
                <a:latin typeface="Microsoft YaHei"/>
                <a:cs typeface="Microsoft YaHei"/>
              </a:rPr>
              <a:t>-</a:t>
            </a:r>
            <a:r>
              <a:rPr sz="1800" dirty="0">
                <a:latin typeface="Microsoft YaHei"/>
                <a:cs typeface="Microsoft YaHei"/>
              </a:rPr>
              <a:t>1</a:t>
            </a:r>
            <a:r>
              <a:rPr sz="1800" spc="-5" dirty="0">
                <a:latin typeface="Microsoft YaHei"/>
                <a:cs typeface="Microsoft YaHei"/>
              </a:rPr>
              <a:t>：</a:t>
            </a:r>
            <a:r>
              <a:rPr sz="1800" dirty="0">
                <a:latin typeface="Microsoft YaHei"/>
                <a:cs typeface="Microsoft YaHei"/>
              </a:rPr>
              <a:t>业务扩张期，变化</a:t>
            </a:r>
            <a:r>
              <a:rPr sz="1800" spc="-5" dirty="0">
                <a:latin typeface="Microsoft YaHei"/>
                <a:cs typeface="Microsoft YaHei"/>
              </a:rPr>
              <a:t>多</a:t>
            </a:r>
            <a:r>
              <a:rPr sz="1800" dirty="0">
                <a:latin typeface="Microsoft YaHei"/>
                <a:cs typeface="Microsoft YaHei"/>
              </a:rPr>
              <a:t>，方向不稳</a:t>
            </a:r>
            <a:r>
              <a:rPr sz="1800" spc="-5" dirty="0">
                <a:latin typeface="Microsoft YaHei"/>
                <a:cs typeface="Microsoft YaHei"/>
              </a:rPr>
              <a:t>定</a:t>
            </a:r>
            <a:r>
              <a:rPr sz="1800" dirty="0">
                <a:latin typeface="Microsoft YaHei"/>
                <a:cs typeface="Microsoft YaHei"/>
              </a:rPr>
              <a:t>，产品搭建过程中容易出现较多临时方案，为后续埋下隐患</a:t>
            </a:r>
            <a:endParaRPr sz="1800">
              <a:latin typeface="Microsoft YaHei"/>
              <a:cs typeface="Microsoft YaHei"/>
            </a:endParaRPr>
          </a:p>
          <a:p>
            <a:pPr marL="298450" indent="-28575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Microsoft YaHei"/>
                <a:cs typeface="Microsoft YaHei"/>
              </a:rPr>
              <a:t>1-2：</a:t>
            </a:r>
            <a:r>
              <a:rPr sz="1800" dirty="0">
                <a:latin typeface="Microsoft YaHei"/>
                <a:cs typeface="Microsoft YaHei"/>
              </a:rPr>
              <a:t>逐步进入平稳，成本和管理效率成为重</a:t>
            </a:r>
            <a:r>
              <a:rPr sz="1800" spc="-5" dirty="0">
                <a:latin typeface="Microsoft YaHei"/>
                <a:cs typeface="Microsoft YaHei"/>
              </a:rPr>
              <a:t>点</a:t>
            </a:r>
            <a:r>
              <a:rPr sz="1800" dirty="0">
                <a:latin typeface="Microsoft YaHei"/>
                <a:cs typeface="Microsoft YaHei"/>
              </a:rPr>
              <a:t>，对于业务纵深方向开始有深耕的诉求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7407" y="3573018"/>
            <a:ext cx="10369550" cy="72390"/>
          </a:xfrm>
          <a:custGeom>
            <a:avLst/>
            <a:gdLst/>
            <a:ahLst/>
            <a:cxnLst/>
            <a:rect l="l" t="t" r="r" b="b"/>
            <a:pathLst>
              <a:path w="10369550" h="72389">
                <a:moveTo>
                  <a:pt x="0" y="0"/>
                </a:moveTo>
                <a:lnTo>
                  <a:pt x="10369192" y="72007"/>
                </a:lnTo>
              </a:path>
            </a:pathLst>
          </a:custGeom>
          <a:ln w="25399">
            <a:solidFill>
              <a:srgbClr val="ACD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98742" y="3352231"/>
            <a:ext cx="225548" cy="225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06187" y="2948673"/>
            <a:ext cx="1491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275ED"/>
                </a:solidFill>
                <a:latin typeface="Microsoft YaHei"/>
                <a:cs typeface="Microsoft YaHei"/>
              </a:rPr>
              <a:t>0.</a:t>
            </a:r>
            <a:r>
              <a:rPr sz="1800" dirty="0">
                <a:solidFill>
                  <a:srgbClr val="1275ED"/>
                </a:solidFill>
                <a:latin typeface="Microsoft YaHei"/>
                <a:cs typeface="Microsoft YaHei"/>
              </a:rPr>
              <a:t>1</a:t>
            </a:r>
            <a:r>
              <a:rPr sz="1800" dirty="0">
                <a:solidFill>
                  <a:srgbClr val="0B8CF1"/>
                </a:solidFill>
                <a:latin typeface="Microsoft YaHei"/>
                <a:cs typeface="Microsoft YaHei"/>
              </a:rPr>
              <a:t>：</a:t>
            </a:r>
            <a:r>
              <a:rPr sz="1800" dirty="0">
                <a:solidFill>
                  <a:srgbClr val="1275ED"/>
                </a:solidFill>
                <a:latin typeface="Microsoft YaHei"/>
                <a:cs typeface="Microsoft YaHei"/>
              </a:rPr>
              <a:t>验证模式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11118" y="3361528"/>
            <a:ext cx="225548" cy="225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18558" y="2957969"/>
            <a:ext cx="1303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275ED"/>
                </a:solidFill>
                <a:latin typeface="Microsoft YaHei"/>
                <a:cs typeface="Microsoft YaHei"/>
              </a:rPr>
              <a:t>1</a:t>
            </a:r>
            <a:r>
              <a:rPr sz="1800" dirty="0">
                <a:solidFill>
                  <a:srgbClr val="0B8CF1"/>
                </a:solidFill>
                <a:latin typeface="Microsoft YaHei"/>
                <a:cs typeface="Microsoft YaHei"/>
              </a:rPr>
              <a:t>：</a:t>
            </a:r>
            <a:r>
              <a:rPr sz="1800" dirty="0">
                <a:solidFill>
                  <a:srgbClr val="1275ED"/>
                </a:solidFill>
                <a:latin typeface="Microsoft YaHei"/>
                <a:cs typeface="Microsoft YaHei"/>
              </a:rPr>
              <a:t>搭建体系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49016" y="2957969"/>
            <a:ext cx="1303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275ED"/>
                </a:solidFill>
                <a:latin typeface="Microsoft YaHei"/>
                <a:cs typeface="Microsoft YaHei"/>
              </a:rPr>
              <a:t>2</a:t>
            </a:r>
            <a:r>
              <a:rPr sz="1800" dirty="0">
                <a:solidFill>
                  <a:srgbClr val="0B8CF1"/>
                </a:solidFill>
                <a:latin typeface="Microsoft YaHei"/>
                <a:cs typeface="Microsoft YaHei"/>
              </a:rPr>
              <a:t>：</a:t>
            </a:r>
            <a:r>
              <a:rPr sz="1800" dirty="0">
                <a:solidFill>
                  <a:srgbClr val="1275ED"/>
                </a:solidFill>
                <a:latin typeface="Microsoft YaHei"/>
                <a:cs typeface="Microsoft YaHei"/>
              </a:rPr>
              <a:t>完善体系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37245" y="1291945"/>
            <a:ext cx="8182254" cy="3626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03603" y="3352231"/>
            <a:ext cx="225549" cy="2255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6871" y="293674"/>
            <a:ext cx="2038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75" dirty="0">
                <a:latin typeface="Calibri"/>
                <a:cs typeface="Calibri"/>
              </a:rPr>
              <a:t>0–1</a:t>
            </a:r>
            <a:r>
              <a:rPr spc="75" dirty="0"/>
              <a:t>过程的问题</a:t>
            </a:r>
          </a:p>
        </p:txBody>
      </p:sp>
      <p:sp>
        <p:nvSpPr>
          <p:cNvPr id="3" name="object 3"/>
          <p:cNvSpPr/>
          <p:nvPr/>
        </p:nvSpPr>
        <p:spPr>
          <a:xfrm>
            <a:off x="3359696" y="2492895"/>
            <a:ext cx="4537075" cy="0"/>
          </a:xfrm>
          <a:custGeom>
            <a:avLst/>
            <a:gdLst/>
            <a:ahLst/>
            <a:cxnLst/>
            <a:rect l="l" t="t" r="r" b="b"/>
            <a:pathLst>
              <a:path w="4537075">
                <a:moveTo>
                  <a:pt x="0" y="0"/>
                </a:moveTo>
                <a:lnTo>
                  <a:pt x="4536496" y="1"/>
                </a:lnTo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91936" y="2492895"/>
            <a:ext cx="0" cy="3240405"/>
          </a:xfrm>
          <a:custGeom>
            <a:avLst/>
            <a:gdLst/>
            <a:ahLst/>
            <a:cxnLst/>
            <a:rect l="l" t="t" r="r" b="b"/>
            <a:pathLst>
              <a:path h="3240404">
                <a:moveTo>
                  <a:pt x="0" y="0"/>
                </a:moveTo>
                <a:lnTo>
                  <a:pt x="1" y="3240357"/>
                </a:lnTo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9696" y="2708922"/>
            <a:ext cx="2088235" cy="576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22153" y="2847098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模式不确定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59696" y="3501009"/>
            <a:ext cx="2088235" cy="576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93553" y="3639184"/>
            <a:ext cx="162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前期业务节奏快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59696" y="4293095"/>
            <a:ext cx="2088235" cy="5760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22153" y="4431271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流程不清晰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59696" y="5085181"/>
            <a:ext cx="2088235" cy="5760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50753" y="5223357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变化快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07964" y="2708922"/>
            <a:ext cx="2088514" cy="576580"/>
          </a:xfrm>
          <a:custGeom>
            <a:avLst/>
            <a:gdLst/>
            <a:ahLst/>
            <a:cxnLst/>
            <a:rect l="l" t="t" r="r" b="b"/>
            <a:pathLst>
              <a:path w="2088515" h="576579">
                <a:moveTo>
                  <a:pt x="1992223" y="0"/>
                </a:moveTo>
                <a:lnTo>
                  <a:pt x="96012" y="0"/>
                </a:lnTo>
                <a:lnTo>
                  <a:pt x="58641" y="7545"/>
                </a:lnTo>
                <a:lnTo>
                  <a:pt x="28122" y="28122"/>
                </a:lnTo>
                <a:lnTo>
                  <a:pt x="7545" y="58641"/>
                </a:lnTo>
                <a:lnTo>
                  <a:pt x="0" y="96012"/>
                </a:lnTo>
                <a:lnTo>
                  <a:pt x="0" y="480047"/>
                </a:lnTo>
                <a:lnTo>
                  <a:pt x="7545" y="517418"/>
                </a:lnTo>
                <a:lnTo>
                  <a:pt x="28122" y="547936"/>
                </a:lnTo>
                <a:lnTo>
                  <a:pt x="58641" y="568513"/>
                </a:lnTo>
                <a:lnTo>
                  <a:pt x="96012" y="576059"/>
                </a:lnTo>
                <a:lnTo>
                  <a:pt x="1992223" y="576059"/>
                </a:lnTo>
                <a:lnTo>
                  <a:pt x="2029594" y="568513"/>
                </a:lnTo>
                <a:lnTo>
                  <a:pt x="2060113" y="547936"/>
                </a:lnTo>
                <a:lnTo>
                  <a:pt x="2080690" y="517418"/>
                </a:lnTo>
                <a:lnTo>
                  <a:pt x="2088235" y="480047"/>
                </a:lnTo>
                <a:lnTo>
                  <a:pt x="2088235" y="96012"/>
                </a:lnTo>
                <a:lnTo>
                  <a:pt x="2080690" y="58641"/>
                </a:lnTo>
                <a:lnTo>
                  <a:pt x="2060113" y="28122"/>
                </a:lnTo>
                <a:lnTo>
                  <a:pt x="2029594" y="7545"/>
                </a:lnTo>
                <a:lnTo>
                  <a:pt x="1992223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41821" y="2847098"/>
            <a:ext cx="162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时间紧，任务重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07964" y="3501009"/>
            <a:ext cx="2088514" cy="576580"/>
          </a:xfrm>
          <a:custGeom>
            <a:avLst/>
            <a:gdLst/>
            <a:ahLst/>
            <a:cxnLst/>
            <a:rect l="l" t="t" r="r" b="b"/>
            <a:pathLst>
              <a:path w="2088515" h="576579">
                <a:moveTo>
                  <a:pt x="1992223" y="0"/>
                </a:moveTo>
                <a:lnTo>
                  <a:pt x="96012" y="0"/>
                </a:lnTo>
                <a:lnTo>
                  <a:pt x="58641" y="7545"/>
                </a:lnTo>
                <a:lnTo>
                  <a:pt x="28122" y="28122"/>
                </a:lnTo>
                <a:lnTo>
                  <a:pt x="7545" y="58641"/>
                </a:lnTo>
                <a:lnTo>
                  <a:pt x="0" y="96012"/>
                </a:lnTo>
                <a:lnTo>
                  <a:pt x="0" y="480047"/>
                </a:lnTo>
                <a:lnTo>
                  <a:pt x="7545" y="517423"/>
                </a:lnTo>
                <a:lnTo>
                  <a:pt x="28122" y="547941"/>
                </a:lnTo>
                <a:lnTo>
                  <a:pt x="58641" y="568515"/>
                </a:lnTo>
                <a:lnTo>
                  <a:pt x="96012" y="576059"/>
                </a:lnTo>
                <a:lnTo>
                  <a:pt x="1992223" y="576059"/>
                </a:lnTo>
                <a:lnTo>
                  <a:pt x="2029594" y="568515"/>
                </a:lnTo>
                <a:lnTo>
                  <a:pt x="2060113" y="547941"/>
                </a:lnTo>
                <a:lnTo>
                  <a:pt x="2080690" y="517423"/>
                </a:lnTo>
                <a:lnTo>
                  <a:pt x="2088235" y="480047"/>
                </a:lnTo>
                <a:lnTo>
                  <a:pt x="2088235" y="96012"/>
                </a:lnTo>
                <a:lnTo>
                  <a:pt x="2080690" y="58641"/>
                </a:lnTo>
                <a:lnTo>
                  <a:pt x="2060113" y="28122"/>
                </a:lnTo>
                <a:lnTo>
                  <a:pt x="2029594" y="7545"/>
                </a:lnTo>
                <a:lnTo>
                  <a:pt x="1992223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70421" y="3639184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替代方案多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07964" y="4293095"/>
            <a:ext cx="2088514" cy="576580"/>
          </a:xfrm>
          <a:custGeom>
            <a:avLst/>
            <a:gdLst/>
            <a:ahLst/>
            <a:cxnLst/>
            <a:rect l="l" t="t" r="r" b="b"/>
            <a:pathLst>
              <a:path w="2088515" h="576579">
                <a:moveTo>
                  <a:pt x="1992223" y="0"/>
                </a:moveTo>
                <a:lnTo>
                  <a:pt x="96012" y="0"/>
                </a:lnTo>
                <a:lnTo>
                  <a:pt x="58641" y="7545"/>
                </a:lnTo>
                <a:lnTo>
                  <a:pt x="28122" y="28122"/>
                </a:lnTo>
                <a:lnTo>
                  <a:pt x="7545" y="58641"/>
                </a:lnTo>
                <a:lnTo>
                  <a:pt x="0" y="96012"/>
                </a:lnTo>
                <a:lnTo>
                  <a:pt x="0" y="480047"/>
                </a:lnTo>
                <a:lnTo>
                  <a:pt x="7545" y="517423"/>
                </a:lnTo>
                <a:lnTo>
                  <a:pt x="28122" y="547941"/>
                </a:lnTo>
                <a:lnTo>
                  <a:pt x="58641" y="568515"/>
                </a:lnTo>
                <a:lnTo>
                  <a:pt x="96012" y="576059"/>
                </a:lnTo>
                <a:lnTo>
                  <a:pt x="1992223" y="576059"/>
                </a:lnTo>
                <a:lnTo>
                  <a:pt x="2029594" y="568515"/>
                </a:lnTo>
                <a:lnTo>
                  <a:pt x="2060113" y="547941"/>
                </a:lnTo>
                <a:lnTo>
                  <a:pt x="2080690" y="517423"/>
                </a:lnTo>
                <a:lnTo>
                  <a:pt x="2088235" y="480047"/>
                </a:lnTo>
                <a:lnTo>
                  <a:pt x="2088235" y="96012"/>
                </a:lnTo>
                <a:lnTo>
                  <a:pt x="2080690" y="58641"/>
                </a:lnTo>
                <a:lnTo>
                  <a:pt x="2060113" y="28122"/>
                </a:lnTo>
                <a:lnTo>
                  <a:pt x="2029594" y="7545"/>
                </a:lnTo>
                <a:lnTo>
                  <a:pt x="1992223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84721" y="4431271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身兼数职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07964" y="5085181"/>
            <a:ext cx="2088514" cy="576580"/>
          </a:xfrm>
          <a:custGeom>
            <a:avLst/>
            <a:gdLst/>
            <a:ahLst/>
            <a:cxnLst/>
            <a:rect l="l" t="t" r="r" b="b"/>
            <a:pathLst>
              <a:path w="2088515" h="576579">
                <a:moveTo>
                  <a:pt x="1992223" y="0"/>
                </a:moveTo>
                <a:lnTo>
                  <a:pt x="96012" y="0"/>
                </a:lnTo>
                <a:lnTo>
                  <a:pt x="58641" y="7545"/>
                </a:lnTo>
                <a:lnTo>
                  <a:pt x="28122" y="28122"/>
                </a:lnTo>
                <a:lnTo>
                  <a:pt x="7545" y="58641"/>
                </a:lnTo>
                <a:lnTo>
                  <a:pt x="0" y="96011"/>
                </a:lnTo>
                <a:lnTo>
                  <a:pt x="0" y="480047"/>
                </a:lnTo>
                <a:lnTo>
                  <a:pt x="7545" y="517423"/>
                </a:lnTo>
                <a:lnTo>
                  <a:pt x="28122" y="547944"/>
                </a:lnTo>
                <a:lnTo>
                  <a:pt x="58641" y="568521"/>
                </a:lnTo>
                <a:lnTo>
                  <a:pt x="96012" y="576066"/>
                </a:lnTo>
                <a:lnTo>
                  <a:pt x="1992223" y="576066"/>
                </a:lnTo>
                <a:lnTo>
                  <a:pt x="2029594" y="568521"/>
                </a:lnTo>
                <a:lnTo>
                  <a:pt x="2060113" y="547944"/>
                </a:lnTo>
                <a:lnTo>
                  <a:pt x="2080690" y="517423"/>
                </a:lnTo>
                <a:lnTo>
                  <a:pt x="2088235" y="480047"/>
                </a:lnTo>
                <a:lnTo>
                  <a:pt x="2088235" y="96011"/>
                </a:lnTo>
                <a:lnTo>
                  <a:pt x="2080690" y="58641"/>
                </a:lnTo>
                <a:lnTo>
                  <a:pt x="2060113" y="28122"/>
                </a:lnTo>
                <a:lnTo>
                  <a:pt x="2029594" y="7545"/>
                </a:lnTo>
                <a:lnTo>
                  <a:pt x="1992223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84721" y="5223357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被带节奏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88460" y="2097036"/>
            <a:ext cx="1041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Microsoft YaHei"/>
                <a:cs typeface="Microsoft YaHei"/>
              </a:rPr>
              <a:t>业务特点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18758" y="2093874"/>
            <a:ext cx="1041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Microsoft YaHei"/>
                <a:cs typeface="Microsoft YaHei"/>
              </a:rPr>
              <a:t>产品问题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218" y="3390010"/>
            <a:ext cx="2870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Microsoft YaHei"/>
                <a:cs typeface="Microsoft YaHei"/>
              </a:rPr>
              <a:t>猥琐发育，别浪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0806" y="2040775"/>
            <a:ext cx="5083238" cy="3374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44832" y="2057400"/>
            <a:ext cx="4975161" cy="32668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26871" y="293674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产品核心思想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06793" y="5550255"/>
            <a:ext cx="276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BFBFBF"/>
                </a:solidFill>
                <a:latin typeface="Microsoft YaHei"/>
                <a:cs typeface="Microsoft YaHei"/>
              </a:rPr>
              <a:t>不变的是技能</a:t>
            </a:r>
            <a:r>
              <a:rPr sz="1800" dirty="0">
                <a:solidFill>
                  <a:srgbClr val="CBCBCB"/>
                </a:solidFill>
                <a:latin typeface="Microsoft YaHei"/>
                <a:cs typeface="Microsoft YaHei"/>
              </a:rPr>
              <a:t>，</a:t>
            </a:r>
            <a:r>
              <a:rPr sz="1800" dirty="0">
                <a:solidFill>
                  <a:srgbClr val="BFBFBF"/>
                </a:solidFill>
                <a:latin typeface="Microsoft YaHei"/>
                <a:cs typeface="Microsoft YaHei"/>
              </a:rPr>
              <a:t>变的是意识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43868" y="2924949"/>
            <a:ext cx="1932305" cy="1672589"/>
          </a:xfrm>
          <a:custGeom>
            <a:avLst/>
            <a:gdLst/>
            <a:ahLst/>
            <a:cxnLst/>
            <a:rect l="l" t="t" r="r" b="b"/>
            <a:pathLst>
              <a:path w="1932304" h="1672589">
                <a:moveTo>
                  <a:pt x="965898" y="0"/>
                </a:moveTo>
                <a:lnTo>
                  <a:pt x="0" y="1672386"/>
                </a:lnTo>
                <a:lnTo>
                  <a:pt x="1931784" y="1672386"/>
                </a:lnTo>
                <a:lnTo>
                  <a:pt x="965898" y="0"/>
                </a:lnTo>
                <a:close/>
              </a:path>
            </a:pathLst>
          </a:custGeom>
          <a:solidFill>
            <a:srgbClr val="937A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64673" y="4581306"/>
            <a:ext cx="3900170" cy="656590"/>
          </a:xfrm>
          <a:custGeom>
            <a:avLst/>
            <a:gdLst/>
            <a:ahLst/>
            <a:cxnLst/>
            <a:rect l="l" t="t" r="r" b="b"/>
            <a:pathLst>
              <a:path w="3900170" h="656589">
                <a:moveTo>
                  <a:pt x="3899687" y="656339"/>
                </a:moveTo>
                <a:lnTo>
                  <a:pt x="0" y="646020"/>
                </a:lnTo>
                <a:lnTo>
                  <a:pt x="404818" y="0"/>
                </a:lnTo>
              </a:path>
            </a:pathLst>
          </a:custGeom>
          <a:ln w="22224">
            <a:solidFill>
              <a:srgbClr val="AAC4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10239" y="4559782"/>
            <a:ext cx="73025" cy="85090"/>
          </a:xfrm>
          <a:custGeom>
            <a:avLst/>
            <a:gdLst/>
            <a:ahLst/>
            <a:cxnLst/>
            <a:rect l="l" t="t" r="r" b="b"/>
            <a:pathLst>
              <a:path w="73025" h="85089">
                <a:moveTo>
                  <a:pt x="72745" y="0"/>
                </a:moveTo>
                <a:lnTo>
                  <a:pt x="0" y="44335"/>
                </a:lnTo>
                <a:lnTo>
                  <a:pt x="64566" y="84797"/>
                </a:lnTo>
                <a:lnTo>
                  <a:pt x="72745" y="0"/>
                </a:lnTo>
                <a:close/>
              </a:path>
            </a:pathLst>
          </a:custGeom>
          <a:solidFill>
            <a:srgbClr val="AAC4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14060" y="5397893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6A6A6"/>
                </a:solidFill>
                <a:latin typeface="Microsoft YaHei"/>
                <a:cs typeface="Microsoft YaHei"/>
              </a:rPr>
              <a:t>结构梳理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02248" y="1527302"/>
            <a:ext cx="1942464" cy="3383915"/>
          </a:xfrm>
          <a:custGeom>
            <a:avLst/>
            <a:gdLst/>
            <a:ahLst/>
            <a:cxnLst/>
            <a:rect l="l" t="t" r="r" b="b"/>
            <a:pathLst>
              <a:path w="1942465" h="3383915">
                <a:moveTo>
                  <a:pt x="0" y="0"/>
                </a:moveTo>
                <a:lnTo>
                  <a:pt x="1942308" y="3383757"/>
                </a:lnTo>
                <a:lnTo>
                  <a:pt x="1058859" y="3381437"/>
                </a:lnTo>
              </a:path>
            </a:pathLst>
          </a:custGeom>
          <a:ln w="22224">
            <a:solidFill>
              <a:srgbClr val="CD6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35711" y="4870780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4" h="76200">
                <a:moveTo>
                  <a:pt x="76301" y="0"/>
                </a:moveTo>
                <a:lnTo>
                  <a:pt x="0" y="37896"/>
                </a:lnTo>
                <a:lnTo>
                  <a:pt x="76098" y="76200"/>
                </a:lnTo>
                <a:lnTo>
                  <a:pt x="76301" y="0"/>
                </a:lnTo>
                <a:close/>
              </a:path>
            </a:pathLst>
          </a:custGeom>
          <a:solidFill>
            <a:srgbClr val="CD6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25475" y="2996349"/>
            <a:ext cx="607695" cy="852169"/>
          </a:xfrm>
          <a:custGeom>
            <a:avLst/>
            <a:gdLst/>
            <a:ahLst/>
            <a:cxnLst/>
            <a:rect l="l" t="t" r="r" b="b"/>
            <a:pathLst>
              <a:path w="607695" h="852170">
                <a:moveTo>
                  <a:pt x="352336" y="693419"/>
                </a:moveTo>
                <a:lnTo>
                  <a:pt x="349554" y="699769"/>
                </a:lnTo>
                <a:lnTo>
                  <a:pt x="346646" y="704850"/>
                </a:lnTo>
                <a:lnTo>
                  <a:pt x="343611" y="709930"/>
                </a:lnTo>
                <a:lnTo>
                  <a:pt x="361618" y="728980"/>
                </a:lnTo>
                <a:lnTo>
                  <a:pt x="378798" y="744219"/>
                </a:lnTo>
                <a:lnTo>
                  <a:pt x="395151" y="755650"/>
                </a:lnTo>
                <a:lnTo>
                  <a:pt x="410679" y="762000"/>
                </a:lnTo>
                <a:lnTo>
                  <a:pt x="415411" y="783589"/>
                </a:lnTo>
                <a:lnTo>
                  <a:pt x="419681" y="806450"/>
                </a:lnTo>
                <a:lnTo>
                  <a:pt x="423488" y="829309"/>
                </a:lnTo>
                <a:lnTo>
                  <a:pt x="426834" y="852169"/>
                </a:lnTo>
                <a:lnTo>
                  <a:pt x="444106" y="852169"/>
                </a:lnTo>
                <a:lnTo>
                  <a:pt x="439786" y="829309"/>
                </a:lnTo>
                <a:lnTo>
                  <a:pt x="435324" y="806450"/>
                </a:lnTo>
                <a:lnTo>
                  <a:pt x="430718" y="784859"/>
                </a:lnTo>
                <a:lnTo>
                  <a:pt x="425970" y="763269"/>
                </a:lnTo>
                <a:lnTo>
                  <a:pt x="448480" y="763269"/>
                </a:lnTo>
                <a:lnTo>
                  <a:pt x="445579" y="758189"/>
                </a:lnTo>
                <a:lnTo>
                  <a:pt x="457860" y="753109"/>
                </a:lnTo>
                <a:lnTo>
                  <a:pt x="464032" y="749300"/>
                </a:lnTo>
                <a:lnTo>
                  <a:pt x="480318" y="749300"/>
                </a:lnTo>
                <a:lnTo>
                  <a:pt x="478870" y="746759"/>
                </a:lnTo>
                <a:lnTo>
                  <a:pt x="421449" y="746759"/>
                </a:lnTo>
                <a:lnTo>
                  <a:pt x="406349" y="742950"/>
                </a:lnTo>
                <a:lnTo>
                  <a:pt x="389797" y="732789"/>
                </a:lnTo>
                <a:lnTo>
                  <a:pt x="371793" y="716280"/>
                </a:lnTo>
                <a:lnTo>
                  <a:pt x="352336" y="693419"/>
                </a:lnTo>
                <a:close/>
              </a:path>
              <a:path w="607695" h="852170">
                <a:moveTo>
                  <a:pt x="509354" y="779780"/>
                </a:moveTo>
                <a:lnTo>
                  <a:pt x="493522" y="779780"/>
                </a:lnTo>
                <a:lnTo>
                  <a:pt x="491407" y="793750"/>
                </a:lnTo>
                <a:lnTo>
                  <a:pt x="490820" y="806450"/>
                </a:lnTo>
                <a:lnTo>
                  <a:pt x="490820" y="811530"/>
                </a:lnTo>
                <a:lnTo>
                  <a:pt x="491407" y="824230"/>
                </a:lnTo>
                <a:lnTo>
                  <a:pt x="493522" y="839469"/>
                </a:lnTo>
                <a:lnTo>
                  <a:pt x="498767" y="839469"/>
                </a:lnTo>
                <a:lnTo>
                  <a:pt x="505129" y="840739"/>
                </a:lnTo>
                <a:lnTo>
                  <a:pt x="512610" y="842009"/>
                </a:lnTo>
                <a:lnTo>
                  <a:pt x="508466" y="820419"/>
                </a:lnTo>
                <a:lnTo>
                  <a:pt x="507085" y="801369"/>
                </a:lnTo>
                <a:lnTo>
                  <a:pt x="508466" y="783589"/>
                </a:lnTo>
                <a:lnTo>
                  <a:pt x="509354" y="779780"/>
                </a:lnTo>
                <a:close/>
              </a:path>
              <a:path w="607695" h="852170">
                <a:moveTo>
                  <a:pt x="448480" y="763269"/>
                </a:moveTo>
                <a:lnTo>
                  <a:pt x="430872" y="763269"/>
                </a:lnTo>
                <a:lnTo>
                  <a:pt x="470179" y="831850"/>
                </a:lnTo>
                <a:lnTo>
                  <a:pt x="483298" y="824230"/>
                </a:lnTo>
                <a:lnTo>
                  <a:pt x="448480" y="763269"/>
                </a:lnTo>
                <a:close/>
              </a:path>
              <a:path w="607695" h="852170">
                <a:moveTo>
                  <a:pt x="530061" y="765809"/>
                </a:moveTo>
                <a:lnTo>
                  <a:pt x="512610" y="765809"/>
                </a:lnTo>
                <a:lnTo>
                  <a:pt x="542798" y="819150"/>
                </a:lnTo>
                <a:lnTo>
                  <a:pt x="555917" y="811530"/>
                </a:lnTo>
                <a:lnTo>
                  <a:pt x="530061" y="765809"/>
                </a:lnTo>
                <a:close/>
              </a:path>
              <a:path w="607695" h="852170">
                <a:moveTo>
                  <a:pt x="529298" y="701039"/>
                </a:moveTo>
                <a:lnTo>
                  <a:pt x="513181" y="701039"/>
                </a:lnTo>
                <a:lnTo>
                  <a:pt x="563118" y="788669"/>
                </a:lnTo>
                <a:lnTo>
                  <a:pt x="575640" y="782319"/>
                </a:lnTo>
                <a:lnTo>
                  <a:pt x="529298" y="701039"/>
                </a:lnTo>
                <a:close/>
              </a:path>
              <a:path w="607695" h="852170">
                <a:moveTo>
                  <a:pt x="480318" y="749300"/>
                </a:moveTo>
                <a:lnTo>
                  <a:pt x="464032" y="749300"/>
                </a:lnTo>
                <a:lnTo>
                  <a:pt x="484047" y="784859"/>
                </a:lnTo>
                <a:lnTo>
                  <a:pt x="493522" y="779780"/>
                </a:lnTo>
                <a:lnTo>
                  <a:pt x="509354" y="779780"/>
                </a:lnTo>
                <a:lnTo>
                  <a:pt x="510538" y="774700"/>
                </a:lnTo>
                <a:lnTo>
                  <a:pt x="494804" y="774700"/>
                </a:lnTo>
                <a:lnTo>
                  <a:pt x="480318" y="749300"/>
                </a:lnTo>
                <a:close/>
              </a:path>
              <a:path w="607695" h="852170">
                <a:moveTo>
                  <a:pt x="563280" y="695959"/>
                </a:moveTo>
                <a:lnTo>
                  <a:pt x="545630" y="695959"/>
                </a:lnTo>
                <a:lnTo>
                  <a:pt x="594093" y="781050"/>
                </a:lnTo>
                <a:lnTo>
                  <a:pt x="607212" y="773430"/>
                </a:lnTo>
                <a:lnTo>
                  <a:pt x="563280" y="695959"/>
                </a:lnTo>
                <a:close/>
              </a:path>
              <a:path w="607695" h="852170">
                <a:moveTo>
                  <a:pt x="561840" y="693419"/>
                </a:moveTo>
                <a:lnTo>
                  <a:pt x="448449" y="693419"/>
                </a:lnTo>
                <a:lnTo>
                  <a:pt x="455200" y="694689"/>
                </a:lnTo>
                <a:lnTo>
                  <a:pt x="461886" y="697230"/>
                </a:lnTo>
                <a:lnTo>
                  <a:pt x="475056" y="699769"/>
                </a:lnTo>
                <a:lnTo>
                  <a:pt x="503237" y="749300"/>
                </a:lnTo>
                <a:lnTo>
                  <a:pt x="500623" y="755650"/>
                </a:lnTo>
                <a:lnTo>
                  <a:pt x="498344" y="762000"/>
                </a:lnTo>
                <a:lnTo>
                  <a:pt x="496404" y="768350"/>
                </a:lnTo>
                <a:lnTo>
                  <a:pt x="494804" y="774700"/>
                </a:lnTo>
                <a:lnTo>
                  <a:pt x="510538" y="774700"/>
                </a:lnTo>
                <a:lnTo>
                  <a:pt x="512610" y="765809"/>
                </a:lnTo>
                <a:lnTo>
                  <a:pt x="530061" y="765809"/>
                </a:lnTo>
                <a:lnTo>
                  <a:pt x="493433" y="701039"/>
                </a:lnTo>
                <a:lnTo>
                  <a:pt x="529298" y="701039"/>
                </a:lnTo>
                <a:lnTo>
                  <a:pt x="528574" y="699769"/>
                </a:lnTo>
                <a:lnTo>
                  <a:pt x="533920" y="698500"/>
                </a:lnTo>
                <a:lnTo>
                  <a:pt x="539597" y="697230"/>
                </a:lnTo>
                <a:lnTo>
                  <a:pt x="545630" y="695959"/>
                </a:lnTo>
                <a:lnTo>
                  <a:pt x="563280" y="695959"/>
                </a:lnTo>
                <a:lnTo>
                  <a:pt x="561840" y="693419"/>
                </a:lnTo>
                <a:close/>
              </a:path>
              <a:path w="607695" h="852170">
                <a:moveTo>
                  <a:pt x="401408" y="680719"/>
                </a:moveTo>
                <a:lnTo>
                  <a:pt x="388302" y="688339"/>
                </a:lnTo>
                <a:lnTo>
                  <a:pt x="421449" y="746759"/>
                </a:lnTo>
                <a:lnTo>
                  <a:pt x="478870" y="746759"/>
                </a:lnTo>
                <a:lnTo>
                  <a:pt x="476697" y="742950"/>
                </a:lnTo>
                <a:lnTo>
                  <a:pt x="437108" y="742950"/>
                </a:lnTo>
                <a:lnTo>
                  <a:pt x="401408" y="680719"/>
                </a:lnTo>
                <a:close/>
              </a:path>
              <a:path w="607695" h="852170">
                <a:moveTo>
                  <a:pt x="397776" y="648969"/>
                </a:moveTo>
                <a:lnTo>
                  <a:pt x="393484" y="662939"/>
                </a:lnTo>
                <a:lnTo>
                  <a:pt x="391947" y="666750"/>
                </a:lnTo>
                <a:lnTo>
                  <a:pt x="405644" y="674369"/>
                </a:lnTo>
                <a:lnTo>
                  <a:pt x="432295" y="687069"/>
                </a:lnTo>
                <a:lnTo>
                  <a:pt x="445249" y="692150"/>
                </a:lnTo>
                <a:lnTo>
                  <a:pt x="434797" y="698500"/>
                </a:lnTo>
                <a:lnTo>
                  <a:pt x="455802" y="735330"/>
                </a:lnTo>
                <a:lnTo>
                  <a:pt x="448767" y="737869"/>
                </a:lnTo>
                <a:lnTo>
                  <a:pt x="442531" y="741680"/>
                </a:lnTo>
                <a:lnTo>
                  <a:pt x="437108" y="742950"/>
                </a:lnTo>
                <a:lnTo>
                  <a:pt x="476697" y="742950"/>
                </a:lnTo>
                <a:lnTo>
                  <a:pt x="448449" y="693419"/>
                </a:lnTo>
                <a:lnTo>
                  <a:pt x="561840" y="693419"/>
                </a:lnTo>
                <a:lnTo>
                  <a:pt x="560400" y="690880"/>
                </a:lnTo>
                <a:lnTo>
                  <a:pt x="567715" y="688339"/>
                </a:lnTo>
                <a:lnTo>
                  <a:pt x="575475" y="685800"/>
                </a:lnTo>
                <a:lnTo>
                  <a:pt x="497281" y="685800"/>
                </a:lnTo>
                <a:lnTo>
                  <a:pt x="490461" y="684530"/>
                </a:lnTo>
                <a:lnTo>
                  <a:pt x="483489" y="684530"/>
                </a:lnTo>
                <a:lnTo>
                  <a:pt x="481357" y="680719"/>
                </a:lnTo>
                <a:lnTo>
                  <a:pt x="463994" y="680719"/>
                </a:lnTo>
                <a:lnTo>
                  <a:pt x="448118" y="675639"/>
                </a:lnTo>
                <a:lnTo>
                  <a:pt x="431790" y="668019"/>
                </a:lnTo>
                <a:lnTo>
                  <a:pt x="415009" y="660400"/>
                </a:lnTo>
                <a:lnTo>
                  <a:pt x="397776" y="648969"/>
                </a:lnTo>
                <a:close/>
              </a:path>
              <a:path w="607695" h="852170">
                <a:moveTo>
                  <a:pt x="513181" y="701039"/>
                </a:moveTo>
                <a:lnTo>
                  <a:pt x="493433" y="701039"/>
                </a:lnTo>
                <a:lnTo>
                  <a:pt x="500037" y="702309"/>
                </a:lnTo>
                <a:lnTo>
                  <a:pt x="506628" y="702309"/>
                </a:lnTo>
                <a:lnTo>
                  <a:pt x="513181" y="701039"/>
                </a:lnTo>
                <a:close/>
              </a:path>
              <a:path w="607695" h="852170">
                <a:moveTo>
                  <a:pt x="486181" y="624839"/>
                </a:moveTo>
                <a:lnTo>
                  <a:pt x="473659" y="631189"/>
                </a:lnTo>
                <a:lnTo>
                  <a:pt x="503986" y="684530"/>
                </a:lnTo>
                <a:lnTo>
                  <a:pt x="497281" y="685800"/>
                </a:lnTo>
                <a:lnTo>
                  <a:pt x="575475" y="685800"/>
                </a:lnTo>
                <a:lnTo>
                  <a:pt x="580936" y="683259"/>
                </a:lnTo>
                <a:lnTo>
                  <a:pt x="519811" y="683259"/>
                </a:lnTo>
                <a:lnTo>
                  <a:pt x="486181" y="624839"/>
                </a:lnTo>
                <a:close/>
              </a:path>
              <a:path w="607695" h="852170">
                <a:moveTo>
                  <a:pt x="509854" y="601979"/>
                </a:moveTo>
                <a:lnTo>
                  <a:pt x="496747" y="609600"/>
                </a:lnTo>
                <a:lnTo>
                  <a:pt x="537070" y="680719"/>
                </a:lnTo>
                <a:lnTo>
                  <a:pt x="525297" y="683259"/>
                </a:lnTo>
                <a:lnTo>
                  <a:pt x="580936" y="683259"/>
                </a:lnTo>
                <a:lnTo>
                  <a:pt x="583666" y="681989"/>
                </a:lnTo>
                <a:lnTo>
                  <a:pt x="580094" y="675639"/>
                </a:lnTo>
                <a:lnTo>
                  <a:pt x="551954" y="675639"/>
                </a:lnTo>
                <a:lnTo>
                  <a:pt x="509854" y="601979"/>
                </a:lnTo>
                <a:close/>
              </a:path>
              <a:path w="607695" h="852170">
                <a:moveTo>
                  <a:pt x="450088" y="624839"/>
                </a:moveTo>
                <a:lnTo>
                  <a:pt x="436968" y="632459"/>
                </a:lnTo>
                <a:lnTo>
                  <a:pt x="463994" y="680719"/>
                </a:lnTo>
                <a:lnTo>
                  <a:pt x="481357" y="680719"/>
                </a:lnTo>
                <a:lnTo>
                  <a:pt x="450088" y="624839"/>
                </a:lnTo>
                <a:close/>
              </a:path>
              <a:path w="607695" h="852170">
                <a:moveTo>
                  <a:pt x="575094" y="666750"/>
                </a:moveTo>
                <a:lnTo>
                  <a:pt x="566966" y="670559"/>
                </a:lnTo>
                <a:lnTo>
                  <a:pt x="559257" y="673100"/>
                </a:lnTo>
                <a:lnTo>
                  <a:pt x="551954" y="675639"/>
                </a:lnTo>
                <a:lnTo>
                  <a:pt x="580094" y="675639"/>
                </a:lnTo>
                <a:lnTo>
                  <a:pt x="575094" y="666750"/>
                </a:lnTo>
                <a:close/>
              </a:path>
              <a:path w="607695" h="852170">
                <a:moveTo>
                  <a:pt x="321957" y="563879"/>
                </a:moveTo>
                <a:lnTo>
                  <a:pt x="317639" y="567689"/>
                </a:lnTo>
                <a:lnTo>
                  <a:pt x="312597" y="571500"/>
                </a:lnTo>
                <a:lnTo>
                  <a:pt x="306832" y="576579"/>
                </a:lnTo>
                <a:lnTo>
                  <a:pt x="309813" y="582929"/>
                </a:lnTo>
                <a:lnTo>
                  <a:pt x="313443" y="590550"/>
                </a:lnTo>
                <a:lnTo>
                  <a:pt x="317724" y="598170"/>
                </a:lnTo>
                <a:lnTo>
                  <a:pt x="322656" y="607060"/>
                </a:lnTo>
                <a:lnTo>
                  <a:pt x="332311" y="619759"/>
                </a:lnTo>
                <a:lnTo>
                  <a:pt x="343466" y="627380"/>
                </a:lnTo>
                <a:lnTo>
                  <a:pt x="356119" y="628650"/>
                </a:lnTo>
                <a:lnTo>
                  <a:pt x="370268" y="624839"/>
                </a:lnTo>
                <a:lnTo>
                  <a:pt x="382905" y="618489"/>
                </a:lnTo>
                <a:lnTo>
                  <a:pt x="397902" y="612139"/>
                </a:lnTo>
                <a:lnTo>
                  <a:pt x="402860" y="609600"/>
                </a:lnTo>
                <a:lnTo>
                  <a:pt x="357695" y="609600"/>
                </a:lnTo>
                <a:lnTo>
                  <a:pt x="349770" y="608329"/>
                </a:lnTo>
                <a:lnTo>
                  <a:pt x="325434" y="572770"/>
                </a:lnTo>
                <a:lnTo>
                  <a:pt x="321957" y="563879"/>
                </a:lnTo>
                <a:close/>
              </a:path>
              <a:path w="607695" h="852170">
                <a:moveTo>
                  <a:pt x="385722" y="506729"/>
                </a:moveTo>
                <a:lnTo>
                  <a:pt x="367207" y="506729"/>
                </a:lnTo>
                <a:lnTo>
                  <a:pt x="411480" y="584200"/>
                </a:lnTo>
                <a:lnTo>
                  <a:pt x="397711" y="591820"/>
                </a:lnTo>
                <a:lnTo>
                  <a:pt x="385649" y="598170"/>
                </a:lnTo>
                <a:lnTo>
                  <a:pt x="375295" y="601979"/>
                </a:lnTo>
                <a:lnTo>
                  <a:pt x="366649" y="605789"/>
                </a:lnTo>
                <a:lnTo>
                  <a:pt x="357695" y="609600"/>
                </a:lnTo>
                <a:lnTo>
                  <a:pt x="402860" y="609600"/>
                </a:lnTo>
                <a:lnTo>
                  <a:pt x="434975" y="593089"/>
                </a:lnTo>
                <a:lnTo>
                  <a:pt x="385722" y="506729"/>
                </a:lnTo>
                <a:close/>
              </a:path>
              <a:path w="607695" h="852170">
                <a:moveTo>
                  <a:pt x="469097" y="541020"/>
                </a:moveTo>
                <a:lnTo>
                  <a:pt x="449986" y="541020"/>
                </a:lnTo>
                <a:lnTo>
                  <a:pt x="480707" y="594360"/>
                </a:lnTo>
                <a:lnTo>
                  <a:pt x="494817" y="586739"/>
                </a:lnTo>
                <a:lnTo>
                  <a:pt x="469097" y="541020"/>
                </a:lnTo>
                <a:close/>
              </a:path>
              <a:path w="607695" h="852170">
                <a:moveTo>
                  <a:pt x="343712" y="433070"/>
                </a:moveTo>
                <a:lnTo>
                  <a:pt x="329603" y="440689"/>
                </a:lnTo>
                <a:lnTo>
                  <a:pt x="358063" y="490220"/>
                </a:lnTo>
                <a:lnTo>
                  <a:pt x="255104" y="548639"/>
                </a:lnTo>
                <a:lnTo>
                  <a:pt x="264261" y="565150"/>
                </a:lnTo>
                <a:lnTo>
                  <a:pt x="367207" y="506729"/>
                </a:lnTo>
                <a:lnTo>
                  <a:pt x="385722" y="506729"/>
                </a:lnTo>
                <a:lnTo>
                  <a:pt x="343712" y="433070"/>
                </a:lnTo>
                <a:close/>
              </a:path>
              <a:path w="607695" h="852170">
                <a:moveTo>
                  <a:pt x="430021" y="472439"/>
                </a:moveTo>
                <a:lnTo>
                  <a:pt x="411581" y="472439"/>
                </a:lnTo>
                <a:lnTo>
                  <a:pt x="441172" y="524510"/>
                </a:lnTo>
                <a:lnTo>
                  <a:pt x="419506" y="537210"/>
                </a:lnTo>
                <a:lnTo>
                  <a:pt x="428320" y="552450"/>
                </a:lnTo>
                <a:lnTo>
                  <a:pt x="449986" y="541020"/>
                </a:lnTo>
                <a:lnTo>
                  <a:pt x="469097" y="541020"/>
                </a:lnTo>
                <a:lnTo>
                  <a:pt x="464096" y="532129"/>
                </a:lnTo>
                <a:lnTo>
                  <a:pt x="489724" y="518160"/>
                </a:lnTo>
                <a:lnTo>
                  <a:pt x="488991" y="516889"/>
                </a:lnTo>
                <a:lnTo>
                  <a:pt x="455282" y="516889"/>
                </a:lnTo>
                <a:lnTo>
                  <a:pt x="430021" y="472439"/>
                </a:lnTo>
                <a:close/>
              </a:path>
              <a:path w="607695" h="852170">
                <a:moveTo>
                  <a:pt x="480923" y="502920"/>
                </a:moveTo>
                <a:lnTo>
                  <a:pt x="455282" y="516889"/>
                </a:lnTo>
                <a:lnTo>
                  <a:pt x="488991" y="516889"/>
                </a:lnTo>
                <a:lnTo>
                  <a:pt x="480923" y="502920"/>
                </a:lnTo>
                <a:close/>
              </a:path>
              <a:path w="607695" h="852170">
                <a:moveTo>
                  <a:pt x="386270" y="394970"/>
                </a:moveTo>
                <a:lnTo>
                  <a:pt x="372160" y="403860"/>
                </a:lnTo>
                <a:lnTo>
                  <a:pt x="402767" y="457200"/>
                </a:lnTo>
                <a:lnTo>
                  <a:pt x="381304" y="469900"/>
                </a:lnTo>
                <a:lnTo>
                  <a:pt x="390118" y="485139"/>
                </a:lnTo>
                <a:lnTo>
                  <a:pt x="411581" y="472439"/>
                </a:lnTo>
                <a:lnTo>
                  <a:pt x="430021" y="472439"/>
                </a:lnTo>
                <a:lnTo>
                  <a:pt x="425691" y="464820"/>
                </a:lnTo>
                <a:lnTo>
                  <a:pt x="451332" y="450850"/>
                </a:lnTo>
                <a:lnTo>
                  <a:pt x="450654" y="449579"/>
                </a:lnTo>
                <a:lnTo>
                  <a:pt x="416890" y="449579"/>
                </a:lnTo>
                <a:lnTo>
                  <a:pt x="386270" y="394970"/>
                </a:lnTo>
                <a:close/>
              </a:path>
              <a:path w="607695" h="852170">
                <a:moveTo>
                  <a:pt x="207810" y="405129"/>
                </a:moveTo>
                <a:lnTo>
                  <a:pt x="191033" y="405129"/>
                </a:lnTo>
                <a:lnTo>
                  <a:pt x="216560" y="449579"/>
                </a:lnTo>
                <a:lnTo>
                  <a:pt x="203441" y="457200"/>
                </a:lnTo>
                <a:lnTo>
                  <a:pt x="211683" y="472439"/>
                </a:lnTo>
                <a:lnTo>
                  <a:pt x="261967" y="443229"/>
                </a:lnTo>
                <a:lnTo>
                  <a:pt x="229082" y="443229"/>
                </a:lnTo>
                <a:lnTo>
                  <a:pt x="207810" y="405129"/>
                </a:lnTo>
                <a:close/>
              </a:path>
              <a:path w="607695" h="852170">
                <a:moveTo>
                  <a:pt x="442518" y="434339"/>
                </a:moveTo>
                <a:lnTo>
                  <a:pt x="416890" y="449579"/>
                </a:lnTo>
                <a:lnTo>
                  <a:pt x="450654" y="449579"/>
                </a:lnTo>
                <a:lnTo>
                  <a:pt x="442518" y="434339"/>
                </a:lnTo>
                <a:close/>
              </a:path>
              <a:path w="607695" h="852170">
                <a:moveTo>
                  <a:pt x="272346" y="369570"/>
                </a:moveTo>
                <a:lnTo>
                  <a:pt x="254038" y="369570"/>
                </a:lnTo>
                <a:lnTo>
                  <a:pt x="279565" y="414020"/>
                </a:lnTo>
                <a:lnTo>
                  <a:pt x="229082" y="443229"/>
                </a:lnTo>
                <a:lnTo>
                  <a:pt x="261967" y="443229"/>
                </a:lnTo>
                <a:lnTo>
                  <a:pt x="301320" y="420370"/>
                </a:lnTo>
                <a:lnTo>
                  <a:pt x="272346" y="369570"/>
                </a:lnTo>
                <a:close/>
              </a:path>
              <a:path w="607695" h="852170">
                <a:moveTo>
                  <a:pt x="259308" y="346710"/>
                </a:moveTo>
                <a:lnTo>
                  <a:pt x="169672" y="397510"/>
                </a:lnTo>
                <a:lnTo>
                  <a:pt x="177914" y="412750"/>
                </a:lnTo>
                <a:lnTo>
                  <a:pt x="191033" y="405129"/>
                </a:lnTo>
                <a:lnTo>
                  <a:pt x="207810" y="405129"/>
                </a:lnTo>
                <a:lnTo>
                  <a:pt x="203555" y="397510"/>
                </a:lnTo>
                <a:lnTo>
                  <a:pt x="254038" y="369570"/>
                </a:lnTo>
                <a:lnTo>
                  <a:pt x="272346" y="369570"/>
                </a:lnTo>
                <a:lnTo>
                  <a:pt x="259308" y="346710"/>
                </a:lnTo>
                <a:close/>
              </a:path>
              <a:path w="607695" h="852170">
                <a:moveTo>
                  <a:pt x="263380" y="270510"/>
                </a:moveTo>
                <a:lnTo>
                  <a:pt x="245541" y="270510"/>
                </a:lnTo>
                <a:lnTo>
                  <a:pt x="303923" y="373379"/>
                </a:lnTo>
                <a:lnTo>
                  <a:pt x="297764" y="377189"/>
                </a:lnTo>
                <a:lnTo>
                  <a:pt x="306577" y="392429"/>
                </a:lnTo>
                <a:lnTo>
                  <a:pt x="353964" y="365760"/>
                </a:lnTo>
                <a:lnTo>
                  <a:pt x="317449" y="365760"/>
                </a:lnTo>
                <a:lnTo>
                  <a:pt x="263380" y="270510"/>
                </a:lnTo>
                <a:close/>
              </a:path>
              <a:path w="607695" h="852170">
                <a:moveTo>
                  <a:pt x="152628" y="307339"/>
                </a:moveTo>
                <a:lnTo>
                  <a:pt x="135153" y="307339"/>
                </a:lnTo>
                <a:lnTo>
                  <a:pt x="160566" y="351789"/>
                </a:lnTo>
                <a:lnTo>
                  <a:pt x="147650" y="359410"/>
                </a:lnTo>
                <a:lnTo>
                  <a:pt x="155892" y="373379"/>
                </a:lnTo>
                <a:lnTo>
                  <a:pt x="207433" y="344170"/>
                </a:lnTo>
                <a:lnTo>
                  <a:pt x="173685" y="344170"/>
                </a:lnTo>
                <a:lnTo>
                  <a:pt x="152628" y="307339"/>
                </a:lnTo>
                <a:close/>
              </a:path>
              <a:path w="607695" h="852170">
                <a:moveTo>
                  <a:pt x="320319" y="238760"/>
                </a:moveTo>
                <a:lnTo>
                  <a:pt x="302577" y="238760"/>
                </a:lnTo>
                <a:lnTo>
                  <a:pt x="360972" y="341629"/>
                </a:lnTo>
                <a:lnTo>
                  <a:pt x="317449" y="365760"/>
                </a:lnTo>
                <a:lnTo>
                  <a:pt x="353964" y="365760"/>
                </a:lnTo>
                <a:lnTo>
                  <a:pt x="383298" y="349250"/>
                </a:lnTo>
                <a:lnTo>
                  <a:pt x="320319" y="238760"/>
                </a:lnTo>
                <a:close/>
              </a:path>
              <a:path w="607695" h="852170">
                <a:moveTo>
                  <a:pt x="216634" y="271779"/>
                </a:moveTo>
                <a:lnTo>
                  <a:pt x="198361" y="271779"/>
                </a:lnTo>
                <a:lnTo>
                  <a:pt x="223774" y="316229"/>
                </a:lnTo>
                <a:lnTo>
                  <a:pt x="173685" y="344170"/>
                </a:lnTo>
                <a:lnTo>
                  <a:pt x="207433" y="344170"/>
                </a:lnTo>
                <a:lnTo>
                  <a:pt x="245529" y="322579"/>
                </a:lnTo>
                <a:lnTo>
                  <a:pt x="216634" y="271779"/>
                </a:lnTo>
                <a:close/>
              </a:path>
              <a:path w="607695" h="852170">
                <a:moveTo>
                  <a:pt x="203631" y="248920"/>
                </a:moveTo>
                <a:lnTo>
                  <a:pt x="113995" y="299720"/>
                </a:lnTo>
                <a:lnTo>
                  <a:pt x="122237" y="314960"/>
                </a:lnTo>
                <a:lnTo>
                  <a:pt x="135153" y="307339"/>
                </a:lnTo>
                <a:lnTo>
                  <a:pt x="152628" y="307339"/>
                </a:lnTo>
                <a:lnTo>
                  <a:pt x="148272" y="299720"/>
                </a:lnTo>
                <a:lnTo>
                  <a:pt x="198361" y="271779"/>
                </a:lnTo>
                <a:lnTo>
                  <a:pt x="216634" y="271779"/>
                </a:lnTo>
                <a:lnTo>
                  <a:pt x="203631" y="248920"/>
                </a:lnTo>
                <a:close/>
              </a:path>
              <a:path w="607695" h="852170">
                <a:moveTo>
                  <a:pt x="307289" y="215900"/>
                </a:moveTo>
                <a:lnTo>
                  <a:pt x="230568" y="259079"/>
                </a:lnTo>
                <a:lnTo>
                  <a:pt x="239382" y="274320"/>
                </a:lnTo>
                <a:lnTo>
                  <a:pt x="245541" y="270510"/>
                </a:lnTo>
                <a:lnTo>
                  <a:pt x="263380" y="270510"/>
                </a:lnTo>
                <a:lnTo>
                  <a:pt x="259054" y="262889"/>
                </a:lnTo>
                <a:lnTo>
                  <a:pt x="302577" y="238760"/>
                </a:lnTo>
                <a:lnTo>
                  <a:pt x="320319" y="238760"/>
                </a:lnTo>
                <a:lnTo>
                  <a:pt x="307289" y="215900"/>
                </a:lnTo>
                <a:close/>
              </a:path>
              <a:path w="607695" h="852170">
                <a:moveTo>
                  <a:pt x="132480" y="69850"/>
                </a:moveTo>
                <a:lnTo>
                  <a:pt x="114769" y="69850"/>
                </a:lnTo>
                <a:lnTo>
                  <a:pt x="200380" y="220979"/>
                </a:lnTo>
                <a:lnTo>
                  <a:pt x="213893" y="213360"/>
                </a:lnTo>
                <a:lnTo>
                  <a:pt x="181114" y="154939"/>
                </a:lnTo>
                <a:lnTo>
                  <a:pt x="222732" y="154939"/>
                </a:lnTo>
                <a:lnTo>
                  <a:pt x="223456" y="139700"/>
                </a:lnTo>
                <a:lnTo>
                  <a:pt x="184824" y="139700"/>
                </a:lnTo>
                <a:lnTo>
                  <a:pt x="171513" y="138429"/>
                </a:lnTo>
                <a:lnTo>
                  <a:pt x="132480" y="69850"/>
                </a:lnTo>
                <a:close/>
              </a:path>
              <a:path w="607695" h="852170">
                <a:moveTo>
                  <a:pt x="165887" y="0"/>
                </a:moveTo>
                <a:lnTo>
                  <a:pt x="152374" y="7620"/>
                </a:lnTo>
                <a:lnTo>
                  <a:pt x="258648" y="194310"/>
                </a:lnTo>
                <a:lnTo>
                  <a:pt x="272173" y="186689"/>
                </a:lnTo>
                <a:lnTo>
                  <a:pt x="226453" y="105410"/>
                </a:lnTo>
                <a:lnTo>
                  <a:pt x="230985" y="99060"/>
                </a:lnTo>
                <a:lnTo>
                  <a:pt x="235170" y="92710"/>
                </a:lnTo>
                <a:lnTo>
                  <a:pt x="238242" y="87629"/>
                </a:lnTo>
                <a:lnTo>
                  <a:pt x="216293" y="87629"/>
                </a:lnTo>
                <a:lnTo>
                  <a:pt x="165887" y="0"/>
                </a:lnTo>
                <a:close/>
              </a:path>
              <a:path w="607695" h="852170">
                <a:moveTo>
                  <a:pt x="222732" y="154939"/>
                </a:moveTo>
                <a:lnTo>
                  <a:pt x="181114" y="154939"/>
                </a:lnTo>
                <a:lnTo>
                  <a:pt x="222491" y="160020"/>
                </a:lnTo>
                <a:lnTo>
                  <a:pt x="222732" y="154939"/>
                </a:lnTo>
                <a:close/>
              </a:path>
              <a:path w="607695" h="852170">
                <a:moveTo>
                  <a:pt x="7112" y="83820"/>
                </a:moveTo>
                <a:lnTo>
                  <a:pt x="4559" y="88900"/>
                </a:lnTo>
                <a:lnTo>
                  <a:pt x="2184" y="95250"/>
                </a:lnTo>
                <a:lnTo>
                  <a:pt x="0" y="101600"/>
                </a:lnTo>
                <a:lnTo>
                  <a:pt x="24272" y="104139"/>
                </a:lnTo>
                <a:lnTo>
                  <a:pt x="35815" y="104139"/>
                </a:lnTo>
                <a:lnTo>
                  <a:pt x="57796" y="99060"/>
                </a:lnTo>
                <a:lnTo>
                  <a:pt x="70443" y="93979"/>
                </a:lnTo>
                <a:lnTo>
                  <a:pt x="84905" y="86360"/>
                </a:lnTo>
                <a:lnTo>
                  <a:pt x="87230" y="85089"/>
                </a:lnTo>
                <a:lnTo>
                  <a:pt x="16525" y="85089"/>
                </a:lnTo>
                <a:lnTo>
                  <a:pt x="7112" y="83820"/>
                </a:lnTo>
                <a:close/>
              </a:path>
              <a:path w="607695" h="852170">
                <a:moveTo>
                  <a:pt x="164287" y="53339"/>
                </a:moveTo>
                <a:lnTo>
                  <a:pt x="159545" y="64770"/>
                </a:lnTo>
                <a:lnTo>
                  <a:pt x="154941" y="74929"/>
                </a:lnTo>
                <a:lnTo>
                  <a:pt x="150472" y="83820"/>
                </a:lnTo>
                <a:lnTo>
                  <a:pt x="146138" y="91439"/>
                </a:lnTo>
                <a:lnTo>
                  <a:pt x="163296" y="99060"/>
                </a:lnTo>
                <a:lnTo>
                  <a:pt x="171603" y="81279"/>
                </a:lnTo>
                <a:lnTo>
                  <a:pt x="179920" y="60960"/>
                </a:lnTo>
                <a:lnTo>
                  <a:pt x="164287" y="53339"/>
                </a:lnTo>
                <a:close/>
              </a:path>
              <a:path w="607695" h="852170">
                <a:moveTo>
                  <a:pt x="227114" y="69850"/>
                </a:moveTo>
                <a:lnTo>
                  <a:pt x="223545" y="76200"/>
                </a:lnTo>
                <a:lnTo>
                  <a:pt x="219938" y="82550"/>
                </a:lnTo>
                <a:lnTo>
                  <a:pt x="216293" y="87629"/>
                </a:lnTo>
                <a:lnTo>
                  <a:pt x="238242" y="87629"/>
                </a:lnTo>
                <a:lnTo>
                  <a:pt x="239010" y="86360"/>
                </a:lnTo>
                <a:lnTo>
                  <a:pt x="242506" y="80010"/>
                </a:lnTo>
                <a:lnTo>
                  <a:pt x="227114" y="69850"/>
                </a:lnTo>
                <a:close/>
              </a:path>
              <a:path w="607695" h="852170">
                <a:moveTo>
                  <a:pt x="119468" y="46989"/>
                </a:moveTo>
                <a:lnTo>
                  <a:pt x="78619" y="69850"/>
                </a:lnTo>
                <a:lnTo>
                  <a:pt x="66197" y="76200"/>
                </a:lnTo>
                <a:lnTo>
                  <a:pt x="55011" y="80010"/>
                </a:lnTo>
                <a:lnTo>
                  <a:pt x="45059" y="82550"/>
                </a:lnTo>
                <a:lnTo>
                  <a:pt x="35495" y="85089"/>
                </a:lnTo>
                <a:lnTo>
                  <a:pt x="87230" y="85089"/>
                </a:lnTo>
                <a:lnTo>
                  <a:pt x="101180" y="77470"/>
                </a:lnTo>
                <a:lnTo>
                  <a:pt x="114769" y="69850"/>
                </a:lnTo>
                <a:lnTo>
                  <a:pt x="132480" y="69850"/>
                </a:lnTo>
                <a:lnTo>
                  <a:pt x="119468" y="46989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5382" y="2046084"/>
            <a:ext cx="2357120" cy="3373754"/>
          </a:xfrm>
          <a:custGeom>
            <a:avLst/>
            <a:gdLst/>
            <a:ahLst/>
            <a:cxnLst/>
            <a:rect l="l" t="t" r="r" b="b"/>
            <a:pathLst>
              <a:path w="2357120" h="3373754">
                <a:moveTo>
                  <a:pt x="0" y="3373437"/>
                </a:moveTo>
                <a:lnTo>
                  <a:pt x="1955798" y="0"/>
                </a:lnTo>
                <a:lnTo>
                  <a:pt x="2356788" y="768058"/>
                </a:lnTo>
              </a:path>
            </a:pathLst>
          </a:custGeom>
          <a:ln w="22224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4895" y="2751480"/>
            <a:ext cx="69215" cy="85725"/>
          </a:xfrm>
          <a:custGeom>
            <a:avLst/>
            <a:gdLst/>
            <a:ahLst/>
            <a:cxnLst/>
            <a:rect l="l" t="t" r="r" b="b"/>
            <a:pathLst>
              <a:path w="69214" h="85725">
                <a:moveTo>
                  <a:pt x="67538" y="0"/>
                </a:moveTo>
                <a:lnTo>
                  <a:pt x="0" y="35267"/>
                </a:lnTo>
                <a:lnTo>
                  <a:pt x="69037" y="85178"/>
                </a:lnTo>
                <a:lnTo>
                  <a:pt x="67538" y="0"/>
                </a:lnTo>
                <a:close/>
              </a:path>
            </a:pathLst>
          </a:custGeom>
          <a:solidFill>
            <a:srgbClr val="609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88485" y="3211677"/>
            <a:ext cx="614045" cy="848360"/>
          </a:xfrm>
          <a:custGeom>
            <a:avLst/>
            <a:gdLst/>
            <a:ahLst/>
            <a:cxnLst/>
            <a:rect l="l" t="t" r="r" b="b"/>
            <a:pathLst>
              <a:path w="614045" h="848360">
                <a:moveTo>
                  <a:pt x="154990" y="650240"/>
                </a:moveTo>
                <a:lnTo>
                  <a:pt x="75437" y="787400"/>
                </a:lnTo>
                <a:lnTo>
                  <a:pt x="181343" y="848360"/>
                </a:lnTo>
                <a:lnTo>
                  <a:pt x="190322" y="833120"/>
                </a:lnTo>
                <a:lnTo>
                  <a:pt x="153758" y="812800"/>
                </a:lnTo>
                <a:lnTo>
                  <a:pt x="158160" y="805180"/>
                </a:lnTo>
                <a:lnTo>
                  <a:pt x="141312" y="805180"/>
                </a:lnTo>
                <a:lnTo>
                  <a:pt x="125501" y="796290"/>
                </a:lnTo>
                <a:lnTo>
                  <a:pt x="129902" y="788670"/>
                </a:lnTo>
                <a:lnTo>
                  <a:pt x="113055" y="788670"/>
                </a:lnTo>
                <a:lnTo>
                  <a:pt x="97447" y="779780"/>
                </a:lnTo>
                <a:lnTo>
                  <a:pt x="159067" y="673100"/>
                </a:lnTo>
                <a:lnTo>
                  <a:pt x="193467" y="673100"/>
                </a:lnTo>
                <a:lnTo>
                  <a:pt x="154990" y="650240"/>
                </a:lnTo>
                <a:close/>
              </a:path>
              <a:path w="614045" h="848360">
                <a:moveTo>
                  <a:pt x="221256" y="689610"/>
                </a:moveTo>
                <a:lnTo>
                  <a:pt x="187121" y="689610"/>
                </a:lnTo>
                <a:lnTo>
                  <a:pt x="202933" y="699770"/>
                </a:lnTo>
                <a:lnTo>
                  <a:pt x="141312" y="805180"/>
                </a:lnTo>
                <a:lnTo>
                  <a:pt x="158160" y="805180"/>
                </a:lnTo>
                <a:lnTo>
                  <a:pt x="215379" y="706120"/>
                </a:lnTo>
                <a:lnTo>
                  <a:pt x="246123" y="706120"/>
                </a:lnTo>
                <a:lnTo>
                  <a:pt x="245556" y="704850"/>
                </a:lnTo>
                <a:lnTo>
                  <a:pt x="236220" y="698500"/>
                </a:lnTo>
                <a:lnTo>
                  <a:pt x="221256" y="689610"/>
                </a:lnTo>
                <a:close/>
              </a:path>
              <a:path w="614045" h="848360">
                <a:moveTo>
                  <a:pt x="78641" y="722630"/>
                </a:moveTo>
                <a:lnTo>
                  <a:pt x="44805" y="722630"/>
                </a:lnTo>
                <a:lnTo>
                  <a:pt x="58000" y="730250"/>
                </a:lnTo>
                <a:lnTo>
                  <a:pt x="52493" y="746760"/>
                </a:lnTo>
                <a:lnTo>
                  <a:pt x="46466" y="763270"/>
                </a:lnTo>
                <a:lnTo>
                  <a:pt x="39920" y="779780"/>
                </a:lnTo>
                <a:lnTo>
                  <a:pt x="32854" y="798830"/>
                </a:lnTo>
                <a:lnTo>
                  <a:pt x="49402" y="802640"/>
                </a:lnTo>
                <a:lnTo>
                  <a:pt x="60148" y="770890"/>
                </a:lnTo>
                <a:lnTo>
                  <a:pt x="71437" y="737870"/>
                </a:lnTo>
                <a:lnTo>
                  <a:pt x="90609" y="737870"/>
                </a:lnTo>
                <a:lnTo>
                  <a:pt x="94107" y="731520"/>
                </a:lnTo>
                <a:lnTo>
                  <a:pt x="78641" y="722630"/>
                </a:lnTo>
                <a:close/>
              </a:path>
              <a:path w="614045" h="848360">
                <a:moveTo>
                  <a:pt x="193467" y="673100"/>
                </a:moveTo>
                <a:lnTo>
                  <a:pt x="159067" y="673100"/>
                </a:lnTo>
                <a:lnTo>
                  <a:pt x="174675" y="683260"/>
                </a:lnTo>
                <a:lnTo>
                  <a:pt x="113055" y="788670"/>
                </a:lnTo>
                <a:lnTo>
                  <a:pt x="129902" y="788670"/>
                </a:lnTo>
                <a:lnTo>
                  <a:pt x="187121" y="689610"/>
                </a:lnTo>
                <a:lnTo>
                  <a:pt x="221256" y="689610"/>
                </a:lnTo>
                <a:lnTo>
                  <a:pt x="193467" y="673100"/>
                </a:lnTo>
                <a:close/>
              </a:path>
              <a:path w="614045" h="848360">
                <a:moveTo>
                  <a:pt x="21196" y="689610"/>
                </a:moveTo>
                <a:lnTo>
                  <a:pt x="12801" y="703580"/>
                </a:lnTo>
                <a:lnTo>
                  <a:pt x="32753" y="716280"/>
                </a:lnTo>
                <a:lnTo>
                  <a:pt x="0" y="772160"/>
                </a:lnTo>
                <a:lnTo>
                  <a:pt x="12052" y="778510"/>
                </a:lnTo>
                <a:lnTo>
                  <a:pt x="44805" y="722630"/>
                </a:lnTo>
                <a:lnTo>
                  <a:pt x="78641" y="722630"/>
                </a:lnTo>
                <a:lnTo>
                  <a:pt x="21196" y="689610"/>
                </a:lnTo>
                <a:close/>
              </a:path>
              <a:path w="614045" h="848360">
                <a:moveTo>
                  <a:pt x="246123" y="706120"/>
                </a:moveTo>
                <a:lnTo>
                  <a:pt x="215379" y="706120"/>
                </a:lnTo>
                <a:lnTo>
                  <a:pt x="232219" y="716280"/>
                </a:lnTo>
                <a:lnTo>
                  <a:pt x="233451" y="722630"/>
                </a:lnTo>
                <a:lnTo>
                  <a:pt x="228092" y="731520"/>
                </a:lnTo>
                <a:lnTo>
                  <a:pt x="222469" y="741680"/>
                </a:lnTo>
                <a:lnTo>
                  <a:pt x="216690" y="750570"/>
                </a:lnTo>
                <a:lnTo>
                  <a:pt x="210754" y="759460"/>
                </a:lnTo>
                <a:lnTo>
                  <a:pt x="204660" y="768350"/>
                </a:lnTo>
                <a:lnTo>
                  <a:pt x="211239" y="770890"/>
                </a:lnTo>
                <a:lnTo>
                  <a:pt x="216979" y="773430"/>
                </a:lnTo>
                <a:lnTo>
                  <a:pt x="221869" y="774700"/>
                </a:lnTo>
                <a:lnTo>
                  <a:pt x="228172" y="764540"/>
                </a:lnTo>
                <a:lnTo>
                  <a:pt x="234089" y="755650"/>
                </a:lnTo>
                <a:lnTo>
                  <a:pt x="239621" y="746760"/>
                </a:lnTo>
                <a:lnTo>
                  <a:pt x="244767" y="737870"/>
                </a:lnTo>
                <a:lnTo>
                  <a:pt x="249832" y="725170"/>
                </a:lnTo>
                <a:lnTo>
                  <a:pt x="250094" y="715010"/>
                </a:lnTo>
                <a:lnTo>
                  <a:pt x="246123" y="706120"/>
                </a:lnTo>
                <a:close/>
              </a:path>
              <a:path w="614045" h="848360">
                <a:moveTo>
                  <a:pt x="90609" y="737870"/>
                </a:moveTo>
                <a:lnTo>
                  <a:pt x="71437" y="737870"/>
                </a:lnTo>
                <a:lnTo>
                  <a:pt x="85712" y="746760"/>
                </a:lnTo>
                <a:lnTo>
                  <a:pt x="90609" y="737870"/>
                </a:lnTo>
                <a:close/>
              </a:path>
              <a:path w="614045" h="848360">
                <a:moveTo>
                  <a:pt x="47917" y="645160"/>
                </a:moveTo>
                <a:lnTo>
                  <a:pt x="39522" y="659130"/>
                </a:lnTo>
                <a:lnTo>
                  <a:pt x="88099" y="687070"/>
                </a:lnTo>
                <a:lnTo>
                  <a:pt x="98922" y="692150"/>
                </a:lnTo>
                <a:lnTo>
                  <a:pt x="108643" y="690880"/>
                </a:lnTo>
                <a:lnTo>
                  <a:pt x="117262" y="685800"/>
                </a:lnTo>
                <a:lnTo>
                  <a:pt x="124777" y="676910"/>
                </a:lnTo>
                <a:lnTo>
                  <a:pt x="102844" y="676910"/>
                </a:lnTo>
                <a:lnTo>
                  <a:pt x="87680" y="668020"/>
                </a:lnTo>
                <a:lnTo>
                  <a:pt x="89904" y="660400"/>
                </a:lnTo>
                <a:lnTo>
                  <a:pt x="75628" y="660400"/>
                </a:lnTo>
                <a:lnTo>
                  <a:pt x="47917" y="645160"/>
                </a:lnTo>
                <a:close/>
              </a:path>
              <a:path w="614045" h="848360">
                <a:moveTo>
                  <a:pt x="126403" y="598170"/>
                </a:moveTo>
                <a:lnTo>
                  <a:pt x="121272" y="603250"/>
                </a:lnTo>
                <a:lnTo>
                  <a:pt x="116674" y="607060"/>
                </a:lnTo>
                <a:lnTo>
                  <a:pt x="112610" y="609600"/>
                </a:lnTo>
                <a:lnTo>
                  <a:pt x="120383" y="615950"/>
                </a:lnTo>
                <a:lnTo>
                  <a:pt x="125945" y="621030"/>
                </a:lnTo>
                <a:lnTo>
                  <a:pt x="129324" y="624840"/>
                </a:lnTo>
                <a:lnTo>
                  <a:pt x="133235" y="627380"/>
                </a:lnTo>
                <a:lnTo>
                  <a:pt x="132981" y="633730"/>
                </a:lnTo>
                <a:lnTo>
                  <a:pt x="108953" y="674370"/>
                </a:lnTo>
                <a:lnTo>
                  <a:pt x="102844" y="676910"/>
                </a:lnTo>
                <a:lnTo>
                  <a:pt x="124777" y="676910"/>
                </a:lnTo>
                <a:lnTo>
                  <a:pt x="143522" y="643890"/>
                </a:lnTo>
                <a:lnTo>
                  <a:pt x="147356" y="636270"/>
                </a:lnTo>
                <a:lnTo>
                  <a:pt x="148631" y="628650"/>
                </a:lnTo>
                <a:lnTo>
                  <a:pt x="147348" y="621030"/>
                </a:lnTo>
                <a:lnTo>
                  <a:pt x="143510" y="614680"/>
                </a:lnTo>
                <a:lnTo>
                  <a:pt x="139598" y="610870"/>
                </a:lnTo>
                <a:lnTo>
                  <a:pt x="133896" y="605790"/>
                </a:lnTo>
                <a:lnTo>
                  <a:pt x="126403" y="598170"/>
                </a:lnTo>
                <a:close/>
              </a:path>
              <a:path w="614045" h="848360">
                <a:moveTo>
                  <a:pt x="293852" y="590550"/>
                </a:moveTo>
                <a:lnTo>
                  <a:pt x="277380" y="591820"/>
                </a:lnTo>
                <a:lnTo>
                  <a:pt x="276437" y="607060"/>
                </a:lnTo>
                <a:lnTo>
                  <a:pt x="274940" y="624840"/>
                </a:lnTo>
                <a:lnTo>
                  <a:pt x="272889" y="643890"/>
                </a:lnTo>
                <a:lnTo>
                  <a:pt x="270281" y="662940"/>
                </a:lnTo>
                <a:lnTo>
                  <a:pt x="287096" y="662940"/>
                </a:lnTo>
                <a:lnTo>
                  <a:pt x="289055" y="643890"/>
                </a:lnTo>
                <a:lnTo>
                  <a:pt x="290950" y="624840"/>
                </a:lnTo>
                <a:lnTo>
                  <a:pt x="292638" y="605790"/>
                </a:lnTo>
                <a:lnTo>
                  <a:pt x="293852" y="590550"/>
                </a:lnTo>
                <a:close/>
              </a:path>
              <a:path w="614045" h="848360">
                <a:moveTo>
                  <a:pt x="92138" y="594360"/>
                </a:moveTo>
                <a:lnTo>
                  <a:pt x="88264" y="612140"/>
                </a:lnTo>
                <a:lnTo>
                  <a:pt x="84221" y="628650"/>
                </a:lnTo>
                <a:lnTo>
                  <a:pt x="80010" y="645160"/>
                </a:lnTo>
                <a:lnTo>
                  <a:pt x="75628" y="660400"/>
                </a:lnTo>
                <a:lnTo>
                  <a:pt x="89904" y="660400"/>
                </a:lnTo>
                <a:lnTo>
                  <a:pt x="92869" y="650240"/>
                </a:lnTo>
                <a:lnTo>
                  <a:pt x="98034" y="633730"/>
                </a:lnTo>
                <a:lnTo>
                  <a:pt x="103175" y="614680"/>
                </a:lnTo>
                <a:lnTo>
                  <a:pt x="108292" y="596900"/>
                </a:lnTo>
                <a:lnTo>
                  <a:pt x="92138" y="594360"/>
                </a:lnTo>
                <a:close/>
              </a:path>
              <a:path w="614045" h="848360">
                <a:moveTo>
                  <a:pt x="289471" y="463550"/>
                </a:moveTo>
                <a:lnTo>
                  <a:pt x="210032" y="600710"/>
                </a:lnTo>
                <a:lnTo>
                  <a:pt x="254482" y="626110"/>
                </a:lnTo>
                <a:lnTo>
                  <a:pt x="262648" y="612140"/>
                </a:lnTo>
                <a:lnTo>
                  <a:pt x="256527" y="608330"/>
                </a:lnTo>
                <a:lnTo>
                  <a:pt x="260186" y="601980"/>
                </a:lnTo>
                <a:lnTo>
                  <a:pt x="244868" y="601980"/>
                </a:lnTo>
                <a:lnTo>
                  <a:pt x="229844" y="593090"/>
                </a:lnTo>
                <a:lnTo>
                  <a:pt x="292963" y="483870"/>
                </a:lnTo>
                <a:lnTo>
                  <a:pt x="325031" y="483870"/>
                </a:lnTo>
                <a:lnTo>
                  <a:pt x="289471" y="463550"/>
                </a:lnTo>
                <a:close/>
              </a:path>
              <a:path w="614045" h="848360">
                <a:moveTo>
                  <a:pt x="277647" y="430530"/>
                </a:moveTo>
                <a:lnTo>
                  <a:pt x="230771" y="510540"/>
                </a:lnTo>
                <a:lnTo>
                  <a:pt x="212940" y="510540"/>
                </a:lnTo>
                <a:lnTo>
                  <a:pt x="210756" y="527050"/>
                </a:lnTo>
                <a:lnTo>
                  <a:pt x="221462" y="527050"/>
                </a:lnTo>
                <a:lnTo>
                  <a:pt x="174523" y="607060"/>
                </a:lnTo>
                <a:lnTo>
                  <a:pt x="186575" y="614680"/>
                </a:lnTo>
                <a:lnTo>
                  <a:pt x="289699" y="436880"/>
                </a:lnTo>
                <a:lnTo>
                  <a:pt x="277647" y="430530"/>
                </a:lnTo>
                <a:close/>
              </a:path>
              <a:path w="614045" h="848360">
                <a:moveTo>
                  <a:pt x="317403" y="560070"/>
                </a:moveTo>
                <a:lnTo>
                  <a:pt x="284340" y="560070"/>
                </a:lnTo>
                <a:lnTo>
                  <a:pt x="314045" y="577850"/>
                </a:lnTo>
                <a:lnTo>
                  <a:pt x="315455" y="582930"/>
                </a:lnTo>
                <a:lnTo>
                  <a:pt x="308546" y="594360"/>
                </a:lnTo>
                <a:lnTo>
                  <a:pt x="304152" y="601980"/>
                </a:lnTo>
                <a:lnTo>
                  <a:pt x="298678" y="609600"/>
                </a:lnTo>
                <a:lnTo>
                  <a:pt x="307975" y="612140"/>
                </a:lnTo>
                <a:lnTo>
                  <a:pt x="313677" y="614680"/>
                </a:lnTo>
                <a:lnTo>
                  <a:pt x="315785" y="614680"/>
                </a:lnTo>
                <a:lnTo>
                  <a:pt x="319189" y="609600"/>
                </a:lnTo>
                <a:lnTo>
                  <a:pt x="323405" y="601980"/>
                </a:lnTo>
                <a:lnTo>
                  <a:pt x="328396" y="594360"/>
                </a:lnTo>
                <a:lnTo>
                  <a:pt x="332299" y="584200"/>
                </a:lnTo>
                <a:lnTo>
                  <a:pt x="332141" y="575310"/>
                </a:lnTo>
                <a:lnTo>
                  <a:pt x="327923" y="567690"/>
                </a:lnTo>
                <a:lnTo>
                  <a:pt x="319646" y="561340"/>
                </a:lnTo>
                <a:lnTo>
                  <a:pt x="317403" y="560070"/>
                </a:lnTo>
                <a:close/>
              </a:path>
              <a:path w="614045" h="848360">
                <a:moveTo>
                  <a:pt x="325031" y="483870"/>
                </a:moveTo>
                <a:lnTo>
                  <a:pt x="292963" y="483870"/>
                </a:lnTo>
                <a:lnTo>
                  <a:pt x="307975" y="492760"/>
                </a:lnTo>
                <a:lnTo>
                  <a:pt x="244868" y="601980"/>
                </a:lnTo>
                <a:lnTo>
                  <a:pt x="260186" y="601980"/>
                </a:lnTo>
                <a:lnTo>
                  <a:pt x="284340" y="560070"/>
                </a:lnTo>
                <a:lnTo>
                  <a:pt x="317403" y="560070"/>
                </a:lnTo>
                <a:lnTo>
                  <a:pt x="292735" y="546100"/>
                </a:lnTo>
                <a:lnTo>
                  <a:pt x="319633" y="500380"/>
                </a:lnTo>
                <a:lnTo>
                  <a:pt x="327250" y="500380"/>
                </a:lnTo>
                <a:lnTo>
                  <a:pt x="333921" y="488950"/>
                </a:lnTo>
                <a:lnTo>
                  <a:pt x="325031" y="483870"/>
                </a:lnTo>
                <a:close/>
              </a:path>
              <a:path w="614045" h="848360">
                <a:moveTo>
                  <a:pt x="195580" y="406400"/>
                </a:moveTo>
                <a:lnTo>
                  <a:pt x="112915" y="548640"/>
                </a:lnTo>
                <a:lnTo>
                  <a:pt x="177723" y="586740"/>
                </a:lnTo>
                <a:lnTo>
                  <a:pt x="185889" y="571500"/>
                </a:lnTo>
                <a:lnTo>
                  <a:pt x="178968" y="567690"/>
                </a:lnTo>
                <a:lnTo>
                  <a:pt x="182694" y="561340"/>
                </a:lnTo>
                <a:lnTo>
                  <a:pt x="167322" y="561340"/>
                </a:lnTo>
                <a:lnTo>
                  <a:pt x="155663" y="554990"/>
                </a:lnTo>
                <a:lnTo>
                  <a:pt x="160086" y="547370"/>
                </a:lnTo>
                <a:lnTo>
                  <a:pt x="144399" y="547370"/>
                </a:lnTo>
                <a:lnTo>
                  <a:pt x="132740" y="541020"/>
                </a:lnTo>
                <a:lnTo>
                  <a:pt x="199072" y="426720"/>
                </a:lnTo>
                <a:lnTo>
                  <a:pt x="230144" y="426720"/>
                </a:lnTo>
                <a:lnTo>
                  <a:pt x="195580" y="406400"/>
                </a:lnTo>
                <a:close/>
              </a:path>
              <a:path w="614045" h="848360">
                <a:moveTo>
                  <a:pt x="253907" y="440690"/>
                </a:moveTo>
                <a:lnTo>
                  <a:pt x="221996" y="440690"/>
                </a:lnTo>
                <a:lnTo>
                  <a:pt x="233654" y="447040"/>
                </a:lnTo>
                <a:lnTo>
                  <a:pt x="167322" y="561340"/>
                </a:lnTo>
                <a:lnTo>
                  <a:pt x="182694" y="561340"/>
                </a:lnTo>
                <a:lnTo>
                  <a:pt x="245300" y="454660"/>
                </a:lnTo>
                <a:lnTo>
                  <a:pt x="254449" y="454660"/>
                </a:lnTo>
                <a:lnTo>
                  <a:pt x="260388" y="444500"/>
                </a:lnTo>
                <a:lnTo>
                  <a:pt x="253907" y="440690"/>
                </a:lnTo>
                <a:close/>
              </a:path>
              <a:path w="614045" h="848360">
                <a:moveTo>
                  <a:pt x="230144" y="426720"/>
                </a:moveTo>
                <a:lnTo>
                  <a:pt x="199072" y="426720"/>
                </a:lnTo>
                <a:lnTo>
                  <a:pt x="210731" y="434340"/>
                </a:lnTo>
                <a:lnTo>
                  <a:pt x="144399" y="547370"/>
                </a:lnTo>
                <a:lnTo>
                  <a:pt x="160086" y="547370"/>
                </a:lnTo>
                <a:lnTo>
                  <a:pt x="221996" y="440690"/>
                </a:lnTo>
                <a:lnTo>
                  <a:pt x="253907" y="440690"/>
                </a:lnTo>
                <a:lnTo>
                  <a:pt x="230144" y="426720"/>
                </a:lnTo>
                <a:close/>
              </a:path>
              <a:path w="614045" h="848360">
                <a:moveTo>
                  <a:pt x="371170" y="482600"/>
                </a:moveTo>
                <a:lnTo>
                  <a:pt x="314159" y="528320"/>
                </a:lnTo>
                <a:lnTo>
                  <a:pt x="322465" y="542290"/>
                </a:lnTo>
                <a:lnTo>
                  <a:pt x="337381" y="529590"/>
                </a:lnTo>
                <a:lnTo>
                  <a:pt x="351991" y="518160"/>
                </a:lnTo>
                <a:lnTo>
                  <a:pt x="366294" y="508000"/>
                </a:lnTo>
                <a:lnTo>
                  <a:pt x="380288" y="497840"/>
                </a:lnTo>
                <a:lnTo>
                  <a:pt x="371170" y="482600"/>
                </a:lnTo>
                <a:close/>
              </a:path>
              <a:path w="614045" h="848360">
                <a:moveTo>
                  <a:pt x="327250" y="500380"/>
                </a:moveTo>
                <a:lnTo>
                  <a:pt x="319633" y="500380"/>
                </a:lnTo>
                <a:lnTo>
                  <a:pt x="325767" y="502920"/>
                </a:lnTo>
                <a:lnTo>
                  <a:pt x="327250" y="500380"/>
                </a:lnTo>
                <a:close/>
              </a:path>
              <a:path w="614045" h="848360">
                <a:moveTo>
                  <a:pt x="254449" y="454660"/>
                </a:moveTo>
                <a:lnTo>
                  <a:pt x="245300" y="454660"/>
                </a:lnTo>
                <a:lnTo>
                  <a:pt x="252222" y="458470"/>
                </a:lnTo>
                <a:lnTo>
                  <a:pt x="254449" y="454660"/>
                </a:lnTo>
                <a:close/>
              </a:path>
              <a:path w="614045" h="848360">
                <a:moveTo>
                  <a:pt x="325189" y="393700"/>
                </a:moveTo>
                <a:lnTo>
                  <a:pt x="292874" y="393700"/>
                </a:lnTo>
                <a:lnTo>
                  <a:pt x="358914" y="431800"/>
                </a:lnTo>
                <a:lnTo>
                  <a:pt x="363499" y="438150"/>
                </a:lnTo>
                <a:lnTo>
                  <a:pt x="365683" y="444500"/>
                </a:lnTo>
                <a:lnTo>
                  <a:pt x="383476" y="443230"/>
                </a:lnTo>
                <a:lnTo>
                  <a:pt x="381307" y="431800"/>
                </a:lnTo>
                <a:lnTo>
                  <a:pt x="379314" y="419100"/>
                </a:lnTo>
                <a:lnTo>
                  <a:pt x="378769" y="415290"/>
                </a:lnTo>
                <a:lnTo>
                  <a:pt x="362775" y="415290"/>
                </a:lnTo>
                <a:lnTo>
                  <a:pt x="325189" y="393700"/>
                </a:lnTo>
                <a:close/>
              </a:path>
              <a:path w="614045" h="848360">
                <a:moveTo>
                  <a:pt x="323811" y="196850"/>
                </a:moveTo>
                <a:lnTo>
                  <a:pt x="254723" y="314960"/>
                </a:lnTo>
                <a:lnTo>
                  <a:pt x="348856" y="369570"/>
                </a:lnTo>
                <a:lnTo>
                  <a:pt x="369858" y="384810"/>
                </a:lnTo>
                <a:lnTo>
                  <a:pt x="386289" y="400050"/>
                </a:lnTo>
                <a:lnTo>
                  <a:pt x="398148" y="419100"/>
                </a:lnTo>
                <a:lnTo>
                  <a:pt x="405434" y="438150"/>
                </a:lnTo>
                <a:lnTo>
                  <a:pt x="411060" y="436880"/>
                </a:lnTo>
                <a:lnTo>
                  <a:pt x="417144" y="435610"/>
                </a:lnTo>
                <a:lnTo>
                  <a:pt x="423672" y="435610"/>
                </a:lnTo>
                <a:lnTo>
                  <a:pt x="415070" y="412750"/>
                </a:lnTo>
                <a:lnTo>
                  <a:pt x="400831" y="391160"/>
                </a:lnTo>
                <a:lnTo>
                  <a:pt x="380952" y="372110"/>
                </a:lnTo>
                <a:lnTo>
                  <a:pt x="355434" y="354330"/>
                </a:lnTo>
                <a:lnTo>
                  <a:pt x="275932" y="308610"/>
                </a:lnTo>
                <a:lnTo>
                  <a:pt x="328701" y="218439"/>
                </a:lnTo>
                <a:lnTo>
                  <a:pt x="361316" y="218439"/>
                </a:lnTo>
                <a:lnTo>
                  <a:pt x="323811" y="196850"/>
                </a:lnTo>
                <a:close/>
              </a:path>
              <a:path w="614045" h="848360">
                <a:moveTo>
                  <a:pt x="358267" y="383539"/>
                </a:moveTo>
                <a:lnTo>
                  <a:pt x="359648" y="392430"/>
                </a:lnTo>
                <a:lnTo>
                  <a:pt x="360859" y="400050"/>
                </a:lnTo>
                <a:lnTo>
                  <a:pt x="361901" y="407670"/>
                </a:lnTo>
                <a:lnTo>
                  <a:pt x="362775" y="415290"/>
                </a:lnTo>
                <a:lnTo>
                  <a:pt x="378769" y="415290"/>
                </a:lnTo>
                <a:lnTo>
                  <a:pt x="377497" y="406400"/>
                </a:lnTo>
                <a:lnTo>
                  <a:pt x="375856" y="392430"/>
                </a:lnTo>
                <a:lnTo>
                  <a:pt x="370077" y="389889"/>
                </a:lnTo>
                <a:lnTo>
                  <a:pt x="364210" y="386080"/>
                </a:lnTo>
                <a:lnTo>
                  <a:pt x="358267" y="383539"/>
                </a:lnTo>
                <a:close/>
              </a:path>
              <a:path w="614045" h="848360">
                <a:moveTo>
                  <a:pt x="287604" y="372110"/>
                </a:moveTo>
                <a:lnTo>
                  <a:pt x="267258" y="406400"/>
                </a:lnTo>
                <a:lnTo>
                  <a:pt x="280695" y="414020"/>
                </a:lnTo>
                <a:lnTo>
                  <a:pt x="292874" y="393700"/>
                </a:lnTo>
                <a:lnTo>
                  <a:pt x="325189" y="393700"/>
                </a:lnTo>
                <a:lnTo>
                  <a:pt x="287604" y="372110"/>
                </a:lnTo>
                <a:close/>
              </a:path>
              <a:path w="614045" h="848360">
                <a:moveTo>
                  <a:pt x="400138" y="281939"/>
                </a:moveTo>
                <a:lnTo>
                  <a:pt x="365760" y="341630"/>
                </a:lnTo>
                <a:lnTo>
                  <a:pt x="423849" y="374650"/>
                </a:lnTo>
                <a:lnTo>
                  <a:pt x="431673" y="361950"/>
                </a:lnTo>
                <a:lnTo>
                  <a:pt x="422783" y="356870"/>
                </a:lnTo>
                <a:lnTo>
                  <a:pt x="427208" y="349250"/>
                </a:lnTo>
                <a:lnTo>
                  <a:pt x="410324" y="349250"/>
                </a:lnTo>
                <a:lnTo>
                  <a:pt x="386029" y="335280"/>
                </a:lnTo>
                <a:lnTo>
                  <a:pt x="404761" y="302260"/>
                </a:lnTo>
                <a:lnTo>
                  <a:pt x="434364" y="302260"/>
                </a:lnTo>
                <a:lnTo>
                  <a:pt x="400138" y="281939"/>
                </a:lnTo>
                <a:close/>
              </a:path>
              <a:path w="614045" h="848360">
                <a:moveTo>
                  <a:pt x="270713" y="339089"/>
                </a:moveTo>
                <a:lnTo>
                  <a:pt x="257695" y="341630"/>
                </a:lnTo>
                <a:lnTo>
                  <a:pt x="245503" y="344170"/>
                </a:lnTo>
                <a:lnTo>
                  <a:pt x="234140" y="346710"/>
                </a:lnTo>
                <a:lnTo>
                  <a:pt x="223608" y="350520"/>
                </a:lnTo>
                <a:lnTo>
                  <a:pt x="226453" y="365760"/>
                </a:lnTo>
                <a:lnTo>
                  <a:pt x="236902" y="364489"/>
                </a:lnTo>
                <a:lnTo>
                  <a:pt x="248361" y="361950"/>
                </a:lnTo>
                <a:lnTo>
                  <a:pt x="260829" y="359410"/>
                </a:lnTo>
                <a:lnTo>
                  <a:pt x="274307" y="356870"/>
                </a:lnTo>
                <a:lnTo>
                  <a:pt x="270713" y="339089"/>
                </a:lnTo>
                <a:close/>
              </a:path>
              <a:path w="614045" h="848360">
                <a:moveTo>
                  <a:pt x="434364" y="302260"/>
                </a:moveTo>
                <a:lnTo>
                  <a:pt x="404761" y="302260"/>
                </a:lnTo>
                <a:lnTo>
                  <a:pt x="429069" y="316230"/>
                </a:lnTo>
                <a:lnTo>
                  <a:pt x="410324" y="349250"/>
                </a:lnTo>
                <a:lnTo>
                  <a:pt x="427208" y="349250"/>
                </a:lnTo>
                <a:lnTo>
                  <a:pt x="449338" y="311150"/>
                </a:lnTo>
                <a:lnTo>
                  <a:pt x="434364" y="302260"/>
                </a:lnTo>
                <a:close/>
              </a:path>
              <a:path w="614045" h="848360">
                <a:moveTo>
                  <a:pt x="361316" y="218439"/>
                </a:moveTo>
                <a:lnTo>
                  <a:pt x="328701" y="218439"/>
                </a:lnTo>
                <a:lnTo>
                  <a:pt x="474065" y="302260"/>
                </a:lnTo>
                <a:lnTo>
                  <a:pt x="475614" y="307339"/>
                </a:lnTo>
                <a:lnTo>
                  <a:pt x="471881" y="313689"/>
                </a:lnTo>
                <a:lnTo>
                  <a:pt x="468792" y="318770"/>
                </a:lnTo>
                <a:lnTo>
                  <a:pt x="464691" y="325120"/>
                </a:lnTo>
                <a:lnTo>
                  <a:pt x="459577" y="334010"/>
                </a:lnTo>
                <a:lnTo>
                  <a:pt x="453453" y="342900"/>
                </a:lnTo>
                <a:lnTo>
                  <a:pt x="459397" y="344170"/>
                </a:lnTo>
                <a:lnTo>
                  <a:pt x="464959" y="346710"/>
                </a:lnTo>
                <a:lnTo>
                  <a:pt x="470154" y="347980"/>
                </a:lnTo>
                <a:lnTo>
                  <a:pt x="475590" y="339089"/>
                </a:lnTo>
                <a:lnTo>
                  <a:pt x="480415" y="331470"/>
                </a:lnTo>
                <a:lnTo>
                  <a:pt x="484630" y="323850"/>
                </a:lnTo>
                <a:lnTo>
                  <a:pt x="488238" y="318770"/>
                </a:lnTo>
                <a:lnTo>
                  <a:pt x="491900" y="308610"/>
                </a:lnTo>
                <a:lnTo>
                  <a:pt x="491456" y="300989"/>
                </a:lnTo>
                <a:lnTo>
                  <a:pt x="486904" y="293370"/>
                </a:lnTo>
                <a:lnTo>
                  <a:pt x="478243" y="285750"/>
                </a:lnTo>
                <a:lnTo>
                  <a:pt x="361316" y="218439"/>
                </a:lnTo>
                <a:close/>
              </a:path>
              <a:path w="614045" h="848360">
                <a:moveTo>
                  <a:pt x="373830" y="290830"/>
                </a:moveTo>
                <a:lnTo>
                  <a:pt x="333794" y="290830"/>
                </a:lnTo>
                <a:lnTo>
                  <a:pt x="351383" y="300989"/>
                </a:lnTo>
                <a:lnTo>
                  <a:pt x="332536" y="334010"/>
                </a:lnTo>
                <a:lnTo>
                  <a:pt x="344982" y="340360"/>
                </a:lnTo>
                <a:lnTo>
                  <a:pt x="373830" y="290830"/>
                </a:lnTo>
                <a:close/>
              </a:path>
              <a:path w="614045" h="848360">
                <a:moveTo>
                  <a:pt x="311137" y="259080"/>
                </a:moveTo>
                <a:lnTo>
                  <a:pt x="302971" y="273050"/>
                </a:lnTo>
                <a:lnTo>
                  <a:pt x="321348" y="283210"/>
                </a:lnTo>
                <a:lnTo>
                  <a:pt x="305714" y="311150"/>
                </a:lnTo>
                <a:lnTo>
                  <a:pt x="318160" y="317500"/>
                </a:lnTo>
                <a:lnTo>
                  <a:pt x="333794" y="290830"/>
                </a:lnTo>
                <a:lnTo>
                  <a:pt x="373830" y="290830"/>
                </a:lnTo>
                <a:lnTo>
                  <a:pt x="376049" y="287020"/>
                </a:lnTo>
                <a:lnTo>
                  <a:pt x="359549" y="287020"/>
                </a:lnTo>
                <a:lnTo>
                  <a:pt x="341960" y="276860"/>
                </a:lnTo>
                <a:lnTo>
                  <a:pt x="346394" y="269239"/>
                </a:lnTo>
                <a:lnTo>
                  <a:pt x="329514" y="269239"/>
                </a:lnTo>
                <a:lnTo>
                  <a:pt x="311137" y="259080"/>
                </a:lnTo>
                <a:close/>
              </a:path>
              <a:path w="614045" h="848360">
                <a:moveTo>
                  <a:pt x="378396" y="255270"/>
                </a:moveTo>
                <a:lnTo>
                  <a:pt x="359549" y="287020"/>
                </a:lnTo>
                <a:lnTo>
                  <a:pt x="376049" y="287020"/>
                </a:lnTo>
                <a:lnTo>
                  <a:pt x="390842" y="261620"/>
                </a:lnTo>
                <a:lnTo>
                  <a:pt x="378396" y="255270"/>
                </a:lnTo>
                <a:close/>
              </a:path>
              <a:path w="614045" h="848360">
                <a:moveTo>
                  <a:pt x="599948" y="82550"/>
                </a:moveTo>
                <a:lnTo>
                  <a:pt x="490740" y="270510"/>
                </a:lnTo>
                <a:lnTo>
                  <a:pt x="504761" y="278130"/>
                </a:lnTo>
                <a:lnTo>
                  <a:pt x="613981" y="90170"/>
                </a:lnTo>
                <a:lnTo>
                  <a:pt x="599948" y="82550"/>
                </a:lnTo>
                <a:close/>
              </a:path>
              <a:path w="614045" h="848360">
                <a:moveTo>
                  <a:pt x="345033" y="242570"/>
                </a:moveTo>
                <a:lnTo>
                  <a:pt x="329514" y="269239"/>
                </a:lnTo>
                <a:lnTo>
                  <a:pt x="346394" y="269239"/>
                </a:lnTo>
                <a:lnTo>
                  <a:pt x="357479" y="250189"/>
                </a:lnTo>
                <a:lnTo>
                  <a:pt x="345033" y="242570"/>
                </a:lnTo>
                <a:close/>
              </a:path>
              <a:path w="614045" h="848360">
                <a:moveTo>
                  <a:pt x="445287" y="187960"/>
                </a:moveTo>
                <a:lnTo>
                  <a:pt x="413435" y="187960"/>
                </a:lnTo>
                <a:lnTo>
                  <a:pt x="496646" y="236220"/>
                </a:lnTo>
                <a:lnTo>
                  <a:pt x="505028" y="222250"/>
                </a:lnTo>
                <a:lnTo>
                  <a:pt x="496138" y="217170"/>
                </a:lnTo>
                <a:lnTo>
                  <a:pt x="500580" y="209550"/>
                </a:lnTo>
                <a:lnTo>
                  <a:pt x="482701" y="209550"/>
                </a:lnTo>
                <a:lnTo>
                  <a:pt x="464921" y="199389"/>
                </a:lnTo>
                <a:lnTo>
                  <a:pt x="469309" y="191770"/>
                </a:lnTo>
                <a:lnTo>
                  <a:pt x="451878" y="191770"/>
                </a:lnTo>
                <a:lnTo>
                  <a:pt x="445287" y="187960"/>
                </a:lnTo>
                <a:close/>
              </a:path>
              <a:path w="614045" h="848360">
                <a:moveTo>
                  <a:pt x="411139" y="116839"/>
                </a:moveTo>
                <a:lnTo>
                  <a:pt x="398538" y="116839"/>
                </a:lnTo>
                <a:lnTo>
                  <a:pt x="400869" y="138430"/>
                </a:lnTo>
                <a:lnTo>
                  <a:pt x="400642" y="161289"/>
                </a:lnTo>
                <a:lnTo>
                  <a:pt x="397854" y="187960"/>
                </a:lnTo>
                <a:lnTo>
                  <a:pt x="392506" y="215900"/>
                </a:lnTo>
                <a:lnTo>
                  <a:pt x="398716" y="214630"/>
                </a:lnTo>
                <a:lnTo>
                  <a:pt x="404609" y="214630"/>
                </a:lnTo>
                <a:lnTo>
                  <a:pt x="410184" y="213360"/>
                </a:lnTo>
                <a:lnTo>
                  <a:pt x="411173" y="207010"/>
                </a:lnTo>
                <a:lnTo>
                  <a:pt x="412043" y="200660"/>
                </a:lnTo>
                <a:lnTo>
                  <a:pt x="412797" y="194310"/>
                </a:lnTo>
                <a:lnTo>
                  <a:pt x="413435" y="187960"/>
                </a:lnTo>
                <a:lnTo>
                  <a:pt x="445287" y="187960"/>
                </a:lnTo>
                <a:lnTo>
                  <a:pt x="440893" y="185420"/>
                </a:lnTo>
                <a:lnTo>
                  <a:pt x="413715" y="185420"/>
                </a:lnTo>
                <a:lnTo>
                  <a:pt x="414908" y="163830"/>
                </a:lnTo>
                <a:lnTo>
                  <a:pt x="414545" y="143510"/>
                </a:lnTo>
                <a:lnTo>
                  <a:pt x="412627" y="124460"/>
                </a:lnTo>
                <a:lnTo>
                  <a:pt x="411139" y="116839"/>
                </a:lnTo>
                <a:close/>
              </a:path>
              <a:path w="614045" h="848360">
                <a:moveTo>
                  <a:pt x="558487" y="93980"/>
                </a:moveTo>
                <a:lnTo>
                  <a:pt x="525627" y="93980"/>
                </a:lnTo>
                <a:lnTo>
                  <a:pt x="543407" y="105410"/>
                </a:lnTo>
                <a:lnTo>
                  <a:pt x="482701" y="209550"/>
                </a:lnTo>
                <a:lnTo>
                  <a:pt x="500580" y="209550"/>
                </a:lnTo>
                <a:lnTo>
                  <a:pt x="556844" y="113030"/>
                </a:lnTo>
                <a:lnTo>
                  <a:pt x="568329" y="113030"/>
                </a:lnTo>
                <a:lnTo>
                  <a:pt x="573925" y="102870"/>
                </a:lnTo>
                <a:lnTo>
                  <a:pt x="558487" y="93980"/>
                </a:lnTo>
                <a:close/>
              </a:path>
              <a:path w="614045" h="848360">
                <a:moveTo>
                  <a:pt x="527611" y="76200"/>
                </a:moveTo>
                <a:lnTo>
                  <a:pt x="494995" y="76200"/>
                </a:lnTo>
                <a:lnTo>
                  <a:pt x="512584" y="86360"/>
                </a:lnTo>
                <a:lnTo>
                  <a:pt x="451878" y="191770"/>
                </a:lnTo>
                <a:lnTo>
                  <a:pt x="469309" y="191770"/>
                </a:lnTo>
                <a:lnTo>
                  <a:pt x="525627" y="93980"/>
                </a:lnTo>
                <a:lnTo>
                  <a:pt x="558487" y="93980"/>
                </a:lnTo>
                <a:lnTo>
                  <a:pt x="527611" y="76200"/>
                </a:lnTo>
                <a:close/>
              </a:path>
              <a:path w="614045" h="848360">
                <a:moveTo>
                  <a:pt x="380390" y="71120"/>
                </a:moveTo>
                <a:lnTo>
                  <a:pt x="372579" y="85089"/>
                </a:lnTo>
                <a:lnTo>
                  <a:pt x="393128" y="96520"/>
                </a:lnTo>
                <a:lnTo>
                  <a:pt x="345186" y="179070"/>
                </a:lnTo>
                <a:lnTo>
                  <a:pt x="358038" y="186689"/>
                </a:lnTo>
                <a:lnTo>
                  <a:pt x="398538" y="116839"/>
                </a:lnTo>
                <a:lnTo>
                  <a:pt x="411139" y="116839"/>
                </a:lnTo>
                <a:lnTo>
                  <a:pt x="409155" y="106680"/>
                </a:lnTo>
                <a:lnTo>
                  <a:pt x="441407" y="106680"/>
                </a:lnTo>
                <a:lnTo>
                  <a:pt x="417360" y="92710"/>
                </a:lnTo>
                <a:lnTo>
                  <a:pt x="435657" y="86360"/>
                </a:lnTo>
                <a:lnTo>
                  <a:pt x="440858" y="83820"/>
                </a:lnTo>
                <a:lnTo>
                  <a:pt x="400951" y="83820"/>
                </a:lnTo>
                <a:lnTo>
                  <a:pt x="380390" y="71120"/>
                </a:lnTo>
                <a:close/>
              </a:path>
              <a:path w="614045" h="848360">
                <a:moveTo>
                  <a:pt x="490118" y="54610"/>
                </a:moveTo>
                <a:lnTo>
                  <a:pt x="489978" y="54610"/>
                </a:lnTo>
                <a:lnTo>
                  <a:pt x="413715" y="185420"/>
                </a:lnTo>
                <a:lnTo>
                  <a:pt x="440893" y="185420"/>
                </a:lnTo>
                <a:lnTo>
                  <a:pt x="434301" y="181610"/>
                </a:lnTo>
                <a:lnTo>
                  <a:pt x="494995" y="76200"/>
                </a:lnTo>
                <a:lnTo>
                  <a:pt x="527611" y="76200"/>
                </a:lnTo>
                <a:lnTo>
                  <a:pt x="490118" y="54610"/>
                </a:lnTo>
                <a:close/>
              </a:path>
              <a:path w="614045" h="848360">
                <a:moveTo>
                  <a:pt x="441407" y="106680"/>
                </a:moveTo>
                <a:lnTo>
                  <a:pt x="409155" y="106680"/>
                </a:lnTo>
                <a:lnTo>
                  <a:pt x="442328" y="125730"/>
                </a:lnTo>
                <a:lnTo>
                  <a:pt x="450151" y="111760"/>
                </a:lnTo>
                <a:lnTo>
                  <a:pt x="441407" y="106680"/>
                </a:lnTo>
                <a:close/>
              </a:path>
              <a:path w="614045" h="848360">
                <a:moveTo>
                  <a:pt x="568329" y="113030"/>
                </a:moveTo>
                <a:lnTo>
                  <a:pt x="556844" y="113030"/>
                </a:lnTo>
                <a:lnTo>
                  <a:pt x="565531" y="118110"/>
                </a:lnTo>
                <a:lnTo>
                  <a:pt x="568329" y="113030"/>
                </a:lnTo>
                <a:close/>
              </a:path>
              <a:path w="614045" h="848360">
                <a:moveTo>
                  <a:pt x="449694" y="0"/>
                </a:moveTo>
                <a:lnTo>
                  <a:pt x="400951" y="83820"/>
                </a:lnTo>
                <a:lnTo>
                  <a:pt x="440858" y="83820"/>
                </a:lnTo>
                <a:lnTo>
                  <a:pt x="451259" y="78739"/>
                </a:lnTo>
                <a:lnTo>
                  <a:pt x="420776" y="78739"/>
                </a:lnTo>
                <a:lnTo>
                  <a:pt x="462534" y="7620"/>
                </a:lnTo>
                <a:lnTo>
                  <a:pt x="449694" y="0"/>
                </a:lnTo>
                <a:close/>
              </a:path>
              <a:path w="614045" h="848360">
                <a:moveTo>
                  <a:pt x="501167" y="21589"/>
                </a:moveTo>
                <a:lnTo>
                  <a:pt x="481462" y="40639"/>
                </a:lnTo>
                <a:lnTo>
                  <a:pt x="461495" y="55880"/>
                </a:lnTo>
                <a:lnTo>
                  <a:pt x="441267" y="68580"/>
                </a:lnTo>
                <a:lnTo>
                  <a:pt x="420776" y="78739"/>
                </a:lnTo>
                <a:lnTo>
                  <a:pt x="451259" y="78739"/>
                </a:lnTo>
                <a:lnTo>
                  <a:pt x="453859" y="77470"/>
                </a:lnTo>
                <a:lnTo>
                  <a:pt x="471966" y="67310"/>
                </a:lnTo>
                <a:lnTo>
                  <a:pt x="489978" y="54610"/>
                </a:lnTo>
                <a:lnTo>
                  <a:pt x="490118" y="54610"/>
                </a:lnTo>
                <a:lnTo>
                  <a:pt x="509397" y="39370"/>
                </a:lnTo>
                <a:lnTo>
                  <a:pt x="506869" y="34289"/>
                </a:lnTo>
                <a:lnTo>
                  <a:pt x="504126" y="27939"/>
                </a:lnTo>
                <a:lnTo>
                  <a:pt x="501167" y="21589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966825" y="221665"/>
            <a:ext cx="215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产品维度三角形</a:t>
            </a:r>
          </a:p>
        </p:txBody>
      </p:sp>
      <p:sp>
        <p:nvSpPr>
          <p:cNvPr id="13" name="object 13"/>
          <p:cNvSpPr/>
          <p:nvPr/>
        </p:nvSpPr>
        <p:spPr>
          <a:xfrm>
            <a:off x="4332973" y="2564904"/>
            <a:ext cx="394970" cy="537210"/>
          </a:xfrm>
          <a:custGeom>
            <a:avLst/>
            <a:gdLst/>
            <a:ahLst/>
            <a:cxnLst/>
            <a:rect l="l" t="t" r="r" b="b"/>
            <a:pathLst>
              <a:path w="394970" h="537210">
                <a:moveTo>
                  <a:pt x="0" y="0"/>
                </a:moveTo>
                <a:lnTo>
                  <a:pt x="394874" y="536986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59696" y="2564904"/>
            <a:ext cx="973455" cy="0"/>
          </a:xfrm>
          <a:custGeom>
            <a:avLst/>
            <a:gdLst/>
            <a:ahLst/>
            <a:cxnLst/>
            <a:rect l="l" t="t" r="r" b="b"/>
            <a:pathLst>
              <a:path w="973454">
                <a:moveTo>
                  <a:pt x="0" y="0"/>
                </a:moveTo>
                <a:lnTo>
                  <a:pt x="973276" y="1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4100" y="2237879"/>
            <a:ext cx="2870200" cy="657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98200"/>
              </a:lnSpc>
              <a:spcBef>
                <a:spcPts val="130"/>
              </a:spcBef>
            </a:pPr>
            <a:r>
              <a:rPr sz="1400" dirty="0">
                <a:solidFill>
                  <a:srgbClr val="797983"/>
                </a:solidFill>
                <a:latin typeface="Microsoft YaHei"/>
                <a:cs typeface="Microsoft YaHei"/>
              </a:rPr>
              <a:t>确定业务情况及方向</a:t>
            </a:r>
            <a:r>
              <a:rPr sz="1400" dirty="0">
                <a:solidFill>
                  <a:srgbClr val="8C8C95"/>
                </a:solidFill>
                <a:latin typeface="Microsoft YaHei"/>
                <a:cs typeface="Microsoft YaHei"/>
              </a:rPr>
              <a:t>，</a:t>
            </a:r>
            <a:r>
              <a:rPr sz="1400" dirty="0">
                <a:solidFill>
                  <a:srgbClr val="797983"/>
                </a:solidFill>
                <a:latin typeface="Microsoft YaHei"/>
                <a:cs typeface="Microsoft YaHei"/>
              </a:rPr>
              <a:t>确保能够准确 的了解点产品的核心诉求和业务的节 奏</a:t>
            </a:r>
            <a:r>
              <a:rPr sz="1400" dirty="0">
                <a:solidFill>
                  <a:srgbClr val="8C8C95"/>
                </a:solidFill>
                <a:latin typeface="Microsoft YaHei"/>
                <a:cs typeface="Microsoft YaHei"/>
              </a:rPr>
              <a:t>。</a:t>
            </a:r>
            <a:r>
              <a:rPr sz="1400" dirty="0">
                <a:solidFill>
                  <a:srgbClr val="797983"/>
                </a:solidFill>
                <a:latin typeface="Microsoft YaHei"/>
                <a:cs typeface="Microsoft YaHei"/>
              </a:rPr>
              <a:t>以便安排产品的相关工作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20134" y="2564904"/>
            <a:ext cx="541655" cy="609600"/>
          </a:xfrm>
          <a:custGeom>
            <a:avLst/>
            <a:gdLst/>
            <a:ahLst/>
            <a:cxnLst/>
            <a:rect l="l" t="t" r="r" b="b"/>
            <a:pathLst>
              <a:path w="541654" h="609600">
                <a:moveTo>
                  <a:pt x="541228" y="0"/>
                </a:moveTo>
                <a:lnTo>
                  <a:pt x="0" y="608994"/>
                </a:lnTo>
              </a:path>
            </a:pathLst>
          </a:custGeom>
          <a:ln w="25399">
            <a:solidFill>
              <a:srgbClr val="C865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24190" y="2564904"/>
            <a:ext cx="936625" cy="0"/>
          </a:xfrm>
          <a:custGeom>
            <a:avLst/>
            <a:gdLst/>
            <a:ahLst/>
            <a:cxnLst/>
            <a:rect l="l" t="t" r="r" b="b"/>
            <a:pathLst>
              <a:path w="936625">
                <a:moveTo>
                  <a:pt x="0" y="0"/>
                </a:moveTo>
                <a:lnTo>
                  <a:pt x="936103" y="1"/>
                </a:lnTo>
              </a:path>
            </a:pathLst>
          </a:custGeom>
          <a:ln w="25399">
            <a:solidFill>
              <a:srgbClr val="C865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911043" y="2237879"/>
            <a:ext cx="2870200" cy="657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98200"/>
              </a:lnSpc>
              <a:spcBef>
                <a:spcPts val="130"/>
              </a:spcBef>
            </a:pPr>
            <a:r>
              <a:rPr sz="1400" dirty="0">
                <a:solidFill>
                  <a:srgbClr val="797983"/>
                </a:solidFill>
                <a:latin typeface="Microsoft YaHei"/>
                <a:cs typeface="Microsoft YaHei"/>
              </a:rPr>
              <a:t>结合业务方向和核心诉求配合实现产 品逐步落地的过程</a:t>
            </a:r>
            <a:r>
              <a:rPr sz="1400" dirty="0">
                <a:solidFill>
                  <a:srgbClr val="8C8C95"/>
                </a:solidFill>
                <a:latin typeface="Microsoft YaHei"/>
                <a:cs typeface="Microsoft YaHei"/>
              </a:rPr>
              <a:t>。</a:t>
            </a:r>
            <a:r>
              <a:rPr sz="1400" dirty="0">
                <a:solidFill>
                  <a:srgbClr val="797983"/>
                </a:solidFill>
                <a:latin typeface="Microsoft YaHei"/>
                <a:cs typeface="Microsoft YaHei"/>
              </a:rPr>
              <a:t>好的产品节奏可 以做到有条不紊的迎合业务发展</a:t>
            </a:r>
            <a:endParaRPr sz="1400">
              <a:latin typeface="Microsoft YaHei"/>
              <a:cs typeface="Microsoft YaHe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79973" y="5733256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89" h="504189">
                <a:moveTo>
                  <a:pt x="0" y="0"/>
                </a:moveTo>
                <a:lnTo>
                  <a:pt x="504055" y="504055"/>
                </a:lnTo>
              </a:path>
            </a:pathLst>
          </a:custGeom>
          <a:ln w="25399">
            <a:solidFill>
              <a:srgbClr val="D3E0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84035" y="6237311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087" y="1"/>
                </a:lnTo>
              </a:path>
            </a:pathLst>
          </a:custGeom>
          <a:ln w="25399">
            <a:solidFill>
              <a:srgbClr val="D3E0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398880" y="5766276"/>
            <a:ext cx="2870200" cy="657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98200"/>
              </a:lnSpc>
              <a:spcBef>
                <a:spcPts val="130"/>
              </a:spcBef>
            </a:pPr>
            <a:r>
              <a:rPr sz="1400" dirty="0">
                <a:solidFill>
                  <a:srgbClr val="797983"/>
                </a:solidFill>
                <a:latin typeface="Microsoft YaHei"/>
                <a:cs typeface="Microsoft YaHei"/>
              </a:rPr>
              <a:t>确定业务情况及方向</a:t>
            </a:r>
            <a:r>
              <a:rPr sz="1400" dirty="0">
                <a:solidFill>
                  <a:srgbClr val="8C8C95"/>
                </a:solidFill>
                <a:latin typeface="Microsoft YaHei"/>
                <a:cs typeface="Microsoft YaHei"/>
              </a:rPr>
              <a:t>，</a:t>
            </a:r>
            <a:r>
              <a:rPr sz="1400" dirty="0">
                <a:solidFill>
                  <a:srgbClr val="797983"/>
                </a:solidFill>
                <a:latin typeface="Microsoft YaHei"/>
                <a:cs typeface="Microsoft YaHei"/>
              </a:rPr>
              <a:t>确保能够准确 的了解点产品的核心诉求和业务的节 奏</a:t>
            </a:r>
            <a:r>
              <a:rPr sz="1400" dirty="0">
                <a:solidFill>
                  <a:srgbClr val="8C8C95"/>
                </a:solidFill>
                <a:latin typeface="Microsoft YaHei"/>
                <a:cs typeface="Microsoft YaHei"/>
              </a:rPr>
              <a:t>。</a:t>
            </a:r>
            <a:r>
              <a:rPr sz="1400" dirty="0">
                <a:solidFill>
                  <a:srgbClr val="797983"/>
                </a:solidFill>
                <a:latin typeface="Microsoft YaHei"/>
                <a:cs typeface="Microsoft YaHei"/>
              </a:rPr>
              <a:t>以便安排产品的相关工作</a:t>
            </a:r>
            <a:endParaRPr sz="1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26940">
              <a:lnSpc>
                <a:spcPct val="100000"/>
              </a:lnSpc>
              <a:spcBef>
                <a:spcPts val="100"/>
              </a:spcBef>
            </a:pPr>
            <a:r>
              <a:rPr dirty="0"/>
              <a:t>背景调查</a:t>
            </a:r>
          </a:p>
        </p:txBody>
      </p:sp>
      <p:sp>
        <p:nvSpPr>
          <p:cNvPr id="3" name="object 3"/>
          <p:cNvSpPr/>
          <p:nvPr/>
        </p:nvSpPr>
        <p:spPr>
          <a:xfrm>
            <a:off x="5538698" y="4890525"/>
            <a:ext cx="757086" cy="154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2630" y="3732753"/>
            <a:ext cx="139700" cy="730885"/>
          </a:xfrm>
          <a:custGeom>
            <a:avLst/>
            <a:gdLst/>
            <a:ahLst/>
            <a:cxnLst/>
            <a:rect l="l" t="t" r="r" b="b"/>
            <a:pathLst>
              <a:path w="139700" h="730885">
                <a:moveTo>
                  <a:pt x="116909" y="0"/>
                </a:moveTo>
                <a:lnTo>
                  <a:pt x="132074" y="99395"/>
                </a:lnTo>
                <a:lnTo>
                  <a:pt x="139166" y="199344"/>
                </a:lnTo>
                <a:lnTo>
                  <a:pt x="123679" y="397936"/>
                </a:lnTo>
                <a:lnTo>
                  <a:pt x="69549" y="589636"/>
                </a:lnTo>
                <a:lnTo>
                  <a:pt x="28337" y="680969"/>
                </a:lnTo>
                <a:lnTo>
                  <a:pt x="0" y="730820"/>
                </a:lnTo>
              </a:path>
            </a:pathLst>
          </a:custGeom>
          <a:ln w="38100">
            <a:solidFill>
              <a:srgbClr val="52566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1574" y="4373003"/>
            <a:ext cx="106680" cy="127635"/>
          </a:xfrm>
          <a:custGeom>
            <a:avLst/>
            <a:gdLst/>
            <a:ahLst/>
            <a:cxnLst/>
            <a:rect l="l" t="t" r="r" b="b"/>
            <a:pathLst>
              <a:path w="106679" h="127635">
                <a:moveTo>
                  <a:pt x="6807" y="0"/>
                </a:moveTo>
                <a:lnTo>
                  <a:pt x="0" y="127609"/>
                </a:lnTo>
                <a:lnTo>
                  <a:pt x="106172" y="56476"/>
                </a:lnTo>
                <a:lnTo>
                  <a:pt x="6807" y="0"/>
                </a:lnTo>
                <a:close/>
              </a:path>
            </a:pathLst>
          </a:custGeom>
          <a:solidFill>
            <a:srgbClr val="5256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34333" y="3999726"/>
            <a:ext cx="313055" cy="626745"/>
          </a:xfrm>
          <a:custGeom>
            <a:avLst/>
            <a:gdLst/>
            <a:ahLst/>
            <a:cxnLst/>
            <a:rect l="l" t="t" r="r" b="b"/>
            <a:pathLst>
              <a:path w="313054" h="626745">
                <a:moveTo>
                  <a:pt x="312609" y="626232"/>
                </a:moveTo>
                <a:lnTo>
                  <a:pt x="284523" y="599291"/>
                </a:lnTo>
                <a:lnTo>
                  <a:pt x="257614" y="571364"/>
                </a:lnTo>
                <a:lnTo>
                  <a:pt x="231901" y="542491"/>
                </a:lnTo>
                <a:lnTo>
                  <a:pt x="207402" y="512712"/>
                </a:lnTo>
                <a:lnTo>
                  <a:pt x="184138" y="482067"/>
                </a:lnTo>
                <a:lnTo>
                  <a:pt x="162126" y="450595"/>
                </a:lnTo>
                <a:lnTo>
                  <a:pt x="141386" y="418337"/>
                </a:lnTo>
                <a:lnTo>
                  <a:pt x="121936" y="385333"/>
                </a:lnTo>
                <a:lnTo>
                  <a:pt x="103795" y="351622"/>
                </a:lnTo>
                <a:lnTo>
                  <a:pt x="86982" y="317244"/>
                </a:lnTo>
                <a:lnTo>
                  <a:pt x="71517" y="282238"/>
                </a:lnTo>
                <a:lnTo>
                  <a:pt x="57417" y="246646"/>
                </a:lnTo>
                <a:lnTo>
                  <a:pt x="44702" y="210506"/>
                </a:lnTo>
                <a:lnTo>
                  <a:pt x="33391" y="173859"/>
                </a:lnTo>
                <a:lnTo>
                  <a:pt x="23502" y="136744"/>
                </a:lnTo>
                <a:lnTo>
                  <a:pt x="15054" y="99202"/>
                </a:lnTo>
                <a:lnTo>
                  <a:pt x="8067" y="61271"/>
                </a:lnTo>
                <a:lnTo>
                  <a:pt x="2558" y="22994"/>
                </a:lnTo>
                <a:lnTo>
                  <a:pt x="60" y="767"/>
                </a:lnTo>
                <a:lnTo>
                  <a:pt x="0" y="0"/>
                </a:lnTo>
              </a:path>
            </a:pathLst>
          </a:custGeom>
          <a:ln w="38099">
            <a:solidFill>
              <a:srgbClr val="52566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82985" y="3957269"/>
            <a:ext cx="114300" cy="118745"/>
          </a:xfrm>
          <a:custGeom>
            <a:avLst/>
            <a:gdLst/>
            <a:ahLst/>
            <a:cxnLst/>
            <a:rect l="l" t="t" r="r" b="b"/>
            <a:pathLst>
              <a:path w="114300" h="118745">
                <a:moveTo>
                  <a:pt x="48006" y="0"/>
                </a:moveTo>
                <a:lnTo>
                  <a:pt x="0" y="118427"/>
                </a:lnTo>
                <a:lnTo>
                  <a:pt x="113944" y="109461"/>
                </a:lnTo>
                <a:lnTo>
                  <a:pt x="48006" y="0"/>
                </a:lnTo>
                <a:close/>
              </a:path>
            </a:pathLst>
          </a:custGeom>
          <a:solidFill>
            <a:srgbClr val="5256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01640" y="2535110"/>
            <a:ext cx="805180" cy="2266950"/>
          </a:xfrm>
          <a:custGeom>
            <a:avLst/>
            <a:gdLst/>
            <a:ahLst/>
            <a:cxnLst/>
            <a:rect l="l" t="t" r="r" b="b"/>
            <a:pathLst>
              <a:path w="805179" h="2266950">
                <a:moveTo>
                  <a:pt x="804557" y="0"/>
                </a:moveTo>
                <a:lnTo>
                  <a:pt x="0" y="2266948"/>
                </a:lnTo>
              </a:path>
            </a:pathLst>
          </a:custGeom>
          <a:ln w="38099">
            <a:solidFill>
              <a:srgbClr val="5256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06198" y="2535110"/>
            <a:ext cx="732155" cy="2266950"/>
          </a:xfrm>
          <a:custGeom>
            <a:avLst/>
            <a:gdLst/>
            <a:ahLst/>
            <a:cxnLst/>
            <a:rect l="l" t="t" r="r" b="b"/>
            <a:pathLst>
              <a:path w="732154" h="2266950">
                <a:moveTo>
                  <a:pt x="0" y="0"/>
                </a:moveTo>
                <a:lnTo>
                  <a:pt x="732001" y="2266948"/>
                </a:lnTo>
              </a:path>
            </a:pathLst>
          </a:custGeom>
          <a:ln w="38099">
            <a:solidFill>
              <a:srgbClr val="5256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01640" y="3412223"/>
            <a:ext cx="1901189" cy="1390015"/>
          </a:xfrm>
          <a:custGeom>
            <a:avLst/>
            <a:gdLst/>
            <a:ahLst/>
            <a:cxnLst/>
            <a:rect l="l" t="t" r="r" b="b"/>
            <a:pathLst>
              <a:path w="1901190" h="1390014">
                <a:moveTo>
                  <a:pt x="1900948" y="0"/>
                </a:moveTo>
                <a:lnTo>
                  <a:pt x="0" y="1389838"/>
                </a:lnTo>
              </a:path>
            </a:pathLst>
          </a:custGeom>
          <a:ln w="38099">
            <a:solidFill>
              <a:srgbClr val="5256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35639" y="3412223"/>
            <a:ext cx="1903095" cy="1390015"/>
          </a:xfrm>
          <a:custGeom>
            <a:avLst/>
            <a:gdLst/>
            <a:ahLst/>
            <a:cxnLst/>
            <a:rect l="l" t="t" r="r" b="b"/>
            <a:pathLst>
              <a:path w="1903095" h="1390014">
                <a:moveTo>
                  <a:pt x="0" y="0"/>
                </a:moveTo>
                <a:lnTo>
                  <a:pt x="1902558" y="1389838"/>
                </a:lnTo>
              </a:path>
            </a:pathLst>
          </a:custGeom>
          <a:ln w="38099">
            <a:solidFill>
              <a:srgbClr val="5256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35639" y="3412221"/>
            <a:ext cx="2242820" cy="0"/>
          </a:xfrm>
          <a:custGeom>
            <a:avLst/>
            <a:gdLst/>
            <a:ahLst/>
            <a:cxnLst/>
            <a:rect l="l" t="t" r="r" b="b"/>
            <a:pathLst>
              <a:path w="2242820">
                <a:moveTo>
                  <a:pt x="0" y="1"/>
                </a:moveTo>
                <a:lnTo>
                  <a:pt x="2242758" y="0"/>
                </a:lnTo>
              </a:path>
            </a:pathLst>
          </a:custGeom>
          <a:ln w="38099">
            <a:solidFill>
              <a:srgbClr val="5256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7950" y="2636827"/>
            <a:ext cx="539115" cy="451484"/>
          </a:xfrm>
          <a:custGeom>
            <a:avLst/>
            <a:gdLst/>
            <a:ahLst/>
            <a:cxnLst/>
            <a:rect l="l" t="t" r="r" b="b"/>
            <a:pathLst>
              <a:path w="539114" h="451485">
                <a:moveTo>
                  <a:pt x="0" y="450949"/>
                </a:moveTo>
                <a:lnTo>
                  <a:pt x="245311" y="162757"/>
                </a:lnTo>
                <a:lnTo>
                  <a:pt x="539104" y="0"/>
                </a:lnTo>
              </a:path>
            </a:pathLst>
          </a:custGeom>
          <a:ln w="38099">
            <a:solidFill>
              <a:srgbClr val="52566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86641" y="2616174"/>
            <a:ext cx="128270" cy="105410"/>
          </a:xfrm>
          <a:custGeom>
            <a:avLst/>
            <a:gdLst/>
            <a:ahLst/>
            <a:cxnLst/>
            <a:rect l="l" t="t" r="r" b="b"/>
            <a:pathLst>
              <a:path w="128270" h="105410">
                <a:moveTo>
                  <a:pt x="127685" y="0"/>
                </a:moveTo>
                <a:lnTo>
                  <a:pt x="0" y="5397"/>
                </a:lnTo>
                <a:lnTo>
                  <a:pt x="55384" y="105384"/>
                </a:lnTo>
                <a:lnTo>
                  <a:pt x="127685" y="0"/>
                </a:lnTo>
                <a:close/>
              </a:path>
            </a:pathLst>
          </a:custGeom>
          <a:solidFill>
            <a:srgbClr val="5256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25158" y="3139439"/>
            <a:ext cx="751205" cy="742315"/>
          </a:xfrm>
          <a:custGeom>
            <a:avLst/>
            <a:gdLst/>
            <a:ahLst/>
            <a:cxnLst/>
            <a:rect l="l" t="t" r="r" b="b"/>
            <a:pathLst>
              <a:path w="751204" h="742314">
                <a:moveTo>
                  <a:pt x="375488" y="0"/>
                </a:moveTo>
                <a:lnTo>
                  <a:pt x="328387" y="2889"/>
                </a:lnTo>
                <a:lnTo>
                  <a:pt x="283032" y="11327"/>
                </a:lnTo>
                <a:lnTo>
                  <a:pt x="239775" y="24965"/>
                </a:lnTo>
                <a:lnTo>
                  <a:pt x="198968" y="43455"/>
                </a:lnTo>
                <a:lnTo>
                  <a:pt x="160962" y="66451"/>
                </a:lnTo>
                <a:lnTo>
                  <a:pt x="126110" y="93604"/>
                </a:lnTo>
                <a:lnTo>
                  <a:pt x="94764" y="124567"/>
                </a:lnTo>
                <a:lnTo>
                  <a:pt x="67274" y="158992"/>
                </a:lnTo>
                <a:lnTo>
                  <a:pt x="43993" y="196532"/>
                </a:lnTo>
                <a:lnTo>
                  <a:pt x="25274" y="236840"/>
                </a:lnTo>
                <a:lnTo>
                  <a:pt x="11467" y="279567"/>
                </a:lnTo>
                <a:lnTo>
                  <a:pt x="2925" y="324366"/>
                </a:lnTo>
                <a:lnTo>
                  <a:pt x="0" y="370890"/>
                </a:lnTo>
                <a:lnTo>
                  <a:pt x="2925" y="417412"/>
                </a:lnTo>
                <a:lnTo>
                  <a:pt x="11467" y="462209"/>
                </a:lnTo>
                <a:lnTo>
                  <a:pt x="25274" y="504934"/>
                </a:lnTo>
                <a:lnTo>
                  <a:pt x="43993" y="545240"/>
                </a:lnTo>
                <a:lnTo>
                  <a:pt x="67274" y="582779"/>
                </a:lnTo>
                <a:lnTo>
                  <a:pt x="94764" y="617203"/>
                </a:lnTo>
                <a:lnTo>
                  <a:pt x="126110" y="648166"/>
                </a:lnTo>
                <a:lnTo>
                  <a:pt x="160962" y="675318"/>
                </a:lnTo>
                <a:lnTo>
                  <a:pt x="198968" y="698313"/>
                </a:lnTo>
                <a:lnTo>
                  <a:pt x="239775" y="716804"/>
                </a:lnTo>
                <a:lnTo>
                  <a:pt x="283032" y="730441"/>
                </a:lnTo>
                <a:lnTo>
                  <a:pt x="328387" y="738879"/>
                </a:lnTo>
                <a:lnTo>
                  <a:pt x="375488" y="741768"/>
                </a:lnTo>
                <a:lnTo>
                  <a:pt x="422586" y="738879"/>
                </a:lnTo>
                <a:lnTo>
                  <a:pt x="467938" y="730441"/>
                </a:lnTo>
                <a:lnTo>
                  <a:pt x="511193" y="716804"/>
                </a:lnTo>
                <a:lnTo>
                  <a:pt x="551999" y="698313"/>
                </a:lnTo>
                <a:lnTo>
                  <a:pt x="590003" y="675318"/>
                </a:lnTo>
                <a:lnTo>
                  <a:pt x="624854" y="648166"/>
                </a:lnTo>
                <a:lnTo>
                  <a:pt x="656200" y="617203"/>
                </a:lnTo>
                <a:lnTo>
                  <a:pt x="683689" y="582779"/>
                </a:lnTo>
                <a:lnTo>
                  <a:pt x="706970" y="545240"/>
                </a:lnTo>
                <a:lnTo>
                  <a:pt x="725689" y="504934"/>
                </a:lnTo>
                <a:lnTo>
                  <a:pt x="739496" y="462209"/>
                </a:lnTo>
                <a:lnTo>
                  <a:pt x="748038" y="417412"/>
                </a:lnTo>
                <a:lnTo>
                  <a:pt x="750963" y="370890"/>
                </a:lnTo>
                <a:lnTo>
                  <a:pt x="748038" y="324366"/>
                </a:lnTo>
                <a:lnTo>
                  <a:pt x="739496" y="279567"/>
                </a:lnTo>
                <a:lnTo>
                  <a:pt x="725689" y="236840"/>
                </a:lnTo>
                <a:lnTo>
                  <a:pt x="706970" y="196532"/>
                </a:lnTo>
                <a:lnTo>
                  <a:pt x="683689" y="158992"/>
                </a:lnTo>
                <a:lnTo>
                  <a:pt x="656200" y="124567"/>
                </a:lnTo>
                <a:lnTo>
                  <a:pt x="624854" y="93604"/>
                </a:lnTo>
                <a:lnTo>
                  <a:pt x="590003" y="66451"/>
                </a:lnTo>
                <a:lnTo>
                  <a:pt x="551999" y="43455"/>
                </a:lnTo>
                <a:lnTo>
                  <a:pt x="511193" y="24965"/>
                </a:lnTo>
                <a:lnTo>
                  <a:pt x="467938" y="11327"/>
                </a:lnTo>
                <a:lnTo>
                  <a:pt x="422586" y="2889"/>
                </a:lnTo>
                <a:lnTo>
                  <a:pt x="375488" y="0"/>
                </a:lnTo>
                <a:close/>
              </a:path>
            </a:pathLst>
          </a:custGeom>
          <a:solidFill>
            <a:srgbClr val="5256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25157" y="3139440"/>
            <a:ext cx="751205" cy="742315"/>
          </a:xfrm>
          <a:custGeom>
            <a:avLst/>
            <a:gdLst/>
            <a:ahLst/>
            <a:cxnLst/>
            <a:rect l="l" t="t" r="r" b="b"/>
            <a:pathLst>
              <a:path w="751204" h="742314">
                <a:moveTo>
                  <a:pt x="0" y="370879"/>
                </a:moveTo>
                <a:lnTo>
                  <a:pt x="2925" y="324357"/>
                </a:lnTo>
                <a:lnTo>
                  <a:pt x="11467" y="279559"/>
                </a:lnTo>
                <a:lnTo>
                  <a:pt x="25274" y="236833"/>
                </a:lnTo>
                <a:lnTo>
                  <a:pt x="43993" y="196527"/>
                </a:lnTo>
                <a:lnTo>
                  <a:pt x="67274" y="158988"/>
                </a:lnTo>
                <a:lnTo>
                  <a:pt x="94763" y="124563"/>
                </a:lnTo>
                <a:lnTo>
                  <a:pt x="126110" y="93601"/>
                </a:lnTo>
                <a:lnTo>
                  <a:pt x="160962" y="66449"/>
                </a:lnTo>
                <a:lnTo>
                  <a:pt x="198967" y="43454"/>
                </a:lnTo>
                <a:lnTo>
                  <a:pt x="239773" y="24964"/>
                </a:lnTo>
                <a:lnTo>
                  <a:pt x="283030" y="11327"/>
                </a:lnTo>
                <a:lnTo>
                  <a:pt x="328384" y="2889"/>
                </a:lnTo>
                <a:lnTo>
                  <a:pt x="375483" y="0"/>
                </a:lnTo>
                <a:lnTo>
                  <a:pt x="422583" y="2889"/>
                </a:lnTo>
                <a:lnTo>
                  <a:pt x="467937" y="11327"/>
                </a:lnTo>
                <a:lnTo>
                  <a:pt x="511194" y="24964"/>
                </a:lnTo>
                <a:lnTo>
                  <a:pt x="552000" y="43454"/>
                </a:lnTo>
                <a:lnTo>
                  <a:pt x="590005" y="66449"/>
                </a:lnTo>
                <a:lnTo>
                  <a:pt x="624857" y="93601"/>
                </a:lnTo>
                <a:lnTo>
                  <a:pt x="656204" y="124563"/>
                </a:lnTo>
                <a:lnTo>
                  <a:pt x="683693" y="158988"/>
                </a:lnTo>
                <a:lnTo>
                  <a:pt x="706973" y="196527"/>
                </a:lnTo>
                <a:lnTo>
                  <a:pt x="725693" y="236833"/>
                </a:lnTo>
                <a:lnTo>
                  <a:pt x="739500" y="279559"/>
                </a:lnTo>
                <a:lnTo>
                  <a:pt x="748042" y="324357"/>
                </a:lnTo>
                <a:lnTo>
                  <a:pt x="750967" y="370879"/>
                </a:lnTo>
                <a:lnTo>
                  <a:pt x="748042" y="417402"/>
                </a:lnTo>
                <a:lnTo>
                  <a:pt x="739500" y="462200"/>
                </a:lnTo>
                <a:lnTo>
                  <a:pt x="725693" y="504926"/>
                </a:lnTo>
                <a:lnTo>
                  <a:pt x="706973" y="545232"/>
                </a:lnTo>
                <a:lnTo>
                  <a:pt x="683693" y="582771"/>
                </a:lnTo>
                <a:lnTo>
                  <a:pt x="656204" y="617195"/>
                </a:lnTo>
                <a:lnTo>
                  <a:pt x="624857" y="648157"/>
                </a:lnTo>
                <a:lnTo>
                  <a:pt x="590005" y="675310"/>
                </a:lnTo>
                <a:lnTo>
                  <a:pt x="552000" y="698305"/>
                </a:lnTo>
                <a:lnTo>
                  <a:pt x="511194" y="716795"/>
                </a:lnTo>
                <a:lnTo>
                  <a:pt x="467937" y="730432"/>
                </a:lnTo>
                <a:lnTo>
                  <a:pt x="422583" y="738869"/>
                </a:lnTo>
                <a:lnTo>
                  <a:pt x="375483" y="741759"/>
                </a:lnTo>
                <a:lnTo>
                  <a:pt x="328384" y="738869"/>
                </a:lnTo>
                <a:lnTo>
                  <a:pt x="283030" y="730432"/>
                </a:lnTo>
                <a:lnTo>
                  <a:pt x="239773" y="716795"/>
                </a:lnTo>
                <a:lnTo>
                  <a:pt x="198967" y="698305"/>
                </a:lnTo>
                <a:lnTo>
                  <a:pt x="160962" y="675310"/>
                </a:lnTo>
                <a:lnTo>
                  <a:pt x="126110" y="648157"/>
                </a:lnTo>
                <a:lnTo>
                  <a:pt x="94763" y="617195"/>
                </a:lnTo>
                <a:lnTo>
                  <a:pt x="67274" y="582771"/>
                </a:lnTo>
                <a:lnTo>
                  <a:pt x="43993" y="545232"/>
                </a:lnTo>
                <a:lnTo>
                  <a:pt x="25274" y="504926"/>
                </a:lnTo>
                <a:lnTo>
                  <a:pt x="11467" y="462200"/>
                </a:lnTo>
                <a:lnTo>
                  <a:pt x="2925" y="417402"/>
                </a:lnTo>
                <a:lnTo>
                  <a:pt x="0" y="370879"/>
                </a:lnTo>
                <a:close/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90080" y="3291890"/>
            <a:ext cx="2266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FFFF"/>
                </a:solidFill>
                <a:latin typeface="Microsoft YaHei"/>
                <a:cs typeface="Microsoft YaHei"/>
              </a:rPr>
              <a:t>2</a:t>
            </a:r>
            <a:endParaRPr sz="2700">
              <a:latin typeface="Microsoft YaHei"/>
              <a:cs typeface="Microsoft YaHe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15582" y="2611679"/>
            <a:ext cx="553085" cy="428625"/>
          </a:xfrm>
          <a:custGeom>
            <a:avLst/>
            <a:gdLst/>
            <a:ahLst/>
            <a:cxnLst/>
            <a:rect l="l" t="t" r="r" b="b"/>
            <a:pathLst>
              <a:path w="553084" h="428625">
                <a:moveTo>
                  <a:pt x="0" y="0"/>
                </a:moveTo>
                <a:lnTo>
                  <a:pt x="90187" y="32008"/>
                </a:lnTo>
                <a:lnTo>
                  <a:pt x="175674" y="72555"/>
                </a:lnTo>
                <a:lnTo>
                  <a:pt x="257173" y="120760"/>
                </a:lnTo>
                <a:lnTo>
                  <a:pt x="333007" y="176002"/>
                </a:lnTo>
                <a:lnTo>
                  <a:pt x="403264" y="239074"/>
                </a:lnTo>
                <a:lnTo>
                  <a:pt x="467771" y="308387"/>
                </a:lnTo>
                <a:lnTo>
                  <a:pt x="524856" y="383323"/>
                </a:lnTo>
                <a:lnTo>
                  <a:pt x="552901" y="428414"/>
                </a:lnTo>
              </a:path>
            </a:pathLst>
          </a:custGeom>
          <a:ln w="38099">
            <a:solidFill>
              <a:srgbClr val="52566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82079" y="2949028"/>
            <a:ext cx="109220" cy="127635"/>
          </a:xfrm>
          <a:custGeom>
            <a:avLst/>
            <a:gdLst/>
            <a:ahLst/>
            <a:cxnLst/>
            <a:rect l="l" t="t" r="r" b="b"/>
            <a:pathLst>
              <a:path w="109220" h="127635">
                <a:moveTo>
                  <a:pt x="97066" y="0"/>
                </a:moveTo>
                <a:lnTo>
                  <a:pt x="0" y="60363"/>
                </a:lnTo>
                <a:lnTo>
                  <a:pt x="108902" y="127241"/>
                </a:lnTo>
                <a:lnTo>
                  <a:pt x="97066" y="0"/>
                </a:lnTo>
                <a:close/>
              </a:path>
            </a:pathLst>
          </a:custGeom>
          <a:solidFill>
            <a:srgbClr val="5256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17540" y="2239441"/>
            <a:ext cx="751205" cy="742315"/>
          </a:xfrm>
          <a:custGeom>
            <a:avLst/>
            <a:gdLst/>
            <a:ahLst/>
            <a:cxnLst/>
            <a:rect l="l" t="t" r="r" b="b"/>
            <a:pathLst>
              <a:path w="751204" h="742314">
                <a:moveTo>
                  <a:pt x="375475" y="0"/>
                </a:moveTo>
                <a:lnTo>
                  <a:pt x="328377" y="2889"/>
                </a:lnTo>
                <a:lnTo>
                  <a:pt x="283024" y="11327"/>
                </a:lnTo>
                <a:lnTo>
                  <a:pt x="239769" y="24964"/>
                </a:lnTo>
                <a:lnTo>
                  <a:pt x="198964" y="43455"/>
                </a:lnTo>
                <a:lnTo>
                  <a:pt x="160959" y="66450"/>
                </a:lnTo>
                <a:lnTo>
                  <a:pt x="126108" y="93602"/>
                </a:lnTo>
                <a:lnTo>
                  <a:pt x="94762" y="124565"/>
                </a:lnTo>
                <a:lnTo>
                  <a:pt x="67273" y="158989"/>
                </a:lnTo>
                <a:lnTo>
                  <a:pt x="43993" y="196528"/>
                </a:lnTo>
                <a:lnTo>
                  <a:pt x="25274" y="236834"/>
                </a:lnTo>
                <a:lnTo>
                  <a:pt x="11467" y="279559"/>
                </a:lnTo>
                <a:lnTo>
                  <a:pt x="2925" y="324356"/>
                </a:lnTo>
                <a:lnTo>
                  <a:pt x="0" y="370878"/>
                </a:lnTo>
                <a:lnTo>
                  <a:pt x="2925" y="417402"/>
                </a:lnTo>
                <a:lnTo>
                  <a:pt x="11467" y="462201"/>
                </a:lnTo>
                <a:lnTo>
                  <a:pt x="25274" y="504928"/>
                </a:lnTo>
                <a:lnTo>
                  <a:pt x="43993" y="545236"/>
                </a:lnTo>
                <a:lnTo>
                  <a:pt x="67273" y="582776"/>
                </a:lnTo>
                <a:lnTo>
                  <a:pt x="94762" y="617201"/>
                </a:lnTo>
                <a:lnTo>
                  <a:pt x="126108" y="648164"/>
                </a:lnTo>
                <a:lnTo>
                  <a:pt x="160959" y="675317"/>
                </a:lnTo>
                <a:lnTo>
                  <a:pt x="198964" y="698313"/>
                </a:lnTo>
                <a:lnTo>
                  <a:pt x="239769" y="716803"/>
                </a:lnTo>
                <a:lnTo>
                  <a:pt x="283024" y="730441"/>
                </a:lnTo>
                <a:lnTo>
                  <a:pt x="328377" y="738879"/>
                </a:lnTo>
                <a:lnTo>
                  <a:pt x="375475" y="741768"/>
                </a:lnTo>
                <a:lnTo>
                  <a:pt x="422576" y="738879"/>
                </a:lnTo>
                <a:lnTo>
                  <a:pt x="467931" y="730441"/>
                </a:lnTo>
                <a:lnTo>
                  <a:pt x="511188" y="716803"/>
                </a:lnTo>
                <a:lnTo>
                  <a:pt x="551995" y="698313"/>
                </a:lnTo>
                <a:lnTo>
                  <a:pt x="590000" y="675317"/>
                </a:lnTo>
                <a:lnTo>
                  <a:pt x="624852" y="648164"/>
                </a:lnTo>
                <a:lnTo>
                  <a:pt x="656199" y="617201"/>
                </a:lnTo>
                <a:lnTo>
                  <a:pt x="683689" y="582776"/>
                </a:lnTo>
                <a:lnTo>
                  <a:pt x="706969" y="545236"/>
                </a:lnTo>
                <a:lnTo>
                  <a:pt x="725689" y="504928"/>
                </a:lnTo>
                <a:lnTo>
                  <a:pt x="739496" y="462201"/>
                </a:lnTo>
                <a:lnTo>
                  <a:pt x="748038" y="417402"/>
                </a:lnTo>
                <a:lnTo>
                  <a:pt x="750963" y="370878"/>
                </a:lnTo>
                <a:lnTo>
                  <a:pt x="748038" y="324356"/>
                </a:lnTo>
                <a:lnTo>
                  <a:pt x="739496" y="279559"/>
                </a:lnTo>
                <a:lnTo>
                  <a:pt x="725689" y="236834"/>
                </a:lnTo>
                <a:lnTo>
                  <a:pt x="706969" y="196528"/>
                </a:lnTo>
                <a:lnTo>
                  <a:pt x="683689" y="158989"/>
                </a:lnTo>
                <a:lnTo>
                  <a:pt x="656199" y="124565"/>
                </a:lnTo>
                <a:lnTo>
                  <a:pt x="624852" y="93602"/>
                </a:lnTo>
                <a:lnTo>
                  <a:pt x="590000" y="66450"/>
                </a:lnTo>
                <a:lnTo>
                  <a:pt x="551995" y="43455"/>
                </a:lnTo>
                <a:lnTo>
                  <a:pt x="511188" y="24964"/>
                </a:lnTo>
                <a:lnTo>
                  <a:pt x="467931" y="11327"/>
                </a:lnTo>
                <a:lnTo>
                  <a:pt x="422576" y="2889"/>
                </a:lnTo>
                <a:lnTo>
                  <a:pt x="375475" y="0"/>
                </a:lnTo>
                <a:close/>
              </a:path>
            </a:pathLst>
          </a:custGeom>
          <a:solidFill>
            <a:srgbClr val="5256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17540" y="2239441"/>
            <a:ext cx="751205" cy="742315"/>
          </a:xfrm>
          <a:custGeom>
            <a:avLst/>
            <a:gdLst/>
            <a:ahLst/>
            <a:cxnLst/>
            <a:rect l="l" t="t" r="r" b="b"/>
            <a:pathLst>
              <a:path w="751204" h="742314">
                <a:moveTo>
                  <a:pt x="0" y="370879"/>
                </a:moveTo>
                <a:lnTo>
                  <a:pt x="2925" y="324357"/>
                </a:lnTo>
                <a:lnTo>
                  <a:pt x="11467" y="279559"/>
                </a:lnTo>
                <a:lnTo>
                  <a:pt x="25274" y="236833"/>
                </a:lnTo>
                <a:lnTo>
                  <a:pt x="43993" y="196527"/>
                </a:lnTo>
                <a:lnTo>
                  <a:pt x="67274" y="158988"/>
                </a:lnTo>
                <a:lnTo>
                  <a:pt x="94763" y="124563"/>
                </a:lnTo>
                <a:lnTo>
                  <a:pt x="126110" y="93601"/>
                </a:lnTo>
                <a:lnTo>
                  <a:pt x="160961" y="66449"/>
                </a:lnTo>
                <a:lnTo>
                  <a:pt x="198966" y="43454"/>
                </a:lnTo>
                <a:lnTo>
                  <a:pt x="239773" y="24964"/>
                </a:lnTo>
                <a:lnTo>
                  <a:pt x="283029" y="11327"/>
                </a:lnTo>
                <a:lnTo>
                  <a:pt x="328383" y="2889"/>
                </a:lnTo>
                <a:lnTo>
                  <a:pt x="375483" y="0"/>
                </a:lnTo>
                <a:lnTo>
                  <a:pt x="422583" y="2889"/>
                </a:lnTo>
                <a:lnTo>
                  <a:pt x="467937" y="11327"/>
                </a:lnTo>
                <a:lnTo>
                  <a:pt x="511193" y="24964"/>
                </a:lnTo>
                <a:lnTo>
                  <a:pt x="552000" y="43454"/>
                </a:lnTo>
                <a:lnTo>
                  <a:pt x="590005" y="66449"/>
                </a:lnTo>
                <a:lnTo>
                  <a:pt x="624857" y="93601"/>
                </a:lnTo>
                <a:lnTo>
                  <a:pt x="656203" y="124563"/>
                </a:lnTo>
                <a:lnTo>
                  <a:pt x="683693" y="158988"/>
                </a:lnTo>
                <a:lnTo>
                  <a:pt x="706973" y="196527"/>
                </a:lnTo>
                <a:lnTo>
                  <a:pt x="725693" y="236833"/>
                </a:lnTo>
                <a:lnTo>
                  <a:pt x="739499" y="279559"/>
                </a:lnTo>
                <a:lnTo>
                  <a:pt x="748041" y="324357"/>
                </a:lnTo>
                <a:lnTo>
                  <a:pt x="750967" y="370879"/>
                </a:lnTo>
                <a:lnTo>
                  <a:pt x="748041" y="417402"/>
                </a:lnTo>
                <a:lnTo>
                  <a:pt x="739499" y="462199"/>
                </a:lnTo>
                <a:lnTo>
                  <a:pt x="725693" y="504925"/>
                </a:lnTo>
                <a:lnTo>
                  <a:pt x="706973" y="545232"/>
                </a:lnTo>
                <a:lnTo>
                  <a:pt x="683693" y="582771"/>
                </a:lnTo>
                <a:lnTo>
                  <a:pt x="656203" y="617195"/>
                </a:lnTo>
                <a:lnTo>
                  <a:pt x="624857" y="648157"/>
                </a:lnTo>
                <a:lnTo>
                  <a:pt x="590005" y="675310"/>
                </a:lnTo>
                <a:lnTo>
                  <a:pt x="552000" y="698305"/>
                </a:lnTo>
                <a:lnTo>
                  <a:pt x="511193" y="716794"/>
                </a:lnTo>
                <a:lnTo>
                  <a:pt x="467937" y="730432"/>
                </a:lnTo>
                <a:lnTo>
                  <a:pt x="422583" y="738869"/>
                </a:lnTo>
                <a:lnTo>
                  <a:pt x="375483" y="741759"/>
                </a:lnTo>
                <a:lnTo>
                  <a:pt x="328383" y="738869"/>
                </a:lnTo>
                <a:lnTo>
                  <a:pt x="283029" y="730432"/>
                </a:lnTo>
                <a:lnTo>
                  <a:pt x="239773" y="716794"/>
                </a:lnTo>
                <a:lnTo>
                  <a:pt x="198966" y="698305"/>
                </a:lnTo>
                <a:lnTo>
                  <a:pt x="160961" y="675310"/>
                </a:lnTo>
                <a:lnTo>
                  <a:pt x="126110" y="648157"/>
                </a:lnTo>
                <a:lnTo>
                  <a:pt x="94763" y="617195"/>
                </a:lnTo>
                <a:lnTo>
                  <a:pt x="67274" y="582771"/>
                </a:lnTo>
                <a:lnTo>
                  <a:pt x="43993" y="545232"/>
                </a:lnTo>
                <a:lnTo>
                  <a:pt x="25274" y="504925"/>
                </a:lnTo>
                <a:lnTo>
                  <a:pt x="11467" y="462199"/>
                </a:lnTo>
                <a:lnTo>
                  <a:pt x="2925" y="417402"/>
                </a:lnTo>
                <a:lnTo>
                  <a:pt x="0" y="370879"/>
                </a:lnTo>
                <a:close/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82449" y="2391879"/>
            <a:ext cx="2266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FFFF"/>
                </a:solidFill>
                <a:latin typeface="Microsoft YaHei"/>
                <a:cs typeface="Microsoft YaHei"/>
              </a:rPr>
              <a:t>1</a:t>
            </a:r>
            <a:endParaRPr sz="2700">
              <a:latin typeface="Microsoft YaHei"/>
              <a:cs typeface="Microsoft YaHe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93967" y="4454702"/>
            <a:ext cx="751205" cy="742315"/>
          </a:xfrm>
          <a:custGeom>
            <a:avLst/>
            <a:gdLst/>
            <a:ahLst/>
            <a:cxnLst/>
            <a:rect l="l" t="t" r="r" b="b"/>
            <a:pathLst>
              <a:path w="751204" h="742314">
                <a:moveTo>
                  <a:pt x="375488" y="0"/>
                </a:moveTo>
                <a:lnTo>
                  <a:pt x="328387" y="2889"/>
                </a:lnTo>
                <a:lnTo>
                  <a:pt x="283032" y="11327"/>
                </a:lnTo>
                <a:lnTo>
                  <a:pt x="239775" y="24964"/>
                </a:lnTo>
                <a:lnTo>
                  <a:pt x="198968" y="43455"/>
                </a:lnTo>
                <a:lnTo>
                  <a:pt x="160962" y="66450"/>
                </a:lnTo>
                <a:lnTo>
                  <a:pt x="126110" y="93602"/>
                </a:lnTo>
                <a:lnTo>
                  <a:pt x="94764" y="124565"/>
                </a:lnTo>
                <a:lnTo>
                  <a:pt x="67274" y="158989"/>
                </a:lnTo>
                <a:lnTo>
                  <a:pt x="43993" y="196528"/>
                </a:lnTo>
                <a:lnTo>
                  <a:pt x="25274" y="236834"/>
                </a:lnTo>
                <a:lnTo>
                  <a:pt x="11467" y="279559"/>
                </a:lnTo>
                <a:lnTo>
                  <a:pt x="2925" y="324356"/>
                </a:lnTo>
                <a:lnTo>
                  <a:pt x="0" y="370878"/>
                </a:lnTo>
                <a:lnTo>
                  <a:pt x="2925" y="417401"/>
                </a:lnTo>
                <a:lnTo>
                  <a:pt x="11467" y="462200"/>
                </a:lnTo>
                <a:lnTo>
                  <a:pt x="25274" y="504926"/>
                </a:lnTo>
                <a:lnTo>
                  <a:pt x="43993" y="545233"/>
                </a:lnTo>
                <a:lnTo>
                  <a:pt x="67274" y="582772"/>
                </a:lnTo>
                <a:lnTo>
                  <a:pt x="94764" y="617196"/>
                </a:lnTo>
                <a:lnTo>
                  <a:pt x="126110" y="648157"/>
                </a:lnTo>
                <a:lnTo>
                  <a:pt x="160962" y="675309"/>
                </a:lnTo>
                <a:lnTo>
                  <a:pt x="198968" y="698303"/>
                </a:lnTo>
                <a:lnTo>
                  <a:pt x="239775" y="716792"/>
                </a:lnTo>
                <a:lnTo>
                  <a:pt x="283032" y="730429"/>
                </a:lnTo>
                <a:lnTo>
                  <a:pt x="328387" y="738866"/>
                </a:lnTo>
                <a:lnTo>
                  <a:pt x="375488" y="741756"/>
                </a:lnTo>
                <a:lnTo>
                  <a:pt x="422586" y="738866"/>
                </a:lnTo>
                <a:lnTo>
                  <a:pt x="467939" y="730429"/>
                </a:lnTo>
                <a:lnTo>
                  <a:pt x="511195" y="716792"/>
                </a:lnTo>
                <a:lnTo>
                  <a:pt x="552002" y="698303"/>
                </a:lnTo>
                <a:lnTo>
                  <a:pt x="590007" y="675309"/>
                </a:lnTo>
                <a:lnTo>
                  <a:pt x="624860" y="648157"/>
                </a:lnTo>
                <a:lnTo>
                  <a:pt x="656208" y="617196"/>
                </a:lnTo>
                <a:lnTo>
                  <a:pt x="683698" y="582772"/>
                </a:lnTo>
                <a:lnTo>
                  <a:pt x="706979" y="545233"/>
                </a:lnTo>
                <a:lnTo>
                  <a:pt x="725700" y="504926"/>
                </a:lnTo>
                <a:lnTo>
                  <a:pt x="739507" y="462200"/>
                </a:lnTo>
                <a:lnTo>
                  <a:pt x="748050" y="417401"/>
                </a:lnTo>
                <a:lnTo>
                  <a:pt x="750976" y="370878"/>
                </a:lnTo>
                <a:lnTo>
                  <a:pt x="748050" y="324356"/>
                </a:lnTo>
                <a:lnTo>
                  <a:pt x="739507" y="279559"/>
                </a:lnTo>
                <a:lnTo>
                  <a:pt x="725700" y="236834"/>
                </a:lnTo>
                <a:lnTo>
                  <a:pt x="706979" y="196528"/>
                </a:lnTo>
                <a:lnTo>
                  <a:pt x="683698" y="158989"/>
                </a:lnTo>
                <a:lnTo>
                  <a:pt x="656208" y="124565"/>
                </a:lnTo>
                <a:lnTo>
                  <a:pt x="624860" y="93602"/>
                </a:lnTo>
                <a:lnTo>
                  <a:pt x="590007" y="66450"/>
                </a:lnTo>
                <a:lnTo>
                  <a:pt x="552002" y="43455"/>
                </a:lnTo>
                <a:lnTo>
                  <a:pt x="511195" y="24964"/>
                </a:lnTo>
                <a:lnTo>
                  <a:pt x="467939" y="11327"/>
                </a:lnTo>
                <a:lnTo>
                  <a:pt x="422586" y="2889"/>
                </a:lnTo>
                <a:lnTo>
                  <a:pt x="375488" y="0"/>
                </a:lnTo>
                <a:close/>
              </a:path>
            </a:pathLst>
          </a:custGeom>
          <a:solidFill>
            <a:srgbClr val="5256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93967" y="4454702"/>
            <a:ext cx="751205" cy="742315"/>
          </a:xfrm>
          <a:custGeom>
            <a:avLst/>
            <a:gdLst/>
            <a:ahLst/>
            <a:cxnLst/>
            <a:rect l="l" t="t" r="r" b="b"/>
            <a:pathLst>
              <a:path w="751204" h="742314">
                <a:moveTo>
                  <a:pt x="0" y="370879"/>
                </a:moveTo>
                <a:lnTo>
                  <a:pt x="2925" y="324357"/>
                </a:lnTo>
                <a:lnTo>
                  <a:pt x="11467" y="279559"/>
                </a:lnTo>
                <a:lnTo>
                  <a:pt x="25274" y="236833"/>
                </a:lnTo>
                <a:lnTo>
                  <a:pt x="43993" y="196527"/>
                </a:lnTo>
                <a:lnTo>
                  <a:pt x="67274" y="158988"/>
                </a:lnTo>
                <a:lnTo>
                  <a:pt x="94763" y="124563"/>
                </a:lnTo>
                <a:lnTo>
                  <a:pt x="126110" y="93601"/>
                </a:lnTo>
                <a:lnTo>
                  <a:pt x="160961" y="66449"/>
                </a:lnTo>
                <a:lnTo>
                  <a:pt x="198966" y="43454"/>
                </a:lnTo>
                <a:lnTo>
                  <a:pt x="239773" y="24964"/>
                </a:lnTo>
                <a:lnTo>
                  <a:pt x="283029" y="11327"/>
                </a:lnTo>
                <a:lnTo>
                  <a:pt x="328383" y="2889"/>
                </a:lnTo>
                <a:lnTo>
                  <a:pt x="375483" y="0"/>
                </a:lnTo>
                <a:lnTo>
                  <a:pt x="422583" y="2889"/>
                </a:lnTo>
                <a:lnTo>
                  <a:pt x="467937" y="11327"/>
                </a:lnTo>
                <a:lnTo>
                  <a:pt x="511193" y="24964"/>
                </a:lnTo>
                <a:lnTo>
                  <a:pt x="552000" y="43454"/>
                </a:lnTo>
                <a:lnTo>
                  <a:pt x="590005" y="66449"/>
                </a:lnTo>
                <a:lnTo>
                  <a:pt x="624857" y="93601"/>
                </a:lnTo>
                <a:lnTo>
                  <a:pt x="656203" y="124563"/>
                </a:lnTo>
                <a:lnTo>
                  <a:pt x="683693" y="158988"/>
                </a:lnTo>
                <a:lnTo>
                  <a:pt x="706973" y="196527"/>
                </a:lnTo>
                <a:lnTo>
                  <a:pt x="725693" y="236833"/>
                </a:lnTo>
                <a:lnTo>
                  <a:pt x="739499" y="279559"/>
                </a:lnTo>
                <a:lnTo>
                  <a:pt x="748041" y="324357"/>
                </a:lnTo>
                <a:lnTo>
                  <a:pt x="750967" y="370879"/>
                </a:lnTo>
                <a:lnTo>
                  <a:pt x="748041" y="417402"/>
                </a:lnTo>
                <a:lnTo>
                  <a:pt x="739499" y="462199"/>
                </a:lnTo>
                <a:lnTo>
                  <a:pt x="725693" y="504925"/>
                </a:lnTo>
                <a:lnTo>
                  <a:pt x="706973" y="545232"/>
                </a:lnTo>
                <a:lnTo>
                  <a:pt x="683693" y="582771"/>
                </a:lnTo>
                <a:lnTo>
                  <a:pt x="656203" y="617195"/>
                </a:lnTo>
                <a:lnTo>
                  <a:pt x="624857" y="648157"/>
                </a:lnTo>
                <a:lnTo>
                  <a:pt x="590005" y="675310"/>
                </a:lnTo>
                <a:lnTo>
                  <a:pt x="552000" y="698305"/>
                </a:lnTo>
                <a:lnTo>
                  <a:pt x="511193" y="716795"/>
                </a:lnTo>
                <a:lnTo>
                  <a:pt x="467937" y="730432"/>
                </a:lnTo>
                <a:lnTo>
                  <a:pt x="422583" y="738869"/>
                </a:lnTo>
                <a:lnTo>
                  <a:pt x="375483" y="741759"/>
                </a:lnTo>
                <a:lnTo>
                  <a:pt x="328383" y="738869"/>
                </a:lnTo>
                <a:lnTo>
                  <a:pt x="283029" y="730432"/>
                </a:lnTo>
                <a:lnTo>
                  <a:pt x="239773" y="716795"/>
                </a:lnTo>
                <a:lnTo>
                  <a:pt x="198966" y="698305"/>
                </a:lnTo>
                <a:lnTo>
                  <a:pt x="160961" y="675310"/>
                </a:lnTo>
                <a:lnTo>
                  <a:pt x="126110" y="648157"/>
                </a:lnTo>
                <a:lnTo>
                  <a:pt x="94763" y="617195"/>
                </a:lnTo>
                <a:lnTo>
                  <a:pt x="67274" y="582771"/>
                </a:lnTo>
                <a:lnTo>
                  <a:pt x="43993" y="545232"/>
                </a:lnTo>
                <a:lnTo>
                  <a:pt x="25274" y="504925"/>
                </a:lnTo>
                <a:lnTo>
                  <a:pt x="11467" y="462199"/>
                </a:lnTo>
                <a:lnTo>
                  <a:pt x="2925" y="417402"/>
                </a:lnTo>
                <a:lnTo>
                  <a:pt x="0" y="370879"/>
                </a:lnTo>
                <a:close/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558889" y="4607140"/>
            <a:ext cx="2266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FFFF"/>
                </a:solidFill>
                <a:latin typeface="Microsoft YaHei"/>
                <a:cs typeface="Microsoft YaHei"/>
              </a:rPr>
              <a:t>3</a:t>
            </a:r>
            <a:endParaRPr sz="2700">
              <a:latin typeface="Microsoft YaHei"/>
              <a:cs typeface="Microsoft Ya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813718" y="4454702"/>
            <a:ext cx="751205" cy="742315"/>
          </a:xfrm>
          <a:custGeom>
            <a:avLst/>
            <a:gdLst/>
            <a:ahLst/>
            <a:cxnLst/>
            <a:rect l="l" t="t" r="r" b="b"/>
            <a:pathLst>
              <a:path w="751204" h="742314">
                <a:moveTo>
                  <a:pt x="375488" y="0"/>
                </a:moveTo>
                <a:lnTo>
                  <a:pt x="328387" y="2889"/>
                </a:lnTo>
                <a:lnTo>
                  <a:pt x="283032" y="11327"/>
                </a:lnTo>
                <a:lnTo>
                  <a:pt x="239775" y="24964"/>
                </a:lnTo>
                <a:lnTo>
                  <a:pt x="198968" y="43455"/>
                </a:lnTo>
                <a:lnTo>
                  <a:pt x="160962" y="66450"/>
                </a:lnTo>
                <a:lnTo>
                  <a:pt x="126110" y="93602"/>
                </a:lnTo>
                <a:lnTo>
                  <a:pt x="94764" y="124565"/>
                </a:lnTo>
                <a:lnTo>
                  <a:pt x="67274" y="158989"/>
                </a:lnTo>
                <a:lnTo>
                  <a:pt x="43993" y="196528"/>
                </a:lnTo>
                <a:lnTo>
                  <a:pt x="25274" y="236834"/>
                </a:lnTo>
                <a:lnTo>
                  <a:pt x="11467" y="279559"/>
                </a:lnTo>
                <a:lnTo>
                  <a:pt x="2925" y="324356"/>
                </a:lnTo>
                <a:lnTo>
                  <a:pt x="0" y="370878"/>
                </a:lnTo>
                <a:lnTo>
                  <a:pt x="2925" y="417401"/>
                </a:lnTo>
                <a:lnTo>
                  <a:pt x="11467" y="462200"/>
                </a:lnTo>
                <a:lnTo>
                  <a:pt x="25274" y="504926"/>
                </a:lnTo>
                <a:lnTo>
                  <a:pt x="43993" y="545233"/>
                </a:lnTo>
                <a:lnTo>
                  <a:pt x="67274" y="582772"/>
                </a:lnTo>
                <a:lnTo>
                  <a:pt x="94764" y="617196"/>
                </a:lnTo>
                <a:lnTo>
                  <a:pt x="126110" y="648157"/>
                </a:lnTo>
                <a:lnTo>
                  <a:pt x="160962" y="675309"/>
                </a:lnTo>
                <a:lnTo>
                  <a:pt x="198968" y="698303"/>
                </a:lnTo>
                <a:lnTo>
                  <a:pt x="239775" y="716792"/>
                </a:lnTo>
                <a:lnTo>
                  <a:pt x="283032" y="730429"/>
                </a:lnTo>
                <a:lnTo>
                  <a:pt x="328387" y="738866"/>
                </a:lnTo>
                <a:lnTo>
                  <a:pt x="375488" y="741756"/>
                </a:lnTo>
                <a:lnTo>
                  <a:pt x="422586" y="738866"/>
                </a:lnTo>
                <a:lnTo>
                  <a:pt x="467939" y="730429"/>
                </a:lnTo>
                <a:lnTo>
                  <a:pt x="511195" y="716792"/>
                </a:lnTo>
                <a:lnTo>
                  <a:pt x="552002" y="698303"/>
                </a:lnTo>
                <a:lnTo>
                  <a:pt x="590007" y="675309"/>
                </a:lnTo>
                <a:lnTo>
                  <a:pt x="624860" y="648157"/>
                </a:lnTo>
                <a:lnTo>
                  <a:pt x="656208" y="617196"/>
                </a:lnTo>
                <a:lnTo>
                  <a:pt x="683698" y="582772"/>
                </a:lnTo>
                <a:lnTo>
                  <a:pt x="706979" y="545233"/>
                </a:lnTo>
                <a:lnTo>
                  <a:pt x="725700" y="504926"/>
                </a:lnTo>
                <a:lnTo>
                  <a:pt x="739507" y="462200"/>
                </a:lnTo>
                <a:lnTo>
                  <a:pt x="748050" y="417401"/>
                </a:lnTo>
                <a:lnTo>
                  <a:pt x="750976" y="370878"/>
                </a:lnTo>
                <a:lnTo>
                  <a:pt x="748050" y="324356"/>
                </a:lnTo>
                <a:lnTo>
                  <a:pt x="739507" y="279559"/>
                </a:lnTo>
                <a:lnTo>
                  <a:pt x="725700" y="236834"/>
                </a:lnTo>
                <a:lnTo>
                  <a:pt x="706979" y="196528"/>
                </a:lnTo>
                <a:lnTo>
                  <a:pt x="683698" y="158989"/>
                </a:lnTo>
                <a:lnTo>
                  <a:pt x="656208" y="124565"/>
                </a:lnTo>
                <a:lnTo>
                  <a:pt x="624860" y="93602"/>
                </a:lnTo>
                <a:lnTo>
                  <a:pt x="590007" y="66450"/>
                </a:lnTo>
                <a:lnTo>
                  <a:pt x="552002" y="43455"/>
                </a:lnTo>
                <a:lnTo>
                  <a:pt x="511195" y="24964"/>
                </a:lnTo>
                <a:lnTo>
                  <a:pt x="467939" y="11327"/>
                </a:lnTo>
                <a:lnTo>
                  <a:pt x="422586" y="2889"/>
                </a:lnTo>
                <a:lnTo>
                  <a:pt x="375488" y="0"/>
                </a:lnTo>
                <a:close/>
              </a:path>
            </a:pathLst>
          </a:custGeom>
          <a:solidFill>
            <a:srgbClr val="5256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13718" y="4454702"/>
            <a:ext cx="751205" cy="742315"/>
          </a:xfrm>
          <a:custGeom>
            <a:avLst/>
            <a:gdLst/>
            <a:ahLst/>
            <a:cxnLst/>
            <a:rect l="l" t="t" r="r" b="b"/>
            <a:pathLst>
              <a:path w="751204" h="742314">
                <a:moveTo>
                  <a:pt x="0" y="370879"/>
                </a:moveTo>
                <a:lnTo>
                  <a:pt x="2925" y="324357"/>
                </a:lnTo>
                <a:lnTo>
                  <a:pt x="11467" y="279559"/>
                </a:lnTo>
                <a:lnTo>
                  <a:pt x="25274" y="236833"/>
                </a:lnTo>
                <a:lnTo>
                  <a:pt x="43993" y="196527"/>
                </a:lnTo>
                <a:lnTo>
                  <a:pt x="67274" y="158988"/>
                </a:lnTo>
                <a:lnTo>
                  <a:pt x="94763" y="124563"/>
                </a:lnTo>
                <a:lnTo>
                  <a:pt x="126110" y="93601"/>
                </a:lnTo>
                <a:lnTo>
                  <a:pt x="160961" y="66449"/>
                </a:lnTo>
                <a:lnTo>
                  <a:pt x="198966" y="43454"/>
                </a:lnTo>
                <a:lnTo>
                  <a:pt x="239773" y="24964"/>
                </a:lnTo>
                <a:lnTo>
                  <a:pt x="283029" y="11327"/>
                </a:lnTo>
                <a:lnTo>
                  <a:pt x="328383" y="2889"/>
                </a:lnTo>
                <a:lnTo>
                  <a:pt x="375483" y="0"/>
                </a:lnTo>
                <a:lnTo>
                  <a:pt x="422583" y="2889"/>
                </a:lnTo>
                <a:lnTo>
                  <a:pt x="467937" y="11327"/>
                </a:lnTo>
                <a:lnTo>
                  <a:pt x="511193" y="24964"/>
                </a:lnTo>
                <a:lnTo>
                  <a:pt x="552000" y="43454"/>
                </a:lnTo>
                <a:lnTo>
                  <a:pt x="590005" y="66449"/>
                </a:lnTo>
                <a:lnTo>
                  <a:pt x="624857" y="93601"/>
                </a:lnTo>
                <a:lnTo>
                  <a:pt x="656203" y="124563"/>
                </a:lnTo>
                <a:lnTo>
                  <a:pt x="683693" y="158988"/>
                </a:lnTo>
                <a:lnTo>
                  <a:pt x="706973" y="196527"/>
                </a:lnTo>
                <a:lnTo>
                  <a:pt x="725693" y="236833"/>
                </a:lnTo>
                <a:lnTo>
                  <a:pt x="739499" y="279559"/>
                </a:lnTo>
                <a:lnTo>
                  <a:pt x="748041" y="324357"/>
                </a:lnTo>
                <a:lnTo>
                  <a:pt x="750967" y="370879"/>
                </a:lnTo>
                <a:lnTo>
                  <a:pt x="748041" y="417402"/>
                </a:lnTo>
                <a:lnTo>
                  <a:pt x="739499" y="462199"/>
                </a:lnTo>
                <a:lnTo>
                  <a:pt x="725693" y="504925"/>
                </a:lnTo>
                <a:lnTo>
                  <a:pt x="706973" y="545232"/>
                </a:lnTo>
                <a:lnTo>
                  <a:pt x="683693" y="582771"/>
                </a:lnTo>
                <a:lnTo>
                  <a:pt x="656203" y="617195"/>
                </a:lnTo>
                <a:lnTo>
                  <a:pt x="624857" y="648157"/>
                </a:lnTo>
                <a:lnTo>
                  <a:pt x="590005" y="675310"/>
                </a:lnTo>
                <a:lnTo>
                  <a:pt x="552000" y="698305"/>
                </a:lnTo>
                <a:lnTo>
                  <a:pt x="511193" y="716795"/>
                </a:lnTo>
                <a:lnTo>
                  <a:pt x="467937" y="730432"/>
                </a:lnTo>
                <a:lnTo>
                  <a:pt x="422583" y="738869"/>
                </a:lnTo>
                <a:lnTo>
                  <a:pt x="375483" y="741759"/>
                </a:lnTo>
                <a:lnTo>
                  <a:pt x="328383" y="738869"/>
                </a:lnTo>
                <a:lnTo>
                  <a:pt x="283029" y="730432"/>
                </a:lnTo>
                <a:lnTo>
                  <a:pt x="239773" y="716795"/>
                </a:lnTo>
                <a:lnTo>
                  <a:pt x="198966" y="698305"/>
                </a:lnTo>
                <a:lnTo>
                  <a:pt x="160961" y="675310"/>
                </a:lnTo>
                <a:lnTo>
                  <a:pt x="126110" y="648157"/>
                </a:lnTo>
                <a:lnTo>
                  <a:pt x="94763" y="617195"/>
                </a:lnTo>
                <a:lnTo>
                  <a:pt x="67274" y="582771"/>
                </a:lnTo>
                <a:lnTo>
                  <a:pt x="43993" y="545232"/>
                </a:lnTo>
                <a:lnTo>
                  <a:pt x="25274" y="504925"/>
                </a:lnTo>
                <a:lnTo>
                  <a:pt x="11467" y="462199"/>
                </a:lnTo>
                <a:lnTo>
                  <a:pt x="2925" y="417402"/>
                </a:lnTo>
                <a:lnTo>
                  <a:pt x="0" y="370879"/>
                </a:lnTo>
                <a:close/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078641" y="4607140"/>
            <a:ext cx="2266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FFFF"/>
                </a:solidFill>
                <a:latin typeface="Microsoft YaHei"/>
                <a:cs typeface="Microsoft YaHei"/>
              </a:rPr>
              <a:t>4</a:t>
            </a:r>
            <a:endParaRPr sz="2700">
              <a:latin typeface="Microsoft YaHei"/>
              <a:cs typeface="Microsoft YaHe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50677" y="3139439"/>
            <a:ext cx="751205" cy="742315"/>
          </a:xfrm>
          <a:custGeom>
            <a:avLst/>
            <a:gdLst/>
            <a:ahLst/>
            <a:cxnLst/>
            <a:rect l="l" t="t" r="r" b="b"/>
            <a:pathLst>
              <a:path w="751204" h="742314">
                <a:moveTo>
                  <a:pt x="375475" y="0"/>
                </a:moveTo>
                <a:lnTo>
                  <a:pt x="328377" y="2889"/>
                </a:lnTo>
                <a:lnTo>
                  <a:pt x="283024" y="11327"/>
                </a:lnTo>
                <a:lnTo>
                  <a:pt x="239769" y="24965"/>
                </a:lnTo>
                <a:lnTo>
                  <a:pt x="198964" y="43455"/>
                </a:lnTo>
                <a:lnTo>
                  <a:pt x="160959" y="66451"/>
                </a:lnTo>
                <a:lnTo>
                  <a:pt x="126108" y="93604"/>
                </a:lnTo>
                <a:lnTo>
                  <a:pt x="94762" y="124567"/>
                </a:lnTo>
                <a:lnTo>
                  <a:pt x="67273" y="158992"/>
                </a:lnTo>
                <a:lnTo>
                  <a:pt x="43993" y="196532"/>
                </a:lnTo>
                <a:lnTo>
                  <a:pt x="25274" y="236840"/>
                </a:lnTo>
                <a:lnTo>
                  <a:pt x="11467" y="279567"/>
                </a:lnTo>
                <a:lnTo>
                  <a:pt x="2925" y="324366"/>
                </a:lnTo>
                <a:lnTo>
                  <a:pt x="0" y="370890"/>
                </a:lnTo>
                <a:lnTo>
                  <a:pt x="2925" y="417412"/>
                </a:lnTo>
                <a:lnTo>
                  <a:pt x="11467" y="462209"/>
                </a:lnTo>
                <a:lnTo>
                  <a:pt x="25274" y="504934"/>
                </a:lnTo>
                <a:lnTo>
                  <a:pt x="43993" y="545240"/>
                </a:lnTo>
                <a:lnTo>
                  <a:pt x="67273" y="582779"/>
                </a:lnTo>
                <a:lnTo>
                  <a:pt x="94762" y="617203"/>
                </a:lnTo>
                <a:lnTo>
                  <a:pt x="126108" y="648166"/>
                </a:lnTo>
                <a:lnTo>
                  <a:pt x="160959" y="675318"/>
                </a:lnTo>
                <a:lnTo>
                  <a:pt x="198964" y="698313"/>
                </a:lnTo>
                <a:lnTo>
                  <a:pt x="239769" y="716804"/>
                </a:lnTo>
                <a:lnTo>
                  <a:pt x="283024" y="730441"/>
                </a:lnTo>
                <a:lnTo>
                  <a:pt x="328377" y="738879"/>
                </a:lnTo>
                <a:lnTo>
                  <a:pt x="375475" y="741768"/>
                </a:lnTo>
                <a:lnTo>
                  <a:pt x="422576" y="738879"/>
                </a:lnTo>
                <a:lnTo>
                  <a:pt x="467931" y="730441"/>
                </a:lnTo>
                <a:lnTo>
                  <a:pt x="511188" y="716804"/>
                </a:lnTo>
                <a:lnTo>
                  <a:pt x="551995" y="698313"/>
                </a:lnTo>
                <a:lnTo>
                  <a:pt x="590000" y="675318"/>
                </a:lnTo>
                <a:lnTo>
                  <a:pt x="624852" y="648166"/>
                </a:lnTo>
                <a:lnTo>
                  <a:pt x="656199" y="617203"/>
                </a:lnTo>
                <a:lnTo>
                  <a:pt x="683689" y="582779"/>
                </a:lnTo>
                <a:lnTo>
                  <a:pt x="706969" y="545240"/>
                </a:lnTo>
                <a:lnTo>
                  <a:pt x="725689" y="504934"/>
                </a:lnTo>
                <a:lnTo>
                  <a:pt x="739496" y="462209"/>
                </a:lnTo>
                <a:lnTo>
                  <a:pt x="748038" y="417412"/>
                </a:lnTo>
                <a:lnTo>
                  <a:pt x="750963" y="370890"/>
                </a:lnTo>
                <a:lnTo>
                  <a:pt x="748038" y="324366"/>
                </a:lnTo>
                <a:lnTo>
                  <a:pt x="739496" y="279567"/>
                </a:lnTo>
                <a:lnTo>
                  <a:pt x="725689" y="236840"/>
                </a:lnTo>
                <a:lnTo>
                  <a:pt x="706969" y="196532"/>
                </a:lnTo>
                <a:lnTo>
                  <a:pt x="683689" y="158992"/>
                </a:lnTo>
                <a:lnTo>
                  <a:pt x="656199" y="124567"/>
                </a:lnTo>
                <a:lnTo>
                  <a:pt x="624852" y="93604"/>
                </a:lnTo>
                <a:lnTo>
                  <a:pt x="590000" y="66451"/>
                </a:lnTo>
                <a:lnTo>
                  <a:pt x="551995" y="43455"/>
                </a:lnTo>
                <a:lnTo>
                  <a:pt x="511188" y="24965"/>
                </a:lnTo>
                <a:lnTo>
                  <a:pt x="467931" y="11327"/>
                </a:lnTo>
                <a:lnTo>
                  <a:pt x="422576" y="2889"/>
                </a:lnTo>
                <a:lnTo>
                  <a:pt x="375475" y="0"/>
                </a:lnTo>
                <a:close/>
              </a:path>
            </a:pathLst>
          </a:custGeom>
          <a:solidFill>
            <a:srgbClr val="5256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50677" y="3139440"/>
            <a:ext cx="751205" cy="742315"/>
          </a:xfrm>
          <a:custGeom>
            <a:avLst/>
            <a:gdLst/>
            <a:ahLst/>
            <a:cxnLst/>
            <a:rect l="l" t="t" r="r" b="b"/>
            <a:pathLst>
              <a:path w="751204" h="742314">
                <a:moveTo>
                  <a:pt x="0" y="370879"/>
                </a:moveTo>
                <a:lnTo>
                  <a:pt x="2925" y="324357"/>
                </a:lnTo>
                <a:lnTo>
                  <a:pt x="11467" y="279559"/>
                </a:lnTo>
                <a:lnTo>
                  <a:pt x="25274" y="236833"/>
                </a:lnTo>
                <a:lnTo>
                  <a:pt x="43993" y="196527"/>
                </a:lnTo>
                <a:lnTo>
                  <a:pt x="67274" y="158988"/>
                </a:lnTo>
                <a:lnTo>
                  <a:pt x="94763" y="124563"/>
                </a:lnTo>
                <a:lnTo>
                  <a:pt x="126110" y="93601"/>
                </a:lnTo>
                <a:lnTo>
                  <a:pt x="160961" y="66449"/>
                </a:lnTo>
                <a:lnTo>
                  <a:pt x="198966" y="43454"/>
                </a:lnTo>
                <a:lnTo>
                  <a:pt x="239773" y="24964"/>
                </a:lnTo>
                <a:lnTo>
                  <a:pt x="283029" y="11327"/>
                </a:lnTo>
                <a:lnTo>
                  <a:pt x="328383" y="2889"/>
                </a:lnTo>
                <a:lnTo>
                  <a:pt x="375483" y="0"/>
                </a:lnTo>
                <a:lnTo>
                  <a:pt x="422583" y="2889"/>
                </a:lnTo>
                <a:lnTo>
                  <a:pt x="467937" y="11327"/>
                </a:lnTo>
                <a:lnTo>
                  <a:pt x="511193" y="24964"/>
                </a:lnTo>
                <a:lnTo>
                  <a:pt x="552000" y="43454"/>
                </a:lnTo>
                <a:lnTo>
                  <a:pt x="590005" y="66449"/>
                </a:lnTo>
                <a:lnTo>
                  <a:pt x="624857" y="93601"/>
                </a:lnTo>
                <a:lnTo>
                  <a:pt x="656203" y="124563"/>
                </a:lnTo>
                <a:lnTo>
                  <a:pt x="683693" y="158988"/>
                </a:lnTo>
                <a:lnTo>
                  <a:pt x="706973" y="196527"/>
                </a:lnTo>
                <a:lnTo>
                  <a:pt x="725693" y="236833"/>
                </a:lnTo>
                <a:lnTo>
                  <a:pt x="739499" y="279559"/>
                </a:lnTo>
                <a:lnTo>
                  <a:pt x="748041" y="324357"/>
                </a:lnTo>
                <a:lnTo>
                  <a:pt x="750967" y="370879"/>
                </a:lnTo>
                <a:lnTo>
                  <a:pt x="748041" y="417402"/>
                </a:lnTo>
                <a:lnTo>
                  <a:pt x="739499" y="462200"/>
                </a:lnTo>
                <a:lnTo>
                  <a:pt x="725693" y="504926"/>
                </a:lnTo>
                <a:lnTo>
                  <a:pt x="706973" y="545232"/>
                </a:lnTo>
                <a:lnTo>
                  <a:pt x="683693" y="582771"/>
                </a:lnTo>
                <a:lnTo>
                  <a:pt x="656203" y="617195"/>
                </a:lnTo>
                <a:lnTo>
                  <a:pt x="624857" y="648157"/>
                </a:lnTo>
                <a:lnTo>
                  <a:pt x="590005" y="675310"/>
                </a:lnTo>
                <a:lnTo>
                  <a:pt x="552000" y="698305"/>
                </a:lnTo>
                <a:lnTo>
                  <a:pt x="511193" y="716795"/>
                </a:lnTo>
                <a:lnTo>
                  <a:pt x="467937" y="730432"/>
                </a:lnTo>
                <a:lnTo>
                  <a:pt x="422583" y="738869"/>
                </a:lnTo>
                <a:lnTo>
                  <a:pt x="375483" y="741759"/>
                </a:lnTo>
                <a:lnTo>
                  <a:pt x="328383" y="738869"/>
                </a:lnTo>
                <a:lnTo>
                  <a:pt x="283029" y="730432"/>
                </a:lnTo>
                <a:lnTo>
                  <a:pt x="239773" y="716795"/>
                </a:lnTo>
                <a:lnTo>
                  <a:pt x="198966" y="698305"/>
                </a:lnTo>
                <a:lnTo>
                  <a:pt x="160961" y="675310"/>
                </a:lnTo>
                <a:lnTo>
                  <a:pt x="126110" y="648157"/>
                </a:lnTo>
                <a:lnTo>
                  <a:pt x="94763" y="617195"/>
                </a:lnTo>
                <a:lnTo>
                  <a:pt x="67274" y="582771"/>
                </a:lnTo>
                <a:lnTo>
                  <a:pt x="43993" y="545232"/>
                </a:lnTo>
                <a:lnTo>
                  <a:pt x="25274" y="504926"/>
                </a:lnTo>
                <a:lnTo>
                  <a:pt x="11467" y="462200"/>
                </a:lnTo>
                <a:lnTo>
                  <a:pt x="2925" y="417402"/>
                </a:lnTo>
                <a:lnTo>
                  <a:pt x="0" y="370879"/>
                </a:lnTo>
                <a:close/>
              </a:path>
            </a:pathLst>
          </a:custGeom>
          <a:ln w="9524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615586" y="3291890"/>
            <a:ext cx="2266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FFFF"/>
                </a:solidFill>
                <a:latin typeface="Microsoft YaHei"/>
                <a:cs typeface="Microsoft YaHei"/>
              </a:rPr>
              <a:t>5</a:t>
            </a:r>
            <a:endParaRPr sz="2700">
              <a:latin typeface="Microsoft YaHei"/>
              <a:cs typeface="Microsoft YaHe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84786" y="1065817"/>
            <a:ext cx="1628139" cy="101219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500" b="1" dirty="0">
                <a:solidFill>
                  <a:srgbClr val="414455"/>
                </a:solidFill>
                <a:latin typeface="Microsoft YaHei"/>
                <a:cs typeface="Microsoft YaHei"/>
              </a:rPr>
              <a:t>业务背景</a:t>
            </a:r>
            <a:endParaRPr sz="1500">
              <a:latin typeface="Microsoft YaHei"/>
              <a:cs typeface="Microsoft YaHei"/>
            </a:endParaRPr>
          </a:p>
          <a:p>
            <a:pPr marL="14604" marR="5080" algn="just">
              <a:lnSpc>
                <a:spcPct val="127000"/>
              </a:lnSpc>
              <a:spcBef>
                <a:spcPts val="280"/>
              </a:spcBef>
            </a:pPr>
            <a:r>
              <a:rPr sz="1050" dirty="0">
                <a:latin typeface="Microsoft YaHei"/>
                <a:cs typeface="Microsoft YaHei"/>
              </a:rPr>
              <a:t>创新项目的业务背景情况， 包括市场规模、技术积累、 用户群体等。</a:t>
            </a:r>
            <a:endParaRPr sz="1050">
              <a:latin typeface="Microsoft YaHei"/>
              <a:cs typeface="Microsoft Ya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31417" y="2971891"/>
            <a:ext cx="1865630" cy="101219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500" b="1" dirty="0">
                <a:solidFill>
                  <a:srgbClr val="414455"/>
                </a:solidFill>
                <a:latin typeface="Microsoft YaHei"/>
                <a:cs typeface="Microsoft YaHei"/>
              </a:rPr>
              <a:t>业务资源情况</a:t>
            </a:r>
            <a:endParaRPr sz="1500">
              <a:latin typeface="Microsoft YaHei"/>
              <a:cs typeface="Microsoft YaHei"/>
            </a:endParaRPr>
          </a:p>
          <a:p>
            <a:pPr marL="200660" marR="5080">
              <a:lnSpc>
                <a:spcPct val="127000"/>
              </a:lnSpc>
              <a:spcBef>
                <a:spcPts val="280"/>
              </a:spcBef>
            </a:pPr>
            <a:r>
              <a:rPr sz="1050" dirty="0">
                <a:latin typeface="Microsoft YaHei"/>
                <a:cs typeface="Microsoft YaHei"/>
              </a:rPr>
              <a:t>内部可协调资源，包括运营 资源、</a:t>
            </a:r>
            <a:r>
              <a:rPr sz="1050" spc="-5" dirty="0">
                <a:latin typeface="Microsoft YaHei"/>
                <a:cs typeface="Microsoft YaHei"/>
              </a:rPr>
              <a:t>B</a:t>
            </a:r>
            <a:r>
              <a:rPr sz="1050" dirty="0">
                <a:latin typeface="Microsoft YaHei"/>
                <a:cs typeface="Microsoft YaHei"/>
              </a:rPr>
              <a:t>D资源、运力资</a:t>
            </a:r>
            <a:r>
              <a:rPr sz="1050" spc="-5" dirty="0">
                <a:latin typeface="Microsoft YaHei"/>
                <a:cs typeface="Microsoft YaHei"/>
              </a:rPr>
              <a:t>源</a:t>
            </a:r>
            <a:r>
              <a:rPr sz="1050" dirty="0">
                <a:latin typeface="Microsoft YaHei"/>
                <a:cs typeface="Microsoft YaHei"/>
              </a:rPr>
              <a:t>、 宣传渠道、曝光渠道等</a:t>
            </a:r>
            <a:endParaRPr sz="1050">
              <a:latin typeface="Microsoft YaHei"/>
              <a:cs typeface="Microsoft YaHe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45743" y="4338303"/>
            <a:ext cx="1761489" cy="101219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500" b="1" dirty="0">
                <a:solidFill>
                  <a:srgbClr val="414455"/>
                </a:solidFill>
                <a:latin typeface="Microsoft YaHei"/>
                <a:cs typeface="Microsoft YaHei"/>
              </a:rPr>
              <a:t>发展方向</a:t>
            </a:r>
            <a:endParaRPr sz="1500">
              <a:latin typeface="Microsoft YaHei"/>
              <a:cs typeface="Microsoft YaHei"/>
            </a:endParaRPr>
          </a:p>
          <a:p>
            <a:pPr marL="14604" marR="5080">
              <a:lnSpc>
                <a:spcPct val="127000"/>
              </a:lnSpc>
              <a:spcBef>
                <a:spcPts val="280"/>
              </a:spcBef>
            </a:pPr>
            <a:r>
              <a:rPr sz="1050" dirty="0">
                <a:latin typeface="Microsoft YaHei"/>
                <a:cs typeface="Microsoft YaHei"/>
              </a:rPr>
              <a:t>对于业务发展的差异化解读， 用于分解</a:t>
            </a:r>
            <a:r>
              <a:rPr sz="1050" spc="-10" dirty="0">
                <a:latin typeface="Microsoft YaHei"/>
                <a:cs typeface="Microsoft YaHei"/>
              </a:rPr>
              <a:t>roadmap</a:t>
            </a:r>
            <a:r>
              <a:rPr sz="1050" dirty="0">
                <a:latin typeface="Microsoft YaHei"/>
                <a:cs typeface="Microsoft YaHei"/>
              </a:rPr>
              <a:t>时评估是 否有偏差</a:t>
            </a:r>
            <a:endParaRPr sz="1050">
              <a:latin typeface="Microsoft YaHei"/>
              <a:cs typeface="Microsoft YaHe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68688" y="4338303"/>
            <a:ext cx="1758950" cy="80899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985"/>
              </a:spcBef>
            </a:pPr>
            <a:r>
              <a:rPr sz="1500" b="1" dirty="0">
                <a:solidFill>
                  <a:srgbClr val="414455"/>
                </a:solidFill>
                <a:latin typeface="Microsoft YaHei"/>
                <a:cs typeface="Microsoft YaHei"/>
              </a:rPr>
              <a:t>业务模式</a:t>
            </a:r>
            <a:endParaRPr sz="1500">
              <a:latin typeface="Microsoft YaHei"/>
              <a:cs typeface="Microsoft YaHei"/>
            </a:endParaRPr>
          </a:p>
          <a:p>
            <a:pPr marL="12700" marR="5080">
              <a:lnSpc>
                <a:spcPct val="127000"/>
              </a:lnSpc>
              <a:spcBef>
                <a:spcPts val="280"/>
              </a:spcBef>
            </a:pPr>
            <a:r>
              <a:rPr sz="1050" dirty="0">
                <a:latin typeface="Microsoft YaHei"/>
                <a:cs typeface="Microsoft YaHei"/>
              </a:rPr>
              <a:t>业务的运营模式、管理模式、 盈利模式等。</a:t>
            </a:r>
            <a:endParaRPr sz="1050">
              <a:latin typeface="Microsoft YaHei"/>
              <a:cs typeface="Microsoft YaHe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23794" y="2821854"/>
            <a:ext cx="1628139" cy="101219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500" b="1" dirty="0">
                <a:solidFill>
                  <a:srgbClr val="414455"/>
                </a:solidFill>
                <a:latin typeface="Microsoft YaHei"/>
                <a:cs typeface="Microsoft YaHei"/>
              </a:rPr>
              <a:t>短期规划</a:t>
            </a:r>
            <a:endParaRPr sz="1500">
              <a:latin typeface="Microsoft YaHei"/>
              <a:cs typeface="Microsoft YaHei"/>
            </a:endParaRPr>
          </a:p>
          <a:p>
            <a:pPr marL="14604" marR="5080" algn="just">
              <a:lnSpc>
                <a:spcPct val="127000"/>
              </a:lnSpc>
              <a:spcBef>
                <a:spcPts val="280"/>
              </a:spcBef>
            </a:pPr>
            <a:r>
              <a:rPr sz="1050" dirty="0">
                <a:latin typeface="Microsoft YaHei"/>
                <a:cs typeface="Microsoft YaHei"/>
              </a:rPr>
              <a:t>短期内的主要核心痛点。进 一步去明确业务的节奏是否 和产品节奏能够吻合</a:t>
            </a:r>
            <a:endParaRPr sz="105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26940">
              <a:lnSpc>
                <a:spcPct val="100000"/>
              </a:lnSpc>
              <a:spcBef>
                <a:spcPts val="100"/>
              </a:spcBef>
            </a:pPr>
            <a:r>
              <a:rPr dirty="0"/>
              <a:t>背景调查</a:t>
            </a:r>
          </a:p>
        </p:txBody>
      </p:sp>
      <p:sp>
        <p:nvSpPr>
          <p:cNvPr id="3" name="object 3"/>
          <p:cNvSpPr/>
          <p:nvPr/>
        </p:nvSpPr>
        <p:spPr>
          <a:xfrm>
            <a:off x="1415478" y="1268755"/>
            <a:ext cx="2016226" cy="864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5478" y="1268755"/>
            <a:ext cx="2016760" cy="864235"/>
          </a:xfrm>
          <a:prstGeom prst="rect">
            <a:avLst/>
          </a:prstGeom>
          <a:ln w="9524">
            <a:solidFill>
              <a:srgbClr val="9076B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3244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业务资源情况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15478" y="2636913"/>
            <a:ext cx="2016226" cy="864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15478" y="2636913"/>
            <a:ext cx="2016760" cy="864235"/>
          </a:xfrm>
          <a:prstGeom prst="rect">
            <a:avLst/>
          </a:prstGeom>
          <a:ln w="9524">
            <a:solidFill>
              <a:srgbClr val="9076B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5530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业务模式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15478" y="4005059"/>
            <a:ext cx="2016226" cy="936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15478" y="4005059"/>
            <a:ext cx="2016760" cy="936625"/>
          </a:xfrm>
          <a:prstGeom prst="rect">
            <a:avLst/>
          </a:prstGeom>
          <a:ln w="9524">
            <a:solidFill>
              <a:srgbClr val="9076B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3244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业务发展方向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15478" y="6021287"/>
            <a:ext cx="9865093" cy="5040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5478" y="6021287"/>
            <a:ext cx="9865360" cy="504190"/>
          </a:xfrm>
          <a:prstGeom prst="rect">
            <a:avLst/>
          </a:prstGeom>
          <a:ln w="9524">
            <a:solidFill>
              <a:srgbClr val="54B8D0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905"/>
              </a:spcBef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短期规划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264345" y="1268755"/>
            <a:ext cx="2016226" cy="8640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264345" y="1268755"/>
            <a:ext cx="2016760" cy="864235"/>
          </a:xfrm>
          <a:prstGeom prst="rect">
            <a:avLst/>
          </a:prstGeom>
          <a:ln w="9524">
            <a:solidFill>
              <a:srgbClr val="A8C367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5530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产品结构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64345" y="2636913"/>
            <a:ext cx="2016226" cy="8640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264345" y="2636913"/>
            <a:ext cx="2016760" cy="864235"/>
          </a:xfrm>
          <a:prstGeom prst="rect">
            <a:avLst/>
          </a:prstGeom>
          <a:ln w="9524">
            <a:solidFill>
              <a:srgbClr val="A8C367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5530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产品节奏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264345" y="4005059"/>
            <a:ext cx="2016226" cy="9361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264345" y="4005059"/>
            <a:ext cx="2052320" cy="936625"/>
          </a:xfrm>
          <a:prstGeom prst="rect">
            <a:avLst/>
          </a:prstGeom>
          <a:ln w="9524">
            <a:solidFill>
              <a:srgbClr val="A8C367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2101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Microsoft YaHei"/>
                <a:cs typeface="Microsoft YaHei"/>
              </a:rPr>
              <a:t>产品运营（数据）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35755" y="1772818"/>
            <a:ext cx="4944745" cy="1433195"/>
          </a:xfrm>
          <a:custGeom>
            <a:avLst/>
            <a:gdLst/>
            <a:ahLst/>
            <a:cxnLst/>
            <a:rect l="l" t="t" r="r" b="b"/>
            <a:pathLst>
              <a:path w="4944745" h="1433195">
                <a:moveTo>
                  <a:pt x="0" y="0"/>
                </a:moveTo>
                <a:lnTo>
                  <a:pt x="4944666" y="1432848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80843" y="3127730"/>
            <a:ext cx="123786" cy="1134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35755" y="1851063"/>
            <a:ext cx="5088255" cy="1362075"/>
          </a:xfrm>
          <a:custGeom>
            <a:avLst/>
            <a:gdLst/>
            <a:ahLst/>
            <a:cxnLst/>
            <a:rect l="l" t="t" r="r" b="b"/>
            <a:pathLst>
              <a:path w="5088255" h="1362075">
                <a:moveTo>
                  <a:pt x="0" y="1361909"/>
                </a:moveTo>
                <a:lnTo>
                  <a:pt x="5088196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24759" y="1813737"/>
            <a:ext cx="123545" cy="1139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63746" y="1855995"/>
            <a:ext cx="5162550" cy="2581275"/>
          </a:xfrm>
          <a:custGeom>
            <a:avLst/>
            <a:gdLst/>
            <a:ahLst/>
            <a:cxnLst/>
            <a:rect l="l" t="t" r="r" b="b"/>
            <a:pathLst>
              <a:path w="5162550" h="2581275">
                <a:moveTo>
                  <a:pt x="0" y="2581118"/>
                </a:moveTo>
                <a:lnTo>
                  <a:pt x="5162226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24823" y="1837194"/>
            <a:ext cx="123698" cy="1070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35755" y="1772818"/>
            <a:ext cx="4947285" cy="2868295"/>
          </a:xfrm>
          <a:custGeom>
            <a:avLst/>
            <a:gdLst/>
            <a:ahLst/>
            <a:cxnLst/>
            <a:rect l="l" t="t" r="r" b="b"/>
            <a:pathLst>
              <a:path w="4947284" h="2868295">
                <a:moveTo>
                  <a:pt x="0" y="0"/>
                </a:moveTo>
                <a:lnTo>
                  <a:pt x="4947066" y="2867877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81897" y="4549521"/>
            <a:ext cx="122732" cy="1041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87487" y="5157190"/>
            <a:ext cx="1872208" cy="7920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87487" y="5157190"/>
            <a:ext cx="1872614" cy="792480"/>
          </a:xfrm>
          <a:custGeom>
            <a:avLst/>
            <a:gdLst/>
            <a:ahLst/>
            <a:cxnLst/>
            <a:rect l="l" t="t" r="r" b="b"/>
            <a:pathLst>
              <a:path w="1872614" h="792479">
                <a:moveTo>
                  <a:pt x="0" y="396043"/>
                </a:moveTo>
                <a:lnTo>
                  <a:pt x="468051" y="396043"/>
                </a:lnTo>
                <a:lnTo>
                  <a:pt x="468051" y="0"/>
                </a:lnTo>
                <a:lnTo>
                  <a:pt x="1404159" y="0"/>
                </a:lnTo>
                <a:lnTo>
                  <a:pt x="1404159" y="396043"/>
                </a:lnTo>
                <a:lnTo>
                  <a:pt x="1872208" y="396043"/>
                </a:lnTo>
                <a:lnTo>
                  <a:pt x="936103" y="792087"/>
                </a:lnTo>
                <a:lnTo>
                  <a:pt x="0" y="396043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7931" y="5157190"/>
            <a:ext cx="1872195" cy="7920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47931" y="5157190"/>
            <a:ext cx="1872614" cy="792480"/>
          </a:xfrm>
          <a:custGeom>
            <a:avLst/>
            <a:gdLst/>
            <a:ahLst/>
            <a:cxnLst/>
            <a:rect l="l" t="t" r="r" b="b"/>
            <a:pathLst>
              <a:path w="1872615" h="792479">
                <a:moveTo>
                  <a:pt x="0" y="396043"/>
                </a:moveTo>
                <a:lnTo>
                  <a:pt x="468051" y="396043"/>
                </a:lnTo>
                <a:lnTo>
                  <a:pt x="468051" y="0"/>
                </a:lnTo>
                <a:lnTo>
                  <a:pt x="1404158" y="0"/>
                </a:lnTo>
                <a:lnTo>
                  <a:pt x="1404158" y="396043"/>
                </a:lnTo>
                <a:lnTo>
                  <a:pt x="1872208" y="396043"/>
                </a:lnTo>
                <a:lnTo>
                  <a:pt x="936103" y="792087"/>
                </a:lnTo>
                <a:lnTo>
                  <a:pt x="0" y="396043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336354" y="5157190"/>
            <a:ext cx="1872208" cy="7920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36354" y="5157190"/>
            <a:ext cx="1872614" cy="792480"/>
          </a:xfrm>
          <a:custGeom>
            <a:avLst/>
            <a:gdLst/>
            <a:ahLst/>
            <a:cxnLst/>
            <a:rect l="l" t="t" r="r" b="b"/>
            <a:pathLst>
              <a:path w="1872615" h="792479">
                <a:moveTo>
                  <a:pt x="0" y="396043"/>
                </a:moveTo>
                <a:lnTo>
                  <a:pt x="468051" y="396043"/>
                </a:lnTo>
                <a:lnTo>
                  <a:pt x="468051" y="0"/>
                </a:lnTo>
                <a:lnTo>
                  <a:pt x="1404158" y="0"/>
                </a:lnTo>
                <a:lnTo>
                  <a:pt x="1404158" y="396043"/>
                </a:lnTo>
                <a:lnTo>
                  <a:pt x="1872208" y="396043"/>
                </a:lnTo>
                <a:lnTo>
                  <a:pt x="936104" y="792087"/>
                </a:lnTo>
                <a:lnTo>
                  <a:pt x="0" y="396043"/>
                </a:lnTo>
                <a:close/>
              </a:path>
            </a:pathLst>
          </a:custGeom>
          <a:ln w="9524">
            <a:solidFill>
              <a:srgbClr val="54B8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63746" y="3219094"/>
            <a:ext cx="5015865" cy="1218565"/>
          </a:xfrm>
          <a:custGeom>
            <a:avLst/>
            <a:gdLst/>
            <a:ahLst/>
            <a:cxnLst/>
            <a:rect l="l" t="t" r="r" b="b"/>
            <a:pathLst>
              <a:path w="5015865" h="1218564">
                <a:moveTo>
                  <a:pt x="0" y="1218019"/>
                </a:moveTo>
                <a:lnTo>
                  <a:pt x="5015816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80856" y="3179711"/>
            <a:ext cx="123202" cy="1145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26940">
              <a:lnSpc>
                <a:spcPct val="100000"/>
              </a:lnSpc>
              <a:spcBef>
                <a:spcPts val="100"/>
              </a:spcBef>
            </a:pPr>
            <a:r>
              <a:rPr dirty="0"/>
              <a:t>背景调查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6147" y="1301775"/>
            <a:ext cx="4982210" cy="4061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4055" algn="ctr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Microsoft YaHei"/>
                <a:cs typeface="Microsoft YaHei"/>
              </a:rPr>
              <a:t>5W2</a:t>
            </a:r>
            <a:r>
              <a:rPr sz="2800" dirty="0">
                <a:latin typeface="Microsoft YaHei"/>
                <a:cs typeface="Microsoft YaHei"/>
              </a:rPr>
              <a:t>H</a:t>
            </a:r>
            <a:r>
              <a:rPr sz="2800" spc="-5" dirty="0">
                <a:latin typeface="Microsoft YaHei"/>
                <a:cs typeface="Microsoft YaHei"/>
              </a:rPr>
              <a:t>：</a:t>
            </a:r>
            <a:r>
              <a:rPr sz="2800" dirty="0">
                <a:latin typeface="Microsoft YaHei"/>
                <a:cs typeface="Microsoft YaHei"/>
              </a:rPr>
              <a:t>了解“来龙去脉”</a:t>
            </a:r>
            <a:endParaRPr sz="280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Times New Roman"/>
              <a:cs typeface="Times New Roman"/>
            </a:endParaRPr>
          </a:p>
          <a:p>
            <a:pPr marL="963930">
              <a:lnSpc>
                <a:spcPct val="100000"/>
              </a:lnSpc>
            </a:pPr>
            <a:r>
              <a:rPr sz="2000" spc="-40" dirty="0">
                <a:latin typeface="Microsoft YaHei"/>
                <a:cs typeface="Microsoft YaHei"/>
              </a:rPr>
              <a:t>WHAT:</a:t>
            </a:r>
            <a:r>
              <a:rPr sz="2000" dirty="0">
                <a:latin typeface="Microsoft YaHei"/>
                <a:cs typeface="Microsoft YaHei"/>
              </a:rPr>
              <a:t>做什么</a:t>
            </a:r>
            <a:endParaRPr sz="2000">
              <a:latin typeface="Microsoft YaHei"/>
              <a:cs typeface="Microsoft YaHei"/>
            </a:endParaRPr>
          </a:p>
          <a:p>
            <a:pPr marL="96393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Microsoft YaHei"/>
                <a:cs typeface="Microsoft YaHei"/>
              </a:rPr>
              <a:t>WHO:</a:t>
            </a:r>
            <a:r>
              <a:rPr sz="2000" dirty="0">
                <a:latin typeface="Microsoft YaHei"/>
                <a:cs typeface="Microsoft YaHei"/>
              </a:rPr>
              <a:t>谁来做</a:t>
            </a:r>
            <a:endParaRPr sz="2000">
              <a:latin typeface="Microsoft YaHei"/>
              <a:cs typeface="Microsoft YaHei"/>
            </a:endParaRPr>
          </a:p>
          <a:p>
            <a:pPr marL="96393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Microsoft YaHei"/>
                <a:cs typeface="Microsoft YaHei"/>
              </a:rPr>
              <a:t>WHEN:</a:t>
            </a:r>
            <a:r>
              <a:rPr sz="2000" dirty="0">
                <a:latin typeface="Microsoft YaHei"/>
                <a:cs typeface="Microsoft YaHei"/>
              </a:rPr>
              <a:t>什么时间计划</a:t>
            </a:r>
            <a:endParaRPr sz="2000">
              <a:latin typeface="Microsoft YaHei"/>
              <a:cs typeface="Microsoft YaHei"/>
            </a:endParaRPr>
          </a:p>
          <a:p>
            <a:pPr marL="96393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Microsoft YaHei"/>
                <a:cs typeface="Microsoft YaHei"/>
              </a:rPr>
              <a:t>WHY:</a:t>
            </a:r>
            <a:r>
              <a:rPr sz="2000" dirty="0">
                <a:latin typeface="Microsoft YaHei"/>
                <a:cs typeface="Microsoft YaHei"/>
              </a:rPr>
              <a:t>为什么做</a:t>
            </a:r>
            <a:r>
              <a:rPr sz="2000" spc="-40" dirty="0">
                <a:latin typeface="Microsoft YaHei"/>
                <a:cs typeface="Microsoft YaHei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–</a:t>
            </a:r>
            <a:r>
              <a:rPr sz="2000" spc="-40" dirty="0">
                <a:latin typeface="Microsoft YaHei"/>
                <a:cs typeface="Microsoft YaHei"/>
              </a:rPr>
              <a:t> </a:t>
            </a:r>
            <a:r>
              <a:rPr sz="2000" dirty="0">
                <a:latin typeface="Microsoft YaHei"/>
                <a:cs typeface="Microsoft YaHei"/>
              </a:rPr>
              <a:t>核心诉求（指标）</a:t>
            </a:r>
            <a:endParaRPr sz="2000">
              <a:latin typeface="Microsoft YaHei"/>
              <a:cs typeface="Microsoft YaHei"/>
            </a:endParaRPr>
          </a:p>
          <a:p>
            <a:pPr marL="963930" marR="2032635">
              <a:lnSpc>
                <a:spcPct val="150000"/>
              </a:lnSpc>
            </a:pPr>
            <a:r>
              <a:rPr sz="2000" dirty="0">
                <a:latin typeface="Microsoft YaHei"/>
                <a:cs typeface="Microsoft YaHei"/>
              </a:rPr>
              <a:t>WH</a:t>
            </a:r>
            <a:r>
              <a:rPr sz="2000" spc="-5" dirty="0">
                <a:latin typeface="Microsoft YaHei"/>
                <a:cs typeface="Microsoft YaHei"/>
              </a:rPr>
              <a:t>ERE:</a:t>
            </a:r>
            <a:r>
              <a:rPr sz="2000" dirty="0">
                <a:latin typeface="Microsoft YaHei"/>
                <a:cs typeface="Microsoft YaHei"/>
              </a:rPr>
              <a:t>使用场景  </a:t>
            </a:r>
            <a:r>
              <a:rPr sz="2000" spc="-5" dirty="0">
                <a:latin typeface="Microsoft YaHei"/>
                <a:cs typeface="Microsoft YaHei"/>
              </a:rPr>
              <a:t>HOW:</a:t>
            </a:r>
            <a:r>
              <a:rPr sz="2000" dirty="0">
                <a:latin typeface="Microsoft YaHei"/>
                <a:cs typeface="Microsoft YaHei"/>
              </a:rPr>
              <a:t>如何来做</a:t>
            </a:r>
            <a:endParaRPr sz="2000">
              <a:latin typeface="Microsoft YaHei"/>
              <a:cs typeface="Microsoft YaHei"/>
            </a:endParaRPr>
          </a:p>
          <a:p>
            <a:pPr marL="96393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Microsoft YaHei"/>
                <a:cs typeface="Microsoft YaHei"/>
              </a:rPr>
              <a:t>HOW MUCH：</a:t>
            </a:r>
            <a:r>
              <a:rPr sz="2000" dirty="0">
                <a:latin typeface="Microsoft YaHei"/>
                <a:cs typeface="Microsoft YaHei"/>
              </a:rPr>
              <a:t>成本/人效</a:t>
            </a:r>
            <a:endParaRPr sz="20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26940">
              <a:lnSpc>
                <a:spcPct val="100000"/>
              </a:lnSpc>
              <a:spcBef>
                <a:spcPts val="100"/>
              </a:spcBef>
            </a:pPr>
            <a:r>
              <a:rPr dirty="0"/>
              <a:t>产品结构</a:t>
            </a:r>
          </a:p>
        </p:txBody>
      </p:sp>
      <p:sp>
        <p:nvSpPr>
          <p:cNvPr id="3" name="object 3"/>
          <p:cNvSpPr/>
          <p:nvPr/>
        </p:nvSpPr>
        <p:spPr>
          <a:xfrm>
            <a:off x="2207564" y="3789036"/>
            <a:ext cx="6264910" cy="5715"/>
          </a:xfrm>
          <a:custGeom>
            <a:avLst/>
            <a:gdLst/>
            <a:ahLst/>
            <a:cxnLst/>
            <a:rect l="l" t="t" r="r" b="b"/>
            <a:pathLst>
              <a:path w="6264909" h="5714">
                <a:moveTo>
                  <a:pt x="0" y="5291"/>
                </a:moveTo>
                <a:lnTo>
                  <a:pt x="6264695" y="0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75922" y="980732"/>
            <a:ext cx="0" cy="5184775"/>
          </a:xfrm>
          <a:custGeom>
            <a:avLst/>
            <a:gdLst/>
            <a:ahLst/>
            <a:cxnLst/>
            <a:rect l="l" t="t" r="r" b="b"/>
            <a:pathLst>
              <a:path h="5184775">
                <a:moveTo>
                  <a:pt x="0" y="0"/>
                </a:moveTo>
                <a:lnTo>
                  <a:pt x="1" y="5184576"/>
                </a:lnTo>
              </a:path>
            </a:pathLst>
          </a:custGeom>
          <a:ln w="25399">
            <a:solidFill>
              <a:srgbClr val="6095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54662" y="941743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YaHei"/>
                <a:cs typeface="Microsoft YaHei"/>
              </a:rPr>
              <a:t>业务延展性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50998" y="3606038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YaHei"/>
                <a:cs typeface="Microsoft YaHei"/>
              </a:rPr>
              <a:t>业务满足度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69975" y="1820484"/>
            <a:ext cx="241068" cy="241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19784" y="1846592"/>
            <a:ext cx="142252" cy="14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15022" y="1841830"/>
            <a:ext cx="151776" cy="1517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23759" y="4268586"/>
            <a:ext cx="241068" cy="2410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72184" y="4294860"/>
            <a:ext cx="142252" cy="1422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67422" y="4290098"/>
            <a:ext cx="151776" cy="151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21081" y="2177934"/>
            <a:ext cx="245225" cy="2452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72059" y="2206625"/>
            <a:ext cx="142252" cy="1422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67296" y="2201862"/>
            <a:ext cx="151777" cy="151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34302" y="4987635"/>
            <a:ext cx="241068" cy="2410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84035" y="5013172"/>
            <a:ext cx="142252" cy="1422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79273" y="5008410"/>
            <a:ext cx="151777" cy="151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27175" y="4571998"/>
            <a:ext cx="241068" cy="2452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76984" y="4599660"/>
            <a:ext cx="142252" cy="1422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72223" y="4594898"/>
            <a:ext cx="151776" cy="151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73391" y="5203764"/>
            <a:ext cx="245225" cy="2410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24584" y="5230964"/>
            <a:ext cx="142252" cy="14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19822" y="5226202"/>
            <a:ext cx="151776" cy="151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73391" y="2123895"/>
            <a:ext cx="245225" cy="2452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24584" y="2151392"/>
            <a:ext cx="142252" cy="14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19822" y="2146630"/>
            <a:ext cx="151776" cy="1517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08464" y="1961809"/>
            <a:ext cx="245225" cy="2410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59696" y="1988845"/>
            <a:ext cx="142252" cy="1422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54933" y="1984082"/>
            <a:ext cx="151776" cy="15177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40721" y="2610191"/>
            <a:ext cx="245225" cy="2452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91749" y="2638679"/>
            <a:ext cx="142239" cy="14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86987" y="2633916"/>
            <a:ext cx="151776" cy="1517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16032" y="2265221"/>
            <a:ext cx="241068" cy="24522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64496" y="2293645"/>
            <a:ext cx="142252" cy="1422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64496" y="2293645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0" y="71125"/>
                </a:moveTo>
                <a:lnTo>
                  <a:pt x="5589" y="43440"/>
                </a:lnTo>
                <a:lnTo>
                  <a:pt x="20832" y="20832"/>
                </a:lnTo>
                <a:lnTo>
                  <a:pt x="43440" y="5589"/>
                </a:lnTo>
                <a:lnTo>
                  <a:pt x="71125" y="0"/>
                </a:lnTo>
                <a:lnTo>
                  <a:pt x="98811" y="5589"/>
                </a:lnTo>
                <a:lnTo>
                  <a:pt x="121419" y="20832"/>
                </a:lnTo>
                <a:lnTo>
                  <a:pt x="136662" y="43440"/>
                </a:lnTo>
                <a:lnTo>
                  <a:pt x="142252" y="71125"/>
                </a:lnTo>
                <a:lnTo>
                  <a:pt x="136662" y="98811"/>
                </a:lnTo>
                <a:lnTo>
                  <a:pt x="121419" y="121419"/>
                </a:lnTo>
                <a:lnTo>
                  <a:pt x="98811" y="136662"/>
                </a:lnTo>
                <a:lnTo>
                  <a:pt x="71125" y="142251"/>
                </a:lnTo>
                <a:lnTo>
                  <a:pt x="43440" y="136662"/>
                </a:lnTo>
                <a:lnTo>
                  <a:pt x="20832" y="121419"/>
                </a:lnTo>
                <a:lnTo>
                  <a:pt x="5589" y="98811"/>
                </a:lnTo>
                <a:lnTo>
                  <a:pt x="0" y="71125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65664" y="2418996"/>
            <a:ext cx="245225" cy="2410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16896" y="2446045"/>
            <a:ext cx="142252" cy="1422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16896" y="2446045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0" y="71125"/>
                </a:moveTo>
                <a:lnTo>
                  <a:pt x="5589" y="43440"/>
                </a:lnTo>
                <a:lnTo>
                  <a:pt x="20832" y="20832"/>
                </a:lnTo>
                <a:lnTo>
                  <a:pt x="43440" y="5589"/>
                </a:lnTo>
                <a:lnTo>
                  <a:pt x="71125" y="0"/>
                </a:lnTo>
                <a:lnTo>
                  <a:pt x="98811" y="5589"/>
                </a:lnTo>
                <a:lnTo>
                  <a:pt x="121419" y="20832"/>
                </a:lnTo>
                <a:lnTo>
                  <a:pt x="136662" y="43440"/>
                </a:lnTo>
                <a:lnTo>
                  <a:pt x="142251" y="71125"/>
                </a:lnTo>
                <a:lnTo>
                  <a:pt x="136662" y="98811"/>
                </a:lnTo>
                <a:lnTo>
                  <a:pt x="121419" y="121419"/>
                </a:lnTo>
                <a:lnTo>
                  <a:pt x="98811" y="136662"/>
                </a:lnTo>
                <a:lnTo>
                  <a:pt x="71125" y="142251"/>
                </a:lnTo>
                <a:lnTo>
                  <a:pt x="43440" y="136662"/>
                </a:lnTo>
                <a:lnTo>
                  <a:pt x="20832" y="121419"/>
                </a:lnTo>
                <a:lnTo>
                  <a:pt x="5589" y="98811"/>
                </a:lnTo>
                <a:lnTo>
                  <a:pt x="0" y="71125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21672" y="4409899"/>
            <a:ext cx="241068" cy="24106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71660" y="4437113"/>
            <a:ext cx="142252" cy="14225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66897" y="4432350"/>
            <a:ext cx="151776" cy="151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53942" y="5058294"/>
            <a:ext cx="241068" cy="24522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03714" y="5086946"/>
            <a:ext cx="142252" cy="14225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98951" y="5082184"/>
            <a:ext cx="151776" cy="151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25088" y="4713311"/>
            <a:ext cx="245225" cy="24522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76460" y="4741913"/>
            <a:ext cx="142252" cy="14225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71697" y="4737150"/>
            <a:ext cx="151776" cy="151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47806" y="4867099"/>
            <a:ext cx="241068" cy="24106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97565" y="4894313"/>
            <a:ext cx="142252" cy="14225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92803" y="4889550"/>
            <a:ext cx="151776" cy="151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73287" y="5345083"/>
            <a:ext cx="241068" cy="24522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423591" y="5373217"/>
            <a:ext cx="142252" cy="1422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18829" y="5368455"/>
            <a:ext cx="151776" cy="151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280222" y="2449855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YaHei"/>
                <a:cs typeface="Microsoft YaHei"/>
              </a:rPr>
              <a:t>高可用产品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262975" y="5046192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YaHei"/>
                <a:cs typeface="Microsoft YaHei"/>
              </a:rPr>
              <a:t>业务节奏产品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86107" y="5046192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YaHei"/>
                <a:cs typeface="Microsoft YaHei"/>
              </a:rPr>
              <a:t>不可用产品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30240" y="2453906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YaHei"/>
                <a:cs typeface="Microsoft YaHei"/>
              </a:rPr>
              <a:t>臆想产品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430322" y="6342339"/>
            <a:ext cx="5969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A6A6A6"/>
                </a:solidFill>
                <a:latin typeface="Microsoft YaHei"/>
                <a:cs typeface="Microsoft YaHei"/>
              </a:rPr>
              <a:t>产品结构是依存业务的</a:t>
            </a:r>
            <a:r>
              <a:rPr sz="1800" b="1" dirty="0">
                <a:solidFill>
                  <a:srgbClr val="B5B5B5"/>
                </a:solidFill>
                <a:latin typeface="Microsoft YaHei"/>
                <a:cs typeface="Microsoft YaHei"/>
              </a:rPr>
              <a:t>，</a:t>
            </a:r>
            <a:r>
              <a:rPr sz="1800" b="1" dirty="0">
                <a:solidFill>
                  <a:srgbClr val="A6A6A6"/>
                </a:solidFill>
                <a:latin typeface="Microsoft YaHei"/>
                <a:cs typeface="Microsoft YaHei"/>
              </a:rPr>
              <a:t>线上产品运行就是业务线下的延伸</a:t>
            </a:r>
            <a:endParaRPr sz="18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301</Words>
  <Application>Microsoft Macintosh PowerPoint</Application>
  <PresentationFormat>宽屏</PresentationFormat>
  <Paragraphs>135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Calibri</vt:lpstr>
      <vt:lpstr>Microsoft YaHei</vt:lpstr>
      <vt:lpstr>SimHei</vt:lpstr>
      <vt:lpstr>Times New Roman</vt:lpstr>
      <vt:lpstr>Office Theme</vt:lpstr>
      <vt:lpstr>猥琐发育，别浪 在变化中“务实”产品从零到一</vt:lpstr>
      <vt:lpstr>产品阶段</vt:lpstr>
      <vt:lpstr>0–1过程的问题</vt:lpstr>
      <vt:lpstr>产品核心思想</vt:lpstr>
      <vt:lpstr>产品维度三角形</vt:lpstr>
      <vt:lpstr>背景调查</vt:lpstr>
      <vt:lpstr>背景调查</vt:lpstr>
      <vt:lpstr>背景调查</vt:lpstr>
      <vt:lpstr>产品结构</vt:lpstr>
      <vt:lpstr>业务满足度</vt:lpstr>
      <vt:lpstr>业务满足度</vt:lpstr>
      <vt:lpstr>业务延展性</vt:lpstr>
      <vt:lpstr>业务延展性</vt:lpstr>
      <vt:lpstr>业务延展性</vt:lpstr>
      <vt:lpstr>产品节奏</vt:lpstr>
      <vt:lpstr>产品节奏</vt:lpstr>
      <vt:lpstr>THANKS !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猥琐发育，别浪 在变化中“务实”产品从零到一</dc:title>
  <cp:lastModifiedBy>zhouyu lin</cp:lastModifiedBy>
  <cp:revision>1</cp:revision>
  <dcterms:created xsi:type="dcterms:W3CDTF">2017-12-15T15:13:47Z</dcterms:created>
  <dcterms:modified xsi:type="dcterms:W3CDTF">2017-12-15T15:21:39Z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2017-12-15T00:00:00Z</vt:filetime>
  </property>
</Properties>
</file>