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687"/>
  </p:normalViewPr>
  <p:slideViewPr>
    <p:cSldViewPr snapToGrid="0" snapToObjects="1">
      <p:cViewPr varScale="1">
        <p:scale>
          <a:sx n="108" d="100"/>
          <a:sy n="108" d="100"/>
        </p:scale>
        <p:origin x="-6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193" y="839449"/>
            <a:ext cx="8913829" cy="1657802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sz="5400" dirty="0" smtClean="0">
                <a:latin typeface="+mn-ea"/>
                <a:ea typeface="+mn-ea"/>
                <a:cs typeface="Batang" charset="0"/>
              </a:rPr>
              <a:t>Digital</a:t>
            </a:r>
            <a:r>
              <a:rPr kumimoji="1" lang="zh-CN" altLang="en-US" sz="5400" dirty="0">
                <a:latin typeface="+mn-ea"/>
                <a:ea typeface="+mn-ea"/>
                <a:cs typeface="Batang" charset="0"/>
              </a:rPr>
              <a:t> </a:t>
            </a:r>
            <a:r>
              <a:rPr kumimoji="1" lang="en-US" altLang="zh-CN" sz="5400" dirty="0" smtClean="0">
                <a:latin typeface="+mn-ea"/>
                <a:ea typeface="+mn-ea"/>
                <a:cs typeface="Batang" charset="0"/>
              </a:rPr>
              <a:t>Signature </a:t>
            </a:r>
            <a:r>
              <a:rPr kumimoji="1" lang="en-US" altLang="zh-CN" sz="5400" dirty="0">
                <a:latin typeface="+mn-ea"/>
                <a:ea typeface="+mn-ea"/>
                <a:cs typeface="Batang" charset="0"/>
              </a:rPr>
              <a:t>Algorithms</a:t>
            </a:r>
            <a:endParaRPr kumimoji="1" lang="zh-CN" altLang="en-US" sz="5400" dirty="0">
              <a:latin typeface="+mn-ea"/>
              <a:ea typeface="+mn-ea"/>
              <a:cs typeface="Batang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sz="2800" dirty="0" err="1" smtClean="0">
                <a:latin typeface="+mn-ea"/>
                <a:cs typeface="Batang" charset="0"/>
              </a:rPr>
              <a:t>Zhangweixin</a:t>
            </a:r>
            <a:endParaRPr kumimoji="1" lang="zh-CN" altLang="en-US" sz="2800" dirty="0">
              <a:latin typeface="+mn-ea"/>
              <a:cs typeface="Bata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794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3829" y="1379095"/>
            <a:ext cx="9539312" cy="5081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de-DE" altLang="zh-CN" sz="3200" b="1" dirty="0">
                <a:latin typeface="+mn-ea"/>
                <a:cs typeface="Batang" charset="0"/>
              </a:rPr>
              <a:t>The Digital </a:t>
            </a:r>
            <a:r>
              <a:rPr kumimoji="1" lang="de-DE" altLang="zh-CN" sz="3200" b="1" dirty="0" err="1">
                <a:latin typeface="+mn-ea"/>
                <a:cs typeface="Batang" charset="0"/>
              </a:rPr>
              <a:t>Signature</a:t>
            </a:r>
            <a:r>
              <a:rPr kumimoji="1" lang="de-DE" altLang="zh-CN" sz="3200" b="1" dirty="0">
                <a:latin typeface="+mn-ea"/>
                <a:cs typeface="Batang" charset="0"/>
              </a:rPr>
              <a:t> </a:t>
            </a:r>
            <a:r>
              <a:rPr kumimoji="1" lang="de-DE" altLang="zh-CN" sz="3200" b="1" dirty="0" err="1">
                <a:latin typeface="+mn-ea"/>
                <a:cs typeface="Batang" charset="0"/>
              </a:rPr>
              <a:t>Algorithm</a:t>
            </a:r>
            <a:r>
              <a:rPr kumimoji="1" lang="de-DE" altLang="zh-CN" sz="3200" dirty="0">
                <a:latin typeface="+mn-ea"/>
                <a:cs typeface="Batang" charset="0"/>
              </a:rPr>
              <a:t> (DSA) </a:t>
            </a:r>
            <a:r>
              <a:rPr kumimoji="1" lang="de-DE" altLang="zh-CN" sz="3200" dirty="0" err="1">
                <a:latin typeface="+mn-ea"/>
                <a:cs typeface="Batang" charset="0"/>
              </a:rPr>
              <a:t>is</a:t>
            </a:r>
            <a:r>
              <a:rPr kumimoji="1" lang="de-DE" altLang="zh-CN" sz="3200" dirty="0">
                <a:latin typeface="+mn-ea"/>
                <a:cs typeface="Batang" charset="0"/>
              </a:rPr>
              <a:t> a Federal Information Processing Standard </a:t>
            </a:r>
            <a:r>
              <a:rPr kumimoji="1" lang="de-DE" altLang="zh-CN" sz="3200" dirty="0" err="1">
                <a:latin typeface="+mn-ea"/>
                <a:cs typeface="Batang" charset="0"/>
              </a:rPr>
              <a:t>for</a:t>
            </a:r>
            <a:r>
              <a:rPr kumimoji="1" lang="de-DE" altLang="zh-CN" sz="3200" dirty="0">
                <a:latin typeface="+mn-ea"/>
                <a:cs typeface="Batang" charset="0"/>
              </a:rPr>
              <a:t> digital </a:t>
            </a:r>
            <a:r>
              <a:rPr kumimoji="1" lang="de-DE" altLang="zh-CN" sz="3200" dirty="0" err="1">
                <a:latin typeface="+mn-ea"/>
                <a:cs typeface="Batang" charset="0"/>
              </a:rPr>
              <a:t>signatures</a:t>
            </a:r>
            <a:r>
              <a:rPr kumimoji="1" lang="de-DE" altLang="zh-CN" sz="3200" dirty="0" smtClean="0">
                <a:latin typeface="+mn-ea"/>
                <a:cs typeface="Batang" charset="0"/>
              </a:rPr>
              <a:t>.</a:t>
            </a:r>
            <a:endParaRPr kumimoji="1" lang="zh-CN" altLang="en-US" sz="3200" dirty="0" smtClean="0">
              <a:latin typeface="+mn-ea"/>
              <a:cs typeface="Batang" charset="0"/>
            </a:endParaRPr>
          </a:p>
          <a:p>
            <a:pPr marL="0" indent="0">
              <a:buNone/>
            </a:pPr>
            <a:endParaRPr kumimoji="1" lang="zh-CN" altLang="en-US" sz="3200" dirty="0">
              <a:latin typeface="+mn-ea"/>
              <a:cs typeface="Batang" charset="0"/>
            </a:endParaRPr>
          </a:p>
          <a:p>
            <a:pPr marL="0" indent="0">
              <a:buNone/>
            </a:pPr>
            <a:r>
              <a:rPr kumimoji="1" lang="en-US" altLang="zh-CN" sz="3200" b="1" dirty="0" smtClean="0">
                <a:latin typeface="+mn-ea"/>
                <a:cs typeface="Batang" charset="0"/>
              </a:rPr>
              <a:t>For</a:t>
            </a:r>
            <a:r>
              <a:rPr kumimoji="1" lang="zh-CN" altLang="en-US" sz="3200" b="1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b="1" dirty="0" smtClean="0">
                <a:latin typeface="+mn-ea"/>
                <a:cs typeface="Batang" charset="0"/>
              </a:rPr>
              <a:t>the</a:t>
            </a:r>
            <a:r>
              <a:rPr kumimoji="1" lang="zh-CN" altLang="en-US" sz="3200" b="1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b="1" dirty="0" smtClean="0">
                <a:latin typeface="+mn-ea"/>
                <a:cs typeface="Batang" charset="0"/>
              </a:rPr>
              <a:t>key</a:t>
            </a:r>
            <a:r>
              <a:rPr kumimoji="1" lang="zh-CN" altLang="en-US" sz="3200" b="1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b="1" dirty="0" smtClean="0">
                <a:latin typeface="+mn-ea"/>
                <a:cs typeface="Batang" charset="0"/>
              </a:rPr>
              <a:t>generation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,</a:t>
            </a:r>
            <a:r>
              <a:rPr kumimoji="1" lang="zh-CN" altLang="en-US" sz="3200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it</a:t>
            </a:r>
            <a:r>
              <a:rPr kumimoji="1" lang="zh-CN" altLang="en-US" sz="3200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has </a:t>
            </a:r>
            <a:r>
              <a:rPr kumimoji="1" lang="en-US" altLang="zh-CN" sz="3200" dirty="0">
                <a:latin typeface="+mn-ea"/>
                <a:cs typeface="Batang" charset="0"/>
              </a:rPr>
              <a:t>two phases. The first phase is a choice of algorithm parameters which may be shared between different users of the system, while the second phase computes public and private keys for a single user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.</a:t>
            </a:r>
            <a:endParaRPr kumimoji="1" lang="zh-CN" altLang="en-US" sz="3200" dirty="0" smtClean="0">
              <a:latin typeface="+mn-ea"/>
              <a:cs typeface="Batang" charset="0"/>
            </a:endParaRPr>
          </a:p>
          <a:p>
            <a:pPr marL="0" indent="0">
              <a:buNone/>
            </a:pPr>
            <a:endParaRPr kumimoji="1" lang="zh-CN" altLang="en-US" sz="3200" dirty="0">
              <a:latin typeface="Batang" charset="0"/>
              <a:ea typeface="Batang" charset="0"/>
              <a:cs typeface="Batang" charset="0"/>
            </a:endParaRPr>
          </a:p>
          <a:p>
            <a:pPr marL="0" indent="0">
              <a:buNone/>
            </a:pPr>
            <a:endParaRPr kumimoji="1" lang="zh-CN" altLang="en-US" sz="3200" dirty="0">
              <a:latin typeface="Batang" charset="0"/>
              <a:ea typeface="Batang" charset="0"/>
              <a:cs typeface="Batang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05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64609" y="984647"/>
            <a:ext cx="95831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latin typeface="+mn-ea"/>
                <a:cs typeface="Batang" charset="0"/>
              </a:rPr>
              <a:t>For</a:t>
            </a:r>
            <a:r>
              <a:rPr kumimoji="1" lang="zh-CN" altLang="en-US" sz="3200" b="1" dirty="0">
                <a:latin typeface="+mn-ea"/>
                <a:cs typeface="Batang" charset="0"/>
              </a:rPr>
              <a:t> </a:t>
            </a:r>
            <a:r>
              <a:rPr kumimoji="1" lang="en-US" altLang="zh-CN" sz="3200" b="1" dirty="0">
                <a:latin typeface="+mn-ea"/>
                <a:cs typeface="Batang" charset="0"/>
              </a:rPr>
              <a:t>the</a:t>
            </a:r>
            <a:r>
              <a:rPr kumimoji="1" lang="zh-CN" altLang="en-US" sz="3200" b="1" dirty="0">
                <a:latin typeface="+mn-ea"/>
                <a:cs typeface="Batang" charset="0"/>
              </a:rPr>
              <a:t> </a:t>
            </a:r>
            <a:r>
              <a:rPr kumimoji="1" lang="en-US" altLang="zh-CN" sz="3200" b="1" dirty="0">
                <a:latin typeface="+mn-ea"/>
                <a:cs typeface="Batang" charset="0"/>
              </a:rPr>
              <a:t>Parameter generation</a:t>
            </a:r>
            <a:r>
              <a:rPr kumimoji="1" lang="en-US" altLang="zh-CN" sz="3200" dirty="0">
                <a:latin typeface="+mn-ea"/>
                <a:cs typeface="Batang" charset="0"/>
              </a:rPr>
              <a:t>,</a:t>
            </a:r>
            <a:r>
              <a:rPr kumimoji="1" lang="zh-CN" altLang="en-US" sz="3200" dirty="0">
                <a:latin typeface="+mn-ea"/>
                <a:cs typeface="Batang" charset="0"/>
              </a:rPr>
              <a:t> </a:t>
            </a:r>
            <a:r>
              <a:rPr kumimoji="1" lang="en-US" altLang="zh-CN" sz="3200" dirty="0">
                <a:latin typeface="+mn-ea"/>
                <a:cs typeface="Batang" charset="0"/>
              </a:rPr>
              <a:t>the</a:t>
            </a:r>
            <a:r>
              <a:rPr kumimoji="1" lang="zh-CN" altLang="en-US" sz="3200" dirty="0">
                <a:latin typeface="+mn-ea"/>
                <a:cs typeface="Batang" charset="0"/>
              </a:rPr>
              <a:t> </a:t>
            </a:r>
            <a:r>
              <a:rPr kumimoji="1" lang="en-US" altLang="zh-CN" sz="3200" dirty="0">
                <a:latin typeface="+mn-ea"/>
                <a:cs typeface="Batang" charset="0"/>
              </a:rPr>
              <a:t>steps</a:t>
            </a:r>
            <a:r>
              <a:rPr kumimoji="1" lang="zh-CN" altLang="en-US" sz="3200" dirty="0">
                <a:latin typeface="+mn-ea"/>
                <a:cs typeface="Batang" charset="0"/>
              </a:rPr>
              <a:t> </a:t>
            </a:r>
            <a:r>
              <a:rPr kumimoji="1" lang="en-US" altLang="zh-CN" sz="3200" dirty="0">
                <a:latin typeface="+mn-ea"/>
                <a:cs typeface="Batang" charset="0"/>
              </a:rPr>
              <a:t>are:</a:t>
            </a:r>
            <a:r>
              <a:rPr kumimoji="1" lang="zh-CN" altLang="en-US" sz="3200" dirty="0">
                <a:latin typeface="+mn-ea"/>
                <a:cs typeface="Batang" charset="0"/>
              </a:rPr>
              <a:t> </a:t>
            </a:r>
            <a:r>
              <a:rPr lang="en-US" altLang="zh-CN" sz="3200" dirty="0">
                <a:latin typeface="+mn-ea"/>
                <a:cs typeface="Batang" charset="0"/>
              </a:rPr>
              <a:t>Choose </a:t>
            </a:r>
            <a:r>
              <a:rPr lang="en-US" altLang="zh-CN" sz="3200" dirty="0" smtClean="0">
                <a:latin typeface="+mn-ea"/>
                <a:cs typeface="Batang" charset="0"/>
              </a:rPr>
              <a:t>an </a:t>
            </a:r>
            <a:r>
              <a:rPr lang="en-US" altLang="zh-CN" sz="3200" dirty="0">
                <a:latin typeface="+mn-ea"/>
                <a:cs typeface="Batang" charset="0"/>
              </a:rPr>
              <a:t>approved cryptographic hash function </a:t>
            </a:r>
            <a:r>
              <a:rPr lang="en-US" altLang="zh-CN" sz="3200" i="1" dirty="0">
                <a:latin typeface="+mn-ea"/>
                <a:cs typeface="Batang" charset="0"/>
              </a:rPr>
              <a:t>H</a:t>
            </a:r>
            <a:r>
              <a:rPr lang="en-US" altLang="zh-CN" sz="3200" dirty="0">
                <a:latin typeface="+mn-ea"/>
                <a:cs typeface="Batang" charset="0"/>
              </a:rPr>
              <a:t>; Decide on a key length L and </a:t>
            </a:r>
            <a:r>
              <a:rPr lang="en-US" altLang="zh-CN" sz="3200" dirty="0" smtClean="0">
                <a:latin typeface="+mn-ea"/>
                <a:cs typeface="Batang" charset="0"/>
              </a:rPr>
              <a:t>N</a:t>
            </a:r>
            <a:r>
              <a:rPr lang="zh-CN" altLang="en-US" sz="3200" dirty="0" smtClean="0">
                <a:latin typeface="+mn-ea"/>
                <a:cs typeface="Batang" charset="0"/>
              </a:rPr>
              <a:t> </a:t>
            </a:r>
            <a:r>
              <a:rPr lang="en-US" altLang="zh-CN" sz="3200" dirty="0" smtClean="0">
                <a:latin typeface="+mn-ea"/>
                <a:cs typeface="Batang" charset="0"/>
              </a:rPr>
              <a:t>which </a:t>
            </a:r>
            <a:r>
              <a:rPr lang="en-US" altLang="zh-CN" sz="3200" dirty="0">
                <a:latin typeface="+mn-ea"/>
                <a:cs typeface="Batang" charset="0"/>
              </a:rPr>
              <a:t>is the primary measure </a:t>
            </a:r>
            <a:r>
              <a:rPr lang="en-US" altLang="zh-CN" sz="3200" dirty="0" smtClean="0">
                <a:latin typeface="+mn-ea"/>
                <a:cs typeface="Batang" charset="0"/>
              </a:rPr>
              <a:t>of</a:t>
            </a:r>
            <a:r>
              <a:rPr lang="zh-CN" altLang="en-US" sz="3200" dirty="0" smtClean="0">
                <a:latin typeface="+mn-ea"/>
                <a:cs typeface="Batang" charset="0"/>
              </a:rPr>
              <a:t>  </a:t>
            </a:r>
            <a:r>
              <a:rPr lang="en-US" altLang="zh-CN" sz="3200" dirty="0" smtClean="0">
                <a:latin typeface="+mn-ea"/>
                <a:cs typeface="Batang" charset="0"/>
              </a:rPr>
              <a:t>the</a:t>
            </a:r>
            <a:r>
              <a:rPr lang="en-US" altLang="zh-CN" sz="3200" dirty="0">
                <a:latin typeface="+mn-ea"/>
                <a:cs typeface="Batang" charset="0"/>
              </a:rPr>
              <a:t> cryptographic strength of the </a:t>
            </a:r>
            <a:r>
              <a:rPr lang="en-US" altLang="zh-CN" sz="3200" dirty="0" smtClean="0">
                <a:latin typeface="+mn-ea"/>
                <a:cs typeface="Batang" charset="0"/>
              </a:rPr>
              <a:t>key;</a:t>
            </a:r>
            <a:r>
              <a:rPr lang="zh-CN" altLang="en-US" sz="3200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dirty="0">
                <a:latin typeface="+mn-ea"/>
                <a:cs typeface="Batang" charset="0"/>
              </a:rPr>
              <a:t>Choose an N-bit prime 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q;</a:t>
            </a:r>
            <a:r>
              <a:rPr kumimoji="1" lang="zh-CN" altLang="en-US" sz="3200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Choose </a:t>
            </a:r>
            <a:r>
              <a:rPr kumimoji="1" lang="en-US" altLang="zh-CN" sz="3200" dirty="0">
                <a:latin typeface="+mn-ea"/>
                <a:cs typeface="Batang" charset="0"/>
              </a:rPr>
              <a:t>an L-bit prime p such that p − 1 is a multiple of 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q;</a:t>
            </a:r>
            <a:r>
              <a:rPr kumimoji="1" lang="zh-CN" altLang="en-US" sz="3200" dirty="0" smtClean="0">
                <a:latin typeface="+mn-ea"/>
                <a:cs typeface="Batang" charset="0"/>
              </a:rPr>
              <a:t> 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Choose</a:t>
            </a:r>
            <a:r>
              <a:rPr kumimoji="1" lang="en-US" altLang="zh-CN" sz="3200" dirty="0">
                <a:latin typeface="+mn-ea"/>
                <a:cs typeface="Batang" charset="0"/>
              </a:rPr>
              <a:t> g, a number whose multiplicative order modulo p is </a:t>
            </a:r>
            <a:r>
              <a:rPr kumimoji="1" lang="en-US" altLang="zh-CN" sz="3200" dirty="0" smtClean="0">
                <a:latin typeface="+mn-ea"/>
                <a:cs typeface="Batang" charset="0"/>
              </a:rPr>
              <a:t>q.</a:t>
            </a:r>
            <a:r>
              <a:rPr kumimoji="1" lang="zh-CN" altLang="en-US" sz="3200" dirty="0" smtClean="0">
                <a:latin typeface="+mn-ea"/>
                <a:cs typeface="Batang" charset="0"/>
              </a:rPr>
              <a:t> </a:t>
            </a:r>
          </a:p>
          <a:p>
            <a:endParaRPr kumimoji="1" lang="zh-CN" altLang="en-US" sz="3200" dirty="0" smtClean="0">
              <a:latin typeface="+mn-ea"/>
              <a:cs typeface="Batang" charset="0"/>
            </a:endParaRPr>
          </a:p>
          <a:p>
            <a:r>
              <a:rPr kumimoji="1" lang="en-US" altLang="zh-CN" sz="3200" dirty="0" smtClean="0">
                <a:latin typeface="+mn-ea"/>
                <a:cs typeface="Batang" charset="0"/>
              </a:rPr>
              <a:t>The </a:t>
            </a:r>
            <a:r>
              <a:rPr kumimoji="1" lang="en-US" altLang="zh-CN" sz="3200" dirty="0">
                <a:latin typeface="+mn-ea"/>
                <a:cs typeface="Batang" charset="0"/>
              </a:rPr>
              <a:t>algorithm parameters (p, q, g) may be shared between different users of the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206790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19221" y="2083632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 smtClean="0"/>
              <a:t/>
            </a:r>
            <a:br>
              <a:rPr lang="zh-CN" altLang="en-US" b="1" dirty="0" smtClean="0"/>
            </a:br>
            <a:r>
              <a:rPr lang="en-US" altLang="zh-CN" sz="4400" b="1" dirty="0" smtClean="0"/>
              <a:t>Per-user keys:</a:t>
            </a:r>
            <a:r>
              <a:rPr lang="zh-CN" altLang="en-US" sz="4400" b="1" dirty="0" smtClean="0"/>
              <a:t> </a:t>
            </a:r>
            <a:r>
              <a:rPr lang="en-US" altLang="zh-CN" sz="4400" dirty="0" smtClean="0"/>
              <a:t>Given </a:t>
            </a:r>
            <a:r>
              <a:rPr lang="en-US" altLang="zh-CN" sz="4400" dirty="0"/>
              <a:t>a set of parameters, the second phase computes private and public keys for a single </a:t>
            </a:r>
            <a:r>
              <a:rPr lang="en-US" altLang="zh-CN" sz="4400" dirty="0" smtClean="0"/>
              <a:t>user.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4400" dirty="0" smtClean="0"/>
              <a:t>Apart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from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these,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also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need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signing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and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verifying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process,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then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check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the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Correctness of the algorithm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18" name="AutoShape 15" descr="https://wikimedia.org/api/rest_v1/media/math/render/svg/75a9edddcca2f782014371f75dca39d7e13a9c1b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6" descr="https://wikimedia.org/api/rest_v1/media/math/render/svg/0a07d98bb302f3856cbabc47b2b9016692e3f7b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AutoShape 17" descr="https://wikimedia.org/api/rest_v1/media/math/render/svg/c3c9a2c7b599b37105512c5d570edc034056dd4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18" descr="\displaystyle 1&lt;k&lt;q}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19" descr="=\left(g^{k}\bmod\,p\right)\bmod\,q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20" descr="=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21" descr="https://wikimedia.org/api/rest_v1/media/math/render/svg/c3c9a2c7b599b37105512c5d570edc034056dd4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22" descr="=k^{-1}\left(H\left(m\right)+xr\right)\bmod\,q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23" descr="=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AutoShape 24" descr="https://wikimedia.org/api/rest_v1/media/math/render/svg/c3c9a2c7b599b37105512c5d570edc034056dd40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AutoShape 25" descr="left(r,s\right)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160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9537" y="2379689"/>
            <a:ext cx="10018713" cy="1752599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THANKS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228741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</TotalTime>
  <Words>18</Words>
  <Application>Microsoft Office PowerPoint</Application>
  <PresentationFormat>自定义</PresentationFormat>
  <Paragraphs>12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都市</vt:lpstr>
      <vt:lpstr>Digital Signature Algorithms</vt:lpstr>
      <vt:lpstr>幻灯片 2</vt:lpstr>
      <vt:lpstr>幻灯片 3</vt:lpstr>
      <vt:lpstr>   Per-user keys: Given a set of parameters, the second phase computes private and public keys for a single user.  Apart from these, we also need signing and verifying process, then check the Correctness of the algorithm  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 Algorithms</dc:title>
  <dc:creator>384968946@qq.com</dc:creator>
  <cp:lastModifiedBy>Administrator</cp:lastModifiedBy>
  <cp:revision>7</cp:revision>
  <dcterms:created xsi:type="dcterms:W3CDTF">2017-10-18T12:31:45Z</dcterms:created>
  <dcterms:modified xsi:type="dcterms:W3CDTF">2017-10-18T17:38:51Z</dcterms:modified>
</cp:coreProperties>
</file>