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71" r:id="rId11"/>
    <p:sldId id="273" r:id="rId12"/>
    <p:sldId id="274" r:id="rId13"/>
    <p:sldId id="277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&#28388;&#38236;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&#20108;&#27425;&#36125;&#22622;&#23572;&#26354;&#32447;-&#35299;&#20915;&#25302;-&#25302;&#28857;&#32622;&#20013;-&#35299;&#20915;&#20013;&#28857;&#19981;&#21160;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22.gif"/><Relationship Id="rId5" Type="http://schemas.openxmlformats.org/officeDocument/2006/relationships/image" Target="../media/image23.gif"/><Relationship Id="rId6" Type="http://schemas.openxmlformats.org/officeDocument/2006/relationships/image" Target="../media/image24.gif"/><Relationship Id="rId7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&#31508;&#21047;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79265" cy="435165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line</a:t>
            </a:r>
          </a:p>
          <a:p>
            <a:r>
              <a:rPr lang="en-US" altLang="zh-CN"/>
              <a:t>lineCap</a:t>
            </a:r>
          </a:p>
          <a:p>
            <a:r>
              <a:rPr lang="en-US" altLang="zh-CN"/>
              <a:t>arc</a:t>
            </a:r>
          </a:p>
          <a:p>
            <a:r>
              <a:rPr lang="en-US" altLang="zh-CN"/>
              <a:t>clearRect</a:t>
            </a:r>
          </a:p>
          <a:p>
            <a:r>
              <a:rPr lang="zh-CN" altLang="en-US"/>
              <a:t>案例</a:t>
            </a:r>
          </a:p>
          <a:p>
            <a:r>
              <a:rPr lang="en-US" altLang="zh-CN"/>
              <a:t>drawImage</a:t>
            </a:r>
          </a:p>
          <a:p>
            <a:r>
              <a:rPr lang="en-US" altLang="zh-CN"/>
              <a:t>globalCompositeOperation</a:t>
            </a:r>
          </a:p>
          <a:p>
            <a:r>
              <a:rPr lang="zh-CN" altLang="en-US"/>
              <a:t>案例</a:t>
            </a:r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6645" y="1691005"/>
            <a:ext cx="51771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clip</a:t>
            </a:r>
          </a:p>
          <a:p>
            <a:r>
              <a:rPr lang="zh-CN" altLang="en-US"/>
              <a:t>案例</a:t>
            </a:r>
          </a:p>
          <a:p>
            <a:r>
              <a:rPr lang="en-US" altLang="zh-CN"/>
              <a:t>getImageData/putImageData</a:t>
            </a:r>
          </a:p>
          <a:p>
            <a:r>
              <a:rPr lang="zh-CN" altLang="en-US"/>
              <a:t>案例</a:t>
            </a:r>
          </a:p>
          <a:p>
            <a:r>
              <a:rPr lang="en-US" altLang="zh-CN"/>
              <a:t>quadraticCurveTo</a:t>
            </a:r>
            <a:endParaRPr lang="zh-CN" altLang="en-US"/>
          </a:p>
          <a:p>
            <a:r>
              <a:rPr lang="zh-CN" altLang="en-US"/>
              <a:t>案例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" y="1113155"/>
            <a:ext cx="6355080" cy="5716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8160" y="710565"/>
            <a:ext cx="51720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三种函数原型：</a:t>
            </a:r>
          </a:p>
          <a:p>
            <a:r>
              <a:rPr lang="zh-CN" altLang="en-US"/>
              <a:t>drawImage(image, dx, dy) </a:t>
            </a:r>
          </a:p>
          <a:p>
            <a:r>
              <a:rPr lang="zh-CN" altLang="en-US"/>
              <a:t>drawImage(image, dx, dy, dw, dh) </a:t>
            </a:r>
          </a:p>
          <a:p>
            <a:r>
              <a:rPr lang="zh-CN" altLang="en-US"/>
              <a:t>drawImage(image, sx, sy, sw, sh, dx, dy, dw, dh)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68160" y="2616200"/>
            <a:ext cx="4301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var img=document.getElementById("tulip");</a:t>
            </a:r>
            <a:endParaRPr lang="zh-CN" altLang="en-US"/>
          </a:p>
          <a:p>
            <a:r>
              <a:rPr lang="zh-CN" altLang="en-US">
                <a:sym typeface="+mn-ea"/>
              </a:rPr>
              <a:t>ctx.drawImage(img,10,10);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5" y="3261360"/>
            <a:ext cx="5328920" cy="33235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545" y="19685"/>
            <a:ext cx="535432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665" y="1047115"/>
            <a:ext cx="57645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var c=document.getElementById("myCanvas");</a:t>
            </a:r>
          </a:p>
          <a:p>
            <a:r>
              <a:rPr lang="zh-CN" altLang="en-US"/>
              <a:t>var ctx=c.getContext("2d");</a:t>
            </a:r>
          </a:p>
          <a:p>
            <a:r>
              <a:rPr lang="zh-CN" altLang="en-US"/>
              <a:t>ctx.fillStyle="red";</a:t>
            </a:r>
          </a:p>
          <a:p>
            <a:r>
              <a:rPr lang="zh-CN" altLang="en-US"/>
              <a:t>ctx.fillRect(20,20,75,50);</a:t>
            </a:r>
          </a:p>
          <a:p>
            <a:r>
              <a:rPr lang="zh-CN" altLang="en-US"/>
              <a:t>ctx.fillStyle="blue";	</a:t>
            </a:r>
          </a:p>
          <a:p>
            <a:r>
              <a:rPr lang="zh-CN" altLang="en-US"/>
              <a:t>ctx.globalCompositeOperation="source-over";</a:t>
            </a:r>
          </a:p>
          <a:p>
            <a:r>
              <a:rPr lang="zh-CN" altLang="en-US"/>
              <a:t>ctx.fillRect(50,50,75,50);	</a:t>
            </a:r>
          </a:p>
          <a:p>
            <a:r>
              <a:rPr lang="zh-CN" altLang="en-US"/>
              <a:t>ctx.fillStyle="red";</a:t>
            </a:r>
          </a:p>
          <a:p>
            <a:r>
              <a:rPr lang="zh-CN" altLang="en-US"/>
              <a:t>ctx.fillRect(150,20,75,50);</a:t>
            </a:r>
          </a:p>
          <a:p>
            <a:r>
              <a:rPr lang="zh-CN" altLang="en-US"/>
              <a:t>ctx.fillStyle="blue";	</a:t>
            </a:r>
          </a:p>
          <a:p>
            <a:r>
              <a:rPr lang="zh-CN" altLang="en-US"/>
              <a:t>ctx.globalCompositeOperation="destination-over";</a:t>
            </a:r>
          </a:p>
          <a:p>
            <a:r>
              <a:rPr lang="zh-CN" altLang="en-US"/>
              <a:t>ctx.fillRect(180,50,75,50);	</a:t>
            </a:r>
          </a:p>
        </p:txBody>
      </p:sp>
      <p:sp>
        <p:nvSpPr>
          <p:cNvPr id="7" name="矩形 6"/>
          <p:cNvSpPr/>
          <p:nvPr/>
        </p:nvSpPr>
        <p:spPr>
          <a:xfrm>
            <a:off x="585153" y="70485"/>
            <a:ext cx="654875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globalCompositeOperation </a:t>
            </a:r>
          </a:p>
        </p:txBody>
      </p:sp>
      <p:sp>
        <p:nvSpPr>
          <p:cNvPr id="8" name="矩形 7"/>
          <p:cNvSpPr/>
          <p:nvPr/>
        </p:nvSpPr>
        <p:spPr>
          <a:xfrm>
            <a:off x="7700010" y="7048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05" y="1269365"/>
            <a:ext cx="2673350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90" y="2660015"/>
            <a:ext cx="6545580" cy="3769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63290" y="2413635"/>
            <a:ext cx="1499235" cy="3333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91560" y="3799205"/>
            <a:ext cx="1841500" cy="39814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62525" y="4197350"/>
            <a:ext cx="194310" cy="1854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09465" y="2747010"/>
            <a:ext cx="556895" cy="3943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965" y="1644015"/>
            <a:ext cx="7503795" cy="1325880"/>
          </a:xfrm>
        </p:spPr>
        <p:txBody>
          <a:bodyPr/>
          <a:lstStyle/>
          <a:p>
            <a:r>
              <a:rPr lang="zh-CN" altLang="en-US"/>
              <a:t>结合上述知识做两个个案例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640965" y="3115341"/>
            <a:ext cx="2866762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笔刷</a:t>
            </a:r>
            <a:r>
              <a:rPr lang="en-US" altLang="zh-CN" dirty="0" smtClean="0"/>
              <a:t>+</a:t>
            </a:r>
            <a:r>
              <a:rPr lang="zh-CN" altLang="en-US" dirty="0" smtClean="0"/>
              <a:t>图片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080126" y="3115341"/>
            <a:ext cx="3064634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擦除图片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7650" y="2146300"/>
            <a:ext cx="28276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不适用</a:t>
            </a:r>
            <a:r>
              <a:rPr lang="en-US" altLang="zh-CN"/>
              <a:t>clip()</a:t>
            </a:r>
            <a:endParaRPr lang="zh-CN" altLang="en-US"/>
          </a:p>
          <a:p>
            <a:r>
              <a:rPr lang="zh-CN" altLang="en-US"/>
              <a:t>ctx.rect(50,20,200,120);</a:t>
            </a:r>
          </a:p>
          <a:p>
            <a:r>
              <a:rPr lang="zh-CN" altLang="en-US"/>
              <a:t>ctx.stroke();</a:t>
            </a:r>
          </a:p>
          <a:p>
            <a:r>
              <a:rPr lang="zh-CN" altLang="en-US"/>
              <a:t>ctx.fillStyle="green";</a:t>
            </a:r>
          </a:p>
          <a:p>
            <a:r>
              <a:rPr lang="zh-CN" altLang="en-US"/>
              <a:t>ctx.fillRect(0,0,150,100);</a:t>
            </a:r>
          </a:p>
        </p:txBody>
      </p:sp>
      <p:sp>
        <p:nvSpPr>
          <p:cNvPr id="7" name="矩形 6"/>
          <p:cNvSpPr/>
          <p:nvPr/>
        </p:nvSpPr>
        <p:spPr>
          <a:xfrm>
            <a:off x="544831" y="264160"/>
            <a:ext cx="1506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clip</a:t>
            </a:r>
          </a:p>
        </p:txBody>
      </p:sp>
      <p:sp>
        <p:nvSpPr>
          <p:cNvPr id="8" name="矩形 7"/>
          <p:cNvSpPr/>
          <p:nvPr/>
        </p:nvSpPr>
        <p:spPr>
          <a:xfrm>
            <a:off x="6948805" y="139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1182370"/>
            <a:ext cx="2762250" cy="3409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" y="4240530"/>
            <a:ext cx="31775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// 使用</a:t>
            </a:r>
            <a:r>
              <a:rPr lang="en-US" altLang="zh-CN"/>
              <a:t>clip()</a:t>
            </a:r>
            <a:endParaRPr lang="zh-CN" altLang="en-US"/>
          </a:p>
          <a:p>
            <a:r>
              <a:rPr lang="zh-CN" altLang="en-US"/>
              <a:t>ctx.rect(50,20,200,120);</a:t>
            </a:r>
          </a:p>
          <a:p>
            <a:r>
              <a:rPr lang="zh-CN" altLang="en-US"/>
              <a:t>ctx.stroke();</a:t>
            </a:r>
          </a:p>
          <a:p>
            <a:r>
              <a:rPr lang="zh-CN" altLang="en-US"/>
              <a:t>ctx.clip();</a:t>
            </a:r>
          </a:p>
          <a:p>
            <a:r>
              <a:rPr lang="zh-CN" altLang="en-US"/>
              <a:t>ctx.fillStyle="green";</a:t>
            </a:r>
          </a:p>
          <a:p>
            <a:r>
              <a:rPr lang="zh-CN" altLang="en-US"/>
              <a:t>ctx.fillRect(0,0,150,100);</a:t>
            </a:r>
          </a:p>
        </p:txBody>
      </p:sp>
      <p:sp>
        <p:nvSpPr>
          <p:cNvPr id="10" name="矩形 9"/>
          <p:cNvSpPr/>
          <p:nvPr/>
        </p:nvSpPr>
        <p:spPr>
          <a:xfrm>
            <a:off x="681990" y="5096510"/>
            <a:ext cx="600710" cy="31877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5075" y="2911475"/>
            <a:ext cx="10340340" cy="103441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drawImage</a:t>
            </a:r>
            <a:r>
              <a:rPr lang="zh-CN" altLang="en-US"/>
              <a:t>除了可以绘制图片外</a:t>
            </a:r>
            <a:r>
              <a:rPr lang="en-US" altLang="zh-CN"/>
              <a:t>,</a:t>
            </a:r>
            <a:r>
              <a:rPr lang="zh-CN" altLang="en-US"/>
              <a:t>还可以绘制</a:t>
            </a:r>
            <a:r>
              <a:rPr lang="en-US" altLang="zh-CN"/>
              <a:t>canvas,vedio</a:t>
            </a:r>
            <a:r>
              <a:rPr lang="zh-CN" altLang="en-US"/>
              <a:t>等</a:t>
            </a:r>
            <a:r>
              <a:rPr lang="en-US" altLang="zh-CN"/>
              <a:t>,</a:t>
            </a:r>
            <a:r>
              <a:rPr lang="zh-CN" altLang="en-US"/>
              <a:t>本次案例利用</a:t>
            </a:r>
            <a:r>
              <a:rPr lang="en-US" altLang="zh-CN">
                <a:sym typeface="+mn-ea"/>
              </a:rPr>
              <a:t>drawImage</a:t>
            </a:r>
            <a:r>
              <a:rPr lang="zh-CN" altLang="en-US">
                <a:sym typeface="+mn-ea"/>
              </a:rPr>
              <a:t>可绘制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的特性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结合</a:t>
            </a:r>
            <a:r>
              <a:rPr lang="en-US" altLang="zh-CN">
                <a:sym typeface="+mn-ea"/>
              </a:rPr>
              <a:t>clip</a:t>
            </a:r>
            <a:r>
              <a:rPr lang="zh-CN" altLang="en-US">
                <a:sym typeface="+mn-ea"/>
              </a:rPr>
              <a:t>和事件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做一个放大镜</a:t>
            </a:r>
          </a:p>
        </p:txBody>
      </p:sp>
      <p:sp>
        <p:nvSpPr>
          <p:cNvPr id="8" name="矩形 7"/>
          <p:cNvSpPr/>
          <p:nvPr/>
        </p:nvSpPr>
        <p:spPr>
          <a:xfrm>
            <a:off x="3284855" y="608965"/>
            <a:ext cx="56229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drawImage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放大镜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9210"/>
            <a:ext cx="5228590" cy="6798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465" y="753110"/>
            <a:ext cx="8832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img.onload = () =&gt; {</a:t>
            </a:r>
          </a:p>
          <a:p>
            <a:r>
              <a:rPr lang="zh-CN" altLang="en-US"/>
              <a:t>    ctx.drawImage(img, 0, 0, img.width, img.height, 0, 0, $width, $height);</a:t>
            </a:r>
          </a:p>
          <a:p>
            <a:r>
              <a:rPr lang="zh-CN" altLang="en-US"/>
              <a:t>    ctx2.drawImage(img, 0, 0, img.width, img.height, 0, 0, $width * $scale, $height * $scale);</a:t>
            </a:r>
          </a:p>
          <a:p>
            <a:r>
              <a:rPr lang="zh-CN" altLang="en-US"/>
              <a:t>  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1470" y="2640965"/>
            <a:ext cx="80524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function drawBig(point) {</a:t>
            </a:r>
          </a:p>
          <a:p>
            <a:r>
              <a:rPr lang="zh-CN" altLang="en-US"/>
              <a:t>    let r = 80;</a:t>
            </a:r>
          </a:p>
          <a:p>
            <a:r>
              <a:rPr lang="zh-CN" altLang="en-US"/>
              <a:t>    ctx.save();</a:t>
            </a:r>
          </a:p>
          <a:p>
            <a:r>
              <a:rPr lang="zh-CN" altLang="en-US"/>
              <a:t>    ctx.beginPath();</a:t>
            </a:r>
          </a:p>
          <a:p>
            <a:r>
              <a:rPr lang="zh-CN" altLang="en-US"/>
              <a:t>    ctx.arc(point.x, point.y, r, 0, 2 * Math.PI);</a:t>
            </a:r>
          </a:p>
          <a:p>
            <a:r>
              <a:rPr lang="zh-CN" altLang="en-US"/>
              <a:t>    ctx.closePath();</a:t>
            </a:r>
          </a:p>
          <a:p>
            <a:r>
              <a:rPr lang="zh-CN" altLang="en-US"/>
              <a:t>    ctx.stroke();</a:t>
            </a:r>
          </a:p>
          <a:p>
            <a:r>
              <a:rPr lang="zh-CN" altLang="en-US"/>
              <a:t>    ctx.clip();</a:t>
            </a:r>
          </a:p>
          <a:p>
            <a:r>
              <a:rPr lang="zh-CN" altLang="en-US"/>
              <a:t>    ctx.drawImage(canvas2,</a:t>
            </a:r>
          </a:p>
          <a:p>
            <a:r>
              <a:rPr lang="zh-CN" altLang="en-US"/>
              <a:t>      (point.x * $scale -r), (point.y * $scale - r), 2*r, 2*r,</a:t>
            </a:r>
          </a:p>
          <a:p>
            <a:r>
              <a:rPr lang="zh-CN" altLang="en-US"/>
              <a:t>      point.x-r, point.y-r, 2*r, 2*r);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  ctx.restore();</a:t>
            </a:r>
          </a:p>
          <a:p>
            <a:r>
              <a:rPr lang="zh-CN" altLang="en-US"/>
              <a:t>  }</a:t>
            </a:r>
          </a:p>
        </p:txBody>
      </p:sp>
      <p:sp>
        <p:nvSpPr>
          <p:cNvPr id="9" name="矩形 8"/>
          <p:cNvSpPr/>
          <p:nvPr/>
        </p:nvSpPr>
        <p:spPr>
          <a:xfrm>
            <a:off x="565150" y="3261995"/>
            <a:ext cx="1336675" cy="2686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1901825" y="3145155"/>
            <a:ext cx="1283970" cy="2514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4370" y="5934075"/>
            <a:ext cx="1510665" cy="32321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85795" y="295529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保存状态</a:t>
            </a:r>
          </a:p>
        </p:txBody>
      </p:sp>
      <p:cxnSp>
        <p:nvCxnSpPr>
          <p:cNvPr id="11" name="直接箭头连接符 10"/>
          <p:cNvCxnSpPr>
            <a:stCxn id="6" idx="3"/>
            <a:endCxn id="12" idx="1"/>
          </p:cNvCxnSpPr>
          <p:nvPr/>
        </p:nvCxnSpPr>
        <p:spPr>
          <a:xfrm>
            <a:off x="2185035" y="6096000"/>
            <a:ext cx="1223645" cy="844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08680" y="602678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恢复状态</a:t>
            </a:r>
          </a:p>
        </p:txBody>
      </p:sp>
      <p:sp>
        <p:nvSpPr>
          <p:cNvPr id="13" name="矩形 12"/>
          <p:cNvSpPr/>
          <p:nvPr/>
        </p:nvSpPr>
        <p:spPr>
          <a:xfrm>
            <a:off x="565150" y="4914900"/>
            <a:ext cx="4741545" cy="79438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06695" y="5157470"/>
            <a:ext cx="1272540" cy="173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79235" y="5024755"/>
            <a:ext cx="17233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根据半径绘制把大图截取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绘制到</a:t>
            </a:r>
            <a:r>
              <a:rPr lang="en-US" altLang="zh-CN" sz="1400">
                <a:solidFill>
                  <a:srgbClr val="FF0000"/>
                </a:solidFill>
              </a:rPr>
              <a:t>canvas1</a:t>
            </a:r>
            <a:r>
              <a:rPr lang="zh-CN" altLang="en-US" sz="1400">
                <a:solidFill>
                  <a:srgbClr val="FF0000"/>
                </a:solidFill>
              </a:rPr>
              <a:t>上</a:t>
            </a:r>
          </a:p>
        </p:txBody>
      </p:sp>
      <p:sp>
        <p:nvSpPr>
          <p:cNvPr id="17" name="矩形 16"/>
          <p:cNvSpPr/>
          <p:nvPr/>
        </p:nvSpPr>
        <p:spPr>
          <a:xfrm>
            <a:off x="565150" y="4646295"/>
            <a:ext cx="1336675" cy="2686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901825" y="4254500"/>
            <a:ext cx="3437255" cy="536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06060" y="4107815"/>
            <a:ext cx="3078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上面画的圆变成蒙版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之后的图形都会被这个圆截取</a:t>
            </a:r>
          </a:p>
        </p:txBody>
      </p:sp>
      <p:sp>
        <p:nvSpPr>
          <p:cNvPr id="20" name="矩形 19"/>
          <p:cNvSpPr/>
          <p:nvPr/>
        </p:nvSpPr>
        <p:spPr>
          <a:xfrm>
            <a:off x="674370" y="1075690"/>
            <a:ext cx="6720205" cy="27876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4370" y="1391285"/>
            <a:ext cx="8362315" cy="26797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036685" y="1525270"/>
            <a:ext cx="283210" cy="5759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78545" y="768985"/>
            <a:ext cx="301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显示的画布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画的图片是指定的大小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 flipV="1">
            <a:off x="7394575" y="922655"/>
            <a:ext cx="1283970" cy="3238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678545" y="2101215"/>
            <a:ext cx="301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隐藏的画布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画的是大图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7668" y="62230"/>
            <a:ext cx="54781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getImageData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1368425"/>
            <a:ext cx="5840730" cy="1915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935" y="2162810"/>
            <a:ext cx="54971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var imgData=ctx.getImageData(0,0,c.width,c.height);</a:t>
            </a:r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像素数组</a:t>
            </a:r>
            <a:r>
              <a:rPr lang="en-US" altLang="zh-CN"/>
              <a:t>,</a:t>
            </a:r>
            <a:r>
              <a:rPr lang="zh-CN" altLang="en-US"/>
              <a:t>长度是 宽</a:t>
            </a:r>
            <a:r>
              <a:rPr lang="en-US" altLang="zh-CN"/>
              <a:t>*</a:t>
            </a:r>
            <a:r>
              <a:rPr lang="zh-CN" altLang="en-US"/>
              <a:t>高的</a:t>
            </a:r>
            <a:r>
              <a:rPr lang="en-US" altLang="zh-CN"/>
              <a:t>4</a:t>
            </a:r>
            <a:r>
              <a:rPr lang="zh-CN" altLang="en-US"/>
              <a:t>倍</a:t>
            </a:r>
            <a:endParaRPr lang="en-US" altLang="zh-CN"/>
          </a:p>
          <a:p>
            <a:r>
              <a:rPr lang="zh-CN" altLang="en-US"/>
              <a:t>let pixelArray = </a:t>
            </a:r>
            <a:r>
              <a:rPr lang="zh-CN" altLang="en-US">
                <a:sym typeface="+mn-ea"/>
              </a:rPr>
              <a:t>imgData</a:t>
            </a:r>
            <a:r>
              <a:rPr lang="zh-CN" altLang="en-US"/>
              <a:t>.data;</a:t>
            </a:r>
          </a:p>
          <a:p>
            <a:endParaRPr lang="zh-CN" altLang="en-US"/>
          </a:p>
          <a:p>
            <a:r>
              <a:rPr lang="en-US" altLang="zh-CN"/>
              <a:t>let r = </a:t>
            </a:r>
            <a:r>
              <a:rPr lang="zh-CN" altLang="en-US"/>
              <a:t>pixelArray[4 * i + 0],</a:t>
            </a:r>
          </a:p>
          <a:p>
            <a:r>
              <a:rPr lang="en-US" altLang="zh-CN"/>
              <a:t>let </a:t>
            </a:r>
            <a:r>
              <a:rPr lang="zh-CN" altLang="en-US"/>
              <a:t>g </a:t>
            </a:r>
            <a:r>
              <a:rPr lang="en-US" altLang="zh-CN"/>
              <a:t>= </a:t>
            </a:r>
            <a:r>
              <a:rPr lang="zh-CN" altLang="en-US"/>
              <a:t> pixelArray[4 * i + 1],</a:t>
            </a:r>
          </a:p>
          <a:p>
            <a:r>
              <a:rPr lang="en-US" altLang="zh-CN"/>
              <a:t>let </a:t>
            </a:r>
            <a:r>
              <a:rPr lang="zh-CN" altLang="en-US"/>
              <a:t>b </a:t>
            </a:r>
            <a:r>
              <a:rPr lang="en-US" altLang="zh-CN"/>
              <a:t>= </a:t>
            </a:r>
            <a:r>
              <a:rPr lang="zh-CN" altLang="en-US"/>
              <a:t> pixelArray[4 * i + 2],</a:t>
            </a:r>
          </a:p>
          <a:p>
            <a:r>
              <a:rPr lang="en-US" altLang="zh-CN"/>
              <a:t>let </a:t>
            </a:r>
            <a:r>
              <a:rPr lang="zh-CN" altLang="en-US"/>
              <a:t>a </a:t>
            </a:r>
            <a:r>
              <a:rPr lang="en-US" altLang="zh-CN"/>
              <a:t>=</a:t>
            </a:r>
            <a:r>
              <a:rPr lang="zh-CN" altLang="en-US"/>
              <a:t> pixelArray[4 * i + 3],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8808" y="108585"/>
            <a:ext cx="55822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putImageData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4485" y="1934845"/>
            <a:ext cx="7051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context.putImageData(imgData,x,y,dirtyX,dirtyY,dirtyWidth,dirtyHeight);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2838450"/>
            <a:ext cx="84201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通过对像素进行操作</a:t>
            </a:r>
            <a:r>
              <a:rPr lang="en-US" altLang="zh-CN">
                <a:hlinkClick r:id="rId2" action="ppaction://hlinkfile"/>
              </a:rPr>
              <a:t>,</a:t>
            </a:r>
            <a:r>
              <a:rPr lang="zh-CN" altLang="en-US">
                <a:hlinkClick r:id="rId2" action="ppaction://hlinkfile"/>
              </a:rPr>
              <a:t>可以使用简单的图像算法制作简单的滤镜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20" y="1998345"/>
            <a:ext cx="57645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/>
              <a:t>var c=document.getElementById("myCanvas");</a:t>
            </a:r>
          </a:p>
          <a:p>
            <a:r>
              <a:rPr lang="zh-CN" altLang="en-US"/>
              <a:t>var ctx=c.getContext("2d");</a:t>
            </a:r>
          </a:p>
          <a:p>
            <a:endParaRPr lang="zh-CN" altLang="en-US"/>
          </a:p>
          <a:p>
            <a:r>
              <a:rPr lang="zh-CN" altLang="en-US"/>
              <a:t>ctx.beginPath();</a:t>
            </a:r>
          </a:p>
          <a:p>
            <a:r>
              <a:rPr lang="zh-CN" altLang="en-US"/>
              <a:t>ctx.lineWidth = 10</a:t>
            </a:r>
          </a:p>
          <a:p>
            <a:r>
              <a:rPr lang="zh-CN" altLang="en-US"/>
              <a:t>ctx.moveTo(20,20);</a:t>
            </a:r>
          </a:p>
          <a:p>
            <a:r>
              <a:rPr lang="zh-CN" altLang="en-US"/>
              <a:t>ctx.lineTo(20,100);</a:t>
            </a:r>
          </a:p>
          <a:p>
            <a:r>
              <a:rPr lang="zh-CN" altLang="en-US"/>
              <a:t>ctx.lineTo(70,100);</a:t>
            </a:r>
          </a:p>
          <a:p>
            <a:r>
              <a:rPr lang="zh-CN" altLang="en-US"/>
              <a:t>ctx.stroke();</a:t>
            </a:r>
          </a:p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036445" y="3522345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44445" y="338963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设置画笔宽度 </a:t>
            </a:r>
            <a:r>
              <a:rPr lang="en-US" altLang="zh-CN" sz="140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85" y="1998345"/>
            <a:ext cx="2984500" cy="1543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420" y="5854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7055485" y="5219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72945" y="3829685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80945" y="3696970"/>
            <a:ext cx="2976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移动画笔移动到 </a:t>
            </a:r>
            <a:r>
              <a:rPr lang="en-US" altLang="zh-CN" sz="1400">
                <a:solidFill>
                  <a:srgbClr val="FF0000"/>
                </a:solidFill>
              </a:rPr>
              <a:t>(20,</a:t>
            </a:r>
            <a:r>
              <a:rPr lang="en-US" altLang="zh-CN" sz="1600">
                <a:solidFill>
                  <a:srgbClr val="FF0000"/>
                </a:solidFill>
              </a:rPr>
              <a:t>20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909445" y="4115435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17445" y="3982720"/>
            <a:ext cx="4531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表示画笔从</a:t>
            </a:r>
            <a:r>
              <a:rPr lang="en-US" altLang="zh-CN" sz="1400">
                <a:solidFill>
                  <a:srgbClr val="FF0000"/>
                </a:solidFill>
              </a:rPr>
              <a:t>(20,20)</a:t>
            </a:r>
            <a:r>
              <a:rPr lang="zh-CN" altLang="en-US" sz="1400">
                <a:solidFill>
                  <a:srgbClr val="FF0000"/>
                </a:solidFill>
              </a:rPr>
              <a:t>画到</a:t>
            </a:r>
            <a:r>
              <a:rPr lang="en-US" altLang="zh-CN" sz="1400">
                <a:solidFill>
                  <a:srgbClr val="FF0000"/>
                </a:solidFill>
              </a:rPr>
              <a:t>(20,100)</a:t>
            </a:r>
            <a:r>
              <a:rPr lang="zh-CN" altLang="en-US" sz="1400">
                <a:solidFill>
                  <a:srgbClr val="FF0000"/>
                </a:solidFill>
              </a:rPr>
              <a:t>的状态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zh-CN" altLang="en-US" sz="1400">
                <a:solidFill>
                  <a:srgbClr val="FF0000"/>
                </a:solidFill>
              </a:rPr>
              <a:t>没有真的画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898650" y="4358640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06650" y="422592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同上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306195" y="4634230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14195" y="450151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现在真的画了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780" y="28638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07030" y="2119630"/>
            <a:ext cx="63785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function reverse() {</a:t>
            </a:r>
          </a:p>
          <a:p>
            <a:r>
              <a:rPr lang="zh-CN" altLang="en-US"/>
              <a:t>    let imageData = ctx.getImageData(0, 0, $width, $height);</a:t>
            </a:r>
          </a:p>
          <a:p>
            <a:r>
              <a:rPr lang="zh-CN" altLang="en-US"/>
              <a:t>    let pixelArray = imageData.data;</a:t>
            </a:r>
          </a:p>
          <a:p>
            <a:r>
              <a:rPr lang="zh-CN" altLang="en-US"/>
              <a:t>    for (var i = 0; i &lt; $width * $height; i++) {</a:t>
            </a:r>
          </a:p>
          <a:p>
            <a:r>
              <a:rPr lang="zh-CN" altLang="en-US"/>
              <a:t>      let rgba = getRGBA(pixelArray, i);</a:t>
            </a:r>
          </a:p>
          <a:p>
            <a:r>
              <a:rPr lang="zh-CN" altLang="en-US"/>
              <a:t>      pixelArray[4 * i + 0] = 255 - rgba.r;</a:t>
            </a:r>
          </a:p>
          <a:p>
            <a:r>
              <a:rPr lang="zh-CN" altLang="en-US"/>
              <a:t>      pixelArray[4 * i + 1] = 255 - rgba.g;</a:t>
            </a:r>
          </a:p>
          <a:p>
            <a:r>
              <a:rPr lang="zh-CN" altLang="en-US"/>
              <a:t>      pixelArray[4 * i + 2] = 255 - rgba.b;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ctx2.putImageData(imageData, 0, 0, 0, 0, $width, $height);</a:t>
            </a:r>
          </a:p>
          <a:p>
            <a:r>
              <a:rPr lang="zh-CN" altLang="en-US"/>
              <a:t>  }</a:t>
            </a:r>
          </a:p>
        </p:txBody>
      </p:sp>
      <p:sp>
        <p:nvSpPr>
          <p:cNvPr id="13" name="矩形 12"/>
          <p:cNvSpPr/>
          <p:nvPr/>
        </p:nvSpPr>
        <p:spPr>
          <a:xfrm>
            <a:off x="3196590" y="3291840"/>
            <a:ext cx="3522980" cy="10985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719570" y="3754120"/>
            <a:ext cx="1272540" cy="173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92110" y="3621405"/>
            <a:ext cx="1723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只需用</a:t>
            </a:r>
            <a:r>
              <a:rPr lang="en-US" altLang="zh-CN" sz="1400">
                <a:solidFill>
                  <a:srgbClr val="FF0000"/>
                </a:solidFill>
              </a:rPr>
              <a:t>255</a:t>
            </a:r>
            <a:r>
              <a:rPr lang="zh-CN" altLang="en-US" sz="1400">
                <a:solidFill>
                  <a:srgbClr val="FF0000"/>
                </a:solidFill>
              </a:rPr>
              <a:t>减去</a:t>
            </a:r>
            <a:r>
              <a:rPr lang="zh-CN" sz="1400">
                <a:solidFill>
                  <a:srgbClr val="FF0000"/>
                </a:solidFill>
              </a:rPr>
              <a:t>对每个像素的</a:t>
            </a:r>
            <a:r>
              <a:rPr lang="en-US" altLang="zh-CN" sz="1400">
                <a:solidFill>
                  <a:srgbClr val="FF0000"/>
                </a:solidFill>
              </a:rPr>
              <a:t>rgb</a:t>
            </a:r>
            <a:r>
              <a:rPr lang="zh-CN" altLang="en-US" sz="1400">
                <a:solidFill>
                  <a:srgbClr val="FF0000"/>
                </a:solidFill>
              </a:rPr>
              <a:t>值即可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9780" y="28638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灰度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07030" y="2036445"/>
            <a:ext cx="63785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function grey() {</a:t>
            </a:r>
          </a:p>
          <a:p>
            <a:r>
              <a:rPr lang="zh-CN" altLang="en-US"/>
              <a:t>    let imageData = ctx.getImageData(0, 0, $width, $height);</a:t>
            </a:r>
          </a:p>
          <a:p>
            <a:r>
              <a:rPr lang="zh-CN" altLang="en-US"/>
              <a:t>    let pixelArray = imageData.data;</a:t>
            </a:r>
          </a:p>
          <a:p>
            <a:r>
              <a:rPr lang="zh-CN" altLang="en-US"/>
              <a:t>    for (var i = 0; i &lt; $width * $height; i++) {</a:t>
            </a:r>
          </a:p>
          <a:p>
            <a:r>
              <a:rPr lang="zh-CN" altLang="en-US"/>
              <a:t>      let rgba = getRGBA(pixelArray, i);</a:t>
            </a:r>
          </a:p>
          <a:p>
            <a:r>
              <a:rPr lang="zh-CN" altLang="en-US"/>
              <a:t>      let grey = rgba.r * 0.3 + rgba.g * 0.59 + rgba.b * 0.11;</a:t>
            </a:r>
          </a:p>
          <a:p>
            <a:r>
              <a:rPr lang="zh-CN" altLang="en-US"/>
              <a:t>      pixelArray[4 * i + 0] = grey;</a:t>
            </a:r>
          </a:p>
          <a:p>
            <a:r>
              <a:rPr lang="zh-CN" altLang="en-US"/>
              <a:t>      pixelArray[4 * i + 1] = grey;</a:t>
            </a:r>
          </a:p>
          <a:p>
            <a:r>
              <a:rPr lang="zh-CN" altLang="en-US"/>
              <a:t>      pixelArray[4 * i + 2] = grey;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ctx2.putImageData(imageData, 0, 0, 0, 0, $width, $height);</a:t>
            </a:r>
          </a:p>
          <a:p>
            <a:endParaRPr lang="zh-CN" altLang="en-US"/>
          </a:p>
          <a:p>
            <a:r>
              <a:rPr lang="zh-CN" altLang="en-US"/>
              <a:t>  }</a:t>
            </a:r>
          </a:p>
        </p:txBody>
      </p:sp>
      <p:sp>
        <p:nvSpPr>
          <p:cNvPr id="13" name="矩形 12"/>
          <p:cNvSpPr/>
          <p:nvPr/>
        </p:nvSpPr>
        <p:spPr>
          <a:xfrm>
            <a:off x="3196590" y="3422015"/>
            <a:ext cx="5088890" cy="36004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8285480" y="3569335"/>
            <a:ext cx="990600" cy="330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76080" y="334137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调用灰度的公式计算得</a:t>
            </a:r>
            <a:r>
              <a:rPr lang="en-US" altLang="zh-CN" sz="1400">
                <a:solidFill>
                  <a:srgbClr val="FF0000"/>
                </a:solidFill>
              </a:rPr>
              <a:t>rgb</a:t>
            </a:r>
            <a:r>
              <a:rPr lang="zh-CN" altLang="en-US" sz="1400">
                <a:solidFill>
                  <a:srgbClr val="FF0000"/>
                </a:solidFill>
              </a:rPr>
              <a:t>的灰度值即可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" y="1049655"/>
            <a:ext cx="66611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let blurR = 2;</a:t>
            </a:r>
            <a:endParaRPr lang="zh-CN" altLang="en-US"/>
          </a:p>
          <a:p>
            <a:r>
              <a:rPr lang="zh-CN" altLang="en-US">
                <a:sym typeface="+mn-ea"/>
              </a:rPr>
              <a:t>let totalNum = (2 * blurR +1)*(2 * blurR +1)</a:t>
            </a:r>
          </a:p>
          <a:p>
            <a:endParaRPr lang="zh-CN" altLang="en-US"/>
          </a:p>
          <a:p>
            <a:r>
              <a:rPr lang="zh-CN" altLang="en-US"/>
              <a:t>for (let i = blurR; i &lt; $height -blurR; i++) {</a:t>
            </a:r>
          </a:p>
          <a:p>
            <a:r>
              <a:rPr lang="zh-CN" altLang="en-US"/>
              <a:t>      for (let j = blurR; j &lt; $width -blurR; j++) {</a:t>
            </a:r>
          </a:p>
          <a:p>
            <a:r>
              <a:rPr lang="zh-CN" altLang="en-US"/>
              <a:t>        let totalR = 0,totalG = 0,totalB = 0;</a:t>
            </a:r>
          </a:p>
          <a:p>
            <a:r>
              <a:rPr lang="zh-CN" altLang="en-US"/>
              <a:t>        for (let dx = -blurR; dx &lt;= blurR; dx++) {</a:t>
            </a:r>
          </a:p>
          <a:p>
            <a:r>
              <a:rPr lang="zh-CN" altLang="en-US"/>
              <a:t>          for (let dy = -blurR; dy &lt;= blurR; dy++) {</a:t>
            </a:r>
          </a:p>
          <a:p>
            <a:r>
              <a:rPr lang="zh-CN" altLang="en-US"/>
              <a:t>            let x = i + dx;</a:t>
            </a:r>
          </a:p>
          <a:p>
            <a:r>
              <a:rPr lang="zh-CN" altLang="en-US"/>
              <a:t>            let y = j + dy;</a:t>
            </a:r>
          </a:p>
          <a:p>
            <a:r>
              <a:rPr lang="zh-CN" altLang="en-US"/>
              <a:t>            let p = x * $width + y;</a:t>
            </a:r>
          </a:p>
          <a:p>
            <a:r>
              <a:rPr lang="zh-CN" altLang="en-US"/>
              <a:t>            let rgba = getRGBA(tempPixelArray,p);</a:t>
            </a:r>
          </a:p>
          <a:p>
            <a:r>
              <a:rPr lang="zh-CN" altLang="en-US"/>
              <a:t>            totalR += rgba.r;</a:t>
            </a:r>
          </a:p>
          <a:p>
            <a:r>
              <a:rPr lang="zh-CN" altLang="en-US"/>
              <a:t>            totalG += rgba.g;</a:t>
            </a:r>
          </a:p>
          <a:p>
            <a:r>
              <a:rPr lang="zh-CN" altLang="en-US"/>
              <a:t>            totalB += rgba.b;</a:t>
            </a:r>
          </a:p>
          <a:p>
            <a:r>
              <a:rPr lang="zh-CN" altLang="en-US"/>
              <a:t>          }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</a:t>
            </a:r>
          </a:p>
          <a:p>
            <a:r>
              <a:rPr lang="zh-CN" altLang="en-US"/>
              <a:t>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07555" y="1256665"/>
            <a:ext cx="48120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let pexel = i * $width + j;</a:t>
            </a:r>
            <a:endParaRPr lang="zh-CN" altLang="en-US"/>
          </a:p>
          <a:p>
            <a:r>
              <a:rPr lang="zh-CN" altLang="en-US">
                <a:sym typeface="+mn-ea"/>
              </a:rPr>
              <a:t>        pixelArray[pexel*4 +0] = totalR/totalNum;</a:t>
            </a:r>
            <a:endParaRPr lang="zh-CN" altLang="en-US"/>
          </a:p>
          <a:p>
            <a:r>
              <a:rPr lang="zh-CN" altLang="en-US">
                <a:sym typeface="+mn-ea"/>
              </a:rPr>
              <a:t>        pixelArray[pexel*4 +1] = totalG/totalNum;</a:t>
            </a:r>
            <a:endParaRPr lang="zh-CN" altLang="en-US"/>
          </a:p>
          <a:p>
            <a:r>
              <a:rPr lang="zh-CN" altLang="en-US">
                <a:sym typeface="+mn-ea"/>
              </a:rPr>
              <a:t>        pixelArray[pexel*4 +2] = totalB/totalNum;</a:t>
            </a:r>
            <a:endParaRPr lang="zh-CN" altLang="en-US"/>
          </a:p>
          <a:p>
            <a:r>
              <a:rPr lang="zh-CN" altLang="en-US">
                <a:sym typeface="+mn-ea"/>
              </a:rPr>
              <a:t>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8770" y="5778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高斯模糊</a:t>
            </a:r>
          </a:p>
        </p:txBody>
      </p:sp>
      <p:sp>
        <p:nvSpPr>
          <p:cNvPr id="13" name="矩形 12"/>
          <p:cNvSpPr/>
          <p:nvPr/>
        </p:nvSpPr>
        <p:spPr>
          <a:xfrm>
            <a:off x="577215" y="2431415"/>
            <a:ext cx="3338830" cy="34861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3916045" y="2573020"/>
            <a:ext cx="990600" cy="330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30445" y="2345055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计算</a:t>
            </a:r>
            <a:r>
              <a:rPr lang="en-US" altLang="zh-CN" sz="1400">
                <a:solidFill>
                  <a:srgbClr val="FF0000"/>
                </a:solidFill>
              </a:rPr>
              <a:t>rgb</a:t>
            </a:r>
            <a:r>
              <a:rPr lang="zh-CN" altLang="en-US" sz="1400">
                <a:solidFill>
                  <a:srgbClr val="FF0000"/>
                </a:solidFill>
              </a:rPr>
              <a:t>的</a:t>
            </a:r>
            <a:r>
              <a:rPr lang="en-US" altLang="zh-CN" sz="1400">
                <a:solidFill>
                  <a:srgbClr val="FF0000"/>
                </a:solidFill>
              </a:rPr>
              <a:t>9</a:t>
            </a:r>
            <a:r>
              <a:rPr lang="zh-CN" altLang="en-US" sz="1400">
                <a:solidFill>
                  <a:srgbClr val="FF0000"/>
                </a:solidFill>
              </a:rPr>
              <a:t>宫格的和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为求平均值</a:t>
            </a:r>
          </a:p>
        </p:txBody>
      </p:sp>
      <p:sp>
        <p:nvSpPr>
          <p:cNvPr id="6" name="矩形 5"/>
          <p:cNvSpPr/>
          <p:nvPr/>
        </p:nvSpPr>
        <p:spPr>
          <a:xfrm>
            <a:off x="835660" y="3801745"/>
            <a:ext cx="2207895" cy="3263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043555" y="3948430"/>
            <a:ext cx="990600" cy="330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34155" y="3811905"/>
            <a:ext cx="227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九宫格里面的坐标计算</a:t>
            </a:r>
          </a:p>
        </p:txBody>
      </p:sp>
      <p:sp>
        <p:nvSpPr>
          <p:cNvPr id="10" name="矩形 9"/>
          <p:cNvSpPr/>
          <p:nvPr/>
        </p:nvSpPr>
        <p:spPr>
          <a:xfrm>
            <a:off x="7502525" y="1572260"/>
            <a:ext cx="4121785" cy="85915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flipH="1">
            <a:off x="9493885" y="2431415"/>
            <a:ext cx="69850" cy="9423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75015" y="3373755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把这个坐标的</a:t>
            </a:r>
            <a:r>
              <a:rPr lang="en-US" altLang="zh-CN" sz="1400">
                <a:solidFill>
                  <a:srgbClr val="FF0000"/>
                </a:solidFill>
              </a:rPr>
              <a:t>rgb</a:t>
            </a:r>
            <a:r>
              <a:rPr lang="zh-CN" altLang="en-US" sz="1400">
                <a:solidFill>
                  <a:srgbClr val="FF0000"/>
                </a:solidFill>
              </a:rPr>
              <a:t>换成平均数</a:t>
            </a:r>
          </a:p>
        </p:txBody>
      </p:sp>
      <p:sp>
        <p:nvSpPr>
          <p:cNvPr id="14" name="矩形 13"/>
          <p:cNvSpPr/>
          <p:nvPr/>
        </p:nvSpPr>
        <p:spPr>
          <a:xfrm>
            <a:off x="171450" y="1049655"/>
            <a:ext cx="1750695" cy="3263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922145" y="1196340"/>
            <a:ext cx="990600" cy="330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12745" y="1049655"/>
            <a:ext cx="2277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>
                <a:solidFill>
                  <a:srgbClr val="FF0000"/>
                </a:solidFill>
              </a:rPr>
              <a:t>模糊半径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7875" y="57785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马赛克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450" y="999490"/>
            <a:ext cx="5226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let size = 10;</a:t>
            </a:r>
          </a:p>
          <a:p>
            <a:r>
              <a:rPr lang="zh-CN" altLang="en-US"/>
              <a:t>    let totalNum = size*size;</a:t>
            </a:r>
          </a:p>
          <a:p>
            <a:r>
              <a:rPr lang="zh-CN" altLang="en-US"/>
              <a:t>    for (let i = 0; i &lt; $height; i+=size) {</a:t>
            </a:r>
          </a:p>
          <a:p>
            <a:r>
              <a:rPr lang="zh-CN" altLang="en-US"/>
              <a:t>      for (let j = 0; j &lt; $width; j+=size) {</a:t>
            </a:r>
          </a:p>
          <a:p>
            <a:r>
              <a:rPr lang="zh-CN" altLang="en-US"/>
              <a:t>        let totalR = 0,totalG = 0,totalB = 0;</a:t>
            </a:r>
          </a:p>
          <a:p>
            <a:r>
              <a:rPr lang="zh-CN" altLang="en-US"/>
              <a:t>        for (let dx = 0; dx &lt; size; dx++) {</a:t>
            </a:r>
          </a:p>
          <a:p>
            <a:r>
              <a:rPr lang="zh-CN" altLang="en-US"/>
              <a:t>          for (let dy = 0; dy &lt; size; dy++) {</a:t>
            </a:r>
          </a:p>
          <a:p>
            <a:r>
              <a:rPr lang="zh-CN" altLang="en-US"/>
              <a:t>            let x = i + dx;</a:t>
            </a:r>
          </a:p>
          <a:p>
            <a:r>
              <a:rPr lang="zh-CN" altLang="en-US"/>
              <a:t>            let y = j + dy;</a:t>
            </a:r>
          </a:p>
          <a:p>
            <a:r>
              <a:rPr lang="zh-CN" altLang="en-US"/>
              <a:t>            let p = x * $width + y;</a:t>
            </a:r>
          </a:p>
          <a:p>
            <a:r>
              <a:rPr lang="zh-CN" altLang="en-US"/>
              <a:t>            let rgba = getRGBA(tempPixelArray,p);</a:t>
            </a:r>
          </a:p>
          <a:p>
            <a:r>
              <a:rPr lang="zh-CN" altLang="en-US"/>
              <a:t>            totalR += rgba.r;</a:t>
            </a:r>
          </a:p>
          <a:p>
            <a:r>
              <a:rPr lang="zh-CN" altLang="en-US"/>
              <a:t>            totalG += rgba.g;</a:t>
            </a:r>
          </a:p>
          <a:p>
            <a:r>
              <a:rPr lang="zh-CN" altLang="en-US"/>
              <a:t>            totalB += rgba.b;</a:t>
            </a:r>
          </a:p>
          <a:p>
            <a:r>
              <a:rPr lang="zh-CN" altLang="en-US"/>
              <a:t>          }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let pexel = i * $width + j;</a:t>
            </a:r>
          </a:p>
          <a:p>
            <a:r>
              <a:rPr lang="zh-CN" altLang="en-US"/>
              <a:t>        let rangeR = totalR/totalNum;</a:t>
            </a:r>
          </a:p>
          <a:p>
            <a:r>
              <a:rPr lang="zh-CN" altLang="en-US"/>
              <a:t>        let rangeG = totalG/totalNum;</a:t>
            </a:r>
          </a:p>
          <a:p>
            <a:r>
              <a:rPr lang="zh-CN" altLang="en-US"/>
              <a:t>        let rangeB = totalB/totalNum;</a:t>
            </a:r>
          </a:p>
          <a:p>
            <a:endParaRPr lang="zh-CN" altLang="en-US"/>
          </a:p>
          <a:p>
            <a:r>
              <a:rPr lang="zh-CN" altLang="en-US"/>
              <a:t>  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87490" y="770890"/>
            <a:ext cx="47688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for (let dx = 0; dx &lt;= size; dx++)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for (let dy = 0; dy &lt;= size; dy++)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let x = i + dx;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let y = j + dy;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let p = x * $width + y;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pixelArray[p*4 +0] = rangeR;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pixelArray[p*4 +1] = rangeG;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pixelArray[p*4 +2] = rangeB;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85" y="67945"/>
            <a:ext cx="6694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quadraticCurveTo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645" y="1885315"/>
            <a:ext cx="45847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ctx.beginPath();</a:t>
            </a:r>
          </a:p>
          <a:p>
            <a:r>
              <a:rPr lang="zh-CN" altLang="en-US"/>
              <a:t>ctx.moveTo(20,20);</a:t>
            </a:r>
          </a:p>
          <a:p>
            <a:r>
              <a:rPr lang="zh-CN" altLang="en-US"/>
              <a:t>ctx.quadraticCurveTo(20,100,200,20);</a:t>
            </a:r>
          </a:p>
          <a:p>
            <a:r>
              <a:rPr lang="zh-CN" altLang="en-US"/>
              <a:t>ctx.stroke();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90" y="1604645"/>
            <a:ext cx="2705100" cy="1365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74890" y="19812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结果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60" y="3343275"/>
            <a:ext cx="2440940" cy="1324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60" y="4806315"/>
            <a:ext cx="372618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825" y="2594610"/>
            <a:ext cx="8134350" cy="1325880"/>
          </a:xfrm>
        </p:spPr>
        <p:txBody>
          <a:bodyPr/>
          <a:lstStyle/>
          <a:p>
            <a:r>
              <a:rPr lang="zh-CN" altLang="en-US">
                <a:hlinkClick r:id="rId2" action="ppaction://hlinkfile"/>
              </a:rPr>
              <a:t>结合上面知识画一个二次贝塞尔辅助线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03766"/>
            <a:ext cx="4572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75878"/>
            <a:ext cx="5359400" cy="29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" y="403766"/>
            <a:ext cx="45720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2961578"/>
            <a:ext cx="3937000" cy="4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6" y="4020790"/>
            <a:ext cx="4572000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7" y="6164766"/>
            <a:ext cx="7086600" cy="29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972" y="55007"/>
            <a:ext cx="16372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mtClean="0"/>
              <a:t>一次贝塞尔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31421" y="219100"/>
            <a:ext cx="16372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次贝塞尔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8972" y="3682768"/>
            <a:ext cx="16372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次贝塞尔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665" y="1047115"/>
            <a:ext cx="57645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var c=document.getElementById("myCanvas");</a:t>
            </a:r>
          </a:p>
          <a:p>
            <a:r>
              <a:rPr lang="zh-CN" altLang="en-US"/>
              <a:t>var ctx=c.getContext("2d");</a:t>
            </a:r>
          </a:p>
          <a:p>
            <a:endParaRPr lang="zh-CN" altLang="en-US"/>
          </a:p>
          <a:p>
            <a:r>
              <a:rPr lang="zh-CN" altLang="en-US"/>
              <a:t>ctx.beginPath();</a:t>
            </a:r>
          </a:p>
          <a:p>
            <a:r>
              <a:rPr lang="zh-CN" altLang="en-US"/>
              <a:t>ctx.lineWidth=10;</a:t>
            </a:r>
          </a:p>
          <a:p>
            <a:r>
              <a:rPr lang="zh-CN" altLang="en-US"/>
              <a:t>ctx.lineCap="butt";</a:t>
            </a:r>
          </a:p>
          <a:p>
            <a:r>
              <a:rPr lang="zh-CN" altLang="en-US"/>
              <a:t>ctx.moveTo(20,20);</a:t>
            </a:r>
          </a:p>
          <a:p>
            <a:r>
              <a:rPr lang="zh-CN" altLang="en-US"/>
              <a:t>ctx.lineTo(200,20);</a:t>
            </a:r>
          </a:p>
          <a:p>
            <a:r>
              <a:rPr lang="zh-CN" altLang="en-US"/>
              <a:t>ctx.stroke();</a:t>
            </a:r>
          </a:p>
          <a:p>
            <a:endParaRPr lang="zh-CN" altLang="en-US"/>
          </a:p>
          <a:p>
            <a:r>
              <a:rPr lang="zh-CN" altLang="en-US"/>
              <a:t>ctx.beginPath();</a:t>
            </a:r>
          </a:p>
          <a:p>
            <a:r>
              <a:rPr lang="zh-CN" altLang="en-US"/>
              <a:t>ctx.lineCap="round";</a:t>
            </a:r>
          </a:p>
          <a:p>
            <a:r>
              <a:rPr lang="zh-CN" altLang="en-US"/>
              <a:t>ctx.moveTo(20,40);</a:t>
            </a:r>
          </a:p>
          <a:p>
            <a:r>
              <a:rPr lang="zh-CN" altLang="en-US"/>
              <a:t>ctx.lineTo(200,40);</a:t>
            </a:r>
          </a:p>
          <a:p>
            <a:r>
              <a:rPr lang="zh-CN" altLang="en-US"/>
              <a:t>ctx.stroke();</a:t>
            </a:r>
          </a:p>
          <a:p>
            <a:endParaRPr lang="zh-CN" altLang="en-US"/>
          </a:p>
          <a:p>
            <a:r>
              <a:rPr lang="zh-CN" altLang="en-US"/>
              <a:t>ctx.beginPath();</a:t>
            </a:r>
          </a:p>
          <a:p>
            <a:r>
              <a:rPr lang="zh-CN" altLang="en-US"/>
              <a:t>ctx.lineCap="square";</a:t>
            </a:r>
          </a:p>
          <a:p>
            <a:r>
              <a:rPr lang="zh-CN" altLang="en-US"/>
              <a:t>ctx.moveTo(20,60);</a:t>
            </a:r>
          </a:p>
          <a:p>
            <a:r>
              <a:rPr lang="zh-CN" altLang="en-US"/>
              <a:t>ctx.lineTo(200,60);</a:t>
            </a:r>
          </a:p>
          <a:p>
            <a:r>
              <a:rPr lang="zh-CN" altLang="en-US"/>
              <a:t>ctx.stroke();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036445" y="2597785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44445" y="246507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线条末端平直</a:t>
            </a:r>
          </a:p>
        </p:txBody>
      </p:sp>
      <p:sp>
        <p:nvSpPr>
          <p:cNvPr id="7" name="矩形 6"/>
          <p:cNvSpPr/>
          <p:nvPr/>
        </p:nvSpPr>
        <p:spPr>
          <a:xfrm>
            <a:off x="469265" y="13970"/>
            <a:ext cx="30099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lineCap</a:t>
            </a:r>
          </a:p>
        </p:txBody>
      </p:sp>
      <p:sp>
        <p:nvSpPr>
          <p:cNvPr id="8" name="矩形 7"/>
          <p:cNvSpPr/>
          <p:nvPr/>
        </p:nvSpPr>
        <p:spPr>
          <a:xfrm>
            <a:off x="6948805" y="139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5" y="1345565"/>
            <a:ext cx="3830955" cy="1923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3715385"/>
            <a:ext cx="6950075" cy="145859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2204085" y="4269105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12085" y="413639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线条末端圆形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204085" y="5888990"/>
            <a:ext cx="508000" cy="419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12085" y="575627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线条末端添加正方向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710" y="2211705"/>
            <a:ext cx="57645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var c=document.getElementById("myCanvas");</a:t>
            </a:r>
          </a:p>
          <a:p>
            <a:r>
              <a:rPr lang="zh-CN" altLang="en-US"/>
              <a:t>var ctx=c.getContext("2d");</a:t>
            </a:r>
          </a:p>
          <a:p>
            <a:r>
              <a:rPr lang="zh-CN" altLang="en-US"/>
              <a:t>ctx.beginPath();</a:t>
            </a:r>
          </a:p>
          <a:p>
            <a:r>
              <a:rPr lang="zh-CN" altLang="en-US"/>
              <a:t>ctx.arc(100,75,50,0,2*Math.PI);</a:t>
            </a:r>
          </a:p>
          <a:p>
            <a:r>
              <a:rPr lang="zh-CN" altLang="en-US"/>
              <a:t>ctx.stroke();</a:t>
            </a:r>
          </a:p>
        </p:txBody>
      </p:sp>
      <p:sp>
        <p:nvSpPr>
          <p:cNvPr id="7" name="矩形 6"/>
          <p:cNvSpPr/>
          <p:nvPr/>
        </p:nvSpPr>
        <p:spPr>
          <a:xfrm>
            <a:off x="633413" y="264160"/>
            <a:ext cx="1329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</a:t>
            </a:r>
          </a:p>
        </p:txBody>
      </p:sp>
      <p:sp>
        <p:nvSpPr>
          <p:cNvPr id="8" name="矩形 7"/>
          <p:cNvSpPr/>
          <p:nvPr/>
        </p:nvSpPr>
        <p:spPr>
          <a:xfrm>
            <a:off x="6948805" y="139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29565" y="3322320"/>
            <a:ext cx="793750" cy="8464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245" y="4168775"/>
            <a:ext cx="1231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中心点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坐标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21815" y="3333115"/>
            <a:ext cx="624205" cy="13862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59835" y="259588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结束角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1735455"/>
            <a:ext cx="2921000" cy="1460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15" y="3519805"/>
            <a:ext cx="7650480" cy="24110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1525270" y="3333115"/>
            <a:ext cx="21590" cy="12490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2820" y="4582160"/>
            <a:ext cx="1231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中心点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坐标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5340" y="4719320"/>
            <a:ext cx="1354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圆半径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023110" y="3216910"/>
            <a:ext cx="867410" cy="10687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16835" y="4285615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起始角</a:t>
            </a:r>
          </a:p>
        </p:txBody>
      </p:sp>
      <p:cxnSp>
        <p:nvCxnSpPr>
          <p:cNvPr id="16" name="直接箭头连接符 15"/>
          <p:cNvCxnSpPr>
            <a:endCxn id="27" idx="1"/>
          </p:cNvCxnSpPr>
          <p:nvPr/>
        </p:nvCxnSpPr>
        <p:spPr>
          <a:xfrm flipV="1">
            <a:off x="2593975" y="2749550"/>
            <a:ext cx="1165860" cy="435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710" y="2211705"/>
            <a:ext cx="57645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var c=document.getElementById("myCanvas");</a:t>
            </a:r>
          </a:p>
          <a:p>
            <a:r>
              <a:rPr lang="zh-CN" altLang="en-US"/>
              <a:t>var ctx=c.getContext("2d");</a:t>
            </a:r>
          </a:p>
          <a:p>
            <a:r>
              <a:rPr lang="zh-CN" altLang="en-US"/>
              <a:t>ctx.fillStyle="red";</a:t>
            </a:r>
          </a:p>
          <a:p>
            <a:r>
              <a:rPr lang="zh-CN" altLang="en-US"/>
              <a:t>ctx.fillRect(0,0,300,150);</a:t>
            </a:r>
          </a:p>
          <a:p>
            <a:r>
              <a:rPr lang="zh-CN" altLang="en-US"/>
              <a:t>ctx.clearRect(20,20,100,50);</a:t>
            </a:r>
          </a:p>
        </p:txBody>
      </p:sp>
      <p:sp>
        <p:nvSpPr>
          <p:cNvPr id="7" name="矩形 6"/>
          <p:cNvSpPr/>
          <p:nvPr/>
        </p:nvSpPr>
        <p:spPr>
          <a:xfrm>
            <a:off x="54928" y="13970"/>
            <a:ext cx="61601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   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clearR	ect</a:t>
            </a:r>
          </a:p>
        </p:txBody>
      </p:sp>
      <p:sp>
        <p:nvSpPr>
          <p:cNvPr id="8" name="矩形 7"/>
          <p:cNvSpPr/>
          <p:nvPr/>
        </p:nvSpPr>
        <p:spPr>
          <a:xfrm>
            <a:off x="6668135" y="7747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42110"/>
            <a:ext cx="2940050" cy="1543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65" y="3688080"/>
            <a:ext cx="5583555" cy="2088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995" y="2472055"/>
            <a:ext cx="8970645" cy="1325880"/>
          </a:xfrm>
        </p:spPr>
        <p:txBody>
          <a:bodyPr/>
          <a:lstStyle/>
          <a:p>
            <a:r>
              <a:rPr lang="zh-CN" altLang="en-US">
                <a:hlinkClick r:id="rId2" action="ppaction://hlinkfile"/>
              </a:rPr>
              <a:t>把上面的知识结合事件做一个笔刷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115" y="134620"/>
            <a:ext cx="9102725" cy="6588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1590" y="13970"/>
            <a:ext cx="6313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   绘制指针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8755" y="2106295"/>
            <a:ext cx="72136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canvas</a:t>
            </a:r>
            <a:r>
              <a:rPr lang="zh-CN" altLang="en-US"/>
              <a:t>.addEventListener('mousemove', zhizhenfun);</a:t>
            </a:r>
          </a:p>
          <a:p>
            <a:endParaRPr lang="zh-CN" altLang="en-US"/>
          </a:p>
          <a:p>
            <a:r>
              <a:rPr lang="zh-CN" altLang="en-US"/>
              <a:t>function zhizhenfun(e) {</a:t>
            </a:r>
          </a:p>
          <a:p>
            <a:r>
              <a:rPr lang="zh-CN" altLang="en-US"/>
              <a:t>        ctx2.clearRect(0, 0, canvasDom.width, canvasDom.height);</a:t>
            </a:r>
          </a:p>
          <a:p>
            <a:r>
              <a:rPr lang="zh-CN" altLang="en-US"/>
              <a:t>        const offset = e.target.getBoundingClientRect();</a:t>
            </a:r>
          </a:p>
          <a:p>
            <a:r>
              <a:rPr lang="zh-CN" altLang="en-US"/>
              <a:t>        const x1 = e.clientX - offset.left;</a:t>
            </a:r>
          </a:p>
          <a:p>
            <a:r>
              <a:rPr lang="zh-CN" altLang="en-US"/>
              <a:t>        const y1 = e.clientY - offset.top;</a:t>
            </a:r>
          </a:p>
          <a:p>
            <a:r>
              <a:rPr lang="zh-CN" altLang="en-US"/>
              <a:t>        const size = 20;</a:t>
            </a:r>
          </a:p>
          <a:p>
            <a:r>
              <a:rPr lang="zh-CN" altLang="en-US"/>
              <a:t>        ctx2.lineWidth = 1;</a:t>
            </a:r>
          </a:p>
          <a:p>
            <a:r>
              <a:rPr lang="zh-CN" altLang="en-US"/>
              <a:t>        ctx2.beginPath();</a:t>
            </a:r>
          </a:p>
          <a:p>
            <a:r>
              <a:rPr lang="zh-CN" altLang="en-US"/>
              <a:t>        ctx2.arc(x1, y1, size, 0, 2 * Math.PI);</a:t>
            </a:r>
          </a:p>
          <a:p>
            <a:r>
              <a:rPr lang="zh-CN" altLang="en-US"/>
              <a:t>        ctx2.stroke();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12355" y="255397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清空画布</a:t>
            </a:r>
          </a:p>
        </p:txBody>
      </p:sp>
      <p:cxnSp>
        <p:nvCxnSpPr>
          <p:cNvPr id="16" name="直接箭头连接符 15"/>
          <p:cNvCxnSpPr>
            <a:endCxn id="27" idx="1"/>
          </p:cNvCxnSpPr>
          <p:nvPr/>
        </p:nvCxnSpPr>
        <p:spPr>
          <a:xfrm flipV="1">
            <a:off x="6246495" y="2707640"/>
            <a:ext cx="1165860" cy="435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31105" y="3387090"/>
            <a:ext cx="2235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获得鼠标对画布的位置</a:t>
            </a: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 flipV="1">
            <a:off x="3865245" y="3540760"/>
            <a:ext cx="1165860" cy="435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68900" y="4406900"/>
            <a:ext cx="1897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重绘圆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003040" y="4639945"/>
            <a:ext cx="1165860" cy="4356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1590" y="13970"/>
            <a:ext cx="6313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   绘制笔刷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8755" y="1212850"/>
            <a:ext cx="72136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canvas</a:t>
            </a:r>
            <a:r>
              <a:t>.addEventListener('mousedown', function () {</a:t>
            </a:r>
          </a:p>
          <a:p>
            <a:r>
              <a:t>        const that = this;</a:t>
            </a:r>
          </a:p>
          <a:p>
            <a:r>
              <a:t>        ctx1.beginPath();</a:t>
            </a:r>
          </a:p>
          <a:p>
            <a:r>
              <a:t>        const size = 40;</a:t>
            </a:r>
          </a:p>
          <a:p>
            <a:r>
              <a:t>        ctx1.lineWidth = size;</a:t>
            </a:r>
          </a:p>
          <a:p>
            <a:r>
              <a:t>        ctx1.lineCap = "round";</a:t>
            </a:r>
          </a:p>
          <a:p>
            <a:r>
              <a:t>        ctx1.lineJoin = "round";</a:t>
            </a:r>
          </a:p>
          <a:p>
            <a:r>
              <a:t>        ctx1.strokeStyle = 'rgba(255, 0, 0, 1)';</a:t>
            </a:r>
          </a:p>
          <a:p>
            <a:endParaRPr/>
          </a:p>
          <a:p>
            <a:r>
              <a:t>        </a:t>
            </a:r>
            <a:r>
              <a:rPr lang="en-US">
                <a:sym typeface="+mn-ea"/>
              </a:rPr>
              <a:t>canvas</a:t>
            </a:r>
            <a:r>
              <a:t>.addEventListener('mousemove', movefun);</a:t>
            </a:r>
          </a:p>
          <a:p>
            <a:endParaRPr/>
          </a:p>
          <a:p>
            <a:r>
              <a:t>        function up() {</a:t>
            </a:r>
          </a:p>
          <a:p>
            <a:r>
              <a:t>            </a:t>
            </a:r>
            <a:r>
              <a:rPr lang="en-US">
                <a:sym typeface="+mn-ea"/>
              </a:rPr>
              <a:t>canvas</a:t>
            </a:r>
            <a:r>
              <a:t>.removeEventListener('mousemove', movefun);</a:t>
            </a:r>
          </a:p>
          <a:p>
            <a:r>
              <a:t>            </a:t>
            </a:r>
            <a:r>
              <a:rPr lang="en-US">
                <a:sym typeface="+mn-ea"/>
              </a:rPr>
              <a:t>canvas</a:t>
            </a:r>
            <a:r>
              <a:t>.removeEventListener('mouseup', that.up);</a:t>
            </a:r>
          </a:p>
          <a:p>
            <a:r>
              <a:t>        }</a:t>
            </a:r>
          </a:p>
          <a:p>
            <a:r>
              <a:t>        that.up = up;</a:t>
            </a:r>
          </a:p>
          <a:p>
            <a:r>
              <a:t>        </a:t>
            </a:r>
            <a:r>
              <a:rPr lang="en-US">
                <a:sym typeface="+mn-ea"/>
              </a:rPr>
              <a:t>canvas</a:t>
            </a:r>
            <a:r>
              <a:t>.addEventListener('mouseup', up);</a:t>
            </a:r>
          </a:p>
          <a:p>
            <a:r>
              <a:t>    });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94175" y="2459990"/>
            <a:ext cx="18973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设置线条宽度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两端圆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链接出平滑</a:t>
            </a:r>
            <a:r>
              <a:rPr lang="en-US" altLang="zh-CN" sz="1400">
                <a:solidFill>
                  <a:srgbClr val="FF0000"/>
                </a:solidFill>
              </a:rPr>
              <a:t>,</a:t>
            </a:r>
            <a:r>
              <a:rPr lang="zh-CN" altLang="en-US" sz="1400">
                <a:solidFill>
                  <a:srgbClr val="FF0000"/>
                </a:solidFill>
              </a:rPr>
              <a:t>填充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颜色等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041900" y="1512570"/>
            <a:ext cx="2021205" cy="22015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89725" y="1212850"/>
            <a:ext cx="51841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function movefun(e) {</a:t>
            </a:r>
          </a:p>
          <a:p>
            <a:r>
              <a:rPr lang="zh-CN" altLang="en-US"/>
              <a:t>        const offset = e.target.getBoundingClientRect();</a:t>
            </a:r>
          </a:p>
          <a:p>
            <a:r>
              <a:rPr lang="zh-CN" altLang="en-US"/>
              <a:t>        const x1 = e.clientX - offset.left;</a:t>
            </a:r>
          </a:p>
          <a:p>
            <a:r>
              <a:rPr lang="zh-CN" altLang="en-US"/>
              <a:t>        const y1 = e.clientY - offset.top;</a:t>
            </a:r>
          </a:p>
          <a:p>
            <a:r>
              <a:rPr lang="zh-CN" altLang="en-US"/>
              <a:t>        ctx1.lineTo(x1, y1);</a:t>
            </a:r>
          </a:p>
          <a:p>
            <a:r>
              <a:rPr lang="zh-CN" altLang="en-US"/>
              <a:t>        ctx1.stroke();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3" name="矩形 2"/>
          <p:cNvSpPr/>
          <p:nvPr/>
        </p:nvSpPr>
        <p:spPr>
          <a:xfrm>
            <a:off x="560705" y="2348865"/>
            <a:ext cx="3693795" cy="11861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63105" y="2348865"/>
            <a:ext cx="3535045" cy="57404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2002</Words>
  <Application>Microsoft Macintosh PowerPoint</Application>
  <PresentationFormat>宽屏</PresentationFormat>
  <Paragraphs>303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宋体</vt:lpstr>
      <vt:lpstr>Arial</vt:lpstr>
      <vt:lpstr>Office 主题</vt:lpstr>
      <vt:lpstr>目录</vt:lpstr>
      <vt:lpstr>PowerPoint 演示文稿</vt:lpstr>
      <vt:lpstr>PowerPoint 演示文稿</vt:lpstr>
      <vt:lpstr>PowerPoint 演示文稿</vt:lpstr>
      <vt:lpstr>PowerPoint 演示文稿</vt:lpstr>
      <vt:lpstr>把上面的知识结合事件做一个笔刷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结合上述知识做两个个案例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通过对像素进行操作,可以使用简单的图像算法制作简单的滤镜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结合上面知识画一个二次贝塞尔辅助线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/>
  <cp:lastModifiedBy>Microsoft Office 用户</cp:lastModifiedBy>
  <cp:revision>27</cp:revision>
  <dcterms:created xsi:type="dcterms:W3CDTF">2018-09-27T08:52:19Z</dcterms:created>
  <dcterms:modified xsi:type="dcterms:W3CDTF">2018-09-27T09:29:18Z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