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3" r:id="rId4"/>
    <p:sldId id="274" r:id="rId5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56" r:id="rId19"/>
    <p:sldId id="257" r:id="rId20"/>
    <p:sldId id="258" r:id="rId21"/>
    <p:sldId id="259" r:id="rId22"/>
    <p:sldId id="260" r:id="rId23"/>
    <p:sldId id="262" r:id="rId24"/>
    <p:sldId id="263" r:id="rId25"/>
    <p:sldId id="264" r:id="rId26"/>
    <p:sldId id="265" r:id="rId27"/>
    <p:sldId id="266" r:id="rId28"/>
    <p:sldId id="267" r:id="rId29"/>
    <p:sldId id="270" r:id="rId30"/>
    <p:sldId id="268" r:id="rId31"/>
    <p:sldId id="269" r:id="rId32"/>
    <p:sldId id="287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0B591-7E53-4635-96E2-F80D4FA05A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计仿实验</a:t>
            </a:r>
            <a:r>
              <a:rPr lang="en-US" altLang="zh-CN" dirty="0"/>
              <a:t>3 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en-US" altLang="zh-CN" dirty="0"/>
              <a:t>81 </a:t>
            </a:r>
            <a:r>
              <a:rPr lang="zh-CN" altLang="en-US" dirty="0"/>
              <a:t>吴宇伦 魏欣然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 descr="图表, 折线图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742"/>
            <a:ext cx="9144000" cy="450651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608" y="3911534"/>
            <a:ext cx="29553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由于仿真长度较短</a:t>
            </a:r>
            <a:endParaRPr lang="en-US" altLang="zh-CN" sz="2400" dirty="0"/>
          </a:p>
          <a:p>
            <a:r>
              <a:rPr lang="zh-CN" altLang="en-US" sz="2400" dirty="0"/>
              <a:t>结果不稳定</a:t>
            </a:r>
            <a:endParaRPr lang="zh-CN" altLang="en-US" sz="2400" dirty="0"/>
          </a:p>
        </p:txBody>
      </p:sp>
      <p:pic>
        <p:nvPicPr>
          <p:cNvPr id="12" name="内容占位符 11" descr="图表, 折线图&#10;&#10;描述已自动生成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t="11257" r="9392" b="5277"/>
          <a:stretch>
            <a:fillRect/>
          </a:stretch>
        </p:blipFill>
        <p:spPr>
          <a:xfrm>
            <a:off x="0" y="857251"/>
            <a:ext cx="4997937" cy="2567420"/>
          </a:xfrm>
        </p:spPr>
      </p:pic>
      <p:pic>
        <p:nvPicPr>
          <p:cNvPr id="14" name="图片 13" descr="图表, 折线图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11288" r="9613" b="5405"/>
          <a:stretch>
            <a:fillRect/>
          </a:stretch>
        </p:blipFill>
        <p:spPr>
          <a:xfrm>
            <a:off x="4086520" y="3433330"/>
            <a:ext cx="5057480" cy="2567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图表&#10;&#10;低可信度描述已自动生成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t="10905" r="9606" b="6121"/>
          <a:stretch>
            <a:fillRect/>
          </a:stretch>
        </p:blipFill>
        <p:spPr>
          <a:xfrm>
            <a:off x="0" y="857250"/>
            <a:ext cx="4527598" cy="2290714"/>
          </a:xfrm>
        </p:spPr>
      </p:pic>
      <p:pic>
        <p:nvPicPr>
          <p:cNvPr id="8" name="图片 7" descr="图表, 折线图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4" t="11916" r="10077" b="5875"/>
          <a:stretch>
            <a:fillRect/>
          </a:stretch>
        </p:blipFill>
        <p:spPr>
          <a:xfrm>
            <a:off x="4616402" y="2283643"/>
            <a:ext cx="4537711" cy="2290714"/>
          </a:xfrm>
          <a:prstGeom prst="rect">
            <a:avLst/>
          </a:prstGeom>
        </p:spPr>
      </p:pic>
      <p:pic>
        <p:nvPicPr>
          <p:cNvPr id="10" name="图片 9" descr="图表, 折线图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11445" r="9536" b="5719"/>
          <a:stretch>
            <a:fillRect/>
          </a:stretch>
        </p:blipFill>
        <p:spPr>
          <a:xfrm>
            <a:off x="0" y="3741232"/>
            <a:ext cx="4527597" cy="22595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3895" y="420159"/>
            <a:ext cx="7886700" cy="422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）采用稳态型仿真重复删除法对上例仿真数据输出进行分析（每次运行长度为</a:t>
            </a:r>
            <a:r>
              <a:rPr lang="en-US" altLang="zh-CN" dirty="0"/>
              <a:t>100</a:t>
            </a:r>
            <a:r>
              <a:rPr lang="zh-CN" altLang="en-US" dirty="0"/>
              <a:t>，分别独立运行</a:t>
            </a:r>
            <a:r>
              <a:rPr lang="en-US" altLang="zh-CN" dirty="0"/>
              <a:t>5</a:t>
            </a:r>
            <a:r>
              <a:rPr lang="zh-CN" altLang="en-US" dirty="0"/>
              <a:t>次，</a:t>
            </a:r>
            <a:r>
              <a:rPr lang="en-US" altLang="zh-CN" dirty="0"/>
              <a:t>10</a:t>
            </a:r>
            <a:r>
              <a:rPr lang="zh-CN" altLang="en-US" dirty="0"/>
              <a:t>次，</a:t>
            </a:r>
            <a:r>
              <a:rPr lang="en-US" altLang="zh-CN" dirty="0"/>
              <a:t>15</a:t>
            </a:r>
            <a:r>
              <a:rPr lang="zh-CN" altLang="en-US" dirty="0"/>
              <a:t>次及</a:t>
            </a:r>
            <a:r>
              <a:rPr lang="en-US" altLang="zh-CN" dirty="0"/>
              <a:t>20</a:t>
            </a:r>
            <a:r>
              <a:rPr lang="zh-CN" altLang="en-US" dirty="0"/>
              <a:t>次）。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2090" y="1956274"/>
          <a:ext cx="668655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K</a:t>
                      </a:r>
                      <a:endParaRPr lang="zh-CN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mean</a:t>
                      </a:r>
                      <a:endParaRPr lang="zh-CN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 length of confidence interval</a:t>
                      </a:r>
                      <a:endParaRPr lang="zh-CN" altLang="en-US" sz="21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12.786722368467679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6.8750562525583225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10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13.695500579042516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5.945469476538034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11.852448480330716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4.377094833020636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20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14.080172379318466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4.174012618544605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32090" y="4148903"/>
          <a:ext cx="668655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K</a:t>
                      </a:r>
                      <a:endParaRPr lang="zh-CN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mean</a:t>
                      </a:r>
                      <a:endParaRPr lang="zh-CN" alt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 length of confidence interval</a:t>
                      </a:r>
                      <a:endParaRPr lang="zh-CN" altLang="en-US" sz="21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9.946694738195472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6.303866553540573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10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11.728574470129038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4.374843915047615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15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9.979816782873588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2.703124137225879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20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10.795944112442383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1.3040268391578678</a:t>
                      </a:r>
                      <a:endParaRPr lang="zh-CN" altLang="en-US" sz="15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59105" y="2669540"/>
            <a:ext cx="102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Delete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22580" y="4940935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 Delete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00332" y="5158775"/>
            <a:ext cx="855482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/>
              <a:t>运行次数</a:t>
            </a:r>
            <a:endParaRPr lang="zh-CN" altLang="en-US" sz="100" dirty="0"/>
          </a:p>
        </p:txBody>
      </p:sp>
      <p:pic>
        <p:nvPicPr>
          <p:cNvPr id="10" name="内容占位符 9" descr="图表, 折线图&#10;&#10;描述已自动生成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3"/>
          <a:stretch>
            <a:fillRect/>
          </a:stretch>
        </p:blipFill>
        <p:spPr>
          <a:xfrm>
            <a:off x="0" y="992594"/>
            <a:ext cx="9143027" cy="416618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Problem 2 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疫情传播仿真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魏欣然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4440"/>
          </a:xfrm>
        </p:spPr>
        <p:txBody>
          <a:bodyPr/>
          <a:p>
            <a:r>
              <a:rPr lang="en-US" altLang="zh-CN"/>
              <a:t>for step i in 1....300:</a:t>
            </a:r>
            <a:endParaRPr lang="en-US" altLang="zh-CN"/>
          </a:p>
          <a:p>
            <a:r>
              <a:rPr lang="en-US" altLang="zh-CN"/>
              <a:t>    redirect every person’s destination</a:t>
            </a:r>
            <a:endParaRPr lang="en-US" altLang="zh-CN"/>
          </a:p>
          <a:p>
            <a:r>
              <a:rPr lang="en-US" altLang="zh-CN"/>
              <a:t>    move every person to new position</a:t>
            </a:r>
            <a:endParaRPr lang="en-US" altLang="zh-CN"/>
          </a:p>
          <a:p>
            <a:r>
              <a:rPr lang="en-US" altLang="zh-CN"/>
              <a:t>    refresh neighbour references</a:t>
            </a:r>
            <a:endParaRPr lang="en-US" altLang="zh-CN"/>
          </a:p>
          <a:p>
            <a:r>
              <a:rPr lang="en-US" altLang="zh-CN"/>
              <a:t>    state change</a:t>
            </a:r>
            <a:endParaRPr lang="en-US" altLang="zh-CN"/>
          </a:p>
          <a:p>
            <a:r>
              <a:rPr lang="en-US" altLang="zh-CN"/>
              <a:t>    save the result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题目的</a:t>
            </a:r>
            <a:r>
              <a:rPr lang="zh-CN" altLang="en-US"/>
              <a:t>问题？</a:t>
            </a:r>
            <a:endParaRPr lang="zh-CN" altLang="en-US"/>
          </a:p>
        </p:txBody>
      </p:sp>
      <p:pic>
        <p:nvPicPr>
          <p:cNvPr id="4" name="图片 3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556385"/>
            <a:ext cx="8046720" cy="998220"/>
          </a:xfrm>
          <a:prstGeom prst="rect">
            <a:avLst/>
          </a:prstGeom>
        </p:spPr>
      </p:pic>
      <p:pic>
        <p:nvPicPr>
          <p:cNvPr id="6" name="图片 5" descr="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24810"/>
            <a:ext cx="779526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一个典型的</a:t>
            </a:r>
            <a:r>
              <a:rPr lang="zh-CN" altLang="en-US"/>
              <a:t>传播过程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80" y="1484630"/>
            <a:ext cx="2990850" cy="2174240"/>
          </a:xfrm>
        </p:spPr>
        <p:txBody>
          <a:bodyPr/>
          <a:p>
            <a:r>
              <a:rPr lang="zh-CN" altLang="en-US" sz="2000"/>
              <a:t>医院容量 = 100</a:t>
            </a:r>
            <a:r>
              <a:rPr lang="en-US" altLang="zh-CN" sz="2000"/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rgbClr val="FF0000"/>
                </a:solidFill>
              </a:rPr>
              <a:t>移动意愿 = 0.9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感染概率 = 0.6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疫苗接种率 = 0.4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疫苗保护率 = 0.8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发现隔离概率 = 0.0</a:t>
            </a:r>
            <a:endParaRPr lang="zh-CN" altLang="en-US" sz="2000"/>
          </a:p>
        </p:txBody>
      </p:sp>
      <p:pic>
        <p:nvPicPr>
          <p:cNvPr id="5" name="图片 4" descr="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340485"/>
            <a:ext cx="6004560" cy="4312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8080" y="4004945"/>
            <a:ext cx="2201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r>
              <a:rPr lang="zh-CN" altLang="en-US"/>
              <a:t>天</a:t>
            </a:r>
            <a:r>
              <a:rPr lang="zh-CN" altLang="en-US"/>
              <a:t>数据：</a:t>
            </a:r>
            <a:endParaRPr lang="zh-CN" altLang="en-US"/>
          </a:p>
          <a:p>
            <a:r>
              <a:rPr lang="zh-CN" altLang="en-US"/>
              <a:t>健康人数</a:t>
            </a:r>
            <a:r>
              <a:rPr lang="en-US" altLang="zh-CN"/>
              <a:t> = </a:t>
            </a:r>
            <a:r>
              <a:rPr lang="zh-CN" altLang="en-US"/>
              <a:t>1378</a:t>
            </a:r>
            <a:endParaRPr lang="zh-CN" altLang="en-US"/>
          </a:p>
          <a:p>
            <a:r>
              <a:rPr lang="zh-CN" altLang="en-US"/>
              <a:t>感染人数</a:t>
            </a:r>
            <a:r>
              <a:rPr lang="en-US" altLang="zh-CN"/>
              <a:t> = </a:t>
            </a:r>
            <a:r>
              <a:rPr lang="zh-CN" altLang="en-US"/>
              <a:t>87</a:t>
            </a:r>
            <a:endParaRPr lang="zh-CN" altLang="en-US"/>
          </a:p>
          <a:p>
            <a:r>
              <a:rPr lang="zh-CN" altLang="en-US"/>
              <a:t>痊愈人数</a:t>
            </a:r>
            <a:r>
              <a:rPr lang="en-US" altLang="zh-CN"/>
              <a:t> = </a:t>
            </a:r>
            <a:r>
              <a:rPr lang="zh-CN" altLang="en-US"/>
              <a:t>2379</a:t>
            </a:r>
            <a:endParaRPr lang="zh-CN" altLang="en-US"/>
          </a:p>
          <a:p>
            <a:r>
              <a:rPr lang="zh-CN" altLang="en-US"/>
              <a:t>死亡人数</a:t>
            </a:r>
            <a:r>
              <a:rPr lang="en-US" altLang="zh-CN"/>
              <a:t> = </a:t>
            </a:r>
            <a:r>
              <a:rPr lang="zh-CN" altLang="en-US"/>
              <a:t>1148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55690" y="2060575"/>
            <a:ext cx="2990850" cy="2174240"/>
          </a:xfrm>
        </p:spPr>
        <p:txBody>
          <a:bodyPr/>
          <a:p>
            <a:r>
              <a:rPr lang="zh-CN" altLang="en-US" sz="2000"/>
              <a:t>医院容量 = 100</a:t>
            </a:r>
            <a:r>
              <a:rPr lang="en-US" altLang="zh-CN" sz="2000"/>
              <a:t>/5000 </a:t>
            </a:r>
            <a:endParaRPr lang="en-US" altLang="zh-CN" sz="2000"/>
          </a:p>
          <a:p>
            <a:r>
              <a:rPr lang="zh-CN" altLang="en-US" sz="2000"/>
              <a:t>感染概率 = 0.6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疫苗接种率 = 0.4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疫苗保护率 = 0.8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发现隔离概率 = 0.0</a:t>
            </a:r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60033"/>
            <a:ext cx="8229600" cy="1143000"/>
          </a:xfrm>
        </p:spPr>
        <p:txBody>
          <a:bodyPr/>
          <a:p>
            <a:r>
              <a:rPr lang="zh-CN" altLang="en-US"/>
              <a:t>移动意愿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rcRect r="4670"/>
          <a:stretch>
            <a:fillRect/>
          </a:stretch>
        </p:blipFill>
        <p:spPr>
          <a:xfrm>
            <a:off x="395605" y="1124585"/>
            <a:ext cx="615759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一、单服务台排队系统仿真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20000"/>
              </a:bodyPr>
              <a:lstStyle/>
              <a:p>
                <a:r>
                  <a:rPr lang="zh-CN" altLang="en-US" dirty="0"/>
                  <a:t>线性同余随机数发生器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=seed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除以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dirty="0"/>
                  <a:t>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zh-CN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:	</a:t>
                </a:r>
                <a:endPara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zh-CN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= (</a:t>
                </a:r>
                <a:r>
                  <a:rPr lang="en-US" altLang="zh-CN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* </a:t>
                </a:r>
                <a:r>
                  <a:rPr lang="en-US" altLang="zh-CN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+ </a:t>
                </a:r>
                <a:r>
                  <a:rPr lang="en-US" altLang="zh-CN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C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 % </a:t>
                </a:r>
                <a:r>
                  <a:rPr lang="en-US" altLang="zh-CN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M</a:t>
                </a:r>
                <a:endPara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	if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zh-CN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altLang="zh-CN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== </a:t>
                </a:r>
                <a:r>
                  <a:rPr lang="en-US" altLang="zh-CN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zh-CN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endPara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		break</a:t>
                </a:r>
                <a:endPara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0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34" y="2226469"/>
            <a:ext cx="1826630" cy="12025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低移动意愿下的情况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035" y="1484630"/>
            <a:ext cx="2990850" cy="2174240"/>
          </a:xfrm>
        </p:spPr>
        <p:txBody>
          <a:bodyPr/>
          <a:p>
            <a:r>
              <a:rPr lang="zh-CN" altLang="en-US" sz="2000">
                <a:sym typeface="+mn-ea"/>
              </a:rPr>
              <a:t>医院容量 = 100</a:t>
            </a:r>
            <a:r>
              <a:rPr lang="en-US" altLang="zh-CN" sz="2000">
                <a:sym typeface="+mn-ea"/>
              </a:rPr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移动意愿 = 0.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5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ym typeface="+mn-ea"/>
              </a:rPr>
              <a:t>感染概率 = 0.6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疫苗接种率 = 0.4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疫苗保护率 = 0.8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发现隔离概率 = 0.0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120130" y="4004945"/>
            <a:ext cx="2882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r>
              <a:rPr lang="zh-CN" altLang="en-US"/>
              <a:t>天</a:t>
            </a:r>
            <a:r>
              <a:rPr lang="zh-CN" altLang="en-US"/>
              <a:t>数据：</a:t>
            </a:r>
            <a:endParaRPr lang="zh-CN" altLang="en-US"/>
          </a:p>
          <a:p>
            <a:r>
              <a:rPr lang="zh-CN" altLang="en-US"/>
              <a:t>健康人数</a:t>
            </a:r>
            <a:r>
              <a:rPr lang="en-US" altLang="zh-CN"/>
              <a:t> = 2006/1378</a:t>
            </a:r>
            <a:endParaRPr lang="zh-CN" altLang="en-US"/>
          </a:p>
          <a:p>
            <a:r>
              <a:rPr lang="zh-CN" altLang="en-US"/>
              <a:t>感染人数</a:t>
            </a:r>
            <a:r>
              <a:rPr lang="en-US" altLang="zh-CN"/>
              <a:t> = 167/87</a:t>
            </a:r>
            <a:endParaRPr lang="zh-CN" altLang="en-US"/>
          </a:p>
          <a:p>
            <a:r>
              <a:rPr lang="zh-CN" altLang="en-US"/>
              <a:t>痊愈人数</a:t>
            </a:r>
            <a:r>
              <a:rPr lang="en-US" altLang="zh-CN"/>
              <a:t> = 1944/2379</a:t>
            </a:r>
            <a:endParaRPr lang="zh-CN" altLang="en-US"/>
          </a:p>
          <a:p>
            <a:r>
              <a:rPr lang="zh-CN" altLang="en-US"/>
              <a:t>死亡人数</a:t>
            </a:r>
            <a:r>
              <a:rPr lang="en-US" altLang="zh-CN"/>
              <a:t> = 871/1748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484630"/>
            <a:ext cx="59512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033"/>
            <a:ext cx="8229600" cy="1143000"/>
          </a:xfrm>
        </p:spPr>
        <p:txBody>
          <a:bodyPr/>
          <a:p>
            <a:r>
              <a:rPr lang="zh-CN" altLang="en-US"/>
              <a:t>病毒</a:t>
            </a:r>
            <a:r>
              <a:rPr lang="zh-CN" altLang="en-US"/>
              <a:t>感染率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340485"/>
            <a:ext cx="5928360" cy="44577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012180" y="2492375"/>
            <a:ext cx="2990850" cy="21742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医院容量 = 100</a:t>
            </a:r>
            <a:r>
              <a:rPr lang="en-US" altLang="zh-CN" sz="2000"/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</a:rPr>
              <a:t>移动意愿 = 0.9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疫苗接种率 = 0.4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疫苗保护率 = 0.8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发现隔离概率 = 0.0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更高</a:t>
            </a:r>
            <a:r>
              <a:rPr lang="zh-CN" altLang="en-US">
                <a:sym typeface="+mn-ea"/>
              </a:rPr>
              <a:t>感染概率下的情况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035" y="1484630"/>
            <a:ext cx="2990850" cy="2174240"/>
          </a:xfrm>
        </p:spPr>
        <p:txBody>
          <a:bodyPr/>
          <a:p>
            <a:r>
              <a:rPr lang="zh-CN" altLang="en-US" sz="2000">
                <a:sym typeface="+mn-ea"/>
              </a:rPr>
              <a:t>医院容量 = 100</a:t>
            </a:r>
            <a:r>
              <a:rPr lang="en-US" altLang="zh-CN" sz="2000">
                <a:sym typeface="+mn-ea"/>
              </a:rPr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移动意愿 = 0.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感染概率 = 0.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9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疫苗接种率 = 0.4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疫苗保护率 = 0.8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发现隔离概率 = 0.0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120130" y="4004945"/>
            <a:ext cx="2882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r>
              <a:rPr lang="zh-CN" altLang="en-US"/>
              <a:t>天</a:t>
            </a:r>
            <a:r>
              <a:rPr lang="zh-CN" altLang="en-US"/>
              <a:t>数据：</a:t>
            </a:r>
            <a:endParaRPr lang="zh-CN" altLang="en-US"/>
          </a:p>
          <a:p>
            <a:r>
              <a:rPr lang="zh-CN" altLang="en-US"/>
              <a:t>健康人数</a:t>
            </a:r>
            <a:r>
              <a:rPr lang="en-US" altLang="zh-CN"/>
              <a:t> = 2189/1378</a:t>
            </a:r>
            <a:endParaRPr lang="zh-CN" altLang="en-US"/>
          </a:p>
          <a:p>
            <a:r>
              <a:rPr lang="zh-CN" altLang="en-US"/>
              <a:t>感染人数</a:t>
            </a:r>
            <a:r>
              <a:rPr lang="en-US" altLang="zh-CN"/>
              <a:t> = 117/87</a:t>
            </a:r>
            <a:endParaRPr lang="zh-CN" altLang="en-US"/>
          </a:p>
          <a:p>
            <a:r>
              <a:rPr lang="zh-CN" altLang="en-US"/>
              <a:t>痊愈人数</a:t>
            </a:r>
            <a:r>
              <a:rPr lang="en-US" altLang="zh-CN"/>
              <a:t> = 1815/2379</a:t>
            </a:r>
            <a:endParaRPr lang="zh-CN" altLang="en-US"/>
          </a:p>
          <a:p>
            <a:r>
              <a:rPr lang="zh-CN" altLang="en-US"/>
              <a:t>死亡人数</a:t>
            </a:r>
            <a:r>
              <a:rPr lang="en-US" altLang="zh-CN"/>
              <a:t> = 866/1748</a:t>
            </a:r>
            <a:endParaRPr lang="zh-CN" altLang="en-US"/>
          </a:p>
        </p:txBody>
      </p:sp>
      <p:pic>
        <p:nvPicPr>
          <p:cNvPr id="5" name="图片 4" descr="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268730"/>
            <a:ext cx="589788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疫苗接种率</a:t>
            </a:r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68730"/>
            <a:ext cx="5943600" cy="4396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0020" y="5949315"/>
            <a:ext cx="449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疫苗再好，接种不够</a:t>
            </a:r>
            <a:r>
              <a:rPr lang="zh-CN" altLang="en-US" sz="2400"/>
              <a:t>也没用</a:t>
            </a:r>
            <a:endParaRPr lang="zh-CN" altLang="en-US" sz="24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940425" y="2276475"/>
            <a:ext cx="2990850" cy="21742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医院容量 = 100</a:t>
            </a:r>
            <a:r>
              <a:rPr lang="en-US" altLang="zh-CN" sz="2000"/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</a:rPr>
              <a:t>移动意愿 = 0.9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感染概率 = 0.6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疫苗保护率 = 0.8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发现隔离概率 = 0.0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更高疫苗</a:t>
            </a:r>
            <a:r>
              <a:rPr lang="zh-CN" altLang="en-US">
                <a:sym typeface="+mn-ea"/>
              </a:rPr>
              <a:t>接种率下的情况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035" y="1484630"/>
            <a:ext cx="2990850" cy="2174240"/>
          </a:xfrm>
        </p:spPr>
        <p:txBody>
          <a:bodyPr/>
          <a:p>
            <a:r>
              <a:rPr lang="zh-CN" altLang="en-US" sz="2000">
                <a:sym typeface="+mn-ea"/>
              </a:rPr>
              <a:t>医院容量 = 100</a:t>
            </a:r>
            <a:r>
              <a:rPr lang="en-US" altLang="zh-CN" sz="2000">
                <a:sym typeface="+mn-ea"/>
              </a:rPr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移动意愿 = 0.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感染概率 = 0.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 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疫苗接种率 = 0.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9 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疫苗保护率 = 0.8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发现隔离概率 = 0.0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120130" y="4004945"/>
            <a:ext cx="28829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r>
              <a:rPr lang="zh-CN" altLang="en-US"/>
              <a:t>天</a:t>
            </a:r>
            <a:r>
              <a:rPr lang="zh-CN" altLang="en-US"/>
              <a:t>数据：</a:t>
            </a:r>
            <a:endParaRPr lang="zh-CN" altLang="en-US"/>
          </a:p>
          <a:p>
            <a:r>
              <a:rPr lang="zh-CN" altLang="en-US"/>
              <a:t>健康人数</a:t>
            </a:r>
            <a:r>
              <a:rPr lang="en-US" altLang="zh-CN"/>
              <a:t> = 2006/1378</a:t>
            </a:r>
            <a:endParaRPr lang="zh-CN" altLang="en-US"/>
          </a:p>
          <a:p>
            <a:r>
              <a:rPr lang="zh-CN" altLang="en-US"/>
              <a:t>感染人数</a:t>
            </a:r>
            <a:r>
              <a:rPr lang="en-US" altLang="zh-CN"/>
              <a:t> = 167/87</a:t>
            </a:r>
            <a:endParaRPr lang="zh-CN" altLang="en-US"/>
          </a:p>
          <a:p>
            <a:r>
              <a:rPr lang="zh-CN" altLang="en-US"/>
              <a:t>痊愈人数</a:t>
            </a:r>
            <a:r>
              <a:rPr lang="en-US" altLang="zh-CN"/>
              <a:t> = 1944/2379</a:t>
            </a:r>
            <a:endParaRPr lang="zh-CN" altLang="en-US"/>
          </a:p>
          <a:p>
            <a:r>
              <a:rPr lang="zh-CN" altLang="en-US"/>
              <a:t>死亡人数</a:t>
            </a:r>
            <a:r>
              <a:rPr lang="en-US" altLang="zh-CN"/>
              <a:t> = 871/1748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1412875"/>
            <a:ext cx="5974080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疫苗</a:t>
            </a:r>
            <a:r>
              <a:rPr lang="zh-CN" altLang="en-US"/>
              <a:t>保护率</a:t>
            </a:r>
            <a:endParaRPr lang="zh-CN" altLang="en-US"/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rcRect b="645"/>
          <a:stretch>
            <a:fillRect/>
          </a:stretch>
        </p:blipFill>
        <p:spPr>
          <a:xfrm>
            <a:off x="467360" y="1417955"/>
            <a:ext cx="5928360" cy="4398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84120" y="5949315"/>
            <a:ext cx="449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接种率不够，疫苗保护率</a:t>
            </a:r>
            <a:r>
              <a:rPr lang="zh-CN" altLang="en-US" sz="2400"/>
              <a:t>很重要</a:t>
            </a:r>
            <a:endParaRPr lang="zh-CN" altLang="en-US" sz="24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012180" y="2420620"/>
            <a:ext cx="2990850" cy="21742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医院容量 = 100</a:t>
            </a:r>
            <a:r>
              <a:rPr lang="en-US" altLang="zh-CN" sz="2000"/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</a:rPr>
              <a:t>移动意愿 = 0.9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感染概率 = 0.6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疫苗接种率 = 0.4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发现隔离概率 = 0.0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更高疫苗</a:t>
            </a:r>
            <a:r>
              <a:rPr lang="zh-CN" altLang="en-US">
                <a:sym typeface="+mn-ea"/>
              </a:rPr>
              <a:t>保护率下的情况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8035" y="1484630"/>
            <a:ext cx="2990850" cy="2174240"/>
          </a:xfrm>
        </p:spPr>
        <p:txBody>
          <a:bodyPr/>
          <a:p>
            <a:r>
              <a:rPr lang="zh-CN" altLang="en-US" sz="2000">
                <a:sym typeface="+mn-ea"/>
              </a:rPr>
              <a:t>医院容量 = 100</a:t>
            </a:r>
            <a:r>
              <a:rPr lang="en-US" altLang="zh-CN" sz="2000">
                <a:sym typeface="+mn-ea"/>
              </a:rPr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移动意愿 = 0.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感染概率 = 0.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 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疫苗接种率 = 0.4</a:t>
            </a:r>
            <a:r>
              <a:rPr lang="en-US" altLang="zh-CN" sz="2000">
                <a:sym typeface="+mn-ea"/>
              </a:rPr>
              <a:t>  </a:t>
            </a:r>
            <a:endParaRPr lang="en-US" altLang="zh-CN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疫苗保护率 = 0.8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 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ym typeface="+mn-ea"/>
              </a:rPr>
              <a:t>发现隔离概率 = 0.0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120130" y="4004945"/>
            <a:ext cx="2882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r>
              <a:rPr lang="zh-CN" altLang="en-US"/>
              <a:t>天</a:t>
            </a:r>
            <a:r>
              <a:rPr lang="zh-CN" altLang="en-US"/>
              <a:t>数据：</a:t>
            </a:r>
            <a:endParaRPr lang="zh-CN" altLang="en-US"/>
          </a:p>
          <a:p>
            <a:r>
              <a:rPr lang="zh-CN" altLang="en-US"/>
              <a:t>健康人数</a:t>
            </a:r>
            <a:r>
              <a:rPr lang="en-US" altLang="zh-CN"/>
              <a:t> = 2189/1378</a:t>
            </a:r>
            <a:endParaRPr lang="zh-CN" altLang="en-US"/>
          </a:p>
          <a:p>
            <a:r>
              <a:rPr lang="zh-CN" altLang="en-US"/>
              <a:t>感染人数</a:t>
            </a:r>
            <a:r>
              <a:rPr lang="en-US" altLang="zh-CN"/>
              <a:t> = 117/87</a:t>
            </a:r>
            <a:endParaRPr lang="zh-CN" altLang="en-US"/>
          </a:p>
          <a:p>
            <a:r>
              <a:rPr lang="zh-CN" altLang="en-US"/>
              <a:t>痊愈人数</a:t>
            </a:r>
            <a:r>
              <a:rPr lang="en-US" altLang="zh-CN"/>
              <a:t> = 1815/2379</a:t>
            </a:r>
            <a:endParaRPr lang="zh-CN" altLang="en-US"/>
          </a:p>
          <a:p>
            <a:r>
              <a:rPr lang="zh-CN" altLang="en-US"/>
              <a:t>死亡人数</a:t>
            </a:r>
            <a:r>
              <a:rPr lang="en-US" altLang="zh-CN"/>
              <a:t> = 866/1748</a:t>
            </a:r>
            <a:endParaRPr lang="zh-CN" altLang="en-US"/>
          </a:p>
        </p:txBody>
      </p:sp>
      <p:pic>
        <p:nvPicPr>
          <p:cNvPr id="5" name="图片 4" descr="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268730"/>
            <a:ext cx="589788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医院床位</a:t>
            </a:r>
            <a:endParaRPr lang="zh-CN" altLang="en-US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7955"/>
            <a:ext cx="5783580" cy="419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0020" y="5949315"/>
            <a:ext cx="449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都在乱跑，再多床位也没用！</a:t>
            </a:r>
            <a:endParaRPr lang="zh-CN" altLang="en-US" sz="24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012180" y="2420620"/>
            <a:ext cx="2990850" cy="21742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</a:rPr>
              <a:t>移动意愿 = 0.9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感染概率 = 0.6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疫苗接种率 = 0.4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疫苗保护率 = 0.8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发现隔离概率 = 0.0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早发现，</a:t>
            </a:r>
            <a:r>
              <a:rPr lang="zh-CN" altLang="en-US"/>
              <a:t>早隔离</a:t>
            </a:r>
            <a:endParaRPr lang="zh-CN" altLang="en-US"/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84630"/>
            <a:ext cx="5974080" cy="450342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012180" y="2420620"/>
            <a:ext cx="2990850" cy="21742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医院容量 = 100</a:t>
            </a:r>
            <a:r>
              <a:rPr lang="en-US" altLang="zh-CN" sz="2000"/>
              <a:t>/5000 </a:t>
            </a:r>
            <a:endParaRPr lang="en-US" altLang="zh-CN" sz="2000"/>
          </a:p>
          <a:p>
            <a:r>
              <a:rPr lang="zh-CN" altLang="en-US" sz="2000">
                <a:solidFill>
                  <a:schemeClr val="tx1"/>
                </a:solidFill>
              </a:rPr>
              <a:t>移动意愿 = 0.9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/>
              <a:t>感染概率 = 0.6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疫苗接种率 = 0.4</a:t>
            </a:r>
            <a:r>
              <a:rPr lang="en-US" altLang="zh-CN" sz="2000"/>
              <a:t>  </a:t>
            </a:r>
            <a:endParaRPr lang="en-US" altLang="zh-CN" sz="2000"/>
          </a:p>
          <a:p>
            <a:r>
              <a:rPr lang="zh-CN" altLang="en-US" sz="2000"/>
              <a:t>疫苗保护率 = 0.8</a:t>
            </a:r>
            <a:r>
              <a:rPr lang="en-US" altLang="zh-CN" sz="2000"/>
              <a:t>  </a:t>
            </a:r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实时运行</a:t>
            </a:r>
            <a:r>
              <a:rPr lang="zh-CN" altLang="en-US"/>
              <a:t>显示</a:t>
            </a:r>
            <a:endParaRPr lang="zh-CN" altLang="en-US"/>
          </a:p>
          <a:p>
            <a:r>
              <a:rPr lang="zh-CN" altLang="en-US"/>
              <a:t>医院床位在何时会</a:t>
            </a:r>
            <a:r>
              <a:rPr lang="zh-CN" altLang="en-US"/>
              <a:t>有用？</a:t>
            </a:r>
            <a:endParaRPr lang="zh-CN" altLang="en-US"/>
          </a:p>
          <a:p>
            <a:r>
              <a:rPr lang="zh-CN" altLang="en-US"/>
              <a:t>欢迎给出</a:t>
            </a:r>
            <a:r>
              <a:rPr lang="zh-CN" altLang="en-US"/>
              <a:t>参数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7316"/>
                <a:ext cx="7886700" cy="42226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检验和独立性检验：</a:t>
                </a:r>
                <a:endParaRPr lang="en-US" altLang="zh-CN" dirty="0"/>
              </a:p>
              <a:p>
                <a:r>
                  <a:rPr lang="zh-CN" altLang="en-US" dirty="0"/>
                  <a:t>（以</a:t>
                </a:r>
                <a:r>
                  <a:rPr lang="en-US" altLang="zh-CN" dirty="0"/>
                  <a:t>seed=1</a:t>
                </a:r>
                <a:r>
                  <a:rPr lang="zh-CN" altLang="en-US" dirty="0"/>
                  <a:t>为例，</a:t>
                </a:r>
                <a:r>
                  <a:rPr lang="en-US" altLang="zh-CN" dirty="0"/>
                  <a:t>K=10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j=1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alpha=0.05</a:t>
                </a:r>
                <a:r>
                  <a:rPr lang="zh-CN" altLang="en-US" dirty="0"/>
                  <a:t>，长度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10.14 &lt; 16.92</a:t>
                </a:r>
                <a:r>
                  <a:rPr lang="zh-CN" altLang="en-US" dirty="0"/>
                  <a:t>，接受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1.027 &lt; 1.645</a:t>
                </a:r>
                <a:r>
                  <a:rPr lang="zh-CN" altLang="en-US" dirty="0"/>
                  <a:t>，接受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7316"/>
                <a:ext cx="7886700" cy="4222656"/>
              </a:xfrm>
              <a:blipFill rotWithShape="1">
                <a:blip r:embed="rId1"/>
                <a:stretch>
                  <a:fillRect t="-12" b="-7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95738" y="2864644"/>
          <a:ext cx="85725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2743200" imgH="4267200" progId="Equation.DSMT4">
                  <p:embed/>
                </p:oleObj>
              </mc:Choice>
              <mc:Fallback>
                <p:oleObj name="Equation" r:id="rId2" imgW="2743200" imgH="4267200" progId="Equation.DSMT4">
                  <p:embed/>
                  <p:pic>
                    <p:nvPicPr>
                      <p:cNvPr id="0" name="图片 -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5738" y="2864644"/>
                        <a:ext cx="85725" cy="13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18" y="3284658"/>
            <a:ext cx="4177474" cy="109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04735" y="5499110"/>
            <a:ext cx="1894787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/>
              <a:t>横轴：</a:t>
            </a:r>
            <a:r>
              <a:rPr lang="en-US" altLang="zh-CN" sz="100" dirty="0"/>
              <a:t>k         M=2^k-1</a:t>
            </a:r>
            <a:endParaRPr lang="zh-CN" altLang="en-US" sz="100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7"/>
          <a:stretch>
            <a:fillRect/>
          </a:stretch>
        </p:blipFill>
        <p:spPr>
          <a:xfrm>
            <a:off x="0" y="1131094"/>
            <a:ext cx="9144001" cy="4199305"/>
          </a:xfrm>
        </p:spPr>
      </p:pic>
      <p:sp>
        <p:nvSpPr>
          <p:cNvPr id="11" name="文本框 10"/>
          <p:cNvSpPr txBox="1"/>
          <p:nvPr/>
        </p:nvSpPr>
        <p:spPr>
          <a:xfrm>
            <a:off x="176753" y="962382"/>
            <a:ext cx="1456442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/>
              <a:t>长度：</a:t>
            </a:r>
            <a:r>
              <a:rPr lang="en-US" altLang="zh-CN" sz="100" dirty="0"/>
              <a:t>10000</a:t>
            </a:r>
            <a:endParaRPr lang="zh-CN" altLang="en-US" sz="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折线图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227"/>
            <a:ext cx="9142032" cy="450554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7316"/>
                <a:ext cx="7886700" cy="4222656"/>
              </a:xfrm>
            </p:spPr>
            <p:txBody>
              <a:bodyPr/>
              <a:lstStyle/>
              <a:p>
                <a:r>
                  <a:rPr lang="zh-CN" altLang="en-US" dirty="0"/>
                  <a:t>产生指定均值的指数分布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7316"/>
                <a:ext cx="7886700" cy="4222656"/>
              </a:xfrm>
              <a:blipFill rotWithShape="1">
                <a:blip r:embed="rId1"/>
                <a:stretch>
                  <a:fillRect t="-12" b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750" y="692641"/>
            <a:ext cx="7886700" cy="422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）仿真运行长度分别为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2000</a:t>
            </a:r>
            <a:r>
              <a:rPr lang="zh-CN" altLang="en-US" dirty="0"/>
              <a:t>，</a:t>
            </a:r>
            <a:r>
              <a:rPr lang="en-US" altLang="zh-CN" dirty="0"/>
              <a:t>3000</a:t>
            </a:r>
            <a:r>
              <a:rPr lang="zh-CN" altLang="en-US" dirty="0"/>
              <a:t>，</a:t>
            </a:r>
            <a:r>
              <a:rPr lang="en-US" altLang="zh-CN" dirty="0"/>
              <a:t>4000</a:t>
            </a:r>
            <a:r>
              <a:rPr lang="zh-CN" altLang="en-US" dirty="0"/>
              <a:t>，</a:t>
            </a:r>
            <a:r>
              <a:rPr lang="en-US" altLang="zh-CN" dirty="0"/>
              <a:t>5000</a:t>
            </a:r>
            <a:r>
              <a:rPr lang="zh-CN" altLang="en-US" dirty="0"/>
              <a:t>个顾客，并统计每个顾客的平均等待时间与平均队长，与系统性能的稳态理论值进行对比，分析试验结果。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173" y="3140874"/>
            <a:ext cx="3849133" cy="2815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8650" y="2720772"/>
                <a:ext cx="1498862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" dirty="0"/>
                  <a:t>仿真方法：</a:t>
                </a:r>
                <a:endParaRPr lang="en-US" altLang="zh-CN" sz="100" dirty="0"/>
              </a:p>
              <a:p>
                <a:r>
                  <a:rPr lang="zh-CN" altLang="en-US" sz="100" dirty="0"/>
                  <a:t>事件调度法</a:t>
                </a:r>
                <a:endParaRPr lang="en-US" altLang="zh-CN" sz="100" dirty="0"/>
              </a:p>
              <a:p>
                <a:endParaRPr lang="en-US" altLang="zh-CN" sz="100" dirty="0"/>
              </a:p>
              <a:p>
                <a:endParaRPr lang="en-US" altLang="zh-CN" sz="100" dirty="0"/>
              </a:p>
              <a:p>
                <a:r>
                  <a:rPr lang="zh-CN" altLang="en-US" sz="100" dirty="0"/>
                  <a:t>理论值：</a:t>
                </a:r>
                <a:endParaRPr lang="en-US" altLang="zh-CN" sz="100" dirty="0"/>
              </a:p>
              <a:p>
                <a:endParaRPr lang="en-US" altLang="zh-CN" sz="100" dirty="0"/>
              </a:p>
              <a:p>
                <a:r>
                  <a:rPr lang="zh-CN" altLang="en-US" sz="100" dirty="0"/>
                  <a:t>平均队长：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00" dirty="0"/>
                  <a:t>=4</a:t>
                </a:r>
                <a:endParaRPr lang="en-US" altLang="zh-CN" sz="100" dirty="0"/>
              </a:p>
              <a:p>
                <a:endParaRPr lang="en-US" altLang="zh-CN" sz="100" dirty="0"/>
              </a:p>
              <a:p>
                <a:r>
                  <a:rPr lang="zh-CN" altLang="en-US" sz="100" dirty="0"/>
                  <a:t>平均等待时间：</a:t>
                </a:r>
                <a:endParaRPr lang="en-US" altLang="zh-CN" sz="100" dirty="0"/>
              </a:p>
              <a:p>
                <a14:m>
                  <m:oMath xmlns:m="http://schemas.openxmlformats.org/officeDocument/2006/math">
                    <m:r>
                      <a:rPr lang="en-US" altLang="zh-CN" sz="1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00" dirty="0"/>
                  <a:t>=16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20772"/>
                <a:ext cx="1498862" cy="245110"/>
              </a:xfrm>
              <a:prstGeom prst="rect">
                <a:avLst/>
              </a:prstGeom>
              <a:blipFill rotWithShape="1">
                <a:blip r:embed="rId2"/>
                <a:stretch>
                  <a:fillRect t="-176" r="17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3213100"/>
            <a:ext cx="1930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图表, 折线图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742"/>
            <a:ext cx="9144000" cy="450651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608330"/>
            <a:ext cx="7886700" cy="599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）采用终止型仿真固定样本长度法对上例仿真数据输出进行分析（独立运行上例</a:t>
            </a:r>
            <a:r>
              <a:rPr lang="en-US" altLang="zh-CN" dirty="0"/>
              <a:t>20</a:t>
            </a:r>
            <a:r>
              <a:rPr lang="zh-CN" altLang="en-US" dirty="0"/>
              <a:t>次，每次长度为</a:t>
            </a:r>
            <a:r>
              <a:rPr lang="en-US" altLang="zh-CN" dirty="0"/>
              <a:t>200</a:t>
            </a:r>
            <a:r>
              <a:rPr lang="zh-CN" altLang="en-US" dirty="0"/>
              <a:t>，初始条件是初始队长</a:t>
            </a:r>
            <a:r>
              <a:rPr lang="en-US" altLang="zh-CN" dirty="0"/>
              <a:t>0</a:t>
            </a:r>
            <a:r>
              <a:rPr lang="zh-CN" altLang="en-US" dirty="0"/>
              <a:t>，服务台状态为闲，采用独立的随机数）。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Seed: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int(</a:t>
            </a:r>
            <a:r>
              <a:rPr lang="en-US" altLang="zh-CN" sz="1800" dirty="0" err="1">
                <a:solidFill>
                  <a:srgbClr val="FF0000"/>
                </a:solidFill>
              </a:rPr>
              <a:t>time.time</a:t>
            </a:r>
            <a:r>
              <a:rPr lang="en-US" altLang="zh-CN" sz="1800" dirty="0">
                <a:solidFill>
                  <a:srgbClr val="FF0000"/>
                </a:solidFill>
              </a:rPr>
              <a:t>()*1e5)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957" y="2924737"/>
            <a:ext cx="2426905" cy="30453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16" y="2924738"/>
            <a:ext cx="3581864" cy="304537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472d374-4b8b-4104-8b17-de3de15796ae}"/>
</p:tagLst>
</file>

<file path=ppt/tags/tag2.xml><?xml version="1.0" encoding="utf-8"?>
<p:tagLst xmlns:p="http://schemas.openxmlformats.org/presentationml/2006/main">
  <p:tag name="KSO_WM_UNIT_TABLE_BEAUTIFY" val="smartTable{9a645840-435e-48d5-98ba-c55bb06c919a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WPS 演示</Application>
  <PresentationFormat/>
  <Paragraphs>282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Cambria Math</vt:lpstr>
      <vt:lpstr>Consolas</vt:lpstr>
      <vt:lpstr>默认设计模板</vt:lpstr>
      <vt:lpstr>1_默认设计模板</vt:lpstr>
      <vt:lpstr>Equation.DSMT4</vt:lpstr>
      <vt:lpstr>计仿实验3 展示</vt:lpstr>
      <vt:lpstr>一、单服务台排队系统仿真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2 疫情传播仿真</vt:lpstr>
      <vt:lpstr>仿真程序</vt:lpstr>
      <vt:lpstr>题目的问题？</vt:lpstr>
      <vt:lpstr>一个典型的传播过程</vt:lpstr>
      <vt:lpstr>移动意愿</vt:lpstr>
      <vt:lpstr>低移动意愿下的情况</vt:lpstr>
      <vt:lpstr>病毒感染率</vt:lpstr>
      <vt:lpstr>更高感染概率下的情况</vt:lpstr>
      <vt:lpstr>疫苗接种率</vt:lpstr>
      <vt:lpstr>更高疫苗接种率下的情况</vt:lpstr>
      <vt:lpstr>疫苗保护率</vt:lpstr>
      <vt:lpstr>更高疫苗保护率下的情况</vt:lpstr>
      <vt:lpstr>医院床位</vt:lpstr>
      <vt:lpstr>早发现，早隔离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 疫情传播仿真</dc:title>
  <dc:creator>YYDPY</dc:creator>
  <cp:lastModifiedBy>天</cp:lastModifiedBy>
  <cp:revision>61</cp:revision>
  <dcterms:created xsi:type="dcterms:W3CDTF">2021-05-13T01:59:00Z</dcterms:created>
  <dcterms:modified xsi:type="dcterms:W3CDTF">2021-05-13T03:47:06Z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E1F6840768254AB08E12AAB914E6797E</vt:lpwstr>
  </property>
</Properties>
</file>