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3"/>
  </p:sldMasterIdLst>
  <p:notesMasterIdLst>
    <p:notesMasterId r:id="rId22"/>
  </p:notesMasterIdLst>
  <p:handoutMasterIdLst>
    <p:handoutMasterId r:id="rId42"/>
  </p:handoutMasterIdLst>
  <p:sldIdLst>
    <p:sldId id="3281" r:id="rId4"/>
    <p:sldId id="3342" r:id="rId5"/>
    <p:sldId id="3343" r:id="rId6"/>
    <p:sldId id="3309" r:id="rId7"/>
    <p:sldId id="3345" r:id="rId8"/>
    <p:sldId id="3346" r:id="rId9"/>
    <p:sldId id="3347" r:id="rId10"/>
    <p:sldId id="3348" r:id="rId11"/>
    <p:sldId id="3349" r:id="rId12"/>
    <p:sldId id="3350" r:id="rId13"/>
    <p:sldId id="3351" r:id="rId14"/>
    <p:sldId id="3352" r:id="rId15"/>
    <p:sldId id="3354" r:id="rId16"/>
    <p:sldId id="3355" r:id="rId17"/>
    <p:sldId id="3356" r:id="rId18"/>
    <p:sldId id="3357" r:id="rId19"/>
    <p:sldId id="3353" r:id="rId20"/>
    <p:sldId id="3283" r:id="rId21"/>
    <p:sldId id="3287" r:id="rId23"/>
    <p:sldId id="3291" r:id="rId24"/>
    <p:sldId id="3358" r:id="rId25"/>
    <p:sldId id="3292" r:id="rId26"/>
    <p:sldId id="3284" r:id="rId27"/>
    <p:sldId id="3296" r:id="rId28"/>
    <p:sldId id="3299" r:id="rId29"/>
    <p:sldId id="3302" r:id="rId30"/>
    <p:sldId id="3359" r:id="rId31"/>
    <p:sldId id="3306" r:id="rId32"/>
    <p:sldId id="3307" r:id="rId33"/>
    <p:sldId id="3326" r:id="rId34"/>
    <p:sldId id="3465" r:id="rId35"/>
    <p:sldId id="3328" r:id="rId36"/>
    <p:sldId id="3329" r:id="rId37"/>
    <p:sldId id="3330" r:id="rId38"/>
    <p:sldId id="3360" r:id="rId39"/>
    <p:sldId id="3332" r:id="rId40"/>
    <p:sldId id="3340" r:id="rId41"/>
  </p:sldIdLst>
  <p:sldSz cx="12858750" cy="7232650"/>
  <p:notesSz cx="6858000" cy="9144000"/>
  <p:custDataLst>
    <p:tags r:id="rId4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E75B6"/>
    <a:srgbClr val="0DB611"/>
    <a:srgbClr val="09B0DE"/>
    <a:srgbClr val="019734"/>
    <a:srgbClr val="1D6DC2"/>
    <a:srgbClr val="FE9603"/>
    <a:srgbClr val="F2F2F2"/>
    <a:srgbClr val="08B689"/>
    <a:srgbClr val="79B50F"/>
    <a:srgbClr val="666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7" autoAdjust="0"/>
    <p:restoredTop sz="92986" autoAdjust="0"/>
  </p:normalViewPr>
  <p:slideViewPr>
    <p:cSldViewPr>
      <p:cViewPr>
        <p:scale>
          <a:sx n="75" d="100"/>
          <a:sy n="75" d="100"/>
        </p:scale>
        <p:origin x="-564" y="-1110"/>
      </p:cViewPr>
      <p:guideLst>
        <p:guide orient="horz" pos="298"/>
        <p:guide orient="horz" pos="4228"/>
        <p:guide pos="3964"/>
        <p:guide pos="556"/>
        <p:guide pos="7543"/>
        <p:guide pos="1412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E0A79-145D-45FF-AC59-17CDD4838D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E0A79-145D-45FF-AC59-17CDD4838D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06512E57-95F0-4912-AC44-F2D43C571B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96A97911-2034-46D6-AA50-87A8D7B235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3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7625" indent="0" algn="ctr">
              <a:buNone/>
              <a:defRPr sz="168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0489-0968-4B82-9E1F-24196465EE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07FD-233B-4284-B1AB-6881037575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932304"/>
          </a:xfrm>
        </p:spPr>
        <p:txBody>
          <a:bodyPr>
            <a:normAutofit/>
          </a:bodyPr>
          <a:lstStyle>
            <a:lvl1pPr marL="481965" indent="-481965">
              <a:buClr>
                <a:srgbClr val="70AD47"/>
              </a:buClr>
              <a:buFont typeface="Wingdings" panose="05000000000000000000" pitchFamily="2" charset="2"/>
              <a:buChar char="l"/>
              <a:defRPr sz="253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039" y="1558464"/>
            <a:ext cx="11090672" cy="495594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6764867"/>
            <a:ext cx="12858750" cy="4677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5" dirty="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353" y="1155486"/>
            <a:ext cx="12858044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F254-4018-4CFE-A7D5-80C5046BF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EB9-4DB9-43F0-B56B-7A0850A43B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0489-0968-4B82-9E1F-24196465EE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07FD-233B-4284-B1AB-6881037575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5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6770275" y="3504361"/>
            <a:ext cx="0" cy="2961400"/>
          </a:xfrm>
          <a:prstGeom prst="line">
            <a:avLst/>
          </a:prstGeom>
          <a:ln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74000">
                  <a:schemeClr val="accent6">
                    <a:lumMod val="75000"/>
                  </a:schemeClr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35" y="6711950"/>
            <a:ext cx="12858115" cy="5207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  <p:sp>
        <p:nvSpPr>
          <p:cNvPr id="9" name="矩形 37"/>
          <p:cNvSpPr>
            <a:spLocks noChangeArrowheads="1"/>
          </p:cNvSpPr>
          <p:nvPr/>
        </p:nvSpPr>
        <p:spPr bwMode="auto">
          <a:xfrm>
            <a:off x="3771" y="2894993"/>
            <a:ext cx="12854626" cy="3037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6435" tIns="48217" rIns="96435" bIns="48217" numCol="1" anchor="ctr" anchorCtr="0" compatLnSpc="1"/>
          <a:lstStyle/>
          <a:p>
            <a:r>
              <a:rPr lang="en-US" altLang="zh-CN" sz="845" dirty="0">
                <a:solidFill>
                  <a:prstClr val="white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                  </a:t>
            </a:r>
            <a:r>
              <a:rPr lang="en-US" altLang="zh-CN" sz="1055" dirty="0">
                <a:solidFill>
                  <a:prstClr val="white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Industry informatization solution by nxt    </a:t>
            </a:r>
            <a:r>
              <a:rPr lang="en-US" altLang="zh-CN" sz="1055" dirty="0">
                <a:solidFill>
                  <a:srgbClr val="FFC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Agriculture</a:t>
            </a:r>
            <a:endParaRPr lang="en-US" altLang="zh-CN" sz="1055" dirty="0">
              <a:solidFill>
                <a:srgbClr val="FFC000"/>
              </a:solidFill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53" y="47413"/>
            <a:ext cx="31877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435" tIns="48217" rIns="96435" bIns="48217" numCol="1" anchor="ctr" anchorCtr="0" compatLnSpc="1">
            <a:spAutoFit/>
          </a:bodyPr>
          <a:lstStyle/>
          <a:p>
            <a:endParaRPr lang="zh-CN" altLang="en-US" sz="1900">
              <a:solidFill>
                <a:prstClr val="black"/>
              </a:solidFill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353" y="288502"/>
            <a:ext cx="31877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435" tIns="48217" rIns="96435" bIns="48217" numCol="1" anchor="ctr" anchorCtr="0" compatLnSpc="1">
            <a:spAutoFit/>
          </a:bodyPr>
          <a:lstStyle/>
          <a:p>
            <a:endParaRPr lang="zh-CN" altLang="en-US" sz="1900">
              <a:solidFill>
                <a:prstClr val="black"/>
              </a:solidFill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2763045" y="782077"/>
            <a:ext cx="6162040" cy="64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435" tIns="48217" rIns="96435" bIns="48217" numCol="1" anchor="ctr" anchorCtr="0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XX</a:t>
            </a:r>
            <a:r>
              <a:rPr lang="zh-CN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市农业大数据平台设计方案</a:t>
            </a:r>
            <a:endParaRPr lang="zh-CN" altLang="en-US" sz="3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7035800" y="2179955"/>
            <a:ext cx="5034280" cy="34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435" tIns="48217" rIns="96435" bIns="48217" numCol="1" anchor="t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pc="20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『</a:t>
            </a:r>
            <a:r>
              <a:rPr lang="zh-CN" altLang="en-US" sz="1600" b="1" spc="20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互联网</a:t>
            </a:r>
            <a:r>
              <a:rPr lang="en-US" altLang="zh-CN" sz="1600" b="1" spc="2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</a:t>
            </a:r>
            <a:r>
              <a:rPr lang="zh-CN" altLang="en-US" sz="1600" b="1" spc="2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物联网</a:t>
            </a:r>
            <a:r>
              <a:rPr lang="en-US" altLang="zh-CN" sz="1600" b="1" spc="2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</a:t>
            </a:r>
            <a:r>
              <a:rPr lang="zh-CN" altLang="en-US" sz="1600" b="1" spc="2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云</a:t>
            </a:r>
            <a:r>
              <a:rPr lang="zh-CN" altLang="en-US" sz="1600" b="1" spc="20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计算</a:t>
            </a:r>
            <a:r>
              <a:rPr lang="en-US" altLang="zh-CN" sz="1600" b="1" spc="20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</a:t>
            </a:r>
            <a:r>
              <a:rPr lang="zh-CN" altLang="en-US" sz="1600" b="1" spc="20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大数据</a:t>
            </a:r>
            <a:r>
              <a:rPr lang="en-US" altLang="zh-CN" sz="1600" b="1" spc="20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</a:t>
            </a:r>
            <a:r>
              <a:rPr lang="zh-CN" altLang="en-US" sz="1600" b="1" spc="20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移动</a:t>
            </a:r>
            <a:r>
              <a:rPr lang="zh-CN" altLang="en-US" sz="1600" b="1" spc="2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互联网</a:t>
            </a:r>
            <a:r>
              <a:rPr lang="en-US" altLang="zh-CN" sz="1600" b="1" spc="2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』</a:t>
            </a:r>
            <a:endParaRPr lang="en-US" altLang="zh-CN" sz="1600" b="1" spc="200" dirty="0" smtClean="0">
              <a:solidFill>
                <a:schemeClr val="accent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35800" y="3663950"/>
            <a:ext cx="434530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1400" kern="100" dirty="0">
                <a:solidFill>
                  <a:srgbClr val="E7E6E6">
                    <a:lumMod val="1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寻找答案、交流思想、解决问题。</a:t>
            </a:r>
            <a:endParaRPr lang="en-US" altLang="zh-CN" sz="1400" kern="100" dirty="0">
              <a:solidFill>
                <a:srgbClr val="E7E6E6">
                  <a:lumMod val="10000"/>
                </a:srgbClr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zh-CN" altLang="zh-CN" sz="1400" kern="100" dirty="0">
                <a:solidFill>
                  <a:srgbClr val="E7E6E6">
                    <a:lumMod val="1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无论您的目标是什么，</a:t>
            </a:r>
            <a:endParaRPr lang="en-US" altLang="zh-CN" sz="1400" kern="100" dirty="0">
              <a:solidFill>
                <a:srgbClr val="E7E6E6">
                  <a:lumMod val="10000"/>
                </a:srgbClr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zh-CN" altLang="zh-CN" sz="1400" kern="100" dirty="0">
                <a:solidFill>
                  <a:srgbClr val="E7E6E6">
                    <a:lumMod val="10000"/>
                  </a:srgb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科技都能帮助您更充分地利用先进的信息技术实现您的目标。 </a:t>
            </a:r>
            <a:endParaRPr lang="zh-CN" altLang="zh-CN" sz="1400" kern="100" dirty="0">
              <a:solidFill>
                <a:srgbClr val="E7E6E6">
                  <a:lumMod val="10000"/>
                </a:srgbClr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600"/>
              </a:spcAft>
            </a:pPr>
            <a:r>
              <a:rPr lang="zh-CN" altLang="zh-CN" sz="1400" kern="100" dirty="0">
                <a:solidFill>
                  <a:srgbClr val="E7E6E6">
                    <a:lumMod val="10000"/>
                  </a:srgb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更多信息</a:t>
            </a:r>
            <a:r>
              <a:rPr lang="zh-CN" altLang="en-US" sz="1400" kern="100" dirty="0">
                <a:solidFill>
                  <a:srgbClr val="E7E6E6">
                    <a:lumMod val="10000"/>
                  </a:srgb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敬请</a:t>
            </a:r>
            <a:r>
              <a:rPr lang="zh-CN" altLang="zh-CN" sz="1400" kern="100" dirty="0">
                <a:solidFill>
                  <a:srgbClr val="E7E6E6">
                    <a:lumMod val="10000"/>
                  </a:srgb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浏览：</a:t>
            </a:r>
            <a:endParaRPr lang="en-US" altLang="zh-CN" sz="1400" kern="1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22" name="Picture 23" descr="图片aa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88" y="3504633"/>
            <a:ext cx="5432913" cy="372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3417eb9bbd90198ccce421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1206500"/>
            <a:ext cx="7619365" cy="552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3417eb9bbd90198ccdda32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1196975"/>
            <a:ext cx="7619365" cy="556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3417eb9bbd90198ccce523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5895" y="1210310"/>
            <a:ext cx="7619365" cy="5503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3417eb9bbd90198ccce626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1205865"/>
            <a:ext cx="7619365" cy="5560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3417eb9bbd90198ccce627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1172210"/>
            <a:ext cx="7619365" cy="5525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3417eb9bbd90198ccce628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5" y="1188720"/>
            <a:ext cx="7619365" cy="556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3417eb9bbd90198ccd8330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5" y="1209040"/>
            <a:ext cx="7619365" cy="552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3417eb9bbd90198ccce729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5" y="1218565"/>
            <a:ext cx="7619365" cy="5502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lstStyle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农业大数据相关政策指引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10"/>
          <p:cNvSpPr txBox="1">
            <a:spLocks noChangeArrowheads="1"/>
          </p:cNvSpPr>
          <p:nvPr/>
        </p:nvSpPr>
        <p:spPr bwMode="auto">
          <a:xfrm>
            <a:off x="3667760" y="1598295"/>
            <a:ext cx="7012940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党和政府高度重视农业工作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04160" y="2315210"/>
            <a:ext cx="91763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十三五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全国农业农村信息化发展规划》</a:t>
            </a:r>
            <a:endParaRPr lang="zh-CN" altLang="en-US" sz="16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党中央国务院高度重视信息化发展，对实施创新驱动发展战略、网络强国战略、国家大数据战略、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互联网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行动等作出部署，并把农业农村工作摆在突出重要位置。为农业农村信息化发展提供了强有力的政策保障。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804160" y="3901440"/>
            <a:ext cx="9176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国务院《促进大数据发展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行动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纲要》</a:t>
            </a:r>
            <a:endParaRPr lang="zh-CN" altLang="en-US" sz="16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加强农业农村经济大数据建设，完善村、县相关数据采集、传输、共享基础设施，建立农业农村数据采集、运算、应用、服务体系，强化农村生态环境治理，增强乡村社会治理能力。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804160" y="5215890"/>
            <a:ext cx="9175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浙江省现代农业发展“十三五”规划</a:t>
            </a:r>
            <a:endParaRPr lang="zh-CN" altLang="en-US" sz="16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以信息化与农业现代化融合发展为方向，加快互联网技术在农业领域的运用，强化顶层设计、资源整合和数据共享，大力发展智慧农业、大数据农业，积极推进农业电子政务、事务、服务与商务和农村信息化示范省建设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324610" y="2444115"/>
            <a:ext cx="1099185" cy="1098550"/>
            <a:chOff x="1287463" y="1603376"/>
            <a:chExt cx="1922463" cy="1936750"/>
          </a:xfrm>
        </p:grpSpPr>
        <p:sp>
          <p:nvSpPr>
            <p:cNvPr id="78" name="Freeform 12"/>
            <p:cNvSpPr/>
            <p:nvPr/>
          </p:nvSpPr>
          <p:spPr bwMode="auto">
            <a:xfrm>
              <a:off x="1611313" y="1603376"/>
              <a:ext cx="577850" cy="471488"/>
            </a:xfrm>
            <a:custGeom>
              <a:avLst/>
              <a:gdLst>
                <a:gd name="T0" fmla="*/ 112 w 112"/>
                <a:gd name="T1" fmla="*/ 0 h 91"/>
                <a:gd name="T2" fmla="*/ 0 w 112"/>
                <a:gd name="T3" fmla="*/ 47 h 91"/>
                <a:gd name="T4" fmla="*/ 44 w 112"/>
                <a:gd name="T5" fmla="*/ 91 h 91"/>
                <a:gd name="T6" fmla="*/ 112 w 112"/>
                <a:gd name="T7" fmla="*/ 63 h 91"/>
                <a:gd name="T8" fmla="*/ 112 w 112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112" y="0"/>
                  </a:moveTo>
                  <a:cubicBezTo>
                    <a:pt x="69" y="3"/>
                    <a:pt x="30" y="20"/>
                    <a:pt x="0" y="47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63" y="76"/>
                    <a:pt x="86" y="65"/>
                    <a:pt x="112" y="63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9" name="Freeform 13"/>
            <p:cNvSpPr/>
            <p:nvPr/>
          </p:nvSpPr>
          <p:spPr bwMode="auto">
            <a:xfrm>
              <a:off x="1287463" y="2633663"/>
              <a:ext cx="468313" cy="581025"/>
            </a:xfrm>
            <a:custGeom>
              <a:avLst/>
              <a:gdLst>
                <a:gd name="T0" fmla="*/ 0 w 91"/>
                <a:gd name="T1" fmla="*/ 0 h 112"/>
                <a:gd name="T2" fmla="*/ 46 w 91"/>
                <a:gd name="T3" fmla="*/ 112 h 112"/>
                <a:gd name="T4" fmla="*/ 91 w 91"/>
                <a:gd name="T5" fmla="*/ 68 h 112"/>
                <a:gd name="T6" fmla="*/ 62 w 91"/>
                <a:gd name="T7" fmla="*/ 0 h 112"/>
                <a:gd name="T8" fmla="*/ 0 w 9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0" y="0"/>
                  </a:moveTo>
                  <a:cubicBezTo>
                    <a:pt x="2" y="43"/>
                    <a:pt x="20" y="82"/>
                    <a:pt x="46" y="112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75" y="49"/>
                    <a:pt x="65" y="25"/>
                    <a:pt x="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0" name="Freeform 14"/>
            <p:cNvSpPr/>
            <p:nvPr/>
          </p:nvSpPr>
          <p:spPr bwMode="auto">
            <a:xfrm>
              <a:off x="1287463" y="1928813"/>
              <a:ext cx="468313" cy="581025"/>
            </a:xfrm>
            <a:custGeom>
              <a:avLst/>
              <a:gdLst>
                <a:gd name="T0" fmla="*/ 46 w 91"/>
                <a:gd name="T1" fmla="*/ 0 h 112"/>
                <a:gd name="T2" fmla="*/ 0 w 91"/>
                <a:gd name="T3" fmla="*/ 112 h 112"/>
                <a:gd name="T4" fmla="*/ 62 w 91"/>
                <a:gd name="T5" fmla="*/ 112 h 112"/>
                <a:gd name="T6" fmla="*/ 91 w 91"/>
                <a:gd name="T7" fmla="*/ 45 h 112"/>
                <a:gd name="T8" fmla="*/ 46 w 9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46" y="0"/>
                  </a:moveTo>
                  <a:cubicBezTo>
                    <a:pt x="20" y="31"/>
                    <a:pt x="2" y="70"/>
                    <a:pt x="0" y="11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5" y="87"/>
                    <a:pt x="75" y="63"/>
                    <a:pt x="91" y="45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1" name="Freeform 15"/>
            <p:cNvSpPr/>
            <p:nvPr/>
          </p:nvSpPr>
          <p:spPr bwMode="auto">
            <a:xfrm>
              <a:off x="2308226" y="1603376"/>
              <a:ext cx="576263" cy="471488"/>
            </a:xfrm>
            <a:custGeom>
              <a:avLst/>
              <a:gdLst>
                <a:gd name="T0" fmla="*/ 112 w 112"/>
                <a:gd name="T1" fmla="*/ 47 h 91"/>
                <a:gd name="T2" fmla="*/ 0 w 112"/>
                <a:gd name="T3" fmla="*/ 0 h 91"/>
                <a:gd name="T4" fmla="*/ 0 w 112"/>
                <a:gd name="T5" fmla="*/ 63 h 91"/>
                <a:gd name="T6" fmla="*/ 68 w 112"/>
                <a:gd name="T7" fmla="*/ 91 h 91"/>
                <a:gd name="T8" fmla="*/ 112 w 112"/>
                <a:gd name="T9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112" y="47"/>
                  </a:moveTo>
                  <a:cubicBezTo>
                    <a:pt x="82" y="20"/>
                    <a:pt x="43" y="3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6" y="65"/>
                    <a:pt x="49" y="76"/>
                    <a:pt x="68" y="91"/>
                  </a:cubicBezTo>
                  <a:lnTo>
                    <a:pt x="112" y="47"/>
                  </a:ln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2" name="Freeform 16"/>
            <p:cNvSpPr/>
            <p:nvPr/>
          </p:nvSpPr>
          <p:spPr bwMode="auto">
            <a:xfrm>
              <a:off x="2746376" y="2633663"/>
              <a:ext cx="463550" cy="581025"/>
            </a:xfrm>
            <a:custGeom>
              <a:avLst/>
              <a:gdLst>
                <a:gd name="T0" fmla="*/ 0 w 90"/>
                <a:gd name="T1" fmla="*/ 68 h 112"/>
                <a:gd name="T2" fmla="*/ 44 w 90"/>
                <a:gd name="T3" fmla="*/ 112 h 112"/>
                <a:gd name="T4" fmla="*/ 90 w 90"/>
                <a:gd name="T5" fmla="*/ 0 h 112"/>
                <a:gd name="T6" fmla="*/ 28 w 90"/>
                <a:gd name="T7" fmla="*/ 0 h 112"/>
                <a:gd name="T8" fmla="*/ 0 w 90"/>
                <a:gd name="T9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2">
                  <a:moveTo>
                    <a:pt x="0" y="68"/>
                  </a:moveTo>
                  <a:cubicBezTo>
                    <a:pt x="44" y="112"/>
                    <a:pt x="44" y="112"/>
                    <a:pt x="44" y="112"/>
                  </a:cubicBezTo>
                  <a:cubicBezTo>
                    <a:pt x="71" y="82"/>
                    <a:pt x="88" y="43"/>
                    <a:pt x="9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25"/>
                    <a:pt x="15" y="49"/>
                    <a:pt x="0" y="68"/>
                  </a:cubicBez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3" name="Freeform 17"/>
            <p:cNvSpPr/>
            <p:nvPr/>
          </p:nvSpPr>
          <p:spPr bwMode="auto">
            <a:xfrm>
              <a:off x="2746376" y="1928813"/>
              <a:ext cx="463550" cy="581025"/>
            </a:xfrm>
            <a:custGeom>
              <a:avLst/>
              <a:gdLst>
                <a:gd name="T0" fmla="*/ 90 w 90"/>
                <a:gd name="T1" fmla="*/ 112 h 112"/>
                <a:gd name="T2" fmla="*/ 44 w 90"/>
                <a:gd name="T3" fmla="*/ 0 h 112"/>
                <a:gd name="T4" fmla="*/ 0 w 90"/>
                <a:gd name="T5" fmla="*/ 45 h 112"/>
                <a:gd name="T6" fmla="*/ 28 w 90"/>
                <a:gd name="T7" fmla="*/ 112 h 112"/>
                <a:gd name="T8" fmla="*/ 90 w 90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2">
                  <a:moveTo>
                    <a:pt x="90" y="112"/>
                  </a:moveTo>
                  <a:cubicBezTo>
                    <a:pt x="88" y="70"/>
                    <a:pt x="71" y="31"/>
                    <a:pt x="44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5" y="63"/>
                    <a:pt x="25" y="87"/>
                    <a:pt x="28" y="112"/>
                  </a:cubicBezTo>
                  <a:lnTo>
                    <a:pt x="90" y="112"/>
                  </a:ln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4" name="Freeform 18"/>
            <p:cNvSpPr/>
            <p:nvPr/>
          </p:nvSpPr>
          <p:spPr bwMode="auto">
            <a:xfrm>
              <a:off x="1611313" y="3068638"/>
              <a:ext cx="577850" cy="471488"/>
            </a:xfrm>
            <a:custGeom>
              <a:avLst/>
              <a:gdLst>
                <a:gd name="T0" fmla="*/ 0 w 112"/>
                <a:gd name="T1" fmla="*/ 44 h 91"/>
                <a:gd name="T2" fmla="*/ 112 w 112"/>
                <a:gd name="T3" fmla="*/ 91 h 91"/>
                <a:gd name="T4" fmla="*/ 112 w 112"/>
                <a:gd name="T5" fmla="*/ 28 h 91"/>
                <a:gd name="T6" fmla="*/ 44 w 112"/>
                <a:gd name="T7" fmla="*/ 0 h 91"/>
                <a:gd name="T8" fmla="*/ 0 w 112"/>
                <a:gd name="T9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0" y="44"/>
                  </a:moveTo>
                  <a:cubicBezTo>
                    <a:pt x="30" y="71"/>
                    <a:pt x="69" y="88"/>
                    <a:pt x="112" y="91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86" y="26"/>
                    <a:pt x="63" y="16"/>
                    <a:pt x="44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5" name="Freeform 19"/>
            <p:cNvSpPr/>
            <p:nvPr/>
          </p:nvSpPr>
          <p:spPr bwMode="auto">
            <a:xfrm>
              <a:off x="2308226" y="3068638"/>
              <a:ext cx="576263" cy="471488"/>
            </a:xfrm>
            <a:custGeom>
              <a:avLst/>
              <a:gdLst>
                <a:gd name="T0" fmla="*/ 0 w 112"/>
                <a:gd name="T1" fmla="*/ 91 h 91"/>
                <a:gd name="T2" fmla="*/ 112 w 112"/>
                <a:gd name="T3" fmla="*/ 44 h 91"/>
                <a:gd name="T4" fmla="*/ 68 w 112"/>
                <a:gd name="T5" fmla="*/ 0 h 91"/>
                <a:gd name="T6" fmla="*/ 0 w 112"/>
                <a:gd name="T7" fmla="*/ 28 h 91"/>
                <a:gd name="T8" fmla="*/ 0 w 11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0" y="91"/>
                  </a:moveTo>
                  <a:cubicBezTo>
                    <a:pt x="43" y="88"/>
                    <a:pt x="82" y="71"/>
                    <a:pt x="112" y="4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16"/>
                    <a:pt x="26" y="26"/>
                    <a:pt x="0" y="28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282700" y="4001770"/>
            <a:ext cx="1099185" cy="1098550"/>
            <a:chOff x="1287463" y="1603376"/>
            <a:chExt cx="1922463" cy="1936750"/>
          </a:xfrm>
        </p:grpSpPr>
        <p:sp>
          <p:nvSpPr>
            <p:cNvPr id="87" name="Freeform 12"/>
            <p:cNvSpPr/>
            <p:nvPr/>
          </p:nvSpPr>
          <p:spPr bwMode="auto">
            <a:xfrm>
              <a:off x="1611313" y="1603376"/>
              <a:ext cx="577850" cy="471488"/>
            </a:xfrm>
            <a:custGeom>
              <a:avLst/>
              <a:gdLst>
                <a:gd name="T0" fmla="*/ 112 w 112"/>
                <a:gd name="T1" fmla="*/ 0 h 91"/>
                <a:gd name="T2" fmla="*/ 0 w 112"/>
                <a:gd name="T3" fmla="*/ 47 h 91"/>
                <a:gd name="T4" fmla="*/ 44 w 112"/>
                <a:gd name="T5" fmla="*/ 91 h 91"/>
                <a:gd name="T6" fmla="*/ 112 w 112"/>
                <a:gd name="T7" fmla="*/ 63 h 91"/>
                <a:gd name="T8" fmla="*/ 112 w 112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112" y="0"/>
                  </a:moveTo>
                  <a:cubicBezTo>
                    <a:pt x="69" y="3"/>
                    <a:pt x="30" y="20"/>
                    <a:pt x="0" y="47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63" y="76"/>
                    <a:pt x="86" y="65"/>
                    <a:pt x="112" y="63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8" name="Freeform 13"/>
            <p:cNvSpPr/>
            <p:nvPr/>
          </p:nvSpPr>
          <p:spPr bwMode="auto">
            <a:xfrm>
              <a:off x="1287463" y="2633663"/>
              <a:ext cx="468313" cy="581025"/>
            </a:xfrm>
            <a:custGeom>
              <a:avLst/>
              <a:gdLst>
                <a:gd name="T0" fmla="*/ 0 w 91"/>
                <a:gd name="T1" fmla="*/ 0 h 112"/>
                <a:gd name="T2" fmla="*/ 46 w 91"/>
                <a:gd name="T3" fmla="*/ 112 h 112"/>
                <a:gd name="T4" fmla="*/ 91 w 91"/>
                <a:gd name="T5" fmla="*/ 68 h 112"/>
                <a:gd name="T6" fmla="*/ 62 w 91"/>
                <a:gd name="T7" fmla="*/ 0 h 112"/>
                <a:gd name="T8" fmla="*/ 0 w 9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0" y="0"/>
                  </a:moveTo>
                  <a:cubicBezTo>
                    <a:pt x="2" y="43"/>
                    <a:pt x="20" y="82"/>
                    <a:pt x="46" y="112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75" y="49"/>
                    <a:pt x="65" y="25"/>
                    <a:pt x="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89" name="Freeform 14"/>
            <p:cNvSpPr/>
            <p:nvPr/>
          </p:nvSpPr>
          <p:spPr bwMode="auto">
            <a:xfrm>
              <a:off x="1287463" y="1928813"/>
              <a:ext cx="468313" cy="581025"/>
            </a:xfrm>
            <a:custGeom>
              <a:avLst/>
              <a:gdLst>
                <a:gd name="T0" fmla="*/ 46 w 91"/>
                <a:gd name="T1" fmla="*/ 0 h 112"/>
                <a:gd name="T2" fmla="*/ 0 w 91"/>
                <a:gd name="T3" fmla="*/ 112 h 112"/>
                <a:gd name="T4" fmla="*/ 62 w 91"/>
                <a:gd name="T5" fmla="*/ 112 h 112"/>
                <a:gd name="T6" fmla="*/ 91 w 91"/>
                <a:gd name="T7" fmla="*/ 45 h 112"/>
                <a:gd name="T8" fmla="*/ 46 w 9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46" y="0"/>
                  </a:moveTo>
                  <a:cubicBezTo>
                    <a:pt x="20" y="31"/>
                    <a:pt x="2" y="70"/>
                    <a:pt x="0" y="11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5" y="87"/>
                    <a:pt x="75" y="63"/>
                    <a:pt x="91" y="45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0" name="Freeform 15"/>
            <p:cNvSpPr/>
            <p:nvPr/>
          </p:nvSpPr>
          <p:spPr bwMode="auto">
            <a:xfrm>
              <a:off x="2308226" y="1603376"/>
              <a:ext cx="576263" cy="471488"/>
            </a:xfrm>
            <a:custGeom>
              <a:avLst/>
              <a:gdLst>
                <a:gd name="T0" fmla="*/ 112 w 112"/>
                <a:gd name="T1" fmla="*/ 47 h 91"/>
                <a:gd name="T2" fmla="*/ 0 w 112"/>
                <a:gd name="T3" fmla="*/ 0 h 91"/>
                <a:gd name="T4" fmla="*/ 0 w 112"/>
                <a:gd name="T5" fmla="*/ 63 h 91"/>
                <a:gd name="T6" fmla="*/ 68 w 112"/>
                <a:gd name="T7" fmla="*/ 91 h 91"/>
                <a:gd name="T8" fmla="*/ 112 w 112"/>
                <a:gd name="T9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112" y="47"/>
                  </a:moveTo>
                  <a:cubicBezTo>
                    <a:pt x="82" y="20"/>
                    <a:pt x="43" y="3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6" y="65"/>
                    <a:pt x="49" y="76"/>
                    <a:pt x="68" y="91"/>
                  </a:cubicBezTo>
                  <a:lnTo>
                    <a:pt x="112" y="47"/>
                  </a:ln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1" name="Freeform 16"/>
            <p:cNvSpPr/>
            <p:nvPr/>
          </p:nvSpPr>
          <p:spPr bwMode="auto">
            <a:xfrm>
              <a:off x="2746376" y="2633663"/>
              <a:ext cx="463550" cy="581025"/>
            </a:xfrm>
            <a:custGeom>
              <a:avLst/>
              <a:gdLst>
                <a:gd name="T0" fmla="*/ 0 w 90"/>
                <a:gd name="T1" fmla="*/ 68 h 112"/>
                <a:gd name="T2" fmla="*/ 44 w 90"/>
                <a:gd name="T3" fmla="*/ 112 h 112"/>
                <a:gd name="T4" fmla="*/ 90 w 90"/>
                <a:gd name="T5" fmla="*/ 0 h 112"/>
                <a:gd name="T6" fmla="*/ 28 w 90"/>
                <a:gd name="T7" fmla="*/ 0 h 112"/>
                <a:gd name="T8" fmla="*/ 0 w 90"/>
                <a:gd name="T9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2">
                  <a:moveTo>
                    <a:pt x="0" y="68"/>
                  </a:moveTo>
                  <a:cubicBezTo>
                    <a:pt x="44" y="112"/>
                    <a:pt x="44" y="112"/>
                    <a:pt x="44" y="112"/>
                  </a:cubicBezTo>
                  <a:cubicBezTo>
                    <a:pt x="71" y="82"/>
                    <a:pt x="88" y="43"/>
                    <a:pt x="9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25"/>
                    <a:pt x="15" y="49"/>
                    <a:pt x="0" y="68"/>
                  </a:cubicBez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2746376" y="1928813"/>
              <a:ext cx="463550" cy="581025"/>
            </a:xfrm>
            <a:custGeom>
              <a:avLst/>
              <a:gdLst>
                <a:gd name="T0" fmla="*/ 90 w 90"/>
                <a:gd name="T1" fmla="*/ 112 h 112"/>
                <a:gd name="T2" fmla="*/ 44 w 90"/>
                <a:gd name="T3" fmla="*/ 0 h 112"/>
                <a:gd name="T4" fmla="*/ 0 w 90"/>
                <a:gd name="T5" fmla="*/ 45 h 112"/>
                <a:gd name="T6" fmla="*/ 28 w 90"/>
                <a:gd name="T7" fmla="*/ 112 h 112"/>
                <a:gd name="T8" fmla="*/ 90 w 90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2">
                  <a:moveTo>
                    <a:pt x="90" y="112"/>
                  </a:moveTo>
                  <a:cubicBezTo>
                    <a:pt x="88" y="70"/>
                    <a:pt x="71" y="31"/>
                    <a:pt x="44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5" y="63"/>
                    <a:pt x="25" y="87"/>
                    <a:pt x="28" y="112"/>
                  </a:cubicBezTo>
                  <a:lnTo>
                    <a:pt x="90" y="112"/>
                  </a:ln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611313" y="3068638"/>
              <a:ext cx="577850" cy="471488"/>
            </a:xfrm>
            <a:custGeom>
              <a:avLst/>
              <a:gdLst>
                <a:gd name="T0" fmla="*/ 0 w 112"/>
                <a:gd name="T1" fmla="*/ 44 h 91"/>
                <a:gd name="T2" fmla="*/ 112 w 112"/>
                <a:gd name="T3" fmla="*/ 91 h 91"/>
                <a:gd name="T4" fmla="*/ 112 w 112"/>
                <a:gd name="T5" fmla="*/ 28 h 91"/>
                <a:gd name="T6" fmla="*/ 44 w 112"/>
                <a:gd name="T7" fmla="*/ 0 h 91"/>
                <a:gd name="T8" fmla="*/ 0 w 112"/>
                <a:gd name="T9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0" y="44"/>
                  </a:moveTo>
                  <a:cubicBezTo>
                    <a:pt x="30" y="71"/>
                    <a:pt x="69" y="88"/>
                    <a:pt x="112" y="91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86" y="26"/>
                    <a:pt x="63" y="16"/>
                    <a:pt x="44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4" name="Freeform 19"/>
            <p:cNvSpPr/>
            <p:nvPr/>
          </p:nvSpPr>
          <p:spPr bwMode="auto">
            <a:xfrm>
              <a:off x="2308226" y="3068638"/>
              <a:ext cx="576263" cy="471488"/>
            </a:xfrm>
            <a:custGeom>
              <a:avLst/>
              <a:gdLst>
                <a:gd name="T0" fmla="*/ 0 w 112"/>
                <a:gd name="T1" fmla="*/ 91 h 91"/>
                <a:gd name="T2" fmla="*/ 112 w 112"/>
                <a:gd name="T3" fmla="*/ 44 h 91"/>
                <a:gd name="T4" fmla="*/ 68 w 112"/>
                <a:gd name="T5" fmla="*/ 0 h 91"/>
                <a:gd name="T6" fmla="*/ 0 w 112"/>
                <a:gd name="T7" fmla="*/ 28 h 91"/>
                <a:gd name="T8" fmla="*/ 0 w 11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0" y="91"/>
                  </a:moveTo>
                  <a:cubicBezTo>
                    <a:pt x="43" y="88"/>
                    <a:pt x="82" y="71"/>
                    <a:pt x="112" y="4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16"/>
                    <a:pt x="26" y="26"/>
                    <a:pt x="0" y="28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324610" y="5544820"/>
            <a:ext cx="1099185" cy="1098550"/>
            <a:chOff x="1287463" y="1603376"/>
            <a:chExt cx="1922463" cy="1936750"/>
          </a:xfrm>
        </p:grpSpPr>
        <p:sp>
          <p:nvSpPr>
            <p:cNvPr id="98" name="Freeform 12"/>
            <p:cNvSpPr/>
            <p:nvPr/>
          </p:nvSpPr>
          <p:spPr bwMode="auto">
            <a:xfrm>
              <a:off x="1611313" y="1603376"/>
              <a:ext cx="577850" cy="471488"/>
            </a:xfrm>
            <a:custGeom>
              <a:avLst/>
              <a:gdLst>
                <a:gd name="T0" fmla="*/ 112 w 112"/>
                <a:gd name="T1" fmla="*/ 0 h 91"/>
                <a:gd name="T2" fmla="*/ 0 w 112"/>
                <a:gd name="T3" fmla="*/ 47 h 91"/>
                <a:gd name="T4" fmla="*/ 44 w 112"/>
                <a:gd name="T5" fmla="*/ 91 h 91"/>
                <a:gd name="T6" fmla="*/ 112 w 112"/>
                <a:gd name="T7" fmla="*/ 63 h 91"/>
                <a:gd name="T8" fmla="*/ 112 w 112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112" y="0"/>
                  </a:moveTo>
                  <a:cubicBezTo>
                    <a:pt x="69" y="3"/>
                    <a:pt x="30" y="20"/>
                    <a:pt x="0" y="47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63" y="76"/>
                    <a:pt x="86" y="65"/>
                    <a:pt x="112" y="63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99" name="Freeform 13"/>
            <p:cNvSpPr/>
            <p:nvPr/>
          </p:nvSpPr>
          <p:spPr bwMode="auto">
            <a:xfrm>
              <a:off x="1287463" y="2633663"/>
              <a:ext cx="468313" cy="581025"/>
            </a:xfrm>
            <a:custGeom>
              <a:avLst/>
              <a:gdLst>
                <a:gd name="T0" fmla="*/ 0 w 91"/>
                <a:gd name="T1" fmla="*/ 0 h 112"/>
                <a:gd name="T2" fmla="*/ 46 w 91"/>
                <a:gd name="T3" fmla="*/ 112 h 112"/>
                <a:gd name="T4" fmla="*/ 91 w 91"/>
                <a:gd name="T5" fmla="*/ 68 h 112"/>
                <a:gd name="T6" fmla="*/ 62 w 91"/>
                <a:gd name="T7" fmla="*/ 0 h 112"/>
                <a:gd name="T8" fmla="*/ 0 w 9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0" y="0"/>
                  </a:moveTo>
                  <a:cubicBezTo>
                    <a:pt x="2" y="43"/>
                    <a:pt x="20" y="82"/>
                    <a:pt x="46" y="112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75" y="49"/>
                    <a:pt x="65" y="25"/>
                    <a:pt x="6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1" name="Freeform 14"/>
            <p:cNvSpPr/>
            <p:nvPr/>
          </p:nvSpPr>
          <p:spPr bwMode="auto">
            <a:xfrm>
              <a:off x="1287463" y="1928813"/>
              <a:ext cx="468313" cy="581025"/>
            </a:xfrm>
            <a:custGeom>
              <a:avLst/>
              <a:gdLst>
                <a:gd name="T0" fmla="*/ 46 w 91"/>
                <a:gd name="T1" fmla="*/ 0 h 112"/>
                <a:gd name="T2" fmla="*/ 0 w 91"/>
                <a:gd name="T3" fmla="*/ 112 h 112"/>
                <a:gd name="T4" fmla="*/ 62 w 91"/>
                <a:gd name="T5" fmla="*/ 112 h 112"/>
                <a:gd name="T6" fmla="*/ 91 w 91"/>
                <a:gd name="T7" fmla="*/ 45 h 112"/>
                <a:gd name="T8" fmla="*/ 46 w 9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2">
                  <a:moveTo>
                    <a:pt x="46" y="0"/>
                  </a:moveTo>
                  <a:cubicBezTo>
                    <a:pt x="20" y="31"/>
                    <a:pt x="2" y="70"/>
                    <a:pt x="0" y="11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5" y="87"/>
                    <a:pt x="75" y="63"/>
                    <a:pt x="91" y="45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2" name="Freeform 15"/>
            <p:cNvSpPr/>
            <p:nvPr/>
          </p:nvSpPr>
          <p:spPr bwMode="auto">
            <a:xfrm>
              <a:off x="2308226" y="1603376"/>
              <a:ext cx="576263" cy="471488"/>
            </a:xfrm>
            <a:custGeom>
              <a:avLst/>
              <a:gdLst>
                <a:gd name="T0" fmla="*/ 112 w 112"/>
                <a:gd name="T1" fmla="*/ 47 h 91"/>
                <a:gd name="T2" fmla="*/ 0 w 112"/>
                <a:gd name="T3" fmla="*/ 0 h 91"/>
                <a:gd name="T4" fmla="*/ 0 w 112"/>
                <a:gd name="T5" fmla="*/ 63 h 91"/>
                <a:gd name="T6" fmla="*/ 68 w 112"/>
                <a:gd name="T7" fmla="*/ 91 h 91"/>
                <a:gd name="T8" fmla="*/ 112 w 112"/>
                <a:gd name="T9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112" y="47"/>
                  </a:moveTo>
                  <a:cubicBezTo>
                    <a:pt x="82" y="20"/>
                    <a:pt x="43" y="3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6" y="65"/>
                    <a:pt x="49" y="76"/>
                    <a:pt x="68" y="91"/>
                  </a:cubicBezTo>
                  <a:lnTo>
                    <a:pt x="112" y="47"/>
                  </a:ln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3" name="Freeform 16"/>
            <p:cNvSpPr/>
            <p:nvPr/>
          </p:nvSpPr>
          <p:spPr bwMode="auto">
            <a:xfrm>
              <a:off x="2746376" y="2633663"/>
              <a:ext cx="463550" cy="581025"/>
            </a:xfrm>
            <a:custGeom>
              <a:avLst/>
              <a:gdLst>
                <a:gd name="T0" fmla="*/ 0 w 90"/>
                <a:gd name="T1" fmla="*/ 68 h 112"/>
                <a:gd name="T2" fmla="*/ 44 w 90"/>
                <a:gd name="T3" fmla="*/ 112 h 112"/>
                <a:gd name="T4" fmla="*/ 90 w 90"/>
                <a:gd name="T5" fmla="*/ 0 h 112"/>
                <a:gd name="T6" fmla="*/ 28 w 90"/>
                <a:gd name="T7" fmla="*/ 0 h 112"/>
                <a:gd name="T8" fmla="*/ 0 w 90"/>
                <a:gd name="T9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2">
                  <a:moveTo>
                    <a:pt x="0" y="68"/>
                  </a:moveTo>
                  <a:cubicBezTo>
                    <a:pt x="44" y="112"/>
                    <a:pt x="44" y="112"/>
                    <a:pt x="44" y="112"/>
                  </a:cubicBezTo>
                  <a:cubicBezTo>
                    <a:pt x="71" y="82"/>
                    <a:pt x="88" y="43"/>
                    <a:pt x="9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25"/>
                    <a:pt x="15" y="49"/>
                    <a:pt x="0" y="68"/>
                  </a:cubicBez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4" name="Freeform 17"/>
            <p:cNvSpPr/>
            <p:nvPr/>
          </p:nvSpPr>
          <p:spPr bwMode="auto">
            <a:xfrm>
              <a:off x="2746376" y="1928813"/>
              <a:ext cx="463550" cy="581025"/>
            </a:xfrm>
            <a:custGeom>
              <a:avLst/>
              <a:gdLst>
                <a:gd name="T0" fmla="*/ 90 w 90"/>
                <a:gd name="T1" fmla="*/ 112 h 112"/>
                <a:gd name="T2" fmla="*/ 44 w 90"/>
                <a:gd name="T3" fmla="*/ 0 h 112"/>
                <a:gd name="T4" fmla="*/ 0 w 90"/>
                <a:gd name="T5" fmla="*/ 45 h 112"/>
                <a:gd name="T6" fmla="*/ 28 w 90"/>
                <a:gd name="T7" fmla="*/ 112 h 112"/>
                <a:gd name="T8" fmla="*/ 90 w 90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2">
                  <a:moveTo>
                    <a:pt x="90" y="112"/>
                  </a:moveTo>
                  <a:cubicBezTo>
                    <a:pt x="88" y="70"/>
                    <a:pt x="71" y="31"/>
                    <a:pt x="44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5" y="63"/>
                    <a:pt x="25" y="87"/>
                    <a:pt x="28" y="112"/>
                  </a:cubicBezTo>
                  <a:lnTo>
                    <a:pt x="90" y="112"/>
                  </a:lnTo>
                  <a:close/>
                </a:path>
              </a:pathLst>
            </a:custGeom>
            <a:solidFill>
              <a:srgbClr val="C4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5" name="Freeform 18"/>
            <p:cNvSpPr/>
            <p:nvPr/>
          </p:nvSpPr>
          <p:spPr bwMode="auto">
            <a:xfrm>
              <a:off x="1611313" y="3068638"/>
              <a:ext cx="577850" cy="471488"/>
            </a:xfrm>
            <a:custGeom>
              <a:avLst/>
              <a:gdLst>
                <a:gd name="T0" fmla="*/ 0 w 112"/>
                <a:gd name="T1" fmla="*/ 44 h 91"/>
                <a:gd name="T2" fmla="*/ 112 w 112"/>
                <a:gd name="T3" fmla="*/ 91 h 91"/>
                <a:gd name="T4" fmla="*/ 112 w 112"/>
                <a:gd name="T5" fmla="*/ 28 h 91"/>
                <a:gd name="T6" fmla="*/ 44 w 112"/>
                <a:gd name="T7" fmla="*/ 0 h 91"/>
                <a:gd name="T8" fmla="*/ 0 w 112"/>
                <a:gd name="T9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0" y="44"/>
                  </a:moveTo>
                  <a:cubicBezTo>
                    <a:pt x="30" y="71"/>
                    <a:pt x="69" y="88"/>
                    <a:pt x="112" y="91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86" y="26"/>
                    <a:pt x="63" y="16"/>
                    <a:pt x="44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6" name="Freeform 19"/>
            <p:cNvSpPr/>
            <p:nvPr/>
          </p:nvSpPr>
          <p:spPr bwMode="auto">
            <a:xfrm>
              <a:off x="2308226" y="3068638"/>
              <a:ext cx="576263" cy="471488"/>
            </a:xfrm>
            <a:custGeom>
              <a:avLst/>
              <a:gdLst>
                <a:gd name="T0" fmla="*/ 0 w 112"/>
                <a:gd name="T1" fmla="*/ 91 h 91"/>
                <a:gd name="T2" fmla="*/ 112 w 112"/>
                <a:gd name="T3" fmla="*/ 44 h 91"/>
                <a:gd name="T4" fmla="*/ 68 w 112"/>
                <a:gd name="T5" fmla="*/ 0 h 91"/>
                <a:gd name="T6" fmla="*/ 0 w 112"/>
                <a:gd name="T7" fmla="*/ 28 h 91"/>
                <a:gd name="T8" fmla="*/ 0 w 11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0" y="91"/>
                  </a:moveTo>
                  <a:cubicBezTo>
                    <a:pt x="43" y="88"/>
                    <a:pt x="82" y="71"/>
                    <a:pt x="112" y="4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16"/>
                    <a:pt x="26" y="26"/>
                    <a:pt x="0" y="28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20B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1708785" y="2743200"/>
            <a:ext cx="336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643380" y="4311015"/>
            <a:ext cx="336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664335" y="5864860"/>
            <a:ext cx="336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190" y="1316990"/>
            <a:ext cx="856615" cy="856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lstStyle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农业大数据发展基础与条件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10"/>
          <p:cNvSpPr txBox="1">
            <a:spLocks noChangeArrowheads="1"/>
          </p:cNvSpPr>
          <p:nvPr/>
        </p:nvSpPr>
        <p:spPr bwMode="auto">
          <a:xfrm>
            <a:off x="4104640" y="1818005"/>
            <a:ext cx="7012940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5" rIns="68571" bIns="342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农业大数据已具备良好基础和现实条件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5445" y="3132455"/>
            <a:ext cx="2229334" cy="224774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●移动互联网技术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●</a:t>
            </a: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云计算技术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●</a:t>
            </a: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大数据技术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●</a:t>
            </a: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物联网传感技术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7275" y="3132455"/>
            <a:ext cx="2180590" cy="22429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●</a:t>
            </a: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经济数据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●</a:t>
            </a: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市场数据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●</a:t>
            </a: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资源数据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●</a:t>
            </a: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生产数据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8" name=" 148"/>
          <p:cNvSpPr/>
          <p:nvPr/>
        </p:nvSpPr>
        <p:spPr>
          <a:xfrm>
            <a:off x="5294630" y="3829685"/>
            <a:ext cx="2112645" cy="26860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148"/>
          <p:cNvSpPr/>
          <p:nvPr/>
        </p:nvSpPr>
        <p:spPr>
          <a:xfrm rot="10800000">
            <a:off x="5226685" y="4211320"/>
            <a:ext cx="2109470" cy="18859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rgbClr val="0070C0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0285" y="5739130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新一代信息技术快速发展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57720" y="573913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海量数据快速形成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8915" y="1453515"/>
            <a:ext cx="1165860" cy="116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 fontAlgn="base">
              <a:buClr>
                <a:srgbClr val="00B0F0"/>
              </a:buClr>
            </a:pPr>
            <a:r>
              <a:rPr lang="zh-CN" altLang="en-US" sz="2400" dirty="0">
                <a:effectLst/>
              </a:rPr>
              <a:t>汇报内容</a:t>
            </a:r>
            <a:endParaRPr lang="zh-CN" altLang="en-US" sz="2400" dirty="0">
              <a:effectLst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50767" y="2741415"/>
            <a:ext cx="485860" cy="340578"/>
            <a:chOff x="0" y="0"/>
            <a:chExt cx="408" cy="286"/>
          </a:xfrm>
        </p:grpSpPr>
        <p:sp>
          <p:nvSpPr>
            <p:cNvPr id="5" name="AutoShape 129"/>
            <p:cNvSpPr/>
            <p:nvPr/>
          </p:nvSpPr>
          <p:spPr>
            <a:xfrm>
              <a:off x="181" y="90"/>
              <a:ext cx="227" cy="196"/>
            </a:xfrm>
            <a:prstGeom prst="hexagon">
              <a:avLst>
                <a:gd name="adj" fmla="val 28948"/>
                <a:gd name="vf" fmla="val 115470"/>
              </a:avLst>
            </a:prstGeom>
            <a:solidFill>
              <a:srgbClr val="0066FF">
                <a:alpha val="12000"/>
              </a:srgbClr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>
                <a:lnSpc>
                  <a:spcPct val="100000"/>
                </a:lnSpc>
              </a:pPr>
              <a:endParaRPr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AutoShape 130"/>
            <p:cNvSpPr/>
            <p:nvPr/>
          </p:nvSpPr>
          <p:spPr>
            <a:xfrm>
              <a:off x="0" y="0"/>
              <a:ext cx="227" cy="196"/>
            </a:xfrm>
            <a:prstGeom prst="hexagon">
              <a:avLst>
                <a:gd name="adj" fmla="val 28948"/>
                <a:gd name="vf" fmla="val 115470"/>
              </a:avLst>
            </a:prstGeom>
            <a:solidFill>
              <a:srgbClr val="0066FF">
                <a:alpha val="51999"/>
              </a:srgbClr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>
                <a:lnSpc>
                  <a:spcPct val="100000"/>
                </a:lnSpc>
              </a:pPr>
              <a:endParaRPr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" name="矩形 24"/>
          <p:cNvSpPr/>
          <p:nvPr/>
        </p:nvSpPr>
        <p:spPr>
          <a:xfrm>
            <a:off x="3596519" y="1794732"/>
            <a:ext cx="1125855" cy="1141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目录</a:t>
            </a:r>
            <a:endParaRPr lang="zh-CN" altLang="en-US" sz="3200" b="1" kern="12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  <a:p>
            <a:pPr lvl="0" algn="l">
              <a:lnSpc>
                <a:spcPct val="150000"/>
              </a:lnSpc>
            </a:pPr>
            <a:r>
              <a:rPr lang="en-US" altLang="x-none" sz="1350" b="1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1350" dirty="0"/>
          </a:p>
        </p:txBody>
      </p:sp>
      <p:grpSp>
        <p:nvGrpSpPr>
          <p:cNvPr id="8" name="组合 7"/>
          <p:cNvGrpSpPr/>
          <p:nvPr/>
        </p:nvGrpSpPr>
        <p:grpSpPr>
          <a:xfrm>
            <a:off x="6121400" y="1916430"/>
            <a:ext cx="4968875" cy="652780"/>
            <a:chOff x="0" y="0"/>
            <a:chExt cx="3985570" cy="853106"/>
          </a:xfrm>
        </p:grpSpPr>
        <p:sp>
          <p:nvSpPr>
            <p:cNvPr id="9" name="TextBox 16"/>
            <p:cNvSpPr/>
            <p:nvPr/>
          </p:nvSpPr>
          <p:spPr>
            <a:xfrm>
              <a:off x="84941" y="0"/>
              <a:ext cx="3900629" cy="841246"/>
            </a:xfrm>
            <a:prstGeom prst="roundRect">
              <a:avLst>
                <a:gd name="adj" fmla="val 8176"/>
              </a:avLst>
            </a:prstGeom>
            <a:noFill/>
            <a:ln w="19050" cap="flat" cmpd="sng">
              <a:solidFill>
                <a:srgbClr val="A5A5A5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l">
                <a:lnSpc>
                  <a:spcPct val="10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一、农业大数据发展背景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10" name="直接连接符 10"/>
            <p:cNvSpPr/>
            <p:nvPr/>
          </p:nvSpPr>
          <p:spPr>
            <a:xfrm>
              <a:off x="90950" y="432417"/>
              <a:ext cx="1" cy="420689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流程图: 联系 11"/>
            <p:cNvSpPr/>
            <p:nvPr/>
          </p:nvSpPr>
          <p:spPr>
            <a:xfrm>
              <a:off x="0" y="413100"/>
              <a:ext cx="169589" cy="169589"/>
            </a:xfrm>
            <a:prstGeom prst="flowChartConnector">
              <a:avLst/>
            </a:prstGeom>
            <a:solidFill>
              <a:srgbClr val="00B0F0"/>
            </a:solidFill>
            <a:ln w="25400" cap="flat" cmpd="sng">
              <a:solidFill>
                <a:srgbClr val="D8D8D8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直接连接符 25"/>
            <p:cNvSpPr/>
            <p:nvPr/>
          </p:nvSpPr>
          <p:spPr>
            <a:xfrm>
              <a:off x="97223" y="841050"/>
              <a:ext cx="321323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" name="组合 12"/>
          <p:cNvGrpSpPr/>
          <p:nvPr/>
        </p:nvGrpSpPr>
        <p:grpSpPr>
          <a:xfrm>
            <a:off x="6134100" y="2855595"/>
            <a:ext cx="4956175" cy="647700"/>
            <a:chOff x="0" y="0"/>
            <a:chExt cx="3969361" cy="853106"/>
          </a:xfrm>
        </p:grpSpPr>
        <p:sp>
          <p:nvSpPr>
            <p:cNvPr id="14" name="TextBox 29"/>
            <p:cNvSpPr/>
            <p:nvPr/>
          </p:nvSpPr>
          <p:spPr>
            <a:xfrm>
              <a:off x="84926" y="0"/>
              <a:ext cx="3884435" cy="841269"/>
            </a:xfrm>
            <a:prstGeom prst="roundRect">
              <a:avLst>
                <a:gd name="adj" fmla="val 8176"/>
              </a:avLst>
            </a:prstGeom>
            <a:noFill/>
            <a:ln w="19050" cap="flat" cmpd="sng">
              <a:solidFill>
                <a:srgbClr val="A5A5A5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l">
                <a:lnSpc>
                  <a:spcPct val="10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微软雅黑" panose="020B0503020204020204" pitchFamily="34" charset="-122"/>
                </a:rPr>
                <a:t>二、农业大数据建设思路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直接连接符 30"/>
            <p:cNvSpPr/>
            <p:nvPr/>
          </p:nvSpPr>
          <p:spPr>
            <a:xfrm>
              <a:off x="90950" y="432417"/>
              <a:ext cx="1" cy="420689"/>
            </a:xfrm>
            <a:prstGeom prst="line">
              <a:avLst/>
            </a:prstGeom>
            <a:ln w="571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流程图: 联系 31"/>
            <p:cNvSpPr/>
            <p:nvPr/>
          </p:nvSpPr>
          <p:spPr>
            <a:xfrm>
              <a:off x="0" y="413100"/>
              <a:ext cx="169589" cy="169589"/>
            </a:xfrm>
            <a:prstGeom prst="flowChartConnector">
              <a:avLst/>
            </a:prstGeom>
            <a:solidFill>
              <a:srgbClr val="FFC000"/>
            </a:solidFill>
            <a:ln w="25400" cap="flat" cmpd="sng">
              <a:solidFill>
                <a:srgbClr val="D8D8D8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直接连接符 32"/>
            <p:cNvSpPr/>
            <p:nvPr/>
          </p:nvSpPr>
          <p:spPr>
            <a:xfrm>
              <a:off x="97223" y="837284"/>
              <a:ext cx="321323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8" name="组合 17"/>
          <p:cNvGrpSpPr/>
          <p:nvPr/>
        </p:nvGrpSpPr>
        <p:grpSpPr>
          <a:xfrm>
            <a:off x="6134100" y="3747135"/>
            <a:ext cx="4955540" cy="701675"/>
            <a:chOff x="0" y="0"/>
            <a:chExt cx="3222536" cy="853106"/>
          </a:xfrm>
        </p:grpSpPr>
        <p:sp>
          <p:nvSpPr>
            <p:cNvPr id="19" name="TextBox 34"/>
            <p:cNvSpPr/>
            <p:nvPr/>
          </p:nvSpPr>
          <p:spPr>
            <a:xfrm>
              <a:off x="84625" y="0"/>
              <a:ext cx="3137911" cy="841331"/>
            </a:xfrm>
            <a:prstGeom prst="roundRect">
              <a:avLst>
                <a:gd name="adj" fmla="val 8176"/>
              </a:avLst>
            </a:prstGeom>
            <a:noFill/>
            <a:ln w="19050" cap="flat" cmpd="sng">
              <a:solidFill>
                <a:srgbClr val="A5A5A5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l">
                <a:lnSpc>
                  <a:spcPct val="100000"/>
                </a:lnSpc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微软雅黑" panose="020B0503020204020204" pitchFamily="34" charset="-122"/>
                </a:rPr>
                <a:t>三、</a:t>
              </a: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微软雅黑" panose="020B0503020204020204" pitchFamily="34" charset="-122"/>
                </a:rPr>
                <a:t>农业大数据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微软雅黑" panose="020B0503020204020204" pitchFamily="34" charset="-122"/>
                </a:rPr>
                <a:t>怎么建设</a:t>
              </a:r>
              <a:endParaRPr lang="zh-CN" altLang="en-US" sz="24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直接连接符 35"/>
            <p:cNvSpPr/>
            <p:nvPr/>
          </p:nvSpPr>
          <p:spPr>
            <a:xfrm>
              <a:off x="90950" y="432417"/>
              <a:ext cx="1" cy="420689"/>
            </a:xfrm>
            <a:prstGeom prst="line">
              <a:avLst/>
            </a:prstGeom>
            <a:ln w="571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" name="流程图: 联系 36"/>
            <p:cNvSpPr/>
            <p:nvPr/>
          </p:nvSpPr>
          <p:spPr>
            <a:xfrm>
              <a:off x="0" y="413100"/>
              <a:ext cx="169589" cy="169589"/>
            </a:xfrm>
            <a:prstGeom prst="flowChartConnector">
              <a:avLst/>
            </a:prstGeom>
            <a:solidFill>
              <a:srgbClr val="92D050"/>
            </a:solidFill>
            <a:ln w="25400" cap="flat" cmpd="sng">
              <a:solidFill>
                <a:srgbClr val="D8D8D8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直接连接符 37"/>
            <p:cNvSpPr/>
            <p:nvPr/>
          </p:nvSpPr>
          <p:spPr>
            <a:xfrm>
              <a:off x="97223" y="837284"/>
              <a:ext cx="321323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3" name="组合 22"/>
          <p:cNvGrpSpPr/>
          <p:nvPr/>
        </p:nvGrpSpPr>
        <p:grpSpPr>
          <a:xfrm>
            <a:off x="6134100" y="4663440"/>
            <a:ext cx="4955540" cy="632460"/>
            <a:chOff x="0" y="0"/>
            <a:chExt cx="4549463" cy="853106"/>
          </a:xfrm>
        </p:grpSpPr>
        <p:sp>
          <p:nvSpPr>
            <p:cNvPr id="24" name="TextBox 39"/>
            <p:cNvSpPr/>
            <p:nvPr/>
          </p:nvSpPr>
          <p:spPr>
            <a:xfrm>
              <a:off x="84625" y="0"/>
              <a:ext cx="4464838" cy="841203"/>
            </a:xfrm>
            <a:prstGeom prst="roundRect">
              <a:avLst>
                <a:gd name="adj" fmla="val 8176"/>
              </a:avLst>
            </a:prstGeom>
            <a:noFill/>
            <a:ln w="19050" cap="flat" cmpd="sng">
              <a:solidFill>
                <a:srgbClr val="A5A5A5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l">
                <a:lnSpc>
                  <a:spcPct val="10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微软雅黑" panose="020B0503020204020204" pitchFamily="34" charset="-122"/>
                </a:rPr>
                <a:t>四、国内成功案例分享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直接连接符 40"/>
            <p:cNvSpPr/>
            <p:nvPr/>
          </p:nvSpPr>
          <p:spPr>
            <a:xfrm>
              <a:off x="90950" y="432417"/>
              <a:ext cx="1" cy="420689"/>
            </a:xfrm>
            <a:prstGeom prst="line">
              <a:avLst/>
            </a:prstGeom>
            <a:ln w="571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" name="流程图: 联系 41"/>
            <p:cNvSpPr/>
            <p:nvPr/>
          </p:nvSpPr>
          <p:spPr>
            <a:xfrm>
              <a:off x="0" y="413100"/>
              <a:ext cx="169589" cy="169589"/>
            </a:xfrm>
            <a:prstGeom prst="flowChartConnector">
              <a:avLst/>
            </a:prstGeom>
            <a:solidFill>
              <a:srgbClr val="D99593"/>
            </a:solidFill>
            <a:ln w="25400" cap="flat" cmpd="sng">
              <a:solidFill>
                <a:srgbClr val="D8D8D8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直接连接符 42"/>
            <p:cNvSpPr/>
            <p:nvPr/>
          </p:nvSpPr>
          <p:spPr>
            <a:xfrm>
              <a:off x="97223" y="837284"/>
              <a:ext cx="321323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8" name="组合 27"/>
          <p:cNvGrpSpPr/>
          <p:nvPr/>
        </p:nvGrpSpPr>
        <p:grpSpPr>
          <a:xfrm>
            <a:off x="2313991" y="3558356"/>
            <a:ext cx="3118793" cy="2447162"/>
            <a:chOff x="0" y="0"/>
            <a:chExt cx="4157663" cy="3262312"/>
          </a:xfrm>
        </p:grpSpPr>
        <p:grpSp>
          <p:nvGrpSpPr>
            <p:cNvPr id="29" name="组合 28"/>
            <p:cNvGrpSpPr/>
            <p:nvPr/>
          </p:nvGrpSpPr>
          <p:grpSpPr>
            <a:xfrm>
              <a:off x="0" y="1800225"/>
              <a:ext cx="636588" cy="454025"/>
              <a:chOff x="0" y="0"/>
              <a:chExt cx="401" cy="286"/>
            </a:xfrm>
          </p:grpSpPr>
          <p:sp>
            <p:nvSpPr>
              <p:cNvPr id="30" name="AutoShape 24"/>
              <p:cNvSpPr/>
              <p:nvPr/>
            </p:nvSpPr>
            <p:spPr>
              <a:xfrm>
                <a:off x="174" y="90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9900CC">
                  <a:alpha val="37999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1" name="AutoShape 25"/>
              <p:cNvSpPr/>
              <p:nvPr/>
            </p:nvSpPr>
            <p:spPr>
              <a:xfrm>
                <a:off x="0" y="0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9900CC">
                  <a:alpha val="15999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2" name="AutoShape 26"/>
            <p:cNvSpPr/>
            <p:nvPr/>
          </p:nvSpPr>
          <p:spPr>
            <a:xfrm>
              <a:off x="2519363" y="2951162"/>
              <a:ext cx="360362" cy="311150"/>
            </a:xfrm>
            <a:prstGeom prst="hexagon">
              <a:avLst>
                <a:gd name="adj" fmla="val 28948"/>
                <a:gd name="vf" fmla="val 115470"/>
              </a:avLst>
            </a:prstGeom>
            <a:solidFill>
              <a:srgbClr val="FF9900">
                <a:alpha val="14000"/>
              </a:srgbClr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03238" y="0"/>
              <a:ext cx="3654425" cy="2887662"/>
              <a:chOff x="0" y="0"/>
              <a:chExt cx="2302" cy="1819"/>
            </a:xfrm>
          </p:grpSpPr>
          <p:sp>
            <p:nvSpPr>
              <p:cNvPr id="34" name="AutoShape 28"/>
              <p:cNvSpPr/>
              <p:nvPr/>
            </p:nvSpPr>
            <p:spPr>
              <a:xfrm>
                <a:off x="1203" y="219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0066FF">
                  <a:alpha val="15999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0" y="0"/>
                <a:ext cx="2302" cy="1819"/>
                <a:chOff x="0" y="0"/>
                <a:chExt cx="2302" cy="1819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0" y="0"/>
                  <a:ext cx="2302" cy="1819"/>
                  <a:chOff x="0" y="0"/>
                  <a:chExt cx="2302" cy="1819"/>
                </a:xfrm>
              </p:grpSpPr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0" y="0"/>
                    <a:ext cx="2302" cy="1819"/>
                    <a:chOff x="0" y="0"/>
                    <a:chExt cx="2302" cy="1819"/>
                  </a:xfrm>
                </p:grpSpPr>
                <p:sp>
                  <p:nvSpPr>
                    <p:cNvPr id="38" name="AutoShape 32"/>
                    <p:cNvSpPr/>
                    <p:nvPr/>
                  </p:nvSpPr>
                  <p:spPr>
                    <a:xfrm>
                      <a:off x="345" y="540"/>
                      <a:ext cx="227" cy="196"/>
                    </a:xfrm>
                    <a:prstGeom prst="hexagon">
                      <a:avLst>
                        <a:gd name="adj" fmla="val 28948"/>
                        <a:gd name="vf" fmla="val 115470"/>
                      </a:avLst>
                    </a:prstGeom>
                    <a:solidFill>
                      <a:srgbClr val="00CC66">
                        <a:alpha val="31999"/>
                      </a:srgbClr>
                    </a:solidFill>
                    <a:ln w="9525" cap="flat" cmpd="sng">
                      <a:solidFill>
                        <a:schemeClr val="bg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>
                        <a:lnSpc>
                          <a:spcPct val="100000"/>
                        </a:lnSpc>
                      </a:pPr>
                      <a:endParaRPr sz="135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39" name="组合 38"/>
                    <p:cNvGrpSpPr/>
                    <p:nvPr/>
                  </p:nvGrpSpPr>
                  <p:grpSpPr>
                    <a:xfrm>
                      <a:off x="0" y="0"/>
                      <a:ext cx="2302" cy="1819"/>
                      <a:chOff x="0" y="0"/>
                      <a:chExt cx="2302" cy="1819"/>
                    </a:xfrm>
                  </p:grpSpPr>
                  <p:grpSp>
                    <p:nvGrpSpPr>
                      <p:cNvPr id="40" name="组合 39"/>
                      <p:cNvGrpSpPr/>
                      <p:nvPr/>
                    </p:nvGrpSpPr>
                    <p:grpSpPr>
                      <a:xfrm>
                        <a:off x="0" y="0"/>
                        <a:ext cx="2302" cy="1819"/>
                        <a:chOff x="0" y="0"/>
                        <a:chExt cx="2302" cy="1819"/>
                      </a:xfrm>
                    </p:grpSpPr>
                    <p:sp>
                      <p:nvSpPr>
                        <p:cNvPr id="41" name="AutoShape 35"/>
                        <p:cNvSpPr/>
                        <p:nvPr/>
                      </p:nvSpPr>
                      <p:spPr>
                        <a:xfrm>
                          <a:off x="1040" y="733"/>
                          <a:ext cx="227" cy="196"/>
                        </a:xfrm>
                        <a:prstGeom prst="hexagon">
                          <a:avLst>
                            <a:gd name="adj" fmla="val 28948"/>
                            <a:gd name="vf" fmla="val 115470"/>
                          </a:avLst>
                        </a:prstGeom>
                        <a:solidFill>
                          <a:srgbClr val="0066FF"/>
                        </a:solidFill>
                        <a:ln w="9525" cap="flat" cmpd="sng">
                          <a:solidFill>
                            <a:schemeClr val="bg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lstStyle/>
                        <a:p>
                          <a:pPr lvl="0">
                            <a:lnSpc>
                              <a:spcPct val="100000"/>
                            </a:lnSpc>
                          </a:pPr>
                          <a:endParaRPr sz="135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  <a:sym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2" name="AutoShape 36"/>
                        <p:cNvSpPr/>
                        <p:nvPr/>
                      </p:nvSpPr>
                      <p:spPr>
                        <a:xfrm>
                          <a:off x="1055" y="1125"/>
                          <a:ext cx="227" cy="196"/>
                        </a:xfrm>
                        <a:prstGeom prst="hexagon">
                          <a:avLst>
                            <a:gd name="adj" fmla="val 28948"/>
                            <a:gd name="vf" fmla="val 115470"/>
                          </a:avLst>
                        </a:prstGeom>
                        <a:solidFill>
                          <a:srgbClr val="FF9900">
                            <a:alpha val="75999"/>
                          </a:srgbClr>
                        </a:solidFill>
                        <a:ln w="9525" cap="flat" cmpd="sng">
                          <a:solidFill>
                            <a:schemeClr val="bg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lstStyle/>
                        <a:p>
                          <a:pPr lvl="0">
                            <a:lnSpc>
                              <a:spcPct val="100000"/>
                            </a:lnSpc>
                          </a:pPr>
                          <a:endParaRPr sz="135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  <a:sym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3" name="AutoShape 37"/>
                        <p:cNvSpPr/>
                        <p:nvPr/>
                      </p:nvSpPr>
                      <p:spPr>
                        <a:xfrm>
                          <a:off x="707" y="1143"/>
                          <a:ext cx="227" cy="196"/>
                        </a:xfrm>
                        <a:prstGeom prst="hexagon">
                          <a:avLst>
                            <a:gd name="adj" fmla="val 28948"/>
                            <a:gd name="vf" fmla="val 115470"/>
                          </a:avLst>
                        </a:prstGeom>
                        <a:solidFill>
                          <a:srgbClr val="9900CC">
                            <a:alpha val="68999"/>
                          </a:srgbClr>
                        </a:solidFill>
                        <a:ln w="9525" cap="flat" cmpd="sng">
                          <a:solidFill>
                            <a:schemeClr val="bg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lstStyle/>
                        <a:p>
                          <a:pPr lvl="0">
                            <a:lnSpc>
                              <a:spcPct val="100000"/>
                            </a:lnSpc>
                          </a:pPr>
                          <a:endParaRPr sz="135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  <a:sym typeface="宋体" panose="02010600030101010101" pitchFamily="2" charset="-122"/>
                          </a:endParaRPr>
                        </a:p>
                      </p:txBody>
                    </p:sp>
                    <p:grpSp>
                      <p:nvGrpSpPr>
                        <p:cNvPr id="44" name="组合 43"/>
                        <p:cNvGrpSpPr/>
                        <p:nvPr/>
                      </p:nvGrpSpPr>
                      <p:grpSpPr>
                        <a:xfrm>
                          <a:off x="0" y="0"/>
                          <a:ext cx="2302" cy="1819"/>
                          <a:chOff x="0" y="0"/>
                          <a:chExt cx="2302" cy="1819"/>
                        </a:xfrm>
                      </p:grpSpPr>
                      <p:sp>
                        <p:nvSpPr>
                          <p:cNvPr id="45" name="AutoShape 39"/>
                          <p:cNvSpPr/>
                          <p:nvPr/>
                        </p:nvSpPr>
                        <p:spPr>
                          <a:xfrm>
                            <a:off x="863" y="640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CC66"/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6" name="AutoShape 40"/>
                          <p:cNvSpPr/>
                          <p:nvPr/>
                        </p:nvSpPr>
                        <p:spPr>
                          <a:xfrm>
                            <a:off x="866" y="442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73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7" name="AutoShape 41"/>
                          <p:cNvSpPr/>
                          <p:nvPr/>
                        </p:nvSpPr>
                        <p:spPr>
                          <a:xfrm>
                            <a:off x="692" y="338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45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8" name="AutoShape 42"/>
                          <p:cNvSpPr/>
                          <p:nvPr/>
                        </p:nvSpPr>
                        <p:spPr>
                          <a:xfrm>
                            <a:off x="883" y="1231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60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9" name="AutoShape 43"/>
                          <p:cNvSpPr/>
                          <p:nvPr/>
                        </p:nvSpPr>
                        <p:spPr>
                          <a:xfrm>
                            <a:off x="697" y="543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78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0" name="AutoShape 44"/>
                          <p:cNvSpPr/>
                          <p:nvPr/>
                        </p:nvSpPr>
                        <p:spPr>
                          <a:xfrm>
                            <a:off x="1221" y="824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AAE600"/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1" name="AutoShape 45"/>
                          <p:cNvSpPr/>
                          <p:nvPr/>
                        </p:nvSpPr>
                        <p:spPr>
                          <a:xfrm>
                            <a:off x="1406" y="1319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40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2" name="AutoShape 46"/>
                          <p:cNvSpPr/>
                          <p:nvPr/>
                        </p:nvSpPr>
                        <p:spPr>
                          <a:xfrm>
                            <a:off x="1199" y="424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67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3" name="AutoShape 47"/>
                          <p:cNvSpPr/>
                          <p:nvPr/>
                        </p:nvSpPr>
                        <p:spPr>
                          <a:xfrm>
                            <a:off x="1373" y="325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31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4" name="AutoShape 48"/>
                          <p:cNvSpPr/>
                          <p:nvPr/>
                        </p:nvSpPr>
                        <p:spPr>
                          <a:xfrm>
                            <a:off x="525" y="847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56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5" name="AutoShape 49"/>
                          <p:cNvSpPr/>
                          <p:nvPr/>
                        </p:nvSpPr>
                        <p:spPr>
                          <a:xfrm>
                            <a:off x="702" y="941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78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6" name="AutoShape 50"/>
                          <p:cNvSpPr/>
                          <p:nvPr/>
                        </p:nvSpPr>
                        <p:spPr>
                          <a:xfrm>
                            <a:off x="353" y="948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45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7" name="AutoShape 51"/>
                          <p:cNvSpPr/>
                          <p:nvPr/>
                        </p:nvSpPr>
                        <p:spPr>
                          <a:xfrm>
                            <a:off x="1224" y="1022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68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8" name="AutoShape 52"/>
                          <p:cNvSpPr/>
                          <p:nvPr/>
                        </p:nvSpPr>
                        <p:spPr>
                          <a:xfrm>
                            <a:off x="1566" y="817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56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9" name="AutoShape 53"/>
                          <p:cNvSpPr/>
                          <p:nvPr/>
                        </p:nvSpPr>
                        <p:spPr>
                          <a:xfrm>
                            <a:off x="1549" y="220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12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60" name="AutoShape 54"/>
                          <p:cNvSpPr/>
                          <p:nvPr/>
                        </p:nvSpPr>
                        <p:spPr>
                          <a:xfrm>
                            <a:off x="879" y="1036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9900CC"/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61" name="AutoShape 55"/>
                          <p:cNvSpPr/>
                          <p:nvPr/>
                        </p:nvSpPr>
                        <p:spPr>
                          <a:xfrm>
                            <a:off x="870" y="836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0066"/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62" name="AutoShape 56"/>
                          <p:cNvSpPr/>
                          <p:nvPr/>
                        </p:nvSpPr>
                        <p:spPr>
                          <a:xfrm>
                            <a:off x="1048" y="930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9900"/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63" name="AutoShape 57"/>
                          <p:cNvSpPr/>
                          <p:nvPr/>
                        </p:nvSpPr>
                        <p:spPr>
                          <a:xfrm>
                            <a:off x="1398" y="916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AAE600"/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64" name="AutoShape 58"/>
                          <p:cNvSpPr/>
                          <p:nvPr/>
                        </p:nvSpPr>
                        <p:spPr>
                          <a:xfrm>
                            <a:off x="1210" y="623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71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65" name="AutoShape 59"/>
                          <p:cNvSpPr/>
                          <p:nvPr/>
                        </p:nvSpPr>
                        <p:spPr>
                          <a:xfrm>
                            <a:off x="1035" y="532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84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66" name="AutoShape 60"/>
                          <p:cNvSpPr/>
                          <p:nvPr/>
                        </p:nvSpPr>
                        <p:spPr>
                          <a:xfrm>
                            <a:off x="1230" y="1223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50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67" name="AutoShape 61"/>
                          <p:cNvSpPr/>
                          <p:nvPr/>
                        </p:nvSpPr>
                        <p:spPr>
                          <a:xfrm>
                            <a:off x="695" y="742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78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68" name="AutoShape 62"/>
                          <p:cNvSpPr/>
                          <p:nvPr/>
                        </p:nvSpPr>
                        <p:spPr>
                          <a:xfrm>
                            <a:off x="351" y="748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56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69" name="AutoShape 63"/>
                          <p:cNvSpPr/>
                          <p:nvPr/>
                        </p:nvSpPr>
                        <p:spPr>
                          <a:xfrm>
                            <a:off x="179" y="849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31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0" name="AutoShape 64"/>
                          <p:cNvSpPr/>
                          <p:nvPr/>
                        </p:nvSpPr>
                        <p:spPr>
                          <a:xfrm>
                            <a:off x="1741" y="904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23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1" name="AutoShape 65"/>
                          <p:cNvSpPr/>
                          <p:nvPr/>
                        </p:nvSpPr>
                        <p:spPr>
                          <a:xfrm>
                            <a:off x="1898" y="797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20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2" name="AutoShape 66"/>
                          <p:cNvSpPr/>
                          <p:nvPr/>
                        </p:nvSpPr>
                        <p:spPr>
                          <a:xfrm>
                            <a:off x="1387" y="721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71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3" name="AutoShape 67"/>
                          <p:cNvSpPr/>
                          <p:nvPr/>
                        </p:nvSpPr>
                        <p:spPr>
                          <a:xfrm>
                            <a:off x="521" y="234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12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4" name="AutoShape 68"/>
                          <p:cNvSpPr/>
                          <p:nvPr/>
                        </p:nvSpPr>
                        <p:spPr>
                          <a:xfrm>
                            <a:off x="1370" y="526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67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5" name="AutoShape 69"/>
                          <p:cNvSpPr/>
                          <p:nvPr/>
                        </p:nvSpPr>
                        <p:spPr>
                          <a:xfrm>
                            <a:off x="1229" y="1416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6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6" name="AutoShape 70"/>
                          <p:cNvSpPr/>
                          <p:nvPr/>
                        </p:nvSpPr>
                        <p:spPr>
                          <a:xfrm>
                            <a:off x="1578" y="1424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34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7" name="AutoShape 71"/>
                          <p:cNvSpPr/>
                          <p:nvPr/>
                        </p:nvSpPr>
                        <p:spPr>
                          <a:xfrm>
                            <a:off x="1037" y="334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57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8" name="AutoShape 72"/>
                          <p:cNvSpPr/>
                          <p:nvPr/>
                        </p:nvSpPr>
                        <p:spPr>
                          <a:xfrm>
                            <a:off x="1540" y="415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42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9" name="AutoShape 73"/>
                          <p:cNvSpPr/>
                          <p:nvPr/>
                        </p:nvSpPr>
                        <p:spPr>
                          <a:xfrm>
                            <a:off x="1576" y="1017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51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80" name="AutoShape 74"/>
                          <p:cNvSpPr/>
                          <p:nvPr/>
                        </p:nvSpPr>
                        <p:spPr>
                          <a:xfrm>
                            <a:off x="1029" y="135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4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81" name="AutoShape 75"/>
                          <p:cNvSpPr/>
                          <p:nvPr/>
                        </p:nvSpPr>
                        <p:spPr>
                          <a:xfrm>
                            <a:off x="1585" y="1623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4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82" name="AutoShape 76"/>
                          <p:cNvSpPr/>
                          <p:nvPr/>
                        </p:nvSpPr>
                        <p:spPr>
                          <a:xfrm>
                            <a:off x="860" y="243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34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83" name="AutoShape 77"/>
                          <p:cNvSpPr/>
                          <p:nvPr/>
                        </p:nvSpPr>
                        <p:spPr>
                          <a:xfrm>
                            <a:off x="1249" y="0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3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84" name="AutoShape 78"/>
                          <p:cNvSpPr/>
                          <p:nvPr/>
                        </p:nvSpPr>
                        <p:spPr>
                          <a:xfrm>
                            <a:off x="2075" y="697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14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85" name="AutoShape 79"/>
                          <p:cNvSpPr/>
                          <p:nvPr/>
                        </p:nvSpPr>
                        <p:spPr>
                          <a:xfrm>
                            <a:off x="1399" y="1117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68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86" name="AutoShape 80"/>
                          <p:cNvSpPr/>
                          <p:nvPr/>
                        </p:nvSpPr>
                        <p:spPr>
                          <a:xfrm>
                            <a:off x="539" y="1437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31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87" name="AutoShape 81"/>
                          <p:cNvSpPr/>
                          <p:nvPr/>
                        </p:nvSpPr>
                        <p:spPr>
                          <a:xfrm>
                            <a:off x="531" y="1046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60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88" name="AutoShape 82"/>
                          <p:cNvSpPr/>
                          <p:nvPr/>
                        </p:nvSpPr>
                        <p:spPr>
                          <a:xfrm>
                            <a:off x="1755" y="1103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14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89" name="AutoShape 83"/>
                          <p:cNvSpPr/>
                          <p:nvPr/>
                        </p:nvSpPr>
                        <p:spPr>
                          <a:xfrm>
                            <a:off x="0" y="756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12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90" name="AutoShape 84"/>
                          <p:cNvSpPr/>
                          <p:nvPr/>
                        </p:nvSpPr>
                        <p:spPr>
                          <a:xfrm>
                            <a:off x="1726" y="711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29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91" name="AutoShape 85"/>
                          <p:cNvSpPr/>
                          <p:nvPr/>
                        </p:nvSpPr>
                        <p:spPr>
                          <a:xfrm>
                            <a:off x="1058" y="1323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26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92" name="AutoShape 86"/>
                          <p:cNvSpPr/>
                          <p:nvPr/>
                        </p:nvSpPr>
                        <p:spPr>
                          <a:xfrm>
                            <a:off x="531" y="1245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48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93" name="AutoShape 87"/>
                          <p:cNvSpPr/>
                          <p:nvPr/>
                        </p:nvSpPr>
                        <p:spPr>
                          <a:xfrm>
                            <a:off x="361" y="1536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9000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94" name="AutoShape 88"/>
                          <p:cNvSpPr/>
                          <p:nvPr/>
                        </p:nvSpPr>
                        <p:spPr>
                          <a:xfrm>
                            <a:off x="888" y="1429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48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95" name="AutoShape 89"/>
                          <p:cNvSpPr/>
                          <p:nvPr/>
                        </p:nvSpPr>
                        <p:spPr>
                          <a:xfrm>
                            <a:off x="525" y="433"/>
                            <a:ext cx="227" cy="196"/>
                          </a:xfrm>
                          <a:prstGeom prst="hexagon">
                            <a:avLst>
                              <a:gd name="adj" fmla="val 28948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60999"/>
                            </a:srgbClr>
                          </a:solidFill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wrap="none" anchor="ctr"/>
                          <a:lstStyle/>
                          <a:p>
                            <a:pPr lvl="0">
                              <a:lnSpc>
                                <a:spcPct val="100000"/>
                              </a:lnSpc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  <a:sym typeface="宋体" panose="02010600030101010101" pitchFamily="2" charset="-122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96" name="AutoShape 90"/>
                      <p:cNvSpPr/>
                      <p:nvPr/>
                    </p:nvSpPr>
                    <p:spPr>
                      <a:xfrm>
                        <a:off x="517" y="638"/>
                        <a:ext cx="227" cy="196"/>
                      </a:xfrm>
                      <a:prstGeom prst="hexagon">
                        <a:avLst>
                          <a:gd name="adj" fmla="val 28948"/>
                          <a:gd name="vf" fmla="val 115470"/>
                        </a:avLst>
                      </a:prstGeom>
                      <a:solidFill>
                        <a:srgbClr val="FF0066">
                          <a:alpha val="60999"/>
                        </a:srgbClr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pPr lvl="0">
                          <a:lnSpc>
                            <a:spcPct val="100000"/>
                          </a:lnSpc>
                        </a:pPr>
                        <a:endParaRPr sz="135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97" name="AutoShape 91"/>
                      <p:cNvSpPr/>
                      <p:nvPr/>
                    </p:nvSpPr>
                    <p:spPr>
                      <a:xfrm>
                        <a:off x="1556" y="610"/>
                        <a:ext cx="227" cy="196"/>
                      </a:xfrm>
                      <a:prstGeom prst="hexagon">
                        <a:avLst>
                          <a:gd name="adj" fmla="val 28948"/>
                          <a:gd name="vf" fmla="val 115470"/>
                        </a:avLst>
                      </a:prstGeom>
                      <a:solidFill>
                        <a:srgbClr val="0066FF">
                          <a:alpha val="60999"/>
                        </a:srgbClr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pPr lvl="0">
                          <a:lnSpc>
                            <a:spcPct val="100000"/>
                          </a:lnSpc>
                        </a:pPr>
                        <a:endParaRPr sz="135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98" name="AutoShape 92"/>
                      <p:cNvSpPr/>
                      <p:nvPr/>
                    </p:nvSpPr>
                    <p:spPr>
                      <a:xfrm>
                        <a:off x="710" y="1344"/>
                        <a:ext cx="227" cy="196"/>
                      </a:xfrm>
                      <a:prstGeom prst="hexagon">
                        <a:avLst>
                          <a:gd name="adj" fmla="val 28948"/>
                          <a:gd name="vf" fmla="val 115470"/>
                        </a:avLst>
                      </a:prstGeom>
                      <a:solidFill>
                        <a:srgbClr val="9900CC">
                          <a:alpha val="56000"/>
                        </a:srgbClr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pPr lvl="0">
                          <a:lnSpc>
                            <a:spcPct val="100000"/>
                          </a:lnSpc>
                        </a:pPr>
                        <a:endParaRPr sz="135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endParaRPr>
                      </a:p>
                    </p:txBody>
                  </p:sp>
                </p:grpSp>
              </p:grpSp>
              <p:sp>
                <p:nvSpPr>
                  <p:cNvPr id="99" name="AutoShape 93"/>
                  <p:cNvSpPr/>
                  <p:nvPr/>
                </p:nvSpPr>
                <p:spPr>
                  <a:xfrm>
                    <a:off x="1582" y="1209"/>
                    <a:ext cx="227" cy="196"/>
                  </a:xfrm>
                  <a:prstGeom prst="hexagon">
                    <a:avLst>
                      <a:gd name="adj" fmla="val 28948"/>
                      <a:gd name="vf" fmla="val 115470"/>
                    </a:avLst>
                  </a:prstGeom>
                  <a:solidFill>
                    <a:srgbClr val="AAE600">
                      <a:alpha val="20999"/>
                    </a:srgbClr>
                  </a:solidFill>
                  <a:ln w="9525" cap="flat" cmpd="sng">
                    <a:solidFill>
                      <a:schemeClr val="bg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>
                      <a:lnSpc>
                        <a:spcPct val="100000"/>
                      </a:lnSpc>
                    </a:pPr>
                    <a:endParaRPr sz="1350">
                      <a:solidFill>
                        <a:srgbClr val="00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00" name="AutoShape 94"/>
                <p:cNvSpPr/>
                <p:nvPr/>
              </p:nvSpPr>
              <p:spPr>
                <a:xfrm>
                  <a:off x="1065" y="1526"/>
                  <a:ext cx="227" cy="196"/>
                </a:xfrm>
                <a:prstGeom prst="hexagon">
                  <a:avLst>
                    <a:gd name="adj" fmla="val 28948"/>
                    <a:gd name="vf" fmla="val 115470"/>
                  </a:avLst>
                </a:prstGeom>
                <a:solidFill>
                  <a:srgbClr val="9900CC">
                    <a:alpha val="12000"/>
                  </a:srgbClr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>
                    <a:lnSpc>
                      <a:spcPct val="100000"/>
                    </a:lnSpc>
                  </a:pPr>
                  <a:endParaRPr sz="1350">
                    <a:solidFill>
                      <a:srgbClr val="000000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63600" y="431800"/>
              <a:ext cx="638175" cy="636587"/>
              <a:chOff x="0" y="0"/>
              <a:chExt cx="402" cy="401"/>
            </a:xfrm>
          </p:grpSpPr>
          <p:sp>
            <p:nvSpPr>
              <p:cNvPr id="102" name="AutoShape 111"/>
              <p:cNvSpPr/>
              <p:nvPr/>
            </p:nvSpPr>
            <p:spPr>
              <a:xfrm>
                <a:off x="175" y="106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00CC66">
                  <a:alpha val="12000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3" name="AutoShape 112"/>
              <p:cNvSpPr/>
              <p:nvPr/>
            </p:nvSpPr>
            <p:spPr>
              <a:xfrm>
                <a:off x="0" y="205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00CC66">
                  <a:alpha val="25000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4" name="AutoShape 113"/>
              <p:cNvSpPr/>
              <p:nvPr/>
            </p:nvSpPr>
            <p:spPr>
              <a:xfrm>
                <a:off x="5" y="0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00CC66">
                  <a:alpha val="4999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2232025" y="0"/>
              <a:ext cx="647700" cy="454025"/>
              <a:chOff x="0" y="0"/>
              <a:chExt cx="408" cy="286"/>
            </a:xfrm>
          </p:grpSpPr>
          <p:sp>
            <p:nvSpPr>
              <p:cNvPr id="106" name="AutoShape 115"/>
              <p:cNvSpPr/>
              <p:nvPr/>
            </p:nvSpPr>
            <p:spPr>
              <a:xfrm>
                <a:off x="181" y="90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0066FF">
                  <a:alpha val="12000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7" name="AutoShape 116"/>
              <p:cNvSpPr/>
              <p:nvPr/>
            </p:nvSpPr>
            <p:spPr>
              <a:xfrm>
                <a:off x="0" y="0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0066FF">
                  <a:alpha val="4999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2808288" y="431800"/>
              <a:ext cx="647700" cy="454025"/>
              <a:chOff x="0" y="0"/>
              <a:chExt cx="408" cy="286"/>
            </a:xfrm>
          </p:grpSpPr>
          <p:sp>
            <p:nvSpPr>
              <p:cNvPr id="109" name="AutoShape 118"/>
              <p:cNvSpPr/>
              <p:nvPr/>
            </p:nvSpPr>
            <p:spPr>
              <a:xfrm>
                <a:off x="181" y="90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0066FF">
                  <a:alpha val="12000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0" name="AutoShape 119"/>
              <p:cNvSpPr/>
              <p:nvPr/>
            </p:nvSpPr>
            <p:spPr>
              <a:xfrm>
                <a:off x="0" y="0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0066FF">
                  <a:alpha val="4999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2592388" y="1871662"/>
              <a:ext cx="638175" cy="636588"/>
              <a:chOff x="0" y="0"/>
              <a:chExt cx="402" cy="401"/>
            </a:xfrm>
          </p:grpSpPr>
          <p:sp>
            <p:nvSpPr>
              <p:cNvPr id="112" name="AutoShape 121"/>
              <p:cNvSpPr/>
              <p:nvPr/>
            </p:nvSpPr>
            <p:spPr>
              <a:xfrm>
                <a:off x="175" y="106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FF9900">
                  <a:alpha val="12000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3" name="AutoShape 122"/>
              <p:cNvSpPr/>
              <p:nvPr/>
            </p:nvSpPr>
            <p:spPr>
              <a:xfrm>
                <a:off x="0" y="205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FF9900">
                  <a:alpha val="9999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4" name="AutoShape 123"/>
              <p:cNvSpPr/>
              <p:nvPr/>
            </p:nvSpPr>
            <p:spPr>
              <a:xfrm>
                <a:off x="5" y="0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99CC00">
                  <a:alpha val="4999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935038" y="1439862"/>
              <a:ext cx="638175" cy="636588"/>
              <a:chOff x="0" y="0"/>
              <a:chExt cx="402" cy="401"/>
            </a:xfrm>
          </p:grpSpPr>
          <p:sp>
            <p:nvSpPr>
              <p:cNvPr id="116" name="AutoShape 125"/>
              <p:cNvSpPr/>
              <p:nvPr/>
            </p:nvSpPr>
            <p:spPr>
              <a:xfrm>
                <a:off x="175" y="106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FF0066">
                  <a:alpha val="12000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7" name="AutoShape 126"/>
              <p:cNvSpPr/>
              <p:nvPr/>
            </p:nvSpPr>
            <p:spPr>
              <a:xfrm>
                <a:off x="0" y="205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FF0066">
                  <a:alpha val="9999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8" name="AutoShape 127"/>
              <p:cNvSpPr/>
              <p:nvPr/>
            </p:nvSpPr>
            <p:spPr>
              <a:xfrm>
                <a:off x="5" y="0"/>
                <a:ext cx="227" cy="196"/>
              </a:xfrm>
              <a:prstGeom prst="hexagon">
                <a:avLst>
                  <a:gd name="adj" fmla="val 28948"/>
                  <a:gd name="vf" fmla="val 115470"/>
                </a:avLst>
              </a:prstGeom>
              <a:solidFill>
                <a:srgbClr val="FF0066">
                  <a:alpha val="4999"/>
                </a:srgbClr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 sz="135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19" name="Oval 133"/>
            <p:cNvSpPr/>
            <p:nvPr/>
          </p:nvSpPr>
          <p:spPr>
            <a:xfrm rot="13545536">
              <a:off x="2735299" y="428610"/>
              <a:ext cx="71437" cy="71438"/>
            </a:xfrm>
            <a:prstGeom prst="ellipse">
              <a:avLst/>
            </a:prstGeom>
            <a:noFill/>
            <a:ln w="12700" cap="flat" cmpd="sng">
              <a:solidFill>
                <a:srgbClr val="0066FF">
                  <a:alpha val="10999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Oval 169"/>
            <p:cNvSpPr/>
            <p:nvPr/>
          </p:nvSpPr>
          <p:spPr>
            <a:xfrm rot="-2745536" flipH="1">
              <a:off x="1398601" y="746606"/>
              <a:ext cx="71438" cy="63404"/>
            </a:xfrm>
            <a:prstGeom prst="ellipse">
              <a:avLst/>
            </a:prstGeom>
            <a:noFill/>
            <a:ln w="12700" cap="flat" cmpd="sng">
              <a:solidFill>
                <a:srgbClr val="00CC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>
                <a:lnSpc>
                  <a:spcPct val="100000"/>
                </a:lnSpc>
              </a:pPr>
              <a:endParaRPr sz="135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1" name="AutoShape 26"/>
          <p:cNvSpPr/>
          <p:nvPr/>
        </p:nvSpPr>
        <p:spPr>
          <a:xfrm>
            <a:off x="5648325" y="4691754"/>
            <a:ext cx="270320" cy="233403"/>
          </a:xfrm>
          <a:prstGeom prst="hexagon">
            <a:avLst>
              <a:gd name="adj" fmla="val 28976"/>
              <a:gd name="vf" fmla="val 115470"/>
            </a:avLst>
          </a:prstGeom>
          <a:solidFill>
            <a:srgbClr val="BFBFBF">
              <a:alpha val="14000"/>
            </a:srgb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>
              <a:lnSpc>
                <a:spcPct val="100000"/>
              </a:lnSpc>
            </a:pPr>
            <a:endParaRPr sz="28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122" name="AutoShape 78"/>
          <p:cNvSpPr/>
          <p:nvPr/>
        </p:nvSpPr>
        <p:spPr>
          <a:xfrm>
            <a:off x="5863866" y="4260977"/>
            <a:ext cx="270319" cy="233403"/>
          </a:xfrm>
          <a:prstGeom prst="hexagon">
            <a:avLst>
              <a:gd name="adj" fmla="val 28927"/>
              <a:gd name="vf" fmla="val 115470"/>
            </a:avLst>
          </a:prstGeom>
          <a:solidFill>
            <a:srgbClr val="AAE600">
              <a:alpha val="14000"/>
            </a:srgb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>
              <a:lnSpc>
                <a:spcPct val="100000"/>
              </a:lnSpc>
            </a:pPr>
            <a:endParaRPr sz="2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123" name="AutoShape 78"/>
          <p:cNvSpPr/>
          <p:nvPr/>
        </p:nvSpPr>
        <p:spPr>
          <a:xfrm>
            <a:off x="5486372" y="4675329"/>
            <a:ext cx="270320" cy="233403"/>
          </a:xfrm>
          <a:prstGeom prst="hexagon">
            <a:avLst>
              <a:gd name="adj" fmla="val 28927"/>
              <a:gd name="vf" fmla="val 115470"/>
            </a:avLst>
          </a:prstGeom>
          <a:solidFill>
            <a:srgbClr val="AAE600">
              <a:alpha val="34000"/>
            </a:srgb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6133465" y="5574030"/>
            <a:ext cx="4971415" cy="632460"/>
            <a:chOff x="0" y="0"/>
            <a:chExt cx="4549463" cy="853106"/>
          </a:xfrm>
        </p:grpSpPr>
        <p:sp>
          <p:nvSpPr>
            <p:cNvPr id="125" name="TextBox 39"/>
            <p:cNvSpPr/>
            <p:nvPr/>
          </p:nvSpPr>
          <p:spPr>
            <a:xfrm>
              <a:off x="84625" y="0"/>
              <a:ext cx="4464838" cy="841203"/>
            </a:xfrm>
            <a:prstGeom prst="roundRect">
              <a:avLst>
                <a:gd name="adj" fmla="val 8176"/>
              </a:avLst>
            </a:prstGeom>
            <a:noFill/>
            <a:ln w="19050" cap="flat" cmpd="sng">
              <a:solidFill>
                <a:srgbClr val="A5A5A5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l">
                <a:lnSpc>
                  <a:spcPct val="10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微软雅黑" panose="020B0503020204020204" pitchFamily="34" charset="-122"/>
                </a:rPr>
                <a:t>五、项目承建六大</a:t>
              </a: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微软雅黑" panose="020B0503020204020204" pitchFamily="34" charset="-122"/>
                </a:rPr>
                <a:t>优势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6" name="直接连接符 40"/>
            <p:cNvSpPr/>
            <p:nvPr/>
          </p:nvSpPr>
          <p:spPr>
            <a:xfrm>
              <a:off x="90950" y="432417"/>
              <a:ext cx="1" cy="420689"/>
            </a:xfrm>
            <a:prstGeom prst="line">
              <a:avLst/>
            </a:prstGeom>
            <a:ln w="571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7" name="流程图: 联系 41"/>
            <p:cNvSpPr/>
            <p:nvPr/>
          </p:nvSpPr>
          <p:spPr>
            <a:xfrm>
              <a:off x="0" y="413100"/>
              <a:ext cx="169589" cy="169589"/>
            </a:xfrm>
            <a:prstGeom prst="flowChartConnector">
              <a:avLst/>
            </a:prstGeom>
            <a:solidFill>
              <a:srgbClr val="33BE9B"/>
            </a:solidFill>
            <a:ln w="25400" cap="flat" cmpd="sng">
              <a:solidFill>
                <a:srgbClr val="D8D8D8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lvl="0" algn="ctr">
                <a:lnSpc>
                  <a:spcPct val="100000"/>
                </a:lnSpc>
              </a:pPr>
              <a:endParaRPr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直接连接符 42"/>
            <p:cNvSpPr/>
            <p:nvPr/>
          </p:nvSpPr>
          <p:spPr>
            <a:xfrm>
              <a:off x="97223" y="837284"/>
              <a:ext cx="321323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9" name="AutoShape 26"/>
          <p:cNvSpPr/>
          <p:nvPr/>
        </p:nvSpPr>
        <p:spPr>
          <a:xfrm>
            <a:off x="5631815" y="5608059"/>
            <a:ext cx="270320" cy="233403"/>
          </a:xfrm>
          <a:prstGeom prst="hexagon">
            <a:avLst>
              <a:gd name="adj" fmla="val 28976"/>
              <a:gd name="vf" fmla="val 115470"/>
            </a:avLst>
          </a:prstGeom>
          <a:solidFill>
            <a:srgbClr val="BFBFBF">
              <a:alpha val="14000"/>
            </a:srgb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>
              <a:lnSpc>
                <a:spcPct val="100000"/>
              </a:lnSpc>
            </a:pPr>
            <a:endParaRPr sz="28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农业信息化发展现状与问题</a:t>
            </a:r>
            <a:endParaRPr lang="zh-CN" altLang="en-US" sz="2400" dirty="0">
              <a:effectLst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527810" y="3731895"/>
            <a:ext cx="1694180" cy="442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现状与问题</a:t>
            </a:r>
            <a:endParaRPr lang="zh-CN" altLang="en-US" sz="24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20256" y="1764599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8573" tIns="64286" rIns="128573" bIns="64286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20256" y="2723590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720256" y="3715965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20256" y="4718651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5370286" y="1906697"/>
            <a:ext cx="4880472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信息化建设缺乏</a:t>
            </a:r>
            <a:r>
              <a:rPr lang="zh-CN" altLang="en-US" sz="1600" b="1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宏观规划和</a:t>
            </a:r>
            <a:r>
              <a:rPr lang="en-US" altLang="zh-CN" sz="1600" b="1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顶层设计</a:t>
            </a:r>
            <a:r>
              <a:rPr lang="zh-CN" altLang="en-US" sz="1600" b="1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。</a:t>
            </a:r>
            <a:endParaRPr lang="zh-CN" altLang="en-US" sz="1600" b="1" dirty="0" smtClean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5370286" y="2848785"/>
            <a:ext cx="4880472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各个涉农系统独立运行，信息孤岛现象尤为突出。</a:t>
            </a:r>
            <a:endParaRPr lang="zh-CN" altLang="en-US" sz="1600" b="1" dirty="0" smtClean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5370286" y="3848930"/>
            <a:ext cx="4880472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农业信息标准规范不统一，产业链信息不完整。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370286" y="4849076"/>
            <a:ext cx="4880472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农业生产规划、引导、监管困难。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36410" y="5714968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5386440" y="5849222"/>
            <a:ext cx="4880472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在行业应用中缺少可落地的，具有实际效果的创新应用。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0" grpId="0" bldLvl="0" animBg="1"/>
      <p:bldP spid="12" grpId="0"/>
      <p:bldP spid="13" grpId="0"/>
      <p:bldP spid="14" grpId="0"/>
      <p:bldP spid="15" grpId="0" bldLvl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41738" y="3247339"/>
            <a:ext cx="10616660" cy="723265"/>
            <a:chOff x="2125282" y="3079127"/>
            <a:chExt cx="10066719" cy="685800"/>
          </a:xfrm>
        </p:grpSpPr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2125282" y="3079127"/>
              <a:ext cx="10066719" cy="685800"/>
            </a:xfrm>
            <a:prstGeom prst="roundRect">
              <a:avLst>
                <a:gd name="adj" fmla="val 25472"/>
              </a:avLst>
            </a:prstGeom>
            <a:gradFill rotWithShape="1">
              <a:gsLst>
                <a:gs pos="0">
                  <a:srgbClr val="0070C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2399843" y="3241696"/>
              <a:ext cx="3568087" cy="36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defRPr/>
              </a:pPr>
              <a:r>
                <a:rPr kumimoji="1" lang="en-US" altLang="zh-CN" sz="2400" b="1" kern="0" dirty="0" smtClean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 02 农业大数据</a:t>
              </a:r>
              <a:r>
                <a:rPr kumimoji="1" lang="zh-CN" altLang="en-US" sz="2400" b="1" kern="0" dirty="0" smtClean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建设思路</a:t>
              </a:r>
              <a:endParaRPr kumimoji="1" lang="zh-CN" altLang="en-US" sz="2400" b="1" kern="0" dirty="0" smtClean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20" y="3279279"/>
            <a:ext cx="616385" cy="65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266290" y="769600"/>
            <a:ext cx="4232760" cy="368935"/>
            <a:chOff x="1443995" y="716346"/>
            <a:chExt cx="4232760" cy="368935"/>
          </a:xfrm>
        </p:grpSpPr>
        <p:sp>
          <p:nvSpPr>
            <p:cNvPr id="3" name="矩形 49"/>
            <p:cNvSpPr>
              <a:spLocks noChangeArrowheads="1"/>
            </p:cNvSpPr>
            <p:nvPr/>
          </p:nvSpPr>
          <p:spPr bwMode="auto">
            <a:xfrm>
              <a:off x="1443995" y="716346"/>
              <a:ext cx="4232760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>
                <a:buClr>
                  <a:srgbClr val="CC9900"/>
                </a:buClr>
              </a:pPr>
              <a:r>
                <a:rPr lang="zh-CN" altLang="en-US" sz="2400" b="1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汇报导航</a:t>
              </a:r>
              <a:endParaRPr lang="zh-CN" altLang="en-US" sz="24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8828" y="716346"/>
              <a:ext cx="1338580" cy="36830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  <a:cs typeface="Arial Unicode MS" panose="020B0604020202020204" charset="-122"/>
                </a:rPr>
                <a:t>Navigation</a:t>
              </a:r>
              <a:endParaRPr lang="en-US" altLang="zh-CN" sz="18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4" name="图片 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840" y="3923665"/>
            <a:ext cx="668655" cy="66865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05" y="4900930"/>
            <a:ext cx="891540" cy="89154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30" y="2628265"/>
            <a:ext cx="847090" cy="84709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90" y="1695450"/>
            <a:ext cx="645795" cy="6457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农业大数据建设思路</a:t>
            </a:r>
            <a:endParaRPr lang="zh-CN" altLang="en-US" sz="2400" dirty="0">
              <a:effectLst/>
            </a:endParaRPr>
          </a:p>
        </p:txBody>
      </p:sp>
      <p:sp>
        <p:nvSpPr>
          <p:cNvPr id="45" name="立方体 44"/>
          <p:cNvSpPr/>
          <p:nvPr>
            <p:custDataLst>
              <p:tags r:id="rId5"/>
            </p:custDataLst>
          </p:nvPr>
        </p:nvSpPr>
        <p:spPr>
          <a:xfrm rot="21091489" flipH="1">
            <a:off x="869232" y="5688312"/>
            <a:ext cx="1668644" cy="679683"/>
          </a:xfrm>
          <a:prstGeom prst="cube">
            <a:avLst>
              <a:gd name="adj" fmla="val 80345"/>
            </a:avLst>
          </a:prstGeom>
          <a:solidFill>
            <a:srgbClr val="0DB611"/>
          </a:solidFill>
          <a:ln>
            <a:noFill/>
          </a:ln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6"/>
            </p:custDataLst>
          </p:nvPr>
        </p:nvSpPr>
        <p:spPr>
          <a:xfrm>
            <a:off x="2593975" y="5884545"/>
            <a:ext cx="4758055" cy="736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da-DK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梳理智慧农业相关业务，分析关键性因素，针对信息来源、信息各类等维度建立起一套科学规范的信息数据标准体系。</a:t>
            </a:r>
            <a:endParaRPr lang="zh-CN" altLang="da-DK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7"/>
            </p:custDataLst>
          </p:nvPr>
        </p:nvSpPr>
        <p:spPr>
          <a:xfrm>
            <a:off x="2578735" y="5673725"/>
            <a:ext cx="1479550" cy="35433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effectLst/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1600" b="1">
                <a:solidFill>
                  <a:schemeClr val="tx1"/>
                </a:solidFill>
                <a:effectLst/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建立标准体系</a:t>
            </a:r>
            <a:endParaRPr lang="zh-CN" altLang="en-US" sz="1600" b="1">
              <a:solidFill>
                <a:schemeClr val="tx1"/>
              </a:solidFill>
              <a:effectLst/>
              <a:latin typeface="黑体" panose="02010609060101010101" charset="-122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立方体 50"/>
          <p:cNvSpPr/>
          <p:nvPr>
            <p:custDataLst>
              <p:tags r:id="rId8"/>
            </p:custDataLst>
          </p:nvPr>
        </p:nvSpPr>
        <p:spPr>
          <a:xfrm rot="21091489" flipH="1">
            <a:off x="2763073" y="4568693"/>
            <a:ext cx="1668644" cy="679683"/>
          </a:xfrm>
          <a:prstGeom prst="cube">
            <a:avLst>
              <a:gd name="adj" fmla="val 80345"/>
            </a:avLst>
          </a:prstGeom>
          <a:solidFill>
            <a:srgbClr val="48D0B9"/>
          </a:solidFill>
          <a:ln>
            <a:noFill/>
          </a:ln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4472940" y="4793615"/>
            <a:ext cx="4462145" cy="7366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50000"/>
              </a:lnSpc>
            </a:pPr>
            <a:r>
              <a:rPr lang="zh-CN" altLang="da-DK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建立农业数据采集与共享渠道通路，形成数据共享、渠道共建的农业数据监测体系，完成全产业链数据收集。</a:t>
            </a:r>
            <a:endParaRPr lang="zh-CN" altLang="da-DK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10"/>
            </p:custDataLst>
          </p:nvPr>
        </p:nvSpPr>
        <p:spPr>
          <a:xfrm>
            <a:off x="4472940" y="4509770"/>
            <a:ext cx="2397125" cy="4070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建立数据交流通路</a:t>
            </a:r>
            <a:endParaRPr lang="zh-CN" altLang="en-US" sz="14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立方体 56"/>
          <p:cNvSpPr/>
          <p:nvPr>
            <p:custDataLst>
              <p:tags r:id="rId11"/>
            </p:custDataLst>
          </p:nvPr>
        </p:nvSpPr>
        <p:spPr>
          <a:xfrm rot="21091489" flipH="1">
            <a:off x="4851223" y="3381762"/>
            <a:ext cx="1668644" cy="679683"/>
          </a:xfrm>
          <a:prstGeom prst="cube">
            <a:avLst>
              <a:gd name="adj" fmla="val 80345"/>
            </a:avLst>
          </a:prstGeom>
          <a:solidFill>
            <a:srgbClr val="2DBCEF"/>
          </a:solidFill>
          <a:ln>
            <a:noFill/>
          </a:ln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12"/>
            </p:custDataLst>
          </p:nvPr>
        </p:nvSpPr>
        <p:spPr>
          <a:xfrm>
            <a:off x="6528435" y="3780155"/>
            <a:ext cx="4558030" cy="97218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50000"/>
              </a:lnSpc>
            </a:pPr>
            <a:r>
              <a:rPr lang="zh-CN" altLang="da-DK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精准实时的农业信息和知识库联合驱动分析各类模型，为用户的各类复杂问题提供诊断结果、分析结果。</a:t>
            </a:r>
            <a:endParaRPr lang="zh-CN" altLang="da-DK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>
            <p:custDataLst>
              <p:tags r:id="rId13"/>
            </p:custDataLst>
          </p:nvPr>
        </p:nvSpPr>
        <p:spPr>
          <a:xfrm>
            <a:off x="6560820" y="3577590"/>
            <a:ext cx="222377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精准数据智能分析</a:t>
            </a:r>
            <a:endParaRPr lang="zh-CN" altLang="en-US" sz="14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立方体 62"/>
          <p:cNvSpPr/>
          <p:nvPr>
            <p:custDataLst>
              <p:tags r:id="rId14"/>
            </p:custDataLst>
          </p:nvPr>
        </p:nvSpPr>
        <p:spPr>
          <a:xfrm rot="21091489" flipH="1">
            <a:off x="6770464" y="2300244"/>
            <a:ext cx="1668644" cy="679683"/>
          </a:xfrm>
          <a:prstGeom prst="cube">
            <a:avLst>
              <a:gd name="adj" fmla="val 80345"/>
            </a:avLst>
          </a:prstGeom>
          <a:ln>
            <a:noFill/>
          </a:ln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>
            <p:custDataLst>
              <p:tags r:id="rId15"/>
            </p:custDataLst>
          </p:nvPr>
        </p:nvSpPr>
        <p:spPr>
          <a:xfrm>
            <a:off x="8480425" y="2484120"/>
            <a:ext cx="3912870" cy="113538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50000"/>
              </a:lnSpc>
            </a:pPr>
            <a:r>
              <a:rPr lang="zh-CN" altLang="da-DK" sz="1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分析结果服务于全产业链、全行业体系，规划、引导、监管农业生产经营，形成真实可用的智慧农业创新应用。</a:t>
            </a:r>
            <a:endParaRPr lang="zh-CN" altLang="da-DK" sz="1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>
            <p:custDataLst>
              <p:tags r:id="rId16"/>
            </p:custDataLst>
          </p:nvPr>
        </p:nvSpPr>
        <p:spPr>
          <a:xfrm>
            <a:off x="8480425" y="2179320"/>
            <a:ext cx="2317115" cy="4489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创新分析应用结果</a:t>
            </a:r>
            <a:endParaRPr lang="zh-CN" altLang="en-US" sz="14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"/>
          <p:cNvSpPr>
            <a:spLocks noChangeArrowheads="1"/>
          </p:cNvSpPr>
          <p:nvPr/>
        </p:nvSpPr>
        <p:spPr bwMode="auto">
          <a:xfrm>
            <a:off x="1284617" y="2777270"/>
            <a:ext cx="2576073" cy="2582771"/>
          </a:xfrm>
          <a:prstGeom prst="ellipse">
            <a:avLst/>
          </a:prstGeom>
          <a:solidFill>
            <a:srgbClr val="0DB611"/>
          </a:solidFill>
          <a:ln w="4" cap="flat">
            <a:noFill/>
            <a:prstDash val="solid"/>
            <a:miter lim="800000"/>
          </a:ln>
        </p:spPr>
        <p:txBody>
          <a:bodyPr vert="horz" wrap="square" lIns="128577" tIns="64288" rIns="128577" bIns="64288" numCol="1" anchor="t" anchorCtr="0" compatLnSpc="1"/>
          <a:lstStyle/>
          <a:p>
            <a:endParaRPr lang="zh-CN" altLang="en-US" sz="10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lstStyle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大数据的来源</a:t>
            </a:r>
            <a:endParaRPr lang="zh-CN" altLang="en-US" sz="2400" dirty="0">
              <a:effectLst/>
            </a:endParaRPr>
          </a:p>
        </p:txBody>
      </p:sp>
      <p:sp>
        <p:nvSpPr>
          <p:cNvPr id="79" name="Freeform 5"/>
          <p:cNvSpPr/>
          <p:nvPr/>
        </p:nvSpPr>
        <p:spPr bwMode="auto">
          <a:xfrm>
            <a:off x="3231181" y="4728301"/>
            <a:ext cx="1642973" cy="1649670"/>
          </a:xfrm>
          <a:custGeom>
            <a:avLst/>
            <a:gdLst>
              <a:gd name="T0" fmla="*/ 3898 w 3898"/>
              <a:gd name="T1" fmla="*/ 944 h 3904"/>
              <a:gd name="T2" fmla="*/ 934 w 3898"/>
              <a:gd name="T3" fmla="*/ 3904 h 3904"/>
              <a:gd name="T4" fmla="*/ 0 w 3898"/>
              <a:gd name="T5" fmla="*/ 1642 h 3904"/>
              <a:gd name="T6" fmla="*/ 1624 w 3898"/>
              <a:gd name="T7" fmla="*/ 0 h 3904"/>
              <a:gd name="T8" fmla="*/ 3898 w 3898"/>
              <a:gd name="T9" fmla="*/ 944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3904">
                <a:moveTo>
                  <a:pt x="3898" y="944"/>
                </a:moveTo>
                <a:cubicBezTo>
                  <a:pt x="3316" y="2213"/>
                  <a:pt x="2294" y="3284"/>
                  <a:pt x="934" y="3904"/>
                </a:cubicBezTo>
                <a:lnTo>
                  <a:pt x="0" y="1642"/>
                </a:lnTo>
                <a:cubicBezTo>
                  <a:pt x="734" y="1284"/>
                  <a:pt x="1292" y="696"/>
                  <a:pt x="1624" y="0"/>
                </a:cubicBezTo>
                <a:lnTo>
                  <a:pt x="3898" y="944"/>
                </a:lnTo>
                <a:close/>
              </a:path>
            </a:pathLst>
          </a:custGeom>
          <a:solidFill>
            <a:srgbClr val="90C413">
              <a:lumMod val="50000"/>
            </a:srgbClr>
          </a:solidFill>
          <a:ln w="4" cap="flat">
            <a:noFill/>
            <a:prstDash val="solid"/>
            <a:miter lim="800000"/>
          </a:ln>
        </p:spPr>
        <p:txBody>
          <a:bodyPr vert="horz" wrap="square" lIns="128577" tIns="64288" rIns="128577" bIns="64288" numCol="1" anchor="t" anchorCtr="0" compatLnSpc="1"/>
          <a:lstStyle/>
          <a:p>
            <a:endParaRPr lang="zh-CN" altLang="en-US" sz="100"/>
          </a:p>
        </p:txBody>
      </p:sp>
      <p:sp>
        <p:nvSpPr>
          <p:cNvPr id="80" name="Freeform 6"/>
          <p:cNvSpPr/>
          <p:nvPr/>
        </p:nvSpPr>
        <p:spPr bwMode="auto">
          <a:xfrm>
            <a:off x="3981234" y="3185782"/>
            <a:ext cx="1187584" cy="1770214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90C413">
              <a:lumMod val="75000"/>
            </a:srgbClr>
          </a:solidFill>
          <a:ln w="4" cap="flat">
            <a:noFill/>
            <a:prstDash val="solid"/>
            <a:miter lim="800000"/>
          </a:ln>
        </p:spPr>
        <p:txBody>
          <a:bodyPr vert="horz" wrap="square" lIns="128577" tIns="64288" rIns="128577" bIns="64288" numCol="1" anchor="t" anchorCtr="0" compatLnSpc="1"/>
          <a:lstStyle/>
          <a:p>
            <a:endParaRPr lang="zh-CN" altLang="en-US" sz="100"/>
          </a:p>
        </p:txBody>
      </p:sp>
      <p:sp>
        <p:nvSpPr>
          <p:cNvPr id="81" name="Freeform 7"/>
          <p:cNvSpPr/>
          <p:nvPr/>
        </p:nvSpPr>
        <p:spPr bwMode="auto">
          <a:xfrm>
            <a:off x="3231181" y="1759342"/>
            <a:ext cx="1645205" cy="1654135"/>
          </a:xfrm>
          <a:custGeom>
            <a:avLst/>
            <a:gdLst>
              <a:gd name="T0" fmla="*/ 946 w 3906"/>
              <a:gd name="T1" fmla="*/ 0 h 3912"/>
              <a:gd name="T2" fmla="*/ 3906 w 3906"/>
              <a:gd name="T3" fmla="*/ 2964 h 3912"/>
              <a:gd name="T4" fmla="*/ 1613 w 3906"/>
              <a:gd name="T5" fmla="*/ 3912 h 3912"/>
              <a:gd name="T6" fmla="*/ 0 w 3906"/>
              <a:gd name="T7" fmla="*/ 2278 h 3912"/>
              <a:gd name="T8" fmla="*/ 946 w 3906"/>
              <a:gd name="T9" fmla="*/ 0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6" h="3912">
                <a:moveTo>
                  <a:pt x="946" y="0"/>
                </a:moveTo>
                <a:cubicBezTo>
                  <a:pt x="2215" y="582"/>
                  <a:pt x="3286" y="1605"/>
                  <a:pt x="3906" y="2964"/>
                </a:cubicBezTo>
                <a:lnTo>
                  <a:pt x="1613" y="3912"/>
                </a:lnTo>
                <a:cubicBezTo>
                  <a:pt x="1257" y="3181"/>
                  <a:pt x="681" y="2620"/>
                  <a:pt x="0" y="2278"/>
                </a:cubicBezTo>
                <a:lnTo>
                  <a:pt x="946" y="0"/>
                </a:lnTo>
                <a:close/>
              </a:path>
            </a:pathLst>
          </a:custGeom>
          <a:solidFill>
            <a:srgbClr val="92D050"/>
          </a:solidFill>
          <a:ln w="4" cap="flat">
            <a:noFill/>
            <a:prstDash val="solid"/>
            <a:miter lim="800000"/>
          </a:ln>
        </p:spPr>
        <p:txBody>
          <a:bodyPr vert="horz" wrap="square" lIns="128577" tIns="64288" rIns="128577" bIns="64288" numCol="1" anchor="t" anchorCtr="0" compatLnSpc="1"/>
          <a:lstStyle/>
          <a:p>
            <a:endParaRPr lang="zh-CN" altLang="en-US" sz="100"/>
          </a:p>
        </p:txBody>
      </p:sp>
      <p:cxnSp>
        <p:nvCxnSpPr>
          <p:cNvPr id="83" name="直接连接符 82"/>
          <p:cNvCxnSpPr/>
          <p:nvPr/>
        </p:nvCxnSpPr>
        <p:spPr>
          <a:xfrm>
            <a:off x="4410239" y="2361992"/>
            <a:ext cx="1961701" cy="0"/>
          </a:xfrm>
          <a:prstGeom prst="line">
            <a:avLst/>
          </a:prstGeom>
          <a:ln w="6350">
            <a:solidFill>
              <a:srgbClr val="5F5F5F">
                <a:lumMod val="65000"/>
                <a:lumOff val="35000"/>
              </a:srgb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rgbClr val="90C413"/>
          </a:lnRef>
          <a:fillRef idx="0">
            <a:srgbClr val="90C413"/>
          </a:fillRef>
          <a:effectRef idx="0">
            <a:srgbClr val="90C413"/>
          </a:effectRef>
          <a:fontRef idx="minor">
            <a:srgbClr val="5F5F5F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077763" y="4070888"/>
            <a:ext cx="1294177" cy="0"/>
          </a:xfrm>
          <a:prstGeom prst="line">
            <a:avLst/>
          </a:prstGeom>
          <a:ln w="6350">
            <a:solidFill>
              <a:srgbClr val="5F5F5F">
                <a:lumMod val="65000"/>
                <a:lumOff val="35000"/>
              </a:srgb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rgbClr val="90C413"/>
          </a:lnRef>
          <a:fillRef idx="0">
            <a:srgbClr val="90C413"/>
          </a:fillRef>
          <a:effectRef idx="0">
            <a:srgbClr val="90C413"/>
          </a:effectRef>
          <a:fontRef idx="minor">
            <a:srgbClr val="5F5F5F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428963" y="5774121"/>
            <a:ext cx="1942978" cy="0"/>
          </a:xfrm>
          <a:prstGeom prst="line">
            <a:avLst/>
          </a:prstGeom>
          <a:ln w="6350">
            <a:solidFill>
              <a:srgbClr val="5F5F5F">
                <a:lumMod val="65000"/>
                <a:lumOff val="35000"/>
              </a:srgb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rgbClr val="90C413"/>
          </a:lnRef>
          <a:fillRef idx="0">
            <a:srgbClr val="90C413"/>
          </a:fillRef>
          <a:effectRef idx="0">
            <a:srgbClr val="90C413"/>
          </a:effectRef>
          <a:fontRef idx="minor">
            <a:srgbClr val="5F5F5F"/>
          </a:fontRef>
        </p:style>
      </p:cxnSp>
      <p:sp>
        <p:nvSpPr>
          <p:cNvPr id="87" name="TextBox 17"/>
          <p:cNvSpPr txBox="1"/>
          <p:nvPr/>
        </p:nvSpPr>
        <p:spPr>
          <a:xfrm>
            <a:off x="3558125" y="2321643"/>
            <a:ext cx="822604" cy="34099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2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1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18"/>
          <p:cNvSpPr txBox="1"/>
          <p:nvPr/>
        </p:nvSpPr>
        <p:spPr>
          <a:xfrm>
            <a:off x="4163054" y="3901190"/>
            <a:ext cx="822604" cy="34099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2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1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19"/>
          <p:cNvSpPr txBox="1"/>
          <p:nvPr/>
        </p:nvSpPr>
        <p:spPr>
          <a:xfrm>
            <a:off x="3558125" y="5433980"/>
            <a:ext cx="822604" cy="34099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2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1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463675"/>
            <a:ext cx="2496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★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农业数据来源涵盖区域广、涉及领域和内容宽泛，数量庞大且错综复杂。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4555" y="5503545"/>
            <a:ext cx="2171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★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农业领域影响因素信息的全面收集才使得精准决策成为可能。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1631315" y="3798570"/>
            <a:ext cx="1882140" cy="4305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p>
            <a:pPr algn="ctr"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47870" y="18789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政府单位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68900" y="37026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流通市场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1875" y="53600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农企农户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66840" y="159956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农林局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922260" y="1599565"/>
            <a:ext cx="136017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畜牧局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417685" y="1599565"/>
            <a:ext cx="136017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气象局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896600" y="1599565"/>
            <a:ext cx="136017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水产局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90335" y="2178050"/>
            <a:ext cx="128841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国土局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922260" y="2190750"/>
            <a:ext cx="136017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统计局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417685" y="2190750"/>
            <a:ext cx="136017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发改委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896600" y="2190750"/>
            <a:ext cx="136017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........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466840" y="3468370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农批市场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970520" y="348551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集散中心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441815" y="348551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仓储中心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944860" y="348551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物流中心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464935" y="407098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行业协会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970520" y="407098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期货市场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489440" y="407098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数据市场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0944860" y="4070985"/>
            <a:ext cx="136017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........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372225" y="529526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生产企业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970520" y="529526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加工企业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489440" y="529526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经营企业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0968990" y="529526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服务企业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372225" y="585025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大型农场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970520" y="587311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合作社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465945" y="5873115"/>
            <a:ext cx="131191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种养大户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0968990" y="5850890"/>
            <a:ext cx="1360170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........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71590" y="1481455"/>
            <a:ext cx="6048375" cy="1296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352540" y="3352165"/>
            <a:ext cx="6048375" cy="1376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280785" y="5148580"/>
            <a:ext cx="6138545" cy="13639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大数据的分类与存储</a:t>
            </a:r>
            <a:endParaRPr lang="zh-CN" altLang="en-US" sz="2400" dirty="0">
              <a:effectLst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11275" y="2888615"/>
            <a:ext cx="22726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农业区划、土壤、耕地、草地、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流域水系、交通道路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等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180465" y="1719580"/>
            <a:ext cx="2475230" cy="2439035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53" name="椭圆 52"/>
          <p:cNvSpPr/>
          <p:nvPr/>
        </p:nvSpPr>
        <p:spPr>
          <a:xfrm>
            <a:off x="2169022" y="1793177"/>
            <a:ext cx="497747" cy="49774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54" name="矩形 53"/>
          <p:cNvSpPr/>
          <p:nvPr/>
        </p:nvSpPr>
        <p:spPr>
          <a:xfrm>
            <a:off x="1213485" y="2421255"/>
            <a:ext cx="2442210" cy="39878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农业地理空间数据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021455" y="2943860"/>
            <a:ext cx="21120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种植、经济作物、畜牧、渔业水产、高标准农田、农业园区等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818890" y="1703070"/>
            <a:ext cx="2475230" cy="2439035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2" name="椭圆 61"/>
          <p:cNvSpPr/>
          <p:nvPr/>
        </p:nvSpPr>
        <p:spPr>
          <a:xfrm>
            <a:off x="4807447" y="1776667"/>
            <a:ext cx="497747" cy="49774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/>
              <a:t>2</a:t>
            </a:r>
            <a:endParaRPr lang="en-US" altLang="zh-CN" sz="2400" dirty="0"/>
          </a:p>
        </p:txBody>
      </p:sp>
      <p:sp>
        <p:nvSpPr>
          <p:cNvPr id="63" name="矩形 62"/>
          <p:cNvSpPr/>
          <p:nvPr/>
        </p:nvSpPr>
        <p:spPr>
          <a:xfrm>
            <a:off x="3851910" y="2404745"/>
            <a:ext cx="2442210" cy="39878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农业资源要素数据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76390" y="2943860"/>
            <a:ext cx="20535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农资、新型经营主体、农产品价格市场监测、农村土地权属等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473825" y="1703070"/>
            <a:ext cx="2475230" cy="2439035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6" name="椭圆 65"/>
          <p:cNvSpPr/>
          <p:nvPr/>
        </p:nvSpPr>
        <p:spPr>
          <a:xfrm>
            <a:off x="7462382" y="1776667"/>
            <a:ext cx="497747" cy="49774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/>
              <a:t>3</a:t>
            </a:r>
            <a:endParaRPr lang="en-US" altLang="zh-CN" sz="2400" dirty="0"/>
          </a:p>
        </p:txBody>
      </p:sp>
      <p:sp>
        <p:nvSpPr>
          <p:cNvPr id="67" name="矩形 66"/>
          <p:cNvSpPr/>
          <p:nvPr/>
        </p:nvSpPr>
        <p:spPr>
          <a:xfrm>
            <a:off x="6506845" y="2404745"/>
            <a:ext cx="2442210" cy="39878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农业经营交易数据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314815" y="2927350"/>
            <a:ext cx="21120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益农信息社、农业补贴、三品一标、农业专家库等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9112250" y="1686560"/>
            <a:ext cx="2475230" cy="2439035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70" name="椭圆 69"/>
          <p:cNvSpPr/>
          <p:nvPr/>
        </p:nvSpPr>
        <p:spPr>
          <a:xfrm>
            <a:off x="10100807" y="1760157"/>
            <a:ext cx="497747" cy="49774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71" name="矩形 70"/>
          <p:cNvSpPr/>
          <p:nvPr/>
        </p:nvSpPr>
        <p:spPr>
          <a:xfrm>
            <a:off x="9145270" y="2388235"/>
            <a:ext cx="2442210" cy="39878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农业管理服务数据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35380" y="4854575"/>
            <a:ext cx="10895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建立科学规范的信息数据标准体系，实现数据标准化，是奠定数据价值的基础。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3" name=" 73"/>
          <p:cNvSpPr/>
          <p:nvPr/>
        </p:nvSpPr>
        <p:spPr bwMode="auto">
          <a:xfrm>
            <a:off x="6884035" y="5509895"/>
            <a:ext cx="914400" cy="9144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大数据的采集与共享</a:t>
            </a:r>
            <a:endParaRPr lang="zh-CN" altLang="en-US" sz="2400" dirty="0">
              <a:effectLst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301240" y="5978525"/>
            <a:ext cx="844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实现数据的开放共享，消除信息“孤岛”和数据“沉睡”现象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270365" y="1581785"/>
            <a:ext cx="2073910" cy="16579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数据仓库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44415" y="1887855"/>
            <a:ext cx="1154430" cy="1116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数据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加工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365" y="4294505"/>
            <a:ext cx="2103755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  <a:sym typeface="+mn-ea"/>
              </a:rPr>
              <a:t>数据交换服务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090545" y="1779905"/>
            <a:ext cx="432435" cy="122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涉农单位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844415" y="4180840"/>
            <a:ext cx="2103755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  <a:sym typeface="+mn-ea"/>
              </a:rPr>
              <a:t>数据交换处理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931795" y="4085590"/>
            <a:ext cx="480060" cy="127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涉农单位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754630" y="1456055"/>
            <a:ext cx="3672205" cy="180022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 148"/>
          <p:cNvSpPr/>
          <p:nvPr/>
        </p:nvSpPr>
        <p:spPr>
          <a:xfrm>
            <a:off x="3726815" y="2441575"/>
            <a:ext cx="914400" cy="36893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35375" y="20732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数据采集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70040" y="21717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数据整合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 148"/>
          <p:cNvSpPr/>
          <p:nvPr/>
        </p:nvSpPr>
        <p:spPr>
          <a:xfrm>
            <a:off x="6202045" y="2441575"/>
            <a:ext cx="2987675" cy="36893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上下箭头 26"/>
          <p:cNvSpPr/>
          <p:nvPr/>
        </p:nvSpPr>
        <p:spPr>
          <a:xfrm>
            <a:off x="10064115" y="3256280"/>
            <a:ext cx="485775" cy="1040130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 148"/>
          <p:cNvSpPr/>
          <p:nvPr/>
        </p:nvSpPr>
        <p:spPr>
          <a:xfrm>
            <a:off x="3538855" y="4294505"/>
            <a:ext cx="1193800" cy="36893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148"/>
          <p:cNvSpPr/>
          <p:nvPr/>
        </p:nvSpPr>
        <p:spPr>
          <a:xfrm>
            <a:off x="7124700" y="4453890"/>
            <a:ext cx="2065020" cy="36893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4700" y="40855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数据对接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 148"/>
          <p:cNvSpPr/>
          <p:nvPr/>
        </p:nvSpPr>
        <p:spPr>
          <a:xfrm rot="10800000">
            <a:off x="3447415" y="4663440"/>
            <a:ext cx="1193800" cy="36893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5375" y="40855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数据提取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87115" y="50323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数据共享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数据发布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82275" y="36068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互通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21190" y="36068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共享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754630" y="3606165"/>
            <a:ext cx="8928735" cy="209867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28015" y="4296410"/>
            <a:ext cx="1673225" cy="758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数据交换共享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8015" y="2171700"/>
            <a:ext cx="1555750" cy="79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数据采集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49113" y="376182"/>
            <a:ext cx="11090063" cy="932304"/>
          </a:xfrm>
        </p:spPr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大数据的智能分析和应用</a:t>
            </a:r>
            <a:endParaRPr lang="zh-CN" altLang="en-US" sz="2400" dirty="0">
              <a:effectLst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837055" y="6240780"/>
            <a:ext cx="7528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大数据的智能分析和应用，助力农业产业供给侧改革。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6" name="矩形 85"/>
          <p:cNvSpPr/>
          <p:nvPr/>
        </p:nvSpPr>
        <p:spPr>
          <a:xfrm flipH="1">
            <a:off x="7727315" y="1558290"/>
            <a:ext cx="3792855" cy="1751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flipH="1">
            <a:off x="6441440" y="2272665"/>
            <a:ext cx="1607185" cy="143446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52400" dist="1016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02</a:t>
            </a:r>
            <a:endParaRPr lang="zh-CN" altLang="en-US" sz="6000" dirty="0"/>
          </a:p>
        </p:txBody>
      </p:sp>
      <p:grpSp>
        <p:nvGrpSpPr>
          <p:cNvPr id="88" name="组合 87"/>
          <p:cNvGrpSpPr/>
          <p:nvPr/>
        </p:nvGrpSpPr>
        <p:grpSpPr>
          <a:xfrm rot="0" flipH="1">
            <a:off x="8007777" y="1693570"/>
            <a:ext cx="3488898" cy="1495400"/>
            <a:chOff x="5256539" y="1543087"/>
            <a:chExt cx="3201379" cy="1537304"/>
          </a:xfrm>
        </p:grpSpPr>
        <p:sp>
          <p:nvSpPr>
            <p:cNvPr id="89" name="Freeform 32"/>
            <p:cNvSpPr>
              <a:spLocks noEditPoints="1"/>
            </p:cNvSpPr>
            <p:nvPr/>
          </p:nvSpPr>
          <p:spPr bwMode="auto">
            <a:xfrm>
              <a:off x="5330435" y="1556117"/>
              <a:ext cx="400230" cy="423756"/>
            </a:xfrm>
            <a:custGeom>
              <a:avLst/>
              <a:gdLst>
                <a:gd name="T0" fmla="*/ 565 w 587"/>
                <a:gd name="T1" fmla="*/ 211 h 621"/>
                <a:gd name="T2" fmla="*/ 232 w 587"/>
                <a:gd name="T3" fmla="*/ 88 h 621"/>
                <a:gd name="T4" fmla="*/ 488 w 587"/>
                <a:gd name="T5" fmla="*/ 435 h 621"/>
                <a:gd name="T6" fmla="*/ 565 w 587"/>
                <a:gd name="T7" fmla="*/ 211 h 621"/>
                <a:gd name="T8" fmla="*/ 532 w 587"/>
                <a:gd name="T9" fmla="*/ 195 h 621"/>
                <a:gd name="T10" fmla="*/ 486 w 587"/>
                <a:gd name="T11" fmla="*/ 194 h 621"/>
                <a:gd name="T12" fmla="*/ 457 w 587"/>
                <a:gd name="T13" fmla="*/ 194 h 621"/>
                <a:gd name="T14" fmla="*/ 470 w 587"/>
                <a:gd name="T15" fmla="*/ 160 h 621"/>
                <a:gd name="T16" fmla="*/ 476 w 587"/>
                <a:gd name="T17" fmla="*/ 118 h 621"/>
                <a:gd name="T18" fmla="*/ 532 w 587"/>
                <a:gd name="T19" fmla="*/ 195 h 621"/>
                <a:gd name="T20" fmla="*/ 356 w 587"/>
                <a:gd name="T21" fmla="*/ 75 h 621"/>
                <a:gd name="T22" fmla="*/ 357 w 587"/>
                <a:gd name="T23" fmla="*/ 75 h 621"/>
                <a:gd name="T24" fmla="*/ 407 w 587"/>
                <a:gd name="T25" fmla="*/ 83 h 621"/>
                <a:gd name="T26" fmla="*/ 349 w 587"/>
                <a:gd name="T27" fmla="*/ 90 h 621"/>
                <a:gd name="T28" fmla="*/ 319 w 587"/>
                <a:gd name="T29" fmla="*/ 79 h 621"/>
                <a:gd name="T30" fmla="*/ 356 w 587"/>
                <a:gd name="T31" fmla="*/ 75 h 621"/>
                <a:gd name="T32" fmla="*/ 284 w 587"/>
                <a:gd name="T33" fmla="*/ 90 h 621"/>
                <a:gd name="T34" fmla="*/ 362 w 587"/>
                <a:gd name="T35" fmla="*/ 154 h 621"/>
                <a:gd name="T36" fmla="*/ 317 w 587"/>
                <a:gd name="T37" fmla="*/ 202 h 621"/>
                <a:gd name="T38" fmla="*/ 312 w 587"/>
                <a:gd name="T39" fmla="*/ 219 h 621"/>
                <a:gd name="T40" fmla="*/ 260 w 587"/>
                <a:gd name="T41" fmla="*/ 237 h 621"/>
                <a:gd name="T42" fmla="*/ 348 w 587"/>
                <a:gd name="T43" fmla="*/ 273 h 621"/>
                <a:gd name="T44" fmla="*/ 336 w 587"/>
                <a:gd name="T45" fmla="*/ 355 h 621"/>
                <a:gd name="T46" fmla="*/ 304 w 587"/>
                <a:gd name="T47" fmla="*/ 423 h 621"/>
                <a:gd name="T48" fmla="*/ 288 w 587"/>
                <a:gd name="T49" fmla="*/ 408 h 621"/>
                <a:gd name="T50" fmla="*/ 237 w 587"/>
                <a:gd name="T51" fmla="*/ 326 h 621"/>
                <a:gd name="T52" fmla="*/ 232 w 587"/>
                <a:gd name="T53" fmla="*/ 256 h 621"/>
                <a:gd name="T54" fmla="*/ 206 w 587"/>
                <a:gd name="T55" fmla="*/ 220 h 621"/>
                <a:gd name="T56" fmla="*/ 182 w 587"/>
                <a:gd name="T57" fmla="*/ 190 h 621"/>
                <a:gd name="T58" fmla="*/ 284 w 587"/>
                <a:gd name="T59" fmla="*/ 90 h 621"/>
                <a:gd name="T60" fmla="*/ 486 w 587"/>
                <a:gd name="T61" fmla="*/ 401 h 621"/>
                <a:gd name="T62" fmla="*/ 479 w 587"/>
                <a:gd name="T63" fmla="*/ 377 h 621"/>
                <a:gd name="T64" fmla="*/ 461 w 587"/>
                <a:gd name="T65" fmla="*/ 328 h 621"/>
                <a:gd name="T66" fmla="*/ 448 w 587"/>
                <a:gd name="T67" fmla="*/ 292 h 621"/>
                <a:gd name="T68" fmla="*/ 441 w 587"/>
                <a:gd name="T69" fmla="*/ 236 h 621"/>
                <a:gd name="T70" fmla="*/ 538 w 587"/>
                <a:gd name="T71" fmla="*/ 214 h 621"/>
                <a:gd name="T72" fmla="*/ 545 w 587"/>
                <a:gd name="T73" fmla="*/ 265 h 621"/>
                <a:gd name="T74" fmla="*/ 486 w 587"/>
                <a:gd name="T75" fmla="*/ 40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7" h="621">
                  <a:moveTo>
                    <a:pt x="565" y="211"/>
                  </a:moveTo>
                  <a:cubicBezTo>
                    <a:pt x="529" y="66"/>
                    <a:pt x="357" y="0"/>
                    <a:pt x="232" y="88"/>
                  </a:cubicBezTo>
                  <a:cubicBezTo>
                    <a:pt x="0" y="251"/>
                    <a:pt x="248" y="621"/>
                    <a:pt x="488" y="435"/>
                  </a:cubicBezTo>
                  <a:cubicBezTo>
                    <a:pt x="555" y="383"/>
                    <a:pt x="587" y="296"/>
                    <a:pt x="565" y="211"/>
                  </a:cubicBezTo>
                  <a:close/>
                  <a:moveTo>
                    <a:pt x="532" y="195"/>
                  </a:moveTo>
                  <a:cubicBezTo>
                    <a:pt x="514" y="196"/>
                    <a:pt x="498" y="188"/>
                    <a:pt x="486" y="194"/>
                  </a:cubicBezTo>
                  <a:cubicBezTo>
                    <a:pt x="468" y="202"/>
                    <a:pt x="440" y="216"/>
                    <a:pt x="457" y="194"/>
                  </a:cubicBezTo>
                  <a:cubicBezTo>
                    <a:pt x="457" y="194"/>
                    <a:pt x="468" y="181"/>
                    <a:pt x="470" y="160"/>
                  </a:cubicBezTo>
                  <a:cubicBezTo>
                    <a:pt x="472" y="142"/>
                    <a:pt x="471" y="130"/>
                    <a:pt x="476" y="118"/>
                  </a:cubicBezTo>
                  <a:cubicBezTo>
                    <a:pt x="500" y="139"/>
                    <a:pt x="520" y="165"/>
                    <a:pt x="532" y="195"/>
                  </a:cubicBezTo>
                  <a:close/>
                  <a:moveTo>
                    <a:pt x="356" y="75"/>
                  </a:moveTo>
                  <a:cubicBezTo>
                    <a:pt x="357" y="75"/>
                    <a:pt x="357" y="75"/>
                    <a:pt x="357" y="75"/>
                  </a:cubicBezTo>
                  <a:cubicBezTo>
                    <a:pt x="374" y="75"/>
                    <a:pt x="391" y="78"/>
                    <a:pt x="407" y="83"/>
                  </a:cubicBezTo>
                  <a:cubicBezTo>
                    <a:pt x="389" y="86"/>
                    <a:pt x="364" y="90"/>
                    <a:pt x="349" y="90"/>
                  </a:cubicBezTo>
                  <a:cubicBezTo>
                    <a:pt x="337" y="90"/>
                    <a:pt x="327" y="85"/>
                    <a:pt x="319" y="79"/>
                  </a:cubicBezTo>
                  <a:cubicBezTo>
                    <a:pt x="331" y="77"/>
                    <a:pt x="343" y="75"/>
                    <a:pt x="356" y="75"/>
                  </a:cubicBezTo>
                  <a:close/>
                  <a:moveTo>
                    <a:pt x="284" y="90"/>
                  </a:moveTo>
                  <a:cubicBezTo>
                    <a:pt x="317" y="88"/>
                    <a:pt x="388" y="136"/>
                    <a:pt x="362" y="154"/>
                  </a:cubicBezTo>
                  <a:cubicBezTo>
                    <a:pt x="342" y="167"/>
                    <a:pt x="317" y="191"/>
                    <a:pt x="317" y="202"/>
                  </a:cubicBezTo>
                  <a:cubicBezTo>
                    <a:pt x="317" y="212"/>
                    <a:pt x="321" y="217"/>
                    <a:pt x="312" y="219"/>
                  </a:cubicBezTo>
                  <a:cubicBezTo>
                    <a:pt x="294" y="222"/>
                    <a:pt x="250" y="222"/>
                    <a:pt x="260" y="237"/>
                  </a:cubicBezTo>
                  <a:cubicBezTo>
                    <a:pt x="271" y="252"/>
                    <a:pt x="336" y="231"/>
                    <a:pt x="348" y="273"/>
                  </a:cubicBezTo>
                  <a:cubicBezTo>
                    <a:pt x="357" y="303"/>
                    <a:pt x="341" y="333"/>
                    <a:pt x="336" y="355"/>
                  </a:cubicBezTo>
                  <a:cubicBezTo>
                    <a:pt x="330" y="378"/>
                    <a:pt x="317" y="422"/>
                    <a:pt x="304" y="423"/>
                  </a:cubicBezTo>
                  <a:cubicBezTo>
                    <a:pt x="296" y="424"/>
                    <a:pt x="292" y="420"/>
                    <a:pt x="288" y="408"/>
                  </a:cubicBezTo>
                  <a:cubicBezTo>
                    <a:pt x="273" y="363"/>
                    <a:pt x="243" y="339"/>
                    <a:pt x="237" y="326"/>
                  </a:cubicBezTo>
                  <a:cubicBezTo>
                    <a:pt x="230" y="312"/>
                    <a:pt x="214" y="276"/>
                    <a:pt x="232" y="256"/>
                  </a:cubicBezTo>
                  <a:cubicBezTo>
                    <a:pt x="251" y="235"/>
                    <a:pt x="214" y="238"/>
                    <a:pt x="206" y="220"/>
                  </a:cubicBezTo>
                  <a:cubicBezTo>
                    <a:pt x="202" y="211"/>
                    <a:pt x="190" y="204"/>
                    <a:pt x="182" y="190"/>
                  </a:cubicBezTo>
                  <a:cubicBezTo>
                    <a:pt x="202" y="145"/>
                    <a:pt x="239" y="109"/>
                    <a:pt x="284" y="90"/>
                  </a:cubicBezTo>
                  <a:close/>
                  <a:moveTo>
                    <a:pt x="486" y="401"/>
                  </a:moveTo>
                  <a:cubicBezTo>
                    <a:pt x="484" y="392"/>
                    <a:pt x="482" y="383"/>
                    <a:pt x="479" y="377"/>
                  </a:cubicBezTo>
                  <a:cubicBezTo>
                    <a:pt x="473" y="355"/>
                    <a:pt x="457" y="339"/>
                    <a:pt x="461" y="328"/>
                  </a:cubicBezTo>
                  <a:cubicBezTo>
                    <a:pt x="464" y="318"/>
                    <a:pt x="464" y="308"/>
                    <a:pt x="448" y="292"/>
                  </a:cubicBezTo>
                  <a:cubicBezTo>
                    <a:pt x="432" y="276"/>
                    <a:pt x="425" y="260"/>
                    <a:pt x="441" y="236"/>
                  </a:cubicBezTo>
                  <a:cubicBezTo>
                    <a:pt x="457" y="213"/>
                    <a:pt x="512" y="211"/>
                    <a:pt x="538" y="214"/>
                  </a:cubicBezTo>
                  <a:cubicBezTo>
                    <a:pt x="542" y="230"/>
                    <a:pt x="545" y="247"/>
                    <a:pt x="545" y="265"/>
                  </a:cubicBezTo>
                  <a:cubicBezTo>
                    <a:pt x="545" y="319"/>
                    <a:pt x="522" y="367"/>
                    <a:pt x="486" y="40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5256539" y="1543087"/>
              <a:ext cx="3201379" cy="1537304"/>
              <a:chOff x="-73638" y="4112411"/>
              <a:chExt cx="3201379" cy="1537304"/>
            </a:xfrm>
          </p:grpSpPr>
          <p:sp>
            <p:nvSpPr>
              <p:cNvPr id="91" name="文本框 90"/>
              <p:cNvSpPr txBox="1"/>
              <p:nvPr/>
            </p:nvSpPr>
            <p:spPr>
              <a:xfrm>
                <a:off x="75246" y="4112411"/>
                <a:ext cx="2995784" cy="40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000" b="1" dirty="0">
                    <a:latin typeface="黑体" panose="02010609060101010101" charset="-122"/>
                    <a:ea typeface="黑体" panose="02010609060101010101" charset="-122"/>
                  </a:rPr>
                  <a:t>农业市场大数据分析</a:t>
                </a:r>
                <a:endParaRPr lang="zh-CN" altLang="en-US" sz="2000" b="1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-73638" y="4559585"/>
                <a:ext cx="3201379" cy="1090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聚焦智慧农业加工销售环节的数据分析。透视智慧农业全产业链，探索生产经营新模式。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96" name="组合 3195"/>
          <p:cNvGrpSpPr/>
          <p:nvPr/>
        </p:nvGrpSpPr>
        <p:grpSpPr>
          <a:xfrm rot="0">
            <a:off x="1164590" y="1573530"/>
            <a:ext cx="3870960" cy="1751330"/>
            <a:chOff x="2025767" y="1571241"/>
            <a:chExt cx="3748786" cy="1751330"/>
          </a:xfrm>
        </p:grpSpPr>
        <p:sp>
          <p:nvSpPr>
            <p:cNvPr id="23" name="矩形 22"/>
            <p:cNvSpPr/>
            <p:nvPr/>
          </p:nvSpPr>
          <p:spPr>
            <a:xfrm>
              <a:off x="2025767" y="1571241"/>
              <a:ext cx="3748786" cy="1751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188327" y="1655780"/>
              <a:ext cx="3227301" cy="1546224"/>
              <a:chOff x="902815" y="4060186"/>
              <a:chExt cx="3317817" cy="158959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196078" y="4060186"/>
                <a:ext cx="2549875" cy="409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000" b="1" dirty="0">
                    <a:latin typeface="黑体" panose="02010609060101010101" charset="-122"/>
                    <a:ea typeface="黑体" panose="02010609060101010101" charset="-122"/>
                  </a:rPr>
                  <a:t>农业生产大数据分析</a:t>
                </a:r>
                <a:endParaRPr lang="zh-CN" altLang="en-US" sz="2000" b="1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902815" y="4559585"/>
                <a:ext cx="3317817" cy="109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聚焦智慧农业生产环节场景的数据分析。赋能智慧农业生产能力提升，助力增产增收。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2" name="组合 3141"/>
            <p:cNvGrpSpPr/>
            <p:nvPr/>
          </p:nvGrpSpPr>
          <p:grpSpPr>
            <a:xfrm>
              <a:off x="2149579" y="1703601"/>
              <a:ext cx="303524" cy="303526"/>
              <a:chOff x="6443217" y="1547174"/>
              <a:chExt cx="363537" cy="36353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18" name="Freeform 42"/>
              <p:cNvSpPr/>
              <p:nvPr/>
            </p:nvSpPr>
            <p:spPr bwMode="auto">
              <a:xfrm>
                <a:off x="6624192" y="1547174"/>
                <a:ext cx="136525" cy="73025"/>
              </a:xfrm>
              <a:custGeom>
                <a:avLst/>
                <a:gdLst>
                  <a:gd name="T0" fmla="*/ 105 w 117"/>
                  <a:gd name="T1" fmla="*/ 63 h 63"/>
                  <a:gd name="T2" fmla="*/ 58 w 117"/>
                  <a:gd name="T3" fmla="*/ 29 h 63"/>
                  <a:gd name="T4" fmla="*/ 0 w 117"/>
                  <a:gd name="T5" fmla="*/ 16 h 63"/>
                  <a:gd name="T6" fmla="*/ 0 w 117"/>
                  <a:gd name="T7" fmla="*/ 0 h 63"/>
                  <a:gd name="T8" fmla="*/ 65 w 117"/>
                  <a:gd name="T9" fmla="*/ 14 h 63"/>
                  <a:gd name="T10" fmla="*/ 117 w 117"/>
                  <a:gd name="T11" fmla="*/ 52 h 63"/>
                  <a:gd name="T12" fmla="*/ 105 w 117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63">
                    <a:moveTo>
                      <a:pt x="105" y="63"/>
                    </a:moveTo>
                    <a:cubicBezTo>
                      <a:pt x="92" y="48"/>
                      <a:pt x="76" y="37"/>
                      <a:pt x="58" y="29"/>
                    </a:cubicBezTo>
                    <a:cubicBezTo>
                      <a:pt x="40" y="20"/>
                      <a:pt x="20" y="16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" y="0"/>
                      <a:pt x="45" y="4"/>
                      <a:pt x="65" y="14"/>
                    </a:cubicBezTo>
                    <a:cubicBezTo>
                      <a:pt x="85" y="23"/>
                      <a:pt x="103" y="36"/>
                      <a:pt x="117" y="52"/>
                    </a:cubicBezTo>
                    <a:lnTo>
                      <a:pt x="105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43"/>
              <p:cNvSpPr/>
              <p:nvPr/>
            </p:nvSpPr>
            <p:spPr bwMode="auto">
              <a:xfrm>
                <a:off x="6624192" y="1547174"/>
                <a:ext cx="0" cy="17463"/>
              </a:xfrm>
              <a:custGeom>
                <a:avLst/>
                <a:gdLst>
                  <a:gd name="T0" fmla="*/ 11 h 11"/>
                  <a:gd name="T1" fmla="*/ 0 h 11"/>
                  <a:gd name="T2" fmla="*/ 0 h 11"/>
                  <a:gd name="T3" fmla="*/ 0 h 11"/>
                  <a:gd name="T4" fmla="*/ 11 h 11"/>
                  <a:gd name="T5" fmla="*/ 11 h 11"/>
                  <a:gd name="T6" fmla="*/ 11 h 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1">
                    <a:moveTo>
                      <a:pt x="0" y="1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44"/>
              <p:cNvSpPr/>
              <p:nvPr/>
            </p:nvSpPr>
            <p:spPr bwMode="auto">
              <a:xfrm>
                <a:off x="6624192" y="1891661"/>
                <a:ext cx="0" cy="19050"/>
              </a:xfrm>
              <a:custGeom>
                <a:avLst/>
                <a:gdLst>
                  <a:gd name="T0" fmla="*/ 12 h 12"/>
                  <a:gd name="T1" fmla="*/ 12 h 12"/>
                  <a:gd name="T2" fmla="*/ 12 h 12"/>
                  <a:gd name="T3" fmla="*/ 0 h 12"/>
                  <a:gd name="T4" fmla="*/ 0 h 12"/>
                  <a:gd name="T5" fmla="*/ 0 h 12"/>
                  <a:gd name="T6" fmla="*/ 12 h 1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45"/>
              <p:cNvSpPr/>
              <p:nvPr/>
            </p:nvSpPr>
            <p:spPr bwMode="auto">
              <a:xfrm>
                <a:off x="6746429" y="1607499"/>
                <a:ext cx="60325" cy="120650"/>
              </a:xfrm>
              <a:custGeom>
                <a:avLst/>
                <a:gdLst>
                  <a:gd name="T0" fmla="*/ 52 w 52"/>
                  <a:gd name="T1" fmla="*/ 105 h 105"/>
                  <a:gd name="T2" fmla="*/ 36 w 52"/>
                  <a:gd name="T3" fmla="*/ 105 h 105"/>
                  <a:gd name="T4" fmla="*/ 0 w 52"/>
                  <a:gd name="T5" fmla="*/ 11 h 105"/>
                  <a:gd name="T6" fmla="*/ 12 w 52"/>
                  <a:gd name="T7" fmla="*/ 0 h 105"/>
                  <a:gd name="T8" fmla="*/ 52 w 52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2" y="105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70"/>
                      <a:pt x="23" y="37"/>
                      <a:pt x="0" y="1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8" y="29"/>
                      <a:pt x="52" y="66"/>
                      <a:pt x="5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46"/>
              <p:cNvSpPr/>
              <p:nvPr/>
            </p:nvSpPr>
            <p:spPr bwMode="auto">
              <a:xfrm>
                <a:off x="6746429" y="1728149"/>
                <a:ext cx="60325" cy="122238"/>
              </a:xfrm>
              <a:custGeom>
                <a:avLst/>
                <a:gdLst>
                  <a:gd name="T0" fmla="*/ 12 w 52"/>
                  <a:gd name="T1" fmla="*/ 105 h 105"/>
                  <a:gd name="T2" fmla="*/ 0 w 52"/>
                  <a:gd name="T3" fmla="*/ 94 h 105"/>
                  <a:gd name="T4" fmla="*/ 36 w 52"/>
                  <a:gd name="T5" fmla="*/ 0 h 105"/>
                  <a:gd name="T6" fmla="*/ 52 w 52"/>
                  <a:gd name="T7" fmla="*/ 0 h 105"/>
                  <a:gd name="T8" fmla="*/ 12 w 52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12" y="105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23" y="68"/>
                      <a:pt x="36" y="35"/>
                      <a:pt x="3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39"/>
                      <a:pt x="38" y="76"/>
                      <a:pt x="1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47"/>
              <p:cNvSpPr>
                <a:spLocks noChangeArrowheads="1"/>
              </p:cNvSpPr>
              <p:nvPr/>
            </p:nvSpPr>
            <p:spPr bwMode="auto">
              <a:xfrm>
                <a:off x="6624192" y="1891661"/>
                <a:ext cx="158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48"/>
              <p:cNvSpPr/>
              <p:nvPr/>
            </p:nvSpPr>
            <p:spPr bwMode="auto">
              <a:xfrm>
                <a:off x="6624192" y="1547174"/>
                <a:ext cx="0" cy="17463"/>
              </a:xfrm>
              <a:custGeom>
                <a:avLst/>
                <a:gdLst>
                  <a:gd name="T0" fmla="*/ 11 h 11"/>
                  <a:gd name="T1" fmla="*/ 6 h 11"/>
                  <a:gd name="T2" fmla="*/ 0 h 11"/>
                  <a:gd name="T3" fmla="*/ 0 h 11"/>
                  <a:gd name="T4" fmla="*/ 6 h 11"/>
                  <a:gd name="T5" fmla="*/ 11 h 11"/>
                  <a:gd name="T6" fmla="*/ 11 h 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1">
                    <a:moveTo>
                      <a:pt x="0" y="11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49"/>
              <p:cNvSpPr/>
              <p:nvPr/>
            </p:nvSpPr>
            <p:spPr bwMode="auto">
              <a:xfrm>
                <a:off x="6624192" y="1837686"/>
                <a:ext cx="136525" cy="73025"/>
              </a:xfrm>
              <a:custGeom>
                <a:avLst/>
                <a:gdLst>
                  <a:gd name="T0" fmla="*/ 0 w 117"/>
                  <a:gd name="T1" fmla="*/ 63 h 63"/>
                  <a:gd name="T2" fmla="*/ 0 w 117"/>
                  <a:gd name="T3" fmla="*/ 47 h 63"/>
                  <a:gd name="T4" fmla="*/ 58 w 117"/>
                  <a:gd name="T5" fmla="*/ 34 h 63"/>
                  <a:gd name="T6" fmla="*/ 105 w 117"/>
                  <a:gd name="T7" fmla="*/ 0 h 63"/>
                  <a:gd name="T8" fmla="*/ 117 w 117"/>
                  <a:gd name="T9" fmla="*/ 11 h 63"/>
                  <a:gd name="T10" fmla="*/ 65 w 117"/>
                  <a:gd name="T11" fmla="*/ 49 h 63"/>
                  <a:gd name="T12" fmla="*/ 0 w 117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63">
                    <a:moveTo>
                      <a:pt x="0" y="63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20" y="47"/>
                      <a:pt x="40" y="43"/>
                      <a:pt x="58" y="34"/>
                    </a:cubicBezTo>
                    <a:cubicBezTo>
                      <a:pt x="76" y="26"/>
                      <a:pt x="92" y="15"/>
                      <a:pt x="105" y="0"/>
                    </a:cubicBezTo>
                    <a:cubicBezTo>
                      <a:pt x="117" y="11"/>
                      <a:pt x="117" y="11"/>
                      <a:pt x="117" y="11"/>
                    </a:cubicBezTo>
                    <a:cubicBezTo>
                      <a:pt x="103" y="27"/>
                      <a:pt x="85" y="40"/>
                      <a:pt x="65" y="49"/>
                    </a:cubicBezTo>
                    <a:cubicBezTo>
                      <a:pt x="45" y="59"/>
                      <a:pt x="23" y="63"/>
                      <a:pt x="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50"/>
              <p:cNvSpPr/>
              <p:nvPr/>
            </p:nvSpPr>
            <p:spPr bwMode="auto">
              <a:xfrm>
                <a:off x="6443217" y="1607499"/>
                <a:ext cx="60325" cy="120650"/>
              </a:xfrm>
              <a:custGeom>
                <a:avLst/>
                <a:gdLst>
                  <a:gd name="T0" fmla="*/ 16 w 52"/>
                  <a:gd name="T1" fmla="*/ 105 h 105"/>
                  <a:gd name="T2" fmla="*/ 0 w 52"/>
                  <a:gd name="T3" fmla="*/ 105 h 105"/>
                  <a:gd name="T4" fmla="*/ 40 w 52"/>
                  <a:gd name="T5" fmla="*/ 0 h 105"/>
                  <a:gd name="T6" fmla="*/ 52 w 52"/>
                  <a:gd name="T7" fmla="*/ 11 h 105"/>
                  <a:gd name="T8" fmla="*/ 16 w 52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16" y="105"/>
                    </a:moveTo>
                    <a:cubicBezTo>
                      <a:pt x="0" y="105"/>
                      <a:pt x="0" y="105"/>
                      <a:pt x="0" y="105"/>
                    </a:cubicBezTo>
                    <a:cubicBezTo>
                      <a:pt x="0" y="66"/>
                      <a:pt x="14" y="29"/>
                      <a:pt x="40" y="0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29" y="37"/>
                      <a:pt x="16" y="70"/>
                      <a:pt x="16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51"/>
              <p:cNvSpPr/>
              <p:nvPr/>
            </p:nvSpPr>
            <p:spPr bwMode="auto">
              <a:xfrm>
                <a:off x="6489254" y="1837686"/>
                <a:ext cx="134938" cy="73025"/>
              </a:xfrm>
              <a:custGeom>
                <a:avLst/>
                <a:gdLst>
                  <a:gd name="T0" fmla="*/ 117 w 117"/>
                  <a:gd name="T1" fmla="*/ 63 h 63"/>
                  <a:gd name="T2" fmla="*/ 51 w 117"/>
                  <a:gd name="T3" fmla="*/ 49 h 63"/>
                  <a:gd name="T4" fmla="*/ 0 w 117"/>
                  <a:gd name="T5" fmla="*/ 11 h 63"/>
                  <a:gd name="T6" fmla="*/ 12 w 117"/>
                  <a:gd name="T7" fmla="*/ 0 h 63"/>
                  <a:gd name="T8" fmla="*/ 58 w 117"/>
                  <a:gd name="T9" fmla="*/ 34 h 63"/>
                  <a:gd name="T10" fmla="*/ 117 w 117"/>
                  <a:gd name="T11" fmla="*/ 47 h 63"/>
                  <a:gd name="T12" fmla="*/ 117 w 117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63">
                    <a:moveTo>
                      <a:pt x="117" y="63"/>
                    </a:moveTo>
                    <a:cubicBezTo>
                      <a:pt x="94" y="63"/>
                      <a:pt x="72" y="59"/>
                      <a:pt x="51" y="49"/>
                    </a:cubicBezTo>
                    <a:cubicBezTo>
                      <a:pt x="32" y="40"/>
                      <a:pt x="14" y="27"/>
                      <a:pt x="0" y="1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5" y="14"/>
                      <a:pt x="41" y="26"/>
                      <a:pt x="58" y="34"/>
                    </a:cubicBezTo>
                    <a:cubicBezTo>
                      <a:pt x="77" y="42"/>
                      <a:pt x="96" y="47"/>
                      <a:pt x="117" y="47"/>
                    </a:cubicBezTo>
                    <a:lnTo>
                      <a:pt x="117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5" name="Freeform 52"/>
              <p:cNvSpPr/>
              <p:nvPr/>
            </p:nvSpPr>
            <p:spPr bwMode="auto">
              <a:xfrm>
                <a:off x="6443217" y="1728149"/>
                <a:ext cx="60325" cy="122238"/>
              </a:xfrm>
              <a:custGeom>
                <a:avLst/>
                <a:gdLst>
                  <a:gd name="T0" fmla="*/ 40 w 52"/>
                  <a:gd name="T1" fmla="*/ 105 h 105"/>
                  <a:gd name="T2" fmla="*/ 0 w 52"/>
                  <a:gd name="T3" fmla="*/ 0 h 105"/>
                  <a:gd name="T4" fmla="*/ 16 w 52"/>
                  <a:gd name="T5" fmla="*/ 0 h 105"/>
                  <a:gd name="T6" fmla="*/ 52 w 52"/>
                  <a:gd name="T7" fmla="*/ 94 h 105"/>
                  <a:gd name="T8" fmla="*/ 40 w 52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40" y="105"/>
                    </a:moveTo>
                    <a:cubicBezTo>
                      <a:pt x="14" y="76"/>
                      <a:pt x="0" y="39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5"/>
                      <a:pt x="29" y="68"/>
                      <a:pt x="52" y="94"/>
                    </a:cubicBezTo>
                    <a:lnTo>
                      <a:pt x="4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6" name="Freeform 53"/>
              <p:cNvSpPr/>
              <p:nvPr/>
            </p:nvSpPr>
            <p:spPr bwMode="auto">
              <a:xfrm>
                <a:off x="6489254" y="1547174"/>
                <a:ext cx="134938" cy="73025"/>
              </a:xfrm>
              <a:custGeom>
                <a:avLst/>
                <a:gdLst>
                  <a:gd name="T0" fmla="*/ 12 w 117"/>
                  <a:gd name="T1" fmla="*/ 63 h 63"/>
                  <a:gd name="T2" fmla="*/ 0 w 117"/>
                  <a:gd name="T3" fmla="*/ 52 h 63"/>
                  <a:gd name="T4" fmla="*/ 51 w 117"/>
                  <a:gd name="T5" fmla="*/ 14 h 63"/>
                  <a:gd name="T6" fmla="*/ 117 w 117"/>
                  <a:gd name="T7" fmla="*/ 0 h 63"/>
                  <a:gd name="T8" fmla="*/ 117 w 117"/>
                  <a:gd name="T9" fmla="*/ 16 h 63"/>
                  <a:gd name="T10" fmla="*/ 58 w 117"/>
                  <a:gd name="T11" fmla="*/ 29 h 63"/>
                  <a:gd name="T12" fmla="*/ 12 w 117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63">
                    <a:moveTo>
                      <a:pt x="12" y="63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4" y="36"/>
                      <a:pt x="32" y="23"/>
                      <a:pt x="51" y="14"/>
                    </a:cubicBezTo>
                    <a:cubicBezTo>
                      <a:pt x="72" y="4"/>
                      <a:pt x="94" y="0"/>
                      <a:pt x="117" y="0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96" y="16"/>
                      <a:pt x="77" y="21"/>
                      <a:pt x="58" y="29"/>
                    </a:cubicBezTo>
                    <a:cubicBezTo>
                      <a:pt x="41" y="37"/>
                      <a:pt x="25" y="49"/>
                      <a:pt x="12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7" name="Freeform 54"/>
              <p:cNvSpPr/>
              <p:nvPr/>
            </p:nvSpPr>
            <p:spPr bwMode="auto">
              <a:xfrm>
                <a:off x="6624192" y="1547174"/>
                <a:ext cx="0" cy="17463"/>
              </a:xfrm>
              <a:custGeom>
                <a:avLst/>
                <a:gdLst>
                  <a:gd name="T0" fmla="*/ 11 h 11"/>
                  <a:gd name="T1" fmla="*/ 0 h 11"/>
                  <a:gd name="T2" fmla="*/ 6 h 11"/>
                  <a:gd name="T3" fmla="*/ 0 h 11"/>
                  <a:gd name="T4" fmla="*/ 0 h 11"/>
                  <a:gd name="T5" fmla="*/ 11 h 11"/>
                  <a:gd name="T6" fmla="*/ 11 h 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1">
                    <a:moveTo>
                      <a:pt x="0" y="11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9" name="Rectangle 55"/>
              <p:cNvSpPr>
                <a:spLocks noChangeArrowheads="1"/>
              </p:cNvSpPr>
              <p:nvPr/>
            </p:nvSpPr>
            <p:spPr bwMode="auto">
              <a:xfrm>
                <a:off x="6452742" y="1720211"/>
                <a:ext cx="857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0" name="Rectangle 56"/>
              <p:cNvSpPr>
                <a:spLocks noChangeArrowheads="1"/>
              </p:cNvSpPr>
              <p:nvPr/>
            </p:nvSpPr>
            <p:spPr bwMode="auto">
              <a:xfrm>
                <a:off x="6538467" y="1720211"/>
                <a:ext cx="857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1" name="Rectangle 57"/>
              <p:cNvSpPr>
                <a:spLocks noChangeArrowheads="1"/>
              </p:cNvSpPr>
              <p:nvPr/>
            </p:nvSpPr>
            <p:spPr bwMode="auto">
              <a:xfrm>
                <a:off x="6709917" y="1720211"/>
                <a:ext cx="87313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2" name="Rectangle 58"/>
              <p:cNvSpPr>
                <a:spLocks noChangeArrowheads="1"/>
              </p:cNvSpPr>
              <p:nvPr/>
            </p:nvSpPr>
            <p:spPr bwMode="auto">
              <a:xfrm>
                <a:off x="6624192" y="1720211"/>
                <a:ext cx="857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3" name="Freeform 59"/>
              <p:cNvSpPr/>
              <p:nvPr/>
            </p:nvSpPr>
            <p:spPr bwMode="auto">
              <a:xfrm>
                <a:off x="6543229" y="1820224"/>
                <a:ext cx="80963" cy="90488"/>
              </a:xfrm>
              <a:custGeom>
                <a:avLst/>
                <a:gdLst>
                  <a:gd name="T0" fmla="*/ 70 w 70"/>
                  <a:gd name="T1" fmla="*/ 78 h 78"/>
                  <a:gd name="T2" fmla="*/ 28 w 70"/>
                  <a:gd name="T3" fmla="*/ 57 h 78"/>
                  <a:gd name="T4" fmla="*/ 0 w 70"/>
                  <a:gd name="T5" fmla="*/ 5 h 78"/>
                  <a:gd name="T6" fmla="*/ 15 w 70"/>
                  <a:gd name="T7" fmla="*/ 0 h 78"/>
                  <a:gd name="T8" fmla="*/ 40 w 70"/>
                  <a:gd name="T9" fmla="*/ 46 h 78"/>
                  <a:gd name="T10" fmla="*/ 70 w 70"/>
                  <a:gd name="T11" fmla="*/ 62 h 78"/>
                  <a:gd name="T12" fmla="*/ 70 w 70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78">
                    <a:moveTo>
                      <a:pt x="70" y="78"/>
                    </a:moveTo>
                    <a:cubicBezTo>
                      <a:pt x="55" y="78"/>
                      <a:pt x="40" y="71"/>
                      <a:pt x="28" y="57"/>
                    </a:cubicBezTo>
                    <a:cubicBezTo>
                      <a:pt x="16" y="44"/>
                      <a:pt x="7" y="26"/>
                      <a:pt x="0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2" y="19"/>
                      <a:pt x="30" y="35"/>
                      <a:pt x="40" y="46"/>
                    </a:cubicBezTo>
                    <a:cubicBezTo>
                      <a:pt x="49" y="56"/>
                      <a:pt x="59" y="62"/>
                      <a:pt x="70" y="62"/>
                    </a:cubicBezTo>
                    <a:lnTo>
                      <a:pt x="7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4" name="Freeform 60"/>
              <p:cNvSpPr/>
              <p:nvPr/>
            </p:nvSpPr>
            <p:spPr bwMode="auto">
              <a:xfrm>
                <a:off x="6528942" y="1631311"/>
                <a:ext cx="31750" cy="96838"/>
              </a:xfrm>
              <a:custGeom>
                <a:avLst/>
                <a:gdLst>
                  <a:gd name="T0" fmla="*/ 17 w 28"/>
                  <a:gd name="T1" fmla="*/ 84 h 84"/>
                  <a:gd name="T2" fmla="*/ 0 w 28"/>
                  <a:gd name="T3" fmla="*/ 84 h 84"/>
                  <a:gd name="T4" fmla="*/ 13 w 28"/>
                  <a:gd name="T5" fmla="*/ 0 h 84"/>
                  <a:gd name="T6" fmla="*/ 28 w 28"/>
                  <a:gd name="T7" fmla="*/ 5 h 84"/>
                  <a:gd name="T8" fmla="*/ 17 w 28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7" y="84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0" y="54"/>
                      <a:pt x="4" y="25"/>
                      <a:pt x="13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1" y="29"/>
                      <a:pt x="17" y="56"/>
                      <a:pt x="17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5" name="Freeform 61"/>
              <p:cNvSpPr/>
              <p:nvPr/>
            </p:nvSpPr>
            <p:spPr bwMode="auto">
              <a:xfrm>
                <a:off x="6687692" y="1728149"/>
                <a:ext cx="33338" cy="98425"/>
              </a:xfrm>
              <a:custGeom>
                <a:avLst/>
                <a:gdLst>
                  <a:gd name="T0" fmla="*/ 16 w 29"/>
                  <a:gd name="T1" fmla="*/ 84 h 84"/>
                  <a:gd name="T2" fmla="*/ 0 w 29"/>
                  <a:gd name="T3" fmla="*/ 79 h 84"/>
                  <a:gd name="T4" fmla="*/ 12 w 29"/>
                  <a:gd name="T5" fmla="*/ 0 h 84"/>
                  <a:gd name="T6" fmla="*/ 29 w 29"/>
                  <a:gd name="T7" fmla="*/ 0 h 84"/>
                  <a:gd name="T8" fmla="*/ 16 w 29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4">
                    <a:moveTo>
                      <a:pt x="16" y="84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8" y="55"/>
                      <a:pt x="12" y="28"/>
                      <a:pt x="1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30"/>
                      <a:pt x="24" y="59"/>
                      <a:pt x="1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6" name="Freeform 62"/>
              <p:cNvSpPr/>
              <p:nvPr/>
            </p:nvSpPr>
            <p:spPr bwMode="auto">
              <a:xfrm>
                <a:off x="6543229" y="1547174"/>
                <a:ext cx="80963" cy="90488"/>
              </a:xfrm>
              <a:custGeom>
                <a:avLst/>
                <a:gdLst>
                  <a:gd name="T0" fmla="*/ 15 w 70"/>
                  <a:gd name="T1" fmla="*/ 78 h 78"/>
                  <a:gd name="T2" fmla="*/ 0 w 70"/>
                  <a:gd name="T3" fmla="*/ 73 h 78"/>
                  <a:gd name="T4" fmla="*/ 28 w 70"/>
                  <a:gd name="T5" fmla="*/ 21 h 78"/>
                  <a:gd name="T6" fmla="*/ 70 w 70"/>
                  <a:gd name="T7" fmla="*/ 0 h 78"/>
                  <a:gd name="T8" fmla="*/ 70 w 70"/>
                  <a:gd name="T9" fmla="*/ 16 h 78"/>
                  <a:gd name="T10" fmla="*/ 40 w 70"/>
                  <a:gd name="T11" fmla="*/ 32 h 78"/>
                  <a:gd name="T12" fmla="*/ 15 w 70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78">
                    <a:moveTo>
                      <a:pt x="15" y="78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7" y="52"/>
                      <a:pt x="16" y="34"/>
                      <a:pt x="28" y="21"/>
                    </a:cubicBezTo>
                    <a:cubicBezTo>
                      <a:pt x="40" y="7"/>
                      <a:pt x="55" y="0"/>
                      <a:pt x="70" y="0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59" y="16"/>
                      <a:pt x="49" y="22"/>
                      <a:pt x="40" y="32"/>
                    </a:cubicBezTo>
                    <a:cubicBezTo>
                      <a:pt x="30" y="43"/>
                      <a:pt x="22" y="59"/>
                      <a:pt x="15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7" name="Freeform 63"/>
              <p:cNvSpPr/>
              <p:nvPr/>
            </p:nvSpPr>
            <p:spPr bwMode="auto">
              <a:xfrm>
                <a:off x="6624192" y="1547174"/>
                <a:ext cx="0" cy="17463"/>
              </a:xfrm>
              <a:custGeom>
                <a:avLst/>
                <a:gdLst>
                  <a:gd name="T0" fmla="*/ 1 w 1"/>
                  <a:gd name="T1" fmla="*/ 16 h 16"/>
                  <a:gd name="T2" fmla="*/ 1 w 1"/>
                  <a:gd name="T3" fmla="*/ 0 h 16"/>
                  <a:gd name="T4" fmla="*/ 0 w 1"/>
                  <a:gd name="T5" fmla="*/ 0 h 16"/>
                  <a:gd name="T6" fmla="*/ 1 w 1"/>
                  <a:gd name="T7" fmla="*/ 0 h 16"/>
                  <a:gd name="T8" fmla="*/ 1 w 1"/>
                  <a:gd name="T9" fmla="*/ 16 h 16"/>
                  <a:gd name="T10" fmla="*/ 1 w 1"/>
                  <a:gd name="T11" fmla="*/ 16 h 16"/>
                  <a:gd name="T12" fmla="*/ 1 w 1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6">
                    <a:moveTo>
                      <a:pt x="1" y="16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8" name="Freeform 64"/>
              <p:cNvSpPr/>
              <p:nvPr/>
            </p:nvSpPr>
            <p:spPr bwMode="auto">
              <a:xfrm>
                <a:off x="6624192" y="1891661"/>
                <a:ext cx="0" cy="19050"/>
              </a:xfrm>
              <a:custGeom>
                <a:avLst/>
                <a:gdLst>
                  <a:gd name="T0" fmla="*/ 1 w 1"/>
                  <a:gd name="T1" fmla="*/ 16 h 16"/>
                  <a:gd name="T2" fmla="*/ 0 w 1"/>
                  <a:gd name="T3" fmla="*/ 16 h 16"/>
                  <a:gd name="T4" fmla="*/ 1 w 1"/>
                  <a:gd name="T5" fmla="*/ 16 h 16"/>
                  <a:gd name="T6" fmla="*/ 1 w 1"/>
                  <a:gd name="T7" fmla="*/ 0 h 16"/>
                  <a:gd name="T8" fmla="*/ 1 w 1"/>
                  <a:gd name="T9" fmla="*/ 0 h 16"/>
                  <a:gd name="T10" fmla="*/ 1 w 1"/>
                  <a:gd name="T11" fmla="*/ 0 h 16"/>
                  <a:gd name="T12" fmla="*/ 1 w 1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6">
                    <a:moveTo>
                      <a:pt x="1" y="16"/>
                    </a:moveTo>
                    <a:cubicBezTo>
                      <a:pt x="1" y="16"/>
                      <a:pt x="1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9" name="Freeform 65"/>
              <p:cNvSpPr/>
              <p:nvPr/>
            </p:nvSpPr>
            <p:spPr bwMode="auto">
              <a:xfrm>
                <a:off x="6624192" y="1891661"/>
                <a:ext cx="0" cy="19050"/>
              </a:xfrm>
              <a:custGeom>
                <a:avLst/>
                <a:gdLst>
                  <a:gd name="T0" fmla="*/ 12 h 12"/>
                  <a:gd name="T1" fmla="*/ 6 h 12"/>
                  <a:gd name="T2" fmla="*/ 0 h 12"/>
                  <a:gd name="T3" fmla="*/ 0 h 12"/>
                  <a:gd name="T4" fmla="*/ 6 h 12"/>
                  <a:gd name="T5" fmla="*/ 12 h 12"/>
                  <a:gd name="T6" fmla="*/ 12 h 1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2">
                    <a:moveTo>
                      <a:pt x="0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0" name="Freeform 66"/>
              <p:cNvSpPr/>
              <p:nvPr/>
            </p:nvSpPr>
            <p:spPr bwMode="auto">
              <a:xfrm>
                <a:off x="6687692" y="1631311"/>
                <a:ext cx="33338" cy="96838"/>
              </a:xfrm>
              <a:custGeom>
                <a:avLst/>
                <a:gdLst>
                  <a:gd name="T0" fmla="*/ 29 w 29"/>
                  <a:gd name="T1" fmla="*/ 84 h 84"/>
                  <a:gd name="T2" fmla="*/ 12 w 29"/>
                  <a:gd name="T3" fmla="*/ 84 h 84"/>
                  <a:gd name="T4" fmla="*/ 0 w 29"/>
                  <a:gd name="T5" fmla="*/ 5 h 84"/>
                  <a:gd name="T6" fmla="*/ 16 w 29"/>
                  <a:gd name="T7" fmla="*/ 0 h 84"/>
                  <a:gd name="T8" fmla="*/ 29 w 29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4">
                    <a:moveTo>
                      <a:pt x="29" y="84"/>
                    </a:moveTo>
                    <a:cubicBezTo>
                      <a:pt x="12" y="84"/>
                      <a:pt x="12" y="84"/>
                      <a:pt x="12" y="84"/>
                    </a:cubicBezTo>
                    <a:cubicBezTo>
                      <a:pt x="12" y="56"/>
                      <a:pt x="8" y="29"/>
                      <a:pt x="0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4" y="25"/>
                      <a:pt x="29" y="54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1" name="Freeform 67"/>
              <p:cNvSpPr/>
              <p:nvPr/>
            </p:nvSpPr>
            <p:spPr bwMode="auto">
              <a:xfrm>
                <a:off x="6528942" y="1728149"/>
                <a:ext cx="31750" cy="98425"/>
              </a:xfrm>
              <a:custGeom>
                <a:avLst/>
                <a:gdLst>
                  <a:gd name="T0" fmla="*/ 13 w 28"/>
                  <a:gd name="T1" fmla="*/ 84 h 84"/>
                  <a:gd name="T2" fmla="*/ 0 w 28"/>
                  <a:gd name="T3" fmla="*/ 0 h 84"/>
                  <a:gd name="T4" fmla="*/ 17 w 28"/>
                  <a:gd name="T5" fmla="*/ 0 h 84"/>
                  <a:gd name="T6" fmla="*/ 28 w 28"/>
                  <a:gd name="T7" fmla="*/ 79 h 84"/>
                  <a:gd name="T8" fmla="*/ 13 w 28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3" y="84"/>
                    </a:moveTo>
                    <a:cubicBezTo>
                      <a:pt x="4" y="59"/>
                      <a:pt x="0" y="3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28"/>
                      <a:pt x="21" y="55"/>
                      <a:pt x="28" y="79"/>
                    </a:cubicBezTo>
                    <a:lnTo>
                      <a:pt x="13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2" name="Freeform 68"/>
              <p:cNvSpPr/>
              <p:nvPr/>
            </p:nvSpPr>
            <p:spPr bwMode="auto">
              <a:xfrm>
                <a:off x="6624192" y="1547174"/>
                <a:ext cx="80963" cy="90488"/>
              </a:xfrm>
              <a:custGeom>
                <a:avLst/>
                <a:gdLst>
                  <a:gd name="T0" fmla="*/ 54 w 70"/>
                  <a:gd name="T1" fmla="*/ 78 h 78"/>
                  <a:gd name="T2" fmla="*/ 30 w 70"/>
                  <a:gd name="T3" fmla="*/ 32 h 78"/>
                  <a:gd name="T4" fmla="*/ 0 w 70"/>
                  <a:gd name="T5" fmla="*/ 16 h 78"/>
                  <a:gd name="T6" fmla="*/ 0 w 70"/>
                  <a:gd name="T7" fmla="*/ 0 h 78"/>
                  <a:gd name="T8" fmla="*/ 42 w 70"/>
                  <a:gd name="T9" fmla="*/ 21 h 78"/>
                  <a:gd name="T10" fmla="*/ 70 w 70"/>
                  <a:gd name="T11" fmla="*/ 73 h 78"/>
                  <a:gd name="T12" fmla="*/ 54 w 70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78">
                    <a:moveTo>
                      <a:pt x="54" y="78"/>
                    </a:moveTo>
                    <a:cubicBezTo>
                      <a:pt x="48" y="59"/>
                      <a:pt x="40" y="43"/>
                      <a:pt x="30" y="32"/>
                    </a:cubicBezTo>
                    <a:cubicBezTo>
                      <a:pt x="20" y="22"/>
                      <a:pt x="10" y="16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29" y="7"/>
                      <a:pt x="42" y="21"/>
                    </a:cubicBezTo>
                    <a:cubicBezTo>
                      <a:pt x="53" y="34"/>
                      <a:pt x="63" y="52"/>
                      <a:pt x="70" y="73"/>
                    </a:cubicBezTo>
                    <a:lnTo>
                      <a:pt x="54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3" name="Freeform 69"/>
              <p:cNvSpPr/>
              <p:nvPr/>
            </p:nvSpPr>
            <p:spPr bwMode="auto">
              <a:xfrm>
                <a:off x="6624192" y="1820224"/>
                <a:ext cx="80963" cy="90488"/>
              </a:xfrm>
              <a:custGeom>
                <a:avLst/>
                <a:gdLst>
                  <a:gd name="T0" fmla="*/ 0 w 70"/>
                  <a:gd name="T1" fmla="*/ 78 h 78"/>
                  <a:gd name="T2" fmla="*/ 0 w 70"/>
                  <a:gd name="T3" fmla="*/ 62 h 78"/>
                  <a:gd name="T4" fmla="*/ 30 w 70"/>
                  <a:gd name="T5" fmla="*/ 46 h 78"/>
                  <a:gd name="T6" fmla="*/ 54 w 70"/>
                  <a:gd name="T7" fmla="*/ 0 h 78"/>
                  <a:gd name="T8" fmla="*/ 70 w 70"/>
                  <a:gd name="T9" fmla="*/ 5 h 78"/>
                  <a:gd name="T10" fmla="*/ 42 w 70"/>
                  <a:gd name="T11" fmla="*/ 57 h 78"/>
                  <a:gd name="T12" fmla="*/ 0 w 70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78">
                    <a:moveTo>
                      <a:pt x="0" y="7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10" y="62"/>
                      <a:pt x="20" y="56"/>
                      <a:pt x="30" y="46"/>
                    </a:cubicBezTo>
                    <a:cubicBezTo>
                      <a:pt x="40" y="35"/>
                      <a:pt x="48" y="19"/>
                      <a:pt x="54" y="0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3" y="26"/>
                      <a:pt x="53" y="44"/>
                      <a:pt x="42" y="57"/>
                    </a:cubicBezTo>
                    <a:cubicBezTo>
                      <a:pt x="29" y="71"/>
                      <a:pt x="15" y="78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4" name="Freeform 70"/>
              <p:cNvSpPr/>
              <p:nvPr/>
            </p:nvSpPr>
            <p:spPr bwMode="auto">
              <a:xfrm>
                <a:off x="6624192" y="1547174"/>
                <a:ext cx="0" cy="17463"/>
              </a:xfrm>
              <a:custGeom>
                <a:avLst/>
                <a:gdLst>
                  <a:gd name="T0" fmla="*/ 11 h 11"/>
                  <a:gd name="T1" fmla="*/ 11 h 11"/>
                  <a:gd name="T2" fmla="*/ 6 h 11"/>
                  <a:gd name="T3" fmla="*/ 0 h 11"/>
                  <a:gd name="T4" fmla="*/ 0 h 11"/>
                  <a:gd name="T5" fmla="*/ 5 h 11"/>
                  <a:gd name="T6" fmla="*/ 11 h 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5" name="Freeform 71"/>
              <p:cNvSpPr/>
              <p:nvPr/>
            </p:nvSpPr>
            <p:spPr bwMode="auto">
              <a:xfrm>
                <a:off x="6490842" y="1604324"/>
                <a:ext cx="63500" cy="39688"/>
              </a:xfrm>
              <a:custGeom>
                <a:avLst/>
                <a:gdLst>
                  <a:gd name="T0" fmla="*/ 51 w 54"/>
                  <a:gd name="T1" fmla="*/ 34 h 34"/>
                  <a:gd name="T2" fmla="*/ 0 w 54"/>
                  <a:gd name="T3" fmla="*/ 15 h 34"/>
                  <a:gd name="T4" fmla="*/ 8 w 54"/>
                  <a:gd name="T5" fmla="*/ 0 h 34"/>
                  <a:gd name="T6" fmla="*/ 54 w 54"/>
                  <a:gd name="T7" fmla="*/ 17 h 34"/>
                  <a:gd name="T8" fmla="*/ 51 w 54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4">
                    <a:moveTo>
                      <a:pt x="51" y="34"/>
                    </a:moveTo>
                    <a:cubicBezTo>
                      <a:pt x="31" y="29"/>
                      <a:pt x="14" y="23"/>
                      <a:pt x="0" y="1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1" y="8"/>
                      <a:pt x="37" y="13"/>
                      <a:pt x="54" y="17"/>
                    </a:cubicBez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6" name="Freeform 72"/>
              <p:cNvSpPr/>
              <p:nvPr/>
            </p:nvSpPr>
            <p:spPr bwMode="auto">
              <a:xfrm>
                <a:off x="6694042" y="1604324"/>
                <a:ext cx="63500" cy="39688"/>
              </a:xfrm>
              <a:custGeom>
                <a:avLst/>
                <a:gdLst>
                  <a:gd name="T0" fmla="*/ 4 w 55"/>
                  <a:gd name="T1" fmla="*/ 34 h 34"/>
                  <a:gd name="T2" fmla="*/ 0 w 55"/>
                  <a:gd name="T3" fmla="*/ 18 h 34"/>
                  <a:gd name="T4" fmla="*/ 47 w 55"/>
                  <a:gd name="T5" fmla="*/ 0 h 34"/>
                  <a:gd name="T6" fmla="*/ 55 w 55"/>
                  <a:gd name="T7" fmla="*/ 15 h 34"/>
                  <a:gd name="T8" fmla="*/ 4 w 55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4">
                    <a:moveTo>
                      <a:pt x="4" y="34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18" y="14"/>
                      <a:pt x="34" y="8"/>
                      <a:pt x="47" y="0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41" y="23"/>
                      <a:pt x="24" y="29"/>
                      <a:pt x="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7" name="Rectangle 73"/>
              <p:cNvSpPr>
                <a:spLocks noChangeArrowheads="1"/>
              </p:cNvSpPr>
              <p:nvPr/>
            </p:nvSpPr>
            <p:spPr bwMode="auto">
              <a:xfrm>
                <a:off x="6624192" y="1547174"/>
                <a:ext cx="1588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8" name="Freeform 74"/>
              <p:cNvSpPr/>
              <p:nvPr/>
            </p:nvSpPr>
            <p:spPr bwMode="auto">
              <a:xfrm>
                <a:off x="6551167" y="1624961"/>
                <a:ext cx="73025" cy="26988"/>
              </a:xfrm>
              <a:custGeom>
                <a:avLst/>
                <a:gdLst>
                  <a:gd name="T0" fmla="*/ 64 w 64"/>
                  <a:gd name="T1" fmla="*/ 24 h 24"/>
                  <a:gd name="T2" fmla="*/ 0 w 64"/>
                  <a:gd name="T3" fmla="*/ 17 h 24"/>
                  <a:gd name="T4" fmla="*/ 3 w 64"/>
                  <a:gd name="T5" fmla="*/ 0 h 24"/>
                  <a:gd name="T6" fmla="*/ 64 w 64"/>
                  <a:gd name="T7" fmla="*/ 7 h 24"/>
                  <a:gd name="T8" fmla="*/ 64 w 6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64" y="24"/>
                    </a:moveTo>
                    <a:cubicBezTo>
                      <a:pt x="41" y="24"/>
                      <a:pt x="20" y="21"/>
                      <a:pt x="0" y="1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2" y="5"/>
                      <a:pt x="43" y="7"/>
                      <a:pt x="64" y="7"/>
                    </a:cubicBezTo>
                    <a:lnTo>
                      <a:pt x="64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9" name="Freeform 75"/>
              <p:cNvSpPr/>
              <p:nvPr/>
            </p:nvSpPr>
            <p:spPr bwMode="auto">
              <a:xfrm>
                <a:off x="6624192" y="1624961"/>
                <a:ext cx="74613" cy="26988"/>
              </a:xfrm>
              <a:custGeom>
                <a:avLst/>
                <a:gdLst>
                  <a:gd name="T0" fmla="*/ 0 w 64"/>
                  <a:gd name="T1" fmla="*/ 23 h 23"/>
                  <a:gd name="T2" fmla="*/ 0 w 64"/>
                  <a:gd name="T3" fmla="*/ 23 h 23"/>
                  <a:gd name="T4" fmla="*/ 0 w 64"/>
                  <a:gd name="T5" fmla="*/ 6 h 23"/>
                  <a:gd name="T6" fmla="*/ 0 w 64"/>
                  <a:gd name="T7" fmla="*/ 6 h 23"/>
                  <a:gd name="T8" fmla="*/ 0 w 64"/>
                  <a:gd name="T9" fmla="*/ 6 h 23"/>
                  <a:gd name="T10" fmla="*/ 60 w 64"/>
                  <a:gd name="T11" fmla="*/ 0 h 23"/>
                  <a:gd name="T12" fmla="*/ 64 w 64"/>
                  <a:gd name="T13" fmla="*/ 16 h 23"/>
                  <a:gd name="T14" fmla="*/ 0 w 64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23">
                    <a:moveTo>
                      <a:pt x="0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1" y="6"/>
                      <a:pt x="41" y="4"/>
                      <a:pt x="60" y="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44" y="20"/>
                      <a:pt x="22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0" name="Freeform 76"/>
              <p:cNvSpPr/>
              <p:nvPr/>
            </p:nvSpPr>
            <p:spPr bwMode="auto">
              <a:xfrm>
                <a:off x="6624192" y="1805936"/>
                <a:ext cx="74613" cy="25400"/>
              </a:xfrm>
              <a:custGeom>
                <a:avLst/>
                <a:gdLst>
                  <a:gd name="T0" fmla="*/ 60 w 64"/>
                  <a:gd name="T1" fmla="*/ 23 h 23"/>
                  <a:gd name="T2" fmla="*/ 0 w 64"/>
                  <a:gd name="T3" fmla="*/ 17 h 23"/>
                  <a:gd name="T4" fmla="*/ 0 w 64"/>
                  <a:gd name="T5" fmla="*/ 17 h 23"/>
                  <a:gd name="T6" fmla="*/ 0 w 64"/>
                  <a:gd name="T7" fmla="*/ 0 h 23"/>
                  <a:gd name="T8" fmla="*/ 0 w 64"/>
                  <a:gd name="T9" fmla="*/ 0 h 23"/>
                  <a:gd name="T10" fmla="*/ 64 w 64"/>
                  <a:gd name="T11" fmla="*/ 7 h 23"/>
                  <a:gd name="T12" fmla="*/ 60 w 64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3">
                    <a:moveTo>
                      <a:pt x="60" y="23"/>
                    </a:moveTo>
                    <a:cubicBezTo>
                      <a:pt x="41" y="19"/>
                      <a:pt x="21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0"/>
                      <a:pt x="44" y="3"/>
                      <a:pt x="64" y="7"/>
                    </a:cubicBezTo>
                    <a:lnTo>
                      <a:pt x="6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1" name="Rectangle 77"/>
              <p:cNvSpPr>
                <a:spLocks noChangeArrowheads="1"/>
              </p:cNvSpPr>
              <p:nvPr/>
            </p:nvSpPr>
            <p:spPr bwMode="auto">
              <a:xfrm>
                <a:off x="6624192" y="1891661"/>
                <a:ext cx="1588" cy="19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2" name="Freeform 78"/>
              <p:cNvSpPr/>
              <p:nvPr/>
            </p:nvSpPr>
            <p:spPr bwMode="auto">
              <a:xfrm>
                <a:off x="6694042" y="1813874"/>
                <a:ext cx="63500" cy="38100"/>
              </a:xfrm>
              <a:custGeom>
                <a:avLst/>
                <a:gdLst>
                  <a:gd name="T0" fmla="*/ 47 w 55"/>
                  <a:gd name="T1" fmla="*/ 34 h 34"/>
                  <a:gd name="T2" fmla="*/ 0 w 55"/>
                  <a:gd name="T3" fmla="*/ 16 h 34"/>
                  <a:gd name="T4" fmla="*/ 4 w 55"/>
                  <a:gd name="T5" fmla="*/ 0 h 34"/>
                  <a:gd name="T6" fmla="*/ 55 w 55"/>
                  <a:gd name="T7" fmla="*/ 19 h 34"/>
                  <a:gd name="T8" fmla="*/ 47 w 55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4">
                    <a:moveTo>
                      <a:pt x="47" y="34"/>
                    </a:moveTo>
                    <a:cubicBezTo>
                      <a:pt x="34" y="26"/>
                      <a:pt x="18" y="20"/>
                      <a:pt x="0" y="1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4" y="5"/>
                      <a:pt x="41" y="11"/>
                      <a:pt x="55" y="19"/>
                    </a:cubicBezTo>
                    <a:lnTo>
                      <a:pt x="47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3" name="Freeform 79"/>
              <p:cNvSpPr/>
              <p:nvPr/>
            </p:nvSpPr>
            <p:spPr bwMode="auto">
              <a:xfrm>
                <a:off x="6490842" y="1813874"/>
                <a:ext cx="63500" cy="38100"/>
              </a:xfrm>
              <a:custGeom>
                <a:avLst/>
                <a:gdLst>
                  <a:gd name="T0" fmla="*/ 8 w 54"/>
                  <a:gd name="T1" fmla="*/ 34 h 34"/>
                  <a:gd name="T2" fmla="*/ 0 w 54"/>
                  <a:gd name="T3" fmla="*/ 19 h 34"/>
                  <a:gd name="T4" fmla="*/ 51 w 54"/>
                  <a:gd name="T5" fmla="*/ 0 h 34"/>
                  <a:gd name="T6" fmla="*/ 54 w 54"/>
                  <a:gd name="T7" fmla="*/ 17 h 34"/>
                  <a:gd name="T8" fmla="*/ 8 w 54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4">
                    <a:moveTo>
                      <a:pt x="8" y="34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4" y="11"/>
                      <a:pt x="31" y="5"/>
                      <a:pt x="51" y="0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37" y="21"/>
                      <a:pt x="21" y="26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4" name="Freeform 80"/>
              <p:cNvSpPr/>
              <p:nvPr/>
            </p:nvSpPr>
            <p:spPr bwMode="auto">
              <a:xfrm>
                <a:off x="6551167" y="1805936"/>
                <a:ext cx="73025" cy="26988"/>
              </a:xfrm>
              <a:custGeom>
                <a:avLst/>
                <a:gdLst>
                  <a:gd name="T0" fmla="*/ 3 w 64"/>
                  <a:gd name="T1" fmla="*/ 24 h 24"/>
                  <a:gd name="T2" fmla="*/ 0 w 64"/>
                  <a:gd name="T3" fmla="*/ 7 h 24"/>
                  <a:gd name="T4" fmla="*/ 64 w 64"/>
                  <a:gd name="T5" fmla="*/ 0 h 24"/>
                  <a:gd name="T6" fmla="*/ 64 w 64"/>
                  <a:gd name="T7" fmla="*/ 17 h 24"/>
                  <a:gd name="T8" fmla="*/ 3 w 6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3" y="2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20" y="3"/>
                      <a:pt x="41" y="0"/>
                      <a:pt x="64" y="0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43" y="17"/>
                      <a:pt x="22" y="19"/>
                      <a:pt x="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5" name="Rectangle 81"/>
              <p:cNvSpPr>
                <a:spLocks noChangeArrowheads="1"/>
              </p:cNvSpPr>
              <p:nvPr/>
            </p:nvSpPr>
            <p:spPr bwMode="auto">
              <a:xfrm>
                <a:off x="6616254" y="1642424"/>
                <a:ext cx="17463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6" name="Rectangle 82"/>
              <p:cNvSpPr>
                <a:spLocks noChangeArrowheads="1"/>
              </p:cNvSpPr>
              <p:nvPr/>
            </p:nvSpPr>
            <p:spPr bwMode="auto">
              <a:xfrm>
                <a:off x="6616254" y="1728149"/>
                <a:ext cx="1746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7" name="Freeform 83"/>
              <p:cNvSpPr/>
              <p:nvPr/>
            </p:nvSpPr>
            <p:spPr bwMode="auto">
              <a:xfrm>
                <a:off x="6616254" y="1901186"/>
                <a:ext cx="17463" cy="0"/>
              </a:xfrm>
              <a:custGeom>
                <a:avLst/>
                <a:gdLst>
                  <a:gd name="T0" fmla="*/ 0 w 11"/>
                  <a:gd name="T1" fmla="*/ 0 w 11"/>
                  <a:gd name="T2" fmla="*/ 11 w 11"/>
                  <a:gd name="T3" fmla="*/ 0 w 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">
                    <a:moveTo>
                      <a:pt x="0" y="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8" name="Rectangle 84"/>
              <p:cNvSpPr>
                <a:spLocks noChangeArrowheads="1"/>
              </p:cNvSpPr>
              <p:nvPr/>
            </p:nvSpPr>
            <p:spPr bwMode="auto">
              <a:xfrm>
                <a:off x="6616254" y="1556699"/>
                <a:ext cx="17463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9" name="Freeform 85"/>
              <p:cNvSpPr/>
              <p:nvPr/>
            </p:nvSpPr>
            <p:spPr bwMode="auto">
              <a:xfrm>
                <a:off x="6616254" y="1556699"/>
                <a:ext cx="17463" cy="0"/>
              </a:xfrm>
              <a:custGeom>
                <a:avLst/>
                <a:gdLst>
                  <a:gd name="T0" fmla="*/ 11 w 11"/>
                  <a:gd name="T1" fmla="*/ 0 w 11"/>
                  <a:gd name="T2" fmla="*/ 11 w 11"/>
                  <a:gd name="T3" fmla="*/ 11 w 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">
                    <a:moveTo>
                      <a:pt x="11" y="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0" name="Rectangle 86"/>
              <p:cNvSpPr>
                <a:spLocks noChangeArrowheads="1"/>
              </p:cNvSpPr>
              <p:nvPr/>
            </p:nvSpPr>
            <p:spPr bwMode="auto">
              <a:xfrm>
                <a:off x="6616254" y="1815461"/>
                <a:ext cx="17463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41"/>
              <p:cNvSpPr/>
              <p:nvPr/>
            </p:nvSpPr>
            <p:spPr bwMode="auto">
              <a:xfrm>
                <a:off x="6624192" y="1891661"/>
                <a:ext cx="0" cy="19050"/>
              </a:xfrm>
              <a:custGeom>
                <a:avLst/>
                <a:gdLst>
                  <a:gd name="T0" fmla="*/ 12 h 12"/>
                  <a:gd name="T1" fmla="*/ 12 h 12"/>
                  <a:gd name="T2" fmla="*/ 0 h 12"/>
                  <a:gd name="T3" fmla="*/ 0 h 12"/>
                  <a:gd name="T4" fmla="*/ 4 h 12"/>
                  <a:gd name="T5" fmla="*/ 12 h 1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7" name="椭圆 26"/>
          <p:cNvSpPr/>
          <p:nvPr/>
        </p:nvSpPr>
        <p:spPr>
          <a:xfrm>
            <a:off x="4596765" y="2272665"/>
            <a:ext cx="1434465" cy="143446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52400" dist="101600" dir="108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01</a:t>
            </a:r>
            <a:endParaRPr lang="zh-CN" altLang="en-US" sz="6000" dirty="0"/>
          </a:p>
        </p:txBody>
      </p:sp>
      <p:grpSp>
        <p:nvGrpSpPr>
          <p:cNvPr id="32" name="组合 31"/>
          <p:cNvGrpSpPr/>
          <p:nvPr/>
        </p:nvGrpSpPr>
        <p:grpSpPr>
          <a:xfrm rot="0">
            <a:off x="1293495" y="4315460"/>
            <a:ext cx="3604895" cy="1649336"/>
            <a:chOff x="1594193" y="3816126"/>
            <a:chExt cx="3421145" cy="1554098"/>
          </a:xfrm>
        </p:grpSpPr>
        <p:sp>
          <p:nvSpPr>
            <p:cNvPr id="95" name="矩形 94"/>
            <p:cNvSpPr/>
            <p:nvPr/>
          </p:nvSpPr>
          <p:spPr>
            <a:xfrm>
              <a:off x="1594193" y="3816126"/>
              <a:ext cx="3199375" cy="15540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1632162" y="3980129"/>
              <a:ext cx="3383175" cy="1166152"/>
              <a:chOff x="296387" y="3986435"/>
              <a:chExt cx="3664613" cy="1263162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641887" y="3986435"/>
                <a:ext cx="3319113" cy="407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000" b="1" dirty="0">
                    <a:latin typeface="黑体" panose="02010609060101010101" charset="-122"/>
                    <a:ea typeface="黑体" panose="02010609060101010101" charset="-122"/>
                  </a:rPr>
                  <a:t>环境与资源大数据分析</a:t>
                </a:r>
                <a:endParaRPr lang="zh-CN" altLang="en-US" sz="2000" b="1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296387" y="4497144"/>
                <a:ext cx="3340193" cy="75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聚焦智慧农业深层影响因素的数据分析。探究智慧农业生产规律，增强产业感知。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6" name="椭圆 95"/>
          <p:cNvSpPr/>
          <p:nvPr/>
        </p:nvSpPr>
        <p:spPr>
          <a:xfrm>
            <a:off x="4582795" y="3936365"/>
            <a:ext cx="1434465" cy="14351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52400" dist="101600" dir="108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03</a:t>
            </a:r>
            <a:endParaRPr lang="zh-CN" altLang="en-US" sz="6000" dirty="0"/>
          </a:p>
        </p:txBody>
      </p:sp>
      <p:grpSp>
        <p:nvGrpSpPr>
          <p:cNvPr id="3145" name="Group 89"/>
          <p:cNvGrpSpPr>
            <a:grpSpLocks noChangeAspect="1"/>
          </p:cNvGrpSpPr>
          <p:nvPr/>
        </p:nvGrpSpPr>
        <p:grpSpPr bwMode="auto">
          <a:xfrm rot="0">
            <a:off x="1403985" y="4554220"/>
            <a:ext cx="265430" cy="265430"/>
            <a:chOff x="3241" y="1563"/>
            <a:chExt cx="1196" cy="1196"/>
          </a:xfrm>
        </p:grpSpPr>
        <p:sp>
          <p:nvSpPr>
            <p:cNvPr id="3147" name="Oval 90"/>
            <p:cNvSpPr>
              <a:spLocks noChangeArrowheads="1"/>
            </p:cNvSpPr>
            <p:nvPr/>
          </p:nvSpPr>
          <p:spPr bwMode="auto">
            <a:xfrm>
              <a:off x="3241" y="1563"/>
              <a:ext cx="1196" cy="11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9" name="Freeform 92"/>
            <p:cNvSpPr>
              <a:spLocks noEditPoints="1"/>
            </p:cNvSpPr>
            <p:nvPr/>
          </p:nvSpPr>
          <p:spPr bwMode="auto">
            <a:xfrm>
              <a:off x="3519" y="1846"/>
              <a:ext cx="639" cy="640"/>
            </a:xfrm>
            <a:custGeom>
              <a:avLst/>
              <a:gdLst>
                <a:gd name="T0" fmla="*/ 134 w 269"/>
                <a:gd name="T1" fmla="*/ 0 h 269"/>
                <a:gd name="T2" fmla="*/ 0 w 269"/>
                <a:gd name="T3" fmla="*/ 134 h 269"/>
                <a:gd name="T4" fmla="*/ 134 w 269"/>
                <a:gd name="T5" fmla="*/ 269 h 269"/>
                <a:gd name="T6" fmla="*/ 269 w 269"/>
                <a:gd name="T7" fmla="*/ 134 h 269"/>
                <a:gd name="T8" fmla="*/ 134 w 269"/>
                <a:gd name="T9" fmla="*/ 0 h 269"/>
                <a:gd name="T10" fmla="*/ 134 w 269"/>
                <a:gd name="T11" fmla="*/ 251 h 269"/>
                <a:gd name="T12" fmla="*/ 17 w 269"/>
                <a:gd name="T13" fmla="*/ 134 h 269"/>
                <a:gd name="T14" fmla="*/ 134 w 269"/>
                <a:gd name="T15" fmla="*/ 17 h 269"/>
                <a:gd name="T16" fmla="*/ 251 w 269"/>
                <a:gd name="T17" fmla="*/ 134 h 269"/>
                <a:gd name="T18" fmla="*/ 134 w 269"/>
                <a:gd name="T19" fmla="*/ 25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9" h="269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9"/>
                    <a:pt x="60" y="269"/>
                    <a:pt x="134" y="269"/>
                  </a:cubicBezTo>
                  <a:cubicBezTo>
                    <a:pt x="209" y="269"/>
                    <a:pt x="269" y="209"/>
                    <a:pt x="269" y="134"/>
                  </a:cubicBezTo>
                  <a:cubicBezTo>
                    <a:pt x="269" y="60"/>
                    <a:pt x="209" y="0"/>
                    <a:pt x="134" y="0"/>
                  </a:cubicBezTo>
                  <a:close/>
                  <a:moveTo>
                    <a:pt x="134" y="251"/>
                  </a:moveTo>
                  <a:cubicBezTo>
                    <a:pt x="70" y="251"/>
                    <a:pt x="17" y="199"/>
                    <a:pt x="17" y="134"/>
                  </a:cubicBezTo>
                  <a:cubicBezTo>
                    <a:pt x="17" y="70"/>
                    <a:pt x="70" y="17"/>
                    <a:pt x="134" y="17"/>
                  </a:cubicBezTo>
                  <a:cubicBezTo>
                    <a:pt x="199" y="17"/>
                    <a:pt x="251" y="70"/>
                    <a:pt x="251" y="134"/>
                  </a:cubicBezTo>
                  <a:cubicBezTo>
                    <a:pt x="251" y="199"/>
                    <a:pt x="199" y="251"/>
                    <a:pt x="134" y="251"/>
                  </a:cubicBezTo>
                  <a:close/>
                </a:path>
              </a:pathLst>
            </a:custGeom>
            <a:solidFill>
              <a:srgbClr val="1C2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0" name="Freeform 93"/>
            <p:cNvSpPr>
              <a:spLocks noEditPoints="1"/>
            </p:cNvSpPr>
            <p:nvPr/>
          </p:nvSpPr>
          <p:spPr bwMode="auto">
            <a:xfrm>
              <a:off x="3443" y="1770"/>
              <a:ext cx="789" cy="792"/>
            </a:xfrm>
            <a:custGeom>
              <a:avLst/>
              <a:gdLst>
                <a:gd name="T0" fmla="*/ 166 w 332"/>
                <a:gd name="T1" fmla="*/ 0 h 333"/>
                <a:gd name="T2" fmla="*/ 0 w 332"/>
                <a:gd name="T3" fmla="*/ 166 h 333"/>
                <a:gd name="T4" fmla="*/ 166 w 332"/>
                <a:gd name="T5" fmla="*/ 333 h 333"/>
                <a:gd name="T6" fmla="*/ 332 w 332"/>
                <a:gd name="T7" fmla="*/ 166 h 333"/>
                <a:gd name="T8" fmla="*/ 166 w 332"/>
                <a:gd name="T9" fmla="*/ 0 h 333"/>
                <a:gd name="T10" fmla="*/ 166 w 332"/>
                <a:gd name="T11" fmla="*/ 301 h 333"/>
                <a:gd name="T12" fmla="*/ 31 w 332"/>
                <a:gd name="T13" fmla="*/ 166 h 333"/>
                <a:gd name="T14" fmla="*/ 166 w 332"/>
                <a:gd name="T15" fmla="*/ 32 h 333"/>
                <a:gd name="T16" fmla="*/ 301 w 332"/>
                <a:gd name="T17" fmla="*/ 166 h 333"/>
                <a:gd name="T18" fmla="*/ 166 w 332"/>
                <a:gd name="T19" fmla="*/ 30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333">
                  <a:moveTo>
                    <a:pt x="166" y="0"/>
                  </a:moveTo>
                  <a:cubicBezTo>
                    <a:pt x="74" y="0"/>
                    <a:pt x="0" y="74"/>
                    <a:pt x="0" y="166"/>
                  </a:cubicBezTo>
                  <a:cubicBezTo>
                    <a:pt x="0" y="258"/>
                    <a:pt x="74" y="333"/>
                    <a:pt x="166" y="333"/>
                  </a:cubicBezTo>
                  <a:cubicBezTo>
                    <a:pt x="258" y="333"/>
                    <a:pt x="332" y="258"/>
                    <a:pt x="332" y="166"/>
                  </a:cubicBezTo>
                  <a:cubicBezTo>
                    <a:pt x="332" y="74"/>
                    <a:pt x="258" y="0"/>
                    <a:pt x="166" y="0"/>
                  </a:cubicBezTo>
                  <a:close/>
                  <a:moveTo>
                    <a:pt x="166" y="301"/>
                  </a:moveTo>
                  <a:cubicBezTo>
                    <a:pt x="92" y="301"/>
                    <a:pt x="31" y="241"/>
                    <a:pt x="31" y="166"/>
                  </a:cubicBezTo>
                  <a:cubicBezTo>
                    <a:pt x="31" y="92"/>
                    <a:pt x="92" y="32"/>
                    <a:pt x="166" y="32"/>
                  </a:cubicBezTo>
                  <a:cubicBezTo>
                    <a:pt x="240" y="32"/>
                    <a:pt x="301" y="92"/>
                    <a:pt x="301" y="166"/>
                  </a:cubicBezTo>
                  <a:cubicBezTo>
                    <a:pt x="301" y="241"/>
                    <a:pt x="240" y="301"/>
                    <a:pt x="166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1" name="Oval 94"/>
            <p:cNvSpPr>
              <a:spLocks noChangeArrowheads="1"/>
            </p:cNvSpPr>
            <p:nvPr/>
          </p:nvSpPr>
          <p:spPr bwMode="auto">
            <a:xfrm>
              <a:off x="3643" y="1970"/>
              <a:ext cx="390" cy="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2" name="Oval 95"/>
            <p:cNvSpPr>
              <a:spLocks noChangeArrowheads="1"/>
            </p:cNvSpPr>
            <p:nvPr/>
          </p:nvSpPr>
          <p:spPr bwMode="auto">
            <a:xfrm>
              <a:off x="3719" y="2046"/>
              <a:ext cx="240" cy="240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5" name="Rectangle 98"/>
            <p:cNvSpPr>
              <a:spLocks noChangeArrowheads="1"/>
            </p:cNvSpPr>
            <p:nvPr/>
          </p:nvSpPr>
          <p:spPr bwMode="auto">
            <a:xfrm>
              <a:off x="4033" y="2227"/>
              <a:ext cx="14" cy="197"/>
            </a:xfrm>
            <a:prstGeom prst="rect">
              <a:avLst/>
            </a:prstGeom>
            <a:solidFill>
              <a:srgbClr val="1C2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6" name="Oval 99"/>
            <p:cNvSpPr>
              <a:spLocks noChangeArrowheads="1"/>
            </p:cNvSpPr>
            <p:nvPr/>
          </p:nvSpPr>
          <p:spPr bwMode="auto">
            <a:xfrm>
              <a:off x="3790" y="2229"/>
              <a:ext cx="19" cy="17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7" name="Oval 100"/>
            <p:cNvSpPr>
              <a:spLocks noChangeArrowheads="1"/>
            </p:cNvSpPr>
            <p:nvPr/>
          </p:nvSpPr>
          <p:spPr bwMode="auto">
            <a:xfrm>
              <a:off x="3849" y="2229"/>
              <a:ext cx="19" cy="17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8" name="Oval 101"/>
            <p:cNvSpPr>
              <a:spLocks noChangeArrowheads="1"/>
            </p:cNvSpPr>
            <p:nvPr/>
          </p:nvSpPr>
          <p:spPr bwMode="auto">
            <a:xfrm>
              <a:off x="3909" y="2229"/>
              <a:ext cx="19" cy="17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9" name="Oval 102"/>
            <p:cNvSpPr>
              <a:spLocks noChangeArrowheads="1"/>
            </p:cNvSpPr>
            <p:nvPr/>
          </p:nvSpPr>
          <p:spPr bwMode="auto">
            <a:xfrm>
              <a:off x="3968" y="2229"/>
              <a:ext cx="19" cy="17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0" name="Oval 103"/>
            <p:cNvSpPr>
              <a:spLocks noChangeArrowheads="1"/>
            </p:cNvSpPr>
            <p:nvPr/>
          </p:nvSpPr>
          <p:spPr bwMode="auto">
            <a:xfrm>
              <a:off x="4028" y="2229"/>
              <a:ext cx="16" cy="17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1" name="Oval 104"/>
            <p:cNvSpPr>
              <a:spLocks noChangeArrowheads="1"/>
            </p:cNvSpPr>
            <p:nvPr/>
          </p:nvSpPr>
          <p:spPr bwMode="auto">
            <a:xfrm>
              <a:off x="4085" y="2229"/>
              <a:ext cx="19" cy="17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2" name="Oval 105"/>
            <p:cNvSpPr>
              <a:spLocks noChangeArrowheads="1"/>
            </p:cNvSpPr>
            <p:nvPr/>
          </p:nvSpPr>
          <p:spPr bwMode="auto">
            <a:xfrm>
              <a:off x="4144" y="2229"/>
              <a:ext cx="19" cy="17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3" name="Oval 106"/>
            <p:cNvSpPr>
              <a:spLocks noChangeArrowheads="1"/>
            </p:cNvSpPr>
            <p:nvPr/>
          </p:nvSpPr>
          <p:spPr bwMode="auto">
            <a:xfrm>
              <a:off x="4204" y="2229"/>
              <a:ext cx="19" cy="17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4" name="Oval 107"/>
            <p:cNvSpPr>
              <a:spLocks noChangeArrowheads="1"/>
            </p:cNvSpPr>
            <p:nvPr/>
          </p:nvSpPr>
          <p:spPr bwMode="auto">
            <a:xfrm>
              <a:off x="4263" y="2229"/>
              <a:ext cx="19" cy="17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5" name="Oval 108"/>
            <p:cNvSpPr>
              <a:spLocks noChangeArrowheads="1"/>
            </p:cNvSpPr>
            <p:nvPr/>
          </p:nvSpPr>
          <p:spPr bwMode="auto">
            <a:xfrm>
              <a:off x="3790" y="2424"/>
              <a:ext cx="19" cy="19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6" name="Oval 109"/>
            <p:cNvSpPr>
              <a:spLocks noChangeArrowheads="1"/>
            </p:cNvSpPr>
            <p:nvPr/>
          </p:nvSpPr>
          <p:spPr bwMode="auto">
            <a:xfrm>
              <a:off x="3849" y="2424"/>
              <a:ext cx="19" cy="19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7" name="Oval 110"/>
            <p:cNvSpPr>
              <a:spLocks noChangeArrowheads="1"/>
            </p:cNvSpPr>
            <p:nvPr/>
          </p:nvSpPr>
          <p:spPr bwMode="auto">
            <a:xfrm>
              <a:off x="3909" y="2424"/>
              <a:ext cx="19" cy="19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8" name="Oval 111"/>
            <p:cNvSpPr>
              <a:spLocks noChangeArrowheads="1"/>
            </p:cNvSpPr>
            <p:nvPr/>
          </p:nvSpPr>
          <p:spPr bwMode="auto">
            <a:xfrm>
              <a:off x="3968" y="2424"/>
              <a:ext cx="19" cy="19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9" name="Oval 112"/>
            <p:cNvSpPr>
              <a:spLocks noChangeArrowheads="1"/>
            </p:cNvSpPr>
            <p:nvPr/>
          </p:nvSpPr>
          <p:spPr bwMode="auto">
            <a:xfrm>
              <a:off x="4028" y="2424"/>
              <a:ext cx="16" cy="19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0" name="Oval 113"/>
            <p:cNvSpPr>
              <a:spLocks noChangeArrowheads="1"/>
            </p:cNvSpPr>
            <p:nvPr/>
          </p:nvSpPr>
          <p:spPr bwMode="auto">
            <a:xfrm>
              <a:off x="4085" y="2424"/>
              <a:ext cx="19" cy="19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1" name="Oval 114"/>
            <p:cNvSpPr>
              <a:spLocks noChangeArrowheads="1"/>
            </p:cNvSpPr>
            <p:nvPr/>
          </p:nvSpPr>
          <p:spPr bwMode="auto">
            <a:xfrm>
              <a:off x="4144" y="2424"/>
              <a:ext cx="19" cy="19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2" name="Oval 115"/>
            <p:cNvSpPr>
              <a:spLocks noChangeArrowheads="1"/>
            </p:cNvSpPr>
            <p:nvPr/>
          </p:nvSpPr>
          <p:spPr bwMode="auto">
            <a:xfrm>
              <a:off x="4204" y="2424"/>
              <a:ext cx="19" cy="19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3" name="Oval 116"/>
            <p:cNvSpPr>
              <a:spLocks noChangeArrowheads="1"/>
            </p:cNvSpPr>
            <p:nvPr/>
          </p:nvSpPr>
          <p:spPr bwMode="auto">
            <a:xfrm>
              <a:off x="4263" y="2424"/>
              <a:ext cx="19" cy="19"/>
            </a:xfrm>
            <a:prstGeom prst="ellipse">
              <a:avLst/>
            </a:prstGeom>
            <a:solidFill>
              <a:srgbClr val="FFF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 rot="0" flipH="1">
            <a:off x="6441440" y="3936365"/>
            <a:ext cx="5001260" cy="2305050"/>
            <a:chOff x="1400757" y="3951855"/>
            <a:chExt cx="4421989" cy="2187547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400757" y="4463364"/>
              <a:ext cx="3273127" cy="1676038"/>
              <a:chOff x="1210257" y="3968060"/>
              <a:chExt cx="3273127" cy="1676038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1210257" y="3968060"/>
                <a:ext cx="3273127" cy="16760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1306298" y="4048820"/>
                <a:ext cx="2820332" cy="1372791"/>
                <a:chOff x="-56585" y="4060840"/>
                <a:chExt cx="3054948" cy="1486991"/>
              </a:xfrm>
            </p:grpSpPr>
            <p:sp>
              <p:nvSpPr>
                <p:cNvPr id="112" name="文本框 111"/>
                <p:cNvSpPr txBox="1"/>
                <p:nvPr/>
              </p:nvSpPr>
              <p:spPr>
                <a:xfrm>
                  <a:off x="-20683" y="4060840"/>
                  <a:ext cx="2995784" cy="40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000" b="1" dirty="0">
                      <a:latin typeface="黑体" panose="02010609060101010101" charset="-122"/>
                      <a:ea typeface="黑体" panose="02010609060101010101" charset="-122"/>
                    </a:rPr>
                    <a:t>农业管理大数据分析</a:t>
                  </a:r>
                  <a:endParaRPr lang="zh-CN" altLang="en-US" sz="2000" b="1" dirty="0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-56585" y="4457719"/>
                  <a:ext cx="3054948" cy="109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zh-CN" sz="1400" kern="1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聚焦智慧农业经营主体的数据分析。智慧农业管理可视化展现，助力产业布局调整。</a:t>
                  </a:r>
                  <a:endParaRPr lang="zh-CN" altLang="zh-CN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6" name="椭圆 105"/>
            <p:cNvSpPr/>
            <p:nvPr/>
          </p:nvSpPr>
          <p:spPr>
            <a:xfrm>
              <a:off x="4461172" y="3951855"/>
              <a:ext cx="1361574" cy="136157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52400" dist="1016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 smtClean="0"/>
                <a:t>04</a:t>
              </a:r>
              <a:endParaRPr lang="zh-CN" altLang="en-US" sz="6000" dirty="0"/>
            </a:p>
          </p:txBody>
        </p:sp>
      </p:grpSp>
      <p:grpSp>
        <p:nvGrpSpPr>
          <p:cNvPr id="3195" name="组合 3194"/>
          <p:cNvGrpSpPr/>
          <p:nvPr/>
        </p:nvGrpSpPr>
        <p:grpSpPr>
          <a:xfrm rot="0">
            <a:off x="10711180" y="4634865"/>
            <a:ext cx="370840" cy="324485"/>
            <a:chOff x="9878222" y="4670802"/>
            <a:chExt cx="248368" cy="217602"/>
          </a:xfrm>
        </p:grpSpPr>
        <p:sp>
          <p:nvSpPr>
            <p:cNvPr id="3179" name="Rectangle 122"/>
            <p:cNvSpPr>
              <a:spLocks noChangeArrowheads="1"/>
            </p:cNvSpPr>
            <p:nvPr/>
          </p:nvSpPr>
          <p:spPr bwMode="auto">
            <a:xfrm>
              <a:off x="9911872" y="4871099"/>
              <a:ext cx="8973" cy="17305"/>
            </a:xfrm>
            <a:prstGeom prst="rect">
              <a:avLst/>
            </a:prstGeom>
            <a:solidFill>
              <a:srgbClr val="2B3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0" name="Rectangle 123"/>
            <p:cNvSpPr>
              <a:spLocks noChangeArrowheads="1"/>
            </p:cNvSpPr>
            <p:nvPr/>
          </p:nvSpPr>
          <p:spPr bwMode="auto">
            <a:xfrm>
              <a:off x="10084607" y="4871099"/>
              <a:ext cx="9294" cy="17305"/>
            </a:xfrm>
            <a:prstGeom prst="rect">
              <a:avLst/>
            </a:prstGeom>
            <a:solidFill>
              <a:srgbClr val="2B3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1" name="Freeform 124"/>
            <p:cNvSpPr/>
            <p:nvPr/>
          </p:nvSpPr>
          <p:spPr bwMode="auto">
            <a:xfrm>
              <a:off x="9878222" y="4670802"/>
              <a:ext cx="248368" cy="209270"/>
            </a:xfrm>
            <a:custGeom>
              <a:avLst/>
              <a:gdLst>
                <a:gd name="T0" fmla="*/ 326 w 326"/>
                <a:gd name="T1" fmla="*/ 239 h 275"/>
                <a:gd name="T2" fmla="*/ 290 w 326"/>
                <a:gd name="T3" fmla="*/ 275 h 275"/>
                <a:gd name="T4" fmla="*/ 36 w 326"/>
                <a:gd name="T5" fmla="*/ 275 h 275"/>
                <a:gd name="T6" fmla="*/ 0 w 326"/>
                <a:gd name="T7" fmla="*/ 239 h 275"/>
                <a:gd name="T8" fmla="*/ 0 w 326"/>
                <a:gd name="T9" fmla="*/ 36 h 275"/>
                <a:gd name="T10" fmla="*/ 36 w 326"/>
                <a:gd name="T11" fmla="*/ 0 h 275"/>
                <a:gd name="T12" fmla="*/ 290 w 326"/>
                <a:gd name="T13" fmla="*/ 0 h 275"/>
                <a:gd name="T14" fmla="*/ 326 w 326"/>
                <a:gd name="T15" fmla="*/ 36 h 275"/>
                <a:gd name="T16" fmla="*/ 326 w 326"/>
                <a:gd name="T17" fmla="*/ 23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" h="275">
                  <a:moveTo>
                    <a:pt x="326" y="239"/>
                  </a:moveTo>
                  <a:cubicBezTo>
                    <a:pt x="326" y="258"/>
                    <a:pt x="310" y="275"/>
                    <a:pt x="290" y="275"/>
                  </a:cubicBezTo>
                  <a:cubicBezTo>
                    <a:pt x="36" y="275"/>
                    <a:pt x="36" y="275"/>
                    <a:pt x="36" y="275"/>
                  </a:cubicBezTo>
                  <a:cubicBezTo>
                    <a:pt x="16" y="275"/>
                    <a:pt x="0" y="258"/>
                    <a:pt x="0" y="2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310" y="0"/>
                    <a:pt x="326" y="17"/>
                    <a:pt x="326" y="36"/>
                  </a:cubicBezTo>
                  <a:lnTo>
                    <a:pt x="326" y="2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2" name="Freeform 125"/>
            <p:cNvSpPr/>
            <p:nvPr/>
          </p:nvSpPr>
          <p:spPr bwMode="auto">
            <a:xfrm>
              <a:off x="9898733" y="4691954"/>
              <a:ext cx="206385" cy="166967"/>
            </a:xfrm>
            <a:custGeom>
              <a:avLst/>
              <a:gdLst>
                <a:gd name="T0" fmla="*/ 263 w 271"/>
                <a:gd name="T1" fmla="*/ 219 h 219"/>
                <a:gd name="T2" fmla="*/ 9 w 271"/>
                <a:gd name="T3" fmla="*/ 219 h 219"/>
                <a:gd name="T4" fmla="*/ 0 w 271"/>
                <a:gd name="T5" fmla="*/ 211 h 219"/>
                <a:gd name="T6" fmla="*/ 0 w 271"/>
                <a:gd name="T7" fmla="*/ 8 h 219"/>
                <a:gd name="T8" fmla="*/ 9 w 271"/>
                <a:gd name="T9" fmla="*/ 0 h 219"/>
                <a:gd name="T10" fmla="*/ 263 w 271"/>
                <a:gd name="T11" fmla="*/ 0 h 219"/>
                <a:gd name="T12" fmla="*/ 271 w 271"/>
                <a:gd name="T13" fmla="*/ 8 h 219"/>
                <a:gd name="T14" fmla="*/ 271 w 271"/>
                <a:gd name="T15" fmla="*/ 211 h 219"/>
                <a:gd name="T16" fmla="*/ 263 w 271"/>
                <a:gd name="T17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19">
                  <a:moveTo>
                    <a:pt x="263" y="219"/>
                  </a:moveTo>
                  <a:cubicBezTo>
                    <a:pt x="9" y="219"/>
                    <a:pt x="9" y="219"/>
                    <a:pt x="9" y="219"/>
                  </a:cubicBezTo>
                  <a:cubicBezTo>
                    <a:pt x="4" y="219"/>
                    <a:pt x="0" y="215"/>
                    <a:pt x="0" y="2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8" y="0"/>
                    <a:pt x="271" y="4"/>
                    <a:pt x="271" y="8"/>
                  </a:cubicBezTo>
                  <a:cubicBezTo>
                    <a:pt x="271" y="211"/>
                    <a:pt x="271" y="211"/>
                    <a:pt x="271" y="211"/>
                  </a:cubicBezTo>
                  <a:cubicBezTo>
                    <a:pt x="271" y="215"/>
                    <a:pt x="268" y="219"/>
                    <a:pt x="263" y="21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6" name="Oval 129"/>
            <p:cNvSpPr>
              <a:spLocks noChangeArrowheads="1"/>
            </p:cNvSpPr>
            <p:nvPr/>
          </p:nvSpPr>
          <p:spPr bwMode="auto">
            <a:xfrm>
              <a:off x="10102875" y="4708938"/>
              <a:ext cx="4807" cy="5128"/>
            </a:xfrm>
            <a:prstGeom prst="ellipse">
              <a:avLst/>
            </a:prstGeom>
            <a:solidFill>
              <a:srgbClr val="D1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7" name="Oval 130"/>
            <p:cNvSpPr>
              <a:spLocks noChangeArrowheads="1"/>
            </p:cNvSpPr>
            <p:nvPr/>
          </p:nvSpPr>
          <p:spPr bwMode="auto">
            <a:xfrm>
              <a:off x="10102875" y="4731692"/>
              <a:ext cx="4807" cy="5448"/>
            </a:xfrm>
            <a:prstGeom prst="ellipse">
              <a:avLst/>
            </a:prstGeom>
            <a:solidFill>
              <a:srgbClr val="D1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0" name="Oval 133"/>
            <p:cNvSpPr>
              <a:spLocks noChangeArrowheads="1"/>
            </p:cNvSpPr>
            <p:nvPr/>
          </p:nvSpPr>
          <p:spPr bwMode="auto">
            <a:xfrm>
              <a:off x="10102875" y="4807645"/>
              <a:ext cx="4807" cy="4807"/>
            </a:xfrm>
            <a:prstGeom prst="ellipse">
              <a:avLst/>
            </a:prstGeom>
            <a:solidFill>
              <a:srgbClr val="D1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1" name="Oval 134"/>
            <p:cNvSpPr>
              <a:spLocks noChangeArrowheads="1"/>
            </p:cNvSpPr>
            <p:nvPr/>
          </p:nvSpPr>
          <p:spPr bwMode="auto">
            <a:xfrm>
              <a:off x="10102875" y="4829757"/>
              <a:ext cx="4807" cy="5448"/>
            </a:xfrm>
            <a:prstGeom prst="ellipse">
              <a:avLst/>
            </a:prstGeom>
            <a:solidFill>
              <a:srgbClr val="D1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2" name="Freeform 135"/>
            <p:cNvSpPr>
              <a:spLocks noEditPoints="1"/>
            </p:cNvSpPr>
            <p:nvPr/>
          </p:nvSpPr>
          <p:spPr bwMode="auto">
            <a:xfrm>
              <a:off x="9934431" y="4709369"/>
              <a:ext cx="120498" cy="120498"/>
            </a:xfrm>
            <a:custGeom>
              <a:avLst/>
              <a:gdLst>
                <a:gd name="T0" fmla="*/ 79 w 158"/>
                <a:gd name="T1" fmla="*/ 0 h 158"/>
                <a:gd name="T2" fmla="*/ 0 w 158"/>
                <a:gd name="T3" fmla="*/ 79 h 158"/>
                <a:gd name="T4" fmla="*/ 79 w 158"/>
                <a:gd name="T5" fmla="*/ 158 h 158"/>
                <a:gd name="T6" fmla="*/ 158 w 158"/>
                <a:gd name="T7" fmla="*/ 79 h 158"/>
                <a:gd name="T8" fmla="*/ 79 w 158"/>
                <a:gd name="T9" fmla="*/ 0 h 158"/>
                <a:gd name="T10" fmla="*/ 130 w 158"/>
                <a:gd name="T11" fmla="*/ 70 h 158"/>
                <a:gd name="T12" fmla="*/ 88 w 158"/>
                <a:gd name="T13" fmla="*/ 70 h 158"/>
                <a:gd name="T14" fmla="*/ 88 w 158"/>
                <a:gd name="T15" fmla="*/ 28 h 158"/>
                <a:gd name="T16" fmla="*/ 130 w 158"/>
                <a:gd name="T17" fmla="*/ 70 h 158"/>
                <a:gd name="T18" fmla="*/ 69 w 158"/>
                <a:gd name="T19" fmla="*/ 28 h 158"/>
                <a:gd name="T20" fmla="*/ 69 w 158"/>
                <a:gd name="T21" fmla="*/ 70 h 158"/>
                <a:gd name="T22" fmla="*/ 28 w 158"/>
                <a:gd name="T23" fmla="*/ 70 h 158"/>
                <a:gd name="T24" fmla="*/ 69 w 158"/>
                <a:gd name="T25" fmla="*/ 28 h 158"/>
                <a:gd name="T26" fmla="*/ 28 w 158"/>
                <a:gd name="T27" fmla="*/ 89 h 158"/>
                <a:gd name="T28" fmla="*/ 69 w 158"/>
                <a:gd name="T29" fmla="*/ 89 h 158"/>
                <a:gd name="T30" fmla="*/ 69 w 158"/>
                <a:gd name="T31" fmla="*/ 130 h 158"/>
                <a:gd name="T32" fmla="*/ 28 w 158"/>
                <a:gd name="T33" fmla="*/ 89 h 158"/>
                <a:gd name="T34" fmla="*/ 88 w 158"/>
                <a:gd name="T35" fmla="*/ 130 h 158"/>
                <a:gd name="T36" fmla="*/ 88 w 158"/>
                <a:gd name="T37" fmla="*/ 89 h 158"/>
                <a:gd name="T38" fmla="*/ 130 w 158"/>
                <a:gd name="T39" fmla="*/ 89 h 158"/>
                <a:gd name="T40" fmla="*/ 88 w 158"/>
                <a:gd name="T41" fmla="*/ 13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158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8"/>
                    <a:pt x="79" y="158"/>
                  </a:cubicBezTo>
                  <a:cubicBezTo>
                    <a:pt x="123" y="158"/>
                    <a:pt x="158" y="123"/>
                    <a:pt x="158" y="79"/>
                  </a:cubicBezTo>
                  <a:cubicBezTo>
                    <a:pt x="158" y="35"/>
                    <a:pt x="123" y="0"/>
                    <a:pt x="79" y="0"/>
                  </a:cubicBezTo>
                  <a:close/>
                  <a:moveTo>
                    <a:pt x="130" y="70"/>
                  </a:moveTo>
                  <a:cubicBezTo>
                    <a:pt x="88" y="70"/>
                    <a:pt x="88" y="70"/>
                    <a:pt x="88" y="7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109" y="32"/>
                    <a:pt x="126" y="49"/>
                    <a:pt x="130" y="70"/>
                  </a:cubicBezTo>
                  <a:close/>
                  <a:moveTo>
                    <a:pt x="69" y="28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32" y="49"/>
                    <a:pt x="48" y="32"/>
                    <a:pt x="69" y="28"/>
                  </a:cubicBezTo>
                  <a:close/>
                  <a:moveTo>
                    <a:pt x="28" y="89"/>
                  </a:moveTo>
                  <a:cubicBezTo>
                    <a:pt x="69" y="89"/>
                    <a:pt x="69" y="89"/>
                    <a:pt x="69" y="89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49" y="126"/>
                    <a:pt x="32" y="109"/>
                    <a:pt x="28" y="89"/>
                  </a:cubicBezTo>
                  <a:close/>
                  <a:moveTo>
                    <a:pt x="88" y="130"/>
                  </a:moveTo>
                  <a:cubicBezTo>
                    <a:pt x="88" y="89"/>
                    <a:pt x="88" y="89"/>
                    <a:pt x="88" y="89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26" y="110"/>
                    <a:pt x="109" y="126"/>
                    <a:pt x="88" y="13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41738" y="3247339"/>
            <a:ext cx="10616660" cy="723265"/>
            <a:chOff x="2125282" y="3079127"/>
            <a:chExt cx="10066719" cy="685800"/>
          </a:xfrm>
        </p:grpSpPr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2125282" y="3079127"/>
              <a:ext cx="10066719" cy="685800"/>
            </a:xfrm>
            <a:prstGeom prst="roundRect">
              <a:avLst>
                <a:gd name="adj" fmla="val 25472"/>
              </a:avLst>
            </a:prstGeom>
            <a:gradFill rotWithShape="1">
              <a:gsLst>
                <a:gs pos="0">
                  <a:srgbClr val="0070C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2399843" y="3241696"/>
              <a:ext cx="3568087" cy="36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defRPr/>
              </a:pPr>
              <a:r>
                <a:rPr kumimoji="1" lang="en-US" altLang="zh-CN" sz="2400" b="1" kern="0" dirty="0" smtClean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 03 </a:t>
              </a:r>
              <a:r>
                <a:rPr kumimoji="1" lang="zh-CN" sz="2400" b="1" kern="0" dirty="0" smtClean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XX市</a:t>
              </a:r>
              <a:r>
                <a:rPr kumimoji="1" lang="zh-CN" sz="2400" b="1" kern="0" dirty="0" smtClean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农业大数据怎么建设</a:t>
              </a:r>
              <a:endParaRPr kumimoji="1" lang="zh-CN" sz="2400" b="1" kern="0" dirty="0" smtClean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20" y="3279279"/>
            <a:ext cx="616385" cy="65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266290" y="769600"/>
            <a:ext cx="4232760" cy="368935"/>
            <a:chOff x="1443995" y="716346"/>
            <a:chExt cx="4232760" cy="368935"/>
          </a:xfrm>
        </p:grpSpPr>
        <p:sp>
          <p:nvSpPr>
            <p:cNvPr id="3" name="矩形 49"/>
            <p:cNvSpPr>
              <a:spLocks noChangeArrowheads="1"/>
            </p:cNvSpPr>
            <p:nvPr/>
          </p:nvSpPr>
          <p:spPr bwMode="auto">
            <a:xfrm>
              <a:off x="1443995" y="716346"/>
              <a:ext cx="4232760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>
                <a:buClr>
                  <a:srgbClr val="CC9900"/>
                </a:buClr>
              </a:pPr>
              <a:r>
                <a:rPr lang="zh-CN" altLang="en-US" sz="2400" b="1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汇报导航</a:t>
              </a:r>
              <a:endParaRPr lang="zh-CN" altLang="en-US" sz="24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8828" y="716346"/>
              <a:ext cx="1338580" cy="36830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  <a:cs typeface="Arial Unicode MS" panose="020B0604020202020204" charset="-122"/>
                </a:rPr>
                <a:t>Navigation</a:t>
              </a:r>
              <a:endParaRPr lang="en-US" altLang="zh-CN" sz="18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XX市农业大数据平台项目建设目标</a:t>
            </a:r>
            <a:endParaRPr lang="zh-CN" altLang="en-US" sz="2400" dirty="0">
              <a:effectLst/>
            </a:endParaRPr>
          </a:p>
        </p:txBody>
      </p:sp>
      <p:sp>
        <p:nvSpPr>
          <p:cNvPr id="5123" name="竖排文字占位符 3"/>
          <p:cNvSpPr txBox="1"/>
          <p:nvPr/>
        </p:nvSpPr>
        <p:spPr>
          <a:xfrm>
            <a:off x="1176020" y="1593215"/>
            <a:ext cx="10798810" cy="1794510"/>
          </a:xfrm>
          <a:prstGeom prst="rect">
            <a:avLst/>
          </a:prstGeom>
          <a:noFill/>
          <a:ln w="9525">
            <a:noFill/>
          </a:ln>
        </p:spPr>
        <p:txBody>
          <a:bodyPr lIns="68569" tIns="34288" rIns="68569" bIns="34288"/>
          <a:lstStyle>
            <a:lvl1pPr marL="224155" indent="-224155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355" indent="-22415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8555" indent="-22415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5755" indent="-22415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955" indent="-22415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085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以实现</a:t>
            </a:r>
            <a:r>
              <a:rPr lang="zh-CN" altLang="en-US" sz="1800" b="1" dirty="0">
                <a:solidFill>
                  <a:srgbClr val="F726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农业生产智能化、经营电商化、管理高效化、服务便捷化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等“四化”为目标，促进移动互联网、云计算、大数据、物联网等新一代信息技术与农业生产、经营、管理、服务全面融合发展，</a:t>
            </a:r>
            <a:r>
              <a:rPr lang="zh-CN" altLang="en-US" sz="1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加快农业发展方式转变，创新农产品流通渠道，实现农业管理的高效透明，推进农业信息服务进村入户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，建立起全面支撑现代农业和城乡一体化发展的信息化新格局。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4" name="组合 80"/>
          <p:cNvGrpSpPr/>
          <p:nvPr/>
        </p:nvGrpSpPr>
        <p:grpSpPr>
          <a:xfrm>
            <a:off x="1398667" y="5594112"/>
            <a:ext cx="10076021" cy="379016"/>
            <a:chOff x="-149766" y="4816670"/>
            <a:chExt cx="13435339" cy="506010"/>
          </a:xfrm>
        </p:grpSpPr>
        <p:sp>
          <p:nvSpPr>
            <p:cNvPr id="2" name="矩形 1"/>
            <p:cNvSpPr/>
            <p:nvPr/>
          </p:nvSpPr>
          <p:spPr>
            <a:xfrm>
              <a:off x="-149766" y="4816882"/>
              <a:ext cx="3309779" cy="4917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E4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“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E4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互联网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E4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农业生产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”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932777" y="4830976"/>
              <a:ext cx="3400376" cy="4917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“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E4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互联网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E4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农业经营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”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24792" y="4830976"/>
              <a:ext cx="3309779" cy="4917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“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E4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互联网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E4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农业管理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”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0066392" y="4816670"/>
              <a:ext cx="3219181" cy="4917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“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E4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互联网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E4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农业服务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”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5126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3075" y="3991610"/>
            <a:ext cx="1808480" cy="138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105" y="3991610"/>
            <a:ext cx="2406650" cy="138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95" y="3991610"/>
            <a:ext cx="2216150" cy="138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1120" y="3991610"/>
            <a:ext cx="2219960" cy="138493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XX市农业大数据平台项目建设内容</a:t>
            </a:r>
            <a:endParaRPr lang="zh-CN" altLang="en-US" sz="2400" dirty="0">
              <a:effectLst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0" y="3046730"/>
            <a:ext cx="1905000" cy="1905000"/>
          </a:xfrm>
          <a:prstGeom prst="rect">
            <a:avLst/>
          </a:prstGeom>
        </p:spPr>
      </p:pic>
      <p:grpSp>
        <p:nvGrpSpPr>
          <p:cNvPr id="2" name="Group 3"/>
          <p:cNvGrpSpPr/>
          <p:nvPr/>
        </p:nvGrpSpPr>
        <p:grpSpPr>
          <a:xfrm rot="2686389">
            <a:off x="4159919" y="2369091"/>
            <a:ext cx="3821365" cy="3829652"/>
            <a:chOff x="4095409" y="3126757"/>
            <a:chExt cx="2045437" cy="2049874"/>
          </a:xfrm>
        </p:grpSpPr>
        <p:sp>
          <p:nvSpPr>
            <p:cNvPr id="5" name="Freeform 4"/>
            <p:cNvSpPr/>
            <p:nvPr/>
          </p:nvSpPr>
          <p:spPr bwMode="auto">
            <a:xfrm>
              <a:off x="4494735" y="3126757"/>
              <a:ext cx="1231256" cy="437041"/>
            </a:xfrm>
            <a:custGeom>
              <a:avLst/>
              <a:gdLst>
                <a:gd name="T0" fmla="*/ 17 w 234"/>
                <a:gd name="T1" fmla="*/ 44 h 83"/>
                <a:gd name="T2" fmla="*/ 234 w 234"/>
                <a:gd name="T3" fmla="*/ 54 h 83"/>
                <a:gd name="T4" fmla="*/ 209 w 234"/>
                <a:gd name="T5" fmla="*/ 78 h 83"/>
                <a:gd name="T6" fmla="*/ 41 w 234"/>
                <a:gd name="T7" fmla="*/ 69 h 83"/>
                <a:gd name="T8" fmla="*/ 55 w 234"/>
                <a:gd name="T9" fmla="*/ 83 h 83"/>
                <a:gd name="T10" fmla="*/ 0 w 234"/>
                <a:gd name="T11" fmla="*/ 82 h 83"/>
                <a:gd name="T12" fmla="*/ 0 w 234"/>
                <a:gd name="T13" fmla="*/ 27 h 83"/>
                <a:gd name="T14" fmla="*/ 17 w 234"/>
                <a:gd name="T15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83">
                  <a:moveTo>
                    <a:pt x="17" y="44"/>
                  </a:moveTo>
                  <a:cubicBezTo>
                    <a:pt x="83" y="0"/>
                    <a:pt x="171" y="3"/>
                    <a:pt x="234" y="54"/>
                  </a:cubicBezTo>
                  <a:cubicBezTo>
                    <a:pt x="209" y="78"/>
                    <a:pt x="209" y="78"/>
                    <a:pt x="209" y="78"/>
                  </a:cubicBezTo>
                  <a:cubicBezTo>
                    <a:pt x="161" y="40"/>
                    <a:pt x="93" y="37"/>
                    <a:pt x="41" y="6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4"/>
                    <a:pt x="17" y="44"/>
                    <a:pt x="17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p>
              <a:pPr algn="just">
                <a:lnSpc>
                  <a:spcPct val="120000"/>
                </a:lnSpc>
              </a:pPr>
              <a:endParaRPr lang="en-US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5721553" y="3548268"/>
              <a:ext cx="419293" cy="1202416"/>
            </a:xfrm>
            <a:custGeom>
              <a:avLst/>
              <a:gdLst>
                <a:gd name="T0" fmla="*/ 0 w 80"/>
                <a:gd name="T1" fmla="*/ 56 h 228"/>
                <a:gd name="T2" fmla="*/ 14 w 80"/>
                <a:gd name="T3" fmla="*/ 42 h 228"/>
                <a:gd name="T4" fmla="*/ 3 w 80"/>
                <a:gd name="T5" fmla="*/ 204 h 228"/>
                <a:gd name="T6" fmla="*/ 28 w 80"/>
                <a:gd name="T7" fmla="*/ 228 h 228"/>
                <a:gd name="T8" fmla="*/ 39 w 80"/>
                <a:gd name="T9" fmla="*/ 17 h 228"/>
                <a:gd name="T10" fmla="*/ 56 w 80"/>
                <a:gd name="T11" fmla="*/ 0 h 228"/>
                <a:gd name="T12" fmla="*/ 0 w 80"/>
                <a:gd name="T13" fmla="*/ 0 h 228"/>
                <a:gd name="T14" fmla="*/ 0 w 80"/>
                <a:gd name="T15" fmla="*/ 5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28">
                  <a:moveTo>
                    <a:pt x="0" y="56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43" y="93"/>
                    <a:pt x="39" y="157"/>
                    <a:pt x="3" y="204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76" y="167"/>
                    <a:pt x="80" y="82"/>
                    <a:pt x="39" y="17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p>
              <a:pPr algn="just">
                <a:lnSpc>
                  <a:spcPct val="120000"/>
                </a:lnSpc>
              </a:pPr>
              <a:endParaRPr lang="en-US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4528011" y="4755120"/>
              <a:ext cx="1202416" cy="421511"/>
            </a:xfrm>
            <a:custGeom>
              <a:avLst/>
              <a:gdLst>
                <a:gd name="T0" fmla="*/ 229 w 229"/>
                <a:gd name="T1" fmla="*/ 56 h 80"/>
                <a:gd name="T2" fmla="*/ 211 w 229"/>
                <a:gd name="T3" fmla="*/ 38 h 80"/>
                <a:gd name="T4" fmla="*/ 0 w 229"/>
                <a:gd name="T5" fmla="*/ 29 h 80"/>
                <a:gd name="T6" fmla="*/ 24 w 229"/>
                <a:gd name="T7" fmla="*/ 4 h 80"/>
                <a:gd name="T8" fmla="*/ 187 w 229"/>
                <a:gd name="T9" fmla="*/ 13 h 80"/>
                <a:gd name="T10" fmla="*/ 174 w 229"/>
                <a:gd name="T11" fmla="*/ 0 h 80"/>
                <a:gd name="T12" fmla="*/ 229 w 229"/>
                <a:gd name="T13" fmla="*/ 0 h 80"/>
                <a:gd name="T14" fmla="*/ 229 w 229"/>
                <a:gd name="T15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80">
                  <a:moveTo>
                    <a:pt x="229" y="56"/>
                  </a:moveTo>
                  <a:cubicBezTo>
                    <a:pt x="211" y="38"/>
                    <a:pt x="211" y="38"/>
                    <a:pt x="211" y="38"/>
                  </a:cubicBezTo>
                  <a:cubicBezTo>
                    <a:pt x="147" y="80"/>
                    <a:pt x="62" y="77"/>
                    <a:pt x="0" y="29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2" y="40"/>
                    <a:pt x="136" y="43"/>
                    <a:pt x="187" y="13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56"/>
                    <a:pt x="229" y="56"/>
                    <a:pt x="229" y="5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p>
              <a:pPr algn="just">
                <a:lnSpc>
                  <a:spcPct val="120000"/>
                </a:lnSpc>
              </a:pPr>
              <a:endParaRPr lang="en-US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095409" y="3559359"/>
              <a:ext cx="425948" cy="1217946"/>
            </a:xfrm>
            <a:custGeom>
              <a:avLst/>
              <a:gdLst>
                <a:gd name="T0" fmla="*/ 26 w 81"/>
                <a:gd name="T1" fmla="*/ 231 h 231"/>
                <a:gd name="T2" fmla="*/ 43 w 81"/>
                <a:gd name="T3" fmla="*/ 213 h 231"/>
                <a:gd name="T4" fmla="*/ 52 w 81"/>
                <a:gd name="T5" fmla="*/ 0 h 231"/>
                <a:gd name="T6" fmla="*/ 77 w 81"/>
                <a:gd name="T7" fmla="*/ 24 h 231"/>
                <a:gd name="T8" fmla="*/ 68 w 81"/>
                <a:gd name="T9" fmla="*/ 189 h 231"/>
                <a:gd name="T10" fmla="*/ 81 w 81"/>
                <a:gd name="T11" fmla="*/ 175 h 231"/>
                <a:gd name="T12" fmla="*/ 81 w 81"/>
                <a:gd name="T13" fmla="*/ 231 h 231"/>
                <a:gd name="T14" fmla="*/ 26 w 81"/>
                <a:gd name="T15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1">
                  <a:moveTo>
                    <a:pt x="26" y="231"/>
                  </a:moveTo>
                  <a:cubicBezTo>
                    <a:pt x="43" y="213"/>
                    <a:pt x="43" y="213"/>
                    <a:pt x="43" y="213"/>
                  </a:cubicBezTo>
                  <a:cubicBezTo>
                    <a:pt x="0" y="148"/>
                    <a:pt x="3" y="62"/>
                    <a:pt x="52" y="0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0" y="72"/>
                    <a:pt x="37" y="138"/>
                    <a:pt x="68" y="189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231"/>
                    <a:pt x="81" y="231"/>
                    <a:pt x="81" y="231"/>
                  </a:cubicBezTo>
                  <a:lnTo>
                    <a:pt x="26" y="23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/>
            <a:p>
              <a:pPr algn="just">
                <a:lnSpc>
                  <a:spcPct val="120000"/>
                </a:lnSpc>
              </a:pPr>
              <a:endParaRPr lang="en-US" sz="95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54944" y="4793051"/>
            <a:ext cx="1407160" cy="5340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Arial" panose="020B0604020202020204" pitchFamily="34" charset="0"/>
              </a:rPr>
              <a:t>建设内容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63952" y="2406629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42BAC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28" y="2038414"/>
            <a:ext cx="283994" cy="283994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703078" y="2042097"/>
            <a:ext cx="3401031" cy="1348270"/>
            <a:chOff x="774833" y="1324547"/>
            <a:chExt cx="3401031" cy="1348270"/>
          </a:xfrm>
        </p:grpSpPr>
        <p:sp>
          <p:nvSpPr>
            <p:cNvPr id="46" name="文本框 45"/>
            <p:cNvSpPr txBox="1"/>
            <p:nvPr/>
          </p:nvSpPr>
          <p:spPr>
            <a:xfrm>
              <a:off x="774833" y="1324547"/>
              <a:ext cx="3063473" cy="33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原有系统平台升级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12802" y="1743177"/>
              <a:ext cx="3363062" cy="92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需要在更为成熟稳定的技术平台上优化完善或重新架构现有系统，以满足不断发展的农业信息化的技术要求。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flipH="1">
            <a:off x="7517539" y="2621894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42BAC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71" y="2324288"/>
            <a:ext cx="233339" cy="23333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8377030" y="2268148"/>
            <a:ext cx="3363062" cy="1337484"/>
            <a:chOff x="7985918" y="1335333"/>
            <a:chExt cx="3363062" cy="1337484"/>
          </a:xfrm>
        </p:grpSpPr>
        <p:sp>
          <p:nvSpPr>
            <p:cNvPr id="52" name="文本框 51"/>
            <p:cNvSpPr txBox="1"/>
            <p:nvPr/>
          </p:nvSpPr>
          <p:spPr>
            <a:xfrm>
              <a:off x="8266457" y="1335333"/>
              <a:ext cx="3063473" cy="33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建设指挥调度中心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985918" y="1743177"/>
              <a:ext cx="3363062" cy="92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要求拼接屏系统的无拼缝或小拼缝，充分发挥指挥调度中心展示、培训、会议等功能。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任意多边形 16"/>
          <p:cNvSpPr/>
          <p:nvPr/>
        </p:nvSpPr>
        <p:spPr>
          <a:xfrm flipV="1">
            <a:off x="444818" y="5089769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42BAC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02" y="5233339"/>
            <a:ext cx="203116" cy="203116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344303" y="5162820"/>
            <a:ext cx="3549301" cy="1067445"/>
            <a:chOff x="631323" y="4804045"/>
            <a:chExt cx="3549301" cy="1067445"/>
          </a:xfrm>
        </p:grpSpPr>
        <p:sp>
          <p:nvSpPr>
            <p:cNvPr id="48" name="文本框 47"/>
            <p:cNvSpPr txBox="1"/>
            <p:nvPr/>
          </p:nvSpPr>
          <p:spPr>
            <a:xfrm>
              <a:off x="631323" y="4804045"/>
              <a:ext cx="3276600" cy="33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建设农业大数据综合服务平台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17562" y="5221250"/>
              <a:ext cx="3363062" cy="6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平台之间进行打通实现互联互通，最终形成农业大数据。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 flipH="1" flipV="1">
            <a:off x="7521406" y="5089769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42BAC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027" y="5194216"/>
            <a:ext cx="255826" cy="255826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8377030" y="5173606"/>
            <a:ext cx="3363062" cy="1616094"/>
            <a:chOff x="7985918" y="4814831"/>
            <a:chExt cx="3363062" cy="1616094"/>
          </a:xfrm>
        </p:grpSpPr>
        <p:sp>
          <p:nvSpPr>
            <p:cNvPr id="54" name="文本框 53"/>
            <p:cNvSpPr txBox="1"/>
            <p:nvPr/>
          </p:nvSpPr>
          <p:spPr>
            <a:xfrm>
              <a:off x="8266457" y="4814831"/>
              <a:ext cx="3063473" cy="33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与省、市进行对接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985918" y="5221250"/>
              <a:ext cx="3363062" cy="1209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实现与省、市农业投入品智慧监管系统、农产品质量安全追溯系统、肉菜追溯系统、以及其他区（市、县）相关系统等外部系统的数据交互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0" grpId="0" bldLvl="0" animBg="1"/>
      <p:bldP spid="17" grpId="0" bldLvl="0" animBg="1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41738" y="3247339"/>
            <a:ext cx="10616660" cy="723265"/>
            <a:chOff x="2125282" y="3079127"/>
            <a:chExt cx="10066719" cy="685800"/>
          </a:xfrm>
        </p:grpSpPr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2125282" y="3079127"/>
              <a:ext cx="10066719" cy="685800"/>
            </a:xfrm>
            <a:prstGeom prst="roundRect">
              <a:avLst>
                <a:gd name="adj" fmla="val 25472"/>
              </a:avLst>
            </a:prstGeom>
            <a:gradFill rotWithShape="1">
              <a:gsLst>
                <a:gs pos="0">
                  <a:srgbClr val="0070C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2399937" y="3241845"/>
              <a:ext cx="2805684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defRPr/>
              </a:pPr>
              <a:r>
                <a:rPr kumimoji="1" lang="en-US" altLang="zh-CN" sz="2400" b="1" kern="0" dirty="0" smtClean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 01 农业大数据发展背景</a:t>
              </a:r>
              <a:endParaRPr kumimoji="1" lang="zh-CN" altLang="en-US" sz="2400" b="1" kern="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20" y="3279279"/>
            <a:ext cx="616385" cy="65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266290" y="769600"/>
            <a:ext cx="4232760" cy="368935"/>
            <a:chOff x="1443995" y="716346"/>
            <a:chExt cx="4232760" cy="368935"/>
          </a:xfrm>
        </p:grpSpPr>
        <p:sp>
          <p:nvSpPr>
            <p:cNvPr id="9" name="矩形 49"/>
            <p:cNvSpPr>
              <a:spLocks noChangeArrowheads="1"/>
            </p:cNvSpPr>
            <p:nvPr/>
          </p:nvSpPr>
          <p:spPr bwMode="auto">
            <a:xfrm>
              <a:off x="1443995" y="716346"/>
              <a:ext cx="4232760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>
                <a:buClr>
                  <a:srgbClr val="CC9900"/>
                </a:buClr>
              </a:pPr>
              <a:r>
                <a:rPr lang="zh-CN" altLang="en-US" sz="2400" b="1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汇报导航</a:t>
              </a:r>
              <a:endParaRPr lang="zh-CN" altLang="en-US" sz="24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88828" y="716346"/>
              <a:ext cx="1338580" cy="36830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  <a:cs typeface="Arial Unicode MS" panose="020B0604020202020204" charset="-122"/>
                </a:rPr>
                <a:t>Navigation</a:t>
              </a:r>
              <a:endParaRPr lang="en-US" altLang="zh-CN" sz="18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3298825"/>
            <a:ext cx="6690995" cy="30905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XX市农业大数据平台总体架构</a:t>
            </a:r>
            <a:endParaRPr lang="zh-CN" altLang="en-US" sz="2400" dirty="0">
              <a:effectLst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6857365" y="1173480"/>
          <a:ext cx="5678805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6219825" imgH="5838825" progId="Paint.Picture">
                  <p:embed/>
                </p:oleObj>
              </mc:Choice>
              <mc:Fallback>
                <p:oleObj name="" r:id="rId2" imgW="6219825" imgH="58388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7365" y="1173480"/>
                        <a:ext cx="5678805" cy="55054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7005" y="1430020"/>
            <a:ext cx="650811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55600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b="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XX市农业大数据平台在市政务云平台基础设施支撑下，构建自主可控的信息安全保障体系，统一的数据标准和业务规范，建立集涉农数据资源库、技术支撑平台、大数据管理平台为一体的农业数据资源中心，汇聚数据、处理数据、分析数据，支撑上层应用，建设面向政府的农业大数据监测预警平台，面向企业的精准生产经营服务平台，面向农民的大数据信息服务平台，建成覆盖全市的农业大数据应用服务体系，提高XX市三农信息服务水平和大数据应用能力。</a:t>
            </a:r>
            <a:endParaRPr lang="zh-CN" altLang="en-US" sz="1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7000" y="63176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总体架构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205230" y="1530985"/>
            <a:ext cx="101752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62915">
              <a:lnSpc>
                <a:spcPct val="150000"/>
              </a:lnSpc>
            </a:pPr>
            <a:r>
              <a:rPr lang="zh-CN" altLang="en-US" sz="1600" b="0"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</a:rPr>
              <a:t>XX市农业大数据平台将形成统一数据交换和协同工作的应用平台，所有信息数据和服务资源都可以在平台上实现“一站式”获取。集成完善各类专项业务应用，满足全市种植、畜牧、渔业、植保等涉农领域各类主体对信息资源的需求，数据标准和数据接口保持一致，实现互联互通，实现农业管理和信息服务的在线化和数据化。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258605" y="3227138"/>
            <a:ext cx="3598106" cy="3238294"/>
            <a:chOff x="2823505" y="1273603"/>
            <a:chExt cx="3598106" cy="3598104"/>
          </a:xfrm>
        </p:grpSpPr>
        <p:grpSp>
          <p:nvGrpSpPr>
            <p:cNvPr id="65" name="组合 64"/>
            <p:cNvGrpSpPr/>
            <p:nvPr/>
          </p:nvGrpSpPr>
          <p:grpSpPr>
            <a:xfrm>
              <a:off x="2823505" y="1273603"/>
              <a:ext cx="3598106" cy="3598104"/>
              <a:chOff x="2823505" y="1273603"/>
              <a:chExt cx="3598106" cy="3598104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823505" y="1273603"/>
                <a:ext cx="3598106" cy="3598104"/>
              </a:xfrm>
              <a:prstGeom prst="ellipse">
                <a:avLst/>
              </a:prstGeom>
              <a:noFill/>
              <a:ln w="19050">
                <a:solidFill>
                  <a:srgbClr val="00544A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 useBgFill="1">
            <p:nvSpPr>
              <p:cNvPr id="6" name="椭圆 5"/>
              <p:cNvSpPr/>
              <p:nvPr/>
            </p:nvSpPr>
            <p:spPr>
              <a:xfrm>
                <a:off x="2973950" y="1424048"/>
                <a:ext cx="3297217" cy="3297215"/>
              </a:xfrm>
              <a:prstGeom prst="ellipse">
                <a:avLst/>
              </a:prstGeom>
              <a:grpFill/>
              <a:ln w="9525" cap="rnd">
                <a:solidFill>
                  <a:srgbClr val="00544A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486781" y="1908608"/>
              <a:ext cx="2295312" cy="2295316"/>
              <a:chOff x="4723759" y="1114821"/>
              <a:chExt cx="2958730" cy="2958734"/>
            </a:xfrm>
            <a:noFill/>
          </p:grpSpPr>
          <p:grpSp>
            <p:nvGrpSpPr>
              <p:cNvPr id="12" name="组合 11"/>
              <p:cNvGrpSpPr/>
              <p:nvPr/>
            </p:nvGrpSpPr>
            <p:grpSpPr>
              <a:xfrm rot="7200000">
                <a:off x="4723758" y="1739191"/>
                <a:ext cx="2958731" cy="1709997"/>
                <a:chOff x="8115005" y="603349"/>
                <a:chExt cx="2958731" cy="1709997"/>
              </a:xfrm>
              <a:grpFill/>
            </p:grpSpPr>
            <p:sp useBgFill="1">
              <p:nvSpPr>
                <p:cNvPr id="19" name="任意多边形 18"/>
                <p:cNvSpPr/>
                <p:nvPr/>
              </p:nvSpPr>
              <p:spPr>
                <a:xfrm>
                  <a:off x="8115005" y="603349"/>
                  <a:ext cx="2958731" cy="855001"/>
                </a:xfrm>
                <a:custGeom>
                  <a:avLst/>
                  <a:gdLst>
                    <a:gd name="connsiteX0" fmla="*/ 1479365 w 2958730"/>
                    <a:gd name="connsiteY0" fmla="*/ 0 h 1710000"/>
                    <a:gd name="connsiteX1" fmla="*/ 2897324 w 2958730"/>
                    <a:gd name="connsiteY1" fmla="*/ 753923 h 1710000"/>
                    <a:gd name="connsiteX2" fmla="*/ 2958730 w 2958730"/>
                    <a:gd name="connsiteY2" fmla="*/ 855000 h 1710000"/>
                    <a:gd name="connsiteX3" fmla="*/ 2897324 w 2958730"/>
                    <a:gd name="connsiteY3" fmla="*/ 956077 h 1710000"/>
                    <a:gd name="connsiteX4" fmla="*/ 1479365 w 2958730"/>
                    <a:gd name="connsiteY4" fmla="*/ 1710000 h 1710000"/>
                    <a:gd name="connsiteX5" fmla="*/ 61406 w 2958730"/>
                    <a:gd name="connsiteY5" fmla="*/ 956077 h 1710000"/>
                    <a:gd name="connsiteX6" fmla="*/ 0 w 2958730"/>
                    <a:gd name="connsiteY6" fmla="*/ 855000 h 1710000"/>
                    <a:gd name="connsiteX7" fmla="*/ 61406 w 2958730"/>
                    <a:gd name="connsiteY7" fmla="*/ 753923 h 1710000"/>
                    <a:gd name="connsiteX8" fmla="*/ 1479365 w 2958730"/>
                    <a:gd name="connsiteY8" fmla="*/ 0 h 1710000"/>
                    <a:gd name="connsiteX0-1" fmla="*/ 1479365 w 2958730"/>
                    <a:gd name="connsiteY0-2" fmla="*/ 0 h 1710000"/>
                    <a:gd name="connsiteX1-3" fmla="*/ 2897324 w 2958730"/>
                    <a:gd name="connsiteY1-4" fmla="*/ 753923 h 1710000"/>
                    <a:gd name="connsiteX2-5" fmla="*/ 2958730 w 2958730"/>
                    <a:gd name="connsiteY2-6" fmla="*/ 855000 h 1710000"/>
                    <a:gd name="connsiteX3-7" fmla="*/ 2897324 w 2958730"/>
                    <a:gd name="connsiteY3-8" fmla="*/ 956077 h 1710000"/>
                    <a:gd name="connsiteX4-9" fmla="*/ 1479365 w 2958730"/>
                    <a:gd name="connsiteY4-10" fmla="*/ 1710000 h 1710000"/>
                    <a:gd name="connsiteX5-11" fmla="*/ 61406 w 2958730"/>
                    <a:gd name="connsiteY5-12" fmla="*/ 956077 h 1710000"/>
                    <a:gd name="connsiteX6-13" fmla="*/ 0 w 2958730"/>
                    <a:gd name="connsiteY6-14" fmla="*/ 855000 h 1710000"/>
                    <a:gd name="connsiteX7-15" fmla="*/ 61406 w 2958730"/>
                    <a:gd name="connsiteY7-16" fmla="*/ 753923 h 1710000"/>
                    <a:gd name="connsiteX8-17" fmla="*/ 1612899 w 2958730"/>
                    <a:gd name="connsiteY8-18" fmla="*/ 133535 h 1710000"/>
                    <a:gd name="connsiteX0-19" fmla="*/ 2897324 w 2958730"/>
                    <a:gd name="connsiteY0-20" fmla="*/ 652405 h 1608482"/>
                    <a:gd name="connsiteX1-21" fmla="*/ 2958730 w 2958730"/>
                    <a:gd name="connsiteY1-22" fmla="*/ 753482 h 1608482"/>
                    <a:gd name="connsiteX2-23" fmla="*/ 2897324 w 2958730"/>
                    <a:gd name="connsiteY2-24" fmla="*/ 854559 h 1608482"/>
                    <a:gd name="connsiteX3-25" fmla="*/ 1479365 w 2958730"/>
                    <a:gd name="connsiteY3-26" fmla="*/ 1608482 h 1608482"/>
                    <a:gd name="connsiteX4-27" fmla="*/ 61406 w 2958730"/>
                    <a:gd name="connsiteY4-28" fmla="*/ 854559 h 1608482"/>
                    <a:gd name="connsiteX5-29" fmla="*/ 0 w 2958730"/>
                    <a:gd name="connsiteY5-30" fmla="*/ 753482 h 1608482"/>
                    <a:gd name="connsiteX6-31" fmla="*/ 61406 w 2958730"/>
                    <a:gd name="connsiteY6-32" fmla="*/ 652405 h 1608482"/>
                    <a:gd name="connsiteX7-33" fmla="*/ 1612899 w 2958730"/>
                    <a:gd name="connsiteY7-34" fmla="*/ 32017 h 1608482"/>
                    <a:gd name="connsiteX0-35" fmla="*/ 2958730 w 2958730"/>
                    <a:gd name="connsiteY0-36" fmla="*/ 753482 h 1608482"/>
                    <a:gd name="connsiteX1-37" fmla="*/ 2897324 w 2958730"/>
                    <a:gd name="connsiteY1-38" fmla="*/ 854559 h 1608482"/>
                    <a:gd name="connsiteX2-39" fmla="*/ 1479365 w 2958730"/>
                    <a:gd name="connsiteY2-40" fmla="*/ 1608482 h 1608482"/>
                    <a:gd name="connsiteX3-41" fmla="*/ 61406 w 2958730"/>
                    <a:gd name="connsiteY3-42" fmla="*/ 854559 h 1608482"/>
                    <a:gd name="connsiteX4-43" fmla="*/ 0 w 2958730"/>
                    <a:gd name="connsiteY4-44" fmla="*/ 753482 h 1608482"/>
                    <a:gd name="connsiteX5-45" fmla="*/ 61406 w 2958730"/>
                    <a:gd name="connsiteY5-46" fmla="*/ 652405 h 1608482"/>
                    <a:gd name="connsiteX6-47" fmla="*/ 1612899 w 2958730"/>
                    <a:gd name="connsiteY6-48" fmla="*/ 32017 h 1608482"/>
                    <a:gd name="connsiteX0-49" fmla="*/ 2958730 w 2958730"/>
                    <a:gd name="connsiteY0-50" fmla="*/ 101077 h 956077"/>
                    <a:gd name="connsiteX1-51" fmla="*/ 2897324 w 2958730"/>
                    <a:gd name="connsiteY1-52" fmla="*/ 202154 h 956077"/>
                    <a:gd name="connsiteX2-53" fmla="*/ 1479365 w 2958730"/>
                    <a:gd name="connsiteY2-54" fmla="*/ 956077 h 956077"/>
                    <a:gd name="connsiteX3-55" fmla="*/ 61406 w 2958730"/>
                    <a:gd name="connsiteY3-56" fmla="*/ 202154 h 956077"/>
                    <a:gd name="connsiteX4-57" fmla="*/ 0 w 2958730"/>
                    <a:gd name="connsiteY4-58" fmla="*/ 101077 h 956077"/>
                    <a:gd name="connsiteX5-59" fmla="*/ 61406 w 2958730"/>
                    <a:gd name="connsiteY5-60" fmla="*/ 0 h 956077"/>
                    <a:gd name="connsiteX0-61" fmla="*/ 2958730 w 2958730"/>
                    <a:gd name="connsiteY0-62" fmla="*/ 0 h 855000"/>
                    <a:gd name="connsiteX1-63" fmla="*/ 2897324 w 2958730"/>
                    <a:gd name="connsiteY1-64" fmla="*/ 101077 h 855000"/>
                    <a:gd name="connsiteX2-65" fmla="*/ 1479365 w 2958730"/>
                    <a:gd name="connsiteY2-66" fmla="*/ 855000 h 855000"/>
                    <a:gd name="connsiteX3-67" fmla="*/ 61406 w 2958730"/>
                    <a:gd name="connsiteY3-68" fmla="*/ 101077 h 855000"/>
                    <a:gd name="connsiteX4-69" fmla="*/ 0 w 2958730"/>
                    <a:gd name="connsiteY4-70" fmla="*/ 0 h 855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958730" h="855000">
                      <a:moveTo>
                        <a:pt x="2958730" y="0"/>
                      </a:moveTo>
                      <a:lnTo>
                        <a:pt x="2897324" y="101077"/>
                      </a:lnTo>
                      <a:cubicBezTo>
                        <a:pt x="2590025" y="555940"/>
                        <a:pt x="2069619" y="855000"/>
                        <a:pt x="1479365" y="855000"/>
                      </a:cubicBezTo>
                      <a:cubicBezTo>
                        <a:pt x="889111" y="855000"/>
                        <a:pt x="368706" y="555940"/>
                        <a:pt x="61406" y="101077"/>
                      </a:cubicBezTo>
                      <a:lnTo>
                        <a:pt x="0" y="0"/>
                      </a:lnTo>
                    </a:path>
                  </a:pathLst>
                </a:custGeom>
                <a:grpFill/>
                <a:ln w="9525" cap="rnd">
                  <a:solidFill>
                    <a:srgbClr val="00544A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latin typeface="黑体" panose="02010609060101010101" charset="-122"/>
                    <a:ea typeface="黑体" panose="02010609060101010101" charset="-122"/>
                    <a:cs typeface="+mn-ea"/>
                    <a:sym typeface="+mn-lt"/>
                  </a:endParaRPr>
                </a:p>
              </p:txBody>
            </p:sp>
            <p:sp useBgFill="1">
              <p:nvSpPr>
                <p:cNvPr id="20" name="任意多边形 19"/>
                <p:cNvSpPr/>
                <p:nvPr/>
              </p:nvSpPr>
              <p:spPr>
                <a:xfrm>
                  <a:off x="8115005" y="1458345"/>
                  <a:ext cx="2958731" cy="855001"/>
                </a:xfrm>
                <a:custGeom>
                  <a:avLst/>
                  <a:gdLst>
                    <a:gd name="connsiteX0" fmla="*/ 1479365 w 2958730"/>
                    <a:gd name="connsiteY0" fmla="*/ 0 h 1710000"/>
                    <a:gd name="connsiteX1" fmla="*/ 2897324 w 2958730"/>
                    <a:gd name="connsiteY1" fmla="*/ 753923 h 1710000"/>
                    <a:gd name="connsiteX2" fmla="*/ 2958730 w 2958730"/>
                    <a:gd name="connsiteY2" fmla="*/ 855000 h 1710000"/>
                    <a:gd name="connsiteX3" fmla="*/ 2897324 w 2958730"/>
                    <a:gd name="connsiteY3" fmla="*/ 956077 h 1710000"/>
                    <a:gd name="connsiteX4" fmla="*/ 1479365 w 2958730"/>
                    <a:gd name="connsiteY4" fmla="*/ 1710000 h 1710000"/>
                    <a:gd name="connsiteX5" fmla="*/ 61406 w 2958730"/>
                    <a:gd name="connsiteY5" fmla="*/ 956077 h 1710000"/>
                    <a:gd name="connsiteX6" fmla="*/ 0 w 2958730"/>
                    <a:gd name="connsiteY6" fmla="*/ 855000 h 1710000"/>
                    <a:gd name="connsiteX7" fmla="*/ 61406 w 2958730"/>
                    <a:gd name="connsiteY7" fmla="*/ 753923 h 1710000"/>
                    <a:gd name="connsiteX8" fmla="*/ 1479365 w 2958730"/>
                    <a:gd name="connsiteY8" fmla="*/ 0 h 1710000"/>
                    <a:gd name="connsiteX0-1" fmla="*/ 1479365 w 2958730"/>
                    <a:gd name="connsiteY0-2" fmla="*/ 1710000 h 1843535"/>
                    <a:gd name="connsiteX1-3" fmla="*/ 61406 w 2958730"/>
                    <a:gd name="connsiteY1-4" fmla="*/ 956077 h 1843535"/>
                    <a:gd name="connsiteX2-5" fmla="*/ 0 w 2958730"/>
                    <a:gd name="connsiteY2-6" fmla="*/ 855000 h 1843535"/>
                    <a:gd name="connsiteX3-7" fmla="*/ 61406 w 2958730"/>
                    <a:gd name="connsiteY3-8" fmla="*/ 753923 h 1843535"/>
                    <a:gd name="connsiteX4-9" fmla="*/ 1479365 w 2958730"/>
                    <a:gd name="connsiteY4-10" fmla="*/ 0 h 1843535"/>
                    <a:gd name="connsiteX5-11" fmla="*/ 2897324 w 2958730"/>
                    <a:gd name="connsiteY5-12" fmla="*/ 753923 h 1843535"/>
                    <a:gd name="connsiteX6-13" fmla="*/ 2958730 w 2958730"/>
                    <a:gd name="connsiteY6-14" fmla="*/ 855000 h 1843535"/>
                    <a:gd name="connsiteX7-15" fmla="*/ 2897324 w 2958730"/>
                    <a:gd name="connsiteY7-16" fmla="*/ 956077 h 1843535"/>
                    <a:gd name="connsiteX8-17" fmla="*/ 1612899 w 2958730"/>
                    <a:gd name="connsiteY8-18" fmla="*/ 1843535 h 1843535"/>
                    <a:gd name="connsiteX0-19" fmla="*/ 61406 w 2958730"/>
                    <a:gd name="connsiteY0-20" fmla="*/ 956077 h 1843535"/>
                    <a:gd name="connsiteX1-21" fmla="*/ 0 w 2958730"/>
                    <a:gd name="connsiteY1-22" fmla="*/ 855000 h 1843535"/>
                    <a:gd name="connsiteX2-23" fmla="*/ 61406 w 2958730"/>
                    <a:gd name="connsiteY2-24" fmla="*/ 753923 h 1843535"/>
                    <a:gd name="connsiteX3-25" fmla="*/ 1479365 w 2958730"/>
                    <a:gd name="connsiteY3-26" fmla="*/ 0 h 1843535"/>
                    <a:gd name="connsiteX4-27" fmla="*/ 2897324 w 2958730"/>
                    <a:gd name="connsiteY4-28" fmla="*/ 753923 h 1843535"/>
                    <a:gd name="connsiteX5-29" fmla="*/ 2958730 w 2958730"/>
                    <a:gd name="connsiteY5-30" fmla="*/ 855000 h 1843535"/>
                    <a:gd name="connsiteX6-31" fmla="*/ 2897324 w 2958730"/>
                    <a:gd name="connsiteY6-32" fmla="*/ 956077 h 1843535"/>
                    <a:gd name="connsiteX7-33" fmla="*/ 1612899 w 2958730"/>
                    <a:gd name="connsiteY7-34" fmla="*/ 1843535 h 1843535"/>
                    <a:gd name="connsiteX0-35" fmla="*/ 0 w 2958730"/>
                    <a:gd name="connsiteY0-36" fmla="*/ 855000 h 1843535"/>
                    <a:gd name="connsiteX1-37" fmla="*/ 61406 w 2958730"/>
                    <a:gd name="connsiteY1-38" fmla="*/ 753923 h 1843535"/>
                    <a:gd name="connsiteX2-39" fmla="*/ 1479365 w 2958730"/>
                    <a:gd name="connsiteY2-40" fmla="*/ 0 h 1843535"/>
                    <a:gd name="connsiteX3-41" fmla="*/ 2897324 w 2958730"/>
                    <a:gd name="connsiteY3-42" fmla="*/ 753923 h 1843535"/>
                    <a:gd name="connsiteX4-43" fmla="*/ 2958730 w 2958730"/>
                    <a:gd name="connsiteY4-44" fmla="*/ 855000 h 1843535"/>
                    <a:gd name="connsiteX5-45" fmla="*/ 2897324 w 2958730"/>
                    <a:gd name="connsiteY5-46" fmla="*/ 956077 h 1843535"/>
                    <a:gd name="connsiteX6-47" fmla="*/ 1612899 w 2958730"/>
                    <a:gd name="connsiteY6-48" fmla="*/ 1843535 h 1843535"/>
                    <a:gd name="connsiteX0-49" fmla="*/ 0 w 2958730"/>
                    <a:gd name="connsiteY0-50" fmla="*/ 855000 h 956077"/>
                    <a:gd name="connsiteX1-51" fmla="*/ 61406 w 2958730"/>
                    <a:gd name="connsiteY1-52" fmla="*/ 753923 h 956077"/>
                    <a:gd name="connsiteX2-53" fmla="*/ 1479365 w 2958730"/>
                    <a:gd name="connsiteY2-54" fmla="*/ 0 h 956077"/>
                    <a:gd name="connsiteX3-55" fmla="*/ 2897324 w 2958730"/>
                    <a:gd name="connsiteY3-56" fmla="*/ 753923 h 956077"/>
                    <a:gd name="connsiteX4-57" fmla="*/ 2958730 w 2958730"/>
                    <a:gd name="connsiteY4-58" fmla="*/ 855000 h 956077"/>
                    <a:gd name="connsiteX5-59" fmla="*/ 2897324 w 2958730"/>
                    <a:gd name="connsiteY5-60" fmla="*/ 956077 h 956077"/>
                    <a:gd name="connsiteX0-61" fmla="*/ 0 w 2958730"/>
                    <a:gd name="connsiteY0-62" fmla="*/ 855000 h 855000"/>
                    <a:gd name="connsiteX1-63" fmla="*/ 61406 w 2958730"/>
                    <a:gd name="connsiteY1-64" fmla="*/ 753923 h 855000"/>
                    <a:gd name="connsiteX2-65" fmla="*/ 1479365 w 2958730"/>
                    <a:gd name="connsiteY2-66" fmla="*/ 0 h 855000"/>
                    <a:gd name="connsiteX3-67" fmla="*/ 2897324 w 2958730"/>
                    <a:gd name="connsiteY3-68" fmla="*/ 753923 h 855000"/>
                    <a:gd name="connsiteX4-69" fmla="*/ 2958730 w 2958730"/>
                    <a:gd name="connsiteY4-70" fmla="*/ 855000 h 855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958730" h="855000">
                      <a:moveTo>
                        <a:pt x="0" y="855000"/>
                      </a:moveTo>
                      <a:lnTo>
                        <a:pt x="61406" y="753923"/>
                      </a:lnTo>
                      <a:cubicBezTo>
                        <a:pt x="368706" y="299060"/>
                        <a:pt x="889111" y="0"/>
                        <a:pt x="1479365" y="0"/>
                      </a:cubicBezTo>
                      <a:cubicBezTo>
                        <a:pt x="2069619" y="0"/>
                        <a:pt x="2590025" y="299060"/>
                        <a:pt x="2897324" y="753923"/>
                      </a:cubicBezTo>
                      <a:lnTo>
                        <a:pt x="2958730" y="855000"/>
                      </a:lnTo>
                    </a:path>
                  </a:pathLst>
                </a:custGeom>
                <a:grpFill/>
                <a:ln w="9525" cap="rnd">
                  <a:solidFill>
                    <a:srgbClr val="00544A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latin typeface="黑体" panose="02010609060101010101" charset="-122"/>
                    <a:ea typeface="黑体" panose="02010609060101010101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 rot="14400000">
                <a:off x="4723755" y="1739188"/>
                <a:ext cx="2958734" cy="1710000"/>
                <a:chOff x="8115002" y="603345"/>
                <a:chExt cx="2958734" cy="1710000"/>
              </a:xfrm>
              <a:grpFill/>
            </p:grpSpPr>
            <p:sp useBgFill="1">
              <p:nvSpPr>
                <p:cNvPr id="17" name="任意多边形 16"/>
                <p:cNvSpPr/>
                <p:nvPr/>
              </p:nvSpPr>
              <p:spPr>
                <a:xfrm>
                  <a:off x="8115004" y="603345"/>
                  <a:ext cx="2958732" cy="855001"/>
                </a:xfrm>
                <a:custGeom>
                  <a:avLst/>
                  <a:gdLst>
                    <a:gd name="connsiteX0" fmla="*/ 1479365 w 2958730"/>
                    <a:gd name="connsiteY0" fmla="*/ 0 h 1710000"/>
                    <a:gd name="connsiteX1" fmla="*/ 2897324 w 2958730"/>
                    <a:gd name="connsiteY1" fmla="*/ 753923 h 1710000"/>
                    <a:gd name="connsiteX2" fmla="*/ 2958730 w 2958730"/>
                    <a:gd name="connsiteY2" fmla="*/ 855000 h 1710000"/>
                    <a:gd name="connsiteX3" fmla="*/ 2897324 w 2958730"/>
                    <a:gd name="connsiteY3" fmla="*/ 956077 h 1710000"/>
                    <a:gd name="connsiteX4" fmla="*/ 1479365 w 2958730"/>
                    <a:gd name="connsiteY4" fmla="*/ 1710000 h 1710000"/>
                    <a:gd name="connsiteX5" fmla="*/ 61406 w 2958730"/>
                    <a:gd name="connsiteY5" fmla="*/ 956077 h 1710000"/>
                    <a:gd name="connsiteX6" fmla="*/ 0 w 2958730"/>
                    <a:gd name="connsiteY6" fmla="*/ 855000 h 1710000"/>
                    <a:gd name="connsiteX7" fmla="*/ 61406 w 2958730"/>
                    <a:gd name="connsiteY7" fmla="*/ 753923 h 1710000"/>
                    <a:gd name="connsiteX8" fmla="*/ 1479365 w 2958730"/>
                    <a:gd name="connsiteY8" fmla="*/ 0 h 1710000"/>
                    <a:gd name="connsiteX0-1" fmla="*/ 1479365 w 2958730"/>
                    <a:gd name="connsiteY0-2" fmla="*/ 0 h 1710000"/>
                    <a:gd name="connsiteX1-3" fmla="*/ 2897324 w 2958730"/>
                    <a:gd name="connsiteY1-4" fmla="*/ 753923 h 1710000"/>
                    <a:gd name="connsiteX2-5" fmla="*/ 2958730 w 2958730"/>
                    <a:gd name="connsiteY2-6" fmla="*/ 855000 h 1710000"/>
                    <a:gd name="connsiteX3-7" fmla="*/ 2897324 w 2958730"/>
                    <a:gd name="connsiteY3-8" fmla="*/ 956077 h 1710000"/>
                    <a:gd name="connsiteX4-9" fmla="*/ 1479365 w 2958730"/>
                    <a:gd name="connsiteY4-10" fmla="*/ 1710000 h 1710000"/>
                    <a:gd name="connsiteX5-11" fmla="*/ 61406 w 2958730"/>
                    <a:gd name="connsiteY5-12" fmla="*/ 956077 h 1710000"/>
                    <a:gd name="connsiteX6-13" fmla="*/ 0 w 2958730"/>
                    <a:gd name="connsiteY6-14" fmla="*/ 855000 h 1710000"/>
                    <a:gd name="connsiteX7-15" fmla="*/ 61406 w 2958730"/>
                    <a:gd name="connsiteY7-16" fmla="*/ 753923 h 1710000"/>
                    <a:gd name="connsiteX8-17" fmla="*/ 1612900 w 2958730"/>
                    <a:gd name="connsiteY8-18" fmla="*/ 133535 h 1710000"/>
                    <a:gd name="connsiteX0-19" fmla="*/ 2897324 w 2958730"/>
                    <a:gd name="connsiteY0-20" fmla="*/ 652405 h 1608482"/>
                    <a:gd name="connsiteX1-21" fmla="*/ 2958730 w 2958730"/>
                    <a:gd name="connsiteY1-22" fmla="*/ 753482 h 1608482"/>
                    <a:gd name="connsiteX2-23" fmla="*/ 2897324 w 2958730"/>
                    <a:gd name="connsiteY2-24" fmla="*/ 854559 h 1608482"/>
                    <a:gd name="connsiteX3-25" fmla="*/ 1479365 w 2958730"/>
                    <a:gd name="connsiteY3-26" fmla="*/ 1608482 h 1608482"/>
                    <a:gd name="connsiteX4-27" fmla="*/ 61406 w 2958730"/>
                    <a:gd name="connsiteY4-28" fmla="*/ 854559 h 1608482"/>
                    <a:gd name="connsiteX5-29" fmla="*/ 0 w 2958730"/>
                    <a:gd name="connsiteY5-30" fmla="*/ 753482 h 1608482"/>
                    <a:gd name="connsiteX6-31" fmla="*/ 61406 w 2958730"/>
                    <a:gd name="connsiteY6-32" fmla="*/ 652405 h 1608482"/>
                    <a:gd name="connsiteX7-33" fmla="*/ 1612900 w 2958730"/>
                    <a:gd name="connsiteY7-34" fmla="*/ 32017 h 1608482"/>
                    <a:gd name="connsiteX0-35" fmla="*/ 2958730 w 2958730"/>
                    <a:gd name="connsiteY0-36" fmla="*/ 753482 h 1608482"/>
                    <a:gd name="connsiteX1-37" fmla="*/ 2897324 w 2958730"/>
                    <a:gd name="connsiteY1-38" fmla="*/ 854559 h 1608482"/>
                    <a:gd name="connsiteX2-39" fmla="*/ 1479365 w 2958730"/>
                    <a:gd name="connsiteY2-40" fmla="*/ 1608482 h 1608482"/>
                    <a:gd name="connsiteX3-41" fmla="*/ 61406 w 2958730"/>
                    <a:gd name="connsiteY3-42" fmla="*/ 854559 h 1608482"/>
                    <a:gd name="connsiteX4-43" fmla="*/ 0 w 2958730"/>
                    <a:gd name="connsiteY4-44" fmla="*/ 753482 h 1608482"/>
                    <a:gd name="connsiteX5-45" fmla="*/ 61406 w 2958730"/>
                    <a:gd name="connsiteY5-46" fmla="*/ 652405 h 1608482"/>
                    <a:gd name="connsiteX6-47" fmla="*/ 1612900 w 2958730"/>
                    <a:gd name="connsiteY6-48" fmla="*/ 32017 h 1608482"/>
                    <a:gd name="connsiteX0-49" fmla="*/ 2958730 w 2958730"/>
                    <a:gd name="connsiteY0-50" fmla="*/ 101077 h 956077"/>
                    <a:gd name="connsiteX1-51" fmla="*/ 2897324 w 2958730"/>
                    <a:gd name="connsiteY1-52" fmla="*/ 202154 h 956077"/>
                    <a:gd name="connsiteX2-53" fmla="*/ 1479365 w 2958730"/>
                    <a:gd name="connsiteY2-54" fmla="*/ 956077 h 956077"/>
                    <a:gd name="connsiteX3-55" fmla="*/ 61406 w 2958730"/>
                    <a:gd name="connsiteY3-56" fmla="*/ 202154 h 956077"/>
                    <a:gd name="connsiteX4-57" fmla="*/ 0 w 2958730"/>
                    <a:gd name="connsiteY4-58" fmla="*/ 101077 h 956077"/>
                    <a:gd name="connsiteX5-59" fmla="*/ 61406 w 2958730"/>
                    <a:gd name="connsiteY5-60" fmla="*/ 0 h 956077"/>
                    <a:gd name="connsiteX0-61" fmla="*/ 2958730 w 2958730"/>
                    <a:gd name="connsiteY0-62" fmla="*/ 0 h 855000"/>
                    <a:gd name="connsiteX1-63" fmla="*/ 2897324 w 2958730"/>
                    <a:gd name="connsiteY1-64" fmla="*/ 101077 h 855000"/>
                    <a:gd name="connsiteX2-65" fmla="*/ 1479365 w 2958730"/>
                    <a:gd name="connsiteY2-66" fmla="*/ 855000 h 855000"/>
                    <a:gd name="connsiteX3-67" fmla="*/ 61406 w 2958730"/>
                    <a:gd name="connsiteY3-68" fmla="*/ 101077 h 855000"/>
                    <a:gd name="connsiteX4-69" fmla="*/ 0 w 2958730"/>
                    <a:gd name="connsiteY4-70" fmla="*/ 0 h 855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958730" h="855000">
                      <a:moveTo>
                        <a:pt x="2958730" y="0"/>
                      </a:moveTo>
                      <a:lnTo>
                        <a:pt x="2897324" y="101077"/>
                      </a:lnTo>
                      <a:cubicBezTo>
                        <a:pt x="2590025" y="555940"/>
                        <a:pt x="2069619" y="855000"/>
                        <a:pt x="1479365" y="855000"/>
                      </a:cubicBezTo>
                      <a:cubicBezTo>
                        <a:pt x="889111" y="855000"/>
                        <a:pt x="368706" y="555940"/>
                        <a:pt x="61406" y="101077"/>
                      </a:cubicBezTo>
                      <a:lnTo>
                        <a:pt x="0" y="0"/>
                      </a:lnTo>
                    </a:path>
                  </a:pathLst>
                </a:custGeom>
                <a:grpFill/>
                <a:ln w="9525" cap="rnd">
                  <a:solidFill>
                    <a:srgbClr val="00544A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latin typeface="黑体" panose="02010609060101010101" charset="-122"/>
                    <a:ea typeface="黑体" panose="02010609060101010101" charset="-122"/>
                    <a:cs typeface="+mn-ea"/>
                    <a:sym typeface="+mn-lt"/>
                  </a:endParaRPr>
                </a:p>
              </p:txBody>
            </p:sp>
            <p:sp useBgFill="1">
              <p:nvSpPr>
                <p:cNvPr id="18" name="任意多边形 17"/>
                <p:cNvSpPr/>
                <p:nvPr/>
              </p:nvSpPr>
              <p:spPr>
                <a:xfrm>
                  <a:off x="8115002" y="1458344"/>
                  <a:ext cx="2958730" cy="855001"/>
                </a:xfrm>
                <a:custGeom>
                  <a:avLst/>
                  <a:gdLst>
                    <a:gd name="connsiteX0" fmla="*/ 1479365 w 2958730"/>
                    <a:gd name="connsiteY0" fmla="*/ 0 h 1710000"/>
                    <a:gd name="connsiteX1" fmla="*/ 2897324 w 2958730"/>
                    <a:gd name="connsiteY1" fmla="*/ 753923 h 1710000"/>
                    <a:gd name="connsiteX2" fmla="*/ 2958730 w 2958730"/>
                    <a:gd name="connsiteY2" fmla="*/ 855000 h 1710000"/>
                    <a:gd name="connsiteX3" fmla="*/ 2897324 w 2958730"/>
                    <a:gd name="connsiteY3" fmla="*/ 956077 h 1710000"/>
                    <a:gd name="connsiteX4" fmla="*/ 1479365 w 2958730"/>
                    <a:gd name="connsiteY4" fmla="*/ 1710000 h 1710000"/>
                    <a:gd name="connsiteX5" fmla="*/ 61406 w 2958730"/>
                    <a:gd name="connsiteY5" fmla="*/ 956077 h 1710000"/>
                    <a:gd name="connsiteX6" fmla="*/ 0 w 2958730"/>
                    <a:gd name="connsiteY6" fmla="*/ 855000 h 1710000"/>
                    <a:gd name="connsiteX7" fmla="*/ 61406 w 2958730"/>
                    <a:gd name="connsiteY7" fmla="*/ 753923 h 1710000"/>
                    <a:gd name="connsiteX8" fmla="*/ 1479365 w 2958730"/>
                    <a:gd name="connsiteY8" fmla="*/ 0 h 1710000"/>
                    <a:gd name="connsiteX0-1" fmla="*/ 1479365 w 2958730"/>
                    <a:gd name="connsiteY0-2" fmla="*/ 1710000 h 1843535"/>
                    <a:gd name="connsiteX1-3" fmla="*/ 61406 w 2958730"/>
                    <a:gd name="connsiteY1-4" fmla="*/ 956077 h 1843535"/>
                    <a:gd name="connsiteX2-5" fmla="*/ 0 w 2958730"/>
                    <a:gd name="connsiteY2-6" fmla="*/ 855000 h 1843535"/>
                    <a:gd name="connsiteX3-7" fmla="*/ 61406 w 2958730"/>
                    <a:gd name="connsiteY3-8" fmla="*/ 753923 h 1843535"/>
                    <a:gd name="connsiteX4-9" fmla="*/ 1479365 w 2958730"/>
                    <a:gd name="connsiteY4-10" fmla="*/ 0 h 1843535"/>
                    <a:gd name="connsiteX5-11" fmla="*/ 2897324 w 2958730"/>
                    <a:gd name="connsiteY5-12" fmla="*/ 753923 h 1843535"/>
                    <a:gd name="connsiteX6-13" fmla="*/ 2958730 w 2958730"/>
                    <a:gd name="connsiteY6-14" fmla="*/ 855000 h 1843535"/>
                    <a:gd name="connsiteX7-15" fmla="*/ 2897324 w 2958730"/>
                    <a:gd name="connsiteY7-16" fmla="*/ 956077 h 1843535"/>
                    <a:gd name="connsiteX8-17" fmla="*/ 1612900 w 2958730"/>
                    <a:gd name="connsiteY8-18" fmla="*/ 1843535 h 1843535"/>
                    <a:gd name="connsiteX0-19" fmla="*/ 1479365 w 2958730"/>
                    <a:gd name="connsiteY0-20" fmla="*/ 1710000 h 1710000"/>
                    <a:gd name="connsiteX1-21" fmla="*/ 61406 w 2958730"/>
                    <a:gd name="connsiteY1-22" fmla="*/ 956077 h 1710000"/>
                    <a:gd name="connsiteX2-23" fmla="*/ 0 w 2958730"/>
                    <a:gd name="connsiteY2-24" fmla="*/ 855000 h 1710000"/>
                    <a:gd name="connsiteX3-25" fmla="*/ 61406 w 2958730"/>
                    <a:gd name="connsiteY3-26" fmla="*/ 753923 h 1710000"/>
                    <a:gd name="connsiteX4-27" fmla="*/ 1479365 w 2958730"/>
                    <a:gd name="connsiteY4-28" fmla="*/ 0 h 1710000"/>
                    <a:gd name="connsiteX5-29" fmla="*/ 2897324 w 2958730"/>
                    <a:gd name="connsiteY5-30" fmla="*/ 753923 h 1710000"/>
                    <a:gd name="connsiteX6-31" fmla="*/ 2958730 w 2958730"/>
                    <a:gd name="connsiteY6-32" fmla="*/ 855000 h 1710000"/>
                    <a:gd name="connsiteX7-33" fmla="*/ 2897324 w 2958730"/>
                    <a:gd name="connsiteY7-34" fmla="*/ 956077 h 1710000"/>
                    <a:gd name="connsiteX0-35" fmla="*/ 1479365 w 2958730"/>
                    <a:gd name="connsiteY0-36" fmla="*/ 1710000 h 1710000"/>
                    <a:gd name="connsiteX1-37" fmla="*/ 61406 w 2958730"/>
                    <a:gd name="connsiteY1-38" fmla="*/ 956077 h 1710000"/>
                    <a:gd name="connsiteX2-39" fmla="*/ 0 w 2958730"/>
                    <a:gd name="connsiteY2-40" fmla="*/ 855000 h 1710000"/>
                    <a:gd name="connsiteX3-41" fmla="*/ 61406 w 2958730"/>
                    <a:gd name="connsiteY3-42" fmla="*/ 753923 h 1710000"/>
                    <a:gd name="connsiteX4-43" fmla="*/ 1479365 w 2958730"/>
                    <a:gd name="connsiteY4-44" fmla="*/ 0 h 1710000"/>
                    <a:gd name="connsiteX5-45" fmla="*/ 2897324 w 2958730"/>
                    <a:gd name="connsiteY5-46" fmla="*/ 753923 h 1710000"/>
                    <a:gd name="connsiteX6-47" fmla="*/ 2958730 w 2958730"/>
                    <a:gd name="connsiteY6-48" fmla="*/ 855000 h 1710000"/>
                    <a:gd name="connsiteX0-49" fmla="*/ 61406 w 2958730"/>
                    <a:gd name="connsiteY0-50" fmla="*/ 956077 h 956077"/>
                    <a:gd name="connsiteX1-51" fmla="*/ 0 w 2958730"/>
                    <a:gd name="connsiteY1-52" fmla="*/ 855000 h 956077"/>
                    <a:gd name="connsiteX2-53" fmla="*/ 61406 w 2958730"/>
                    <a:gd name="connsiteY2-54" fmla="*/ 753923 h 956077"/>
                    <a:gd name="connsiteX3-55" fmla="*/ 1479365 w 2958730"/>
                    <a:gd name="connsiteY3-56" fmla="*/ 0 h 956077"/>
                    <a:gd name="connsiteX4-57" fmla="*/ 2897324 w 2958730"/>
                    <a:gd name="connsiteY4-58" fmla="*/ 753923 h 956077"/>
                    <a:gd name="connsiteX5-59" fmla="*/ 2958730 w 2958730"/>
                    <a:gd name="connsiteY5-60" fmla="*/ 855000 h 956077"/>
                    <a:gd name="connsiteX0-61" fmla="*/ 0 w 2958730"/>
                    <a:gd name="connsiteY0-62" fmla="*/ 855000 h 855000"/>
                    <a:gd name="connsiteX1-63" fmla="*/ 61406 w 2958730"/>
                    <a:gd name="connsiteY1-64" fmla="*/ 753923 h 855000"/>
                    <a:gd name="connsiteX2-65" fmla="*/ 1479365 w 2958730"/>
                    <a:gd name="connsiteY2-66" fmla="*/ 0 h 855000"/>
                    <a:gd name="connsiteX3-67" fmla="*/ 2897324 w 2958730"/>
                    <a:gd name="connsiteY3-68" fmla="*/ 753923 h 855000"/>
                    <a:gd name="connsiteX4-69" fmla="*/ 2958730 w 2958730"/>
                    <a:gd name="connsiteY4-70" fmla="*/ 855000 h 855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958730" h="855000">
                      <a:moveTo>
                        <a:pt x="0" y="855000"/>
                      </a:moveTo>
                      <a:lnTo>
                        <a:pt x="61406" y="753923"/>
                      </a:lnTo>
                      <a:cubicBezTo>
                        <a:pt x="368706" y="299060"/>
                        <a:pt x="889111" y="0"/>
                        <a:pt x="1479365" y="0"/>
                      </a:cubicBezTo>
                      <a:cubicBezTo>
                        <a:pt x="2069619" y="0"/>
                        <a:pt x="2590025" y="299060"/>
                        <a:pt x="2897324" y="753923"/>
                      </a:cubicBezTo>
                      <a:lnTo>
                        <a:pt x="2958730" y="855000"/>
                      </a:lnTo>
                    </a:path>
                  </a:pathLst>
                </a:custGeom>
                <a:grpFill/>
                <a:ln w="9525" cap="rnd">
                  <a:solidFill>
                    <a:srgbClr val="00544A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latin typeface="黑体" panose="02010609060101010101" charset="-122"/>
                    <a:ea typeface="黑体" panose="02010609060101010101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4723759" y="1739189"/>
                <a:ext cx="2958730" cy="1710000"/>
                <a:chOff x="8115003" y="603348"/>
                <a:chExt cx="2958730" cy="1710000"/>
              </a:xfrm>
              <a:grpFill/>
            </p:grpSpPr>
            <p:sp useBgFill="1">
              <p:nvSpPr>
                <p:cNvPr id="15" name="任意多边形 14"/>
                <p:cNvSpPr/>
                <p:nvPr/>
              </p:nvSpPr>
              <p:spPr>
                <a:xfrm>
                  <a:off x="8115003" y="603348"/>
                  <a:ext cx="2958730" cy="855001"/>
                </a:xfrm>
                <a:custGeom>
                  <a:avLst/>
                  <a:gdLst>
                    <a:gd name="connsiteX0" fmla="*/ 1479365 w 2958730"/>
                    <a:gd name="connsiteY0" fmla="*/ 0 h 1710000"/>
                    <a:gd name="connsiteX1" fmla="*/ 2897324 w 2958730"/>
                    <a:gd name="connsiteY1" fmla="*/ 753923 h 1710000"/>
                    <a:gd name="connsiteX2" fmla="*/ 2958730 w 2958730"/>
                    <a:gd name="connsiteY2" fmla="*/ 855000 h 1710000"/>
                    <a:gd name="connsiteX3" fmla="*/ 2897324 w 2958730"/>
                    <a:gd name="connsiteY3" fmla="*/ 956077 h 1710000"/>
                    <a:gd name="connsiteX4" fmla="*/ 1479365 w 2958730"/>
                    <a:gd name="connsiteY4" fmla="*/ 1710000 h 1710000"/>
                    <a:gd name="connsiteX5" fmla="*/ 61406 w 2958730"/>
                    <a:gd name="connsiteY5" fmla="*/ 956077 h 1710000"/>
                    <a:gd name="connsiteX6" fmla="*/ 0 w 2958730"/>
                    <a:gd name="connsiteY6" fmla="*/ 855000 h 1710000"/>
                    <a:gd name="connsiteX7" fmla="*/ 61406 w 2958730"/>
                    <a:gd name="connsiteY7" fmla="*/ 753923 h 1710000"/>
                    <a:gd name="connsiteX8" fmla="*/ 1479365 w 2958730"/>
                    <a:gd name="connsiteY8" fmla="*/ 0 h 1710000"/>
                    <a:gd name="connsiteX0-1" fmla="*/ 1479365 w 2958730"/>
                    <a:gd name="connsiteY0-2" fmla="*/ 0 h 1710000"/>
                    <a:gd name="connsiteX1-3" fmla="*/ 2897324 w 2958730"/>
                    <a:gd name="connsiteY1-4" fmla="*/ 753923 h 1710000"/>
                    <a:gd name="connsiteX2-5" fmla="*/ 2958730 w 2958730"/>
                    <a:gd name="connsiteY2-6" fmla="*/ 855000 h 1710000"/>
                    <a:gd name="connsiteX3-7" fmla="*/ 2897324 w 2958730"/>
                    <a:gd name="connsiteY3-8" fmla="*/ 956077 h 1710000"/>
                    <a:gd name="connsiteX4-9" fmla="*/ 1479365 w 2958730"/>
                    <a:gd name="connsiteY4-10" fmla="*/ 1710000 h 1710000"/>
                    <a:gd name="connsiteX5-11" fmla="*/ 61406 w 2958730"/>
                    <a:gd name="connsiteY5-12" fmla="*/ 956077 h 1710000"/>
                    <a:gd name="connsiteX6-13" fmla="*/ 0 w 2958730"/>
                    <a:gd name="connsiteY6-14" fmla="*/ 855000 h 1710000"/>
                    <a:gd name="connsiteX7-15" fmla="*/ 61406 w 2958730"/>
                    <a:gd name="connsiteY7-16" fmla="*/ 753923 h 1710000"/>
                    <a:gd name="connsiteX8-17" fmla="*/ 1612900 w 2958730"/>
                    <a:gd name="connsiteY8-18" fmla="*/ 133535 h 1710000"/>
                    <a:gd name="connsiteX0-19" fmla="*/ 1479365 w 2958730"/>
                    <a:gd name="connsiteY0-20" fmla="*/ 0 h 1710000"/>
                    <a:gd name="connsiteX1-21" fmla="*/ 2897324 w 2958730"/>
                    <a:gd name="connsiteY1-22" fmla="*/ 753923 h 1710000"/>
                    <a:gd name="connsiteX2-23" fmla="*/ 2958730 w 2958730"/>
                    <a:gd name="connsiteY2-24" fmla="*/ 855000 h 1710000"/>
                    <a:gd name="connsiteX3-25" fmla="*/ 2897324 w 2958730"/>
                    <a:gd name="connsiteY3-26" fmla="*/ 956077 h 1710000"/>
                    <a:gd name="connsiteX4-27" fmla="*/ 1479365 w 2958730"/>
                    <a:gd name="connsiteY4-28" fmla="*/ 1710000 h 1710000"/>
                    <a:gd name="connsiteX5-29" fmla="*/ 61406 w 2958730"/>
                    <a:gd name="connsiteY5-30" fmla="*/ 956077 h 1710000"/>
                    <a:gd name="connsiteX6-31" fmla="*/ 0 w 2958730"/>
                    <a:gd name="connsiteY6-32" fmla="*/ 855000 h 1710000"/>
                    <a:gd name="connsiteX7-33" fmla="*/ 61406 w 2958730"/>
                    <a:gd name="connsiteY7-34" fmla="*/ 753923 h 1710000"/>
                    <a:gd name="connsiteX0-35" fmla="*/ 1479365 w 2958730"/>
                    <a:gd name="connsiteY0-36" fmla="*/ 0 h 1710000"/>
                    <a:gd name="connsiteX1-37" fmla="*/ 2897324 w 2958730"/>
                    <a:gd name="connsiteY1-38" fmla="*/ 753923 h 1710000"/>
                    <a:gd name="connsiteX2-39" fmla="*/ 2958730 w 2958730"/>
                    <a:gd name="connsiteY2-40" fmla="*/ 855000 h 1710000"/>
                    <a:gd name="connsiteX3-41" fmla="*/ 2897324 w 2958730"/>
                    <a:gd name="connsiteY3-42" fmla="*/ 956077 h 1710000"/>
                    <a:gd name="connsiteX4-43" fmla="*/ 1479365 w 2958730"/>
                    <a:gd name="connsiteY4-44" fmla="*/ 1710000 h 1710000"/>
                    <a:gd name="connsiteX5-45" fmla="*/ 61406 w 2958730"/>
                    <a:gd name="connsiteY5-46" fmla="*/ 956077 h 1710000"/>
                    <a:gd name="connsiteX6-47" fmla="*/ 0 w 2958730"/>
                    <a:gd name="connsiteY6-48" fmla="*/ 855000 h 1710000"/>
                    <a:gd name="connsiteX0-49" fmla="*/ 2897324 w 2958730"/>
                    <a:gd name="connsiteY0-50" fmla="*/ 0 h 956077"/>
                    <a:gd name="connsiteX1-51" fmla="*/ 2958730 w 2958730"/>
                    <a:gd name="connsiteY1-52" fmla="*/ 101077 h 956077"/>
                    <a:gd name="connsiteX2-53" fmla="*/ 2897324 w 2958730"/>
                    <a:gd name="connsiteY2-54" fmla="*/ 202154 h 956077"/>
                    <a:gd name="connsiteX3-55" fmla="*/ 1479365 w 2958730"/>
                    <a:gd name="connsiteY3-56" fmla="*/ 956077 h 956077"/>
                    <a:gd name="connsiteX4-57" fmla="*/ 61406 w 2958730"/>
                    <a:gd name="connsiteY4-58" fmla="*/ 202154 h 956077"/>
                    <a:gd name="connsiteX5-59" fmla="*/ 0 w 2958730"/>
                    <a:gd name="connsiteY5-60" fmla="*/ 101077 h 956077"/>
                    <a:gd name="connsiteX0-61" fmla="*/ 2958730 w 2958730"/>
                    <a:gd name="connsiteY0-62" fmla="*/ 0 h 855000"/>
                    <a:gd name="connsiteX1-63" fmla="*/ 2897324 w 2958730"/>
                    <a:gd name="connsiteY1-64" fmla="*/ 101077 h 855000"/>
                    <a:gd name="connsiteX2-65" fmla="*/ 1479365 w 2958730"/>
                    <a:gd name="connsiteY2-66" fmla="*/ 855000 h 855000"/>
                    <a:gd name="connsiteX3-67" fmla="*/ 61406 w 2958730"/>
                    <a:gd name="connsiteY3-68" fmla="*/ 101077 h 855000"/>
                    <a:gd name="connsiteX4-69" fmla="*/ 0 w 2958730"/>
                    <a:gd name="connsiteY4-70" fmla="*/ 0 h 855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958730" h="855000">
                      <a:moveTo>
                        <a:pt x="2958730" y="0"/>
                      </a:moveTo>
                      <a:lnTo>
                        <a:pt x="2897324" y="101077"/>
                      </a:lnTo>
                      <a:cubicBezTo>
                        <a:pt x="2590025" y="555940"/>
                        <a:pt x="2069619" y="855000"/>
                        <a:pt x="1479365" y="855000"/>
                      </a:cubicBezTo>
                      <a:cubicBezTo>
                        <a:pt x="889111" y="855000"/>
                        <a:pt x="368706" y="555940"/>
                        <a:pt x="61406" y="101077"/>
                      </a:cubicBezTo>
                      <a:lnTo>
                        <a:pt x="0" y="0"/>
                      </a:lnTo>
                    </a:path>
                  </a:pathLst>
                </a:custGeom>
                <a:grpFill/>
                <a:ln w="9525" cap="rnd">
                  <a:solidFill>
                    <a:srgbClr val="00544A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latin typeface="黑体" panose="02010609060101010101" charset="-122"/>
                    <a:ea typeface="黑体" panose="02010609060101010101" charset="-122"/>
                    <a:cs typeface="+mn-ea"/>
                    <a:sym typeface="+mn-lt"/>
                  </a:endParaRPr>
                </a:p>
              </p:txBody>
            </p:sp>
            <p:sp useBgFill="1">
              <p:nvSpPr>
                <p:cNvPr id="16" name="任意多边形 15"/>
                <p:cNvSpPr/>
                <p:nvPr/>
              </p:nvSpPr>
              <p:spPr>
                <a:xfrm>
                  <a:off x="8115003" y="1458347"/>
                  <a:ext cx="2958730" cy="855001"/>
                </a:xfrm>
                <a:custGeom>
                  <a:avLst/>
                  <a:gdLst>
                    <a:gd name="connsiteX0" fmla="*/ 1479365 w 2958730"/>
                    <a:gd name="connsiteY0" fmla="*/ 0 h 1710000"/>
                    <a:gd name="connsiteX1" fmla="*/ 2897324 w 2958730"/>
                    <a:gd name="connsiteY1" fmla="*/ 753923 h 1710000"/>
                    <a:gd name="connsiteX2" fmla="*/ 2958730 w 2958730"/>
                    <a:gd name="connsiteY2" fmla="*/ 855000 h 1710000"/>
                    <a:gd name="connsiteX3" fmla="*/ 2897324 w 2958730"/>
                    <a:gd name="connsiteY3" fmla="*/ 956077 h 1710000"/>
                    <a:gd name="connsiteX4" fmla="*/ 1479365 w 2958730"/>
                    <a:gd name="connsiteY4" fmla="*/ 1710000 h 1710000"/>
                    <a:gd name="connsiteX5" fmla="*/ 61406 w 2958730"/>
                    <a:gd name="connsiteY5" fmla="*/ 956077 h 1710000"/>
                    <a:gd name="connsiteX6" fmla="*/ 0 w 2958730"/>
                    <a:gd name="connsiteY6" fmla="*/ 855000 h 1710000"/>
                    <a:gd name="connsiteX7" fmla="*/ 61406 w 2958730"/>
                    <a:gd name="connsiteY7" fmla="*/ 753923 h 1710000"/>
                    <a:gd name="connsiteX8" fmla="*/ 1479365 w 2958730"/>
                    <a:gd name="connsiteY8" fmla="*/ 0 h 1710000"/>
                    <a:gd name="connsiteX0-1" fmla="*/ 1479365 w 2958730"/>
                    <a:gd name="connsiteY0-2" fmla="*/ 0 h 1710643"/>
                    <a:gd name="connsiteX1-3" fmla="*/ 2897324 w 2958730"/>
                    <a:gd name="connsiteY1-4" fmla="*/ 753923 h 1710643"/>
                    <a:gd name="connsiteX2-5" fmla="*/ 2958730 w 2958730"/>
                    <a:gd name="connsiteY2-6" fmla="*/ 855000 h 1710643"/>
                    <a:gd name="connsiteX3-7" fmla="*/ 2897324 w 2958730"/>
                    <a:gd name="connsiteY3-8" fmla="*/ 956077 h 1710643"/>
                    <a:gd name="connsiteX4-9" fmla="*/ 1479365 w 2958730"/>
                    <a:gd name="connsiteY4-10" fmla="*/ 1710000 h 1710643"/>
                    <a:gd name="connsiteX5-11" fmla="*/ 0 w 2958730"/>
                    <a:gd name="connsiteY5-12" fmla="*/ 855000 h 1710643"/>
                    <a:gd name="connsiteX6-13" fmla="*/ 61406 w 2958730"/>
                    <a:gd name="connsiteY6-14" fmla="*/ 753923 h 1710643"/>
                    <a:gd name="connsiteX7-15" fmla="*/ 1479365 w 2958730"/>
                    <a:gd name="connsiteY7-16" fmla="*/ 0 h 1710643"/>
                    <a:gd name="connsiteX0-17" fmla="*/ 1479365 w 2958730"/>
                    <a:gd name="connsiteY0-18" fmla="*/ 0 h 1710000"/>
                    <a:gd name="connsiteX1-19" fmla="*/ 2897324 w 2958730"/>
                    <a:gd name="connsiteY1-20" fmla="*/ 753923 h 1710000"/>
                    <a:gd name="connsiteX2-21" fmla="*/ 2958730 w 2958730"/>
                    <a:gd name="connsiteY2-22" fmla="*/ 855000 h 1710000"/>
                    <a:gd name="connsiteX3-23" fmla="*/ 1479365 w 2958730"/>
                    <a:gd name="connsiteY3-24" fmla="*/ 1710000 h 1710000"/>
                    <a:gd name="connsiteX4-25" fmla="*/ 0 w 2958730"/>
                    <a:gd name="connsiteY4-26" fmla="*/ 855000 h 1710000"/>
                    <a:gd name="connsiteX5-27" fmla="*/ 61406 w 2958730"/>
                    <a:gd name="connsiteY5-28" fmla="*/ 753923 h 1710000"/>
                    <a:gd name="connsiteX6-29" fmla="*/ 1479365 w 2958730"/>
                    <a:gd name="connsiteY6-30" fmla="*/ 0 h 1710000"/>
                    <a:gd name="connsiteX0-31" fmla="*/ 1479365 w 2958730"/>
                    <a:gd name="connsiteY0-32" fmla="*/ 1710000 h 1843535"/>
                    <a:gd name="connsiteX1-33" fmla="*/ 0 w 2958730"/>
                    <a:gd name="connsiteY1-34" fmla="*/ 855000 h 1843535"/>
                    <a:gd name="connsiteX2-35" fmla="*/ 61406 w 2958730"/>
                    <a:gd name="connsiteY2-36" fmla="*/ 753923 h 1843535"/>
                    <a:gd name="connsiteX3-37" fmla="*/ 1479365 w 2958730"/>
                    <a:gd name="connsiteY3-38" fmla="*/ 0 h 1843535"/>
                    <a:gd name="connsiteX4-39" fmla="*/ 2897324 w 2958730"/>
                    <a:gd name="connsiteY4-40" fmla="*/ 753923 h 1843535"/>
                    <a:gd name="connsiteX5-41" fmla="*/ 2958730 w 2958730"/>
                    <a:gd name="connsiteY5-42" fmla="*/ 855000 h 1843535"/>
                    <a:gd name="connsiteX6-43" fmla="*/ 1612900 w 2958730"/>
                    <a:gd name="connsiteY6-44" fmla="*/ 1843535 h 1843535"/>
                    <a:gd name="connsiteX0-45" fmla="*/ 1479365 w 2958730"/>
                    <a:gd name="connsiteY0-46" fmla="*/ 1710000 h 1710000"/>
                    <a:gd name="connsiteX1-47" fmla="*/ 0 w 2958730"/>
                    <a:gd name="connsiteY1-48" fmla="*/ 855000 h 1710000"/>
                    <a:gd name="connsiteX2-49" fmla="*/ 61406 w 2958730"/>
                    <a:gd name="connsiteY2-50" fmla="*/ 753923 h 1710000"/>
                    <a:gd name="connsiteX3-51" fmla="*/ 1479365 w 2958730"/>
                    <a:gd name="connsiteY3-52" fmla="*/ 0 h 1710000"/>
                    <a:gd name="connsiteX4-53" fmla="*/ 2897324 w 2958730"/>
                    <a:gd name="connsiteY4-54" fmla="*/ 753923 h 1710000"/>
                    <a:gd name="connsiteX5-55" fmla="*/ 2958730 w 2958730"/>
                    <a:gd name="connsiteY5-56" fmla="*/ 855000 h 1710000"/>
                    <a:gd name="connsiteX0-57" fmla="*/ 0 w 2958730"/>
                    <a:gd name="connsiteY0-58" fmla="*/ 855000 h 855001"/>
                    <a:gd name="connsiteX1-59" fmla="*/ 61406 w 2958730"/>
                    <a:gd name="connsiteY1-60" fmla="*/ 753923 h 855001"/>
                    <a:gd name="connsiteX2-61" fmla="*/ 1479365 w 2958730"/>
                    <a:gd name="connsiteY2-62" fmla="*/ 0 h 855001"/>
                    <a:gd name="connsiteX3-63" fmla="*/ 2897324 w 2958730"/>
                    <a:gd name="connsiteY3-64" fmla="*/ 753923 h 855001"/>
                    <a:gd name="connsiteX4-65" fmla="*/ 2958730 w 2958730"/>
                    <a:gd name="connsiteY4-66" fmla="*/ 855000 h 85500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958730" h="855001">
                      <a:moveTo>
                        <a:pt x="0" y="855000"/>
                      </a:moveTo>
                      <a:lnTo>
                        <a:pt x="61406" y="753923"/>
                      </a:lnTo>
                      <a:cubicBezTo>
                        <a:pt x="368706" y="299060"/>
                        <a:pt x="889111" y="0"/>
                        <a:pt x="1479365" y="0"/>
                      </a:cubicBezTo>
                      <a:cubicBezTo>
                        <a:pt x="2069619" y="0"/>
                        <a:pt x="2590025" y="299060"/>
                        <a:pt x="2897324" y="753923"/>
                      </a:cubicBezTo>
                      <a:lnTo>
                        <a:pt x="2958730" y="855000"/>
                      </a:lnTo>
                    </a:path>
                  </a:pathLst>
                </a:custGeom>
                <a:grpFill/>
                <a:ln w="9525" cap="rnd">
                  <a:solidFill>
                    <a:srgbClr val="00544A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latin typeface="黑体" panose="02010609060101010101" charset="-122"/>
                    <a:ea typeface="黑体" panose="02010609060101010101" charset="-122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69" name="组合 68"/>
          <p:cNvGrpSpPr/>
          <p:nvPr/>
        </p:nvGrpSpPr>
        <p:grpSpPr>
          <a:xfrm>
            <a:off x="7182769" y="5302739"/>
            <a:ext cx="592872" cy="533585"/>
            <a:chOff x="5747669" y="3579827"/>
            <a:chExt cx="592872" cy="592872"/>
          </a:xfrm>
        </p:grpSpPr>
        <p:sp useBgFill="1">
          <p:nvSpPr>
            <p:cNvPr id="7" name="椭圆 6"/>
            <p:cNvSpPr/>
            <p:nvPr/>
          </p:nvSpPr>
          <p:spPr>
            <a:xfrm rot="7200000">
              <a:off x="5747669" y="3579827"/>
              <a:ext cx="592872" cy="5928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44A"/>
              </a:solidFill>
            </a:ln>
            <a:effectLst>
              <a:outerShdw blurRad="1016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7" name="Freeform 67"/>
            <p:cNvSpPr>
              <a:spLocks noEditPoints="1"/>
            </p:cNvSpPr>
            <p:nvPr/>
          </p:nvSpPr>
          <p:spPr bwMode="auto">
            <a:xfrm>
              <a:off x="5919152" y="3687574"/>
              <a:ext cx="257450" cy="377379"/>
            </a:xfrm>
            <a:custGeom>
              <a:avLst/>
              <a:gdLst>
                <a:gd name="T0" fmla="*/ 20 w 77"/>
                <a:gd name="T1" fmla="*/ 37 h 113"/>
                <a:gd name="T2" fmla="*/ 20 w 77"/>
                <a:gd name="T3" fmla="*/ 12 h 113"/>
                <a:gd name="T4" fmla="*/ 57 w 77"/>
                <a:gd name="T5" fmla="*/ 12 h 113"/>
                <a:gd name="T6" fmla="*/ 56 w 77"/>
                <a:gd name="T7" fmla="*/ 36 h 113"/>
                <a:gd name="T8" fmla="*/ 52 w 77"/>
                <a:gd name="T9" fmla="*/ 47 h 113"/>
                <a:gd name="T10" fmla="*/ 38 w 77"/>
                <a:gd name="T11" fmla="*/ 54 h 113"/>
                <a:gd name="T12" fmla="*/ 38 w 77"/>
                <a:gd name="T13" fmla="*/ 54 h 113"/>
                <a:gd name="T14" fmla="*/ 25 w 77"/>
                <a:gd name="T15" fmla="*/ 47 h 113"/>
                <a:gd name="T16" fmla="*/ 20 w 77"/>
                <a:gd name="T17" fmla="*/ 37 h 113"/>
                <a:gd name="T18" fmla="*/ 12 w 77"/>
                <a:gd name="T19" fmla="*/ 108 h 113"/>
                <a:gd name="T20" fmla="*/ 66 w 77"/>
                <a:gd name="T21" fmla="*/ 108 h 113"/>
                <a:gd name="T22" fmla="*/ 63 w 77"/>
                <a:gd name="T23" fmla="*/ 113 h 113"/>
                <a:gd name="T24" fmla="*/ 15 w 77"/>
                <a:gd name="T25" fmla="*/ 113 h 113"/>
                <a:gd name="T26" fmla="*/ 12 w 77"/>
                <a:gd name="T27" fmla="*/ 108 h 113"/>
                <a:gd name="T28" fmla="*/ 69 w 77"/>
                <a:gd name="T29" fmla="*/ 67 h 113"/>
                <a:gd name="T30" fmla="*/ 75 w 77"/>
                <a:gd name="T31" fmla="*/ 90 h 113"/>
                <a:gd name="T32" fmla="*/ 67 w 77"/>
                <a:gd name="T33" fmla="*/ 104 h 113"/>
                <a:gd name="T34" fmla="*/ 65 w 77"/>
                <a:gd name="T35" fmla="*/ 104 h 113"/>
                <a:gd name="T36" fmla="*/ 65 w 77"/>
                <a:gd name="T37" fmla="*/ 73 h 113"/>
                <a:gd name="T38" fmla="*/ 41 w 77"/>
                <a:gd name="T39" fmla="*/ 73 h 113"/>
                <a:gd name="T40" fmla="*/ 48 w 77"/>
                <a:gd name="T41" fmla="*/ 57 h 113"/>
                <a:gd name="T42" fmla="*/ 50 w 77"/>
                <a:gd name="T43" fmla="*/ 55 h 113"/>
                <a:gd name="T44" fmla="*/ 64 w 77"/>
                <a:gd name="T45" fmla="*/ 58 h 113"/>
                <a:gd name="T46" fmla="*/ 65 w 77"/>
                <a:gd name="T47" fmla="*/ 58 h 113"/>
                <a:gd name="T48" fmla="*/ 65 w 77"/>
                <a:gd name="T49" fmla="*/ 59 h 113"/>
                <a:gd name="T50" fmla="*/ 69 w 77"/>
                <a:gd name="T51" fmla="*/ 68 h 113"/>
                <a:gd name="T52" fmla="*/ 69 w 77"/>
                <a:gd name="T53" fmla="*/ 67 h 113"/>
                <a:gd name="T54" fmla="*/ 13 w 77"/>
                <a:gd name="T55" fmla="*/ 104 h 113"/>
                <a:gd name="T56" fmla="*/ 10 w 77"/>
                <a:gd name="T57" fmla="*/ 104 h 113"/>
                <a:gd name="T58" fmla="*/ 2 w 77"/>
                <a:gd name="T59" fmla="*/ 90 h 113"/>
                <a:gd name="T60" fmla="*/ 8 w 77"/>
                <a:gd name="T61" fmla="*/ 67 h 113"/>
                <a:gd name="T62" fmla="*/ 13 w 77"/>
                <a:gd name="T63" fmla="*/ 58 h 113"/>
                <a:gd name="T64" fmla="*/ 13 w 77"/>
                <a:gd name="T65" fmla="*/ 58 h 113"/>
                <a:gd name="T66" fmla="*/ 14 w 77"/>
                <a:gd name="T67" fmla="*/ 58 h 113"/>
                <a:gd name="T68" fmla="*/ 27 w 77"/>
                <a:gd name="T69" fmla="*/ 55 h 113"/>
                <a:gd name="T70" fmla="*/ 29 w 77"/>
                <a:gd name="T71" fmla="*/ 57 h 113"/>
                <a:gd name="T72" fmla="*/ 37 w 77"/>
                <a:gd name="T73" fmla="*/ 73 h 113"/>
                <a:gd name="T74" fmla="*/ 13 w 77"/>
                <a:gd name="T75" fmla="*/ 73 h 113"/>
                <a:gd name="T76" fmla="*/ 13 w 77"/>
                <a:gd name="T77" fmla="*/ 10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113">
                  <a:moveTo>
                    <a:pt x="20" y="37"/>
                  </a:moveTo>
                  <a:cubicBezTo>
                    <a:pt x="19" y="28"/>
                    <a:pt x="19" y="19"/>
                    <a:pt x="20" y="12"/>
                  </a:cubicBezTo>
                  <a:cubicBezTo>
                    <a:pt x="37" y="0"/>
                    <a:pt x="44" y="14"/>
                    <a:pt x="57" y="12"/>
                  </a:cubicBezTo>
                  <a:cubicBezTo>
                    <a:pt x="58" y="20"/>
                    <a:pt x="58" y="30"/>
                    <a:pt x="56" y="36"/>
                  </a:cubicBezTo>
                  <a:cubicBezTo>
                    <a:pt x="56" y="41"/>
                    <a:pt x="54" y="44"/>
                    <a:pt x="52" y="47"/>
                  </a:cubicBezTo>
                  <a:cubicBezTo>
                    <a:pt x="48" y="51"/>
                    <a:pt x="44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3" y="54"/>
                    <a:pt x="28" y="51"/>
                    <a:pt x="25" y="47"/>
                  </a:cubicBezTo>
                  <a:cubicBezTo>
                    <a:pt x="23" y="44"/>
                    <a:pt x="21" y="41"/>
                    <a:pt x="20" y="37"/>
                  </a:cubicBezTo>
                  <a:close/>
                  <a:moveTo>
                    <a:pt x="12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2" y="108"/>
                    <a:pt x="12" y="108"/>
                    <a:pt x="12" y="108"/>
                  </a:cubicBezTo>
                  <a:close/>
                  <a:moveTo>
                    <a:pt x="69" y="67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7" y="98"/>
                    <a:pt x="76" y="104"/>
                    <a:pt x="67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7" y="61"/>
                    <a:pt x="68" y="64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lose/>
                  <a:moveTo>
                    <a:pt x="13" y="104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1" y="104"/>
                    <a:pt x="0" y="98"/>
                    <a:pt x="2" y="9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4"/>
                    <a:pt x="10" y="61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13" y="73"/>
                    <a:pt x="13" y="73"/>
                    <a:pt x="13" y="73"/>
                  </a:cubicBezTo>
                  <a:lnTo>
                    <a:pt x="13" y="104"/>
                  </a:lnTo>
                  <a:close/>
                </a:path>
              </a:pathLst>
            </a:custGeom>
            <a:solidFill>
              <a:srgbClr val="00544A"/>
            </a:solidFill>
            <a:ln>
              <a:noFill/>
            </a:ln>
            <a:effectLst>
              <a:outerShdw blurRad="88900" sx="102000" sy="102000" algn="ctr" rotWithShape="0">
                <a:srgbClr val="71C6E4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367108" y="5307081"/>
            <a:ext cx="592872" cy="533585"/>
            <a:chOff x="2932008" y="3584651"/>
            <a:chExt cx="592872" cy="592872"/>
          </a:xfrm>
        </p:grpSpPr>
        <p:sp useBgFill="1">
          <p:nvSpPr>
            <p:cNvPr id="9" name="椭圆 8"/>
            <p:cNvSpPr/>
            <p:nvPr/>
          </p:nvSpPr>
          <p:spPr>
            <a:xfrm rot="14400000">
              <a:off x="2932008" y="3584651"/>
              <a:ext cx="592872" cy="5928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44A"/>
              </a:solidFill>
            </a:ln>
            <a:effectLst>
              <a:outerShdw blurRad="1016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8" name="Freeform 74"/>
            <p:cNvSpPr>
              <a:spLocks noEditPoints="1"/>
            </p:cNvSpPr>
            <p:nvPr/>
          </p:nvSpPr>
          <p:spPr bwMode="auto">
            <a:xfrm>
              <a:off x="3071568" y="3799685"/>
              <a:ext cx="331007" cy="217472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0544A"/>
            </a:solidFill>
            <a:ln>
              <a:noFill/>
            </a:ln>
            <a:effectLst>
              <a:outerShdw blurRad="88900" sx="102000" sy="102000" algn="ctr" rotWithShape="0">
                <a:srgbClr val="71C6E4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777350" y="3111910"/>
            <a:ext cx="592872" cy="533585"/>
            <a:chOff x="4342250" y="1145572"/>
            <a:chExt cx="592872" cy="592872"/>
          </a:xfrm>
        </p:grpSpPr>
        <p:sp useBgFill="1">
          <p:nvSpPr>
            <p:cNvPr id="8" name="椭圆 7"/>
            <p:cNvSpPr/>
            <p:nvPr/>
          </p:nvSpPr>
          <p:spPr>
            <a:xfrm>
              <a:off x="4342250" y="1145572"/>
              <a:ext cx="592872" cy="5928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44A"/>
              </a:solidFill>
            </a:ln>
            <a:effectLst>
              <a:outerShdw blurRad="1016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9" name="Freeform 101"/>
            <p:cNvSpPr>
              <a:spLocks noEditPoints="1"/>
            </p:cNvSpPr>
            <p:nvPr/>
          </p:nvSpPr>
          <p:spPr bwMode="auto">
            <a:xfrm>
              <a:off x="4545270" y="1283178"/>
              <a:ext cx="192866" cy="310231"/>
            </a:xfrm>
            <a:custGeom>
              <a:avLst/>
              <a:gdLst>
                <a:gd name="T0" fmla="*/ 82 w 119"/>
                <a:gd name="T1" fmla="*/ 146 h 191"/>
                <a:gd name="T2" fmla="*/ 78 w 119"/>
                <a:gd name="T3" fmla="*/ 154 h 191"/>
                <a:gd name="T4" fmla="*/ 111 w 119"/>
                <a:gd name="T5" fmla="*/ 168 h 191"/>
                <a:gd name="T6" fmla="*/ 60 w 119"/>
                <a:gd name="T7" fmla="*/ 183 h 191"/>
                <a:gd name="T8" fmla="*/ 9 w 119"/>
                <a:gd name="T9" fmla="*/ 168 h 191"/>
                <a:gd name="T10" fmla="*/ 53 w 119"/>
                <a:gd name="T11" fmla="*/ 153 h 191"/>
                <a:gd name="T12" fmla="*/ 60 w 119"/>
                <a:gd name="T13" fmla="*/ 166 h 191"/>
                <a:gd name="T14" fmla="*/ 104 w 119"/>
                <a:gd name="T15" fmla="*/ 76 h 191"/>
                <a:gd name="T16" fmla="*/ 104 w 119"/>
                <a:gd name="T17" fmla="*/ 76 h 191"/>
                <a:gd name="T18" fmla="*/ 111 w 119"/>
                <a:gd name="T19" fmla="*/ 51 h 191"/>
                <a:gd name="T20" fmla="*/ 60 w 119"/>
                <a:gd name="T21" fmla="*/ 0 h 191"/>
                <a:gd name="T22" fmla="*/ 8 w 119"/>
                <a:gd name="T23" fmla="*/ 51 h 191"/>
                <a:gd name="T24" fmla="*/ 15 w 119"/>
                <a:gd name="T25" fmla="*/ 76 h 191"/>
                <a:gd name="T26" fmla="*/ 15 w 119"/>
                <a:gd name="T27" fmla="*/ 76 h 191"/>
                <a:gd name="T28" fmla="*/ 49 w 119"/>
                <a:gd name="T29" fmla="*/ 145 h 191"/>
                <a:gd name="T30" fmla="*/ 0 w 119"/>
                <a:gd name="T31" fmla="*/ 168 h 191"/>
                <a:gd name="T32" fmla="*/ 60 w 119"/>
                <a:gd name="T33" fmla="*/ 191 h 191"/>
                <a:gd name="T34" fmla="*/ 119 w 119"/>
                <a:gd name="T35" fmla="*/ 168 h 191"/>
                <a:gd name="T36" fmla="*/ 82 w 119"/>
                <a:gd name="T37" fmla="*/ 146 h 191"/>
                <a:gd name="T38" fmla="*/ 38 w 119"/>
                <a:gd name="T39" fmla="*/ 44 h 191"/>
                <a:gd name="T40" fmla="*/ 60 w 119"/>
                <a:gd name="T41" fmla="*/ 23 h 191"/>
                <a:gd name="T42" fmla="*/ 81 w 119"/>
                <a:gd name="T43" fmla="*/ 44 h 191"/>
                <a:gd name="T44" fmla="*/ 60 w 119"/>
                <a:gd name="T45" fmla="*/ 66 h 191"/>
                <a:gd name="T46" fmla="*/ 38 w 119"/>
                <a:gd name="T47" fmla="*/ 4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91">
                  <a:moveTo>
                    <a:pt x="82" y="146"/>
                  </a:moveTo>
                  <a:cubicBezTo>
                    <a:pt x="78" y="154"/>
                    <a:pt x="78" y="154"/>
                    <a:pt x="78" y="154"/>
                  </a:cubicBezTo>
                  <a:cubicBezTo>
                    <a:pt x="99" y="157"/>
                    <a:pt x="111" y="163"/>
                    <a:pt x="111" y="168"/>
                  </a:cubicBezTo>
                  <a:cubicBezTo>
                    <a:pt x="111" y="174"/>
                    <a:pt x="91" y="183"/>
                    <a:pt x="60" y="183"/>
                  </a:cubicBezTo>
                  <a:cubicBezTo>
                    <a:pt x="28" y="183"/>
                    <a:pt x="9" y="174"/>
                    <a:pt x="9" y="168"/>
                  </a:cubicBezTo>
                  <a:cubicBezTo>
                    <a:pt x="9" y="162"/>
                    <a:pt x="26" y="154"/>
                    <a:pt x="53" y="153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104" y="76"/>
                    <a:pt x="104" y="76"/>
                    <a:pt x="104" y="76"/>
                  </a:cubicBezTo>
                  <a:cubicBezTo>
                    <a:pt x="104" y="76"/>
                    <a:pt x="104" y="76"/>
                    <a:pt x="104" y="76"/>
                  </a:cubicBezTo>
                  <a:cubicBezTo>
                    <a:pt x="108" y="69"/>
                    <a:pt x="111" y="60"/>
                    <a:pt x="111" y="51"/>
                  </a:cubicBezTo>
                  <a:cubicBezTo>
                    <a:pt x="111" y="22"/>
                    <a:pt x="88" y="0"/>
                    <a:pt x="60" y="0"/>
                  </a:cubicBezTo>
                  <a:cubicBezTo>
                    <a:pt x="31" y="0"/>
                    <a:pt x="8" y="22"/>
                    <a:pt x="8" y="51"/>
                  </a:cubicBezTo>
                  <a:cubicBezTo>
                    <a:pt x="8" y="60"/>
                    <a:pt x="11" y="69"/>
                    <a:pt x="15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4" y="147"/>
                    <a:pt x="0" y="155"/>
                    <a:pt x="0" y="168"/>
                  </a:cubicBezTo>
                  <a:cubicBezTo>
                    <a:pt x="0" y="183"/>
                    <a:pt x="30" y="191"/>
                    <a:pt x="60" y="191"/>
                  </a:cubicBezTo>
                  <a:cubicBezTo>
                    <a:pt x="89" y="191"/>
                    <a:pt x="119" y="183"/>
                    <a:pt x="119" y="168"/>
                  </a:cubicBezTo>
                  <a:cubicBezTo>
                    <a:pt x="119" y="157"/>
                    <a:pt x="103" y="149"/>
                    <a:pt x="82" y="146"/>
                  </a:cubicBezTo>
                  <a:close/>
                  <a:moveTo>
                    <a:pt x="38" y="44"/>
                  </a:moveTo>
                  <a:cubicBezTo>
                    <a:pt x="38" y="33"/>
                    <a:pt x="48" y="23"/>
                    <a:pt x="60" y="23"/>
                  </a:cubicBezTo>
                  <a:cubicBezTo>
                    <a:pt x="72" y="23"/>
                    <a:pt x="81" y="33"/>
                    <a:pt x="81" y="44"/>
                  </a:cubicBezTo>
                  <a:cubicBezTo>
                    <a:pt x="81" y="56"/>
                    <a:pt x="72" y="66"/>
                    <a:pt x="60" y="66"/>
                  </a:cubicBezTo>
                  <a:cubicBezTo>
                    <a:pt x="48" y="66"/>
                    <a:pt x="38" y="56"/>
                    <a:pt x="38" y="44"/>
                  </a:cubicBezTo>
                  <a:close/>
                </a:path>
              </a:pathLst>
            </a:custGeom>
            <a:solidFill>
              <a:srgbClr val="00544A"/>
            </a:solidFill>
            <a:ln>
              <a:noFill/>
            </a:ln>
            <a:effectLst>
              <a:outerShdw blurRad="88900" sx="102000" sy="102000" algn="ctr" rotWithShape="0">
                <a:srgbClr val="71C6E4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777350" y="6033016"/>
            <a:ext cx="592872" cy="533585"/>
            <a:chOff x="4342250" y="4391246"/>
            <a:chExt cx="592872" cy="592872"/>
          </a:xfrm>
        </p:grpSpPr>
        <p:sp useBgFill="1">
          <p:nvSpPr>
            <p:cNvPr id="10" name="椭圆 9"/>
            <p:cNvSpPr/>
            <p:nvPr/>
          </p:nvSpPr>
          <p:spPr>
            <a:xfrm rot="10800000">
              <a:off x="4342250" y="4391246"/>
              <a:ext cx="592872" cy="5928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44A"/>
              </a:solidFill>
            </a:ln>
            <a:effectLst>
              <a:outerShdw blurRad="1016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485309" y="4540844"/>
              <a:ext cx="312784" cy="288126"/>
              <a:chOff x="4076704" y="3759197"/>
              <a:chExt cx="1530351" cy="1409703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889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31" name="Freeform 244"/>
              <p:cNvSpPr>
                <a:spLocks noEditPoints="1"/>
              </p:cNvSpPr>
              <p:nvPr/>
            </p:nvSpPr>
            <p:spPr bwMode="auto">
              <a:xfrm>
                <a:off x="4692656" y="3759197"/>
                <a:ext cx="914399" cy="915985"/>
              </a:xfrm>
              <a:custGeom>
                <a:avLst/>
                <a:gdLst>
                  <a:gd name="T0" fmla="*/ 221 w 244"/>
                  <a:gd name="T1" fmla="*/ 22 h 244"/>
                  <a:gd name="T2" fmla="*/ 141 w 244"/>
                  <a:gd name="T3" fmla="*/ 22 h 244"/>
                  <a:gd name="T4" fmla="*/ 0 w 244"/>
                  <a:gd name="T5" fmla="*/ 164 h 244"/>
                  <a:gd name="T6" fmla="*/ 80 w 244"/>
                  <a:gd name="T7" fmla="*/ 244 h 244"/>
                  <a:gd name="T8" fmla="*/ 221 w 244"/>
                  <a:gd name="T9" fmla="*/ 102 h 244"/>
                  <a:gd name="T10" fmla="*/ 221 w 244"/>
                  <a:gd name="T11" fmla="*/ 22 h 244"/>
                  <a:gd name="T12" fmla="*/ 48 w 244"/>
                  <a:gd name="T13" fmla="*/ 165 h 244"/>
                  <a:gd name="T14" fmla="*/ 38 w 244"/>
                  <a:gd name="T15" fmla="*/ 156 h 244"/>
                  <a:gd name="T16" fmla="*/ 158 w 244"/>
                  <a:gd name="T17" fmla="*/ 36 h 244"/>
                  <a:gd name="T18" fmla="*/ 168 w 244"/>
                  <a:gd name="T19" fmla="*/ 36 h 244"/>
                  <a:gd name="T20" fmla="*/ 168 w 244"/>
                  <a:gd name="T21" fmla="*/ 46 h 244"/>
                  <a:gd name="T22" fmla="*/ 48 w 244"/>
                  <a:gd name="T23" fmla="*/ 165 h 244"/>
                  <a:gd name="T24" fmla="*/ 68 w 244"/>
                  <a:gd name="T25" fmla="*/ 185 h 244"/>
                  <a:gd name="T26" fmla="*/ 58 w 244"/>
                  <a:gd name="T27" fmla="*/ 176 h 244"/>
                  <a:gd name="T28" fmla="*/ 188 w 244"/>
                  <a:gd name="T29" fmla="*/ 46 h 244"/>
                  <a:gd name="T30" fmla="*/ 197 w 244"/>
                  <a:gd name="T31" fmla="*/ 46 h 244"/>
                  <a:gd name="T32" fmla="*/ 197 w 244"/>
                  <a:gd name="T33" fmla="*/ 56 h 244"/>
                  <a:gd name="T34" fmla="*/ 68 w 244"/>
                  <a:gd name="T35" fmla="*/ 185 h 244"/>
                  <a:gd name="T36" fmla="*/ 88 w 244"/>
                  <a:gd name="T37" fmla="*/ 205 h 244"/>
                  <a:gd name="T38" fmla="*/ 78 w 244"/>
                  <a:gd name="T39" fmla="*/ 196 h 244"/>
                  <a:gd name="T40" fmla="*/ 198 w 244"/>
                  <a:gd name="T41" fmla="*/ 76 h 244"/>
                  <a:gd name="T42" fmla="*/ 207 w 244"/>
                  <a:gd name="T43" fmla="*/ 76 h 244"/>
                  <a:gd name="T44" fmla="*/ 207 w 244"/>
                  <a:gd name="T45" fmla="*/ 86 h 244"/>
                  <a:gd name="T46" fmla="*/ 88 w 244"/>
                  <a:gd name="T47" fmla="*/ 20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4" h="244">
                    <a:moveTo>
                      <a:pt x="221" y="22"/>
                    </a:moveTo>
                    <a:cubicBezTo>
                      <a:pt x="199" y="0"/>
                      <a:pt x="163" y="0"/>
                      <a:pt x="141" y="22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80" y="244"/>
                      <a:pt x="80" y="244"/>
                      <a:pt x="80" y="244"/>
                    </a:cubicBezTo>
                    <a:cubicBezTo>
                      <a:pt x="221" y="102"/>
                      <a:pt x="221" y="102"/>
                      <a:pt x="221" y="102"/>
                    </a:cubicBezTo>
                    <a:cubicBezTo>
                      <a:pt x="244" y="80"/>
                      <a:pt x="244" y="44"/>
                      <a:pt x="221" y="22"/>
                    </a:cubicBezTo>
                    <a:close/>
                    <a:moveTo>
                      <a:pt x="48" y="165"/>
                    </a:moveTo>
                    <a:cubicBezTo>
                      <a:pt x="38" y="156"/>
                      <a:pt x="38" y="156"/>
                      <a:pt x="38" y="15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1" y="34"/>
                      <a:pt x="165" y="34"/>
                      <a:pt x="168" y="36"/>
                    </a:cubicBezTo>
                    <a:cubicBezTo>
                      <a:pt x="170" y="39"/>
                      <a:pt x="170" y="43"/>
                      <a:pt x="168" y="46"/>
                    </a:cubicBezTo>
                    <a:lnTo>
                      <a:pt x="48" y="165"/>
                    </a:lnTo>
                    <a:close/>
                    <a:moveTo>
                      <a:pt x="68" y="185"/>
                    </a:moveTo>
                    <a:cubicBezTo>
                      <a:pt x="58" y="176"/>
                      <a:pt x="58" y="176"/>
                      <a:pt x="58" y="176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91" y="44"/>
                      <a:pt x="195" y="44"/>
                      <a:pt x="197" y="46"/>
                    </a:cubicBezTo>
                    <a:cubicBezTo>
                      <a:pt x="200" y="49"/>
                      <a:pt x="200" y="53"/>
                      <a:pt x="197" y="56"/>
                    </a:cubicBezTo>
                    <a:lnTo>
                      <a:pt x="68" y="185"/>
                    </a:lnTo>
                    <a:close/>
                    <a:moveTo>
                      <a:pt x="88" y="205"/>
                    </a:moveTo>
                    <a:cubicBezTo>
                      <a:pt x="78" y="196"/>
                      <a:pt x="78" y="196"/>
                      <a:pt x="78" y="196"/>
                    </a:cubicBezTo>
                    <a:cubicBezTo>
                      <a:pt x="198" y="76"/>
                      <a:pt x="198" y="76"/>
                      <a:pt x="198" y="76"/>
                    </a:cubicBezTo>
                    <a:cubicBezTo>
                      <a:pt x="200" y="73"/>
                      <a:pt x="205" y="73"/>
                      <a:pt x="207" y="76"/>
                    </a:cubicBezTo>
                    <a:cubicBezTo>
                      <a:pt x="210" y="79"/>
                      <a:pt x="210" y="83"/>
                      <a:pt x="207" y="86"/>
                    </a:cubicBezTo>
                    <a:lnTo>
                      <a:pt x="88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Freeform 245"/>
              <p:cNvSpPr/>
              <p:nvPr/>
            </p:nvSpPr>
            <p:spPr bwMode="auto">
              <a:xfrm>
                <a:off x="4186241" y="4540247"/>
                <a:ext cx="633415" cy="628648"/>
              </a:xfrm>
              <a:custGeom>
                <a:avLst/>
                <a:gdLst>
                  <a:gd name="T0" fmla="*/ 257 w 399"/>
                  <a:gd name="T1" fmla="*/ 236 h 396"/>
                  <a:gd name="T2" fmla="*/ 241 w 399"/>
                  <a:gd name="T3" fmla="*/ 219 h 396"/>
                  <a:gd name="T4" fmla="*/ 399 w 399"/>
                  <a:gd name="T5" fmla="*/ 61 h 396"/>
                  <a:gd name="T6" fmla="*/ 335 w 399"/>
                  <a:gd name="T7" fmla="*/ 0 h 396"/>
                  <a:gd name="T8" fmla="*/ 179 w 399"/>
                  <a:gd name="T9" fmla="*/ 156 h 396"/>
                  <a:gd name="T10" fmla="*/ 160 w 399"/>
                  <a:gd name="T11" fmla="*/ 139 h 396"/>
                  <a:gd name="T12" fmla="*/ 125 w 399"/>
                  <a:gd name="T13" fmla="*/ 160 h 396"/>
                  <a:gd name="T14" fmla="*/ 0 w 399"/>
                  <a:gd name="T15" fmla="*/ 359 h 396"/>
                  <a:gd name="T16" fmla="*/ 38 w 399"/>
                  <a:gd name="T17" fmla="*/ 396 h 396"/>
                  <a:gd name="T18" fmla="*/ 236 w 399"/>
                  <a:gd name="T19" fmla="*/ 274 h 396"/>
                  <a:gd name="T20" fmla="*/ 257 w 399"/>
                  <a:gd name="T21" fmla="*/ 23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396">
                    <a:moveTo>
                      <a:pt x="257" y="236"/>
                    </a:moveTo>
                    <a:lnTo>
                      <a:pt x="241" y="219"/>
                    </a:lnTo>
                    <a:lnTo>
                      <a:pt x="399" y="61"/>
                    </a:lnTo>
                    <a:lnTo>
                      <a:pt x="335" y="0"/>
                    </a:lnTo>
                    <a:lnTo>
                      <a:pt x="179" y="156"/>
                    </a:lnTo>
                    <a:lnTo>
                      <a:pt x="160" y="139"/>
                    </a:lnTo>
                    <a:lnTo>
                      <a:pt x="125" y="160"/>
                    </a:lnTo>
                    <a:lnTo>
                      <a:pt x="0" y="359"/>
                    </a:lnTo>
                    <a:lnTo>
                      <a:pt x="38" y="396"/>
                    </a:lnTo>
                    <a:lnTo>
                      <a:pt x="236" y="274"/>
                    </a:lnTo>
                    <a:lnTo>
                      <a:pt x="257" y="2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33" name="Freeform 246"/>
              <p:cNvSpPr/>
              <p:nvPr/>
            </p:nvSpPr>
            <p:spPr bwMode="auto">
              <a:xfrm>
                <a:off x="4076704" y="3771898"/>
                <a:ext cx="671513" cy="669923"/>
              </a:xfrm>
              <a:custGeom>
                <a:avLst/>
                <a:gdLst>
                  <a:gd name="T0" fmla="*/ 90 w 179"/>
                  <a:gd name="T1" fmla="*/ 0 h 179"/>
                  <a:gd name="T2" fmla="*/ 67 w 179"/>
                  <a:gd name="T3" fmla="*/ 3 h 179"/>
                  <a:gd name="T4" fmla="*/ 70 w 179"/>
                  <a:gd name="T5" fmla="*/ 5 h 179"/>
                  <a:gd name="T6" fmla="*/ 102 w 179"/>
                  <a:gd name="T7" fmla="*/ 37 h 179"/>
                  <a:gd name="T8" fmla="*/ 102 w 179"/>
                  <a:gd name="T9" fmla="*/ 96 h 179"/>
                  <a:gd name="T10" fmla="*/ 42 w 179"/>
                  <a:gd name="T11" fmla="*/ 96 h 179"/>
                  <a:gd name="T12" fmla="*/ 10 w 179"/>
                  <a:gd name="T13" fmla="*/ 64 h 179"/>
                  <a:gd name="T14" fmla="*/ 6 w 179"/>
                  <a:gd name="T15" fmla="*/ 59 h 179"/>
                  <a:gd name="T16" fmla="*/ 0 w 179"/>
                  <a:gd name="T17" fmla="*/ 89 h 179"/>
                  <a:gd name="T18" fmla="*/ 90 w 179"/>
                  <a:gd name="T19" fmla="*/ 179 h 179"/>
                  <a:gd name="T20" fmla="*/ 179 w 179"/>
                  <a:gd name="T21" fmla="*/ 89 h 179"/>
                  <a:gd name="T22" fmla="*/ 90 w 179"/>
                  <a:gd name="T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82" y="0"/>
                      <a:pt x="75" y="1"/>
                      <a:pt x="67" y="3"/>
                    </a:cubicBezTo>
                    <a:cubicBezTo>
                      <a:pt x="68" y="4"/>
                      <a:pt x="69" y="4"/>
                      <a:pt x="70" y="5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18" y="53"/>
                      <a:pt x="118" y="80"/>
                      <a:pt x="102" y="96"/>
                    </a:cubicBezTo>
                    <a:cubicBezTo>
                      <a:pt x="85" y="113"/>
                      <a:pt x="59" y="113"/>
                      <a:pt x="42" y="96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7" y="61"/>
                      <a:pt x="6" y="59"/>
                    </a:cubicBezTo>
                    <a:cubicBezTo>
                      <a:pt x="2" y="68"/>
                      <a:pt x="0" y="79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Freeform 247"/>
              <p:cNvSpPr>
                <a:spLocks noEditPoints="1"/>
              </p:cNvSpPr>
              <p:nvPr/>
            </p:nvSpPr>
            <p:spPr bwMode="auto">
              <a:xfrm>
                <a:off x="4905373" y="4565649"/>
                <a:ext cx="604837" cy="603251"/>
              </a:xfrm>
              <a:custGeom>
                <a:avLst/>
                <a:gdLst>
                  <a:gd name="T0" fmla="*/ 142 w 161"/>
                  <a:gd name="T1" fmla="*/ 142 h 161"/>
                  <a:gd name="T2" fmla="*/ 142 w 161"/>
                  <a:gd name="T3" fmla="*/ 71 h 161"/>
                  <a:gd name="T4" fmla="*/ 70 w 161"/>
                  <a:gd name="T5" fmla="*/ 0 h 161"/>
                  <a:gd name="T6" fmla="*/ 0 w 161"/>
                  <a:gd name="T7" fmla="*/ 70 h 161"/>
                  <a:gd name="T8" fmla="*/ 72 w 161"/>
                  <a:gd name="T9" fmla="*/ 142 h 161"/>
                  <a:gd name="T10" fmla="*/ 142 w 161"/>
                  <a:gd name="T11" fmla="*/ 142 h 161"/>
                  <a:gd name="T12" fmla="*/ 94 w 161"/>
                  <a:gd name="T13" fmla="*/ 94 h 161"/>
                  <a:gd name="T14" fmla="*/ 123 w 161"/>
                  <a:gd name="T15" fmla="*/ 94 h 161"/>
                  <a:gd name="T16" fmla="*/ 123 w 161"/>
                  <a:gd name="T17" fmla="*/ 123 h 161"/>
                  <a:gd name="T18" fmla="*/ 94 w 161"/>
                  <a:gd name="T19" fmla="*/ 123 h 161"/>
                  <a:gd name="T20" fmla="*/ 94 w 161"/>
                  <a:gd name="T21" fmla="*/ 9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61">
                    <a:moveTo>
                      <a:pt x="142" y="142"/>
                    </a:moveTo>
                    <a:cubicBezTo>
                      <a:pt x="161" y="122"/>
                      <a:pt x="161" y="91"/>
                      <a:pt x="142" y="7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72" y="142"/>
                      <a:pt x="72" y="142"/>
                      <a:pt x="72" y="142"/>
                    </a:cubicBezTo>
                    <a:cubicBezTo>
                      <a:pt x="91" y="161"/>
                      <a:pt x="122" y="161"/>
                      <a:pt x="142" y="142"/>
                    </a:cubicBezTo>
                    <a:close/>
                    <a:moveTo>
                      <a:pt x="94" y="94"/>
                    </a:moveTo>
                    <a:cubicBezTo>
                      <a:pt x="102" y="86"/>
                      <a:pt x="115" y="86"/>
                      <a:pt x="123" y="94"/>
                    </a:cubicBezTo>
                    <a:cubicBezTo>
                      <a:pt x="131" y="102"/>
                      <a:pt x="131" y="115"/>
                      <a:pt x="123" y="123"/>
                    </a:cubicBezTo>
                    <a:cubicBezTo>
                      <a:pt x="115" y="131"/>
                      <a:pt x="102" y="131"/>
                      <a:pt x="94" y="123"/>
                    </a:cubicBezTo>
                    <a:cubicBezTo>
                      <a:pt x="86" y="115"/>
                      <a:pt x="86" y="102"/>
                      <a:pt x="94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7182769" y="3877236"/>
            <a:ext cx="592872" cy="533585"/>
            <a:chOff x="5747669" y="1995935"/>
            <a:chExt cx="592872" cy="592872"/>
          </a:xfrm>
        </p:grpSpPr>
        <p:sp useBgFill="1">
          <p:nvSpPr>
            <p:cNvPr id="21" name="椭圆 20"/>
            <p:cNvSpPr/>
            <p:nvPr/>
          </p:nvSpPr>
          <p:spPr>
            <a:xfrm rot="3600000">
              <a:off x="5747669" y="1995935"/>
              <a:ext cx="592872" cy="5928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44A"/>
              </a:solidFill>
            </a:ln>
            <a:effectLst>
              <a:outerShdw blurRad="1016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883832" y="2118723"/>
              <a:ext cx="333161" cy="325170"/>
              <a:chOff x="587375" y="-1498600"/>
              <a:chExt cx="1720850" cy="1679575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889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36" name="Freeform 186"/>
              <p:cNvSpPr/>
              <p:nvPr/>
            </p:nvSpPr>
            <p:spPr bwMode="auto">
              <a:xfrm>
                <a:off x="1892298" y="-1498600"/>
                <a:ext cx="415927" cy="503239"/>
              </a:xfrm>
              <a:custGeom>
                <a:avLst/>
                <a:gdLst>
                  <a:gd name="T0" fmla="*/ 111 w 111"/>
                  <a:gd name="T1" fmla="*/ 42 h 134"/>
                  <a:gd name="T2" fmla="*/ 0 w 111"/>
                  <a:gd name="T3" fmla="*/ 81 h 134"/>
                  <a:gd name="T4" fmla="*/ 79 w 111"/>
                  <a:gd name="T5" fmla="*/ 51 h 134"/>
                  <a:gd name="T6" fmla="*/ 1 w 111"/>
                  <a:gd name="T7" fmla="*/ 85 h 134"/>
                  <a:gd name="T8" fmla="*/ 111 w 111"/>
                  <a:gd name="T9" fmla="*/ 4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34">
                    <a:moveTo>
                      <a:pt x="111" y="42"/>
                    </a:moveTo>
                    <a:cubicBezTo>
                      <a:pt x="36" y="0"/>
                      <a:pt x="6" y="66"/>
                      <a:pt x="0" y="81"/>
                    </a:cubicBezTo>
                    <a:cubicBezTo>
                      <a:pt x="18" y="74"/>
                      <a:pt x="46" y="58"/>
                      <a:pt x="79" y="51"/>
                    </a:cubicBezTo>
                    <a:cubicBezTo>
                      <a:pt x="79" y="51"/>
                      <a:pt x="44" y="74"/>
                      <a:pt x="1" y="85"/>
                    </a:cubicBezTo>
                    <a:cubicBezTo>
                      <a:pt x="85" y="134"/>
                      <a:pt x="111" y="42"/>
                      <a:pt x="1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Freeform 187"/>
              <p:cNvSpPr/>
              <p:nvPr/>
            </p:nvSpPr>
            <p:spPr bwMode="auto">
              <a:xfrm>
                <a:off x="1600199" y="-1498600"/>
                <a:ext cx="360363" cy="285752"/>
              </a:xfrm>
              <a:custGeom>
                <a:avLst/>
                <a:gdLst>
                  <a:gd name="T0" fmla="*/ 48 w 96"/>
                  <a:gd name="T1" fmla="*/ 31 h 76"/>
                  <a:gd name="T2" fmla="*/ 67 w 96"/>
                  <a:gd name="T3" fmla="*/ 75 h 76"/>
                  <a:gd name="T4" fmla="*/ 36 w 96"/>
                  <a:gd name="T5" fmla="*/ 0 h 76"/>
                  <a:gd name="T6" fmla="*/ 63 w 96"/>
                  <a:gd name="T7" fmla="*/ 76 h 76"/>
                  <a:gd name="T8" fmla="*/ 48 w 96"/>
                  <a:gd name="T9" fmla="*/ 3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76">
                    <a:moveTo>
                      <a:pt x="48" y="31"/>
                    </a:moveTo>
                    <a:cubicBezTo>
                      <a:pt x="48" y="31"/>
                      <a:pt x="61" y="52"/>
                      <a:pt x="67" y="75"/>
                    </a:cubicBezTo>
                    <a:cubicBezTo>
                      <a:pt x="74" y="65"/>
                      <a:pt x="96" y="22"/>
                      <a:pt x="36" y="0"/>
                    </a:cubicBezTo>
                    <a:cubicBezTo>
                      <a:pt x="36" y="0"/>
                      <a:pt x="0" y="57"/>
                      <a:pt x="63" y="76"/>
                    </a:cubicBezTo>
                    <a:cubicBezTo>
                      <a:pt x="56" y="61"/>
                      <a:pt x="51" y="40"/>
                      <a:pt x="48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Freeform 188"/>
              <p:cNvSpPr>
                <a:spLocks noEditPoints="1"/>
              </p:cNvSpPr>
              <p:nvPr/>
            </p:nvSpPr>
            <p:spPr bwMode="auto">
              <a:xfrm>
                <a:off x="1085851" y="-935039"/>
                <a:ext cx="461964" cy="468315"/>
              </a:xfrm>
              <a:custGeom>
                <a:avLst/>
                <a:gdLst>
                  <a:gd name="T0" fmla="*/ 91 w 123"/>
                  <a:gd name="T1" fmla="*/ 33 h 125"/>
                  <a:gd name="T2" fmla="*/ 87 w 123"/>
                  <a:gd name="T3" fmla="*/ 71 h 125"/>
                  <a:gd name="T4" fmla="*/ 86 w 123"/>
                  <a:gd name="T5" fmla="*/ 78 h 125"/>
                  <a:gd name="T6" fmla="*/ 90 w 123"/>
                  <a:gd name="T7" fmla="*/ 82 h 125"/>
                  <a:gd name="T8" fmla="*/ 101 w 123"/>
                  <a:gd name="T9" fmla="*/ 74 h 125"/>
                  <a:gd name="T10" fmla="*/ 107 w 123"/>
                  <a:gd name="T11" fmla="*/ 54 h 125"/>
                  <a:gd name="T12" fmla="*/ 95 w 123"/>
                  <a:gd name="T13" fmla="*/ 26 h 125"/>
                  <a:gd name="T14" fmla="*/ 64 w 123"/>
                  <a:gd name="T15" fmla="*/ 14 h 125"/>
                  <a:gd name="T16" fmla="*/ 30 w 123"/>
                  <a:gd name="T17" fmla="*/ 28 h 125"/>
                  <a:gd name="T18" fmla="*/ 17 w 123"/>
                  <a:gd name="T19" fmla="*/ 63 h 125"/>
                  <a:gd name="T20" fmla="*/ 30 w 123"/>
                  <a:gd name="T21" fmla="*/ 96 h 125"/>
                  <a:gd name="T22" fmla="*/ 65 w 123"/>
                  <a:gd name="T23" fmla="*/ 110 h 125"/>
                  <a:gd name="T24" fmla="*/ 102 w 123"/>
                  <a:gd name="T25" fmla="*/ 100 h 125"/>
                  <a:gd name="T26" fmla="*/ 108 w 123"/>
                  <a:gd name="T27" fmla="*/ 114 h 125"/>
                  <a:gd name="T28" fmla="*/ 65 w 123"/>
                  <a:gd name="T29" fmla="*/ 125 h 125"/>
                  <a:gd name="T30" fmla="*/ 17 w 123"/>
                  <a:gd name="T31" fmla="*/ 106 h 125"/>
                  <a:gd name="T32" fmla="*/ 0 w 123"/>
                  <a:gd name="T33" fmla="*/ 63 h 125"/>
                  <a:gd name="T34" fmla="*/ 18 w 123"/>
                  <a:gd name="T35" fmla="*/ 18 h 125"/>
                  <a:gd name="T36" fmla="*/ 64 w 123"/>
                  <a:gd name="T37" fmla="*/ 0 h 125"/>
                  <a:gd name="T38" fmla="*/ 106 w 123"/>
                  <a:gd name="T39" fmla="*/ 16 h 125"/>
                  <a:gd name="T40" fmla="*/ 123 w 123"/>
                  <a:gd name="T41" fmla="*/ 54 h 125"/>
                  <a:gd name="T42" fmla="*/ 113 w 123"/>
                  <a:gd name="T43" fmla="*/ 84 h 125"/>
                  <a:gd name="T44" fmla="*/ 88 w 123"/>
                  <a:gd name="T45" fmla="*/ 96 h 125"/>
                  <a:gd name="T46" fmla="*/ 73 w 123"/>
                  <a:gd name="T47" fmla="*/ 89 h 125"/>
                  <a:gd name="T48" fmla="*/ 57 w 123"/>
                  <a:gd name="T49" fmla="*/ 97 h 125"/>
                  <a:gd name="T50" fmla="*/ 39 w 123"/>
                  <a:gd name="T51" fmla="*/ 88 h 125"/>
                  <a:gd name="T52" fmla="*/ 32 w 123"/>
                  <a:gd name="T53" fmla="*/ 65 h 125"/>
                  <a:gd name="T54" fmla="*/ 40 w 123"/>
                  <a:gd name="T55" fmla="*/ 41 h 125"/>
                  <a:gd name="T56" fmla="*/ 60 w 123"/>
                  <a:gd name="T57" fmla="*/ 31 h 125"/>
                  <a:gd name="T58" fmla="*/ 74 w 123"/>
                  <a:gd name="T59" fmla="*/ 36 h 125"/>
                  <a:gd name="T60" fmla="*/ 75 w 123"/>
                  <a:gd name="T61" fmla="*/ 33 h 125"/>
                  <a:gd name="T62" fmla="*/ 91 w 123"/>
                  <a:gd name="T63" fmla="*/ 33 h 125"/>
                  <a:gd name="T64" fmla="*/ 58 w 123"/>
                  <a:gd name="T65" fmla="*/ 80 h 125"/>
                  <a:gd name="T66" fmla="*/ 69 w 123"/>
                  <a:gd name="T67" fmla="*/ 74 h 125"/>
                  <a:gd name="T68" fmla="*/ 73 w 123"/>
                  <a:gd name="T69" fmla="*/ 61 h 125"/>
                  <a:gd name="T70" fmla="*/ 69 w 123"/>
                  <a:gd name="T71" fmla="*/ 52 h 125"/>
                  <a:gd name="T72" fmla="*/ 61 w 123"/>
                  <a:gd name="T73" fmla="*/ 48 h 125"/>
                  <a:gd name="T74" fmla="*/ 53 w 123"/>
                  <a:gd name="T75" fmla="*/ 53 h 125"/>
                  <a:gd name="T76" fmla="*/ 49 w 123"/>
                  <a:gd name="T77" fmla="*/ 65 h 125"/>
                  <a:gd name="T78" fmla="*/ 52 w 123"/>
                  <a:gd name="T79" fmla="*/ 76 h 125"/>
                  <a:gd name="T80" fmla="*/ 58 w 123"/>
                  <a:gd name="T81" fmla="*/ 8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" h="125">
                    <a:moveTo>
                      <a:pt x="91" y="33"/>
                    </a:moveTo>
                    <a:cubicBezTo>
                      <a:pt x="87" y="71"/>
                      <a:pt x="87" y="71"/>
                      <a:pt x="87" y="71"/>
                    </a:cubicBezTo>
                    <a:cubicBezTo>
                      <a:pt x="86" y="74"/>
                      <a:pt x="86" y="76"/>
                      <a:pt x="86" y="78"/>
                    </a:cubicBezTo>
                    <a:cubicBezTo>
                      <a:pt x="86" y="81"/>
                      <a:pt x="87" y="82"/>
                      <a:pt x="90" y="82"/>
                    </a:cubicBezTo>
                    <a:cubicBezTo>
                      <a:pt x="94" y="82"/>
                      <a:pt x="98" y="79"/>
                      <a:pt x="101" y="74"/>
                    </a:cubicBezTo>
                    <a:cubicBezTo>
                      <a:pt x="105" y="69"/>
                      <a:pt x="107" y="62"/>
                      <a:pt x="107" y="54"/>
                    </a:cubicBezTo>
                    <a:cubicBezTo>
                      <a:pt x="107" y="43"/>
                      <a:pt x="103" y="33"/>
                      <a:pt x="95" y="26"/>
                    </a:cubicBezTo>
                    <a:cubicBezTo>
                      <a:pt x="86" y="18"/>
                      <a:pt x="76" y="14"/>
                      <a:pt x="64" y="14"/>
                    </a:cubicBezTo>
                    <a:cubicBezTo>
                      <a:pt x="51" y="14"/>
                      <a:pt x="40" y="19"/>
                      <a:pt x="30" y="28"/>
                    </a:cubicBezTo>
                    <a:cubicBezTo>
                      <a:pt x="21" y="37"/>
                      <a:pt x="17" y="49"/>
                      <a:pt x="17" y="63"/>
                    </a:cubicBezTo>
                    <a:cubicBezTo>
                      <a:pt x="17" y="75"/>
                      <a:pt x="21" y="86"/>
                      <a:pt x="30" y="96"/>
                    </a:cubicBezTo>
                    <a:cubicBezTo>
                      <a:pt x="38" y="105"/>
                      <a:pt x="50" y="110"/>
                      <a:pt x="65" y="110"/>
                    </a:cubicBezTo>
                    <a:cubicBezTo>
                      <a:pt x="77" y="110"/>
                      <a:pt x="90" y="107"/>
                      <a:pt x="102" y="100"/>
                    </a:cubicBezTo>
                    <a:cubicBezTo>
                      <a:pt x="108" y="114"/>
                      <a:pt x="108" y="114"/>
                      <a:pt x="108" y="114"/>
                    </a:cubicBezTo>
                    <a:cubicBezTo>
                      <a:pt x="94" y="121"/>
                      <a:pt x="80" y="125"/>
                      <a:pt x="65" y="125"/>
                    </a:cubicBezTo>
                    <a:cubicBezTo>
                      <a:pt x="45" y="125"/>
                      <a:pt x="29" y="119"/>
                      <a:pt x="17" y="106"/>
                    </a:cubicBezTo>
                    <a:cubicBezTo>
                      <a:pt x="6" y="94"/>
                      <a:pt x="0" y="80"/>
                      <a:pt x="0" y="63"/>
                    </a:cubicBezTo>
                    <a:cubicBezTo>
                      <a:pt x="0" y="45"/>
                      <a:pt x="6" y="30"/>
                      <a:pt x="18" y="18"/>
                    </a:cubicBezTo>
                    <a:cubicBezTo>
                      <a:pt x="31" y="6"/>
                      <a:pt x="46" y="0"/>
                      <a:pt x="64" y="0"/>
                    </a:cubicBezTo>
                    <a:cubicBezTo>
                      <a:pt x="80" y="0"/>
                      <a:pt x="95" y="6"/>
                      <a:pt x="106" y="16"/>
                    </a:cubicBezTo>
                    <a:cubicBezTo>
                      <a:pt x="117" y="27"/>
                      <a:pt x="123" y="39"/>
                      <a:pt x="123" y="54"/>
                    </a:cubicBezTo>
                    <a:cubicBezTo>
                      <a:pt x="123" y="66"/>
                      <a:pt x="119" y="76"/>
                      <a:pt x="113" y="84"/>
                    </a:cubicBezTo>
                    <a:cubicBezTo>
                      <a:pt x="106" y="92"/>
                      <a:pt x="97" y="96"/>
                      <a:pt x="88" y="96"/>
                    </a:cubicBezTo>
                    <a:cubicBezTo>
                      <a:pt x="81" y="96"/>
                      <a:pt x="76" y="94"/>
                      <a:pt x="73" y="89"/>
                    </a:cubicBezTo>
                    <a:cubicBezTo>
                      <a:pt x="69" y="94"/>
                      <a:pt x="63" y="97"/>
                      <a:pt x="57" y="97"/>
                    </a:cubicBezTo>
                    <a:cubicBezTo>
                      <a:pt x="50" y="97"/>
                      <a:pt x="44" y="94"/>
                      <a:pt x="39" y="88"/>
                    </a:cubicBezTo>
                    <a:cubicBezTo>
                      <a:pt x="34" y="82"/>
                      <a:pt x="32" y="74"/>
                      <a:pt x="32" y="65"/>
                    </a:cubicBezTo>
                    <a:cubicBezTo>
                      <a:pt x="32" y="55"/>
                      <a:pt x="35" y="47"/>
                      <a:pt x="40" y="41"/>
                    </a:cubicBezTo>
                    <a:cubicBezTo>
                      <a:pt x="46" y="35"/>
                      <a:pt x="53" y="31"/>
                      <a:pt x="60" y="31"/>
                    </a:cubicBezTo>
                    <a:cubicBezTo>
                      <a:pt x="65" y="31"/>
                      <a:pt x="70" y="33"/>
                      <a:pt x="74" y="36"/>
                    </a:cubicBezTo>
                    <a:cubicBezTo>
                      <a:pt x="75" y="33"/>
                      <a:pt x="75" y="33"/>
                      <a:pt x="75" y="33"/>
                    </a:cubicBezTo>
                    <a:lnTo>
                      <a:pt x="91" y="33"/>
                    </a:lnTo>
                    <a:close/>
                    <a:moveTo>
                      <a:pt x="58" y="80"/>
                    </a:moveTo>
                    <a:cubicBezTo>
                      <a:pt x="62" y="80"/>
                      <a:pt x="66" y="78"/>
                      <a:pt x="69" y="74"/>
                    </a:cubicBezTo>
                    <a:cubicBezTo>
                      <a:pt x="71" y="71"/>
                      <a:pt x="73" y="66"/>
                      <a:pt x="73" y="61"/>
                    </a:cubicBezTo>
                    <a:cubicBezTo>
                      <a:pt x="73" y="57"/>
                      <a:pt x="72" y="54"/>
                      <a:pt x="69" y="52"/>
                    </a:cubicBezTo>
                    <a:cubicBezTo>
                      <a:pt x="67" y="49"/>
                      <a:pt x="64" y="48"/>
                      <a:pt x="61" y="48"/>
                    </a:cubicBezTo>
                    <a:cubicBezTo>
                      <a:pt x="58" y="48"/>
                      <a:pt x="55" y="50"/>
                      <a:pt x="53" y="53"/>
                    </a:cubicBezTo>
                    <a:cubicBezTo>
                      <a:pt x="50" y="56"/>
                      <a:pt x="49" y="60"/>
                      <a:pt x="49" y="65"/>
                    </a:cubicBezTo>
                    <a:cubicBezTo>
                      <a:pt x="49" y="70"/>
                      <a:pt x="50" y="73"/>
                      <a:pt x="52" y="76"/>
                    </a:cubicBezTo>
                    <a:cubicBezTo>
                      <a:pt x="53" y="79"/>
                      <a:pt x="56" y="80"/>
                      <a:pt x="5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Freeform 189"/>
              <p:cNvSpPr/>
              <p:nvPr/>
            </p:nvSpPr>
            <p:spPr bwMode="auto">
              <a:xfrm>
                <a:off x="633413" y="-823911"/>
                <a:ext cx="77786" cy="123824"/>
              </a:xfrm>
              <a:custGeom>
                <a:avLst/>
                <a:gdLst>
                  <a:gd name="T0" fmla="*/ 0 w 21"/>
                  <a:gd name="T1" fmla="*/ 17 h 33"/>
                  <a:gd name="T2" fmla="*/ 21 w 21"/>
                  <a:gd name="T3" fmla="*/ 33 h 33"/>
                  <a:gd name="T4" fmla="*/ 21 w 21"/>
                  <a:gd name="T5" fmla="*/ 0 h 33"/>
                  <a:gd name="T6" fmla="*/ 0 w 21"/>
                  <a:gd name="T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33">
                    <a:moveTo>
                      <a:pt x="0" y="17"/>
                    </a:moveTo>
                    <a:cubicBezTo>
                      <a:pt x="5" y="25"/>
                      <a:pt x="13" y="30"/>
                      <a:pt x="21" y="33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 190"/>
              <p:cNvSpPr/>
              <p:nvPr/>
            </p:nvSpPr>
            <p:spPr bwMode="auto">
              <a:xfrm>
                <a:off x="1173164" y="-1303340"/>
                <a:ext cx="284164" cy="101601"/>
              </a:xfrm>
              <a:custGeom>
                <a:avLst/>
                <a:gdLst>
                  <a:gd name="T0" fmla="*/ 52 w 76"/>
                  <a:gd name="T1" fmla="*/ 6 h 27"/>
                  <a:gd name="T2" fmla="*/ 25 w 76"/>
                  <a:gd name="T3" fmla="*/ 6 h 27"/>
                  <a:gd name="T4" fmla="*/ 0 w 76"/>
                  <a:gd name="T5" fmla="*/ 27 h 27"/>
                  <a:gd name="T6" fmla="*/ 76 w 76"/>
                  <a:gd name="T7" fmla="*/ 27 h 27"/>
                  <a:gd name="T8" fmla="*/ 52 w 76"/>
                  <a:gd name="T9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27">
                    <a:moveTo>
                      <a:pt x="52" y="6"/>
                    </a:moveTo>
                    <a:cubicBezTo>
                      <a:pt x="44" y="0"/>
                      <a:pt x="32" y="0"/>
                      <a:pt x="25" y="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76" y="27"/>
                      <a:pt x="76" y="27"/>
                      <a:pt x="76" y="27"/>
                    </a:cubicBezTo>
                    <a:lnTo>
                      <a:pt x="5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Freeform 191"/>
              <p:cNvSpPr/>
              <p:nvPr/>
            </p:nvSpPr>
            <p:spPr bwMode="auto">
              <a:xfrm>
                <a:off x="1919288" y="-823912"/>
                <a:ext cx="82549" cy="123824"/>
              </a:xfrm>
              <a:custGeom>
                <a:avLst/>
                <a:gdLst>
                  <a:gd name="T0" fmla="*/ 22 w 22"/>
                  <a:gd name="T1" fmla="*/ 17 h 33"/>
                  <a:gd name="T2" fmla="*/ 0 w 22"/>
                  <a:gd name="T3" fmla="*/ 0 h 33"/>
                  <a:gd name="T4" fmla="*/ 0 w 22"/>
                  <a:gd name="T5" fmla="*/ 33 h 33"/>
                  <a:gd name="T6" fmla="*/ 22 w 22"/>
                  <a:gd name="T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3">
                    <a:moveTo>
                      <a:pt x="22" y="1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" y="30"/>
                      <a:pt x="17" y="25"/>
                      <a:pt x="22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Freeform 192"/>
              <p:cNvSpPr/>
              <p:nvPr/>
            </p:nvSpPr>
            <p:spPr bwMode="auto">
              <a:xfrm>
                <a:off x="711199" y="-1201739"/>
                <a:ext cx="1208089" cy="996948"/>
              </a:xfrm>
              <a:custGeom>
                <a:avLst/>
                <a:gdLst>
                  <a:gd name="T0" fmla="*/ 18 w 322"/>
                  <a:gd name="T1" fmla="*/ 266 h 266"/>
                  <a:gd name="T2" fmla="*/ 18 w 322"/>
                  <a:gd name="T3" fmla="*/ 42 h 266"/>
                  <a:gd name="T4" fmla="*/ 26 w 322"/>
                  <a:gd name="T5" fmla="*/ 25 h 266"/>
                  <a:gd name="T6" fmla="*/ 45 w 322"/>
                  <a:gd name="T7" fmla="*/ 18 h 266"/>
                  <a:gd name="T8" fmla="*/ 277 w 322"/>
                  <a:gd name="T9" fmla="*/ 18 h 266"/>
                  <a:gd name="T10" fmla="*/ 296 w 322"/>
                  <a:gd name="T11" fmla="*/ 25 h 266"/>
                  <a:gd name="T12" fmla="*/ 304 w 322"/>
                  <a:gd name="T13" fmla="*/ 42 h 266"/>
                  <a:gd name="T14" fmla="*/ 304 w 322"/>
                  <a:gd name="T15" fmla="*/ 266 h 266"/>
                  <a:gd name="T16" fmla="*/ 322 w 322"/>
                  <a:gd name="T17" fmla="*/ 266 h 266"/>
                  <a:gd name="T18" fmla="*/ 322 w 322"/>
                  <a:gd name="T19" fmla="*/ 42 h 266"/>
                  <a:gd name="T20" fmla="*/ 277 w 322"/>
                  <a:gd name="T21" fmla="*/ 0 h 266"/>
                  <a:gd name="T22" fmla="*/ 45 w 322"/>
                  <a:gd name="T23" fmla="*/ 0 h 266"/>
                  <a:gd name="T24" fmla="*/ 0 w 322"/>
                  <a:gd name="T25" fmla="*/ 42 h 266"/>
                  <a:gd name="T26" fmla="*/ 0 w 322"/>
                  <a:gd name="T27" fmla="*/ 266 h 266"/>
                  <a:gd name="T28" fmla="*/ 18 w 322"/>
                  <a:gd name="T2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2" h="266">
                    <a:moveTo>
                      <a:pt x="18" y="266"/>
                    </a:move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35"/>
                      <a:pt x="21" y="29"/>
                      <a:pt x="26" y="25"/>
                    </a:cubicBezTo>
                    <a:cubicBezTo>
                      <a:pt x="31" y="20"/>
                      <a:pt x="38" y="18"/>
                      <a:pt x="45" y="18"/>
                    </a:cubicBezTo>
                    <a:cubicBezTo>
                      <a:pt x="277" y="18"/>
                      <a:pt x="277" y="18"/>
                      <a:pt x="277" y="18"/>
                    </a:cubicBezTo>
                    <a:cubicBezTo>
                      <a:pt x="285" y="18"/>
                      <a:pt x="292" y="20"/>
                      <a:pt x="296" y="25"/>
                    </a:cubicBezTo>
                    <a:cubicBezTo>
                      <a:pt x="301" y="29"/>
                      <a:pt x="304" y="35"/>
                      <a:pt x="304" y="42"/>
                    </a:cubicBezTo>
                    <a:cubicBezTo>
                      <a:pt x="304" y="266"/>
                      <a:pt x="304" y="266"/>
                      <a:pt x="304" y="266"/>
                    </a:cubicBezTo>
                    <a:cubicBezTo>
                      <a:pt x="322" y="266"/>
                      <a:pt x="322" y="266"/>
                      <a:pt x="322" y="266"/>
                    </a:cubicBezTo>
                    <a:cubicBezTo>
                      <a:pt x="322" y="42"/>
                      <a:pt x="322" y="42"/>
                      <a:pt x="322" y="42"/>
                    </a:cubicBezTo>
                    <a:cubicBezTo>
                      <a:pt x="322" y="18"/>
                      <a:pt x="301" y="0"/>
                      <a:pt x="27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21" y="0"/>
                      <a:pt x="1" y="18"/>
                      <a:pt x="0" y="42"/>
                    </a:cubicBezTo>
                    <a:cubicBezTo>
                      <a:pt x="0" y="266"/>
                      <a:pt x="0" y="266"/>
                      <a:pt x="0" y="266"/>
                    </a:cubicBezTo>
                    <a:lnTo>
                      <a:pt x="18" y="2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Freeform 193"/>
              <p:cNvSpPr>
                <a:spLocks noEditPoints="1"/>
              </p:cNvSpPr>
              <p:nvPr/>
            </p:nvSpPr>
            <p:spPr bwMode="auto">
              <a:xfrm>
                <a:off x="587375" y="-714376"/>
                <a:ext cx="1455737" cy="895351"/>
              </a:xfrm>
              <a:custGeom>
                <a:avLst/>
                <a:gdLst>
                  <a:gd name="T0" fmla="*/ 383 w 388"/>
                  <a:gd name="T1" fmla="*/ 0 h 239"/>
                  <a:gd name="T2" fmla="*/ 208 w 388"/>
                  <a:gd name="T3" fmla="*/ 144 h 239"/>
                  <a:gd name="T4" fmla="*/ 180 w 388"/>
                  <a:gd name="T5" fmla="*/ 144 h 239"/>
                  <a:gd name="T6" fmla="*/ 6 w 388"/>
                  <a:gd name="T7" fmla="*/ 0 h 239"/>
                  <a:gd name="T8" fmla="*/ 0 w 388"/>
                  <a:gd name="T9" fmla="*/ 19 h 239"/>
                  <a:gd name="T10" fmla="*/ 0 w 388"/>
                  <a:gd name="T11" fmla="*/ 203 h 239"/>
                  <a:gd name="T12" fmla="*/ 36 w 388"/>
                  <a:gd name="T13" fmla="*/ 239 h 239"/>
                  <a:gd name="T14" fmla="*/ 352 w 388"/>
                  <a:gd name="T15" fmla="*/ 239 h 239"/>
                  <a:gd name="T16" fmla="*/ 388 w 388"/>
                  <a:gd name="T17" fmla="*/ 203 h 239"/>
                  <a:gd name="T18" fmla="*/ 388 w 388"/>
                  <a:gd name="T19" fmla="*/ 19 h 239"/>
                  <a:gd name="T20" fmla="*/ 383 w 388"/>
                  <a:gd name="T21" fmla="*/ 0 h 239"/>
                  <a:gd name="T22" fmla="*/ 128 w 388"/>
                  <a:gd name="T23" fmla="*/ 155 h 239"/>
                  <a:gd name="T24" fmla="*/ 38 w 388"/>
                  <a:gd name="T25" fmla="*/ 211 h 239"/>
                  <a:gd name="T26" fmla="*/ 28 w 388"/>
                  <a:gd name="T27" fmla="*/ 208 h 239"/>
                  <a:gd name="T28" fmla="*/ 30 w 388"/>
                  <a:gd name="T29" fmla="*/ 198 h 239"/>
                  <a:gd name="T30" fmla="*/ 120 w 388"/>
                  <a:gd name="T31" fmla="*/ 142 h 239"/>
                  <a:gd name="T32" fmla="*/ 131 w 388"/>
                  <a:gd name="T33" fmla="*/ 145 h 239"/>
                  <a:gd name="T34" fmla="*/ 128 w 388"/>
                  <a:gd name="T35" fmla="*/ 155 h 239"/>
                  <a:gd name="T36" fmla="*/ 361 w 388"/>
                  <a:gd name="T37" fmla="*/ 208 h 239"/>
                  <a:gd name="T38" fmla="*/ 351 w 388"/>
                  <a:gd name="T39" fmla="*/ 211 h 239"/>
                  <a:gd name="T40" fmla="*/ 260 w 388"/>
                  <a:gd name="T41" fmla="*/ 155 h 239"/>
                  <a:gd name="T42" fmla="*/ 258 w 388"/>
                  <a:gd name="T43" fmla="*/ 145 h 239"/>
                  <a:gd name="T44" fmla="*/ 268 w 388"/>
                  <a:gd name="T45" fmla="*/ 142 h 239"/>
                  <a:gd name="T46" fmla="*/ 359 w 388"/>
                  <a:gd name="T47" fmla="*/ 198 h 239"/>
                  <a:gd name="T48" fmla="*/ 361 w 388"/>
                  <a:gd name="T49" fmla="*/ 20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8" h="239">
                    <a:moveTo>
                      <a:pt x="383" y="0"/>
                    </a:moveTo>
                    <a:cubicBezTo>
                      <a:pt x="208" y="144"/>
                      <a:pt x="208" y="144"/>
                      <a:pt x="208" y="144"/>
                    </a:cubicBezTo>
                    <a:cubicBezTo>
                      <a:pt x="201" y="150"/>
                      <a:pt x="188" y="150"/>
                      <a:pt x="180" y="14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6"/>
                      <a:pt x="0" y="12"/>
                      <a:pt x="0" y="19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223"/>
                      <a:pt x="16" y="239"/>
                      <a:pt x="36" y="239"/>
                    </a:cubicBezTo>
                    <a:cubicBezTo>
                      <a:pt x="352" y="239"/>
                      <a:pt x="352" y="239"/>
                      <a:pt x="352" y="239"/>
                    </a:cubicBezTo>
                    <a:cubicBezTo>
                      <a:pt x="372" y="239"/>
                      <a:pt x="388" y="223"/>
                      <a:pt x="388" y="203"/>
                    </a:cubicBezTo>
                    <a:cubicBezTo>
                      <a:pt x="388" y="19"/>
                      <a:pt x="388" y="19"/>
                      <a:pt x="388" y="19"/>
                    </a:cubicBezTo>
                    <a:cubicBezTo>
                      <a:pt x="388" y="12"/>
                      <a:pt x="386" y="6"/>
                      <a:pt x="383" y="0"/>
                    </a:cubicBezTo>
                    <a:close/>
                    <a:moveTo>
                      <a:pt x="128" y="155"/>
                    </a:moveTo>
                    <a:cubicBezTo>
                      <a:pt x="38" y="211"/>
                      <a:pt x="38" y="211"/>
                      <a:pt x="38" y="211"/>
                    </a:cubicBezTo>
                    <a:cubicBezTo>
                      <a:pt x="34" y="213"/>
                      <a:pt x="30" y="212"/>
                      <a:pt x="28" y="208"/>
                    </a:cubicBezTo>
                    <a:cubicBezTo>
                      <a:pt x="25" y="205"/>
                      <a:pt x="27" y="200"/>
                      <a:pt x="30" y="198"/>
                    </a:cubicBezTo>
                    <a:cubicBezTo>
                      <a:pt x="120" y="142"/>
                      <a:pt x="120" y="142"/>
                      <a:pt x="120" y="142"/>
                    </a:cubicBezTo>
                    <a:cubicBezTo>
                      <a:pt x="124" y="140"/>
                      <a:pt x="129" y="141"/>
                      <a:pt x="131" y="145"/>
                    </a:cubicBezTo>
                    <a:cubicBezTo>
                      <a:pt x="133" y="148"/>
                      <a:pt x="132" y="153"/>
                      <a:pt x="128" y="155"/>
                    </a:cubicBezTo>
                    <a:close/>
                    <a:moveTo>
                      <a:pt x="361" y="208"/>
                    </a:moveTo>
                    <a:cubicBezTo>
                      <a:pt x="359" y="212"/>
                      <a:pt x="354" y="213"/>
                      <a:pt x="351" y="211"/>
                    </a:cubicBezTo>
                    <a:cubicBezTo>
                      <a:pt x="260" y="155"/>
                      <a:pt x="260" y="155"/>
                      <a:pt x="260" y="155"/>
                    </a:cubicBezTo>
                    <a:cubicBezTo>
                      <a:pt x="257" y="153"/>
                      <a:pt x="256" y="148"/>
                      <a:pt x="258" y="145"/>
                    </a:cubicBezTo>
                    <a:cubicBezTo>
                      <a:pt x="260" y="141"/>
                      <a:pt x="265" y="140"/>
                      <a:pt x="268" y="142"/>
                    </a:cubicBezTo>
                    <a:cubicBezTo>
                      <a:pt x="359" y="198"/>
                      <a:pt x="359" y="198"/>
                      <a:pt x="359" y="198"/>
                    </a:cubicBezTo>
                    <a:cubicBezTo>
                      <a:pt x="362" y="200"/>
                      <a:pt x="363" y="205"/>
                      <a:pt x="361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4371932" y="3842186"/>
            <a:ext cx="592872" cy="533585"/>
            <a:chOff x="2936832" y="1956990"/>
            <a:chExt cx="592872" cy="592872"/>
          </a:xfrm>
        </p:grpSpPr>
        <p:sp useBgFill="1">
          <p:nvSpPr>
            <p:cNvPr id="22" name="椭圆 21"/>
            <p:cNvSpPr/>
            <p:nvPr/>
          </p:nvSpPr>
          <p:spPr>
            <a:xfrm rot="18000000">
              <a:off x="2936832" y="1956990"/>
              <a:ext cx="592872" cy="5928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44A"/>
              </a:solidFill>
            </a:ln>
            <a:effectLst>
              <a:outerShdw blurRad="1016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053741" y="2079693"/>
              <a:ext cx="359053" cy="337528"/>
              <a:chOff x="-2553911" y="3559322"/>
              <a:chExt cx="1826946" cy="1717745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889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45" name="Freeform 92"/>
              <p:cNvSpPr/>
              <p:nvPr/>
            </p:nvSpPr>
            <p:spPr bwMode="auto">
              <a:xfrm>
                <a:off x="-1233304" y="4883352"/>
                <a:ext cx="160314" cy="168281"/>
              </a:xfrm>
              <a:custGeom>
                <a:avLst/>
                <a:gdLst>
                  <a:gd name="T0" fmla="*/ 5 w 43"/>
                  <a:gd name="T1" fmla="*/ 4 h 45"/>
                  <a:gd name="T2" fmla="*/ 20 w 43"/>
                  <a:gd name="T3" fmla="*/ 5 h 45"/>
                  <a:gd name="T4" fmla="*/ 20 w 43"/>
                  <a:gd name="T5" fmla="*/ 5 h 45"/>
                  <a:gd name="T6" fmla="*/ 39 w 43"/>
                  <a:gd name="T7" fmla="*/ 25 h 45"/>
                  <a:gd name="T8" fmla="*/ 38 w 43"/>
                  <a:gd name="T9" fmla="*/ 41 h 45"/>
                  <a:gd name="T10" fmla="*/ 38 w 43"/>
                  <a:gd name="T11" fmla="*/ 41 h 45"/>
                  <a:gd name="T12" fmla="*/ 23 w 43"/>
                  <a:gd name="T13" fmla="*/ 40 h 45"/>
                  <a:gd name="T14" fmla="*/ 23 w 43"/>
                  <a:gd name="T15" fmla="*/ 40 h 45"/>
                  <a:gd name="T16" fmla="*/ 4 w 43"/>
                  <a:gd name="T17" fmla="*/ 20 h 45"/>
                  <a:gd name="T18" fmla="*/ 2 w 43"/>
                  <a:gd name="T19" fmla="*/ 18 h 45"/>
                  <a:gd name="T20" fmla="*/ 2 w 43"/>
                  <a:gd name="T21" fmla="*/ 18 h 45"/>
                  <a:gd name="T22" fmla="*/ 5 w 43"/>
                  <a:gd name="T23" fmla="*/ 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45">
                    <a:moveTo>
                      <a:pt x="5" y="4"/>
                    </a:moveTo>
                    <a:cubicBezTo>
                      <a:pt x="9" y="0"/>
                      <a:pt x="16" y="0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3" y="30"/>
                      <a:pt x="43" y="37"/>
                      <a:pt x="38" y="41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4" y="45"/>
                      <a:pt x="27" y="45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3"/>
                      <a:pt x="1" y="8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Freeform 93"/>
              <p:cNvSpPr/>
              <p:nvPr/>
            </p:nvSpPr>
            <p:spPr bwMode="auto">
              <a:xfrm>
                <a:off x="-1211083" y="4718246"/>
                <a:ext cx="190471" cy="131768"/>
              </a:xfrm>
              <a:custGeom>
                <a:avLst/>
                <a:gdLst>
                  <a:gd name="T0" fmla="*/ 2 w 51"/>
                  <a:gd name="T1" fmla="*/ 27 h 35"/>
                  <a:gd name="T2" fmla="*/ 17 w 51"/>
                  <a:gd name="T3" fmla="*/ 33 h 35"/>
                  <a:gd name="T4" fmla="*/ 17 w 51"/>
                  <a:gd name="T5" fmla="*/ 33 h 35"/>
                  <a:gd name="T6" fmla="*/ 42 w 51"/>
                  <a:gd name="T7" fmla="*/ 23 h 35"/>
                  <a:gd name="T8" fmla="*/ 49 w 51"/>
                  <a:gd name="T9" fmla="*/ 9 h 35"/>
                  <a:gd name="T10" fmla="*/ 49 w 51"/>
                  <a:gd name="T11" fmla="*/ 9 h 35"/>
                  <a:gd name="T12" fmla="*/ 34 w 51"/>
                  <a:gd name="T13" fmla="*/ 2 h 35"/>
                  <a:gd name="T14" fmla="*/ 34 w 51"/>
                  <a:gd name="T15" fmla="*/ 2 h 35"/>
                  <a:gd name="T16" fmla="*/ 9 w 51"/>
                  <a:gd name="T17" fmla="*/ 12 h 35"/>
                  <a:gd name="T18" fmla="*/ 6 w 51"/>
                  <a:gd name="T19" fmla="*/ 14 h 35"/>
                  <a:gd name="T20" fmla="*/ 6 w 51"/>
                  <a:gd name="T21" fmla="*/ 14 h 35"/>
                  <a:gd name="T22" fmla="*/ 2 w 51"/>
                  <a:gd name="T23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35">
                    <a:moveTo>
                      <a:pt x="2" y="27"/>
                    </a:moveTo>
                    <a:cubicBezTo>
                      <a:pt x="4" y="33"/>
                      <a:pt x="11" y="35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8" y="21"/>
                      <a:pt x="51" y="14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7" y="3"/>
                      <a:pt x="40" y="0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7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2" y="17"/>
                      <a:pt x="0" y="22"/>
                      <a:pt x="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Freeform 94"/>
              <p:cNvSpPr>
                <a:spLocks noEditPoints="1"/>
              </p:cNvSpPr>
              <p:nvPr/>
            </p:nvSpPr>
            <p:spPr bwMode="auto">
              <a:xfrm>
                <a:off x="-2249157" y="4167358"/>
                <a:ext cx="801572" cy="806484"/>
              </a:xfrm>
              <a:custGeom>
                <a:avLst/>
                <a:gdLst>
                  <a:gd name="T0" fmla="*/ 0 w 214"/>
                  <a:gd name="T1" fmla="*/ 108 h 215"/>
                  <a:gd name="T2" fmla="*/ 107 w 214"/>
                  <a:gd name="T3" fmla="*/ 0 h 215"/>
                  <a:gd name="T4" fmla="*/ 107 w 214"/>
                  <a:gd name="T5" fmla="*/ 0 h 215"/>
                  <a:gd name="T6" fmla="*/ 214 w 214"/>
                  <a:gd name="T7" fmla="*/ 108 h 215"/>
                  <a:gd name="T8" fmla="*/ 214 w 214"/>
                  <a:gd name="T9" fmla="*/ 108 h 215"/>
                  <a:gd name="T10" fmla="*/ 107 w 214"/>
                  <a:gd name="T11" fmla="*/ 215 h 215"/>
                  <a:gd name="T12" fmla="*/ 107 w 214"/>
                  <a:gd name="T13" fmla="*/ 215 h 215"/>
                  <a:gd name="T14" fmla="*/ 0 w 214"/>
                  <a:gd name="T15" fmla="*/ 108 h 215"/>
                  <a:gd name="T16" fmla="*/ 10 w 214"/>
                  <a:gd name="T17" fmla="*/ 108 h 215"/>
                  <a:gd name="T18" fmla="*/ 107 w 214"/>
                  <a:gd name="T19" fmla="*/ 205 h 215"/>
                  <a:gd name="T20" fmla="*/ 107 w 214"/>
                  <a:gd name="T21" fmla="*/ 205 h 215"/>
                  <a:gd name="T22" fmla="*/ 204 w 214"/>
                  <a:gd name="T23" fmla="*/ 108 h 215"/>
                  <a:gd name="T24" fmla="*/ 204 w 214"/>
                  <a:gd name="T25" fmla="*/ 108 h 215"/>
                  <a:gd name="T26" fmla="*/ 107 w 214"/>
                  <a:gd name="T27" fmla="*/ 11 h 215"/>
                  <a:gd name="T28" fmla="*/ 107 w 214"/>
                  <a:gd name="T29" fmla="*/ 11 h 215"/>
                  <a:gd name="T30" fmla="*/ 10 w 214"/>
                  <a:gd name="T31" fmla="*/ 108 h 215"/>
                  <a:gd name="T32" fmla="*/ 10 w 214"/>
                  <a:gd name="T33" fmla="*/ 1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4" h="215">
                    <a:moveTo>
                      <a:pt x="0" y="108"/>
                    </a:moveTo>
                    <a:cubicBezTo>
                      <a:pt x="0" y="48"/>
                      <a:pt x="48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66" y="0"/>
                      <a:pt x="214" y="48"/>
                      <a:pt x="214" y="108"/>
                    </a:cubicBezTo>
                    <a:cubicBezTo>
                      <a:pt x="214" y="108"/>
                      <a:pt x="214" y="108"/>
                      <a:pt x="214" y="108"/>
                    </a:cubicBezTo>
                    <a:cubicBezTo>
                      <a:pt x="214" y="167"/>
                      <a:pt x="166" y="215"/>
                      <a:pt x="107" y="215"/>
                    </a:cubicBezTo>
                    <a:cubicBezTo>
                      <a:pt x="107" y="215"/>
                      <a:pt x="107" y="215"/>
                      <a:pt x="107" y="215"/>
                    </a:cubicBezTo>
                    <a:cubicBezTo>
                      <a:pt x="48" y="215"/>
                      <a:pt x="0" y="167"/>
                      <a:pt x="0" y="108"/>
                    </a:cubicBezTo>
                    <a:close/>
                    <a:moveTo>
                      <a:pt x="10" y="108"/>
                    </a:moveTo>
                    <a:cubicBezTo>
                      <a:pt x="10" y="161"/>
                      <a:pt x="54" y="204"/>
                      <a:pt x="107" y="205"/>
                    </a:cubicBezTo>
                    <a:cubicBezTo>
                      <a:pt x="107" y="205"/>
                      <a:pt x="107" y="205"/>
                      <a:pt x="107" y="205"/>
                    </a:cubicBezTo>
                    <a:cubicBezTo>
                      <a:pt x="161" y="204"/>
                      <a:pt x="204" y="161"/>
                      <a:pt x="204" y="108"/>
                    </a:cubicBezTo>
                    <a:cubicBezTo>
                      <a:pt x="204" y="108"/>
                      <a:pt x="204" y="108"/>
                      <a:pt x="204" y="108"/>
                    </a:cubicBezTo>
                    <a:cubicBezTo>
                      <a:pt x="204" y="54"/>
                      <a:pt x="161" y="11"/>
                      <a:pt x="107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54" y="11"/>
                      <a:pt x="10" y="54"/>
                      <a:pt x="10" y="108"/>
                    </a:cubicBezTo>
                    <a:cubicBezTo>
                      <a:pt x="10" y="108"/>
                      <a:pt x="10" y="108"/>
                      <a:pt x="10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Freeform 95"/>
              <p:cNvSpPr>
                <a:spLocks noEditPoints="1"/>
              </p:cNvSpPr>
              <p:nvPr/>
            </p:nvSpPr>
            <p:spPr bwMode="auto">
              <a:xfrm>
                <a:off x="-2553911" y="3864133"/>
                <a:ext cx="1414255" cy="1412934"/>
              </a:xfrm>
              <a:custGeom>
                <a:avLst/>
                <a:gdLst>
                  <a:gd name="T0" fmla="*/ 377 w 377"/>
                  <a:gd name="T1" fmla="*/ 182 h 377"/>
                  <a:gd name="T2" fmla="*/ 341 w 377"/>
                  <a:gd name="T3" fmla="*/ 149 h 377"/>
                  <a:gd name="T4" fmla="*/ 325 w 377"/>
                  <a:gd name="T5" fmla="*/ 110 h 377"/>
                  <a:gd name="T6" fmla="*/ 327 w 377"/>
                  <a:gd name="T7" fmla="*/ 61 h 377"/>
                  <a:gd name="T8" fmla="*/ 324 w 377"/>
                  <a:gd name="T9" fmla="*/ 58 h 377"/>
                  <a:gd name="T10" fmla="*/ 319 w 377"/>
                  <a:gd name="T11" fmla="*/ 53 h 377"/>
                  <a:gd name="T12" fmla="*/ 317 w 377"/>
                  <a:gd name="T13" fmla="*/ 51 h 377"/>
                  <a:gd name="T14" fmla="*/ 268 w 377"/>
                  <a:gd name="T15" fmla="*/ 53 h 377"/>
                  <a:gd name="T16" fmla="*/ 229 w 377"/>
                  <a:gd name="T17" fmla="*/ 36 h 377"/>
                  <a:gd name="T18" fmla="*/ 196 w 377"/>
                  <a:gd name="T19" fmla="*/ 0 h 377"/>
                  <a:gd name="T20" fmla="*/ 192 w 377"/>
                  <a:gd name="T21" fmla="*/ 0 h 377"/>
                  <a:gd name="T22" fmla="*/ 185 w 377"/>
                  <a:gd name="T23" fmla="*/ 0 h 377"/>
                  <a:gd name="T24" fmla="*/ 182 w 377"/>
                  <a:gd name="T25" fmla="*/ 0 h 377"/>
                  <a:gd name="T26" fmla="*/ 149 w 377"/>
                  <a:gd name="T27" fmla="*/ 36 h 377"/>
                  <a:gd name="T28" fmla="*/ 109 w 377"/>
                  <a:gd name="T29" fmla="*/ 52 h 377"/>
                  <a:gd name="T30" fmla="*/ 60 w 377"/>
                  <a:gd name="T31" fmla="*/ 50 h 377"/>
                  <a:gd name="T32" fmla="*/ 58 w 377"/>
                  <a:gd name="T33" fmla="*/ 52 h 377"/>
                  <a:gd name="T34" fmla="*/ 53 w 377"/>
                  <a:gd name="T35" fmla="*/ 57 h 377"/>
                  <a:gd name="T36" fmla="*/ 50 w 377"/>
                  <a:gd name="T37" fmla="*/ 60 h 377"/>
                  <a:gd name="T38" fmla="*/ 52 w 377"/>
                  <a:gd name="T39" fmla="*/ 108 h 377"/>
                  <a:gd name="T40" fmla="*/ 36 w 377"/>
                  <a:gd name="T41" fmla="*/ 148 h 377"/>
                  <a:gd name="T42" fmla="*/ 0 w 377"/>
                  <a:gd name="T43" fmla="*/ 181 h 377"/>
                  <a:gd name="T44" fmla="*/ 0 w 377"/>
                  <a:gd name="T45" fmla="*/ 184 h 377"/>
                  <a:gd name="T46" fmla="*/ 0 w 377"/>
                  <a:gd name="T47" fmla="*/ 191 h 377"/>
                  <a:gd name="T48" fmla="*/ 0 w 377"/>
                  <a:gd name="T49" fmla="*/ 195 h 377"/>
                  <a:gd name="T50" fmla="*/ 35 w 377"/>
                  <a:gd name="T51" fmla="*/ 228 h 377"/>
                  <a:gd name="T52" fmla="*/ 51 w 377"/>
                  <a:gd name="T53" fmla="*/ 267 h 377"/>
                  <a:gd name="T54" fmla="*/ 49 w 377"/>
                  <a:gd name="T55" fmla="*/ 316 h 377"/>
                  <a:gd name="T56" fmla="*/ 52 w 377"/>
                  <a:gd name="T57" fmla="*/ 319 h 377"/>
                  <a:gd name="T58" fmla="*/ 57 w 377"/>
                  <a:gd name="T59" fmla="*/ 324 h 377"/>
                  <a:gd name="T60" fmla="*/ 59 w 377"/>
                  <a:gd name="T61" fmla="*/ 326 h 377"/>
                  <a:gd name="T62" fmla="*/ 108 w 377"/>
                  <a:gd name="T63" fmla="*/ 324 h 377"/>
                  <a:gd name="T64" fmla="*/ 147 w 377"/>
                  <a:gd name="T65" fmla="*/ 341 h 377"/>
                  <a:gd name="T66" fmla="*/ 180 w 377"/>
                  <a:gd name="T67" fmla="*/ 377 h 377"/>
                  <a:gd name="T68" fmla="*/ 184 w 377"/>
                  <a:gd name="T69" fmla="*/ 377 h 377"/>
                  <a:gd name="T70" fmla="*/ 191 w 377"/>
                  <a:gd name="T71" fmla="*/ 377 h 377"/>
                  <a:gd name="T72" fmla="*/ 194 w 377"/>
                  <a:gd name="T73" fmla="*/ 377 h 377"/>
                  <a:gd name="T74" fmla="*/ 227 w 377"/>
                  <a:gd name="T75" fmla="*/ 341 h 377"/>
                  <a:gd name="T76" fmla="*/ 267 w 377"/>
                  <a:gd name="T77" fmla="*/ 325 h 377"/>
                  <a:gd name="T78" fmla="*/ 316 w 377"/>
                  <a:gd name="T79" fmla="*/ 327 h 377"/>
                  <a:gd name="T80" fmla="*/ 318 w 377"/>
                  <a:gd name="T81" fmla="*/ 325 h 377"/>
                  <a:gd name="T82" fmla="*/ 323 w 377"/>
                  <a:gd name="T83" fmla="*/ 320 h 377"/>
                  <a:gd name="T84" fmla="*/ 326 w 377"/>
                  <a:gd name="T85" fmla="*/ 317 h 377"/>
                  <a:gd name="T86" fmla="*/ 324 w 377"/>
                  <a:gd name="T87" fmla="*/ 269 h 377"/>
                  <a:gd name="T88" fmla="*/ 341 w 377"/>
                  <a:gd name="T89" fmla="*/ 229 h 377"/>
                  <a:gd name="T90" fmla="*/ 377 w 377"/>
                  <a:gd name="T91" fmla="*/ 196 h 377"/>
                  <a:gd name="T92" fmla="*/ 377 w 377"/>
                  <a:gd name="T93" fmla="*/ 193 h 377"/>
                  <a:gd name="T94" fmla="*/ 377 w 377"/>
                  <a:gd name="T95" fmla="*/ 186 h 377"/>
                  <a:gd name="T96" fmla="*/ 377 w 377"/>
                  <a:gd name="T97" fmla="*/ 182 h 377"/>
                  <a:gd name="T98" fmla="*/ 188 w 377"/>
                  <a:gd name="T99" fmla="*/ 303 h 377"/>
                  <a:gd name="T100" fmla="*/ 73 w 377"/>
                  <a:gd name="T101" fmla="*/ 189 h 377"/>
                  <a:gd name="T102" fmla="*/ 188 w 377"/>
                  <a:gd name="T103" fmla="*/ 74 h 377"/>
                  <a:gd name="T104" fmla="*/ 303 w 377"/>
                  <a:gd name="T105" fmla="*/ 189 h 377"/>
                  <a:gd name="T106" fmla="*/ 188 w 377"/>
                  <a:gd name="T107" fmla="*/ 303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7" h="377">
                    <a:moveTo>
                      <a:pt x="377" y="182"/>
                    </a:moveTo>
                    <a:cubicBezTo>
                      <a:pt x="377" y="160"/>
                      <a:pt x="354" y="152"/>
                      <a:pt x="341" y="149"/>
                    </a:cubicBezTo>
                    <a:cubicBezTo>
                      <a:pt x="337" y="135"/>
                      <a:pt x="332" y="122"/>
                      <a:pt x="325" y="110"/>
                    </a:cubicBezTo>
                    <a:cubicBezTo>
                      <a:pt x="332" y="99"/>
                      <a:pt x="343" y="77"/>
                      <a:pt x="327" y="61"/>
                    </a:cubicBezTo>
                    <a:cubicBezTo>
                      <a:pt x="324" y="58"/>
                      <a:pt x="324" y="58"/>
                      <a:pt x="324" y="58"/>
                    </a:cubicBezTo>
                    <a:cubicBezTo>
                      <a:pt x="319" y="53"/>
                      <a:pt x="319" y="53"/>
                      <a:pt x="319" y="53"/>
                    </a:cubicBezTo>
                    <a:cubicBezTo>
                      <a:pt x="317" y="51"/>
                      <a:pt x="317" y="51"/>
                      <a:pt x="317" y="51"/>
                    </a:cubicBezTo>
                    <a:cubicBezTo>
                      <a:pt x="301" y="35"/>
                      <a:pt x="280" y="45"/>
                      <a:pt x="268" y="53"/>
                    </a:cubicBezTo>
                    <a:cubicBezTo>
                      <a:pt x="256" y="45"/>
                      <a:pt x="243" y="40"/>
                      <a:pt x="229" y="36"/>
                    </a:cubicBezTo>
                    <a:cubicBezTo>
                      <a:pt x="226" y="23"/>
                      <a:pt x="218" y="0"/>
                      <a:pt x="196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60" y="0"/>
                      <a:pt x="152" y="23"/>
                      <a:pt x="149" y="36"/>
                    </a:cubicBezTo>
                    <a:cubicBezTo>
                      <a:pt x="135" y="39"/>
                      <a:pt x="121" y="45"/>
                      <a:pt x="109" y="52"/>
                    </a:cubicBezTo>
                    <a:cubicBezTo>
                      <a:pt x="98" y="44"/>
                      <a:pt x="76" y="34"/>
                      <a:pt x="60" y="50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35" y="75"/>
                      <a:pt x="45" y="97"/>
                      <a:pt x="52" y="108"/>
                    </a:cubicBezTo>
                    <a:cubicBezTo>
                      <a:pt x="45" y="120"/>
                      <a:pt x="39" y="134"/>
                      <a:pt x="36" y="148"/>
                    </a:cubicBezTo>
                    <a:cubicBezTo>
                      <a:pt x="23" y="150"/>
                      <a:pt x="0" y="158"/>
                      <a:pt x="0" y="181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217"/>
                      <a:pt x="22" y="225"/>
                      <a:pt x="35" y="228"/>
                    </a:cubicBezTo>
                    <a:cubicBezTo>
                      <a:pt x="39" y="242"/>
                      <a:pt x="44" y="255"/>
                      <a:pt x="51" y="267"/>
                    </a:cubicBezTo>
                    <a:cubicBezTo>
                      <a:pt x="44" y="279"/>
                      <a:pt x="33" y="300"/>
                      <a:pt x="49" y="316"/>
                    </a:cubicBezTo>
                    <a:cubicBezTo>
                      <a:pt x="52" y="319"/>
                      <a:pt x="52" y="319"/>
                      <a:pt x="52" y="319"/>
                    </a:cubicBezTo>
                    <a:cubicBezTo>
                      <a:pt x="57" y="324"/>
                      <a:pt x="57" y="324"/>
                      <a:pt x="57" y="324"/>
                    </a:cubicBezTo>
                    <a:cubicBezTo>
                      <a:pt x="59" y="326"/>
                      <a:pt x="59" y="326"/>
                      <a:pt x="59" y="326"/>
                    </a:cubicBezTo>
                    <a:cubicBezTo>
                      <a:pt x="75" y="342"/>
                      <a:pt x="97" y="332"/>
                      <a:pt x="108" y="324"/>
                    </a:cubicBezTo>
                    <a:cubicBezTo>
                      <a:pt x="120" y="332"/>
                      <a:pt x="133" y="337"/>
                      <a:pt x="147" y="341"/>
                    </a:cubicBezTo>
                    <a:cubicBezTo>
                      <a:pt x="150" y="354"/>
                      <a:pt x="158" y="377"/>
                      <a:pt x="180" y="377"/>
                    </a:cubicBezTo>
                    <a:cubicBezTo>
                      <a:pt x="184" y="377"/>
                      <a:pt x="184" y="377"/>
                      <a:pt x="184" y="377"/>
                    </a:cubicBezTo>
                    <a:cubicBezTo>
                      <a:pt x="191" y="377"/>
                      <a:pt x="191" y="377"/>
                      <a:pt x="191" y="377"/>
                    </a:cubicBezTo>
                    <a:cubicBezTo>
                      <a:pt x="194" y="377"/>
                      <a:pt x="194" y="377"/>
                      <a:pt x="194" y="377"/>
                    </a:cubicBezTo>
                    <a:cubicBezTo>
                      <a:pt x="217" y="377"/>
                      <a:pt x="225" y="355"/>
                      <a:pt x="227" y="341"/>
                    </a:cubicBezTo>
                    <a:cubicBezTo>
                      <a:pt x="241" y="338"/>
                      <a:pt x="255" y="332"/>
                      <a:pt x="267" y="325"/>
                    </a:cubicBezTo>
                    <a:cubicBezTo>
                      <a:pt x="278" y="333"/>
                      <a:pt x="300" y="343"/>
                      <a:pt x="316" y="327"/>
                    </a:cubicBezTo>
                    <a:cubicBezTo>
                      <a:pt x="318" y="325"/>
                      <a:pt x="318" y="325"/>
                      <a:pt x="318" y="325"/>
                    </a:cubicBezTo>
                    <a:cubicBezTo>
                      <a:pt x="323" y="320"/>
                      <a:pt x="323" y="320"/>
                      <a:pt x="323" y="320"/>
                    </a:cubicBezTo>
                    <a:cubicBezTo>
                      <a:pt x="326" y="317"/>
                      <a:pt x="326" y="317"/>
                      <a:pt x="326" y="317"/>
                    </a:cubicBezTo>
                    <a:cubicBezTo>
                      <a:pt x="342" y="302"/>
                      <a:pt x="331" y="280"/>
                      <a:pt x="324" y="269"/>
                    </a:cubicBezTo>
                    <a:cubicBezTo>
                      <a:pt x="331" y="257"/>
                      <a:pt x="337" y="243"/>
                      <a:pt x="341" y="229"/>
                    </a:cubicBezTo>
                    <a:cubicBezTo>
                      <a:pt x="354" y="227"/>
                      <a:pt x="377" y="219"/>
                      <a:pt x="377" y="196"/>
                    </a:cubicBezTo>
                    <a:cubicBezTo>
                      <a:pt x="377" y="193"/>
                      <a:pt x="377" y="193"/>
                      <a:pt x="377" y="193"/>
                    </a:cubicBezTo>
                    <a:cubicBezTo>
                      <a:pt x="377" y="186"/>
                      <a:pt x="377" y="186"/>
                      <a:pt x="377" y="186"/>
                    </a:cubicBezTo>
                    <a:lnTo>
                      <a:pt x="377" y="182"/>
                    </a:lnTo>
                    <a:close/>
                    <a:moveTo>
                      <a:pt x="188" y="303"/>
                    </a:moveTo>
                    <a:cubicBezTo>
                      <a:pt x="125" y="303"/>
                      <a:pt x="73" y="252"/>
                      <a:pt x="73" y="189"/>
                    </a:cubicBezTo>
                    <a:cubicBezTo>
                      <a:pt x="73" y="125"/>
                      <a:pt x="125" y="74"/>
                      <a:pt x="188" y="74"/>
                    </a:cubicBezTo>
                    <a:cubicBezTo>
                      <a:pt x="252" y="74"/>
                      <a:pt x="303" y="125"/>
                      <a:pt x="303" y="189"/>
                    </a:cubicBezTo>
                    <a:cubicBezTo>
                      <a:pt x="303" y="252"/>
                      <a:pt x="252" y="303"/>
                      <a:pt x="18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49" name="Freeform 96"/>
              <p:cNvSpPr/>
              <p:nvPr/>
            </p:nvSpPr>
            <p:spPr bwMode="auto">
              <a:xfrm>
                <a:off x="-1574564" y="3559322"/>
                <a:ext cx="847599" cy="847758"/>
              </a:xfrm>
              <a:custGeom>
                <a:avLst/>
                <a:gdLst>
                  <a:gd name="T0" fmla="*/ 204 w 226"/>
                  <a:gd name="T1" fmla="*/ 90 h 226"/>
                  <a:gd name="T2" fmla="*/ 195 w 226"/>
                  <a:gd name="T3" fmla="*/ 66 h 226"/>
                  <a:gd name="T4" fmla="*/ 196 w 226"/>
                  <a:gd name="T5" fmla="*/ 37 h 226"/>
                  <a:gd name="T6" fmla="*/ 195 w 226"/>
                  <a:gd name="T7" fmla="*/ 35 h 226"/>
                  <a:gd name="T8" fmla="*/ 192 w 226"/>
                  <a:gd name="T9" fmla="*/ 32 h 226"/>
                  <a:gd name="T10" fmla="*/ 190 w 226"/>
                  <a:gd name="T11" fmla="*/ 31 h 226"/>
                  <a:gd name="T12" fmla="*/ 161 w 226"/>
                  <a:gd name="T13" fmla="*/ 32 h 226"/>
                  <a:gd name="T14" fmla="*/ 137 w 226"/>
                  <a:gd name="T15" fmla="*/ 22 h 226"/>
                  <a:gd name="T16" fmla="*/ 117 w 226"/>
                  <a:gd name="T17" fmla="*/ 0 h 226"/>
                  <a:gd name="T18" fmla="*/ 115 w 226"/>
                  <a:gd name="T19" fmla="*/ 0 h 226"/>
                  <a:gd name="T20" fmla="*/ 111 w 226"/>
                  <a:gd name="T21" fmla="*/ 0 h 226"/>
                  <a:gd name="T22" fmla="*/ 109 w 226"/>
                  <a:gd name="T23" fmla="*/ 0 h 226"/>
                  <a:gd name="T24" fmla="*/ 89 w 226"/>
                  <a:gd name="T25" fmla="*/ 22 h 226"/>
                  <a:gd name="T26" fmla="*/ 66 w 226"/>
                  <a:gd name="T27" fmla="*/ 31 h 226"/>
                  <a:gd name="T28" fmla="*/ 36 w 226"/>
                  <a:gd name="T29" fmla="*/ 30 h 226"/>
                  <a:gd name="T30" fmla="*/ 35 w 226"/>
                  <a:gd name="T31" fmla="*/ 32 h 226"/>
                  <a:gd name="T32" fmla="*/ 32 w 226"/>
                  <a:gd name="T33" fmla="*/ 35 h 226"/>
                  <a:gd name="T34" fmla="*/ 30 w 226"/>
                  <a:gd name="T35" fmla="*/ 36 h 226"/>
                  <a:gd name="T36" fmla="*/ 31 w 226"/>
                  <a:gd name="T37" fmla="*/ 65 h 226"/>
                  <a:gd name="T38" fmla="*/ 21 w 226"/>
                  <a:gd name="T39" fmla="*/ 89 h 226"/>
                  <a:gd name="T40" fmla="*/ 0 w 226"/>
                  <a:gd name="T41" fmla="*/ 109 h 226"/>
                  <a:gd name="T42" fmla="*/ 0 w 226"/>
                  <a:gd name="T43" fmla="*/ 111 h 226"/>
                  <a:gd name="T44" fmla="*/ 0 w 226"/>
                  <a:gd name="T45" fmla="*/ 115 h 226"/>
                  <a:gd name="T46" fmla="*/ 0 w 226"/>
                  <a:gd name="T47" fmla="*/ 117 h 226"/>
                  <a:gd name="T48" fmla="*/ 0 w 226"/>
                  <a:gd name="T49" fmla="*/ 119 h 226"/>
                  <a:gd name="T50" fmla="*/ 7 w 226"/>
                  <a:gd name="T51" fmla="*/ 122 h 226"/>
                  <a:gd name="T52" fmla="*/ 36 w 226"/>
                  <a:gd name="T53" fmla="*/ 114 h 226"/>
                  <a:gd name="T54" fmla="*/ 44 w 226"/>
                  <a:gd name="T55" fmla="*/ 115 h 226"/>
                  <a:gd name="T56" fmla="*/ 44 w 226"/>
                  <a:gd name="T57" fmla="*/ 113 h 226"/>
                  <a:gd name="T58" fmla="*/ 113 w 226"/>
                  <a:gd name="T59" fmla="*/ 44 h 226"/>
                  <a:gd name="T60" fmla="*/ 182 w 226"/>
                  <a:gd name="T61" fmla="*/ 113 h 226"/>
                  <a:gd name="T62" fmla="*/ 113 w 226"/>
                  <a:gd name="T63" fmla="*/ 182 h 226"/>
                  <a:gd name="T64" fmla="*/ 82 w 226"/>
                  <a:gd name="T65" fmla="*/ 175 h 226"/>
                  <a:gd name="T66" fmla="*/ 75 w 226"/>
                  <a:gd name="T67" fmla="*/ 191 h 226"/>
                  <a:gd name="T68" fmla="*/ 80 w 226"/>
                  <a:gd name="T69" fmla="*/ 202 h 226"/>
                  <a:gd name="T70" fmla="*/ 88 w 226"/>
                  <a:gd name="T71" fmla="*/ 205 h 226"/>
                  <a:gd name="T72" fmla="*/ 108 w 226"/>
                  <a:gd name="T73" fmla="*/ 226 h 226"/>
                  <a:gd name="T74" fmla="*/ 110 w 226"/>
                  <a:gd name="T75" fmla="*/ 226 h 226"/>
                  <a:gd name="T76" fmla="*/ 114 w 226"/>
                  <a:gd name="T77" fmla="*/ 226 h 226"/>
                  <a:gd name="T78" fmla="*/ 117 w 226"/>
                  <a:gd name="T79" fmla="*/ 226 h 226"/>
                  <a:gd name="T80" fmla="*/ 136 w 226"/>
                  <a:gd name="T81" fmla="*/ 205 h 226"/>
                  <a:gd name="T82" fmla="*/ 160 w 226"/>
                  <a:gd name="T83" fmla="*/ 195 h 226"/>
                  <a:gd name="T84" fmla="*/ 189 w 226"/>
                  <a:gd name="T85" fmla="*/ 196 h 226"/>
                  <a:gd name="T86" fmla="*/ 191 w 226"/>
                  <a:gd name="T87" fmla="*/ 195 h 226"/>
                  <a:gd name="T88" fmla="*/ 194 w 226"/>
                  <a:gd name="T89" fmla="*/ 192 h 226"/>
                  <a:gd name="T90" fmla="*/ 195 w 226"/>
                  <a:gd name="T91" fmla="*/ 191 h 226"/>
                  <a:gd name="T92" fmla="*/ 194 w 226"/>
                  <a:gd name="T93" fmla="*/ 161 h 226"/>
                  <a:gd name="T94" fmla="*/ 204 w 226"/>
                  <a:gd name="T95" fmla="*/ 138 h 226"/>
                  <a:gd name="T96" fmla="*/ 226 w 226"/>
                  <a:gd name="T97" fmla="*/ 118 h 226"/>
                  <a:gd name="T98" fmla="*/ 226 w 226"/>
                  <a:gd name="T99" fmla="*/ 116 h 226"/>
                  <a:gd name="T100" fmla="*/ 226 w 226"/>
                  <a:gd name="T101" fmla="*/ 112 h 226"/>
                  <a:gd name="T102" fmla="*/ 226 w 226"/>
                  <a:gd name="T103" fmla="*/ 110 h 226"/>
                  <a:gd name="T104" fmla="*/ 204 w 226"/>
                  <a:gd name="T105" fmla="*/ 9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6" h="226">
                    <a:moveTo>
                      <a:pt x="204" y="90"/>
                    </a:moveTo>
                    <a:cubicBezTo>
                      <a:pt x="202" y="81"/>
                      <a:pt x="199" y="73"/>
                      <a:pt x="195" y="66"/>
                    </a:cubicBezTo>
                    <a:cubicBezTo>
                      <a:pt x="199" y="59"/>
                      <a:pt x="206" y="46"/>
                      <a:pt x="196" y="37"/>
                    </a:cubicBezTo>
                    <a:cubicBezTo>
                      <a:pt x="195" y="35"/>
                      <a:pt x="195" y="35"/>
                      <a:pt x="195" y="35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0" y="31"/>
                      <a:pt x="190" y="31"/>
                      <a:pt x="190" y="31"/>
                    </a:cubicBezTo>
                    <a:cubicBezTo>
                      <a:pt x="181" y="21"/>
                      <a:pt x="168" y="27"/>
                      <a:pt x="161" y="32"/>
                    </a:cubicBezTo>
                    <a:cubicBezTo>
                      <a:pt x="154" y="28"/>
                      <a:pt x="146" y="24"/>
                      <a:pt x="137" y="22"/>
                    </a:cubicBezTo>
                    <a:cubicBezTo>
                      <a:pt x="136" y="14"/>
                      <a:pt x="131" y="0"/>
                      <a:pt x="117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96" y="0"/>
                      <a:pt x="91" y="14"/>
                      <a:pt x="89" y="22"/>
                    </a:cubicBezTo>
                    <a:cubicBezTo>
                      <a:pt x="81" y="24"/>
                      <a:pt x="73" y="27"/>
                      <a:pt x="66" y="31"/>
                    </a:cubicBezTo>
                    <a:cubicBezTo>
                      <a:pt x="59" y="27"/>
                      <a:pt x="46" y="21"/>
                      <a:pt x="36" y="30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45"/>
                      <a:pt x="27" y="58"/>
                      <a:pt x="31" y="65"/>
                    </a:cubicBezTo>
                    <a:cubicBezTo>
                      <a:pt x="27" y="72"/>
                      <a:pt x="24" y="80"/>
                      <a:pt x="21" y="89"/>
                    </a:cubicBezTo>
                    <a:cubicBezTo>
                      <a:pt x="14" y="90"/>
                      <a:pt x="0" y="95"/>
                      <a:pt x="0" y="10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18"/>
                      <a:pt x="0" y="118"/>
                      <a:pt x="0" y="119"/>
                    </a:cubicBezTo>
                    <a:cubicBezTo>
                      <a:pt x="2" y="120"/>
                      <a:pt x="5" y="121"/>
                      <a:pt x="7" y="122"/>
                    </a:cubicBezTo>
                    <a:cubicBezTo>
                      <a:pt x="15" y="118"/>
                      <a:pt x="25" y="114"/>
                      <a:pt x="36" y="114"/>
                    </a:cubicBezTo>
                    <a:cubicBezTo>
                      <a:pt x="39" y="114"/>
                      <a:pt x="41" y="114"/>
                      <a:pt x="44" y="115"/>
                    </a:cubicBezTo>
                    <a:cubicBezTo>
                      <a:pt x="44" y="114"/>
                      <a:pt x="44" y="114"/>
                      <a:pt x="44" y="113"/>
                    </a:cubicBezTo>
                    <a:cubicBezTo>
                      <a:pt x="44" y="75"/>
                      <a:pt x="75" y="44"/>
                      <a:pt x="113" y="44"/>
                    </a:cubicBezTo>
                    <a:cubicBezTo>
                      <a:pt x="151" y="44"/>
                      <a:pt x="182" y="75"/>
                      <a:pt x="182" y="113"/>
                    </a:cubicBezTo>
                    <a:cubicBezTo>
                      <a:pt x="182" y="151"/>
                      <a:pt x="151" y="182"/>
                      <a:pt x="113" y="182"/>
                    </a:cubicBezTo>
                    <a:cubicBezTo>
                      <a:pt x="102" y="182"/>
                      <a:pt x="91" y="179"/>
                      <a:pt x="82" y="175"/>
                    </a:cubicBezTo>
                    <a:cubicBezTo>
                      <a:pt x="80" y="181"/>
                      <a:pt x="78" y="186"/>
                      <a:pt x="75" y="191"/>
                    </a:cubicBezTo>
                    <a:cubicBezTo>
                      <a:pt x="77" y="195"/>
                      <a:pt x="79" y="198"/>
                      <a:pt x="80" y="202"/>
                    </a:cubicBezTo>
                    <a:cubicBezTo>
                      <a:pt x="83" y="203"/>
                      <a:pt x="86" y="204"/>
                      <a:pt x="88" y="205"/>
                    </a:cubicBezTo>
                    <a:cubicBezTo>
                      <a:pt x="90" y="212"/>
                      <a:pt x="95" y="226"/>
                      <a:pt x="108" y="226"/>
                    </a:cubicBezTo>
                    <a:cubicBezTo>
                      <a:pt x="110" y="226"/>
                      <a:pt x="110" y="226"/>
                      <a:pt x="110" y="226"/>
                    </a:cubicBezTo>
                    <a:cubicBezTo>
                      <a:pt x="114" y="226"/>
                      <a:pt x="114" y="226"/>
                      <a:pt x="114" y="226"/>
                    </a:cubicBezTo>
                    <a:cubicBezTo>
                      <a:pt x="117" y="226"/>
                      <a:pt x="117" y="226"/>
                      <a:pt x="117" y="226"/>
                    </a:cubicBezTo>
                    <a:cubicBezTo>
                      <a:pt x="130" y="226"/>
                      <a:pt x="135" y="213"/>
                      <a:pt x="136" y="205"/>
                    </a:cubicBezTo>
                    <a:cubicBezTo>
                      <a:pt x="145" y="203"/>
                      <a:pt x="153" y="199"/>
                      <a:pt x="160" y="195"/>
                    </a:cubicBezTo>
                    <a:cubicBezTo>
                      <a:pt x="167" y="200"/>
                      <a:pt x="180" y="206"/>
                      <a:pt x="189" y="196"/>
                    </a:cubicBezTo>
                    <a:cubicBezTo>
                      <a:pt x="191" y="195"/>
                      <a:pt x="191" y="195"/>
                      <a:pt x="191" y="195"/>
                    </a:cubicBezTo>
                    <a:cubicBezTo>
                      <a:pt x="194" y="192"/>
                      <a:pt x="194" y="192"/>
                      <a:pt x="194" y="192"/>
                    </a:cubicBezTo>
                    <a:cubicBezTo>
                      <a:pt x="195" y="191"/>
                      <a:pt x="195" y="191"/>
                      <a:pt x="195" y="191"/>
                    </a:cubicBezTo>
                    <a:cubicBezTo>
                      <a:pt x="205" y="181"/>
                      <a:pt x="199" y="168"/>
                      <a:pt x="194" y="161"/>
                    </a:cubicBezTo>
                    <a:cubicBezTo>
                      <a:pt x="199" y="154"/>
                      <a:pt x="202" y="146"/>
                      <a:pt x="204" y="138"/>
                    </a:cubicBezTo>
                    <a:cubicBezTo>
                      <a:pt x="212" y="136"/>
                      <a:pt x="226" y="131"/>
                      <a:pt x="226" y="118"/>
                    </a:cubicBezTo>
                    <a:cubicBezTo>
                      <a:pt x="226" y="116"/>
                      <a:pt x="226" y="116"/>
                      <a:pt x="226" y="116"/>
                    </a:cubicBezTo>
                    <a:cubicBezTo>
                      <a:pt x="226" y="112"/>
                      <a:pt x="226" y="112"/>
                      <a:pt x="226" y="112"/>
                    </a:cubicBezTo>
                    <a:cubicBezTo>
                      <a:pt x="226" y="110"/>
                      <a:pt x="226" y="110"/>
                      <a:pt x="226" y="110"/>
                    </a:cubicBezTo>
                    <a:cubicBezTo>
                      <a:pt x="226" y="96"/>
                      <a:pt x="212" y="91"/>
                      <a:pt x="204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Freeform 97"/>
              <p:cNvSpPr/>
              <p:nvPr/>
            </p:nvSpPr>
            <p:spPr bwMode="auto">
              <a:xfrm>
                <a:off x="-1395204" y="3743477"/>
                <a:ext cx="484118" cy="484209"/>
              </a:xfrm>
              <a:custGeom>
                <a:avLst/>
                <a:gdLst>
                  <a:gd name="T0" fmla="*/ 129 w 129"/>
                  <a:gd name="T1" fmla="*/ 64 h 129"/>
                  <a:gd name="T2" fmla="*/ 65 w 129"/>
                  <a:gd name="T3" fmla="*/ 0 h 129"/>
                  <a:gd name="T4" fmla="*/ 0 w 129"/>
                  <a:gd name="T5" fmla="*/ 64 h 129"/>
                  <a:gd name="T6" fmla="*/ 1 w 129"/>
                  <a:gd name="T7" fmla="*/ 67 h 129"/>
                  <a:gd name="T8" fmla="*/ 7 w 129"/>
                  <a:gd name="T9" fmla="*/ 70 h 129"/>
                  <a:gd name="T10" fmla="*/ 7 w 129"/>
                  <a:gd name="T11" fmla="*/ 64 h 129"/>
                  <a:gd name="T12" fmla="*/ 65 w 129"/>
                  <a:gd name="T13" fmla="*/ 6 h 129"/>
                  <a:gd name="T14" fmla="*/ 123 w 129"/>
                  <a:gd name="T15" fmla="*/ 64 h 129"/>
                  <a:gd name="T16" fmla="*/ 65 w 129"/>
                  <a:gd name="T17" fmla="*/ 122 h 129"/>
                  <a:gd name="T18" fmla="*/ 36 w 129"/>
                  <a:gd name="T19" fmla="*/ 115 h 129"/>
                  <a:gd name="T20" fmla="*/ 35 w 129"/>
                  <a:gd name="T21" fmla="*/ 121 h 129"/>
                  <a:gd name="T22" fmla="*/ 65 w 129"/>
                  <a:gd name="T23" fmla="*/ 129 h 129"/>
                  <a:gd name="T24" fmla="*/ 129 w 129"/>
                  <a:gd name="T25" fmla="*/ 6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129">
                    <a:moveTo>
                      <a:pt x="129" y="64"/>
                    </a:moveTo>
                    <a:cubicBezTo>
                      <a:pt x="129" y="29"/>
                      <a:pt x="100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65"/>
                      <a:pt x="1" y="66"/>
                      <a:pt x="1" y="67"/>
                    </a:cubicBezTo>
                    <a:cubicBezTo>
                      <a:pt x="3" y="68"/>
                      <a:pt x="5" y="69"/>
                      <a:pt x="7" y="70"/>
                    </a:cubicBezTo>
                    <a:cubicBezTo>
                      <a:pt x="7" y="68"/>
                      <a:pt x="7" y="66"/>
                      <a:pt x="7" y="64"/>
                    </a:cubicBezTo>
                    <a:cubicBezTo>
                      <a:pt x="7" y="32"/>
                      <a:pt x="33" y="6"/>
                      <a:pt x="65" y="6"/>
                    </a:cubicBezTo>
                    <a:cubicBezTo>
                      <a:pt x="97" y="6"/>
                      <a:pt x="123" y="32"/>
                      <a:pt x="123" y="64"/>
                    </a:cubicBezTo>
                    <a:cubicBezTo>
                      <a:pt x="123" y="96"/>
                      <a:pt x="97" y="122"/>
                      <a:pt x="65" y="122"/>
                    </a:cubicBezTo>
                    <a:cubicBezTo>
                      <a:pt x="54" y="122"/>
                      <a:pt x="44" y="120"/>
                      <a:pt x="36" y="115"/>
                    </a:cubicBezTo>
                    <a:cubicBezTo>
                      <a:pt x="36" y="117"/>
                      <a:pt x="35" y="119"/>
                      <a:pt x="35" y="121"/>
                    </a:cubicBezTo>
                    <a:cubicBezTo>
                      <a:pt x="44" y="126"/>
                      <a:pt x="54" y="129"/>
                      <a:pt x="65" y="129"/>
                    </a:cubicBezTo>
                    <a:cubicBezTo>
                      <a:pt x="100" y="129"/>
                      <a:pt x="129" y="100"/>
                      <a:pt x="129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Freeform 98"/>
              <p:cNvSpPr/>
              <p:nvPr/>
            </p:nvSpPr>
            <p:spPr bwMode="auto">
              <a:xfrm>
                <a:off x="-2531686" y="4586328"/>
                <a:ext cx="7935" cy="7937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Freeform 99"/>
              <p:cNvSpPr/>
              <p:nvPr/>
            </p:nvSpPr>
            <p:spPr bwMode="auto">
              <a:xfrm>
                <a:off x="-2516187" y="4568826"/>
                <a:ext cx="3175" cy="6351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305425" y="4681220"/>
            <a:ext cx="1854835" cy="329891"/>
            <a:chOff x="5159490" y="1086894"/>
            <a:chExt cx="2181258" cy="4826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159490" y="1569494"/>
              <a:ext cx="1873021" cy="0"/>
            </a:xfrm>
            <a:prstGeom prst="line">
              <a:avLst/>
            </a:prstGeom>
            <a:ln w="19050">
              <a:gradFill flip="none" rotWithShape="1">
                <a:gsLst>
                  <a:gs pos="4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159490" y="1086894"/>
              <a:ext cx="1873021" cy="0"/>
            </a:xfrm>
            <a:prstGeom prst="line">
              <a:avLst/>
            </a:prstGeom>
            <a:ln w="19050">
              <a:gradFill flip="none" rotWithShape="1">
                <a:gsLst>
                  <a:gs pos="4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86"/>
            <p:cNvSpPr txBox="1"/>
            <p:nvPr/>
          </p:nvSpPr>
          <p:spPr>
            <a:xfrm>
              <a:off x="5159490" y="1086894"/>
              <a:ext cx="2181258" cy="44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1400" b="1" dirty="0"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共享开放、互联互通</a:t>
              </a:r>
              <a:endParaRPr lang="zh-CN" altLang="en-US" sz="1400" b="1" dirty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57" name="文本框 19"/>
          <p:cNvSpPr txBox="1"/>
          <p:nvPr/>
        </p:nvSpPr>
        <p:spPr>
          <a:xfrm>
            <a:off x="6485759" y="2902851"/>
            <a:ext cx="1679921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畜牧信息化接口</a:t>
            </a:r>
            <a:endParaRPr lang="zh-CN" altLang="en-US" sz="1400" dirty="0"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58" name="文本框 66"/>
          <p:cNvSpPr txBox="1"/>
          <p:nvPr/>
        </p:nvSpPr>
        <p:spPr>
          <a:xfrm>
            <a:off x="7806410" y="3887522"/>
            <a:ext cx="1657075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气象信息化接口</a:t>
            </a:r>
            <a:endParaRPr lang="zh-CN" altLang="en-US" sz="1400" dirty="0"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59" name="文本框 67"/>
          <p:cNvSpPr txBox="1"/>
          <p:nvPr/>
        </p:nvSpPr>
        <p:spPr>
          <a:xfrm>
            <a:off x="7818755" y="5355590"/>
            <a:ext cx="19024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农田水利信息化接口</a:t>
            </a:r>
            <a:endParaRPr lang="zh-CN" altLang="en-US" sz="1400" dirty="0"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60" name="文本框 69"/>
          <p:cNvSpPr txBox="1"/>
          <p:nvPr/>
        </p:nvSpPr>
        <p:spPr>
          <a:xfrm>
            <a:off x="2766740" y="5423379"/>
            <a:ext cx="1613268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农机信息化接口</a:t>
            </a:r>
            <a:endParaRPr lang="zh-CN" altLang="en-US" sz="1400" dirty="0" smtClean="0"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61" name="文本框 70"/>
          <p:cNvSpPr txBox="1"/>
          <p:nvPr/>
        </p:nvSpPr>
        <p:spPr>
          <a:xfrm>
            <a:off x="4348162" y="6426582"/>
            <a:ext cx="1825745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植保信息化接口</a:t>
            </a:r>
            <a:endParaRPr lang="zh-CN" altLang="en-US" sz="1400" dirty="0"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62" name="文本框 71"/>
          <p:cNvSpPr txBox="1"/>
          <p:nvPr/>
        </p:nvSpPr>
        <p:spPr>
          <a:xfrm>
            <a:off x="2766740" y="3942964"/>
            <a:ext cx="1613268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渔业信息化接口</a:t>
            </a:r>
            <a:endParaRPr lang="zh-CN" altLang="en-US" sz="1400" dirty="0"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XX市农业大数据综合管理平台</a:t>
            </a:r>
            <a:endParaRPr lang="zh-CN" alt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面向政府的农业大数据监测预警平台</a:t>
            </a:r>
            <a:endParaRPr lang="zh-CN" altLang="en-US" sz="2400" dirty="0">
              <a:effectLst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84580" y="1310640"/>
            <a:ext cx="1040066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508000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面向政府的农业大数据监测预警平台：包括农业监测预警一张图、耕地利用大数据、重要农产品生产监测预警、畜禽污染处理大数据、农产品质量安全监管大数据、农产品价格监测预警。通过对涉农数据资源进行分析、建模，为政府提供农业资源监测、重要农产品生产监测、农业绿色生态支持、质量安全监管、价格监测预警服务。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华文仿宋" panose="02010600040101010101" charset="-122"/>
            </a:endParaRPr>
          </a:p>
        </p:txBody>
      </p:sp>
      <p:pic>
        <p:nvPicPr>
          <p:cNvPr id="2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3453" y="3392170"/>
            <a:ext cx="5582285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面向企业的精准生产经营服务平台</a:t>
            </a:r>
            <a:endParaRPr lang="zh-CN" altLang="en-US" sz="2400" dirty="0">
              <a:effectLst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28725" y="1316990"/>
            <a:ext cx="1040066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508000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面向企业的精准生产经营服务平台：包括投入品农资门店经营管理系统、智慧渔业、智慧畜牧、智慧种植、基于数据的涉农企业信用评估，为农牧渔业涉农企业、投入品经营门店提供精准的生产、价格、经营、金融等服务。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华文仿宋" panose="02010600040101010101" charset="-122"/>
            </a:endParaRPr>
          </a:p>
        </p:txBody>
      </p:sp>
      <p:pic>
        <p:nvPicPr>
          <p:cNvPr id="2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420" y="2955925"/>
            <a:ext cx="7288530" cy="3598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2E75B6"/>
              </a:buClr>
            </a:pPr>
            <a:r>
              <a:rPr lang="zh-CN" altLang="en-US" sz="2400" dirty="0">
                <a:effectLst/>
              </a:rPr>
              <a:t>面向农民的大数据信息服务平台</a:t>
            </a:r>
            <a:endParaRPr lang="zh-CN" altLang="en-US" sz="2400" dirty="0">
              <a:effectLst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28725" y="1316990"/>
            <a:ext cx="1040066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508000" eaLnBrk="1" latinLnBrk="0" hangingPunct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华文仿宋" panose="02010600040101010101" charset="-122"/>
              </a:rPr>
              <a:t>面向农民的大数据信息服务门户网：包括农业病害诊断专家服务、农产品价格行情监测、基于位置服务的农产品销售推荐、农业行业资讯。为温岭农民提供生产环节的专家服务，销售环节的价格行情和销售推荐服务。服务端包括网页端和移动端两类。服务实体可以借助温岭智慧农业的益农信息社作为抓手。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华文仿宋" panose="02010600040101010101" charset="-122"/>
            </a:endParaRPr>
          </a:p>
        </p:txBody>
      </p:sp>
      <p:pic>
        <p:nvPicPr>
          <p:cNvPr id="2" name="图片 29"/>
          <p:cNvPicPr>
            <a:picLocks noChangeAspect="1"/>
          </p:cNvPicPr>
          <p:nvPr/>
        </p:nvPicPr>
        <p:blipFill>
          <a:blip r:embed="rId1"/>
          <a:srcRect t="7469" r="2133"/>
          <a:stretch>
            <a:fillRect/>
          </a:stretch>
        </p:blipFill>
        <p:spPr>
          <a:xfrm>
            <a:off x="3237865" y="3312795"/>
            <a:ext cx="2043430" cy="3430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30"/>
          <p:cNvPicPr>
            <a:picLocks noChangeAspect="1"/>
          </p:cNvPicPr>
          <p:nvPr/>
        </p:nvPicPr>
        <p:blipFill>
          <a:blip r:embed="rId2"/>
          <a:srcRect t="8267" r="951"/>
          <a:stretch>
            <a:fillRect/>
          </a:stretch>
        </p:blipFill>
        <p:spPr>
          <a:xfrm>
            <a:off x="6486525" y="3356610"/>
            <a:ext cx="2023110" cy="3342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41738" y="3247339"/>
            <a:ext cx="10616660" cy="723265"/>
            <a:chOff x="2125282" y="3079127"/>
            <a:chExt cx="10066719" cy="685800"/>
          </a:xfrm>
        </p:grpSpPr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2125282" y="3079127"/>
              <a:ext cx="10066719" cy="685800"/>
            </a:xfrm>
            <a:prstGeom prst="roundRect">
              <a:avLst>
                <a:gd name="adj" fmla="val 25472"/>
              </a:avLst>
            </a:prstGeom>
            <a:gradFill rotWithShape="1">
              <a:gsLst>
                <a:gs pos="0">
                  <a:srgbClr val="0070C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2399843" y="3241696"/>
              <a:ext cx="3568087" cy="36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defRPr/>
              </a:pPr>
              <a:r>
                <a:rPr kumimoji="1" lang="en-US" altLang="zh-CN" sz="2400" b="1" kern="0" dirty="0" smtClean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 04 </a:t>
              </a:r>
              <a:r>
                <a:rPr kumimoji="1" lang="zh-CN" sz="2400" b="1" kern="0" dirty="0" smtClean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国内成功案例分享</a:t>
              </a:r>
              <a:endParaRPr kumimoji="1" lang="zh-CN" sz="2400" b="1" kern="0" dirty="0" smtClean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20" y="3279279"/>
            <a:ext cx="616385" cy="65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266290" y="769600"/>
            <a:ext cx="4232760" cy="368935"/>
            <a:chOff x="1443995" y="716346"/>
            <a:chExt cx="4232760" cy="368935"/>
          </a:xfrm>
        </p:grpSpPr>
        <p:sp>
          <p:nvSpPr>
            <p:cNvPr id="3" name="矩形 49"/>
            <p:cNvSpPr>
              <a:spLocks noChangeArrowheads="1"/>
            </p:cNvSpPr>
            <p:nvPr/>
          </p:nvSpPr>
          <p:spPr bwMode="auto">
            <a:xfrm>
              <a:off x="1443995" y="716346"/>
              <a:ext cx="4232760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>
                <a:buClr>
                  <a:srgbClr val="CC9900"/>
                </a:buClr>
              </a:pPr>
              <a:r>
                <a:rPr lang="zh-CN" altLang="en-US" sz="2400" b="1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汇报导航</a:t>
              </a:r>
              <a:endParaRPr lang="zh-CN" altLang="en-US" sz="24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8828" y="716346"/>
              <a:ext cx="1338580" cy="36830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  <a:cs typeface="Arial Unicode MS" panose="020B0604020202020204" charset="-122"/>
                </a:rPr>
                <a:t>Navigation</a:t>
              </a:r>
              <a:endParaRPr lang="en-US" altLang="zh-CN" sz="18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41738" y="3247339"/>
            <a:ext cx="10616660" cy="723265"/>
            <a:chOff x="2125282" y="3079127"/>
            <a:chExt cx="10066719" cy="685800"/>
          </a:xfrm>
        </p:grpSpPr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2125282" y="3079127"/>
              <a:ext cx="10066719" cy="685800"/>
            </a:xfrm>
            <a:prstGeom prst="roundRect">
              <a:avLst>
                <a:gd name="adj" fmla="val 25472"/>
              </a:avLst>
            </a:prstGeom>
            <a:gradFill rotWithShape="1">
              <a:gsLst>
                <a:gs pos="0">
                  <a:srgbClr val="0070C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2399937" y="3241845"/>
              <a:ext cx="2805684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defRPr/>
              </a:pPr>
              <a:r>
                <a:rPr kumimoji="1" lang="zh-CN" sz="2400" b="1" kern="0" dirty="0" smtClean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2400" b="1" kern="0" dirty="0" smtClean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05 </a:t>
              </a:r>
              <a:r>
                <a:rPr kumimoji="1" lang="zh-CN" altLang="en-US" sz="2400" b="1" kern="0" dirty="0" smtClean="0">
                  <a:solidFill>
                    <a:prstClr val="white"/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公司简介</a:t>
              </a:r>
              <a:endParaRPr kumimoji="1" lang="zh-CN" altLang="en-US" sz="2400" b="1" kern="0" dirty="0" smtClean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20" y="3279279"/>
            <a:ext cx="616385" cy="65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266290" y="769600"/>
            <a:ext cx="4232760" cy="368935"/>
            <a:chOff x="1443995" y="716346"/>
            <a:chExt cx="4232760" cy="368935"/>
          </a:xfrm>
        </p:grpSpPr>
        <p:sp>
          <p:nvSpPr>
            <p:cNvPr id="9" name="矩形 49"/>
            <p:cNvSpPr>
              <a:spLocks noChangeArrowheads="1"/>
            </p:cNvSpPr>
            <p:nvPr/>
          </p:nvSpPr>
          <p:spPr bwMode="auto">
            <a:xfrm>
              <a:off x="1443995" y="716346"/>
              <a:ext cx="4232760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p>
              <a:pPr>
                <a:buClr>
                  <a:srgbClr val="CC9900"/>
                </a:buClr>
              </a:pPr>
              <a:r>
                <a:rPr lang="zh-CN" altLang="en-US" sz="2400" b="1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汇报导航</a:t>
              </a:r>
              <a:endParaRPr lang="zh-CN" altLang="en-US" sz="24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88828" y="716346"/>
              <a:ext cx="1338580" cy="36830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  <a:cs typeface="Arial Unicode MS" panose="020B0604020202020204" charset="-122"/>
                </a:rPr>
                <a:t>Navigation</a:t>
              </a:r>
              <a:endParaRPr lang="en-US" altLang="zh-CN" sz="1800" b="1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0356683" y="2927024"/>
            <a:ext cx="852173" cy="8521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椭圆 5"/>
          <p:cNvSpPr/>
          <p:nvPr/>
        </p:nvSpPr>
        <p:spPr>
          <a:xfrm>
            <a:off x="10933716" y="3775333"/>
            <a:ext cx="501938" cy="5019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7" name="椭圆 6"/>
          <p:cNvSpPr/>
          <p:nvPr/>
        </p:nvSpPr>
        <p:spPr>
          <a:xfrm>
            <a:off x="1405122" y="3641843"/>
            <a:ext cx="1629257" cy="16292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椭圆 7"/>
          <p:cNvSpPr/>
          <p:nvPr/>
        </p:nvSpPr>
        <p:spPr>
          <a:xfrm>
            <a:off x="10356683" y="4824489"/>
            <a:ext cx="308280" cy="3082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grpSp>
        <p:nvGrpSpPr>
          <p:cNvPr id="9" name="组合 20"/>
          <p:cNvGrpSpPr/>
          <p:nvPr/>
        </p:nvGrpSpPr>
        <p:grpSpPr>
          <a:xfrm>
            <a:off x="3820880" y="1454479"/>
            <a:ext cx="5923275" cy="3693197"/>
            <a:chOff x="3087688" y="1498600"/>
            <a:chExt cx="4781550" cy="2981325"/>
          </a:xfrm>
        </p:grpSpPr>
        <p:sp>
          <p:nvSpPr>
            <p:cNvPr id="10" name="Freeform 5"/>
            <p:cNvSpPr/>
            <p:nvPr/>
          </p:nvSpPr>
          <p:spPr bwMode="auto">
            <a:xfrm>
              <a:off x="3606801" y="1876425"/>
              <a:ext cx="3898900" cy="2408238"/>
            </a:xfrm>
            <a:custGeom>
              <a:avLst/>
              <a:gdLst>
                <a:gd name="T0" fmla="*/ 170 w 301"/>
                <a:gd name="T1" fmla="*/ 0 h 185"/>
                <a:gd name="T2" fmla="*/ 106 w 301"/>
                <a:gd name="T3" fmla="*/ 49 h 185"/>
                <a:gd name="T4" fmla="*/ 82 w 301"/>
                <a:gd name="T5" fmla="*/ 42 h 185"/>
                <a:gd name="T6" fmla="*/ 38 w 301"/>
                <a:gd name="T7" fmla="*/ 86 h 185"/>
                <a:gd name="T8" fmla="*/ 39 w 301"/>
                <a:gd name="T9" fmla="*/ 95 h 185"/>
                <a:gd name="T10" fmla="*/ 0 w 301"/>
                <a:gd name="T11" fmla="*/ 140 h 185"/>
                <a:gd name="T12" fmla="*/ 46 w 301"/>
                <a:gd name="T13" fmla="*/ 185 h 185"/>
                <a:gd name="T14" fmla="*/ 256 w 301"/>
                <a:gd name="T15" fmla="*/ 185 h 185"/>
                <a:gd name="T16" fmla="*/ 301 w 301"/>
                <a:gd name="T17" fmla="*/ 140 h 185"/>
                <a:gd name="T18" fmla="*/ 282 w 301"/>
                <a:gd name="T19" fmla="*/ 103 h 185"/>
                <a:gd name="T20" fmla="*/ 234 w 301"/>
                <a:gd name="T21" fmla="*/ 48 h 185"/>
                <a:gd name="T22" fmla="*/ 170 w 301"/>
                <a:gd name="T2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1" h="185">
                  <a:moveTo>
                    <a:pt x="170" y="0"/>
                  </a:moveTo>
                  <a:cubicBezTo>
                    <a:pt x="140" y="0"/>
                    <a:pt x="114" y="21"/>
                    <a:pt x="106" y="49"/>
                  </a:cubicBezTo>
                  <a:cubicBezTo>
                    <a:pt x="99" y="45"/>
                    <a:pt x="91" y="42"/>
                    <a:pt x="82" y="42"/>
                  </a:cubicBezTo>
                  <a:cubicBezTo>
                    <a:pt x="58" y="42"/>
                    <a:pt x="38" y="62"/>
                    <a:pt x="38" y="86"/>
                  </a:cubicBezTo>
                  <a:cubicBezTo>
                    <a:pt x="38" y="89"/>
                    <a:pt x="38" y="92"/>
                    <a:pt x="39" y="95"/>
                  </a:cubicBezTo>
                  <a:cubicBezTo>
                    <a:pt x="17" y="98"/>
                    <a:pt x="0" y="117"/>
                    <a:pt x="0" y="140"/>
                  </a:cubicBezTo>
                  <a:cubicBezTo>
                    <a:pt x="0" y="165"/>
                    <a:pt x="21" y="185"/>
                    <a:pt x="46" y="185"/>
                  </a:cubicBezTo>
                  <a:cubicBezTo>
                    <a:pt x="256" y="185"/>
                    <a:pt x="256" y="185"/>
                    <a:pt x="256" y="185"/>
                  </a:cubicBezTo>
                  <a:cubicBezTo>
                    <a:pt x="281" y="185"/>
                    <a:pt x="301" y="165"/>
                    <a:pt x="301" y="140"/>
                  </a:cubicBezTo>
                  <a:cubicBezTo>
                    <a:pt x="301" y="125"/>
                    <a:pt x="294" y="111"/>
                    <a:pt x="282" y="103"/>
                  </a:cubicBezTo>
                  <a:cubicBezTo>
                    <a:pt x="282" y="75"/>
                    <a:pt x="261" y="52"/>
                    <a:pt x="234" y="48"/>
                  </a:cubicBezTo>
                  <a:cubicBezTo>
                    <a:pt x="226" y="20"/>
                    <a:pt x="201" y="0"/>
                    <a:pt x="170" y="0"/>
                  </a:cubicBezTo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087688" y="1498600"/>
              <a:ext cx="4781550" cy="2981325"/>
            </a:xfrm>
            <a:custGeom>
              <a:avLst/>
              <a:gdLst>
                <a:gd name="T0" fmla="*/ 132 w 369"/>
                <a:gd name="T1" fmla="*/ 65 h 229"/>
                <a:gd name="T2" fmla="*/ 133 w 369"/>
                <a:gd name="T3" fmla="*/ 62 h 229"/>
                <a:gd name="T4" fmla="*/ 209 w 369"/>
                <a:gd name="T5" fmla="*/ 4 h 229"/>
                <a:gd name="T6" fmla="*/ 209 w 369"/>
                <a:gd name="T7" fmla="*/ 4 h 229"/>
                <a:gd name="T8" fmla="*/ 284 w 369"/>
                <a:gd name="T9" fmla="*/ 60 h 229"/>
                <a:gd name="T10" fmla="*/ 284 w 369"/>
                <a:gd name="T11" fmla="*/ 62 h 229"/>
                <a:gd name="T12" fmla="*/ 286 w 369"/>
                <a:gd name="T13" fmla="*/ 62 h 229"/>
                <a:gd name="T14" fmla="*/ 342 w 369"/>
                <a:gd name="T15" fmla="*/ 127 h 229"/>
                <a:gd name="T16" fmla="*/ 342 w 369"/>
                <a:gd name="T17" fmla="*/ 128 h 229"/>
                <a:gd name="T18" fmla="*/ 343 w 369"/>
                <a:gd name="T19" fmla="*/ 129 h 229"/>
                <a:gd name="T20" fmla="*/ 365 w 369"/>
                <a:gd name="T21" fmla="*/ 172 h 229"/>
                <a:gd name="T22" fmla="*/ 350 w 369"/>
                <a:gd name="T23" fmla="*/ 209 h 229"/>
                <a:gd name="T24" fmla="*/ 312 w 369"/>
                <a:gd name="T25" fmla="*/ 225 h 229"/>
                <a:gd name="T26" fmla="*/ 57 w 369"/>
                <a:gd name="T27" fmla="*/ 225 h 229"/>
                <a:gd name="T28" fmla="*/ 20 w 369"/>
                <a:gd name="T29" fmla="*/ 209 h 229"/>
                <a:gd name="T30" fmla="*/ 4 w 369"/>
                <a:gd name="T31" fmla="*/ 172 h 229"/>
                <a:gd name="T32" fmla="*/ 50 w 369"/>
                <a:gd name="T33" fmla="*/ 119 h 229"/>
                <a:gd name="T34" fmla="*/ 52 w 369"/>
                <a:gd name="T35" fmla="*/ 119 h 229"/>
                <a:gd name="T36" fmla="*/ 51 w 369"/>
                <a:gd name="T37" fmla="*/ 117 h 229"/>
                <a:gd name="T38" fmla="*/ 50 w 369"/>
                <a:gd name="T39" fmla="*/ 107 h 229"/>
                <a:gd name="T40" fmla="*/ 65 w 369"/>
                <a:gd name="T41" fmla="*/ 70 h 229"/>
                <a:gd name="T42" fmla="*/ 102 w 369"/>
                <a:gd name="T43" fmla="*/ 55 h 229"/>
                <a:gd name="T44" fmla="*/ 130 w 369"/>
                <a:gd name="T45" fmla="*/ 64 h 229"/>
                <a:gd name="T46" fmla="*/ 132 w 369"/>
                <a:gd name="T47" fmla="*/ 65 h 229"/>
                <a:gd name="T48" fmla="*/ 209 w 369"/>
                <a:gd name="T49" fmla="*/ 0 h 229"/>
                <a:gd name="T50" fmla="*/ 130 w 369"/>
                <a:gd name="T51" fmla="*/ 59 h 229"/>
                <a:gd name="T52" fmla="*/ 102 w 369"/>
                <a:gd name="T53" fmla="*/ 51 h 229"/>
                <a:gd name="T54" fmla="*/ 102 w 369"/>
                <a:gd name="T55" fmla="*/ 51 h 229"/>
                <a:gd name="T56" fmla="*/ 46 w 369"/>
                <a:gd name="T57" fmla="*/ 107 h 229"/>
                <a:gd name="T58" fmla="*/ 47 w 369"/>
                <a:gd name="T59" fmla="*/ 116 h 229"/>
                <a:gd name="T60" fmla="*/ 0 w 369"/>
                <a:gd name="T61" fmla="*/ 172 h 229"/>
                <a:gd name="T62" fmla="*/ 57 w 369"/>
                <a:gd name="T63" fmla="*/ 229 h 229"/>
                <a:gd name="T64" fmla="*/ 312 w 369"/>
                <a:gd name="T65" fmla="*/ 229 h 229"/>
                <a:gd name="T66" fmla="*/ 369 w 369"/>
                <a:gd name="T67" fmla="*/ 172 h 229"/>
                <a:gd name="T68" fmla="*/ 346 w 369"/>
                <a:gd name="T69" fmla="*/ 126 h 229"/>
                <a:gd name="T70" fmla="*/ 287 w 369"/>
                <a:gd name="T71" fmla="*/ 58 h 229"/>
                <a:gd name="T72" fmla="*/ 209 w 369"/>
                <a:gd name="T7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9" h="229">
                  <a:moveTo>
                    <a:pt x="132" y="65"/>
                  </a:moveTo>
                  <a:cubicBezTo>
                    <a:pt x="133" y="62"/>
                    <a:pt x="133" y="62"/>
                    <a:pt x="133" y="62"/>
                  </a:cubicBezTo>
                  <a:cubicBezTo>
                    <a:pt x="142" y="29"/>
                    <a:pt x="172" y="4"/>
                    <a:pt x="209" y="4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244" y="4"/>
                    <a:pt x="275" y="28"/>
                    <a:pt x="284" y="60"/>
                  </a:cubicBezTo>
                  <a:cubicBezTo>
                    <a:pt x="284" y="62"/>
                    <a:pt x="284" y="62"/>
                    <a:pt x="284" y="62"/>
                  </a:cubicBezTo>
                  <a:cubicBezTo>
                    <a:pt x="286" y="62"/>
                    <a:pt x="286" y="62"/>
                    <a:pt x="286" y="62"/>
                  </a:cubicBezTo>
                  <a:cubicBezTo>
                    <a:pt x="317" y="67"/>
                    <a:pt x="342" y="94"/>
                    <a:pt x="342" y="127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3" y="129"/>
                    <a:pt x="343" y="129"/>
                    <a:pt x="343" y="129"/>
                  </a:cubicBezTo>
                  <a:cubicBezTo>
                    <a:pt x="357" y="138"/>
                    <a:pt x="365" y="154"/>
                    <a:pt x="365" y="172"/>
                  </a:cubicBezTo>
                  <a:cubicBezTo>
                    <a:pt x="365" y="186"/>
                    <a:pt x="359" y="199"/>
                    <a:pt x="350" y="209"/>
                  </a:cubicBezTo>
                  <a:cubicBezTo>
                    <a:pt x="340" y="219"/>
                    <a:pt x="327" y="225"/>
                    <a:pt x="312" y="225"/>
                  </a:cubicBezTo>
                  <a:cubicBezTo>
                    <a:pt x="57" y="225"/>
                    <a:pt x="57" y="225"/>
                    <a:pt x="57" y="225"/>
                  </a:cubicBezTo>
                  <a:cubicBezTo>
                    <a:pt x="43" y="225"/>
                    <a:pt x="30" y="219"/>
                    <a:pt x="20" y="209"/>
                  </a:cubicBezTo>
                  <a:cubicBezTo>
                    <a:pt x="10" y="199"/>
                    <a:pt x="4" y="186"/>
                    <a:pt x="4" y="172"/>
                  </a:cubicBezTo>
                  <a:cubicBezTo>
                    <a:pt x="4" y="145"/>
                    <a:pt x="24" y="123"/>
                    <a:pt x="50" y="119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1" y="117"/>
                    <a:pt x="51" y="117"/>
                    <a:pt x="51" y="117"/>
                  </a:cubicBezTo>
                  <a:cubicBezTo>
                    <a:pt x="51" y="114"/>
                    <a:pt x="50" y="110"/>
                    <a:pt x="50" y="107"/>
                  </a:cubicBezTo>
                  <a:cubicBezTo>
                    <a:pt x="50" y="92"/>
                    <a:pt x="56" y="80"/>
                    <a:pt x="65" y="70"/>
                  </a:cubicBezTo>
                  <a:cubicBezTo>
                    <a:pt x="75" y="61"/>
                    <a:pt x="88" y="55"/>
                    <a:pt x="102" y="55"/>
                  </a:cubicBezTo>
                  <a:cubicBezTo>
                    <a:pt x="112" y="55"/>
                    <a:pt x="122" y="58"/>
                    <a:pt x="130" y="64"/>
                  </a:cubicBezTo>
                  <a:cubicBezTo>
                    <a:pt x="132" y="65"/>
                    <a:pt x="132" y="65"/>
                    <a:pt x="132" y="65"/>
                  </a:cubicBezTo>
                  <a:moveTo>
                    <a:pt x="209" y="0"/>
                  </a:moveTo>
                  <a:cubicBezTo>
                    <a:pt x="171" y="0"/>
                    <a:pt x="140" y="25"/>
                    <a:pt x="130" y="59"/>
                  </a:cubicBezTo>
                  <a:cubicBezTo>
                    <a:pt x="122" y="54"/>
                    <a:pt x="112" y="51"/>
                    <a:pt x="102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71" y="51"/>
                    <a:pt x="46" y="76"/>
                    <a:pt x="46" y="107"/>
                  </a:cubicBezTo>
                  <a:cubicBezTo>
                    <a:pt x="46" y="110"/>
                    <a:pt x="47" y="113"/>
                    <a:pt x="47" y="116"/>
                  </a:cubicBezTo>
                  <a:cubicBezTo>
                    <a:pt x="21" y="121"/>
                    <a:pt x="0" y="144"/>
                    <a:pt x="0" y="172"/>
                  </a:cubicBezTo>
                  <a:cubicBezTo>
                    <a:pt x="0" y="203"/>
                    <a:pt x="26" y="229"/>
                    <a:pt x="57" y="229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44" y="229"/>
                    <a:pt x="369" y="203"/>
                    <a:pt x="369" y="172"/>
                  </a:cubicBezTo>
                  <a:cubicBezTo>
                    <a:pt x="369" y="153"/>
                    <a:pt x="360" y="136"/>
                    <a:pt x="346" y="126"/>
                  </a:cubicBezTo>
                  <a:cubicBezTo>
                    <a:pt x="346" y="92"/>
                    <a:pt x="320" y="64"/>
                    <a:pt x="287" y="58"/>
                  </a:cubicBezTo>
                  <a:cubicBezTo>
                    <a:pt x="277" y="24"/>
                    <a:pt x="246" y="0"/>
                    <a:pt x="209" y="0"/>
                  </a:cubicBezTo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80820" y="2792269"/>
            <a:ext cx="3263900" cy="1957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13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121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1959" y="4756040"/>
            <a:ext cx="837880" cy="837880"/>
          </a:xfrm>
          <a:prstGeom prst="ellipse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FFFF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261831" y="4999823"/>
            <a:ext cx="1343771" cy="134377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先看一组中国农业大数据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 descr="3417eb9bbd90198ccce21b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6980" y="1204595"/>
            <a:ext cx="7619365" cy="5480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3417eb9bbd90198ccce31d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5" y="1196340"/>
            <a:ext cx="7619365" cy="5579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3417eb9bbd90198ccce31e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1181100"/>
            <a:ext cx="7619365" cy="559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3417eb9bbd90198ccdc331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5" y="1188720"/>
            <a:ext cx="7619365" cy="558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3417eb9bbd90198ccce31c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1212215"/>
            <a:ext cx="7619365" cy="5514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84343" y="385072"/>
            <a:ext cx="11090063" cy="932304"/>
          </a:xfrm>
        </p:spPr>
        <p:txBody>
          <a:bodyPr/>
          <a:p>
            <a:pPr algn="l">
              <a:buClr>
                <a:srgbClr val="00B0F0"/>
              </a:buClr>
            </a:pP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</a:rPr>
              <a:t>中国农业大数据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3417eb9bbd90198ccce31f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1221105"/>
            <a:ext cx="7619365" cy="5512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i"/>
  <p:tag name="KSO_WM_UNIT_INDEX" val="1_1"/>
  <p:tag name="KSO_WM_UNIT_ID" val="diagram776_2*m_i*1_1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i"/>
  <p:tag name="KSO_WM_UNIT_INDEX" val="1_13"/>
  <p:tag name="KSO_WM_UNIT_ID" val="diagram776_2*m_i*1_1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h_f"/>
  <p:tag name="KSO_WM_UNIT_INDEX" val="1_4_1"/>
  <p:tag name="KSO_WM_UNIT_ID" val="diagram776_2*m_h_f*1_4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 ipsum dolor sit amet, consect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h_a"/>
  <p:tag name="KSO_WM_UNIT_INDEX" val="1_4_1"/>
  <p:tag name="KSO_WM_UNIT_ID" val="diagram776_2*m_h_a*1_4_1"/>
  <p:tag name="KSO_WM_UNIT_CLEAR" val="1"/>
  <p:tag name="KSO_WM_UNIT_LAYERLEVEL" val="1_1_1"/>
  <p:tag name="KSO_WM_UNIT_VALUE" val="5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DOC_GUID" val="{a365e8e9-6173-4821-a586-8a9601c59b6e}"/>
</p:tagLst>
</file>

<file path=ppt/tags/tag2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h_f"/>
  <p:tag name="KSO_WM_UNIT_INDEX" val="1_1_1"/>
  <p:tag name="KSO_WM_UNIT_ID" val="diagram776_2*m_h_f*1_1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 ipsum dolor sit amet, consect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h_a"/>
  <p:tag name="KSO_WM_UNIT_INDEX" val="1_1_1"/>
  <p:tag name="KSO_WM_UNIT_ID" val="diagram776_2*m_h_a*1_1_1"/>
  <p:tag name="KSO_WM_UNIT_CLEAR" val="1"/>
  <p:tag name="KSO_WM_UNIT_LAYERLEVEL" val="1_1_1"/>
  <p:tag name="KSO_WM_UNIT_VALUE" val="5"/>
  <p:tag name="KSO_WM_UNIT_HIGHLIGHT" val="0"/>
  <p:tag name="KSO_WM_UNIT_COMPATIBLE" val="0"/>
  <p:tag name="KSO_WM_DIAGRAM_GROUP_CODE" val="m1-1"/>
  <p:tag name="KSO_WM_UNIT_PRESET_TEXT" val="LOREM"/>
  <p:tag name="KSO_WM_UNIT_TEXT_FILL_FORE_SCHEMECOLOR_INDEX" val="8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i"/>
  <p:tag name="KSO_WM_UNIT_INDEX" val="1_5"/>
  <p:tag name="KSO_WM_UNIT_ID" val="diagram776_2*m_i*1_5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h_f"/>
  <p:tag name="KSO_WM_UNIT_INDEX" val="1_2_1"/>
  <p:tag name="KSO_WM_UNIT_ID" val="diagram776_2*m_h_f*1_2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 ipsum dolor sit amet, consect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h_a"/>
  <p:tag name="KSO_WM_UNIT_INDEX" val="1_2_1"/>
  <p:tag name="KSO_WM_UNIT_ID" val="diagram776_2*m_h_a*1_2_1"/>
  <p:tag name="KSO_WM_UNIT_CLEAR" val="1"/>
  <p:tag name="KSO_WM_UNIT_LAYERLEVEL" val="1_1_1"/>
  <p:tag name="KSO_WM_UNIT_VALUE" val="5"/>
  <p:tag name="KSO_WM_UNIT_HIGHLIGHT" val="0"/>
  <p:tag name="KSO_WM_UNIT_COMPATIBLE" val="0"/>
  <p:tag name="KSO_WM_DIAGRAM_GROUP_CODE" val="m1-1"/>
  <p:tag name="KSO_WM_UNIT_PRESET_TEXT" val="LOREM"/>
  <p:tag name="KSO_WM_UNIT_TEXT_FILL_FORE_SCHEMECOLOR_INDEX" val="7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i"/>
  <p:tag name="KSO_WM_UNIT_INDEX" val="1_9"/>
  <p:tag name="KSO_WM_UNIT_ID" val="diagram776_2*m_i*1_9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h_f"/>
  <p:tag name="KSO_WM_UNIT_INDEX" val="1_3_1"/>
  <p:tag name="KSO_WM_UNIT_ID" val="diagram776_2*m_h_f*1_3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 ipsum dolor sit amet, consect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776"/>
  <p:tag name="KSO_WM_TAG_VERSION" val="1.0"/>
  <p:tag name="KSO_WM_BEAUTIFY_FLAG" val="#wm#"/>
  <p:tag name="KSO_WM_UNIT_TYPE" val="m_h_a"/>
  <p:tag name="KSO_WM_UNIT_INDEX" val="1_3_1"/>
  <p:tag name="KSO_WM_UNIT_ID" val="diagram776_2*m_h_a*1_3_1"/>
  <p:tag name="KSO_WM_UNIT_CLEAR" val="1"/>
  <p:tag name="KSO_WM_UNIT_LAYERLEVEL" val="1_1_1"/>
  <p:tag name="KSO_WM_UNIT_VALUE" val="5"/>
  <p:tag name="KSO_WM_UNIT_HIGHLIGHT" val="0"/>
  <p:tag name="KSO_WM_UNIT_COMPATIBLE" val="0"/>
  <p:tag name="KSO_WM_DIAGRAM_GROUP_CODE" val="m1-1"/>
  <p:tag name="KSO_WM_UNIT_PRESET_TEXT" val="LOREM"/>
  <p:tag name="KSO_WM_UNIT_TEXT_FILL_FORE_SCHEMECOLOR_INDEX" val="6"/>
  <p:tag name="KSO_WM_UNIT_TEXT_FILL_TYPE" val="1"/>
</p:tagLst>
</file>

<file path=ppt/theme/theme1.xml><?xml version="1.0" encoding="utf-8"?>
<a:theme xmlns:a="http://schemas.openxmlformats.org/drawingml/2006/main" name="第一PPT，www.1ppt.com">
  <a:themeElements>
    <a:clrScheme name="自定义 2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B962"/>
      </a:accent1>
      <a:accent2>
        <a:srgbClr val="595959"/>
      </a:accent2>
      <a:accent3>
        <a:srgbClr val="2BB962"/>
      </a:accent3>
      <a:accent4>
        <a:srgbClr val="595959"/>
      </a:accent4>
      <a:accent5>
        <a:srgbClr val="2BB962"/>
      </a:accent5>
      <a:accent6>
        <a:srgbClr val="595959"/>
      </a:accent6>
      <a:hlink>
        <a:srgbClr val="2BB962"/>
      </a:hlink>
      <a:folHlink>
        <a:srgbClr val="59595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3291</Words>
  <Application>WPS 演示</Application>
  <PresentationFormat>自定义</PresentationFormat>
  <Paragraphs>389</Paragraphs>
  <Slides>37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黑体</vt:lpstr>
      <vt:lpstr>Gulim</vt:lpstr>
      <vt:lpstr>Malgun Gothic</vt:lpstr>
      <vt:lpstr>Times New Roman</vt:lpstr>
      <vt:lpstr>微软雅黑</vt:lpstr>
      <vt:lpstr>华文细黑</vt:lpstr>
      <vt:lpstr>Arial Unicode MS</vt:lpstr>
      <vt:lpstr>Calibri Light</vt:lpstr>
      <vt:lpstr>Wingdings</vt:lpstr>
      <vt:lpstr>华文仿宋</vt:lpstr>
      <vt:lpstr>楷体</vt:lpstr>
      <vt:lpstr>方正正中黑简体</vt:lpstr>
      <vt:lpstr>仿宋</vt:lpstr>
      <vt:lpstr>第一PPT，www.1ppt.com</vt:lpstr>
      <vt:lpstr>Office 主题</vt:lpstr>
      <vt:lpstr>Paint.Picture</vt:lpstr>
      <vt:lpstr>PowerPoint 演示文稿</vt:lpstr>
      <vt:lpstr>汇报内容</vt:lpstr>
      <vt:lpstr>PowerPoint 演示文稿</vt:lpstr>
      <vt:lpstr>先看一组中国农业大数据</vt:lpstr>
      <vt:lpstr>中国农业大数据</vt:lpstr>
      <vt:lpstr>中国农业大数据</vt:lpstr>
      <vt:lpstr>中国农业大数据</vt:lpstr>
      <vt:lpstr>中国农业大数据</vt:lpstr>
      <vt:lpstr>中国农业大数据</vt:lpstr>
      <vt:lpstr>中国农业大数据</vt:lpstr>
      <vt:lpstr>中国农业大数据</vt:lpstr>
      <vt:lpstr>中国农业大数据</vt:lpstr>
      <vt:lpstr>中国农业大数据</vt:lpstr>
      <vt:lpstr>中国农业大数据</vt:lpstr>
      <vt:lpstr>中国农业大数据</vt:lpstr>
      <vt:lpstr>中国农业大数据</vt:lpstr>
      <vt:lpstr>中国农业大数据</vt:lpstr>
      <vt:lpstr>农业大数据相关政策指引</vt:lpstr>
      <vt:lpstr>农业大数据发展基础与条件</vt:lpstr>
      <vt:lpstr>农业信息化发展现状与问题</vt:lpstr>
      <vt:lpstr>PowerPoint 演示文稿</vt:lpstr>
      <vt:lpstr>农业大数据建设思路</vt:lpstr>
      <vt:lpstr>大数据的来源</vt:lpstr>
      <vt:lpstr>大数据的分类与存储</vt:lpstr>
      <vt:lpstr>大数据的采集与共享</vt:lpstr>
      <vt:lpstr>大数据的智能分析和应用</vt:lpstr>
      <vt:lpstr>PowerPoint 演示文稿</vt:lpstr>
      <vt:lpstr>XX市农业大数据平台项目建设目标</vt:lpstr>
      <vt:lpstr>XX市农业大数据平台项目建设内容</vt:lpstr>
      <vt:lpstr>XX市农业大数据平台总体架构</vt:lpstr>
      <vt:lpstr>XX市农业大数据综合管理平台</vt:lpstr>
      <vt:lpstr>面向政府的农业大数据监测预警平台</vt:lpstr>
      <vt:lpstr>面向企业的精准生产经营服务平台</vt:lpstr>
      <vt:lpstr>面向农民的大数据信息服务平台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418</dc:title>
  <dc:creator>www.1ppt.com</dc:creator>
  <cp:lastModifiedBy>为学</cp:lastModifiedBy>
  <cp:revision>335</cp:revision>
  <dcterms:created xsi:type="dcterms:W3CDTF">2016-10-17T14:00:00Z</dcterms:created>
  <dcterms:modified xsi:type="dcterms:W3CDTF">2020-04-03T03:57:50Z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  <property fmtid="{D5CDD505-2E9C-101B-9397-08002B2CF9AE}" pid="3" name="KSORubyTemplateID">
    <vt:lpwstr>13</vt:lpwstr>
  </property>
</Properties>
</file>