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3" r:id="rId3"/>
    <p:sldId id="335" r:id="rId4"/>
    <p:sldId id="349" r:id="rId5"/>
    <p:sldId id="334" r:id="rId7"/>
    <p:sldId id="288" r:id="rId8"/>
    <p:sldId id="337" r:id="rId9"/>
    <p:sldId id="338" r:id="rId10"/>
    <p:sldId id="350" r:id="rId11"/>
    <p:sldId id="339" r:id="rId12"/>
    <p:sldId id="340" r:id="rId13"/>
    <p:sldId id="341" r:id="rId14"/>
    <p:sldId id="342" r:id="rId15"/>
    <p:sldId id="351" r:id="rId16"/>
    <p:sldId id="353" r:id="rId17"/>
    <p:sldId id="343" r:id="rId18"/>
    <p:sldId id="344" r:id="rId19"/>
    <p:sldId id="345" r:id="rId20"/>
    <p:sldId id="346" r:id="rId21"/>
    <p:sldId id="347" r:id="rId22"/>
    <p:sldId id="352" r:id="rId23"/>
    <p:sldId id="348" r:id="rId24"/>
    <p:sldId id="336" r:id="rId25"/>
    <p:sldId id="354" r:id="rId26"/>
    <p:sldId id="284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60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D8D7F-9EF1-4D52-99C0-0AC24B636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C938B-BBDF-464B-92B3-55D12E3048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齐次通解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特解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这可以作为最近的模型再训练系统的参考点</a:t>
            </a:r>
            <a:endParaRPr lang="en-US" altLang="zh-CN" sz="1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这使得模型再训 练成为在计算资源有限的情况下将视频分析扩展到更多视 频流的关键瓶颈。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E27F7-5535-4827-913C-995FE447A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C5A8-A88F-4776-AAF0-0D281E3CC91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29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jpeg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6.jpeg"/><Relationship Id="rId4" Type="http://schemas.openxmlformats.org/officeDocument/2006/relationships/image" Target="../media/image65.jpeg"/><Relationship Id="rId3" Type="http://schemas.openxmlformats.org/officeDocument/2006/relationships/image" Target="../media/image64.jpeg"/><Relationship Id="rId2" Type="http://schemas.openxmlformats.org/officeDocument/2006/relationships/image" Target="../media/image18.jpe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jpeg"/><Relationship Id="rId3" Type="http://schemas.openxmlformats.org/officeDocument/2006/relationships/image" Target="../media/image67.jpeg"/><Relationship Id="rId2" Type="http://schemas.openxmlformats.org/officeDocument/2006/relationships/image" Target="../media/image18.jpe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9.jpeg"/><Relationship Id="rId2" Type="http://schemas.openxmlformats.org/officeDocument/2006/relationships/image" Target="../media/image68.jpe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387189"/>
            <a:ext cx="3144268" cy="842042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 flipH="1">
            <a:off x="7351370" y="5470802"/>
            <a:ext cx="52421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主讲人：计试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2101 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姚彦羽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1" name="任意多边形: 形状 2"/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/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2291916" y="2335838"/>
            <a:ext cx="8132460" cy="2233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kern="1800" dirty="0">
                <a:latin typeface="Arial" panose="020B0604020202020204" pitchFamily="34" charset="0"/>
                <a:cs typeface="Arial" panose="020B0604020202020204" pitchFamily="34" charset="0"/>
              </a:rPr>
              <a:t>数学物理方程</a:t>
            </a:r>
            <a:endParaRPr lang="en-US" altLang="zh-CN" sz="5400" b="1" kern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b="1" kern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经验分享</a:t>
            </a:r>
            <a:endParaRPr lang="zh-CN" altLang="en-US" sz="4400" b="1" kern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382270" y="266700"/>
            <a:ext cx="11114405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973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分离变量法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一、分离变量法解题步骤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812080" y="1023868"/>
                <a:ext cx="406752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𝑡𝑡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),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080" y="1023868"/>
                <a:ext cx="4067524" cy="1025665"/>
              </a:xfrm>
              <a:prstGeom prst="rect">
                <a:avLst/>
              </a:prstGeom>
              <a:blipFill rotWithShape="1">
                <a:blip r:embed="rId2"/>
                <a:stretch>
                  <a:fillRect l="-14" t="-24" r="-321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840621" y="2169124"/>
                <a:ext cx="16314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 kern="1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字魂59号-创粗黑" panose="00000500000000000000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为常数</a:t>
                </a:r>
                <a:endParaRPr lang="zh-CN" altLang="en-US" sz="20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621" y="2169124"/>
                <a:ext cx="163147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2" t="-150" r="-38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65484" y="2925398"/>
                <a:ext cx="39674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 kern="100" dirty="0">
                    <a:latin typeface="楷体" panose="02010609060101010101" pitchFamily="49" charset="-122"/>
                    <a:ea typeface="楷体" panose="02010609060101010101" pitchFamily="49" charset="-122"/>
                    <a:cs typeface="字魂59号-创粗黑" panose="00000500000000000000" charset="-122"/>
                  </a:rPr>
                  <a:t>③应用待定系数法确定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4" y="2925398"/>
                <a:ext cx="3967433" cy="461665"/>
              </a:xfrm>
              <a:prstGeom prst="rect">
                <a:avLst/>
              </a:prstGeom>
              <a:blipFill rotWithShape="1">
                <a:blip r:embed="rId4"/>
                <a:stretch>
                  <a:fillRect t="-127" r="-881" b="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4880642" y="2925398"/>
                <a:ext cx="333052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l-GR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i="1" smtClean="0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CN" i="1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642" y="2925398"/>
                <a:ext cx="3330527" cy="719428"/>
              </a:xfrm>
              <a:prstGeom prst="rect">
                <a:avLst/>
              </a:prstGeom>
              <a:blipFill rotWithShape="1">
                <a:blip r:embed="rId5"/>
                <a:stretch>
                  <a:fillRect l="-1" t="-82" r="-2460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65484" y="4195398"/>
                <a:ext cx="1801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b="1" kern="100" dirty="0">
                    <a:latin typeface="楷体" panose="02010609060101010101" pitchFamily="49" charset="-122"/>
                    <a:ea typeface="楷体" panose="02010609060101010101" pitchFamily="49" charset="-122"/>
                    <a:cs typeface="字魂59号-创粗黑" panose="00000500000000000000" charset="-122"/>
                  </a:rPr>
                  <a:t>④求解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4" y="4195398"/>
                <a:ext cx="18017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27" r="-3227" b="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2732716" y="4141611"/>
                <a:ext cx="6088077" cy="673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kern="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通解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l-GR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l-GR" altLang="zh-CN" sz="2400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zh-CN" altLang="en-US" sz="2400" b="1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16" y="4141611"/>
                <a:ext cx="6088077" cy="673646"/>
              </a:xfrm>
              <a:prstGeom prst="rect">
                <a:avLst/>
              </a:prstGeom>
              <a:blipFill rotWithShape="1">
                <a:blip r:embed="rId7"/>
                <a:stretch>
                  <a:fillRect l="-5" t="-2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5794649" y="4739057"/>
            <a:ext cx="0" cy="31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3989210" y="5087137"/>
                <a:ext cx="35510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400" kern="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利用初值条件</a:t>
                </a:r>
                <a:r>
                  <a:rPr lang="en-US" altLang="zh-CN" sz="2400" kern="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400" kern="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b="1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210" y="5087137"/>
                <a:ext cx="3551037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4" t="-33" r="-404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/>
          <p:cNvCxnSpPr/>
          <p:nvPr/>
        </p:nvCxnSpPr>
        <p:spPr>
          <a:xfrm>
            <a:off x="5764729" y="5532173"/>
            <a:ext cx="0" cy="31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256902" y="5834597"/>
                <a:ext cx="2749150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902" y="5834597"/>
                <a:ext cx="2749150" cy="839204"/>
              </a:xfrm>
              <a:prstGeom prst="rect">
                <a:avLst/>
              </a:prstGeom>
              <a:blipFill rotWithShape="1">
                <a:blip r:embed="rId9"/>
                <a:stretch>
                  <a:fillRect l="-18" t="-26" r="-2006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7045" y="266700"/>
            <a:ext cx="1100963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973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分离变量法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11315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二、一维弦振动、热传导方程对应的特征值问题、特征值和特征函数系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72" y="2878697"/>
            <a:ext cx="7102455" cy="35055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11480" y="266700"/>
            <a:ext cx="11085195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973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分离变量法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4766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三、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Laplace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方程的边值问题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547355" y="830682"/>
                <a:ext cx="5056897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  <m:t>𝜌𝜌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𝜃𝜃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355" y="830682"/>
                <a:ext cx="5056897" cy="1025665"/>
              </a:xfrm>
              <a:prstGeom prst="rect">
                <a:avLst/>
              </a:prstGeom>
              <a:blipFill rotWithShape="1">
                <a:blip r:embed="rId2"/>
                <a:stretch>
                  <a:fillRect l="-10" t="-10" r="-42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547355" y="2172678"/>
                <a:ext cx="4773679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𝑥𝑥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𝑦𝑦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355" y="2172678"/>
                <a:ext cx="4773679" cy="1025665"/>
              </a:xfrm>
              <a:prstGeom prst="rect">
                <a:avLst/>
              </a:prstGeom>
              <a:blipFill rotWithShape="1">
                <a:blip r:embed="rId3"/>
                <a:stretch>
                  <a:fillRect l="-11" t="-33" r="-380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622" y="3310352"/>
            <a:ext cx="6706181" cy="16765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819" y="4942552"/>
            <a:ext cx="6744284" cy="166130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465866" y="3639987"/>
            <a:ext cx="667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圆域</a:t>
            </a:r>
            <a:endParaRPr lang="zh-CN" altLang="en-US" sz="1800" kern="1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65866" y="4293768"/>
            <a:ext cx="667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环</a:t>
            </a:r>
            <a:r>
              <a:rPr lang="zh-CN" altLang="en-US" sz="1800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域</a:t>
            </a:r>
            <a:endParaRPr lang="zh-CN" altLang="en-US" sz="1800" kern="1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27765" y="5269739"/>
            <a:ext cx="982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扇形域</a:t>
            </a:r>
            <a:endParaRPr lang="zh-CN" altLang="en-US" sz="1800" kern="1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27765" y="5966258"/>
            <a:ext cx="982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kern="1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扇环域</a:t>
            </a:r>
            <a:endParaRPr lang="zh-CN" altLang="en-US" sz="1800" kern="1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325898" y="2490762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000" kern="100" dirty="0">
                    <a:solidFill>
                      <a:srgbClr val="C0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利用极坐标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𝑥</m:t>
                    </m:r>
                    <m:r>
                      <a:rPr lang="en-US" altLang="zh-CN" sz="20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=</m:t>
                    </m:r>
                    <m:r>
                      <a:rPr lang="zh-CN" altLang="en-US" sz="20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𝜌</m:t>
                    </m:r>
                    <m:func>
                      <m:funcPr>
                        <m:ctrlPr>
                          <a:rPr lang="en-US" altLang="zh-CN" sz="20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字魂59号-创粗黑" panose="00000500000000000000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字魂59号-创粗黑" panose="00000500000000000000" charset="-122"/>
                          </a:rPr>
                          <m:t>cos</m:t>
                        </m:r>
                      </m:fName>
                      <m:e>
                        <m:r>
                          <a:rPr lang="zh-CN" altLang="en-US" sz="20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字魂59号-创粗黑" panose="00000500000000000000" charset="-122"/>
                          </a:rPr>
                          <m:t>𝜃</m:t>
                        </m:r>
                      </m:e>
                    </m:func>
                    <m:r>
                      <a:rPr lang="en-US" altLang="zh-CN" sz="20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,</m:t>
                    </m:r>
                    <m:r>
                      <a:rPr lang="en-US" altLang="zh-CN" sz="20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𝑦</m:t>
                    </m:r>
                    <m:r>
                      <a:rPr lang="en-US" altLang="zh-CN" sz="20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=</m:t>
                    </m:r>
                    <m:r>
                      <a:rPr lang="zh-CN" altLang="en-US" sz="20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𝜌</m:t>
                    </m:r>
                    <m:func>
                      <m:funcPr>
                        <m:ctrlPr>
                          <a:rPr lang="en-US" altLang="zh-CN" sz="20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字魂59号-创粗黑" panose="00000500000000000000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字魂59号-创粗黑" panose="00000500000000000000" charset="-122"/>
                          </a:rPr>
                          <m:t>sin</m:t>
                        </m:r>
                      </m:fName>
                      <m:e>
                        <m:r>
                          <a:rPr lang="zh-CN" altLang="en-US" sz="20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字魂59号-创粗黑" panose="00000500000000000000" charset="-122"/>
                          </a:rPr>
                          <m:t>𝜃</m:t>
                        </m:r>
                      </m:e>
                    </m:func>
                  </m:oMath>
                </a14:m>
                <a:endParaRPr lang="zh-CN" altLang="en-US" sz="2000" kern="100" dirty="0">
                  <a:solidFill>
                    <a:srgbClr val="C0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898" y="2490762"/>
                <a:ext cx="6096000" cy="400110"/>
              </a:xfrm>
              <a:prstGeom prst="rect">
                <a:avLst/>
              </a:prstGeom>
              <a:blipFill rotWithShape="1">
                <a:blip r:embed="rId6"/>
                <a:stretch>
                  <a:fillRect t="-73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7045" y="266700"/>
            <a:ext cx="1100963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分离变量法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44791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四、非齐次边界条件齐次化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665" y="3034302"/>
            <a:ext cx="5822670" cy="25137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8315" y="266700"/>
            <a:ext cx="1100836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分离变量法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（大题）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3" name="图片 2" descr="手机屏幕截图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5" t="4259" r="25124" b="54431"/>
          <a:stretch>
            <a:fillRect/>
          </a:stretch>
        </p:blipFill>
        <p:spPr>
          <a:xfrm>
            <a:off x="690244" y="1954255"/>
            <a:ext cx="3878505" cy="3320407"/>
          </a:xfrm>
          <a:prstGeom prst="rect">
            <a:avLst/>
          </a:prstGeom>
        </p:spPr>
      </p:pic>
      <p:pic>
        <p:nvPicPr>
          <p:cNvPr id="7" name="图片 6" descr="图示&#10;&#10;中度可信度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02"/>
          <a:stretch>
            <a:fillRect/>
          </a:stretch>
        </p:blipFill>
        <p:spPr>
          <a:xfrm>
            <a:off x="4087425" y="1807429"/>
            <a:ext cx="4539663" cy="3614057"/>
          </a:xfrm>
          <a:prstGeom prst="rect">
            <a:avLst/>
          </a:prstGeom>
        </p:spPr>
      </p:pic>
      <p:pic>
        <p:nvPicPr>
          <p:cNvPr id="12" name="图片 11" descr="文本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/>
          <a:stretch>
            <a:fillRect/>
          </a:stretch>
        </p:blipFill>
        <p:spPr>
          <a:xfrm>
            <a:off x="8120402" y="1807429"/>
            <a:ext cx="4004550" cy="41527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8315" y="266700"/>
            <a:ext cx="1100836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贝塞尔函数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3990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一、  函数的定义和性质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02" y="1946368"/>
            <a:ext cx="266928" cy="34543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48" y="2699213"/>
            <a:ext cx="8264122" cy="22526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7045" y="266700"/>
            <a:ext cx="1100963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贝塞尔函数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二、贝塞尔方程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429852" y="2566288"/>
                <a:ext cx="22301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𝑟</m:t>
                    </m:r>
                  </m:oMath>
                </a14:m>
                <a:r>
                  <a:rPr lang="zh-CN" altLang="en-US" sz="24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阶贝塞尔方程</a:t>
                </a:r>
                <a:endParaRPr lang="zh-CN" altLang="en-US" sz="24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52" y="2566288"/>
                <a:ext cx="223010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1" t="-55" r="20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435210" y="259462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8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′′</m:t>
                          </m:r>
                        </m:sup>
                      </m:sSup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𝑥</m:t>
                      </m:r>
                      <m:sSup>
                        <m:sSupPr>
                          <m:ctrlPr>
                            <a:rPr lang="en-US" altLang="zh-CN" sz="18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80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10" y="2594628"/>
                <a:ext cx="6096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0" t="-5" r="10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429852" y="3155663"/>
                <a:ext cx="22301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𝑟</m:t>
                    </m:r>
                  </m:oMath>
                </a14:m>
                <a:r>
                  <a:rPr lang="zh-CN" altLang="en-US" sz="24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阶贝塞尔函数</a:t>
                </a:r>
                <a:endParaRPr lang="zh-CN" altLang="en-US" sz="24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52" y="3155663"/>
                <a:ext cx="223010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1" t="-75" r="20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198055" y="2962564"/>
                <a:ext cx="6096000" cy="847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𝑘</m:t>
                          </m:r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=</m:t>
                          </m:r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(−</m:t>
                              </m:r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p>
                          </m:sSup>
                          <m:f>
                            <m:fPr>
                              <m:ctrlP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!ℾ(</m:t>
                              </m:r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𝑟</m:t>
                              </m:r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+</m:t>
                              </m:r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1</m:t>
                              </m:r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kern="1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2</m:t>
                              </m:r>
                              <m:r>
                                <a:rPr lang="en-US" altLang="zh-CN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55" y="2962564"/>
                <a:ext cx="6096000" cy="847861"/>
              </a:xfrm>
              <a:prstGeom prst="rect">
                <a:avLst/>
              </a:prstGeom>
              <a:blipFill rotWithShape="1">
                <a:blip r:embed="rId5"/>
                <a:stretch>
                  <a:fillRect l="-3" t="-34" r="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399333" y="3938135"/>
                <a:ext cx="64830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000" b="0" kern="1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字魂59号-创粗黑" panose="00000500000000000000" charset="-122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𝑟</m:t>
                    </m:r>
                    <m:r>
                      <a:rPr lang="en-US" altLang="zh-CN" sz="2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字魂59号-创粗黑" panose="00000500000000000000" charset="-122"/>
                      </a:rPr>
                      <m:t>≥</m:t>
                    </m:r>
                    <m:r>
                      <a:rPr lang="en-US" altLang="zh-CN" sz="2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0</m:t>
                    </m:r>
                  </m:oMath>
                </a14:m>
                <a:r>
                  <a:rPr lang="zh-CN" altLang="en-US" sz="20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，</a:t>
                </a:r>
                <a:r>
                  <a:rPr lang="en-US" altLang="zh-CN" sz="2000" kern="100" dirty="0">
                    <a:ea typeface="华文楷体" panose="02010600040101010101" pitchFamily="2" charset="-122"/>
                    <a:cs typeface="字魂59号-创粗黑" panose="00000500000000000000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𝑟</m:t>
                    </m:r>
                  </m:oMath>
                </a14:m>
                <a:r>
                  <a:rPr lang="zh-CN" altLang="en-US" sz="20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阶贝塞尔方程的通解可表示为</a:t>
                </a:r>
                <a:endParaRPr lang="zh-CN" altLang="en-US" sz="20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333" y="3938135"/>
                <a:ext cx="6483050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7" t="-125" r="2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435210" y="452208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</m:t>
                      </m:r>
                      <m:sSub>
                        <m:sSub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210" y="4522084"/>
                <a:ext cx="60960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" t="-67" r="1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1465866" y="5006952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𝑟</m:t>
                    </m:r>
                    <m:r>
                      <a:rPr lang="en-US" altLang="zh-CN" sz="2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&gt;</m:t>
                    </m:r>
                    <m:r>
                      <a:rPr lang="en-US" altLang="zh-CN" sz="2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0</m:t>
                    </m:r>
                    <m:r>
                      <a:rPr lang="zh-CN" altLang="en-US" sz="2000" i="1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且</m:t>
                    </m:r>
                  </m:oMath>
                </a14:m>
                <a:r>
                  <a:rPr lang="zh-CN" altLang="en-US" sz="20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不为整数时，通解也可表示为</a:t>
                </a:r>
                <a:endParaRPr lang="zh-CN" altLang="en-US" sz="20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866" y="5006952"/>
                <a:ext cx="6096000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5" t="-153" r="5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417081" y="5603041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𝑐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+</m:t>
                      </m:r>
                      <m:r>
                        <a:rPr lang="en-US" altLang="zh-CN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𝑑</m:t>
                      </m:r>
                      <m:sSub>
                        <m:sSub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081" y="5603041"/>
                <a:ext cx="6096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" t="-118" r="4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8315" y="266700"/>
            <a:ext cx="1100836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贝塞尔函数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三、贝塞尔函数性质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429852" y="2566288"/>
                <a:ext cx="22301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sz="2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①</m:t>
                    </m:r>
                  </m:oMath>
                </a14:m>
                <a:r>
                  <a:rPr lang="zh-CN" altLang="en-US" sz="24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奇偶性</a:t>
                </a:r>
                <a:endParaRPr lang="zh-CN" altLang="en-US" sz="24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52" y="2566288"/>
                <a:ext cx="2230102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1" t="-55" r="20" b="-1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172467" y="260709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(−</m:t>
                          </m:r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467" y="2607090"/>
                <a:ext cx="6096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" t="-112" r="4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429852" y="3155663"/>
                <a:ext cx="22301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sz="2400" i="1" kern="1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②</m:t>
                    </m:r>
                  </m:oMath>
                </a14:m>
                <a:r>
                  <a:rPr lang="zh-CN" altLang="en-US" sz="24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零点分布</a:t>
                </a:r>
                <a:endParaRPr lang="zh-CN" altLang="en-US" sz="24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52" y="3155663"/>
                <a:ext cx="223010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1" t="-75" r="20" b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429852" y="3789774"/>
                <a:ext cx="223010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字魂59号-创粗黑" panose="00000500000000000000" charset="-122"/>
                        </a:rPr>
                        <m:t>③</m:t>
                      </m:r>
                      <m:r>
                        <a:rPr lang="zh-CN" altLang="en-US" sz="2400" i="1" kern="100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字魂59号-创粗黑" panose="00000500000000000000" charset="-122"/>
                        </a:rPr>
                        <m:t>递推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字魂59号-创粗黑" panose="00000500000000000000" charset="-122"/>
                        </a:rPr>
                        <m:t>公式</m:t>
                      </m:r>
                    </m:oMath>
                  </m:oMathPara>
                </a14:m>
                <a:endParaRPr lang="zh-CN" altLang="en-US" sz="24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52" y="3789774"/>
                <a:ext cx="223010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1" t="-20" r="20" b="-1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917271" y="383004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 kern="1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kern="1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kern="1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71" y="3830048"/>
                <a:ext cx="6096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" t="-98" r="3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4825303" y="381941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i="1" kern="1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kern="1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kern="1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−</m:t>
                                  </m:r>
                                  <m:r>
                                    <a:rPr lang="en-US" altLang="zh-CN" b="0" i="1" kern="10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−</m:t>
                          </m:r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𝑛</m:t>
                          </m:r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+</m:t>
                          </m:r>
                          <m:r>
                            <a:rPr lang="en-US" altLang="zh-CN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303" y="3819417"/>
                <a:ext cx="60960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" t="-143" r="9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3747959" y="4412100"/>
                <a:ext cx="3057500" cy="485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+</m:t>
                    </m:r>
                  </m:oMath>
                </a14:m>
                <a:r>
                  <a:rPr lang="en-US" altLang="zh-CN" kern="100" dirty="0">
                    <a:solidFill>
                      <a:srgbClr val="C00000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kern="100" dirty="0">
                    <a:solidFill>
                      <a:srgbClr val="C00000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959" y="4412100"/>
                <a:ext cx="3057500" cy="485518"/>
              </a:xfrm>
              <a:prstGeom prst="rect">
                <a:avLst/>
              </a:prstGeom>
              <a:blipFill rotWithShape="1">
                <a:blip r:embed="rId8"/>
                <a:stretch>
                  <a:fillRect l="-6" t="-25" r="5" b="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747959" y="5025183"/>
                <a:ext cx="3057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−</m:t>
                    </m:r>
                  </m:oMath>
                </a14:m>
                <a:r>
                  <a:rPr lang="en-US" altLang="zh-CN" kern="100" dirty="0">
                    <a:solidFill>
                      <a:srgbClr val="C00000"/>
                    </a:solidFill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+</m:t>
                        </m:r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</m:t>
                    </m:r>
                    <m:r>
                      <a:rPr lang="en-US" altLang="zh-CN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  <m:sSubSup>
                      <m:sSubSupPr>
                        <m:ctrlPr>
                          <a:rPr lang="en-US" altLang="zh-CN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SupPr>
                      <m:e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𝐽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𝑛</m:t>
                        </m:r>
                      </m:sub>
                      <m:sup>
                        <m:r>
                          <a:rPr lang="en-US" altLang="zh-CN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959" y="5025183"/>
                <a:ext cx="30575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" t="-116" r="5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8315" y="266700"/>
            <a:ext cx="1100836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贝塞尔函数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四、贝塞尔方程特征值问题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94252" y="2566288"/>
                <a:ext cx="74855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sz="2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第一类</m:t>
                    </m:r>
                  </m:oMath>
                </a14:m>
                <a:r>
                  <a:rPr lang="zh-CN" altLang="en-US" sz="24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边界条件下贝塞尔方程的特征值和特征函数</a:t>
                </a:r>
                <a:endParaRPr lang="zh-CN" altLang="en-US" sz="24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252" y="2566288"/>
                <a:ext cx="748554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6" t="-55" r="8" b="-1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394252" y="3214674"/>
                <a:ext cx="5532860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252" y="3214674"/>
                <a:ext cx="5532860" cy="719428"/>
              </a:xfrm>
              <a:prstGeom prst="rect">
                <a:avLst/>
              </a:prstGeom>
              <a:blipFill rotWithShape="1">
                <a:blip r:embed="rId3"/>
                <a:stretch>
                  <a:fillRect l="-8" t="-42" r="-266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394252" y="458486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特征值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43840" y="4296543"/>
                <a:ext cx="6096000" cy="872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4296543"/>
                <a:ext cx="6096000" cy="872996"/>
              </a:xfrm>
              <a:prstGeom prst="rect">
                <a:avLst/>
              </a:prstGeom>
              <a:blipFill rotWithShape="1">
                <a:blip r:embed="rId4"/>
                <a:stretch>
                  <a:fillRect t="-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668284" y="459570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特征函数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073674" y="4386608"/>
                <a:ext cx="6096000" cy="818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74" y="4386608"/>
                <a:ext cx="6096000" cy="818301"/>
              </a:xfrm>
              <a:prstGeom prst="rect">
                <a:avLst/>
              </a:prstGeom>
              <a:blipFill rotWithShape="1">
                <a:blip r:embed="rId5"/>
                <a:stretch>
                  <a:fillRect l="-2" t="-3" r="2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7045" y="266700"/>
            <a:ext cx="1100963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贝塞尔函数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四、贝塞尔方程特征值问题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94252" y="2566288"/>
                <a:ext cx="74855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zh-CN" altLang="en-US" sz="2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字魂59号-创粗黑" panose="00000500000000000000" charset="-122"/>
                      </a:rPr>
                      <m:t>第一类</m:t>
                    </m:r>
                  </m:oMath>
                </a14:m>
                <a:r>
                  <a:rPr lang="zh-CN" altLang="en-US" sz="24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边界条件下贝塞尔方程的特征值和特征函数</a:t>
                </a:r>
                <a:endParaRPr lang="zh-CN" altLang="en-US" sz="24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252" y="2566288"/>
                <a:ext cx="748554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6" t="-55" r="8" b="-1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394252" y="3214674"/>
                <a:ext cx="5532860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CN" altLang="en-US" i="1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&lt;+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252" y="3214674"/>
                <a:ext cx="5532860" cy="719428"/>
              </a:xfrm>
              <a:prstGeom prst="rect">
                <a:avLst/>
              </a:prstGeom>
              <a:blipFill rotWithShape="1">
                <a:blip r:embed="rId3"/>
                <a:stretch>
                  <a:fillRect l="-8" t="-42" r="-266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1394252" y="458486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特征值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43840" y="4296543"/>
                <a:ext cx="6096000" cy="872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4296543"/>
                <a:ext cx="6096000" cy="872996"/>
              </a:xfrm>
              <a:prstGeom prst="rect">
                <a:avLst/>
              </a:prstGeom>
              <a:blipFill rotWithShape="1">
                <a:blip r:embed="rId4"/>
                <a:stretch>
                  <a:fillRect t="-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4668284" y="459570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kern="1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特征函数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073674" y="4386608"/>
                <a:ext cx="6096000" cy="8183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zh-CN" alt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74" y="4386608"/>
                <a:ext cx="6096000" cy="818301"/>
              </a:xfrm>
              <a:prstGeom prst="rect">
                <a:avLst/>
              </a:prstGeom>
              <a:blipFill rotWithShape="1">
                <a:blip r:embed="rId5"/>
                <a:stretch>
                  <a:fillRect l="-2" t="-3" r="2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49439" y="2865701"/>
            <a:ext cx="326243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题型总结</a:t>
            </a:r>
            <a:endParaRPr lang="zh-CN" altLang="en-US" sz="6000" kern="100" dirty="0">
              <a:solidFill>
                <a:srgbClr val="AB1E21"/>
              </a:solidFill>
              <a:latin typeface="Arial" panose="020B0604020202020204" pitchFamily="34" charset="0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1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7045" y="266700"/>
            <a:ext cx="1100963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5192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贝塞尔函数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（选择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/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填空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/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证明）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10" name="图片 9" descr="文本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5" t="26801" r="34067" b="51429"/>
          <a:stretch>
            <a:fillRect/>
          </a:stretch>
        </p:blipFill>
        <p:spPr>
          <a:xfrm>
            <a:off x="787414" y="3960851"/>
            <a:ext cx="3937627" cy="2016977"/>
          </a:xfrm>
          <a:prstGeom prst="rect">
            <a:avLst/>
          </a:prstGeom>
        </p:spPr>
      </p:pic>
      <p:pic>
        <p:nvPicPr>
          <p:cNvPr id="13" name="图片 12" descr="文本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2" t="48730" r="26399" b="18445"/>
          <a:stretch>
            <a:fillRect/>
          </a:stretch>
        </p:blipFill>
        <p:spPr>
          <a:xfrm>
            <a:off x="6746200" y="1275092"/>
            <a:ext cx="4386243" cy="3354907"/>
          </a:xfrm>
          <a:prstGeom prst="rect">
            <a:avLst/>
          </a:prstGeom>
        </p:spPr>
      </p:pic>
      <p:pic>
        <p:nvPicPr>
          <p:cNvPr id="16" name="图片 15" descr="文本&#10;&#10;低可信度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60952" r="23292" b="20931"/>
          <a:stretch>
            <a:fillRect/>
          </a:stretch>
        </p:blipFill>
        <p:spPr>
          <a:xfrm>
            <a:off x="787414" y="1643290"/>
            <a:ext cx="5308586" cy="2016978"/>
          </a:xfrm>
          <a:prstGeom prst="rect">
            <a:avLst/>
          </a:prstGeom>
        </p:spPr>
      </p:pic>
      <p:pic>
        <p:nvPicPr>
          <p:cNvPr id="18" name="图片 17" descr="图片包含 文本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t="40476" r="22492" b="43809"/>
          <a:stretch>
            <a:fillRect/>
          </a:stretch>
        </p:blipFill>
        <p:spPr>
          <a:xfrm>
            <a:off x="6746199" y="4769393"/>
            <a:ext cx="4512473" cy="14136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8315" y="266700"/>
            <a:ext cx="1100836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42951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格林函数法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（选填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/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大题）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5880" y="2905780"/>
            <a:ext cx="304292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特征线法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（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大题）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11" name="图片 10" descr="文本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t="80316" r="13897" b="9879"/>
          <a:stretch>
            <a:fillRect/>
          </a:stretch>
        </p:blipFill>
        <p:spPr>
          <a:xfrm>
            <a:off x="947927" y="1718426"/>
            <a:ext cx="5500928" cy="949089"/>
          </a:xfrm>
          <a:prstGeom prst="rect">
            <a:avLst/>
          </a:prstGeom>
        </p:spPr>
      </p:pic>
      <p:pic>
        <p:nvPicPr>
          <p:cNvPr id="15" name="图片 14" descr="一些文字和图案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" t="20952" b="7500"/>
          <a:stretch>
            <a:fillRect/>
          </a:stretch>
        </p:blipFill>
        <p:spPr>
          <a:xfrm>
            <a:off x="6749143" y="1354414"/>
            <a:ext cx="5115459" cy="4906734"/>
          </a:xfrm>
          <a:prstGeom prst="rect">
            <a:avLst/>
          </a:prstGeom>
        </p:spPr>
      </p:pic>
      <p:pic>
        <p:nvPicPr>
          <p:cNvPr id="17" name="图片 16" descr="手机屏幕截图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0" t="45459" r="26757" b="21224"/>
          <a:stretch>
            <a:fillRect/>
          </a:stretch>
        </p:blipFill>
        <p:spPr>
          <a:xfrm>
            <a:off x="939283" y="3667265"/>
            <a:ext cx="3551209" cy="2515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49439" y="2865701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学习经验分享</a:t>
            </a:r>
            <a:endParaRPr lang="zh-CN" altLang="en-US" sz="6000" kern="100" dirty="0">
              <a:solidFill>
                <a:srgbClr val="AB1E21"/>
              </a:solidFill>
              <a:latin typeface="Arial" panose="020B0604020202020204" pitchFamily="34" charset="0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3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8315" y="266700"/>
            <a:ext cx="1100836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3540" y="1671289"/>
            <a:ext cx="2411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1. 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课堂很重要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3540" y="2746651"/>
            <a:ext cx="6361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2. 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复习以课本为主，课后习题巩固知识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3540" y="3821087"/>
            <a:ext cx="56428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3. 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笔记提炼重要的知识点、易错点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8" name="图片 7" descr="文本&#10;&#10;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/>
          <a:stretch>
            <a:fillRect/>
          </a:stretch>
        </p:blipFill>
        <p:spPr>
          <a:xfrm>
            <a:off x="7657271" y="1248130"/>
            <a:ext cx="3701749" cy="2606890"/>
          </a:xfrm>
          <a:prstGeom prst="rect">
            <a:avLst/>
          </a:prstGeom>
        </p:spPr>
      </p:pic>
      <p:pic>
        <p:nvPicPr>
          <p:cNvPr id="10" name="图片 9" descr="文本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271" y="3855020"/>
            <a:ext cx="3671189" cy="260998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"/>
          <p:cNvSpPr/>
          <p:nvPr/>
        </p:nvSpPr>
        <p:spPr>
          <a:xfrm>
            <a:off x="-1422399" y="378076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3"/>
          <p:cNvSpPr/>
          <p:nvPr/>
        </p:nvSpPr>
        <p:spPr>
          <a:xfrm>
            <a:off x="-3047999" y="380979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826799" y="2753052"/>
            <a:ext cx="6538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</a:t>
            </a:r>
            <a:r>
              <a:rPr lang="zh-CN" alt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 </a:t>
            </a:r>
            <a:r>
              <a:rPr lang="en-US" altLang="zh-CN" sz="6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YOU</a:t>
            </a:r>
            <a:endParaRPr lang="zh-CN" altLang="en-US" sz="6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6" name="椭圆 45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8315" y="266700"/>
            <a:ext cx="1100836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65484" y="1856347"/>
            <a:ext cx="411734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一、选择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/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填空（约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5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题）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761" y="2905780"/>
            <a:ext cx="501205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二、简答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/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证明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/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计算（约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2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题）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2761" y="3955213"/>
            <a:ext cx="679767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三、求解特征值问题、定解问题（约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5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题）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51411" y="4773813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利用分离变量法、特征线法、格林函数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49439" y="2865701"/>
            <a:ext cx="40318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000" kern="100" dirty="0">
                <a:solidFill>
                  <a:srgbClr val="AB1E21"/>
                </a:solidFill>
                <a:latin typeface="Arial" panose="020B0604020202020204" pitchFamily="34" charset="0"/>
                <a:ea typeface="思源黑体 CN Medium" panose="020B0600000000000000" pitchFamily="34" charset="-122"/>
                <a:cs typeface="Arial" panose="020B0604020202020204" pitchFamily="34" charset="0"/>
              </a:rPr>
              <a:t>知识点总结</a:t>
            </a:r>
            <a:endParaRPr lang="zh-CN" altLang="en-US" sz="6000" kern="100" dirty="0">
              <a:solidFill>
                <a:srgbClr val="AB1E21"/>
              </a:solidFill>
              <a:latin typeface="Arial" panose="020B0604020202020204" pitchFamily="34" charset="0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2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7045" y="266700"/>
            <a:ext cx="1100963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模型建立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一、数学物理基本方程建立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5484" y="2699213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1.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 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弦振动方程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136999" y="2791545"/>
                <a:ext cx="3109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99" y="2791545"/>
                <a:ext cx="3109056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3" t="-31" r="-1056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55880" y="3480524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2.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 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热传导方程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136999" y="3572856"/>
                <a:ext cx="3109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99" y="3572856"/>
                <a:ext cx="3109056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3" t="-125" r="6" b="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67466" y="4261835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3.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 泊松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方程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136999" y="4354167"/>
                <a:ext cx="1965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99" y="4354167"/>
                <a:ext cx="1965090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5" t="-219" r="-233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656074" y="5009965"/>
                <a:ext cx="8920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074" y="5009965"/>
                <a:ext cx="89202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8" t="-122" r="12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1074087" y="4963799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拉普拉斯</a:t>
            </a: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(Laplace)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方程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69763" y="2699213"/>
            <a:ext cx="3452326" cy="1655204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7759134" y="2868489"/>
                <a:ext cx="2359724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2000" b="1" kern="100" dirty="0">
                    <a:latin typeface="楷体" panose="02010609060101010101" pitchFamily="49" charset="-122"/>
                    <a:ea typeface="楷体" panose="02010609060101010101" pitchFamily="49" charset="-122"/>
                    <a:cs typeface="字魂59号-创粗黑" panose="00000500000000000000" charset="-122"/>
                  </a:rPr>
                  <a:t>拉普拉斯算子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000" b="1" kern="100" dirty="0">
                  <a:latin typeface="楷体" panose="02010609060101010101" pitchFamily="49" charset="-122"/>
                  <a:ea typeface="楷体" panose="02010609060101010101" pitchFamily="49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134" y="2868489"/>
                <a:ext cx="2359724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3" t="-48" r="6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7787194" y="3342023"/>
                <a:ext cx="2331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时</a:t>
                </a:r>
                <a:r>
                  <a:rPr lang="zh-CN" altLang="en-US" sz="16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，</a:t>
                </a:r>
                <a:endParaRPr lang="zh-CN" altLang="en-US" sz="16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94" y="3342023"/>
                <a:ext cx="233166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8" t="-5" r="6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7957437" y="3814560"/>
                <a:ext cx="3164652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37" y="3814560"/>
                <a:ext cx="3164652" cy="404213"/>
              </a:xfrm>
              <a:prstGeom prst="rect">
                <a:avLst/>
              </a:prstGeom>
              <a:blipFill rotWithShape="1">
                <a:blip r:embed="rId8"/>
                <a:stretch>
                  <a:fillRect l="-8" t="-28" r="2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20370" y="266700"/>
            <a:ext cx="11076305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模型建立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二、定解条件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5484" y="2699213"/>
            <a:ext cx="1928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1.</a:t>
            </a:r>
            <a:r>
              <a:rPr lang="zh-CN" alt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 </a:t>
            </a:r>
            <a:r>
              <a:rPr lang="zh-CN" alt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初值条件</a:t>
            </a:r>
            <a:endParaRPr lang="zh-CN" altLang="en-US" sz="2400" b="1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5484" y="348052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①弦振动方程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2696809" y="3340224"/>
            <a:ext cx="217000" cy="74226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04586" y="310939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初始位移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373898" y="3155557"/>
                <a:ext cx="780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字魂59号-创粗黑" panose="00000500000000000000" charset="-122"/>
                        </a:rPr>
                        <m:t>𝑢</m:t>
                      </m:r>
                      <m:sSub>
                        <m:sSub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|</m:t>
                          </m:r>
                        </m:e>
                        <m:sub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898" y="3155557"/>
                <a:ext cx="78006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" t="-66" r="39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3004586" y="383921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初始速度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4417861" y="3885381"/>
                <a:ext cx="780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|</m:t>
                          </m:r>
                        </m:e>
                        <m:sub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861" y="3885381"/>
                <a:ext cx="78006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1" t="-122" r="58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665484" y="47217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②热传导方程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73772" y="4721780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初始时刻的温度分布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705966" y="4767946"/>
                <a:ext cx="780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字魂59号-创粗黑" panose="00000500000000000000" charset="-122"/>
                        </a:rPr>
                        <m:t>𝑢</m:t>
                      </m:r>
                      <m:sSub>
                        <m:sSub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|</m:t>
                          </m:r>
                        </m:e>
                        <m:sub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𝑡</m:t>
                          </m:r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</m:t>
                          </m:r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966" y="4767946"/>
                <a:ext cx="78006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3" t="-99" r="1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665484" y="5501371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③</a:t>
            </a:r>
            <a:r>
              <a:rPr lang="en-US" altLang="zh-CN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Laplace(Poisson)</a:t>
            </a: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方程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07365" y="5501370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不含初始条件，只含边界条件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7045" y="266700"/>
            <a:ext cx="1100963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模型建立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二、定解条件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5484" y="2699213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2.</a:t>
            </a:r>
            <a:r>
              <a:rPr lang="zh-CN" alt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 </a:t>
            </a:r>
            <a:r>
              <a:rPr lang="zh-CN" alt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字魂59号-创粗黑" panose="00000500000000000000" charset="-122"/>
              </a:rPr>
              <a:t>边界条件</a:t>
            </a:r>
            <a:endParaRPr lang="zh-CN" altLang="en-US" sz="2400" b="1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5484" y="3480524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①第一类边界条件：物理量在边界上的分布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497422" y="3522011"/>
                <a:ext cx="13551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字魂59号-创粗黑" panose="00000500000000000000" charset="-122"/>
                        </a:rPr>
                        <m:t>𝑢</m:t>
                      </m:r>
                      <m:sSub>
                        <m:sSub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|</m:t>
                          </m:r>
                        </m:e>
                        <m:sub>
                          <m:r>
                            <a:rPr lang="zh-CN" altLang="en-US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l-GR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Ω</m:t>
                          </m:r>
                        </m:sub>
                      </m:sSub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22" y="3522011"/>
                <a:ext cx="135510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" t="-81" r="9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55880" y="4354543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②第二类边界条件：物理量沿边界外法线方向导数在边界上的分布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9766066" y="4275867"/>
                <a:ext cx="1355106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zh-CN" altLang="en-US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zh-CN" altLang="en-US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acc>
                        </m:den>
                      </m:f>
                      <m:sSub>
                        <m:sSub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|</m:t>
                          </m:r>
                        </m:e>
                        <m:sub>
                          <m:r>
                            <a:rPr lang="zh-CN" altLang="en-US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l-GR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Ω</m:t>
                          </m:r>
                        </m:sub>
                      </m:sSub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066" y="4275867"/>
                <a:ext cx="1355106" cy="619016"/>
              </a:xfrm>
              <a:prstGeom prst="rect">
                <a:avLst/>
              </a:prstGeom>
              <a:blipFill rotWithShape="1">
                <a:blip r:embed="rId3"/>
                <a:stretch>
                  <a:fillRect l="-30" t="-67" r="31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55880" y="5184844"/>
            <a:ext cx="9110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③第三类边界条件：物理量及其边界上外法线方向导数的线性关系</a:t>
            </a:r>
            <a:endParaRPr lang="zh-CN" altLang="en-US" sz="2400" kern="100" dirty="0">
              <a:solidFill>
                <a:schemeClr val="tx1">
                  <a:lumMod val="65000"/>
                  <a:lumOff val="3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9372325" y="5053003"/>
                <a:ext cx="2752627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[</m:t>
                      </m:r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𝑢</m:t>
                      </m:r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zh-CN" altLang="en-US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𝑢</m:t>
                          </m:r>
                        </m:num>
                        <m:den>
                          <m:r>
                            <a:rPr lang="zh-CN" altLang="en-US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⃗"/>
                              <m:ctrlPr>
                                <a:rPr lang="zh-CN" altLang="en-US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e>
                          </m:acc>
                        </m:den>
                      </m:f>
                      <m:sSub>
                        <m:sSub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]</m:t>
                          </m:r>
                        </m:e>
                        <m:sub>
                          <m:r>
                            <a:rPr lang="zh-CN" altLang="en-US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𝜕</m:t>
                          </m:r>
                          <m:r>
                            <a:rPr lang="el-GR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Ω</m:t>
                          </m:r>
                        </m:sub>
                      </m:sSub>
                      <m:r>
                        <a:rPr lang="en-US" altLang="zh-CN" sz="1800" b="0" i="1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325" y="5053003"/>
                <a:ext cx="2752627" cy="619016"/>
              </a:xfrm>
              <a:prstGeom prst="rect">
                <a:avLst/>
              </a:prstGeom>
              <a:blipFill rotWithShape="1">
                <a:blip r:embed="rId4"/>
                <a:stretch>
                  <a:fillRect l="-13" t="-50" r="10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8315" y="266700"/>
            <a:ext cx="1100836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模型建立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1790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选择</a:t>
            </a:r>
            <a:r>
              <a:rPr lang="en-US" altLang="zh-CN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/</a:t>
            </a: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填空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7" name="图片 6" descr="文本&#10;&#10;中度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3" t="42917" r="15235" b="31052"/>
          <a:stretch>
            <a:fillRect/>
          </a:stretch>
        </p:blipFill>
        <p:spPr>
          <a:xfrm>
            <a:off x="623186" y="2699213"/>
            <a:ext cx="5255100" cy="2444876"/>
          </a:xfrm>
          <a:prstGeom prst="rect">
            <a:avLst/>
          </a:prstGeom>
        </p:spPr>
      </p:pic>
      <p:pic>
        <p:nvPicPr>
          <p:cNvPr id="13" name="图片 12" descr="图片包含 文本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7" t="36349" r="21857" b="18254"/>
          <a:stretch>
            <a:fillRect/>
          </a:stretch>
        </p:blipFill>
        <p:spPr>
          <a:xfrm>
            <a:off x="6705600" y="1275090"/>
            <a:ext cx="3351240" cy="3155396"/>
          </a:xfrm>
          <a:prstGeom prst="rect">
            <a:avLst/>
          </a:prstGeom>
        </p:spPr>
      </p:pic>
      <p:pic>
        <p:nvPicPr>
          <p:cNvPr id="15" name="图片 14" descr="文本&#10;&#10;描述已自动生成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1" t="3891" r="16059" b="72932"/>
          <a:stretch>
            <a:fillRect/>
          </a:stretch>
        </p:blipFill>
        <p:spPr>
          <a:xfrm>
            <a:off x="6683193" y="4349973"/>
            <a:ext cx="3754611" cy="15895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组合 60"/>
          <p:cNvGrpSpPr/>
          <p:nvPr/>
        </p:nvGrpSpPr>
        <p:grpSpPr>
          <a:xfrm>
            <a:off x="0" y="266844"/>
            <a:ext cx="487680" cy="330008"/>
            <a:chOff x="5025390" y="266844"/>
            <a:chExt cx="6259830" cy="330008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/>
          <p:cNvGrpSpPr/>
          <p:nvPr/>
        </p:nvGrpSpPr>
        <p:grpSpPr>
          <a:xfrm>
            <a:off x="488315" y="266700"/>
            <a:ext cx="11008360" cy="330200"/>
            <a:chOff x="5025390" y="266844"/>
            <a:chExt cx="6259830" cy="330008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5025390" y="596852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25390" y="514350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5025390" y="431848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H="1">
              <a:off x="5025390" y="349346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H="1">
              <a:off x="5025390" y="266844"/>
              <a:ext cx="62598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8" name="图片 7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252" y="168275"/>
            <a:ext cx="520700" cy="5207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80" y="1013481"/>
            <a:ext cx="19736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rgbClr val="0070C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分离变量法</a:t>
            </a:r>
            <a:endParaRPr lang="zh-CN" altLang="en-US" sz="2800" b="1" kern="100" dirty="0">
              <a:solidFill>
                <a:srgbClr val="0070C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5484" y="1856347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一、分离变量法解题步骤</a:t>
            </a:r>
            <a:endParaRPr lang="zh-CN" altLang="en-US" sz="2800" b="1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812080" y="1023868"/>
                <a:ext cx="406752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𝑡𝑡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&gt;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),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  <m:t>ψ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080" y="1023868"/>
                <a:ext cx="4067524" cy="1025665"/>
              </a:xfrm>
              <a:prstGeom prst="rect">
                <a:avLst/>
              </a:prstGeom>
              <a:blipFill rotWithShape="1">
                <a:blip r:embed="rId2"/>
                <a:stretch>
                  <a:fillRect l="-14" t="-24" r="-321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840621" y="2169124"/>
                <a:ext cx="16314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zh-CN" altLang="en-US" sz="2000" kern="1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字魂59号-创粗黑" panose="00000500000000000000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000" kern="1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字魂59号-创粗黑" panose="00000500000000000000" charset="-122"/>
                  </a:rPr>
                  <a:t>为常数</a:t>
                </a:r>
                <a:endParaRPr lang="zh-CN" altLang="en-US" sz="2000" kern="1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字魂59号-创粗黑" panose="00000500000000000000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621" y="2169124"/>
                <a:ext cx="1631472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32" t="-150" r="-38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665484" y="269921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①求特征函数</a:t>
            </a:r>
            <a:endParaRPr lang="zh-CN" altLang="en-US" sz="2400" b="1" kern="1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13725" y="34290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分离变量</a:t>
            </a:r>
            <a:endParaRPr lang="zh-CN" altLang="en-US" sz="2000" kern="1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855121" y="3848339"/>
                <a:ext cx="21242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21" y="3848339"/>
                <a:ext cx="2124299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9" t="-78" r="-209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/>
          <p:nvPr/>
        </p:nvCxnSpPr>
        <p:spPr>
          <a:xfrm flipV="1">
            <a:off x="3023345" y="3848339"/>
            <a:ext cx="6293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809054" y="3366654"/>
            <a:ext cx="1467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特征值问题</a:t>
            </a:r>
            <a:endParaRPr lang="zh-CN" altLang="en-US" sz="2000" kern="1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3879793" y="3766764"/>
                <a:ext cx="325691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altLang="zh-CN" i="1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&lt;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793" y="3766764"/>
                <a:ext cx="3256917" cy="617861"/>
              </a:xfrm>
              <a:prstGeom prst="rect">
                <a:avLst/>
              </a:prstGeom>
              <a:blipFill rotWithShape="1">
                <a:blip r:embed="rId5"/>
                <a:stretch>
                  <a:fillRect l="-18" t="-94" r="-470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/>
          <p:cNvCxnSpPr/>
          <p:nvPr/>
        </p:nvCxnSpPr>
        <p:spPr>
          <a:xfrm flipV="1">
            <a:off x="7406912" y="3848339"/>
            <a:ext cx="62935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697553" y="3127837"/>
            <a:ext cx="24929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利用边界条件</a:t>
            </a:r>
            <a:endParaRPr lang="en-US" altLang="zh-CN" sz="2000" kern="100" dirty="0">
              <a:latin typeface="楷体" panose="02010609060101010101" pitchFamily="49" charset="-122"/>
              <a:ea typeface="楷体" panose="02010609060101010101" pitchFamily="49" charset="-122"/>
              <a:cs typeface="字魂59号-创粗黑" panose="00000500000000000000" charset="-122"/>
            </a:endParaRPr>
          </a:p>
          <a:p>
            <a:pPr algn="ctr">
              <a:defRPr/>
            </a:pPr>
            <a:r>
              <a:rPr lang="zh-CN" altLang="en-US" sz="2000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求特征值、特征函数</a:t>
            </a:r>
            <a:endParaRPr lang="zh-CN" altLang="en-US" sz="2000" kern="1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7763145" y="3797216"/>
                <a:ext cx="4361807" cy="636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145" y="3797216"/>
                <a:ext cx="4361807" cy="636841"/>
              </a:xfrm>
              <a:prstGeom prst="rect">
                <a:avLst/>
              </a:prstGeom>
              <a:blipFill rotWithShape="1">
                <a:blip r:embed="rId6"/>
                <a:stretch>
                  <a:fillRect l="-6" t="-87" r="6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665484" y="4612744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1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②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字魂59号-创粗黑" panose="00000500000000000000" charset="-122"/>
              </a:rPr>
              <a:t>正交分解</a:t>
            </a:r>
            <a:endParaRPr lang="zh-CN" altLang="en-US" sz="2400" b="1" kern="1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字魂59号-创粗黑" panose="00000500000000000000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800018" y="5414530"/>
                <a:ext cx="5076005" cy="839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18" y="5414530"/>
                <a:ext cx="5076005" cy="839204"/>
              </a:xfrm>
              <a:prstGeom prst="rect">
                <a:avLst/>
              </a:prstGeom>
              <a:blipFill rotWithShape="1">
                <a:blip r:embed="rId7"/>
                <a:stretch>
                  <a:fillRect l="-11" t="-62" r="7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7136710" y="4743084"/>
                <a:ext cx="3951851" cy="18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  <m:e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altLang="zh-CN" sz="1400" i="1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altLang="zh-CN" sz="1400" i="1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CN" sz="140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  <m:e>
                                  <m:r>
                                    <m:rPr>
                                      <m:nor/>
                                    </m:rPr>
                                    <a:rPr lang="el-GR" altLang="zh-CN" sz="1400" i="1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den>
                              </m:f>
                              <m:nary>
                                <m:nary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nary>
                              <m:func>
                                <m:func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CN" alt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sz="1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den>
                                  </m:f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zh-CN" altLang="en-US" sz="1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710" y="4743084"/>
                <a:ext cx="3951851" cy="1868781"/>
              </a:xfrm>
              <a:prstGeom prst="rect">
                <a:avLst/>
              </a:prstGeom>
              <a:blipFill rotWithShape="1">
                <a:blip r:embed="rId8"/>
                <a:stretch>
                  <a:fillRect l="-15" t="-14" r="-30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QwMjRmYmI1YjBiYmY1YzM0MjcxNTQzNzczYzI5N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3135</Words>
  <Application>WPS 演示</Application>
  <PresentationFormat>宽屏</PresentationFormat>
  <Paragraphs>266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思源黑体 CN Medium</vt:lpstr>
      <vt:lpstr>黑体</vt:lpstr>
      <vt:lpstr>字魂59号-创粗黑</vt:lpstr>
      <vt:lpstr>楷体</vt:lpstr>
      <vt:lpstr>华文楷体</vt:lpstr>
      <vt:lpstr>Cambria Math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彦羽 姚</dc:creator>
  <cp:lastModifiedBy>WPS_416689979</cp:lastModifiedBy>
  <cp:revision>8</cp:revision>
  <dcterms:created xsi:type="dcterms:W3CDTF">2023-11-25T05:27:00Z</dcterms:created>
  <dcterms:modified xsi:type="dcterms:W3CDTF">2023-11-27T10:21:40Z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F5676F8A73E746CE9426D2705D849279_12</vt:lpwstr>
  </property>
  <property fmtid="{D5CDD505-2E9C-101B-9397-08002B2CF9AE}" pid="3" name="KSOProductBuildVer">
    <vt:lpwstr>2052-12.1.0.15712</vt:lpwstr>
  </property>
</Properties>
</file>