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29" r:id="rId3"/>
    <p:sldId id="264" r:id="rId4"/>
    <p:sldId id="269" r:id="rId5"/>
    <p:sldId id="344" r:id="rId6"/>
    <p:sldId id="345" r:id="rId7"/>
    <p:sldId id="273" r:id="rId8"/>
    <p:sldId id="348" r:id="rId9"/>
    <p:sldId id="350" r:id="rId10"/>
    <p:sldId id="351" r:id="rId11"/>
    <p:sldId id="359" r:id="rId12"/>
    <p:sldId id="346" r:id="rId13"/>
    <p:sldId id="358" r:id="rId14"/>
    <p:sldId id="347" r:id="rId15"/>
    <p:sldId id="349" r:id="rId16"/>
    <p:sldId id="352" r:id="rId17"/>
    <p:sldId id="353" r:id="rId18"/>
    <p:sldId id="262" r:id="rId19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96BA0A73-BA27-44A0-B6F6-83BA139B3D74}">
          <p14:sldIdLst>
            <p14:sldId id="329"/>
            <p14:sldId id="264"/>
            <p14:sldId id="269"/>
            <p14:sldId id="344"/>
            <p14:sldId id="345"/>
            <p14:sldId id="273"/>
            <p14:sldId id="348"/>
            <p14:sldId id="350"/>
            <p14:sldId id="351"/>
            <p14:sldId id="359"/>
            <p14:sldId id="346"/>
            <p14:sldId id="358"/>
            <p14:sldId id="347"/>
            <p14:sldId id="349"/>
            <p14:sldId id="352"/>
            <p14:sldId id="353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24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A0DCD7-CDFE-48B1-BEDF-8CFB1DDC20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530BF3F-9ED2-4782-902B-7E4FE34072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59"/>
          <p:cNvSpPr>
            <a:spLocks noGrp="1"/>
          </p:cNvSpPr>
          <p:nvPr>
            <p:ph type="body" sz="quarter" idx="17" hasCustomPrompt="1"/>
          </p:nvPr>
        </p:nvSpPr>
        <p:spPr>
          <a:xfrm>
            <a:off x="656342" y="2272421"/>
            <a:ext cx="7808648" cy="17572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6000" b="1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0" scaled="1"/>
                </a:gra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</a:t>
            </a:r>
            <a:endParaRPr lang="en-US" altLang="zh-CN" dirty="0"/>
          </a:p>
          <a:p>
            <a:pPr lvl="0"/>
            <a:r>
              <a:rPr lang="zh-CN" altLang="en-US" dirty="0"/>
              <a:t>结语母版标题样式</a:t>
            </a:r>
            <a:endParaRPr lang="zh-CN" altLang="en-US" dirty="0"/>
          </a:p>
        </p:txBody>
      </p:sp>
      <p:sp>
        <p:nvSpPr>
          <p:cNvPr id="5" name="文本占位符 53"/>
          <p:cNvSpPr>
            <a:spLocks noGrp="1"/>
          </p:cNvSpPr>
          <p:nvPr>
            <p:ph type="body" sz="quarter" idx="21" hasCustomPrompt="1"/>
          </p:nvPr>
        </p:nvSpPr>
        <p:spPr>
          <a:xfrm>
            <a:off x="656342" y="4200838"/>
            <a:ext cx="4065361" cy="3447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 algn="dist">
              <a:lnSpc>
                <a:spcPct val="130000"/>
              </a:lnSpc>
              <a:buNone/>
              <a:defRPr lang="zh-CN" altLang="en-US" sz="1400" spc="10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请在此处插入副标题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53"/>
          <p:cNvSpPr>
            <a:spLocks noGrp="1"/>
          </p:cNvSpPr>
          <p:nvPr>
            <p:ph type="title" hasCustomPrompt="1"/>
          </p:nvPr>
        </p:nvSpPr>
        <p:spPr>
          <a:xfrm>
            <a:off x="806472" y="346081"/>
            <a:ext cx="339433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2800" b="1" spc="2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单击此处输入标题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-6351" y="6613113"/>
            <a:ext cx="12198351" cy="257957"/>
          </a:xfrm>
          <a:prstGeom prst="rect">
            <a:avLst/>
          </a:prstGeom>
          <a:pattFill prst="dkUpDiag">
            <a:fgClr>
              <a:schemeClr val="accent1">
                <a:lumMod val="60000"/>
                <a:lumOff val="40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443344" y="0"/>
            <a:ext cx="131185" cy="1066800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1801813" y="1884363"/>
            <a:ext cx="1920875" cy="1920875"/>
          </a:xfrm>
          <a:prstGeom prst="ellipse">
            <a:avLst/>
          </a:prstGeom>
          <a:ln w="28575">
            <a:solidFill>
              <a:schemeClr val="bg1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/>
          </p:nvPr>
        </p:nvSpPr>
        <p:spPr>
          <a:xfrm>
            <a:off x="5003027" y="1884363"/>
            <a:ext cx="1920875" cy="1920875"/>
          </a:xfrm>
          <a:prstGeom prst="ellipse">
            <a:avLst/>
          </a:prstGeom>
          <a:ln w="28575">
            <a:solidFill>
              <a:schemeClr val="bg1"/>
            </a:solidFill>
          </a:ln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12" name="图片占位符 2"/>
          <p:cNvSpPr>
            <a:spLocks noGrp="1"/>
          </p:cNvSpPr>
          <p:nvPr>
            <p:ph type="pic" sz="quarter" idx="12"/>
          </p:nvPr>
        </p:nvSpPr>
        <p:spPr>
          <a:xfrm>
            <a:off x="8238929" y="1873395"/>
            <a:ext cx="1920875" cy="1920875"/>
          </a:xfrm>
          <a:prstGeom prst="ellipse">
            <a:avLst/>
          </a:prstGeom>
          <a:ln w="28575">
            <a:solidFill>
              <a:schemeClr val="bg1"/>
            </a:solidFill>
          </a:ln>
        </p:spPr>
        <p:txBody>
          <a:bodyPr/>
          <a:lstStyle>
            <a:lvl1pPr>
              <a:defRPr lang="zh-CN" altLang="en-US" dirty="0"/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53"/>
          <p:cNvSpPr>
            <a:spLocks noGrp="1"/>
          </p:cNvSpPr>
          <p:nvPr>
            <p:ph type="title" hasCustomPrompt="1"/>
          </p:nvPr>
        </p:nvSpPr>
        <p:spPr>
          <a:xfrm>
            <a:off x="806472" y="346081"/>
            <a:ext cx="356635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2800" b="1" spc="2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单击此处输入标题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-6351" y="6613113"/>
            <a:ext cx="12198351" cy="257957"/>
          </a:xfrm>
          <a:prstGeom prst="rect">
            <a:avLst/>
          </a:prstGeom>
          <a:pattFill prst="dkUpDiag">
            <a:fgClr>
              <a:schemeClr val="accent1">
                <a:lumMod val="60000"/>
                <a:lumOff val="40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443344" y="0"/>
            <a:ext cx="131185" cy="1066800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1203843" y="2077874"/>
            <a:ext cx="2213610" cy="1866053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/>
          </p:nvPr>
        </p:nvSpPr>
        <p:spPr>
          <a:xfrm>
            <a:off x="3768378" y="2077873"/>
            <a:ext cx="2213610" cy="1866053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图片占位符 2"/>
          <p:cNvSpPr>
            <a:spLocks noGrp="1"/>
          </p:cNvSpPr>
          <p:nvPr>
            <p:ph type="pic" sz="quarter" idx="12"/>
          </p:nvPr>
        </p:nvSpPr>
        <p:spPr>
          <a:xfrm>
            <a:off x="6332913" y="2068328"/>
            <a:ext cx="2213610" cy="1866053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8897448" y="2077873"/>
            <a:ext cx="2213610" cy="1866053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53"/>
          <p:cNvSpPr>
            <a:spLocks noGrp="1"/>
          </p:cNvSpPr>
          <p:nvPr>
            <p:ph type="title" hasCustomPrompt="1"/>
          </p:nvPr>
        </p:nvSpPr>
        <p:spPr>
          <a:xfrm>
            <a:off x="806472" y="346081"/>
            <a:ext cx="359351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2800" b="1" spc="2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单击此处输入标题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-6351" y="6613113"/>
            <a:ext cx="12198351" cy="257957"/>
          </a:xfrm>
          <a:prstGeom prst="rect">
            <a:avLst/>
          </a:prstGeom>
          <a:pattFill prst="dkUpDiag">
            <a:fgClr>
              <a:schemeClr val="accent1">
                <a:lumMod val="60000"/>
                <a:lumOff val="40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443344" y="0"/>
            <a:ext cx="131185" cy="1066800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图片占位符 2"/>
          <p:cNvSpPr>
            <a:spLocks noGrp="1"/>
          </p:cNvSpPr>
          <p:nvPr>
            <p:ph type="pic" sz="quarter" idx="10"/>
          </p:nvPr>
        </p:nvSpPr>
        <p:spPr>
          <a:xfrm>
            <a:off x="2152823" y="1803633"/>
            <a:ext cx="3657250" cy="207844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图片占位符 2"/>
          <p:cNvSpPr>
            <a:spLocks noGrp="1"/>
          </p:cNvSpPr>
          <p:nvPr>
            <p:ph type="pic" sz="quarter" idx="11"/>
          </p:nvPr>
        </p:nvSpPr>
        <p:spPr>
          <a:xfrm>
            <a:off x="6414954" y="1803633"/>
            <a:ext cx="3657250" cy="207844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9"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53"/>
          <p:cNvSpPr>
            <a:spLocks noGrp="1"/>
          </p:cNvSpPr>
          <p:nvPr>
            <p:ph type="title" hasCustomPrompt="1"/>
          </p:nvPr>
        </p:nvSpPr>
        <p:spPr>
          <a:xfrm>
            <a:off x="806472" y="346081"/>
            <a:ext cx="353013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2800" b="1" spc="2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单击此处输入标题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-6351" y="6613113"/>
            <a:ext cx="12198351" cy="257957"/>
          </a:xfrm>
          <a:prstGeom prst="rect">
            <a:avLst/>
          </a:prstGeom>
          <a:pattFill prst="dkUpDiag">
            <a:fgClr>
              <a:schemeClr val="accent1">
                <a:lumMod val="60000"/>
                <a:lumOff val="40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443344" y="0"/>
            <a:ext cx="131185" cy="1066800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1441450" y="1449388"/>
            <a:ext cx="9059863" cy="2762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0"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53"/>
          <p:cNvSpPr>
            <a:spLocks noGrp="1"/>
          </p:cNvSpPr>
          <p:nvPr>
            <p:ph type="title" hasCustomPrompt="1"/>
          </p:nvPr>
        </p:nvSpPr>
        <p:spPr>
          <a:xfrm>
            <a:off x="806472" y="346081"/>
            <a:ext cx="346676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2800" b="1" spc="2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单击此处输入标题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-6351" y="6613113"/>
            <a:ext cx="12198351" cy="257957"/>
          </a:xfrm>
          <a:prstGeom prst="rect">
            <a:avLst/>
          </a:prstGeom>
          <a:pattFill prst="dkUpDiag">
            <a:fgClr>
              <a:schemeClr val="accent1">
                <a:lumMod val="60000"/>
                <a:lumOff val="40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443344" y="0"/>
            <a:ext cx="131185" cy="1066800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1819275" y="1066800"/>
            <a:ext cx="4010025" cy="50101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 rot="6673339">
            <a:off x="6417540" y="1439873"/>
            <a:ext cx="7534971" cy="1379966"/>
          </a:xfrm>
          <a:prstGeom prst="rect">
            <a:avLst/>
          </a:prstGeom>
          <a:gradFill>
            <a:gsLst>
              <a:gs pos="100000">
                <a:schemeClr val="accent2">
                  <a:alpha val="0"/>
                </a:schemeClr>
              </a:gs>
              <a:gs pos="50000">
                <a:schemeClr val="accent1">
                  <a:alpha val="30000"/>
                </a:schemeClr>
              </a:gs>
              <a:gs pos="0">
                <a:schemeClr val="accent2">
                  <a:alpha val="0"/>
                </a:schemeClr>
              </a:gs>
            </a:gsLst>
            <a:lin ang="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prstClr val="white"/>
                </a:solidFill>
              </a:ln>
              <a:solidFill>
                <a:srgbClr val="82318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34109" y="726226"/>
            <a:ext cx="11434618" cy="5683810"/>
          </a:xfrm>
          <a:prstGeom prst="rect">
            <a:avLst/>
          </a:prstGeom>
          <a:solidFill>
            <a:schemeClr val="bg1"/>
          </a:solidFill>
          <a:effectLst>
            <a:outerShdw blurRad="152400" dist="38100" dir="5400000" algn="t" rotWithShape="0">
              <a:schemeClr val="accent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911225" y="726226"/>
            <a:ext cx="57881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6000">
                      <a:schemeClr val="accent1">
                        <a:alpha val="25000"/>
                      </a:schemeClr>
                    </a:gs>
                    <a:gs pos="75000">
                      <a:schemeClr val="accent1">
                        <a:alpha val="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+mj-ea"/>
                <a:ea typeface="+mj-ea"/>
                <a:cs typeface="Arial" panose="020B0604020202020204" pitchFamily="34" charset="0"/>
              </a:rPr>
              <a:t>CONTENTS</a:t>
            </a:r>
            <a:endParaRPr kumimoji="0" lang="zh-CN" altLang="en-US" sz="80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6000">
                    <a:schemeClr val="accent1">
                      <a:alpha val="25000"/>
                    </a:schemeClr>
                  </a:gs>
                  <a:gs pos="75000">
                    <a:schemeClr val="accent1">
                      <a:alpha val="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911226" y="1294520"/>
            <a:ext cx="2053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目录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 rot="6673339">
            <a:off x="6693883" y="4316425"/>
            <a:ext cx="7534971" cy="1379966"/>
          </a:xfrm>
          <a:prstGeom prst="rect">
            <a:avLst/>
          </a:prstGeom>
          <a:gradFill>
            <a:gsLst>
              <a:gs pos="100000">
                <a:schemeClr val="accent2">
                  <a:alpha val="0"/>
                </a:schemeClr>
              </a:gs>
              <a:gs pos="50000">
                <a:schemeClr val="accent1">
                  <a:alpha val="30000"/>
                </a:schemeClr>
              </a:gs>
              <a:gs pos="0">
                <a:schemeClr val="accent2">
                  <a:alpha val="0"/>
                </a:schemeClr>
              </a:gs>
            </a:gsLst>
            <a:lin ang="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prstClr val="white"/>
                </a:solidFill>
              </a:ln>
              <a:solidFill>
                <a:srgbClr val="82318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59"/>
          <p:cNvSpPr>
            <a:spLocks noGrp="1"/>
          </p:cNvSpPr>
          <p:nvPr>
            <p:ph type="body" sz="quarter" idx="17" hasCustomPrompt="1"/>
          </p:nvPr>
        </p:nvSpPr>
        <p:spPr>
          <a:xfrm>
            <a:off x="4387879" y="2710016"/>
            <a:ext cx="3102318" cy="5924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600" b="0">
                <a:gradFill>
                  <a:gsLst>
                    <a:gs pos="0">
                      <a:schemeClr val="bg1"/>
                    </a:gs>
                    <a:gs pos="95000">
                      <a:schemeClr val="accent2">
                        <a:alpha val="0"/>
                      </a:schemeClr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en-US" altLang="zh-CN" dirty="0"/>
          </a:p>
        </p:txBody>
      </p:sp>
      <p:sp>
        <p:nvSpPr>
          <p:cNvPr id="6" name="文本占位符 53"/>
          <p:cNvSpPr>
            <a:spLocks noGrp="1"/>
          </p:cNvSpPr>
          <p:nvPr>
            <p:ph type="body" sz="quarter" idx="21" hasCustomPrompt="1"/>
          </p:nvPr>
        </p:nvSpPr>
        <p:spPr>
          <a:xfrm>
            <a:off x="3902971" y="3152879"/>
            <a:ext cx="4072135" cy="6701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lvl1pPr marL="0" indent="0" algn="ctr">
              <a:lnSpc>
                <a:spcPct val="130000"/>
              </a:lnSpc>
              <a:buNone/>
              <a:defRPr lang="zh-CN" altLang="en-US" sz="3600" spc="1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请输入你的标题</a:t>
            </a:r>
            <a:endParaRPr lang="zh-CN" altLang="en-US" dirty="0"/>
          </a:p>
        </p:txBody>
      </p:sp>
      <p:sp>
        <p:nvSpPr>
          <p:cNvPr id="9" name="文本占位符 24"/>
          <p:cNvSpPr>
            <a:spLocks noGrp="1"/>
          </p:cNvSpPr>
          <p:nvPr>
            <p:ph type="body" sz="quarter" idx="12" hasCustomPrompt="1"/>
          </p:nvPr>
        </p:nvSpPr>
        <p:spPr>
          <a:xfrm>
            <a:off x="3902971" y="3860253"/>
            <a:ext cx="4072135" cy="31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 defTabSz="914400">
              <a:buNone/>
              <a:defRPr lang="zh-CN" altLang="en-US" sz="16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 defTabSz="914400"/>
            <a:r>
              <a:rPr lang="en-US" altLang="zh-CN" dirty="0"/>
              <a:t>Please Enter Your Title Here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53"/>
          <p:cNvSpPr>
            <a:spLocks noGrp="1"/>
          </p:cNvSpPr>
          <p:nvPr>
            <p:ph type="title" hasCustomPrompt="1"/>
          </p:nvPr>
        </p:nvSpPr>
        <p:spPr>
          <a:xfrm>
            <a:off x="806472" y="346081"/>
            <a:ext cx="356635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2800" b="1" spc="2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单击此处输入标题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-6351" y="6613113"/>
            <a:ext cx="12198351" cy="257957"/>
          </a:xfrm>
          <a:prstGeom prst="rect">
            <a:avLst/>
          </a:prstGeom>
          <a:pattFill prst="dkUpDiag">
            <a:fgClr>
              <a:schemeClr val="accent1">
                <a:lumMod val="60000"/>
                <a:lumOff val="40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443344" y="0"/>
            <a:ext cx="131185" cy="1066800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53"/>
          <p:cNvSpPr>
            <a:spLocks noGrp="1"/>
          </p:cNvSpPr>
          <p:nvPr>
            <p:ph type="title" hasCustomPrompt="1"/>
          </p:nvPr>
        </p:nvSpPr>
        <p:spPr>
          <a:xfrm>
            <a:off x="806472" y="346081"/>
            <a:ext cx="353013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2800" b="1" spc="2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单击此处输入标题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-6351" y="6613113"/>
            <a:ext cx="12198351" cy="257957"/>
          </a:xfrm>
          <a:prstGeom prst="rect">
            <a:avLst/>
          </a:prstGeom>
          <a:pattFill prst="dkUpDiag">
            <a:fgClr>
              <a:schemeClr val="accent1">
                <a:lumMod val="60000"/>
                <a:lumOff val="40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1016000" y="1066800"/>
            <a:ext cx="2419350" cy="14827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4" name="图片占位符 2"/>
          <p:cNvSpPr>
            <a:spLocks noGrp="1"/>
          </p:cNvSpPr>
          <p:nvPr>
            <p:ph type="pic" sz="quarter" idx="11"/>
          </p:nvPr>
        </p:nvSpPr>
        <p:spPr>
          <a:xfrm>
            <a:off x="1033211" y="3671301"/>
            <a:ext cx="2419350" cy="14827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2"/>
          <p:cNvSpPr>
            <a:spLocks noGrp="1"/>
          </p:cNvSpPr>
          <p:nvPr>
            <p:ph type="pic" sz="quarter" idx="12"/>
          </p:nvPr>
        </p:nvSpPr>
        <p:spPr>
          <a:xfrm>
            <a:off x="4810610" y="3650546"/>
            <a:ext cx="2419350" cy="148272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2"/>
          <p:cNvSpPr>
            <a:spLocks noGrp="1"/>
          </p:cNvSpPr>
          <p:nvPr>
            <p:ph type="pic" sz="quarter" idx="13"/>
          </p:nvPr>
        </p:nvSpPr>
        <p:spPr>
          <a:xfrm>
            <a:off x="8650983" y="3671301"/>
            <a:ext cx="2419350" cy="1442716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2"/>
          <p:cNvSpPr>
            <a:spLocks noGrp="1"/>
          </p:cNvSpPr>
          <p:nvPr>
            <p:ph type="pic" sz="quarter" idx="14"/>
          </p:nvPr>
        </p:nvSpPr>
        <p:spPr>
          <a:xfrm>
            <a:off x="8639524" y="1026790"/>
            <a:ext cx="2419350" cy="14827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9" name="图片占位符 2"/>
          <p:cNvSpPr>
            <a:spLocks noGrp="1"/>
          </p:cNvSpPr>
          <p:nvPr>
            <p:ph type="pic" sz="quarter" idx="15"/>
          </p:nvPr>
        </p:nvSpPr>
        <p:spPr>
          <a:xfrm>
            <a:off x="4781940" y="1026790"/>
            <a:ext cx="2419350" cy="14827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443344" y="0"/>
            <a:ext cx="131185" cy="1066800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/>
        </p:nvSpPr>
        <p:spPr>
          <a:xfrm>
            <a:off x="-6351" y="6613113"/>
            <a:ext cx="12198351" cy="257957"/>
          </a:xfrm>
          <a:prstGeom prst="rect">
            <a:avLst/>
          </a:prstGeom>
          <a:pattFill prst="dkUpDiag">
            <a:fgClr>
              <a:schemeClr val="accent1">
                <a:lumMod val="60000"/>
                <a:lumOff val="40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>
          <a:xfrm rot="7327380">
            <a:off x="379770" y="1800090"/>
            <a:ext cx="11432459" cy="3825975"/>
          </a:xfrm>
          <a:prstGeom prst="rect">
            <a:avLst/>
          </a:prstGeom>
          <a:gradFill>
            <a:gsLst>
              <a:gs pos="100000">
                <a:schemeClr val="accent2">
                  <a:alpha val="0"/>
                </a:schemeClr>
              </a:gs>
              <a:gs pos="50000">
                <a:schemeClr val="accent1">
                  <a:alpha val="30000"/>
                </a:schemeClr>
              </a:gs>
              <a:gs pos="0">
                <a:schemeClr val="accent2">
                  <a:alpha val="0"/>
                </a:schemeClr>
              </a:gs>
            </a:gsLst>
            <a:lin ang="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prstClr val="white"/>
                </a:solidFill>
              </a:ln>
              <a:solidFill>
                <a:srgbClr val="82318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4571993" y="1072618"/>
            <a:ext cx="3181569" cy="6620739"/>
          </a:xfrm>
          <a:prstGeom prst="rect">
            <a:avLst/>
          </a:prstGeom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15" name="图片占位符 151"/>
          <p:cNvSpPr>
            <a:spLocks noGrp="1"/>
          </p:cNvSpPr>
          <p:nvPr>
            <p:ph type="pic" sz="quarter" idx="10"/>
          </p:nvPr>
        </p:nvSpPr>
        <p:spPr>
          <a:xfrm>
            <a:off x="4767299" y="1263706"/>
            <a:ext cx="2793640" cy="6233371"/>
          </a:xfrm>
          <a:custGeom>
            <a:avLst/>
            <a:gdLst>
              <a:gd name="connsiteX0" fmla="*/ 250329 w 2243289"/>
              <a:gd name="connsiteY0" fmla="*/ 0 h 5000626"/>
              <a:gd name="connsiteX1" fmla="*/ 483466 w 2243289"/>
              <a:gd name="connsiteY1" fmla="*/ 0 h 5000626"/>
              <a:gd name="connsiteX2" fmla="*/ 503524 w 2243289"/>
              <a:gd name="connsiteY2" fmla="*/ 8308 h 5000626"/>
              <a:gd name="connsiteX3" fmla="*/ 510641 w 2243289"/>
              <a:gd name="connsiteY3" fmla="*/ 25490 h 5000626"/>
              <a:gd name="connsiteX4" fmla="*/ 510641 w 2243289"/>
              <a:gd name="connsiteY4" fmla="*/ 74706 h 5000626"/>
              <a:gd name="connsiteX5" fmla="*/ 623355 w 2243289"/>
              <a:gd name="connsiteY5" fmla="*/ 187420 h 5000626"/>
              <a:gd name="connsiteX6" fmla="*/ 1626651 w 2243289"/>
              <a:gd name="connsiteY6" fmla="*/ 187420 h 5000626"/>
              <a:gd name="connsiteX7" fmla="*/ 1739365 w 2243289"/>
              <a:gd name="connsiteY7" fmla="*/ 74706 h 5000626"/>
              <a:gd name="connsiteX8" fmla="*/ 1739365 w 2243289"/>
              <a:gd name="connsiteY8" fmla="*/ 59529 h 5000626"/>
              <a:gd name="connsiteX9" fmla="*/ 1740029 w 2243289"/>
              <a:gd name="connsiteY9" fmla="*/ 59529 h 5000626"/>
              <a:gd name="connsiteX10" fmla="*/ 1740029 w 2243289"/>
              <a:gd name="connsiteY10" fmla="*/ 28373 h 5000626"/>
              <a:gd name="connsiteX11" fmla="*/ 1748340 w 2243289"/>
              <a:gd name="connsiteY11" fmla="*/ 8308 h 5000626"/>
              <a:gd name="connsiteX12" fmla="*/ 1768398 w 2243289"/>
              <a:gd name="connsiteY12" fmla="*/ 0 h 5000626"/>
              <a:gd name="connsiteX13" fmla="*/ 1992960 w 2243289"/>
              <a:gd name="connsiteY13" fmla="*/ 0 h 5000626"/>
              <a:gd name="connsiteX14" fmla="*/ 2243289 w 2243289"/>
              <a:gd name="connsiteY14" fmla="*/ 250329 h 5000626"/>
              <a:gd name="connsiteX15" fmla="*/ 2243289 w 2243289"/>
              <a:gd name="connsiteY15" fmla="*/ 4750297 h 5000626"/>
              <a:gd name="connsiteX16" fmla="*/ 1992960 w 2243289"/>
              <a:gd name="connsiteY16" fmla="*/ 5000626 h 5000626"/>
              <a:gd name="connsiteX17" fmla="*/ 250329 w 2243289"/>
              <a:gd name="connsiteY17" fmla="*/ 5000626 h 5000626"/>
              <a:gd name="connsiteX18" fmla="*/ 0 w 2243289"/>
              <a:gd name="connsiteY18" fmla="*/ 4750297 h 5000626"/>
              <a:gd name="connsiteX19" fmla="*/ 0 w 2243289"/>
              <a:gd name="connsiteY19" fmla="*/ 250329 h 5000626"/>
              <a:gd name="connsiteX20" fmla="*/ 250329 w 2243289"/>
              <a:gd name="connsiteY20" fmla="*/ 0 h 5000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43289" h="5000626">
                <a:moveTo>
                  <a:pt x="250329" y="0"/>
                </a:moveTo>
                <a:lnTo>
                  <a:pt x="483466" y="0"/>
                </a:lnTo>
                <a:lnTo>
                  <a:pt x="503524" y="8308"/>
                </a:lnTo>
                <a:lnTo>
                  <a:pt x="510641" y="25490"/>
                </a:lnTo>
                <a:lnTo>
                  <a:pt x="510641" y="74706"/>
                </a:lnTo>
                <a:cubicBezTo>
                  <a:pt x="510641" y="136956"/>
                  <a:pt x="561105" y="187420"/>
                  <a:pt x="623355" y="187420"/>
                </a:cubicBezTo>
                <a:lnTo>
                  <a:pt x="1626651" y="187420"/>
                </a:lnTo>
                <a:cubicBezTo>
                  <a:pt x="1688901" y="187420"/>
                  <a:pt x="1739365" y="136956"/>
                  <a:pt x="1739365" y="74706"/>
                </a:cubicBezTo>
                <a:lnTo>
                  <a:pt x="1739365" y="59529"/>
                </a:lnTo>
                <a:lnTo>
                  <a:pt x="1740029" y="59529"/>
                </a:lnTo>
                <a:lnTo>
                  <a:pt x="1740029" y="28373"/>
                </a:lnTo>
                <a:cubicBezTo>
                  <a:pt x="1740029" y="20537"/>
                  <a:pt x="1743205" y="13443"/>
                  <a:pt x="1748340" y="8308"/>
                </a:cubicBezTo>
                <a:lnTo>
                  <a:pt x="1768398" y="0"/>
                </a:lnTo>
                <a:lnTo>
                  <a:pt x="1992960" y="0"/>
                </a:lnTo>
                <a:cubicBezTo>
                  <a:pt x="2131213" y="0"/>
                  <a:pt x="2243289" y="112076"/>
                  <a:pt x="2243289" y="250329"/>
                </a:cubicBezTo>
                <a:lnTo>
                  <a:pt x="2243289" y="4750297"/>
                </a:lnTo>
                <a:cubicBezTo>
                  <a:pt x="2243289" y="4888550"/>
                  <a:pt x="2131213" y="5000626"/>
                  <a:pt x="1992960" y="5000626"/>
                </a:cubicBezTo>
                <a:lnTo>
                  <a:pt x="250329" y="5000626"/>
                </a:lnTo>
                <a:cubicBezTo>
                  <a:pt x="112076" y="5000626"/>
                  <a:pt x="0" y="4888550"/>
                  <a:pt x="0" y="4750297"/>
                </a:cubicBezTo>
                <a:lnTo>
                  <a:pt x="0" y="250329"/>
                </a:lnTo>
                <a:cubicBezTo>
                  <a:pt x="0" y="112076"/>
                  <a:pt x="112076" y="0"/>
                  <a:pt x="25032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9" name="标题 53"/>
          <p:cNvSpPr>
            <a:spLocks noGrp="1"/>
          </p:cNvSpPr>
          <p:nvPr>
            <p:ph type="title" hasCustomPrompt="1"/>
          </p:nvPr>
        </p:nvSpPr>
        <p:spPr>
          <a:xfrm>
            <a:off x="806473" y="346081"/>
            <a:ext cx="376552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2800" b="0" spc="2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单击此处输入标题</a:t>
            </a:r>
            <a:endParaRPr lang="zh-CN" altLang="en-US" dirty="0"/>
          </a:p>
        </p:txBody>
      </p:sp>
      <p:sp>
        <p:nvSpPr>
          <p:cNvPr id="20" name="矩形 19"/>
          <p:cNvSpPr/>
          <p:nvPr userDrawn="1"/>
        </p:nvSpPr>
        <p:spPr>
          <a:xfrm>
            <a:off x="443344" y="0"/>
            <a:ext cx="131185" cy="1066800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53"/>
          <p:cNvSpPr>
            <a:spLocks noGrp="1"/>
          </p:cNvSpPr>
          <p:nvPr>
            <p:ph type="title" hasCustomPrompt="1"/>
          </p:nvPr>
        </p:nvSpPr>
        <p:spPr>
          <a:xfrm>
            <a:off x="806472" y="346081"/>
            <a:ext cx="359351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2800" b="1" spc="2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单击此处输入标题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-6351" y="6613113"/>
            <a:ext cx="12198351" cy="257957"/>
          </a:xfrm>
          <a:prstGeom prst="rect">
            <a:avLst/>
          </a:prstGeom>
          <a:pattFill prst="dkUpDiag">
            <a:fgClr>
              <a:schemeClr val="accent1">
                <a:lumMod val="60000"/>
                <a:lumOff val="40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443344" y="0"/>
            <a:ext cx="131185" cy="1066800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媒体占位符 2"/>
          <p:cNvSpPr>
            <a:spLocks noGrp="1"/>
          </p:cNvSpPr>
          <p:nvPr>
            <p:ph type="media" sz="quarter" idx="10"/>
          </p:nvPr>
        </p:nvSpPr>
        <p:spPr>
          <a:xfrm>
            <a:off x="1671638" y="1395413"/>
            <a:ext cx="8359775" cy="42481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53"/>
          <p:cNvSpPr>
            <a:spLocks noGrp="1"/>
          </p:cNvSpPr>
          <p:nvPr>
            <p:ph type="title" hasCustomPrompt="1"/>
          </p:nvPr>
        </p:nvSpPr>
        <p:spPr>
          <a:xfrm>
            <a:off x="806472" y="346081"/>
            <a:ext cx="358137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2800" b="1" spc="2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单击此处输入标题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-6351" y="6613113"/>
            <a:ext cx="12198351" cy="257957"/>
          </a:xfrm>
          <a:prstGeom prst="rect">
            <a:avLst/>
          </a:prstGeom>
          <a:pattFill prst="dkUpDiag">
            <a:fgClr>
              <a:schemeClr val="accent1">
                <a:lumMod val="60000"/>
                <a:lumOff val="40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443344" y="0"/>
            <a:ext cx="131185" cy="1066800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1246188" y="2513013"/>
            <a:ext cx="3141662" cy="145891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4" name="图片占位符 2"/>
          <p:cNvSpPr>
            <a:spLocks noGrp="1"/>
          </p:cNvSpPr>
          <p:nvPr>
            <p:ph type="pic" sz="quarter" idx="11"/>
          </p:nvPr>
        </p:nvSpPr>
        <p:spPr>
          <a:xfrm>
            <a:off x="1223931" y="4117342"/>
            <a:ext cx="3141662" cy="145891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6" name="图片占位符 2"/>
          <p:cNvSpPr>
            <a:spLocks noGrp="1"/>
          </p:cNvSpPr>
          <p:nvPr>
            <p:ph type="pic" sz="quarter" idx="12"/>
          </p:nvPr>
        </p:nvSpPr>
        <p:spPr>
          <a:xfrm>
            <a:off x="4539421" y="2509482"/>
            <a:ext cx="3141662" cy="145891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2"/>
          <p:cNvSpPr>
            <a:spLocks noGrp="1"/>
          </p:cNvSpPr>
          <p:nvPr>
            <p:ph type="pic" sz="quarter" idx="13"/>
          </p:nvPr>
        </p:nvSpPr>
        <p:spPr>
          <a:xfrm>
            <a:off x="4539421" y="4117342"/>
            <a:ext cx="3141662" cy="145891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2"/>
          <p:cNvSpPr>
            <a:spLocks noGrp="1"/>
          </p:cNvSpPr>
          <p:nvPr>
            <p:ph type="pic" sz="quarter" idx="14"/>
          </p:nvPr>
        </p:nvSpPr>
        <p:spPr>
          <a:xfrm>
            <a:off x="7887421" y="2517930"/>
            <a:ext cx="3141662" cy="145891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9" name="图片占位符 2"/>
          <p:cNvSpPr>
            <a:spLocks noGrp="1"/>
          </p:cNvSpPr>
          <p:nvPr>
            <p:ph type="pic" sz="quarter" idx="15"/>
          </p:nvPr>
        </p:nvSpPr>
        <p:spPr>
          <a:xfrm>
            <a:off x="7887421" y="4117342"/>
            <a:ext cx="3141662" cy="145891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53"/>
          <p:cNvSpPr>
            <a:spLocks noGrp="1"/>
          </p:cNvSpPr>
          <p:nvPr>
            <p:ph type="title" hasCustomPrompt="1"/>
          </p:nvPr>
        </p:nvSpPr>
        <p:spPr>
          <a:xfrm>
            <a:off x="806472" y="346081"/>
            <a:ext cx="360256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2800" b="1" spc="2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单击此处输入标题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-6351" y="6613113"/>
            <a:ext cx="12198351" cy="257957"/>
          </a:xfrm>
          <a:prstGeom prst="rect">
            <a:avLst/>
          </a:prstGeom>
          <a:pattFill prst="dkUpDiag">
            <a:fgClr>
              <a:schemeClr val="accent1">
                <a:lumMod val="60000"/>
                <a:lumOff val="40000"/>
              </a:schemeClr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443344" y="0"/>
            <a:ext cx="131185" cy="1066800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3548294" y="2107191"/>
            <a:ext cx="2263775" cy="35433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19" name="图片占位符 2"/>
          <p:cNvSpPr>
            <a:spLocks noGrp="1"/>
          </p:cNvSpPr>
          <p:nvPr>
            <p:ph type="pic" sz="quarter" idx="11"/>
          </p:nvPr>
        </p:nvSpPr>
        <p:spPr>
          <a:xfrm>
            <a:off x="5961915" y="1955738"/>
            <a:ext cx="2562628" cy="4011084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20" name="图片占位符 2"/>
          <p:cNvSpPr>
            <a:spLocks noGrp="1"/>
          </p:cNvSpPr>
          <p:nvPr>
            <p:ph type="pic" sz="quarter" idx="12"/>
          </p:nvPr>
        </p:nvSpPr>
        <p:spPr>
          <a:xfrm>
            <a:off x="8674389" y="1980964"/>
            <a:ext cx="2202813" cy="3708179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shade val="50000"/>
              </a:schemeClr>
            </a:solidFill>
          </a:ln>
          <a:scene3d>
            <a:camera prst="perspectiveLeft"/>
            <a:lightRig rig="threePt" dir="t"/>
          </a:scene3d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21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255613" y="2024750"/>
            <a:ext cx="2202813" cy="3708179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>
                <a:shade val="50000"/>
              </a:schemeClr>
            </a:solidFill>
          </a:ln>
          <a:scene3d>
            <a:camera prst="perspectiveRight"/>
            <a:lightRig rig="threePt" dir="t"/>
          </a:scene3d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../media/image14.png"/><Relationship Id="rId3" Type="http://schemas.openxmlformats.org/officeDocument/2006/relationships/tags" Target="../tags/tag14.xml"/><Relationship Id="rId2" Type="http://schemas.openxmlformats.org/officeDocument/2006/relationships/image" Target="../media/image13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8.xml"/><Relationship Id="rId3" Type="http://schemas.openxmlformats.org/officeDocument/2006/relationships/image" Target="../media/image15.png"/><Relationship Id="rId2" Type="http://schemas.openxmlformats.org/officeDocument/2006/relationships/tags" Target="../tags/tag1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18.png"/><Relationship Id="rId6" Type="http://schemas.openxmlformats.org/officeDocument/2006/relationships/tags" Target="../tags/tag21.xml"/><Relationship Id="rId5" Type="http://schemas.openxmlformats.org/officeDocument/2006/relationships/image" Target="../media/image17.png"/><Relationship Id="rId4" Type="http://schemas.openxmlformats.org/officeDocument/2006/relationships/tags" Target="../tags/tag20.xml"/><Relationship Id="rId3" Type="http://schemas.openxmlformats.org/officeDocument/2006/relationships/image" Target="../media/image16.png"/><Relationship Id="rId2" Type="http://schemas.openxmlformats.org/officeDocument/2006/relationships/tags" Target="../tags/tag19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tags" Target="../tags/tag23.xml"/><Relationship Id="rId3" Type="http://schemas.openxmlformats.org/officeDocument/2006/relationships/image" Target="../media/image19.png"/><Relationship Id="rId2" Type="http://schemas.openxmlformats.org/officeDocument/2006/relationships/tags" Target="../tags/tag2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6.png"/><Relationship Id="rId2" Type="http://schemas.openxmlformats.org/officeDocument/2006/relationships/tags" Target="../tags/tag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8.jpe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11.png"/><Relationship Id="rId7" Type="http://schemas.openxmlformats.org/officeDocument/2006/relationships/tags" Target="../tags/tag10.xml"/><Relationship Id="rId6" Type="http://schemas.openxmlformats.org/officeDocument/2006/relationships/image" Target="../media/image10.png"/><Relationship Id="rId5" Type="http://schemas.openxmlformats.org/officeDocument/2006/relationships/tags" Target="../tags/tag9.xml"/><Relationship Id="rId4" Type="http://schemas.openxmlformats.org/officeDocument/2006/relationships/image" Target="../media/image9.png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13.xml"/><Relationship Id="rId7" Type="http://schemas.openxmlformats.org/officeDocument/2006/relationships/tags" Target="../tags/tag13.x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>
          <a:xfrm>
            <a:off x="527754" y="1462494"/>
            <a:ext cx="6827701" cy="1797673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zh-CN" altLang="en-US" sz="4400" dirty="0">
                <a:solidFill>
                  <a:schemeClr val="tx1"/>
                </a:solidFill>
              </a:rPr>
              <a:t>钱学森书院</a:t>
            </a:r>
            <a:endParaRPr lang="zh-CN" altLang="en-US" sz="4400" dirty="0">
              <a:solidFill>
                <a:schemeClr val="tx1"/>
              </a:solidFill>
            </a:endParaRPr>
          </a:p>
          <a:p>
            <a:pPr algn="l"/>
            <a:r>
              <a:rPr lang="zh-CN" sz="5400" dirty="0"/>
              <a:t>电路经验分享</a:t>
            </a:r>
            <a:endParaRPr lang="zh-CN" sz="5400" dirty="0"/>
          </a:p>
        </p:txBody>
      </p:sp>
      <p:grpSp>
        <p:nvGrpSpPr>
          <p:cNvPr id="8" name="组合 7"/>
          <p:cNvGrpSpPr/>
          <p:nvPr/>
        </p:nvGrpSpPr>
        <p:grpSpPr>
          <a:xfrm>
            <a:off x="527754" y="4842315"/>
            <a:ext cx="2016125" cy="488463"/>
            <a:chOff x="3269045" y="4426029"/>
            <a:chExt cx="2016125" cy="477025"/>
          </a:xfrm>
        </p:grpSpPr>
        <p:sp>
          <p:nvSpPr>
            <p:cNvPr id="11" name="矩形: 对角圆角 10"/>
            <p:cNvSpPr/>
            <p:nvPr/>
          </p:nvSpPr>
          <p:spPr>
            <a:xfrm>
              <a:off x="4054540" y="4426029"/>
              <a:ext cx="1230630" cy="470679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  <a:effectLst>
              <a:outerShdw sx="1000" sy="1000" algn="ctr" rotWithShape="0">
                <a:schemeClr val="accent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+mn-ea"/>
                </a:rPr>
                <a:t>尹昕炀</a:t>
              </a:r>
              <a:endParaRPr lang="zh-CN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" name="矩形: 对角圆角 11"/>
            <p:cNvSpPr/>
            <p:nvPr/>
          </p:nvSpPr>
          <p:spPr>
            <a:xfrm>
              <a:off x="3269045" y="4428493"/>
              <a:ext cx="892875" cy="474561"/>
            </a:xfrm>
            <a:prstGeom prst="round2Diag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sx="1000" sy="1000" algn="ctr" rotWithShape="0">
                <a:schemeClr val="accent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dirty="0">
                <a:latin typeface="+mn-ea"/>
              </a:endParaRPr>
            </a:p>
          </p:txBody>
        </p:sp>
      </p:grpSp>
      <p:sp>
        <p:nvSpPr>
          <p:cNvPr id="9" name="文本占位符 10"/>
          <p:cNvSpPr txBox="1"/>
          <p:nvPr/>
        </p:nvSpPr>
        <p:spPr>
          <a:xfrm>
            <a:off x="466820" y="4976507"/>
            <a:ext cx="1014741" cy="2353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</a:rPr>
              <a:t>分享人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346041" y="4849867"/>
            <a:ext cx="2004695" cy="480911"/>
            <a:chOff x="3361625" y="4426029"/>
            <a:chExt cx="2004695" cy="480911"/>
          </a:xfrm>
        </p:grpSpPr>
        <p:sp>
          <p:nvSpPr>
            <p:cNvPr id="17" name="矩形: 对角圆角 16"/>
            <p:cNvSpPr/>
            <p:nvPr/>
          </p:nvSpPr>
          <p:spPr>
            <a:xfrm>
              <a:off x="4111560" y="4426029"/>
              <a:ext cx="1254760" cy="47434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</a:ln>
            <a:effectLst>
              <a:outerShdw sx="1000" sy="1000" algn="ctr" rotWithShape="0">
                <a:schemeClr val="accent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+mn-ea"/>
                </a:rPr>
                <a:t>2023.11</a:t>
              </a:r>
              <a:endParaRPr lang="en-US" altLang="zh-CN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" name="矩形: 对角圆角 17"/>
            <p:cNvSpPr/>
            <p:nvPr/>
          </p:nvSpPr>
          <p:spPr>
            <a:xfrm>
              <a:off x="3361625" y="4432379"/>
              <a:ext cx="892875" cy="474561"/>
            </a:xfrm>
            <a:prstGeom prst="round2Diag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sx="1000" sy="1000" algn="ctr" rotWithShape="0">
                <a:schemeClr val="accent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dirty="0">
                <a:latin typeface="+mn-ea"/>
              </a:endParaRPr>
            </a:p>
          </p:txBody>
        </p:sp>
      </p:grpSp>
      <p:sp>
        <p:nvSpPr>
          <p:cNvPr id="15" name="文本占位符 10"/>
          <p:cNvSpPr txBox="1"/>
          <p:nvPr/>
        </p:nvSpPr>
        <p:spPr>
          <a:xfrm>
            <a:off x="3285107" y="4988472"/>
            <a:ext cx="1014741" cy="22982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</a:rPr>
              <a:t>时间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>
          <a:xfrm rot="6020719">
            <a:off x="6911132" y="5510225"/>
            <a:ext cx="7534971" cy="1379966"/>
          </a:xfrm>
          <a:prstGeom prst="rect">
            <a:avLst/>
          </a:prstGeom>
          <a:gradFill>
            <a:gsLst>
              <a:gs pos="100000">
                <a:schemeClr val="accent2">
                  <a:alpha val="0"/>
                </a:schemeClr>
              </a:gs>
              <a:gs pos="50000">
                <a:schemeClr val="accent1">
                  <a:alpha val="30000"/>
                </a:schemeClr>
              </a:gs>
              <a:gs pos="0">
                <a:schemeClr val="accent2">
                  <a:alpha val="0"/>
                </a:schemeClr>
              </a:gs>
            </a:gsLst>
            <a:lin ang="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prstClr val="white"/>
                </a:solidFill>
              </a:ln>
              <a:solidFill>
                <a:srgbClr val="82318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527754" y="3818500"/>
            <a:ext cx="5843016" cy="11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 rot="6090584">
            <a:off x="4268770" y="1477974"/>
            <a:ext cx="7534971" cy="1379966"/>
          </a:xfrm>
          <a:prstGeom prst="rect">
            <a:avLst/>
          </a:prstGeom>
          <a:gradFill>
            <a:gsLst>
              <a:gs pos="100000">
                <a:schemeClr val="accent2">
                  <a:alpha val="0"/>
                </a:schemeClr>
              </a:gs>
              <a:gs pos="50000">
                <a:schemeClr val="accent1">
                  <a:alpha val="30000"/>
                </a:schemeClr>
              </a:gs>
              <a:gs pos="0">
                <a:schemeClr val="accent2">
                  <a:alpha val="0"/>
                </a:schemeClr>
              </a:gs>
            </a:gsLst>
            <a:lin ang="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prstClr val="white"/>
                </a:solidFill>
              </a:ln>
              <a:solidFill>
                <a:srgbClr val="82318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等腰三角形 25"/>
          <p:cNvSpPr/>
          <p:nvPr/>
        </p:nvSpPr>
        <p:spPr>
          <a:xfrm rot="5400000">
            <a:off x="242336" y="3706258"/>
            <a:ext cx="224484" cy="224484"/>
          </a:xfrm>
          <a:prstGeom prst="triangle">
            <a:avLst/>
          </a:prstGeom>
          <a:gradFill>
            <a:gsLst>
              <a:gs pos="30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315970" y="6511462"/>
            <a:ext cx="80905" cy="8090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512977" y="6566836"/>
            <a:ext cx="4061739" cy="791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15970" y="1086775"/>
            <a:ext cx="694843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等腰三角形 34"/>
          <p:cNvSpPr/>
          <p:nvPr/>
        </p:nvSpPr>
        <p:spPr>
          <a:xfrm rot="16200000" flipH="1">
            <a:off x="7355455" y="1046322"/>
            <a:ext cx="80905" cy="8090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445" y="148337"/>
            <a:ext cx="1062550" cy="909452"/>
          </a:xfrm>
          <a:prstGeom prst="rect">
            <a:avLst/>
          </a:prstGeom>
        </p:spPr>
      </p:pic>
      <p:pic>
        <p:nvPicPr>
          <p:cNvPr id="34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242336" y="238748"/>
            <a:ext cx="2674751" cy="74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7370522">
            <a:off x="3948546" y="1890677"/>
            <a:ext cx="8056566" cy="1635390"/>
          </a:xfrm>
          <a:prstGeom prst="rect">
            <a:avLst/>
          </a:prstGeom>
          <a:gradFill>
            <a:gsLst>
              <a:gs pos="100000">
                <a:schemeClr val="accent2">
                  <a:alpha val="0"/>
                </a:schemeClr>
              </a:gs>
              <a:gs pos="50000">
                <a:schemeClr val="accent1">
                  <a:alpha val="30000"/>
                </a:schemeClr>
              </a:gs>
              <a:gs pos="0">
                <a:schemeClr val="accent2">
                  <a:alpha val="0"/>
                </a:schemeClr>
              </a:gs>
            </a:gsLst>
            <a:lin ang="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prstClr val="white"/>
                </a:solidFill>
              </a:ln>
              <a:solidFill>
                <a:srgbClr val="82318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06472" y="346081"/>
            <a:ext cx="3530137" cy="387798"/>
          </a:xfrm>
        </p:spPr>
        <p:txBody>
          <a:bodyPr lIns="0" tIns="0" rIns="0" bIns="0">
            <a:noAutofit/>
          </a:bodyPr>
          <a:lstStyle/>
          <a:p>
            <a:r>
              <a:rPr altLang="en-GB" dirty="0"/>
              <a:t>易错易混点</a:t>
            </a:r>
            <a:endParaRPr altLang="en-GB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344" y="90727"/>
            <a:ext cx="1263606" cy="108153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58265" y="998220"/>
            <a:ext cx="8837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Z/Y/H/T</a:t>
            </a:r>
            <a:r>
              <a:rPr lang="zh-CN" altLang="en-US" sz="2400" b="1"/>
              <a:t>参数的求解</a:t>
            </a:r>
            <a:endParaRPr lang="zh-CN" altLang="en-US" sz="24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3964305" y="427990"/>
                <a:ext cx="6028690" cy="414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/>
                  <a:t>功率因数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zh-CN" altLang="en-US" sz="2000">
                        <a:latin typeface="Cambria Math" panose="02040503050406030204" charset="0"/>
                        <a:sym typeface="+mn-ea"/>
                      </a:rPr>
                      <m:t>有功功率</m:t>
                    </m:r>
                    <m:r>
                      <a:rPr lang="en-US" altLang="zh-CN" sz="2000">
                        <a:latin typeface="Cambria Math" panose="02040503050406030204" charset="0"/>
                        <a:sym typeface="+mn-ea"/>
                      </a:rPr>
                      <m:t>/</m:t>
                    </m:r>
                    <m:r>
                      <a:rPr lang="zh-CN" altLang="en-US" sz="2000">
                        <a:latin typeface="Cambria Math" panose="02040503050406030204" charset="0"/>
                        <a:sym typeface="+mn-ea"/>
                      </a:rPr>
                      <m:t>视在功率</m:t>
                    </m:r>
                    <m:r>
                      <a:rPr lang="en-US" altLang="zh-CN" sz="2000">
                        <a:latin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/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altLang="zh-CN" sz="20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𝜑</m:t>
                    </m:r>
                  </m:oMath>
                </a14:m>
                <a:endParaRPr lang="en-US" altLang="zh-CN" sz="20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305" y="427990"/>
                <a:ext cx="6028690" cy="4140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30020" y="1614805"/>
            <a:ext cx="5926455" cy="215519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1358265" y="3926205"/>
            <a:ext cx="8837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T</a:t>
            </a:r>
            <a:r>
              <a:rPr lang="zh-CN" altLang="en-US" sz="2400" b="1"/>
              <a:t>形连</a:t>
            </a:r>
            <a:r>
              <a:rPr lang="zh-CN" sz="2400" b="1"/>
              <a:t>接</a:t>
            </a:r>
            <a:r>
              <a:rPr lang="en-US" altLang="zh-CN" sz="2400" b="1"/>
              <a:t>+π</a:t>
            </a:r>
            <a:r>
              <a:rPr lang="zh-CN" altLang="en-US" sz="2400" b="1"/>
              <a:t>形连接的参数结论</a:t>
            </a:r>
            <a:r>
              <a:rPr lang="en-US" altLang="zh-CN" sz="2400" b="1"/>
              <a:t>+</a:t>
            </a:r>
            <a:r>
              <a:rPr lang="zh-CN" altLang="en-US" sz="2400" b="1"/>
              <a:t>推导</a:t>
            </a:r>
            <a:endParaRPr lang="zh-CN" altLang="en-US" sz="2400" b="1"/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1358265" y="4386580"/>
            <a:ext cx="8837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en-US" altLang="zh-CN" sz="2400"/>
              <a:t>——</a:t>
            </a:r>
            <a:r>
              <a:rPr lang="zh-CN" sz="2400"/>
              <a:t>典型</a:t>
            </a:r>
            <a:r>
              <a:rPr lang="en-US" altLang="zh-CN" sz="2400"/>
              <a:t>+</a:t>
            </a:r>
            <a:r>
              <a:rPr lang="zh-CN" sz="2400"/>
              <a:t>辅助理解求解过程</a:t>
            </a:r>
            <a:endParaRPr lang="en-US" altLang="zh-CN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/>
        </p:nvSpPr>
        <p:spPr>
          <a:xfrm rot="5400000" flipH="1">
            <a:off x="3167860" y="-3188442"/>
            <a:ext cx="5856280" cy="12192002"/>
          </a:xfrm>
          <a:custGeom>
            <a:avLst/>
            <a:gdLst>
              <a:gd name="connsiteX0" fmla="*/ 360601 w 5978618"/>
              <a:gd name="connsiteY0" fmla="*/ 6096001 h 12192002"/>
              <a:gd name="connsiteX1" fmla="*/ 735 w 5978618"/>
              <a:gd name="connsiteY1" fmla="*/ 6304723 h 12192002"/>
              <a:gd name="connsiteX2" fmla="*/ 735 w 5978618"/>
              <a:gd name="connsiteY2" fmla="*/ 5887279 h 12192002"/>
              <a:gd name="connsiteX3" fmla="*/ 5978618 w 5978618"/>
              <a:gd name="connsiteY3" fmla="*/ 12192002 h 12192002"/>
              <a:gd name="connsiteX4" fmla="*/ 5978618 w 5978618"/>
              <a:gd name="connsiteY4" fmla="*/ 0 h 12192002"/>
              <a:gd name="connsiteX5" fmla="*/ 0 w 5978618"/>
              <a:gd name="connsiteY5" fmla="*/ 0 h 12192002"/>
              <a:gd name="connsiteX6" fmla="*/ 0 w 5978618"/>
              <a:gd name="connsiteY6" fmla="*/ 12192002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78618" h="12192002">
                <a:moveTo>
                  <a:pt x="360601" y="6096001"/>
                </a:moveTo>
                <a:lnTo>
                  <a:pt x="735" y="6304723"/>
                </a:lnTo>
                <a:lnTo>
                  <a:pt x="735" y="5887279"/>
                </a:lnTo>
                <a:close/>
                <a:moveTo>
                  <a:pt x="5978618" y="12192002"/>
                </a:moveTo>
                <a:lnTo>
                  <a:pt x="5978618" y="0"/>
                </a:lnTo>
                <a:lnTo>
                  <a:pt x="0" y="0"/>
                </a:lnTo>
                <a:lnTo>
                  <a:pt x="0" y="12192002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alpha val="67000"/>
                </a:schemeClr>
              </a:gs>
            </a:gsLst>
            <a:lin ang="0" scaled="0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screen"/>
          <a:srcRect l="835" t="978" r="6018"/>
          <a:stretch>
            <a:fillRect/>
          </a:stretch>
        </p:blipFill>
        <p:spPr>
          <a:xfrm>
            <a:off x="0" y="0"/>
            <a:ext cx="12192000" cy="5799011"/>
          </a:xfrm>
          <a:custGeom>
            <a:avLst/>
            <a:gdLst>
              <a:gd name="connsiteX0" fmla="*/ 0 w 12192000"/>
              <a:gd name="connsiteY0" fmla="*/ 0 h 5799011"/>
              <a:gd name="connsiteX1" fmla="*/ 12192000 w 12192000"/>
              <a:gd name="connsiteY1" fmla="*/ 0 h 5799011"/>
              <a:gd name="connsiteX2" fmla="*/ 12192000 w 12192000"/>
              <a:gd name="connsiteY2" fmla="*/ 5799011 h 5799011"/>
              <a:gd name="connsiteX3" fmla="*/ 0 w 12192000"/>
              <a:gd name="connsiteY3" fmla="*/ 5799011 h 5799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799011">
                <a:moveTo>
                  <a:pt x="0" y="0"/>
                </a:moveTo>
                <a:lnTo>
                  <a:pt x="12192000" y="0"/>
                </a:lnTo>
                <a:lnTo>
                  <a:pt x="12192000" y="5799011"/>
                </a:lnTo>
                <a:lnTo>
                  <a:pt x="0" y="5799011"/>
                </a:lnTo>
                <a:close/>
              </a:path>
            </a:pathLst>
          </a:custGeom>
        </p:spPr>
      </p:pic>
      <p:sp>
        <p:nvSpPr>
          <p:cNvPr id="2" name="文本占位符 1"/>
          <p:cNvSpPr>
            <a:spLocks noGrp="1"/>
          </p:cNvSpPr>
          <p:nvPr>
            <p:ph type="body" sz="quarter" idx="17"/>
          </p:nvPr>
        </p:nvSpPr>
        <p:spPr/>
        <p:txBody>
          <a:bodyPr lIns="0" tIns="0" rIns="0" bIns="0"/>
          <a:lstStyle/>
          <a:p>
            <a:r>
              <a:rPr lang="en-US" altLang="zh-CN" b="1" dirty="0">
                <a:latin typeface="+mj-ea"/>
                <a:ea typeface="+mj-ea"/>
              </a:rPr>
              <a:t>03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1"/>
          </p:nvPr>
        </p:nvSpPr>
        <p:spPr>
          <a:xfrm>
            <a:off x="3431540" y="2817495"/>
            <a:ext cx="5212080" cy="1340485"/>
          </a:xfrm>
        </p:spPr>
        <p:txBody>
          <a:bodyPr lIns="0" tIns="0" rIns="0" bIns="0">
            <a:noAutofit/>
          </a:bodyPr>
          <a:lstStyle/>
          <a:p>
            <a:r>
              <a:rPr lang="zh-CN" altLang="en-US" sz="6600" b="1" dirty="0">
                <a:latin typeface="+mj-ea"/>
                <a:ea typeface="+mj-ea"/>
              </a:rPr>
              <a:t>考试注意事项</a:t>
            </a:r>
            <a:endParaRPr lang="zh-CN" altLang="en-US" sz="66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7370522">
            <a:off x="3948546" y="1890677"/>
            <a:ext cx="8056566" cy="1635390"/>
          </a:xfrm>
          <a:prstGeom prst="rect">
            <a:avLst/>
          </a:prstGeom>
          <a:gradFill>
            <a:gsLst>
              <a:gs pos="100000">
                <a:schemeClr val="accent2">
                  <a:alpha val="0"/>
                </a:schemeClr>
              </a:gs>
              <a:gs pos="50000">
                <a:schemeClr val="accent1">
                  <a:alpha val="30000"/>
                </a:schemeClr>
              </a:gs>
              <a:gs pos="0">
                <a:schemeClr val="accent2">
                  <a:alpha val="0"/>
                </a:schemeClr>
              </a:gs>
            </a:gsLst>
            <a:lin ang="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prstClr val="white"/>
                </a:solidFill>
              </a:ln>
              <a:solidFill>
                <a:srgbClr val="82318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06472" y="346081"/>
            <a:ext cx="3530137" cy="387798"/>
          </a:xfrm>
        </p:spPr>
        <p:txBody>
          <a:bodyPr lIns="0" tIns="0" rIns="0" bIns="0">
            <a:noAutofit/>
          </a:bodyPr>
          <a:lstStyle/>
          <a:p>
            <a:r>
              <a:rPr lang="en-GB" altLang="zh-CN" dirty="0"/>
              <a:t>考试注意事项</a:t>
            </a:r>
            <a:endParaRPr lang="en-GB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344" y="90727"/>
            <a:ext cx="1263606" cy="108153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30020" y="1043305"/>
            <a:ext cx="91770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/>
              <a:t>关于考试题型：</a:t>
            </a:r>
            <a:endParaRPr lang="zh-CN" sz="2400" b="1"/>
          </a:p>
          <a:p>
            <a:r>
              <a:rPr lang="en-US" altLang="zh-CN" sz="2400"/>
              <a:t>2016</a:t>
            </a:r>
            <a:r>
              <a:rPr lang="zh-CN" altLang="en-US" sz="2400"/>
              <a:t>年：</a:t>
            </a:r>
            <a:r>
              <a:rPr lang="en-US" altLang="zh-CN" sz="2400"/>
              <a:t>6</a:t>
            </a:r>
            <a:r>
              <a:rPr lang="zh-CN" altLang="en-US" sz="2400"/>
              <a:t>道计算题</a:t>
            </a:r>
            <a:r>
              <a:rPr lang="en-US" altLang="zh-CN" sz="2400"/>
              <a:t>(</a:t>
            </a:r>
            <a:r>
              <a:rPr lang="zh-CN" altLang="en-US" sz="2400"/>
              <a:t>小</a:t>
            </a:r>
            <a:r>
              <a:rPr lang="en-US" altLang="zh-CN" sz="2400"/>
              <a:t>)+6</a:t>
            </a:r>
            <a:r>
              <a:rPr lang="zh-CN" altLang="en-US" sz="2400"/>
              <a:t>道计算题</a:t>
            </a:r>
            <a:r>
              <a:rPr lang="en-US" altLang="zh-CN" sz="2400"/>
              <a:t>(</a:t>
            </a:r>
            <a:r>
              <a:rPr lang="zh-CN" altLang="en-US" sz="2400"/>
              <a:t>大</a:t>
            </a:r>
            <a:r>
              <a:rPr lang="en-US" altLang="zh-CN" sz="2400"/>
              <a:t>)</a:t>
            </a:r>
            <a:endParaRPr lang="zh-CN" altLang="en-US" sz="2400"/>
          </a:p>
          <a:p>
            <a:pPr indent="457200"/>
            <a:r>
              <a:rPr lang="zh-CN" altLang="en-US" sz="2400" b="1">
                <a:solidFill>
                  <a:srgbClr val="FF0000"/>
                </a:solidFill>
              </a:rPr>
              <a:t>戴维南</a:t>
            </a:r>
            <a:r>
              <a:rPr lang="en-US" altLang="zh-CN" sz="2400"/>
              <a:t>+</a:t>
            </a:r>
            <a:r>
              <a:rPr lang="zh-CN" altLang="en-US" sz="2400"/>
              <a:t>受控源</a:t>
            </a:r>
            <a:r>
              <a:rPr lang="en-US" altLang="zh-CN" sz="2400"/>
              <a:t>+</a:t>
            </a:r>
            <a:r>
              <a:rPr lang="zh-CN" altLang="en-US" sz="2400"/>
              <a:t>运放</a:t>
            </a:r>
            <a:r>
              <a:rPr lang="en-US" altLang="zh-CN" sz="2400"/>
              <a:t>+</a:t>
            </a:r>
            <a:r>
              <a:rPr lang="zh-CN" altLang="en-US" sz="2400" b="1">
                <a:solidFill>
                  <a:srgbClr val="FF0000"/>
                </a:solidFill>
              </a:rPr>
              <a:t>三相电路</a:t>
            </a:r>
            <a:r>
              <a:rPr lang="en-US" altLang="zh-CN" sz="2400"/>
              <a:t>+</a:t>
            </a:r>
            <a:r>
              <a:rPr lang="en-US" altLang="zh-CN" sz="2400" b="1">
                <a:solidFill>
                  <a:srgbClr val="FF0000"/>
                </a:solidFill>
              </a:rPr>
              <a:t>2</a:t>
            </a:r>
            <a:r>
              <a:rPr lang="zh-CN" altLang="en-US" sz="2400" b="1">
                <a:solidFill>
                  <a:srgbClr val="FF0000"/>
                </a:solidFill>
              </a:rPr>
              <a:t>谐振电路</a:t>
            </a:r>
            <a:endParaRPr lang="zh-CN" altLang="en-US" sz="2400"/>
          </a:p>
          <a:p>
            <a:pPr indent="457200"/>
            <a:r>
              <a:rPr lang="zh-CN" altLang="en-US" sz="2400" b="1">
                <a:solidFill>
                  <a:srgbClr val="FF0000"/>
                </a:solidFill>
                <a:sym typeface="+mn-ea"/>
              </a:rPr>
              <a:t>回路电流法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/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节点电压法</a:t>
            </a:r>
            <a:r>
              <a:rPr lang="en-US" altLang="zh-CN" sz="2400">
                <a:sym typeface="+mn-ea"/>
              </a:rPr>
              <a:t>+</a:t>
            </a:r>
            <a:r>
              <a:rPr lang="zh-CN" altLang="en-US" sz="2400">
                <a:sym typeface="+mn-ea"/>
              </a:rPr>
              <a:t>运放</a:t>
            </a:r>
            <a:r>
              <a:rPr lang="en-US" altLang="zh-CN" sz="2400">
                <a:sym typeface="+mn-ea"/>
              </a:rPr>
              <a:t>+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三相电路</a:t>
            </a:r>
            <a:r>
              <a:rPr lang="en-US" altLang="zh-CN" sz="2400">
                <a:sym typeface="+mn-ea"/>
              </a:rPr>
              <a:t>+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动态电路暂态分析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2017</a:t>
            </a:r>
            <a:r>
              <a:rPr lang="zh-CN" altLang="en-US" sz="2400"/>
              <a:t>年：</a:t>
            </a:r>
            <a:r>
              <a:rPr lang="en-US" altLang="zh-CN" sz="2400"/>
              <a:t>10</a:t>
            </a:r>
            <a:r>
              <a:rPr lang="zh-CN" altLang="en-US" sz="2400"/>
              <a:t>道计算题</a:t>
            </a:r>
            <a:endParaRPr lang="zh-CN" altLang="en-US" sz="2400"/>
          </a:p>
          <a:p>
            <a:pPr indent="457200"/>
            <a:r>
              <a:rPr lang="zh-CN" altLang="en-US" sz="2400"/>
              <a:t>叠加定理</a:t>
            </a:r>
            <a:r>
              <a:rPr lang="en-US" altLang="zh-CN" sz="2400"/>
              <a:t>+</a:t>
            </a:r>
            <a:r>
              <a:rPr lang="zh-CN" altLang="en-US" sz="2400">
                <a:sym typeface="+mn-ea"/>
              </a:rPr>
              <a:t>互感耦合电路</a:t>
            </a:r>
            <a:r>
              <a:rPr lang="en-US" altLang="zh-CN" sz="2400">
                <a:sym typeface="+mn-ea"/>
              </a:rPr>
              <a:t>+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谐振电路</a:t>
            </a:r>
            <a:r>
              <a:rPr lang="en-US" altLang="zh-CN" sz="2400">
                <a:sym typeface="+mn-ea"/>
              </a:rPr>
              <a:t>+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三相电路</a:t>
            </a:r>
            <a:r>
              <a:rPr lang="en-US" altLang="zh-CN" sz="2400">
                <a:sym typeface="+mn-ea"/>
              </a:rPr>
              <a:t>+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动态电路暂态分析</a:t>
            </a:r>
            <a:r>
              <a:rPr lang="en-US" altLang="zh-CN" sz="2400">
                <a:sym typeface="+mn-ea"/>
              </a:rPr>
              <a:t>+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回路电流法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/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节点电压法</a:t>
            </a:r>
            <a:r>
              <a:rPr lang="en-US" altLang="zh-CN" sz="2400">
                <a:sym typeface="+mn-ea"/>
              </a:rPr>
              <a:t>+2</a:t>
            </a:r>
            <a:r>
              <a:rPr lang="zh-CN" altLang="en-US" sz="2400">
                <a:sym typeface="+mn-ea"/>
              </a:rPr>
              <a:t>正弦稳态电路</a:t>
            </a:r>
            <a:r>
              <a:rPr lang="en-US" altLang="zh-CN" sz="2400">
                <a:sym typeface="+mn-ea"/>
              </a:rPr>
              <a:t>+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戴维南</a:t>
            </a:r>
            <a:endParaRPr lang="zh-CN" sz="2400"/>
          </a:p>
          <a:p>
            <a:endParaRPr lang="en-US" altLang="zh-CN" sz="2400">
              <a:solidFill>
                <a:schemeClr val="tx1"/>
              </a:solidFill>
            </a:endParaRPr>
          </a:p>
          <a:p>
            <a:r>
              <a:rPr lang="en-US" altLang="zh-CN" sz="2400">
                <a:solidFill>
                  <a:schemeClr val="tx1"/>
                </a:solidFill>
              </a:rPr>
              <a:t>2019</a:t>
            </a:r>
            <a:r>
              <a:rPr lang="zh-CN" altLang="en-US" sz="2400">
                <a:solidFill>
                  <a:schemeClr val="tx1"/>
                </a:solidFill>
              </a:rPr>
              <a:t>年：</a:t>
            </a:r>
            <a:r>
              <a:rPr lang="en-US" altLang="zh-CN" sz="2400">
                <a:solidFill>
                  <a:schemeClr val="tx1"/>
                </a:solidFill>
              </a:rPr>
              <a:t>11</a:t>
            </a:r>
            <a:r>
              <a:rPr lang="zh-CN" altLang="en-US" sz="2400">
                <a:solidFill>
                  <a:schemeClr val="tx1"/>
                </a:solidFill>
              </a:rPr>
              <a:t>道计算题</a:t>
            </a:r>
            <a:endParaRPr lang="zh-CN" altLang="en-US" sz="2400">
              <a:solidFill>
                <a:schemeClr val="tx1"/>
              </a:solidFill>
            </a:endParaRPr>
          </a:p>
          <a:p>
            <a:pPr indent="457200"/>
            <a:r>
              <a:rPr lang="zh-CN" altLang="en-US" sz="2400" b="1">
                <a:solidFill>
                  <a:srgbClr val="FF0000"/>
                </a:solidFill>
              </a:rPr>
              <a:t>回路电流法</a:t>
            </a:r>
            <a:r>
              <a:rPr lang="en-US" altLang="zh-CN" sz="2400" b="1">
                <a:solidFill>
                  <a:srgbClr val="FF0000"/>
                </a:solidFill>
              </a:rPr>
              <a:t>+</a:t>
            </a:r>
            <a:r>
              <a:rPr lang="zh-CN" altLang="en-US" sz="2400" b="1">
                <a:solidFill>
                  <a:srgbClr val="FF0000"/>
                </a:solidFill>
              </a:rPr>
              <a:t>节点电压法</a:t>
            </a:r>
            <a:r>
              <a:rPr lang="en-US" altLang="zh-CN" sz="2400">
                <a:solidFill>
                  <a:schemeClr val="tx1"/>
                </a:solidFill>
              </a:rPr>
              <a:t>+KCL/KVL+</a:t>
            </a:r>
            <a:r>
              <a:rPr lang="zh-CN" altLang="en-US" sz="2400" b="1">
                <a:solidFill>
                  <a:srgbClr val="FF0000"/>
                </a:solidFill>
              </a:rPr>
              <a:t>戴维南</a:t>
            </a:r>
            <a:r>
              <a:rPr lang="en-US" altLang="zh-CN" sz="2400">
                <a:solidFill>
                  <a:schemeClr val="tx1"/>
                </a:solidFill>
              </a:rPr>
              <a:t>+</a:t>
            </a:r>
            <a:r>
              <a:rPr lang="zh-CN" altLang="en-US" sz="2400">
                <a:solidFill>
                  <a:schemeClr val="tx1"/>
                </a:solidFill>
              </a:rPr>
              <a:t>正弦稳态电路</a:t>
            </a:r>
            <a:r>
              <a:rPr lang="en-US" altLang="zh-CN" sz="2400">
                <a:solidFill>
                  <a:schemeClr val="tx1"/>
                </a:solidFill>
              </a:rPr>
              <a:t>+</a:t>
            </a:r>
            <a:r>
              <a:rPr lang="zh-CN" altLang="en-US" sz="2400">
                <a:solidFill>
                  <a:schemeClr val="tx1"/>
                </a:solidFill>
              </a:rPr>
              <a:t>互感耦合电路</a:t>
            </a:r>
            <a:r>
              <a:rPr lang="en-US" altLang="zh-CN" sz="2400">
                <a:solidFill>
                  <a:schemeClr val="tx1"/>
                </a:solidFill>
              </a:rPr>
              <a:t>+</a:t>
            </a:r>
            <a:r>
              <a:rPr lang="zh-CN" altLang="en-US" sz="2400" b="1">
                <a:solidFill>
                  <a:srgbClr val="FF0000"/>
                </a:solidFill>
              </a:rPr>
              <a:t>三相电路</a:t>
            </a:r>
            <a:r>
              <a:rPr lang="en-US" altLang="zh-CN" sz="2400">
                <a:solidFill>
                  <a:schemeClr val="tx1"/>
                </a:solidFill>
              </a:rPr>
              <a:t>+</a:t>
            </a:r>
            <a:r>
              <a:rPr lang="en-US" altLang="zh-CN" sz="2400" b="1">
                <a:solidFill>
                  <a:srgbClr val="FF0000"/>
                </a:solidFill>
              </a:rPr>
              <a:t>2</a:t>
            </a:r>
            <a:r>
              <a:rPr lang="zh-CN" altLang="en-US" sz="2400" b="1">
                <a:solidFill>
                  <a:srgbClr val="FF0000"/>
                </a:solidFill>
              </a:rPr>
              <a:t>动态电路暂态分析</a:t>
            </a:r>
            <a:r>
              <a:rPr lang="en-US" altLang="zh-CN" sz="2400">
                <a:solidFill>
                  <a:schemeClr val="tx1"/>
                </a:solidFill>
              </a:rPr>
              <a:t>+Z/Y</a:t>
            </a:r>
            <a:r>
              <a:rPr lang="zh-CN" altLang="en-US" sz="2400">
                <a:solidFill>
                  <a:schemeClr val="tx1"/>
                </a:solidFill>
              </a:rPr>
              <a:t>参数</a:t>
            </a:r>
            <a:r>
              <a:rPr lang="en-US" altLang="zh-CN" sz="2400">
                <a:solidFill>
                  <a:schemeClr val="tx1"/>
                </a:solidFill>
              </a:rPr>
              <a:t>+</a:t>
            </a:r>
            <a:r>
              <a:rPr lang="zh-CN" altLang="en-US" sz="2400" b="1">
                <a:solidFill>
                  <a:srgbClr val="FF0000"/>
                </a:solidFill>
              </a:rPr>
              <a:t>谐振电路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7370522">
            <a:off x="3948546" y="1890677"/>
            <a:ext cx="8056566" cy="1635390"/>
          </a:xfrm>
          <a:prstGeom prst="rect">
            <a:avLst/>
          </a:prstGeom>
          <a:gradFill>
            <a:gsLst>
              <a:gs pos="100000">
                <a:schemeClr val="accent2">
                  <a:alpha val="0"/>
                </a:schemeClr>
              </a:gs>
              <a:gs pos="50000">
                <a:schemeClr val="accent1">
                  <a:alpha val="30000"/>
                </a:schemeClr>
              </a:gs>
              <a:gs pos="0">
                <a:schemeClr val="accent2">
                  <a:alpha val="0"/>
                </a:schemeClr>
              </a:gs>
            </a:gsLst>
            <a:lin ang="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prstClr val="white"/>
                </a:solidFill>
              </a:ln>
              <a:solidFill>
                <a:srgbClr val="82318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06472" y="346081"/>
            <a:ext cx="3530137" cy="387798"/>
          </a:xfrm>
        </p:spPr>
        <p:txBody>
          <a:bodyPr lIns="0" tIns="0" rIns="0" bIns="0">
            <a:noAutofit/>
          </a:bodyPr>
          <a:lstStyle/>
          <a:p>
            <a:r>
              <a:rPr lang="en-GB" altLang="zh-CN" dirty="0"/>
              <a:t>考试注意事项</a:t>
            </a:r>
            <a:endParaRPr lang="en-GB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344" y="90727"/>
            <a:ext cx="1263606" cy="108153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30020" y="1043305"/>
            <a:ext cx="4064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考前：</a:t>
            </a:r>
            <a:endParaRPr lang="zh-CN" altLang="en-US" sz="2400" b="1"/>
          </a:p>
          <a:p>
            <a:r>
              <a:rPr lang="zh-CN" altLang="en-US" sz="2400"/>
              <a:t>捋一遍知识点</a:t>
            </a:r>
            <a:endParaRPr lang="zh-CN" altLang="en-US" sz="2400"/>
          </a:p>
          <a:p>
            <a:pPr indent="457200"/>
            <a:r>
              <a:rPr lang="en-US" altLang="zh-CN" sz="2400"/>
              <a:t>——</a:t>
            </a:r>
            <a:r>
              <a:rPr lang="zh-CN" altLang="en-US" sz="2400"/>
              <a:t>自己</a:t>
            </a:r>
            <a:r>
              <a:rPr lang="en-US" altLang="zh-CN" sz="2400"/>
              <a:t>/</a:t>
            </a:r>
            <a:r>
              <a:rPr lang="zh-CN" altLang="en-US" sz="2400"/>
              <a:t>他人笔记</a:t>
            </a:r>
            <a:endParaRPr lang="zh-CN" altLang="en-US" sz="2400"/>
          </a:p>
          <a:p>
            <a:pPr indent="457200"/>
            <a:r>
              <a:rPr lang="en-US" altLang="zh-CN" sz="2400"/>
              <a:t>——</a:t>
            </a:r>
            <a:r>
              <a:rPr lang="zh-CN" altLang="en-US" sz="2400"/>
              <a:t>学辅资料</a:t>
            </a:r>
            <a:endParaRPr lang="zh-CN" altLang="en-US" sz="2400"/>
          </a:p>
          <a:p>
            <a:pPr marL="0" lvl="0" indent="0">
              <a:buNone/>
            </a:pPr>
            <a:r>
              <a:rPr lang="zh-CN" altLang="en-US" sz="2400">
                <a:solidFill>
                  <a:schemeClr val="tx1"/>
                </a:solidFill>
              </a:rPr>
              <a:t>做往年题</a:t>
            </a:r>
            <a:endParaRPr lang="zh-CN" altLang="en-US" sz="2400">
              <a:solidFill>
                <a:schemeClr val="tx1"/>
              </a:solidFill>
            </a:endParaRPr>
          </a:p>
          <a:p>
            <a:pPr marL="0" lvl="0" indent="457200">
              <a:buNone/>
            </a:pPr>
            <a:r>
              <a:rPr lang="en-US" altLang="zh-CN" sz="2400">
                <a:solidFill>
                  <a:schemeClr val="tx1"/>
                </a:solidFill>
              </a:rPr>
              <a:t>——</a:t>
            </a:r>
            <a:r>
              <a:rPr lang="zh-CN" altLang="en-US" sz="2400">
                <a:solidFill>
                  <a:schemeClr val="tx1"/>
                </a:solidFill>
              </a:rPr>
              <a:t>总结题型</a:t>
            </a:r>
            <a:endParaRPr lang="zh-CN" altLang="en-US" sz="2400">
              <a:solidFill>
                <a:schemeClr val="tx1"/>
              </a:solidFill>
            </a:endParaRPr>
          </a:p>
          <a:p>
            <a:pPr marL="0" lvl="0" indent="457200">
              <a:buNone/>
            </a:pPr>
            <a:r>
              <a:rPr lang="en-US" altLang="zh-CN" sz="2400">
                <a:solidFill>
                  <a:schemeClr val="tx1"/>
                </a:solidFill>
              </a:rPr>
              <a:t>——</a:t>
            </a:r>
            <a:r>
              <a:rPr lang="zh-CN" altLang="en-US" sz="2400">
                <a:solidFill>
                  <a:schemeClr val="tx1"/>
                </a:solidFill>
              </a:rPr>
              <a:t>总结</a:t>
            </a:r>
            <a:r>
              <a:rPr lang="zh-CN" altLang="en-US" sz="2400" b="1">
                <a:solidFill>
                  <a:schemeClr val="tx1"/>
                </a:solidFill>
              </a:rPr>
              <a:t>方法</a:t>
            </a:r>
            <a:endParaRPr lang="zh-CN" altLang="en-US" sz="2400" b="1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zh-CN" altLang="en-US" sz="2400">
                <a:solidFill>
                  <a:schemeClr val="tx1"/>
                </a:solidFill>
              </a:rPr>
              <a:t>看错题</a:t>
            </a:r>
            <a:endParaRPr lang="zh-CN" altLang="en-US" sz="2400">
              <a:solidFill>
                <a:schemeClr val="tx1"/>
              </a:solidFill>
            </a:endParaRPr>
          </a:p>
          <a:p>
            <a:pPr marL="0" lvl="0" indent="457200">
              <a:buNone/>
            </a:pPr>
            <a:r>
              <a:rPr lang="en-US" altLang="zh-CN" sz="2400">
                <a:solidFill>
                  <a:schemeClr val="tx1"/>
                </a:solidFill>
              </a:rPr>
              <a:t>——</a:t>
            </a:r>
            <a:r>
              <a:rPr lang="zh-CN" altLang="en-US" sz="2400">
                <a:solidFill>
                  <a:schemeClr val="tx1"/>
                </a:solidFill>
              </a:rPr>
              <a:t>重做</a:t>
            </a:r>
            <a:r>
              <a:rPr lang="en-US" altLang="zh-CN" sz="2400">
                <a:solidFill>
                  <a:schemeClr val="tx1"/>
                </a:solidFill>
              </a:rPr>
              <a:t>+</a:t>
            </a:r>
            <a:r>
              <a:rPr lang="zh-CN" altLang="en-US" sz="2400">
                <a:solidFill>
                  <a:schemeClr val="tx1"/>
                </a:solidFill>
              </a:rPr>
              <a:t>相关笔记巩固</a:t>
            </a: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4458549"/>
            <a:ext cx="6227445" cy="1543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2"/>
          <p:cNvSpPr txBox="1"/>
          <p:nvPr>
            <p:custDataLst>
              <p:tags r:id="rId4"/>
            </p:custDataLst>
          </p:nvPr>
        </p:nvSpPr>
        <p:spPr>
          <a:xfrm>
            <a:off x="6139180" y="4444164"/>
            <a:ext cx="18796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r>
              <a:rPr lang="zh-CN" altLang="en-US" sz="2400" dirty="0" smtClean="0">
                <a:solidFill>
                  <a:schemeClr val="bg1"/>
                </a:solidFill>
              </a:rPr>
              <a:t>马上考试了，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7370522">
            <a:off x="3948546" y="1890677"/>
            <a:ext cx="8056566" cy="1635390"/>
          </a:xfrm>
          <a:prstGeom prst="rect">
            <a:avLst/>
          </a:prstGeom>
          <a:gradFill>
            <a:gsLst>
              <a:gs pos="100000">
                <a:schemeClr val="accent2">
                  <a:alpha val="0"/>
                </a:schemeClr>
              </a:gs>
              <a:gs pos="50000">
                <a:schemeClr val="accent1">
                  <a:alpha val="30000"/>
                </a:schemeClr>
              </a:gs>
              <a:gs pos="0">
                <a:schemeClr val="accent2">
                  <a:alpha val="0"/>
                </a:schemeClr>
              </a:gs>
            </a:gsLst>
            <a:lin ang="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prstClr val="white"/>
                </a:solidFill>
              </a:ln>
              <a:solidFill>
                <a:srgbClr val="82318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06472" y="346081"/>
            <a:ext cx="3530137" cy="387798"/>
          </a:xfrm>
        </p:spPr>
        <p:txBody>
          <a:bodyPr lIns="0" tIns="0" rIns="0" bIns="0">
            <a:noAutofit/>
          </a:bodyPr>
          <a:lstStyle/>
          <a:p>
            <a:r>
              <a:rPr lang="en-GB" altLang="zh-CN" dirty="0"/>
              <a:t>考试注意事项</a:t>
            </a:r>
            <a:endParaRPr lang="en-GB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344" y="90727"/>
            <a:ext cx="1263606" cy="108153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17930" y="1283970"/>
            <a:ext cx="500570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b="1"/>
              <a:t>考试时：</a:t>
            </a:r>
            <a:endParaRPr lang="zh-CN" sz="2000"/>
          </a:p>
          <a:p>
            <a:r>
              <a:rPr lang="zh-CN" sz="2000">
                <a:solidFill>
                  <a:schemeClr val="tx1"/>
                </a:solidFill>
              </a:rPr>
              <a:t>图中标注：</a:t>
            </a:r>
            <a:endParaRPr lang="zh-CN" sz="2000">
              <a:solidFill>
                <a:schemeClr val="tx1"/>
              </a:solidFill>
            </a:endParaRPr>
          </a:p>
          <a:p>
            <a:pPr indent="457200"/>
            <a:r>
              <a:rPr lang="en-US" altLang="zh-CN" sz="2000">
                <a:solidFill>
                  <a:schemeClr val="tx1"/>
                </a:solidFill>
              </a:rPr>
              <a:t>——</a:t>
            </a:r>
            <a:r>
              <a:rPr lang="zh-CN" altLang="en-US" sz="2000">
                <a:solidFill>
                  <a:schemeClr val="tx1"/>
                </a:solidFill>
              </a:rPr>
              <a:t>方便列方程</a:t>
            </a:r>
            <a:endParaRPr lang="zh-CN" altLang="en-US" sz="2000">
              <a:solidFill>
                <a:schemeClr val="tx1"/>
              </a:solidFill>
            </a:endParaRPr>
          </a:p>
          <a:p>
            <a:pPr indent="457200"/>
            <a:r>
              <a:rPr lang="en-US" altLang="zh-CN" sz="2000">
                <a:solidFill>
                  <a:schemeClr val="tx1"/>
                </a:solidFill>
              </a:rPr>
              <a:t>——</a:t>
            </a:r>
            <a:r>
              <a:rPr lang="zh-CN" altLang="en-US" sz="2000">
                <a:solidFill>
                  <a:schemeClr val="tx1"/>
                </a:solidFill>
              </a:rPr>
              <a:t>不易遗漏条件</a:t>
            </a:r>
            <a:endParaRPr lang="zh-CN" sz="2000">
              <a:solidFill>
                <a:schemeClr val="tx1"/>
              </a:solidFill>
            </a:endParaRPr>
          </a:p>
          <a:p>
            <a:pPr indent="457200"/>
            <a:r>
              <a:rPr lang="en-US" altLang="zh-CN" sz="2000">
                <a:solidFill>
                  <a:schemeClr val="tx1"/>
                </a:solidFill>
              </a:rPr>
              <a:t>——</a:t>
            </a:r>
            <a:r>
              <a:rPr lang="zh-CN" altLang="en-US" sz="2000">
                <a:solidFill>
                  <a:schemeClr val="tx1"/>
                </a:solidFill>
              </a:rPr>
              <a:t>标注参考方向、数值、单位、正负</a:t>
            </a:r>
            <a:endParaRPr lang="zh-CN" altLang="en-US" sz="2000">
              <a:solidFill>
                <a:schemeClr val="tx1"/>
              </a:solidFill>
            </a:endParaRPr>
          </a:p>
          <a:p>
            <a:pPr indent="457200"/>
            <a:r>
              <a:rPr lang="en-US" altLang="zh-CN" sz="2000">
                <a:solidFill>
                  <a:schemeClr val="tx1"/>
                </a:solidFill>
              </a:rPr>
              <a:t>——</a:t>
            </a:r>
            <a:r>
              <a:rPr lang="zh-CN" altLang="en-US" sz="2000">
                <a:solidFill>
                  <a:schemeClr val="tx1"/>
                </a:solidFill>
              </a:rPr>
              <a:t>标注引入的符号</a:t>
            </a:r>
            <a:endParaRPr lang="zh-CN" altLang="en-US" sz="2000">
              <a:solidFill>
                <a:schemeClr val="tx1"/>
              </a:solidFill>
            </a:endParaRPr>
          </a:p>
          <a:p>
            <a:pPr indent="457200"/>
            <a:r>
              <a:rPr lang="en-US" altLang="zh-CN" sz="2000">
                <a:solidFill>
                  <a:schemeClr val="tx1"/>
                </a:solidFill>
              </a:rPr>
              <a:t>——</a:t>
            </a:r>
            <a:r>
              <a:rPr lang="zh-CN" altLang="en-US" sz="2000">
                <a:solidFill>
                  <a:schemeClr val="tx1"/>
                </a:solidFill>
              </a:rPr>
              <a:t>标注虚短虚断</a:t>
            </a:r>
            <a:r>
              <a:rPr lang="en-US" altLang="zh-CN" sz="2000">
                <a:solidFill>
                  <a:schemeClr val="tx1"/>
                </a:solidFill>
              </a:rPr>
              <a:t>(</a:t>
            </a:r>
            <a:r>
              <a:rPr lang="zh-CN" altLang="en-US" sz="2000">
                <a:solidFill>
                  <a:schemeClr val="tx1"/>
                </a:solidFill>
              </a:rPr>
              <a:t>运放</a:t>
            </a:r>
            <a:r>
              <a:rPr lang="en-US" altLang="zh-CN" sz="2000">
                <a:solidFill>
                  <a:schemeClr val="tx1"/>
                </a:solidFill>
              </a:rPr>
              <a:t>)</a:t>
            </a:r>
            <a:endParaRPr lang="en-US" altLang="zh-CN" sz="200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253480" y="233045"/>
            <a:ext cx="4351020" cy="3558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69390" y="3613785"/>
            <a:ext cx="4480560" cy="27660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093460" y="3968115"/>
            <a:ext cx="4832985" cy="20916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7370522">
            <a:off x="3948546" y="1890677"/>
            <a:ext cx="8056566" cy="1635390"/>
          </a:xfrm>
          <a:prstGeom prst="rect">
            <a:avLst/>
          </a:prstGeom>
          <a:gradFill>
            <a:gsLst>
              <a:gs pos="100000">
                <a:schemeClr val="accent2">
                  <a:alpha val="0"/>
                </a:schemeClr>
              </a:gs>
              <a:gs pos="50000">
                <a:schemeClr val="accent1">
                  <a:alpha val="30000"/>
                </a:schemeClr>
              </a:gs>
              <a:gs pos="0">
                <a:schemeClr val="accent2">
                  <a:alpha val="0"/>
                </a:schemeClr>
              </a:gs>
            </a:gsLst>
            <a:lin ang="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prstClr val="white"/>
                </a:solidFill>
              </a:ln>
              <a:solidFill>
                <a:srgbClr val="82318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06472" y="346081"/>
            <a:ext cx="3530137" cy="387798"/>
          </a:xfrm>
        </p:spPr>
        <p:txBody>
          <a:bodyPr lIns="0" tIns="0" rIns="0" bIns="0">
            <a:noAutofit/>
          </a:bodyPr>
          <a:lstStyle/>
          <a:p>
            <a:r>
              <a:rPr lang="en-GB" altLang="zh-CN" dirty="0"/>
              <a:t>考试注意事项</a:t>
            </a:r>
            <a:endParaRPr lang="en-GB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344" y="90727"/>
            <a:ext cx="1263606" cy="108153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17930" y="1283970"/>
            <a:ext cx="553910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b="1"/>
              <a:t>考试时：</a:t>
            </a:r>
            <a:endParaRPr lang="zh-CN" sz="2000"/>
          </a:p>
          <a:p>
            <a:r>
              <a:rPr lang="zh-CN" sz="2000">
                <a:solidFill>
                  <a:schemeClr val="tx1"/>
                </a:solidFill>
              </a:rPr>
              <a:t>注意运算步骤，细心再细心！</a:t>
            </a:r>
            <a:endParaRPr lang="zh-CN" sz="2000">
              <a:solidFill>
                <a:schemeClr val="tx1"/>
              </a:solidFill>
            </a:endParaRPr>
          </a:p>
          <a:p>
            <a:pPr indent="457200"/>
            <a:r>
              <a:rPr lang="en-US" altLang="zh-CN" sz="2000">
                <a:solidFill>
                  <a:schemeClr val="tx1"/>
                </a:solidFill>
              </a:rPr>
              <a:t>——</a:t>
            </a:r>
            <a:r>
              <a:rPr lang="zh-CN" altLang="en-US" sz="2000">
                <a:solidFill>
                  <a:schemeClr val="tx1"/>
                </a:solidFill>
              </a:rPr>
              <a:t>注意得分点，不要跳步骤</a:t>
            </a:r>
            <a:endParaRPr lang="zh-CN" altLang="en-US" sz="2000">
              <a:solidFill>
                <a:schemeClr val="tx1"/>
              </a:solidFill>
            </a:endParaRPr>
          </a:p>
          <a:p>
            <a:pPr indent="457200"/>
            <a:r>
              <a:rPr lang="en-US" altLang="zh-CN" sz="2000">
                <a:solidFill>
                  <a:schemeClr val="tx1"/>
                </a:solidFill>
              </a:rPr>
              <a:t>——</a:t>
            </a:r>
            <a:r>
              <a:rPr lang="zh-CN" altLang="en-US" sz="2000">
                <a:solidFill>
                  <a:schemeClr val="tx1"/>
                </a:solidFill>
              </a:rPr>
              <a:t>列方程分数</a:t>
            </a:r>
            <a:r>
              <a:rPr lang="en-US" altLang="zh-CN" sz="2000">
                <a:solidFill>
                  <a:schemeClr val="tx1"/>
                </a:solidFill>
              </a:rPr>
              <a:t>+</a:t>
            </a:r>
            <a:r>
              <a:rPr lang="zh-CN" altLang="en-US" sz="2000">
                <a:solidFill>
                  <a:schemeClr val="tx1"/>
                </a:solidFill>
              </a:rPr>
              <a:t>解答分数</a:t>
            </a:r>
            <a:endParaRPr lang="zh-CN" altLang="en-US" sz="2000">
              <a:solidFill>
                <a:schemeClr val="tx1"/>
              </a:solidFill>
            </a:endParaRPr>
          </a:p>
          <a:p>
            <a:pPr indent="457200"/>
            <a:r>
              <a:rPr lang="en-US" altLang="zh-CN" sz="2000">
                <a:solidFill>
                  <a:schemeClr val="tx1"/>
                </a:solidFill>
              </a:rPr>
              <a:t>——</a:t>
            </a:r>
            <a:r>
              <a:rPr lang="zh-CN" altLang="en-US" sz="2000">
                <a:solidFill>
                  <a:schemeClr val="tx1"/>
                </a:solidFill>
              </a:rPr>
              <a:t>但计算不要全都留到最后做</a:t>
            </a:r>
            <a:r>
              <a:rPr lang="en-US" altLang="zh-CN" sz="2000">
                <a:solidFill>
                  <a:schemeClr val="tx1"/>
                </a:solidFill>
              </a:rPr>
              <a:t>(</a:t>
            </a:r>
            <a:r>
              <a:rPr lang="zh-CN" altLang="en-US" sz="2000">
                <a:solidFill>
                  <a:schemeClr val="tx1"/>
                </a:solidFill>
              </a:rPr>
              <a:t>时间</a:t>
            </a:r>
            <a:r>
              <a:rPr lang="en-US" altLang="zh-CN" sz="2000">
                <a:solidFill>
                  <a:schemeClr val="tx1"/>
                </a:solidFill>
              </a:rPr>
              <a:t>+</a:t>
            </a:r>
            <a:r>
              <a:rPr lang="zh-CN" altLang="en-US" sz="2000">
                <a:solidFill>
                  <a:schemeClr val="tx1"/>
                </a:solidFill>
              </a:rPr>
              <a:t>心态</a:t>
            </a:r>
            <a:r>
              <a:rPr lang="en-US" altLang="zh-CN" sz="2000">
                <a:solidFill>
                  <a:schemeClr val="tx1"/>
                </a:solidFill>
              </a:rPr>
              <a:t>)</a:t>
            </a:r>
            <a:endParaRPr lang="en-US" altLang="zh-CN" sz="200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095490" y="346075"/>
            <a:ext cx="3441700" cy="42811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75105" y="3278505"/>
            <a:ext cx="5220335" cy="22898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/>
        </p:nvSpPr>
        <p:spPr>
          <a:xfrm rot="5400000" flipH="1">
            <a:off x="3167860" y="-3188442"/>
            <a:ext cx="5856280" cy="12192002"/>
          </a:xfrm>
          <a:custGeom>
            <a:avLst/>
            <a:gdLst>
              <a:gd name="connsiteX0" fmla="*/ 360601 w 5978618"/>
              <a:gd name="connsiteY0" fmla="*/ 6096001 h 12192002"/>
              <a:gd name="connsiteX1" fmla="*/ 735 w 5978618"/>
              <a:gd name="connsiteY1" fmla="*/ 6304723 h 12192002"/>
              <a:gd name="connsiteX2" fmla="*/ 735 w 5978618"/>
              <a:gd name="connsiteY2" fmla="*/ 5887279 h 12192002"/>
              <a:gd name="connsiteX3" fmla="*/ 5978618 w 5978618"/>
              <a:gd name="connsiteY3" fmla="*/ 12192002 h 12192002"/>
              <a:gd name="connsiteX4" fmla="*/ 5978618 w 5978618"/>
              <a:gd name="connsiteY4" fmla="*/ 0 h 12192002"/>
              <a:gd name="connsiteX5" fmla="*/ 0 w 5978618"/>
              <a:gd name="connsiteY5" fmla="*/ 0 h 12192002"/>
              <a:gd name="connsiteX6" fmla="*/ 0 w 5978618"/>
              <a:gd name="connsiteY6" fmla="*/ 12192002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78618" h="12192002">
                <a:moveTo>
                  <a:pt x="360601" y="6096001"/>
                </a:moveTo>
                <a:lnTo>
                  <a:pt x="735" y="6304723"/>
                </a:lnTo>
                <a:lnTo>
                  <a:pt x="735" y="5887279"/>
                </a:lnTo>
                <a:close/>
                <a:moveTo>
                  <a:pt x="5978618" y="12192002"/>
                </a:moveTo>
                <a:lnTo>
                  <a:pt x="5978618" y="0"/>
                </a:lnTo>
                <a:lnTo>
                  <a:pt x="0" y="0"/>
                </a:lnTo>
                <a:lnTo>
                  <a:pt x="0" y="12192002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alpha val="67000"/>
                </a:schemeClr>
              </a:gs>
            </a:gsLst>
            <a:lin ang="0" scaled="0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screen"/>
          <a:srcRect l="835" t="978" r="6018"/>
          <a:stretch>
            <a:fillRect/>
          </a:stretch>
        </p:blipFill>
        <p:spPr>
          <a:xfrm>
            <a:off x="0" y="0"/>
            <a:ext cx="12192000" cy="5799011"/>
          </a:xfrm>
          <a:custGeom>
            <a:avLst/>
            <a:gdLst>
              <a:gd name="connsiteX0" fmla="*/ 0 w 12192000"/>
              <a:gd name="connsiteY0" fmla="*/ 0 h 5799011"/>
              <a:gd name="connsiteX1" fmla="*/ 12192000 w 12192000"/>
              <a:gd name="connsiteY1" fmla="*/ 0 h 5799011"/>
              <a:gd name="connsiteX2" fmla="*/ 12192000 w 12192000"/>
              <a:gd name="connsiteY2" fmla="*/ 5799011 h 5799011"/>
              <a:gd name="connsiteX3" fmla="*/ 0 w 12192000"/>
              <a:gd name="connsiteY3" fmla="*/ 5799011 h 5799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799011">
                <a:moveTo>
                  <a:pt x="0" y="0"/>
                </a:moveTo>
                <a:lnTo>
                  <a:pt x="12192000" y="0"/>
                </a:lnTo>
                <a:lnTo>
                  <a:pt x="12192000" y="5799011"/>
                </a:lnTo>
                <a:lnTo>
                  <a:pt x="0" y="5799011"/>
                </a:lnTo>
                <a:close/>
              </a:path>
            </a:pathLst>
          </a:custGeom>
        </p:spPr>
      </p:pic>
      <p:sp>
        <p:nvSpPr>
          <p:cNvPr id="2" name="文本占位符 1"/>
          <p:cNvSpPr>
            <a:spLocks noGrp="1"/>
          </p:cNvSpPr>
          <p:nvPr>
            <p:ph type="body" sz="quarter" idx="17"/>
          </p:nvPr>
        </p:nvSpPr>
        <p:spPr/>
        <p:txBody>
          <a:bodyPr lIns="0" tIns="0" rIns="0" bIns="0"/>
          <a:lstStyle/>
          <a:p>
            <a:r>
              <a:rPr lang="en-US" altLang="zh-CN" b="1" dirty="0">
                <a:latin typeface="+mj-ea"/>
                <a:ea typeface="+mj-ea"/>
              </a:rPr>
              <a:t>04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1"/>
          </p:nvPr>
        </p:nvSpPr>
        <p:spPr>
          <a:xfrm>
            <a:off x="3431540" y="2817495"/>
            <a:ext cx="5212080" cy="1340485"/>
          </a:xfrm>
        </p:spPr>
        <p:txBody>
          <a:bodyPr lIns="0" tIns="0" rIns="0" bIns="0">
            <a:noAutofit/>
          </a:bodyPr>
          <a:lstStyle/>
          <a:p>
            <a:r>
              <a:rPr lang="zh-CN" altLang="en-US" sz="6600" b="1" dirty="0">
                <a:latin typeface="+mj-ea"/>
                <a:ea typeface="+mj-ea"/>
              </a:rPr>
              <a:t>提问与答疑</a:t>
            </a:r>
            <a:endParaRPr lang="zh-CN" altLang="en-US" sz="66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>
            <a:spLocks noGrp="1"/>
          </p:cNvSpPr>
          <p:nvPr>
            <p:ph type="body" sz="quarter" idx="17"/>
          </p:nvPr>
        </p:nvSpPr>
        <p:spPr>
          <a:xfrm>
            <a:off x="1710159" y="1551318"/>
            <a:ext cx="8705851" cy="990224"/>
          </a:xfrm>
        </p:spPr>
        <p:txBody>
          <a:bodyPr lIns="0" tIns="0" rIns="0" bIns="0"/>
          <a:lstStyle/>
          <a:p>
            <a:pPr algn="ctr"/>
            <a:r>
              <a:rPr lang="zh-CN" altLang="en-US" dirty="0"/>
              <a:t>谢谢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3722651" y="3427954"/>
            <a:ext cx="2016125" cy="488463"/>
            <a:chOff x="3269045" y="4426029"/>
            <a:chExt cx="2016125" cy="477025"/>
          </a:xfrm>
        </p:grpSpPr>
        <p:sp>
          <p:nvSpPr>
            <p:cNvPr id="12" name="矩形: 对角圆角 11"/>
            <p:cNvSpPr/>
            <p:nvPr/>
          </p:nvSpPr>
          <p:spPr>
            <a:xfrm>
              <a:off x="4013900" y="4426029"/>
              <a:ext cx="1271270" cy="470679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  <a:effectLst>
              <a:outerShdw sx="1000" sy="1000" algn="ctr" rotWithShape="0">
                <a:schemeClr val="accent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+mn-ea"/>
                </a:rPr>
                <a:t>尹昕炀</a:t>
              </a:r>
              <a:endParaRPr lang="zh-CN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矩形: 对角圆角 15"/>
            <p:cNvSpPr/>
            <p:nvPr/>
          </p:nvSpPr>
          <p:spPr>
            <a:xfrm>
              <a:off x="3269045" y="4428493"/>
              <a:ext cx="892875" cy="474561"/>
            </a:xfrm>
            <a:prstGeom prst="round2Diag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sx="1000" sy="1000" algn="ctr" rotWithShape="0">
                <a:schemeClr val="accent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dirty="0">
                <a:latin typeface="+mn-ea"/>
              </a:endParaRPr>
            </a:p>
          </p:txBody>
        </p:sp>
      </p:grpSp>
      <p:sp>
        <p:nvSpPr>
          <p:cNvPr id="19" name="文本占位符 10"/>
          <p:cNvSpPr txBox="1"/>
          <p:nvPr/>
        </p:nvSpPr>
        <p:spPr>
          <a:xfrm>
            <a:off x="3661717" y="3562146"/>
            <a:ext cx="1014741" cy="2353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</a:rPr>
              <a:t>分享人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540938" y="3435506"/>
            <a:ext cx="2036445" cy="480911"/>
            <a:chOff x="3361625" y="4426029"/>
            <a:chExt cx="2036445" cy="480911"/>
          </a:xfrm>
        </p:grpSpPr>
        <p:sp>
          <p:nvSpPr>
            <p:cNvPr id="22" name="矩形: 对角圆角 21"/>
            <p:cNvSpPr/>
            <p:nvPr/>
          </p:nvSpPr>
          <p:spPr>
            <a:xfrm>
              <a:off x="4055045" y="4426029"/>
              <a:ext cx="1343025" cy="47434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</a:ln>
            <a:effectLst>
              <a:outerShdw sx="1000" sy="1000" algn="ctr" rotWithShape="0">
                <a:schemeClr val="accent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+mn-ea"/>
                </a:rPr>
                <a:t>2023.11</a:t>
              </a:r>
              <a:endParaRPr lang="en-US" altLang="zh-CN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矩形: 对角圆角 22"/>
            <p:cNvSpPr/>
            <p:nvPr/>
          </p:nvSpPr>
          <p:spPr>
            <a:xfrm>
              <a:off x="3361625" y="4432379"/>
              <a:ext cx="892875" cy="474561"/>
            </a:xfrm>
            <a:prstGeom prst="round2Diag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sx="1000" sy="1000" algn="ctr" rotWithShape="0">
                <a:schemeClr val="accent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dirty="0">
                <a:latin typeface="+mn-ea"/>
              </a:endParaRPr>
            </a:p>
          </p:txBody>
        </p:sp>
      </p:grpSp>
      <p:sp>
        <p:nvSpPr>
          <p:cNvPr id="24" name="文本占位符 10"/>
          <p:cNvSpPr txBox="1"/>
          <p:nvPr/>
        </p:nvSpPr>
        <p:spPr>
          <a:xfrm>
            <a:off x="6480004" y="3574111"/>
            <a:ext cx="1014741" cy="22982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bg1"/>
                </a:solidFill>
                <a:latin typeface="+mj-ea"/>
                <a:ea typeface="+mj-ea"/>
              </a:rPr>
              <a:t>时间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 flipV="1">
            <a:off x="1992535" y="2569472"/>
            <a:ext cx="8141099" cy="12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等腰三角形 29"/>
          <p:cNvSpPr/>
          <p:nvPr/>
        </p:nvSpPr>
        <p:spPr>
          <a:xfrm rot="5400000">
            <a:off x="315970" y="6511462"/>
            <a:ext cx="80905" cy="8090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549144" y="6591213"/>
            <a:ext cx="107382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17905" y="3207579"/>
            <a:ext cx="1061954" cy="8309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01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79859" y="3373768"/>
            <a:ext cx="2330851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+mj-ea"/>
                <a:ea typeface="+mj-ea"/>
              </a:rPr>
              <a:t>电路内容框架</a:t>
            </a:r>
            <a:endParaRPr lang="zh-CN" altLang="en-US" sz="24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81897" y="3215199"/>
            <a:ext cx="1061954" cy="8309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02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43851" y="3368492"/>
            <a:ext cx="2330851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学习经验分享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7905" y="4487739"/>
            <a:ext cx="1061954" cy="8309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03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079859" y="4641032"/>
            <a:ext cx="2330851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考试注意事项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81897" y="4472499"/>
            <a:ext cx="1061954" cy="8309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04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343851" y="4625792"/>
            <a:ext cx="2330851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提问与答疑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/>
        </p:nvSpPr>
        <p:spPr>
          <a:xfrm rot="5400000" flipH="1">
            <a:off x="3167860" y="-3188442"/>
            <a:ext cx="5856280" cy="12192002"/>
          </a:xfrm>
          <a:custGeom>
            <a:avLst/>
            <a:gdLst>
              <a:gd name="connsiteX0" fmla="*/ 360601 w 5978618"/>
              <a:gd name="connsiteY0" fmla="*/ 6096001 h 12192002"/>
              <a:gd name="connsiteX1" fmla="*/ 735 w 5978618"/>
              <a:gd name="connsiteY1" fmla="*/ 6304723 h 12192002"/>
              <a:gd name="connsiteX2" fmla="*/ 735 w 5978618"/>
              <a:gd name="connsiteY2" fmla="*/ 5887279 h 12192002"/>
              <a:gd name="connsiteX3" fmla="*/ 5978618 w 5978618"/>
              <a:gd name="connsiteY3" fmla="*/ 12192002 h 12192002"/>
              <a:gd name="connsiteX4" fmla="*/ 5978618 w 5978618"/>
              <a:gd name="connsiteY4" fmla="*/ 0 h 12192002"/>
              <a:gd name="connsiteX5" fmla="*/ 0 w 5978618"/>
              <a:gd name="connsiteY5" fmla="*/ 0 h 12192002"/>
              <a:gd name="connsiteX6" fmla="*/ 0 w 5978618"/>
              <a:gd name="connsiteY6" fmla="*/ 12192002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78618" h="12192002">
                <a:moveTo>
                  <a:pt x="360601" y="6096001"/>
                </a:moveTo>
                <a:lnTo>
                  <a:pt x="735" y="6304723"/>
                </a:lnTo>
                <a:lnTo>
                  <a:pt x="735" y="5887279"/>
                </a:lnTo>
                <a:close/>
                <a:moveTo>
                  <a:pt x="5978618" y="12192002"/>
                </a:moveTo>
                <a:lnTo>
                  <a:pt x="5978618" y="0"/>
                </a:lnTo>
                <a:lnTo>
                  <a:pt x="0" y="0"/>
                </a:lnTo>
                <a:lnTo>
                  <a:pt x="0" y="12192002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alpha val="67000"/>
                </a:schemeClr>
              </a:gs>
            </a:gsLst>
            <a:lin ang="0" scaled="0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screen"/>
          <a:srcRect l="835" t="978" r="6018"/>
          <a:stretch>
            <a:fillRect/>
          </a:stretch>
        </p:blipFill>
        <p:spPr>
          <a:xfrm>
            <a:off x="0" y="0"/>
            <a:ext cx="12192000" cy="5799011"/>
          </a:xfrm>
          <a:custGeom>
            <a:avLst/>
            <a:gdLst>
              <a:gd name="connsiteX0" fmla="*/ 0 w 12192000"/>
              <a:gd name="connsiteY0" fmla="*/ 0 h 5799011"/>
              <a:gd name="connsiteX1" fmla="*/ 12192000 w 12192000"/>
              <a:gd name="connsiteY1" fmla="*/ 0 h 5799011"/>
              <a:gd name="connsiteX2" fmla="*/ 12192000 w 12192000"/>
              <a:gd name="connsiteY2" fmla="*/ 5799011 h 5799011"/>
              <a:gd name="connsiteX3" fmla="*/ 0 w 12192000"/>
              <a:gd name="connsiteY3" fmla="*/ 5799011 h 5799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799011">
                <a:moveTo>
                  <a:pt x="0" y="0"/>
                </a:moveTo>
                <a:lnTo>
                  <a:pt x="12192000" y="0"/>
                </a:lnTo>
                <a:lnTo>
                  <a:pt x="12192000" y="5799011"/>
                </a:lnTo>
                <a:lnTo>
                  <a:pt x="0" y="5799011"/>
                </a:lnTo>
                <a:close/>
              </a:path>
            </a:pathLst>
          </a:custGeom>
        </p:spPr>
      </p:pic>
      <p:sp>
        <p:nvSpPr>
          <p:cNvPr id="2" name="文本占位符 1"/>
          <p:cNvSpPr>
            <a:spLocks noGrp="1"/>
          </p:cNvSpPr>
          <p:nvPr>
            <p:ph type="body" sz="quarter" idx="17"/>
          </p:nvPr>
        </p:nvSpPr>
        <p:spPr/>
        <p:txBody>
          <a:bodyPr lIns="0" tIns="0" rIns="0" bIns="0"/>
          <a:lstStyle/>
          <a:p>
            <a:r>
              <a:rPr lang="en-US" altLang="zh-CN" b="1" dirty="0">
                <a:latin typeface="+mj-ea"/>
                <a:ea typeface="+mj-ea"/>
              </a:rPr>
              <a:t>01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1"/>
          </p:nvPr>
        </p:nvSpPr>
        <p:spPr>
          <a:xfrm>
            <a:off x="3431540" y="2817495"/>
            <a:ext cx="5212080" cy="1340485"/>
          </a:xfrm>
        </p:spPr>
        <p:txBody>
          <a:bodyPr lIns="0" tIns="0" rIns="0" bIns="0">
            <a:noAutofit/>
          </a:bodyPr>
          <a:lstStyle/>
          <a:p>
            <a:r>
              <a:rPr lang="zh-CN" altLang="en-US" sz="6600" b="1" dirty="0">
                <a:latin typeface="+mj-ea"/>
                <a:ea typeface="+mj-ea"/>
              </a:rPr>
              <a:t>电路内容框架</a:t>
            </a:r>
            <a:endParaRPr lang="zh-CN" altLang="en-US" sz="66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7370522">
            <a:off x="3948546" y="1890677"/>
            <a:ext cx="8056566" cy="1635390"/>
          </a:xfrm>
          <a:prstGeom prst="rect">
            <a:avLst/>
          </a:prstGeom>
          <a:gradFill>
            <a:gsLst>
              <a:gs pos="100000">
                <a:schemeClr val="accent2">
                  <a:alpha val="0"/>
                </a:schemeClr>
              </a:gs>
              <a:gs pos="50000">
                <a:schemeClr val="accent1">
                  <a:alpha val="30000"/>
                </a:schemeClr>
              </a:gs>
              <a:gs pos="0">
                <a:schemeClr val="accent2">
                  <a:alpha val="0"/>
                </a:schemeClr>
              </a:gs>
            </a:gsLst>
            <a:lin ang="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prstClr val="white"/>
                </a:solidFill>
              </a:ln>
              <a:solidFill>
                <a:srgbClr val="82318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06472" y="346081"/>
            <a:ext cx="3530137" cy="387798"/>
          </a:xfrm>
        </p:spPr>
        <p:txBody>
          <a:bodyPr lIns="0" tIns="0" rIns="0" bIns="0">
            <a:noAutofit/>
          </a:bodyPr>
          <a:lstStyle/>
          <a:p>
            <a:r>
              <a:rPr lang="en-GB" altLang="zh-CN" dirty="0"/>
              <a:t>电路内容框架</a:t>
            </a:r>
            <a:endParaRPr lang="en-GB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344" y="90727"/>
            <a:ext cx="1263606" cy="108153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73580" y="816610"/>
            <a:ext cx="8244840" cy="56235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72415" y="1479550"/>
            <a:ext cx="15855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等效变换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节点电压法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/>
              <a:t>回路电流法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839710" y="147955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叠加定理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间接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en-US" altLang="zh-CN"/>
              <a:t> </a:t>
            </a:r>
            <a:r>
              <a:rPr lang="zh-CN" altLang="en-US"/>
              <a:t>齐性定理</a:t>
            </a:r>
            <a:r>
              <a:rPr lang="en-US" altLang="zh-CN"/>
              <a:t> </a:t>
            </a:r>
            <a:r>
              <a:rPr lang="zh-CN" altLang="en-US"/>
              <a:t>替代定理</a:t>
            </a:r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</a:rPr>
              <a:t>戴维南定理</a:t>
            </a:r>
            <a:r>
              <a:rPr lang="en-US" altLang="zh-CN"/>
              <a:t> </a:t>
            </a:r>
            <a:r>
              <a:rPr lang="zh-CN" altLang="en-US"/>
              <a:t>诺顿定理</a:t>
            </a:r>
            <a:endParaRPr lang="zh-CN" altLang="en-US"/>
          </a:p>
          <a:p>
            <a:r>
              <a:rPr lang="zh-CN" altLang="en-US"/>
              <a:t>特勒根定理</a:t>
            </a:r>
            <a:r>
              <a:rPr lang="en-US" altLang="zh-CN"/>
              <a:t> </a:t>
            </a:r>
            <a:r>
              <a:rPr lang="zh-CN" altLang="en-US"/>
              <a:t>互易定理</a:t>
            </a:r>
            <a:r>
              <a:rPr lang="en-US" altLang="zh-CN"/>
              <a:t>(</a:t>
            </a:r>
            <a:r>
              <a:rPr lang="zh-CN" altLang="en-US"/>
              <a:t>难点</a:t>
            </a:r>
            <a:r>
              <a:rPr lang="en-US" altLang="zh-CN"/>
              <a:t>+</a:t>
            </a:r>
            <a:r>
              <a:rPr lang="zh-CN" altLang="en-US"/>
              <a:t>不太常考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584325" y="2654935"/>
            <a:ext cx="9629775" cy="3881120"/>
          </a:xfrm>
          <a:prstGeom prst="rect">
            <a:avLst/>
          </a:prstGeom>
          <a:noFill/>
          <a:ln w="63500"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/>
        </p:nvSpPr>
        <p:spPr>
          <a:xfrm rot="5400000" flipH="1">
            <a:off x="3167860" y="-3188442"/>
            <a:ext cx="5856280" cy="12192002"/>
          </a:xfrm>
          <a:custGeom>
            <a:avLst/>
            <a:gdLst>
              <a:gd name="connsiteX0" fmla="*/ 360601 w 5978618"/>
              <a:gd name="connsiteY0" fmla="*/ 6096001 h 12192002"/>
              <a:gd name="connsiteX1" fmla="*/ 735 w 5978618"/>
              <a:gd name="connsiteY1" fmla="*/ 6304723 h 12192002"/>
              <a:gd name="connsiteX2" fmla="*/ 735 w 5978618"/>
              <a:gd name="connsiteY2" fmla="*/ 5887279 h 12192002"/>
              <a:gd name="connsiteX3" fmla="*/ 5978618 w 5978618"/>
              <a:gd name="connsiteY3" fmla="*/ 12192002 h 12192002"/>
              <a:gd name="connsiteX4" fmla="*/ 5978618 w 5978618"/>
              <a:gd name="connsiteY4" fmla="*/ 0 h 12192002"/>
              <a:gd name="connsiteX5" fmla="*/ 0 w 5978618"/>
              <a:gd name="connsiteY5" fmla="*/ 0 h 12192002"/>
              <a:gd name="connsiteX6" fmla="*/ 0 w 5978618"/>
              <a:gd name="connsiteY6" fmla="*/ 12192002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78618" h="12192002">
                <a:moveTo>
                  <a:pt x="360601" y="6096001"/>
                </a:moveTo>
                <a:lnTo>
                  <a:pt x="735" y="6304723"/>
                </a:lnTo>
                <a:lnTo>
                  <a:pt x="735" y="5887279"/>
                </a:lnTo>
                <a:close/>
                <a:moveTo>
                  <a:pt x="5978618" y="12192002"/>
                </a:moveTo>
                <a:lnTo>
                  <a:pt x="5978618" y="0"/>
                </a:lnTo>
                <a:lnTo>
                  <a:pt x="0" y="0"/>
                </a:lnTo>
                <a:lnTo>
                  <a:pt x="0" y="12192002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alpha val="67000"/>
                </a:schemeClr>
              </a:gs>
            </a:gsLst>
            <a:lin ang="0" scaled="0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screen"/>
          <a:srcRect l="835" t="978" r="6018"/>
          <a:stretch>
            <a:fillRect/>
          </a:stretch>
        </p:blipFill>
        <p:spPr>
          <a:xfrm>
            <a:off x="0" y="0"/>
            <a:ext cx="12192000" cy="5799011"/>
          </a:xfrm>
          <a:custGeom>
            <a:avLst/>
            <a:gdLst>
              <a:gd name="connsiteX0" fmla="*/ 0 w 12192000"/>
              <a:gd name="connsiteY0" fmla="*/ 0 h 5799011"/>
              <a:gd name="connsiteX1" fmla="*/ 12192000 w 12192000"/>
              <a:gd name="connsiteY1" fmla="*/ 0 h 5799011"/>
              <a:gd name="connsiteX2" fmla="*/ 12192000 w 12192000"/>
              <a:gd name="connsiteY2" fmla="*/ 5799011 h 5799011"/>
              <a:gd name="connsiteX3" fmla="*/ 0 w 12192000"/>
              <a:gd name="connsiteY3" fmla="*/ 5799011 h 5799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799011">
                <a:moveTo>
                  <a:pt x="0" y="0"/>
                </a:moveTo>
                <a:lnTo>
                  <a:pt x="12192000" y="0"/>
                </a:lnTo>
                <a:lnTo>
                  <a:pt x="12192000" y="5799011"/>
                </a:lnTo>
                <a:lnTo>
                  <a:pt x="0" y="5799011"/>
                </a:lnTo>
                <a:close/>
              </a:path>
            </a:pathLst>
          </a:custGeom>
        </p:spPr>
      </p:pic>
      <p:sp>
        <p:nvSpPr>
          <p:cNvPr id="2" name="文本占位符 1"/>
          <p:cNvSpPr>
            <a:spLocks noGrp="1"/>
          </p:cNvSpPr>
          <p:nvPr>
            <p:ph type="body" sz="quarter" idx="17"/>
          </p:nvPr>
        </p:nvSpPr>
        <p:spPr/>
        <p:txBody>
          <a:bodyPr lIns="0" tIns="0" rIns="0" bIns="0"/>
          <a:lstStyle/>
          <a:p>
            <a:r>
              <a:rPr lang="en-US" altLang="zh-CN" b="1" dirty="0">
                <a:latin typeface="+mj-ea"/>
                <a:ea typeface="+mj-ea"/>
              </a:rPr>
              <a:t>02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1"/>
          </p:nvPr>
        </p:nvSpPr>
        <p:spPr>
          <a:xfrm>
            <a:off x="3431540" y="2817495"/>
            <a:ext cx="5212080" cy="1340485"/>
          </a:xfrm>
        </p:spPr>
        <p:txBody>
          <a:bodyPr lIns="0" tIns="0" rIns="0" bIns="0">
            <a:noAutofit/>
          </a:bodyPr>
          <a:lstStyle/>
          <a:p>
            <a:r>
              <a:rPr lang="zh-CN" altLang="en-US" sz="6600" b="1" dirty="0">
                <a:latin typeface="+mj-ea"/>
                <a:ea typeface="+mj-ea"/>
              </a:rPr>
              <a:t>学习经验分享</a:t>
            </a:r>
            <a:endParaRPr lang="zh-CN" altLang="en-US" sz="66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7370522">
            <a:off x="3948546" y="1890677"/>
            <a:ext cx="8056566" cy="1635390"/>
          </a:xfrm>
          <a:prstGeom prst="rect">
            <a:avLst/>
          </a:prstGeom>
          <a:gradFill>
            <a:gsLst>
              <a:gs pos="100000">
                <a:schemeClr val="accent2">
                  <a:alpha val="0"/>
                </a:schemeClr>
              </a:gs>
              <a:gs pos="50000">
                <a:schemeClr val="accent1">
                  <a:alpha val="30000"/>
                </a:schemeClr>
              </a:gs>
              <a:gs pos="0">
                <a:schemeClr val="accent2">
                  <a:alpha val="0"/>
                </a:schemeClr>
              </a:gs>
            </a:gsLst>
            <a:lin ang="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prstClr val="white"/>
                </a:solidFill>
              </a:ln>
              <a:solidFill>
                <a:srgbClr val="82318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06472" y="346081"/>
            <a:ext cx="3530137" cy="387798"/>
          </a:xfrm>
        </p:spPr>
        <p:txBody>
          <a:bodyPr lIns="0" tIns="0" rIns="0" bIns="0">
            <a:noAutofit/>
          </a:bodyPr>
          <a:lstStyle/>
          <a:p>
            <a:r>
              <a:rPr lang="en-GB" altLang="zh-CN" dirty="0"/>
              <a:t>学习经验分享</a:t>
            </a:r>
            <a:endParaRPr lang="en-GB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344" y="90727"/>
            <a:ext cx="1263606" cy="108153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52525" y="1366520"/>
            <a:ext cx="58547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好好听课，多回答问题；</a:t>
            </a:r>
            <a:endParaRPr lang="zh-CN" altLang="en-US" sz="2400"/>
          </a:p>
          <a:p>
            <a:r>
              <a:rPr lang="zh-CN" altLang="en-US" sz="2400"/>
              <a:t>好好记笔记，主要记重点</a:t>
            </a:r>
            <a:r>
              <a:rPr lang="en-US" altLang="zh-CN" sz="2400"/>
              <a:t>+</a:t>
            </a:r>
            <a:r>
              <a:rPr lang="zh-CN" altLang="en-US" sz="2400"/>
              <a:t>难点</a:t>
            </a:r>
            <a:r>
              <a:rPr lang="en-US" altLang="zh-CN" sz="2400"/>
              <a:t>(+</a:t>
            </a:r>
            <a:r>
              <a:rPr lang="zh-CN" altLang="en-US" sz="2400"/>
              <a:t>例题</a:t>
            </a:r>
            <a:r>
              <a:rPr lang="en-US" altLang="zh-CN" sz="2400"/>
              <a:t>)</a:t>
            </a:r>
            <a:endParaRPr lang="zh-CN" altLang="en-US" sz="2400"/>
          </a:p>
          <a:p>
            <a:pPr indent="457200"/>
            <a:r>
              <a:rPr lang="en-US" altLang="zh-CN" sz="2400"/>
              <a:t>——</a:t>
            </a:r>
            <a:r>
              <a:rPr lang="zh-CN" altLang="en-US" sz="2400"/>
              <a:t>功利性：平时分</a:t>
            </a:r>
            <a:r>
              <a:rPr lang="en-US" altLang="zh-CN" sz="2400"/>
              <a:t>--&gt;</a:t>
            </a:r>
            <a:r>
              <a:rPr lang="zh-CN" altLang="en-US" sz="2400"/>
              <a:t>最终成绩</a:t>
            </a:r>
            <a:endParaRPr lang="zh-CN" altLang="en-US" sz="2400"/>
          </a:p>
          <a:p>
            <a:pPr indent="457200"/>
            <a:r>
              <a:rPr lang="en-US" altLang="zh-CN" sz="2400"/>
              <a:t>——</a:t>
            </a:r>
            <a:r>
              <a:rPr lang="zh-CN" altLang="en-US" sz="2400"/>
              <a:t>非功利性：好习惯，方便复习！</a:t>
            </a:r>
            <a:endParaRPr lang="zh-CN" altLang="en-US" sz="2400"/>
          </a:p>
          <a:p>
            <a:pPr marL="0" lvl="0" indent="0">
              <a:buNone/>
            </a:pPr>
            <a:r>
              <a:rPr lang="zh-CN" altLang="en-US" sz="2400">
                <a:solidFill>
                  <a:schemeClr val="tx1"/>
                </a:solidFill>
              </a:rPr>
              <a:t>完成作业后巩固笔记内容</a:t>
            </a:r>
            <a:endParaRPr lang="zh-CN" altLang="en-US" sz="2400">
              <a:solidFill>
                <a:schemeClr val="tx1"/>
              </a:solidFill>
            </a:endParaRPr>
          </a:p>
          <a:p>
            <a:pPr marL="0" lvl="0" indent="457200">
              <a:buNone/>
            </a:pPr>
            <a:r>
              <a:rPr lang="en-US" altLang="zh-CN" sz="2400">
                <a:solidFill>
                  <a:schemeClr val="tx1"/>
                </a:solidFill>
              </a:rPr>
              <a:t>——</a:t>
            </a:r>
            <a:r>
              <a:rPr lang="zh-CN" altLang="en-US" sz="2400">
                <a:solidFill>
                  <a:schemeClr val="tx1"/>
                </a:solidFill>
              </a:rPr>
              <a:t>作业未涉及的知识点</a:t>
            </a:r>
            <a:r>
              <a:rPr lang="en-US" altLang="zh-CN" sz="2400">
                <a:solidFill>
                  <a:schemeClr val="tx1"/>
                </a:solidFill>
              </a:rPr>
              <a:t>+</a:t>
            </a:r>
            <a:r>
              <a:rPr lang="zh-CN" altLang="en-US" sz="2400">
                <a:solidFill>
                  <a:schemeClr val="tx1"/>
                </a:solidFill>
              </a:rPr>
              <a:t>遗忘知识点</a:t>
            </a:r>
            <a:endParaRPr lang="zh-CN" altLang="en-US" sz="240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zh-CN" altLang="en-US" sz="2400">
                <a:solidFill>
                  <a:schemeClr val="tx1"/>
                </a:solidFill>
              </a:rPr>
              <a:t>时常复习</a:t>
            </a:r>
            <a:endParaRPr lang="zh-CN" altLang="en-US" sz="2400">
              <a:solidFill>
                <a:schemeClr val="tx1"/>
              </a:solidFill>
            </a:endParaRPr>
          </a:p>
          <a:p>
            <a:pPr indent="457200"/>
            <a:r>
              <a:rPr lang="en-US" altLang="zh-CN" sz="2400">
                <a:solidFill>
                  <a:schemeClr val="tx1"/>
                </a:solidFill>
              </a:rPr>
              <a:t>——</a:t>
            </a:r>
            <a:r>
              <a:rPr lang="zh-CN" altLang="en-US" sz="2400">
                <a:solidFill>
                  <a:schemeClr val="tx1"/>
                </a:solidFill>
              </a:rPr>
              <a:t>前后关联性大</a:t>
            </a: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" r="9264"/>
          <a:stretch>
            <a:fillRect/>
          </a:stretch>
        </p:blipFill>
        <p:spPr bwMode="auto">
          <a:xfrm>
            <a:off x="7315835" y="1554480"/>
            <a:ext cx="3532505" cy="3532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7370522">
            <a:off x="3948546" y="1890677"/>
            <a:ext cx="8056566" cy="1635390"/>
          </a:xfrm>
          <a:prstGeom prst="rect">
            <a:avLst/>
          </a:prstGeom>
          <a:gradFill>
            <a:gsLst>
              <a:gs pos="100000">
                <a:schemeClr val="accent2">
                  <a:alpha val="0"/>
                </a:schemeClr>
              </a:gs>
              <a:gs pos="50000">
                <a:schemeClr val="accent1">
                  <a:alpha val="30000"/>
                </a:schemeClr>
              </a:gs>
              <a:gs pos="0">
                <a:schemeClr val="accent2">
                  <a:alpha val="0"/>
                </a:schemeClr>
              </a:gs>
            </a:gsLst>
            <a:lin ang="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prstClr val="white"/>
                </a:solidFill>
              </a:ln>
              <a:solidFill>
                <a:srgbClr val="82318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06472" y="346081"/>
            <a:ext cx="3530137" cy="387798"/>
          </a:xfrm>
        </p:spPr>
        <p:txBody>
          <a:bodyPr lIns="0" tIns="0" rIns="0" bIns="0">
            <a:noAutofit/>
          </a:bodyPr>
          <a:lstStyle/>
          <a:p>
            <a:r>
              <a:rPr altLang="en-GB" dirty="0"/>
              <a:t>易错易混点</a:t>
            </a:r>
            <a:endParaRPr altLang="en-GB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344" y="90727"/>
            <a:ext cx="1263606" cy="108153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58265" y="998220"/>
            <a:ext cx="8837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受控源符号</a:t>
            </a:r>
            <a:endParaRPr lang="zh-CN" altLang="en-US" sz="2400" b="1"/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1358265" y="1517650"/>
            <a:ext cx="3322320" cy="2164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557395" y="1884680"/>
            <a:ext cx="2201545" cy="1797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3i    3--&gt;3</a:t>
            </a:r>
            <a:r>
              <a:rPr lang="zh-CN" altLang="en-US"/>
              <a:t>欧姆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2u   2--&gt;2</a:t>
            </a:r>
            <a:r>
              <a:rPr lang="zh-CN" altLang="en-US"/>
              <a:t>西门子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358265" y="3841750"/>
            <a:ext cx="3601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KCL</a:t>
            </a:r>
            <a:r>
              <a:rPr lang="zh-CN" altLang="en-US" sz="2400" b="1"/>
              <a:t>与</a:t>
            </a:r>
            <a:r>
              <a:rPr lang="en-US" altLang="zh-CN" sz="2400" b="1"/>
              <a:t>KVL</a:t>
            </a:r>
            <a:endParaRPr lang="en-US" altLang="zh-CN" sz="2400" b="1"/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358265" y="4302125"/>
            <a:ext cx="36010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KCL</a:t>
            </a:r>
            <a:r>
              <a:rPr lang="zh-CN" altLang="en-US" sz="2400"/>
              <a:t>方程数：节点数</a:t>
            </a:r>
            <a:r>
              <a:rPr lang="en-US" altLang="zh-CN" sz="2400"/>
              <a:t>-1</a:t>
            </a:r>
            <a:endParaRPr lang="en-US" altLang="zh-CN" sz="2400"/>
          </a:p>
          <a:p>
            <a:r>
              <a:rPr lang="en-US" altLang="zh-CN" sz="2400"/>
              <a:t>KVL</a:t>
            </a:r>
            <a:r>
              <a:rPr lang="zh-CN" altLang="en-US" sz="2400"/>
              <a:t>方程数：网孔数</a:t>
            </a:r>
            <a:endParaRPr lang="zh-CN" altLang="en-US" sz="2400"/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5641340" y="3825240"/>
            <a:ext cx="3601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/>
              <a:t>阻抗与导纳</a:t>
            </a:r>
            <a:endParaRPr lang="zh-CN" sz="2400" b="1"/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5641340" y="4285615"/>
            <a:ext cx="51288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/>
              <a:t>阻抗</a:t>
            </a:r>
            <a:r>
              <a:rPr lang="en-US" altLang="zh-CN" sz="2400"/>
              <a:t>Z=R+jX</a:t>
            </a:r>
            <a:r>
              <a:rPr lang="zh-CN" altLang="en-US" sz="2400"/>
              <a:t>，</a:t>
            </a:r>
            <a:r>
              <a:rPr lang="en-US" altLang="zh-CN" sz="2400"/>
              <a:t>R</a:t>
            </a:r>
            <a:r>
              <a:rPr lang="zh-CN" altLang="en-US" sz="2400"/>
              <a:t>为电阻，</a:t>
            </a:r>
            <a:r>
              <a:rPr lang="en-US" altLang="zh-CN" sz="2400"/>
              <a:t>X</a:t>
            </a:r>
            <a:r>
              <a:rPr lang="zh-CN" altLang="en-US" sz="2400"/>
              <a:t>为电抗</a:t>
            </a:r>
            <a:endParaRPr lang="zh-CN" altLang="en-US" sz="2400"/>
          </a:p>
          <a:p>
            <a:r>
              <a:rPr lang="zh-CN" altLang="en-US" sz="2400"/>
              <a:t>导纳</a:t>
            </a:r>
            <a:r>
              <a:rPr lang="en-US" altLang="zh-CN" sz="2400"/>
              <a:t>Y=G+jB</a:t>
            </a:r>
            <a:r>
              <a:rPr lang="zh-CN" altLang="en-US" sz="2400"/>
              <a:t>，</a:t>
            </a:r>
            <a:r>
              <a:rPr lang="en-US" altLang="zh-CN" sz="2400"/>
              <a:t>G</a:t>
            </a:r>
            <a:r>
              <a:rPr lang="zh-CN" altLang="en-US" sz="2400"/>
              <a:t>为电导，</a:t>
            </a:r>
            <a:r>
              <a:rPr lang="en-US" altLang="zh-CN" sz="2400"/>
              <a:t>B</a:t>
            </a:r>
            <a:r>
              <a:rPr lang="zh-CN" altLang="en-US" sz="2400"/>
              <a:t>为电纳</a:t>
            </a:r>
            <a:endParaRPr lang="zh-CN" altLang="en-US" sz="2400"/>
          </a:p>
          <a:p>
            <a:endParaRPr lang="en-US" altLang="zh-CN" sz="2400"/>
          </a:p>
          <a:p>
            <a:r>
              <a:rPr lang="zh-CN" altLang="en-US" sz="2400"/>
              <a:t>阻抗：</a:t>
            </a:r>
            <a:r>
              <a:rPr lang="en-US" altLang="zh-CN" sz="2400">
                <a:sym typeface="+mn-ea"/>
              </a:rPr>
              <a:t>X&gt;0</a:t>
            </a:r>
            <a:r>
              <a:rPr lang="zh-CN" altLang="en-US" sz="2400">
                <a:sym typeface="+mn-ea"/>
              </a:rPr>
              <a:t>感性阻抗，</a:t>
            </a:r>
            <a:r>
              <a:rPr lang="en-US" altLang="zh-CN" sz="2400">
                <a:sym typeface="+mn-ea"/>
              </a:rPr>
              <a:t>X&lt;0</a:t>
            </a:r>
            <a:r>
              <a:rPr lang="zh-CN" altLang="en-US" sz="2400">
                <a:sym typeface="+mn-ea"/>
              </a:rPr>
              <a:t>容性阻抗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7370522">
            <a:off x="3948546" y="1890677"/>
            <a:ext cx="8056566" cy="1635390"/>
          </a:xfrm>
          <a:prstGeom prst="rect">
            <a:avLst/>
          </a:prstGeom>
          <a:gradFill>
            <a:gsLst>
              <a:gs pos="100000">
                <a:schemeClr val="accent2">
                  <a:alpha val="0"/>
                </a:schemeClr>
              </a:gs>
              <a:gs pos="50000">
                <a:schemeClr val="accent1">
                  <a:alpha val="30000"/>
                </a:schemeClr>
              </a:gs>
              <a:gs pos="0">
                <a:schemeClr val="accent2">
                  <a:alpha val="0"/>
                </a:schemeClr>
              </a:gs>
            </a:gsLst>
            <a:lin ang="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prstClr val="white"/>
                </a:solidFill>
              </a:ln>
              <a:solidFill>
                <a:srgbClr val="82318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06472" y="346081"/>
            <a:ext cx="3530137" cy="387798"/>
          </a:xfrm>
        </p:spPr>
        <p:txBody>
          <a:bodyPr lIns="0" tIns="0" rIns="0" bIns="0">
            <a:noAutofit/>
          </a:bodyPr>
          <a:lstStyle/>
          <a:p>
            <a:r>
              <a:rPr altLang="en-GB" dirty="0"/>
              <a:t>易错易混点</a:t>
            </a:r>
            <a:endParaRPr altLang="en-GB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344" y="90727"/>
            <a:ext cx="1263606" cy="108153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58265" y="998220"/>
            <a:ext cx="8837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电压源</a:t>
            </a:r>
            <a:r>
              <a:rPr lang="en-US" altLang="zh-CN" sz="2400" b="1"/>
              <a:t>+</a:t>
            </a:r>
            <a:r>
              <a:rPr lang="zh-CN" altLang="en-US" sz="2400" b="1"/>
              <a:t>电流源</a:t>
            </a:r>
            <a:r>
              <a:rPr lang="en-US" altLang="zh-CN" sz="2400" b="1"/>
              <a:t>——</a:t>
            </a:r>
            <a:r>
              <a:rPr lang="zh-CN" altLang="en-US" sz="2400" b="1"/>
              <a:t>等效变换</a:t>
            </a:r>
            <a:endParaRPr lang="zh-CN" altLang="en-US" sz="2400" b="1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358265" y="3841750"/>
            <a:ext cx="25622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/>
              <a:t>向量分析法</a:t>
            </a:r>
            <a:endParaRPr lang="zh-CN" sz="2400" b="1"/>
          </a:p>
          <a:p>
            <a:pPr indent="457200"/>
            <a:r>
              <a:rPr lang="en-US" altLang="zh-CN" sz="2400" b="1"/>
              <a:t>——</a:t>
            </a:r>
            <a:r>
              <a:rPr lang="zh-CN" altLang="en-US" sz="2400" b="1"/>
              <a:t>向量图</a:t>
            </a:r>
            <a:endParaRPr lang="zh-CN" altLang="en-US" sz="2400" b="1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61135" y="1530985"/>
            <a:ext cx="1348740" cy="13792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482340" y="1607185"/>
            <a:ext cx="1623060" cy="13030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414645" y="179959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ym typeface="+mn-ea"/>
              </a:rPr>
              <a:t>非关联参考方向！</a:t>
            </a:r>
            <a:endParaRPr lang="zh-CN" sz="2400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057015" y="3268345"/>
            <a:ext cx="6713220" cy="26136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7370522">
            <a:off x="3948546" y="1890677"/>
            <a:ext cx="8056566" cy="1635390"/>
          </a:xfrm>
          <a:prstGeom prst="rect">
            <a:avLst/>
          </a:prstGeom>
          <a:gradFill>
            <a:gsLst>
              <a:gs pos="100000">
                <a:schemeClr val="accent2">
                  <a:alpha val="0"/>
                </a:schemeClr>
              </a:gs>
              <a:gs pos="50000">
                <a:schemeClr val="accent1">
                  <a:alpha val="30000"/>
                </a:schemeClr>
              </a:gs>
              <a:gs pos="0">
                <a:schemeClr val="accent2">
                  <a:alpha val="0"/>
                </a:schemeClr>
              </a:gs>
            </a:gsLst>
            <a:lin ang="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solidFill>
                  <a:prstClr val="white"/>
                </a:solidFill>
              </a:ln>
              <a:solidFill>
                <a:srgbClr val="82318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06472" y="346081"/>
            <a:ext cx="3530137" cy="387798"/>
          </a:xfrm>
        </p:spPr>
        <p:txBody>
          <a:bodyPr lIns="0" tIns="0" rIns="0" bIns="0">
            <a:noAutofit/>
          </a:bodyPr>
          <a:lstStyle/>
          <a:p>
            <a:r>
              <a:rPr altLang="en-GB" dirty="0"/>
              <a:t>易错易混点</a:t>
            </a:r>
            <a:endParaRPr altLang="en-GB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344" y="90727"/>
            <a:ext cx="1263606" cy="108153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58265" y="998220"/>
            <a:ext cx="8837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/>
              <a:t>正弦交流电路的不同功率对比</a:t>
            </a:r>
            <a:endParaRPr lang="zh-CN" sz="2400" b="1"/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439545" y="1722755"/>
          <a:ext cx="9130665" cy="2678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555"/>
                <a:gridCol w="3043555"/>
                <a:gridCol w="3043555"/>
              </a:tblGrid>
              <a:tr h="4464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/>
                        <a:t>功率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/>
                        <a:t>单位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/>
                        <a:t>公式</a:t>
                      </a:r>
                      <a:endParaRPr lang="zh-CN" altLang="en-US" sz="2000"/>
                    </a:p>
                  </a:txBody>
                  <a:tcPr/>
                </a:tc>
              </a:tr>
              <a:tr h="4464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2000">
                          <a:sym typeface="+mn-ea"/>
                        </a:rPr>
                        <a:t>瞬时功率</a:t>
                      </a:r>
                      <a:endParaRPr lang="zh-CN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W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P(t)=u(t)i(t)</a:t>
                      </a:r>
                      <a:endParaRPr lang="en-US" altLang="zh-CN" sz="2000"/>
                    </a:p>
                  </a:txBody>
                  <a:tcPr/>
                </a:tc>
              </a:tr>
              <a:tr h="4464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2000">
                          <a:sym typeface="+mn-ea"/>
                        </a:rPr>
                        <a:t>平均功率</a:t>
                      </a:r>
                      <a:r>
                        <a:rPr lang="en-US" altLang="zh-CN" sz="2000">
                          <a:sym typeface="+mn-ea"/>
                        </a:rPr>
                        <a:t>(</a:t>
                      </a:r>
                      <a:r>
                        <a:rPr lang="zh-CN" altLang="en-US" sz="2000">
                          <a:sym typeface="+mn-ea"/>
                        </a:rPr>
                        <a:t>有功功率</a:t>
                      </a:r>
                      <a:r>
                        <a:rPr lang="en-US" altLang="zh-CN" sz="2000">
                          <a:sym typeface="+mn-ea"/>
                        </a:rPr>
                        <a:t>)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W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P=UIcosφ</a:t>
                      </a:r>
                      <a:endParaRPr lang="en-US" altLang="zh-CN" sz="2000"/>
                    </a:p>
                  </a:txBody>
                  <a:tcPr/>
                </a:tc>
              </a:tr>
              <a:tr h="4464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无功功率</a:t>
                      </a:r>
                      <a:endParaRPr lang="zh-CN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var(</a:t>
                      </a:r>
                      <a:r>
                        <a:rPr lang="zh-CN" altLang="en-US" sz="2000"/>
                        <a:t>乏</a:t>
                      </a:r>
                      <a:r>
                        <a:rPr lang="en-US" altLang="zh-CN" sz="2000"/>
                        <a:t>)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P=UIsinφ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/>
                </a:tc>
              </a:tr>
              <a:tr h="4464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视在功率</a:t>
                      </a:r>
                      <a:endParaRPr lang="zh-CN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VA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2000"/>
                    </a:p>
                  </a:txBody>
                  <a:tcPr/>
                </a:tc>
              </a:tr>
              <a:tr h="4464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复功率</a:t>
                      </a:r>
                      <a:endParaRPr lang="zh-CN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VA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S=UI</a:t>
                      </a:r>
                      <a:endParaRPr lang="en-US" altLang="zh-CN" sz="2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7658100" y="3496628"/>
          <a:ext cx="88709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558800" imgH="292100" progId="Equation.KSEE3">
                  <p:embed/>
                </p:oleObj>
              </mc:Choice>
              <mc:Fallback>
                <p:oleObj name="" r:id="rId4" imgW="558800" imgH="292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58100" y="3496628"/>
                        <a:ext cx="887095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3964305" y="427990"/>
                <a:ext cx="6028690" cy="414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/>
                  <a:t>功率因数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zh-CN" altLang="en-US" sz="2000">
                        <a:latin typeface="Cambria Math" panose="02040503050406030204" charset="0"/>
                        <a:sym typeface="+mn-ea"/>
                      </a:rPr>
                      <m:t>有功功率</m:t>
                    </m:r>
                    <m:r>
                      <a:rPr lang="en-US" altLang="zh-CN" sz="2000">
                        <a:latin typeface="Cambria Math" panose="02040503050406030204" charset="0"/>
                        <a:sym typeface="+mn-ea"/>
                      </a:rPr>
                      <m:t>/</m:t>
                    </m:r>
                    <m:r>
                      <a:rPr lang="zh-CN" altLang="en-US" sz="2000">
                        <a:latin typeface="Cambria Math" panose="02040503050406030204" charset="0"/>
                        <a:sym typeface="+mn-ea"/>
                      </a:rPr>
                      <m:t>视在功率</m:t>
                    </m:r>
                    <m:r>
                      <a:rPr lang="en-US" altLang="zh-CN" sz="2000">
                        <a:latin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/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𝑐𝑜𝑠</m:t>
                    </m:r>
                    <m:r>
                      <a:rPr lang="en-US" altLang="zh-CN" sz="20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𝜑</m:t>
                    </m:r>
                  </m:oMath>
                </a14:m>
                <a:endParaRPr lang="en-US" altLang="zh-CN" sz="20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305" y="427990"/>
                <a:ext cx="6028690" cy="4140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1358265" y="4665345"/>
            <a:ext cx="8837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运算放大器</a:t>
            </a:r>
            <a:r>
              <a:rPr lang="en-US" altLang="zh-CN" sz="2400" b="1"/>
              <a:t>(</a:t>
            </a:r>
            <a:r>
              <a:rPr lang="zh-CN" altLang="en-US" sz="2400" b="1"/>
              <a:t>易想当然</a:t>
            </a:r>
            <a:r>
              <a:rPr lang="en-US" altLang="zh-CN" sz="2400" b="1"/>
              <a:t>)</a:t>
            </a:r>
            <a:endParaRPr lang="en-US" altLang="zh-CN" sz="2400" b="1"/>
          </a:p>
        </p:txBody>
      </p:sp>
      <p:sp>
        <p:nvSpPr>
          <p:cNvPr id="16" name="文本框 15"/>
          <p:cNvSpPr txBox="1"/>
          <p:nvPr/>
        </p:nvSpPr>
        <p:spPr>
          <a:xfrm>
            <a:off x="1439545" y="5210175"/>
            <a:ext cx="54984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虚断永远成立，虚短不一定成立</a:t>
            </a:r>
            <a:endParaRPr lang="zh-CN" altLang="en-US" sz="2000"/>
          </a:p>
          <a:p>
            <a:pPr marL="914400" lvl="2" indent="457200"/>
            <a:r>
              <a:rPr lang="en-US" altLang="zh-CN" sz="2000"/>
              <a:t>(</a:t>
            </a:r>
            <a:r>
              <a:rPr lang="zh-CN" altLang="en-US" sz="2000"/>
              <a:t>工作在线性区而不是饱和区时成立</a:t>
            </a:r>
            <a:r>
              <a:rPr lang="en-US" altLang="zh-CN" sz="2000"/>
              <a:t>)</a:t>
            </a:r>
            <a:endParaRPr lang="en-US" altLang="zh-CN" sz="2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TABLE_ENDDRAG_ORIGIN_RECT" val="718*210"/>
  <p:tag name="TABLE_ENDDRAG_RECT" val="113*135*718*210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PP_MARK_KEY" val="d1741a56-3352-4b37-90ab-9042586b2c30"/>
  <p:tag name="COMMONDATA" val="eyJoZGlkIjoiMDc2YzZlOWMwZTc4MThjM2JjOGIwZGMzODZkYzZmMmM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自定义 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9000B"/>
      </a:accent1>
      <a:accent2>
        <a:srgbClr val="C3000F"/>
      </a:accent2>
      <a:accent3>
        <a:srgbClr val="E54006"/>
      </a:accent3>
      <a:accent4>
        <a:srgbClr val="FD7C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1116</Words>
  <Application>WPS 演示</Application>
  <PresentationFormat>宽屏</PresentationFormat>
  <Paragraphs>205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Cambria Math</vt:lpstr>
      <vt:lpstr>MS Mincho</vt:lpstr>
      <vt:lpstr>Segoe Print</vt:lpstr>
      <vt:lpstr>Arial Unicode MS</vt:lpstr>
      <vt:lpstr>1_Office 主题​​</vt:lpstr>
      <vt:lpstr>Equation.KSEE3</vt:lpstr>
      <vt:lpstr>PowerPoint 演示文稿</vt:lpstr>
      <vt:lpstr>PowerPoint 演示文稿</vt:lpstr>
      <vt:lpstr>PowerPoint 演示文稿</vt:lpstr>
      <vt:lpstr>电路内容框架</vt:lpstr>
      <vt:lpstr>PowerPoint 演示文稿</vt:lpstr>
      <vt:lpstr>学习经验分享</vt:lpstr>
      <vt:lpstr>易错易混点</vt:lpstr>
      <vt:lpstr>易错易混点</vt:lpstr>
      <vt:lpstr>易错易混点</vt:lpstr>
      <vt:lpstr>易错易混点</vt:lpstr>
      <vt:lpstr>PowerPoint 演示文稿</vt:lpstr>
      <vt:lpstr>考试注意事项</vt:lpstr>
      <vt:lpstr>考试注意事项</vt:lpstr>
      <vt:lpstr>考试注意事项</vt:lpstr>
      <vt:lpstr>考试注意事项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秦 磊</dc:creator>
  <cp:lastModifiedBy>尹昕炀</cp:lastModifiedBy>
  <cp:revision>64</cp:revision>
  <dcterms:created xsi:type="dcterms:W3CDTF">2022-02-23T15:43:00Z</dcterms:created>
  <dcterms:modified xsi:type="dcterms:W3CDTF">2023-11-25T06:03:32Z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6A9D3CCD1D2044CE921F1A9EC60E1127</vt:lpwstr>
  </property>
  <property fmtid="{D5CDD505-2E9C-101B-9397-08002B2CF9AE}" pid="3" name="KSOProductBuildVer">
    <vt:lpwstr>2052-12.1.0.15712</vt:lpwstr>
  </property>
</Properties>
</file>