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61" r:id="rId5"/>
    <p:sldId id="272" r:id="rId6"/>
    <p:sldId id="263" r:id="rId7"/>
    <p:sldId id="275" r:id="rId8"/>
    <p:sldId id="276" r:id="rId9"/>
    <p:sldId id="264" r:id="rId10"/>
    <p:sldId id="277" r:id="rId11"/>
    <p:sldId id="278" r:id="rId12"/>
    <p:sldId id="265" r:id="rId13"/>
    <p:sldId id="283" r:id="rId14"/>
    <p:sldId id="284" r:id="rId15"/>
    <p:sldId id="285" r:id="rId16"/>
    <p:sldId id="287" r:id="rId17"/>
    <p:sldId id="266" r:id="rId18"/>
    <p:sldId id="282" r:id="rId19"/>
    <p:sldId id="280" r:id="rId20"/>
    <p:sldId id="281" r:id="rId21"/>
    <p:sldId id="26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A7CC-E26D-4D4D-AD6D-C37163C68456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917A-0297-4F7D-9ADC-61B2BF040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67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A7CC-E26D-4D4D-AD6D-C37163C68456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917A-0297-4F7D-9ADC-61B2BF040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45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A7CC-E26D-4D4D-AD6D-C37163C68456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917A-0297-4F7D-9ADC-61B2BF040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2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A7CC-E26D-4D4D-AD6D-C37163C68456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917A-0297-4F7D-9ADC-61B2BF040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77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A7CC-E26D-4D4D-AD6D-C37163C68456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917A-0297-4F7D-9ADC-61B2BF040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58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A7CC-E26D-4D4D-AD6D-C37163C68456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917A-0297-4F7D-9ADC-61B2BF040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02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A7CC-E26D-4D4D-AD6D-C37163C68456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917A-0297-4F7D-9ADC-61B2BF040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43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A7CC-E26D-4D4D-AD6D-C37163C68456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917A-0297-4F7D-9ADC-61B2BF040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5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A7CC-E26D-4D4D-AD6D-C37163C68456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917A-0297-4F7D-9ADC-61B2BF040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87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A7CC-E26D-4D4D-AD6D-C37163C68456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917A-0297-4F7D-9ADC-61B2BF040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40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A7CC-E26D-4D4D-AD6D-C37163C68456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917A-0297-4F7D-9ADC-61B2BF040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46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7A7CC-E26D-4D4D-AD6D-C37163C68456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4917A-0297-4F7D-9ADC-61B2BF040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69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2400" y="152400"/>
            <a:ext cx="88392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1335"/>
            <a:ext cx="651164" cy="65116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24" b="18022"/>
          <a:stretch/>
        </p:blipFill>
        <p:spPr>
          <a:xfrm>
            <a:off x="865908" y="456397"/>
            <a:ext cx="1856509" cy="26690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3564" y="723299"/>
            <a:ext cx="1981199" cy="22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E I H A N G U N I V E R S I T Y</a:t>
            </a:r>
            <a:endParaRPr lang="zh-CN" altLang="en-US" sz="9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22713" y="2105890"/>
            <a:ext cx="5898574" cy="18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动态规划</a:t>
            </a:r>
            <a:endParaRPr lang="en-US" altLang="zh-CN" sz="4000" b="1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b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求解中国象棋状态总数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57600" y="5198273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Weiyinfu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2017.12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52400" y="6677890"/>
            <a:ext cx="88392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16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2400" y="152400"/>
            <a:ext cx="88392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26334"/>
            <a:ext cx="651164" cy="65116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文本框 1"/>
          <p:cNvSpPr txBox="1"/>
          <p:nvPr/>
        </p:nvSpPr>
        <p:spPr>
          <a:xfrm>
            <a:off x="387927" y="326334"/>
            <a:ext cx="6600702" cy="70788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40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、定个小目标</a:t>
            </a:r>
            <a:endParaRPr lang="zh-CN" altLang="en-US" sz="4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52400" y="6719455"/>
            <a:ext cx="698269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135091" y="6303818"/>
            <a:ext cx="0" cy="41563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02631" y="6511636"/>
            <a:ext cx="0" cy="20781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09007" y="1266883"/>
            <a:ext cx="799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7927" y="1190499"/>
            <a:ext cx="75111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给定</a:t>
            </a:r>
            <a:r>
              <a:rPr lang="en-US" altLang="zh-CN" sz="2400" kern="1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4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颗棋子：红车、红车、红相、红相。问有多少种摆放方式？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87927" y="2126214"/>
                <a:ext cx="3779124" cy="1238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方法一：简单方法</a:t>
                </a:r>
                <a:endPara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先摆放相，再摆放车</a:t>
                </a:r>
                <a:endPara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zh-CN" altLang="zh-CN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88</m:t>
                          </m:r>
                        </m:sub>
                        <m:sup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27" y="2126214"/>
                <a:ext cx="3779124" cy="1238737"/>
              </a:xfrm>
              <a:prstGeom prst="rect">
                <a:avLst/>
              </a:prstGeom>
              <a:blipFill>
                <a:blip r:embed="rId3"/>
                <a:stretch>
                  <a:fillRect l="-1452" t="-2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608715" y="2112753"/>
                <a:ext cx="3620884" cy="4469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方法二：复杂方法</a:t>
                </a:r>
                <a:endParaRPr lang="en-US" altLang="zh-CN" sz="20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先摆放车，再摆放相</a:t>
                </a:r>
                <a:endParaRPr lang="en-US" altLang="zh-CN" sz="20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lvl="0" indent="-342900" hangingPunct="0">
                  <a:buFont typeface="+mj-ea"/>
                  <a:buAutoNum type="circleNumDbPlain"/>
                </a:pPr>
                <a:r>
                  <a: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当车占用</a:t>
                </a: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个相位的时候，车有</a:t>
                </a: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83</a:t>
                </a:r>
                <a:r>
                  <a: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个位置可选，相有</a:t>
                </a: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r>
                  <a: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个位置可选，有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83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种情况。</a:t>
                </a:r>
              </a:p>
              <a:p>
                <a:pPr marL="342900" lvl="0" indent="-342900" hangingPunct="0">
                  <a:buFont typeface="+mj-ea"/>
                  <a:buAutoNum type="circleNumDbPlain"/>
                </a:pPr>
                <a:r>
                  <a: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当车占用</a:t>
                </a: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个相位的时候，第一个车有</a:t>
                </a: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r>
                  <a: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种相位可选，第二个车有</a:t>
                </a: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83</a:t>
                </a:r>
                <a:r>
                  <a: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个位置可选，两个相有</a:t>
                </a: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个位置可选，有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000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83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000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种情况。</a:t>
                </a:r>
              </a:p>
              <a:p>
                <a:pPr marL="342900" lvl="0" indent="-342900" hangingPunct="0">
                  <a:buFont typeface="+mj-ea"/>
                  <a:buAutoNum type="circleNumDbPlain"/>
                </a:pPr>
                <a:r>
                  <a: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当车占用两个相位的时候，有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种情况。</a:t>
                </a:r>
              </a:p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715" y="2112753"/>
                <a:ext cx="3620884" cy="4469813"/>
              </a:xfrm>
              <a:prstGeom prst="rect">
                <a:avLst/>
              </a:prstGeom>
              <a:blipFill>
                <a:blip r:embed="rId4"/>
                <a:stretch>
                  <a:fillRect l="-2189" t="-819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055925" y="2967335"/>
            <a:ext cx="5032148" cy="9233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cap="none" spc="0" smtClean="0">
                <a:ln/>
                <a:solidFill>
                  <a:schemeClr val="accent4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摆放顺序很重要</a:t>
            </a:r>
            <a:endParaRPr lang="zh-CN" altLang="en-US" sz="5400" b="1" cap="none" spc="0">
              <a:ln/>
              <a:solidFill>
                <a:schemeClr val="accent4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87927" y="4990719"/>
                <a:ext cx="4565481" cy="378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88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mtClean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27" y="4990719"/>
                <a:ext cx="4565481" cy="378693"/>
              </a:xfrm>
              <a:prstGeom prst="rect">
                <a:avLst/>
              </a:prstGeom>
              <a:blipFill>
                <a:blip r:embed="rId5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12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2400" y="152400"/>
            <a:ext cx="88392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26334"/>
            <a:ext cx="651164" cy="65116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文本框 1"/>
          <p:cNvSpPr txBox="1"/>
          <p:nvPr/>
        </p:nvSpPr>
        <p:spPr>
          <a:xfrm>
            <a:off x="387927" y="326334"/>
            <a:ext cx="6600702" cy="70788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40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、摆放顺序</a:t>
            </a:r>
            <a:endParaRPr lang="zh-CN" altLang="en-US" sz="4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52400" y="6719455"/>
            <a:ext cx="698269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135091" y="6303818"/>
            <a:ext cx="0" cy="41563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02631" y="6511636"/>
            <a:ext cx="0" cy="20781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09007" y="1266883"/>
            <a:ext cx="799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7927" y="1323605"/>
            <a:ext cx="4249387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先摆放限制比较多的棋子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士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卒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车马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炮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hangingPunct="0">
              <a:spcAft>
                <a:spcPts val="0"/>
              </a:spcAft>
              <a:tabLst>
                <a:tab pos="226695" algn="l"/>
              </a:tabLst>
            </a:pPr>
            <a:r>
              <a:rPr lang="zh-CN" altLang="en-US" sz="2800" kern="100">
                <a:latin typeface="微软雅黑" panose="020B0503020204020204" pitchFamily="34" charset="-122"/>
                <a:ea typeface="微软雅黑" panose="020B0503020204020204" pitchFamily="34" charset="-122"/>
              </a:rPr>
              <a:t>三对互相影响</a:t>
            </a:r>
            <a:endParaRPr lang="en-US" altLang="zh-CN" sz="2800" kern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 hangingPunct="0">
              <a:spcAft>
                <a:spcPts val="0"/>
              </a:spcAft>
              <a:buFont typeface="+mj-lt"/>
              <a:buAutoNum type="arabicPeriod"/>
              <a:tabLst>
                <a:tab pos="226695" algn="l"/>
              </a:tabLst>
            </a:pPr>
            <a:r>
              <a:rPr lang="zh-CN" altLang="zh-CN" kern="100">
                <a:latin typeface="微软雅黑" panose="020B0503020204020204" pitchFamily="34" charset="-122"/>
                <a:ea typeface="微软雅黑" panose="020B0503020204020204" pitchFamily="34" charset="-122"/>
              </a:rPr>
              <a:t>将影响士</a:t>
            </a:r>
          </a:p>
          <a:p>
            <a:pPr marL="342900" lvl="0" indent="-342900" algn="just" hangingPunct="0">
              <a:spcAft>
                <a:spcPts val="0"/>
              </a:spcAft>
              <a:buFont typeface="+mj-lt"/>
              <a:buAutoNum type="arabicPeriod"/>
              <a:tabLst>
                <a:tab pos="226695" algn="l"/>
              </a:tabLst>
            </a:pPr>
            <a:r>
              <a:rPr lang="zh-CN" altLang="zh-CN" kern="100">
                <a:latin typeface="微软雅黑" panose="020B0503020204020204" pitchFamily="34" charset="-122"/>
                <a:ea typeface="微软雅黑" panose="020B0503020204020204" pitchFamily="34" charset="-122"/>
              </a:rPr>
              <a:t>将影响相</a:t>
            </a:r>
          </a:p>
          <a:p>
            <a:pPr marL="342900" lvl="0" indent="-342900" algn="just" hangingPunct="0">
              <a:spcAft>
                <a:spcPts val="0"/>
              </a:spcAft>
              <a:buFont typeface="+mj-lt"/>
              <a:buAutoNum type="arabicPeriod"/>
              <a:tabLst>
                <a:tab pos="226695" algn="l"/>
              </a:tabLst>
            </a:pPr>
            <a:r>
              <a:rPr lang="zh-CN" altLang="zh-CN" kern="100">
                <a:latin typeface="微软雅黑" panose="020B0503020204020204" pitchFamily="34" charset="-122"/>
                <a:ea typeface="微软雅黑" panose="020B0503020204020204" pitchFamily="34" charset="-122"/>
              </a:rPr>
              <a:t>相影响卒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608715" y="1104243"/>
            <a:ext cx="3722913" cy="551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3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2400" y="152400"/>
            <a:ext cx="88392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26334"/>
            <a:ext cx="651164" cy="65116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文本框 1"/>
          <p:cNvSpPr txBox="1"/>
          <p:nvPr/>
        </p:nvSpPr>
        <p:spPr>
          <a:xfrm>
            <a:off x="387927" y="326334"/>
            <a:ext cx="2521527" cy="70788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9710" y="1963228"/>
            <a:ext cx="803564" cy="584775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87237" y="1963226"/>
            <a:ext cx="232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意义背景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308763" y="1963226"/>
            <a:ext cx="803564" cy="584775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306290" y="1963224"/>
            <a:ext cx="232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问题描述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22618" y="3265553"/>
            <a:ext cx="803564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306290" y="3265551"/>
            <a:ext cx="232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具体方法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89710" y="3265553"/>
            <a:ext cx="803564" cy="584775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787237" y="3265551"/>
            <a:ext cx="232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解决思路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89710" y="4567878"/>
            <a:ext cx="803564" cy="584775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787237" y="4567876"/>
            <a:ext cx="232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实验结果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152400" y="6719455"/>
            <a:ext cx="698269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135091" y="6303818"/>
            <a:ext cx="0" cy="41563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02631" y="6511636"/>
            <a:ext cx="0" cy="20781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8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2400" y="152400"/>
            <a:ext cx="88392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26334"/>
            <a:ext cx="651164" cy="65116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文本框 1"/>
          <p:cNvSpPr txBox="1"/>
          <p:nvPr/>
        </p:nvSpPr>
        <p:spPr>
          <a:xfrm>
            <a:off x="387927" y="326334"/>
            <a:ext cx="6600702" cy="70788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40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、将、士</a:t>
            </a:r>
            <a:endParaRPr lang="zh-CN" altLang="en-US" sz="4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52400" y="6719455"/>
            <a:ext cx="698269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135091" y="6303818"/>
            <a:ext cx="0" cy="41563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02631" y="6511636"/>
            <a:ext cx="0" cy="20781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51" y="1208153"/>
            <a:ext cx="4059563" cy="18877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50" y="3511533"/>
            <a:ext cx="6498019" cy="1922616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47" y="1344633"/>
            <a:ext cx="2087019" cy="150143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6935378" y="3809863"/>
            <a:ext cx="19041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“将”会影响“士”的摆放、也会影响“相”的摆放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77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2400" y="152400"/>
            <a:ext cx="88392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26334"/>
            <a:ext cx="651164" cy="65116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文本框 1"/>
          <p:cNvSpPr txBox="1"/>
          <p:nvPr/>
        </p:nvSpPr>
        <p:spPr>
          <a:xfrm>
            <a:off x="387927" y="326334"/>
            <a:ext cx="6600702" cy="70788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40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、相、卒</a:t>
            </a:r>
            <a:endParaRPr lang="zh-CN" altLang="en-US" sz="4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52400" y="6719455"/>
            <a:ext cx="698269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135091" y="6303818"/>
            <a:ext cx="0" cy="41563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02631" y="6511636"/>
            <a:ext cx="0" cy="20781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09007" y="1266883"/>
            <a:ext cx="799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90951" y="1222129"/>
            <a:ext cx="3689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传入参数表示后续棋子将会受到已摆棋子的哪些影响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71552" y="57409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对象的位置进行编码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033" y="4907165"/>
            <a:ext cx="572464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卒子要考虑过河</a:t>
            </a:r>
            <a:endParaRPr lang="en-US" altLang="zh-CN" sz="5400" b="1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CN" altLang="en-US" sz="54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和未过河两种情况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22128"/>
            <a:ext cx="5061177" cy="15602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3" y="3039114"/>
            <a:ext cx="6923596" cy="1868052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984" y="3958333"/>
            <a:ext cx="2657294" cy="1796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880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2400" y="152400"/>
            <a:ext cx="88392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26334"/>
            <a:ext cx="651164" cy="65116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文本框 1"/>
          <p:cNvSpPr txBox="1"/>
          <p:nvPr/>
        </p:nvSpPr>
        <p:spPr>
          <a:xfrm>
            <a:off x="387927" y="326334"/>
            <a:ext cx="6600702" cy="70788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40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、车、马、炮</a:t>
            </a:r>
            <a:endParaRPr lang="zh-CN" altLang="en-US" sz="4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52400" y="6719455"/>
            <a:ext cx="698269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135091" y="6303818"/>
            <a:ext cx="0" cy="41563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02631" y="6511636"/>
            <a:ext cx="0" cy="20781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43" y="1263044"/>
            <a:ext cx="7532067" cy="3304804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545873" y="1510581"/>
            <a:ext cx="3683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车马</a:t>
            </a:r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炮可以到达棋盘任何一个位置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Picture 2" descr="https://timgsa.baidu.com/timg?image&amp;quality=80&amp;size=b9999_10000&amp;sec=1512195004805&amp;di=bcabb2d71fa21bb0b2e00557d034a8bd&amp;imgtype=0&amp;src=http%3A%2F%2Fimg.mp.itc.cn%2Fupload%2F20170216%2F548e134baa0f46b49e96d0fb667199d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276339"/>
            <a:ext cx="2920143" cy="79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665215" y="5071906"/>
                <a:ext cx="7889966" cy="122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摆完将相士卒之后剩余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80</a:t>
                </a:r>
                <a:r>
                  <a:rPr lang="zh-CN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个空白格点，在这些空白位置上摆放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个红车，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个红马，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个黑炮。根据分步乘法很容易知道摆法总数为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80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78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76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15" y="5071906"/>
                <a:ext cx="7889966" cy="1225913"/>
              </a:xfrm>
              <a:prstGeom prst="rect">
                <a:avLst/>
              </a:prstGeom>
              <a:blipFill>
                <a:blip r:embed="rId5"/>
                <a:stretch>
                  <a:fillRect l="-1159" t="-3980" r="-773" b="-10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23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2400" y="152400"/>
            <a:ext cx="88392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26334"/>
            <a:ext cx="651164" cy="65116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文本框 1"/>
          <p:cNvSpPr txBox="1"/>
          <p:nvPr/>
        </p:nvSpPr>
        <p:spPr>
          <a:xfrm>
            <a:off x="387927" y="326334"/>
            <a:ext cx="6600702" cy="70788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40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、动态规划</a:t>
            </a:r>
            <a:endParaRPr lang="zh-CN" altLang="en-US" sz="4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52400" y="6719455"/>
            <a:ext cx="698269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135091" y="6303818"/>
            <a:ext cx="0" cy="41563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02631" y="6511636"/>
            <a:ext cx="0" cy="20781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83771" y="1449857"/>
            <a:ext cx="4127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摆放过程中，每个阶段传入参数一定，返回值是固定的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3"/>
          <a:stretch>
            <a:fillRect/>
          </a:stretch>
        </p:blipFill>
        <p:spPr>
          <a:xfrm>
            <a:off x="5081452" y="1208153"/>
            <a:ext cx="3474719" cy="5303482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10639" y="3886340"/>
            <a:ext cx="8122722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车马炮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Ubuntu Mono" panose="020B0509030602030204" pitchFamily="49" charset="0"/>
                <a:ea typeface="宋体" panose="02010600030101010101" pitchFamily="2" charset="-122"/>
              </a:rPr>
              <a:t>_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缓存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Ubuntu Mono" panose="020B0509030602030204" pitchFamily="49" charset="0"/>
                <a:ea typeface="宋体" panose="02010600030101010101" pitchFamily="2" charset="-122"/>
              </a:rPr>
              <a:t>=dict()</a:t>
            </a:r>
            <a:b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Ubuntu Mono" panose="020B0509030602030204" pitchFamily="49" charset="0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Ubuntu Mono" panose="020B0509030602030204" pitchFamily="49" charset="0"/>
                <a:ea typeface="宋体" panose="02010600030101010101" pitchFamily="2" charset="-122"/>
              </a:rPr>
              <a:t>def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车马炮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Ubuntu Mono" panose="020B0509030602030204" pitchFamily="49" charset="0"/>
                <a:ea typeface="宋体" panose="02010600030101010101" pitchFamily="2" charset="-122"/>
              </a:rPr>
              <a:t>(</a:t>
            </a:r>
            <a:r>
              <a:rPr lang="zh-CN" altLang="en-US" sz="2000" b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空白格点总数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Ubuntu Mono" panose="020B0509030602030204" pitchFamily="49" charset="0"/>
                <a:ea typeface="宋体" panose="02010600030101010101" pitchFamily="2" charset="-122"/>
              </a:rPr>
              <a:t>):</a:t>
            </a:r>
            <a:b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Ubuntu Mono" panose="020B0509030602030204" pitchFamily="49" charset="0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Ubuntu Mono" panose="020B0509030602030204" pitchFamily="49" charset="0"/>
                <a:ea typeface="宋体" panose="02010600030101010101" pitchFamily="2" charset="-122"/>
              </a:rPr>
              <a:t>    if </a:t>
            </a: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Ubuntu Mono" panose="020B0509030602030204" pitchFamily="49" charset="0"/>
                <a:ea typeface="宋体" panose="02010600030101010101" pitchFamily="2" charset="-122"/>
              </a:rPr>
              <a:t>空白格点总数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Ubuntu Mono" panose="020B0509030602030204" pitchFamily="49" charset="0"/>
                <a:ea typeface="宋体" panose="02010600030101010101" pitchFamily="2" charset="-122"/>
              </a:rPr>
              <a:t>in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车马炮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Ubuntu Mono" panose="020B0509030602030204" pitchFamily="49" charset="0"/>
                <a:ea typeface="宋体" panose="02010600030101010101" pitchFamily="2" charset="-122"/>
              </a:rPr>
              <a:t>_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缓存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Ubuntu Mono" panose="020B0509030602030204" pitchFamily="49" charset="0"/>
                <a:ea typeface="宋体" panose="02010600030101010101" pitchFamily="2" charset="-122"/>
              </a:rPr>
              <a:t>:</a:t>
            </a:r>
            <a:b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Ubuntu Mono" panose="020B0509030602030204" pitchFamily="49" charset="0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Ubuntu Mono" panose="020B0509030602030204" pitchFamily="49" charset="0"/>
                <a:ea typeface="宋体" panose="02010600030101010101" pitchFamily="2" charset="-122"/>
              </a:rPr>
              <a:t>        return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车马炮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Ubuntu Mono" panose="020B0509030602030204" pitchFamily="49" charset="0"/>
                <a:ea typeface="宋体" panose="02010600030101010101" pitchFamily="2" charset="-122"/>
              </a:rPr>
              <a:t>_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缓存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000" b="1" smtClean="0">
                <a:solidFill>
                  <a:schemeClr val="bg1"/>
                </a:solidFill>
                <a:latin typeface="Ubuntu Mono" panose="020B0509030602030204" pitchFamily="49" charset="0"/>
                <a:ea typeface="宋体" panose="02010600030101010101" pitchFamily="2" charset="-122"/>
              </a:rPr>
              <a:t>空白</a:t>
            </a:r>
            <a:r>
              <a:rPr lang="zh-CN" altLang="en-US" sz="2000" b="1">
                <a:solidFill>
                  <a:schemeClr val="bg1"/>
                </a:solidFill>
                <a:latin typeface="Ubuntu Mono" panose="020B0509030602030204" pitchFamily="49" charset="0"/>
                <a:ea typeface="宋体" panose="02010600030101010101" pitchFamily="2" charset="-122"/>
              </a:rPr>
              <a:t>格点</a:t>
            </a:r>
            <a:r>
              <a:rPr lang="zh-CN" altLang="en-US" sz="2000" b="1" smtClean="0">
                <a:solidFill>
                  <a:schemeClr val="bg1"/>
                </a:solidFill>
                <a:latin typeface="Ubuntu Mono" panose="020B0509030602030204" pitchFamily="49" charset="0"/>
                <a:ea typeface="宋体" panose="02010600030101010101" pitchFamily="2" charset="-122"/>
              </a:rPr>
              <a:t>总数</a:t>
            </a:r>
            <a:r>
              <a:rPr lang="en-US" altLang="zh-CN" sz="2000" b="1" smtClean="0">
                <a:solidFill>
                  <a:schemeClr val="bg1"/>
                </a:solidFill>
                <a:latin typeface="Ubuntu Mono" panose="020B0509030602030204" pitchFamily="49" charset="0"/>
                <a:ea typeface="宋体" panose="02010600030101010101" pitchFamily="2" charset="-122"/>
              </a:rPr>
              <a:t>]</a:t>
            </a:r>
            <a:r>
              <a:rPr lang="zh-CN" altLang="en-US" sz="2000" b="1" smtClean="0">
                <a:solidFill>
                  <a:schemeClr val="bg1"/>
                </a:solidFill>
                <a:latin typeface="Ubuntu Mono" panose="020B0509030602030204" pitchFamily="49" charset="0"/>
                <a:ea typeface="宋体" panose="02010600030101010101" pitchFamily="2" charset="-122"/>
              </a:rPr>
              <a:t>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Ubuntu Mono" panose="020B0509030602030204" pitchFamily="49" charset="0"/>
                <a:ea typeface="宋体" panose="02010600030101010101" pitchFamily="2" charset="-122"/>
              </a:rPr>
              <a:t/>
            </a:r>
            <a:b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Ubuntu Mono" panose="020B0509030602030204" pitchFamily="49" charset="0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Ubuntu Mono" panose="020B0509030602030204" pitchFamily="49" charset="0"/>
                <a:ea typeface="宋体" panose="02010600030101010101" pitchFamily="2" charset="-122"/>
              </a:rPr>
              <a:t>    s=0</a:t>
            </a:r>
            <a:b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Ubuntu Mono" panose="020B0509030602030204" pitchFamily="49" charset="0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Ubuntu Mono" panose="020B0509030602030204" pitchFamily="49" charset="0"/>
                <a:ea typeface="宋体" panose="02010600030101010101" pitchFamily="2" charset="-122"/>
              </a:rPr>
              <a:t>    ...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执行计算过程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Ubuntu Mono" panose="020B0509030602030204" pitchFamily="49" charset="0"/>
                <a:ea typeface="宋体" panose="02010600030101010101" pitchFamily="2" charset="-122"/>
              </a:rPr>
              <a:t>...</a:t>
            </a:r>
            <a:b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Ubuntu Mono" panose="020B0509030602030204" pitchFamily="49" charset="0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Ubuntu Mono" panose="020B0509030602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车马炮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Ubuntu Mono" panose="020B0509030602030204" pitchFamily="49" charset="0"/>
                <a:ea typeface="宋体" panose="02010600030101010101" pitchFamily="2" charset="-122"/>
              </a:rPr>
              <a:t>_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缓存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000" b="1" smtClean="0">
                <a:solidFill>
                  <a:schemeClr val="bg1"/>
                </a:solidFill>
                <a:latin typeface="Ubuntu Mono" panose="020B0509030602030204" pitchFamily="49" charset="0"/>
                <a:ea typeface="宋体" panose="02010600030101010101" pitchFamily="2" charset="-122"/>
              </a:rPr>
              <a:t>空白</a:t>
            </a:r>
            <a:r>
              <a:rPr lang="zh-CN" altLang="en-US" sz="2000" b="1">
                <a:solidFill>
                  <a:schemeClr val="bg1"/>
                </a:solidFill>
                <a:latin typeface="Ubuntu Mono" panose="020B0509030602030204" pitchFamily="49" charset="0"/>
                <a:ea typeface="宋体" panose="02010600030101010101" pitchFamily="2" charset="-122"/>
              </a:rPr>
              <a:t>格点</a:t>
            </a:r>
            <a:r>
              <a:rPr lang="zh-CN" altLang="en-US" sz="2000" b="1" smtClean="0">
                <a:solidFill>
                  <a:schemeClr val="bg1"/>
                </a:solidFill>
                <a:latin typeface="Ubuntu Mono" panose="020B0509030602030204" pitchFamily="49" charset="0"/>
                <a:ea typeface="宋体" panose="02010600030101010101" pitchFamily="2" charset="-122"/>
              </a:rPr>
              <a:t>总数</a:t>
            </a:r>
            <a:r>
              <a:rPr lang="en-US" altLang="zh-CN" sz="2000" b="1" smtClean="0">
                <a:solidFill>
                  <a:schemeClr val="bg1"/>
                </a:solidFill>
                <a:latin typeface="Ubuntu Mono" panose="020B0509030602030204" pitchFamily="49" charset="0"/>
                <a:ea typeface="宋体" panose="02010600030101010101" pitchFamily="2" charset="-122"/>
              </a:rPr>
              <a:t>] =</a:t>
            </a:r>
            <a:r>
              <a:rPr lang="zh-CN" altLang="en-US" sz="2000" b="1" smtClean="0">
                <a:solidFill>
                  <a:schemeClr val="bg1"/>
                </a:solidFill>
                <a:latin typeface="Ubuntu Mono" panose="020B0509030602030204" pitchFamily="49" charset="0"/>
                <a:ea typeface="宋体" panose="02010600030101010101" pitchFamily="2" charset="-122"/>
              </a:rPr>
              <a:t>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Ubuntu Mono" panose="020B0509030602030204" pitchFamily="49" charset="0"/>
                <a:ea typeface="宋体" panose="02010600030101010101" pitchFamily="2" charset="-122"/>
              </a:rPr>
              <a:t>s</a:t>
            </a:r>
            <a:b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Ubuntu Mono" panose="020B0509030602030204" pitchFamily="49" charset="0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Ubuntu Mono" panose="020B0509030602030204" pitchFamily="49" charset="0"/>
                <a:ea typeface="宋体" panose="02010600030101010101" pitchFamily="2" charset="-122"/>
              </a:rPr>
              <a:t>    return s</a:t>
            </a:r>
            <a:endParaRPr kumimoji="0" lang="zh-CN" altLang="zh-CN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16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2400" y="152400"/>
            <a:ext cx="88392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26334"/>
            <a:ext cx="651164" cy="65116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文本框 1"/>
          <p:cNvSpPr txBox="1"/>
          <p:nvPr/>
        </p:nvSpPr>
        <p:spPr>
          <a:xfrm>
            <a:off x="387927" y="326334"/>
            <a:ext cx="2521527" cy="70788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9710" y="1963228"/>
            <a:ext cx="803564" cy="584775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87237" y="1963226"/>
            <a:ext cx="232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意义背景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308763" y="1963226"/>
            <a:ext cx="803564" cy="584775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306290" y="1963224"/>
            <a:ext cx="232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问题描述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22618" y="3265553"/>
            <a:ext cx="803564" cy="584775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306290" y="3265551"/>
            <a:ext cx="232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具体方法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89710" y="3265553"/>
            <a:ext cx="803564" cy="584775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787237" y="3265551"/>
            <a:ext cx="232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解决思路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89710" y="4567878"/>
            <a:ext cx="803564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787237" y="4567876"/>
            <a:ext cx="232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实验结果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152400" y="6719455"/>
            <a:ext cx="698269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135091" y="6303818"/>
            <a:ext cx="0" cy="41563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02631" y="6511636"/>
            <a:ext cx="0" cy="20781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45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2400" y="152400"/>
            <a:ext cx="88392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26334"/>
            <a:ext cx="651164" cy="65116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文本框 1"/>
          <p:cNvSpPr txBox="1"/>
          <p:nvPr/>
        </p:nvSpPr>
        <p:spPr>
          <a:xfrm>
            <a:off x="387927" y="326334"/>
            <a:ext cx="6600702" cy="70788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实验结果</a:t>
            </a:r>
            <a:endParaRPr lang="zh-CN" altLang="en-US" sz="4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52400" y="6719455"/>
            <a:ext cx="698269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135091" y="6303818"/>
            <a:ext cx="0" cy="41563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02631" y="6511636"/>
            <a:ext cx="0" cy="20781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09007" y="1266883"/>
            <a:ext cx="799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007" y="1449856"/>
            <a:ext cx="777734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32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39.88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如果用定长编码来描述中国象棋的一个状态，只需对中国象棋状态总数取以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为底的对数，得到结果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132.47bit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如果将中国象棋全部状态存储下来，只需要将状态占用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bit</a:t>
            </a:r>
            <a:r>
              <a:rPr lang="zh-CN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数乘以状态个数，结果为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1.14</a:t>
            </a:r>
            <a:r>
              <a:rPr lang="zh-CN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en-US" altLang="zh-CN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3200" baseline="30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en-US" altLang="zh-CN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TB</a:t>
            </a:r>
            <a:endParaRPr lang="en-US" altLang="zh-CN" sz="3200" baseline="30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177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2400" y="152400"/>
            <a:ext cx="88392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26334"/>
            <a:ext cx="651164" cy="65116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文本框 1"/>
          <p:cNvSpPr txBox="1"/>
          <p:nvPr/>
        </p:nvSpPr>
        <p:spPr>
          <a:xfrm>
            <a:off x="387927" y="326334"/>
            <a:ext cx="6600702" cy="70788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zh-CN" altLang="en-US" sz="40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附录：补充说明</a:t>
            </a:r>
            <a:endParaRPr lang="zh-CN" altLang="en-US" sz="4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52400" y="6719455"/>
            <a:ext cx="698269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135091" y="6303818"/>
            <a:ext cx="0" cy="41563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02631" y="6511636"/>
            <a:ext cx="0" cy="20781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09007" y="1266883"/>
            <a:ext cx="799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7927" y="1208153"/>
            <a:ext cx="801149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hangingPunct="0">
              <a:buFont typeface="+mj-lt"/>
              <a:buAutoNum type="romanUcPeriod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本文讨论的是中国象棋可能出现的全部状态，而不是两个绝顶高手下棋可能出现的状态。因为从初始状态出发，两个绝顶高手下棋可能到达不了全部状态游戏就结束了（无禁手的五子棋就是这样）。</a:t>
            </a:r>
          </a:p>
          <a:p>
            <a:pPr marL="400050" indent="-400050" hangingPunct="0">
              <a:buFont typeface="+mj-lt"/>
              <a:buAutoNum type="romanUcPeriod"/>
            </a:pP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包括帅死亡或者将死亡的情况，因为那样游戏已经结束了。也就是说本文枚举的全部局面中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双方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将帅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都存在。</a:t>
            </a:r>
          </a:p>
          <a:p>
            <a:pPr marL="400050" indent="-400050" hangingPunct="0">
              <a:buFont typeface="+mj-lt"/>
              <a:buAutoNum type="romanUcPeriod"/>
            </a:pP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将帅照面的情况。在中国象棋规则中，将帅照面意味着游戏结束，促成了将帅照面局面的一方为输。这条规则等价于：将帅如果照面，可以互吃。如果红黑双方都有点理智，都不会促成见面，因为某方促成见面之后，就轮到对方走子，首领就会被对方吃掉。所以本文所讨论的状态总数包括将帅已经照面的局面。也就是说，红黑双方明知能用己方首领吃掉对方首领却不吃。之所以包括将帅照面的情况，是因为将帅照面的情况略微复杂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这样带来的影响是最终结果会比真实结果多一些。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882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2400" y="152400"/>
            <a:ext cx="88392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26334"/>
            <a:ext cx="651164" cy="65116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文本框 1"/>
          <p:cNvSpPr txBox="1"/>
          <p:nvPr/>
        </p:nvSpPr>
        <p:spPr>
          <a:xfrm>
            <a:off x="387927" y="326334"/>
            <a:ext cx="2521527" cy="70788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9710" y="1963228"/>
            <a:ext cx="803564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7237" y="1963226"/>
            <a:ext cx="232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意义背景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08763" y="1963226"/>
            <a:ext cx="803564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306290" y="1963224"/>
            <a:ext cx="232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22618" y="3265553"/>
            <a:ext cx="803564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306290" y="3265551"/>
            <a:ext cx="232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具体方法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89710" y="3265553"/>
            <a:ext cx="803564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787237" y="3265551"/>
            <a:ext cx="232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解决思路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89710" y="4567878"/>
            <a:ext cx="803564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787237" y="4567876"/>
            <a:ext cx="232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实验结果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152400" y="6719455"/>
            <a:ext cx="698269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135091" y="6303818"/>
            <a:ext cx="0" cy="41563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02631" y="6511636"/>
            <a:ext cx="0" cy="20781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4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2400" y="152400"/>
            <a:ext cx="88392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26334"/>
            <a:ext cx="651164" cy="65116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文本框 1"/>
          <p:cNvSpPr txBox="1"/>
          <p:nvPr/>
        </p:nvSpPr>
        <p:spPr>
          <a:xfrm>
            <a:off x="387927" y="326334"/>
            <a:ext cx="6600702" cy="70788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参考文献</a:t>
            </a:r>
            <a:endParaRPr lang="zh-CN" altLang="en-US" sz="4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52400" y="6719455"/>
            <a:ext cx="698269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135091" y="6303818"/>
            <a:ext cx="0" cy="41563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02631" y="6511636"/>
            <a:ext cx="0" cy="20781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09007" y="1266883"/>
            <a:ext cx="799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[1] Allis V. Searching for Solutions in Games </a:t>
            </a:r>
            <a:r>
              <a:rPr lang="en-US" altLang="zh-CN" smtClean="0"/>
              <a:t>and Artificial </a:t>
            </a:r>
            <a:r>
              <a:rPr lang="en-US" altLang="zh-CN"/>
              <a:t>Intelligence[J]. Hosp Pract, </a:t>
            </a:r>
            <a:r>
              <a:rPr lang="en-US" altLang="zh-CN" smtClean="0"/>
              <a:t>1994,25(6).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[</a:t>
            </a:r>
            <a:r>
              <a:rPr lang="en-US" altLang="zh-CN"/>
              <a:t>2] </a:t>
            </a:r>
            <a:r>
              <a:rPr lang="zh-CN" altLang="en-US"/>
              <a:t>徐心和</a:t>
            </a:r>
            <a:r>
              <a:rPr lang="en-US" altLang="zh-CN"/>
              <a:t>, </a:t>
            </a:r>
            <a:r>
              <a:rPr lang="zh-CN" altLang="en-US"/>
              <a:t>王骄等</a:t>
            </a:r>
            <a:r>
              <a:rPr lang="en-US" altLang="zh-CN"/>
              <a:t>. </a:t>
            </a:r>
            <a:r>
              <a:rPr lang="zh-CN" altLang="en-US"/>
              <a:t>中国象棋计算机博弈</a:t>
            </a:r>
            <a:r>
              <a:rPr lang="zh-CN" altLang="en-US" smtClean="0"/>
              <a:t>关键技 </a:t>
            </a:r>
            <a:r>
              <a:rPr lang="zh-CN" altLang="en-US"/>
              <a:t>术 分 析 </a:t>
            </a:r>
            <a:r>
              <a:rPr lang="en-US" altLang="zh-CN"/>
              <a:t>[J]. </a:t>
            </a:r>
            <a:r>
              <a:rPr lang="zh-CN" altLang="en-US"/>
              <a:t>小 型 微 型 计 算 机 系 统 </a:t>
            </a:r>
            <a:r>
              <a:rPr lang="en-US" altLang="zh-CN"/>
              <a:t>, </a:t>
            </a:r>
            <a:r>
              <a:rPr lang="en-US" altLang="zh-CN" smtClean="0"/>
              <a:t>2006,27(6</a:t>
            </a:r>
            <a:r>
              <a:rPr lang="en-US" altLang="zh-CN"/>
              <a:t>):961-969.</a:t>
            </a:r>
          </a:p>
          <a:p>
            <a:pPr marL="0" indent="0">
              <a:buNone/>
            </a:pPr>
            <a:r>
              <a:rPr lang="en-US" altLang="zh-CN"/>
              <a:t>[3] </a:t>
            </a:r>
            <a:r>
              <a:rPr lang="zh-CN" altLang="en-US"/>
              <a:t>涂志 坚</a:t>
            </a:r>
            <a:r>
              <a:rPr lang="en-US" altLang="zh-CN"/>
              <a:t>. </a:t>
            </a:r>
            <a:r>
              <a:rPr lang="zh-CN" altLang="en-US"/>
              <a:t>电 脑象 棋 的设 计与 实 现</a:t>
            </a:r>
            <a:r>
              <a:rPr lang="en-US" altLang="zh-CN"/>
              <a:t>[D]. </a:t>
            </a:r>
            <a:r>
              <a:rPr lang="zh-CN" altLang="en-US" smtClean="0"/>
              <a:t>中山大学</a:t>
            </a:r>
            <a:r>
              <a:rPr lang="en-US" altLang="zh-CN"/>
              <a:t>, 2004.</a:t>
            </a:r>
          </a:p>
          <a:p>
            <a:pPr marL="0" indent="0">
              <a:buNone/>
            </a:pPr>
            <a:r>
              <a:rPr lang="en-US" altLang="zh-CN"/>
              <a:t>[4] </a:t>
            </a:r>
            <a:r>
              <a:rPr lang="zh-CN" altLang="en-US"/>
              <a:t>王晓鹏</a:t>
            </a:r>
            <a:r>
              <a:rPr lang="en-US" altLang="zh-CN"/>
              <a:t>, </a:t>
            </a:r>
            <a:r>
              <a:rPr lang="zh-CN" altLang="en-US"/>
              <a:t>王骄</a:t>
            </a:r>
            <a:r>
              <a:rPr lang="en-US" altLang="zh-CN"/>
              <a:t>, </a:t>
            </a:r>
            <a:r>
              <a:rPr lang="zh-CN" altLang="en-US"/>
              <a:t>徐心和等</a:t>
            </a:r>
            <a:r>
              <a:rPr lang="en-US" altLang="zh-CN"/>
              <a:t>. </a:t>
            </a:r>
            <a:r>
              <a:rPr lang="zh-CN" altLang="en-US"/>
              <a:t>中国象棋与</a:t>
            </a:r>
            <a:r>
              <a:rPr lang="zh-CN" altLang="en-US" smtClean="0"/>
              <a:t>国际象棋</a:t>
            </a:r>
            <a:r>
              <a:rPr lang="zh-CN" altLang="en-US"/>
              <a:t>比 较分 析</a:t>
            </a:r>
            <a:r>
              <a:rPr lang="en-US" altLang="zh-CN"/>
              <a:t>[J]. </a:t>
            </a:r>
            <a:r>
              <a:rPr lang="zh-CN" altLang="en-US" smtClean="0"/>
              <a:t>重庆理工大学学报</a:t>
            </a:r>
            <a:r>
              <a:rPr lang="en-US" altLang="zh-CN"/>
              <a:t>, </a:t>
            </a:r>
            <a:r>
              <a:rPr lang="en-US" altLang="zh-CN" smtClean="0"/>
              <a:t>2007,21(1</a:t>
            </a:r>
            <a:r>
              <a:rPr lang="en-US" altLang="zh-CN"/>
              <a:t>):71-76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5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2400" y="152400"/>
            <a:ext cx="88392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1335"/>
            <a:ext cx="651164" cy="65116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24" b="18022"/>
          <a:stretch/>
        </p:blipFill>
        <p:spPr>
          <a:xfrm>
            <a:off x="865908" y="456397"/>
            <a:ext cx="1856509" cy="26690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3564" y="723299"/>
            <a:ext cx="1981199" cy="22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E I H A N G U N I V E R S I T Y</a:t>
            </a:r>
            <a:endParaRPr lang="zh-CN" altLang="en-US" sz="9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26993" y="2445649"/>
            <a:ext cx="66900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 smtClean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 FOR ATTENTION!</a:t>
            </a:r>
            <a:endParaRPr lang="zh-CN" altLang="en-US" sz="4000" b="1" dirty="0" smtClean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52400" y="6677890"/>
            <a:ext cx="88392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4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2400" y="152400"/>
            <a:ext cx="88392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26334"/>
            <a:ext cx="651164" cy="65116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文本框 1"/>
          <p:cNvSpPr txBox="1"/>
          <p:nvPr/>
        </p:nvSpPr>
        <p:spPr>
          <a:xfrm>
            <a:off x="387927" y="326334"/>
            <a:ext cx="2521527" cy="70788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9710" y="1963228"/>
            <a:ext cx="803564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7237" y="1963226"/>
            <a:ext cx="232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意义背景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08763" y="1963226"/>
            <a:ext cx="803564" cy="584775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06290" y="1963224"/>
            <a:ext cx="232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zh-CN" altLang="en-US" sz="3200" dirty="0">
              <a:solidFill>
                <a:schemeClr val="tx1">
                  <a:alpha val="2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22618" y="3265553"/>
            <a:ext cx="803564" cy="584775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306290" y="3265551"/>
            <a:ext cx="232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具体方法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89710" y="3265553"/>
            <a:ext cx="803564" cy="584775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787237" y="3265551"/>
            <a:ext cx="232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解决思路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89710" y="4567878"/>
            <a:ext cx="803564" cy="584775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787237" y="4567876"/>
            <a:ext cx="232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实验结果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152400" y="6719455"/>
            <a:ext cx="698269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135091" y="6303818"/>
            <a:ext cx="0" cy="41563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02631" y="6511636"/>
            <a:ext cx="0" cy="20781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0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2400" y="152400"/>
            <a:ext cx="88392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26334"/>
            <a:ext cx="651164" cy="65116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文本框 1"/>
          <p:cNvSpPr txBox="1"/>
          <p:nvPr/>
        </p:nvSpPr>
        <p:spPr>
          <a:xfrm>
            <a:off x="387927" y="326334"/>
            <a:ext cx="6600702" cy="70788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40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计算机博弈</a:t>
            </a:r>
            <a:r>
              <a:rPr lang="zh-CN" altLang="en-US" sz="40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简介</a:t>
            </a:r>
            <a:endParaRPr lang="zh-CN" altLang="en-US" sz="4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52400" y="6719455"/>
            <a:ext cx="698269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135091" y="6303818"/>
            <a:ext cx="0" cy="41563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02631" y="6511636"/>
            <a:ext cx="0" cy="20781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09007" y="1266883"/>
            <a:ext cx="79994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棋类游戏三要素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棋子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棋盘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博弈有很多种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按照人数：单人、双人、多人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按照棋子：单兵种、多兵种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按照着法：走子类、添子类、吃子类、混合类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按照胜负：擒获首领、摆成形状、占领地盘、到达目的地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大图搜索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结点：游戏的每一个状态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边：着法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博弈的过程：从初始状态出发在大图中游走的过程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分类问题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每一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个状态都可以用一个向量进行描述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每一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个状态都有一个类别：胜、负、和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计算机博弈的任务等价于构建一个分类器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7069" y="2791856"/>
            <a:ext cx="6417141" cy="1754326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中国象棋整个博弈图</a:t>
            </a:r>
            <a:endParaRPr lang="en-US" altLang="zh-CN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  <a:p>
            <a:pPr algn="ctr"/>
            <a:r>
              <a:rPr lang="zh-CN" altLang="en-US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中有多少个结点？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694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2400" y="152400"/>
            <a:ext cx="88392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26334"/>
            <a:ext cx="651164" cy="65116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文本框 1"/>
          <p:cNvSpPr txBox="1"/>
          <p:nvPr/>
        </p:nvSpPr>
        <p:spPr>
          <a:xfrm>
            <a:off x="387927" y="326334"/>
            <a:ext cx="6600702" cy="70788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40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40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研究现状</a:t>
            </a:r>
            <a:endParaRPr lang="zh-CN" altLang="en-US" sz="4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927" y="1449857"/>
            <a:ext cx="4008665" cy="20889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9580" y="351358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/>
              <a:t>2004</a:t>
            </a:r>
            <a:r>
              <a:rPr lang="zh-CN" altLang="en-US" smtClean="0"/>
              <a:t>年涂志坚</a:t>
            </a:r>
            <a:endParaRPr lang="en-US" altLang="zh-CN" smtClean="0"/>
          </a:p>
          <a:p>
            <a:r>
              <a:rPr lang="en-US" altLang="zh-CN" smtClean="0"/>
              <a:t>《</a:t>
            </a:r>
            <a:r>
              <a:rPr lang="zh-CN" altLang="en-US" smtClean="0"/>
              <a:t>电脑象棋的设计与实现</a:t>
            </a:r>
            <a:r>
              <a:rPr lang="en-US" altLang="zh-CN" smtClean="0"/>
              <a:t>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385" y="1711834"/>
            <a:ext cx="4322173" cy="18834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79340" y="3520765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/>
              <a:t>2006</a:t>
            </a:r>
            <a:r>
              <a:rPr lang="zh-CN" altLang="en-US" smtClean="0"/>
              <a:t>徐心和</a:t>
            </a:r>
            <a:r>
              <a:rPr lang="en-US" altLang="zh-CN" smtClean="0"/>
              <a:t>,</a:t>
            </a:r>
            <a:r>
              <a:rPr lang="zh-CN" altLang="en-US" smtClean="0"/>
              <a:t>王骄</a:t>
            </a:r>
            <a:endParaRPr lang="en-US" altLang="zh-CN" smtClean="0"/>
          </a:p>
          <a:p>
            <a:pPr algn="ctr"/>
            <a:r>
              <a:rPr lang="en-US" altLang="zh-CN" smtClean="0"/>
              <a:t>《</a:t>
            </a:r>
            <a:r>
              <a:rPr lang="zh-CN" altLang="en-US" smtClean="0"/>
              <a:t>中国象棋计算机博弈关键技术分析</a:t>
            </a:r>
            <a:r>
              <a:rPr lang="en-US" altLang="zh-CN" smtClean="0"/>
              <a:t>》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366" y="4276804"/>
            <a:ext cx="8517397" cy="178095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64842" y="6057756"/>
            <a:ext cx="6923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1994</a:t>
            </a:r>
            <a:r>
              <a:rPr lang="zh-CN" altLang="en-US" smtClean="0"/>
              <a:t>年，</a:t>
            </a:r>
            <a:r>
              <a:rPr lang="en-US" altLang="zh-CN" smtClean="0"/>
              <a:t>Allis </a:t>
            </a:r>
            <a:r>
              <a:rPr lang="en-US" altLang="zh-CN"/>
              <a:t>V. </a:t>
            </a:r>
            <a:endParaRPr lang="en-US" altLang="zh-CN" smtClean="0"/>
          </a:p>
          <a:p>
            <a:pPr algn="ctr"/>
            <a:r>
              <a:rPr lang="en-US" altLang="zh-CN" smtClean="0"/>
              <a:t>《Searching </a:t>
            </a:r>
            <a:r>
              <a:rPr lang="en-US" altLang="zh-CN"/>
              <a:t>for Solutions </a:t>
            </a:r>
            <a:r>
              <a:rPr lang="en-US" altLang="zh-CN" smtClean="0"/>
              <a:t>in Games </a:t>
            </a:r>
            <a:r>
              <a:rPr lang="en-US" altLang="zh-CN"/>
              <a:t>and </a:t>
            </a:r>
            <a:r>
              <a:rPr lang="en-US" altLang="zh-CN" smtClean="0"/>
              <a:t>Artificial Intelligence》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7017" y="1128369"/>
            <a:ext cx="450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莫衷一是，无人问津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19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2400" y="152400"/>
            <a:ext cx="88392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26334"/>
            <a:ext cx="651164" cy="65116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文本框 1"/>
          <p:cNvSpPr txBox="1"/>
          <p:nvPr/>
        </p:nvSpPr>
        <p:spPr>
          <a:xfrm>
            <a:off x="387927" y="326334"/>
            <a:ext cx="2521527" cy="70788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9710" y="1963228"/>
            <a:ext cx="803564" cy="584775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87237" y="1963226"/>
            <a:ext cx="232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意义背景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308763" y="1963226"/>
            <a:ext cx="803564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306290" y="1963224"/>
            <a:ext cx="232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问题描述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22618" y="3265553"/>
            <a:ext cx="803564" cy="584775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306290" y="3265551"/>
            <a:ext cx="232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具体方法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89710" y="3265553"/>
            <a:ext cx="803564" cy="584775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787237" y="3265551"/>
            <a:ext cx="232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解决思路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89710" y="4567878"/>
            <a:ext cx="803564" cy="584775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787237" y="4567876"/>
            <a:ext cx="232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实验结果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152400" y="6719455"/>
            <a:ext cx="698269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135091" y="6303818"/>
            <a:ext cx="0" cy="41563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02631" y="6511636"/>
            <a:ext cx="0" cy="20781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2400" y="152400"/>
            <a:ext cx="88392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26334"/>
            <a:ext cx="651164" cy="65116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文本框 1"/>
          <p:cNvSpPr txBox="1"/>
          <p:nvPr/>
        </p:nvSpPr>
        <p:spPr>
          <a:xfrm>
            <a:off x="387927" y="326334"/>
            <a:ext cx="6600702" cy="70788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40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、棋盘</a:t>
            </a:r>
            <a:r>
              <a:rPr lang="zh-CN" altLang="en-US" sz="40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棋子</a:t>
            </a:r>
            <a:endParaRPr lang="zh-CN" altLang="en-US" sz="4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52400" y="6719455"/>
            <a:ext cx="698269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135091" y="6303818"/>
            <a:ext cx="0" cy="41563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02631" y="6511636"/>
            <a:ext cx="0" cy="20781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09007" y="1266883"/>
            <a:ext cx="799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e61190ef76c6a7ef68537b81fdfaaf51f3de662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1" y="1323604"/>
            <a:ext cx="4076066" cy="49802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108567" y="1393135"/>
            <a:ext cx="34466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九竖十横，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个格点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个棋子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车马相士将炮卒，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种棋子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三员虎将：车马炮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名文臣：相士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将士不出九宫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双相不离七位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卒子只进不退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车马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炮到处飞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28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2400" y="152400"/>
            <a:ext cx="88392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26334"/>
            <a:ext cx="651164" cy="65116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文本框 1"/>
          <p:cNvSpPr txBox="1"/>
          <p:nvPr/>
        </p:nvSpPr>
        <p:spPr>
          <a:xfrm>
            <a:off x="387927" y="326334"/>
            <a:ext cx="6600702" cy="70788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40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、定义问题</a:t>
            </a:r>
            <a:endParaRPr lang="zh-CN" altLang="en-US" sz="4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52400" y="6719455"/>
            <a:ext cx="698269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135091" y="6303818"/>
            <a:ext cx="0" cy="41563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02631" y="6511636"/>
            <a:ext cx="0" cy="20781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09007" y="1266883"/>
            <a:ext cx="799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00" y="1696095"/>
            <a:ext cx="7600000" cy="51619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92920" y="1151431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子问题：给定若干棋子之后，在棋盘上有多少种放置方法？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84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2400" y="152400"/>
            <a:ext cx="88392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26334"/>
            <a:ext cx="651164" cy="65116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文本框 1"/>
          <p:cNvSpPr txBox="1"/>
          <p:nvPr/>
        </p:nvSpPr>
        <p:spPr>
          <a:xfrm>
            <a:off x="387927" y="326334"/>
            <a:ext cx="2521527" cy="70788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9710" y="1963228"/>
            <a:ext cx="803564" cy="584775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87237" y="1963226"/>
            <a:ext cx="232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意义背景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308763" y="1963226"/>
            <a:ext cx="803564" cy="584775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306290" y="1963224"/>
            <a:ext cx="232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问题描述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22618" y="3265553"/>
            <a:ext cx="803564" cy="584775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306290" y="3265551"/>
            <a:ext cx="232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具体方法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89710" y="3265553"/>
            <a:ext cx="803564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787237" y="3265551"/>
            <a:ext cx="232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解决思路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89710" y="4567878"/>
            <a:ext cx="803564" cy="584775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787237" y="4567876"/>
            <a:ext cx="2327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实验结果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152400" y="6719455"/>
            <a:ext cx="698269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135091" y="6303818"/>
            <a:ext cx="0" cy="41563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02631" y="6511636"/>
            <a:ext cx="0" cy="20781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5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</TotalTime>
  <Words>1054</Words>
  <Application>Microsoft Office PowerPoint</Application>
  <PresentationFormat>全屏显示(4:3)</PresentationFormat>
  <Paragraphs>165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等线</vt:lpstr>
      <vt:lpstr>等线 Light</vt:lpstr>
      <vt:lpstr>华文新魏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Ubuntu Mono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sujinming</dc:creator>
  <cp:lastModifiedBy>魏印福</cp:lastModifiedBy>
  <cp:revision>37</cp:revision>
  <dcterms:created xsi:type="dcterms:W3CDTF">2017-10-15T04:58:29Z</dcterms:created>
  <dcterms:modified xsi:type="dcterms:W3CDTF">2018-03-06T09:04:25Z</dcterms:modified>
</cp:coreProperties>
</file>