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68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DE193-E7A8-4D87-8567-11D530DCF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5B7414-DDD2-492C-947B-F8983DB86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39219-B239-46D6-970E-601DC9F9C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0821-E915-4842-85C1-3457E4B67EF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C3FD1-D5F2-47C7-AB2F-1AB3BA83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3DDE0-ED8B-492F-B474-E8E03ACD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2EE5-2EE3-4AF6-8C07-5A70D7F6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53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D565-EEF2-46EC-AAED-245DE1D9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22883-9F73-4B58-B287-B950C176D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647D8-BDB4-44D5-8D73-3722BA7E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0821-E915-4842-85C1-3457E4B67EF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21AA9-D868-42A7-B582-9E1FCCBC4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6D4F8-67E4-4A62-B7AA-1243FAB64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2EE5-2EE3-4AF6-8C07-5A70D7F6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4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059FB7-DDD8-4A92-9C15-01431E4A0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DCFD6-455B-45C6-8E57-5E0C9F12E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983F2-D12A-499D-9E47-AA4BC9D12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0821-E915-4842-85C1-3457E4B67EF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166A5-6FE7-4FDF-9FEF-7D92B7FA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60185-0249-4199-8E8D-26272803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2EE5-2EE3-4AF6-8C07-5A70D7F6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0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079DD-7B16-4FD1-8F78-FBEADA60A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CCCFD-5D6A-402D-8034-B157CBFFF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13A8F-A1E3-476A-85A4-01F481825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0821-E915-4842-85C1-3457E4B67EF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08026-7E41-430D-93BF-3D5CBA689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3A3A3-FB00-4E60-8F1E-50BD1663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2EE5-2EE3-4AF6-8C07-5A70D7F6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76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8203B-ED68-42F2-BE41-D8D56B8D1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8F4F3-03EB-4B96-86D1-D5A15F8E1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1A248-8B79-4C1A-A471-C2C3B358B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0821-E915-4842-85C1-3457E4B67EF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9E59A-F4AA-4B0D-B437-CFB42C56C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553A7-DFCA-44F3-A153-ECBD2CCC4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2EE5-2EE3-4AF6-8C07-5A70D7F6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8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7283E-4D91-482B-BDF5-AD9DFEBCC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811D7-E7C0-453F-B566-0A8212412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FDDAD-149E-4535-9A04-FB260037D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A59B2-6ACB-43EF-A282-711EDAF21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0821-E915-4842-85C1-3457E4B67EF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0D649-5A33-40FF-8087-CE37E3A60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6372B-9AD3-4047-879E-A04423EBE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2EE5-2EE3-4AF6-8C07-5A70D7F6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85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CA7FA-5CCC-433C-B35D-E08D9E121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365EA-A513-40E7-B871-A95652D99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205B6-4DF4-4AD6-8E92-1BD6E054D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D0087F-5EA5-4F8B-943C-6398CD54C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CC5530-E382-47BD-ABC7-7B951FAEF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B2C2F4-93A6-462F-8307-01F8BE97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0821-E915-4842-85C1-3457E4B67EF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156E0E-09DC-40EA-A665-29B686A64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0082F6-7947-4528-BB20-1B78BE91A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2EE5-2EE3-4AF6-8C07-5A70D7F6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56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C697-91A7-40A2-9BDC-217605C3B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47553A-CD9A-4746-B3DB-A3CC0259C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0821-E915-4842-85C1-3457E4B67EF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38A693-EE8E-486A-8004-A6CA3EC5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B5D10-164E-4234-89AE-7D1EB856B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2EE5-2EE3-4AF6-8C07-5A70D7F6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7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74057B-2D4F-48C8-BA22-580C8D7B3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0821-E915-4842-85C1-3457E4B67EF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1EC16-6363-4377-8C2E-E70F2D8FD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F2546-F595-4C84-9407-DAF0FD4BB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2EE5-2EE3-4AF6-8C07-5A70D7F6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7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37A3B-2C96-4D15-A3D2-E454B62C7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F0D69-0482-4ED3-9FD2-C7D9A5424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6BFDA-6EBD-4B98-AFC3-866A3F1D6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36FD4-9DE2-48D7-8FA2-0C8AC6624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0821-E915-4842-85C1-3457E4B67EF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56273-3444-47F5-8E11-83AE880F3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04BFA-0124-4F10-AB61-D37ACE19B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2EE5-2EE3-4AF6-8C07-5A70D7F6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9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2253D-5AF4-4478-AEC2-9773B4A4D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49A4A2-EE55-4FF9-A053-4F407791D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3C2B4-84D7-4F3F-BF17-FD851679C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0DF33-0E02-4DB2-968D-5F2267AF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0821-E915-4842-85C1-3457E4B67EF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8DCC4-C8F1-4918-B8BB-63B4866F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A87A3-BB32-4066-82D6-1837C85E7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2EE5-2EE3-4AF6-8C07-5A70D7F6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27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C4CA5E-4FA9-44EF-80E3-34068343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19ADF-EFD3-4BBF-81BB-CE02C2176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CB62C-0EC0-419F-BC59-3F5B845D8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A0821-E915-4842-85C1-3457E4B67EF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4F2AE-9564-45F9-9224-BE87021C2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26317-E9E0-46BE-84DD-97C17099E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F2EE5-2EE3-4AF6-8C07-5A70D7F6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8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316F8E-F5A9-4094-87E2-044578088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842" y="1276626"/>
            <a:ext cx="7917398" cy="558137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9E21187-45A5-413A-BFF0-26AD25ADBBB2}"/>
              </a:ext>
            </a:extLst>
          </p:cNvPr>
          <p:cNvSpPr/>
          <p:nvPr/>
        </p:nvSpPr>
        <p:spPr>
          <a:xfrm>
            <a:off x="558800" y="1505863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X..da1.rtn</a:t>
            </a:r>
          </a:p>
          <a:p>
            <a:r>
              <a:rPr lang="en-US" dirty="0"/>
              <a:t>nobs        4731.000000</a:t>
            </a:r>
          </a:p>
          <a:p>
            <a:r>
              <a:rPr lang="en-US" dirty="0"/>
              <a:t>NAs            0.000000</a:t>
            </a:r>
          </a:p>
          <a:p>
            <a:r>
              <a:rPr lang="en-US" dirty="0"/>
              <a:t>Minimum       -0.159970</a:t>
            </a:r>
          </a:p>
          <a:p>
            <a:r>
              <a:rPr lang="en-US" dirty="0"/>
              <a:t>Maximum        0.114501</a:t>
            </a:r>
          </a:p>
          <a:p>
            <a:r>
              <a:rPr lang="en-US" dirty="0"/>
              <a:t>1. Quartile   -0.006768</a:t>
            </a:r>
          </a:p>
          <a:p>
            <a:r>
              <a:rPr lang="en-US" dirty="0"/>
              <a:t>3. Quartile    0.013946</a:t>
            </a:r>
          </a:p>
          <a:p>
            <a:r>
              <a:rPr lang="en-US" dirty="0"/>
              <a:t>Mean           0.001875</a:t>
            </a:r>
          </a:p>
          <a:p>
            <a:r>
              <a:rPr lang="en-US" dirty="0"/>
              <a:t>Median         0.004416</a:t>
            </a:r>
          </a:p>
          <a:p>
            <a:r>
              <a:rPr lang="en-US" dirty="0"/>
              <a:t>Sum            8.870051</a:t>
            </a:r>
          </a:p>
          <a:p>
            <a:r>
              <a:rPr lang="en-US" dirty="0"/>
              <a:t>SE Mean        0.000370</a:t>
            </a:r>
          </a:p>
          <a:p>
            <a:r>
              <a:rPr lang="en-US" dirty="0"/>
              <a:t>LCL Mean       0.001149</a:t>
            </a:r>
          </a:p>
          <a:p>
            <a:r>
              <a:rPr lang="en-US" dirty="0"/>
              <a:t>UCL Mean       0.002600</a:t>
            </a:r>
          </a:p>
          <a:p>
            <a:r>
              <a:rPr lang="en-US" dirty="0"/>
              <a:t>Variance       0.000648</a:t>
            </a:r>
          </a:p>
          <a:p>
            <a:r>
              <a:rPr lang="en-US" dirty="0" err="1"/>
              <a:t>Stdev</a:t>
            </a:r>
            <a:r>
              <a:rPr lang="en-US" dirty="0"/>
              <a:t>          0.025456</a:t>
            </a:r>
          </a:p>
          <a:p>
            <a:r>
              <a:rPr lang="en-US" dirty="0"/>
              <a:t>Skewness      -1.967781</a:t>
            </a:r>
          </a:p>
          <a:p>
            <a:r>
              <a:rPr lang="en-US" dirty="0"/>
              <a:t>Kurtosis      10.922852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1B0FBD4-FD91-418C-A194-8AFA281DC29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1150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Intra day return - distribution</a:t>
            </a:r>
          </a:p>
        </p:txBody>
      </p:sp>
    </p:spTree>
    <p:extLst>
      <p:ext uri="{BB962C8B-B14F-4D97-AF65-F5344CB8AC3E}">
        <p14:creationId xmlns:p14="http://schemas.microsoft.com/office/powerpoint/2010/main" val="2880190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1B0FBD4-FD91-418C-A194-8AFA281DC29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321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Gap up conditions – Intraday distribution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5D646E-EB4F-4209-9E63-D7392BD6F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882" y="1276626"/>
            <a:ext cx="7053798" cy="497257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57C90D2-106E-4D51-BF9E-8F3C025F044A}"/>
              </a:ext>
            </a:extLst>
          </p:cNvPr>
          <p:cNvSpPr/>
          <p:nvPr/>
        </p:nvSpPr>
        <p:spPr>
          <a:xfrm>
            <a:off x="741680" y="1276626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X..</a:t>
            </a:r>
            <a:r>
              <a:rPr lang="en-US" dirty="0" err="1"/>
              <a:t>incre.rtn</a:t>
            </a:r>
            <a:endParaRPr lang="en-US" dirty="0"/>
          </a:p>
          <a:p>
            <a:r>
              <a:rPr lang="en-US" dirty="0"/>
              <a:t>nobs         2913.000000</a:t>
            </a:r>
          </a:p>
          <a:p>
            <a:r>
              <a:rPr lang="en-US" dirty="0"/>
              <a:t>NAs             0.000000</a:t>
            </a:r>
          </a:p>
          <a:p>
            <a:r>
              <a:rPr lang="en-US" dirty="0"/>
              <a:t>Minimum        -0.057851</a:t>
            </a:r>
          </a:p>
          <a:p>
            <a:r>
              <a:rPr lang="en-US" dirty="0"/>
              <a:t>Maximum         0.054246</a:t>
            </a:r>
          </a:p>
          <a:p>
            <a:r>
              <a:rPr lang="en-US" dirty="0"/>
              <a:t>1. Quartile    -0.004910</a:t>
            </a:r>
          </a:p>
          <a:p>
            <a:r>
              <a:rPr lang="en-US" dirty="0"/>
              <a:t>3. Quartile     0.013338</a:t>
            </a:r>
          </a:p>
          <a:p>
            <a:r>
              <a:rPr lang="en-US" dirty="0"/>
              <a:t>Mean            0.003716</a:t>
            </a:r>
          </a:p>
          <a:p>
            <a:r>
              <a:rPr lang="en-US" dirty="0"/>
              <a:t>Median          0.004264</a:t>
            </a:r>
          </a:p>
          <a:p>
            <a:r>
              <a:rPr lang="en-US" dirty="0"/>
              <a:t>Sum            10.823978</a:t>
            </a:r>
          </a:p>
          <a:p>
            <a:r>
              <a:rPr lang="en-US" dirty="0"/>
              <a:t>SE Mean         0.000312</a:t>
            </a:r>
          </a:p>
          <a:p>
            <a:r>
              <a:rPr lang="en-US" dirty="0"/>
              <a:t>LCL Mean        0.003104</a:t>
            </a:r>
          </a:p>
          <a:p>
            <a:r>
              <a:rPr lang="en-US" dirty="0"/>
              <a:t>UCL Mean        0.004327</a:t>
            </a:r>
          </a:p>
          <a:p>
            <a:r>
              <a:rPr lang="en-US" dirty="0"/>
              <a:t>Variance        0.000283</a:t>
            </a:r>
          </a:p>
          <a:p>
            <a:r>
              <a:rPr lang="en-US" dirty="0" err="1"/>
              <a:t>Stdev</a:t>
            </a:r>
            <a:r>
              <a:rPr lang="en-US" dirty="0"/>
              <a:t>           0.016834</a:t>
            </a:r>
          </a:p>
          <a:p>
            <a:r>
              <a:rPr lang="en-US" dirty="0"/>
              <a:t>Skewness       -0.414228</a:t>
            </a:r>
          </a:p>
          <a:p>
            <a:r>
              <a:rPr lang="en-US" dirty="0"/>
              <a:t>Kurtosis        1.610631</a:t>
            </a:r>
          </a:p>
        </p:txBody>
      </p:sp>
    </p:spTree>
    <p:extLst>
      <p:ext uri="{BB962C8B-B14F-4D97-AF65-F5344CB8AC3E}">
        <p14:creationId xmlns:p14="http://schemas.microsoft.com/office/powerpoint/2010/main" val="931163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1B0FBD4-FD91-418C-A194-8AFA281DC29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321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Gap up conditions – Intraday distribution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CB2EBD-CBED-48C4-BF94-FE5C34ED2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3746"/>
            <a:ext cx="4833748" cy="25460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2CD189-8745-43FF-BDEC-EFEA89D0184D}"/>
              </a:ext>
            </a:extLst>
          </p:cNvPr>
          <p:cNvSpPr txBox="1"/>
          <p:nvPr/>
        </p:nvSpPr>
        <p:spPr>
          <a:xfrm>
            <a:off x="5222240" y="1422400"/>
            <a:ext cx="3048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it's gapped up (or down) by X at day D, what is the distribution Y of intraday return</a:t>
            </a:r>
          </a:p>
          <a:p>
            <a:r>
              <a:rPr lang="en-US" dirty="0" err="1"/>
              <a:t>Gapup</a:t>
            </a:r>
            <a:r>
              <a:rPr lang="en-US" dirty="0"/>
              <a:t> distribution – 0-0.005, 0.005-0.01, 0.01-0.015, 0.015-0.02, 0.02+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9B6B8B-06EA-4636-8D14-864C6C817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2" y="3754082"/>
            <a:ext cx="2748715" cy="14478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FF9DE3-F3E1-4731-BA78-C978E3234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7840" y="3815660"/>
            <a:ext cx="2748715" cy="14478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75DA88-EE80-4F54-B4C5-C4122F774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6555" y="3754082"/>
            <a:ext cx="2748715" cy="14478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EB3C8E-F189-4E6D-8B98-1915663AF6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3953" y="3799839"/>
            <a:ext cx="2748715" cy="14478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95A98C8-95B2-4FE3-B589-E672215159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6538" y="5217741"/>
            <a:ext cx="2748715" cy="144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38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1B0FBD4-FD91-418C-A194-8AFA281DC29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321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Gap down conditions – Intraday distribution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4DC9C9-AD1D-400C-80AD-314E51AEAF21}"/>
              </a:ext>
            </a:extLst>
          </p:cNvPr>
          <p:cNvSpPr/>
          <p:nvPr/>
        </p:nvSpPr>
        <p:spPr>
          <a:xfrm>
            <a:off x="599440" y="1276626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X..</a:t>
            </a:r>
            <a:r>
              <a:rPr lang="en-US" dirty="0" err="1"/>
              <a:t>decre.rtn</a:t>
            </a:r>
            <a:endParaRPr lang="en-US" dirty="0"/>
          </a:p>
          <a:p>
            <a:r>
              <a:rPr lang="en-US" dirty="0"/>
              <a:t>nobs         1805.000000</a:t>
            </a:r>
          </a:p>
          <a:p>
            <a:r>
              <a:rPr lang="en-US" dirty="0"/>
              <a:t>NAs             0.000000</a:t>
            </a:r>
          </a:p>
          <a:p>
            <a:r>
              <a:rPr lang="en-US" dirty="0"/>
              <a:t>Minimum        -0.159970</a:t>
            </a:r>
          </a:p>
          <a:p>
            <a:r>
              <a:rPr lang="en-US" dirty="0"/>
              <a:t>Maximum         0.114501</a:t>
            </a:r>
          </a:p>
          <a:p>
            <a:r>
              <a:rPr lang="en-US" dirty="0"/>
              <a:t>1. Quartile    -0.011241</a:t>
            </a:r>
          </a:p>
          <a:p>
            <a:r>
              <a:rPr lang="en-US" dirty="0"/>
              <a:t>3. Quartile     0.014842</a:t>
            </a:r>
          </a:p>
          <a:p>
            <a:r>
              <a:rPr lang="en-US" dirty="0"/>
              <a:t>Mean           -0.001384</a:t>
            </a:r>
          </a:p>
          <a:p>
            <a:r>
              <a:rPr lang="en-US" dirty="0"/>
              <a:t>Median          0.004696</a:t>
            </a:r>
          </a:p>
          <a:p>
            <a:r>
              <a:rPr lang="en-US" dirty="0"/>
              <a:t>Sum            -2.497839</a:t>
            </a:r>
          </a:p>
          <a:p>
            <a:r>
              <a:rPr lang="en-US" dirty="0"/>
              <a:t>SE Mean         0.000820</a:t>
            </a:r>
          </a:p>
          <a:p>
            <a:r>
              <a:rPr lang="en-US" dirty="0"/>
              <a:t>LCL Mean       -0.002992</a:t>
            </a:r>
          </a:p>
          <a:p>
            <a:r>
              <a:rPr lang="en-US" dirty="0"/>
              <a:t>UCL Mean        0.000225</a:t>
            </a:r>
          </a:p>
          <a:p>
            <a:r>
              <a:rPr lang="en-US" dirty="0"/>
              <a:t>Variance        0.001214</a:t>
            </a:r>
          </a:p>
          <a:p>
            <a:r>
              <a:rPr lang="en-US" dirty="0" err="1"/>
              <a:t>Stdev</a:t>
            </a:r>
            <a:r>
              <a:rPr lang="en-US" dirty="0"/>
              <a:t>           0.034842</a:t>
            </a:r>
          </a:p>
          <a:p>
            <a:r>
              <a:rPr lang="en-US" dirty="0"/>
              <a:t>Skewness       -1.725512</a:t>
            </a:r>
          </a:p>
          <a:p>
            <a:r>
              <a:rPr lang="en-US" dirty="0"/>
              <a:t>Kurtosis        6.290910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04B0B8-78FE-4389-B2E9-629A42D9F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405" y="1352705"/>
            <a:ext cx="7300395" cy="514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72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1B0FBD4-FD91-418C-A194-8AFA281DC29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321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Gap down conditions – Intraday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2CD189-8745-43FF-BDEC-EFEA89D0184D}"/>
              </a:ext>
            </a:extLst>
          </p:cNvPr>
          <p:cNvSpPr txBox="1"/>
          <p:nvPr/>
        </p:nvSpPr>
        <p:spPr>
          <a:xfrm>
            <a:off x="5222240" y="1422400"/>
            <a:ext cx="3048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it's gapped up (or down) by X at day D, what is the distribution Y of intraday return</a:t>
            </a:r>
          </a:p>
          <a:p>
            <a:r>
              <a:rPr lang="en-US" dirty="0" err="1"/>
              <a:t>Gapdown</a:t>
            </a:r>
            <a:r>
              <a:rPr lang="en-US" dirty="0"/>
              <a:t> distribution – 0-(-0.01), (-0.01)-(-0.02), (-0.02)-(-0.03), (-0.03)-(-0.04), -0.04+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F3AB4A-82BB-41C3-ACCA-DD9900BF4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0" y="1404958"/>
            <a:ext cx="4155440" cy="21888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8BF42D-C471-4F8E-8561-049EDB3B0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2" y="3754082"/>
            <a:ext cx="2748715" cy="14478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7259CE-E553-4D65-AD51-0177A9536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9157" y="3778845"/>
            <a:ext cx="2748715" cy="14478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011229-689C-4043-BC96-AACC3004B4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392" y="3799839"/>
            <a:ext cx="2748715" cy="14478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F421B4-4455-4474-A00E-2919941708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5085" y="3754082"/>
            <a:ext cx="2748715" cy="14478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EECB2A1-8004-4549-9364-F4A22EAE87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6682" y="5275955"/>
            <a:ext cx="2748715" cy="144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960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1B0FBD4-FD91-418C-A194-8AFA281DC29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321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if the lowest price in the first 90min lower than the previous day lowest (by at least 1 cent), what is the return for the rest of day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104352-32FA-4463-B55B-A2465A0CA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968" y="1479752"/>
            <a:ext cx="7089352" cy="439506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4308CD5-2238-425B-910E-E8D9BBCDFB57}"/>
              </a:ext>
            </a:extLst>
          </p:cNvPr>
          <p:cNvSpPr/>
          <p:nvPr/>
        </p:nvSpPr>
        <p:spPr>
          <a:xfrm>
            <a:off x="924560" y="1276626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X..con1.rtn90</a:t>
            </a:r>
          </a:p>
          <a:p>
            <a:r>
              <a:rPr lang="en-US" dirty="0"/>
              <a:t>nobs           741.000000</a:t>
            </a:r>
          </a:p>
          <a:p>
            <a:r>
              <a:rPr lang="en-US" dirty="0"/>
              <a:t>NAs              0.000000</a:t>
            </a:r>
          </a:p>
          <a:p>
            <a:r>
              <a:rPr lang="en-US" dirty="0"/>
              <a:t>Minimum         -0.107162</a:t>
            </a:r>
          </a:p>
          <a:p>
            <a:r>
              <a:rPr lang="en-US" dirty="0"/>
              <a:t>Maximum          0.087684</a:t>
            </a:r>
          </a:p>
          <a:p>
            <a:r>
              <a:rPr lang="en-US" dirty="0"/>
              <a:t>1. Quartile     -0.014479</a:t>
            </a:r>
          </a:p>
          <a:p>
            <a:r>
              <a:rPr lang="en-US" dirty="0"/>
              <a:t>3. Quartile      0.016571</a:t>
            </a:r>
          </a:p>
          <a:p>
            <a:r>
              <a:rPr lang="en-US" dirty="0"/>
              <a:t>Mean            -0.004096</a:t>
            </a:r>
          </a:p>
          <a:p>
            <a:r>
              <a:rPr lang="en-US" dirty="0"/>
              <a:t>Median          -0.001291</a:t>
            </a:r>
          </a:p>
          <a:p>
            <a:r>
              <a:rPr lang="en-US" dirty="0"/>
              <a:t>Sum             -3.035364</a:t>
            </a:r>
          </a:p>
          <a:p>
            <a:r>
              <a:rPr lang="en-US" dirty="0"/>
              <a:t>SE Mean          0.001268</a:t>
            </a:r>
          </a:p>
          <a:p>
            <a:r>
              <a:rPr lang="en-US" dirty="0"/>
              <a:t>LCL Mean        -0.006585</a:t>
            </a:r>
          </a:p>
          <a:p>
            <a:r>
              <a:rPr lang="en-US" dirty="0"/>
              <a:t>UCL Mean        -0.001608</a:t>
            </a:r>
          </a:p>
          <a:p>
            <a:r>
              <a:rPr lang="en-US" dirty="0"/>
              <a:t>Variance         0.001190</a:t>
            </a:r>
          </a:p>
          <a:p>
            <a:r>
              <a:rPr lang="en-US" dirty="0" err="1"/>
              <a:t>Stdev</a:t>
            </a:r>
            <a:r>
              <a:rPr lang="en-US" dirty="0"/>
              <a:t>            0.034503</a:t>
            </a:r>
          </a:p>
          <a:p>
            <a:r>
              <a:rPr lang="en-US" dirty="0"/>
              <a:t>Skewness        -0.969279</a:t>
            </a:r>
          </a:p>
          <a:p>
            <a:r>
              <a:rPr lang="en-US" dirty="0"/>
              <a:t>Kurtosis         2.037144</a:t>
            </a:r>
          </a:p>
        </p:txBody>
      </p:sp>
    </p:spTree>
    <p:extLst>
      <p:ext uri="{BB962C8B-B14F-4D97-AF65-F5344CB8AC3E}">
        <p14:creationId xmlns:p14="http://schemas.microsoft.com/office/powerpoint/2010/main" val="1004277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1B0FBD4-FD91-418C-A194-8AFA281DC29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321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if the lowest price in the first 90min higher than the previous day lowest (by at least 1 cent), what is the return for the rest of day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D0E889-51D8-4967-8E5F-F59C298397AD}"/>
              </a:ext>
            </a:extLst>
          </p:cNvPr>
          <p:cNvSpPr/>
          <p:nvPr/>
        </p:nvSpPr>
        <p:spPr>
          <a:xfrm>
            <a:off x="995680" y="1272183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X..con1.rtn90</a:t>
            </a:r>
          </a:p>
          <a:p>
            <a:r>
              <a:rPr lang="en-US" dirty="0"/>
              <a:t>nobs          2646.000000</a:t>
            </a:r>
          </a:p>
          <a:p>
            <a:r>
              <a:rPr lang="en-US" dirty="0"/>
              <a:t>NAs              0.000000</a:t>
            </a:r>
          </a:p>
          <a:p>
            <a:r>
              <a:rPr lang="en-US" dirty="0"/>
              <a:t>Minimum         -0.057143</a:t>
            </a:r>
          </a:p>
          <a:p>
            <a:r>
              <a:rPr lang="en-US" dirty="0"/>
              <a:t>Maximum          0.066054</a:t>
            </a:r>
          </a:p>
          <a:p>
            <a:r>
              <a:rPr lang="en-US" dirty="0"/>
              <a:t>1. Quartile     -0.003158</a:t>
            </a:r>
          </a:p>
          <a:p>
            <a:r>
              <a:rPr lang="en-US" dirty="0"/>
              <a:t>3. Quartile      0.009590</a:t>
            </a:r>
          </a:p>
          <a:p>
            <a:r>
              <a:rPr lang="en-US" dirty="0"/>
              <a:t>Mean             0.002788</a:t>
            </a:r>
          </a:p>
          <a:p>
            <a:r>
              <a:rPr lang="en-US" dirty="0"/>
              <a:t>Median           0.003948</a:t>
            </a:r>
          </a:p>
          <a:p>
            <a:r>
              <a:rPr lang="en-US" dirty="0"/>
              <a:t>Sum              7.375961</a:t>
            </a:r>
          </a:p>
          <a:p>
            <a:r>
              <a:rPr lang="en-US" dirty="0"/>
              <a:t>SE Mean          0.000283</a:t>
            </a:r>
          </a:p>
          <a:p>
            <a:r>
              <a:rPr lang="en-US" dirty="0"/>
              <a:t>LCL Mean         0.002233</a:t>
            </a:r>
          </a:p>
          <a:p>
            <a:r>
              <a:rPr lang="en-US" dirty="0"/>
              <a:t>UCL Mean         0.003342</a:t>
            </a:r>
          </a:p>
          <a:p>
            <a:r>
              <a:rPr lang="en-US" dirty="0"/>
              <a:t>Variance         0.000212</a:t>
            </a:r>
          </a:p>
          <a:p>
            <a:r>
              <a:rPr lang="en-US" dirty="0" err="1"/>
              <a:t>Stdev</a:t>
            </a:r>
            <a:r>
              <a:rPr lang="en-US" dirty="0"/>
              <a:t>            0.014549</a:t>
            </a:r>
          </a:p>
          <a:p>
            <a:r>
              <a:rPr lang="en-US" dirty="0"/>
              <a:t>Skewness        -0.378601</a:t>
            </a:r>
          </a:p>
          <a:p>
            <a:r>
              <a:rPr lang="en-US" dirty="0"/>
              <a:t>Kurtosis         3.703637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8CC9BD-F790-46A2-9DC9-3C9E8E1A1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760" y="1448688"/>
            <a:ext cx="6791540" cy="421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870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1B0FBD4-FD91-418C-A194-8AFA281DC29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321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if the highest price in the first 90min lower than the previous day highest (by at least 1 cent), what is the return for the rest of day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31D999-488D-4F34-B930-AC28C3152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717" y="1628120"/>
            <a:ext cx="7402083" cy="389891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AA7E09E-E96D-4E04-8CF4-24300CC916F4}"/>
              </a:ext>
            </a:extLst>
          </p:cNvPr>
          <p:cNvSpPr/>
          <p:nvPr/>
        </p:nvSpPr>
        <p:spPr>
          <a:xfrm>
            <a:off x="903717" y="1176922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X..con2.rtn90</a:t>
            </a:r>
          </a:p>
          <a:p>
            <a:r>
              <a:rPr lang="en-US" dirty="0"/>
              <a:t>nobs          1313.000000</a:t>
            </a:r>
          </a:p>
          <a:p>
            <a:r>
              <a:rPr lang="en-US" dirty="0"/>
              <a:t>NAs              0.000000</a:t>
            </a:r>
          </a:p>
          <a:p>
            <a:r>
              <a:rPr lang="en-US" dirty="0"/>
              <a:t>Minimum         -0.107162</a:t>
            </a:r>
          </a:p>
          <a:p>
            <a:r>
              <a:rPr lang="en-US" dirty="0"/>
              <a:t>Maximum          0.087684</a:t>
            </a:r>
          </a:p>
          <a:p>
            <a:r>
              <a:rPr lang="en-US" dirty="0"/>
              <a:t>1. Quartile     -0.013094</a:t>
            </a:r>
          </a:p>
          <a:p>
            <a:r>
              <a:rPr lang="en-US" dirty="0"/>
              <a:t>3. Quartile      0.015050</a:t>
            </a:r>
          </a:p>
          <a:p>
            <a:r>
              <a:rPr lang="en-US" dirty="0"/>
              <a:t>Mean            -0.001362</a:t>
            </a:r>
          </a:p>
          <a:p>
            <a:r>
              <a:rPr lang="en-US" dirty="0"/>
              <a:t>Median           0.002115</a:t>
            </a:r>
          </a:p>
          <a:p>
            <a:r>
              <a:rPr lang="en-US" dirty="0"/>
              <a:t>Sum             -1.788019</a:t>
            </a:r>
          </a:p>
          <a:p>
            <a:r>
              <a:rPr lang="en-US" dirty="0"/>
              <a:t>SE Mean          0.000801</a:t>
            </a:r>
          </a:p>
          <a:p>
            <a:r>
              <a:rPr lang="en-US" dirty="0"/>
              <a:t>LCL Mean        -0.002933</a:t>
            </a:r>
          </a:p>
          <a:p>
            <a:r>
              <a:rPr lang="en-US" dirty="0"/>
              <a:t>UCL Mean         0.000209</a:t>
            </a:r>
          </a:p>
          <a:p>
            <a:r>
              <a:rPr lang="en-US" dirty="0"/>
              <a:t>Variance         0.000842</a:t>
            </a:r>
          </a:p>
          <a:p>
            <a:r>
              <a:rPr lang="en-US" dirty="0" err="1"/>
              <a:t>Stdev</a:t>
            </a:r>
            <a:r>
              <a:rPr lang="en-US" dirty="0"/>
              <a:t>            0.029022</a:t>
            </a:r>
          </a:p>
          <a:p>
            <a:r>
              <a:rPr lang="en-US" dirty="0"/>
              <a:t>Skewness        -1.084745</a:t>
            </a:r>
          </a:p>
          <a:p>
            <a:r>
              <a:rPr lang="en-US" dirty="0"/>
              <a:t>Kurtosis         3.303349</a:t>
            </a:r>
          </a:p>
        </p:txBody>
      </p:sp>
    </p:spTree>
    <p:extLst>
      <p:ext uri="{BB962C8B-B14F-4D97-AF65-F5344CB8AC3E}">
        <p14:creationId xmlns:p14="http://schemas.microsoft.com/office/powerpoint/2010/main" val="3957767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1B0FBD4-FD91-418C-A194-8AFA281DC29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321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if the highest price in the first 90min higher than the previous day highest (by at least 1 cent), what is the return for the rest of day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2CD6FE-C88C-4ABD-B15E-F919EDDBA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562" y="1652260"/>
            <a:ext cx="7479238" cy="393955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8EA314F-C5E2-4B0C-A9D8-520AECDD9D66}"/>
              </a:ext>
            </a:extLst>
          </p:cNvPr>
          <p:cNvSpPr/>
          <p:nvPr/>
        </p:nvSpPr>
        <p:spPr>
          <a:xfrm>
            <a:off x="838200" y="1221383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X..con2.rtn90</a:t>
            </a:r>
          </a:p>
          <a:p>
            <a:r>
              <a:rPr lang="en-US" dirty="0"/>
              <a:t>nobs          1417.000000</a:t>
            </a:r>
          </a:p>
          <a:p>
            <a:r>
              <a:rPr lang="en-US" dirty="0"/>
              <a:t>NAs              0.000000</a:t>
            </a:r>
          </a:p>
          <a:p>
            <a:r>
              <a:rPr lang="en-US" dirty="0"/>
              <a:t>Minimum         -0.049061</a:t>
            </a:r>
          </a:p>
          <a:p>
            <a:r>
              <a:rPr lang="en-US" dirty="0"/>
              <a:t>Maximum          0.066054</a:t>
            </a:r>
          </a:p>
          <a:p>
            <a:r>
              <a:rPr lang="en-US" dirty="0"/>
              <a:t>1. Quartile     -0.001494</a:t>
            </a:r>
          </a:p>
          <a:p>
            <a:r>
              <a:rPr lang="en-US" dirty="0"/>
              <a:t>3. Quartile      0.009520</a:t>
            </a:r>
          </a:p>
          <a:p>
            <a:r>
              <a:rPr lang="en-US" dirty="0"/>
              <a:t>Mean             0.002077</a:t>
            </a:r>
          </a:p>
          <a:p>
            <a:r>
              <a:rPr lang="en-US" dirty="0"/>
              <a:t>Median           0.002645</a:t>
            </a:r>
          </a:p>
          <a:p>
            <a:r>
              <a:rPr lang="en-US" dirty="0"/>
              <a:t>Sum              2.943467</a:t>
            </a:r>
          </a:p>
          <a:p>
            <a:r>
              <a:rPr lang="en-US" dirty="0"/>
              <a:t>SE Mean          0.000402</a:t>
            </a:r>
          </a:p>
          <a:p>
            <a:r>
              <a:rPr lang="en-US" dirty="0"/>
              <a:t>LCL Mean         0.001288</a:t>
            </a:r>
          </a:p>
          <a:p>
            <a:r>
              <a:rPr lang="en-US" dirty="0"/>
              <a:t>UCL Mean         0.002867</a:t>
            </a:r>
          </a:p>
          <a:p>
            <a:r>
              <a:rPr lang="en-US" dirty="0"/>
              <a:t>Variance         0.000229</a:t>
            </a:r>
          </a:p>
          <a:p>
            <a:r>
              <a:rPr lang="en-US" dirty="0" err="1"/>
              <a:t>Stdev</a:t>
            </a:r>
            <a:r>
              <a:rPr lang="en-US" dirty="0"/>
              <a:t>            0.015148</a:t>
            </a:r>
          </a:p>
          <a:p>
            <a:r>
              <a:rPr lang="en-US" dirty="0"/>
              <a:t>Skewness        -0.306230</a:t>
            </a:r>
          </a:p>
          <a:p>
            <a:r>
              <a:rPr lang="en-US" dirty="0"/>
              <a:t>Kurtosis         4.156948</a:t>
            </a:r>
          </a:p>
        </p:txBody>
      </p:sp>
    </p:spTree>
    <p:extLst>
      <p:ext uri="{BB962C8B-B14F-4D97-AF65-F5344CB8AC3E}">
        <p14:creationId xmlns:p14="http://schemas.microsoft.com/office/powerpoint/2010/main" val="3137872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578</Words>
  <Application>Microsoft Office PowerPoint</Application>
  <PresentationFormat>Widescreen</PresentationFormat>
  <Paragraphs>132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 Wang</dc:creator>
  <cp:lastModifiedBy>Leo Wang</cp:lastModifiedBy>
  <cp:revision>10</cp:revision>
  <dcterms:created xsi:type="dcterms:W3CDTF">2017-11-04T20:27:39Z</dcterms:created>
  <dcterms:modified xsi:type="dcterms:W3CDTF">2017-11-05T03:55:54Z</dcterms:modified>
</cp:coreProperties>
</file>