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notesSlides/notesSlide21.xml" ContentType="application/vnd.openxmlformats-officedocument.presentationml.notesSlide+xml"/>
  <Override PartName="/ppt/tags/tag27.xml" ContentType="application/vnd.openxmlformats-officedocument.presentationml.tags+xml"/>
  <Override PartName="/ppt/notesSlides/notesSlide22.xml" ContentType="application/vnd.openxmlformats-officedocument.presentationml.notesSlide+xml"/>
  <Override PartName="/ppt/tags/tag28.xml" ContentType="application/vnd.openxmlformats-officedocument.presentationml.tags+xml"/>
  <Override PartName="/ppt/notesSlides/notesSlide23.xml" ContentType="application/vnd.openxmlformats-officedocument.presentationml.notesSlide+xml"/>
  <Override PartName="/ppt/tags/tag29.xml" ContentType="application/vnd.openxmlformats-officedocument.presentationml.tags+xml"/>
  <Override PartName="/ppt/notesSlides/notesSlide24.xml" ContentType="application/vnd.openxmlformats-officedocument.presentationml.notesSlide+xml"/>
  <Override PartName="/ppt/tags/tag30.xml" ContentType="application/vnd.openxmlformats-officedocument.presentationml.tags+xml"/>
  <Override PartName="/ppt/notesSlides/notesSlide25.xml" ContentType="application/vnd.openxmlformats-officedocument.presentationml.notesSlide+xml"/>
  <Override PartName="/ppt/tags/tag31.xml" ContentType="application/vnd.openxmlformats-officedocument.presentationml.tags+xml"/>
  <Override PartName="/ppt/notesSlides/notesSlide26.xml" ContentType="application/vnd.openxmlformats-officedocument.presentationml.notesSlide+xml"/>
  <Override PartName="/ppt/tags/tag32.xml" ContentType="application/vnd.openxmlformats-officedocument.presentationml.tags+xml"/>
  <Override PartName="/ppt/notesSlides/notesSlide27.xml" ContentType="application/vnd.openxmlformats-officedocument.presentationml.notesSlide+xml"/>
  <Override PartName="/ppt/tags/tag33.xml" ContentType="application/vnd.openxmlformats-officedocument.presentationml.tags+xml"/>
  <Override PartName="/ppt/notesSlides/notesSlide28.xml" ContentType="application/vnd.openxmlformats-officedocument.presentationml.notesSlide+xml"/>
  <Override PartName="/ppt/tags/tag34.xml" ContentType="application/vnd.openxmlformats-officedocument.presentationml.tags+xml"/>
  <Override PartName="/ppt/notesSlides/notesSlide29.xml" ContentType="application/vnd.openxmlformats-officedocument.presentationml.notesSlide+xml"/>
  <Override PartName="/ppt/tags/tag35.xml" ContentType="application/vnd.openxmlformats-officedocument.presentationml.tags+xml"/>
  <Override PartName="/ppt/notesSlides/notesSlide30.xml" ContentType="application/vnd.openxmlformats-officedocument.presentationml.notesSlide+xml"/>
  <Override PartName="/ppt/tags/tag36.xml" ContentType="application/vnd.openxmlformats-officedocument.presentationml.tags+xml"/>
  <Override PartName="/ppt/notesSlides/notesSlide31.xml" ContentType="application/vnd.openxmlformats-officedocument.presentationml.notesSlide+xml"/>
  <Override PartName="/ppt/tags/tag37.xml" ContentType="application/vnd.openxmlformats-officedocument.presentationml.tags+xml"/>
  <Override PartName="/ppt/notesSlides/notesSlide32.xml" ContentType="application/vnd.openxmlformats-officedocument.presentationml.notesSlide+xml"/>
  <Override PartName="/ppt/tags/tag38.xml" ContentType="application/vnd.openxmlformats-officedocument.presentationml.tags+xml"/>
  <Override PartName="/ppt/notesSlides/notesSlide33.xml" ContentType="application/vnd.openxmlformats-officedocument.presentationml.notesSlide+xml"/>
  <Override PartName="/ppt/tags/tag39.xml" ContentType="application/vnd.openxmlformats-officedocument.presentationml.tags+xml"/>
  <Override PartName="/ppt/notesSlides/notesSlide34.xml" ContentType="application/vnd.openxmlformats-officedocument.presentationml.notesSlide+xml"/>
  <Override PartName="/ppt/tags/tag40.xml" ContentType="application/vnd.openxmlformats-officedocument.presentationml.tags+xml"/>
  <Override PartName="/ppt/notesSlides/notesSlide35.xml" ContentType="application/vnd.openxmlformats-officedocument.presentationml.notesSlide+xml"/>
  <Override PartName="/ppt/tags/tag41.xml" ContentType="application/vnd.openxmlformats-officedocument.presentationml.tags+xml"/>
  <Override PartName="/ppt/notesSlides/notesSlide36.xml" ContentType="application/vnd.openxmlformats-officedocument.presentationml.notesSlide+xml"/>
  <Override PartName="/ppt/tags/tag42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59" r:id="rId2"/>
    <p:sldMasterId id="2147483670" r:id="rId3"/>
  </p:sldMasterIdLst>
  <p:notesMasterIdLst>
    <p:notesMasterId r:id="rId41"/>
  </p:notesMasterIdLst>
  <p:sldIdLst>
    <p:sldId id="262" r:id="rId4"/>
    <p:sldId id="332" r:id="rId5"/>
    <p:sldId id="375" r:id="rId6"/>
    <p:sldId id="305" r:id="rId7"/>
    <p:sldId id="333" r:id="rId8"/>
    <p:sldId id="325" r:id="rId9"/>
    <p:sldId id="327" r:id="rId10"/>
    <p:sldId id="359" r:id="rId11"/>
    <p:sldId id="307" r:id="rId12"/>
    <p:sldId id="357" r:id="rId13"/>
    <p:sldId id="358" r:id="rId14"/>
    <p:sldId id="326" r:id="rId15"/>
    <p:sldId id="361" r:id="rId16"/>
    <p:sldId id="362" r:id="rId17"/>
    <p:sldId id="360" r:id="rId18"/>
    <p:sldId id="363" r:id="rId19"/>
    <p:sldId id="364" r:id="rId20"/>
    <p:sldId id="365" r:id="rId21"/>
    <p:sldId id="366" r:id="rId22"/>
    <p:sldId id="383" r:id="rId23"/>
    <p:sldId id="384" r:id="rId24"/>
    <p:sldId id="367" r:id="rId25"/>
    <p:sldId id="368" r:id="rId26"/>
    <p:sldId id="369" r:id="rId27"/>
    <p:sldId id="370" r:id="rId28"/>
    <p:sldId id="371" r:id="rId29"/>
    <p:sldId id="372" r:id="rId30"/>
    <p:sldId id="386" r:id="rId31"/>
    <p:sldId id="387" r:id="rId32"/>
    <p:sldId id="377" r:id="rId33"/>
    <p:sldId id="376" r:id="rId34"/>
    <p:sldId id="378" r:id="rId35"/>
    <p:sldId id="379" r:id="rId36"/>
    <p:sldId id="380" r:id="rId37"/>
    <p:sldId id="381" r:id="rId38"/>
    <p:sldId id="382" r:id="rId39"/>
    <p:sldId id="38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峰" initials="张峰" lastIdx="2" clrIdx="0">
    <p:extLst>
      <p:ext uri="{19B8F6BF-5375-455C-9EA6-DF929625EA0E}">
        <p15:presenceInfo xmlns:p15="http://schemas.microsoft.com/office/powerpoint/2012/main" userId="9e66704780251f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1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84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6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52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55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59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87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10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23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60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8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24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05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22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53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84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51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23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71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3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28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7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0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98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37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59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237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06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50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84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1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2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4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1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57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5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670800" y="336012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 algn="l">
              <a:buNone/>
              <a:defRPr sz="20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2192400" y="335395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20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 userDrawn="1"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 userDrawn="1"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 userDrawn="1"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 userDrawn="1"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 userDrawn="1"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 userDrawn="1"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39656" y="1122363"/>
            <a:ext cx="6633030" cy="2387600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9656" y="3602038"/>
            <a:ext cx="663303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1684800"/>
            <a:ext cx="9784800" cy="4237200"/>
          </a:xfrm>
        </p:spPr>
        <p:txBody>
          <a:bodyPr>
            <a:normAutofit/>
          </a:bodyPr>
          <a:lstStyle>
            <a:lvl1pPr marL="0" indent="0">
              <a:lnSpc>
                <a:spcPct val="160000"/>
              </a:lnSpc>
              <a:buFont typeface="Arial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800" y="3963600"/>
            <a:ext cx="8114400" cy="925200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等腰三角形 6"/>
          <p:cNvSpPr/>
          <p:nvPr userDrawn="1"/>
        </p:nvSpPr>
        <p:spPr>
          <a:xfrm>
            <a:off x="6242958" y="1511300"/>
            <a:ext cx="2578099" cy="22225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96000" rtlCol="0" anchor="ctr"/>
          <a:lstStyle/>
          <a:p>
            <a:pPr algn="ctr"/>
            <a:endParaRPr lang="zh-CN" altLang="en-US" sz="96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343837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3892395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41600" y="1951200"/>
            <a:ext cx="6634800" cy="23868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9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59636" y="365125"/>
            <a:ext cx="1794164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96745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85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1429"/>
            <a:ext cx="105156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D91E56D-6858-40A5-B361-6FE2659475C9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44685A8-1541-4832-B431-FBC9EAE860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https://github.com/Netflix/eureka/wiki" TargetMode="External"/><Relationship Id="rId5" Type="http://schemas.openxmlformats.org/officeDocument/2006/relationships/hyperlink" Target="https://github.com/Netflix/eureka" TargetMode="Externa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hyperlink" Target="https://github.com/Netflix/eureka/wiki/Eureka-at-a-glan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771774" y="469411"/>
            <a:ext cx="4055155" cy="138455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深入理解</a:t>
            </a:r>
            <a:r>
              <a:rPr lang="en-US" altLang="zh-CN" sz="4000" dirty="0" smtClean="0">
                <a:solidFill>
                  <a:schemeClr val="tx1"/>
                </a:solidFill>
              </a:rPr>
              <a:t>Eureka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71774" y="2711890"/>
            <a:ext cx="5649812" cy="154170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sym typeface="+mn-lt"/>
              </a:rPr>
              <a:t>作者</a:t>
            </a: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： </a:t>
            </a:r>
            <a:r>
              <a:rPr lang="en-US" altLang="zh-CN" dirty="0" err="1" smtClean="0">
                <a:solidFill>
                  <a:schemeClr val="tx1"/>
                </a:solidFill>
                <a:sym typeface="+mn-lt"/>
              </a:rPr>
              <a:t>weiyiya</a:t>
            </a:r>
            <a:endParaRPr lang="en-US" altLang="zh-CN" dirty="0" smtClean="0">
              <a:solidFill>
                <a:schemeClr val="tx1"/>
              </a:solidFill>
              <a:sym typeface="+mn-lt"/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  <a:sym typeface="+mn-lt"/>
              </a:rPr>
              <a:t>github</a:t>
            </a: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：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https://</a:t>
            </a:r>
            <a:r>
              <a:rPr lang="en-US" altLang="zh-CN" dirty="0" smtClean="0">
                <a:solidFill>
                  <a:schemeClr val="tx1"/>
                </a:solidFill>
                <a:sym typeface="+mn-lt"/>
              </a:rPr>
              <a:t>github.com/weiyiya</a:t>
            </a:r>
            <a:endParaRPr lang="en-US" altLang="zh-CN" dirty="0">
              <a:solidFill>
                <a:schemeClr val="tx1"/>
              </a:solidFill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104346" y="68578"/>
            <a:ext cx="521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数据结构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056"/>
            <a:ext cx="11786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444443"/>
                </a:solidFill>
                <a:latin typeface="Georgia" panose="02040502050405020303" pitchFamily="18" charset="0"/>
              </a:rPr>
              <a:t>服务存储的数据结构是双层的</a:t>
            </a:r>
            <a:r>
              <a:rPr lang="en-US" altLang="zh-CN" sz="1200" b="1" dirty="0" err="1">
                <a:solidFill>
                  <a:srgbClr val="444443"/>
                </a:solidFill>
                <a:latin typeface="Georgia" panose="02040502050405020303" pitchFamily="18" charset="0"/>
              </a:rPr>
              <a:t>HashMap</a:t>
            </a:r>
            <a:r>
              <a:rPr lang="zh-CN" altLang="en-US" sz="1200" b="1" dirty="0">
                <a:solidFill>
                  <a:srgbClr val="444443"/>
                </a:solidFill>
                <a:latin typeface="Georgia" panose="02040502050405020303" pitchFamily="18" charset="0"/>
              </a:rPr>
              <a:t>，且是线程安全的</a:t>
            </a:r>
            <a:r>
              <a:rPr lang="en-US" altLang="zh-CN" sz="1200" b="1" dirty="0" err="1">
                <a:solidFill>
                  <a:srgbClr val="444443"/>
                </a:solidFill>
                <a:latin typeface="Georgia" panose="02040502050405020303" pitchFamily="18" charset="0"/>
              </a:rPr>
              <a:t>ConcurrentHashMap</a:t>
            </a:r>
            <a:r>
              <a:rPr lang="zh-CN" altLang="en-US" sz="1200" b="1" dirty="0">
                <a:solidFill>
                  <a:srgbClr val="444443"/>
                </a:solidFill>
                <a:latin typeface="Georgia" panose="02040502050405020303" pitchFamily="18" charset="0"/>
              </a:rPr>
              <a:t>。具体实现在</a:t>
            </a:r>
            <a:r>
              <a:rPr lang="en-US" altLang="zh-CN" sz="1200" b="1" dirty="0" err="1">
                <a:solidFill>
                  <a:srgbClr val="444443"/>
                </a:solidFill>
                <a:latin typeface="Georgia" panose="02040502050405020303" pitchFamily="18" charset="0"/>
              </a:rPr>
              <a:t>AbstractInstanceRegistry</a:t>
            </a:r>
            <a:r>
              <a:rPr lang="zh-CN" altLang="en-US" sz="1200" b="1" dirty="0">
                <a:solidFill>
                  <a:srgbClr val="444443"/>
                </a:solidFill>
                <a:latin typeface="Georgia" panose="02040502050405020303" pitchFamily="18" charset="0"/>
              </a:rPr>
              <a:t>的成员变量</a:t>
            </a:r>
            <a:r>
              <a:rPr lang="en-US" altLang="zh-CN" sz="1200" b="1" dirty="0">
                <a:solidFill>
                  <a:srgbClr val="444443"/>
                </a:solidFill>
                <a:latin typeface="Georgia" panose="02040502050405020303" pitchFamily="18" charset="0"/>
              </a:rPr>
              <a:t>registry:</a:t>
            </a:r>
            <a:endParaRPr lang="zh-CN" altLang="en-US" sz="12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182" y="996388"/>
            <a:ext cx="11992354" cy="830997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abstract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AbstractInstanceRegistry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InstanceRegistry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final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ConcurrentHashMap&lt;String, Map&lt;String, Lease&lt;InstanceInfo&gt;&gt;&gt;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registry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ConcurrentHashMap&lt;String, Map&lt;String, Lease&lt;InstanceInfo&gt;&gt;&gt;();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77579"/>
            <a:ext cx="3608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启动服务并注册后</a:t>
            </a:r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debug</a:t>
            </a:r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registry</a:t>
            </a:r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的内容：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2" y="2185356"/>
            <a:ext cx="6287840" cy="3009524"/>
          </a:xfrm>
          <a:prstGeom prst="rect">
            <a:avLst/>
          </a:prstGeom>
        </p:spPr>
      </p:pic>
      <p:pic>
        <p:nvPicPr>
          <p:cNvPr id="14" name="Picture 2" descr="http://static.majunwei.com/userfiles/201610292143075020/images/cms/article/2018/08/stor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22" y="2228391"/>
            <a:ext cx="5807978" cy="296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4450" y="5410378"/>
            <a:ext cx="120958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第一层的</a:t>
            </a:r>
            <a:r>
              <a:rPr lang="en-US" altLang="zh-CN" sz="1400" b="1" dirty="0" err="1">
                <a:solidFill>
                  <a:srgbClr val="7030A0"/>
                </a:solidFill>
                <a:latin typeface="Georgia" panose="02040502050405020303" pitchFamily="18" charset="0"/>
              </a:rPr>
              <a:t>ConcurrentHashMap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的</a:t>
            </a:r>
            <a:r>
              <a:rPr lang="en-US" altLang="zh-CN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key=spring.application.name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，也就是应用名；</a:t>
            </a:r>
            <a:r>
              <a:rPr lang="en-US" altLang="zh-CN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value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为</a:t>
            </a:r>
            <a:r>
              <a:rPr lang="en-US" altLang="zh-CN" sz="1400" b="1" dirty="0" err="1">
                <a:solidFill>
                  <a:srgbClr val="7030A0"/>
                </a:solidFill>
                <a:latin typeface="Georgia" panose="02040502050405020303" pitchFamily="18" charset="0"/>
              </a:rPr>
              <a:t>ConcurrentHashMap</a:t>
            </a:r>
            <a:r>
              <a:rPr lang="zh-CN" altLang="en-US" sz="1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。</a:t>
            </a:r>
            <a:endParaRPr lang="en-US" altLang="zh-CN" sz="1400" b="1" dirty="0" smtClean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pPr latinLnBrk="1"/>
            <a:endParaRPr lang="zh-CN" altLang="en-US" sz="1400" b="1" dirty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pPr latinLnBrk="1"/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第二层的</a:t>
            </a:r>
            <a:r>
              <a:rPr lang="en-US" altLang="zh-CN" sz="1400" b="1" dirty="0" err="1">
                <a:solidFill>
                  <a:srgbClr val="7030A0"/>
                </a:solidFill>
                <a:latin typeface="Georgia" panose="02040502050405020303" pitchFamily="18" charset="0"/>
              </a:rPr>
              <a:t>ConcurrentHashMap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的</a:t>
            </a:r>
            <a:r>
              <a:rPr lang="en-US" altLang="zh-CN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key=</a:t>
            </a:r>
            <a:r>
              <a:rPr lang="en-US" altLang="zh-CN" sz="1400" b="1" dirty="0" err="1">
                <a:solidFill>
                  <a:srgbClr val="7030A0"/>
                </a:solidFill>
                <a:latin typeface="Georgia" panose="02040502050405020303" pitchFamily="18" charset="0"/>
              </a:rPr>
              <a:t>instanceId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，也就是服务的唯一实例</a:t>
            </a:r>
            <a:r>
              <a:rPr lang="en-US" altLang="zh-CN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ID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，</a:t>
            </a:r>
            <a:r>
              <a:rPr lang="en-US" altLang="zh-CN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value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为</a:t>
            </a:r>
            <a:r>
              <a:rPr lang="en-US" altLang="zh-CN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Lease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对象，也就是具体的服务了。</a:t>
            </a:r>
          </a:p>
          <a:p>
            <a:pPr latinLnBrk="1"/>
            <a:r>
              <a:rPr lang="en-US" altLang="zh-CN" sz="1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 Lease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其实是对</a:t>
            </a:r>
            <a:r>
              <a:rPr lang="en-US" altLang="zh-CN" sz="1400" b="1" dirty="0" err="1">
                <a:solidFill>
                  <a:srgbClr val="7030A0"/>
                </a:solidFill>
                <a:latin typeface="Georgia" panose="02040502050405020303" pitchFamily="18" charset="0"/>
              </a:rPr>
              <a:t>InstanceInfo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的包装，里面保存了实例信息以及一些实例服务注册相关的时间。如注册时间</a:t>
            </a:r>
            <a:r>
              <a:rPr lang="en-US" altLang="zh-CN" sz="1400" b="1" dirty="0" err="1">
                <a:solidFill>
                  <a:srgbClr val="7030A0"/>
                </a:solidFill>
                <a:latin typeface="Georgia" panose="02040502050405020303" pitchFamily="18" charset="0"/>
              </a:rPr>
              <a:t>registrationTimestamp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、最新的续约时间</a:t>
            </a:r>
            <a:r>
              <a:rPr lang="en-US" altLang="zh-CN" sz="1400" b="1" dirty="0" err="1">
                <a:solidFill>
                  <a:srgbClr val="7030A0"/>
                </a:solidFill>
                <a:latin typeface="Georgia" panose="02040502050405020303" pitchFamily="18" charset="0"/>
              </a:rPr>
              <a:t>lastUpdateTimestamp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等。</a:t>
            </a:r>
          </a:p>
          <a:p>
            <a:pPr latinLnBrk="1"/>
            <a:r>
              <a:rPr lang="en-US" altLang="zh-CN" sz="1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  </a:t>
            </a:r>
            <a:r>
              <a:rPr lang="en-US" altLang="zh-CN" sz="1400" b="1" dirty="0" err="1" smtClean="0">
                <a:solidFill>
                  <a:srgbClr val="7030A0"/>
                </a:solidFill>
                <a:latin typeface="Georgia" panose="02040502050405020303" pitchFamily="18" charset="0"/>
              </a:rPr>
              <a:t>InstanceInfo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是具体的服务实例信息，里面保存了服务实例等详细信息。如</a:t>
            </a:r>
            <a:r>
              <a:rPr lang="en-US" altLang="zh-CN" sz="1400" b="1" dirty="0" err="1">
                <a:solidFill>
                  <a:srgbClr val="7030A0"/>
                </a:solidFill>
                <a:latin typeface="Georgia" panose="02040502050405020303" pitchFamily="18" charset="0"/>
              </a:rPr>
              <a:t>instanceId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、</a:t>
            </a:r>
            <a:r>
              <a:rPr lang="en-US" altLang="zh-CN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IP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、</a:t>
            </a:r>
            <a:r>
              <a:rPr lang="en-US" altLang="zh-CN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port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、健康检查</a:t>
            </a:r>
            <a:r>
              <a:rPr lang="en-US" altLang="zh-CN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URL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等等。</a:t>
            </a:r>
            <a:endParaRPr lang="zh-CN" altLang="en-US" sz="1400" b="1" i="0" dirty="0">
              <a:solidFill>
                <a:srgbClr val="7030A0"/>
              </a:solidFill>
              <a:effectLst/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64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96182" y="68578"/>
            <a:ext cx="575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数据结构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056"/>
            <a:ext cx="11786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200" dirty="0"/>
              <a:t>Eureka</a:t>
            </a:r>
            <a:r>
              <a:rPr lang="zh-CN" altLang="en-US" sz="1200" dirty="0"/>
              <a:t>是通过</a:t>
            </a:r>
            <a:r>
              <a:rPr lang="en-US" altLang="zh-CN" sz="1200" dirty="0"/>
              <a:t>REST</a:t>
            </a:r>
            <a:r>
              <a:rPr lang="zh-CN" altLang="en-US" sz="1200" dirty="0"/>
              <a:t>接口对外提供服务的，所有接口都在</a:t>
            </a:r>
            <a:r>
              <a:rPr lang="en-US" altLang="zh-CN" sz="1200" dirty="0" err="1"/>
              <a:t>com.netflix.eureka.resources</a:t>
            </a:r>
            <a:r>
              <a:rPr lang="zh-CN" altLang="en-US" sz="1200" dirty="0"/>
              <a:t>包下</a:t>
            </a:r>
            <a:r>
              <a:rPr lang="zh-CN" altLang="en-US" sz="1200" dirty="0" smtClean="0"/>
              <a:t>。例如 注册：</a:t>
            </a:r>
            <a:r>
              <a:rPr lang="en-US" altLang="zh-CN" sz="1200" dirty="0" err="1" smtClean="0"/>
              <a:t>com.netflix.eureka.resources.ApplicationResource</a:t>
            </a:r>
            <a:r>
              <a:rPr lang="zh-CN" altLang="en-US" sz="1200" dirty="0"/>
              <a:t>（续约接口在</a:t>
            </a:r>
            <a:r>
              <a:rPr lang="en-US" altLang="zh-CN" sz="1200" dirty="0" err="1"/>
              <a:t>InstanceResource</a:t>
            </a:r>
            <a:r>
              <a:rPr lang="zh-CN" altLang="en-US" sz="1200" dirty="0" smtClean="0"/>
              <a:t>里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4082"/>
            <a:ext cx="12143909" cy="6309420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abstract class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AbstractInstanceRegistry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InstanceRegistry </a:t>
            </a: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final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ConcurrentHashMap&lt;String, Map&lt;String, Lease&lt;InstanceInfo&gt;&gt;&gt; </a:t>
            </a:r>
            <a:r>
              <a:rPr lang="zh-CN" altLang="zh-CN" sz="12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registry</a:t>
            </a:r>
            <a:r>
              <a:rPr lang="en-US" altLang="zh-CN" sz="12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ConcurrentHashMap&lt;String, Map&lt;String, Lease&lt;InstanceInfo&gt;&gt;&gt;();</a:t>
            </a:r>
            <a:endParaRPr lang="zh-CN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FF0000"/>
                </a:solidFill>
              </a:rPr>
              <a:t>首先</a:t>
            </a:r>
            <a:r>
              <a:rPr lang="en-US" altLang="zh-CN" sz="1200" b="1" dirty="0">
                <a:solidFill>
                  <a:srgbClr val="FF0000"/>
                </a:solidFill>
              </a:rPr>
              <a:t>: </a:t>
            </a:r>
            <a:r>
              <a:rPr lang="zh-CN" altLang="en-US" sz="1200" b="1" dirty="0">
                <a:solidFill>
                  <a:srgbClr val="FF0000"/>
                </a:solidFill>
              </a:rPr>
              <a:t>将</a:t>
            </a:r>
            <a:r>
              <a:rPr lang="en-US" altLang="zh-CN" sz="1200" b="1" dirty="0" err="1">
                <a:solidFill>
                  <a:srgbClr val="FF0000"/>
                </a:solidFill>
              </a:rPr>
              <a:t>PeerAwareInstanceRegistr</a:t>
            </a:r>
            <a:r>
              <a:rPr lang="zh-CN" altLang="en-US" sz="1200" b="1" dirty="0">
                <a:solidFill>
                  <a:srgbClr val="FF0000"/>
                </a:solidFill>
              </a:rPr>
              <a:t>的实例注入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ApplicationResouce.java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的成员</a:t>
            </a:r>
            <a:r>
              <a:rPr lang="zh-CN" altLang="en-US" sz="1200" b="1" dirty="0">
                <a:solidFill>
                  <a:srgbClr val="FF0000"/>
                </a:solidFill>
              </a:rPr>
              <a:t>变量</a:t>
            </a:r>
            <a:r>
              <a:rPr lang="en-US" altLang="zh-CN" sz="1200" b="1" dirty="0">
                <a:solidFill>
                  <a:srgbClr val="FF0000"/>
                </a:solidFill>
              </a:rPr>
              <a:t>registry</a:t>
            </a:r>
            <a:r>
              <a:rPr lang="zh-CN" altLang="en-US" sz="1200" b="1" dirty="0">
                <a:solidFill>
                  <a:srgbClr val="FF0000"/>
                </a:solidFill>
              </a:rPr>
              <a:t>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@Produces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"application/xml"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"application/json"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ApplicationResource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final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PeerAwareInstanceRegistry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registry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0000"/>
                </a:solidFill>
              </a:rPr>
              <a:t>其次：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ApplicationResource.java</a:t>
            </a:r>
            <a:r>
              <a:rPr lang="zh-CN" altLang="en-US" sz="1200" b="1" dirty="0">
                <a:solidFill>
                  <a:srgbClr val="FF0000"/>
                </a:solidFill>
              </a:rPr>
              <a:t>接收到请求（</a:t>
            </a:r>
            <a:r>
              <a:rPr lang="en-US" altLang="zh-CN" sz="1200" b="1" dirty="0" err="1">
                <a:solidFill>
                  <a:srgbClr val="FF0000"/>
                </a:solidFill>
              </a:rPr>
              <a:t>addInstance</a:t>
            </a:r>
            <a:r>
              <a:rPr lang="zh-CN" altLang="en-US" sz="1200" b="1" dirty="0">
                <a:solidFill>
                  <a:srgbClr val="FF0000"/>
                </a:solidFill>
              </a:rPr>
              <a:t>方法）后，调用</a:t>
            </a:r>
            <a:r>
              <a:rPr lang="en-US" altLang="zh-CN" sz="1200" b="1" dirty="0" err="1">
                <a:solidFill>
                  <a:srgbClr val="FF0000"/>
                </a:solidFill>
              </a:rPr>
              <a:t>registry.register</a:t>
            </a:r>
            <a:r>
              <a:rPr lang="en-US" altLang="zh-CN" sz="1200" b="1" dirty="0">
                <a:solidFill>
                  <a:srgbClr val="FF0000"/>
                </a:solidFill>
              </a:rPr>
              <a:t>()</a:t>
            </a:r>
            <a:r>
              <a:rPr lang="zh-CN" altLang="en-US" sz="1200" b="1" dirty="0">
                <a:solidFill>
                  <a:srgbClr val="FF0000"/>
                </a:solidFill>
              </a:rPr>
              <a:t>方法</a:t>
            </a:r>
            <a:r>
              <a:rPr lang="zh-CN" altLang="en-US" sz="1200" b="1" dirty="0">
                <a:solidFill>
                  <a:srgbClr val="FF0000"/>
                </a:solidFill>
                <a:latin typeface="Georgia" panose="02040502050405020303" pitchFamily="18" charset="0"/>
              </a:rPr>
              <a:t>：</a:t>
            </a:r>
            <a:r>
              <a:rPr lang="en-US" altLang="zh-CN" sz="1200" b="1" dirty="0">
                <a:solidFill>
                  <a:srgbClr val="FF0000"/>
                </a:solidFill>
              </a:rPr>
              <a:t>Eureka-core.1.9.2jar  ApplicationResource.java 144</a:t>
            </a:r>
            <a:r>
              <a:rPr lang="zh-CN" altLang="en-US" sz="1200" b="1" dirty="0">
                <a:solidFill>
                  <a:srgbClr val="FF0000"/>
                </a:solidFill>
              </a:rPr>
              <a:t>行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@POST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@Consumes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"application/json"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"application/xml"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Response addInstance(InstanceInfo info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@HeaderParam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(PeerEurekaNode.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HEADER_REPLICATION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String isReplication) {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registry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.register(info,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"true"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.equals(isReplication));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12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Response.</a:t>
            </a:r>
            <a:r>
              <a:rPr lang="zh-CN" altLang="zh-CN" sz="12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204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).build();  </a:t>
            </a: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204 to be backwards compatible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接着： </a:t>
            </a:r>
            <a:r>
              <a:rPr lang="en-US" altLang="zh-CN" sz="1100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AbstractInstanceRegistry.java</a:t>
            </a:r>
            <a:r>
              <a:rPr lang="zh-CN" altLang="en-US" sz="1100" b="1" dirty="0">
                <a:solidFill>
                  <a:srgbClr val="FF0000"/>
                </a:solidFill>
                <a:latin typeface="Georgia" panose="02040502050405020303" pitchFamily="18" charset="0"/>
              </a:rPr>
              <a:t>在</a:t>
            </a:r>
            <a:r>
              <a:rPr lang="en-US" altLang="zh-CN" sz="1100" b="1" dirty="0">
                <a:solidFill>
                  <a:srgbClr val="FF0000"/>
                </a:solidFill>
                <a:latin typeface="Georgia" panose="02040502050405020303" pitchFamily="18" charset="0"/>
              </a:rPr>
              <a:t>register</a:t>
            </a:r>
            <a:r>
              <a:rPr lang="zh-CN" altLang="en-US" sz="1100" b="1" dirty="0">
                <a:solidFill>
                  <a:srgbClr val="FF0000"/>
                </a:solidFill>
                <a:latin typeface="Georgia" panose="02040502050405020303" pitchFamily="18" charset="0"/>
              </a:rPr>
              <a:t>方法里完成对服务信息的存储</a:t>
            </a:r>
            <a:r>
              <a:rPr lang="en-US" altLang="zh-CN" sz="1100" b="1" dirty="0">
                <a:solidFill>
                  <a:srgbClr val="FF0000"/>
                </a:solidFill>
              </a:rPr>
              <a:t>:   191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行</a:t>
            </a:r>
            <a:endParaRPr lang="en-US" altLang="zh-CN" sz="11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register(InstanceInfo registrant, </a:t>
            </a: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leaseDuration, </a:t>
            </a: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isReplication) {</a:t>
            </a:r>
            <a:b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1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.lock();</a:t>
            </a:r>
            <a:b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Map&lt;String, Lease&lt;InstanceInfo&gt;&gt; gMap = </a:t>
            </a:r>
            <a:r>
              <a:rPr lang="zh-CN" altLang="zh-CN" sz="11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registry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.get(registrant.getAppName());</a:t>
            </a:r>
            <a:b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1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.increment(isReplication);</a:t>
            </a:r>
            <a:b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(gMap == </a:t>
            </a: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ConcurrentHashMap&lt;String, Lease&lt;InstanceInfo&gt;&gt; gNewMap = </a:t>
            </a: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ConcurrentHashMap&lt;String, Lease&lt;InstanceInfo&gt;&gt;();</a:t>
            </a:r>
            <a:b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gMap = </a:t>
            </a:r>
            <a:r>
              <a:rPr lang="zh-CN" altLang="zh-CN" sz="11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registry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.putIfAbsent(registrant.getAppName(), gNewMap);</a:t>
            </a:r>
            <a:b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(gMap == </a:t>
            </a: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gMap = gNewMap;</a:t>
            </a:r>
            <a:b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en-US" altLang="zh-CN" sz="1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…</a:t>
            </a: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lang="zh-CN" altLang="zh-CN" sz="1600" dirty="0">
              <a:latin typeface="Arial" panose="020B0604020202020204" pitchFamily="34" charset="0"/>
            </a:endParaRPr>
          </a:p>
          <a:p>
            <a:pPr marR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R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综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上可以 注册 可以看出，注册信息最终保存在 </a:t>
            </a:r>
            <a:r>
              <a:rPr lang="zh-CN" altLang="zh-CN" sz="11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registry</a:t>
            </a:r>
            <a:r>
              <a:rPr lang="en-US" altLang="zh-CN" sz="11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hashMap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552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1" y="60475"/>
            <a:ext cx="644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Register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56" y="831996"/>
            <a:ext cx="785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dirty="0"/>
              <a:t>客户端启动后的第一件事就是向</a:t>
            </a:r>
            <a:r>
              <a:rPr lang="en-US" altLang="zh-CN" dirty="0"/>
              <a:t>Eureka Server</a:t>
            </a:r>
            <a:r>
              <a:rPr lang="zh-CN" altLang="en-US" dirty="0"/>
              <a:t>注册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0" name="Picture 2" descr="http://static.majunwei.com/userfiles/201610292143075020/images/cms/article/2018/08/regi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1201329"/>
            <a:ext cx="9753600" cy="36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502930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dirty="0" smtClean="0"/>
              <a:t>    客户端注册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调用</a:t>
            </a:r>
            <a:r>
              <a:rPr lang="en-US" altLang="zh-CN" sz="1600" dirty="0"/>
              <a:t>Eureka 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com.netflix.eureka.resources.ApplicationResource.addInstance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方法</a:t>
            </a:r>
            <a:r>
              <a:rPr lang="en-US" altLang="zh-CN" sz="1600" dirty="0" smtClean="0"/>
              <a:t>(jersey</a:t>
            </a:r>
            <a:r>
              <a:rPr lang="zh-CN" altLang="en-US" sz="1600" dirty="0" smtClean="0"/>
              <a:t>框架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，首先</a:t>
            </a:r>
            <a:r>
              <a:rPr lang="zh-CN" altLang="en-US" sz="1600" dirty="0"/>
              <a:t>将服务注册信息保存</a:t>
            </a:r>
            <a:r>
              <a:rPr lang="zh-CN" altLang="en-US" sz="1600" dirty="0" smtClean="0"/>
              <a:t>起来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super.register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方法，方法内部更新</a:t>
            </a:r>
            <a:r>
              <a:rPr lang="zh-CN" altLang="en-US" sz="1600" dirty="0"/>
              <a:t>阀值</a:t>
            </a:r>
            <a:r>
              <a:rPr lang="en-US" altLang="zh-CN" sz="1600" dirty="0" err="1"/>
              <a:t>expectedNumberOfRenewsPerMin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numberOfRenewsPerMinThreshold</a:t>
            </a:r>
            <a:r>
              <a:rPr lang="zh-CN" altLang="en-US" sz="1600" dirty="0" smtClean="0"/>
              <a:t>。然后</a:t>
            </a:r>
            <a:r>
              <a:rPr lang="zh-CN" altLang="en-US" sz="1600" dirty="0"/>
              <a:t>再将新增的实例保存到</a:t>
            </a:r>
            <a:r>
              <a:rPr lang="en-US" altLang="zh-CN" sz="1600" dirty="0" err="1"/>
              <a:t>recentlyChangedQueue</a:t>
            </a:r>
            <a:r>
              <a:rPr lang="zh-CN" altLang="en-US" sz="1600" dirty="0"/>
              <a:t>队列</a:t>
            </a:r>
            <a:r>
              <a:rPr lang="zh-CN" altLang="en-US" sz="1600" dirty="0" smtClean="0"/>
              <a:t>中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再</a:t>
            </a:r>
            <a:r>
              <a:rPr lang="zh-CN" altLang="en-US" sz="1600" dirty="0"/>
              <a:t>然后清空</a:t>
            </a:r>
            <a:r>
              <a:rPr lang="en-US" altLang="zh-CN" sz="1600" dirty="0"/>
              <a:t>Guava</a:t>
            </a:r>
            <a:r>
              <a:rPr lang="zh-CN" altLang="en-US" sz="1600" dirty="0"/>
              <a:t>缓存</a:t>
            </a:r>
            <a:r>
              <a:rPr lang="zh-CN" altLang="en-US" sz="1600" dirty="0" smtClean="0"/>
              <a:t>。最后</a:t>
            </a:r>
            <a:r>
              <a:rPr lang="zh-CN" altLang="en-US" sz="1600" dirty="0"/>
              <a:t>将注册信息同步到同集群的其他</a:t>
            </a:r>
            <a:r>
              <a:rPr lang="en-US" altLang="zh-CN" sz="1600" dirty="0"/>
              <a:t>Eureka Server</a:t>
            </a:r>
            <a:r>
              <a:rPr lang="zh-CN" altLang="en-US" sz="16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273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65314" y="0"/>
            <a:ext cx="609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Register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495153" y="875188"/>
            <a:ext cx="4696847" cy="5801588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228600">
              <a:buAutoNum type="arabicPeriod"/>
            </a:pPr>
            <a:r>
              <a:rPr lang="en-US" altLang="zh-CN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Eureka Client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启动后，调用</a:t>
            </a:r>
            <a:r>
              <a:rPr lang="en-US" altLang="zh-CN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register()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方法进行注册服务</a:t>
            </a:r>
            <a:r>
              <a:rPr lang="en-US" altLang="zh-CN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它被</a:t>
            </a:r>
            <a:r>
              <a:rPr lang="en-US" altLang="zh-CN" sz="105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InstanceInfoReplicator</a:t>
            </a:r>
            <a:r>
              <a:rPr lang="en-US" altLang="zh-CN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</a:t>
            </a:r>
            <a:r>
              <a:rPr lang="en-US" altLang="zh-CN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run()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方法调用，其中</a:t>
            </a:r>
            <a:r>
              <a:rPr lang="en-US" altLang="zh-CN" sz="105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InstanceInfoReplicator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实现了</a:t>
            </a:r>
            <a:r>
              <a:rPr lang="en-US" altLang="zh-CN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Runnable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lang="en-US" altLang="zh-CN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lang="en-US" altLang="zh-CN" sz="105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InstanceInfoReplicator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类是在</a:t>
            </a:r>
            <a:r>
              <a:rPr lang="en-US" altLang="zh-CN" sz="105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DiscoveryClient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初始化过程中使用的，其中有一个</a:t>
            </a:r>
            <a:r>
              <a:rPr lang="en-US" altLang="zh-CN" sz="105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initScheduledTasks</a:t>
            </a:r>
            <a:r>
              <a:rPr lang="en-US" altLang="zh-CN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方法。该方法主要开启了获取服务注册列表的信息，如果需要向</a:t>
            </a:r>
            <a:r>
              <a:rPr lang="en-US" altLang="zh-CN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Eureka Server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注册，则开启注册，同时开启了定时向</a:t>
            </a:r>
            <a:r>
              <a:rPr lang="en-US" altLang="zh-CN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Eureka Server</a:t>
            </a:r>
            <a:r>
              <a:rPr lang="zh-CN" altLang="en-US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服务续约的定时任务 </a:t>
            </a:r>
            <a:endParaRPr lang="en-US" altLang="zh-CN" sz="105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0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DiscoveryClient</a:t>
            </a:r>
            <a:r>
              <a:rPr lang="en-US" altLang="zh-CN" sz="10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.java  301</a:t>
            </a:r>
            <a:r>
              <a:rPr lang="zh-CN" altLang="en-US" sz="10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en-US" altLang="zh-CN" sz="105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050" dirty="0"/>
          </a:p>
          <a:p>
            <a:r>
              <a:rPr lang="en-US" altLang="zh-CN" sz="1050" b="1" dirty="0">
                <a:solidFill>
                  <a:srgbClr val="7030A0"/>
                </a:solidFill>
              </a:rPr>
              <a:t>2. Eureka Client</a:t>
            </a:r>
            <a:r>
              <a:rPr lang="zh-CN" altLang="en-US" sz="1050" b="1" dirty="0">
                <a:solidFill>
                  <a:srgbClr val="7030A0"/>
                </a:solidFill>
              </a:rPr>
              <a:t>发起远程注册调用</a:t>
            </a:r>
            <a:r>
              <a:rPr lang="zh-CN" altLang="en-US" sz="1050" b="1" dirty="0" smtClean="0">
                <a:solidFill>
                  <a:srgbClr val="7030A0"/>
                </a:solidFill>
              </a:rPr>
              <a:t>：</a:t>
            </a:r>
            <a:r>
              <a:rPr lang="zh-CN" altLang="zh-CN" sz="105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DiscoveryClient</a:t>
            </a:r>
            <a:r>
              <a:rPr lang="en-US" altLang="zh-CN" sz="105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.java 826</a:t>
            </a:r>
            <a:r>
              <a:rPr lang="zh-CN" altLang="en-US" sz="105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zh-CN" altLang="en-US" sz="105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register()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Throwable </a:t>
            </a:r>
            <a:r>
              <a:rPr lang="zh-CN" altLang="zh-CN" sz="105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EurekaHttpResponse&lt;Void&gt; httpResponse;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httpResponse = </a:t>
            </a:r>
            <a:r>
              <a:rPr lang="zh-CN" altLang="zh-CN" sz="105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eurekaTransport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05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registrationClient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.register(</a:t>
            </a:r>
            <a:r>
              <a:rPr lang="zh-CN" altLang="zh-CN" sz="105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instanceInfo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(Exception e) </a:t>
            </a:r>
            <a:r>
              <a:rPr lang="zh-CN" altLang="zh-CN" sz="105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httpResponse.getStatusCode() == </a:t>
            </a:r>
            <a:r>
              <a:rPr lang="zh-CN" altLang="zh-CN" sz="105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204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 smtClean="0">
                <a:solidFill>
                  <a:srgbClr val="7030A0"/>
                </a:solidFill>
              </a:rPr>
              <a:t>3. </a:t>
            </a:r>
            <a:r>
              <a:rPr lang="zh-CN" altLang="en-US" sz="1050" b="1" dirty="0" smtClean="0">
                <a:solidFill>
                  <a:srgbClr val="7030A0"/>
                </a:solidFill>
              </a:rPr>
              <a:t>接着</a:t>
            </a:r>
            <a:r>
              <a:rPr lang="en-US" altLang="zh-CN" sz="1050" b="1" dirty="0" smtClean="0">
                <a:solidFill>
                  <a:srgbClr val="7030A0"/>
                </a:solidFill>
              </a:rPr>
              <a:t>ApplicationResouce.java</a:t>
            </a:r>
            <a:r>
              <a:rPr lang="zh-CN" altLang="en-US" sz="1050" b="1" dirty="0" smtClean="0">
                <a:solidFill>
                  <a:srgbClr val="7030A0"/>
                </a:solidFill>
              </a:rPr>
              <a:t>接收</a:t>
            </a:r>
            <a:r>
              <a:rPr lang="zh-CN" altLang="en-US" sz="1050" b="1" dirty="0">
                <a:solidFill>
                  <a:srgbClr val="7030A0"/>
                </a:solidFill>
              </a:rPr>
              <a:t>注册请求</a:t>
            </a:r>
            <a:r>
              <a:rPr lang="zh-CN" altLang="en-US" sz="1050" b="1" dirty="0" smtClean="0">
                <a:solidFill>
                  <a:srgbClr val="7030A0"/>
                </a:solidFill>
              </a:rPr>
              <a:t>：</a:t>
            </a:r>
            <a:r>
              <a:rPr lang="en-US" altLang="zh-CN" sz="1050" b="1" dirty="0" smtClean="0">
                <a:solidFill>
                  <a:srgbClr val="7030A0"/>
                </a:solidFill>
              </a:rPr>
              <a:t>144</a:t>
            </a:r>
            <a:r>
              <a:rPr lang="zh-CN" altLang="en-US" sz="1050" b="1" dirty="0" smtClean="0">
                <a:solidFill>
                  <a:srgbClr val="7030A0"/>
                </a:solidFill>
              </a:rPr>
              <a:t>行</a:t>
            </a:r>
            <a:endParaRPr lang="en-US" altLang="zh-CN" sz="1050" b="1" dirty="0" smtClean="0">
              <a:solidFill>
                <a:srgbClr val="7030A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zh-CN" altLang="zh-CN" sz="1050" dirty="0" smtClean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altLang="zh-CN" sz="105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05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@Consumes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zh-CN" altLang="zh-CN" sz="105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"application/json"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05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"application/xml"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Response addInstance(InstanceInfo info</a:t>
            </a:r>
            <a:r>
              <a:rPr lang="zh-CN" altLang="zh-CN" sz="105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                       </a:t>
            </a:r>
            <a:r>
              <a:rPr lang="zh-CN" altLang="zh-CN" sz="105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@HeaderParam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(PeerEurekaNode.</a:t>
            </a:r>
            <a:r>
              <a:rPr lang="zh-CN" altLang="zh-CN" sz="105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HEADER_REPLICATION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String isReplication) </a:t>
            </a:r>
            <a:r>
              <a:rPr lang="zh-CN" altLang="zh-CN" sz="105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 smtClean="0">
                <a:solidFill>
                  <a:srgbClr val="7030A0"/>
                </a:solidFill>
              </a:rPr>
              <a:t>4. </a:t>
            </a:r>
            <a:r>
              <a:rPr lang="en-US" altLang="zh-CN" sz="1000" b="1" dirty="0" err="1" smtClean="0">
                <a:solidFill>
                  <a:srgbClr val="7030A0"/>
                </a:solidFill>
              </a:rPr>
              <a:t>ApplicationResource</a:t>
            </a:r>
            <a:r>
              <a:rPr lang="zh-CN" altLang="en-US" sz="1000" b="1" dirty="0">
                <a:solidFill>
                  <a:srgbClr val="7030A0"/>
                </a:solidFill>
              </a:rPr>
              <a:t>接收到注册请求后，调用</a:t>
            </a:r>
            <a:r>
              <a:rPr lang="en-US" altLang="zh-CN" sz="1000" b="1" dirty="0" err="1">
                <a:solidFill>
                  <a:srgbClr val="7030A0"/>
                </a:solidFill>
              </a:rPr>
              <a:t>InstanceRegistry</a:t>
            </a:r>
            <a:r>
              <a:rPr lang="zh-CN" altLang="en-US" sz="1000" b="1" dirty="0">
                <a:solidFill>
                  <a:srgbClr val="7030A0"/>
                </a:solidFill>
              </a:rPr>
              <a:t>的实现类</a:t>
            </a:r>
            <a:r>
              <a:rPr lang="en-US" altLang="zh-CN" sz="1000" b="1" dirty="0" err="1">
                <a:solidFill>
                  <a:srgbClr val="7030A0"/>
                </a:solidFill>
              </a:rPr>
              <a:t>PeerAwareInstanceRegistry</a:t>
            </a:r>
            <a:r>
              <a:rPr lang="zh-CN" altLang="en-US" sz="1000" b="1" dirty="0">
                <a:solidFill>
                  <a:srgbClr val="7030A0"/>
                </a:solidFill>
              </a:rPr>
              <a:t>的</a:t>
            </a:r>
            <a:r>
              <a:rPr lang="en-US" altLang="zh-CN" sz="1000" b="1" dirty="0">
                <a:solidFill>
                  <a:srgbClr val="7030A0"/>
                </a:solidFill>
              </a:rPr>
              <a:t>register()</a:t>
            </a:r>
            <a:r>
              <a:rPr lang="zh-CN" altLang="en-US" sz="1000" b="1" dirty="0">
                <a:solidFill>
                  <a:srgbClr val="7030A0"/>
                </a:solidFill>
              </a:rPr>
              <a:t>方法进行注册</a:t>
            </a:r>
            <a:r>
              <a:rPr lang="zh-CN" altLang="en-US" sz="1000" b="1" dirty="0" smtClean="0">
                <a:solidFill>
                  <a:srgbClr val="7030A0"/>
                </a:solidFill>
              </a:rPr>
              <a:t>：</a:t>
            </a:r>
            <a:endParaRPr lang="en-US" altLang="zh-CN" sz="1000" b="1" dirty="0" smtClean="0">
              <a:solidFill>
                <a:srgbClr val="7030A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/>
              <a:t>首先调用父类抽象类</a:t>
            </a:r>
            <a:r>
              <a:rPr lang="en-US" altLang="zh-CN" sz="1000" dirty="0" err="1"/>
              <a:t>AbstractInstanceRegistry</a:t>
            </a:r>
            <a:r>
              <a:rPr lang="zh-CN" altLang="en-US" sz="1000" dirty="0"/>
              <a:t>的</a:t>
            </a:r>
            <a:r>
              <a:rPr lang="en-US" altLang="zh-CN" sz="1000" dirty="0"/>
              <a:t>register</a:t>
            </a:r>
            <a:r>
              <a:rPr lang="zh-CN" altLang="en-US" sz="1000" dirty="0"/>
              <a:t>进行真正的注册</a:t>
            </a:r>
            <a:r>
              <a:rPr lang="zh-CN" altLang="en-US" sz="1000" dirty="0" smtClean="0"/>
              <a:t>操作</a:t>
            </a:r>
            <a:r>
              <a:rPr lang="zh-CN" altLang="en-US" sz="1000" dirty="0"/>
              <a:t>，</a:t>
            </a:r>
            <a:r>
              <a:rPr lang="zh-CN" altLang="en-US" sz="1000" dirty="0" smtClean="0"/>
              <a:t>这</a:t>
            </a:r>
            <a:r>
              <a:rPr lang="zh-CN" altLang="en-US" sz="1000" dirty="0"/>
              <a:t>一步做了很多事情，包括存储注册信息、重新计算阀值、保存变化队列、清空</a:t>
            </a:r>
            <a:r>
              <a:rPr lang="en-US" altLang="zh-CN" sz="1000" dirty="0"/>
              <a:t>guava</a:t>
            </a:r>
            <a:r>
              <a:rPr lang="zh-CN" altLang="en-US" sz="1000" dirty="0"/>
              <a:t>缓存。</a:t>
            </a:r>
          </a:p>
          <a:p>
            <a:pPr latinLnBrk="1"/>
            <a:r>
              <a:rPr lang="en-US" altLang="zh-CN" sz="1000" dirty="0"/>
              <a:t>register</a:t>
            </a:r>
            <a:r>
              <a:rPr lang="zh-CN" altLang="en-US" sz="1000" dirty="0"/>
              <a:t>完成后，会将注册信息同步到其他</a:t>
            </a:r>
            <a:r>
              <a:rPr lang="en-US" altLang="zh-CN" sz="1000" dirty="0"/>
              <a:t>Eureka Server</a:t>
            </a:r>
            <a:r>
              <a:rPr lang="zh-CN" altLang="en-US" sz="1000" dirty="0"/>
              <a:t>节点：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/>
              <a:t>同步完之后，整个服务注册过程就全部执行完了</a:t>
            </a:r>
            <a:r>
              <a:rPr lang="zh-CN" altLang="en-US" sz="1000" dirty="0" smtClean="0"/>
              <a:t>。</a:t>
            </a:r>
            <a:endParaRPr lang="en-US" altLang="zh-CN" sz="1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Guava</a:t>
            </a: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缓存： </a:t>
            </a:r>
            <a:r>
              <a:rPr lang="en-US" altLang="zh-CN" sz="10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https://blog.csdn.net/Z0157/article/details/81570193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3964"/>
            <a:ext cx="7495153" cy="61640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928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146957" y="22413"/>
            <a:ext cx="6515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Renew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续约机制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900" dirty="0" smtClean="0"/>
          </a:p>
          <a:p>
            <a:pPr latinLnBrk="1"/>
            <a:endParaRPr lang="zh-CN" altLang="en-US" sz="900" dirty="0"/>
          </a:p>
        </p:txBody>
      </p:sp>
      <p:pic>
        <p:nvPicPr>
          <p:cNvPr id="2050" name="Picture 2" descr="http://static.majunwei.com/userfiles/201610292143075020/images/cms/article/2018/08/re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" y="1714500"/>
            <a:ext cx="1009105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6512" y="919169"/>
            <a:ext cx="121554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Eureka Client注册到注册中心后，会通过Renew机制跟Eureka Server保持续约，告诉注册中心服务“我还活着”，以免Eureka Server的剔除任务将</a:t>
            </a:r>
            <a:r>
              <a:rPr lang="zh-CN" altLang="zh-CN" sz="14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其除</a:t>
            </a:r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.</a:t>
            </a:r>
            <a:endParaRPr lang="zh-CN" altLang="zh-CN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Eureka Client每隔一段时间（默认30S）就会向Eureka Server发送一个RENEW续约请求</a:t>
            </a:r>
            <a:r>
              <a:rPr lang="zh-CN" altLang="zh-CN" sz="14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。Eureka </a:t>
            </a:r>
            <a:r>
              <a:rPr lang="zh-CN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Server接收到RENEW请求后，首先找到请求中对应的实例</a:t>
            </a:r>
            <a:r>
              <a:rPr lang="zh-CN" altLang="zh-CN" sz="14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。然后</a:t>
            </a:r>
            <a:r>
              <a:rPr lang="zh-CN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更新实例的续约时间</a:t>
            </a:r>
            <a:r>
              <a:rPr lang="zh-CN" altLang="zh-CN" sz="14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。最后</a:t>
            </a:r>
            <a:r>
              <a:rPr lang="zh-CN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再将更新后的实例信息同步到其他Eureka Server节点</a:t>
            </a:r>
            <a:r>
              <a:rPr lang="zh-CN" altLang="zh-CN" sz="14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。</a:t>
            </a:r>
            <a:endParaRPr lang="en-US" altLang="zh-CN" sz="1400" dirty="0" smtClean="0">
              <a:solidFill>
                <a:srgbClr val="444443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444443"/>
              </a:solidFill>
              <a:latin typeface="Georgia" panose="02040502050405020303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1996" y="19038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7030A0"/>
                </a:solidFill>
                <a:latin typeface="Georgia" panose="02040502050405020303" pitchFamily="18" charset="0"/>
              </a:rPr>
              <a:t>续约</a:t>
            </a:r>
            <a:r>
              <a:rPr lang="zh-CN" alt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流程图</a:t>
            </a:r>
            <a:endParaRPr lang="zh-CN" altLang="zh-CN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59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146957" y="22413"/>
            <a:ext cx="623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Renew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续约机制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918182" y="728994"/>
            <a:ext cx="5121051" cy="6093976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200" dirty="0"/>
              <a:t>Eureka Client</a:t>
            </a:r>
            <a:r>
              <a:rPr lang="zh-CN" altLang="en-US" sz="1200" dirty="0"/>
              <a:t>启动后，调用</a:t>
            </a:r>
            <a:r>
              <a:rPr lang="en-US" altLang="zh-CN" sz="1200" dirty="0"/>
              <a:t>register()</a:t>
            </a:r>
            <a:r>
              <a:rPr lang="zh-CN" altLang="en-US" sz="1200" dirty="0"/>
              <a:t>方法进行注册服务：</a:t>
            </a:r>
            <a:endParaRPr lang="en-US" altLang="zh-CN" sz="1200" dirty="0"/>
          </a:p>
          <a:p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DiscoveryClient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.java  1261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 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2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clientConfig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.shouldRegisterWithEureka())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renewalIntervalInSecs =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instanceInfo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.getLeaseInfo().getRenewalIntervalInSecs();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expBackOffBound =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clientConfig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.getHeartbeatExecutorExponentialBackOffBound();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logger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.info(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"Starting heartbeat executor: "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"renew interval is: {}"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renewalIntervalInSecs);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/>
              <a:t>Eureka Client</a:t>
            </a:r>
            <a:r>
              <a:rPr lang="zh-CN" altLang="en-US" sz="1200" dirty="0"/>
              <a:t>每隔一段时间（默认</a:t>
            </a:r>
            <a:r>
              <a:rPr lang="en-US" altLang="zh-CN" sz="1200" dirty="0"/>
              <a:t>30S</a:t>
            </a:r>
            <a:r>
              <a:rPr lang="zh-CN" altLang="en-US" sz="1200" dirty="0"/>
              <a:t>）执行一个</a:t>
            </a:r>
            <a:r>
              <a:rPr lang="en-US" altLang="zh-CN" sz="1200" dirty="0"/>
              <a:t>Heartbeat</a:t>
            </a:r>
            <a:r>
              <a:rPr lang="zh-CN" altLang="en-US" sz="1200" dirty="0"/>
              <a:t>任务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* The heartbeat task that renews the lease in the given intervals.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class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HeartbeatThread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Runnable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run()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(renew())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lastSuccessfulHeartbeatTimestamp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System.</a:t>
            </a:r>
            <a:r>
              <a:rPr lang="zh-CN" altLang="zh-CN" sz="12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/>
              <a:t>执行</a:t>
            </a:r>
            <a:r>
              <a:rPr lang="en-US" altLang="zh-CN" sz="1200" dirty="0"/>
              <a:t>Heartbeat</a:t>
            </a:r>
            <a:r>
              <a:rPr lang="zh-CN" altLang="en-US" sz="1200" dirty="0"/>
              <a:t>任务后调用</a:t>
            </a:r>
            <a:r>
              <a:rPr lang="en-US" altLang="zh-CN" sz="1200" dirty="0"/>
              <a:t>renew()</a:t>
            </a:r>
            <a:r>
              <a:rPr lang="zh-CN" altLang="en-US" sz="1200" dirty="0"/>
              <a:t>方法，进行服务的续约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renew() </a:t>
            </a: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}</a:t>
            </a:r>
          </a:p>
          <a:p>
            <a:pPr latinLnBrk="1"/>
            <a:r>
              <a:rPr lang="zh-CN" altLang="en-US" sz="1200" dirty="0"/>
              <a:t>这里需要注意的是如果续约失败，会重新调用</a:t>
            </a:r>
            <a:r>
              <a:rPr lang="en-US" altLang="zh-CN" sz="1200" dirty="0"/>
              <a:t>register()</a:t>
            </a:r>
            <a:r>
              <a:rPr lang="zh-CN" altLang="en-US" sz="1200" dirty="0"/>
              <a:t>方法，重新注册服务，走服务注册流程。</a:t>
            </a:r>
          </a:p>
          <a:p>
            <a:pPr latinLnBrk="1"/>
            <a:r>
              <a:rPr lang="zh-CN" altLang="en-US" sz="1200" dirty="0"/>
              <a:t>接着</a:t>
            </a:r>
            <a:r>
              <a:rPr lang="en-US" altLang="zh-CN" sz="1200" dirty="0" err="1"/>
              <a:t>InstanceResouce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renewLease</a:t>
            </a:r>
            <a:r>
              <a:rPr lang="zh-CN" altLang="en-US" sz="1200" dirty="0"/>
              <a:t>接收到续约请求，进行续约处理：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 descr="http://static.majunwei.com/userfiles/201610292143075020/images/cms/article/2018/08/rene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" y="693964"/>
            <a:ext cx="6915374" cy="61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463200" y="89748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Georgia" panose="02040502050405020303" pitchFamily="18" charset="0"/>
              </a:rPr>
              <a:t>续约</a:t>
            </a:r>
            <a:r>
              <a:rPr lang="zh-CN" alt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序列图</a:t>
            </a:r>
            <a:endParaRPr lang="en-US" altLang="zh-CN" dirty="0" smtClean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07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0" y="61868"/>
            <a:ext cx="560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Cancel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131" y="615866"/>
            <a:ext cx="11897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Eureka</a:t>
            </a:r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提供一个</a:t>
            </a:r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Cancel</a:t>
            </a:r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机制，在</a:t>
            </a:r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Eureka Client</a:t>
            </a:r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退出时向</a:t>
            </a:r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发送一个</a:t>
            </a:r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Cancel</a:t>
            </a:r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请求，告诉注册中心“我退出了”，用于通知注册中心服务已经下线，后续服务就不要请求过来了。</a:t>
            </a:r>
            <a:endParaRPr lang="zh-CN" altLang="en-US" sz="1400" dirty="0"/>
          </a:p>
        </p:txBody>
      </p:sp>
      <p:pic>
        <p:nvPicPr>
          <p:cNvPr id="5126" name="Picture 6" descr="http://static.majunwei.com/userfiles/201610292143075020/images/cms/article/2018/08/canc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2" y="1189175"/>
            <a:ext cx="97536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65735" y="5082185"/>
            <a:ext cx="121262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 dirty="0"/>
              <a:t>Eureka Client</a:t>
            </a:r>
            <a:r>
              <a:rPr lang="zh-CN" altLang="en-US" sz="1400" b="1" dirty="0"/>
              <a:t>退出后，向</a:t>
            </a:r>
            <a:r>
              <a:rPr lang="en-US" altLang="zh-CN" sz="1400" b="1" dirty="0"/>
              <a:t>Eureka Server</a:t>
            </a:r>
            <a:r>
              <a:rPr lang="zh-CN" altLang="en-US" sz="1400" b="1" dirty="0"/>
              <a:t>发送一条</a:t>
            </a:r>
            <a:r>
              <a:rPr lang="en-US" altLang="zh-CN" sz="1400" b="1" dirty="0"/>
              <a:t>CANCEL</a:t>
            </a:r>
            <a:r>
              <a:rPr lang="zh-CN" altLang="en-US" sz="1400" b="1" dirty="0"/>
              <a:t>请求，通知</a:t>
            </a:r>
            <a:r>
              <a:rPr lang="en-US" altLang="zh-CN" sz="1400" b="1" dirty="0"/>
              <a:t>Eureka Server</a:t>
            </a:r>
            <a:r>
              <a:rPr lang="zh-CN" altLang="en-US" sz="1400" b="1" dirty="0"/>
              <a:t>服务下线。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/>
              <a:t>Eureka Server</a:t>
            </a:r>
            <a:r>
              <a:rPr lang="zh-CN" altLang="en-US" sz="1400" b="1" dirty="0"/>
              <a:t>接收到请求后，首先找到对应的实例。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/>
              <a:t>将实例从服务列表中清除。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/>
              <a:t>将这个变化事件添加到</a:t>
            </a:r>
            <a:r>
              <a:rPr lang="en-US" altLang="zh-CN" sz="1400" b="1" dirty="0" err="1"/>
              <a:t>recentlyChangedQueue</a:t>
            </a:r>
            <a:r>
              <a:rPr lang="zh-CN" altLang="en-US" sz="1400" b="1" dirty="0"/>
              <a:t>队列中。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/>
              <a:t>清空</a:t>
            </a:r>
            <a:r>
              <a:rPr lang="en-US" altLang="zh-CN" sz="1400" b="1" dirty="0"/>
              <a:t>Guava</a:t>
            </a:r>
            <a:r>
              <a:rPr lang="zh-CN" altLang="en-US" sz="1400" b="1" dirty="0"/>
              <a:t>缓存。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/>
              <a:t>将注册信息同步到其他</a:t>
            </a:r>
            <a:r>
              <a:rPr lang="en-US" altLang="zh-CN" sz="1400" b="1" dirty="0"/>
              <a:t>Eureka Server</a:t>
            </a:r>
            <a:r>
              <a:rPr lang="zh-CN" altLang="en-US" sz="1400" b="1" dirty="0"/>
              <a:t>节点。</a:t>
            </a:r>
          </a:p>
          <a:p>
            <a:r>
              <a:rPr lang="en-US" altLang="zh-CN" sz="1400" b="1" dirty="0" smtClean="0"/>
              <a:t>6.</a:t>
            </a:r>
            <a:r>
              <a:rPr lang="zh-CN" altLang="en-US" sz="1400" b="1" dirty="0" smtClean="0"/>
              <a:t>更新</a:t>
            </a:r>
            <a:r>
              <a:rPr lang="zh-CN" altLang="en-US" sz="1400" b="1" dirty="0"/>
              <a:t>阀</a:t>
            </a:r>
            <a:r>
              <a:rPr lang="zh-CN" altLang="en-US" sz="1400" b="1" dirty="0" smtClean="0"/>
              <a:t>值</a:t>
            </a:r>
            <a:endParaRPr lang="en-US" altLang="zh-CN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6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0" y="69457"/>
            <a:ext cx="607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Cancel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6146" name="Picture 2" descr="http://static.majunwei.com/userfiles/201610292143075020/images/cms/article/2018/08/cance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455"/>
            <a:ext cx="6217920" cy="62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17920" y="600308"/>
            <a:ext cx="5974080" cy="4708981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7030A0"/>
                </a:solidFill>
              </a:rPr>
              <a:t>1. Eureka </a:t>
            </a:r>
            <a:r>
              <a:rPr lang="en-US" altLang="zh-CN" sz="1200" b="1" dirty="0">
                <a:solidFill>
                  <a:srgbClr val="7030A0"/>
                </a:solidFill>
              </a:rPr>
              <a:t>Client</a:t>
            </a:r>
            <a:r>
              <a:rPr lang="zh-CN" altLang="en-US" sz="1200" b="1" dirty="0">
                <a:solidFill>
                  <a:srgbClr val="7030A0"/>
                </a:solidFill>
              </a:rPr>
              <a:t>程序退出前，调用</a:t>
            </a:r>
            <a:r>
              <a:rPr lang="en-US" altLang="zh-CN" sz="1200" b="1" dirty="0" err="1">
                <a:solidFill>
                  <a:srgbClr val="7030A0"/>
                </a:solidFill>
              </a:rPr>
              <a:t>DiscoveryClient</a:t>
            </a:r>
            <a:r>
              <a:rPr lang="zh-CN" altLang="en-US" sz="1200" b="1" dirty="0">
                <a:solidFill>
                  <a:srgbClr val="7030A0"/>
                </a:solidFill>
              </a:rPr>
              <a:t>的</a:t>
            </a:r>
            <a:r>
              <a:rPr lang="en-US" altLang="zh-CN" sz="1200" b="1" dirty="0">
                <a:solidFill>
                  <a:srgbClr val="7030A0"/>
                </a:solidFill>
              </a:rPr>
              <a:t>shutdown</a:t>
            </a:r>
            <a:r>
              <a:rPr lang="en-US" altLang="zh-CN" sz="1200" b="1" dirty="0" smtClean="0">
                <a:solidFill>
                  <a:srgbClr val="7030A0"/>
                </a:solidFill>
              </a:rPr>
              <a:t>()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方法</a:t>
            </a:r>
            <a:r>
              <a:rPr lang="en-US" altLang="zh-CN" sz="1200" dirty="0"/>
              <a:t>DiscoveryClient.java  886</a:t>
            </a:r>
            <a:r>
              <a:rPr lang="zh-CN" altLang="en-US" sz="1200" dirty="0"/>
              <a:t>行</a:t>
            </a:r>
            <a:endParaRPr lang="en-US" altLang="zh-CN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7030A0"/>
                </a:solidFill>
              </a:rPr>
              <a:t>2. shutdown()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方法调用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unregister()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方法，发送退出请求</a:t>
            </a:r>
            <a:r>
              <a:rPr lang="zh-CN" altLang="en-US" b="1" dirty="0" smtClean="0">
                <a:solidFill>
                  <a:srgbClr val="7030A0"/>
                </a:solidFill>
              </a:rPr>
              <a:t>：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/>
              <a:t>DiscoveryClient.java  918</a:t>
            </a:r>
            <a:r>
              <a:rPr lang="zh-CN" altLang="en-US" sz="1200" dirty="0" smtClean="0"/>
              <a:t>行</a:t>
            </a: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7030A0"/>
                </a:solidFill>
              </a:rPr>
              <a:t>3. </a:t>
            </a:r>
            <a:r>
              <a:rPr lang="en-US" altLang="zh-CN" sz="1200" b="1" dirty="0" err="1" smtClean="0">
                <a:solidFill>
                  <a:srgbClr val="7030A0"/>
                </a:solidFill>
              </a:rPr>
              <a:t>com.netflix.eureka.resources.InstanceResource</a:t>
            </a:r>
            <a:r>
              <a:rPr lang="zh-CN" altLang="en-US" sz="1200" b="1" dirty="0">
                <a:solidFill>
                  <a:srgbClr val="7030A0"/>
                </a:solidFill>
              </a:rPr>
              <a:t>的</a:t>
            </a:r>
            <a:r>
              <a:rPr lang="en-US" altLang="zh-CN" sz="1200" b="1" dirty="0" err="1">
                <a:solidFill>
                  <a:srgbClr val="7030A0"/>
                </a:solidFill>
              </a:rPr>
              <a:t>cancelLease</a:t>
            </a:r>
            <a:r>
              <a:rPr lang="en-US" altLang="zh-CN" sz="1200" b="1" dirty="0" smtClean="0">
                <a:solidFill>
                  <a:srgbClr val="7030A0"/>
                </a:solidFill>
              </a:rPr>
              <a:t>() 278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行方法</a:t>
            </a:r>
            <a:r>
              <a:rPr lang="zh-CN" altLang="en-US" sz="1200" b="1" dirty="0">
                <a:solidFill>
                  <a:srgbClr val="7030A0"/>
                </a:solidFill>
              </a:rPr>
              <a:t>接收退出请求，并进行退出的逻辑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处理</a:t>
            </a:r>
            <a:endParaRPr lang="en-US" altLang="zh-CN" sz="1200" b="1" dirty="0" smtClean="0">
              <a:solidFill>
                <a:srgbClr val="7030A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/>
              <a:t>InstanceResource.java 278</a:t>
            </a:r>
            <a:r>
              <a:rPr lang="zh-CN" altLang="en-US" sz="1200" dirty="0" smtClean="0"/>
              <a:t>行</a:t>
            </a: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7030A0"/>
                </a:solidFill>
              </a:rPr>
              <a:t>4. </a:t>
            </a:r>
            <a:r>
              <a:rPr lang="en-US" altLang="zh-CN" sz="1200" b="1" dirty="0" err="1" smtClean="0">
                <a:solidFill>
                  <a:srgbClr val="7030A0"/>
                </a:solidFill>
              </a:rPr>
              <a:t>InstanceResource</a:t>
            </a:r>
            <a:r>
              <a:rPr lang="zh-CN" altLang="en-US" sz="1200" b="1" dirty="0">
                <a:solidFill>
                  <a:srgbClr val="7030A0"/>
                </a:solidFill>
              </a:rPr>
              <a:t>调用</a:t>
            </a:r>
            <a:r>
              <a:rPr lang="en-US" altLang="zh-CN" sz="1200" b="1" dirty="0" err="1">
                <a:solidFill>
                  <a:srgbClr val="7030A0"/>
                </a:solidFill>
              </a:rPr>
              <a:t>PeerAwareInstanceRegistryImpl</a:t>
            </a:r>
            <a:r>
              <a:rPr lang="zh-CN" altLang="en-US" sz="1200" b="1" dirty="0">
                <a:solidFill>
                  <a:srgbClr val="7030A0"/>
                </a:solidFill>
              </a:rPr>
              <a:t>的</a:t>
            </a:r>
            <a:r>
              <a:rPr lang="en-US" altLang="zh-CN" sz="1200" b="1" dirty="0" smtClean="0">
                <a:solidFill>
                  <a:srgbClr val="7030A0"/>
                </a:solidFill>
              </a:rPr>
              <a:t>cancel()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方法</a:t>
            </a:r>
            <a:r>
              <a:rPr lang="zh-CN" altLang="en-US" sz="1200" b="1" dirty="0">
                <a:solidFill>
                  <a:srgbClr val="7030A0"/>
                </a:solidFill>
              </a:rPr>
              <a:t>，进行真正的</a:t>
            </a:r>
            <a:r>
              <a:rPr lang="en-US" altLang="zh-CN" sz="1200" b="1" dirty="0">
                <a:solidFill>
                  <a:srgbClr val="7030A0"/>
                </a:solidFill>
              </a:rPr>
              <a:t>cancel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操作</a:t>
            </a:r>
            <a:endParaRPr lang="en-US" altLang="zh-CN" sz="1200" b="1" dirty="0" smtClean="0">
              <a:solidFill>
                <a:srgbClr val="7030A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/>
              <a:t>PeerAwareInstanceRegistryImpl</a:t>
            </a:r>
            <a:r>
              <a:rPr lang="en-US" altLang="zh-CN" sz="1200" dirty="0"/>
              <a:t> .java 376</a:t>
            </a:r>
            <a:r>
              <a:rPr lang="zh-CN" altLang="en-US" sz="1200" dirty="0" smtClean="0"/>
              <a:t>行</a:t>
            </a: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/>
              <a:t>updateRenewsPerMinThreshold</a:t>
            </a:r>
            <a:endParaRPr lang="en-US" altLang="zh-CN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7030A0"/>
                </a:solidFill>
              </a:rPr>
              <a:t>5. </a:t>
            </a:r>
            <a:r>
              <a:rPr lang="en-US" altLang="zh-CN" sz="1200" b="1" dirty="0" err="1" smtClean="0">
                <a:solidFill>
                  <a:srgbClr val="7030A0"/>
                </a:solidFill>
              </a:rPr>
              <a:t>AbstractInstanceRegistry.cancel</a:t>
            </a:r>
            <a:r>
              <a:rPr lang="zh-CN" altLang="en-US" sz="1200" b="1" dirty="0">
                <a:solidFill>
                  <a:srgbClr val="7030A0"/>
                </a:solidFill>
              </a:rPr>
              <a:t>操作里首先找到对应的实例信息，然后更新剔除时间、添加队列、清空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缓存</a:t>
            </a:r>
            <a:endParaRPr lang="en-US" altLang="zh-CN" sz="1200" b="1" dirty="0" smtClean="0">
              <a:solidFill>
                <a:srgbClr val="7030A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/>
              <a:t>AbstractInstanceRegistry.java </a:t>
            </a:r>
            <a:r>
              <a:rPr lang="en-US" altLang="zh-CN" sz="1200" dirty="0" smtClean="0"/>
              <a:t> 291</a:t>
            </a:r>
            <a:r>
              <a:rPr lang="zh-CN" altLang="en-US" sz="1200" dirty="0"/>
              <a:t>行</a:t>
            </a:r>
            <a:endParaRPr lang="en-US" altLang="zh-CN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7030A0"/>
                </a:solidFill>
              </a:rPr>
              <a:t>6. 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然后</a:t>
            </a:r>
            <a:r>
              <a:rPr lang="zh-CN" altLang="en-US" sz="1200" b="1" dirty="0">
                <a:solidFill>
                  <a:srgbClr val="7030A0"/>
                </a:solidFill>
              </a:rPr>
              <a:t>同步到其他</a:t>
            </a:r>
            <a:r>
              <a:rPr lang="en-US" altLang="zh-CN" sz="1200" b="1" dirty="0">
                <a:solidFill>
                  <a:srgbClr val="7030A0"/>
                </a:solidFill>
              </a:rPr>
              <a:t>Eureka Server</a:t>
            </a:r>
            <a:r>
              <a:rPr lang="zh-CN" altLang="en-US" sz="1200" b="1" dirty="0">
                <a:solidFill>
                  <a:srgbClr val="7030A0"/>
                </a:solidFill>
              </a:rPr>
              <a:t>节点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：</a:t>
            </a:r>
            <a:r>
              <a:rPr lang="zh-CN" altLang="zh-CN" sz="1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2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/>
              <a:t>PeerAwareInstanceRegistryImpl</a:t>
            </a:r>
            <a:r>
              <a:rPr lang="en-US" altLang="zh-CN" sz="1200" dirty="0"/>
              <a:t>.java </a:t>
            </a:r>
            <a:r>
              <a:rPr lang="en-US" altLang="zh-CN" sz="1200" dirty="0" smtClean="0"/>
              <a:t> 618</a:t>
            </a:r>
            <a:r>
              <a:rPr lang="zh-CN" altLang="en-US" sz="1200" dirty="0" smtClean="0"/>
              <a:t>行</a:t>
            </a: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7030A0"/>
                </a:solidFill>
              </a:rPr>
              <a:t>7. 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最后</a:t>
            </a:r>
            <a:r>
              <a:rPr lang="zh-CN" altLang="en-US" sz="1200" b="1" dirty="0">
                <a:solidFill>
                  <a:srgbClr val="7030A0"/>
                </a:solidFill>
              </a:rPr>
              <a:t>更新阀值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：</a:t>
            </a:r>
            <a:r>
              <a:rPr lang="zh-CN" altLang="en-US" sz="1200" b="1" dirty="0">
                <a:solidFill>
                  <a:srgbClr val="7030A0"/>
                </a:solidFill>
              </a:rPr>
              <a:t>到这里</a:t>
            </a:r>
            <a:r>
              <a:rPr lang="en-US" altLang="zh-CN" sz="1200" b="1" dirty="0">
                <a:solidFill>
                  <a:srgbClr val="7030A0"/>
                </a:solidFill>
              </a:rPr>
              <a:t>Eureka</a:t>
            </a:r>
            <a:r>
              <a:rPr lang="zh-CN" altLang="en-US" sz="1200" b="1" dirty="0">
                <a:solidFill>
                  <a:srgbClr val="7030A0"/>
                </a:solidFill>
              </a:rPr>
              <a:t>的</a:t>
            </a:r>
            <a:r>
              <a:rPr lang="en-US" altLang="zh-CN" sz="1200" b="1" dirty="0">
                <a:solidFill>
                  <a:srgbClr val="7030A0"/>
                </a:solidFill>
              </a:rPr>
              <a:t>Cancel</a:t>
            </a:r>
            <a:r>
              <a:rPr lang="zh-CN" altLang="en-US" sz="1200" b="1" dirty="0">
                <a:solidFill>
                  <a:srgbClr val="7030A0"/>
                </a:solidFill>
              </a:rPr>
              <a:t>操作就全部完成了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/>
              <a:t>PeerAwareInstanceRegistryImpl</a:t>
            </a:r>
            <a:r>
              <a:rPr lang="en-US" altLang="zh-CN" sz="1200" dirty="0"/>
              <a:t>.java </a:t>
            </a:r>
            <a:r>
              <a:rPr lang="en-US" altLang="zh-CN" sz="1200" dirty="0" smtClean="0"/>
              <a:t> 521</a:t>
            </a:r>
            <a:r>
              <a:rPr lang="zh-CN" altLang="en-US" sz="1200" dirty="0" smtClean="0"/>
              <a:t>行</a:t>
            </a:r>
            <a:endParaRPr lang="en-US" altLang="zh-CN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12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32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0" y="22413"/>
            <a:ext cx="595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</a:t>
            </a:r>
            <a:r>
              <a:rPr lang="en-US" altLang="zh-CN" sz="2400" b="1" dirty="0">
                <a:solidFill>
                  <a:srgbClr val="FF0000"/>
                </a:solidFill>
              </a:rPr>
              <a:t>Evict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877278"/>
            <a:ext cx="12123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latinLnBrk="1"/>
            <a:r>
              <a:rPr lang="en-US" altLang="zh-CN" sz="1600" b="1" dirty="0"/>
              <a:t>Eureka Server</a:t>
            </a:r>
            <a:r>
              <a:rPr lang="zh-CN" altLang="en-US" sz="1600" b="1" dirty="0"/>
              <a:t>实现了一个</a:t>
            </a:r>
            <a:r>
              <a:rPr lang="en-US" altLang="zh-CN" sz="1600" b="1" dirty="0"/>
              <a:t>Evict</a:t>
            </a:r>
            <a:r>
              <a:rPr lang="zh-CN" altLang="en-US" sz="1600" b="1" dirty="0"/>
              <a:t>机制，用于剔除过期的</a:t>
            </a:r>
            <a:r>
              <a:rPr lang="en-US" altLang="zh-CN" sz="1600" b="1" dirty="0"/>
              <a:t>Client</a:t>
            </a:r>
            <a:r>
              <a:rPr lang="zh-CN" altLang="en-US" sz="1600" b="1" dirty="0"/>
              <a:t>，以清空非正常</a:t>
            </a:r>
            <a:r>
              <a:rPr lang="en-US" altLang="zh-CN" sz="1600" b="1" dirty="0"/>
              <a:t>Cancel</a:t>
            </a:r>
            <a:r>
              <a:rPr lang="zh-CN" altLang="en-US" sz="1600" b="1" dirty="0"/>
              <a:t>的过期</a:t>
            </a:r>
            <a:r>
              <a:rPr lang="en-US" altLang="zh-CN" sz="1600" b="1" dirty="0"/>
              <a:t>Client</a:t>
            </a:r>
            <a:r>
              <a:rPr lang="zh-CN" altLang="en-US" sz="1600" b="1" dirty="0"/>
              <a:t>。避免消费者调用过期的服务。</a:t>
            </a:r>
          </a:p>
        </p:txBody>
      </p:sp>
      <p:pic>
        <p:nvPicPr>
          <p:cNvPr id="8194" name="Picture 2" descr="http://static.majunwei.com/userfiles/201610292143075020/images/cms/article/2018/08/evi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5444"/>
            <a:ext cx="7217230" cy="53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298870" y="1597730"/>
            <a:ext cx="48250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200" b="1" dirty="0">
                <a:solidFill>
                  <a:srgbClr val="7030A0"/>
                </a:solidFill>
              </a:rPr>
              <a:t>Eureka Server</a:t>
            </a:r>
            <a:r>
              <a:rPr lang="zh-CN" altLang="en-US" sz="1200" b="1" dirty="0">
                <a:solidFill>
                  <a:srgbClr val="7030A0"/>
                </a:solidFill>
              </a:rPr>
              <a:t>初始化后，在后台初始化一个</a:t>
            </a:r>
            <a:r>
              <a:rPr lang="en-US" altLang="zh-CN" sz="1200" b="1" dirty="0" err="1">
                <a:solidFill>
                  <a:srgbClr val="7030A0"/>
                </a:solidFill>
              </a:rPr>
              <a:t>EvictionTask</a:t>
            </a:r>
            <a:r>
              <a:rPr lang="zh-CN" altLang="en-US" sz="1200" b="1" dirty="0">
                <a:solidFill>
                  <a:srgbClr val="7030A0"/>
                </a:solidFill>
              </a:rPr>
              <a:t>，定时执行剔除任务</a:t>
            </a:r>
            <a:r>
              <a:rPr lang="en-US" altLang="zh-CN" sz="1200" b="1" dirty="0">
                <a:solidFill>
                  <a:srgbClr val="7030A0"/>
                </a:solidFill>
              </a:rPr>
              <a:t>(</a:t>
            </a:r>
            <a:r>
              <a:rPr lang="zh-CN" altLang="en-US" sz="1200" b="1" dirty="0">
                <a:solidFill>
                  <a:srgbClr val="7030A0"/>
                </a:solidFill>
              </a:rPr>
              <a:t>默认</a:t>
            </a:r>
            <a:r>
              <a:rPr lang="en-US" altLang="zh-CN" sz="1200" b="1" dirty="0">
                <a:solidFill>
                  <a:srgbClr val="7030A0"/>
                </a:solidFill>
              </a:rPr>
              <a:t>60S)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。</a:t>
            </a:r>
            <a:endParaRPr lang="zh-CN" altLang="en-US" sz="1200" b="1" dirty="0">
              <a:solidFill>
                <a:srgbClr val="7030A0"/>
              </a:solidFill>
            </a:endParaRPr>
          </a:p>
          <a:p>
            <a:pPr indent="-228600" latinLnBrk="1">
              <a:buFont typeface="+mj-lt"/>
              <a:buAutoNum type="arabicPeriod"/>
            </a:pPr>
            <a:r>
              <a:rPr lang="zh-CN" altLang="en-US" sz="1200" b="1" dirty="0">
                <a:solidFill>
                  <a:srgbClr val="7030A0"/>
                </a:solidFill>
              </a:rPr>
              <a:t>首先</a:t>
            </a:r>
            <a:r>
              <a:rPr lang="en-US" altLang="zh-CN" sz="1200" b="1" dirty="0" err="1">
                <a:solidFill>
                  <a:srgbClr val="7030A0"/>
                </a:solidFill>
              </a:rPr>
              <a:t>EvictionTask</a:t>
            </a:r>
            <a:r>
              <a:rPr lang="zh-CN" altLang="en-US" sz="1200" b="1" dirty="0">
                <a:solidFill>
                  <a:srgbClr val="7030A0"/>
                </a:solidFill>
              </a:rPr>
              <a:t>会判断是否进行剔除任务：</a:t>
            </a:r>
          </a:p>
          <a:p>
            <a:pPr marL="0" lvl="1" latinLnBrk="1"/>
            <a:r>
              <a:rPr lang="en-US" altLang="zh-CN" sz="1200" b="1" dirty="0" smtClean="0"/>
              <a:t>      A.</a:t>
            </a:r>
            <a:r>
              <a:rPr lang="zh-CN" altLang="en-US" sz="1200" b="1" dirty="0" smtClean="0"/>
              <a:t>如果</a:t>
            </a:r>
            <a:r>
              <a:rPr lang="zh-CN" altLang="en-US" sz="1200" b="1" dirty="0"/>
              <a:t>关闭了自我保护，则不进行剔除任务。</a:t>
            </a:r>
          </a:p>
          <a:p>
            <a:pPr marL="0" lvl="1" latinLnBrk="1"/>
            <a:r>
              <a:rPr lang="en-US" altLang="zh-CN" sz="1200" b="1" dirty="0" smtClean="0"/>
              <a:t>      B.</a:t>
            </a:r>
            <a:r>
              <a:rPr lang="zh-CN" altLang="en-US" sz="1200" b="1" dirty="0" smtClean="0"/>
              <a:t>如果</a:t>
            </a:r>
            <a:r>
              <a:rPr lang="zh-CN" altLang="en-US" sz="1200" b="1" dirty="0"/>
              <a:t>开启了自我保护，继续判断如果</a:t>
            </a:r>
            <a:r>
              <a:rPr lang="en-US" altLang="zh-CN" sz="1200" b="1" dirty="0"/>
              <a:t>【</a:t>
            </a:r>
            <a:r>
              <a:rPr lang="zh-CN" altLang="en-US" sz="1200" b="1" dirty="0"/>
              <a:t>上一分钟续约数</a:t>
            </a:r>
            <a:r>
              <a:rPr lang="en-US" altLang="zh-CN" sz="1200" b="1" dirty="0"/>
              <a:t>】</a:t>
            </a:r>
            <a:r>
              <a:rPr lang="zh-CN" altLang="en-US" sz="1200" b="1" dirty="0"/>
              <a:t>大于</a:t>
            </a:r>
            <a:r>
              <a:rPr lang="en-US" altLang="zh-CN" sz="1200" b="1" dirty="0"/>
              <a:t>【</a:t>
            </a:r>
            <a:r>
              <a:rPr lang="zh-CN" altLang="en-US" sz="1200" b="1" dirty="0"/>
              <a:t>每分钟续约数阀值</a:t>
            </a:r>
            <a:r>
              <a:rPr lang="en-US" altLang="zh-CN" sz="1200" b="1" dirty="0"/>
              <a:t>】</a:t>
            </a:r>
            <a:r>
              <a:rPr lang="zh-CN" altLang="en-US" sz="1200" b="1" dirty="0"/>
              <a:t>，则不进行剔除任务。</a:t>
            </a:r>
          </a:p>
          <a:p>
            <a:pPr marL="0" lvl="1" latinLnBrk="1"/>
            <a:r>
              <a:rPr lang="en-US" altLang="zh-CN" sz="1200" b="1" dirty="0" smtClean="0"/>
              <a:t>      C.</a:t>
            </a:r>
            <a:r>
              <a:rPr lang="zh-CN" altLang="en-US" sz="1200" b="1" dirty="0" smtClean="0"/>
              <a:t>只有</a:t>
            </a:r>
            <a:r>
              <a:rPr lang="zh-CN" altLang="en-US" sz="1200" b="1" dirty="0"/>
              <a:t>开启了自我保护，且</a:t>
            </a:r>
            <a:r>
              <a:rPr lang="en-US" altLang="zh-CN" sz="1200" b="1" dirty="0"/>
              <a:t>【</a:t>
            </a:r>
            <a:r>
              <a:rPr lang="zh-CN" altLang="en-US" sz="1200" b="1" dirty="0"/>
              <a:t>上一分钟续约数</a:t>
            </a:r>
            <a:r>
              <a:rPr lang="en-US" altLang="zh-CN" sz="1200" b="1" dirty="0"/>
              <a:t>】</a:t>
            </a:r>
            <a:r>
              <a:rPr lang="zh-CN" altLang="en-US" sz="1200" b="1" dirty="0"/>
              <a:t>小于</a:t>
            </a:r>
            <a:r>
              <a:rPr lang="en-US" altLang="zh-CN" sz="1200" b="1" dirty="0"/>
              <a:t>【</a:t>
            </a:r>
            <a:r>
              <a:rPr lang="zh-CN" altLang="en-US" sz="1200" b="1" dirty="0"/>
              <a:t>每分钟续约数阀值</a:t>
            </a:r>
            <a:r>
              <a:rPr lang="en-US" altLang="zh-CN" sz="1200" b="1" dirty="0"/>
              <a:t>】</a:t>
            </a:r>
            <a:r>
              <a:rPr lang="zh-CN" altLang="en-US" sz="1200" b="1" dirty="0"/>
              <a:t>，才进行下一步的剔除任务。</a:t>
            </a:r>
          </a:p>
          <a:p>
            <a:pPr marL="0" lvl="1" latinLnBrk="1"/>
            <a:r>
              <a:rPr lang="en-US" altLang="zh-CN" sz="1200" b="1" dirty="0" smtClean="0"/>
              <a:t>      D.</a:t>
            </a:r>
            <a:r>
              <a:rPr lang="zh-CN" altLang="en-US" sz="1200" b="1" dirty="0" smtClean="0"/>
              <a:t>备注</a:t>
            </a:r>
            <a:r>
              <a:rPr lang="zh-CN" altLang="en-US" sz="1200" b="1" dirty="0"/>
              <a:t>：当实际续约数小于设定的阀值时，就认为存在没按时续约的</a:t>
            </a:r>
            <a:r>
              <a:rPr lang="en-US" altLang="zh-CN" sz="1200" b="1" dirty="0"/>
              <a:t>Client</a:t>
            </a:r>
            <a:r>
              <a:rPr lang="zh-CN" altLang="en-US" sz="1200" b="1" dirty="0"/>
              <a:t>了。</a:t>
            </a:r>
          </a:p>
          <a:p>
            <a:pPr indent="-228600" latinLnBrk="1">
              <a:buFont typeface="+mj-lt"/>
              <a:buAutoNum type="arabicPeriod"/>
            </a:pPr>
            <a:r>
              <a:rPr lang="zh-CN" altLang="en-US" sz="1200" b="1" dirty="0">
                <a:solidFill>
                  <a:srgbClr val="7030A0"/>
                </a:solidFill>
              </a:rPr>
              <a:t>循环</a:t>
            </a:r>
            <a:r>
              <a:rPr lang="en-US" altLang="zh-CN" sz="1200" b="1" dirty="0">
                <a:solidFill>
                  <a:srgbClr val="7030A0"/>
                </a:solidFill>
              </a:rPr>
              <a:t>registry</a:t>
            </a:r>
            <a:r>
              <a:rPr lang="zh-CN" altLang="en-US" sz="1200" b="1" dirty="0">
                <a:solidFill>
                  <a:srgbClr val="7030A0"/>
                </a:solidFill>
              </a:rPr>
              <a:t>的数据结构，判断是否过期，如果过期了，保存到过期实例列表里。</a:t>
            </a:r>
          </a:p>
          <a:p>
            <a:pPr indent="-228600" latinLnBrk="1">
              <a:buFont typeface="+mj-lt"/>
              <a:buAutoNum type="arabicPeriod"/>
            </a:pPr>
            <a:r>
              <a:rPr lang="zh-CN" altLang="en-US" sz="1200" b="1" dirty="0">
                <a:solidFill>
                  <a:srgbClr val="7030A0"/>
                </a:solidFill>
              </a:rPr>
              <a:t>计算要剔除的数量</a:t>
            </a:r>
            <a:r>
              <a:rPr lang="en-US" altLang="zh-CN" sz="1200" b="1" dirty="0">
                <a:solidFill>
                  <a:srgbClr val="7030A0"/>
                </a:solidFill>
              </a:rPr>
              <a:t>Evict Number</a:t>
            </a:r>
            <a:r>
              <a:rPr lang="zh-CN" altLang="en-US" sz="1200" b="1" dirty="0">
                <a:solidFill>
                  <a:srgbClr val="7030A0"/>
                </a:solidFill>
              </a:rPr>
              <a:t>（最大的剔除数</a:t>
            </a:r>
            <a:r>
              <a:rPr lang="en-US" altLang="zh-CN" sz="1200" b="1" dirty="0">
                <a:solidFill>
                  <a:srgbClr val="7030A0"/>
                </a:solidFill>
              </a:rPr>
              <a:t>=</a:t>
            </a:r>
            <a:r>
              <a:rPr lang="zh-CN" altLang="en-US" sz="1200" b="1" dirty="0">
                <a:solidFill>
                  <a:srgbClr val="7030A0"/>
                </a:solidFill>
              </a:rPr>
              <a:t>注册实例总数</a:t>
            </a:r>
            <a:r>
              <a:rPr lang="en-US" altLang="zh-CN" sz="1200" b="1" dirty="0">
                <a:solidFill>
                  <a:srgbClr val="7030A0"/>
                </a:solidFill>
              </a:rPr>
              <a:t>-</a:t>
            </a:r>
            <a:r>
              <a:rPr lang="zh-CN" altLang="en-US" sz="1200" b="1" dirty="0">
                <a:solidFill>
                  <a:srgbClr val="7030A0"/>
                </a:solidFill>
              </a:rPr>
              <a:t>注册实例总数*自我保护续约百分比阀值）</a:t>
            </a:r>
          </a:p>
          <a:p>
            <a:pPr indent="-228600" latinLnBrk="1">
              <a:buFont typeface="+mj-lt"/>
              <a:buAutoNum type="arabicPeriod"/>
            </a:pPr>
            <a:r>
              <a:rPr lang="zh-CN" altLang="en-US" sz="1200" b="1" dirty="0">
                <a:solidFill>
                  <a:srgbClr val="7030A0"/>
                </a:solidFill>
              </a:rPr>
              <a:t>循环</a:t>
            </a:r>
            <a:r>
              <a:rPr lang="en-US" altLang="zh-CN" sz="1200" b="1" dirty="0">
                <a:solidFill>
                  <a:srgbClr val="7030A0"/>
                </a:solidFill>
              </a:rPr>
              <a:t>Evict Number</a:t>
            </a:r>
            <a:r>
              <a:rPr lang="zh-CN" altLang="en-US" sz="1200" b="1" dirty="0">
                <a:solidFill>
                  <a:srgbClr val="7030A0"/>
                </a:solidFill>
              </a:rPr>
              <a:t>，通过洗牌算法公平的随机剔除。（假如过期的实例</a:t>
            </a:r>
            <a:r>
              <a:rPr lang="en-US" altLang="zh-CN" sz="1200" b="1" dirty="0">
                <a:solidFill>
                  <a:srgbClr val="7030A0"/>
                </a:solidFill>
              </a:rPr>
              <a:t>&lt;</a:t>
            </a:r>
            <a:r>
              <a:rPr lang="zh-CN" altLang="en-US" sz="1200" b="1" dirty="0">
                <a:solidFill>
                  <a:srgbClr val="7030A0"/>
                </a:solidFill>
              </a:rPr>
              <a:t>最大剔除数，则全部剔除）</a:t>
            </a:r>
          </a:p>
          <a:p>
            <a:pPr indent="-228600" latinLnBrk="1">
              <a:buFont typeface="+mj-lt"/>
              <a:buAutoNum type="arabicPeriod"/>
            </a:pPr>
            <a:r>
              <a:rPr lang="zh-CN" altLang="en-US" sz="1200" b="1" dirty="0">
                <a:solidFill>
                  <a:srgbClr val="7030A0"/>
                </a:solidFill>
              </a:rPr>
              <a:t>剔除实例时首先会从数据结构中找到实例，然后将其清除。</a:t>
            </a:r>
          </a:p>
          <a:p>
            <a:pPr indent="-228600" latinLnBrk="1">
              <a:buFont typeface="+mj-lt"/>
              <a:buAutoNum type="arabicPeriod"/>
            </a:pPr>
            <a:r>
              <a:rPr lang="zh-CN" altLang="en-US" sz="1200" b="1" dirty="0">
                <a:solidFill>
                  <a:srgbClr val="7030A0"/>
                </a:solidFill>
              </a:rPr>
              <a:t>清除之后将清除时间添加到</a:t>
            </a:r>
            <a:r>
              <a:rPr lang="en-US" altLang="zh-CN" sz="1200" b="1" dirty="0" err="1">
                <a:solidFill>
                  <a:srgbClr val="7030A0"/>
                </a:solidFill>
              </a:rPr>
              <a:t>recentlyChangedQueue</a:t>
            </a:r>
            <a:r>
              <a:rPr lang="zh-CN" altLang="en-US" sz="1200" b="1" dirty="0">
                <a:solidFill>
                  <a:srgbClr val="7030A0"/>
                </a:solidFill>
              </a:rPr>
              <a:t>队列中。</a:t>
            </a:r>
          </a:p>
          <a:p>
            <a:pPr indent="-228600" latinLnBrk="1">
              <a:buFont typeface="+mj-lt"/>
              <a:buAutoNum type="arabicPeriod"/>
            </a:pPr>
            <a:r>
              <a:rPr lang="zh-CN" altLang="en-US" sz="1200" b="1" dirty="0">
                <a:solidFill>
                  <a:srgbClr val="7030A0"/>
                </a:solidFill>
              </a:rPr>
              <a:t>最后清空</a:t>
            </a:r>
            <a:r>
              <a:rPr lang="en-US" altLang="zh-CN" sz="1200" b="1" dirty="0">
                <a:solidFill>
                  <a:srgbClr val="7030A0"/>
                </a:solidFill>
              </a:rPr>
              <a:t>Guava</a:t>
            </a:r>
            <a:r>
              <a:rPr lang="zh-CN" altLang="en-US" sz="1200" b="1" dirty="0">
                <a:solidFill>
                  <a:srgbClr val="7030A0"/>
                </a:solidFill>
              </a:rPr>
              <a:t>缓存。</a:t>
            </a:r>
          </a:p>
          <a:p>
            <a:pPr indent="-228600" latinLnBrk="1">
              <a:buFont typeface="+mj-lt"/>
              <a:buAutoNum type="arabicPeriod"/>
            </a:pPr>
            <a:r>
              <a:rPr lang="zh-CN" altLang="en-US" sz="1200" b="1" dirty="0">
                <a:solidFill>
                  <a:srgbClr val="7030A0"/>
                </a:solidFill>
              </a:rPr>
              <a:t>注意一：这里没有同步给其他节点，因为每个节点都有剔除任务，可以达到最终一直。</a:t>
            </a:r>
          </a:p>
          <a:p>
            <a:pPr indent="-228600" latinLnBrk="1">
              <a:buFont typeface="+mj-lt"/>
              <a:buAutoNum type="arabicPeriod"/>
            </a:pPr>
            <a:r>
              <a:rPr lang="zh-CN" altLang="en-US" sz="1200" b="1" dirty="0">
                <a:solidFill>
                  <a:srgbClr val="7030A0"/>
                </a:solidFill>
              </a:rPr>
              <a:t>注意二：为什么不全部剔除？因为这里有个自我保护机制，当大量过期时，</a:t>
            </a:r>
            <a:r>
              <a:rPr lang="en-US" altLang="zh-CN" sz="1200" b="1" dirty="0">
                <a:solidFill>
                  <a:srgbClr val="7030A0"/>
                </a:solidFill>
              </a:rPr>
              <a:t>Eureka Server</a:t>
            </a:r>
            <a:r>
              <a:rPr lang="zh-CN" altLang="en-US" sz="1200" b="1" dirty="0">
                <a:solidFill>
                  <a:srgbClr val="7030A0"/>
                </a:solidFill>
              </a:rPr>
              <a:t>认为是自己出了问题，所以为了避免误伤，启动自我保护算法，只清除一部分过期实例。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6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0" y="22413"/>
            <a:ext cx="692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7.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</a:t>
            </a:r>
            <a:r>
              <a:rPr lang="en-US" altLang="zh-CN" sz="2400" b="1" dirty="0">
                <a:solidFill>
                  <a:srgbClr val="FF0000"/>
                </a:solidFill>
              </a:rPr>
              <a:t>Evict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04907" y="717048"/>
            <a:ext cx="5587093" cy="6170920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 smtClean="0">
                <a:solidFill>
                  <a:srgbClr val="7030A0"/>
                </a:solidFill>
              </a:rPr>
              <a:t>1.EurekaBootstrap(</a:t>
            </a:r>
            <a:r>
              <a:rPr lang="en-US" altLang="zh-CN" sz="1100" b="1" dirty="0" err="1" smtClean="0">
                <a:solidFill>
                  <a:srgbClr val="7030A0"/>
                </a:solidFill>
              </a:rPr>
              <a:t>ServletContextListener</a:t>
            </a:r>
            <a:r>
              <a:rPr lang="zh-CN" altLang="en-US" sz="1100" b="1" dirty="0">
                <a:solidFill>
                  <a:srgbClr val="7030A0"/>
                </a:solidFill>
              </a:rPr>
              <a:t>的</a:t>
            </a:r>
            <a:r>
              <a:rPr lang="zh-CN" altLang="en-US" sz="1100" b="1" dirty="0" smtClean="0">
                <a:solidFill>
                  <a:srgbClr val="7030A0"/>
                </a:solidFill>
              </a:rPr>
              <a:t>实现</a:t>
            </a:r>
            <a:r>
              <a:rPr lang="en-US" altLang="zh-CN" sz="1100" b="1" dirty="0" smtClean="0">
                <a:solidFill>
                  <a:srgbClr val="7030A0"/>
                </a:solidFill>
              </a:rPr>
              <a:t>)</a:t>
            </a:r>
            <a:r>
              <a:rPr lang="zh-CN" altLang="en-US" sz="1100" b="1" dirty="0" smtClean="0">
                <a:solidFill>
                  <a:srgbClr val="7030A0"/>
                </a:solidFill>
              </a:rPr>
              <a:t>初始化</a:t>
            </a:r>
            <a:r>
              <a:rPr lang="zh-CN" altLang="en-US" sz="1100" b="1" dirty="0">
                <a:solidFill>
                  <a:srgbClr val="7030A0"/>
                </a:solidFill>
              </a:rPr>
              <a:t>后</a:t>
            </a:r>
            <a:r>
              <a:rPr lang="zh-CN" altLang="en-US" sz="1100" b="1" dirty="0" smtClean="0">
                <a:solidFill>
                  <a:srgbClr val="7030A0"/>
                </a:solidFill>
              </a:rPr>
              <a:t>调用</a:t>
            </a:r>
            <a:r>
              <a:rPr lang="en-US" altLang="zh-CN" sz="1100" b="1" dirty="0" err="1" smtClean="0">
                <a:solidFill>
                  <a:srgbClr val="7030A0"/>
                </a:solidFill>
              </a:rPr>
              <a:t>registry.openForTraffic</a:t>
            </a:r>
            <a:r>
              <a:rPr lang="en-US" altLang="zh-CN" sz="1100" b="1" dirty="0" smtClean="0">
                <a:solidFill>
                  <a:srgbClr val="7030A0"/>
                </a:solidFill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/>
              <a:t>EurekaServerBootstrap</a:t>
            </a:r>
            <a:r>
              <a:rPr lang="en-US" altLang="zh-CN" sz="1100" dirty="0"/>
              <a:t>.java  137,155</a:t>
            </a:r>
            <a:r>
              <a:rPr lang="zh-CN" altLang="en-US" sz="1100" dirty="0"/>
              <a:t>行</a:t>
            </a:r>
            <a:endParaRPr lang="en-US" altLang="zh-CN" sz="1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7030A0"/>
                </a:solidFill>
              </a:rPr>
              <a:t>2. </a:t>
            </a:r>
            <a:r>
              <a:rPr lang="en-US" altLang="zh-CN" sz="1100" b="1" dirty="0" err="1">
                <a:solidFill>
                  <a:srgbClr val="7030A0"/>
                </a:solidFill>
              </a:rPr>
              <a:t>PeerAwareInstanceRegistrImpl</a:t>
            </a:r>
            <a:r>
              <a:rPr lang="zh-CN" altLang="en-US" sz="1100" b="1" dirty="0">
                <a:solidFill>
                  <a:srgbClr val="7030A0"/>
                </a:solidFill>
              </a:rPr>
              <a:t>调用其父类的的</a:t>
            </a:r>
            <a:r>
              <a:rPr lang="en-US" altLang="zh-CN" sz="1100" b="1" dirty="0" err="1">
                <a:solidFill>
                  <a:srgbClr val="7030A0"/>
                </a:solidFill>
              </a:rPr>
              <a:t>postInit</a:t>
            </a:r>
            <a:r>
              <a:rPr lang="en-US" altLang="zh-CN" sz="1100" b="1" dirty="0">
                <a:solidFill>
                  <a:srgbClr val="7030A0"/>
                </a:solidFill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smtClean="0"/>
              <a:t>PeerAwareInstanceRegistrImpl.java  237</a:t>
            </a:r>
            <a:r>
              <a:rPr lang="zh-CN" altLang="en-US" sz="1100" dirty="0" smtClean="0"/>
              <a:t>行</a:t>
            </a:r>
            <a:endParaRPr lang="en-US" altLang="zh-CN" sz="11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 smtClean="0">
                <a:solidFill>
                  <a:srgbClr val="7030A0"/>
                </a:solidFill>
              </a:rPr>
              <a:t>3.</a:t>
            </a:r>
            <a:r>
              <a:rPr lang="zh-CN" altLang="en-US" sz="1100" b="1" dirty="0">
                <a:solidFill>
                  <a:srgbClr val="7030A0"/>
                </a:solidFill>
              </a:rPr>
              <a:t>在</a:t>
            </a:r>
            <a:r>
              <a:rPr lang="en-US" altLang="zh-CN" sz="1100" b="1" dirty="0" err="1">
                <a:solidFill>
                  <a:srgbClr val="7030A0"/>
                </a:solidFill>
              </a:rPr>
              <a:t>AbstractInstanceRegistry</a:t>
            </a:r>
            <a:r>
              <a:rPr lang="zh-CN" altLang="en-US" sz="1100" b="1" dirty="0">
                <a:solidFill>
                  <a:srgbClr val="7030A0"/>
                </a:solidFill>
              </a:rPr>
              <a:t>的</a:t>
            </a:r>
            <a:r>
              <a:rPr lang="en-US" altLang="zh-CN" sz="1100" b="1" dirty="0" err="1">
                <a:solidFill>
                  <a:srgbClr val="7030A0"/>
                </a:solidFill>
              </a:rPr>
              <a:t>postInit</a:t>
            </a:r>
            <a:r>
              <a:rPr lang="en-US" altLang="zh-CN" sz="1100" b="1" dirty="0">
                <a:solidFill>
                  <a:srgbClr val="7030A0"/>
                </a:solidFill>
              </a:rPr>
              <a:t>()</a:t>
            </a:r>
            <a:r>
              <a:rPr lang="zh-CN" altLang="en-US" sz="1100" b="1" dirty="0">
                <a:solidFill>
                  <a:srgbClr val="7030A0"/>
                </a:solidFill>
              </a:rPr>
              <a:t>里实现剔除任务的</a:t>
            </a:r>
            <a:r>
              <a:rPr lang="zh-CN" altLang="en-US" sz="1100" b="1" dirty="0" smtClean="0">
                <a:solidFill>
                  <a:srgbClr val="7030A0"/>
                </a:solidFill>
              </a:rPr>
              <a:t>初始化</a:t>
            </a:r>
            <a:endParaRPr lang="en-US" altLang="zh-CN" sz="1100" b="1" dirty="0" smtClean="0">
              <a:solidFill>
                <a:srgbClr val="7030A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/>
              <a:t>AbstractInstanceRegistry</a:t>
            </a:r>
            <a:r>
              <a:rPr lang="en-US" altLang="zh-CN" sz="1100" dirty="0" smtClean="0"/>
              <a:t>.java 1213</a:t>
            </a:r>
            <a:r>
              <a:rPr lang="zh-CN" altLang="en-US" sz="1100" dirty="0" smtClean="0"/>
              <a:t>行</a:t>
            </a:r>
            <a:endParaRPr lang="en-US" altLang="zh-CN" sz="11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 smtClean="0">
                <a:solidFill>
                  <a:srgbClr val="7030A0"/>
                </a:solidFill>
              </a:rPr>
              <a:t>4. </a:t>
            </a:r>
            <a:r>
              <a:rPr lang="en-US" altLang="zh-CN" sz="1100" b="1" dirty="0" err="1">
                <a:solidFill>
                  <a:srgbClr val="7030A0"/>
                </a:solidFill>
              </a:rPr>
              <a:t>EvictionTask</a:t>
            </a:r>
            <a:r>
              <a:rPr lang="zh-CN" altLang="en-US" sz="1100" b="1" dirty="0">
                <a:solidFill>
                  <a:srgbClr val="7030A0"/>
                </a:solidFill>
              </a:rPr>
              <a:t>是一个</a:t>
            </a:r>
            <a:r>
              <a:rPr lang="en-US" altLang="zh-CN" sz="1100" b="1" dirty="0" err="1">
                <a:solidFill>
                  <a:srgbClr val="7030A0"/>
                </a:solidFill>
              </a:rPr>
              <a:t>TimerTask</a:t>
            </a:r>
            <a:r>
              <a:rPr lang="zh-CN" altLang="en-US" sz="1100" b="1" dirty="0">
                <a:solidFill>
                  <a:srgbClr val="7030A0"/>
                </a:solidFill>
              </a:rPr>
              <a:t>，启动之后</a:t>
            </a:r>
            <a:r>
              <a:rPr lang="en-US" altLang="zh-CN" sz="1100" b="1" dirty="0">
                <a:solidFill>
                  <a:srgbClr val="7030A0"/>
                </a:solidFill>
              </a:rPr>
              <a:t>run</a:t>
            </a:r>
            <a:r>
              <a:rPr lang="zh-CN" altLang="en-US" sz="1100" b="1" dirty="0">
                <a:solidFill>
                  <a:srgbClr val="7030A0"/>
                </a:solidFill>
              </a:rPr>
              <a:t>方法直接调用</a:t>
            </a:r>
            <a:r>
              <a:rPr lang="en-US" altLang="zh-CN" sz="1100" b="1" dirty="0" err="1">
                <a:solidFill>
                  <a:srgbClr val="7030A0"/>
                </a:solidFill>
              </a:rPr>
              <a:t>evit</a:t>
            </a:r>
            <a:r>
              <a:rPr lang="en-US" altLang="zh-CN" sz="1100" b="1" dirty="0">
                <a:solidFill>
                  <a:srgbClr val="7030A0"/>
                </a:solidFill>
              </a:rPr>
              <a:t>()</a:t>
            </a:r>
            <a:r>
              <a:rPr lang="zh-CN" altLang="en-US" sz="1100" b="1" dirty="0">
                <a:solidFill>
                  <a:srgbClr val="7030A0"/>
                </a:solidFill>
              </a:rPr>
              <a:t>剔除方法： </a:t>
            </a:r>
            <a:r>
              <a:rPr lang="en-US" altLang="zh-CN" sz="1100" dirty="0"/>
              <a:t>AbstractInstanceRegistry.java </a:t>
            </a:r>
            <a:r>
              <a:rPr lang="en-US" altLang="zh-CN" sz="1100" dirty="0" smtClean="0"/>
              <a:t>1239</a:t>
            </a:r>
            <a:r>
              <a:rPr lang="zh-CN" altLang="en-US" sz="1100" dirty="0" smtClean="0"/>
              <a:t>行</a:t>
            </a:r>
            <a:endParaRPr lang="en-US" altLang="zh-CN" sz="11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执行</a:t>
            </a:r>
            <a:r>
              <a:rPr lang="en-US" altLang="zh-CN" sz="1100" dirty="0" err="1"/>
              <a:t>EvictionTask</a:t>
            </a:r>
            <a:r>
              <a:rPr lang="zh-CN" altLang="en-US" sz="1100" dirty="0"/>
              <a:t>的第一步就是判断实例过期是否可用，这里有两个条件：</a:t>
            </a:r>
            <a:endParaRPr lang="en-US" altLang="zh-CN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/>
              <a:t>PeerAwareInstanceRegistryImpl</a:t>
            </a:r>
            <a:r>
              <a:rPr lang="en-US" altLang="zh-CN" sz="1100" dirty="0"/>
              <a:t>.java 480</a:t>
            </a:r>
            <a:r>
              <a:rPr lang="zh-CN" altLang="en-US" sz="1100" dirty="0"/>
              <a:t>行</a:t>
            </a:r>
            <a:endParaRPr lang="zh-CN" altLang="zh-CN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/>
              <a:t>    1</a:t>
            </a:r>
            <a:r>
              <a:rPr lang="zh-CN" altLang="en-US" sz="1100" dirty="0"/>
              <a:t>、自我保护机制是否开启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/>
              <a:t>    2</a:t>
            </a:r>
            <a:r>
              <a:rPr lang="zh-CN" altLang="en-US" sz="1100" dirty="0"/>
              <a:t>、上一分钟的续约数是否小于设定的最小续约数阀值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只有开启了自我保护机制，且</a:t>
            </a:r>
            <a:r>
              <a:rPr lang="en-US" altLang="zh-CN" sz="1100" dirty="0"/>
              <a:t>【</a:t>
            </a:r>
            <a:r>
              <a:rPr lang="zh-CN" altLang="en-US" sz="1100" dirty="0"/>
              <a:t>上一分钟续约数</a:t>
            </a:r>
            <a:r>
              <a:rPr lang="en-US" altLang="zh-CN" sz="1100" dirty="0"/>
              <a:t>】&lt; 【</a:t>
            </a:r>
            <a:r>
              <a:rPr lang="zh-CN" altLang="en-US" sz="1100" dirty="0"/>
              <a:t>最小续约数阀值</a:t>
            </a:r>
            <a:r>
              <a:rPr lang="en-US" altLang="zh-CN" sz="1100" dirty="0"/>
              <a:t>】</a:t>
            </a:r>
            <a:r>
              <a:rPr lang="zh-CN" altLang="en-US" sz="1100" dirty="0"/>
              <a:t>才会进行剔除操作。否则不进行剔除操作。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剔除操作时，首先计算过期的实例，并添加到过期实例列表里</a:t>
            </a:r>
            <a:r>
              <a:rPr lang="en-US" altLang="zh-CN" sz="1100" dirty="0"/>
              <a:t>(</a:t>
            </a:r>
            <a:r>
              <a:rPr lang="en-US" altLang="zh-CN" sz="1100" dirty="0" err="1"/>
              <a:t>expiredLeases</a:t>
            </a:r>
            <a:r>
              <a:rPr lang="en-US" altLang="zh-CN" sz="1100" dirty="0"/>
              <a:t>)</a:t>
            </a:r>
            <a:r>
              <a:rPr lang="zh-CN" altLang="en-US" sz="1100" dirty="0"/>
              <a:t>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然后再次计算要剔除的数量，注意这里由于自我保护机制的原因，剔除的最大数</a:t>
            </a:r>
            <a:r>
              <a:rPr lang="en-US" altLang="zh-CN" sz="1100" dirty="0"/>
              <a:t>=</a:t>
            </a:r>
            <a:r>
              <a:rPr lang="zh-CN" altLang="en-US" sz="1100" dirty="0"/>
              <a:t>实例总数</a:t>
            </a:r>
            <a:r>
              <a:rPr lang="en-US" altLang="zh-CN" sz="1100" dirty="0"/>
              <a:t>-</a:t>
            </a:r>
            <a:r>
              <a:rPr lang="zh-CN" altLang="en-US" sz="1100" dirty="0"/>
              <a:t>实例总数*自我保护阀值因子。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计算完后，通过一个洗牌算法，进行公平的剔除。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最后清空</a:t>
            </a:r>
            <a:r>
              <a:rPr lang="en-US" altLang="zh-CN" sz="1100" dirty="0"/>
              <a:t>Guava</a:t>
            </a:r>
            <a:r>
              <a:rPr lang="zh-CN" altLang="en-US" sz="1100" dirty="0"/>
              <a:t>缓存。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/>
          </a:p>
          <a:p>
            <a:r>
              <a:rPr lang="zh-CN" altLang="en-US" sz="1200" b="1" dirty="0">
                <a:solidFill>
                  <a:srgbClr val="7030A0"/>
                </a:solidFill>
              </a:rPr>
              <a:t>关于实际剔除数量的一点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思考</a:t>
            </a:r>
            <a:endParaRPr lang="en-US" altLang="zh-CN" sz="1200" b="1" dirty="0" smtClean="0">
              <a:solidFill>
                <a:srgbClr val="7030A0"/>
              </a:solidFill>
            </a:endParaRPr>
          </a:p>
          <a:p>
            <a:endParaRPr lang="zh-CN" altLang="en-US" sz="1100" b="1" dirty="0">
              <a:solidFill>
                <a:srgbClr val="7030A0"/>
              </a:solidFill>
            </a:endParaRPr>
          </a:p>
          <a:p>
            <a:pPr latinLnBrk="1"/>
            <a:r>
              <a:rPr lang="zh-CN" altLang="en-US" sz="1100" b="1" dirty="0">
                <a:solidFill>
                  <a:srgbClr val="7030A0"/>
                </a:solidFill>
              </a:rPr>
              <a:t>为什么不把所有过期实例剔除呢？</a:t>
            </a:r>
          </a:p>
          <a:p>
            <a:pPr latinLnBrk="1"/>
            <a:r>
              <a:rPr lang="zh-CN" altLang="en-US" sz="1100" b="1" dirty="0">
                <a:solidFill>
                  <a:srgbClr val="7030A0"/>
                </a:solidFill>
              </a:rPr>
              <a:t>因为服务故障都有可能发生，而</a:t>
            </a:r>
            <a:r>
              <a:rPr lang="en-US" altLang="zh-CN" sz="1100" b="1" dirty="0">
                <a:solidFill>
                  <a:srgbClr val="7030A0"/>
                </a:solidFill>
              </a:rPr>
              <a:t>Eureka Server</a:t>
            </a:r>
            <a:r>
              <a:rPr lang="zh-CN" altLang="en-US" sz="1100" b="1" dirty="0">
                <a:solidFill>
                  <a:srgbClr val="7030A0"/>
                </a:solidFill>
              </a:rPr>
              <a:t>本身也是个服务，所以当大量服务过期是，它谦虚的认为是自己出错了，所以只剔除部分过期实例，保留</a:t>
            </a:r>
            <a:r>
              <a:rPr lang="en-US" altLang="zh-CN" sz="1100" b="1" dirty="0">
                <a:solidFill>
                  <a:srgbClr val="7030A0"/>
                </a:solidFill>
              </a:rPr>
              <a:t>【</a:t>
            </a:r>
            <a:r>
              <a:rPr lang="zh-CN" altLang="en-US" sz="1100" b="1" dirty="0">
                <a:solidFill>
                  <a:srgbClr val="7030A0"/>
                </a:solidFill>
              </a:rPr>
              <a:t>自我保护阀值*实例总数</a:t>
            </a:r>
            <a:r>
              <a:rPr lang="en-US" altLang="zh-CN" sz="1100" b="1" dirty="0">
                <a:solidFill>
                  <a:srgbClr val="7030A0"/>
                </a:solidFill>
              </a:rPr>
              <a:t>】</a:t>
            </a:r>
            <a:r>
              <a:rPr lang="zh-CN" altLang="en-US" sz="1100" b="1" dirty="0">
                <a:solidFill>
                  <a:srgbClr val="7030A0"/>
                </a:solidFill>
              </a:rPr>
              <a:t>个实例。如果全部剔除的话，有可能会误伤所有服务。</a:t>
            </a:r>
            <a:r>
              <a:rPr lang="en-US" altLang="zh-CN" sz="1100" b="1" dirty="0">
                <a:solidFill>
                  <a:srgbClr val="7030A0"/>
                </a:solidFill>
              </a:rPr>
              <a:t>Eureka Server</a:t>
            </a:r>
            <a:r>
              <a:rPr lang="zh-CN" altLang="en-US" sz="1100" b="1" dirty="0">
                <a:solidFill>
                  <a:srgbClr val="7030A0"/>
                </a:solidFill>
              </a:rPr>
              <a:t>还是比较谦虚的。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 smtClean="0"/>
          </a:p>
        </p:txBody>
      </p:sp>
      <p:pic>
        <p:nvPicPr>
          <p:cNvPr id="7170" name="Picture 2" descr="http://static.majunwei.com/userfiles/201610292143075020/images/cms/article/2018/08/evic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964"/>
            <a:ext cx="6604907" cy="61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6459811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Georgia" panose="02040502050405020303" pitchFamily="18" charset="0"/>
              </a:rPr>
              <a:t>Eureka</a:t>
            </a:r>
            <a:r>
              <a:rPr lang="zh-CN" altLang="en-US" dirty="0">
                <a:solidFill>
                  <a:srgbClr val="7030A0"/>
                </a:solidFill>
                <a:latin typeface="Georgia" panose="02040502050405020303" pitchFamily="18" charset="0"/>
              </a:rPr>
              <a:t>剔除时序图</a:t>
            </a:r>
            <a:endParaRPr lang="zh-CN" altLang="en-US" b="0" i="0" dirty="0">
              <a:solidFill>
                <a:srgbClr val="7030A0"/>
              </a:solidFill>
              <a:effectLst/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3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4490" y="53830"/>
            <a:ext cx="5738747" cy="623806"/>
          </a:xfrm>
        </p:spPr>
        <p:txBody>
          <a:bodyPr>
            <a:no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1. </a:t>
            </a:r>
            <a:r>
              <a:rPr lang="en-US" altLang="zh-CN" b="1" dirty="0" smtClean="0">
                <a:solidFill>
                  <a:srgbClr val="FF0000"/>
                </a:solidFill>
              </a:rPr>
              <a:t>Eureka</a:t>
            </a:r>
            <a:r>
              <a:rPr lang="zh-CN" altLang="en-US" b="1" dirty="0" smtClean="0">
                <a:solidFill>
                  <a:srgbClr val="FF0000"/>
                </a:solidFill>
              </a:rPr>
              <a:t>是什么？</a:t>
            </a:r>
            <a:r>
              <a:rPr lang="en-US" altLang="zh-CN" sz="1800" b="1" dirty="0">
                <a:solidFill>
                  <a:srgbClr val="FF0000"/>
                </a:solidFill>
              </a:rPr>
              <a:t/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zh-CN" altLang="en-US" sz="1800" b="1" dirty="0">
                <a:solidFill>
                  <a:srgbClr val="FF0000"/>
                </a:solidFill>
              </a:rPr>
              <a:t/>
            </a:r>
            <a:br>
              <a:rPr lang="zh-CN" altLang="en-US" sz="1800" b="1" dirty="0">
                <a:solidFill>
                  <a:srgbClr val="FF0000"/>
                </a:solidFill>
              </a:rPr>
            </a:br>
            <a:r>
              <a:rPr lang="zh-CN" altLang="en-US" sz="1800" b="1" dirty="0" smtClean="0">
                <a:solidFill>
                  <a:srgbClr val="FF0000"/>
                </a:solidFill>
              </a:rPr>
              <a:t>      </a:t>
            </a:r>
            <a:endParaRPr lang="en-US" altLang="zh-CN" sz="1400" b="1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17566" y="930729"/>
            <a:ext cx="11794127" cy="3943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lang="en-US" altLang="zh-CN" sz="1600" dirty="0" smtClean="0"/>
              <a:t>Eureka</a:t>
            </a:r>
            <a:r>
              <a:rPr lang="zh-CN" altLang="en-US" sz="1600" dirty="0"/>
              <a:t>是古希腊语，意</a:t>
            </a:r>
            <a:r>
              <a:rPr lang="zh-CN" altLang="en-US" sz="1600" dirty="0" smtClean="0"/>
              <a:t>为：我</a:t>
            </a:r>
            <a:r>
              <a:rPr lang="zh-CN" altLang="en-US" sz="1600" dirty="0"/>
              <a:t>找到了，我发现了。相传是阿基米德在发现浮力原理的时候说出的这个词。</a:t>
            </a:r>
            <a:endParaRPr lang="en-US" altLang="zh-CN" sz="1600" dirty="0"/>
          </a:p>
          <a:p>
            <a:pPr algn="l" latinLnBrk="1"/>
            <a:r>
              <a:rPr lang="en-US" altLang="zh-CN" sz="1600" dirty="0"/>
              <a:t>Netflix</a:t>
            </a:r>
            <a:r>
              <a:rPr lang="zh-CN" altLang="en-US" sz="1600" dirty="0"/>
              <a:t>官方</a:t>
            </a:r>
            <a:r>
              <a:rPr lang="en-US" altLang="zh-CN" sz="1600" dirty="0" err="1"/>
              <a:t>github</a:t>
            </a:r>
            <a:r>
              <a:rPr lang="zh-CN" altLang="en-US" sz="1600" dirty="0" smtClean="0"/>
              <a:t>地址：</a:t>
            </a:r>
            <a:r>
              <a:rPr lang="en-US" altLang="zh-CN" sz="1600" dirty="0">
                <a:hlinkClick r:id="rId5"/>
              </a:rPr>
              <a:t>https://github.com/Netflix/eureka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algn="l" latinLnBrk="1"/>
            <a:r>
              <a:rPr lang="en-US" altLang="zh-CN" sz="1600" dirty="0" smtClean="0"/>
              <a:t>Wiki</a:t>
            </a:r>
            <a:r>
              <a:rPr lang="zh-CN" altLang="en-US" sz="1600" dirty="0" smtClean="0"/>
              <a:t>官网：  </a:t>
            </a:r>
            <a:r>
              <a:rPr lang="en-US" altLang="zh-CN" sz="1600" dirty="0" smtClean="0">
                <a:hlinkClick r:id="rId6"/>
              </a:rPr>
              <a:t>https</a:t>
            </a:r>
            <a:r>
              <a:rPr lang="en-US" altLang="zh-CN" sz="1600" dirty="0">
                <a:hlinkClick r:id="rId6"/>
              </a:rPr>
              <a:t>://</a:t>
            </a:r>
            <a:r>
              <a:rPr lang="en-US" altLang="zh-CN" sz="1600" dirty="0" smtClean="0">
                <a:hlinkClick r:id="rId6"/>
              </a:rPr>
              <a:t>github.com/Netflix/eureka/wiki</a:t>
            </a:r>
            <a:r>
              <a:rPr lang="en-US" altLang="zh-CN" sz="1600" dirty="0" smtClean="0"/>
              <a:t>  </a:t>
            </a:r>
            <a:endParaRPr lang="en-US" altLang="zh-CN" sz="16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7030A0"/>
                </a:solidFill>
              </a:rPr>
              <a:t>官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网</a:t>
            </a:r>
            <a:r>
              <a:rPr lang="zh-CN" altLang="en-US" sz="1600" b="1" dirty="0">
                <a:solidFill>
                  <a:srgbClr val="7030A0"/>
                </a:solidFill>
              </a:rPr>
              <a:t>解释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：</a:t>
            </a:r>
            <a:endParaRPr lang="zh-CN" altLang="zh-CN" sz="1600" b="1" dirty="0">
              <a:solidFill>
                <a:srgbClr val="7030A0"/>
              </a:solidFill>
            </a:endParaRPr>
          </a:p>
          <a:p>
            <a:pPr algn="l"/>
            <a:r>
              <a:rPr lang="en-US" altLang="zh-CN" sz="1600" dirty="0"/>
              <a:t>Eureka is a REST (Representational State Transfer) based service that is primarily used in the AWS cloud for locating services for the purpose of load balancing and failover of middle-tier servers. We call this service, the </a:t>
            </a:r>
            <a:r>
              <a:rPr lang="en-US" altLang="zh-CN" sz="1600" b="1" dirty="0"/>
              <a:t>Eureka Server</a:t>
            </a:r>
            <a:r>
              <a:rPr lang="en-US" altLang="zh-CN" sz="1600" dirty="0"/>
              <a:t>. Eureka also comes with a Java-based client </a:t>
            </a:r>
            <a:r>
              <a:rPr lang="en-US" altLang="zh-CN" sz="1600" dirty="0" err="1"/>
              <a:t>component,the</a:t>
            </a:r>
            <a:r>
              <a:rPr lang="en-US" altLang="zh-CN" sz="1600" dirty="0"/>
              <a:t> </a:t>
            </a:r>
            <a:r>
              <a:rPr lang="en-US" altLang="zh-CN" sz="1600" b="1" dirty="0"/>
              <a:t>Eureka Client</a:t>
            </a:r>
            <a:r>
              <a:rPr lang="en-US" altLang="zh-CN" sz="1600" dirty="0"/>
              <a:t>, which makes interactions with the service much easier. The client also has a built-in load balancer that does basic round-robin load balancing. At Netflix, a much more sophisticated load balancer wraps Eureka to provide weighted load balancing based on several factors like traffic, resource usage, error conditions 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 to provide superior resiliency</a:t>
            </a:r>
            <a:r>
              <a:rPr lang="en-US" altLang="zh-CN" sz="1600" dirty="0" smtClean="0"/>
              <a:t>.</a:t>
            </a:r>
          </a:p>
          <a:p>
            <a:pPr algn="l"/>
            <a:r>
              <a:rPr lang="zh-CN" altLang="en-US" sz="1600" dirty="0" smtClean="0"/>
              <a:t>翻译：</a:t>
            </a:r>
            <a:endParaRPr lang="en-US" altLang="zh-CN" sz="1600" dirty="0"/>
          </a:p>
          <a:p>
            <a:pPr algn="l"/>
            <a:r>
              <a:rPr lang="en-US" altLang="zh-CN" sz="1400" dirty="0"/>
              <a:t>Eureka</a:t>
            </a:r>
            <a:r>
              <a:rPr lang="zh-CN" altLang="en-US" sz="1400" dirty="0"/>
              <a:t>是一种基于</a:t>
            </a:r>
            <a:r>
              <a:rPr lang="en-US" altLang="zh-CN" sz="1400" dirty="0"/>
              <a:t>REST</a:t>
            </a:r>
            <a:r>
              <a:rPr lang="zh-CN" altLang="en-US" sz="1400" dirty="0"/>
              <a:t>（</a:t>
            </a:r>
            <a:r>
              <a:rPr lang="en-US" altLang="zh-CN" sz="1400" dirty="0"/>
              <a:t>Representational State Transfer</a:t>
            </a:r>
            <a:r>
              <a:rPr lang="zh-CN" altLang="en-US" sz="1400" dirty="0"/>
              <a:t>）的服务，主要用于</a:t>
            </a:r>
            <a:r>
              <a:rPr lang="en-US" altLang="zh-CN" sz="1400" dirty="0"/>
              <a:t>AWS</a:t>
            </a:r>
            <a:r>
              <a:rPr lang="zh-CN" altLang="en-US" sz="1400" dirty="0"/>
              <a:t>云，用于定位服务，以实现中间层服务器的负载平衡和故障转移。我们将此服务称为</a:t>
            </a:r>
            <a:r>
              <a:rPr lang="en-US" altLang="zh-CN" sz="1400" b="1" dirty="0"/>
              <a:t>Eureka Server</a:t>
            </a:r>
            <a:r>
              <a:rPr lang="zh-CN" altLang="en-US" sz="1400" dirty="0"/>
              <a:t>。</a:t>
            </a:r>
            <a:r>
              <a:rPr lang="en-US" altLang="zh-CN" sz="1400" dirty="0"/>
              <a:t>Eureka</a:t>
            </a:r>
            <a:r>
              <a:rPr lang="zh-CN" altLang="en-US" sz="1400" dirty="0"/>
              <a:t>还附带了一个基于</a:t>
            </a:r>
            <a:r>
              <a:rPr lang="en-US" altLang="zh-CN" sz="1400" dirty="0"/>
              <a:t>Java</a:t>
            </a:r>
            <a:r>
              <a:rPr lang="zh-CN" altLang="en-US" sz="1400" dirty="0"/>
              <a:t>的客户端组件</a:t>
            </a:r>
            <a:r>
              <a:rPr lang="en-US" altLang="zh-CN" sz="1400" b="1" dirty="0"/>
              <a:t>Eureka Client</a:t>
            </a:r>
            <a:r>
              <a:rPr lang="zh-CN" altLang="en-US" sz="1400" dirty="0"/>
              <a:t>，它使与服务的交互变得更加容易。客户端还有一个内置的负载均衡器，可以进行基本的循环负载均衡。在</a:t>
            </a:r>
            <a:r>
              <a:rPr lang="en-US" altLang="zh-CN" sz="1400" dirty="0"/>
              <a:t>Netflix</a:t>
            </a:r>
            <a:r>
              <a:rPr lang="zh-CN" altLang="en-US" sz="1400" dirty="0"/>
              <a:t>，一个更复杂的负载均衡器包装</a:t>
            </a:r>
            <a:r>
              <a:rPr lang="en-US" altLang="zh-CN" sz="1400" dirty="0"/>
              <a:t>Eureka</a:t>
            </a:r>
            <a:r>
              <a:rPr lang="zh-CN" altLang="en-US" sz="1400" dirty="0"/>
              <a:t>，根据流量，资源使用，错误条件等多种因素提供加权负载平衡，以提供卓越的弹性</a:t>
            </a:r>
            <a:r>
              <a:rPr lang="zh-CN" altLang="en-US" sz="1100" dirty="0"/>
              <a:t>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754" y="7395601"/>
            <a:ext cx="12107877" cy="4124206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EurekaServerBootstrap</a:t>
            </a:r>
            <a:r>
              <a:rPr lang="en-US" altLang="zh-CN" sz="1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  111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* Initializes Eureka, including syncing up with other Eureka peers and publishing the registry.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lang="zh-CN" altLang="zh-CN" sz="1200" b="1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@see</a:t>
            </a:r>
            <a:br>
              <a:rPr lang="zh-CN" altLang="zh-CN" sz="1200" b="1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b="1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javax.servlet.ServletContextListener#contextInitialized(javax.servlet.ServletContextEvent)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contextInitialized(ServletContextEvent event)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initEurekaEnvironment();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initEurekaServerContext();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ServletContext sc = event.getServletContext();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sc.setAttribute(EurekaServerContext.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.getName(),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serverContext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}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(Throwable e)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logger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.error(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"Cannot bootstrap eureka server :"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e);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RuntimeException(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"Cannot bootstrap eureka server :"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e);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3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57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719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Client</a:t>
            </a:r>
            <a:r>
              <a:rPr lang="zh-CN" altLang="en-US" sz="2400" b="1" dirty="0">
                <a:solidFill>
                  <a:srgbClr val="FF0000"/>
                </a:solidFill>
              </a:rPr>
              <a:t>获取注册信息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5314" y="55399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dirty="0"/>
              <a:t>Eureka Client</a:t>
            </a:r>
            <a:r>
              <a:rPr lang="zh-CN" altLang="en-US" sz="1400" dirty="0"/>
              <a:t>提供了定时获取注册信息的机制。</a:t>
            </a:r>
            <a:r>
              <a:rPr lang="en-US" altLang="zh-CN" sz="1400" dirty="0"/>
              <a:t>Eureka Client</a:t>
            </a:r>
            <a:r>
              <a:rPr lang="zh-CN" altLang="en-US" sz="1400" dirty="0"/>
              <a:t>获取注册信息的所有逻辑都在</a:t>
            </a:r>
            <a:r>
              <a:rPr lang="en-US" altLang="zh-CN" sz="1400" dirty="0" err="1"/>
              <a:t>DiscoveryClient</a:t>
            </a:r>
            <a:r>
              <a:rPr lang="zh-CN" altLang="en-US" sz="1400" dirty="0"/>
              <a:t>类里。</a:t>
            </a:r>
          </a:p>
          <a:p>
            <a:pPr latinLnBrk="1"/>
            <a:r>
              <a:rPr lang="en-US" altLang="zh-CN" sz="1400" dirty="0"/>
              <a:t>Eureka</a:t>
            </a:r>
            <a:r>
              <a:rPr lang="zh-CN" altLang="en-US" sz="1400" dirty="0"/>
              <a:t>在初始化的时候根据获取注册信息的开关（默认开启）来决定是否初始化获取注册信息定时任务（默认</a:t>
            </a:r>
            <a:r>
              <a:rPr lang="en-US" altLang="zh-CN" sz="1400" dirty="0"/>
              <a:t>30S</a:t>
            </a:r>
            <a:r>
              <a:rPr lang="zh-CN" altLang="en-US" sz="1400" dirty="0"/>
              <a:t>同步一次）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33476"/>
            <a:ext cx="12192000" cy="461665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/>
              <a:t>DiscoveryClient.java 1243</a:t>
            </a:r>
            <a:r>
              <a:rPr lang="zh-CN" altLang="en-US" sz="1200" dirty="0" smtClean="0"/>
              <a:t>行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initScheduledTasks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5314" y="18439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1" dirty="0">
                <a:solidFill>
                  <a:srgbClr val="444443"/>
                </a:solidFill>
                <a:latin typeface="Georgia" panose="02040502050405020303" pitchFamily="18" charset="0"/>
              </a:rPr>
              <a:t>Eureka Client</a:t>
            </a:r>
            <a:r>
              <a:rPr lang="zh-CN" altLang="en-US" sz="1600" b="1" dirty="0">
                <a:solidFill>
                  <a:srgbClr val="444443"/>
                </a:solidFill>
                <a:latin typeface="Georgia" panose="02040502050405020303" pitchFamily="18" charset="0"/>
              </a:rPr>
              <a:t>提供了两种获取注册信息的模式</a:t>
            </a:r>
          </a:p>
          <a:p>
            <a:pPr>
              <a:buFont typeface="+mj-lt"/>
              <a:buAutoNum type="arabicPeriod"/>
            </a:pPr>
            <a:r>
              <a:rPr lang="zh-CN" altLang="en-US" sz="1600" b="1" dirty="0">
                <a:solidFill>
                  <a:srgbClr val="444443"/>
                </a:solidFill>
                <a:latin typeface="Georgia" panose="02040502050405020303" pitchFamily="18" charset="0"/>
              </a:rPr>
              <a:t>全量获取</a:t>
            </a:r>
          </a:p>
          <a:p>
            <a:pPr>
              <a:buFont typeface="+mj-lt"/>
              <a:buAutoNum type="arabicPeriod"/>
            </a:pPr>
            <a:r>
              <a:rPr lang="zh-CN" altLang="en-US" sz="1600" b="1" dirty="0">
                <a:solidFill>
                  <a:srgbClr val="444443"/>
                </a:solidFill>
                <a:latin typeface="Georgia" panose="02040502050405020303" pitchFamily="18" charset="0"/>
              </a:rPr>
              <a:t>增量获取</a:t>
            </a:r>
            <a:endParaRPr lang="zh-CN" altLang="en-US" sz="1600" b="1" i="0" dirty="0">
              <a:solidFill>
                <a:srgbClr val="44444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328" y="2683331"/>
            <a:ext cx="12159344" cy="3385542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全量获取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/>
              <a:t>DiscoveryClient.java </a:t>
            </a:r>
            <a:r>
              <a:rPr lang="en-US" altLang="zh-CN" sz="1200" dirty="0"/>
              <a:t>9</a:t>
            </a:r>
            <a:r>
              <a:rPr lang="en-US" altLang="zh-CN" sz="1200" dirty="0" smtClean="0"/>
              <a:t>43</a:t>
            </a:r>
            <a:r>
              <a:rPr lang="zh-CN" altLang="en-US" sz="1200" dirty="0" smtClean="0"/>
              <a:t>行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oolean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fetchRegistry(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forceFullRegistryFetch)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zh-CN" altLang="en-US" sz="1200" b="1" dirty="0"/>
              <a:t>全量获取的条件</a:t>
            </a:r>
            <a:endParaRPr lang="zh-CN" altLang="en-US" sz="1200" dirty="0"/>
          </a:p>
          <a:p>
            <a:pPr latinLnBrk="1"/>
            <a:r>
              <a:rPr lang="en-US" altLang="zh-CN" sz="1200" dirty="0"/>
              <a:t>1</a:t>
            </a:r>
            <a:r>
              <a:rPr lang="zh-CN" altLang="en-US" sz="1200" dirty="0"/>
              <a:t>、配置禁用了增量获取</a:t>
            </a:r>
          </a:p>
          <a:p>
            <a:pPr latinLnBrk="1"/>
            <a:r>
              <a:rPr lang="en-US" altLang="zh-CN" sz="1200" dirty="0"/>
              <a:t>2</a:t>
            </a:r>
            <a:r>
              <a:rPr lang="zh-CN" altLang="en-US" sz="1200" dirty="0"/>
              <a:t>、首次请求（当前</a:t>
            </a:r>
            <a:r>
              <a:rPr lang="en-US" altLang="zh-CN" sz="1200" dirty="0"/>
              <a:t>applications</a:t>
            </a:r>
            <a:r>
              <a:rPr lang="zh-CN" altLang="en-US" sz="1200" dirty="0"/>
              <a:t>为空 </a:t>
            </a:r>
            <a:r>
              <a:rPr lang="en-US" altLang="zh-CN" sz="1200" dirty="0"/>
              <a:t>| </a:t>
            </a:r>
            <a:r>
              <a:rPr lang="zh-CN" altLang="en-US" sz="1200" dirty="0"/>
              <a:t>当前获取到的</a:t>
            </a:r>
            <a:r>
              <a:rPr lang="en-US" altLang="zh-CN" sz="1200" dirty="0"/>
              <a:t>application</a:t>
            </a:r>
            <a:r>
              <a:rPr lang="zh-CN" altLang="en-US" sz="1200" dirty="0"/>
              <a:t>为</a:t>
            </a:r>
            <a:r>
              <a:rPr lang="en-US" altLang="zh-CN" sz="1200" dirty="0"/>
              <a:t>0</a:t>
            </a:r>
            <a:r>
              <a:rPr lang="zh-CN" altLang="en-US" sz="1200" dirty="0"/>
              <a:t>）</a:t>
            </a:r>
          </a:p>
          <a:p>
            <a:pPr latinLnBrk="1"/>
            <a:r>
              <a:rPr lang="en-US" altLang="zh-CN" sz="1200" dirty="0"/>
              <a:t>3</a:t>
            </a:r>
            <a:r>
              <a:rPr lang="zh-CN" altLang="en-US" sz="1200" dirty="0"/>
              <a:t>、如果增量同步失败，还会强制全量</a:t>
            </a:r>
            <a:r>
              <a:rPr lang="zh-CN" altLang="en-US" sz="1200" dirty="0" smtClean="0"/>
              <a:t>同步</a:t>
            </a:r>
            <a:endParaRPr lang="en-US" altLang="zh-CN" sz="1200" dirty="0" smtClean="0"/>
          </a:p>
          <a:p>
            <a:pPr latinLnBrk="1"/>
            <a:endParaRPr lang="zh-CN" altLang="en-US" sz="1200" dirty="0"/>
          </a:p>
          <a:p>
            <a:pPr latinLnBrk="1"/>
            <a:r>
              <a:rPr lang="zh-CN" altLang="en-US" sz="1400" b="1" dirty="0">
                <a:solidFill>
                  <a:srgbClr val="7030A0"/>
                </a:solidFill>
              </a:rPr>
              <a:t>全量同步流程</a:t>
            </a:r>
          </a:p>
          <a:p>
            <a:pPr latinLnBrk="1"/>
            <a:r>
              <a:rPr lang="zh-CN" altLang="en-US" sz="1200" dirty="0"/>
              <a:t>全量同步时，通过访问</a:t>
            </a:r>
            <a:r>
              <a:rPr lang="en-US" altLang="zh-CN" sz="1200" dirty="0"/>
              <a:t>Eureka Server</a:t>
            </a:r>
            <a:r>
              <a:rPr lang="zh-CN" altLang="en-US" sz="1200" dirty="0"/>
              <a:t>的接口来获取全部服务</a:t>
            </a:r>
            <a:r>
              <a:rPr lang="zh-CN" altLang="en-US" sz="1200" dirty="0" smtClean="0"/>
              <a:t>信息</a:t>
            </a:r>
            <a:r>
              <a:rPr lang="en-US" altLang="zh-CN" sz="1200" dirty="0" smtClean="0"/>
              <a:t>, DiscoveryClient.java </a:t>
            </a:r>
            <a:r>
              <a:rPr lang="en-US" altLang="zh-CN" sz="1200" dirty="0"/>
              <a:t>1044</a:t>
            </a:r>
            <a:r>
              <a:rPr lang="zh-CN" altLang="en-US" sz="1200" dirty="0"/>
              <a:t>行</a:t>
            </a:r>
            <a:endParaRPr lang="en-US" altLang="zh-CN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void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getAndStoreFullRegistry</a:t>
            </a:r>
            <a:r>
              <a:rPr lang="zh-CN" altLang="zh-CN" sz="1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en-US" altLang="zh-CN" sz="1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7030A0"/>
                </a:solidFill>
              </a:rPr>
              <a:t>Eureka Server</a:t>
            </a:r>
            <a:r>
              <a:rPr lang="zh-CN" altLang="en-US" sz="1200" b="1" dirty="0">
                <a:solidFill>
                  <a:srgbClr val="7030A0"/>
                </a:solidFill>
              </a:rPr>
              <a:t>的</a:t>
            </a:r>
            <a:r>
              <a:rPr lang="en-US" altLang="zh-CN" sz="1200" b="1" dirty="0" err="1">
                <a:solidFill>
                  <a:srgbClr val="7030A0"/>
                </a:solidFill>
              </a:rPr>
              <a:t>com.netflix.eureka.resources.ApplicationsResource#Containers</a:t>
            </a:r>
            <a:r>
              <a:rPr lang="zh-CN" altLang="en-US" sz="1200" b="1" dirty="0">
                <a:solidFill>
                  <a:srgbClr val="7030A0"/>
                </a:solidFill>
              </a:rPr>
              <a:t>接收到请求后将服务信息返回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。</a:t>
            </a:r>
            <a:endParaRPr lang="en-US" altLang="zh-CN" sz="1200" b="1" dirty="0" smtClean="0">
              <a:solidFill>
                <a:srgbClr val="7030A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ApplicationsResource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.java 113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Response getContainers(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200" b="1" dirty="0" smtClean="0">
              <a:solidFill>
                <a:srgbClr val="7030A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2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787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Client</a:t>
            </a:r>
            <a:r>
              <a:rPr lang="zh-CN" altLang="en-US" sz="2400" b="1" dirty="0">
                <a:solidFill>
                  <a:srgbClr val="FF0000"/>
                </a:solidFill>
              </a:rPr>
              <a:t>获取注册信息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1397542"/>
            <a:ext cx="12159344" cy="2616101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</a:rPr>
              <a:t>2. </a:t>
            </a:r>
            <a:r>
              <a:rPr lang="zh-CN" altLang="en-US" b="1" smtClean="0">
                <a:solidFill>
                  <a:srgbClr val="FF0000"/>
                </a:solidFill>
              </a:rPr>
              <a:t>增量</a:t>
            </a:r>
            <a:r>
              <a:rPr lang="zh-CN" altLang="en-US" b="1" dirty="0" smtClean="0">
                <a:solidFill>
                  <a:srgbClr val="FF0000"/>
                </a:solidFill>
              </a:rPr>
              <a:t>获取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atinLnBrk="1"/>
            <a:r>
              <a:rPr lang="zh-CN" altLang="en-US" sz="1600" b="1" dirty="0"/>
              <a:t>增量获取</a:t>
            </a:r>
            <a:r>
              <a:rPr lang="zh-CN" altLang="en-US" sz="1600" b="1" dirty="0" smtClean="0"/>
              <a:t>条件</a:t>
            </a:r>
            <a:r>
              <a:rPr lang="zh-CN" altLang="en-US" sz="1600" dirty="0"/>
              <a:t>：</a:t>
            </a:r>
            <a:r>
              <a:rPr lang="zh-CN" altLang="en-US" sz="1200" dirty="0" smtClean="0"/>
              <a:t>只有</a:t>
            </a:r>
            <a:r>
              <a:rPr lang="zh-CN" altLang="en-US" sz="1200" dirty="0"/>
              <a:t>开启了增量获取的开关，且非首次获取时，才进行增量的获取。</a:t>
            </a:r>
          </a:p>
          <a:p>
            <a:pPr latinLnBrk="1"/>
            <a:r>
              <a:rPr lang="zh-CN" altLang="en-US" sz="1600" b="1" dirty="0"/>
              <a:t>增量获取</a:t>
            </a:r>
            <a:r>
              <a:rPr lang="zh-CN" altLang="en-US" sz="1600" b="1" dirty="0" smtClean="0"/>
              <a:t>流程：</a:t>
            </a:r>
            <a:r>
              <a:rPr lang="zh-CN" altLang="en-US" sz="1200" dirty="0" smtClean="0"/>
              <a:t>增量</a:t>
            </a:r>
            <a:r>
              <a:rPr lang="zh-CN" altLang="en-US" sz="1200" dirty="0"/>
              <a:t>获取时，通过访问</a:t>
            </a:r>
            <a:r>
              <a:rPr lang="en-US" altLang="zh-CN" sz="1200" dirty="0"/>
              <a:t>Eureka Server</a:t>
            </a:r>
            <a:r>
              <a:rPr lang="zh-CN" altLang="en-US" sz="1200" dirty="0"/>
              <a:t>的增量接口，来获取增量的服务信息（注意增量同步失败后会全量同步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latinLnBrk="1"/>
            <a:r>
              <a:rPr lang="en-US" altLang="zh-CN" sz="1200" dirty="0" smtClean="0"/>
              <a:t>DiscoveryClient.java  1081</a:t>
            </a:r>
            <a:r>
              <a:rPr lang="zh-CN" altLang="en-US" sz="1200" dirty="0" smtClean="0"/>
              <a:t>行</a:t>
            </a:r>
            <a:endParaRPr lang="en-US" altLang="zh-CN" sz="1200" dirty="0"/>
          </a:p>
          <a:p>
            <a:pPr latinLnBrk="1"/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void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getAndUpdateDelta(Applications applications</a:t>
            </a: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zh-CN" dirty="0">
              <a:latin typeface="Arial" panose="020B0604020202020204" pitchFamily="34" charset="0"/>
            </a:endParaRPr>
          </a:p>
          <a:p>
            <a:pPr latinLnBrk="1"/>
            <a:endParaRPr lang="zh-CN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/>
              <a:t>然后</a:t>
            </a:r>
            <a:r>
              <a:rPr lang="en-US" altLang="zh-CN" sz="1200" dirty="0"/>
              <a:t>Eureka Server</a:t>
            </a:r>
            <a:r>
              <a:rPr lang="zh-CN" altLang="en-US" sz="1200" dirty="0"/>
              <a:t>的接口接收到增量请求后，将增量服务返回给</a:t>
            </a:r>
            <a:r>
              <a:rPr lang="en-US" altLang="zh-CN" sz="1200" dirty="0"/>
              <a:t>Eureka </a:t>
            </a:r>
            <a:r>
              <a:rPr lang="en-US" altLang="zh-CN" sz="1200" dirty="0" smtClean="0"/>
              <a:t>Client, ApplicationResource.java 192</a:t>
            </a:r>
            <a:r>
              <a:rPr lang="zh-CN" altLang="en-US" sz="1200" dirty="0" smtClean="0"/>
              <a:t>行</a:t>
            </a: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@Path</a:t>
            </a: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2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“delta”</a:t>
            </a: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@GET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Response getContainerDifferential</a:t>
            </a: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2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382975"/>
            <a:ext cx="12159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备注：</a:t>
            </a:r>
            <a:r>
              <a:rPr lang="en-US" altLang="zh-CN" b="1" dirty="0"/>
              <a:t>Register</a:t>
            </a:r>
            <a:r>
              <a:rPr lang="zh-CN" altLang="en-US" b="1" dirty="0"/>
              <a:t>、</a:t>
            </a:r>
            <a:r>
              <a:rPr lang="en-US" altLang="zh-CN" b="1" dirty="0"/>
              <a:t>renew</a:t>
            </a:r>
            <a:r>
              <a:rPr lang="zh-CN" altLang="en-US" b="1" dirty="0"/>
              <a:t>、</a:t>
            </a:r>
            <a:r>
              <a:rPr lang="en-US" altLang="zh-CN" b="1" dirty="0"/>
              <a:t>cancel</a:t>
            </a:r>
            <a:r>
              <a:rPr lang="zh-CN" altLang="en-US" b="1" dirty="0"/>
              <a:t>、</a:t>
            </a:r>
            <a:r>
              <a:rPr lang="en-US" altLang="zh-CN" b="1" dirty="0"/>
              <a:t>evict</a:t>
            </a:r>
            <a:r>
              <a:rPr lang="zh-CN" altLang="en-US" b="1" dirty="0"/>
              <a:t>最终都会更新</a:t>
            </a:r>
            <a:r>
              <a:rPr lang="en-US" altLang="zh-CN" b="1" dirty="0" err="1"/>
              <a:t>recnetlyChangedQueue</a:t>
            </a:r>
            <a:r>
              <a:rPr lang="zh-CN" altLang="en-US" b="1" dirty="0"/>
              <a:t>队列，</a:t>
            </a:r>
            <a:r>
              <a:rPr lang="en-US" altLang="zh-CN" b="1" dirty="0"/>
              <a:t>Eureka Client</a:t>
            </a:r>
            <a:r>
              <a:rPr lang="zh-CN" altLang="en-US" b="1" dirty="0"/>
              <a:t>获取的增量信息都是从这个队列中获取的。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0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0" y="22413"/>
            <a:ext cx="692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Server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缓存机制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78858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dirty="0"/>
              <a:t>第一层缓存：</a:t>
            </a:r>
            <a:r>
              <a:rPr lang="en-US" altLang="zh-CN" sz="1600" dirty="0" err="1"/>
              <a:t>readOnlyCacheMap</a:t>
            </a:r>
            <a:r>
              <a:rPr lang="zh-CN" altLang="en-US" sz="1600" dirty="0"/>
              <a:t>，本质上是</a:t>
            </a:r>
            <a:r>
              <a:rPr lang="en-US" altLang="zh-CN" sz="1600" dirty="0" err="1"/>
              <a:t>ConcurrentHashMap</a:t>
            </a:r>
            <a:endParaRPr lang="en-US" altLang="zh-CN" sz="1600" dirty="0"/>
          </a:p>
          <a:p>
            <a:pPr latinLnBrk="1"/>
            <a:r>
              <a:rPr lang="zh-CN" altLang="en-US" sz="1600" dirty="0"/>
              <a:t>第二层缓存：</a:t>
            </a:r>
            <a:r>
              <a:rPr lang="en-US" altLang="zh-CN" sz="1600" dirty="0" err="1"/>
              <a:t>readWriteCacheMap</a:t>
            </a:r>
            <a:r>
              <a:rPr lang="zh-CN" altLang="en-US" sz="1600" dirty="0"/>
              <a:t>，本质上是</a:t>
            </a:r>
            <a:r>
              <a:rPr lang="en-US" altLang="zh-CN" sz="1600" dirty="0"/>
              <a:t>Guava</a:t>
            </a:r>
            <a:r>
              <a:rPr lang="zh-CN" altLang="en-US" sz="1600" dirty="0"/>
              <a:t>缓存</a:t>
            </a:r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83477"/>
            <a:ext cx="12107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latin typeface="Arial" panose="020B0604020202020204" pitchFamily="34" charset="0"/>
              </a:rPr>
              <a:t>为了提高Eureka Server注册中心的性能，Eureka Server提供了二级缓存机制，将服务注册信息保存在二级缓存中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pic>
        <p:nvPicPr>
          <p:cNvPr id="10245" name="Picture 5" descr="http://static.majunwei.com/userfiles/201610292143075020/images/cms/article/2018/08/cac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6606"/>
            <a:ext cx="6025243" cy="45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6025242" y="1075723"/>
            <a:ext cx="6096000" cy="43550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缓存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逻辑：</a:t>
            </a:r>
            <a:endParaRPr lang="en-US" altLang="zh-CN" sz="1600" b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lang="en-US" altLang="zh-CN" sz="1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Register</a:t>
            </a:r>
            <a:r>
              <a:rPr lang="zh-CN" altLang="en-US" sz="1200" b="1" dirty="0">
                <a:solidFill>
                  <a:srgbClr val="7030A0"/>
                </a:solidFill>
                <a:latin typeface="Georgia" panose="02040502050405020303" pitchFamily="18" charset="0"/>
              </a:rPr>
              <a:t>、</a:t>
            </a:r>
            <a:r>
              <a:rPr lang="en-US" altLang="zh-CN" sz="1200" b="1" dirty="0">
                <a:solidFill>
                  <a:srgbClr val="7030A0"/>
                </a:solidFill>
                <a:latin typeface="Georgia" panose="02040502050405020303" pitchFamily="18" charset="0"/>
              </a:rPr>
              <a:t>Cancel</a:t>
            </a:r>
            <a:r>
              <a:rPr lang="zh-CN" altLang="en-US" sz="1200" b="1" dirty="0">
                <a:solidFill>
                  <a:srgbClr val="7030A0"/>
                </a:solidFill>
                <a:latin typeface="Georgia" panose="02040502050405020303" pitchFamily="18" charset="0"/>
              </a:rPr>
              <a:t>、</a:t>
            </a:r>
            <a:r>
              <a:rPr lang="en-US" altLang="zh-CN" sz="1200" b="1" dirty="0">
                <a:solidFill>
                  <a:srgbClr val="7030A0"/>
                </a:solidFill>
                <a:latin typeface="Georgia" panose="02040502050405020303" pitchFamily="18" charset="0"/>
              </a:rPr>
              <a:t>Evict</a:t>
            </a:r>
            <a:r>
              <a:rPr lang="zh-CN" altLang="en-US" sz="1200" b="1" dirty="0">
                <a:solidFill>
                  <a:srgbClr val="7030A0"/>
                </a:solidFill>
                <a:latin typeface="Georgia" panose="02040502050405020303" pitchFamily="18" charset="0"/>
              </a:rPr>
              <a:t>时都会清空二级缓存</a:t>
            </a:r>
            <a:r>
              <a:rPr lang="en-US" altLang="zh-CN" sz="1200" b="1" dirty="0" err="1">
                <a:solidFill>
                  <a:srgbClr val="7030A0"/>
                </a:solidFill>
                <a:latin typeface="Georgia" panose="02040502050405020303" pitchFamily="18" charset="0"/>
              </a:rPr>
              <a:t>readWriteCacheMap</a:t>
            </a:r>
            <a:r>
              <a:rPr lang="zh-CN" altLang="en-US" sz="12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。</a:t>
            </a:r>
            <a:endParaRPr lang="en-US" altLang="zh-CN" sz="1200" b="1" dirty="0" smtClean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r>
              <a:rPr lang="zh-CN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AbstractInstanceRegistry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.java </a:t>
            </a:r>
            <a:r>
              <a:rPr lang="en-US" altLang="zh-CN" sz="1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1190</a:t>
            </a:r>
            <a:r>
              <a:rPr lang="zh-CN" altLang="en-US" sz="1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en-US" altLang="zh-CN" sz="14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7030A0"/>
                </a:solidFill>
              </a:rPr>
              <a:t>然后</a:t>
            </a:r>
            <a:r>
              <a:rPr lang="en-US" altLang="zh-CN" sz="1200" b="1" dirty="0" err="1">
                <a:solidFill>
                  <a:srgbClr val="7030A0"/>
                </a:solidFill>
              </a:rPr>
              <a:t>TimerTask</a:t>
            </a:r>
            <a:r>
              <a:rPr lang="zh-CN" altLang="en-US" sz="1200" b="1" dirty="0">
                <a:solidFill>
                  <a:srgbClr val="7030A0"/>
                </a:solidFill>
              </a:rPr>
              <a:t>定时（默认</a:t>
            </a:r>
            <a:r>
              <a:rPr lang="en-US" altLang="zh-CN" sz="1200" b="1" dirty="0">
                <a:solidFill>
                  <a:srgbClr val="7030A0"/>
                </a:solidFill>
              </a:rPr>
              <a:t>30S</a:t>
            </a:r>
            <a:r>
              <a:rPr lang="zh-CN" altLang="en-US" sz="1200" b="1" dirty="0">
                <a:solidFill>
                  <a:srgbClr val="7030A0"/>
                </a:solidFill>
              </a:rPr>
              <a:t>）将</a:t>
            </a:r>
            <a:r>
              <a:rPr lang="en-US" altLang="zh-CN" sz="1200" b="1" dirty="0" err="1">
                <a:solidFill>
                  <a:srgbClr val="7030A0"/>
                </a:solidFill>
              </a:rPr>
              <a:t>readWriteCacheMap</a:t>
            </a:r>
            <a:r>
              <a:rPr lang="zh-CN" altLang="en-US" sz="1200" b="1" dirty="0">
                <a:solidFill>
                  <a:srgbClr val="7030A0"/>
                </a:solidFill>
              </a:rPr>
              <a:t>同步到</a:t>
            </a:r>
            <a:r>
              <a:rPr lang="en-US" altLang="zh-CN" sz="1200" b="1" dirty="0" err="1">
                <a:solidFill>
                  <a:srgbClr val="7030A0"/>
                </a:solidFill>
              </a:rPr>
              <a:t>readOnlyCacheMap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。</a:t>
            </a:r>
            <a:endParaRPr lang="en-US" altLang="zh-CN" sz="1200" b="1" dirty="0" smtClean="0">
              <a:solidFill>
                <a:srgbClr val="7030A0"/>
              </a:solidFill>
            </a:endParaRPr>
          </a:p>
          <a:p>
            <a:r>
              <a:rPr lang="zh-CN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ResponseCacheImpl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.java 155</a:t>
            </a: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en-US" altLang="zh-CN" sz="1200" b="1" dirty="0" smtClean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endParaRPr lang="en-US" altLang="zh-CN" sz="1400" dirty="0" smtClean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缓存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用途：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100" b="1" dirty="0">
                <a:solidFill>
                  <a:srgbClr val="7030A0"/>
                </a:solidFill>
              </a:rPr>
              <a:t>Eureka Client</a:t>
            </a:r>
            <a:r>
              <a:rPr lang="zh-CN" altLang="en-US" sz="1100" b="1" dirty="0">
                <a:solidFill>
                  <a:srgbClr val="7030A0"/>
                </a:solidFill>
              </a:rPr>
              <a:t>获取注册列表时，首先判断是否开启了二级缓存，如果开启了则从</a:t>
            </a:r>
            <a:r>
              <a:rPr lang="en-US" altLang="zh-CN" sz="1100" b="1" dirty="0" err="1">
                <a:solidFill>
                  <a:srgbClr val="7030A0"/>
                </a:solidFill>
              </a:rPr>
              <a:t>readOnlyCacheMap</a:t>
            </a:r>
            <a:r>
              <a:rPr lang="zh-CN" altLang="en-US" sz="1100" b="1" dirty="0">
                <a:solidFill>
                  <a:srgbClr val="7030A0"/>
                </a:solidFill>
              </a:rPr>
              <a:t>中获取，否则从</a:t>
            </a:r>
            <a:r>
              <a:rPr lang="en-US" altLang="zh-CN" sz="1100" b="1" dirty="0" err="1">
                <a:solidFill>
                  <a:srgbClr val="7030A0"/>
                </a:solidFill>
              </a:rPr>
              <a:t>readWriteCacheMap</a:t>
            </a:r>
            <a:r>
              <a:rPr lang="zh-CN" altLang="en-US" sz="1100" b="1" dirty="0">
                <a:solidFill>
                  <a:srgbClr val="7030A0"/>
                </a:solidFill>
              </a:rPr>
              <a:t>中获取</a:t>
            </a:r>
            <a:r>
              <a:rPr lang="zh-CN" altLang="en-US" sz="1100" b="1" dirty="0" smtClean="0">
                <a:solidFill>
                  <a:srgbClr val="7030A0"/>
                </a:solidFill>
              </a:rPr>
              <a:t>。</a:t>
            </a:r>
            <a:endParaRPr lang="en-US" altLang="zh-CN" sz="1100" b="1" dirty="0" smtClean="0">
              <a:solidFill>
                <a:srgbClr val="7030A0"/>
              </a:solidFill>
            </a:endParaRPr>
          </a:p>
          <a:p>
            <a:r>
              <a:rPr lang="zh-CN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ResponseCacheImpl</a:t>
            </a:r>
            <a:r>
              <a:rPr lang="en-US" altLang="zh-CN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.java 344</a:t>
            </a:r>
            <a:r>
              <a:rPr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en-US" altLang="zh-CN" sz="1100" b="1" dirty="0" smtClean="0"/>
          </a:p>
          <a:p>
            <a:endParaRPr lang="en-US" altLang="zh-CN" sz="11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如何配置二级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缓存：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latinLnBrk="1"/>
            <a:r>
              <a:rPr lang="zh-CN" altLang="en-US" sz="1100" b="1" dirty="0"/>
              <a:t>可通过</a:t>
            </a:r>
            <a:r>
              <a:rPr lang="en-US" altLang="zh-CN" sz="1100" b="1" dirty="0" err="1"/>
              <a:t>eureka.server.shouldUseReadOnlyResponseCache</a:t>
            </a:r>
            <a:r>
              <a:rPr lang="zh-CN" altLang="en-US" sz="1100" b="1" dirty="0"/>
              <a:t>配置决定是否开启二级缓存。默认是开启的（</a:t>
            </a:r>
            <a:r>
              <a:rPr lang="en-US" altLang="zh-CN" sz="1100" b="1" dirty="0"/>
              <a:t>true</a:t>
            </a:r>
            <a:r>
              <a:rPr lang="zh-CN" altLang="en-US" sz="1100" b="1" dirty="0" smtClean="0"/>
              <a:t>）</a:t>
            </a:r>
            <a:endParaRPr lang="en-US" altLang="zh-CN" sz="1100" b="1" dirty="0" smtClean="0"/>
          </a:p>
          <a:p>
            <a:pPr latinLnBrk="1"/>
            <a:endParaRPr lang="zh-CN" altLang="en-US" sz="1100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待讨论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问题：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latinLnBrk="1"/>
            <a:r>
              <a:rPr lang="zh-CN" altLang="en-US" sz="1100" b="1" dirty="0"/>
              <a:t>这里的二级缓存是通过</a:t>
            </a:r>
            <a:r>
              <a:rPr lang="en-US" altLang="zh-CN" sz="1100" b="1" dirty="0" err="1"/>
              <a:t>TimerTask</a:t>
            </a:r>
            <a:r>
              <a:rPr lang="zh-CN" altLang="en-US" sz="1100" b="1" dirty="0"/>
              <a:t>更新的（默认</a:t>
            </a:r>
            <a:r>
              <a:rPr lang="en-US" altLang="zh-CN" sz="1100" b="1" dirty="0"/>
              <a:t>30S</a:t>
            </a:r>
            <a:r>
              <a:rPr lang="zh-CN" altLang="en-US" sz="1100" b="1" dirty="0"/>
              <a:t>更新一次），也就是说在更新间隔内如果有</a:t>
            </a:r>
            <a:r>
              <a:rPr lang="en-US" altLang="zh-CN" sz="1100" b="1" dirty="0"/>
              <a:t>register</a:t>
            </a:r>
            <a:r>
              <a:rPr lang="zh-CN" altLang="en-US" sz="1100" b="1" dirty="0"/>
              <a:t>、</a:t>
            </a:r>
            <a:r>
              <a:rPr lang="en-US" altLang="zh-CN" sz="1100" b="1" dirty="0"/>
              <a:t>cancel</a:t>
            </a:r>
            <a:r>
              <a:rPr lang="zh-CN" altLang="en-US" sz="1100" b="1" dirty="0"/>
              <a:t>、</a:t>
            </a:r>
            <a:r>
              <a:rPr lang="en-US" altLang="zh-CN" sz="1100" b="1" dirty="0" err="1"/>
              <a:t>evit</a:t>
            </a:r>
            <a:r>
              <a:rPr lang="zh-CN" altLang="en-US" sz="1100" b="1" dirty="0"/>
              <a:t>操作，则一级缓存和二级缓存存在一定时间的不一致性，也就是获取到的不一定是最新的。如果对注册中心没有特别的性能需求，建议关闭。</a:t>
            </a:r>
          </a:p>
          <a:p>
            <a:endParaRPr lang="zh-CN" altLang="en-US" sz="1100" b="1" dirty="0">
              <a:solidFill>
                <a:srgbClr val="FF0000"/>
              </a:solidFill>
            </a:endParaRPr>
          </a:p>
          <a:p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6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5" y="0"/>
            <a:ext cx="764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10.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</a:t>
            </a:r>
            <a:r>
              <a:rPr lang="en-US" altLang="zh-CN" sz="2400" b="1" dirty="0">
                <a:solidFill>
                  <a:srgbClr val="FF0000"/>
                </a:solidFill>
              </a:rPr>
              <a:t>Server</a:t>
            </a:r>
            <a:r>
              <a:rPr lang="zh-CN" altLang="en-US" sz="2400" b="1" dirty="0">
                <a:solidFill>
                  <a:srgbClr val="FF0000"/>
                </a:solidFill>
              </a:rPr>
              <a:t>节点复制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21827"/>
            <a:ext cx="67763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 dirty="0">
                <a:solidFill>
                  <a:srgbClr val="7030A0"/>
                </a:solidFill>
              </a:rPr>
              <a:t>Eureka Server</a:t>
            </a:r>
            <a:r>
              <a:rPr lang="zh-CN" altLang="en-US" sz="1400" b="1" dirty="0">
                <a:solidFill>
                  <a:srgbClr val="7030A0"/>
                </a:solidFill>
              </a:rPr>
              <a:t>提供了节点复制机制，来保证注册中心节点间服务注册信息的同步。</a:t>
            </a:r>
          </a:p>
          <a:p>
            <a:pPr latinLnBrk="1"/>
            <a:r>
              <a:rPr lang="en-US" altLang="zh-CN" sz="1400" b="1" dirty="0">
                <a:solidFill>
                  <a:srgbClr val="7030A0"/>
                </a:solidFill>
              </a:rPr>
              <a:t>Eureka Server</a:t>
            </a:r>
            <a:r>
              <a:rPr lang="zh-CN" altLang="en-US" sz="1400" b="1" dirty="0">
                <a:solidFill>
                  <a:srgbClr val="7030A0"/>
                </a:solidFill>
              </a:rPr>
              <a:t>节点之间服务注册信息的同步发生在以下两种场景下：</a:t>
            </a:r>
          </a:p>
          <a:p>
            <a:r>
              <a:rPr lang="en-US" altLang="zh-CN" sz="1400" b="1" dirty="0" smtClean="0"/>
              <a:t>1.   Eureka </a:t>
            </a:r>
            <a:r>
              <a:rPr lang="en-US" altLang="zh-CN" sz="1400" b="1" dirty="0"/>
              <a:t>Server</a:t>
            </a:r>
            <a:r>
              <a:rPr lang="zh-CN" altLang="en-US" sz="1400" b="1" dirty="0"/>
              <a:t>接收到</a:t>
            </a:r>
            <a:r>
              <a:rPr lang="en-US" altLang="zh-CN" sz="1400" b="1" dirty="0"/>
              <a:t>Register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renew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cancel</a:t>
            </a:r>
            <a:r>
              <a:rPr lang="zh-CN" altLang="en-US" sz="1400" b="1" dirty="0"/>
              <a:t>时，主动推送至其他节点</a:t>
            </a:r>
            <a:r>
              <a:rPr lang="zh-CN" altLang="en-US" sz="1400" b="1" dirty="0" smtClean="0"/>
              <a:t>。</a:t>
            </a:r>
            <a:endParaRPr lang="en-US" altLang="zh-CN" sz="1400" b="1" dirty="0" smtClean="0"/>
          </a:p>
          <a:p>
            <a:r>
              <a:rPr lang="en-US" altLang="zh-CN" sz="1100" dirty="0">
                <a:solidFill>
                  <a:srgbClr val="444443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400" b="1" dirty="0" smtClean="0"/>
              <a:t>2.  </a:t>
            </a:r>
            <a:r>
              <a:rPr lang="en-US" altLang="zh-CN" sz="1400" b="1" dirty="0"/>
              <a:t>Eureka Server</a:t>
            </a:r>
            <a:r>
              <a:rPr lang="zh-CN" altLang="en-US" sz="1400" b="1" dirty="0"/>
              <a:t>节点启动时，主动拉取其他节点的服务注册信息。</a:t>
            </a:r>
          </a:p>
        </p:txBody>
      </p:sp>
      <p:pic>
        <p:nvPicPr>
          <p:cNvPr id="9221" name="Picture 5" descr="http://static.majunwei.com/userfiles/201610292143075020/images/cms/article/2018/08/replic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934"/>
            <a:ext cx="6555921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0" y="4142510"/>
            <a:ext cx="7192735" cy="331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7030A0"/>
                </a:solidFill>
              </a:rPr>
              <a:t>Eureka Server启动时，EurekaServerBootStrap调用PeerAwareInstanceRegistryImpl.syncUp()</a:t>
            </a:r>
            <a:r>
              <a:rPr lang="zh-CN" altLang="zh-CN" sz="1200" b="1" dirty="0" smtClean="0">
                <a:solidFill>
                  <a:srgbClr val="7030A0"/>
                </a:solidFill>
              </a:rPr>
              <a:t>，</a:t>
            </a:r>
            <a:endParaRPr lang="en-US" altLang="zh-CN" sz="1200" b="1" dirty="0" smtClean="0">
              <a:solidFill>
                <a:srgbClr val="7030A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 smtClean="0">
                <a:solidFill>
                  <a:srgbClr val="7030A0"/>
                </a:solidFill>
              </a:rPr>
              <a:t>同步</a:t>
            </a:r>
            <a:r>
              <a:rPr lang="zh-CN" altLang="zh-CN" sz="1200" b="1" dirty="0">
                <a:solidFill>
                  <a:srgbClr val="7030A0"/>
                </a:solidFill>
              </a:rPr>
              <a:t>注册服务信息</a:t>
            </a:r>
            <a:r>
              <a:rPr lang="zh-CN" altLang="zh-CN" sz="1200" b="1" dirty="0" smtClean="0">
                <a:solidFill>
                  <a:srgbClr val="7030A0"/>
                </a:solidFill>
              </a:rPr>
              <a:t>。</a:t>
            </a:r>
            <a:r>
              <a:rPr lang="en-US" altLang="zh-CN" sz="1200" dirty="0" smtClean="0"/>
              <a:t>EurekaServerBootStrap.java 155</a:t>
            </a:r>
            <a:r>
              <a:rPr lang="zh-CN" altLang="en-US" sz="1200" dirty="0" smtClean="0"/>
              <a:t>行</a:t>
            </a:r>
            <a:endParaRPr lang="en-US" altLang="zh-CN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err="1">
                <a:solidFill>
                  <a:srgbClr val="7030A0"/>
                </a:solidFill>
              </a:rPr>
              <a:t>syncUp</a:t>
            </a:r>
            <a:r>
              <a:rPr lang="en-US" altLang="zh-CN" sz="1200" b="1" dirty="0">
                <a:solidFill>
                  <a:srgbClr val="7030A0"/>
                </a:solidFill>
              </a:rPr>
              <a:t>()</a:t>
            </a:r>
            <a:r>
              <a:rPr lang="zh-CN" altLang="en-US" sz="1200" b="1" dirty="0">
                <a:solidFill>
                  <a:srgbClr val="7030A0"/>
                </a:solidFill>
              </a:rPr>
              <a:t>进行注册服务信息的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同步</a:t>
            </a:r>
            <a:r>
              <a:rPr lang="zh-CN" altLang="en-US" sz="1200" b="1" dirty="0">
                <a:solidFill>
                  <a:srgbClr val="7030A0"/>
                </a:solidFill>
              </a:rPr>
              <a:t>：</a:t>
            </a:r>
            <a:endParaRPr lang="en-US" altLang="zh-CN" sz="12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PeerAwareInstanceRegistryImpl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.java 206</a:t>
            </a: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en-US" altLang="zh-CN" sz="1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 smtClean="0"/>
          </a:p>
          <a:p>
            <a:pPr latinLnBrk="1"/>
            <a:r>
              <a:rPr lang="zh-CN" altLang="en-US" sz="1200" b="1" dirty="0">
                <a:solidFill>
                  <a:srgbClr val="7030A0"/>
                </a:solidFill>
              </a:rPr>
              <a:t>首先会从</a:t>
            </a:r>
            <a:r>
              <a:rPr lang="en-US" altLang="zh-CN" sz="1200" b="1" dirty="0" err="1">
                <a:solidFill>
                  <a:srgbClr val="7030A0"/>
                </a:solidFill>
              </a:rPr>
              <a:t>EurekaClient.getApplications</a:t>
            </a:r>
            <a:r>
              <a:rPr lang="zh-CN" altLang="en-US" sz="1200" b="1" dirty="0">
                <a:solidFill>
                  <a:srgbClr val="7030A0"/>
                </a:solidFill>
              </a:rPr>
              <a:t>获取所有的注册服务信息，然后调用</a:t>
            </a:r>
            <a:r>
              <a:rPr lang="en-US" altLang="zh-CN" sz="1200" b="1" dirty="0">
                <a:solidFill>
                  <a:srgbClr val="7030A0"/>
                </a:solidFill>
              </a:rPr>
              <a:t>register()</a:t>
            </a:r>
            <a:r>
              <a:rPr lang="zh-CN" altLang="en-US" sz="1200" b="1" dirty="0">
                <a:solidFill>
                  <a:srgbClr val="7030A0"/>
                </a:solidFill>
              </a:rPr>
              <a:t>进行服务注册。</a:t>
            </a:r>
          </a:p>
          <a:p>
            <a:pPr latinLnBrk="1"/>
            <a:r>
              <a:rPr lang="zh-CN" altLang="en-US" sz="1200" b="1" dirty="0">
                <a:solidFill>
                  <a:srgbClr val="7030A0"/>
                </a:solidFill>
              </a:rPr>
              <a:t>如果同步失败，则会</a:t>
            </a:r>
            <a:r>
              <a:rPr lang="en-US" altLang="zh-CN" sz="1200" b="1" dirty="0">
                <a:solidFill>
                  <a:srgbClr val="7030A0"/>
                </a:solidFill>
              </a:rPr>
              <a:t>sleep </a:t>
            </a:r>
            <a:r>
              <a:rPr lang="en-US" altLang="zh-CN" sz="1200" b="1" dirty="0" err="1">
                <a:solidFill>
                  <a:srgbClr val="7030A0"/>
                </a:solidFill>
              </a:rPr>
              <a:t>serverConfig.getRegistrySyncRetryWaitMs</a:t>
            </a:r>
            <a:r>
              <a:rPr lang="en-US" altLang="zh-CN" sz="1200" b="1" dirty="0">
                <a:solidFill>
                  <a:srgbClr val="7030A0"/>
                </a:solidFill>
              </a:rPr>
              <a:t>()</a:t>
            </a:r>
            <a:r>
              <a:rPr lang="zh-CN" altLang="en-US" sz="1200" b="1" dirty="0">
                <a:solidFill>
                  <a:srgbClr val="7030A0"/>
                </a:solidFill>
              </a:rPr>
              <a:t>后，再次进行同步。</a:t>
            </a:r>
          </a:p>
          <a:p>
            <a:pPr latinLnBrk="1"/>
            <a:r>
              <a:rPr lang="zh-CN" altLang="en-US" sz="1200" b="1" dirty="0">
                <a:solidFill>
                  <a:srgbClr val="7030A0"/>
                </a:solidFill>
              </a:rPr>
              <a:t>同步完成后，调用</a:t>
            </a:r>
            <a:r>
              <a:rPr lang="en-US" altLang="zh-CN" sz="1200" b="1" dirty="0" err="1">
                <a:solidFill>
                  <a:srgbClr val="7030A0"/>
                </a:solidFill>
              </a:rPr>
              <a:t>PeerAwareInstanceRegistryImpl.openForTraffic</a:t>
            </a:r>
            <a:r>
              <a:rPr lang="en-US" altLang="zh-CN" sz="1200" b="1" dirty="0">
                <a:solidFill>
                  <a:srgbClr val="7030A0"/>
                </a:solidFill>
              </a:rPr>
              <a:t>()</a:t>
            </a:r>
            <a:r>
              <a:rPr lang="zh-CN" altLang="en-US" sz="1200" b="1" dirty="0">
                <a:solidFill>
                  <a:srgbClr val="7030A0"/>
                </a:solidFill>
              </a:rPr>
              <a:t>方法，进行自我保护阀值的计算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：</a:t>
            </a:r>
            <a:endParaRPr lang="en-US" altLang="zh-CN" sz="1200" b="1" dirty="0" smtClean="0">
              <a:solidFill>
                <a:srgbClr val="7030A0"/>
              </a:solidFill>
            </a:endParaRPr>
          </a:p>
          <a:p>
            <a:pPr latinLnBrk="1"/>
            <a:r>
              <a:rPr lang="zh-CN" altLang="zh-CN" sz="1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PeerAwareInstanceRegistryImpl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.java 237</a:t>
            </a:r>
            <a:r>
              <a:rPr lang="zh-CN" altLang="en-US" sz="1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en-US" altLang="zh-CN" sz="14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zh-CN" altLang="en-US" sz="1200" dirty="0"/>
              <a:t>至此，</a:t>
            </a:r>
            <a:r>
              <a:rPr lang="en-US" altLang="zh-CN" sz="1200" dirty="0"/>
              <a:t>Eureka Server</a:t>
            </a:r>
            <a:r>
              <a:rPr lang="zh-CN" altLang="en-US" sz="1200" dirty="0"/>
              <a:t>启动时的节点复制就进行完了。</a:t>
            </a:r>
          </a:p>
          <a:p>
            <a:pPr latinLnBrk="1"/>
            <a:r>
              <a:rPr lang="zh-CN" altLang="en-US" sz="1050" b="1" dirty="0" smtClean="0"/>
              <a:t>备注：</a:t>
            </a:r>
            <a:endParaRPr lang="zh-CN" altLang="en-US" sz="1050" dirty="0"/>
          </a:p>
          <a:p>
            <a:pPr latinLnBrk="1"/>
            <a:r>
              <a:rPr lang="zh-CN" altLang="en-US" sz="1050" dirty="0"/>
              <a:t>最大同步重试次数</a:t>
            </a:r>
            <a:r>
              <a:rPr lang="en-US" altLang="zh-CN" sz="1050" dirty="0"/>
              <a:t>=</a:t>
            </a:r>
            <a:r>
              <a:rPr lang="en-US" altLang="zh-CN" sz="1050" dirty="0" err="1"/>
              <a:t>serverConfig.getRegistrySyncRetries</a:t>
            </a:r>
            <a:r>
              <a:rPr lang="en-US" altLang="zh-CN" sz="1050" dirty="0"/>
              <a:t>()</a:t>
            </a:r>
            <a:r>
              <a:rPr lang="zh-CN" altLang="en-US" sz="1050" dirty="0"/>
              <a:t>。</a:t>
            </a:r>
          </a:p>
          <a:p>
            <a:pPr latinLnBrk="1"/>
            <a:r>
              <a:rPr lang="zh-CN" altLang="en-US" sz="1050" dirty="0"/>
              <a:t>同步失败后每次同步的间隔时间</a:t>
            </a:r>
            <a:r>
              <a:rPr lang="en-US" altLang="zh-CN" sz="1050" dirty="0"/>
              <a:t>=</a:t>
            </a:r>
            <a:r>
              <a:rPr lang="en-US" altLang="zh-CN" sz="1050" dirty="0" err="1"/>
              <a:t>serverConfig.getRegistrySyncRetryWaitMs</a:t>
            </a:r>
            <a:r>
              <a:rPr lang="en-US" altLang="zh-CN" sz="1050" dirty="0"/>
              <a:t>()</a:t>
            </a:r>
            <a:r>
              <a:rPr lang="zh-CN" altLang="en-US" sz="1050" dirty="0"/>
              <a:t>。</a:t>
            </a:r>
          </a:p>
          <a:p>
            <a:pPr latinLnBrk="1"/>
            <a:endParaRPr lang="en-US" altLang="zh-CN" sz="1400" b="1" dirty="0" smtClean="0"/>
          </a:p>
          <a:p>
            <a:pPr latinLnBrk="1"/>
            <a:endParaRPr lang="zh-CN" altLang="en-US" sz="14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zh-CN" altLang="zh-CN" sz="1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667" y="1252176"/>
            <a:ext cx="5133333" cy="4361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62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652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10.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</a:t>
            </a:r>
            <a:r>
              <a:rPr lang="en-US" altLang="zh-CN" sz="2400" b="1" dirty="0">
                <a:solidFill>
                  <a:srgbClr val="FF0000"/>
                </a:solidFill>
              </a:rPr>
              <a:t>Server</a:t>
            </a:r>
            <a:r>
              <a:rPr lang="zh-CN" altLang="en-US" sz="2400" b="1" dirty="0">
                <a:solidFill>
                  <a:srgbClr val="FF0000"/>
                </a:solidFill>
              </a:rPr>
              <a:t>节点复制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11266" name="Picture 2" descr="http://static.majunwei.com/userfiles/201610292143075020/images/cms/article/2018/08/replicat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9764"/>
            <a:ext cx="9753600" cy="547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898958"/>
            <a:ext cx="7217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dirty="0">
                <a:solidFill>
                  <a:srgbClr val="222223"/>
                </a:solidFill>
                <a:latin typeface="Georgia" panose="02040502050405020303" pitchFamily="18" charset="0"/>
              </a:rPr>
              <a:t>接收到</a:t>
            </a:r>
            <a:r>
              <a:rPr lang="en-US" altLang="zh-CN" dirty="0">
                <a:solidFill>
                  <a:srgbClr val="222223"/>
                </a:solidFill>
                <a:latin typeface="Georgia" panose="02040502050405020303" pitchFamily="18" charset="0"/>
              </a:rPr>
              <a:t>Register</a:t>
            </a:r>
            <a:r>
              <a:rPr lang="zh-CN" altLang="en-US" dirty="0">
                <a:solidFill>
                  <a:srgbClr val="222223"/>
                </a:solidFill>
                <a:latin typeface="Georgia" panose="02040502050405020303" pitchFamily="18" charset="0"/>
              </a:rPr>
              <a:t>、</a:t>
            </a:r>
            <a:r>
              <a:rPr lang="en-US" altLang="zh-CN" dirty="0">
                <a:solidFill>
                  <a:srgbClr val="222223"/>
                </a:solidFill>
                <a:latin typeface="Georgia" panose="02040502050405020303" pitchFamily="18" charset="0"/>
              </a:rPr>
              <a:t>renew</a:t>
            </a:r>
            <a:r>
              <a:rPr lang="zh-CN" altLang="en-US" dirty="0">
                <a:solidFill>
                  <a:srgbClr val="222223"/>
                </a:solidFill>
                <a:latin typeface="Georgia" panose="02040502050405020303" pitchFamily="18" charset="0"/>
              </a:rPr>
              <a:t>、</a:t>
            </a:r>
            <a:r>
              <a:rPr lang="en-US" altLang="zh-CN" dirty="0">
                <a:solidFill>
                  <a:srgbClr val="222223"/>
                </a:solidFill>
                <a:latin typeface="Georgia" panose="02040502050405020303" pitchFamily="18" charset="0"/>
              </a:rPr>
              <a:t>cancel</a:t>
            </a:r>
            <a:r>
              <a:rPr lang="zh-CN" altLang="en-US" dirty="0">
                <a:solidFill>
                  <a:srgbClr val="222223"/>
                </a:solidFill>
                <a:latin typeface="Georgia" panose="02040502050405020303" pitchFamily="18" charset="0"/>
              </a:rPr>
              <a:t>时的服务同步</a:t>
            </a:r>
            <a:endParaRPr lang="zh-CN" altLang="en-US" b="0" i="0" dirty="0">
              <a:solidFill>
                <a:srgbClr val="222223"/>
              </a:solidFill>
              <a:effectLst/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0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5" y="0"/>
            <a:ext cx="716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10.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</a:t>
            </a:r>
            <a:r>
              <a:rPr lang="en-US" altLang="zh-CN" sz="2400" b="1" dirty="0">
                <a:solidFill>
                  <a:srgbClr val="FF0000"/>
                </a:solidFill>
              </a:rPr>
              <a:t>Server</a:t>
            </a:r>
            <a:r>
              <a:rPr lang="zh-CN" altLang="en-US" sz="2400" b="1" dirty="0">
                <a:solidFill>
                  <a:srgbClr val="FF0000"/>
                </a:solidFill>
              </a:rPr>
              <a:t>节点复制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5314" y="55399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1" dirty="0"/>
              <a:t>处理</a:t>
            </a:r>
            <a:r>
              <a:rPr lang="en-US" altLang="zh-CN" sz="1400" b="1" dirty="0"/>
              <a:t>Register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renew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cancel</a:t>
            </a:r>
            <a:r>
              <a:rPr lang="zh-CN" altLang="en-US" sz="1400" b="1" dirty="0"/>
              <a:t>同步时比较复杂，包括好几个队列的转换处理以及异常处理。这里算是个简图吧，省略了队列的转换和异常处理。</a:t>
            </a:r>
          </a:p>
          <a:p>
            <a:pPr latinLnBrk="1"/>
            <a:r>
              <a:rPr lang="en-US" altLang="zh-CN" sz="1400" b="1" dirty="0"/>
              <a:t>Eureka Server</a:t>
            </a:r>
            <a:r>
              <a:rPr lang="zh-CN" altLang="en-US" sz="1400" b="1" dirty="0"/>
              <a:t>接收到</a:t>
            </a:r>
            <a:r>
              <a:rPr lang="en-US" altLang="zh-CN" sz="1400" b="1" dirty="0"/>
              <a:t>Register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renew</a:t>
            </a:r>
            <a:r>
              <a:rPr lang="zh-CN" altLang="en-US" sz="1400" b="1" dirty="0"/>
              <a:t>或</a:t>
            </a:r>
            <a:r>
              <a:rPr lang="en-US" altLang="zh-CN" sz="1400" b="1" dirty="0"/>
              <a:t>cancel</a:t>
            </a:r>
            <a:r>
              <a:rPr lang="zh-CN" altLang="en-US" sz="1400" b="1" dirty="0"/>
              <a:t>事件后，执行向其他节点同步：</a:t>
            </a:r>
            <a:r>
              <a:rPr lang="zh-CN" altLang="zh-CN" sz="1400" b="1" dirty="0"/>
              <a:t> PeerAwareInstanceRegistryImpl</a:t>
            </a:r>
            <a:r>
              <a:rPr lang="en-US" altLang="zh-CN" sz="1400" b="1" dirty="0"/>
              <a:t>.java 618</a:t>
            </a:r>
            <a:r>
              <a:rPr lang="zh-CN" altLang="en-US" sz="1400" b="1" dirty="0"/>
              <a:t>行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410355"/>
            <a:ext cx="12192000" cy="5447645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Replicates all eureka actions to peer eureka nodes except for replication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traffic to this node.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replicateToPeers(Action action, String appName, String id,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InstanceInfo info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 optional */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InstanceStatus newStatus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 optional */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isReplication)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Stopwatch tracer = action.getTimer().start();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(isReplication)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numberOfReplicationsLastMin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.increment();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If it is a replication already, do not replicate again as this will create a poison replication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peerEurekaNodes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Collections.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EMPTY_LIST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|| isReplication)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PeerEurekaNode node 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peerEurekaNodes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.getPeerEurekaNodes())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If the url represents this host, do not replicate to yourself.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peerEurekaNodes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.isThisMyUrl(node.getServiceUrl()))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replicateInstanceActionsToPeers(action, appName, id, info, newStatus, node);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tracer.stop();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7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5" y="0"/>
            <a:ext cx="780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10.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</a:t>
            </a:r>
            <a:r>
              <a:rPr lang="en-US" altLang="zh-CN" sz="2400" b="1" dirty="0">
                <a:solidFill>
                  <a:srgbClr val="FF0000"/>
                </a:solidFill>
              </a:rPr>
              <a:t>Server</a:t>
            </a:r>
            <a:r>
              <a:rPr lang="zh-CN" altLang="en-US" sz="2400" b="1" dirty="0">
                <a:solidFill>
                  <a:srgbClr val="FF0000"/>
                </a:solidFill>
              </a:rPr>
              <a:t>节点复制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37523"/>
            <a:ext cx="12192000" cy="2739211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register(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InstanceInfo info)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expiryTime = System.</a:t>
            </a:r>
            <a:r>
              <a:rPr lang="zh-CN" altLang="zh-CN" sz="12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+ </a:t>
            </a:r>
            <a:r>
              <a:rPr lang="zh-CN" altLang="zh-CN" sz="12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getLeaseRenewalOf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(info);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batchingDispatcher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.process(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2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taskId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"register"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info),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InstanceReplicationTask(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targetHost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Action.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info,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EurekaHttpResponse&lt;Void&gt; execute()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replicationClient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.register(</a:t>
            </a:r>
            <a:r>
              <a:rPr lang="zh-CN" altLang="zh-CN" sz="1200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info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},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expiryTime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这里执行</a:t>
            </a:r>
            <a:r>
              <a:rPr lang="en-US" altLang="zh-CN" sz="1400" dirty="0" err="1"/>
              <a:t>TaskDispatcher</a:t>
            </a:r>
            <a:r>
              <a:rPr lang="zh-CN" altLang="en-US" sz="1400" dirty="0"/>
              <a:t>的</a:t>
            </a:r>
            <a:r>
              <a:rPr lang="en-US" altLang="zh-CN" sz="1400" dirty="0"/>
              <a:t>process</a:t>
            </a:r>
            <a:r>
              <a:rPr lang="zh-CN" altLang="en-US" sz="1400" dirty="0"/>
              <a:t>，实际底层转到了</a:t>
            </a:r>
            <a:r>
              <a:rPr lang="en-US" altLang="zh-CN" sz="1400" dirty="0" err="1"/>
              <a:t>AcceptorExecutor.process</a:t>
            </a:r>
            <a:r>
              <a:rPr lang="en-US" altLang="zh-CN" sz="1400" dirty="0"/>
              <a:t>()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acceptorExecutor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.process(id, task, expiryTime)</a:t>
            </a:r>
            <a:r>
              <a:rPr lang="zh-CN" altLang="zh-CN" sz="1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5314" y="600613"/>
            <a:ext cx="11144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以</a:t>
            </a:r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Register</a:t>
            </a:r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为例（逻辑是一样的），</a:t>
            </a:r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循环遍历其他节点，然后调用</a:t>
            </a:r>
            <a:r>
              <a:rPr lang="en-US" altLang="zh-CN" sz="1400" dirty="0" err="1">
                <a:solidFill>
                  <a:srgbClr val="444443"/>
                </a:solidFill>
                <a:latin typeface="Georgia" panose="02040502050405020303" pitchFamily="18" charset="0"/>
              </a:rPr>
              <a:t>node.register</a:t>
            </a:r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(info)</a:t>
            </a:r>
            <a:r>
              <a:rPr lang="zh-CN" altLang="en-US" sz="1400" dirty="0">
                <a:solidFill>
                  <a:srgbClr val="444443"/>
                </a:solidFill>
                <a:latin typeface="Georgia" panose="02040502050405020303" pitchFamily="18" charset="0"/>
              </a:rPr>
              <a:t>：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-1" y="3861400"/>
            <a:ext cx="120178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dirty="0"/>
              <a:t>然后</a:t>
            </a:r>
            <a:r>
              <a:rPr lang="en-US" altLang="zh-CN" sz="1600" dirty="0" err="1"/>
              <a:t>acceptorExecutor</a:t>
            </a:r>
            <a:r>
              <a:rPr lang="zh-CN" altLang="en-US" sz="1600" dirty="0"/>
              <a:t>里会开启内部线程</a:t>
            </a:r>
            <a:r>
              <a:rPr lang="en-US" altLang="zh-CN" sz="1600" dirty="0" err="1"/>
              <a:t>AcceptorRunner</a:t>
            </a:r>
            <a:r>
              <a:rPr lang="zh-CN" altLang="en-US" sz="1600" dirty="0"/>
              <a:t>进行处理，处理逻辑有点复杂（包括队列的转换和异常处理），最终将处理好的结果放到</a:t>
            </a:r>
            <a:r>
              <a:rPr lang="en-US" altLang="zh-CN" sz="1600" dirty="0" err="1"/>
              <a:t>BlockingQueue</a:t>
            </a:r>
            <a:r>
              <a:rPr lang="en-US" altLang="zh-CN" sz="1600" dirty="0"/>
              <a:t>&lt;List&lt;</a:t>
            </a:r>
            <a:r>
              <a:rPr lang="en-US" altLang="zh-CN" sz="1600" dirty="0" err="1"/>
              <a:t>TaskHolder</a:t>
            </a:r>
            <a:r>
              <a:rPr lang="en-US" altLang="zh-CN" sz="1600" dirty="0"/>
              <a:t>&gt;&gt; </a:t>
            </a:r>
            <a:r>
              <a:rPr lang="en-US" altLang="zh-CN" sz="1600" dirty="0" err="1"/>
              <a:t>batchWorkQueue</a:t>
            </a:r>
            <a:r>
              <a:rPr lang="zh-CN" altLang="en-US" sz="1600" dirty="0"/>
              <a:t>中。</a:t>
            </a:r>
          </a:p>
          <a:p>
            <a:pPr latinLnBrk="1"/>
            <a:r>
              <a:rPr lang="en-US" altLang="zh-CN" sz="1600" dirty="0" err="1"/>
              <a:t>TaskExecutors</a:t>
            </a:r>
            <a:r>
              <a:rPr lang="zh-CN" altLang="en-US" sz="1600" dirty="0"/>
              <a:t>中会在内部开启</a:t>
            </a:r>
            <a:r>
              <a:rPr lang="en-US" altLang="zh-CN" sz="1600" dirty="0" err="1"/>
              <a:t>WokerRunnable</a:t>
            </a:r>
            <a:r>
              <a:rPr lang="zh-CN" altLang="en-US" sz="1600" dirty="0"/>
              <a:t>线程组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ThreadGroup</a:t>
            </a:r>
            <a:r>
              <a:rPr lang="en-US" altLang="zh-CN" sz="1600" dirty="0"/>
              <a:t>)</a:t>
            </a:r>
            <a:r>
              <a:rPr lang="zh-CN" altLang="en-US" sz="1600" dirty="0"/>
              <a:t>，循环</a:t>
            </a:r>
            <a:r>
              <a:rPr lang="en-US" altLang="zh-CN" sz="1600" dirty="0"/>
              <a:t>poll </a:t>
            </a:r>
            <a:r>
              <a:rPr lang="en-US" altLang="zh-CN" sz="1600" dirty="0" err="1"/>
              <a:t>batchWorkQueue</a:t>
            </a:r>
            <a:r>
              <a:rPr lang="zh-CN" altLang="en-US" sz="1600" dirty="0"/>
              <a:t>队列中的</a:t>
            </a:r>
            <a:r>
              <a:rPr lang="en-US" altLang="zh-CN" sz="1600" dirty="0"/>
              <a:t>Task</a:t>
            </a:r>
            <a:r>
              <a:rPr lang="zh-CN" altLang="en-US" sz="1600" dirty="0"/>
              <a:t>，然后调用</a:t>
            </a:r>
            <a:r>
              <a:rPr lang="en-US" altLang="zh-CN" sz="1600" dirty="0" err="1"/>
              <a:t>InstanceReplicationTask</a:t>
            </a:r>
            <a:r>
              <a:rPr lang="zh-CN" altLang="en-US" sz="1600" dirty="0"/>
              <a:t>的</a:t>
            </a:r>
            <a:r>
              <a:rPr lang="en-US" altLang="zh-CN" sz="1600" dirty="0"/>
              <a:t>execute</a:t>
            </a:r>
            <a:r>
              <a:rPr lang="zh-CN" altLang="en-US" sz="1600" dirty="0"/>
              <a:t>方法，将</a:t>
            </a:r>
            <a:r>
              <a:rPr lang="en-US" altLang="zh-CN" sz="1600" dirty="0"/>
              <a:t>register</a:t>
            </a:r>
            <a:r>
              <a:rPr lang="zh-CN" altLang="en-US" sz="1600" dirty="0"/>
              <a:t>事件推送到其他</a:t>
            </a:r>
            <a:r>
              <a:rPr lang="en-US" altLang="zh-CN" sz="1600" dirty="0"/>
              <a:t>Eureka Server</a:t>
            </a:r>
            <a:r>
              <a:rPr lang="zh-CN" altLang="en-US" sz="1600" dirty="0"/>
              <a:t>节点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1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747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10.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</a:t>
            </a:r>
            <a:r>
              <a:rPr lang="en-US" altLang="zh-CN" sz="2400" b="1" dirty="0">
                <a:solidFill>
                  <a:srgbClr val="FF0000"/>
                </a:solidFill>
              </a:rPr>
              <a:t>Server</a:t>
            </a:r>
            <a:r>
              <a:rPr lang="zh-CN" altLang="en-US" sz="2400" b="1" dirty="0">
                <a:solidFill>
                  <a:srgbClr val="FF0000"/>
                </a:solidFill>
              </a:rPr>
              <a:t>节点复制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5314" y="553998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zh-CN" sz="1400" b="1" dirty="0"/>
              <a:t>TaskExecutors</a:t>
            </a:r>
            <a:r>
              <a:rPr lang="en-US" altLang="zh-CN" sz="1400" b="1" dirty="0"/>
              <a:t>.java 618</a:t>
            </a:r>
            <a:r>
              <a:rPr lang="zh-CN" altLang="en-US" sz="1400" b="1" dirty="0" smtClean="0"/>
              <a:t>行</a:t>
            </a:r>
            <a:endParaRPr lang="en-US" altLang="zh-CN" sz="14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61775"/>
            <a:ext cx="12192000" cy="5262979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run()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(!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isShutdown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.get())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List&lt;TaskHolder&lt;</a:t>
            </a:r>
            <a:r>
              <a:rPr lang="zh-CN" altLang="zh-CN" sz="1200" dirty="0">
                <a:solidFill>
                  <a:srgbClr val="20999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200" dirty="0">
                <a:solidFill>
                  <a:srgbClr val="20999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&gt;&gt; holders = getWork();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metrics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.registerExpiryTimes(holders);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List&lt;</a:t>
            </a:r>
            <a:r>
              <a:rPr lang="zh-CN" altLang="zh-CN" sz="1200" dirty="0">
                <a:solidFill>
                  <a:srgbClr val="20999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tasks = getTasksOf(holders);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ProcessingResult result =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processor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.process(tasks);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switch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(result)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 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Success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 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Congestion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 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TransientError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taskDispatcher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.reprocess(holders, result);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 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PermanentError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logger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.warn(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"Discarding {} tasks of {} due to permanent error"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holders.size(),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workerName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2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metrics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.registerTaskResult(result, tasks.size());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(InterruptedException e)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Ignore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zh-CN" altLang="zh-CN" sz="12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(Throwable e) {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Safe-guard, so we never exit this loop in an uncontrolled way.</a:t>
            </a:r>
            <a:b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2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logger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.warn(</a:t>
            </a:r>
            <a:r>
              <a:rPr lang="zh-CN" altLang="zh-CN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"Discovery WorkerThread error"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e);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" y="6124754"/>
            <a:ext cx="10074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register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renew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cancel</a:t>
            </a:r>
            <a:r>
              <a:rPr lang="zh-CN" altLang="en-US" sz="1400" b="1" dirty="0"/>
              <a:t>的处理逻辑一样，只不过调用的同步接口不同罢了</a:t>
            </a:r>
            <a:r>
              <a:rPr lang="zh-CN" altLang="en-US" sz="1400" b="1" dirty="0" smtClean="0"/>
              <a:t>。</a:t>
            </a:r>
            <a:endParaRPr lang="en-US" altLang="zh-CN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09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804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11.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Server</a:t>
            </a:r>
            <a:r>
              <a:rPr lang="zh-CN" altLang="en-US" sz="2400" b="1" dirty="0">
                <a:solidFill>
                  <a:srgbClr val="FF0000"/>
                </a:solidFill>
              </a:rPr>
              <a:t>自我保护机制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46331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dirty="0"/>
              <a:t>Eureka</a:t>
            </a:r>
            <a:r>
              <a:rPr lang="zh-CN" altLang="en-US" sz="1400" dirty="0"/>
              <a:t>自我保护机制是为了防止误杀服务而提供的一个机制。</a:t>
            </a:r>
          </a:p>
          <a:p>
            <a:pPr latinLnBrk="1"/>
            <a:r>
              <a:rPr lang="zh-CN" altLang="en-US" sz="1400" b="1" dirty="0"/>
              <a:t>何为误杀？</a:t>
            </a:r>
            <a:endParaRPr lang="zh-CN" altLang="en-US" sz="1400" dirty="0"/>
          </a:p>
          <a:p>
            <a:pPr latinLnBrk="1"/>
            <a:r>
              <a:rPr lang="zh-CN" altLang="en-US" sz="1400" dirty="0"/>
              <a:t>理论上每个服务都有故障的可能，那么自然</a:t>
            </a:r>
            <a:r>
              <a:rPr lang="en-US" altLang="zh-CN" sz="1400" dirty="0"/>
              <a:t>Eureka</a:t>
            </a:r>
            <a:r>
              <a:rPr lang="zh-CN" altLang="en-US" sz="1400" dirty="0"/>
              <a:t>注册中心也有故障的可能性。如果注册中心发生故障，服务就有可能不能正常续约。而这个时候服务仍然是可以正常服务的，如果</a:t>
            </a:r>
            <a:r>
              <a:rPr lang="en-US" altLang="zh-CN" sz="1400" dirty="0"/>
              <a:t>Eureka</a:t>
            </a:r>
            <a:r>
              <a:rPr lang="zh-CN" altLang="en-US" sz="1400" dirty="0"/>
              <a:t>剔除任务将其剔除，则会造成误杀。</a:t>
            </a:r>
          </a:p>
          <a:p>
            <a:pPr latinLnBrk="1"/>
            <a:r>
              <a:rPr lang="zh-CN" altLang="en-US" sz="1400" b="1" dirty="0"/>
              <a:t>怎么判断</a:t>
            </a:r>
            <a:r>
              <a:rPr lang="en-US" altLang="zh-CN" sz="1400" b="1" dirty="0"/>
              <a:t>Eureka Server</a:t>
            </a:r>
            <a:r>
              <a:rPr lang="zh-CN" altLang="en-US" sz="1400" b="1" dirty="0"/>
              <a:t>故障了？</a:t>
            </a:r>
            <a:endParaRPr lang="zh-CN" altLang="en-US" sz="1400" dirty="0"/>
          </a:p>
          <a:p>
            <a:pPr latinLnBrk="1"/>
            <a:r>
              <a:rPr lang="en-US" altLang="zh-CN" sz="1400" dirty="0"/>
              <a:t>Eureka Server</a:t>
            </a:r>
            <a:r>
              <a:rPr lang="zh-CN" altLang="en-US" sz="1400" dirty="0"/>
              <a:t>以一种谦虚的态度来判断是不是自己出了问题，也就是当大量的服务续约超时时，就认为是自己出现问题了。（如果少量服务续约超时，则认为是服务故障）</a:t>
            </a:r>
          </a:p>
          <a:p>
            <a:pPr latinLnBrk="1"/>
            <a:endParaRPr lang="zh-CN" altLang="en-US" sz="1400" dirty="0"/>
          </a:p>
        </p:txBody>
      </p:sp>
      <p:pic>
        <p:nvPicPr>
          <p:cNvPr id="1032" name="Picture 8" descr="http://static.majunwei.com/userfiles/201610292143075020/images/cms/article/2018/08/se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5699"/>
            <a:ext cx="8401050" cy="43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6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804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11.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Server</a:t>
            </a:r>
            <a:r>
              <a:rPr lang="zh-CN" altLang="en-US" sz="2400" b="1" dirty="0">
                <a:solidFill>
                  <a:srgbClr val="FF0000"/>
                </a:solidFill>
              </a:rPr>
              <a:t>自我保护机制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46331"/>
            <a:ext cx="12192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</a:rPr>
              <a:t>1. 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自我</a:t>
            </a:r>
            <a:r>
              <a:rPr lang="zh-CN" altLang="en-US" sz="1600" b="1" dirty="0">
                <a:solidFill>
                  <a:srgbClr val="7030A0"/>
                </a:solidFill>
              </a:rPr>
              <a:t>保护开启条件</a:t>
            </a:r>
          </a:p>
          <a:p>
            <a:pPr latinLnBrk="1"/>
            <a:r>
              <a:rPr lang="en-US" altLang="zh-CN" sz="1200" dirty="0"/>
              <a:t>Eureka Server</a:t>
            </a:r>
            <a:r>
              <a:rPr lang="zh-CN" altLang="en-US" sz="1200" dirty="0"/>
              <a:t>通过判断是否有大量续约失败，来确定是否开启自我保护。这里提供了一个阀值</a:t>
            </a:r>
            <a:r>
              <a:rPr lang="en-US" altLang="zh-CN" sz="1200" dirty="0" err="1"/>
              <a:t>numberOfRenewsPerMinThreshold</a:t>
            </a:r>
            <a:r>
              <a:rPr lang="zh-CN" altLang="en-US" sz="1200" dirty="0"/>
              <a:t>和上一分钟的续约数进行对比，如果实际的续约数小于了自我保护阀值，则开启自我保护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latinLnBrk="1"/>
            <a:endParaRPr lang="zh-CN" altLang="en-US" sz="1400" dirty="0"/>
          </a:p>
          <a:p>
            <a:pPr latinLnBrk="1"/>
            <a:endParaRPr lang="zh-CN" altLang="en-US" sz="1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378465"/>
            <a:ext cx="11323864" cy="1754326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PeerAwareInstanceRegistryImpl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.java 480</a:t>
            </a:r>
            <a:r>
              <a:rPr lang="zh-CN" altLang="en-US" sz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isLeaseExpirationEnabled()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(!isSelfPreservationModeEnabled())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The self preservation mode is disabled, hence allowing the instances to expire.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numberOfRenewsPerMinThreshold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getNumOfRenewsInLastMin() &gt;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numberOfRenewsPerMinThreshold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77561" y="3264760"/>
            <a:ext cx="11581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2. </a:t>
            </a:r>
            <a:r>
              <a:rPr lang="zh-CN" altLang="en-US" sz="16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自我</a:t>
            </a:r>
            <a:r>
              <a:rPr lang="zh-CN" altLang="en-US" sz="1600" b="1" dirty="0">
                <a:solidFill>
                  <a:srgbClr val="7030A0"/>
                </a:solidFill>
                <a:latin typeface="Georgia" panose="02040502050405020303" pitchFamily="18" charset="0"/>
              </a:rPr>
              <a:t>保护阀值的计算</a:t>
            </a:r>
          </a:p>
          <a:p>
            <a:pPr latinLnBrk="1"/>
            <a:r>
              <a:rPr lang="zh-CN" altLang="en-US" sz="1600" dirty="0">
                <a:solidFill>
                  <a:srgbClr val="444443"/>
                </a:solidFill>
                <a:latin typeface="Georgia" panose="02040502050405020303" pitchFamily="18" charset="0"/>
              </a:rPr>
              <a:t>有三个地方会重新计算自我保护阀值</a:t>
            </a:r>
            <a:r>
              <a:rPr lang="en-US" altLang="zh-CN" sz="1600" dirty="0" err="1">
                <a:solidFill>
                  <a:srgbClr val="444443"/>
                </a:solidFill>
                <a:latin typeface="Georgia" panose="02040502050405020303" pitchFamily="18" charset="0"/>
              </a:rPr>
              <a:t>numberOfRenewsPerMinThreshold</a:t>
            </a:r>
            <a:r>
              <a:rPr lang="zh-CN" altLang="en-US" sz="16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。</a:t>
            </a:r>
            <a:endParaRPr lang="zh-CN" altLang="en-US" sz="1600" dirty="0">
              <a:solidFill>
                <a:srgbClr val="444443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3889814"/>
            <a:ext cx="11323864" cy="646331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/>
              <a:t>1</a:t>
            </a:r>
            <a:r>
              <a:rPr lang="zh-CN" altLang="en-US" sz="1200" dirty="0" smtClean="0"/>
              <a:t>、当</a:t>
            </a:r>
            <a:r>
              <a:rPr lang="zh-CN" altLang="en-US" sz="1200" dirty="0"/>
              <a:t>新服务注册</a:t>
            </a:r>
            <a:r>
              <a:rPr lang="en-US" altLang="zh-CN" sz="1200" dirty="0"/>
              <a:t>(register)</a:t>
            </a:r>
            <a:r>
              <a:rPr lang="zh-CN" altLang="en-US" sz="1200" dirty="0"/>
              <a:t>时   </a:t>
            </a:r>
            <a:r>
              <a:rPr lang="zh-CN" altLang="zh-CN" sz="1200" dirty="0"/>
              <a:t>AbstractInstanceRegistry</a:t>
            </a:r>
            <a:r>
              <a:rPr lang="en-US" altLang="zh-CN" sz="1200" dirty="0"/>
              <a:t>.java 191</a:t>
            </a:r>
            <a:r>
              <a:rPr lang="zh-CN" altLang="en-US" sz="1200" dirty="0"/>
              <a:t>行 </a:t>
            </a:r>
            <a:r>
              <a:rPr lang="en-US" altLang="zh-CN" sz="1200" dirty="0"/>
              <a:t>221</a:t>
            </a:r>
            <a:r>
              <a:rPr lang="zh-CN" altLang="en-US" sz="1200" dirty="0"/>
              <a:t>行</a:t>
            </a:r>
            <a:endParaRPr lang="en-US" altLang="zh-CN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/>
              <a:t>2</a:t>
            </a:r>
            <a:r>
              <a:rPr lang="zh-CN" altLang="en-US" sz="1200" dirty="0"/>
              <a:t>、当服务退出（</a:t>
            </a:r>
            <a:r>
              <a:rPr lang="en-US" altLang="zh-CN" sz="1200" dirty="0"/>
              <a:t>cancel</a:t>
            </a:r>
            <a:r>
              <a:rPr lang="zh-CN" altLang="en-US" sz="1200" dirty="0"/>
              <a:t>）时   </a:t>
            </a:r>
            <a:r>
              <a:rPr lang="zh-CN" altLang="zh-CN" sz="1200" dirty="0"/>
              <a:t>PeerAwareInstanceRegistryImpl</a:t>
            </a:r>
            <a:r>
              <a:rPr lang="en-US" altLang="zh-CN" sz="1200" dirty="0"/>
              <a:t>.java  376</a:t>
            </a:r>
            <a:r>
              <a:rPr lang="zh-CN" altLang="en-US" sz="1200" dirty="0"/>
              <a:t>行</a:t>
            </a:r>
            <a:r>
              <a:rPr lang="en-US" altLang="zh-CN" sz="12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TimerTask</a:t>
            </a:r>
            <a:r>
              <a:rPr lang="zh-CN" altLang="en-US" sz="1200" dirty="0"/>
              <a:t>定时任务（默认</a:t>
            </a:r>
            <a:r>
              <a:rPr lang="en-US" altLang="zh-CN" sz="1200" dirty="0"/>
              <a:t>15</a:t>
            </a:r>
            <a:r>
              <a:rPr lang="zh-CN" altLang="en-US" sz="1200" dirty="0" smtClean="0"/>
              <a:t>分钟） </a:t>
            </a:r>
            <a:r>
              <a:rPr lang="zh-CN" altLang="zh-CN" sz="1200" dirty="0" smtClean="0"/>
              <a:t>PeerAwareInstanceRegistryImpl</a:t>
            </a:r>
            <a:r>
              <a:rPr lang="en-US" altLang="zh-CN" sz="1200" dirty="0" smtClean="0"/>
              <a:t>.java 190</a:t>
            </a:r>
            <a:r>
              <a:rPr lang="zh-CN" altLang="en-US" sz="1200" dirty="0" smtClean="0"/>
              <a:t>行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65315" y="5321693"/>
            <a:ext cx="122573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3. </a:t>
            </a:r>
            <a:r>
              <a:rPr lang="zh-CN" altLang="en-US" sz="14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自我</a:t>
            </a:r>
            <a:r>
              <a:rPr lang="zh-CN" altLang="en-US" sz="1400" b="1" dirty="0">
                <a:solidFill>
                  <a:srgbClr val="7030A0"/>
                </a:solidFill>
                <a:latin typeface="Georgia" panose="02040502050405020303" pitchFamily="18" charset="0"/>
              </a:rPr>
              <a:t>保护逻辑</a:t>
            </a:r>
          </a:p>
          <a:p>
            <a:pPr latinLnBrk="1"/>
            <a:r>
              <a:rPr lang="en-US" altLang="zh-CN" sz="1400" dirty="0">
                <a:solidFill>
                  <a:srgbClr val="444443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4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  </a:t>
            </a:r>
            <a:r>
              <a:rPr lang="en-US" altLang="zh-CN" sz="12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Eureka </a:t>
            </a:r>
            <a:r>
              <a:rPr lang="en-US" altLang="zh-CN" sz="1200" dirty="0">
                <a:solidFill>
                  <a:srgbClr val="444443"/>
                </a:solidFill>
                <a:latin typeface="Georgia" panose="02040502050405020303" pitchFamily="18" charset="0"/>
              </a:rPr>
              <a:t>Server</a:t>
            </a:r>
            <a:r>
              <a:rPr lang="zh-CN" altLang="en-US" sz="1200" dirty="0">
                <a:solidFill>
                  <a:srgbClr val="444443"/>
                </a:solidFill>
                <a:latin typeface="Georgia" panose="02040502050405020303" pitchFamily="18" charset="0"/>
              </a:rPr>
              <a:t>提供了一个</a:t>
            </a:r>
            <a:r>
              <a:rPr lang="en-US" altLang="zh-CN" sz="1200" dirty="0" err="1">
                <a:solidFill>
                  <a:srgbClr val="444443"/>
                </a:solidFill>
                <a:latin typeface="Georgia" panose="02040502050405020303" pitchFamily="18" charset="0"/>
              </a:rPr>
              <a:t>EvictionTask</a:t>
            </a:r>
            <a:r>
              <a:rPr lang="zh-CN" altLang="en-US" sz="1200" dirty="0">
                <a:solidFill>
                  <a:srgbClr val="444443"/>
                </a:solidFill>
                <a:latin typeface="Georgia" panose="02040502050405020303" pitchFamily="18" charset="0"/>
              </a:rPr>
              <a:t>定时清理续约超时的服务。清理之前首先判断是否需要清理（</a:t>
            </a:r>
            <a:r>
              <a:rPr lang="en-US" altLang="zh-CN" sz="1200" dirty="0" err="1">
                <a:solidFill>
                  <a:srgbClr val="444443"/>
                </a:solidFill>
                <a:latin typeface="Georgia" panose="02040502050405020303" pitchFamily="18" charset="0"/>
              </a:rPr>
              <a:t>isLeaseExpirationEnabled</a:t>
            </a:r>
            <a:r>
              <a:rPr lang="en-US" altLang="zh-CN" sz="1200" dirty="0">
                <a:solidFill>
                  <a:srgbClr val="444443"/>
                </a:solidFill>
                <a:latin typeface="Georgia" panose="02040502050405020303" pitchFamily="18" charset="0"/>
              </a:rPr>
              <a:t>()</a:t>
            </a:r>
            <a:r>
              <a:rPr lang="zh-CN" altLang="en-US" sz="1200" dirty="0">
                <a:solidFill>
                  <a:srgbClr val="444443"/>
                </a:solidFill>
                <a:latin typeface="Georgia" panose="02040502050405020303" pitchFamily="18" charset="0"/>
              </a:rPr>
              <a:t>）。这个判断方法首先会判断是否开启了自我保护开关，如果开启了，则会继续判断上一分钟的续约数是否小于自我保护阀值，如果上一分钟的续约数（</a:t>
            </a:r>
            <a:r>
              <a:rPr lang="en-US" altLang="zh-CN" sz="1200" dirty="0" err="1">
                <a:solidFill>
                  <a:srgbClr val="444443"/>
                </a:solidFill>
                <a:latin typeface="Georgia" panose="02040502050405020303" pitchFamily="18" charset="0"/>
              </a:rPr>
              <a:t>numOfRenewsInLastMin</a:t>
            </a:r>
            <a:r>
              <a:rPr lang="zh-CN" altLang="en-US" sz="1200" dirty="0">
                <a:solidFill>
                  <a:srgbClr val="444443"/>
                </a:solidFill>
                <a:latin typeface="Georgia" panose="02040502050405020303" pitchFamily="18" charset="0"/>
              </a:rPr>
              <a:t>）小于自我保护阀值</a:t>
            </a:r>
            <a:r>
              <a:rPr lang="en-US" altLang="zh-CN" sz="1200" dirty="0">
                <a:solidFill>
                  <a:srgbClr val="444443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1200" dirty="0" err="1">
                <a:solidFill>
                  <a:srgbClr val="444443"/>
                </a:solidFill>
                <a:latin typeface="Georgia" panose="02040502050405020303" pitchFamily="18" charset="0"/>
              </a:rPr>
              <a:t>numberOfRenewsPerMinThreshold</a:t>
            </a:r>
            <a:r>
              <a:rPr lang="en-US" altLang="zh-CN" sz="1200" dirty="0">
                <a:solidFill>
                  <a:srgbClr val="444443"/>
                </a:solidFill>
                <a:latin typeface="Georgia" panose="02040502050405020303" pitchFamily="18" charset="0"/>
              </a:rPr>
              <a:t>),</a:t>
            </a:r>
            <a:r>
              <a:rPr lang="zh-CN" altLang="en-US" sz="1200" dirty="0">
                <a:solidFill>
                  <a:srgbClr val="444443"/>
                </a:solidFill>
                <a:latin typeface="Georgia" panose="02040502050405020303" pitchFamily="18" charset="0"/>
              </a:rPr>
              <a:t>则开启自我保护机制，不再进行服务的剔除</a:t>
            </a:r>
            <a:r>
              <a:rPr lang="zh-CN" altLang="en-US" sz="14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。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PeerAwareInstanceRegistryImpl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.java 480</a:t>
            </a: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en-US" altLang="zh-CN" sz="1400" dirty="0" smtClean="0">
              <a:solidFill>
                <a:srgbClr val="444443"/>
              </a:solidFill>
              <a:latin typeface="Georgia" panose="02040502050405020303" pitchFamily="18" charset="0"/>
            </a:endParaRPr>
          </a:p>
          <a:p>
            <a:pPr latinLnBrk="1"/>
            <a:r>
              <a:rPr lang="zh-CN" altLang="en-US" sz="1400" dirty="0"/>
              <a:t>备注</a:t>
            </a:r>
            <a:r>
              <a:rPr lang="en-US" altLang="zh-CN" sz="1400" dirty="0"/>
              <a:t>1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numberOfRenewsPerMinThreshold</a:t>
            </a:r>
            <a:r>
              <a:rPr lang="zh-CN" altLang="en-US" sz="1400" dirty="0"/>
              <a:t>是对所有服务总阀值的计算，而不是单个服务的计算。</a:t>
            </a:r>
          </a:p>
          <a:p>
            <a:pPr latinLnBrk="1"/>
            <a:r>
              <a:rPr lang="zh-CN" altLang="en-US" sz="1400" dirty="0"/>
              <a:t>备注</a:t>
            </a:r>
            <a:r>
              <a:rPr lang="en-US" altLang="zh-CN" sz="1400" dirty="0"/>
              <a:t>2: Eureka</a:t>
            </a:r>
            <a:r>
              <a:rPr lang="zh-CN" altLang="en-US" sz="1400" dirty="0"/>
              <a:t>默认的自我保护阀值因子是</a:t>
            </a:r>
            <a:r>
              <a:rPr lang="en-US" altLang="zh-CN" sz="1400" dirty="0"/>
              <a:t>85%</a:t>
            </a:r>
            <a:r>
              <a:rPr lang="zh-CN" altLang="en-US" sz="1400" dirty="0"/>
              <a:t>，可以通过</a:t>
            </a:r>
            <a:r>
              <a:rPr lang="en-US" altLang="zh-CN" sz="1400" dirty="0" err="1"/>
              <a:t>renewalPercentThreshold</a:t>
            </a:r>
            <a:r>
              <a:rPr lang="zh-CN" altLang="en-US" sz="1400" dirty="0"/>
              <a:t>修改。</a:t>
            </a:r>
          </a:p>
          <a:p>
            <a:pPr latinLnBrk="1"/>
            <a:endParaRPr lang="zh-CN" altLang="en-US" sz="1400" b="0" i="0" dirty="0">
              <a:solidFill>
                <a:srgbClr val="44444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7561" y="4720811"/>
            <a:ext cx="2707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3. </a:t>
            </a:r>
            <a:r>
              <a:rPr lang="zh-CN" altLang="en-US" sz="16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自我</a:t>
            </a:r>
            <a:r>
              <a:rPr lang="zh-CN" altLang="en-US" sz="1600" b="1" dirty="0">
                <a:solidFill>
                  <a:srgbClr val="7030A0"/>
                </a:solidFill>
                <a:latin typeface="Georgia" panose="02040502050405020303" pitchFamily="18" charset="0"/>
              </a:rPr>
              <a:t>保护阀值的计算公式</a:t>
            </a:r>
            <a:endParaRPr lang="zh-CN" altLang="en-US" sz="1600" b="1" i="0" dirty="0">
              <a:solidFill>
                <a:srgbClr val="7030A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1027" y="5034533"/>
            <a:ext cx="11323864" cy="276999"/>
          </a:xfrm>
          <a:prstGeom prst="rect">
            <a:avLst/>
          </a:prstGeom>
          <a:solidFill>
            <a:srgbClr val="C7ED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/>
              <a:t>PeerAwareInstanceRegistryImpl</a:t>
            </a:r>
            <a:r>
              <a:rPr lang="en-US" altLang="zh-CN" sz="1200" dirty="0" smtClean="0"/>
              <a:t>.java 521</a:t>
            </a:r>
            <a:r>
              <a:rPr lang="zh-CN" altLang="en-US" sz="1200" dirty="0" smtClean="0"/>
              <a:t>行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83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4490" y="53830"/>
            <a:ext cx="5715003" cy="550327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</a:rPr>
              <a:t>. Why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Eureka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r>
              <a:rPr lang="en-US" altLang="zh-CN" sz="1800" b="1" dirty="0">
                <a:solidFill>
                  <a:srgbClr val="FF0000"/>
                </a:solidFill>
              </a:rPr>
              <a:t/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zh-CN" altLang="en-US" sz="1800" b="1" dirty="0">
                <a:solidFill>
                  <a:srgbClr val="FF0000"/>
                </a:solidFill>
              </a:rPr>
              <a:t/>
            </a:r>
            <a:br>
              <a:rPr lang="zh-CN" altLang="en-US" sz="1800" b="1" dirty="0">
                <a:solidFill>
                  <a:srgbClr val="FF0000"/>
                </a:solidFill>
              </a:rPr>
            </a:br>
            <a:endParaRPr lang="en-US" altLang="zh-CN" sz="1400" b="1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33896" y="710292"/>
            <a:ext cx="12058104" cy="6147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 smtClean="0">
                <a:solidFill>
                  <a:srgbClr val="7030A0"/>
                </a:solidFill>
              </a:rPr>
              <a:t>注册中心有</a:t>
            </a:r>
            <a:r>
              <a:rPr lang="en-US" altLang="zh-CN" sz="1400" b="1" dirty="0" err="1" smtClean="0">
                <a:solidFill>
                  <a:srgbClr val="7030A0"/>
                </a:solidFill>
              </a:rPr>
              <a:t>Redis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，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Zookeeper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，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Eureka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，</a:t>
            </a:r>
            <a:r>
              <a:rPr lang="en-US" altLang="zh-CN" sz="1400" b="1" dirty="0">
                <a:solidFill>
                  <a:srgbClr val="7030A0"/>
                </a:solidFill>
              </a:rPr>
              <a:t>Consul</a:t>
            </a:r>
            <a:r>
              <a:rPr lang="zh-CN" altLang="en-US" sz="1400" b="1" dirty="0">
                <a:solidFill>
                  <a:srgbClr val="7030A0"/>
                </a:solidFill>
              </a:rPr>
              <a:t>，为什么要选择</a:t>
            </a:r>
            <a:r>
              <a:rPr lang="en-US" altLang="zh-CN" sz="1400" b="1" dirty="0">
                <a:solidFill>
                  <a:srgbClr val="7030A0"/>
                </a:solidFill>
              </a:rPr>
              <a:t>Eureka</a:t>
            </a:r>
            <a:r>
              <a:rPr lang="zh-CN" altLang="en-US" sz="1400" b="1" dirty="0">
                <a:solidFill>
                  <a:srgbClr val="7030A0"/>
                </a:solidFill>
              </a:rPr>
              <a:t>？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algn="l"/>
            <a:r>
              <a:rPr lang="zh-CN" altLang="en-US" sz="1400" dirty="0" smtClean="0"/>
              <a:t>   著名</a:t>
            </a:r>
            <a:r>
              <a:rPr lang="zh-CN" altLang="en-US" sz="1400" dirty="0"/>
              <a:t>的</a:t>
            </a:r>
            <a:r>
              <a:rPr lang="en-US" altLang="zh-CN" sz="1400" dirty="0"/>
              <a:t>CAP</a:t>
            </a:r>
            <a:r>
              <a:rPr lang="zh-CN" altLang="en-US" sz="1400" dirty="0"/>
              <a:t>理论指出，一个分布式系统不可能同时满足</a:t>
            </a:r>
            <a:r>
              <a:rPr lang="en-US" altLang="zh-CN" sz="1400" dirty="0"/>
              <a:t>C</a:t>
            </a:r>
            <a:r>
              <a:rPr lang="zh-CN" altLang="en-US" sz="1400" dirty="0"/>
              <a:t>（一致性）、</a:t>
            </a:r>
            <a:r>
              <a:rPr lang="en-US" altLang="zh-CN" sz="1400" dirty="0"/>
              <a:t>A</a:t>
            </a:r>
            <a:r>
              <a:rPr lang="zh-CN" altLang="en-US" sz="1400" dirty="0"/>
              <a:t>（可用性）、和</a:t>
            </a:r>
            <a:r>
              <a:rPr lang="en-US" altLang="zh-CN" sz="1400" dirty="0"/>
              <a:t>P</a:t>
            </a:r>
            <a:r>
              <a:rPr lang="zh-CN" altLang="en-US" sz="1400" dirty="0"/>
              <a:t>（分区容错性）。由于分区容错性</a:t>
            </a:r>
            <a:r>
              <a:rPr lang="en-US" altLang="zh-CN" sz="1400" dirty="0"/>
              <a:t>P</a:t>
            </a:r>
            <a:r>
              <a:rPr lang="zh-CN" altLang="en-US" sz="1400" dirty="0"/>
              <a:t>在分布式系统中必须要保证的，因此我们只能在</a:t>
            </a:r>
            <a:r>
              <a:rPr lang="en-US" altLang="zh-CN" sz="1400" dirty="0"/>
              <a:t>A</a:t>
            </a:r>
            <a:r>
              <a:rPr lang="zh-CN" altLang="en-US" sz="1400" dirty="0"/>
              <a:t>和</a:t>
            </a:r>
            <a:r>
              <a:rPr lang="en-US" altLang="zh-CN" sz="1400" dirty="0"/>
              <a:t>C</a:t>
            </a:r>
            <a:r>
              <a:rPr lang="zh-CN" altLang="en-US" sz="1400" dirty="0"/>
              <a:t>之间进行权衡。</a:t>
            </a:r>
          </a:p>
          <a:p>
            <a:pPr algn="l"/>
            <a:r>
              <a:rPr lang="zh-CN" altLang="en-US" sz="1400" b="1" dirty="0">
                <a:solidFill>
                  <a:srgbClr val="FF0000"/>
                </a:solidFill>
              </a:rPr>
              <a:t>因此：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Zookeeper</a:t>
            </a:r>
            <a:r>
              <a:rPr lang="zh-CN" altLang="en-US" sz="1400" b="1" dirty="0">
                <a:solidFill>
                  <a:srgbClr val="FF0000"/>
                </a:solidFill>
              </a:rPr>
              <a:t>保证的是</a:t>
            </a:r>
            <a:r>
              <a:rPr lang="en-US" altLang="zh-CN" sz="1400" b="1" dirty="0">
                <a:solidFill>
                  <a:srgbClr val="FF0000"/>
                </a:solidFill>
              </a:rPr>
              <a:t>CP</a:t>
            </a:r>
            <a:r>
              <a:rPr lang="zh-CN" altLang="en-US" sz="1400" b="1" dirty="0">
                <a:solidFill>
                  <a:srgbClr val="FF0000"/>
                </a:solidFill>
              </a:rPr>
              <a:t>，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Eureka</a:t>
            </a:r>
            <a:r>
              <a:rPr lang="zh-CN" altLang="en-US" sz="1400" b="1" dirty="0">
                <a:solidFill>
                  <a:srgbClr val="FF0000"/>
                </a:solidFill>
              </a:rPr>
              <a:t>则是</a:t>
            </a:r>
            <a:r>
              <a:rPr lang="en-US" altLang="zh-CN" sz="1400" b="1" dirty="0">
                <a:solidFill>
                  <a:srgbClr val="FF0000"/>
                </a:solidFill>
              </a:rPr>
              <a:t>AP</a:t>
            </a:r>
            <a:r>
              <a:rPr lang="zh-CN" altLang="en-US" sz="1400" b="1" dirty="0">
                <a:solidFill>
                  <a:srgbClr val="FF0000"/>
                </a:solidFill>
              </a:rPr>
              <a:t>。</a:t>
            </a:r>
          </a:p>
          <a:p>
            <a:pPr algn="l"/>
            <a:r>
              <a:rPr lang="en-US" altLang="zh-CN" sz="1400" b="1" dirty="0" err="1"/>
              <a:t>Zoopkeeper</a:t>
            </a:r>
            <a:r>
              <a:rPr lang="zh-CN" altLang="en-US" sz="1400" b="1" dirty="0"/>
              <a:t>保证</a:t>
            </a:r>
            <a:r>
              <a:rPr lang="en-US" altLang="zh-CN" sz="1400" b="1" dirty="0"/>
              <a:t>CP</a:t>
            </a:r>
            <a:r>
              <a:rPr lang="zh-CN" altLang="en-US" sz="1400" b="1" dirty="0"/>
              <a:t>：</a:t>
            </a:r>
            <a:r>
              <a:rPr lang="zh-CN" altLang="en-US" sz="1400" dirty="0"/>
              <a:t> </a:t>
            </a:r>
            <a:br>
              <a:rPr lang="zh-CN" altLang="en-US" sz="1400" dirty="0"/>
            </a:br>
            <a:r>
              <a:rPr lang="zh-CN" altLang="en-US" sz="1400" dirty="0" smtClean="0"/>
              <a:t> 当</a:t>
            </a:r>
            <a:r>
              <a:rPr lang="zh-CN" altLang="en-US" sz="1400" dirty="0"/>
              <a:t>向注册中心查询服务列表时，我们可以容忍注册中心返回的是几分钟以前的注册信息，但是不能接受服务直接</a:t>
            </a:r>
            <a:r>
              <a:rPr lang="en-US" altLang="zh-CN" sz="1400" dirty="0"/>
              <a:t>down</a:t>
            </a:r>
            <a:r>
              <a:rPr lang="zh-CN" altLang="en-US" sz="1400" dirty="0"/>
              <a:t>掉不可用。也就是说，服务注册功能对可用性的要求要高于一致性。但是</a:t>
            </a:r>
            <a:r>
              <a:rPr lang="en-US" altLang="zh-CN" sz="1400" dirty="0" err="1"/>
              <a:t>zk</a:t>
            </a:r>
            <a:r>
              <a:rPr lang="zh-CN" altLang="en-US" sz="1400" dirty="0"/>
              <a:t>会出现这样的一种情况，当</a:t>
            </a:r>
            <a:r>
              <a:rPr lang="en-US" altLang="zh-CN" sz="1400" dirty="0"/>
              <a:t>master</a:t>
            </a:r>
            <a:r>
              <a:rPr lang="zh-CN" altLang="en-US" sz="1400" dirty="0"/>
              <a:t>节点因网路故障与其他节点失去联系时，剩余的节点会重新进行</a:t>
            </a:r>
            <a:r>
              <a:rPr lang="en-US" altLang="zh-CN" sz="1400" dirty="0"/>
              <a:t>leader</a:t>
            </a:r>
            <a:r>
              <a:rPr lang="zh-CN" altLang="en-US" sz="1400" dirty="0"/>
              <a:t>选举。问题在于，选举</a:t>
            </a:r>
            <a:r>
              <a:rPr lang="en-US" altLang="zh-CN" sz="1400" dirty="0"/>
              <a:t>leader</a:t>
            </a:r>
            <a:r>
              <a:rPr lang="zh-CN" altLang="en-US" sz="1400" dirty="0"/>
              <a:t>的时间太长，</a:t>
            </a:r>
            <a:r>
              <a:rPr lang="en-US" altLang="zh-CN" sz="1400" dirty="0"/>
              <a:t>30~120s</a:t>
            </a:r>
            <a:r>
              <a:rPr lang="zh-CN" altLang="en-US" sz="1400" dirty="0"/>
              <a:t>，且选举期间整个</a:t>
            </a:r>
            <a:r>
              <a:rPr lang="en-US" altLang="zh-CN" sz="1400" dirty="0" err="1"/>
              <a:t>zk</a:t>
            </a:r>
            <a:r>
              <a:rPr lang="zh-CN" altLang="en-US" sz="1400" dirty="0"/>
              <a:t>集群是都是不可用的，这就导致在选举期间注册服务瘫痪，在云部署的环境下，因网络问题使得</a:t>
            </a:r>
            <a:r>
              <a:rPr lang="en-US" altLang="zh-CN" sz="1400" dirty="0" err="1"/>
              <a:t>zk</a:t>
            </a:r>
            <a:r>
              <a:rPr lang="zh-CN" altLang="en-US" sz="1400" dirty="0"/>
              <a:t>集群失去</a:t>
            </a:r>
            <a:r>
              <a:rPr lang="en-US" altLang="zh-CN" sz="1400" dirty="0"/>
              <a:t>master</a:t>
            </a:r>
            <a:r>
              <a:rPr lang="zh-CN" altLang="en-US" sz="1400" dirty="0"/>
              <a:t>节点是较大概率会发生的事，虽然服务能够最终恢复，但是漫长的选举时间导致的注册长期不可用是不能容忍的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algn="l"/>
            <a:endParaRPr lang="zh-CN" altLang="en-US" sz="1400" dirty="0"/>
          </a:p>
          <a:p>
            <a:pPr algn="l"/>
            <a:r>
              <a:rPr lang="en-US" altLang="zh-CN" sz="1400" b="1" dirty="0"/>
              <a:t>Eureka</a:t>
            </a:r>
            <a:r>
              <a:rPr lang="zh-CN" altLang="en-US" sz="1400" b="1" dirty="0"/>
              <a:t>保证</a:t>
            </a:r>
            <a:r>
              <a:rPr lang="en-US" altLang="zh-CN" sz="1400" b="1" dirty="0"/>
              <a:t>AP</a:t>
            </a:r>
            <a:r>
              <a:rPr lang="zh-CN" altLang="en-US" sz="1400" b="1" dirty="0"/>
              <a:t>：</a:t>
            </a:r>
            <a:r>
              <a:rPr lang="zh-CN" altLang="en-US" sz="1400" dirty="0"/>
              <a:t> </a:t>
            </a:r>
            <a:br>
              <a:rPr lang="zh-CN" altLang="en-US" sz="1400" dirty="0"/>
            </a:br>
            <a:r>
              <a:rPr lang="zh-CN" altLang="en-US" sz="1400" dirty="0" smtClean="0"/>
              <a:t>  </a:t>
            </a:r>
            <a:r>
              <a:rPr lang="en-US" altLang="zh-CN" sz="1400" dirty="0" smtClean="0"/>
              <a:t>Eureka</a:t>
            </a:r>
            <a:r>
              <a:rPr lang="zh-CN" altLang="en-US" sz="1400" dirty="0" smtClean="0"/>
              <a:t>在</a:t>
            </a:r>
            <a:r>
              <a:rPr lang="zh-CN" altLang="en-US" sz="1400" dirty="0"/>
              <a:t>设计</a:t>
            </a:r>
            <a:r>
              <a:rPr lang="zh-CN" altLang="en-US" sz="1400" dirty="0" smtClean="0"/>
              <a:t>时优先</a:t>
            </a:r>
            <a:r>
              <a:rPr lang="zh-CN" altLang="en-US" sz="1400" dirty="0"/>
              <a:t>保证可用性。</a:t>
            </a:r>
            <a:r>
              <a:rPr lang="en-US" altLang="zh-CN" sz="1400" dirty="0"/>
              <a:t>Eureka</a:t>
            </a:r>
            <a:r>
              <a:rPr lang="zh-CN" altLang="en-US" sz="1400" dirty="0"/>
              <a:t>各个节点都是平等的，几个节点挂掉不影响正常节点的工作，剩余的节点依然可以提供注册和查询服务。而</a:t>
            </a:r>
            <a:r>
              <a:rPr lang="en-US" altLang="zh-CN" sz="1400" dirty="0"/>
              <a:t>Eureka</a:t>
            </a:r>
            <a:r>
              <a:rPr lang="zh-CN" altLang="en-US" sz="1400" dirty="0"/>
              <a:t>的客户端在向某个</a:t>
            </a:r>
            <a:r>
              <a:rPr lang="en-US" altLang="zh-CN" sz="1400" dirty="0"/>
              <a:t>Eureka</a:t>
            </a:r>
            <a:r>
              <a:rPr lang="zh-CN" altLang="en-US" sz="1400" dirty="0"/>
              <a:t>注册时如果发现连接失败，则会自动切换至其他的节点，只要有一台</a:t>
            </a:r>
            <a:r>
              <a:rPr lang="en-US" altLang="zh-CN" sz="1400" dirty="0"/>
              <a:t>Eureka</a:t>
            </a:r>
            <a:r>
              <a:rPr lang="zh-CN" altLang="en-US" sz="1400" dirty="0"/>
              <a:t>还在，就能保证注册服务可用（</a:t>
            </a:r>
            <a:r>
              <a:rPr lang="zh-CN" altLang="en-US" sz="1400" b="1" dirty="0"/>
              <a:t>保证可用性</a:t>
            </a:r>
            <a:r>
              <a:rPr lang="zh-CN" altLang="en-US" sz="1400" dirty="0"/>
              <a:t>），只不过查到的信息可能不是最新的（</a:t>
            </a:r>
            <a:r>
              <a:rPr lang="zh-CN" altLang="en-US" sz="1400" b="1" dirty="0"/>
              <a:t>不保证一致性</a:t>
            </a:r>
            <a:r>
              <a:rPr lang="zh-CN" altLang="en-US" sz="1400" dirty="0"/>
              <a:t>）。除此之外，</a:t>
            </a:r>
            <a:r>
              <a:rPr lang="en-US" altLang="zh-CN" sz="1400" dirty="0"/>
              <a:t>Eureka</a:t>
            </a:r>
            <a:r>
              <a:rPr lang="zh-CN" altLang="en-US" sz="1400" dirty="0"/>
              <a:t>还有一种自我保护机制，如果在</a:t>
            </a:r>
            <a:r>
              <a:rPr lang="en-US" altLang="zh-CN" sz="1400" dirty="0"/>
              <a:t>15</a:t>
            </a:r>
            <a:r>
              <a:rPr lang="zh-CN" altLang="en-US" sz="1400" dirty="0"/>
              <a:t>分钟内超过</a:t>
            </a:r>
            <a:r>
              <a:rPr lang="en-US" altLang="zh-CN" sz="1400" dirty="0"/>
              <a:t>85%</a:t>
            </a:r>
            <a:r>
              <a:rPr lang="zh-CN" altLang="en-US" sz="1400" dirty="0"/>
              <a:t>的节点都没有正常的心跳，那么</a:t>
            </a:r>
            <a:r>
              <a:rPr lang="en-US" altLang="zh-CN" sz="1400" dirty="0"/>
              <a:t>Eureka</a:t>
            </a:r>
            <a:r>
              <a:rPr lang="zh-CN" altLang="en-US" sz="1400" dirty="0"/>
              <a:t>就认为客户端与注册中心出现了网络故障，此时会出现以下几种情况： </a:t>
            </a:r>
            <a:br>
              <a:rPr lang="zh-CN" altLang="en-US" sz="1400" dirty="0"/>
            </a:br>
            <a:r>
              <a:rPr lang="zh-CN" altLang="en-US" sz="1400" dirty="0" smtClean="0"/>
              <a:t>  </a:t>
            </a:r>
            <a:r>
              <a:rPr lang="en-US" altLang="zh-CN" sz="1400" dirty="0" smtClean="0"/>
              <a:t>1.Eureka</a:t>
            </a:r>
            <a:r>
              <a:rPr lang="zh-CN" altLang="en-US" sz="1400" dirty="0"/>
              <a:t>不再从注册列表中移除因为长时间没有收到心跳而应该过期的服务 </a:t>
            </a:r>
            <a:br>
              <a:rPr lang="zh-CN" altLang="en-US" sz="1400" dirty="0"/>
            </a:br>
            <a:r>
              <a:rPr lang="zh-CN" altLang="en-US" sz="1400" dirty="0" smtClean="0"/>
              <a:t>  </a:t>
            </a:r>
            <a:r>
              <a:rPr lang="en-US" altLang="zh-CN" sz="1400" dirty="0" smtClean="0"/>
              <a:t>2.Eureka</a:t>
            </a:r>
            <a:r>
              <a:rPr lang="zh-CN" altLang="en-US" sz="1400" dirty="0"/>
              <a:t>仍然能够接受新服务的注册和查询请求，但是不会被同步到其它节点上（即保证当前节点依然可用） </a:t>
            </a:r>
            <a:br>
              <a:rPr lang="zh-CN" altLang="en-US" sz="1400" dirty="0"/>
            </a:br>
            <a:r>
              <a:rPr lang="zh-CN" altLang="en-US" sz="1400" dirty="0" smtClean="0"/>
              <a:t>  </a:t>
            </a:r>
            <a:r>
              <a:rPr lang="en-US" altLang="zh-CN" sz="1400" dirty="0" smtClean="0"/>
              <a:t>3</a:t>
            </a:r>
            <a:r>
              <a:rPr lang="en-US" altLang="zh-CN" sz="1400" dirty="0"/>
              <a:t>.</a:t>
            </a:r>
            <a:r>
              <a:rPr lang="zh-CN" altLang="en-US" sz="1400" dirty="0"/>
              <a:t>当前网络稳定时，当前实例新的注册信息会被同步到其它节点中 </a:t>
            </a:r>
            <a:endParaRPr lang="en-US" altLang="zh-CN" sz="1400" dirty="0"/>
          </a:p>
          <a:p>
            <a:pPr algn="l"/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b="1" dirty="0"/>
              <a:t>最终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pPr marL="342900" indent="-342900" algn="l">
              <a:buAutoNum type="arabicPeriod"/>
            </a:pPr>
            <a:r>
              <a:rPr lang="en-US" altLang="zh-CN" sz="1600" b="1" dirty="0" smtClean="0"/>
              <a:t>Eureka</a:t>
            </a:r>
            <a:r>
              <a:rPr lang="zh-CN" altLang="en-US" sz="1600" b="1" dirty="0" smtClean="0"/>
              <a:t>适合对服务可用性要求比较高的场景</a:t>
            </a:r>
            <a:endParaRPr lang="en-US" altLang="zh-CN" sz="1600" b="1" dirty="0" smtClean="0"/>
          </a:p>
          <a:p>
            <a:pPr marL="342900" indent="-342900" algn="l">
              <a:buAutoNum type="arabicPeriod"/>
            </a:pPr>
            <a:r>
              <a:rPr lang="en-US" altLang="zh-CN" sz="1600" b="1" dirty="0" smtClean="0"/>
              <a:t>Eureka</a:t>
            </a:r>
            <a:r>
              <a:rPr lang="zh-CN" altLang="en-US" sz="1600" b="1" dirty="0" smtClean="0"/>
              <a:t>是</a:t>
            </a:r>
            <a:r>
              <a:rPr lang="en-US" altLang="zh-CN" sz="1600" b="1" dirty="0" err="1" smtClean="0"/>
              <a:t>springcloud</a:t>
            </a:r>
            <a:r>
              <a:rPr lang="zh-CN" altLang="en-US" sz="1600" b="1" dirty="0" smtClean="0"/>
              <a:t>全家桶里面兼容性最好的一成员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后期的替代品</a:t>
            </a:r>
            <a:r>
              <a:rPr lang="en-US" altLang="zh-CN" sz="1600" b="1" dirty="0" smtClean="0"/>
              <a:t>consul)</a:t>
            </a:r>
          </a:p>
          <a:p>
            <a:pPr marL="342900" indent="-342900" algn="l">
              <a:buAutoNum type="arabicPeriod"/>
            </a:pP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754" y="4355934"/>
            <a:ext cx="2589246" cy="25020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397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534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Server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配置列表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5314" y="553998"/>
            <a:ext cx="12192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b="1" dirty="0">
                <a:solidFill>
                  <a:srgbClr val="7030A0"/>
                </a:solidFill>
              </a:rPr>
              <a:t>Eureka</a:t>
            </a:r>
            <a:r>
              <a:rPr lang="zh-CN" altLang="en-US" b="1" dirty="0">
                <a:solidFill>
                  <a:srgbClr val="7030A0"/>
                </a:solidFill>
              </a:rPr>
              <a:t>包含四个部分的</a:t>
            </a:r>
            <a:r>
              <a:rPr lang="zh-CN" altLang="en-US" b="1" dirty="0" smtClean="0">
                <a:solidFill>
                  <a:srgbClr val="7030A0"/>
                </a:solidFill>
              </a:rPr>
              <a:t>配置：</a:t>
            </a:r>
            <a:endParaRPr lang="zh-CN" altLang="en-US" b="1" dirty="0">
              <a:solidFill>
                <a:srgbClr val="7030A0"/>
              </a:solidFill>
            </a:endParaRPr>
          </a:p>
          <a:p>
            <a:r>
              <a:rPr lang="en-US" altLang="zh-CN" sz="1400" dirty="0" smtClean="0"/>
              <a:t>   instance</a:t>
            </a:r>
            <a:r>
              <a:rPr lang="zh-CN" altLang="en-US" sz="1400" dirty="0"/>
              <a:t>：当前</a:t>
            </a:r>
            <a:r>
              <a:rPr lang="en-US" altLang="zh-CN" sz="1400" dirty="0"/>
              <a:t>Eureka Instance</a:t>
            </a:r>
            <a:r>
              <a:rPr lang="zh-CN" altLang="en-US" sz="1400" dirty="0"/>
              <a:t>实例信息配置</a:t>
            </a:r>
          </a:p>
          <a:p>
            <a:r>
              <a:rPr lang="en-US" altLang="zh-CN" sz="1400" dirty="0" smtClean="0"/>
              <a:t>   client</a:t>
            </a:r>
            <a:r>
              <a:rPr lang="zh-CN" altLang="en-US" sz="1400" dirty="0"/>
              <a:t>：</a:t>
            </a:r>
            <a:r>
              <a:rPr lang="en-US" altLang="zh-CN" sz="1400" dirty="0"/>
              <a:t>Eureka Client</a:t>
            </a:r>
            <a:r>
              <a:rPr lang="zh-CN" altLang="en-US" sz="1400" dirty="0"/>
              <a:t>客户端特性配置</a:t>
            </a:r>
          </a:p>
          <a:p>
            <a:r>
              <a:rPr lang="en-US" altLang="zh-CN" sz="1400" dirty="0" smtClean="0"/>
              <a:t>   server</a:t>
            </a:r>
            <a:r>
              <a:rPr lang="zh-CN" altLang="en-US" sz="1400" dirty="0"/>
              <a:t>：</a:t>
            </a:r>
            <a:r>
              <a:rPr lang="en-US" altLang="zh-CN" sz="1400" dirty="0"/>
              <a:t>Eureka Server</a:t>
            </a:r>
            <a:r>
              <a:rPr lang="zh-CN" altLang="en-US" sz="1400" dirty="0"/>
              <a:t>注册中心特性配置</a:t>
            </a:r>
          </a:p>
          <a:p>
            <a:r>
              <a:rPr lang="en-US" altLang="zh-CN" sz="1400" dirty="0" smtClean="0"/>
              <a:t>   dashboard</a:t>
            </a:r>
            <a:r>
              <a:rPr lang="zh-CN" altLang="en-US" sz="1400" dirty="0"/>
              <a:t>：</a:t>
            </a:r>
            <a:r>
              <a:rPr lang="en-US" altLang="zh-CN" sz="1400" dirty="0"/>
              <a:t>Eureka Server</a:t>
            </a:r>
            <a:r>
              <a:rPr lang="zh-CN" altLang="en-US" sz="1400" dirty="0"/>
              <a:t>注册中心仪表盘</a:t>
            </a:r>
            <a:r>
              <a:rPr lang="zh-CN" altLang="en-US" sz="1400" dirty="0" smtClean="0"/>
              <a:t>配置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1</a:t>
            </a:r>
            <a:r>
              <a:rPr lang="en-US" altLang="zh-CN" b="1" dirty="0" smtClean="0">
                <a:solidFill>
                  <a:srgbClr val="7030A0"/>
                </a:solidFill>
              </a:rPr>
              <a:t>.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Eureka </a:t>
            </a:r>
            <a:r>
              <a:rPr lang="en-US" altLang="zh-CN" sz="1600" b="1" dirty="0">
                <a:solidFill>
                  <a:srgbClr val="7030A0"/>
                </a:solidFill>
              </a:rPr>
              <a:t>Instance</a:t>
            </a:r>
            <a:r>
              <a:rPr lang="zh-CN" altLang="en-US" sz="1600" b="1" dirty="0">
                <a:solidFill>
                  <a:srgbClr val="7030A0"/>
                </a:solidFill>
              </a:rPr>
              <a:t>实例信息配置</a:t>
            </a:r>
          </a:p>
          <a:p>
            <a:pPr latinLnBrk="1"/>
            <a:r>
              <a:rPr lang="en-US" altLang="zh-CN" sz="1400" dirty="0" smtClean="0"/>
              <a:t>Eureka </a:t>
            </a:r>
            <a:r>
              <a:rPr lang="en-US" altLang="zh-CN" sz="1400" dirty="0"/>
              <a:t>Instance</a:t>
            </a:r>
            <a:r>
              <a:rPr lang="zh-CN" altLang="en-US" sz="1400" dirty="0"/>
              <a:t>的配置信息全部保存在</a:t>
            </a:r>
            <a:r>
              <a:rPr lang="en-US" altLang="zh-CN" sz="1400" dirty="0"/>
              <a:t>org.springframework.cloud.netflix.eureka.EurekaInstanceConfigBean</a:t>
            </a:r>
            <a:r>
              <a:rPr lang="zh-CN" altLang="en-US" sz="1400" dirty="0"/>
              <a:t>配置类里，实际上它是</a:t>
            </a:r>
            <a:r>
              <a:rPr lang="en-US" altLang="zh-CN" sz="1400" dirty="0" err="1"/>
              <a:t>com.netflix.appinfo.EurekaInstanceConfig</a:t>
            </a:r>
            <a:r>
              <a:rPr lang="zh-CN" altLang="en-US" sz="1400" dirty="0"/>
              <a:t>的实现类，替代了</a:t>
            </a:r>
            <a:r>
              <a:rPr lang="en-US" altLang="zh-CN" sz="1400" dirty="0" err="1"/>
              <a:t>netflix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com.netflix.appinfo.CloudInstanceConfig</a:t>
            </a:r>
            <a:r>
              <a:rPr lang="zh-CN" altLang="en-US" sz="1400" dirty="0"/>
              <a:t>的默认实现。</a:t>
            </a:r>
          </a:p>
          <a:p>
            <a:pPr latinLnBrk="1"/>
            <a:r>
              <a:rPr lang="en-US" altLang="zh-CN" sz="1400" dirty="0"/>
              <a:t>Eureka Instance</a:t>
            </a:r>
            <a:r>
              <a:rPr lang="zh-CN" altLang="en-US" sz="1400" dirty="0"/>
              <a:t>的配置信息全部以</a:t>
            </a:r>
            <a:r>
              <a:rPr lang="en-US" altLang="zh-CN" sz="1400" dirty="0" err="1"/>
              <a:t>eureka.instance.xxx</a:t>
            </a:r>
            <a:r>
              <a:rPr lang="zh-CN" altLang="en-US" sz="1400" dirty="0"/>
              <a:t>的格式配置。</a:t>
            </a:r>
          </a:p>
          <a:p>
            <a:pPr latinLnBrk="1"/>
            <a:r>
              <a:rPr lang="zh-CN" altLang="en-US" sz="1600" b="1" dirty="0">
                <a:solidFill>
                  <a:srgbClr val="FF0000"/>
                </a:solidFill>
              </a:rPr>
              <a:t>配置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列表：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latinLnBrk="1"/>
            <a:r>
              <a:rPr lang="en-US" altLang="zh-CN" sz="1400" dirty="0" err="1"/>
              <a:t>appname</a:t>
            </a:r>
            <a:r>
              <a:rPr lang="en-US" altLang="zh-CN" sz="1400" dirty="0"/>
              <a:t> = unknown</a:t>
            </a:r>
          </a:p>
          <a:p>
            <a:pPr latinLnBrk="1"/>
            <a:r>
              <a:rPr lang="zh-CN" altLang="en-US" sz="1400" dirty="0"/>
              <a:t>应用名，首先获取</a:t>
            </a:r>
            <a:r>
              <a:rPr lang="en-US" altLang="zh-CN" sz="1400" dirty="0"/>
              <a:t>spring.application.name</a:t>
            </a:r>
            <a:r>
              <a:rPr lang="zh-CN" altLang="en-US" sz="1400" dirty="0"/>
              <a:t>的值，如果取值为空，则取默认</a:t>
            </a:r>
            <a:r>
              <a:rPr lang="en-US" altLang="zh-CN" sz="1400" dirty="0"/>
              <a:t>unknown</a:t>
            </a:r>
            <a:r>
              <a:rPr lang="zh-CN" altLang="en-US" sz="1400" dirty="0"/>
              <a:t>。</a:t>
            </a:r>
          </a:p>
          <a:p>
            <a:pPr latinLnBrk="1"/>
            <a:r>
              <a:rPr lang="en-US" altLang="zh-CN" sz="1400" dirty="0" err="1"/>
              <a:t>appGroupName</a:t>
            </a:r>
            <a:r>
              <a:rPr lang="en-US" altLang="zh-CN" sz="1400" dirty="0"/>
              <a:t> = null</a:t>
            </a:r>
          </a:p>
          <a:p>
            <a:pPr latinLnBrk="1"/>
            <a:r>
              <a:rPr lang="zh-CN" altLang="en-US" sz="1400" dirty="0"/>
              <a:t>应用组名</a:t>
            </a:r>
          </a:p>
          <a:p>
            <a:pPr latinLnBrk="1"/>
            <a:r>
              <a:rPr lang="en-US" altLang="zh-CN" sz="1400" dirty="0" err="1"/>
              <a:t>instanceEnabledOnit</a:t>
            </a:r>
            <a:r>
              <a:rPr lang="en-US" altLang="zh-CN" sz="1400" dirty="0"/>
              <a:t> = false</a:t>
            </a:r>
          </a:p>
          <a:p>
            <a:pPr latinLnBrk="1"/>
            <a:r>
              <a:rPr lang="zh-CN" altLang="en-US" sz="1400" dirty="0"/>
              <a:t>实例注册到</a:t>
            </a:r>
            <a:r>
              <a:rPr lang="en-US" altLang="zh-CN" sz="1400" dirty="0"/>
              <a:t>Eureka</a:t>
            </a:r>
            <a:r>
              <a:rPr lang="zh-CN" altLang="en-US" sz="1400" dirty="0"/>
              <a:t>上是，是否立刻开启通讯。有时候应用在准备好服务之前需要一些预处理。</a:t>
            </a:r>
          </a:p>
          <a:p>
            <a:pPr latinLnBrk="1"/>
            <a:r>
              <a:rPr lang="en-US" altLang="zh-CN" sz="1400" dirty="0" err="1"/>
              <a:t>nonSecurePort</a:t>
            </a:r>
            <a:r>
              <a:rPr lang="en-US" altLang="zh-CN" sz="1400" dirty="0"/>
              <a:t> = 80</a:t>
            </a:r>
          </a:p>
          <a:p>
            <a:pPr latinLnBrk="1"/>
            <a:r>
              <a:rPr lang="zh-CN" altLang="en-US" sz="1400" dirty="0"/>
              <a:t>非安全的端口</a:t>
            </a:r>
          </a:p>
          <a:p>
            <a:pPr latinLnBrk="1"/>
            <a:r>
              <a:rPr lang="en-US" altLang="zh-CN" sz="1400" dirty="0" err="1"/>
              <a:t>securePort</a:t>
            </a:r>
            <a:r>
              <a:rPr lang="en-US" altLang="zh-CN" sz="1400" dirty="0"/>
              <a:t> = 443</a:t>
            </a:r>
          </a:p>
          <a:p>
            <a:pPr latinLnBrk="1"/>
            <a:r>
              <a:rPr lang="zh-CN" altLang="en-US" sz="1400" dirty="0"/>
              <a:t>安全端口</a:t>
            </a:r>
          </a:p>
          <a:p>
            <a:pPr latinLnBrk="1"/>
            <a:r>
              <a:rPr lang="en-US" altLang="zh-CN" sz="1400" dirty="0" err="1"/>
              <a:t>nonSecurePortEnabled</a:t>
            </a:r>
            <a:r>
              <a:rPr lang="en-US" altLang="zh-CN" sz="1400" dirty="0"/>
              <a:t> = true</a:t>
            </a:r>
          </a:p>
          <a:p>
            <a:pPr latinLnBrk="1"/>
            <a:r>
              <a:rPr lang="zh-CN" altLang="en-US" sz="1400" dirty="0"/>
              <a:t>是否开启非安全端口通讯</a:t>
            </a:r>
          </a:p>
          <a:p>
            <a:pPr latinLnBrk="1"/>
            <a:r>
              <a:rPr lang="en-US" altLang="zh-CN" sz="1400" dirty="0" err="1"/>
              <a:t>securePortEnabled</a:t>
            </a:r>
            <a:r>
              <a:rPr lang="en-US" altLang="zh-CN" sz="1400" dirty="0"/>
              <a:t> = false</a:t>
            </a:r>
          </a:p>
          <a:p>
            <a:pPr latinLnBrk="1"/>
            <a:r>
              <a:rPr lang="zh-CN" altLang="en-US" sz="1400" dirty="0"/>
              <a:t>是否开启安全端口通讯</a:t>
            </a:r>
          </a:p>
          <a:p>
            <a:pPr latinLnBrk="1"/>
            <a:r>
              <a:rPr lang="en-US" altLang="zh-CN" sz="1400" dirty="0" err="1"/>
              <a:t>leaseRenewalIntervalInSeconds</a:t>
            </a:r>
            <a:r>
              <a:rPr lang="en-US" altLang="zh-CN" sz="1400" dirty="0"/>
              <a:t> = 30</a:t>
            </a:r>
          </a:p>
          <a:p>
            <a:pPr latinLnBrk="1"/>
            <a:r>
              <a:rPr lang="zh-CN" altLang="en-US" sz="1400" dirty="0"/>
              <a:t>实例续约间隔时间</a:t>
            </a:r>
          </a:p>
          <a:p>
            <a:pPr latinLnBrk="1"/>
            <a:r>
              <a:rPr lang="en-US" altLang="zh-CN" sz="1400" dirty="0" err="1"/>
              <a:t>leaseExpirationDurationInSeconds</a:t>
            </a:r>
            <a:r>
              <a:rPr lang="en-US" altLang="zh-CN" sz="1400" dirty="0"/>
              <a:t> = </a:t>
            </a:r>
            <a:r>
              <a:rPr lang="en-US" altLang="zh-CN" sz="1400" dirty="0" smtClean="0"/>
              <a:t>90</a:t>
            </a:r>
            <a:endParaRPr lang="en-US" altLang="zh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8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534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Server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配置列表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5314" y="553998"/>
            <a:ext cx="121920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dirty="0" err="1" smtClean="0"/>
              <a:t>leaseExpirationDurationInSeconds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90</a:t>
            </a:r>
          </a:p>
          <a:p>
            <a:pPr latinLnBrk="1"/>
            <a:r>
              <a:rPr lang="zh-CN" altLang="en-US" sz="1400" dirty="0"/>
              <a:t>实例超时时间，表示最大</a:t>
            </a:r>
            <a:r>
              <a:rPr lang="en-US" altLang="zh-CN" sz="1400" dirty="0" err="1"/>
              <a:t>leaseExpirationDurationInSeconds</a:t>
            </a:r>
            <a:r>
              <a:rPr lang="zh-CN" altLang="en-US" sz="1400" dirty="0"/>
              <a:t>秒后没有续约，</a:t>
            </a:r>
            <a:r>
              <a:rPr lang="en-US" altLang="zh-CN" sz="1400" dirty="0"/>
              <a:t>Server</a:t>
            </a:r>
            <a:r>
              <a:rPr lang="zh-CN" altLang="en-US" sz="1400" dirty="0"/>
              <a:t>就认为他不可用了，随之就会将其剔除。</a:t>
            </a:r>
          </a:p>
          <a:p>
            <a:pPr latinLnBrk="1"/>
            <a:r>
              <a:rPr lang="en-US" altLang="zh-CN" sz="1400" dirty="0" err="1"/>
              <a:t>virtualHostName</a:t>
            </a:r>
            <a:r>
              <a:rPr lang="en-US" altLang="zh-CN" sz="1400" dirty="0"/>
              <a:t> = unknown</a:t>
            </a:r>
          </a:p>
          <a:p>
            <a:pPr latinLnBrk="1"/>
            <a:r>
              <a:rPr lang="zh-CN" altLang="en-US" sz="1400" dirty="0"/>
              <a:t>虚拟主机名，首先获取</a:t>
            </a:r>
            <a:r>
              <a:rPr lang="en-US" altLang="zh-CN" sz="1400" dirty="0"/>
              <a:t>spring.application.name</a:t>
            </a:r>
            <a:r>
              <a:rPr lang="zh-CN" altLang="en-US" sz="1400" dirty="0"/>
              <a:t>的值，如果取值为空，则取默认</a:t>
            </a:r>
            <a:r>
              <a:rPr lang="en-US" altLang="zh-CN" sz="1400" dirty="0"/>
              <a:t>unknown</a:t>
            </a:r>
            <a:r>
              <a:rPr lang="zh-CN" altLang="en-US" sz="1400" dirty="0"/>
              <a:t>。</a:t>
            </a:r>
          </a:p>
          <a:p>
            <a:pPr latinLnBrk="1"/>
            <a:r>
              <a:rPr lang="en-US" altLang="zh-CN" sz="1400" dirty="0" err="1"/>
              <a:t>instanceId</a:t>
            </a:r>
            <a:endParaRPr lang="en-US" altLang="zh-CN" sz="1400" dirty="0"/>
          </a:p>
          <a:p>
            <a:pPr latinLnBrk="1"/>
            <a:r>
              <a:rPr lang="zh-CN" altLang="en-US" sz="1400" dirty="0"/>
              <a:t>注册到</a:t>
            </a:r>
            <a:r>
              <a:rPr lang="en-US" altLang="zh-CN" sz="1400" dirty="0"/>
              <a:t>eureka</a:t>
            </a:r>
            <a:r>
              <a:rPr lang="zh-CN" altLang="en-US" sz="1400" dirty="0"/>
              <a:t>上的唯一实例</a:t>
            </a:r>
            <a:r>
              <a:rPr lang="en-US" altLang="zh-CN" sz="1400" dirty="0"/>
              <a:t>ID</a:t>
            </a:r>
            <a:r>
              <a:rPr lang="zh-CN" altLang="en-US" sz="1400" dirty="0"/>
              <a:t>，不能与相同</a:t>
            </a:r>
            <a:r>
              <a:rPr lang="en-US" altLang="zh-CN" sz="1400" dirty="0" err="1"/>
              <a:t>appname</a:t>
            </a:r>
            <a:r>
              <a:rPr lang="zh-CN" altLang="en-US" sz="1400" dirty="0"/>
              <a:t>的其他实例重复。</a:t>
            </a:r>
          </a:p>
          <a:p>
            <a:pPr latinLnBrk="1"/>
            <a:r>
              <a:rPr lang="en-US" altLang="zh-CN" sz="1400" dirty="0" err="1"/>
              <a:t>secureVirtualHostName</a:t>
            </a:r>
            <a:r>
              <a:rPr lang="en-US" altLang="zh-CN" sz="1400" dirty="0"/>
              <a:t> = unknown</a:t>
            </a:r>
          </a:p>
          <a:p>
            <a:pPr latinLnBrk="1"/>
            <a:r>
              <a:rPr lang="zh-CN" altLang="en-US" sz="1400" dirty="0"/>
              <a:t>安全虚拟主机名，首先获取</a:t>
            </a:r>
            <a:r>
              <a:rPr lang="en-US" altLang="zh-CN" sz="1400" dirty="0"/>
              <a:t>spring.application.name</a:t>
            </a:r>
            <a:r>
              <a:rPr lang="zh-CN" altLang="en-US" sz="1400" dirty="0"/>
              <a:t>的值，如果取值为空，则取默认</a:t>
            </a:r>
            <a:r>
              <a:rPr lang="en-US" altLang="zh-CN" sz="1400" dirty="0"/>
              <a:t>unknown</a:t>
            </a:r>
            <a:r>
              <a:rPr lang="zh-CN" altLang="en-US" sz="1400" dirty="0"/>
              <a:t>。</a:t>
            </a:r>
          </a:p>
          <a:p>
            <a:pPr latinLnBrk="1"/>
            <a:r>
              <a:rPr lang="en-US" altLang="zh-CN" sz="1400" dirty="0" err="1"/>
              <a:t>metadataMap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HashMap</a:t>
            </a:r>
            <a:r>
              <a:rPr lang="en-US" altLang="zh-CN" sz="1400" dirty="0"/>
              <a:t>();</a:t>
            </a:r>
          </a:p>
          <a:p>
            <a:pPr latinLnBrk="1"/>
            <a:r>
              <a:rPr lang="zh-CN" altLang="en-US" sz="1400" dirty="0"/>
              <a:t>实例元数据，可以供其他实例使用。比如</a:t>
            </a:r>
            <a:r>
              <a:rPr lang="en-US" altLang="zh-CN" sz="1400" dirty="0"/>
              <a:t>spring-boot-admin</a:t>
            </a:r>
            <a:r>
              <a:rPr lang="zh-CN" altLang="en-US" sz="1400" dirty="0"/>
              <a:t>在监控时，获取实例的上下文和端口。</a:t>
            </a:r>
          </a:p>
          <a:p>
            <a:pPr latinLnBrk="1"/>
            <a:r>
              <a:rPr lang="en-US" altLang="zh-CN" sz="1400" dirty="0" err="1"/>
              <a:t>dataCenterInfo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MyDataCenterInfo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DataCenterInfo.Name.MyOwn</a:t>
            </a:r>
            <a:r>
              <a:rPr lang="en-US" altLang="zh-CN" sz="1400" dirty="0"/>
              <a:t>);</a:t>
            </a:r>
          </a:p>
          <a:p>
            <a:pPr latinLnBrk="1"/>
            <a:r>
              <a:rPr lang="zh-CN" altLang="en-US" sz="1400" dirty="0"/>
              <a:t>实例部署的数据中心。如</a:t>
            </a:r>
            <a:r>
              <a:rPr lang="en-US" altLang="zh-CN" sz="1400" dirty="0"/>
              <a:t>AWS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MyOwn</a:t>
            </a:r>
            <a:r>
              <a:rPr lang="zh-CN" altLang="en-US" sz="1400" dirty="0"/>
              <a:t>。</a:t>
            </a:r>
          </a:p>
          <a:p>
            <a:pPr latinLnBrk="1"/>
            <a:r>
              <a:rPr lang="en-US" altLang="zh-CN" sz="1400" dirty="0" err="1"/>
              <a:t>ipAddress</a:t>
            </a:r>
            <a:r>
              <a:rPr lang="en-US" altLang="zh-CN" sz="1400" dirty="0"/>
              <a:t>=null</a:t>
            </a:r>
          </a:p>
          <a:p>
            <a:pPr latinLnBrk="1"/>
            <a:r>
              <a:rPr lang="zh-CN" altLang="en-US" sz="1400" dirty="0"/>
              <a:t>实例的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</a:t>
            </a:r>
          </a:p>
          <a:p>
            <a:pPr latinLnBrk="1"/>
            <a:r>
              <a:rPr lang="en-US" altLang="zh-CN" sz="1400" dirty="0" err="1"/>
              <a:t>statusPageUrlPath</a:t>
            </a:r>
            <a:r>
              <a:rPr lang="en-US" altLang="zh-CN" sz="1400" dirty="0"/>
              <a:t> = "/actuator/info"</a:t>
            </a:r>
          </a:p>
          <a:p>
            <a:pPr latinLnBrk="1"/>
            <a:r>
              <a:rPr lang="zh-CN" altLang="en-US" sz="1400" dirty="0"/>
              <a:t>实例状态页相对</a:t>
            </a:r>
            <a:r>
              <a:rPr lang="en-US" altLang="zh-CN" sz="1400" dirty="0" err="1"/>
              <a:t>url</a:t>
            </a:r>
            <a:endParaRPr lang="en-US" altLang="zh-CN" sz="1400" dirty="0"/>
          </a:p>
          <a:p>
            <a:pPr latinLnBrk="1"/>
            <a:r>
              <a:rPr lang="en-US" altLang="zh-CN" sz="1400" dirty="0" err="1"/>
              <a:t>statusPageUrl</a:t>
            </a:r>
            <a:r>
              <a:rPr lang="en-US" altLang="zh-CN" sz="1400" dirty="0"/>
              <a:t> = null</a:t>
            </a:r>
          </a:p>
          <a:p>
            <a:pPr latinLnBrk="1"/>
            <a:r>
              <a:rPr lang="zh-CN" altLang="en-US" sz="1400" dirty="0"/>
              <a:t>实例状态页绝对</a:t>
            </a:r>
            <a:r>
              <a:rPr lang="en-US" altLang="zh-CN" sz="1400" dirty="0"/>
              <a:t>URL</a:t>
            </a:r>
          </a:p>
          <a:p>
            <a:pPr latinLnBrk="1"/>
            <a:r>
              <a:rPr lang="en-US" altLang="zh-CN" sz="1400" dirty="0" err="1"/>
              <a:t>homePageUrlPath</a:t>
            </a:r>
            <a:r>
              <a:rPr lang="en-US" altLang="zh-CN" sz="1400" dirty="0"/>
              <a:t> = "/"</a:t>
            </a:r>
          </a:p>
          <a:p>
            <a:pPr latinLnBrk="1"/>
            <a:r>
              <a:rPr lang="zh-CN" altLang="en-US" sz="1400" dirty="0"/>
              <a:t>实例主页相对</a:t>
            </a:r>
            <a:r>
              <a:rPr lang="en-US" altLang="zh-CN" sz="1400" dirty="0"/>
              <a:t>URL</a:t>
            </a:r>
          </a:p>
          <a:p>
            <a:pPr latinLnBrk="1"/>
            <a:r>
              <a:rPr lang="en-US" altLang="zh-CN" sz="1400" dirty="0" err="1"/>
              <a:t>homePageUrl</a:t>
            </a:r>
            <a:r>
              <a:rPr lang="en-US" altLang="zh-CN" sz="1400" dirty="0"/>
              <a:t> = null</a:t>
            </a:r>
          </a:p>
          <a:p>
            <a:pPr latinLnBrk="1"/>
            <a:r>
              <a:rPr lang="zh-CN" altLang="en-US" sz="1400" dirty="0"/>
              <a:t>实例主页绝对</a:t>
            </a:r>
            <a:r>
              <a:rPr lang="en-US" altLang="zh-CN" sz="1400" dirty="0"/>
              <a:t>URL</a:t>
            </a:r>
          </a:p>
          <a:p>
            <a:pPr latinLnBrk="1"/>
            <a:r>
              <a:rPr lang="en-US" altLang="zh-CN" sz="1400" dirty="0" err="1"/>
              <a:t>healthCheckUrlUrlPath</a:t>
            </a:r>
            <a:r>
              <a:rPr lang="en-US" altLang="zh-CN" sz="1400" dirty="0"/>
              <a:t> = "/actuator/health"</a:t>
            </a:r>
          </a:p>
          <a:p>
            <a:pPr latinLnBrk="1"/>
            <a:r>
              <a:rPr lang="zh-CN" altLang="en-US" sz="1400" dirty="0"/>
              <a:t>实例健康检查相对</a:t>
            </a:r>
            <a:r>
              <a:rPr lang="en-US" altLang="zh-CN" sz="1400" dirty="0"/>
              <a:t>URL</a:t>
            </a:r>
          </a:p>
          <a:p>
            <a:pPr latinLnBrk="1"/>
            <a:r>
              <a:rPr lang="en-US" altLang="zh-CN" sz="1400" dirty="0" err="1"/>
              <a:t>healthCheckUrl</a:t>
            </a:r>
            <a:r>
              <a:rPr lang="en-US" altLang="zh-CN" sz="1400" dirty="0"/>
              <a:t> = null</a:t>
            </a:r>
          </a:p>
          <a:p>
            <a:pPr latinLnBrk="1"/>
            <a:r>
              <a:rPr lang="zh-CN" altLang="en-US" sz="1400" dirty="0"/>
              <a:t>实例健康检查绝对</a:t>
            </a:r>
            <a:r>
              <a:rPr lang="en-US" altLang="zh-CN" sz="1400" dirty="0"/>
              <a:t>URL</a:t>
            </a:r>
          </a:p>
          <a:p>
            <a:pPr latinLnBrk="1"/>
            <a:r>
              <a:rPr lang="en-US" altLang="zh-CN" sz="1400" dirty="0" err="1"/>
              <a:t>secureHealthCheckUrl</a:t>
            </a:r>
            <a:r>
              <a:rPr lang="en-US" altLang="zh-CN" sz="1400" dirty="0"/>
              <a:t> = null</a:t>
            </a:r>
          </a:p>
          <a:p>
            <a:pPr latinLnBrk="1"/>
            <a:r>
              <a:rPr lang="zh-CN" altLang="en-US" sz="1400" dirty="0"/>
              <a:t>实例安全的健康检查绝对</a:t>
            </a:r>
            <a:r>
              <a:rPr lang="en-US" altLang="zh-CN" sz="1400" dirty="0"/>
              <a:t>URL</a:t>
            </a:r>
          </a:p>
          <a:p>
            <a:pPr latinLnBrk="1"/>
            <a:r>
              <a:rPr lang="en-US" altLang="zh-CN" sz="1400" dirty="0"/>
              <a:t>namespace = "eureka</a:t>
            </a:r>
            <a:r>
              <a:rPr lang="en-US" altLang="zh-CN" sz="1400" dirty="0" smtClean="0"/>
              <a:t>"</a:t>
            </a:r>
            <a:endParaRPr lang="en-US" altLang="zh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531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534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Server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配置列表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5314" y="553998"/>
            <a:ext cx="1219200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 smtClean="0"/>
              <a:t>配置</a:t>
            </a:r>
            <a:r>
              <a:rPr lang="zh-CN" altLang="en-US" sz="1400" dirty="0"/>
              <a:t>属性的命名空间（</a:t>
            </a:r>
            <a:r>
              <a:rPr lang="en-US" altLang="zh-CN" sz="1400" dirty="0"/>
              <a:t>Spring Cloud</a:t>
            </a:r>
            <a:r>
              <a:rPr lang="zh-CN" altLang="en-US" sz="1400" dirty="0"/>
              <a:t>中被忽略）</a:t>
            </a:r>
          </a:p>
          <a:p>
            <a:pPr latinLnBrk="1"/>
            <a:r>
              <a:rPr lang="en-US" altLang="zh-CN" sz="1400" dirty="0"/>
              <a:t>hostname = null</a:t>
            </a:r>
          </a:p>
          <a:p>
            <a:pPr latinLnBrk="1"/>
            <a:r>
              <a:rPr lang="zh-CN" altLang="en-US" sz="1400" dirty="0"/>
              <a:t>主机名</a:t>
            </a:r>
            <a:r>
              <a:rPr lang="en-US" altLang="zh-CN" sz="1400" dirty="0"/>
              <a:t>,</a:t>
            </a:r>
            <a:r>
              <a:rPr lang="zh-CN" altLang="en-US" sz="1400" dirty="0"/>
              <a:t>不配置的时候讲根据操作系统的主机名来获取</a:t>
            </a:r>
          </a:p>
          <a:p>
            <a:pPr latinLnBrk="1"/>
            <a:r>
              <a:rPr lang="en-US" altLang="zh-CN" sz="1400" dirty="0" err="1"/>
              <a:t>preferIpAddress</a:t>
            </a:r>
            <a:r>
              <a:rPr lang="en-US" altLang="zh-CN" sz="1400" dirty="0"/>
              <a:t> = false</a:t>
            </a:r>
          </a:p>
          <a:p>
            <a:pPr latinLnBrk="1"/>
            <a:r>
              <a:rPr lang="zh-CN" altLang="en-US" sz="1400" dirty="0"/>
              <a:t>是否优先使用</a:t>
            </a:r>
            <a:r>
              <a:rPr lang="en-US" altLang="zh-CN" sz="1400" dirty="0"/>
              <a:t>IP</a:t>
            </a:r>
            <a:r>
              <a:rPr lang="zh-CN" altLang="en-US" sz="1400" dirty="0"/>
              <a:t>地址作为主机名的</a:t>
            </a:r>
            <a:r>
              <a:rPr lang="zh-CN" altLang="en-US" sz="1400" dirty="0" smtClean="0"/>
              <a:t>标识</a:t>
            </a:r>
            <a:endParaRPr lang="en-US" altLang="zh-CN" sz="1400" dirty="0" smtClean="0"/>
          </a:p>
          <a:p>
            <a:pPr latinLnBrk="1"/>
            <a:endParaRPr lang="zh-CN" altLang="en-US" sz="1400" dirty="0"/>
          </a:p>
          <a:p>
            <a:r>
              <a:rPr lang="en-US" altLang="zh-CN" sz="2000" b="1" dirty="0" smtClean="0">
                <a:solidFill>
                  <a:srgbClr val="7030A0"/>
                </a:solidFill>
              </a:rPr>
              <a:t>2. Eureka </a:t>
            </a:r>
            <a:r>
              <a:rPr lang="en-US" altLang="zh-CN" sz="2000" b="1" dirty="0">
                <a:solidFill>
                  <a:srgbClr val="7030A0"/>
                </a:solidFill>
              </a:rPr>
              <a:t>Client</a:t>
            </a:r>
            <a:r>
              <a:rPr lang="zh-CN" altLang="en-US" sz="2000" b="1" dirty="0">
                <a:solidFill>
                  <a:srgbClr val="7030A0"/>
                </a:solidFill>
              </a:rPr>
              <a:t>客户端特性配置</a:t>
            </a:r>
          </a:p>
          <a:p>
            <a:pPr latinLnBrk="1"/>
            <a:r>
              <a:rPr lang="en-US" altLang="zh-CN" sz="1400" dirty="0"/>
              <a:t>Eureka Client</a:t>
            </a:r>
            <a:r>
              <a:rPr lang="zh-CN" altLang="en-US" sz="1400" dirty="0"/>
              <a:t>客户端特性配置是对作为</a:t>
            </a:r>
            <a:r>
              <a:rPr lang="en-US" altLang="zh-CN" sz="1400" dirty="0"/>
              <a:t>Eureka</a:t>
            </a:r>
            <a:r>
              <a:rPr lang="zh-CN" altLang="en-US" sz="1400" dirty="0"/>
              <a:t>客户端的特性配置，包括</a:t>
            </a:r>
            <a:r>
              <a:rPr lang="en-US" altLang="zh-CN" sz="1400" dirty="0"/>
              <a:t>Eureka</a:t>
            </a:r>
            <a:r>
              <a:rPr lang="zh-CN" altLang="en-US" sz="1400" dirty="0"/>
              <a:t>注册中心，本身也是一个</a:t>
            </a:r>
            <a:r>
              <a:rPr lang="en-US" altLang="zh-CN" sz="1400" dirty="0"/>
              <a:t>Eureka Client</a:t>
            </a:r>
            <a:r>
              <a:rPr lang="zh-CN" altLang="en-US" sz="1400" dirty="0"/>
              <a:t>。</a:t>
            </a:r>
          </a:p>
          <a:p>
            <a:pPr latinLnBrk="1"/>
            <a:r>
              <a:rPr lang="en-US" altLang="zh-CN" sz="1400" dirty="0"/>
              <a:t>Eureka Client</a:t>
            </a:r>
            <a:r>
              <a:rPr lang="zh-CN" altLang="en-US" sz="1400" dirty="0"/>
              <a:t>特性配置全部在</a:t>
            </a:r>
            <a:r>
              <a:rPr lang="en-US" altLang="zh-CN" sz="1400" dirty="0" err="1"/>
              <a:t>org.springframework.cloud.netflix.eureka.EurekaClientConfigBean</a:t>
            </a:r>
            <a:r>
              <a:rPr lang="zh-CN" altLang="en-US" sz="1400" dirty="0"/>
              <a:t>中，实际上它是</a:t>
            </a:r>
            <a:r>
              <a:rPr lang="en-US" altLang="zh-CN" sz="1400" dirty="0" err="1"/>
              <a:t>com.netflix.discovery.EurekaClientConfig</a:t>
            </a:r>
            <a:r>
              <a:rPr lang="zh-CN" altLang="en-US" sz="1400" dirty="0"/>
              <a:t>的实现类，替代了</a:t>
            </a:r>
            <a:r>
              <a:rPr lang="en-US" altLang="zh-CN" sz="1400" dirty="0" err="1"/>
              <a:t>netxflix</a:t>
            </a:r>
            <a:r>
              <a:rPr lang="zh-CN" altLang="en-US" sz="1400" dirty="0"/>
              <a:t>的默认实现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atinLnBrk="1"/>
            <a:r>
              <a:rPr lang="en-US" altLang="zh-CN" sz="1400" dirty="0" smtClean="0"/>
              <a:t>Eureka </a:t>
            </a:r>
            <a:r>
              <a:rPr lang="en-US" altLang="zh-CN" sz="1400" dirty="0"/>
              <a:t>Client</a:t>
            </a:r>
            <a:r>
              <a:rPr lang="zh-CN" altLang="en-US" sz="1400" dirty="0"/>
              <a:t>客户端特性配置全部以</a:t>
            </a:r>
            <a:r>
              <a:rPr lang="en-US" altLang="zh-CN" sz="1400" dirty="0" err="1"/>
              <a:t>eureka.client.xxx</a:t>
            </a:r>
            <a:r>
              <a:rPr lang="zh-CN" altLang="en-US" sz="1400" dirty="0"/>
              <a:t>的格式配置</a:t>
            </a:r>
          </a:p>
          <a:p>
            <a:pPr latinLnBrk="1"/>
            <a:r>
              <a:rPr lang="zh-CN" altLang="en-US" sz="1400" b="1" dirty="0">
                <a:solidFill>
                  <a:srgbClr val="FF0000"/>
                </a:solidFill>
              </a:rPr>
              <a:t>配置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列表：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latinLnBrk="1"/>
            <a:r>
              <a:rPr lang="en-US" altLang="zh-CN" sz="1400" dirty="0"/>
              <a:t>enabled=true</a:t>
            </a:r>
          </a:p>
          <a:p>
            <a:pPr latinLnBrk="1"/>
            <a:r>
              <a:rPr lang="zh-CN" altLang="en-US" sz="1400" dirty="0"/>
              <a:t>是否启用</a:t>
            </a:r>
            <a:r>
              <a:rPr lang="en-US" altLang="zh-CN" sz="1400" dirty="0"/>
              <a:t>Eureka client</a:t>
            </a:r>
            <a:r>
              <a:rPr lang="zh-CN" altLang="en-US" sz="1400" dirty="0"/>
              <a:t>。</a:t>
            </a:r>
          </a:p>
          <a:p>
            <a:pPr latinLnBrk="1"/>
            <a:r>
              <a:rPr lang="en-US" altLang="zh-CN" sz="1400" dirty="0" err="1"/>
              <a:t>registryFetchIntervalSeconds</a:t>
            </a:r>
            <a:r>
              <a:rPr lang="en-US" altLang="zh-CN" sz="1400" dirty="0"/>
              <a:t>=30</a:t>
            </a:r>
          </a:p>
          <a:p>
            <a:pPr latinLnBrk="1"/>
            <a:r>
              <a:rPr lang="zh-CN" altLang="en-US" sz="1400" dirty="0"/>
              <a:t>定时从</a:t>
            </a:r>
            <a:r>
              <a:rPr lang="en-US" altLang="zh-CN" sz="1400" dirty="0"/>
              <a:t>Eureka Server</a:t>
            </a:r>
            <a:r>
              <a:rPr lang="zh-CN" altLang="en-US" sz="1400" dirty="0"/>
              <a:t>拉取服务注册信息的间隔时间</a:t>
            </a:r>
          </a:p>
          <a:p>
            <a:pPr latinLnBrk="1"/>
            <a:r>
              <a:rPr lang="en-US" altLang="zh-CN" sz="1400" dirty="0" err="1"/>
              <a:t>instanceInfoReplicationIntervalSeconds</a:t>
            </a:r>
            <a:r>
              <a:rPr lang="en-US" altLang="zh-CN" sz="1400" dirty="0"/>
              <a:t>=30</a:t>
            </a:r>
          </a:p>
          <a:p>
            <a:pPr latinLnBrk="1"/>
            <a:r>
              <a:rPr lang="zh-CN" altLang="en-US" sz="1400" dirty="0"/>
              <a:t>定时将实例信息（如果变化了）复制到</a:t>
            </a:r>
            <a:r>
              <a:rPr lang="en-US" altLang="zh-CN" sz="1400" dirty="0"/>
              <a:t>Eureka Server</a:t>
            </a:r>
            <a:r>
              <a:rPr lang="zh-CN" altLang="en-US" sz="1400" dirty="0"/>
              <a:t>的间隔时间。（</a:t>
            </a:r>
            <a:r>
              <a:rPr lang="en-US" altLang="zh-CN" sz="1400" dirty="0" err="1"/>
              <a:t>InstanceInfoReplicator</a:t>
            </a:r>
            <a:r>
              <a:rPr lang="zh-CN" altLang="en-US" sz="1400" dirty="0"/>
              <a:t>线程）</a:t>
            </a:r>
          </a:p>
          <a:p>
            <a:pPr latinLnBrk="1"/>
            <a:r>
              <a:rPr lang="en-US" altLang="zh-CN" sz="1400" dirty="0" err="1"/>
              <a:t>initialInstanceInfoReplicationIntervalSeconds</a:t>
            </a:r>
            <a:r>
              <a:rPr lang="en-US" altLang="zh-CN" sz="1400" dirty="0"/>
              <a:t>=40</a:t>
            </a:r>
          </a:p>
          <a:p>
            <a:pPr latinLnBrk="1"/>
            <a:r>
              <a:rPr lang="zh-CN" altLang="en-US" sz="1400" dirty="0"/>
              <a:t>首次将实例信息复制到</a:t>
            </a:r>
            <a:r>
              <a:rPr lang="en-US" altLang="zh-CN" sz="1400" dirty="0"/>
              <a:t>Eureka Server</a:t>
            </a:r>
            <a:r>
              <a:rPr lang="zh-CN" altLang="en-US" sz="1400" dirty="0"/>
              <a:t>的延迟时间。（</a:t>
            </a:r>
            <a:r>
              <a:rPr lang="en-US" altLang="zh-CN" sz="1400" dirty="0" err="1"/>
              <a:t>InstanceInfoReplicator</a:t>
            </a:r>
            <a:r>
              <a:rPr lang="zh-CN" altLang="en-US" sz="1400" dirty="0"/>
              <a:t>线程）</a:t>
            </a:r>
          </a:p>
          <a:p>
            <a:pPr latinLnBrk="1"/>
            <a:r>
              <a:rPr lang="en-US" altLang="zh-CN" sz="1400" dirty="0" err="1"/>
              <a:t>eurekaServiceUrlPollIntervalSeconds</a:t>
            </a:r>
            <a:r>
              <a:rPr lang="en-US" altLang="zh-CN" sz="1400" dirty="0"/>
              <a:t>=300</a:t>
            </a:r>
          </a:p>
          <a:p>
            <a:pPr latinLnBrk="1"/>
            <a:r>
              <a:rPr lang="zh-CN" altLang="en-US" sz="1400" dirty="0"/>
              <a:t>拉取</a:t>
            </a:r>
            <a:r>
              <a:rPr lang="en-US" altLang="zh-CN" sz="1400" dirty="0"/>
              <a:t>Eureka Server</a:t>
            </a:r>
            <a:r>
              <a:rPr lang="zh-CN" altLang="en-US" sz="1400" dirty="0"/>
              <a:t>地址的间隔时间（</a:t>
            </a:r>
            <a:r>
              <a:rPr lang="en-US" altLang="zh-CN" sz="1400" dirty="0"/>
              <a:t>Eureka Server</a:t>
            </a:r>
            <a:r>
              <a:rPr lang="zh-CN" altLang="en-US" sz="1400" dirty="0"/>
              <a:t>有可能增减）</a:t>
            </a:r>
          </a:p>
          <a:p>
            <a:pPr latinLnBrk="1"/>
            <a:r>
              <a:rPr lang="en-US" altLang="zh-CN" sz="1400" dirty="0" err="1"/>
              <a:t>proxyPort</a:t>
            </a:r>
            <a:r>
              <a:rPr lang="en-US" altLang="zh-CN" sz="1400" dirty="0"/>
              <a:t>=null</a:t>
            </a:r>
          </a:p>
          <a:p>
            <a:pPr latinLnBrk="1"/>
            <a:r>
              <a:rPr lang="en-US" altLang="zh-CN" sz="1400" dirty="0"/>
              <a:t>Eureka Server</a:t>
            </a:r>
            <a:r>
              <a:rPr lang="zh-CN" altLang="en-US" sz="1400" dirty="0"/>
              <a:t>的代理端口</a:t>
            </a:r>
          </a:p>
          <a:p>
            <a:pPr latinLnBrk="1"/>
            <a:r>
              <a:rPr lang="en-US" altLang="zh-CN" sz="1400" dirty="0" err="1"/>
              <a:t>proxyHost</a:t>
            </a:r>
            <a:r>
              <a:rPr lang="en-US" altLang="zh-CN" sz="1400" dirty="0"/>
              <a:t>=null</a:t>
            </a:r>
          </a:p>
          <a:p>
            <a:pPr latinLnBrk="1"/>
            <a:r>
              <a:rPr lang="en-US" altLang="zh-CN" sz="1400" dirty="0"/>
              <a:t>Eureka Server</a:t>
            </a:r>
            <a:r>
              <a:rPr lang="zh-CN" altLang="en-US" sz="1400" dirty="0"/>
              <a:t>的代理主机名</a:t>
            </a:r>
          </a:p>
          <a:p>
            <a:pPr latinLnBrk="1"/>
            <a:r>
              <a:rPr lang="en-US" altLang="zh-CN" sz="1400" dirty="0" err="1"/>
              <a:t>proxyUserName</a:t>
            </a:r>
            <a:r>
              <a:rPr lang="en-US" altLang="zh-CN" sz="1400" dirty="0"/>
              <a:t>=null</a:t>
            </a:r>
          </a:p>
          <a:p>
            <a:pPr latinLnBrk="1"/>
            <a:r>
              <a:rPr lang="en-US" altLang="zh-CN" sz="1400" dirty="0"/>
              <a:t>Eureka Server</a:t>
            </a:r>
            <a:r>
              <a:rPr lang="zh-CN" altLang="en-US" sz="1400" dirty="0"/>
              <a:t>的代理用户名</a:t>
            </a:r>
          </a:p>
          <a:p>
            <a:pPr latinLnBrk="1"/>
            <a:r>
              <a:rPr lang="en-US" altLang="zh-CN" sz="1400" dirty="0" err="1"/>
              <a:t>proxyPassword</a:t>
            </a:r>
            <a:r>
              <a:rPr lang="en-US" altLang="zh-CN" sz="1400" dirty="0"/>
              <a:t>=null</a:t>
            </a:r>
          </a:p>
          <a:p>
            <a:pPr latinLnBrk="1"/>
            <a:r>
              <a:rPr lang="en-US" altLang="zh-CN" sz="1400" dirty="0"/>
              <a:t>Eureka Server</a:t>
            </a:r>
            <a:r>
              <a:rPr lang="zh-CN" altLang="en-US" sz="1400" dirty="0"/>
              <a:t>的代理密码</a:t>
            </a:r>
          </a:p>
          <a:p>
            <a:pPr latinLnBrk="1"/>
            <a:endParaRPr lang="zh-CN" altLang="en-US" sz="1400" dirty="0"/>
          </a:p>
          <a:p>
            <a:pPr latinLnBrk="1"/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992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534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Server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配置列表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5314" y="1117333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200" b="1" dirty="0" err="1" smtClean="0"/>
              <a:t>eurekaServerReadTimeoutSeconds</a:t>
            </a:r>
            <a:r>
              <a:rPr lang="en-US" altLang="zh-CN" sz="1200" b="1" dirty="0" smtClean="0"/>
              <a:t>=8</a:t>
            </a:r>
            <a:endParaRPr lang="en-US" altLang="zh-CN" sz="1200" b="1" dirty="0"/>
          </a:p>
          <a:p>
            <a:pPr latinLnBrk="1"/>
            <a:r>
              <a:rPr lang="zh-CN" altLang="en-US" sz="1200" b="1" dirty="0"/>
              <a:t>从</a:t>
            </a:r>
            <a:r>
              <a:rPr lang="en-US" altLang="zh-CN" sz="1200" b="1" dirty="0"/>
              <a:t>Eureka Server</a:t>
            </a:r>
            <a:r>
              <a:rPr lang="zh-CN" altLang="en-US" sz="1200" b="1" dirty="0"/>
              <a:t>读取信息的超时时间</a:t>
            </a:r>
          </a:p>
          <a:p>
            <a:pPr latinLnBrk="1"/>
            <a:r>
              <a:rPr lang="en-US" altLang="zh-CN" sz="1200" b="1" dirty="0" err="1"/>
              <a:t>eurekaServerConnectTimeoutSeconds</a:t>
            </a:r>
            <a:r>
              <a:rPr lang="en-US" altLang="zh-CN" sz="1200" b="1" dirty="0"/>
              <a:t>=5</a:t>
            </a:r>
          </a:p>
          <a:p>
            <a:pPr latinLnBrk="1"/>
            <a:r>
              <a:rPr lang="zh-CN" altLang="en-US" sz="1200" b="1" dirty="0"/>
              <a:t>连接</a:t>
            </a:r>
            <a:r>
              <a:rPr lang="en-US" altLang="zh-CN" sz="1200" b="1" dirty="0"/>
              <a:t>Eureka Server</a:t>
            </a:r>
            <a:r>
              <a:rPr lang="zh-CN" altLang="en-US" sz="1200" b="1" dirty="0"/>
              <a:t>的超时时间</a:t>
            </a:r>
          </a:p>
          <a:p>
            <a:pPr latinLnBrk="1"/>
            <a:r>
              <a:rPr lang="en-US" altLang="zh-CN" sz="1200" b="1" dirty="0" err="1"/>
              <a:t>backupRegistryImpl</a:t>
            </a:r>
            <a:r>
              <a:rPr lang="en-US" altLang="zh-CN" sz="1200" b="1" dirty="0"/>
              <a:t>=null</a:t>
            </a:r>
          </a:p>
          <a:p>
            <a:pPr latinLnBrk="1"/>
            <a:r>
              <a:rPr lang="en-US" altLang="zh-CN" sz="1200" b="1" dirty="0"/>
              <a:t>Eureka Client</a:t>
            </a:r>
            <a:r>
              <a:rPr lang="zh-CN" altLang="en-US" sz="1200" b="1" dirty="0"/>
              <a:t>第一次启动时获取服务注册信息的调用的回溯实现。</a:t>
            </a:r>
            <a:r>
              <a:rPr lang="en-US" altLang="zh-CN" sz="1200" b="1" dirty="0"/>
              <a:t>Eureka Client</a:t>
            </a:r>
            <a:r>
              <a:rPr lang="zh-CN" altLang="en-US" sz="1200" b="1" dirty="0"/>
              <a:t>启动时首次会检查有没有</a:t>
            </a:r>
            <a:r>
              <a:rPr lang="en-US" altLang="zh-CN" sz="1200" b="1" dirty="0" err="1"/>
              <a:t>BackupRegistry</a:t>
            </a:r>
            <a:r>
              <a:rPr lang="zh-CN" altLang="en-US" sz="1200" b="1" dirty="0"/>
              <a:t>的实现类，如果有实现类，则优先从这个实现类里获取服务注册信息。</a:t>
            </a:r>
          </a:p>
          <a:p>
            <a:pPr latinLnBrk="1"/>
            <a:r>
              <a:rPr lang="en-US" altLang="zh-CN" sz="1200" b="1" dirty="0" err="1"/>
              <a:t>eurekaServerTotalConnections</a:t>
            </a:r>
            <a:r>
              <a:rPr lang="en-US" altLang="zh-CN" sz="1200" b="1" dirty="0"/>
              <a:t>=200</a:t>
            </a:r>
          </a:p>
          <a:p>
            <a:pPr latinLnBrk="1"/>
            <a:r>
              <a:rPr lang="en-US" altLang="zh-CN" sz="1200" b="1" dirty="0"/>
              <a:t>Eureka client</a:t>
            </a:r>
            <a:r>
              <a:rPr lang="zh-CN" altLang="en-US" sz="1200" b="1" dirty="0"/>
              <a:t>连接</a:t>
            </a:r>
            <a:r>
              <a:rPr lang="en-US" altLang="zh-CN" sz="1200" b="1" dirty="0"/>
              <a:t>Eureka Server</a:t>
            </a:r>
            <a:r>
              <a:rPr lang="zh-CN" altLang="en-US" sz="1200" b="1" dirty="0"/>
              <a:t>的链接总数</a:t>
            </a:r>
          </a:p>
          <a:p>
            <a:pPr latinLnBrk="1"/>
            <a:r>
              <a:rPr lang="en-US" altLang="zh-CN" sz="1200" b="1" dirty="0" err="1"/>
              <a:t>eurekaServerTotalConnectionsPerHost</a:t>
            </a:r>
            <a:r>
              <a:rPr lang="en-US" altLang="zh-CN" sz="1200" b="1" dirty="0"/>
              <a:t>=50</a:t>
            </a:r>
          </a:p>
          <a:p>
            <a:pPr latinLnBrk="1"/>
            <a:r>
              <a:rPr lang="en-US" altLang="zh-CN" sz="1200" b="1" dirty="0"/>
              <a:t>Eureka client</a:t>
            </a:r>
            <a:r>
              <a:rPr lang="zh-CN" altLang="en-US" sz="1200" b="1" dirty="0"/>
              <a:t>连接单台</a:t>
            </a:r>
            <a:r>
              <a:rPr lang="en-US" altLang="zh-CN" sz="1200" b="1" dirty="0"/>
              <a:t>Eureka Server</a:t>
            </a:r>
            <a:r>
              <a:rPr lang="zh-CN" altLang="en-US" sz="1200" b="1" dirty="0"/>
              <a:t>的链接总数</a:t>
            </a:r>
          </a:p>
          <a:p>
            <a:pPr latinLnBrk="1"/>
            <a:r>
              <a:rPr lang="en-US" altLang="zh-CN" sz="1200" b="1" dirty="0" err="1"/>
              <a:t>eurekaServerURLContext</a:t>
            </a:r>
            <a:r>
              <a:rPr lang="en-US" altLang="zh-CN" sz="1200" b="1" dirty="0"/>
              <a:t>=null</a:t>
            </a:r>
          </a:p>
          <a:p>
            <a:pPr latinLnBrk="1"/>
            <a:r>
              <a:rPr lang="zh-CN" altLang="en-US" sz="1200" b="1" dirty="0"/>
              <a:t>当</a:t>
            </a:r>
            <a:r>
              <a:rPr lang="en-US" altLang="zh-CN" sz="1200" b="1" dirty="0"/>
              <a:t>Eureka server</a:t>
            </a:r>
            <a:r>
              <a:rPr lang="zh-CN" altLang="en-US" sz="1200" b="1" dirty="0"/>
              <a:t>的列表在</a:t>
            </a:r>
            <a:r>
              <a:rPr lang="en-US" altLang="zh-CN" sz="1200" b="1" dirty="0"/>
              <a:t>DNS</a:t>
            </a:r>
            <a:r>
              <a:rPr lang="zh-CN" altLang="en-US" sz="1200" b="1" dirty="0"/>
              <a:t>中时，</a:t>
            </a:r>
            <a:r>
              <a:rPr lang="en-US" altLang="zh-CN" sz="1200" b="1" dirty="0"/>
              <a:t>Eureka Server</a:t>
            </a:r>
            <a:r>
              <a:rPr lang="zh-CN" altLang="en-US" sz="1200" b="1" dirty="0"/>
              <a:t>的上下文路径。如</a:t>
            </a:r>
            <a:r>
              <a:rPr lang="en-US" altLang="zh-CN" sz="1200" b="1" dirty="0"/>
              <a:t>http://xxxx/eureka</a:t>
            </a:r>
            <a:r>
              <a:rPr lang="zh-CN" altLang="en-US" sz="1200" b="1" dirty="0"/>
              <a:t>。</a:t>
            </a:r>
          </a:p>
          <a:p>
            <a:pPr latinLnBrk="1"/>
            <a:r>
              <a:rPr lang="en-US" altLang="zh-CN" sz="1200" b="1" dirty="0" err="1"/>
              <a:t>eurekaServerPort</a:t>
            </a:r>
            <a:r>
              <a:rPr lang="en-US" altLang="zh-CN" sz="1200" b="1" dirty="0"/>
              <a:t>=null</a:t>
            </a:r>
          </a:p>
          <a:p>
            <a:pPr latinLnBrk="1"/>
            <a:r>
              <a:rPr lang="zh-CN" altLang="en-US" sz="1200" b="1" dirty="0"/>
              <a:t>当</a:t>
            </a:r>
            <a:r>
              <a:rPr lang="en-US" altLang="zh-CN" sz="1200" b="1" dirty="0"/>
              <a:t>Eureka server</a:t>
            </a:r>
            <a:r>
              <a:rPr lang="zh-CN" altLang="en-US" sz="1200" b="1" dirty="0"/>
              <a:t>的列表在</a:t>
            </a:r>
            <a:r>
              <a:rPr lang="en-US" altLang="zh-CN" sz="1200" b="1" dirty="0"/>
              <a:t>DNS</a:t>
            </a:r>
            <a:r>
              <a:rPr lang="zh-CN" altLang="en-US" sz="1200" b="1" dirty="0"/>
              <a:t>中时，</a:t>
            </a:r>
            <a:r>
              <a:rPr lang="en-US" altLang="zh-CN" sz="1200" b="1" dirty="0"/>
              <a:t>Eureka Server</a:t>
            </a:r>
            <a:r>
              <a:rPr lang="zh-CN" altLang="en-US" sz="1200" b="1" dirty="0"/>
              <a:t>的端口。</a:t>
            </a:r>
          </a:p>
          <a:p>
            <a:pPr latinLnBrk="1"/>
            <a:r>
              <a:rPr lang="en-US" altLang="zh-CN" sz="1200" b="1" dirty="0" err="1"/>
              <a:t>eurekaServerDNSName</a:t>
            </a:r>
            <a:r>
              <a:rPr lang="en-US" altLang="zh-CN" sz="1200" b="1" dirty="0"/>
              <a:t>=null</a:t>
            </a:r>
          </a:p>
          <a:p>
            <a:pPr latinLnBrk="1"/>
            <a:r>
              <a:rPr lang="zh-CN" altLang="en-US" sz="1200" b="1" dirty="0"/>
              <a:t>当</a:t>
            </a:r>
            <a:r>
              <a:rPr lang="en-US" altLang="zh-CN" sz="1200" b="1" dirty="0"/>
              <a:t>Eureka server</a:t>
            </a:r>
            <a:r>
              <a:rPr lang="zh-CN" altLang="en-US" sz="1200" b="1" dirty="0"/>
              <a:t>的列表在</a:t>
            </a:r>
            <a:r>
              <a:rPr lang="en-US" altLang="zh-CN" sz="1200" b="1" dirty="0"/>
              <a:t>DNS</a:t>
            </a:r>
            <a:r>
              <a:rPr lang="zh-CN" altLang="en-US" sz="1200" b="1" dirty="0"/>
              <a:t>中时，且要通过</a:t>
            </a:r>
            <a:r>
              <a:rPr lang="en-US" altLang="zh-CN" sz="1200" b="1" dirty="0" err="1"/>
              <a:t>DNSName</a:t>
            </a:r>
            <a:r>
              <a:rPr lang="zh-CN" altLang="en-US" sz="1200" b="1" dirty="0"/>
              <a:t>获取</a:t>
            </a:r>
            <a:r>
              <a:rPr lang="en-US" altLang="zh-CN" sz="1200" b="1" dirty="0"/>
              <a:t>Eureka Server</a:t>
            </a:r>
            <a:r>
              <a:rPr lang="zh-CN" altLang="en-US" sz="1200" b="1" dirty="0"/>
              <a:t>列表时，</a:t>
            </a:r>
            <a:r>
              <a:rPr lang="en-US" altLang="zh-CN" sz="1200" b="1" dirty="0"/>
              <a:t>DNS</a:t>
            </a:r>
            <a:r>
              <a:rPr lang="zh-CN" altLang="en-US" sz="1200" b="1" dirty="0"/>
              <a:t>名字。</a:t>
            </a:r>
          </a:p>
          <a:p>
            <a:pPr latinLnBrk="1"/>
            <a:r>
              <a:rPr lang="en-US" altLang="zh-CN" sz="1200" b="1" dirty="0"/>
              <a:t>region="us-east-1"</a:t>
            </a:r>
          </a:p>
          <a:p>
            <a:pPr latinLnBrk="1"/>
            <a:r>
              <a:rPr lang="zh-CN" altLang="en-US" sz="1200" b="1" dirty="0"/>
              <a:t>实例所属区域。</a:t>
            </a:r>
          </a:p>
          <a:p>
            <a:pPr latinLnBrk="1"/>
            <a:r>
              <a:rPr lang="en-US" altLang="zh-CN" sz="1200" b="1" dirty="0" err="1"/>
              <a:t>eurekaConnectionIdleTimeoutSeconds</a:t>
            </a:r>
            <a:r>
              <a:rPr lang="en-US" altLang="zh-CN" sz="1200" b="1" dirty="0"/>
              <a:t> = 30</a:t>
            </a:r>
          </a:p>
          <a:p>
            <a:pPr latinLnBrk="1"/>
            <a:r>
              <a:rPr lang="en-US" altLang="zh-CN" sz="1200" b="1" dirty="0"/>
              <a:t>Eureka Client</a:t>
            </a:r>
            <a:r>
              <a:rPr lang="zh-CN" altLang="en-US" sz="1200" b="1" dirty="0"/>
              <a:t>和</a:t>
            </a:r>
            <a:r>
              <a:rPr lang="en-US" altLang="zh-CN" sz="1200" b="1" dirty="0"/>
              <a:t>Eureka Server</a:t>
            </a:r>
            <a:r>
              <a:rPr lang="zh-CN" altLang="en-US" sz="1200" b="1" dirty="0"/>
              <a:t>之间的</a:t>
            </a:r>
            <a:r>
              <a:rPr lang="en-US" altLang="zh-CN" sz="1200" b="1" dirty="0"/>
              <a:t>Http</a:t>
            </a:r>
            <a:r>
              <a:rPr lang="zh-CN" altLang="en-US" sz="1200" b="1" dirty="0"/>
              <a:t>连接的空闲超时时间。</a:t>
            </a:r>
          </a:p>
          <a:p>
            <a:pPr latinLnBrk="1"/>
            <a:r>
              <a:rPr lang="en-US" altLang="zh-CN" sz="1200" b="1" dirty="0" err="1"/>
              <a:t>heartbeatExecutorThreadPoolSize</a:t>
            </a:r>
            <a:r>
              <a:rPr lang="en-US" altLang="zh-CN" sz="1200" b="1" dirty="0"/>
              <a:t>=2</a:t>
            </a:r>
          </a:p>
          <a:p>
            <a:pPr latinLnBrk="1"/>
            <a:r>
              <a:rPr lang="zh-CN" altLang="en-US" sz="1200" b="1" dirty="0"/>
              <a:t>心跳（续约）执行器线程池大小。</a:t>
            </a:r>
          </a:p>
          <a:p>
            <a:pPr latinLnBrk="1"/>
            <a:r>
              <a:rPr lang="en-US" altLang="zh-CN" sz="1200" b="1" dirty="0" err="1"/>
              <a:t>heartbeatExecutorExponentialBackOffBound</a:t>
            </a:r>
            <a:r>
              <a:rPr lang="en-US" altLang="zh-CN" sz="1200" b="1" dirty="0"/>
              <a:t>=10</a:t>
            </a:r>
          </a:p>
          <a:p>
            <a:pPr latinLnBrk="1"/>
            <a:r>
              <a:rPr lang="zh-CN" altLang="en-US" sz="1200" b="1" dirty="0"/>
              <a:t>心跳执行器在续约过程中超时后的再次执行续约的最大延迟倍数。默认最大延迟时间</a:t>
            </a:r>
            <a:r>
              <a:rPr lang="en-US" altLang="zh-CN" sz="1200" b="1" dirty="0"/>
              <a:t>=10 * </a:t>
            </a:r>
            <a:r>
              <a:rPr lang="en-US" altLang="zh-CN" sz="1200" b="1" dirty="0" err="1"/>
              <a:t>eureka.instance.leaseRenewalIntervalInSeconds</a:t>
            </a:r>
            <a:endParaRPr lang="en-US" altLang="zh-CN" sz="1200" b="1" dirty="0"/>
          </a:p>
          <a:p>
            <a:pPr latinLnBrk="1"/>
            <a:r>
              <a:rPr lang="en-US" altLang="zh-CN" sz="1200" b="1" dirty="0" err="1"/>
              <a:t>cacheRefreshExecutorThreadPoolSize</a:t>
            </a:r>
            <a:r>
              <a:rPr lang="en-US" altLang="zh-CN" sz="1200" b="1" dirty="0"/>
              <a:t>=2</a:t>
            </a:r>
          </a:p>
          <a:p>
            <a:pPr latinLnBrk="1"/>
            <a:r>
              <a:rPr lang="en-US" altLang="zh-CN" sz="1200" b="1" dirty="0" err="1"/>
              <a:t>cacheRefreshExecutord</a:t>
            </a:r>
            <a:r>
              <a:rPr lang="zh-CN" altLang="en-US" sz="1200" b="1" dirty="0"/>
              <a:t>的线程池大小（获取注册信息）</a:t>
            </a:r>
          </a:p>
          <a:p>
            <a:pPr latinLnBrk="1"/>
            <a:r>
              <a:rPr lang="en-US" altLang="zh-CN" sz="1200" b="1" dirty="0" err="1"/>
              <a:t>cacheRefreshExecutorExponentialBackOffBound</a:t>
            </a:r>
            <a:r>
              <a:rPr lang="en-US" altLang="zh-CN" sz="1200" b="1" dirty="0"/>
              <a:t>=10</a:t>
            </a:r>
          </a:p>
          <a:p>
            <a:pPr latinLnBrk="1"/>
            <a:r>
              <a:rPr lang="en-US" altLang="zh-CN" sz="1200" b="1" dirty="0" err="1"/>
              <a:t>cacheRefreshExecutord</a:t>
            </a:r>
            <a:r>
              <a:rPr lang="zh-CN" altLang="en-US" sz="1200" b="1" dirty="0"/>
              <a:t>的再次执行的最大延迟倍数。默认最大延迟时间</a:t>
            </a:r>
            <a:r>
              <a:rPr lang="en-US" altLang="zh-CN" sz="1200" b="1" dirty="0"/>
              <a:t>=10 *</a:t>
            </a:r>
            <a:r>
              <a:rPr lang="en-US" altLang="zh-CN" sz="1200" b="1" dirty="0" err="1"/>
              <a:t>eureka.client.registryFetchIntervalSeconds</a:t>
            </a:r>
            <a:endParaRPr lang="en-US" altLang="zh-CN" sz="1200" b="1" dirty="0"/>
          </a:p>
          <a:p>
            <a:pPr latinLnBrk="1"/>
            <a:r>
              <a:rPr lang="en-US" altLang="zh-CN" sz="1200" b="1" dirty="0" err="1"/>
              <a:t>serviceUrl</a:t>
            </a:r>
            <a:r>
              <a:rPr lang="en-US" altLang="zh-CN" sz="1200" b="1" dirty="0"/>
              <a:t>= new </a:t>
            </a:r>
            <a:r>
              <a:rPr lang="en-US" altLang="zh-CN" sz="1200" b="1" dirty="0" err="1"/>
              <a:t>HashMap</a:t>
            </a:r>
            <a:r>
              <a:rPr lang="en-US" altLang="zh-CN" sz="1200" b="1" dirty="0"/>
              <a:t>();</a:t>
            </a:r>
            <a:r>
              <a:rPr lang="en-US" altLang="zh-CN" sz="1200" b="1" dirty="0" err="1"/>
              <a:t>serviceUrl.put</a:t>
            </a:r>
            <a:r>
              <a:rPr lang="en-US" altLang="zh-CN" sz="1200" b="1" dirty="0"/>
              <a:t>(DEFAULT_ZONE, DEFAULT_URL);</a:t>
            </a:r>
          </a:p>
          <a:p>
            <a:pPr latinLnBrk="1"/>
            <a:endParaRPr lang="zh-CN" altLang="en-US" sz="1200" b="1" dirty="0"/>
          </a:p>
          <a:p>
            <a:pPr latinLnBrk="1"/>
            <a:endParaRPr lang="zh-CN" altLang="en-US" sz="1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194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534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Server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配置列表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5314" y="553998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200" dirty="0" smtClean="0"/>
              <a:t>Eureka </a:t>
            </a:r>
            <a:r>
              <a:rPr lang="en-US" altLang="zh-CN" sz="1200" dirty="0"/>
              <a:t>Server</a:t>
            </a:r>
            <a:r>
              <a:rPr lang="zh-CN" altLang="en-US" sz="1200" dirty="0"/>
              <a:t>的分区地址。默认添加了一个</a:t>
            </a:r>
            <a:r>
              <a:rPr lang="en-US" altLang="zh-CN" sz="1200" dirty="0" err="1"/>
              <a:t>defualtZone</a:t>
            </a:r>
            <a:r>
              <a:rPr lang="zh-CN" altLang="en-US" sz="1200" dirty="0"/>
              <a:t>。也就是最常用的配置</a:t>
            </a:r>
            <a:r>
              <a:rPr lang="en-US" altLang="zh-CN" sz="1200" dirty="0" err="1"/>
              <a:t>eureka.client.service-url.defaultZone</a:t>
            </a:r>
            <a:r>
              <a:rPr lang="en-US" altLang="zh-CN" sz="1200" dirty="0"/>
              <a:t>=xxx</a:t>
            </a:r>
          </a:p>
          <a:p>
            <a:pPr latinLnBrk="1"/>
            <a:r>
              <a:rPr lang="en-US" altLang="zh-CN" sz="1200" dirty="0" err="1"/>
              <a:t>registerWithEureka</a:t>
            </a:r>
            <a:r>
              <a:rPr lang="en-US" altLang="zh-CN" sz="1200" dirty="0"/>
              <a:t>=true</a:t>
            </a:r>
          </a:p>
          <a:p>
            <a:pPr latinLnBrk="1"/>
            <a:r>
              <a:rPr lang="zh-CN" altLang="en-US" sz="1200" dirty="0"/>
              <a:t>是否注册到</a:t>
            </a:r>
            <a:r>
              <a:rPr lang="en-US" altLang="zh-CN" sz="1200" dirty="0"/>
              <a:t>Eureka Server</a:t>
            </a:r>
            <a:r>
              <a:rPr lang="zh-CN" altLang="en-US" sz="1200" dirty="0"/>
              <a:t>。</a:t>
            </a:r>
          </a:p>
          <a:p>
            <a:pPr latinLnBrk="1"/>
            <a:r>
              <a:rPr lang="en-US" altLang="zh-CN" sz="1200" dirty="0" err="1"/>
              <a:t>preferSameZoneEureka</a:t>
            </a:r>
            <a:r>
              <a:rPr lang="en-US" altLang="zh-CN" sz="1200" dirty="0"/>
              <a:t>=true</a:t>
            </a:r>
          </a:p>
          <a:p>
            <a:pPr latinLnBrk="1"/>
            <a:r>
              <a:rPr lang="zh-CN" altLang="en-US" sz="1200" dirty="0"/>
              <a:t>是否使用相同</a:t>
            </a:r>
            <a:r>
              <a:rPr lang="en-US" altLang="zh-CN" sz="1200" dirty="0"/>
              <a:t>Zone</a:t>
            </a:r>
            <a:r>
              <a:rPr lang="zh-CN" altLang="en-US" sz="1200" dirty="0"/>
              <a:t>下的</a:t>
            </a:r>
            <a:r>
              <a:rPr lang="en-US" altLang="zh-CN" sz="1200" dirty="0"/>
              <a:t>Eureka server</a:t>
            </a:r>
            <a:r>
              <a:rPr lang="zh-CN" altLang="en-US" sz="1200" dirty="0"/>
              <a:t>。</a:t>
            </a:r>
          </a:p>
          <a:p>
            <a:pPr latinLnBrk="1"/>
            <a:r>
              <a:rPr lang="en-US" altLang="zh-CN" sz="1200" dirty="0" err="1"/>
              <a:t>logDeltaDiff</a:t>
            </a:r>
            <a:r>
              <a:rPr lang="en-US" altLang="zh-CN" sz="1200" dirty="0"/>
              <a:t>=false</a:t>
            </a:r>
          </a:p>
          <a:p>
            <a:pPr latinLnBrk="1"/>
            <a:r>
              <a:rPr lang="zh-CN" altLang="en-US" sz="1200" dirty="0"/>
              <a:t>是否记录</a:t>
            </a:r>
            <a:r>
              <a:rPr lang="en-US" altLang="zh-CN" sz="1200" dirty="0"/>
              <a:t>Eureka Server</a:t>
            </a:r>
            <a:r>
              <a:rPr lang="zh-CN" altLang="en-US" sz="1200" dirty="0"/>
              <a:t>和</a:t>
            </a:r>
            <a:r>
              <a:rPr lang="en-US" altLang="zh-CN" sz="1200" dirty="0"/>
              <a:t>Eureka Client</a:t>
            </a:r>
            <a:r>
              <a:rPr lang="zh-CN" altLang="en-US" sz="1200" dirty="0"/>
              <a:t>之间注册信息的差异</a:t>
            </a:r>
          </a:p>
          <a:p>
            <a:pPr latinLnBrk="1"/>
            <a:r>
              <a:rPr lang="en-US" altLang="zh-CN" sz="1200" dirty="0" err="1"/>
              <a:t>disableDelta</a:t>
            </a:r>
            <a:r>
              <a:rPr lang="en-US" altLang="zh-CN" sz="1200" dirty="0"/>
              <a:t>=false</a:t>
            </a:r>
          </a:p>
          <a:p>
            <a:pPr latinLnBrk="1"/>
            <a:r>
              <a:rPr lang="zh-CN" altLang="en-US" sz="1200" dirty="0"/>
              <a:t>是否开启增量同步注册信息。</a:t>
            </a:r>
          </a:p>
          <a:p>
            <a:pPr latinLnBrk="1"/>
            <a:r>
              <a:rPr lang="en-US" altLang="zh-CN" sz="1200" dirty="0" err="1"/>
              <a:t>fetchRemoteRegionsRegistry</a:t>
            </a:r>
            <a:r>
              <a:rPr lang="en-US" altLang="zh-CN" sz="1200" dirty="0"/>
              <a:t>=null</a:t>
            </a:r>
          </a:p>
          <a:p>
            <a:pPr latinLnBrk="1"/>
            <a:r>
              <a:rPr lang="zh-CN" altLang="en-US" sz="1200" dirty="0"/>
              <a:t>获取注册服务的远程地区，以逗号隔开。</a:t>
            </a:r>
          </a:p>
          <a:p>
            <a:pPr latinLnBrk="1"/>
            <a:r>
              <a:rPr lang="en-US" altLang="zh-CN" sz="1200" dirty="0" err="1"/>
              <a:t>availabilityZones</a:t>
            </a:r>
            <a:r>
              <a:rPr lang="en-US" altLang="zh-CN" sz="1200" dirty="0"/>
              <a:t>=new </a:t>
            </a:r>
            <a:r>
              <a:rPr lang="en-US" altLang="zh-CN" sz="1200" dirty="0" err="1"/>
              <a:t>HashMap</a:t>
            </a:r>
            <a:r>
              <a:rPr lang="en-US" altLang="zh-CN" sz="1200" dirty="0"/>
              <a:t>()</a:t>
            </a:r>
          </a:p>
          <a:p>
            <a:pPr latinLnBrk="1"/>
            <a:r>
              <a:rPr lang="zh-CN" altLang="en-US" sz="1200" dirty="0"/>
              <a:t>可用分区列表。用逗号隔开。</a:t>
            </a:r>
          </a:p>
          <a:p>
            <a:pPr latinLnBrk="1"/>
            <a:r>
              <a:rPr lang="en-US" altLang="zh-CN" sz="1200" dirty="0" err="1"/>
              <a:t>filterOnlyUpInstances</a:t>
            </a:r>
            <a:r>
              <a:rPr lang="en-US" altLang="zh-CN" sz="1200" dirty="0"/>
              <a:t> = true</a:t>
            </a:r>
          </a:p>
          <a:p>
            <a:pPr latinLnBrk="1"/>
            <a:r>
              <a:rPr lang="zh-CN" altLang="en-US" sz="1200" dirty="0"/>
              <a:t>是否只拉取</a:t>
            </a:r>
            <a:r>
              <a:rPr lang="en-US" altLang="zh-CN" sz="1200" dirty="0"/>
              <a:t>UP</a:t>
            </a:r>
            <a:r>
              <a:rPr lang="zh-CN" altLang="en-US" sz="1200" dirty="0"/>
              <a:t>状态的实例。</a:t>
            </a:r>
          </a:p>
          <a:p>
            <a:pPr latinLnBrk="1"/>
            <a:r>
              <a:rPr lang="en-US" altLang="zh-CN" sz="1200" dirty="0" err="1"/>
              <a:t>fetchRegistry</a:t>
            </a:r>
            <a:r>
              <a:rPr lang="en-US" altLang="zh-CN" sz="1200" dirty="0"/>
              <a:t>=true</a:t>
            </a:r>
          </a:p>
          <a:p>
            <a:pPr latinLnBrk="1"/>
            <a:r>
              <a:rPr lang="zh-CN" altLang="en-US" sz="1200" dirty="0"/>
              <a:t>是否拉取注册信息。</a:t>
            </a:r>
          </a:p>
          <a:p>
            <a:pPr latinLnBrk="1"/>
            <a:r>
              <a:rPr lang="en-US" altLang="zh-CN" sz="1200" dirty="0" err="1"/>
              <a:t>shouldUnregisterOnShutdown</a:t>
            </a:r>
            <a:r>
              <a:rPr lang="en-US" altLang="zh-CN" sz="1200" dirty="0"/>
              <a:t> = true</a:t>
            </a:r>
          </a:p>
          <a:p>
            <a:pPr latinLnBrk="1"/>
            <a:r>
              <a:rPr lang="zh-CN" altLang="en-US" sz="1200" dirty="0"/>
              <a:t>是否在停止服务的时候向</a:t>
            </a:r>
            <a:r>
              <a:rPr lang="en-US" altLang="zh-CN" sz="1200" dirty="0"/>
              <a:t>Eureka Server</a:t>
            </a:r>
            <a:r>
              <a:rPr lang="zh-CN" altLang="en-US" sz="1200" dirty="0"/>
              <a:t>发起</a:t>
            </a:r>
            <a:r>
              <a:rPr lang="en-US" altLang="zh-CN" sz="1200" dirty="0"/>
              <a:t>Cancel</a:t>
            </a:r>
            <a:r>
              <a:rPr lang="zh-CN" altLang="en-US" sz="1200" dirty="0"/>
              <a:t>指令。</a:t>
            </a:r>
          </a:p>
          <a:p>
            <a:pPr latinLnBrk="1"/>
            <a:r>
              <a:rPr lang="en-US" altLang="zh-CN" sz="1200" dirty="0" err="1"/>
              <a:t>shouldEnforceRegistrationAtInit</a:t>
            </a:r>
            <a:r>
              <a:rPr lang="en-US" altLang="zh-CN" sz="1200" dirty="0"/>
              <a:t> = false</a:t>
            </a:r>
          </a:p>
          <a:p>
            <a:pPr latinLnBrk="1"/>
            <a:r>
              <a:rPr lang="zh-CN" altLang="en-US" sz="1200" dirty="0"/>
              <a:t>是否在初始化过程中注册服务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latinLnBrk="1"/>
            <a:endParaRPr lang="zh-CN" altLang="en-US" sz="1600" dirty="0">
              <a:solidFill>
                <a:srgbClr val="7030A0"/>
              </a:solidFill>
            </a:endParaRPr>
          </a:p>
          <a:p>
            <a:r>
              <a:rPr lang="en-US" altLang="zh-CN" b="1" dirty="0" smtClean="0">
                <a:solidFill>
                  <a:srgbClr val="7030A0"/>
                </a:solidFill>
              </a:rPr>
              <a:t>3. Eureka Server</a:t>
            </a:r>
            <a:r>
              <a:rPr lang="zh-CN" altLang="en-US" b="1" dirty="0" smtClean="0">
                <a:solidFill>
                  <a:srgbClr val="7030A0"/>
                </a:solidFill>
              </a:rPr>
              <a:t>注册中心端配置</a:t>
            </a:r>
          </a:p>
          <a:p>
            <a:pPr latinLnBrk="1"/>
            <a:r>
              <a:rPr lang="en-US" altLang="zh-CN" sz="1200" dirty="0" smtClean="0"/>
              <a:t>Eureka Server</a:t>
            </a:r>
            <a:r>
              <a:rPr lang="zh-CN" altLang="en-US" sz="1200" dirty="0" smtClean="0"/>
              <a:t>注册中心端的配置是对注册中心的特性配置。</a:t>
            </a:r>
            <a:r>
              <a:rPr lang="en-US" altLang="zh-CN" sz="1200" dirty="0" smtClean="0"/>
              <a:t>Eureka Server</a:t>
            </a:r>
            <a:r>
              <a:rPr lang="zh-CN" altLang="en-US" sz="1200" dirty="0" smtClean="0"/>
              <a:t>的配置全部在</a:t>
            </a:r>
            <a:r>
              <a:rPr lang="en-US" altLang="zh-CN" sz="1200" dirty="0" smtClean="0"/>
              <a:t>org.springframework.cloud.netflix.eureka.server.EurekaServerConfigBean</a:t>
            </a:r>
            <a:r>
              <a:rPr lang="zh-CN" altLang="en-US" sz="1200" dirty="0" smtClean="0"/>
              <a:t>里，实际上它是</a:t>
            </a:r>
            <a:r>
              <a:rPr lang="en-US" altLang="zh-CN" sz="1200" dirty="0" err="1" smtClean="0"/>
              <a:t>com.netflix.eureka.EurekaServerConfig</a:t>
            </a:r>
            <a:r>
              <a:rPr lang="zh-CN" altLang="en-US" sz="1200" dirty="0" smtClean="0"/>
              <a:t>的实现类，替代了</a:t>
            </a:r>
            <a:r>
              <a:rPr lang="en-US" altLang="zh-CN" sz="1200" dirty="0" err="1" smtClean="0"/>
              <a:t>netflix</a:t>
            </a:r>
            <a:r>
              <a:rPr lang="zh-CN" altLang="en-US" sz="1200" dirty="0" smtClean="0"/>
              <a:t>的默认实现。</a:t>
            </a:r>
          </a:p>
          <a:p>
            <a:pPr latinLnBrk="1"/>
            <a:r>
              <a:rPr lang="en-US" altLang="zh-CN" sz="1200" dirty="0" smtClean="0"/>
              <a:t>Eureka </a:t>
            </a:r>
            <a:r>
              <a:rPr lang="en-US" altLang="zh-CN" sz="1200" dirty="0"/>
              <a:t>Server</a:t>
            </a:r>
            <a:r>
              <a:rPr lang="zh-CN" altLang="en-US" sz="1200" dirty="0"/>
              <a:t>的配置全部以</a:t>
            </a:r>
            <a:r>
              <a:rPr lang="en-US" altLang="zh-CN" sz="1200" dirty="0" err="1"/>
              <a:t>eureka.server.xxx</a:t>
            </a:r>
            <a:r>
              <a:rPr lang="zh-CN" altLang="en-US" sz="1200" dirty="0"/>
              <a:t>的格式进行配置。</a:t>
            </a:r>
          </a:p>
          <a:p>
            <a:pPr latinLnBrk="1"/>
            <a:r>
              <a:rPr lang="zh-CN" altLang="en-US" sz="1200" b="1" dirty="0"/>
              <a:t>配置列表</a:t>
            </a:r>
            <a:endParaRPr lang="zh-CN" altLang="en-US" sz="1200" dirty="0"/>
          </a:p>
          <a:p>
            <a:pPr latinLnBrk="1"/>
            <a:r>
              <a:rPr lang="en-US" altLang="zh-CN" sz="1200" dirty="0" err="1"/>
              <a:t>enableSelfPreservation</a:t>
            </a:r>
            <a:r>
              <a:rPr lang="en-US" altLang="zh-CN" sz="1200" dirty="0"/>
              <a:t>=true</a:t>
            </a:r>
          </a:p>
          <a:p>
            <a:pPr latinLnBrk="1"/>
            <a:r>
              <a:rPr lang="zh-CN" altLang="en-US" sz="1200" dirty="0"/>
              <a:t>是否开启自我保护</a:t>
            </a:r>
          </a:p>
          <a:p>
            <a:pPr latinLnBrk="1"/>
            <a:r>
              <a:rPr lang="en-US" altLang="zh-CN" sz="1200" dirty="0" err="1"/>
              <a:t>renewalPercentThreshold</a:t>
            </a:r>
            <a:r>
              <a:rPr lang="en-US" altLang="zh-CN" sz="1200" dirty="0"/>
              <a:t> = 0.85</a:t>
            </a:r>
          </a:p>
          <a:p>
            <a:pPr latinLnBrk="1"/>
            <a:r>
              <a:rPr lang="zh-CN" altLang="en-US" sz="1200" dirty="0"/>
              <a:t>自我保护续约百分比阀值因子。如果实际续约数小于续约数阀值，则开启自我保护</a:t>
            </a:r>
          </a:p>
          <a:p>
            <a:pPr latinLnBrk="1"/>
            <a:r>
              <a:rPr lang="en-US" altLang="zh-CN" sz="1200" dirty="0" err="1"/>
              <a:t>renewalThresholdUpdateIntervalMs</a:t>
            </a:r>
            <a:r>
              <a:rPr lang="en-US" altLang="zh-CN" sz="1200" dirty="0"/>
              <a:t> = 15 * 60 * 1000</a:t>
            </a:r>
          </a:p>
          <a:p>
            <a:pPr latinLnBrk="1"/>
            <a:r>
              <a:rPr lang="zh-CN" altLang="en-US" sz="1200" dirty="0"/>
              <a:t>续约数阀值更新频率。</a:t>
            </a:r>
          </a:p>
          <a:p>
            <a:pPr latinLnBrk="1"/>
            <a:r>
              <a:rPr lang="en-US" altLang="zh-CN" sz="1200" dirty="0" err="1"/>
              <a:t>peerEurekaNodesUpdateIntervalMs</a:t>
            </a:r>
            <a:r>
              <a:rPr lang="en-US" altLang="zh-CN" sz="1200" dirty="0"/>
              <a:t> = 10 * 60 * 1000</a:t>
            </a:r>
          </a:p>
          <a:p>
            <a:pPr latinLnBrk="1"/>
            <a:r>
              <a:rPr lang="en-US" altLang="zh-CN" sz="1200" dirty="0"/>
              <a:t>Eureka Server</a:t>
            </a:r>
            <a:r>
              <a:rPr lang="zh-CN" altLang="en-US" sz="1200" dirty="0"/>
              <a:t>节点更新频率。</a:t>
            </a:r>
          </a:p>
          <a:p>
            <a:pPr latinLnBrk="1"/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56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534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Server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配置列表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65314" y="553998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200" dirty="0" err="1" smtClean="0"/>
              <a:t>enableReplicatedRequestCompression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false</a:t>
            </a:r>
          </a:p>
          <a:p>
            <a:pPr latinLnBrk="1"/>
            <a:r>
              <a:rPr lang="zh-CN" altLang="en-US" sz="1200" dirty="0"/>
              <a:t>是否启用复制请求压缩。</a:t>
            </a:r>
          </a:p>
          <a:p>
            <a:pPr latinLnBrk="1"/>
            <a:r>
              <a:rPr lang="en-US" altLang="zh-CN" sz="1200" dirty="0" err="1"/>
              <a:t>waitTimeInMsWhenSyncEmpty</a:t>
            </a:r>
            <a:r>
              <a:rPr lang="en-US" altLang="zh-CN" sz="1200" dirty="0"/>
              <a:t>=5 * 60 * 1000</a:t>
            </a:r>
          </a:p>
          <a:p>
            <a:pPr latinLnBrk="1"/>
            <a:r>
              <a:rPr lang="zh-CN" altLang="en-US" sz="1200" dirty="0"/>
              <a:t>当从其他节点同步实例信息为空时等待的时间。</a:t>
            </a:r>
          </a:p>
          <a:p>
            <a:pPr latinLnBrk="1"/>
            <a:r>
              <a:rPr lang="en-US" altLang="zh-CN" sz="1200" dirty="0" err="1"/>
              <a:t>peerNodeConnectTimeoutMs</a:t>
            </a:r>
            <a:r>
              <a:rPr lang="en-US" altLang="zh-CN" sz="1200" dirty="0"/>
              <a:t>=200</a:t>
            </a:r>
          </a:p>
          <a:p>
            <a:pPr latinLnBrk="1"/>
            <a:r>
              <a:rPr lang="zh-CN" altLang="en-US" sz="1200" dirty="0"/>
              <a:t>节点间连接的超时时间。</a:t>
            </a:r>
          </a:p>
          <a:p>
            <a:pPr latinLnBrk="1"/>
            <a:r>
              <a:rPr lang="en-US" altLang="zh-CN" sz="1200" dirty="0" err="1"/>
              <a:t>peerNodeReadTimeoutMs</a:t>
            </a:r>
            <a:r>
              <a:rPr lang="en-US" altLang="zh-CN" sz="1200" dirty="0"/>
              <a:t>=200</a:t>
            </a:r>
          </a:p>
          <a:p>
            <a:pPr latinLnBrk="1"/>
            <a:r>
              <a:rPr lang="zh-CN" altLang="en-US" sz="1200" dirty="0"/>
              <a:t>节点间读取信息的超时时间。</a:t>
            </a:r>
          </a:p>
          <a:p>
            <a:pPr latinLnBrk="1"/>
            <a:r>
              <a:rPr lang="en-US" altLang="zh-CN" sz="1200" dirty="0" err="1"/>
              <a:t>peerNodeTotalConnections</a:t>
            </a:r>
            <a:r>
              <a:rPr lang="en-US" altLang="zh-CN" sz="1200" dirty="0"/>
              <a:t>=1000</a:t>
            </a:r>
          </a:p>
          <a:p>
            <a:pPr latinLnBrk="1"/>
            <a:r>
              <a:rPr lang="zh-CN" altLang="en-US" sz="1200" dirty="0"/>
              <a:t>节点间连接总数。</a:t>
            </a:r>
          </a:p>
          <a:p>
            <a:pPr latinLnBrk="1"/>
            <a:r>
              <a:rPr lang="en-US" altLang="zh-CN" sz="1200" dirty="0" err="1"/>
              <a:t>peerNodeTotalConnectionsPerHost</a:t>
            </a:r>
            <a:r>
              <a:rPr lang="en-US" altLang="zh-CN" sz="1200" dirty="0"/>
              <a:t> = 500;</a:t>
            </a:r>
          </a:p>
          <a:p>
            <a:pPr latinLnBrk="1"/>
            <a:r>
              <a:rPr lang="zh-CN" altLang="en-US" sz="1200" dirty="0"/>
              <a:t>单个节点间连接总数。</a:t>
            </a:r>
          </a:p>
          <a:p>
            <a:pPr latinLnBrk="1"/>
            <a:r>
              <a:rPr lang="en-US" altLang="zh-CN" sz="1200" dirty="0" err="1"/>
              <a:t>peerNodeConnectionIdleTimeoutSeconds</a:t>
            </a:r>
            <a:r>
              <a:rPr lang="en-US" altLang="zh-CN" sz="1200" dirty="0"/>
              <a:t> = 30;</a:t>
            </a:r>
          </a:p>
          <a:p>
            <a:pPr latinLnBrk="1"/>
            <a:r>
              <a:rPr lang="zh-CN" altLang="en-US" sz="1200" dirty="0"/>
              <a:t>节点间连接空闲超时时间。</a:t>
            </a:r>
          </a:p>
          <a:p>
            <a:pPr latinLnBrk="1"/>
            <a:r>
              <a:rPr lang="en-US" altLang="zh-CN" sz="1200" dirty="0" err="1"/>
              <a:t>retentionTimeInMSInDeltaQueue</a:t>
            </a:r>
            <a:r>
              <a:rPr lang="en-US" altLang="zh-CN" sz="1200" dirty="0"/>
              <a:t> = 3 * MINUTES;</a:t>
            </a:r>
          </a:p>
          <a:p>
            <a:pPr latinLnBrk="1"/>
            <a:r>
              <a:rPr lang="zh-CN" altLang="en-US" sz="1200" dirty="0"/>
              <a:t>增量队列的缓存时间。</a:t>
            </a:r>
          </a:p>
          <a:p>
            <a:pPr latinLnBrk="1"/>
            <a:r>
              <a:rPr lang="en-US" altLang="zh-CN" sz="1200" dirty="0" err="1"/>
              <a:t>deltaRetentionTimerIntervalInMs</a:t>
            </a:r>
            <a:r>
              <a:rPr lang="en-US" altLang="zh-CN" sz="1200" dirty="0"/>
              <a:t> = 30 * 1000;</a:t>
            </a:r>
          </a:p>
          <a:p>
            <a:pPr latinLnBrk="1"/>
            <a:r>
              <a:rPr lang="zh-CN" altLang="en-US" sz="1200" dirty="0"/>
              <a:t>清理增量队列中过期的频率。</a:t>
            </a:r>
          </a:p>
          <a:p>
            <a:pPr latinLnBrk="1"/>
            <a:r>
              <a:rPr lang="en-US" altLang="zh-CN" sz="1200" dirty="0" err="1"/>
              <a:t>evictionIntervalTimerInMs</a:t>
            </a:r>
            <a:r>
              <a:rPr lang="en-US" altLang="zh-CN" sz="1200" dirty="0"/>
              <a:t> = 60 * 1000;</a:t>
            </a:r>
          </a:p>
          <a:p>
            <a:pPr latinLnBrk="1"/>
            <a:r>
              <a:rPr lang="zh-CN" altLang="en-US" sz="1200" dirty="0"/>
              <a:t>剔除任务频率。</a:t>
            </a:r>
          </a:p>
          <a:p>
            <a:pPr latinLnBrk="1"/>
            <a:r>
              <a:rPr lang="en-US" altLang="zh-CN" sz="1200" dirty="0" err="1"/>
              <a:t>responseCacheAutoExpirationInSeconds</a:t>
            </a:r>
            <a:r>
              <a:rPr lang="en-US" altLang="zh-CN" sz="1200" dirty="0"/>
              <a:t> = 180;</a:t>
            </a:r>
          </a:p>
          <a:p>
            <a:pPr latinLnBrk="1"/>
            <a:r>
              <a:rPr lang="zh-CN" altLang="en-US" sz="1200" dirty="0"/>
              <a:t>注册列表缓存超时时间（当注册列表没有变化时）</a:t>
            </a:r>
          </a:p>
          <a:p>
            <a:pPr latinLnBrk="1"/>
            <a:r>
              <a:rPr lang="en-US" altLang="zh-CN" sz="1200" dirty="0" err="1"/>
              <a:t>responseCacheUpdateIntervalMs</a:t>
            </a:r>
            <a:r>
              <a:rPr lang="en-US" altLang="zh-CN" sz="1200" dirty="0"/>
              <a:t> = 30 * 1000;</a:t>
            </a:r>
          </a:p>
          <a:p>
            <a:pPr latinLnBrk="1"/>
            <a:r>
              <a:rPr lang="zh-CN" altLang="en-US" sz="1200" dirty="0"/>
              <a:t>注册列表缓存更新频率。</a:t>
            </a:r>
          </a:p>
          <a:p>
            <a:pPr latinLnBrk="1"/>
            <a:r>
              <a:rPr lang="en-US" altLang="zh-CN" sz="1200" dirty="0" err="1"/>
              <a:t>useReadOnlyResponseCache</a:t>
            </a:r>
            <a:r>
              <a:rPr lang="en-US" altLang="zh-CN" sz="1200" dirty="0"/>
              <a:t> = true;</a:t>
            </a:r>
          </a:p>
          <a:p>
            <a:pPr latinLnBrk="1"/>
            <a:r>
              <a:rPr lang="zh-CN" altLang="en-US" sz="1200" dirty="0"/>
              <a:t>是否开启注册列表的二级缓存。</a:t>
            </a:r>
          </a:p>
          <a:p>
            <a:pPr latinLnBrk="1"/>
            <a:r>
              <a:rPr lang="en-US" altLang="zh-CN" sz="1200" dirty="0" err="1"/>
              <a:t>disableDelta</a:t>
            </a:r>
            <a:r>
              <a:rPr lang="en-US" altLang="zh-CN" sz="1200" dirty="0"/>
              <a:t>=false</a:t>
            </a:r>
            <a:r>
              <a:rPr lang="zh-CN" altLang="en-US" sz="1200" dirty="0"/>
              <a:t>。</a:t>
            </a:r>
          </a:p>
          <a:p>
            <a:pPr latinLnBrk="1"/>
            <a:r>
              <a:rPr lang="zh-CN" altLang="en-US" sz="1200" dirty="0"/>
              <a:t>是否为</a:t>
            </a:r>
            <a:r>
              <a:rPr lang="en-US" altLang="zh-CN" sz="1200" dirty="0"/>
              <a:t>client</a:t>
            </a:r>
            <a:r>
              <a:rPr lang="zh-CN" altLang="en-US" sz="1200" dirty="0"/>
              <a:t>提供增量信息。</a:t>
            </a:r>
          </a:p>
          <a:p>
            <a:pPr latinLnBrk="1"/>
            <a:r>
              <a:rPr lang="en-US" altLang="zh-CN" sz="1200" dirty="0" err="1"/>
              <a:t>maxThreadsForStatusReplication</a:t>
            </a:r>
            <a:r>
              <a:rPr lang="en-US" altLang="zh-CN" sz="1200" dirty="0"/>
              <a:t> = 1;</a:t>
            </a:r>
          </a:p>
          <a:p>
            <a:pPr latinLnBrk="1"/>
            <a:r>
              <a:rPr lang="zh-CN" altLang="en-US" sz="1200" dirty="0"/>
              <a:t>状态同步的最大线程数。</a:t>
            </a:r>
          </a:p>
          <a:p>
            <a:pPr latinLnBrk="1"/>
            <a:r>
              <a:rPr lang="en-US" altLang="zh-CN" sz="1200" dirty="0" err="1"/>
              <a:t>maxElementsInStatusReplicationPool</a:t>
            </a:r>
            <a:r>
              <a:rPr lang="en-US" altLang="zh-CN" sz="1200" dirty="0"/>
              <a:t> = 10000;</a:t>
            </a:r>
          </a:p>
          <a:p>
            <a:pPr latinLnBrk="1"/>
            <a:r>
              <a:rPr lang="zh-CN" altLang="en-US" sz="1200" dirty="0"/>
              <a:t>状态同步队列的最大容量。</a:t>
            </a:r>
          </a:p>
          <a:p>
            <a:pPr latinLnBrk="1"/>
            <a:r>
              <a:rPr lang="en-US" altLang="zh-CN" sz="1200" dirty="0" err="1"/>
              <a:t>syncWhenTimestampDiffers</a:t>
            </a:r>
            <a:r>
              <a:rPr lang="en-US" altLang="zh-CN" sz="1200" dirty="0"/>
              <a:t> = true;</a:t>
            </a:r>
          </a:p>
          <a:p>
            <a:pPr latinLnBrk="1"/>
            <a:r>
              <a:rPr lang="zh-CN" altLang="en-US" sz="1200" dirty="0"/>
              <a:t>当时间差异时是否同步。</a:t>
            </a:r>
          </a:p>
          <a:p>
            <a:pPr latinLnBrk="1"/>
            <a:endParaRPr lang="zh-CN" altLang="en-US" sz="1200" dirty="0"/>
          </a:p>
          <a:p>
            <a:pPr latinLnBrk="1"/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308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534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Server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配置列表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733612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dirty="0" err="1" smtClean="0"/>
              <a:t>registrySyncRetries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0;</a:t>
            </a:r>
          </a:p>
          <a:p>
            <a:pPr latinLnBrk="1"/>
            <a:r>
              <a:rPr lang="zh-CN" altLang="en-US" sz="1400" dirty="0"/>
              <a:t>注册信息同步重试次数。</a:t>
            </a:r>
          </a:p>
          <a:p>
            <a:pPr latinLnBrk="1"/>
            <a:r>
              <a:rPr lang="en-US" altLang="zh-CN" sz="1400" dirty="0" err="1"/>
              <a:t>registrySyncRetryWaitMs</a:t>
            </a:r>
            <a:r>
              <a:rPr lang="en-US" altLang="zh-CN" sz="1400" dirty="0"/>
              <a:t> = 30 * 1000;</a:t>
            </a:r>
          </a:p>
          <a:p>
            <a:pPr latinLnBrk="1"/>
            <a:r>
              <a:rPr lang="zh-CN" altLang="en-US" sz="1400" dirty="0"/>
              <a:t>注册信息同步重试期间的时间间隔。</a:t>
            </a:r>
          </a:p>
          <a:p>
            <a:pPr latinLnBrk="1"/>
            <a:r>
              <a:rPr lang="en-US" altLang="zh-CN" sz="1400" dirty="0" err="1"/>
              <a:t>maxElementsInPeerReplicationPool</a:t>
            </a:r>
            <a:r>
              <a:rPr lang="en-US" altLang="zh-CN" sz="1400" dirty="0"/>
              <a:t> = 10000;</a:t>
            </a:r>
          </a:p>
          <a:p>
            <a:pPr latinLnBrk="1"/>
            <a:r>
              <a:rPr lang="zh-CN" altLang="en-US" sz="1400" dirty="0"/>
              <a:t>节点间同步事件的最大容量。</a:t>
            </a:r>
          </a:p>
          <a:p>
            <a:pPr latinLnBrk="1"/>
            <a:r>
              <a:rPr lang="en-US" altLang="zh-CN" sz="1400" dirty="0" err="1"/>
              <a:t>minThreadsForPeerReplication</a:t>
            </a:r>
            <a:r>
              <a:rPr lang="en-US" altLang="zh-CN" sz="1400" dirty="0"/>
              <a:t> = 5;</a:t>
            </a:r>
          </a:p>
          <a:p>
            <a:pPr latinLnBrk="1"/>
            <a:r>
              <a:rPr lang="zh-CN" altLang="en-US" sz="1400" dirty="0"/>
              <a:t>节点间同步的最小线程数。</a:t>
            </a:r>
          </a:p>
          <a:p>
            <a:pPr latinLnBrk="1"/>
            <a:r>
              <a:rPr lang="en-US" altLang="zh-CN" sz="1400" dirty="0" err="1"/>
              <a:t>maxThreadsForPeerReplication</a:t>
            </a:r>
            <a:r>
              <a:rPr lang="en-US" altLang="zh-CN" sz="1400" dirty="0"/>
              <a:t> = 20;</a:t>
            </a:r>
          </a:p>
          <a:p>
            <a:pPr latinLnBrk="1"/>
            <a:r>
              <a:rPr lang="zh-CN" altLang="en-US" sz="1400" dirty="0"/>
              <a:t>节点间同步的最大线程数。</a:t>
            </a:r>
          </a:p>
          <a:p>
            <a:pPr latinLnBrk="1"/>
            <a:r>
              <a:rPr lang="en-US" altLang="zh-CN" sz="1400" dirty="0" err="1"/>
              <a:t>maxTimeForReplication</a:t>
            </a:r>
            <a:r>
              <a:rPr lang="en-US" altLang="zh-CN" sz="1400" dirty="0"/>
              <a:t> = 30000;</a:t>
            </a:r>
          </a:p>
          <a:p>
            <a:pPr latinLnBrk="1"/>
            <a:r>
              <a:rPr lang="zh-CN" altLang="en-US" sz="1400" dirty="0"/>
              <a:t>节点间同步的最大时间，单位为毫秒。</a:t>
            </a:r>
          </a:p>
          <a:p>
            <a:pPr latinLnBrk="1"/>
            <a:r>
              <a:rPr lang="en-US" altLang="zh-CN" sz="1400" dirty="0" err="1"/>
              <a:t>disableDeltaForRemoteRegions</a:t>
            </a:r>
            <a:r>
              <a:rPr lang="en-US" altLang="zh-CN" sz="1400" dirty="0"/>
              <a:t> = false</a:t>
            </a:r>
            <a:r>
              <a:rPr lang="zh-CN" altLang="en-US" sz="1400" dirty="0"/>
              <a:t>；</a:t>
            </a:r>
          </a:p>
          <a:p>
            <a:pPr latinLnBrk="1"/>
            <a:r>
              <a:rPr lang="zh-CN" altLang="en-US" sz="1400" dirty="0"/>
              <a:t>是否启用远程区域增量。</a:t>
            </a:r>
          </a:p>
          <a:p>
            <a:pPr latinLnBrk="1"/>
            <a:r>
              <a:rPr lang="en-US" altLang="zh-CN" sz="1400" dirty="0" err="1"/>
              <a:t>remoteRegionConnectTimeoutMs</a:t>
            </a:r>
            <a:r>
              <a:rPr lang="en-US" altLang="zh-CN" sz="1400" dirty="0"/>
              <a:t> = 1000;</a:t>
            </a:r>
          </a:p>
          <a:p>
            <a:pPr latinLnBrk="1"/>
            <a:r>
              <a:rPr lang="zh-CN" altLang="en-US" sz="1400" dirty="0"/>
              <a:t>远程区域连接超时时间。</a:t>
            </a:r>
          </a:p>
          <a:p>
            <a:pPr latinLnBrk="1"/>
            <a:r>
              <a:rPr lang="en-US" altLang="zh-CN" sz="1400" dirty="0" err="1"/>
              <a:t>remoteRegionReadTimeoutMs</a:t>
            </a:r>
            <a:r>
              <a:rPr lang="en-US" altLang="zh-CN" sz="1400" dirty="0"/>
              <a:t> = 1000;</a:t>
            </a:r>
          </a:p>
          <a:p>
            <a:pPr latinLnBrk="1"/>
            <a:r>
              <a:rPr lang="zh-CN" altLang="en-US" sz="1400" dirty="0"/>
              <a:t>远程区域读取超时时间。</a:t>
            </a:r>
          </a:p>
          <a:p>
            <a:pPr latinLnBrk="1"/>
            <a:r>
              <a:rPr lang="en-US" altLang="zh-CN" sz="1400" dirty="0" err="1"/>
              <a:t>remoteRegionTotalConnections</a:t>
            </a:r>
            <a:r>
              <a:rPr lang="en-US" altLang="zh-CN" sz="1400" dirty="0"/>
              <a:t> = 1000;</a:t>
            </a:r>
          </a:p>
          <a:p>
            <a:pPr latinLnBrk="1"/>
            <a:r>
              <a:rPr lang="zh-CN" altLang="en-US" sz="1400" dirty="0"/>
              <a:t>远程区域最大连接数</a:t>
            </a:r>
          </a:p>
          <a:p>
            <a:pPr latinLnBrk="1"/>
            <a:r>
              <a:rPr lang="en-US" altLang="zh-CN" sz="1400" dirty="0" err="1"/>
              <a:t>remoteRegionTotalConnectionsPerHost</a:t>
            </a:r>
            <a:r>
              <a:rPr lang="en-US" altLang="zh-CN" sz="1400" dirty="0"/>
              <a:t> = 500;</a:t>
            </a:r>
          </a:p>
          <a:p>
            <a:pPr latinLnBrk="1"/>
            <a:r>
              <a:rPr lang="zh-CN" altLang="en-US" sz="1400" dirty="0"/>
              <a:t>远程区域单机连接数</a:t>
            </a:r>
          </a:p>
          <a:p>
            <a:pPr latinLnBrk="1"/>
            <a:r>
              <a:rPr lang="en-US" altLang="zh-CN" sz="1400" dirty="0" err="1"/>
              <a:t>remoteRegionConnectionIdleTimeoutSeconds</a:t>
            </a:r>
            <a:r>
              <a:rPr lang="en-US" altLang="zh-CN" sz="1400" dirty="0"/>
              <a:t> = 30;</a:t>
            </a:r>
          </a:p>
          <a:p>
            <a:pPr latinLnBrk="1"/>
            <a:r>
              <a:rPr lang="zh-CN" altLang="en-US" sz="1400" dirty="0"/>
              <a:t>远程区域连接空闲超时时间。</a:t>
            </a:r>
          </a:p>
          <a:p>
            <a:pPr latinLnBrk="1"/>
            <a:r>
              <a:rPr lang="en-US" altLang="zh-CN" sz="1400" dirty="0" err="1"/>
              <a:t>remoteRegionRegistryFetchInterval</a:t>
            </a:r>
            <a:r>
              <a:rPr lang="en-US" altLang="zh-CN" sz="1400" dirty="0"/>
              <a:t> = 30;</a:t>
            </a:r>
          </a:p>
          <a:p>
            <a:pPr latinLnBrk="1"/>
            <a:r>
              <a:rPr lang="zh-CN" altLang="en-US" sz="1400" dirty="0"/>
              <a:t>远程区域注册信息拉取频率。</a:t>
            </a:r>
          </a:p>
          <a:p>
            <a:pPr latinLnBrk="1"/>
            <a:r>
              <a:rPr lang="en-US" altLang="zh-CN" sz="1400" dirty="0" err="1"/>
              <a:t>remoteRegionFetchThreadPoolSize</a:t>
            </a:r>
            <a:r>
              <a:rPr lang="en-US" altLang="zh-CN" sz="1400" dirty="0"/>
              <a:t> = 20;</a:t>
            </a:r>
          </a:p>
          <a:p>
            <a:pPr latinLnBrk="1"/>
            <a:r>
              <a:rPr lang="zh-CN" altLang="en-US" sz="1400" dirty="0"/>
              <a:t>远程区域注册信息线程数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atinLnBrk="1"/>
            <a:endParaRPr lang="zh-CN" altLang="en-US" sz="1400" dirty="0"/>
          </a:p>
          <a:p>
            <a:pPr latinLnBrk="1"/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185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-65314" y="0"/>
            <a:ext cx="534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Server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配置列表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2930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1600" dirty="0" smtClean="0"/>
          </a:p>
          <a:p>
            <a:pPr latinLnBrk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92646" y="48446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970377"/>
            <a:ext cx="99522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1200" dirty="0"/>
          </a:p>
          <a:p>
            <a:r>
              <a:rPr lang="en-US" altLang="zh-CN" b="1" dirty="0" smtClean="0">
                <a:solidFill>
                  <a:srgbClr val="7030A0"/>
                </a:solidFill>
              </a:rPr>
              <a:t>4. Eureka </a:t>
            </a:r>
            <a:r>
              <a:rPr lang="en-US" altLang="zh-CN" b="1" dirty="0">
                <a:solidFill>
                  <a:srgbClr val="7030A0"/>
                </a:solidFill>
              </a:rPr>
              <a:t>Server</a:t>
            </a:r>
            <a:r>
              <a:rPr lang="zh-CN" altLang="en-US" b="1" dirty="0">
                <a:solidFill>
                  <a:srgbClr val="7030A0"/>
                </a:solidFill>
              </a:rPr>
              <a:t>注册中心仪表盘配置</a:t>
            </a:r>
            <a:endParaRPr lang="zh-CN" altLang="en-US" dirty="0">
              <a:solidFill>
                <a:srgbClr val="7030A0"/>
              </a:solidFill>
            </a:endParaRPr>
          </a:p>
          <a:p>
            <a:pPr latinLnBrk="1"/>
            <a:r>
              <a:rPr lang="zh-CN" altLang="en-US" sz="1200" dirty="0"/>
              <a:t>注册中心仪表盘的配置主要是控制注册中心的可视化展示。以</a:t>
            </a:r>
            <a:r>
              <a:rPr lang="en-US" altLang="zh-CN" sz="1200" dirty="0" err="1"/>
              <a:t>eureka.dashboard.xxx</a:t>
            </a:r>
            <a:r>
              <a:rPr lang="zh-CN" altLang="en-US" sz="1200" dirty="0"/>
              <a:t>的格式配置。</a:t>
            </a:r>
          </a:p>
          <a:p>
            <a:pPr latinLnBrk="1"/>
            <a:r>
              <a:rPr lang="en-US" altLang="zh-CN" sz="1200" dirty="0"/>
              <a:t>path="/"</a:t>
            </a:r>
          </a:p>
          <a:p>
            <a:pPr latinLnBrk="1"/>
            <a:r>
              <a:rPr lang="zh-CN" altLang="en-US" sz="1200" dirty="0"/>
              <a:t>仪表盘访问路径</a:t>
            </a:r>
          </a:p>
          <a:p>
            <a:pPr latinLnBrk="1"/>
            <a:r>
              <a:rPr lang="en-US" altLang="zh-CN" sz="1200" dirty="0"/>
              <a:t>enabled=true</a:t>
            </a:r>
          </a:p>
          <a:p>
            <a:pPr latinLnBrk="1"/>
            <a:r>
              <a:rPr lang="zh-CN" altLang="en-US" sz="1200" dirty="0"/>
              <a:t>是否启用仪表盘</a:t>
            </a:r>
          </a:p>
          <a:p>
            <a:pPr latinLnBrk="1"/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45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24491" y="528483"/>
            <a:ext cx="121675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深入理解</a:t>
            </a:r>
            <a:r>
              <a:rPr lang="en-US" altLang="zh-CN" sz="1600" dirty="0" smtClean="0"/>
              <a:t>Eureka</a:t>
            </a:r>
            <a:r>
              <a:rPr lang="zh-CN" altLang="en-US" sz="1600" dirty="0"/>
              <a:t>架构</a:t>
            </a:r>
            <a:r>
              <a:rPr lang="zh-CN" altLang="en-US" sz="1600" dirty="0" smtClean="0"/>
              <a:t>综述  </a:t>
            </a:r>
            <a:r>
              <a:rPr lang="en-US" altLang="zh-CN" sz="1600" dirty="0" smtClean="0"/>
              <a:t>5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深入</a:t>
            </a:r>
            <a:r>
              <a:rPr lang="zh-CN" altLang="en-US" sz="1600" dirty="0"/>
              <a:t>理解</a:t>
            </a:r>
            <a:r>
              <a:rPr lang="en-US" altLang="zh-CN" sz="1600" dirty="0"/>
              <a:t>Eureka Region</a:t>
            </a:r>
            <a:r>
              <a:rPr lang="zh-CN" altLang="en-US" sz="1600" dirty="0"/>
              <a:t>和</a:t>
            </a:r>
            <a:r>
              <a:rPr lang="en-US" altLang="zh-CN" sz="1600" dirty="0" smtClean="0"/>
              <a:t>Zone  6-8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3. </a:t>
            </a:r>
            <a:r>
              <a:rPr lang="zh-CN" altLang="en-US" sz="1600" dirty="0" smtClean="0"/>
              <a:t>深入理解</a:t>
            </a:r>
            <a:r>
              <a:rPr lang="en-US" altLang="zh-CN" sz="1600" dirty="0" smtClean="0"/>
              <a:t>Eureka</a:t>
            </a:r>
            <a:r>
              <a:rPr lang="zh-CN" altLang="en-US" sz="1600" dirty="0" smtClean="0"/>
              <a:t>数据结构  </a:t>
            </a:r>
            <a:r>
              <a:rPr lang="en-US" altLang="zh-CN" sz="1600" dirty="0" smtClean="0"/>
              <a:t>9-11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 smtClean="0"/>
              <a:t>4. </a:t>
            </a:r>
            <a:r>
              <a:rPr lang="zh-CN" altLang="en-US" sz="1600" dirty="0" smtClean="0"/>
              <a:t>深入理解</a:t>
            </a:r>
            <a:r>
              <a:rPr lang="en-US" altLang="zh-CN" sz="1600" dirty="0" smtClean="0"/>
              <a:t>Eureka </a:t>
            </a:r>
            <a:r>
              <a:rPr lang="en-US" altLang="zh-CN" sz="1600" dirty="0"/>
              <a:t>Register</a:t>
            </a:r>
            <a:r>
              <a:rPr lang="zh-CN" altLang="en-US" sz="1600" dirty="0" smtClean="0"/>
              <a:t>机制  </a:t>
            </a:r>
            <a:r>
              <a:rPr lang="en-US" altLang="zh-CN" sz="1600" dirty="0" smtClean="0"/>
              <a:t>12-13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 smtClean="0"/>
              <a:t>5. </a:t>
            </a:r>
            <a:r>
              <a:rPr lang="zh-CN" altLang="en-US" sz="1600" dirty="0" smtClean="0"/>
              <a:t>深入理解</a:t>
            </a:r>
            <a:r>
              <a:rPr lang="en-US" altLang="zh-CN" sz="1600" dirty="0" smtClean="0"/>
              <a:t>Eureka </a:t>
            </a:r>
            <a:r>
              <a:rPr lang="en-US" altLang="zh-CN" sz="1600" dirty="0"/>
              <a:t>Renew</a:t>
            </a:r>
            <a:r>
              <a:rPr lang="zh-CN" altLang="en-US" sz="1600" dirty="0" smtClean="0"/>
              <a:t>机制  </a:t>
            </a:r>
            <a:r>
              <a:rPr lang="en-US" altLang="zh-CN" sz="1600" dirty="0" smtClean="0"/>
              <a:t>14-15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 smtClean="0"/>
              <a:t>6. </a:t>
            </a:r>
            <a:r>
              <a:rPr lang="zh-CN" altLang="en-US" sz="1600" dirty="0" smtClean="0"/>
              <a:t>深入理解</a:t>
            </a:r>
            <a:r>
              <a:rPr lang="en-US" altLang="zh-CN" sz="1600" dirty="0" smtClean="0"/>
              <a:t>Eureka </a:t>
            </a:r>
            <a:r>
              <a:rPr lang="en-US" altLang="zh-CN" sz="1600" dirty="0"/>
              <a:t>Cancel</a:t>
            </a:r>
            <a:r>
              <a:rPr lang="zh-CN" altLang="en-US" sz="1600" dirty="0" smtClean="0"/>
              <a:t>机制  </a:t>
            </a:r>
            <a:r>
              <a:rPr lang="en-US" altLang="zh-CN" sz="1600" dirty="0" smtClean="0"/>
              <a:t>16-17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 smtClean="0"/>
              <a:t>7. </a:t>
            </a:r>
            <a:r>
              <a:rPr lang="zh-CN" altLang="en-US" sz="1600" dirty="0" smtClean="0"/>
              <a:t>深入理解</a:t>
            </a:r>
            <a:r>
              <a:rPr lang="en-US" altLang="zh-CN" sz="1600" dirty="0" smtClean="0"/>
              <a:t>Eureka </a:t>
            </a:r>
            <a:r>
              <a:rPr lang="en-US" altLang="zh-CN" sz="1600" dirty="0"/>
              <a:t>Evict</a:t>
            </a:r>
            <a:r>
              <a:rPr lang="zh-CN" altLang="en-US" sz="1600" dirty="0" smtClean="0"/>
              <a:t>机制  </a:t>
            </a:r>
            <a:r>
              <a:rPr lang="en-US" altLang="zh-CN" sz="1600" dirty="0" smtClean="0"/>
              <a:t>18-19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8. </a:t>
            </a:r>
            <a:r>
              <a:rPr lang="zh-CN" altLang="en-US" sz="1600" dirty="0" smtClean="0"/>
              <a:t>深入</a:t>
            </a:r>
            <a:r>
              <a:rPr lang="zh-CN" altLang="en-US" sz="1600" dirty="0"/>
              <a:t>理解</a:t>
            </a:r>
            <a:r>
              <a:rPr lang="en-US" altLang="zh-CN" sz="1600" dirty="0"/>
              <a:t>Eureka Client</a:t>
            </a:r>
            <a:r>
              <a:rPr lang="zh-CN" altLang="en-US" sz="1600" dirty="0"/>
              <a:t>获取注册信息</a:t>
            </a:r>
            <a:r>
              <a:rPr lang="zh-CN" altLang="en-US" sz="1600" dirty="0" smtClean="0"/>
              <a:t>机制  </a:t>
            </a:r>
            <a:r>
              <a:rPr lang="en-US" altLang="zh-CN" sz="1600" dirty="0" smtClean="0"/>
              <a:t>20-21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9. </a:t>
            </a:r>
            <a:r>
              <a:rPr lang="zh-CN" altLang="en-US" sz="1600" dirty="0" smtClean="0"/>
              <a:t>深入</a:t>
            </a:r>
            <a:r>
              <a:rPr lang="zh-CN" altLang="en-US" sz="1600" dirty="0"/>
              <a:t>理解</a:t>
            </a:r>
            <a:r>
              <a:rPr lang="en-US" altLang="zh-CN" sz="1600" dirty="0"/>
              <a:t>Eureka Server</a:t>
            </a:r>
            <a:r>
              <a:rPr lang="zh-CN" altLang="en-US" sz="1600" dirty="0"/>
              <a:t>节点复制机制  </a:t>
            </a:r>
            <a:r>
              <a:rPr lang="en-US" altLang="zh-CN" sz="1600" dirty="0" smtClean="0"/>
              <a:t>22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 smtClean="0"/>
          </a:p>
          <a:p>
            <a:r>
              <a:rPr lang="en-US" altLang="zh-CN" sz="1600" dirty="0" smtClean="0"/>
              <a:t>10. </a:t>
            </a:r>
            <a:r>
              <a:rPr lang="zh-CN" altLang="en-US" sz="1600" dirty="0" smtClean="0"/>
              <a:t>深入理解</a:t>
            </a:r>
            <a:r>
              <a:rPr lang="en-US" altLang="zh-CN" sz="1600" dirty="0" smtClean="0"/>
              <a:t>Eureka </a:t>
            </a:r>
            <a:r>
              <a:rPr lang="en-US" altLang="zh-CN" sz="1600" dirty="0"/>
              <a:t>Server</a:t>
            </a:r>
            <a:r>
              <a:rPr lang="zh-CN" altLang="en-US" sz="1600" dirty="0"/>
              <a:t>缓存</a:t>
            </a:r>
            <a:r>
              <a:rPr lang="zh-CN" altLang="en-US" sz="1600" dirty="0" smtClean="0"/>
              <a:t>机制 </a:t>
            </a:r>
            <a:r>
              <a:rPr lang="en-US" altLang="zh-CN" sz="1600" dirty="0" smtClean="0"/>
              <a:t>23-27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 smtClean="0"/>
              <a:t>11. </a:t>
            </a:r>
            <a:r>
              <a:rPr lang="zh-CN" altLang="en-US" sz="1600" dirty="0" smtClean="0"/>
              <a:t>深入理解</a:t>
            </a:r>
            <a:r>
              <a:rPr lang="en-US" altLang="zh-CN" sz="1600" dirty="0" smtClean="0"/>
              <a:t>Eureka </a:t>
            </a:r>
            <a:r>
              <a:rPr lang="en-US" altLang="zh-CN" sz="1600" dirty="0"/>
              <a:t>Server</a:t>
            </a:r>
            <a:r>
              <a:rPr lang="zh-CN" altLang="en-US" sz="1600" dirty="0"/>
              <a:t>自我保护机制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/>
              <a:t>12. </a:t>
            </a:r>
            <a:r>
              <a:rPr lang="zh-CN" altLang="en-US" sz="1600" smtClean="0"/>
              <a:t>深入</a:t>
            </a:r>
            <a:r>
              <a:rPr lang="zh-CN" altLang="en-US" sz="1600" dirty="0" smtClean="0"/>
              <a:t>理解</a:t>
            </a:r>
            <a:r>
              <a:rPr lang="en-US" altLang="zh-CN" sz="1600" dirty="0" smtClean="0"/>
              <a:t>Eureka</a:t>
            </a:r>
            <a:r>
              <a:rPr lang="zh-CN" altLang="en-US" sz="1600" dirty="0"/>
              <a:t>配置列表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4490" y="53830"/>
            <a:ext cx="4849589" cy="474653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sym typeface="+mn-lt"/>
              </a:rPr>
              <a:t>3. How </a:t>
            </a:r>
            <a:r>
              <a:rPr lang="en-US" altLang="zh-CN" b="1" smtClean="0">
                <a:solidFill>
                  <a:srgbClr val="FF0000"/>
                </a:solidFill>
                <a:sym typeface="+mn-lt"/>
              </a:rPr>
              <a:t>? </a:t>
            </a:r>
            <a:endParaRPr lang="en-US" altLang="zh-CN" b="1" dirty="0">
              <a:solidFill>
                <a:srgbClr val="FF0000"/>
              </a:solidFill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4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73296"/>
            <a:ext cx="4114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Helvetica Neue"/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  <a:latin typeface="Helvetica Neue"/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  <a:latin typeface="Helvetica Neue"/>
              </a:rPr>
              <a:t>Eureka</a:t>
            </a:r>
            <a:r>
              <a:rPr lang="zh-CN" altLang="en-US" sz="2400" b="1" dirty="0">
                <a:solidFill>
                  <a:srgbClr val="FF0000"/>
                </a:solidFill>
                <a:latin typeface="Helvetica Neue"/>
              </a:rPr>
              <a:t>架构</a:t>
            </a:r>
            <a:r>
              <a:rPr lang="zh-CN" altLang="en-US" sz="2400" b="1" dirty="0" smtClean="0">
                <a:solidFill>
                  <a:srgbClr val="FF0000"/>
                </a:solidFill>
                <a:latin typeface="Helvetica Neue"/>
              </a:rPr>
              <a:t>综述</a:t>
            </a:r>
            <a:endParaRPr lang="zh-CN" altLang="en-US" sz="24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296" y="626644"/>
            <a:ext cx="121137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444443"/>
                </a:solidFill>
                <a:latin typeface="Georgia" panose="02040502050405020303" pitchFamily="18" charset="0"/>
                <a:hlinkClick r:id="rId4"/>
              </a:rPr>
              <a:t>https://</a:t>
            </a:r>
            <a:r>
              <a:rPr lang="en-US" altLang="zh-CN" sz="1600" dirty="0" smtClean="0">
                <a:solidFill>
                  <a:srgbClr val="444443"/>
                </a:solidFill>
                <a:latin typeface="Georgia" panose="02040502050405020303" pitchFamily="18" charset="0"/>
                <a:hlinkClick r:id="rId4"/>
              </a:rPr>
              <a:t>github.com/Netflix/eureka/wiki/Eureka-at-a-glance</a:t>
            </a:r>
            <a:r>
              <a:rPr lang="en-US" altLang="zh-CN" sz="16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</a:t>
            </a:r>
            <a:endParaRPr lang="en-US" altLang="zh-CN" sz="1600" dirty="0">
              <a:solidFill>
                <a:srgbClr val="444443"/>
              </a:solidFill>
              <a:latin typeface="Georgia" panose="02040502050405020303" pitchFamily="18" charset="0"/>
            </a:endParaRPr>
          </a:p>
          <a:p>
            <a:pPr latinLnBrk="1"/>
            <a:r>
              <a:rPr lang="en-US" altLang="zh-CN" sz="16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Eureka</a:t>
            </a:r>
            <a:r>
              <a:rPr lang="zh-CN" altLang="en-US" sz="1600" dirty="0">
                <a:solidFill>
                  <a:srgbClr val="444443"/>
                </a:solidFill>
                <a:latin typeface="Georgia" panose="02040502050405020303" pitchFamily="18" charset="0"/>
              </a:rPr>
              <a:t>包括两个端：</a:t>
            </a:r>
          </a:p>
          <a:p>
            <a:r>
              <a:rPr lang="en-US" altLang="zh-CN" sz="16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1. Eureka </a:t>
            </a:r>
            <a:r>
              <a:rPr lang="en-US" altLang="zh-CN" sz="1600" dirty="0">
                <a:solidFill>
                  <a:srgbClr val="444443"/>
                </a:solidFill>
                <a:latin typeface="Georgia" panose="02040502050405020303" pitchFamily="18" charset="0"/>
              </a:rPr>
              <a:t>Server</a:t>
            </a:r>
            <a:r>
              <a:rPr lang="zh-CN" altLang="en-US" sz="1600" dirty="0">
                <a:solidFill>
                  <a:srgbClr val="444443"/>
                </a:solidFill>
                <a:latin typeface="Georgia" panose="02040502050405020303" pitchFamily="18" charset="0"/>
              </a:rPr>
              <a:t>：注册中心服务端，用于维护和管理注册服务列表。</a:t>
            </a:r>
          </a:p>
          <a:p>
            <a:r>
              <a:rPr lang="en-US" altLang="zh-CN" sz="160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2. Eureka </a:t>
            </a:r>
            <a:r>
              <a:rPr lang="en-US" altLang="zh-CN" sz="1600" dirty="0">
                <a:solidFill>
                  <a:srgbClr val="444443"/>
                </a:solidFill>
                <a:latin typeface="Georgia" panose="02040502050405020303" pitchFamily="18" charset="0"/>
              </a:rPr>
              <a:t>Client</a:t>
            </a:r>
            <a:r>
              <a:rPr lang="zh-CN" altLang="en-US" sz="1600" dirty="0">
                <a:solidFill>
                  <a:srgbClr val="444443"/>
                </a:solidFill>
                <a:latin typeface="Georgia" panose="02040502050405020303" pitchFamily="18" charset="0"/>
              </a:rPr>
              <a:t>：注册中心客户端，向注册中心注册服务的应用都可以叫做</a:t>
            </a:r>
            <a:r>
              <a:rPr lang="en-US" altLang="zh-CN" sz="1600" dirty="0">
                <a:solidFill>
                  <a:srgbClr val="444443"/>
                </a:solidFill>
                <a:latin typeface="Georgia" panose="02040502050405020303" pitchFamily="18" charset="0"/>
              </a:rPr>
              <a:t>Eureka Client</a:t>
            </a:r>
            <a:r>
              <a:rPr lang="zh-CN" altLang="en-US" sz="1600" dirty="0">
                <a:solidFill>
                  <a:srgbClr val="444443"/>
                </a:solidFill>
                <a:latin typeface="Georgia" panose="02040502050405020303" pitchFamily="18" charset="0"/>
              </a:rPr>
              <a:t>（包括</a:t>
            </a:r>
            <a:r>
              <a:rPr lang="en-US" altLang="zh-CN" sz="160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600" dirty="0">
                <a:solidFill>
                  <a:srgbClr val="444443"/>
                </a:solidFill>
                <a:latin typeface="Georgia" panose="02040502050405020303" pitchFamily="18" charset="0"/>
              </a:rPr>
              <a:t>本身）。</a:t>
            </a:r>
            <a:endParaRPr lang="zh-CN" altLang="en-US" sz="1600" b="0" i="0" dirty="0">
              <a:solidFill>
                <a:srgbClr val="44444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039" y="1795545"/>
            <a:ext cx="5972961" cy="51291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35794"/>
            <a:ext cx="6219039" cy="471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1" dirty="0" smtClean="0">
                <a:solidFill>
                  <a:srgbClr val="7030A0"/>
                </a:solidFill>
                <a:latin typeface="Georgia" panose="02040502050405020303" pitchFamily="18" charset="0"/>
              </a:rPr>
              <a:t>图表说明：</a:t>
            </a:r>
            <a:endParaRPr lang="en-US" altLang="zh-CN" sz="1600" b="1" dirty="0" smtClean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pPr latinLnBrk="1"/>
            <a:endParaRPr lang="en-US" altLang="zh-CN" sz="1050" dirty="0" smtClean="0">
              <a:solidFill>
                <a:srgbClr val="444443"/>
              </a:solidFill>
              <a:latin typeface="Georgia" panose="02040502050405020303" pitchFamily="18" charset="0"/>
            </a:endParaRPr>
          </a:p>
          <a:p>
            <a:pPr latinLnBrk="1"/>
            <a:r>
              <a:rPr lang="en-US" altLang="zh-CN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Eureka 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：表示注册中心集群</a:t>
            </a:r>
          </a:p>
          <a:p>
            <a:pPr latinLnBrk="1"/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us-east-xxx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：表示集群所在的区域</a:t>
            </a:r>
          </a:p>
          <a:p>
            <a:pPr latinLnBrk="1"/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Service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：表示服务提供者</a:t>
            </a:r>
          </a:p>
          <a:p>
            <a:pPr latinLnBrk="1"/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Client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：表示服务消费者</a:t>
            </a:r>
          </a:p>
          <a:p>
            <a:pPr latinLnBrk="1"/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Client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：表示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客户端</a:t>
            </a:r>
          </a:p>
          <a:p>
            <a:pPr latinLnBrk="1"/>
            <a:r>
              <a:rPr lang="zh-CN" altLang="en-US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    如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图所示，现在有三个区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us-east-1c,us-east-1d,us-east-1e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，每个区里都有一个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集群，以及不定的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Service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和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Client</a:t>
            </a:r>
            <a:r>
              <a:rPr lang="zh-CN" altLang="en-US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。</a:t>
            </a:r>
            <a:endParaRPr lang="en-US" altLang="zh-CN" sz="1050" dirty="0" smtClean="0">
              <a:solidFill>
                <a:srgbClr val="444443"/>
              </a:solidFill>
              <a:latin typeface="Georgia" panose="02040502050405020303" pitchFamily="18" charset="0"/>
            </a:endParaRPr>
          </a:p>
          <a:p>
            <a:pPr latinLnBrk="1"/>
            <a:endParaRPr lang="zh-CN" altLang="en-US" sz="1050" dirty="0">
              <a:solidFill>
                <a:srgbClr val="444443"/>
              </a:solidFill>
              <a:latin typeface="Georgia" panose="02040502050405020303" pitchFamily="18" charset="0"/>
            </a:endParaRPr>
          </a:p>
          <a:p>
            <a:r>
              <a:rPr lang="zh-CN" altLang="en-US" sz="1200" b="1" dirty="0">
                <a:solidFill>
                  <a:srgbClr val="7030A0"/>
                </a:solidFill>
                <a:latin typeface="Georgia" panose="02040502050405020303" pitchFamily="18" charset="0"/>
              </a:rPr>
              <a:t>同区域的服务注册与调用过程</a:t>
            </a:r>
          </a:p>
          <a:p>
            <a:pPr latinLnBrk="1"/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us-east-1c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区域代表了同区域内的服务注册与调用过程。</a:t>
            </a:r>
          </a:p>
          <a:p>
            <a:pPr>
              <a:buFont typeface="+mj-lt"/>
              <a:buAutoNum type="arabicPeriod"/>
            </a:pPr>
            <a:r>
              <a:rPr lang="en-US" altLang="zh-CN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 Application 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Service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启动后向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注册中心注册服务，包括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IP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、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Port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、服务名等信息。</a:t>
            </a:r>
          </a:p>
          <a:p>
            <a:pPr>
              <a:buFont typeface="+mj-lt"/>
              <a:buAutoNum type="arabicPeriod"/>
            </a:pPr>
            <a:r>
              <a:rPr lang="en-US" altLang="zh-CN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 Application 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Client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启动后从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拉取注册列表。</a:t>
            </a:r>
          </a:p>
          <a:p>
            <a:pPr>
              <a:buFont typeface="+mj-lt"/>
              <a:buAutoNum type="arabicPeriod"/>
            </a:pPr>
            <a:r>
              <a:rPr lang="en-US" altLang="zh-CN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 Application 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Client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发起远程调用的时候优先调用本区域内的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Service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。如果本区内没有可用的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Service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，才会发起对其他区内的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Service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调用</a:t>
            </a:r>
            <a:r>
              <a:rPr lang="zh-CN" altLang="en-US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。</a:t>
            </a:r>
            <a:endParaRPr lang="en-US" altLang="zh-CN" sz="1050" dirty="0" smtClean="0">
              <a:solidFill>
                <a:srgbClr val="444443"/>
              </a:solidFill>
              <a:latin typeface="Georgia" panose="02040502050405020303" pitchFamily="18" charset="0"/>
            </a:endParaRPr>
          </a:p>
          <a:p>
            <a:endParaRPr lang="zh-CN" altLang="en-US" sz="1050" dirty="0">
              <a:solidFill>
                <a:srgbClr val="444443"/>
              </a:solidFill>
              <a:latin typeface="Georgia" panose="02040502050405020303" pitchFamily="18" charset="0"/>
            </a:endParaRPr>
          </a:p>
          <a:p>
            <a:r>
              <a:rPr lang="zh-CN" altLang="en-US" sz="1200" b="1" dirty="0">
                <a:solidFill>
                  <a:srgbClr val="7030A0"/>
                </a:solidFill>
                <a:latin typeface="Georgia" panose="02040502050405020303" pitchFamily="18" charset="0"/>
              </a:rPr>
              <a:t>不同区域的服务注册与调用过程</a:t>
            </a:r>
          </a:p>
          <a:p>
            <a:pPr latinLnBrk="1"/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三个区域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us-east-1c,us-east-1d,us-east-1e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结合在一起代表了不同区域内的服务注册与调用过程。</a:t>
            </a:r>
          </a:p>
          <a:p>
            <a:pPr>
              <a:buFont typeface="+mj-lt"/>
              <a:buAutoNum type="arabicPeriod"/>
            </a:pPr>
            <a:r>
              <a:rPr lang="en-US" altLang="zh-CN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us-east-1c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内的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Service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启动后，向本区内的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注册服务信息。并跟本区内的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维持心跳续约。</a:t>
            </a:r>
          </a:p>
          <a:p>
            <a:pPr>
              <a:buFont typeface="+mj-lt"/>
              <a:buAutoNum type="arabicPeriod"/>
            </a:pPr>
            <a:r>
              <a:rPr lang="en-US" altLang="zh-CN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Eureka 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会将服务信息同步至相邻的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us-east-1d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以及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us-east-1e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</a:p>
          <a:p>
            <a:pPr>
              <a:buFont typeface="+mj-lt"/>
              <a:buAutoNum type="arabicPeriod"/>
            </a:pPr>
            <a:r>
              <a:rPr lang="en-US" altLang="zh-CN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us-east-1e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内的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Service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启动后，向本区内的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注册服务信息。并跟本区内的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维持心跳续约。</a:t>
            </a:r>
          </a:p>
          <a:p>
            <a:pPr>
              <a:buFont typeface="+mj-lt"/>
              <a:buAutoNum type="arabicPeriod"/>
            </a:pPr>
            <a:r>
              <a:rPr lang="en-US" altLang="zh-CN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Eureka 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会将服务信息同步至相邻的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us-east-1d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以及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us-east-1c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</a:p>
          <a:p>
            <a:pPr>
              <a:buFont typeface="+mj-lt"/>
              <a:buAutoNum type="arabicPeriod"/>
            </a:pPr>
            <a:r>
              <a:rPr lang="en-US" altLang="zh-CN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us-east-1d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内的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Client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启动后，从本区内的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拉取注册列表。</a:t>
            </a:r>
          </a:p>
          <a:p>
            <a:pPr>
              <a:buFont typeface="+mj-lt"/>
              <a:buAutoNum type="arabicPeriod"/>
            </a:pPr>
            <a:r>
              <a:rPr lang="en-US" altLang="zh-CN" sz="1050" dirty="0" smtClean="0">
                <a:solidFill>
                  <a:srgbClr val="444443"/>
                </a:solidFill>
                <a:latin typeface="Georgia" panose="02040502050405020303" pitchFamily="18" charset="0"/>
              </a:rPr>
              <a:t> us-east-1d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内的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Client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发起远程调用时，会先检索本区有没有可用的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Service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，如果没有就会通过某种算法调用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us-east-1c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或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us-east-1e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中的</a:t>
            </a:r>
            <a:r>
              <a:rPr lang="en-US" altLang="zh-CN" sz="1050" dirty="0">
                <a:solidFill>
                  <a:srgbClr val="444443"/>
                </a:solidFill>
                <a:latin typeface="Georgia" panose="02040502050405020303" pitchFamily="18" charset="0"/>
              </a:rPr>
              <a:t>Application Service</a:t>
            </a:r>
            <a:r>
              <a:rPr lang="zh-CN" altLang="en-US" sz="1050" dirty="0">
                <a:solidFill>
                  <a:srgbClr val="444443"/>
                </a:solidFill>
                <a:latin typeface="Georgia" panose="02040502050405020303" pitchFamily="18" charset="0"/>
              </a:rPr>
              <a:t>服务</a:t>
            </a:r>
            <a:endParaRPr lang="zh-CN" altLang="en-US" sz="10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2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0" y="35528"/>
            <a:ext cx="596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Region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Zone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7650" y="1114628"/>
            <a:ext cx="11117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580424"/>
            <a:ext cx="120504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Georgia" panose="02040502050405020303" pitchFamily="18" charset="0"/>
              </a:rPr>
              <a:t>背景</a:t>
            </a:r>
          </a:p>
          <a:p>
            <a:r>
              <a:rPr lang="zh-CN" altLang="en-US" sz="1400" dirty="0" smtClean="0"/>
              <a:t>    用户</a:t>
            </a:r>
            <a:r>
              <a:rPr lang="zh-CN" altLang="en-US" sz="1400" dirty="0"/>
              <a:t>量比较大或者用户地理位置分布范围很广的项目，一般都会有多个机房。这个时候如果上线</a:t>
            </a:r>
            <a:r>
              <a:rPr lang="en-US" altLang="zh-CN" sz="1400" dirty="0" err="1"/>
              <a:t>springCloud</a:t>
            </a:r>
            <a:r>
              <a:rPr lang="zh-CN" altLang="en-US" sz="1400" dirty="0"/>
              <a:t>服务的话，我们希望一个机房内的服务优先调用同一个机房内的服务，当同一个机房的服务不可用的时候，再去调用其它机房的服务，以达到减少延时的作用。</a:t>
            </a:r>
            <a:endParaRPr lang="en-US" altLang="zh-CN" sz="1400" dirty="0"/>
          </a:p>
          <a:p>
            <a:pPr latinLnBrk="1"/>
            <a:endParaRPr lang="en-US" altLang="zh-CN" b="0" i="0" dirty="0" smtClean="0">
              <a:solidFill>
                <a:srgbClr val="444443"/>
              </a:solidFill>
              <a:effectLst/>
              <a:latin typeface="Georgia" panose="02040502050405020303" pitchFamily="18" charset="0"/>
            </a:endParaRPr>
          </a:p>
          <a:p>
            <a:r>
              <a:rPr lang="zh-CN" altLang="en-US" b="1" dirty="0">
                <a:solidFill>
                  <a:srgbClr val="7030A0"/>
                </a:solidFill>
              </a:rPr>
              <a:t>概念</a:t>
            </a:r>
          </a:p>
          <a:p>
            <a:pPr latinLnBrk="1"/>
            <a:r>
              <a:rPr lang="en-US" altLang="zh-CN" sz="1400" dirty="0"/>
              <a:t>eureka</a:t>
            </a:r>
            <a:r>
              <a:rPr lang="zh-CN" altLang="en-US" sz="1400" dirty="0"/>
              <a:t>提供了</a:t>
            </a:r>
            <a:r>
              <a:rPr lang="en-US" altLang="zh-CN" sz="1400" dirty="0"/>
              <a:t>region</a:t>
            </a:r>
            <a:r>
              <a:rPr lang="zh-CN" altLang="en-US" sz="1400" dirty="0"/>
              <a:t>和</a:t>
            </a:r>
            <a:r>
              <a:rPr lang="en-US" altLang="zh-CN" sz="1400" dirty="0"/>
              <a:t>zone</a:t>
            </a:r>
            <a:r>
              <a:rPr lang="zh-CN" altLang="en-US" sz="1400" dirty="0"/>
              <a:t>两个概念来进行分区，这两个概念均来自于亚马逊的</a:t>
            </a:r>
            <a:r>
              <a:rPr lang="en-US" altLang="zh-CN" sz="1400" dirty="0"/>
              <a:t>AWS</a:t>
            </a:r>
            <a:r>
              <a:rPr lang="zh-CN" altLang="en-US" sz="1400" dirty="0"/>
              <a:t>：</a:t>
            </a:r>
          </a:p>
          <a:p>
            <a:r>
              <a:rPr lang="en-US" altLang="zh-CN" sz="1400" dirty="0"/>
              <a:t>region</a:t>
            </a:r>
            <a:r>
              <a:rPr lang="zh-CN" altLang="en-US" sz="1400" dirty="0"/>
              <a:t>：可以简单理解为地理上的分区，比如亚洲地区，或者华北地区，再</a:t>
            </a:r>
            <a:r>
              <a:rPr lang="zh-CN" altLang="en-US" sz="1400" dirty="0" smtClean="0"/>
              <a:t>或者</a:t>
            </a:r>
            <a:r>
              <a:rPr lang="zh-CN" altLang="en-US" sz="1400" dirty="0"/>
              <a:t>杭州</a:t>
            </a:r>
            <a:r>
              <a:rPr lang="zh-CN" altLang="en-US" sz="1400" dirty="0" smtClean="0"/>
              <a:t>等等</a:t>
            </a:r>
            <a:r>
              <a:rPr lang="zh-CN" altLang="en-US" sz="1400" dirty="0"/>
              <a:t>，没有具体大小的限制。根据项目具体的情况，可以自行合理划分</a:t>
            </a:r>
            <a:r>
              <a:rPr lang="en-US" altLang="zh-CN" sz="1400" dirty="0"/>
              <a:t>region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zone</a:t>
            </a:r>
            <a:r>
              <a:rPr lang="zh-CN" altLang="en-US" sz="1400" dirty="0"/>
              <a:t>：可以简单理解为</a:t>
            </a:r>
            <a:r>
              <a:rPr lang="en-US" altLang="zh-CN" sz="1400" dirty="0"/>
              <a:t>region</a:t>
            </a:r>
            <a:r>
              <a:rPr lang="zh-CN" altLang="en-US" sz="1400" dirty="0"/>
              <a:t>内的具体机房，比如说</a:t>
            </a:r>
            <a:r>
              <a:rPr lang="en-US" altLang="zh-CN" sz="1400" dirty="0"/>
              <a:t>region</a:t>
            </a:r>
            <a:r>
              <a:rPr lang="zh-CN" altLang="en-US" sz="1400" dirty="0"/>
              <a:t>划分为北京，然后北京有两个机房，就可以在此</a:t>
            </a:r>
            <a:r>
              <a:rPr lang="en-US" altLang="zh-CN" sz="1400" dirty="0"/>
              <a:t>region</a:t>
            </a:r>
            <a:r>
              <a:rPr lang="zh-CN" altLang="en-US" sz="1400" dirty="0"/>
              <a:t>之下划分出</a:t>
            </a:r>
            <a:r>
              <a:rPr lang="en-US" altLang="zh-CN" sz="1400" dirty="0"/>
              <a:t>zone1,zone2</a:t>
            </a:r>
            <a:r>
              <a:rPr lang="zh-CN" altLang="en-US" sz="1400" dirty="0"/>
              <a:t>两个</a:t>
            </a:r>
            <a:r>
              <a:rPr lang="en-US" altLang="zh-CN" sz="1400" dirty="0"/>
              <a:t>zone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7030A0"/>
                </a:solidFill>
              </a:rPr>
              <a:t>分区服务架构图</a:t>
            </a:r>
          </a:p>
          <a:p>
            <a:pPr latinLnBrk="1"/>
            <a:endParaRPr lang="zh-CN" altLang="en-US" b="0" i="0" dirty="0">
              <a:solidFill>
                <a:srgbClr val="44444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029197"/>
            <a:ext cx="1219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/>
              <a:t>如图所示，有一个</a:t>
            </a:r>
            <a:r>
              <a:rPr lang="en-US" altLang="zh-CN" sz="1400" dirty="0"/>
              <a:t>region:</a:t>
            </a:r>
            <a:r>
              <a:rPr lang="zh-CN" altLang="en-US" sz="1400" dirty="0"/>
              <a:t>杭州，下面有</a:t>
            </a:r>
            <a:r>
              <a:rPr lang="en-US" altLang="zh-CN" sz="1400" dirty="0"/>
              <a:t>zone-1</a:t>
            </a:r>
            <a:r>
              <a:rPr lang="zh-CN" altLang="en-US" sz="1400" dirty="0"/>
              <a:t>和</a:t>
            </a:r>
            <a:r>
              <a:rPr lang="en-US" altLang="zh-CN" sz="1400" dirty="0"/>
              <a:t>zone-2</a:t>
            </a:r>
            <a:r>
              <a:rPr lang="zh-CN" altLang="en-US" sz="1400" dirty="0"/>
              <a:t>两个分区，每个分区内有一个注册中心</a:t>
            </a:r>
            <a:r>
              <a:rPr lang="en-US" altLang="zh-CN" sz="1400" dirty="0"/>
              <a:t>Eureka Server</a:t>
            </a:r>
            <a:r>
              <a:rPr lang="zh-CN" altLang="en-US" sz="1400" dirty="0"/>
              <a:t>和一个服务提供者</a:t>
            </a:r>
            <a:r>
              <a:rPr lang="en-US" altLang="zh-CN" sz="1400" dirty="0"/>
              <a:t>Service</a:t>
            </a:r>
            <a:r>
              <a:rPr lang="zh-CN" altLang="en-US" sz="1400" dirty="0"/>
              <a:t>。</a:t>
            </a:r>
          </a:p>
          <a:p>
            <a:pPr latinLnBrk="1"/>
            <a:r>
              <a:rPr lang="zh-CN" altLang="en-US" sz="1400" dirty="0"/>
              <a:t>我们在</a:t>
            </a:r>
            <a:r>
              <a:rPr lang="en-US" altLang="zh-CN" sz="1400" dirty="0"/>
              <a:t>zone-1</a:t>
            </a:r>
            <a:r>
              <a:rPr lang="zh-CN" altLang="en-US" sz="1400" dirty="0"/>
              <a:t>内创建一个</a:t>
            </a:r>
            <a:r>
              <a:rPr lang="en-US" altLang="zh-CN" sz="1400" dirty="0"/>
              <a:t>Consumer-1</a:t>
            </a:r>
            <a:r>
              <a:rPr lang="zh-CN" altLang="en-US" sz="1400" dirty="0"/>
              <a:t>服务消费者的话，其会优先调用同一个</a:t>
            </a:r>
            <a:r>
              <a:rPr lang="en-US" altLang="zh-CN" sz="1400" dirty="0"/>
              <a:t>zone</a:t>
            </a:r>
            <a:r>
              <a:rPr lang="zh-CN" altLang="en-US" sz="1400" dirty="0"/>
              <a:t>内的</a:t>
            </a:r>
            <a:r>
              <a:rPr lang="en-US" altLang="zh-CN" sz="1400" dirty="0"/>
              <a:t>Service-1</a:t>
            </a:r>
            <a:r>
              <a:rPr lang="zh-CN" altLang="en-US" sz="1400" dirty="0"/>
              <a:t>，当</a:t>
            </a:r>
            <a:r>
              <a:rPr lang="en-US" altLang="zh-CN" sz="1400" dirty="0"/>
              <a:t>Service-1</a:t>
            </a:r>
            <a:r>
              <a:rPr lang="zh-CN" altLang="en-US" sz="1400" dirty="0"/>
              <a:t>不可用时，才会去调用</a:t>
            </a:r>
            <a:r>
              <a:rPr lang="en-US" altLang="zh-CN" sz="1400" dirty="0"/>
              <a:t>zone-2</a:t>
            </a:r>
            <a:r>
              <a:rPr lang="zh-CN" altLang="en-US" sz="1400" dirty="0"/>
              <a:t>内的</a:t>
            </a:r>
            <a:r>
              <a:rPr lang="en-US" altLang="zh-CN" sz="1400" dirty="0"/>
              <a:t>Service-2</a:t>
            </a:r>
            <a:r>
              <a:rPr lang="zh-CN" altLang="en-US" sz="1400" dirty="0"/>
              <a:t>。再不能使用的话，才会去调用</a:t>
            </a:r>
            <a:r>
              <a:rPr lang="en-US" altLang="zh-CN" sz="1400" dirty="0"/>
              <a:t>Region2(</a:t>
            </a:r>
            <a:r>
              <a:rPr lang="zh-CN" altLang="en-US" sz="1400" dirty="0"/>
              <a:t>上海</a:t>
            </a:r>
            <a:r>
              <a:rPr lang="en-US" altLang="zh-CN" sz="1400" dirty="0"/>
              <a:t>)</a:t>
            </a:r>
            <a:r>
              <a:rPr lang="zh-CN" altLang="en-US" sz="1400" dirty="0"/>
              <a:t>的</a:t>
            </a:r>
            <a:r>
              <a:rPr lang="en-US" altLang="zh-CN" sz="1400" dirty="0"/>
              <a:t>Zone</a:t>
            </a:r>
            <a:r>
              <a:rPr lang="zh-CN" altLang="en-US" sz="1400" dirty="0"/>
              <a:t>中的服务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10306"/>
            <a:ext cx="12192000" cy="25356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52021"/>
            <a:ext cx="3840480" cy="4190850"/>
          </a:xfrm>
          <a:prstGeom prst="rect">
            <a:avLst/>
          </a:prstGeom>
          <a:solidFill>
            <a:srgbClr val="F1EF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63480" rIns="6348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3"/>
                </a:solidFill>
                <a:effectLst/>
                <a:latin typeface="Georgia" panose="02040502050405020303" pitchFamily="18" charset="0"/>
              </a:rPr>
              <a:t>Eureka Server-1：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44444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spring: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application:</a:t>
            </a:r>
            <a:endParaRPr lang="en-US" altLang="zh-CN" sz="900" dirty="0">
              <a:solidFill>
                <a:srgbClr val="9C949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9C949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07EE7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DF532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DF532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900" dirty="0" smtClean="0">
                <a:solidFill>
                  <a:srgbClr val="9C9491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900" dirty="0" smtClean="0">
                <a:solidFill>
                  <a:srgbClr val="9C9491"/>
                </a:solidFill>
                <a:latin typeface="Consolas" panose="020B0609020204030204" pitchFamily="49" charset="0"/>
              </a:rPr>
              <a:t>访问端口</a:t>
            </a:r>
            <a:endParaRPr lang="en-US" altLang="zh-CN" sz="900" dirty="0">
              <a:solidFill>
                <a:srgbClr val="9C949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server: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port: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8761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eureka: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instance: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prefer-ip-address: true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hostname: localhost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1B191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900" dirty="0">
                <a:solidFill>
                  <a:srgbClr val="1B191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1B1918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client: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register-with-eureka: true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fetch-registry: true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prefer-same-zone-eureka: true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1B191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9C949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C9491"/>
                </a:solidFill>
                <a:effectLst/>
                <a:latin typeface="Consolas" panose="020B0609020204030204" pitchFamily="49" charset="0"/>
              </a:rPr>
              <a:t>#地区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region: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hangzhou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availability-zones: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hanzghou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: zone-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,zone-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service-url: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zone-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: http://localhost: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8761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/eureka/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zone-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: http://localhost: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8761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/eureka/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146957" y="22412"/>
            <a:ext cx="669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Region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Zone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" y="682689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222223"/>
                </a:solidFill>
                <a:latin typeface="Georgia" panose="02040502050405020303" pitchFamily="18" charset="0"/>
              </a:rPr>
              <a:t>Regino</a:t>
            </a:r>
            <a:r>
              <a:rPr lang="zh-CN" altLang="en-US" dirty="0" smtClean="0">
                <a:solidFill>
                  <a:srgbClr val="222223"/>
                </a:solidFill>
                <a:latin typeface="Georgia" panose="02040502050405020303" pitchFamily="18" charset="0"/>
              </a:rPr>
              <a:t>和</a:t>
            </a:r>
            <a:r>
              <a:rPr lang="en-US" altLang="zh-CN" dirty="0" smtClean="0">
                <a:solidFill>
                  <a:srgbClr val="222223"/>
                </a:solidFill>
                <a:latin typeface="Georgia" panose="02040502050405020303" pitchFamily="18" charset="0"/>
              </a:rPr>
              <a:t>Zone</a:t>
            </a:r>
            <a:r>
              <a:rPr lang="zh-CN" altLang="en-US" dirty="0" smtClean="0">
                <a:solidFill>
                  <a:srgbClr val="222223"/>
                </a:solidFill>
                <a:latin typeface="Georgia" panose="02040502050405020303" pitchFamily="18" charset="0"/>
              </a:rPr>
              <a:t>的文件</a:t>
            </a:r>
            <a:r>
              <a:rPr lang="zh-CN" altLang="zh-CN" dirty="0" smtClean="0">
                <a:solidFill>
                  <a:srgbClr val="222223"/>
                </a:solidFill>
                <a:latin typeface="Georgia" panose="02040502050405020303" pitchFamily="18" charset="0"/>
              </a:rPr>
              <a:t>配置</a:t>
            </a:r>
            <a:endParaRPr lang="zh-CN" altLang="zh-CN" dirty="0">
              <a:solidFill>
                <a:srgbClr val="222223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7946" y="1052021"/>
            <a:ext cx="3840480" cy="4190850"/>
          </a:xfrm>
          <a:prstGeom prst="rect">
            <a:avLst/>
          </a:prstGeom>
          <a:solidFill>
            <a:srgbClr val="F1EF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63480" rIns="6348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3"/>
                </a:solidFill>
                <a:effectLst/>
                <a:latin typeface="Georgia" panose="02040502050405020303" pitchFamily="18" charset="0"/>
              </a:rPr>
              <a:t>Eureka Server-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444443"/>
                </a:solidFill>
                <a:effectLst/>
                <a:latin typeface="Georgia" panose="02040502050405020303" pitchFamily="18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3"/>
                </a:solidFill>
                <a:effectLst/>
                <a:latin typeface="Georgia" panose="02040502050405020303" pitchFamily="18" charset="0"/>
              </a:rPr>
              <a:t>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44444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spring: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application:</a:t>
            </a:r>
            <a:endParaRPr lang="en-US" altLang="zh-CN" sz="900" dirty="0">
              <a:solidFill>
                <a:srgbClr val="9C949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9C949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407EE7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900" dirty="0">
                <a:solidFill>
                  <a:srgbClr val="DF5320"/>
                </a:solidFill>
                <a:latin typeface="Consolas" panose="020B0609020204030204" pitchFamily="49" charset="0"/>
              </a:rPr>
              <a:t>2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DF532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900" dirty="0" smtClean="0">
              <a:solidFill>
                <a:srgbClr val="9C9491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9C9491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900" dirty="0">
                <a:solidFill>
                  <a:srgbClr val="9C9491"/>
                </a:solidFill>
                <a:latin typeface="Consolas" panose="020B0609020204030204" pitchFamily="49" charset="0"/>
              </a:rPr>
              <a:t>访问</a:t>
            </a:r>
            <a:r>
              <a:rPr lang="zh-CN" altLang="en-US" sz="900" dirty="0" smtClean="0">
                <a:solidFill>
                  <a:srgbClr val="9C9491"/>
                </a:solidFill>
                <a:latin typeface="Consolas" panose="020B0609020204030204" pitchFamily="49" charset="0"/>
              </a:rPr>
              <a:t>端口</a:t>
            </a:r>
            <a:endParaRPr lang="en-US" altLang="zh-CN" sz="900" dirty="0">
              <a:solidFill>
                <a:srgbClr val="9C949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server: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port: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8761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eureka: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instance: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prefer-ip-address: true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hostname: localhost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1B191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900" dirty="0">
                <a:solidFill>
                  <a:srgbClr val="1B191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1B1918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client: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register-with-eureka: true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fetch-registry: true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prefer-same-zone-eureka: true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1B191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9C949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C9491"/>
                </a:solidFill>
                <a:effectLst/>
                <a:latin typeface="Consolas" panose="020B0609020204030204" pitchFamily="49" charset="0"/>
              </a:rPr>
              <a:t>#地区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region: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hangzhou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availability-zones: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hangzhou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: zone-</a:t>
            </a:r>
            <a:r>
              <a:rPr lang="en-US" altLang="zh-CN" sz="900" dirty="0">
                <a:solidFill>
                  <a:srgbClr val="DF5320"/>
                </a:solidFill>
                <a:latin typeface="Consolas" panose="020B06090202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,zone-</a:t>
            </a:r>
            <a:r>
              <a:rPr lang="en-US" altLang="zh-CN" sz="900" dirty="0">
                <a:solidFill>
                  <a:srgbClr val="DF5320"/>
                </a:solidFill>
                <a:latin typeface="Consolas" panose="020B0609020204030204" pitchFamily="49" charset="0"/>
              </a:rPr>
              <a:t>1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service-url: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zone-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: http://localhost: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8761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/eureka/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zone-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: http://localhost: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DF5320"/>
                </a:solidFill>
                <a:effectLst/>
                <a:latin typeface="Consolas" panose="020B0609020204030204" pitchFamily="49" charset="0"/>
              </a:rPr>
              <a:t>8761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B1918"/>
                </a:solidFill>
                <a:effectLst/>
                <a:latin typeface="Consolas" panose="020B0609020204030204" pitchFamily="49" charset="0"/>
              </a:rPr>
              <a:t>/eureka/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9C949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1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0" y="71398"/>
            <a:ext cx="604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深入理解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Eureka Region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Zone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70871"/>
            <a:ext cx="1209491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000" b="1" dirty="0" smtClean="0">
                <a:solidFill>
                  <a:srgbClr val="7030A0"/>
                </a:solidFill>
              </a:rPr>
              <a:t>整个</a:t>
            </a:r>
            <a:r>
              <a:rPr lang="zh-CN" altLang="en-US" sz="2000" b="1" dirty="0">
                <a:solidFill>
                  <a:srgbClr val="7030A0"/>
                </a:solidFill>
              </a:rPr>
              <a:t>分区分为两步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：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latinLnBrk="1"/>
            <a:endParaRPr lang="zh-CN" altLang="en-US" b="1" dirty="0"/>
          </a:p>
          <a:p>
            <a:pPr latinLnBrk="1">
              <a:buFont typeface="+mj-lt"/>
              <a:buAutoNum type="arabicPeriod"/>
            </a:pPr>
            <a:r>
              <a:rPr lang="zh-CN" altLang="en-US" sz="1600" b="1" dirty="0"/>
              <a:t>服务注册：要保证服务注册到同一个</a:t>
            </a:r>
            <a:r>
              <a:rPr lang="en-US" altLang="zh-CN" sz="1600" b="1" dirty="0"/>
              <a:t>zone</a:t>
            </a:r>
            <a:r>
              <a:rPr lang="zh-CN" altLang="en-US" sz="1600" b="1" dirty="0"/>
              <a:t>内的注册中心，因为如果注册</a:t>
            </a:r>
            <a:r>
              <a:rPr lang="zh-CN" altLang="en-US" sz="1600" b="1" dirty="0" smtClean="0"/>
              <a:t>到其他</a:t>
            </a:r>
            <a:r>
              <a:rPr lang="en-US" altLang="zh-CN" sz="1600" b="1" dirty="0" smtClean="0"/>
              <a:t>zone</a:t>
            </a:r>
            <a:r>
              <a:rPr lang="zh-CN" altLang="en-US" sz="1600" b="1" dirty="0"/>
              <a:t>的注册中心的话，网络延时比较大，心跳检测很可能出问题。</a:t>
            </a:r>
          </a:p>
          <a:p>
            <a:pPr latinLnBrk="1">
              <a:buFont typeface="+mj-lt"/>
              <a:buAutoNum type="arabicPeriod"/>
            </a:pPr>
            <a:r>
              <a:rPr lang="zh-CN" altLang="en-US" sz="1600" b="1" dirty="0"/>
              <a:t>服务调用：要保证优先调用同一个</a:t>
            </a:r>
            <a:r>
              <a:rPr lang="en-US" altLang="zh-CN" sz="1600" b="1" dirty="0"/>
              <a:t>zone</a:t>
            </a:r>
            <a:r>
              <a:rPr lang="zh-CN" altLang="en-US" sz="1600" b="1" dirty="0"/>
              <a:t>内的服务，只有在同一个</a:t>
            </a:r>
            <a:r>
              <a:rPr lang="en-US" altLang="zh-CN" sz="1600" b="1" dirty="0"/>
              <a:t>zone</a:t>
            </a:r>
            <a:r>
              <a:rPr lang="zh-CN" altLang="en-US" sz="1600" b="1" dirty="0"/>
              <a:t>内的服务不可用时，才去</a:t>
            </a:r>
            <a:r>
              <a:rPr lang="zh-CN" altLang="en-US" sz="1600" b="1" dirty="0" smtClean="0"/>
              <a:t>调用其他</a:t>
            </a:r>
            <a:r>
              <a:rPr lang="en-US" altLang="zh-CN" sz="1600" b="1" dirty="0" smtClean="0"/>
              <a:t>zone</a:t>
            </a:r>
            <a:r>
              <a:rPr lang="zh-CN" altLang="en-US" sz="1600" b="1" dirty="0"/>
              <a:t>的服务</a:t>
            </a:r>
            <a:endParaRPr lang="en-US" altLang="zh-CN" sz="1600" b="1" dirty="0"/>
          </a:p>
          <a:p>
            <a:pPr latinLnBrk="1"/>
            <a:endParaRPr lang="en-US" altLang="zh-CN" b="1" dirty="0"/>
          </a:p>
          <a:p>
            <a:pPr latinLnBrk="1"/>
            <a:r>
              <a:rPr lang="zh-CN" altLang="en-US" sz="1600" b="1" dirty="0"/>
              <a:t>当一个服务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eureka </a:t>
            </a:r>
            <a:r>
              <a:rPr lang="en-US" altLang="zh-CN" sz="1600" b="1" dirty="0"/>
              <a:t>client</a:t>
            </a:r>
            <a:r>
              <a:rPr lang="zh-CN" altLang="en-US" sz="1600" b="1" dirty="0"/>
              <a:t>）向注册中心（</a:t>
            </a:r>
            <a:r>
              <a:rPr lang="en-US" altLang="zh-CN" sz="1600" b="1" dirty="0"/>
              <a:t>eureka server</a:t>
            </a:r>
            <a:r>
              <a:rPr lang="zh-CN" altLang="en-US" sz="1600" b="1" dirty="0"/>
              <a:t>）注册的时候，会根据</a:t>
            </a:r>
            <a:r>
              <a:rPr lang="en-US" altLang="zh-CN" sz="1600" b="1" dirty="0" err="1"/>
              <a:t>eureka.client</a:t>
            </a:r>
            <a:r>
              <a:rPr lang="zh-CN" altLang="en-US" sz="1600" b="1" dirty="0"/>
              <a:t>下的配置来进行注册。这里我们主要关心有多个注册中心的情况下，服务会注册到哪个注册中心，并且和哪个注册中心来维持心跳检测。</a:t>
            </a:r>
          </a:p>
          <a:p>
            <a:pPr latinLnBrk="1"/>
            <a:endParaRPr lang="en-US" altLang="zh-CN" b="1" dirty="0" smtClean="0"/>
          </a:p>
          <a:p>
            <a:pPr latinLnBrk="1"/>
            <a:r>
              <a:rPr lang="zh-CN" altLang="en-US" sz="2000" dirty="0" smtClean="0">
                <a:solidFill>
                  <a:srgbClr val="7030A0"/>
                </a:solidFill>
              </a:rPr>
              <a:t>注册</a:t>
            </a:r>
            <a:r>
              <a:rPr lang="zh-CN" altLang="en-US" sz="2000" dirty="0">
                <a:solidFill>
                  <a:srgbClr val="7030A0"/>
                </a:solidFill>
              </a:rPr>
              <a:t>中心选择逻辑</a:t>
            </a:r>
            <a:r>
              <a:rPr lang="zh-CN" altLang="en-US" sz="2000" dirty="0" smtClean="0">
                <a:solidFill>
                  <a:srgbClr val="7030A0"/>
                </a:solidFill>
              </a:rPr>
              <a:t>：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atinLnBrk="1"/>
            <a:endParaRPr lang="zh-CN" altLang="en-US" sz="2000" dirty="0">
              <a:solidFill>
                <a:srgbClr val="7030A0"/>
              </a:solidFill>
            </a:endParaRPr>
          </a:p>
          <a:p>
            <a:pPr marL="342900" indent="-342900" latinLnBrk="1">
              <a:buAutoNum type="arabicPeriod"/>
            </a:pPr>
            <a:r>
              <a:rPr lang="zh-CN" altLang="en-US" b="1" dirty="0" smtClean="0"/>
              <a:t>如果</a:t>
            </a:r>
            <a:r>
              <a:rPr lang="en-US" altLang="zh-CN" b="1" dirty="0"/>
              <a:t>prefer-same-zone-eureka</a:t>
            </a:r>
            <a:r>
              <a:rPr lang="zh-CN" altLang="en-US" b="1" dirty="0"/>
              <a:t>为</a:t>
            </a:r>
            <a:r>
              <a:rPr lang="en-US" altLang="zh-CN" b="1" dirty="0"/>
              <a:t>false</a:t>
            </a:r>
            <a:r>
              <a:rPr lang="zh-CN" altLang="en-US" b="1" dirty="0"/>
              <a:t>，按照</a:t>
            </a:r>
            <a:r>
              <a:rPr lang="en-US" altLang="zh-CN" b="1" dirty="0"/>
              <a:t>service-</a:t>
            </a:r>
            <a:r>
              <a:rPr lang="en-US" altLang="zh-CN" b="1" dirty="0" err="1"/>
              <a:t>url</a:t>
            </a:r>
            <a:r>
              <a:rPr lang="zh-CN" altLang="en-US" b="1" dirty="0"/>
              <a:t>下的 </a:t>
            </a:r>
            <a:r>
              <a:rPr lang="en-US" altLang="zh-CN" b="1" dirty="0"/>
              <a:t>list</a:t>
            </a:r>
            <a:r>
              <a:rPr lang="zh-CN" altLang="en-US" b="1" dirty="0"/>
              <a:t>取第一个注册中心来注册，并和其维持心跳检测。不会再向</a:t>
            </a:r>
            <a:r>
              <a:rPr lang="en-US" altLang="zh-CN" b="1" dirty="0"/>
              <a:t>list</a:t>
            </a:r>
            <a:r>
              <a:rPr lang="zh-CN" altLang="en-US" b="1" dirty="0"/>
              <a:t>内的其它的注册中心注册和维持心跳。只有在第一个注册失败的情况下，才会依次向其它的注册中心注册，总共重试</a:t>
            </a:r>
            <a:r>
              <a:rPr lang="en-US" altLang="zh-CN" b="1" dirty="0"/>
              <a:t>3</a:t>
            </a:r>
            <a:r>
              <a:rPr lang="zh-CN" altLang="en-US" b="1" dirty="0"/>
              <a:t>次，如果</a:t>
            </a:r>
            <a:r>
              <a:rPr lang="en-US" altLang="zh-CN" b="1" dirty="0"/>
              <a:t>3</a:t>
            </a:r>
            <a:r>
              <a:rPr lang="zh-CN" altLang="en-US" b="1" dirty="0"/>
              <a:t>个</a:t>
            </a:r>
            <a:r>
              <a:rPr lang="en-US" altLang="zh-CN" b="1" dirty="0"/>
              <a:t>service-</a:t>
            </a:r>
            <a:r>
              <a:rPr lang="en-US" altLang="zh-CN" b="1" dirty="0" err="1"/>
              <a:t>url</a:t>
            </a:r>
            <a:r>
              <a:rPr lang="zh-CN" altLang="en-US" b="1" dirty="0"/>
              <a:t>都没有注册成功，则注册失败。每隔一个心跳时间，会再次尝试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atinLnBrk="1"/>
            <a:endParaRPr lang="zh-CN" altLang="en-US" b="1" dirty="0"/>
          </a:p>
          <a:p>
            <a:pPr latinLnBrk="1"/>
            <a:r>
              <a:rPr lang="en-US" altLang="zh-CN" b="1" dirty="0"/>
              <a:t>2. </a:t>
            </a:r>
            <a:r>
              <a:rPr lang="zh-CN" altLang="en-US" b="1" dirty="0"/>
              <a:t>如果</a:t>
            </a:r>
            <a:r>
              <a:rPr lang="en-US" altLang="zh-CN" b="1" dirty="0"/>
              <a:t>prefer-same-zone-eureka</a:t>
            </a:r>
            <a:r>
              <a:rPr lang="zh-CN" altLang="en-US" b="1" dirty="0"/>
              <a:t>为</a:t>
            </a:r>
            <a:r>
              <a:rPr lang="en-US" altLang="zh-CN" b="1" dirty="0"/>
              <a:t>true</a:t>
            </a:r>
            <a:r>
              <a:rPr lang="zh-CN" altLang="en-US" b="1" dirty="0"/>
              <a:t>，先通过</a:t>
            </a:r>
            <a:r>
              <a:rPr lang="en-US" altLang="zh-CN" b="1" dirty="0"/>
              <a:t>region</a:t>
            </a:r>
            <a:r>
              <a:rPr lang="zh-CN" altLang="en-US" b="1" dirty="0"/>
              <a:t>取</a:t>
            </a:r>
            <a:r>
              <a:rPr lang="en-US" altLang="zh-CN" b="1" dirty="0"/>
              <a:t>availability-zones</a:t>
            </a:r>
            <a:r>
              <a:rPr lang="zh-CN" altLang="en-US" b="1" dirty="0"/>
              <a:t>内的第一个</a:t>
            </a:r>
            <a:r>
              <a:rPr lang="en-US" altLang="zh-CN" b="1" dirty="0"/>
              <a:t>zone</a:t>
            </a:r>
            <a:r>
              <a:rPr lang="zh-CN" altLang="en-US" b="1" dirty="0"/>
              <a:t>，然后通过这个</a:t>
            </a:r>
            <a:r>
              <a:rPr lang="en-US" altLang="zh-CN" b="1" dirty="0"/>
              <a:t>zone</a:t>
            </a:r>
            <a:r>
              <a:rPr lang="zh-CN" altLang="en-US" b="1" dirty="0"/>
              <a:t>取</a:t>
            </a:r>
            <a:r>
              <a:rPr lang="en-US" altLang="zh-CN" b="1" dirty="0"/>
              <a:t>service-</a:t>
            </a:r>
            <a:r>
              <a:rPr lang="en-US" altLang="zh-CN" b="1" dirty="0" err="1"/>
              <a:t>url</a:t>
            </a:r>
            <a:r>
              <a:rPr lang="zh-CN" altLang="en-US" b="1" dirty="0"/>
              <a:t>下的</a:t>
            </a:r>
            <a:r>
              <a:rPr lang="en-US" altLang="zh-CN" b="1" dirty="0"/>
              <a:t>list</a:t>
            </a:r>
            <a:r>
              <a:rPr lang="zh-CN" altLang="en-US" b="1" dirty="0"/>
              <a:t>，并向</a:t>
            </a:r>
            <a:r>
              <a:rPr lang="en-US" altLang="zh-CN" b="1" dirty="0"/>
              <a:t>list</a:t>
            </a:r>
            <a:r>
              <a:rPr lang="zh-CN" altLang="en-US" b="1" dirty="0"/>
              <a:t>内的第一个注册中心进行注册和维持心跳，不会再向</a:t>
            </a:r>
            <a:r>
              <a:rPr lang="en-US" altLang="zh-CN" b="1" dirty="0"/>
              <a:t>list</a:t>
            </a:r>
            <a:r>
              <a:rPr lang="zh-CN" altLang="en-US" b="1" dirty="0"/>
              <a:t>内的其它的注册中心注册和维持心跳。只有在第一个注册失败的情况下，才会依次向其它的注册中心注册，总共重试</a:t>
            </a:r>
            <a:r>
              <a:rPr lang="en-US" altLang="zh-CN" b="1" dirty="0"/>
              <a:t>3</a:t>
            </a:r>
            <a:r>
              <a:rPr lang="zh-CN" altLang="en-US" b="1" dirty="0"/>
              <a:t>次，如果</a:t>
            </a:r>
            <a:r>
              <a:rPr lang="en-US" altLang="zh-CN" b="1" dirty="0"/>
              <a:t>3</a:t>
            </a:r>
            <a:r>
              <a:rPr lang="zh-CN" altLang="en-US" b="1" dirty="0"/>
              <a:t>个</a:t>
            </a:r>
            <a:r>
              <a:rPr lang="en-US" altLang="zh-CN" b="1" dirty="0"/>
              <a:t>service-</a:t>
            </a:r>
            <a:r>
              <a:rPr lang="en-US" altLang="zh-CN" b="1" dirty="0" err="1"/>
              <a:t>url</a:t>
            </a:r>
            <a:r>
              <a:rPr lang="zh-CN" altLang="en-US" b="1" dirty="0"/>
              <a:t>都没有注册成功，则注册失败。每隔一个心跳时间，会再次尝试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atinLnBrk="1"/>
            <a:endParaRPr lang="zh-CN" altLang="en-US" b="1" dirty="0"/>
          </a:p>
          <a:p>
            <a:pPr latinLnBrk="1"/>
            <a:r>
              <a:rPr lang="zh-CN" altLang="en-US" b="1" dirty="0"/>
              <a:t>所以说，为了保证服务注册到同一个</a:t>
            </a:r>
            <a:r>
              <a:rPr lang="en-US" altLang="zh-CN" b="1" dirty="0"/>
              <a:t>zone</a:t>
            </a:r>
            <a:r>
              <a:rPr lang="zh-CN" altLang="en-US" b="1" dirty="0"/>
              <a:t>的注册中心，一定要注意</a:t>
            </a:r>
            <a:r>
              <a:rPr lang="en-US" altLang="zh-CN" b="1" dirty="0"/>
              <a:t>availability-zones</a:t>
            </a:r>
            <a:r>
              <a:rPr lang="zh-CN" altLang="en-US" b="1" dirty="0"/>
              <a:t>的顺序，必须把同一</a:t>
            </a:r>
            <a:r>
              <a:rPr lang="en-US" altLang="zh-CN" b="1" dirty="0"/>
              <a:t>zone</a:t>
            </a:r>
            <a:r>
              <a:rPr lang="zh-CN" altLang="en-US" b="1" dirty="0"/>
              <a:t>写在前面</a:t>
            </a:r>
          </a:p>
          <a:p>
            <a:pPr>
              <a:buFont typeface="+mj-lt"/>
              <a:buAutoNum type="arabicPeriod"/>
            </a:pPr>
            <a:endParaRPr lang="zh-CN" altLang="en-US" b="0" i="0" dirty="0">
              <a:solidFill>
                <a:srgbClr val="444443"/>
              </a:solidFill>
              <a:effectLst/>
              <a:latin typeface="Georgia" panose="02040502050405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7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C780330-83EA-4F67-B471-C2E8E7A530EB}"/>
              </a:ext>
            </a:extLst>
          </p:cNvPr>
          <p:cNvSpPr txBox="1"/>
          <p:nvPr/>
        </p:nvSpPr>
        <p:spPr>
          <a:xfrm>
            <a:off x="96182" y="68578"/>
            <a:ext cx="516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深入</a:t>
            </a:r>
            <a:r>
              <a:rPr lang="zh-CN" altLang="en-US" sz="2400" b="1" dirty="0">
                <a:solidFill>
                  <a:srgbClr val="FF0000"/>
                </a:solidFill>
              </a:rPr>
              <a:t>理解</a:t>
            </a:r>
            <a:r>
              <a:rPr lang="en-US" altLang="zh-CN" sz="2400" b="1" dirty="0">
                <a:solidFill>
                  <a:srgbClr val="FF0000"/>
                </a:solidFill>
              </a:rPr>
              <a:t>Eureka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数据结构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5534"/>
            <a:ext cx="7063530" cy="43523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-1" y="816202"/>
            <a:ext cx="69209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444443"/>
                </a:solidFill>
                <a:latin typeface="Georgia" panose="02040502050405020303" pitchFamily="18" charset="0"/>
              </a:rPr>
              <a:t>Eureka Client</a:t>
            </a:r>
            <a:r>
              <a:rPr lang="zh-CN" altLang="en-US" sz="1400" b="1" dirty="0">
                <a:solidFill>
                  <a:srgbClr val="444443"/>
                </a:solidFill>
                <a:latin typeface="Georgia" panose="02040502050405020303" pitchFamily="18" charset="0"/>
              </a:rPr>
              <a:t>注册后，会将服务信息存储在</a:t>
            </a:r>
            <a:r>
              <a:rPr lang="en-US" altLang="zh-CN" sz="1400" b="1" dirty="0">
                <a:solidFill>
                  <a:srgbClr val="444443"/>
                </a:solidFill>
                <a:latin typeface="Georgia" panose="02040502050405020303" pitchFamily="18" charset="0"/>
              </a:rPr>
              <a:t>Eureka Server</a:t>
            </a:r>
            <a:r>
              <a:rPr lang="zh-CN" altLang="en-US" sz="1400" b="1" dirty="0">
                <a:solidFill>
                  <a:srgbClr val="444443"/>
                </a:solidFill>
                <a:latin typeface="Georgia" panose="02040502050405020303" pitchFamily="18" charset="0"/>
              </a:rPr>
              <a:t>中。</a:t>
            </a:r>
            <a:endParaRPr lang="zh-CN" altLang="en-US" sz="1400" b="1" dirty="0"/>
          </a:p>
        </p:txBody>
      </p:sp>
      <p:sp>
        <p:nvSpPr>
          <p:cNvPr id="13" name="矩形 12"/>
          <p:cNvSpPr/>
          <p:nvPr/>
        </p:nvSpPr>
        <p:spPr>
          <a:xfrm>
            <a:off x="-106260" y="5731541"/>
            <a:ext cx="11523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Georgia" panose="02040502050405020303" pitchFamily="18" charset="0"/>
              </a:rPr>
              <a:t>Eureka Server</a:t>
            </a:r>
            <a:r>
              <a:rPr lang="zh-CN" altLang="en-US" sz="1600" b="1" dirty="0">
                <a:latin typeface="Georgia" panose="02040502050405020303" pitchFamily="18" charset="0"/>
              </a:rPr>
              <a:t>的核心接口是</a:t>
            </a:r>
            <a:r>
              <a:rPr lang="en-US" altLang="zh-CN" sz="1600" b="1" dirty="0" err="1">
                <a:latin typeface="Georgia" panose="02040502050405020303" pitchFamily="18" charset="0"/>
              </a:rPr>
              <a:t>com.netflix.eureka.registry.InstanceRegistry</a:t>
            </a:r>
            <a:r>
              <a:rPr lang="zh-CN" altLang="en-US" sz="1600" b="1" dirty="0">
                <a:latin typeface="Georgia" panose="02040502050405020303" pitchFamily="18" charset="0"/>
              </a:rPr>
              <a:t>，里面定义了注册、续约、退出、剔除等方法。</a:t>
            </a:r>
            <a:r>
              <a:rPr lang="en-US" altLang="zh-CN" sz="1600" b="1" dirty="0">
                <a:latin typeface="Georgia" panose="02040502050405020303" pitchFamily="18" charset="0"/>
              </a:rPr>
              <a:t>org.springframework.cloud.netflix.eureka.server.InstanceRegistry</a:t>
            </a:r>
            <a:r>
              <a:rPr lang="zh-CN" altLang="en-US" sz="1600" b="1" dirty="0">
                <a:latin typeface="Georgia" panose="02040502050405020303" pitchFamily="18" charset="0"/>
              </a:rPr>
              <a:t>是</a:t>
            </a:r>
            <a:r>
              <a:rPr lang="en-US" altLang="zh-CN" sz="1600" b="1" dirty="0">
                <a:latin typeface="Georgia" panose="02040502050405020303" pitchFamily="18" charset="0"/>
              </a:rPr>
              <a:t>Spring Cloud</a:t>
            </a:r>
            <a:r>
              <a:rPr lang="zh-CN" altLang="en-US" sz="1600" b="1" dirty="0">
                <a:latin typeface="Georgia" panose="02040502050405020303" pitchFamily="18" charset="0"/>
              </a:rPr>
              <a:t>基于</a:t>
            </a:r>
            <a:r>
              <a:rPr lang="en-US" altLang="zh-CN" sz="1600" b="1" dirty="0">
                <a:latin typeface="Georgia" panose="02040502050405020303" pitchFamily="18" charset="0"/>
              </a:rPr>
              <a:t>Netflix</a:t>
            </a:r>
            <a:r>
              <a:rPr lang="zh-CN" altLang="en-US" sz="1600" b="1" dirty="0">
                <a:latin typeface="Georgia" panose="02040502050405020303" pitchFamily="18" charset="0"/>
              </a:rPr>
              <a:t>实现的包装，其服务存储的核心在</a:t>
            </a:r>
            <a:r>
              <a:rPr lang="en-US" altLang="zh-CN" sz="1600" b="1" dirty="0" err="1">
                <a:latin typeface="Georgia" panose="02040502050405020303" pitchFamily="18" charset="0"/>
              </a:rPr>
              <a:t>com.netflix.eureka.registry.AbstractInstanceRegistry</a:t>
            </a:r>
            <a:r>
              <a:rPr lang="zh-CN" altLang="en-US" sz="1600" b="1" dirty="0">
                <a:latin typeface="Georgia" panose="02040502050405020303" pitchFamily="18" charset="0"/>
              </a:rPr>
              <a:t>里。</a:t>
            </a:r>
            <a:endParaRPr lang="zh-CN" altLang="en-US" sz="16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530" y="1185534"/>
            <a:ext cx="5128470" cy="4352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41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b"/>
  <p:tag name="KSO_WM_UNIT_INDEX" val="1"/>
  <p:tag name="KSO_WM_UNIT_ID" val="custom160195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b"/>
  <p:tag name="KSO_WM_UNIT_INDEX" val="1"/>
  <p:tag name="KSO_WM_UNIT_ID" val="custom160195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b"/>
  <p:tag name="KSO_WM_UNIT_INDEX" val="1"/>
  <p:tag name="KSO_WM_UNIT_ID" val="custom160195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b"/>
  <p:tag name="KSO_WM_UNIT_INDEX" val="1"/>
  <p:tag name="KSO_WM_UNIT_ID" val="custom160195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BCC5"/>
      </a:accent1>
      <a:accent2>
        <a:srgbClr val="00759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10143</TotalTime>
  <Words>6086</Words>
  <Application>Microsoft Office PowerPoint</Application>
  <PresentationFormat>宽屏</PresentationFormat>
  <Paragraphs>665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Helvetica Neue</vt:lpstr>
      <vt:lpstr>黑体</vt:lpstr>
      <vt:lpstr>宋体</vt:lpstr>
      <vt:lpstr>微软雅黑</vt:lpstr>
      <vt:lpstr>Arial</vt:lpstr>
      <vt:lpstr>Calibri</vt:lpstr>
      <vt:lpstr>Consolas</vt:lpstr>
      <vt:lpstr>Georgia</vt:lpstr>
      <vt:lpstr>自定义设计方案</vt:lpstr>
      <vt:lpstr>1_自定义设计方案</vt:lpstr>
      <vt:lpstr>2_自定义设计方案</vt:lpstr>
      <vt:lpstr>深入理解Eureka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爱上街微服务架构拆分</dc:title>
  <dc:creator>韦勤耕</dc:creator>
  <cp:lastModifiedBy>韦勤耕</cp:lastModifiedBy>
  <cp:revision>744</cp:revision>
  <dcterms:created xsi:type="dcterms:W3CDTF">2015-05-05T08:02:00Z</dcterms:created>
  <dcterms:modified xsi:type="dcterms:W3CDTF">2018-10-12T01:45:17Z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