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58" r:id="rId9"/>
    <p:sldId id="270" r:id="rId10"/>
    <p:sldId id="268" r:id="rId11"/>
    <p:sldId id="269" r:id="rId12"/>
    <p:sldId id="271" r:id="rId13"/>
    <p:sldId id="27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17DA-7104-FD1F-1CB2-729990442417}"/>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2033AF7-83FC-0FE2-5806-95823B25A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CBEDF8C7-D3C7-D726-2910-2FB5E6DE643E}"/>
              </a:ext>
            </a:extLst>
          </p:cNvPr>
          <p:cNvSpPr>
            <a:spLocks noGrp="1"/>
          </p:cNvSpPr>
          <p:nvPr>
            <p:ph type="dt" sz="half" idx="10"/>
          </p:nvPr>
        </p:nvSpPr>
        <p:spPr/>
        <p:txBody>
          <a:bodyPr/>
          <a:lstStyle/>
          <a:p>
            <a:fld id="{AC9DE074-06E7-4FEF-8D7F-9EBFC326080E}" type="datetimeFigureOut">
              <a:rPr lang="zh-CN" altLang="en-US" smtClean="0"/>
              <a:t>2024/4/28</a:t>
            </a:fld>
            <a:endParaRPr lang="zh-CN" altLang="en-US"/>
          </a:p>
        </p:txBody>
      </p:sp>
      <p:sp>
        <p:nvSpPr>
          <p:cNvPr id="5" name="Footer Placeholder 4">
            <a:extLst>
              <a:ext uri="{FF2B5EF4-FFF2-40B4-BE49-F238E27FC236}">
                <a16:creationId xmlns:a16="http://schemas.microsoft.com/office/drawing/2014/main" id="{81665EF5-BAD7-68F3-205B-3325D64638B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B6F8292-841B-81BF-FD15-19D6DF589F3A}"/>
              </a:ext>
            </a:extLst>
          </p:cNvPr>
          <p:cNvSpPr>
            <a:spLocks noGrp="1"/>
          </p:cNvSpPr>
          <p:nvPr>
            <p:ph type="sldNum" sz="quarter" idx="12"/>
          </p:nvPr>
        </p:nvSpPr>
        <p:spPr/>
        <p:txBody>
          <a:bodyPr/>
          <a:lstStyle/>
          <a:p>
            <a:fld id="{6CBC73D8-3BC3-4651-A4A7-27E3118A5865}" type="slidenum">
              <a:rPr lang="zh-CN" altLang="en-US" smtClean="0"/>
              <a:t>‹#›</a:t>
            </a:fld>
            <a:endParaRPr lang="zh-CN" altLang="en-US"/>
          </a:p>
        </p:txBody>
      </p:sp>
    </p:spTree>
    <p:extLst>
      <p:ext uri="{BB962C8B-B14F-4D97-AF65-F5344CB8AC3E}">
        <p14:creationId xmlns:p14="http://schemas.microsoft.com/office/powerpoint/2010/main" val="392031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67553-89E0-260E-C04D-6D7493E42EAC}"/>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5B65DFF-9C0A-EA56-6C24-0E28A58C4CF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3429AFB-71FA-04AC-7AEC-D38140C7C121}"/>
              </a:ext>
            </a:extLst>
          </p:cNvPr>
          <p:cNvSpPr>
            <a:spLocks noGrp="1"/>
          </p:cNvSpPr>
          <p:nvPr>
            <p:ph type="dt" sz="half" idx="10"/>
          </p:nvPr>
        </p:nvSpPr>
        <p:spPr/>
        <p:txBody>
          <a:bodyPr/>
          <a:lstStyle/>
          <a:p>
            <a:fld id="{AC9DE074-06E7-4FEF-8D7F-9EBFC326080E}" type="datetimeFigureOut">
              <a:rPr lang="zh-CN" altLang="en-US" smtClean="0"/>
              <a:t>2024/4/28</a:t>
            </a:fld>
            <a:endParaRPr lang="zh-CN" altLang="en-US"/>
          </a:p>
        </p:txBody>
      </p:sp>
      <p:sp>
        <p:nvSpPr>
          <p:cNvPr id="5" name="Footer Placeholder 4">
            <a:extLst>
              <a:ext uri="{FF2B5EF4-FFF2-40B4-BE49-F238E27FC236}">
                <a16:creationId xmlns:a16="http://schemas.microsoft.com/office/drawing/2014/main" id="{22199343-3473-723D-3ABA-5BC9D7D8BC9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CE54FA3-EFCB-46E4-1EA8-01054E08EC46}"/>
              </a:ext>
            </a:extLst>
          </p:cNvPr>
          <p:cNvSpPr>
            <a:spLocks noGrp="1"/>
          </p:cNvSpPr>
          <p:nvPr>
            <p:ph type="sldNum" sz="quarter" idx="12"/>
          </p:nvPr>
        </p:nvSpPr>
        <p:spPr/>
        <p:txBody>
          <a:bodyPr/>
          <a:lstStyle/>
          <a:p>
            <a:fld id="{6CBC73D8-3BC3-4651-A4A7-27E3118A5865}" type="slidenum">
              <a:rPr lang="zh-CN" altLang="en-US" smtClean="0"/>
              <a:t>‹#›</a:t>
            </a:fld>
            <a:endParaRPr lang="zh-CN" altLang="en-US"/>
          </a:p>
        </p:txBody>
      </p:sp>
    </p:spTree>
    <p:extLst>
      <p:ext uri="{BB962C8B-B14F-4D97-AF65-F5344CB8AC3E}">
        <p14:creationId xmlns:p14="http://schemas.microsoft.com/office/powerpoint/2010/main" val="363146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D6E8F-A25C-18F8-AAE1-574710575DC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4CF5847-1650-90AF-7AA6-53B26CA126A3}"/>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0E2CEBD-7095-317B-A9DB-34ED427FDD11}"/>
              </a:ext>
            </a:extLst>
          </p:cNvPr>
          <p:cNvSpPr>
            <a:spLocks noGrp="1"/>
          </p:cNvSpPr>
          <p:nvPr>
            <p:ph type="dt" sz="half" idx="10"/>
          </p:nvPr>
        </p:nvSpPr>
        <p:spPr/>
        <p:txBody>
          <a:bodyPr/>
          <a:lstStyle/>
          <a:p>
            <a:fld id="{AC9DE074-06E7-4FEF-8D7F-9EBFC326080E}" type="datetimeFigureOut">
              <a:rPr lang="zh-CN" altLang="en-US" smtClean="0"/>
              <a:t>2024/4/28</a:t>
            </a:fld>
            <a:endParaRPr lang="zh-CN" altLang="en-US"/>
          </a:p>
        </p:txBody>
      </p:sp>
      <p:sp>
        <p:nvSpPr>
          <p:cNvPr id="5" name="Footer Placeholder 4">
            <a:extLst>
              <a:ext uri="{FF2B5EF4-FFF2-40B4-BE49-F238E27FC236}">
                <a16:creationId xmlns:a16="http://schemas.microsoft.com/office/drawing/2014/main" id="{40A9D1E8-3318-2B0C-70FE-DFEE4355A91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88988AE-3E04-5BB2-D77B-9DFC9E5C7291}"/>
              </a:ext>
            </a:extLst>
          </p:cNvPr>
          <p:cNvSpPr>
            <a:spLocks noGrp="1"/>
          </p:cNvSpPr>
          <p:nvPr>
            <p:ph type="sldNum" sz="quarter" idx="12"/>
          </p:nvPr>
        </p:nvSpPr>
        <p:spPr/>
        <p:txBody>
          <a:bodyPr/>
          <a:lstStyle/>
          <a:p>
            <a:fld id="{6CBC73D8-3BC3-4651-A4A7-27E3118A5865}" type="slidenum">
              <a:rPr lang="zh-CN" altLang="en-US" smtClean="0"/>
              <a:t>‹#›</a:t>
            </a:fld>
            <a:endParaRPr lang="zh-CN" altLang="en-US"/>
          </a:p>
        </p:txBody>
      </p:sp>
    </p:spTree>
    <p:extLst>
      <p:ext uri="{BB962C8B-B14F-4D97-AF65-F5344CB8AC3E}">
        <p14:creationId xmlns:p14="http://schemas.microsoft.com/office/powerpoint/2010/main" val="2129357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8780-2309-7BCB-0194-6E23EF51598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6C4876F-9C44-5BBF-C641-7916A8A6EF2B}"/>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86B3067-D529-B941-2CB0-FF23FBC50D0C}"/>
              </a:ext>
            </a:extLst>
          </p:cNvPr>
          <p:cNvSpPr>
            <a:spLocks noGrp="1"/>
          </p:cNvSpPr>
          <p:nvPr>
            <p:ph type="dt" sz="half" idx="10"/>
          </p:nvPr>
        </p:nvSpPr>
        <p:spPr/>
        <p:txBody>
          <a:bodyPr/>
          <a:lstStyle/>
          <a:p>
            <a:fld id="{AC9DE074-06E7-4FEF-8D7F-9EBFC326080E}" type="datetimeFigureOut">
              <a:rPr lang="zh-CN" altLang="en-US" smtClean="0"/>
              <a:t>2024/4/28</a:t>
            </a:fld>
            <a:endParaRPr lang="zh-CN" altLang="en-US"/>
          </a:p>
        </p:txBody>
      </p:sp>
      <p:sp>
        <p:nvSpPr>
          <p:cNvPr id="5" name="Footer Placeholder 4">
            <a:extLst>
              <a:ext uri="{FF2B5EF4-FFF2-40B4-BE49-F238E27FC236}">
                <a16:creationId xmlns:a16="http://schemas.microsoft.com/office/drawing/2014/main" id="{C6C4521D-65C4-A30E-8B27-F5346C38EB8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1D595003-F8E6-A41E-919C-752CBD1AF654}"/>
              </a:ext>
            </a:extLst>
          </p:cNvPr>
          <p:cNvSpPr>
            <a:spLocks noGrp="1"/>
          </p:cNvSpPr>
          <p:nvPr>
            <p:ph type="sldNum" sz="quarter" idx="12"/>
          </p:nvPr>
        </p:nvSpPr>
        <p:spPr/>
        <p:txBody>
          <a:bodyPr/>
          <a:lstStyle/>
          <a:p>
            <a:fld id="{6CBC73D8-3BC3-4651-A4A7-27E3118A5865}" type="slidenum">
              <a:rPr lang="zh-CN" altLang="en-US" smtClean="0"/>
              <a:t>‹#›</a:t>
            </a:fld>
            <a:endParaRPr lang="zh-CN" altLang="en-US"/>
          </a:p>
        </p:txBody>
      </p:sp>
    </p:spTree>
    <p:extLst>
      <p:ext uri="{BB962C8B-B14F-4D97-AF65-F5344CB8AC3E}">
        <p14:creationId xmlns:p14="http://schemas.microsoft.com/office/powerpoint/2010/main" val="320899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B5EE-0683-97E2-30E5-5A66EC80114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166B939-79EC-3E7C-A56E-DA21A276F3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F5A3D2A-5F7C-E9CB-8DFB-1E6B7D1F27D6}"/>
              </a:ext>
            </a:extLst>
          </p:cNvPr>
          <p:cNvSpPr>
            <a:spLocks noGrp="1"/>
          </p:cNvSpPr>
          <p:nvPr>
            <p:ph type="dt" sz="half" idx="10"/>
          </p:nvPr>
        </p:nvSpPr>
        <p:spPr/>
        <p:txBody>
          <a:bodyPr/>
          <a:lstStyle/>
          <a:p>
            <a:fld id="{AC9DE074-06E7-4FEF-8D7F-9EBFC326080E}" type="datetimeFigureOut">
              <a:rPr lang="zh-CN" altLang="en-US" smtClean="0"/>
              <a:t>2024/4/28</a:t>
            </a:fld>
            <a:endParaRPr lang="zh-CN" altLang="en-US"/>
          </a:p>
        </p:txBody>
      </p:sp>
      <p:sp>
        <p:nvSpPr>
          <p:cNvPr id="5" name="Footer Placeholder 4">
            <a:extLst>
              <a:ext uri="{FF2B5EF4-FFF2-40B4-BE49-F238E27FC236}">
                <a16:creationId xmlns:a16="http://schemas.microsoft.com/office/drawing/2014/main" id="{21F838E9-77A9-671B-5582-DAFF64151C6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8F7A255-45FB-7B6C-B398-316B6F831D62}"/>
              </a:ext>
            </a:extLst>
          </p:cNvPr>
          <p:cNvSpPr>
            <a:spLocks noGrp="1"/>
          </p:cNvSpPr>
          <p:nvPr>
            <p:ph type="sldNum" sz="quarter" idx="12"/>
          </p:nvPr>
        </p:nvSpPr>
        <p:spPr/>
        <p:txBody>
          <a:bodyPr/>
          <a:lstStyle/>
          <a:p>
            <a:fld id="{6CBC73D8-3BC3-4651-A4A7-27E3118A5865}" type="slidenum">
              <a:rPr lang="zh-CN" altLang="en-US" smtClean="0"/>
              <a:t>‹#›</a:t>
            </a:fld>
            <a:endParaRPr lang="zh-CN" altLang="en-US"/>
          </a:p>
        </p:txBody>
      </p:sp>
    </p:spTree>
    <p:extLst>
      <p:ext uri="{BB962C8B-B14F-4D97-AF65-F5344CB8AC3E}">
        <p14:creationId xmlns:p14="http://schemas.microsoft.com/office/powerpoint/2010/main" val="375279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8EA6-2179-C5EE-8BD4-975C5D42925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88B8A6C-1CC6-517F-DF7C-FFEED60F993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CB6EFF74-F48A-8F8B-2D40-ACA7906430A8}"/>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52AB7F39-CD0A-806D-66B1-FBC3DE22761C}"/>
              </a:ext>
            </a:extLst>
          </p:cNvPr>
          <p:cNvSpPr>
            <a:spLocks noGrp="1"/>
          </p:cNvSpPr>
          <p:nvPr>
            <p:ph type="dt" sz="half" idx="10"/>
          </p:nvPr>
        </p:nvSpPr>
        <p:spPr/>
        <p:txBody>
          <a:bodyPr/>
          <a:lstStyle/>
          <a:p>
            <a:fld id="{AC9DE074-06E7-4FEF-8D7F-9EBFC326080E}" type="datetimeFigureOut">
              <a:rPr lang="zh-CN" altLang="en-US" smtClean="0"/>
              <a:t>2024/4/28</a:t>
            </a:fld>
            <a:endParaRPr lang="zh-CN" altLang="en-US"/>
          </a:p>
        </p:txBody>
      </p:sp>
      <p:sp>
        <p:nvSpPr>
          <p:cNvPr id="6" name="Footer Placeholder 5">
            <a:extLst>
              <a:ext uri="{FF2B5EF4-FFF2-40B4-BE49-F238E27FC236}">
                <a16:creationId xmlns:a16="http://schemas.microsoft.com/office/drawing/2014/main" id="{815AAD20-6D09-4E7C-EF56-3026CB47A16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D7F0460-6D56-D20F-FECD-B787301A7DD3}"/>
              </a:ext>
            </a:extLst>
          </p:cNvPr>
          <p:cNvSpPr>
            <a:spLocks noGrp="1"/>
          </p:cNvSpPr>
          <p:nvPr>
            <p:ph type="sldNum" sz="quarter" idx="12"/>
          </p:nvPr>
        </p:nvSpPr>
        <p:spPr/>
        <p:txBody>
          <a:bodyPr/>
          <a:lstStyle/>
          <a:p>
            <a:fld id="{6CBC73D8-3BC3-4651-A4A7-27E3118A5865}" type="slidenum">
              <a:rPr lang="zh-CN" altLang="en-US" smtClean="0"/>
              <a:t>‹#›</a:t>
            </a:fld>
            <a:endParaRPr lang="zh-CN" altLang="en-US"/>
          </a:p>
        </p:txBody>
      </p:sp>
    </p:spTree>
    <p:extLst>
      <p:ext uri="{BB962C8B-B14F-4D97-AF65-F5344CB8AC3E}">
        <p14:creationId xmlns:p14="http://schemas.microsoft.com/office/powerpoint/2010/main" val="2386618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2A6D-3905-BA3F-C5D0-47BA8F8B94C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2B9ED2C-B841-EE62-7906-B3FD7C53F6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EF345523-B811-1900-D43B-ECFD60437CC2}"/>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E4842A17-C088-DE64-46E4-B9EE41E76A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6A17231-A24D-2A0F-6FDD-FBEF83A071BE}"/>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E624F8E4-B609-D4DB-6A7D-1B07D9AC5116}"/>
              </a:ext>
            </a:extLst>
          </p:cNvPr>
          <p:cNvSpPr>
            <a:spLocks noGrp="1"/>
          </p:cNvSpPr>
          <p:nvPr>
            <p:ph type="dt" sz="half" idx="10"/>
          </p:nvPr>
        </p:nvSpPr>
        <p:spPr/>
        <p:txBody>
          <a:bodyPr/>
          <a:lstStyle/>
          <a:p>
            <a:fld id="{AC9DE074-06E7-4FEF-8D7F-9EBFC326080E}" type="datetimeFigureOut">
              <a:rPr lang="zh-CN" altLang="en-US" smtClean="0"/>
              <a:t>2024/4/28</a:t>
            </a:fld>
            <a:endParaRPr lang="zh-CN" altLang="en-US"/>
          </a:p>
        </p:txBody>
      </p:sp>
      <p:sp>
        <p:nvSpPr>
          <p:cNvPr id="8" name="Footer Placeholder 7">
            <a:extLst>
              <a:ext uri="{FF2B5EF4-FFF2-40B4-BE49-F238E27FC236}">
                <a16:creationId xmlns:a16="http://schemas.microsoft.com/office/drawing/2014/main" id="{6BE35DDB-A704-6255-FB0A-B02BB66A6E2A}"/>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232BD85-766D-6BB4-8D14-9A89122DB3C4}"/>
              </a:ext>
            </a:extLst>
          </p:cNvPr>
          <p:cNvSpPr>
            <a:spLocks noGrp="1"/>
          </p:cNvSpPr>
          <p:nvPr>
            <p:ph type="sldNum" sz="quarter" idx="12"/>
          </p:nvPr>
        </p:nvSpPr>
        <p:spPr/>
        <p:txBody>
          <a:bodyPr/>
          <a:lstStyle/>
          <a:p>
            <a:fld id="{6CBC73D8-3BC3-4651-A4A7-27E3118A5865}" type="slidenum">
              <a:rPr lang="zh-CN" altLang="en-US" smtClean="0"/>
              <a:t>‹#›</a:t>
            </a:fld>
            <a:endParaRPr lang="zh-CN" altLang="en-US"/>
          </a:p>
        </p:txBody>
      </p:sp>
    </p:spTree>
    <p:extLst>
      <p:ext uri="{BB962C8B-B14F-4D97-AF65-F5344CB8AC3E}">
        <p14:creationId xmlns:p14="http://schemas.microsoft.com/office/powerpoint/2010/main" val="425195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2A7C-5354-FEB8-2D13-A452E061C688}"/>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9BFF4CA-D4A8-E702-5908-949B3EEF1DD6}"/>
              </a:ext>
            </a:extLst>
          </p:cNvPr>
          <p:cNvSpPr>
            <a:spLocks noGrp="1"/>
          </p:cNvSpPr>
          <p:nvPr>
            <p:ph type="dt" sz="half" idx="10"/>
          </p:nvPr>
        </p:nvSpPr>
        <p:spPr/>
        <p:txBody>
          <a:bodyPr/>
          <a:lstStyle/>
          <a:p>
            <a:fld id="{AC9DE074-06E7-4FEF-8D7F-9EBFC326080E}" type="datetimeFigureOut">
              <a:rPr lang="zh-CN" altLang="en-US" smtClean="0"/>
              <a:t>2024/4/28</a:t>
            </a:fld>
            <a:endParaRPr lang="zh-CN" altLang="en-US"/>
          </a:p>
        </p:txBody>
      </p:sp>
      <p:sp>
        <p:nvSpPr>
          <p:cNvPr id="4" name="Footer Placeholder 3">
            <a:extLst>
              <a:ext uri="{FF2B5EF4-FFF2-40B4-BE49-F238E27FC236}">
                <a16:creationId xmlns:a16="http://schemas.microsoft.com/office/drawing/2014/main" id="{D258D411-8343-4DBB-DEA5-26804CDD327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68825D60-BEA2-7164-BE5C-558FFB5DB159}"/>
              </a:ext>
            </a:extLst>
          </p:cNvPr>
          <p:cNvSpPr>
            <a:spLocks noGrp="1"/>
          </p:cNvSpPr>
          <p:nvPr>
            <p:ph type="sldNum" sz="quarter" idx="12"/>
          </p:nvPr>
        </p:nvSpPr>
        <p:spPr/>
        <p:txBody>
          <a:bodyPr/>
          <a:lstStyle/>
          <a:p>
            <a:fld id="{6CBC73D8-3BC3-4651-A4A7-27E3118A5865}" type="slidenum">
              <a:rPr lang="zh-CN" altLang="en-US" smtClean="0"/>
              <a:t>‹#›</a:t>
            </a:fld>
            <a:endParaRPr lang="zh-CN" altLang="en-US"/>
          </a:p>
        </p:txBody>
      </p:sp>
    </p:spTree>
    <p:extLst>
      <p:ext uri="{BB962C8B-B14F-4D97-AF65-F5344CB8AC3E}">
        <p14:creationId xmlns:p14="http://schemas.microsoft.com/office/powerpoint/2010/main" val="383637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5959E6-E9B0-AFB8-DE66-A8BB428DCBE2}"/>
              </a:ext>
            </a:extLst>
          </p:cNvPr>
          <p:cNvSpPr>
            <a:spLocks noGrp="1"/>
          </p:cNvSpPr>
          <p:nvPr>
            <p:ph type="dt" sz="half" idx="10"/>
          </p:nvPr>
        </p:nvSpPr>
        <p:spPr/>
        <p:txBody>
          <a:bodyPr/>
          <a:lstStyle/>
          <a:p>
            <a:fld id="{AC9DE074-06E7-4FEF-8D7F-9EBFC326080E}" type="datetimeFigureOut">
              <a:rPr lang="zh-CN" altLang="en-US" smtClean="0"/>
              <a:t>2024/4/28</a:t>
            </a:fld>
            <a:endParaRPr lang="zh-CN" altLang="en-US"/>
          </a:p>
        </p:txBody>
      </p:sp>
      <p:sp>
        <p:nvSpPr>
          <p:cNvPr id="3" name="Footer Placeholder 2">
            <a:extLst>
              <a:ext uri="{FF2B5EF4-FFF2-40B4-BE49-F238E27FC236}">
                <a16:creationId xmlns:a16="http://schemas.microsoft.com/office/drawing/2014/main" id="{83089B28-BD31-2CD0-3F6B-AFBEE145CD8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4288DBE8-8D2F-738F-9E64-382F789C9D78}"/>
              </a:ext>
            </a:extLst>
          </p:cNvPr>
          <p:cNvSpPr>
            <a:spLocks noGrp="1"/>
          </p:cNvSpPr>
          <p:nvPr>
            <p:ph type="sldNum" sz="quarter" idx="12"/>
          </p:nvPr>
        </p:nvSpPr>
        <p:spPr/>
        <p:txBody>
          <a:bodyPr/>
          <a:lstStyle/>
          <a:p>
            <a:fld id="{6CBC73D8-3BC3-4651-A4A7-27E3118A5865}" type="slidenum">
              <a:rPr lang="zh-CN" altLang="en-US" smtClean="0"/>
              <a:t>‹#›</a:t>
            </a:fld>
            <a:endParaRPr lang="zh-CN" altLang="en-US"/>
          </a:p>
        </p:txBody>
      </p:sp>
    </p:spTree>
    <p:extLst>
      <p:ext uri="{BB962C8B-B14F-4D97-AF65-F5344CB8AC3E}">
        <p14:creationId xmlns:p14="http://schemas.microsoft.com/office/powerpoint/2010/main" val="309545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3261-9B82-CF2B-C629-27CD03ECDB3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01209D5-49FC-377C-EC3A-B0F1E683C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73DBD5C-527E-2FF7-2597-A3D47C383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B15076CA-A5B6-D938-081C-65F8A47A4250}"/>
              </a:ext>
            </a:extLst>
          </p:cNvPr>
          <p:cNvSpPr>
            <a:spLocks noGrp="1"/>
          </p:cNvSpPr>
          <p:nvPr>
            <p:ph type="dt" sz="half" idx="10"/>
          </p:nvPr>
        </p:nvSpPr>
        <p:spPr/>
        <p:txBody>
          <a:bodyPr/>
          <a:lstStyle/>
          <a:p>
            <a:fld id="{AC9DE074-06E7-4FEF-8D7F-9EBFC326080E}" type="datetimeFigureOut">
              <a:rPr lang="zh-CN" altLang="en-US" smtClean="0"/>
              <a:t>2024/4/28</a:t>
            </a:fld>
            <a:endParaRPr lang="zh-CN" altLang="en-US"/>
          </a:p>
        </p:txBody>
      </p:sp>
      <p:sp>
        <p:nvSpPr>
          <p:cNvPr id="6" name="Footer Placeholder 5">
            <a:extLst>
              <a:ext uri="{FF2B5EF4-FFF2-40B4-BE49-F238E27FC236}">
                <a16:creationId xmlns:a16="http://schemas.microsoft.com/office/drawing/2014/main" id="{BAACDE5F-72CE-4DE0-03A5-5F62EDCB5CF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684FDC71-1E43-D6F3-5076-F50B99213D4C}"/>
              </a:ext>
            </a:extLst>
          </p:cNvPr>
          <p:cNvSpPr>
            <a:spLocks noGrp="1"/>
          </p:cNvSpPr>
          <p:nvPr>
            <p:ph type="sldNum" sz="quarter" idx="12"/>
          </p:nvPr>
        </p:nvSpPr>
        <p:spPr/>
        <p:txBody>
          <a:bodyPr/>
          <a:lstStyle/>
          <a:p>
            <a:fld id="{6CBC73D8-3BC3-4651-A4A7-27E3118A5865}" type="slidenum">
              <a:rPr lang="zh-CN" altLang="en-US" smtClean="0"/>
              <a:t>‹#›</a:t>
            </a:fld>
            <a:endParaRPr lang="zh-CN" altLang="en-US"/>
          </a:p>
        </p:txBody>
      </p:sp>
    </p:spTree>
    <p:extLst>
      <p:ext uri="{BB962C8B-B14F-4D97-AF65-F5344CB8AC3E}">
        <p14:creationId xmlns:p14="http://schemas.microsoft.com/office/powerpoint/2010/main" val="2737158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49AD-741A-874E-7C19-781A7CC2CA3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DFFC4B81-CD6F-8C24-52DD-CEBF9B8E89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27C7AF6-C0AF-C749-9378-7BA38D46A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62BED5A6-73A3-CB42-FA56-3FD1B22370B9}"/>
              </a:ext>
            </a:extLst>
          </p:cNvPr>
          <p:cNvSpPr>
            <a:spLocks noGrp="1"/>
          </p:cNvSpPr>
          <p:nvPr>
            <p:ph type="dt" sz="half" idx="10"/>
          </p:nvPr>
        </p:nvSpPr>
        <p:spPr/>
        <p:txBody>
          <a:bodyPr/>
          <a:lstStyle/>
          <a:p>
            <a:fld id="{AC9DE074-06E7-4FEF-8D7F-9EBFC326080E}" type="datetimeFigureOut">
              <a:rPr lang="zh-CN" altLang="en-US" smtClean="0"/>
              <a:t>2024/4/28</a:t>
            </a:fld>
            <a:endParaRPr lang="zh-CN" altLang="en-US"/>
          </a:p>
        </p:txBody>
      </p:sp>
      <p:sp>
        <p:nvSpPr>
          <p:cNvPr id="6" name="Footer Placeholder 5">
            <a:extLst>
              <a:ext uri="{FF2B5EF4-FFF2-40B4-BE49-F238E27FC236}">
                <a16:creationId xmlns:a16="http://schemas.microsoft.com/office/drawing/2014/main" id="{8F5035FC-FE9B-989F-50BF-3F13C958603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189F376-7BD1-D6F9-D6B9-243DE53C3D8B}"/>
              </a:ext>
            </a:extLst>
          </p:cNvPr>
          <p:cNvSpPr>
            <a:spLocks noGrp="1"/>
          </p:cNvSpPr>
          <p:nvPr>
            <p:ph type="sldNum" sz="quarter" idx="12"/>
          </p:nvPr>
        </p:nvSpPr>
        <p:spPr/>
        <p:txBody>
          <a:bodyPr/>
          <a:lstStyle/>
          <a:p>
            <a:fld id="{6CBC73D8-3BC3-4651-A4A7-27E3118A5865}" type="slidenum">
              <a:rPr lang="zh-CN" altLang="en-US" smtClean="0"/>
              <a:t>‹#›</a:t>
            </a:fld>
            <a:endParaRPr lang="zh-CN" altLang="en-US"/>
          </a:p>
        </p:txBody>
      </p:sp>
    </p:spTree>
    <p:extLst>
      <p:ext uri="{BB962C8B-B14F-4D97-AF65-F5344CB8AC3E}">
        <p14:creationId xmlns:p14="http://schemas.microsoft.com/office/powerpoint/2010/main" val="182477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59EA59-5C69-74BE-EB27-1A693CFD0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73C3CFB-EB40-9AC3-0980-047FBA52BD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4774951-71C5-928E-49AF-6CB27EEFA6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DE074-06E7-4FEF-8D7F-9EBFC326080E}" type="datetimeFigureOut">
              <a:rPr lang="zh-CN" altLang="en-US" smtClean="0"/>
              <a:t>2024/4/28</a:t>
            </a:fld>
            <a:endParaRPr lang="zh-CN" altLang="en-US"/>
          </a:p>
        </p:txBody>
      </p:sp>
      <p:sp>
        <p:nvSpPr>
          <p:cNvPr id="5" name="Footer Placeholder 4">
            <a:extLst>
              <a:ext uri="{FF2B5EF4-FFF2-40B4-BE49-F238E27FC236}">
                <a16:creationId xmlns:a16="http://schemas.microsoft.com/office/drawing/2014/main" id="{5C2C3B18-74B7-9BC9-F865-B85DE1283F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0A928253-3BD3-8F6E-4C3B-E29B1C97F0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C73D8-3BC3-4651-A4A7-27E3118A5865}" type="slidenum">
              <a:rPr lang="zh-CN" altLang="en-US" smtClean="0"/>
              <a:t>‹#›</a:t>
            </a:fld>
            <a:endParaRPr lang="zh-CN" altLang="en-US"/>
          </a:p>
        </p:txBody>
      </p:sp>
    </p:spTree>
    <p:extLst>
      <p:ext uri="{BB962C8B-B14F-4D97-AF65-F5344CB8AC3E}">
        <p14:creationId xmlns:p14="http://schemas.microsoft.com/office/powerpoint/2010/main" val="3408149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code.visualstudio.com/" TargetMode="External"/><Relationship Id="rId7" Type="http://schemas.openxmlformats.org/officeDocument/2006/relationships/image" Target="../media/image9.png"/><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jupyter.org/" TargetMode="External"/><Relationship Id="rId10" Type="http://schemas.openxmlformats.org/officeDocument/2006/relationships/image" Target="../media/image1.png"/><Relationship Id="rId4" Type="http://schemas.openxmlformats.org/officeDocument/2006/relationships/hyperlink" Target="https://www.jetbrains.com/pycharm/download/" TargetMode="External"/><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C0E7C-F964-4AF6-E76F-D57B0587F1EF}"/>
              </a:ext>
            </a:extLst>
          </p:cNvPr>
          <p:cNvSpPr>
            <a:spLocks noGrp="1"/>
          </p:cNvSpPr>
          <p:nvPr>
            <p:ph type="ctrTitle"/>
          </p:nvPr>
        </p:nvSpPr>
        <p:spPr>
          <a:xfrm>
            <a:off x="1523999" y="2153105"/>
            <a:ext cx="9144000" cy="995363"/>
          </a:xfrm>
        </p:spPr>
        <p:txBody>
          <a:bodyPr>
            <a:normAutofit/>
          </a:bodyPr>
          <a:lstStyle/>
          <a:p>
            <a:r>
              <a:rPr lang="en-US" altLang="zh-CN" dirty="0">
                <a:solidFill>
                  <a:schemeClr val="bg1"/>
                </a:solidFill>
                <a:latin typeface="Times New Roman" panose="02020603050405020304" pitchFamily="18" charset="0"/>
                <a:cs typeface="Times New Roman" panose="02020603050405020304" pitchFamily="18" charset="0"/>
              </a:rPr>
              <a:t>I2PP4DA</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3F1913E-BD8D-24CC-9052-F5E544AB876B}"/>
              </a:ext>
            </a:extLst>
          </p:cNvPr>
          <p:cNvSpPr>
            <a:spLocks noGrp="1"/>
          </p:cNvSpPr>
          <p:nvPr>
            <p:ph type="subTitle" idx="1"/>
          </p:nvPr>
        </p:nvSpPr>
        <p:spPr>
          <a:xfrm>
            <a:off x="2928024" y="3429000"/>
            <a:ext cx="6335949" cy="425213"/>
          </a:xfrm>
        </p:spPr>
        <p:txBody>
          <a:bodyPr/>
          <a:lstStyle/>
          <a:p>
            <a:r>
              <a:rPr lang="en-US" altLang="zh-CN" dirty="0">
                <a:solidFill>
                  <a:schemeClr val="bg1"/>
                </a:solidFill>
                <a:latin typeface="Times New Roman" panose="02020603050405020304" pitchFamily="18" charset="0"/>
                <a:cs typeface="Times New Roman" panose="02020603050405020304" pitchFamily="18" charset="0"/>
              </a:rPr>
              <a:t>Tutor: Weiyuan Du</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2935669-B931-74F3-9687-A3132A0FA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9503" y="158770"/>
            <a:ext cx="913476" cy="489623"/>
          </a:xfrm>
          <a:prstGeom prst="rect">
            <a:avLst/>
          </a:prstGeom>
        </p:spPr>
      </p:pic>
    </p:spTree>
    <p:extLst>
      <p:ext uri="{BB962C8B-B14F-4D97-AF65-F5344CB8AC3E}">
        <p14:creationId xmlns:p14="http://schemas.microsoft.com/office/powerpoint/2010/main" val="836607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4F49-05EF-5676-A2D0-56939291F276}"/>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Typical schedule of the tutor sessions meetings</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714F0E-89E4-87A7-EEDC-398E2C0C32F1}"/>
              </a:ext>
            </a:extLst>
          </p:cNvPr>
          <p:cNvSpPr>
            <a:spLocks noGrp="1"/>
          </p:cNvSpPr>
          <p:nvPr>
            <p:ph idx="1"/>
          </p:nvPr>
        </p:nvSpPr>
        <p:spPr/>
        <p:txBody>
          <a:bodyPr>
            <a:normAutofit fontScale="92500" lnSpcReduction="20000"/>
          </a:bodyPr>
          <a:lstStyle/>
          <a:p>
            <a:pPr marL="0" indent="0">
              <a:buNone/>
            </a:pPr>
            <a:r>
              <a:rPr lang="en-US" altLang="zh-CN" dirty="0">
                <a:solidFill>
                  <a:schemeClr val="bg1"/>
                </a:solidFill>
                <a:latin typeface="Times New Roman" panose="02020603050405020304" pitchFamily="18" charset="0"/>
                <a:cs typeface="Times New Roman" panose="02020603050405020304" pitchFamily="18" charset="0"/>
              </a:rPr>
              <a:t>1. Short review (max. 20 min) of the lecture content (no repetition)</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Your tutor quickly shows the roadmap, outline, and summary slides of the lecture </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You can ask questions if something is unclear (prepare them in advance) </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2. Tutor exercises (40 min) </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Solve exercises in the tutor sessions</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3. A short discussion of the new homework (max. 15 min) </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Your tutor quickly shows the new homework </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You can ask questions if something is unclear (prepare them in advance) </a:t>
            </a:r>
          </a:p>
          <a:p>
            <a:pPr marL="0" indent="0">
              <a:buNone/>
            </a:pPr>
            <a:endParaRPr lang="en-US" altLang="zh-CN" dirty="0">
              <a:solidFill>
                <a:schemeClr val="bg1"/>
              </a:solidFill>
              <a:latin typeface="Times New Roman" panose="02020603050405020304" pitchFamily="18" charset="0"/>
              <a:cs typeface="Times New Roman" panose="02020603050405020304" pitchFamily="18" charset="0"/>
            </a:endParaRPr>
          </a:p>
          <a:p>
            <a:pPr marL="0" indent="0">
              <a:buNone/>
            </a:pPr>
            <a:r>
              <a:rPr lang="en-US" altLang="zh-CN" u="sng" dirty="0">
                <a:solidFill>
                  <a:schemeClr val="accent4">
                    <a:lumMod val="60000"/>
                    <a:lumOff val="40000"/>
                  </a:schemeClr>
                </a:solidFill>
                <a:latin typeface="Times New Roman" panose="02020603050405020304" pitchFamily="18" charset="0"/>
                <a:cs typeface="Times New Roman" panose="02020603050405020304" pitchFamily="18" charset="0"/>
              </a:rPr>
              <a:t>No worries! There will be a short break between.</a:t>
            </a:r>
          </a:p>
          <a:p>
            <a:pPr marL="0" indent="0">
              <a:buNone/>
            </a:pPr>
            <a:endParaRPr lang="zh-CN" altLang="en-US" u="sng"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8F7B60C-6C6C-3341-DC64-25D71E7A9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9503" y="158770"/>
            <a:ext cx="913476" cy="489623"/>
          </a:xfrm>
          <a:prstGeom prst="rect">
            <a:avLst/>
          </a:prstGeom>
        </p:spPr>
      </p:pic>
    </p:spTree>
    <p:extLst>
      <p:ext uri="{BB962C8B-B14F-4D97-AF65-F5344CB8AC3E}">
        <p14:creationId xmlns:p14="http://schemas.microsoft.com/office/powerpoint/2010/main" val="130933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2BB9F-5318-FFD5-EA3E-EEC227C1F13E}"/>
              </a:ext>
            </a:extLst>
          </p:cNvPr>
          <p:cNvSpPr>
            <a:spLocks noGrp="1"/>
          </p:cNvSpPr>
          <p:nvPr>
            <p:ph type="title"/>
          </p:nvPr>
        </p:nvSpPr>
        <p:spPr/>
        <p:txBody>
          <a:bodyPr/>
          <a:lstStyle/>
          <a:p>
            <a:r>
              <a:rPr lang="de-DE" altLang="zh-CN" dirty="0">
                <a:solidFill>
                  <a:schemeClr val="bg1"/>
                </a:solidFill>
                <a:latin typeface="Times New Roman" panose="02020603050405020304" pitchFamily="18" charset="0"/>
                <a:cs typeface="Times New Roman" panose="02020603050405020304" pitchFamily="18" charset="0"/>
              </a:rPr>
              <a:t>Grading</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B50CBD8-0C6F-1095-E942-156A437461D4}"/>
              </a:ext>
            </a:extLst>
          </p:cNvPr>
          <p:cNvPicPr>
            <a:picLocks noGrp="1" noChangeAspect="1"/>
          </p:cNvPicPr>
          <p:nvPr>
            <p:ph idx="1"/>
          </p:nvPr>
        </p:nvPicPr>
        <p:blipFill>
          <a:blip r:embed="rId2"/>
          <a:stretch>
            <a:fillRect/>
          </a:stretch>
        </p:blipFill>
        <p:spPr>
          <a:xfrm>
            <a:off x="665722" y="1690688"/>
            <a:ext cx="10529193" cy="4120559"/>
          </a:xfrm>
        </p:spPr>
      </p:pic>
      <p:pic>
        <p:nvPicPr>
          <p:cNvPr id="8" name="Picture 7">
            <a:extLst>
              <a:ext uri="{FF2B5EF4-FFF2-40B4-BE49-F238E27FC236}">
                <a16:creationId xmlns:a16="http://schemas.microsoft.com/office/drawing/2014/main" id="{2FFDE670-C148-E91F-79DD-26C2759A5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9503" y="158770"/>
            <a:ext cx="913476" cy="489623"/>
          </a:xfrm>
          <a:prstGeom prst="rect">
            <a:avLst/>
          </a:prstGeom>
        </p:spPr>
      </p:pic>
    </p:spTree>
    <p:extLst>
      <p:ext uri="{BB962C8B-B14F-4D97-AF65-F5344CB8AC3E}">
        <p14:creationId xmlns:p14="http://schemas.microsoft.com/office/powerpoint/2010/main" val="176260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5E11-F231-4006-BA34-36A426A023EB}"/>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Environment for the lectures</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02E763-ED29-FDF3-4ED8-F78070FE9DD6}"/>
              </a:ext>
            </a:extLst>
          </p:cNvPr>
          <p:cNvSpPr>
            <a:spLocks noGrp="1"/>
          </p:cNvSpPr>
          <p:nvPr>
            <p:ph idx="1"/>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Anaconda </a:t>
            </a:r>
            <a:r>
              <a:rPr lang="de-DE" altLang="zh-CN" sz="2000" dirty="0">
                <a:latin typeface="Times New Roman" panose="02020603050405020304" pitchFamily="18" charset="0"/>
                <a:cs typeface="Times New Roman" panose="02020603050405020304" pitchFamily="18" charset="0"/>
                <a:hlinkClick r:id="rId2"/>
              </a:rPr>
              <a:t>Distribution | Anaconda</a:t>
            </a:r>
            <a:endParaRPr lang="en-US" altLang="zh-CN" sz="2000" dirty="0">
              <a:solidFill>
                <a:schemeClr val="bg1"/>
              </a:solidFill>
              <a:latin typeface="Times New Roman" panose="02020603050405020304" pitchFamily="18" charset="0"/>
              <a:cs typeface="Times New Roman" panose="02020603050405020304" pitchFamily="18" charset="0"/>
            </a:endParaRPr>
          </a:p>
          <a:p>
            <a:r>
              <a:rPr lang="en-US" altLang="zh-CN" dirty="0" err="1">
                <a:solidFill>
                  <a:schemeClr val="bg1"/>
                </a:solidFill>
                <a:latin typeface="Times New Roman" panose="02020603050405020304" pitchFamily="18" charset="0"/>
                <a:cs typeface="Times New Roman" panose="02020603050405020304" pitchFamily="18" charset="0"/>
              </a:rPr>
              <a:t>Vscode</a:t>
            </a:r>
            <a:r>
              <a:rPr lang="en-US" altLang="zh-CN" dirty="0">
                <a:solidFill>
                  <a:schemeClr val="bg1"/>
                </a:solidFill>
                <a:latin typeface="Times New Roman" panose="02020603050405020304" pitchFamily="18" charset="0"/>
                <a:cs typeface="Times New Roman" panose="02020603050405020304" pitchFamily="18" charset="0"/>
              </a:rPr>
              <a:t> </a:t>
            </a:r>
            <a:r>
              <a:rPr lang="it-IT" altLang="zh-CN" sz="1800" dirty="0">
                <a:latin typeface="Times New Roman" panose="02020603050405020304" pitchFamily="18" charset="0"/>
                <a:cs typeface="Times New Roman" panose="02020603050405020304" pitchFamily="18" charset="0"/>
                <a:hlinkClick r:id="rId3"/>
              </a:rPr>
              <a:t>Visual Studio Code - Code Editing. Redefined</a:t>
            </a: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err="1">
                <a:solidFill>
                  <a:schemeClr val="bg1"/>
                </a:solidFill>
                <a:latin typeface="Times New Roman" panose="02020603050405020304" pitchFamily="18" charset="0"/>
                <a:cs typeface="Times New Roman" panose="02020603050405020304" pitchFamily="18" charset="0"/>
              </a:rPr>
              <a:t>Pycharm</a:t>
            </a:r>
            <a:r>
              <a:rPr lang="en-US" altLang="zh-CN" dirty="0">
                <a:solidFill>
                  <a:schemeClr val="bg1"/>
                </a:solidFill>
                <a:latin typeface="Times New Roman" panose="02020603050405020304" pitchFamily="18" charset="0"/>
                <a:cs typeface="Times New Roman" panose="02020603050405020304" pitchFamily="18" charset="0"/>
              </a:rPr>
              <a:t> </a:t>
            </a:r>
            <a:r>
              <a:rPr lang="en-US" altLang="zh-CN" sz="2000" u="sng" dirty="0">
                <a:solidFill>
                  <a:schemeClr val="accent1"/>
                </a:solidFill>
                <a:latin typeface="Times New Roman" panose="02020603050405020304" pitchFamily="18" charset="0"/>
                <a:cs typeface="Times New Roman" panose="02020603050405020304" pitchFamily="18" charset="0"/>
                <a:hlinkClick r:id="rId4"/>
              </a:rPr>
              <a:t>https://www.jetbrains.com/pycharm/download/</a:t>
            </a:r>
            <a:endParaRPr lang="en-US" altLang="zh-CN" sz="2400" u="sng" dirty="0">
              <a:solidFill>
                <a:schemeClr val="accent1"/>
              </a:solidFill>
              <a:latin typeface="Times New Roman" panose="02020603050405020304" pitchFamily="18" charset="0"/>
              <a:cs typeface="Times New Roman" panose="02020603050405020304" pitchFamily="18" charset="0"/>
            </a:endParaRPr>
          </a:p>
          <a:p>
            <a:r>
              <a:rPr lang="en-US" altLang="zh-CN" dirty="0" err="1">
                <a:solidFill>
                  <a:schemeClr val="bg1"/>
                </a:solidFill>
                <a:latin typeface="Times New Roman" panose="02020603050405020304" pitchFamily="18" charset="0"/>
                <a:cs typeface="Times New Roman" panose="02020603050405020304" pitchFamily="18" charset="0"/>
              </a:rPr>
              <a:t>Jupyter</a:t>
            </a:r>
            <a:r>
              <a:rPr lang="en-US" altLang="zh-CN" dirty="0">
                <a:solidFill>
                  <a:schemeClr val="bg1"/>
                </a:solidFill>
                <a:latin typeface="Times New Roman" panose="02020603050405020304" pitchFamily="18" charset="0"/>
                <a:cs typeface="Times New Roman" panose="02020603050405020304" pitchFamily="18" charset="0"/>
              </a:rPr>
              <a:t> notebook </a:t>
            </a:r>
            <a:r>
              <a:rPr lang="de-DE" altLang="zh-CN" sz="2000" dirty="0">
                <a:latin typeface="Times New Roman" panose="02020603050405020304" pitchFamily="18" charset="0"/>
                <a:cs typeface="Times New Roman" panose="02020603050405020304" pitchFamily="18" charset="0"/>
                <a:hlinkClick r:id="rId5"/>
              </a:rPr>
              <a:t>Project Jupyter | Home</a:t>
            </a:r>
            <a:endParaRPr lang="de-DE" altLang="zh-CN" sz="2000" dirty="0">
              <a:latin typeface="Times New Roman" panose="02020603050405020304" pitchFamily="18" charset="0"/>
              <a:cs typeface="Times New Roman" panose="02020603050405020304" pitchFamily="18" charset="0"/>
            </a:endParaRPr>
          </a:p>
          <a:p>
            <a:r>
              <a:rPr lang="en-US" altLang="zh-CN" sz="1800" dirty="0">
                <a:solidFill>
                  <a:schemeClr val="bg1"/>
                </a:solidFill>
                <a:latin typeface="Times New Roman" panose="02020603050405020304" pitchFamily="18" charset="0"/>
                <a:cs typeface="Times New Roman" panose="02020603050405020304" pitchFamily="18" charset="0"/>
              </a:rPr>
              <a:t>Pip ( download for python package) </a:t>
            </a:r>
          </a:p>
          <a:p>
            <a:r>
              <a:rPr lang="en-US" altLang="zh-CN" sz="1800" dirty="0">
                <a:solidFill>
                  <a:schemeClr val="bg1"/>
                </a:solidFill>
                <a:latin typeface="Times New Roman" panose="02020603050405020304" pitchFamily="18" charset="0"/>
                <a:cs typeface="Times New Roman" panose="02020603050405020304" pitchFamily="18" charset="0"/>
              </a:rPr>
              <a:t>WSL  (windows subsystem for Linux)</a:t>
            </a:r>
          </a:p>
          <a:p>
            <a:r>
              <a:rPr lang="en-US" altLang="zh-CN" sz="1800" dirty="0">
                <a:solidFill>
                  <a:schemeClr val="bg1"/>
                </a:solidFill>
                <a:latin typeface="Times New Roman" panose="02020603050405020304" pitchFamily="18" charset="0"/>
                <a:cs typeface="Times New Roman" panose="02020603050405020304" pitchFamily="18" charset="0"/>
              </a:rPr>
              <a:t>Terminal (Mac </a:t>
            </a:r>
            <a:r>
              <a:rPr lang="en-US" altLang="zh-CN" sz="1800" dirty="0" err="1">
                <a:solidFill>
                  <a:schemeClr val="bg1"/>
                </a:solidFill>
                <a:latin typeface="Times New Roman" panose="02020603050405020304" pitchFamily="18" charset="0"/>
                <a:cs typeface="Times New Roman" panose="02020603050405020304" pitchFamily="18" charset="0"/>
              </a:rPr>
              <a:t>os</a:t>
            </a:r>
            <a:r>
              <a:rPr lang="en-US" altLang="zh-CN" sz="1800" dirty="0">
                <a:solidFill>
                  <a:schemeClr val="bg1"/>
                </a:solidFill>
                <a:latin typeface="Times New Roman" panose="02020603050405020304" pitchFamily="18" charset="0"/>
                <a:cs typeface="Times New Roman" panose="02020603050405020304" pitchFamily="18" charset="0"/>
              </a:rPr>
              <a:t>)</a:t>
            </a:r>
          </a:p>
          <a:p>
            <a:r>
              <a:rPr lang="en-US" altLang="zh-CN" sz="1800" dirty="0">
                <a:solidFill>
                  <a:schemeClr val="bg1"/>
                </a:solidFill>
                <a:latin typeface="Times New Roman" panose="02020603050405020304" pitchFamily="18" charset="0"/>
                <a:cs typeface="Times New Roman" panose="02020603050405020304" pitchFamily="18" charset="0"/>
              </a:rPr>
              <a:t>Git (will be used frequently during the exercises)</a:t>
            </a:r>
          </a:p>
          <a:p>
            <a:endParaRPr lang="en-US" altLang="zh-CN" dirty="0">
              <a:solidFill>
                <a:schemeClr val="bg1"/>
              </a:solidFill>
              <a:latin typeface="Times New Roman" panose="02020603050405020304" pitchFamily="18" charset="0"/>
              <a:cs typeface="Times New Roman" panose="02020603050405020304" pitchFamily="18" charset="0"/>
            </a:endParaRPr>
          </a:p>
          <a:p>
            <a:pPr marL="0" indent="0">
              <a:buNone/>
            </a:pPr>
            <a:endParaRPr lang="en-US" altLang="zh-CN"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undefined">
            <a:extLst>
              <a:ext uri="{FF2B5EF4-FFF2-40B4-BE49-F238E27FC236}">
                <a16:creationId xmlns:a16="http://schemas.microsoft.com/office/drawing/2014/main" id="{50EA2863-E8EC-8C93-95EE-8330F35A4A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3183" y="3822970"/>
            <a:ext cx="1039508" cy="120458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ndefined">
            <a:extLst>
              <a:ext uri="{FF2B5EF4-FFF2-40B4-BE49-F238E27FC236}">
                <a16:creationId xmlns:a16="http://schemas.microsoft.com/office/drawing/2014/main" id="{ABA84BFC-CE16-DE0A-0A7A-6D9722A40F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14535" y="3122765"/>
            <a:ext cx="878529" cy="8785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undefined">
            <a:extLst>
              <a:ext uri="{FF2B5EF4-FFF2-40B4-BE49-F238E27FC236}">
                <a16:creationId xmlns:a16="http://schemas.microsoft.com/office/drawing/2014/main" id="{B6A636C6-4BC8-2C48-4168-B6BCC7D4FE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90852" y="1825625"/>
            <a:ext cx="1760998" cy="8785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1E1792-44A7-900B-1E42-BD574362C052}"/>
              </a:ext>
            </a:extLst>
          </p:cNvPr>
          <p:cNvSpPr txBox="1"/>
          <p:nvPr/>
        </p:nvSpPr>
        <p:spPr>
          <a:xfrm>
            <a:off x="9035942" y="6492875"/>
            <a:ext cx="3274046" cy="307777"/>
          </a:xfrm>
          <a:prstGeom prst="rect">
            <a:avLst/>
          </a:prstGeom>
          <a:noFill/>
        </p:spPr>
        <p:txBody>
          <a:bodyPr wrap="square" rtlCol="0">
            <a:spAutoFit/>
          </a:bodyPr>
          <a:lstStyle/>
          <a:p>
            <a:r>
              <a:rPr lang="en-US" altLang="zh-CN" sz="1400" dirty="0">
                <a:solidFill>
                  <a:schemeClr val="bg1"/>
                </a:solidFill>
              </a:rPr>
              <a:t>Copyrights, all the images are from wiki</a:t>
            </a:r>
            <a:endParaRPr lang="zh-CN" altLang="en-US" sz="1400" dirty="0">
              <a:solidFill>
                <a:schemeClr val="bg1"/>
              </a:solidFill>
            </a:endParaRPr>
          </a:p>
        </p:txBody>
      </p:sp>
      <p:pic>
        <p:nvPicPr>
          <p:cNvPr id="2056" name="Picture 8" descr="undefined">
            <a:extLst>
              <a:ext uri="{FF2B5EF4-FFF2-40B4-BE49-F238E27FC236}">
                <a16:creationId xmlns:a16="http://schemas.microsoft.com/office/drawing/2014/main" id="{88E1021D-2DD8-3255-04BD-513BC4A2DC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69207" y="857723"/>
            <a:ext cx="1285568" cy="12855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608285D-CA37-EFCA-C07A-1B7914A4775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09503" y="158770"/>
            <a:ext cx="913476" cy="489623"/>
          </a:xfrm>
          <a:prstGeom prst="rect">
            <a:avLst/>
          </a:prstGeom>
        </p:spPr>
      </p:pic>
    </p:spTree>
    <p:extLst>
      <p:ext uri="{BB962C8B-B14F-4D97-AF65-F5344CB8AC3E}">
        <p14:creationId xmlns:p14="http://schemas.microsoft.com/office/powerpoint/2010/main" val="3160489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82BC-871F-4E9E-E2E7-F1311CE311A9}"/>
              </a:ext>
            </a:extLst>
          </p:cNvPr>
          <p:cNvSpPr>
            <a:spLocks noGrp="1"/>
          </p:cNvSpPr>
          <p:nvPr>
            <p:ph type="title"/>
          </p:nvPr>
        </p:nvSpPr>
        <p:spPr>
          <a:xfrm>
            <a:off x="731196" y="2766218"/>
            <a:ext cx="10515600" cy="1325563"/>
          </a:xfrm>
        </p:spPr>
        <p:txBody>
          <a:bodyPr>
            <a:normAutofit/>
          </a:bodyPr>
          <a:lstStyle/>
          <a:p>
            <a:pPr algn="ctr"/>
            <a:r>
              <a:rPr lang="en-US" altLang="zh-CN" dirty="0">
                <a:solidFill>
                  <a:schemeClr val="bg1"/>
                </a:solidFill>
                <a:latin typeface="Times New Roman" panose="02020603050405020304" pitchFamily="18" charset="0"/>
                <a:cs typeface="Times New Roman" panose="02020603050405020304" pitchFamily="18" charset="0"/>
              </a:rPr>
              <a:t>Any Questions? </a:t>
            </a:r>
            <a:br>
              <a:rPr lang="en-US" altLang="zh-CN" dirty="0">
                <a:solidFill>
                  <a:schemeClr val="bg1"/>
                </a:solidFill>
                <a:latin typeface="Times New Roman" panose="02020603050405020304" pitchFamily="18" charset="0"/>
                <a:cs typeface="Times New Roman" panose="02020603050405020304" pitchFamily="18" charset="0"/>
              </a:rPr>
            </a:br>
            <a:r>
              <a:rPr lang="en-US" altLang="zh-CN" dirty="0">
                <a:solidFill>
                  <a:schemeClr val="bg1"/>
                </a:solidFill>
                <a:latin typeface="Times New Roman" panose="02020603050405020304" pitchFamily="18" charset="0"/>
                <a:cs typeface="Times New Roman" panose="02020603050405020304" pitchFamily="18" charset="0"/>
              </a:rPr>
              <a:t>Thanks for coming to the tutor session!</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C5DCB26-424F-698A-DFB9-73B8F2694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9503" y="158770"/>
            <a:ext cx="913476" cy="489623"/>
          </a:xfrm>
          <a:prstGeom prst="rect">
            <a:avLst/>
          </a:prstGeom>
        </p:spPr>
      </p:pic>
    </p:spTree>
    <p:extLst>
      <p:ext uri="{BB962C8B-B14F-4D97-AF65-F5344CB8AC3E}">
        <p14:creationId xmlns:p14="http://schemas.microsoft.com/office/powerpoint/2010/main" val="412378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B1CD4-0E21-9914-D037-4B31ABA9A20F}"/>
              </a:ext>
            </a:extLst>
          </p:cNvPr>
          <p:cNvSpPr>
            <a:spLocks noGrp="1"/>
          </p:cNvSpPr>
          <p:nvPr>
            <p:ph type="title"/>
          </p:nvPr>
        </p:nvSpPr>
        <p:spPr/>
        <p:txBody>
          <a:bodyPr>
            <a:normAutofit/>
          </a:bodyPr>
          <a:lstStyle/>
          <a:p>
            <a:r>
              <a:rPr lang="en-US" altLang="zh-CN" dirty="0">
                <a:solidFill>
                  <a:schemeClr val="bg1"/>
                </a:solidFill>
                <a:latin typeface="Times New Roman" panose="02020603050405020304" pitchFamily="18" charset="0"/>
                <a:cs typeface="Times New Roman" panose="02020603050405020304" pitchFamily="18" charset="0"/>
              </a:rPr>
              <a:t>Outline</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1776F2-541E-D0B1-E6A6-FAEEB36EDAA7}"/>
              </a:ext>
            </a:extLst>
          </p:cNvPr>
          <p:cNvSpPr>
            <a:spLocks noGrp="1"/>
          </p:cNvSpPr>
          <p:nvPr>
            <p:ph idx="1"/>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Organization</a:t>
            </a:r>
          </a:p>
          <a:p>
            <a:r>
              <a:rPr lang="en-US" altLang="zh-CN" dirty="0">
                <a:solidFill>
                  <a:schemeClr val="bg1"/>
                </a:solidFill>
                <a:latin typeface="Times New Roman" panose="02020603050405020304" pitchFamily="18" charset="0"/>
                <a:cs typeface="Times New Roman" panose="02020603050405020304" pitchFamily="18" charset="0"/>
              </a:rPr>
              <a:t>Prepare for the lecture</a:t>
            </a:r>
          </a:p>
          <a:p>
            <a:r>
              <a:rPr lang="en-US" altLang="zh-CN" dirty="0">
                <a:solidFill>
                  <a:schemeClr val="bg1"/>
                </a:solidFill>
                <a:latin typeface="Times New Roman" panose="02020603050405020304" pitchFamily="18" charset="0"/>
                <a:cs typeface="Times New Roman" panose="02020603050405020304" pitchFamily="18" charset="0"/>
              </a:rPr>
              <a:t>Tutorial Exercises</a:t>
            </a:r>
          </a:p>
          <a:p>
            <a:r>
              <a:rPr lang="en-US" altLang="zh-CN" dirty="0">
                <a:solidFill>
                  <a:schemeClr val="bg1"/>
                </a:solidFill>
                <a:latin typeface="Times New Roman" panose="02020603050405020304" pitchFamily="18" charset="0"/>
                <a:cs typeface="Times New Roman" panose="02020603050405020304" pitchFamily="18" charset="0"/>
              </a:rPr>
              <a:t>Homework</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E086858-90C5-E9A4-FD31-F5AA74DBE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9503" y="158770"/>
            <a:ext cx="913476" cy="489623"/>
          </a:xfrm>
          <a:prstGeom prst="rect">
            <a:avLst/>
          </a:prstGeom>
        </p:spPr>
      </p:pic>
    </p:spTree>
    <p:extLst>
      <p:ext uri="{BB962C8B-B14F-4D97-AF65-F5344CB8AC3E}">
        <p14:creationId xmlns:p14="http://schemas.microsoft.com/office/powerpoint/2010/main" val="264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E248-72FE-45D7-23D2-0FF4391D6578}"/>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Welcome to I2PP4DA</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28115F-704F-2D2A-0169-D72C41C4CE70}"/>
              </a:ext>
            </a:extLst>
          </p:cNvPr>
          <p:cNvSpPr>
            <a:spLocks noGrp="1"/>
          </p:cNvSpPr>
          <p:nvPr>
            <p:ph idx="1"/>
          </p:nvPr>
        </p:nvSpPr>
        <p:spPr>
          <a:xfrm>
            <a:off x="838200" y="1592161"/>
            <a:ext cx="10515600" cy="4351338"/>
          </a:xfrm>
        </p:spPr>
        <p:txBody>
          <a:bodyPr>
            <a:normAutofit fontScale="92500" lnSpcReduction="20000"/>
          </a:bodyPr>
          <a:lstStyle/>
          <a:p>
            <a:pPr marL="0" indent="0">
              <a:buNone/>
            </a:pPr>
            <a:r>
              <a:rPr lang="en-US" altLang="zh-CN" dirty="0">
                <a:solidFill>
                  <a:schemeClr val="bg1"/>
                </a:solidFill>
                <a:latin typeface="Times New Roman" panose="02020603050405020304" pitchFamily="18" charset="0"/>
                <a:cs typeface="Times New Roman" panose="02020603050405020304" pitchFamily="18" charset="0"/>
              </a:rPr>
              <a:t>Teaching concept: interactive learning</a:t>
            </a:r>
          </a:p>
          <a:p>
            <a:r>
              <a:rPr lang="en-US" altLang="zh-CN" sz="2000" dirty="0">
                <a:solidFill>
                  <a:schemeClr val="bg1"/>
                </a:solidFill>
                <a:latin typeface="Times New Roman" panose="02020603050405020304" pitchFamily="18" charset="0"/>
                <a:cs typeface="Times New Roman" panose="02020603050405020304" pitchFamily="18" charset="0"/>
              </a:rPr>
              <a:t>Synchronous: lecture with interactive exercise, tutor sessions</a:t>
            </a:r>
          </a:p>
          <a:p>
            <a:r>
              <a:rPr lang="en-US" altLang="zh-CN" sz="2000" dirty="0">
                <a:solidFill>
                  <a:schemeClr val="bg1"/>
                </a:solidFill>
                <a:latin typeface="Times New Roman" panose="02020603050405020304" pitchFamily="18" charset="0"/>
                <a:cs typeface="Times New Roman" panose="02020603050405020304" pitchFamily="18" charset="0"/>
              </a:rPr>
              <a:t>Asynchronous: lecture slides, readings, and homework for self-study</a:t>
            </a:r>
          </a:p>
          <a:p>
            <a:pPr marL="0" indent="0">
              <a:buNone/>
            </a:pPr>
            <a:endParaRPr lang="en-US" altLang="zh-CN" sz="2000" dirty="0">
              <a:solidFill>
                <a:schemeClr val="bg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bg1"/>
                </a:solidFill>
                <a:latin typeface="Times New Roman" panose="02020603050405020304" pitchFamily="18" charset="0"/>
                <a:cs typeface="Times New Roman" panose="02020603050405020304" pitchFamily="18" charset="0"/>
              </a:rPr>
              <a:t>Expectation</a:t>
            </a:r>
          </a:p>
          <a:p>
            <a:pPr marL="0" indent="0">
              <a:buNone/>
            </a:pPr>
            <a:r>
              <a:rPr lang="en-US" altLang="zh-CN" sz="2000" dirty="0">
                <a:solidFill>
                  <a:schemeClr val="bg1"/>
                </a:solidFill>
                <a:latin typeface="Times New Roman" panose="02020603050405020304" pitchFamily="18" charset="0"/>
                <a:cs typeface="Times New Roman" panose="02020603050405020304" pitchFamily="18" charset="0"/>
              </a:rPr>
              <a:t>Be open to new technologies, learning methods, and teaching approaches.</a:t>
            </a:r>
          </a:p>
          <a:p>
            <a:pPr marL="0" indent="0">
              <a:buNone/>
            </a:pPr>
            <a:r>
              <a:rPr lang="en-US" altLang="zh-CN" sz="2000" dirty="0">
                <a:solidFill>
                  <a:schemeClr val="bg1"/>
                </a:solidFill>
                <a:latin typeface="Times New Roman" panose="02020603050405020304" pitchFamily="18" charset="0"/>
                <a:cs typeface="Times New Roman" panose="02020603050405020304" pitchFamily="18" charset="0"/>
              </a:rPr>
              <a:t>Be active and curious, and learn organize yourself</a:t>
            </a:r>
          </a:p>
          <a:p>
            <a:pPr marL="0" indent="0">
              <a:buNone/>
            </a:pPr>
            <a:r>
              <a:rPr lang="en-US" altLang="zh-CN" sz="2000" dirty="0">
                <a:solidFill>
                  <a:schemeClr val="bg1"/>
                </a:solidFill>
                <a:latin typeface="Times New Roman" panose="02020603050405020304" pitchFamily="18" charset="0"/>
                <a:cs typeface="Times New Roman" panose="02020603050405020304" pitchFamily="18" charset="0"/>
              </a:rPr>
              <a:t>Be kind and patient : bear with us if something dose no work out as expected</a:t>
            </a:r>
          </a:p>
          <a:p>
            <a:pPr marL="0" indent="0">
              <a:buNone/>
            </a:pPr>
            <a:endParaRPr lang="en-US" altLang="zh-CN" sz="2000" dirty="0">
              <a:solidFill>
                <a:schemeClr val="bg1"/>
              </a:solidFill>
              <a:latin typeface="Times New Roman" panose="02020603050405020304" pitchFamily="18" charset="0"/>
              <a:cs typeface="Times New Roman" panose="02020603050405020304" pitchFamily="18" charset="0"/>
            </a:endParaRPr>
          </a:p>
          <a:p>
            <a:pPr marL="0" indent="0">
              <a:buNone/>
            </a:pPr>
            <a:r>
              <a:rPr lang="en-US" altLang="zh-CN" sz="2000" dirty="0">
                <a:solidFill>
                  <a:schemeClr val="bg1"/>
                </a:solidFill>
                <a:latin typeface="Times New Roman" panose="02020603050405020304" pitchFamily="18" charset="0"/>
                <a:cs typeface="Times New Roman" panose="02020603050405020304" pitchFamily="18" charset="0"/>
              </a:rPr>
              <a:t>Main goals</a:t>
            </a:r>
          </a:p>
          <a:p>
            <a:pPr marL="0" indent="0">
              <a:buNone/>
            </a:pPr>
            <a:r>
              <a:rPr lang="en-US" altLang="zh-CN" sz="2000" dirty="0">
                <a:solidFill>
                  <a:schemeClr val="bg1"/>
                </a:solidFill>
                <a:latin typeface="Times New Roman" panose="02020603050405020304" pitchFamily="18" charset="0"/>
                <a:cs typeface="Times New Roman" panose="02020603050405020304" pitchFamily="18" charset="0"/>
              </a:rPr>
              <a:t>You improve your skills in programming and problem solving</a:t>
            </a:r>
          </a:p>
          <a:p>
            <a:pPr marL="0" indent="0">
              <a:buNone/>
            </a:pPr>
            <a:r>
              <a:rPr lang="en-US" altLang="zh-CN" sz="2000" dirty="0">
                <a:solidFill>
                  <a:schemeClr val="bg1"/>
                </a:solidFill>
                <a:latin typeface="Times New Roman" panose="02020603050405020304" pitchFamily="18" charset="0"/>
                <a:cs typeface="Times New Roman" panose="02020603050405020304" pitchFamily="18" charset="0"/>
              </a:rPr>
              <a:t>You learn the knowledge of basic Data analysis</a:t>
            </a:r>
          </a:p>
          <a:p>
            <a:pPr marL="0" indent="0">
              <a:buNone/>
            </a:pPr>
            <a:r>
              <a:rPr lang="en-US" altLang="zh-CN" sz="2000" dirty="0">
                <a:solidFill>
                  <a:schemeClr val="bg1"/>
                </a:solidFill>
                <a:latin typeface="Times New Roman" panose="02020603050405020304" pitchFamily="18" charset="0"/>
                <a:cs typeface="Times New Roman" panose="02020603050405020304" pitchFamily="18" charset="0"/>
              </a:rPr>
              <a:t>You can achieve the best possible grade in the course.</a:t>
            </a:r>
          </a:p>
          <a:p>
            <a:pPr marL="0" indent="0">
              <a:buNone/>
            </a:pPr>
            <a:endParaRPr lang="en-US" altLang="zh-CN"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3D3AE2-8C8F-4073-CA0A-D4A376718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9503" y="158770"/>
            <a:ext cx="913476" cy="489623"/>
          </a:xfrm>
          <a:prstGeom prst="rect">
            <a:avLst/>
          </a:prstGeom>
        </p:spPr>
      </p:pic>
    </p:spTree>
    <p:extLst>
      <p:ext uri="{BB962C8B-B14F-4D97-AF65-F5344CB8AC3E}">
        <p14:creationId xmlns:p14="http://schemas.microsoft.com/office/powerpoint/2010/main" val="301115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0DFD-2575-04D6-852D-ECF21FD75FF2}"/>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Copyright</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BA05EE-29A7-79C6-A40F-7F35F6859F1C}"/>
              </a:ext>
            </a:extLst>
          </p:cNvPr>
          <p:cNvSpPr>
            <a:spLocks noGrp="1"/>
          </p:cNvSpPr>
          <p:nvPr>
            <p:ph idx="1"/>
          </p:nvPr>
        </p:nvSpPr>
        <p:spPr>
          <a:solidFill>
            <a:schemeClr val="tx1"/>
          </a:solidFill>
        </p:spPr>
        <p:txBody>
          <a:bodyPr>
            <a:normAutofit fontScale="92500" lnSpcReduction="20000"/>
          </a:bodyPr>
          <a:lstStyle/>
          <a:p>
            <a:r>
              <a:rPr lang="en-US" altLang="zh-CN" dirty="0">
                <a:solidFill>
                  <a:schemeClr val="bg1"/>
                </a:solidFill>
                <a:latin typeface="Times New Roman" panose="02020603050405020304" pitchFamily="18" charset="0"/>
                <a:cs typeface="Times New Roman" panose="02020603050405020304" pitchFamily="18" charset="0"/>
              </a:rPr>
              <a:t>Lecture slides and exercise recourses are copyright-protected</a:t>
            </a:r>
          </a:p>
          <a:p>
            <a:r>
              <a:rPr lang="en-US" altLang="zh-CN" dirty="0">
                <a:solidFill>
                  <a:schemeClr val="bg1"/>
                </a:solidFill>
                <a:latin typeface="Times New Roman" panose="02020603050405020304" pitchFamily="18" charset="0"/>
                <a:cs typeface="Times New Roman" panose="02020603050405020304" pitchFamily="18" charset="0"/>
              </a:rPr>
              <a:t>You are not allowed to distribute them to other people</a:t>
            </a:r>
          </a:p>
          <a:p>
            <a:r>
              <a:rPr lang="en-US" altLang="zh-CN" dirty="0">
                <a:solidFill>
                  <a:schemeClr val="bg1"/>
                </a:solidFill>
                <a:latin typeface="Times New Roman" panose="02020603050405020304" pitchFamily="18" charset="0"/>
                <a:cs typeface="Times New Roman" panose="02020603050405020304" pitchFamily="18" charset="0"/>
              </a:rPr>
              <a:t>You are not allowed to publish them on the Internet</a:t>
            </a:r>
          </a:p>
          <a:p>
            <a:pPr marL="0" indent="0">
              <a:buNone/>
            </a:pP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All course material is protected by copyright and has been copied by and solely for the university's educational purposes under license. You may not sell, alter, or further reproduce or distribute any part of this material to any other person. Where provided to you in electronic format, you may only print it for your private study and research.</a:t>
            </a:r>
          </a:p>
          <a:p>
            <a:r>
              <a:rPr lang="en-US" altLang="zh-CN" dirty="0">
                <a:solidFill>
                  <a:schemeClr val="bg1"/>
                </a:solidFill>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Failure to comply with the terms of this warning may expose you to legal action for copyright infringement and/or disciplinary action by the university. </a:t>
            </a:r>
            <a:endParaRPr lang="zh-CN" altLang="en-US" b="1"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CACF2B-4738-5414-7391-A6925F7E7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9503" y="158770"/>
            <a:ext cx="913476" cy="489623"/>
          </a:xfrm>
          <a:prstGeom prst="rect">
            <a:avLst/>
          </a:prstGeom>
        </p:spPr>
      </p:pic>
    </p:spTree>
    <p:extLst>
      <p:ext uri="{BB962C8B-B14F-4D97-AF65-F5344CB8AC3E}">
        <p14:creationId xmlns:p14="http://schemas.microsoft.com/office/powerpoint/2010/main" val="185633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17B6-8AE4-3457-52F3-152AF6D2D25C}"/>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Tutor Session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510CDE-B24F-6DBF-3869-9AACD3793C09}"/>
              </a:ext>
            </a:extLst>
          </p:cNvPr>
          <p:cNvSpPr>
            <a:spLocks noGrp="1"/>
          </p:cNvSpPr>
          <p:nvPr>
            <p:ph idx="1"/>
          </p:nvPr>
        </p:nvSpPr>
        <p:spPr>
          <a:xfrm>
            <a:off x="838199" y="1825625"/>
            <a:ext cx="10912813" cy="2581005"/>
          </a:xfrm>
        </p:spPr>
        <p:txBody>
          <a:bodyPr>
            <a:normAutofit fontScale="92500" lnSpcReduction="20000"/>
          </a:bodyPr>
          <a:lstStyle/>
          <a:p>
            <a:r>
              <a:rPr lang="en-US" altLang="zh-CN" dirty="0">
                <a:solidFill>
                  <a:schemeClr val="bg1"/>
                </a:solidFill>
                <a:latin typeface="Times New Roman" panose="02020603050405020304" pitchFamily="18" charset="0"/>
                <a:cs typeface="Times New Roman" panose="02020603050405020304" pitchFamily="18" charset="0"/>
              </a:rPr>
              <a:t>Onsite tutor session on Monday</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10:15 - 11:45 </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There is no obligation to attend, but it is highly recommended</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All the material is on Artemis </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Read carefully the code of conduct</a:t>
            </a:r>
          </a:p>
          <a:p>
            <a:r>
              <a:rPr lang="en-US" altLang="zh-CN" dirty="0">
                <a:solidFill>
                  <a:schemeClr val="bg1"/>
                </a:solidFill>
                <a:latin typeface="Times New Roman" panose="02020603050405020304" pitchFamily="18" charset="0"/>
                <a:cs typeface="Times New Roman" panose="02020603050405020304" pitchFamily="18" charset="0"/>
              </a:rPr>
              <a:t>The tutor session might finish ahead of the time</a:t>
            </a:r>
          </a:p>
        </p:txBody>
      </p:sp>
      <p:pic>
        <p:nvPicPr>
          <p:cNvPr id="5" name="Picture 4">
            <a:extLst>
              <a:ext uri="{FF2B5EF4-FFF2-40B4-BE49-F238E27FC236}">
                <a16:creationId xmlns:a16="http://schemas.microsoft.com/office/drawing/2014/main" id="{1CEDC242-EA01-DC53-1AC2-C58ADE952A8B}"/>
              </a:ext>
            </a:extLst>
          </p:cNvPr>
          <p:cNvPicPr>
            <a:picLocks noChangeAspect="1"/>
          </p:cNvPicPr>
          <p:nvPr/>
        </p:nvPicPr>
        <p:blipFill rotWithShape="1">
          <a:blip r:embed="rId2"/>
          <a:srcRect r="46017"/>
          <a:stretch/>
        </p:blipFill>
        <p:spPr>
          <a:xfrm>
            <a:off x="8162049" y="3318314"/>
            <a:ext cx="3860930" cy="2804910"/>
          </a:xfrm>
          <a:prstGeom prst="rect">
            <a:avLst/>
          </a:prstGeom>
        </p:spPr>
      </p:pic>
      <p:pic>
        <p:nvPicPr>
          <p:cNvPr id="6" name="Picture 5">
            <a:extLst>
              <a:ext uri="{FF2B5EF4-FFF2-40B4-BE49-F238E27FC236}">
                <a16:creationId xmlns:a16="http://schemas.microsoft.com/office/drawing/2014/main" id="{E055EBD4-0737-1EF2-7BC7-D8798C489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9503" y="158770"/>
            <a:ext cx="913476" cy="489623"/>
          </a:xfrm>
          <a:prstGeom prst="rect">
            <a:avLst/>
          </a:prstGeom>
        </p:spPr>
      </p:pic>
    </p:spTree>
    <p:extLst>
      <p:ext uri="{BB962C8B-B14F-4D97-AF65-F5344CB8AC3E}">
        <p14:creationId xmlns:p14="http://schemas.microsoft.com/office/powerpoint/2010/main" val="101900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CB15-AA4A-872D-5F07-4640636B5DE7}"/>
              </a:ext>
            </a:extLst>
          </p:cNvPr>
          <p:cNvSpPr>
            <a:spLocks noGrp="1"/>
          </p:cNvSpPr>
          <p:nvPr>
            <p:ph type="title"/>
          </p:nvPr>
        </p:nvSpPr>
        <p:spPr>
          <a:xfrm>
            <a:off x="885621" y="232263"/>
            <a:ext cx="10515600" cy="1325563"/>
          </a:xfrm>
        </p:spPr>
        <p:txBody>
          <a:bodyPr/>
          <a:lstStyle/>
          <a:p>
            <a:r>
              <a:rPr lang="en-US" altLang="zh-CN" dirty="0">
                <a:solidFill>
                  <a:schemeClr val="bg1"/>
                </a:solidFill>
                <a:latin typeface="Times New Roman" panose="02020603050405020304" pitchFamily="18" charset="0"/>
                <a:cs typeface="Times New Roman" panose="02020603050405020304" pitchFamily="18" charset="0"/>
              </a:rPr>
              <a:t>Tutor sessions and exercise rules</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8BF07D-391C-5FE3-F4BB-D67E84BACA97}"/>
              </a:ext>
            </a:extLst>
          </p:cNvPr>
          <p:cNvSpPr>
            <a:spLocks noGrp="1"/>
          </p:cNvSpPr>
          <p:nvPr>
            <p:ph idx="1"/>
          </p:nvPr>
        </p:nvSpPr>
        <p:spPr>
          <a:xfrm>
            <a:off x="419099" y="1611617"/>
            <a:ext cx="11448645" cy="4351338"/>
          </a:xfrm>
        </p:spPr>
        <p:txBody>
          <a:bodyPr>
            <a:normAutofit/>
          </a:bodyPr>
          <a:lstStyle/>
          <a:p>
            <a:pPr marL="0" indent="0">
              <a:buNone/>
            </a:pPr>
            <a:r>
              <a:rPr lang="en-US" altLang="zh-CN" dirty="0">
                <a:solidFill>
                  <a:schemeClr val="bg1"/>
                </a:solidFill>
                <a:latin typeface="Times New Roman" panose="02020603050405020304" pitchFamily="18" charset="0"/>
                <a:cs typeface="Times New Roman" panose="02020603050405020304" pitchFamily="18" charset="0"/>
              </a:rPr>
              <a:t>• Make sure to attend the tutor sessions </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You can only submit solutions to exercises on Artemis </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Each exercise has a due date </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If you miss the deadline, your solution will not be graded </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Important: exercises must be completed and submitted </a:t>
            </a:r>
            <a:r>
              <a:rPr lang="en-US" altLang="zh-CN" sz="3200" dirty="0">
                <a:solidFill>
                  <a:srgbClr val="FF0000"/>
                </a:solidFill>
                <a:latin typeface="Times New Roman" panose="02020603050405020304" pitchFamily="18" charset="0"/>
                <a:cs typeface="Times New Roman" panose="02020603050405020304" pitchFamily="18" charset="0"/>
              </a:rPr>
              <a:t>independently </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It would help if you had a unique solution to the exercises </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Plagiarism, i.e., copying unthinkingly without understanding the concepts and without applying the skills, might be tempting, but you betray yourself</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4E0E810-5372-CED0-CE61-61CBE44CE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9503" y="158770"/>
            <a:ext cx="913476" cy="489623"/>
          </a:xfrm>
          <a:prstGeom prst="rect">
            <a:avLst/>
          </a:prstGeom>
        </p:spPr>
      </p:pic>
    </p:spTree>
    <p:extLst>
      <p:ext uri="{BB962C8B-B14F-4D97-AF65-F5344CB8AC3E}">
        <p14:creationId xmlns:p14="http://schemas.microsoft.com/office/powerpoint/2010/main" val="3687503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72F9-EEAA-8D6E-B4C6-964187A63997}"/>
              </a:ext>
            </a:extLst>
          </p:cNvPr>
          <p:cNvSpPr>
            <a:spLocks noGrp="1"/>
          </p:cNvSpPr>
          <p:nvPr>
            <p:ph type="title"/>
          </p:nvPr>
        </p:nvSpPr>
        <p:spPr>
          <a:xfrm>
            <a:off x="838200" y="297031"/>
            <a:ext cx="10515600" cy="1325563"/>
          </a:xfrm>
        </p:spPr>
        <p:txBody>
          <a:bodyPr/>
          <a:lstStyle/>
          <a:p>
            <a:r>
              <a:rPr lang="en-US" altLang="zh-CN" dirty="0">
                <a:solidFill>
                  <a:schemeClr val="bg1"/>
                </a:solidFill>
                <a:latin typeface="Times New Roman" panose="02020603050405020304" pitchFamily="18" charset="0"/>
                <a:cs typeface="Times New Roman" panose="02020603050405020304" pitchFamily="18" charset="0"/>
              </a:rPr>
              <a:t>Consequences of plagiarism</a:t>
            </a:r>
            <a:endParaRPr lang="zh-CN"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698E3A-7368-BFE0-0456-03173F0D2047}"/>
              </a:ext>
            </a:extLst>
          </p:cNvPr>
          <p:cNvSpPr>
            <a:spLocks noGrp="1"/>
          </p:cNvSpPr>
          <p:nvPr>
            <p:ph idx="1"/>
          </p:nvPr>
        </p:nvSpPr>
        <p:spPr>
          <a:xfrm>
            <a:off x="838200" y="1690688"/>
            <a:ext cx="10737715" cy="4351338"/>
          </a:xfrm>
        </p:spPr>
        <p:txBody>
          <a:bodyPr>
            <a:normAutofit lnSpcReduction="10000"/>
          </a:bodyPr>
          <a:lstStyle/>
          <a:p>
            <a:r>
              <a:rPr lang="en-US" altLang="zh-CN" dirty="0">
                <a:solidFill>
                  <a:schemeClr val="bg1"/>
                </a:solidFill>
                <a:latin typeface="Times New Roman" panose="02020603050405020304" pitchFamily="18" charset="0"/>
                <a:cs typeface="Times New Roman" panose="02020603050405020304" pitchFamily="18" charset="0"/>
              </a:rPr>
              <a:t> Allgemeine </a:t>
            </a:r>
            <a:r>
              <a:rPr lang="en-US" altLang="zh-CN" dirty="0" err="1">
                <a:solidFill>
                  <a:schemeClr val="bg1"/>
                </a:solidFill>
                <a:latin typeface="Times New Roman" panose="02020603050405020304" pitchFamily="18" charset="0"/>
                <a:cs typeface="Times New Roman" panose="02020603050405020304" pitchFamily="18" charset="0"/>
              </a:rPr>
              <a:t>Prüfungs</a:t>
            </a:r>
            <a:r>
              <a:rPr lang="en-US" altLang="zh-CN" dirty="0">
                <a:solidFill>
                  <a:schemeClr val="bg1"/>
                </a:solidFill>
                <a:latin typeface="Times New Roman" panose="02020603050405020304" pitchFamily="18" charset="0"/>
                <a:cs typeface="Times New Roman" panose="02020603050405020304" pitchFamily="18" charset="0"/>
              </a:rPr>
              <a:t>- und </a:t>
            </a:r>
            <a:r>
              <a:rPr lang="en-US" altLang="zh-CN" dirty="0" err="1">
                <a:solidFill>
                  <a:schemeClr val="bg1"/>
                </a:solidFill>
                <a:latin typeface="Times New Roman" panose="02020603050405020304" pitchFamily="18" charset="0"/>
                <a:cs typeface="Times New Roman" panose="02020603050405020304" pitchFamily="18" charset="0"/>
              </a:rPr>
              <a:t>Studienordnung</a:t>
            </a:r>
            <a:r>
              <a:rPr lang="en-US" altLang="zh-CN" dirty="0">
                <a:solidFill>
                  <a:schemeClr val="bg1"/>
                </a:solidFill>
                <a:latin typeface="Times New Roman" panose="02020603050405020304" pitchFamily="18" charset="0"/>
                <a:cs typeface="Times New Roman" panose="02020603050405020304" pitchFamily="18" charset="0"/>
              </a:rPr>
              <a:t> (APSO) </a:t>
            </a:r>
            <a:r>
              <a:rPr lang="en-US" altLang="zh-CN" sz="1800" u="sng" dirty="0">
                <a:solidFill>
                  <a:schemeClr val="accent5"/>
                </a:solidFill>
                <a:latin typeface="Times New Roman" panose="02020603050405020304" pitchFamily="18" charset="0"/>
                <a:cs typeface="Times New Roman" panose="02020603050405020304" pitchFamily="18" charset="0"/>
              </a:rPr>
              <a:t>https://portal.mytum.de/archiv/kompendium_rechtsangelegenheiten/apso/Lesb-F-APSO-vom-18-03-2011-mit-5-AeS-vom-21-12-2020.pdf/download </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Only available in German, but translated to English here for your convenience </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 22: “If the student attempts to influence the result of an examination by cheating or using unauthorized aids, the examination in question will be graded unsatisfactory”, i.e. 5,0 (U) </a:t>
            </a:r>
          </a:p>
          <a:p>
            <a:pPr marL="0" indent="0">
              <a:buNone/>
            </a:pPr>
            <a:r>
              <a:rPr lang="en-US" altLang="zh-CN" dirty="0">
                <a:solidFill>
                  <a:schemeClr val="bg1"/>
                </a:solidFill>
                <a:latin typeface="Times New Roman" panose="02020603050405020304" pitchFamily="18" charset="0"/>
                <a:cs typeface="Times New Roman" panose="02020603050405020304" pitchFamily="18" charset="0"/>
              </a:rPr>
              <a:t>• § 24: “Otherwise, failed module examinations may be repeated as often as desired, subject to the deadlines specified in § 10. This does not apply in the case of failure due to cheating or a breach of regulations according to § 22. In this case, the failed examination may only be repeated once.”</a:t>
            </a:r>
            <a:endParaRPr lang="zh-CN" altLang="en-US"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42FEB3F-A55F-A94C-977C-4FABE5E0F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9503" y="158770"/>
            <a:ext cx="913476" cy="489623"/>
          </a:xfrm>
          <a:prstGeom prst="rect">
            <a:avLst/>
          </a:prstGeom>
        </p:spPr>
      </p:pic>
    </p:spTree>
    <p:extLst>
      <p:ext uri="{BB962C8B-B14F-4D97-AF65-F5344CB8AC3E}">
        <p14:creationId xmlns:p14="http://schemas.microsoft.com/office/powerpoint/2010/main" val="4892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36D93-44C7-2F70-3B6C-E48F63F4EA1A}"/>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Artemis</a:t>
            </a:r>
            <a:endParaRPr lang="zh-CN" altLang="en-US" b="1" u="sng"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8C736103-D549-E088-D180-2CB1F2074A3C}"/>
              </a:ext>
            </a:extLst>
          </p:cNvPr>
          <p:cNvPicPr>
            <a:picLocks noGrp="1" noChangeAspect="1"/>
          </p:cNvPicPr>
          <p:nvPr>
            <p:ph idx="1"/>
          </p:nvPr>
        </p:nvPicPr>
        <p:blipFill>
          <a:blip r:embed="rId2"/>
          <a:stretch>
            <a:fillRect/>
          </a:stretch>
        </p:blipFill>
        <p:spPr>
          <a:xfrm>
            <a:off x="918269" y="1797345"/>
            <a:ext cx="9073417" cy="4351338"/>
          </a:xfrm>
        </p:spPr>
      </p:pic>
      <p:sp>
        <p:nvSpPr>
          <p:cNvPr id="3" name="TextBox 2">
            <a:extLst>
              <a:ext uri="{FF2B5EF4-FFF2-40B4-BE49-F238E27FC236}">
                <a16:creationId xmlns:a16="http://schemas.microsoft.com/office/drawing/2014/main" id="{FFC847AD-00EC-71BD-459F-35E058053262}"/>
              </a:ext>
            </a:extLst>
          </p:cNvPr>
          <p:cNvSpPr txBox="1"/>
          <p:nvPr/>
        </p:nvSpPr>
        <p:spPr>
          <a:xfrm>
            <a:off x="838200" y="1330782"/>
            <a:ext cx="5137608" cy="369332"/>
          </a:xfrm>
          <a:prstGeom prst="rect">
            <a:avLst/>
          </a:prstGeom>
          <a:noFill/>
        </p:spPr>
        <p:txBody>
          <a:bodyPr wrap="square" rtlCol="0">
            <a:spAutoFit/>
          </a:bodyPr>
          <a:lstStyle/>
          <a:p>
            <a:r>
              <a:rPr lang="en-US" altLang="zh-CN" sz="1800" b="1" u="sng" dirty="0">
                <a:solidFill>
                  <a:schemeClr val="accent1">
                    <a:lumMod val="60000"/>
                    <a:lumOff val="40000"/>
                  </a:schemeClr>
                </a:solidFill>
              </a:rPr>
              <a:t>https://artemis.ase.in.tum.de</a:t>
            </a:r>
            <a:endParaRPr lang="zh-CN" altLang="en-US" dirty="0"/>
          </a:p>
        </p:txBody>
      </p:sp>
      <p:pic>
        <p:nvPicPr>
          <p:cNvPr id="4" name="Picture 3">
            <a:extLst>
              <a:ext uri="{FF2B5EF4-FFF2-40B4-BE49-F238E27FC236}">
                <a16:creationId xmlns:a16="http://schemas.microsoft.com/office/drawing/2014/main" id="{8610127F-DE36-BCD6-5713-5E377490B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9503" y="158770"/>
            <a:ext cx="913476" cy="489623"/>
          </a:xfrm>
          <a:prstGeom prst="rect">
            <a:avLst/>
          </a:prstGeom>
        </p:spPr>
      </p:pic>
    </p:spTree>
    <p:extLst>
      <p:ext uri="{BB962C8B-B14F-4D97-AF65-F5344CB8AC3E}">
        <p14:creationId xmlns:p14="http://schemas.microsoft.com/office/powerpoint/2010/main" val="2796775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2537-25A3-3F7C-3090-B8D910DD0183}"/>
              </a:ext>
            </a:extLst>
          </p:cNvPr>
          <p:cNvSpPr>
            <a:spLocks noGrp="1"/>
          </p:cNvSpPr>
          <p:nvPr>
            <p:ph type="title"/>
          </p:nvPr>
        </p:nvSpPr>
        <p:spPr/>
        <p:txBody>
          <a:bodyPr/>
          <a:lstStyle/>
          <a:p>
            <a:r>
              <a:rPr lang="en-US" altLang="zh-CN" dirty="0">
                <a:solidFill>
                  <a:schemeClr val="bg1"/>
                </a:solidFill>
                <a:latin typeface="Times New Roman" panose="02020603050405020304" pitchFamily="18" charset="0"/>
                <a:cs typeface="Times New Roman" panose="02020603050405020304" pitchFamily="18" charset="0"/>
              </a:rPr>
              <a:t>Exercise category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C7D375-ECD8-E400-B3B1-3CE71C9FF72F}"/>
              </a:ext>
            </a:extLst>
          </p:cNvPr>
          <p:cNvSpPr>
            <a:spLocks noGrp="1"/>
          </p:cNvSpPr>
          <p:nvPr>
            <p:ph idx="1"/>
          </p:nvPr>
        </p:nvSpPr>
        <p:spPr/>
        <p:txBody>
          <a:bodyPr>
            <a:normAutofit lnSpcReduction="10000"/>
          </a:bodyPr>
          <a:lstStyle/>
          <a:p>
            <a:r>
              <a:rPr lang="en-US" altLang="zh-CN" dirty="0">
                <a:solidFill>
                  <a:schemeClr val="bg1"/>
                </a:solidFill>
                <a:latin typeface="Times New Roman" panose="02020603050405020304" pitchFamily="18" charset="0"/>
                <a:cs typeface="Times New Roman" panose="02020603050405020304" pitchFamily="18" charset="0"/>
              </a:rPr>
              <a:t>Tutorial exercise  </a:t>
            </a:r>
          </a:p>
          <a:p>
            <a:r>
              <a:rPr lang="en-US" altLang="zh-CN" sz="2000" dirty="0">
                <a:solidFill>
                  <a:schemeClr val="bg1"/>
                </a:solidFill>
                <a:latin typeface="Times New Roman" panose="02020603050405020304" pitchFamily="18" charset="0"/>
                <a:cs typeface="Times New Roman" panose="02020603050405020304" pitchFamily="18" charset="0"/>
              </a:rPr>
              <a:t>with a Tutorial label</a:t>
            </a:r>
          </a:p>
          <a:p>
            <a:r>
              <a:rPr lang="en-US" altLang="zh-CN" sz="2000" dirty="0">
                <a:solidFill>
                  <a:schemeClr val="bg1"/>
                </a:solidFill>
                <a:latin typeface="Times New Roman" panose="02020603050405020304" pitchFamily="18" charset="0"/>
                <a:cs typeface="Times New Roman" panose="02020603050405020304" pitchFamily="18" charset="0"/>
              </a:rPr>
              <a:t>4 points and 1 bonus point = 5 points</a:t>
            </a:r>
          </a:p>
          <a:p>
            <a:pPr marL="0" indent="0">
              <a:buNone/>
            </a:pP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a:solidFill>
                  <a:schemeClr val="bg1"/>
                </a:solidFill>
                <a:latin typeface="Times New Roman" panose="02020603050405020304" pitchFamily="18" charset="0"/>
                <a:cs typeface="Times New Roman" panose="02020603050405020304" pitchFamily="18" charset="0"/>
              </a:rPr>
              <a:t>Homework exercise</a:t>
            </a:r>
          </a:p>
          <a:p>
            <a:r>
              <a:rPr lang="en-US" altLang="zh-CN" sz="2000" dirty="0">
                <a:solidFill>
                  <a:schemeClr val="bg1"/>
                </a:solidFill>
                <a:latin typeface="Times New Roman" panose="02020603050405020304" pitchFamily="18" charset="0"/>
                <a:cs typeface="Times New Roman" panose="02020603050405020304" pitchFamily="18" charset="0"/>
              </a:rPr>
              <a:t>With a Homework label </a:t>
            </a:r>
          </a:p>
          <a:p>
            <a:r>
              <a:rPr lang="en-US" altLang="zh-CN" sz="2000" dirty="0">
                <a:solidFill>
                  <a:schemeClr val="bg1"/>
                </a:solidFill>
                <a:latin typeface="Times New Roman" panose="02020603050405020304" pitchFamily="18" charset="0"/>
                <a:cs typeface="Times New Roman" panose="02020603050405020304" pitchFamily="18" charset="0"/>
              </a:rPr>
              <a:t>4 points and 1 bonus point = 5 points</a:t>
            </a:r>
          </a:p>
          <a:p>
            <a:pPr marL="0" indent="0">
              <a:buNone/>
            </a:pPr>
            <a:endParaRPr lang="en-US" altLang="zh-CN" dirty="0">
              <a:solidFill>
                <a:schemeClr val="bg1"/>
              </a:solidFill>
              <a:latin typeface="Times New Roman" panose="02020603050405020304" pitchFamily="18" charset="0"/>
              <a:cs typeface="Times New Roman" panose="02020603050405020304" pitchFamily="18" charset="0"/>
            </a:endParaRPr>
          </a:p>
          <a:p>
            <a:r>
              <a:rPr lang="en-US" altLang="zh-CN" dirty="0" err="1">
                <a:solidFill>
                  <a:schemeClr val="bg1"/>
                </a:solidFill>
                <a:latin typeface="Times New Roman" panose="02020603050405020304" pitchFamily="18" charset="0"/>
                <a:cs typeface="Times New Roman" panose="02020603050405020304" pitchFamily="18" charset="0"/>
              </a:rPr>
              <a:t>Quizes</a:t>
            </a:r>
            <a:r>
              <a:rPr lang="en-US" altLang="zh-CN" dirty="0">
                <a:solidFill>
                  <a:schemeClr val="bg1"/>
                </a:solidFill>
                <a:latin typeface="Times New Roman" panose="02020603050405020304" pitchFamily="18" charset="0"/>
                <a:cs typeface="Times New Roman" panose="02020603050405020304" pitchFamily="18" charset="0"/>
              </a:rPr>
              <a:t> </a:t>
            </a:r>
          </a:p>
          <a:p>
            <a:r>
              <a:rPr lang="en-US" altLang="zh-CN" sz="2000" dirty="0">
                <a:solidFill>
                  <a:schemeClr val="bg1"/>
                </a:solidFill>
                <a:latin typeface="Times New Roman" panose="02020603050405020304" pitchFamily="18" charset="0"/>
                <a:cs typeface="Times New Roman" panose="02020603050405020304" pitchFamily="18" charset="0"/>
              </a:rPr>
              <a:t>Mon 10:15 – 10:20 of the tutorial session</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025C44-316B-CCBA-E8D4-B47E527D2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9503" y="158770"/>
            <a:ext cx="913476" cy="489623"/>
          </a:xfrm>
          <a:prstGeom prst="rect">
            <a:avLst/>
          </a:prstGeom>
        </p:spPr>
      </p:pic>
      <p:pic>
        <p:nvPicPr>
          <p:cNvPr id="6" name="Picture 5">
            <a:extLst>
              <a:ext uri="{FF2B5EF4-FFF2-40B4-BE49-F238E27FC236}">
                <a16:creationId xmlns:a16="http://schemas.microsoft.com/office/drawing/2014/main" id="{AF7E4789-949D-FD60-927A-A7A63D44F1BF}"/>
              </a:ext>
            </a:extLst>
          </p:cNvPr>
          <p:cNvPicPr>
            <a:picLocks noChangeAspect="1"/>
          </p:cNvPicPr>
          <p:nvPr/>
        </p:nvPicPr>
        <p:blipFill rotWithShape="1">
          <a:blip r:embed="rId3"/>
          <a:srcRect t="9983" r="5850" b="8451"/>
          <a:stretch/>
        </p:blipFill>
        <p:spPr>
          <a:xfrm>
            <a:off x="6245156" y="1825625"/>
            <a:ext cx="4896661" cy="1031453"/>
          </a:xfrm>
          <a:prstGeom prst="rect">
            <a:avLst/>
          </a:prstGeom>
        </p:spPr>
      </p:pic>
      <p:pic>
        <p:nvPicPr>
          <p:cNvPr id="8" name="Picture 7">
            <a:extLst>
              <a:ext uri="{FF2B5EF4-FFF2-40B4-BE49-F238E27FC236}">
                <a16:creationId xmlns:a16="http://schemas.microsoft.com/office/drawing/2014/main" id="{595833C0-9A42-6DFB-862C-38368F49873B}"/>
              </a:ext>
            </a:extLst>
          </p:cNvPr>
          <p:cNvPicPr>
            <a:picLocks noChangeAspect="1"/>
          </p:cNvPicPr>
          <p:nvPr/>
        </p:nvPicPr>
        <p:blipFill>
          <a:blip r:embed="rId4"/>
          <a:stretch>
            <a:fillRect/>
          </a:stretch>
        </p:blipFill>
        <p:spPr>
          <a:xfrm>
            <a:off x="6245156" y="3312268"/>
            <a:ext cx="4896661" cy="1015011"/>
          </a:xfrm>
          <a:prstGeom prst="rect">
            <a:avLst/>
          </a:prstGeom>
        </p:spPr>
      </p:pic>
      <p:pic>
        <p:nvPicPr>
          <p:cNvPr id="10" name="Picture 9">
            <a:extLst>
              <a:ext uri="{FF2B5EF4-FFF2-40B4-BE49-F238E27FC236}">
                <a16:creationId xmlns:a16="http://schemas.microsoft.com/office/drawing/2014/main" id="{9B6E48B6-DA21-A90F-8C43-5A6785F3FB65}"/>
              </a:ext>
            </a:extLst>
          </p:cNvPr>
          <p:cNvPicPr>
            <a:picLocks noChangeAspect="1"/>
          </p:cNvPicPr>
          <p:nvPr/>
        </p:nvPicPr>
        <p:blipFill rotWithShape="1">
          <a:blip r:embed="rId5"/>
          <a:srcRect l="2106" t="6172" r="2524"/>
          <a:stretch/>
        </p:blipFill>
        <p:spPr>
          <a:xfrm>
            <a:off x="6277470" y="4851295"/>
            <a:ext cx="4864347" cy="803487"/>
          </a:xfrm>
          <a:prstGeom prst="rect">
            <a:avLst/>
          </a:prstGeom>
        </p:spPr>
      </p:pic>
    </p:spTree>
    <p:extLst>
      <p:ext uri="{BB962C8B-B14F-4D97-AF65-F5344CB8AC3E}">
        <p14:creationId xmlns:p14="http://schemas.microsoft.com/office/powerpoint/2010/main" val="3250085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2758</TotalTime>
  <Words>778</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等线</vt:lpstr>
      <vt:lpstr>等线 Light</vt:lpstr>
      <vt:lpstr>Arial</vt:lpstr>
      <vt:lpstr>Times New Roman</vt:lpstr>
      <vt:lpstr>Office Theme</vt:lpstr>
      <vt:lpstr>I2PP4DA</vt:lpstr>
      <vt:lpstr>Outline</vt:lpstr>
      <vt:lpstr>Welcome to I2PP4DA</vt:lpstr>
      <vt:lpstr>Copyright</vt:lpstr>
      <vt:lpstr>Tutor Session</vt:lpstr>
      <vt:lpstr>Tutor sessions and exercise rules</vt:lpstr>
      <vt:lpstr>Consequences of plagiarism</vt:lpstr>
      <vt:lpstr>Artemis</vt:lpstr>
      <vt:lpstr>Exercise category</vt:lpstr>
      <vt:lpstr>Typical schedule of the tutor sessions meetings</vt:lpstr>
      <vt:lpstr>Grading</vt:lpstr>
      <vt:lpstr>Environment for the lectures</vt:lpstr>
      <vt:lpstr>Any Questions?  Thanks for coming to the tutor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 for Data Analytics</dc:title>
  <dc:creator>Weiyuan Du</dc:creator>
  <cp:lastModifiedBy>Weiyuan Du</cp:lastModifiedBy>
  <cp:revision>4</cp:revision>
  <dcterms:created xsi:type="dcterms:W3CDTF">2024-02-27T11:58:21Z</dcterms:created>
  <dcterms:modified xsi:type="dcterms:W3CDTF">2024-04-28T21:52:54Z</dcterms:modified>
</cp:coreProperties>
</file>