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01_6413F22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729" r:id="rId1"/>
  </p:sldMasterIdLst>
  <p:notesMasterIdLst>
    <p:notesMasterId r:id="rId10"/>
  </p:notesMasterIdLst>
  <p:sldIdLst>
    <p:sldId id="256" r:id="rId2"/>
    <p:sldId id="258" r:id="rId3"/>
    <p:sldId id="259" r:id="rId4"/>
    <p:sldId id="261" r:id="rId5"/>
    <p:sldId id="262" r:id="rId6"/>
    <p:sldId id="263" r:id="rId7"/>
    <p:sldId id="257"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574454C-FF35-672C-10E1-6D7EB395B87D}" name="Yanlin Li" initials="YL" userId="S::yanlinli@andrew.cmu.edu::b58c675b-528f-4b34-8893-2b6bfa43bf34"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00AB00"/>
    <a:srgbClr val="000000"/>
    <a:srgbClr val="00E8FF"/>
    <a:srgbClr val="911D00"/>
    <a:srgbClr val="E500F4"/>
    <a:srgbClr val="0003F5"/>
    <a:srgbClr val="212121"/>
    <a:srgbClr val="4F6A5F"/>
    <a:srgbClr val="6586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325"/>
    <p:restoredTop sz="89046"/>
  </p:normalViewPr>
  <p:slideViewPr>
    <p:cSldViewPr snapToGrid="0" snapToObjects="1">
      <p:cViewPr>
        <p:scale>
          <a:sx n="150" d="100"/>
          <a:sy n="150" d="100"/>
        </p:scale>
        <p:origin x="2712" y="1280"/>
      </p:cViewPr>
      <p:guideLst/>
    </p:cSldViewPr>
  </p:slideViewPr>
  <p:notesTextViewPr>
    <p:cViewPr>
      <p:scale>
        <a:sx n="1" d="1"/>
        <a:sy n="1" d="1"/>
      </p:scale>
      <p:origin x="0" y="-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modernComment_101_6413F220.xml><?xml version="1.0" encoding="utf-8"?>
<p188:cmLst xmlns:a="http://schemas.openxmlformats.org/drawingml/2006/main" xmlns:r="http://schemas.openxmlformats.org/officeDocument/2006/relationships" xmlns:p188="http://schemas.microsoft.com/office/powerpoint/2018/8/main">
  <p188:cm id="{3892A95F-6CA7-3A48-8F35-2BF374BD3F83}" authorId="{5574454C-FF35-672C-10E1-6D7EB395B87D}" created="2021-11-13T19:26:13.570">
    <pc:sldMkLst xmlns:pc="http://schemas.microsoft.com/office/powerpoint/2013/main/command">
      <pc:docMk/>
      <pc:sldMk cId="1679028768" sldId="257"/>
    </pc:sldMkLst>
    <p188:txBody>
      <a:bodyPr/>
      <a:lstStyle/>
      <a:p>
        <a:r>
          <a:rPr lang="zh-CN" altLang="en-US"/>
          <a:t>1. Team intro - names
2. Titile
3. Average Bike availability definition
4. Why we choose these two times
5. Introduce the map &amp; area (commercial vs residential - clusters)
6. Findings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4AFD1-2180-3F42-B0C0-E11CF5FEDE3E}" type="datetimeFigureOut">
              <a:rPr kumimoji="1" lang="zh-CN" altLang="en-US" smtClean="0"/>
              <a:t>2021/11/13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07A94-BE06-B54F-B1E6-F5F91E40521F}" type="slidenum">
              <a:rPr kumimoji="1" lang="zh-CN" altLang="en-US" smtClean="0"/>
              <a:t>‹#›</a:t>
            </a:fld>
            <a:endParaRPr kumimoji="1" lang="zh-CN" altLang="en-US"/>
          </a:p>
        </p:txBody>
      </p:sp>
    </p:spTree>
    <p:extLst>
      <p:ext uri="{BB962C8B-B14F-4D97-AF65-F5344CB8AC3E}">
        <p14:creationId xmlns:p14="http://schemas.microsoft.com/office/powerpoint/2010/main" val="3360035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9107A94-BE06-B54F-B1E6-F5F91E40521F}" type="slidenum">
              <a:rPr kumimoji="1" lang="zh-CN" altLang="en-US" smtClean="0"/>
              <a:t>0</a:t>
            </a:fld>
            <a:endParaRPr kumimoji="1" lang="zh-CN" altLang="en-US"/>
          </a:p>
        </p:txBody>
      </p:sp>
    </p:spTree>
    <p:extLst>
      <p:ext uri="{BB962C8B-B14F-4D97-AF65-F5344CB8AC3E}">
        <p14:creationId xmlns:p14="http://schemas.microsoft.com/office/powerpoint/2010/main" val="3588509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9107A94-BE06-B54F-B1E6-F5F91E40521F}" type="slidenum">
              <a:rPr kumimoji="1" lang="zh-CN" altLang="en-US" smtClean="0"/>
              <a:t>1</a:t>
            </a:fld>
            <a:endParaRPr kumimoji="1" lang="zh-CN" altLang="en-US"/>
          </a:p>
        </p:txBody>
      </p:sp>
    </p:spTree>
    <p:extLst>
      <p:ext uri="{BB962C8B-B14F-4D97-AF65-F5344CB8AC3E}">
        <p14:creationId xmlns:p14="http://schemas.microsoft.com/office/powerpoint/2010/main" val="216378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9107A94-BE06-B54F-B1E6-F5F91E40521F}" type="slidenum">
              <a:rPr kumimoji="1" lang="zh-CN" altLang="en-US" smtClean="0"/>
              <a:t>5</a:t>
            </a:fld>
            <a:endParaRPr kumimoji="1" lang="zh-CN" altLang="en-US"/>
          </a:p>
        </p:txBody>
      </p:sp>
    </p:spTree>
    <p:extLst>
      <p:ext uri="{BB962C8B-B14F-4D97-AF65-F5344CB8AC3E}">
        <p14:creationId xmlns:p14="http://schemas.microsoft.com/office/powerpoint/2010/main" val="1980805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b="1" kern="1200" dirty="0">
                <a:solidFill>
                  <a:schemeClr val="tx1"/>
                </a:solidFill>
                <a:effectLst/>
                <a:latin typeface="+mn-lt"/>
                <a:ea typeface="+mn-ea"/>
                <a:cs typeface="+mn-cs"/>
              </a:rPr>
              <a:t>Team info:</a:t>
            </a:r>
            <a:r>
              <a:rPr lang="en-US" altLang="zh-CN" sz="1200" kern="1200" dirty="0">
                <a:solidFill>
                  <a:schemeClr val="tx1"/>
                </a:solidFill>
                <a:effectLst/>
                <a:latin typeface="+mn-lt"/>
                <a:ea typeface="+mn-ea"/>
                <a:cs typeface="+mn-cs"/>
              </a:rPr>
              <a:t> Good morning! My name is xxx, and I</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 here with my teammates </a:t>
            </a:r>
            <a:r>
              <a:rPr lang="en-US" altLang="zh-CN" sz="1200" kern="1200" dirty="0" err="1">
                <a:solidFill>
                  <a:schemeClr val="tx1"/>
                </a:solidFill>
                <a:effectLst/>
                <a:latin typeface="+mn-lt"/>
                <a:ea typeface="+mn-ea"/>
                <a:cs typeface="+mn-cs"/>
              </a:rPr>
              <a:t>xxxx</a:t>
            </a:r>
            <a:r>
              <a:rPr lang="en-US" altLang="zh-CN" sz="1200" kern="1200" dirty="0">
                <a:solidFill>
                  <a:schemeClr val="tx1"/>
                </a:solidFill>
                <a:effectLst/>
                <a:latin typeface="+mn-lt"/>
                <a:ea typeface="+mn-ea"/>
                <a:cs typeface="+mn-cs"/>
              </a:rPr>
              <a:t>. We are team </a:t>
            </a:r>
            <a:r>
              <a:rPr lang="en-US" altLang="zh-CN" sz="1200" kern="1200" dirty="0" err="1">
                <a:solidFill>
                  <a:schemeClr val="tx1"/>
                </a:solidFill>
                <a:effectLst/>
                <a:latin typeface="+mn-lt"/>
                <a:ea typeface="+mn-ea"/>
                <a:cs typeface="+mn-cs"/>
              </a:rPr>
              <a:t>VanMoof</a:t>
            </a:r>
            <a:r>
              <a:rPr lang="en-US" altLang="zh-CN" sz="1200" kern="1200" dirty="0">
                <a:solidFill>
                  <a:schemeClr val="tx1"/>
                </a:solidFill>
                <a:effectLst/>
                <a:latin typeface="+mn-lt"/>
                <a:ea typeface="+mn-ea"/>
                <a:cs typeface="+mn-cs"/>
              </a:rPr>
              <a:t>. Today we are going to present a key finding from our EDA, which is how the commuting patterns transfer bike availability throughout the day. </a:t>
            </a:r>
            <a:endParaRPr lang="zh-CN" altLang="zh-CN" sz="1200" kern="1200" dirty="0">
              <a:solidFill>
                <a:schemeClr val="tx1"/>
              </a:solidFill>
              <a:effectLst/>
              <a:latin typeface="+mn-lt"/>
              <a:ea typeface="+mn-ea"/>
              <a:cs typeface="+mn-cs"/>
            </a:endParaRPr>
          </a:p>
          <a:p>
            <a:pPr lvl="0"/>
            <a:r>
              <a:rPr lang="en-US" altLang="zh-CN" sz="1200" b="1" kern="1200" dirty="0">
                <a:solidFill>
                  <a:schemeClr val="tx1"/>
                </a:solidFill>
                <a:effectLst/>
                <a:latin typeface="+mn-lt"/>
                <a:ea typeface="+mn-ea"/>
                <a:cs typeface="+mn-cs"/>
              </a:rPr>
              <a:t>Definitions:</a:t>
            </a:r>
            <a:r>
              <a:rPr lang="en-US" altLang="zh-CN" sz="1200" kern="1200" dirty="0">
                <a:solidFill>
                  <a:schemeClr val="tx1"/>
                </a:solidFill>
                <a:effectLst/>
                <a:latin typeface="+mn-lt"/>
                <a:ea typeface="+mn-ea"/>
                <a:cs typeface="+mn-cs"/>
              </a:rPr>
              <a:t> Before we talk about our analysis, we can define bike availability. Bike availability is the number of bikes in a station at a time divided by the total capacity. In other words, bike availability is the proportion of bikes in a station that are available for a customer to start riding. Once we have this metric, we performed our EDA, where we found that the bike availability is usually higher over night than daytime; Bike availability on weekends and weekdays is comparable; and there are more bikeshare stations and higher capacity in downtown than suburbs. Another one of our key findings is that bike availability is usually changing from working hours to non-working hours, which we will discuss more about that here. </a:t>
            </a:r>
            <a:endParaRPr lang="zh-CN" altLang="zh-CN" sz="1200" kern="1200" dirty="0">
              <a:solidFill>
                <a:schemeClr val="tx1"/>
              </a:solidFill>
              <a:effectLst/>
              <a:latin typeface="+mn-lt"/>
              <a:ea typeface="+mn-ea"/>
              <a:cs typeface="+mn-cs"/>
            </a:endParaRPr>
          </a:p>
          <a:p>
            <a:pPr lvl="0"/>
            <a:r>
              <a:rPr lang="en-US" altLang="zh-CN" sz="1200" b="1" kern="1200" dirty="0">
                <a:solidFill>
                  <a:schemeClr val="tx1"/>
                </a:solidFill>
                <a:effectLst/>
                <a:latin typeface="+mn-lt"/>
                <a:ea typeface="+mn-ea"/>
                <a:cs typeface="+mn-cs"/>
              </a:rPr>
              <a:t>Time: </a:t>
            </a:r>
            <a:r>
              <a:rPr lang="en-US" altLang="zh-CN" sz="1200" kern="1200" dirty="0">
                <a:solidFill>
                  <a:schemeClr val="tx1"/>
                </a:solidFill>
                <a:effectLst/>
                <a:latin typeface="+mn-lt"/>
                <a:ea typeface="+mn-ea"/>
                <a:cs typeface="+mn-cs"/>
              </a:rPr>
              <a:t>We saw that during working hours, the bike availabilities are moving. People usually stop to commute around 10 am in the morning and 7 pm in the evening, so we choose these two times as our main focus. </a:t>
            </a:r>
            <a:endParaRPr lang="zh-CN" altLang="zh-CN" sz="1200" kern="1200" dirty="0">
              <a:solidFill>
                <a:schemeClr val="tx1"/>
              </a:solidFill>
              <a:effectLst/>
              <a:latin typeface="+mn-lt"/>
              <a:ea typeface="+mn-ea"/>
              <a:cs typeface="+mn-cs"/>
            </a:endParaRPr>
          </a:p>
          <a:p>
            <a:pPr lvl="0"/>
            <a:r>
              <a:rPr lang="en-US" altLang="zh-CN" sz="1200" b="1" kern="1200" dirty="0">
                <a:solidFill>
                  <a:schemeClr val="tx1"/>
                </a:solidFill>
                <a:effectLst/>
                <a:latin typeface="+mn-lt"/>
                <a:ea typeface="+mn-ea"/>
                <a:cs typeface="+mn-cs"/>
              </a:rPr>
              <a:t>Visualization:</a:t>
            </a:r>
            <a:r>
              <a:rPr lang="en-US" altLang="zh-CN" sz="1200" kern="1200" dirty="0">
                <a:solidFill>
                  <a:schemeClr val="tx1"/>
                </a:solidFill>
                <a:effectLst/>
                <a:latin typeface="+mn-lt"/>
                <a:ea typeface="+mn-ea"/>
                <a:cs typeface="+mn-cs"/>
              </a:rPr>
              <a:t> Each point on the graphs represents a bikeshare station. Their colors can show their average bike availability. We average the bike availability of the two times throughout the month June 2019. Reddish color means high bike availability, and blueish color means low bike availability. On the graphs, we can see two clusters in the black and red circles. Between the two times, pattern of stations in the black and red circles shifts. After further investigation, we found that the black circle represents the residential area, and the red circle is the commercial area. </a:t>
            </a:r>
            <a:endParaRPr lang="zh-CN" altLang="zh-CN" sz="1200" kern="1200" dirty="0">
              <a:solidFill>
                <a:schemeClr val="tx1"/>
              </a:solidFill>
              <a:effectLst/>
              <a:latin typeface="+mn-lt"/>
              <a:ea typeface="+mn-ea"/>
              <a:cs typeface="+mn-cs"/>
            </a:endParaRPr>
          </a:p>
          <a:p>
            <a:pPr lvl="0"/>
            <a:r>
              <a:rPr lang="en-US" altLang="zh-CN" sz="1200" b="1" kern="1200" dirty="0">
                <a:solidFill>
                  <a:schemeClr val="tx1"/>
                </a:solidFill>
                <a:effectLst/>
                <a:latin typeface="+mn-lt"/>
                <a:ea typeface="+mn-ea"/>
                <a:cs typeface="+mn-cs"/>
              </a:rPr>
              <a:t>Conclusion:</a:t>
            </a:r>
            <a:r>
              <a:rPr lang="en-US" altLang="zh-CN" sz="1200" kern="1200" dirty="0">
                <a:solidFill>
                  <a:schemeClr val="tx1"/>
                </a:solidFill>
                <a:effectLst/>
                <a:latin typeface="+mn-lt"/>
                <a:ea typeface="+mn-ea"/>
                <a:cs typeface="+mn-cs"/>
              </a:rPr>
              <a:t> We can thus conclude that bikes are parked in commercial area after commuting in the morning, and they come back to the residential area after commuting in the evening. So commuting pattern can influence the bike availability distribution over a day. </a:t>
            </a:r>
            <a:endParaRPr lang="zh-CN" altLang="zh-CN" sz="1200" kern="1200" dirty="0">
              <a:solidFill>
                <a:schemeClr val="tx1"/>
              </a:solidFill>
              <a:effectLst/>
              <a:latin typeface="+mn-lt"/>
              <a:ea typeface="+mn-ea"/>
              <a:cs typeface="+mn-cs"/>
            </a:endParaRPr>
          </a:p>
          <a:p>
            <a:pPr lvl="0"/>
            <a:r>
              <a:rPr lang="en-US" altLang="zh-CN" sz="1200" b="1" kern="1200" dirty="0">
                <a:solidFill>
                  <a:schemeClr val="tx1"/>
                </a:solidFill>
                <a:effectLst/>
                <a:latin typeface="+mn-lt"/>
                <a:ea typeface="+mn-ea"/>
                <a:cs typeface="+mn-cs"/>
              </a:rPr>
              <a:t>Next steps:</a:t>
            </a:r>
            <a:r>
              <a:rPr lang="en-US" altLang="zh-CN" sz="1200" kern="1200" dirty="0">
                <a:solidFill>
                  <a:schemeClr val="tx1"/>
                </a:solidFill>
                <a:effectLst/>
                <a:latin typeface="+mn-lt"/>
                <a:ea typeface="+mn-ea"/>
                <a:cs typeface="+mn-cs"/>
              </a:rPr>
              <a:t> We now know that location and time are very important in predicting bike availability, and we will likely to include both of them in our modelling process. </a:t>
            </a:r>
            <a:endParaRPr lang="zh-CN" altLang="zh-CN" sz="1200" kern="1200">
              <a:solidFill>
                <a:schemeClr val="tx1"/>
              </a:solidFill>
              <a:effectLst/>
              <a:latin typeface="+mn-lt"/>
              <a:ea typeface="+mn-ea"/>
              <a:cs typeface="+mn-cs"/>
            </a:endParaRPr>
          </a:p>
          <a:p>
            <a:endParaRPr kumimoji="1" lang="zh-CN" altLang="en-US" sz="1400" dirty="0"/>
          </a:p>
        </p:txBody>
      </p:sp>
      <p:sp>
        <p:nvSpPr>
          <p:cNvPr id="4" name="灯片编号占位符 3"/>
          <p:cNvSpPr>
            <a:spLocks noGrp="1"/>
          </p:cNvSpPr>
          <p:nvPr>
            <p:ph type="sldNum" sz="quarter" idx="5"/>
          </p:nvPr>
        </p:nvSpPr>
        <p:spPr/>
        <p:txBody>
          <a:bodyPr/>
          <a:lstStyle/>
          <a:p>
            <a:fld id="{29107A94-BE06-B54F-B1E6-F5F91E40521F}" type="slidenum">
              <a:rPr kumimoji="1" lang="zh-CN" altLang="en-US" smtClean="0"/>
              <a:t>6</a:t>
            </a:fld>
            <a:endParaRPr kumimoji="1" lang="zh-CN" altLang="en-US"/>
          </a:p>
        </p:txBody>
      </p:sp>
    </p:spTree>
    <p:extLst>
      <p:ext uri="{BB962C8B-B14F-4D97-AF65-F5344CB8AC3E}">
        <p14:creationId xmlns:p14="http://schemas.microsoft.com/office/powerpoint/2010/main" val="3147477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624E9E53-13C5-7541-A803-F25DCF836BF0}" type="datetime1">
              <a:rPr lang="zh-CN" altLang="en-US" smtClean="0"/>
              <a:t>2021/11/13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131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3E434058-0A8A-C04B-A1D9-AFCE8704CE57}" type="datetime1">
              <a:rPr lang="zh-CN" altLang="en-US" smtClean="0"/>
              <a:t>2021/11/13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31410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87B3A943-2BED-4144-A0C2-26030E913DFA}" type="datetime1">
              <a:rPr lang="zh-CN" altLang="en-US" smtClean="0"/>
              <a:t>2021/11/13</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846317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E177B0FE-4FFB-A442-979E-0C8A8397CDB1}" type="datetime1">
              <a:rPr lang="zh-CN" altLang="en-US" smtClean="0"/>
              <a:t>2021/11/13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796251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74C883E5-2D4B-6A4C-9556-EBDE846182D1}" type="datetime1">
              <a:rPr lang="zh-CN" altLang="en-US" smtClean="0"/>
              <a:t>2021/11/13</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585160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2BD36A10-5E17-4A40-9558-F46278937A1C}" type="datetime1">
              <a:rPr lang="zh-CN" altLang="en-US" smtClean="0"/>
              <a:t>2021/11/13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910974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C73B23A-F780-564D-83C1-A106C03F78F3}" type="datetime1">
              <a:rPr lang="zh-CN" altLang="en-US" smtClean="0"/>
              <a:t>2021/11/13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6934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39BBC3C8-9221-1A41-849B-CCF675094C28}" type="datetime1">
              <a:rPr lang="zh-CN" altLang="en-US" smtClean="0"/>
              <a:t>2021/11/13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894848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E059AED3-7270-E84C-95AA-F90B81053F3F}" type="datetime1">
              <a:rPr lang="zh-CN" altLang="en-US" smtClean="0"/>
              <a:t>2021/11/13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30384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C3B5441C-88E0-C745-A6BF-5A4051AE1F2F}" type="datetime1">
              <a:rPr lang="zh-CN" altLang="en-US" smtClean="0"/>
              <a:t>2021/11/13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79279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6144107C-A46A-104A-9E37-9A68C495CB6F}" type="datetime1">
              <a:rPr lang="zh-CN" altLang="en-US" smtClean="0"/>
              <a:t>2021/11/13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884468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lIns="109728" tIns="109728" rIns="109728" bIns="91440" anchor="ctr"/>
          <a:lstStyle>
            <a:lvl1pPr algn="l">
              <a:defRPr sz="900" cap="all" spc="150" baseline="0">
                <a:solidFill>
                  <a:srgbClr val="FFFFFF"/>
                </a:solidFill>
              </a:defRPr>
            </a:lvl1pPr>
          </a:lstStyle>
          <a:p>
            <a:fld id="{D6B5C2F6-FD55-8940-81C5-A7D4FC07D823}" type="datetime1">
              <a:rPr lang="zh-CN" altLang="en-US" smtClean="0"/>
              <a:t>2021/11/13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lIns="109728" tIns="109728" rIns="109728" bIns="9144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lIns="109728" tIns="109728" rIns="109728" bIns="9144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405363502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18" r:id="rId5"/>
    <p:sldLayoutId id="2147483719" r:id="rId6"/>
    <p:sldLayoutId id="2147483720" r:id="rId7"/>
    <p:sldLayoutId id="2147483721" r:id="rId8"/>
    <p:sldLayoutId id="2147483722" r:id="rId9"/>
    <p:sldLayoutId id="2147483723" r:id="rId10"/>
    <p:sldLayoutId id="2147483724" r:id="rId11"/>
  </p:sldLayoutIdLst>
  <p:hf hdr="0" ftr="0" dt="0"/>
  <p:txStyles>
    <p:titleStyle>
      <a:lvl1pPr marL="0" algn="l" defTabSz="914400" rtl="0" eaLnBrk="1" latinLnBrk="0" hangingPunct="1">
        <a:lnSpc>
          <a:spcPct val="90000"/>
        </a:lnSpc>
        <a:spcBef>
          <a:spcPct val="0"/>
        </a:spcBef>
        <a:buNone/>
        <a:defRPr lang="en-US" sz="5200" kern="1200" spc="25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400" kern="1200" spc="15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spc="15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spc="15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600" kern="1200" spc="15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600" kern="1200" spc="15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apitalbikeshare.com/system-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01_6413F220.xm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0334BF-0422-4A9A-BE46-AEB8C348B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98F2823-0279-49D8-928D-754B22253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2E45E95-311C-41C7-A882-6E43F08068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B7299D5D-ECC5-41EB-B830-C3A35FB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7516"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8C91735-5EFE-44D1-8CC6-FDF0D11B6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33F926C-2613-475D-AEE4-CD7D87D3B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839A2BFC-F099-8240-968E-6C04B463AC3E}"/>
              </a:ext>
            </a:extLst>
          </p:cNvPr>
          <p:cNvSpPr>
            <a:spLocks noGrp="1"/>
          </p:cNvSpPr>
          <p:nvPr>
            <p:ph type="ctrTitle"/>
          </p:nvPr>
        </p:nvSpPr>
        <p:spPr>
          <a:xfrm>
            <a:off x="838200" y="607551"/>
            <a:ext cx="6467474" cy="2387600"/>
          </a:xfrm>
        </p:spPr>
        <p:txBody>
          <a:bodyPr>
            <a:normAutofit fontScale="90000"/>
          </a:bodyPr>
          <a:lstStyle/>
          <a:p>
            <a:pPr algn="l"/>
            <a:r>
              <a:rPr kumimoji="1" lang="en-US" altLang="zh-CN" dirty="0">
                <a:solidFill>
                  <a:srgbClr val="4F6A5F"/>
                </a:solidFill>
              </a:rPr>
              <a:t>Bike Availability in Washington DC</a:t>
            </a:r>
            <a:endParaRPr kumimoji="1" lang="zh-CN" altLang="en-US" dirty="0">
              <a:solidFill>
                <a:srgbClr val="4F6A5F"/>
              </a:solidFill>
            </a:endParaRPr>
          </a:p>
        </p:txBody>
      </p:sp>
      <p:sp>
        <p:nvSpPr>
          <p:cNvPr id="3" name="副标题 2">
            <a:extLst>
              <a:ext uri="{FF2B5EF4-FFF2-40B4-BE49-F238E27FC236}">
                <a16:creationId xmlns:a16="http://schemas.microsoft.com/office/drawing/2014/main" id="{6BE7AB66-C92E-6F40-8FF1-EABC6C885403}"/>
              </a:ext>
            </a:extLst>
          </p:cNvPr>
          <p:cNvSpPr>
            <a:spLocks noGrp="1"/>
          </p:cNvSpPr>
          <p:nvPr>
            <p:ph type="subTitle" idx="1"/>
          </p:nvPr>
        </p:nvSpPr>
        <p:spPr>
          <a:xfrm>
            <a:off x="839550" y="3092420"/>
            <a:ext cx="4165587" cy="3263992"/>
          </a:xfrm>
        </p:spPr>
        <p:txBody>
          <a:bodyPr>
            <a:normAutofit/>
          </a:bodyPr>
          <a:lstStyle/>
          <a:p>
            <a:pPr algn="l"/>
            <a:r>
              <a:rPr kumimoji="1" lang="en-US" altLang="zh-CN" sz="2000" b="1" dirty="0">
                <a:solidFill>
                  <a:srgbClr val="4F6A5F"/>
                </a:solidFill>
              </a:rPr>
              <a:t>Group name: </a:t>
            </a:r>
            <a:r>
              <a:rPr kumimoji="1" lang="en-US" altLang="zh-CN" sz="2000" b="1" dirty="0" err="1">
                <a:solidFill>
                  <a:schemeClr val="bg1"/>
                </a:solidFill>
              </a:rPr>
              <a:t>VanMoof</a:t>
            </a:r>
            <a:endParaRPr kumimoji="1" lang="en-US" altLang="zh-CN" sz="2000" b="1" dirty="0">
              <a:solidFill>
                <a:schemeClr val="bg1"/>
              </a:solidFill>
            </a:endParaRPr>
          </a:p>
          <a:p>
            <a:pPr algn="l"/>
            <a:r>
              <a:rPr kumimoji="1" lang="en-US" altLang="zh-CN" sz="2000" b="1" dirty="0">
                <a:solidFill>
                  <a:srgbClr val="4F6A5F"/>
                </a:solidFill>
              </a:rPr>
              <a:t>Prepared by: </a:t>
            </a:r>
            <a:r>
              <a:rPr kumimoji="1" lang="en-US" altLang="zh-CN" sz="2000" dirty="0">
                <a:solidFill>
                  <a:schemeClr val="bg1"/>
                </a:solidFill>
              </a:rPr>
              <a:t>Clare Cruz</a:t>
            </a:r>
          </a:p>
          <a:p>
            <a:pPr algn="l"/>
            <a:r>
              <a:rPr kumimoji="1" lang="en-US" altLang="zh-CN" sz="2000" dirty="0">
                <a:solidFill>
                  <a:schemeClr val="bg1"/>
                </a:solidFill>
              </a:rPr>
              <a:t>     		</a:t>
            </a:r>
            <a:r>
              <a:rPr kumimoji="1" lang="en-US" altLang="zh-CN" sz="2000" dirty="0" err="1">
                <a:solidFill>
                  <a:schemeClr val="bg1"/>
                </a:solidFill>
              </a:rPr>
              <a:t>Tristal</a:t>
            </a:r>
            <a:r>
              <a:rPr kumimoji="1" lang="en-US" altLang="zh-CN" sz="2000" dirty="0">
                <a:solidFill>
                  <a:schemeClr val="bg1"/>
                </a:solidFill>
              </a:rPr>
              <a:t> Li</a:t>
            </a:r>
          </a:p>
          <a:p>
            <a:pPr algn="l"/>
            <a:r>
              <a:rPr kumimoji="1" lang="en-US" altLang="zh-CN" sz="2000" dirty="0">
                <a:solidFill>
                  <a:schemeClr val="bg1"/>
                </a:solidFill>
              </a:rPr>
              <a:t>     		</a:t>
            </a:r>
            <a:r>
              <a:rPr kumimoji="1" lang="en-US" altLang="zh-CN" sz="2000" dirty="0" err="1">
                <a:solidFill>
                  <a:schemeClr val="bg1"/>
                </a:solidFill>
              </a:rPr>
              <a:t>Zhuoheng</a:t>
            </a:r>
            <a:r>
              <a:rPr kumimoji="1" lang="en-US" altLang="zh-CN" sz="2000" dirty="0">
                <a:solidFill>
                  <a:schemeClr val="bg1"/>
                </a:solidFill>
              </a:rPr>
              <a:t> Han</a:t>
            </a:r>
          </a:p>
          <a:p>
            <a:pPr algn="l"/>
            <a:r>
              <a:rPr kumimoji="1" lang="en-US" altLang="zh-CN" sz="2000" dirty="0">
                <a:solidFill>
                  <a:schemeClr val="bg1"/>
                </a:solidFill>
              </a:rPr>
              <a:t>     		Wei-Yu Tseng</a:t>
            </a:r>
          </a:p>
          <a:p>
            <a:pPr algn="l"/>
            <a:r>
              <a:rPr kumimoji="1" lang="en-US" altLang="zh-CN" sz="2000" b="1" dirty="0">
                <a:solidFill>
                  <a:srgbClr val="4F6A5F"/>
                </a:solidFill>
              </a:rPr>
              <a:t>For client: </a:t>
            </a:r>
            <a:r>
              <a:rPr kumimoji="1" lang="en-US" altLang="zh-CN" sz="2000" b="1" dirty="0">
                <a:solidFill>
                  <a:schemeClr val="bg1"/>
                </a:solidFill>
              </a:rPr>
              <a:t>Capital Bikeshare</a:t>
            </a:r>
          </a:p>
        </p:txBody>
      </p:sp>
      <p:sp>
        <p:nvSpPr>
          <p:cNvPr id="21" name="Rectangle 20">
            <a:extLst>
              <a:ext uri="{FF2B5EF4-FFF2-40B4-BE49-F238E27FC236}">
                <a16:creationId xmlns:a16="http://schemas.microsoft.com/office/drawing/2014/main" id="{1FD32A06-E9FE-4F5A-88A6-84905A72C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5675" y="0"/>
            <a:ext cx="4883277" cy="6858000"/>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1FCC75B-3ADF-4B1A-BDB6-563168B45CC3}"/>
              </a:ext>
            </a:extLst>
          </p:cNvPr>
          <p:cNvPicPr>
            <a:picLocks noChangeAspect="1"/>
          </p:cNvPicPr>
          <p:nvPr/>
        </p:nvPicPr>
        <p:blipFill rotWithShape="1">
          <a:blip r:embed="rId3">
            <a:alphaModFix amt="60000"/>
          </a:blip>
          <a:srcRect l="35529" r="7506" b="-1"/>
          <a:stretch/>
        </p:blipFill>
        <p:spPr>
          <a:xfrm>
            <a:off x="7305674" y="0"/>
            <a:ext cx="4883278" cy="6858000"/>
          </a:xfrm>
          <a:prstGeom prst="rect">
            <a:avLst/>
          </a:prstGeom>
        </p:spPr>
      </p:pic>
      <p:sp>
        <p:nvSpPr>
          <p:cNvPr id="6" name="文本框 5">
            <a:extLst>
              <a:ext uri="{FF2B5EF4-FFF2-40B4-BE49-F238E27FC236}">
                <a16:creationId xmlns:a16="http://schemas.microsoft.com/office/drawing/2014/main" id="{00AE8C47-B01F-794F-A19E-B31AE6F841B0}"/>
              </a:ext>
            </a:extLst>
          </p:cNvPr>
          <p:cNvSpPr txBox="1"/>
          <p:nvPr/>
        </p:nvSpPr>
        <p:spPr>
          <a:xfrm>
            <a:off x="5105937" y="5419452"/>
            <a:ext cx="2199736" cy="1661993"/>
          </a:xfrm>
          <a:prstGeom prst="rect">
            <a:avLst/>
          </a:prstGeom>
          <a:noFill/>
        </p:spPr>
        <p:txBody>
          <a:bodyPr wrap="square" rtlCol="0">
            <a:spAutoFit/>
          </a:bodyPr>
          <a:lstStyle/>
          <a:p>
            <a:pPr algn="r"/>
            <a:r>
              <a:rPr kumimoji="1" lang="en-US" altLang="zh-CN" sz="1400" dirty="0">
                <a:solidFill>
                  <a:srgbClr val="FFFFFF"/>
                </a:solidFill>
              </a:rPr>
              <a:t>Presented in class: </a:t>
            </a:r>
          </a:p>
          <a:p>
            <a:pPr algn="r"/>
            <a:r>
              <a:rPr kumimoji="1" lang="en-US" altLang="zh-CN" sz="1400" dirty="0">
                <a:solidFill>
                  <a:srgbClr val="FFFFFF"/>
                </a:solidFill>
              </a:rPr>
              <a:t>Perspectives in Data Science (36-601) &amp; Professional Skills for Statisticians (36-611)</a:t>
            </a:r>
          </a:p>
          <a:p>
            <a:pPr algn="r"/>
            <a:r>
              <a:rPr kumimoji="1" lang="en-US" altLang="zh-CN" sz="1400" dirty="0">
                <a:solidFill>
                  <a:srgbClr val="4F6A5F"/>
                </a:solidFill>
              </a:rPr>
              <a:t>DATE: 11/15/2021</a:t>
            </a:r>
            <a:endParaRPr kumimoji="1" lang="zh-CN" altLang="en-US" sz="1400" dirty="0">
              <a:solidFill>
                <a:srgbClr val="4F6A5F"/>
              </a:solidFill>
            </a:endParaRPr>
          </a:p>
          <a:p>
            <a:endParaRPr kumimoji="1" lang="zh-CN" altLang="en-US" dirty="0"/>
          </a:p>
        </p:txBody>
      </p:sp>
    </p:spTree>
    <p:extLst>
      <p:ext uri="{BB962C8B-B14F-4D97-AF65-F5344CB8AC3E}">
        <p14:creationId xmlns:p14="http://schemas.microsoft.com/office/powerpoint/2010/main" val="4292790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89BD4A-534E-B64F-8633-46973B728312}"/>
              </a:ext>
            </a:extLst>
          </p:cNvPr>
          <p:cNvSpPr>
            <a:spLocks noGrp="1"/>
          </p:cNvSpPr>
          <p:nvPr>
            <p:ph type="title"/>
          </p:nvPr>
        </p:nvSpPr>
        <p:spPr>
          <a:xfrm>
            <a:off x="838200" y="681038"/>
            <a:ext cx="10317480" cy="685184"/>
          </a:xfrm>
        </p:spPr>
        <p:txBody>
          <a:bodyPr/>
          <a:lstStyle/>
          <a:p>
            <a:r>
              <a:rPr kumimoji="1" lang="en-US" altLang="zh-CN" sz="4400" dirty="0"/>
              <a:t>Executive Summary</a:t>
            </a:r>
            <a:endParaRPr kumimoji="1" lang="zh-CN" altLang="en-US" sz="4400" dirty="0"/>
          </a:p>
        </p:txBody>
      </p:sp>
      <p:sp>
        <p:nvSpPr>
          <p:cNvPr id="3" name="内容占位符 2">
            <a:extLst>
              <a:ext uri="{FF2B5EF4-FFF2-40B4-BE49-F238E27FC236}">
                <a16:creationId xmlns:a16="http://schemas.microsoft.com/office/drawing/2014/main" id="{115599F6-EE07-A042-ABFB-9DCA7E6FD6C3}"/>
              </a:ext>
            </a:extLst>
          </p:cNvPr>
          <p:cNvSpPr>
            <a:spLocks noGrp="1"/>
          </p:cNvSpPr>
          <p:nvPr>
            <p:ph idx="1"/>
          </p:nvPr>
        </p:nvSpPr>
        <p:spPr>
          <a:xfrm>
            <a:off x="838200" y="1366222"/>
            <a:ext cx="10515600" cy="4810741"/>
          </a:xfrm>
        </p:spPr>
        <p:txBody>
          <a:bodyPr/>
          <a:lstStyle/>
          <a:p>
            <a:r>
              <a:rPr kumimoji="1" lang="en-US" altLang="zh-CN" b="1" dirty="0"/>
              <a:t>Data</a:t>
            </a:r>
            <a:r>
              <a:rPr kumimoji="1" lang="en-US" altLang="zh-CN" dirty="0"/>
              <a:t>: </a:t>
            </a:r>
            <a:r>
              <a:rPr kumimoji="1" lang="en-US" altLang="zh-CN" sz="2000" dirty="0"/>
              <a:t>June 2019 capital bike share trip data with location information</a:t>
            </a:r>
            <a:endParaRPr kumimoji="1" lang="en-US" altLang="zh-CN" dirty="0"/>
          </a:p>
          <a:p>
            <a:pPr lvl="1"/>
            <a:r>
              <a:rPr kumimoji="1" lang="en-US" altLang="zh-CN" sz="1600" dirty="0"/>
              <a:t>Bike availability (%): (# of bikes in a station)/(total bike capacity of that station) * 100%</a:t>
            </a:r>
          </a:p>
          <a:p>
            <a:pPr lvl="1"/>
            <a:r>
              <a:rPr kumimoji="1" lang="en-US" altLang="zh-CN" sz="1600" dirty="0"/>
              <a:t>Time: Day of the month, Hours in a day, Weekdays or Weekends</a:t>
            </a:r>
          </a:p>
          <a:p>
            <a:pPr lvl="1"/>
            <a:r>
              <a:rPr kumimoji="1" lang="en-US" altLang="zh-CN" sz="1600" dirty="0"/>
              <a:t>Location: Longitude &amp; Latitude, City map of Washington DC</a:t>
            </a:r>
          </a:p>
          <a:p>
            <a:r>
              <a:rPr kumimoji="1" lang="en-US" altLang="zh-CN" b="1" dirty="0"/>
              <a:t>Methods</a:t>
            </a:r>
            <a:r>
              <a:rPr kumimoji="1" lang="en-US" altLang="zh-CN" sz="2200" dirty="0"/>
              <a:t>: </a:t>
            </a:r>
            <a:r>
              <a:rPr kumimoji="1" lang="en-US" altLang="zh-CN" sz="2000" dirty="0"/>
              <a:t>Exploratory data analysis (EDA) – Charts &amp; Maps</a:t>
            </a:r>
          </a:p>
          <a:p>
            <a:r>
              <a:rPr kumimoji="1" lang="en-US" altLang="zh-CN" b="1" dirty="0"/>
              <a:t>Results &amp; Conclusions</a:t>
            </a:r>
            <a:r>
              <a:rPr kumimoji="1" lang="en-US" altLang="zh-CN" dirty="0"/>
              <a:t>:</a:t>
            </a:r>
            <a:r>
              <a:rPr kumimoji="1" lang="en-US" altLang="zh-CN" sz="2000" dirty="0"/>
              <a:t> </a:t>
            </a:r>
          </a:p>
          <a:p>
            <a:pPr lvl="1"/>
            <a:r>
              <a:rPr kumimoji="1" lang="en-US" altLang="zh-CN" sz="1600" b="1" dirty="0"/>
              <a:t>Overall Bike Availability Over a Day</a:t>
            </a:r>
            <a:r>
              <a:rPr kumimoji="1" lang="en-US" altLang="zh-CN" sz="1600" dirty="0"/>
              <a:t>: Usually higher availability over night than daytime </a:t>
            </a:r>
          </a:p>
          <a:p>
            <a:pPr lvl="1"/>
            <a:r>
              <a:rPr kumimoji="1" lang="en-US" altLang="zh-CN" sz="1600" b="1" dirty="0"/>
              <a:t>Weekday vs. Weekend</a:t>
            </a:r>
            <a:r>
              <a:rPr kumimoji="1" lang="en-US" altLang="zh-CN" sz="1600" dirty="0"/>
              <a:t>: Bike availability on weekends and weekdays is comparable</a:t>
            </a:r>
          </a:p>
          <a:p>
            <a:pPr lvl="1"/>
            <a:r>
              <a:rPr kumimoji="1" lang="en-US" altLang="zh-CN" sz="1600" b="1" dirty="0"/>
              <a:t>Bikeshare Station’s Locations &amp; Capacity</a:t>
            </a:r>
            <a:r>
              <a:rPr kumimoji="1" lang="en-US" altLang="zh-CN" sz="1600" dirty="0"/>
              <a:t>: More bikeshare stations and higher capacity in downtown than suburbs</a:t>
            </a:r>
          </a:p>
          <a:p>
            <a:pPr lvl="1"/>
            <a:r>
              <a:rPr kumimoji="1" lang="en-US" altLang="zh-CN" sz="1600" b="1" dirty="0"/>
              <a:t>Commuting Patterns</a:t>
            </a:r>
            <a:r>
              <a:rPr kumimoji="1" lang="en-US" altLang="zh-CN" sz="1600" dirty="0"/>
              <a:t>: Higher bike availability in commercial areas after morning commute, and in residential areas after evening commute</a:t>
            </a:r>
          </a:p>
          <a:p>
            <a:pPr lvl="1"/>
            <a:endParaRPr kumimoji="1" lang="zh-CN" altLang="en-US" dirty="0"/>
          </a:p>
        </p:txBody>
      </p:sp>
      <p:sp>
        <p:nvSpPr>
          <p:cNvPr id="4" name="灯片编号占位符 3">
            <a:extLst>
              <a:ext uri="{FF2B5EF4-FFF2-40B4-BE49-F238E27FC236}">
                <a16:creationId xmlns:a16="http://schemas.microsoft.com/office/drawing/2014/main" id="{A931A10F-D486-BF44-9A09-DA4318C6100C}"/>
              </a:ext>
            </a:extLst>
          </p:cNvPr>
          <p:cNvSpPr>
            <a:spLocks noGrp="1"/>
          </p:cNvSpPr>
          <p:nvPr>
            <p:ph type="sldNum" sz="quarter" idx="12"/>
          </p:nvPr>
        </p:nvSpPr>
        <p:spPr/>
        <p:txBody>
          <a:bodyPr/>
          <a:lstStyle/>
          <a:p>
            <a:fld id="{28844951-7827-47D4-8276-7DDE1FA7D85A}" type="slidenum">
              <a:rPr lang="en-US" sz="2000" smtClean="0"/>
              <a:t>1</a:t>
            </a:fld>
            <a:endParaRPr lang="en-US" sz="2000" dirty="0"/>
          </a:p>
        </p:txBody>
      </p:sp>
    </p:spTree>
    <p:extLst>
      <p:ext uri="{BB962C8B-B14F-4D97-AF65-F5344CB8AC3E}">
        <p14:creationId xmlns:p14="http://schemas.microsoft.com/office/powerpoint/2010/main" val="4179770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DB74B-FDEC-0B45-ABA3-2CF679B8DC76}"/>
              </a:ext>
            </a:extLst>
          </p:cNvPr>
          <p:cNvSpPr>
            <a:spLocks noGrp="1"/>
          </p:cNvSpPr>
          <p:nvPr>
            <p:ph type="title"/>
          </p:nvPr>
        </p:nvSpPr>
        <p:spPr>
          <a:xfrm>
            <a:off x="838200" y="681038"/>
            <a:ext cx="10515600" cy="685184"/>
          </a:xfrm>
        </p:spPr>
        <p:txBody>
          <a:bodyPr/>
          <a:lstStyle/>
          <a:p>
            <a:r>
              <a:rPr kumimoji="1" lang="en-US" altLang="zh-CN" sz="4400" dirty="0"/>
              <a:t>Data Description</a:t>
            </a:r>
            <a:endParaRPr kumimoji="1" lang="zh-CN" altLang="en-US" sz="4400" dirty="0"/>
          </a:p>
        </p:txBody>
      </p:sp>
      <p:sp>
        <p:nvSpPr>
          <p:cNvPr id="3" name="内容占位符 2">
            <a:extLst>
              <a:ext uri="{FF2B5EF4-FFF2-40B4-BE49-F238E27FC236}">
                <a16:creationId xmlns:a16="http://schemas.microsoft.com/office/drawing/2014/main" id="{00C01A67-8E9B-A14C-BEA5-9D644A471CFE}"/>
              </a:ext>
            </a:extLst>
          </p:cNvPr>
          <p:cNvSpPr>
            <a:spLocks noGrp="1"/>
          </p:cNvSpPr>
          <p:nvPr>
            <p:ph idx="1"/>
          </p:nvPr>
        </p:nvSpPr>
        <p:spPr>
          <a:xfrm>
            <a:off x="838200" y="1400044"/>
            <a:ext cx="10515600" cy="4947490"/>
          </a:xfrm>
        </p:spPr>
        <p:txBody>
          <a:bodyPr/>
          <a:lstStyle/>
          <a:p>
            <a:r>
              <a:rPr kumimoji="1" lang="en-US" altLang="zh-CN" sz="2000" b="1" dirty="0"/>
              <a:t>Data origin</a:t>
            </a:r>
            <a:r>
              <a:rPr kumimoji="1" lang="en-US" altLang="zh-CN" sz="2000" dirty="0"/>
              <a:t>: Historical data on Capital Bikeshare usage</a:t>
            </a:r>
            <a:r>
              <a:rPr kumimoji="1" lang="en-US" altLang="zh-CN" sz="2000" baseline="30000" dirty="0"/>
              <a:t>(1)</a:t>
            </a:r>
          </a:p>
          <a:p>
            <a:r>
              <a:rPr kumimoji="1" lang="en-US" altLang="zh-CN" sz="2000" b="1" dirty="0"/>
              <a:t>Data sets</a:t>
            </a:r>
            <a:r>
              <a:rPr kumimoji="1" lang="en-US" altLang="zh-CN" sz="2000" dirty="0"/>
              <a:t>: </a:t>
            </a:r>
          </a:p>
          <a:p>
            <a:pPr lvl="1"/>
            <a:r>
              <a:rPr kumimoji="1" lang="en-US" altLang="zh-CN" sz="1600" dirty="0"/>
              <a:t>Capital Bikeshare trip data during the month of June 2019 </a:t>
            </a:r>
            <a:r>
              <a:rPr kumimoji="1" lang="en-US" altLang="zh-CN" sz="1200" dirty="0"/>
              <a:t>(To eliminate influence of Covid)</a:t>
            </a:r>
          </a:p>
          <a:p>
            <a:pPr lvl="1"/>
            <a:r>
              <a:rPr kumimoji="1" lang="en-US" altLang="zh-CN" sz="1600" dirty="0"/>
              <a:t>Capital Bikeshare station locations and capacity</a:t>
            </a:r>
            <a:endParaRPr kumimoji="1" lang="en-US" altLang="zh-CN" sz="1200" dirty="0"/>
          </a:p>
          <a:p>
            <a:r>
              <a:rPr kumimoji="1" lang="en-US" altLang="zh-CN" sz="2000" b="1" dirty="0"/>
              <a:t>Main factors</a:t>
            </a:r>
            <a:r>
              <a:rPr kumimoji="1" lang="en-US" altLang="zh-CN" sz="2000" dirty="0"/>
              <a:t>: </a:t>
            </a:r>
          </a:p>
          <a:p>
            <a:pPr lvl="1"/>
            <a:r>
              <a:rPr kumimoji="1" lang="en-US" altLang="zh-CN" sz="1600" dirty="0"/>
              <a:t>Bike availability (%): (# of bikes in a station)/(total bike capacity of that station) * 100%</a:t>
            </a:r>
          </a:p>
          <a:p>
            <a:pPr lvl="1"/>
            <a:r>
              <a:rPr kumimoji="1" lang="en-US" altLang="zh-CN" sz="1600" dirty="0"/>
              <a:t>Time: Day of the month, Hours in a day, Weekdays or Weekends</a:t>
            </a:r>
          </a:p>
          <a:p>
            <a:pPr lvl="1"/>
            <a:r>
              <a:rPr kumimoji="1" lang="en-US" altLang="zh-CN" sz="1600" dirty="0"/>
              <a:t>Location: Longitude &amp; Latitude, City map of Washington DC</a:t>
            </a:r>
          </a:p>
          <a:p>
            <a:r>
              <a:rPr kumimoji="1" lang="en-US" altLang="zh-CN" sz="2000" b="1" dirty="0"/>
              <a:t>Main data manipulation steps</a:t>
            </a:r>
            <a:r>
              <a:rPr kumimoji="1" lang="en-US" altLang="zh-CN" sz="2000" dirty="0"/>
              <a:t>:</a:t>
            </a:r>
          </a:p>
          <a:p>
            <a:pPr lvl="1"/>
            <a:r>
              <a:rPr lang="en-US" altLang="zh-CN" sz="1400" dirty="0"/>
              <a:t>Determine how many bikes are at each station at the beginning of June 2019</a:t>
            </a:r>
          </a:p>
          <a:p>
            <a:pPr lvl="1"/>
            <a:r>
              <a:rPr lang="en-US" altLang="zh-CN" sz="1400" dirty="0"/>
              <a:t>Calculate how many bikes were reshuffled by the vans and add data points for those transitions</a:t>
            </a:r>
          </a:p>
          <a:p>
            <a:pPr lvl="1"/>
            <a:r>
              <a:rPr kumimoji="1" lang="en-US" altLang="zh-CN" sz="1400" dirty="0"/>
              <a:t>Calculate the number of bikes that have arrived and departed from each station for every hour</a:t>
            </a:r>
          </a:p>
          <a:p>
            <a:pPr lvl="1"/>
            <a:r>
              <a:rPr kumimoji="1" lang="en-US" altLang="zh-CN" sz="1400" dirty="0"/>
              <a:t>Determine the difference between arrivals and departures, and calculate the rolling sum</a:t>
            </a:r>
          </a:p>
        </p:txBody>
      </p:sp>
      <p:sp>
        <p:nvSpPr>
          <p:cNvPr id="4" name="灯片编号占位符 3">
            <a:extLst>
              <a:ext uri="{FF2B5EF4-FFF2-40B4-BE49-F238E27FC236}">
                <a16:creationId xmlns:a16="http://schemas.microsoft.com/office/drawing/2014/main" id="{85AA19AA-F885-904B-A86E-C9DC11570099}"/>
              </a:ext>
            </a:extLst>
          </p:cNvPr>
          <p:cNvSpPr>
            <a:spLocks noGrp="1"/>
          </p:cNvSpPr>
          <p:nvPr>
            <p:ph type="sldNum" sz="quarter" idx="12"/>
          </p:nvPr>
        </p:nvSpPr>
        <p:spPr/>
        <p:txBody>
          <a:bodyPr/>
          <a:lstStyle/>
          <a:p>
            <a:fld id="{28844951-7827-47D4-8276-7DDE1FA7D85A}" type="slidenum">
              <a:rPr lang="en-US" sz="2000" smtClean="0"/>
              <a:t>2</a:t>
            </a:fld>
            <a:endParaRPr lang="en-US" sz="2000" dirty="0"/>
          </a:p>
        </p:txBody>
      </p:sp>
      <p:sp>
        <p:nvSpPr>
          <p:cNvPr id="5" name="文本框 4">
            <a:extLst>
              <a:ext uri="{FF2B5EF4-FFF2-40B4-BE49-F238E27FC236}">
                <a16:creationId xmlns:a16="http://schemas.microsoft.com/office/drawing/2014/main" id="{50578687-AB0B-FC49-A45B-FAA03CD3B872}"/>
              </a:ext>
            </a:extLst>
          </p:cNvPr>
          <p:cNvSpPr txBox="1"/>
          <p:nvPr/>
        </p:nvSpPr>
        <p:spPr>
          <a:xfrm>
            <a:off x="519024" y="6429375"/>
            <a:ext cx="6124754" cy="553998"/>
          </a:xfrm>
          <a:prstGeom prst="rect">
            <a:avLst/>
          </a:prstGeom>
          <a:noFill/>
        </p:spPr>
        <p:txBody>
          <a:bodyPr wrap="square" rtlCol="0">
            <a:spAutoFit/>
          </a:bodyPr>
          <a:lstStyle/>
          <a:p>
            <a:r>
              <a:rPr lang="en-US" altLang="zh-CN" sz="1200" dirty="0"/>
              <a:t>(1). Data accessed from: </a:t>
            </a:r>
            <a:r>
              <a:rPr lang="en-US" altLang="zh-CN" sz="1200" dirty="0">
                <a:hlinkClick r:id="rId2"/>
              </a:rPr>
              <a:t>https://www.capitalbikeshare.com/system-data </a:t>
            </a:r>
            <a:endParaRPr lang="en-US" altLang="zh-CN" sz="1200" dirty="0"/>
          </a:p>
          <a:p>
            <a:endParaRPr kumimoji="1" lang="zh-CN" altLang="en-US" dirty="0"/>
          </a:p>
        </p:txBody>
      </p:sp>
    </p:spTree>
    <p:extLst>
      <p:ext uri="{BB962C8B-B14F-4D97-AF65-F5344CB8AC3E}">
        <p14:creationId xmlns:p14="http://schemas.microsoft.com/office/powerpoint/2010/main" val="2107006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AC6AD5-CB03-7646-87FD-5C905EF482D0}"/>
              </a:ext>
            </a:extLst>
          </p:cNvPr>
          <p:cNvSpPr>
            <a:spLocks noGrp="1"/>
          </p:cNvSpPr>
          <p:nvPr>
            <p:ph type="title"/>
          </p:nvPr>
        </p:nvSpPr>
        <p:spPr>
          <a:xfrm>
            <a:off x="838200" y="681039"/>
            <a:ext cx="10515600" cy="625249"/>
          </a:xfrm>
        </p:spPr>
        <p:txBody>
          <a:bodyPr/>
          <a:lstStyle/>
          <a:p>
            <a:r>
              <a:rPr kumimoji="1" lang="en-US" altLang="zh-CN" sz="4400" dirty="0"/>
              <a:t>Overall Bike Availability in a Day</a:t>
            </a:r>
            <a:endParaRPr kumimoji="1" lang="zh-CN" altLang="en-US" sz="4400" dirty="0"/>
          </a:p>
        </p:txBody>
      </p:sp>
      <p:pic>
        <p:nvPicPr>
          <p:cNvPr id="8" name="内容占位符 7">
            <a:extLst>
              <a:ext uri="{FF2B5EF4-FFF2-40B4-BE49-F238E27FC236}">
                <a16:creationId xmlns:a16="http://schemas.microsoft.com/office/drawing/2014/main" id="{5A457380-CBCD-7B4A-AEBE-77D1C2AFA068}"/>
              </a:ext>
            </a:extLst>
          </p:cNvPr>
          <p:cNvPicPr>
            <a:picLocks noGrp="1" noChangeAspect="1"/>
          </p:cNvPicPr>
          <p:nvPr>
            <p:ph sz="half" idx="1"/>
          </p:nvPr>
        </p:nvPicPr>
        <p:blipFill>
          <a:blip r:embed="rId2"/>
          <a:srcRect/>
          <a:stretch/>
        </p:blipFill>
        <p:spPr>
          <a:xfrm>
            <a:off x="2470671" y="1346871"/>
            <a:ext cx="7199540" cy="3194417"/>
          </a:xfrm>
        </p:spPr>
      </p:pic>
      <p:sp>
        <p:nvSpPr>
          <p:cNvPr id="6" name="内容占位符 5">
            <a:extLst>
              <a:ext uri="{FF2B5EF4-FFF2-40B4-BE49-F238E27FC236}">
                <a16:creationId xmlns:a16="http://schemas.microsoft.com/office/drawing/2014/main" id="{37443848-C605-F84C-9993-D1009AE2FD96}"/>
              </a:ext>
            </a:extLst>
          </p:cNvPr>
          <p:cNvSpPr>
            <a:spLocks noGrp="1"/>
          </p:cNvSpPr>
          <p:nvPr>
            <p:ph sz="half" idx="2"/>
          </p:nvPr>
        </p:nvSpPr>
        <p:spPr>
          <a:xfrm>
            <a:off x="838200" y="4597227"/>
            <a:ext cx="10800425" cy="1633990"/>
          </a:xfrm>
        </p:spPr>
        <p:txBody>
          <a:bodyPr/>
          <a:lstStyle/>
          <a:p>
            <a:r>
              <a:rPr kumimoji="1" lang="en-US" altLang="zh-CN" sz="1600" dirty="0"/>
              <a:t>Higher average bike availability over night than daytime</a:t>
            </a:r>
          </a:p>
          <a:p>
            <a:r>
              <a:rPr kumimoji="1" lang="en-US" altLang="zh-CN" sz="1600" dirty="0"/>
              <a:t>Bike availability decrease sharply at 6 a.m., and increase gradually between 5 and 10 p.m.</a:t>
            </a:r>
          </a:p>
          <a:p>
            <a:r>
              <a:rPr kumimoji="1" lang="en-US" altLang="zh-CN" sz="1600" b="1" dirty="0"/>
              <a:t>Conclusion</a:t>
            </a:r>
            <a:r>
              <a:rPr kumimoji="1" lang="en-US" altLang="zh-CN" sz="1600" dirty="0"/>
              <a:t>: Average bike availability is lower in working hours</a:t>
            </a:r>
          </a:p>
          <a:p>
            <a:r>
              <a:rPr kumimoji="1" lang="en-US" altLang="zh-CN" sz="1600" b="1" dirty="0"/>
              <a:t>Possible reason</a:t>
            </a:r>
            <a:r>
              <a:rPr kumimoji="1" lang="en-US" altLang="zh-CN" sz="1600" dirty="0"/>
              <a:t>: More bikes are in use during daytime; Working and living schedules</a:t>
            </a:r>
          </a:p>
        </p:txBody>
      </p:sp>
      <p:sp>
        <p:nvSpPr>
          <p:cNvPr id="4" name="灯片编号占位符 3">
            <a:extLst>
              <a:ext uri="{FF2B5EF4-FFF2-40B4-BE49-F238E27FC236}">
                <a16:creationId xmlns:a16="http://schemas.microsoft.com/office/drawing/2014/main" id="{A8743757-C676-0C42-BD91-3AAE67B542AC}"/>
              </a:ext>
            </a:extLst>
          </p:cNvPr>
          <p:cNvSpPr>
            <a:spLocks noGrp="1"/>
          </p:cNvSpPr>
          <p:nvPr>
            <p:ph type="sldNum" sz="quarter" idx="12"/>
          </p:nvPr>
        </p:nvSpPr>
        <p:spPr/>
        <p:txBody>
          <a:bodyPr/>
          <a:lstStyle/>
          <a:p>
            <a:fld id="{28844951-7827-47D4-8276-7DDE1FA7D85A}" type="slidenum">
              <a:rPr lang="en-US" sz="2000" smtClean="0"/>
              <a:t>3</a:t>
            </a:fld>
            <a:endParaRPr lang="en-US" sz="2000" dirty="0"/>
          </a:p>
        </p:txBody>
      </p:sp>
    </p:spTree>
    <p:extLst>
      <p:ext uri="{BB962C8B-B14F-4D97-AF65-F5344CB8AC3E}">
        <p14:creationId xmlns:p14="http://schemas.microsoft.com/office/powerpoint/2010/main" val="824311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1874F5-4FFE-4249-9C72-9E14044DAC14}"/>
              </a:ext>
            </a:extLst>
          </p:cNvPr>
          <p:cNvSpPr>
            <a:spLocks noGrp="1"/>
          </p:cNvSpPr>
          <p:nvPr>
            <p:ph type="title"/>
          </p:nvPr>
        </p:nvSpPr>
        <p:spPr>
          <a:xfrm>
            <a:off x="838200" y="577970"/>
            <a:ext cx="10515600" cy="737160"/>
          </a:xfrm>
        </p:spPr>
        <p:txBody>
          <a:bodyPr anchor="t">
            <a:noAutofit/>
          </a:bodyPr>
          <a:lstStyle/>
          <a:p>
            <a:r>
              <a:rPr kumimoji="1" lang="en-US" altLang="zh-CN" sz="4400" dirty="0">
                <a:gradFill flip="none" rotWithShape="1">
                  <a:gsLst>
                    <a:gs pos="0">
                      <a:schemeClr val="accent5">
                        <a:alpha val="70000"/>
                      </a:schemeClr>
                    </a:gs>
                    <a:gs pos="100000">
                      <a:schemeClr val="accent1">
                        <a:alpha val="70000"/>
                      </a:schemeClr>
                    </a:gs>
                  </a:gsLst>
                  <a:lin ang="0" scaled="1"/>
                  <a:tileRect/>
                </a:gradFill>
              </a:rPr>
              <a:t>Weekday vs. Weekend</a:t>
            </a:r>
            <a:endParaRPr kumimoji="1" lang="zh-CN" altLang="en-US" sz="4400" dirty="0">
              <a:gradFill flip="none" rotWithShape="1">
                <a:gsLst>
                  <a:gs pos="0">
                    <a:schemeClr val="accent5">
                      <a:alpha val="70000"/>
                    </a:schemeClr>
                  </a:gs>
                  <a:gs pos="100000">
                    <a:schemeClr val="accent1">
                      <a:alpha val="70000"/>
                    </a:schemeClr>
                  </a:gs>
                </a:gsLst>
                <a:lin ang="0" scaled="1"/>
                <a:tileRect/>
              </a:gradFill>
            </a:endParaRPr>
          </a:p>
        </p:txBody>
      </p:sp>
      <p:pic>
        <p:nvPicPr>
          <p:cNvPr id="10" name="内容占位符 9">
            <a:extLst>
              <a:ext uri="{FF2B5EF4-FFF2-40B4-BE49-F238E27FC236}">
                <a16:creationId xmlns:a16="http://schemas.microsoft.com/office/drawing/2014/main" id="{C8F0EE4F-87F1-564E-B68A-D20A0C7C55FC}"/>
              </a:ext>
            </a:extLst>
          </p:cNvPr>
          <p:cNvPicPr>
            <a:picLocks noGrp="1" noChangeAspect="1"/>
          </p:cNvPicPr>
          <p:nvPr>
            <p:ph sz="half" idx="1"/>
          </p:nvPr>
        </p:nvPicPr>
        <p:blipFill>
          <a:blip r:embed="rId2"/>
          <a:srcRect/>
          <a:stretch/>
        </p:blipFill>
        <p:spPr>
          <a:xfrm>
            <a:off x="2226641" y="1350531"/>
            <a:ext cx="7478075" cy="3318003"/>
          </a:xfrm>
        </p:spPr>
      </p:pic>
      <p:sp>
        <p:nvSpPr>
          <p:cNvPr id="7" name="内容占位符 6">
            <a:extLst>
              <a:ext uri="{FF2B5EF4-FFF2-40B4-BE49-F238E27FC236}">
                <a16:creationId xmlns:a16="http://schemas.microsoft.com/office/drawing/2014/main" id="{6D4078AC-C637-5040-84C8-5D4025F8DC43}"/>
              </a:ext>
            </a:extLst>
          </p:cNvPr>
          <p:cNvSpPr>
            <a:spLocks noGrp="1"/>
          </p:cNvSpPr>
          <p:nvPr>
            <p:ph sz="half" idx="2"/>
          </p:nvPr>
        </p:nvSpPr>
        <p:spPr>
          <a:xfrm>
            <a:off x="838200" y="4755532"/>
            <a:ext cx="10515600" cy="1421430"/>
          </a:xfrm>
        </p:spPr>
        <p:txBody>
          <a:bodyPr/>
          <a:lstStyle/>
          <a:p>
            <a:r>
              <a:rPr lang="en-US" altLang="zh-CN" sz="1600" dirty="0"/>
              <a:t>The trend of two lines are similar except for some small fluctuations</a:t>
            </a:r>
          </a:p>
          <a:p>
            <a:r>
              <a:rPr lang="en-US" altLang="zh-CN" sz="1600" b="1" dirty="0"/>
              <a:t>Conclusion</a:t>
            </a:r>
            <a:r>
              <a:rPr lang="en-US" altLang="zh-CN" sz="1600" dirty="0"/>
              <a:t>: Although we originally thought that weekend vs. weekday can influence bike availability over a day, our analysis shows that they are similar</a:t>
            </a:r>
            <a:endParaRPr lang="zh-CN" altLang="en-US" sz="1600" dirty="0"/>
          </a:p>
        </p:txBody>
      </p:sp>
      <p:sp>
        <p:nvSpPr>
          <p:cNvPr id="4" name="灯片编号占位符 3">
            <a:extLst>
              <a:ext uri="{FF2B5EF4-FFF2-40B4-BE49-F238E27FC236}">
                <a16:creationId xmlns:a16="http://schemas.microsoft.com/office/drawing/2014/main" id="{2046091B-510A-5447-AD95-43FAF999361C}"/>
              </a:ext>
            </a:extLst>
          </p:cNvPr>
          <p:cNvSpPr>
            <a:spLocks noGrp="1"/>
          </p:cNvSpPr>
          <p:nvPr>
            <p:ph type="sldNum" sz="quarter" idx="12"/>
          </p:nvPr>
        </p:nvSpPr>
        <p:spPr/>
        <p:txBody>
          <a:bodyPr>
            <a:noAutofit/>
          </a:bodyPr>
          <a:lstStyle/>
          <a:p>
            <a:pPr>
              <a:spcAft>
                <a:spcPts val="600"/>
              </a:spcAft>
            </a:pPr>
            <a:fld id="{28844951-7827-47D4-8276-7DDE1FA7D85A}" type="slidenum">
              <a:rPr lang="en-US" sz="2000" smtClean="0"/>
              <a:pPr>
                <a:spcAft>
                  <a:spcPts val="600"/>
                </a:spcAft>
              </a:pPr>
              <a:t>4</a:t>
            </a:fld>
            <a:endParaRPr lang="en-US" sz="2000" dirty="0"/>
          </a:p>
        </p:txBody>
      </p:sp>
    </p:spTree>
    <p:extLst>
      <p:ext uri="{BB962C8B-B14F-4D97-AF65-F5344CB8AC3E}">
        <p14:creationId xmlns:p14="http://schemas.microsoft.com/office/powerpoint/2010/main" val="4165914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1A99215-4EF8-0D42-8AE1-7F704758CCF8}"/>
              </a:ext>
            </a:extLst>
          </p:cNvPr>
          <p:cNvSpPr>
            <a:spLocks noGrp="1"/>
          </p:cNvSpPr>
          <p:nvPr>
            <p:ph type="title"/>
          </p:nvPr>
        </p:nvSpPr>
        <p:spPr>
          <a:xfrm>
            <a:off x="838200" y="681037"/>
            <a:ext cx="11049000" cy="663669"/>
          </a:xfrm>
        </p:spPr>
        <p:txBody>
          <a:bodyPr/>
          <a:lstStyle/>
          <a:p>
            <a:r>
              <a:rPr kumimoji="1" lang="en-US" altLang="zh-CN" sz="3600" dirty="0">
                <a:gradFill flip="none" rotWithShape="1">
                  <a:gsLst>
                    <a:gs pos="0">
                      <a:schemeClr val="accent5">
                        <a:alpha val="70000"/>
                      </a:schemeClr>
                    </a:gs>
                    <a:gs pos="100000">
                      <a:schemeClr val="accent1">
                        <a:alpha val="70000"/>
                      </a:schemeClr>
                    </a:gs>
                  </a:gsLst>
                  <a:lin ang="0" scaled="1"/>
                  <a:tileRect/>
                </a:gradFill>
              </a:rPr>
              <a:t>Bikeshare Station</a:t>
            </a:r>
            <a:r>
              <a:rPr kumimoji="1" lang="en-US" altLang="zh-CN" sz="3600" dirty="0">
                <a:gradFill flip="none" rotWithShape="1">
                  <a:gsLst>
                    <a:gs pos="0">
                      <a:schemeClr val="accent5">
                        <a:alpha val="70000"/>
                      </a:schemeClr>
                    </a:gs>
                    <a:gs pos="100000">
                      <a:schemeClr val="accent1">
                        <a:alpha val="70000"/>
                      </a:schemeClr>
                    </a:gs>
                  </a:gsLst>
                  <a:lin ang="0" scaled="1"/>
                  <a:tileRect/>
                </a:gradFill>
                <a:latin typeface="Arial" panose="020B0604020202020204" pitchFamily="34" charset="0"/>
                <a:cs typeface="Arial" panose="020B0604020202020204" pitchFamily="34" charset="0"/>
              </a:rPr>
              <a:t>’</a:t>
            </a:r>
            <a:r>
              <a:rPr kumimoji="1" lang="en-US" altLang="zh-CN" sz="3600" dirty="0">
                <a:gradFill flip="none" rotWithShape="1">
                  <a:gsLst>
                    <a:gs pos="0">
                      <a:schemeClr val="accent5">
                        <a:alpha val="70000"/>
                      </a:schemeClr>
                    </a:gs>
                    <a:gs pos="100000">
                      <a:schemeClr val="accent1">
                        <a:alpha val="70000"/>
                      </a:schemeClr>
                    </a:gs>
                  </a:gsLst>
                  <a:lin ang="0" scaled="1"/>
                  <a:tileRect/>
                </a:gradFill>
              </a:rPr>
              <a:t>s Locations &amp; Capacity</a:t>
            </a:r>
            <a:endParaRPr kumimoji="1" lang="zh-CN" altLang="en-US" sz="3600" dirty="0">
              <a:gradFill flip="none" rotWithShape="1">
                <a:gsLst>
                  <a:gs pos="0">
                    <a:schemeClr val="accent5">
                      <a:alpha val="70000"/>
                    </a:schemeClr>
                  </a:gs>
                  <a:gs pos="100000">
                    <a:schemeClr val="accent1">
                      <a:alpha val="70000"/>
                    </a:schemeClr>
                  </a:gs>
                </a:gsLst>
                <a:lin ang="0" scaled="1"/>
                <a:tileRect/>
              </a:gradFill>
            </a:endParaRPr>
          </a:p>
        </p:txBody>
      </p:sp>
      <p:pic>
        <p:nvPicPr>
          <p:cNvPr id="9" name="内容占位符 8">
            <a:extLst>
              <a:ext uri="{FF2B5EF4-FFF2-40B4-BE49-F238E27FC236}">
                <a16:creationId xmlns:a16="http://schemas.microsoft.com/office/drawing/2014/main" id="{F03CB08D-30F0-1647-954A-50034D88AF8C}"/>
              </a:ext>
            </a:extLst>
          </p:cNvPr>
          <p:cNvPicPr>
            <a:picLocks noGrp="1" noChangeAspect="1"/>
          </p:cNvPicPr>
          <p:nvPr>
            <p:ph sz="half" idx="1"/>
          </p:nvPr>
        </p:nvPicPr>
        <p:blipFill rotWithShape="1">
          <a:blip r:embed="rId3"/>
          <a:srcRect l="92" r="78"/>
          <a:stretch/>
        </p:blipFill>
        <p:spPr>
          <a:xfrm>
            <a:off x="534390" y="1378862"/>
            <a:ext cx="7420600" cy="4875033"/>
          </a:xfrm>
        </p:spPr>
      </p:pic>
      <p:sp>
        <p:nvSpPr>
          <p:cNvPr id="7" name="内容占位符 6">
            <a:extLst>
              <a:ext uri="{FF2B5EF4-FFF2-40B4-BE49-F238E27FC236}">
                <a16:creationId xmlns:a16="http://schemas.microsoft.com/office/drawing/2014/main" id="{369D0E47-68F8-234A-99B4-470F0B1D6F5F}"/>
              </a:ext>
            </a:extLst>
          </p:cNvPr>
          <p:cNvSpPr>
            <a:spLocks noGrp="1"/>
          </p:cNvSpPr>
          <p:nvPr>
            <p:ph sz="half" idx="2"/>
          </p:nvPr>
        </p:nvSpPr>
        <p:spPr>
          <a:xfrm>
            <a:off x="7736304" y="1466602"/>
            <a:ext cx="4017731" cy="4875033"/>
          </a:xfrm>
        </p:spPr>
        <p:txBody>
          <a:bodyPr/>
          <a:lstStyle/>
          <a:p>
            <a:pPr marL="400050" indent="-285750"/>
            <a:r>
              <a:rPr kumimoji="1" lang="en-US" altLang="zh-CN" sz="1800" b="1" dirty="0"/>
              <a:t>Observations</a:t>
            </a:r>
            <a:r>
              <a:rPr kumimoji="1" lang="en-US" altLang="zh-CN" sz="1800" dirty="0"/>
              <a:t>:</a:t>
            </a:r>
          </a:p>
          <a:p>
            <a:pPr marL="742950" lvl="1" indent="-285750"/>
            <a:r>
              <a:rPr kumimoji="1" lang="en-US" altLang="zh-CN" sz="1400" dirty="0"/>
              <a:t>Higher density of bikeshare stations in downtown than suburbs; Some small cluster of bike stations in outskirts</a:t>
            </a:r>
          </a:p>
          <a:p>
            <a:pPr marL="742950" lvl="1" indent="-285750"/>
            <a:r>
              <a:rPr kumimoji="1" lang="en-US" altLang="zh-CN" sz="1400" dirty="0"/>
              <a:t>Higher bikeshare station capacity in downtown areas</a:t>
            </a:r>
          </a:p>
          <a:p>
            <a:pPr marL="400050" indent="-285750"/>
            <a:r>
              <a:rPr kumimoji="1" lang="en-US" altLang="zh-CN" sz="1800" b="1" dirty="0"/>
              <a:t>Possible reasons</a:t>
            </a:r>
            <a:r>
              <a:rPr kumimoji="1" lang="en-US" altLang="zh-CN" sz="1800" dirty="0"/>
              <a:t>: </a:t>
            </a:r>
          </a:p>
          <a:p>
            <a:pPr marL="742950" lvl="1" indent="-285750"/>
            <a:r>
              <a:rPr kumimoji="1" lang="en-US" altLang="zh-CN" sz="1400" dirty="0"/>
              <a:t>Larger population &amp; more companies in downtown</a:t>
            </a:r>
          </a:p>
          <a:p>
            <a:pPr marL="742950" lvl="1" indent="-285750"/>
            <a:r>
              <a:rPr kumimoji="1" lang="en-US" altLang="zh-CN" sz="1400" dirty="0"/>
              <a:t>Clusters of populations and companies in outskirts</a:t>
            </a:r>
          </a:p>
          <a:p>
            <a:pPr marL="400050" indent="-285750"/>
            <a:r>
              <a:rPr kumimoji="1" lang="en-US" altLang="zh-CN" sz="1800" b="1" dirty="0"/>
              <a:t>Conclusion</a:t>
            </a:r>
            <a:r>
              <a:rPr kumimoji="1" lang="en-US" altLang="zh-CN" sz="1800" dirty="0"/>
              <a:t>: </a:t>
            </a:r>
            <a:endParaRPr kumimoji="1" lang="en-US" altLang="zh-CN" sz="1400" dirty="0"/>
          </a:p>
          <a:p>
            <a:pPr marL="742950" lvl="1" indent="-285750"/>
            <a:r>
              <a:rPr kumimoji="1" lang="en-US" altLang="zh-CN" sz="1400" dirty="0"/>
              <a:t>Future analysis should separate downtown and suburban areas</a:t>
            </a:r>
          </a:p>
          <a:p>
            <a:pPr marL="400050" indent="-285750"/>
            <a:endParaRPr kumimoji="1" lang="en-US" altLang="zh-CN" sz="1800" dirty="0"/>
          </a:p>
        </p:txBody>
      </p:sp>
      <p:sp>
        <p:nvSpPr>
          <p:cNvPr id="4" name="灯片编号占位符 3">
            <a:extLst>
              <a:ext uri="{FF2B5EF4-FFF2-40B4-BE49-F238E27FC236}">
                <a16:creationId xmlns:a16="http://schemas.microsoft.com/office/drawing/2014/main" id="{5F8E39EE-0AC3-8F41-919A-77D2E4B51DE6}"/>
              </a:ext>
            </a:extLst>
          </p:cNvPr>
          <p:cNvSpPr>
            <a:spLocks noGrp="1"/>
          </p:cNvSpPr>
          <p:nvPr>
            <p:ph type="sldNum" sz="quarter" idx="12"/>
          </p:nvPr>
        </p:nvSpPr>
        <p:spPr/>
        <p:txBody>
          <a:bodyPr/>
          <a:lstStyle/>
          <a:p>
            <a:fld id="{28844951-7827-47D4-8276-7DDE1FA7D85A}" type="slidenum">
              <a:rPr lang="en-US" sz="2000" smtClean="0"/>
              <a:t>5</a:t>
            </a:fld>
            <a:endParaRPr lang="en-US" sz="2000" dirty="0"/>
          </a:p>
        </p:txBody>
      </p:sp>
    </p:spTree>
    <p:extLst>
      <p:ext uri="{BB962C8B-B14F-4D97-AF65-F5344CB8AC3E}">
        <p14:creationId xmlns:p14="http://schemas.microsoft.com/office/powerpoint/2010/main" val="1065716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54904D-8D7E-F840-AB23-DD48F8B35FF0}"/>
              </a:ext>
            </a:extLst>
          </p:cNvPr>
          <p:cNvSpPr>
            <a:spLocks noGrp="1"/>
          </p:cNvSpPr>
          <p:nvPr>
            <p:ph type="title"/>
          </p:nvPr>
        </p:nvSpPr>
        <p:spPr>
          <a:xfrm>
            <a:off x="838200" y="609918"/>
            <a:ext cx="10515600" cy="541790"/>
          </a:xfrm>
        </p:spPr>
        <p:txBody>
          <a:bodyPr/>
          <a:lstStyle/>
          <a:p>
            <a:r>
              <a:rPr kumimoji="1" lang="en-US" altLang="zh-CN" sz="4400" dirty="0"/>
              <a:t>Commuting Patterns</a:t>
            </a:r>
            <a:endParaRPr kumimoji="1" lang="zh-CN" altLang="en-US" sz="4400" dirty="0"/>
          </a:p>
        </p:txBody>
      </p:sp>
      <p:pic>
        <p:nvPicPr>
          <p:cNvPr id="12" name="内容占位符 11">
            <a:extLst>
              <a:ext uri="{FF2B5EF4-FFF2-40B4-BE49-F238E27FC236}">
                <a16:creationId xmlns:a16="http://schemas.microsoft.com/office/drawing/2014/main" id="{B133AFA9-AEF8-1247-B7DB-6B1E7C3F1F6F}"/>
              </a:ext>
            </a:extLst>
          </p:cNvPr>
          <p:cNvPicPr>
            <a:picLocks noGrp="1" noChangeAspect="1"/>
          </p:cNvPicPr>
          <p:nvPr>
            <p:ph sz="half" idx="1"/>
          </p:nvPr>
        </p:nvPicPr>
        <p:blipFill>
          <a:blip r:embed="rId4"/>
          <a:srcRect t="1050" b="1050"/>
          <a:stretch/>
        </p:blipFill>
        <p:spPr>
          <a:xfrm>
            <a:off x="541614" y="1424562"/>
            <a:ext cx="5761808" cy="4008876"/>
          </a:xfrm>
        </p:spPr>
      </p:pic>
      <p:pic>
        <p:nvPicPr>
          <p:cNvPr id="14" name="内容占位符 13">
            <a:extLst>
              <a:ext uri="{FF2B5EF4-FFF2-40B4-BE49-F238E27FC236}">
                <a16:creationId xmlns:a16="http://schemas.microsoft.com/office/drawing/2014/main" id="{903808CA-E517-214B-BC31-7DBD804F200C}"/>
              </a:ext>
            </a:extLst>
          </p:cNvPr>
          <p:cNvPicPr>
            <a:picLocks noGrp="1" noChangeAspect="1"/>
          </p:cNvPicPr>
          <p:nvPr>
            <p:ph sz="half" idx="2"/>
          </p:nvPr>
        </p:nvPicPr>
        <p:blipFill>
          <a:blip r:embed="rId5"/>
          <a:srcRect t="11" b="11"/>
          <a:stretch/>
        </p:blipFill>
        <p:spPr>
          <a:xfrm>
            <a:off x="5382942" y="1373070"/>
            <a:ext cx="5970858" cy="4111860"/>
          </a:xfrm>
        </p:spPr>
      </p:pic>
      <p:sp>
        <p:nvSpPr>
          <p:cNvPr id="6" name="灯片编号占位符 5">
            <a:extLst>
              <a:ext uri="{FF2B5EF4-FFF2-40B4-BE49-F238E27FC236}">
                <a16:creationId xmlns:a16="http://schemas.microsoft.com/office/drawing/2014/main" id="{53BF3EAD-4DE9-C14F-9D07-97D7FCDF5B6B}"/>
              </a:ext>
            </a:extLst>
          </p:cNvPr>
          <p:cNvSpPr>
            <a:spLocks noGrp="1"/>
          </p:cNvSpPr>
          <p:nvPr>
            <p:ph type="sldNum" sz="quarter" idx="12"/>
          </p:nvPr>
        </p:nvSpPr>
        <p:spPr/>
        <p:txBody>
          <a:bodyPr/>
          <a:lstStyle/>
          <a:p>
            <a:fld id="{28844951-7827-47D4-8276-7DDE1FA7D85A}" type="slidenum">
              <a:rPr lang="en-US" sz="2000" smtClean="0"/>
              <a:t>6</a:t>
            </a:fld>
            <a:endParaRPr lang="en-US" sz="2000" dirty="0"/>
          </a:p>
        </p:txBody>
      </p:sp>
      <p:sp>
        <p:nvSpPr>
          <p:cNvPr id="5" name="文本框 4">
            <a:extLst>
              <a:ext uri="{FF2B5EF4-FFF2-40B4-BE49-F238E27FC236}">
                <a16:creationId xmlns:a16="http://schemas.microsoft.com/office/drawing/2014/main" id="{AB7AE5C0-37DB-594B-83EE-1F32EBA26C28}"/>
              </a:ext>
            </a:extLst>
          </p:cNvPr>
          <p:cNvSpPr txBox="1"/>
          <p:nvPr/>
        </p:nvSpPr>
        <p:spPr>
          <a:xfrm>
            <a:off x="611404" y="5232291"/>
            <a:ext cx="11384036" cy="1015791"/>
          </a:xfrm>
          <a:prstGeom prst="rect">
            <a:avLst/>
          </a:prstGeom>
          <a:noFill/>
        </p:spPr>
        <p:txBody>
          <a:bodyPr wrap="square" rtlCol="0">
            <a:spAutoFit/>
          </a:bodyPr>
          <a:lstStyle/>
          <a:p>
            <a:pPr marL="228600" indent="-228600" defTabSz="914400">
              <a:lnSpc>
                <a:spcPct val="110000"/>
              </a:lnSpc>
              <a:spcBef>
                <a:spcPts val="500"/>
              </a:spcBef>
              <a:buClr>
                <a:schemeClr val="tx2">
                  <a:lumMod val="10000"/>
                  <a:lumOff val="90000"/>
                </a:schemeClr>
              </a:buClr>
              <a:buSzPct val="80000"/>
              <a:buFont typeface="Wingdings" panose="05000000000000000000" pitchFamily="2" charset="2"/>
              <a:buChar char="§"/>
            </a:pPr>
            <a:r>
              <a:rPr kumimoji="1" lang="en-US" altLang="zh-CN" sz="1600" spc="150" dirty="0">
                <a:solidFill>
                  <a:schemeClr val="tx2">
                    <a:alpha val="70000"/>
                  </a:schemeClr>
                </a:solidFill>
              </a:rPr>
              <a:t>Bikes are parked in commercial area after commuting in the morning</a:t>
            </a:r>
          </a:p>
          <a:p>
            <a:pPr marL="228600" indent="-228600" defTabSz="914400">
              <a:lnSpc>
                <a:spcPct val="110000"/>
              </a:lnSpc>
              <a:spcBef>
                <a:spcPts val="500"/>
              </a:spcBef>
              <a:buClr>
                <a:schemeClr val="tx2">
                  <a:lumMod val="10000"/>
                  <a:lumOff val="90000"/>
                </a:schemeClr>
              </a:buClr>
              <a:buSzPct val="80000"/>
              <a:buFont typeface="Wingdings" panose="05000000000000000000" pitchFamily="2" charset="2"/>
              <a:buChar char="§"/>
            </a:pPr>
            <a:r>
              <a:rPr kumimoji="1" lang="en-US" altLang="zh-CN" sz="1600" spc="150" dirty="0">
                <a:solidFill>
                  <a:schemeClr val="tx2">
                    <a:alpha val="70000"/>
                  </a:schemeClr>
                </a:solidFill>
              </a:rPr>
              <a:t>They come back to the residential area after commuting in the evening</a:t>
            </a:r>
          </a:p>
          <a:p>
            <a:pPr marL="228600" indent="-228600" defTabSz="914400">
              <a:lnSpc>
                <a:spcPct val="110000"/>
              </a:lnSpc>
              <a:spcBef>
                <a:spcPts val="500"/>
              </a:spcBef>
              <a:buClr>
                <a:schemeClr val="tx2">
                  <a:lumMod val="10000"/>
                  <a:lumOff val="90000"/>
                </a:schemeClr>
              </a:buClr>
              <a:buSzPct val="80000"/>
              <a:buFont typeface="Wingdings" panose="05000000000000000000" pitchFamily="2" charset="2"/>
              <a:buChar char="§"/>
            </a:pPr>
            <a:r>
              <a:rPr kumimoji="1" lang="en-US" altLang="zh-CN" sz="1600" b="1" spc="150" dirty="0">
                <a:solidFill>
                  <a:schemeClr val="tx2">
                    <a:alpha val="70000"/>
                  </a:schemeClr>
                </a:solidFill>
              </a:rPr>
              <a:t>Conclusion</a:t>
            </a:r>
            <a:r>
              <a:rPr kumimoji="1" lang="en-US" altLang="zh-CN" sz="1600" spc="150" dirty="0">
                <a:solidFill>
                  <a:schemeClr val="tx2">
                    <a:alpha val="70000"/>
                  </a:schemeClr>
                </a:solidFill>
              </a:rPr>
              <a:t>: Commuting pattern can influence the bike availability distribution over a day</a:t>
            </a:r>
          </a:p>
        </p:txBody>
      </p:sp>
      <p:sp>
        <p:nvSpPr>
          <p:cNvPr id="3" name="文本框 2">
            <a:extLst>
              <a:ext uri="{FF2B5EF4-FFF2-40B4-BE49-F238E27FC236}">
                <a16:creationId xmlns:a16="http://schemas.microsoft.com/office/drawing/2014/main" id="{EC36732A-6C10-0E46-83A1-44168A1A3B62}"/>
              </a:ext>
            </a:extLst>
          </p:cNvPr>
          <p:cNvSpPr txBox="1"/>
          <p:nvPr/>
        </p:nvSpPr>
        <p:spPr>
          <a:xfrm>
            <a:off x="3005447" y="1203200"/>
            <a:ext cx="5605153" cy="307777"/>
          </a:xfrm>
          <a:prstGeom prst="rect">
            <a:avLst/>
          </a:prstGeom>
          <a:noFill/>
        </p:spPr>
        <p:txBody>
          <a:bodyPr wrap="square" rtlCol="0">
            <a:spAutoFit/>
          </a:bodyPr>
          <a:lstStyle/>
          <a:p>
            <a:r>
              <a:rPr kumimoji="1" lang="en-US" altLang="zh-CN" sz="1400" dirty="0">
                <a:solidFill>
                  <a:srgbClr val="212121"/>
                </a:solidFill>
                <a:latin typeface="Arial" panose="020B0604020202020204" pitchFamily="34" charset="0"/>
                <a:cs typeface="Arial" panose="020B0604020202020204" pitchFamily="34" charset="0"/>
              </a:rPr>
              <a:t>Commuting patterns transfer bike availability throughout the day</a:t>
            </a:r>
            <a:endParaRPr kumimoji="1" lang="zh-CN" altLang="en-US" sz="1400" dirty="0">
              <a:solidFill>
                <a:srgbClr val="212121"/>
              </a:solidFill>
              <a:latin typeface="Arial" panose="020B0604020202020204" pitchFamily="34" charset="0"/>
              <a:cs typeface="Arial" panose="020B0604020202020204" pitchFamily="34" charset="0"/>
            </a:endParaRPr>
          </a:p>
        </p:txBody>
      </p:sp>
      <p:sp>
        <p:nvSpPr>
          <p:cNvPr id="4" name="椭圆 3">
            <a:extLst>
              <a:ext uri="{FF2B5EF4-FFF2-40B4-BE49-F238E27FC236}">
                <a16:creationId xmlns:a16="http://schemas.microsoft.com/office/drawing/2014/main" id="{DB5C6A1E-E5B5-FF49-AAC4-F4FE05114E93}"/>
              </a:ext>
            </a:extLst>
          </p:cNvPr>
          <p:cNvSpPr/>
          <p:nvPr/>
        </p:nvSpPr>
        <p:spPr>
          <a:xfrm rot="18954918">
            <a:off x="8437045" y="3167161"/>
            <a:ext cx="436504" cy="1163007"/>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9" name="椭圆 8">
            <a:extLst>
              <a:ext uri="{FF2B5EF4-FFF2-40B4-BE49-F238E27FC236}">
                <a16:creationId xmlns:a16="http://schemas.microsoft.com/office/drawing/2014/main" id="{AF944507-5591-8A44-A481-14DE17639E01}"/>
              </a:ext>
            </a:extLst>
          </p:cNvPr>
          <p:cNvSpPr/>
          <p:nvPr/>
        </p:nvSpPr>
        <p:spPr>
          <a:xfrm rot="18001325">
            <a:off x="8252505" y="3561640"/>
            <a:ext cx="283634" cy="658851"/>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0" name="椭圆 9">
            <a:extLst>
              <a:ext uri="{FF2B5EF4-FFF2-40B4-BE49-F238E27FC236}">
                <a16:creationId xmlns:a16="http://schemas.microsoft.com/office/drawing/2014/main" id="{24C23788-62B7-334C-85BF-FDABDF0C3BEF}"/>
              </a:ext>
            </a:extLst>
          </p:cNvPr>
          <p:cNvSpPr/>
          <p:nvPr/>
        </p:nvSpPr>
        <p:spPr>
          <a:xfrm rot="17895547">
            <a:off x="3268693" y="3561112"/>
            <a:ext cx="297373" cy="658851"/>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11" name="椭圆 10">
            <a:extLst>
              <a:ext uri="{FF2B5EF4-FFF2-40B4-BE49-F238E27FC236}">
                <a16:creationId xmlns:a16="http://schemas.microsoft.com/office/drawing/2014/main" id="{0EF92547-226B-5D43-93AC-42CE84D7D004}"/>
              </a:ext>
            </a:extLst>
          </p:cNvPr>
          <p:cNvSpPr/>
          <p:nvPr/>
        </p:nvSpPr>
        <p:spPr>
          <a:xfrm rot="18954918">
            <a:off x="3428857" y="3167161"/>
            <a:ext cx="436504" cy="1163007"/>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167902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9" grpId="2" animBg="1"/>
      <p:bldP spid="10" grpId="1" animBg="1"/>
      <p:bldP spid="11" grpId="0" animBg="1"/>
    </p:bldLst>
  </p:timing>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9524929-325F-4CC4-89F2-74EDDDC6B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0D17641-B7BA-4826-BC7C-92172791C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151FC7BE-4DC6-4061-98EB-C48DCFFF6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3D4CA8B8-30A6-49D9-99C0-3ADAF9741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022809AF-EB43-4FA3-93FF-87D535C71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标题 5">
            <a:extLst>
              <a:ext uri="{FF2B5EF4-FFF2-40B4-BE49-F238E27FC236}">
                <a16:creationId xmlns:a16="http://schemas.microsoft.com/office/drawing/2014/main" id="{B94ACC11-B66E-E841-B642-C45352EA2EBD}"/>
              </a:ext>
            </a:extLst>
          </p:cNvPr>
          <p:cNvSpPr>
            <a:spLocks noGrp="1"/>
          </p:cNvSpPr>
          <p:nvPr>
            <p:ph type="ctrTitle"/>
          </p:nvPr>
        </p:nvSpPr>
        <p:spPr>
          <a:xfrm>
            <a:off x="952500" y="1040735"/>
            <a:ext cx="10287000" cy="2559975"/>
          </a:xfrm>
        </p:spPr>
        <p:txBody>
          <a:bodyPr>
            <a:normAutofit/>
          </a:bodyPr>
          <a:lstStyle/>
          <a:p>
            <a:r>
              <a:rPr lang="en-US" altLang="zh-CN" dirty="0">
                <a:solidFill>
                  <a:srgbClr val="FFFFFF"/>
                </a:solidFill>
              </a:rPr>
              <a:t>Q &amp; A</a:t>
            </a:r>
            <a:endParaRPr lang="zh-CN" altLang="en-US" dirty="0">
              <a:solidFill>
                <a:srgbClr val="FFFFFF"/>
              </a:solidFill>
            </a:endParaRPr>
          </a:p>
        </p:txBody>
      </p:sp>
      <p:sp>
        <p:nvSpPr>
          <p:cNvPr id="7" name="副标题 6">
            <a:extLst>
              <a:ext uri="{FF2B5EF4-FFF2-40B4-BE49-F238E27FC236}">
                <a16:creationId xmlns:a16="http://schemas.microsoft.com/office/drawing/2014/main" id="{AE56818E-2286-614D-B029-A9ACE7E6FEE7}"/>
              </a:ext>
            </a:extLst>
          </p:cNvPr>
          <p:cNvSpPr>
            <a:spLocks noGrp="1"/>
          </p:cNvSpPr>
          <p:nvPr>
            <p:ph type="subTitle" idx="1"/>
          </p:nvPr>
        </p:nvSpPr>
        <p:spPr>
          <a:xfrm>
            <a:off x="952500" y="3602038"/>
            <a:ext cx="10287000" cy="1655762"/>
          </a:xfrm>
        </p:spPr>
        <p:txBody>
          <a:bodyPr>
            <a:normAutofit/>
          </a:bodyPr>
          <a:lstStyle/>
          <a:p>
            <a:endParaRPr lang="zh-CN" altLang="en-US" sz="2200" dirty="0">
              <a:solidFill>
                <a:srgbClr val="FFFFFF"/>
              </a:solidFill>
            </a:endParaRPr>
          </a:p>
        </p:txBody>
      </p:sp>
      <p:sp>
        <p:nvSpPr>
          <p:cNvPr id="5" name="灯片编号占位符 4">
            <a:extLst>
              <a:ext uri="{FF2B5EF4-FFF2-40B4-BE49-F238E27FC236}">
                <a16:creationId xmlns:a16="http://schemas.microsoft.com/office/drawing/2014/main" id="{F2069623-649A-5741-A449-4D83B595F3D8}"/>
              </a:ext>
            </a:extLst>
          </p:cNvPr>
          <p:cNvSpPr>
            <a:spLocks noGrp="1"/>
          </p:cNvSpPr>
          <p:nvPr>
            <p:ph type="sldNum" sz="quarter" idx="12"/>
          </p:nvPr>
        </p:nvSpPr>
        <p:spPr>
          <a:xfrm>
            <a:off x="8610600" y="6429375"/>
            <a:ext cx="2743200" cy="365125"/>
          </a:xfrm>
        </p:spPr>
        <p:txBody>
          <a:bodyPr>
            <a:normAutofit/>
          </a:bodyPr>
          <a:lstStyle/>
          <a:p>
            <a:pPr>
              <a:spcAft>
                <a:spcPts val="600"/>
              </a:spcAft>
            </a:pPr>
            <a:fld id="{28844951-7827-47D4-8276-7DDE1FA7D85A}" type="slidenum">
              <a:rPr lang="en-US" smtClean="0"/>
              <a:pPr>
                <a:spcAft>
                  <a:spcPts val="600"/>
                </a:spcAft>
              </a:pPr>
              <a:t>7</a:t>
            </a:fld>
            <a:endParaRPr lang="en-US"/>
          </a:p>
        </p:txBody>
      </p:sp>
    </p:spTree>
    <p:extLst>
      <p:ext uri="{BB962C8B-B14F-4D97-AF65-F5344CB8AC3E}">
        <p14:creationId xmlns:p14="http://schemas.microsoft.com/office/powerpoint/2010/main" val="2593575603"/>
      </p:ext>
    </p:extLst>
  </p:cSld>
  <p:clrMapOvr>
    <a:masterClrMapping/>
  </p:clrMapOvr>
</p:sld>
</file>

<file path=ppt/theme/theme1.xml><?xml version="1.0" encoding="utf-8"?>
<a:theme xmlns:a="http://schemas.openxmlformats.org/drawingml/2006/main" name="LuminousVTI">
  <a:themeElements>
    <a:clrScheme name="AnalogousFromLightSeedLeftStep">
      <a:dk1>
        <a:srgbClr val="000000"/>
      </a:dk1>
      <a:lt1>
        <a:srgbClr val="FFFFFF"/>
      </a:lt1>
      <a:dk2>
        <a:srgbClr val="33351E"/>
      </a:dk2>
      <a:lt2>
        <a:srgbClr val="E8E2E3"/>
      </a:lt2>
      <a:accent1>
        <a:srgbClr val="63AF9D"/>
      </a:accent1>
      <a:accent2>
        <a:srgbClr val="56B376"/>
      </a:accent2>
      <a:accent3>
        <a:srgbClr val="62B25C"/>
      </a:accent3>
      <a:accent4>
        <a:srgbClr val="80AE53"/>
      </a:accent4>
      <a:accent5>
        <a:srgbClr val="A0A662"/>
      </a:accent5>
      <a:accent6>
        <a:srgbClr val="BC9C58"/>
      </a:accent6>
      <a:hlink>
        <a:srgbClr val="AE697A"/>
      </a:hlink>
      <a:folHlink>
        <a:srgbClr val="7F7F7F"/>
      </a:folHlink>
    </a:clrScheme>
    <a:fontScheme name="Custom 51">
      <a:majorFont>
        <a:latin typeface="Microsoft YaHei"/>
        <a:ea typeface=""/>
        <a:cs typeface=""/>
      </a:majorFont>
      <a:minorFont>
        <a:latin typeface="Microsoft YaHe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{D349BF0F-1569-F942-BF98-54D9B3E2BB1D}tf10001073</Template>
  <TotalTime>5159</TotalTime>
  <Words>1001</Words>
  <Application>Microsoft Macintosh PowerPoint</Application>
  <PresentationFormat>宽屏</PresentationFormat>
  <Paragraphs>76</Paragraphs>
  <Slides>8</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Microsoft YaHei</vt:lpstr>
      <vt:lpstr>Microsoft YaHei Light</vt:lpstr>
      <vt:lpstr>Arial</vt:lpstr>
      <vt:lpstr>Wingdings</vt:lpstr>
      <vt:lpstr>LuminousVTI</vt:lpstr>
      <vt:lpstr>Bike Availability in Washington DC</vt:lpstr>
      <vt:lpstr>Executive Summary</vt:lpstr>
      <vt:lpstr>Data Description</vt:lpstr>
      <vt:lpstr>Overall Bike Availability in a Day</vt:lpstr>
      <vt:lpstr>Weekday vs. Weekend</vt:lpstr>
      <vt:lpstr>Bikeshare Station’s Locations &amp; Capacity</vt:lpstr>
      <vt:lpstr>Commuting Patterns</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Yanlin Li</dc:creator>
  <cp:lastModifiedBy>Yanlin Li</cp:lastModifiedBy>
  <cp:revision>11</cp:revision>
  <dcterms:created xsi:type="dcterms:W3CDTF">2021-11-02T20:02:49Z</dcterms:created>
  <dcterms:modified xsi:type="dcterms:W3CDTF">2021-11-13T20:42:02Z</dcterms:modified>
</cp:coreProperties>
</file>