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81" r:id="rId7"/>
    <p:sldId id="268" r:id="rId8"/>
    <p:sldId id="280" r:id="rId9"/>
    <p:sldId id="264" r:id="rId10"/>
    <p:sldId id="274" r:id="rId11"/>
    <p:sldId id="269" r:id="rId12"/>
    <p:sldId id="270" r:id="rId13"/>
    <p:sldId id="276" r:id="rId14"/>
    <p:sldId id="278" r:id="rId15"/>
    <p:sldId id="275" r:id="rId16"/>
    <p:sldId id="277" r:id="rId17"/>
    <p:sldId id="279" r:id="rId18"/>
    <p:sldId id="271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FFBB9-6648-49CE-9096-D4AC68BCD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99991F-A48F-1642-1276-C74A203E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4B174-AE35-E8D2-2734-0F88F2BB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38B1-98EF-704D-B857-64ACEB242058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0DE4B-F097-0DFC-AAC7-61015199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A9F0D-C666-E9C5-1BA8-0071E153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492C-2951-C744-B75A-B59A3C679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5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B5601-00A0-BC2B-1684-051B6BA0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4DA794-2363-F71A-CD33-4B941A83F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1FE1B-E56C-5C16-593C-F2F7B587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38B1-98EF-704D-B857-64ACEB242058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80D7E-8973-9FF5-293B-6ED85B20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DA973-50C4-B070-538D-63DFE931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492C-2951-C744-B75A-B59A3C679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16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8CAFCD-4F10-F62E-47F8-8BEFB881F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3DBCF0-B5E6-E2FE-A136-172E7EBC9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2A9B1-4F3F-B67E-0715-378CAB22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38B1-98EF-704D-B857-64ACEB242058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62B17-BA41-8D6E-F709-9977D3E2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063DD-10C1-2265-52A3-A94C19B6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492C-2951-C744-B75A-B59A3C679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59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AA0F9-FFA5-56D3-3D98-98FDE9E9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15526-D198-BD6E-6222-B8833B19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AC4FB-533B-CC63-E412-7B2EB25B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38B1-98EF-704D-B857-64ACEB242058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B5DC8-6C08-0ACC-D4B3-76D64994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7D364-4429-4CCC-29BF-A55B3D1E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492C-2951-C744-B75A-B59A3C679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36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64C5D-B463-3333-1784-D83F370E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4C1989-F8CD-4E78-BF39-A3A36869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866B2-23F8-4A58-D498-C396FEA0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38B1-98EF-704D-B857-64ACEB242058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566B7-AEC4-A5A6-025C-C879FF83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625C3-6A04-3BAF-2E75-2114E6BF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492C-2951-C744-B75A-B59A3C679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27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94CEF-C93A-8460-99FD-5C012CA1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3C5DE-4962-1AC5-E8AC-C214FE82E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B03CFB-BA69-5D13-0E22-5EE8D2D6F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EA220-DAAE-9A0C-1F5E-28229B18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38B1-98EF-704D-B857-64ACEB242058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460B9-691C-08B4-058D-6BE64D5B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67EEB-F0EC-79CA-8C5B-4439BD8C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492C-2951-C744-B75A-B59A3C679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752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1C9C1-AF80-071C-6189-8331FF01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C2A39-45D6-8B60-B831-6F55767B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EF8D30-7176-F7DF-A1F0-23B2455EE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F11397-CC4D-48A6-4EC5-ACC7F7F12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84D9F7-9846-4F4A-530F-D9A54DA76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BE91D5-3BF7-D101-4071-8B766405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38B1-98EF-704D-B857-64ACEB242058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BB22B0-B73E-42FD-DAE8-5BFE3A64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159F1A-EE43-21A3-87F9-5AC49EDF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492C-2951-C744-B75A-B59A3C679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689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477D6-1000-9959-EE06-83A9725E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B42B25-1D0A-6348-13E0-E485D53E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38B1-98EF-704D-B857-64ACEB242058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9B350B-194F-DA31-BBA2-AC6252C2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00BB3-E0AE-47B4-4FA8-AA31FD94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492C-2951-C744-B75A-B59A3C679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02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893797-746E-DF88-5EEB-F3A33348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38B1-98EF-704D-B857-64ACEB242058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F82833-BA04-6D73-2496-7BB8D4B2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F36475-69D8-19E9-A1BB-D62EA159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492C-2951-C744-B75A-B59A3C679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242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5F46D-E04C-0D5D-F932-366A6EF2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B4274-7B4C-4A3A-563B-F61EB487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3747E5-9325-2593-A244-CDDA63D50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C1537F-8B5E-CB1E-7565-2103C7A4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38B1-98EF-704D-B857-64ACEB242058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EC7F7D-6565-2DD7-5876-9E726ACA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2826A9-550F-717C-8F74-F0AE8B6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492C-2951-C744-B75A-B59A3C679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79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C229B-6F2D-CDC3-6D9E-7E6F4F78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AA28B5-1A3F-F350-8A2A-1F1EB004D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B294B0-108E-E5CC-F6FC-4B0FF9FF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D8E26-2DFD-9A24-D01A-BFD83D6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38B1-98EF-704D-B857-64ACEB242058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DE357C-054B-1B58-6496-57816790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686EE-3FCC-86DD-8DA7-3E8300A9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492C-2951-C744-B75A-B59A3C679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78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9AE80-7BBA-FF69-5512-97894273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67F7B-7DC8-A4C5-61CE-725EAF31A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07CD9-C721-22C0-68BC-BBEC75DA1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38B1-98EF-704D-B857-64ACEB242058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718C1-E95E-0AC4-6317-63BC25BB4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555E3-042D-EA7C-B830-14CF74512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492C-2951-C744-B75A-B59A3C679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14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3CD53-F190-CA27-307A-2A2E6BD4F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1082"/>
            <a:ext cx="9144000" cy="2387600"/>
          </a:xfrm>
        </p:spPr>
        <p:txBody>
          <a:bodyPr/>
          <a:lstStyle/>
          <a:p>
            <a:r>
              <a:rPr kumimoji="1" lang="en-US" altLang="zh-CN" dirty="0"/>
              <a:t>Dubbo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mesh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hands-on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A5AFDA-76E5-AB93-21CC-68F6AD95B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8481" y="5173673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yq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469BA4-EB01-D2FB-BDFF-1216FAAF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841382"/>
            <a:ext cx="25527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7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7AE21-4E4B-A887-2C1B-F800442D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服务提供方编码方式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1F3E8-A40F-3B07-1F3D-F7B05EB7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基本同</a:t>
            </a:r>
            <a:r>
              <a:rPr kumimoji="1" lang="en-US" altLang="zh-CN" dirty="0"/>
              <a:t>dubbo2</a:t>
            </a:r>
            <a:r>
              <a:rPr kumimoji="1" lang="zh-CN" altLang="en-US" dirty="0"/>
              <a:t>，业务开发方几乎无感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33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A585B-3D38-822A-EAC7-CB64EC65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编译写想要暴露的接口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DA41B3-BFE4-F52D-0E60-5D5E804D1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2072"/>
            <a:ext cx="7469909" cy="391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0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65F57-2DA8-9D48-632F-1F395F1C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编写接口的实现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3AFCAC-D074-8603-8200-9C0065A0D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8180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4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C0ADE-1F7A-E223-E0D3-9ECBDFFB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启用</a:t>
            </a:r>
            <a:r>
              <a:rPr kumimoji="1" lang="en-US" altLang="zh-CN" dirty="0" err="1"/>
              <a:t>dubbo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B7BE43A-D652-2FA8-AB92-2724D77DD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985" y="2495550"/>
            <a:ext cx="7645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9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15276-9B3F-A691-0DE1-86E95232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配置如下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8F64B-4DA2-6AB0-D7DD-FBBF8E9D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 err="1">
                <a:solidFill>
                  <a:srgbClr val="CC7832"/>
                </a:solidFill>
                <a:effectLst/>
              </a:rPr>
              <a:t>dubbo.application.name</a:t>
            </a:r>
            <a:r>
              <a:rPr lang="en" altLang="zh-CN" dirty="0">
                <a:solidFill>
                  <a:srgbClr val="808080"/>
                </a:solidFill>
                <a:effectLst/>
              </a:rPr>
              <a:t>=</a:t>
            </a:r>
            <a:r>
              <a:rPr lang="en" altLang="zh-CN" dirty="0" err="1">
                <a:solidFill>
                  <a:srgbClr val="6A8759"/>
                </a:solidFill>
                <a:effectLst/>
              </a:rPr>
              <a:t>dubbo</a:t>
            </a:r>
            <a:r>
              <a:rPr lang="en" altLang="zh-CN" dirty="0">
                <a:solidFill>
                  <a:srgbClr val="6A8759"/>
                </a:solidFill>
                <a:effectLst/>
              </a:rPr>
              <a:t>-samples-</a:t>
            </a:r>
            <a:r>
              <a:rPr lang="en" altLang="zh-CN" dirty="0" err="1">
                <a:solidFill>
                  <a:srgbClr val="6A8759"/>
                </a:solidFill>
                <a:effectLst/>
              </a:rPr>
              <a:t>xds</a:t>
            </a:r>
            <a:r>
              <a:rPr lang="en" altLang="zh-CN" dirty="0">
                <a:solidFill>
                  <a:srgbClr val="6A8759"/>
                </a:solidFill>
                <a:effectLst/>
              </a:rPr>
              <a:t>-provider</a:t>
            </a:r>
            <a:br>
              <a:rPr lang="en" altLang="zh-CN" dirty="0">
                <a:solidFill>
                  <a:srgbClr val="6A8759"/>
                </a:solidFill>
                <a:effectLst/>
              </a:rPr>
            </a:br>
            <a:r>
              <a:rPr lang="en" altLang="zh-CN" dirty="0" err="1">
                <a:solidFill>
                  <a:srgbClr val="CC7832"/>
                </a:solidFill>
                <a:effectLst/>
              </a:rPr>
              <a:t>dubbo.application.metadataServicePort</a:t>
            </a:r>
            <a:r>
              <a:rPr lang="en" altLang="zh-CN" dirty="0">
                <a:solidFill>
                  <a:srgbClr val="808080"/>
                </a:solidFill>
                <a:effectLst/>
              </a:rPr>
              <a:t>=</a:t>
            </a:r>
            <a:r>
              <a:rPr lang="en" altLang="zh-CN" dirty="0">
                <a:solidFill>
                  <a:srgbClr val="6A8759"/>
                </a:solidFill>
                <a:effectLst/>
              </a:rPr>
              <a:t>20885</a:t>
            </a:r>
            <a:br>
              <a:rPr lang="en" altLang="zh-CN" dirty="0">
                <a:solidFill>
                  <a:srgbClr val="6A8759"/>
                </a:solidFill>
                <a:effectLst/>
              </a:rPr>
            </a:br>
            <a:r>
              <a:rPr lang="en" altLang="zh-CN" dirty="0" err="1">
                <a:solidFill>
                  <a:srgbClr val="CC7832"/>
                </a:solidFill>
                <a:effectLst/>
              </a:rPr>
              <a:t>dubbo.registry.address</a:t>
            </a:r>
            <a:r>
              <a:rPr lang="en" altLang="zh-CN" dirty="0">
                <a:solidFill>
                  <a:srgbClr val="808080"/>
                </a:solidFill>
                <a:effectLst/>
              </a:rPr>
              <a:t>=</a:t>
            </a:r>
            <a:r>
              <a:rPr lang="en" altLang="zh-CN" dirty="0" err="1">
                <a:solidFill>
                  <a:srgbClr val="6A8759"/>
                </a:solidFill>
                <a:effectLst/>
              </a:rPr>
              <a:t>xds</a:t>
            </a:r>
            <a:r>
              <a:rPr lang="en" altLang="zh-CN" dirty="0">
                <a:solidFill>
                  <a:srgbClr val="6A8759"/>
                </a:solidFill>
                <a:effectLst/>
              </a:rPr>
              <a:t>://istiod.istio-system.svc:15012</a:t>
            </a:r>
            <a:br>
              <a:rPr lang="en" altLang="zh-CN" dirty="0">
                <a:solidFill>
                  <a:srgbClr val="6A8759"/>
                </a:solidFill>
                <a:effectLst/>
              </a:rPr>
            </a:br>
            <a:r>
              <a:rPr lang="en" altLang="zh-CN" dirty="0" err="1">
                <a:solidFill>
                  <a:srgbClr val="CC7832"/>
                </a:solidFill>
                <a:effectLst/>
              </a:rPr>
              <a:t>dubbo.protocol.name</a:t>
            </a:r>
            <a:r>
              <a:rPr lang="en" altLang="zh-CN" dirty="0">
                <a:solidFill>
                  <a:srgbClr val="808080"/>
                </a:solidFill>
                <a:effectLst/>
              </a:rPr>
              <a:t>=</a:t>
            </a:r>
            <a:r>
              <a:rPr lang="en" altLang="zh-CN" dirty="0">
                <a:solidFill>
                  <a:srgbClr val="6A8759"/>
                </a:solidFill>
                <a:effectLst/>
              </a:rPr>
              <a:t>tri</a:t>
            </a:r>
            <a:br>
              <a:rPr lang="en" altLang="zh-CN" dirty="0">
                <a:solidFill>
                  <a:srgbClr val="6A8759"/>
                </a:solidFill>
                <a:effectLst/>
              </a:rPr>
            </a:br>
            <a:r>
              <a:rPr lang="en" altLang="zh-CN" dirty="0" err="1">
                <a:solidFill>
                  <a:srgbClr val="CC7832"/>
                </a:solidFill>
                <a:effectLst/>
              </a:rPr>
              <a:t>dubbo.protocol.port</a:t>
            </a:r>
            <a:r>
              <a:rPr lang="en" altLang="zh-CN" dirty="0">
                <a:solidFill>
                  <a:srgbClr val="808080"/>
                </a:solidFill>
                <a:effectLst/>
              </a:rPr>
              <a:t>=</a:t>
            </a:r>
            <a:r>
              <a:rPr lang="en" altLang="zh-CN" dirty="0">
                <a:solidFill>
                  <a:srgbClr val="6A8759"/>
                </a:solidFill>
                <a:effectLst/>
              </a:rPr>
              <a:t>50051</a:t>
            </a:r>
            <a:br>
              <a:rPr lang="en" altLang="zh-CN" dirty="0">
                <a:solidFill>
                  <a:srgbClr val="6A8759"/>
                </a:solidFill>
                <a:effectLst/>
              </a:rPr>
            </a:br>
            <a:r>
              <a:rPr lang="en" altLang="zh-CN" dirty="0" err="1">
                <a:solidFill>
                  <a:srgbClr val="CC7832"/>
                </a:solidFill>
                <a:effectLst/>
              </a:rPr>
              <a:t>dubbo.application.qosEnable</a:t>
            </a:r>
            <a:r>
              <a:rPr lang="en" altLang="zh-CN" dirty="0">
                <a:solidFill>
                  <a:srgbClr val="808080"/>
                </a:solidFill>
                <a:effectLst/>
              </a:rPr>
              <a:t>=</a:t>
            </a:r>
            <a:r>
              <a:rPr lang="en" altLang="zh-CN" dirty="0">
                <a:solidFill>
                  <a:srgbClr val="6A8759"/>
                </a:solidFill>
                <a:effectLst/>
              </a:rPr>
              <a:t>true</a:t>
            </a:r>
            <a:br>
              <a:rPr lang="en" altLang="zh-CN" dirty="0">
                <a:solidFill>
                  <a:srgbClr val="6A8759"/>
                </a:solidFill>
                <a:effectLst/>
              </a:rPr>
            </a:br>
            <a:r>
              <a:rPr lang="en" altLang="zh-CN" dirty="0" err="1">
                <a:solidFill>
                  <a:srgbClr val="CC7832"/>
                </a:solidFill>
                <a:effectLst/>
              </a:rPr>
              <a:t>dubbo.application.qosAcceptForeignIp</a:t>
            </a:r>
            <a:r>
              <a:rPr lang="en" altLang="zh-CN" dirty="0">
                <a:solidFill>
                  <a:srgbClr val="808080"/>
                </a:solidFill>
                <a:effectLst/>
              </a:rPr>
              <a:t>=</a:t>
            </a:r>
            <a:r>
              <a:rPr lang="en" altLang="zh-CN" dirty="0">
                <a:solidFill>
                  <a:srgbClr val="6A8759"/>
                </a:solidFill>
                <a:effectLst/>
              </a:rPr>
              <a:t>true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6A8759"/>
                </a:solidFill>
              </a:rPr>
              <a:t>因为部署方式是</a:t>
            </a:r>
            <a:r>
              <a:rPr kumimoji="1" lang="en-US" altLang="zh-CN" dirty="0" err="1">
                <a:solidFill>
                  <a:srgbClr val="6A8759"/>
                </a:solidFill>
              </a:rPr>
              <a:t>proxyless</a:t>
            </a:r>
            <a:r>
              <a:rPr kumimoji="1" lang="zh-CN" altLang="en-US" dirty="0">
                <a:solidFill>
                  <a:srgbClr val="6A8759"/>
                </a:solidFill>
              </a:rPr>
              <a:t>的关系，部分</a:t>
            </a:r>
            <a:r>
              <a:rPr kumimoji="1" lang="en-US" altLang="zh-CN" dirty="0">
                <a:solidFill>
                  <a:srgbClr val="6A8759"/>
                </a:solidFill>
              </a:rPr>
              <a:t>sidecar</a:t>
            </a:r>
            <a:r>
              <a:rPr kumimoji="1" lang="zh-CN" altLang="en-US" dirty="0">
                <a:solidFill>
                  <a:srgbClr val="6A8759"/>
                </a:solidFill>
              </a:rPr>
              <a:t>的职责需要</a:t>
            </a:r>
            <a:r>
              <a:rPr kumimoji="1" lang="en-US" altLang="zh-CN" dirty="0" err="1">
                <a:solidFill>
                  <a:srgbClr val="6A8759"/>
                </a:solidFill>
              </a:rPr>
              <a:t>dubbo</a:t>
            </a:r>
            <a:r>
              <a:rPr kumimoji="1" lang="zh-CN" altLang="en-US" dirty="0">
                <a:solidFill>
                  <a:srgbClr val="6A8759"/>
                </a:solidFill>
              </a:rPr>
              <a:t> </a:t>
            </a:r>
            <a:r>
              <a:rPr kumimoji="1" lang="en-US" altLang="zh-CN" dirty="0">
                <a:solidFill>
                  <a:srgbClr val="6A8759"/>
                </a:solidFill>
              </a:rPr>
              <a:t>client</a:t>
            </a:r>
            <a:r>
              <a:rPr kumimoji="1" lang="zh-CN" altLang="en-US" dirty="0">
                <a:solidFill>
                  <a:srgbClr val="6A8759"/>
                </a:solidFill>
              </a:rPr>
              <a:t> 承载，所以 </a:t>
            </a:r>
            <a:r>
              <a:rPr kumimoji="1" lang="en-US" altLang="zh-CN" dirty="0">
                <a:solidFill>
                  <a:srgbClr val="6A8759"/>
                </a:solidFill>
              </a:rPr>
              <a:t>resource</a:t>
            </a:r>
            <a:r>
              <a:rPr kumimoji="1" lang="zh-CN" altLang="en-US" dirty="0">
                <a:solidFill>
                  <a:srgbClr val="6A8759"/>
                </a:solidFill>
              </a:rPr>
              <a:t> </a:t>
            </a:r>
            <a:r>
              <a:rPr kumimoji="1" lang="en-US" altLang="zh-CN" dirty="0">
                <a:solidFill>
                  <a:srgbClr val="6A8759"/>
                </a:solidFill>
              </a:rPr>
              <a:t>controller</a:t>
            </a:r>
            <a:r>
              <a:rPr kumimoji="1" lang="zh-CN" altLang="en-US" dirty="0">
                <a:solidFill>
                  <a:srgbClr val="6A8759"/>
                </a:solidFill>
              </a:rPr>
              <a:t> 对</a:t>
            </a:r>
            <a:r>
              <a:rPr kumimoji="1" lang="en-US" altLang="zh-CN" dirty="0">
                <a:solidFill>
                  <a:srgbClr val="6A8759"/>
                </a:solidFill>
              </a:rPr>
              <a:t>pod</a:t>
            </a:r>
            <a:r>
              <a:rPr kumimoji="1" lang="zh-CN" altLang="en-US" dirty="0">
                <a:solidFill>
                  <a:srgbClr val="6A8759"/>
                </a:solidFill>
              </a:rPr>
              <a:t> 做存活检测以及</a:t>
            </a:r>
            <a:r>
              <a:rPr kumimoji="1" lang="en-US" altLang="zh-CN" dirty="0" err="1">
                <a:solidFill>
                  <a:srgbClr val="6A8759"/>
                </a:solidFill>
              </a:rPr>
              <a:t>Qos</a:t>
            </a:r>
            <a:r>
              <a:rPr kumimoji="1" lang="zh-CN" altLang="en-US" dirty="0">
                <a:solidFill>
                  <a:srgbClr val="6A8759"/>
                </a:solidFill>
              </a:rPr>
              <a:t>逐出用到的接口需要打开</a:t>
            </a:r>
            <a:endParaRPr kumimoji="1" lang="en" altLang="zh-CN" dirty="0">
              <a:solidFill>
                <a:srgbClr val="6A87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3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D96E5-ED77-5F27-5349-A8687960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服务消费方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870BE-BDB2-9683-12AC-CF354AD9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209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对比</a:t>
            </a:r>
            <a:r>
              <a:rPr kumimoji="1" lang="en-US" altLang="zh-CN" dirty="0"/>
              <a:t>dubbo2</a:t>
            </a:r>
            <a:r>
              <a:rPr kumimoji="1" lang="zh-CN" altLang="en-US" dirty="0"/>
              <a:t> 下需要提供 </a:t>
            </a:r>
            <a:r>
              <a:rPr kumimoji="1" lang="en-US" altLang="zh-CN" dirty="0" err="1"/>
              <a:t>providerby</a:t>
            </a:r>
            <a:r>
              <a:rPr kumimoji="1" lang="zh-CN" altLang="en-US" dirty="0"/>
              <a:t> 信息，填写</a:t>
            </a:r>
            <a:r>
              <a:rPr kumimoji="1" lang="en-US" altLang="zh-CN" dirty="0"/>
              <a:t>k8s</a:t>
            </a:r>
            <a:r>
              <a:rPr kumimoji="1" lang="zh-CN" altLang="en-US" dirty="0"/>
              <a:t>下服务名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42C080-0CD3-79C6-0C09-2DDFE3FF6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47" y="2344688"/>
            <a:ext cx="7772400" cy="33236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DD37DB-2717-8E58-123D-AF7C9D47BF92}"/>
              </a:ext>
            </a:extLst>
          </p:cNvPr>
          <p:cNvSpPr txBox="1"/>
          <p:nvPr/>
        </p:nvSpPr>
        <p:spPr>
          <a:xfrm>
            <a:off x="1199147" y="5846544"/>
            <a:ext cx="9413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因为原生的</a:t>
            </a:r>
            <a:r>
              <a:rPr kumimoji="1" lang="en-US" altLang="zh-CN" dirty="0"/>
              <a:t>XDS</a:t>
            </a:r>
            <a:r>
              <a:rPr kumimoji="1" lang="zh-CN" altLang="en-US" dirty="0"/>
              <a:t> 协议，服务发现只做到了应用这个粒度（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应用 和 接口的映射关系目前只能由编码方维护</a:t>
            </a:r>
            <a:endParaRPr kumimoji="1" lang="en-US" altLang="zh-CN" dirty="0"/>
          </a:p>
          <a:p>
            <a:r>
              <a:rPr kumimoji="1" lang="zh-CN" altLang="en-US" dirty="0"/>
              <a:t>我们会推出更吻合</a:t>
            </a:r>
            <a:r>
              <a:rPr kumimoji="1" lang="en-US" altLang="zh-CN" dirty="0"/>
              <a:t>dubbo2</a:t>
            </a:r>
            <a:r>
              <a:rPr kumimoji="1" lang="zh-CN" altLang="en-US" dirty="0"/>
              <a:t>用户使用习惯的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来处理这部分映射关系</a:t>
            </a:r>
          </a:p>
        </p:txBody>
      </p:sp>
    </p:spTree>
    <p:extLst>
      <p:ext uri="{BB962C8B-B14F-4D97-AF65-F5344CB8AC3E}">
        <p14:creationId xmlns:p14="http://schemas.microsoft.com/office/powerpoint/2010/main" val="122418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DD494-895F-AE6C-B998-AB19D4EB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启用</a:t>
            </a:r>
            <a:r>
              <a:rPr kumimoji="1" lang="en-US" altLang="zh-CN" dirty="0" err="1"/>
              <a:t>dubbo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B14F58-1122-508C-93F2-98691272C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219" y="2458634"/>
            <a:ext cx="81407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B52DA-DE35-E4C8-6F4F-AAE2DA84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Consumer</a:t>
            </a:r>
            <a:r>
              <a:rPr kumimoji="1" lang="zh-CN" altLang="en-US" dirty="0"/>
              <a:t>添加配置如下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B9F95-B719-9A74-A22F-F38871CF3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>
                <a:effectLst/>
              </a:rPr>
              <a:t>dubbo.application.name</a:t>
            </a:r>
            <a:r>
              <a:rPr lang="en" altLang="zh-CN" dirty="0">
                <a:effectLst/>
              </a:rPr>
              <a:t>=</a:t>
            </a:r>
            <a:r>
              <a:rPr lang="en" altLang="zh-CN" dirty="0" err="1">
                <a:effectLst/>
              </a:rPr>
              <a:t>dubbo</a:t>
            </a:r>
            <a:r>
              <a:rPr lang="en" altLang="zh-CN" dirty="0">
                <a:effectLst/>
              </a:rPr>
              <a:t>-samples-</a:t>
            </a:r>
            <a:r>
              <a:rPr lang="en" altLang="zh-CN" dirty="0" err="1">
                <a:effectLst/>
              </a:rPr>
              <a:t>xds</a:t>
            </a:r>
            <a:r>
              <a:rPr lang="en" altLang="zh-CN" dirty="0">
                <a:effectLst/>
              </a:rPr>
              <a:t>-consumer </a:t>
            </a:r>
            <a:r>
              <a:rPr lang="en" altLang="zh-CN" dirty="0" err="1">
                <a:effectLst/>
              </a:rPr>
              <a:t>dubbo.application.metadataServicePort</a:t>
            </a:r>
            <a:r>
              <a:rPr lang="en" altLang="zh-CN" dirty="0">
                <a:effectLst/>
              </a:rPr>
              <a:t>=20885 </a:t>
            </a:r>
            <a:r>
              <a:rPr lang="en" altLang="zh-CN" dirty="0" err="1">
                <a:effectLst/>
              </a:rPr>
              <a:t>dubbo.registry.address</a:t>
            </a:r>
            <a:r>
              <a:rPr lang="en" altLang="zh-CN" dirty="0">
                <a:effectLst/>
              </a:rPr>
              <a:t>=</a:t>
            </a:r>
            <a:r>
              <a:rPr lang="en" altLang="zh-CN" dirty="0" err="1">
                <a:effectLst/>
              </a:rPr>
              <a:t>xds</a:t>
            </a:r>
            <a:r>
              <a:rPr lang="en" altLang="zh-CN" dirty="0">
                <a:effectLst/>
              </a:rPr>
              <a:t>://istiod.istio-system.svc:15012 </a:t>
            </a:r>
            <a:r>
              <a:rPr lang="en" altLang="zh-CN" dirty="0" err="1">
                <a:effectLst/>
              </a:rPr>
              <a:t>dubbo.application.qosAcceptForeignIp</a:t>
            </a:r>
            <a:r>
              <a:rPr lang="en" altLang="zh-CN" dirty="0">
                <a:effectLst/>
              </a:rPr>
              <a:t>=true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45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CE766-CD0D-E51A-ED48-A27FAE85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部署到</a:t>
            </a:r>
            <a:r>
              <a:rPr kumimoji="1" lang="en-US" altLang="zh-CN" dirty="0"/>
              <a:t>K8S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5F51E-BFF1-B7E8-9685-44CD662C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CN" b="0" i="0" dirty="0">
                <a:effectLst/>
                <a:latin typeface="SFMono-Regular"/>
              </a:rPr>
              <a:t>Maven</a:t>
            </a:r>
            <a:r>
              <a:rPr lang="zh-CN" altLang="en" b="0" i="0" dirty="0">
                <a:effectLst/>
                <a:latin typeface="SFMono-Regular"/>
              </a:rPr>
              <a:t>打包</a:t>
            </a:r>
            <a:endParaRPr lang="en-US" altLang="zh-CN" b="0" i="0" dirty="0">
              <a:effectLst/>
              <a:latin typeface="SFMono-Regular"/>
            </a:endParaRPr>
          </a:p>
          <a:p>
            <a:r>
              <a:rPr lang="en" altLang="zh-CN" b="0" i="0" dirty="0" err="1">
                <a:effectLst/>
                <a:latin typeface="SFMono-Regular"/>
              </a:rPr>
              <a:t>mvn</a:t>
            </a:r>
            <a:r>
              <a:rPr lang="en" altLang="zh-CN" b="0" i="0" dirty="0">
                <a:effectLst/>
                <a:latin typeface="SFMono-Regular"/>
              </a:rPr>
              <a:t> clean package –</a:t>
            </a:r>
            <a:r>
              <a:rPr lang="en" altLang="zh-CN" b="0" i="0" dirty="0" err="1">
                <a:effectLst/>
                <a:latin typeface="SFMono-Regular"/>
              </a:rPr>
              <a:t>DskipTests</a:t>
            </a:r>
            <a:endParaRPr lang="en" altLang="zh-CN" b="0" i="0" dirty="0">
              <a:effectLst/>
              <a:latin typeface="SFMono-Regular"/>
            </a:endParaRPr>
          </a:p>
          <a:p>
            <a:endParaRPr kumimoji="1" lang="en" altLang="zh-CN" dirty="0">
              <a:latin typeface="SFMono-Regular"/>
            </a:endParaRPr>
          </a:p>
          <a:p>
            <a:r>
              <a:rPr kumimoji="1" lang="zh-CN" altLang="en" dirty="0">
                <a:latin typeface="SFMono-Regular"/>
              </a:rPr>
              <a:t>编写</a:t>
            </a:r>
            <a:r>
              <a:rPr kumimoji="1" lang="en-US" altLang="zh-CN" dirty="0">
                <a:latin typeface="SFMono-Regular"/>
              </a:rPr>
              <a:t>docker</a:t>
            </a:r>
            <a:r>
              <a:rPr kumimoji="1" lang="zh-CN" altLang="en-US" dirty="0">
                <a:latin typeface="SFMono-Regular"/>
              </a:rPr>
              <a:t> </a:t>
            </a:r>
            <a:r>
              <a:rPr kumimoji="1" lang="en-US" altLang="zh-CN" dirty="0">
                <a:latin typeface="SFMono-Regular"/>
              </a:rPr>
              <a:t>file</a:t>
            </a:r>
            <a:r>
              <a:rPr kumimoji="1" lang="zh-CN" altLang="en-US" dirty="0">
                <a:latin typeface="SFMono-Regular"/>
              </a:rPr>
              <a:t> </a:t>
            </a:r>
            <a:r>
              <a:rPr kumimoji="1" lang="zh-CN" altLang="en" dirty="0">
                <a:latin typeface="SFMono-Regular"/>
              </a:rPr>
              <a:t>并</a:t>
            </a:r>
            <a:r>
              <a:rPr kumimoji="1" lang="zh-CN" altLang="en-US" dirty="0">
                <a:latin typeface="SFMono-Regular"/>
              </a:rPr>
              <a:t>打包镜像</a:t>
            </a:r>
            <a:endParaRPr kumimoji="1" lang="en" altLang="zh-CN" dirty="0">
              <a:latin typeface="SFMono-Regular"/>
            </a:endParaRPr>
          </a:p>
          <a:p>
            <a:r>
              <a:rPr lang="en" altLang="zh-CN" b="0" i="0" dirty="0">
                <a:effectLst/>
                <a:latin typeface="SFMono-Regular"/>
              </a:rPr>
              <a:t>docker build -t </a:t>
            </a:r>
            <a:r>
              <a:rPr lang="en" altLang="zh-CN" b="0" i="0" dirty="0" err="1">
                <a:effectLst/>
                <a:latin typeface="SFMono-Regular"/>
              </a:rPr>
              <a:t>apache</a:t>
            </a:r>
            <a:r>
              <a:rPr lang="en" altLang="zh-CN" b="0" i="0" dirty="0">
                <a:effectLst/>
                <a:latin typeface="SFMono-Regular"/>
              </a:rPr>
              <a:t>/dubbo-demo:dubbo-samples-xds-provider_0.0.1 .</a:t>
            </a:r>
          </a:p>
          <a:p>
            <a:endParaRPr kumimoji="1" lang="en" altLang="zh-CN" dirty="0">
              <a:latin typeface="SFMono-Regular"/>
            </a:endParaRPr>
          </a:p>
          <a:p>
            <a:r>
              <a:rPr kumimoji="1" lang="zh-CN" altLang="en" dirty="0">
                <a:latin typeface="SFMono-Regular"/>
              </a:rPr>
              <a:t>编写</a:t>
            </a:r>
            <a:r>
              <a:rPr kumimoji="1" lang="en-US" altLang="zh-CN" dirty="0">
                <a:latin typeface="SFMono-Regular"/>
              </a:rPr>
              <a:t>k8s</a:t>
            </a:r>
            <a:r>
              <a:rPr kumimoji="1" lang="zh-CN" altLang="en-US" dirty="0">
                <a:latin typeface="SFMono-Regular"/>
              </a:rPr>
              <a:t> 部署文件并部署到</a:t>
            </a:r>
            <a:r>
              <a:rPr kumimoji="1" lang="en-US" altLang="zh-CN" dirty="0">
                <a:latin typeface="SFMono-Regular"/>
              </a:rPr>
              <a:t>k8s</a:t>
            </a:r>
          </a:p>
          <a:p>
            <a:r>
              <a:rPr kumimoji="1" lang="zh-CN" altLang="en-US" dirty="0">
                <a:latin typeface="SFMono-Regular"/>
              </a:rPr>
              <a:t>通过</a:t>
            </a:r>
            <a:r>
              <a:rPr kumimoji="1" lang="en-US" altLang="zh-CN" dirty="0">
                <a:latin typeface="SFMono-Regular"/>
              </a:rPr>
              <a:t>k8s</a:t>
            </a:r>
            <a:r>
              <a:rPr kumimoji="1" lang="zh-CN" altLang="en-US" dirty="0">
                <a:latin typeface="SFMono-Regular"/>
              </a:rPr>
              <a:t> 下</a:t>
            </a:r>
            <a:r>
              <a:rPr kumimoji="1" lang="en-US" altLang="zh-CN" dirty="0">
                <a:latin typeface="SFMono-Regular"/>
              </a:rPr>
              <a:t>service</a:t>
            </a:r>
            <a:r>
              <a:rPr kumimoji="1" lang="zh-CN" altLang="en-US" dirty="0">
                <a:latin typeface="SFMono-Regular"/>
              </a:rPr>
              <a:t>的概念做端口透出，就可以被使用方法使用了</a:t>
            </a:r>
            <a:endParaRPr kumimoji="1" lang="en-US" altLang="zh-CN" dirty="0">
              <a:latin typeface="SFMono-Regular"/>
            </a:endParaRPr>
          </a:p>
          <a:p>
            <a:endParaRPr kumimoji="1" lang="en" altLang="zh-CN" dirty="0">
              <a:solidFill>
                <a:srgbClr val="93A1A1"/>
              </a:solidFill>
              <a:latin typeface="SFMono-Regular"/>
            </a:endParaRPr>
          </a:p>
          <a:p>
            <a:endParaRPr kumimoji="1" lang="en" altLang="zh-CN" dirty="0">
              <a:solidFill>
                <a:srgbClr val="93A1A1"/>
              </a:solidFill>
              <a:latin typeface="SFMono-Regular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87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B6744-FE0B-286A-8F14-7DBAAA69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140" y="536580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关注</a:t>
            </a:r>
            <a:r>
              <a:rPr kumimoji="1" lang="en-US" altLang="zh-CN" dirty="0" err="1"/>
              <a:t>dubbo</a:t>
            </a:r>
            <a:r>
              <a:rPr kumimoji="1" lang="zh-CN" altLang="en-US" dirty="0"/>
              <a:t> 公众号，获得最新资讯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42ACEAD-A8D1-3F47-E9C4-83FC05994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650" y="2509169"/>
            <a:ext cx="25527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1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4EF65-79AC-335C-80EF-0310F4F7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云原生蓬勃发展的过程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4A6BD-CE46-50AF-D49C-CD431127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Mesh</a:t>
            </a:r>
            <a:r>
              <a:rPr kumimoji="1" lang="zh-CN" altLang="en-US" dirty="0"/>
              <a:t> 模式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Proxy</a:t>
            </a:r>
            <a:r>
              <a:rPr kumimoji="1" lang="zh-CN" altLang="en-US" dirty="0"/>
              <a:t> </a:t>
            </a:r>
            <a:r>
              <a:rPr kumimoji="1" lang="en-US" altLang="zh-CN" dirty="0"/>
              <a:t>less</a:t>
            </a:r>
            <a:r>
              <a:rPr kumimoji="1" lang="zh-CN" altLang="en-US" dirty="0"/>
              <a:t> 模式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" altLang="zh-CN" b="1" dirty="0">
                <a:solidFill>
                  <a:srgbClr val="555555"/>
                </a:solidFill>
                <a:effectLst/>
                <a:latin typeface="ff-tisa-web-pro"/>
              </a:rPr>
              <a:t>Multi-Runtime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45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D6335-C5ED-8594-AC42-7EBFEC51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架构演进趋势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9DCAE-B59F-0413-764F-80BC16A1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重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 </a:t>
            </a:r>
            <a:r>
              <a:rPr kumimoji="1" lang="zh-CN" altLang="en-US" dirty="0"/>
              <a:t>轻</a:t>
            </a:r>
            <a:r>
              <a:rPr kumimoji="1" lang="en-US" altLang="zh-CN" dirty="0"/>
              <a:t>client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框架 </a:t>
            </a:r>
            <a:r>
              <a:rPr kumimoji="1" lang="en-US" altLang="zh-CN" dirty="0"/>
              <a:t>-&gt; Mesh</a:t>
            </a:r>
            <a:r>
              <a:rPr kumimoji="1" lang="zh-CN" altLang="en-US" dirty="0"/>
              <a:t>   集群能力转移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控制面承载与其他中间件交互能力（类比于</a:t>
            </a:r>
            <a:r>
              <a:rPr kumimoji="1" lang="en-US" altLang="zh-CN" dirty="0" err="1"/>
              <a:t>apiserver</a:t>
            </a:r>
            <a:r>
              <a:rPr kumimoji="1" lang="zh-CN" altLang="en-US" dirty="0"/>
              <a:t> 屏蔽了</a:t>
            </a:r>
            <a:r>
              <a:rPr kumimoji="1" lang="en-US" altLang="zh-CN" dirty="0" err="1"/>
              <a:t>etcd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12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9B23E-6C4F-437F-5B46-FE0B1146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Dubbo</a:t>
            </a:r>
            <a:r>
              <a:rPr kumimoji="1" lang="zh-CN" altLang="en-US" dirty="0"/>
              <a:t> 功能升级时的阻碍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43096-BC4F-96B7-9287-25D525EC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Dubbo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 重逻辑，</a:t>
            </a:r>
            <a:r>
              <a:rPr kumimoji="1" lang="en-US" altLang="zh-CN" dirty="0" err="1"/>
              <a:t>dubbo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clinet</a:t>
            </a:r>
            <a:r>
              <a:rPr kumimoji="1" lang="zh-CN" altLang="en-US" dirty="0"/>
              <a:t> 直接与各种中间件交互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导致依赖非常重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导致中间件选型发生调整需要升级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jar</a:t>
            </a:r>
            <a:r>
              <a:rPr kumimoji="1" lang="zh-CN" altLang="en-US" dirty="0"/>
              <a:t> 版本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导致</a:t>
            </a:r>
            <a:r>
              <a:rPr kumimoji="1" lang="en-US" altLang="zh-CN" dirty="0" err="1"/>
              <a:t>dubbo</a:t>
            </a:r>
            <a:r>
              <a:rPr kumimoji="1" lang="zh-CN" altLang="en-US" dirty="0"/>
              <a:t> 的新特性，新能力很难运用于生产</a:t>
            </a:r>
          </a:p>
        </p:txBody>
      </p:sp>
    </p:spTree>
    <p:extLst>
      <p:ext uri="{BB962C8B-B14F-4D97-AF65-F5344CB8AC3E}">
        <p14:creationId xmlns:p14="http://schemas.microsoft.com/office/powerpoint/2010/main" val="315706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4C576-E1A2-F84F-A040-E6E10692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Dubbo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268C7-AA1A-A2FD-F98D-32EC693A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多语言支持</a:t>
            </a:r>
            <a:r>
              <a:rPr kumimoji="1" lang="en-US" altLang="zh-CN" dirty="0"/>
              <a:t>     -&gt;   </a:t>
            </a:r>
            <a:r>
              <a:rPr kumimoji="1" lang="zh-CN" altLang="en-US" dirty="0"/>
              <a:t>多语言的 </a:t>
            </a:r>
            <a:r>
              <a:rPr kumimoji="1" lang="en-US" altLang="zh-CN" dirty="0" err="1"/>
              <a:t>sdk</a:t>
            </a:r>
            <a:r>
              <a:rPr kumimoji="1" lang="zh-CN" altLang="en-US" dirty="0"/>
              <a:t> 包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mesh</a:t>
            </a:r>
            <a:r>
              <a:rPr kumimoji="1" lang="zh-CN" altLang="en-US" dirty="0"/>
              <a:t>化的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部署方案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依赖冲突严重  </a:t>
            </a:r>
            <a:r>
              <a:rPr kumimoji="1" lang="en-US" altLang="zh-CN" dirty="0"/>
              <a:t>-&gt;  thin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sdk</a:t>
            </a:r>
            <a:r>
              <a:rPr kumimoji="1" lang="zh-CN" altLang="en-US" dirty="0"/>
              <a:t> ，中间件交互交给控制面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网关穿透性差异构体系无法互通</a:t>
            </a:r>
            <a:r>
              <a:rPr kumimoji="1" lang="en-US" altLang="zh-CN" dirty="0"/>
              <a:t>  -&gt;  </a:t>
            </a:r>
            <a:r>
              <a:rPr kumimoji="1" lang="zh-CN" altLang="en-US" dirty="0"/>
              <a:t>基于</a:t>
            </a:r>
            <a:r>
              <a:rPr kumimoji="1" lang="en-US" altLang="zh-CN" dirty="0"/>
              <a:t>http2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triple</a:t>
            </a:r>
            <a:r>
              <a:rPr kumimoji="1" lang="zh-CN" altLang="en-US" dirty="0"/>
              <a:t>协议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集群管理不透明治理能力不友好 </a:t>
            </a:r>
            <a:r>
              <a:rPr kumimoji="1" lang="en-US" altLang="zh-CN" dirty="0"/>
              <a:t>-&gt; </a:t>
            </a:r>
            <a:r>
              <a:rPr kumimoji="1" lang="en-US" altLang="zh-CN" dirty="0" err="1"/>
              <a:t>xds</a:t>
            </a:r>
            <a:r>
              <a:rPr kumimoji="1" lang="en-US" altLang="zh-CN" dirty="0"/>
              <a:t> </a:t>
            </a:r>
            <a:r>
              <a:rPr kumimoji="1" lang="zh-CN" altLang="en-US" dirty="0"/>
              <a:t>支持</a:t>
            </a:r>
            <a:r>
              <a:rPr kumimoji="1" lang="en-US" altLang="zh-CN" dirty="0"/>
              <a:t>/</a:t>
            </a:r>
            <a:r>
              <a:rPr kumimoji="1" lang="zh-CN" altLang="en-US" dirty="0"/>
              <a:t>控制面抽出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可观测性差 </a:t>
            </a:r>
            <a:r>
              <a:rPr kumimoji="1" lang="en-US" altLang="zh-CN" dirty="0"/>
              <a:t>-&gt; </a:t>
            </a:r>
            <a:r>
              <a:rPr kumimoji="1" lang="en-US" altLang="zh-CN" dirty="0" err="1"/>
              <a:t>dubbo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traceing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28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DFB97-5AC6-4692-4AC7-44125E8C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控制面数据面分离的设计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E73BF-7F54-760E-7A31-903F1C4B8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控制面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专注于策略的决策，配置，控制器集群独立部署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由控制面向其他中间件交互，允许依赖多种中间件</a:t>
            </a:r>
            <a:r>
              <a:rPr kumimoji="1" lang="en-US" altLang="zh-CN" dirty="0"/>
              <a:t>client</a:t>
            </a:r>
          </a:p>
          <a:p>
            <a:pPr marL="0" indent="0">
              <a:buNone/>
            </a:pPr>
            <a:r>
              <a:rPr kumimoji="1" lang="zh-CN" altLang="en-US" dirty="0"/>
              <a:t>   架构选型上需要替换中间件单独升级控制面就可以了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管控协议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负责将控制面的控制指令，配置模型下发到数据面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数据面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专注于策略的执行，只依赖协议相关模型，干净纯粹</a:t>
            </a:r>
          </a:p>
        </p:txBody>
      </p:sp>
    </p:spTree>
    <p:extLst>
      <p:ext uri="{BB962C8B-B14F-4D97-AF65-F5344CB8AC3E}">
        <p14:creationId xmlns:p14="http://schemas.microsoft.com/office/powerpoint/2010/main" val="248772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>
            <a:extLst>
              <a:ext uri="{FF2B5EF4-FFF2-40B4-BE49-F238E27FC236}">
                <a16:creationId xmlns:a16="http://schemas.microsoft.com/office/drawing/2014/main" id="{5D68755D-1974-DC99-9FA9-F748965C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521" y="267231"/>
            <a:ext cx="7952645" cy="534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60A3FF3-106E-77DE-41D9-23AB4A54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5" y="448252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诗和远方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A3742D-7F23-6DE9-44CE-FFF6CBA6097D}"/>
              </a:ext>
            </a:extLst>
          </p:cNvPr>
          <p:cNvSpPr txBox="1"/>
          <p:nvPr/>
        </p:nvSpPr>
        <p:spPr>
          <a:xfrm>
            <a:off x="3658529" y="5708911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目前</a:t>
            </a:r>
            <a:r>
              <a:rPr kumimoji="1" lang="en-US" altLang="zh-CN" dirty="0" err="1"/>
              <a:t>dubbo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sdk</a:t>
            </a:r>
            <a:r>
              <a:rPr kumimoji="1" lang="zh-CN" altLang="en-US" dirty="0"/>
              <a:t> 已经成功抽出来了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CF0637-A608-CF1D-F63C-F5ADFEE244F6}"/>
              </a:ext>
            </a:extLst>
          </p:cNvPr>
          <p:cNvSpPr txBox="1"/>
          <p:nvPr/>
        </p:nvSpPr>
        <p:spPr>
          <a:xfrm>
            <a:off x="3658528" y="620513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距离理想的架构只差控制面了</a:t>
            </a:r>
          </a:p>
        </p:txBody>
      </p:sp>
    </p:spTree>
    <p:extLst>
      <p:ext uri="{BB962C8B-B14F-4D97-AF65-F5344CB8AC3E}">
        <p14:creationId xmlns:p14="http://schemas.microsoft.com/office/powerpoint/2010/main" val="378782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7D321-6299-DD3D-A1F3-41902757A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本次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istio</a:t>
            </a:r>
            <a:r>
              <a:rPr kumimoji="1" lang="zh-CN" altLang="en-US" dirty="0"/>
              <a:t> 作为</a:t>
            </a:r>
            <a:r>
              <a:rPr kumimoji="1" lang="en-US" altLang="zh-CN" dirty="0" err="1"/>
              <a:t>dubbo</a:t>
            </a:r>
            <a:r>
              <a:rPr kumimoji="1" lang="zh-CN" altLang="en-US" dirty="0"/>
              <a:t> 的控制面采用</a:t>
            </a:r>
            <a:r>
              <a:rPr kumimoji="1" lang="en-US" altLang="zh-CN" dirty="0"/>
              <a:t>proxy</a:t>
            </a:r>
            <a:r>
              <a:rPr kumimoji="1" lang="zh-CN" altLang="en-US" dirty="0"/>
              <a:t> </a:t>
            </a:r>
            <a:r>
              <a:rPr kumimoji="1" lang="en-US" altLang="zh-CN" dirty="0"/>
              <a:t>less</a:t>
            </a:r>
            <a:r>
              <a:rPr kumimoji="1" lang="zh-CN" altLang="en-US" dirty="0"/>
              <a:t>的方式部署，需要提前安装</a:t>
            </a:r>
            <a:r>
              <a:rPr kumimoji="1" lang="en-US" altLang="zh-CN" dirty="0"/>
              <a:t>Istio</a:t>
            </a:r>
          </a:p>
        </p:txBody>
      </p:sp>
    </p:spTree>
    <p:extLst>
      <p:ext uri="{BB962C8B-B14F-4D97-AF65-F5344CB8AC3E}">
        <p14:creationId xmlns:p14="http://schemas.microsoft.com/office/powerpoint/2010/main" val="23515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B3419-9BEB-EEEC-61CF-8E367B20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Istio</a:t>
            </a:r>
            <a:r>
              <a:rPr kumimoji="1" lang="zh-CN" altLang="en-US" dirty="0"/>
              <a:t> 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293B7-7E70-2D14-3519-9E4C6F0AC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下载 </a:t>
            </a:r>
            <a:r>
              <a:rPr kumimoji="1" lang="en-US" altLang="zh-CN" dirty="0" err="1"/>
              <a:t>istio</a:t>
            </a:r>
            <a:r>
              <a:rPr kumimoji="1" lang="zh-CN" altLang="en-US" dirty="0"/>
              <a:t> 文件</a:t>
            </a:r>
            <a:endParaRPr kumimoji="1" lang="en-US" altLang="zh-CN" dirty="0"/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curl </a:t>
            </a:r>
            <a:r>
              <a:rPr lang="en" altLang="zh-CN" b="0" i="0" dirty="0">
                <a:solidFill>
                  <a:srgbClr val="607D8B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 https</a:t>
            </a:r>
            <a:r>
              <a:rPr lang="en" altLang="zh-CN" b="0" i="0" dirty="0">
                <a:solidFill>
                  <a:srgbClr val="607D8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" altLang="zh-CN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" altLang="zh-CN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istio.io</a:t>
            </a:r>
            <a:r>
              <a:rPr lang="en" altLang="zh-CN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" altLang="zh-CN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downloadIstio</a:t>
            </a:r>
            <a:r>
              <a:rPr lang="en" altLang="zh-CN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" altLang="zh-CN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sh</a:t>
            </a:r>
            <a:r>
              <a:rPr lang="en" altLang="zh-CN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 -</a:t>
            </a:r>
            <a:br>
              <a:rPr lang="en" altLang="zh-CN" dirty="0"/>
            </a:br>
            <a:endParaRPr kumimoji="1" lang="en-US" altLang="zh-CN" dirty="0"/>
          </a:p>
          <a:p>
            <a:r>
              <a:rPr kumimoji="1" lang="zh-CN" altLang="en-US" dirty="0"/>
              <a:t>配置</a:t>
            </a:r>
            <a:r>
              <a:rPr kumimoji="1" lang="en-US" altLang="zh-CN" dirty="0" err="1"/>
              <a:t>istiohome</a:t>
            </a:r>
            <a:r>
              <a:rPr kumimoji="1" lang="zh-CN" altLang="en-US" dirty="0"/>
              <a:t> 等环境变量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" altLang="zh-CN" dirty="0"/>
              <a:t>echo ‘export ISTIO_HOME=</a:t>
            </a:r>
            <a:r>
              <a:rPr kumimoji="1" lang="zh-CN" altLang="en-US" dirty="0"/>
              <a:t>下载目录</a:t>
            </a:r>
            <a:r>
              <a:rPr kumimoji="1" lang="en" altLang="zh-CN" dirty="0"/>
              <a:t>' &gt;&gt; /</a:t>
            </a:r>
            <a:r>
              <a:rPr kumimoji="1" lang="en" altLang="zh-CN" dirty="0" err="1"/>
              <a:t>etc</a:t>
            </a:r>
            <a:r>
              <a:rPr kumimoji="1" lang="en" altLang="zh-CN" dirty="0"/>
              <a:t>/profile echo ‘</a:t>
            </a:r>
          </a:p>
          <a:p>
            <a:pPr marL="0" indent="0">
              <a:buNone/>
            </a:pPr>
            <a:r>
              <a:rPr kumimoji="1" lang="en" altLang="zh-CN" dirty="0"/>
              <a:t>export PATH=$PATH:$ISTIO_HOME/bin' &gt;&gt; /</a:t>
            </a:r>
            <a:r>
              <a:rPr kumimoji="1" lang="en" altLang="zh-CN" dirty="0" err="1"/>
              <a:t>etc</a:t>
            </a:r>
            <a:r>
              <a:rPr kumimoji="1" lang="en" altLang="zh-CN" dirty="0"/>
              <a:t>/profile</a:t>
            </a:r>
          </a:p>
          <a:p>
            <a:pPr marL="0" indent="0">
              <a:buNone/>
            </a:pPr>
            <a:endParaRPr kumimoji="1" lang="en" altLang="zh-CN" dirty="0">
              <a:latin typeface="Calisto MT" panose="02040603050505030304" pitchFamily="18" charset="0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" altLang="zh-CN" sz="1800" i="0" dirty="0" err="1">
                <a:effectLst/>
                <a:latin typeface="Calisto MT" panose="02040603050505030304" pitchFamily="18" charset="0"/>
                <a:ea typeface="SimHei" panose="02010609060101010101" pitchFamily="49" charset="-122"/>
              </a:rPr>
              <a:t>istioctl</a:t>
            </a:r>
            <a:r>
              <a:rPr lang="en" altLang="zh-CN" sz="1800" i="0" dirty="0">
                <a:effectLst/>
                <a:latin typeface="Calisto MT" panose="02040603050505030304" pitchFamily="18" charset="0"/>
                <a:ea typeface="SimHei" panose="02010609060101010101" pitchFamily="49" charset="-122"/>
              </a:rPr>
              <a:t> install --set profile=demo –y</a:t>
            </a:r>
            <a:r>
              <a:rPr lang="zh-CN" altLang="en-US" sz="1800" i="0" dirty="0">
                <a:effectLst/>
                <a:latin typeface="Calisto MT" panose="02040603050505030304" pitchFamily="18" charset="0"/>
                <a:ea typeface="SimHei" panose="02010609060101010101" pitchFamily="49" charset="-122"/>
              </a:rPr>
              <a:t> </a:t>
            </a:r>
            <a:r>
              <a:rPr lang="en" altLang="zh-CN" sz="1800" i="0" dirty="0">
                <a:effectLst/>
                <a:latin typeface="Calisto MT" panose="02040603050505030304" pitchFamily="18" charset="0"/>
                <a:ea typeface="SimHei" panose="02010609060101010101" pitchFamily="49" charset="-122"/>
              </a:rPr>
              <a:t>--set </a:t>
            </a:r>
            <a:r>
              <a:rPr lang="en" altLang="zh-CN" sz="1800" i="0" dirty="0" err="1">
                <a:effectLst/>
                <a:latin typeface="Calisto MT" panose="02040603050505030304" pitchFamily="18" charset="0"/>
                <a:ea typeface="SimHei" panose="02010609060101010101" pitchFamily="49" charset="-122"/>
              </a:rPr>
              <a:t>values.global.jwtPolicy</a:t>
            </a:r>
            <a:r>
              <a:rPr lang="en" altLang="zh-CN" sz="1800" i="0" dirty="0">
                <a:effectLst/>
                <a:latin typeface="Calisto MT" panose="02040603050505030304" pitchFamily="18" charset="0"/>
                <a:ea typeface="SimHei" panose="02010609060101010101" pitchFamily="49" charset="-122"/>
              </a:rPr>
              <a:t>=first-party-</a:t>
            </a:r>
            <a:r>
              <a:rPr lang="en" altLang="zh-CN" sz="1800" i="0" dirty="0" err="1">
                <a:effectLst/>
                <a:latin typeface="Calisto MT" panose="02040603050505030304" pitchFamily="18" charset="0"/>
                <a:ea typeface="SimHei" panose="02010609060101010101" pitchFamily="49" charset="-122"/>
              </a:rPr>
              <a:t>jwt</a:t>
            </a:r>
            <a:endParaRPr kumimoji="1" lang="zh-CN" altLang="en-US" sz="1800" dirty="0">
              <a:latin typeface="Calisto MT" panose="02040603050505030304" pitchFamily="18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21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668</Words>
  <Application>Microsoft Macintosh PowerPoint</Application>
  <PresentationFormat>宽屏</PresentationFormat>
  <Paragraphs>84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ff-tisa-web-pro</vt:lpstr>
      <vt:lpstr>SFMono-Regular</vt:lpstr>
      <vt:lpstr>Arial</vt:lpstr>
      <vt:lpstr>Calisto MT</vt:lpstr>
      <vt:lpstr>Consolas</vt:lpstr>
      <vt:lpstr>Office 主题​​</vt:lpstr>
      <vt:lpstr>Dubbo mesh hands-on</vt:lpstr>
      <vt:lpstr>云原生蓬勃发展的过程</vt:lpstr>
      <vt:lpstr>架构演进趋势</vt:lpstr>
      <vt:lpstr>Dubbo 功能升级时的阻碍</vt:lpstr>
      <vt:lpstr>Dubbo 3 规划</vt:lpstr>
      <vt:lpstr>控制面数据面分离的设计</vt:lpstr>
      <vt:lpstr>诗和远方</vt:lpstr>
      <vt:lpstr>PowerPoint 演示文稿</vt:lpstr>
      <vt:lpstr>Istio 安装</vt:lpstr>
      <vt:lpstr>服务提供方编码方式</vt:lpstr>
      <vt:lpstr>编译写想要暴露的接口</vt:lpstr>
      <vt:lpstr>编写接口的实现</vt:lpstr>
      <vt:lpstr>启用dubbo</vt:lpstr>
      <vt:lpstr>provider配置如下</vt:lpstr>
      <vt:lpstr>服务消费方</vt:lpstr>
      <vt:lpstr>启用dubbo</vt:lpstr>
      <vt:lpstr>Consumer添加配置如下</vt:lpstr>
      <vt:lpstr>部署到K8S</vt:lpstr>
      <vt:lpstr>关注dubbo 公众号，获得最新资讯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Dubbo mesh handson</dc:title>
  <dc:creator>Microsoft Office User</dc:creator>
  <cp:lastModifiedBy>Microsoft Office User</cp:lastModifiedBy>
  <cp:revision>5</cp:revision>
  <dcterms:created xsi:type="dcterms:W3CDTF">2022-09-19T13:33:21Z</dcterms:created>
  <dcterms:modified xsi:type="dcterms:W3CDTF">2022-09-24T03:47:19Z</dcterms:modified>
</cp:coreProperties>
</file>