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1834" r:id="rId3"/>
    <p:sldId id="1835" r:id="rId4"/>
    <p:sldId id="1836" r:id="rId5"/>
    <p:sldId id="1840" r:id="rId6"/>
    <p:sldId id="1837" r:id="rId7"/>
    <p:sldId id="1838" r:id="rId8"/>
    <p:sldId id="1839" r:id="rId9"/>
    <p:sldId id="1841" r:id="rId10"/>
    <p:sldId id="1842" r:id="rId11"/>
    <p:sldId id="1843" r:id="rId12"/>
    <p:sldId id="1844" r:id="rId13"/>
    <p:sldId id="1845" r:id="rId14"/>
    <p:sldId id="1846" r:id="rId15"/>
    <p:sldId id="1847" r:id="rId16"/>
    <p:sldId id="1849" r:id="rId17"/>
    <p:sldId id="1850" r:id="rId18"/>
    <p:sldId id="1851" r:id="rId19"/>
    <p:sldId id="1852" r:id="rId20"/>
    <p:sldId id="1853" r:id="rId21"/>
    <p:sldId id="1828" r:id="rId22"/>
    <p:sldId id="1854" r:id="rId23"/>
    <p:sldId id="3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D3EFB-2497-C549-A740-9F378E37B13C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00AF23-F86A-E94D-8E1B-187925EE7BC2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注册 中心 </a:t>
          </a:r>
        </a:p>
      </dgm:t>
    </dgm:pt>
    <dgm:pt modelId="{CCDC06A0-ABBA-1948-8962-1E6EB7966474}" type="parTrans" cxnId="{278BA278-BB00-D349-8D41-9EC70CFB0596}">
      <dgm:prSet/>
      <dgm:spPr/>
      <dgm:t>
        <a:bodyPr/>
        <a:lstStyle/>
        <a:p>
          <a:endParaRPr lang="zh-CN" altLang="en-US"/>
        </a:p>
      </dgm:t>
    </dgm:pt>
    <dgm:pt modelId="{AF95CED7-81B9-9D46-A96C-5CD5B53F4B10}" type="sibTrans" cxnId="{278BA278-BB00-D349-8D41-9EC70CFB0596}">
      <dgm:prSet/>
      <dgm:spPr/>
      <dgm:t>
        <a:bodyPr/>
        <a:lstStyle/>
        <a:p>
          <a:endParaRPr lang="zh-CN" altLang="en-US"/>
        </a:p>
      </dgm:t>
    </dgm:pt>
    <dgm:pt modelId="{26908E78-8A13-EC4D-80E8-D1BBA692EE57}">
      <dgm:prSet phldrT="[文本]"/>
      <dgm:spPr/>
      <dgm:t>
        <a:bodyPr/>
        <a:lstStyle/>
        <a:p>
          <a:r>
            <a:rPr lang="zh-CN" altLang="en-US" dirty="0"/>
            <a:t>相当于一个平台， 大家在上面暴露自 己的服务，也在上 面得知自己能调用 哪些服务 </a:t>
          </a:r>
        </a:p>
      </dgm:t>
    </dgm:pt>
    <dgm:pt modelId="{8E49B801-5804-0E42-B255-A95814E67736}" type="parTrans" cxnId="{B14F1217-781D-454E-9D15-4102A05E2EB7}">
      <dgm:prSet/>
      <dgm:spPr/>
      <dgm:t>
        <a:bodyPr/>
        <a:lstStyle/>
        <a:p>
          <a:endParaRPr lang="zh-CN" altLang="en-US"/>
        </a:p>
      </dgm:t>
    </dgm:pt>
    <dgm:pt modelId="{DAA1552B-AE2C-424F-9459-1C0A49F844D7}" type="sibTrans" cxnId="{B14F1217-781D-454E-9D15-4102A05E2EB7}">
      <dgm:prSet/>
      <dgm:spPr/>
      <dgm:t>
        <a:bodyPr/>
        <a:lstStyle/>
        <a:p>
          <a:endParaRPr lang="zh-CN" altLang="en-US"/>
        </a:p>
      </dgm:t>
    </dgm:pt>
    <dgm:pt modelId="{5A69C782-01A7-6945-9DFA-F0879555C899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服务消 费者 </a:t>
          </a:r>
        </a:p>
      </dgm:t>
    </dgm:pt>
    <dgm:pt modelId="{A0C08957-C7A4-3340-82FA-5194D1137B2B}" type="parTrans" cxnId="{8728ED35-FFCA-0545-8106-E16ED5903325}">
      <dgm:prSet/>
      <dgm:spPr/>
      <dgm:t>
        <a:bodyPr/>
        <a:lstStyle/>
        <a:p>
          <a:endParaRPr lang="zh-CN" altLang="en-US"/>
        </a:p>
      </dgm:t>
    </dgm:pt>
    <dgm:pt modelId="{023D112E-656B-B647-A157-D476FB298981}" type="sibTrans" cxnId="{8728ED35-FFCA-0545-8106-E16ED5903325}">
      <dgm:prSet/>
      <dgm:spPr/>
      <dgm:t>
        <a:bodyPr/>
        <a:lstStyle/>
        <a:p>
          <a:endParaRPr lang="zh-CN" altLang="en-US"/>
        </a:p>
      </dgm:t>
    </dgm:pt>
    <dgm:pt modelId="{6D162983-D8E9-094B-9ED1-060238BFC2B0}">
      <dgm:prSet phldrT="[文本]"/>
      <dgm:spPr/>
      <dgm:t>
        <a:bodyPr/>
        <a:lstStyle/>
        <a:p>
          <a:r>
            <a:rPr lang="zh-CN" altLang="en-US" dirty="0"/>
            <a:t>服务的需求方，真 正的调用者 </a:t>
          </a:r>
        </a:p>
      </dgm:t>
    </dgm:pt>
    <dgm:pt modelId="{39ADF90B-A227-DD4C-A10C-45543D83527A}" type="parTrans" cxnId="{1E0EA37F-8477-8C42-AFB5-F6BBDCAA1DC8}">
      <dgm:prSet/>
      <dgm:spPr/>
      <dgm:t>
        <a:bodyPr/>
        <a:lstStyle/>
        <a:p>
          <a:endParaRPr lang="zh-CN" altLang="en-US"/>
        </a:p>
      </dgm:t>
    </dgm:pt>
    <dgm:pt modelId="{65D3AB97-8EF9-3D4A-ADE0-4604EE459C36}" type="sibTrans" cxnId="{1E0EA37F-8477-8C42-AFB5-F6BBDCAA1DC8}">
      <dgm:prSet/>
      <dgm:spPr/>
      <dgm:t>
        <a:bodyPr/>
        <a:lstStyle/>
        <a:p>
          <a:endParaRPr lang="zh-CN" altLang="en-US"/>
        </a:p>
      </dgm:t>
    </dgm:pt>
    <dgm:pt modelId="{2F1386E1-B58D-1A47-936A-C2AE750B784F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监控 中心 </a:t>
          </a:r>
        </a:p>
      </dgm:t>
    </dgm:pt>
    <dgm:pt modelId="{931353FC-C606-324E-AB57-EBBE1F8C984A}" type="parTrans" cxnId="{8EF7160C-FC8D-504A-BB2D-A3368064E1D0}">
      <dgm:prSet/>
      <dgm:spPr/>
      <dgm:t>
        <a:bodyPr/>
        <a:lstStyle/>
        <a:p>
          <a:endParaRPr lang="zh-CN" altLang="en-US"/>
        </a:p>
      </dgm:t>
    </dgm:pt>
    <dgm:pt modelId="{3E4C7812-9E38-1A4D-8170-6913E8382A2B}" type="sibTrans" cxnId="{8EF7160C-FC8D-504A-BB2D-A3368064E1D0}">
      <dgm:prSet/>
      <dgm:spPr/>
      <dgm:t>
        <a:bodyPr/>
        <a:lstStyle/>
        <a:p>
          <a:endParaRPr lang="zh-CN" altLang="en-US"/>
        </a:p>
      </dgm:t>
    </dgm:pt>
    <dgm:pt modelId="{2E08A1ED-420C-F447-ACA4-9BA777A7C617}">
      <dgm:prSet phldrT="[文本]"/>
      <dgm:spPr/>
      <dgm:t>
        <a:bodyPr/>
        <a:lstStyle/>
        <a:p>
          <a:r>
            <a:rPr lang="zh-CN" altLang="en-US" dirty="0"/>
            <a:t>精细化的监控和方 便的运维必不可少 </a:t>
          </a:r>
        </a:p>
      </dgm:t>
    </dgm:pt>
    <dgm:pt modelId="{29BE9C97-B652-574E-87EA-4D681E7F8B8C}" type="parTrans" cxnId="{C3719BC0-7F58-3748-8121-1F7689EBDD67}">
      <dgm:prSet/>
      <dgm:spPr/>
      <dgm:t>
        <a:bodyPr/>
        <a:lstStyle/>
        <a:p>
          <a:endParaRPr lang="zh-CN" altLang="en-US"/>
        </a:p>
      </dgm:t>
    </dgm:pt>
    <dgm:pt modelId="{88DF0F49-4295-8F40-B045-6D93E4503996}" type="sibTrans" cxnId="{C3719BC0-7F58-3748-8121-1F7689EBDD67}">
      <dgm:prSet/>
      <dgm:spPr/>
      <dgm:t>
        <a:bodyPr/>
        <a:lstStyle/>
        <a:p>
          <a:endParaRPr lang="zh-CN" altLang="en-US"/>
        </a:p>
      </dgm:t>
    </dgm:pt>
    <dgm:pt modelId="{4E435A89-16B9-E749-B3DD-0182576981D2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服务提 供者 </a:t>
          </a:r>
        </a:p>
      </dgm:t>
    </dgm:pt>
    <dgm:pt modelId="{233D27E9-297A-7C47-B209-129B83C2E6AE}" type="parTrans" cxnId="{D5CBEE67-A81B-124B-B86C-CF392F45EDAB}">
      <dgm:prSet/>
      <dgm:spPr/>
      <dgm:t>
        <a:bodyPr/>
        <a:lstStyle/>
        <a:p>
          <a:endParaRPr lang="zh-CN" altLang="en-US"/>
        </a:p>
      </dgm:t>
    </dgm:pt>
    <dgm:pt modelId="{9B23D923-EB07-604E-A081-29CAFF4D0BAF}" type="sibTrans" cxnId="{D5CBEE67-A81B-124B-B86C-CF392F45EDAB}">
      <dgm:prSet/>
      <dgm:spPr/>
      <dgm:t>
        <a:bodyPr/>
        <a:lstStyle/>
        <a:p>
          <a:endParaRPr lang="zh-CN" altLang="en-US"/>
        </a:p>
      </dgm:t>
    </dgm:pt>
    <dgm:pt modelId="{DCA41D2D-7422-A040-B413-D7B999E3846F}">
      <dgm:prSet phldrT="[文本]"/>
      <dgm:spPr/>
      <dgm:t>
        <a:bodyPr/>
        <a:lstStyle/>
        <a:p>
          <a:r>
            <a:rPr lang="zh-CN" altLang="en-US" dirty="0"/>
            <a:t>对应服务消费者的 接口实现，并将结 果原路返回 </a:t>
          </a:r>
        </a:p>
      </dgm:t>
    </dgm:pt>
    <dgm:pt modelId="{1A501E18-6E9D-3B49-9D99-2D3DF6162804}" type="parTrans" cxnId="{50C7B514-46BA-5446-A676-7BF56603329D}">
      <dgm:prSet/>
      <dgm:spPr/>
      <dgm:t>
        <a:bodyPr/>
        <a:lstStyle/>
        <a:p>
          <a:endParaRPr lang="zh-CN" altLang="en-US"/>
        </a:p>
      </dgm:t>
    </dgm:pt>
    <dgm:pt modelId="{24B03210-B9C2-7248-BF01-F2D2FAA0EB9F}" type="sibTrans" cxnId="{50C7B514-46BA-5446-A676-7BF56603329D}">
      <dgm:prSet/>
      <dgm:spPr/>
      <dgm:t>
        <a:bodyPr/>
        <a:lstStyle/>
        <a:p>
          <a:endParaRPr lang="zh-CN" altLang="en-US"/>
        </a:p>
      </dgm:t>
    </dgm:pt>
    <dgm:pt modelId="{79799E17-692C-F74B-A127-39086690A682}" type="pres">
      <dgm:prSet presAssocID="{595D3EFB-2497-C549-A740-9F378E37B13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B02D791-750D-7C46-A8A4-B2A097335FF6}" type="pres">
      <dgm:prSet presAssocID="{595D3EFB-2497-C549-A740-9F378E37B13C}" presName="children" presStyleCnt="0"/>
      <dgm:spPr/>
    </dgm:pt>
    <dgm:pt modelId="{A9175A0A-F184-204B-8199-02C5DD740630}" type="pres">
      <dgm:prSet presAssocID="{595D3EFB-2497-C549-A740-9F378E37B13C}" presName="child1group" presStyleCnt="0"/>
      <dgm:spPr/>
    </dgm:pt>
    <dgm:pt modelId="{7851C889-7ECA-334E-9A8B-24DD74746D18}" type="pres">
      <dgm:prSet presAssocID="{595D3EFB-2497-C549-A740-9F378E37B13C}" presName="child1" presStyleLbl="bgAcc1" presStyleIdx="0" presStyleCnt="4"/>
      <dgm:spPr/>
    </dgm:pt>
    <dgm:pt modelId="{B43589EE-271B-0B4A-A819-A7C5F1A11161}" type="pres">
      <dgm:prSet presAssocID="{595D3EFB-2497-C549-A740-9F378E37B13C}" presName="child1Text" presStyleLbl="bgAcc1" presStyleIdx="0" presStyleCnt="4">
        <dgm:presLayoutVars>
          <dgm:bulletEnabled val="1"/>
        </dgm:presLayoutVars>
      </dgm:prSet>
      <dgm:spPr/>
    </dgm:pt>
    <dgm:pt modelId="{E7F9A94B-F555-0644-9689-C416257BDFAC}" type="pres">
      <dgm:prSet presAssocID="{595D3EFB-2497-C549-A740-9F378E37B13C}" presName="child2group" presStyleCnt="0"/>
      <dgm:spPr/>
    </dgm:pt>
    <dgm:pt modelId="{14D4C288-D341-7644-9E2D-67D465246AA9}" type="pres">
      <dgm:prSet presAssocID="{595D3EFB-2497-C549-A740-9F378E37B13C}" presName="child2" presStyleLbl="bgAcc1" presStyleIdx="1" presStyleCnt="4"/>
      <dgm:spPr/>
    </dgm:pt>
    <dgm:pt modelId="{FC010FB6-2E67-6946-AB08-A47FD2718E96}" type="pres">
      <dgm:prSet presAssocID="{595D3EFB-2497-C549-A740-9F378E37B13C}" presName="child2Text" presStyleLbl="bgAcc1" presStyleIdx="1" presStyleCnt="4">
        <dgm:presLayoutVars>
          <dgm:bulletEnabled val="1"/>
        </dgm:presLayoutVars>
      </dgm:prSet>
      <dgm:spPr/>
    </dgm:pt>
    <dgm:pt modelId="{387703A2-2049-1241-95F7-43FFFF21DCE0}" type="pres">
      <dgm:prSet presAssocID="{595D3EFB-2497-C549-A740-9F378E37B13C}" presName="child3group" presStyleCnt="0"/>
      <dgm:spPr/>
    </dgm:pt>
    <dgm:pt modelId="{ABC7707F-9608-F142-8806-E9F2F02863DD}" type="pres">
      <dgm:prSet presAssocID="{595D3EFB-2497-C549-A740-9F378E37B13C}" presName="child3" presStyleLbl="bgAcc1" presStyleIdx="2" presStyleCnt="4"/>
      <dgm:spPr/>
    </dgm:pt>
    <dgm:pt modelId="{48EA28CC-9274-D24F-BD92-BF32ED170B8C}" type="pres">
      <dgm:prSet presAssocID="{595D3EFB-2497-C549-A740-9F378E37B13C}" presName="child3Text" presStyleLbl="bgAcc1" presStyleIdx="2" presStyleCnt="4">
        <dgm:presLayoutVars>
          <dgm:bulletEnabled val="1"/>
        </dgm:presLayoutVars>
      </dgm:prSet>
      <dgm:spPr/>
    </dgm:pt>
    <dgm:pt modelId="{C52BDA72-ECFA-4C49-8F7E-DAA8862C0219}" type="pres">
      <dgm:prSet presAssocID="{595D3EFB-2497-C549-A740-9F378E37B13C}" presName="child4group" presStyleCnt="0"/>
      <dgm:spPr/>
    </dgm:pt>
    <dgm:pt modelId="{4BBD536E-5432-CC49-9233-28D67C580024}" type="pres">
      <dgm:prSet presAssocID="{595D3EFB-2497-C549-A740-9F378E37B13C}" presName="child4" presStyleLbl="bgAcc1" presStyleIdx="3" presStyleCnt="4"/>
      <dgm:spPr/>
    </dgm:pt>
    <dgm:pt modelId="{1AA7C0D3-27B4-064C-84EA-5B648D1DEF9B}" type="pres">
      <dgm:prSet presAssocID="{595D3EFB-2497-C549-A740-9F378E37B13C}" presName="child4Text" presStyleLbl="bgAcc1" presStyleIdx="3" presStyleCnt="4">
        <dgm:presLayoutVars>
          <dgm:bulletEnabled val="1"/>
        </dgm:presLayoutVars>
      </dgm:prSet>
      <dgm:spPr/>
    </dgm:pt>
    <dgm:pt modelId="{CDC43289-631E-DE44-9D92-251908803B71}" type="pres">
      <dgm:prSet presAssocID="{595D3EFB-2497-C549-A740-9F378E37B13C}" presName="childPlaceholder" presStyleCnt="0"/>
      <dgm:spPr/>
    </dgm:pt>
    <dgm:pt modelId="{BB5F476A-60EC-3141-80F5-7EE1F6681F28}" type="pres">
      <dgm:prSet presAssocID="{595D3EFB-2497-C549-A740-9F378E37B13C}" presName="circle" presStyleCnt="0"/>
      <dgm:spPr/>
    </dgm:pt>
    <dgm:pt modelId="{7A9A223D-1ECC-ED49-96EA-7171F2932023}" type="pres">
      <dgm:prSet presAssocID="{595D3EFB-2497-C549-A740-9F378E37B13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9C53E16-2A0B-EA41-8B4B-177C18824EA5}" type="pres">
      <dgm:prSet presAssocID="{595D3EFB-2497-C549-A740-9F378E37B13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0C62157-28EC-D84D-A06A-E110ECDB2F7F}" type="pres">
      <dgm:prSet presAssocID="{595D3EFB-2497-C549-A740-9F378E37B13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3B459DF-7D51-A94D-9D70-7A4AD9A012BE}" type="pres">
      <dgm:prSet presAssocID="{595D3EFB-2497-C549-A740-9F378E37B13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A85ED19-998A-9D48-A6F1-5B0D45053CD4}" type="pres">
      <dgm:prSet presAssocID="{595D3EFB-2497-C549-A740-9F378E37B13C}" presName="quadrantPlaceholder" presStyleCnt="0"/>
      <dgm:spPr/>
    </dgm:pt>
    <dgm:pt modelId="{1C3A57AB-B4FE-A944-838A-CEDFA344B892}" type="pres">
      <dgm:prSet presAssocID="{595D3EFB-2497-C549-A740-9F378E37B13C}" presName="center1" presStyleLbl="fgShp" presStyleIdx="0" presStyleCnt="2"/>
      <dgm:spPr/>
    </dgm:pt>
    <dgm:pt modelId="{94CDC090-E21D-0746-87C9-8C6103F91EA2}" type="pres">
      <dgm:prSet presAssocID="{595D3EFB-2497-C549-A740-9F378E37B13C}" presName="center2" presStyleLbl="fgShp" presStyleIdx="1" presStyleCnt="2"/>
      <dgm:spPr/>
    </dgm:pt>
  </dgm:ptLst>
  <dgm:cxnLst>
    <dgm:cxn modelId="{8412A801-9DC7-FE41-B3CA-E554AC2B0244}" type="presOf" srcId="{6D162983-D8E9-094B-9ED1-060238BFC2B0}" destId="{FC010FB6-2E67-6946-AB08-A47FD2718E96}" srcOrd="1" destOrd="0" presId="urn:microsoft.com/office/officeart/2005/8/layout/cycle4"/>
    <dgm:cxn modelId="{8EE3D107-36F4-8E43-A078-8A18533BA5A7}" type="presOf" srcId="{26908E78-8A13-EC4D-80E8-D1BBA692EE57}" destId="{B43589EE-271B-0B4A-A819-A7C5F1A11161}" srcOrd="1" destOrd="0" presId="urn:microsoft.com/office/officeart/2005/8/layout/cycle4"/>
    <dgm:cxn modelId="{8EF7160C-FC8D-504A-BB2D-A3368064E1D0}" srcId="{595D3EFB-2497-C549-A740-9F378E37B13C}" destId="{2F1386E1-B58D-1A47-936A-C2AE750B784F}" srcOrd="2" destOrd="0" parTransId="{931353FC-C606-324E-AB57-EBBE1F8C984A}" sibTransId="{3E4C7812-9E38-1A4D-8170-6913E8382A2B}"/>
    <dgm:cxn modelId="{50C7B514-46BA-5446-A676-7BF56603329D}" srcId="{4E435A89-16B9-E749-B3DD-0182576981D2}" destId="{DCA41D2D-7422-A040-B413-D7B999E3846F}" srcOrd="0" destOrd="0" parTransId="{1A501E18-6E9D-3B49-9D99-2D3DF6162804}" sibTransId="{24B03210-B9C2-7248-BF01-F2D2FAA0EB9F}"/>
    <dgm:cxn modelId="{B14F1217-781D-454E-9D15-4102A05E2EB7}" srcId="{B100AF23-F86A-E94D-8E1B-187925EE7BC2}" destId="{26908E78-8A13-EC4D-80E8-D1BBA692EE57}" srcOrd="0" destOrd="0" parTransId="{8E49B801-5804-0E42-B255-A95814E67736}" sibTransId="{DAA1552B-AE2C-424F-9459-1C0A49F844D7}"/>
    <dgm:cxn modelId="{91EB6C22-794F-374A-91E7-E8D6DAEA16AB}" type="presOf" srcId="{2F1386E1-B58D-1A47-936A-C2AE750B784F}" destId="{10C62157-28EC-D84D-A06A-E110ECDB2F7F}" srcOrd="0" destOrd="0" presId="urn:microsoft.com/office/officeart/2005/8/layout/cycle4"/>
    <dgm:cxn modelId="{50B5C823-9C85-D149-B469-F6F1D9B041F8}" type="presOf" srcId="{B100AF23-F86A-E94D-8E1B-187925EE7BC2}" destId="{7A9A223D-1ECC-ED49-96EA-7171F2932023}" srcOrd="0" destOrd="0" presId="urn:microsoft.com/office/officeart/2005/8/layout/cycle4"/>
    <dgm:cxn modelId="{112FDB27-9526-2741-A558-1E35CAB6B417}" type="presOf" srcId="{DCA41D2D-7422-A040-B413-D7B999E3846F}" destId="{1AA7C0D3-27B4-064C-84EA-5B648D1DEF9B}" srcOrd="1" destOrd="0" presId="urn:microsoft.com/office/officeart/2005/8/layout/cycle4"/>
    <dgm:cxn modelId="{9F706F28-96B4-A14B-B026-9E909F85FBF5}" type="presOf" srcId="{2E08A1ED-420C-F447-ACA4-9BA777A7C617}" destId="{48EA28CC-9274-D24F-BD92-BF32ED170B8C}" srcOrd="1" destOrd="0" presId="urn:microsoft.com/office/officeart/2005/8/layout/cycle4"/>
    <dgm:cxn modelId="{8728ED35-FFCA-0545-8106-E16ED5903325}" srcId="{595D3EFB-2497-C549-A740-9F378E37B13C}" destId="{5A69C782-01A7-6945-9DFA-F0879555C899}" srcOrd="1" destOrd="0" parTransId="{A0C08957-C7A4-3340-82FA-5194D1137B2B}" sibTransId="{023D112E-656B-B647-A157-D476FB298981}"/>
    <dgm:cxn modelId="{D5CBEE67-A81B-124B-B86C-CF392F45EDAB}" srcId="{595D3EFB-2497-C549-A740-9F378E37B13C}" destId="{4E435A89-16B9-E749-B3DD-0182576981D2}" srcOrd="3" destOrd="0" parTransId="{233D27E9-297A-7C47-B209-129B83C2E6AE}" sibTransId="{9B23D923-EB07-604E-A081-29CAFF4D0BAF}"/>
    <dgm:cxn modelId="{278BA278-BB00-D349-8D41-9EC70CFB0596}" srcId="{595D3EFB-2497-C549-A740-9F378E37B13C}" destId="{B100AF23-F86A-E94D-8E1B-187925EE7BC2}" srcOrd="0" destOrd="0" parTransId="{CCDC06A0-ABBA-1948-8962-1E6EB7966474}" sibTransId="{AF95CED7-81B9-9D46-A96C-5CD5B53F4B10}"/>
    <dgm:cxn modelId="{1E0EA37F-8477-8C42-AFB5-F6BBDCAA1DC8}" srcId="{5A69C782-01A7-6945-9DFA-F0879555C899}" destId="{6D162983-D8E9-094B-9ED1-060238BFC2B0}" srcOrd="0" destOrd="0" parTransId="{39ADF90B-A227-DD4C-A10C-45543D83527A}" sibTransId="{65D3AB97-8EF9-3D4A-ADE0-4604EE459C36}"/>
    <dgm:cxn modelId="{BAC7AAAC-9C00-E34D-8E47-2FF50BBA44E4}" type="presOf" srcId="{6D162983-D8E9-094B-9ED1-060238BFC2B0}" destId="{14D4C288-D341-7644-9E2D-67D465246AA9}" srcOrd="0" destOrd="0" presId="urn:microsoft.com/office/officeart/2005/8/layout/cycle4"/>
    <dgm:cxn modelId="{9C18A4AF-2D21-844C-855C-A130DFB6BFC4}" type="presOf" srcId="{4E435A89-16B9-E749-B3DD-0182576981D2}" destId="{13B459DF-7D51-A94D-9D70-7A4AD9A012BE}" srcOrd="0" destOrd="0" presId="urn:microsoft.com/office/officeart/2005/8/layout/cycle4"/>
    <dgm:cxn modelId="{553623BC-CE53-1A40-9630-1358C6E39700}" type="presOf" srcId="{595D3EFB-2497-C549-A740-9F378E37B13C}" destId="{79799E17-692C-F74B-A127-39086690A682}" srcOrd="0" destOrd="0" presId="urn:microsoft.com/office/officeart/2005/8/layout/cycle4"/>
    <dgm:cxn modelId="{C3719BC0-7F58-3748-8121-1F7689EBDD67}" srcId="{2F1386E1-B58D-1A47-936A-C2AE750B784F}" destId="{2E08A1ED-420C-F447-ACA4-9BA777A7C617}" srcOrd="0" destOrd="0" parTransId="{29BE9C97-B652-574E-87EA-4D681E7F8B8C}" sibTransId="{88DF0F49-4295-8F40-B045-6D93E4503996}"/>
    <dgm:cxn modelId="{0B1FCFC3-4780-F64C-A549-E192EC6CAB9F}" type="presOf" srcId="{5A69C782-01A7-6945-9DFA-F0879555C899}" destId="{C9C53E16-2A0B-EA41-8B4B-177C18824EA5}" srcOrd="0" destOrd="0" presId="urn:microsoft.com/office/officeart/2005/8/layout/cycle4"/>
    <dgm:cxn modelId="{DB416DD2-57D6-2846-AB2D-B3F50901E67E}" type="presOf" srcId="{26908E78-8A13-EC4D-80E8-D1BBA692EE57}" destId="{7851C889-7ECA-334E-9A8B-24DD74746D18}" srcOrd="0" destOrd="0" presId="urn:microsoft.com/office/officeart/2005/8/layout/cycle4"/>
    <dgm:cxn modelId="{0F09BAD8-4E01-DB48-81CD-5EAE892DC4D1}" type="presOf" srcId="{DCA41D2D-7422-A040-B413-D7B999E3846F}" destId="{4BBD536E-5432-CC49-9233-28D67C580024}" srcOrd="0" destOrd="0" presId="urn:microsoft.com/office/officeart/2005/8/layout/cycle4"/>
    <dgm:cxn modelId="{32D580F8-D730-064F-990C-5F92074BD376}" type="presOf" srcId="{2E08A1ED-420C-F447-ACA4-9BA777A7C617}" destId="{ABC7707F-9608-F142-8806-E9F2F02863DD}" srcOrd="0" destOrd="0" presId="urn:microsoft.com/office/officeart/2005/8/layout/cycle4"/>
    <dgm:cxn modelId="{F7117971-CD18-384B-B1A3-C7ED7CE8F954}" type="presParOf" srcId="{79799E17-692C-F74B-A127-39086690A682}" destId="{AB02D791-750D-7C46-A8A4-B2A097335FF6}" srcOrd="0" destOrd="0" presId="urn:microsoft.com/office/officeart/2005/8/layout/cycle4"/>
    <dgm:cxn modelId="{B746692C-9B19-FA4D-AF8D-92CD2801A88E}" type="presParOf" srcId="{AB02D791-750D-7C46-A8A4-B2A097335FF6}" destId="{A9175A0A-F184-204B-8199-02C5DD740630}" srcOrd="0" destOrd="0" presId="urn:microsoft.com/office/officeart/2005/8/layout/cycle4"/>
    <dgm:cxn modelId="{5DA91459-273C-324E-949A-65B5C649EA96}" type="presParOf" srcId="{A9175A0A-F184-204B-8199-02C5DD740630}" destId="{7851C889-7ECA-334E-9A8B-24DD74746D18}" srcOrd="0" destOrd="0" presId="urn:microsoft.com/office/officeart/2005/8/layout/cycle4"/>
    <dgm:cxn modelId="{E0921F5B-A26F-284E-8BCF-9AE4C46FD3A8}" type="presParOf" srcId="{A9175A0A-F184-204B-8199-02C5DD740630}" destId="{B43589EE-271B-0B4A-A819-A7C5F1A11161}" srcOrd="1" destOrd="0" presId="urn:microsoft.com/office/officeart/2005/8/layout/cycle4"/>
    <dgm:cxn modelId="{8A698B3A-2F69-FA4E-BE8A-99DFB9480AF8}" type="presParOf" srcId="{AB02D791-750D-7C46-A8A4-B2A097335FF6}" destId="{E7F9A94B-F555-0644-9689-C416257BDFAC}" srcOrd="1" destOrd="0" presId="urn:microsoft.com/office/officeart/2005/8/layout/cycle4"/>
    <dgm:cxn modelId="{949BDEB1-A972-584A-A0C0-EC0B16B24CAC}" type="presParOf" srcId="{E7F9A94B-F555-0644-9689-C416257BDFAC}" destId="{14D4C288-D341-7644-9E2D-67D465246AA9}" srcOrd="0" destOrd="0" presId="urn:microsoft.com/office/officeart/2005/8/layout/cycle4"/>
    <dgm:cxn modelId="{BE4A93A6-3151-F64E-AC7F-42353DB584E2}" type="presParOf" srcId="{E7F9A94B-F555-0644-9689-C416257BDFAC}" destId="{FC010FB6-2E67-6946-AB08-A47FD2718E96}" srcOrd="1" destOrd="0" presId="urn:microsoft.com/office/officeart/2005/8/layout/cycle4"/>
    <dgm:cxn modelId="{056F3DAB-DDCA-DD4A-A13C-A5C5C141C884}" type="presParOf" srcId="{AB02D791-750D-7C46-A8A4-B2A097335FF6}" destId="{387703A2-2049-1241-95F7-43FFFF21DCE0}" srcOrd="2" destOrd="0" presId="urn:microsoft.com/office/officeart/2005/8/layout/cycle4"/>
    <dgm:cxn modelId="{028EE0D6-8763-DC45-A429-919E762DF77F}" type="presParOf" srcId="{387703A2-2049-1241-95F7-43FFFF21DCE0}" destId="{ABC7707F-9608-F142-8806-E9F2F02863DD}" srcOrd="0" destOrd="0" presId="urn:microsoft.com/office/officeart/2005/8/layout/cycle4"/>
    <dgm:cxn modelId="{87DD8634-EB64-844B-A728-C7206B118B05}" type="presParOf" srcId="{387703A2-2049-1241-95F7-43FFFF21DCE0}" destId="{48EA28CC-9274-D24F-BD92-BF32ED170B8C}" srcOrd="1" destOrd="0" presId="urn:microsoft.com/office/officeart/2005/8/layout/cycle4"/>
    <dgm:cxn modelId="{322F0088-8550-8D40-9B17-96F72664E55B}" type="presParOf" srcId="{AB02D791-750D-7C46-A8A4-B2A097335FF6}" destId="{C52BDA72-ECFA-4C49-8F7E-DAA8862C0219}" srcOrd="3" destOrd="0" presId="urn:microsoft.com/office/officeart/2005/8/layout/cycle4"/>
    <dgm:cxn modelId="{A318AF78-6DF9-A146-A589-470E2A4ADE6F}" type="presParOf" srcId="{C52BDA72-ECFA-4C49-8F7E-DAA8862C0219}" destId="{4BBD536E-5432-CC49-9233-28D67C580024}" srcOrd="0" destOrd="0" presId="urn:microsoft.com/office/officeart/2005/8/layout/cycle4"/>
    <dgm:cxn modelId="{D63EB804-58BD-C749-BC4D-E7B5175D412B}" type="presParOf" srcId="{C52BDA72-ECFA-4C49-8F7E-DAA8862C0219}" destId="{1AA7C0D3-27B4-064C-84EA-5B648D1DEF9B}" srcOrd="1" destOrd="0" presId="urn:microsoft.com/office/officeart/2005/8/layout/cycle4"/>
    <dgm:cxn modelId="{30324EB2-C740-7A4E-B566-718AC779A177}" type="presParOf" srcId="{AB02D791-750D-7C46-A8A4-B2A097335FF6}" destId="{CDC43289-631E-DE44-9D92-251908803B71}" srcOrd="4" destOrd="0" presId="urn:microsoft.com/office/officeart/2005/8/layout/cycle4"/>
    <dgm:cxn modelId="{7DCD1EB8-DCD9-584A-A252-F095A9E444C5}" type="presParOf" srcId="{79799E17-692C-F74B-A127-39086690A682}" destId="{BB5F476A-60EC-3141-80F5-7EE1F6681F28}" srcOrd="1" destOrd="0" presId="urn:microsoft.com/office/officeart/2005/8/layout/cycle4"/>
    <dgm:cxn modelId="{E11EC940-EE05-7447-99C7-654CC98CBAF5}" type="presParOf" srcId="{BB5F476A-60EC-3141-80F5-7EE1F6681F28}" destId="{7A9A223D-1ECC-ED49-96EA-7171F2932023}" srcOrd="0" destOrd="0" presId="urn:microsoft.com/office/officeart/2005/8/layout/cycle4"/>
    <dgm:cxn modelId="{03D0165A-105B-D045-BC5E-B58AC1583164}" type="presParOf" srcId="{BB5F476A-60EC-3141-80F5-7EE1F6681F28}" destId="{C9C53E16-2A0B-EA41-8B4B-177C18824EA5}" srcOrd="1" destOrd="0" presId="urn:microsoft.com/office/officeart/2005/8/layout/cycle4"/>
    <dgm:cxn modelId="{5BE0873C-9A9D-424C-AC66-558771FA4D4A}" type="presParOf" srcId="{BB5F476A-60EC-3141-80F5-7EE1F6681F28}" destId="{10C62157-28EC-D84D-A06A-E110ECDB2F7F}" srcOrd="2" destOrd="0" presId="urn:microsoft.com/office/officeart/2005/8/layout/cycle4"/>
    <dgm:cxn modelId="{56701096-2FE9-C14E-B208-E2ACAB46046A}" type="presParOf" srcId="{BB5F476A-60EC-3141-80F5-7EE1F6681F28}" destId="{13B459DF-7D51-A94D-9D70-7A4AD9A012BE}" srcOrd="3" destOrd="0" presId="urn:microsoft.com/office/officeart/2005/8/layout/cycle4"/>
    <dgm:cxn modelId="{0E7D7C36-FBE2-2E4E-BC5D-BCBDDA7E76F1}" type="presParOf" srcId="{BB5F476A-60EC-3141-80F5-7EE1F6681F28}" destId="{5A85ED19-998A-9D48-A6F1-5B0D45053CD4}" srcOrd="4" destOrd="0" presId="urn:microsoft.com/office/officeart/2005/8/layout/cycle4"/>
    <dgm:cxn modelId="{4D7F23E1-DB41-594B-8D9A-0CDEDB59E9E0}" type="presParOf" srcId="{79799E17-692C-F74B-A127-39086690A682}" destId="{1C3A57AB-B4FE-A944-838A-CEDFA344B892}" srcOrd="2" destOrd="0" presId="urn:microsoft.com/office/officeart/2005/8/layout/cycle4"/>
    <dgm:cxn modelId="{6EBDE4F9-07D9-3941-962F-8CA59A1CEC25}" type="presParOf" srcId="{79799E17-692C-F74B-A127-39086690A682}" destId="{94CDC090-E21D-0746-87C9-8C6103F91EA2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7707F-9608-F142-8806-E9F2F02863DD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精细化的监控和方 便的运维必不可少 </a:t>
          </a:r>
        </a:p>
      </dsp:txBody>
      <dsp:txXfrm>
        <a:off x="5750448" y="4156276"/>
        <a:ext cx="1797595" cy="1224300"/>
      </dsp:txXfrm>
    </dsp:sp>
    <dsp:sp modelId="{4BBD536E-5432-CC49-9233-28D67C580024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对应服务消费者的 接口实现，并将结 果原路返回 </a:t>
          </a:r>
        </a:p>
      </dsp:txBody>
      <dsp:txXfrm>
        <a:off x="579956" y="4156276"/>
        <a:ext cx="1797595" cy="1224300"/>
      </dsp:txXfrm>
    </dsp:sp>
    <dsp:sp modelId="{14D4C288-D341-7644-9E2D-67D465246AA9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服务的需求方，真 正的调用者 </a:t>
          </a:r>
        </a:p>
      </dsp:txBody>
      <dsp:txXfrm>
        <a:off x="5750448" y="38090"/>
        <a:ext cx="1797595" cy="1224300"/>
      </dsp:txXfrm>
    </dsp:sp>
    <dsp:sp modelId="{7851C889-7ECA-334E-9A8B-24DD74746D18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相当于一个平台， 大家在上面暴露自 己的服务，也在上 面得知自己能调用 哪些服务 </a:t>
          </a:r>
        </a:p>
      </dsp:txBody>
      <dsp:txXfrm>
        <a:off x="579956" y="38090"/>
        <a:ext cx="1797595" cy="1224300"/>
      </dsp:txXfrm>
    </dsp:sp>
    <dsp:sp modelId="{7A9A223D-1ECC-ED49-96EA-7171F2932023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注册 中心 </a:t>
          </a:r>
        </a:p>
      </dsp:txBody>
      <dsp:txXfrm>
        <a:off x="2350740" y="996074"/>
        <a:ext cx="1659072" cy="1659072"/>
      </dsp:txXfrm>
    </dsp:sp>
    <dsp:sp modelId="{C9C53E16-2A0B-EA41-8B4B-177C18824EA5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服务消 费者 </a:t>
          </a:r>
        </a:p>
      </dsp:txBody>
      <dsp:txXfrm rot="-5400000">
        <a:off x="4118186" y="996074"/>
        <a:ext cx="1659072" cy="1659072"/>
      </dsp:txXfrm>
    </dsp:sp>
    <dsp:sp modelId="{10C62157-28EC-D84D-A06A-E110ECDB2F7F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监控 中心 </a:t>
          </a:r>
        </a:p>
      </dsp:txBody>
      <dsp:txXfrm rot="10800000">
        <a:off x="4118186" y="2763520"/>
        <a:ext cx="1659072" cy="1659072"/>
      </dsp:txXfrm>
    </dsp:sp>
    <dsp:sp modelId="{13B459DF-7D51-A94D-9D70-7A4AD9A012BE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服务提 供者 </a:t>
          </a:r>
        </a:p>
      </dsp:txBody>
      <dsp:txXfrm rot="5400000">
        <a:off x="2350740" y="2763520"/>
        <a:ext cx="1659072" cy="1659072"/>
      </dsp:txXfrm>
    </dsp:sp>
    <dsp:sp modelId="{1C3A57AB-B4FE-A944-838A-CEDFA344B892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DC090-E21D-0746-87C9-8C6103F91EA2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74502-94D0-0A47-9D80-D9116CBABDF4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646A-8720-1846-A3E1-9D29F6903B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16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4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B95F-DF55-4B5C-BF92-BF3DDC87AD0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5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46B16-1BE8-1147-84B0-FB789D599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E69FA-34DA-155D-CD49-7C88CD982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083E0-EF47-AA81-71D8-A515C44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3BEF6-436F-18BD-CBEC-B946585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43BAB-22CB-1177-E6B6-D6CA19AA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81C6E-A511-DBA1-F5C8-670D1B2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1183D-3649-B80E-9D2D-A0B4084D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C2EE-8AED-3077-CAE0-7B84C3B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E0F9-C925-B681-0885-0761A400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AA9E8-3D65-726C-CAB5-A6EA0A67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0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FB7C78-CAEF-34A3-CE46-9450961A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46140-1157-385A-D627-E188CEAE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17BFD-2E6B-813D-CD5C-7B344770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A7245-EF04-DF52-9306-AFFDF22E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5CF0D-3CFC-3BF8-B673-3FFD7B2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0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4720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92900-F6C9-3B51-03C3-4B6F31A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37" y="105248"/>
            <a:ext cx="10844284" cy="635902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402F3-CE1E-E1B2-E366-372A113E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7" y="818151"/>
            <a:ext cx="10844283" cy="5098934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E3B60-0C23-B05B-E27C-4E6242CA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A50ED-6EC4-8B4C-859B-04CDA481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77386-C7B8-A2C7-1EF5-732888A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73F27C62-FB77-B2A9-316F-3E73407A9B9E}"/>
              </a:ext>
            </a:extLst>
          </p:cNvPr>
          <p:cNvCxnSpPr/>
          <p:nvPr userDrawn="1"/>
        </p:nvCxnSpPr>
        <p:spPr>
          <a:xfrm>
            <a:off x="592537" y="732038"/>
            <a:ext cx="10844284" cy="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F587759-7429-033F-F71B-DD6956572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3272" y="372579"/>
            <a:ext cx="1420528" cy="3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3F2E8-AB03-BF3A-4436-B6E77A6F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FEC29-989B-0AE1-4537-4AAE6F66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09EE-4632-0307-1D51-A6A1EA07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3C5D8-1621-7808-CA6D-C0D523F6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73D79-9E6D-EA54-30E3-3D51317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2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EBCA-9D9D-E640-A16E-08F6075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B4C1-3F8A-3290-C92D-2BE071629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11E49-2DE9-2C77-73D6-BFB183B0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4F37D-842C-4C50-8A56-6AF0BF4F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18AC-8AF3-FEF1-86A7-79B605B4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6E012-7C74-2A55-634C-5855CA64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9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4F444-16DB-5046-283C-19C24CC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93CA9-7F32-E8C1-B531-DABC391A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5FF49-B8B7-F585-3D81-848D3ECE7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C7A37-B1A7-C620-6D28-19A55A693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C2CA5-F7F2-318C-9AD5-FD2B93D34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BC876C-0BAE-DF66-E59D-14023D3F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694E7-6481-6A2A-25A5-FD7C847A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FA08-0E83-EFEE-2D66-AD3EDB3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21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1C81-0EA1-E3F1-7685-0CAAE49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7F24D-7497-7D0D-828E-A30F5FFC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8B9157-7B6E-C283-B655-EEB2756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ED4A8-B983-69CD-D4BC-E88C1A9B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05D89-F1E9-0816-E811-86F6EA4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EE986-DFA7-56EA-473E-0B4ACB95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0E5BA-1469-B087-0C59-B56B8906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7387C-0BFE-9B23-F046-79549F2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5CC3A-3F33-3A47-657C-9A9D2F0B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46FE1-1283-6398-1214-8577843FF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822A5-26AE-738D-4BBC-AAFC95E9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FCCCD-A40C-B6DF-4B7A-B35740F0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31C37-CC18-3B63-74DD-0795D286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79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6B5E-BD75-C58B-2C21-C5258B19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B5451-1AF0-23A8-6466-F23A7931D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235F6-148B-99E3-1F53-7B9A67BD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EC823-CF5E-03A8-9347-BA3CE1A7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65D60-8E12-C742-1C8E-D794C1C6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A4E0B-66EF-2DAA-0509-36C724A0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7CA5F-D3D5-2F46-E95A-CCD4E802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ECC5D-D4B3-D573-A894-44EEAE07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1E05-F879-803C-591E-33D794800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BE8D-71D4-0A43-9AEC-F393F842577C}" type="datetimeFigureOut">
              <a:rPr kumimoji="1" lang="zh-CN" altLang="en-US" smtClean="0"/>
              <a:t>2022/7/7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0DAC-0BE1-CA44-12A9-16B03122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C5F56-C7E6-6EF4-47ED-C4B04D04F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04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dubbo/issues?q=is%3Aissue+is%3Aopen+label%3Atype%2Ftas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ommits@dubbo.apache.org" TargetMode="External"/><Relationship Id="rId2" Type="http://schemas.openxmlformats.org/officeDocument/2006/relationships/hyperlink" Target="mailto:dev@dubbo.apache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ssues@dubbo.apache.or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49"/>
          <p:cNvSpPr/>
          <p:nvPr/>
        </p:nvSpPr>
        <p:spPr>
          <a:xfrm>
            <a:off x="-3183" y="335275"/>
            <a:ext cx="12195182" cy="6845300"/>
          </a:xfrm>
          <a:prstGeom prst="rect">
            <a:avLst/>
          </a:prstGeom>
          <a:solidFill>
            <a:srgbClr val="00A0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29" name="Shape 50"/>
          <p:cNvSpPr/>
          <p:nvPr/>
        </p:nvSpPr>
        <p:spPr>
          <a:xfrm>
            <a:off x="0" y="5773737"/>
            <a:ext cx="12192000" cy="10842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  <a:sym typeface="Microsoft YaHei"/>
            </a:endParaRPr>
          </a:p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sym typeface="Microsoft YaHei"/>
              </a:rPr>
              <a:t>			Apache Dubbo</a:t>
            </a:r>
          </a:p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1" name="Shape 52"/>
          <p:cNvSpPr/>
          <p:nvPr/>
        </p:nvSpPr>
        <p:spPr>
          <a:xfrm>
            <a:off x="1365751" y="1738906"/>
            <a:ext cx="945731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defTabSz="457200">
              <a:defRPr sz="6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Why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Dubbo</a:t>
            </a:r>
          </a:p>
        </p:txBody>
      </p:sp>
      <p:sp>
        <p:nvSpPr>
          <p:cNvPr id="132" name="Shape 53"/>
          <p:cNvSpPr/>
          <p:nvPr/>
        </p:nvSpPr>
        <p:spPr>
          <a:xfrm>
            <a:off x="1144586" y="2523737"/>
            <a:ext cx="833596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800">
                <a:solidFill>
                  <a:srgbClr val="F5F5F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462712" y="4603700"/>
            <a:ext cx="149683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  <a:sym typeface="Lucida Grande"/>
              </a:rPr>
              <a:t>王程铭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imSun" panose="02010600030101010101" pitchFamily="2" charset="-122"/>
              <a:ea typeface="SimSun" panose="02010600030101010101" pitchFamily="2" charset="-122"/>
              <a:cs typeface="Microsoft YaHei" charset="-122"/>
              <a:sym typeface="Lucida Grande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111C5C-98B1-4DFD-7A9A-7E746133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4" y="5899859"/>
            <a:ext cx="832022" cy="8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63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ED92-2308-185D-42EE-3ACC26FA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RPC</a:t>
            </a:r>
            <a:r>
              <a:rPr lang="zh-CN" altLang="en-US" dirty="0"/>
              <a:t>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FD1C-6501-D19F-1861-7E58C47D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58" y="3019104"/>
            <a:ext cx="10844283" cy="819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大致上一个 </a:t>
            </a:r>
            <a:r>
              <a:rPr lang="en-US" altLang="zh-CN" dirty="0">
                <a:latin typeface="+mn-ea"/>
              </a:rPr>
              <a:t>RPC </a:t>
            </a:r>
            <a:r>
              <a:rPr lang="zh-CN" altLang="en-US" dirty="0">
                <a:latin typeface="+mn-ea"/>
              </a:rPr>
              <a:t>框架需要做的就是约定要通信协议，序列化的格式、 一些容错机制、负载均衡策略、监控运维和一个注册中心</a:t>
            </a:r>
            <a:r>
              <a:rPr lang="en-US" altLang="zh-CN" dirty="0">
                <a:latin typeface="+mn-ea"/>
              </a:rPr>
              <a:t>! 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635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3F3A2-7294-3141-34BD-C32BDFF0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Dubbo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2D406-C615-9F23-3FC7-9DEC1D83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Apache Dubbo</a:t>
            </a:r>
            <a:r>
              <a:rPr lang="zh-CN" altLang="en-US" sz="2000" dirty="0">
                <a:latin typeface="+mn-ea"/>
              </a:rPr>
              <a:t>是阿里巴巴集团开源的服务治理框架，为大规模微服务实践提供高性能</a:t>
            </a:r>
            <a:r>
              <a:rPr lang="en-US" altLang="zh-CN" sz="2000" dirty="0">
                <a:latin typeface="+mn-ea"/>
              </a:rPr>
              <a:t>RPC</a:t>
            </a:r>
            <a:r>
              <a:rPr lang="zh-CN" altLang="en-US" sz="2000" dirty="0">
                <a:latin typeface="+mn-ea"/>
              </a:rPr>
              <a:t>通信、流量治理、可观测性等解决方案。它提供了三大核心能力：远程方法调用、智能容错和负载均衡、以及服务自动注册和发现。 </a:t>
            </a:r>
          </a:p>
          <a:p>
            <a:pPr marL="0" indent="0">
              <a:buNone/>
            </a:pPr>
            <a:endParaRPr kumimoji="1" lang="zh-CN" altLang="en-US" sz="2000" dirty="0">
              <a:latin typeface="+mn-ea"/>
            </a:endParaRPr>
          </a:p>
        </p:txBody>
      </p:sp>
      <p:pic>
        <p:nvPicPr>
          <p:cNvPr id="2049" name="Picture 1" descr="page11image29950160">
            <a:extLst>
              <a:ext uri="{FF2B5EF4-FFF2-40B4-BE49-F238E27FC236}">
                <a16:creationId xmlns:a16="http://schemas.microsoft.com/office/drawing/2014/main" id="{4A81922F-D334-E983-F438-0F56A758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0" y="2005485"/>
            <a:ext cx="100584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11image19580032">
            <a:extLst>
              <a:ext uri="{FF2B5EF4-FFF2-40B4-BE49-F238E27FC236}">
                <a16:creationId xmlns:a16="http://schemas.microsoft.com/office/drawing/2014/main" id="{A1541CF8-AC2E-963C-D0D6-10ED84E5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6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92951-66BD-9639-B6CF-650F659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Dubbo</a:t>
            </a:r>
            <a:r>
              <a:rPr kumimoji="1" lang="zh-CN" altLang="en-US" dirty="0"/>
              <a:t>产生的背景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1AF3D-CCFD-4DBA-771D-A9E3445D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随着互联网的发展，网站应用的规模不断扩大，常规的垂直应用架构已无法应对，分布式服务架构以及流动计算架构势在必行，这时就需要一个服</a:t>
            </a:r>
            <a:r>
              <a:rPr lang="zh-CN" altLang="en-US" sz="2000" dirty="0">
                <a:solidFill>
                  <a:srgbClr val="FF0000"/>
                </a:solidFill>
              </a:rPr>
              <a:t>务治理系统</a:t>
            </a:r>
            <a:r>
              <a:rPr lang="zh-CN" altLang="en-US" sz="2000" dirty="0"/>
              <a:t>确保架构有条不紊的演进。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073" name="Picture 1" descr="page12image30108640">
            <a:extLst>
              <a:ext uri="{FF2B5EF4-FFF2-40B4-BE49-F238E27FC236}">
                <a16:creationId xmlns:a16="http://schemas.microsoft.com/office/drawing/2014/main" id="{C8306BBB-DE24-B0BC-8556-79D27CE9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957918"/>
            <a:ext cx="9398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12image19702784">
            <a:extLst>
              <a:ext uri="{FF2B5EF4-FFF2-40B4-BE49-F238E27FC236}">
                <a16:creationId xmlns:a16="http://schemas.microsoft.com/office/drawing/2014/main" id="{5C085C49-CCAA-69BC-3093-C57367A6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A24B-D2CD-7589-8095-45FC79A6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74" y="114976"/>
            <a:ext cx="10844284" cy="63590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Dubbo</a:t>
            </a:r>
            <a:r>
              <a:rPr kumimoji="1" lang="zh-CN" altLang="en-US" dirty="0"/>
              <a:t>的发展历程</a:t>
            </a:r>
          </a:p>
        </p:txBody>
      </p:sp>
      <p:cxnSp>
        <p:nvCxnSpPr>
          <p:cNvPr id="24" name="直接连接符 18">
            <a:extLst>
              <a:ext uri="{FF2B5EF4-FFF2-40B4-BE49-F238E27FC236}">
                <a16:creationId xmlns:a16="http://schemas.microsoft.com/office/drawing/2014/main" id="{8D0556F4-C36B-6C6C-6683-1606B43CD0A2}"/>
              </a:ext>
            </a:extLst>
          </p:cNvPr>
          <p:cNvCxnSpPr>
            <a:cxnSpLocks/>
          </p:cNvCxnSpPr>
          <p:nvPr/>
        </p:nvCxnSpPr>
        <p:spPr>
          <a:xfrm>
            <a:off x="272373" y="3438144"/>
            <a:ext cx="1150133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CC3179FD-A6B5-5A53-D588-02BDF81A28A3}"/>
              </a:ext>
            </a:extLst>
          </p:cNvPr>
          <p:cNvSpPr/>
          <p:nvPr/>
        </p:nvSpPr>
        <p:spPr>
          <a:xfrm>
            <a:off x="5139218" y="3292741"/>
            <a:ext cx="290805" cy="290805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65BE0A6-81F7-0438-089C-3D3E0F85AACD}"/>
              </a:ext>
            </a:extLst>
          </p:cNvPr>
          <p:cNvSpPr/>
          <p:nvPr/>
        </p:nvSpPr>
        <p:spPr>
          <a:xfrm>
            <a:off x="6389822" y="3283597"/>
            <a:ext cx="290805" cy="290805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6655C92-93D8-3AA7-0EE3-EEB2FFAD88F7}"/>
              </a:ext>
            </a:extLst>
          </p:cNvPr>
          <p:cNvSpPr/>
          <p:nvPr/>
        </p:nvSpPr>
        <p:spPr>
          <a:xfrm>
            <a:off x="7640426" y="3297604"/>
            <a:ext cx="290805" cy="2908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B79B3C8-86E7-C1A1-4EDF-5C1CBF7DD673}"/>
              </a:ext>
            </a:extLst>
          </p:cNvPr>
          <p:cNvSpPr/>
          <p:nvPr/>
        </p:nvSpPr>
        <p:spPr>
          <a:xfrm>
            <a:off x="8891030" y="3297604"/>
            <a:ext cx="290805" cy="2908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53A43DC-07EC-9640-ECD3-B46A0EE74B7A}"/>
              </a:ext>
            </a:extLst>
          </p:cNvPr>
          <p:cNvGrpSpPr/>
          <p:nvPr/>
        </p:nvGrpSpPr>
        <p:grpSpPr>
          <a:xfrm>
            <a:off x="-37484" y="2678816"/>
            <a:ext cx="806631" cy="1326362"/>
            <a:chOff x="5004170" y="2678816"/>
            <a:chExt cx="806631" cy="132636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FABD597-9A7D-C595-538F-70CF2EBF65C8}"/>
                </a:ext>
              </a:extLst>
            </p:cNvPr>
            <p:cNvSpPr/>
            <p:nvPr/>
          </p:nvSpPr>
          <p:spPr>
            <a:xfrm>
              <a:off x="5262084" y="3292741"/>
              <a:ext cx="290805" cy="290805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b="1" dirty="0">
                <a:cs typeface="+mn-ea"/>
                <a:sym typeface="+mn-lt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359A182-4513-DFA4-0ECC-5B7CCDF8AC09}"/>
                </a:ext>
              </a:extLst>
            </p:cNvPr>
            <p:cNvGrpSpPr/>
            <p:nvPr/>
          </p:nvGrpSpPr>
          <p:grpSpPr>
            <a:xfrm>
              <a:off x="5004170" y="2678816"/>
              <a:ext cx="806631" cy="1326362"/>
              <a:chOff x="5004170" y="2538136"/>
              <a:chExt cx="806631" cy="1326362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1965372-242E-F699-69D2-72FC39FA3E2D}"/>
                  </a:ext>
                </a:extLst>
              </p:cNvPr>
              <p:cNvSpPr/>
              <p:nvPr/>
            </p:nvSpPr>
            <p:spPr>
              <a:xfrm>
                <a:off x="5004170" y="2538136"/>
                <a:ext cx="806631" cy="533672"/>
              </a:xfrm>
              <a:prstGeom prst="rect">
                <a:avLst/>
              </a:prstGeom>
              <a:noFill/>
              <a:effectLst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30000"/>
                  </a:lnSpc>
                  <a:defRPr/>
                </a:pPr>
                <a:r>
                  <a:rPr lang="en-US" altLang="zh-CN" sz="2400" b="1" dirty="0">
                    <a:solidFill>
                      <a:srgbClr val="554B4F"/>
                    </a:solidFill>
                    <a:cs typeface="+mn-ea"/>
                    <a:sym typeface="+mn-lt"/>
                  </a:rPr>
                  <a:t>2008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D5AF2C4-50F8-9F23-828D-DFA4018876D4}"/>
                  </a:ext>
                </a:extLst>
              </p:cNvPr>
              <p:cNvSpPr/>
              <p:nvPr/>
            </p:nvSpPr>
            <p:spPr>
              <a:xfrm>
                <a:off x="5101954" y="3588269"/>
                <a:ext cx="611066" cy="276229"/>
              </a:xfrm>
              <a:prstGeom prst="rect">
                <a:avLst/>
              </a:prstGeom>
              <a:noFill/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lnSpc>
                    <a:spcPct val="130000"/>
                  </a:lnSpc>
                  <a:defRPr/>
                </a:pPr>
                <a:r>
                  <a:rPr lang="en-US" altLang="zh-CN" sz="1000" dirty="0">
                    <a:solidFill>
                      <a:srgbClr val="554B4F"/>
                    </a:solidFill>
                    <a:cs typeface="+mn-ea"/>
                    <a:sym typeface="+mn-lt"/>
                  </a:rPr>
                  <a:t>1.0</a:t>
                </a:r>
                <a:r>
                  <a:rPr lang="zh-CN" altLang="en-US" sz="1000" dirty="0">
                    <a:solidFill>
                      <a:srgbClr val="554B4F"/>
                    </a:solidFill>
                    <a:cs typeface="+mn-ea"/>
                    <a:sym typeface="+mn-lt"/>
                  </a:rPr>
                  <a:t>发布</a:t>
                </a:r>
                <a:endParaRPr lang="en-US" altLang="zh-CN" sz="1000" dirty="0">
                  <a:solidFill>
                    <a:srgbClr val="554B4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5940E746-BAB3-2A49-A64D-19A3EF0FDD6C}"/>
              </a:ext>
            </a:extLst>
          </p:cNvPr>
          <p:cNvSpPr/>
          <p:nvPr/>
        </p:nvSpPr>
        <p:spPr>
          <a:xfrm>
            <a:off x="1437394" y="3295473"/>
            <a:ext cx="290805" cy="290805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CA85646-34AE-F204-2F20-16C4C5BC669A}"/>
              </a:ext>
            </a:extLst>
          </p:cNvPr>
          <p:cNvSpPr/>
          <p:nvPr/>
        </p:nvSpPr>
        <p:spPr>
          <a:xfrm>
            <a:off x="2594771" y="3292741"/>
            <a:ext cx="290805" cy="290805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A2DD928-B5EA-77BB-A3BB-522E4251EA89}"/>
              </a:ext>
            </a:extLst>
          </p:cNvPr>
          <p:cNvSpPr/>
          <p:nvPr/>
        </p:nvSpPr>
        <p:spPr>
          <a:xfrm>
            <a:off x="3888614" y="3296508"/>
            <a:ext cx="290805" cy="290805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88C681D-E43B-2A72-6A19-A19BC4ADC591}"/>
              </a:ext>
            </a:extLst>
          </p:cNvPr>
          <p:cNvSpPr/>
          <p:nvPr/>
        </p:nvSpPr>
        <p:spPr>
          <a:xfrm>
            <a:off x="10165626" y="3277637"/>
            <a:ext cx="290805" cy="2908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C0D027A-9C96-21E4-D26B-D4D1AA84FCAF}"/>
              </a:ext>
            </a:extLst>
          </p:cNvPr>
          <p:cNvSpPr/>
          <p:nvPr/>
        </p:nvSpPr>
        <p:spPr>
          <a:xfrm>
            <a:off x="11473617" y="3292741"/>
            <a:ext cx="290805" cy="2908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4EDEE15-8069-8F26-518F-11FF22E2EEBB}"/>
              </a:ext>
            </a:extLst>
          </p:cNvPr>
          <p:cNvSpPr/>
          <p:nvPr/>
        </p:nvSpPr>
        <p:spPr>
          <a:xfrm>
            <a:off x="1179480" y="2676447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2009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3CAB3C9-02C9-C3B1-F855-77F08D24780D}"/>
              </a:ext>
            </a:extLst>
          </p:cNvPr>
          <p:cNvSpPr/>
          <p:nvPr/>
        </p:nvSpPr>
        <p:spPr>
          <a:xfrm>
            <a:off x="2336857" y="2686368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2010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EF461C-F37B-27FF-17A0-20D2EEF369E8}"/>
              </a:ext>
            </a:extLst>
          </p:cNvPr>
          <p:cNvSpPr/>
          <p:nvPr/>
        </p:nvSpPr>
        <p:spPr>
          <a:xfrm>
            <a:off x="3630700" y="2685563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2011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D5C8766-BA51-5835-B264-D9E4A8A9E229}"/>
              </a:ext>
            </a:extLst>
          </p:cNvPr>
          <p:cNvSpPr/>
          <p:nvPr/>
        </p:nvSpPr>
        <p:spPr>
          <a:xfrm>
            <a:off x="4881304" y="2676447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2012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A0AF009-E41F-7253-2CB1-C8F5E4C87E6E}"/>
              </a:ext>
            </a:extLst>
          </p:cNvPr>
          <p:cNvSpPr/>
          <p:nvPr/>
        </p:nvSpPr>
        <p:spPr>
          <a:xfrm>
            <a:off x="6131908" y="2676447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2017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0357E84-BD50-01D4-3683-1AC5ACFB9CEE}"/>
              </a:ext>
            </a:extLst>
          </p:cNvPr>
          <p:cNvSpPr/>
          <p:nvPr/>
        </p:nvSpPr>
        <p:spPr>
          <a:xfrm>
            <a:off x="7382512" y="2676447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2018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A928F64-4B96-D18A-DBB8-641B1BCD4684}"/>
              </a:ext>
            </a:extLst>
          </p:cNvPr>
          <p:cNvSpPr/>
          <p:nvPr/>
        </p:nvSpPr>
        <p:spPr>
          <a:xfrm>
            <a:off x="8633116" y="2683679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2019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B29CFA3-1DE1-AE08-84FB-316A19E55A5C}"/>
              </a:ext>
            </a:extLst>
          </p:cNvPr>
          <p:cNvSpPr/>
          <p:nvPr/>
        </p:nvSpPr>
        <p:spPr>
          <a:xfrm>
            <a:off x="9859076" y="2678816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2020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14F4F14-0FBA-EF42-2AE0-869F66121A4B}"/>
              </a:ext>
            </a:extLst>
          </p:cNvPr>
          <p:cNvSpPr/>
          <p:nvPr/>
        </p:nvSpPr>
        <p:spPr>
          <a:xfrm>
            <a:off x="11215703" y="2676447"/>
            <a:ext cx="806631" cy="53367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54B4F"/>
                </a:solidFill>
                <a:cs typeface="+mn-ea"/>
                <a:sym typeface="+mn-lt"/>
              </a:rPr>
              <a:t>2022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9761CD1-AD56-E963-BBA5-2C5020DE6933}"/>
              </a:ext>
            </a:extLst>
          </p:cNvPr>
          <p:cNvSpPr/>
          <p:nvPr/>
        </p:nvSpPr>
        <p:spPr>
          <a:xfrm>
            <a:off x="1280468" y="3726818"/>
            <a:ext cx="604654" cy="2737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en-US" altLang="zh-CN" sz="1000" dirty="0">
                <a:solidFill>
                  <a:srgbClr val="554B4F"/>
                </a:solidFill>
                <a:cs typeface="+mn-ea"/>
                <a:sym typeface="+mn-lt"/>
              </a:rPr>
              <a:t>2.0</a:t>
            </a: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发布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018342E-B959-6D7A-0106-74AE36B7EB48}"/>
              </a:ext>
            </a:extLst>
          </p:cNvPr>
          <p:cNvSpPr/>
          <p:nvPr/>
        </p:nvSpPr>
        <p:spPr>
          <a:xfrm>
            <a:off x="2391361" y="3728619"/>
            <a:ext cx="697627" cy="2737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全面落地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AA7E4EE-8AD2-EC38-3FF8-906C796110DD}"/>
              </a:ext>
            </a:extLst>
          </p:cNvPr>
          <p:cNvSpPr/>
          <p:nvPr/>
        </p:nvSpPr>
        <p:spPr>
          <a:xfrm>
            <a:off x="3685201" y="3734544"/>
            <a:ext cx="697627" cy="2737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全面开源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7186F29-7065-5514-F9A1-8EB320BA7063}"/>
              </a:ext>
            </a:extLst>
          </p:cNvPr>
          <p:cNvSpPr/>
          <p:nvPr/>
        </p:nvSpPr>
        <p:spPr>
          <a:xfrm>
            <a:off x="4807567" y="3723885"/>
            <a:ext cx="954107" cy="2737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后续更新停滞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18DD81D-9ACF-95B7-AFA0-EA8CEE475E09}"/>
              </a:ext>
            </a:extLst>
          </p:cNvPr>
          <p:cNvSpPr/>
          <p:nvPr/>
        </p:nvSpPr>
        <p:spPr>
          <a:xfrm>
            <a:off x="6186410" y="3731449"/>
            <a:ext cx="697627" cy="2737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重启维护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D283F91-1BD9-9FCA-F311-8EA4FF7FF1B9}"/>
              </a:ext>
            </a:extLst>
          </p:cNvPr>
          <p:cNvSpPr/>
          <p:nvPr/>
        </p:nvSpPr>
        <p:spPr>
          <a:xfrm>
            <a:off x="7371292" y="3717819"/>
            <a:ext cx="829074" cy="2737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捐献</a:t>
            </a:r>
            <a:r>
              <a:rPr lang="en-US" altLang="zh-CN" sz="1000" dirty="0">
                <a:solidFill>
                  <a:srgbClr val="554B4F"/>
                </a:solidFill>
                <a:cs typeface="+mn-ea"/>
                <a:sym typeface="+mn-lt"/>
              </a:rPr>
              <a:t>Apache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55D18B4-377B-5235-455D-9F9D51F22261}"/>
              </a:ext>
            </a:extLst>
          </p:cNvPr>
          <p:cNvSpPr/>
          <p:nvPr/>
        </p:nvSpPr>
        <p:spPr>
          <a:xfrm>
            <a:off x="8621896" y="3726817"/>
            <a:ext cx="829074" cy="2737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en-US" altLang="zh-CN" sz="1000" dirty="0">
                <a:solidFill>
                  <a:srgbClr val="554B4F"/>
                </a:solidFill>
                <a:cs typeface="+mn-ea"/>
                <a:sym typeface="+mn-lt"/>
              </a:rPr>
              <a:t>Apache</a:t>
            </a: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毕业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9857826-68AE-1F87-093A-0AB86BBFA9B3}"/>
              </a:ext>
            </a:extLst>
          </p:cNvPr>
          <p:cNvSpPr/>
          <p:nvPr/>
        </p:nvSpPr>
        <p:spPr>
          <a:xfrm>
            <a:off x="9707122" y="3724616"/>
            <a:ext cx="1210588" cy="47378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en-US" altLang="zh-CN" sz="1000" dirty="0">
                <a:solidFill>
                  <a:srgbClr val="554B4F"/>
                </a:solidFill>
                <a:cs typeface="+mn-ea"/>
                <a:sym typeface="+mn-lt"/>
              </a:rPr>
              <a:t>3.0</a:t>
            </a: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启动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  <a:p>
            <a:pPr algn="ctr" fontAlgn="auto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开启下一代微服务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2496AFC-930A-0626-1BA1-D07D13906328}"/>
              </a:ext>
            </a:extLst>
          </p:cNvPr>
          <p:cNvSpPr/>
          <p:nvPr/>
        </p:nvSpPr>
        <p:spPr>
          <a:xfrm>
            <a:off x="11190057" y="3717818"/>
            <a:ext cx="857927" cy="2737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554B4F"/>
                </a:solidFill>
                <a:cs typeface="+mn-ea"/>
                <a:sym typeface="+mn-lt"/>
              </a:rPr>
              <a:t>云原生落地</a:t>
            </a:r>
            <a:endParaRPr lang="en-US" altLang="zh-CN" sz="1000" dirty="0">
              <a:solidFill>
                <a:srgbClr val="554B4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63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E03CC-5C6B-F541-0945-DA7102DC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社区现状</a:t>
            </a:r>
          </a:p>
        </p:txBody>
      </p:sp>
      <p:pic>
        <p:nvPicPr>
          <p:cNvPr id="5121" name="Picture 1" descr="page14image30026720">
            <a:extLst>
              <a:ext uri="{FF2B5EF4-FFF2-40B4-BE49-F238E27FC236}">
                <a16:creationId xmlns:a16="http://schemas.microsoft.com/office/drawing/2014/main" id="{30F3F7AC-E098-AEF0-54F9-1C4A0773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282700"/>
            <a:ext cx="107823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14image19765824">
            <a:extLst>
              <a:ext uri="{FF2B5EF4-FFF2-40B4-BE49-F238E27FC236}">
                <a16:creationId xmlns:a16="http://schemas.microsoft.com/office/drawing/2014/main" id="{1BCF3188-A0C9-8332-7FB5-1B3F3CF6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37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74EA-CBB9-3A68-25E8-002CF384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谁在用</a:t>
            </a:r>
            <a:r>
              <a:rPr kumimoji="1" lang="en-US" altLang="zh-CN" dirty="0"/>
              <a:t>Dubbo</a:t>
            </a:r>
            <a:endParaRPr kumimoji="1" lang="zh-CN" altLang="en-US" dirty="0"/>
          </a:p>
        </p:txBody>
      </p:sp>
      <p:pic>
        <p:nvPicPr>
          <p:cNvPr id="4098" name="Picture 2" descr="page15image19697216">
            <a:extLst>
              <a:ext uri="{FF2B5EF4-FFF2-40B4-BE49-F238E27FC236}">
                <a16:creationId xmlns:a16="http://schemas.microsoft.com/office/drawing/2014/main" id="{3DC83074-0F01-BC08-9390-EE6AA51D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7AEFA2-F112-BD38-7BAF-E658D9E5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23" y="986719"/>
            <a:ext cx="10402111" cy="48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3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CFED8-79CA-7823-26B0-0973FE1B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单注册中心下服务暴露过程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E6E9C4-5190-6E0D-375B-51BBEA70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9" y="1529964"/>
            <a:ext cx="11501502" cy="37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672E1-E5C0-8795-E8A3-38D41895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服务发现过程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不包含</a:t>
            </a:r>
            <a:r>
              <a:rPr lang="en-US" altLang="zh-CN" dirty="0"/>
              <a:t>Migration </a:t>
            </a:r>
            <a:r>
              <a:rPr lang="zh-CN" altLang="en-US" dirty="0"/>
              <a:t>机制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B94050-7EE4-63F4-953C-C88A2C07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5" y="1579426"/>
            <a:ext cx="11705250" cy="36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316A-506A-8DC1-C275-D59268F0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Dubbo</a:t>
            </a:r>
            <a:r>
              <a:rPr kumimoji="1" lang="zh-CN" altLang="en-US" dirty="0"/>
              <a:t>整体调用过程</a:t>
            </a:r>
          </a:p>
        </p:txBody>
      </p:sp>
      <p:pic>
        <p:nvPicPr>
          <p:cNvPr id="7170" name="Picture 2" descr="page22image19412672">
            <a:extLst>
              <a:ext uri="{FF2B5EF4-FFF2-40B4-BE49-F238E27FC236}">
                <a16:creationId xmlns:a16="http://schemas.microsoft.com/office/drawing/2014/main" id="{395E5E34-5B32-856C-179E-B1D09A5E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515324-4A51-5483-F084-453845C5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10" y="955158"/>
            <a:ext cx="7945137" cy="54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352D-3E6D-B325-E09A-23DE777B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ea"/>
              </a:rPr>
              <a:t>如何成长为一名</a:t>
            </a:r>
            <a:r>
              <a:rPr lang="en-US" altLang="zh-CN" dirty="0">
                <a:latin typeface="+mj-ea"/>
              </a:rPr>
              <a:t>Apache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Committer 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DEF39-3AB0-4B71-BABA-8DAE3E96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贡献文档：文档是一个项很重要的部分，目前框架缺少很多文档，这需要有人去了解对应的功能，掌握对应的代码技术，然后攥写对应的文档，这些文档未来会被其他的开发者所看到，被大家所使用，</a:t>
            </a:r>
            <a:r>
              <a:rPr lang="zh-CN" altLang="en-US" sz="2400" b="1" dirty="0">
                <a:latin typeface="+mn-ea"/>
              </a:rPr>
              <a:t>同时欢迎各位同学贡献</a:t>
            </a:r>
            <a:r>
              <a:rPr lang="en-US" altLang="zh-CN" sz="2400" b="1" dirty="0">
                <a:latin typeface="+mn-ea"/>
              </a:rPr>
              <a:t>Dubbo3</a:t>
            </a:r>
            <a:r>
              <a:rPr lang="zh-CN" altLang="en-US" sz="2400" b="1" dirty="0">
                <a:latin typeface="+mn-ea"/>
              </a:rPr>
              <a:t>的文档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Issue</a:t>
            </a:r>
            <a:r>
              <a:rPr lang="zh-CN" altLang="en-US" sz="2000" dirty="0">
                <a:latin typeface="+mn-ea"/>
              </a:rPr>
              <a:t>处理：</a:t>
            </a:r>
            <a:r>
              <a:rPr lang="en-US" altLang="zh-CN" sz="2000" dirty="0">
                <a:latin typeface="+mn-ea"/>
              </a:rPr>
              <a:t>Dubbo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issue </a:t>
            </a:r>
            <a:r>
              <a:rPr lang="zh-CN" altLang="en-US" sz="2000" dirty="0">
                <a:latin typeface="+mn-ea"/>
              </a:rPr>
              <a:t>种类是比较多的，有</a:t>
            </a:r>
            <a:r>
              <a:rPr lang="en-US" altLang="zh-CN" sz="2000" dirty="0">
                <a:latin typeface="+mn-ea"/>
              </a:rPr>
              <a:t>bug</a:t>
            </a:r>
            <a:r>
              <a:rPr lang="zh-CN" altLang="en-US" sz="2000" dirty="0">
                <a:latin typeface="+mn-ea"/>
              </a:rPr>
              <a:t>、有</a:t>
            </a:r>
            <a:r>
              <a:rPr lang="en-US" altLang="zh-CN" sz="2000" dirty="0">
                <a:latin typeface="+mn-ea"/>
              </a:rPr>
              <a:t>feature</a:t>
            </a:r>
            <a:r>
              <a:rPr lang="zh-CN" altLang="en-US" sz="2000" dirty="0">
                <a:latin typeface="+mn-ea"/>
              </a:rPr>
              <a:t>也有</a:t>
            </a:r>
            <a:r>
              <a:rPr lang="en-US" altLang="zh-CN" sz="2000" dirty="0">
                <a:latin typeface="+mn-ea"/>
              </a:rPr>
              <a:t>Discussion</a:t>
            </a:r>
            <a:r>
              <a:rPr lang="zh-CN" altLang="en-US" sz="2000" dirty="0">
                <a:latin typeface="+mn-ea"/>
              </a:rPr>
              <a:t>等等，去找一些自己能解决的</a:t>
            </a:r>
            <a:r>
              <a:rPr lang="en-US" altLang="zh-CN" sz="2000" dirty="0">
                <a:latin typeface="+mn-ea"/>
              </a:rPr>
              <a:t>issue</a:t>
            </a:r>
            <a:r>
              <a:rPr lang="zh-CN" altLang="en-US" sz="2000" dirty="0">
                <a:latin typeface="+mn-ea"/>
              </a:rPr>
              <a:t>去解决（解答</a:t>
            </a:r>
            <a:r>
              <a:rPr lang="en-US" altLang="zh-CN" sz="2000" dirty="0">
                <a:latin typeface="+mn-ea"/>
              </a:rPr>
              <a:t>or</a:t>
            </a:r>
            <a:r>
              <a:rPr lang="zh-CN" altLang="en-US" sz="2000" dirty="0">
                <a:latin typeface="+mn-ea"/>
              </a:rPr>
              <a:t>提</a:t>
            </a:r>
            <a:r>
              <a:rPr lang="en-US" altLang="zh-CN" sz="2000" dirty="0">
                <a:latin typeface="+mn-ea"/>
              </a:rPr>
              <a:t>PR</a:t>
            </a:r>
            <a:r>
              <a:rPr lang="zh-CN" altLang="en-US" sz="2000" dirty="0">
                <a:latin typeface="+mn-ea"/>
              </a:rPr>
              <a:t>修复），帮其他人解决问题的过程中也是自己在学习一个框架的过程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代码审查：</a:t>
            </a:r>
            <a:r>
              <a:rPr lang="en-US" altLang="zh-CN" sz="2000" dirty="0">
                <a:latin typeface="+mn-ea"/>
              </a:rPr>
              <a:t>Dubbo</a:t>
            </a:r>
            <a:r>
              <a:rPr lang="zh-CN" altLang="en-US" sz="2000" dirty="0">
                <a:latin typeface="+mn-ea"/>
              </a:rPr>
              <a:t>每天都会在</a:t>
            </a:r>
            <a:r>
              <a:rPr lang="en-US" altLang="zh-CN" sz="2000" dirty="0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上收到很多</a:t>
            </a:r>
            <a:r>
              <a:rPr lang="en-US" altLang="zh-CN" sz="2000" dirty="0" err="1">
                <a:latin typeface="+mn-ea"/>
              </a:rPr>
              <a:t>PullRequest</a:t>
            </a:r>
            <a:r>
              <a:rPr lang="zh-CN" altLang="en-US" sz="2000" dirty="0">
                <a:latin typeface="+mn-ea"/>
              </a:rPr>
              <a:t>，帮助</a:t>
            </a:r>
            <a:r>
              <a:rPr lang="en-US" altLang="zh-CN" sz="2000" dirty="0">
                <a:latin typeface="+mn-ea"/>
              </a:rPr>
              <a:t>review</a:t>
            </a:r>
            <a:r>
              <a:rPr lang="zh-CN" altLang="en-US" sz="2000" dirty="0">
                <a:latin typeface="+mn-ea"/>
              </a:rPr>
              <a:t>代码也是对社区很重要的贡献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双周会：周五晚上举办的双周会上会讨论相关的议题，这些议题可能是关于</a:t>
            </a:r>
            <a:r>
              <a:rPr lang="en-US" altLang="zh-CN" sz="2000" dirty="0">
                <a:latin typeface="+mn-ea"/>
              </a:rPr>
              <a:t>Dubbo</a:t>
            </a:r>
            <a:r>
              <a:rPr lang="zh-CN" altLang="en-US" sz="2000" dirty="0">
                <a:latin typeface="+mn-ea"/>
              </a:rPr>
              <a:t>未来的发展方向，也可能是关于 </a:t>
            </a:r>
            <a:r>
              <a:rPr lang="en-US" altLang="zh-CN" sz="2000" dirty="0">
                <a:latin typeface="+mn-ea"/>
              </a:rPr>
              <a:t>Dubbo </a:t>
            </a:r>
            <a:r>
              <a:rPr lang="zh-CN" altLang="en-US" sz="2000" dirty="0">
                <a:latin typeface="+mn-ea"/>
              </a:rPr>
              <a:t>存在的问题等等，通过讨论大家形成解决方案，然后分配任务去推动解决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心动不如行动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1600" dirty="0">
                <a:latin typeface="+mn-ea"/>
                <a:hlinkClick r:id="rId2"/>
              </a:rPr>
              <a:t>https://</a:t>
            </a:r>
            <a:r>
              <a:rPr lang="en-US" altLang="zh-CN" sz="1600" dirty="0" err="1">
                <a:latin typeface="+mn-ea"/>
                <a:hlinkClick r:id="rId2"/>
              </a:rPr>
              <a:t>github.com</a:t>
            </a:r>
            <a:r>
              <a:rPr lang="en-US" altLang="zh-CN" sz="1600" dirty="0">
                <a:latin typeface="+mn-ea"/>
                <a:hlinkClick r:id="rId2"/>
              </a:rPr>
              <a:t>/</a:t>
            </a:r>
            <a:r>
              <a:rPr lang="en-US" altLang="zh-CN" sz="1600" dirty="0" err="1">
                <a:latin typeface="+mn-ea"/>
                <a:hlinkClick r:id="rId2"/>
              </a:rPr>
              <a:t>apache</a:t>
            </a:r>
            <a:r>
              <a:rPr lang="en-US" altLang="zh-CN" sz="1600" dirty="0">
                <a:latin typeface="+mn-ea"/>
                <a:hlinkClick r:id="rId2"/>
              </a:rPr>
              <a:t>/</a:t>
            </a:r>
            <a:r>
              <a:rPr lang="en-US" altLang="zh-CN" sz="1600" dirty="0" err="1">
                <a:latin typeface="+mn-ea"/>
                <a:hlinkClick r:id="rId2"/>
              </a:rPr>
              <a:t>dubbo</a:t>
            </a:r>
            <a:r>
              <a:rPr lang="en-US" altLang="zh-CN" sz="1600" dirty="0">
                <a:latin typeface="+mn-ea"/>
                <a:hlinkClick r:id="rId2"/>
              </a:rPr>
              <a:t>/</a:t>
            </a:r>
            <a:r>
              <a:rPr lang="en-US" altLang="zh-CN" sz="1600" dirty="0" err="1">
                <a:latin typeface="+mn-ea"/>
                <a:hlinkClick r:id="rId2"/>
              </a:rPr>
              <a:t>issues?q</a:t>
            </a:r>
            <a:r>
              <a:rPr lang="en-US" altLang="zh-CN" sz="1600" dirty="0">
                <a:latin typeface="+mn-ea"/>
                <a:hlinkClick r:id="rId2"/>
              </a:rPr>
              <a:t>=is%3Aissue+is%3Aopen+label%3Atype%2Ftask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619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80793-4D4E-D2CE-0471-41FB0B6C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C084C-87CD-99B6-603A-6F4DA082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支付宝后端工程师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开源爱好者、</a:t>
            </a:r>
            <a:r>
              <a:rPr lang="en-US" altLang="zh-CN" dirty="0">
                <a:latin typeface="+mn-ea"/>
              </a:rPr>
              <a:t>Apache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Dubbo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Committer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lover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 Golang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learner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31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ea"/>
              </a:rPr>
              <a:t>如何成长为一名</a:t>
            </a:r>
            <a:r>
              <a:rPr lang="en-US" altLang="zh-CN" dirty="0">
                <a:latin typeface="+mj-ea"/>
              </a:rPr>
              <a:t>Apache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Committer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A7616-A24A-9C38-6593-C264AE507EC3}"/>
              </a:ext>
            </a:extLst>
          </p:cNvPr>
          <p:cNvSpPr txBox="1"/>
          <p:nvPr/>
        </p:nvSpPr>
        <p:spPr>
          <a:xfrm>
            <a:off x="592536" y="836579"/>
            <a:ext cx="10844283" cy="2944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effectLst/>
                <a:latin typeface="+mn-ea"/>
              </a:rPr>
              <a:t>在我看来，成为 </a:t>
            </a:r>
            <a:r>
              <a:rPr lang="en-US" altLang="zh-CN" sz="2000" b="0" dirty="0">
                <a:effectLst/>
                <a:latin typeface="+mn-ea"/>
              </a:rPr>
              <a:t>Apache Committer </a:t>
            </a:r>
            <a:r>
              <a:rPr lang="zh-CN" altLang="en-US" sz="2000" b="0" dirty="0">
                <a:effectLst/>
                <a:latin typeface="+mn-ea"/>
              </a:rPr>
              <a:t>的小窍⻔有几点</a:t>
            </a:r>
            <a:r>
              <a:rPr lang="en-US" altLang="zh-CN" sz="2000" b="0" dirty="0">
                <a:effectLst/>
                <a:latin typeface="+mn-ea"/>
              </a:rPr>
              <a:t>:</a:t>
            </a:r>
          </a:p>
          <a:p>
            <a:r>
              <a:rPr lang="en-US" altLang="zh-CN" sz="2000" b="0" dirty="0">
                <a:effectLst/>
                <a:latin typeface="+mn-ea"/>
              </a:rPr>
              <a:t> </a:t>
            </a:r>
            <a:endParaRPr lang="zh-CN" altLang="en-US" sz="20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+mn-ea"/>
              </a:rPr>
              <a:t>• </a:t>
            </a:r>
            <a:r>
              <a:rPr lang="zh-CN" altLang="en-US" sz="2000" b="0" dirty="0">
                <a:effectLst/>
                <a:latin typeface="+mn-ea"/>
              </a:rPr>
              <a:t>把</a:t>
            </a:r>
            <a:r>
              <a:rPr lang="zh-CN" altLang="en-US" sz="2000" dirty="0">
                <a:latin typeface="+mn-ea"/>
              </a:rPr>
              <a:t>项目</a:t>
            </a:r>
            <a:r>
              <a:rPr lang="zh-CN" altLang="en-US" sz="2000" b="0" dirty="0">
                <a:effectLst/>
                <a:latin typeface="+mn-ea"/>
              </a:rPr>
              <a:t>看成自己的事情，自发地、有激情地去做贡献</a:t>
            </a:r>
            <a:br>
              <a:rPr lang="zh-CN" altLang="en-US" sz="2000" b="0" dirty="0">
                <a:effectLst/>
                <a:latin typeface="+mn-ea"/>
              </a:rPr>
            </a:br>
            <a:r>
              <a:rPr lang="en-US" altLang="zh-CN" sz="2000" dirty="0">
                <a:effectLst/>
                <a:latin typeface="+mn-ea"/>
              </a:rPr>
              <a:t>• </a:t>
            </a:r>
            <a:r>
              <a:rPr lang="zh-CN" altLang="en-US" sz="2000" b="0" dirty="0">
                <a:effectLst/>
                <a:latin typeface="+mn-ea"/>
              </a:rPr>
              <a:t>保持活跃、持续贡献、耐心和平常心都很重要</a:t>
            </a:r>
            <a:br>
              <a:rPr lang="zh-CN" altLang="en-US" sz="2000" b="0" dirty="0">
                <a:effectLst/>
                <a:latin typeface="+mn-ea"/>
              </a:rPr>
            </a:br>
            <a:r>
              <a:rPr lang="en-US" altLang="zh-CN" sz="2000" dirty="0">
                <a:effectLst/>
                <a:latin typeface="+mn-ea"/>
              </a:rPr>
              <a:t>• </a:t>
            </a:r>
            <a:r>
              <a:rPr lang="zh-CN" altLang="en-US" sz="2000" b="0" dirty="0">
                <a:effectLst/>
                <a:latin typeface="+mn-ea"/>
              </a:rPr>
              <a:t>专注一个模块，吃透该模块的源码和原理，成为某个模块的专家 </a:t>
            </a:r>
            <a:endParaRPr lang="en-US" altLang="zh-CN" sz="2000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+mn-ea"/>
              </a:rPr>
              <a:t>• </a:t>
            </a:r>
            <a:r>
              <a:rPr lang="zh-CN" altLang="en-US" sz="2000" b="0" dirty="0">
                <a:effectLst/>
                <a:latin typeface="+mn-ea"/>
              </a:rPr>
              <a:t>提升个人的代码品位和质量，让他人信任你的代码</a:t>
            </a:r>
            <a:br>
              <a:rPr lang="zh-CN" altLang="en-US" sz="2000" b="0" dirty="0">
                <a:effectLst/>
                <a:latin typeface="+mn-ea"/>
              </a:rPr>
            </a:br>
            <a:r>
              <a:rPr lang="en-US" altLang="zh-CN" sz="2000" dirty="0">
                <a:effectLst/>
                <a:latin typeface="+mn-ea"/>
              </a:rPr>
              <a:t>• </a:t>
            </a:r>
            <a:r>
              <a:rPr lang="zh-CN" altLang="en-US" sz="2000" b="0" dirty="0">
                <a:effectLst/>
                <a:latin typeface="+mn-ea"/>
              </a:rPr>
              <a:t>勇敢地在邮件列表中参与讨论 </a:t>
            </a:r>
            <a:endParaRPr lang="zh-CN" altLang="en-US" sz="2000" dirty="0">
              <a:effectLst/>
              <a:latin typeface="+mn-ea"/>
            </a:endParaRPr>
          </a:p>
        </p:txBody>
      </p:sp>
      <p:pic>
        <p:nvPicPr>
          <p:cNvPr id="8193" name="Picture 1" descr="page35image29971952">
            <a:extLst>
              <a:ext uri="{FF2B5EF4-FFF2-40B4-BE49-F238E27FC236}">
                <a16:creationId xmlns:a16="http://schemas.microsoft.com/office/drawing/2014/main" id="{479D266B-ABF3-72F5-F969-A5473DFF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095344"/>
            <a:ext cx="23241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1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260EB-3E35-95E7-166F-E45F85A0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联系我们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75A06-37B3-D783-87F7-C12BA427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cs typeface="Microsoft YaHei" charset="-122"/>
              </a:rPr>
              <a:t>欢迎</a:t>
            </a:r>
            <a:r>
              <a:rPr lang="en-US" altLang="zh-CN" sz="2400" dirty="0">
                <a:latin typeface="+mn-ea"/>
                <a:cs typeface="Microsoft YaHei" charset="-122"/>
              </a:rPr>
              <a:t>issue</a:t>
            </a:r>
            <a:r>
              <a:rPr lang="zh-CN" altLang="en-US" sz="2400" dirty="0">
                <a:latin typeface="+mn-ea"/>
                <a:cs typeface="Microsoft YaHei" charset="-122"/>
              </a:rPr>
              <a:t>和</a:t>
            </a:r>
            <a:r>
              <a:rPr lang="en-US" altLang="zh-CN" sz="2400" dirty="0">
                <a:latin typeface="+mn-ea"/>
                <a:cs typeface="Microsoft YaHei" charset="-122"/>
              </a:rPr>
              <a:t>PR</a:t>
            </a:r>
            <a:r>
              <a:rPr lang="zh-CN" altLang="en-US" sz="2400" dirty="0">
                <a:latin typeface="+mn-ea"/>
                <a:cs typeface="Microsoft YaHei" charset="-122"/>
              </a:rPr>
              <a:t>：</a:t>
            </a:r>
            <a:r>
              <a:rPr lang="en-US" altLang="zh-CN" sz="2400" dirty="0">
                <a:latin typeface="+mn-ea"/>
                <a:cs typeface="Microsoft YaHei" charset="-122"/>
              </a:rPr>
              <a:t>https://</a:t>
            </a:r>
            <a:r>
              <a:rPr lang="en-US" altLang="zh-CN" sz="2400" dirty="0" err="1">
                <a:latin typeface="+mn-ea"/>
                <a:cs typeface="Microsoft YaHei" charset="-122"/>
              </a:rPr>
              <a:t>github.com</a:t>
            </a:r>
            <a:r>
              <a:rPr lang="en-US" altLang="zh-CN" sz="2400" dirty="0">
                <a:latin typeface="+mn-ea"/>
                <a:cs typeface="Microsoft YaHei" charset="-122"/>
              </a:rPr>
              <a:t>/</a:t>
            </a:r>
            <a:r>
              <a:rPr lang="en-US" altLang="zh-CN" sz="2400" dirty="0" err="1">
                <a:latin typeface="+mn-ea"/>
                <a:cs typeface="Microsoft YaHei" charset="-122"/>
              </a:rPr>
              <a:t>apache</a:t>
            </a:r>
            <a:r>
              <a:rPr lang="en-US" altLang="zh-CN" sz="2400" dirty="0">
                <a:latin typeface="+mn-ea"/>
                <a:cs typeface="Microsoft YaHei" charset="-122"/>
              </a:rPr>
              <a:t>/</a:t>
            </a:r>
            <a:r>
              <a:rPr lang="en-US" altLang="zh-CN" sz="2400" dirty="0" err="1">
                <a:latin typeface="+mn-ea"/>
                <a:cs typeface="Microsoft YaHei" charset="-122"/>
              </a:rPr>
              <a:t>dubbo</a:t>
            </a:r>
            <a:endParaRPr kumimoji="1"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  <a:hlinkClick r:id="rId2"/>
              </a:rPr>
              <a:t>dev@dubbo.apache.org</a:t>
            </a:r>
            <a:r>
              <a:rPr lang="zh-CN" altLang="en-US" sz="2400" dirty="0">
                <a:latin typeface="+mn-ea"/>
              </a:rPr>
              <a:t>：开发邮件列表，您在使用或者开发 </a:t>
            </a:r>
            <a:r>
              <a:rPr lang="en-US" altLang="zh-CN" sz="2400" dirty="0">
                <a:latin typeface="+mn-ea"/>
              </a:rPr>
              <a:t>Dubbo </a:t>
            </a:r>
            <a:r>
              <a:rPr lang="zh-CN" altLang="en-US" sz="2400" dirty="0">
                <a:latin typeface="+mn-ea"/>
              </a:rPr>
              <a:t>的过程中遇到的任何问题，都可以在这里进行提问。</a:t>
            </a:r>
          </a:p>
          <a:p>
            <a:r>
              <a:rPr lang="en-US" altLang="zh-CN" sz="2400" dirty="0">
                <a:latin typeface="+mn-ea"/>
                <a:hlinkClick r:id="rId3"/>
              </a:rPr>
              <a:t>commits@dubbo.apache.org</a:t>
            </a:r>
            <a:r>
              <a:rPr lang="zh-CN" altLang="en-US" sz="2400" dirty="0">
                <a:latin typeface="+mn-ea"/>
              </a:rPr>
              <a:t>：所有的提交内容都会推送到这个邮件列表，如果您对 </a:t>
            </a:r>
            <a:r>
              <a:rPr lang="en-US" altLang="zh-CN" sz="2400" dirty="0">
                <a:latin typeface="+mn-ea"/>
              </a:rPr>
              <a:t>Dubbo </a:t>
            </a:r>
            <a:r>
              <a:rPr lang="zh-CN" altLang="en-US" sz="2400" dirty="0">
                <a:latin typeface="+mn-ea"/>
              </a:rPr>
              <a:t>的进展感兴趣，可以订阅这个邮件列表。</a:t>
            </a:r>
          </a:p>
          <a:p>
            <a:r>
              <a:rPr lang="en-US" altLang="zh-CN" sz="2400" dirty="0">
                <a:latin typeface="+mn-ea"/>
                <a:hlinkClick r:id="rId4"/>
              </a:rPr>
              <a:t>issues@dubbo.apache.org</a:t>
            </a:r>
            <a:r>
              <a:rPr lang="zh-CN" altLang="en-US" sz="2400" dirty="0">
                <a:latin typeface="+mn-ea"/>
              </a:rPr>
              <a:t>：所有的 </a:t>
            </a:r>
            <a:r>
              <a:rPr lang="en-US" altLang="zh-CN" sz="2400" dirty="0">
                <a:latin typeface="+mn-ea"/>
              </a:rPr>
              <a:t>issues </a:t>
            </a:r>
            <a:r>
              <a:rPr lang="zh-CN" altLang="en-US" sz="2400" dirty="0">
                <a:latin typeface="+mn-ea"/>
              </a:rPr>
              <a:t>和修改信息都会推送到这个邮件列表。</a:t>
            </a:r>
            <a:endParaRPr lang="en-US" altLang="zh-CN" sz="2400" dirty="0">
              <a:latin typeface="+mn-ea"/>
            </a:endParaRPr>
          </a:p>
          <a:p>
            <a:r>
              <a:rPr kumimoji="1" lang="zh-CN" altLang="en-US" sz="2400" dirty="0">
                <a:latin typeface="+mn-ea"/>
              </a:rPr>
              <a:t>钉钉群号：</a:t>
            </a:r>
            <a:r>
              <a:rPr lang="en-US" altLang="zh-CN" sz="2400" dirty="0">
                <a:latin typeface="+mn-ea"/>
              </a:rPr>
              <a:t>31982034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860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1B84-8C66-AD67-47F2-445CD3D2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调查问卷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CA1C69-C824-DC6C-3F57-AF508D5F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91" y="827391"/>
            <a:ext cx="5203217" cy="52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190694"/>
            <a:ext cx="12191999" cy="6622815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9149" tIns="49149" rIns="49149" bIns="49149" anchor="ctr"/>
          <a:lstStyle>
            <a:lvl1pP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9pPr>
          </a:lstStyle>
          <a:p>
            <a:endParaRPr kumimoji="0" lang="zh-CN" altLang="en-US" sz="1742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1" y="5616066"/>
            <a:ext cx="12191998" cy="1049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9149" tIns="49149" rIns="49149" bIns="49149" anchor="ctr"/>
          <a:lstStyle>
            <a:lvl1pP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9pPr>
          </a:lstStyle>
          <a:p>
            <a:r>
              <a:rPr lang="zh-CN" altLang="en-US" sz="1800" b="1" dirty="0">
                <a:sym typeface="Microsoft YaHei"/>
              </a:rPr>
              <a:t>                      </a:t>
            </a:r>
            <a:endParaRPr lang="en-US" altLang="zh-CN" sz="1800" b="1" dirty="0">
              <a:sym typeface="Microsoft YaHei"/>
            </a:endParaRPr>
          </a:p>
          <a:p>
            <a:r>
              <a:rPr lang="zh-CN" altLang="en-US" sz="1800" b="1" dirty="0">
                <a:sym typeface="Microsoft YaHei"/>
              </a:rPr>
              <a:t>                    </a:t>
            </a:r>
            <a:r>
              <a:rPr lang="en-US" altLang="zh-CN" sz="1800" b="1" dirty="0">
                <a:latin typeface="SimSun" panose="02010600030101010101" pitchFamily="2" charset="-122"/>
                <a:ea typeface="SimSun" panose="02010600030101010101" pitchFamily="2" charset="-122"/>
                <a:sym typeface="Microsoft YaHei"/>
              </a:rPr>
              <a:t>Apache Dubbo</a:t>
            </a:r>
          </a:p>
          <a:p>
            <a:endParaRPr kumimoji="0" lang="zh-CN" altLang="en-US" sz="1742" dirty="0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1302448" y="1827409"/>
            <a:ext cx="7317044" cy="8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buClr>
                <a:srgbClr val="F5F5F5"/>
              </a:buClr>
              <a:buFont typeface="Microsoft Sans Serif" charset="0"/>
              <a:buNone/>
              <a:defRPr/>
            </a:pPr>
            <a:r>
              <a:rPr lang="zh-CN" altLang="en-US" sz="5805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微软雅黑" charset="0"/>
              </a:rPr>
              <a:t>谢谢</a:t>
            </a:r>
            <a:endParaRPr lang="zh-CN" altLang="en-US" sz="871" dirty="0">
              <a:solidFill>
                <a:srgbClr val="FFFFFF"/>
              </a:solidFill>
              <a:latin typeface="SimHei" panose="02010609060101010101" pitchFamily="49" charset="-122"/>
              <a:ea typeface="SimHei" panose="02010609060101010101" pitchFamily="49" charset="-122"/>
              <a:cs typeface="微软雅黑" charset="0"/>
            </a:endParaRPr>
          </a:p>
        </p:txBody>
      </p:sp>
      <p:sp>
        <p:nvSpPr>
          <p:cNvPr id="17416" name="Rectangle 8"/>
          <p:cNvSpPr>
            <a:spLocks/>
          </p:cNvSpPr>
          <p:nvPr/>
        </p:nvSpPr>
        <p:spPr bwMode="auto">
          <a:xfrm>
            <a:off x="1305523" y="2912673"/>
            <a:ext cx="5149883" cy="44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buClr>
                <a:srgbClr val="F5F5F5"/>
              </a:buClr>
              <a:buFont typeface="Microsoft Sans Serif" charset="0"/>
              <a:buNone/>
              <a:defRPr/>
            </a:pPr>
            <a:r>
              <a:rPr lang="en-US" altLang="zh-CN" sz="2903" dirty="0">
                <a:solidFill>
                  <a:srgbClr val="FFFFFF"/>
                </a:solidFill>
                <a:ea typeface="宋体" charset="0"/>
              </a:rPr>
              <a:t>THANK YOU</a:t>
            </a:r>
          </a:p>
        </p:txBody>
      </p:sp>
      <p:sp>
        <p:nvSpPr>
          <p:cNvPr id="9" name="Shape 50"/>
          <p:cNvSpPr/>
          <p:nvPr/>
        </p:nvSpPr>
        <p:spPr>
          <a:xfrm>
            <a:off x="9067813" y="6140577"/>
            <a:ext cx="280589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 spc="180">
                <a:solidFill>
                  <a:srgbClr val="53585F"/>
                </a:solidFill>
              </a:defRPr>
            </a:lvl1pPr>
          </a:lstStyle>
          <a:p>
            <a:r>
              <a:rPr lang="en-US" sz="1000" dirty="0"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</a:rPr>
              <a:t>https://</a:t>
            </a:r>
            <a:r>
              <a:rPr lang="en-US" sz="1000" dirty="0" err="1"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</a:rPr>
              <a:t>github.com</a:t>
            </a:r>
            <a:r>
              <a:rPr lang="en-US" sz="1000" dirty="0"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</a:rPr>
              <a:t>/</a:t>
            </a:r>
            <a:r>
              <a:rPr lang="en-US" sz="1000" dirty="0" err="1"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</a:rPr>
              <a:t>apache</a:t>
            </a:r>
            <a:r>
              <a:rPr lang="en-US" sz="1000" dirty="0"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</a:rPr>
              <a:t>/</a:t>
            </a:r>
            <a:r>
              <a:rPr lang="en-US" sz="1000" dirty="0" err="1"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</a:rPr>
              <a:t>dubbo</a:t>
            </a:r>
            <a:endParaRPr sz="1000" dirty="0">
              <a:latin typeface="SimSun" panose="02010600030101010101" pitchFamily="2" charset="-122"/>
              <a:ea typeface="SimSun" panose="02010600030101010101" pitchFamily="2" charset="-122"/>
              <a:cs typeface="Microsoft YaHei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F56CED-C20B-26B7-C22E-63A5BE607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5724566"/>
            <a:ext cx="832022" cy="8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902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26FD7-F077-5B13-135E-EED2784A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RPC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1CAFE-B877-BA41-C22E-C12FBF10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RPC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Remote Procedure Call </a:t>
            </a:r>
            <a:r>
              <a:rPr lang="zh-CN" altLang="en-US" sz="2000" dirty="0">
                <a:latin typeface="+mn-ea"/>
              </a:rPr>
              <a:t>即远程过程调用，远程过程调用其实对标的是本地过程调用。 </a:t>
            </a:r>
          </a:p>
          <a:p>
            <a:pPr marL="0" indent="0">
              <a:buNone/>
            </a:pPr>
            <a:endParaRPr kumimoji="1" lang="en-US" altLang="zh-CN" dirty="0">
              <a:latin typeface="+mn-ea"/>
            </a:endParaRPr>
          </a:p>
          <a:p>
            <a:pPr marL="0" indent="0">
              <a:buNone/>
            </a:pPr>
            <a:endParaRPr kumimoji="1"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6135E9-D420-7BE4-D0C8-565DBF34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60" y="1766651"/>
            <a:ext cx="9515502" cy="3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8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34D65-C46F-EC6B-E187-A66A4788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如何设计一个</a:t>
            </a:r>
            <a:r>
              <a:rPr kumimoji="1" lang="en-US" altLang="zh-CN" dirty="0"/>
              <a:t>RPC</a:t>
            </a:r>
            <a:r>
              <a:rPr kumimoji="1" lang="zh-CN" altLang="en-US" dirty="0"/>
              <a:t>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3C287-71DB-686F-B408-7E305D32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0" y="2317750"/>
            <a:ext cx="222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CFE1-D3BC-F730-CD5F-99E8D17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如何设计一个</a:t>
            </a:r>
            <a:r>
              <a:rPr kumimoji="1" lang="en-US" altLang="zh-CN" dirty="0"/>
              <a:t>RPC</a:t>
            </a:r>
            <a:r>
              <a:rPr kumimoji="1" lang="zh-CN" altLang="en-US" dirty="0"/>
              <a:t>框架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6EB33D8-0840-12DF-84DE-B46849840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754395"/>
              </p:ext>
            </p:extLst>
          </p:nvPr>
        </p:nvGraphicFramePr>
        <p:xfrm>
          <a:off x="2032000" y="1108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55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CFE1-D3BC-F730-CD5F-99E8D17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注册中心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0C865-5A5B-7ADB-4A91-57ACA1B7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注册中心就相当于一个平台，大家在上面暴露自己的服务，也在上面得知自己能调用哪些服务</a:t>
            </a:r>
            <a:endParaRPr lang="en-US" altLang="zh-CN" sz="2000" dirty="0"/>
          </a:p>
          <a:p>
            <a:r>
              <a:rPr lang="zh-CN" altLang="en-US" sz="2000" dirty="0"/>
              <a:t>当然还能做配置中心，将配置集中化处理，动态变更通知订阅者</a:t>
            </a:r>
            <a:endParaRPr lang="en-US" altLang="zh-CN" sz="2000" dirty="0"/>
          </a:p>
          <a:p>
            <a:r>
              <a:rPr lang="zh-CN" altLang="en-US" sz="2000" dirty="0"/>
              <a:t>常⻅的配置中心有</a:t>
            </a:r>
            <a:r>
              <a:rPr lang="en-US" altLang="zh-CN" sz="2000" dirty="0"/>
              <a:t>zookeeper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nacos</a:t>
            </a:r>
            <a:r>
              <a:rPr lang="zh-CN" altLang="en-US" sz="2000" dirty="0"/>
              <a:t>、</a:t>
            </a:r>
            <a:r>
              <a:rPr lang="en-US" altLang="zh-CN" sz="2000" dirty="0"/>
              <a:t>eureka</a:t>
            </a:r>
            <a:r>
              <a:rPr lang="zh-CN" altLang="en-US" sz="2000" dirty="0"/>
              <a:t>、</a:t>
            </a:r>
            <a:r>
              <a:rPr lang="en-US" altLang="zh-CN" sz="2000" dirty="0"/>
              <a:t>k8s</a:t>
            </a:r>
            <a:r>
              <a:rPr lang="zh-CN" altLang="en-US" sz="2000" dirty="0"/>
              <a:t>等 </a:t>
            </a:r>
          </a:p>
          <a:p>
            <a:endParaRPr kumimoji="1" lang="zh-CN" altLang="en-US" dirty="0"/>
          </a:p>
        </p:txBody>
      </p:sp>
      <p:pic>
        <p:nvPicPr>
          <p:cNvPr id="1025" name="Picture 1" descr="page6image30160496">
            <a:extLst>
              <a:ext uri="{FF2B5EF4-FFF2-40B4-BE49-F238E27FC236}">
                <a16:creationId xmlns:a16="http://schemas.microsoft.com/office/drawing/2014/main" id="{22866AAA-0833-ED89-16CE-9F9326F5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58" y="2217905"/>
            <a:ext cx="8719484" cy="395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CFE1-D3BC-F730-CD5F-99E8D17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服务消费者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0C865-5A5B-7ADB-4A91-57ACA1B7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latin typeface="+mn-ea"/>
              </a:rPr>
              <a:t>服务者消费者知道自己需要调用哪个接口之后只管调用，什么都不需要管，全都由代理帮你搞定</a:t>
            </a:r>
            <a:r>
              <a:rPr lang="en-US" altLang="zh-CN" sz="1800" dirty="0">
                <a:latin typeface="+mn-ea"/>
              </a:rPr>
              <a:t>! </a:t>
            </a:r>
            <a:r>
              <a:rPr lang="zh-CN" altLang="en-US" sz="1800" dirty="0">
                <a:latin typeface="+mn-ea"/>
              </a:rPr>
              <a:t>只需要告诉代理，你调用的是哪个方法和参数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+mn-ea"/>
              </a:rPr>
              <a:t>服务提供方供方一般都是集群部署，那调用方需要通过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负载均衡</a:t>
            </a:r>
            <a:r>
              <a:rPr lang="zh-CN" altLang="en-US" sz="1800" dirty="0">
                <a:latin typeface="+mn-ea"/>
              </a:rPr>
              <a:t>来选择一个调用，可以通过某些策略来选择一台实例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+mn-ea"/>
              </a:rPr>
              <a:t>当然还需要有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容错机制</a:t>
            </a:r>
            <a:r>
              <a:rPr lang="zh-CN" altLang="en-US" sz="1800" dirty="0">
                <a:latin typeface="+mn-ea"/>
              </a:rPr>
              <a:t>，毕竟这是远程调用，网络是不可靠的，所以可能需要重试什么的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+mn-ea"/>
              </a:rPr>
              <a:t>需要和服务提供方约定一个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协议</a:t>
            </a:r>
            <a:r>
              <a:rPr lang="zh-CN" altLang="en-US" sz="1800" dirty="0">
                <a:latin typeface="+mn-ea"/>
              </a:rPr>
              <a:t>，例如我们就用</a:t>
            </a:r>
            <a:r>
              <a:rPr lang="en-US" altLang="zh-CN" sz="1800" dirty="0">
                <a:latin typeface="+mn-ea"/>
              </a:rPr>
              <a:t>HTTP</a:t>
            </a:r>
            <a:r>
              <a:rPr lang="zh-CN" altLang="en-US" sz="1800" dirty="0">
                <a:latin typeface="+mn-ea"/>
              </a:rPr>
              <a:t>来通信就好啦，也就是大家要讲一样的话，不然可能听不懂了。 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+mn-ea"/>
              </a:rPr>
              <a:t>当然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序列化</a:t>
            </a:r>
            <a:r>
              <a:rPr lang="zh-CN" altLang="en-US" sz="1800" dirty="0">
                <a:latin typeface="+mn-ea"/>
              </a:rPr>
              <a:t>必不可少，毕竟我们本地的结构都是以对象存在的，传输的数据包必须是二进制的，所以还需要序列化之后才能传输，因此还需要约定序列化格式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+mn-ea"/>
              </a:rPr>
              <a:t>并且这过程中间可能还需要掺入一些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Filter</a:t>
            </a:r>
            <a:r>
              <a:rPr lang="zh-CN" altLang="en-US" sz="1800" dirty="0">
                <a:latin typeface="+mn-ea"/>
              </a:rPr>
              <a:t>，来作一波统一的处理，例如调用计数啊等等</a:t>
            </a:r>
          </a:p>
        </p:txBody>
      </p:sp>
    </p:spTree>
    <p:extLst>
      <p:ext uri="{BB962C8B-B14F-4D97-AF65-F5344CB8AC3E}">
        <p14:creationId xmlns:p14="http://schemas.microsoft.com/office/powerpoint/2010/main" val="16692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CFE1-D3BC-F730-CD5F-99E8D17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服务提供者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0C865-5A5B-7ADB-4A91-57ACA1B7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服务提供者肯定要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实现对应的接口</a:t>
            </a:r>
            <a:r>
              <a:rPr lang="zh-CN" altLang="en-US" sz="2000" dirty="0">
                <a:latin typeface="+mn-ea"/>
              </a:rPr>
              <a:t>这是毋庸置疑的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服务提供者需要把自己的接口暴露出去，向注册中心注册自己，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暴露自己所能提供的服务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消费者的请求，提供者需要用和消费者协商好的协议来处理这个请求，然后做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反序列化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序列化完的请求应该扔到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线程池</a:t>
            </a:r>
            <a:r>
              <a:rPr lang="zh-CN" altLang="en-US" sz="2000" dirty="0">
                <a:latin typeface="+mn-ea"/>
              </a:rPr>
              <a:t>里面做处理，某个线程接受到这个请求之后找到对应的实现调用，然后再将结果原路返回</a:t>
            </a:r>
          </a:p>
        </p:txBody>
      </p:sp>
    </p:spTree>
    <p:extLst>
      <p:ext uri="{BB962C8B-B14F-4D97-AF65-F5344CB8AC3E}">
        <p14:creationId xmlns:p14="http://schemas.microsoft.com/office/powerpoint/2010/main" val="285976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621F-4EAC-DED0-D67A-6E929349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监控中心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8319A-170D-BBA2-9CAF-F51097AD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面对众多的服务，精细化的监控和方便的运维必不可少。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这点很多开发者在开发的时候察觉不到，到你真正上线开始运行维护的时候，如果没有良好的 监控措施和快速的运维手段，到时候就是睁眼瞎、手足无措</a:t>
            </a:r>
            <a:r>
              <a:rPr lang="en-US" altLang="zh-CN" sz="2000" dirty="0">
                <a:latin typeface="+mn-ea"/>
              </a:rPr>
              <a:t>! </a:t>
            </a:r>
            <a:endParaRPr lang="zh-CN" altLang="en-US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0B9958-036B-C542-5202-D6EE39AB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2646193"/>
            <a:ext cx="336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1214</Words>
  <Application>Microsoft Macintosh PowerPoint</Application>
  <PresentationFormat>宽屏</PresentationFormat>
  <Paragraphs>96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SimHei</vt:lpstr>
      <vt:lpstr>SimSun</vt:lpstr>
      <vt:lpstr>SimSun</vt:lpstr>
      <vt:lpstr>Microsoft YaHei</vt:lpstr>
      <vt:lpstr>Arial</vt:lpstr>
      <vt:lpstr>Calibri</vt:lpstr>
      <vt:lpstr>Microsoft Sans Serif</vt:lpstr>
      <vt:lpstr>Office 主题​​</vt:lpstr>
      <vt:lpstr>PowerPoint 演示文稿</vt:lpstr>
      <vt:lpstr>自我介绍</vt:lpstr>
      <vt:lpstr>什么是RPC</vt:lpstr>
      <vt:lpstr>如何设计一个RPC框架</vt:lpstr>
      <vt:lpstr>如何设计一个RPC框架</vt:lpstr>
      <vt:lpstr>注册中心</vt:lpstr>
      <vt:lpstr>服务消费者</vt:lpstr>
      <vt:lpstr>服务提供者</vt:lpstr>
      <vt:lpstr>监控中心</vt:lpstr>
      <vt:lpstr>RPC总结</vt:lpstr>
      <vt:lpstr>什么是Dubbo</vt:lpstr>
      <vt:lpstr>Dubbo产生的背景</vt:lpstr>
      <vt:lpstr>Dubbo的发展历程</vt:lpstr>
      <vt:lpstr>社区现状</vt:lpstr>
      <vt:lpstr>谁在用Dubbo</vt:lpstr>
      <vt:lpstr>单注册中心下服务暴露过程</vt:lpstr>
      <vt:lpstr>服务发现过程(不包含Migration 机制)</vt:lpstr>
      <vt:lpstr>Dubbo整体调用过程</vt:lpstr>
      <vt:lpstr>如何成长为一名Apache Committer </vt:lpstr>
      <vt:lpstr>如何成长为一名Apache Committer </vt:lpstr>
      <vt:lpstr>联系我们</vt:lpstr>
      <vt:lpstr>调查问卷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cp:keywords/>
  <dc:description/>
  <cp:lastModifiedBy>Microsoft Office User</cp:lastModifiedBy>
  <cp:revision>107</cp:revision>
  <dcterms:created xsi:type="dcterms:W3CDTF">2022-06-29T03:37:22Z</dcterms:created>
  <dcterms:modified xsi:type="dcterms:W3CDTF">2022-07-07T11:10:25Z</dcterms:modified>
  <cp:category/>
</cp:coreProperties>
</file>