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321" r:id="rId3"/>
    <p:sldId id="337" r:id="rId4"/>
    <p:sldId id="1830" r:id="rId5"/>
    <p:sldId id="1860" r:id="rId6"/>
    <p:sldId id="1818" r:id="rId7"/>
    <p:sldId id="1859" r:id="rId8"/>
    <p:sldId id="1861" r:id="rId9"/>
    <p:sldId id="1862" r:id="rId10"/>
    <p:sldId id="1863" r:id="rId11"/>
    <p:sldId id="1864" r:id="rId12"/>
    <p:sldId id="1865" r:id="rId13"/>
    <p:sldId id="1866" r:id="rId14"/>
    <p:sldId id="1867" r:id="rId15"/>
    <p:sldId id="1869" r:id="rId16"/>
    <p:sldId id="1871" r:id="rId17"/>
    <p:sldId id="1820" r:id="rId18"/>
    <p:sldId id="1819" r:id="rId19"/>
    <p:sldId id="1868" r:id="rId20"/>
    <p:sldId id="1821" r:id="rId21"/>
    <p:sldId id="1872" r:id="rId22"/>
    <p:sldId id="1873" r:id="rId23"/>
    <p:sldId id="1870" r:id="rId24"/>
    <p:sldId id="1856" r:id="rId25"/>
    <p:sldId id="1857" r:id="rId26"/>
    <p:sldId id="18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8072"/>
  </p:normalViewPr>
  <p:slideViewPr>
    <p:cSldViewPr snapToGrid="0" snapToObjects="1">
      <p:cViewPr varScale="1">
        <p:scale>
          <a:sx n="85" d="100"/>
          <a:sy n="85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4502-94D0-0A47-9D80-D9116CBABDF4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46A-8720-1846-A3E1-9D29F6903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6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4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44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13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8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11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8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02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C646A-8720-1846-A3E1-9D29F6903B0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85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B95F-DF55-4B5C-BF92-BF3DDC87AD0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5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6B16-1BE8-1147-84B0-FB789D59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E69FA-34DA-155D-CD49-7C88CD98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083E0-EF47-AA81-71D8-A515C44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3BEF6-436F-18BD-CBEC-B946585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3BAB-22CB-1177-E6B6-D6CA19A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1C6E-A511-DBA1-F5C8-670D1B2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1183D-3649-B80E-9D2D-A0B4084D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C2EE-8AED-3077-CAE0-7B84C3B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E0F9-C925-B681-0885-0761A400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AA9E8-3D65-726C-CAB5-A6EA0A6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FB7C78-CAEF-34A3-CE46-9450961A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46140-1157-385A-D627-E188CEAE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17BFD-2E6B-813D-CD5C-7B34477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7245-EF04-DF52-9306-AFFDF22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5CF0D-3CFC-3BF8-B673-3FFD7B2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472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2900-F6C9-3B51-03C3-4B6F31A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05248"/>
            <a:ext cx="10844284" cy="63590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402F3-CE1E-E1B2-E366-372A113E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818151"/>
            <a:ext cx="10844283" cy="5098934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3B60-0C23-B05B-E27C-4E6242C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50ED-6EC4-8B4C-859B-04CDA48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7386-C7B8-A2C7-1EF5-732888A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73F27C62-FB77-B2A9-316F-3E73407A9B9E}"/>
              </a:ext>
            </a:extLst>
          </p:cNvPr>
          <p:cNvCxnSpPr/>
          <p:nvPr userDrawn="1"/>
        </p:nvCxnSpPr>
        <p:spPr>
          <a:xfrm>
            <a:off x="592537" y="732038"/>
            <a:ext cx="10844284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F587759-7429-033F-F71B-DD695657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3272" y="372579"/>
            <a:ext cx="1420528" cy="3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F2E8-AB03-BF3A-4436-B6E77A6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FEC29-989B-0AE1-4537-4AAE6F6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09EE-4632-0307-1D51-A6A1EA07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C5D8-1621-7808-CA6D-C0D523F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3D79-9E6D-EA54-30E3-3D51317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EBCA-9D9D-E640-A16E-08F6075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B4C1-3F8A-3290-C92D-2BE07162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11E49-2DE9-2C77-73D6-BFB183B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4F37D-842C-4C50-8A56-6AF0BF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8AC-8AF3-FEF1-86A7-79B605B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6E012-7C74-2A55-634C-5855CA64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9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F444-16DB-5046-283C-19C24CC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93CA9-7F32-E8C1-B531-DABC391A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5FF49-B8B7-F585-3D81-848D3ECE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C7A37-B1A7-C620-6D28-19A55A69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C2CA5-F7F2-318C-9AD5-FD2B93D3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C876C-0BAE-DF66-E59D-14023D3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694E7-6481-6A2A-25A5-FD7C847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FA08-0E83-EFEE-2D66-AD3EDB3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1C81-0EA1-E3F1-7685-0CAAE49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F24D-7497-7D0D-828E-A30F5FF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B9157-7B6E-C283-B655-EEB2756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ED4A8-B983-69CD-D4BC-E88C1A9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05D89-F1E9-0816-E811-86F6EA4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EE986-DFA7-56EA-473E-0B4ACB9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0E5BA-1469-B087-0C59-B56B890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387C-0BFE-9B23-F046-79549F2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CC3A-3F33-3A47-657C-9A9D2F0B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46FE1-1283-6398-1214-8577843F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822A5-26AE-738D-4BBC-AAFC95E9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FCCCD-A40C-B6DF-4B7A-B35740F0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1C37-CC18-3B63-74DD-0795D28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6B5E-BD75-C58B-2C21-C5258B1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B5451-1AF0-23A8-6466-F23A7931D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235F6-148B-99E3-1F53-7B9A67BD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EC823-CF5E-03A8-9347-BA3CE1A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5D60-8E12-C742-1C8E-D794C1C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4E0B-66EF-2DAA-0509-36C724A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7CA5F-D3D5-2F46-E95A-CCD4E80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ECC5D-D4B3-D573-A894-44EEAE07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1E05-F879-803C-591E-33D794800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BE8D-71D4-0A43-9AEC-F393F842577C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0DAC-0BE1-CA44-12A9-16B03122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5F56-C7E6-6EF4-47ED-C4B04D04F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04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49"/>
          <p:cNvSpPr/>
          <p:nvPr/>
        </p:nvSpPr>
        <p:spPr>
          <a:xfrm>
            <a:off x="-3183" y="335275"/>
            <a:ext cx="12195182" cy="6845300"/>
          </a:xfrm>
          <a:prstGeom prst="rect">
            <a:avLst/>
          </a:prstGeom>
          <a:solidFill>
            <a:srgbClr val="00A0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29" name="Shape 50"/>
          <p:cNvSpPr/>
          <p:nvPr/>
        </p:nvSpPr>
        <p:spPr>
          <a:xfrm>
            <a:off x="0" y="5773737"/>
            <a:ext cx="12192000" cy="10842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  <a:sym typeface="Microsoft YaHei"/>
            </a:endParaRP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sym typeface="Microsoft YaHei"/>
              </a:rPr>
              <a:t>			Apache Dubbo</a:t>
            </a: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Shape 52"/>
          <p:cNvSpPr/>
          <p:nvPr/>
        </p:nvSpPr>
        <p:spPr>
          <a:xfrm>
            <a:off x="1365751" y="1738906"/>
            <a:ext cx="945731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 sz="6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Dubbo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线程模型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2" name="Shape 53"/>
          <p:cNvSpPr/>
          <p:nvPr/>
        </p:nvSpPr>
        <p:spPr>
          <a:xfrm>
            <a:off x="1144586" y="2523737"/>
            <a:ext cx="83359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800">
                <a:solidFill>
                  <a:srgbClr val="F5F5F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462712" y="4357479"/>
            <a:ext cx="215575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华钟明 </a:t>
            </a:r>
            <a:r>
              <a:rPr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CrazyHZM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111C5C-98B1-4DFD-7A9A-7E746133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4" y="5899859"/>
            <a:ext cx="832022" cy="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3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795738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（三）</a:t>
            </a:r>
            <a:r>
              <a:rPr lang="en" altLang="zh-CN" dirty="0"/>
              <a:t> Execution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0D26D-2D70-15C7-0841-B6E0677717F1}"/>
              </a:ext>
            </a:extLst>
          </p:cNvPr>
          <p:cNvSpPr txBox="1">
            <a:spLocks/>
          </p:cNvSpPr>
          <p:nvPr/>
        </p:nvSpPr>
        <p:spPr>
          <a:xfrm>
            <a:off x="592537" y="1550118"/>
            <a:ext cx="4279501" cy="287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建立连接、断开连接、异常处理、发送响应都在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接收请求在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4EFE18E-5DC0-C9F1-1646-D9235F05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42" y="1604706"/>
            <a:ext cx="7231691" cy="48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795738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（四）</a:t>
            </a:r>
            <a:r>
              <a:rPr lang="en" altLang="zh-CN" dirty="0"/>
              <a:t> Message</a:t>
            </a:r>
            <a:r>
              <a:rPr lang="zh-CN" altLang="en-US" dirty="0"/>
              <a:t> </a:t>
            </a:r>
            <a:r>
              <a:rPr lang="en" altLang="zh-CN" dirty="0"/>
              <a:t>Only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0D26D-2D70-15C7-0841-B6E0677717F1}"/>
              </a:ext>
            </a:extLst>
          </p:cNvPr>
          <p:cNvSpPr txBox="1">
            <a:spLocks/>
          </p:cNvSpPr>
          <p:nvPr/>
        </p:nvSpPr>
        <p:spPr>
          <a:xfrm>
            <a:off x="592537" y="1550118"/>
            <a:ext cx="4279501" cy="1970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建立连接、断开连接、异常处理、发送响应都在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接收请求在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48A06CE-5012-EEE6-998B-F2D5A80AA880}"/>
              </a:ext>
            </a:extLst>
          </p:cNvPr>
          <p:cNvSpPr txBox="1">
            <a:spLocks/>
          </p:cNvSpPr>
          <p:nvPr/>
        </p:nvSpPr>
        <p:spPr>
          <a:xfrm>
            <a:off x="592536" y="3534235"/>
            <a:ext cx="4223305" cy="2370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与</a:t>
            </a:r>
            <a:r>
              <a:rPr lang="en" altLang="zh-CN" dirty="0"/>
              <a:t>Execution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区别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在于</a:t>
            </a:r>
            <a:r>
              <a:rPr lang="en" altLang="zh-CN" dirty="0"/>
              <a:t>Execution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接收响应不会在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线程中处理，在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Provider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侧不存在接收响应，所以目前是一致的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6E7EB029-F85C-BA7A-EA71-70F63AA2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1" y="1495228"/>
            <a:ext cx="7231691" cy="48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795738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（五）</a:t>
            </a:r>
            <a:r>
              <a:rPr lang="en" altLang="zh-CN" dirty="0"/>
              <a:t> Connection</a:t>
            </a:r>
            <a:r>
              <a:rPr lang="zh-CN" altLang="en-US" dirty="0"/>
              <a:t> </a:t>
            </a:r>
            <a:r>
              <a:rPr lang="en" altLang="zh-CN" dirty="0"/>
              <a:t>Ordered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0D26D-2D70-15C7-0841-B6E0677717F1}"/>
              </a:ext>
            </a:extLst>
          </p:cNvPr>
          <p:cNvSpPr txBox="1">
            <a:spLocks/>
          </p:cNvSpPr>
          <p:nvPr/>
        </p:nvSpPr>
        <p:spPr>
          <a:xfrm>
            <a:off x="592538" y="1550118"/>
            <a:ext cx="3821808" cy="2538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发送响应在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的连接线程池内处理。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接收请求，异常处理，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ED750E83-BB6B-DEAC-5D8A-DA9F9046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97" y="1732959"/>
            <a:ext cx="7701103" cy="43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——Consumer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1037475"/>
            <a:ext cx="10844283" cy="454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除了发送请求操作以外，其他所有事件都派发到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  <a:endParaRPr kumimoji="1"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Direct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建立连接、断开连接、异常处理、接收响应、发送请求都在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线程上执行，没有任何任何操作在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>
                <a:solidFill>
                  <a:srgbClr val="FF0000"/>
                </a:solidFill>
              </a:rPr>
              <a:t>Execution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建立连接、断开连接、异常处理、发送请求，接收响应都在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线程上执行，没有任何任何操作在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>
                <a:solidFill>
                  <a:srgbClr val="FF0000"/>
                </a:solidFill>
              </a:rPr>
              <a:t>Message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建立连接、断开连接、异常处理、发送请求都在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线程上执行，接收响应在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  <a:endParaRPr kumimoji="1"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/>
              <a:t>Connection</a:t>
            </a:r>
            <a:r>
              <a:rPr lang="zh-CN" altLang="en-US" dirty="0"/>
              <a:t> </a:t>
            </a:r>
            <a:r>
              <a:rPr lang="en" altLang="zh-CN" dirty="0"/>
              <a:t>Ordered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发送请求在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线程上执行；建立连接、断开连接在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的连接池线程内处理；接收响应，异常处理在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16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05248"/>
            <a:ext cx="9991380" cy="63590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sz="3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sz="3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——Consumer</a:t>
            </a:r>
            <a:r>
              <a:rPr kumimoji="1" lang="zh-CN" altLang="en-US" sz="3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的线程模型优化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144C842-BF7D-C350-6026-FF86CCFC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2" y="1526030"/>
            <a:ext cx="5991476" cy="3850949"/>
          </a:xfrm>
          <a:prstGeom prst="rect">
            <a:avLst/>
          </a:prstGeom>
        </p:spPr>
      </p:pic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3D4531B6-6799-68A3-DAC1-17B2E66E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85" y="1481020"/>
            <a:ext cx="5422243" cy="382670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767A4F8-8D4F-7DBE-3C82-44305335E80B}"/>
              </a:ext>
            </a:extLst>
          </p:cNvPr>
          <p:cNvSpPr txBox="1">
            <a:spLocks/>
          </p:cNvSpPr>
          <p:nvPr/>
        </p:nvSpPr>
        <p:spPr>
          <a:xfrm>
            <a:off x="2060028" y="963904"/>
            <a:ext cx="253299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旧的线程模型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4314546-D53E-C07A-C626-CDF43F7D602C}"/>
              </a:ext>
            </a:extLst>
          </p:cNvPr>
          <p:cNvSpPr txBox="1">
            <a:spLocks/>
          </p:cNvSpPr>
          <p:nvPr/>
        </p:nvSpPr>
        <p:spPr>
          <a:xfrm>
            <a:off x="8166538" y="971367"/>
            <a:ext cx="3015371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新的线程模型</a:t>
            </a:r>
          </a:p>
        </p:txBody>
      </p:sp>
    </p:spTree>
    <p:extLst>
      <p:ext uri="{BB962C8B-B14F-4D97-AF65-F5344CB8AC3E}">
        <p14:creationId xmlns:p14="http://schemas.microsoft.com/office/powerpoint/2010/main" val="131466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如何配置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协议的线程模型？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5A27EEF-2E05-DCBF-B702-09B7E104BFA8}"/>
              </a:ext>
            </a:extLst>
          </p:cNvPr>
          <p:cNvSpPr txBox="1">
            <a:spLocks/>
          </p:cNvSpPr>
          <p:nvPr/>
        </p:nvSpPr>
        <p:spPr>
          <a:xfrm>
            <a:off x="508456" y="909052"/>
            <a:ext cx="5314275" cy="3652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zh-CN" dirty="0" err="1"/>
              <a:t>dubbo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application:</a:t>
            </a:r>
            <a:br>
              <a:rPr lang="en" altLang="zh-CN" dirty="0"/>
            </a:br>
            <a:r>
              <a:rPr lang="en" altLang="zh-CN" dirty="0"/>
              <a:t>    name: </a:t>
            </a:r>
            <a:r>
              <a:rPr lang="en" altLang="zh-CN" dirty="0" err="1"/>
              <a:t>dubbo</a:t>
            </a:r>
            <a:r>
              <a:rPr lang="en" altLang="zh-CN" dirty="0"/>
              <a:t>-</a:t>
            </a:r>
            <a:r>
              <a:rPr lang="en" altLang="zh-CN" dirty="0" err="1"/>
              <a:t>springboot</a:t>
            </a:r>
            <a:r>
              <a:rPr lang="en" altLang="zh-CN" dirty="0"/>
              <a:t>-demo-provider</a:t>
            </a:r>
            <a:br>
              <a:rPr lang="en" altLang="zh-CN" dirty="0"/>
            </a:br>
            <a:r>
              <a:rPr lang="en" altLang="zh-CN" dirty="0"/>
              <a:t>  protocol:</a:t>
            </a:r>
            <a:br>
              <a:rPr lang="en" altLang="zh-CN" dirty="0"/>
            </a:br>
            <a:r>
              <a:rPr lang="en" altLang="zh-CN" dirty="0"/>
              <a:t>    name: </a:t>
            </a:r>
            <a:r>
              <a:rPr lang="en" altLang="zh-CN" dirty="0" err="1"/>
              <a:t>dubbo</a:t>
            </a:r>
            <a:br>
              <a:rPr lang="en" altLang="zh-CN" dirty="0"/>
            </a:br>
            <a:r>
              <a:rPr lang="en" altLang="zh-CN" dirty="0"/>
              <a:t>    port: -1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>
                <a:solidFill>
                  <a:srgbClr val="FF0000"/>
                </a:solidFill>
              </a:rPr>
              <a:t>dispatcher: direct</a:t>
            </a:r>
            <a:br>
              <a:rPr lang="en" altLang="zh-CN" dirty="0"/>
            </a:br>
            <a:r>
              <a:rPr lang="en" altLang="zh-CN" dirty="0"/>
              <a:t>  registry:</a:t>
            </a:r>
            <a:br>
              <a:rPr lang="en" altLang="zh-CN" dirty="0"/>
            </a:br>
            <a:r>
              <a:rPr lang="en" altLang="zh-CN" dirty="0"/>
              <a:t>    id: </a:t>
            </a:r>
            <a:r>
              <a:rPr lang="en" altLang="zh-CN" dirty="0" err="1"/>
              <a:t>zk</a:t>
            </a:r>
            <a:r>
              <a:rPr lang="en" altLang="zh-CN" dirty="0"/>
              <a:t>-registry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r>
              <a:rPr lang="en" altLang="zh-CN" dirty="0"/>
              <a:t>  config-center: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r>
              <a:rPr lang="en" altLang="zh-CN" dirty="0"/>
              <a:t>  metadata-report: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ECE9C97-7C4A-071F-24CC-A4058B2C7931}"/>
              </a:ext>
            </a:extLst>
          </p:cNvPr>
          <p:cNvSpPr txBox="1">
            <a:spLocks/>
          </p:cNvSpPr>
          <p:nvPr/>
        </p:nvSpPr>
        <p:spPr>
          <a:xfrm>
            <a:off x="5644054" y="1424124"/>
            <a:ext cx="6905297" cy="31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AllDispatcher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all</a:t>
            </a:r>
          </a:p>
          <a:p>
            <a:r>
              <a:rPr lang="en" altLang="zh-CN" dirty="0" err="1"/>
              <a:t>DirectDispatcher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direct</a:t>
            </a:r>
          </a:p>
          <a:p>
            <a:r>
              <a:rPr lang="en" altLang="zh-CN" dirty="0" err="1"/>
              <a:t>ExecutionDispatcher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execution</a:t>
            </a:r>
          </a:p>
          <a:p>
            <a:r>
              <a:rPr lang="en" altLang="zh-CN" dirty="0" err="1"/>
              <a:t>MessageOnlyDispatcher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message</a:t>
            </a:r>
          </a:p>
          <a:p>
            <a:r>
              <a:rPr lang="en" altLang="zh-CN" dirty="0" err="1"/>
              <a:t>ConnectionOrderedDispatcher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connection</a:t>
            </a: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3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线程模型上的一些特殊配置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ECE9C97-7C4A-071F-24CC-A4058B2C7931}"/>
              </a:ext>
            </a:extLst>
          </p:cNvPr>
          <p:cNvSpPr txBox="1">
            <a:spLocks/>
          </p:cNvSpPr>
          <p:nvPr/>
        </p:nvSpPr>
        <p:spPr>
          <a:xfrm>
            <a:off x="592536" y="867076"/>
            <a:ext cx="9465863" cy="31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decode.in.io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可调整反序列化操作在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线程上进行</a:t>
            </a:r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ConnectionOrderedDispatcher</a:t>
            </a:r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独有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的配置：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/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connect.queue.capacity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：可调整连接池队列大小</a:t>
            </a:r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/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connect.queue.warning.size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：超过该阀值则打印告警日志</a:t>
            </a:r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48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32">
            <a:extLst>
              <a:ext uri="{FF2B5EF4-FFF2-40B4-BE49-F238E27FC236}">
                <a16:creationId xmlns:a16="http://schemas.microsoft.com/office/drawing/2014/main" id="{816E6148-F7E7-F84D-A819-D91565B164E1}"/>
              </a:ext>
            </a:extLst>
          </p:cNvPr>
          <p:cNvSpPr/>
          <p:nvPr/>
        </p:nvSpPr>
        <p:spPr>
          <a:xfrm>
            <a:off x="-236520" y="2978060"/>
            <a:ext cx="12650051" cy="991128"/>
          </a:xfrm>
          <a:custGeom>
            <a:avLst/>
            <a:gdLst>
              <a:gd name="connsiteX0" fmla="*/ 0 w 12651698"/>
              <a:gd name="connsiteY0" fmla="*/ 991257 h 991257"/>
              <a:gd name="connsiteX1" fmla="*/ 2248524 w 12651698"/>
              <a:gd name="connsiteY1" fmla="*/ 106837 h 991257"/>
              <a:gd name="connsiteX2" fmla="*/ 3717560 w 12651698"/>
              <a:gd name="connsiteY2" fmla="*/ 106837 h 991257"/>
              <a:gd name="connsiteX3" fmla="*/ 4796852 w 12651698"/>
              <a:gd name="connsiteY3" fmla="*/ 931296 h 991257"/>
              <a:gd name="connsiteX4" fmla="*/ 6475751 w 12651698"/>
              <a:gd name="connsiteY4" fmla="*/ 301709 h 991257"/>
              <a:gd name="connsiteX5" fmla="*/ 8604354 w 12651698"/>
              <a:gd name="connsiteY5" fmla="*/ 106837 h 991257"/>
              <a:gd name="connsiteX6" fmla="*/ 9623685 w 12651698"/>
              <a:gd name="connsiteY6" fmla="*/ 676463 h 991257"/>
              <a:gd name="connsiteX7" fmla="*/ 11287593 w 12651698"/>
              <a:gd name="connsiteY7" fmla="*/ 541552 h 991257"/>
              <a:gd name="connsiteX8" fmla="*/ 12651698 w 12651698"/>
              <a:gd name="connsiteY8" fmla="*/ 856345 h 99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1698" h="991257">
                <a:moveTo>
                  <a:pt x="0" y="991257"/>
                </a:moveTo>
                <a:cubicBezTo>
                  <a:pt x="814465" y="622748"/>
                  <a:pt x="1628931" y="254240"/>
                  <a:pt x="2248524" y="106837"/>
                </a:cubicBezTo>
                <a:cubicBezTo>
                  <a:pt x="2868117" y="-40566"/>
                  <a:pt x="3292839" y="-30573"/>
                  <a:pt x="3717560" y="106837"/>
                </a:cubicBezTo>
                <a:cubicBezTo>
                  <a:pt x="4142281" y="244247"/>
                  <a:pt x="4337154" y="898817"/>
                  <a:pt x="4796852" y="931296"/>
                </a:cubicBezTo>
                <a:cubicBezTo>
                  <a:pt x="5256550" y="963775"/>
                  <a:pt x="5841167" y="439119"/>
                  <a:pt x="6475751" y="301709"/>
                </a:cubicBezTo>
                <a:cubicBezTo>
                  <a:pt x="7110335" y="164299"/>
                  <a:pt x="8079698" y="44378"/>
                  <a:pt x="8604354" y="106837"/>
                </a:cubicBezTo>
                <a:cubicBezTo>
                  <a:pt x="9129010" y="169296"/>
                  <a:pt x="9176479" y="604010"/>
                  <a:pt x="9623685" y="676463"/>
                </a:cubicBezTo>
                <a:cubicBezTo>
                  <a:pt x="10070892" y="748915"/>
                  <a:pt x="10782924" y="511572"/>
                  <a:pt x="11287593" y="541552"/>
                </a:cubicBezTo>
                <a:cubicBezTo>
                  <a:pt x="11792262" y="571532"/>
                  <a:pt x="12421849" y="808876"/>
                  <a:pt x="12651698" y="856345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33">
            <a:extLst>
              <a:ext uri="{FF2B5EF4-FFF2-40B4-BE49-F238E27FC236}">
                <a16:creationId xmlns:a16="http://schemas.microsoft.com/office/drawing/2014/main" id="{2FF4CA23-AF38-8948-A3D0-505AD3604974}"/>
              </a:ext>
            </a:extLst>
          </p:cNvPr>
          <p:cNvSpPr/>
          <p:nvPr/>
        </p:nvSpPr>
        <p:spPr>
          <a:xfrm>
            <a:off x="-298971" y="3151275"/>
            <a:ext cx="12635063" cy="782104"/>
          </a:xfrm>
          <a:custGeom>
            <a:avLst/>
            <a:gdLst>
              <a:gd name="connsiteX0" fmla="*/ 0 w 12636708"/>
              <a:gd name="connsiteY0" fmla="*/ 0 h 782206"/>
              <a:gd name="connsiteX1" fmla="*/ 1454046 w 12636708"/>
              <a:gd name="connsiteY1" fmla="*/ 749508 h 782206"/>
              <a:gd name="connsiteX2" fmla="*/ 4497049 w 12636708"/>
              <a:gd name="connsiteY2" fmla="*/ 449704 h 782206"/>
              <a:gd name="connsiteX3" fmla="*/ 7195278 w 12636708"/>
              <a:gd name="connsiteY3" fmla="*/ 779488 h 782206"/>
              <a:gd name="connsiteX4" fmla="*/ 9488773 w 12636708"/>
              <a:gd name="connsiteY4" fmla="*/ 224852 h 782206"/>
              <a:gd name="connsiteX5" fmla="*/ 12636708 w 12636708"/>
              <a:gd name="connsiteY5" fmla="*/ 764498 h 78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36708" h="782206">
                <a:moveTo>
                  <a:pt x="0" y="0"/>
                </a:moveTo>
                <a:cubicBezTo>
                  <a:pt x="352269" y="337278"/>
                  <a:pt x="704538" y="674557"/>
                  <a:pt x="1454046" y="749508"/>
                </a:cubicBezTo>
                <a:cubicBezTo>
                  <a:pt x="2203554" y="824459"/>
                  <a:pt x="3540177" y="444707"/>
                  <a:pt x="4497049" y="449704"/>
                </a:cubicBezTo>
                <a:cubicBezTo>
                  <a:pt x="5453921" y="454701"/>
                  <a:pt x="6363324" y="816963"/>
                  <a:pt x="7195278" y="779488"/>
                </a:cubicBezTo>
                <a:cubicBezTo>
                  <a:pt x="8027232" y="742013"/>
                  <a:pt x="8581868" y="227350"/>
                  <a:pt x="9488773" y="224852"/>
                </a:cubicBezTo>
                <a:cubicBezTo>
                  <a:pt x="10395678" y="222354"/>
                  <a:pt x="11516193" y="493426"/>
                  <a:pt x="12636708" y="764498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35">
            <a:extLst>
              <a:ext uri="{FF2B5EF4-FFF2-40B4-BE49-F238E27FC236}">
                <a16:creationId xmlns:a16="http://schemas.microsoft.com/office/drawing/2014/main" id="{59CA0323-F71B-7643-B1F1-017272A46301}"/>
              </a:ext>
            </a:extLst>
          </p:cNvPr>
          <p:cNvSpPr/>
          <p:nvPr/>
        </p:nvSpPr>
        <p:spPr>
          <a:xfrm>
            <a:off x="-373911" y="3034652"/>
            <a:ext cx="12874874" cy="1053062"/>
          </a:xfrm>
          <a:custGeom>
            <a:avLst/>
            <a:gdLst>
              <a:gd name="connsiteX0" fmla="*/ 0 w 12876551"/>
              <a:gd name="connsiteY0" fmla="*/ 266541 h 1053199"/>
              <a:gd name="connsiteX1" fmla="*/ 1558977 w 12876551"/>
              <a:gd name="connsiteY1" fmla="*/ 1016049 h 1053199"/>
              <a:gd name="connsiteX2" fmla="*/ 3807502 w 12876551"/>
              <a:gd name="connsiteY2" fmla="*/ 296522 h 1053199"/>
              <a:gd name="connsiteX3" fmla="*/ 5906124 w 12876551"/>
              <a:gd name="connsiteY3" fmla="*/ 476403 h 1053199"/>
              <a:gd name="connsiteX4" fmla="*/ 8049718 w 12876551"/>
              <a:gd name="connsiteY4" fmla="*/ 11708 h 1053199"/>
              <a:gd name="connsiteX5" fmla="*/ 9578715 w 12876551"/>
              <a:gd name="connsiteY5" fmla="*/ 1046030 h 1053199"/>
              <a:gd name="connsiteX6" fmla="*/ 11857220 w 12876551"/>
              <a:gd name="connsiteY6" fmla="*/ 491394 h 1053199"/>
              <a:gd name="connsiteX7" fmla="*/ 12876551 w 12876551"/>
              <a:gd name="connsiteY7" fmla="*/ 926108 h 10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76551" h="1053199">
                <a:moveTo>
                  <a:pt x="0" y="266541"/>
                </a:moveTo>
                <a:cubicBezTo>
                  <a:pt x="462196" y="638796"/>
                  <a:pt x="924393" y="1011052"/>
                  <a:pt x="1558977" y="1016049"/>
                </a:cubicBezTo>
                <a:cubicBezTo>
                  <a:pt x="2193561" y="1021046"/>
                  <a:pt x="3082978" y="386463"/>
                  <a:pt x="3807502" y="296522"/>
                </a:cubicBezTo>
                <a:cubicBezTo>
                  <a:pt x="4532026" y="206581"/>
                  <a:pt x="5199088" y="523872"/>
                  <a:pt x="5906124" y="476403"/>
                </a:cubicBezTo>
                <a:cubicBezTo>
                  <a:pt x="6613160" y="428934"/>
                  <a:pt x="7437620" y="-83230"/>
                  <a:pt x="8049718" y="11708"/>
                </a:cubicBezTo>
                <a:cubicBezTo>
                  <a:pt x="8661816" y="106646"/>
                  <a:pt x="8944131" y="966082"/>
                  <a:pt x="9578715" y="1046030"/>
                </a:cubicBezTo>
                <a:cubicBezTo>
                  <a:pt x="10213299" y="1125978"/>
                  <a:pt x="11307581" y="511381"/>
                  <a:pt x="11857220" y="491394"/>
                </a:cubicBezTo>
                <a:cubicBezTo>
                  <a:pt x="12406859" y="471407"/>
                  <a:pt x="12641705" y="698757"/>
                  <a:pt x="12876551" y="926108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id="{D15266D0-FB58-794E-90A5-32DB1E049BA5}"/>
              </a:ext>
            </a:extLst>
          </p:cNvPr>
          <p:cNvSpPr/>
          <p:nvPr/>
        </p:nvSpPr>
        <p:spPr>
          <a:xfrm>
            <a:off x="-224029" y="2791560"/>
            <a:ext cx="12635063" cy="1186730"/>
          </a:xfrm>
          <a:custGeom>
            <a:avLst/>
            <a:gdLst>
              <a:gd name="connsiteX0" fmla="*/ 0 w 12636708"/>
              <a:gd name="connsiteY0" fmla="*/ 0 h 1186885"/>
              <a:gd name="connsiteX1" fmla="*/ 2023672 w 12636708"/>
              <a:gd name="connsiteY1" fmla="*/ 614596 h 1186885"/>
              <a:gd name="connsiteX2" fmla="*/ 4002373 w 12636708"/>
              <a:gd name="connsiteY2" fmla="*/ 419724 h 1186885"/>
              <a:gd name="connsiteX3" fmla="*/ 6175947 w 12636708"/>
              <a:gd name="connsiteY3" fmla="*/ 1184223 h 1186885"/>
              <a:gd name="connsiteX4" fmla="*/ 8424472 w 12636708"/>
              <a:gd name="connsiteY4" fmla="*/ 689547 h 1186885"/>
              <a:gd name="connsiteX5" fmla="*/ 9473783 w 12636708"/>
              <a:gd name="connsiteY5" fmla="*/ 1184223 h 1186885"/>
              <a:gd name="connsiteX6" fmla="*/ 11782268 w 12636708"/>
              <a:gd name="connsiteY6" fmla="*/ 689547 h 1186885"/>
              <a:gd name="connsiteX7" fmla="*/ 12636708 w 12636708"/>
              <a:gd name="connsiteY7" fmla="*/ 899409 h 118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36708" h="1186885">
                <a:moveTo>
                  <a:pt x="0" y="0"/>
                </a:moveTo>
                <a:cubicBezTo>
                  <a:pt x="678305" y="272321"/>
                  <a:pt x="1356610" y="544642"/>
                  <a:pt x="2023672" y="614596"/>
                </a:cubicBezTo>
                <a:cubicBezTo>
                  <a:pt x="2690734" y="684550"/>
                  <a:pt x="3310327" y="324786"/>
                  <a:pt x="4002373" y="419724"/>
                </a:cubicBezTo>
                <a:cubicBezTo>
                  <a:pt x="4694419" y="514662"/>
                  <a:pt x="5438931" y="1139253"/>
                  <a:pt x="6175947" y="1184223"/>
                </a:cubicBezTo>
                <a:cubicBezTo>
                  <a:pt x="6912963" y="1229193"/>
                  <a:pt x="7874833" y="689547"/>
                  <a:pt x="8424472" y="689547"/>
                </a:cubicBezTo>
                <a:cubicBezTo>
                  <a:pt x="8974111" y="689547"/>
                  <a:pt x="8914150" y="1184223"/>
                  <a:pt x="9473783" y="1184223"/>
                </a:cubicBezTo>
                <a:cubicBezTo>
                  <a:pt x="10033416" y="1184223"/>
                  <a:pt x="11255114" y="737016"/>
                  <a:pt x="11782268" y="689547"/>
                </a:cubicBezTo>
                <a:cubicBezTo>
                  <a:pt x="12309422" y="642078"/>
                  <a:pt x="12491803" y="856937"/>
                  <a:pt x="12636708" y="899409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37">
            <a:extLst>
              <a:ext uri="{FF2B5EF4-FFF2-40B4-BE49-F238E27FC236}">
                <a16:creationId xmlns:a16="http://schemas.microsoft.com/office/drawing/2014/main" id="{C4795FDD-23E6-9949-B82F-C7FF2286C6E2}"/>
              </a:ext>
            </a:extLst>
          </p:cNvPr>
          <p:cNvSpPr/>
          <p:nvPr/>
        </p:nvSpPr>
        <p:spPr>
          <a:xfrm>
            <a:off x="-313959" y="3067590"/>
            <a:ext cx="12665039" cy="1133208"/>
          </a:xfrm>
          <a:custGeom>
            <a:avLst/>
            <a:gdLst>
              <a:gd name="connsiteX0" fmla="*/ 0 w 12666688"/>
              <a:gd name="connsiteY0" fmla="*/ 773243 h 1133356"/>
              <a:gd name="connsiteX1" fmla="*/ 1484026 w 12666688"/>
              <a:gd name="connsiteY1" fmla="*/ 1013086 h 1133356"/>
              <a:gd name="connsiteX2" fmla="*/ 3522688 w 12666688"/>
              <a:gd name="connsiteY2" fmla="*/ 278568 h 1133356"/>
              <a:gd name="connsiteX3" fmla="*/ 4736891 w 12666688"/>
              <a:gd name="connsiteY3" fmla="*/ 1133007 h 1133356"/>
              <a:gd name="connsiteX4" fmla="*/ 6685613 w 12666688"/>
              <a:gd name="connsiteY4" fmla="*/ 383499 h 1133356"/>
              <a:gd name="connsiteX5" fmla="*/ 8514413 w 12666688"/>
              <a:gd name="connsiteY5" fmla="*/ 398489 h 1133356"/>
              <a:gd name="connsiteX6" fmla="*/ 10118360 w 12666688"/>
              <a:gd name="connsiteY6" fmla="*/ 8745 h 1133356"/>
              <a:gd name="connsiteX7" fmla="*/ 11332563 w 12666688"/>
              <a:gd name="connsiteY7" fmla="*/ 833204 h 1133356"/>
              <a:gd name="connsiteX8" fmla="*/ 12666688 w 12666688"/>
              <a:gd name="connsiteY8" fmla="*/ 533400 h 113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6688" h="1133356">
                <a:moveTo>
                  <a:pt x="0" y="773243"/>
                </a:moveTo>
                <a:cubicBezTo>
                  <a:pt x="448455" y="934387"/>
                  <a:pt x="896911" y="1095532"/>
                  <a:pt x="1484026" y="1013086"/>
                </a:cubicBezTo>
                <a:cubicBezTo>
                  <a:pt x="2071141" y="930640"/>
                  <a:pt x="2980544" y="258581"/>
                  <a:pt x="3522688" y="278568"/>
                </a:cubicBezTo>
                <a:cubicBezTo>
                  <a:pt x="4064832" y="298555"/>
                  <a:pt x="4209737" y="1115519"/>
                  <a:pt x="4736891" y="1133007"/>
                </a:cubicBezTo>
                <a:cubicBezTo>
                  <a:pt x="5264045" y="1150495"/>
                  <a:pt x="6056026" y="505919"/>
                  <a:pt x="6685613" y="383499"/>
                </a:cubicBezTo>
                <a:cubicBezTo>
                  <a:pt x="7315200" y="261079"/>
                  <a:pt x="7942289" y="460948"/>
                  <a:pt x="8514413" y="398489"/>
                </a:cubicBezTo>
                <a:cubicBezTo>
                  <a:pt x="9086538" y="336030"/>
                  <a:pt x="9648668" y="-63708"/>
                  <a:pt x="10118360" y="8745"/>
                </a:cubicBezTo>
                <a:cubicBezTo>
                  <a:pt x="10588052" y="81198"/>
                  <a:pt x="10907842" y="745762"/>
                  <a:pt x="11332563" y="833204"/>
                </a:cubicBezTo>
                <a:cubicBezTo>
                  <a:pt x="11757284" y="920646"/>
                  <a:pt x="12211986" y="727023"/>
                  <a:pt x="12666688" y="533400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65E709-B346-AB4A-A819-CDA42D9A20B0}"/>
              </a:ext>
            </a:extLst>
          </p:cNvPr>
          <p:cNvSpPr/>
          <p:nvPr/>
        </p:nvSpPr>
        <p:spPr>
          <a:xfrm>
            <a:off x="3566940" y="4174063"/>
            <a:ext cx="99972" cy="99972"/>
          </a:xfrm>
          <a:prstGeom prst="ellipse">
            <a:avLst/>
          </a:prstGeom>
          <a:noFill/>
          <a:ln w="28575">
            <a:solidFill>
              <a:srgbClr val="00B0F0"/>
            </a:soli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580213-9362-CF4D-A385-316A95C76BD8}"/>
              </a:ext>
            </a:extLst>
          </p:cNvPr>
          <p:cNvSpPr/>
          <p:nvPr/>
        </p:nvSpPr>
        <p:spPr>
          <a:xfrm>
            <a:off x="2962977" y="319405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02AC65-4259-DE4C-BE3A-B9168FFA204E}"/>
              </a:ext>
            </a:extLst>
          </p:cNvPr>
          <p:cNvSpPr/>
          <p:nvPr/>
        </p:nvSpPr>
        <p:spPr>
          <a:xfrm>
            <a:off x="1019014" y="334643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7B8516C-8DD4-4A46-AA16-8799DEB39D0A}"/>
              </a:ext>
            </a:extLst>
          </p:cNvPr>
          <p:cNvSpPr/>
          <p:nvPr/>
        </p:nvSpPr>
        <p:spPr>
          <a:xfrm>
            <a:off x="4217090" y="2213544"/>
            <a:ext cx="7974910" cy="284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B71C9B-67E2-B641-ADC4-03EC25C3D82C}"/>
              </a:ext>
            </a:extLst>
          </p:cNvPr>
          <p:cNvSpPr/>
          <p:nvPr/>
        </p:nvSpPr>
        <p:spPr>
          <a:xfrm>
            <a:off x="1865460" y="1861511"/>
            <a:ext cx="3502932" cy="3502930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B7E04-40B2-9845-874B-C1FE578743DE}"/>
              </a:ext>
            </a:extLst>
          </p:cNvPr>
          <p:cNvSpPr txBox="1"/>
          <p:nvPr/>
        </p:nvSpPr>
        <p:spPr>
          <a:xfrm>
            <a:off x="2668633" y="2849364"/>
            <a:ext cx="189658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96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862C5474-4D39-E24A-B2EB-1F2BD3BDA19B}"/>
              </a:ext>
            </a:extLst>
          </p:cNvPr>
          <p:cNvSpPr txBox="1"/>
          <p:nvPr/>
        </p:nvSpPr>
        <p:spPr>
          <a:xfrm>
            <a:off x="5917209" y="3228337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rPr>
              <a:t>Triple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rPr>
              <a:t>协议的线程模型</a:t>
            </a:r>
          </a:p>
        </p:txBody>
      </p:sp>
    </p:spTree>
    <p:extLst>
      <p:ext uri="{BB962C8B-B14F-4D97-AF65-F5344CB8AC3E}">
        <p14:creationId xmlns:p14="http://schemas.microsoft.com/office/powerpoint/2010/main" val="15581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4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6" grpId="0" animBg="1"/>
      <p:bldP spid="2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FDB4-5121-9146-E768-226355D8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Triple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05ABF685-6A4C-B9E6-C644-B9F25123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01" y="751284"/>
            <a:ext cx="7016797" cy="56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3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FDB4-5121-9146-E768-226355D8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Triple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——Consumer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C809F73-8027-4021-168B-18E27AC9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893414"/>
            <a:ext cx="10497671" cy="5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8">
            <a:extLst>
              <a:ext uri="{FF2B5EF4-FFF2-40B4-BE49-F238E27FC236}">
                <a16:creationId xmlns:a16="http://schemas.microsoft.com/office/drawing/2014/main" id="{D3817672-A766-448C-BAED-627E6F77E99F}"/>
              </a:ext>
            </a:extLst>
          </p:cNvPr>
          <p:cNvCxnSpPr/>
          <p:nvPr/>
        </p:nvCxnSpPr>
        <p:spPr>
          <a:xfrm>
            <a:off x="3160567" y="3438144"/>
            <a:ext cx="903143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716EF6C-880F-DC49-8C70-190C53B3A4CD}"/>
              </a:ext>
            </a:extLst>
          </p:cNvPr>
          <p:cNvSpPr/>
          <p:nvPr/>
        </p:nvSpPr>
        <p:spPr>
          <a:xfrm>
            <a:off x="388518" y="1438233"/>
            <a:ext cx="4349485" cy="4349485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148">
            <a:extLst>
              <a:ext uri="{FF2B5EF4-FFF2-40B4-BE49-F238E27FC236}">
                <a16:creationId xmlns:a16="http://schemas.microsoft.com/office/drawing/2014/main" id="{94B06744-9CC0-4BBE-8DC4-66CC395D09D4}"/>
              </a:ext>
            </a:extLst>
          </p:cNvPr>
          <p:cNvSpPr txBox="1"/>
          <p:nvPr/>
        </p:nvSpPr>
        <p:spPr>
          <a:xfrm>
            <a:off x="2088738" y="2376315"/>
            <a:ext cx="14022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cap="all" spc="3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6600" cap="all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 cap="all" spc="300" dirty="0">
                <a:solidFill>
                  <a:schemeClr val="bg1"/>
                </a:solidFill>
                <a:cs typeface="+mn-ea"/>
                <a:sym typeface="+mn-lt"/>
              </a:rPr>
              <a:t>录</a:t>
            </a:r>
            <a:endParaRPr lang="en-US" altLang="zh-CN" sz="6600" cap="all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11AF05-2A2A-4A3B-AA82-5D023B984382}"/>
              </a:ext>
            </a:extLst>
          </p:cNvPr>
          <p:cNvSpPr/>
          <p:nvPr/>
        </p:nvSpPr>
        <p:spPr>
          <a:xfrm rot="5400000">
            <a:off x="556784" y="3007746"/>
            <a:ext cx="3002746" cy="809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cap="all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4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8F1416-3CB0-4DAF-88D2-85119ABA98F0}"/>
              </a:ext>
            </a:extLst>
          </p:cNvPr>
          <p:cNvGrpSpPr/>
          <p:nvPr/>
        </p:nvGrpSpPr>
        <p:grpSpPr>
          <a:xfrm>
            <a:off x="4597464" y="2623427"/>
            <a:ext cx="3291286" cy="960119"/>
            <a:chOff x="4302039" y="2623427"/>
            <a:chExt cx="3291286" cy="96011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9ACCEB-E077-48F2-B160-E0DE74B17397}"/>
                </a:ext>
              </a:extLst>
            </p:cNvPr>
            <p:cNvSpPr/>
            <p:nvPr/>
          </p:nvSpPr>
          <p:spPr>
            <a:xfrm>
              <a:off x="5262084" y="3292741"/>
              <a:ext cx="290805" cy="290805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01</a:t>
              </a:r>
              <a:endParaRPr lang="zh-CN" altLang="en-US" sz="12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25BD7D-A018-4D48-A806-6DD03055F5AC}"/>
                </a:ext>
              </a:extLst>
            </p:cNvPr>
            <p:cNvSpPr/>
            <p:nvPr/>
          </p:nvSpPr>
          <p:spPr>
            <a:xfrm>
              <a:off x="4302039" y="2623427"/>
              <a:ext cx="3291286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Dubbo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协议的线程模型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B21F29-8E41-48C7-8E0E-AFAC14037481}"/>
              </a:ext>
            </a:extLst>
          </p:cNvPr>
          <p:cNvGrpSpPr/>
          <p:nvPr/>
        </p:nvGrpSpPr>
        <p:grpSpPr>
          <a:xfrm>
            <a:off x="6112393" y="3292741"/>
            <a:ext cx="3127779" cy="996909"/>
            <a:chOff x="4128846" y="3292741"/>
            <a:chExt cx="3127779" cy="996909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D9591BA-0978-44E9-B52C-24E6A9BC79F9}"/>
                </a:ext>
              </a:extLst>
            </p:cNvPr>
            <p:cNvSpPr/>
            <p:nvPr/>
          </p:nvSpPr>
          <p:spPr>
            <a:xfrm>
              <a:off x="5262084" y="3292741"/>
              <a:ext cx="290805" cy="290805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02</a:t>
              </a:r>
              <a:endParaRPr lang="zh-CN" altLang="en-US" sz="12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7843ACA-2858-449F-8BF1-A0FACA0AF9FE}"/>
                </a:ext>
              </a:extLst>
            </p:cNvPr>
            <p:cNvSpPr/>
            <p:nvPr/>
          </p:nvSpPr>
          <p:spPr>
            <a:xfrm>
              <a:off x="4128846" y="3827985"/>
              <a:ext cx="3127779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Triple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协议的线程模型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5629F6-8162-4B86-A7DC-CF6A923D1D6F}"/>
              </a:ext>
            </a:extLst>
          </p:cNvPr>
          <p:cNvGrpSpPr/>
          <p:nvPr/>
        </p:nvGrpSpPr>
        <p:grpSpPr>
          <a:xfrm>
            <a:off x="8073924" y="2586637"/>
            <a:ext cx="2685351" cy="996909"/>
            <a:chOff x="4402255" y="2586637"/>
            <a:chExt cx="2685351" cy="99690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F5630B8-A958-4530-B026-B34291098F4D}"/>
                </a:ext>
              </a:extLst>
            </p:cNvPr>
            <p:cNvSpPr/>
            <p:nvPr/>
          </p:nvSpPr>
          <p:spPr>
            <a:xfrm>
              <a:off x="5262084" y="3292741"/>
              <a:ext cx="290805" cy="290805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03</a:t>
              </a:r>
              <a:endParaRPr lang="zh-CN" altLang="en-US" sz="12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22718C0-13F1-4864-80A2-BA0DA5B6F7DD}"/>
                </a:ext>
              </a:extLst>
            </p:cNvPr>
            <p:cNvSpPr/>
            <p:nvPr/>
          </p:nvSpPr>
          <p:spPr>
            <a:xfrm>
              <a:off x="4402255" y="2586637"/>
              <a:ext cx="2685351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Dubbo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线程池策略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72B7E8-E414-5FCD-D2C7-4AE6E5A07E99}"/>
              </a:ext>
            </a:extLst>
          </p:cNvPr>
          <p:cNvGrpSpPr/>
          <p:nvPr/>
        </p:nvGrpSpPr>
        <p:grpSpPr>
          <a:xfrm>
            <a:off x="10060389" y="3289085"/>
            <a:ext cx="1396536" cy="993253"/>
            <a:chOff x="4709218" y="3292741"/>
            <a:chExt cx="1396536" cy="99325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E3D1E71-E2AA-1CA6-2B54-CEBEC5B6E2B5}"/>
                </a:ext>
              </a:extLst>
            </p:cNvPr>
            <p:cNvSpPr/>
            <p:nvPr/>
          </p:nvSpPr>
          <p:spPr>
            <a:xfrm>
              <a:off x="5262084" y="3292741"/>
              <a:ext cx="290805" cy="290805"/>
            </a:xfrm>
            <a:prstGeom prst="ellipse">
              <a:avLst/>
            </a:prstGeom>
            <a:solidFill>
              <a:srgbClr val="00A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04</a:t>
              </a:r>
              <a:endParaRPr lang="zh-CN" altLang="en-US" sz="12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8E3407-EA1E-6B35-85A0-530ACD17D490}"/>
                </a:ext>
              </a:extLst>
            </p:cNvPr>
            <p:cNvSpPr/>
            <p:nvPr/>
          </p:nvSpPr>
          <p:spPr>
            <a:xfrm>
              <a:off x="4709218" y="3824329"/>
              <a:ext cx="1396536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  <a:sym typeface="+mn-lt"/>
                </a:rPr>
                <a:t>如何参与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1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32">
            <a:extLst>
              <a:ext uri="{FF2B5EF4-FFF2-40B4-BE49-F238E27FC236}">
                <a16:creationId xmlns:a16="http://schemas.microsoft.com/office/drawing/2014/main" id="{816E6148-F7E7-F84D-A819-D91565B164E1}"/>
              </a:ext>
            </a:extLst>
          </p:cNvPr>
          <p:cNvSpPr/>
          <p:nvPr/>
        </p:nvSpPr>
        <p:spPr>
          <a:xfrm>
            <a:off x="-236520" y="2978060"/>
            <a:ext cx="12650051" cy="991128"/>
          </a:xfrm>
          <a:custGeom>
            <a:avLst/>
            <a:gdLst>
              <a:gd name="connsiteX0" fmla="*/ 0 w 12651698"/>
              <a:gd name="connsiteY0" fmla="*/ 991257 h 991257"/>
              <a:gd name="connsiteX1" fmla="*/ 2248524 w 12651698"/>
              <a:gd name="connsiteY1" fmla="*/ 106837 h 991257"/>
              <a:gd name="connsiteX2" fmla="*/ 3717560 w 12651698"/>
              <a:gd name="connsiteY2" fmla="*/ 106837 h 991257"/>
              <a:gd name="connsiteX3" fmla="*/ 4796852 w 12651698"/>
              <a:gd name="connsiteY3" fmla="*/ 931296 h 991257"/>
              <a:gd name="connsiteX4" fmla="*/ 6475751 w 12651698"/>
              <a:gd name="connsiteY4" fmla="*/ 301709 h 991257"/>
              <a:gd name="connsiteX5" fmla="*/ 8604354 w 12651698"/>
              <a:gd name="connsiteY5" fmla="*/ 106837 h 991257"/>
              <a:gd name="connsiteX6" fmla="*/ 9623685 w 12651698"/>
              <a:gd name="connsiteY6" fmla="*/ 676463 h 991257"/>
              <a:gd name="connsiteX7" fmla="*/ 11287593 w 12651698"/>
              <a:gd name="connsiteY7" fmla="*/ 541552 h 991257"/>
              <a:gd name="connsiteX8" fmla="*/ 12651698 w 12651698"/>
              <a:gd name="connsiteY8" fmla="*/ 856345 h 99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1698" h="991257">
                <a:moveTo>
                  <a:pt x="0" y="991257"/>
                </a:moveTo>
                <a:cubicBezTo>
                  <a:pt x="814465" y="622748"/>
                  <a:pt x="1628931" y="254240"/>
                  <a:pt x="2248524" y="106837"/>
                </a:cubicBezTo>
                <a:cubicBezTo>
                  <a:pt x="2868117" y="-40566"/>
                  <a:pt x="3292839" y="-30573"/>
                  <a:pt x="3717560" y="106837"/>
                </a:cubicBezTo>
                <a:cubicBezTo>
                  <a:pt x="4142281" y="244247"/>
                  <a:pt x="4337154" y="898817"/>
                  <a:pt x="4796852" y="931296"/>
                </a:cubicBezTo>
                <a:cubicBezTo>
                  <a:pt x="5256550" y="963775"/>
                  <a:pt x="5841167" y="439119"/>
                  <a:pt x="6475751" y="301709"/>
                </a:cubicBezTo>
                <a:cubicBezTo>
                  <a:pt x="7110335" y="164299"/>
                  <a:pt x="8079698" y="44378"/>
                  <a:pt x="8604354" y="106837"/>
                </a:cubicBezTo>
                <a:cubicBezTo>
                  <a:pt x="9129010" y="169296"/>
                  <a:pt x="9176479" y="604010"/>
                  <a:pt x="9623685" y="676463"/>
                </a:cubicBezTo>
                <a:cubicBezTo>
                  <a:pt x="10070892" y="748915"/>
                  <a:pt x="10782924" y="511572"/>
                  <a:pt x="11287593" y="541552"/>
                </a:cubicBezTo>
                <a:cubicBezTo>
                  <a:pt x="11792262" y="571532"/>
                  <a:pt x="12421849" y="808876"/>
                  <a:pt x="12651698" y="856345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33">
            <a:extLst>
              <a:ext uri="{FF2B5EF4-FFF2-40B4-BE49-F238E27FC236}">
                <a16:creationId xmlns:a16="http://schemas.microsoft.com/office/drawing/2014/main" id="{2FF4CA23-AF38-8948-A3D0-505AD3604974}"/>
              </a:ext>
            </a:extLst>
          </p:cNvPr>
          <p:cNvSpPr/>
          <p:nvPr/>
        </p:nvSpPr>
        <p:spPr>
          <a:xfrm>
            <a:off x="-298971" y="3151275"/>
            <a:ext cx="12635063" cy="782104"/>
          </a:xfrm>
          <a:custGeom>
            <a:avLst/>
            <a:gdLst>
              <a:gd name="connsiteX0" fmla="*/ 0 w 12636708"/>
              <a:gd name="connsiteY0" fmla="*/ 0 h 782206"/>
              <a:gd name="connsiteX1" fmla="*/ 1454046 w 12636708"/>
              <a:gd name="connsiteY1" fmla="*/ 749508 h 782206"/>
              <a:gd name="connsiteX2" fmla="*/ 4497049 w 12636708"/>
              <a:gd name="connsiteY2" fmla="*/ 449704 h 782206"/>
              <a:gd name="connsiteX3" fmla="*/ 7195278 w 12636708"/>
              <a:gd name="connsiteY3" fmla="*/ 779488 h 782206"/>
              <a:gd name="connsiteX4" fmla="*/ 9488773 w 12636708"/>
              <a:gd name="connsiteY4" fmla="*/ 224852 h 782206"/>
              <a:gd name="connsiteX5" fmla="*/ 12636708 w 12636708"/>
              <a:gd name="connsiteY5" fmla="*/ 764498 h 78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36708" h="782206">
                <a:moveTo>
                  <a:pt x="0" y="0"/>
                </a:moveTo>
                <a:cubicBezTo>
                  <a:pt x="352269" y="337278"/>
                  <a:pt x="704538" y="674557"/>
                  <a:pt x="1454046" y="749508"/>
                </a:cubicBezTo>
                <a:cubicBezTo>
                  <a:pt x="2203554" y="824459"/>
                  <a:pt x="3540177" y="444707"/>
                  <a:pt x="4497049" y="449704"/>
                </a:cubicBezTo>
                <a:cubicBezTo>
                  <a:pt x="5453921" y="454701"/>
                  <a:pt x="6363324" y="816963"/>
                  <a:pt x="7195278" y="779488"/>
                </a:cubicBezTo>
                <a:cubicBezTo>
                  <a:pt x="8027232" y="742013"/>
                  <a:pt x="8581868" y="227350"/>
                  <a:pt x="9488773" y="224852"/>
                </a:cubicBezTo>
                <a:cubicBezTo>
                  <a:pt x="10395678" y="222354"/>
                  <a:pt x="11516193" y="493426"/>
                  <a:pt x="12636708" y="764498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35">
            <a:extLst>
              <a:ext uri="{FF2B5EF4-FFF2-40B4-BE49-F238E27FC236}">
                <a16:creationId xmlns:a16="http://schemas.microsoft.com/office/drawing/2014/main" id="{59CA0323-F71B-7643-B1F1-017272A46301}"/>
              </a:ext>
            </a:extLst>
          </p:cNvPr>
          <p:cNvSpPr/>
          <p:nvPr/>
        </p:nvSpPr>
        <p:spPr>
          <a:xfrm>
            <a:off x="-373911" y="3034652"/>
            <a:ext cx="12874874" cy="1053062"/>
          </a:xfrm>
          <a:custGeom>
            <a:avLst/>
            <a:gdLst>
              <a:gd name="connsiteX0" fmla="*/ 0 w 12876551"/>
              <a:gd name="connsiteY0" fmla="*/ 266541 h 1053199"/>
              <a:gd name="connsiteX1" fmla="*/ 1558977 w 12876551"/>
              <a:gd name="connsiteY1" fmla="*/ 1016049 h 1053199"/>
              <a:gd name="connsiteX2" fmla="*/ 3807502 w 12876551"/>
              <a:gd name="connsiteY2" fmla="*/ 296522 h 1053199"/>
              <a:gd name="connsiteX3" fmla="*/ 5906124 w 12876551"/>
              <a:gd name="connsiteY3" fmla="*/ 476403 h 1053199"/>
              <a:gd name="connsiteX4" fmla="*/ 8049718 w 12876551"/>
              <a:gd name="connsiteY4" fmla="*/ 11708 h 1053199"/>
              <a:gd name="connsiteX5" fmla="*/ 9578715 w 12876551"/>
              <a:gd name="connsiteY5" fmla="*/ 1046030 h 1053199"/>
              <a:gd name="connsiteX6" fmla="*/ 11857220 w 12876551"/>
              <a:gd name="connsiteY6" fmla="*/ 491394 h 1053199"/>
              <a:gd name="connsiteX7" fmla="*/ 12876551 w 12876551"/>
              <a:gd name="connsiteY7" fmla="*/ 926108 h 10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76551" h="1053199">
                <a:moveTo>
                  <a:pt x="0" y="266541"/>
                </a:moveTo>
                <a:cubicBezTo>
                  <a:pt x="462196" y="638796"/>
                  <a:pt x="924393" y="1011052"/>
                  <a:pt x="1558977" y="1016049"/>
                </a:cubicBezTo>
                <a:cubicBezTo>
                  <a:pt x="2193561" y="1021046"/>
                  <a:pt x="3082978" y="386463"/>
                  <a:pt x="3807502" y="296522"/>
                </a:cubicBezTo>
                <a:cubicBezTo>
                  <a:pt x="4532026" y="206581"/>
                  <a:pt x="5199088" y="523872"/>
                  <a:pt x="5906124" y="476403"/>
                </a:cubicBezTo>
                <a:cubicBezTo>
                  <a:pt x="6613160" y="428934"/>
                  <a:pt x="7437620" y="-83230"/>
                  <a:pt x="8049718" y="11708"/>
                </a:cubicBezTo>
                <a:cubicBezTo>
                  <a:pt x="8661816" y="106646"/>
                  <a:pt x="8944131" y="966082"/>
                  <a:pt x="9578715" y="1046030"/>
                </a:cubicBezTo>
                <a:cubicBezTo>
                  <a:pt x="10213299" y="1125978"/>
                  <a:pt x="11307581" y="511381"/>
                  <a:pt x="11857220" y="491394"/>
                </a:cubicBezTo>
                <a:cubicBezTo>
                  <a:pt x="12406859" y="471407"/>
                  <a:pt x="12641705" y="698757"/>
                  <a:pt x="12876551" y="926108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id="{D15266D0-FB58-794E-90A5-32DB1E049BA5}"/>
              </a:ext>
            </a:extLst>
          </p:cNvPr>
          <p:cNvSpPr/>
          <p:nvPr/>
        </p:nvSpPr>
        <p:spPr>
          <a:xfrm>
            <a:off x="-224029" y="2791560"/>
            <a:ext cx="12635063" cy="1186730"/>
          </a:xfrm>
          <a:custGeom>
            <a:avLst/>
            <a:gdLst>
              <a:gd name="connsiteX0" fmla="*/ 0 w 12636708"/>
              <a:gd name="connsiteY0" fmla="*/ 0 h 1186885"/>
              <a:gd name="connsiteX1" fmla="*/ 2023672 w 12636708"/>
              <a:gd name="connsiteY1" fmla="*/ 614596 h 1186885"/>
              <a:gd name="connsiteX2" fmla="*/ 4002373 w 12636708"/>
              <a:gd name="connsiteY2" fmla="*/ 419724 h 1186885"/>
              <a:gd name="connsiteX3" fmla="*/ 6175947 w 12636708"/>
              <a:gd name="connsiteY3" fmla="*/ 1184223 h 1186885"/>
              <a:gd name="connsiteX4" fmla="*/ 8424472 w 12636708"/>
              <a:gd name="connsiteY4" fmla="*/ 689547 h 1186885"/>
              <a:gd name="connsiteX5" fmla="*/ 9473783 w 12636708"/>
              <a:gd name="connsiteY5" fmla="*/ 1184223 h 1186885"/>
              <a:gd name="connsiteX6" fmla="*/ 11782268 w 12636708"/>
              <a:gd name="connsiteY6" fmla="*/ 689547 h 1186885"/>
              <a:gd name="connsiteX7" fmla="*/ 12636708 w 12636708"/>
              <a:gd name="connsiteY7" fmla="*/ 899409 h 118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36708" h="1186885">
                <a:moveTo>
                  <a:pt x="0" y="0"/>
                </a:moveTo>
                <a:cubicBezTo>
                  <a:pt x="678305" y="272321"/>
                  <a:pt x="1356610" y="544642"/>
                  <a:pt x="2023672" y="614596"/>
                </a:cubicBezTo>
                <a:cubicBezTo>
                  <a:pt x="2690734" y="684550"/>
                  <a:pt x="3310327" y="324786"/>
                  <a:pt x="4002373" y="419724"/>
                </a:cubicBezTo>
                <a:cubicBezTo>
                  <a:pt x="4694419" y="514662"/>
                  <a:pt x="5438931" y="1139253"/>
                  <a:pt x="6175947" y="1184223"/>
                </a:cubicBezTo>
                <a:cubicBezTo>
                  <a:pt x="6912963" y="1229193"/>
                  <a:pt x="7874833" y="689547"/>
                  <a:pt x="8424472" y="689547"/>
                </a:cubicBezTo>
                <a:cubicBezTo>
                  <a:pt x="8974111" y="689547"/>
                  <a:pt x="8914150" y="1184223"/>
                  <a:pt x="9473783" y="1184223"/>
                </a:cubicBezTo>
                <a:cubicBezTo>
                  <a:pt x="10033416" y="1184223"/>
                  <a:pt x="11255114" y="737016"/>
                  <a:pt x="11782268" y="689547"/>
                </a:cubicBezTo>
                <a:cubicBezTo>
                  <a:pt x="12309422" y="642078"/>
                  <a:pt x="12491803" y="856937"/>
                  <a:pt x="12636708" y="899409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37">
            <a:extLst>
              <a:ext uri="{FF2B5EF4-FFF2-40B4-BE49-F238E27FC236}">
                <a16:creationId xmlns:a16="http://schemas.microsoft.com/office/drawing/2014/main" id="{C4795FDD-23E6-9949-B82F-C7FF2286C6E2}"/>
              </a:ext>
            </a:extLst>
          </p:cNvPr>
          <p:cNvSpPr/>
          <p:nvPr/>
        </p:nvSpPr>
        <p:spPr>
          <a:xfrm>
            <a:off x="-313959" y="3067590"/>
            <a:ext cx="12665039" cy="1133208"/>
          </a:xfrm>
          <a:custGeom>
            <a:avLst/>
            <a:gdLst>
              <a:gd name="connsiteX0" fmla="*/ 0 w 12666688"/>
              <a:gd name="connsiteY0" fmla="*/ 773243 h 1133356"/>
              <a:gd name="connsiteX1" fmla="*/ 1484026 w 12666688"/>
              <a:gd name="connsiteY1" fmla="*/ 1013086 h 1133356"/>
              <a:gd name="connsiteX2" fmla="*/ 3522688 w 12666688"/>
              <a:gd name="connsiteY2" fmla="*/ 278568 h 1133356"/>
              <a:gd name="connsiteX3" fmla="*/ 4736891 w 12666688"/>
              <a:gd name="connsiteY3" fmla="*/ 1133007 h 1133356"/>
              <a:gd name="connsiteX4" fmla="*/ 6685613 w 12666688"/>
              <a:gd name="connsiteY4" fmla="*/ 383499 h 1133356"/>
              <a:gd name="connsiteX5" fmla="*/ 8514413 w 12666688"/>
              <a:gd name="connsiteY5" fmla="*/ 398489 h 1133356"/>
              <a:gd name="connsiteX6" fmla="*/ 10118360 w 12666688"/>
              <a:gd name="connsiteY6" fmla="*/ 8745 h 1133356"/>
              <a:gd name="connsiteX7" fmla="*/ 11332563 w 12666688"/>
              <a:gd name="connsiteY7" fmla="*/ 833204 h 1133356"/>
              <a:gd name="connsiteX8" fmla="*/ 12666688 w 12666688"/>
              <a:gd name="connsiteY8" fmla="*/ 533400 h 113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6688" h="1133356">
                <a:moveTo>
                  <a:pt x="0" y="773243"/>
                </a:moveTo>
                <a:cubicBezTo>
                  <a:pt x="448455" y="934387"/>
                  <a:pt x="896911" y="1095532"/>
                  <a:pt x="1484026" y="1013086"/>
                </a:cubicBezTo>
                <a:cubicBezTo>
                  <a:pt x="2071141" y="930640"/>
                  <a:pt x="2980544" y="258581"/>
                  <a:pt x="3522688" y="278568"/>
                </a:cubicBezTo>
                <a:cubicBezTo>
                  <a:pt x="4064832" y="298555"/>
                  <a:pt x="4209737" y="1115519"/>
                  <a:pt x="4736891" y="1133007"/>
                </a:cubicBezTo>
                <a:cubicBezTo>
                  <a:pt x="5264045" y="1150495"/>
                  <a:pt x="6056026" y="505919"/>
                  <a:pt x="6685613" y="383499"/>
                </a:cubicBezTo>
                <a:cubicBezTo>
                  <a:pt x="7315200" y="261079"/>
                  <a:pt x="7942289" y="460948"/>
                  <a:pt x="8514413" y="398489"/>
                </a:cubicBezTo>
                <a:cubicBezTo>
                  <a:pt x="9086538" y="336030"/>
                  <a:pt x="9648668" y="-63708"/>
                  <a:pt x="10118360" y="8745"/>
                </a:cubicBezTo>
                <a:cubicBezTo>
                  <a:pt x="10588052" y="81198"/>
                  <a:pt x="10907842" y="745762"/>
                  <a:pt x="11332563" y="833204"/>
                </a:cubicBezTo>
                <a:cubicBezTo>
                  <a:pt x="11757284" y="920646"/>
                  <a:pt x="12211986" y="727023"/>
                  <a:pt x="12666688" y="533400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65E709-B346-AB4A-A819-CDA42D9A20B0}"/>
              </a:ext>
            </a:extLst>
          </p:cNvPr>
          <p:cNvSpPr/>
          <p:nvPr/>
        </p:nvSpPr>
        <p:spPr>
          <a:xfrm>
            <a:off x="3566940" y="4174063"/>
            <a:ext cx="99972" cy="99972"/>
          </a:xfrm>
          <a:prstGeom prst="ellipse">
            <a:avLst/>
          </a:prstGeom>
          <a:noFill/>
          <a:ln w="28575">
            <a:solidFill>
              <a:srgbClr val="00B0F0"/>
            </a:soli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580213-9362-CF4D-A385-316A95C76BD8}"/>
              </a:ext>
            </a:extLst>
          </p:cNvPr>
          <p:cNvSpPr/>
          <p:nvPr/>
        </p:nvSpPr>
        <p:spPr>
          <a:xfrm>
            <a:off x="2962977" y="319405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02AC65-4259-DE4C-BE3A-B9168FFA204E}"/>
              </a:ext>
            </a:extLst>
          </p:cNvPr>
          <p:cNvSpPr/>
          <p:nvPr/>
        </p:nvSpPr>
        <p:spPr>
          <a:xfrm>
            <a:off x="1019014" y="334643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7B8516C-8DD4-4A46-AA16-8799DEB39D0A}"/>
              </a:ext>
            </a:extLst>
          </p:cNvPr>
          <p:cNvSpPr/>
          <p:nvPr/>
        </p:nvSpPr>
        <p:spPr>
          <a:xfrm>
            <a:off x="4217090" y="2213544"/>
            <a:ext cx="7974910" cy="284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B71C9B-67E2-B641-ADC4-03EC25C3D82C}"/>
              </a:ext>
            </a:extLst>
          </p:cNvPr>
          <p:cNvSpPr/>
          <p:nvPr/>
        </p:nvSpPr>
        <p:spPr>
          <a:xfrm>
            <a:off x="1865460" y="1861511"/>
            <a:ext cx="3502932" cy="3502930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B7E04-40B2-9845-874B-C1FE578743DE}"/>
              </a:ext>
            </a:extLst>
          </p:cNvPr>
          <p:cNvSpPr txBox="1"/>
          <p:nvPr/>
        </p:nvSpPr>
        <p:spPr>
          <a:xfrm>
            <a:off x="2668633" y="2849364"/>
            <a:ext cx="189658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96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862C5474-4D39-E24A-B2EB-1F2BD3BDA19B}"/>
              </a:ext>
            </a:extLst>
          </p:cNvPr>
          <p:cNvSpPr txBox="1"/>
          <p:nvPr/>
        </p:nvSpPr>
        <p:spPr>
          <a:xfrm>
            <a:off x="5917209" y="3228337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Dubbo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线程池策略</a:t>
            </a:r>
          </a:p>
        </p:txBody>
      </p:sp>
    </p:spTree>
    <p:extLst>
      <p:ext uri="{BB962C8B-B14F-4D97-AF65-F5344CB8AC3E}">
        <p14:creationId xmlns:p14="http://schemas.microsoft.com/office/powerpoint/2010/main" val="35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4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6" grpId="0" animBg="1"/>
      <p:bldP spid="2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D760-4DA7-F6BD-2DCA-19FCAD8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的线程池策略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A4C442-B747-7E62-CF88-26258FF17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594580"/>
              </p:ext>
            </p:extLst>
          </p:nvPr>
        </p:nvGraphicFramePr>
        <p:xfrm>
          <a:off x="592136" y="817563"/>
          <a:ext cx="10990266" cy="36652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831711">
                  <a:extLst>
                    <a:ext uri="{9D8B030D-6E8A-4147-A177-3AD203B41FA5}">
                      <a16:colId xmlns:a16="http://schemas.microsoft.com/office/drawing/2014/main" val="2287611432"/>
                    </a:ext>
                  </a:extLst>
                </a:gridCol>
                <a:gridCol w="1831711">
                  <a:extLst>
                    <a:ext uri="{9D8B030D-6E8A-4147-A177-3AD203B41FA5}">
                      <a16:colId xmlns:a16="http://schemas.microsoft.com/office/drawing/2014/main" val="3340763706"/>
                    </a:ext>
                  </a:extLst>
                </a:gridCol>
                <a:gridCol w="1831711">
                  <a:extLst>
                    <a:ext uri="{9D8B030D-6E8A-4147-A177-3AD203B41FA5}">
                      <a16:colId xmlns:a16="http://schemas.microsoft.com/office/drawing/2014/main" val="1709265175"/>
                    </a:ext>
                  </a:extLst>
                </a:gridCol>
                <a:gridCol w="1831711">
                  <a:extLst>
                    <a:ext uri="{9D8B030D-6E8A-4147-A177-3AD203B41FA5}">
                      <a16:colId xmlns:a16="http://schemas.microsoft.com/office/drawing/2014/main" val="1786863230"/>
                    </a:ext>
                  </a:extLst>
                </a:gridCol>
                <a:gridCol w="1831711">
                  <a:extLst>
                    <a:ext uri="{9D8B030D-6E8A-4147-A177-3AD203B41FA5}">
                      <a16:colId xmlns:a16="http://schemas.microsoft.com/office/drawing/2014/main" val="217485114"/>
                    </a:ext>
                  </a:extLst>
                </a:gridCol>
                <a:gridCol w="1831711">
                  <a:extLst>
                    <a:ext uri="{9D8B030D-6E8A-4147-A177-3AD203B41FA5}">
                      <a16:colId xmlns:a16="http://schemas.microsoft.com/office/drawing/2014/main" val="95081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线程池策略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核心线程数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最大线程数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队列大小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存活时间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阻塞队列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4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CachedThreadPool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Integer.MAX_VALUE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60s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queue == 0：SynchronousQueue</a:t>
                      </a:r>
                    </a:p>
                    <a:p>
                      <a:r>
                        <a:rPr lang="en" sz="1400" dirty="0"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queue &lt; 0 ：</a:t>
                      </a:r>
                      <a:r>
                        <a:rPr lang="en" sz="1400" dirty="0" err="1"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MemorySafeLinkedBlockingQueue</a:t>
                      </a:r>
                      <a:endParaRPr lang="en" sz="1400" dirty="0"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  <a:p>
                      <a:r>
                        <a:rPr lang="en" sz="1400" dirty="0"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queue &gt; 0 ：</a:t>
                      </a:r>
                      <a:r>
                        <a:rPr lang="en" sz="1400" dirty="0" err="1"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LinkedBlockingQueue</a:t>
                      </a:r>
                      <a:endParaRPr lang="en" sz="1400" dirty="0">
                        <a:effectLst/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9829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FixedThreadPool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200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200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同上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2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LimitedThreadPool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200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Long.MAX_VALUE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同上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EagerThreadPool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Integer.MAX_VALUE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0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60s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TaskQueue</a:t>
                      </a:r>
                      <a:endParaRPr lang="zh-CN" altLang="en-US" sz="14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502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27FAF9-DCEE-2A8C-7263-E3797DCCBCCF}"/>
              </a:ext>
            </a:extLst>
          </p:cNvPr>
          <p:cNvSpPr txBox="1">
            <a:spLocks/>
          </p:cNvSpPr>
          <p:nvPr/>
        </p:nvSpPr>
        <p:spPr>
          <a:xfrm>
            <a:off x="592136" y="4559196"/>
            <a:ext cx="10259640" cy="202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Consumer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默认的线程池策略：</a:t>
            </a:r>
            <a:r>
              <a:rPr lang="en" altLang="zh-CN" dirty="0" err="1">
                <a:solidFill>
                  <a:schemeClr val="dk1"/>
                </a:solidFill>
              </a:rPr>
              <a:t>CachedThreadPool</a:t>
            </a:r>
            <a:endParaRPr lang="en" altLang="zh-CN" dirty="0"/>
          </a:p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默认的线程池策略：</a:t>
            </a:r>
            <a:r>
              <a:rPr lang="en" altLang="zh-CN" dirty="0" err="1"/>
              <a:t>FixedThreadPool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Triple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Consumer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默认的线程池策略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 err="1">
                <a:solidFill>
                  <a:schemeClr val="dk1"/>
                </a:solidFill>
              </a:rPr>
              <a:t>CachedThreadPool</a:t>
            </a:r>
            <a:endParaRPr lang="en" altLang="zh-CN" dirty="0">
              <a:solidFill>
                <a:schemeClr val="dk1"/>
              </a:solidFill>
            </a:endParaRPr>
          </a:p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Triple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默认的线程池策略：</a:t>
            </a:r>
            <a:r>
              <a:rPr lang="en" altLang="zh-CN" dirty="0" err="1"/>
              <a:t>FixedThreadPool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D760-4DA7-F6BD-2DCA-19FCAD8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Dubbo</a:t>
            </a:r>
            <a:r>
              <a:rPr kumimoji="1" lang="zh-CN" altLang="en-US" dirty="0"/>
              <a:t>的线程池策略配置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0723CEF-6FAC-8E5B-606D-A3F6781E4999}"/>
              </a:ext>
            </a:extLst>
          </p:cNvPr>
          <p:cNvSpPr txBox="1">
            <a:spLocks/>
          </p:cNvSpPr>
          <p:nvPr/>
        </p:nvSpPr>
        <p:spPr>
          <a:xfrm>
            <a:off x="5419164" y="1990164"/>
            <a:ext cx="6898742" cy="2281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threadname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：所以策略都可配</a:t>
            </a:r>
            <a:endParaRPr kumimoji="1" lang="en-US" altLang="zh-CN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</a:t>
            </a:r>
            <a:r>
              <a:rPr lang="en" altLang="zh-CN" sz="2400" dirty="0" err="1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orethreads</a:t>
            </a:r>
            <a:r>
              <a:rPr lang="zh-CN" altLang="en-US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：除了</a:t>
            </a:r>
            <a:r>
              <a:rPr lang="en" altLang="zh-CN" sz="2400" dirty="0" err="1"/>
              <a:t>FixedThreadPool</a:t>
            </a:r>
            <a:r>
              <a:rPr lang="zh-CN" altLang="en" sz="2400" dirty="0"/>
              <a:t>之外</a:t>
            </a:r>
            <a:r>
              <a:rPr lang="zh-CN" altLang="en-US" sz="2400" dirty="0"/>
              <a:t>都可配置</a:t>
            </a:r>
            <a:endParaRPr lang="en-US" altLang="zh-CN" sz="2400" dirty="0">
              <a:solidFill>
                <a:schemeClr val="dk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en-US" altLang="zh-CN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threads</a:t>
            </a:r>
            <a:r>
              <a:rPr kumimoji="1" lang="zh-CN" altLang="en-US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所以策略都可配</a:t>
            </a:r>
            <a:endParaRPr kumimoji="1" lang="en-US" altLang="zh-CN" sz="2400" dirty="0">
              <a:solidFill>
                <a:schemeClr val="dk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en-US" altLang="zh-CN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queues</a:t>
            </a:r>
            <a:r>
              <a:rPr kumimoji="1" lang="zh-CN" altLang="en-US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kumimoji="1" lang="zh-CN" altLang="en-US" sz="2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所以策略都可配</a:t>
            </a:r>
            <a:endParaRPr kumimoji="1" lang="en-US" altLang="zh-CN" sz="2400" dirty="0">
              <a:solidFill>
                <a:schemeClr val="dk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en-US" altLang="zh-CN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alive</a:t>
            </a:r>
            <a:r>
              <a:rPr kumimoji="1" lang="zh-CN" altLang="en-US" sz="2400" dirty="0">
                <a:solidFill>
                  <a:schemeClr val="dk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zh-CN" altLang="en" sz="2400" dirty="0"/>
              <a:t>除了</a:t>
            </a:r>
            <a:r>
              <a:rPr lang="en" altLang="zh-CN" sz="2400" dirty="0" err="1"/>
              <a:t>LimitedThreadPool</a:t>
            </a:r>
            <a:r>
              <a:rPr lang="zh-CN" altLang="en" sz="2400" dirty="0"/>
              <a:t>之外</a:t>
            </a:r>
            <a:r>
              <a:rPr lang="zh-CN" altLang="en-US" sz="2400" dirty="0"/>
              <a:t>都可配置</a:t>
            </a:r>
            <a:endParaRPr kumimoji="1" lang="zh-CN" altLang="en-US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75C1D39-3110-1738-2CD6-DCEFD7EE4ABF}"/>
              </a:ext>
            </a:extLst>
          </p:cNvPr>
          <p:cNvSpPr txBox="1">
            <a:spLocks/>
          </p:cNvSpPr>
          <p:nvPr/>
        </p:nvSpPr>
        <p:spPr>
          <a:xfrm>
            <a:off x="477602" y="959710"/>
            <a:ext cx="10259640" cy="5185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zh-CN" dirty="0" err="1"/>
              <a:t>dubbo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application:</a:t>
            </a:r>
            <a:br>
              <a:rPr lang="en" altLang="zh-CN" dirty="0"/>
            </a:br>
            <a:r>
              <a:rPr lang="en" altLang="zh-CN" dirty="0"/>
              <a:t>    name: </a:t>
            </a:r>
            <a:r>
              <a:rPr lang="en" altLang="zh-CN" dirty="0" err="1"/>
              <a:t>dubbo</a:t>
            </a:r>
            <a:r>
              <a:rPr lang="en" altLang="zh-CN" dirty="0"/>
              <a:t>-</a:t>
            </a:r>
            <a:r>
              <a:rPr lang="en" altLang="zh-CN" dirty="0" err="1"/>
              <a:t>springboot</a:t>
            </a:r>
            <a:r>
              <a:rPr lang="en" altLang="zh-CN" dirty="0"/>
              <a:t>-demo-provider</a:t>
            </a:r>
            <a:br>
              <a:rPr lang="en" altLang="zh-CN" dirty="0"/>
            </a:br>
            <a:r>
              <a:rPr lang="en" altLang="zh-CN" dirty="0"/>
              <a:t>  protocol:</a:t>
            </a:r>
            <a:br>
              <a:rPr lang="en" altLang="zh-CN" dirty="0"/>
            </a:br>
            <a:r>
              <a:rPr lang="en" altLang="zh-CN" dirty="0"/>
              <a:t>    name: </a:t>
            </a:r>
            <a:r>
              <a:rPr lang="en" altLang="zh-CN" dirty="0" err="1"/>
              <a:t>dubbo</a:t>
            </a:r>
            <a:br>
              <a:rPr lang="en" altLang="zh-CN" dirty="0"/>
            </a:br>
            <a:r>
              <a:rPr lang="en" altLang="zh-CN" dirty="0"/>
              <a:t>    port: -1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>
                <a:solidFill>
                  <a:srgbClr val="FF0000"/>
                </a:solidFill>
              </a:rPr>
              <a:t> </a:t>
            </a:r>
            <a:r>
              <a:rPr lang="en" altLang="zh-CN" dirty="0" err="1">
                <a:solidFill>
                  <a:srgbClr val="FF0000"/>
                </a:solidFill>
              </a:rPr>
              <a:t>threadpool</a:t>
            </a:r>
            <a:r>
              <a:rPr lang="en" altLang="zh-CN" dirty="0">
                <a:solidFill>
                  <a:srgbClr val="FF0000"/>
                </a:solidFill>
              </a:rPr>
              <a:t>: cached</a:t>
            </a:r>
            <a:br>
              <a:rPr lang="en" altLang="zh-CN" dirty="0">
                <a:solidFill>
                  <a:srgbClr val="FF0000"/>
                </a:solidFill>
              </a:rPr>
            </a:br>
            <a:r>
              <a:rPr lang="en" altLang="zh-CN" dirty="0">
                <a:solidFill>
                  <a:srgbClr val="FF0000"/>
                </a:solidFill>
              </a:rPr>
              <a:t>    </a:t>
            </a:r>
            <a:r>
              <a:rPr lang="en" altLang="zh-CN" dirty="0" err="1">
                <a:solidFill>
                  <a:srgbClr val="FF0000"/>
                </a:solidFill>
              </a:rPr>
              <a:t>corethreads</a:t>
            </a:r>
            <a:r>
              <a:rPr lang="en" altLang="zh-CN" dirty="0">
                <a:solidFill>
                  <a:srgbClr val="FF0000"/>
                </a:solidFill>
              </a:rPr>
              <a:t>: 100</a:t>
            </a:r>
            <a:br>
              <a:rPr lang="en" altLang="zh-CN" dirty="0">
                <a:solidFill>
                  <a:srgbClr val="FF0000"/>
                </a:solidFill>
              </a:rPr>
            </a:br>
            <a:r>
              <a:rPr lang="en" altLang="zh-CN" dirty="0">
                <a:solidFill>
                  <a:srgbClr val="FF0000"/>
                </a:solidFill>
              </a:rPr>
              <a:t>    </a:t>
            </a:r>
            <a:r>
              <a:rPr lang="en" altLang="zh-CN" dirty="0" err="1">
                <a:solidFill>
                  <a:srgbClr val="FF0000"/>
                </a:solidFill>
              </a:rPr>
              <a:t>threadname</a:t>
            </a:r>
            <a:r>
              <a:rPr lang="en" altLang="zh-CN" dirty="0">
                <a:solidFill>
                  <a:srgbClr val="FF0000"/>
                </a:solidFill>
              </a:rPr>
              <a:t>: Demo</a:t>
            </a:r>
            <a:br>
              <a:rPr lang="en" altLang="zh-CN" dirty="0">
                <a:solidFill>
                  <a:srgbClr val="FF0000"/>
                </a:solidFill>
              </a:rPr>
            </a:br>
            <a:r>
              <a:rPr lang="en" altLang="zh-CN" dirty="0">
                <a:solidFill>
                  <a:srgbClr val="FF0000"/>
                </a:solidFill>
              </a:rPr>
              <a:t>    threads: 200</a:t>
            </a:r>
            <a:br>
              <a:rPr lang="en" altLang="zh-CN" dirty="0">
                <a:solidFill>
                  <a:srgbClr val="FF0000"/>
                </a:solidFill>
              </a:rPr>
            </a:br>
            <a:r>
              <a:rPr lang="en" altLang="zh-CN" dirty="0">
                <a:solidFill>
                  <a:srgbClr val="FF0000"/>
                </a:solidFill>
              </a:rPr>
              <a:t>    alive: 600000</a:t>
            </a:r>
            <a:br>
              <a:rPr lang="en" altLang="zh-CN" dirty="0"/>
            </a:br>
            <a:r>
              <a:rPr lang="en" altLang="zh-CN" dirty="0"/>
              <a:t>  registry:</a:t>
            </a:r>
            <a:br>
              <a:rPr lang="en" altLang="zh-CN" dirty="0"/>
            </a:br>
            <a:r>
              <a:rPr lang="en" altLang="zh-CN" dirty="0"/>
              <a:t>    id: </a:t>
            </a:r>
            <a:r>
              <a:rPr lang="en" altLang="zh-CN" dirty="0" err="1"/>
              <a:t>zk</a:t>
            </a:r>
            <a:r>
              <a:rPr lang="en" altLang="zh-CN" dirty="0"/>
              <a:t>-registry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r>
              <a:rPr lang="en" altLang="zh-CN" dirty="0"/>
              <a:t>  config-center: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r>
              <a:rPr lang="en" altLang="zh-CN" dirty="0"/>
              <a:t>  metadata-report:</a:t>
            </a:r>
            <a:br>
              <a:rPr lang="en" altLang="zh-CN" dirty="0"/>
            </a:br>
            <a:r>
              <a:rPr lang="en" altLang="zh-CN" dirty="0"/>
              <a:t>    address: zookeeper://127.0.0.1:2181</a:t>
            </a:r>
            <a:br>
              <a:rPr lang="en" altLang="zh-CN" dirty="0"/>
            </a:b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77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32">
            <a:extLst>
              <a:ext uri="{FF2B5EF4-FFF2-40B4-BE49-F238E27FC236}">
                <a16:creationId xmlns:a16="http://schemas.microsoft.com/office/drawing/2014/main" id="{816E6148-F7E7-F84D-A819-D91565B164E1}"/>
              </a:ext>
            </a:extLst>
          </p:cNvPr>
          <p:cNvSpPr/>
          <p:nvPr/>
        </p:nvSpPr>
        <p:spPr>
          <a:xfrm>
            <a:off x="-236520" y="2978060"/>
            <a:ext cx="12650051" cy="991128"/>
          </a:xfrm>
          <a:custGeom>
            <a:avLst/>
            <a:gdLst>
              <a:gd name="connsiteX0" fmla="*/ 0 w 12651698"/>
              <a:gd name="connsiteY0" fmla="*/ 991257 h 991257"/>
              <a:gd name="connsiteX1" fmla="*/ 2248524 w 12651698"/>
              <a:gd name="connsiteY1" fmla="*/ 106837 h 991257"/>
              <a:gd name="connsiteX2" fmla="*/ 3717560 w 12651698"/>
              <a:gd name="connsiteY2" fmla="*/ 106837 h 991257"/>
              <a:gd name="connsiteX3" fmla="*/ 4796852 w 12651698"/>
              <a:gd name="connsiteY3" fmla="*/ 931296 h 991257"/>
              <a:gd name="connsiteX4" fmla="*/ 6475751 w 12651698"/>
              <a:gd name="connsiteY4" fmla="*/ 301709 h 991257"/>
              <a:gd name="connsiteX5" fmla="*/ 8604354 w 12651698"/>
              <a:gd name="connsiteY5" fmla="*/ 106837 h 991257"/>
              <a:gd name="connsiteX6" fmla="*/ 9623685 w 12651698"/>
              <a:gd name="connsiteY6" fmla="*/ 676463 h 991257"/>
              <a:gd name="connsiteX7" fmla="*/ 11287593 w 12651698"/>
              <a:gd name="connsiteY7" fmla="*/ 541552 h 991257"/>
              <a:gd name="connsiteX8" fmla="*/ 12651698 w 12651698"/>
              <a:gd name="connsiteY8" fmla="*/ 856345 h 99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1698" h="991257">
                <a:moveTo>
                  <a:pt x="0" y="991257"/>
                </a:moveTo>
                <a:cubicBezTo>
                  <a:pt x="814465" y="622748"/>
                  <a:pt x="1628931" y="254240"/>
                  <a:pt x="2248524" y="106837"/>
                </a:cubicBezTo>
                <a:cubicBezTo>
                  <a:pt x="2868117" y="-40566"/>
                  <a:pt x="3292839" y="-30573"/>
                  <a:pt x="3717560" y="106837"/>
                </a:cubicBezTo>
                <a:cubicBezTo>
                  <a:pt x="4142281" y="244247"/>
                  <a:pt x="4337154" y="898817"/>
                  <a:pt x="4796852" y="931296"/>
                </a:cubicBezTo>
                <a:cubicBezTo>
                  <a:pt x="5256550" y="963775"/>
                  <a:pt x="5841167" y="439119"/>
                  <a:pt x="6475751" y="301709"/>
                </a:cubicBezTo>
                <a:cubicBezTo>
                  <a:pt x="7110335" y="164299"/>
                  <a:pt x="8079698" y="44378"/>
                  <a:pt x="8604354" y="106837"/>
                </a:cubicBezTo>
                <a:cubicBezTo>
                  <a:pt x="9129010" y="169296"/>
                  <a:pt x="9176479" y="604010"/>
                  <a:pt x="9623685" y="676463"/>
                </a:cubicBezTo>
                <a:cubicBezTo>
                  <a:pt x="10070892" y="748915"/>
                  <a:pt x="10782924" y="511572"/>
                  <a:pt x="11287593" y="541552"/>
                </a:cubicBezTo>
                <a:cubicBezTo>
                  <a:pt x="11792262" y="571532"/>
                  <a:pt x="12421849" y="808876"/>
                  <a:pt x="12651698" y="856345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10" name="任意多边形 33">
            <a:extLst>
              <a:ext uri="{FF2B5EF4-FFF2-40B4-BE49-F238E27FC236}">
                <a16:creationId xmlns:a16="http://schemas.microsoft.com/office/drawing/2014/main" id="{2FF4CA23-AF38-8948-A3D0-505AD3604974}"/>
              </a:ext>
            </a:extLst>
          </p:cNvPr>
          <p:cNvSpPr/>
          <p:nvPr/>
        </p:nvSpPr>
        <p:spPr>
          <a:xfrm>
            <a:off x="-298971" y="3151275"/>
            <a:ext cx="12635063" cy="782104"/>
          </a:xfrm>
          <a:custGeom>
            <a:avLst/>
            <a:gdLst>
              <a:gd name="connsiteX0" fmla="*/ 0 w 12636708"/>
              <a:gd name="connsiteY0" fmla="*/ 0 h 782206"/>
              <a:gd name="connsiteX1" fmla="*/ 1454046 w 12636708"/>
              <a:gd name="connsiteY1" fmla="*/ 749508 h 782206"/>
              <a:gd name="connsiteX2" fmla="*/ 4497049 w 12636708"/>
              <a:gd name="connsiteY2" fmla="*/ 449704 h 782206"/>
              <a:gd name="connsiteX3" fmla="*/ 7195278 w 12636708"/>
              <a:gd name="connsiteY3" fmla="*/ 779488 h 782206"/>
              <a:gd name="connsiteX4" fmla="*/ 9488773 w 12636708"/>
              <a:gd name="connsiteY4" fmla="*/ 224852 h 782206"/>
              <a:gd name="connsiteX5" fmla="*/ 12636708 w 12636708"/>
              <a:gd name="connsiteY5" fmla="*/ 764498 h 78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36708" h="782206">
                <a:moveTo>
                  <a:pt x="0" y="0"/>
                </a:moveTo>
                <a:cubicBezTo>
                  <a:pt x="352269" y="337278"/>
                  <a:pt x="704538" y="674557"/>
                  <a:pt x="1454046" y="749508"/>
                </a:cubicBezTo>
                <a:cubicBezTo>
                  <a:pt x="2203554" y="824459"/>
                  <a:pt x="3540177" y="444707"/>
                  <a:pt x="4497049" y="449704"/>
                </a:cubicBezTo>
                <a:cubicBezTo>
                  <a:pt x="5453921" y="454701"/>
                  <a:pt x="6363324" y="816963"/>
                  <a:pt x="7195278" y="779488"/>
                </a:cubicBezTo>
                <a:cubicBezTo>
                  <a:pt x="8027232" y="742013"/>
                  <a:pt x="8581868" y="227350"/>
                  <a:pt x="9488773" y="224852"/>
                </a:cubicBezTo>
                <a:cubicBezTo>
                  <a:pt x="10395678" y="222354"/>
                  <a:pt x="11516193" y="493426"/>
                  <a:pt x="12636708" y="764498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11" name="任意多边形 35">
            <a:extLst>
              <a:ext uri="{FF2B5EF4-FFF2-40B4-BE49-F238E27FC236}">
                <a16:creationId xmlns:a16="http://schemas.microsoft.com/office/drawing/2014/main" id="{59CA0323-F71B-7643-B1F1-017272A46301}"/>
              </a:ext>
            </a:extLst>
          </p:cNvPr>
          <p:cNvSpPr/>
          <p:nvPr/>
        </p:nvSpPr>
        <p:spPr>
          <a:xfrm>
            <a:off x="-373911" y="3034652"/>
            <a:ext cx="12874874" cy="1053062"/>
          </a:xfrm>
          <a:custGeom>
            <a:avLst/>
            <a:gdLst>
              <a:gd name="connsiteX0" fmla="*/ 0 w 12876551"/>
              <a:gd name="connsiteY0" fmla="*/ 266541 h 1053199"/>
              <a:gd name="connsiteX1" fmla="*/ 1558977 w 12876551"/>
              <a:gd name="connsiteY1" fmla="*/ 1016049 h 1053199"/>
              <a:gd name="connsiteX2" fmla="*/ 3807502 w 12876551"/>
              <a:gd name="connsiteY2" fmla="*/ 296522 h 1053199"/>
              <a:gd name="connsiteX3" fmla="*/ 5906124 w 12876551"/>
              <a:gd name="connsiteY3" fmla="*/ 476403 h 1053199"/>
              <a:gd name="connsiteX4" fmla="*/ 8049718 w 12876551"/>
              <a:gd name="connsiteY4" fmla="*/ 11708 h 1053199"/>
              <a:gd name="connsiteX5" fmla="*/ 9578715 w 12876551"/>
              <a:gd name="connsiteY5" fmla="*/ 1046030 h 1053199"/>
              <a:gd name="connsiteX6" fmla="*/ 11857220 w 12876551"/>
              <a:gd name="connsiteY6" fmla="*/ 491394 h 1053199"/>
              <a:gd name="connsiteX7" fmla="*/ 12876551 w 12876551"/>
              <a:gd name="connsiteY7" fmla="*/ 926108 h 10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76551" h="1053199">
                <a:moveTo>
                  <a:pt x="0" y="266541"/>
                </a:moveTo>
                <a:cubicBezTo>
                  <a:pt x="462196" y="638796"/>
                  <a:pt x="924393" y="1011052"/>
                  <a:pt x="1558977" y="1016049"/>
                </a:cubicBezTo>
                <a:cubicBezTo>
                  <a:pt x="2193561" y="1021046"/>
                  <a:pt x="3082978" y="386463"/>
                  <a:pt x="3807502" y="296522"/>
                </a:cubicBezTo>
                <a:cubicBezTo>
                  <a:pt x="4532026" y="206581"/>
                  <a:pt x="5199088" y="523872"/>
                  <a:pt x="5906124" y="476403"/>
                </a:cubicBezTo>
                <a:cubicBezTo>
                  <a:pt x="6613160" y="428934"/>
                  <a:pt x="7437620" y="-83230"/>
                  <a:pt x="8049718" y="11708"/>
                </a:cubicBezTo>
                <a:cubicBezTo>
                  <a:pt x="8661816" y="106646"/>
                  <a:pt x="8944131" y="966082"/>
                  <a:pt x="9578715" y="1046030"/>
                </a:cubicBezTo>
                <a:cubicBezTo>
                  <a:pt x="10213299" y="1125978"/>
                  <a:pt x="11307581" y="511381"/>
                  <a:pt x="11857220" y="491394"/>
                </a:cubicBezTo>
                <a:cubicBezTo>
                  <a:pt x="12406859" y="471407"/>
                  <a:pt x="12641705" y="698757"/>
                  <a:pt x="12876551" y="926108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id="{D15266D0-FB58-794E-90A5-32DB1E049BA5}"/>
              </a:ext>
            </a:extLst>
          </p:cNvPr>
          <p:cNvSpPr/>
          <p:nvPr/>
        </p:nvSpPr>
        <p:spPr>
          <a:xfrm>
            <a:off x="-224029" y="2791560"/>
            <a:ext cx="12635063" cy="1186730"/>
          </a:xfrm>
          <a:custGeom>
            <a:avLst/>
            <a:gdLst>
              <a:gd name="connsiteX0" fmla="*/ 0 w 12636708"/>
              <a:gd name="connsiteY0" fmla="*/ 0 h 1186885"/>
              <a:gd name="connsiteX1" fmla="*/ 2023672 w 12636708"/>
              <a:gd name="connsiteY1" fmla="*/ 614596 h 1186885"/>
              <a:gd name="connsiteX2" fmla="*/ 4002373 w 12636708"/>
              <a:gd name="connsiteY2" fmla="*/ 419724 h 1186885"/>
              <a:gd name="connsiteX3" fmla="*/ 6175947 w 12636708"/>
              <a:gd name="connsiteY3" fmla="*/ 1184223 h 1186885"/>
              <a:gd name="connsiteX4" fmla="*/ 8424472 w 12636708"/>
              <a:gd name="connsiteY4" fmla="*/ 689547 h 1186885"/>
              <a:gd name="connsiteX5" fmla="*/ 9473783 w 12636708"/>
              <a:gd name="connsiteY5" fmla="*/ 1184223 h 1186885"/>
              <a:gd name="connsiteX6" fmla="*/ 11782268 w 12636708"/>
              <a:gd name="connsiteY6" fmla="*/ 689547 h 1186885"/>
              <a:gd name="connsiteX7" fmla="*/ 12636708 w 12636708"/>
              <a:gd name="connsiteY7" fmla="*/ 899409 h 118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36708" h="1186885">
                <a:moveTo>
                  <a:pt x="0" y="0"/>
                </a:moveTo>
                <a:cubicBezTo>
                  <a:pt x="678305" y="272321"/>
                  <a:pt x="1356610" y="544642"/>
                  <a:pt x="2023672" y="614596"/>
                </a:cubicBezTo>
                <a:cubicBezTo>
                  <a:pt x="2690734" y="684550"/>
                  <a:pt x="3310327" y="324786"/>
                  <a:pt x="4002373" y="419724"/>
                </a:cubicBezTo>
                <a:cubicBezTo>
                  <a:pt x="4694419" y="514662"/>
                  <a:pt x="5438931" y="1139253"/>
                  <a:pt x="6175947" y="1184223"/>
                </a:cubicBezTo>
                <a:cubicBezTo>
                  <a:pt x="6912963" y="1229193"/>
                  <a:pt x="7874833" y="689547"/>
                  <a:pt x="8424472" y="689547"/>
                </a:cubicBezTo>
                <a:cubicBezTo>
                  <a:pt x="8974111" y="689547"/>
                  <a:pt x="8914150" y="1184223"/>
                  <a:pt x="9473783" y="1184223"/>
                </a:cubicBezTo>
                <a:cubicBezTo>
                  <a:pt x="10033416" y="1184223"/>
                  <a:pt x="11255114" y="737016"/>
                  <a:pt x="11782268" y="689547"/>
                </a:cubicBezTo>
                <a:cubicBezTo>
                  <a:pt x="12309422" y="642078"/>
                  <a:pt x="12491803" y="856937"/>
                  <a:pt x="12636708" y="899409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13" name="任意多边形 37">
            <a:extLst>
              <a:ext uri="{FF2B5EF4-FFF2-40B4-BE49-F238E27FC236}">
                <a16:creationId xmlns:a16="http://schemas.microsoft.com/office/drawing/2014/main" id="{C4795FDD-23E6-9949-B82F-C7FF2286C6E2}"/>
              </a:ext>
            </a:extLst>
          </p:cNvPr>
          <p:cNvSpPr/>
          <p:nvPr/>
        </p:nvSpPr>
        <p:spPr>
          <a:xfrm>
            <a:off x="-313959" y="3067590"/>
            <a:ext cx="12665039" cy="1133208"/>
          </a:xfrm>
          <a:custGeom>
            <a:avLst/>
            <a:gdLst>
              <a:gd name="connsiteX0" fmla="*/ 0 w 12666688"/>
              <a:gd name="connsiteY0" fmla="*/ 773243 h 1133356"/>
              <a:gd name="connsiteX1" fmla="*/ 1484026 w 12666688"/>
              <a:gd name="connsiteY1" fmla="*/ 1013086 h 1133356"/>
              <a:gd name="connsiteX2" fmla="*/ 3522688 w 12666688"/>
              <a:gd name="connsiteY2" fmla="*/ 278568 h 1133356"/>
              <a:gd name="connsiteX3" fmla="*/ 4736891 w 12666688"/>
              <a:gd name="connsiteY3" fmla="*/ 1133007 h 1133356"/>
              <a:gd name="connsiteX4" fmla="*/ 6685613 w 12666688"/>
              <a:gd name="connsiteY4" fmla="*/ 383499 h 1133356"/>
              <a:gd name="connsiteX5" fmla="*/ 8514413 w 12666688"/>
              <a:gd name="connsiteY5" fmla="*/ 398489 h 1133356"/>
              <a:gd name="connsiteX6" fmla="*/ 10118360 w 12666688"/>
              <a:gd name="connsiteY6" fmla="*/ 8745 h 1133356"/>
              <a:gd name="connsiteX7" fmla="*/ 11332563 w 12666688"/>
              <a:gd name="connsiteY7" fmla="*/ 833204 h 1133356"/>
              <a:gd name="connsiteX8" fmla="*/ 12666688 w 12666688"/>
              <a:gd name="connsiteY8" fmla="*/ 533400 h 113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6688" h="1133356">
                <a:moveTo>
                  <a:pt x="0" y="773243"/>
                </a:moveTo>
                <a:cubicBezTo>
                  <a:pt x="448455" y="934387"/>
                  <a:pt x="896911" y="1095532"/>
                  <a:pt x="1484026" y="1013086"/>
                </a:cubicBezTo>
                <a:cubicBezTo>
                  <a:pt x="2071141" y="930640"/>
                  <a:pt x="2980544" y="258581"/>
                  <a:pt x="3522688" y="278568"/>
                </a:cubicBezTo>
                <a:cubicBezTo>
                  <a:pt x="4064832" y="298555"/>
                  <a:pt x="4209737" y="1115519"/>
                  <a:pt x="4736891" y="1133007"/>
                </a:cubicBezTo>
                <a:cubicBezTo>
                  <a:pt x="5264045" y="1150495"/>
                  <a:pt x="6056026" y="505919"/>
                  <a:pt x="6685613" y="383499"/>
                </a:cubicBezTo>
                <a:cubicBezTo>
                  <a:pt x="7315200" y="261079"/>
                  <a:pt x="7942289" y="460948"/>
                  <a:pt x="8514413" y="398489"/>
                </a:cubicBezTo>
                <a:cubicBezTo>
                  <a:pt x="9086538" y="336030"/>
                  <a:pt x="9648668" y="-63708"/>
                  <a:pt x="10118360" y="8745"/>
                </a:cubicBezTo>
                <a:cubicBezTo>
                  <a:pt x="10588052" y="81198"/>
                  <a:pt x="10907842" y="745762"/>
                  <a:pt x="11332563" y="833204"/>
                </a:cubicBezTo>
                <a:cubicBezTo>
                  <a:pt x="11757284" y="920646"/>
                  <a:pt x="12211986" y="727023"/>
                  <a:pt x="12666688" y="533400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65E709-B346-AB4A-A819-CDA42D9A20B0}"/>
              </a:ext>
            </a:extLst>
          </p:cNvPr>
          <p:cNvSpPr/>
          <p:nvPr/>
        </p:nvSpPr>
        <p:spPr>
          <a:xfrm>
            <a:off x="3566940" y="4174063"/>
            <a:ext cx="99972" cy="99972"/>
          </a:xfrm>
          <a:prstGeom prst="ellipse">
            <a:avLst/>
          </a:prstGeom>
          <a:noFill/>
          <a:ln w="28575">
            <a:solidFill>
              <a:srgbClr val="00B0F0"/>
            </a:soli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580213-9362-CF4D-A385-316A95C76BD8}"/>
              </a:ext>
            </a:extLst>
          </p:cNvPr>
          <p:cNvSpPr/>
          <p:nvPr/>
        </p:nvSpPr>
        <p:spPr>
          <a:xfrm>
            <a:off x="2962977" y="319405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02AC65-4259-DE4C-BE3A-B9168FFA204E}"/>
              </a:ext>
            </a:extLst>
          </p:cNvPr>
          <p:cNvSpPr/>
          <p:nvPr/>
        </p:nvSpPr>
        <p:spPr>
          <a:xfrm>
            <a:off x="1019014" y="334643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7B8516C-8DD4-4A46-AA16-8799DEB39D0A}"/>
              </a:ext>
            </a:extLst>
          </p:cNvPr>
          <p:cNvSpPr/>
          <p:nvPr/>
        </p:nvSpPr>
        <p:spPr>
          <a:xfrm>
            <a:off x="4217090" y="2213544"/>
            <a:ext cx="7974910" cy="284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B71C9B-67E2-B641-ADC4-03EC25C3D82C}"/>
              </a:ext>
            </a:extLst>
          </p:cNvPr>
          <p:cNvSpPr/>
          <p:nvPr/>
        </p:nvSpPr>
        <p:spPr>
          <a:xfrm>
            <a:off x="1865460" y="1861511"/>
            <a:ext cx="3502932" cy="3502930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B7E04-40B2-9845-874B-C1FE578743DE}"/>
              </a:ext>
            </a:extLst>
          </p:cNvPr>
          <p:cNvSpPr txBox="1"/>
          <p:nvPr/>
        </p:nvSpPr>
        <p:spPr>
          <a:xfrm>
            <a:off x="2668633" y="2849364"/>
            <a:ext cx="189658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lt"/>
              </a:rPr>
              <a:t>04</a:t>
            </a:r>
            <a:endParaRPr lang="zh-CN" altLang="en-US" sz="96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lt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862C5474-4D39-E24A-B2EB-1F2BD3BDA19B}"/>
              </a:ext>
            </a:extLst>
          </p:cNvPr>
          <p:cNvSpPr txBox="1"/>
          <p:nvPr/>
        </p:nvSpPr>
        <p:spPr>
          <a:xfrm>
            <a:off x="5917209" y="322833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lt"/>
              </a:rPr>
              <a:t>如何参与</a:t>
            </a:r>
          </a:p>
        </p:txBody>
      </p:sp>
    </p:spTree>
    <p:extLst>
      <p:ext uri="{BB962C8B-B14F-4D97-AF65-F5344CB8AC3E}">
        <p14:creationId xmlns:p14="http://schemas.microsoft.com/office/powerpoint/2010/main" val="91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4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6" grpId="0" animBg="1"/>
      <p:bldP spid="2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352D-3E6D-B325-E09A-23DE777B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如何成长为一名 </a:t>
            </a:r>
            <a:r>
              <a:rPr lang="en-US" altLang="zh-CN" sz="3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Apache</a:t>
            </a:r>
            <a:r>
              <a:rPr lang="zh-CN" altLang="en-US" sz="3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3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Committer </a:t>
            </a:r>
            <a:endParaRPr kumimoji="1" lang="zh-CN" altLang="en-US" sz="36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DEF39-3AB0-4B71-BABA-8DAE3E96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贡献文档：文档是一个项很重要的部分，目前框架缺少很多文档，这需要有人去了解对应的功能，掌握对应的代码技术，然后攥写对应的文档，这些文档未来会被其他的开发者所看到，被大家所使用，</a:t>
            </a:r>
            <a:r>
              <a:rPr lang="zh-CN" altLang="en-US" sz="24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同时欢迎各位同学贡献 </a:t>
            </a:r>
            <a:r>
              <a:rPr lang="en-US" altLang="zh-CN" sz="24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Dubbo3</a:t>
            </a:r>
            <a:r>
              <a:rPr lang="zh-CN" altLang="en-US" sz="24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的文档</a:t>
            </a:r>
            <a:endParaRPr lang="en-US" altLang="zh-CN" sz="2400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处理：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的 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种类是比较多的，有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bug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、有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feature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也有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discussion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等等，去找一些自己能解决的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issue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去解决（解答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or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PR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修复），帮其他人解决问题的过程中也是自己在学习一个框架的过程</a:t>
            </a:r>
            <a:endParaRPr lang="en-US" altLang="zh-CN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代码审查：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每天都会在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GitHub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上收到很多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Pull Request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，帮助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review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代码也是对社区很重要的贡献</a:t>
            </a:r>
            <a:endParaRPr lang="en-US" altLang="zh-CN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双周会：周五晚上举办的双周会上会讨论相关的议题，这些议题可能是关于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Dubbo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未来的发展方向，也可能是关于 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 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存在的问题等等，通过讨论大家形成解决方案，然后分配任务去推动解决</a:t>
            </a:r>
            <a:endParaRPr lang="en-US" altLang="zh-CN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心动不如行动</a:t>
            </a:r>
            <a:r>
              <a:rPr lang="zh-CN" altLang="en-US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https://github.com/apache/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issues?q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=is%3Aissue+is%3Aopen+label%3Atype%2Ftask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57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60EB-3E35-95E7-166F-E45F85A0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联系我们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75A06-37B3-D783-87F7-C12BA427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欢迎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https://</a:t>
            </a:r>
            <a:r>
              <a:rPr lang="en-US" altLang="zh-CN" sz="2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github.com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2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apache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2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</a:t>
            </a:r>
            <a:endParaRPr kumimoji="1" lang="en-US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dev@dubbo.apache.org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：开发邮件列表，您在使用或者开发 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 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的过程中遇到的任何问题，都可以在这里进行提问。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commits@dubbo.apache.org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：所有的提交内容都会推送到这个邮件列表，如果您对 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 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的进展感兴趣，可以订阅这个邮件列表。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issues@dubbo.apache.org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：所有的 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issues </a:t>
            </a:r>
            <a:r>
              <a:rPr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和修改信息都会推送到这个邮件列表。</a:t>
            </a:r>
            <a:endParaRPr lang="en-US" altLang="zh-CN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钉钉群号：</a:t>
            </a:r>
            <a:r>
              <a:rPr lang="en-US" altLang="zh-CN" sz="2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21976540</a:t>
            </a:r>
            <a:endParaRPr kumimoji="1" lang="zh-CN" altLang="en-US" sz="2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4F4475-8546-8A88-3428-9A192A92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76" y="4651809"/>
            <a:ext cx="160660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3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190694"/>
            <a:ext cx="12191999" cy="6622815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9149" tIns="49149" rIns="49149" bIns="49149" anchor="ctr"/>
          <a:lstStyle>
            <a:lvl1pP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9pPr>
          </a:lstStyle>
          <a:p>
            <a:endParaRPr kumimoji="0" lang="zh-CN" altLang="en-US" sz="1742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1" y="5616066"/>
            <a:ext cx="12191998" cy="1049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9149" tIns="49149" rIns="49149" bIns="49149" anchor="ctr"/>
          <a:lstStyle>
            <a:lvl1pP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defRPr>
            </a:lvl9pPr>
          </a:lstStyle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Microsoft YaHei"/>
              </a:rPr>
              <a:t>                      </a:t>
            </a:r>
            <a:endParaRPr lang="en-US" altLang="zh-CN" sz="18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Microsoft YaHei"/>
            </a:endParaRPr>
          </a:p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Microsoft YaHei"/>
              </a:rPr>
              <a:t>                      </a:t>
            </a:r>
            <a:r>
              <a:rPr lang="en-US" altLang="zh-CN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Microsoft YaHei"/>
              </a:rPr>
              <a:t>Apache Dubbo</a:t>
            </a:r>
          </a:p>
          <a:p>
            <a:endParaRPr kumimoji="0" lang="zh-CN" altLang="en-US" sz="1742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1302448" y="1827409"/>
            <a:ext cx="7317044" cy="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buClr>
                <a:srgbClr val="F5F5F5"/>
              </a:buClr>
              <a:buFont typeface="Microsoft Sans Serif" charset="0"/>
              <a:buNone/>
              <a:defRPr/>
            </a:pPr>
            <a:r>
              <a:rPr lang="zh-CN" altLang="en-US" sz="5805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谢谢</a:t>
            </a:r>
            <a:endParaRPr lang="zh-CN" altLang="en-US" sz="871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1305523" y="2912673"/>
            <a:ext cx="5149883" cy="44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buClr>
                <a:srgbClr val="F5F5F5"/>
              </a:buClr>
              <a:buFont typeface="Microsoft Sans Serif" charset="0"/>
              <a:buNone/>
              <a:defRPr/>
            </a:pPr>
            <a:r>
              <a:rPr lang="en-US" altLang="zh-CN" sz="2903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THANK YOU</a:t>
            </a:r>
          </a:p>
        </p:txBody>
      </p:sp>
      <p:sp>
        <p:nvSpPr>
          <p:cNvPr id="9" name="Shape 50"/>
          <p:cNvSpPr/>
          <p:nvPr/>
        </p:nvSpPr>
        <p:spPr>
          <a:xfrm>
            <a:off x="9067813" y="6140577"/>
            <a:ext cx="2985433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 spc="180">
                <a:solidFill>
                  <a:srgbClr val="53585F"/>
                </a:solidFill>
              </a:defRPr>
            </a:lvl1pPr>
          </a:lstStyle>
          <a:p>
            <a:r>
              <a:rPr lang="en-US" sz="1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https://</a:t>
            </a:r>
            <a:r>
              <a:rPr lang="en-US" sz="10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github.com</a:t>
            </a:r>
            <a:r>
              <a:rPr lang="en-US" sz="1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sz="10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apache</a:t>
            </a:r>
            <a:r>
              <a:rPr lang="en-US" sz="1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sz="10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dubbo</a:t>
            </a:r>
            <a:endParaRPr sz="1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56CED-C20B-26B7-C22E-63A5BE60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5724566"/>
            <a:ext cx="832022" cy="8320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9DEB048-3D15-ABDB-0380-72175AB5D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27" y="1511417"/>
            <a:ext cx="2327729" cy="2327729"/>
          </a:xfrm>
          <a:prstGeom prst="rect">
            <a:avLst/>
          </a:prstGeom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C736C30F-0D2F-7151-A9C4-F786BE1D1076}"/>
              </a:ext>
            </a:extLst>
          </p:cNvPr>
          <p:cNvSpPr>
            <a:spLocks/>
          </p:cNvSpPr>
          <p:nvPr/>
        </p:nvSpPr>
        <p:spPr bwMode="auto">
          <a:xfrm>
            <a:off x="7455627" y="3987567"/>
            <a:ext cx="232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buClr>
                <a:srgbClr val="F5F5F5"/>
              </a:buClr>
              <a:buFont typeface="Microsoft Sans Serif" charset="0"/>
              <a:buNone/>
              <a:defRPr/>
            </a:pPr>
            <a:r>
              <a:rPr lang="zh-CN" altLang="en-US" sz="200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有奖调查问卷</a:t>
            </a:r>
            <a:endParaRPr lang="en-US" altLang="zh-CN" sz="200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82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32">
            <a:extLst>
              <a:ext uri="{FF2B5EF4-FFF2-40B4-BE49-F238E27FC236}">
                <a16:creationId xmlns:a16="http://schemas.microsoft.com/office/drawing/2014/main" id="{816E6148-F7E7-F84D-A819-D91565B164E1}"/>
              </a:ext>
            </a:extLst>
          </p:cNvPr>
          <p:cNvSpPr/>
          <p:nvPr/>
        </p:nvSpPr>
        <p:spPr>
          <a:xfrm>
            <a:off x="-236520" y="2978060"/>
            <a:ext cx="12650051" cy="991128"/>
          </a:xfrm>
          <a:custGeom>
            <a:avLst/>
            <a:gdLst>
              <a:gd name="connsiteX0" fmla="*/ 0 w 12651698"/>
              <a:gd name="connsiteY0" fmla="*/ 991257 h 991257"/>
              <a:gd name="connsiteX1" fmla="*/ 2248524 w 12651698"/>
              <a:gd name="connsiteY1" fmla="*/ 106837 h 991257"/>
              <a:gd name="connsiteX2" fmla="*/ 3717560 w 12651698"/>
              <a:gd name="connsiteY2" fmla="*/ 106837 h 991257"/>
              <a:gd name="connsiteX3" fmla="*/ 4796852 w 12651698"/>
              <a:gd name="connsiteY3" fmla="*/ 931296 h 991257"/>
              <a:gd name="connsiteX4" fmla="*/ 6475751 w 12651698"/>
              <a:gd name="connsiteY4" fmla="*/ 301709 h 991257"/>
              <a:gd name="connsiteX5" fmla="*/ 8604354 w 12651698"/>
              <a:gd name="connsiteY5" fmla="*/ 106837 h 991257"/>
              <a:gd name="connsiteX6" fmla="*/ 9623685 w 12651698"/>
              <a:gd name="connsiteY6" fmla="*/ 676463 h 991257"/>
              <a:gd name="connsiteX7" fmla="*/ 11287593 w 12651698"/>
              <a:gd name="connsiteY7" fmla="*/ 541552 h 991257"/>
              <a:gd name="connsiteX8" fmla="*/ 12651698 w 12651698"/>
              <a:gd name="connsiteY8" fmla="*/ 856345 h 99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1698" h="991257">
                <a:moveTo>
                  <a:pt x="0" y="991257"/>
                </a:moveTo>
                <a:cubicBezTo>
                  <a:pt x="814465" y="622748"/>
                  <a:pt x="1628931" y="254240"/>
                  <a:pt x="2248524" y="106837"/>
                </a:cubicBezTo>
                <a:cubicBezTo>
                  <a:pt x="2868117" y="-40566"/>
                  <a:pt x="3292839" y="-30573"/>
                  <a:pt x="3717560" y="106837"/>
                </a:cubicBezTo>
                <a:cubicBezTo>
                  <a:pt x="4142281" y="244247"/>
                  <a:pt x="4337154" y="898817"/>
                  <a:pt x="4796852" y="931296"/>
                </a:cubicBezTo>
                <a:cubicBezTo>
                  <a:pt x="5256550" y="963775"/>
                  <a:pt x="5841167" y="439119"/>
                  <a:pt x="6475751" y="301709"/>
                </a:cubicBezTo>
                <a:cubicBezTo>
                  <a:pt x="7110335" y="164299"/>
                  <a:pt x="8079698" y="44378"/>
                  <a:pt x="8604354" y="106837"/>
                </a:cubicBezTo>
                <a:cubicBezTo>
                  <a:pt x="9129010" y="169296"/>
                  <a:pt x="9176479" y="604010"/>
                  <a:pt x="9623685" y="676463"/>
                </a:cubicBezTo>
                <a:cubicBezTo>
                  <a:pt x="10070892" y="748915"/>
                  <a:pt x="10782924" y="511572"/>
                  <a:pt x="11287593" y="541552"/>
                </a:cubicBezTo>
                <a:cubicBezTo>
                  <a:pt x="11792262" y="571532"/>
                  <a:pt x="12421849" y="808876"/>
                  <a:pt x="12651698" y="856345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33">
            <a:extLst>
              <a:ext uri="{FF2B5EF4-FFF2-40B4-BE49-F238E27FC236}">
                <a16:creationId xmlns:a16="http://schemas.microsoft.com/office/drawing/2014/main" id="{2FF4CA23-AF38-8948-A3D0-505AD3604974}"/>
              </a:ext>
            </a:extLst>
          </p:cNvPr>
          <p:cNvSpPr/>
          <p:nvPr/>
        </p:nvSpPr>
        <p:spPr>
          <a:xfrm>
            <a:off x="-298971" y="3151275"/>
            <a:ext cx="12635063" cy="782104"/>
          </a:xfrm>
          <a:custGeom>
            <a:avLst/>
            <a:gdLst>
              <a:gd name="connsiteX0" fmla="*/ 0 w 12636708"/>
              <a:gd name="connsiteY0" fmla="*/ 0 h 782206"/>
              <a:gd name="connsiteX1" fmla="*/ 1454046 w 12636708"/>
              <a:gd name="connsiteY1" fmla="*/ 749508 h 782206"/>
              <a:gd name="connsiteX2" fmla="*/ 4497049 w 12636708"/>
              <a:gd name="connsiteY2" fmla="*/ 449704 h 782206"/>
              <a:gd name="connsiteX3" fmla="*/ 7195278 w 12636708"/>
              <a:gd name="connsiteY3" fmla="*/ 779488 h 782206"/>
              <a:gd name="connsiteX4" fmla="*/ 9488773 w 12636708"/>
              <a:gd name="connsiteY4" fmla="*/ 224852 h 782206"/>
              <a:gd name="connsiteX5" fmla="*/ 12636708 w 12636708"/>
              <a:gd name="connsiteY5" fmla="*/ 764498 h 78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36708" h="782206">
                <a:moveTo>
                  <a:pt x="0" y="0"/>
                </a:moveTo>
                <a:cubicBezTo>
                  <a:pt x="352269" y="337278"/>
                  <a:pt x="704538" y="674557"/>
                  <a:pt x="1454046" y="749508"/>
                </a:cubicBezTo>
                <a:cubicBezTo>
                  <a:pt x="2203554" y="824459"/>
                  <a:pt x="3540177" y="444707"/>
                  <a:pt x="4497049" y="449704"/>
                </a:cubicBezTo>
                <a:cubicBezTo>
                  <a:pt x="5453921" y="454701"/>
                  <a:pt x="6363324" y="816963"/>
                  <a:pt x="7195278" y="779488"/>
                </a:cubicBezTo>
                <a:cubicBezTo>
                  <a:pt x="8027232" y="742013"/>
                  <a:pt x="8581868" y="227350"/>
                  <a:pt x="9488773" y="224852"/>
                </a:cubicBezTo>
                <a:cubicBezTo>
                  <a:pt x="10395678" y="222354"/>
                  <a:pt x="11516193" y="493426"/>
                  <a:pt x="12636708" y="764498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35">
            <a:extLst>
              <a:ext uri="{FF2B5EF4-FFF2-40B4-BE49-F238E27FC236}">
                <a16:creationId xmlns:a16="http://schemas.microsoft.com/office/drawing/2014/main" id="{59CA0323-F71B-7643-B1F1-017272A46301}"/>
              </a:ext>
            </a:extLst>
          </p:cNvPr>
          <p:cNvSpPr/>
          <p:nvPr/>
        </p:nvSpPr>
        <p:spPr>
          <a:xfrm>
            <a:off x="-373911" y="3034652"/>
            <a:ext cx="12874874" cy="1053062"/>
          </a:xfrm>
          <a:custGeom>
            <a:avLst/>
            <a:gdLst>
              <a:gd name="connsiteX0" fmla="*/ 0 w 12876551"/>
              <a:gd name="connsiteY0" fmla="*/ 266541 h 1053199"/>
              <a:gd name="connsiteX1" fmla="*/ 1558977 w 12876551"/>
              <a:gd name="connsiteY1" fmla="*/ 1016049 h 1053199"/>
              <a:gd name="connsiteX2" fmla="*/ 3807502 w 12876551"/>
              <a:gd name="connsiteY2" fmla="*/ 296522 h 1053199"/>
              <a:gd name="connsiteX3" fmla="*/ 5906124 w 12876551"/>
              <a:gd name="connsiteY3" fmla="*/ 476403 h 1053199"/>
              <a:gd name="connsiteX4" fmla="*/ 8049718 w 12876551"/>
              <a:gd name="connsiteY4" fmla="*/ 11708 h 1053199"/>
              <a:gd name="connsiteX5" fmla="*/ 9578715 w 12876551"/>
              <a:gd name="connsiteY5" fmla="*/ 1046030 h 1053199"/>
              <a:gd name="connsiteX6" fmla="*/ 11857220 w 12876551"/>
              <a:gd name="connsiteY6" fmla="*/ 491394 h 1053199"/>
              <a:gd name="connsiteX7" fmla="*/ 12876551 w 12876551"/>
              <a:gd name="connsiteY7" fmla="*/ 926108 h 10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76551" h="1053199">
                <a:moveTo>
                  <a:pt x="0" y="266541"/>
                </a:moveTo>
                <a:cubicBezTo>
                  <a:pt x="462196" y="638796"/>
                  <a:pt x="924393" y="1011052"/>
                  <a:pt x="1558977" y="1016049"/>
                </a:cubicBezTo>
                <a:cubicBezTo>
                  <a:pt x="2193561" y="1021046"/>
                  <a:pt x="3082978" y="386463"/>
                  <a:pt x="3807502" y="296522"/>
                </a:cubicBezTo>
                <a:cubicBezTo>
                  <a:pt x="4532026" y="206581"/>
                  <a:pt x="5199088" y="523872"/>
                  <a:pt x="5906124" y="476403"/>
                </a:cubicBezTo>
                <a:cubicBezTo>
                  <a:pt x="6613160" y="428934"/>
                  <a:pt x="7437620" y="-83230"/>
                  <a:pt x="8049718" y="11708"/>
                </a:cubicBezTo>
                <a:cubicBezTo>
                  <a:pt x="8661816" y="106646"/>
                  <a:pt x="8944131" y="966082"/>
                  <a:pt x="9578715" y="1046030"/>
                </a:cubicBezTo>
                <a:cubicBezTo>
                  <a:pt x="10213299" y="1125978"/>
                  <a:pt x="11307581" y="511381"/>
                  <a:pt x="11857220" y="491394"/>
                </a:cubicBezTo>
                <a:cubicBezTo>
                  <a:pt x="12406859" y="471407"/>
                  <a:pt x="12641705" y="698757"/>
                  <a:pt x="12876551" y="926108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id="{D15266D0-FB58-794E-90A5-32DB1E049BA5}"/>
              </a:ext>
            </a:extLst>
          </p:cNvPr>
          <p:cNvSpPr/>
          <p:nvPr/>
        </p:nvSpPr>
        <p:spPr>
          <a:xfrm>
            <a:off x="-224029" y="2791560"/>
            <a:ext cx="12635063" cy="1186730"/>
          </a:xfrm>
          <a:custGeom>
            <a:avLst/>
            <a:gdLst>
              <a:gd name="connsiteX0" fmla="*/ 0 w 12636708"/>
              <a:gd name="connsiteY0" fmla="*/ 0 h 1186885"/>
              <a:gd name="connsiteX1" fmla="*/ 2023672 w 12636708"/>
              <a:gd name="connsiteY1" fmla="*/ 614596 h 1186885"/>
              <a:gd name="connsiteX2" fmla="*/ 4002373 w 12636708"/>
              <a:gd name="connsiteY2" fmla="*/ 419724 h 1186885"/>
              <a:gd name="connsiteX3" fmla="*/ 6175947 w 12636708"/>
              <a:gd name="connsiteY3" fmla="*/ 1184223 h 1186885"/>
              <a:gd name="connsiteX4" fmla="*/ 8424472 w 12636708"/>
              <a:gd name="connsiteY4" fmla="*/ 689547 h 1186885"/>
              <a:gd name="connsiteX5" fmla="*/ 9473783 w 12636708"/>
              <a:gd name="connsiteY5" fmla="*/ 1184223 h 1186885"/>
              <a:gd name="connsiteX6" fmla="*/ 11782268 w 12636708"/>
              <a:gd name="connsiteY6" fmla="*/ 689547 h 1186885"/>
              <a:gd name="connsiteX7" fmla="*/ 12636708 w 12636708"/>
              <a:gd name="connsiteY7" fmla="*/ 899409 h 118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36708" h="1186885">
                <a:moveTo>
                  <a:pt x="0" y="0"/>
                </a:moveTo>
                <a:cubicBezTo>
                  <a:pt x="678305" y="272321"/>
                  <a:pt x="1356610" y="544642"/>
                  <a:pt x="2023672" y="614596"/>
                </a:cubicBezTo>
                <a:cubicBezTo>
                  <a:pt x="2690734" y="684550"/>
                  <a:pt x="3310327" y="324786"/>
                  <a:pt x="4002373" y="419724"/>
                </a:cubicBezTo>
                <a:cubicBezTo>
                  <a:pt x="4694419" y="514662"/>
                  <a:pt x="5438931" y="1139253"/>
                  <a:pt x="6175947" y="1184223"/>
                </a:cubicBezTo>
                <a:cubicBezTo>
                  <a:pt x="6912963" y="1229193"/>
                  <a:pt x="7874833" y="689547"/>
                  <a:pt x="8424472" y="689547"/>
                </a:cubicBezTo>
                <a:cubicBezTo>
                  <a:pt x="8974111" y="689547"/>
                  <a:pt x="8914150" y="1184223"/>
                  <a:pt x="9473783" y="1184223"/>
                </a:cubicBezTo>
                <a:cubicBezTo>
                  <a:pt x="10033416" y="1184223"/>
                  <a:pt x="11255114" y="737016"/>
                  <a:pt x="11782268" y="689547"/>
                </a:cubicBezTo>
                <a:cubicBezTo>
                  <a:pt x="12309422" y="642078"/>
                  <a:pt x="12491803" y="856937"/>
                  <a:pt x="12636708" y="899409"/>
                </a:cubicBez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37">
            <a:extLst>
              <a:ext uri="{FF2B5EF4-FFF2-40B4-BE49-F238E27FC236}">
                <a16:creationId xmlns:a16="http://schemas.microsoft.com/office/drawing/2014/main" id="{C4795FDD-23E6-9949-B82F-C7FF2286C6E2}"/>
              </a:ext>
            </a:extLst>
          </p:cNvPr>
          <p:cNvSpPr/>
          <p:nvPr/>
        </p:nvSpPr>
        <p:spPr>
          <a:xfrm>
            <a:off x="-313959" y="3067590"/>
            <a:ext cx="12665039" cy="1133208"/>
          </a:xfrm>
          <a:custGeom>
            <a:avLst/>
            <a:gdLst>
              <a:gd name="connsiteX0" fmla="*/ 0 w 12666688"/>
              <a:gd name="connsiteY0" fmla="*/ 773243 h 1133356"/>
              <a:gd name="connsiteX1" fmla="*/ 1484026 w 12666688"/>
              <a:gd name="connsiteY1" fmla="*/ 1013086 h 1133356"/>
              <a:gd name="connsiteX2" fmla="*/ 3522688 w 12666688"/>
              <a:gd name="connsiteY2" fmla="*/ 278568 h 1133356"/>
              <a:gd name="connsiteX3" fmla="*/ 4736891 w 12666688"/>
              <a:gd name="connsiteY3" fmla="*/ 1133007 h 1133356"/>
              <a:gd name="connsiteX4" fmla="*/ 6685613 w 12666688"/>
              <a:gd name="connsiteY4" fmla="*/ 383499 h 1133356"/>
              <a:gd name="connsiteX5" fmla="*/ 8514413 w 12666688"/>
              <a:gd name="connsiteY5" fmla="*/ 398489 h 1133356"/>
              <a:gd name="connsiteX6" fmla="*/ 10118360 w 12666688"/>
              <a:gd name="connsiteY6" fmla="*/ 8745 h 1133356"/>
              <a:gd name="connsiteX7" fmla="*/ 11332563 w 12666688"/>
              <a:gd name="connsiteY7" fmla="*/ 833204 h 1133356"/>
              <a:gd name="connsiteX8" fmla="*/ 12666688 w 12666688"/>
              <a:gd name="connsiteY8" fmla="*/ 533400 h 113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6688" h="1133356">
                <a:moveTo>
                  <a:pt x="0" y="773243"/>
                </a:moveTo>
                <a:cubicBezTo>
                  <a:pt x="448455" y="934387"/>
                  <a:pt x="896911" y="1095532"/>
                  <a:pt x="1484026" y="1013086"/>
                </a:cubicBezTo>
                <a:cubicBezTo>
                  <a:pt x="2071141" y="930640"/>
                  <a:pt x="2980544" y="258581"/>
                  <a:pt x="3522688" y="278568"/>
                </a:cubicBezTo>
                <a:cubicBezTo>
                  <a:pt x="4064832" y="298555"/>
                  <a:pt x="4209737" y="1115519"/>
                  <a:pt x="4736891" y="1133007"/>
                </a:cubicBezTo>
                <a:cubicBezTo>
                  <a:pt x="5264045" y="1150495"/>
                  <a:pt x="6056026" y="505919"/>
                  <a:pt x="6685613" y="383499"/>
                </a:cubicBezTo>
                <a:cubicBezTo>
                  <a:pt x="7315200" y="261079"/>
                  <a:pt x="7942289" y="460948"/>
                  <a:pt x="8514413" y="398489"/>
                </a:cubicBezTo>
                <a:cubicBezTo>
                  <a:pt x="9086538" y="336030"/>
                  <a:pt x="9648668" y="-63708"/>
                  <a:pt x="10118360" y="8745"/>
                </a:cubicBezTo>
                <a:cubicBezTo>
                  <a:pt x="10588052" y="81198"/>
                  <a:pt x="10907842" y="745762"/>
                  <a:pt x="11332563" y="833204"/>
                </a:cubicBezTo>
                <a:cubicBezTo>
                  <a:pt x="11757284" y="920646"/>
                  <a:pt x="12211986" y="727023"/>
                  <a:pt x="12666688" y="533400"/>
                </a:cubicBez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65E709-B346-AB4A-A819-CDA42D9A20B0}"/>
              </a:ext>
            </a:extLst>
          </p:cNvPr>
          <p:cNvSpPr/>
          <p:nvPr/>
        </p:nvSpPr>
        <p:spPr>
          <a:xfrm>
            <a:off x="3566940" y="4174063"/>
            <a:ext cx="99972" cy="99972"/>
          </a:xfrm>
          <a:prstGeom prst="ellipse">
            <a:avLst/>
          </a:prstGeom>
          <a:noFill/>
          <a:ln w="28575">
            <a:solidFill>
              <a:srgbClr val="00B0F0"/>
            </a:soli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2580213-9362-CF4D-A385-316A95C76BD8}"/>
              </a:ext>
            </a:extLst>
          </p:cNvPr>
          <p:cNvSpPr/>
          <p:nvPr/>
        </p:nvSpPr>
        <p:spPr>
          <a:xfrm>
            <a:off x="2962977" y="319405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02AC65-4259-DE4C-BE3A-B9168FFA204E}"/>
              </a:ext>
            </a:extLst>
          </p:cNvPr>
          <p:cNvSpPr/>
          <p:nvPr/>
        </p:nvSpPr>
        <p:spPr>
          <a:xfrm>
            <a:off x="1019014" y="3346436"/>
            <a:ext cx="99972" cy="99972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54000" dist="254000" dir="2700000" sx="90000" sy="9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7B8516C-8DD4-4A46-AA16-8799DEB39D0A}"/>
              </a:ext>
            </a:extLst>
          </p:cNvPr>
          <p:cNvSpPr/>
          <p:nvPr/>
        </p:nvSpPr>
        <p:spPr>
          <a:xfrm>
            <a:off x="4217090" y="2213544"/>
            <a:ext cx="7974910" cy="284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B71C9B-67E2-B641-ADC4-03EC25C3D82C}"/>
              </a:ext>
            </a:extLst>
          </p:cNvPr>
          <p:cNvSpPr/>
          <p:nvPr/>
        </p:nvSpPr>
        <p:spPr>
          <a:xfrm>
            <a:off x="1865460" y="1861511"/>
            <a:ext cx="3502932" cy="3502930"/>
          </a:xfrm>
          <a:prstGeom prst="ellipse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7B7E04-40B2-9845-874B-C1FE578743DE}"/>
              </a:ext>
            </a:extLst>
          </p:cNvPr>
          <p:cNvSpPr txBox="1"/>
          <p:nvPr/>
        </p:nvSpPr>
        <p:spPr>
          <a:xfrm>
            <a:off x="2668633" y="2849364"/>
            <a:ext cx="189658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96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862C5474-4D39-E24A-B2EB-1F2BD3BDA19B}"/>
              </a:ext>
            </a:extLst>
          </p:cNvPr>
          <p:cNvSpPr txBox="1"/>
          <p:nvPr/>
        </p:nvSpPr>
        <p:spPr>
          <a:xfrm>
            <a:off x="5917209" y="3228337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rPr>
              <a:t>Dubbo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lt"/>
              </a:rPr>
              <a:t>协议的线程模型</a:t>
            </a:r>
          </a:p>
        </p:txBody>
      </p:sp>
    </p:spTree>
    <p:extLst>
      <p:ext uri="{BB962C8B-B14F-4D97-AF65-F5344CB8AC3E}">
        <p14:creationId xmlns:p14="http://schemas.microsoft.com/office/powerpoint/2010/main" val="15789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9 L 0 -0.14815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3842 L 0 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4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6" grpId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应用中的线程类型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1845-4422-A8DF-C395-C56AE2D0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1355361"/>
            <a:ext cx="10844283" cy="14416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线程（</a:t>
            </a:r>
            <a:r>
              <a:rPr lang="en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线程池）</a:t>
            </a:r>
            <a:r>
              <a:rPr lang="en-US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-&gt; N</a:t>
            </a:r>
            <a:r>
              <a:rPr lang="en" altLang="zh-CN" sz="20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etty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等网络通信框架</a:t>
            </a:r>
          </a:p>
          <a:p>
            <a:r>
              <a:rPr lang="en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线程（</a:t>
            </a:r>
            <a:r>
              <a:rPr lang="en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线程池）</a:t>
            </a:r>
            <a:r>
              <a:rPr lang="en-US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-&gt; </a:t>
            </a:r>
            <a:r>
              <a:rPr lang="en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管理的线程池</a:t>
            </a:r>
          </a:p>
          <a:p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业务线程（业务线程池）</a:t>
            </a:r>
            <a:r>
              <a:rPr lang="en-US" altLang="zh-CN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-&gt; </a:t>
            </a:r>
            <a:r>
              <a:rPr lang="zh-CN" altLang="en-US" sz="20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业务管理的线程池</a:t>
            </a:r>
          </a:p>
          <a:p>
            <a:pPr marL="0" indent="0">
              <a:buNone/>
            </a:pPr>
            <a:endParaRPr lang="zh-CN" altLang="en-US" sz="2000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75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业务线程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1845-4422-A8DF-C395-C56AE2D0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868680"/>
            <a:ext cx="10844283" cy="55092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@</a:t>
            </a:r>
            <a:r>
              <a:rPr lang="en" altLang="zh-CN" sz="2000" dirty="0" err="1">
                <a:ea typeface="Alibaba PuHuiTi R" pitchFamily="18" charset="-122"/>
              </a:rPr>
              <a:t>DubboService</a:t>
            </a:r>
            <a:endParaRPr lang="en" altLang="zh-CN" sz="2000" dirty="0">
              <a:ea typeface="Alibaba PuHuiTi R" pitchFamily="18" charset="-122"/>
            </a:endParaRP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public class </a:t>
            </a:r>
            <a:r>
              <a:rPr lang="en" altLang="zh-CN" sz="2000" dirty="0" err="1">
                <a:ea typeface="Alibaba PuHuiTi R" pitchFamily="18" charset="-122"/>
              </a:rPr>
              <a:t>DemoServiceImpl</a:t>
            </a:r>
            <a:r>
              <a:rPr lang="en" altLang="zh-CN" sz="2000" dirty="0">
                <a:ea typeface="Alibaba PuHuiTi R" pitchFamily="18" charset="-122"/>
              </a:rPr>
              <a:t> implements </a:t>
            </a:r>
            <a:r>
              <a:rPr lang="en" altLang="zh-CN" sz="2000" dirty="0" err="1">
                <a:ea typeface="Alibaba PuHuiTi R" pitchFamily="18" charset="-122"/>
              </a:rPr>
              <a:t>DemoService</a:t>
            </a:r>
            <a:r>
              <a:rPr lang="en" altLang="zh-CN" sz="2000" dirty="0">
                <a:ea typeface="Alibaba PuHuiTi R" pitchFamily="18" charset="-122"/>
              </a:rPr>
              <a:t> {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private final Executor </a:t>
            </a:r>
            <a:r>
              <a:rPr lang="en" altLang="zh-CN" sz="2000" dirty="0" err="1">
                <a:ea typeface="Alibaba PuHuiTi R" pitchFamily="18" charset="-122"/>
              </a:rPr>
              <a:t>bizExecutor</a:t>
            </a:r>
            <a:r>
              <a:rPr lang="en" altLang="zh-CN" sz="2000" dirty="0">
                <a:ea typeface="Alibaba PuHuiTi R" pitchFamily="18" charset="-122"/>
              </a:rPr>
              <a:t> = new </a:t>
            </a:r>
            <a:r>
              <a:rPr lang="en" altLang="zh-CN" sz="2000" dirty="0" err="1">
                <a:ea typeface="Alibaba PuHuiTi R" pitchFamily="18" charset="-122"/>
              </a:rPr>
              <a:t>ThreadPoolExecutor</a:t>
            </a:r>
            <a:r>
              <a:rPr lang="en" altLang="zh-CN" sz="2000" dirty="0">
                <a:ea typeface="Alibaba PuHuiTi R" pitchFamily="18" charset="-122"/>
              </a:rPr>
              <a:t>(1, 10,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600000, </a:t>
            </a:r>
            <a:r>
              <a:rPr lang="en" altLang="zh-CN" sz="2000" dirty="0" err="1">
                <a:ea typeface="Alibaba PuHuiTi R" pitchFamily="18" charset="-122"/>
              </a:rPr>
              <a:t>TimeUnit.MILLISECONDS</a:t>
            </a:r>
            <a:r>
              <a:rPr lang="en" altLang="zh-CN" sz="2000" dirty="0">
                <a:ea typeface="Alibaba PuHuiTi R" pitchFamily="18" charset="-122"/>
              </a:rPr>
              <a:t>,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new </a:t>
            </a:r>
            <a:r>
              <a:rPr lang="en" altLang="zh-CN" sz="2000" dirty="0" err="1">
                <a:ea typeface="Alibaba PuHuiTi R" pitchFamily="18" charset="-122"/>
              </a:rPr>
              <a:t>LinkedBlockingQueue</a:t>
            </a:r>
            <a:r>
              <a:rPr lang="en" altLang="zh-CN" sz="2000" dirty="0">
                <a:ea typeface="Alibaba PuHuiTi R" pitchFamily="18" charset="-122"/>
              </a:rPr>
              <a:t>&lt;&gt;(10),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new </a:t>
            </a:r>
            <a:r>
              <a:rPr lang="en" altLang="zh-CN" sz="2000" dirty="0" err="1">
                <a:ea typeface="Alibaba PuHuiTi R" pitchFamily="18" charset="-122"/>
              </a:rPr>
              <a:t>NamedInternalThreadFactory</a:t>
            </a:r>
            <a:r>
              <a:rPr lang="en" altLang="zh-CN" sz="2000" dirty="0">
                <a:ea typeface="Alibaba PuHuiTi R" pitchFamily="18" charset="-122"/>
              </a:rPr>
              <a:t>("Biz", true));</a:t>
            </a:r>
          </a:p>
          <a:p>
            <a:pPr marL="0" indent="0">
              <a:buNone/>
            </a:pPr>
            <a:endParaRPr lang="en" altLang="zh-CN" sz="2000" dirty="0">
              <a:ea typeface="Alibaba PuHuiTi R" pitchFamily="18" charset="-122"/>
            </a:endParaRP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@Override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public String </a:t>
            </a:r>
            <a:r>
              <a:rPr lang="en" altLang="zh-CN" sz="2000" dirty="0" err="1">
                <a:ea typeface="Alibaba PuHuiTi R" pitchFamily="18" charset="-122"/>
              </a:rPr>
              <a:t>sayHello</a:t>
            </a:r>
            <a:r>
              <a:rPr lang="en" altLang="zh-CN" sz="2000" dirty="0">
                <a:ea typeface="Alibaba PuHuiTi R" pitchFamily="18" charset="-122"/>
              </a:rPr>
              <a:t>(String name) {</a:t>
            </a:r>
          </a:p>
          <a:p>
            <a:pPr marL="0" indent="0">
              <a:buNone/>
            </a:pPr>
            <a:endParaRPr lang="en" altLang="zh-CN" sz="2000" dirty="0">
              <a:ea typeface="Alibaba PuHuiTi R" pitchFamily="18" charset="-122"/>
            </a:endParaRP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</a:t>
            </a:r>
            <a:r>
              <a:rPr lang="en" altLang="zh-CN" sz="2000" dirty="0" err="1">
                <a:ea typeface="Alibaba PuHuiTi R" pitchFamily="18" charset="-122"/>
              </a:rPr>
              <a:t>InetSocketAddress</a:t>
            </a:r>
            <a:r>
              <a:rPr lang="en" altLang="zh-CN" sz="2000" dirty="0">
                <a:ea typeface="Alibaba PuHuiTi R" pitchFamily="18" charset="-122"/>
              </a:rPr>
              <a:t> </a:t>
            </a:r>
            <a:r>
              <a:rPr lang="en" altLang="zh-CN" sz="2000" dirty="0" err="1">
                <a:ea typeface="Alibaba PuHuiTi R" pitchFamily="18" charset="-122"/>
              </a:rPr>
              <a:t>consumerAddress</a:t>
            </a:r>
            <a:r>
              <a:rPr lang="en" altLang="zh-CN" sz="2000" dirty="0">
                <a:ea typeface="Alibaba PuHuiTi R" pitchFamily="18" charset="-122"/>
              </a:rPr>
              <a:t> = </a:t>
            </a:r>
            <a:r>
              <a:rPr lang="en" altLang="zh-CN" sz="2000" dirty="0" err="1">
                <a:ea typeface="Alibaba PuHuiTi R" pitchFamily="18" charset="-122"/>
              </a:rPr>
              <a:t>RpcContext.getServerContext</a:t>
            </a:r>
            <a:r>
              <a:rPr lang="en" altLang="zh-CN" sz="2000" dirty="0">
                <a:ea typeface="Alibaba PuHuiTi R" pitchFamily="18" charset="-122"/>
              </a:rPr>
              <a:t>().</a:t>
            </a:r>
            <a:r>
              <a:rPr lang="en" altLang="zh-CN" sz="2000" dirty="0" err="1">
                <a:ea typeface="Alibaba PuHuiTi R" pitchFamily="18" charset="-122"/>
              </a:rPr>
              <a:t>getRemoteAddress</a:t>
            </a:r>
            <a:r>
              <a:rPr lang="en" altLang="zh-CN" sz="2000" dirty="0">
                <a:ea typeface="Alibaba PuHuiTi R" pitchFamily="18" charset="-122"/>
              </a:rPr>
              <a:t>();</a:t>
            </a:r>
          </a:p>
          <a:p>
            <a:pPr marL="0" indent="0">
              <a:buNone/>
            </a:pPr>
            <a:endParaRPr lang="en" altLang="zh-CN" sz="2000" dirty="0">
              <a:ea typeface="Alibaba PuHuiTi R" pitchFamily="18" charset="-122"/>
            </a:endParaRP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</a:t>
            </a:r>
            <a:r>
              <a:rPr lang="en" altLang="zh-CN" sz="2000" dirty="0" err="1">
                <a:ea typeface="Alibaba PuHuiTi R" pitchFamily="18" charset="-122"/>
              </a:rPr>
              <a:t>bizExecutor.execute</a:t>
            </a:r>
            <a:r>
              <a:rPr lang="en" altLang="zh-CN" sz="2000" dirty="0">
                <a:ea typeface="Alibaba PuHuiTi R" pitchFamily="18" charset="-122"/>
              </a:rPr>
              <a:t>(() -&gt; </a:t>
            </a:r>
            <a:r>
              <a:rPr lang="en" altLang="zh-CN" sz="2000" dirty="0" err="1">
                <a:ea typeface="Alibaba PuHuiTi R" pitchFamily="18" charset="-122"/>
              </a:rPr>
              <a:t>System.out.println</a:t>
            </a:r>
            <a:r>
              <a:rPr lang="en" altLang="zh-CN" sz="2000" dirty="0">
                <a:ea typeface="Alibaba PuHuiTi R" pitchFamily="18" charset="-122"/>
              </a:rPr>
              <a:t>("Hello " + name + ", request from consumer: " + </a:t>
            </a:r>
            <a:r>
              <a:rPr lang="en" altLang="zh-CN" sz="2000" dirty="0" err="1">
                <a:ea typeface="Alibaba PuHuiTi R" pitchFamily="18" charset="-122"/>
              </a:rPr>
              <a:t>consumerAddress</a:t>
            </a:r>
            <a:r>
              <a:rPr lang="en" altLang="zh-CN" sz="2000" dirty="0">
                <a:ea typeface="Alibaba PuHuiTi R" pitchFamily="18" charset="-122"/>
              </a:rPr>
              <a:t>));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    return "Hello " + name;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    }</a:t>
            </a:r>
          </a:p>
          <a:p>
            <a:pPr marL="0" indent="0">
              <a:buNone/>
            </a:pPr>
            <a:r>
              <a:rPr lang="en" altLang="zh-CN" sz="2000" dirty="0">
                <a:ea typeface="Alibaba PuHuiTi R" pitchFamily="18" charset="-122"/>
              </a:rPr>
              <a:t>}</a:t>
            </a:r>
            <a:endParaRPr lang="zh-CN" altLang="en-US" sz="2000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8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ECB26-4300-488E-0390-0A04BD7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85258"/>
            <a:ext cx="10844284" cy="63590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线程之间的关系</a:t>
            </a:r>
          </a:p>
        </p:txBody>
      </p:sp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919C69CC-DAEC-592D-4E5E-F4B67236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85412"/>
            <a:ext cx="11991975" cy="39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9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中的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Channel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1845-4422-A8DF-C395-C56AE2D0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636" y="1817495"/>
            <a:ext cx="3762703" cy="183561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建立连接：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connected</a:t>
            </a:r>
          </a:p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断开连接：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disconnected</a:t>
            </a:r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发送消息：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sent</a:t>
            </a: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接收消息：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received</a:t>
            </a: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异常处理：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caught</a:t>
            </a:r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7" y="997982"/>
            <a:ext cx="5324394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整个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RPC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调用过程有哪些行为？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3362639" cy="2370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连接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发送请求、发送响应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请求、接收响应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编解码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序列化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、反序列化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执行业务逻辑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断开连接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A4AA2A7-9C02-FDF7-680F-8C79B96FBD8A}"/>
              </a:ext>
            </a:extLst>
          </p:cNvPr>
          <p:cNvSpPr txBox="1">
            <a:spLocks/>
          </p:cNvSpPr>
          <p:nvPr/>
        </p:nvSpPr>
        <p:spPr>
          <a:xfrm>
            <a:off x="6569636" y="993121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中的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Channel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事件？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6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795738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（一）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0D26D-2D70-15C7-0841-B6E0677717F1}"/>
              </a:ext>
            </a:extLst>
          </p:cNvPr>
          <p:cNvSpPr txBox="1">
            <a:spLocks/>
          </p:cNvSpPr>
          <p:nvPr/>
        </p:nvSpPr>
        <p:spPr>
          <a:xfrm>
            <a:off x="592538" y="1550118"/>
            <a:ext cx="4273752" cy="287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除了发送响应操作以外，其他所有事件都派发到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线程中进行处理。</a:t>
            </a:r>
          </a:p>
        </p:txBody>
      </p:sp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3B9C9C4D-DE7B-CF3F-D68F-2105CBB4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72" y="1418897"/>
            <a:ext cx="7316458" cy="46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F1F5-DB97-BD42-F0C6-CD47BA7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协议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——Provider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的线程模型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E95DE8-AC32-32C9-E59E-F0AE85E5FE23}"/>
              </a:ext>
            </a:extLst>
          </p:cNvPr>
          <p:cNvSpPr txBox="1">
            <a:spLocks/>
          </p:cNvSpPr>
          <p:nvPr/>
        </p:nvSpPr>
        <p:spPr>
          <a:xfrm>
            <a:off x="421085" y="795738"/>
            <a:ext cx="10844283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（二）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Direct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Dispatcher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4BA5FA-9077-5D25-4CFA-8CAC03660CBD}"/>
              </a:ext>
            </a:extLst>
          </p:cNvPr>
          <p:cNvSpPr txBox="1">
            <a:spLocks/>
          </p:cNvSpPr>
          <p:nvPr/>
        </p:nvSpPr>
        <p:spPr>
          <a:xfrm>
            <a:off x="421085" y="1550118"/>
            <a:ext cx="10844283" cy="237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0D26D-2D70-15C7-0841-B6E0677717F1}"/>
              </a:ext>
            </a:extLst>
          </p:cNvPr>
          <p:cNvSpPr txBox="1">
            <a:spLocks/>
          </p:cNvSpPr>
          <p:nvPr/>
        </p:nvSpPr>
        <p:spPr>
          <a:xfrm>
            <a:off x="592537" y="1550118"/>
            <a:ext cx="4279501" cy="287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建立连接、断开连接、异常处理、接收请求、发送响应都在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线程上执行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没有任何操作在</a:t>
            </a:r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Dubbo</a:t>
            </a: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线程中进行。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441AA71C-4D1F-9085-5636-D44DC13F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61" y="1550118"/>
            <a:ext cx="7430939" cy="49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1477</Words>
  <Application>Microsoft Macintosh PowerPoint</Application>
  <PresentationFormat>宽屏</PresentationFormat>
  <Paragraphs>178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SimSun</vt:lpstr>
      <vt:lpstr>Microsoft YaHei</vt:lpstr>
      <vt:lpstr>Alibaba PuHuiTi</vt:lpstr>
      <vt:lpstr>Alibaba PuHuiTi M</vt:lpstr>
      <vt:lpstr>Alibaba PuHuiTi R</vt:lpstr>
      <vt:lpstr>Arial</vt:lpstr>
      <vt:lpstr>Calibri</vt:lpstr>
      <vt:lpstr>Microsoft Sans Serif</vt:lpstr>
      <vt:lpstr>Office 主题​​</vt:lpstr>
      <vt:lpstr>PowerPoint 演示文稿</vt:lpstr>
      <vt:lpstr>PowerPoint 演示文稿</vt:lpstr>
      <vt:lpstr>PowerPoint 演示文稿</vt:lpstr>
      <vt:lpstr>应用中的线程类型</vt:lpstr>
      <vt:lpstr>业务线程示例</vt:lpstr>
      <vt:lpstr>线程之间的关系</vt:lpstr>
      <vt:lpstr>Dubbo中的Channel事件</vt:lpstr>
      <vt:lpstr>Dubbo协议——Provider的线程模型</vt:lpstr>
      <vt:lpstr>Dubbo协议——Provider的线程模型</vt:lpstr>
      <vt:lpstr>Dubbo协议——Provider的线程模型</vt:lpstr>
      <vt:lpstr>Dubbo协议——Provider的线程模型</vt:lpstr>
      <vt:lpstr>Dubbo协议——Provider的线程模型</vt:lpstr>
      <vt:lpstr>Dubbo协议——Consumer的线程模型</vt:lpstr>
      <vt:lpstr>Dubbo协议——Consumer的线程模型优化</vt:lpstr>
      <vt:lpstr>如何配置Dubbo协议的线程模型？</vt:lpstr>
      <vt:lpstr>线程模型上的一些特殊配置</vt:lpstr>
      <vt:lpstr>PowerPoint 演示文稿</vt:lpstr>
      <vt:lpstr>Triple协议——Provider的线程模型</vt:lpstr>
      <vt:lpstr>Triple协议——Consumer的线程模型</vt:lpstr>
      <vt:lpstr>PowerPoint 演示文稿</vt:lpstr>
      <vt:lpstr>Dubbo的线程池策略</vt:lpstr>
      <vt:lpstr>Dubbo的线程池策略配置</vt:lpstr>
      <vt:lpstr>PowerPoint 演示文稿</vt:lpstr>
      <vt:lpstr>如何成长为一名 Apache Committer </vt:lpstr>
      <vt:lpstr>联系我们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Office</cp:lastModifiedBy>
  <cp:revision>169</cp:revision>
  <dcterms:created xsi:type="dcterms:W3CDTF">2022-06-29T03:37:22Z</dcterms:created>
  <dcterms:modified xsi:type="dcterms:W3CDTF">2022-07-21T06:20:34Z</dcterms:modified>
  <cp:category/>
</cp:coreProperties>
</file>