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0"/>
  </p:notesMasterIdLst>
  <p:handoutMasterIdLst>
    <p:handoutMasterId r:id="rId11"/>
  </p:handoutMasterIdLst>
  <p:sldIdLst>
    <p:sldId id="528" r:id="rId2"/>
    <p:sldId id="686" r:id="rId3"/>
    <p:sldId id="698" r:id="rId4"/>
    <p:sldId id="687" r:id="rId5"/>
    <p:sldId id="695" r:id="rId6"/>
    <p:sldId id="696" r:id="rId7"/>
    <p:sldId id="690" r:id="rId8"/>
    <p:sldId id="691"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604A7B"/>
    <a:srgbClr val="FFC000"/>
    <a:srgbClr val="5992DD"/>
    <a:srgbClr val="3A5F8F"/>
    <a:srgbClr val="1B2B42"/>
    <a:srgbClr val="77933C"/>
    <a:srgbClr val="4571AB"/>
    <a:srgbClr val="69A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autoAdjust="0"/>
    <p:restoredTop sz="97840" autoAdjust="0"/>
  </p:normalViewPr>
  <p:slideViewPr>
    <p:cSldViewPr>
      <p:cViewPr varScale="1">
        <p:scale>
          <a:sx n="111" d="100"/>
          <a:sy n="111" d="100"/>
        </p:scale>
        <p:origin x="1192" y="200"/>
      </p:cViewPr>
      <p:guideLst/>
    </p:cSldViewPr>
  </p:slideViewPr>
  <p:outlineViewPr>
    <p:cViewPr>
      <p:scale>
        <a:sx n="66" d="100"/>
        <a:sy n="66"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87" d="100"/>
          <a:sy n="87" d="100"/>
        </p:scale>
        <p:origin x="384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0560D8-CDAF-467C-B214-83E31403332E}" type="datetimeFigureOut">
              <a:rPr lang="zh-CN" altLang="en-US" smtClean="0"/>
              <a:t>2021/11/24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442CA5-6C4C-4FB5-B7F2-1EC1ED335A01}" type="slidenum">
              <a:rPr lang="zh-CN" altLang="en-US" smtClean="0"/>
              <a:t>‹#›</a:t>
            </a:fld>
            <a:endParaRPr lang="zh-CN" altLang="en-US"/>
          </a:p>
        </p:txBody>
      </p:sp>
    </p:spTree>
    <p:extLst>
      <p:ext uri="{BB962C8B-B14F-4D97-AF65-F5344CB8AC3E}">
        <p14:creationId xmlns:p14="http://schemas.microsoft.com/office/powerpoint/2010/main" val="2824199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B27452-782F-49E0-9B17-FBCE26ACB9FC}" type="datetimeFigureOut">
              <a:rPr lang="zh-CN" altLang="en-US" smtClean="0"/>
              <a:t>2021/11/24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3C4EFA-4355-4222-BF03-990C07152FDE}" type="slidenum">
              <a:rPr lang="zh-CN" altLang="en-US" smtClean="0"/>
              <a:t>‹#›</a:t>
            </a:fld>
            <a:endParaRPr lang="zh-CN" altLang="en-US"/>
          </a:p>
        </p:txBody>
      </p:sp>
    </p:spTree>
    <p:extLst>
      <p:ext uri="{BB962C8B-B14F-4D97-AF65-F5344CB8AC3E}">
        <p14:creationId xmlns:p14="http://schemas.microsoft.com/office/powerpoint/2010/main" val="344629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6CFC4211-53E5-444F-B626-DCD582702337}" type="slidenum">
              <a:rPr lang="en-US" smtClean="0"/>
              <a:t>1</a:t>
            </a:fld>
            <a:endParaRPr lang="en-US" dirty="0"/>
          </a:p>
        </p:txBody>
      </p:sp>
    </p:spTree>
    <p:extLst>
      <p:ext uri="{BB962C8B-B14F-4D97-AF65-F5344CB8AC3E}">
        <p14:creationId xmlns:p14="http://schemas.microsoft.com/office/powerpoint/2010/main" val="203043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3C4EFA-4355-4222-BF03-990C07152FDE}" type="slidenum">
              <a:rPr lang="zh-CN" altLang="en-US" smtClean="0"/>
              <a:t>2</a:t>
            </a:fld>
            <a:endParaRPr lang="zh-CN" altLang="en-US"/>
          </a:p>
        </p:txBody>
      </p:sp>
    </p:spTree>
    <p:extLst>
      <p:ext uri="{BB962C8B-B14F-4D97-AF65-F5344CB8AC3E}">
        <p14:creationId xmlns:p14="http://schemas.microsoft.com/office/powerpoint/2010/main" val="386547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3C4EFA-4355-4222-BF03-990C07152FDE}" type="slidenum">
              <a:rPr lang="zh-CN" altLang="en-US" smtClean="0"/>
              <a:t>3</a:t>
            </a:fld>
            <a:endParaRPr lang="zh-CN" altLang="en-US"/>
          </a:p>
        </p:txBody>
      </p:sp>
    </p:spTree>
    <p:extLst>
      <p:ext uri="{BB962C8B-B14F-4D97-AF65-F5344CB8AC3E}">
        <p14:creationId xmlns:p14="http://schemas.microsoft.com/office/powerpoint/2010/main" val="586967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3C4EFA-4355-4222-BF03-990C07152FDE}" type="slidenum">
              <a:rPr lang="zh-CN" altLang="en-US" smtClean="0"/>
              <a:t>4</a:t>
            </a:fld>
            <a:endParaRPr lang="zh-CN" altLang="en-US"/>
          </a:p>
        </p:txBody>
      </p:sp>
    </p:spTree>
    <p:extLst>
      <p:ext uri="{BB962C8B-B14F-4D97-AF65-F5344CB8AC3E}">
        <p14:creationId xmlns:p14="http://schemas.microsoft.com/office/powerpoint/2010/main" val="2348916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3C4EFA-4355-4222-BF03-990C07152FDE}" type="slidenum">
              <a:rPr lang="zh-CN" altLang="en-US" smtClean="0"/>
              <a:t>5</a:t>
            </a:fld>
            <a:endParaRPr lang="zh-CN" altLang="en-US"/>
          </a:p>
        </p:txBody>
      </p:sp>
    </p:spTree>
    <p:extLst>
      <p:ext uri="{BB962C8B-B14F-4D97-AF65-F5344CB8AC3E}">
        <p14:creationId xmlns:p14="http://schemas.microsoft.com/office/powerpoint/2010/main" val="4217414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3C4EFA-4355-4222-BF03-990C07152FDE}" type="slidenum">
              <a:rPr lang="zh-CN" altLang="en-US" smtClean="0"/>
              <a:t>6</a:t>
            </a:fld>
            <a:endParaRPr lang="zh-CN" altLang="en-US"/>
          </a:p>
        </p:txBody>
      </p:sp>
    </p:spTree>
    <p:extLst>
      <p:ext uri="{BB962C8B-B14F-4D97-AF65-F5344CB8AC3E}">
        <p14:creationId xmlns:p14="http://schemas.microsoft.com/office/powerpoint/2010/main" val="3932851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3C4EFA-4355-4222-BF03-990C07152FDE}" type="slidenum">
              <a:rPr lang="zh-CN" altLang="en-US" smtClean="0"/>
              <a:t>7</a:t>
            </a:fld>
            <a:endParaRPr lang="zh-CN" altLang="en-US"/>
          </a:p>
        </p:txBody>
      </p:sp>
    </p:spTree>
    <p:extLst>
      <p:ext uri="{BB962C8B-B14F-4D97-AF65-F5344CB8AC3E}">
        <p14:creationId xmlns:p14="http://schemas.microsoft.com/office/powerpoint/2010/main" val="76262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3C4EFA-4355-4222-BF03-990C07152FDE}" type="slidenum">
              <a:rPr lang="zh-CN" altLang="en-US" smtClean="0"/>
              <a:t>8</a:t>
            </a:fld>
            <a:endParaRPr lang="zh-CN" altLang="en-US"/>
          </a:p>
        </p:txBody>
      </p:sp>
    </p:spTree>
    <p:extLst>
      <p:ext uri="{BB962C8B-B14F-4D97-AF65-F5344CB8AC3E}">
        <p14:creationId xmlns:p14="http://schemas.microsoft.com/office/powerpoint/2010/main" val="8245297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gi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027414"/>
            <a:ext cx="12192000" cy="1830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E:\stuff\res\path3154.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96400" y="41484"/>
            <a:ext cx="2404560" cy="72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77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542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027414"/>
            <a:ext cx="12192000" cy="1830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olidFill>
                <a:srgbClr val="FFFFFF"/>
              </a:solidFill>
              <a:cs typeface="Arial" charset="0"/>
            </a:endParaRPr>
          </a:p>
        </p:txBody>
      </p:sp>
      <p:sp>
        <p:nvSpPr>
          <p:cNvPr id="3" name="Content Placeholder 2"/>
          <p:cNvSpPr>
            <a:spLocks noGrp="1"/>
          </p:cNvSpPr>
          <p:nvPr>
            <p:ph idx="1"/>
          </p:nvPr>
        </p:nvSpPr>
        <p:spPr>
          <a:xfrm>
            <a:off x="407368" y="1052736"/>
            <a:ext cx="11176000" cy="5242520"/>
          </a:xfrm>
          <a:prstGeom prst="rect">
            <a:avLst/>
          </a:prstGeom>
        </p:spPr>
        <p:txBody>
          <a:bodyPr>
            <a:normAutofit/>
          </a:bodyPr>
          <a:lstStyle>
            <a:lvl1pPr>
              <a:lnSpc>
                <a:spcPct val="100000"/>
              </a:lnSpc>
              <a:buSzPct val="60000"/>
              <a:buFontTx/>
              <a:buBlip>
                <a:blip r:embed="rId3"/>
              </a:buBlip>
              <a:defRPr/>
            </a:lvl1pPr>
            <a:lvl2pPr>
              <a:lnSpc>
                <a:spcPct val="100000"/>
              </a:lnSpc>
              <a:buSzPct val="60000"/>
              <a:buFontTx/>
              <a:buBlip>
                <a:blip r:embed="rId4"/>
              </a:buBlip>
              <a:defRPr/>
            </a:lvl2pPr>
            <a:lvl3pPr>
              <a:lnSpc>
                <a:spcPct val="100000"/>
              </a:lnSpc>
              <a:defRPr/>
            </a:lvl3pPr>
            <a:lvl4pPr>
              <a:lnSpc>
                <a:spcPct val="100000"/>
              </a:lnSpc>
              <a:defRPr/>
            </a:lvl4pPr>
            <a:lvl5pPr>
              <a:lnSpc>
                <a:spcPct val="10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2" name="Title 1"/>
          <p:cNvSpPr>
            <a:spLocks noGrp="1"/>
          </p:cNvSpPr>
          <p:nvPr>
            <p:ph type="title"/>
          </p:nvPr>
        </p:nvSpPr>
        <p:spPr>
          <a:xfrm>
            <a:off x="0" y="0"/>
            <a:ext cx="8784299" cy="762000"/>
          </a:xfrm>
          <a:prstGeom prst="rect">
            <a:avLst/>
          </a:prstGeom>
        </p:spPr>
        <p:txBody>
          <a:bodyPr>
            <a:normAutofit/>
          </a:bodyPr>
          <a:lstStyle>
            <a:lvl1pPr marL="182880" algn="l">
              <a:defRPr sz="3600" baseline="0">
                <a:solidFill>
                  <a:schemeClr val="bg1"/>
                </a:solidFill>
              </a:defRPr>
            </a:lvl1pPr>
          </a:lstStyle>
          <a:p>
            <a:r>
              <a:rPr lang="zh-CN" altLang="en-US" dirty="0"/>
              <a:t>单击此处编辑母版标题样式</a:t>
            </a:r>
            <a:endParaRPr lang="en-US" dirty="0"/>
          </a:p>
        </p:txBody>
      </p:sp>
      <p:sp>
        <p:nvSpPr>
          <p:cNvPr id="10" name="Slide Number Placeholder 5"/>
          <p:cNvSpPr>
            <a:spLocks noGrp="1"/>
          </p:cNvSpPr>
          <p:nvPr>
            <p:ph type="sldNum" sz="quarter" idx="12"/>
          </p:nvPr>
        </p:nvSpPr>
        <p:spPr>
          <a:xfrm>
            <a:off x="10769599" y="6477000"/>
            <a:ext cx="1440000" cy="360000"/>
          </a:xfrm>
        </p:spPr>
        <p:txBody>
          <a:bodyPr/>
          <a:lstStyle>
            <a:lvl1pPr>
              <a:defRPr sz="2800">
                <a:solidFill>
                  <a:srgbClr val="7030A0"/>
                </a:solidFill>
              </a:defRPr>
            </a:lvl1pPr>
          </a:lstStyle>
          <a:p>
            <a:fld id="{0C913308-F349-4B6D-A68A-DD1791B4A57B}" type="slidenum">
              <a:rPr lang="zh-CN" altLang="en-US" smtClean="0"/>
              <a:pPr/>
              <a:t>‹#›</a:t>
            </a:fld>
            <a:endParaRPr lang="zh-CN" altLang="en-US" dirty="0"/>
          </a:p>
        </p:txBody>
      </p:sp>
      <p:sp>
        <p:nvSpPr>
          <p:cNvPr id="16" name="文本占位符 15"/>
          <p:cNvSpPr>
            <a:spLocks noGrp="1"/>
          </p:cNvSpPr>
          <p:nvPr>
            <p:ph type="body" sz="quarter" idx="13"/>
          </p:nvPr>
        </p:nvSpPr>
        <p:spPr>
          <a:xfrm>
            <a:off x="0" y="6477000"/>
            <a:ext cx="10800523" cy="360000"/>
          </a:xfrm>
          <a:prstGeom prst="rect">
            <a:avLst/>
          </a:prstGeom>
        </p:spPr>
        <p:txBody>
          <a:bodyPr/>
          <a:lstStyle>
            <a:lvl1pPr marL="0" indent="0">
              <a:buNone/>
              <a:defRPr sz="1800" b="1">
                <a:solidFill>
                  <a:srgbClr val="7030A0"/>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p:txBody>
      </p:sp>
      <p:pic>
        <p:nvPicPr>
          <p:cNvPr id="9" name="Picture 2" descr="E:\stuff\res\path3154.png"/>
          <p:cNvPicPr>
            <a:picLocks noChangeAspect="1" noChangeArrowheads="1"/>
          </p:cNvPicPr>
          <p:nvPr userDrawn="1"/>
        </p:nvPicPr>
        <p:blipFill>
          <a:blip r:embed="rId5">
            <a:biLevel thresh="25000"/>
            <a:extLst>
              <a:ext uri="{28A0092B-C50C-407E-A947-70E740481C1C}">
                <a14:useLocalDpi xmlns:a14="http://schemas.microsoft.com/office/drawing/2010/main" val="0"/>
              </a:ext>
            </a:extLst>
          </a:blip>
          <a:srcRect/>
          <a:stretch>
            <a:fillRect/>
          </a:stretch>
        </p:blipFill>
        <p:spPr bwMode="auto">
          <a:xfrm>
            <a:off x="9552384" y="52246"/>
            <a:ext cx="2592288" cy="793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71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027414"/>
            <a:ext cx="12192000" cy="1830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lide Number Placeholder 5"/>
          <p:cNvSpPr>
            <a:spLocks noGrp="1"/>
          </p:cNvSpPr>
          <p:nvPr>
            <p:ph type="sldNum" sz="quarter" idx="12"/>
          </p:nvPr>
        </p:nvSpPr>
        <p:spPr>
          <a:xfrm>
            <a:off x="10769599" y="6477000"/>
            <a:ext cx="1440000" cy="360000"/>
          </a:xfrm>
        </p:spPr>
        <p:txBody>
          <a:bodyPr/>
          <a:lstStyle>
            <a:lvl1pPr>
              <a:defRPr sz="2800">
                <a:solidFill>
                  <a:srgbClr val="7030A0"/>
                </a:solidFill>
              </a:defRPr>
            </a:lvl1pPr>
          </a:lstStyle>
          <a:p>
            <a:fld id="{0C913308-F349-4B6D-A68A-DD1791B4A57B}" type="slidenum">
              <a:rPr lang="zh-CN" altLang="en-US" smtClean="0"/>
              <a:pPr/>
              <a:t>‹#›</a:t>
            </a:fld>
            <a:endParaRPr lang="zh-CN" altLang="en-US" dirty="0"/>
          </a:p>
        </p:txBody>
      </p:sp>
      <p:sp>
        <p:nvSpPr>
          <p:cNvPr id="14" name="文本占位符 15"/>
          <p:cNvSpPr>
            <a:spLocks noGrp="1"/>
          </p:cNvSpPr>
          <p:nvPr>
            <p:ph type="body" sz="quarter" idx="13"/>
          </p:nvPr>
        </p:nvSpPr>
        <p:spPr>
          <a:xfrm>
            <a:off x="0" y="6477000"/>
            <a:ext cx="10800523" cy="360000"/>
          </a:xfrm>
          <a:prstGeom prst="rect">
            <a:avLst/>
          </a:prstGeom>
        </p:spPr>
        <p:txBody>
          <a:bodyPr/>
          <a:lstStyle>
            <a:lvl1pPr marL="0" indent="0">
              <a:buNone/>
              <a:defRPr sz="1800" b="1">
                <a:solidFill>
                  <a:srgbClr val="7030A0"/>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p:txBody>
      </p:sp>
    </p:spTree>
    <p:extLst>
      <p:ext uri="{BB962C8B-B14F-4D97-AF65-F5344CB8AC3E}">
        <p14:creationId xmlns:p14="http://schemas.microsoft.com/office/powerpoint/2010/main" val="383608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4"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olidFill>
                <a:srgbClr val="FFFFFF"/>
              </a:solidFill>
              <a:cs typeface="Arial" charset="0"/>
            </a:endParaRPr>
          </a:p>
        </p:txBody>
      </p:sp>
      <p:sp>
        <p:nvSpPr>
          <p:cNvPr id="6" name="TextBox 5"/>
          <p:cNvSpPr txBox="1"/>
          <p:nvPr userDrawn="1"/>
        </p:nvSpPr>
        <p:spPr>
          <a:xfrm>
            <a:off x="4342571" y="2708921"/>
            <a:ext cx="2630144" cy="1015663"/>
          </a:xfrm>
          <a:prstGeom prst="rect">
            <a:avLst/>
          </a:prstGeom>
          <a:noFill/>
        </p:spPr>
        <p:txBody>
          <a:bodyPr wrap="none" rtlCol="0">
            <a:spAutoFit/>
          </a:bodyPr>
          <a:lstStyle/>
          <a:p>
            <a:r>
              <a:rPr lang="en-US" altLang="zh-CN" sz="6000" dirty="0"/>
              <a:t>Thanks!</a:t>
            </a:r>
            <a:endParaRPr lang="zh-CN" altLang="en-US" sz="6000" dirty="0"/>
          </a:p>
        </p:txBody>
      </p:sp>
      <p:pic>
        <p:nvPicPr>
          <p:cNvPr id="5" name="Picture 2" descr="E:\stuff\res\path3154.png"/>
          <p:cNvPicPr>
            <a:picLocks noChangeAspect="1" noChangeArrowheads="1"/>
          </p:cNvPicPr>
          <p:nvPr userDrawn="1"/>
        </p:nvPicPr>
        <p:blipFill>
          <a:blip r:embed="rId2">
            <a:biLevel thresh="25000"/>
            <a:extLst>
              <a:ext uri="{28A0092B-C50C-407E-A947-70E740481C1C}">
                <a14:useLocalDpi xmlns:a14="http://schemas.microsoft.com/office/drawing/2010/main" val="0"/>
              </a:ext>
            </a:extLst>
          </a:blip>
          <a:srcRect/>
          <a:stretch>
            <a:fillRect/>
          </a:stretch>
        </p:blipFill>
        <p:spPr bwMode="auto">
          <a:xfrm>
            <a:off x="9480376" y="44624"/>
            <a:ext cx="2664296" cy="7935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27414"/>
            <a:ext cx="12192000" cy="1830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9257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endParaRPr lang="zh-CN" alt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zh-CN" alt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9" r:id="rId2"/>
    <p:sldLayoutId id="2147483782" r:id="rId3"/>
    <p:sldLayoutId id="2147483787" r:id="rId4"/>
    <p:sldLayoutId id="2147483788" r:id="rId5"/>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lnSpc>
          <a:spcPct val="100000"/>
        </a:lnSpc>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lnSpc>
          <a:spcPct val="150000"/>
        </a:lnSpc>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lnSpc>
          <a:spcPct val="100000"/>
        </a:lnSpc>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lnSpc>
          <a:spcPct val="100000"/>
        </a:lnSpc>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100000"/>
        </a:lnSpc>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hyperlink" Target="https://en.wikipedia.org/wiki/Lambert_W_function"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https://baike.baidu.com/item/%E6%9C%97%E4%BC%AFW%E5%87%BD%E6%95%B0/2500676"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hyperlink" Target="https://www.mpfr.org/" TargetMode="External"/><Relationship Id="rId4" Type="http://schemas.openxmlformats.org/officeDocument/2006/relationships/hyperlink" Target="https://gmpy2.readthedocs.io/en/latest/mpfr.html"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img4.imgtn.bdimg.com/it/u=1567808387,2544183011&amp;fm=21&amp;gp=0.jp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img4.imgtn.bdimg.com/it/u=1567808387,2544183011&amp;fm=21&amp;gp=0.jpg"/>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6" descr="http://img4.imgtn.bdimg.com/it/u=1567808387,2544183011&amp;fm=21&amp;gp=0.jpg"/>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Title 42"/>
          <p:cNvSpPr txBox="1">
            <a:spLocks/>
          </p:cNvSpPr>
          <p:nvPr/>
        </p:nvSpPr>
        <p:spPr>
          <a:xfrm>
            <a:off x="371364" y="2191394"/>
            <a:ext cx="11449272" cy="1512168"/>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zh-CN" altLang="en-US" sz="3600" b="1" dirty="0">
                <a:latin typeface="Microsoft YaHei" panose="020B0503020204020204" pitchFamily="34" charset="-122"/>
                <a:ea typeface="Microsoft YaHei" panose="020B0503020204020204" pitchFamily="34" charset="-122"/>
              </a:rPr>
              <a:t>数值分析第二次大作业</a:t>
            </a:r>
            <a:endParaRPr lang="en-US" altLang="zh-CN" sz="3600" b="1" dirty="0">
              <a:latin typeface="Microsoft YaHei" panose="020B0503020204020204" pitchFamily="34" charset="-122"/>
              <a:ea typeface="Microsoft YaHei" panose="020B0503020204020204" pitchFamily="34" charset="-122"/>
            </a:endParaRPr>
          </a:p>
          <a:p>
            <a:endParaRPr lang="en-US" altLang="zh-CN" sz="3600" dirty="0">
              <a:latin typeface="Microsoft YaHei" panose="020B0503020204020204" pitchFamily="34" charset="-122"/>
              <a:ea typeface="Microsoft YaHei" panose="020B0503020204020204" pitchFamily="34" charset="-122"/>
            </a:endParaRPr>
          </a:p>
          <a:p>
            <a:endParaRPr lang="en-US" altLang="zh-CN" sz="3600" b="1" dirty="0">
              <a:latin typeface="Microsoft YaHei" panose="020B0503020204020204" pitchFamily="34" charset="-122"/>
              <a:ea typeface="Microsoft YaHei" panose="020B0503020204020204" pitchFamily="34" charset="-122"/>
            </a:endParaRPr>
          </a:p>
          <a:p>
            <a:r>
              <a:rPr lang="en-US" altLang="zh-CN" sz="2400" b="1" dirty="0">
                <a:latin typeface="Microsoft YaHei" panose="020B0503020204020204" pitchFamily="34" charset="-122"/>
                <a:ea typeface="Microsoft YaHei" panose="020B0503020204020204" pitchFamily="34" charset="-122"/>
              </a:rPr>
              <a:t>2021.11.25</a:t>
            </a:r>
          </a:p>
          <a:p>
            <a:endParaRPr lang="en-US" altLang="zh-CN" sz="2400" b="1" dirty="0">
              <a:latin typeface="Microsoft YaHei" panose="020B0503020204020204" pitchFamily="34" charset="-122"/>
              <a:ea typeface="Microsoft YaHei" panose="020B0503020204020204" pitchFamily="34" charset="-122"/>
            </a:endParaRPr>
          </a:p>
          <a:p>
            <a:endParaRPr lang="en-US" altLang="zh-CN" sz="2400" b="1" dirty="0">
              <a:latin typeface="Microsoft YaHei" panose="020B0503020204020204" pitchFamily="34" charset="-122"/>
              <a:ea typeface="Microsoft YaHei" panose="020B0503020204020204" pitchFamily="34" charset="-122"/>
            </a:endParaRPr>
          </a:p>
          <a:p>
            <a:r>
              <a:rPr lang="en-US" altLang="zh-CN" sz="3600" b="1" i="1" dirty="0">
                <a:solidFill>
                  <a:srgbClr val="FF0000"/>
                </a:solidFill>
                <a:ea typeface="Microsoft YaHei" panose="020B0503020204020204" pitchFamily="34" charset="-122"/>
              </a:rPr>
              <a:t>DDL:</a:t>
            </a:r>
            <a:r>
              <a:rPr lang="zh-CN" altLang="en-US" sz="3600" b="1" i="1" dirty="0">
                <a:solidFill>
                  <a:srgbClr val="FF0000"/>
                </a:solidFill>
                <a:ea typeface="Microsoft YaHei" panose="020B0503020204020204" pitchFamily="34" charset="-122"/>
              </a:rPr>
              <a:t> </a:t>
            </a:r>
            <a:r>
              <a:rPr lang="en-US" altLang="zh-CN" sz="3600" b="1" i="1" dirty="0">
                <a:solidFill>
                  <a:srgbClr val="FF0000"/>
                </a:solidFill>
                <a:ea typeface="Microsoft YaHei" panose="020B0503020204020204" pitchFamily="34" charset="-122"/>
              </a:rPr>
              <a:t>2021.12.23</a:t>
            </a:r>
          </a:p>
          <a:p>
            <a:endParaRPr lang="en-US" altLang="zh-CN" sz="24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56555932"/>
      </p:ext>
    </p:extLst>
  </p:cSld>
  <p:clrMapOvr>
    <a:masterClrMapping/>
  </p:clrMapOvr>
  <mc:AlternateContent xmlns:mc="http://schemas.openxmlformats.org/markup-compatibility/2006" xmlns:p14="http://schemas.microsoft.com/office/powerpoint/2010/main">
    <mc:Choice Requires="p14">
      <p:transition spd="slow" p14:dur="2000" advTm="8152"/>
    </mc:Choice>
    <mc:Fallback xmlns="">
      <p:transition spd="slow" advTm="8152"/>
    </mc:Fallback>
  </mc:AlternateContent>
  <p:extLst>
    <p:ext uri="{E180D4A7-C9FB-4DFB-919C-405C955672EB}">
      <p14:showEvtLst xmlns:p14="http://schemas.microsoft.com/office/powerpoint/2010/main">
        <p14:playEvt time="15" objId="9"/>
        <p14:stopEvt time="8152" objId="9"/>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C0835FB-1D44-4C49-957B-6D0800E9E016}"/>
                  </a:ext>
                </a:extLst>
              </p:cNvPr>
              <p:cNvSpPr txBox="1"/>
              <p:nvPr/>
            </p:nvSpPr>
            <p:spPr>
              <a:xfrm>
                <a:off x="479376" y="332656"/>
                <a:ext cx="7171900" cy="646331"/>
              </a:xfrm>
              <a:prstGeom prst="rect">
                <a:avLst/>
              </a:prstGeom>
              <a:noFill/>
            </p:spPr>
            <p:txBody>
              <a:bodyPr wrap="none" rtlCol="0">
                <a:spAutoFit/>
              </a:bodyPr>
              <a:lstStyle/>
              <a:p>
                <a:r>
                  <a:rPr lang="zh-CN" altLang="en-US" sz="3600" b="1" dirty="0">
                    <a:latin typeface="Microsoft YaHei" panose="020B0503020204020204" pitchFamily="34" charset="-122"/>
                    <a:ea typeface="Microsoft YaHei" panose="020B0503020204020204" pitchFamily="34" charset="-122"/>
                    <a:cs typeface="Calibri" panose="020F0502020204030204" pitchFamily="34" charset="0"/>
                  </a:rPr>
                  <a:t>预备知识：</a:t>
                </a:r>
                <a:r>
                  <a:rPr lang="en-US" altLang="zh-CN" sz="3600" b="1" dirty="0">
                    <a:latin typeface="Microsoft YaHei" panose="020B0503020204020204" pitchFamily="34" charset="-122"/>
                    <a:ea typeface="Microsoft YaHei" panose="020B0503020204020204" pitchFamily="34" charset="-122"/>
                    <a:cs typeface="Calibri" panose="020F0502020204030204" pitchFamily="34" charset="0"/>
                  </a:rPr>
                  <a:t>Lambert</a:t>
                </a:r>
                <a:r>
                  <a:rPr lang="zh-CN" altLang="en-US" sz="3600" b="1" dirty="0">
                    <a:latin typeface="Microsoft YaHei" panose="020B0503020204020204" pitchFamily="34" charset="-122"/>
                    <a:ea typeface="Microsoft YaHei" panose="020B0503020204020204" pitchFamily="34" charset="-122"/>
                    <a:cs typeface="Calibri" panose="020F0502020204030204" pitchFamily="34" charset="0"/>
                  </a:rPr>
                  <a:t> </a:t>
                </a:r>
                <a14:m>
                  <m:oMath xmlns:m="http://schemas.openxmlformats.org/officeDocument/2006/math">
                    <m:r>
                      <a:rPr lang="en-US" altLang="zh-CN" sz="3600" b="1" i="1" dirty="0" smtClean="0">
                        <a:latin typeface="Cambria Math" panose="02040503050406030204" pitchFamily="18" charset="0"/>
                        <a:ea typeface="Microsoft YaHei" panose="020B0503020204020204" pitchFamily="34" charset="-122"/>
                        <a:cs typeface="Calibri" panose="020F0502020204030204" pitchFamily="34" charset="0"/>
                      </a:rPr>
                      <m:t>𝑾</m:t>
                    </m:r>
                  </m:oMath>
                </a14:m>
                <a:r>
                  <a:rPr lang="zh-CN" altLang="en-US" sz="3600" b="1" dirty="0">
                    <a:latin typeface="Microsoft YaHei" panose="020B0503020204020204" pitchFamily="34" charset="-122"/>
                    <a:ea typeface="Microsoft YaHei" panose="020B0503020204020204" pitchFamily="34" charset="-122"/>
                    <a:cs typeface="Calibri" panose="020F0502020204030204" pitchFamily="34" charset="0"/>
                  </a:rPr>
                  <a:t> </a:t>
                </a:r>
                <a:r>
                  <a:rPr lang="en-US" altLang="zh-CN" sz="3600" b="1" dirty="0">
                    <a:latin typeface="Microsoft YaHei" panose="020B0503020204020204" pitchFamily="34" charset="-122"/>
                    <a:ea typeface="Microsoft YaHei" panose="020B0503020204020204" pitchFamily="34" charset="-122"/>
                    <a:cs typeface="Calibri" panose="020F0502020204030204" pitchFamily="34" charset="0"/>
                  </a:rPr>
                  <a:t>function</a:t>
                </a:r>
              </a:p>
            </p:txBody>
          </p:sp>
        </mc:Choice>
        <mc:Fallback xmlns="">
          <p:sp>
            <p:nvSpPr>
              <p:cNvPr id="2" name="TextBox 1">
                <a:extLst>
                  <a:ext uri="{FF2B5EF4-FFF2-40B4-BE49-F238E27FC236}">
                    <a16:creationId xmlns:a16="http://schemas.microsoft.com/office/drawing/2014/main" id="{5C0835FB-1D44-4C49-957B-6D0800E9E016}"/>
                  </a:ext>
                </a:extLst>
              </p:cNvPr>
              <p:cNvSpPr txBox="1">
                <a:spLocks noRot="1" noChangeAspect="1" noMove="1" noResize="1" noEditPoints="1" noAdjustHandles="1" noChangeArrowheads="1" noChangeShapeType="1" noTextEdit="1"/>
              </p:cNvSpPr>
              <p:nvPr/>
            </p:nvSpPr>
            <p:spPr>
              <a:xfrm>
                <a:off x="479376" y="332656"/>
                <a:ext cx="7171900" cy="646331"/>
              </a:xfrm>
              <a:prstGeom prst="rect">
                <a:avLst/>
              </a:prstGeom>
              <a:blipFill>
                <a:blip r:embed="rId4"/>
                <a:stretch>
                  <a:fillRect l="-2473" t="-15385" r="-1060" b="-34615"/>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5C208E30-F654-DB43-9DE9-8532D64E898D}"/>
              </a:ext>
            </a:extLst>
          </p:cNvPr>
          <p:cNvSpPr txBox="1"/>
          <p:nvPr/>
        </p:nvSpPr>
        <p:spPr>
          <a:xfrm>
            <a:off x="5398191" y="7236373"/>
            <a:ext cx="184731" cy="369332"/>
          </a:xfrm>
          <a:prstGeom prst="rect">
            <a:avLst/>
          </a:prstGeom>
          <a:noFill/>
        </p:spPr>
        <p:txBody>
          <a:bodyPr wrap="none" rtlCol="0">
            <a:spAutoFit/>
          </a:bodyPr>
          <a:lstStyle/>
          <a:p>
            <a:endParaRPr kumimoji="1" lang="zh-CN" altLang="en-US" dirty="0"/>
          </a:p>
        </p:txBody>
      </p:sp>
      <p:pic>
        <p:nvPicPr>
          <p:cNvPr id="4" name="图片 3">
            <a:extLst>
              <a:ext uri="{FF2B5EF4-FFF2-40B4-BE49-F238E27FC236}">
                <a16:creationId xmlns:a16="http://schemas.microsoft.com/office/drawing/2014/main" id="{6B154CD0-544E-ED41-BC85-E4F04146C102}"/>
              </a:ext>
            </a:extLst>
          </p:cNvPr>
          <p:cNvPicPr>
            <a:picLocks noChangeAspect="1"/>
          </p:cNvPicPr>
          <p:nvPr/>
        </p:nvPicPr>
        <p:blipFill>
          <a:blip r:embed="rId5"/>
          <a:stretch>
            <a:fillRect/>
          </a:stretch>
        </p:blipFill>
        <p:spPr>
          <a:xfrm>
            <a:off x="7392144" y="3195792"/>
            <a:ext cx="4698184" cy="3265639"/>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417E9BA-28D7-CA4B-8673-07C37FCBE482}"/>
                  </a:ext>
                </a:extLst>
              </p:cNvPr>
              <p:cNvSpPr txBox="1"/>
              <p:nvPr/>
            </p:nvSpPr>
            <p:spPr>
              <a:xfrm>
                <a:off x="479376" y="1464628"/>
                <a:ext cx="11305255" cy="4837415"/>
              </a:xfrm>
              <a:prstGeom prst="rect">
                <a:avLst/>
              </a:prstGeom>
              <a:noFill/>
            </p:spPr>
            <p:txBody>
              <a:bodyPr wrap="square" rtlCol="0">
                <a:spAutoFit/>
              </a:bodyPr>
              <a:lstStyle/>
              <a:p>
                <a:r>
                  <a:rPr kumimoji="1" lang="en-US" altLang="zh-CN" sz="2000" dirty="0"/>
                  <a:t>Lambert</a:t>
                </a:r>
                <a:r>
                  <a:rPr kumimoji="1" lang="zh-CN" altLang="en-US" sz="2000" dirty="0"/>
                  <a:t> </a:t>
                </a:r>
                <a14:m>
                  <m:oMath xmlns:m="http://schemas.openxmlformats.org/officeDocument/2006/math">
                    <m:r>
                      <a:rPr kumimoji="1" lang="en-US" altLang="zh-CN" sz="2000" b="0" i="1" smtClean="0">
                        <a:latin typeface="Cambria Math" panose="02040503050406030204" pitchFamily="18" charset="0"/>
                      </a:rPr>
                      <m:t>𝑊</m:t>
                    </m:r>
                  </m:oMath>
                </a14:m>
                <a:r>
                  <a:rPr kumimoji="1" lang="zh-CN" altLang="en-US" sz="2000" dirty="0"/>
                  <a:t> 函数是一个多值函数，定义为 </a:t>
                </a:r>
                <a14:m>
                  <m:oMath xmlns:m="http://schemas.openxmlformats.org/officeDocument/2006/math">
                    <m:r>
                      <a:rPr kumimoji="1" lang="en-US" altLang="zh-CN" sz="2000" b="0" i="1" smtClean="0">
                        <a:latin typeface="Cambria Math" panose="02040503050406030204" pitchFamily="18" charset="0"/>
                      </a:rPr>
                      <m:t>𝑓</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𝑤</m:t>
                        </m:r>
                      </m:e>
                    </m:d>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𝑤</m:t>
                    </m:r>
                    <m:sSup>
                      <m:sSupPr>
                        <m:ctrlPr>
                          <a:rPr kumimoji="1" lang="en-US" altLang="zh-CN" sz="2000" b="0" i="1" smtClean="0">
                            <a:latin typeface="Cambria Math" panose="02040503050406030204" pitchFamily="18" charset="0"/>
                          </a:rPr>
                        </m:ctrlPr>
                      </m:sSupPr>
                      <m:e>
                        <m:r>
                          <a:rPr kumimoji="1" lang="en-US" altLang="zh-CN" sz="2000" b="0" i="1" smtClean="0">
                            <a:latin typeface="Cambria Math" panose="02040503050406030204" pitchFamily="18" charset="0"/>
                          </a:rPr>
                          <m:t>𝑒</m:t>
                        </m:r>
                      </m:e>
                      <m:sup>
                        <m:r>
                          <a:rPr kumimoji="1" lang="en-US" altLang="zh-CN" sz="2000" b="0" i="1" smtClean="0">
                            <a:latin typeface="Cambria Math" panose="02040503050406030204" pitchFamily="18" charset="0"/>
                          </a:rPr>
                          <m:t>𝑤</m:t>
                        </m:r>
                      </m:sup>
                    </m:sSup>
                  </m:oMath>
                </a14:m>
                <a:r>
                  <a:rPr kumimoji="1" lang="zh-CN" altLang="en-US" sz="2000" dirty="0"/>
                  <a:t> 的反函数</a:t>
                </a:r>
                <a:r>
                  <a:rPr kumimoji="1" lang="en-US" altLang="zh-CN" sz="2000" dirty="0"/>
                  <a:t>.</a:t>
                </a:r>
              </a:p>
              <a:p>
                <a:endParaRPr kumimoji="1" lang="en-US" altLang="zh-CN" sz="2000" dirty="0"/>
              </a:p>
              <a:p>
                <a:r>
                  <a:rPr kumimoji="1" lang="zh-CN" altLang="en-US" sz="2000" dirty="0"/>
                  <a:t>若 </a:t>
                </a:r>
                <a14:m>
                  <m:oMath xmlns:m="http://schemas.openxmlformats.org/officeDocument/2006/math">
                    <m:r>
                      <a:rPr kumimoji="1" lang="en-US" altLang="zh-CN" sz="2000" b="0" i="1" smtClean="0">
                        <a:latin typeface="Cambria Math" panose="02040503050406030204" pitchFamily="18" charset="0"/>
                      </a:rPr>
                      <m:t>𝑤</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𝑧</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ℂ</m:t>
                    </m:r>
                  </m:oMath>
                </a14:m>
                <a:r>
                  <a:rPr kumimoji="1" lang="en-US" altLang="zh-CN" sz="2000" dirty="0"/>
                  <a:t>,</a:t>
                </a:r>
                <a:r>
                  <a:rPr kumimoji="1" lang="zh-CN" altLang="en-US" sz="2000" dirty="0"/>
                  <a:t>  </a:t>
                </a:r>
                <a14:m>
                  <m:oMath xmlns:m="http://schemas.openxmlformats.org/officeDocument/2006/math">
                    <m:r>
                      <a:rPr kumimoji="1" lang="en-US" altLang="zh-CN" sz="2000" b="0" i="1" smtClean="0">
                        <a:latin typeface="Cambria Math" panose="02040503050406030204" pitchFamily="18" charset="0"/>
                      </a:rPr>
                      <m:t>𝑤</m:t>
                    </m:r>
                    <m:sSup>
                      <m:sSupPr>
                        <m:ctrlPr>
                          <a:rPr kumimoji="1" lang="en-US" altLang="zh-CN" sz="2000" b="0" i="1" smtClean="0">
                            <a:latin typeface="Cambria Math" panose="02040503050406030204" pitchFamily="18" charset="0"/>
                          </a:rPr>
                        </m:ctrlPr>
                      </m:sSupPr>
                      <m:e>
                        <m:r>
                          <a:rPr kumimoji="1" lang="en-US" altLang="zh-CN" sz="2000" b="0" i="1" smtClean="0">
                            <a:latin typeface="Cambria Math" panose="02040503050406030204" pitchFamily="18" charset="0"/>
                          </a:rPr>
                          <m:t>𝑒</m:t>
                        </m:r>
                      </m:e>
                      <m:sup>
                        <m:r>
                          <a:rPr kumimoji="1" lang="en-US" altLang="zh-CN" sz="2000" b="0" i="1" smtClean="0">
                            <a:latin typeface="Cambria Math" panose="02040503050406030204" pitchFamily="18" charset="0"/>
                          </a:rPr>
                          <m:t>𝑤</m:t>
                        </m:r>
                      </m:sup>
                    </m:sSup>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𝑧</m:t>
                    </m:r>
                    <m:r>
                      <a:rPr kumimoji="1" lang="en-US" altLang="zh-CN" sz="2000" b="0" i="1" smtClean="0">
                        <a:latin typeface="Cambria Math" panose="02040503050406030204" pitchFamily="18" charset="0"/>
                      </a:rPr>
                      <m:t>,</m:t>
                    </m:r>
                  </m:oMath>
                </a14:m>
                <a:r>
                  <a:rPr kumimoji="1" lang="zh-CN" altLang="en-US" sz="2000" dirty="0"/>
                  <a:t> 则</a:t>
                </a:r>
                <a14:m>
                  <m:oMath xmlns:m="http://schemas.openxmlformats.org/officeDocument/2006/math">
                    <m:r>
                      <a:rPr kumimoji="1" lang="en-US" altLang="zh-CN" sz="2000" b="0" i="1" dirty="0" smtClean="0">
                        <a:latin typeface="Cambria Math" panose="02040503050406030204" pitchFamily="18" charset="0"/>
                      </a:rPr>
                      <m:t>∃</m:t>
                    </m:r>
                    <m:r>
                      <a:rPr kumimoji="1" lang="zh-CN" altLang="en-US" sz="2000" b="0" i="1" dirty="0" smtClean="0">
                        <a:latin typeface="Cambria Math" panose="02040503050406030204" pitchFamily="18" charset="0"/>
                      </a:rPr>
                      <m:t> </m:t>
                    </m:r>
                    <m:r>
                      <a:rPr kumimoji="1" lang="en-US" altLang="zh-CN" sz="2000" b="0" i="1" dirty="0" smtClean="0">
                        <a:latin typeface="Cambria Math" panose="02040503050406030204" pitchFamily="18" charset="0"/>
                      </a:rPr>
                      <m:t>𝑘</m:t>
                    </m:r>
                  </m:oMath>
                </a14:m>
                <a:r>
                  <a:rPr kumimoji="1" lang="zh-CN" altLang="en-US" sz="2000" dirty="0"/>
                  <a:t> 使得 </a:t>
                </a:r>
                <a14:m>
                  <m:oMath xmlns:m="http://schemas.openxmlformats.org/officeDocument/2006/math">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𝑊</m:t>
                        </m:r>
                      </m:e>
                      <m:sub>
                        <m:r>
                          <a:rPr kumimoji="1" lang="en-US" altLang="zh-CN" sz="2000" b="0" i="1" smtClean="0">
                            <a:latin typeface="Cambria Math" panose="02040503050406030204" pitchFamily="18" charset="0"/>
                          </a:rPr>
                          <m:t>𝑘</m:t>
                        </m:r>
                      </m:sub>
                    </m:sSub>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𝑧</m:t>
                        </m:r>
                      </m:e>
                    </m:d>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𝑤</m:t>
                    </m:r>
                  </m:oMath>
                </a14:m>
                <a:r>
                  <a:rPr kumimoji="1" lang="en-US" altLang="zh-CN" sz="2000" dirty="0"/>
                  <a:t>,</a:t>
                </a:r>
                <a:r>
                  <a:rPr kumimoji="1" lang="zh-CN" altLang="en-US" sz="2000" dirty="0"/>
                  <a:t> 其中 </a:t>
                </a:r>
                <a14:m>
                  <m:oMath xmlns:m="http://schemas.openxmlformats.org/officeDocument/2006/math">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𝑊</m:t>
                        </m:r>
                      </m:e>
                      <m:sub>
                        <m:r>
                          <a:rPr kumimoji="1" lang="en-US" altLang="zh-CN" sz="2000" b="0" i="1" smtClean="0">
                            <a:latin typeface="Cambria Math" panose="02040503050406030204" pitchFamily="18" charset="0"/>
                          </a:rPr>
                          <m:t>𝑘</m:t>
                        </m:r>
                      </m:sub>
                    </m:sSub>
                  </m:oMath>
                </a14:m>
                <a:r>
                  <a:rPr kumimoji="1" lang="zh-CN" altLang="en-US" sz="2000" dirty="0"/>
                  <a:t> 表示 </a:t>
                </a:r>
                <a14:m>
                  <m:oMath xmlns:m="http://schemas.openxmlformats.org/officeDocument/2006/math">
                    <m:r>
                      <a:rPr kumimoji="1" lang="en-US" altLang="zh-CN" sz="2000" i="1" dirty="0">
                        <a:latin typeface="Cambria Math" panose="02040503050406030204" pitchFamily="18" charset="0"/>
                      </a:rPr>
                      <m:t>𝑊</m:t>
                    </m:r>
                  </m:oMath>
                </a14:m>
                <a:r>
                  <a:rPr kumimoji="1" lang="zh-CN" altLang="en-US" sz="2000" i="1" dirty="0"/>
                  <a:t> </a:t>
                </a:r>
                <a:r>
                  <a:rPr kumimoji="1" lang="zh-CN" altLang="en-US" sz="2000" dirty="0"/>
                  <a:t>的第 </a:t>
                </a:r>
                <a14:m>
                  <m:oMath xmlns:m="http://schemas.openxmlformats.org/officeDocument/2006/math">
                    <m:r>
                      <a:rPr kumimoji="1" lang="en-US" altLang="zh-CN" sz="2000" b="0" i="1" smtClean="0">
                        <a:latin typeface="Cambria Math" panose="02040503050406030204" pitchFamily="18" charset="0"/>
                      </a:rPr>
                      <m:t>𝑘</m:t>
                    </m:r>
                  </m:oMath>
                </a14:m>
                <a:r>
                  <a:rPr kumimoji="1" lang="zh-CN" altLang="en-US" sz="2000" i="1" dirty="0"/>
                  <a:t> </a:t>
                </a:r>
                <a:r>
                  <a:rPr kumimoji="1" lang="zh-CN" altLang="en-US" sz="2000" dirty="0"/>
                  <a:t>个分支</a:t>
                </a:r>
                <a:endParaRPr kumimoji="1" lang="en-US" altLang="zh-CN" sz="2000" dirty="0"/>
              </a:p>
              <a:p>
                <a:endParaRPr kumimoji="1" lang="en-US" altLang="zh-CN" sz="2000" dirty="0"/>
              </a:p>
              <a:p>
                <a:r>
                  <a:rPr kumimoji="1" lang="zh-CN" altLang="en-US" sz="2000" dirty="0">
                    <a:solidFill>
                      <a:schemeClr val="tx1"/>
                    </a:solidFill>
                  </a:rPr>
                  <a:t>当 </a:t>
                </a:r>
                <a14:m>
                  <m:oMath xmlns:m="http://schemas.openxmlformats.org/officeDocument/2006/math">
                    <m:r>
                      <a:rPr kumimoji="1" lang="en-US" altLang="zh-CN" sz="2000" b="0" i="1" smtClean="0">
                        <a:solidFill>
                          <a:schemeClr val="tx1"/>
                        </a:solidFill>
                        <a:latin typeface="Cambria Math" panose="02040503050406030204" pitchFamily="18" charset="0"/>
                      </a:rPr>
                      <m:t>𝑤</m:t>
                    </m:r>
                    <m:r>
                      <a:rPr kumimoji="1" lang="en-US" altLang="zh-CN" sz="2000" b="0" i="1" smtClean="0">
                        <a:solidFill>
                          <a:schemeClr val="tx1"/>
                        </a:solidFill>
                        <a:latin typeface="Cambria Math" panose="02040503050406030204" pitchFamily="18" charset="0"/>
                      </a:rPr>
                      <m:t>,</m:t>
                    </m:r>
                    <m:r>
                      <a:rPr kumimoji="1" lang="en-US" altLang="zh-CN" sz="2000" b="0" i="1" smtClean="0">
                        <a:solidFill>
                          <a:schemeClr val="tx1"/>
                        </a:solidFill>
                        <a:latin typeface="Cambria Math" panose="02040503050406030204" pitchFamily="18" charset="0"/>
                      </a:rPr>
                      <m:t>𝑧</m:t>
                    </m:r>
                    <m:r>
                      <a:rPr kumimoji="1" lang="en-US" altLang="zh-CN" sz="2000" b="0" i="1" smtClean="0">
                        <a:solidFill>
                          <a:schemeClr val="tx1"/>
                        </a:solidFill>
                        <a:latin typeface="Cambria Math" panose="02040503050406030204" pitchFamily="18" charset="0"/>
                      </a:rPr>
                      <m:t>∈</m:t>
                    </m:r>
                    <m:r>
                      <a:rPr kumimoji="1" lang="en-US" altLang="zh-CN" sz="2000" b="0" i="1" smtClean="0">
                        <a:solidFill>
                          <a:schemeClr val="tx1"/>
                        </a:solidFill>
                        <a:latin typeface="Cambria Math" panose="02040503050406030204" pitchFamily="18" charset="0"/>
                      </a:rPr>
                      <m:t>ℝ</m:t>
                    </m:r>
                  </m:oMath>
                </a14:m>
                <a:r>
                  <a:rPr kumimoji="1" lang="zh-CN" altLang="en-US" sz="2000" dirty="0">
                    <a:solidFill>
                      <a:schemeClr val="tx1"/>
                    </a:solidFill>
                  </a:rPr>
                  <a:t> </a:t>
                </a:r>
                <a:r>
                  <a:rPr kumimoji="1" lang="zh-CN" altLang="en-US" sz="2000" dirty="0"/>
                  <a:t>时</a:t>
                </a:r>
                <a:r>
                  <a:rPr kumimoji="1" lang="en-US" altLang="zh-CN" sz="2000" dirty="0"/>
                  <a:t>,</a:t>
                </a:r>
                <a:r>
                  <a:rPr kumimoji="1" lang="zh-CN" altLang="en-US" sz="2000" dirty="0"/>
                  <a:t>  </a:t>
                </a:r>
                <a:r>
                  <a:rPr kumimoji="1" lang="en-US" altLang="zh-CN" sz="2000" dirty="0"/>
                  <a:t>Lambert</a:t>
                </a:r>
                <a:r>
                  <a:rPr kumimoji="1" lang="zh-CN" altLang="en-US" sz="2000" dirty="0"/>
                  <a:t> </a:t>
                </a:r>
                <a14:m>
                  <m:oMath xmlns:m="http://schemas.openxmlformats.org/officeDocument/2006/math">
                    <m:r>
                      <a:rPr kumimoji="1" lang="en-US" altLang="zh-CN" sz="2000" b="0" i="1" smtClean="0">
                        <a:latin typeface="Cambria Math" panose="02040503050406030204" pitchFamily="18" charset="0"/>
                      </a:rPr>
                      <m:t>𝑊</m:t>
                    </m:r>
                  </m:oMath>
                </a14:m>
                <a:r>
                  <a:rPr kumimoji="1" lang="zh-CN" altLang="en-US" sz="2000" dirty="0"/>
                  <a:t> 函数有两个分支</a:t>
                </a:r>
                <a:r>
                  <a:rPr kumimoji="1" lang="en-US" altLang="zh-CN" sz="2000" dirty="0"/>
                  <a:t>,</a:t>
                </a:r>
                <a:r>
                  <a:rPr kumimoji="1" lang="zh-CN" altLang="en-US" sz="2000" dirty="0"/>
                  <a:t> </a:t>
                </a:r>
                <a14:m>
                  <m:oMath xmlns:m="http://schemas.openxmlformats.org/officeDocument/2006/math">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𝑊</m:t>
                        </m:r>
                      </m:e>
                      <m:sub>
                        <m:r>
                          <a:rPr kumimoji="1" lang="en-US" altLang="zh-CN" sz="2000" b="0" i="1" smtClean="0">
                            <a:latin typeface="Cambria Math" panose="02040503050406030204" pitchFamily="18" charset="0"/>
                          </a:rPr>
                          <m:t>0</m:t>
                        </m:r>
                      </m:sub>
                    </m:sSub>
                  </m:oMath>
                </a14:m>
                <a:r>
                  <a:rPr kumimoji="1" lang="zh-CN" altLang="en-US" sz="2000" dirty="0"/>
                  <a:t> 和 </a:t>
                </a:r>
                <a14:m>
                  <m:oMath xmlns:m="http://schemas.openxmlformats.org/officeDocument/2006/math">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𝑊</m:t>
                        </m:r>
                      </m:e>
                      <m:sub>
                        <m:r>
                          <a:rPr kumimoji="1" lang="en-US" altLang="zh-CN" sz="2000" b="0" i="1" smtClean="0">
                            <a:latin typeface="Cambria Math" panose="02040503050406030204" pitchFamily="18" charset="0"/>
                          </a:rPr>
                          <m:t>−1</m:t>
                        </m:r>
                      </m:sub>
                    </m:sSub>
                  </m:oMath>
                </a14:m>
                <a:r>
                  <a:rPr kumimoji="1" lang="en-US" altLang="zh-CN" sz="2000" dirty="0"/>
                  <a:t>,</a:t>
                </a:r>
                <a:r>
                  <a:rPr kumimoji="1" lang="zh-CN" altLang="en-US" sz="2000" dirty="0"/>
                  <a:t> 如右下图所示</a:t>
                </a:r>
                <a:r>
                  <a:rPr kumimoji="1" lang="en-US" altLang="zh-CN" sz="2000" dirty="0"/>
                  <a:t>,</a:t>
                </a:r>
                <a:r>
                  <a:rPr kumimoji="1" lang="zh-CN" altLang="en-US" sz="2000" dirty="0"/>
                  <a:t>  其中 </a:t>
                </a:r>
                <a14:m>
                  <m:oMath xmlns:m="http://schemas.openxmlformats.org/officeDocument/2006/math">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𝑊</m:t>
                        </m:r>
                      </m:e>
                      <m:sub>
                        <m:r>
                          <a:rPr kumimoji="1" lang="en-US" altLang="zh-CN" sz="2000" b="0" i="1" smtClean="0">
                            <a:latin typeface="Cambria Math" panose="02040503050406030204" pitchFamily="18" charset="0"/>
                          </a:rPr>
                          <m:t>0</m:t>
                        </m:r>
                      </m:sub>
                    </m:sSub>
                  </m:oMath>
                </a14:m>
                <a:r>
                  <a:rPr kumimoji="1" lang="zh-CN" altLang="en-US" sz="2000" dirty="0"/>
                  <a:t> 称为 </a:t>
                </a:r>
                <a:r>
                  <a:rPr kumimoji="1" lang="en-US" altLang="zh-CN" sz="2000" dirty="0"/>
                  <a:t>Lambert</a:t>
                </a:r>
                <a:r>
                  <a:rPr kumimoji="1" lang="zh-CN" altLang="en-US" sz="2000" dirty="0"/>
                  <a:t> </a:t>
                </a:r>
                <a14:m>
                  <m:oMath xmlns:m="http://schemas.openxmlformats.org/officeDocument/2006/math">
                    <m:r>
                      <a:rPr kumimoji="1" lang="en-US" altLang="zh-CN" sz="2000" b="0" i="1" smtClean="0">
                        <a:latin typeface="Cambria Math" panose="02040503050406030204" pitchFamily="18" charset="0"/>
                      </a:rPr>
                      <m:t>𝑊</m:t>
                    </m:r>
                  </m:oMath>
                </a14:m>
                <a:r>
                  <a:rPr kumimoji="1" lang="zh-CN" altLang="en-US" sz="2000" dirty="0"/>
                  <a:t> 函数的</a:t>
                </a:r>
                <a:r>
                  <a:rPr kumimoji="1" lang="zh-CN" altLang="en-US" sz="2000" b="1" dirty="0"/>
                  <a:t>主分支</a:t>
                </a:r>
                <a:r>
                  <a:rPr kumimoji="1" lang="en-US" altLang="zh-CN" sz="2000" b="1" dirty="0"/>
                  <a:t>.</a:t>
                </a:r>
              </a:p>
              <a:p>
                <a:endParaRPr kumimoji="1" lang="en-US" altLang="zh-CN" sz="2000" b="1" dirty="0"/>
              </a:p>
              <a:p>
                <a:r>
                  <a:rPr kumimoji="1" lang="zh-CN" altLang="en-US" sz="2000" dirty="0">
                    <a:solidFill>
                      <a:srgbClr val="FF0000"/>
                    </a:solidFill>
                  </a:rPr>
                  <a:t>本次大作业只考虑主分支 </a:t>
                </a:r>
                <a14:m>
                  <m:oMath xmlns:m="http://schemas.openxmlformats.org/officeDocument/2006/math">
                    <m:sSub>
                      <m:sSubPr>
                        <m:ctrlPr>
                          <a:rPr kumimoji="1" lang="en-US" altLang="zh-CN" sz="200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𝑊</m:t>
                        </m:r>
                      </m:e>
                      <m:sub>
                        <m:r>
                          <a:rPr kumimoji="1" lang="en-US" altLang="zh-CN" sz="2000" b="0" i="1" smtClean="0">
                            <a:solidFill>
                              <a:srgbClr val="FF0000"/>
                            </a:solidFill>
                            <a:latin typeface="Cambria Math" panose="02040503050406030204" pitchFamily="18" charset="0"/>
                          </a:rPr>
                          <m:t>0</m:t>
                        </m:r>
                      </m:sub>
                    </m:sSub>
                    <m:r>
                      <a:rPr kumimoji="1" lang="en-US" altLang="zh-CN" sz="2000" b="0" i="1" smtClean="0">
                        <a:solidFill>
                          <a:srgbClr val="FF0000"/>
                        </a:solidFill>
                        <a:latin typeface="Cambria Math" panose="02040503050406030204" pitchFamily="18" charset="0"/>
                      </a:rPr>
                      <m:t>(</m:t>
                    </m:r>
                    <m:r>
                      <a:rPr kumimoji="1" lang="en-US" altLang="zh-CN" sz="2000" b="0" i="1" smtClean="0">
                        <a:solidFill>
                          <a:srgbClr val="FF0000"/>
                        </a:solidFill>
                        <a:latin typeface="Cambria Math" panose="02040503050406030204" pitchFamily="18" charset="0"/>
                      </a:rPr>
                      <m:t>𝑧</m:t>
                    </m:r>
                    <m:r>
                      <a:rPr kumimoji="1" lang="en-US" altLang="zh-CN" sz="2000" b="0" i="1" smtClean="0">
                        <a:solidFill>
                          <a:srgbClr val="FF0000"/>
                        </a:solidFill>
                        <a:latin typeface="Cambria Math" panose="02040503050406030204" pitchFamily="18" charset="0"/>
                      </a:rPr>
                      <m:t>)</m:t>
                    </m:r>
                  </m:oMath>
                </a14:m>
                <a:endParaRPr kumimoji="1" lang="en-US" altLang="zh-CN" sz="2000" dirty="0">
                  <a:solidFill>
                    <a:srgbClr val="FF0000"/>
                  </a:solidFill>
                </a:endParaRPr>
              </a:p>
              <a:p>
                <a:endParaRPr kumimoji="1" lang="en-US" altLang="zh-CN" sz="2000" b="1" dirty="0"/>
              </a:p>
              <a:p>
                <a:endParaRPr kumimoji="1" lang="en-US" altLang="zh-CN" sz="2000" dirty="0"/>
              </a:p>
              <a:p>
                <a:r>
                  <a:rPr kumimoji="1" lang="zh-CN" altLang="en-US" sz="2000" dirty="0"/>
                  <a:t>从图中可知方程 </a:t>
                </a:r>
                <a14:m>
                  <m:oMath xmlns:m="http://schemas.openxmlformats.org/officeDocument/2006/math">
                    <m:sSup>
                      <m:sSupPr>
                        <m:ctrlPr>
                          <a:rPr kumimoji="1" lang="en-US" altLang="zh-CN" sz="2000" i="1" smtClean="0">
                            <a:latin typeface="Cambria Math" panose="02040503050406030204" pitchFamily="18" charset="0"/>
                          </a:rPr>
                        </m:ctrlPr>
                      </m:sSupPr>
                      <m:e>
                        <m:r>
                          <a:rPr kumimoji="1" lang="en-US" altLang="zh-CN" sz="2000" b="0" i="1" smtClean="0">
                            <a:latin typeface="Cambria Math" panose="02040503050406030204" pitchFamily="18" charset="0"/>
                          </a:rPr>
                          <m:t>𝑤𝑒</m:t>
                        </m:r>
                      </m:e>
                      <m:sup>
                        <m:r>
                          <a:rPr kumimoji="1" lang="en-US" altLang="zh-CN" sz="2000" b="0" i="1" smtClean="0">
                            <a:latin typeface="Cambria Math" panose="02040503050406030204" pitchFamily="18" charset="0"/>
                          </a:rPr>
                          <m:t>𝑤</m:t>
                        </m:r>
                      </m:sup>
                    </m:sSup>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𝑧</m:t>
                    </m:r>
                    <m:r>
                      <a:rPr kumimoji="1" lang="zh-CN" altLang="en-US" sz="2000" b="0" i="0" smtClean="0">
                        <a:latin typeface="Cambria Math" panose="02040503050406030204" pitchFamily="18" charset="0"/>
                      </a:rPr>
                      <m:t> </m:t>
                    </m:r>
                  </m:oMath>
                </a14:m>
                <a:r>
                  <a:rPr kumimoji="1" lang="zh-CN" altLang="en-US" sz="2000" dirty="0"/>
                  <a:t>当 </a:t>
                </a:r>
                <a14:m>
                  <m:oMath xmlns:m="http://schemas.openxmlformats.org/officeDocument/2006/math">
                    <m:r>
                      <a:rPr kumimoji="1" lang="en-US" altLang="zh-CN" sz="2000" b="0" i="1" smtClean="0">
                        <a:latin typeface="Cambria Math" panose="02040503050406030204" pitchFamily="18" charset="0"/>
                      </a:rPr>
                      <m:t>𝑧</m:t>
                    </m:r>
                    <m:r>
                      <a:rPr kumimoji="1" lang="en-US" altLang="zh-CN" sz="2000" b="0" i="1" smtClean="0">
                        <a:latin typeface="Cambria Math" panose="02040503050406030204" pitchFamily="18" charset="0"/>
                      </a:rPr>
                      <m:t>≥0</m:t>
                    </m:r>
                  </m:oMath>
                </a14:m>
                <a:r>
                  <a:rPr kumimoji="1" lang="zh-CN" altLang="en-US" sz="2000" dirty="0"/>
                  <a:t> 时有唯一的根 </a:t>
                </a:r>
                <a14:m>
                  <m:oMath xmlns:m="http://schemas.openxmlformats.org/officeDocument/2006/math">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𝑤</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𝑊</m:t>
                        </m:r>
                      </m:e>
                      <m:sub>
                        <m:r>
                          <a:rPr kumimoji="1" lang="en-US" altLang="zh-CN" sz="2000" b="0" i="1" smtClean="0">
                            <a:latin typeface="Cambria Math" panose="02040503050406030204" pitchFamily="18" charset="0"/>
                          </a:rPr>
                          <m:t>0</m:t>
                        </m:r>
                      </m:sub>
                    </m:sSub>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𝑧</m:t>
                    </m:r>
                    <m:r>
                      <a:rPr kumimoji="1" lang="en-US" altLang="zh-CN" sz="2000" b="0" i="1" smtClean="0">
                        <a:latin typeface="Cambria Math" panose="02040503050406030204" pitchFamily="18" charset="0"/>
                      </a:rPr>
                      <m:t>)</m:t>
                    </m:r>
                  </m:oMath>
                </a14:m>
                <a:endParaRPr kumimoji="1" lang="en-US" altLang="zh-CN" sz="2000" dirty="0"/>
              </a:p>
              <a:p>
                <a:endParaRPr kumimoji="1" lang="en-US" altLang="zh-CN" sz="2000" dirty="0"/>
              </a:p>
              <a:p>
                <a:r>
                  <a:rPr kumimoji="1" lang="zh-CN" altLang="en-US" sz="2000" dirty="0"/>
                  <a:t>当</a:t>
                </a:r>
                <a14:m>
                  <m:oMath xmlns:m="http://schemas.openxmlformats.org/officeDocument/2006/math">
                    <m:r>
                      <a:rPr kumimoji="1" lang="en-US" altLang="zh-CN" sz="2000" b="0" i="0" smtClean="0">
                        <a:latin typeface="Cambria Math" panose="02040503050406030204" pitchFamily="18" charset="0"/>
                      </a:rPr>
                      <m:t>−</m:t>
                    </m:r>
                    <m:f>
                      <m:fPr>
                        <m:ctrlPr>
                          <a:rPr kumimoji="1" lang="en-US" altLang="zh-CN" sz="2000" b="0" i="1" smtClean="0">
                            <a:latin typeface="Cambria Math" panose="02040503050406030204" pitchFamily="18" charset="0"/>
                          </a:rPr>
                        </m:ctrlPr>
                      </m:fPr>
                      <m:num>
                        <m:r>
                          <a:rPr kumimoji="1" lang="en-US" altLang="zh-CN" sz="2000" b="0" i="0" smtClean="0">
                            <a:latin typeface="Cambria Math" panose="02040503050406030204" pitchFamily="18" charset="0"/>
                          </a:rPr>
                          <m:t>1</m:t>
                        </m:r>
                      </m:num>
                      <m:den>
                        <m:r>
                          <a:rPr kumimoji="1" lang="en-US" altLang="zh-CN" sz="2000" b="0" i="1" smtClean="0">
                            <a:latin typeface="Cambria Math" panose="02040503050406030204" pitchFamily="18" charset="0"/>
                          </a:rPr>
                          <m:t>𝑒</m:t>
                        </m:r>
                      </m:den>
                    </m:f>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𝑧</m:t>
                    </m:r>
                    <m:r>
                      <a:rPr kumimoji="1" lang="en-US" altLang="zh-CN" sz="2000" b="0" i="1" smtClean="0">
                        <a:latin typeface="Cambria Math" panose="02040503050406030204" pitchFamily="18" charset="0"/>
                      </a:rPr>
                      <m:t>&lt;0</m:t>
                    </m:r>
                  </m:oMath>
                </a14:m>
                <a:r>
                  <a:rPr kumimoji="1" lang="zh-CN" altLang="en-US" sz="2000" dirty="0"/>
                  <a:t> 时有两个根 </a:t>
                </a:r>
                <a14:m>
                  <m:oMath xmlns:m="http://schemas.openxmlformats.org/officeDocument/2006/math">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𝑤</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𝑊</m:t>
                        </m:r>
                      </m:e>
                      <m:sub>
                        <m:r>
                          <a:rPr kumimoji="1" lang="en-US" altLang="zh-CN" sz="2000" b="0" i="1" smtClean="0">
                            <a:latin typeface="Cambria Math" panose="02040503050406030204" pitchFamily="18" charset="0"/>
                          </a:rPr>
                          <m:t>0</m:t>
                        </m:r>
                      </m:sub>
                    </m:sSub>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𝑧</m:t>
                        </m:r>
                      </m:e>
                    </m:d>
                    <m:r>
                      <a:rPr kumimoji="1" lang="en-US" altLang="zh-CN" sz="2000" b="0" i="1" smtClean="0">
                        <a:latin typeface="Cambria Math" panose="02040503050406030204" pitchFamily="18" charset="0"/>
                      </a:rPr>
                      <m:t>,</m:t>
                    </m:r>
                    <m:r>
                      <a:rPr kumimoji="1" lang="zh-CN" altLang="en-US" sz="2000" b="0" i="1" smtClean="0">
                        <a:latin typeface="Cambria Math" panose="02040503050406030204" pitchFamily="18" charset="0"/>
                      </a:rPr>
                      <m:t> </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𝑤</m:t>
                        </m:r>
                      </m:e>
                      <m:sub>
                        <m:r>
                          <a:rPr kumimoji="1" lang="en-US" altLang="zh-CN" sz="2000" b="0" i="1" smtClean="0">
                            <a:latin typeface="Cambria Math" panose="02040503050406030204" pitchFamily="18" charset="0"/>
                          </a:rPr>
                          <m:t>2</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𝑊</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𝑧</m:t>
                    </m:r>
                    <m:r>
                      <a:rPr kumimoji="1" lang="en-US" altLang="zh-CN" sz="2000" b="0" i="1" smtClean="0">
                        <a:latin typeface="Cambria Math" panose="02040503050406030204" pitchFamily="18" charset="0"/>
                      </a:rPr>
                      <m:t>)</m:t>
                    </m:r>
                  </m:oMath>
                </a14:m>
                <a:endParaRPr kumimoji="1" lang="en-US" altLang="zh-CN" sz="2000" dirty="0"/>
              </a:p>
              <a:p>
                <a:endParaRPr kumimoji="1" lang="en-US" altLang="zh-CN" sz="2000" dirty="0"/>
              </a:p>
              <a:p>
                <a:r>
                  <a:rPr kumimoji="1" lang="zh-CN" altLang="en-US" sz="2000" dirty="0"/>
                  <a:t>例如 </a:t>
                </a:r>
                <a14:m>
                  <m:oMath xmlns:m="http://schemas.openxmlformats.org/officeDocument/2006/math">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𝑊</m:t>
                        </m:r>
                      </m:e>
                      <m:sub>
                        <m:r>
                          <a:rPr kumimoji="1" lang="en-US" altLang="zh-CN" sz="2000" b="0" i="1" smtClean="0">
                            <a:latin typeface="Cambria Math" panose="02040503050406030204" pitchFamily="18" charset="0"/>
                          </a:rPr>
                          <m:t>0</m:t>
                        </m:r>
                      </m:sub>
                    </m:sSub>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𝑒</m:t>
                        </m:r>
                      </m:e>
                    </m:d>
                    <m:r>
                      <a:rPr kumimoji="1" lang="en-US" altLang="zh-CN" sz="2000" b="0" i="1" smtClean="0">
                        <a:latin typeface="Cambria Math" panose="02040503050406030204" pitchFamily="18" charset="0"/>
                      </a:rPr>
                      <m:t>=1</m:t>
                    </m:r>
                  </m:oMath>
                </a14:m>
                <a:endParaRPr kumimoji="1" lang="zh-CN" altLang="en-US" sz="2000" dirty="0"/>
              </a:p>
            </p:txBody>
          </p:sp>
        </mc:Choice>
        <mc:Fallback xmlns="">
          <p:sp>
            <p:nvSpPr>
              <p:cNvPr id="5" name="文本框 4">
                <a:extLst>
                  <a:ext uri="{FF2B5EF4-FFF2-40B4-BE49-F238E27FC236}">
                    <a16:creationId xmlns:a16="http://schemas.microsoft.com/office/drawing/2014/main" id="{9417E9BA-28D7-CA4B-8673-07C37FCBE482}"/>
                  </a:ext>
                </a:extLst>
              </p:cNvPr>
              <p:cNvSpPr txBox="1">
                <a:spLocks noRot="1" noChangeAspect="1" noMove="1" noResize="1" noEditPoints="1" noAdjustHandles="1" noChangeArrowheads="1" noChangeShapeType="1" noTextEdit="1"/>
              </p:cNvSpPr>
              <p:nvPr/>
            </p:nvSpPr>
            <p:spPr>
              <a:xfrm>
                <a:off x="479376" y="1464628"/>
                <a:ext cx="11305255" cy="4837415"/>
              </a:xfrm>
              <a:prstGeom prst="rect">
                <a:avLst/>
              </a:prstGeom>
              <a:blipFill>
                <a:blip r:embed="rId6"/>
                <a:stretch>
                  <a:fillRect l="-561" t="-1309" r="-112" b="-78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642651447"/>
      </p:ext>
    </p:extLst>
  </p:cSld>
  <p:clrMapOvr>
    <a:masterClrMapping/>
  </p:clrMapOvr>
  <mc:AlternateContent xmlns:mc="http://schemas.openxmlformats.org/markup-compatibility/2006" xmlns:p14="http://schemas.microsoft.com/office/powerpoint/2010/main">
    <mc:Choice Requires="p14">
      <p:transition spd="slow" p14:dur="2000" advTm="15612"/>
    </mc:Choice>
    <mc:Fallback xmlns="">
      <p:transition spd="slow" advTm="15612"/>
    </mc:Fallback>
  </mc:AlternateContent>
  <p:extLst>
    <p:ext uri="{E180D4A7-C9FB-4DFB-919C-405C955672EB}">
      <p14:showEvtLst xmlns:p14="http://schemas.microsoft.com/office/powerpoint/2010/main">
        <p14:playEvt time="14" objId="5"/>
        <p14:stopEvt time="15612" objId="5"/>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5C208E30-F654-DB43-9DE9-8532D64E898D}"/>
              </a:ext>
            </a:extLst>
          </p:cNvPr>
          <p:cNvSpPr txBox="1"/>
          <p:nvPr/>
        </p:nvSpPr>
        <p:spPr>
          <a:xfrm>
            <a:off x="5398191" y="7236373"/>
            <a:ext cx="184731" cy="369332"/>
          </a:xfrm>
          <a:prstGeom prst="rect">
            <a:avLst/>
          </a:prstGeom>
          <a:noFill/>
        </p:spPr>
        <p:txBody>
          <a:bodyPr wrap="none" rtlCol="0">
            <a:spAutoFit/>
          </a:bodyPr>
          <a:lstStyle/>
          <a:p>
            <a:endParaRPr kumimoji="1"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417E9BA-28D7-CA4B-8673-07C37FCBE482}"/>
                  </a:ext>
                </a:extLst>
              </p:cNvPr>
              <p:cNvSpPr txBox="1"/>
              <p:nvPr/>
            </p:nvSpPr>
            <p:spPr>
              <a:xfrm>
                <a:off x="551383" y="2519208"/>
                <a:ext cx="11305255" cy="2373598"/>
              </a:xfrm>
              <a:prstGeom prst="rect">
                <a:avLst/>
              </a:prstGeom>
              <a:noFill/>
            </p:spPr>
            <p:txBody>
              <a:bodyPr wrap="square" rtlCol="0">
                <a:spAutoFit/>
              </a:bodyPr>
              <a:lstStyle/>
              <a:p>
                <a:endParaRPr kumimoji="1" lang="en-US" altLang="zh-CN" sz="2000" dirty="0">
                  <a:solidFill>
                    <a:srgbClr val="FF0000"/>
                  </a:solidFill>
                </a:endParaRPr>
              </a:p>
              <a:p>
                <a:r>
                  <a:rPr kumimoji="1" lang="zh-CN" altLang="en-US" sz="2000" dirty="0">
                    <a:solidFill>
                      <a:srgbClr val="FF0000"/>
                    </a:solidFill>
                  </a:rPr>
                  <a:t>提示：以任意精度求解的一般做法</a:t>
                </a:r>
                <a:endParaRPr kumimoji="1" lang="en-US" altLang="zh-CN" sz="2000" dirty="0"/>
              </a:p>
              <a:p>
                <a:endParaRPr kumimoji="1" lang="en-US" altLang="zh-CN" sz="2000" dirty="0"/>
              </a:p>
              <a:p>
                <a:pPr marL="342900" indent="-342900">
                  <a:buFont typeface="Arial" panose="020B0604020202020204" pitchFamily="34" charset="0"/>
                  <a:buChar char="•"/>
                </a:pPr>
                <a:r>
                  <a:rPr kumimoji="1" lang="zh-CN" altLang="en-US" sz="2000" dirty="0"/>
                  <a:t>误差分配：假设要求误差小于</a:t>
                </a:r>
                <a14:m>
                  <m:oMath xmlns:m="http://schemas.openxmlformats.org/officeDocument/2006/math">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10</m:t>
                        </m:r>
                      </m:e>
                      <m:sup>
                        <m:r>
                          <a:rPr kumimoji="1" lang="en-US" altLang="zh-CN" sz="2000" i="1">
                            <a:latin typeface="Cambria Math" panose="02040503050406030204" pitchFamily="18" charset="0"/>
                          </a:rPr>
                          <m:t>−</m:t>
                        </m:r>
                        <m:r>
                          <a:rPr kumimoji="1" lang="en-US" altLang="zh-CN" sz="2000" i="1">
                            <a:latin typeface="Cambria Math" panose="02040503050406030204" pitchFamily="18" charset="0"/>
                          </a:rPr>
                          <m:t>𝑚</m:t>
                        </m:r>
                      </m:sup>
                    </m:sSup>
                  </m:oMath>
                </a14:m>
                <a:r>
                  <a:rPr kumimoji="1" lang="en-US" altLang="zh-CN" sz="2000" dirty="0"/>
                  <a:t>,</a:t>
                </a:r>
                <a:r>
                  <a:rPr kumimoji="1" lang="zh-CN" altLang="en-US" sz="2000" dirty="0"/>
                  <a:t> 则可以将其分成两个部分给方法误差和舍入误差（例如各分配 </a:t>
                </a:r>
                <a14:m>
                  <m:oMath xmlns:m="http://schemas.openxmlformats.org/officeDocument/2006/math">
                    <m:f>
                      <m:fPr>
                        <m:ctrlPr>
                          <a:rPr kumimoji="1" lang="en-US" altLang="zh-CN" sz="2000" i="1">
                            <a:latin typeface="Cambria Math" panose="02040503050406030204" pitchFamily="18" charset="0"/>
                          </a:rPr>
                        </m:ctrlPr>
                      </m:fPr>
                      <m:num>
                        <m:r>
                          <a:rPr kumimoji="1" lang="en-US" altLang="zh-CN" sz="2000" i="1">
                            <a:latin typeface="Cambria Math" panose="02040503050406030204" pitchFamily="18" charset="0"/>
                          </a:rPr>
                          <m:t>1</m:t>
                        </m:r>
                      </m:num>
                      <m:den>
                        <m:r>
                          <a:rPr kumimoji="1" lang="en-US" altLang="zh-CN" sz="2000" i="1">
                            <a:latin typeface="Cambria Math" panose="02040503050406030204" pitchFamily="18" charset="0"/>
                          </a:rPr>
                          <m:t>2</m:t>
                        </m:r>
                      </m:den>
                    </m:f>
                    <m:r>
                      <a:rPr kumimoji="1" lang="en-US" altLang="zh-CN" sz="2000" i="1">
                        <a:latin typeface="Cambria Math" panose="02040503050406030204" pitchFamily="18" charset="0"/>
                      </a:rPr>
                      <m:t>×</m:t>
                    </m:r>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10</m:t>
                        </m:r>
                      </m:e>
                      <m:sup>
                        <m:r>
                          <a:rPr kumimoji="1" lang="en-US" altLang="zh-CN" sz="2000" i="1">
                            <a:latin typeface="Cambria Math" panose="02040503050406030204" pitchFamily="18" charset="0"/>
                          </a:rPr>
                          <m:t>−</m:t>
                        </m:r>
                        <m:r>
                          <a:rPr kumimoji="1" lang="en-US" altLang="zh-CN" sz="2000" i="1">
                            <a:latin typeface="Cambria Math" panose="02040503050406030204" pitchFamily="18" charset="0"/>
                          </a:rPr>
                          <m:t>𝑚</m:t>
                        </m:r>
                      </m:sup>
                    </m:sSup>
                  </m:oMath>
                </a14:m>
                <a:r>
                  <a:rPr kumimoji="1" lang="zh-CN" altLang="en-US" sz="2000" dirty="0"/>
                  <a:t>）</a:t>
                </a:r>
                <a:endParaRPr kumimoji="1" lang="en-US" altLang="zh-CN" sz="2000" dirty="0"/>
              </a:p>
              <a:p>
                <a:pPr marL="342900" indent="-342900">
                  <a:buFont typeface="Arial" panose="020B0604020202020204" pitchFamily="34" charset="0"/>
                  <a:buChar char="•"/>
                </a:pPr>
                <a:r>
                  <a:rPr kumimoji="1" lang="zh-CN" altLang="en-US" sz="2000" dirty="0"/>
                  <a:t>方法误差：分析需要迭代的步数使得方法误差满足要求</a:t>
                </a:r>
                <a:endParaRPr kumimoji="1" lang="en-US" altLang="zh-CN" sz="2000" dirty="0"/>
              </a:p>
              <a:p>
                <a:pPr marL="342900" indent="-342900">
                  <a:buFont typeface="Arial" panose="020B0604020202020204" pitchFamily="34" charset="0"/>
                  <a:buChar char="•"/>
                </a:pPr>
                <a:r>
                  <a:rPr kumimoji="1" lang="zh-CN" altLang="en-US" sz="2000" dirty="0"/>
                  <a:t>舍入误差：在迭代步骤确定后，分析需要多少位的储存精度来保证舍入误差满足要求</a:t>
                </a:r>
                <a:endParaRPr kumimoji="1" lang="en-US" altLang="zh-CN" sz="2000" dirty="0"/>
              </a:p>
            </p:txBody>
          </p:sp>
        </mc:Choice>
        <mc:Fallback xmlns="">
          <p:sp>
            <p:nvSpPr>
              <p:cNvPr id="5" name="文本框 4">
                <a:extLst>
                  <a:ext uri="{FF2B5EF4-FFF2-40B4-BE49-F238E27FC236}">
                    <a16:creationId xmlns:a16="http://schemas.microsoft.com/office/drawing/2014/main" id="{9417E9BA-28D7-CA4B-8673-07C37FCBE482}"/>
                  </a:ext>
                </a:extLst>
              </p:cNvPr>
              <p:cNvSpPr txBox="1">
                <a:spLocks noRot="1" noChangeAspect="1" noMove="1" noResize="1" noEditPoints="1" noAdjustHandles="1" noChangeArrowheads="1" noChangeShapeType="1" noTextEdit="1"/>
              </p:cNvSpPr>
              <p:nvPr/>
            </p:nvSpPr>
            <p:spPr>
              <a:xfrm>
                <a:off x="551383" y="2519208"/>
                <a:ext cx="11305255" cy="2373598"/>
              </a:xfrm>
              <a:prstGeom prst="rect">
                <a:avLst/>
              </a:prstGeom>
              <a:blipFill>
                <a:blip r:embed="rId4"/>
                <a:stretch>
                  <a:fillRect l="-561" b="-2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6B85554-0115-C841-B001-EAF06A8511D9}"/>
                  </a:ext>
                </a:extLst>
              </p:cNvPr>
              <p:cNvSpPr txBox="1"/>
              <p:nvPr/>
            </p:nvSpPr>
            <p:spPr>
              <a:xfrm>
                <a:off x="2451249" y="869472"/>
                <a:ext cx="1319336"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Calibri" panose="020F0502020204030204" pitchFamily="34" charset="0"/>
                  </a:rPr>
                  <a:t>求解 </a:t>
                </a:r>
                <a14:m>
                  <m:oMath xmlns:m="http://schemas.openxmlformats.org/officeDocument/2006/math">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𝑊</m:t>
                        </m:r>
                      </m:e>
                      <m:sub>
                        <m:r>
                          <a:rPr kumimoji="1" lang="en-US" altLang="zh-CN" b="0" i="1" smtClean="0">
                            <a:latin typeface="Cambria Math" panose="02040503050406030204" pitchFamily="18" charset="0"/>
                          </a:rPr>
                          <m:t>0</m:t>
                        </m:r>
                      </m:sub>
                    </m:sSub>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𝑧</m:t>
                        </m:r>
                      </m:e>
                    </m:d>
                  </m:oMath>
                </a14:m>
                <a:endParaRPr kumimoji="1" lang="zh-CN" altLang="en-US" dirty="0"/>
              </a:p>
            </p:txBody>
          </p:sp>
        </mc:Choice>
        <mc:Fallback xmlns="">
          <p:sp>
            <p:nvSpPr>
              <p:cNvPr id="3" name="文本框 2">
                <a:extLst>
                  <a:ext uri="{FF2B5EF4-FFF2-40B4-BE49-F238E27FC236}">
                    <a16:creationId xmlns:a16="http://schemas.microsoft.com/office/drawing/2014/main" id="{D6B85554-0115-C841-B001-EAF06A8511D9}"/>
                  </a:ext>
                </a:extLst>
              </p:cNvPr>
              <p:cNvSpPr txBox="1">
                <a:spLocks noRot="1" noChangeAspect="1" noMove="1" noResize="1" noEditPoints="1" noAdjustHandles="1" noChangeArrowheads="1" noChangeShapeType="1" noTextEdit="1"/>
              </p:cNvSpPr>
              <p:nvPr/>
            </p:nvSpPr>
            <p:spPr>
              <a:xfrm>
                <a:off x="2451249" y="869472"/>
                <a:ext cx="1319336" cy="369332"/>
              </a:xfrm>
              <a:prstGeom prst="rect">
                <a:avLst/>
              </a:prstGeom>
              <a:blipFill>
                <a:blip r:embed="rId5"/>
                <a:stretch>
                  <a:fillRect l="-2830" t="-6667" b="-23333"/>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F2EE261C-C747-8A41-B805-7AA06E460C91}"/>
              </a:ext>
            </a:extLst>
          </p:cNvPr>
          <p:cNvSpPr txBox="1"/>
          <p:nvPr/>
        </p:nvSpPr>
        <p:spPr>
          <a:xfrm>
            <a:off x="5951984" y="2161217"/>
            <a:ext cx="877163"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Calibri" panose="020F0502020204030204" pitchFamily="34" charset="0"/>
              </a:rPr>
              <a:t>第三题</a:t>
            </a:r>
            <a:endParaRPr kumimoji="1" lang="zh-CN" altLang="en-US" dirty="0"/>
          </a:p>
        </p:txBody>
      </p:sp>
      <p:sp>
        <p:nvSpPr>
          <p:cNvPr id="6" name="左大括号 5">
            <a:extLst>
              <a:ext uri="{FF2B5EF4-FFF2-40B4-BE49-F238E27FC236}">
                <a16:creationId xmlns:a16="http://schemas.microsoft.com/office/drawing/2014/main" id="{1AC7BF0F-A9E1-9549-A094-34255312DE18}"/>
              </a:ext>
            </a:extLst>
          </p:cNvPr>
          <p:cNvSpPr/>
          <p:nvPr/>
        </p:nvSpPr>
        <p:spPr>
          <a:xfrm>
            <a:off x="3755831" y="589330"/>
            <a:ext cx="216024" cy="9361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7BFD27DE-AFC3-4A4A-A4A4-297AC4C07335}"/>
              </a:ext>
            </a:extLst>
          </p:cNvPr>
          <p:cNvSpPr txBox="1"/>
          <p:nvPr/>
        </p:nvSpPr>
        <p:spPr>
          <a:xfrm>
            <a:off x="3954866" y="405226"/>
            <a:ext cx="1107996"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Calibri" panose="020F0502020204030204" pitchFamily="34" charset="0"/>
              </a:rPr>
              <a:t>微分方程</a:t>
            </a:r>
            <a:endParaRPr kumimoji="1" lang="zh-CN" altLang="en-US" dirty="0"/>
          </a:p>
        </p:txBody>
      </p:sp>
      <p:sp>
        <p:nvSpPr>
          <p:cNvPr id="10" name="文本框 9">
            <a:extLst>
              <a:ext uri="{FF2B5EF4-FFF2-40B4-BE49-F238E27FC236}">
                <a16:creationId xmlns:a16="http://schemas.microsoft.com/office/drawing/2014/main" id="{7CDDE0EC-C1E7-B24C-B6BC-9BBBCBE0741D}"/>
              </a:ext>
            </a:extLst>
          </p:cNvPr>
          <p:cNvSpPr txBox="1"/>
          <p:nvPr/>
        </p:nvSpPr>
        <p:spPr>
          <a:xfrm>
            <a:off x="3986663" y="1340768"/>
            <a:ext cx="1107996"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Calibri" panose="020F0502020204030204" pitchFamily="34" charset="0"/>
              </a:rPr>
              <a:t>方程求根</a:t>
            </a:r>
            <a:endParaRPr kumimoji="1" lang="zh-CN" altLang="en-US" dirty="0"/>
          </a:p>
        </p:txBody>
      </p:sp>
      <p:sp>
        <p:nvSpPr>
          <p:cNvPr id="11" name="文本框 10">
            <a:extLst>
              <a:ext uri="{FF2B5EF4-FFF2-40B4-BE49-F238E27FC236}">
                <a16:creationId xmlns:a16="http://schemas.microsoft.com/office/drawing/2014/main" id="{2CA3D960-697D-624A-B3E1-952A1929FFB4}"/>
              </a:ext>
            </a:extLst>
          </p:cNvPr>
          <p:cNvSpPr txBox="1"/>
          <p:nvPr/>
        </p:nvSpPr>
        <p:spPr>
          <a:xfrm>
            <a:off x="2456957" y="2161217"/>
            <a:ext cx="1338828"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Calibri" panose="020F0502020204030204" pitchFamily="34" charset="0"/>
              </a:rPr>
              <a:t>求解定积分</a:t>
            </a:r>
            <a:endParaRPr kumimoji="1" lang="zh-CN" altLang="en-US" dirty="0"/>
          </a:p>
        </p:txBody>
      </p:sp>
      <p:cxnSp>
        <p:nvCxnSpPr>
          <p:cNvPr id="12" name="直线箭头连接符 11">
            <a:extLst>
              <a:ext uri="{FF2B5EF4-FFF2-40B4-BE49-F238E27FC236}">
                <a16:creationId xmlns:a16="http://schemas.microsoft.com/office/drawing/2014/main" id="{C87EEFF4-B406-0047-B13E-6407BA92BFF7}"/>
              </a:ext>
            </a:extLst>
          </p:cNvPr>
          <p:cNvCxnSpPr>
            <a:stCxn id="11" idx="3"/>
            <a:endCxn id="7" idx="1"/>
          </p:cNvCxnSpPr>
          <p:nvPr/>
        </p:nvCxnSpPr>
        <p:spPr>
          <a:xfrm>
            <a:off x="3795785" y="2345883"/>
            <a:ext cx="21561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2BE14992-92A4-2E4C-8F14-71DEC37D4C3C}"/>
              </a:ext>
            </a:extLst>
          </p:cNvPr>
          <p:cNvSpPr txBox="1"/>
          <p:nvPr/>
        </p:nvSpPr>
        <p:spPr>
          <a:xfrm>
            <a:off x="5951984" y="1340768"/>
            <a:ext cx="878767"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Calibri" panose="020F0502020204030204" pitchFamily="34" charset="0"/>
              </a:rPr>
              <a:t>第二题</a:t>
            </a:r>
            <a:endParaRPr kumimoji="1" lang="zh-CN" altLang="en-US" dirty="0"/>
          </a:p>
        </p:txBody>
      </p:sp>
      <p:cxnSp>
        <p:nvCxnSpPr>
          <p:cNvPr id="17" name="直线箭头连接符 16">
            <a:extLst>
              <a:ext uri="{FF2B5EF4-FFF2-40B4-BE49-F238E27FC236}">
                <a16:creationId xmlns:a16="http://schemas.microsoft.com/office/drawing/2014/main" id="{DC124617-EE7B-7140-B614-A8C1922F756C}"/>
              </a:ext>
            </a:extLst>
          </p:cNvPr>
          <p:cNvCxnSpPr>
            <a:cxnSpLocks/>
            <a:stCxn id="10" idx="3"/>
            <a:endCxn id="16" idx="1"/>
          </p:cNvCxnSpPr>
          <p:nvPr/>
        </p:nvCxnSpPr>
        <p:spPr>
          <a:xfrm>
            <a:off x="5094659" y="1525434"/>
            <a:ext cx="8573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A39E93C-3F27-8649-A349-20B720D843D4}"/>
              </a:ext>
            </a:extLst>
          </p:cNvPr>
          <p:cNvSpPr txBox="1"/>
          <p:nvPr/>
        </p:nvSpPr>
        <p:spPr>
          <a:xfrm>
            <a:off x="5951984" y="404664"/>
            <a:ext cx="877163"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Calibri" panose="020F0502020204030204" pitchFamily="34" charset="0"/>
              </a:rPr>
              <a:t>第一题</a:t>
            </a:r>
            <a:endParaRPr kumimoji="1" lang="zh-CN" altLang="en-US" dirty="0"/>
          </a:p>
        </p:txBody>
      </p:sp>
      <p:cxnSp>
        <p:nvCxnSpPr>
          <p:cNvPr id="19" name="直线箭头连接符 18">
            <a:extLst>
              <a:ext uri="{FF2B5EF4-FFF2-40B4-BE49-F238E27FC236}">
                <a16:creationId xmlns:a16="http://schemas.microsoft.com/office/drawing/2014/main" id="{12BAD056-E7B8-E241-B734-F6F572E41838}"/>
              </a:ext>
            </a:extLst>
          </p:cNvPr>
          <p:cNvCxnSpPr>
            <a:cxnSpLocks/>
            <a:stCxn id="9" idx="3"/>
            <a:endCxn id="18" idx="1"/>
          </p:cNvCxnSpPr>
          <p:nvPr/>
        </p:nvCxnSpPr>
        <p:spPr>
          <a:xfrm flipV="1">
            <a:off x="5062862" y="589330"/>
            <a:ext cx="889122" cy="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左大括号 21">
            <a:extLst>
              <a:ext uri="{FF2B5EF4-FFF2-40B4-BE49-F238E27FC236}">
                <a16:creationId xmlns:a16="http://schemas.microsoft.com/office/drawing/2014/main" id="{56FC688F-D9A9-A74B-A06D-C5FB61103315}"/>
              </a:ext>
            </a:extLst>
          </p:cNvPr>
          <p:cNvSpPr/>
          <p:nvPr/>
        </p:nvSpPr>
        <p:spPr>
          <a:xfrm rot="10800000">
            <a:off x="6868527" y="589330"/>
            <a:ext cx="216024" cy="9361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3" name="文本框 22">
            <a:extLst>
              <a:ext uri="{FF2B5EF4-FFF2-40B4-BE49-F238E27FC236}">
                <a16:creationId xmlns:a16="http://schemas.microsoft.com/office/drawing/2014/main" id="{97FC0FC6-A161-3846-BA5A-A6C87BA3AEB7}"/>
              </a:ext>
            </a:extLst>
          </p:cNvPr>
          <p:cNvSpPr txBox="1"/>
          <p:nvPr/>
        </p:nvSpPr>
        <p:spPr>
          <a:xfrm>
            <a:off x="7186179" y="869472"/>
            <a:ext cx="2954655" cy="369332"/>
          </a:xfrm>
          <a:prstGeom prst="rect">
            <a:avLst/>
          </a:prstGeom>
          <a:noFill/>
        </p:spPr>
        <p:txBody>
          <a:bodyPr wrap="none" rtlCol="0">
            <a:spAutoFit/>
          </a:bodyPr>
          <a:lstStyle/>
          <a:p>
            <a:r>
              <a:rPr lang="zh-CN" altLang="en-US" b="1" dirty="0">
                <a:solidFill>
                  <a:srgbClr val="FF0000"/>
                </a:solidFill>
                <a:latin typeface="Microsoft YaHei" panose="020B0503020204020204" pitchFamily="34" charset="-122"/>
                <a:ea typeface="Microsoft YaHei" panose="020B0503020204020204" pitchFamily="34" charset="-122"/>
                <a:cs typeface="Calibri" panose="020F0502020204030204" pitchFamily="34" charset="0"/>
              </a:rPr>
              <a:t>二选一，多做按第一个评分</a:t>
            </a:r>
            <a:endParaRPr kumimoji="1" lang="zh-CN" altLang="en-US" dirty="0">
              <a:solidFill>
                <a:srgbClr val="FF0000"/>
              </a:solidFill>
            </a:endParaRPr>
          </a:p>
        </p:txBody>
      </p:sp>
      <p:sp>
        <p:nvSpPr>
          <p:cNvPr id="25" name="文本框 24">
            <a:extLst>
              <a:ext uri="{FF2B5EF4-FFF2-40B4-BE49-F238E27FC236}">
                <a16:creationId xmlns:a16="http://schemas.microsoft.com/office/drawing/2014/main" id="{76DFAFC5-05DE-7047-8997-855638E2976D}"/>
              </a:ext>
            </a:extLst>
          </p:cNvPr>
          <p:cNvSpPr txBox="1"/>
          <p:nvPr/>
        </p:nvSpPr>
        <p:spPr>
          <a:xfrm>
            <a:off x="551383" y="5066130"/>
            <a:ext cx="11305255" cy="1323439"/>
          </a:xfrm>
          <a:prstGeom prst="rect">
            <a:avLst/>
          </a:prstGeom>
          <a:noFill/>
        </p:spPr>
        <p:txBody>
          <a:bodyPr wrap="square" rtlCol="0">
            <a:spAutoFit/>
          </a:bodyPr>
          <a:lstStyle/>
          <a:p>
            <a:endParaRPr kumimoji="1" lang="en-US" altLang="zh-CN" sz="2000" dirty="0">
              <a:solidFill>
                <a:srgbClr val="FF0000"/>
              </a:solidFill>
            </a:endParaRPr>
          </a:p>
          <a:p>
            <a:r>
              <a:rPr kumimoji="1" lang="zh-CN" altLang="en-US" sz="2000" dirty="0">
                <a:solidFill>
                  <a:srgbClr val="FF0000"/>
                </a:solidFill>
              </a:rPr>
              <a:t>参考资料</a:t>
            </a:r>
            <a:endParaRPr kumimoji="1" lang="en-US" altLang="zh-CN" sz="2000" dirty="0">
              <a:solidFill>
                <a:srgbClr val="FF0000"/>
              </a:solidFill>
            </a:endParaRPr>
          </a:p>
          <a:p>
            <a:endParaRPr kumimoji="1" lang="en-US" altLang="zh-CN" sz="2000" dirty="0">
              <a:solidFill>
                <a:srgbClr val="FF0000"/>
              </a:solidFill>
            </a:endParaRPr>
          </a:p>
          <a:p>
            <a:r>
              <a:rPr kumimoji="1" lang="zh-CN" altLang="en-US" sz="2000" dirty="0">
                <a:hlinkClick r:id="rId6"/>
              </a:rPr>
              <a:t>百度</a:t>
            </a:r>
            <a:r>
              <a:rPr kumimoji="1" lang="zh-CN" altLang="en-US" sz="2000" dirty="0"/>
              <a:t>    </a:t>
            </a:r>
            <a:r>
              <a:rPr kumimoji="1" lang="en-US" altLang="zh-CN" sz="2000" dirty="0">
                <a:hlinkClick r:id="rId7"/>
              </a:rPr>
              <a:t>wiki</a:t>
            </a:r>
            <a:endParaRPr kumimoji="1" lang="en-US" altLang="zh-CN" sz="2000" dirty="0"/>
          </a:p>
        </p:txBody>
      </p:sp>
    </p:spTree>
    <p:custDataLst>
      <p:tags r:id="rId1"/>
    </p:custDataLst>
    <p:extLst>
      <p:ext uri="{BB962C8B-B14F-4D97-AF65-F5344CB8AC3E}">
        <p14:creationId xmlns:p14="http://schemas.microsoft.com/office/powerpoint/2010/main" val="3741033065"/>
      </p:ext>
    </p:extLst>
  </p:cSld>
  <p:clrMapOvr>
    <a:masterClrMapping/>
  </p:clrMapOvr>
  <mc:AlternateContent xmlns:mc="http://schemas.openxmlformats.org/markup-compatibility/2006" xmlns:p14="http://schemas.microsoft.com/office/powerpoint/2010/main">
    <mc:Choice Requires="p14">
      <p:transition spd="slow" p14:dur="2000" advTm="15612"/>
    </mc:Choice>
    <mc:Fallback xmlns="">
      <p:transition spd="slow" advTm="15612"/>
    </mc:Fallback>
  </mc:AlternateContent>
  <p:extLst>
    <p:ext uri="{E180D4A7-C9FB-4DFB-919C-405C955672EB}">
      <p14:showEvtLst xmlns:p14="http://schemas.microsoft.com/office/powerpoint/2010/main">
        <p14:playEvt time="14" objId="5"/>
        <p14:stopEvt time="15612" objId="5"/>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C0835FB-1D44-4C49-957B-6D0800E9E016}"/>
                  </a:ext>
                </a:extLst>
              </p:cNvPr>
              <p:cNvSpPr txBox="1"/>
              <p:nvPr/>
            </p:nvSpPr>
            <p:spPr>
              <a:xfrm>
                <a:off x="479376" y="332656"/>
                <a:ext cx="7556364" cy="646331"/>
              </a:xfrm>
              <a:prstGeom prst="rect">
                <a:avLst/>
              </a:prstGeom>
              <a:noFill/>
            </p:spPr>
            <p:txBody>
              <a:bodyPr wrap="none" rtlCol="0">
                <a:spAutoFit/>
              </a:bodyPr>
              <a:lstStyle/>
              <a:p>
                <a:r>
                  <a:rPr lang="en-US" altLang="zh-CN" sz="3600" b="1" dirty="0">
                    <a:latin typeface="Microsoft YaHei" panose="020B0503020204020204" pitchFamily="34" charset="-122"/>
                    <a:ea typeface="Microsoft YaHei" panose="020B0503020204020204" pitchFamily="34" charset="-122"/>
                    <a:cs typeface="Calibri" panose="020F0502020204030204" pitchFamily="34" charset="0"/>
                  </a:rPr>
                  <a:t>1</a:t>
                </a:r>
                <a:r>
                  <a:rPr lang="zh-CN" altLang="en-US" sz="3600" b="1" dirty="0">
                    <a:latin typeface="Microsoft YaHei" panose="020B0503020204020204" pitchFamily="34" charset="-122"/>
                    <a:ea typeface="Microsoft YaHei" panose="020B0503020204020204" pitchFamily="34" charset="-122"/>
                    <a:cs typeface="Calibri" panose="020F0502020204030204" pitchFamily="34" charset="0"/>
                  </a:rPr>
                  <a:t>、求解 </a:t>
                </a:r>
                <a14:m>
                  <m:oMath xmlns:m="http://schemas.openxmlformats.org/officeDocument/2006/math">
                    <m:sSub>
                      <m:sSubPr>
                        <m:ctrlPr>
                          <a:rPr kumimoji="1" lang="en-US" altLang="zh-CN" sz="3600" i="1">
                            <a:latin typeface="Cambria Math" panose="02040503050406030204" pitchFamily="18" charset="0"/>
                          </a:rPr>
                        </m:ctrlPr>
                      </m:sSubPr>
                      <m:e>
                        <m:r>
                          <a:rPr kumimoji="1" lang="en-US" altLang="zh-CN" sz="3600" i="1">
                            <a:latin typeface="Cambria Math" panose="02040503050406030204" pitchFamily="18" charset="0"/>
                          </a:rPr>
                          <m:t>𝑊</m:t>
                        </m:r>
                      </m:e>
                      <m:sub>
                        <m:r>
                          <a:rPr kumimoji="1" lang="en-US" altLang="zh-CN" sz="3600" i="1">
                            <a:latin typeface="Cambria Math" panose="02040503050406030204" pitchFamily="18" charset="0"/>
                          </a:rPr>
                          <m:t>0</m:t>
                        </m:r>
                      </m:sub>
                    </m:sSub>
                    <m:d>
                      <m:dPr>
                        <m:ctrlPr>
                          <a:rPr kumimoji="1" lang="en-US" altLang="zh-CN" sz="3600" i="1">
                            <a:latin typeface="Cambria Math" panose="02040503050406030204" pitchFamily="18" charset="0"/>
                          </a:rPr>
                        </m:ctrlPr>
                      </m:dPr>
                      <m:e>
                        <m:r>
                          <a:rPr kumimoji="1" lang="en-US" altLang="zh-CN" sz="3600" i="1">
                            <a:latin typeface="Cambria Math" panose="02040503050406030204" pitchFamily="18" charset="0"/>
                          </a:rPr>
                          <m:t>𝑧</m:t>
                        </m:r>
                      </m:e>
                    </m:d>
                    <m:r>
                      <a:rPr kumimoji="1" lang="zh-CN" altLang="en-US" sz="3600" b="1" i="0" smtClean="0">
                        <a:latin typeface="Cambria Math" panose="02040503050406030204" pitchFamily="18" charset="0"/>
                      </a:rPr>
                      <m:t> </m:t>
                    </m:r>
                    <m:r>
                      <a:rPr lang="en-US" altLang="zh-CN" sz="3600" b="1" dirty="0">
                        <a:latin typeface="Cambria Math" panose="02040503050406030204" pitchFamily="18" charset="0"/>
                      </a:rPr>
                      <m:t>—</m:t>
                    </m:r>
                    <m:r>
                      <a:rPr lang="zh-CN" altLang="en-US" sz="3600" b="1" i="0" dirty="0" smtClean="0">
                        <a:latin typeface="Cambria Math" panose="02040503050406030204" pitchFamily="18" charset="0"/>
                      </a:rPr>
                      <m:t> </m:t>
                    </m:r>
                  </m:oMath>
                </a14:m>
                <a:r>
                  <a:rPr lang="zh-CN" altLang="en-US" sz="3600" b="1" dirty="0">
                    <a:latin typeface="Microsoft YaHei" panose="020B0503020204020204" pitchFamily="34" charset="-122"/>
                    <a:ea typeface="Microsoft YaHei" panose="020B0503020204020204" pitchFamily="34" charset="-122"/>
                    <a:cs typeface="Calibri" panose="020F0502020204030204" pitchFamily="34" charset="0"/>
                  </a:rPr>
                  <a:t>数值法解微分方程</a:t>
                </a:r>
                <a:endParaRPr lang="en-US" altLang="zh-CN" sz="3600" b="1" dirty="0">
                  <a:latin typeface="Microsoft YaHei" panose="020B0503020204020204" pitchFamily="34" charset="-122"/>
                  <a:ea typeface="Microsoft YaHei" panose="020B0503020204020204" pitchFamily="34" charset="-122"/>
                  <a:cs typeface="Calibri" panose="020F0502020204030204" pitchFamily="34" charset="0"/>
                </a:endParaRPr>
              </a:p>
            </p:txBody>
          </p:sp>
        </mc:Choice>
        <mc:Fallback xmlns="">
          <p:sp>
            <p:nvSpPr>
              <p:cNvPr id="2" name="TextBox 1">
                <a:extLst>
                  <a:ext uri="{FF2B5EF4-FFF2-40B4-BE49-F238E27FC236}">
                    <a16:creationId xmlns:a16="http://schemas.microsoft.com/office/drawing/2014/main" id="{5C0835FB-1D44-4C49-957B-6D0800E9E016}"/>
                  </a:ext>
                </a:extLst>
              </p:cNvPr>
              <p:cNvSpPr txBox="1">
                <a:spLocks noRot="1" noChangeAspect="1" noMove="1" noResize="1" noEditPoints="1" noAdjustHandles="1" noChangeArrowheads="1" noChangeShapeType="1" noTextEdit="1"/>
              </p:cNvSpPr>
              <p:nvPr/>
            </p:nvSpPr>
            <p:spPr>
              <a:xfrm>
                <a:off x="479376" y="332656"/>
                <a:ext cx="7556364" cy="646331"/>
              </a:xfrm>
              <a:prstGeom prst="rect">
                <a:avLst/>
              </a:prstGeom>
              <a:blipFill>
                <a:blip r:embed="rId4"/>
                <a:stretch>
                  <a:fillRect l="-2349" t="-15385" r="-1510" b="-34615"/>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5C208E30-F654-DB43-9DE9-8532D64E898D}"/>
              </a:ext>
            </a:extLst>
          </p:cNvPr>
          <p:cNvSpPr txBox="1"/>
          <p:nvPr/>
        </p:nvSpPr>
        <p:spPr>
          <a:xfrm>
            <a:off x="5398191" y="7236373"/>
            <a:ext cx="184731" cy="369332"/>
          </a:xfrm>
          <a:prstGeom prst="rect">
            <a:avLst/>
          </a:prstGeom>
          <a:noFill/>
        </p:spPr>
        <p:txBody>
          <a:bodyPr wrap="none" rtlCol="0">
            <a:spAutoFit/>
          </a:bodyPr>
          <a:lstStyle/>
          <a:p>
            <a:endParaRPr kumimoji="1"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8729CBF-5869-6343-81A0-2C1FF2D90BAD}"/>
                  </a:ext>
                </a:extLst>
              </p:cNvPr>
              <p:cNvSpPr txBox="1"/>
              <p:nvPr/>
            </p:nvSpPr>
            <p:spPr>
              <a:xfrm>
                <a:off x="479376" y="1464628"/>
                <a:ext cx="11305255" cy="3758593"/>
              </a:xfrm>
              <a:prstGeom prst="rect">
                <a:avLst/>
              </a:prstGeom>
              <a:noFill/>
            </p:spPr>
            <p:txBody>
              <a:bodyPr wrap="square" rtlCol="0">
                <a:spAutoFit/>
              </a:bodyPr>
              <a:lstStyle/>
              <a:p>
                <a:r>
                  <a:rPr kumimoji="1" lang="en-US" altLang="zh-CN" sz="2000" dirty="0"/>
                  <a:t>(1)</a:t>
                </a:r>
                <a:r>
                  <a:rPr kumimoji="1" lang="zh-CN" altLang="en-US" sz="2000" dirty="0"/>
                  <a:t>  根据 </a:t>
                </a:r>
                <a:r>
                  <a:rPr kumimoji="1" lang="en-US" altLang="zh-CN" sz="2000" dirty="0"/>
                  <a:t>Lambert</a:t>
                </a:r>
                <a:r>
                  <a:rPr kumimoji="1" lang="zh-CN" altLang="en-US" sz="2000" dirty="0"/>
                  <a:t> </a:t>
                </a:r>
                <a14:m>
                  <m:oMath xmlns:m="http://schemas.openxmlformats.org/officeDocument/2006/math">
                    <m:r>
                      <a:rPr kumimoji="1" lang="en-US" altLang="zh-CN" sz="2000" i="1" dirty="0" smtClean="0">
                        <a:latin typeface="Cambria Math" panose="02040503050406030204" pitchFamily="18" charset="0"/>
                      </a:rPr>
                      <m:t>𝑊</m:t>
                    </m:r>
                  </m:oMath>
                </a14:m>
                <a:r>
                  <a:rPr kumimoji="1" lang="zh-CN" altLang="en-US" sz="2000" dirty="0"/>
                  <a:t> </a:t>
                </a:r>
                <a:r>
                  <a:rPr kumimoji="1" lang="en-US" altLang="zh-CN" sz="2000" dirty="0"/>
                  <a:t>function</a:t>
                </a:r>
                <a:r>
                  <a:rPr kumimoji="1" lang="zh-CN" altLang="en-US" sz="2000" dirty="0"/>
                  <a:t> 的定义</a:t>
                </a:r>
                <a:r>
                  <a:rPr kumimoji="1" lang="en-US" altLang="zh-CN" sz="2000" dirty="0"/>
                  <a:t>,</a:t>
                </a:r>
                <a:r>
                  <a:rPr kumimoji="1" lang="zh-CN" altLang="en-US" sz="2000" dirty="0"/>
                  <a:t> 证明</a:t>
                </a:r>
                <a:endParaRPr kumimoji="1" lang="en-US" altLang="zh-CN" sz="2000" dirty="0"/>
              </a:p>
              <a:p>
                <a:pPr marL="457200" indent="-457200">
                  <a:buAutoNum type="arabicParenBoth"/>
                </a:pPr>
                <a:endParaRPr kumimoji="1" lang="en-US" altLang="zh-CN" sz="2000" dirty="0"/>
              </a:p>
              <a:p>
                <a:pPr/>
                <a14:m>
                  <m:oMathPara xmlns:m="http://schemas.openxmlformats.org/officeDocument/2006/math">
                    <m:oMathParaPr>
                      <m:jc m:val="centerGroup"/>
                    </m:oMathParaPr>
                    <m:oMath xmlns:m="http://schemas.openxmlformats.org/officeDocument/2006/math">
                      <m:sSup>
                        <m:sSupPr>
                          <m:ctrlPr>
                            <a:rPr kumimoji="1" lang="en-US" altLang="zh-CN" sz="2000" b="0" i="1" smtClean="0">
                              <a:latin typeface="Cambria Math" panose="02040503050406030204" pitchFamily="18" charset="0"/>
                            </a:rPr>
                          </m:ctrlPr>
                        </m:sSupPr>
                        <m:e>
                          <m:r>
                            <a:rPr kumimoji="1" lang="en-US" altLang="zh-CN" sz="2000" b="0" i="1" smtClean="0">
                              <a:latin typeface="Cambria Math" panose="02040503050406030204" pitchFamily="18" charset="0"/>
                            </a:rPr>
                            <m:t>𝑊</m:t>
                          </m:r>
                        </m:e>
                        <m:sup>
                          <m:r>
                            <a:rPr kumimoji="1" lang="en-US" altLang="zh-CN" sz="2000" b="0" i="1" smtClean="0">
                              <a:latin typeface="Cambria Math" panose="02040503050406030204" pitchFamily="18" charset="0"/>
                            </a:rPr>
                            <m:t>′</m:t>
                          </m:r>
                        </m:sup>
                      </m:sSup>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𝑧</m:t>
                          </m:r>
                        </m:e>
                      </m:d>
                      <m:r>
                        <a:rPr kumimoji="1" lang="en-US" altLang="zh-CN" sz="2000" b="0" i="1" smtClean="0">
                          <a:latin typeface="Cambria Math" panose="02040503050406030204" pitchFamily="18" charset="0"/>
                        </a:rPr>
                        <m:t>=</m:t>
                      </m:r>
                      <m:f>
                        <m:fPr>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1</m:t>
                          </m:r>
                        </m:num>
                        <m:den>
                          <m:r>
                            <a:rPr kumimoji="1" lang="en-US" altLang="zh-CN" sz="2000" b="0" i="1" smtClean="0">
                              <a:latin typeface="Cambria Math" panose="02040503050406030204" pitchFamily="18" charset="0"/>
                            </a:rPr>
                            <m:t>𝑧</m:t>
                          </m:r>
                          <m:r>
                            <a:rPr kumimoji="1" lang="en-US" altLang="zh-CN" sz="2000" b="0" i="1" smtClean="0">
                              <a:latin typeface="Cambria Math" panose="02040503050406030204" pitchFamily="18" charset="0"/>
                            </a:rPr>
                            <m:t>+</m:t>
                          </m:r>
                          <m:sSup>
                            <m:sSupPr>
                              <m:ctrlPr>
                                <a:rPr kumimoji="1" lang="en-US" altLang="zh-CN" sz="2000" b="0" i="1" smtClean="0">
                                  <a:latin typeface="Cambria Math" panose="02040503050406030204" pitchFamily="18" charset="0"/>
                                </a:rPr>
                              </m:ctrlPr>
                            </m:sSupPr>
                            <m:e>
                              <m:r>
                                <a:rPr kumimoji="1" lang="en-US" altLang="zh-CN" sz="2000" b="0" i="1" smtClean="0">
                                  <a:latin typeface="Cambria Math" panose="02040503050406030204" pitchFamily="18" charset="0"/>
                                </a:rPr>
                                <m:t>𝑒</m:t>
                              </m:r>
                            </m:e>
                            <m:sup>
                              <m:r>
                                <a:rPr kumimoji="1" lang="en-US" altLang="zh-CN" sz="2000" b="0" i="1" smtClean="0">
                                  <a:latin typeface="Cambria Math" panose="02040503050406030204" pitchFamily="18" charset="0"/>
                                </a:rPr>
                                <m:t>𝑊</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𝑧</m:t>
                              </m:r>
                              <m:r>
                                <a:rPr kumimoji="1" lang="en-US" altLang="zh-CN" sz="2000" b="0" i="1" smtClean="0">
                                  <a:latin typeface="Cambria Math" panose="02040503050406030204" pitchFamily="18" charset="0"/>
                                </a:rPr>
                                <m:t>)</m:t>
                              </m:r>
                            </m:sup>
                          </m:sSup>
                        </m:den>
                      </m:f>
                      <m:r>
                        <a:rPr kumimoji="1" lang="en-US" altLang="zh-CN" sz="2000" b="0" i="1" smtClean="0">
                          <a:latin typeface="Cambria Math" panose="02040503050406030204" pitchFamily="18" charset="0"/>
                        </a:rPr>
                        <m:t>,</m:t>
                      </m:r>
                      <m:r>
                        <a:rPr kumimoji="1" lang="zh-CN" altLang="en-US" sz="2000" b="0" i="1" smtClean="0">
                          <a:latin typeface="Cambria Math" panose="02040503050406030204" pitchFamily="18" charset="0"/>
                        </a:rPr>
                        <m:t> </m:t>
                      </m:r>
                      <m:r>
                        <a:rPr kumimoji="1" lang="en-US" altLang="zh-CN" sz="2000" b="0" i="1" smtClean="0">
                          <a:latin typeface="Cambria Math" panose="02040503050406030204" pitchFamily="18" charset="0"/>
                        </a:rPr>
                        <m:t>𝑧</m:t>
                      </m:r>
                      <m:r>
                        <a:rPr kumimoji="1" lang="en-US" altLang="zh-CN" sz="2000" b="0" i="1" smtClean="0">
                          <a:latin typeface="Cambria Math" panose="02040503050406030204" pitchFamily="18" charset="0"/>
                        </a:rPr>
                        <m:t>≠−</m:t>
                      </m:r>
                      <m:f>
                        <m:fPr>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1</m:t>
                          </m:r>
                        </m:num>
                        <m:den>
                          <m:r>
                            <a:rPr kumimoji="1" lang="en-US" altLang="zh-CN" sz="2000" b="0" i="1" smtClean="0">
                              <a:latin typeface="Cambria Math" panose="02040503050406030204" pitchFamily="18" charset="0"/>
                            </a:rPr>
                            <m:t>𝑒</m:t>
                          </m:r>
                        </m:den>
                      </m:f>
                      <m:r>
                        <a:rPr kumimoji="1" lang="zh-CN" altLang="en-US" sz="2000" b="0" i="1" smtClean="0">
                          <a:latin typeface="Cambria Math" panose="02040503050406030204" pitchFamily="18" charset="0"/>
                        </a:rPr>
                        <m:t> </m:t>
                      </m:r>
                    </m:oMath>
                  </m:oMathPara>
                </a14:m>
                <a:endParaRPr kumimoji="1" lang="en-US" altLang="zh-CN" sz="2000" dirty="0"/>
              </a:p>
              <a:p>
                <a:endParaRPr kumimoji="1" lang="en-US" altLang="zh-CN" sz="2000" dirty="0"/>
              </a:p>
              <a:p>
                <a:r>
                  <a:rPr kumimoji="1" lang="en-US" altLang="zh-CN" sz="2000" dirty="0"/>
                  <a:t>(2)</a:t>
                </a:r>
                <a:r>
                  <a:rPr kumimoji="1" lang="zh-CN" altLang="en-US" sz="2000" dirty="0"/>
                  <a:t>  任意给定 </a:t>
                </a:r>
                <a14:m>
                  <m:oMath xmlns:m="http://schemas.openxmlformats.org/officeDocument/2006/math">
                    <m:r>
                      <a:rPr kumimoji="1" lang="en-US" altLang="zh-CN" sz="2000" b="0" i="1" smtClean="0">
                        <a:latin typeface="Cambria Math" panose="02040503050406030204" pitchFamily="18" charset="0"/>
                      </a:rPr>
                      <m:t>𝑧</m:t>
                    </m:r>
                    <m:r>
                      <a:rPr kumimoji="1" lang="en-US" altLang="zh-CN" sz="2000" b="0" i="1" smtClean="0">
                        <a:latin typeface="Cambria Math" panose="02040503050406030204" pitchFamily="18" charset="0"/>
                      </a:rPr>
                      <m:t>&gt;0</m:t>
                    </m:r>
                  </m:oMath>
                </a14:m>
                <a:r>
                  <a:rPr kumimoji="1" lang="en-US" altLang="zh-CN" sz="2000" dirty="0"/>
                  <a:t>,</a:t>
                </a:r>
                <a:r>
                  <a:rPr kumimoji="1" lang="zh-CN" altLang="en-US" sz="2000" dirty="0"/>
                  <a:t> 根据上面的结果和初始条件 </a:t>
                </a:r>
                <a14:m>
                  <m:oMath xmlns:m="http://schemas.openxmlformats.org/officeDocument/2006/math">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𝑊</m:t>
                        </m:r>
                      </m:e>
                      <m:sub>
                        <m:r>
                          <a:rPr kumimoji="1" lang="en-US" altLang="zh-CN" sz="2000" b="0" i="1" smtClean="0">
                            <a:latin typeface="Cambria Math" panose="02040503050406030204" pitchFamily="18" charset="0"/>
                          </a:rPr>
                          <m:t>0</m:t>
                        </m:r>
                      </m:sub>
                    </m:sSub>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0</m:t>
                        </m:r>
                      </m:e>
                    </m:d>
                    <m:r>
                      <a:rPr kumimoji="1" lang="en-US" altLang="zh-CN" sz="2000" b="0" i="1" smtClean="0">
                        <a:latin typeface="Cambria Math" panose="02040503050406030204" pitchFamily="18" charset="0"/>
                      </a:rPr>
                      <m:t>=0</m:t>
                    </m:r>
                  </m:oMath>
                </a14:m>
                <a:r>
                  <a:rPr kumimoji="1" lang="en-US" altLang="zh-CN" sz="2000" dirty="0"/>
                  <a:t>,</a:t>
                </a:r>
                <a:r>
                  <a:rPr kumimoji="1" lang="zh-CN" altLang="en-US" sz="2000" dirty="0"/>
                  <a:t> 利用微分方程的数值解法</a:t>
                </a:r>
                <a:r>
                  <a:rPr kumimoji="1" lang="en-US" altLang="zh-CN" sz="2000" dirty="0"/>
                  <a:t>,</a:t>
                </a:r>
                <a:r>
                  <a:rPr kumimoji="1" lang="zh-CN" altLang="en-US" sz="2000" dirty="0"/>
                  <a:t> </a:t>
                </a:r>
                <a:r>
                  <a:rPr kumimoji="1" lang="zh-CN" altLang="en-US" sz="2000" b="1" dirty="0"/>
                  <a:t>以任意精度</a:t>
                </a:r>
                <a:r>
                  <a:rPr kumimoji="1" lang="zh-CN" altLang="en-US" sz="2000" dirty="0"/>
                  <a:t>求解 </a:t>
                </a:r>
                <a14:m>
                  <m:oMath xmlns:m="http://schemas.openxmlformats.org/officeDocument/2006/math">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𝑊</m:t>
                        </m:r>
                      </m:e>
                      <m:sub>
                        <m:r>
                          <a:rPr kumimoji="1" lang="en-US" altLang="zh-CN" sz="2000" b="0" i="1" smtClean="0">
                            <a:latin typeface="Cambria Math" panose="02040503050406030204" pitchFamily="18" charset="0"/>
                          </a:rPr>
                          <m:t>0</m:t>
                        </m:r>
                      </m:sub>
                    </m:sSub>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𝑧</m:t>
                        </m:r>
                      </m:e>
                    </m:d>
                  </m:oMath>
                </a14:m>
                <a:r>
                  <a:rPr kumimoji="1" lang="en-US" altLang="zh-CN" sz="2000" dirty="0"/>
                  <a:t>,</a:t>
                </a:r>
                <a:r>
                  <a:rPr kumimoji="1" lang="zh-CN" altLang="en-US" sz="2000" dirty="0"/>
                  <a:t> 需要同时考虑</a:t>
                </a:r>
                <a:r>
                  <a:rPr kumimoji="1" lang="zh-CN" altLang="en-US" sz="2000" b="1" dirty="0"/>
                  <a:t>方法误差和舍入误差</a:t>
                </a:r>
                <a:endParaRPr kumimoji="1" lang="en-US" altLang="zh-CN" sz="2000" b="1" dirty="0"/>
              </a:p>
              <a:p>
                <a:endParaRPr kumimoji="1" lang="en-US" altLang="zh-CN" sz="2000" dirty="0"/>
              </a:p>
              <a:p>
                <a:endParaRPr kumimoji="1" lang="en-US" altLang="zh-CN" sz="2000" dirty="0"/>
              </a:p>
              <a:p>
                <a:r>
                  <a:rPr kumimoji="1" lang="zh-CN" altLang="en-US" sz="2000" dirty="0"/>
                  <a:t>在报告中以 </a:t>
                </a:r>
                <a14:m>
                  <m:oMath xmlns:m="http://schemas.openxmlformats.org/officeDocument/2006/math">
                    <m:r>
                      <a:rPr kumimoji="1" lang="en-US" altLang="zh-CN" sz="2000" b="0" i="1" smtClean="0">
                        <a:latin typeface="Cambria Math" panose="02040503050406030204" pitchFamily="18" charset="0"/>
                      </a:rPr>
                      <m:t>𝑧</m:t>
                    </m:r>
                    <m:r>
                      <a:rPr kumimoji="1" lang="en-US" altLang="zh-CN" sz="2000" b="0" i="1" smtClean="0">
                        <a:latin typeface="Cambria Math" panose="02040503050406030204" pitchFamily="18" charset="0"/>
                      </a:rPr>
                      <m:t>=2</m:t>
                    </m:r>
                  </m:oMath>
                </a14:m>
                <a:r>
                  <a:rPr kumimoji="1" lang="zh-CN" altLang="en-US" sz="2000" dirty="0"/>
                  <a:t> 为例</a:t>
                </a:r>
                <a:r>
                  <a:rPr kumimoji="1" lang="en-US" altLang="zh-CN" sz="2000" dirty="0"/>
                  <a:t>,</a:t>
                </a:r>
                <a:r>
                  <a:rPr kumimoji="1" lang="zh-CN" altLang="en-US" sz="2000" dirty="0"/>
                  <a:t> 给出精确到小数点后 </a:t>
                </a:r>
                <a:r>
                  <a:rPr kumimoji="1" lang="en-US" altLang="zh-CN" sz="2000" dirty="0"/>
                  <a:t>6</a:t>
                </a:r>
                <a:r>
                  <a:rPr kumimoji="1" lang="zh-CN" altLang="en-US" sz="2000" dirty="0"/>
                  <a:t> 位的 </a:t>
                </a:r>
                <a14:m>
                  <m:oMath xmlns:m="http://schemas.openxmlformats.org/officeDocument/2006/math">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𝑊</m:t>
                        </m:r>
                      </m:e>
                      <m:sub>
                        <m:r>
                          <a:rPr kumimoji="1" lang="en-US" altLang="zh-CN" sz="2000" b="0" i="1" smtClean="0">
                            <a:latin typeface="Cambria Math" panose="02040503050406030204" pitchFamily="18" charset="0"/>
                          </a:rPr>
                          <m:t>0</m:t>
                        </m:r>
                      </m:sub>
                    </m:sSub>
                    <m:r>
                      <a:rPr kumimoji="1" lang="en-US" altLang="zh-CN" sz="2000" b="0" i="1" smtClean="0">
                        <a:latin typeface="Cambria Math" panose="02040503050406030204" pitchFamily="18" charset="0"/>
                      </a:rPr>
                      <m:t>(2)</m:t>
                    </m:r>
                  </m:oMath>
                </a14:m>
                <a:r>
                  <a:rPr kumimoji="1" lang="zh-CN" altLang="en-US" sz="2000" dirty="0"/>
                  <a:t> 求解结果</a:t>
                </a:r>
                <a:endParaRPr kumimoji="1" lang="en-US" altLang="zh-CN" sz="2000" dirty="0"/>
              </a:p>
              <a:p>
                <a:endParaRPr kumimoji="1" lang="en-US" altLang="zh-CN" sz="2000" dirty="0"/>
              </a:p>
              <a:p>
                <a:endParaRPr kumimoji="1" lang="en-US" altLang="zh-CN" sz="2000" dirty="0"/>
              </a:p>
            </p:txBody>
          </p:sp>
        </mc:Choice>
        <mc:Fallback xmlns="">
          <p:sp>
            <p:nvSpPr>
              <p:cNvPr id="6" name="文本框 5">
                <a:extLst>
                  <a:ext uri="{FF2B5EF4-FFF2-40B4-BE49-F238E27FC236}">
                    <a16:creationId xmlns:a16="http://schemas.microsoft.com/office/drawing/2014/main" id="{28729CBF-5869-6343-81A0-2C1FF2D90BAD}"/>
                  </a:ext>
                </a:extLst>
              </p:cNvPr>
              <p:cNvSpPr txBox="1">
                <a:spLocks noRot="1" noChangeAspect="1" noMove="1" noResize="1" noEditPoints="1" noAdjustHandles="1" noChangeArrowheads="1" noChangeShapeType="1" noTextEdit="1"/>
              </p:cNvSpPr>
              <p:nvPr/>
            </p:nvSpPr>
            <p:spPr>
              <a:xfrm>
                <a:off x="479376" y="1464628"/>
                <a:ext cx="11305255" cy="3758593"/>
              </a:xfrm>
              <a:prstGeom prst="rect">
                <a:avLst/>
              </a:prstGeom>
              <a:blipFill>
                <a:blip r:embed="rId5"/>
                <a:stretch>
                  <a:fillRect l="-561" t="-1684"/>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685837321"/>
      </p:ext>
    </p:extLst>
  </p:cSld>
  <p:clrMapOvr>
    <a:masterClrMapping/>
  </p:clrMapOvr>
  <mc:AlternateContent xmlns:mc="http://schemas.openxmlformats.org/markup-compatibility/2006" xmlns:p14="http://schemas.microsoft.com/office/powerpoint/2010/main">
    <mc:Choice Requires="p14">
      <p:transition spd="slow" p14:dur="2000" advTm="15612"/>
    </mc:Choice>
    <mc:Fallback xmlns="">
      <p:transition spd="slow" advTm="15612"/>
    </mc:Fallback>
  </mc:AlternateContent>
  <p:extLst>
    <p:ext uri="{E180D4A7-C9FB-4DFB-919C-405C955672EB}">
      <p14:showEvtLst xmlns:p14="http://schemas.microsoft.com/office/powerpoint/2010/main">
        <p14:playEvt time="14" objId="5"/>
        <p14:stopEvt time="15612" objId="5"/>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C0835FB-1D44-4C49-957B-6D0800E9E016}"/>
                  </a:ext>
                </a:extLst>
              </p:cNvPr>
              <p:cNvSpPr txBox="1"/>
              <p:nvPr/>
            </p:nvSpPr>
            <p:spPr>
              <a:xfrm>
                <a:off x="479376" y="332656"/>
                <a:ext cx="5746573" cy="646331"/>
              </a:xfrm>
              <a:prstGeom prst="rect">
                <a:avLst/>
              </a:prstGeom>
              <a:noFill/>
            </p:spPr>
            <p:txBody>
              <a:bodyPr wrap="none" rtlCol="0">
                <a:spAutoFit/>
              </a:bodyPr>
              <a:lstStyle/>
              <a:p>
                <a:r>
                  <a:rPr lang="en-US" altLang="zh-CN" sz="3600" b="1" dirty="0">
                    <a:latin typeface="Microsoft YaHei" panose="020B0503020204020204" pitchFamily="34" charset="-122"/>
                    <a:ea typeface="Microsoft YaHei" panose="020B0503020204020204" pitchFamily="34" charset="-122"/>
                    <a:cs typeface="Calibri" panose="020F0502020204030204" pitchFamily="34" charset="0"/>
                  </a:rPr>
                  <a:t>2</a:t>
                </a:r>
                <a:r>
                  <a:rPr lang="zh-CN" altLang="en-US" sz="3600" b="1" dirty="0">
                    <a:latin typeface="Microsoft YaHei" panose="020B0503020204020204" pitchFamily="34" charset="-122"/>
                    <a:ea typeface="Microsoft YaHei" panose="020B0503020204020204" pitchFamily="34" charset="-122"/>
                    <a:cs typeface="Calibri" panose="020F0502020204030204" pitchFamily="34" charset="0"/>
                  </a:rPr>
                  <a:t>、求解 </a:t>
                </a:r>
                <a14:m>
                  <m:oMath xmlns:m="http://schemas.openxmlformats.org/officeDocument/2006/math">
                    <m:sSub>
                      <m:sSubPr>
                        <m:ctrlPr>
                          <a:rPr kumimoji="1" lang="en-US" altLang="zh-CN" sz="3600" i="1">
                            <a:latin typeface="Cambria Math" panose="02040503050406030204" pitchFamily="18" charset="0"/>
                          </a:rPr>
                        </m:ctrlPr>
                      </m:sSubPr>
                      <m:e>
                        <m:r>
                          <a:rPr kumimoji="1" lang="en-US" altLang="zh-CN" sz="3600" i="1">
                            <a:latin typeface="Cambria Math" panose="02040503050406030204" pitchFamily="18" charset="0"/>
                          </a:rPr>
                          <m:t>𝑊</m:t>
                        </m:r>
                      </m:e>
                      <m:sub>
                        <m:r>
                          <a:rPr kumimoji="1" lang="en-US" altLang="zh-CN" sz="3600" i="1">
                            <a:latin typeface="Cambria Math" panose="02040503050406030204" pitchFamily="18" charset="0"/>
                          </a:rPr>
                          <m:t>0</m:t>
                        </m:r>
                      </m:sub>
                    </m:sSub>
                    <m:d>
                      <m:dPr>
                        <m:ctrlPr>
                          <a:rPr kumimoji="1" lang="en-US" altLang="zh-CN" sz="3600" i="1">
                            <a:latin typeface="Cambria Math" panose="02040503050406030204" pitchFamily="18" charset="0"/>
                          </a:rPr>
                        </m:ctrlPr>
                      </m:dPr>
                      <m:e>
                        <m:r>
                          <a:rPr kumimoji="1" lang="en-US" altLang="zh-CN" sz="3600" i="1">
                            <a:latin typeface="Cambria Math" panose="02040503050406030204" pitchFamily="18" charset="0"/>
                          </a:rPr>
                          <m:t>𝑧</m:t>
                        </m:r>
                      </m:e>
                    </m:d>
                    <m:r>
                      <a:rPr kumimoji="1" lang="zh-CN" altLang="en-US" sz="3600" b="1">
                        <a:latin typeface="Cambria Math" panose="02040503050406030204" pitchFamily="18" charset="0"/>
                      </a:rPr>
                      <m:t> </m:t>
                    </m:r>
                    <m:r>
                      <a:rPr lang="en-US" altLang="zh-CN" sz="3600" b="1" dirty="0">
                        <a:latin typeface="Cambria Math" panose="02040503050406030204" pitchFamily="18" charset="0"/>
                      </a:rPr>
                      <m:t>—</m:t>
                    </m:r>
                  </m:oMath>
                </a14:m>
                <a:r>
                  <a:rPr lang="zh-CN" altLang="en-US" sz="3600" b="1" dirty="0">
                    <a:latin typeface="Microsoft YaHei" panose="020B0503020204020204" pitchFamily="34" charset="-122"/>
                    <a:ea typeface="Microsoft YaHei" panose="020B0503020204020204" pitchFamily="34" charset="-122"/>
                    <a:cs typeface="Calibri" panose="020F0502020204030204" pitchFamily="34" charset="0"/>
                  </a:rPr>
                  <a:t> 方程求根</a:t>
                </a:r>
                <a:endParaRPr lang="en-US" altLang="zh-CN" sz="3600" b="1" dirty="0">
                  <a:latin typeface="Microsoft YaHei" panose="020B0503020204020204" pitchFamily="34" charset="-122"/>
                  <a:ea typeface="Microsoft YaHei" panose="020B0503020204020204" pitchFamily="34" charset="-122"/>
                  <a:cs typeface="Calibri" panose="020F0502020204030204" pitchFamily="34" charset="0"/>
                </a:endParaRPr>
              </a:p>
            </p:txBody>
          </p:sp>
        </mc:Choice>
        <mc:Fallback xmlns="">
          <p:sp>
            <p:nvSpPr>
              <p:cNvPr id="2" name="TextBox 1">
                <a:extLst>
                  <a:ext uri="{FF2B5EF4-FFF2-40B4-BE49-F238E27FC236}">
                    <a16:creationId xmlns:a16="http://schemas.microsoft.com/office/drawing/2014/main" id="{5C0835FB-1D44-4C49-957B-6D0800E9E016}"/>
                  </a:ext>
                </a:extLst>
              </p:cNvPr>
              <p:cNvSpPr txBox="1">
                <a:spLocks noRot="1" noChangeAspect="1" noMove="1" noResize="1" noEditPoints="1" noAdjustHandles="1" noChangeArrowheads="1" noChangeShapeType="1" noTextEdit="1"/>
              </p:cNvSpPr>
              <p:nvPr/>
            </p:nvSpPr>
            <p:spPr>
              <a:xfrm>
                <a:off x="479376" y="332656"/>
                <a:ext cx="5746573" cy="646331"/>
              </a:xfrm>
              <a:prstGeom prst="rect">
                <a:avLst/>
              </a:prstGeom>
              <a:blipFill>
                <a:blip r:embed="rId4"/>
                <a:stretch>
                  <a:fillRect l="-3084" t="-15385" r="-2203" b="-34615"/>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5C208E30-F654-DB43-9DE9-8532D64E898D}"/>
              </a:ext>
            </a:extLst>
          </p:cNvPr>
          <p:cNvSpPr txBox="1"/>
          <p:nvPr/>
        </p:nvSpPr>
        <p:spPr>
          <a:xfrm>
            <a:off x="5398191" y="7236373"/>
            <a:ext cx="184731" cy="369332"/>
          </a:xfrm>
          <a:prstGeom prst="rect">
            <a:avLst/>
          </a:prstGeom>
          <a:noFill/>
        </p:spPr>
        <p:txBody>
          <a:bodyPr wrap="none" rtlCol="0">
            <a:spAutoFit/>
          </a:bodyPr>
          <a:lstStyle/>
          <a:p>
            <a:endParaRPr kumimoji="1" lang="zh-CN" altLang="en-US"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AD3FA7C-440D-8A49-ADAE-E9FD96850B9A}"/>
                  </a:ext>
                </a:extLst>
              </p:cNvPr>
              <p:cNvSpPr txBox="1"/>
              <p:nvPr/>
            </p:nvSpPr>
            <p:spPr>
              <a:xfrm>
                <a:off x="479376" y="1464628"/>
                <a:ext cx="11305255" cy="3170099"/>
              </a:xfrm>
              <a:prstGeom prst="rect">
                <a:avLst/>
              </a:prstGeom>
              <a:noFill/>
            </p:spPr>
            <p:txBody>
              <a:bodyPr wrap="square" rtlCol="0">
                <a:spAutoFit/>
              </a:bodyPr>
              <a:lstStyle/>
              <a:p>
                <a:r>
                  <a:rPr kumimoji="1" lang="en-US" altLang="zh-CN" sz="2000" dirty="0"/>
                  <a:t>(1)</a:t>
                </a:r>
                <a:r>
                  <a:rPr kumimoji="1" lang="zh-CN" altLang="en-US" sz="2000" dirty="0"/>
                  <a:t>  根据 </a:t>
                </a:r>
                <a:r>
                  <a:rPr kumimoji="1" lang="en-US" altLang="zh-CN" sz="2000" dirty="0"/>
                  <a:t>Lambert</a:t>
                </a:r>
                <a:r>
                  <a:rPr kumimoji="1" lang="zh-CN" altLang="en-US" sz="2000" dirty="0"/>
                  <a:t> </a:t>
                </a:r>
                <a14:m>
                  <m:oMath xmlns:m="http://schemas.openxmlformats.org/officeDocument/2006/math">
                    <m:r>
                      <a:rPr kumimoji="1" lang="en-US" altLang="zh-CN" sz="2000" i="1" dirty="0" smtClean="0">
                        <a:latin typeface="Cambria Math" panose="02040503050406030204" pitchFamily="18" charset="0"/>
                      </a:rPr>
                      <m:t>𝑊</m:t>
                    </m:r>
                  </m:oMath>
                </a14:m>
                <a:r>
                  <a:rPr kumimoji="1" lang="zh-CN" altLang="en-US" sz="2000" dirty="0"/>
                  <a:t> </a:t>
                </a:r>
                <a:r>
                  <a:rPr kumimoji="1" lang="en-US" altLang="zh-CN" sz="2000" dirty="0"/>
                  <a:t>function</a:t>
                </a:r>
                <a:r>
                  <a:rPr kumimoji="1" lang="zh-CN" altLang="en-US" sz="2000" dirty="0"/>
                  <a:t> 的定义</a:t>
                </a:r>
                <a:r>
                  <a:rPr kumimoji="1" lang="en-US" altLang="zh-CN" sz="2000" dirty="0"/>
                  <a:t>,</a:t>
                </a:r>
                <a:r>
                  <a:rPr kumimoji="1" lang="zh-CN" altLang="en-US" sz="2000" dirty="0"/>
                  <a:t> 给定任意 </a:t>
                </a:r>
                <a14:m>
                  <m:oMath xmlns:m="http://schemas.openxmlformats.org/officeDocument/2006/math">
                    <m:r>
                      <a:rPr kumimoji="1" lang="en-US" altLang="zh-CN" sz="2000" b="0" i="1" smtClean="0">
                        <a:latin typeface="Cambria Math" panose="02040503050406030204" pitchFamily="18" charset="0"/>
                      </a:rPr>
                      <m:t>𝑧</m:t>
                    </m:r>
                    <m:r>
                      <a:rPr kumimoji="1" lang="en-US" altLang="zh-CN" sz="2000" b="0" i="1" smtClean="0">
                        <a:latin typeface="Cambria Math" panose="02040503050406030204" pitchFamily="18" charset="0"/>
                      </a:rPr>
                      <m:t>&gt;0,</m:t>
                    </m:r>
                    <m:r>
                      <a:rPr kumimoji="1" lang="zh-CN" altLang="en-US" sz="2000" b="0" i="1" smtClean="0">
                        <a:latin typeface="Cambria Math" panose="02040503050406030204" pitchFamily="18" charset="0"/>
                      </a:rPr>
                      <m:t> </m:t>
                    </m:r>
                  </m:oMath>
                </a14:m>
                <a:r>
                  <a:rPr kumimoji="1" lang="zh-CN" altLang="en-US" sz="2000" b="0" dirty="0">
                    <a:latin typeface="Cambria Math" panose="02040503050406030204" pitchFamily="18" charset="0"/>
                  </a:rPr>
                  <a:t>基于方程求根设计算法以</a:t>
                </a:r>
                <a:r>
                  <a:rPr kumimoji="1" lang="zh-CN" altLang="en-US" sz="2000" b="1" dirty="0">
                    <a:latin typeface="Cambria Math" panose="02040503050406030204" pitchFamily="18" charset="0"/>
                  </a:rPr>
                  <a:t>任意精度</a:t>
                </a:r>
                <a:r>
                  <a:rPr kumimoji="1" lang="zh-CN" altLang="en-US" sz="2000" b="0" dirty="0">
                    <a:latin typeface="Cambria Math" panose="02040503050406030204" pitchFamily="18" charset="0"/>
                  </a:rPr>
                  <a:t>求解</a:t>
                </a:r>
                <a14:m>
                  <m:oMath xmlns:m="http://schemas.openxmlformats.org/officeDocument/2006/math">
                    <m:r>
                      <a:rPr kumimoji="1" lang="zh-CN" altLang="en-US" sz="2000" i="1">
                        <a:latin typeface="Cambria Math" panose="02040503050406030204" pitchFamily="18" charset="0"/>
                      </a:rPr>
                      <m:t> </m:t>
                    </m:r>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𝑊</m:t>
                        </m:r>
                      </m:e>
                      <m:sub>
                        <m:r>
                          <a:rPr kumimoji="1" lang="en-US" altLang="zh-CN" sz="2000" i="1">
                            <a:latin typeface="Cambria Math" panose="02040503050406030204" pitchFamily="18" charset="0"/>
                          </a:rPr>
                          <m:t>0</m:t>
                        </m:r>
                      </m:sub>
                    </m:sSub>
                    <m:d>
                      <m:dPr>
                        <m:ctrlPr>
                          <a:rPr kumimoji="1" lang="en-US" altLang="zh-CN" sz="2000" i="1">
                            <a:latin typeface="Cambria Math" panose="02040503050406030204" pitchFamily="18" charset="0"/>
                          </a:rPr>
                        </m:ctrlPr>
                      </m:dPr>
                      <m:e>
                        <m:r>
                          <a:rPr kumimoji="1" lang="en-US" altLang="zh-CN" sz="2000" i="1">
                            <a:latin typeface="Cambria Math" panose="02040503050406030204" pitchFamily="18" charset="0"/>
                          </a:rPr>
                          <m:t>𝑧</m:t>
                        </m:r>
                      </m:e>
                    </m:d>
                  </m:oMath>
                </a14:m>
                <a:r>
                  <a:rPr kumimoji="1" lang="zh-CN" altLang="en-US" sz="2000" dirty="0"/>
                  <a:t> </a:t>
                </a:r>
                <a:r>
                  <a:rPr kumimoji="1" lang="en-US" altLang="zh-CN" sz="2000" dirty="0"/>
                  <a:t>,</a:t>
                </a:r>
                <a:r>
                  <a:rPr kumimoji="1" lang="zh-CN" altLang="en-US" sz="2000" dirty="0"/>
                  <a:t> </a:t>
                </a:r>
                <a:endParaRPr kumimoji="1" lang="en-US" altLang="zh-CN" sz="2000" dirty="0"/>
              </a:p>
              <a:p>
                <a:r>
                  <a:rPr kumimoji="1" lang="zh-CN" altLang="en-US" sz="2000" dirty="0"/>
                  <a:t>需要同时考虑</a:t>
                </a:r>
                <a:r>
                  <a:rPr kumimoji="1" lang="zh-CN" altLang="en-US" sz="2000" b="1" dirty="0"/>
                  <a:t>方法误差和舍入误差</a:t>
                </a:r>
                <a:endParaRPr kumimoji="1" lang="en-US" altLang="zh-CN" sz="2000" b="1" dirty="0"/>
              </a:p>
              <a:p>
                <a:endParaRPr kumimoji="1" lang="en-US" altLang="zh-CN" sz="2000" dirty="0"/>
              </a:p>
              <a:p>
                <a:r>
                  <a:rPr kumimoji="1" lang="zh-CN" altLang="en-US" sz="2000" dirty="0"/>
                  <a:t>在报告中以 </a:t>
                </a:r>
                <a14:m>
                  <m:oMath xmlns:m="http://schemas.openxmlformats.org/officeDocument/2006/math">
                    <m:r>
                      <a:rPr kumimoji="1" lang="en-US" altLang="zh-CN" sz="2000" b="0" i="1" smtClean="0">
                        <a:latin typeface="Cambria Math" panose="02040503050406030204" pitchFamily="18" charset="0"/>
                      </a:rPr>
                      <m:t>𝑧</m:t>
                    </m:r>
                    <m:r>
                      <a:rPr kumimoji="1" lang="en-US" altLang="zh-CN" sz="2000" b="0" i="1" smtClean="0">
                        <a:latin typeface="Cambria Math" panose="02040503050406030204" pitchFamily="18" charset="0"/>
                      </a:rPr>
                      <m:t>=2</m:t>
                    </m:r>
                  </m:oMath>
                </a14:m>
                <a:r>
                  <a:rPr kumimoji="1" lang="zh-CN" altLang="en-US" sz="2000" dirty="0"/>
                  <a:t> 为例</a:t>
                </a:r>
                <a:r>
                  <a:rPr kumimoji="1" lang="en-US" altLang="zh-CN" sz="2000" dirty="0"/>
                  <a:t>,</a:t>
                </a:r>
                <a:r>
                  <a:rPr kumimoji="1" lang="zh-CN" altLang="en-US" sz="2000" dirty="0"/>
                  <a:t> 给出精确到小数点后 </a:t>
                </a:r>
                <a:r>
                  <a:rPr kumimoji="1" lang="en-US" altLang="zh-CN" sz="2000" dirty="0"/>
                  <a:t>6</a:t>
                </a:r>
                <a:r>
                  <a:rPr kumimoji="1" lang="zh-CN" altLang="en-US" sz="2000" dirty="0"/>
                  <a:t> 位的 </a:t>
                </a:r>
                <a14:m>
                  <m:oMath xmlns:m="http://schemas.openxmlformats.org/officeDocument/2006/math">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𝑊</m:t>
                        </m:r>
                      </m:e>
                      <m:sub>
                        <m:r>
                          <a:rPr kumimoji="1" lang="en-US" altLang="zh-CN" sz="2000" b="0" i="1" smtClean="0">
                            <a:latin typeface="Cambria Math" panose="02040503050406030204" pitchFamily="18" charset="0"/>
                          </a:rPr>
                          <m:t>0</m:t>
                        </m:r>
                      </m:sub>
                    </m:sSub>
                    <m:r>
                      <a:rPr kumimoji="1" lang="en-US" altLang="zh-CN" sz="2000" b="0" i="1" smtClean="0">
                        <a:latin typeface="Cambria Math" panose="02040503050406030204" pitchFamily="18" charset="0"/>
                      </a:rPr>
                      <m:t>(2)</m:t>
                    </m:r>
                  </m:oMath>
                </a14:m>
                <a:r>
                  <a:rPr kumimoji="1" lang="zh-CN" altLang="en-US" sz="2000" dirty="0"/>
                  <a:t> 求解结果</a:t>
                </a:r>
                <a:endParaRPr kumimoji="1" lang="en-US" altLang="zh-CN" sz="2000" dirty="0"/>
              </a:p>
              <a:p>
                <a:endParaRPr kumimoji="1" lang="en-US" altLang="zh-CN" sz="2000" dirty="0"/>
              </a:p>
              <a:p>
                <a:endParaRPr kumimoji="1" lang="en-US" altLang="zh-CN" sz="2000" dirty="0"/>
              </a:p>
              <a:p>
                <a:endParaRPr kumimoji="1" lang="en-US" altLang="zh-CN" sz="2000" dirty="0"/>
              </a:p>
              <a:p>
                <a:r>
                  <a:rPr kumimoji="1" lang="en-US" altLang="zh-CN" sz="2000" dirty="0"/>
                  <a:t>(2)</a:t>
                </a:r>
                <a:r>
                  <a:rPr kumimoji="1" lang="zh-CN" altLang="en-US" sz="2000" dirty="0"/>
                  <a:t>  求方程 </a:t>
                </a:r>
                <a14:m>
                  <m:oMath xmlns:m="http://schemas.openxmlformats.org/officeDocument/2006/math">
                    <m:sSup>
                      <m:sSupPr>
                        <m:ctrlPr>
                          <a:rPr kumimoji="1" lang="en-US" altLang="zh-CN" sz="2000" b="0" i="1" smtClean="0">
                            <a:latin typeface="Cambria Math" panose="02040503050406030204" pitchFamily="18" charset="0"/>
                          </a:rPr>
                        </m:ctrlPr>
                      </m:sSupPr>
                      <m:e>
                        <m:r>
                          <a:rPr kumimoji="1" lang="en-US" altLang="zh-CN" sz="2000" b="0" i="1" smtClean="0">
                            <a:latin typeface="Cambria Math" panose="02040503050406030204" pitchFamily="18" charset="0"/>
                          </a:rPr>
                          <m:t>𝑒</m:t>
                        </m:r>
                      </m:e>
                      <m:sup>
                        <m:r>
                          <a:rPr kumimoji="1" lang="en-US" altLang="zh-CN" sz="2000" b="0" i="1" smtClean="0">
                            <a:latin typeface="Cambria Math" panose="02040503050406030204" pitchFamily="18" charset="0"/>
                          </a:rPr>
                          <m:t>𝑥</m:t>
                        </m:r>
                      </m:sup>
                    </m:sSup>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𝑥</m:t>
                    </m:r>
                    <m:r>
                      <a:rPr kumimoji="1" lang="en-US" altLang="zh-CN" sz="2000" b="0" i="1" smtClean="0">
                        <a:latin typeface="Cambria Math" panose="02040503050406030204" pitchFamily="18" charset="0"/>
                      </a:rPr>
                      <m:t>+1=0</m:t>
                    </m:r>
                  </m:oMath>
                </a14:m>
                <a:r>
                  <a:rPr kumimoji="1" lang="zh-CN" altLang="en-US" sz="2000" dirty="0"/>
                  <a:t> 的实数解</a:t>
                </a:r>
                <a:r>
                  <a:rPr kumimoji="1" lang="en-US" altLang="zh-CN" sz="2000" dirty="0"/>
                  <a:t>,</a:t>
                </a:r>
                <a:r>
                  <a:rPr kumimoji="1" lang="zh-CN" altLang="en-US" sz="2000" dirty="0"/>
                  <a:t> 精确到小数点后 </a:t>
                </a:r>
                <a:r>
                  <a:rPr kumimoji="1" lang="en-US" altLang="zh-CN" sz="2000" dirty="0"/>
                  <a:t>6</a:t>
                </a:r>
                <a:r>
                  <a:rPr kumimoji="1" lang="zh-CN" altLang="en-US" sz="2000" dirty="0"/>
                  <a:t> 位</a:t>
                </a:r>
                <a:r>
                  <a:rPr kumimoji="1" lang="en-US" altLang="zh-CN" sz="2000" dirty="0"/>
                  <a:t>.</a:t>
                </a:r>
              </a:p>
              <a:p>
                <a:endParaRPr kumimoji="1" lang="en-US" altLang="zh-CN" sz="2000" dirty="0"/>
              </a:p>
              <a:p>
                <a:endParaRPr kumimoji="1" lang="en-US" altLang="zh-CN" sz="2000" dirty="0"/>
              </a:p>
            </p:txBody>
          </p:sp>
        </mc:Choice>
        <mc:Fallback xmlns="">
          <p:sp>
            <p:nvSpPr>
              <p:cNvPr id="4" name="文本框 3">
                <a:extLst>
                  <a:ext uri="{FF2B5EF4-FFF2-40B4-BE49-F238E27FC236}">
                    <a16:creationId xmlns:a16="http://schemas.microsoft.com/office/drawing/2014/main" id="{AAD3FA7C-440D-8A49-ADAE-E9FD96850B9A}"/>
                  </a:ext>
                </a:extLst>
              </p:cNvPr>
              <p:cNvSpPr txBox="1">
                <a:spLocks noRot="1" noChangeAspect="1" noMove="1" noResize="1" noEditPoints="1" noAdjustHandles="1" noChangeArrowheads="1" noChangeShapeType="1" noTextEdit="1"/>
              </p:cNvSpPr>
              <p:nvPr/>
            </p:nvSpPr>
            <p:spPr>
              <a:xfrm>
                <a:off x="479376" y="1464628"/>
                <a:ext cx="11305255" cy="3170099"/>
              </a:xfrm>
              <a:prstGeom prst="rect">
                <a:avLst/>
              </a:prstGeom>
              <a:blipFill>
                <a:blip r:embed="rId5"/>
                <a:stretch>
                  <a:fillRect l="-561" t="-20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560962401"/>
      </p:ext>
    </p:extLst>
  </p:cSld>
  <p:clrMapOvr>
    <a:masterClrMapping/>
  </p:clrMapOvr>
  <mc:AlternateContent xmlns:mc="http://schemas.openxmlformats.org/markup-compatibility/2006" xmlns:p14="http://schemas.microsoft.com/office/powerpoint/2010/main">
    <mc:Choice Requires="p14">
      <p:transition spd="slow" p14:dur="2000" advTm="15612"/>
    </mc:Choice>
    <mc:Fallback xmlns="">
      <p:transition spd="slow" advTm="15612"/>
    </mc:Fallback>
  </mc:AlternateContent>
  <p:extLst>
    <p:ext uri="{E180D4A7-C9FB-4DFB-919C-405C955672EB}">
      <p14:showEvtLst xmlns:p14="http://schemas.microsoft.com/office/powerpoint/2010/main">
        <p14:playEvt time="14" objId="5"/>
        <p14:stopEvt time="15612" objId="5"/>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835FB-1D44-4C49-957B-6D0800E9E016}"/>
              </a:ext>
            </a:extLst>
          </p:cNvPr>
          <p:cNvSpPr txBox="1"/>
          <p:nvPr/>
        </p:nvSpPr>
        <p:spPr>
          <a:xfrm>
            <a:off x="479376" y="332656"/>
            <a:ext cx="3239990" cy="646331"/>
          </a:xfrm>
          <a:prstGeom prst="rect">
            <a:avLst/>
          </a:prstGeom>
          <a:noFill/>
        </p:spPr>
        <p:txBody>
          <a:bodyPr wrap="none" rtlCol="0">
            <a:spAutoFit/>
          </a:bodyPr>
          <a:lstStyle/>
          <a:p>
            <a:r>
              <a:rPr lang="en-US" altLang="zh-CN" sz="3600" b="1" dirty="0">
                <a:latin typeface="Microsoft YaHei" panose="020B0503020204020204" pitchFamily="34" charset="-122"/>
                <a:ea typeface="Microsoft YaHei" panose="020B0503020204020204" pitchFamily="34" charset="-122"/>
                <a:cs typeface="Calibri" panose="020F0502020204030204" pitchFamily="34" charset="0"/>
              </a:rPr>
              <a:t>3</a:t>
            </a:r>
            <a:r>
              <a:rPr lang="zh-CN" altLang="en-US" sz="3600" b="1" dirty="0">
                <a:latin typeface="Microsoft YaHei" panose="020B0503020204020204" pitchFamily="34" charset="-122"/>
                <a:ea typeface="Microsoft YaHei" panose="020B0503020204020204" pitchFamily="34" charset="-122"/>
                <a:cs typeface="Calibri" panose="020F0502020204030204" pitchFamily="34" charset="0"/>
              </a:rPr>
              <a:t>、求解定积分</a:t>
            </a:r>
            <a:endParaRPr lang="en-US" altLang="zh-CN" sz="3600" b="1" dirty="0">
              <a:latin typeface="Microsoft YaHei" panose="020B0503020204020204" pitchFamily="34" charset="-122"/>
              <a:ea typeface="Microsoft YaHei" panose="020B0503020204020204" pitchFamily="34" charset="-122"/>
              <a:cs typeface="Calibri" panose="020F0502020204030204" pitchFamily="34" charset="0"/>
            </a:endParaRPr>
          </a:p>
        </p:txBody>
      </p:sp>
      <p:sp>
        <p:nvSpPr>
          <p:cNvPr id="30" name="文本框 29">
            <a:extLst>
              <a:ext uri="{FF2B5EF4-FFF2-40B4-BE49-F238E27FC236}">
                <a16:creationId xmlns:a16="http://schemas.microsoft.com/office/drawing/2014/main" id="{5C208E30-F654-DB43-9DE9-8532D64E898D}"/>
              </a:ext>
            </a:extLst>
          </p:cNvPr>
          <p:cNvSpPr txBox="1"/>
          <p:nvPr/>
        </p:nvSpPr>
        <p:spPr>
          <a:xfrm>
            <a:off x="5398191" y="7236373"/>
            <a:ext cx="184731" cy="369332"/>
          </a:xfrm>
          <a:prstGeom prst="rect">
            <a:avLst/>
          </a:prstGeom>
          <a:noFill/>
        </p:spPr>
        <p:txBody>
          <a:bodyPr wrap="none" rtlCol="0">
            <a:spAutoFit/>
          </a:bodyPr>
          <a:lstStyle/>
          <a:p>
            <a:endParaRPr kumimoji="1"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8729CBF-5869-6343-81A0-2C1FF2D90BAD}"/>
                  </a:ext>
                </a:extLst>
              </p:cNvPr>
              <p:cNvSpPr txBox="1"/>
              <p:nvPr/>
            </p:nvSpPr>
            <p:spPr>
              <a:xfrm>
                <a:off x="479376" y="1464628"/>
                <a:ext cx="11305255" cy="4504182"/>
              </a:xfrm>
              <a:prstGeom prst="rect">
                <a:avLst/>
              </a:prstGeom>
              <a:noFill/>
            </p:spPr>
            <p:txBody>
              <a:bodyPr wrap="square" rtlCol="0">
                <a:spAutoFit/>
              </a:bodyPr>
              <a:lstStyle/>
              <a:p>
                <a:r>
                  <a:rPr kumimoji="1" lang="en-US" altLang="zh-CN" sz="2000" dirty="0"/>
                  <a:t>(1)</a:t>
                </a:r>
                <a:r>
                  <a:rPr kumimoji="1" lang="zh-CN" altLang="en-US" sz="2000" dirty="0"/>
                  <a:t>  给定 </a:t>
                </a:r>
                <a14:m>
                  <m:oMath xmlns:m="http://schemas.openxmlformats.org/officeDocument/2006/math">
                    <m:r>
                      <a:rPr kumimoji="1" lang="en-US" altLang="zh-CN" sz="2000" b="0" i="1" smtClean="0">
                        <a:latin typeface="Cambria Math" panose="02040503050406030204" pitchFamily="18" charset="0"/>
                      </a:rPr>
                      <m:t>𝑎</m:t>
                    </m:r>
                    <m:r>
                      <a:rPr kumimoji="1" lang="en-US" altLang="zh-CN" sz="2000" b="0" i="1" smtClean="0">
                        <a:latin typeface="Cambria Math" panose="02040503050406030204" pitchFamily="18" charset="0"/>
                      </a:rPr>
                      <m:t>&gt;0</m:t>
                    </m:r>
                  </m:oMath>
                </a14:m>
                <a:r>
                  <a:rPr kumimoji="1" lang="en-US" altLang="zh-CN" sz="2000" dirty="0"/>
                  <a:t>,</a:t>
                </a:r>
                <a:r>
                  <a:rPr kumimoji="1" lang="zh-CN" altLang="en-US" sz="2000" dirty="0"/>
                  <a:t> 以任意精度求解</a:t>
                </a:r>
                <a:endParaRPr kumimoji="1" lang="en-US" altLang="zh-CN" sz="2000" dirty="0"/>
              </a:p>
              <a:p>
                <a:pPr/>
                <a14:m>
                  <m:oMathPara xmlns:m="http://schemas.openxmlformats.org/officeDocument/2006/math">
                    <m:oMathParaPr>
                      <m:jc m:val="centerGroup"/>
                    </m:oMathParaPr>
                    <m:oMath xmlns:m="http://schemas.openxmlformats.org/officeDocument/2006/math">
                      <m:nary>
                        <m:naryPr>
                          <m:ctrlPr>
                            <a:rPr kumimoji="1" lang="en-US" altLang="zh-CN" sz="2000" i="1">
                              <a:latin typeface="Cambria Math" panose="02040503050406030204" pitchFamily="18" charset="0"/>
                            </a:rPr>
                          </m:ctrlPr>
                        </m:naryPr>
                        <m:sub>
                          <m:r>
                            <a:rPr kumimoji="1" lang="en-US" altLang="zh-CN" sz="2000" i="1">
                              <a:latin typeface="Cambria Math" panose="02040503050406030204" pitchFamily="18" charset="0"/>
                            </a:rPr>
                            <m:t>0</m:t>
                          </m:r>
                        </m:sub>
                        <m:sup>
                          <m:r>
                            <a:rPr kumimoji="1" lang="en-US" altLang="zh-CN" sz="2000" i="1">
                              <a:latin typeface="Cambria Math" panose="02040503050406030204" pitchFamily="18" charset="0"/>
                            </a:rPr>
                            <m:t>𝑎</m:t>
                          </m:r>
                        </m:sup>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𝑊</m:t>
                              </m:r>
                            </m:e>
                            <m:sub>
                              <m:r>
                                <a:rPr kumimoji="1" lang="en-US" altLang="zh-CN" sz="2000" b="0" i="1" smtClean="0">
                                  <a:latin typeface="Cambria Math" panose="02040503050406030204" pitchFamily="18" charset="0"/>
                                </a:rPr>
                                <m:t>0</m:t>
                              </m:r>
                            </m:sub>
                          </m:sSub>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𝑧</m:t>
                          </m:r>
                          <m:r>
                            <a:rPr kumimoji="1" lang="en-US" altLang="zh-CN" sz="2000" b="0" i="1" smtClean="0">
                              <a:latin typeface="Cambria Math" panose="02040503050406030204" pitchFamily="18" charset="0"/>
                            </a:rPr>
                            <m:t>)</m:t>
                          </m:r>
                          <m:r>
                            <a:rPr kumimoji="1" lang="en-US" altLang="zh-CN" sz="2000" i="1">
                              <a:latin typeface="Cambria Math" panose="02040503050406030204" pitchFamily="18" charset="0"/>
                            </a:rPr>
                            <m:t>𝑑𝑧</m:t>
                          </m:r>
                        </m:e>
                      </m:nary>
                    </m:oMath>
                  </m:oMathPara>
                </a14:m>
                <a:endParaRPr kumimoji="1" lang="en-US" altLang="zh-CN" sz="2000" dirty="0"/>
              </a:p>
              <a:p>
                <a:r>
                  <a:rPr kumimoji="1" lang="zh-CN" altLang="en-US" sz="2000" b="1" dirty="0"/>
                  <a:t>需要分析方法误差和舍入误差</a:t>
                </a:r>
                <a:endParaRPr kumimoji="1" lang="en-US" altLang="zh-CN" sz="2000" b="1" dirty="0"/>
              </a:p>
              <a:p>
                <a:r>
                  <a:rPr kumimoji="1" lang="zh-CN" altLang="en-US" sz="2000" b="1" dirty="0">
                    <a:solidFill>
                      <a:srgbClr val="FF0000"/>
                    </a:solidFill>
                  </a:rPr>
                  <a:t>提示：有解析表达式，利用前一问的结果，考虑误差传递</a:t>
                </a:r>
                <a:endParaRPr kumimoji="1" lang="en-US" altLang="zh-CN" sz="2000" b="1" dirty="0">
                  <a:solidFill>
                    <a:srgbClr val="FF0000"/>
                  </a:solidFill>
                </a:endParaRPr>
              </a:p>
              <a:p>
                <a:endParaRPr kumimoji="1" lang="en-US" altLang="zh-CN" sz="2000" b="1" dirty="0"/>
              </a:p>
              <a:p>
                <a:endParaRPr kumimoji="1" lang="en-US" altLang="zh-CN" sz="2000" b="1" dirty="0"/>
              </a:p>
              <a:p>
                <a:r>
                  <a:rPr kumimoji="1" lang="en-US" altLang="zh-CN" sz="2000" dirty="0"/>
                  <a:t>(2)</a:t>
                </a:r>
                <a:r>
                  <a:rPr kumimoji="1" lang="zh-CN" altLang="en-US" sz="2000" dirty="0"/>
                  <a:t>  给定 </a:t>
                </a:r>
                <a14:m>
                  <m:oMath xmlns:m="http://schemas.openxmlformats.org/officeDocument/2006/math">
                    <m:r>
                      <a:rPr kumimoji="1" lang="en-US" altLang="zh-CN" sz="2000" i="1">
                        <a:latin typeface="Cambria Math" panose="02040503050406030204" pitchFamily="18" charset="0"/>
                      </a:rPr>
                      <m:t>𝑎</m:t>
                    </m:r>
                    <m:r>
                      <a:rPr kumimoji="1" lang="en-US" altLang="zh-CN" sz="2000" i="1">
                        <a:latin typeface="Cambria Math" panose="02040503050406030204" pitchFamily="18" charset="0"/>
                      </a:rPr>
                      <m:t>&gt;0</m:t>
                    </m:r>
                  </m:oMath>
                </a14:m>
                <a:r>
                  <a:rPr kumimoji="1" lang="en-US" altLang="zh-CN" sz="2000" dirty="0"/>
                  <a:t>,</a:t>
                </a:r>
                <a:r>
                  <a:rPr kumimoji="1" lang="zh-CN" altLang="en-US" sz="2000" dirty="0"/>
                  <a:t> 以任意精度求解</a:t>
                </a:r>
                <a:endParaRPr kumimoji="1" lang="en-US" altLang="zh-CN" sz="2000" dirty="0"/>
              </a:p>
              <a:p>
                <a:pPr/>
                <a14:m>
                  <m:oMathPara xmlns:m="http://schemas.openxmlformats.org/officeDocument/2006/math">
                    <m:oMathParaPr>
                      <m:jc m:val="centerGroup"/>
                    </m:oMathParaPr>
                    <m:oMath xmlns:m="http://schemas.openxmlformats.org/officeDocument/2006/math">
                      <m:nary>
                        <m:naryPr>
                          <m:ctrlPr>
                            <a:rPr kumimoji="1" lang="en-US" altLang="zh-CN" sz="2000" i="1">
                              <a:latin typeface="Cambria Math" panose="02040503050406030204" pitchFamily="18" charset="0"/>
                            </a:rPr>
                          </m:ctrlPr>
                        </m:naryPr>
                        <m:sub>
                          <m:r>
                            <a:rPr kumimoji="1" lang="en-US" altLang="zh-CN" sz="2000" i="1">
                              <a:latin typeface="Cambria Math" panose="02040503050406030204" pitchFamily="18" charset="0"/>
                            </a:rPr>
                            <m:t>0</m:t>
                          </m:r>
                        </m:sub>
                        <m:sup>
                          <m:r>
                            <a:rPr kumimoji="1" lang="en-US" altLang="zh-CN" sz="2000" i="1">
                              <a:latin typeface="Cambria Math" panose="02040503050406030204" pitchFamily="18" charset="0"/>
                            </a:rPr>
                            <m:t>𝑎</m:t>
                          </m:r>
                        </m:sup>
                        <m:e>
                          <m:rad>
                            <m:radPr>
                              <m:degHide m:val="on"/>
                              <m:ctrlPr>
                                <a:rPr kumimoji="1" lang="en-US" altLang="zh-CN" sz="2000" i="1">
                                  <a:latin typeface="Cambria Math" panose="02040503050406030204" pitchFamily="18" charset="0"/>
                                </a:rPr>
                              </m:ctrlPr>
                            </m:radPr>
                            <m:deg/>
                            <m:e>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𝑊</m:t>
                                  </m:r>
                                </m:e>
                                <m:sub>
                                  <m:r>
                                    <a:rPr kumimoji="1" lang="en-US" altLang="zh-CN" sz="2000" i="1">
                                      <a:latin typeface="Cambria Math" panose="02040503050406030204" pitchFamily="18" charset="0"/>
                                    </a:rPr>
                                    <m:t>0</m:t>
                                  </m:r>
                                </m:sub>
                              </m:sSub>
                              <m:d>
                                <m:dPr>
                                  <m:ctrlPr>
                                    <a:rPr kumimoji="1" lang="en-US" altLang="zh-CN" sz="2000" i="1">
                                      <a:latin typeface="Cambria Math" panose="02040503050406030204" pitchFamily="18" charset="0"/>
                                    </a:rPr>
                                  </m:ctrlPr>
                                </m:dPr>
                                <m:e>
                                  <m:r>
                                    <a:rPr kumimoji="1" lang="en-US" altLang="zh-CN" sz="2000" i="1">
                                      <a:latin typeface="Cambria Math" panose="02040503050406030204" pitchFamily="18" charset="0"/>
                                    </a:rPr>
                                    <m:t>𝑧</m:t>
                                  </m:r>
                                </m:e>
                              </m:d>
                            </m:e>
                          </m:rad>
                          <m:r>
                            <a:rPr kumimoji="1" lang="en-US" altLang="zh-CN" sz="2000" i="1">
                              <a:latin typeface="Cambria Math" panose="02040503050406030204" pitchFamily="18" charset="0"/>
                            </a:rPr>
                            <m:t>𝑑𝑧</m:t>
                          </m:r>
                        </m:e>
                      </m:nary>
                    </m:oMath>
                  </m:oMathPara>
                </a14:m>
                <a:endParaRPr kumimoji="1" lang="en-US" altLang="zh-CN" sz="2000" dirty="0"/>
              </a:p>
              <a:p>
                <a:r>
                  <a:rPr kumimoji="1" lang="zh-CN" altLang="en-US" sz="2000" b="1" dirty="0"/>
                  <a:t>需要分析方法误差和舍入误差</a:t>
                </a:r>
                <a:endParaRPr kumimoji="1" lang="en-US" altLang="zh-CN" sz="2000" b="1" dirty="0"/>
              </a:p>
              <a:p>
                <a:endParaRPr kumimoji="1" lang="en-US" altLang="zh-CN" sz="2000" dirty="0"/>
              </a:p>
              <a:p>
                <a:endParaRPr kumimoji="1" lang="en-US" altLang="zh-CN" sz="2000" dirty="0"/>
              </a:p>
              <a:p>
                <a:r>
                  <a:rPr kumimoji="1" lang="zh-CN" altLang="en-US" sz="2000" dirty="0"/>
                  <a:t>在报告中以 </a:t>
                </a:r>
                <a14:m>
                  <m:oMath xmlns:m="http://schemas.openxmlformats.org/officeDocument/2006/math">
                    <m:r>
                      <a:rPr kumimoji="1" lang="en-US" altLang="zh-CN" sz="2000" i="1" dirty="0">
                        <a:latin typeface="Cambria Math" panose="02040503050406030204" pitchFamily="18" charset="0"/>
                      </a:rPr>
                      <m:t>𝑎</m:t>
                    </m:r>
                    <m:r>
                      <a:rPr kumimoji="1" lang="en-US" altLang="zh-CN" sz="2000" i="1">
                        <a:latin typeface="Cambria Math" panose="02040503050406030204" pitchFamily="18" charset="0"/>
                      </a:rPr>
                      <m:t>=1</m:t>
                    </m:r>
                  </m:oMath>
                </a14:m>
                <a:r>
                  <a:rPr kumimoji="1" lang="zh-CN" altLang="en-US" sz="2000" dirty="0"/>
                  <a:t> 为例</a:t>
                </a:r>
                <a:r>
                  <a:rPr kumimoji="1" lang="en-US" altLang="zh-CN" sz="2000" dirty="0"/>
                  <a:t>,</a:t>
                </a:r>
                <a:r>
                  <a:rPr kumimoji="1" lang="zh-CN" altLang="en-US" sz="2000" dirty="0"/>
                  <a:t> 给出精确到小数点后 </a:t>
                </a:r>
                <a:r>
                  <a:rPr kumimoji="1" lang="en-US" altLang="zh-CN" sz="2000" dirty="0"/>
                  <a:t>6</a:t>
                </a:r>
                <a:r>
                  <a:rPr kumimoji="1" lang="zh-CN" altLang="en-US" sz="2000" dirty="0"/>
                  <a:t> 位的求解结果</a:t>
                </a:r>
                <a:endParaRPr kumimoji="1" lang="en-US" altLang="zh-CN" sz="2000" dirty="0"/>
              </a:p>
            </p:txBody>
          </p:sp>
        </mc:Choice>
        <mc:Fallback xmlns="">
          <p:sp>
            <p:nvSpPr>
              <p:cNvPr id="6" name="文本框 5">
                <a:extLst>
                  <a:ext uri="{FF2B5EF4-FFF2-40B4-BE49-F238E27FC236}">
                    <a16:creationId xmlns:a16="http://schemas.microsoft.com/office/drawing/2014/main" id="{28729CBF-5869-6343-81A0-2C1FF2D90BAD}"/>
                  </a:ext>
                </a:extLst>
              </p:cNvPr>
              <p:cNvSpPr txBox="1">
                <a:spLocks noRot="1" noChangeAspect="1" noMove="1" noResize="1" noEditPoints="1" noAdjustHandles="1" noChangeArrowheads="1" noChangeShapeType="1" noTextEdit="1"/>
              </p:cNvSpPr>
              <p:nvPr/>
            </p:nvSpPr>
            <p:spPr>
              <a:xfrm>
                <a:off x="479376" y="1464628"/>
                <a:ext cx="11305255" cy="4504182"/>
              </a:xfrm>
              <a:prstGeom prst="rect">
                <a:avLst/>
              </a:prstGeom>
              <a:blipFill>
                <a:blip r:embed="rId4"/>
                <a:stretch>
                  <a:fillRect l="-561" t="-20845" b="-12958"/>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800828153"/>
      </p:ext>
    </p:extLst>
  </p:cSld>
  <p:clrMapOvr>
    <a:masterClrMapping/>
  </p:clrMapOvr>
  <mc:AlternateContent xmlns:mc="http://schemas.openxmlformats.org/markup-compatibility/2006" xmlns:p14="http://schemas.microsoft.com/office/powerpoint/2010/main">
    <mc:Choice Requires="p14">
      <p:transition spd="slow" p14:dur="2000" advTm="15612"/>
    </mc:Choice>
    <mc:Fallback xmlns="">
      <p:transition spd="slow" advTm="15612"/>
    </mc:Fallback>
  </mc:AlternateContent>
  <p:extLst>
    <p:ext uri="{E180D4A7-C9FB-4DFB-919C-405C955672EB}">
      <p14:showEvtLst xmlns:p14="http://schemas.microsoft.com/office/powerpoint/2010/main">
        <p14:playEvt time="14" objId="5"/>
        <p14:stopEvt time="15612" objId="5"/>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835FB-1D44-4C49-957B-6D0800E9E016}"/>
              </a:ext>
            </a:extLst>
          </p:cNvPr>
          <p:cNvSpPr txBox="1"/>
          <p:nvPr/>
        </p:nvSpPr>
        <p:spPr>
          <a:xfrm>
            <a:off x="479376" y="332656"/>
            <a:ext cx="2031325" cy="646331"/>
          </a:xfrm>
          <a:prstGeom prst="rect">
            <a:avLst/>
          </a:prstGeom>
          <a:noFill/>
        </p:spPr>
        <p:txBody>
          <a:bodyPr wrap="none" rtlCol="0">
            <a:spAutoFit/>
          </a:bodyPr>
          <a:lstStyle/>
          <a:p>
            <a:r>
              <a:rPr lang="zh-CN" altLang="en-US" sz="3600" b="1" dirty="0">
                <a:latin typeface="Microsoft YaHei" panose="020B0503020204020204" pitchFamily="34" charset="-122"/>
                <a:ea typeface="Microsoft YaHei" panose="020B0503020204020204" pitchFamily="34" charset="-122"/>
                <a:cs typeface="Calibri" panose="020F0502020204030204" pitchFamily="34" charset="0"/>
              </a:rPr>
              <a:t>作业要求</a:t>
            </a:r>
            <a:endParaRPr lang="en-US" altLang="zh-CN" sz="3600" b="1" dirty="0">
              <a:latin typeface="Microsoft YaHei" panose="020B0503020204020204" pitchFamily="34" charset="-122"/>
              <a:ea typeface="Microsoft YaHei" panose="020B0503020204020204" pitchFamily="34" charset="-122"/>
              <a:cs typeface="Calibri" panose="020F0502020204030204" pitchFamily="34" charset="0"/>
            </a:endParaRPr>
          </a:p>
        </p:txBody>
      </p:sp>
      <p:sp>
        <p:nvSpPr>
          <p:cNvPr id="30" name="文本框 29">
            <a:extLst>
              <a:ext uri="{FF2B5EF4-FFF2-40B4-BE49-F238E27FC236}">
                <a16:creationId xmlns:a16="http://schemas.microsoft.com/office/drawing/2014/main" id="{5C208E30-F654-DB43-9DE9-8532D64E898D}"/>
              </a:ext>
            </a:extLst>
          </p:cNvPr>
          <p:cNvSpPr txBox="1"/>
          <p:nvPr/>
        </p:nvSpPr>
        <p:spPr>
          <a:xfrm>
            <a:off x="5398191" y="7236373"/>
            <a:ext cx="184731" cy="369332"/>
          </a:xfrm>
          <a:prstGeom prst="rect">
            <a:avLst/>
          </a:prstGeom>
          <a:noFill/>
        </p:spPr>
        <p:txBody>
          <a:bodyPr wrap="none" rtlCol="0">
            <a:spAutoFit/>
          </a:bodyPr>
          <a:lstStyle/>
          <a:p>
            <a:endParaRPr kumimoji="1" lang="zh-CN" altLang="en-US" dirty="0"/>
          </a:p>
        </p:txBody>
      </p:sp>
      <p:sp>
        <p:nvSpPr>
          <p:cNvPr id="5" name="内容占位符 2">
            <a:extLst>
              <a:ext uri="{FF2B5EF4-FFF2-40B4-BE49-F238E27FC236}">
                <a16:creationId xmlns:a16="http://schemas.microsoft.com/office/drawing/2014/main" id="{C26B4FCB-E6CD-7542-B428-1407442E0F96}"/>
              </a:ext>
            </a:extLst>
          </p:cNvPr>
          <p:cNvSpPr txBox="1">
            <a:spLocks/>
          </p:cNvSpPr>
          <p:nvPr/>
        </p:nvSpPr>
        <p:spPr>
          <a:xfrm>
            <a:off x="479376" y="1268760"/>
            <a:ext cx="10515600" cy="5495279"/>
          </a:xfrm>
        </p:spPr>
        <p:txBody>
          <a:bodyPr>
            <a:normAutofit/>
          </a:bodyPr>
          <a:lstStyle>
            <a:lvl1pPr marL="342900" indent="-342900" algn="l" rtl="0" eaLnBrk="1" fontAlgn="base" hangingPunct="1">
              <a:lnSpc>
                <a:spcPct val="100000"/>
              </a:lnSpc>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lnSpc>
                <a:spcPct val="150000"/>
              </a:lnSpc>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lnSpc>
                <a:spcPct val="100000"/>
              </a:lnSpc>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lnSpc>
                <a:spcPct val="100000"/>
              </a:lnSpc>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100000"/>
              </a:lnSpc>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b="1" dirty="0"/>
              <a:t>1.</a:t>
            </a:r>
            <a:r>
              <a:rPr lang="zh-CN" altLang="en-US" sz="2400" b="1" dirty="0"/>
              <a:t>    独立完成</a:t>
            </a:r>
            <a:endParaRPr lang="en-US" altLang="zh-CN" sz="2400" dirty="0"/>
          </a:p>
          <a:p>
            <a:pPr lvl="1"/>
            <a:r>
              <a:rPr lang="zh-CN" altLang="zh-CN" sz="2000" dirty="0"/>
              <a:t>自行编写全部算法</a:t>
            </a:r>
            <a:r>
              <a:rPr lang="zh-CN" altLang="en-US" sz="2000" dirty="0"/>
              <a:t>，对于大作业抄袭与被抄袭者，本次作业以 </a:t>
            </a:r>
            <a:r>
              <a:rPr lang="en-US" altLang="zh-CN" sz="2000" dirty="0"/>
              <a:t>0</a:t>
            </a:r>
            <a:r>
              <a:rPr lang="zh-CN" altLang="en-US" sz="2000" dirty="0"/>
              <a:t> 分处理。两次大作业均为 </a:t>
            </a:r>
            <a:r>
              <a:rPr lang="en-US" altLang="zh-CN" sz="2000" dirty="0"/>
              <a:t>0</a:t>
            </a:r>
            <a:r>
              <a:rPr lang="zh-CN" altLang="en-US" sz="2000" dirty="0"/>
              <a:t> 分不能参与期末考试</a:t>
            </a:r>
            <a:endParaRPr lang="en-US" altLang="zh-CN" sz="2000" dirty="0"/>
          </a:p>
          <a:p>
            <a:pPr lvl="1"/>
            <a:r>
              <a:rPr lang="zh-CN" altLang="en-US" sz="2000" dirty="0"/>
              <a:t>请在作业最终截止前不要在 </a:t>
            </a:r>
            <a:r>
              <a:rPr lang="en-US" altLang="zh-CN" sz="2000" dirty="0" err="1"/>
              <a:t>github</a:t>
            </a:r>
            <a:r>
              <a:rPr lang="zh-CN" altLang="en-US" sz="2000" dirty="0"/>
              <a:t> 公开代码，否则可能被作为“被抄袭者”</a:t>
            </a:r>
            <a:endParaRPr lang="en-US" altLang="zh-CN" sz="2000" dirty="0"/>
          </a:p>
          <a:p>
            <a:pPr lvl="1"/>
            <a:endParaRPr lang="en-US" altLang="zh-CN" sz="2000" dirty="0"/>
          </a:p>
          <a:p>
            <a:pPr marL="457200" indent="-457200">
              <a:buAutoNum type="arabicPeriod" startAt="2"/>
            </a:pPr>
            <a:r>
              <a:rPr lang="zh-CN" altLang="en-US" sz="2400" b="1" dirty="0"/>
              <a:t>代码要求</a:t>
            </a:r>
            <a:r>
              <a:rPr lang="zh-CN" altLang="en-US" sz="2400" dirty="0"/>
              <a:t>：</a:t>
            </a:r>
            <a:endParaRPr lang="en-US" altLang="zh-CN" sz="2400" dirty="0"/>
          </a:p>
          <a:p>
            <a:pPr lvl="1"/>
            <a:r>
              <a:rPr lang="zh-CN" altLang="en-US" sz="2000" dirty="0"/>
              <a:t>本次大作业要求任意精度求解，需要使用高精度运算库，例如 </a:t>
            </a:r>
            <a:r>
              <a:rPr lang="en-US" altLang="zh-CN" sz="2000" dirty="0"/>
              <a:t>python</a:t>
            </a:r>
            <a:r>
              <a:rPr lang="zh-CN" altLang="en-US" sz="2000" dirty="0"/>
              <a:t> 可以用</a:t>
            </a:r>
            <a:r>
              <a:rPr lang="en-US" altLang="zh-CN" sz="2000" dirty="0">
                <a:hlinkClick r:id="rId4"/>
              </a:rPr>
              <a:t>gmpy2</a:t>
            </a:r>
            <a:r>
              <a:rPr lang="zh-CN" altLang="en-US" sz="2000" dirty="0"/>
              <a:t> 等</a:t>
            </a:r>
            <a:r>
              <a:rPr lang="en-US" altLang="zh-CN" sz="2000" dirty="0"/>
              <a:t>,</a:t>
            </a:r>
            <a:r>
              <a:rPr lang="zh-CN" altLang="en-US" sz="2000" dirty="0"/>
              <a:t> </a:t>
            </a:r>
            <a:r>
              <a:rPr lang="en-US" altLang="zh-CN" sz="2000" dirty="0"/>
              <a:t>C++</a:t>
            </a:r>
            <a:r>
              <a:rPr lang="zh-CN" altLang="en-US" sz="2000" dirty="0"/>
              <a:t> 可以用 </a:t>
            </a:r>
            <a:r>
              <a:rPr lang="en-US" altLang="zh-CN" sz="2000" dirty="0">
                <a:hlinkClick r:id="rId5"/>
              </a:rPr>
              <a:t>mpfr</a:t>
            </a:r>
            <a:r>
              <a:rPr lang="en-US" altLang="zh-CN" sz="2000" dirty="0"/>
              <a:t>.</a:t>
            </a:r>
            <a:r>
              <a:rPr lang="zh-CN" altLang="en-US" sz="2000" dirty="0"/>
              <a:t> 其他编程语言请自行查找可用的高精度运算库</a:t>
            </a:r>
            <a:r>
              <a:rPr lang="en-US" altLang="zh-CN" sz="2000" dirty="0"/>
              <a:t>.</a:t>
            </a:r>
          </a:p>
          <a:p>
            <a:pPr lvl="1"/>
            <a:r>
              <a:rPr lang="zh-CN" altLang="en-US" sz="2000" dirty="0"/>
              <a:t>不允许使用现成的方程求根</a:t>
            </a:r>
            <a:r>
              <a:rPr lang="en-US" altLang="zh-CN" sz="2000" dirty="0"/>
              <a:t>/</a:t>
            </a:r>
            <a:r>
              <a:rPr lang="zh-CN" altLang="en-US" sz="2000" dirty="0"/>
              <a:t>数值积分</a:t>
            </a:r>
            <a:r>
              <a:rPr lang="en-US" altLang="zh-CN" sz="2000" dirty="0"/>
              <a:t>/</a:t>
            </a:r>
            <a:r>
              <a:rPr lang="zh-CN" altLang="en-US" sz="2000" dirty="0"/>
              <a:t>微分方程求解库函数，可以使用其他库函数</a:t>
            </a:r>
            <a:endParaRPr lang="en-US" altLang="zh-CN" sz="2000" dirty="0"/>
          </a:p>
          <a:p>
            <a:pPr lvl="1"/>
            <a:r>
              <a:rPr lang="zh-CN" altLang="en-US" sz="2000" dirty="0"/>
              <a:t>如果无法运行，将有一次使用自己的电脑现场调试的机会</a:t>
            </a:r>
            <a:endParaRPr lang="en-US" altLang="zh-CN" sz="2000" dirty="0"/>
          </a:p>
        </p:txBody>
      </p:sp>
    </p:spTree>
    <p:custDataLst>
      <p:tags r:id="rId1"/>
    </p:custDataLst>
    <p:extLst>
      <p:ext uri="{BB962C8B-B14F-4D97-AF65-F5344CB8AC3E}">
        <p14:creationId xmlns:p14="http://schemas.microsoft.com/office/powerpoint/2010/main" val="56709701"/>
      </p:ext>
    </p:extLst>
  </p:cSld>
  <p:clrMapOvr>
    <a:masterClrMapping/>
  </p:clrMapOvr>
  <mc:AlternateContent xmlns:mc="http://schemas.openxmlformats.org/markup-compatibility/2006" xmlns:p14="http://schemas.microsoft.com/office/powerpoint/2010/main">
    <mc:Choice Requires="p14">
      <p:transition spd="slow" p14:dur="2000" advTm="15612"/>
    </mc:Choice>
    <mc:Fallback xmlns="">
      <p:transition spd="slow" advTm="15612"/>
    </mc:Fallback>
  </mc:AlternateContent>
  <p:extLst>
    <p:ext uri="{E180D4A7-C9FB-4DFB-919C-405C955672EB}">
      <p14:showEvtLst xmlns:p14="http://schemas.microsoft.com/office/powerpoint/2010/main">
        <p14:playEvt time="14" objId="5"/>
        <p14:stopEvt time="15612" objId="5"/>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835FB-1D44-4C49-957B-6D0800E9E016}"/>
              </a:ext>
            </a:extLst>
          </p:cNvPr>
          <p:cNvSpPr txBox="1"/>
          <p:nvPr/>
        </p:nvSpPr>
        <p:spPr>
          <a:xfrm>
            <a:off x="479376" y="332656"/>
            <a:ext cx="2031325" cy="646331"/>
          </a:xfrm>
          <a:prstGeom prst="rect">
            <a:avLst/>
          </a:prstGeom>
          <a:noFill/>
        </p:spPr>
        <p:txBody>
          <a:bodyPr wrap="none" rtlCol="0">
            <a:spAutoFit/>
          </a:bodyPr>
          <a:lstStyle/>
          <a:p>
            <a:r>
              <a:rPr lang="zh-CN" altLang="en-US" sz="3600" b="1" dirty="0">
                <a:latin typeface="Microsoft YaHei" panose="020B0503020204020204" pitchFamily="34" charset="-122"/>
                <a:ea typeface="Microsoft YaHei" panose="020B0503020204020204" pitchFamily="34" charset="-122"/>
                <a:cs typeface="Calibri" panose="020F0502020204030204" pitchFamily="34" charset="0"/>
              </a:rPr>
              <a:t>作业要求</a:t>
            </a:r>
            <a:endParaRPr lang="en-US" altLang="zh-CN" sz="3600" b="1" dirty="0">
              <a:latin typeface="Microsoft YaHei" panose="020B0503020204020204" pitchFamily="34" charset="-122"/>
              <a:ea typeface="Microsoft YaHei" panose="020B0503020204020204" pitchFamily="34" charset="-122"/>
              <a:cs typeface="Calibri" panose="020F0502020204030204" pitchFamily="34" charset="0"/>
            </a:endParaRPr>
          </a:p>
        </p:txBody>
      </p:sp>
      <p:sp>
        <p:nvSpPr>
          <p:cNvPr id="30" name="文本框 29">
            <a:extLst>
              <a:ext uri="{FF2B5EF4-FFF2-40B4-BE49-F238E27FC236}">
                <a16:creationId xmlns:a16="http://schemas.microsoft.com/office/drawing/2014/main" id="{5C208E30-F654-DB43-9DE9-8532D64E898D}"/>
              </a:ext>
            </a:extLst>
          </p:cNvPr>
          <p:cNvSpPr txBox="1"/>
          <p:nvPr/>
        </p:nvSpPr>
        <p:spPr>
          <a:xfrm>
            <a:off x="5398191" y="7236373"/>
            <a:ext cx="184731" cy="369332"/>
          </a:xfrm>
          <a:prstGeom prst="rect">
            <a:avLst/>
          </a:prstGeom>
          <a:noFill/>
        </p:spPr>
        <p:txBody>
          <a:bodyPr wrap="none" rtlCol="0">
            <a:spAutoFit/>
          </a:bodyPr>
          <a:lstStyle/>
          <a:p>
            <a:endParaRPr kumimoji="1" lang="zh-CN" altLang="en-US" dirty="0"/>
          </a:p>
        </p:txBody>
      </p:sp>
      <p:sp>
        <p:nvSpPr>
          <p:cNvPr id="6" name="内容占位符 2">
            <a:extLst>
              <a:ext uri="{FF2B5EF4-FFF2-40B4-BE49-F238E27FC236}">
                <a16:creationId xmlns:a16="http://schemas.microsoft.com/office/drawing/2014/main" id="{DA0495C6-F0EC-AF4B-B0AA-EAA91F0A977C}"/>
              </a:ext>
            </a:extLst>
          </p:cNvPr>
          <p:cNvSpPr txBox="1">
            <a:spLocks/>
          </p:cNvSpPr>
          <p:nvPr/>
        </p:nvSpPr>
        <p:spPr>
          <a:xfrm>
            <a:off x="479376" y="1268760"/>
            <a:ext cx="11161240" cy="4248472"/>
          </a:xfrm>
        </p:spPr>
        <p:txBody>
          <a:bodyPr>
            <a:noAutofit/>
          </a:bodyPr>
          <a:lstStyle>
            <a:lvl1pPr marL="342900" indent="-342900" algn="l" rtl="0" eaLnBrk="1" fontAlgn="base" hangingPunct="1">
              <a:lnSpc>
                <a:spcPct val="100000"/>
              </a:lnSpc>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lnSpc>
                <a:spcPct val="150000"/>
              </a:lnSpc>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lnSpc>
                <a:spcPct val="100000"/>
              </a:lnSpc>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lnSpc>
                <a:spcPct val="100000"/>
              </a:lnSpc>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100000"/>
              </a:lnSpc>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b="1" dirty="0"/>
              <a:t>3.</a:t>
            </a:r>
            <a:r>
              <a:rPr lang="zh-CN" altLang="en-US" sz="2400" b="1" dirty="0"/>
              <a:t>    报告要求</a:t>
            </a:r>
            <a:endParaRPr lang="en-US" altLang="zh-CN" sz="2400" b="1" dirty="0"/>
          </a:p>
          <a:p>
            <a:pPr lvl="1"/>
            <a:r>
              <a:rPr lang="zh-CN" altLang="en-US" sz="2000" dirty="0"/>
              <a:t>使用中文、</a:t>
            </a:r>
            <a:r>
              <a:rPr lang="en-US" altLang="zh-CN" sz="2000" dirty="0"/>
              <a:t>A4</a:t>
            </a:r>
            <a:r>
              <a:rPr lang="zh-CN" altLang="en-US" sz="2000" dirty="0"/>
              <a:t>常规边距、单栏、</a:t>
            </a:r>
            <a:r>
              <a:rPr lang="zh-CN" altLang="en-US" sz="2000" b="1" dirty="0">
                <a:solidFill>
                  <a:srgbClr val="FF0000"/>
                </a:solidFill>
              </a:rPr>
              <a:t>页数不超过</a:t>
            </a:r>
            <a:r>
              <a:rPr lang="en-US" altLang="zh-CN" sz="2000" b="1" dirty="0">
                <a:solidFill>
                  <a:srgbClr val="FF0000"/>
                </a:solidFill>
              </a:rPr>
              <a:t>10</a:t>
            </a:r>
            <a:r>
              <a:rPr lang="zh-CN" altLang="en-US" sz="2000" b="1" dirty="0">
                <a:solidFill>
                  <a:srgbClr val="FF0000"/>
                </a:solidFill>
              </a:rPr>
              <a:t>页</a:t>
            </a:r>
            <a:r>
              <a:rPr lang="zh-CN" altLang="en-US" sz="2000" dirty="0"/>
              <a:t>，使用</a:t>
            </a:r>
            <a:r>
              <a:rPr lang="en-US" altLang="zh-CN" sz="2000" dirty="0"/>
              <a:t>pdf</a:t>
            </a:r>
            <a:r>
              <a:rPr lang="zh-CN" altLang="en-US" sz="2000" dirty="0"/>
              <a:t>格式提交</a:t>
            </a:r>
            <a:endParaRPr lang="en-US" altLang="zh-CN" sz="2000" dirty="0"/>
          </a:p>
          <a:p>
            <a:pPr lvl="1"/>
            <a:r>
              <a:rPr lang="zh-CN" altLang="en-US" sz="2000" dirty="0"/>
              <a:t>报告内容应当包括：必要的数学推导、误差分析、作图结果，报告内不要粘贴代码</a:t>
            </a:r>
            <a:endParaRPr lang="en-US" altLang="zh-CN" sz="2000" dirty="0"/>
          </a:p>
          <a:p>
            <a:pPr marL="0" indent="0">
              <a:buNone/>
            </a:pPr>
            <a:r>
              <a:rPr lang="en-US" altLang="zh-CN" sz="2400" b="1" dirty="0"/>
              <a:t>4.</a:t>
            </a:r>
            <a:r>
              <a:rPr lang="zh-CN" altLang="en-US" sz="2400" b="1" dirty="0"/>
              <a:t>    提交要求</a:t>
            </a:r>
            <a:endParaRPr lang="en-US" altLang="zh-CN" sz="2400" b="1" dirty="0"/>
          </a:p>
          <a:p>
            <a:pPr lvl="1"/>
            <a:r>
              <a:rPr lang="zh-CN" altLang="en-US" sz="2000" dirty="0"/>
              <a:t>压缩包提交，内容包括实验报告、源码等</a:t>
            </a:r>
            <a:r>
              <a:rPr lang="en-US" altLang="zh-CN" sz="2000" dirty="0"/>
              <a:t>.</a:t>
            </a:r>
            <a:r>
              <a:rPr lang="zh-CN" altLang="en-US" sz="2000" dirty="0"/>
              <a:t> 将所有文件放在一个文件夹后再对文件夹压缩。文件夹和压缩包均命名为“学号</a:t>
            </a:r>
            <a:r>
              <a:rPr lang="en-US" altLang="zh-CN" sz="2000" dirty="0"/>
              <a:t>_</a:t>
            </a:r>
            <a:r>
              <a:rPr lang="zh-CN" altLang="en-US" sz="2000" dirty="0"/>
              <a:t>姓名</a:t>
            </a:r>
            <a:r>
              <a:rPr lang="en-US" altLang="zh-CN" sz="2000" dirty="0"/>
              <a:t>_</a:t>
            </a:r>
            <a:r>
              <a:rPr lang="zh-CN" altLang="en-US" sz="2000" dirty="0"/>
              <a:t>班级</a:t>
            </a:r>
            <a:r>
              <a:rPr lang="en-US" altLang="zh-CN" sz="2000" dirty="0"/>
              <a:t>_</a:t>
            </a:r>
            <a:r>
              <a:rPr lang="zh-CN" altLang="en-US" sz="2000" dirty="0"/>
              <a:t>大作业</a:t>
            </a:r>
            <a:r>
              <a:rPr lang="en-US" altLang="zh-CN" sz="2000" dirty="0"/>
              <a:t>2</a:t>
            </a:r>
            <a:r>
              <a:rPr lang="zh-CN" altLang="en-US" sz="2000" dirty="0"/>
              <a:t>”</a:t>
            </a:r>
            <a:endParaRPr lang="en-US" altLang="zh-CN" sz="2000" dirty="0"/>
          </a:p>
          <a:p>
            <a:pPr lvl="1"/>
            <a:r>
              <a:rPr lang="en-US" altLang="zh-CN" sz="2000" dirty="0"/>
              <a:t>DDL</a:t>
            </a:r>
            <a:r>
              <a:rPr lang="zh-CN" altLang="en-US" sz="2000" dirty="0"/>
              <a:t>：</a:t>
            </a:r>
            <a:r>
              <a:rPr lang="en-US" altLang="zh-CN" sz="2000" b="1" dirty="0">
                <a:solidFill>
                  <a:srgbClr val="FF0000"/>
                </a:solidFill>
              </a:rPr>
              <a:t>12</a:t>
            </a:r>
            <a:r>
              <a:rPr lang="zh-CN" altLang="en-US" sz="2000" b="1" dirty="0">
                <a:solidFill>
                  <a:srgbClr val="FF0000"/>
                </a:solidFill>
              </a:rPr>
              <a:t>月</a:t>
            </a:r>
            <a:r>
              <a:rPr lang="en-US" altLang="zh-CN" sz="2000" b="1" dirty="0">
                <a:solidFill>
                  <a:srgbClr val="FF0000"/>
                </a:solidFill>
              </a:rPr>
              <a:t>23</a:t>
            </a:r>
            <a:r>
              <a:rPr lang="zh-CN" altLang="en-US" sz="2000" b="1" dirty="0">
                <a:solidFill>
                  <a:srgbClr val="FF0000"/>
                </a:solidFill>
              </a:rPr>
              <a:t>日</a:t>
            </a:r>
            <a:r>
              <a:rPr lang="zh-CN" altLang="en-US" sz="2000" dirty="0"/>
              <a:t>。不接受延期</a:t>
            </a:r>
            <a:endParaRPr lang="en-US" altLang="zh-CN" sz="2000" dirty="0"/>
          </a:p>
          <a:p>
            <a:pPr lvl="1"/>
            <a:r>
              <a:rPr lang="zh-CN" altLang="en-US" sz="2000" dirty="0"/>
              <a:t>缺交作业按照</a:t>
            </a:r>
            <a:r>
              <a:rPr lang="en-US" altLang="zh-CN" sz="2000" dirty="0"/>
              <a:t>0</a:t>
            </a:r>
            <a:r>
              <a:rPr lang="zh-CN" altLang="en-US" sz="2000" dirty="0"/>
              <a:t>分计算。期末补交的缺交作业（包括超期的延期作业）按照</a:t>
            </a:r>
            <a:r>
              <a:rPr lang="en-US" altLang="zh-CN" sz="2000" dirty="0"/>
              <a:t>60%</a:t>
            </a:r>
            <a:r>
              <a:rPr lang="zh-CN" altLang="en-US" sz="2000" dirty="0"/>
              <a:t>计算</a:t>
            </a:r>
            <a:endParaRPr lang="en-US" altLang="zh-CN" sz="2000" dirty="0"/>
          </a:p>
          <a:p>
            <a:pPr marL="0" indent="0">
              <a:buNone/>
            </a:pPr>
            <a:r>
              <a:rPr lang="en-US" altLang="zh-CN" sz="2400" b="1" dirty="0"/>
              <a:t>5.</a:t>
            </a:r>
            <a:r>
              <a:rPr lang="zh-CN" altLang="en-US" sz="2400" b="1" dirty="0"/>
              <a:t>    答疑</a:t>
            </a:r>
            <a:endParaRPr lang="en-US" altLang="zh-CN" sz="2400" b="1" dirty="0"/>
          </a:p>
          <a:p>
            <a:pPr marL="457200" lvl="1" indent="0">
              <a:buNone/>
            </a:pPr>
            <a:r>
              <a:rPr lang="zh-CN" altLang="en-US" sz="2000" dirty="0"/>
              <a:t>大作业相关答疑请联系赵文亮、于旭敏。大作业方面的答疑暂时只接受题目或要求的表述不明以及题目中的争议性问题</a:t>
            </a:r>
            <a:endParaRPr lang="en-US" altLang="zh-CN" sz="2000" dirty="0"/>
          </a:p>
          <a:p>
            <a:pPr marL="0" indent="0">
              <a:buNone/>
            </a:pPr>
            <a:endParaRPr lang="en-US" altLang="zh-CN" sz="2000" dirty="0"/>
          </a:p>
        </p:txBody>
      </p:sp>
    </p:spTree>
    <p:custDataLst>
      <p:tags r:id="rId1"/>
    </p:custDataLst>
    <p:extLst>
      <p:ext uri="{BB962C8B-B14F-4D97-AF65-F5344CB8AC3E}">
        <p14:creationId xmlns:p14="http://schemas.microsoft.com/office/powerpoint/2010/main" val="3195343907"/>
      </p:ext>
    </p:extLst>
  </p:cSld>
  <p:clrMapOvr>
    <a:masterClrMapping/>
  </p:clrMapOvr>
  <mc:AlternateContent xmlns:mc="http://schemas.openxmlformats.org/markup-compatibility/2006" xmlns:p14="http://schemas.microsoft.com/office/powerpoint/2010/main">
    <mc:Choice Requires="p14">
      <p:transition spd="slow" p14:dur="2000" advTm="15612"/>
    </mc:Choice>
    <mc:Fallback xmlns="">
      <p:transition spd="slow" advTm="15612"/>
    </mc:Fallback>
  </mc:AlternateContent>
  <p:extLst>
    <p:ext uri="{E180D4A7-C9FB-4DFB-919C-405C955672EB}">
      <p14:showEvtLst xmlns:p14="http://schemas.microsoft.com/office/powerpoint/2010/main">
        <p14:playEvt time="14" objId="5"/>
        <p14:stopEvt time="15612" objId="5"/>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TIMING" val="|2.4|1.3|1.6"/>
</p:tagLst>
</file>

<file path=ppt/tags/tag2.xml><?xml version="1.0" encoding="utf-8"?>
<p:tagLst xmlns:a="http://schemas.openxmlformats.org/drawingml/2006/main" xmlns:r="http://schemas.openxmlformats.org/officeDocument/2006/relationships" xmlns:p="http://schemas.openxmlformats.org/presentationml/2006/main">
  <p:tag name="TIMING" val="|2.4|1.3|1.6"/>
</p:tagLst>
</file>

<file path=ppt/tags/tag3.xml><?xml version="1.0" encoding="utf-8"?>
<p:tagLst xmlns:a="http://schemas.openxmlformats.org/drawingml/2006/main" xmlns:r="http://schemas.openxmlformats.org/officeDocument/2006/relationships" xmlns:p="http://schemas.openxmlformats.org/presentationml/2006/main">
  <p:tag name="TIMING" val="|2.4|1.3|1.6"/>
</p:tagLst>
</file>

<file path=ppt/tags/tag4.xml><?xml version="1.0" encoding="utf-8"?>
<p:tagLst xmlns:a="http://schemas.openxmlformats.org/drawingml/2006/main" xmlns:r="http://schemas.openxmlformats.org/officeDocument/2006/relationships" xmlns:p="http://schemas.openxmlformats.org/presentationml/2006/main">
  <p:tag name="TIMING" val="|2.4|1.3|1.6"/>
</p:tagLst>
</file>

<file path=ppt/tags/tag5.xml><?xml version="1.0" encoding="utf-8"?>
<p:tagLst xmlns:a="http://schemas.openxmlformats.org/drawingml/2006/main" xmlns:r="http://schemas.openxmlformats.org/officeDocument/2006/relationships" xmlns:p="http://schemas.openxmlformats.org/presentationml/2006/main">
  <p:tag name="TIMING" val="|2.4|1.3|1.6"/>
</p:tagLst>
</file>

<file path=ppt/tags/tag6.xml><?xml version="1.0" encoding="utf-8"?>
<p:tagLst xmlns:a="http://schemas.openxmlformats.org/drawingml/2006/main" xmlns:r="http://schemas.openxmlformats.org/officeDocument/2006/relationships" xmlns:p="http://schemas.openxmlformats.org/presentationml/2006/main">
  <p:tag name="TIMING" val="|2.4|1.3|1.6"/>
</p:tagLst>
</file>

<file path=ppt/tags/tag7.xml><?xml version="1.0" encoding="utf-8"?>
<p:tagLst xmlns:a="http://schemas.openxmlformats.org/drawingml/2006/main" xmlns:r="http://schemas.openxmlformats.org/officeDocument/2006/relationships" xmlns:p="http://schemas.openxmlformats.org/presentationml/2006/main">
  <p:tag name="TIMING" val="|2.4|1.3|1.6"/>
</p:tagLst>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260529E-8D4E-4BCF-8EBA-059307CC925F}">
  <we:reference id="wa104380162" version="1.0.1.0" store="zh-CN" storeType="OMEX"/>
  <we:alternateReferences>
    <we:reference id="WA104380162" version="1.0.1.0" store="WA1043801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32972</TotalTime>
  <Words>873</Words>
  <Application>Microsoft Macintosh PowerPoint</Application>
  <PresentationFormat>宽屏</PresentationFormat>
  <Paragraphs>98</Paragraphs>
  <Slides>8</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Microsoft YaHei</vt:lpstr>
      <vt:lpstr>Arial</vt:lpstr>
      <vt:lpstr>Calibri</vt:lpstr>
      <vt:lpstr>Cambria Math</vt:lpstr>
      <vt:lpstr>Beamer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Calibration for distant surveillance cameras under large pose and illumination variations</dc:title>
  <dc:creator>Jiwen Lu</dc:creator>
  <cp:lastModifiedBy>John Williams</cp:lastModifiedBy>
  <cp:revision>1986</cp:revision>
  <dcterms:modified xsi:type="dcterms:W3CDTF">2021-11-24T10:42:03Z</dcterms:modified>
</cp:coreProperties>
</file>