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42BC-E717-4F66-B434-643A00044F4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EE18-FE22-4185-8488-548FF87E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0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42BC-E717-4F66-B434-643A00044F4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EE18-FE22-4185-8488-548FF87E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7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42BC-E717-4F66-B434-643A00044F4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EE18-FE22-4185-8488-548FF87E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7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42BC-E717-4F66-B434-643A00044F4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EE18-FE22-4185-8488-548FF87E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42BC-E717-4F66-B434-643A00044F4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EE18-FE22-4185-8488-548FF87E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8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42BC-E717-4F66-B434-643A00044F4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EE18-FE22-4185-8488-548FF87E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3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42BC-E717-4F66-B434-643A00044F4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EE18-FE22-4185-8488-548FF87E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6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42BC-E717-4F66-B434-643A00044F4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EE18-FE22-4185-8488-548FF87E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2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42BC-E717-4F66-B434-643A00044F4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EE18-FE22-4185-8488-548FF87E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2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42BC-E717-4F66-B434-643A00044F4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EE18-FE22-4185-8488-548FF87E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7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42BC-E717-4F66-B434-643A00044F4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EE18-FE22-4185-8488-548FF87E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0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442BC-E717-4F66-B434-643A00044F4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AEE18-FE22-4185-8488-548FF87E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7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Manual </a:t>
            </a:r>
            <a:br>
              <a:rPr lang="en-US" dirty="0"/>
            </a:br>
            <a:r>
              <a:rPr lang="en-US" dirty="0"/>
              <a:t>for</a:t>
            </a:r>
            <a:br>
              <a:rPr lang="en-US" dirty="0"/>
            </a:br>
            <a:r>
              <a:rPr lang="en-US" dirty="0"/>
              <a:t>Home-build AFM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Bio-mechanics Lab</a:t>
            </a:r>
          </a:p>
          <a:p>
            <a:r>
              <a:rPr lang="en-US" dirty="0"/>
              <a:t>Lehigh University</a:t>
            </a:r>
          </a:p>
          <a:p>
            <a:r>
              <a:rPr lang="en-US" dirty="0" err="1"/>
              <a:t>Xiaohui</a:t>
            </a:r>
            <a:r>
              <a:rPr lang="en-US" dirty="0"/>
              <a:t> (Frank) Zhang</a:t>
            </a:r>
          </a:p>
          <a:p>
            <a:r>
              <a:rPr lang="en-US" dirty="0"/>
              <a:t>Wei Zhang</a:t>
            </a:r>
          </a:p>
        </p:txBody>
      </p:sp>
    </p:spTree>
    <p:extLst>
      <p:ext uri="{BB962C8B-B14F-4D97-AF65-F5344CB8AC3E}">
        <p14:creationId xmlns:p14="http://schemas.microsoft.com/office/powerpoint/2010/main" val="2827533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Calibration: Hard Scan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9040" y="1690688"/>
            <a:ext cx="7457620" cy="4114800"/>
          </a:xfrm>
        </p:spPr>
      </p:pic>
      <p:sp>
        <p:nvSpPr>
          <p:cNvPr id="5" name="TextBox 4"/>
          <p:cNvSpPr txBox="1"/>
          <p:nvPr/>
        </p:nvSpPr>
        <p:spPr>
          <a:xfrm>
            <a:off x="3919040" y="5944939"/>
            <a:ext cx="7457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An example of good Hard Scan.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" y="1830139"/>
            <a:ext cx="37361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Save at least </a:t>
            </a:r>
            <a:r>
              <a:rPr lang="en-US" sz="3200" b="1" dirty="0">
                <a:solidFill>
                  <a:srgbClr val="FF0000"/>
                </a:solidFill>
              </a:rPr>
              <a:t>5 good Hard Scans</a:t>
            </a:r>
            <a:r>
              <a:rPr lang="en-US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0958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Calibration: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822949" cy="4706937"/>
          </a:xfrm>
        </p:spPr>
        <p:txBody>
          <a:bodyPr>
            <a:normAutofit/>
          </a:bodyPr>
          <a:lstStyle/>
          <a:p>
            <a:r>
              <a:rPr lang="en-US" sz="3200" dirty="0"/>
              <a:t>Click “</a:t>
            </a:r>
            <a:r>
              <a:rPr lang="en-US" sz="3200" b="1" dirty="0">
                <a:solidFill>
                  <a:srgbClr val="FF0000"/>
                </a:solidFill>
              </a:rPr>
              <a:t>Calibration &amp; Export</a:t>
            </a:r>
            <a:r>
              <a:rPr lang="en-US" sz="3200" dirty="0"/>
              <a:t>”.</a:t>
            </a:r>
            <a:r>
              <a:rPr lang="en-US" sz="3200" dirty="0"/>
              <a:t> </a:t>
            </a:r>
          </a:p>
          <a:p>
            <a:endParaRPr lang="en-US" sz="3200" dirty="0"/>
          </a:p>
          <a:p>
            <a:r>
              <a:rPr lang="en-US" sz="3200" b="1" dirty="0"/>
              <a:t>Uncheck</a:t>
            </a:r>
            <a:r>
              <a:rPr lang="en-US" sz="3200" dirty="0"/>
              <a:t> the followings:</a:t>
            </a:r>
          </a:p>
          <a:p>
            <a:r>
              <a:rPr lang="en-US" sz="3200" dirty="0"/>
              <a:t>auto slope</a:t>
            </a:r>
          </a:p>
          <a:p>
            <a:r>
              <a:rPr lang="en-US" sz="3200" dirty="0"/>
              <a:t>auto subtract Background</a:t>
            </a:r>
          </a:p>
          <a:p>
            <a:r>
              <a:rPr lang="en-US" sz="3200" dirty="0"/>
              <a:t>auto spring</a:t>
            </a:r>
          </a:p>
          <a:p>
            <a:endParaRPr lang="en-US" sz="3200" dirty="0"/>
          </a:p>
          <a:p>
            <a:r>
              <a:rPr lang="en-US" sz="3200" dirty="0"/>
              <a:t>Click </a:t>
            </a:r>
            <a:r>
              <a:rPr lang="en-US" sz="3200" b="1" dirty="0">
                <a:solidFill>
                  <a:srgbClr val="FF0000"/>
                </a:solidFill>
              </a:rPr>
              <a:t>Calibrate</a:t>
            </a:r>
            <a:r>
              <a:rPr lang="en-US" sz="3200" dirty="0"/>
              <a:t>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" t="2909" r="9539" b="2233"/>
          <a:stretch/>
        </p:blipFill>
        <p:spPr>
          <a:xfrm>
            <a:off x="7015479" y="1825625"/>
            <a:ext cx="2765460" cy="457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15477" y="5835650"/>
            <a:ext cx="687073" cy="273050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5476" y="2106792"/>
            <a:ext cx="2039624" cy="401082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15479" y="2857500"/>
            <a:ext cx="1461772" cy="209550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5479" y="3239315"/>
            <a:ext cx="820422" cy="246836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87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Calibration: Slope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690688"/>
            <a:ext cx="7781505" cy="4572000"/>
          </a:xfrm>
        </p:spPr>
      </p:pic>
      <p:sp>
        <p:nvSpPr>
          <p:cNvPr id="5" name="Rectangle 4"/>
          <p:cNvSpPr/>
          <p:nvPr/>
        </p:nvSpPr>
        <p:spPr>
          <a:xfrm>
            <a:off x="8590557" y="2449051"/>
            <a:ext cx="357229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Select two points: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Linear</a:t>
            </a:r>
            <a:r>
              <a:rPr lang="en-US" sz="2800" dirty="0"/>
              <a:t> curve between them.</a:t>
            </a:r>
          </a:p>
          <a:p>
            <a:endParaRPr lang="en-US" sz="2800" dirty="0"/>
          </a:p>
          <a:p>
            <a:r>
              <a:rPr lang="en-US" sz="2800" dirty="0"/>
              <a:t>Click “</a:t>
            </a:r>
            <a:r>
              <a:rPr lang="en-US" sz="2800" b="1" dirty="0"/>
              <a:t>Get Slope</a:t>
            </a:r>
            <a:r>
              <a:rPr lang="en-US" sz="2800" dirty="0"/>
              <a:t>”.</a:t>
            </a:r>
          </a:p>
        </p:txBody>
      </p:sp>
      <p:sp>
        <p:nvSpPr>
          <p:cNvPr id="6" name="Oval 5"/>
          <p:cNvSpPr/>
          <p:nvPr/>
        </p:nvSpPr>
        <p:spPr>
          <a:xfrm rot="507395">
            <a:off x="1849962" y="3926824"/>
            <a:ext cx="486292" cy="15379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03699" y="4067355"/>
            <a:ext cx="647701" cy="246836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10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Calibration: Slope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744979"/>
            <a:ext cx="3574324" cy="3657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6112" y="1744979"/>
            <a:ext cx="2559776" cy="38943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9476" y="2411891"/>
            <a:ext cx="3657600" cy="2323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689416"/>
            <a:ext cx="3574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Slope Table</a:t>
            </a:r>
            <a:r>
              <a:rPr lang="en-US" sz="2800" dirty="0"/>
              <a:t>: </a:t>
            </a:r>
          </a:p>
          <a:p>
            <a:r>
              <a:rPr lang="en-US" sz="2800" dirty="0"/>
              <a:t>Values: ~5E-08.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79476" y="5689415"/>
            <a:ext cx="3574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Save as </a:t>
            </a:r>
            <a:r>
              <a:rPr lang="en-US" sz="2800" b="1" dirty="0"/>
              <a:t>.csv</a:t>
            </a:r>
            <a:r>
              <a:rPr lang="en-US" sz="2800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2932224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Calibration: Spring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188210"/>
            <a:ext cx="4870174" cy="2743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2177" y="2188210"/>
            <a:ext cx="4991623" cy="2743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7230" y="5245418"/>
            <a:ext cx="50111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Select two points.</a:t>
            </a:r>
          </a:p>
          <a:p>
            <a:r>
              <a:rPr lang="en-US" sz="2800" dirty="0"/>
              <a:t>Click “</a:t>
            </a:r>
            <a:r>
              <a:rPr lang="en-US" sz="2800" b="1" dirty="0"/>
              <a:t>Subtract background</a:t>
            </a:r>
            <a:r>
              <a:rPr lang="en-US" sz="2800" dirty="0"/>
              <a:t>”.</a:t>
            </a:r>
          </a:p>
        </p:txBody>
      </p:sp>
      <p:sp>
        <p:nvSpPr>
          <p:cNvPr id="7" name="Rectangle 6"/>
          <p:cNvSpPr/>
          <p:nvPr/>
        </p:nvSpPr>
        <p:spPr>
          <a:xfrm>
            <a:off x="6362177" y="5245417"/>
            <a:ext cx="49916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Click “</a:t>
            </a:r>
            <a:r>
              <a:rPr lang="en-US" sz="2800" b="1" dirty="0" err="1"/>
              <a:t>Calc</a:t>
            </a:r>
            <a:r>
              <a:rPr lang="en-US" sz="2800" b="1" dirty="0"/>
              <a:t> Spring</a:t>
            </a:r>
            <a:r>
              <a:rPr lang="en-US" sz="28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910028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Calibration: Spring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2512" y="1690688"/>
            <a:ext cx="2559776" cy="38943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4868228"/>
            <a:ext cx="3390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Spring Table</a:t>
            </a:r>
            <a:r>
              <a:rPr lang="en-US" sz="2800" dirty="0"/>
              <a:t>: </a:t>
            </a:r>
          </a:p>
          <a:p>
            <a:r>
              <a:rPr lang="en-US" sz="2800" dirty="0"/>
              <a:t>Values (not fit): </a:t>
            </a:r>
          </a:p>
          <a:p>
            <a:r>
              <a:rPr lang="en-US" sz="2800" dirty="0"/>
              <a:t>~0.01 for largest triangular cantilever.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79476" y="5689415"/>
            <a:ext cx="3574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Save as </a:t>
            </a:r>
            <a:r>
              <a:rPr lang="en-US" sz="2800" b="1" dirty="0"/>
              <a:t>.csv</a:t>
            </a:r>
            <a:r>
              <a:rPr lang="en-US" sz="2800" dirty="0"/>
              <a:t> file.</a:t>
            </a:r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690688"/>
            <a:ext cx="2990400" cy="29956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6200" y="2036943"/>
            <a:ext cx="3657600" cy="230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77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Pulling Experiment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6" b="4312"/>
          <a:stretch/>
        </p:blipFill>
        <p:spPr>
          <a:xfrm>
            <a:off x="838200" y="1690688"/>
            <a:ext cx="7767880" cy="4572000"/>
          </a:xfrm>
        </p:spPr>
      </p:pic>
      <p:sp>
        <p:nvSpPr>
          <p:cNvPr id="5" name="TextBox 4"/>
          <p:cNvSpPr txBox="1"/>
          <p:nvPr/>
        </p:nvSpPr>
        <p:spPr>
          <a:xfrm>
            <a:off x="9029701" y="2899470"/>
            <a:ext cx="31622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Change data saving folders!</a:t>
            </a:r>
          </a:p>
          <a:p>
            <a:r>
              <a:rPr lang="en-US" sz="3200" dirty="0"/>
              <a:t>Type the folder name, and press </a:t>
            </a:r>
            <a:r>
              <a:rPr lang="en-US" sz="3200" b="1" dirty="0"/>
              <a:t>Enter</a:t>
            </a:r>
            <a:r>
              <a:rPr lang="en-US" sz="3200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979920" y="2382520"/>
            <a:ext cx="716280" cy="360680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cxnSpLocks/>
            <a:stCxn id="5" idx="1"/>
          </p:cNvCxnSpPr>
          <p:nvPr/>
        </p:nvCxnSpPr>
        <p:spPr>
          <a:xfrm flipH="1" flipV="1">
            <a:off x="7783831" y="2743206"/>
            <a:ext cx="1245870" cy="1433537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3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1: Turn on AFM controller; run Igor (</a:t>
            </a:r>
            <a:r>
              <a:rPr lang="en-US" sz="3600" dirty="0" err="1"/>
              <a:t>afm-includeAll</a:t>
            </a:r>
            <a:r>
              <a:rPr lang="en-US" sz="3600" dirty="0"/>
              <a:t>).</a:t>
            </a:r>
          </a:p>
          <a:p>
            <a:endParaRPr lang="en-US" sz="3600" dirty="0"/>
          </a:p>
          <a:p>
            <a:r>
              <a:rPr lang="en-US" sz="3600" dirty="0"/>
              <a:t>Step 2: </a:t>
            </a:r>
            <a:r>
              <a:rPr lang="en-US" sz="3600" b="1" dirty="0">
                <a:solidFill>
                  <a:srgbClr val="FF0000"/>
                </a:solidFill>
              </a:rPr>
              <a:t>Calibration</a:t>
            </a:r>
          </a:p>
          <a:p>
            <a:endParaRPr lang="en-US" sz="3600" b="1" dirty="0"/>
          </a:p>
          <a:p>
            <a:r>
              <a:rPr lang="en-US" sz="3600" dirty="0"/>
              <a:t>Step 3: Pulling Experiment</a:t>
            </a:r>
          </a:p>
        </p:txBody>
      </p:sp>
    </p:spTree>
    <p:extLst>
      <p:ext uri="{BB962C8B-B14F-4D97-AF65-F5344CB8AC3E}">
        <p14:creationId xmlns:p14="http://schemas.microsoft.com/office/powerpoint/2010/main" val="130696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Turn on AFM Controller</a:t>
            </a:r>
          </a:p>
        </p:txBody>
      </p:sp>
      <p:pic>
        <p:nvPicPr>
          <p:cNvPr id="4" name="Picture 7" descr="IMG_20110803_0904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690688"/>
            <a:ext cx="662940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166110" y="3006090"/>
            <a:ext cx="1223010" cy="6400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9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Run Igor (</a:t>
            </a:r>
            <a:r>
              <a:rPr lang="en-US" dirty="0" err="1"/>
              <a:t>afm-includeAll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037070" cy="4911644"/>
          </a:xfrm>
        </p:spPr>
      </p:pic>
      <p:sp>
        <p:nvSpPr>
          <p:cNvPr id="5" name="TextBox 4"/>
          <p:cNvSpPr txBox="1"/>
          <p:nvPr/>
        </p:nvSpPr>
        <p:spPr>
          <a:xfrm>
            <a:off x="8172450" y="2411730"/>
            <a:ext cx="34900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Click </a:t>
            </a:r>
            <a:r>
              <a:rPr lang="en-US" sz="2800" b="1" dirty="0"/>
              <a:t>Compile;</a:t>
            </a:r>
            <a:endParaRPr lang="en-US" sz="2800" dirty="0"/>
          </a:p>
          <a:p>
            <a:r>
              <a:rPr lang="en-US" sz="2800" dirty="0"/>
              <a:t>Go to </a:t>
            </a:r>
            <a:r>
              <a:rPr lang="en-US" sz="2800" b="1" dirty="0"/>
              <a:t>Macros -&gt; </a:t>
            </a:r>
            <a:r>
              <a:rPr lang="en-US" sz="2800" b="1" dirty="0" err="1"/>
              <a:t>Init</a:t>
            </a:r>
            <a:endParaRPr lang="en-US" sz="2800" b="1" dirty="0"/>
          </a:p>
        </p:txBody>
      </p:sp>
      <p:sp>
        <p:nvSpPr>
          <p:cNvPr id="6" name="Oval 5"/>
          <p:cNvSpPr/>
          <p:nvPr/>
        </p:nvSpPr>
        <p:spPr>
          <a:xfrm>
            <a:off x="2068830" y="4709160"/>
            <a:ext cx="640080" cy="33147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08910" y="4146510"/>
            <a:ext cx="1626166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Compile first</a:t>
            </a:r>
          </a:p>
        </p:txBody>
      </p:sp>
    </p:spTree>
    <p:extLst>
      <p:ext uri="{BB962C8B-B14F-4D97-AF65-F5344CB8AC3E}">
        <p14:creationId xmlns:p14="http://schemas.microsoft.com/office/powerpoint/2010/main" val="425041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2 - Calibration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Before Calibration:</a:t>
            </a:r>
          </a:p>
          <a:p>
            <a:r>
              <a:rPr lang="en-US" sz="3200" dirty="0"/>
              <a:t>Mount the holder to the AFM piezo properly.</a:t>
            </a:r>
          </a:p>
          <a:p>
            <a:r>
              <a:rPr lang="en-US" sz="3200" dirty="0"/>
              <a:t>Align the laser, to make the laser shot into the photodetector.</a:t>
            </a:r>
          </a:p>
          <a:p>
            <a:r>
              <a:rPr lang="en-US" sz="3200" dirty="0"/>
              <a:t>Keep the holder far from the dish surface when doing the sample scan.</a:t>
            </a:r>
          </a:p>
        </p:txBody>
      </p:sp>
    </p:spTree>
    <p:extLst>
      <p:ext uri="{BB962C8B-B14F-4D97-AF65-F5344CB8AC3E}">
        <p14:creationId xmlns:p14="http://schemas.microsoft.com/office/powerpoint/2010/main" val="3467659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Calibration: Sample Scan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57" y="1431988"/>
            <a:ext cx="8967154" cy="5380292"/>
          </a:xfrm>
        </p:spPr>
      </p:pic>
      <p:sp>
        <p:nvSpPr>
          <p:cNvPr id="5" name="Rectangle 4"/>
          <p:cNvSpPr/>
          <p:nvPr/>
        </p:nvSpPr>
        <p:spPr>
          <a:xfrm>
            <a:off x="2320290" y="2018086"/>
            <a:ext cx="754380" cy="262890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17670" y="2018086"/>
            <a:ext cx="1129665" cy="262890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80360" y="2748630"/>
            <a:ext cx="2320290" cy="1583340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09711" y="2018086"/>
            <a:ext cx="30822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Sample Scan Parameters:</a:t>
            </a:r>
          </a:p>
          <a:p>
            <a:r>
              <a:rPr lang="en-US" sz="2000" b="1" i="1" dirty="0"/>
              <a:t>Range</a:t>
            </a:r>
            <a:r>
              <a:rPr lang="en-US" sz="2000" dirty="0"/>
              <a:t>: 1.024 V (default)</a:t>
            </a:r>
          </a:p>
          <a:p>
            <a:r>
              <a:rPr lang="en-US" sz="2000" dirty="0"/>
              <a:t>Change to a higher value when necessary, for example, when using a smaller cantilever.</a:t>
            </a:r>
          </a:p>
          <a:p>
            <a:endParaRPr lang="en-US" dirty="0"/>
          </a:p>
          <a:p>
            <a:r>
              <a:rPr lang="en-US" sz="3200" b="1" dirty="0"/>
              <a:t>Save at least </a:t>
            </a:r>
            <a:r>
              <a:rPr lang="en-US" sz="3200" b="1" dirty="0">
                <a:solidFill>
                  <a:srgbClr val="FF0000"/>
                </a:solidFill>
              </a:rPr>
              <a:t>5 good sample scans</a:t>
            </a:r>
            <a:r>
              <a:rPr lang="en-US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812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Calibration: Sample Scan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7812" y="1863089"/>
            <a:ext cx="9736375" cy="3606313"/>
          </a:xfrm>
        </p:spPr>
      </p:pic>
      <p:sp>
        <p:nvSpPr>
          <p:cNvPr id="5" name="TextBox 4"/>
          <p:cNvSpPr txBox="1"/>
          <p:nvPr/>
        </p:nvSpPr>
        <p:spPr>
          <a:xfrm>
            <a:off x="2053867" y="5749290"/>
            <a:ext cx="8084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An example of good Sample Scan.</a:t>
            </a:r>
          </a:p>
        </p:txBody>
      </p:sp>
    </p:spTree>
    <p:extLst>
      <p:ext uri="{BB962C8B-B14F-4D97-AF65-F5344CB8AC3E}">
        <p14:creationId xmlns:p14="http://schemas.microsoft.com/office/powerpoint/2010/main" val="93401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Calibration: Hard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 the cantilever to the dish surface first.</a:t>
            </a:r>
          </a:p>
          <a:p>
            <a:r>
              <a:rPr lang="en-US" dirty="0"/>
              <a:t>Check the </a:t>
            </a:r>
            <a:r>
              <a:rPr lang="en-US" b="1" dirty="0">
                <a:solidFill>
                  <a:srgbClr val="FF0000"/>
                </a:solidFill>
              </a:rPr>
              <a:t>sensitivity</a:t>
            </a:r>
            <a:r>
              <a:rPr lang="en-US" dirty="0"/>
              <a:t> of the reflection signal.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110" y="2840989"/>
            <a:ext cx="4033617" cy="21945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8172" y="2840989"/>
            <a:ext cx="3932963" cy="21945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3" r="430" b="1003"/>
          <a:stretch/>
        </p:blipFill>
        <p:spPr>
          <a:xfrm>
            <a:off x="8217580" y="2840989"/>
            <a:ext cx="3864497" cy="21945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8110" y="5090618"/>
            <a:ext cx="4033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Beginning</a:t>
            </a:r>
            <a:r>
              <a:rPr lang="en-US" sz="2800" dirty="0"/>
              <a:t>: cantilever is far from dish surface.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8172" y="5090618"/>
            <a:ext cx="4033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Cantilever touches dish surface. (signal jumps)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17580" y="5090618"/>
            <a:ext cx="39744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Cantilever continues to move down a little. (signal disappears) </a:t>
            </a:r>
            <a:r>
              <a:rPr lang="en-US" sz="2800" b="1" dirty="0">
                <a:solidFill>
                  <a:srgbClr val="FF0000"/>
                </a:solidFill>
              </a:rPr>
              <a:t>Lift it back immediately!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6174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Calibration: Hard Scan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3100" y="1457151"/>
            <a:ext cx="4572000" cy="5243378"/>
          </a:xfrm>
        </p:spPr>
      </p:pic>
      <p:sp>
        <p:nvSpPr>
          <p:cNvPr id="5" name="TextBox 4"/>
          <p:cNvSpPr txBox="1"/>
          <p:nvPr/>
        </p:nvSpPr>
        <p:spPr>
          <a:xfrm>
            <a:off x="960120" y="1457151"/>
            <a:ext cx="5013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Menu Bar</a:t>
            </a:r>
            <a:r>
              <a:rPr lang="en-US" sz="3200" dirty="0"/>
              <a:t>: click </a:t>
            </a:r>
            <a:r>
              <a:rPr lang="en-US" sz="3200" b="1" dirty="0" err="1">
                <a:solidFill>
                  <a:srgbClr val="FF0000"/>
                </a:solidFill>
              </a:rPr>
              <a:t>DispFScanParameters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Dwell time: 0</a:t>
            </a:r>
          </a:p>
          <a:p>
            <a:endParaRPr lang="en-US" sz="3200" dirty="0"/>
          </a:p>
          <a:p>
            <a:r>
              <a:rPr lang="en-US" sz="3200" dirty="0"/>
              <a:t>Max signal (mV): -4000</a:t>
            </a:r>
          </a:p>
          <a:p>
            <a:endParaRPr lang="en-US" sz="3200" dirty="0"/>
          </a:p>
          <a:p>
            <a:r>
              <a:rPr lang="en-US" sz="3200" dirty="0"/>
              <a:t>Feedback ON</a:t>
            </a:r>
          </a:p>
          <a:p>
            <a:endParaRPr lang="en-US" sz="3200" dirty="0"/>
          </a:p>
          <a:p>
            <a:r>
              <a:rPr lang="en-US" sz="3200" dirty="0"/>
              <a:t>Click </a:t>
            </a:r>
            <a:r>
              <a:rPr lang="en-US" sz="3200" b="1" dirty="0" err="1">
                <a:solidFill>
                  <a:srgbClr val="FF0000"/>
                </a:solidFill>
              </a:rPr>
              <a:t>DoForceScan</a:t>
            </a:r>
            <a:r>
              <a:rPr lang="en-US" sz="3200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00999" y="6241473"/>
            <a:ext cx="1330037" cy="347480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78500" y="3678717"/>
            <a:ext cx="3378200" cy="264633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78500" y="5035376"/>
            <a:ext cx="1746539" cy="312479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3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402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Office Theme</vt:lpstr>
      <vt:lpstr>Manual  for Home-build AFM</vt:lpstr>
      <vt:lpstr>Procedure</vt:lpstr>
      <vt:lpstr>Step 1 – Turn on AFM Controller</vt:lpstr>
      <vt:lpstr>Step 1 – Run Igor (afm-includeAll)</vt:lpstr>
      <vt:lpstr>Step 2 - Calibration</vt:lpstr>
      <vt:lpstr>Step 2 – Calibration: Sample Scan</vt:lpstr>
      <vt:lpstr>Step 2 – Calibration: Sample Scan</vt:lpstr>
      <vt:lpstr>Step 2 – Calibration: Hard Scan</vt:lpstr>
      <vt:lpstr>Step 2 – Calibration: Hard Scan</vt:lpstr>
      <vt:lpstr>Step 2 – Calibration: Hard Scan</vt:lpstr>
      <vt:lpstr>Step 2 – Calibration: Calculation</vt:lpstr>
      <vt:lpstr>Step 2 – Calibration: Slope</vt:lpstr>
      <vt:lpstr>Step 2 – Calibration: Slope</vt:lpstr>
      <vt:lpstr>Step 2 – Calibration: Spring</vt:lpstr>
      <vt:lpstr>Step 2 – Calibration: Spring</vt:lpstr>
      <vt:lpstr>Step 3 – Pulling 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Home-build AFM</dc:title>
  <dc:creator>Wei Zhang</dc:creator>
  <cp:lastModifiedBy>Wei Zhang</cp:lastModifiedBy>
  <cp:revision>76</cp:revision>
  <dcterms:created xsi:type="dcterms:W3CDTF">2017-02-09T22:20:37Z</dcterms:created>
  <dcterms:modified xsi:type="dcterms:W3CDTF">2017-02-10T01:02:56Z</dcterms:modified>
</cp:coreProperties>
</file>