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606" r:id="rId2"/>
    <p:sldId id="685" r:id="rId3"/>
    <p:sldId id="686" r:id="rId4"/>
    <p:sldId id="638" r:id="rId5"/>
    <p:sldId id="687" r:id="rId6"/>
    <p:sldId id="669" r:id="rId7"/>
    <p:sldId id="643" r:id="rId8"/>
    <p:sldId id="721" r:id="rId9"/>
    <p:sldId id="670" r:id="rId10"/>
    <p:sldId id="710" r:id="rId11"/>
    <p:sldId id="715" r:id="rId12"/>
    <p:sldId id="716" r:id="rId13"/>
    <p:sldId id="717" r:id="rId14"/>
    <p:sldId id="718" r:id="rId15"/>
    <p:sldId id="719" r:id="rId16"/>
    <p:sldId id="689" r:id="rId17"/>
    <p:sldId id="709" r:id="rId18"/>
    <p:sldId id="720" r:id="rId19"/>
    <p:sldId id="703" r:id="rId20"/>
    <p:sldId id="707" r:id="rId21"/>
    <p:sldId id="712" r:id="rId22"/>
    <p:sldId id="713" r:id="rId23"/>
    <p:sldId id="690" r:id="rId24"/>
    <p:sldId id="704" r:id="rId25"/>
    <p:sldId id="708" r:id="rId26"/>
    <p:sldId id="714" r:id="rId27"/>
    <p:sldId id="691" r:id="rId28"/>
    <p:sldId id="696" r:id="rId29"/>
    <p:sldId id="698" r:id="rId30"/>
  </p:sldIdLst>
  <p:sldSz cx="9144000" cy="6858000" type="screen4x3"/>
  <p:notesSz cx="6769100" cy="9906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CCFF"/>
    <a:srgbClr val="CCFFCC"/>
    <a:srgbClr val="00CC66"/>
    <a:srgbClr val="003300"/>
    <a:srgbClr val="FFCCFF"/>
    <a:srgbClr val="00FF0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28" autoAdjust="0"/>
  </p:normalViewPr>
  <p:slideViewPr>
    <p:cSldViewPr>
      <p:cViewPr varScale="1">
        <p:scale>
          <a:sx n="106" d="100"/>
          <a:sy n="106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1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1"/>
        <c:ser>
          <c:idx val="0"/>
          <c:order val="0"/>
          <c:tx>
            <c:strRef>
              <c:f>Sheet1!$A$3</c:f>
              <c:strCache>
                <c:ptCount val="1"/>
                <c:pt idx="0">
                  <c:v>-1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Sheet1!$B$3:$V$3</c:f>
              <c:numCache>
                <c:formatCode>General</c:formatCode>
                <c:ptCount val="21"/>
                <c:pt idx="0">
                  <c:v>0.20628208209087051</c:v>
                </c:pt>
                <c:pt idx="1">
                  <c:v>0.20372800908191777</c:v>
                </c:pt>
                <c:pt idx="2">
                  <c:v>0.20097790229140139</c:v>
                </c:pt>
                <c:pt idx="3">
                  <c:v>0.19802366510927566</c:v>
                </c:pt>
                <c:pt idx="4">
                  <c:v>0.1948581450989095</c:v>
                </c:pt>
                <c:pt idx="5">
                  <c:v>0.19147539135888531</c:v>
                </c:pt>
                <c:pt idx="6">
                  <c:v>0.18787092610651274</c:v>
                </c:pt>
                <c:pt idx="7">
                  <c:v>0.18404202345223206</c:v>
                </c:pt>
                <c:pt idx="8">
                  <c:v>0.1799879863845254</c:v>
                </c:pt>
                <c:pt idx="9">
                  <c:v>0.17571041112804814</c:v>
                </c:pt>
                <c:pt idx="10">
                  <c:v>0.17121342645278009</c:v>
                </c:pt>
                <c:pt idx="11">
                  <c:v>0.16650389440396993</c:v>
                </c:pt>
                <c:pt idx="12">
                  <c:v>0.16159155850440496</c:v>
                </c:pt>
                <c:pt idx="13">
                  <c:v>0.15648912594822514</c:v>
                </c:pt>
                <c:pt idx="14">
                  <c:v>0.15121227180853822</c:v>
                </c:pt>
                <c:pt idx="15">
                  <c:v>0.14577955589043587</c:v>
                </c:pt>
                <c:pt idx="16">
                  <c:v>0.14021224654109168</c:v>
                </c:pt>
                <c:pt idx="17">
                  <c:v>0.13453405031891405</c:v>
                </c:pt>
                <c:pt idx="18">
                  <c:v>0.12877075163595414</c:v>
                </c:pt>
                <c:pt idx="19">
                  <c:v>0.12294977192266361</c:v>
                </c:pt>
                <c:pt idx="20">
                  <c:v>0.11709966304863834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9D-4299-B7DF-25A12332231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-0.9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Sheet1!$B$4:$V$4</c:f>
              <c:numCache>
                <c:formatCode>General</c:formatCode>
                <c:ptCount val="21"/>
                <c:pt idx="0">
                  <c:v>0.22515427083478692</c:v>
                </c:pt>
                <c:pt idx="1">
                  <c:v>0.2221149327883058</c:v>
                </c:pt>
                <c:pt idx="2">
                  <c:v>0.21884999576952271</c:v>
                </c:pt>
                <c:pt idx="3">
                  <c:v>0.21535155511347953</c:v>
                </c:pt>
                <c:pt idx="4">
                  <c:v>0.21161303405699317</c:v>
                </c:pt>
                <c:pt idx="5">
                  <c:v>0.2076294838848568</c:v>
                </c:pt>
                <c:pt idx="6">
                  <c:v>0.20339789202320316</c:v>
                </c:pt>
                <c:pt idx="7">
                  <c:v>0.19891748815517304</c:v>
                </c:pt>
                <c:pt idx="8">
                  <c:v>0.19419003638183446</c:v>
                </c:pt>
                <c:pt idx="9">
                  <c:v>0.18922009969969633</c:v>
                </c:pt>
                <c:pt idx="10">
                  <c:v>0.18401526184160613</c:v>
                </c:pt>
                <c:pt idx="11">
                  <c:v>0.17858629106558793</c:v>
                </c:pt>
                <c:pt idx="12">
                  <c:v>0.17294723099305562</c:v>
                </c:pt>
                <c:pt idx="13">
                  <c:v>0.1671154052589465</c:v>
                </c:pt>
                <c:pt idx="14">
                  <c:v>0.1611113256200932</c:v>
                </c:pt>
                <c:pt idx="15">
                  <c:v>0.15495849723526731</c:v>
                </c:pt>
                <c:pt idx="16">
                  <c:v>0.14868311990338959</c:v>
                </c:pt>
                <c:pt idx="17">
                  <c:v>0.14231368980679862</c:v>
                </c:pt>
                <c:pt idx="18">
                  <c:v>0.13588051231296161</c:v>
                </c:pt>
                <c:pt idx="19">
                  <c:v>0.1294151421178126</c:v>
                </c:pt>
                <c:pt idx="20">
                  <c:v>0.12294977192266361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9D-4299-B7DF-25A12332231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-0.8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Sheet1!$B$5:$V$5</c:f>
              <c:numCache>
                <c:formatCode>General</c:formatCode>
                <c:ptCount val="21"/>
                <c:pt idx="0">
                  <c:v>0.24547496418796269</c:v>
                </c:pt>
                <c:pt idx="1">
                  <c:v>0.24186665074545499</c:v>
                </c:pt>
                <c:pt idx="2">
                  <c:v>0.23800027587378261</c:v>
                </c:pt>
                <c:pt idx="3">
                  <c:v>0.23386857112554044</c:v>
                </c:pt>
                <c:pt idx="4">
                  <c:v>0.22946606732460006</c:v>
                </c:pt>
                <c:pt idx="5">
                  <c:v>0.22478943506193486</c:v>
                </c:pt>
                <c:pt idx="6">
                  <c:v>0.21983782300575436</c:v>
                </c:pt>
                <c:pt idx="7">
                  <c:v>0.2146131807892554</c:v>
                </c:pt>
                <c:pt idx="8">
                  <c:v>0.20912055130347895</c:v>
                </c:pt>
                <c:pt idx="9">
                  <c:v>0.20336831586941853</c:v>
                </c:pt>
                <c:pt idx="10">
                  <c:v>0.19736837525268064</c:v>
                </c:pt>
                <c:pt idx="11">
                  <c:v>0.19113625005523635</c:v>
                </c:pt>
                <c:pt idx="12">
                  <c:v>0.1846910858546138</c:v>
                </c:pt>
                <c:pt idx="13">
                  <c:v>0.17805555164794298</c:v>
                </c:pt>
                <c:pt idx="14">
                  <c:v>0.17125562465312308</c:v>
                </c:pt>
                <c:pt idx="15">
                  <c:v>0.16432026012598067</c:v>
                </c:pt>
                <c:pt idx="16">
                  <c:v>0.1572809512185126</c:v>
                </c:pt>
                <c:pt idx="17">
                  <c:v>0.15017119054150513</c:v>
                </c:pt>
                <c:pt idx="18">
                  <c:v>0.14302585142723334</c:v>
                </c:pt>
                <c:pt idx="19">
                  <c:v>0.13588051231296161</c:v>
                </c:pt>
                <c:pt idx="20">
                  <c:v>0.12877075163595414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9D-4299-B7DF-25A12332231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-0.7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Sheet1!$B$6:$V$6</c:f>
              <c:numCache>
                <c:formatCode>General</c:formatCode>
                <c:ptCount val="21"/>
                <c:pt idx="0">
                  <c:v>0.26730398845623654</c:v>
                </c:pt>
                <c:pt idx="1">
                  <c:v>0.26303098338968572</c:v>
                </c:pt>
                <c:pt idx="2">
                  <c:v>0.25846474345985343</c:v>
                </c:pt>
                <c:pt idx="3">
                  <c:v>0.25359922429233667</c:v>
                </c:pt>
                <c:pt idx="4">
                  <c:v>0.24843074632110476</c:v>
                </c:pt>
                <c:pt idx="5">
                  <c:v>0.24295836867902129</c:v>
                </c:pt>
                <c:pt idx="6">
                  <c:v>0.23718424604399638</c:v>
                </c:pt>
                <c:pt idx="7">
                  <c:v>0.23111395167255144</c:v>
                </c:pt>
                <c:pt idx="8">
                  <c:v>0.2247567483569036</c:v>
                </c:pt>
                <c:pt idx="9">
                  <c:v>0.21812578847710398</c:v>
                </c:pt>
                <c:pt idx="10">
                  <c:v>0.21123822495108213</c:v>
                </c:pt>
                <c:pt idx="11">
                  <c:v>0.20411521691433179</c:v>
                </c:pt>
                <c:pt idx="12">
                  <c:v>0.19678181748322304</c:v>
                </c:pt>
                <c:pt idx="13">
                  <c:v>0.18926673592351057</c:v>
                </c:pt>
                <c:pt idx="14">
                  <c:v>0.18160197274185932</c:v>
                </c:pt>
                <c:pt idx="15">
                  <c:v>0.17382233325397473</c:v>
                </c:pt>
                <c:pt idx="16">
                  <c:v>0.16596483251926825</c:v>
                </c:pt>
                <c:pt idx="17">
                  <c:v>0.15806801153038666</c:v>
                </c:pt>
                <c:pt idx="18">
                  <c:v>0.15017119054150513</c:v>
                </c:pt>
                <c:pt idx="19">
                  <c:v>0.14231368980679862</c:v>
                </c:pt>
                <c:pt idx="20">
                  <c:v>0.13453405031891405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9D-4299-B7DF-25A12332231C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-0.6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Sheet1!$B$7:$V$7</c:f>
              <c:numCache>
                <c:formatCode>General</c:formatCode>
                <c:ptCount val="21"/>
                <c:pt idx="0">
                  <c:v>0.29069419339511948</c:v>
                </c:pt>
                <c:pt idx="1">
                  <c:v>0.28564771781971299</c:v>
                </c:pt>
                <c:pt idx="2">
                  <c:v>0.28027048753443384</c:v>
                </c:pt>
                <c:pt idx="3">
                  <c:v>0.27455843598991364</c:v>
                </c:pt>
                <c:pt idx="4">
                  <c:v>0.2685105233671557</c:v>
                </c:pt>
                <c:pt idx="5">
                  <c:v>0.26212913095352375</c:v>
                </c:pt>
                <c:pt idx="6">
                  <c:v>0.25542041815004451</c:v>
                </c:pt>
                <c:pt idx="7">
                  <c:v>0.24839462192529646</c:v>
                </c:pt>
                <c:pt idx="8">
                  <c:v>0.24106627790721555</c:v>
                </c:pt>
                <c:pt idx="9">
                  <c:v>0.23345434300185763</c:v>
                </c:pt>
                <c:pt idx="10">
                  <c:v>0.22558220167042206</c:v>
                </c:pt>
                <c:pt idx="11">
                  <c:v>0.21747754188852811</c:v>
                </c:pt>
                <c:pt idx="12">
                  <c:v>0.20917209230176734</c:v>
                </c:pt>
                <c:pt idx="13">
                  <c:v>0.20070121893946943</c:v>
                </c:pt>
                <c:pt idx="14">
                  <c:v>0.19210338762434639</c:v>
                </c:pt>
                <c:pt idx="15">
                  <c:v>0.18341950632359078</c:v>
                </c:pt>
                <c:pt idx="16">
                  <c:v>0.17469216942142951</c:v>
                </c:pt>
                <c:pt idx="17">
                  <c:v>0.16596483251926825</c:v>
                </c:pt>
                <c:pt idx="18">
                  <c:v>0.1572809512185126</c:v>
                </c:pt>
                <c:pt idx="19">
                  <c:v>0.14868311990338959</c:v>
                </c:pt>
                <c:pt idx="20">
                  <c:v>0.14021224654109168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9D-4299-B7DF-25A12332231C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-0.5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Sheet1!$B$8:$V$8</c:f>
              <c:numCache>
                <c:formatCode>General</c:formatCode>
                <c:ptCount val="21"/>
                <c:pt idx="0">
                  <c:v>0.3156895505490257</c:v>
                </c:pt>
                <c:pt idx="1">
                  <c:v>0.30974679201793953</c:v>
                </c:pt>
                <c:pt idx="2">
                  <c:v>0.30343399876838678</c:v>
                </c:pt>
                <c:pt idx="3">
                  <c:v>0.29675002162265202</c:v>
                </c:pt>
                <c:pt idx="4">
                  <c:v>0.28969749231027747</c:v>
                </c:pt>
                <c:pt idx="5">
                  <c:v>0.28228321802215056</c:v>
                </c:pt>
                <c:pt idx="6">
                  <c:v>0.27451851235823321</c:v>
                </c:pt>
                <c:pt idx="7">
                  <c:v>0.26641943967179665</c:v>
                </c:pt>
                <c:pt idx="8">
                  <c:v>0.25800695058411011</c:v>
                </c:pt>
                <c:pt idx="9">
                  <c:v>0.24930688892162625</c:v>
                </c:pt>
                <c:pt idx="10">
                  <c:v>0.24034985462977979</c:v>
                </c:pt>
                <c:pt idx="11">
                  <c:v>0.23117091328494832</c:v>
                </c:pt>
                <c:pt idx="12">
                  <c:v>0.22180915039423496</c:v>
                </c:pt>
                <c:pt idx="13">
                  <c:v>0.2123070772662409</c:v>
                </c:pt>
                <c:pt idx="14">
                  <c:v>0.20270990419662485</c:v>
                </c:pt>
                <c:pt idx="15">
                  <c:v>0.19306470526010783</c:v>
                </c:pt>
                <c:pt idx="16">
                  <c:v>0.18341950632359078</c:v>
                </c:pt>
                <c:pt idx="17">
                  <c:v>0.17382233325397473</c:v>
                </c:pt>
                <c:pt idx="18">
                  <c:v>0.16432026012598067</c:v>
                </c:pt>
                <c:pt idx="19">
                  <c:v>0.15495849723526731</c:v>
                </c:pt>
                <c:pt idx="20">
                  <c:v>0.14577955589043587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9D-4299-B7DF-25A12332231C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-0.4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Sheet1!$B$9:$V$9</c:f>
              <c:numCache>
                <c:formatCode>General</c:formatCode>
                <c:ptCount val="21"/>
                <c:pt idx="0">
                  <c:v>0.34232314650545292</c:v>
                </c:pt>
                <c:pt idx="1">
                  <c:v>0.33534643099422295</c:v>
                </c:pt>
                <c:pt idx="2">
                  <c:v>0.32795949383567463</c:v>
                </c:pt>
                <c:pt idx="3">
                  <c:v>0.32016524354076226</c:v>
                </c:pt>
                <c:pt idx="4">
                  <c:v>0.31197120321888827</c:v>
                </c:pt>
                <c:pt idx="5">
                  <c:v>0.30338987633170972</c:v>
                </c:pt>
                <c:pt idx="6">
                  <c:v>0.29443901673527911</c:v>
                </c:pt>
                <c:pt idx="7">
                  <c:v>0.28514177844693922</c:v>
                </c:pt>
                <c:pt idx="8">
                  <c:v>0.27552672331209721</c:v>
                </c:pt>
                <c:pt idx="9">
                  <c:v>0.26562766950054217</c:v>
                </c:pt>
                <c:pt idx="10">
                  <c:v>0.25548337046751224</c:v>
                </c:pt>
                <c:pt idx="11">
                  <c:v>0.24513702237877605</c:v>
                </c:pt>
                <c:pt idx="12">
                  <c:v>0.23463560749628895</c:v>
                </c:pt>
                <c:pt idx="13">
                  <c:v>0.22402909092401047</c:v>
                </c:pt>
                <c:pt idx="14">
                  <c:v>0.21336949756031767</c:v>
                </c:pt>
                <c:pt idx="15">
                  <c:v>0.20270990419662485</c:v>
                </c:pt>
                <c:pt idx="16">
                  <c:v>0.19210338762434639</c:v>
                </c:pt>
                <c:pt idx="17">
                  <c:v>0.18160197274185932</c:v>
                </c:pt>
                <c:pt idx="18">
                  <c:v>0.17125562465312308</c:v>
                </c:pt>
                <c:pt idx="19">
                  <c:v>0.1611113256200932</c:v>
                </c:pt>
                <c:pt idx="20">
                  <c:v>0.15121227180853822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9D-4299-B7DF-25A12332231C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-0.3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Sheet1!$B$10:$V$10</c:f>
              <c:numCache>
                <c:formatCode>General</c:formatCode>
                <c:ptCount val="21"/>
                <c:pt idx="0">
                  <c:v>0.37061512301527721</c:v>
                </c:pt>
                <c:pt idx="1">
                  <c:v>0.36245129489399719</c:v>
                </c:pt>
                <c:pt idx="2">
                  <c:v>0.35383731613985753</c:v>
                </c:pt>
                <c:pt idx="3">
                  <c:v>0.34478150107458316</c:v>
                </c:pt>
                <c:pt idx="4">
                  <c:v>0.33529766816037276</c:v>
                </c:pt>
                <c:pt idx="5">
                  <c:v>0.32540543844261938</c:v>
                </c:pt>
                <c:pt idx="6">
                  <c:v>0.31513040106792678</c:v>
                </c:pt>
                <c:pt idx="7">
                  <c:v>0.30450412175720537</c:v>
                </c:pt>
                <c:pt idx="8">
                  <c:v>0.29356397536820888</c:v>
                </c:pt>
                <c:pt idx="9">
                  <c:v>0.28235279109264128</c:v>
                </c:pt>
                <c:pt idx="10">
                  <c:v>0.27091830807668249</c:v>
                </c:pt>
                <c:pt idx="11">
                  <c:v>0.25931244974991097</c:v>
                </c:pt>
                <c:pt idx="12">
                  <c:v>0.2475904360921414</c:v>
                </c:pt>
                <c:pt idx="13">
                  <c:v>0.23580976350807592</c:v>
                </c:pt>
                <c:pt idx="14">
                  <c:v>0.22402909092401047</c:v>
                </c:pt>
                <c:pt idx="15">
                  <c:v>0.2123070772662409</c:v>
                </c:pt>
                <c:pt idx="16">
                  <c:v>0.20070121893946943</c:v>
                </c:pt>
                <c:pt idx="17">
                  <c:v>0.18926673592351057</c:v>
                </c:pt>
                <c:pt idx="18">
                  <c:v>0.17805555164794298</c:v>
                </c:pt>
                <c:pt idx="19">
                  <c:v>0.1671154052589465</c:v>
                </c:pt>
                <c:pt idx="20">
                  <c:v>0.15648912594822514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9D-4299-B7DF-25A12332231C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-0.2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Sheet1!$B$11:$V$11</c:f>
              <c:numCache>
                <c:formatCode>General</c:formatCode>
                <c:ptCount val="21"/>
                <c:pt idx="0">
                  <c:v>0.40057063033570617</c:v>
                </c:pt>
                <c:pt idx="1">
                  <c:v>0.39105071152770954</c:v>
                </c:pt>
                <c:pt idx="2">
                  <c:v>0.38104248807809699</c:v>
                </c:pt>
                <c:pt idx="3">
                  <c:v>0.37056123174942301</c:v>
                </c:pt>
                <c:pt idx="4">
                  <c:v>0.35962862715043831</c:v>
                </c:pt>
                <c:pt idx="5">
                  <c:v>0.3482729546617877</c:v>
                </c:pt>
                <c:pt idx="6">
                  <c:v>0.33652909980022944</c:v>
                </c:pt>
                <c:pt idx="7">
                  <c:v>0.3244383681716202</c:v>
                </c:pt>
                <c:pt idx="8">
                  <c:v>0.31204809335307593</c:v>
                </c:pt>
                <c:pt idx="9">
                  <c:v>0.29941103526060836</c:v>
                </c:pt>
                <c:pt idx="10">
                  <c:v>0.28658457815855437</c:v>
                </c:pt>
                <c:pt idx="11">
                  <c:v>0.27362974956270186</c:v>
                </c:pt>
                <c:pt idx="12">
                  <c:v>0.26061009282742165</c:v>
                </c:pt>
                <c:pt idx="13">
                  <c:v>0.2475904360921414</c:v>
                </c:pt>
                <c:pt idx="14">
                  <c:v>0.23463560749628895</c:v>
                </c:pt>
                <c:pt idx="15">
                  <c:v>0.22180915039423496</c:v>
                </c:pt>
                <c:pt idx="16">
                  <c:v>0.20917209230176734</c:v>
                </c:pt>
                <c:pt idx="17">
                  <c:v>0.19678181748322304</c:v>
                </c:pt>
                <c:pt idx="18">
                  <c:v>0.1846910858546138</c:v>
                </c:pt>
                <c:pt idx="19">
                  <c:v>0.17294723099305562</c:v>
                </c:pt>
                <c:pt idx="20">
                  <c:v>0.16159155850440496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9D-4299-B7DF-25A12332231C}"/>
            </c:ext>
          </c:extLst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-0.1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Sheet1!$B$12:$V$12</c:f>
              <c:numCache>
                <c:formatCode>General</c:formatCode>
                <c:ptCount val="21"/>
                <c:pt idx="0">
                  <c:v>0.43217787387321394</c:v>
                </c:pt>
                <c:pt idx="1">
                  <c:v>0.42111707637509938</c:v>
                </c:pt>
                <c:pt idx="2">
                  <c:v>0.40953349669575267</c:v>
                </c:pt>
                <c:pt idx="3">
                  <c:v>0.3974511000341347</c:v>
                </c:pt>
                <c:pt idx="4">
                  <c:v>0.38490114104448619</c:v>
                </c:pt>
                <c:pt idx="5">
                  <c:v>0.37192217418539081</c:v>
                </c:pt>
                <c:pt idx="6">
                  <c:v>0.35855984921119449</c:v>
                </c:pt>
                <c:pt idx="7">
                  <c:v>0.34486647781477431</c:v>
                </c:pt>
                <c:pt idx="8">
                  <c:v>0.33090036872094664</c:v>
                </c:pt>
                <c:pt idx="9">
                  <c:v>0.31672494134981172</c:v>
                </c:pt>
                <c:pt idx="10">
                  <c:v>0.30240764153702077</c:v>
                </c:pt>
                <c:pt idx="11">
                  <c:v>0.28801869554986131</c:v>
                </c:pt>
                <c:pt idx="12">
                  <c:v>0.27362974956270186</c:v>
                </c:pt>
                <c:pt idx="13">
                  <c:v>0.25931244974991097</c:v>
                </c:pt>
                <c:pt idx="14">
                  <c:v>0.24513702237877605</c:v>
                </c:pt>
                <c:pt idx="15">
                  <c:v>0.23117091328494832</c:v>
                </c:pt>
                <c:pt idx="16">
                  <c:v>0.21747754188852811</c:v>
                </c:pt>
                <c:pt idx="17">
                  <c:v>0.20411521691433179</c:v>
                </c:pt>
                <c:pt idx="18">
                  <c:v>0.19113625005523635</c:v>
                </c:pt>
                <c:pt idx="19">
                  <c:v>0.17858629106558793</c:v>
                </c:pt>
                <c:pt idx="20">
                  <c:v>0.16650389440396993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9D-4299-B7DF-25A12332231C}"/>
            </c:ext>
          </c:extLst>
        </c:ser>
        <c:ser>
          <c:idx val="10"/>
          <c:order val="10"/>
          <c:tx>
            <c:strRef>
              <c:f>Sheet1!$A$13</c:f>
              <c:strCache>
                <c:ptCount val="1"/>
                <c:pt idx="0">
                  <c:v>0</c:v>
                </c:pt>
              </c:strCache>
            </c:strRef>
          </c:tx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Sheet1!$B$13:$V$13</c:f>
              <c:numCache>
                <c:formatCode>General</c:formatCode>
                <c:ptCount val="21"/>
                <c:pt idx="0">
                  <c:v>0.46540634591480134</c:v>
                </c:pt>
                <c:pt idx="1">
                  <c:v>0.45260451052597522</c:v>
                </c:pt>
                <c:pt idx="2">
                  <c:v>0.43925139711490069</c:v>
                </c:pt>
                <c:pt idx="3">
                  <c:v>0.42538154741649925</c:v>
                </c:pt>
                <c:pt idx="4">
                  <c:v>0.41103757069715929</c:v>
                </c:pt>
                <c:pt idx="5">
                  <c:v>0.39626991773780162</c:v>
                </c:pt>
                <c:pt idx="6">
                  <c:v>0.38113640190006909</c:v>
                </c:pt>
                <c:pt idx="7">
                  <c:v>0.36570146429089889</c:v>
                </c:pt>
                <c:pt idx="8">
                  <c:v>0.35003519420902701</c:v>
                </c:pt>
                <c:pt idx="9">
                  <c:v>0.33421213083056062</c:v>
                </c:pt>
                <c:pt idx="10">
                  <c:v>0.31830988618379069</c:v>
                </c:pt>
                <c:pt idx="11">
                  <c:v>0.30240764153702077</c:v>
                </c:pt>
                <c:pt idx="12">
                  <c:v>0.28658457815855437</c:v>
                </c:pt>
                <c:pt idx="13">
                  <c:v>0.27091830807668249</c:v>
                </c:pt>
                <c:pt idx="14">
                  <c:v>0.25548337046751224</c:v>
                </c:pt>
                <c:pt idx="15">
                  <c:v>0.24034985462977979</c:v>
                </c:pt>
                <c:pt idx="16">
                  <c:v>0.22558220167042206</c:v>
                </c:pt>
                <c:pt idx="17">
                  <c:v>0.21123822495108213</c:v>
                </c:pt>
                <c:pt idx="18">
                  <c:v>0.19736837525268064</c:v>
                </c:pt>
                <c:pt idx="19">
                  <c:v>0.18401526184160613</c:v>
                </c:pt>
                <c:pt idx="20">
                  <c:v>0.17121342645278009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9D-4299-B7DF-25A12332231C}"/>
            </c:ext>
          </c:extLst>
        </c:ser>
        <c:ser>
          <c:idx val="11"/>
          <c:order val="11"/>
          <c:tx>
            <c:strRef>
              <c:f>Sheet1!$A$14</c:f>
              <c:strCache>
                <c:ptCount val="1"/>
                <c:pt idx="0">
                  <c:v>0.1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Sheet1!$B$14:$V$14</c:f>
              <c:numCache>
                <c:formatCode>General</c:formatCode>
                <c:ptCount val="21"/>
                <c:pt idx="0">
                  <c:v>0.50020534242317116</c:v>
                </c:pt>
                <c:pt idx="1">
                  <c:v>0.48544786981548577</c:v>
                </c:pt>
                <c:pt idx="2">
                  <c:v>0.47011931529073209</c:v>
                </c:pt>
                <c:pt idx="3">
                  <c:v>0.45426676937096344</c:v>
                </c:pt>
                <c:pt idx="4">
                  <c:v>0.43794598879204766</c:v>
                </c:pt>
                <c:pt idx="5">
                  <c:v>0.42122086719994845</c:v>
                </c:pt>
                <c:pt idx="6">
                  <c:v>0.40416262303198136</c:v>
                </c:pt>
                <c:pt idx="7">
                  <c:v>0.386848716942778</c:v>
                </c:pt>
                <c:pt idx="8">
                  <c:v>0.3693615274620291</c:v>
                </c:pt>
                <c:pt idx="9">
                  <c:v>0.35178682914629489</c:v>
                </c:pt>
                <c:pt idx="10">
                  <c:v>0.33421213083056062</c:v>
                </c:pt>
                <c:pt idx="11">
                  <c:v>0.31672494134981172</c:v>
                </c:pt>
                <c:pt idx="12">
                  <c:v>0.29941103526060836</c:v>
                </c:pt>
                <c:pt idx="13">
                  <c:v>0.28235279109264128</c:v>
                </c:pt>
                <c:pt idx="14">
                  <c:v>0.26562766950054217</c:v>
                </c:pt>
                <c:pt idx="15">
                  <c:v>0.24930688892162625</c:v>
                </c:pt>
                <c:pt idx="16">
                  <c:v>0.23345434300185763</c:v>
                </c:pt>
                <c:pt idx="17">
                  <c:v>0.21812578847710398</c:v>
                </c:pt>
                <c:pt idx="18">
                  <c:v>0.20336831586941853</c:v>
                </c:pt>
                <c:pt idx="19">
                  <c:v>0.18922009969969633</c:v>
                </c:pt>
                <c:pt idx="20">
                  <c:v>0.17571041112804814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9D-4299-B7DF-25A12332231C}"/>
            </c:ext>
          </c:extLst>
        </c:ser>
        <c:ser>
          <c:idx val="12"/>
          <c:order val="12"/>
          <c:tx>
            <c:strRef>
              <c:f>Sheet1!$A$15</c:f>
              <c:strCache>
                <c:ptCount val="1"/>
                <c:pt idx="0">
                  <c:v>0.2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Sheet1!$B$15:$V$15</c:f>
              <c:numCache>
                <c:formatCode>General</c:formatCode>
                <c:ptCount val="21"/>
                <c:pt idx="0">
                  <c:v>0.53650286796184787</c:v>
                </c:pt>
                <c:pt idx="1">
                  <c:v>0.51956219528495329</c:v>
                </c:pt>
                <c:pt idx="2">
                  <c:v>0.50204242255696629</c:v>
                </c:pt>
                <c:pt idx="3">
                  <c:v>0.48400517050085451</c:v>
                </c:pt>
                <c:pt idx="4">
                  <c:v>0.46552105251598741</c:v>
                </c:pt>
                <c:pt idx="5">
                  <c:v>0.4466687771481167</c:v>
                </c:pt>
                <c:pt idx="6">
                  <c:v>0.42753395166003633</c:v>
                </c:pt>
                <c:pt idx="7">
                  <c:v>0.40820761840703429</c:v>
                </c:pt>
                <c:pt idx="8">
                  <c:v>0.38878457293453167</c:v>
                </c:pt>
                <c:pt idx="9">
                  <c:v>0.3693615274620291</c:v>
                </c:pt>
                <c:pt idx="10">
                  <c:v>0.35003519420902701</c:v>
                </c:pt>
                <c:pt idx="11">
                  <c:v>0.33090036872094664</c:v>
                </c:pt>
                <c:pt idx="12">
                  <c:v>0.31204809335307593</c:v>
                </c:pt>
                <c:pt idx="13">
                  <c:v>0.29356397536820888</c:v>
                </c:pt>
                <c:pt idx="14">
                  <c:v>0.27552672331209721</c:v>
                </c:pt>
                <c:pt idx="15">
                  <c:v>0.25800695058411011</c:v>
                </c:pt>
                <c:pt idx="16">
                  <c:v>0.24106627790721555</c:v>
                </c:pt>
                <c:pt idx="17">
                  <c:v>0.2247567483569036</c:v>
                </c:pt>
                <c:pt idx="18">
                  <c:v>0.20912055130347895</c:v>
                </c:pt>
                <c:pt idx="19">
                  <c:v>0.19419003638183446</c:v>
                </c:pt>
                <c:pt idx="20">
                  <c:v>0.1799879863845254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C9D-4299-B7DF-25A12332231C}"/>
            </c:ext>
          </c:extLst>
        </c:ser>
        <c:ser>
          <c:idx val="13"/>
          <c:order val="13"/>
          <c:tx>
            <c:strRef>
              <c:f>Sheet1!$A$16</c:f>
              <c:strCache>
                <c:ptCount val="1"/>
                <c:pt idx="0">
                  <c:v>0.3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Sheet1!$B$16:$V$16</c:f>
              <c:numCache>
                <c:formatCode>General</c:formatCode>
                <c:ptCount val="21"/>
                <c:pt idx="0">
                  <c:v>0.57420502836047072</c:v>
                </c:pt>
                <c:pt idx="1">
                  <c:v>0.55484268505020451</c:v>
                </c:pt>
                <c:pt idx="2">
                  <c:v>0.53490843863578974</c:v>
                </c:pt>
                <c:pt idx="3">
                  <c:v>0.51448032899263552</c:v>
                </c:pt>
                <c:pt idx="4">
                  <c:v>0.49364534251651104</c:v>
                </c:pt>
                <c:pt idx="5">
                  <c:v>0.47249808986463188</c:v>
                </c:pt>
                <c:pt idx="6">
                  <c:v>0.45113918840037559</c:v>
                </c:pt>
                <c:pt idx="7">
                  <c:v>0.42967340340370491</c:v>
                </c:pt>
                <c:pt idx="8">
                  <c:v>0.40820761840703429</c:v>
                </c:pt>
                <c:pt idx="9">
                  <c:v>0.386848716942778</c:v>
                </c:pt>
                <c:pt idx="10">
                  <c:v>0.36570146429089889</c:v>
                </c:pt>
                <c:pt idx="11">
                  <c:v>0.34486647781477431</c:v>
                </c:pt>
                <c:pt idx="12">
                  <c:v>0.3244383681716202</c:v>
                </c:pt>
                <c:pt idx="13">
                  <c:v>0.30450412175720537</c:v>
                </c:pt>
                <c:pt idx="14">
                  <c:v>0.28514177844693922</c:v>
                </c:pt>
                <c:pt idx="15">
                  <c:v>0.26641943967179665</c:v>
                </c:pt>
                <c:pt idx="16">
                  <c:v>0.24839462192529646</c:v>
                </c:pt>
                <c:pt idx="17">
                  <c:v>0.23111395167255144</c:v>
                </c:pt>
                <c:pt idx="18">
                  <c:v>0.2146131807892554</c:v>
                </c:pt>
                <c:pt idx="19">
                  <c:v>0.19891748815517304</c:v>
                </c:pt>
                <c:pt idx="20">
                  <c:v>0.18404202345223206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C9D-4299-B7DF-25A12332231C}"/>
            </c:ext>
          </c:extLst>
        </c:ser>
        <c:ser>
          <c:idx val="14"/>
          <c:order val="14"/>
          <c:tx>
            <c:strRef>
              <c:f>Sheet1!$A$17</c:f>
              <c:strCache>
                <c:ptCount val="1"/>
                <c:pt idx="0">
                  <c:v>0.4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Sheet1!$B$17:$V$17</c:f>
              <c:numCache>
                <c:formatCode>General</c:formatCode>
                <c:ptCount val="21"/>
                <c:pt idx="0">
                  <c:v>0.61319599962449189</c:v>
                </c:pt>
                <c:pt idx="1">
                  <c:v>0.59116525021352695</c:v>
                </c:pt>
                <c:pt idx="2">
                  <c:v>0.56858869752465224</c:v>
                </c:pt>
                <c:pt idx="3">
                  <c:v>0.54556247639274003</c:v>
                </c:pt>
                <c:pt idx="4">
                  <c:v>0.52219114776468512</c:v>
                </c:pt>
                <c:pt idx="5">
                  <c:v>0.49858591102434574</c:v>
                </c:pt>
                <c:pt idx="6">
                  <c:v>0.47486254971236064</c:v>
                </c:pt>
                <c:pt idx="7">
                  <c:v>0.45113918840037559</c:v>
                </c:pt>
                <c:pt idx="8">
                  <c:v>0.42753395166003633</c:v>
                </c:pt>
                <c:pt idx="9">
                  <c:v>0.40416262303198136</c:v>
                </c:pt>
                <c:pt idx="10">
                  <c:v>0.38113640190006909</c:v>
                </c:pt>
                <c:pt idx="11">
                  <c:v>0.35855984921119449</c:v>
                </c:pt>
                <c:pt idx="12">
                  <c:v>0.33652909980022944</c:v>
                </c:pt>
                <c:pt idx="13">
                  <c:v>0.31513040106792678</c:v>
                </c:pt>
                <c:pt idx="14">
                  <c:v>0.29443901673527911</c:v>
                </c:pt>
                <c:pt idx="15">
                  <c:v>0.27451851235823321</c:v>
                </c:pt>
                <c:pt idx="16">
                  <c:v>0.25542041815004451</c:v>
                </c:pt>
                <c:pt idx="17">
                  <c:v>0.23718424604399638</c:v>
                </c:pt>
                <c:pt idx="18">
                  <c:v>0.21983782300575436</c:v>
                </c:pt>
                <c:pt idx="19">
                  <c:v>0.20339789202320316</c:v>
                </c:pt>
                <c:pt idx="20">
                  <c:v>0.18787092610651274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9D-4299-B7DF-25A12332231C}"/>
            </c:ext>
          </c:extLst>
        </c:ser>
        <c:ser>
          <c:idx val="15"/>
          <c:order val="15"/>
          <c:tx>
            <c:strRef>
              <c:f>Sheet1!$A$18</c:f>
              <c:strCache>
                <c:ptCount val="1"/>
                <c:pt idx="0">
                  <c:v>0.5</c:v>
                </c:pt>
              </c:strCache>
            </c:strRef>
          </c:tx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Sheet1!$B$18:$V$18</c:f>
              <c:numCache>
                <c:formatCode>General</c:formatCode>
                <c:ptCount val="21"/>
                <c:pt idx="0">
                  <c:v>0.65333864231290339</c:v>
                </c:pt>
                <c:pt idx="1">
                  <c:v>0.6283876928507568</c:v>
                </c:pt>
                <c:pt idx="2">
                  <c:v>0.60293978290258832</c:v>
                </c:pt>
                <c:pt idx="3">
                  <c:v>0.57711047018607309</c:v>
                </c:pt>
                <c:pt idx="4">
                  <c:v>0.55102264902635945</c:v>
                </c:pt>
                <c:pt idx="5">
                  <c:v>0.52480428002535251</c:v>
                </c:pt>
                <c:pt idx="6">
                  <c:v>0.49858591102434574</c:v>
                </c:pt>
                <c:pt idx="7">
                  <c:v>0.47249808986463188</c:v>
                </c:pt>
                <c:pt idx="8">
                  <c:v>0.4466687771481167</c:v>
                </c:pt>
                <c:pt idx="9">
                  <c:v>0.42122086719994845</c:v>
                </c:pt>
                <c:pt idx="10">
                  <c:v>0.39626991773780162</c:v>
                </c:pt>
                <c:pt idx="11">
                  <c:v>0.37192217418539081</c:v>
                </c:pt>
                <c:pt idx="12">
                  <c:v>0.3482729546617877</c:v>
                </c:pt>
                <c:pt idx="13">
                  <c:v>0.32540543844261938</c:v>
                </c:pt>
                <c:pt idx="14">
                  <c:v>0.30338987633170972</c:v>
                </c:pt>
                <c:pt idx="15">
                  <c:v>0.28228321802215056</c:v>
                </c:pt>
                <c:pt idx="16">
                  <c:v>0.26212913095352375</c:v>
                </c:pt>
                <c:pt idx="17">
                  <c:v>0.24295836867902129</c:v>
                </c:pt>
                <c:pt idx="18">
                  <c:v>0.22478943506193486</c:v>
                </c:pt>
                <c:pt idx="19">
                  <c:v>0.2076294838848568</c:v>
                </c:pt>
                <c:pt idx="20">
                  <c:v>0.19147539135888531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9D-4299-B7DF-25A12332231C}"/>
            </c:ext>
          </c:extLst>
        </c:ser>
        <c:ser>
          <c:idx val="16"/>
          <c:order val="16"/>
          <c:tx>
            <c:strRef>
              <c:f>Sheet1!$A$19</c:f>
              <c:strCache>
                <c:ptCount val="1"/>
                <c:pt idx="0">
                  <c:v>0.6</c:v>
                </c:pt>
              </c:strCache>
            </c:strRef>
          </c:tx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Sheet1!$B$19:$V$19</c:f>
              <c:numCache>
                <c:formatCode>General</c:formatCode>
                <c:ptCount val="21"/>
                <c:pt idx="0">
                  <c:v>0.6944758034153089</c:v>
                </c:pt>
                <c:pt idx="1">
                  <c:v>0.66635151341478527</c:v>
                </c:pt>
                <c:pt idx="2">
                  <c:v>0.6378057081666112</c:v>
                </c:pt>
                <c:pt idx="3">
                  <c:v>0.60897420690493698</c:v>
                </c:pt>
                <c:pt idx="4">
                  <c:v>0.57999842796564816</c:v>
                </c:pt>
                <c:pt idx="5">
                  <c:v>0.55102264902635945</c:v>
                </c:pt>
                <c:pt idx="6">
                  <c:v>0.52219114776468512</c:v>
                </c:pt>
                <c:pt idx="7">
                  <c:v>0.49364534251651104</c:v>
                </c:pt>
                <c:pt idx="8">
                  <c:v>0.46552105251598741</c:v>
                </c:pt>
                <c:pt idx="9">
                  <c:v>0.43794598879204766</c:v>
                </c:pt>
                <c:pt idx="10">
                  <c:v>0.41103757069715929</c:v>
                </c:pt>
                <c:pt idx="11">
                  <c:v>0.38490114104448619</c:v>
                </c:pt>
                <c:pt idx="12">
                  <c:v>0.35962862715043831</c:v>
                </c:pt>
                <c:pt idx="13">
                  <c:v>0.33529766816037276</c:v>
                </c:pt>
                <c:pt idx="14">
                  <c:v>0.31197120321888827</c:v>
                </c:pt>
                <c:pt idx="15">
                  <c:v>0.28969749231027747</c:v>
                </c:pt>
                <c:pt idx="16">
                  <c:v>0.2685105233671557</c:v>
                </c:pt>
                <c:pt idx="17">
                  <c:v>0.24843074632110476</c:v>
                </c:pt>
                <c:pt idx="18">
                  <c:v>0.22946606732460006</c:v>
                </c:pt>
                <c:pt idx="19">
                  <c:v>0.21161303405699317</c:v>
                </c:pt>
                <c:pt idx="20">
                  <c:v>0.1948581450989095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C9D-4299-B7DF-25A12332231C}"/>
            </c:ext>
          </c:extLst>
        </c:ser>
        <c:ser>
          <c:idx val="17"/>
          <c:order val="17"/>
          <c:tx>
            <c:strRef>
              <c:f>Sheet1!$A$20</c:f>
              <c:strCache>
                <c:ptCount val="1"/>
                <c:pt idx="0">
                  <c:v>0.7</c:v>
                </c:pt>
              </c:strCache>
            </c:strRef>
          </c:tx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Sheet1!$B$20:$V$20</c:f>
              <c:numCache>
                <c:formatCode>General</c:formatCode>
                <c:ptCount val="21"/>
                <c:pt idx="0">
                  <c:v>0.73643231384171537</c:v>
                </c:pt>
                <c:pt idx="1">
                  <c:v>0.70488432004838231</c:v>
                </c:pt>
                <c:pt idx="2">
                  <c:v>0.67302058332951853</c:v>
                </c:pt>
                <c:pt idx="3">
                  <c:v>0.64099739511722764</c:v>
                </c:pt>
                <c:pt idx="4">
                  <c:v>0.60897420690493698</c:v>
                </c:pt>
                <c:pt idx="5">
                  <c:v>0.57711047018607309</c:v>
                </c:pt>
                <c:pt idx="6">
                  <c:v>0.54556247639274003</c:v>
                </c:pt>
                <c:pt idx="7">
                  <c:v>0.51448032899263552</c:v>
                </c:pt>
                <c:pt idx="8">
                  <c:v>0.48400517050085451</c:v>
                </c:pt>
                <c:pt idx="9">
                  <c:v>0.45426676937096344</c:v>
                </c:pt>
                <c:pt idx="10">
                  <c:v>0.42538154741649925</c:v>
                </c:pt>
                <c:pt idx="11">
                  <c:v>0.3974511000341347</c:v>
                </c:pt>
                <c:pt idx="12">
                  <c:v>0.37056123174942301</c:v>
                </c:pt>
                <c:pt idx="13">
                  <c:v>0.34478150107458316</c:v>
                </c:pt>
                <c:pt idx="14">
                  <c:v>0.32016524354076226</c:v>
                </c:pt>
                <c:pt idx="15">
                  <c:v>0.29675002162265202</c:v>
                </c:pt>
                <c:pt idx="16">
                  <c:v>0.27455843598991364</c:v>
                </c:pt>
                <c:pt idx="17">
                  <c:v>0.25359922429233667</c:v>
                </c:pt>
                <c:pt idx="18">
                  <c:v>0.23386857112554044</c:v>
                </c:pt>
                <c:pt idx="19">
                  <c:v>0.21535155511347953</c:v>
                </c:pt>
                <c:pt idx="20">
                  <c:v>0.19802366510927566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C9D-4299-B7DF-25A12332231C}"/>
            </c:ext>
          </c:extLst>
        </c:ser>
        <c:ser>
          <c:idx val="18"/>
          <c:order val="18"/>
          <c:tx>
            <c:strRef>
              <c:f>Sheet1!$A$21</c:f>
              <c:strCache>
                <c:ptCount val="1"/>
                <c:pt idx="0">
                  <c:v>0.8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Sheet1!$B$21:$V$21</c:f>
              <c:numCache>
                <c:formatCode>General</c:formatCode>
                <c:ptCount val="21"/>
                <c:pt idx="0">
                  <c:v>0.77901765112499921</c:v>
                </c:pt>
                <c:pt idx="1">
                  <c:v>0.74380277596209188</c:v>
                </c:pt>
                <c:pt idx="2">
                  <c:v>0.70841167964580531</c:v>
                </c:pt>
                <c:pt idx="3">
                  <c:v>0.67302058332951853</c:v>
                </c:pt>
                <c:pt idx="4">
                  <c:v>0.6378057081666112</c:v>
                </c:pt>
                <c:pt idx="5">
                  <c:v>0.60293978290258832</c:v>
                </c:pt>
                <c:pt idx="6">
                  <c:v>0.56858869752465224</c:v>
                </c:pt>
                <c:pt idx="7">
                  <c:v>0.53490843863578974</c:v>
                </c:pt>
                <c:pt idx="8">
                  <c:v>0.50204242255696629</c:v>
                </c:pt>
                <c:pt idx="9">
                  <c:v>0.47011931529073209</c:v>
                </c:pt>
                <c:pt idx="10">
                  <c:v>0.43925139711490069</c:v>
                </c:pt>
                <c:pt idx="11">
                  <c:v>0.40953349669575267</c:v>
                </c:pt>
                <c:pt idx="12">
                  <c:v>0.38104248807809699</c:v>
                </c:pt>
                <c:pt idx="13">
                  <c:v>0.35383731613985753</c:v>
                </c:pt>
                <c:pt idx="14">
                  <c:v>0.32795949383567463</c:v>
                </c:pt>
                <c:pt idx="15">
                  <c:v>0.30343399876838678</c:v>
                </c:pt>
                <c:pt idx="16">
                  <c:v>0.28027048753443384</c:v>
                </c:pt>
                <c:pt idx="17">
                  <c:v>0.25846474345985343</c:v>
                </c:pt>
                <c:pt idx="18">
                  <c:v>0.23800027587378261</c:v>
                </c:pt>
                <c:pt idx="19">
                  <c:v>0.21884999576952271</c:v>
                </c:pt>
                <c:pt idx="20">
                  <c:v>0.20097790229140139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C9D-4299-B7DF-25A12332231C}"/>
            </c:ext>
          </c:extLst>
        </c:ser>
        <c:ser>
          <c:idx val="19"/>
          <c:order val="19"/>
          <c:tx>
            <c:strRef>
              <c:f>Sheet1!$A$22</c:f>
              <c:strCache>
                <c:ptCount val="1"/>
                <c:pt idx="0">
                  <c:v>0.9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Sheet1!$B$22:$V$22</c:f>
              <c:numCache>
                <c:formatCode>General</c:formatCode>
                <c:ptCount val="21"/>
                <c:pt idx="0">
                  <c:v>0.82202919677724029</c:v>
                </c:pt>
                <c:pt idx="1">
                  <c:v>0.78291598636966619</c:v>
                </c:pt>
                <c:pt idx="2">
                  <c:v>0.74380277596209188</c:v>
                </c:pt>
                <c:pt idx="3">
                  <c:v>0.70488432004838231</c:v>
                </c:pt>
                <c:pt idx="4">
                  <c:v>0.66635151341478527</c:v>
                </c:pt>
                <c:pt idx="5">
                  <c:v>0.6283876928507568</c:v>
                </c:pt>
                <c:pt idx="6">
                  <c:v>0.59116525021352695</c:v>
                </c:pt>
                <c:pt idx="7">
                  <c:v>0.55484268505020451</c:v>
                </c:pt>
                <c:pt idx="8">
                  <c:v>0.51956219528495329</c:v>
                </c:pt>
                <c:pt idx="9">
                  <c:v>0.48544786981548577</c:v>
                </c:pt>
                <c:pt idx="10">
                  <c:v>0.45260451052597522</c:v>
                </c:pt>
                <c:pt idx="11">
                  <c:v>0.42111707637509938</c:v>
                </c:pt>
                <c:pt idx="12">
                  <c:v>0.39105071152770954</c:v>
                </c:pt>
                <c:pt idx="13">
                  <c:v>0.36245129489399719</c:v>
                </c:pt>
                <c:pt idx="14">
                  <c:v>0.33534643099422295</c:v>
                </c:pt>
                <c:pt idx="15">
                  <c:v>0.30974679201793953</c:v>
                </c:pt>
                <c:pt idx="16">
                  <c:v>0.28564771781971299</c:v>
                </c:pt>
                <c:pt idx="17">
                  <c:v>0.26303098338968572</c:v>
                </c:pt>
                <c:pt idx="18">
                  <c:v>0.24186665074545499</c:v>
                </c:pt>
                <c:pt idx="19">
                  <c:v>0.2221149327883058</c:v>
                </c:pt>
                <c:pt idx="20">
                  <c:v>0.20372800908191777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C9D-4299-B7DF-25A12332231C}"/>
            </c:ext>
          </c:extLst>
        </c:ser>
        <c:ser>
          <c:idx val="20"/>
          <c:order val="20"/>
          <c:tx>
            <c:strRef>
              <c:f>Sheet1!$A$23</c:f>
              <c:strCache>
                <c:ptCount val="1"/>
                <c:pt idx="0">
                  <c:v>1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Sheet1!$B$23:$V$23</c:f>
              <c:numCache>
                <c:formatCode>General</c:formatCode>
                <c:ptCount val="21"/>
                <c:pt idx="0">
                  <c:v>0.86525597943226507</c:v>
                </c:pt>
                <c:pt idx="1">
                  <c:v>0.82202919677724029</c:v>
                </c:pt>
                <c:pt idx="2">
                  <c:v>0.77901765112499921</c:v>
                </c:pt>
                <c:pt idx="3">
                  <c:v>0.73643231384171537</c:v>
                </c:pt>
                <c:pt idx="4">
                  <c:v>0.6944758034153089</c:v>
                </c:pt>
                <c:pt idx="5">
                  <c:v>0.65333864231290339</c:v>
                </c:pt>
                <c:pt idx="6">
                  <c:v>0.61319599962449189</c:v>
                </c:pt>
                <c:pt idx="7">
                  <c:v>0.57420502836047072</c:v>
                </c:pt>
                <c:pt idx="8">
                  <c:v>0.53650286796184787</c:v>
                </c:pt>
                <c:pt idx="9">
                  <c:v>0.50020534242317116</c:v>
                </c:pt>
                <c:pt idx="10">
                  <c:v>0.46540634591480134</c:v>
                </c:pt>
                <c:pt idx="11">
                  <c:v>0.43217787387321394</c:v>
                </c:pt>
                <c:pt idx="12">
                  <c:v>0.40057063033570617</c:v>
                </c:pt>
                <c:pt idx="13">
                  <c:v>0.37061512301527721</c:v>
                </c:pt>
                <c:pt idx="14">
                  <c:v>0.34232314650545292</c:v>
                </c:pt>
                <c:pt idx="15">
                  <c:v>0.3156895505490257</c:v>
                </c:pt>
                <c:pt idx="16">
                  <c:v>0.29069419339511948</c:v>
                </c:pt>
                <c:pt idx="17">
                  <c:v>0.26730398845623654</c:v>
                </c:pt>
                <c:pt idx="18">
                  <c:v>0.24547496418796269</c:v>
                </c:pt>
                <c:pt idx="19">
                  <c:v>0.22515427083478692</c:v>
                </c:pt>
                <c:pt idx="20">
                  <c:v>0.20628208209087051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C9D-4299-B7DF-25A12332231C}"/>
            </c:ext>
          </c:extLst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182846976"/>
        <c:axId val="182848512"/>
        <c:axId val="142306368"/>
      </c:surface3DChart>
      <c:catAx>
        <c:axId val="18284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8512"/>
        <c:crosses val="autoZero"/>
        <c:auto val="1"/>
        <c:lblAlgn val="ctr"/>
        <c:lblOffset val="100"/>
        <c:noMultiLvlLbl val="0"/>
      </c:catAx>
      <c:valAx>
        <c:axId val="18284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6976"/>
        <c:crosses val="autoZero"/>
        <c:crossBetween val="midCat"/>
      </c:valAx>
      <c:serAx>
        <c:axId val="1423063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8512"/>
        <c:crosses val="autoZero"/>
      </c:serAx>
    </c:plotArea>
    <c:plotVisOnly val="1"/>
    <c:dispBlanksAs val="zero"/>
    <c:showDLblsOverMax val="0"/>
  </c:chart>
  <c:txPr>
    <a:bodyPr/>
    <a:lstStyle/>
    <a:p>
      <a:pPr>
        <a:defRPr/>
      </a:pPr>
      <a:endParaRPr lang="sv-S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884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6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39275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BD8876C1-8DF2-46AD-B181-60AAB9DBA8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4186E9-65FA-49CC-A008-F525F7C53A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5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8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E118-4F72-4976-8AE2-6FCB342F70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EDED-D680-4F0C-A157-C0EA3E0F59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8F99-6B4F-48D7-9C3B-DA234A0F3D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5CF3-A2C3-4711-A3EB-3A9F09D12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6D1F-80AB-4F5B-9D1F-5733765620F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0DEE-D8E0-494E-B78B-BC02C6531B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065D-C927-4A49-A120-7240BDE314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D84-FB38-42BA-BE71-C276DF8D72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A9DA-282B-4A64-8687-50899D59AD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E7C1-F9E6-4B3E-B7EE-76CBEDD3CC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05A8-C2DF-44DF-8229-BDEE6704D9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42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41.png"/><Relationship Id="rId17" Type="http://schemas.openxmlformats.org/officeDocument/2006/relationships/image" Target="../media/image360.png"/><Relationship Id="rId2" Type="http://schemas.openxmlformats.org/officeDocument/2006/relationships/image" Target="../media/image21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5" Type="http://schemas.openxmlformats.org/officeDocument/2006/relationships/image" Target="../media/image3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54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Dimensionality reduction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2c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E118-4F72-4976-8AE2-6FCB342F705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2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charset="0"/>
              </a:rPr>
              <a:t>PCA: computations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834" y="1586210"/>
                <a:ext cx="3458094" cy="499715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en-US" sz="2400" dirty="0"/>
                  <a:t>4. Coordinates of any data point x=(x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p</a:t>
                </a:r>
                <a:r>
                  <a:rPr lang="en-US" sz="2400" dirty="0"/>
                  <a:t>) in the new coordinate system: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𝑧</m:t>
                      </m:r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 </m:t>
                          </m:r>
                          <m:r>
                            <a:rPr lang="sv-SE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Matrix form: 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/>
                      </a:rPr>
                      <m:t>𝑍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𝑈</m:t>
                    </m:r>
                  </m:oMath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5. Discard principle components after some </a:t>
                </a:r>
                <a:r>
                  <a:rPr lang="en-US" sz="2400" i="1" dirty="0"/>
                  <a:t>q: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dirty="0">
                          <a:latin typeface="Cambria Math"/>
                        </a:rPr>
                        <m:t>𝑍</m:t>
                      </m:r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latin typeface="Cambria Math"/>
                        </a:rPr>
                        <m:t>𝑋</m:t>
                      </m:r>
                      <m:r>
                        <a:rPr lang="en-US" sz="2400" i="1" dirty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6. New data will have dimensions n x q instead of n x p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Getting approximate original data: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sv-SE" sz="2400" b="0" i="1" dirty="0" smtClean="0">
                          <a:latin typeface="Cambria Math"/>
                        </a:rPr>
                        <m:t>=</m:t>
                      </m:r>
                      <m:r>
                        <a:rPr lang="sv-SE" sz="2400" b="0" i="1" dirty="0" smtClean="0">
                          <a:latin typeface="Cambria Math"/>
                        </a:rPr>
                        <m:t>𝑍</m:t>
                      </m:r>
                      <m:sSubSup>
                        <m:sSub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sv-SE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sv-SE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sv-S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sv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</m:t>
                          </m:r>
                          <m:sSup>
                            <m:sSupPr>
                              <m:ctrlPr>
                                <a:rPr lang="sv-S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sv-SE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sv-S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  ... </m:t>
                          </m:r>
                          <m:sSup>
                            <m:sSupPr>
                              <m:ctrlPr>
                                <a:rPr lang="sv-S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sv-SE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sv-S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sv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834" y="1586210"/>
                <a:ext cx="3458094" cy="4997152"/>
              </a:xfrm>
              <a:blipFill>
                <a:blip r:embed="rId2"/>
                <a:stretch>
                  <a:fillRect l="-1056" t="-1220" r="-88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4355976" cy="173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2160" y="4149080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Store: n x q+ p x q</a:t>
            </a:r>
          </a:p>
          <a:p>
            <a:r>
              <a:rPr lang="sv-SE" sz="2000" dirty="0"/>
              <a:t> </a:t>
            </a:r>
            <a:r>
              <a:rPr lang="sv-SE" sz="2000" dirty="0" err="1"/>
              <a:t>instead</a:t>
            </a:r>
            <a:r>
              <a:rPr lang="sv-SE" sz="2000" dirty="0"/>
              <a:t> n x p</a:t>
            </a:r>
          </a:p>
          <a:p>
            <a:endParaRPr lang="sv-SE" sz="2000" dirty="0"/>
          </a:p>
          <a:p>
            <a:r>
              <a:rPr lang="sv-SE" sz="2000" dirty="0"/>
              <a:t>100*50 vs 100*4+50*4</a:t>
            </a:r>
          </a:p>
          <a:p>
            <a:endParaRPr lang="sv-SE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B2C76C-068B-A623-3768-F55B0D48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34F6A448-023E-E6B8-6970-3AE4F770C6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4414518"/>
                  </p:ext>
                </p:extLst>
              </p:nvPr>
            </p:nvGraphicFramePr>
            <p:xfrm>
              <a:off x="1662872" y="1574800"/>
              <a:ext cx="5486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61853706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082045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8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042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08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599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34F6A448-023E-E6B8-6970-3AE4F770C6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4414518"/>
                  </p:ext>
                </p:extLst>
              </p:nvPr>
            </p:nvGraphicFramePr>
            <p:xfrm>
              <a:off x="1662872" y="1574800"/>
              <a:ext cx="5486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61853706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082045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22" t="-1639" r="-1006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1639" r="-88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8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042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08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599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13210E6-B5E7-C8BA-B7B3-3DF0CBAF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A8558B1-7E5F-D732-8966-0EF9CFF9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9DFAB5AC-8C50-A588-5140-9891D534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72" y="3550827"/>
            <a:ext cx="5400000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6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289A71-FF8F-4EAA-33B1-554090BD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2C9C2-B0C4-A944-4404-1EEFBB33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Centered</a:t>
            </a:r>
            <a:r>
              <a:rPr lang="sv-SE" dirty="0"/>
              <a:t> data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Eigenvectors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</a:t>
            </a:r>
          </a:p>
          <a:p>
            <a:pPr lvl="1"/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EA7C8E2-F78F-6D23-7E77-638DAA47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E5C4ADA-97AF-4D3E-1FA0-17F31B1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5F4CC19D-F50F-A6A9-7EF3-F7A83AE34E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0440553"/>
                  </p:ext>
                </p:extLst>
              </p:nvPr>
            </p:nvGraphicFramePr>
            <p:xfrm>
              <a:off x="1619672" y="2204864"/>
              <a:ext cx="5486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61853706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082045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8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042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08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599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5F4CC19D-F50F-A6A9-7EF3-F7A83AE34E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0440553"/>
                  </p:ext>
                </p:extLst>
              </p:nvPr>
            </p:nvGraphicFramePr>
            <p:xfrm>
              <a:off x="1619672" y="2204864"/>
              <a:ext cx="5486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61853706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4082045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22" t="-1639" r="-1006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1639" r="-88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8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042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08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59901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Bildobjekt 7">
            <a:extLst>
              <a:ext uri="{FF2B5EF4-FFF2-40B4-BE49-F238E27FC236}">
                <a16:creationId xmlns:a16="http://schemas.microsoft.com/office/drawing/2014/main" id="{4FF5691B-DAD0-AC0F-023B-E2A01957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50707"/>
            <a:ext cx="2466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B5403D-41E1-9DE8-A756-3C1F6306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178A587-3DA6-AFE8-DB7C-45DCCA91F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Expressing new </a:t>
                </a:r>
                <a:r>
                  <a:rPr lang="sv-SE" sz="2400" dirty="0" err="1"/>
                  <a:t>coordinates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1: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=0.66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+0.75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2: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=−0.75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+0.66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lvl="1"/>
                <a:r>
                  <a:rPr lang="sv-SE" sz="2000" dirty="0" err="1"/>
                  <a:t>Which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component</a:t>
                </a:r>
                <a:r>
                  <a:rPr lang="sv-SE" sz="2000" dirty="0"/>
                  <a:t> has </a:t>
                </a:r>
                <a:r>
                  <a:rPr lang="sv-SE" sz="2000" dirty="0" err="1"/>
                  <a:t>largest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contribution</a:t>
                </a:r>
                <a:r>
                  <a:rPr lang="sv-SE" sz="2000" dirty="0"/>
                  <a:t> to 1st PC?</a:t>
                </a:r>
              </a:p>
              <a:p>
                <a:pPr lvl="1"/>
                <a:endParaRPr lang="sv-SE" dirty="0"/>
              </a:p>
              <a:p>
                <a:r>
                  <a:rPr lang="sv-SE" dirty="0"/>
                  <a:t>Scores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178A587-3DA6-AFE8-DB7C-45DCCA91F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388459B-A6BB-03BE-3C62-83F6864B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B9B7BC-17CE-2420-4D03-A6A0316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869F96B-3438-7A75-4ECA-DCC4A88E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509120"/>
            <a:ext cx="2190750" cy="105727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2BE5C271-4A37-F165-DBCA-2EDB71E45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643" y="3717031"/>
            <a:ext cx="4011190" cy="2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5BB951-020E-2DBA-A714-1CCC9E04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EA3045-CD27-0D1C-DD5E-E328003D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Discarding PC2</a:t>
            </a:r>
          </a:p>
          <a:p>
            <a:pPr lvl="1"/>
            <a:r>
              <a:rPr lang="sv-SE" dirty="0"/>
              <a:t>New data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store </a:t>
            </a:r>
            <a:r>
              <a:rPr lang="sv-SE" dirty="0" err="1"/>
              <a:t>now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4*1+2*2=8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reduced</a:t>
            </a:r>
            <a:r>
              <a:rPr lang="sv-SE" dirty="0"/>
              <a:t>  the </a:t>
            </a:r>
            <a:r>
              <a:rPr lang="sv-SE" dirty="0" err="1"/>
              <a:t>storage</a:t>
            </a:r>
            <a:r>
              <a:rPr lang="sv-SE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3021186-1F66-6B92-DE0E-DF9C5B43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018258-CE8F-83C9-99EF-E14221F7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03A8C0B3-D991-6B23-DBDC-8465C567661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9356393"/>
                  </p:ext>
                </p:extLst>
              </p:nvPr>
            </p:nvGraphicFramePr>
            <p:xfrm>
              <a:off x="611560" y="2564904"/>
              <a:ext cx="2743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6185370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8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-8.19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-3.86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042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08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6.68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599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6">
                <a:extLst>
                  <a:ext uri="{FF2B5EF4-FFF2-40B4-BE49-F238E27FC236}">
                    <a16:creationId xmlns:a16="http://schemas.microsoft.com/office/drawing/2014/main" id="{03A8C0B3-D991-6B23-DBDC-8465C567661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9356393"/>
                  </p:ext>
                </p:extLst>
              </p:nvPr>
            </p:nvGraphicFramePr>
            <p:xfrm>
              <a:off x="611560" y="2564904"/>
              <a:ext cx="2743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6185370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2"/>
                          <a:stretch>
                            <a:fillRect l="-222" t="-1639" r="-88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82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-8.19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99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-3.86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042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5.36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081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6.68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5990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23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9EDC7C-CAF7-90E3-38FB-E5EB52F9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169AA81-59A7-FA3E-6CA3-EFAA04857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Approximate original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=1, </m:t>
                    </m:r>
                    <m:sSup>
                      <m:sSup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sv-SE" dirty="0"/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169AA81-59A7-FA3E-6CA3-EFAA04857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8B900AF-0466-4AB6-B5A2-496F29A5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9FBB4D3-43B1-8A9E-E02C-86545EC8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AE9727C-8267-AB0B-E69D-E6210DFF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73016"/>
            <a:ext cx="2343150" cy="809625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CBE3927-E35D-D52A-E04F-86AF69BEC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851" y="2708920"/>
            <a:ext cx="4656685" cy="27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8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400" dirty="0"/>
              <a:t>Data became approximate (but less data to store)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7D0A1A8-FB9B-4AD5-9A99-C5635CF3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3354172" cy="2363643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E6D2536D-94E4-42CA-92DB-B69C8374F409}"/>
              </a:ext>
            </a:extLst>
          </p:cNvPr>
          <p:cNvSpPr txBox="1"/>
          <p:nvPr/>
        </p:nvSpPr>
        <p:spPr>
          <a:xfrm>
            <a:off x="1691680" y="18014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/>
              <a:t>Original data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8432EAA1-145D-41EE-B6D1-3DC6B153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79" y="2139407"/>
            <a:ext cx="3354172" cy="2363643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985AD6DB-5AE2-4D0A-BFFB-79F9E28E2C9D}"/>
              </a:ext>
            </a:extLst>
          </p:cNvPr>
          <p:cNvSpPr txBox="1"/>
          <p:nvPr/>
        </p:nvSpPr>
        <p:spPr>
          <a:xfrm>
            <a:off x="5604728" y="1793481"/>
            <a:ext cx="271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/>
              <a:t>After</a:t>
            </a:r>
            <a:r>
              <a:rPr lang="sv-SE" sz="1800" dirty="0"/>
              <a:t> </a:t>
            </a:r>
            <a:r>
              <a:rPr lang="sv-SE" sz="1800" dirty="0" err="1"/>
              <a:t>compression</a:t>
            </a:r>
            <a:endParaRPr lang="sv-SE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A6ADE3-655B-459E-8BE4-0793CACB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and </a:t>
            </a:r>
            <a:r>
              <a:rPr lang="sv-SE" dirty="0" err="1"/>
              <a:t>scaling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C50827-1B5E-40FB-A1B6-169CC2DC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scale</a:t>
            </a:r>
            <a:r>
              <a:rPr lang="sv-SE" dirty="0"/>
              <a:t> features?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AF78C28-965B-4B57-B016-B6B5A289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8A46BC4-D2A2-4758-8D38-20A78775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57422797-36B1-417E-9639-5FD99D69C4BE}"/>
              </a:ext>
            </a:extLst>
          </p:cNvPr>
          <p:cNvSpPr txBox="1"/>
          <p:nvPr/>
        </p:nvSpPr>
        <p:spPr>
          <a:xfrm>
            <a:off x="1767992" y="2697193"/>
            <a:ext cx="164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err="1"/>
              <a:t>Without</a:t>
            </a:r>
            <a:r>
              <a:rPr lang="sv-SE" sz="1800" dirty="0"/>
              <a:t> </a:t>
            </a:r>
            <a:r>
              <a:rPr lang="sv-SE" sz="1800" dirty="0" err="1"/>
              <a:t>scaling</a:t>
            </a:r>
            <a:endParaRPr lang="sv-SE" sz="18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B2E942DE-BFB9-4AA1-BEB1-BD424EA08CD4}"/>
              </a:ext>
            </a:extLst>
          </p:cNvPr>
          <p:cNvSpPr txBox="1"/>
          <p:nvPr/>
        </p:nvSpPr>
        <p:spPr>
          <a:xfrm>
            <a:off x="6238139" y="2727263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err="1"/>
              <a:t>After</a:t>
            </a:r>
            <a:r>
              <a:rPr lang="sv-SE" sz="1800" dirty="0"/>
              <a:t> </a:t>
            </a:r>
            <a:r>
              <a:rPr lang="sv-SE" sz="1800" dirty="0" err="1"/>
              <a:t>scaling</a:t>
            </a:r>
            <a:endParaRPr lang="sv-SE" sz="1800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AF59B1F8-56AA-4C1F-9F30-B441AB7E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45" y="3414515"/>
            <a:ext cx="3786075" cy="266800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0A173CC7-E1DB-4677-AF6A-AEEC8A0CA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91441"/>
            <a:ext cx="3818819" cy="26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4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E63C47-241C-B848-8B6F-34B13804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sv-SE" dirty="0"/>
              <a:t>PCA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D5E3E1-B47F-E25A-5A0A-A7D05B084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sv-SE" dirty="0" err="1"/>
              <a:t>Reducing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2 </a:t>
            </a:r>
            <a:r>
              <a:rPr lang="sv-SE" dirty="0" err="1"/>
              <a:t>dim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enable</a:t>
            </a:r>
            <a:r>
              <a:rPr lang="sv-SE" dirty="0"/>
              <a:t> </a:t>
            </a:r>
            <a:r>
              <a:rPr lang="sv-SE" dirty="0" err="1"/>
              <a:t>studying</a:t>
            </a:r>
            <a:r>
              <a:rPr lang="sv-SE" dirty="0"/>
              <a:t> </a:t>
            </a:r>
            <a:r>
              <a:rPr lang="sv-SE" dirty="0" err="1"/>
              <a:t>structures</a:t>
            </a:r>
            <a:endParaRPr lang="sv-SE" dirty="0"/>
          </a:p>
          <a:p>
            <a:pPr lvl="1"/>
            <a:r>
              <a:rPr lang="sv-SE" dirty="0" err="1"/>
              <a:t>Example</a:t>
            </a:r>
            <a:r>
              <a:rPr lang="sv-SE" dirty="0"/>
              <a:t>: gene expression data (20000 genes, 2500 cells)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D1D355-CDD0-4CB8-B77A-10421C86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3284984"/>
            <a:ext cx="4038600" cy="257091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FC324FC-B072-9215-B4B8-8D7D3AEA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AD70398-8B0C-37D6-4DA9-010F4886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218D69-183D-4220-8DD7-170C59A1F5B8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6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PCA: </a:t>
            </a:r>
            <a:r>
              <a:rPr lang="sv-SE" dirty="0" err="1"/>
              <a:t>equivalent</a:t>
            </a:r>
            <a:r>
              <a:rPr lang="sv-SE" dirty="0"/>
              <a:t> </a:t>
            </a:r>
            <a:r>
              <a:rPr lang="sv-SE" dirty="0" err="1"/>
              <a:t>formulation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970784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Aim: </a:t>
                </a:r>
                <a:r>
                  <a:rPr lang="sv-SE" sz="2400" dirty="0" err="1"/>
                  <a:t>minimize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distance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between</a:t>
                </a:r>
                <a:r>
                  <a:rPr lang="sv-SE" sz="2400" dirty="0"/>
                  <a:t> the original and </a:t>
                </a:r>
                <a:r>
                  <a:rPr lang="sv-SE" sz="2400" dirty="0" err="1"/>
                  <a:t>projected</a:t>
                </a:r>
                <a:r>
                  <a:rPr lang="sv-SE" sz="2400" dirty="0"/>
                  <a:t>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970784" cy="4525963"/>
              </a:xfrm>
              <a:blipFill>
                <a:blip r:embed="rId3"/>
                <a:stretch>
                  <a:fillRect l="-1997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527" y="1772816"/>
            <a:ext cx="3361345" cy="2567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5322" y="4340374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Murphy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variables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637112"/>
          </a:xfrm>
        </p:spPr>
        <p:txBody>
          <a:bodyPr>
            <a:normAutofit/>
          </a:bodyPr>
          <a:lstStyle/>
          <a:p>
            <a:r>
              <a:rPr lang="sv-SE" sz="2400" dirty="0" err="1"/>
              <a:t>Sometimes</a:t>
            </a:r>
            <a:r>
              <a:rPr lang="sv-SE" sz="2400" dirty="0"/>
              <a:t> data </a:t>
            </a:r>
            <a:r>
              <a:rPr lang="sv-SE" sz="2400" dirty="0" err="1"/>
              <a:t>depends</a:t>
            </a:r>
            <a:r>
              <a:rPr lang="sv-SE" sz="2400" dirty="0"/>
              <a:t> on the </a:t>
            </a:r>
            <a:r>
              <a:rPr lang="sv-SE" sz="2400" dirty="0" err="1"/>
              <a:t>variables</a:t>
            </a:r>
            <a:r>
              <a:rPr lang="sv-SE" sz="2400" dirty="0"/>
              <a:t> </a:t>
            </a:r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not </a:t>
            </a:r>
            <a:r>
              <a:rPr lang="sv-SE" sz="2400" dirty="0" err="1"/>
              <a:t>measure</a:t>
            </a:r>
            <a:r>
              <a:rPr lang="sv-SE" sz="2400" dirty="0"/>
              <a:t> (or hard to </a:t>
            </a:r>
            <a:r>
              <a:rPr lang="sv-SE" sz="2400" dirty="0" err="1"/>
              <a:t>measure</a:t>
            </a:r>
            <a:r>
              <a:rPr lang="sv-SE" sz="2400" dirty="0"/>
              <a:t>)</a:t>
            </a:r>
          </a:p>
          <a:p>
            <a:pPr lvl="1"/>
            <a:r>
              <a:rPr lang="sv-SE" sz="2000" dirty="0" err="1"/>
              <a:t>Answers</a:t>
            </a:r>
            <a:r>
              <a:rPr lang="sv-SE" sz="2000" dirty="0"/>
              <a:t> on the test </a:t>
            </a:r>
            <a:r>
              <a:rPr lang="sv-SE" sz="2000" dirty="0" err="1"/>
              <a:t>depend</a:t>
            </a:r>
            <a:r>
              <a:rPr lang="sv-SE" sz="2000" dirty="0"/>
              <a:t> on </a:t>
            </a:r>
            <a:r>
              <a:rPr lang="sv-SE" sz="2000" dirty="0" err="1"/>
              <a:t>Intelligence</a:t>
            </a:r>
            <a:endParaRPr lang="sv-SE" sz="2000" dirty="0"/>
          </a:p>
          <a:p>
            <a:pPr lvl="1"/>
            <a:r>
              <a:rPr lang="sv-SE" sz="2000" dirty="0"/>
              <a:t>Brain </a:t>
            </a:r>
            <a:r>
              <a:rPr lang="sv-SE" sz="2000" dirty="0" err="1"/>
              <a:t>activity</a:t>
            </a:r>
            <a:r>
              <a:rPr lang="sv-SE" sz="2000" dirty="0"/>
              <a:t> in the </a:t>
            </a:r>
            <a:r>
              <a:rPr lang="sv-SE" sz="2000" dirty="0" err="1"/>
              <a:t>brain</a:t>
            </a:r>
            <a:r>
              <a:rPr lang="sv-SE" sz="2000" dirty="0"/>
              <a:t> is </a:t>
            </a:r>
            <a:r>
              <a:rPr lang="sv-SE" sz="2000" dirty="0" err="1"/>
              <a:t>measured</a:t>
            </a:r>
            <a:r>
              <a:rPr lang="sv-SE" sz="2000" dirty="0"/>
              <a:t> by sensors</a:t>
            </a:r>
          </a:p>
          <a:p>
            <a:pPr lvl="1"/>
            <a:r>
              <a:rPr lang="sv-SE" sz="2000" dirty="0"/>
              <a:t>Stock </a:t>
            </a:r>
            <a:r>
              <a:rPr lang="sv-SE" sz="2000" dirty="0" err="1"/>
              <a:t>prices</a:t>
            </a:r>
            <a:r>
              <a:rPr lang="sv-SE" sz="2000" dirty="0"/>
              <a:t> </a:t>
            </a:r>
            <a:r>
              <a:rPr lang="sv-SE" sz="2000" dirty="0" err="1"/>
              <a:t>depend</a:t>
            </a:r>
            <a:r>
              <a:rPr lang="sv-SE" sz="2000" dirty="0"/>
              <a:t> on market </a:t>
            </a:r>
            <a:r>
              <a:rPr lang="sv-SE" sz="2000" dirty="0" err="1"/>
              <a:t>confidence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1922" name="Picture 2" descr="http://dugrp0jfcvjuv.cloudfront.net/wp-content/uploads/2014/09/visitor-tracking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76872"/>
            <a:ext cx="2406226" cy="24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38704" y="4872682"/>
            <a:ext cx="1800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Leadliaison.com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1600" y="4221088"/>
            <a:ext cx="1440160" cy="836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47864" y="4293096"/>
            <a:ext cx="1368152" cy="67191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Z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411760" y="4629056"/>
            <a:ext cx="936104" cy="1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ACBC7B33-5D22-4CEA-A68E-3266B149D467}"/>
                  </a:ext>
                </a:extLst>
              </p:cNvPr>
              <p:cNvSpPr txBox="1"/>
              <p:nvPr/>
            </p:nvSpPr>
            <p:spPr>
              <a:xfrm>
                <a:off x="2699792" y="5420591"/>
                <a:ext cx="15425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ACBC7B33-5D22-4CEA-A68E-3266B149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420591"/>
                <a:ext cx="154253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77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1B60B4-BC9D-4BBC-BC8D-DDD1EE6B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PCA: </a:t>
            </a:r>
            <a:r>
              <a:rPr lang="sv-SE" dirty="0" err="1"/>
              <a:t>computations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E01871-87FB-4E3A-8336-563F4A62E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8" y="1651191"/>
            <a:ext cx="8229600" cy="4525963"/>
          </a:xfrm>
        </p:spPr>
        <p:txBody>
          <a:bodyPr/>
          <a:lstStyle/>
          <a:p>
            <a:r>
              <a:rPr lang="sv-SE" dirty="0"/>
              <a:t>PCA makes a </a:t>
            </a:r>
            <a:r>
              <a:rPr lang="sv-SE" b="1" dirty="0" err="1"/>
              <a:t>linear</a:t>
            </a:r>
            <a:r>
              <a:rPr lang="sv-SE" dirty="0"/>
              <a:t> </a:t>
            </a:r>
            <a:r>
              <a:rPr lang="sv-SE" dirty="0" err="1"/>
              <a:t>compression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features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4726EDF-BBF1-4928-973C-E1EA7C5D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D7C4FD-122B-41EB-93D9-F46F1BA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CA989751-4AFF-4237-B7A2-AB5D90D1BAC0}"/>
              </a:ext>
            </a:extLst>
          </p:cNvPr>
          <p:cNvSpPr/>
          <p:nvPr/>
        </p:nvSpPr>
        <p:spPr>
          <a:xfrm>
            <a:off x="971600" y="2564904"/>
            <a:ext cx="7200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9D17544B-2C64-49FD-A1AA-8A04C7B109EA}"/>
              </a:ext>
            </a:extLst>
          </p:cNvPr>
          <p:cNvSpPr/>
          <p:nvPr/>
        </p:nvSpPr>
        <p:spPr>
          <a:xfrm>
            <a:off x="3563888" y="2852936"/>
            <a:ext cx="5116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9F415C80-43F8-4874-9EA4-43C8BFDA11E8}"/>
                  </a:ext>
                </a:extLst>
              </p:cNvPr>
              <p:cNvSpPr/>
              <p:nvPr/>
            </p:nvSpPr>
            <p:spPr>
              <a:xfrm>
                <a:off x="1204356" y="2573288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9F415C80-43F8-4874-9EA4-43C8BFDA1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6" y="2573288"/>
                <a:ext cx="288032" cy="288032"/>
              </a:xfrm>
              <a:prstGeom prst="ellipse">
                <a:avLst/>
              </a:prstGeom>
              <a:blipFill>
                <a:blip r:embed="rId2"/>
                <a:stretch>
                  <a:fillRect l="-1372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74D914BF-EA2E-4B7C-9A18-A23451EAE77C}"/>
                  </a:ext>
                </a:extLst>
              </p:cNvPr>
              <p:cNvSpPr/>
              <p:nvPr/>
            </p:nvSpPr>
            <p:spPr>
              <a:xfrm>
                <a:off x="1204356" y="293813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74D914BF-EA2E-4B7C-9A18-A23451EAE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6" y="2938134"/>
                <a:ext cx="288032" cy="288032"/>
              </a:xfrm>
              <a:prstGeom prst="ellipse">
                <a:avLst/>
              </a:prstGeom>
              <a:blipFill>
                <a:blip r:embed="rId3"/>
                <a:stretch>
                  <a:fillRect l="-1372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 12">
                <a:extLst>
                  <a:ext uri="{FF2B5EF4-FFF2-40B4-BE49-F238E27FC236}">
                    <a16:creationId xmlns:a16="http://schemas.microsoft.com/office/drawing/2014/main" id="{5AC8B4CA-87FA-4E15-B7BE-DF4001D20560}"/>
                  </a:ext>
                </a:extLst>
              </p:cNvPr>
              <p:cNvSpPr/>
              <p:nvPr/>
            </p:nvSpPr>
            <p:spPr>
              <a:xfrm>
                <a:off x="1204356" y="325557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Ellips 12">
                <a:extLst>
                  <a:ext uri="{FF2B5EF4-FFF2-40B4-BE49-F238E27FC236}">
                    <a16:creationId xmlns:a16="http://schemas.microsoft.com/office/drawing/2014/main" id="{5AC8B4CA-87FA-4E15-B7BE-DF4001D20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6" y="3255575"/>
                <a:ext cx="288032" cy="288032"/>
              </a:xfrm>
              <a:prstGeom prst="ellipse">
                <a:avLst/>
              </a:prstGeom>
              <a:blipFill>
                <a:blip r:embed="rId4"/>
                <a:stretch>
                  <a:fillRect l="-1372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llips 13">
                <a:extLst>
                  <a:ext uri="{FF2B5EF4-FFF2-40B4-BE49-F238E27FC236}">
                    <a16:creationId xmlns:a16="http://schemas.microsoft.com/office/drawing/2014/main" id="{0D027EC9-B2BF-44A9-8938-160BD73245AD}"/>
                  </a:ext>
                </a:extLst>
              </p:cNvPr>
              <p:cNvSpPr/>
              <p:nvPr/>
            </p:nvSpPr>
            <p:spPr>
              <a:xfrm>
                <a:off x="1204356" y="360242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4" name="Ellips 13">
                <a:extLst>
                  <a:ext uri="{FF2B5EF4-FFF2-40B4-BE49-F238E27FC236}">
                    <a16:creationId xmlns:a16="http://schemas.microsoft.com/office/drawing/2014/main" id="{0D027EC9-B2BF-44A9-8938-160BD7324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56" y="3602425"/>
                <a:ext cx="288032" cy="288032"/>
              </a:xfrm>
              <a:prstGeom prst="ellipse">
                <a:avLst/>
              </a:prstGeom>
              <a:blipFill>
                <a:blip r:embed="rId5"/>
                <a:stretch>
                  <a:fillRect l="-1372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llips 14">
                <a:extLst>
                  <a:ext uri="{FF2B5EF4-FFF2-40B4-BE49-F238E27FC236}">
                    <a16:creationId xmlns:a16="http://schemas.microsoft.com/office/drawing/2014/main" id="{1AABDCB1-E572-47FB-B8F6-C0C0015AA2AC}"/>
                  </a:ext>
                </a:extLst>
              </p:cNvPr>
              <p:cNvSpPr/>
              <p:nvPr/>
            </p:nvSpPr>
            <p:spPr>
              <a:xfrm>
                <a:off x="3664260" y="290055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5" name="Ellips 14">
                <a:extLst>
                  <a:ext uri="{FF2B5EF4-FFF2-40B4-BE49-F238E27FC236}">
                    <a16:creationId xmlns:a16="http://schemas.microsoft.com/office/drawing/2014/main" id="{1AABDCB1-E572-47FB-B8F6-C0C0015A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60" y="2900554"/>
                <a:ext cx="288032" cy="288032"/>
              </a:xfrm>
              <a:prstGeom prst="ellipse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lips 15">
                <a:extLst>
                  <a:ext uri="{FF2B5EF4-FFF2-40B4-BE49-F238E27FC236}">
                    <a16:creationId xmlns:a16="http://schemas.microsoft.com/office/drawing/2014/main" id="{7AC378A0-EE8C-4973-B63D-A2532655E756}"/>
                  </a:ext>
                </a:extLst>
              </p:cNvPr>
              <p:cNvSpPr/>
              <p:nvPr/>
            </p:nvSpPr>
            <p:spPr>
              <a:xfrm>
                <a:off x="3664260" y="3328070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18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6" name="Ellips 15">
                <a:extLst>
                  <a:ext uri="{FF2B5EF4-FFF2-40B4-BE49-F238E27FC236}">
                    <a16:creationId xmlns:a16="http://schemas.microsoft.com/office/drawing/2014/main" id="{7AC378A0-EE8C-4973-B63D-A2532655E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260" y="3328070"/>
                <a:ext cx="288032" cy="288032"/>
              </a:xfrm>
              <a:prstGeom prst="ellipse">
                <a:avLst/>
              </a:prstGeom>
              <a:blipFill>
                <a:blip r:embed="rId7"/>
                <a:stretch>
                  <a:fillRect l="-9804" r="-7843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DD6D7F1F-A456-4FDA-9EC0-CB15007D42E7}"/>
              </a:ext>
            </a:extLst>
          </p:cNvPr>
          <p:cNvCxnSpPr>
            <a:cxnSpLocks/>
          </p:cNvCxnSpPr>
          <p:nvPr/>
        </p:nvCxnSpPr>
        <p:spPr>
          <a:xfrm>
            <a:off x="1725144" y="3121254"/>
            <a:ext cx="183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DA2F4034-4897-4493-8354-6910C96DF735}"/>
              </a:ext>
            </a:extLst>
          </p:cNvPr>
          <p:cNvCxnSpPr>
            <a:cxnSpLocks/>
          </p:cNvCxnSpPr>
          <p:nvPr/>
        </p:nvCxnSpPr>
        <p:spPr>
          <a:xfrm>
            <a:off x="4075584" y="3130340"/>
            <a:ext cx="2260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DB28D01E-1334-4F36-818E-7C841105CD88}"/>
              </a:ext>
            </a:extLst>
          </p:cNvPr>
          <p:cNvSpPr/>
          <p:nvPr/>
        </p:nvSpPr>
        <p:spPr>
          <a:xfrm>
            <a:off x="6336196" y="2588620"/>
            <a:ext cx="7200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lips 30">
                <a:extLst>
                  <a:ext uri="{FF2B5EF4-FFF2-40B4-BE49-F238E27FC236}">
                    <a16:creationId xmlns:a16="http://schemas.microsoft.com/office/drawing/2014/main" id="{12A5FD9F-1F30-4BFB-AC91-45BDCDA47F3E}"/>
                  </a:ext>
                </a:extLst>
              </p:cNvPr>
              <p:cNvSpPr/>
              <p:nvPr/>
            </p:nvSpPr>
            <p:spPr>
              <a:xfrm>
                <a:off x="6568952" y="2597004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1" name="Ellips 30">
                <a:extLst>
                  <a:ext uri="{FF2B5EF4-FFF2-40B4-BE49-F238E27FC236}">
                    <a16:creationId xmlns:a16="http://schemas.microsoft.com/office/drawing/2014/main" id="{12A5FD9F-1F30-4BFB-AC91-45BDCDA47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52" y="2597004"/>
                <a:ext cx="288032" cy="288032"/>
              </a:xfrm>
              <a:prstGeom prst="ellipse">
                <a:avLst/>
              </a:prstGeom>
              <a:blipFill>
                <a:blip r:embed="rId8"/>
                <a:stretch>
                  <a:fillRect l="-13725" t="-1961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llips 31">
                <a:extLst>
                  <a:ext uri="{FF2B5EF4-FFF2-40B4-BE49-F238E27FC236}">
                    <a16:creationId xmlns:a16="http://schemas.microsoft.com/office/drawing/2014/main" id="{47E06DEA-751E-44A9-8828-F29FD2B8843F}"/>
                  </a:ext>
                </a:extLst>
              </p:cNvPr>
              <p:cNvSpPr/>
              <p:nvPr/>
            </p:nvSpPr>
            <p:spPr>
              <a:xfrm>
                <a:off x="6568952" y="2961850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2" name="Ellips 31">
                <a:extLst>
                  <a:ext uri="{FF2B5EF4-FFF2-40B4-BE49-F238E27FC236}">
                    <a16:creationId xmlns:a16="http://schemas.microsoft.com/office/drawing/2014/main" id="{47E06DEA-751E-44A9-8828-F29FD2B88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52" y="2961850"/>
                <a:ext cx="288032" cy="288032"/>
              </a:xfrm>
              <a:prstGeom prst="ellipse">
                <a:avLst/>
              </a:prstGeom>
              <a:blipFill>
                <a:blip r:embed="rId9"/>
                <a:stretch>
                  <a:fillRect l="-13725" t="-3922" r="-11765" b="-78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llips 32">
                <a:extLst>
                  <a:ext uri="{FF2B5EF4-FFF2-40B4-BE49-F238E27FC236}">
                    <a16:creationId xmlns:a16="http://schemas.microsoft.com/office/drawing/2014/main" id="{F82970E3-B610-4F32-A8BE-17CF7333D123}"/>
                  </a:ext>
                </a:extLst>
              </p:cNvPr>
              <p:cNvSpPr/>
              <p:nvPr/>
            </p:nvSpPr>
            <p:spPr>
              <a:xfrm>
                <a:off x="6568952" y="327929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3" name="Ellips 32">
                <a:extLst>
                  <a:ext uri="{FF2B5EF4-FFF2-40B4-BE49-F238E27FC236}">
                    <a16:creationId xmlns:a16="http://schemas.microsoft.com/office/drawing/2014/main" id="{F82970E3-B610-4F32-A8BE-17CF7333D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52" y="3279291"/>
                <a:ext cx="288032" cy="288032"/>
              </a:xfrm>
              <a:prstGeom prst="ellipse">
                <a:avLst/>
              </a:prstGeom>
              <a:blipFill>
                <a:blip r:embed="rId10"/>
                <a:stretch>
                  <a:fillRect l="-13725" t="-1961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llips 33">
                <a:extLst>
                  <a:ext uri="{FF2B5EF4-FFF2-40B4-BE49-F238E27FC236}">
                    <a16:creationId xmlns:a16="http://schemas.microsoft.com/office/drawing/2014/main" id="{F81A3E51-7877-46CB-B802-9CADA5E9F11F}"/>
                  </a:ext>
                </a:extLst>
              </p:cNvPr>
              <p:cNvSpPr/>
              <p:nvPr/>
            </p:nvSpPr>
            <p:spPr>
              <a:xfrm>
                <a:off x="6568952" y="362614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4" name="Ellips 33">
                <a:extLst>
                  <a:ext uri="{FF2B5EF4-FFF2-40B4-BE49-F238E27FC236}">
                    <a16:creationId xmlns:a16="http://schemas.microsoft.com/office/drawing/2014/main" id="{F81A3E51-7877-46CB-B802-9CADA5E9F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52" y="3626141"/>
                <a:ext cx="288032" cy="288032"/>
              </a:xfrm>
              <a:prstGeom prst="ellipse">
                <a:avLst/>
              </a:prstGeom>
              <a:blipFill>
                <a:blip r:embed="rId11"/>
                <a:stretch>
                  <a:fillRect l="-13725" t="-3922" r="-11765" b="-78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4481D288-7C02-43D3-87A6-9AA392980524}"/>
                  </a:ext>
                </a:extLst>
              </p:cNvPr>
              <p:cNvSpPr txBox="1"/>
              <p:nvPr/>
            </p:nvSpPr>
            <p:spPr>
              <a:xfrm>
                <a:off x="1924028" y="3290963"/>
                <a:ext cx="1292533" cy="337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35" name="textruta 34">
                <a:extLst>
                  <a:ext uri="{FF2B5EF4-FFF2-40B4-BE49-F238E27FC236}">
                    <a16:creationId xmlns:a16="http://schemas.microsoft.com/office/drawing/2014/main" id="{4481D288-7C02-43D3-87A6-9AA39298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28" y="3290963"/>
                <a:ext cx="1292533" cy="337849"/>
              </a:xfrm>
              <a:prstGeom prst="rect">
                <a:avLst/>
              </a:prstGeom>
              <a:blipFill>
                <a:blip r:embed="rId12"/>
                <a:stretch>
                  <a:fillRect l="-2358" r="-1415" b="-2181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ruta 35">
                <a:extLst>
                  <a:ext uri="{FF2B5EF4-FFF2-40B4-BE49-F238E27FC236}">
                    <a16:creationId xmlns:a16="http://schemas.microsoft.com/office/drawing/2014/main" id="{91495119-C37B-4FCF-918C-FAA35B8FFD1F}"/>
                  </a:ext>
                </a:extLst>
              </p:cNvPr>
              <p:cNvSpPr txBox="1"/>
              <p:nvPr/>
            </p:nvSpPr>
            <p:spPr>
              <a:xfrm>
                <a:off x="4423239" y="3308325"/>
                <a:ext cx="1346201" cy="33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36" name="textruta 35">
                <a:extLst>
                  <a:ext uri="{FF2B5EF4-FFF2-40B4-BE49-F238E27FC236}">
                    <a16:creationId xmlns:a16="http://schemas.microsoft.com/office/drawing/2014/main" id="{91495119-C37B-4FCF-918C-FAA35B8F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39" y="3308325"/>
                <a:ext cx="1346201" cy="339324"/>
              </a:xfrm>
              <a:prstGeom prst="rect">
                <a:avLst/>
              </a:prstGeom>
              <a:blipFill>
                <a:blip r:embed="rId13"/>
                <a:stretch>
                  <a:fillRect l="-2273" t="-14545" b="-2181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4EAA25CC-5DCE-4D50-8727-41AF473D2728}"/>
                  </a:ext>
                </a:extLst>
              </p:cNvPr>
              <p:cNvSpPr/>
              <p:nvPr/>
            </p:nvSpPr>
            <p:spPr>
              <a:xfrm>
                <a:off x="2339752" y="4958125"/>
                <a:ext cx="3135345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4EAA25CC-5DCE-4D50-8727-41AF473D2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958125"/>
                <a:ext cx="3135345" cy="13038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ruta 37">
                <a:extLst>
                  <a:ext uri="{FF2B5EF4-FFF2-40B4-BE49-F238E27FC236}">
                    <a16:creationId xmlns:a16="http://schemas.microsoft.com/office/drawing/2014/main" id="{A6FA4090-5589-4023-A2B6-E54DEF43CB23}"/>
                  </a:ext>
                </a:extLst>
              </p:cNvPr>
              <p:cNvSpPr txBox="1"/>
              <p:nvPr/>
            </p:nvSpPr>
            <p:spPr>
              <a:xfrm>
                <a:off x="1092020" y="4093729"/>
                <a:ext cx="512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8" name="textruta 37">
                <a:extLst>
                  <a:ext uri="{FF2B5EF4-FFF2-40B4-BE49-F238E27FC236}">
                    <a16:creationId xmlns:a16="http://schemas.microsoft.com/office/drawing/2014/main" id="{A6FA4090-5589-4023-A2B6-E54DEF43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20" y="4093729"/>
                <a:ext cx="512704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ruta 38">
                <a:extLst>
                  <a:ext uri="{FF2B5EF4-FFF2-40B4-BE49-F238E27FC236}">
                    <a16:creationId xmlns:a16="http://schemas.microsoft.com/office/drawing/2014/main" id="{AAEF0345-A98D-4757-AA06-5812741E339A}"/>
                  </a:ext>
                </a:extLst>
              </p:cNvPr>
              <p:cNvSpPr txBox="1"/>
              <p:nvPr/>
            </p:nvSpPr>
            <p:spPr>
              <a:xfrm>
                <a:off x="3355961" y="4130313"/>
                <a:ext cx="1085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39" name="textruta 38">
                <a:extLst>
                  <a:ext uri="{FF2B5EF4-FFF2-40B4-BE49-F238E27FC236}">
                    <a16:creationId xmlns:a16="http://schemas.microsoft.com/office/drawing/2014/main" id="{AAEF0345-A98D-4757-AA06-5812741E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61" y="4130313"/>
                <a:ext cx="1085554" cy="307777"/>
              </a:xfrm>
              <a:prstGeom prst="rect">
                <a:avLst/>
              </a:prstGeom>
              <a:blipFill>
                <a:blip r:embed="rId16"/>
                <a:stretch>
                  <a:fillRect l="-5056" r="-4494" b="-2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ruta 39">
                <a:extLst>
                  <a:ext uri="{FF2B5EF4-FFF2-40B4-BE49-F238E27FC236}">
                    <a16:creationId xmlns:a16="http://schemas.microsoft.com/office/drawing/2014/main" id="{4D73853E-0837-4377-B515-D78F3D13C47F}"/>
                  </a:ext>
                </a:extLst>
              </p:cNvPr>
              <p:cNvSpPr txBox="1"/>
              <p:nvPr/>
            </p:nvSpPr>
            <p:spPr>
              <a:xfrm>
                <a:off x="6482740" y="4111963"/>
                <a:ext cx="512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40" name="textruta 39">
                <a:extLst>
                  <a:ext uri="{FF2B5EF4-FFF2-40B4-BE49-F238E27FC236}">
                    <a16:creationId xmlns:a16="http://schemas.microsoft.com/office/drawing/2014/main" id="{4D73853E-0837-4377-B515-D78F3D13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40" y="4111963"/>
                <a:ext cx="512704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41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Principal Component Analysis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Digits</a:t>
            </a:r>
            <a:r>
              <a:rPr lang="sv-SE" dirty="0"/>
              <a:t>: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eigenvectors</a:t>
            </a:r>
            <a:r>
              <a:rPr lang="sv-SE" dirty="0"/>
              <a:t> </a:t>
            </a:r>
            <a:r>
              <a:rPr lang="sv-SE" dirty="0" err="1"/>
              <a:t>extracted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Interptretation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eigenvectiors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3" y="2132856"/>
            <a:ext cx="40386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37" y="3789040"/>
            <a:ext cx="4608512" cy="253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3818898"/>
            <a:ext cx="118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Lower</a:t>
            </a:r>
            <a:r>
              <a:rPr lang="sv-SE" sz="1200" dirty="0"/>
              <a:t> </a:t>
            </a:r>
            <a:r>
              <a:rPr lang="sv-SE" sz="1200" dirty="0" err="1"/>
              <a:t>tail</a:t>
            </a:r>
            <a:r>
              <a:rPr lang="sv-SE" sz="1200" dirty="0"/>
              <a:t> </a:t>
            </a:r>
            <a:r>
              <a:rPr lang="sv-SE" sz="1200" dirty="0" err="1"/>
              <a:t>length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24369" y="4941168"/>
            <a:ext cx="118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thickness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59119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Prcomp</a:t>
            </a:r>
            <a:r>
              <a:rPr lang="sv-SE" dirty="0"/>
              <a:t>(), </a:t>
            </a:r>
            <a:r>
              <a:rPr lang="sv-SE" dirty="0" err="1"/>
              <a:t>biplot</a:t>
            </a:r>
            <a:r>
              <a:rPr lang="sv-SE" dirty="0"/>
              <a:t>(), </a:t>
            </a:r>
            <a:r>
              <a:rPr lang="sv-SE" dirty="0" err="1"/>
              <a:t>screeplot</a:t>
            </a:r>
            <a:r>
              <a:rPr lang="sv-SE" dirty="0"/>
              <a:t>()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3568" y="227687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=read.csv2("tecator.csv")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data1$Fat=c()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prcomp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(data1)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lambda=res$sdev^2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eigenvalues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#proportion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variation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("%2.3f",lambda/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(lambda)*100)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3" y="4215864"/>
            <a:ext cx="52863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67944" y="551723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Only 1 component captures the 99% of variation!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88841"/>
            <a:ext cx="2915816" cy="276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32224"/>
            <a:ext cx="4139952" cy="50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6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Principal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b="1" dirty="0" err="1">
                <a:solidFill>
                  <a:srgbClr val="0000FF"/>
                </a:solidFill>
              </a:rPr>
              <a:t>loadings</a:t>
            </a:r>
            <a:r>
              <a:rPr lang="sv-SE" dirty="0"/>
              <a:t> </a:t>
            </a:r>
            <a:r>
              <a:rPr lang="sv-SE" b="1" dirty="0"/>
              <a:t>(U)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Data in (PC1, PC2) – </a:t>
            </a:r>
            <a:r>
              <a:rPr lang="sv-SE" b="1" dirty="0">
                <a:solidFill>
                  <a:srgbClr val="0000FF"/>
                </a:solidFill>
              </a:rPr>
              <a:t>scores</a:t>
            </a:r>
            <a:r>
              <a:rPr lang="sv-SE" b="1" dirty="0"/>
              <a:t> (Z)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1" y="3284984"/>
            <a:ext cx="45815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3648" y="242088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U=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res$rotation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515719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 err="1"/>
              <a:t>plot</a:t>
            </a:r>
            <a:r>
              <a:rPr lang="sv-SE" sz="2000" dirty="0"/>
              <a:t>(</a:t>
            </a:r>
            <a:r>
              <a:rPr lang="sv-SE" sz="2000" dirty="0" err="1"/>
              <a:t>res$x</a:t>
            </a:r>
            <a:r>
              <a:rPr lang="sv-SE" sz="2000" dirty="0"/>
              <a:t>[,1], </a:t>
            </a:r>
            <a:r>
              <a:rPr lang="sv-SE" sz="2000" dirty="0" err="1"/>
              <a:t>res$x</a:t>
            </a:r>
            <a:r>
              <a:rPr lang="sv-SE" sz="2000" dirty="0"/>
              <a:t>[,2], </a:t>
            </a:r>
            <a:r>
              <a:rPr lang="sv-SE" sz="2000" dirty="0" err="1"/>
              <a:t>ylim</a:t>
            </a:r>
            <a:r>
              <a:rPr lang="sv-SE" sz="2000" dirty="0"/>
              <a:t>=c(-5,15))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64904"/>
            <a:ext cx="2711938" cy="232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75648" y="5357247"/>
            <a:ext cx="219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7030A0"/>
                </a:solidFill>
              </a:rPr>
              <a:t>Do </a:t>
            </a:r>
            <a:r>
              <a:rPr lang="sv-SE" sz="1600" dirty="0" err="1">
                <a:solidFill>
                  <a:srgbClr val="7030A0"/>
                </a:solidFill>
              </a:rPr>
              <a:t>we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need</a:t>
            </a:r>
            <a:r>
              <a:rPr lang="sv-SE" sz="1600" dirty="0">
                <a:solidFill>
                  <a:srgbClr val="7030A0"/>
                </a:solidFill>
              </a:rPr>
              <a:t> the second dimension?</a:t>
            </a:r>
          </a:p>
        </p:txBody>
      </p:sp>
    </p:spTree>
    <p:extLst>
      <p:ext uri="{BB962C8B-B14F-4D97-AF65-F5344CB8AC3E}">
        <p14:creationId xmlns:p14="http://schemas.microsoft.com/office/powerpoint/2010/main" val="406978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>
                <a:solidFill>
                  <a:srgbClr val="0000FF"/>
                </a:solidFill>
              </a:rPr>
              <a:t>Trace</a:t>
            </a:r>
            <a:r>
              <a:rPr lang="sv-SE" b="1" dirty="0">
                <a:solidFill>
                  <a:srgbClr val="0000FF"/>
                </a:solidFill>
              </a:rPr>
              <a:t> </a:t>
            </a:r>
            <a:r>
              <a:rPr lang="sv-SE" b="1" dirty="0" err="1">
                <a:solidFill>
                  <a:srgbClr val="0000FF"/>
                </a:solidFill>
              </a:rPr>
              <a:t>plots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9592" y="2349521"/>
            <a:ext cx="3744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U=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res$rotation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(U[,1],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PC1")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(U[,2],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PC2")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27" y="2132856"/>
            <a:ext cx="35290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93" y="3284984"/>
            <a:ext cx="35290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496813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7030A0"/>
                </a:solidFill>
              </a:rPr>
              <a:t>Which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components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contribute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to</a:t>
            </a:r>
            <a:r>
              <a:rPr lang="sv-SE" sz="1800" dirty="0">
                <a:solidFill>
                  <a:srgbClr val="7030A0"/>
                </a:solidFill>
              </a:rPr>
              <a:t> PC1-2?</a:t>
            </a:r>
          </a:p>
        </p:txBody>
      </p:sp>
    </p:spTree>
    <p:extLst>
      <p:ext uri="{BB962C8B-B14F-4D97-AF65-F5344CB8AC3E}">
        <p14:creationId xmlns:p14="http://schemas.microsoft.com/office/powerpoint/2010/main" val="23568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691BD6-6028-4741-8CAF-BAF56D58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Autoencoders</a:t>
            </a:r>
            <a:r>
              <a:rPr lang="sv-SE" dirty="0"/>
              <a:t> (</a:t>
            </a:r>
            <a:r>
              <a:rPr lang="sv-SE" dirty="0" err="1"/>
              <a:t>nonlinear</a:t>
            </a:r>
            <a:r>
              <a:rPr lang="sv-SE" dirty="0"/>
              <a:t> 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295CB7E-3CEA-4A33-A842-63459570C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Why </a:t>
                </a:r>
                <a:r>
                  <a:rPr lang="sv-SE" dirty="0" err="1"/>
                  <a:t>linear</a:t>
                </a:r>
                <a:r>
                  <a:rPr lang="sv-SE" dirty="0"/>
                  <a:t> transformations? </a:t>
                </a:r>
                <a:r>
                  <a:rPr lang="sv-SE" dirty="0" err="1"/>
                  <a:t>Take</a:t>
                </a:r>
                <a:r>
                  <a:rPr lang="sv-SE" dirty="0"/>
                  <a:t> </a:t>
                </a:r>
                <a:r>
                  <a:rPr lang="sv-SE" dirty="0" err="1"/>
                  <a:t>nonlinear</a:t>
                </a:r>
                <a:r>
                  <a:rPr lang="sv-SE" dirty="0"/>
                  <a:t> </a:t>
                </a:r>
                <a:r>
                  <a:rPr lang="sv-SE" dirty="0" err="1"/>
                  <a:t>instead</a:t>
                </a:r>
                <a:r>
                  <a:rPr lang="sv-SE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typically</a:t>
                </a:r>
                <a:r>
                  <a:rPr lang="sv-SE" dirty="0"/>
                  <a:t> Neural </a:t>
                </a:r>
                <a:r>
                  <a:rPr lang="sv-SE" dirty="0" err="1"/>
                  <a:t>Networks</a:t>
                </a: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295CB7E-3CEA-4A33-A842-63459570C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1CE03FA-E568-4C9F-AAC8-A5BD5BE2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0882F5D-B49A-4740-BCE6-E56311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4109338D-D362-4B02-A150-BBCFE72EB7D4}"/>
              </a:ext>
            </a:extLst>
          </p:cNvPr>
          <p:cNvSpPr/>
          <p:nvPr/>
        </p:nvSpPr>
        <p:spPr>
          <a:xfrm>
            <a:off x="1151620" y="2961215"/>
            <a:ext cx="7200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2D2944E2-221B-46C7-85F0-DD5C3DF74C6D}"/>
              </a:ext>
            </a:extLst>
          </p:cNvPr>
          <p:cNvSpPr/>
          <p:nvPr/>
        </p:nvSpPr>
        <p:spPr>
          <a:xfrm>
            <a:off x="3743908" y="3249247"/>
            <a:ext cx="5116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 7">
                <a:extLst>
                  <a:ext uri="{FF2B5EF4-FFF2-40B4-BE49-F238E27FC236}">
                    <a16:creationId xmlns:a16="http://schemas.microsoft.com/office/drawing/2014/main" id="{ED97E112-E58E-4EED-AC3F-00479B513301}"/>
                  </a:ext>
                </a:extLst>
              </p:cNvPr>
              <p:cNvSpPr/>
              <p:nvPr/>
            </p:nvSpPr>
            <p:spPr>
              <a:xfrm>
                <a:off x="1384376" y="296959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Ellips 7">
                <a:extLst>
                  <a:ext uri="{FF2B5EF4-FFF2-40B4-BE49-F238E27FC236}">
                    <a16:creationId xmlns:a16="http://schemas.microsoft.com/office/drawing/2014/main" id="{ED97E112-E58E-4EED-AC3F-00479B513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76" y="2969599"/>
                <a:ext cx="288032" cy="288032"/>
              </a:xfrm>
              <a:prstGeom prst="ellipse">
                <a:avLst/>
              </a:prstGeom>
              <a:blipFill>
                <a:blip r:embed="rId3"/>
                <a:stretch>
                  <a:fillRect l="-11765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 8">
                <a:extLst>
                  <a:ext uri="{FF2B5EF4-FFF2-40B4-BE49-F238E27FC236}">
                    <a16:creationId xmlns:a16="http://schemas.microsoft.com/office/drawing/2014/main" id="{28E52FA6-B98D-486E-A895-119312FAF5C8}"/>
                  </a:ext>
                </a:extLst>
              </p:cNvPr>
              <p:cNvSpPr/>
              <p:nvPr/>
            </p:nvSpPr>
            <p:spPr>
              <a:xfrm>
                <a:off x="1384376" y="333444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9" name="Ellips 8">
                <a:extLst>
                  <a:ext uri="{FF2B5EF4-FFF2-40B4-BE49-F238E27FC236}">
                    <a16:creationId xmlns:a16="http://schemas.microsoft.com/office/drawing/2014/main" id="{28E52FA6-B98D-486E-A895-119312FAF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76" y="3334445"/>
                <a:ext cx="288032" cy="288032"/>
              </a:xfrm>
              <a:prstGeom prst="ellipse">
                <a:avLst/>
              </a:prstGeom>
              <a:blipFill>
                <a:blip r:embed="rId4"/>
                <a:stretch>
                  <a:fillRect l="-11765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 9">
                <a:extLst>
                  <a:ext uri="{FF2B5EF4-FFF2-40B4-BE49-F238E27FC236}">
                    <a16:creationId xmlns:a16="http://schemas.microsoft.com/office/drawing/2014/main" id="{D3532E47-760E-4CAE-91E7-5AD71C4F22D5}"/>
                  </a:ext>
                </a:extLst>
              </p:cNvPr>
              <p:cNvSpPr/>
              <p:nvPr/>
            </p:nvSpPr>
            <p:spPr>
              <a:xfrm>
                <a:off x="1384376" y="3651886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0" name="Ellips 9">
                <a:extLst>
                  <a:ext uri="{FF2B5EF4-FFF2-40B4-BE49-F238E27FC236}">
                    <a16:creationId xmlns:a16="http://schemas.microsoft.com/office/drawing/2014/main" id="{D3532E47-760E-4CAE-91E7-5AD71C4F2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76" y="3651886"/>
                <a:ext cx="288032" cy="288032"/>
              </a:xfrm>
              <a:prstGeom prst="ellipse">
                <a:avLst/>
              </a:prstGeom>
              <a:blipFill>
                <a:blip r:embed="rId5"/>
                <a:stretch>
                  <a:fillRect l="-11765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17630135-13D7-4F7C-943D-6B02B6F100D0}"/>
                  </a:ext>
                </a:extLst>
              </p:cNvPr>
              <p:cNvSpPr/>
              <p:nvPr/>
            </p:nvSpPr>
            <p:spPr>
              <a:xfrm>
                <a:off x="1384376" y="3998736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1" name="Ellips 10">
                <a:extLst>
                  <a:ext uri="{FF2B5EF4-FFF2-40B4-BE49-F238E27FC236}">
                    <a16:creationId xmlns:a16="http://schemas.microsoft.com/office/drawing/2014/main" id="{17630135-13D7-4F7C-943D-6B02B6F10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76" y="3998736"/>
                <a:ext cx="288032" cy="288032"/>
              </a:xfrm>
              <a:prstGeom prst="ellipse">
                <a:avLst/>
              </a:prstGeom>
              <a:blipFill>
                <a:blip r:embed="rId6"/>
                <a:stretch>
                  <a:fillRect l="-11765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CA2FB3DF-5E79-440C-858F-6C46B1542913}"/>
                  </a:ext>
                </a:extLst>
              </p:cNvPr>
              <p:cNvSpPr/>
              <p:nvPr/>
            </p:nvSpPr>
            <p:spPr>
              <a:xfrm>
                <a:off x="3844280" y="329686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" name="Ellips 11">
                <a:extLst>
                  <a:ext uri="{FF2B5EF4-FFF2-40B4-BE49-F238E27FC236}">
                    <a16:creationId xmlns:a16="http://schemas.microsoft.com/office/drawing/2014/main" id="{CA2FB3DF-5E79-440C-858F-6C46B1542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80" y="3296865"/>
                <a:ext cx="288032" cy="288032"/>
              </a:xfrm>
              <a:prstGeom prst="ellipse">
                <a:avLst/>
              </a:prstGeom>
              <a:blipFill>
                <a:blip r:embed="rId7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lips 12">
                <a:extLst>
                  <a:ext uri="{FF2B5EF4-FFF2-40B4-BE49-F238E27FC236}">
                    <a16:creationId xmlns:a16="http://schemas.microsoft.com/office/drawing/2014/main" id="{8AC66873-1832-44B7-A0E5-30549E069F37}"/>
                  </a:ext>
                </a:extLst>
              </p:cNvPr>
              <p:cNvSpPr/>
              <p:nvPr/>
            </p:nvSpPr>
            <p:spPr>
              <a:xfrm>
                <a:off x="3844280" y="372438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sz="18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18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Ellips 12">
                <a:extLst>
                  <a:ext uri="{FF2B5EF4-FFF2-40B4-BE49-F238E27FC236}">
                    <a16:creationId xmlns:a16="http://schemas.microsoft.com/office/drawing/2014/main" id="{8AC66873-1832-44B7-A0E5-30549E069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80" y="3724381"/>
                <a:ext cx="288032" cy="288032"/>
              </a:xfrm>
              <a:prstGeom prst="ellipse">
                <a:avLst/>
              </a:prstGeom>
              <a:blipFill>
                <a:blip r:embed="rId8"/>
                <a:stretch>
                  <a:fillRect l="-11765" r="-7843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AB9D9156-B78A-4EE0-8CF1-C6B98B0AED61}"/>
              </a:ext>
            </a:extLst>
          </p:cNvPr>
          <p:cNvCxnSpPr>
            <a:cxnSpLocks/>
          </p:cNvCxnSpPr>
          <p:nvPr/>
        </p:nvCxnSpPr>
        <p:spPr>
          <a:xfrm>
            <a:off x="1905164" y="3517565"/>
            <a:ext cx="183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1557856B-53E4-4524-AF82-562824C3E4A8}"/>
              </a:ext>
            </a:extLst>
          </p:cNvPr>
          <p:cNvCxnSpPr>
            <a:cxnSpLocks/>
          </p:cNvCxnSpPr>
          <p:nvPr/>
        </p:nvCxnSpPr>
        <p:spPr>
          <a:xfrm>
            <a:off x="4255604" y="3526651"/>
            <a:ext cx="2260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8EEC62BF-5CD2-40EB-8B41-40BFD7AE0EC3}"/>
              </a:ext>
            </a:extLst>
          </p:cNvPr>
          <p:cNvSpPr/>
          <p:nvPr/>
        </p:nvSpPr>
        <p:spPr>
          <a:xfrm>
            <a:off x="6516216" y="2984931"/>
            <a:ext cx="7200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lips 16">
                <a:extLst>
                  <a:ext uri="{FF2B5EF4-FFF2-40B4-BE49-F238E27FC236}">
                    <a16:creationId xmlns:a16="http://schemas.microsoft.com/office/drawing/2014/main" id="{BD602E77-B6AF-412C-AB67-939D244E44E4}"/>
                  </a:ext>
                </a:extLst>
              </p:cNvPr>
              <p:cNvSpPr/>
              <p:nvPr/>
            </p:nvSpPr>
            <p:spPr>
              <a:xfrm>
                <a:off x="6748972" y="2993315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Ellips 16">
                <a:extLst>
                  <a:ext uri="{FF2B5EF4-FFF2-40B4-BE49-F238E27FC236}">
                    <a16:creationId xmlns:a16="http://schemas.microsoft.com/office/drawing/2014/main" id="{BD602E77-B6AF-412C-AB67-939D244E4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2993315"/>
                <a:ext cx="288032" cy="288032"/>
              </a:xfrm>
              <a:prstGeom prst="ellipse">
                <a:avLst/>
              </a:prstGeom>
              <a:blipFill>
                <a:blip r:embed="rId9"/>
                <a:stretch>
                  <a:fillRect l="-11765" t="-1961" r="-9804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llips 17">
                <a:extLst>
                  <a:ext uri="{FF2B5EF4-FFF2-40B4-BE49-F238E27FC236}">
                    <a16:creationId xmlns:a16="http://schemas.microsoft.com/office/drawing/2014/main" id="{2FD77556-E687-481F-B4FF-16F124B816D0}"/>
                  </a:ext>
                </a:extLst>
              </p:cNvPr>
              <p:cNvSpPr/>
              <p:nvPr/>
            </p:nvSpPr>
            <p:spPr>
              <a:xfrm>
                <a:off x="6748972" y="335816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8" name="Ellips 17">
                <a:extLst>
                  <a:ext uri="{FF2B5EF4-FFF2-40B4-BE49-F238E27FC236}">
                    <a16:creationId xmlns:a16="http://schemas.microsoft.com/office/drawing/2014/main" id="{2FD77556-E687-481F-B4FF-16F124B81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3358161"/>
                <a:ext cx="288032" cy="288032"/>
              </a:xfrm>
              <a:prstGeom prst="ellipse">
                <a:avLst/>
              </a:prstGeom>
              <a:blipFill>
                <a:blip r:embed="rId10"/>
                <a:stretch>
                  <a:fillRect l="-11765" t="-1961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llips 18">
                <a:extLst>
                  <a:ext uri="{FF2B5EF4-FFF2-40B4-BE49-F238E27FC236}">
                    <a16:creationId xmlns:a16="http://schemas.microsoft.com/office/drawing/2014/main" id="{A36A5B67-E4C6-4CDF-8367-3A29C60D22CA}"/>
                  </a:ext>
                </a:extLst>
              </p:cNvPr>
              <p:cNvSpPr/>
              <p:nvPr/>
            </p:nvSpPr>
            <p:spPr>
              <a:xfrm>
                <a:off x="6748972" y="3675602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9" name="Ellips 18">
                <a:extLst>
                  <a:ext uri="{FF2B5EF4-FFF2-40B4-BE49-F238E27FC236}">
                    <a16:creationId xmlns:a16="http://schemas.microsoft.com/office/drawing/2014/main" id="{A36A5B67-E4C6-4CDF-8367-3A29C60D2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3675602"/>
                <a:ext cx="288032" cy="288032"/>
              </a:xfrm>
              <a:prstGeom prst="ellipse">
                <a:avLst/>
              </a:prstGeom>
              <a:blipFill>
                <a:blip r:embed="rId11"/>
                <a:stretch>
                  <a:fillRect l="-11765" t="-1961" r="-11765" b="-9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 19">
                <a:extLst>
                  <a:ext uri="{FF2B5EF4-FFF2-40B4-BE49-F238E27FC236}">
                    <a16:creationId xmlns:a16="http://schemas.microsoft.com/office/drawing/2014/main" id="{F5654D9E-3E41-4CE5-AD42-8735B9138346}"/>
                  </a:ext>
                </a:extLst>
              </p:cNvPr>
              <p:cNvSpPr/>
              <p:nvPr/>
            </p:nvSpPr>
            <p:spPr>
              <a:xfrm>
                <a:off x="6748972" y="4022452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sv-S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0" name="Ellips 19">
                <a:extLst>
                  <a:ext uri="{FF2B5EF4-FFF2-40B4-BE49-F238E27FC236}">
                    <a16:creationId xmlns:a16="http://schemas.microsoft.com/office/drawing/2014/main" id="{F5654D9E-3E41-4CE5-AD42-8735B9138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4022452"/>
                <a:ext cx="288032" cy="288032"/>
              </a:xfrm>
              <a:prstGeom prst="ellipse">
                <a:avLst/>
              </a:prstGeom>
              <a:blipFill>
                <a:blip r:embed="rId12"/>
                <a:stretch>
                  <a:fillRect l="-11765" t="-3922" r="-11765" b="-78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ruta 20">
                <a:extLst>
                  <a:ext uri="{FF2B5EF4-FFF2-40B4-BE49-F238E27FC236}">
                    <a16:creationId xmlns:a16="http://schemas.microsoft.com/office/drawing/2014/main" id="{43C50AC6-DA05-48B5-9890-AF7D1DCB3309}"/>
                  </a:ext>
                </a:extLst>
              </p:cNvPr>
              <p:cNvSpPr txBox="1"/>
              <p:nvPr/>
            </p:nvSpPr>
            <p:spPr>
              <a:xfrm>
                <a:off x="2104048" y="3687274"/>
                <a:ext cx="13123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21" name="textruta 20">
                <a:extLst>
                  <a:ext uri="{FF2B5EF4-FFF2-40B4-BE49-F238E27FC236}">
                    <a16:creationId xmlns:a16="http://schemas.microsoft.com/office/drawing/2014/main" id="{43C50AC6-DA05-48B5-9890-AF7D1DCB3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48" y="3687274"/>
                <a:ext cx="1312346" cy="307777"/>
              </a:xfrm>
              <a:prstGeom prst="rect">
                <a:avLst/>
              </a:prstGeom>
              <a:blipFill>
                <a:blip r:embed="rId13"/>
                <a:stretch>
                  <a:fillRect l="-2326" r="-6512" b="-3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ruta 21">
                <a:extLst>
                  <a:ext uri="{FF2B5EF4-FFF2-40B4-BE49-F238E27FC236}">
                    <a16:creationId xmlns:a16="http://schemas.microsoft.com/office/drawing/2014/main" id="{9A9C3C9D-4B2A-4EFF-A245-E68578AF104A}"/>
                  </a:ext>
                </a:extLst>
              </p:cNvPr>
              <p:cNvSpPr txBox="1"/>
              <p:nvPr/>
            </p:nvSpPr>
            <p:spPr>
              <a:xfrm>
                <a:off x="4603259" y="3704636"/>
                <a:ext cx="1330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22" name="textruta 21">
                <a:extLst>
                  <a:ext uri="{FF2B5EF4-FFF2-40B4-BE49-F238E27FC236}">
                    <a16:creationId xmlns:a16="http://schemas.microsoft.com/office/drawing/2014/main" id="{9A9C3C9D-4B2A-4EFF-A245-E68578AF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9" y="3704636"/>
                <a:ext cx="1330877" cy="307777"/>
              </a:xfrm>
              <a:prstGeom prst="rect">
                <a:avLst/>
              </a:prstGeom>
              <a:blipFill>
                <a:blip r:embed="rId14"/>
                <a:stretch>
                  <a:fillRect l="-3670" t="-18000" r="-6422" b="-3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DF5A13F6-78E8-4EC7-9EA6-5681257E8755}"/>
                  </a:ext>
                </a:extLst>
              </p:cNvPr>
              <p:cNvSpPr/>
              <p:nvPr/>
            </p:nvSpPr>
            <p:spPr>
              <a:xfrm>
                <a:off x="2339752" y="4958125"/>
                <a:ext cx="3135345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DF5A13F6-78E8-4EC7-9EA6-5681257E8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958125"/>
                <a:ext cx="3135345" cy="13038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ruta 23">
                <a:extLst>
                  <a:ext uri="{FF2B5EF4-FFF2-40B4-BE49-F238E27FC236}">
                    <a16:creationId xmlns:a16="http://schemas.microsoft.com/office/drawing/2014/main" id="{3317993B-6BEC-46F3-B61E-3FE1050B174B}"/>
                  </a:ext>
                </a:extLst>
              </p:cNvPr>
              <p:cNvSpPr txBox="1"/>
              <p:nvPr/>
            </p:nvSpPr>
            <p:spPr>
              <a:xfrm>
                <a:off x="1272040" y="4490040"/>
                <a:ext cx="512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4" name="textruta 23">
                <a:extLst>
                  <a:ext uri="{FF2B5EF4-FFF2-40B4-BE49-F238E27FC236}">
                    <a16:creationId xmlns:a16="http://schemas.microsoft.com/office/drawing/2014/main" id="{3317993B-6BEC-46F3-B61E-3FE1050B1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040" y="4490040"/>
                <a:ext cx="51270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ruta 24">
                <a:extLst>
                  <a:ext uri="{FF2B5EF4-FFF2-40B4-BE49-F238E27FC236}">
                    <a16:creationId xmlns:a16="http://schemas.microsoft.com/office/drawing/2014/main" id="{E507FDB9-DDB1-41FA-AF04-BBAF46FB280B}"/>
                  </a:ext>
                </a:extLst>
              </p:cNvPr>
              <p:cNvSpPr txBox="1"/>
              <p:nvPr/>
            </p:nvSpPr>
            <p:spPr>
              <a:xfrm>
                <a:off x="3535981" y="4526624"/>
                <a:ext cx="1085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25" name="textruta 24">
                <a:extLst>
                  <a:ext uri="{FF2B5EF4-FFF2-40B4-BE49-F238E27FC236}">
                    <a16:creationId xmlns:a16="http://schemas.microsoft.com/office/drawing/2014/main" id="{E507FDB9-DDB1-41FA-AF04-BBAF46FB2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81" y="4526624"/>
                <a:ext cx="1085554" cy="307777"/>
              </a:xfrm>
              <a:prstGeom prst="rect">
                <a:avLst/>
              </a:prstGeom>
              <a:blipFill>
                <a:blip r:embed="rId17"/>
                <a:stretch>
                  <a:fillRect l="-4494" r="-4494" b="-2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ruta 25">
                <a:extLst>
                  <a:ext uri="{FF2B5EF4-FFF2-40B4-BE49-F238E27FC236}">
                    <a16:creationId xmlns:a16="http://schemas.microsoft.com/office/drawing/2014/main" id="{5652D609-3312-4229-A79E-538D67E378FD}"/>
                  </a:ext>
                </a:extLst>
              </p:cNvPr>
              <p:cNvSpPr txBox="1"/>
              <p:nvPr/>
            </p:nvSpPr>
            <p:spPr>
              <a:xfrm>
                <a:off x="6662760" y="4508274"/>
                <a:ext cx="5127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6" name="textruta 25">
                <a:extLst>
                  <a:ext uri="{FF2B5EF4-FFF2-40B4-BE49-F238E27FC236}">
                    <a16:creationId xmlns:a16="http://schemas.microsoft.com/office/drawing/2014/main" id="{5652D609-3312-4229-A79E-538D67E37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60" y="4508274"/>
                <a:ext cx="512704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ruta 26">
            <a:extLst>
              <a:ext uri="{FF2B5EF4-FFF2-40B4-BE49-F238E27FC236}">
                <a16:creationId xmlns:a16="http://schemas.microsoft.com/office/drawing/2014/main" id="{2B53B2D2-9FAF-49BD-9602-9A371987E4D2}"/>
              </a:ext>
            </a:extLst>
          </p:cNvPr>
          <p:cNvSpPr txBox="1"/>
          <p:nvPr/>
        </p:nvSpPr>
        <p:spPr>
          <a:xfrm>
            <a:off x="5726335" y="5983158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>
                <a:solidFill>
                  <a:srgbClr val="0000FF"/>
                </a:solidFill>
              </a:rPr>
              <a:t>…or </a:t>
            </a:r>
            <a:r>
              <a:rPr lang="sv-SE" sz="2000" dirty="0" err="1">
                <a:solidFill>
                  <a:srgbClr val="0000FF"/>
                </a:solidFill>
              </a:rPr>
              <a:t>some</a:t>
            </a:r>
            <a:r>
              <a:rPr lang="sv-SE" sz="2000" dirty="0">
                <a:solidFill>
                  <a:srgbClr val="0000FF"/>
                </a:solidFill>
              </a:rPr>
              <a:t> </a:t>
            </a:r>
            <a:r>
              <a:rPr lang="sv-SE" sz="2000" dirty="0" err="1">
                <a:solidFill>
                  <a:srgbClr val="0000FF"/>
                </a:solidFill>
              </a:rPr>
              <a:t>other</a:t>
            </a:r>
            <a:r>
              <a:rPr lang="sv-SE" sz="2000" dirty="0">
                <a:solidFill>
                  <a:srgbClr val="0000FF"/>
                </a:solidFill>
              </a:rPr>
              <a:t> </a:t>
            </a:r>
            <a:r>
              <a:rPr lang="sv-SE" sz="2000" dirty="0" err="1">
                <a:solidFill>
                  <a:srgbClr val="0000FF"/>
                </a:solidFill>
              </a:rPr>
              <a:t>cost</a:t>
            </a:r>
            <a:r>
              <a:rPr lang="sv-SE" sz="2000" dirty="0">
                <a:solidFill>
                  <a:srgbClr val="0000FF"/>
                </a:solidFill>
              </a:rPr>
              <a:t> </a:t>
            </a:r>
            <a:r>
              <a:rPr lang="sv-SE" sz="2000" dirty="0" err="1">
                <a:solidFill>
                  <a:srgbClr val="0000FF"/>
                </a:solidFill>
              </a:rPr>
              <a:t>function</a:t>
            </a:r>
            <a:endParaRPr lang="sv-SE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75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B84F02-0C5A-4DC2-8C7F-9EB75458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dirty="0" err="1"/>
              <a:t>Other</a:t>
            </a:r>
            <a:r>
              <a:rPr lang="sv-SE" sz="3200" dirty="0"/>
              <a:t> </a:t>
            </a:r>
            <a:r>
              <a:rPr lang="sv-SE" sz="3200" dirty="0" err="1"/>
              <a:t>linear</a:t>
            </a:r>
            <a:r>
              <a:rPr lang="sv-SE" sz="3200" dirty="0"/>
              <a:t> representation </a:t>
            </a:r>
            <a:r>
              <a:rPr lang="sv-SE" sz="3200" dirty="0" err="1"/>
              <a:t>learning</a:t>
            </a:r>
            <a:r>
              <a:rPr lang="sv-SE" sz="3200" dirty="0"/>
              <a:t> </a:t>
            </a:r>
            <a:r>
              <a:rPr lang="sv-SE" sz="3200" dirty="0" err="1"/>
              <a:t>methods</a:t>
            </a:r>
            <a:endParaRPr lang="sv-SE" sz="32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B11E783-0C8C-4330-9168-88F1B642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</a:p>
          <a:p>
            <a:pPr lvl="1"/>
            <a:r>
              <a:rPr lang="sv-SE" dirty="0" err="1"/>
              <a:t>Similar</a:t>
            </a:r>
            <a:r>
              <a:rPr lang="sv-SE" dirty="0"/>
              <a:t> to PCA </a:t>
            </a:r>
            <a:r>
              <a:rPr lang="sv-SE" dirty="0" err="1"/>
              <a:t>but</a:t>
            </a:r>
            <a:r>
              <a:rPr lang="sv-SE" dirty="0"/>
              <a:t> has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opportunities</a:t>
            </a:r>
            <a:endParaRPr lang="sv-SE" dirty="0"/>
          </a:p>
          <a:p>
            <a:pPr lvl="2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directly</a:t>
            </a:r>
            <a:endParaRPr lang="sv-SE" dirty="0"/>
          </a:p>
          <a:p>
            <a:pPr lvl="2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embedded</a:t>
            </a:r>
            <a:r>
              <a:rPr lang="sv-SE" dirty="0"/>
              <a:t> in </a:t>
            </a:r>
            <a:r>
              <a:rPr lang="sv-SE" dirty="0" err="1"/>
              <a:t>Bayesian</a:t>
            </a:r>
            <a:r>
              <a:rPr lang="sv-SE" dirty="0"/>
              <a:t> ML </a:t>
            </a:r>
            <a:r>
              <a:rPr lang="sv-SE" dirty="0" err="1"/>
              <a:t>models</a:t>
            </a:r>
            <a:endParaRPr lang="sv-SE" dirty="0"/>
          </a:p>
          <a:p>
            <a:pPr lvl="2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generate</a:t>
            </a:r>
            <a:r>
              <a:rPr lang="sv-SE" dirty="0"/>
              <a:t> new data</a:t>
            </a:r>
          </a:p>
          <a:p>
            <a:pPr lvl="2"/>
            <a:endParaRPr lang="sv-SE" dirty="0"/>
          </a:p>
          <a:p>
            <a:r>
              <a:rPr lang="sv-SE" dirty="0"/>
              <a:t>Independent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(ICA)</a:t>
            </a:r>
          </a:p>
          <a:p>
            <a:pPr lvl="1"/>
            <a:r>
              <a:rPr lang="sv-SE" dirty="0"/>
              <a:t> </a:t>
            </a:r>
            <a:r>
              <a:rPr lang="sv-SE" dirty="0" err="1"/>
              <a:t>Sometimes</a:t>
            </a:r>
            <a:r>
              <a:rPr lang="sv-SE" dirty="0"/>
              <a:t> shows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emprical</a:t>
            </a:r>
            <a:r>
              <a:rPr lang="sv-SE" dirty="0"/>
              <a:t> </a:t>
            </a:r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to PCA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D6FBC58-73E7-4936-9C06-6A8D5E10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6FCDC92-35A8-4399-BFA5-59831703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43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/>
                  <a:t>-latent </a:t>
                </a:r>
                <a:r>
                  <a:rPr lang="sv-SE" sz="2000" dirty="0" err="1"/>
                  <a:t>variables</a:t>
                </a:r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/>
                  <a:t>- </a:t>
                </a:r>
                <a:r>
                  <a:rPr lang="sv-SE" sz="2000" dirty="0" err="1"/>
                  <a:t>observed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variables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</a:rPr>
                        <m:t>𝒛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0,</m:t>
                          </m:r>
                          <m:r>
                            <a:rPr lang="sv-SE" sz="2000" b="1" i="1" smtClean="0">
                              <a:latin typeface="Cambria Math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</a:rPr>
                        <m:t>|</m:t>
                      </m:r>
                      <m:r>
                        <a:rPr lang="sv-SE" sz="2000" b="1" i="1" smtClean="0">
                          <a:latin typeface="Cambria Math"/>
                        </a:rPr>
                        <m:t>𝒛</m:t>
                      </m:r>
                      <m:r>
                        <a:rPr lang="sv-SE" sz="2000" b="1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</a:rPr>
                        <m:t>|</m:t>
                      </m:r>
                      <m:r>
                        <a:rPr lang="sv-SE" sz="2000" b="1" i="1" smtClean="0">
                          <a:latin typeface="Cambria Math"/>
                        </a:rPr>
                        <m:t>𝑾𝒛</m:t>
                      </m:r>
                      <m:r>
                        <a:rPr lang="sv-SE" sz="2000" b="1" i="1" smtClean="0">
                          <a:latin typeface="Cambria Math"/>
                        </a:rPr>
                        <m:t>+</m:t>
                      </m:r>
                      <m:r>
                        <a:rPr lang="sv-SE" sz="2000" b="1" i="1" smtClean="0">
                          <a:latin typeface="Cambria Math"/>
                        </a:rPr>
                        <m:t>𝝁</m:t>
                      </m:r>
                      <m:r>
                        <a:rPr lang="sv-SE" sz="2000" b="1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sv-S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𝑰</m:t>
                      </m:r>
                      <m:r>
                        <a:rPr lang="sv-SE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b="1" dirty="0"/>
              </a:p>
              <a:p>
                <a:r>
                  <a:rPr lang="sv-SE" sz="2000" dirty="0" err="1"/>
                  <a:t>Alternatively</a:t>
                </a:r>
                <a:r>
                  <a:rPr lang="sv-SE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>
                          <a:latin typeface="Cambria Math"/>
                        </a:rPr>
                        <m:t>𝒛</m:t>
                      </m:r>
                      <m:r>
                        <a:rPr lang="sv-SE" sz="2000" i="1">
                          <a:latin typeface="Cambria Math"/>
                        </a:rPr>
                        <m:t>~</m:t>
                      </m:r>
                      <m:r>
                        <a:rPr lang="sv-SE" sz="20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/>
                            </a:rPr>
                            <m:t>0,</m:t>
                          </m:r>
                          <m:r>
                            <a:rPr lang="sv-SE" sz="2000" b="1" i="1">
                              <a:latin typeface="Cambria Math"/>
                            </a:rPr>
                            <m:t>𝑰</m:t>
                          </m:r>
                        </m:e>
                      </m:d>
                      <m:r>
                        <a:rPr lang="sv-SE" sz="2000" b="1" i="1" smtClean="0">
                          <a:latin typeface="Cambria Math"/>
                        </a:rPr>
                        <m:t>,</m:t>
                      </m:r>
                      <m:r>
                        <a:rPr lang="sv-SE" sz="2000" b="1" i="1" dirty="0" smtClean="0">
                          <a:latin typeface="Cambria Math"/>
                        </a:rPr>
                        <m:t>𝒙</m:t>
                      </m:r>
                      <m:r>
                        <a:rPr lang="sv-SE" sz="2000" b="0" i="1" dirty="0" smtClean="0">
                          <a:latin typeface="Cambria Math"/>
                        </a:rPr>
                        <m:t>=</m:t>
                      </m:r>
                      <m:r>
                        <a:rPr lang="sv-SE" sz="2000" b="1" i="1" dirty="0" smtClean="0">
                          <a:latin typeface="Cambria Math"/>
                        </a:rPr>
                        <m:t>𝝁</m:t>
                      </m:r>
                      <m:r>
                        <a:rPr lang="sv-SE" sz="2000" b="1" i="1" dirty="0" smtClean="0">
                          <a:latin typeface="Cambria Math"/>
                        </a:rPr>
                        <m:t>+</m:t>
                      </m:r>
                      <m:r>
                        <a:rPr lang="sv-SE" sz="2000" b="1" i="1" dirty="0" smtClean="0">
                          <a:latin typeface="Cambria Math"/>
                        </a:rPr>
                        <m:t>𝑾𝒛</m:t>
                      </m:r>
                      <m:r>
                        <a:rPr lang="sv-SE" sz="2000" b="1" i="1" dirty="0" smtClean="0">
                          <a:latin typeface="Cambria Math"/>
                        </a:rPr>
                        <m:t>+</m:t>
                      </m:r>
                      <m:r>
                        <a:rPr lang="sv-SE" sz="2000" b="1" i="1" dirty="0" smtClean="0">
                          <a:latin typeface="Cambria Math"/>
                        </a:rPr>
                        <m:t>𝝐</m:t>
                      </m:r>
                      <m:r>
                        <a:rPr lang="sv-SE" sz="2000" b="1" i="1" dirty="0" smtClean="0">
                          <a:latin typeface="Cambria Math"/>
                        </a:rPr>
                        <m:t>, </m:t>
                      </m:r>
                      <m:r>
                        <a:rPr lang="sv-SE" sz="2000" b="1" i="1" smtClean="0">
                          <a:latin typeface="Cambria Math"/>
                        </a:rPr>
                        <m:t>𝝐</m:t>
                      </m:r>
                      <m:r>
                        <a:rPr lang="sv-SE" sz="2000" b="1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b="1" i="1" smtClean="0">
                          <a:latin typeface="Cambria Math"/>
                        </a:rPr>
                        <m:t>𝟎</m:t>
                      </m:r>
                      <m:r>
                        <a:rPr lang="sv-SE" sz="2000" b="1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sv-SE" sz="2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𝑰</m:t>
                      </m:r>
                      <m:r>
                        <a:rPr lang="sv-SE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b="1" dirty="0"/>
              </a:p>
              <a:p>
                <a:r>
                  <a:rPr lang="sv-SE" sz="2000" b="1" dirty="0">
                    <a:solidFill>
                      <a:srgbClr val="0070C0"/>
                    </a:solidFill>
                  </a:rPr>
                  <a:t>Interpretation</a:t>
                </a:r>
                <a:r>
                  <a:rPr lang="sv-SE" sz="2000" dirty="0"/>
                  <a:t>: Observed data (X) is </a:t>
                </a:r>
                <a:r>
                  <a:rPr lang="sv-SE" sz="2000" dirty="0" err="1"/>
                  <a:t>obtained</a:t>
                </a:r>
                <a:r>
                  <a:rPr lang="sv-SE" sz="2000" dirty="0"/>
                  <a:t> by rotation, </a:t>
                </a:r>
                <a:r>
                  <a:rPr lang="sv-SE" sz="2000" dirty="0" err="1"/>
                  <a:t>scaling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translation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standard normal distribution (Z) and </a:t>
                </a:r>
                <a:r>
                  <a:rPr lang="sv-SE" sz="2000" dirty="0" err="1"/>
                  <a:t>adding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some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noise</a:t>
                </a:r>
                <a:r>
                  <a:rPr lang="sv-SE" sz="2000" dirty="0"/>
                  <a:t>.</a:t>
                </a:r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6140061" y="5229200"/>
            <a:ext cx="2448272" cy="620236"/>
            <a:chOff x="971600" y="4221089"/>
            <a:chExt cx="3744416" cy="836260"/>
          </a:xfrm>
        </p:grpSpPr>
        <p:sp>
          <p:nvSpPr>
            <p:cNvPr id="9" name="Rounded Rectangle 8"/>
            <p:cNvSpPr/>
            <p:nvPr/>
          </p:nvSpPr>
          <p:spPr>
            <a:xfrm>
              <a:off x="971600" y="4221089"/>
              <a:ext cx="1440160" cy="836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X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47864" y="4293096"/>
              <a:ext cx="1368152" cy="6719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Z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2411760" y="4629056"/>
              <a:ext cx="936104" cy="101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22" name="Picture 2" descr="http://i.stack.imgur.com/8TYW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1706"/>
            <a:ext cx="2306450" cy="11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 descr="http://www.statsref.com/HTML/biv_norm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7548"/>
            <a:ext cx="2348260" cy="1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915816" y="487013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57332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1974" y="563797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X</a:t>
            </a:r>
          </a:p>
        </p:txBody>
      </p:sp>
      <p:cxnSp>
        <p:nvCxnSpPr>
          <p:cNvPr id="3" name="Rak pilkoppling 2">
            <a:extLst>
              <a:ext uri="{FF2B5EF4-FFF2-40B4-BE49-F238E27FC236}">
                <a16:creationId xmlns:a16="http://schemas.microsoft.com/office/drawing/2014/main" id="{83AE1E16-C2A7-A0C5-948C-F05BBA5C74A6}"/>
              </a:ext>
            </a:extLst>
          </p:cNvPr>
          <p:cNvCxnSpPr/>
          <p:nvPr/>
        </p:nvCxnSpPr>
        <p:spPr>
          <a:xfrm>
            <a:off x="7081704" y="5849436"/>
            <a:ext cx="612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8F8A07F-3D7F-6360-DCAA-66D32B85B09C}"/>
              </a:ext>
            </a:extLst>
          </p:cNvPr>
          <p:cNvSpPr txBox="1"/>
          <p:nvPr/>
        </p:nvSpPr>
        <p:spPr>
          <a:xfrm>
            <a:off x="6947414" y="6021055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solidFill>
                  <a:srgbClr val="FF0000"/>
                </a:solidFill>
              </a:rPr>
              <a:t>Maximum </a:t>
            </a:r>
            <a:r>
              <a:rPr lang="sv-SE" sz="1200" dirty="0" err="1">
                <a:solidFill>
                  <a:srgbClr val="FF0000"/>
                </a:solidFill>
              </a:rPr>
              <a:t>likelihood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8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Independent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(ICA)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39503"/>
                <a:ext cx="4752528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sv-SE" sz="2400" dirty="0"/>
                  <a:t>Probabilistic PCA </a:t>
                </a:r>
                <a:r>
                  <a:rPr lang="sv-SE" sz="2400" dirty="0" err="1"/>
                  <a:t>does</a:t>
                </a:r>
                <a:r>
                  <a:rPr lang="sv-SE" sz="2400" dirty="0"/>
                  <a:t> not </a:t>
                </a:r>
                <a:r>
                  <a:rPr lang="sv-SE" sz="2400" dirty="0" err="1"/>
                  <a:t>capture</a:t>
                </a:r>
                <a:r>
                  <a:rPr lang="sv-SE" sz="2400" dirty="0"/>
                  <a:t> latent </a:t>
                </a:r>
                <a:r>
                  <a:rPr lang="sv-SE" sz="2400" dirty="0" err="1"/>
                  <a:t>factors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uniquely</a:t>
                </a:r>
                <a:endParaRPr lang="sv-SE" sz="2400" dirty="0"/>
              </a:p>
              <a:p>
                <a:pPr lvl="1"/>
                <a:r>
                  <a:rPr lang="sv-SE" sz="2000" dirty="0"/>
                  <a:t>Rotation </a:t>
                </a:r>
                <a:r>
                  <a:rPr lang="sv-SE" sz="2000" dirty="0" err="1"/>
                  <a:t>invariance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Let’s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choose</a:t>
                </a:r>
                <a:r>
                  <a:rPr lang="sv-SE" sz="2400" dirty="0"/>
                  <a:t> distribution </a:t>
                </a:r>
                <a:r>
                  <a:rPr lang="sv-SE" sz="2400" dirty="0" err="1"/>
                  <a:t>which</a:t>
                </a:r>
                <a:r>
                  <a:rPr lang="sv-SE" sz="2400" dirty="0"/>
                  <a:t> is not rotation </a:t>
                </a:r>
                <a:r>
                  <a:rPr lang="sv-SE" sz="2400" dirty="0" err="1"/>
                  <a:t>invariant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will</a:t>
                </a:r>
                <a:r>
                  <a:rPr lang="sv-SE" sz="2400" dirty="0">
                    <a:sym typeface="Wingdings" panose="05000000000000000000" pitchFamily="2" charset="2"/>
                  </a:rPr>
                  <a:t> get </a:t>
                </a:r>
                <a:r>
                  <a:rPr lang="sv-SE" sz="2400" dirty="0" err="1">
                    <a:sym typeface="Wingdings" panose="05000000000000000000" pitchFamily="2" charset="2"/>
                  </a:rPr>
                  <a:t>unique</a:t>
                </a:r>
                <a:r>
                  <a:rPr lang="sv-SE" sz="2400" dirty="0">
                    <a:sym typeface="Wingdings" panose="05000000000000000000" pitchFamily="2" charset="2"/>
                  </a:rPr>
                  <a:t> latent </a:t>
                </a:r>
                <a:r>
                  <a:rPr lang="sv-SE" sz="2400" dirty="0" err="1">
                    <a:sym typeface="Wingdings" panose="05000000000000000000" pitchFamily="2" charset="2"/>
                  </a:rPr>
                  <a:t>factors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endParaRPr lang="sv-SE" sz="2400" dirty="0"/>
              </a:p>
              <a:p>
                <a:r>
                  <a:rPr lang="sv-SE" sz="2400" dirty="0" err="1"/>
                  <a:t>Choose</a:t>
                </a:r>
                <a:r>
                  <a:rPr lang="sv-SE" sz="2400" dirty="0"/>
                  <a:t> non-</a:t>
                </a:r>
                <a:r>
                  <a:rPr lang="sv-SE" sz="2400" dirty="0" err="1"/>
                  <a:t>Gaussian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v-SE" sz="2400" b="0" dirty="0"/>
              </a:p>
              <a:p>
                <a:endParaRPr lang="en-GB" sz="2400" dirty="0"/>
              </a:p>
              <a:p>
                <a:r>
                  <a:rPr lang="en-GB" sz="2400" dirty="0"/>
                  <a:t>Assuming latent features are </a:t>
                </a:r>
                <a:r>
                  <a:rPr lang="en-GB" sz="2400" b="1" dirty="0">
                    <a:solidFill>
                      <a:srgbClr val="0000FF"/>
                    </a:solidFill>
                  </a:rPr>
                  <a:t>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39503"/>
                <a:ext cx="4752528" cy="4525963"/>
              </a:xfrm>
              <a:blipFill>
                <a:blip r:embed="rId2"/>
                <a:stretch>
                  <a:fillRect l="-1154" t="-2022" r="-21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732A99/TDDE01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953000" y="2182912"/>
          <a:ext cx="3733800" cy="273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454233FB-7292-42EF-B9AE-FB3697709216}"/>
                  </a:ext>
                </a:extLst>
              </p:cNvPr>
              <p:cNvSpPr txBox="1"/>
              <p:nvPr/>
            </p:nvSpPr>
            <p:spPr>
              <a:xfrm>
                <a:off x="4101916" y="5144529"/>
                <a:ext cx="3733800" cy="63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454233FB-7292-42EF-B9AE-FB3697709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916" y="5144529"/>
                <a:ext cx="3733800" cy="632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039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341071" cy="2751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4953793"/>
            <a:ext cx="2808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Elem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stat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learn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Hastie</a:t>
            </a:r>
            <a:endParaRPr lang="en-GB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variables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factor</a:t>
            </a:r>
            <a:r>
              <a:rPr lang="sv-SE" dirty="0"/>
              <a:t> discovered</a:t>
            </a:r>
            <a:r>
              <a:rPr lang="sv-SE" dirty="0">
                <a:sym typeface="Wingdings" panose="05000000000000000000" pitchFamily="2" charset="2"/>
              </a:rPr>
              <a:t> data </a:t>
            </a:r>
            <a:r>
              <a:rPr lang="sv-SE" dirty="0" err="1">
                <a:sym typeface="Wingdings" panose="05000000000000000000" pitchFamily="2" charset="2"/>
              </a:rPr>
              <a:t>storage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may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decrease</a:t>
            </a:r>
            <a:r>
              <a:rPr lang="sv-SE" dirty="0">
                <a:sym typeface="Wingdings" panose="05000000000000000000" pitchFamily="2" charset="2"/>
              </a:rPr>
              <a:t> a </a:t>
            </a:r>
            <a:r>
              <a:rPr lang="sv-SE" dirty="0" err="1">
                <a:sym typeface="Wingdings" panose="05000000000000000000" pitchFamily="2" charset="2"/>
              </a:rPr>
              <a:t>lot</a:t>
            </a:r>
            <a:endParaRPr lang="sv-SE" dirty="0">
              <a:sym typeface="Wingdings" panose="05000000000000000000" pitchFamily="2" charset="2"/>
            </a:endParaRPr>
          </a:p>
          <a:p>
            <a:endParaRPr lang="sv-SE" dirty="0"/>
          </a:p>
          <a:p>
            <a:r>
              <a:rPr lang="sv-SE" dirty="0"/>
              <a:t>Latent </a:t>
            </a:r>
            <a:r>
              <a:rPr lang="sv-SE" dirty="0" err="1"/>
              <a:t>factors</a:t>
            </a:r>
            <a:endParaRPr lang="sv-SE" dirty="0"/>
          </a:p>
          <a:p>
            <a:pPr lvl="1"/>
            <a:r>
              <a:rPr lang="sv-SE" dirty="0"/>
              <a:t>Center</a:t>
            </a:r>
          </a:p>
          <a:p>
            <a:pPr lvl="1"/>
            <a:r>
              <a:rPr lang="sv-SE" dirty="0" err="1"/>
              <a:t>Scaling</a:t>
            </a:r>
            <a:endParaRPr lang="sv-SE" dirty="0"/>
          </a:p>
          <a:p>
            <a:r>
              <a:rPr lang="sv-SE" dirty="0"/>
              <a:t>Original vs </a:t>
            </a:r>
            <a:r>
              <a:rPr lang="sv-SE" dirty="0" err="1"/>
              <a:t>compressed</a:t>
            </a:r>
            <a:endParaRPr lang="sv-SE" dirty="0"/>
          </a:p>
          <a:p>
            <a:pPr lvl="1"/>
            <a:r>
              <a:rPr lang="sv-SE" dirty="0"/>
              <a:t>100x100x5=50000</a:t>
            </a:r>
          </a:p>
          <a:p>
            <a:pPr lvl="1"/>
            <a:r>
              <a:rPr lang="sv-SE" dirty="0"/>
              <a:t>100x100+2*5+2*5=10020</a:t>
            </a:r>
          </a:p>
          <a:p>
            <a:pPr lvl="1"/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92896"/>
            <a:ext cx="49149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8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2000" b="1" dirty="0">
                <a:solidFill>
                  <a:schemeClr val="bg1"/>
                </a:solidFill>
                <a:latin typeface="Arial" charset="0"/>
              </a:rPr>
              <a:t>Principal Component Analysis (PCA)</a:t>
            </a:r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981200"/>
                <a:ext cx="7772400" cy="4040088"/>
              </a:xfrm>
              <a:solidFill>
                <a:schemeClr val="bg1"/>
              </a:solidFill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000" i="1" dirty="0">
                    <a:latin typeface="Arial" charset="0"/>
                  </a:rPr>
                  <a:t>PCA</a:t>
                </a:r>
                <a:r>
                  <a:rPr lang="en-GB" sz="2000" dirty="0">
                    <a:latin typeface="Arial" charset="0"/>
                  </a:rPr>
                  <a:t> is a </a:t>
                </a:r>
                <a:r>
                  <a:rPr lang="en-GB" sz="2000" b="1" dirty="0">
                    <a:solidFill>
                      <a:srgbClr val="0000FF"/>
                    </a:solidFill>
                    <a:latin typeface="Arial" charset="0"/>
                  </a:rPr>
                  <a:t>feature reduction </a:t>
                </a:r>
                <a:r>
                  <a:rPr lang="en-GB" sz="2000" dirty="0">
                    <a:latin typeface="Arial" charset="0"/>
                  </a:rPr>
                  <a:t>/ </a:t>
                </a:r>
                <a:r>
                  <a:rPr lang="en-GB" sz="2000" b="1" dirty="0">
                    <a:solidFill>
                      <a:srgbClr val="0000FF"/>
                    </a:solidFill>
                    <a:latin typeface="Arial" charset="0"/>
                  </a:rPr>
                  <a:t>representation learning </a:t>
                </a:r>
                <a:r>
                  <a:rPr lang="en-GB" sz="2000" dirty="0">
                    <a:latin typeface="Arial" charset="0"/>
                  </a:rPr>
                  <a:t>technique, aims to learn latent features from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latin typeface="Arial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>
                  <a:latin typeface="Arial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000" dirty="0">
                  <a:latin typeface="Arial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latin typeface="Arial" charset="0"/>
                  </a:rPr>
                  <a:t>Used to approximate high dimensional data with a few  </a:t>
                </a:r>
                <a:r>
                  <a:rPr lang="en-GB" sz="2000" b="1" dirty="0">
                    <a:latin typeface="Arial" charset="0"/>
                  </a:rPr>
                  <a:t>informative</a:t>
                </a:r>
                <a:r>
                  <a:rPr lang="en-GB" sz="2000" dirty="0">
                    <a:latin typeface="Arial" charset="0"/>
                  </a:rPr>
                  <a:t> features –&gt; much less data to store</a:t>
                </a:r>
              </a:p>
              <a:p>
                <a:pPr>
                  <a:lnSpc>
                    <a:spcPct val="90000"/>
                  </a:lnSpc>
                </a:pPr>
                <a:endParaRPr lang="en-GB" sz="2000" dirty="0">
                  <a:latin typeface="Arial" charset="0"/>
                </a:endParaRPr>
              </a:p>
              <a:p>
                <a:pPr>
                  <a:lnSpc>
                    <a:spcPct val="90000"/>
                  </a:lnSpc>
                </a:pPr>
                <a:endParaRPr lang="en-GB" sz="2000" dirty="0">
                  <a:latin typeface="Arial" charset="0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GB" sz="2000" b="1" dirty="0">
                    <a:solidFill>
                      <a:srgbClr val="006600"/>
                    </a:solidFill>
                    <a:latin typeface="Arial" charset="0"/>
                  </a:rPr>
                  <a:t>Applications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GB" sz="2000" dirty="0">
                  <a:latin typeface="Arial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latin typeface="Arial" charset="0"/>
                  </a:rPr>
                  <a:t>Industry (sensors)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latin typeface="Arial" charset="0"/>
                  </a:rPr>
                  <a:t>Medicine (genes)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latin typeface="Arial" charset="0"/>
                  </a:rPr>
                  <a:t>Text analysis (word counts)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latin typeface="Arial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74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040088"/>
              </a:xfrm>
              <a:blipFill>
                <a:blip r:embed="rId2"/>
                <a:stretch>
                  <a:fillRect l="-784" t="-2262" r="-39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</a:rPr>
              <a:t>Principal Component Analysis (PCA)</a:t>
            </a:r>
            <a:endParaRPr lang="sv-S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1: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get a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compact</a:t>
            </a:r>
            <a:r>
              <a:rPr lang="sv-SE" dirty="0"/>
              <a:t> </a:t>
            </a:r>
            <a:r>
              <a:rPr lang="sv-SE" dirty="0" err="1"/>
              <a:t>summary</a:t>
            </a:r>
            <a:r>
              <a:rPr lang="sv-SE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952328" cy="22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75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:  Introduce a new coordinate system  (PC1, PC2, …) where </a:t>
            </a:r>
          </a:p>
          <a:p>
            <a:endParaRPr lang="en-US" sz="2400" dirty="0"/>
          </a:p>
          <a:p>
            <a:r>
              <a:rPr lang="en-US" sz="2400" dirty="0"/>
              <a:t>The first principal component (PC1) is the direction that maximizes the variance of the projected data</a:t>
            </a:r>
          </a:p>
          <a:p>
            <a:endParaRPr lang="en-US" sz="2400" dirty="0"/>
          </a:p>
          <a:p>
            <a:r>
              <a:rPr lang="en-US" sz="2400" dirty="0"/>
              <a:t>The second principal component (PC2) is the direction that maximizes the variance of the projected data after the variation along PC1 has been removed</a:t>
            </a:r>
          </a:p>
          <a:p>
            <a:endParaRPr lang="en-US" sz="2400" dirty="0"/>
          </a:p>
          <a:p>
            <a:r>
              <a:rPr lang="en-US" sz="2400" dirty="0"/>
              <a:t>The third principal component (PC3) is the direction that maximizes the variance of the projected data after the variation along PC1 and PC2 has been removed</a:t>
            </a:r>
          </a:p>
          <a:p>
            <a:r>
              <a:rPr lang="en-US" sz="2400" dirty="0"/>
              <a:t>….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In the new coordinate system, coordinates corresponding to the last principal components are very small </a:t>
            </a:r>
            <a:r>
              <a:rPr lang="en-US" sz="2400" dirty="0">
                <a:sym typeface="Wingdings" pitchFamily="2" charset="2"/>
              </a:rPr>
              <a:t> can take away these columns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Principal Component Analysis</a:t>
            </a:r>
            <a:br>
              <a:rPr lang="en-US" sz="20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- two inputs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3600"/>
              <a:t>	</a:t>
            </a:r>
            <a:endParaRPr lang="en-GB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916113"/>
            <a:ext cx="4216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7019925" y="2997200"/>
            <a:ext cx="1655763" cy="431800"/>
          </a:xfrm>
          <a:prstGeom prst="wedgeRectCallout">
            <a:avLst>
              <a:gd name="adj1" fmla="val -135523"/>
              <a:gd name="adj2" fmla="val -229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PC1</a:t>
            </a:r>
          </a:p>
        </p:txBody>
      </p:sp>
      <p:sp>
        <p:nvSpPr>
          <p:cNvPr id="18439" name="AutoShape 8"/>
          <p:cNvSpPr>
            <a:spLocks noChangeArrowheads="1"/>
          </p:cNvSpPr>
          <p:nvPr/>
        </p:nvSpPr>
        <p:spPr bwMode="auto">
          <a:xfrm>
            <a:off x="7019925" y="4292600"/>
            <a:ext cx="1655763" cy="431800"/>
          </a:xfrm>
          <a:prstGeom prst="wedgeRectCallout">
            <a:avLst>
              <a:gd name="adj1" fmla="val -150097"/>
              <a:gd name="adj2" fmla="val -7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0BB01-D402-47F0-7940-07AF52CC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Principal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FDEEBD0-1EB7-288F-3446-011E0DD13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/>
                  <a:t>Assume features </a:t>
                </a:r>
                <a:r>
                  <a:rPr lang="sv-SE" dirty="0" err="1"/>
                  <a:t>have</a:t>
                </a:r>
                <a:r>
                  <a:rPr lang="sv-SE" dirty="0"/>
                  <a:t> </a:t>
                </a:r>
                <a:r>
                  <a:rPr lang="sv-SE" dirty="0" err="1"/>
                  <a:t>mean</a:t>
                </a:r>
                <a:r>
                  <a:rPr lang="sv-SE" dirty="0"/>
                  <a:t> </a:t>
                </a:r>
                <a:r>
                  <a:rPr lang="sv-SE" dirty="0" err="1"/>
                  <a:t>zero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 err="1">
                    <a:solidFill>
                      <a:srgbClr val="0000FF"/>
                    </a:solidFill>
                  </a:rPr>
                  <a:t>Aim</a:t>
                </a:r>
                <a:r>
                  <a:rPr lang="sv-SE" dirty="0"/>
                  <a:t>: </a:t>
                </a:r>
                <a:r>
                  <a:rPr lang="sv-SE" dirty="0" err="1"/>
                  <a:t>maximize</a:t>
                </a:r>
                <a:r>
                  <a:rPr lang="sv-SE" dirty="0"/>
                  <a:t> </a:t>
                </a:r>
                <a:r>
                  <a:rPr lang="sv-SE" dirty="0" err="1"/>
                  <a:t>variance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projected</a:t>
                </a:r>
                <a:r>
                  <a:rPr lang="sv-SE" dirty="0"/>
                  <a:t> data</a:t>
                </a:r>
              </a:p>
              <a:p>
                <a:pPr lvl="1"/>
                <a:r>
                  <a:rPr lang="sv-SE" dirty="0" err="1"/>
                  <a:t>Sample</a:t>
                </a:r>
                <a:r>
                  <a:rPr lang="sv-SE" dirty="0"/>
                  <a:t> </a:t>
                </a:r>
                <a:r>
                  <a:rPr lang="sv-SE" dirty="0" err="1"/>
                  <a:t>covariance</a:t>
                </a:r>
                <a:r>
                  <a:rPr lang="sv-SE" dirty="0"/>
                  <a:t> matrix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sv-SE" b="0" dirty="0"/>
              </a:p>
              <a:p>
                <a:endParaRPr lang="sv-SE" dirty="0"/>
              </a:p>
              <a:p>
                <a:r>
                  <a:rPr lang="sv-SE" b="1" dirty="0" err="1"/>
                  <a:t>Mathematical</a:t>
                </a:r>
                <a:r>
                  <a:rPr lang="sv-SE" b="1" dirty="0"/>
                  <a:t> </a:t>
                </a:r>
                <a:r>
                  <a:rPr lang="sv-SE" b="1" dirty="0" err="1"/>
                  <a:t>objective</a:t>
                </a:r>
                <a:r>
                  <a:rPr lang="sv-SE" b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𝑆𝑢</m:t>
                          </m:r>
                        </m:e>
                      </m:func>
                    </m:oMath>
                  </m:oMathPara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Optimal solution </a:t>
                </a:r>
                <a:r>
                  <a:rPr lang="sv-SE" dirty="0" err="1"/>
                  <a:t>found</a:t>
                </a:r>
                <a:r>
                  <a:rPr lang="sv-SE" dirty="0"/>
                  <a:t> by </a:t>
                </a:r>
                <a:r>
                  <a:rPr lang="sv-SE" dirty="0" err="1"/>
                  <a:t>eigenvalue</a:t>
                </a:r>
                <a:r>
                  <a:rPr lang="sv-SE" dirty="0"/>
                  <a:t> </a:t>
                </a:r>
                <a:r>
                  <a:rPr lang="sv-SE" dirty="0" err="1"/>
                  <a:t>decomposition</a:t>
                </a:r>
                <a:r>
                  <a:rPr lang="sv-SE" dirty="0"/>
                  <a:t> 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𝑆𝑢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maximum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sv-SE" dirty="0"/>
              </a:p>
              <a:p>
                <a:pPr marL="457200" lvl="1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FDEEBD0-1EB7-288F-3446-011E0DD13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156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382BF66-67FC-FCC2-44C9-F4F6ACDB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728D53A-AD83-3948-6FF7-7800F2AF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24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000" b="1" dirty="0">
                <a:solidFill>
                  <a:schemeClr val="bg1"/>
                </a:solidFill>
                <a:latin typeface="Arial" charset="0"/>
              </a:rPr>
              <a:t>PCA: computations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4762872" cy="4525963"/>
              </a:xfrm>
              <a:solidFill>
                <a:schemeClr val="bg1"/>
              </a:solidFill>
            </p:spPr>
            <p:txBody>
              <a:bodyPr>
                <a:normAutofit lnSpcReduction="10000"/>
              </a:bodyPr>
              <a:lstStyle/>
              <a:p>
                <a:pPr>
                  <a:buFontTx/>
                  <a:buNone/>
                </a:pPr>
                <a:r>
                  <a:rPr lang="en-GB" sz="2400" dirty="0">
                    <a:latin typeface="Arial" charset="0"/>
                  </a:rPr>
                  <a:t>Data</a:t>
                </a: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>
                    <a:latin typeface="Arial" charset="0"/>
                  </a:rPr>
                  <a:t>Centred data</a:t>
                </a: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 marL="457200" indent="-457200">
                  <a:buNone/>
                </a:pPr>
                <a:r>
                  <a:rPr lang="en-GB" sz="2400" dirty="0">
                    <a:latin typeface="Arial" charset="0"/>
                  </a:rPr>
                  <a:t>2.   Covariance matrix</a:t>
                </a:r>
              </a:p>
              <a:p>
                <a:pPr>
                  <a:buFontTx/>
                  <a:buNone/>
                </a:pPr>
                <a:r>
                  <a:rPr lang="en-GB" sz="2400" b="1" dirty="0">
                    <a:latin typeface="Arial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1" i="1" baseline="30000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GB" sz="2400" b="1" dirty="0">
                  <a:latin typeface="Arial" charset="0"/>
                </a:endParaRPr>
              </a:p>
              <a:p>
                <a:pPr>
                  <a:buFontTx/>
                  <a:buNone/>
                </a:pPr>
                <a:r>
                  <a:rPr lang="en-GB" sz="2400" dirty="0">
                    <a:latin typeface="Arial" charset="0"/>
                  </a:rPr>
                  <a:t>3. Search for eigenvectors and eigenvalues of </a:t>
                </a:r>
                <a:r>
                  <a:rPr lang="en-GB" sz="2400" b="1" dirty="0">
                    <a:latin typeface="Arial" charset="0"/>
                  </a:rPr>
                  <a:t>S </a:t>
                </a:r>
              </a:p>
              <a:p>
                <a:pPr lvl="1"/>
                <a:r>
                  <a:rPr lang="en-GB" dirty="0">
                    <a:latin typeface="Arial" charset="0"/>
                  </a:rPr>
                  <a:t>Equivalent: SVD of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GB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762872" cy="4525963"/>
              </a:xfrm>
              <a:blipFill>
                <a:blip r:embed="rId2"/>
                <a:stretch>
                  <a:fillRect l="-1921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410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4652963"/>
            <a:ext cx="2524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2276475"/>
            <a:ext cx="252253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/>
              <p:cNvSpPr txBox="1"/>
              <p:nvPr/>
            </p:nvSpPr>
            <p:spPr bwMode="auto">
              <a:xfrm>
                <a:off x="1187450" y="1773238"/>
                <a:ext cx="4860925" cy="6477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sv-SE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 ... </m:t>
                          </m:r>
                          <m:sSup>
                            <m:sSupPr>
                              <m:ctrlPr>
                                <a:rPr lang="sv-SE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sv-SE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p>
                          </m:sSup>
                        </m:e>
                      </m:d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p>
                        <m:sSupPr>
                          <m:ctrlPr>
                            <a:rPr lang="sv-S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1773238"/>
                <a:ext cx="4860925" cy="647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7" name="Object 5"/>
              <p:cNvSpPr txBox="1"/>
              <p:nvPr/>
            </p:nvSpPr>
            <p:spPr bwMode="auto">
              <a:xfrm>
                <a:off x="539750" y="2997200"/>
                <a:ext cx="4802188" cy="6477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sv-SE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sv-SE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 −</m:t>
                          </m:r>
                          <m:sSup>
                            <m:sSupPr>
                              <m:ctrlP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sv-SE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sSup>
                            <m:sSupPr>
                              <m:ctrlPr>
                                <a:rPr lang="sv-SE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 −</m:t>
                          </m:r>
                          <m:sSup>
                            <m:sSup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sv-SE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  ... </m:t>
                          </m:r>
                          <m:sSup>
                            <m:sSupPr>
                              <m:ctrlPr>
                                <a:rPr lang="sv-SE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 −</m:t>
                          </m:r>
                          <m:sSup>
                            <m:sSupPr>
                              <m:ctrlPr>
                                <a:rPr lang="sv-S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sv-SE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sv-S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d>
                      <m:r>
                        <a:rPr lang="sv-S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4915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997200"/>
                <a:ext cx="4802188" cy="647700"/>
              </a:xfrm>
              <a:prstGeom prst="rect">
                <a:avLst/>
              </a:prstGeom>
              <a:blipFill>
                <a:blip r:embed="rId6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22C19F045194BBC8A89DAB366FE55" ma:contentTypeVersion="4" ma:contentTypeDescription="Create a new document." ma:contentTypeScope="" ma:versionID="c7c05a05644d6b4d1a7ec355bba8b504">
  <xsd:schema xmlns:xsd="http://www.w3.org/2001/XMLSchema" xmlns:xs="http://www.w3.org/2001/XMLSchema" xmlns:p="http://schemas.microsoft.com/office/2006/metadata/properties" xmlns:ns2="db00ea1b-5fd8-4bb3-a635-412f18fd437b" xmlns:ns3="456c28a4-5118-4ea6-a46b-b0a68eb16af2" targetNamespace="http://schemas.microsoft.com/office/2006/metadata/properties" ma:root="true" ma:fieldsID="6e39197be6c08fe881c747ff51eb64b3" ns2:_="" ns3:_="">
    <xsd:import namespace="db00ea1b-5fd8-4bb3-a635-412f18fd437b"/>
    <xsd:import namespace="456c28a4-5118-4ea6-a46b-b0a68eb16af2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ea1b-5fd8-4bb3-a635-412f18fd437b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28a4-5118-4ea6-a46b-b0a68eb16af2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db00ea1b-5fd8-4bb3-a635-412f18fd437b" xsi:nil="true"/>
    <_lisam_PublishedVersion xmlns="456c28a4-5118-4ea6-a46b-b0a68eb16af2" xsi:nil="true"/>
  </documentManagement>
</p:properties>
</file>

<file path=customXml/itemProps1.xml><?xml version="1.0" encoding="utf-8"?>
<ds:datastoreItem xmlns:ds="http://schemas.openxmlformats.org/officeDocument/2006/customXml" ds:itemID="{8797AEDD-B8A6-4F6C-9BD3-FD38B9944B81}"/>
</file>

<file path=customXml/itemProps2.xml><?xml version="1.0" encoding="utf-8"?>
<ds:datastoreItem xmlns:ds="http://schemas.openxmlformats.org/officeDocument/2006/customXml" ds:itemID="{C3656D3D-D9CE-4662-9DF3-5DBB27575BBE}"/>
</file>

<file path=customXml/itemProps3.xml><?xml version="1.0" encoding="utf-8"?>
<ds:datastoreItem xmlns:ds="http://schemas.openxmlformats.org/officeDocument/2006/customXml" ds:itemID="{512E661A-484C-4876-9974-C3D8E5FCB47B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34057</TotalTime>
  <Words>1232</Words>
  <Application>Microsoft Office PowerPoint</Application>
  <PresentationFormat>Bildspel på skärmen (4:3)</PresentationFormat>
  <Paragraphs>337</Paragraphs>
  <Slides>29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Times New Roman</vt:lpstr>
      <vt:lpstr>Theme1</vt:lpstr>
      <vt:lpstr> Dimensionality reduction</vt:lpstr>
      <vt:lpstr>Latent variables</vt:lpstr>
      <vt:lpstr>Latent variables</vt:lpstr>
      <vt:lpstr>Principal Component Analysis (PCA)</vt:lpstr>
      <vt:lpstr>Principal Component Analysis (PCA)</vt:lpstr>
      <vt:lpstr>Principal components analysis</vt:lpstr>
      <vt:lpstr>Principal Component Analysis - two inputs</vt:lpstr>
      <vt:lpstr>Principal component analysis</vt:lpstr>
      <vt:lpstr>PCA: computations</vt:lpstr>
      <vt:lpstr>PCA: computations</vt:lpstr>
      <vt:lpstr>Example</vt:lpstr>
      <vt:lpstr>Example</vt:lpstr>
      <vt:lpstr>Example</vt:lpstr>
      <vt:lpstr>Example</vt:lpstr>
      <vt:lpstr>Example</vt:lpstr>
      <vt:lpstr>Example: more data</vt:lpstr>
      <vt:lpstr>PCA and scaling</vt:lpstr>
      <vt:lpstr>PCA</vt:lpstr>
      <vt:lpstr>PCA: equivalent formulation</vt:lpstr>
      <vt:lpstr>PCA: computations</vt:lpstr>
      <vt:lpstr>Principal Component Analysis</vt:lpstr>
      <vt:lpstr>PCA in R</vt:lpstr>
      <vt:lpstr>PCA in R</vt:lpstr>
      <vt:lpstr>PCA in R</vt:lpstr>
      <vt:lpstr>Autoencoders (nonlinear PCA)</vt:lpstr>
      <vt:lpstr>Other linear representation learning methods</vt:lpstr>
      <vt:lpstr>Probabilistic PCA</vt:lpstr>
      <vt:lpstr>Independent component analysis (ICA)</vt:lpstr>
      <vt:lpstr>ICA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ENGO  Assessment of Environmental Goal Achievement under Uncertainty  (Bedömning av måluppfyllelse under osäkerhet)  Research programme sponsored by the Swedish Environmental Protection Agency 2003-2008</dc:title>
  <dc:creator>angri</dc:creator>
  <cp:lastModifiedBy>Oleg Sysoev</cp:lastModifiedBy>
  <cp:revision>498</cp:revision>
  <cp:lastPrinted>2004-06-12T22:41:45Z</cp:lastPrinted>
  <dcterms:created xsi:type="dcterms:W3CDTF">2003-10-15T16:08:17Z</dcterms:created>
  <dcterms:modified xsi:type="dcterms:W3CDTF">2022-11-14T08:37:24Z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0x010100C9622C19F045194BBC8A89DAB366FE55</vt:lpwstr>
  </property>
</Properties>
</file>