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40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7" r:id="rId12"/>
    <p:sldId id="388" r:id="rId13"/>
    <p:sldId id="389" r:id="rId14"/>
    <p:sldId id="281" r:id="rId15"/>
    <p:sldId id="282" r:id="rId16"/>
    <p:sldId id="284" r:id="rId17"/>
    <p:sldId id="286" r:id="rId18"/>
    <p:sldId id="287" r:id="rId19"/>
    <p:sldId id="288" r:id="rId20"/>
    <p:sldId id="291" r:id="rId21"/>
    <p:sldId id="293" r:id="rId22"/>
    <p:sldId id="318" r:id="rId23"/>
    <p:sldId id="294" r:id="rId24"/>
    <p:sldId id="295" r:id="rId25"/>
    <p:sldId id="390" r:id="rId26"/>
    <p:sldId id="392" r:id="rId27"/>
    <p:sldId id="393" r:id="rId28"/>
    <p:sldId id="394" r:id="rId29"/>
    <p:sldId id="395" r:id="rId30"/>
    <p:sldId id="396" r:id="rId31"/>
    <p:sldId id="397" r:id="rId32"/>
    <p:sldId id="400" r:id="rId33"/>
    <p:sldId id="401" r:id="rId34"/>
    <p:sldId id="398" r:id="rId35"/>
    <p:sldId id="399" r:id="rId36"/>
    <p:sldId id="391" r:id="rId37"/>
    <p:sldId id="402" r:id="rId38"/>
    <p:sldId id="403" r:id="rId39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7" autoAdjust="0"/>
  </p:normalViewPr>
  <p:slideViewPr>
    <p:cSldViewPr>
      <p:cViewPr varScale="1">
        <p:scale>
          <a:sx n="106" d="100"/>
          <a:sy n="106" d="100"/>
        </p:scale>
        <p:origin x="18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9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30DB7A-D164-4388-97DC-BFC8771EEA7F}" type="datetime1">
              <a:rPr lang="sv-SE" smtClean="0"/>
              <a:t>2022-11-14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42880-8A30-44DC-8DD2-629C1C4B871D}" type="datetime1">
              <a:rPr lang="sv-SE" smtClean="0"/>
              <a:t>2022-11-14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E27E2-CB3D-4357-B279-1CB2484356C9}" type="datetime1">
              <a:rPr lang="sv-SE" smtClean="0"/>
              <a:t>2022-11-14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CBB38-B45E-4F2F-A7F6-E4A4D45D1534}" type="datetime1">
              <a:rPr lang="sv-SE" smtClean="0"/>
              <a:t>2022-11-14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51B2-15A0-4393-8D4A-741B554924B8}" type="datetime1">
              <a:rPr lang="sv-SE" smtClean="0"/>
              <a:t>2022-11-14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65642-37FC-4DF6-884E-180DE17ABCF3}" type="datetime1">
              <a:rPr lang="sv-SE" smtClean="0"/>
              <a:t>2022-11-14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759C-2E9E-4E1F-AF85-960E81372F34}" type="datetime1">
              <a:rPr lang="sv-SE" smtClean="0"/>
              <a:t>2022-11-14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01BA-826F-42EA-97A3-DC815622370C}" type="datetime1">
              <a:rPr lang="sv-SE" smtClean="0"/>
              <a:t>2022-11-14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96415-76FA-4E95-9954-685056720FB0}" type="datetime1">
              <a:rPr lang="sv-SE" smtClean="0"/>
              <a:t>2022-11-14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847DF-6D55-445B-B0FB-E557FDF6DB0D}" type="datetime1">
              <a:rPr lang="sv-SE" smtClean="0"/>
              <a:t>2022-11-14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477DC-AA80-41D8-A3E2-63C87D0405DD}" type="datetime1">
              <a:rPr lang="sv-SE" smtClean="0"/>
              <a:t>2022-11-14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47BAE3-4F6F-4289-872C-43EA6486B855}" type="datetime1">
              <a:rPr lang="sv-SE" smtClean="0"/>
              <a:t>2022-11-14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dirty="0"/>
              <a:t>Parameter </a:t>
            </a:r>
            <a:r>
              <a:rPr lang="sv-SE" altLang="sv-SE" dirty="0" err="1"/>
              <a:t>estimation</a:t>
            </a:r>
            <a:br>
              <a:rPr lang="sv-SE" altLang="sv-SE" dirty="0"/>
            </a:br>
            <a:r>
              <a:rPr lang="sv-SE" altLang="sv-SE" dirty="0" err="1"/>
              <a:t>Optimization</a:t>
            </a:r>
            <a:endParaRPr lang="sv-SE" altLang="sv-SE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/>
              <a:t> 2d</a:t>
            </a:r>
            <a:endParaRPr lang="sv-SE" alt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72C2EA-9C0D-4B3E-8015-26B0EEA6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r>
              <a:rPr lang="sv-SE" dirty="0"/>
              <a:t>: </a:t>
            </a:r>
            <a:r>
              <a:rPr lang="sv-SE" dirty="0" err="1"/>
              <a:t>classification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6B08D0-E026-4960-B994-62FE3062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400" dirty="0"/>
              <a:t>Ad-hoc loss </a:t>
            </a:r>
            <a:r>
              <a:rPr lang="sv-SE" sz="2400" dirty="0" err="1"/>
              <a:t>functions</a:t>
            </a:r>
            <a:r>
              <a:rPr lang="sv-SE" sz="2400" dirty="0"/>
              <a:t> </a:t>
            </a:r>
            <a:r>
              <a:rPr lang="sv-SE" sz="2400" dirty="0" err="1"/>
              <a:t>binary</a:t>
            </a:r>
            <a:r>
              <a:rPr lang="sv-SE" sz="2400" dirty="0"/>
              <a:t> </a:t>
            </a:r>
            <a:r>
              <a:rPr lang="sv-SE" sz="2400" dirty="0" err="1"/>
              <a:t>classification</a:t>
            </a: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r>
              <a:rPr lang="sv-SE" sz="2400" b="1" dirty="0" err="1">
                <a:solidFill>
                  <a:srgbClr val="0000FF"/>
                </a:solidFill>
              </a:rPr>
              <a:t>Exponential</a:t>
            </a:r>
            <a:r>
              <a:rPr lang="sv-SE" sz="2400" b="1" dirty="0">
                <a:solidFill>
                  <a:srgbClr val="0000FF"/>
                </a:solidFill>
              </a:rPr>
              <a:t> loss</a:t>
            </a:r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r>
              <a:rPr lang="sv-SE" sz="2400" b="1" dirty="0" err="1">
                <a:solidFill>
                  <a:srgbClr val="0000FF"/>
                </a:solidFill>
              </a:rPr>
              <a:t>Hinge</a:t>
            </a:r>
            <a:r>
              <a:rPr lang="sv-SE" sz="2400" b="1" dirty="0">
                <a:solidFill>
                  <a:srgbClr val="0000FF"/>
                </a:solidFill>
              </a:rPr>
              <a:t> loss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E1A150A-C1E6-4ECD-B007-D79D394C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2567D4E-495F-429F-A70C-5DFCEC41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E24EBF1-717C-4DF1-86E5-55628B7A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5083565"/>
            <a:ext cx="4392488" cy="87483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A11C8B19-FF65-4628-B1C6-E3EBA86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46598"/>
            <a:ext cx="3233704" cy="680359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E49D3D8C-4A34-43E5-91B8-7ED6B28D1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737" y="2924944"/>
            <a:ext cx="3597431" cy="23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1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64F1D3-5985-4AF8-919F-5E16CA80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r>
              <a:rPr lang="sv-SE" dirty="0"/>
              <a:t>: </a:t>
            </a:r>
            <a:r>
              <a:rPr lang="sv-SE" dirty="0" err="1"/>
              <a:t>classification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283B3B4-EBA4-4600-875C-FC2CC06DF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Binary to multiclass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One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versus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one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class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vs </a:t>
                </a:r>
                <a:r>
                  <a:rPr lang="sv-SE" sz="2400" dirty="0" err="1"/>
                  <a:t>class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400" dirty="0"/>
                  <a:t>+ </a:t>
                </a:r>
                <a:r>
                  <a:rPr lang="sv-SE" sz="2400" dirty="0" err="1"/>
                  <a:t>majority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voting</a:t>
                </a:r>
                <a:r>
                  <a:rPr lang="sv-SE" sz="2400" dirty="0"/>
                  <a:t> from all </a:t>
                </a:r>
                <a:r>
                  <a:rPr lang="sv-SE" sz="2400" dirty="0" err="1"/>
                  <a:t>classifiers</a:t>
                </a:r>
                <a:endParaRPr lang="sv-SE" sz="2400" dirty="0"/>
              </a:p>
              <a:p>
                <a:endParaRPr lang="sv-SE" dirty="0"/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One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versus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rest</a:t>
                </a:r>
                <a:r>
                  <a:rPr lang="sv-SE" sz="2400" dirty="0"/>
                  <a:t>: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vs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+ </a:t>
                </a:r>
                <a:r>
                  <a:rPr lang="sv-SE" sz="2400" dirty="0" err="1"/>
                  <a:t>highest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probability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b="1" dirty="0" err="1"/>
                  <a:t>Comparison</a:t>
                </a:r>
                <a:r>
                  <a:rPr lang="sv-SE" sz="2400" dirty="0"/>
                  <a:t>: OVO </a:t>
                </a:r>
                <a:r>
                  <a:rPr lang="sv-SE" sz="2400" dirty="0" err="1"/>
                  <a:t>needs</a:t>
                </a:r>
                <a:r>
                  <a:rPr lang="sv-SE" sz="2400" dirty="0"/>
                  <a:t> less data to </a:t>
                </a:r>
                <a:r>
                  <a:rPr lang="sv-SE" sz="2400" dirty="0" err="1"/>
                  <a:t>train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one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.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283B3B4-EBA4-4600-875C-FC2CC06DF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0156AC0-575A-4536-BD67-FDEF85CD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D357FF-2B09-41D0-BD46-0B1C38CD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329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338ECE-D881-4FA1-84B0-3DA0132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Regularization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24A20D3-0B44-40DB-9181-219FF880F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v-S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/>
                  <a:t>– no</a:t>
                </a:r>
              </a:p>
              <a:p>
                <a:endParaRPr lang="sv-SE" sz="2400" dirty="0"/>
              </a:p>
              <a:p>
                <a:r>
                  <a:rPr lang="sv-SE" sz="2400" dirty="0" err="1"/>
                  <a:t>Similar</a:t>
                </a:r>
                <a:r>
                  <a:rPr lang="sv-SE" sz="2400" dirty="0"/>
                  <a:t> for (</a:t>
                </a:r>
                <a:r>
                  <a:rPr lang="sv-SE" sz="2400" dirty="0" err="1"/>
                  <a:t>moderately</a:t>
                </a:r>
                <a:r>
                  <a:rPr lang="sv-SE" sz="2400" dirty="0"/>
                  <a:t>) simple 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, not </a:t>
                </a:r>
                <a:r>
                  <a:rPr lang="sv-SE" sz="2400" dirty="0" err="1"/>
                  <a:t>similar</a:t>
                </a:r>
                <a:r>
                  <a:rPr lang="sv-SE" sz="2400" dirty="0"/>
                  <a:t> for </a:t>
                </a:r>
                <a:r>
                  <a:rPr lang="sv-SE" sz="2400" dirty="0" err="1"/>
                  <a:t>too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complex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overfitting</a:t>
                </a:r>
                <a:r>
                  <a:rPr lang="sv-SE" sz="2400" dirty="0"/>
                  <a:t>).</a:t>
                </a:r>
              </a:p>
              <a:p>
                <a:endParaRPr lang="sv-SE" sz="2400" dirty="0"/>
              </a:p>
              <a:p>
                <a:r>
                  <a:rPr lang="sv-SE" sz="2400" b="1" dirty="0">
                    <a:solidFill>
                      <a:srgbClr val="0000FF"/>
                    </a:solidFill>
                  </a:rPr>
                  <a:t>Explicit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regularization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penalize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complexity</a:t>
                </a:r>
                <a:r>
                  <a:rPr lang="sv-SE" sz="2400" dirty="0"/>
                  <a:t> by </a:t>
                </a:r>
                <a:r>
                  <a:rPr lang="sv-SE" sz="2400" dirty="0" err="1"/>
                  <a:t>changing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b="1" dirty="0">
                    <a:solidFill>
                      <a:srgbClr val="0000FF"/>
                    </a:solidFill>
                  </a:rPr>
                  <a:t>Implicit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regularization</a:t>
                </a:r>
                <a:r>
                  <a:rPr lang="sv-SE" sz="2400" dirty="0"/>
                  <a:t>: </a:t>
                </a:r>
                <a:r>
                  <a:rPr lang="sv-SE" sz="2400" b="1" dirty="0" err="1"/>
                  <a:t>early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stopping</a:t>
                </a:r>
                <a:endParaRPr lang="sv-SE" sz="2400" b="1" dirty="0"/>
              </a:p>
              <a:p>
                <a:pPr lvl="1"/>
                <a:r>
                  <a:rPr lang="sv-SE" sz="2000" dirty="0"/>
                  <a:t>If </a:t>
                </a:r>
                <a:r>
                  <a:rPr lang="sv-SE" sz="2000" dirty="0" err="1"/>
                  <a:t>cost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function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optimized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iteratively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don’t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let</a:t>
                </a:r>
                <a:r>
                  <a:rPr lang="sv-SE" sz="2000" dirty="0"/>
                  <a:t> it </a:t>
                </a:r>
                <a:r>
                  <a:rPr lang="sv-SE" sz="2000" dirty="0" err="1"/>
                  <a:t>decrease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much</a:t>
                </a:r>
                <a:endParaRPr lang="sv-SE" sz="20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24A20D3-0B44-40DB-9181-219FF880F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5705FB6-BBFE-4AEE-8D04-DB3576ED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B9EF22F-A201-4B05-90DE-68BF2621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370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F96754-4043-4024-A0DD-22C2F21C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Explicit </a:t>
            </a:r>
            <a:r>
              <a:rPr lang="sv-SE" dirty="0" err="1"/>
              <a:t>regularization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20CE55F-1C69-4687-8F22-3D3AC7ED5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sv-SE" sz="2000" dirty="0"/>
                  <a:t>Penalize </a:t>
                </a:r>
                <a:r>
                  <a:rPr lang="sv-SE" sz="2000" dirty="0" err="1"/>
                  <a:t>cost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function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000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000" b="0" i="0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000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sv-SE" sz="20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sv-SE" sz="2000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sv-SE" sz="20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0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sv-SE" sz="20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v-SE" sz="20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0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sv-SE" sz="20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v-SE" sz="2000" dirty="0"/>
              </a:p>
              <a:p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sv-SE" sz="2000" b="0" dirty="0"/>
              </a:p>
              <a:p>
                <a:endParaRPr lang="sv-SE" sz="2000" b="0" dirty="0"/>
              </a:p>
              <a:p>
                <a:r>
                  <a:rPr lang="sv-SE" sz="2000" b="1" dirty="0"/>
                  <a:t>L1 </a:t>
                </a:r>
                <a:r>
                  <a:rPr lang="sv-SE" sz="2000" b="1" dirty="0" err="1"/>
                  <a:t>regularization</a:t>
                </a:r>
                <a:r>
                  <a:rPr lang="sv-SE" sz="2000" dirty="0"/>
                  <a:t>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v-SE" sz="2000" dirty="0"/>
              </a:p>
              <a:p>
                <a:r>
                  <a:rPr lang="sv-SE" sz="2000" b="1" dirty="0"/>
                  <a:t>L2 </a:t>
                </a:r>
                <a:r>
                  <a:rPr lang="sv-SE" sz="2000" b="1" dirty="0" err="1"/>
                  <a:t>regularization</a:t>
                </a:r>
                <a:r>
                  <a:rPr lang="sv-SE" sz="2000" b="1" dirty="0"/>
                  <a:t>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v-SE" sz="2000" dirty="0"/>
              </a:p>
              <a:p>
                <a:endParaRPr lang="sv-SE" sz="2000" b="0" dirty="0"/>
              </a:p>
              <a:p>
                <a:endParaRPr lang="sv-SE" sz="2000" b="1" dirty="0">
                  <a:solidFill>
                    <a:srgbClr val="0000FF"/>
                  </a:solidFill>
                  <a:sym typeface="Wingdings" panose="05000000000000000000" pitchFamily="2" charset="2"/>
                </a:endParaRPr>
              </a:p>
              <a:p>
                <a:r>
                  <a:rPr lang="sv-SE" sz="2000" b="1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000" b="1" dirty="0">
                    <a:sym typeface="Wingdings" panose="05000000000000000000" pitchFamily="2" charset="2"/>
                  </a:rPr>
                  <a:t>: Ridge regression</a:t>
                </a:r>
              </a:p>
              <a:p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sv-SE" sz="2000" b="0" dirty="0"/>
              </a:p>
              <a:p>
                <a:endParaRPr lang="sv-SE" sz="2000" b="0" dirty="0"/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20CE55F-1C69-4687-8F22-3D3AC7ED5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 b="-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73D018E-7122-43C5-A9F4-CBFF1F55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B41737F-3E4E-46CC-B90C-D9E9736D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225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/>
              <a:t>Explicit </a:t>
            </a:r>
            <a:r>
              <a:rPr lang="sv-SE" sz="3600" dirty="0" err="1"/>
              <a:t>regularization</a:t>
            </a:r>
            <a:r>
              <a:rPr lang="sv-SE" sz="3600" dirty="0"/>
              <a:t>: </a:t>
            </a:r>
            <a:r>
              <a:rPr lang="sv-SE" sz="3600" dirty="0" err="1"/>
              <a:t>ridge</a:t>
            </a:r>
            <a:r>
              <a:rPr lang="sv-SE" sz="3600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Equivalent form</a:t>
                </a:r>
              </a:p>
              <a:p>
                <a:pPr marL="0" indent="0">
                  <a:buNone/>
                </a:pPr>
                <a:endParaRPr lang="sv-SE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sv-SE" sz="2400" b="1" i="1" dirty="0">
                    <a:latin typeface="Cambria Math"/>
                  </a:rPr>
                  <a:t>Solution</a:t>
                </a: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𝒓𝒊𝒅𝒈𝒆</m:t>
                          </m:r>
                        </m:sup>
                      </m:sSup>
                      <m:r>
                        <a:rPr lang="sv-S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sv-SE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sv-S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627784" y="4221088"/>
            <a:ext cx="3816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2627313" y="2060575"/>
                <a:ext cx="4746625" cy="1512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v-S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  <m:nary>
                        <m:naryPr>
                          <m:chr m:val="∑"/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−...−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sv-S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13" y="2060575"/>
                <a:ext cx="4746625" cy="1512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3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sv-SE" sz="2800" b="1" dirty="0">
                    <a:solidFill>
                      <a:srgbClr val="0070C0"/>
                    </a:solidFill>
                  </a:rPr>
                  <a:t>Properties</a:t>
                </a:r>
              </a:p>
              <a:p>
                <a:r>
                  <a:rPr lang="sv-SE" sz="2400" dirty="0"/>
                  <a:t>Extreme </a:t>
                </a:r>
                <a:r>
                  <a:rPr lang="sv-SE" sz="2400" dirty="0" err="1"/>
                  <a:t>cases</a:t>
                </a:r>
                <a:r>
                  <a:rPr lang="sv-SE" sz="2400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𝜆</m:t>
                    </m:r>
                    <m:r>
                      <a:rPr lang="sv-S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usual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regression (no </a:t>
                </a:r>
                <a:r>
                  <a:rPr lang="sv-SE" sz="2400" dirty="0" err="1"/>
                  <a:t>shrinkage</a:t>
                </a:r>
                <a:r>
                  <a:rPr lang="sv-SE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𝜆</m:t>
                    </m:r>
                    <m:r>
                      <a:rPr lang="sv-SE" sz="2400" i="1">
                        <a:latin typeface="Cambria Math"/>
                      </a:rPr>
                      <m:t>=+∞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fitting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constant</a:t>
                </a:r>
                <a:r>
                  <a:rPr lang="sv-SE" sz="2400" dirty="0"/>
                  <a:t> (</a:t>
                </a:r>
                <a14:m>
                  <m:oMath xmlns:m="http://schemas.openxmlformats.org/officeDocument/2006/math">
                    <m:r>
                      <a:rPr lang="sv-SE" sz="2400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sv-SE" sz="240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except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4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sz="2400" dirty="0"/>
                  <a:t>)</a:t>
                </a:r>
              </a:p>
              <a:p>
                <a:pPr lvl="1"/>
                <a:endParaRPr lang="sv-SE" sz="2400" dirty="0"/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Degrees of freedom decrease when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  <a:sym typeface="Wingdings" panose="05000000000000000000" pitchFamily="2" charset="2"/>
                      </a:rPr>
                      <m:t>𝜆</m:t>
                    </m:r>
                    <m:r>
                      <a:rPr lang="sv-SE" sz="240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𝜆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=0→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.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𝑓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.=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doable</a:t>
                </a:r>
              </a:p>
              <a:p>
                <a:pPr lvl="1"/>
                <a:r>
                  <a:rPr lang="en-US" sz="2000" dirty="0"/>
                  <a:t>Compare with linear regression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 to estimate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cross-validation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285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800" b="1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 </a:t>
            </a:r>
            <a:r>
              <a:rPr lang="sv-SE" sz="2800" b="1" dirty="0"/>
              <a:t>Computer Hardware Data Set</a:t>
            </a:r>
            <a:r>
              <a:rPr lang="sv-SE" sz="2800" dirty="0"/>
              <a:t> : </a:t>
            </a:r>
            <a:r>
              <a:rPr lang="sv-SE" sz="2800" dirty="0" err="1"/>
              <a:t>performance</a:t>
            </a:r>
            <a:r>
              <a:rPr lang="sv-SE" sz="2800" dirty="0"/>
              <a:t> </a:t>
            </a:r>
            <a:r>
              <a:rPr lang="sv-SE" sz="2800" dirty="0" err="1"/>
              <a:t>measured</a:t>
            </a:r>
            <a:r>
              <a:rPr lang="sv-SE" sz="2800" dirty="0"/>
              <a:t> for </a:t>
            </a:r>
            <a:r>
              <a:rPr lang="sv-SE" sz="2800" dirty="0" err="1"/>
              <a:t>various</a:t>
            </a:r>
            <a:r>
              <a:rPr lang="sv-SE" sz="2800" dirty="0"/>
              <a:t> processors and </a:t>
            </a:r>
            <a:r>
              <a:rPr lang="sv-SE" sz="2800" dirty="0" err="1"/>
              <a:t>also</a:t>
            </a:r>
            <a:endParaRPr lang="sv-SE" sz="2800" dirty="0"/>
          </a:p>
          <a:p>
            <a:r>
              <a:rPr lang="sv-SE" sz="2800" dirty="0" err="1"/>
              <a:t>Cycle</a:t>
            </a:r>
            <a:r>
              <a:rPr lang="sv-SE" sz="2800" dirty="0"/>
              <a:t> </a:t>
            </a:r>
            <a:r>
              <a:rPr lang="sv-SE" sz="2800" dirty="0" err="1"/>
              <a:t>time</a:t>
            </a:r>
            <a:endParaRPr lang="sv-SE" sz="2800" dirty="0"/>
          </a:p>
          <a:p>
            <a:r>
              <a:rPr lang="sv-SE" sz="2800" dirty="0" err="1"/>
              <a:t>Memory</a:t>
            </a:r>
            <a:endParaRPr lang="sv-SE" sz="2800" dirty="0"/>
          </a:p>
          <a:p>
            <a:r>
              <a:rPr lang="sv-SE" sz="2800" dirty="0"/>
              <a:t>Channels</a:t>
            </a:r>
          </a:p>
          <a:p>
            <a:r>
              <a:rPr lang="sv-SE" sz="2800" dirty="0"/>
              <a:t>…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37272" y="5157192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predicting</a:t>
            </a:r>
            <a:r>
              <a:rPr lang="sv-SE" dirty="0"/>
              <a:t> </a:t>
            </a:r>
            <a:r>
              <a:rPr lang="sv-SE" dirty="0" err="1"/>
              <a:t>performance</a:t>
            </a:r>
            <a:endParaRPr lang="sv-SE" dirty="0"/>
          </a:p>
        </p:txBody>
      </p:sp>
      <p:sp>
        <p:nvSpPr>
          <p:cNvPr id="7" name="AutoShape 2" descr="http://www.google.se/url?sa=i&amp;source=imgres&amp;cd=&amp;ved=0CAYQjBwwAGoVChMI-bqnvqT5xwIVgw4sCh3GRwQ6&amp;url=http%3A%2F%2Fwww.spam.com%2Fupload%2Fvarieties-images%2Fspam_classic.png&amp;psig=AFQjCNFLZex7XEykFuswq9S31MyclIafGQ&amp;ust=1442414931929328"/>
          <p:cNvSpPr>
            <a:spLocks noChangeAspect="1" noChangeArrowheads="1"/>
          </p:cNvSpPr>
          <p:nvPr/>
        </p:nvSpPr>
        <p:spPr bwMode="auto">
          <a:xfrm>
            <a:off x="63500" y="-13652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AutoShape 4" descr="http://www.google.se/url?sa=i&amp;source=imgres&amp;cd=&amp;ved=0CAYQjBwwAGoVChMI4PPC2qT5xwIVBAwsCh0kVAc0&amp;url=http%3A%2F%2Fwww.spam.com%2Fupload%2Fvarieties-images%2Fspam_classic.png&amp;psig=AFQjCNHDLNt4lJLFXd81bhwXsrdDfzCPxg&amp;ust=1442414991049794"/>
          <p:cNvSpPr>
            <a:spLocks noChangeAspect="1" noChangeArrowheads="1"/>
          </p:cNvSpPr>
          <p:nvPr/>
        </p:nvSpPr>
        <p:spPr bwMode="auto">
          <a:xfrm>
            <a:off x="215900" y="1587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29703" name="Picture 7" descr="http://archive.ics.uci.edu/ml/assets/MLimages/Large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041303" cy="20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1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/>
              <a:t>R </a:t>
            </a:r>
            <a:r>
              <a:rPr lang="sv-SE" sz="2800" dirty="0" err="1"/>
              <a:t>code</a:t>
            </a:r>
            <a:r>
              <a:rPr lang="sv-SE" sz="2800" dirty="0"/>
              <a:t>: </a:t>
            </a:r>
            <a:r>
              <a:rPr lang="sv-SE" sz="2800" dirty="0" err="1"/>
              <a:t>use</a:t>
            </a:r>
            <a:r>
              <a:rPr lang="sv-SE" sz="2800" dirty="0"/>
              <a:t> </a:t>
            </a:r>
            <a:r>
              <a:rPr lang="sv-SE" sz="2800" dirty="0" err="1"/>
              <a:t>package</a:t>
            </a:r>
            <a:r>
              <a:rPr lang="sv-SE" sz="2800" dirty="0"/>
              <a:t> </a:t>
            </a:r>
            <a:r>
              <a:rPr lang="sv-SE" sz="2800" b="1" dirty="0" err="1"/>
              <a:t>glmnet</a:t>
            </a:r>
            <a:r>
              <a:rPr lang="sv-SE" sz="2800" dirty="0"/>
              <a:t> </a:t>
            </a:r>
            <a:r>
              <a:rPr lang="sv-SE" sz="2800" dirty="0" err="1"/>
              <a:t>with</a:t>
            </a:r>
            <a:r>
              <a:rPr lang="sv-SE" sz="2800" dirty="0"/>
              <a:t> </a:t>
            </a:r>
            <a:r>
              <a:rPr lang="sv-SE" sz="2800" dirty="0" err="1"/>
              <a:t>alpha</a:t>
            </a:r>
            <a:r>
              <a:rPr lang="sv-SE" sz="2800" dirty="0"/>
              <a:t>=0 (Ridge regression)</a:t>
            </a:r>
          </a:p>
          <a:p>
            <a:r>
              <a:rPr lang="sv-SE" sz="2800" dirty="0" err="1"/>
              <a:t>Seeing</a:t>
            </a:r>
            <a:r>
              <a:rPr lang="sv-SE" sz="2800" dirty="0"/>
              <a:t> </a:t>
            </a:r>
            <a:r>
              <a:rPr lang="sv-SE" sz="2800" dirty="0" err="1"/>
              <a:t>how</a:t>
            </a:r>
            <a:r>
              <a:rPr lang="sv-SE" sz="2800" dirty="0"/>
              <a:t> Ridge </a:t>
            </a:r>
            <a:r>
              <a:rPr lang="sv-SE" sz="2800" dirty="0" err="1"/>
              <a:t>converges</a:t>
            </a:r>
            <a:endParaRPr lang="sv-S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51520" y="3284984"/>
            <a:ext cx="4032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data=read.csv("machine.csv", header=F)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library(caret)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glmnet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scaler=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preProcess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data1=predict(scaler, data)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covariates=data1[,3:8]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response=data1[, 9]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model0=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glmnet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(covariates), response, alpha=0,family="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plot(model0,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="lambda", label=TRUE)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60639"/>
            <a:ext cx="3310136" cy="323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73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Choosing</a:t>
            </a:r>
            <a:r>
              <a:rPr lang="sv-SE" dirty="0"/>
              <a:t> the best </a:t>
            </a:r>
            <a:r>
              <a:rPr lang="sv-SE" dirty="0" err="1"/>
              <a:t>model</a:t>
            </a:r>
            <a:r>
              <a:rPr lang="sv-SE" dirty="0"/>
              <a:t> by cross-</a:t>
            </a:r>
            <a:r>
              <a:rPr lang="sv-SE" dirty="0" err="1"/>
              <a:t>validation</a:t>
            </a:r>
            <a:r>
              <a:rPr lang="sv-SE" dirty="0"/>
              <a:t>: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395536" y="22768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model=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cv.glmnet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(covariates), response, alpha=0,family="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model$lambda.min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plot(model)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(model, s="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lambda.min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575513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/>
              <a:t>&gt; </a:t>
            </a:r>
            <a:r>
              <a:rPr lang="sv-SE" sz="1400" dirty="0" err="1"/>
              <a:t>model$lambda.min</a:t>
            </a:r>
            <a:endParaRPr lang="sv-SE" sz="1400" dirty="0"/>
          </a:p>
          <a:p>
            <a:r>
              <a:rPr lang="sv-SE" sz="1400" dirty="0"/>
              <a:t> [1] 0.046</a:t>
            </a:r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43006"/>
            <a:ext cx="32289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3457972" cy="309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good</a:t>
            </a:r>
            <a:r>
              <a:rPr lang="sv-SE" sz="2400" dirty="0"/>
              <a:t> is </a:t>
            </a:r>
            <a:r>
              <a:rPr lang="sv-SE" sz="2400" dirty="0" err="1"/>
              <a:t>this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r>
              <a:rPr lang="sv-SE" sz="2400" dirty="0"/>
              <a:t> in </a:t>
            </a:r>
            <a:r>
              <a:rPr lang="sv-SE" sz="2400" dirty="0" err="1"/>
              <a:t>prediction</a:t>
            </a:r>
            <a:r>
              <a:rPr lang="sv-SE" sz="24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79512" y="2099211"/>
            <a:ext cx="76328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[,1:6]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 7]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cv.glmnet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=1,family="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", lambda=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(0,1,0.001))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y=test[,7]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ynew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(test[, 1:6]),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Coefficient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determination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ynew-mean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(y))^2)/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((y-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(y))^2)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ynew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-y)^2)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229200"/>
            <a:ext cx="4343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32040" y="428976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FF0000"/>
                </a:solidFill>
              </a:rPr>
              <a:t>Note </a:t>
            </a:r>
            <a:r>
              <a:rPr lang="sv-SE" sz="1200" dirty="0" err="1">
                <a:solidFill>
                  <a:srgbClr val="FF0000"/>
                </a:solidFill>
              </a:rPr>
              <a:t>that</a:t>
            </a:r>
            <a:r>
              <a:rPr lang="sv-SE" sz="1200" dirty="0">
                <a:solidFill>
                  <a:srgbClr val="FF0000"/>
                </a:solidFill>
              </a:rPr>
              <a:t> data </a:t>
            </a:r>
            <a:r>
              <a:rPr lang="sv-SE" sz="1200" dirty="0" err="1">
                <a:solidFill>
                  <a:srgbClr val="FF0000"/>
                </a:solidFill>
              </a:rPr>
              <a:t>are</a:t>
            </a:r>
            <a:r>
              <a:rPr lang="sv-SE" sz="1200" dirty="0">
                <a:solidFill>
                  <a:srgbClr val="FF0000"/>
                </a:solidFill>
              </a:rPr>
              <a:t> so small so </a:t>
            </a:r>
            <a:r>
              <a:rPr lang="sv-SE" sz="1200" dirty="0" err="1">
                <a:solidFill>
                  <a:srgbClr val="FF0000"/>
                </a:solidFill>
              </a:rPr>
              <a:t>numbers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change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much</a:t>
            </a:r>
            <a:r>
              <a:rPr lang="sv-SE" sz="1200" dirty="0">
                <a:solidFill>
                  <a:srgbClr val="FF0000"/>
                </a:solidFill>
              </a:rPr>
              <a:t> for </a:t>
            </a:r>
            <a:r>
              <a:rPr lang="sv-SE" sz="1200" dirty="0" err="1">
                <a:solidFill>
                  <a:srgbClr val="FF0000"/>
                </a:solidFill>
              </a:rPr>
              <a:t>other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train</a:t>
            </a:r>
            <a:r>
              <a:rPr lang="sv-SE" sz="1200" dirty="0">
                <a:solidFill>
                  <a:srgbClr val="FF0000"/>
                </a:solidFill>
              </a:rPr>
              <a:t>/test</a:t>
            </a:r>
          </a:p>
        </p:txBody>
      </p:sp>
    </p:spTree>
    <p:extLst>
      <p:ext uri="{BB962C8B-B14F-4D97-AF65-F5344CB8AC3E}">
        <p14:creationId xmlns:p14="http://schemas.microsoft.com/office/powerpoint/2010/main" val="360405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165547-3EEF-4A80-B1C3-E6A9FE61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5030B81-CA99-427B-AB4F-9C726AE72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General ML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sv-SE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sv-SE" sz="2400" b="0" dirty="0"/>
              </a:p>
              <a:p>
                <a:pPr lvl="1"/>
                <a:r>
                  <a:rPr lang="sv-SE" sz="2400" dirty="0" err="1"/>
                  <a:t>Some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them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sv-SE" sz="2400" b="0" dirty="0"/>
              </a:p>
              <a:p>
                <a:pPr lvl="1"/>
                <a:r>
                  <a:rPr lang="sv-SE" sz="2400" dirty="0" err="1"/>
                  <a:t>Generalization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simple 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done</a:t>
                </a:r>
                <a:endParaRPr lang="sv-SE" sz="2400" b="0" dirty="0"/>
              </a:p>
              <a:p>
                <a:pPr lvl="1"/>
                <a:endParaRPr lang="sv-SE" sz="2400" dirty="0"/>
              </a:p>
              <a:p>
                <a:r>
                  <a:rPr lang="sv-SE" sz="28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logistic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𝐵𝑒𝑟𝑛𝑜𝑖𝑙𝑙𝑖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sv-S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8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sv-SE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sv-SE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sv-SE" sz="2800" dirty="0"/>
              </a:p>
              <a:p>
                <a:pPr lvl="1"/>
                <a:r>
                  <a:rPr lang="sv-SE" sz="2400" dirty="0" err="1"/>
                  <a:t>Generalization</a:t>
                </a:r>
                <a:r>
                  <a:rPr lang="sv-SE" sz="2400" dirty="0"/>
                  <a:t> 1: (</a:t>
                </a:r>
                <a:r>
                  <a:rPr lang="sv-SE" sz="2400" dirty="0">
                    <a:solidFill>
                      <a:srgbClr val="0000FF"/>
                    </a:solidFill>
                  </a:rPr>
                  <a:t>basis 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function</a:t>
                </a:r>
                <a:r>
                  <a:rPr lang="sv-SE" sz="2400" dirty="0">
                    <a:solidFill>
                      <a:srgbClr val="0000FF"/>
                    </a:solidFill>
                  </a:rPr>
                  <a:t> expansion</a:t>
                </a:r>
                <a:r>
                  <a:rPr lang="sv-SE" sz="2400" dirty="0"/>
                  <a:t>):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𝐵𝑒𝑟𝑛𝑜𝑖𝑙𝑙𝑖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v-SE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sv-SE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sv-SE" sz="2400" dirty="0"/>
              </a:p>
              <a:p>
                <a:pPr lvl="1"/>
                <a:r>
                  <a:rPr lang="sv-SE" sz="2400" dirty="0" err="1"/>
                  <a:t>Generalization</a:t>
                </a:r>
                <a:r>
                  <a:rPr lang="sv-SE" sz="2400" dirty="0"/>
                  <a:t> 2: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𝐵𝑒𝑟𝑛𝑜𝑖𝑙𝑙𝑖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sv-SE" sz="24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v-SE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sv-SE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sv-SE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sz="20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000" dirty="0"/>
              </a:p>
              <a:p>
                <a:pPr lvl="1"/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5030B81-CA99-427B-AB4F-9C726AE72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2A9099A-51AE-4DE8-9917-95458E8B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C1EAE25-6542-48B8-B4CA-E3C39C31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649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</p:spPr>
            <p:txBody>
              <a:bodyPr/>
              <a:lstStyle/>
              <a:p>
                <a:endParaRPr lang="en-US" sz="2400" dirty="0"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Add</a:t>
                </a:r>
                <a:r>
                  <a:rPr lang="en-US" sz="2400" b="1" dirty="0">
                    <a:sym typeface="Wingdings" panose="05000000000000000000" pitchFamily="2" charset="2"/>
                  </a:rPr>
                  <a:t> l</a:t>
                </a:r>
                <a:r>
                  <a:rPr lang="en-US" sz="2400" b="1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sz="2400" b="1" dirty="0">
                    <a:sym typeface="Wingdings" panose="05000000000000000000" pitchFamily="2" charset="2"/>
                  </a:rPr>
                  <a:t> regularization term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𝜆</m:t>
                    </m:r>
                    <m:r>
                      <a:rPr lang="sv-SE" sz="24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penalty factor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Equivalent formulation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  <a:blipFill>
                <a:blip r:embed="rId3"/>
                <a:stretch>
                  <a:fillRect l="-183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540544" y="2855488"/>
                <a:ext cx="5167312" cy="684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sv-S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p>
                      <m:r>
                        <a:rPr lang="sv-SE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v-SE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−...−</m:t>
                              </m:r>
                              <m:sSub>
                                <m:sSubPr>
                                  <m:ctrlP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1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sv-SE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sv-SE" sz="1400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544" y="2855488"/>
                <a:ext cx="5167312" cy="684212"/>
              </a:xfrm>
              <a:prstGeom prst="rect">
                <a:avLst/>
              </a:prstGeom>
              <a:blipFill>
                <a:blip r:embed="rId4"/>
                <a:stretch>
                  <a:fillRect b="-70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FC3756F-2A0E-44E6-ACAD-384C7B81EF74}"/>
              </a:ext>
            </a:extLst>
          </p:cNvPr>
          <p:cNvSpPr/>
          <p:nvPr/>
        </p:nvSpPr>
        <p:spPr>
          <a:xfrm>
            <a:off x="7283945" y="6332150"/>
            <a:ext cx="116249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http://img-aws.ehowcdn.com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95CD362F-0A34-4089-A351-B9260EFAF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1567687"/>
            <a:ext cx="2895600" cy="3418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42D4C1DB-3BC1-4BFC-871B-8BCDC7EE5A05}"/>
                  </a:ext>
                </a:extLst>
              </p:cNvPr>
              <p:cNvSpPr txBox="1"/>
              <p:nvPr/>
            </p:nvSpPr>
            <p:spPr bwMode="auto">
              <a:xfrm>
                <a:off x="1487612" y="5143660"/>
                <a:ext cx="3833812" cy="1216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p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v-S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  <m:nary>
                        <m:naryPr>
                          <m:chr m:val="∑"/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−...−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sv-S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sv-S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42D4C1DB-3BC1-4BFC-871B-8BCDC7EE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7612" y="5143660"/>
                <a:ext cx="3833812" cy="1216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09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vs 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b="1" dirty="0">
                <a:solidFill>
                  <a:srgbClr val="0070C0"/>
                </a:solidFill>
              </a:rPr>
              <a:t>LASSO </a:t>
            </a:r>
            <a:r>
              <a:rPr lang="sv-SE" sz="2000" b="1" dirty="0" err="1">
                <a:solidFill>
                  <a:srgbClr val="0070C0"/>
                </a:solidFill>
              </a:rPr>
              <a:t>yields</a:t>
            </a:r>
            <a:r>
              <a:rPr lang="sv-SE" sz="2000" b="1" dirty="0">
                <a:solidFill>
                  <a:srgbClr val="0070C0"/>
                </a:solidFill>
              </a:rPr>
              <a:t> </a:t>
            </a:r>
            <a:r>
              <a:rPr lang="sv-SE" sz="2000" b="1" dirty="0" err="1">
                <a:solidFill>
                  <a:srgbClr val="0070C0"/>
                </a:solidFill>
              </a:rPr>
              <a:t>sparse</a:t>
            </a:r>
            <a:r>
              <a:rPr lang="sv-SE" sz="2000" b="1" dirty="0">
                <a:solidFill>
                  <a:srgbClr val="0070C0"/>
                </a:solidFill>
              </a:rPr>
              <a:t> solutions!</a:t>
            </a:r>
          </a:p>
          <a:p>
            <a:pPr marL="0" indent="0">
              <a:buNone/>
            </a:pPr>
            <a:r>
              <a:rPr lang="sv-SE" sz="2000" b="1" dirty="0" err="1">
                <a:solidFill>
                  <a:srgbClr val="C00000"/>
                </a:solidFill>
              </a:rPr>
              <a:t>Example</a:t>
            </a:r>
            <a:r>
              <a:rPr lang="sv-SE" sz="2000" dirty="0"/>
              <a:t> Computer hardware data</a:t>
            </a:r>
            <a:endParaRPr lang="sv-SE" sz="1600" dirty="0"/>
          </a:p>
          <a:p>
            <a:pPr marL="914400" lvl="2" indent="0">
              <a:buNone/>
            </a:pPr>
            <a:endParaRPr lang="sv-SE" sz="1600" dirty="0"/>
          </a:p>
          <a:p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38862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38862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18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vs 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R,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glmnet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sz="3200" b="1" dirty="0" err="1"/>
              <a:t>alpha</a:t>
            </a:r>
            <a:r>
              <a:rPr lang="sv-SE" sz="3200" b="1" dirty="0"/>
              <a:t>=1</a:t>
            </a:r>
            <a:endParaRPr lang="sv-SE" b="1" dirty="0"/>
          </a:p>
          <a:p>
            <a:r>
              <a:rPr lang="sv-SE" dirty="0" err="1"/>
              <a:t>Only</a:t>
            </a:r>
            <a:r>
              <a:rPr lang="sv-SE" dirty="0"/>
              <a:t> 5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selected</a:t>
            </a:r>
            <a:r>
              <a:rPr lang="sv-SE" dirty="0"/>
              <a:t> by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3053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25144"/>
            <a:ext cx="4276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1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vs 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Lasso </a:t>
            </a:r>
            <a:r>
              <a:rPr lang="sv-SE" dirty="0" err="1"/>
              <a:t>leads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sparse</a:t>
            </a:r>
            <a:r>
              <a:rPr lang="sv-SE" dirty="0"/>
              <a:t> solutions?</a:t>
            </a:r>
          </a:p>
          <a:p>
            <a:pPr lvl="1"/>
            <a:r>
              <a:rPr lang="sv-SE" dirty="0" err="1"/>
              <a:t>Feasible</a:t>
            </a:r>
            <a:r>
              <a:rPr lang="sv-SE" dirty="0"/>
              <a:t> area for Ridge is a </a:t>
            </a:r>
            <a:r>
              <a:rPr lang="sv-SE" dirty="0" err="1"/>
              <a:t>circle</a:t>
            </a:r>
            <a:r>
              <a:rPr lang="sv-SE" dirty="0"/>
              <a:t> (2D)</a:t>
            </a:r>
          </a:p>
          <a:p>
            <a:pPr lvl="1"/>
            <a:r>
              <a:rPr lang="sv-SE" dirty="0" err="1"/>
              <a:t>Feasible</a:t>
            </a:r>
            <a:r>
              <a:rPr lang="sv-SE" dirty="0"/>
              <a:t> area for LASSO is </a:t>
            </a:r>
            <a:r>
              <a:rPr lang="sv-SE"/>
              <a:t>a polygon (2D</a:t>
            </a:r>
            <a:r>
              <a:rPr lang="sv-SE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6146856" cy="27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E6A6652F-F5DB-46DC-A24F-3D13A7980240}"/>
                  </a:ext>
                </a:extLst>
              </p:cNvPr>
              <p:cNvSpPr txBox="1"/>
              <p:nvPr/>
            </p:nvSpPr>
            <p:spPr>
              <a:xfrm>
                <a:off x="2896120" y="4221088"/>
                <a:ext cx="144016" cy="192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1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sv-SE" sz="1400" b="1" dirty="0"/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E6A6652F-F5DB-46DC-A24F-3D13A7980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120" y="4221088"/>
                <a:ext cx="144016" cy="192489"/>
              </a:xfrm>
              <a:prstGeom prst="rect">
                <a:avLst/>
              </a:prstGeom>
              <a:blipFill>
                <a:blip r:embed="rId4"/>
                <a:stretch>
                  <a:fillRect l="-20833" t="-18750" r="-54167" b="-93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F780F183-B132-4BE7-A0B0-3FF7A7D312F7}"/>
                  </a:ext>
                </a:extLst>
              </p:cNvPr>
              <p:cNvSpPr txBox="1"/>
              <p:nvPr/>
            </p:nvSpPr>
            <p:spPr>
              <a:xfrm>
                <a:off x="6103865" y="4293096"/>
                <a:ext cx="144016" cy="192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1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sv-SE" sz="1400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F780F183-B132-4BE7-A0B0-3FF7A7D31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865" y="4293096"/>
                <a:ext cx="144016" cy="192489"/>
              </a:xfrm>
              <a:prstGeom prst="rect">
                <a:avLst/>
              </a:prstGeom>
              <a:blipFill>
                <a:blip r:embed="rId4"/>
                <a:stretch>
                  <a:fillRect l="-20833" t="-18750" r="-54167" b="-93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847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</a:t>
            </a:r>
            <a:r>
              <a:rPr lang="sv-SE" dirty="0" err="1"/>
              <a:t>properies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b="1" dirty="0"/>
                  <a:t>Lasso is </a:t>
                </a:r>
                <a:r>
                  <a:rPr lang="sv-SE" sz="2400" b="1" dirty="0" err="1"/>
                  <a:t>widely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used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when</a:t>
                </a:r>
                <a:r>
                  <a:rPr lang="sv-SE" sz="2400" b="1" dirty="0"/>
                  <a:t>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latin typeface="Cambria Math"/>
                      </a:rPr>
                      <m:t>𝒑</m:t>
                    </m:r>
                    <m:r>
                      <a:rPr lang="sv-SE" sz="2400" b="1" i="1" smtClean="0">
                        <a:latin typeface="Cambria Math"/>
                      </a:rPr>
                      <m:t>≫</m:t>
                    </m:r>
                    <m:r>
                      <a:rPr lang="sv-SE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sv-SE" sz="2400" b="1" dirty="0"/>
                  <a:t> </a:t>
                </a:r>
              </a:p>
              <a:p>
                <a:pPr lvl="1"/>
                <a:r>
                  <a:rPr lang="sv-SE" sz="2000" dirty="0" err="1"/>
                  <a:t>Linear</a:t>
                </a:r>
                <a:r>
                  <a:rPr lang="sv-SE" sz="2000" dirty="0"/>
                  <a:t> regression breaks down </a:t>
                </a:r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&gt;</m:t>
                    </m:r>
                    <m:r>
                      <a:rPr lang="sv-SE" sz="2000" b="0" i="1">
                        <a:latin typeface="Cambria Math"/>
                      </a:rPr>
                      <m:t>𝑛</m:t>
                    </m:r>
                  </m:oMath>
                </a14:m>
                <a:endParaRPr lang="sv-SE" sz="2000" dirty="0"/>
              </a:p>
              <a:p>
                <a:pPr lvl="1"/>
                <a:r>
                  <a:rPr lang="sv-SE" sz="2000" dirty="0" err="1"/>
                  <a:t>Application</a:t>
                </a:r>
                <a:r>
                  <a:rPr lang="sv-SE" sz="2000" dirty="0"/>
                  <a:t>: DNA </a:t>
                </a:r>
                <a:r>
                  <a:rPr lang="sv-SE" sz="2000" dirty="0" err="1"/>
                  <a:t>sequence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analysis</a:t>
                </a:r>
                <a:r>
                  <a:rPr lang="sv-SE" sz="2000" dirty="0"/>
                  <a:t>, Text </a:t>
                </a:r>
                <a:r>
                  <a:rPr lang="sv-SE" sz="2000" dirty="0" err="1"/>
                  <a:t>Prediction</a:t>
                </a:r>
                <a:endParaRPr lang="sv-SE" sz="20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/>
                  <a:t>No explicit </a:t>
                </a:r>
                <a:r>
                  <a:rPr lang="sv-SE" sz="2400" dirty="0" err="1"/>
                  <a:t>formula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sv-SE" sz="2400" b="1" i="1" dirty="0" smtClean="0">
                            <a:latin typeface="Cambria Math"/>
                          </a:rPr>
                          <m:t>𝒍𝒂𝒔𝒔𝒐</m:t>
                        </m:r>
                      </m:sup>
                    </m:sSup>
                  </m:oMath>
                </a14:m>
                <a:endParaRPr lang="sv-SE" sz="2000" dirty="0"/>
              </a:p>
              <a:p>
                <a:pPr lvl="1"/>
                <a:r>
                  <a:rPr lang="sv-SE" sz="1600" dirty="0" err="1"/>
                  <a:t>Optimization</a:t>
                </a:r>
                <a:r>
                  <a:rPr lang="sv-SE" sz="1600" dirty="0"/>
                  <a:t> </a:t>
                </a:r>
                <a:r>
                  <a:rPr lang="sv-SE" sz="1600" dirty="0" err="1"/>
                  <a:t>algorithms</a:t>
                </a:r>
                <a:r>
                  <a:rPr lang="sv-SE" sz="1600" dirty="0"/>
                  <a:t> </a:t>
                </a:r>
                <a:r>
                  <a:rPr lang="sv-SE" sz="1600" dirty="0" err="1"/>
                  <a:t>used</a:t>
                </a:r>
                <a:endParaRPr lang="sv-SE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239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E7AA2E-99EF-4970-B625-621F4527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Optimization</a:t>
            </a:r>
            <a:r>
              <a:rPr lang="sv-SE" dirty="0"/>
              <a:t> </a:t>
            </a:r>
            <a:r>
              <a:rPr lang="sv-SE" dirty="0" err="1"/>
              <a:t>methods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B44858F-B875-4816-B6E7-AC265F598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Numerical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often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needed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h𝑜𝑙𝑑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If not </a:t>
                </a:r>
                <a:r>
                  <a:rPr lang="sv-SE" sz="2400" dirty="0" err="1"/>
                  <a:t>convex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objective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more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one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local</a:t>
                </a:r>
                <a:r>
                  <a:rPr lang="sv-SE" sz="2400" dirty="0"/>
                  <a:t> optimum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B44858F-B875-4816-B6E7-AC265F598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E364F32-C120-4CB3-92F2-7E990467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19B9D7F-3E6B-4F5E-B547-73178228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F7D103D4-40EA-4C6C-9664-1A6A41E0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40732"/>
            <a:ext cx="6804248" cy="24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4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09CE55-C123-4B85-A558-78B6A0BF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Optimization</a:t>
            </a:r>
            <a:r>
              <a:rPr lang="sv-SE" dirty="0"/>
              <a:t> </a:t>
            </a:r>
            <a:r>
              <a:rPr lang="sv-SE" dirty="0" err="1"/>
              <a:t>methods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34B0890-398B-449E-9F6B-2CD2E215A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000FF"/>
                    </a:solidFill>
                  </a:rPr>
                  <a:t>Gradient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descent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method</a:t>
                </a:r>
                <a:endParaRPr lang="sv-SE" sz="2400" b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 b="0" i="0" dirty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sv-SE" sz="2400" b="1" i="1" dirty="0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2400" b="1" i="1" dirty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Basic </a:t>
                </a:r>
                <a:r>
                  <a:rPr lang="sv-SE" sz="2400" dirty="0" err="1"/>
                  <a:t>idea</a:t>
                </a:r>
                <a:r>
                  <a:rPr lang="sv-SE" sz="2400" dirty="0"/>
                  <a:t>:</a:t>
                </a:r>
              </a:p>
              <a:p>
                <a:pPr lvl="1"/>
                <a:r>
                  <a:rPr lang="sv-SE" sz="2000" dirty="0"/>
                  <a:t>Start from </a:t>
                </a:r>
                <a:r>
                  <a:rPr lang="sv-SE" sz="2000" dirty="0" err="1"/>
                  <a:t>some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point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lvl="1"/>
                <a:r>
                  <a:rPr lang="sv-SE" sz="2000" dirty="0" err="1"/>
                  <a:t>Move</a:t>
                </a:r>
                <a:r>
                  <a:rPr lang="sv-SE" sz="2000" dirty="0"/>
                  <a:t> to the </a:t>
                </a:r>
                <a:r>
                  <a:rPr lang="sv-SE" sz="2000" dirty="0" err="1"/>
                  <a:t>next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point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along</a:t>
                </a:r>
                <a:r>
                  <a:rPr lang="sv-SE" sz="2000" dirty="0"/>
                  <a:t> </a:t>
                </a:r>
                <a:r>
                  <a:rPr lang="sv-SE" sz="2000" b="1" dirty="0" err="1"/>
                  <a:t>descent</a:t>
                </a:r>
                <a:r>
                  <a:rPr lang="sv-SE" sz="2000" b="1" dirty="0"/>
                  <a:t> </a:t>
                </a:r>
                <a:r>
                  <a:rPr lang="sv-SE" sz="2000" b="1" dirty="0" err="1"/>
                  <a:t>direction</a:t>
                </a:r>
                <a:r>
                  <a:rPr lang="sv-SE" sz="2000" b="1" dirty="0"/>
                  <a:t>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34B0890-398B-449E-9F6B-2CD2E215A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622F3B9-1A0B-4088-A20B-014D658A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FC5C51B-FE8F-4720-AB9B-2FA6150E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0BDDE3E-7DEB-4C81-8F5D-E47C9627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63181"/>
            <a:ext cx="2964357" cy="2639318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6EDAF569-7435-47BC-AB72-D71409957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061" y="3771209"/>
            <a:ext cx="2979458" cy="26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39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1ED2D4-0E7D-4D8C-B6CD-98BA61A8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Gradient </a:t>
            </a:r>
            <a:r>
              <a:rPr lang="sv-SE" dirty="0" err="1"/>
              <a:t>descent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9A406A5-6737-496B-BA42-0FF76C37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</a:t>
            </a:r>
            <a:r>
              <a:rPr lang="sv-SE" sz="2400" dirty="0" err="1"/>
              <a:t>logistic</a:t>
            </a:r>
            <a:r>
              <a:rPr lang="sv-SE" sz="2400" dirty="0"/>
              <a:t> regression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CCAEA36-3F19-4AC3-80E5-DD19E9CB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4A78C56-E400-4803-BBB7-E41C95C6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1B0F335D-433C-48F9-9CB4-C9A93339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8" y="1988840"/>
            <a:ext cx="6247960" cy="30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1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B4BEF5-CE47-4AFD-8B3B-B9FAC7BA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Gradient </a:t>
            </a:r>
            <a:r>
              <a:rPr lang="sv-SE" dirty="0" err="1"/>
              <a:t>descent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A3C75E8-1376-4E21-9AAC-472824936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v-SE" sz="2800" dirty="0"/>
                  <a:t>Influence </a:t>
                </a:r>
                <a:r>
                  <a:rPr lang="sv-SE" sz="2800" dirty="0" err="1"/>
                  <a:t>of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8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sv-SE" sz="2800" b="0" dirty="0"/>
              </a:p>
              <a:p>
                <a:endParaRPr lang="sv-SE" sz="2800" dirty="0"/>
              </a:p>
              <a:p>
                <a:endParaRPr lang="sv-SE" sz="2800" b="0" dirty="0"/>
              </a:p>
              <a:p>
                <a:endParaRPr lang="sv-SE" sz="2800" dirty="0"/>
              </a:p>
              <a:p>
                <a:endParaRPr lang="sv-SE" sz="2800" b="0" dirty="0"/>
              </a:p>
              <a:p>
                <a:endParaRPr lang="sv-SE" sz="2800" dirty="0"/>
              </a:p>
              <a:p>
                <a:r>
                  <a:rPr lang="sv-SE" sz="2800" b="0" dirty="0" err="1"/>
                  <a:t>Trace</a:t>
                </a:r>
                <a:r>
                  <a:rPr lang="sv-SE" sz="2800" b="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sz="2800" b="0" dirty="0"/>
                  <a:t> vs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v-SE" sz="2800" b="0" dirty="0"/>
              </a:p>
              <a:p>
                <a:pPr lvl="1"/>
                <a:r>
                  <a:rPr lang="sv-SE" sz="2400" dirty="0" err="1"/>
                  <a:t>High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oscillation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decrease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400" dirty="0" err="1"/>
                  <a:t>Slow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changes</a:t>
                </a:r>
                <a:r>
                  <a:rPr lang="sv-SE" sz="2400" dirty="0"/>
                  <a:t> 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increase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/>
                  <a:t>Try </a:t>
                </a:r>
                <a:r>
                  <a:rPr lang="sv-SE" sz="2800" dirty="0" err="1"/>
                  <a:t>with</a:t>
                </a:r>
                <a:r>
                  <a:rPr lang="sv-SE" sz="2800" dirty="0"/>
                  <a:t> 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if</a:t>
                </a:r>
                <a:r>
                  <a:rPr lang="sv-SE" sz="2800" dirty="0"/>
                  <a:t> </a:t>
                </a:r>
                <a:r>
                  <a:rPr lang="sv-SE" sz="2800" dirty="0" err="1"/>
                  <a:t>possible</a:t>
                </a:r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A3C75E8-1376-4E21-9AAC-472824936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89EA90D-C17A-43F9-B114-FCCDBCC2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CCD04F2-4D93-4F01-9C08-5B3E6380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28E682E9-AB5C-43A7-B7A9-46E3497F3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16832"/>
            <a:ext cx="6264696" cy="19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2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270A07-BE21-4BDE-A6B1-CAA99569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Newton’s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689AC49-74C3-42D8-874F-8E438123B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sv-SE" sz="2400" dirty="0"/>
                  <a:t> is ”</a:t>
                </a:r>
                <a:r>
                  <a:rPr lang="sv-SE" sz="2400" dirty="0" err="1"/>
                  <a:t>locally</a:t>
                </a:r>
                <a:r>
                  <a:rPr lang="sv-SE" sz="2400" dirty="0"/>
                  <a:t>” </a:t>
                </a:r>
                <a:r>
                  <a:rPr lang="sv-SE" sz="2400" dirty="0" err="1"/>
                  <a:t>quadratic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/>
                  <a:t>Newton’s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move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along</a:t>
                </a:r>
                <a:r>
                  <a:rPr lang="sv-SE" sz="2400" dirty="0"/>
                  <a:t> the best </a:t>
                </a:r>
                <a:r>
                  <a:rPr lang="sv-SE" sz="2400" dirty="0" err="1"/>
                  <a:t>direction</a:t>
                </a:r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689AC49-74C3-42D8-874F-8E438123B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40B33DF-03AC-425B-AE45-0E87E543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EBCA6C5-A6E2-4FB4-813A-5329F44C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B5D75F5-4613-4700-AA8B-7A446FF1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36912"/>
            <a:ext cx="5292080" cy="50815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F81D4AC-4460-4B17-9A0A-6A4BE2E92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384377"/>
            <a:ext cx="7416824" cy="26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7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CBBAE6-147B-407C-8FFA-7AA6F6EC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minimization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302F919-5B72-4090-93AA-673C3E4DD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400" dirty="0"/>
                  <a:t>Given </a:t>
                </a:r>
                <a:r>
                  <a:rPr lang="sv-SE" sz="2400" dirty="0" err="1"/>
                  <a:t>training</a:t>
                </a:r>
                <a:r>
                  <a:rPr lang="sv-SE" sz="2400" dirty="0"/>
                  <a:t> set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b="1" dirty="0" err="1"/>
                  <a:t>want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minimize</a:t>
                </a:r>
                <a:r>
                  <a:rPr lang="sv-SE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sz="24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sz="2400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sv-SE" sz="240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a:rPr lang="sv-SE" sz="24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sv-SE" sz="24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d>
                        <m:r>
                          <a:rPr lang="sv-SE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sz="2400" b="1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sv-SE" sz="2400" i="1" dirty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sv-SE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1" i="1" dirty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sv-SE" sz="2400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sv-SE" sz="2400" i="1" dirty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nary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b="1" dirty="0" err="1"/>
                  <a:t>can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minimize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sv-S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sv-S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sv-S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sv-S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sv-S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sv-SE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 err="1"/>
                  <a:t>Optimizing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does</a:t>
                </a:r>
                <a:r>
                  <a:rPr lang="sv-SE" sz="2400" dirty="0"/>
                  <a:t> not </a:t>
                </a:r>
                <a:r>
                  <a:rPr lang="sv-SE" sz="2400" dirty="0" err="1"/>
                  <a:t>lead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optimizing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sv-SE" sz="2400" b="0" dirty="0"/>
              </a:p>
              <a:p>
                <a:pPr lvl="1"/>
                <a:r>
                  <a:rPr lang="sv-SE" sz="2000" dirty="0" err="1"/>
                  <a:t>Overfitting</a:t>
                </a:r>
                <a:r>
                  <a:rPr lang="sv-SE" sz="2000" dirty="0"/>
                  <a:t> </a:t>
                </a:r>
              </a:p>
              <a:p>
                <a:pPr lvl="1"/>
                <a:endParaRPr lang="sv-SE" sz="2000" dirty="0"/>
              </a:p>
              <a:p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302F919-5B72-4090-93AA-673C3E4DD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633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3C11136-6138-4055-966C-C550CEA9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F915C86-8E34-4CFE-8E53-81065EA3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25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237DC9-B132-4399-A55A-11E33661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Newton’s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DBD4B0F-C141-4F62-9477-6F374BFF9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Properties</a:t>
                </a:r>
              </a:p>
              <a:p>
                <a:pPr lvl="1"/>
                <a:r>
                  <a:rPr lang="sv-SE" sz="2000" dirty="0"/>
                  <a:t>No </a:t>
                </a:r>
                <a:r>
                  <a:rPr lang="sv-SE" sz="2000" dirty="0" err="1"/>
                  <a:t>convergence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guarantees</a:t>
                </a:r>
                <a:endParaRPr lang="sv-SE" sz="2000" dirty="0"/>
              </a:p>
              <a:p>
                <a:pPr lvl="1"/>
                <a:r>
                  <a:rPr lang="sv-SE" sz="2000" dirty="0" err="1">
                    <a:solidFill>
                      <a:schemeClr val="accent3">
                        <a:lumMod val="75000"/>
                      </a:schemeClr>
                    </a:solidFill>
                  </a:rPr>
                  <a:t>Advantage</a:t>
                </a:r>
                <a:r>
                  <a:rPr lang="sv-SE" sz="2000" dirty="0"/>
                  <a:t>: </a:t>
                </a:r>
                <a:r>
                  <a:rPr lang="sv-SE" sz="2000" dirty="0" err="1"/>
                  <a:t>if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quadratic</a:t>
                </a:r>
                <a:r>
                  <a:rPr lang="sv-SE" sz="2000" dirty="0"/>
                  <a:t> and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>
                    <a:sym typeface="Wingdings" panose="05000000000000000000" pitchFamily="2" charset="2"/>
                  </a:rPr>
                  <a:t> </a:t>
                </a:r>
                <a:r>
                  <a:rPr lang="sv-SE" sz="2000" dirty="0" err="1">
                    <a:sym typeface="Wingdings" panose="05000000000000000000" pitchFamily="2" charset="2"/>
                  </a:rPr>
                  <a:t>convergence</a:t>
                </a:r>
                <a:r>
                  <a:rPr lang="sv-SE" sz="2000" dirty="0">
                    <a:sym typeface="Wingdings" panose="05000000000000000000" pitchFamily="2" charset="2"/>
                  </a:rPr>
                  <a:t> in </a:t>
                </a:r>
                <a:r>
                  <a:rPr lang="sv-SE" sz="2000" dirty="0" err="1">
                    <a:sym typeface="Wingdings" panose="05000000000000000000" pitchFamily="2" charset="2"/>
                  </a:rPr>
                  <a:t>one</a:t>
                </a:r>
                <a:r>
                  <a:rPr lang="sv-SE" sz="2000" dirty="0">
                    <a:sym typeface="Wingdings" panose="05000000000000000000" pitchFamily="2" charset="2"/>
                  </a:rPr>
                  <a:t> iteration</a:t>
                </a:r>
              </a:p>
              <a:p>
                <a:pPr lvl="1"/>
                <a:r>
                  <a:rPr lang="sv-SE" sz="2000" dirty="0" err="1">
                    <a:solidFill>
                      <a:srgbClr val="C00000"/>
                    </a:solidFill>
                  </a:rPr>
                  <a:t>Disadvantage</a:t>
                </a:r>
                <a:r>
                  <a:rPr lang="sv-SE" sz="2000" dirty="0">
                    <a:solidFill>
                      <a:srgbClr val="C00000"/>
                    </a:solidFill>
                  </a:rPr>
                  <a:t> 1</a:t>
                </a:r>
                <a:r>
                  <a:rPr lang="sv-SE" sz="2000" dirty="0"/>
                  <a:t>: </a:t>
                </a:r>
                <a:r>
                  <a:rPr lang="sv-SE" sz="2000" dirty="0" err="1"/>
                  <a:t>Hessian</a:t>
                </a:r>
                <a:r>
                  <a:rPr lang="sv-SE" sz="2000" dirty="0"/>
                  <a:t> must be </a:t>
                </a:r>
                <a:r>
                  <a:rPr lang="sv-SE" sz="2000" dirty="0" err="1"/>
                  <a:t>invertable</a:t>
                </a:r>
                <a:endParaRPr lang="sv-SE" sz="2000" dirty="0"/>
              </a:p>
              <a:p>
                <a:pPr lvl="1"/>
                <a:r>
                  <a:rPr lang="sv-SE" sz="2000" dirty="0" err="1">
                    <a:solidFill>
                      <a:srgbClr val="C00000"/>
                    </a:solidFill>
                  </a:rPr>
                  <a:t>Disadvantage</a:t>
                </a:r>
                <a:r>
                  <a:rPr lang="sv-SE" sz="2000" dirty="0">
                    <a:solidFill>
                      <a:srgbClr val="C00000"/>
                    </a:solidFill>
                  </a:rPr>
                  <a:t> 2</a:t>
                </a:r>
                <a:r>
                  <a:rPr lang="sv-SE" sz="2000" dirty="0"/>
                  <a:t>: </a:t>
                </a:r>
                <a:r>
                  <a:rPr lang="sv-SE" sz="2000" dirty="0" err="1"/>
                  <a:t>Hessian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computationally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heavy</a:t>
                </a:r>
                <a:endParaRPr lang="sv-SE" sz="2000" dirty="0"/>
              </a:p>
              <a:p>
                <a:endParaRPr lang="sv-SE" sz="2400" dirty="0"/>
              </a:p>
              <a:p>
                <a:r>
                  <a:rPr lang="sv-SE" sz="2400" dirty="0"/>
                  <a:t>Solution: </a:t>
                </a:r>
                <a:r>
                  <a:rPr lang="sv-SE" sz="2400" dirty="0" err="1"/>
                  <a:t>quasi</a:t>
                </a:r>
                <a:r>
                  <a:rPr lang="sv-SE" sz="2400" dirty="0"/>
                  <a:t>-Newton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 (ex. 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BFGS</a:t>
                </a:r>
                <a:r>
                  <a:rPr lang="sv-SE" sz="2400" dirty="0"/>
                  <a:t>)</a:t>
                </a:r>
              </a:p>
              <a:p>
                <a:pPr lvl="1"/>
                <a:r>
                  <a:rPr lang="sv-SE" sz="2000" dirty="0" err="1"/>
                  <a:t>Choose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some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sv-SE" sz="2000" dirty="0"/>
              </a:p>
              <a:p>
                <a:pPr lvl="1"/>
                <a:r>
                  <a:rPr lang="sv-SE" sz="2000" dirty="0"/>
                  <a:t> </a:t>
                </a:r>
                <a:r>
                  <a:rPr lang="sv-SE" sz="2000" dirty="0" err="1"/>
                  <a:t>Approximate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inverse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Hessian</a:t>
                </a:r>
                <a:endParaRPr lang="sv-SE" sz="2000" dirty="0"/>
              </a:p>
              <a:p>
                <a:pPr marL="457200" lvl="1" indent="0">
                  <a:buNone/>
                </a:pP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v-SE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d>
                              <m:d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d>
                              <m:d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  <a:p>
                <a:pPr lvl="1"/>
                <a:endParaRPr lang="sv-SE" sz="20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DBD4B0F-C141-4F62-9477-6F374BFF9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8C27EA7-CAF0-44BF-ABA6-94DE9D27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742D99-5E2F-44FB-A188-7D927E3D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380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CD08EF-8DC8-4956-A9A1-BD097BBD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Newton’s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3E3964E-29ED-4B98-A820-746CF7EA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36FCA19-C7D7-49F0-A586-D819FD02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A5536739-2B9D-4FBF-BA00-BAF65D03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04864"/>
            <a:ext cx="6216884" cy="36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7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A5274F-322A-4999-86FB-A6CD6A5E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Optimization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8CEFECD-557D-477D-BA0E-D631273E2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000" dirty="0"/>
                  <a:t>In R, </a:t>
                </a:r>
                <a:r>
                  <a:rPr lang="sv-SE" sz="2000" dirty="0" err="1"/>
                  <a:t>use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optim</a:t>
                </a:r>
                <a:r>
                  <a:rPr lang="sv-SE" sz="2000" dirty="0"/>
                  <a:t>(par, </a:t>
                </a:r>
                <a:r>
                  <a:rPr lang="sv-SE" sz="2000" dirty="0" err="1"/>
                  <a:t>fn</a:t>
                </a:r>
                <a:r>
                  <a:rPr lang="sv-SE" sz="2000" dirty="0"/>
                  <a:t>, gr, </a:t>
                </a:r>
                <a:r>
                  <a:rPr lang="sv-SE" sz="2000" dirty="0" err="1"/>
                  <a:t>method</a:t>
                </a:r>
                <a:r>
                  <a:rPr lang="sv-SE" sz="2000" dirty="0"/>
                  <a:t>,…)</a:t>
                </a:r>
              </a:p>
              <a:p>
                <a:pPr lvl="1"/>
                <a:r>
                  <a:rPr lang="sv-SE" sz="1800" dirty="0"/>
                  <a:t>par: initial parameter </a:t>
                </a:r>
                <a:r>
                  <a:rPr lang="sv-SE" sz="1800" dirty="0" err="1"/>
                  <a:t>vector</a:t>
                </a:r>
                <a:endParaRPr lang="sv-SE" sz="1800" dirty="0"/>
              </a:p>
              <a:p>
                <a:pPr lvl="1"/>
                <a:r>
                  <a:rPr lang="sv-SE" sz="1800" dirty="0" err="1"/>
                  <a:t>fn</a:t>
                </a:r>
                <a:r>
                  <a:rPr lang="sv-SE" sz="1800" dirty="0"/>
                  <a:t>: </a:t>
                </a:r>
                <a:r>
                  <a:rPr lang="sv-SE" sz="1800" dirty="0" err="1"/>
                  <a:t>function</a:t>
                </a:r>
                <a:r>
                  <a:rPr lang="sv-SE" sz="1800" dirty="0"/>
                  <a:t> to </a:t>
                </a:r>
                <a:r>
                  <a:rPr lang="sv-SE" sz="1800" dirty="0" err="1"/>
                  <a:t>optimize</a:t>
                </a:r>
                <a:endParaRPr lang="sv-SE" sz="1800" dirty="0"/>
              </a:p>
              <a:p>
                <a:pPr lvl="1"/>
                <a:r>
                  <a:rPr lang="sv-SE" sz="1800" dirty="0"/>
                  <a:t>gr: gradient </a:t>
                </a:r>
                <a:r>
                  <a:rPr lang="sv-SE" sz="1800" dirty="0" err="1"/>
                  <a:t>function</a:t>
                </a:r>
                <a:endParaRPr lang="sv-SE" sz="1800" dirty="0"/>
              </a:p>
              <a:p>
                <a:pPr lvl="1"/>
                <a:r>
                  <a:rPr lang="sv-SE" sz="1800" dirty="0" err="1"/>
                  <a:t>method</a:t>
                </a:r>
                <a:r>
                  <a:rPr lang="sv-SE" sz="1800" dirty="0"/>
                  <a:t> </a:t>
                </a:r>
              </a:p>
              <a:p>
                <a:pPr lvl="1"/>
                <a:endParaRPr lang="sv-SE" sz="1800" dirty="0"/>
              </a:p>
              <a:p>
                <a:pPr lvl="1"/>
                <a:endParaRPr lang="sv-SE" sz="1800" dirty="0"/>
              </a:p>
              <a:p>
                <a:pPr marL="0" indent="0">
                  <a:buNone/>
                </a:pPr>
                <a:r>
                  <a:rPr lang="sv-SE" sz="2200" b="1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200" dirty="0"/>
                  <a:t>: </a:t>
                </a:r>
                <a:r>
                  <a:rPr lang="sv-SE" sz="2200" dirty="0" err="1"/>
                  <a:t>trace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plot</a:t>
                </a:r>
                <a:r>
                  <a:rPr lang="sv-SE" sz="2200" dirty="0"/>
                  <a:t> for </a:t>
                </a:r>
                <a14:m>
                  <m:oMath xmlns:m="http://schemas.openxmlformats.org/officeDocument/2006/math">
                    <m:r>
                      <a:rPr lang="sv-SE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2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sv-SE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sv-SE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v-S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22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sv-SE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sv-SE" sz="2200" dirty="0"/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8CEFECD-557D-477D-BA0E-D631273E2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4521AAD-DBF6-4EDD-AA50-B40273BD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3874249-6CD2-42FF-8AD3-BCF91648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709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134524-4F9B-437B-8B3B-31F67F9B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Optimization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 in R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EF22CC-2514-448F-B60F-FDB0BDD5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27A6E00-84B7-4B35-9FE0-9B8CED60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028E06B-DCB6-4BCF-A460-FA4AE4558891}"/>
              </a:ext>
            </a:extLst>
          </p:cNvPr>
          <p:cNvSpPr txBox="1"/>
          <p:nvPr/>
        </p:nvSpPr>
        <p:spPr>
          <a:xfrm>
            <a:off x="423478" y="2132856"/>
            <a:ext cx="4572000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100" dirty="0">
                <a:latin typeface="Consolas" panose="020B0609020204030204" pitchFamily="49" charset="0"/>
              </a:rPr>
              <a:t>#Workaround: </a:t>
            </a:r>
            <a:r>
              <a:rPr lang="sv-SE" sz="1100" dirty="0" err="1">
                <a:latin typeface="Consolas" panose="020B0609020204030204" pitchFamily="49" charset="0"/>
              </a:rPr>
              <a:t>optim</a:t>
            </a:r>
            <a:r>
              <a:rPr lang="sv-SE" sz="1100" dirty="0">
                <a:latin typeface="Consolas" panose="020B0609020204030204" pitchFamily="49" charset="0"/>
              </a:rPr>
              <a:t> </a:t>
            </a:r>
            <a:r>
              <a:rPr lang="sv-SE" sz="1100" dirty="0" err="1">
                <a:latin typeface="Consolas" panose="020B0609020204030204" pitchFamily="49" charset="0"/>
              </a:rPr>
              <a:t>does</a:t>
            </a:r>
            <a:r>
              <a:rPr lang="sv-SE" sz="1100" dirty="0">
                <a:latin typeface="Consolas" panose="020B0609020204030204" pitchFamily="49" charset="0"/>
              </a:rPr>
              <a:t> not </a:t>
            </a:r>
            <a:r>
              <a:rPr lang="sv-SE" sz="1100" dirty="0" err="1">
                <a:latin typeface="Consolas" panose="020B0609020204030204" pitchFamily="49" charset="0"/>
              </a:rPr>
              <a:t>return</a:t>
            </a:r>
            <a:r>
              <a:rPr lang="sv-SE" sz="1100" dirty="0">
                <a:latin typeface="Consolas" panose="020B0609020204030204" pitchFamily="49" charset="0"/>
              </a:rPr>
              <a:t> iterations</a:t>
            </a:r>
          </a:p>
          <a:p>
            <a:endParaRPr lang="sv-SE" sz="1100" dirty="0">
              <a:latin typeface="Consolas" panose="020B0609020204030204" pitchFamily="49" charset="0"/>
            </a:endParaRPr>
          </a:p>
          <a:p>
            <a:r>
              <a:rPr lang="sv-SE" sz="1100" dirty="0">
                <a:latin typeface="Consolas" panose="020B0609020204030204" pitchFamily="49" charset="0"/>
              </a:rPr>
              <a:t>Fs=list()</a:t>
            </a:r>
          </a:p>
          <a:p>
            <a:r>
              <a:rPr lang="sv-SE" sz="1100" dirty="0" err="1">
                <a:latin typeface="Consolas" panose="020B0609020204030204" pitchFamily="49" charset="0"/>
              </a:rPr>
              <a:t>Params</a:t>
            </a:r>
            <a:r>
              <a:rPr lang="sv-SE" sz="1100" dirty="0">
                <a:latin typeface="Consolas" panose="020B0609020204030204" pitchFamily="49" charset="0"/>
              </a:rPr>
              <a:t>=list()</a:t>
            </a:r>
          </a:p>
          <a:p>
            <a:r>
              <a:rPr lang="sv-SE" sz="1100" dirty="0">
                <a:latin typeface="Consolas" panose="020B0609020204030204" pitchFamily="49" charset="0"/>
              </a:rPr>
              <a:t>k=0</a:t>
            </a:r>
          </a:p>
          <a:p>
            <a:endParaRPr lang="sv-SE" sz="1100" dirty="0">
              <a:latin typeface="Consolas" panose="020B0609020204030204" pitchFamily="49" charset="0"/>
            </a:endParaRPr>
          </a:p>
          <a:p>
            <a:r>
              <a:rPr lang="sv-SE" sz="1100" dirty="0" err="1">
                <a:latin typeface="Consolas" panose="020B0609020204030204" pitchFamily="49" charset="0"/>
              </a:rPr>
              <a:t>myf</a:t>
            </a:r>
            <a:r>
              <a:rPr lang="sv-SE" sz="1100" dirty="0">
                <a:latin typeface="Consolas" panose="020B0609020204030204" pitchFamily="49" charset="0"/>
              </a:rPr>
              <a:t>&lt;- </a:t>
            </a:r>
            <a:r>
              <a:rPr lang="sv-SE" sz="1100" dirty="0" err="1">
                <a:latin typeface="Consolas" panose="020B0609020204030204" pitchFamily="49" charset="0"/>
              </a:rPr>
              <a:t>function</a:t>
            </a:r>
            <a:r>
              <a:rPr lang="sv-SE" sz="1100" dirty="0">
                <a:latin typeface="Consolas" panose="020B0609020204030204" pitchFamily="49" charset="0"/>
              </a:rPr>
              <a:t>(x){ </a:t>
            </a:r>
          </a:p>
          <a:p>
            <a:r>
              <a:rPr lang="sv-SE" sz="1100" dirty="0">
                <a:latin typeface="Consolas" panose="020B0609020204030204" pitchFamily="49" charset="0"/>
              </a:rPr>
              <a:t>  f=(x[1]-2)^4+(x[2]-4)^4</a:t>
            </a:r>
          </a:p>
          <a:p>
            <a:r>
              <a:rPr lang="sv-SE" sz="1100" dirty="0">
                <a:latin typeface="Consolas" panose="020B0609020204030204" pitchFamily="49" charset="0"/>
              </a:rPr>
              <a:t>  .</a:t>
            </a:r>
            <a:r>
              <a:rPr lang="sv-SE" sz="1100" dirty="0" err="1">
                <a:latin typeface="Consolas" panose="020B0609020204030204" pitchFamily="49" charset="0"/>
              </a:rPr>
              <a:t>GlobalEnv$k</a:t>
            </a:r>
            <a:r>
              <a:rPr lang="sv-SE" sz="1100" dirty="0">
                <a:latin typeface="Consolas" panose="020B0609020204030204" pitchFamily="49" charset="0"/>
              </a:rPr>
              <a:t>= .GlobalEnv$k+1</a:t>
            </a:r>
          </a:p>
          <a:p>
            <a:r>
              <a:rPr lang="sv-SE" sz="1100" dirty="0">
                <a:latin typeface="Consolas" panose="020B0609020204030204" pitchFamily="49" charset="0"/>
              </a:rPr>
              <a:t>  .</a:t>
            </a:r>
            <a:r>
              <a:rPr lang="sv-SE" sz="1100" dirty="0" err="1">
                <a:latin typeface="Consolas" panose="020B0609020204030204" pitchFamily="49" charset="0"/>
              </a:rPr>
              <a:t>GlobalEnv$Fs</a:t>
            </a:r>
            <a:r>
              <a:rPr lang="sv-SE" sz="1100" dirty="0">
                <a:latin typeface="Consolas" panose="020B0609020204030204" pitchFamily="49" charset="0"/>
              </a:rPr>
              <a:t>[[k]]=f</a:t>
            </a:r>
          </a:p>
          <a:p>
            <a:r>
              <a:rPr lang="sv-SE" sz="1100" dirty="0">
                <a:latin typeface="Consolas" panose="020B0609020204030204" pitchFamily="49" charset="0"/>
              </a:rPr>
              <a:t>  .</a:t>
            </a:r>
            <a:r>
              <a:rPr lang="sv-SE" sz="1100" dirty="0" err="1">
                <a:latin typeface="Consolas" panose="020B0609020204030204" pitchFamily="49" charset="0"/>
              </a:rPr>
              <a:t>GlobalEnv$Params</a:t>
            </a:r>
            <a:r>
              <a:rPr lang="sv-SE" sz="1100" dirty="0">
                <a:latin typeface="Consolas" panose="020B0609020204030204" pitchFamily="49" charset="0"/>
              </a:rPr>
              <a:t>[[k]]=x</a:t>
            </a:r>
          </a:p>
          <a:p>
            <a:r>
              <a:rPr lang="sv-SE" sz="1100" dirty="0">
                <a:latin typeface="Consolas" panose="020B0609020204030204" pitchFamily="49" charset="0"/>
              </a:rPr>
              <a:t>  </a:t>
            </a:r>
            <a:r>
              <a:rPr lang="sv-SE" sz="1100" dirty="0" err="1">
                <a:latin typeface="Consolas" panose="020B0609020204030204" pitchFamily="49" charset="0"/>
              </a:rPr>
              <a:t>return</a:t>
            </a:r>
            <a:r>
              <a:rPr lang="sv-SE" sz="1100" dirty="0">
                <a:latin typeface="Consolas" panose="020B0609020204030204" pitchFamily="49" charset="0"/>
              </a:rPr>
              <a:t>(f)</a:t>
            </a:r>
          </a:p>
          <a:p>
            <a:r>
              <a:rPr lang="sv-SE" sz="1100" dirty="0">
                <a:latin typeface="Consolas" panose="020B0609020204030204" pitchFamily="49" charset="0"/>
              </a:rPr>
              <a:t>}</a:t>
            </a:r>
          </a:p>
          <a:p>
            <a:r>
              <a:rPr lang="sv-SE" sz="1100" dirty="0" err="1">
                <a:latin typeface="Consolas" panose="020B0609020204030204" pitchFamily="49" charset="0"/>
              </a:rPr>
              <a:t>myGrad</a:t>
            </a:r>
            <a:r>
              <a:rPr lang="sv-SE" sz="1100" dirty="0">
                <a:latin typeface="Consolas" panose="020B0609020204030204" pitchFamily="49" charset="0"/>
              </a:rPr>
              <a:t> &lt;-</a:t>
            </a:r>
            <a:r>
              <a:rPr lang="sv-SE" sz="1100" dirty="0" err="1">
                <a:latin typeface="Consolas" panose="020B0609020204030204" pitchFamily="49" charset="0"/>
              </a:rPr>
              <a:t>function</a:t>
            </a:r>
            <a:r>
              <a:rPr lang="sv-SE" sz="1100" dirty="0">
                <a:latin typeface="Consolas" panose="020B0609020204030204" pitchFamily="49" charset="0"/>
              </a:rPr>
              <a:t>(x) c(4*(x[1]-2)^3, 4*(x[2]-4)^3)</a:t>
            </a:r>
          </a:p>
          <a:p>
            <a:endParaRPr lang="sv-SE" sz="1100" dirty="0">
              <a:latin typeface="Consolas" panose="020B0609020204030204" pitchFamily="49" charset="0"/>
            </a:endParaRPr>
          </a:p>
          <a:p>
            <a:r>
              <a:rPr lang="sv-SE" sz="1100" dirty="0">
                <a:latin typeface="Consolas" panose="020B0609020204030204" pitchFamily="49" charset="0"/>
              </a:rPr>
              <a:t>res&lt;-</a:t>
            </a:r>
            <a:r>
              <a:rPr lang="sv-SE" sz="1100" dirty="0" err="1">
                <a:latin typeface="Consolas" panose="020B0609020204030204" pitchFamily="49" charset="0"/>
              </a:rPr>
              <a:t>optim</a:t>
            </a:r>
            <a:r>
              <a:rPr lang="sv-SE" sz="1100" dirty="0">
                <a:latin typeface="Consolas" panose="020B0609020204030204" pitchFamily="49" charset="0"/>
              </a:rPr>
              <a:t>(c(0,0), </a:t>
            </a:r>
            <a:r>
              <a:rPr lang="sv-SE" sz="1100" dirty="0" err="1">
                <a:latin typeface="Consolas" panose="020B0609020204030204" pitchFamily="49" charset="0"/>
              </a:rPr>
              <a:t>fn</a:t>
            </a:r>
            <a:r>
              <a:rPr lang="sv-SE" sz="1100" dirty="0">
                <a:latin typeface="Consolas" panose="020B0609020204030204" pitchFamily="49" charset="0"/>
              </a:rPr>
              <a:t>=</a:t>
            </a:r>
            <a:r>
              <a:rPr lang="sv-SE" sz="1100" dirty="0" err="1">
                <a:latin typeface="Consolas" panose="020B0609020204030204" pitchFamily="49" charset="0"/>
              </a:rPr>
              <a:t>myf</a:t>
            </a:r>
            <a:r>
              <a:rPr lang="sv-SE" sz="1100" dirty="0">
                <a:latin typeface="Consolas" panose="020B0609020204030204" pitchFamily="49" charset="0"/>
              </a:rPr>
              <a:t>, gr=</a:t>
            </a:r>
            <a:r>
              <a:rPr lang="sv-SE" sz="1100" dirty="0" err="1">
                <a:latin typeface="Consolas" panose="020B0609020204030204" pitchFamily="49" charset="0"/>
              </a:rPr>
              <a:t>myGrad</a:t>
            </a:r>
            <a:r>
              <a:rPr lang="sv-SE" sz="1100" dirty="0">
                <a:latin typeface="Consolas" panose="020B0609020204030204" pitchFamily="49" charset="0"/>
              </a:rPr>
              <a:t>, </a:t>
            </a:r>
            <a:r>
              <a:rPr lang="sv-SE" sz="1100" dirty="0" err="1">
                <a:latin typeface="Consolas" panose="020B0609020204030204" pitchFamily="49" charset="0"/>
              </a:rPr>
              <a:t>method</a:t>
            </a:r>
            <a:r>
              <a:rPr lang="sv-SE" sz="1100" dirty="0">
                <a:latin typeface="Consolas" panose="020B0609020204030204" pitchFamily="49" charset="0"/>
              </a:rPr>
              <a:t>="BFGS")</a:t>
            </a:r>
          </a:p>
          <a:p>
            <a:endParaRPr lang="sv-SE" sz="1100" dirty="0">
              <a:latin typeface="Consolas" panose="020B0609020204030204" pitchFamily="49" charset="0"/>
            </a:endParaRPr>
          </a:p>
          <a:p>
            <a:r>
              <a:rPr lang="sv-SE" sz="1100" dirty="0" err="1">
                <a:latin typeface="Consolas" panose="020B0609020204030204" pitchFamily="49" charset="0"/>
              </a:rPr>
              <a:t>plot</a:t>
            </a:r>
            <a:r>
              <a:rPr lang="sv-SE" sz="1100" dirty="0">
                <a:latin typeface="Consolas" panose="020B0609020204030204" pitchFamily="49" charset="0"/>
              </a:rPr>
              <a:t>(log(</a:t>
            </a:r>
            <a:r>
              <a:rPr lang="sv-SE" sz="1100" dirty="0" err="1">
                <a:latin typeface="Consolas" panose="020B0609020204030204" pitchFamily="49" charset="0"/>
              </a:rPr>
              <a:t>as.numeric</a:t>
            </a:r>
            <a:r>
              <a:rPr lang="sv-SE" sz="1100" dirty="0">
                <a:latin typeface="Consolas" panose="020B0609020204030204" pitchFamily="49" charset="0"/>
              </a:rPr>
              <a:t>(Fs)), </a:t>
            </a:r>
            <a:r>
              <a:rPr lang="sv-SE" sz="1100" dirty="0" err="1">
                <a:latin typeface="Consolas" panose="020B0609020204030204" pitchFamily="49" charset="0"/>
              </a:rPr>
              <a:t>type</a:t>
            </a:r>
            <a:r>
              <a:rPr lang="sv-SE" sz="1100" dirty="0">
                <a:latin typeface="Consolas" panose="020B0609020204030204" pitchFamily="49" charset="0"/>
              </a:rPr>
              <a:t>="l", </a:t>
            </a:r>
            <a:r>
              <a:rPr lang="sv-SE" sz="1100" dirty="0" err="1">
                <a:latin typeface="Consolas" panose="020B0609020204030204" pitchFamily="49" charset="0"/>
              </a:rPr>
              <a:t>main</a:t>
            </a:r>
            <a:r>
              <a:rPr lang="sv-SE" sz="1100" dirty="0">
                <a:latin typeface="Consolas" panose="020B0609020204030204" pitchFamily="49" charset="0"/>
              </a:rPr>
              <a:t>="</a:t>
            </a:r>
            <a:r>
              <a:rPr lang="sv-SE" sz="1100" dirty="0" err="1">
                <a:latin typeface="Consolas" panose="020B0609020204030204" pitchFamily="49" charset="0"/>
              </a:rPr>
              <a:t>Function</a:t>
            </a:r>
            <a:r>
              <a:rPr lang="sv-SE" sz="1100" dirty="0">
                <a:latin typeface="Consolas" panose="020B0609020204030204" pitchFamily="49" charset="0"/>
              </a:rPr>
              <a:t> iterations")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51973675-5594-49B7-A143-067F8BF5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1" y="2484897"/>
            <a:ext cx="3870507" cy="22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86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817209-7CA6-4096-96C6-DC8C7FD1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Implicit </a:t>
            </a:r>
            <a:r>
              <a:rPr lang="sv-SE" dirty="0" err="1"/>
              <a:t>regularization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372E29D-D533-453F-BD87-7D3049336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000" b="1" dirty="0" err="1">
                    <a:solidFill>
                      <a:srgbClr val="0000FF"/>
                    </a:solidFill>
                  </a:rPr>
                  <a:t>Early</a:t>
                </a:r>
                <a:r>
                  <a:rPr lang="sv-SE" sz="20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000FF"/>
                    </a:solidFill>
                  </a:rPr>
                  <a:t>stopping</a:t>
                </a:r>
                <a:endParaRPr lang="sv-SE" sz="2000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sz="1600" dirty="0"/>
                  <a:t>For </a:t>
                </a:r>
                <a:r>
                  <a:rPr lang="sv-SE" sz="1600" dirty="0" err="1"/>
                  <a:t>complex</a:t>
                </a:r>
                <a:r>
                  <a:rPr lang="sv-SE" sz="1600" dirty="0"/>
                  <a:t> </a:t>
                </a:r>
                <a:r>
                  <a:rPr lang="sv-SE" sz="1600" dirty="0" err="1"/>
                  <a:t>models</a:t>
                </a:r>
                <a:r>
                  <a:rPr lang="sv-SE" sz="1600" dirty="0"/>
                  <a:t>, </a:t>
                </a:r>
                <a:r>
                  <a:rPr lang="sv-SE" sz="1600" dirty="0" err="1"/>
                  <a:t>accurate</a:t>
                </a:r>
                <a:r>
                  <a:rPr lang="sv-SE" sz="1600" dirty="0"/>
                  <a:t> </a:t>
                </a:r>
                <a:r>
                  <a:rPr lang="sv-SE" sz="1600" dirty="0" err="1"/>
                  <a:t>model</a:t>
                </a:r>
                <a:r>
                  <a:rPr lang="sv-SE" sz="1600" dirty="0"/>
                  <a:t> </a:t>
                </a:r>
                <a:r>
                  <a:rPr lang="sv-SE" sz="1600" dirty="0" err="1"/>
                  <a:t>optimization</a:t>
                </a:r>
                <a:r>
                  <a:rPr lang="sv-SE" sz="1600" dirty="0"/>
                  <a:t> </a:t>
                </a:r>
                <a:r>
                  <a:rPr lang="sv-SE" sz="1600" dirty="0" err="1"/>
                  <a:t>may</a:t>
                </a:r>
                <a:r>
                  <a:rPr lang="sv-SE" sz="1600" dirty="0"/>
                  <a:t> </a:t>
                </a:r>
                <a:r>
                  <a:rPr lang="sv-SE" sz="1600" dirty="0" err="1"/>
                  <a:t>lead</a:t>
                </a:r>
                <a:r>
                  <a:rPr lang="sv-SE" sz="1600" dirty="0"/>
                  <a:t> to </a:t>
                </a:r>
                <a:r>
                  <a:rPr lang="sv-SE" sz="1600" dirty="0" err="1"/>
                  <a:t>overfitting</a:t>
                </a:r>
                <a:endParaRPr lang="sv-SE" sz="1600" dirty="0"/>
              </a:p>
              <a:p>
                <a:pPr lvl="1"/>
                <a:endParaRPr lang="sv-SE" sz="1800" dirty="0"/>
              </a:p>
              <a:p>
                <a:pPr lvl="1"/>
                <a:r>
                  <a:rPr lang="sv-SE" sz="1800" dirty="0"/>
                  <a:t>Start from </a:t>
                </a:r>
                <a:r>
                  <a:rPr lang="sv-SE" sz="1800" dirty="0" err="1"/>
                  <a:t>some</a:t>
                </a:r>
                <a:r>
                  <a:rPr lang="sv-SE" sz="1800" dirty="0"/>
                  <a:t> parameter set (</a:t>
                </a:r>
                <a:r>
                  <a:rPr lang="sv-SE" sz="1800" dirty="0" err="1"/>
                  <a:t>probably</a:t>
                </a:r>
                <a:r>
                  <a:rPr lang="sv-SE" sz="1800" dirty="0"/>
                  <a:t> not optimal, </a:t>
                </a:r>
                <a:r>
                  <a:rPr lang="sv-SE" sz="1800" dirty="0" err="1"/>
                  <a:t>large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sv-SE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sv-SE" sz="1800" dirty="0"/>
                  <a:t>)</a:t>
                </a:r>
              </a:p>
              <a:p>
                <a:pPr lvl="1"/>
                <a:r>
                  <a:rPr lang="sv-SE" sz="1800" dirty="0" err="1"/>
                  <a:t>Trace</a:t>
                </a:r>
                <a:r>
                  <a:rPr lang="sv-SE" sz="1800" dirty="0"/>
                  <a:t> the </a:t>
                </a:r>
                <a:r>
                  <a:rPr lang="sv-SE" sz="1800" dirty="0" err="1"/>
                  <a:t>validation</a:t>
                </a:r>
                <a:r>
                  <a:rPr lang="sv-SE" sz="1800" dirty="0"/>
                  <a:t> </a:t>
                </a:r>
                <a:r>
                  <a:rPr lang="sv-SE" sz="1800" dirty="0" err="1"/>
                  <a:t>error</a:t>
                </a:r>
                <a:r>
                  <a:rPr lang="sv-SE" sz="1800" dirty="0"/>
                  <a:t> (and </a:t>
                </a:r>
                <a:r>
                  <a:rPr lang="sv-SE" sz="1800" dirty="0" err="1"/>
                  <a:t>training</a:t>
                </a:r>
                <a:r>
                  <a:rPr lang="sv-SE" sz="1800" dirty="0"/>
                  <a:t> </a:t>
                </a:r>
                <a:r>
                  <a:rPr lang="sv-SE" sz="1800" dirty="0" err="1"/>
                  <a:t>error</a:t>
                </a:r>
                <a:r>
                  <a:rPr lang="sv-SE" sz="1800" dirty="0"/>
                  <a:t>? ) for </a:t>
                </a:r>
                <a:r>
                  <a:rPr lang="sv-SE" sz="1800" dirty="0" err="1"/>
                  <a:t>each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v-SE" sz="1800" dirty="0"/>
              </a:p>
              <a:p>
                <a:pPr lvl="1"/>
                <a:r>
                  <a:rPr lang="sv-SE" sz="1800" dirty="0" err="1"/>
                  <a:t>Choose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model</a:t>
                </a:r>
                <a:r>
                  <a:rPr lang="sv-SE" sz="1800" dirty="0"/>
                  <a:t> </a:t>
                </a:r>
                <a:r>
                  <a:rPr lang="sv-SE" sz="1800" dirty="0" err="1"/>
                  <a:t>with</a:t>
                </a:r>
                <a:r>
                  <a:rPr lang="sv-SE" sz="1800" dirty="0"/>
                  <a:t> the </a:t>
                </a:r>
                <a:r>
                  <a:rPr lang="sv-SE" sz="1800" dirty="0" err="1"/>
                  <a:t>smallest</a:t>
                </a:r>
                <a:r>
                  <a:rPr lang="sv-SE" sz="1800" dirty="0"/>
                  <a:t> </a:t>
                </a:r>
                <a:r>
                  <a:rPr lang="sv-SE" sz="1800" dirty="0" err="1"/>
                  <a:t>validation</a:t>
                </a:r>
                <a:r>
                  <a:rPr lang="sv-SE" sz="1800" dirty="0"/>
                  <a:t> </a:t>
                </a:r>
                <a:r>
                  <a:rPr lang="sv-SE" sz="1800" dirty="0" err="1"/>
                  <a:t>error</a:t>
                </a:r>
                <a:endParaRPr lang="sv-SE" sz="18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372E29D-D533-453F-BD87-7D3049336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116AE43-66C7-43D6-84D4-BED53E41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68FB6B9-9677-4BDB-ACA4-41C7E418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AF98C90C-A081-497C-AB1A-0162BA2D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932586"/>
            <a:ext cx="5071665" cy="21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67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202188-42C5-45D2-AD2E-503FDACE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Implicit </a:t>
            </a:r>
            <a:r>
              <a:rPr lang="sv-SE" dirty="0" err="1"/>
              <a:t>regularization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019A1E0-B596-4EC8-AA3A-E87C8CCB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7F6FDAD-759B-4CC4-9F4B-D2D45845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35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E791D98F-8DA9-4083-A39A-E6230046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81" y="2493054"/>
            <a:ext cx="7574346" cy="19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66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0308BF-B0EC-43D3-8005-7D96DE09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Optimization</a:t>
            </a:r>
            <a:r>
              <a:rPr lang="sv-SE" dirty="0"/>
              <a:t> for </a:t>
            </a:r>
            <a:r>
              <a:rPr lang="sv-SE" dirty="0" err="1"/>
              <a:t>large</a:t>
            </a:r>
            <a:r>
              <a:rPr lang="sv-SE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2852F74-3D77-4794-99FA-400D15CD5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v-SE" sz="2000" b="1" dirty="0">
                    <a:solidFill>
                      <a:srgbClr val="0000FF"/>
                    </a:solidFill>
                  </a:rPr>
                  <a:t>Stochastic gradient </a:t>
                </a:r>
                <a:r>
                  <a:rPr lang="sv-SE" sz="2000" b="1" dirty="0" err="1">
                    <a:solidFill>
                      <a:srgbClr val="0000FF"/>
                    </a:solidFill>
                  </a:rPr>
                  <a:t>descent</a:t>
                </a:r>
                <a:endParaRPr lang="sv-SE" sz="2000" b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sv-SE" sz="2000" b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sv-SE" sz="2000" b="1" dirty="0" err="1">
                    <a:solidFill>
                      <a:srgbClr val="00B050"/>
                    </a:solidFill>
                  </a:rPr>
                  <a:t>Idea</a:t>
                </a:r>
                <a:r>
                  <a:rPr lang="sv-SE" sz="2000" b="1" dirty="0">
                    <a:solidFill>
                      <a:srgbClr val="0000FF"/>
                    </a:solidFill>
                  </a:rPr>
                  <a:t>: </a:t>
                </a:r>
                <a:r>
                  <a:rPr lang="sv-SE" sz="2000" dirty="0" err="1"/>
                  <a:t>use</a:t>
                </a:r>
                <a:r>
                  <a:rPr lang="sv-SE" sz="2000" dirty="0"/>
                  <a:t> gradient </a:t>
                </a:r>
                <a:r>
                  <a:rPr lang="sv-SE" sz="2000" dirty="0" err="1"/>
                  <a:t>descent</a:t>
                </a:r>
                <a:r>
                  <a:rPr lang="sv-SE" sz="2000" dirty="0"/>
                  <a:t> + approximation to </a:t>
                </a:r>
                <a:r>
                  <a:rPr lang="sv-SE" sz="2000" dirty="0" err="1"/>
                  <a:t>expected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value</a:t>
                </a:r>
                <a:endParaRPr lang="sv-SE" sz="2000" dirty="0"/>
              </a:p>
              <a:p>
                <a:r>
                  <a:rPr lang="sv-SE" sz="2000" dirty="0"/>
                  <a:t>For </a:t>
                </a:r>
                <a:r>
                  <a:rPr lang="sv-SE" sz="2000" b="1" dirty="0" err="1"/>
                  <a:t>random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sample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size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sv-SE" sz="2000" dirty="0"/>
                  <a:t> from </a:t>
                </a:r>
                <a:r>
                  <a:rPr lang="sv-SE" sz="2000" dirty="0" err="1"/>
                  <a:t>sample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size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v-S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v-S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v-SE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sv-SE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v-SE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sv-SE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sv-SE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sv-SE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sv-SE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sv-S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sv-S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v-SE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v-SE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sv-SE" sz="1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v-SE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sv-S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sz="18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sv-SE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000" dirty="0" err="1"/>
                  <a:t>One</a:t>
                </a:r>
                <a:r>
                  <a:rPr lang="sv-SE" sz="2000" dirty="0"/>
                  <a:t> </a:t>
                </a:r>
                <a:r>
                  <a:rPr lang="sv-SE" sz="2000" b="1" dirty="0" err="1">
                    <a:solidFill>
                      <a:srgbClr val="0000FF"/>
                    </a:solidFill>
                  </a:rPr>
                  <a:t>epoch</a:t>
                </a:r>
                <a:r>
                  <a:rPr lang="sv-SE" sz="2000" dirty="0"/>
                  <a:t>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sv-SE" sz="1600" dirty="0" err="1"/>
                  <a:t>Permute</a:t>
                </a:r>
                <a:r>
                  <a:rPr lang="sv-SE" sz="1600" dirty="0"/>
                  <a:t> data and </a:t>
                </a:r>
                <a:r>
                  <a:rPr lang="sv-SE" sz="1600" dirty="0" err="1"/>
                  <a:t>divide</a:t>
                </a:r>
                <a:r>
                  <a:rPr lang="sv-SE" sz="1600" dirty="0"/>
                  <a:t> </a:t>
                </a:r>
                <a:r>
                  <a:rPr lang="sv-SE" sz="1600" dirty="0" err="1"/>
                  <a:t>into</a:t>
                </a:r>
                <a:r>
                  <a:rPr lang="sv-SE" sz="1600" dirty="0"/>
                  <a:t> </a:t>
                </a:r>
                <a:r>
                  <a:rPr lang="sv-SE" sz="1600" dirty="0" err="1"/>
                  <a:t>batches</a:t>
                </a:r>
                <a:r>
                  <a:rPr lang="sv-SE" sz="1600" dirty="0"/>
                  <a:t> </a:t>
                </a:r>
                <a:r>
                  <a:rPr lang="sv-SE" sz="1600" dirty="0" err="1"/>
                  <a:t>of</a:t>
                </a:r>
                <a:r>
                  <a:rPr lang="sv-SE" sz="1600" dirty="0"/>
                  <a:t> </a:t>
                </a:r>
                <a:r>
                  <a:rPr lang="sv-SE" sz="1600" dirty="0" err="1"/>
                  <a:t>size</a:t>
                </a: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sv-SE" sz="1600" b="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sv-SE" sz="1600" dirty="0"/>
                  <a:t>In </a:t>
                </a:r>
                <a:r>
                  <a:rPr lang="sv-SE" sz="1600" dirty="0" err="1"/>
                  <a:t>each</a:t>
                </a:r>
                <a:r>
                  <a:rPr lang="sv-SE" sz="1600" dirty="0"/>
                  <a:t> </a:t>
                </a:r>
                <a:r>
                  <a:rPr lang="sv-SE" sz="1600" dirty="0" err="1"/>
                  <a:t>optimization</a:t>
                </a:r>
                <a:r>
                  <a:rPr lang="sv-SE" sz="1600" dirty="0"/>
                  <a:t> iteration, </a:t>
                </a:r>
                <a:r>
                  <a:rPr lang="sv-SE" sz="1600" dirty="0" err="1"/>
                  <a:t>use</a:t>
                </a:r>
                <a:r>
                  <a:rPr lang="sv-SE" sz="1600" dirty="0"/>
                  <a:t> </a:t>
                </a:r>
                <a:r>
                  <a:rPr lang="sv-SE" sz="1600" dirty="0" err="1"/>
                  <a:t>one</a:t>
                </a:r>
                <a:r>
                  <a:rPr lang="sv-SE" sz="1600" dirty="0"/>
                  <a:t> </a:t>
                </a:r>
                <a:r>
                  <a:rPr lang="sv-SE" sz="1600" dirty="0" err="1"/>
                  <a:t>batch</a:t>
                </a:r>
                <a:endParaRPr lang="sv-SE" sz="16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sz="2000" dirty="0" err="1">
                    <a:solidFill>
                      <a:schemeClr val="tx1"/>
                    </a:solidFill>
                  </a:rPr>
                  <a:t>Repeat</a:t>
                </a:r>
                <a:r>
                  <a:rPr lang="sv-SE" sz="2000" dirty="0">
                    <a:solidFill>
                      <a:schemeClr val="tx1"/>
                    </a:solidFill>
                  </a:rPr>
                  <a:t> step 1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2852F74-3D77-4794-99FA-400D15CD5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>
                <a:blip r:embed="rId2"/>
                <a:stretch>
                  <a:fillRect l="-815" t="-777" b="-6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90B2790-38DF-4891-8D41-56E46A41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9B12BE1-4BBF-4040-AD7D-4ADFD4D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80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BFB38F-30B3-491A-8943-CEFCE526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Stochastic</a:t>
            </a:r>
            <a:r>
              <a:rPr lang="sv-SE" dirty="0"/>
              <a:t> gradient </a:t>
            </a:r>
            <a:r>
              <a:rPr lang="sv-SE" dirty="0" err="1"/>
              <a:t>descent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38D554F-1970-4EA9-8F96-8DD660D4C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sz="2000" dirty="0"/>
                  <a:t>Different </a:t>
                </a:r>
                <a:r>
                  <a:rPr lang="sv-SE" sz="2000" dirty="0" err="1"/>
                  <a:t>choices</a:t>
                </a:r>
                <a:r>
                  <a:rPr lang="sv-SE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000" dirty="0"/>
                  <a:t>, for ex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38D554F-1970-4EA9-8F96-8DD660D4C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b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AC5DE93-99C6-4C4C-B4F6-C508897C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07351F-9DA6-4417-9B22-263677FE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37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2827A147-82E9-46C2-8D36-E53A9730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37" y="1647825"/>
            <a:ext cx="6407126" cy="4022519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7C1AAB8-E7E6-4207-9D02-6F7C23211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70" y="5688942"/>
            <a:ext cx="2374230" cy="3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14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EF7C6B-DF0C-42BF-9845-11053DF6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Hyperparameter </a:t>
            </a:r>
            <a:r>
              <a:rPr lang="sv-SE" dirty="0" err="1"/>
              <a:t>optimization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A5B3535-B3DC-4817-9D78-6F8D0AE54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h𝑜𝑙𝑑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costly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usual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optimization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very</a:t>
                </a:r>
                <a:r>
                  <a:rPr lang="sv-SE" sz="2400" dirty="0">
                    <a:sym typeface="Wingdings" panose="05000000000000000000" pitchFamily="2" charset="2"/>
                  </a:rPr>
                  <a:t> hard</a:t>
                </a: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Note: for </a:t>
                </a:r>
                <a:r>
                  <a:rPr lang="sv-SE" sz="2000" dirty="0" err="1">
                    <a:sym typeface="Wingdings" panose="05000000000000000000" pitchFamily="2" charset="2"/>
                  </a:rPr>
                  <a:t>each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first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need</a:t>
                </a:r>
                <a:r>
                  <a:rPr lang="sv-SE" sz="2000" dirty="0"/>
                  <a:t> to </a:t>
                </a:r>
                <a:r>
                  <a:rPr lang="sv-SE" sz="2000" dirty="0" err="1"/>
                  <a:t>optimize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sv-SE" sz="2000" dirty="0"/>
                  <a:t>…+ gradients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h𝑜𝑙𝑑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</a:p>
              <a:p>
                <a:r>
                  <a:rPr lang="sv-SE" sz="2400" dirty="0"/>
                  <a:t>Grid </a:t>
                </a:r>
                <a:r>
                  <a:rPr lang="sv-SE" sz="2400" dirty="0" err="1"/>
                  <a:t>search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also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costly</a:t>
                </a:r>
                <a:r>
                  <a:rPr lang="sv-SE" sz="2400" dirty="0"/>
                  <a:t>)</a:t>
                </a:r>
              </a:p>
              <a:p>
                <a:pPr lvl="1"/>
                <a:r>
                  <a:rPr lang="sv-SE" sz="2000" dirty="0"/>
                  <a:t>Alternative: </a:t>
                </a:r>
                <a:r>
                  <a:rPr lang="sv-SE" sz="2000" dirty="0" err="1"/>
                  <a:t>Bayesian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optimization</a:t>
                </a: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A5B3535-B3DC-4817-9D78-6F8D0AE54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223967-0F9E-4B79-BC6A-21C4AFB9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5A515A7-5B6B-4314-B829-1A65C3E1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38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856467A-EF01-410B-8EFF-B41095F4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16313"/>
            <a:ext cx="3430918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03933F-60A5-4F67-B3AE-948F058F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minimization</a:t>
            </a:r>
            <a:r>
              <a:rPr lang="sv-SE" dirty="0"/>
              <a:t>: </a:t>
            </a:r>
            <a:r>
              <a:rPr lang="sv-SE" dirty="0" err="1"/>
              <a:t>comments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706E29A-EF5A-4104-9FC2-E873AEE79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000" dirty="0"/>
                  <a:t>Training a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perfect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accuracy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unreasonable</a:t>
                </a:r>
                <a:endParaRPr lang="sv-SE" sz="2000" dirty="0"/>
              </a:p>
              <a:p>
                <a:pPr lvl="1"/>
                <a:r>
                  <a:rPr lang="sv-SE" sz="1800" dirty="0" err="1"/>
                  <a:t>Statistical</a:t>
                </a:r>
                <a:r>
                  <a:rPr lang="sv-SE" sz="1800" dirty="0"/>
                  <a:t> </a:t>
                </a:r>
                <a:r>
                  <a:rPr lang="sv-SE" sz="1800" dirty="0" err="1"/>
                  <a:t>noise</a:t>
                </a:r>
                <a:r>
                  <a:rPr lang="sv-SE" sz="1800" dirty="0"/>
                  <a:t> for </a:t>
                </a:r>
                <a:r>
                  <a:rPr lang="sv-SE" sz="1800" dirty="0" err="1"/>
                  <a:t>finite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sz="1800" dirty="0"/>
              </a:p>
              <a:p>
                <a:endParaRPr lang="sv-SE" sz="2000" dirty="0"/>
              </a:p>
              <a:p>
                <a:r>
                  <a:rPr lang="sv-SE" sz="2000" dirty="0"/>
                  <a:t>Loss </a:t>
                </a:r>
                <a:r>
                  <a:rPr lang="sv-SE" sz="2000" dirty="0" err="1"/>
                  <a:t>function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different from </a:t>
                </a:r>
                <a:r>
                  <a:rPr lang="sv-SE" sz="2000" dirty="0" err="1"/>
                  <a:t>error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function</a:t>
                </a:r>
                <a:endParaRPr lang="sv-SE" sz="2000" dirty="0"/>
              </a:p>
              <a:p>
                <a:endParaRPr lang="sv-SE" sz="2000" dirty="0"/>
              </a:p>
              <a:p>
                <a:r>
                  <a:rPr lang="sv-SE" sz="2000" dirty="0" err="1"/>
                  <a:t>Some</a:t>
                </a:r>
                <a:r>
                  <a:rPr lang="sv-SE" sz="2000" dirty="0"/>
                  <a:t> loss </a:t>
                </a:r>
                <a:r>
                  <a:rPr lang="sv-SE" sz="2000" dirty="0" err="1"/>
                  <a:t>functions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are</a:t>
                </a:r>
                <a:r>
                  <a:rPr lang="sv-SE" sz="2000" dirty="0"/>
                  <a:t> not </a:t>
                </a:r>
                <a:r>
                  <a:rPr lang="sv-SE" sz="2000" dirty="0" err="1"/>
                  <a:t>good</a:t>
                </a:r>
                <a:r>
                  <a:rPr lang="sv-SE" sz="2000" dirty="0"/>
                  <a:t> for </a:t>
                </a:r>
                <a:r>
                  <a:rPr lang="sv-SE" sz="2000" dirty="0" err="1"/>
                  <a:t>training</a:t>
                </a:r>
                <a:r>
                  <a:rPr lang="sv-SE" sz="2000" dirty="0"/>
                  <a:t>, for ex. </a:t>
                </a:r>
                <a:r>
                  <a:rPr lang="sv-SE" sz="2000" dirty="0" err="1"/>
                  <a:t>misclassification</a:t>
                </a:r>
                <a:r>
                  <a:rPr lang="sv-SE" sz="2000" dirty="0"/>
                  <a:t> rate.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706E29A-EF5A-4104-9FC2-E873AEE79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 r="-51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AE373F8-1A21-472A-B0E4-2FBB8CF4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B036248-4E94-4C07-95D1-F01249A8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0D6BB11-178C-412A-B4F6-F7C0E219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602" y="4077072"/>
            <a:ext cx="2269295" cy="22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916B84-9084-4639-95B6-1779EF55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6050FC1-F20C-4450-9AEF-880F7DD24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000" dirty="0"/>
                  <a:t>Assuming a distribution, 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derive</a:t>
                </a:r>
                <a:r>
                  <a:rPr lang="sv-SE" sz="2000" dirty="0">
                    <a:solidFill>
                      <a:srgbClr val="C00000"/>
                    </a:solidFill>
                  </a:rPr>
                  <a:t> as minus log-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likelihood</a:t>
                </a:r>
                <a:r>
                  <a:rPr lang="sv-SE" sz="2000" dirty="0">
                    <a:solidFill>
                      <a:srgbClr val="C00000"/>
                    </a:solidFill>
                  </a:rPr>
                  <a:t>:</a:t>
                </a:r>
              </a:p>
              <a:p>
                <a:endParaRPr lang="sv-SE" sz="2000" dirty="0"/>
              </a:p>
              <a:p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000" b="0" dirty="0"/>
              </a:p>
              <a:p>
                <a:endParaRPr lang="sv-SE" sz="2000" b="0" dirty="0"/>
              </a:p>
              <a:p>
                <a:r>
                  <a:rPr lang="sv-SE" sz="2000" b="0" dirty="0"/>
                  <a:t>Heavy </a:t>
                </a:r>
                <a:r>
                  <a:rPr lang="sv-SE" sz="2000" b="0" dirty="0" err="1"/>
                  <a:t>outliers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sv-SE" sz="2000" b="0" dirty="0"/>
              </a:p>
              <a:p>
                <a:endParaRPr lang="sv-SE" sz="2000" dirty="0"/>
              </a:p>
              <a:p>
                <a:endParaRPr lang="sv-SE" sz="2000" b="0" dirty="0"/>
              </a:p>
              <a:p>
                <a:endParaRPr lang="sv-SE" sz="2000" b="0" dirty="0"/>
              </a:p>
              <a:p>
                <a:endParaRPr lang="sv-SE" sz="2000" b="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6050FC1-F20C-4450-9AEF-880F7DD24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C6096-998E-4125-BEBC-D5AD1353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305D1CE-D8D2-445B-ADEB-F9BE733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803E611-D6FE-44CB-9E65-1B5B3D53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79" y="3573016"/>
            <a:ext cx="3744416" cy="28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BA3E81-C19E-4C9F-928E-06262F5C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FB46868-8A54-40DB-80EB-50E97CCD4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Count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 </a:t>
                </a:r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FB46868-8A54-40DB-80EB-50E97CCD4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C9195FD-A7F2-4550-A5FB-8BE72F36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F775DEC-7F9D-4ED8-B808-6BF0BCB2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E8F2F98-103F-443B-9CF6-2D0C4737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80" y="2169188"/>
            <a:ext cx="3042420" cy="236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BA6727E-7ECC-4E80-9879-111CA913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1" y="3863181"/>
            <a:ext cx="2884368" cy="246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7EE0D9A5-6FFB-47F7-90E1-382CFA04CAA9}"/>
              </a:ext>
            </a:extLst>
          </p:cNvPr>
          <p:cNvSpPr txBox="1"/>
          <p:nvPr/>
        </p:nvSpPr>
        <p:spPr>
          <a:xfrm>
            <a:off x="539552" y="2183077"/>
            <a:ext cx="449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rgbClr val="C00000"/>
                </a:solidFill>
              </a:rPr>
              <a:t>Example</a:t>
            </a:r>
            <a:r>
              <a:rPr lang="sv-SE" dirty="0"/>
              <a:t>: Daily Stock </a:t>
            </a:r>
            <a:r>
              <a:rPr lang="sv-SE" dirty="0" err="1"/>
              <a:t>prices</a:t>
            </a:r>
            <a:r>
              <a:rPr lang="sv-SE" dirty="0"/>
              <a:t> NASDAQ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Open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High</a:t>
            </a:r>
            <a:r>
              <a:rPr lang="sv-SE" dirty="0"/>
              <a:t> (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)</a:t>
            </a:r>
          </a:p>
          <a:p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Try </a:t>
            </a:r>
            <a:r>
              <a:rPr lang="sv-SE" dirty="0" err="1"/>
              <a:t>to</a:t>
            </a:r>
            <a:r>
              <a:rPr lang="sv-SE" dirty="0"/>
              <a:t> fit </a:t>
            </a:r>
            <a:r>
              <a:rPr lang="sv-SE" dirty="0" err="1"/>
              <a:t>usual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regression, </a:t>
            </a:r>
            <a:r>
              <a:rPr lang="sv-SE" dirty="0" err="1"/>
              <a:t>study</a:t>
            </a:r>
            <a:r>
              <a:rPr lang="sv-SE" dirty="0"/>
              <a:t> histogram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residuals</a:t>
            </a:r>
            <a:endParaRPr lang="sv-SE" dirty="0"/>
          </a:p>
        </p:txBody>
      </p:sp>
      <p:pic>
        <p:nvPicPr>
          <p:cNvPr id="12" name="Picture 4" descr="Probability density plots of gamma distributions">
            <a:extLst>
              <a:ext uri="{FF2B5EF4-FFF2-40B4-BE49-F238E27FC236}">
                <a16:creationId xmlns:a16="http://schemas.microsoft.com/office/drawing/2014/main" id="{5491F24D-BCD7-40C5-92B9-61472A08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03" y="4539165"/>
            <a:ext cx="2658892" cy="19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23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52EF9D-DFF8-4095-9311-F66EBDCB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118A0D-D0E6-4850-B3F6-FC33A03A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/>
              <a:t>If the distribution is </a:t>
            </a:r>
            <a:r>
              <a:rPr lang="sv-SE" sz="2000" dirty="0" err="1"/>
              <a:t>difficult</a:t>
            </a:r>
            <a:r>
              <a:rPr lang="sv-SE" sz="2000" dirty="0"/>
              <a:t> to </a:t>
            </a:r>
            <a:r>
              <a:rPr lang="sv-SE" sz="2000" dirty="0" err="1"/>
              <a:t>assume</a:t>
            </a:r>
            <a:r>
              <a:rPr lang="sv-SE" sz="2000" dirty="0"/>
              <a:t> / </a:t>
            </a:r>
            <a:r>
              <a:rPr lang="sv-SE" sz="2000" dirty="0" err="1"/>
              <a:t>only</a:t>
            </a:r>
            <a:r>
              <a:rPr lang="sv-SE" sz="2000" dirty="0"/>
              <a:t> </a:t>
            </a:r>
            <a:r>
              <a:rPr lang="sv-SE" sz="2000" dirty="0" err="1"/>
              <a:t>some</a:t>
            </a:r>
            <a:r>
              <a:rPr lang="sv-SE" sz="2000" dirty="0"/>
              <a:t> </a:t>
            </a:r>
            <a:r>
              <a:rPr lang="sv-SE" sz="2000" dirty="0" err="1"/>
              <a:t>properties</a:t>
            </a:r>
            <a:r>
              <a:rPr lang="sv-SE" sz="2000" dirty="0"/>
              <a:t> </a:t>
            </a:r>
            <a:r>
              <a:rPr lang="sv-SE" sz="2000" dirty="0" err="1"/>
              <a:t>known</a:t>
            </a:r>
            <a:r>
              <a:rPr lang="sv-SE" sz="2000" dirty="0">
                <a:sym typeface="Wingdings" panose="05000000000000000000" pitchFamily="2" charset="2"/>
              </a:rPr>
              <a:t> </a:t>
            </a:r>
            <a:r>
              <a:rPr lang="sv-SE" sz="2000" b="1" dirty="0">
                <a:solidFill>
                  <a:srgbClr val="0000FF"/>
                </a:solidFill>
                <a:sym typeface="Wingdings" panose="05000000000000000000" pitchFamily="2" charset="2"/>
              </a:rPr>
              <a:t>ad-hoc loss </a:t>
            </a:r>
            <a:r>
              <a:rPr lang="sv-SE" sz="20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functions</a:t>
            </a:r>
            <a:endParaRPr lang="sv-SE" sz="20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endParaRPr lang="sv-SE" sz="20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r>
              <a:rPr lang="sv-SE" sz="2000" b="1" dirty="0">
                <a:sym typeface="Wingdings" panose="05000000000000000000" pitchFamily="2" charset="2"/>
              </a:rPr>
              <a:t>Huber loss</a:t>
            </a:r>
            <a:r>
              <a:rPr lang="sv-SE" sz="2000" dirty="0">
                <a:sym typeface="Wingdings" panose="05000000000000000000" pitchFamily="2" charset="2"/>
              </a:rPr>
              <a:t>: </a:t>
            </a:r>
            <a:r>
              <a:rPr lang="sv-SE" sz="2000" dirty="0" err="1">
                <a:sym typeface="Wingdings" panose="05000000000000000000" pitchFamily="2" charset="2"/>
              </a:rPr>
              <a:t>similar</a:t>
            </a:r>
            <a:r>
              <a:rPr lang="sv-SE" sz="2000" dirty="0">
                <a:sym typeface="Wingdings" panose="05000000000000000000" pitchFamily="2" charset="2"/>
              </a:rPr>
              <a:t> to </a:t>
            </a:r>
            <a:r>
              <a:rPr lang="sv-SE" sz="2000" dirty="0" err="1">
                <a:sym typeface="Wingdings" panose="05000000000000000000" pitchFamily="2" charset="2"/>
              </a:rPr>
              <a:t>quadratic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but</a:t>
            </a:r>
            <a:r>
              <a:rPr lang="sv-SE" sz="2000" dirty="0">
                <a:sym typeface="Wingdings" panose="05000000000000000000" pitchFamily="2" charset="2"/>
              </a:rPr>
              <a:t> robust to </a:t>
            </a:r>
            <a:r>
              <a:rPr lang="sv-SE" sz="2000" dirty="0" err="1">
                <a:sym typeface="Wingdings" panose="05000000000000000000" pitchFamily="2" charset="2"/>
              </a:rPr>
              <a:t>outliers</a:t>
            </a:r>
            <a:endParaRPr lang="sv-SE" sz="2000" dirty="0">
              <a:sym typeface="Wingdings" panose="05000000000000000000" pitchFamily="2" charset="2"/>
            </a:endParaRPr>
          </a:p>
          <a:p>
            <a:endParaRPr lang="sv-SE" sz="2000" dirty="0">
              <a:sym typeface="Wingdings" panose="05000000000000000000" pitchFamily="2" charset="2"/>
            </a:endParaRPr>
          </a:p>
          <a:p>
            <a:endParaRPr lang="sv-SE" sz="2000" dirty="0">
              <a:sym typeface="Wingdings" panose="05000000000000000000" pitchFamily="2" charset="2"/>
            </a:endParaRPr>
          </a:p>
          <a:p>
            <a:endParaRPr lang="sv-SE" sz="2000" dirty="0">
              <a:sym typeface="Wingdings" panose="05000000000000000000" pitchFamily="2" charset="2"/>
            </a:endParaRPr>
          </a:p>
          <a:p>
            <a:endParaRPr lang="sv-SE" sz="2000" dirty="0">
              <a:sym typeface="Wingdings" panose="05000000000000000000" pitchFamily="2" charset="2"/>
            </a:endParaRPr>
          </a:p>
          <a:p>
            <a:r>
              <a:rPr lang="sv-SE" sz="2000" b="1" dirty="0">
                <a:sym typeface="Wingdings" panose="05000000000000000000" pitchFamily="2" charset="2"/>
              </a:rPr>
              <a:t>E-intensive loss</a:t>
            </a:r>
            <a:endParaRPr lang="sv-SE" sz="2000" b="1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DDC5B53-61EE-4B1D-B3D7-5A8D5E0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F50AEC2-23FA-41CA-A951-4BF655D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28E5309C-04E8-4561-A0B4-068050B1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36" y="3140968"/>
            <a:ext cx="4400128" cy="114371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25881EF2-042C-411A-9B94-3A0704E4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93" y="4913936"/>
            <a:ext cx="4400128" cy="11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8A02D9-A229-4F00-9972-00C1F0D0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589B4F-F5ED-43AE-B685-7FFC4553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822802D-CF75-4665-B860-9731D37D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2B944C2-115A-430C-ACB7-D7BE221D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42" y="2204864"/>
            <a:ext cx="6046715" cy="34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2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95D9B7-F82E-4A18-BB99-79AB4791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functions</a:t>
            </a:r>
            <a:r>
              <a:rPr lang="sv-SE" dirty="0"/>
              <a:t>: </a:t>
            </a:r>
            <a:r>
              <a:rPr lang="sv-SE" dirty="0" err="1"/>
              <a:t>classification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0889374-A0F7-4035-841B-116FE97F69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000FF"/>
                    </a:solidFill>
                  </a:rPr>
                  <a:t>Cross-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entropy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corresponds</a:t>
                </a:r>
                <a:r>
                  <a:rPr lang="sv-SE" sz="2400" dirty="0"/>
                  <a:t> to minus log-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sv-S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v-S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v-S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sv-SE" sz="1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/>
                  <a:t>Ad-hoc loss </a:t>
                </a:r>
                <a:r>
                  <a:rPr lang="sv-SE" sz="2400" dirty="0" err="1"/>
                  <a:t>functions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binary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classification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={−1,1}</m:t>
                    </m:r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Assume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returns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0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v-SE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sv-SE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i="1" dirty="0"/>
              </a:p>
              <a:p>
                <a:pPr lvl="1"/>
                <a:r>
                  <a:rPr lang="sv-SE" sz="2000" b="1" i="1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000" i="1" dirty="0"/>
                  <a:t>: </a:t>
                </a:r>
                <a:r>
                  <a:rPr lang="sv-SE" sz="2000" i="1" dirty="0" err="1"/>
                  <a:t>logistic</a:t>
                </a:r>
                <a:r>
                  <a:rPr lang="sv-SE" sz="2000" i="1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endParaRPr lang="sv-SE" sz="2000" b="0" i="1" dirty="0"/>
              </a:p>
              <a:p>
                <a:pPr lvl="1"/>
                <a:endParaRPr lang="sv-SE" sz="2000" i="1" dirty="0"/>
              </a:p>
              <a:p>
                <a:r>
                  <a:rPr lang="sv-SE" sz="2400" b="1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mistake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when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𝑦𝑓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0889374-A0F7-4035-841B-116FE97F6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115EFEE-7882-4146-9F1D-168D4DE7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8634E4C-3B47-42DB-97AE-8D80131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4616024A-7F1E-47D5-B3EE-53BA99E3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81" y="4293096"/>
            <a:ext cx="2696837" cy="21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184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22C19F045194BBC8A89DAB366FE55" ma:contentTypeVersion="4" ma:contentTypeDescription="Create a new document." ma:contentTypeScope="" ma:versionID="c7c05a05644d6b4d1a7ec355bba8b504">
  <xsd:schema xmlns:xsd="http://www.w3.org/2001/XMLSchema" xmlns:xs="http://www.w3.org/2001/XMLSchema" xmlns:p="http://schemas.microsoft.com/office/2006/metadata/properties" xmlns:ns2="db00ea1b-5fd8-4bb3-a635-412f18fd437b" xmlns:ns3="456c28a4-5118-4ea6-a46b-b0a68eb16af2" targetNamespace="http://schemas.microsoft.com/office/2006/metadata/properties" ma:root="true" ma:fieldsID="6e39197be6c08fe881c747ff51eb64b3" ns2:_="" ns3:_="">
    <xsd:import namespace="db00ea1b-5fd8-4bb3-a635-412f18fd437b"/>
    <xsd:import namespace="456c28a4-5118-4ea6-a46b-b0a68eb16af2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ea1b-5fd8-4bb3-a635-412f18fd437b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c28a4-5118-4ea6-a46b-b0a68eb16af2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db00ea1b-5fd8-4bb3-a635-412f18fd437b" xsi:nil="true"/>
    <_lisam_PublishedVersion xmlns="456c28a4-5118-4ea6-a46b-b0a68eb16af2" xsi:nil="true"/>
  </documentManagement>
</p:properties>
</file>

<file path=customXml/itemProps1.xml><?xml version="1.0" encoding="utf-8"?>
<ds:datastoreItem xmlns:ds="http://schemas.openxmlformats.org/officeDocument/2006/customXml" ds:itemID="{FE21CAFB-D17D-41C7-8D2E-4CB087F88D7D}"/>
</file>

<file path=customXml/itemProps2.xml><?xml version="1.0" encoding="utf-8"?>
<ds:datastoreItem xmlns:ds="http://schemas.openxmlformats.org/officeDocument/2006/customXml" ds:itemID="{19FDC827-6255-452D-8BB2-435111A31C58}"/>
</file>

<file path=customXml/itemProps3.xml><?xml version="1.0" encoding="utf-8"?>
<ds:datastoreItem xmlns:ds="http://schemas.openxmlformats.org/officeDocument/2006/customXml" ds:itemID="{B6C71BF3-AC5C-46EB-97B5-F0904B04FFBB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24915</TotalTime>
  <Words>1651</Words>
  <Application>Microsoft Office PowerPoint</Application>
  <PresentationFormat>Bildspel på skärmen (4:3)</PresentationFormat>
  <Paragraphs>397</Paragraphs>
  <Slides>38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mytheme</vt:lpstr>
      <vt:lpstr>Parameter estimation Optimization</vt:lpstr>
      <vt:lpstr>Parametric functions</vt:lpstr>
      <vt:lpstr>Loss minimization</vt:lpstr>
      <vt:lpstr>Loss minimization: comments</vt:lpstr>
      <vt:lpstr>Loss functions</vt:lpstr>
      <vt:lpstr>Loss functions</vt:lpstr>
      <vt:lpstr>Loss functions</vt:lpstr>
      <vt:lpstr>Loss functions</vt:lpstr>
      <vt:lpstr>Loss functions: classification</vt:lpstr>
      <vt:lpstr>Loss functions: classification</vt:lpstr>
      <vt:lpstr>Loss functions: classification</vt:lpstr>
      <vt:lpstr>Regularization</vt:lpstr>
      <vt:lpstr>Explicit regularization</vt:lpstr>
      <vt:lpstr>Explicit regularization: ridge regression</vt:lpstr>
      <vt:lpstr>Ridge regression</vt:lpstr>
      <vt:lpstr>Ridge regression</vt:lpstr>
      <vt:lpstr>Ridge regression</vt:lpstr>
      <vt:lpstr>Ridge regression</vt:lpstr>
      <vt:lpstr>Ridge regression</vt:lpstr>
      <vt:lpstr>LASSO</vt:lpstr>
      <vt:lpstr>LASSO vs Ridge</vt:lpstr>
      <vt:lpstr>LASSO vs Ridge</vt:lpstr>
      <vt:lpstr>LASSO vs Ridge</vt:lpstr>
      <vt:lpstr>LASSO properies</vt:lpstr>
      <vt:lpstr>Optimization methods</vt:lpstr>
      <vt:lpstr>Optimization methods</vt:lpstr>
      <vt:lpstr>Gradient descent</vt:lpstr>
      <vt:lpstr>Gradient descent</vt:lpstr>
      <vt:lpstr>Newton’s method</vt:lpstr>
      <vt:lpstr>Newton’s method</vt:lpstr>
      <vt:lpstr>Newton’s method</vt:lpstr>
      <vt:lpstr>Optimization methods in R</vt:lpstr>
      <vt:lpstr>Optimization methods in R</vt:lpstr>
      <vt:lpstr>Implicit regularization</vt:lpstr>
      <vt:lpstr>Implicit regularization</vt:lpstr>
      <vt:lpstr>Optimization for large data</vt:lpstr>
      <vt:lpstr>Stochastic gradient descent</vt:lpstr>
      <vt:lpstr>Hyperparameter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521</cp:revision>
  <dcterms:created xsi:type="dcterms:W3CDTF">2008-10-17T08:20:23Z</dcterms:created>
  <dcterms:modified xsi:type="dcterms:W3CDTF">2022-11-14T08:53:12Z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0x010100C9622C19F045194BBC8A89DAB366FE55</vt:lpwstr>
  </property>
</Properties>
</file>