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1"/>
  </p:notesMasterIdLst>
  <p:sldIdLst>
    <p:sldId id="256" r:id="rId2"/>
    <p:sldId id="300" r:id="rId3"/>
    <p:sldId id="336" r:id="rId4"/>
    <p:sldId id="304" r:id="rId5"/>
    <p:sldId id="344" r:id="rId6"/>
    <p:sldId id="345" r:id="rId7"/>
    <p:sldId id="346" r:id="rId8"/>
    <p:sldId id="347" r:id="rId9"/>
    <p:sldId id="337" r:id="rId10"/>
    <p:sldId id="349" r:id="rId11"/>
    <p:sldId id="314" r:id="rId12"/>
    <p:sldId id="340" r:id="rId13"/>
    <p:sldId id="316" r:id="rId14"/>
    <p:sldId id="317" r:id="rId15"/>
    <p:sldId id="318" r:id="rId16"/>
    <p:sldId id="319" r:id="rId17"/>
    <p:sldId id="320" r:id="rId18"/>
    <p:sldId id="322" r:id="rId19"/>
    <p:sldId id="350" r:id="rId20"/>
    <p:sldId id="343" r:id="rId21"/>
    <p:sldId id="315" r:id="rId22"/>
    <p:sldId id="351" r:id="rId23"/>
    <p:sldId id="324" r:id="rId24"/>
    <p:sldId id="321" r:id="rId25"/>
    <p:sldId id="352" r:id="rId26"/>
    <p:sldId id="353" r:id="rId27"/>
    <p:sldId id="354" r:id="rId28"/>
    <p:sldId id="355" r:id="rId29"/>
    <p:sldId id="325" r:id="rId30"/>
    <p:sldId id="326" r:id="rId31"/>
    <p:sldId id="357" r:id="rId32"/>
    <p:sldId id="358" r:id="rId33"/>
    <p:sldId id="342" r:id="rId34"/>
    <p:sldId id="341" r:id="rId35"/>
    <p:sldId id="359" r:id="rId36"/>
    <p:sldId id="360" r:id="rId37"/>
    <p:sldId id="361" r:id="rId38"/>
    <p:sldId id="356" r:id="rId39"/>
    <p:sldId id="362" r:id="rId4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123" d="100"/>
          <a:sy n="123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46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9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BB98F-F4EB-4A9D-839E-1C54EDEAB4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4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9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6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7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6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2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31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6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3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9E7385-7E52-438E-88FC-B0C869CA04D4}" type="datetime1">
              <a:rPr lang="sv-SE" smtClean="0"/>
              <a:t>2021-11-10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78EC2-E0E4-40EE-91FA-301CCF963BA7}" type="datetime1">
              <a:rPr lang="sv-SE" smtClean="0"/>
              <a:t>2021-11-10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A400E-FCFB-44ED-AA79-C9455C83E9A9}" type="datetime1">
              <a:rPr lang="sv-SE" smtClean="0"/>
              <a:t>2021-11-10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61ABF-1FFA-41FB-8726-592C01BCBA28}" type="datetime1">
              <a:rPr lang="sv-SE" smtClean="0"/>
              <a:t>2021-11-10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ECBE-0BB4-4686-9D68-503914A06516}" type="datetime1">
              <a:rPr lang="sv-SE" smtClean="0"/>
              <a:t>2021-11-10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E673E-2E60-415D-970F-B1535A0F1847}" type="datetime1">
              <a:rPr lang="sv-SE" smtClean="0"/>
              <a:t>2021-11-10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CF50-9083-47B5-9E8A-16BC894455E6}" type="datetime1">
              <a:rPr lang="sv-SE" smtClean="0"/>
              <a:t>2021-11-10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25886-7D95-4D66-88E9-33FF4C1F9344}" type="datetime1">
              <a:rPr lang="sv-SE" smtClean="0"/>
              <a:t>2021-11-10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C364-2D92-45F7-A1F1-44D3B7277BD3}" type="datetime1">
              <a:rPr lang="sv-SE" smtClean="0"/>
              <a:t>2021-11-10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5B3DE-7E46-4661-BDE9-5B30ADDA24AD}" type="datetime1">
              <a:rPr lang="sv-SE" smtClean="0"/>
              <a:t>2021-11-10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62852-7BFD-4AD4-921F-A7E63749FD0B}" type="datetime1">
              <a:rPr lang="sv-SE" smtClean="0"/>
              <a:t>2021-11-10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1AC21A-70A3-497A-8DA6-6AE15C5D8EB1}" type="datetime1">
              <a:rPr lang="sv-SE" smtClean="0"/>
              <a:t>2021-11-10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sz="4800" dirty="0" err="1"/>
              <a:t>Model</a:t>
            </a:r>
            <a:r>
              <a:rPr lang="sv-SE" altLang="sv-SE" sz="4800" dirty="0"/>
              <a:t> </a:t>
            </a:r>
            <a:r>
              <a:rPr lang="sv-SE" altLang="sv-SE" sz="4800" dirty="0" err="1"/>
              <a:t>selection</a:t>
            </a:r>
            <a:endParaRPr lang="sv-SE" altLang="sv-SE" sz="4800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 dirty="0"/>
              <a:t> 2a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D66FD-69FA-47D0-89C5-72B9552B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81E6D7B-E459-4F8D-A8A6-B69D4D9EF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b="1" dirty="0">
                    <a:solidFill>
                      <a:srgbClr val="0070C0"/>
                    </a:solidFill>
                  </a:rPr>
                  <a:t>Problem</a:t>
                </a:r>
                <a:r>
                  <a:rPr lang="sv-SE" sz="2800" dirty="0"/>
                  <a:t>: data generating process is </a:t>
                </a:r>
                <a:r>
                  <a:rPr lang="sv-SE" sz="2800" dirty="0" err="1"/>
                  <a:t>unknown</a:t>
                </a:r>
                <a:r>
                  <a:rPr lang="sv-SE" sz="2800" dirty="0"/>
                  <a:t> </a:t>
                </a:r>
                <a:r>
                  <a:rPr lang="sv-SE" sz="2800" dirty="0">
                    <a:sym typeface="Wingdings" panose="05000000000000000000" pitchFamily="2" charset="2"/>
                  </a:rPr>
                  <a:t></a:t>
                </a:r>
                <a:r>
                  <a:rPr lang="sv-SE" sz="2800" dirty="0" err="1">
                    <a:sym typeface="Wingdings" panose="05000000000000000000" pitchFamily="2" charset="2"/>
                  </a:rPr>
                  <a:t>can</a:t>
                </a:r>
                <a:r>
                  <a:rPr lang="sv-SE" sz="2800" dirty="0">
                    <a:sym typeface="Wingdings" panose="05000000000000000000" pitchFamily="2" charset="2"/>
                  </a:rPr>
                  <a:t> not </a:t>
                </a:r>
                <a:r>
                  <a:rPr lang="sv-SE" sz="28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expected</a:t>
                </a:r>
                <a:r>
                  <a:rPr lang="sv-SE" sz="2800" dirty="0">
                    <a:sym typeface="Wingdings" panose="05000000000000000000" pitchFamily="2" charset="2"/>
                  </a:rPr>
                  <a:t> risk!</a:t>
                </a:r>
              </a:p>
              <a:p>
                <a:endParaRPr lang="sv-SE" dirty="0"/>
              </a:p>
              <a:p>
                <a:r>
                  <a:rPr lang="sv-SE" sz="2400" dirty="0">
                    <a:solidFill>
                      <a:srgbClr val="00B050"/>
                    </a:solidFill>
                  </a:rPr>
                  <a:t>Approximation 1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Instead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considering</a:t>
                </a:r>
                <a:r>
                  <a:rPr lang="sv-SE" sz="2400" dirty="0"/>
                  <a:t> all </a:t>
                </a:r>
                <a:r>
                  <a:rPr lang="sv-SE" sz="2400" dirty="0" err="1"/>
                  <a:t>possible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400" dirty="0"/>
                  <a:t>, </a:t>
                </a:r>
                <a:r>
                  <a:rPr lang="sv-SE" sz="2400" dirty="0" err="1"/>
                  <a:t>take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only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one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b="1" dirty="0" err="1">
                    <a:sym typeface="Wingdings" panose="05000000000000000000" pitchFamily="2" charset="2"/>
                  </a:rPr>
                  <a:t>expected</a:t>
                </a:r>
                <a:r>
                  <a:rPr lang="sv-SE" sz="2400" b="1" dirty="0">
                    <a:sym typeface="Wingdings" panose="05000000000000000000" pitchFamily="2" charset="2"/>
                  </a:rPr>
                  <a:t> new data </a:t>
                </a:r>
                <a:r>
                  <a:rPr lang="sv-SE" sz="2400" b="1" dirty="0" err="1">
                    <a:sym typeface="Wingdings" panose="05000000000000000000" pitchFamily="2" charset="2"/>
                  </a:rPr>
                  <a:t>error</a:t>
                </a:r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81E6D7B-E459-4F8D-A8A6-B69D4D9EF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38E63C5-020A-425F-80E2-2C7FA5ED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F334F-898D-4A28-BE99-C2F420FC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088DB0AD-5100-4A2D-8A03-258B288F4082}"/>
                  </a:ext>
                </a:extLst>
              </p:cNvPr>
              <p:cNvSpPr txBox="1"/>
              <p:nvPr/>
            </p:nvSpPr>
            <p:spPr>
              <a:xfrm>
                <a:off x="827584" y="4509120"/>
                <a:ext cx="8064896" cy="460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  <m:r>
                          <a:rPr lang="sv-SE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1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sv-SE" i="1" dirty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sv-SE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i="1" dirty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nary>
                  </m:oMath>
                </a14:m>
                <a:endParaRPr lang="sv-SE" dirty="0"/>
              </a:p>
            </p:txBody>
          </p:sp>
        </mc:Choice>
        <mc:Fallback>
          <p:sp>
            <p:nvSpPr>
              <p:cNvPr id="7" name="textruta 6">
                <a:extLst>
                  <a:ext uri="{FF2B5EF4-FFF2-40B4-BE49-F238E27FC236}">
                    <a16:creationId xmlns:a16="http://schemas.microsoft.com/office/drawing/2014/main" id="{088DB0AD-5100-4A2D-8A03-258B288F4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09120"/>
                <a:ext cx="8064896" cy="460895"/>
              </a:xfrm>
              <a:prstGeom prst="rect">
                <a:avLst/>
              </a:prstGeom>
              <a:blipFill>
                <a:blip r:embed="rId3"/>
                <a:stretch>
                  <a:fillRect t="-116000" b="-16800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33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Hold-out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sv-SE" dirty="0"/>
                  <a:t>Fix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v-SE" dirty="0"/>
                  <a:t> as a </a:t>
                </a:r>
                <a:r>
                  <a:rPr lang="sv-SE" dirty="0" err="1"/>
                  <a:t>particular</a:t>
                </a:r>
                <a:r>
                  <a:rPr lang="sv-SE" dirty="0"/>
                  <a:t> </a:t>
                </a:r>
                <a:r>
                  <a:rPr lang="sv-SE" dirty="0" err="1"/>
                  <a:t>training</a:t>
                </a:r>
                <a:r>
                  <a:rPr lang="sv-SE" dirty="0"/>
                  <a:t> set</a:t>
                </a:r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B050"/>
                    </a:solidFill>
                  </a:rPr>
                  <a:t>Approximation 2</a:t>
                </a:r>
                <a:r>
                  <a:rPr lang="sv-S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/>
                              </a:rPr>
                              <m:t>𝑦</m:t>
                            </m:r>
                            <m:r>
                              <a:rPr lang="sv-SE" i="1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sv-SE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a:rPr lang="sv-SE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d>
                        <m:r>
                          <a:rPr lang="sv-SE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1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sv-SE" i="1" dirty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sv-SE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1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i="1" dirty="0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b="1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i="1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Τ</m:t>
                                    </m:r>
                                    <m:r>
                                      <a:rPr lang="sv-SE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Validation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error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/>
                  <a:t>(</a:t>
                </a:r>
                <a:r>
                  <a:rPr lang="sv-SE" b="1" dirty="0" err="1">
                    <a:solidFill>
                      <a:srgbClr val="0070C0"/>
                    </a:solidFill>
                  </a:rPr>
                  <a:t>empirical</a:t>
                </a:r>
                <a:r>
                  <a:rPr lang="sv-SE" b="1" dirty="0">
                    <a:solidFill>
                      <a:srgbClr val="0070C0"/>
                    </a:solidFill>
                  </a:rPr>
                  <a:t> risk</a:t>
                </a:r>
                <a:r>
                  <a:rPr lang="sv-SE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h𝑜𝑙𝑑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sv-SE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sv-S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v-SE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v-SE" b="1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sv-SE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sv-SE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sv-SE" b="0" i="1" dirty="0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b="1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sv-SE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b="0" i="1" dirty="0" smtClean="0">
                                  <a:latin typeface="Cambria Math"/>
                                </a:rPr>
                                <m:t>𝑇</m:t>
                              </m:r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v-SE" b="1" i="1" dirty="0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sv-SE" b="0" i="1" dirty="0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:r>
                  <a:rPr lang="sv-SE" dirty="0" err="1"/>
                  <a:t>Model</a:t>
                </a:r>
                <a:r>
                  <a:rPr lang="sv-SE" dirty="0"/>
                  <a:t> is </a:t>
                </a:r>
                <a:r>
                  <a:rPr lang="sv-SE" dirty="0" err="1"/>
                  <a:t>learned</a:t>
                </a:r>
                <a:r>
                  <a:rPr lang="sv-SE" dirty="0"/>
                  <a:t> by Maximum </a:t>
                </a:r>
                <a:r>
                  <a:rPr lang="sv-SE" dirty="0" err="1"/>
                  <a:t>Likelihood</a:t>
                </a:r>
                <a:r>
                  <a:rPr lang="sv-SE" dirty="0"/>
                  <a:t>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training</a:t>
                </a:r>
                <a:r>
                  <a:rPr lang="sv-SE" dirty="0"/>
                  <a:t> set</a:t>
                </a:r>
              </a:p>
              <a:p>
                <a:pPr lvl="1"/>
                <a:r>
                  <a:rPr lang="sv-SE" dirty="0" err="1"/>
                  <a:t>Validation</a:t>
                </a:r>
                <a:r>
                  <a:rPr lang="sv-SE" dirty="0"/>
                  <a:t> </a:t>
                </a:r>
                <a:r>
                  <a:rPr lang="sv-SE" dirty="0" err="1"/>
                  <a:t>error</a:t>
                </a:r>
                <a:r>
                  <a:rPr lang="sv-SE" dirty="0"/>
                  <a:t> </a:t>
                </a:r>
                <a:r>
                  <a:rPr lang="sv-SE" dirty="0" err="1"/>
                  <a:t>estimated</a:t>
                </a:r>
                <a:r>
                  <a:rPr lang="sv-SE" dirty="0"/>
                  <a:t> by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validation</a:t>
                </a:r>
                <a:r>
                  <a:rPr lang="sv-SE" dirty="0"/>
                  <a:t> set</a:t>
                </a:r>
              </a:p>
              <a:p>
                <a:pPr lvl="1"/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minimum </a:t>
                </a:r>
                <a:r>
                  <a:rPr lang="sv-SE" dirty="0" err="1"/>
                  <a:t>validation</a:t>
                </a:r>
                <a:r>
                  <a:rPr lang="sv-SE" dirty="0"/>
                  <a:t> </a:t>
                </a:r>
                <a:r>
                  <a:rPr lang="sv-SE" dirty="0" err="1"/>
                  <a:t>error</a:t>
                </a:r>
                <a:r>
                  <a:rPr lang="sv-SE" dirty="0"/>
                  <a:t> is </a:t>
                </a:r>
                <a:r>
                  <a:rPr lang="sv-SE" dirty="0" err="1"/>
                  <a:t>selected</a:t>
                </a:r>
                <a:endParaRPr lang="sv-SE" dirty="0"/>
              </a:p>
              <a:p>
                <a:pPr lvl="1"/>
                <a:endParaRPr lang="sv-SE" dirty="0"/>
              </a:p>
              <a:p>
                <a:r>
                  <a:rPr lang="sv-SE" dirty="0"/>
                  <a:t>Note: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training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error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estimated</a:t>
                </a:r>
                <a:r>
                  <a:rPr lang="sv-SE" dirty="0"/>
                  <a:t> by </a:t>
                </a:r>
                <a:r>
                  <a:rPr lang="sv-SE" dirty="0" err="1"/>
                  <a:t>replacing</a:t>
                </a:r>
                <a:r>
                  <a:rPr lang="sv-SE" dirty="0"/>
                  <a:t> V by T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6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General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data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=1…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sz="2800" b="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endParaRPr lang="sv-SE" sz="2800" dirty="0"/>
              </a:p>
              <a:p>
                <a:r>
                  <a:rPr lang="sv-SE" sz="1800" dirty="0"/>
                  <a:t>At </a:t>
                </a:r>
                <a:r>
                  <a:rPr lang="sv-SE" sz="1800" dirty="0" err="1"/>
                  <a:t>learning</a:t>
                </a:r>
                <a:r>
                  <a:rPr lang="sv-SE" sz="1800" dirty="0"/>
                  <a:t> step, Maximum </a:t>
                </a:r>
                <a:r>
                  <a:rPr lang="sv-SE" sz="1800" dirty="0" err="1"/>
                  <a:t>Likelihood</a:t>
                </a:r>
                <a:r>
                  <a:rPr lang="sv-SE" sz="1800" dirty="0"/>
                  <a:t> is </a:t>
                </a:r>
                <a:r>
                  <a:rPr lang="sv-SE" sz="1800" dirty="0" err="1"/>
                  <a:t>usually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used</a:t>
                </a:r>
                <a:endParaRPr lang="sv-SE" sz="1800" dirty="0"/>
              </a:p>
              <a:p>
                <a:endParaRPr lang="sv-SE" sz="1800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sv-SE" sz="1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can</a:t>
                </a:r>
                <a:r>
                  <a:rPr lang="sv-SE" sz="1800" dirty="0"/>
                  <a:t> be different </a:t>
                </a:r>
                <a:r>
                  <a:rPr lang="sv-SE" sz="1800" dirty="0" err="1"/>
                  <a:t>things</a:t>
                </a:r>
                <a:r>
                  <a:rPr lang="sv-SE" sz="1800" dirty="0"/>
                  <a:t>:</a:t>
                </a:r>
              </a:p>
              <a:p>
                <a:pPr lvl="1"/>
                <a:r>
                  <a:rPr lang="sv-SE" sz="1400" dirty="0" err="1"/>
                  <a:t>Type</a:t>
                </a:r>
                <a:r>
                  <a:rPr lang="sv-SE" sz="1400" dirty="0"/>
                  <a:t> </a:t>
                </a:r>
                <a:r>
                  <a:rPr lang="sv-SE" sz="1400" dirty="0" err="1"/>
                  <a:t>of</a:t>
                </a:r>
                <a:r>
                  <a:rPr lang="sv-SE" sz="1400" dirty="0"/>
                  <a:t> distribution</a:t>
                </a:r>
              </a:p>
              <a:p>
                <a:pPr lvl="1"/>
                <a:r>
                  <a:rPr lang="sv-SE" sz="1400" dirty="0" err="1"/>
                  <a:t>Number</a:t>
                </a:r>
                <a:r>
                  <a:rPr lang="sv-SE" sz="1400" dirty="0"/>
                  <a:t> </a:t>
                </a:r>
                <a:r>
                  <a:rPr lang="sv-SE" sz="1400" dirty="0" err="1"/>
                  <a:t>of</a:t>
                </a:r>
                <a:r>
                  <a:rPr lang="sv-SE" sz="1400" dirty="0"/>
                  <a:t> </a:t>
                </a:r>
                <a:r>
                  <a:rPr lang="sv-SE" sz="1400" dirty="0" err="1"/>
                  <a:t>variables</a:t>
                </a:r>
                <a:r>
                  <a:rPr lang="sv-SE" sz="1400" dirty="0"/>
                  <a:t> in the </a:t>
                </a:r>
                <a:r>
                  <a:rPr lang="sv-SE" sz="1400" dirty="0" err="1"/>
                  <a:t>model</a:t>
                </a:r>
                <a:endParaRPr lang="sv-SE" sz="1400" dirty="0"/>
              </a:p>
              <a:p>
                <a:pPr lvl="1"/>
                <a:r>
                  <a:rPr lang="sv-SE" sz="1400" dirty="0" err="1"/>
                  <a:t>Regulatization</a:t>
                </a:r>
                <a:r>
                  <a:rPr lang="sv-SE" sz="1400" dirty="0"/>
                  <a:t> parameter </a:t>
                </a:r>
                <a:r>
                  <a:rPr lang="sv-SE" sz="1400" dirty="0" err="1"/>
                  <a:t>value</a:t>
                </a:r>
                <a:endParaRPr lang="sv-SE" sz="1400" dirty="0"/>
              </a:p>
              <a:p>
                <a:pPr lvl="1"/>
                <a:r>
                  <a:rPr lang="sv-SE" sz="1400" dirty="0"/>
                  <a:t>…</a:t>
                </a:r>
              </a:p>
              <a:p>
                <a:endParaRPr lang="sv-SE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78" b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sp>
        <p:nvSpPr>
          <p:cNvPr id="6" name="Rounded Rectangle 5"/>
          <p:cNvSpPr/>
          <p:nvPr/>
        </p:nvSpPr>
        <p:spPr>
          <a:xfrm>
            <a:off x="382676" y="2276872"/>
            <a:ext cx="21602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8700" y="2492896"/>
                <a:ext cx="1800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>
                    <a:solidFill>
                      <a:schemeClr val="bg1"/>
                    </a:solidFill>
                  </a:rPr>
                  <a:t>Decide </a:t>
                </a:r>
                <a:r>
                  <a:rPr lang="sv-SE" dirty="0" err="1">
                    <a:solidFill>
                      <a:schemeClr val="bg1"/>
                    </a:solidFill>
                  </a:rPr>
                  <a:t>models</a:t>
                </a:r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0" y="2492896"/>
                <a:ext cx="1800200" cy="1477328"/>
              </a:xfrm>
              <a:prstGeom prst="rect">
                <a:avLst/>
              </a:prstGeom>
              <a:blipFill>
                <a:blip r:embed="rId4"/>
                <a:stretch>
                  <a:fillRect l="-2703" t="-24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623036" y="2276872"/>
            <a:ext cx="22322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39060" y="2492896"/>
                <a:ext cx="1872208" cy="990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dirty="0">
                    <a:solidFill>
                      <a:schemeClr val="bg1"/>
                    </a:solidFill>
                  </a:rPr>
                  <a:t>Fit </a:t>
                </a:r>
                <a:r>
                  <a:rPr lang="sv-SE" dirty="0" err="1">
                    <a:solidFill>
                      <a:schemeClr val="bg1"/>
                    </a:solidFill>
                  </a:rPr>
                  <a:t>models</a:t>
                </a:r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~</m:t>
                      </m:r>
                      <m:r>
                        <a:rPr lang="sv-SE" i="1">
                          <a:solidFill>
                            <a:schemeClr val="bg1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sv-SE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60" y="2492896"/>
                <a:ext cx="1872208" cy="990464"/>
              </a:xfrm>
              <a:prstGeom prst="rect">
                <a:avLst/>
              </a:prstGeom>
              <a:blipFill>
                <a:blip r:embed="rId5"/>
                <a:stretch>
                  <a:fillRect l="-2932" t="-37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719380" y="2240868"/>
            <a:ext cx="23042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6863396" y="249289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Select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model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..</a:t>
            </a:r>
            <a:r>
              <a:rPr lang="sv-SE" dirty="0" err="1">
                <a:solidFill>
                  <a:schemeClr val="bg1"/>
                </a:solidFill>
              </a:rPr>
              <a:t>that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minimizes</a:t>
            </a:r>
            <a:r>
              <a:rPr lang="sv-SE" dirty="0">
                <a:solidFill>
                  <a:schemeClr val="bg1"/>
                </a:solidFill>
              </a:rPr>
              <a:t> the </a:t>
            </a:r>
            <a:r>
              <a:rPr lang="sv-SE" dirty="0" err="1">
                <a:solidFill>
                  <a:schemeClr val="bg1"/>
                </a:solidFill>
              </a:rPr>
              <a:t>empirical</a:t>
            </a:r>
            <a:r>
              <a:rPr lang="sv-SE" dirty="0">
                <a:solidFill>
                  <a:schemeClr val="bg1"/>
                </a:solidFill>
              </a:rPr>
              <a:t> risk</a:t>
            </a:r>
          </a:p>
        </p:txBody>
      </p: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542916" y="299695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5855284" y="29969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4924" y="2420888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C00000"/>
                </a:solidFill>
              </a:rPr>
              <a:t>Learning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91288" y="2486026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C00000"/>
                </a:solidFill>
              </a:rPr>
              <a:t>Decision step</a:t>
            </a:r>
          </a:p>
        </p:txBody>
      </p:sp>
    </p:spTree>
    <p:extLst>
      <p:ext uri="{BB962C8B-B14F-4D97-AF65-F5344CB8AC3E}">
        <p14:creationId xmlns:p14="http://schemas.microsoft.com/office/powerpoint/2010/main" val="100142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Hold-out method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sv-SE" dirty="0"/>
              <a:t>Divide into training, validation and test sets</a:t>
            </a:r>
          </a:p>
          <a:p>
            <a:pPr eaLnBrk="1" hangingPunct="1"/>
            <a:endParaRPr lang="en-US" altLang="sv-SE" dirty="0"/>
          </a:p>
          <a:p>
            <a:pPr eaLnBrk="1" hangingPunct="1"/>
            <a:endParaRPr lang="en-US" altLang="sv-SE" dirty="0"/>
          </a:p>
          <a:p>
            <a:pPr eaLnBrk="1" hangingPunct="1"/>
            <a:r>
              <a:rPr lang="en-US" altLang="sv-SE" dirty="0"/>
              <a:t>Choose proportions in some way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692275" y="2565400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924300" y="2565400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7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Hold-out method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/>
              <a:t>Given: training, validation, test sets  and models to select between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M1(?,?)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357312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M2(?,?,?)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1428750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M3(?,?,?,?,?)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16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Hold-out method</a:t>
            </a:r>
          </a:p>
        </p:txBody>
      </p:sp>
      <p:sp>
        <p:nvSpPr>
          <p:cNvPr id="20483" name="Содержимое 2"/>
          <p:cNvSpPr>
            <a:spLocks noGrp="1"/>
          </p:cNvSpPr>
          <p:nvPr>
            <p:ph idx="1"/>
          </p:nvPr>
        </p:nvSpPr>
        <p:spPr>
          <a:xfrm>
            <a:off x="453232" y="1916832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sv-SE" dirty="0"/>
              <a:t>Training set is to used for fitting models to the dataset by using </a:t>
            </a:r>
            <a:r>
              <a:rPr lang="sv-SE" altLang="sv-SE" dirty="0"/>
              <a:t>given loss </a:t>
            </a:r>
            <a:r>
              <a:rPr lang="sv-SE" altLang="sv-SE" dirty="0" err="1"/>
              <a:t>function</a:t>
            </a:r>
            <a:endParaRPr lang="en-US" altLang="sv-SE" dirty="0"/>
          </a:p>
          <a:p>
            <a:pPr eaLnBrk="1" hangingPunct="1"/>
            <a:endParaRPr lang="en-US" altLang="sv-S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4" idx="2"/>
            <a:endCxn id="20488" idx="0"/>
          </p:cNvCxnSpPr>
          <p:nvPr/>
        </p:nvCxnSpPr>
        <p:spPr>
          <a:xfrm rot="16200000" flipH="1">
            <a:off x="1942306" y="4201319"/>
            <a:ext cx="928688" cy="24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20488" idx="0"/>
          </p:cNvCxnSpPr>
          <p:nvPr/>
        </p:nvCxnSpPr>
        <p:spPr>
          <a:xfrm rot="5400000">
            <a:off x="2942431" y="3442494"/>
            <a:ext cx="928688" cy="175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2"/>
            <a:endCxn id="20488" idx="0"/>
          </p:cNvCxnSpPr>
          <p:nvPr/>
        </p:nvCxnSpPr>
        <p:spPr>
          <a:xfrm rot="5400000">
            <a:off x="4103688" y="2281237"/>
            <a:ext cx="928688" cy="4081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34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Hold-out method</a:t>
            </a:r>
          </a:p>
        </p:txBody>
      </p:sp>
      <p:sp>
        <p:nvSpPr>
          <p:cNvPr id="2150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Validation set is used to choose the best model (lowest risk)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43063" y="3143250"/>
            <a:ext cx="1285875" cy="714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M1(a1,b1)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0688" y="3143250"/>
            <a:ext cx="2214562" cy="714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/>
              <a:t>M3(a3,b3,c3,d3,e3)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Traning</a:t>
            </a:r>
            <a:endParaRPr lang="en-US" altLang="sv-SE" sz="2000" dirty="0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 dirty="0" err="1"/>
              <a:t>Validation</a:t>
            </a:r>
            <a:endParaRPr lang="en-US" altLang="sv-SE" sz="2000" dirty="0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5" idx="2"/>
            <a:endCxn id="21513" idx="0"/>
          </p:cNvCxnSpPr>
          <p:nvPr/>
        </p:nvCxnSpPr>
        <p:spPr>
          <a:xfrm rot="16200000" flipH="1">
            <a:off x="2950369" y="3193256"/>
            <a:ext cx="928688" cy="225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1513" idx="0"/>
          </p:cNvCxnSpPr>
          <p:nvPr/>
        </p:nvCxnSpPr>
        <p:spPr>
          <a:xfrm rot="16200000" flipH="1">
            <a:off x="3950494" y="4193381"/>
            <a:ext cx="928688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2"/>
            <a:endCxn id="21513" idx="0"/>
          </p:cNvCxnSpPr>
          <p:nvPr/>
        </p:nvCxnSpPr>
        <p:spPr>
          <a:xfrm rot="5400000">
            <a:off x="5111750" y="3289300"/>
            <a:ext cx="928688" cy="2065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3286125" y="2714625"/>
            <a:ext cx="2000250" cy="1500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rgbClr val="FF0000"/>
                </a:solidFill>
              </a:rPr>
              <a:t>Best!</a:t>
            </a:r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  <a:p>
            <a:pPr algn="ctr">
              <a:defRPr/>
            </a:pP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65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Hold-out method</a:t>
            </a:r>
            <a:endParaRPr lang="sv-SE" altLang="sv-SE" dirty="0"/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Test set is used to test a performance on a new data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00438" y="3143250"/>
            <a:ext cx="1571625" cy="7143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sv-SE" dirty="0">
                <a:solidFill>
                  <a:schemeClr val="tx1"/>
                </a:solidFill>
              </a:rPr>
              <a:t>M2(a2,b2,c2)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11288" y="4786313"/>
            <a:ext cx="223202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Training</a:t>
            </a:r>
            <a:endParaRPr lang="en-US" altLang="sv-SE" sz="200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643313" y="4786313"/>
            <a:ext cx="1800225" cy="406400"/>
          </a:xfrm>
          <a:prstGeom prst="rect">
            <a:avLst/>
          </a:prstGeom>
          <a:solidFill>
            <a:srgbClr val="FFFFCC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Validation</a:t>
            </a:r>
            <a:endParaRPr lang="en-US" altLang="sv-SE" sz="20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443538" y="4786313"/>
            <a:ext cx="1800225" cy="406400"/>
          </a:xfrm>
          <a:prstGeom prst="rect">
            <a:avLst/>
          </a:prstGeom>
          <a:solidFill>
            <a:srgbClr val="CCFFFF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v-SE" altLang="sv-SE" sz="2000"/>
              <a:t>Test</a:t>
            </a:r>
            <a:endParaRPr lang="en-US" altLang="sv-SE" sz="2000"/>
          </a:p>
        </p:txBody>
      </p:sp>
      <p:cxnSp>
        <p:nvCxnSpPr>
          <p:cNvPr id="11" name="Прямая со стрелкой 10"/>
          <p:cNvCxnSpPr>
            <a:stCxn id="5" idx="2"/>
          </p:cNvCxnSpPr>
          <p:nvPr/>
        </p:nvCxnSpPr>
        <p:spPr>
          <a:xfrm rot="16200000" flipH="1">
            <a:off x="4786313" y="3357562"/>
            <a:ext cx="928688" cy="192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9121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/>
              <a:t>Hold-out method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" name="Овал 7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" name="Овал 8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0" name="Овал 9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3" name="Овал 12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4" name="Овал 13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5" name="Овал 14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" name="Овал 15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7" name="Овал 16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" name="Овал 17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9" name="Овал 1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0" name="Овал 19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1" name="Овал 20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2" name="Прямоугольник 21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3" name="Прямая со стрелкой 22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6" name="Овал 25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7" name="Овал 26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Прямоугольник 36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38" name="Прямая со стрелкой 37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1" name="Овал 40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2" name="Овал 41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3" name="Овал 42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4" name="Овал 43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5" name="Овал 44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6" name="Овал 45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7" name="Овал 46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8" name="Овал 47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49" name="Овал 48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0" name="Овал 49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1" name="Овал 50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2" name="Прямая соединительная линия 51"/>
          <p:cNvCxnSpPr>
            <a:endCxn id="4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Полилиния 52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олилиния 53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5" name="TextBox 54"/>
          <p:cNvSpPr txBox="1"/>
          <p:nvPr/>
        </p:nvSpPr>
        <p:spPr>
          <a:xfrm>
            <a:off x="785813" y="3071813"/>
            <a:ext cx="2000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Easy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a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  <p:grpSp>
        <p:nvGrpSpPr>
          <p:cNvPr id="17467" name="Группа 121"/>
          <p:cNvGrpSpPr>
            <a:grpSpLocks/>
          </p:cNvGrpSpPr>
          <p:nvPr/>
        </p:nvGrpSpPr>
        <p:grpSpPr bwMode="auto">
          <a:xfrm>
            <a:off x="3714750" y="3786188"/>
            <a:ext cx="2214563" cy="2143125"/>
            <a:chOff x="3714744" y="3786190"/>
            <a:chExt cx="2214578" cy="2143140"/>
          </a:xfrm>
        </p:grpSpPr>
        <p:sp>
          <p:nvSpPr>
            <p:cNvPr id="110" name="Овал 10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8" name="Группа 135"/>
          <p:cNvGrpSpPr>
            <a:grpSpLocks/>
          </p:cNvGrpSpPr>
          <p:nvPr/>
        </p:nvGrpSpPr>
        <p:grpSpPr bwMode="auto">
          <a:xfrm>
            <a:off x="6643688" y="3786188"/>
            <a:ext cx="2214562" cy="2143125"/>
            <a:chOff x="3714744" y="3786190"/>
            <a:chExt cx="2214578" cy="2143140"/>
          </a:xfrm>
        </p:grpSpPr>
        <p:sp>
          <p:nvSpPr>
            <p:cNvPr id="137" name="Овал 136"/>
            <p:cNvSpPr/>
            <p:nvPr/>
          </p:nvSpPr>
          <p:spPr>
            <a:xfrm>
              <a:off x="5643570" y="464344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5072066" y="5286387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464343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4214810" y="5857891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5214942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786314" y="5357826"/>
              <a:ext cx="71439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3929058" y="5715015"/>
              <a:ext cx="71439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48" name="Овал 147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grpSp>
        <p:nvGrpSpPr>
          <p:cNvPr id="17469" name="Группа 148"/>
          <p:cNvGrpSpPr>
            <a:grpSpLocks/>
          </p:cNvGrpSpPr>
          <p:nvPr/>
        </p:nvGrpSpPr>
        <p:grpSpPr bwMode="auto">
          <a:xfrm>
            <a:off x="714375" y="3786188"/>
            <a:ext cx="2214563" cy="2143125"/>
            <a:chOff x="3714744" y="3786190"/>
            <a:chExt cx="2214578" cy="2143140"/>
          </a:xfrm>
        </p:grpSpPr>
        <p:sp>
          <p:nvSpPr>
            <p:cNvPr id="150" name="Овал 149"/>
            <p:cNvSpPr/>
            <p:nvPr/>
          </p:nvSpPr>
          <p:spPr>
            <a:xfrm>
              <a:off x="5643570" y="464344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1" name="Овал 150"/>
            <p:cNvSpPr/>
            <p:nvPr/>
          </p:nvSpPr>
          <p:spPr>
            <a:xfrm>
              <a:off x="5857884" y="3786190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2" name="Овал 151"/>
            <p:cNvSpPr/>
            <p:nvPr/>
          </p:nvSpPr>
          <p:spPr>
            <a:xfrm>
              <a:off x="5429256" y="4714883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3" name="Овал 152"/>
            <p:cNvSpPr/>
            <p:nvPr/>
          </p:nvSpPr>
          <p:spPr>
            <a:xfrm>
              <a:off x="5286380" y="5072074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5072066" y="5286387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464343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4429124" y="5500702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4214810" y="5857891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8" name="Овал 157"/>
            <p:cNvSpPr/>
            <p:nvPr/>
          </p:nvSpPr>
          <p:spPr>
            <a:xfrm>
              <a:off x="5214942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59" name="Овал 158"/>
            <p:cNvSpPr/>
            <p:nvPr/>
          </p:nvSpPr>
          <p:spPr>
            <a:xfrm>
              <a:off x="4786314" y="5357826"/>
              <a:ext cx="71437" cy="714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0" name="Овал 159"/>
            <p:cNvSpPr/>
            <p:nvPr/>
          </p:nvSpPr>
          <p:spPr>
            <a:xfrm>
              <a:off x="3929058" y="5715015"/>
              <a:ext cx="71437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  <p:sp>
          <p:nvSpPr>
            <p:cNvPr id="161" name="Овал 160"/>
            <p:cNvSpPr/>
            <p:nvPr/>
          </p:nvSpPr>
          <p:spPr>
            <a:xfrm>
              <a:off x="3714744" y="5857891"/>
              <a:ext cx="71438" cy="71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779838" y="3929063"/>
            <a:ext cx="1649412" cy="6461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v-SE" dirty="0"/>
              <a:t>minimum</a:t>
            </a:r>
          </a:p>
          <a:p>
            <a:pPr>
              <a:defRPr/>
            </a:pPr>
            <a:r>
              <a:rPr lang="sv-SE" dirty="0"/>
              <a:t>Valid. </a:t>
            </a:r>
            <a:r>
              <a:rPr lang="sv-SE" dirty="0" err="1"/>
              <a:t>error</a:t>
            </a:r>
            <a:r>
              <a:rPr lang="sv-SE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16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B5B167-CB72-4EE3-A0BD-27428E01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Hold-out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: </a:t>
            </a:r>
            <a:r>
              <a:rPr lang="sv-SE" dirty="0" err="1"/>
              <a:t>remarks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8F4D07-F370-4766-9C78-469F21FB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Data </a:t>
            </a:r>
            <a:r>
              <a:rPr lang="sv-SE" sz="2800" dirty="0" err="1"/>
              <a:t>needs</a:t>
            </a:r>
            <a:r>
              <a:rPr lang="sv-SE" sz="2800" dirty="0"/>
              <a:t> to be </a:t>
            </a:r>
            <a:r>
              <a:rPr lang="sv-SE" sz="2800" dirty="0" err="1"/>
              <a:t>shuffled</a:t>
            </a:r>
            <a:r>
              <a:rPr lang="sv-SE" sz="2800" dirty="0"/>
              <a:t> </a:t>
            </a:r>
            <a:r>
              <a:rPr lang="sv-SE" sz="2800" dirty="0" err="1"/>
              <a:t>before</a:t>
            </a:r>
            <a:r>
              <a:rPr lang="sv-SE" sz="2800" dirty="0"/>
              <a:t> split</a:t>
            </a:r>
          </a:p>
          <a:p>
            <a:endParaRPr lang="sv-SE" dirty="0"/>
          </a:p>
          <a:p>
            <a:r>
              <a:rPr lang="sv-SE" sz="2800" dirty="0" err="1"/>
              <a:t>Method</a:t>
            </a:r>
            <a:r>
              <a:rPr lang="sv-SE" sz="2800" dirty="0"/>
              <a:t> is </a:t>
            </a:r>
            <a:r>
              <a:rPr lang="sv-SE" sz="2800" dirty="0" err="1"/>
              <a:t>suitable</a:t>
            </a:r>
            <a:r>
              <a:rPr lang="sv-SE" sz="2800" dirty="0"/>
              <a:t> for </a:t>
            </a:r>
            <a:r>
              <a:rPr lang="sv-SE" sz="2800" dirty="0" err="1"/>
              <a:t>large</a:t>
            </a:r>
            <a:r>
              <a:rPr lang="sv-SE" sz="2800" dirty="0"/>
              <a:t> data </a:t>
            </a:r>
            <a:r>
              <a:rPr lang="sv-SE" sz="2800" dirty="0" err="1">
                <a:sym typeface="Wingdings" panose="05000000000000000000" pitchFamily="2" charset="2"/>
              </a:rPr>
              <a:t>otherwise</a:t>
            </a:r>
            <a:r>
              <a:rPr lang="sv-SE" sz="2800" dirty="0">
                <a:sym typeface="Wingdings" panose="05000000000000000000" pitchFamily="2" charset="2"/>
              </a:rPr>
              <a:t> </a:t>
            </a:r>
            <a:r>
              <a:rPr lang="sv-SE" sz="2800" dirty="0" err="1">
                <a:sym typeface="Wingdings" panose="05000000000000000000" pitchFamily="2" charset="2"/>
              </a:rPr>
              <a:t>training</a:t>
            </a:r>
            <a:r>
              <a:rPr lang="sv-SE" sz="2800" dirty="0">
                <a:sym typeface="Wingdings" panose="05000000000000000000" pitchFamily="2" charset="2"/>
              </a:rPr>
              <a:t> </a:t>
            </a:r>
            <a:r>
              <a:rPr lang="sv-SE" sz="2800" dirty="0" err="1">
                <a:sym typeface="Wingdings" panose="05000000000000000000" pitchFamily="2" charset="2"/>
              </a:rPr>
              <a:t>affected</a:t>
            </a:r>
            <a:endParaRPr lang="sv-SE" sz="2800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sz="2400" dirty="0">
                <a:sym typeface="Wingdings" panose="05000000000000000000" pitchFamily="2" charset="2"/>
              </a:rPr>
              <a:t>Proportions: </a:t>
            </a:r>
            <a:r>
              <a:rPr lang="sv-SE" sz="2400" dirty="0" err="1">
                <a:sym typeface="Wingdings" panose="05000000000000000000" pitchFamily="2" charset="2"/>
              </a:rPr>
              <a:t>increasing</a:t>
            </a:r>
            <a:r>
              <a:rPr lang="sv-SE" sz="2400" dirty="0">
                <a:sym typeface="Wingdings" panose="05000000000000000000" pitchFamily="2" charset="2"/>
              </a:rPr>
              <a:t> % </a:t>
            </a:r>
            <a:r>
              <a:rPr lang="sv-SE" sz="2400" dirty="0" err="1">
                <a:sym typeface="Wingdings" panose="05000000000000000000" pitchFamily="2" charset="2"/>
              </a:rPr>
              <a:t>of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training</a:t>
            </a:r>
            <a:r>
              <a:rPr lang="sv-SE" sz="2400" dirty="0">
                <a:sym typeface="Wingdings" panose="05000000000000000000" pitchFamily="2" charset="2"/>
              </a:rPr>
              <a:t> data </a:t>
            </a:r>
            <a:r>
              <a:rPr lang="sv-SE" sz="2400" dirty="0" err="1">
                <a:sym typeface="Wingdings" panose="05000000000000000000" pitchFamily="2" charset="2"/>
              </a:rPr>
              <a:t>generally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leads</a:t>
            </a:r>
            <a:r>
              <a:rPr lang="sv-SE" sz="2400" dirty="0">
                <a:sym typeface="Wingdings" panose="05000000000000000000" pitchFamily="2" charset="2"/>
              </a:rPr>
              <a:t> to </a:t>
            </a:r>
            <a:r>
              <a:rPr lang="sv-SE" sz="2400" dirty="0" err="1">
                <a:sym typeface="Wingdings" panose="05000000000000000000" pitchFamily="2" charset="2"/>
              </a:rPr>
              <a:t>better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performance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but</a:t>
            </a:r>
            <a:r>
              <a:rPr lang="sv-SE" sz="2400" dirty="0">
                <a:sym typeface="Wingdings" panose="05000000000000000000" pitchFamily="2" charset="2"/>
              </a:rPr>
              <a:t> the </a:t>
            </a:r>
            <a:r>
              <a:rPr lang="sv-SE" sz="2400" dirty="0" err="1">
                <a:sym typeface="Wingdings" panose="05000000000000000000" pitchFamily="2" charset="2"/>
              </a:rPr>
              <a:t>quality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of</a:t>
            </a:r>
            <a:r>
              <a:rPr lang="sv-SE" sz="2400" dirty="0">
                <a:sym typeface="Wingdings" panose="05000000000000000000" pitchFamily="2" charset="2"/>
              </a:rPr>
              <a:t> ”Approximation 2” </a:t>
            </a:r>
            <a:r>
              <a:rPr lang="sv-SE" sz="2400" dirty="0" err="1">
                <a:sym typeface="Wingdings" panose="05000000000000000000" pitchFamily="2" charset="2"/>
              </a:rPr>
              <a:t>decreases</a:t>
            </a:r>
            <a:endParaRPr lang="sv-SE" sz="2400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8438118-9C52-4645-8AF8-7B9D47F9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6BBBC06-5A46-43D4-A19B-7F28A9A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0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Overview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selection</a:t>
            </a:r>
          </a:p>
          <a:p>
            <a:r>
              <a:rPr lang="en-US" dirty="0"/>
              <a:t>Model evaluation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98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Hold-out</a:t>
            </a:r>
            <a:r>
              <a:rPr lang="sv-SE" dirty="0"/>
              <a:t>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/test?</a:t>
            </a:r>
          </a:p>
          <a:p>
            <a:pPr lvl="1"/>
            <a:r>
              <a:rPr lang="sv-SE" sz="2000" dirty="0" err="1">
                <a:solidFill>
                  <a:srgbClr val="FF0000"/>
                </a:solidFill>
              </a:rPr>
              <a:t>Use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set.seed</a:t>
            </a:r>
            <a:r>
              <a:rPr lang="sv-SE" sz="2000" dirty="0">
                <a:solidFill>
                  <a:srgbClr val="FF0000"/>
                </a:solidFill>
              </a:rPr>
              <a:t>(12345) in the </a:t>
            </a:r>
            <a:r>
              <a:rPr lang="sv-SE" sz="2000" dirty="0" err="1">
                <a:solidFill>
                  <a:srgbClr val="FF0000"/>
                </a:solidFill>
              </a:rPr>
              <a:t>labs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to</a:t>
            </a:r>
            <a:r>
              <a:rPr lang="sv-SE" sz="2000" dirty="0">
                <a:solidFill>
                  <a:srgbClr val="FF0000"/>
                </a:solidFill>
              </a:rPr>
              <a:t> get </a:t>
            </a:r>
            <a:r>
              <a:rPr lang="sv-SE" sz="2000" dirty="0" err="1">
                <a:solidFill>
                  <a:srgbClr val="FF0000"/>
                </a:solidFill>
              </a:rPr>
              <a:t>identical</a:t>
            </a:r>
            <a:r>
              <a:rPr lang="sv-SE" sz="2000" dirty="0">
                <a:solidFill>
                  <a:srgbClr val="FF0000"/>
                </a:solidFill>
              </a:rPr>
              <a:t> </a:t>
            </a:r>
            <a:r>
              <a:rPr lang="sv-SE" sz="2000" dirty="0" err="1">
                <a:solidFill>
                  <a:srgbClr val="FF0000"/>
                </a:solidFill>
              </a:rPr>
              <a:t>results</a:t>
            </a:r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pPr lvl="1"/>
            <a:endParaRPr lang="sv-SE" sz="2000" dirty="0">
              <a:solidFill>
                <a:srgbClr val="FF0000"/>
              </a:solidFill>
            </a:endParaRPr>
          </a:p>
          <a:p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partition </a:t>
            </a:r>
            <a:r>
              <a:rPr lang="sv-SE" sz="2400" dirty="0" err="1"/>
              <a:t>into</a:t>
            </a:r>
            <a:r>
              <a:rPr lang="sv-SE" sz="2400" dirty="0"/>
              <a:t> </a:t>
            </a:r>
            <a:r>
              <a:rPr lang="sv-SE" sz="2400" dirty="0" err="1"/>
              <a:t>train</a:t>
            </a:r>
            <a:r>
              <a:rPr lang="sv-SE" sz="2400" dirty="0"/>
              <a:t>/valid/test?</a:t>
            </a:r>
          </a:p>
          <a:p>
            <a:pPr lvl="1"/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1475656" y="242088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(n*0.7))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672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(n*0.4))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id1=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id)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id2=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(n*0.3))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valid=data[id2,]</a:t>
            </a:r>
          </a:p>
          <a:p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id3=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setdiff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(id1,id2)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test=data[id3,] </a:t>
            </a:r>
          </a:p>
        </p:txBody>
      </p:sp>
    </p:spTree>
    <p:extLst>
      <p:ext uri="{BB962C8B-B14F-4D97-AF65-F5344CB8AC3E}">
        <p14:creationId xmlns:p14="http://schemas.microsoft.com/office/powerpoint/2010/main" val="44948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r>
              <a:rPr lang="sv-SE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/>
                  <a:t>Compared </a:t>
                </a:r>
                <a:r>
                  <a:rPr lang="sv-SE" dirty="0" err="1"/>
                  <a:t>to</a:t>
                </a:r>
                <a:r>
                  <a:rPr lang="sv-SE" dirty="0"/>
                  <a:t> </a:t>
                </a:r>
                <a:r>
                  <a:rPr lang="sv-SE" dirty="0" err="1"/>
                  <a:t>holdout</a:t>
                </a:r>
                <a:r>
                  <a:rPr lang="sv-SE" dirty="0"/>
                  <a:t> </a:t>
                </a:r>
                <a:r>
                  <a:rPr lang="sv-SE" dirty="0" err="1"/>
                  <a:t>method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 err="1"/>
                  <a:t>Why</a:t>
                </a:r>
                <a:r>
                  <a:rPr lang="sv-SE" dirty="0"/>
                  <a:t> do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:r>
                  <a:rPr lang="sv-SE" dirty="0" err="1"/>
                  <a:t>only</a:t>
                </a:r>
                <a:r>
                  <a:rPr lang="sv-SE" dirty="0"/>
                  <a:t> </a:t>
                </a:r>
                <a:r>
                  <a:rPr lang="sv-SE" dirty="0" err="1"/>
                  <a:t>some</a:t>
                </a:r>
                <a:r>
                  <a:rPr lang="sv-SE" dirty="0"/>
                  <a:t> portion </a:t>
                </a:r>
                <a:r>
                  <a:rPr lang="sv-SE" dirty="0" err="1"/>
                  <a:t>of</a:t>
                </a:r>
                <a:r>
                  <a:rPr lang="sv-SE" dirty="0"/>
                  <a:t> data for </a:t>
                </a:r>
                <a:r>
                  <a:rPr lang="sv-SE" dirty="0" err="1"/>
                  <a:t>training</a:t>
                </a:r>
                <a:r>
                  <a:rPr lang="sv-SE" dirty="0"/>
                  <a:t>-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:r>
                  <a:rPr lang="sv-SE" dirty="0" err="1"/>
                  <a:t>more</a:t>
                </a:r>
                <a:r>
                  <a:rPr lang="sv-SE" dirty="0"/>
                  <a:t>?</a:t>
                </a:r>
              </a:p>
              <a:p>
                <a:pPr lvl="1"/>
                <a:r>
                  <a:rPr lang="sv-SE" dirty="0">
                    <a:solidFill>
                      <a:srgbClr val="00B050"/>
                    </a:solidFill>
                  </a:rPr>
                  <a:t>Approximation 1</a:t>
                </a:r>
                <a:r>
                  <a:rPr lang="sv-SE" dirty="0"/>
                  <a:t>: </a:t>
                </a:r>
                <a:r>
                  <a:rPr lang="sv-SE" dirty="0" err="1"/>
                  <a:t>choose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/>
                  <a:t>as </a:t>
                </a:r>
                <a:r>
                  <a:rPr lang="sv-SE" b="1" dirty="0"/>
                  <a:t>different</a:t>
                </a:r>
                <a:r>
                  <a:rPr lang="sv-SE" dirty="0"/>
                  <a:t> </a:t>
                </a:r>
                <a:r>
                  <a:rPr lang="sv-SE" dirty="0" err="1"/>
                  <a:t>subsets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data</a:t>
                </a:r>
              </a:p>
              <a:p>
                <a:pPr lvl="1"/>
                <a:r>
                  <a:rPr lang="sv-SE" dirty="0">
                    <a:solidFill>
                      <a:srgbClr val="00B050"/>
                    </a:solidFill>
                  </a:rPr>
                  <a:t>Approximation 2</a:t>
                </a:r>
                <a:r>
                  <a:rPr lang="sv-SE" dirty="0"/>
                  <a:t>: </a:t>
                </a:r>
                <a:r>
                  <a:rPr lang="sv-SE" dirty="0" err="1"/>
                  <a:t>choose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dirty="0"/>
                  <a:t> from the </a:t>
                </a:r>
                <a:r>
                  <a:rPr lang="sv-SE" dirty="0" err="1"/>
                  <a:t>remaining</a:t>
                </a:r>
                <a:r>
                  <a:rPr lang="sv-SE" dirty="0"/>
                  <a:t> data</a:t>
                </a:r>
              </a:p>
              <a:p>
                <a:pPr marL="457200" indent="-457200" eaLnBrk="1" hangingPunct="1">
                  <a:buFontTx/>
                  <a:buNone/>
                </a:pPr>
                <a:endParaRPr lang="sv-SE" b="1" dirty="0">
                  <a:solidFill>
                    <a:srgbClr val="7F3203"/>
                  </a:solidFill>
                </a:endParaRPr>
              </a:p>
              <a:p>
                <a:pPr marL="457200" indent="-457200" eaLnBrk="1" hangingPunct="1">
                  <a:buFontTx/>
                  <a:buNone/>
                </a:pPr>
                <a:r>
                  <a:rPr lang="sv-SE" b="1" dirty="0">
                    <a:solidFill>
                      <a:srgbClr val="7F3203"/>
                    </a:solidFill>
                  </a:rPr>
                  <a:t>Cross-</a:t>
                </a:r>
                <a:r>
                  <a:rPr lang="sv-SE" b="1" dirty="0" err="1">
                    <a:solidFill>
                      <a:srgbClr val="7F3203"/>
                    </a:solidFill>
                  </a:rPr>
                  <a:t>validation</a:t>
                </a:r>
                <a:r>
                  <a:rPr lang="sv-SE" b="1" dirty="0">
                    <a:solidFill>
                      <a:srgbClr val="7F3203"/>
                    </a:solidFill>
                  </a:rPr>
                  <a:t> </a:t>
                </a:r>
                <a:r>
                  <a:rPr lang="sv-SE" b="1" dirty="0"/>
                  <a:t>K-</a:t>
                </a:r>
                <a:r>
                  <a:rPr lang="sv-SE" b="1" dirty="0" err="1"/>
                  <a:t>fold</a:t>
                </a:r>
                <a:r>
                  <a:rPr lang="sv-SE" b="1" dirty="0"/>
                  <a:t> cross-</a:t>
                </a:r>
                <a:r>
                  <a:rPr lang="sv-SE" b="1" dirty="0" err="1"/>
                  <a:t>validation</a:t>
                </a:r>
                <a:r>
                  <a:rPr lang="sv-SE" b="1" dirty="0"/>
                  <a:t> (</a:t>
                </a:r>
                <a:r>
                  <a:rPr lang="sv-SE" b="1" dirty="0" err="1"/>
                  <a:t>rough</a:t>
                </a:r>
                <a:r>
                  <a:rPr lang="sv-SE" b="1" dirty="0"/>
                  <a:t> </a:t>
                </a:r>
                <a:r>
                  <a:rPr lang="sv-SE" b="1" dirty="0" err="1"/>
                  <a:t>scheme</a:t>
                </a:r>
                <a:r>
                  <a:rPr lang="sv-SE" b="1" dirty="0"/>
                  <a:t>, show </a:t>
                </a:r>
                <a:r>
                  <a:rPr lang="sv-SE" b="1" dirty="0" err="1"/>
                  <a:t>picture</a:t>
                </a:r>
                <a:r>
                  <a:rPr lang="sv-SE" b="1" dirty="0"/>
                  <a:t>)</a:t>
                </a:r>
                <a:r>
                  <a:rPr lang="sv-SE" dirty="0"/>
                  <a:t>:</a:t>
                </a:r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sv-SE" dirty="0" err="1"/>
                  <a:t>Permute</a:t>
                </a:r>
                <a:r>
                  <a:rPr lang="sv-SE" dirty="0"/>
                  <a:t> the observations </a:t>
                </a:r>
                <a:r>
                  <a:rPr lang="sv-SE" dirty="0" err="1"/>
                  <a:t>randomly</a:t>
                </a:r>
                <a:endParaRPr lang="sv-SE" dirty="0"/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sv-SE" dirty="0" err="1"/>
                  <a:t>Divide</a:t>
                </a:r>
                <a:r>
                  <a:rPr lang="sv-SE" dirty="0"/>
                  <a:t> data-set in K </a:t>
                </a:r>
                <a:r>
                  <a:rPr lang="sv-SE" dirty="0" err="1"/>
                  <a:t>roughly</a:t>
                </a:r>
                <a:r>
                  <a:rPr lang="sv-SE" dirty="0"/>
                  <a:t> </a:t>
                </a:r>
                <a:r>
                  <a:rPr lang="sv-SE" dirty="0" err="1"/>
                  <a:t>equally-sized</a:t>
                </a:r>
                <a:r>
                  <a:rPr lang="sv-SE" dirty="0"/>
                  <a:t> </a:t>
                </a:r>
                <a:r>
                  <a:rPr lang="sv-SE" dirty="0" err="1"/>
                  <a:t>subsets</a:t>
                </a:r>
                <a:endParaRPr lang="sv-SE" dirty="0"/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sv-SE" dirty="0" err="1"/>
                  <a:t>Remove</a:t>
                </a:r>
                <a:r>
                  <a:rPr lang="sv-SE" dirty="0"/>
                  <a:t> </a:t>
                </a:r>
                <a:r>
                  <a:rPr lang="sv-SE" dirty="0" err="1"/>
                  <a:t>subset</a:t>
                </a:r>
                <a:r>
                  <a:rPr lang="sv-SE" dirty="0"/>
                  <a:t> #i and fit the </a:t>
                </a:r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remaining</a:t>
                </a:r>
                <a:r>
                  <a:rPr lang="sv-SE" dirty="0"/>
                  <a:t> data.</a:t>
                </a:r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sv-SE" dirty="0" err="1"/>
                  <a:t>Predict</a:t>
                </a:r>
                <a:r>
                  <a:rPr lang="sv-SE" dirty="0"/>
                  <a:t> the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values</a:t>
                </a:r>
                <a:r>
                  <a:rPr lang="sv-SE" dirty="0"/>
                  <a:t> for </a:t>
                </a:r>
                <a:r>
                  <a:rPr lang="sv-SE" dirty="0" err="1"/>
                  <a:t>subset</a:t>
                </a:r>
                <a:r>
                  <a:rPr lang="sv-SE" dirty="0"/>
                  <a:t> #i </a:t>
                </a:r>
                <a:r>
                  <a:rPr lang="sv-SE" dirty="0" err="1"/>
                  <a:t>using</a:t>
                </a:r>
                <a:r>
                  <a:rPr lang="sv-SE" dirty="0"/>
                  <a:t> the </a:t>
                </a:r>
                <a:r>
                  <a:rPr lang="sv-SE" dirty="0" err="1"/>
                  <a:t>fitted</a:t>
                </a:r>
                <a:r>
                  <a:rPr lang="sv-SE" dirty="0"/>
                  <a:t> </a:t>
                </a:r>
                <a:r>
                  <a:rPr lang="sv-SE" dirty="0" err="1"/>
                  <a:t>model</a:t>
                </a:r>
                <a:r>
                  <a:rPr lang="sv-SE" dirty="0"/>
                  <a:t>.</a:t>
                </a:r>
              </a:p>
              <a:p>
                <a:pPr marL="457200" indent="-457200" eaLnBrk="1" hangingPunct="1">
                  <a:buFontTx/>
                  <a:buAutoNum type="arabicPeriod"/>
                </a:pPr>
                <a:r>
                  <a:rPr lang="sv-SE" dirty="0" err="1"/>
                  <a:t>Repeat</a:t>
                </a:r>
                <a:r>
                  <a:rPr lang="sv-SE" dirty="0"/>
                  <a:t> steps 3-4 for different i</a:t>
                </a:r>
              </a:p>
              <a:p>
                <a:pPr marL="457200" indent="-457200" eaLnBrk="1" hangingPunct="1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𝑓𝑜𝑙𝑑</m:t>
                        </m:r>
                      </m:sub>
                    </m:sSub>
                  </m:oMath>
                </a14:m>
                <a:r>
                  <a:rPr lang="sv-SE" dirty="0"/>
                  <a:t>= </a:t>
                </a:r>
                <a:r>
                  <a:rPr lang="sv-SE" dirty="0" err="1"/>
                  <a:t>mean</a:t>
                </a:r>
                <a:r>
                  <a:rPr lang="sv-SE" dirty="0"/>
                  <a:t> </a:t>
                </a:r>
                <a:r>
                  <a:rPr lang="sv-SE" dirty="0" err="1"/>
                  <a:t>hold</a:t>
                </a:r>
                <a:r>
                  <a:rPr lang="sv-SE" dirty="0"/>
                  <a:t> </a:t>
                </a:r>
                <a:r>
                  <a:rPr lang="sv-SE" dirty="0" err="1"/>
                  <a:t>out</a:t>
                </a:r>
                <a:r>
                  <a:rPr lang="sv-SE" dirty="0"/>
                  <a:t> loss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291" b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3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39C3E7-DBAE-4B69-BD8E-24BEE81A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94D7B3D-CA69-441F-B432-499E6DF8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D35C489-53BB-4DAE-B4D1-26C3DA66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4045328B-19E0-49B4-A569-10990D91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72" y="1776688"/>
            <a:ext cx="6300192" cy="42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6179" y="226294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sv-SE" dirty="0"/>
              <a:t>Cross-</a:t>
            </a:r>
            <a:r>
              <a:rPr lang="sv-SE" dirty="0" err="1"/>
              <a:t>validation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buFontTx/>
                  <a:buNone/>
                </a:pPr>
                <a:r>
                  <a:rPr lang="sv-SE" sz="2400" b="1" dirty="0">
                    <a:solidFill>
                      <a:srgbClr val="7F3203"/>
                    </a:solidFill>
                  </a:rPr>
                  <a:t>Cross-</a:t>
                </a:r>
                <a:r>
                  <a:rPr lang="sv-SE" sz="2400" b="1" dirty="0" err="1">
                    <a:solidFill>
                      <a:srgbClr val="7F3203"/>
                    </a:solidFill>
                  </a:rPr>
                  <a:t>validation</a:t>
                </a:r>
                <a:endParaRPr lang="sv-SE" sz="2400" b="1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sv-SE" sz="2400" u="sng" dirty="0"/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𝑓𝑜𝑙𝑑</m:t>
                        </m:r>
                      </m:sub>
                    </m:sSub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as approximation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sv-SE" sz="2400" dirty="0"/>
              </a:p>
              <a:p>
                <a:pPr eaLnBrk="1" hangingPunct="1"/>
                <a:endParaRPr lang="sv-SE" sz="2400" dirty="0"/>
              </a:p>
              <a:p>
                <a:pPr eaLnBrk="1" hangingPunct="1">
                  <a:buFontTx/>
                  <a:buNone/>
                </a:pPr>
                <a:endParaRPr lang="sv-SE" sz="2400" u="sng" dirty="0"/>
              </a:p>
              <a:p>
                <a:pPr eaLnBrk="1" hangingPunct="1">
                  <a:buFontTx/>
                  <a:buNone/>
                </a:pPr>
                <a:r>
                  <a:rPr lang="sv-SE" sz="2400" u="sng" dirty="0"/>
                  <a:t>Note</a:t>
                </a:r>
                <a:r>
                  <a:rPr lang="sv-SE" sz="2400" dirty="0">
                    <a:solidFill>
                      <a:srgbClr val="7F3203"/>
                    </a:solidFill>
                  </a:rPr>
                  <a:t>: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</a:t>
                </a:r>
                <a:r>
                  <a:rPr lang="sv-SE" sz="2400" i="1" dirty="0">
                    <a:latin typeface="Times New Roman" pitchFamily="18" charset="0"/>
                  </a:rPr>
                  <a:t>k=n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method</a:t>
                </a:r>
                <a:r>
                  <a:rPr lang="sv-SE" sz="2400" dirty="0"/>
                  <a:t> is </a:t>
                </a:r>
                <a:r>
                  <a:rPr lang="sv-SE" sz="2400" i="1" dirty="0" err="1">
                    <a:solidFill>
                      <a:srgbClr val="7F3203"/>
                    </a:solidFill>
                  </a:rPr>
                  <a:t>leave-one-out</a:t>
                </a:r>
                <a:r>
                  <a:rPr lang="sv-SE" sz="2400" dirty="0"/>
                  <a:t> cross-</a:t>
                </a:r>
                <a:r>
                  <a:rPr lang="sv-SE" sz="2400" dirty="0" err="1"/>
                  <a:t>validation</a:t>
                </a:r>
                <a:r>
                  <a:rPr lang="sv-SE" sz="2400" dirty="0"/>
                  <a:t>.</a:t>
                </a:r>
                <a:endParaRPr lang="sv-SE" sz="2400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sv-SE" b="1" dirty="0">
                  <a:solidFill>
                    <a:srgbClr val="7F3203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el-GR" dirty="0">
                  <a:cs typeface="Arial" charset="0"/>
                </a:endParaRPr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266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6EAD7-EA5A-4941-BC98-ACB78DDF0D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15816" y="493463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What</a:t>
            </a:r>
            <a:r>
              <a:rPr lang="sv-SE" dirty="0">
                <a:solidFill>
                  <a:srgbClr val="7030A0"/>
                </a:solidFill>
              </a:rPr>
              <a:t> to do </a:t>
            </a:r>
            <a:r>
              <a:rPr lang="sv-SE" dirty="0" err="1">
                <a:solidFill>
                  <a:srgbClr val="7030A0"/>
                </a:solidFill>
              </a:rPr>
              <a:t>if</a:t>
            </a:r>
            <a:r>
              <a:rPr lang="sv-SE" dirty="0">
                <a:solidFill>
                  <a:srgbClr val="7030A0"/>
                </a:solidFill>
              </a:rPr>
              <a:t> n is not a </a:t>
            </a:r>
            <a:r>
              <a:rPr lang="sv-SE" dirty="0" err="1">
                <a:solidFill>
                  <a:srgbClr val="7030A0"/>
                </a:solidFill>
              </a:rPr>
              <a:t>multiple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of</a:t>
            </a:r>
            <a:r>
              <a:rPr lang="sv-SE" dirty="0">
                <a:solidFill>
                  <a:srgbClr val="7030A0"/>
                </a:solidFill>
              </a:rPr>
              <a:t> k?</a:t>
            </a:r>
          </a:p>
        </p:txBody>
      </p:sp>
    </p:spTree>
    <p:extLst>
      <p:ext uri="{BB962C8B-B14F-4D97-AF65-F5344CB8AC3E}">
        <p14:creationId xmlns:p14="http://schemas.microsoft.com/office/powerpoint/2010/main" val="10231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validation</a:t>
            </a:r>
            <a:r>
              <a:rPr lang="sv-SE" dirty="0"/>
              <a:t> vs </a:t>
            </a:r>
            <a:r>
              <a:rPr lang="sv-SE" dirty="0" err="1"/>
              <a:t>Holdout</a:t>
            </a:r>
            <a:r>
              <a:rPr lang="sv-SE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sz="2800" dirty="0" err="1"/>
              <a:t>Holdout</a:t>
            </a:r>
            <a:r>
              <a:rPr lang="sv-SE" sz="2800" dirty="0"/>
              <a:t> is </a:t>
            </a:r>
            <a:r>
              <a:rPr lang="sv-SE" sz="2800" dirty="0" err="1"/>
              <a:t>easy</a:t>
            </a:r>
            <a:r>
              <a:rPr lang="sv-SE" sz="2800" dirty="0"/>
              <a:t> to do (</a:t>
            </a:r>
            <a:r>
              <a:rPr lang="sv-SE" sz="2800" dirty="0" err="1"/>
              <a:t>one</a:t>
            </a:r>
            <a:r>
              <a:rPr lang="sv-SE" sz="2800" dirty="0"/>
              <a:t> </a:t>
            </a:r>
            <a:r>
              <a:rPr lang="sv-SE" sz="2800" dirty="0" err="1"/>
              <a:t>model</a:t>
            </a:r>
            <a:r>
              <a:rPr lang="sv-SE" sz="2800" dirty="0"/>
              <a:t> fit)</a:t>
            </a:r>
          </a:p>
          <a:p>
            <a:endParaRPr lang="sv-SE" sz="2800" dirty="0"/>
          </a:p>
          <a:p>
            <a:r>
              <a:rPr lang="sv-SE" sz="2800" dirty="0"/>
              <a:t>Cross </a:t>
            </a:r>
            <a:r>
              <a:rPr lang="sv-SE" sz="2800" dirty="0" err="1"/>
              <a:t>validation</a:t>
            </a:r>
            <a:r>
              <a:rPr lang="sv-SE" sz="2800" dirty="0"/>
              <a:t> is </a:t>
            </a:r>
            <a:r>
              <a:rPr lang="sv-SE" sz="2800" dirty="0" err="1"/>
              <a:t>computationally</a:t>
            </a:r>
            <a:r>
              <a:rPr lang="sv-SE" sz="2800" dirty="0"/>
              <a:t> </a:t>
            </a:r>
            <a:r>
              <a:rPr lang="sv-SE" sz="2800" dirty="0" err="1"/>
              <a:t>demanding</a:t>
            </a:r>
            <a:r>
              <a:rPr lang="sv-SE" sz="2800" dirty="0"/>
              <a:t> (</a:t>
            </a:r>
            <a:r>
              <a:rPr lang="sv-SE" sz="2800" dirty="0" err="1"/>
              <a:t>many</a:t>
            </a:r>
            <a:r>
              <a:rPr lang="sv-SE" sz="2800" dirty="0"/>
              <a:t> </a:t>
            </a:r>
            <a:r>
              <a:rPr lang="sv-SE" sz="2800" dirty="0" err="1"/>
              <a:t>model</a:t>
            </a:r>
            <a:r>
              <a:rPr lang="sv-SE" sz="2800" dirty="0"/>
              <a:t> fits)</a:t>
            </a:r>
          </a:p>
          <a:p>
            <a:endParaRPr lang="sv-SE" sz="2800" dirty="0"/>
          </a:p>
          <a:p>
            <a:r>
              <a:rPr lang="sv-SE" sz="2800" dirty="0" err="1"/>
              <a:t>Holdout</a:t>
            </a:r>
            <a:r>
              <a:rPr lang="sv-SE" sz="2800" dirty="0"/>
              <a:t> is </a:t>
            </a:r>
            <a:r>
              <a:rPr lang="sv-SE" sz="2800" dirty="0" err="1"/>
              <a:t>applicable</a:t>
            </a:r>
            <a:r>
              <a:rPr lang="sv-SE" sz="2800" dirty="0"/>
              <a:t> for </a:t>
            </a:r>
            <a:r>
              <a:rPr lang="sv-SE" sz="2800" dirty="0" err="1"/>
              <a:t>large</a:t>
            </a:r>
            <a:r>
              <a:rPr lang="sv-SE" sz="2800" dirty="0"/>
              <a:t> data</a:t>
            </a:r>
          </a:p>
          <a:p>
            <a:pPr lvl="1"/>
            <a:r>
              <a:rPr lang="sv-SE" sz="2400" dirty="0" err="1"/>
              <a:t>Otherwise</a:t>
            </a:r>
            <a:r>
              <a:rPr lang="sv-SE" sz="2400" dirty="0"/>
              <a:t>,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selection</a:t>
            </a:r>
            <a:r>
              <a:rPr lang="sv-SE" sz="2400" dirty="0"/>
              <a:t> </a:t>
            </a:r>
            <a:r>
              <a:rPr lang="sv-SE" sz="2400" dirty="0" err="1"/>
              <a:t>performs</a:t>
            </a:r>
            <a:r>
              <a:rPr lang="sv-SE" sz="2400" dirty="0"/>
              <a:t> </a:t>
            </a:r>
            <a:r>
              <a:rPr lang="sv-SE" sz="2400" dirty="0" err="1"/>
              <a:t>poorly</a:t>
            </a:r>
            <a:endParaRPr lang="sv-SE" sz="2400" dirty="0"/>
          </a:p>
          <a:p>
            <a:pPr lvl="1"/>
            <a:endParaRPr lang="sv-SE" sz="2400" dirty="0"/>
          </a:p>
          <a:p>
            <a:r>
              <a:rPr lang="sv-SE" sz="2800" dirty="0"/>
              <a:t>Cross </a:t>
            </a:r>
            <a:r>
              <a:rPr lang="sv-SE" sz="2800" dirty="0" err="1"/>
              <a:t>validation</a:t>
            </a:r>
            <a:r>
              <a:rPr lang="sv-SE" sz="2800" dirty="0"/>
              <a:t> is </a:t>
            </a:r>
            <a:r>
              <a:rPr lang="sv-SE" sz="2800" dirty="0" err="1"/>
              <a:t>more</a:t>
            </a:r>
            <a:r>
              <a:rPr lang="sv-SE" sz="2800" dirty="0"/>
              <a:t> </a:t>
            </a:r>
            <a:r>
              <a:rPr lang="sv-SE" sz="2800" dirty="0" err="1"/>
              <a:t>suitable</a:t>
            </a:r>
            <a:r>
              <a:rPr lang="sv-SE" sz="2800" dirty="0"/>
              <a:t> for </a:t>
            </a:r>
            <a:r>
              <a:rPr lang="sv-SE" sz="2800" dirty="0" err="1"/>
              <a:t>smaller</a:t>
            </a:r>
            <a:r>
              <a:rPr lang="sv-SE" sz="2800" dirty="0"/>
              <a:t> data</a:t>
            </a:r>
          </a:p>
          <a:p>
            <a:endParaRPr lang="sv-SE" sz="2800" dirty="0"/>
          </a:p>
          <a:p>
            <a:r>
              <a:rPr lang="sv-SE" sz="2800" dirty="0"/>
              <a:t>In </a:t>
            </a:r>
            <a:r>
              <a:rPr lang="sv-SE" sz="2800" dirty="0" err="1"/>
              <a:t>both</a:t>
            </a:r>
            <a:r>
              <a:rPr lang="sv-SE" sz="2800" dirty="0"/>
              <a:t> </a:t>
            </a:r>
            <a:r>
              <a:rPr lang="sv-SE" sz="2800" dirty="0" err="1"/>
              <a:t>cases</a:t>
            </a:r>
            <a:r>
              <a:rPr lang="sv-SE" sz="2800" dirty="0"/>
              <a:t>, </a:t>
            </a:r>
            <a:r>
              <a:rPr lang="sv-SE" sz="2800" b="1" dirty="0"/>
              <a:t>test</a:t>
            </a:r>
            <a:r>
              <a:rPr lang="sv-SE" sz="2800" dirty="0"/>
              <a:t> set gives </a:t>
            </a:r>
            <a:r>
              <a:rPr lang="sv-SE" sz="2800" dirty="0" err="1"/>
              <a:t>unbiased</a:t>
            </a:r>
            <a:r>
              <a:rPr lang="sv-SE" sz="2800" dirty="0"/>
              <a:t> </a:t>
            </a:r>
            <a:r>
              <a:rPr lang="sv-SE" sz="2800" dirty="0" err="1"/>
              <a:t>prediction</a:t>
            </a:r>
            <a:r>
              <a:rPr lang="sv-SE" sz="2800" dirty="0"/>
              <a:t> </a:t>
            </a:r>
            <a:r>
              <a:rPr lang="sv-SE" sz="2800" dirty="0" err="1"/>
              <a:t>error</a:t>
            </a:r>
            <a:endParaRPr lang="sv-SE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2543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7A0603-23B6-4B34-9E8D-F35743A9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459F33E-056C-4590-B2C1-257F52A33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Dependence on </a:t>
                </a:r>
                <a:r>
                  <a:rPr lang="sv-SE" dirty="0" err="1"/>
                  <a:t>model</a:t>
                </a:r>
                <a:r>
                  <a:rPr lang="sv-SE" dirty="0"/>
                  <a:t> </a:t>
                </a:r>
                <a:r>
                  <a:rPr lang="sv-SE" dirty="0" err="1"/>
                  <a:t>complexity</a:t>
                </a:r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sz="2400" i="1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v-SE" sz="24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sv-SE" sz="2400">
                                        <a:latin typeface="Cambria Math" panose="02040503050406030204" pitchFamily="18" charset="0"/>
                                      </a:rPr>
                                      <m:t>Τ</m:t>
                                    </m:r>
                                    <m:r>
                                      <a:rPr lang="sv-SE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sv-SE" sz="2400" i="1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400" b="1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sv-SE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400" i="1" dirty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400" i="1" dirty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 dirty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sz="2400" i="1" dirty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nary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supHide m:val="on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sv-SE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v-S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sv-SE" sz="2400" i="1">
                                    <a:latin typeface="Cambria Math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sv-SE" sz="2400" b="1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sv-SE" sz="2400">
                                        <a:latin typeface="Cambria Math" panose="02040503050406030204" pitchFamily="18" charset="0"/>
                                      </a:rPr>
                                      <m:t>Τ</m:t>
                                    </m:r>
                                    <m:r>
                                      <a:rPr lang="sv-SE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sv-SE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sv-SE" sz="2400" i="1" dirty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 dirty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sz="2400" b="1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sv-SE" sz="2400" i="1" dirty="0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i="1" dirty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v-SE" sz="24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nary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459F33E-056C-4590-B2C1-257F52A33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19A158D-75CB-4576-B3D9-1ED1D75C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EE79538-E289-4FBC-9E24-8AA2F10E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FD95D441-90BD-4D6C-B823-8438FA7C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651638"/>
            <a:ext cx="4455852" cy="268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82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876AD9-169D-46A3-AB95-477E6F4A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744E445-DC06-4BC0-AFD3-C82D12748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400" b="1" dirty="0">
                    <a:solidFill>
                      <a:srgbClr val="0000FF"/>
                    </a:solidFill>
                  </a:rPr>
                  <a:t>Generalization gap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𝑔𝑒𝑛𝑒𝑟𝑎𝑙𝑖𝑧𝑎𝑡𝑖𝑜𝑛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sv-SE" sz="2000" b="0" dirty="0"/>
              </a:p>
              <a:p>
                <a:pPr marL="514350" indent="-457200"/>
                <a:endParaRPr lang="sv-SE" sz="2400" dirty="0"/>
              </a:p>
              <a:p>
                <a:pPr marL="514350" indent="-457200"/>
                <a:r>
                  <a:rPr lang="sv-SE" sz="2400" dirty="0" err="1"/>
                  <a:t>Normally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𝑔𝑒𝑛𝑒𝑟𝑎𝑙𝑖𝑧𝑎𝑡𝑖𝑜𝑛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𝑔𝑎𝑝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sv-SE" sz="2400" dirty="0"/>
              </a:p>
              <a:p>
                <a:pPr marL="514350" indent="-457200"/>
                <a:endParaRPr lang="sv-SE" sz="2400" dirty="0"/>
              </a:p>
              <a:p>
                <a:pPr marL="514350" indent="-457200"/>
                <a:r>
                  <a:rPr lang="sv-SE" sz="2400" dirty="0" err="1"/>
                  <a:t>How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Generate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training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validation</a:t>
                </a:r>
                <a:r>
                  <a:rPr lang="sv-SE" sz="2000" dirty="0"/>
                  <a:t> data from the generating process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training</a:t>
                </a:r>
                <a:r>
                  <a:rPr lang="sv-SE" sz="2000" dirty="0"/>
                  <a:t> and </a:t>
                </a:r>
                <a:r>
                  <a:rPr lang="sv-SE" sz="2000" dirty="0" err="1"/>
                  <a:t>validation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errors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Repeat</a:t>
                </a:r>
                <a:r>
                  <a:rPr lang="sv-SE" sz="2000" dirty="0"/>
                  <a:t> 1-2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v-SE" sz="2000" dirty="0"/>
                  <a:t> times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Substract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average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train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error</a:t>
                </a:r>
                <a:r>
                  <a:rPr lang="sv-SE" sz="2000" dirty="0"/>
                  <a:t> from </a:t>
                </a:r>
                <a:r>
                  <a:rPr lang="sv-SE" sz="2000" dirty="0" err="1"/>
                  <a:t>average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validation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error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sv-SE" sz="2000" dirty="0"/>
              </a:p>
              <a:p>
                <a:pPr marL="514350" indent="-457200"/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Normally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this</a:t>
                </a:r>
                <a:r>
                  <a:rPr lang="sv-SE" sz="2400" dirty="0"/>
                  <a:t> is not </a:t>
                </a:r>
                <a:r>
                  <a:rPr lang="sv-SE" sz="2400" dirty="0" err="1"/>
                  <a:t>always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case</a:t>
                </a:r>
                <a:r>
                  <a:rPr lang="sv-SE" sz="2400" dirty="0"/>
                  <a:t> for </a:t>
                </a:r>
                <a:r>
                  <a:rPr lang="sv-SE" sz="2400" dirty="0" err="1"/>
                  <a:t>individual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training</a:t>
                </a:r>
                <a:r>
                  <a:rPr lang="sv-SE" sz="2400" dirty="0"/>
                  <a:t> and </a:t>
                </a:r>
                <a:r>
                  <a:rPr lang="sv-SE" sz="2400" dirty="0" err="1"/>
                  <a:t>validation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errors</a:t>
                </a:r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4744E445-DC06-4BC0-AFD3-C82D12748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752" b="-4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D40BFA3-547D-494B-8A36-193C97C8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680E6DC-5959-4D41-8AE6-9046BAF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0031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DAC7A9-D1A2-485B-A8F5-8527CB0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CE81BA-9CF2-4C28-A768-50110387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Dependence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size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309CDCF-A294-48EB-A1F0-64CEE310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2F372B4-30B0-4333-8604-9FCD307D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B80AD57-B0AB-45BC-8A13-C2319055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477438" cy="30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92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9CA0A8-5A24-4CAA-9DC0-0FAD072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r>
              <a:rPr lang="sv-SE" dirty="0"/>
              <a:t>: </a:t>
            </a:r>
            <a:r>
              <a:rPr lang="sv-SE" dirty="0" err="1"/>
              <a:t>comments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2A2A3C1-EE4A-4E36-8E1E-E7151CECD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Choose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 </a:t>
                </a:r>
                <a:r>
                  <a:rPr lang="sv-SE" sz="2800" dirty="0" err="1"/>
                  <a:t>with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smallest</a:t>
                </a:r>
                <a:r>
                  <a:rPr lang="sv-SE" sz="2800" dirty="0"/>
                  <a:t> </a:t>
                </a:r>
                <a:r>
                  <a:rPr lang="sv-SE" sz="2800" dirty="0" err="1"/>
                  <a:t>prediction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error</a:t>
                </a:r>
                <a:endParaRPr lang="sv-SE" sz="2800" dirty="0"/>
              </a:p>
              <a:p>
                <a:pPr lvl="1"/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probably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too</a:t>
                </a:r>
                <a:r>
                  <a:rPr lang="sv-SE" sz="2400" dirty="0"/>
                  <a:t> simple</a:t>
                </a:r>
              </a:p>
              <a:p>
                <a:pPr lvl="1"/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probably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overfitting</a:t>
                </a:r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If the best </a:t>
                </a:r>
                <a:r>
                  <a:rPr lang="sv-SE" sz="2800" dirty="0" err="1"/>
                  <a:t>training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error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too</a:t>
                </a:r>
                <a:r>
                  <a:rPr lang="sv-SE" sz="2800" dirty="0"/>
                  <a:t> </a:t>
                </a:r>
                <a:r>
                  <a:rPr lang="sv-SE" sz="2800" dirty="0" err="1"/>
                  <a:t>large</a:t>
                </a:r>
                <a:r>
                  <a:rPr lang="sv-SE" sz="2800" dirty="0">
                    <a:sym typeface="Wingdings" panose="05000000000000000000" pitchFamily="2" charset="2"/>
                  </a:rPr>
                  <a:t> </a:t>
                </a:r>
                <a:r>
                  <a:rPr lang="sv-SE" sz="2800" dirty="0" err="1">
                    <a:sym typeface="Wingdings" panose="05000000000000000000" pitchFamily="2" charset="2"/>
                  </a:rPr>
                  <a:t>change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model</a:t>
                </a:r>
                <a:r>
                  <a:rPr lang="sv-SE" sz="2800" dirty="0">
                    <a:sym typeface="Wingdings" panose="05000000000000000000" pitchFamily="2" charset="2"/>
                  </a:rPr>
                  <a:t> or get </a:t>
                </a:r>
                <a:r>
                  <a:rPr lang="sv-SE" sz="2800" dirty="0" err="1">
                    <a:sym typeface="Wingdings" panose="05000000000000000000" pitchFamily="2" charset="2"/>
                  </a:rPr>
                  <a:t>more</a:t>
                </a:r>
                <a:r>
                  <a:rPr lang="sv-SE" sz="2800" dirty="0">
                    <a:sym typeface="Wingdings" panose="05000000000000000000" pitchFamily="2" charset="2"/>
                  </a:rPr>
                  <a:t> data…</a:t>
                </a:r>
              </a:p>
              <a:p>
                <a:endParaRPr lang="sv-SE" sz="2800" dirty="0">
                  <a:sym typeface="Wingdings" panose="05000000000000000000" pitchFamily="2" charset="2"/>
                </a:endParaRPr>
              </a:p>
              <a:p>
                <a:r>
                  <a:rPr lang="sv-SE" sz="2800" dirty="0" err="1">
                    <a:sym typeface="Wingdings" panose="05000000000000000000" pitchFamily="2" charset="2"/>
                  </a:rPr>
                  <a:t>Increasing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may</a:t>
                </a:r>
                <a:r>
                  <a:rPr lang="sv-SE" sz="2800" dirty="0"/>
                  <a:t> </a:t>
                </a:r>
                <a:r>
                  <a:rPr lang="sv-SE" sz="2800" dirty="0" err="1"/>
                  <a:t>help</a:t>
                </a:r>
                <a:r>
                  <a:rPr lang="sv-SE" sz="2800" dirty="0"/>
                  <a:t> a </a:t>
                </a:r>
                <a:r>
                  <a:rPr lang="sv-SE" sz="2800" dirty="0" err="1"/>
                  <a:t>lot</a:t>
                </a:r>
                <a:r>
                  <a:rPr lang="sv-SE" sz="2800" dirty="0"/>
                  <a:t> for </a:t>
                </a:r>
                <a:r>
                  <a:rPr lang="sv-SE" sz="2800" dirty="0" err="1"/>
                  <a:t>complex</a:t>
                </a:r>
                <a:r>
                  <a:rPr lang="sv-SE" sz="2800" dirty="0"/>
                  <a:t> </a:t>
                </a:r>
                <a:r>
                  <a:rPr lang="sv-SE" sz="2800" dirty="0" err="1"/>
                  <a:t>models</a:t>
                </a:r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2A2A3C1-EE4A-4E36-8E1E-E7151CECD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 r="-20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37EB21-7F36-486A-A483-7CA92773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2F6B717-AF47-401E-BD34-867B42E5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5190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>
                    <a:solidFill>
                      <a:srgbClr val="0070C0"/>
                    </a:solidFill>
                  </a:rPr>
                  <a:t>Bias </a:t>
                </a:r>
                <a:r>
                  <a:rPr lang="sv-SE" sz="2800" dirty="0" err="1">
                    <a:solidFill>
                      <a:srgbClr val="0070C0"/>
                    </a:solidFill>
                  </a:rPr>
                  <a:t>of</a:t>
                </a:r>
                <a:r>
                  <a:rPr lang="sv-SE" sz="2800" dirty="0">
                    <a:solidFill>
                      <a:srgbClr val="0070C0"/>
                    </a:solidFill>
                  </a:rPr>
                  <a:t> an </a:t>
                </a:r>
                <a:r>
                  <a:rPr lang="sv-SE" sz="2800" dirty="0" err="1">
                    <a:solidFill>
                      <a:srgbClr val="0070C0"/>
                    </a:solidFill>
                  </a:rPr>
                  <a:t>estimator</a:t>
                </a:r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b="0" i="1" smtClean="0">
                          <a:latin typeface="Cambria Math"/>
                        </a:rPr>
                        <m:t>𝐵𝑖𝑎𝑠</m:t>
                      </m:r>
                      <m:d>
                        <m:dPr>
                          <m:ctrlPr>
                            <a:rPr lang="sv-S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sv-S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v-SE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sv-SE" sz="2800" b="0" i="1" smtClean="0">
                          <a:latin typeface="Cambria Math"/>
                        </a:rPr>
                        <m:t>=</m:t>
                      </m:r>
                      <m:r>
                        <a:rPr lang="sv-SE" sz="28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sv-S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sz="28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sv-SE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sv-SE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sv-SE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v-SE" sz="28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sv-SE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sz="2800" b="0" dirty="0"/>
              </a:p>
              <a:p>
                <a:pPr lvl="1"/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𝑓</m:t>
                    </m:r>
                    <m:r>
                      <a:rPr lang="sv-SE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expected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response</a:t>
                </a:r>
                <a:r>
                  <a:rPr lang="sv-SE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v-SE" sz="2400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sv-SE" sz="2400" b="0" dirty="0"/>
                  <a:t>,</a:t>
                </a:r>
              </a:p>
              <a:p>
                <a:pPr lvl="1"/>
                <a:r>
                  <a:rPr lang="sv-SE" sz="2400" b="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b="0" dirty="0"/>
              </a:p>
              <a:p>
                <a:endParaRPr lang="sv-SE" sz="2800" dirty="0"/>
              </a:p>
              <a:p>
                <a:pPr lvl="1"/>
                <a:r>
                  <a:rPr lang="sv-SE" sz="2400" dirty="0"/>
                  <a:t>If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sv-SE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sv-SE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sv-SE" sz="2400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sv-SE" sz="2400" dirty="0"/>
                  <a:t>, the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 is </a:t>
                </a:r>
                <a:r>
                  <a:rPr lang="sv-SE" sz="2400" b="1" dirty="0" err="1"/>
                  <a:t>unbiased</a:t>
                </a:r>
                <a:endParaRPr lang="sv-SE" sz="2400" b="1" dirty="0"/>
              </a:p>
              <a:p>
                <a:pPr lvl="1"/>
                <a:endParaRPr lang="sv-SE" sz="2400" b="1" dirty="0"/>
              </a:p>
              <a:p>
                <a:pPr lvl="1"/>
                <a:r>
                  <a:rPr lang="sv-SE" sz="2400" dirty="0"/>
                  <a:t>ML </a:t>
                </a:r>
                <a:r>
                  <a:rPr lang="sv-SE" sz="2400" dirty="0" err="1"/>
                  <a:t>estimators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asymptotically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unbiased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enough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complex</a:t>
                </a:r>
                <a:endParaRPr lang="sv-SE" sz="2400" dirty="0"/>
              </a:p>
              <a:p>
                <a:pPr lvl="1"/>
                <a:endParaRPr lang="sv-SE" sz="2400" dirty="0"/>
              </a:p>
              <a:p>
                <a:pPr lvl="1"/>
                <a:r>
                  <a:rPr lang="sv-SE" sz="2400" dirty="0" err="1"/>
                  <a:t>However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unbiasedness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does</a:t>
                </a:r>
                <a:r>
                  <a:rPr lang="sv-SE" sz="2400" dirty="0"/>
                  <a:t> not </a:t>
                </a:r>
                <a:r>
                  <a:rPr lang="sv-SE" sz="2400" dirty="0" err="1"/>
                  <a:t>mean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good</a:t>
                </a:r>
                <a:r>
                  <a:rPr lang="sv-SE" sz="2400" dirty="0"/>
                  <a:t> choice!</a:t>
                </a:r>
              </a:p>
              <a:p>
                <a:pPr lvl="1"/>
                <a:endParaRPr lang="sv-SE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91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343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An </a:t>
            </a:r>
            <a:r>
              <a:rPr lang="sv-SE" dirty="0" err="1"/>
              <a:t>estimator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r>
                      <a:rPr lang="sv-SE" sz="2400" i="1" dirty="0">
                        <a:latin typeface="Cambria Math"/>
                      </a:rPr>
                      <m:t>𝛿</m:t>
                    </m:r>
                    <m:r>
                      <a:rPr lang="sv-SE" sz="2400" i="1" dirty="0">
                        <a:latin typeface="Cambria Math"/>
                      </a:rPr>
                      <m:t>(</m:t>
                    </m:r>
                    <m:r>
                      <a:rPr lang="sv-SE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sv-SE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function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your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training</a:t>
                </a:r>
                <a:r>
                  <a:rPr lang="sv-SE" sz="2400" dirty="0"/>
                  <a:t> data) – an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estimator</a:t>
                </a:r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/>
                  <a:t>Optimal parameter </a:t>
                </a:r>
                <a:r>
                  <a:rPr lang="sv-SE" sz="2400" dirty="0" err="1"/>
                  <a:t>values</a:t>
                </a:r>
                <a:r>
                  <a:rPr lang="sv-SE" sz="2400" dirty="0"/>
                  <a:t>?</a:t>
                </a:r>
                <a:r>
                  <a:rPr lang="sv-SE" sz="2400" dirty="0">
                    <a:sym typeface="Wingdings" panose="05000000000000000000" pitchFamily="2" charset="2"/>
                  </a:rPr>
                  <a:t>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there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be </a:t>
                </a:r>
                <a:r>
                  <a:rPr lang="sv-SE" sz="2400" dirty="0" err="1">
                    <a:sym typeface="Wingdings" panose="05000000000000000000" pitchFamily="2" charset="2"/>
                  </a:rPr>
                  <a:t>many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ways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to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them</a:t>
                </a:r>
                <a:r>
                  <a:rPr lang="sv-SE" sz="2400" dirty="0">
                    <a:sym typeface="Wingdings" panose="05000000000000000000" pitchFamily="2" charset="2"/>
                  </a:rPr>
                  <a:t> (MLE, </a:t>
                </a:r>
                <a:r>
                  <a:rPr lang="sv-SE" sz="2400" dirty="0" err="1">
                    <a:sym typeface="Wingdings" panose="05000000000000000000" pitchFamily="2" charset="2"/>
                  </a:rPr>
                  <a:t>shrinkage</a:t>
                </a:r>
                <a:r>
                  <a:rPr lang="sv-SE" sz="2400" dirty="0">
                    <a:sym typeface="Wingdings" panose="05000000000000000000" pitchFamily="2" charset="2"/>
                  </a:rPr>
                  <a:t>…)</a:t>
                </a:r>
              </a:p>
              <a:p>
                <a:pPr lvl="1"/>
                <a:r>
                  <a:rPr lang="sv-SE" sz="2000" dirty="0" err="1"/>
                  <a:t>There</a:t>
                </a:r>
                <a:r>
                  <a:rPr lang="sv-SE" sz="2000" dirty="0"/>
                  <a:t> is no </a:t>
                </a:r>
                <a:r>
                  <a:rPr lang="sv-SE" sz="2000" dirty="0" err="1"/>
                  <a:t>easy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way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estimators</a:t>
                </a:r>
                <a:r>
                  <a:rPr lang="sv-SE" sz="2000" dirty="0"/>
                  <a:t> in </a:t>
                </a:r>
                <a:r>
                  <a:rPr lang="sv-SE" sz="2000" dirty="0" err="1"/>
                  <a:t>frequentist</a:t>
                </a:r>
                <a:r>
                  <a:rPr lang="sv-SE" sz="2000" dirty="0"/>
                  <a:t> tradition</a:t>
                </a:r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Example: </a:t>
                </a:r>
                <a:r>
                  <a:rPr lang="en-US" sz="2000" dirty="0"/>
                  <a:t>Linear regression</a:t>
                </a:r>
              </a:p>
              <a:p>
                <a:pPr marL="400050"/>
                <a:r>
                  <a:rPr lang="en-US" sz="2000" dirty="0"/>
                  <a:t>Estimator 1: </a:t>
                </a:r>
                <a14:m>
                  <m:oMath xmlns:m="http://schemas.openxmlformats.org/officeDocument/2006/math">
                    <m:r>
                      <a:rPr lang="sv-SE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sv-SE" sz="2000" dirty="0"/>
                  <a:t> (maximum </a:t>
                </a:r>
                <a:r>
                  <a:rPr lang="sv-SE" sz="2000" dirty="0" err="1"/>
                  <a:t>likelihood</a:t>
                </a:r>
                <a:r>
                  <a:rPr lang="sv-SE" sz="2000" dirty="0"/>
                  <a:t>)</a:t>
                </a:r>
              </a:p>
              <a:p>
                <a:pPr marL="400050"/>
                <a:r>
                  <a:rPr lang="sv-SE" sz="2000" dirty="0" err="1"/>
                  <a:t>Estimator</a:t>
                </a:r>
                <a:r>
                  <a:rPr lang="sv-SE" sz="2000" dirty="0"/>
                  <a:t> 2: </a:t>
                </a:r>
                <a14:m>
                  <m:oMath xmlns:m="http://schemas.openxmlformats.org/officeDocument/2006/math">
                    <m:r>
                      <a:rPr lang="sv-SE" sz="20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sv-SE" sz="2000" b="1" i="1" smtClean="0">
                        <a:latin typeface="Cambria Math"/>
                      </a:rPr>
                      <m:t>=(</m:t>
                    </m:r>
                    <m:r>
                      <a:rPr lang="sv-SE" sz="2000" b="0" i="0" smtClean="0">
                        <a:latin typeface="Cambria Math"/>
                      </a:rPr>
                      <m:t>0,…,0,1)</m:t>
                    </m:r>
                  </m:oMath>
                </a14:m>
                <a:endParaRPr lang="sv-SE" sz="2000" b="1" dirty="0"/>
              </a:p>
              <a:p>
                <a:pPr marL="400050"/>
                <a:r>
                  <a:rPr lang="sv-SE" sz="2000" dirty="0" err="1"/>
                  <a:t>Which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is </a:t>
                </a:r>
                <a:r>
                  <a:rPr lang="sv-SE" sz="2000" dirty="0" err="1"/>
                  <a:t>better</a:t>
                </a:r>
                <a:r>
                  <a:rPr lang="sv-SE" sz="2000" dirty="0"/>
                  <a:t>?</a:t>
                </a:r>
              </a:p>
              <a:p>
                <a:pPr marL="800100" lvl="1"/>
                <a:r>
                  <a:rPr lang="sv-SE" sz="1800" dirty="0">
                    <a:solidFill>
                      <a:srgbClr val="0070C0"/>
                    </a:solidFill>
                  </a:rPr>
                  <a:t>A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comparison</a:t>
                </a:r>
                <a:r>
                  <a:rPr lang="sv-SE" sz="1800" dirty="0">
                    <a:solidFill>
                      <a:srgbClr val="0070C0"/>
                    </a:solidFill>
                  </a:rPr>
                  <a:t>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strategy</a:t>
                </a:r>
                <a:r>
                  <a:rPr lang="sv-SE" sz="1800" dirty="0">
                    <a:solidFill>
                      <a:srgbClr val="0070C0"/>
                    </a:solidFill>
                  </a:rPr>
                  <a:t> is </a:t>
                </a:r>
                <a:r>
                  <a:rPr lang="sv-SE" sz="1800" dirty="0" err="1">
                    <a:solidFill>
                      <a:srgbClr val="0070C0"/>
                    </a:solidFill>
                  </a:rPr>
                  <a:t>needed</a:t>
                </a:r>
                <a:r>
                  <a:rPr lang="sv-SE" sz="1800" dirty="0">
                    <a:solidFill>
                      <a:srgbClr val="0070C0"/>
                    </a:solidFill>
                  </a:rPr>
                  <a:t>!</a:t>
                </a:r>
                <a:endParaRPr lang="sv-SE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602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Assume </a:t>
                </a:r>
                <a:r>
                  <a:rPr lang="sv-SE" dirty="0" err="1"/>
                  <a:t>error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sz="20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0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sz="20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v-SE" sz="2000" b="0" i="1" smtClean="0">
                          <a:latin typeface="Cambria Math"/>
                        </a:rPr>
                        <m:t>+</m:t>
                      </m:r>
                      <m:r>
                        <a:rPr lang="sv-SE" sz="2000" b="0" i="1" smtClean="0">
                          <a:latin typeface="Cambria Math"/>
                        </a:rPr>
                        <m:t>𝐵𝑖𝑎</m:t>
                      </m:r>
                      <m:sSup>
                        <m:sSup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20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sv-SE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sv-SE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v-SE" sz="2000" b="1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+</m:t>
                      </m:r>
                      <m:r>
                        <a:rPr lang="sv-SE" sz="2000" b="0" i="1" smtClean="0">
                          <a:latin typeface="Cambria Math"/>
                        </a:rPr>
                        <m:t>𝑉𝑎𝑟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v-SE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30</a:t>
            </a:fld>
            <a:endParaRPr lang="sv-SE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852936"/>
            <a:ext cx="5530477" cy="335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00192" y="378904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error</a:t>
            </a:r>
            <a:r>
              <a:rPr lang="sv-SE" dirty="0"/>
              <a:t> is not </a:t>
            </a:r>
            <a:r>
              <a:rPr lang="sv-SE" dirty="0" err="1"/>
              <a:t>quadratic</a:t>
            </a:r>
            <a:r>
              <a:rPr lang="sv-SE" dirty="0"/>
              <a:t>, no </a:t>
            </a:r>
            <a:r>
              <a:rPr lang="sv-SE" dirty="0" err="1"/>
              <a:t>such</a:t>
            </a:r>
            <a:r>
              <a:rPr lang="sv-SE" dirty="0"/>
              <a:t> </a:t>
            </a:r>
            <a:r>
              <a:rPr lang="sv-SE" dirty="0" err="1"/>
              <a:t>nice</a:t>
            </a:r>
            <a:r>
              <a:rPr lang="sv-SE" dirty="0"/>
              <a:t>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exist</a:t>
            </a:r>
            <a:endParaRPr lang="sv-SE" dirty="0"/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5796136" y="2852936"/>
            <a:ext cx="17641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60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2088D-AB31-43D8-A303-62A959ED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67C09E-8D84-4B3F-9206-4FCC61CC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Individual</a:t>
            </a:r>
            <a:r>
              <a:rPr lang="sv-SE" dirty="0"/>
              <a:t> </a:t>
            </a:r>
            <a:r>
              <a:rPr lang="sv-SE" dirty="0" err="1"/>
              <a:t>contributions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DF8E6C0-FA11-44D9-8B62-FB7EE19D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343A37C-2596-448C-AFC2-7778D4BB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31</a:t>
            </a:fld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F3889C03-7EA0-4871-B8B4-CD8C2577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20028"/>
            <a:ext cx="7896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B2A02F-D0E8-4781-8740-62166926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Bias-</a:t>
            </a:r>
            <a:r>
              <a:rPr lang="sv-SE" dirty="0" err="1"/>
              <a:t>variance</a:t>
            </a:r>
            <a:r>
              <a:rPr lang="sv-SE" dirty="0"/>
              <a:t> </a:t>
            </a:r>
            <a:r>
              <a:rPr lang="sv-SE" dirty="0" err="1"/>
              <a:t>tradeoff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BFBA67D-2D2C-499D-970E-6E66A3998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Influence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BFBA67D-2D2C-499D-970E-6E66A3998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08D3105-212C-4AB0-AB21-59B68089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5F2052E-9345-42F7-9704-4B7647FD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32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00B31AA-D091-4311-BC6B-F8C54973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96" y="2564904"/>
            <a:ext cx="7281808" cy="31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60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err="1">
                <a:solidFill>
                  <a:srgbClr val="C00000"/>
                </a:solidFill>
              </a:rPr>
              <a:t>Example</a:t>
            </a:r>
            <a:r>
              <a:rPr lang="sv-SE" sz="2800" dirty="0"/>
              <a:t> </a:t>
            </a:r>
            <a:r>
              <a:rPr lang="sv-SE" sz="2800" b="1" dirty="0"/>
              <a:t>Computer Hardware Data Set</a:t>
            </a:r>
            <a:r>
              <a:rPr lang="sv-SE" sz="2800" dirty="0"/>
              <a:t> : </a:t>
            </a:r>
            <a:r>
              <a:rPr lang="sv-SE" sz="2800" dirty="0" err="1"/>
              <a:t>performance</a:t>
            </a:r>
            <a:r>
              <a:rPr lang="sv-SE" sz="2800" dirty="0"/>
              <a:t> </a:t>
            </a:r>
            <a:r>
              <a:rPr lang="sv-SE" sz="2800" dirty="0" err="1"/>
              <a:t>measured</a:t>
            </a:r>
            <a:r>
              <a:rPr lang="sv-SE" sz="2800" dirty="0"/>
              <a:t> for </a:t>
            </a:r>
            <a:r>
              <a:rPr lang="sv-SE" sz="2800" dirty="0" err="1"/>
              <a:t>various</a:t>
            </a:r>
            <a:r>
              <a:rPr lang="sv-SE" sz="2800" dirty="0"/>
              <a:t> processors and </a:t>
            </a:r>
            <a:r>
              <a:rPr lang="sv-SE" sz="2800" dirty="0" err="1"/>
              <a:t>also</a:t>
            </a:r>
            <a:endParaRPr lang="sv-SE" sz="2800" dirty="0"/>
          </a:p>
          <a:p>
            <a:r>
              <a:rPr lang="sv-SE" sz="2800" dirty="0" err="1"/>
              <a:t>Cycle</a:t>
            </a:r>
            <a:r>
              <a:rPr lang="sv-SE" sz="2800" dirty="0"/>
              <a:t> </a:t>
            </a:r>
            <a:r>
              <a:rPr lang="sv-SE" sz="2800" dirty="0" err="1"/>
              <a:t>time</a:t>
            </a:r>
            <a:endParaRPr lang="sv-SE" sz="2800" dirty="0"/>
          </a:p>
          <a:p>
            <a:r>
              <a:rPr lang="sv-SE" sz="2800" dirty="0" err="1"/>
              <a:t>Memory</a:t>
            </a:r>
            <a:endParaRPr lang="sv-SE" sz="2800" dirty="0"/>
          </a:p>
          <a:p>
            <a:r>
              <a:rPr lang="sv-SE" sz="2800" dirty="0"/>
              <a:t>Channels</a:t>
            </a:r>
          </a:p>
          <a:p>
            <a:r>
              <a:rPr lang="sv-SE" sz="2800" dirty="0"/>
              <a:t>…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33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237272" y="5157192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predicting</a:t>
            </a:r>
            <a:r>
              <a:rPr lang="sv-SE" dirty="0"/>
              <a:t> </a:t>
            </a:r>
            <a:r>
              <a:rPr lang="sv-SE" dirty="0" err="1"/>
              <a:t>performance</a:t>
            </a:r>
            <a:endParaRPr lang="sv-SE" dirty="0"/>
          </a:p>
        </p:txBody>
      </p:sp>
      <p:sp>
        <p:nvSpPr>
          <p:cNvPr id="7" name="AutoShape 2" descr="http://www.google.se/url?sa=i&amp;source=imgres&amp;cd=&amp;ved=0CAYQjBwwAGoVChMI-bqnvqT5xwIVgw4sCh3GRwQ6&amp;url=http%3A%2F%2Fwww.spam.com%2Fupload%2Fvarieties-images%2Fspam_classic.png&amp;psig=AFQjCNFLZex7XEykFuswq9S31MyclIafGQ&amp;ust=1442414931929328"/>
          <p:cNvSpPr>
            <a:spLocks noChangeAspect="1" noChangeArrowheads="1"/>
          </p:cNvSpPr>
          <p:nvPr/>
        </p:nvSpPr>
        <p:spPr bwMode="auto">
          <a:xfrm>
            <a:off x="63500" y="-13652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8" name="AutoShape 4" descr="http://www.google.se/url?sa=i&amp;source=imgres&amp;cd=&amp;ved=0CAYQjBwwAGoVChMI4PPC2qT5xwIVBAwsCh0kVAc0&amp;url=http%3A%2F%2Fwww.spam.com%2Fupload%2Fvarieties-images%2Fspam_classic.png&amp;psig=AFQjCNHDLNt4lJLFXd81bhwXsrdDfzCPxg&amp;ust=1442414991049794"/>
          <p:cNvSpPr>
            <a:spLocks noChangeAspect="1" noChangeArrowheads="1"/>
          </p:cNvSpPr>
          <p:nvPr/>
        </p:nvSpPr>
        <p:spPr bwMode="auto">
          <a:xfrm>
            <a:off x="215900" y="15875"/>
            <a:ext cx="43624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9703" name="Picture 7" descr="http://archive.ics.uci.edu/ml/assets/MLimages/Large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789040"/>
            <a:ext cx="3041303" cy="202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1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Cross-</a:t>
            </a:r>
            <a:r>
              <a:rPr lang="sv-SE" dirty="0" err="1"/>
              <a:t>validatation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Try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different </a:t>
            </a:r>
            <a:r>
              <a:rPr lang="sv-SE" dirty="0" err="1"/>
              <a:t>predictor</a:t>
            </a:r>
            <a:r>
              <a:rPr lang="sv-SE" dirty="0"/>
              <a:t> sets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34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95536" y="256490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data=read.csv("machine.csv",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=F)</a:t>
            </a:r>
          </a:p>
          <a:p>
            <a:r>
              <a:rPr lang="sv-S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cvTools</a:t>
            </a:r>
            <a:r>
              <a:rPr lang="sv-SE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fit1=lm(V9~V3+V4+V5+V6+V7+V8,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fit2=lm(V9~V3+V4+V5+V6+V7,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fit3=lm(V9~V3+V4+V5+V6, data=data)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(fit1,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f2=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(fit2,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f3=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cvFit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(fit3, y=data$V9, data=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data,K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foldType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consecutive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cvSelect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(f1,f2,f3)</a:t>
            </a:r>
          </a:p>
          <a:p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(res)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96952"/>
            <a:ext cx="36274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117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evaluation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Binar</a:t>
                </a:r>
                <a:r>
                  <a:rPr lang="sv-SE" sz="2400" dirty="0" err="1"/>
                  <a:t>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classification</a:t>
                </a:r>
                <a:endParaRPr lang="sv-SE" sz="2400" dirty="0"/>
              </a:p>
              <a:p>
                <a:r>
                  <a:rPr lang="sv-SE" sz="2400" dirty="0"/>
                  <a:t>The choice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thershold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sv-SE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𝑐𝑙𝑎𝑠𝑠𝑖𝑓𝑦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"1"</m:t>
                    </m:r>
                  </m:oMath>
                </a14:m>
                <a:r>
                  <a:rPr lang="sv-SE" sz="2400" dirty="0"/>
                  <a:t>  </a:t>
                </a:r>
                <a:r>
                  <a:rPr lang="sv-SE" sz="2400" dirty="0" err="1"/>
                  <a:t>affects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prediction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which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classifier</a:t>
                </a:r>
                <a:r>
                  <a:rPr lang="sv-SE" sz="2400" dirty="0">
                    <a:sym typeface="Wingdings" panose="05000000000000000000" pitchFamily="2" charset="2"/>
                  </a:rPr>
                  <a:t> is </a:t>
                </a:r>
                <a:r>
                  <a:rPr lang="sv-SE" sz="2400" dirty="0" err="1">
                    <a:sym typeface="Wingdings" panose="05000000000000000000" pitchFamily="2" charset="2"/>
                  </a:rPr>
                  <a:t>better</a:t>
                </a:r>
                <a:r>
                  <a:rPr lang="sv-SE" sz="2400" dirty="0">
                    <a:sym typeface="Wingdings" panose="05000000000000000000" pitchFamily="2" charset="2"/>
                  </a:rPr>
                  <a:t>?</a:t>
                </a:r>
                <a:endParaRPr lang="sv-SE" sz="2400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Confusion</a:t>
                </a:r>
                <a:r>
                  <a:rPr lang="sv-SE" b="1" dirty="0">
                    <a:solidFill>
                      <a:srgbClr val="0000FF"/>
                    </a:solidFill>
                  </a:rPr>
                  <a:t> matrix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35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23426"/>
                  </p:ext>
                </p:extLst>
              </p:nvPr>
            </p:nvGraphicFramePr>
            <p:xfrm>
              <a:off x="2267744" y="3933056"/>
              <a:ext cx="3851920" cy="1895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5">
                      <a:extLst>
                        <a:ext uri="{9D8B030D-6E8A-4147-A177-3AD203B41FA5}">
                          <a16:colId xmlns:a16="http://schemas.microsoft.com/office/drawing/2014/main" val="3367460290"/>
                        </a:ext>
                      </a:extLst>
                    </a:gridCol>
                    <a:gridCol w="11375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856049358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698607"/>
                      </a:ext>
                    </a:extLst>
                  </a:tr>
                  <a:tr h="432048">
                    <a:tc rowSpan="3">
                      <a:txBody>
                        <a:bodyPr/>
                        <a:lstStyle/>
                        <a:p>
                          <a:r>
                            <a:rPr lang="sv-SE" b="1" dirty="0"/>
                            <a:t>T</a:t>
                          </a:r>
                        </a:p>
                        <a:p>
                          <a:r>
                            <a:rPr lang="sv-SE" b="1" dirty="0"/>
                            <a:t>R</a:t>
                          </a:r>
                        </a:p>
                        <a:p>
                          <a:r>
                            <a:rPr lang="sv-SE" b="1" dirty="0"/>
                            <a:t>U</a:t>
                          </a:r>
                        </a:p>
                        <a:p>
                          <a:r>
                            <a:rPr lang="sv-SE" b="1" dirty="0"/>
                            <a:t>E</a:t>
                          </a:r>
                        </a:p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Total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7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320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23426"/>
                  </p:ext>
                </p:extLst>
              </p:nvPr>
            </p:nvGraphicFramePr>
            <p:xfrm>
              <a:off x="2267744" y="3933056"/>
              <a:ext cx="3851920" cy="18950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5">
                      <a:extLst>
                        <a:ext uri="{9D8B030D-6E8A-4147-A177-3AD203B41FA5}">
                          <a16:colId xmlns:a16="http://schemas.microsoft.com/office/drawing/2014/main" val="3367460290"/>
                        </a:ext>
                      </a:extLst>
                    </a:gridCol>
                    <a:gridCol w="113752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0384">
                      <a:extLst>
                        <a:ext uri="{9D8B030D-6E8A-4147-A177-3AD203B41FA5}">
                          <a16:colId xmlns:a16="http://schemas.microsoft.com/office/drawing/2014/main" val="856049358"/>
                        </a:ext>
                      </a:extLst>
                    </a:gridCol>
                  </a:tblGrid>
                  <a:tr h="432048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sv-SE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v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7698607"/>
                      </a:ext>
                    </a:extLst>
                  </a:tr>
                  <a:tr h="432048">
                    <a:tc rowSpan="3">
                      <a:txBody>
                        <a:bodyPr/>
                        <a:lstStyle/>
                        <a:p>
                          <a:r>
                            <a:rPr lang="sv-SE" b="1" dirty="0"/>
                            <a:t>T</a:t>
                          </a:r>
                        </a:p>
                        <a:p>
                          <a:r>
                            <a:rPr lang="sv-SE" b="1" dirty="0"/>
                            <a:t>R</a:t>
                          </a:r>
                        </a:p>
                        <a:p>
                          <a:r>
                            <a:rPr lang="sv-SE" b="1" dirty="0"/>
                            <a:t>U</a:t>
                          </a:r>
                        </a:p>
                        <a:p>
                          <a:r>
                            <a:rPr lang="sv-SE" b="1" dirty="0"/>
                            <a:t>E</a:t>
                          </a:r>
                        </a:p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Total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17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403175" t="-186076" r="-3968" b="-117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49816">
                    <a:tc vMerge="1"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TP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4"/>
                          <a:stretch>
                            <a:fillRect l="-403175" t="-248352" r="-3968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219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evaluation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sv-SE" b="1" dirty="0">
                    <a:solidFill>
                      <a:srgbClr val="0000FF"/>
                    </a:solidFill>
                  </a:rPr>
                  <a:t>Accuracy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True</a:t>
                </a:r>
                <a:r>
                  <a:rPr lang="sv-SE" b="1" dirty="0">
                    <a:solidFill>
                      <a:srgbClr val="0000FF"/>
                    </a:solidFill>
                  </a:rPr>
                  <a:t> Positive Rates </a:t>
                </a:r>
                <a:r>
                  <a:rPr lang="sv-SE" dirty="0"/>
                  <a:t>(TPR) =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sensitivity</a:t>
                </a:r>
                <a:r>
                  <a:rPr lang="sv-SE" dirty="0"/>
                  <a:t> =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recall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detection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positives: TPR=1 positives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correctly</a:t>
                </a:r>
                <a:r>
                  <a:rPr lang="sv-SE" dirty="0"/>
                  <a:t> </a:t>
                </a:r>
                <a:r>
                  <a:rPr lang="sv-SE" dirty="0" err="1"/>
                  <a:t>detected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Positive Rates </a:t>
                </a:r>
                <a:r>
                  <a:rPr lang="sv-SE" dirty="0"/>
                  <a:t>(FPR)</a:t>
                </a:r>
              </a:p>
              <a:p>
                <a:pPr lvl="1"/>
                <a:r>
                  <a:rPr lang="sv-SE" dirty="0" err="1"/>
                  <a:t>Probability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false</a:t>
                </a:r>
                <a:r>
                  <a:rPr lang="sv-SE" dirty="0"/>
                  <a:t> alarm: system alarms (1) </a:t>
                </a:r>
                <a:r>
                  <a:rPr lang="sv-SE" dirty="0" err="1"/>
                  <a:t>when</a:t>
                </a:r>
                <a:r>
                  <a:rPr lang="sv-SE" dirty="0"/>
                  <a:t> </a:t>
                </a:r>
                <a:r>
                  <a:rPr lang="sv-SE" dirty="0" err="1"/>
                  <a:t>nothing</a:t>
                </a:r>
                <a:r>
                  <a:rPr lang="sv-SE" dirty="0"/>
                  <a:t> </a:t>
                </a:r>
                <a:r>
                  <a:rPr lang="sv-SE" dirty="0" err="1"/>
                  <a:t>happens</a:t>
                </a:r>
                <a:r>
                  <a:rPr lang="sv-SE" dirty="0"/>
                  <a:t> (</a:t>
                </a:r>
                <a:r>
                  <a:rPr lang="sv-SE" dirty="0" err="1"/>
                  <a:t>true</a:t>
                </a:r>
                <a:r>
                  <a:rPr lang="sv-SE" dirty="0"/>
                  <a:t>=0)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sv-SE" dirty="0"/>
              </a:p>
              <a:p>
                <a:r>
                  <a:rPr lang="sv-SE" b="1" dirty="0" err="1">
                    <a:solidFill>
                      <a:srgbClr val="0000FF"/>
                    </a:solidFill>
                  </a:rPr>
                  <a:t>Specificity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𝐹𝑃𝑅</m:t>
                      </m:r>
                    </m:oMath>
                  </m:oMathPara>
                </a14:m>
                <a:endParaRPr lang="sv-SE" dirty="0"/>
              </a:p>
              <a:p>
                <a:r>
                  <a:rPr lang="sv-SE" b="1" dirty="0">
                    <a:solidFill>
                      <a:srgbClr val="0000FF"/>
                    </a:solidFill>
                  </a:rPr>
                  <a:t>Precision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7718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ROC </a:t>
            </a:r>
            <a:r>
              <a:rPr lang="sv-SE" dirty="0" err="1"/>
              <a:t>curves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>
                <a:solidFill>
                  <a:srgbClr val="0000FF"/>
                </a:solidFill>
              </a:rPr>
              <a:t>ROC</a:t>
            </a:r>
            <a:r>
              <a:rPr lang="sv-SE" sz="2400" dirty="0"/>
              <a:t>=Receiver operating </a:t>
            </a:r>
            <a:r>
              <a:rPr lang="sv-SE" sz="2400" dirty="0" err="1"/>
              <a:t>characteristics</a:t>
            </a:r>
            <a:endParaRPr lang="sv-SE" sz="2400" dirty="0"/>
          </a:p>
          <a:p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dirty="0" err="1"/>
              <a:t>various</a:t>
            </a:r>
            <a:r>
              <a:rPr lang="sv-SE" sz="2400" dirty="0"/>
              <a:t> </a:t>
            </a:r>
            <a:r>
              <a:rPr lang="sv-SE" sz="2400" dirty="0" err="1"/>
              <a:t>thresholds</a:t>
            </a:r>
            <a:r>
              <a:rPr lang="sv-SE" sz="2400" dirty="0"/>
              <a:t>, </a:t>
            </a:r>
            <a:r>
              <a:rPr lang="sv-SE" sz="2400" dirty="0" err="1"/>
              <a:t>measure</a:t>
            </a:r>
            <a:r>
              <a:rPr lang="sv-SE" sz="2400" dirty="0"/>
              <a:t> TPR and FPR</a:t>
            </a:r>
          </a:p>
          <a:p>
            <a:r>
              <a:rPr lang="sv-SE" sz="2400" dirty="0"/>
              <a:t>Same FPR, </a:t>
            </a:r>
            <a:r>
              <a:rPr lang="sv-SE" sz="2400" dirty="0" err="1"/>
              <a:t>higher</a:t>
            </a:r>
            <a:r>
              <a:rPr lang="sv-SE" sz="2400" dirty="0"/>
              <a:t> TPR</a:t>
            </a:r>
            <a:r>
              <a:rPr lang="sv-SE" sz="2400" dirty="0">
                <a:sym typeface="Wingdings" panose="05000000000000000000" pitchFamily="2" charset="2"/>
              </a:rPr>
              <a:t> </a:t>
            </a:r>
            <a:r>
              <a:rPr lang="sv-SE" sz="2400" dirty="0" err="1">
                <a:sym typeface="Wingdings" panose="05000000000000000000" pitchFamily="2" charset="2"/>
              </a:rPr>
              <a:t>better</a:t>
            </a:r>
            <a:r>
              <a:rPr lang="sv-SE" sz="2400" dirty="0">
                <a:sym typeface="Wingdings" panose="05000000000000000000" pitchFamily="2" charset="2"/>
              </a:rPr>
              <a:t> </a:t>
            </a:r>
            <a:r>
              <a:rPr lang="sv-SE" sz="2400" dirty="0" err="1">
                <a:sym typeface="Wingdings" panose="05000000000000000000" pitchFamily="2" charset="2"/>
              </a:rPr>
              <a:t>classifier</a:t>
            </a:r>
            <a:endParaRPr lang="sv-SE" sz="2400" dirty="0">
              <a:sym typeface="Wingdings" panose="05000000000000000000" pitchFamily="2" charset="2"/>
            </a:endParaRPr>
          </a:p>
          <a:p>
            <a:r>
              <a:rPr lang="sv-SE" sz="2400" dirty="0">
                <a:sym typeface="Wingdings" panose="05000000000000000000" pitchFamily="2" charset="2"/>
              </a:rPr>
              <a:t>Best </a:t>
            </a:r>
            <a:r>
              <a:rPr lang="sv-SE" sz="2400" dirty="0" err="1">
                <a:sym typeface="Wingdings" panose="05000000000000000000" pitchFamily="2" charset="2"/>
              </a:rPr>
              <a:t>classifier</a:t>
            </a:r>
            <a:r>
              <a:rPr lang="sv-SE" sz="2400" dirty="0">
                <a:sym typeface="Wingdings" panose="05000000000000000000" pitchFamily="2" charset="2"/>
              </a:rPr>
              <a:t> = </a:t>
            </a:r>
            <a:r>
              <a:rPr lang="sv-SE" sz="2400" dirty="0" err="1">
                <a:sym typeface="Wingdings" panose="05000000000000000000" pitchFamily="2" charset="2"/>
              </a:rPr>
              <a:t>greatest</a:t>
            </a:r>
            <a:r>
              <a:rPr lang="sv-SE" sz="2400" dirty="0">
                <a:sym typeface="Wingdings" panose="05000000000000000000" pitchFamily="2" charset="2"/>
              </a:rPr>
              <a:t> Area Under </a:t>
            </a:r>
            <a:r>
              <a:rPr lang="sv-SE" sz="2400" dirty="0" err="1">
                <a:sym typeface="Wingdings" panose="05000000000000000000" pitchFamily="2" charset="2"/>
              </a:rPr>
              <a:t>Curve</a:t>
            </a:r>
            <a:r>
              <a:rPr lang="sv-SE" sz="2400" dirty="0">
                <a:sym typeface="Wingdings" panose="05000000000000000000" pitchFamily="2" charset="2"/>
              </a:rPr>
              <a:t> (</a:t>
            </a:r>
            <a:r>
              <a:rPr lang="sv-SE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AUC</a:t>
            </a:r>
            <a:r>
              <a:rPr lang="sv-SE" sz="2400" dirty="0">
                <a:sym typeface="Wingdings" panose="05000000000000000000" pitchFamily="2" charset="2"/>
              </a:rPr>
              <a:t>)</a:t>
            </a:r>
            <a:endParaRPr lang="sv-SE" sz="2400" dirty="0"/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37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673B4682-E5C4-42C1-831F-4D80D206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429000"/>
            <a:ext cx="3744416" cy="29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56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07C360-4254-442F-97AF-3EA206DC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Imbalanced</a:t>
            </a:r>
            <a:r>
              <a:rPr lang="sv-SE" dirty="0"/>
              <a:t> </a:t>
            </a:r>
            <a:r>
              <a:rPr lang="sv-SE" dirty="0" err="1"/>
              <a:t>classes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CE74A27-D332-4280-A0F8-D782EDE27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349" y="1628800"/>
                <a:ext cx="8229600" cy="4525963"/>
              </a:xfrm>
            </p:spPr>
            <p:txBody>
              <a:bodyPr/>
              <a:lstStyle/>
              <a:p>
                <a:r>
                  <a:rPr lang="sv-SE" sz="2400" dirty="0">
                    <a:solidFill>
                      <a:srgbClr val="C00000"/>
                    </a:solidFill>
                  </a:rPr>
                  <a:t>Note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1000 ”0” 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 and 10 ”1” </a:t>
                </a:r>
                <a:r>
                  <a:rPr lang="sv-SE" sz="2400" dirty="0" err="1"/>
                  <a:t>cases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classifying</a:t>
                </a:r>
                <a:r>
                  <a:rPr lang="sv-SE" sz="2400" dirty="0"/>
                  <a:t> all to ”0” </a:t>
                </a:r>
                <a:r>
                  <a:rPr lang="sv-SE" sz="2400" dirty="0" err="1"/>
                  <a:t>results</a:t>
                </a:r>
                <a:r>
                  <a:rPr lang="sv-SE" sz="2400" dirty="0"/>
                  <a:t> </a:t>
                </a:r>
                <a:r>
                  <a:rPr lang="sv-SE" sz="2400"/>
                  <a:t>in 99% </a:t>
                </a:r>
                <a:r>
                  <a:rPr lang="sv-SE" sz="2400" dirty="0" err="1"/>
                  <a:t>accuracy</a:t>
                </a:r>
                <a:endParaRPr lang="sv-SE" sz="2400" dirty="0"/>
              </a:p>
              <a:p>
                <a:endParaRPr lang="sv-SE" sz="2400" dirty="0"/>
              </a:p>
              <a:p>
                <a:r>
                  <a:rPr lang="sv-SE" sz="2400" b="1" dirty="0">
                    <a:solidFill>
                      <a:srgbClr val="0000FF"/>
                    </a:solidFill>
                  </a:rPr>
                  <a:t>F1 score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take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into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account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class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imbalance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:r>
                  <a:rPr lang="sv-SE" sz="2400" b="1" dirty="0">
                    <a:solidFill>
                      <a:srgbClr val="0000FF"/>
                    </a:solidFill>
                  </a:rPr>
                  <a:t>FB score</a:t>
                </a:r>
                <a:r>
                  <a:rPr lang="sv-SE" sz="2400" dirty="0"/>
                  <a:t>: different </a:t>
                </a:r>
                <a:r>
                  <a:rPr lang="sv-SE" sz="2400" dirty="0" err="1"/>
                  <a:t>costs</a:t>
                </a:r>
                <a:r>
                  <a:rPr lang="sv-SE" sz="2400" dirty="0"/>
                  <a:t> (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importance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recall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versus</a:t>
                </a:r>
                <a:r>
                  <a:rPr lang="sv-SE" sz="2400" dirty="0"/>
                  <a:t> precision)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sv-SE" sz="2400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CE74A27-D332-4280-A0F8-D782EDE27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349" y="1628800"/>
                <a:ext cx="8229600" cy="4525963"/>
              </a:xfrm>
              <a:blipFill>
                <a:blip r:embed="rId2"/>
                <a:stretch>
                  <a:fillRect l="-1037" t="-10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96A97BD-620E-4B82-ABF5-1DABDFC8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0C27908-D9B3-46C0-91B6-A0D9ECE8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047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C5DE53-16FC-4CE3-99D0-81309F75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600" dirty="0" err="1"/>
              <a:t>Imbalanced</a:t>
            </a:r>
            <a:r>
              <a:rPr lang="sv-SE" sz="3600" dirty="0"/>
              <a:t> </a:t>
            </a:r>
            <a:r>
              <a:rPr lang="sv-SE" sz="3600" dirty="0" err="1"/>
              <a:t>classes</a:t>
            </a:r>
            <a:r>
              <a:rPr lang="sv-SE" sz="3600" dirty="0"/>
              <a:t>: precision-</a:t>
            </a:r>
            <a:r>
              <a:rPr lang="sv-SE" sz="3600" dirty="0" err="1"/>
              <a:t>recall</a:t>
            </a:r>
            <a:r>
              <a:rPr lang="sv-SE" sz="3600" dirty="0"/>
              <a:t> </a:t>
            </a:r>
            <a:r>
              <a:rPr lang="sv-SE" sz="3600" dirty="0" err="1"/>
              <a:t>curve</a:t>
            </a:r>
            <a:endParaRPr lang="sv-SE" sz="360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A2DCDD-8DB7-4C61-B9A1-C1F88E07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ROC for </a:t>
            </a:r>
            <a:r>
              <a:rPr lang="sv-SE" dirty="0" err="1"/>
              <a:t>imbalanced</a:t>
            </a:r>
            <a:r>
              <a:rPr lang="sv-SE" dirty="0"/>
              <a:t> </a:t>
            </a:r>
            <a:r>
              <a:rPr lang="sv-SE" dirty="0" err="1"/>
              <a:t>classes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A63BAA8-0BB7-4B1E-9AF8-2B53BF5C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816AF3E-421B-4AAC-B6D1-F30C992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39</a:t>
            </a:fld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62DB486-DB03-426C-B00F-436596B8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63277"/>
            <a:ext cx="4909195" cy="37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6401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v-SE" dirty="0" err="1"/>
              <a:t>Overfitting</a:t>
            </a:r>
            <a:endParaRPr lang="en-US" altLang="sv-SE" dirty="0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6" y="1772816"/>
            <a:ext cx="7715250" cy="798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Complex model can </a:t>
            </a:r>
            <a:r>
              <a:rPr lang="en-US" dirty="0" err="1"/>
              <a:t>overfit</a:t>
            </a:r>
            <a:r>
              <a:rPr lang="en-US" dirty="0"/>
              <a:t> your data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1304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Too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easy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 a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 parameters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Proper </a:t>
            </a:r>
            <a:r>
              <a:rPr lang="sv-SE" b="1" dirty="0" err="1">
                <a:solidFill>
                  <a:schemeClr val="bg2">
                    <a:lumMod val="25000"/>
                  </a:schemeClr>
                </a:solidFill>
              </a:rPr>
              <a:t>one</a:t>
            </a: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2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A5C43C-3AF0-48D4-808F-FBE41C5F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B4A3F6-E66C-4594-B96A-8181AB86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ML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lead</a:t>
            </a:r>
            <a:r>
              <a:rPr lang="sv-SE" dirty="0"/>
              <a:t> to </a:t>
            </a:r>
            <a:r>
              <a:rPr lang="sv-SE" dirty="0" err="1"/>
              <a:t>overfitting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appropriate</a:t>
            </a:r>
            <a:r>
              <a:rPr lang="sv-SE" dirty="0"/>
              <a:t> parameter </a:t>
            </a:r>
            <a:r>
              <a:rPr lang="sv-SE" dirty="0" err="1"/>
              <a:t>values</a:t>
            </a:r>
            <a:r>
              <a:rPr lang="sv-SE" dirty="0"/>
              <a:t>?</a:t>
            </a:r>
          </a:p>
          <a:p>
            <a:endParaRPr lang="sv-SE" dirty="0"/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different </a:t>
            </a:r>
            <a:r>
              <a:rPr lang="sv-SE" dirty="0" err="1"/>
              <a:t>models</a:t>
            </a:r>
            <a:r>
              <a:rPr lang="sv-SE" dirty="0"/>
              <a:t>? 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AC76BC7-A5DD-4415-9116-8C657E9C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45EC8EE-194B-46BC-A86D-5438C4C7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818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C0ACE4-9F5E-4A54-9C41-236F133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D137EAC-9569-401E-8A34-F81167836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800" dirty="0"/>
                  <a:t>Loss </a:t>
                </a:r>
                <a:r>
                  <a:rPr lang="sv-SE" sz="2800" dirty="0" err="1"/>
                  <a:t>functions</a:t>
                </a:r>
                <a:r>
                  <a:rPr lang="sv-SE" sz="2800" dirty="0"/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to </a:t>
                </a:r>
                <a:r>
                  <a:rPr lang="sv-SE" sz="2800" dirty="0" err="1"/>
                  <a:t>evaluate</a:t>
                </a:r>
                <a:r>
                  <a:rPr lang="sv-SE" sz="2800" dirty="0"/>
                  <a:t> the </a:t>
                </a:r>
                <a:r>
                  <a:rPr lang="sv-SE" sz="2800" dirty="0" err="1"/>
                  <a:t>quality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of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training</a:t>
                </a:r>
                <a:endParaRPr lang="sv-SE" sz="2800" dirty="0"/>
              </a:p>
              <a:p>
                <a:endParaRPr lang="sv-SE" sz="2800" dirty="0"/>
              </a:p>
              <a:p>
                <a:r>
                  <a:rPr lang="sv-SE" sz="2800" b="1" dirty="0" err="1">
                    <a:solidFill>
                      <a:srgbClr val="0000FF"/>
                    </a:solidFill>
                  </a:rPr>
                  <a:t>Error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sv-SE" sz="2800" b="1" dirty="0" err="1">
                    <a:solidFill>
                      <a:srgbClr val="0000FF"/>
                    </a:solidFill>
                  </a:rPr>
                  <a:t>functions</a:t>
                </a:r>
                <a:r>
                  <a:rPr lang="sv-SE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800" dirty="0"/>
                  <a:t> </a:t>
                </a:r>
                <a:r>
                  <a:rPr lang="sv-SE" sz="2800" dirty="0" err="1"/>
                  <a:t>used</a:t>
                </a:r>
                <a:r>
                  <a:rPr lang="sv-SE" sz="2800" dirty="0"/>
                  <a:t> to </a:t>
                </a:r>
                <a:r>
                  <a:rPr lang="sv-SE" sz="2800" dirty="0" err="1"/>
                  <a:t>measure</a:t>
                </a:r>
                <a:r>
                  <a:rPr lang="sv-SE" sz="2800" dirty="0"/>
                  <a:t> the </a:t>
                </a:r>
                <a:r>
                  <a:rPr lang="sv-SE" sz="2800" dirty="0" err="1"/>
                  <a:t>quality</a:t>
                </a:r>
                <a:r>
                  <a:rPr lang="sv-SE" sz="2800" dirty="0"/>
                  <a:t> </a:t>
                </a:r>
                <a:r>
                  <a:rPr lang="sv-SE" sz="2800" dirty="0" err="1"/>
                  <a:t>of</a:t>
                </a:r>
                <a:r>
                  <a:rPr lang="sv-SE" sz="2800" dirty="0"/>
                  <a:t> </a:t>
                </a:r>
                <a:r>
                  <a:rPr lang="sv-SE" sz="2800" dirty="0" err="1"/>
                  <a:t>prediction</a:t>
                </a:r>
                <a:endParaRPr lang="sv-SE" sz="2800" dirty="0"/>
              </a:p>
              <a:p>
                <a:pPr lvl="1"/>
                <a:r>
                  <a:rPr lang="sv-SE" sz="2400" dirty="0" err="1"/>
                  <a:t>Misclassification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error</a:t>
                </a:r>
                <a:r>
                  <a:rPr lang="sv-SE" sz="2400" dirty="0"/>
                  <a:t>  </a:t>
                </a:r>
                <a14:m>
                  <m:oMath xmlns:m="http://schemas.openxmlformats.org/officeDocument/2006/math">
                    <m:r>
                      <a:rPr lang="sv-SE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v-SE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sv-SE" sz="2800" b="0" i="0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v-S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sv-SE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sv-SE" sz="28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sv-SE" sz="2800" b="0" i="1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sv-SE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sv-SE" sz="2800" b="0" i="1" smtClean="0">
                                  <a:latin typeface="Cambria Math"/>
                                </a:rPr>
                                <m:t>≠</m:t>
                              </m:r>
                              <m:acc>
                                <m:accPr>
                                  <m:chr m:val="̂"/>
                                  <m:ctrlPr>
                                    <a:rPr lang="sv-SE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sv-SE" sz="2400" dirty="0"/>
              </a:p>
              <a:p>
                <a:pPr lvl="1"/>
                <a:r>
                  <a:rPr lang="sv-SE" sz="2400" dirty="0" err="1"/>
                  <a:t>Squared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error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/>
              </a:p>
              <a:p>
                <a:pPr lvl="1"/>
                <a:endParaRPr lang="sv-SE" sz="2400" dirty="0"/>
              </a:p>
              <a:p>
                <a:r>
                  <a:rPr lang="sv-SE" sz="2800" dirty="0"/>
                  <a:t>Formulas </a:t>
                </a:r>
                <a:r>
                  <a:rPr lang="sv-SE" sz="2800" dirty="0" err="1"/>
                  <a:t>can</a:t>
                </a:r>
                <a:r>
                  <a:rPr lang="sv-SE" sz="2800" dirty="0"/>
                  <a:t> be same, different </a:t>
                </a:r>
                <a:r>
                  <a:rPr lang="sv-SE" sz="2800" dirty="0" err="1"/>
                  <a:t>purpose</a:t>
                </a:r>
                <a:endParaRPr lang="sv-SE" sz="28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D137EAC-9569-401E-8A34-F81167836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r="-519" b="-323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3A65563-E004-47E6-B9A3-CE0D2A64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D8A41F5-2056-4CA4-8433-F2BA000C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591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0DFE25-E4B3-4C50-8111-F167067E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Error</a:t>
            </a:r>
            <a:r>
              <a:rPr lang="sv-SE" dirty="0"/>
              <a:t> vs loss </a:t>
            </a:r>
            <a:r>
              <a:rPr lang="sv-SE" dirty="0" err="1"/>
              <a:t>function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497D050-4C3F-4911-BB02-D166CEE76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Should </a:t>
                </a:r>
                <a:r>
                  <a:rPr lang="sv-SE" sz="2800" dirty="0" err="1"/>
                  <a:t>error</a:t>
                </a:r>
                <a:r>
                  <a:rPr lang="sv-SE" sz="2800" dirty="0"/>
                  <a:t> </a:t>
                </a:r>
                <a:r>
                  <a:rPr lang="sv-SE" sz="2800" dirty="0" err="1"/>
                  <a:t>function</a:t>
                </a:r>
                <a:r>
                  <a:rPr lang="sv-SE" sz="2800" dirty="0"/>
                  <a:t> be same as loss </a:t>
                </a:r>
                <a:r>
                  <a:rPr lang="sv-SE" sz="2800" dirty="0" err="1"/>
                  <a:t>function</a:t>
                </a:r>
                <a:r>
                  <a:rPr lang="sv-SE" sz="2800" dirty="0"/>
                  <a:t>?</a:t>
                </a:r>
              </a:p>
              <a:p>
                <a:r>
                  <a:rPr lang="sv-SE" sz="2400" b="1" dirty="0">
                    <a:solidFill>
                      <a:srgbClr val="C00000"/>
                    </a:solidFill>
                  </a:rPr>
                  <a:t>Normal </a:t>
                </a:r>
                <a:r>
                  <a:rPr lang="sv-SE" sz="2400" b="1" dirty="0" err="1">
                    <a:solidFill>
                      <a:srgbClr val="C00000"/>
                    </a:solidFill>
                  </a:rPr>
                  <a:t>practice</a:t>
                </a:r>
                <a:r>
                  <a:rPr lang="sv-SE" sz="2400" b="1" dirty="0">
                    <a:solidFill>
                      <a:srgbClr val="C00000"/>
                    </a:solidFill>
                  </a:rPr>
                  <a:t>: </a:t>
                </a:r>
                <a:r>
                  <a:rPr lang="sv-SE" sz="2400" b="1" dirty="0" err="1"/>
                  <a:t>Choose</a:t>
                </a:r>
                <a:r>
                  <a:rPr lang="sv-SE" sz="2400" b="1" dirty="0"/>
                  <a:t> the loss </a:t>
                </a:r>
                <a:r>
                  <a:rPr lang="sv-SE" sz="2400" b="1" dirty="0" err="1"/>
                  <a:t>related</a:t>
                </a:r>
                <a:r>
                  <a:rPr lang="sv-SE" sz="2400" b="1" dirty="0"/>
                  <a:t> to minus </a:t>
                </a:r>
                <a:r>
                  <a:rPr lang="sv-SE" sz="2400" b="1" dirty="0" err="1"/>
                  <a:t>loglikelihood</a:t>
                </a:r>
                <a:endParaRPr lang="sv-SE" sz="2400" b="1" dirty="0"/>
              </a:p>
              <a:p>
                <a:endParaRPr lang="sv-SE" sz="2800" dirty="0"/>
              </a:p>
              <a:p>
                <a:pPr marL="0" indent="0">
                  <a:buNone/>
                </a:pPr>
                <a:r>
                  <a:rPr lang="sv-SE" sz="240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Predicting</a:t>
                </a:r>
                <a:r>
                  <a:rPr lang="sv-SE" sz="2400" dirty="0"/>
                  <a:t> the risk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cancer: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sv-SE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sv-SE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sv-SE" sz="2400" b="0" i="1" smtClean="0">
                                    <a:latin typeface="Cambria Math" panose="02040503050406030204" pitchFamily="18" charset="0"/>
                                  </a:rPr>
                                  <m:t>000</m:t>
                                </m:r>
                              </m:e>
                            </m:mr>
                            <m:mr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sv-S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400" dirty="0"/>
              </a:p>
              <a:p>
                <a:r>
                  <a:rPr lang="sv-SE" sz="2400" dirty="0" err="1"/>
                  <a:t>One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can</a:t>
                </a:r>
                <a:r>
                  <a:rPr lang="sv-SE" sz="2400" dirty="0"/>
                  <a:t> show: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&gt;1000→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𝑐𝑙𝑎𝑠𝑠𝑖𝑓𝑦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497D050-4C3F-4911-BB02-D166CEE76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4604658-6027-4858-9A55-F74F8593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C8D8AD5-4A3E-47A5-9C1E-0842BD24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6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BBE025-DDF4-4EBC-B60F-9743068B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generating process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C49CE36-60E1-416F-B1F4-53895D09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3845E53-C1DB-4F24-929A-77744224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77572F14-A287-4D55-AB3E-79DEE9329FC7}"/>
              </a:ext>
            </a:extLst>
          </p:cNvPr>
          <p:cNvSpPr/>
          <p:nvPr/>
        </p:nvSpPr>
        <p:spPr>
          <a:xfrm>
            <a:off x="1115616" y="2348880"/>
            <a:ext cx="2160240" cy="12961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F2D2455-F97A-4408-B1ED-CB687F703447}"/>
              </a:ext>
            </a:extLst>
          </p:cNvPr>
          <p:cNvSpPr txBox="1"/>
          <p:nvPr/>
        </p:nvSpPr>
        <p:spPr>
          <a:xfrm>
            <a:off x="846648" y="387521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Data generating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C5B1BA48-6E7E-4434-8F10-8C9A0B29887C}"/>
                  </a:ext>
                </a:extLst>
              </p:cNvPr>
              <p:cNvSpPr txBox="1"/>
              <p:nvPr/>
            </p:nvSpPr>
            <p:spPr>
              <a:xfrm>
                <a:off x="1763688" y="4393704"/>
                <a:ext cx="738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textruta 7">
                <a:extLst>
                  <a:ext uri="{FF2B5EF4-FFF2-40B4-BE49-F238E27FC236}">
                    <a16:creationId xmlns:a16="http://schemas.microsoft.com/office/drawing/2014/main" id="{C5B1BA48-6E7E-4434-8F10-8C9A0B298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393704"/>
                <a:ext cx="738344" cy="276999"/>
              </a:xfrm>
              <a:prstGeom prst="rect">
                <a:avLst/>
              </a:prstGeom>
              <a:blipFill>
                <a:blip r:embed="rId2"/>
                <a:stretch>
                  <a:fillRect l="-6612" r="-10744" b="-377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74C3A862-84F8-4395-B6CB-6805626182DE}"/>
              </a:ext>
            </a:extLst>
          </p:cNvPr>
          <p:cNvCxnSpPr/>
          <p:nvPr/>
        </p:nvCxnSpPr>
        <p:spPr>
          <a:xfrm flipV="1">
            <a:off x="3419872" y="2599206"/>
            <a:ext cx="1656184" cy="25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396379FF-5418-4C93-8971-818B3607D3BD}"/>
              </a:ext>
            </a:extLst>
          </p:cNvPr>
          <p:cNvCxnSpPr>
            <a:cxnSpLocks/>
          </p:cNvCxnSpPr>
          <p:nvPr/>
        </p:nvCxnSpPr>
        <p:spPr>
          <a:xfrm>
            <a:off x="3347864" y="3212976"/>
            <a:ext cx="1656184" cy="223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use cat - Wikidata">
            <a:extLst>
              <a:ext uri="{FF2B5EF4-FFF2-40B4-BE49-F238E27FC236}">
                <a16:creationId xmlns:a16="http://schemas.microsoft.com/office/drawing/2014/main" id="{23C3FE02-C0CD-4708-A5F2-2A99A15A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99" y="1985717"/>
            <a:ext cx="1309601" cy="17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ruta 17">
            <a:extLst>
              <a:ext uri="{FF2B5EF4-FFF2-40B4-BE49-F238E27FC236}">
                <a16:creationId xmlns:a16="http://schemas.microsoft.com/office/drawing/2014/main" id="{6C95D28F-CAF7-41AE-88A4-E6778280FECB}"/>
              </a:ext>
            </a:extLst>
          </p:cNvPr>
          <p:cNvSpPr txBox="1"/>
          <p:nvPr/>
        </p:nvSpPr>
        <p:spPr>
          <a:xfrm>
            <a:off x="4143531" y="3734010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https://upload.wikimedia.org/wikipedia/commons/thumb/4/4d/Cat_November_2010-1a.jpg/1200px-Cat_November_2010-1a.jpg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D8D9B3A8-0BCB-4912-BA73-DA4B205B608D}"/>
                  </a:ext>
                </a:extLst>
              </p:cNvPr>
              <p:cNvSpPr txBox="1"/>
              <p:nvPr/>
            </p:nvSpPr>
            <p:spPr>
              <a:xfrm>
                <a:off x="6876256" y="2726071"/>
                <a:ext cx="1224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𝐶𝑎𝑡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7" name="textruta 16">
                <a:extLst>
                  <a:ext uri="{FF2B5EF4-FFF2-40B4-BE49-F238E27FC236}">
                    <a16:creationId xmlns:a16="http://schemas.microsoft.com/office/drawing/2014/main" id="{D8D9B3A8-0BCB-4912-BA73-DA4B205B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2726071"/>
                <a:ext cx="1224181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og definición y significado | Diccionario Inglés Collins">
            <a:extLst>
              <a:ext uri="{FF2B5EF4-FFF2-40B4-BE49-F238E27FC236}">
                <a16:creationId xmlns:a16="http://schemas.microsoft.com/office/drawing/2014/main" id="{76820496-6246-4572-8C26-835C3211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52" y="3942711"/>
            <a:ext cx="1698056" cy="205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ruta 21">
                <a:extLst>
                  <a:ext uri="{FF2B5EF4-FFF2-40B4-BE49-F238E27FC236}">
                    <a16:creationId xmlns:a16="http://schemas.microsoft.com/office/drawing/2014/main" id="{9E8D0BA4-06A2-4C34-A44B-D40A17FA6E2F}"/>
                  </a:ext>
                </a:extLst>
              </p:cNvPr>
              <p:cNvSpPr txBox="1"/>
              <p:nvPr/>
            </p:nvSpPr>
            <p:spPr>
              <a:xfrm>
                <a:off x="5000852" y="529763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𝐷𝑜𝑔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22" name="textruta 21">
                <a:extLst>
                  <a:ext uri="{FF2B5EF4-FFF2-40B4-BE49-F238E27FC236}">
                    <a16:creationId xmlns:a16="http://schemas.microsoft.com/office/drawing/2014/main" id="{9E8D0BA4-06A2-4C34-A44B-D40A17FA6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52" y="5297637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ruta 23">
            <a:extLst>
              <a:ext uri="{FF2B5EF4-FFF2-40B4-BE49-F238E27FC236}">
                <a16:creationId xmlns:a16="http://schemas.microsoft.com/office/drawing/2014/main" id="{F74A69A2-A8F5-436B-B173-FFF24BBD7239}"/>
              </a:ext>
            </a:extLst>
          </p:cNvPr>
          <p:cNvSpPr txBox="1"/>
          <p:nvPr/>
        </p:nvSpPr>
        <p:spPr>
          <a:xfrm>
            <a:off x="4965324" y="5800613"/>
            <a:ext cx="47851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https://www.collinsdictionary.com/images/full/dog_230497594.jpg</a:t>
            </a:r>
          </a:p>
        </p:txBody>
      </p:sp>
    </p:spTree>
    <p:extLst>
      <p:ext uri="{BB962C8B-B14F-4D97-AF65-F5344CB8AC3E}">
        <p14:creationId xmlns:p14="http://schemas.microsoft.com/office/powerpoint/2010/main" val="426665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selection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800" dirty="0"/>
                  <a:t>Given a </a:t>
                </a:r>
                <a:r>
                  <a:rPr lang="sv-SE" sz="2800" dirty="0" err="1"/>
                  <a:t>model</a:t>
                </a:r>
                <a:r>
                  <a:rPr lang="sv-SE" sz="2800" dirty="0"/>
                  <a:t>, </a:t>
                </a:r>
                <a:r>
                  <a:rPr lang="sv-SE" sz="2800" dirty="0" err="1"/>
                  <a:t>choose</a:t>
                </a:r>
                <a:r>
                  <a:rPr lang="sv-SE" sz="2800" dirty="0"/>
                  <a:t> the optimal parameter </a:t>
                </a:r>
                <a:r>
                  <a:rPr lang="sv-SE" sz="2800" dirty="0" err="1"/>
                  <a:t>values</a:t>
                </a:r>
                <a:endParaRPr lang="sv-SE" sz="2800" dirty="0"/>
              </a:p>
              <a:p>
                <a:pPr lvl="1"/>
                <a:r>
                  <a:rPr lang="sv-SE" sz="2400" dirty="0"/>
                  <a:t>Decision </a:t>
                </a:r>
                <a:r>
                  <a:rPr lang="sv-SE" sz="2400" dirty="0" err="1"/>
                  <a:t>theory</a:t>
                </a:r>
                <a:endParaRPr lang="sv-SE" sz="2400" dirty="0"/>
              </a:p>
              <a:p>
                <a:endParaRPr lang="sv-SE" sz="2800" dirty="0"/>
              </a:p>
              <a:p>
                <a:r>
                  <a:rPr lang="sv-SE" sz="2400" dirty="0"/>
                  <a:t>If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know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true</a:t>
                </a:r>
                <a:r>
                  <a:rPr lang="sv-SE" sz="2400" dirty="0"/>
                  <a:t> distribution 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/>
                      </a:rPr>
                      <m:t>𝑝</m:t>
                    </m:r>
                    <m:r>
                      <a:rPr lang="sv-SE" sz="240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𝑦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1" i="1" smtClean="0">
                        <a:latin typeface="Cambria Math"/>
                      </a:rPr>
                      <m:t>𝒙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then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choose</a:t>
                </a:r>
                <a:r>
                  <a:rPr lang="sv-SE" sz="2400" dirty="0"/>
                  <a:t> the optimal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by </a:t>
                </a:r>
                <a:r>
                  <a:rPr lang="sv-SE" sz="2400" dirty="0" err="1"/>
                  <a:t>minimizing</a:t>
                </a:r>
                <a:r>
                  <a:rPr lang="sv-SE" sz="2400" dirty="0"/>
                  <a:t> the </a:t>
                </a:r>
                <a:r>
                  <a:rPr lang="sv-SE" sz="2400" b="1" dirty="0" err="1">
                    <a:solidFill>
                      <a:srgbClr val="0000FF"/>
                    </a:solidFill>
                  </a:rPr>
                  <a:t>expected</a:t>
                </a:r>
                <a:r>
                  <a:rPr lang="sv-SE" sz="2400" b="1" dirty="0">
                    <a:solidFill>
                      <a:srgbClr val="0000FF"/>
                    </a:solidFill>
                  </a:rPr>
                  <a:t> risk</a:t>
                </a:r>
                <a:r>
                  <a:rPr lang="sv-SE" sz="2400" dirty="0"/>
                  <a:t>: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520" y="4725144"/>
                <a:ext cx="8496944" cy="6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func>
                      <m:r>
                        <a:rPr lang="sv-SE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supHide m:val="on"/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supHide m:val="on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b>
                                          </m:sSub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>
                                              <a:latin typeface="Cambria Math" panose="02040503050406030204" pitchFamily="18" charset="0"/>
                                            </a:rPr>
                                            <m:t>Τ</m:t>
                                          </m:r>
                                          <m:r>
                                            <a:rPr lang="sv-SE" b="0" i="0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sv-SE" b="1" i="1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sv-SE" i="1" dirty="0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sv-SE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sv-SE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sv-SE" i="1" dirty="0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sv-SE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b="1" i="1" dirty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sv-SE" b="1" i="1" dirty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sv-SE" i="1" dirty="0"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 dirty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sv-SE" b="0" i="1" dirty="0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𝑑𝑇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sv-SE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496944" cy="693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09202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622C19F045194BBC8A89DAB366FE55" ma:contentTypeVersion="4" ma:contentTypeDescription="Create a new document." ma:contentTypeScope="" ma:versionID="c7c05a05644d6b4d1a7ec355bba8b504">
  <xsd:schema xmlns:xsd="http://www.w3.org/2001/XMLSchema" xmlns:xs="http://www.w3.org/2001/XMLSchema" xmlns:p="http://schemas.microsoft.com/office/2006/metadata/properties" xmlns:ns2="db00ea1b-5fd8-4bb3-a635-412f18fd437b" xmlns:ns3="456c28a4-5118-4ea6-a46b-b0a68eb16af2" targetNamespace="http://schemas.microsoft.com/office/2006/metadata/properties" ma:root="true" ma:fieldsID="6e39197be6c08fe881c747ff51eb64b3" ns2:_="" ns3:_="">
    <xsd:import namespace="db00ea1b-5fd8-4bb3-a635-412f18fd437b"/>
    <xsd:import namespace="456c28a4-5118-4ea6-a46b-b0a68eb16af2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ea1b-5fd8-4bb3-a635-412f18fd437b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c28a4-5118-4ea6-a46b-b0a68eb16af2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db00ea1b-5fd8-4bb3-a635-412f18fd437b" xsi:nil="true"/>
    <_lisam_PublishedVersion xmlns="456c28a4-5118-4ea6-a46b-b0a68eb16af2" xsi:nil="true"/>
  </documentManagement>
</p:properties>
</file>

<file path=customXml/itemProps1.xml><?xml version="1.0" encoding="utf-8"?>
<ds:datastoreItem xmlns:ds="http://schemas.openxmlformats.org/officeDocument/2006/customXml" ds:itemID="{973CDD5F-190B-4001-A720-C786D97BB5DF}"/>
</file>

<file path=customXml/itemProps2.xml><?xml version="1.0" encoding="utf-8"?>
<ds:datastoreItem xmlns:ds="http://schemas.openxmlformats.org/officeDocument/2006/customXml" ds:itemID="{4F060320-A448-485F-9BD8-197608414A0E}"/>
</file>

<file path=customXml/itemProps3.xml><?xml version="1.0" encoding="utf-8"?>
<ds:datastoreItem xmlns:ds="http://schemas.openxmlformats.org/officeDocument/2006/customXml" ds:itemID="{3464E908-1D4E-4855-918E-059CABD84E74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18232</TotalTime>
  <Words>1927</Words>
  <Application>Microsoft Office PowerPoint</Application>
  <PresentationFormat>Bildspel på skärmen (4:3)</PresentationFormat>
  <Paragraphs>431</Paragraphs>
  <Slides>39</Slides>
  <Notes>25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Times New Roman</vt:lpstr>
      <vt:lpstr>Wingdings 2</vt:lpstr>
      <vt:lpstr>mytheme</vt:lpstr>
      <vt:lpstr>Model selection</vt:lpstr>
      <vt:lpstr>Overview</vt:lpstr>
      <vt:lpstr>An estimator</vt:lpstr>
      <vt:lpstr>Overfitting</vt:lpstr>
      <vt:lpstr>Model selection</vt:lpstr>
      <vt:lpstr>Error functions</vt:lpstr>
      <vt:lpstr>Error vs loss function</vt:lpstr>
      <vt:lpstr>Data generating process</vt:lpstr>
      <vt:lpstr>Model selection</vt:lpstr>
      <vt:lpstr>Model selection</vt:lpstr>
      <vt:lpstr>Hold-out method</vt:lpstr>
      <vt:lpstr>General model selection strategy</vt:lpstr>
      <vt:lpstr>Hold-out method</vt:lpstr>
      <vt:lpstr>Hold-out method</vt:lpstr>
      <vt:lpstr>Hold-out method</vt:lpstr>
      <vt:lpstr>Hold-out method</vt:lpstr>
      <vt:lpstr>Hold-out method</vt:lpstr>
      <vt:lpstr>Hold-out method</vt:lpstr>
      <vt:lpstr>Hold-out method: remarks</vt:lpstr>
      <vt:lpstr>Hold-out in R</vt:lpstr>
      <vt:lpstr>Cross-validation </vt:lpstr>
      <vt:lpstr>Cross-validation</vt:lpstr>
      <vt:lpstr>Cross-validation</vt:lpstr>
      <vt:lpstr>Cross-validation vs Holdout </vt:lpstr>
      <vt:lpstr>Model selection</vt:lpstr>
      <vt:lpstr>Model selection</vt:lpstr>
      <vt:lpstr>Model selection</vt:lpstr>
      <vt:lpstr>Model selection: comments</vt:lpstr>
      <vt:lpstr>Bias-variance tradeoff</vt:lpstr>
      <vt:lpstr>Bias-variance tradeoff</vt:lpstr>
      <vt:lpstr>Bias-variance tradeoff</vt:lpstr>
      <vt:lpstr>Bias-variance tradeoff</vt:lpstr>
      <vt:lpstr>Model selection</vt:lpstr>
      <vt:lpstr>Cross-validatation</vt:lpstr>
      <vt:lpstr>Model evaluation</vt:lpstr>
      <vt:lpstr>Model evaluation</vt:lpstr>
      <vt:lpstr>ROC curves</vt:lpstr>
      <vt:lpstr>Imbalanced classes</vt:lpstr>
      <vt:lpstr>Imbalanced classes: precision-recall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498</cp:revision>
  <dcterms:created xsi:type="dcterms:W3CDTF">2008-10-17T08:20:23Z</dcterms:created>
  <dcterms:modified xsi:type="dcterms:W3CDTF">2021-11-10T09:35:09Z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0x010100C9622C19F045194BBC8A89DAB366FE55</vt:lpwstr>
  </property>
</Properties>
</file>