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4" r:id="rId1"/>
  </p:sldMasterIdLst>
  <p:notesMasterIdLst>
    <p:notesMasterId r:id="rId30"/>
  </p:notesMasterIdLst>
  <p:handoutMasterIdLst>
    <p:handoutMasterId r:id="rId31"/>
  </p:handoutMasterIdLst>
  <p:sldIdLst>
    <p:sldId id="606" r:id="rId2"/>
    <p:sldId id="607" r:id="rId3"/>
    <p:sldId id="611" r:id="rId4"/>
    <p:sldId id="612" r:id="rId5"/>
    <p:sldId id="651" r:id="rId6"/>
    <p:sldId id="671" r:id="rId7"/>
    <p:sldId id="619" r:id="rId8"/>
    <p:sldId id="681" r:id="rId9"/>
    <p:sldId id="682" r:id="rId10"/>
    <p:sldId id="620" r:id="rId11"/>
    <p:sldId id="683" r:id="rId12"/>
    <p:sldId id="615" r:id="rId13"/>
    <p:sldId id="687" r:id="rId14"/>
    <p:sldId id="685" r:id="rId15"/>
    <p:sldId id="686" r:id="rId16"/>
    <p:sldId id="680" r:id="rId17"/>
    <p:sldId id="616" r:id="rId18"/>
    <p:sldId id="618" r:id="rId19"/>
    <p:sldId id="688" r:id="rId20"/>
    <p:sldId id="689" r:id="rId21"/>
    <p:sldId id="621" r:id="rId22"/>
    <p:sldId id="622" r:id="rId23"/>
    <p:sldId id="672" r:id="rId24"/>
    <p:sldId id="674" r:id="rId25"/>
    <p:sldId id="676" r:id="rId26"/>
    <p:sldId id="675" r:id="rId27"/>
    <p:sldId id="677" r:id="rId28"/>
    <p:sldId id="678" r:id="rId29"/>
  </p:sldIdLst>
  <p:sldSz cx="9144000" cy="6858000" type="screen4x3"/>
  <p:notesSz cx="6769100" cy="9906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66"/>
    <a:srgbClr val="0000FF"/>
    <a:srgbClr val="008000"/>
    <a:srgbClr val="99CCFF"/>
    <a:srgbClr val="CCFFCC"/>
    <a:srgbClr val="003300"/>
    <a:srgbClr val="FFCCFF"/>
    <a:srgbClr val="00FF00"/>
    <a:srgbClr val="FF33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3" autoAdjust="0"/>
    <p:restoredTop sz="94728" autoAdjust="0"/>
  </p:normalViewPr>
  <p:slideViewPr>
    <p:cSldViewPr>
      <p:cViewPr varScale="1">
        <p:scale>
          <a:sx n="106" d="100"/>
          <a:sy n="106" d="100"/>
        </p:scale>
        <p:origin x="177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30" tIns="45614" rIns="91230" bIns="45614" numCol="1" anchor="t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endParaRPr lang="en-GB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0325" y="0"/>
            <a:ext cx="288448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30" tIns="45614" rIns="91230" bIns="45614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endParaRPr lang="en-GB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9275"/>
            <a:ext cx="296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30" tIns="45614" rIns="91230" bIns="45614" numCol="1" anchor="b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endParaRPr lang="en-GB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0325" y="9439275"/>
            <a:ext cx="288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30" tIns="45614" rIns="91230" bIns="45614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fld id="{BD8876C1-8DF2-46AD-B181-60AAB9DBA8A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501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0000" y="0"/>
            <a:ext cx="2971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62000"/>
            <a:ext cx="4978400" cy="3733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724400"/>
            <a:ext cx="4953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71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000" y="9372600"/>
            <a:ext cx="2971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C4186E9-65FA-49CC-A008-F525F7C53A7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5570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186E9-65FA-49CC-A008-F525F7C53A7A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950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E118-4F72-4976-8AE2-6FCB342F705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2EDED-D680-4F0C-A157-C0EA3E0F591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8F99-6B4F-48D7-9C3B-DA234A0F3D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05CF3-A2C3-4711-A3EB-3A9F09D1296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46D1F-80AB-4F5B-9D1F-5733765620F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40DEE-D8E0-494E-B78B-BC02C6531B2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065D-C927-4A49-A120-7240BDE3141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1D84-FB38-42BA-BE71-C276DF8D723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A9DA-282B-4A64-8687-50899D59AD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E7C1-F9E6-4B3E-B7EE-76CBEDD3CC5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732A99/TDDE01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805A8-C2DF-44DF-8229-BDEE6704D91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  <a:br>
              <a:rPr lang="en-US"/>
            </a:b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Lecture 2b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E118-4F72-4976-8AE2-6FCB342F7055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512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3711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Impurity measure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sz="2400" b="0" i="0" smtClean="0">
                        <a:latin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</m:oMath>
                </a14:m>
                <a:endParaRPr lang="sv-SE" sz="24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000" dirty="0"/>
                  <a:t>is a tree node (region)</a:t>
                </a:r>
              </a:p>
              <a:p>
                <a:pPr lvl="1"/>
                <a:r>
                  <a:rPr lang="en-US" sz="2000" dirty="0"/>
                  <a:t>Node can be split unless it is pure</a:t>
                </a:r>
              </a:p>
              <a:p>
                <a:endParaRPr lang="en-US" sz="2400" dirty="0"/>
              </a:p>
              <a:p>
                <a:r>
                  <a:rPr lang="en-US" sz="2400" b="1" dirty="0">
                    <a:solidFill>
                      <a:srgbClr val="0000FF"/>
                    </a:solidFill>
                  </a:rPr>
                  <a:t>Misclassification rate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=1−</m:t>
                    </m:r>
                    <m:func>
                      <m:func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sv-SE" sz="24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sv-SE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acc>
                          </m:e>
                          <m:sub>
                            <m:r>
                              <a:rPr lang="sv-SE" sz="2400" b="0" i="1" dirty="0" smtClean="0">
                                <a:latin typeface="Cambria Math" panose="02040503050406030204" pitchFamily="18" charset="0"/>
                              </a:rPr>
                              <m:t>𝑙𝑚</m:t>
                            </m:r>
                          </m:sub>
                        </m:sSub>
                      </m:e>
                    </m:func>
                  </m:oMath>
                </a14:m>
                <a:endParaRPr lang="en-US" sz="2400" dirty="0"/>
              </a:p>
              <a:p>
                <a:r>
                  <a:rPr lang="en-US" sz="2400" b="1" dirty="0">
                    <a:solidFill>
                      <a:srgbClr val="0000FF"/>
                    </a:solidFill>
                  </a:rPr>
                  <a:t>Gini index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sv-S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sv-S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sv-S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sv-S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sv-S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sv-S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sv-S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sv-SE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sv-SE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sv-SE" sz="24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acc>
                          </m:e>
                          <m:sub>
                            <m:r>
                              <a:rPr lang="sv-SE" sz="2400" i="1" dirty="0">
                                <a:latin typeface="Cambria Math" panose="02040503050406030204" pitchFamily="18" charset="0"/>
                              </a:rPr>
                              <m:t>𝑙𝑚</m:t>
                            </m:r>
                          </m:sub>
                        </m:sSub>
                        <m:r>
                          <a:rPr lang="sv-SE" sz="2400" b="0" i="1" dirty="0" smtClean="0"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sv-SE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sv-SE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sv-SE" sz="24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acc>
                          </m:e>
                          <m:sub>
                            <m:r>
                              <a:rPr lang="sv-SE" sz="2400" i="1" dirty="0">
                                <a:latin typeface="Cambria Math" panose="02040503050406030204" pitchFamily="18" charset="0"/>
                              </a:rPr>
                              <m:t>𝑙𝑚</m:t>
                            </m:r>
                          </m:sub>
                        </m:sSub>
                      </m:e>
                    </m:nary>
                    <m:r>
                      <a:rPr lang="sv-S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v-SE" sz="2400" b="0" dirty="0">
                  <a:solidFill>
                    <a:schemeClr val="tx1"/>
                  </a:solidFill>
                </a:endParaRPr>
              </a:p>
              <a:p>
                <a:r>
                  <a:rPr lang="en-US" sz="2400" b="1" dirty="0">
                    <a:solidFill>
                      <a:srgbClr val="0000FF"/>
                    </a:solidFill>
                  </a:rPr>
                  <a:t>Cross-entropy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sv-SE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sv-SE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sv-SE" sz="24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acc>
                          </m:e>
                          <m:sub>
                            <m:r>
                              <a:rPr lang="sv-SE" sz="2400" i="1" dirty="0">
                                <a:latin typeface="Cambria Math" panose="02040503050406030204" pitchFamily="18" charset="0"/>
                              </a:rPr>
                              <m:t>𝑙𝑚</m:t>
                            </m:r>
                          </m:sub>
                        </m:sSub>
                        <m:func>
                          <m:funcPr>
                            <m:ctrlPr>
                              <a:rPr lang="sv-SE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sv-SE" sz="2400" b="0" i="0" dirty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sv-SE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sv-SE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sv-SE" sz="24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sv-SE" sz="2400" i="1" dirty="0">
                                    <a:latin typeface="Cambria Math" panose="02040503050406030204" pitchFamily="18" charset="0"/>
                                  </a:rPr>
                                  <m:t>𝑙𝑚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>
                  <a:solidFill>
                    <a:srgbClr val="C00000"/>
                  </a:solidFill>
                </a:endParaRPr>
              </a:p>
              <a:p>
                <a:r>
                  <a:rPr lang="en-US" sz="2400" dirty="0"/>
                  <a:t>Note: In many sources, </a:t>
                </a:r>
                <a:r>
                  <a:rPr lang="en-US" sz="2400" dirty="0">
                    <a:solidFill>
                      <a:srgbClr val="C00000"/>
                    </a:solidFill>
                  </a:rPr>
                  <a:t>deviance</a:t>
                </a:r>
                <a:r>
                  <a:rPr lang="en-US" sz="2400" dirty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sz="2400">
                        <a:latin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sv-SE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37112"/>
              </a:xfrm>
              <a:blipFill>
                <a:blip r:embed="rId2"/>
                <a:stretch>
                  <a:fillRect l="-963" t="-105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5927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1A525F2-F780-0201-0848-1E4202C66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Example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260A500F-ECEA-5342-6629-573FFD3DC0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/>
                  <a:t>Misclassification rate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</a:rPr>
                      <m:t>=1/3</m:t>
                    </m:r>
                  </m:oMath>
                </a14:m>
                <a:endParaRPr lang="sv-SE" dirty="0"/>
              </a:p>
              <a:p>
                <a:pPr lvl="1"/>
                <a:endParaRPr lang="sv-SE" dirty="0"/>
              </a:p>
              <a:p>
                <a:endParaRPr lang="sv-SE" dirty="0"/>
              </a:p>
              <a:p>
                <a:r>
                  <a:rPr lang="sv-SE" dirty="0" err="1"/>
                  <a:t>Gini</a:t>
                </a:r>
                <a:r>
                  <a:rPr lang="sv-SE" dirty="0"/>
                  <a:t> index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</a:rPr>
                      <m:t>=4/9</m:t>
                    </m:r>
                  </m:oMath>
                </a14:m>
                <a:endParaRPr lang="sv-SE" dirty="0"/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260A500F-ECEA-5342-6629-573FFD3DC0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CD93877-25DA-72DB-1BA2-3AFD465E0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9BFF60D-6F16-1023-8C72-CD28E02A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245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classification trees: CART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0070C0"/>
                    </a:solidFill>
                  </a:rPr>
                  <a:t>Step 1</a:t>
                </a:r>
                <a:r>
                  <a:rPr lang="en-US" sz="2400" dirty="0"/>
                  <a:t>: </a:t>
                </a:r>
                <a:r>
                  <a:rPr lang="en-US" sz="2400" dirty="0">
                    <a:solidFill>
                      <a:srgbClr val="0070C0"/>
                    </a:solidFill>
                  </a:rPr>
                  <a:t>Finding optimal tree</a:t>
                </a:r>
                <a:r>
                  <a:rPr lang="en-US" sz="2400" dirty="0"/>
                  <a:t>: grow the tree in order to minimize global objective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/>
                  <a:t>Let C</a:t>
                </a:r>
                <a:r>
                  <a:rPr lang="en-US" sz="2400" baseline="-25000" dirty="0"/>
                  <a:t>0</a:t>
                </a:r>
                <a:r>
                  <a:rPr lang="en-US" sz="2400" dirty="0"/>
                  <a:t> be a hypercube containing all observations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/>
                  <a:t>Let  queue C={C</a:t>
                </a:r>
                <a:r>
                  <a:rPr lang="en-US" sz="2400" baseline="-25000" dirty="0"/>
                  <a:t>0</a:t>
                </a:r>
                <a:r>
                  <a:rPr lang="en-US" sz="2400" dirty="0"/>
                  <a:t>}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/>
                  <a:t>Pick up some C</a:t>
                </a:r>
                <a:r>
                  <a:rPr lang="en-US" sz="2400" baseline="-25000" dirty="0"/>
                  <a:t>i</a:t>
                </a:r>
                <a:r>
                  <a:rPr lang="en-US" sz="2400" dirty="0"/>
                  <a:t> from C and find a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and value </a:t>
                </a:r>
                <a:r>
                  <a:rPr lang="en-US" sz="2400" i="1" dirty="0"/>
                  <a:t>s</a:t>
                </a:r>
                <a:r>
                  <a:rPr lang="en-US" sz="2400" dirty="0"/>
                  <a:t> that split </a:t>
                </a:r>
                <a:r>
                  <a:rPr lang="en-US" sz="2400" dirty="0" err="1"/>
                  <a:t>C</a:t>
                </a:r>
                <a:r>
                  <a:rPr lang="en-US" sz="2400" baseline="-25000" dirty="0" err="1"/>
                  <a:t>j</a:t>
                </a:r>
                <a:r>
                  <a:rPr lang="en-US" sz="2400" dirty="0"/>
                  <a:t> into two hypercubes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sSub>
                            <m:sSub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sSub>
                        <m:sSubPr>
                          <m:ctrlPr>
                            <a:rPr lang="sv-SE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v-SE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sSub>
                            <m:sSubPr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514350" indent="-514350">
                  <a:buFont typeface="+mj-lt"/>
                  <a:buAutoNum type="arabicPeriod"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and minimizes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v-SE" sz="2400" b="0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sv-SE" sz="2400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sv-SE" sz="2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sv-SE" sz="2400" b="0" i="1" smtClean="0">
                                  <a:latin typeface="Cambria Math"/>
                                </a:rPr>
                                <m:t>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sv-SE" sz="2400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sv-SE" sz="240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457200" indent="-457200">
                  <a:buFont typeface="+mj-lt"/>
                  <a:buAutoNum type="arabicPeriod" startAt="4"/>
                </a:pPr>
                <a:r>
                  <a:rPr lang="en-US" sz="2400" dirty="0"/>
                  <a:t>Remove </a:t>
                </a:r>
                <a:r>
                  <a:rPr lang="en-US" sz="2400" dirty="0" err="1"/>
                  <a:t>C</a:t>
                </a:r>
                <a:r>
                  <a:rPr lang="en-US" sz="2400" baseline="-25000" dirty="0" err="1"/>
                  <a:t>j</a:t>
                </a:r>
                <a:r>
                  <a:rPr lang="en-US" sz="2400" dirty="0"/>
                  <a:t> from C and add R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 and R</a:t>
                </a:r>
                <a:r>
                  <a:rPr lang="en-US" sz="2400" baseline="-25000" dirty="0"/>
                  <a:t>2</a:t>
                </a:r>
                <a:endParaRPr lang="en-US" sz="2400" dirty="0"/>
              </a:p>
              <a:p>
                <a:pPr marL="457200" indent="-457200">
                  <a:buFont typeface="+mj-lt"/>
                  <a:buAutoNum type="arabicPeriod" startAt="4"/>
                </a:pPr>
                <a:r>
                  <a:rPr lang="en-US" sz="2400" dirty="0"/>
                  <a:t>Repeat 3-4 as many times as needed (until some stopping criterion is fulfilled or until each cube has only 1 observation)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/>
                  <a:t>Greedy algorithm (optimal tree is not found)</a:t>
                </a:r>
              </a:p>
              <a:p>
                <a:pPr marL="514350" indent="-514350">
                  <a:buFont typeface="+mj-lt"/>
                  <a:buAutoNum type="arabicPeriod" startAt="4"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148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4114800" y="297180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25390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ABE3F6B-E219-9A44-13F5-62F169141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Example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 6">
                <a:extLst>
                  <a:ext uri="{FF2B5EF4-FFF2-40B4-BE49-F238E27FC236}">
                    <a16:creationId xmlns:a16="http://schemas.microsoft.com/office/drawing/2014/main" id="{1A96A022-A725-898E-8E8D-D2D593CB079B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466807" y="2204864"/>
              <a:ext cx="822960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32985">
                      <a:extLst>
                        <a:ext uri="{9D8B030D-6E8A-4147-A177-3AD203B41FA5}">
                          <a16:colId xmlns:a16="http://schemas.microsoft.com/office/drawing/2014/main" val="2416843956"/>
                        </a:ext>
                      </a:extLst>
                    </a:gridCol>
                    <a:gridCol w="1872208">
                      <a:extLst>
                        <a:ext uri="{9D8B030D-6E8A-4147-A177-3AD203B41FA5}">
                          <a16:colId xmlns:a16="http://schemas.microsoft.com/office/drawing/2014/main" val="3054343404"/>
                        </a:ext>
                      </a:extLst>
                    </a:gridCol>
                    <a:gridCol w="2016224">
                      <a:extLst>
                        <a:ext uri="{9D8B030D-6E8A-4147-A177-3AD203B41FA5}">
                          <a16:colId xmlns:a16="http://schemas.microsoft.com/office/drawing/2014/main" val="514709595"/>
                        </a:ext>
                      </a:extLst>
                    </a:gridCol>
                    <a:gridCol w="2108183">
                      <a:extLst>
                        <a:ext uri="{9D8B030D-6E8A-4147-A177-3AD203B41FA5}">
                          <a16:colId xmlns:a16="http://schemas.microsoft.com/office/drawing/2014/main" val="382923966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v-SE" b="1" i="1" smtClean="0">
                                    <a:latin typeface="Cambria Math" panose="02040503050406030204" pitchFamily="18" charset="0"/>
                                  </a:rPr>
                                  <m:t>𝑰𝑫</m:t>
                                </m:r>
                              </m:oMath>
                            </m:oMathPara>
                          </a14:m>
                          <a:endParaRPr lang="sv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v-S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sv-SE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v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v-SE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sv-SE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v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v-SE" b="1" i="1" dirty="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sv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84622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C1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87888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C1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95158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C2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42142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C2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36967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C2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74448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 6">
                <a:extLst>
                  <a:ext uri="{FF2B5EF4-FFF2-40B4-BE49-F238E27FC236}">
                    <a16:creationId xmlns:a16="http://schemas.microsoft.com/office/drawing/2014/main" id="{1A96A022-A725-898E-8E8D-D2D593CB079B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466807" y="2204864"/>
              <a:ext cx="822960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32985">
                      <a:extLst>
                        <a:ext uri="{9D8B030D-6E8A-4147-A177-3AD203B41FA5}">
                          <a16:colId xmlns:a16="http://schemas.microsoft.com/office/drawing/2014/main" val="2416843956"/>
                        </a:ext>
                      </a:extLst>
                    </a:gridCol>
                    <a:gridCol w="1872208">
                      <a:extLst>
                        <a:ext uri="{9D8B030D-6E8A-4147-A177-3AD203B41FA5}">
                          <a16:colId xmlns:a16="http://schemas.microsoft.com/office/drawing/2014/main" val="3054343404"/>
                        </a:ext>
                      </a:extLst>
                    </a:gridCol>
                    <a:gridCol w="2016224">
                      <a:extLst>
                        <a:ext uri="{9D8B030D-6E8A-4147-A177-3AD203B41FA5}">
                          <a16:colId xmlns:a16="http://schemas.microsoft.com/office/drawing/2014/main" val="514709595"/>
                        </a:ext>
                      </a:extLst>
                    </a:gridCol>
                    <a:gridCol w="2108183">
                      <a:extLst>
                        <a:ext uri="{9D8B030D-6E8A-4147-A177-3AD203B41FA5}">
                          <a16:colId xmlns:a16="http://schemas.microsoft.com/office/drawing/2014/main" val="382923966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>
                        <a:blipFill>
                          <a:blip r:embed="rId2"/>
                          <a:stretch>
                            <a:fillRect l="-272" t="-1639" r="-269210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>
                        <a:blipFill>
                          <a:blip r:embed="rId2"/>
                          <a:stretch>
                            <a:fillRect l="-119870" t="-1639" r="-221824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>
                        <a:blipFill>
                          <a:blip r:embed="rId2"/>
                          <a:stretch>
                            <a:fillRect l="-203927" t="-1639" r="-105740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>
                        <a:blipFill>
                          <a:blip r:embed="rId2"/>
                          <a:stretch>
                            <a:fillRect l="-290751" t="-1639" r="-1156" b="-5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84622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C1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87888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C1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95158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C2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42142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C2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36967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C2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744485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E53ACCF-55DC-B9A6-18D2-9CE2BE9ED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19DC75B6-B1E2-E679-87D5-2476A2A9A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032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68316E6-E578-EC88-6783-F3D5FAF74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Example</a:t>
            </a:r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96A7BD59-F730-EBC5-DECC-64857B992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AFBA673-292F-8D46-448F-B8025AD4C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14</a:t>
            </a:fld>
            <a:endParaRPr lang="en-GB"/>
          </a:p>
        </p:txBody>
      </p:sp>
      <p:cxnSp>
        <p:nvCxnSpPr>
          <p:cNvPr id="6" name="Rak pilkoppling 5">
            <a:extLst>
              <a:ext uri="{FF2B5EF4-FFF2-40B4-BE49-F238E27FC236}">
                <a16:creationId xmlns:a16="http://schemas.microsoft.com/office/drawing/2014/main" id="{7D5E423E-E62B-A173-277D-07BC63048628}"/>
              </a:ext>
            </a:extLst>
          </p:cNvPr>
          <p:cNvCxnSpPr>
            <a:cxnSpLocks/>
          </p:cNvCxnSpPr>
          <p:nvPr/>
        </p:nvCxnSpPr>
        <p:spPr>
          <a:xfrm flipH="1">
            <a:off x="1455800" y="3519386"/>
            <a:ext cx="817240" cy="1175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ak pilkoppling 6">
            <a:extLst>
              <a:ext uri="{FF2B5EF4-FFF2-40B4-BE49-F238E27FC236}">
                <a16:creationId xmlns:a16="http://schemas.microsoft.com/office/drawing/2014/main" id="{A560DF70-872A-FCE4-882E-CE46B3087235}"/>
              </a:ext>
            </a:extLst>
          </p:cNvPr>
          <p:cNvCxnSpPr/>
          <p:nvPr/>
        </p:nvCxnSpPr>
        <p:spPr>
          <a:xfrm>
            <a:off x="2273040" y="3543248"/>
            <a:ext cx="910952" cy="1152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ktangel 7">
            <a:extLst>
              <a:ext uri="{FF2B5EF4-FFF2-40B4-BE49-F238E27FC236}">
                <a16:creationId xmlns:a16="http://schemas.microsoft.com/office/drawing/2014/main" id="{5827458A-C267-D5EC-6721-CA90E9E8260E}"/>
              </a:ext>
            </a:extLst>
          </p:cNvPr>
          <p:cNvSpPr/>
          <p:nvPr/>
        </p:nvSpPr>
        <p:spPr>
          <a:xfrm>
            <a:off x="807728" y="4695351"/>
            <a:ext cx="100811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R1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A0D68224-9CB0-20CE-44A5-21D99ECF092A}"/>
              </a:ext>
            </a:extLst>
          </p:cNvPr>
          <p:cNvSpPr/>
          <p:nvPr/>
        </p:nvSpPr>
        <p:spPr>
          <a:xfrm>
            <a:off x="2728516" y="4742977"/>
            <a:ext cx="100811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R2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ruta 9">
                <a:extLst>
                  <a:ext uri="{FF2B5EF4-FFF2-40B4-BE49-F238E27FC236}">
                    <a16:creationId xmlns:a16="http://schemas.microsoft.com/office/drawing/2014/main" id="{8318742D-CF65-A08F-95CE-EF63B7E913BF}"/>
                  </a:ext>
                </a:extLst>
              </p:cNvPr>
              <p:cNvSpPr txBox="1"/>
              <p:nvPr/>
            </p:nvSpPr>
            <p:spPr>
              <a:xfrm>
                <a:off x="976896" y="3903855"/>
                <a:ext cx="110350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&lt;2</m:t>
                      </m:r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0" name="textruta 9">
                <a:extLst>
                  <a:ext uri="{FF2B5EF4-FFF2-40B4-BE49-F238E27FC236}">
                    <a16:creationId xmlns:a16="http://schemas.microsoft.com/office/drawing/2014/main" id="{8318742D-CF65-A08F-95CE-EF63B7E91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896" y="3903855"/>
                <a:ext cx="110350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ruta 10">
                <a:extLst>
                  <a:ext uri="{FF2B5EF4-FFF2-40B4-BE49-F238E27FC236}">
                    <a16:creationId xmlns:a16="http://schemas.microsoft.com/office/drawing/2014/main" id="{45AE4E57-0505-3D6E-D25E-67F2EA0A34D6}"/>
                  </a:ext>
                </a:extLst>
              </p:cNvPr>
              <p:cNvSpPr txBox="1"/>
              <p:nvPr/>
            </p:nvSpPr>
            <p:spPr>
              <a:xfrm>
                <a:off x="2579965" y="3904285"/>
                <a:ext cx="110350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1" name="textruta 10">
                <a:extLst>
                  <a:ext uri="{FF2B5EF4-FFF2-40B4-BE49-F238E27FC236}">
                    <a16:creationId xmlns:a16="http://schemas.microsoft.com/office/drawing/2014/main" id="{45AE4E57-0505-3D6E-D25E-67F2EA0A3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965" y="3904285"/>
                <a:ext cx="110350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 11">
            <a:extLst>
              <a:ext uri="{FF2B5EF4-FFF2-40B4-BE49-F238E27FC236}">
                <a16:creationId xmlns:a16="http://schemas.microsoft.com/office/drawing/2014/main" id="{3A87E7F6-5157-9BA1-C958-1CDFF3F59F57}"/>
              </a:ext>
            </a:extLst>
          </p:cNvPr>
          <p:cNvSpPr/>
          <p:nvPr/>
        </p:nvSpPr>
        <p:spPr>
          <a:xfrm>
            <a:off x="2501652" y="5765974"/>
            <a:ext cx="288032" cy="269030"/>
          </a:xfrm>
          <a:prstGeom prst="ellipse">
            <a:avLst/>
          </a:prstGeom>
          <a:solidFill>
            <a:srgbClr val="00CC6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1</a:t>
            </a:r>
          </a:p>
        </p:txBody>
      </p:sp>
      <p:sp>
        <p:nvSpPr>
          <p:cNvPr id="13" name="Ellips 12">
            <a:extLst>
              <a:ext uri="{FF2B5EF4-FFF2-40B4-BE49-F238E27FC236}">
                <a16:creationId xmlns:a16="http://schemas.microsoft.com/office/drawing/2014/main" id="{2FF67F19-B07C-9151-DA44-01CE4887D2AB}"/>
              </a:ext>
            </a:extLst>
          </p:cNvPr>
          <p:cNvSpPr/>
          <p:nvPr/>
        </p:nvSpPr>
        <p:spPr>
          <a:xfrm>
            <a:off x="1280256" y="5718348"/>
            <a:ext cx="288032" cy="269030"/>
          </a:xfrm>
          <a:prstGeom prst="ellipse">
            <a:avLst/>
          </a:prstGeom>
          <a:solidFill>
            <a:srgbClr val="00CC6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14" name="Ellips 13">
            <a:extLst>
              <a:ext uri="{FF2B5EF4-FFF2-40B4-BE49-F238E27FC236}">
                <a16:creationId xmlns:a16="http://schemas.microsoft.com/office/drawing/2014/main" id="{518159A1-0893-A30A-0E0F-93CFB2486DFE}"/>
              </a:ext>
            </a:extLst>
          </p:cNvPr>
          <p:cNvSpPr/>
          <p:nvPr/>
        </p:nvSpPr>
        <p:spPr>
          <a:xfrm>
            <a:off x="2858432" y="5754704"/>
            <a:ext cx="288032" cy="269030"/>
          </a:xfrm>
          <a:prstGeom prst="ellipse">
            <a:avLst/>
          </a:prstGeom>
          <a:solidFill>
            <a:srgbClr val="00CC6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3</a:t>
            </a:r>
          </a:p>
        </p:txBody>
      </p:sp>
      <p:sp>
        <p:nvSpPr>
          <p:cNvPr id="15" name="Ellips 14">
            <a:extLst>
              <a:ext uri="{FF2B5EF4-FFF2-40B4-BE49-F238E27FC236}">
                <a16:creationId xmlns:a16="http://schemas.microsoft.com/office/drawing/2014/main" id="{31E9933D-B84B-43D9-857F-D29B345CE5B1}"/>
              </a:ext>
            </a:extLst>
          </p:cNvPr>
          <p:cNvSpPr/>
          <p:nvPr/>
        </p:nvSpPr>
        <p:spPr>
          <a:xfrm>
            <a:off x="3265003" y="5754704"/>
            <a:ext cx="288032" cy="269030"/>
          </a:xfrm>
          <a:prstGeom prst="ellipse">
            <a:avLst/>
          </a:prstGeom>
          <a:solidFill>
            <a:srgbClr val="00CC6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4</a:t>
            </a:r>
          </a:p>
        </p:txBody>
      </p:sp>
      <p:sp>
        <p:nvSpPr>
          <p:cNvPr id="16" name="Ellips 15">
            <a:extLst>
              <a:ext uri="{FF2B5EF4-FFF2-40B4-BE49-F238E27FC236}">
                <a16:creationId xmlns:a16="http://schemas.microsoft.com/office/drawing/2014/main" id="{D8C67D4E-C29E-77DF-3397-4460C1C8B8A3}"/>
              </a:ext>
            </a:extLst>
          </p:cNvPr>
          <p:cNvSpPr/>
          <p:nvPr/>
        </p:nvSpPr>
        <p:spPr>
          <a:xfrm>
            <a:off x="3633419" y="5770579"/>
            <a:ext cx="288032" cy="269030"/>
          </a:xfrm>
          <a:prstGeom prst="ellipse">
            <a:avLst/>
          </a:prstGeom>
          <a:solidFill>
            <a:srgbClr val="00CC6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5</a:t>
            </a:r>
          </a:p>
        </p:txBody>
      </p:sp>
      <p:cxnSp>
        <p:nvCxnSpPr>
          <p:cNvPr id="17" name="Rak pilkoppling 16">
            <a:extLst>
              <a:ext uri="{FF2B5EF4-FFF2-40B4-BE49-F238E27FC236}">
                <a16:creationId xmlns:a16="http://schemas.microsoft.com/office/drawing/2014/main" id="{E45BDC58-5A9F-730F-7502-EA95100458DE}"/>
              </a:ext>
            </a:extLst>
          </p:cNvPr>
          <p:cNvCxnSpPr>
            <a:cxnSpLocks/>
          </p:cNvCxnSpPr>
          <p:nvPr/>
        </p:nvCxnSpPr>
        <p:spPr>
          <a:xfrm flipH="1">
            <a:off x="6133215" y="3375370"/>
            <a:ext cx="817240" cy="1175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ak pilkoppling 17">
            <a:extLst>
              <a:ext uri="{FF2B5EF4-FFF2-40B4-BE49-F238E27FC236}">
                <a16:creationId xmlns:a16="http://schemas.microsoft.com/office/drawing/2014/main" id="{FDDD3313-A1A4-832E-9539-72C82341F66C}"/>
              </a:ext>
            </a:extLst>
          </p:cNvPr>
          <p:cNvCxnSpPr/>
          <p:nvPr/>
        </p:nvCxnSpPr>
        <p:spPr>
          <a:xfrm>
            <a:off x="6950455" y="3399232"/>
            <a:ext cx="910952" cy="1152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ktangel 18">
            <a:extLst>
              <a:ext uri="{FF2B5EF4-FFF2-40B4-BE49-F238E27FC236}">
                <a16:creationId xmlns:a16="http://schemas.microsoft.com/office/drawing/2014/main" id="{8011BD3E-3160-4EA7-6FBB-7D53CDF3128B}"/>
              </a:ext>
            </a:extLst>
          </p:cNvPr>
          <p:cNvSpPr/>
          <p:nvPr/>
        </p:nvSpPr>
        <p:spPr>
          <a:xfrm>
            <a:off x="5485143" y="4551335"/>
            <a:ext cx="100811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R1</a:t>
            </a: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D0483F93-2191-E5C0-8C44-D93950D63A09}"/>
              </a:ext>
            </a:extLst>
          </p:cNvPr>
          <p:cNvSpPr/>
          <p:nvPr/>
        </p:nvSpPr>
        <p:spPr>
          <a:xfrm>
            <a:off x="7405931" y="4598961"/>
            <a:ext cx="100811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R2</a:t>
            </a:r>
          </a:p>
        </p:txBody>
      </p:sp>
      <p:sp>
        <p:nvSpPr>
          <p:cNvPr id="21" name="Ellips 20">
            <a:extLst>
              <a:ext uri="{FF2B5EF4-FFF2-40B4-BE49-F238E27FC236}">
                <a16:creationId xmlns:a16="http://schemas.microsoft.com/office/drawing/2014/main" id="{9A70258B-5D85-38F5-BCCF-72EE40BF5880}"/>
              </a:ext>
            </a:extLst>
          </p:cNvPr>
          <p:cNvSpPr/>
          <p:nvPr/>
        </p:nvSpPr>
        <p:spPr>
          <a:xfrm>
            <a:off x="5618166" y="5574332"/>
            <a:ext cx="288032" cy="269030"/>
          </a:xfrm>
          <a:prstGeom prst="ellipse">
            <a:avLst/>
          </a:prstGeom>
          <a:solidFill>
            <a:srgbClr val="00CC6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1</a:t>
            </a:r>
          </a:p>
        </p:txBody>
      </p:sp>
      <p:sp>
        <p:nvSpPr>
          <p:cNvPr id="22" name="Ellips 21">
            <a:extLst>
              <a:ext uri="{FF2B5EF4-FFF2-40B4-BE49-F238E27FC236}">
                <a16:creationId xmlns:a16="http://schemas.microsoft.com/office/drawing/2014/main" id="{D27C9CAD-5BA5-2F53-9041-74D0665F4A1E}"/>
              </a:ext>
            </a:extLst>
          </p:cNvPr>
          <p:cNvSpPr/>
          <p:nvPr/>
        </p:nvSpPr>
        <p:spPr>
          <a:xfrm>
            <a:off x="5957671" y="5574332"/>
            <a:ext cx="288032" cy="269030"/>
          </a:xfrm>
          <a:prstGeom prst="ellipse">
            <a:avLst/>
          </a:prstGeom>
          <a:solidFill>
            <a:srgbClr val="00CC6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23" name="Ellips 22">
            <a:extLst>
              <a:ext uri="{FF2B5EF4-FFF2-40B4-BE49-F238E27FC236}">
                <a16:creationId xmlns:a16="http://schemas.microsoft.com/office/drawing/2014/main" id="{E7E2CDD5-B6D5-FBF0-63DB-C58714DBF93D}"/>
              </a:ext>
            </a:extLst>
          </p:cNvPr>
          <p:cNvSpPr/>
          <p:nvPr/>
        </p:nvSpPr>
        <p:spPr>
          <a:xfrm>
            <a:off x="7535847" y="5610688"/>
            <a:ext cx="288032" cy="269030"/>
          </a:xfrm>
          <a:prstGeom prst="ellipse">
            <a:avLst/>
          </a:prstGeom>
          <a:solidFill>
            <a:srgbClr val="00CC6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3</a:t>
            </a:r>
          </a:p>
        </p:txBody>
      </p:sp>
      <p:sp>
        <p:nvSpPr>
          <p:cNvPr id="24" name="Ellips 23">
            <a:extLst>
              <a:ext uri="{FF2B5EF4-FFF2-40B4-BE49-F238E27FC236}">
                <a16:creationId xmlns:a16="http://schemas.microsoft.com/office/drawing/2014/main" id="{FAFCEFB9-45BB-27DE-CA1B-5B39B78D111C}"/>
              </a:ext>
            </a:extLst>
          </p:cNvPr>
          <p:cNvSpPr/>
          <p:nvPr/>
        </p:nvSpPr>
        <p:spPr>
          <a:xfrm>
            <a:off x="6326310" y="5565200"/>
            <a:ext cx="288032" cy="269030"/>
          </a:xfrm>
          <a:prstGeom prst="ellipse">
            <a:avLst/>
          </a:prstGeom>
          <a:solidFill>
            <a:srgbClr val="00CC6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4</a:t>
            </a:r>
          </a:p>
        </p:txBody>
      </p:sp>
      <p:sp>
        <p:nvSpPr>
          <p:cNvPr id="25" name="Ellips 24">
            <a:extLst>
              <a:ext uri="{FF2B5EF4-FFF2-40B4-BE49-F238E27FC236}">
                <a16:creationId xmlns:a16="http://schemas.microsoft.com/office/drawing/2014/main" id="{FCEC9C9D-6236-0D44-7471-5CD012A3B3EE}"/>
              </a:ext>
            </a:extLst>
          </p:cNvPr>
          <p:cNvSpPr/>
          <p:nvPr/>
        </p:nvSpPr>
        <p:spPr>
          <a:xfrm>
            <a:off x="7998656" y="5612021"/>
            <a:ext cx="288032" cy="269030"/>
          </a:xfrm>
          <a:prstGeom prst="ellipse">
            <a:avLst/>
          </a:prstGeom>
          <a:solidFill>
            <a:srgbClr val="00CC6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ruta 25">
                <a:extLst>
                  <a:ext uri="{FF2B5EF4-FFF2-40B4-BE49-F238E27FC236}">
                    <a16:creationId xmlns:a16="http://schemas.microsoft.com/office/drawing/2014/main" id="{0EF26EA6-0E1A-3D18-2EFA-E6139FB5D773}"/>
                  </a:ext>
                </a:extLst>
              </p:cNvPr>
              <p:cNvSpPr txBox="1"/>
              <p:nvPr/>
            </p:nvSpPr>
            <p:spPr>
              <a:xfrm>
                <a:off x="5580112" y="3861048"/>
                <a:ext cx="110350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&lt;3</m:t>
                      </m:r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26" name="textruta 25">
                <a:extLst>
                  <a:ext uri="{FF2B5EF4-FFF2-40B4-BE49-F238E27FC236}">
                    <a16:creationId xmlns:a16="http://schemas.microsoft.com/office/drawing/2014/main" id="{0EF26EA6-0E1A-3D18-2EFA-E6139FB5D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3861048"/>
                <a:ext cx="110350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ruta 26">
                <a:extLst>
                  <a:ext uri="{FF2B5EF4-FFF2-40B4-BE49-F238E27FC236}">
                    <a16:creationId xmlns:a16="http://schemas.microsoft.com/office/drawing/2014/main" id="{48023191-41B5-82A9-7730-151E3A5ED33B}"/>
                  </a:ext>
                </a:extLst>
              </p:cNvPr>
              <p:cNvSpPr txBox="1"/>
              <p:nvPr/>
            </p:nvSpPr>
            <p:spPr>
              <a:xfrm>
                <a:off x="7183181" y="3861478"/>
                <a:ext cx="110350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≥3</m:t>
                      </m:r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27" name="textruta 26">
                <a:extLst>
                  <a:ext uri="{FF2B5EF4-FFF2-40B4-BE49-F238E27FC236}">
                    <a16:creationId xmlns:a16="http://schemas.microsoft.com/office/drawing/2014/main" id="{48023191-41B5-82A9-7730-151E3A5E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181" y="3861478"/>
                <a:ext cx="110350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ruta 27">
            <a:extLst>
              <a:ext uri="{FF2B5EF4-FFF2-40B4-BE49-F238E27FC236}">
                <a16:creationId xmlns:a16="http://schemas.microsoft.com/office/drawing/2014/main" id="{5334892F-E916-3BCA-1346-62B151D34079}"/>
              </a:ext>
            </a:extLst>
          </p:cNvPr>
          <p:cNvSpPr txBox="1"/>
          <p:nvPr/>
        </p:nvSpPr>
        <p:spPr>
          <a:xfrm>
            <a:off x="1103400" y="337537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v-SE" dirty="0"/>
          </a:p>
        </p:txBody>
      </p:sp>
      <p:sp>
        <p:nvSpPr>
          <p:cNvPr id="29" name="Rektangel 28">
            <a:extLst>
              <a:ext uri="{FF2B5EF4-FFF2-40B4-BE49-F238E27FC236}">
                <a16:creationId xmlns:a16="http://schemas.microsoft.com/office/drawing/2014/main" id="{7F96B07F-5488-1D7F-E160-B509C7200DDA}"/>
              </a:ext>
            </a:extLst>
          </p:cNvPr>
          <p:cNvSpPr/>
          <p:nvPr/>
        </p:nvSpPr>
        <p:spPr>
          <a:xfrm>
            <a:off x="1829531" y="258763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Rektangel 29">
            <a:extLst>
              <a:ext uri="{FF2B5EF4-FFF2-40B4-BE49-F238E27FC236}">
                <a16:creationId xmlns:a16="http://schemas.microsoft.com/office/drawing/2014/main" id="{2EC24AF3-4257-18CF-5018-B63DD666BB8C}"/>
              </a:ext>
            </a:extLst>
          </p:cNvPr>
          <p:cNvSpPr/>
          <p:nvPr/>
        </p:nvSpPr>
        <p:spPr>
          <a:xfrm>
            <a:off x="6553200" y="244063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textruta 30">
            <a:extLst>
              <a:ext uri="{FF2B5EF4-FFF2-40B4-BE49-F238E27FC236}">
                <a16:creationId xmlns:a16="http://schemas.microsoft.com/office/drawing/2014/main" id="{07BFD287-CBEF-FBBE-73B7-4798A2193F4F}"/>
              </a:ext>
            </a:extLst>
          </p:cNvPr>
          <p:cNvSpPr txBox="1"/>
          <p:nvPr/>
        </p:nvSpPr>
        <p:spPr>
          <a:xfrm>
            <a:off x="1763777" y="1917415"/>
            <a:ext cx="1149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Case 1</a:t>
            </a: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7DB74CC5-68EC-E220-217A-2D5F1E1EEFF4}"/>
              </a:ext>
            </a:extLst>
          </p:cNvPr>
          <p:cNvSpPr txBox="1"/>
          <p:nvPr/>
        </p:nvSpPr>
        <p:spPr>
          <a:xfrm>
            <a:off x="6470326" y="1843536"/>
            <a:ext cx="1149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Case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ruta 32">
                <a:extLst>
                  <a:ext uri="{FF2B5EF4-FFF2-40B4-BE49-F238E27FC236}">
                    <a16:creationId xmlns:a16="http://schemas.microsoft.com/office/drawing/2014/main" id="{0DE3FCF2-7C63-FCA0-223B-E0B78ED4A1E1}"/>
                  </a:ext>
                </a:extLst>
              </p:cNvPr>
              <p:cNvSpPr txBox="1"/>
              <p:nvPr/>
            </p:nvSpPr>
            <p:spPr>
              <a:xfrm>
                <a:off x="328545" y="6105835"/>
                <a:ext cx="118320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acc>
                    <m:r>
                      <a:rPr lang="sv-SE" b="0" i="1" smtClean="0">
                        <a:latin typeface="Cambria Math" panose="02040503050406030204" pitchFamily="18" charset="0"/>
                      </a:rPr>
                      <m:t>:(</m:t>
                    </m:r>
                  </m:oMath>
                </a14:m>
                <a:r>
                  <a:rPr lang="sv-SE" dirty="0"/>
                  <a:t>1, 0)</a:t>
                </a:r>
              </a:p>
            </p:txBody>
          </p:sp>
        </mc:Choice>
        <mc:Fallback xmlns="">
          <p:sp>
            <p:nvSpPr>
              <p:cNvPr id="33" name="textruta 32">
                <a:extLst>
                  <a:ext uri="{FF2B5EF4-FFF2-40B4-BE49-F238E27FC236}">
                    <a16:creationId xmlns:a16="http://schemas.microsoft.com/office/drawing/2014/main" id="{0DE3FCF2-7C63-FCA0-223B-E0B78ED4A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545" y="6105835"/>
                <a:ext cx="1183209" cy="430887"/>
              </a:xfrm>
              <a:prstGeom prst="rect">
                <a:avLst/>
              </a:prstGeom>
              <a:blipFill>
                <a:blip r:embed="rId6"/>
                <a:stretch>
                  <a:fillRect t="-25714" r="-16495" b="-5000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ruta 33">
                <a:extLst>
                  <a:ext uri="{FF2B5EF4-FFF2-40B4-BE49-F238E27FC236}">
                    <a16:creationId xmlns:a16="http://schemas.microsoft.com/office/drawing/2014/main" id="{E9F664E4-EE0F-336B-A3A6-E1AA69EA19DC}"/>
                  </a:ext>
                </a:extLst>
              </p:cNvPr>
              <p:cNvSpPr txBox="1"/>
              <p:nvPr/>
            </p:nvSpPr>
            <p:spPr>
              <a:xfrm>
                <a:off x="2313465" y="6117359"/>
                <a:ext cx="174105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acc>
                    <m:r>
                      <a:rPr lang="sv-SE" b="0" i="1" smtClean="0">
                        <a:latin typeface="Cambria Math" panose="02040503050406030204" pitchFamily="18" charset="0"/>
                      </a:rPr>
                      <m:t>:(</m:t>
                    </m:r>
                  </m:oMath>
                </a14:m>
                <a:r>
                  <a:rPr lang="sv-SE" dirty="0"/>
                  <a:t>1/4, 3/4)</a:t>
                </a:r>
              </a:p>
            </p:txBody>
          </p:sp>
        </mc:Choice>
        <mc:Fallback xmlns="">
          <p:sp>
            <p:nvSpPr>
              <p:cNvPr id="34" name="textruta 33">
                <a:extLst>
                  <a:ext uri="{FF2B5EF4-FFF2-40B4-BE49-F238E27FC236}">
                    <a16:creationId xmlns:a16="http://schemas.microsoft.com/office/drawing/2014/main" id="{E9F664E4-EE0F-336B-A3A6-E1AA69EA1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465" y="6117359"/>
                <a:ext cx="1741054" cy="430887"/>
              </a:xfrm>
              <a:prstGeom prst="rect">
                <a:avLst/>
              </a:prstGeom>
              <a:blipFill>
                <a:blip r:embed="rId7"/>
                <a:stretch>
                  <a:fillRect t="-25714" r="-11228" b="-5000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ruta 34">
                <a:extLst>
                  <a:ext uri="{FF2B5EF4-FFF2-40B4-BE49-F238E27FC236}">
                    <a16:creationId xmlns:a16="http://schemas.microsoft.com/office/drawing/2014/main" id="{AA55D37D-B1F5-0BD9-23E4-5B4F8AC3D6F2}"/>
                  </a:ext>
                </a:extLst>
              </p:cNvPr>
              <p:cNvSpPr txBox="1"/>
              <p:nvPr/>
            </p:nvSpPr>
            <p:spPr>
              <a:xfrm>
                <a:off x="5118672" y="6042516"/>
                <a:ext cx="174105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acc>
                    <m:r>
                      <a:rPr lang="sv-SE" b="0" i="1" smtClean="0">
                        <a:latin typeface="Cambria Math" panose="02040503050406030204" pitchFamily="18" charset="0"/>
                      </a:rPr>
                      <m:t>:(</m:t>
                    </m:r>
                  </m:oMath>
                </a14:m>
                <a:r>
                  <a:rPr lang="sv-SE" dirty="0"/>
                  <a:t>2/3, 1/3)</a:t>
                </a:r>
              </a:p>
            </p:txBody>
          </p:sp>
        </mc:Choice>
        <mc:Fallback xmlns="">
          <p:sp>
            <p:nvSpPr>
              <p:cNvPr id="35" name="textruta 34">
                <a:extLst>
                  <a:ext uri="{FF2B5EF4-FFF2-40B4-BE49-F238E27FC236}">
                    <a16:creationId xmlns:a16="http://schemas.microsoft.com/office/drawing/2014/main" id="{AA55D37D-B1F5-0BD9-23E4-5B4F8AC3D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672" y="6042516"/>
                <a:ext cx="1741054" cy="430887"/>
              </a:xfrm>
              <a:prstGeom prst="rect">
                <a:avLst/>
              </a:prstGeom>
              <a:blipFill>
                <a:blip r:embed="rId8"/>
                <a:stretch>
                  <a:fillRect t="-25352" r="-11228" b="-4929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ruta 35">
                <a:extLst>
                  <a:ext uri="{FF2B5EF4-FFF2-40B4-BE49-F238E27FC236}">
                    <a16:creationId xmlns:a16="http://schemas.microsoft.com/office/drawing/2014/main" id="{102ED54C-F783-E876-3398-DFAABA7E46D6}"/>
                  </a:ext>
                </a:extLst>
              </p:cNvPr>
              <p:cNvSpPr txBox="1"/>
              <p:nvPr/>
            </p:nvSpPr>
            <p:spPr>
              <a:xfrm>
                <a:off x="7393126" y="5983990"/>
                <a:ext cx="118320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acc>
                    <m:r>
                      <a:rPr lang="sv-SE" b="0" i="1" smtClean="0">
                        <a:latin typeface="Cambria Math" panose="02040503050406030204" pitchFamily="18" charset="0"/>
                      </a:rPr>
                      <m:t>:(</m:t>
                    </m:r>
                  </m:oMath>
                </a14:m>
                <a:r>
                  <a:rPr lang="sv-SE" dirty="0"/>
                  <a:t>0, 1)</a:t>
                </a:r>
              </a:p>
            </p:txBody>
          </p:sp>
        </mc:Choice>
        <mc:Fallback xmlns="">
          <p:sp>
            <p:nvSpPr>
              <p:cNvPr id="36" name="textruta 35">
                <a:extLst>
                  <a:ext uri="{FF2B5EF4-FFF2-40B4-BE49-F238E27FC236}">
                    <a16:creationId xmlns:a16="http://schemas.microsoft.com/office/drawing/2014/main" id="{102ED54C-F783-E876-3398-DFAABA7E4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3126" y="5983990"/>
                <a:ext cx="1183209" cy="430887"/>
              </a:xfrm>
              <a:prstGeom prst="rect">
                <a:avLst/>
              </a:prstGeom>
              <a:blipFill>
                <a:blip r:embed="rId9"/>
                <a:stretch>
                  <a:fillRect t="-25714" r="-16495" b="-5000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7035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D091C80-8643-700D-2DAA-80DB62024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Example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67A370AE-2AF4-DCB1-1BD7-B54387396A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sv-SE" dirty="0" err="1"/>
                  <a:t>Assuming</a:t>
                </a:r>
                <a:r>
                  <a:rPr lang="sv-SE" dirty="0"/>
                  <a:t> </a:t>
                </a:r>
                <a:r>
                  <a:rPr lang="sv-SE" dirty="0" err="1"/>
                  <a:t>Gini</a:t>
                </a:r>
                <a:r>
                  <a:rPr lang="sv-SE" dirty="0"/>
                  <a:t> index</a:t>
                </a:r>
              </a:p>
              <a:p>
                <a:pPr marL="0" indent="0">
                  <a:buNone/>
                </a:pPr>
                <a:endParaRPr lang="sv-SE" dirty="0"/>
              </a:p>
              <a:p>
                <a:r>
                  <a:rPr lang="sv-SE" dirty="0"/>
                  <a:t>Case 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sv-SE" b="0" dirty="0"/>
              </a:p>
              <a:p>
                <a:pPr lvl="1"/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</a:rPr>
                      <m:t>=3/8</m:t>
                    </m:r>
                  </m:oMath>
                </a14:m>
                <a:endParaRPr lang="sv-SE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</a:rPr>
                      <m:t>=1.5</m:t>
                    </m:r>
                  </m:oMath>
                </a14:m>
                <a:endParaRPr lang="sv-SE" dirty="0"/>
              </a:p>
              <a:p>
                <a:endParaRPr lang="sv-SE" dirty="0"/>
              </a:p>
              <a:p>
                <a:r>
                  <a:rPr lang="sv-SE" dirty="0"/>
                  <a:t>Case 2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</a:rPr>
                      <m:t>=4/9</m:t>
                    </m:r>
                  </m:oMath>
                </a14:m>
                <a:endParaRPr lang="sv-SE" b="0" dirty="0"/>
              </a:p>
              <a:p>
                <a:pPr lvl="1"/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sv-SE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</a:rPr>
                      <m:t>=1.33</m:t>
                    </m:r>
                  </m:oMath>
                </a14:m>
                <a:endParaRPr lang="sv-SE" dirty="0"/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67A370AE-2AF4-DCB1-1BD7-B54387396A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3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A240B111-A99D-B2AC-3DE6-777234163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3E78C6A5-B751-C5FB-C037-720B56406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728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D19B8F7-CD5E-48E9-AB32-F37927BA7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CART: </a:t>
            </a:r>
            <a:r>
              <a:rPr lang="sv-SE" dirty="0" err="1"/>
              <a:t>comments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95DC7F7-7D04-4FDC-9223-280354E20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When</a:t>
            </a:r>
            <a:r>
              <a:rPr lang="sv-SE" dirty="0"/>
              <a:t> to stop </a:t>
            </a:r>
            <a:r>
              <a:rPr lang="sv-SE" dirty="0" err="1"/>
              <a:t>tree</a:t>
            </a:r>
            <a:r>
              <a:rPr lang="sv-SE" dirty="0"/>
              <a:t>  </a:t>
            </a:r>
            <a:r>
              <a:rPr lang="sv-SE" dirty="0" err="1"/>
              <a:t>growing</a:t>
            </a:r>
            <a:r>
              <a:rPr lang="sv-SE" dirty="0"/>
              <a:t>?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7EB95799-D7BF-40A3-825D-DAC34664C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D0C4694-C121-40BC-993F-727685F25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16</a:t>
            </a:fld>
            <a:endParaRPr lang="en-GB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995400B5-8A73-45E4-8A43-C988201BE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10" y="2708920"/>
            <a:ext cx="8280920" cy="283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10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CART: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The largest tree will interpolate the data </a:t>
            </a:r>
            <a:r>
              <a:rPr lang="en-US" dirty="0">
                <a:sym typeface="Wingdings" pitchFamily="2" charset="2"/>
              </a:rPr>
              <a:t> large trees = </a:t>
            </a:r>
            <a:r>
              <a:rPr lang="en-US" dirty="0" err="1">
                <a:solidFill>
                  <a:srgbClr val="C00000"/>
                </a:solidFill>
                <a:sym typeface="Wingdings" pitchFamily="2" charset="2"/>
              </a:rPr>
              <a:t>overfitting</a:t>
            </a:r>
            <a:r>
              <a:rPr lang="en-US" dirty="0">
                <a:solidFill>
                  <a:srgbClr val="008000"/>
                </a:solidFill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the data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Too small trees=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underfitting </a:t>
            </a:r>
            <a:r>
              <a:rPr lang="en-US" dirty="0">
                <a:sym typeface="Wingdings" pitchFamily="2" charset="2"/>
              </a:rPr>
              <a:t>(important structure may not be captured)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Optimal tree size?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16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5050904" cy="4525963"/>
              </a:xfrm>
            </p:spPr>
            <p:txBody>
              <a:bodyPr>
                <a:noAutofit/>
              </a:bodyPr>
              <a:lstStyle/>
              <a:p>
                <a:r>
                  <a:rPr lang="en-US" sz="2000" b="1" dirty="0">
                    <a:solidFill>
                      <a:srgbClr val="008000"/>
                    </a:solidFill>
                  </a:rPr>
                  <a:t>Postpruning</a:t>
                </a:r>
              </a:p>
              <a:p>
                <a:pPr marL="457200" lvl="1" indent="0">
                  <a:buNone/>
                </a:pPr>
                <a:endParaRPr lang="en-US" sz="1600" b="1" dirty="0">
                  <a:solidFill>
                    <a:srgbClr val="0070C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600" b="1" dirty="0">
                    <a:solidFill>
                      <a:srgbClr val="0070C0"/>
                    </a:solidFill>
                  </a:rPr>
                  <a:t>Weakest link pruning: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1600" dirty="0"/>
                  <a:t>Merge two leaves that have smallest                              </a:t>
                </a:r>
                <a:r>
                  <a:rPr lang="en-US" sz="1600" i="1" dirty="0"/>
                  <a:t>n(parent)*</a:t>
                </a:r>
                <a:r>
                  <a:rPr lang="en-US" sz="1600" i="1" dirty="0">
                    <a:latin typeface="Times New Roman" pitchFamily="18" charset="0"/>
                    <a:cs typeface="Times New Roman" pitchFamily="18" charset="0"/>
                  </a:rPr>
                  <a:t>Q(parent)-n(leave1)Q(leave1)-n(leave2)Q(leave2)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1600" dirty="0"/>
                  <a:t>For the current tree T, compute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sv-SE" sz="1600" b="0" i="0" smtClean="0">
                          <a:latin typeface="Cambria Math"/>
                        </a:rPr>
                        <m:t>I</m:t>
                      </m:r>
                      <m:d>
                        <m:dPr>
                          <m:ctrlPr>
                            <a:rPr lang="sv-S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sv-SE" sz="1600" b="0" i="0" smtClean="0">
                              <a:latin typeface="Cambria Math"/>
                            </a:rPr>
                            <m:t>T</m:t>
                          </m:r>
                        </m:e>
                      </m:d>
                      <m:r>
                        <a:rPr lang="sv-SE" sz="1600" b="0" i="0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16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sv-SE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160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sv-SE" sz="1600" b="0" i="1" smtClean="0">
                              <a:latin typeface="Cambria Math"/>
                              <a:ea typeface="Cambria Math"/>
                            </a:rPr>
                            <m:t>𝑙𝑒𝑎𝑣𝑒𝑠</m:t>
                          </m:r>
                        </m:sub>
                        <m:sup/>
                        <m:e>
                          <m:r>
                            <a:rPr lang="sv-SE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𝑛</m:t>
                          </m:r>
                          <m:d>
                            <m:dPr>
                              <m:ctrlPr>
                                <a:rPr lang="sv-SE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sz="1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sv-SE" sz="1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sv-SE" sz="1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  <m:r>
                            <a:rPr lang="sv-SE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sv-S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600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sv-SE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  <m:r>
                            <a:rPr lang="sv-SE" sz="1600" b="0" i="1" smtClean="0">
                              <a:latin typeface="Cambria Math"/>
                            </a:rPr>
                            <m:t>+</m:t>
                          </m:r>
                          <m:r>
                            <a:rPr lang="sv-SE" sz="1600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sv-SE" sz="1600" b="0" i="1" smtClean="0"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sv-SE" sz="1600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  <m:r>
                            <a:rPr lang="sv-SE" sz="1600" b="0" i="1" smtClean="0">
                              <a:latin typeface="Cambria Math"/>
                              <a:ea typeface="Cambria Math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  <a:p>
                <a:pPr marL="457200" lvl="1" indent="0">
                  <a:buNone/>
                </a:pP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sv-SE" sz="1600" i="1">
                        <a:latin typeface="Cambria Math"/>
                        <a:ea typeface="Cambria Math"/>
                      </a:rPr>
                      <m:t>|</m:t>
                    </m:r>
                    <m:r>
                      <a:rPr lang="sv-SE" sz="1600" i="1">
                        <a:latin typeface="Cambria Math"/>
                        <a:ea typeface="Cambria Math"/>
                      </a:rPr>
                      <m:t>𝑇</m:t>
                    </m:r>
                    <m:r>
                      <a:rPr lang="sv-SE" sz="1600" i="1">
                        <a:latin typeface="Cambria Math"/>
                        <a:ea typeface="Cambria Math"/>
                      </a:rPr>
                      <m:t>|</m:t>
                    </m:r>
                  </m:oMath>
                </a14:m>
                <a:r>
                  <a:rPr lang="en-US" sz="1600" dirty="0"/>
                  <a:t> =#leaves</a:t>
                </a:r>
              </a:p>
              <a:p>
                <a:pPr marL="914400" lvl="1" indent="-457200">
                  <a:buFont typeface="+mj-lt"/>
                  <a:buAutoNum type="arabicPeriod" startAt="3"/>
                </a:pPr>
                <a:r>
                  <a:rPr lang="en-US" sz="1600" dirty="0"/>
                  <a:t>Repeat 1-2 until the tree with one leave is obtained</a:t>
                </a:r>
              </a:p>
              <a:p>
                <a:pPr marL="914400" lvl="1" indent="-457200">
                  <a:buFont typeface="+mj-lt"/>
                  <a:buAutoNum type="arabicPeriod" startAt="3"/>
                </a:pPr>
                <a:r>
                  <a:rPr lang="en-US" sz="1600" dirty="0"/>
                  <a:t>Select the tree with smallest I(T)</a:t>
                </a:r>
              </a:p>
              <a:p>
                <a:pPr marL="914400" lvl="1" indent="-457200">
                  <a:buFont typeface="+mj-lt"/>
                  <a:buAutoNum type="arabicPeriod" startAt="3"/>
                </a:pPr>
                <a:endParaRPr lang="en-US" sz="1600" dirty="0"/>
              </a:p>
              <a:p>
                <a:pPr marL="57150" indent="0">
                  <a:buNone/>
                </a:pPr>
                <a:r>
                  <a:rPr lang="en-US" sz="2000" dirty="0">
                    <a:solidFill>
                      <a:srgbClr val="008000"/>
                    </a:solidFill>
                  </a:rPr>
                  <a:t>How to find the optimal </a:t>
                </a:r>
                <a14:m>
                  <m:oMath xmlns:m="http://schemas.openxmlformats.org/officeDocument/2006/math">
                    <m:r>
                      <a:rPr lang="sv-SE" sz="2000" i="1">
                        <a:solidFill>
                          <a:srgbClr val="008000"/>
                        </a:solidFill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sz="2000" dirty="0">
                    <a:solidFill>
                      <a:srgbClr val="008000"/>
                    </a:solidFill>
                  </a:rPr>
                  <a:t>? </a:t>
                </a:r>
                <a:r>
                  <a:rPr lang="en-US" sz="2000" dirty="0"/>
                  <a:t>Cross-validation.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5050904" cy="4525963"/>
              </a:xfrm>
              <a:blipFill>
                <a:blip r:embed="rId2"/>
                <a:stretch>
                  <a:fillRect l="-1086" t="-809" r="-9530" b="-80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18</a:t>
            </a:fld>
            <a:endParaRPr lang="en-GB"/>
          </a:p>
        </p:txBody>
      </p:sp>
      <p:pic>
        <p:nvPicPr>
          <p:cNvPr id="1026" name="Picture 2" descr="http://www.analyticsvidhya.com/blog/wp-content/uploads/2015/01/Decision_Tree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916832"/>
            <a:ext cx="3546592" cy="195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56176" y="3933056"/>
            <a:ext cx="26642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" dirty="0">
                <a:solidFill>
                  <a:schemeClr val="bg1">
                    <a:lumMod val="75000"/>
                  </a:schemeClr>
                </a:solidFill>
              </a:rPr>
              <a:t>Source: http://www.analyticsvidhya.com</a:t>
            </a:r>
          </a:p>
        </p:txBody>
      </p:sp>
    </p:spTree>
    <p:extLst>
      <p:ext uri="{BB962C8B-B14F-4D97-AF65-F5344CB8AC3E}">
        <p14:creationId xmlns:p14="http://schemas.microsoft.com/office/powerpoint/2010/main" val="3140230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ktangel: rundade hörn 45">
            <a:extLst>
              <a:ext uri="{FF2B5EF4-FFF2-40B4-BE49-F238E27FC236}">
                <a16:creationId xmlns:a16="http://schemas.microsoft.com/office/drawing/2014/main" id="{43C08CAC-10AF-5BDE-E7E1-5264ED11A0BA}"/>
              </a:ext>
            </a:extLst>
          </p:cNvPr>
          <p:cNvSpPr/>
          <p:nvPr/>
        </p:nvSpPr>
        <p:spPr>
          <a:xfrm>
            <a:off x="395536" y="4237524"/>
            <a:ext cx="3960440" cy="20720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7120293A-61EF-97DA-9EF2-00B929E53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Example</a:t>
            </a:r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E68041A5-561E-6BF1-D29D-A07A95E8F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EADCAE71-4B42-531A-FD28-814E427C1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19</a:t>
            </a:fld>
            <a:endParaRPr lang="en-GB"/>
          </a:p>
        </p:txBody>
      </p:sp>
      <p:grpSp>
        <p:nvGrpSpPr>
          <p:cNvPr id="23" name="Grupp 22">
            <a:extLst>
              <a:ext uri="{FF2B5EF4-FFF2-40B4-BE49-F238E27FC236}">
                <a16:creationId xmlns:a16="http://schemas.microsoft.com/office/drawing/2014/main" id="{6B8ADDE9-23B4-85E3-C42B-C033431D23AC}"/>
              </a:ext>
            </a:extLst>
          </p:cNvPr>
          <p:cNvGrpSpPr/>
          <p:nvPr/>
        </p:nvGrpSpPr>
        <p:grpSpPr>
          <a:xfrm>
            <a:off x="6387473" y="2708920"/>
            <a:ext cx="2505007" cy="2016224"/>
            <a:chOff x="5592175" y="2708920"/>
            <a:chExt cx="2928900" cy="3072726"/>
          </a:xfrm>
        </p:grpSpPr>
        <p:cxnSp>
          <p:nvCxnSpPr>
            <p:cNvPr id="6" name="Rak pilkoppling 5">
              <a:extLst>
                <a:ext uri="{FF2B5EF4-FFF2-40B4-BE49-F238E27FC236}">
                  <a16:creationId xmlns:a16="http://schemas.microsoft.com/office/drawing/2014/main" id="{7BF244AC-01E3-3C40-F25C-B11108D45D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40247" y="3643655"/>
              <a:ext cx="817240" cy="11759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Rak pilkoppling 6">
              <a:extLst>
                <a:ext uri="{FF2B5EF4-FFF2-40B4-BE49-F238E27FC236}">
                  <a16:creationId xmlns:a16="http://schemas.microsoft.com/office/drawing/2014/main" id="{0AE8B50C-06FD-E295-63CB-8F19E850D2EB}"/>
                </a:ext>
              </a:extLst>
            </p:cNvPr>
            <p:cNvCxnSpPr/>
            <p:nvPr/>
          </p:nvCxnSpPr>
          <p:spPr>
            <a:xfrm>
              <a:off x="7057487" y="3667517"/>
              <a:ext cx="910952" cy="11521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ktangel 7">
              <a:extLst>
                <a:ext uri="{FF2B5EF4-FFF2-40B4-BE49-F238E27FC236}">
                  <a16:creationId xmlns:a16="http://schemas.microsoft.com/office/drawing/2014/main" id="{B3E12555-5740-C662-D9FC-535203ADE36F}"/>
                </a:ext>
              </a:extLst>
            </p:cNvPr>
            <p:cNvSpPr/>
            <p:nvPr/>
          </p:nvSpPr>
          <p:spPr>
            <a:xfrm>
              <a:off x="5592175" y="4819620"/>
              <a:ext cx="1008112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R1</a:t>
              </a:r>
            </a:p>
          </p:txBody>
        </p:sp>
        <p:sp>
          <p:nvSpPr>
            <p:cNvPr id="9" name="Rektangel 8">
              <a:extLst>
                <a:ext uri="{FF2B5EF4-FFF2-40B4-BE49-F238E27FC236}">
                  <a16:creationId xmlns:a16="http://schemas.microsoft.com/office/drawing/2014/main" id="{AB4A85CE-7FD6-B183-5CAF-8BAFE1825D54}"/>
                </a:ext>
              </a:extLst>
            </p:cNvPr>
            <p:cNvSpPr/>
            <p:nvPr/>
          </p:nvSpPr>
          <p:spPr>
            <a:xfrm>
              <a:off x="7512963" y="4867246"/>
              <a:ext cx="1008112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R2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ruta 9">
                  <a:extLst>
                    <a:ext uri="{FF2B5EF4-FFF2-40B4-BE49-F238E27FC236}">
                      <a16:creationId xmlns:a16="http://schemas.microsoft.com/office/drawing/2014/main" id="{A9446297-D38F-53AF-30AF-537AA768F265}"/>
                    </a:ext>
                  </a:extLst>
                </p:cNvPr>
                <p:cNvSpPr txBox="1"/>
                <p:nvPr/>
              </p:nvSpPr>
              <p:spPr>
                <a:xfrm>
                  <a:off x="5687144" y="4129333"/>
                  <a:ext cx="110350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&lt;3</m:t>
                        </m:r>
                      </m:oMath>
                    </m:oMathPara>
                  </a14:m>
                  <a:endParaRPr lang="sv-SE" dirty="0"/>
                </a:p>
              </p:txBody>
            </p:sp>
          </mc:Choice>
          <mc:Fallback xmlns="">
            <p:sp>
              <p:nvSpPr>
                <p:cNvPr id="10" name="textruta 9">
                  <a:extLst>
                    <a:ext uri="{FF2B5EF4-FFF2-40B4-BE49-F238E27FC236}">
                      <a16:creationId xmlns:a16="http://schemas.microsoft.com/office/drawing/2014/main" id="{A9446297-D38F-53AF-30AF-537AA768F2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7144" y="4129333"/>
                  <a:ext cx="1103507" cy="430887"/>
                </a:xfrm>
                <a:prstGeom prst="rect">
                  <a:avLst/>
                </a:prstGeom>
                <a:blipFill>
                  <a:blip r:embed="rId3"/>
                  <a:stretch>
                    <a:fillRect r="-3226" b="-46809"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ruta 10">
                  <a:extLst>
                    <a:ext uri="{FF2B5EF4-FFF2-40B4-BE49-F238E27FC236}">
                      <a16:creationId xmlns:a16="http://schemas.microsoft.com/office/drawing/2014/main" id="{BC083820-79A3-B81E-D5A5-3A5A275F1041}"/>
                    </a:ext>
                  </a:extLst>
                </p:cNvPr>
                <p:cNvSpPr txBox="1"/>
                <p:nvPr/>
              </p:nvSpPr>
              <p:spPr>
                <a:xfrm>
                  <a:off x="7290213" y="4129763"/>
                  <a:ext cx="110350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≥3</m:t>
                        </m:r>
                      </m:oMath>
                    </m:oMathPara>
                  </a14:m>
                  <a:endParaRPr lang="sv-SE" dirty="0"/>
                </a:p>
              </p:txBody>
            </p:sp>
          </mc:Choice>
          <mc:Fallback xmlns="">
            <p:sp>
              <p:nvSpPr>
                <p:cNvPr id="11" name="textruta 10">
                  <a:extLst>
                    <a:ext uri="{FF2B5EF4-FFF2-40B4-BE49-F238E27FC236}">
                      <a16:creationId xmlns:a16="http://schemas.microsoft.com/office/drawing/2014/main" id="{BC083820-79A3-B81E-D5A5-3A5A275F10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0213" y="4129763"/>
                  <a:ext cx="1103507" cy="430887"/>
                </a:xfrm>
                <a:prstGeom prst="rect">
                  <a:avLst/>
                </a:prstGeom>
                <a:blipFill>
                  <a:blip r:embed="rId4"/>
                  <a:stretch>
                    <a:fillRect r="-3226" b="-46809"/>
                  </a:stretch>
                </a:blipFill>
              </p:spPr>
              <p:txBody>
                <a:bodyPr/>
                <a:lstStyle/>
                <a:p>
                  <a:r>
                    <a:rPr lang="sv-S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ektangel 11">
              <a:extLst>
                <a:ext uri="{FF2B5EF4-FFF2-40B4-BE49-F238E27FC236}">
                  <a16:creationId xmlns:a16="http://schemas.microsoft.com/office/drawing/2014/main" id="{66F4722D-AAD0-FA0B-71BB-3DE8EA4440CE}"/>
                </a:ext>
              </a:extLst>
            </p:cNvPr>
            <p:cNvSpPr/>
            <p:nvPr/>
          </p:nvSpPr>
          <p:spPr>
            <a:xfrm>
              <a:off x="6660232" y="270892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13" name="Rak pilkoppling 12">
            <a:extLst>
              <a:ext uri="{FF2B5EF4-FFF2-40B4-BE49-F238E27FC236}">
                <a16:creationId xmlns:a16="http://schemas.microsoft.com/office/drawing/2014/main" id="{A954E3BB-C637-5C11-F413-3CAEA35D3A6B}"/>
              </a:ext>
            </a:extLst>
          </p:cNvPr>
          <p:cNvCxnSpPr>
            <a:cxnSpLocks/>
          </p:cNvCxnSpPr>
          <p:nvPr/>
        </p:nvCxnSpPr>
        <p:spPr>
          <a:xfrm flipH="1">
            <a:off x="2444226" y="2416093"/>
            <a:ext cx="777537" cy="809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ak pilkoppling 13">
            <a:extLst>
              <a:ext uri="{FF2B5EF4-FFF2-40B4-BE49-F238E27FC236}">
                <a16:creationId xmlns:a16="http://schemas.microsoft.com/office/drawing/2014/main" id="{1EF83A8A-39C1-2DB7-C96A-A63B07A2E2A8}"/>
              </a:ext>
            </a:extLst>
          </p:cNvPr>
          <p:cNvCxnSpPr>
            <a:cxnSpLocks/>
          </p:cNvCxnSpPr>
          <p:nvPr/>
        </p:nvCxnSpPr>
        <p:spPr>
          <a:xfrm>
            <a:off x="3221763" y="2432514"/>
            <a:ext cx="866696" cy="792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ktangel 14">
            <a:extLst>
              <a:ext uri="{FF2B5EF4-FFF2-40B4-BE49-F238E27FC236}">
                <a16:creationId xmlns:a16="http://schemas.microsoft.com/office/drawing/2014/main" id="{64A86989-781C-30C4-801F-D271107C5538}"/>
              </a:ext>
            </a:extLst>
          </p:cNvPr>
          <p:cNvSpPr/>
          <p:nvPr/>
        </p:nvSpPr>
        <p:spPr>
          <a:xfrm>
            <a:off x="1827639" y="3225382"/>
            <a:ext cx="959136" cy="629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R1</a:t>
            </a: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113A415A-E115-3FF2-19D3-B4A53B1FDB09}"/>
              </a:ext>
            </a:extLst>
          </p:cNvPr>
          <p:cNvSpPr/>
          <p:nvPr/>
        </p:nvSpPr>
        <p:spPr>
          <a:xfrm>
            <a:off x="3655111" y="3258158"/>
            <a:ext cx="959136" cy="629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R2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ruta 16">
                <a:extLst>
                  <a:ext uri="{FF2B5EF4-FFF2-40B4-BE49-F238E27FC236}">
                    <a16:creationId xmlns:a16="http://schemas.microsoft.com/office/drawing/2014/main" id="{A160CA6A-EC85-BECF-3B1E-4A634C955F4E}"/>
                  </a:ext>
                </a:extLst>
              </p:cNvPr>
              <p:cNvSpPr txBox="1"/>
              <p:nvPr/>
            </p:nvSpPr>
            <p:spPr>
              <a:xfrm>
                <a:off x="1917994" y="2750332"/>
                <a:ext cx="1049896" cy="2965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&lt;3</m:t>
                      </m:r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7" name="textruta 16">
                <a:extLst>
                  <a:ext uri="{FF2B5EF4-FFF2-40B4-BE49-F238E27FC236}">
                    <a16:creationId xmlns:a16="http://schemas.microsoft.com/office/drawing/2014/main" id="{A160CA6A-EC85-BECF-3B1E-4A634C955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994" y="2750332"/>
                <a:ext cx="1049896" cy="296533"/>
              </a:xfrm>
              <a:prstGeom prst="rect">
                <a:avLst/>
              </a:prstGeom>
              <a:blipFill>
                <a:blip r:embed="rId5"/>
                <a:stretch>
                  <a:fillRect b="-4081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ruta 17">
                <a:extLst>
                  <a:ext uri="{FF2B5EF4-FFF2-40B4-BE49-F238E27FC236}">
                    <a16:creationId xmlns:a16="http://schemas.microsoft.com/office/drawing/2014/main" id="{3FB1A5E6-724E-3F27-2476-F81186506AF8}"/>
                  </a:ext>
                </a:extLst>
              </p:cNvPr>
              <p:cNvSpPr txBox="1"/>
              <p:nvPr/>
            </p:nvSpPr>
            <p:spPr>
              <a:xfrm>
                <a:off x="3443183" y="2750628"/>
                <a:ext cx="1049896" cy="2965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≥3</m:t>
                      </m:r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8" name="textruta 17">
                <a:extLst>
                  <a:ext uri="{FF2B5EF4-FFF2-40B4-BE49-F238E27FC236}">
                    <a16:creationId xmlns:a16="http://schemas.microsoft.com/office/drawing/2014/main" id="{3FB1A5E6-724E-3F27-2476-F81186506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183" y="2750628"/>
                <a:ext cx="1049896" cy="296533"/>
              </a:xfrm>
              <a:prstGeom prst="rect">
                <a:avLst/>
              </a:prstGeom>
              <a:blipFill>
                <a:blip r:embed="rId6"/>
                <a:stretch>
                  <a:fillRect b="-4081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ktangel 18">
            <a:extLst>
              <a:ext uri="{FF2B5EF4-FFF2-40B4-BE49-F238E27FC236}">
                <a16:creationId xmlns:a16="http://schemas.microsoft.com/office/drawing/2014/main" id="{F1086447-0E83-28A9-28C5-5AD7772596EA}"/>
              </a:ext>
            </a:extLst>
          </p:cNvPr>
          <p:cNvSpPr/>
          <p:nvPr/>
        </p:nvSpPr>
        <p:spPr>
          <a:xfrm>
            <a:off x="2843808" y="1772816"/>
            <a:ext cx="869977" cy="629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Ellips 23">
            <a:extLst>
              <a:ext uri="{FF2B5EF4-FFF2-40B4-BE49-F238E27FC236}">
                <a16:creationId xmlns:a16="http://schemas.microsoft.com/office/drawing/2014/main" id="{63D79927-DE4B-4BE6-5619-4F302A8E8D2B}"/>
              </a:ext>
            </a:extLst>
          </p:cNvPr>
          <p:cNvSpPr/>
          <p:nvPr/>
        </p:nvSpPr>
        <p:spPr>
          <a:xfrm>
            <a:off x="1827353" y="3898666"/>
            <a:ext cx="288032" cy="269030"/>
          </a:xfrm>
          <a:prstGeom prst="ellipse">
            <a:avLst/>
          </a:prstGeom>
          <a:solidFill>
            <a:srgbClr val="00CC6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1</a:t>
            </a:r>
          </a:p>
        </p:txBody>
      </p:sp>
      <p:sp>
        <p:nvSpPr>
          <p:cNvPr id="25" name="Ellips 24">
            <a:extLst>
              <a:ext uri="{FF2B5EF4-FFF2-40B4-BE49-F238E27FC236}">
                <a16:creationId xmlns:a16="http://schemas.microsoft.com/office/drawing/2014/main" id="{6C82B937-D7D5-E0DD-E2FF-F6CADAE17D1B}"/>
              </a:ext>
            </a:extLst>
          </p:cNvPr>
          <p:cNvSpPr/>
          <p:nvPr/>
        </p:nvSpPr>
        <p:spPr>
          <a:xfrm>
            <a:off x="2166858" y="3898666"/>
            <a:ext cx="288032" cy="269030"/>
          </a:xfrm>
          <a:prstGeom prst="ellipse">
            <a:avLst/>
          </a:prstGeom>
          <a:solidFill>
            <a:srgbClr val="00CC6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26" name="Ellips 25">
            <a:extLst>
              <a:ext uri="{FF2B5EF4-FFF2-40B4-BE49-F238E27FC236}">
                <a16:creationId xmlns:a16="http://schemas.microsoft.com/office/drawing/2014/main" id="{4137C65E-A597-2C19-FBEC-9A1561EFD12D}"/>
              </a:ext>
            </a:extLst>
          </p:cNvPr>
          <p:cNvSpPr/>
          <p:nvPr/>
        </p:nvSpPr>
        <p:spPr>
          <a:xfrm>
            <a:off x="3745034" y="3935022"/>
            <a:ext cx="288032" cy="269030"/>
          </a:xfrm>
          <a:prstGeom prst="ellipse">
            <a:avLst/>
          </a:prstGeom>
          <a:solidFill>
            <a:srgbClr val="00CC6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3</a:t>
            </a:r>
          </a:p>
        </p:txBody>
      </p:sp>
      <p:sp>
        <p:nvSpPr>
          <p:cNvPr id="27" name="Ellips 26">
            <a:extLst>
              <a:ext uri="{FF2B5EF4-FFF2-40B4-BE49-F238E27FC236}">
                <a16:creationId xmlns:a16="http://schemas.microsoft.com/office/drawing/2014/main" id="{06F8A955-0C63-8122-F604-715EA9399E22}"/>
              </a:ext>
            </a:extLst>
          </p:cNvPr>
          <p:cNvSpPr/>
          <p:nvPr/>
        </p:nvSpPr>
        <p:spPr>
          <a:xfrm>
            <a:off x="2535497" y="3889534"/>
            <a:ext cx="288032" cy="269030"/>
          </a:xfrm>
          <a:prstGeom prst="ellipse">
            <a:avLst/>
          </a:prstGeom>
          <a:solidFill>
            <a:srgbClr val="00CC6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4</a:t>
            </a:r>
          </a:p>
        </p:txBody>
      </p:sp>
      <p:sp>
        <p:nvSpPr>
          <p:cNvPr id="28" name="Ellips 27">
            <a:extLst>
              <a:ext uri="{FF2B5EF4-FFF2-40B4-BE49-F238E27FC236}">
                <a16:creationId xmlns:a16="http://schemas.microsoft.com/office/drawing/2014/main" id="{ADD62D5C-E804-9BC5-5E2B-1A789FB10F8D}"/>
              </a:ext>
            </a:extLst>
          </p:cNvPr>
          <p:cNvSpPr/>
          <p:nvPr/>
        </p:nvSpPr>
        <p:spPr>
          <a:xfrm>
            <a:off x="4207843" y="3936355"/>
            <a:ext cx="288032" cy="269030"/>
          </a:xfrm>
          <a:prstGeom prst="ellipse">
            <a:avLst/>
          </a:prstGeom>
          <a:solidFill>
            <a:srgbClr val="00CC6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5</a:t>
            </a:r>
          </a:p>
        </p:txBody>
      </p:sp>
      <p:cxnSp>
        <p:nvCxnSpPr>
          <p:cNvPr id="30" name="Rak pilkoppling 29">
            <a:extLst>
              <a:ext uri="{FF2B5EF4-FFF2-40B4-BE49-F238E27FC236}">
                <a16:creationId xmlns:a16="http://schemas.microsoft.com/office/drawing/2014/main" id="{55DB02DF-42D4-8A60-3C90-D2E482732574}"/>
              </a:ext>
            </a:extLst>
          </p:cNvPr>
          <p:cNvCxnSpPr>
            <a:cxnSpLocks/>
          </p:cNvCxnSpPr>
          <p:nvPr/>
        </p:nvCxnSpPr>
        <p:spPr>
          <a:xfrm flipH="1">
            <a:off x="1613033" y="4187810"/>
            <a:ext cx="777537" cy="809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ak pilkoppling 30">
            <a:extLst>
              <a:ext uri="{FF2B5EF4-FFF2-40B4-BE49-F238E27FC236}">
                <a16:creationId xmlns:a16="http://schemas.microsoft.com/office/drawing/2014/main" id="{23AFD511-23FC-1F64-8982-AE630C511707}"/>
              </a:ext>
            </a:extLst>
          </p:cNvPr>
          <p:cNvCxnSpPr>
            <a:cxnSpLocks/>
          </p:cNvCxnSpPr>
          <p:nvPr/>
        </p:nvCxnSpPr>
        <p:spPr>
          <a:xfrm>
            <a:off x="2390570" y="4204231"/>
            <a:ext cx="866696" cy="792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ruta 31">
                <a:extLst>
                  <a:ext uri="{FF2B5EF4-FFF2-40B4-BE49-F238E27FC236}">
                    <a16:creationId xmlns:a16="http://schemas.microsoft.com/office/drawing/2014/main" id="{5D95E338-5138-BF29-EC0F-184CF1BB6458}"/>
                  </a:ext>
                </a:extLst>
              </p:cNvPr>
              <p:cNvSpPr txBox="1"/>
              <p:nvPr/>
            </p:nvSpPr>
            <p:spPr>
              <a:xfrm>
                <a:off x="1086801" y="4522049"/>
                <a:ext cx="104989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32" name="textruta 31">
                <a:extLst>
                  <a:ext uri="{FF2B5EF4-FFF2-40B4-BE49-F238E27FC236}">
                    <a16:creationId xmlns:a16="http://schemas.microsoft.com/office/drawing/2014/main" id="{5D95E338-5138-BF29-EC0F-184CF1BB6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801" y="4522049"/>
                <a:ext cx="1049896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ruta 32">
                <a:extLst>
                  <a:ext uri="{FF2B5EF4-FFF2-40B4-BE49-F238E27FC236}">
                    <a16:creationId xmlns:a16="http://schemas.microsoft.com/office/drawing/2014/main" id="{2CC90EE8-C55A-C671-B73C-2222D2259456}"/>
                  </a:ext>
                </a:extLst>
              </p:cNvPr>
              <p:cNvSpPr txBox="1"/>
              <p:nvPr/>
            </p:nvSpPr>
            <p:spPr>
              <a:xfrm>
                <a:off x="2611989" y="4522345"/>
                <a:ext cx="121016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33" name="textruta 32">
                <a:extLst>
                  <a:ext uri="{FF2B5EF4-FFF2-40B4-BE49-F238E27FC236}">
                    <a16:creationId xmlns:a16="http://schemas.microsoft.com/office/drawing/2014/main" id="{2CC90EE8-C55A-C671-B73C-2222D2259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989" y="4522345"/>
                <a:ext cx="1210169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ktangel 33">
            <a:extLst>
              <a:ext uri="{FF2B5EF4-FFF2-40B4-BE49-F238E27FC236}">
                <a16:creationId xmlns:a16="http://schemas.microsoft.com/office/drawing/2014/main" id="{61235106-AFBA-866B-B1FA-314306303B5E}"/>
              </a:ext>
            </a:extLst>
          </p:cNvPr>
          <p:cNvSpPr/>
          <p:nvPr/>
        </p:nvSpPr>
        <p:spPr>
          <a:xfrm>
            <a:off x="1077157" y="5049024"/>
            <a:ext cx="959136" cy="629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R3</a:t>
            </a:r>
          </a:p>
        </p:txBody>
      </p:sp>
      <p:sp>
        <p:nvSpPr>
          <p:cNvPr id="35" name="Rektangel 34">
            <a:extLst>
              <a:ext uri="{FF2B5EF4-FFF2-40B4-BE49-F238E27FC236}">
                <a16:creationId xmlns:a16="http://schemas.microsoft.com/office/drawing/2014/main" id="{1D636DC0-1913-37C5-71A6-D02D9261DC8F}"/>
              </a:ext>
            </a:extLst>
          </p:cNvPr>
          <p:cNvSpPr/>
          <p:nvPr/>
        </p:nvSpPr>
        <p:spPr>
          <a:xfrm>
            <a:off x="2904629" y="5081800"/>
            <a:ext cx="959136" cy="629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R4</a:t>
            </a:r>
          </a:p>
        </p:txBody>
      </p:sp>
      <p:sp>
        <p:nvSpPr>
          <p:cNvPr id="36" name="Ellips 35">
            <a:extLst>
              <a:ext uri="{FF2B5EF4-FFF2-40B4-BE49-F238E27FC236}">
                <a16:creationId xmlns:a16="http://schemas.microsoft.com/office/drawing/2014/main" id="{66F173B2-E542-72B7-F885-4B69BA34088C}"/>
              </a:ext>
            </a:extLst>
          </p:cNvPr>
          <p:cNvSpPr/>
          <p:nvPr/>
        </p:nvSpPr>
        <p:spPr>
          <a:xfrm>
            <a:off x="1290457" y="5782683"/>
            <a:ext cx="288032" cy="269030"/>
          </a:xfrm>
          <a:prstGeom prst="ellipse">
            <a:avLst/>
          </a:prstGeom>
          <a:solidFill>
            <a:srgbClr val="00CC6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1</a:t>
            </a:r>
          </a:p>
        </p:txBody>
      </p:sp>
      <p:sp>
        <p:nvSpPr>
          <p:cNvPr id="37" name="Ellips 36">
            <a:extLst>
              <a:ext uri="{FF2B5EF4-FFF2-40B4-BE49-F238E27FC236}">
                <a16:creationId xmlns:a16="http://schemas.microsoft.com/office/drawing/2014/main" id="{007E8DEB-953A-995F-4368-C5CAA2FEC57E}"/>
              </a:ext>
            </a:extLst>
          </p:cNvPr>
          <p:cNvSpPr/>
          <p:nvPr/>
        </p:nvSpPr>
        <p:spPr>
          <a:xfrm>
            <a:off x="1629962" y="5782683"/>
            <a:ext cx="288032" cy="269030"/>
          </a:xfrm>
          <a:prstGeom prst="ellipse">
            <a:avLst/>
          </a:prstGeom>
          <a:solidFill>
            <a:srgbClr val="00CC6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44" name="Ellips 43">
            <a:extLst>
              <a:ext uri="{FF2B5EF4-FFF2-40B4-BE49-F238E27FC236}">
                <a16:creationId xmlns:a16="http://schemas.microsoft.com/office/drawing/2014/main" id="{92095361-4BD1-DDCE-2518-278CF9C47BCB}"/>
              </a:ext>
            </a:extLst>
          </p:cNvPr>
          <p:cNvSpPr/>
          <p:nvPr/>
        </p:nvSpPr>
        <p:spPr>
          <a:xfrm>
            <a:off x="3278796" y="5795018"/>
            <a:ext cx="288032" cy="269030"/>
          </a:xfrm>
          <a:prstGeom prst="ellipse">
            <a:avLst/>
          </a:prstGeom>
          <a:solidFill>
            <a:srgbClr val="00CC6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ruta 44">
                <a:extLst>
                  <a:ext uri="{FF2B5EF4-FFF2-40B4-BE49-F238E27FC236}">
                    <a16:creationId xmlns:a16="http://schemas.microsoft.com/office/drawing/2014/main" id="{F4212F8E-6128-6476-1268-644F58A20221}"/>
                  </a:ext>
                </a:extLst>
              </p:cNvPr>
              <p:cNvSpPr txBox="1"/>
              <p:nvPr/>
            </p:nvSpPr>
            <p:spPr>
              <a:xfrm>
                <a:off x="1054685" y="1663466"/>
                <a:ext cx="12525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dirty="0"/>
                  <a:t>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sv-SE" dirty="0"/>
              </a:p>
            </p:txBody>
          </p:sp>
        </mc:Choice>
        <mc:Fallback xmlns="">
          <p:sp>
            <p:nvSpPr>
              <p:cNvPr id="45" name="textruta 44">
                <a:extLst>
                  <a:ext uri="{FF2B5EF4-FFF2-40B4-BE49-F238E27FC236}">
                    <a16:creationId xmlns:a16="http://schemas.microsoft.com/office/drawing/2014/main" id="{F4212F8E-6128-6476-1268-644F58A20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685" y="1663466"/>
                <a:ext cx="1252522" cy="523220"/>
              </a:xfrm>
              <a:prstGeom prst="rect">
                <a:avLst/>
              </a:prstGeom>
              <a:blipFill>
                <a:blip r:embed="rId9"/>
                <a:stretch>
                  <a:fillRect l="-9756" t="-12791" b="-31395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Ellips 46">
            <a:extLst>
              <a:ext uri="{FF2B5EF4-FFF2-40B4-BE49-F238E27FC236}">
                <a16:creationId xmlns:a16="http://schemas.microsoft.com/office/drawing/2014/main" id="{DCCF85D4-AEAB-7803-E95F-65AA714F2D27}"/>
              </a:ext>
            </a:extLst>
          </p:cNvPr>
          <p:cNvSpPr/>
          <p:nvPr/>
        </p:nvSpPr>
        <p:spPr>
          <a:xfrm>
            <a:off x="6304777" y="4775863"/>
            <a:ext cx="288032" cy="269030"/>
          </a:xfrm>
          <a:prstGeom prst="ellipse">
            <a:avLst/>
          </a:prstGeom>
          <a:solidFill>
            <a:srgbClr val="00CC6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1</a:t>
            </a:r>
          </a:p>
        </p:txBody>
      </p:sp>
      <p:sp>
        <p:nvSpPr>
          <p:cNvPr id="48" name="Ellips 47">
            <a:extLst>
              <a:ext uri="{FF2B5EF4-FFF2-40B4-BE49-F238E27FC236}">
                <a16:creationId xmlns:a16="http://schemas.microsoft.com/office/drawing/2014/main" id="{5D4EA763-3D91-1D0B-A66D-AC2EE63BFE3F}"/>
              </a:ext>
            </a:extLst>
          </p:cNvPr>
          <p:cNvSpPr/>
          <p:nvPr/>
        </p:nvSpPr>
        <p:spPr>
          <a:xfrm>
            <a:off x="6644282" y="4775863"/>
            <a:ext cx="288032" cy="269030"/>
          </a:xfrm>
          <a:prstGeom prst="ellipse">
            <a:avLst/>
          </a:prstGeom>
          <a:solidFill>
            <a:srgbClr val="00CC6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49" name="Ellips 48">
            <a:extLst>
              <a:ext uri="{FF2B5EF4-FFF2-40B4-BE49-F238E27FC236}">
                <a16:creationId xmlns:a16="http://schemas.microsoft.com/office/drawing/2014/main" id="{B28242DA-A885-3020-764C-82D49DB67A6E}"/>
              </a:ext>
            </a:extLst>
          </p:cNvPr>
          <p:cNvSpPr/>
          <p:nvPr/>
        </p:nvSpPr>
        <p:spPr>
          <a:xfrm>
            <a:off x="7012921" y="4766731"/>
            <a:ext cx="288032" cy="269030"/>
          </a:xfrm>
          <a:prstGeom prst="ellipse">
            <a:avLst/>
          </a:prstGeom>
          <a:solidFill>
            <a:srgbClr val="00CC6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4</a:t>
            </a:r>
          </a:p>
        </p:txBody>
      </p:sp>
      <p:sp>
        <p:nvSpPr>
          <p:cNvPr id="50" name="Ellips 49">
            <a:extLst>
              <a:ext uri="{FF2B5EF4-FFF2-40B4-BE49-F238E27FC236}">
                <a16:creationId xmlns:a16="http://schemas.microsoft.com/office/drawing/2014/main" id="{4E23AFEA-2C94-EC43-35BA-DFD09B9F987F}"/>
              </a:ext>
            </a:extLst>
          </p:cNvPr>
          <p:cNvSpPr/>
          <p:nvPr/>
        </p:nvSpPr>
        <p:spPr>
          <a:xfrm>
            <a:off x="8078801" y="4783673"/>
            <a:ext cx="288032" cy="269030"/>
          </a:xfrm>
          <a:prstGeom prst="ellipse">
            <a:avLst/>
          </a:prstGeom>
          <a:solidFill>
            <a:srgbClr val="00CC6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3</a:t>
            </a:r>
          </a:p>
        </p:txBody>
      </p:sp>
      <p:sp>
        <p:nvSpPr>
          <p:cNvPr id="51" name="Ellips 50">
            <a:extLst>
              <a:ext uri="{FF2B5EF4-FFF2-40B4-BE49-F238E27FC236}">
                <a16:creationId xmlns:a16="http://schemas.microsoft.com/office/drawing/2014/main" id="{303BDEBE-9D06-E902-E017-993C95A85930}"/>
              </a:ext>
            </a:extLst>
          </p:cNvPr>
          <p:cNvSpPr/>
          <p:nvPr/>
        </p:nvSpPr>
        <p:spPr>
          <a:xfrm>
            <a:off x="8541610" y="4785006"/>
            <a:ext cx="288032" cy="269030"/>
          </a:xfrm>
          <a:prstGeom prst="ellipse">
            <a:avLst/>
          </a:prstGeom>
          <a:solidFill>
            <a:srgbClr val="00CC6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ruta 51">
                <a:extLst>
                  <a:ext uri="{FF2B5EF4-FFF2-40B4-BE49-F238E27FC236}">
                    <a16:creationId xmlns:a16="http://schemas.microsoft.com/office/drawing/2014/main" id="{42CF2CED-00F9-0457-7E51-CFA93BA9705B}"/>
                  </a:ext>
                </a:extLst>
              </p:cNvPr>
              <p:cNvSpPr txBox="1"/>
              <p:nvPr/>
            </p:nvSpPr>
            <p:spPr>
              <a:xfrm>
                <a:off x="6993739" y="1825847"/>
                <a:ext cx="12607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dirty="0"/>
                  <a:t>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sv-SE" dirty="0"/>
              </a:p>
            </p:txBody>
          </p:sp>
        </mc:Choice>
        <mc:Fallback xmlns="">
          <p:sp>
            <p:nvSpPr>
              <p:cNvPr id="52" name="textruta 51">
                <a:extLst>
                  <a:ext uri="{FF2B5EF4-FFF2-40B4-BE49-F238E27FC236}">
                    <a16:creationId xmlns:a16="http://schemas.microsoft.com/office/drawing/2014/main" id="{42CF2CED-00F9-0457-7E51-CFA93BA97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739" y="1825847"/>
                <a:ext cx="1260794" cy="523220"/>
              </a:xfrm>
              <a:prstGeom prst="rect">
                <a:avLst/>
              </a:prstGeom>
              <a:blipFill>
                <a:blip r:embed="rId10"/>
                <a:stretch>
                  <a:fillRect l="-9662" t="-12941" b="-3294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3486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Idea</a:t>
            </a:r>
          </a:p>
          <a:p>
            <a:pPr marL="57150" indent="0">
              <a:buNone/>
            </a:pPr>
            <a:r>
              <a:rPr lang="en-US" sz="2400" dirty="0"/>
              <a:t>Split the domain of feature set into the set of hypercubes (rectangles, cubes) and define the target value to be constant within each hypercube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Regression trees:</a:t>
            </a:r>
          </a:p>
          <a:p>
            <a:pPr lvl="1"/>
            <a:r>
              <a:rPr lang="en-US" dirty="0"/>
              <a:t>Target is a continuous variable</a:t>
            </a:r>
          </a:p>
          <a:p>
            <a:endParaRPr lang="en-US" dirty="0"/>
          </a:p>
          <a:p>
            <a:r>
              <a:rPr lang="en-US" dirty="0"/>
              <a:t>Classification trees</a:t>
            </a:r>
          </a:p>
          <a:p>
            <a:pPr lvl="1"/>
            <a:r>
              <a:rPr lang="en-US" dirty="0"/>
              <a:t>Target is a class (qualitative) variable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2</a:t>
            </a:fld>
            <a:endParaRPr lang="en-GB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EF0FE5CE-363A-4BD5-8904-65E7ABAA2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2708920"/>
            <a:ext cx="3200282" cy="10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853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788FDEC-48AA-4FC2-BEC2-4E3298A85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Example</a:t>
            </a:r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EAFE4FB2-6089-03E6-AA25-033B63D931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/>
                  <a:t>Parent: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sv-SE" dirty="0"/>
                  <a:t>, Children: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sv-SE" b="0" dirty="0"/>
              </a:p>
              <a:p>
                <a:endParaRPr lang="sv-SE" b="0" dirty="0"/>
              </a:p>
              <a:p>
                <a:r>
                  <a:rPr lang="sv-SE" dirty="0" err="1"/>
                  <a:t>Assume</a:t>
                </a:r>
                <a:endParaRPr lang="sv-SE" dirty="0"/>
              </a:p>
              <a:p>
                <a:pPr lvl="1"/>
                <a:r>
                  <a:rPr lang="sv-SE" dirty="0" err="1"/>
                  <a:t>Gini</a:t>
                </a:r>
                <a:r>
                  <a:rPr lang="sv-SE" dirty="0"/>
                  <a:t> index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</a:rPr>
                      <m:t>=#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𝑙𝑒𝑎𝑣𝑒𝑠</m:t>
                    </m:r>
                  </m:oMath>
                </a14:m>
                <a:endParaRPr lang="sv-SE" dirty="0"/>
              </a:p>
              <a:p>
                <a:pPr lvl="1"/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sv-SE" dirty="0"/>
              </a:p>
              <a:p>
                <a:pPr lvl="1"/>
                <a:endParaRPr lang="sv-SE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sv-SE" b="0" dirty="0"/>
              </a:p>
              <a:p>
                <a:pPr lvl="1"/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</a:rPr>
                      <m:t>=3.33</m:t>
                    </m:r>
                  </m:oMath>
                </a14:m>
                <a:endParaRPr lang="sv-SE" b="0" dirty="0"/>
              </a:p>
              <a:p>
                <a:pPr lvl="1"/>
                <a:endParaRPr lang="sv-SE" dirty="0"/>
              </a:p>
            </p:txBody>
          </p:sp>
        </mc:Choice>
        <mc:Fallback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EAFE4FB2-6089-03E6-AA25-033B63D931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BECAB4B-BF36-FF92-8DCE-B4666F40B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DE70223D-43DA-2728-2410-D60AC8532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564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trees: comments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Similar algorithms work for regression trees</a:t>
                </a:r>
              </a:p>
              <a:p>
                <a:pPr lvl="1"/>
                <a:r>
                  <a:rPr lang="en-US" dirty="0"/>
                  <a:t>Compute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acc>
                    <m:r>
                      <a:rPr lang="sv-SE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sv-SE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sv-SE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v-SE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sv-SE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sv-SE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 replace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𝑆𝑆𝐸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sv-S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sv-SE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Belongs to the class of </a:t>
                </a:r>
                <a:r>
                  <a:rPr lang="en-US" b="1" dirty="0">
                    <a:solidFill>
                      <a:srgbClr val="0000FF"/>
                    </a:solidFill>
                  </a:rPr>
                  <a:t>interpretable ML models</a:t>
                </a:r>
                <a:endParaRPr lang="en-US" dirty="0">
                  <a:solidFill>
                    <a:srgbClr val="0000FF"/>
                  </a:solidFill>
                </a:endParaRPr>
              </a:p>
              <a:p>
                <a:r>
                  <a:rPr lang="en-US" dirty="0"/>
                  <a:t>Easy to handle all types of features in one model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Automatic variable selection</a:t>
                </a:r>
              </a:p>
              <a:p>
                <a:r>
                  <a:rPr lang="en-US" dirty="0"/>
                  <a:t>Relatively robust to outliers</a:t>
                </a:r>
              </a:p>
              <a:p>
                <a:r>
                  <a:rPr lang="en-US" dirty="0"/>
                  <a:t>Handle large datasets</a:t>
                </a:r>
              </a:p>
              <a:p>
                <a:endParaRPr lang="en-US" dirty="0"/>
              </a:p>
              <a:p>
                <a:r>
                  <a:rPr lang="en-US" dirty="0"/>
                  <a:t>Trees have high variance: a small change in response</a:t>
                </a:r>
                <a:r>
                  <a:rPr lang="en-US" dirty="0">
                    <a:sym typeface="Wingdings" pitchFamily="2" charset="2"/>
                  </a:rPr>
                  <a:t> totally different tree</a:t>
                </a:r>
              </a:p>
              <a:p>
                <a:r>
                  <a:rPr lang="en-US" dirty="0">
                    <a:sym typeface="Wingdings" pitchFamily="2" charset="2"/>
                  </a:rPr>
                  <a:t>Greedy algorithms  fit may be not so good</a:t>
                </a:r>
              </a:p>
              <a:p>
                <a:r>
                  <a:rPr lang="en-US" dirty="0">
                    <a:sym typeface="Wingdings" pitchFamily="2" charset="2"/>
                  </a:rPr>
                  <a:t>Lack of smoothness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02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5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trees: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trees may be needed to model an easy system: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22</a:t>
            </a:fld>
            <a:endParaRPr lang="en-GB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409824"/>
            <a:ext cx="3960812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2420888"/>
            <a:ext cx="396240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42837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Decision </a:t>
            </a:r>
            <a:r>
              <a:rPr lang="sv-SE" dirty="0" err="1"/>
              <a:t>trees</a:t>
            </a:r>
            <a:r>
              <a:rPr lang="sv-SE" dirty="0"/>
              <a:t>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b="1" dirty="0" err="1"/>
              <a:t>tree</a:t>
            </a:r>
            <a:r>
              <a:rPr lang="sv-SE" b="1" dirty="0"/>
              <a:t> </a:t>
            </a:r>
            <a:r>
              <a:rPr lang="sv-SE" dirty="0" err="1"/>
              <a:t>package</a:t>
            </a:r>
            <a:endParaRPr lang="sv-SE" dirty="0"/>
          </a:p>
          <a:p>
            <a:pPr lvl="1"/>
            <a:r>
              <a:rPr lang="sv-SE" dirty="0"/>
              <a:t>Alternative: </a:t>
            </a:r>
            <a:r>
              <a:rPr lang="sv-SE" b="1" dirty="0" err="1"/>
              <a:t>rpart</a:t>
            </a:r>
            <a:endParaRPr lang="sv-SE" dirty="0"/>
          </a:p>
          <a:p>
            <a:pPr marL="0" indent="0">
              <a:buNone/>
            </a:pPr>
            <a:r>
              <a:rPr lang="sv-SE" sz="2000" dirty="0" err="1"/>
              <a:t>tree</a:t>
            </a:r>
            <a:r>
              <a:rPr lang="sv-SE" sz="2000" dirty="0"/>
              <a:t>(</a:t>
            </a:r>
            <a:r>
              <a:rPr lang="sv-SE" sz="2000" dirty="0" err="1"/>
              <a:t>formula</a:t>
            </a:r>
            <a:r>
              <a:rPr lang="sv-SE" sz="2000" dirty="0"/>
              <a:t>, data, </a:t>
            </a:r>
            <a:r>
              <a:rPr lang="sv-SE" sz="2000" dirty="0" err="1"/>
              <a:t>weights</a:t>
            </a:r>
            <a:r>
              <a:rPr lang="sv-SE" sz="2000" dirty="0"/>
              <a:t>, </a:t>
            </a:r>
            <a:r>
              <a:rPr lang="sv-SE" sz="2000" dirty="0" err="1"/>
              <a:t>control</a:t>
            </a:r>
            <a:r>
              <a:rPr lang="sv-SE" sz="2000" dirty="0"/>
              <a:t>, split = c("</a:t>
            </a:r>
            <a:r>
              <a:rPr lang="sv-SE" sz="2000" dirty="0" err="1"/>
              <a:t>deviance</a:t>
            </a:r>
            <a:r>
              <a:rPr lang="sv-SE" sz="2000" dirty="0"/>
              <a:t>", "</a:t>
            </a:r>
            <a:r>
              <a:rPr lang="sv-SE" sz="2000" dirty="0" err="1"/>
              <a:t>gini</a:t>
            </a:r>
            <a:r>
              <a:rPr lang="sv-SE" sz="2000" dirty="0"/>
              <a:t>"), …)</a:t>
            </a:r>
          </a:p>
          <a:p>
            <a:pPr marL="0" indent="0">
              <a:buNone/>
            </a:pPr>
            <a:r>
              <a:rPr lang="sv-SE" sz="2000" dirty="0"/>
              <a:t>print(), </a:t>
            </a:r>
            <a:r>
              <a:rPr lang="sv-SE" sz="2000" dirty="0" err="1"/>
              <a:t>summary</a:t>
            </a:r>
            <a:r>
              <a:rPr lang="sv-SE" sz="2000" dirty="0"/>
              <a:t>(), </a:t>
            </a:r>
            <a:r>
              <a:rPr lang="sv-SE" sz="2000" dirty="0" err="1"/>
              <a:t>plot</a:t>
            </a:r>
            <a:r>
              <a:rPr lang="sv-SE" sz="2000" dirty="0"/>
              <a:t>(), text()</a:t>
            </a:r>
          </a:p>
          <a:p>
            <a:pPr marL="0" indent="0">
              <a:buNone/>
            </a:pPr>
            <a:endParaRPr lang="sv-SE" sz="2000" b="1" dirty="0"/>
          </a:p>
          <a:p>
            <a:pPr marL="0" indent="0">
              <a:buNone/>
            </a:pPr>
            <a:r>
              <a:rPr lang="sv-SE" sz="2000" b="1" dirty="0" err="1">
                <a:solidFill>
                  <a:srgbClr val="C00000"/>
                </a:solidFill>
              </a:rPr>
              <a:t>Example</a:t>
            </a:r>
            <a:r>
              <a:rPr lang="sv-SE" sz="2000" b="1" dirty="0"/>
              <a:t>: </a:t>
            </a:r>
            <a:r>
              <a:rPr lang="sv-SE" sz="2000" dirty="0" err="1"/>
              <a:t>breast</a:t>
            </a:r>
            <a:r>
              <a:rPr lang="sv-SE" sz="2000" dirty="0"/>
              <a:t> cancer as a </a:t>
            </a:r>
            <a:r>
              <a:rPr lang="sv-SE" sz="2000" dirty="0" err="1"/>
              <a:t>function</a:t>
            </a:r>
            <a:r>
              <a:rPr lang="sv-SE" sz="2000" dirty="0"/>
              <a:t> av </a:t>
            </a:r>
            <a:r>
              <a:rPr lang="sv-SE" sz="2000" dirty="0" err="1"/>
              <a:t>biological</a:t>
            </a:r>
            <a:r>
              <a:rPr lang="sv-SE" sz="2000" dirty="0"/>
              <a:t> </a:t>
            </a:r>
            <a:r>
              <a:rPr lang="sv-SE" sz="2000" dirty="0" err="1"/>
              <a:t>measurements</a:t>
            </a:r>
            <a:endParaRPr lang="sv-SE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403648" y="4437112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library(tree)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n=dim(biopsy)[1]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fit=tree(class~., data=biopsy)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plot(fit)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text(fit, pretty=0)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fit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summary(fit)</a:t>
            </a:r>
          </a:p>
        </p:txBody>
      </p:sp>
    </p:spTree>
    <p:extLst>
      <p:ext uri="{BB962C8B-B14F-4D97-AF65-F5344CB8AC3E}">
        <p14:creationId xmlns:p14="http://schemas.microsoft.com/office/powerpoint/2010/main" val="2547822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Decision </a:t>
            </a:r>
            <a:r>
              <a:rPr lang="sv-SE" dirty="0" err="1"/>
              <a:t>trees</a:t>
            </a:r>
            <a:r>
              <a:rPr lang="sv-SE" dirty="0"/>
              <a:t>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000" dirty="0" err="1"/>
              <a:t>Adjust</a:t>
            </a:r>
            <a:r>
              <a:rPr lang="sv-SE" sz="2000" dirty="0"/>
              <a:t> the splitting in the </a:t>
            </a:r>
            <a:r>
              <a:rPr lang="sv-SE" sz="2000" dirty="0" err="1"/>
              <a:t>tree</a:t>
            </a:r>
            <a:r>
              <a:rPr lang="sv-SE" sz="2000" dirty="0"/>
              <a:t> </a:t>
            </a:r>
            <a:r>
              <a:rPr lang="sv-SE" sz="2000" dirty="0" err="1"/>
              <a:t>with</a:t>
            </a:r>
            <a:r>
              <a:rPr lang="sv-SE" sz="2000" dirty="0"/>
              <a:t> </a:t>
            </a:r>
            <a:r>
              <a:rPr lang="sv-SE" sz="2000" i="1" dirty="0" err="1"/>
              <a:t>control</a:t>
            </a:r>
            <a:r>
              <a:rPr lang="sv-SE" sz="2000" i="1" dirty="0"/>
              <a:t> </a:t>
            </a:r>
            <a:r>
              <a:rPr lang="sv-SE" sz="2000" dirty="0"/>
              <a:t>parameter (</a:t>
            </a:r>
            <a:r>
              <a:rPr lang="sv-SE" sz="2000" dirty="0" err="1"/>
              <a:t>leaf</a:t>
            </a:r>
            <a:r>
              <a:rPr lang="sv-SE" sz="2000" dirty="0"/>
              <a:t> </a:t>
            </a:r>
            <a:r>
              <a:rPr lang="sv-SE" sz="2000" dirty="0" err="1"/>
              <a:t>size</a:t>
            </a:r>
            <a:r>
              <a:rPr lang="sv-SE" sz="2000" dirty="0"/>
              <a:t> for ex)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24</a:t>
            </a:fld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060848"/>
            <a:ext cx="3897405" cy="2983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85" y="2132856"/>
            <a:ext cx="4266247" cy="247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885610"/>
            <a:ext cx="4248472" cy="148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7862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Decision </a:t>
            </a:r>
            <a:r>
              <a:rPr lang="sv-SE" dirty="0" err="1"/>
              <a:t>trees</a:t>
            </a:r>
            <a:r>
              <a:rPr lang="sv-SE" dirty="0"/>
              <a:t>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Misclassification</a:t>
            </a:r>
            <a:r>
              <a:rPr lang="sv-SE" dirty="0"/>
              <a:t> </a:t>
            </a:r>
            <a:r>
              <a:rPr lang="sv-SE" dirty="0" err="1"/>
              <a:t>results</a:t>
            </a:r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115616" y="2228671"/>
            <a:ext cx="54543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Yfit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=predict(fit,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newdata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=biopsy, type="class")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table(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biopsy$class,Yfit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390900"/>
            <a:ext cx="28575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25988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Decision </a:t>
            </a:r>
            <a:r>
              <a:rPr lang="sv-SE" dirty="0" err="1"/>
              <a:t>trees</a:t>
            </a:r>
            <a:r>
              <a:rPr lang="sv-SE" dirty="0"/>
              <a:t>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Selecting</a:t>
            </a:r>
            <a:r>
              <a:rPr lang="sv-SE" dirty="0"/>
              <a:t> optimal </a:t>
            </a:r>
            <a:r>
              <a:rPr lang="sv-SE" dirty="0" err="1"/>
              <a:t>tree</a:t>
            </a:r>
            <a:r>
              <a:rPr lang="sv-SE" dirty="0"/>
              <a:t> by </a:t>
            </a:r>
            <a:r>
              <a:rPr lang="sv-SE" dirty="0" err="1"/>
              <a:t>penalizing</a:t>
            </a:r>
            <a:endParaRPr lang="sv-SE" dirty="0"/>
          </a:p>
          <a:p>
            <a:pPr lvl="1"/>
            <a:r>
              <a:rPr lang="sv-SE" dirty="0" err="1"/>
              <a:t>Cv.tree</a:t>
            </a:r>
            <a:r>
              <a:rPr lang="sv-SE" dirty="0"/>
              <a:t>()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683568" y="2564904"/>
            <a:ext cx="3600400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set.seed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(12345)</a:t>
            </a:r>
          </a:p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ind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sample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(1:n,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floor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(0.5*n))</a:t>
            </a:r>
          </a:p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train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biopsy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ind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,]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valid=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biopsy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[-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ind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,]</a:t>
            </a:r>
          </a:p>
          <a:p>
            <a:endParaRPr lang="sv-S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fit=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tree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~.,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data=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train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set.seed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(12345)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cv.res=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cv.tree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(fit)</a:t>
            </a:r>
          </a:p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plot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cv.res$size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cv.res$dev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="b",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col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="red")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400" y="2708920"/>
            <a:ext cx="3600400" cy="2035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43608" y="5373216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err="1">
                <a:solidFill>
                  <a:srgbClr val="7030A0"/>
                </a:solidFill>
              </a:rPr>
              <a:t>What</a:t>
            </a:r>
            <a:r>
              <a:rPr lang="sv-SE" sz="1600" dirty="0">
                <a:solidFill>
                  <a:srgbClr val="7030A0"/>
                </a:solidFill>
              </a:rPr>
              <a:t> is optimal </a:t>
            </a:r>
            <a:r>
              <a:rPr lang="sv-SE" sz="1600" dirty="0" err="1">
                <a:solidFill>
                  <a:srgbClr val="7030A0"/>
                </a:solidFill>
              </a:rPr>
              <a:t>number</a:t>
            </a:r>
            <a:r>
              <a:rPr lang="sv-SE" sz="1600" dirty="0">
                <a:solidFill>
                  <a:srgbClr val="7030A0"/>
                </a:solidFill>
              </a:rPr>
              <a:t> </a:t>
            </a:r>
            <a:r>
              <a:rPr lang="sv-SE" sz="1600" dirty="0" err="1">
                <a:solidFill>
                  <a:srgbClr val="7030A0"/>
                </a:solidFill>
              </a:rPr>
              <a:t>of</a:t>
            </a:r>
            <a:r>
              <a:rPr lang="sv-SE" sz="1600" dirty="0">
                <a:solidFill>
                  <a:srgbClr val="7030A0"/>
                </a:solidFill>
              </a:rPr>
              <a:t> </a:t>
            </a:r>
            <a:r>
              <a:rPr lang="sv-SE" sz="1600" dirty="0" err="1">
                <a:solidFill>
                  <a:srgbClr val="7030A0"/>
                </a:solidFill>
              </a:rPr>
              <a:t>leaves</a:t>
            </a:r>
            <a:r>
              <a:rPr lang="sv-SE" sz="1600" dirty="0">
                <a:solidFill>
                  <a:srgbClr val="7030A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791608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Decision </a:t>
            </a:r>
            <a:r>
              <a:rPr lang="sv-SE" dirty="0" err="1"/>
              <a:t>trees</a:t>
            </a:r>
            <a:r>
              <a:rPr lang="sv-SE" dirty="0"/>
              <a:t>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Selecting</a:t>
            </a:r>
            <a:r>
              <a:rPr lang="sv-SE" dirty="0"/>
              <a:t> optimal </a:t>
            </a:r>
            <a:r>
              <a:rPr lang="sv-SE" dirty="0" err="1"/>
              <a:t>tree</a:t>
            </a:r>
            <a:r>
              <a:rPr lang="sv-SE" dirty="0"/>
              <a:t> by </a:t>
            </a:r>
            <a:r>
              <a:rPr lang="sv-SE" dirty="0" err="1"/>
              <a:t>train</a:t>
            </a:r>
            <a:r>
              <a:rPr lang="sv-SE" dirty="0"/>
              <a:t>/</a:t>
            </a:r>
            <a:r>
              <a:rPr lang="sv-SE" dirty="0" err="1"/>
              <a:t>validation</a:t>
            </a:r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611560" y="2276872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fit=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tree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~., data=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train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sv-S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trainScore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=rep(0,9)</a:t>
            </a:r>
          </a:p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testScore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=rep(0,9)</a:t>
            </a:r>
          </a:p>
          <a:p>
            <a:endParaRPr lang="sv-S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for(i in 2:9) {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prunedTree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prune.tree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fit,best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=i)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predict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prunedTree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newdata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=valid,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tree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trainScore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[i]=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deviance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prunedTree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testScore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[i]=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deviance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plot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(2:9,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trainScore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[2:9],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="b",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col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="red",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ylim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=c(0,250))</a:t>
            </a:r>
          </a:p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points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(2:9,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testScore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[2:9],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="b",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col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blue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333153"/>
            <a:ext cx="3200400" cy="304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183560" y="5373216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err="1">
                <a:solidFill>
                  <a:srgbClr val="7030A0"/>
                </a:solidFill>
              </a:rPr>
              <a:t>What</a:t>
            </a:r>
            <a:r>
              <a:rPr lang="sv-SE" sz="1600" dirty="0">
                <a:solidFill>
                  <a:srgbClr val="7030A0"/>
                </a:solidFill>
              </a:rPr>
              <a:t> is optimal </a:t>
            </a:r>
            <a:r>
              <a:rPr lang="sv-SE" sz="1600" dirty="0" err="1">
                <a:solidFill>
                  <a:srgbClr val="7030A0"/>
                </a:solidFill>
              </a:rPr>
              <a:t>number</a:t>
            </a:r>
            <a:r>
              <a:rPr lang="sv-SE" sz="1600" dirty="0">
                <a:solidFill>
                  <a:srgbClr val="7030A0"/>
                </a:solidFill>
              </a:rPr>
              <a:t> </a:t>
            </a:r>
            <a:r>
              <a:rPr lang="sv-SE" sz="1600" dirty="0" err="1">
                <a:solidFill>
                  <a:srgbClr val="7030A0"/>
                </a:solidFill>
              </a:rPr>
              <a:t>of</a:t>
            </a:r>
            <a:r>
              <a:rPr lang="sv-SE" sz="1600" dirty="0">
                <a:solidFill>
                  <a:srgbClr val="7030A0"/>
                </a:solidFill>
              </a:rPr>
              <a:t> </a:t>
            </a:r>
            <a:r>
              <a:rPr lang="sv-SE" sz="1600" dirty="0" err="1">
                <a:solidFill>
                  <a:srgbClr val="7030A0"/>
                </a:solidFill>
              </a:rPr>
              <a:t>leaves</a:t>
            </a:r>
            <a:r>
              <a:rPr lang="sv-SE" sz="1600" dirty="0">
                <a:solidFill>
                  <a:srgbClr val="7030A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855565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Decision </a:t>
            </a:r>
            <a:r>
              <a:rPr lang="sv-SE" dirty="0" err="1"/>
              <a:t>trees</a:t>
            </a:r>
            <a:r>
              <a:rPr lang="sv-SE" dirty="0"/>
              <a:t>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Final </a:t>
            </a:r>
            <a:r>
              <a:rPr lang="sv-SE" dirty="0" err="1"/>
              <a:t>tree</a:t>
            </a:r>
            <a:r>
              <a:rPr lang="sv-SE" dirty="0"/>
              <a:t>: 5 </a:t>
            </a:r>
            <a:r>
              <a:rPr lang="sv-SE" dirty="0" err="1"/>
              <a:t>leaves</a:t>
            </a:r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28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619672" y="2492896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finalTree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prune.tree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(fit, best=5)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Yfit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=predict(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finalTree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newdata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=valid, type="class")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table(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valid$class,Yfit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sv-S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221088"/>
            <a:ext cx="29908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027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 toy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68" name="Rectangle 4"/>
          <p:cNvSpPr>
            <a:spLocks noChangeArrowheads="1"/>
          </p:cNvSpPr>
          <p:nvPr/>
        </p:nvSpPr>
        <p:spPr bwMode="auto">
          <a:xfrm>
            <a:off x="323850" y="1989138"/>
            <a:ext cx="4392613" cy="3816350"/>
          </a:xfrm>
          <a:prstGeom prst="rect">
            <a:avLst/>
          </a:prstGeom>
          <a:solidFill>
            <a:srgbClr val="99CC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9" name="Text Box 5"/>
          <p:cNvSpPr txBox="1">
            <a:spLocks noChangeArrowheads="1"/>
          </p:cNvSpPr>
          <p:nvPr/>
        </p:nvSpPr>
        <p:spPr bwMode="auto">
          <a:xfrm>
            <a:off x="107950" y="5734050"/>
            <a:ext cx="215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70" name="Text Box 7"/>
          <p:cNvSpPr txBox="1">
            <a:spLocks noChangeArrowheads="1"/>
          </p:cNvSpPr>
          <p:nvPr/>
        </p:nvSpPr>
        <p:spPr bwMode="auto">
          <a:xfrm>
            <a:off x="0" y="3716338"/>
            <a:ext cx="647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rPr>
              <a:t>10</a:t>
            </a:r>
          </a:p>
        </p:txBody>
      </p:sp>
      <p:sp>
        <p:nvSpPr>
          <p:cNvPr id="71" name="Text Box 8"/>
          <p:cNvSpPr txBox="1">
            <a:spLocks noChangeArrowheads="1"/>
          </p:cNvSpPr>
          <p:nvPr/>
        </p:nvSpPr>
        <p:spPr bwMode="auto">
          <a:xfrm>
            <a:off x="0" y="1989138"/>
            <a:ext cx="6477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rPr>
              <a:t>20</a:t>
            </a:r>
          </a:p>
        </p:txBody>
      </p:sp>
      <p:sp>
        <p:nvSpPr>
          <p:cNvPr id="72" name="Text Box 9"/>
          <p:cNvSpPr txBox="1">
            <a:spLocks noChangeArrowheads="1"/>
          </p:cNvSpPr>
          <p:nvPr/>
        </p:nvSpPr>
        <p:spPr bwMode="auto">
          <a:xfrm>
            <a:off x="2195513" y="573405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rPr>
              <a:t>10</a:t>
            </a:r>
          </a:p>
        </p:txBody>
      </p:sp>
      <p:sp>
        <p:nvSpPr>
          <p:cNvPr id="73" name="Text Box 10"/>
          <p:cNvSpPr txBox="1">
            <a:spLocks noChangeArrowheads="1"/>
          </p:cNvSpPr>
          <p:nvPr/>
        </p:nvSpPr>
        <p:spPr bwMode="auto">
          <a:xfrm>
            <a:off x="4572000" y="5734050"/>
            <a:ext cx="504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rPr>
              <a:t>20</a:t>
            </a:r>
          </a:p>
        </p:txBody>
      </p:sp>
      <p:sp>
        <p:nvSpPr>
          <p:cNvPr id="74" name="Oval 11"/>
          <p:cNvSpPr>
            <a:spLocks noChangeArrowheads="1"/>
          </p:cNvSpPr>
          <p:nvPr/>
        </p:nvSpPr>
        <p:spPr bwMode="auto">
          <a:xfrm>
            <a:off x="755650" y="3213100"/>
            <a:ext cx="73025" cy="73025"/>
          </a:xfrm>
          <a:prstGeom prst="ellipse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75" name="Oval 12"/>
          <p:cNvSpPr>
            <a:spLocks noChangeArrowheads="1"/>
          </p:cNvSpPr>
          <p:nvPr/>
        </p:nvSpPr>
        <p:spPr bwMode="auto">
          <a:xfrm>
            <a:off x="2195513" y="2708275"/>
            <a:ext cx="73025" cy="73025"/>
          </a:xfrm>
          <a:prstGeom prst="ellipse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76" name="Oval 13"/>
          <p:cNvSpPr>
            <a:spLocks noChangeArrowheads="1"/>
          </p:cNvSpPr>
          <p:nvPr/>
        </p:nvSpPr>
        <p:spPr bwMode="auto">
          <a:xfrm>
            <a:off x="1187450" y="3644900"/>
            <a:ext cx="73025" cy="73025"/>
          </a:xfrm>
          <a:prstGeom prst="ellipse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77" name="Oval 14"/>
          <p:cNvSpPr>
            <a:spLocks noChangeArrowheads="1"/>
          </p:cNvSpPr>
          <p:nvPr/>
        </p:nvSpPr>
        <p:spPr bwMode="auto">
          <a:xfrm>
            <a:off x="2916238" y="3213100"/>
            <a:ext cx="73025" cy="73025"/>
          </a:xfrm>
          <a:prstGeom prst="ellipse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78" name="Oval 15"/>
          <p:cNvSpPr>
            <a:spLocks noChangeArrowheads="1"/>
          </p:cNvSpPr>
          <p:nvPr/>
        </p:nvSpPr>
        <p:spPr bwMode="auto">
          <a:xfrm>
            <a:off x="1908175" y="3357563"/>
            <a:ext cx="73025" cy="73025"/>
          </a:xfrm>
          <a:prstGeom prst="ellipse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79" name="Oval 16"/>
          <p:cNvSpPr>
            <a:spLocks noChangeArrowheads="1"/>
          </p:cNvSpPr>
          <p:nvPr/>
        </p:nvSpPr>
        <p:spPr bwMode="auto">
          <a:xfrm>
            <a:off x="1908175" y="4221163"/>
            <a:ext cx="73025" cy="73025"/>
          </a:xfrm>
          <a:prstGeom prst="ellipse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0" name="Oval 17"/>
          <p:cNvSpPr>
            <a:spLocks noChangeArrowheads="1"/>
          </p:cNvSpPr>
          <p:nvPr/>
        </p:nvSpPr>
        <p:spPr bwMode="auto">
          <a:xfrm>
            <a:off x="2627313" y="3573463"/>
            <a:ext cx="73025" cy="73025"/>
          </a:xfrm>
          <a:prstGeom prst="ellipse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1" name="Oval 18"/>
          <p:cNvSpPr>
            <a:spLocks noChangeArrowheads="1"/>
          </p:cNvSpPr>
          <p:nvPr/>
        </p:nvSpPr>
        <p:spPr bwMode="auto">
          <a:xfrm>
            <a:off x="2700338" y="4292600"/>
            <a:ext cx="73025" cy="73025"/>
          </a:xfrm>
          <a:prstGeom prst="ellipse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2" name="Oval 19"/>
          <p:cNvSpPr>
            <a:spLocks noChangeArrowheads="1"/>
          </p:cNvSpPr>
          <p:nvPr/>
        </p:nvSpPr>
        <p:spPr bwMode="auto">
          <a:xfrm>
            <a:off x="3635375" y="2420938"/>
            <a:ext cx="73025" cy="73025"/>
          </a:xfrm>
          <a:prstGeom prst="ellipse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3" name="Oval 20"/>
          <p:cNvSpPr>
            <a:spLocks noChangeArrowheads="1"/>
          </p:cNvSpPr>
          <p:nvPr/>
        </p:nvSpPr>
        <p:spPr bwMode="auto">
          <a:xfrm>
            <a:off x="2700338" y="5373688"/>
            <a:ext cx="73025" cy="73025"/>
          </a:xfrm>
          <a:prstGeom prst="ellipse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4" name="Oval 21"/>
          <p:cNvSpPr>
            <a:spLocks noChangeArrowheads="1"/>
          </p:cNvSpPr>
          <p:nvPr/>
        </p:nvSpPr>
        <p:spPr bwMode="auto">
          <a:xfrm>
            <a:off x="1042988" y="2565400"/>
            <a:ext cx="73025" cy="73025"/>
          </a:xfrm>
          <a:prstGeom prst="ellipse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5" name="Oval 22"/>
          <p:cNvSpPr>
            <a:spLocks noChangeArrowheads="1"/>
          </p:cNvSpPr>
          <p:nvPr/>
        </p:nvSpPr>
        <p:spPr bwMode="auto">
          <a:xfrm>
            <a:off x="827088" y="4292600"/>
            <a:ext cx="73025" cy="73025"/>
          </a:xfrm>
          <a:prstGeom prst="ellipse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6" name="Oval 23"/>
          <p:cNvSpPr>
            <a:spLocks noChangeArrowheads="1"/>
          </p:cNvSpPr>
          <p:nvPr/>
        </p:nvSpPr>
        <p:spPr bwMode="auto">
          <a:xfrm>
            <a:off x="1906588" y="3571875"/>
            <a:ext cx="73025" cy="73025"/>
          </a:xfrm>
          <a:prstGeom prst="ellipse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7" name="Oval 24"/>
          <p:cNvSpPr>
            <a:spLocks noChangeArrowheads="1"/>
          </p:cNvSpPr>
          <p:nvPr/>
        </p:nvSpPr>
        <p:spPr bwMode="auto">
          <a:xfrm>
            <a:off x="2843213" y="3716338"/>
            <a:ext cx="73025" cy="73025"/>
          </a:xfrm>
          <a:prstGeom prst="ellipse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8" name="Oval 25"/>
          <p:cNvSpPr>
            <a:spLocks noChangeArrowheads="1"/>
          </p:cNvSpPr>
          <p:nvPr/>
        </p:nvSpPr>
        <p:spPr bwMode="auto">
          <a:xfrm>
            <a:off x="971550" y="5229225"/>
            <a:ext cx="73025" cy="73025"/>
          </a:xfrm>
          <a:prstGeom prst="ellipse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9" name="Oval 26"/>
          <p:cNvSpPr>
            <a:spLocks noChangeArrowheads="1"/>
          </p:cNvSpPr>
          <p:nvPr/>
        </p:nvSpPr>
        <p:spPr bwMode="auto">
          <a:xfrm>
            <a:off x="2411413" y="4508500"/>
            <a:ext cx="73025" cy="73025"/>
          </a:xfrm>
          <a:prstGeom prst="ellipse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90" name="Oval 27"/>
          <p:cNvSpPr>
            <a:spLocks noChangeArrowheads="1"/>
          </p:cNvSpPr>
          <p:nvPr/>
        </p:nvSpPr>
        <p:spPr bwMode="auto">
          <a:xfrm>
            <a:off x="2195513" y="4005263"/>
            <a:ext cx="73025" cy="73025"/>
          </a:xfrm>
          <a:prstGeom prst="ellipse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91" name="Oval 28"/>
          <p:cNvSpPr>
            <a:spLocks noChangeArrowheads="1"/>
          </p:cNvSpPr>
          <p:nvPr/>
        </p:nvSpPr>
        <p:spPr bwMode="auto">
          <a:xfrm>
            <a:off x="3708400" y="4508500"/>
            <a:ext cx="73025" cy="73025"/>
          </a:xfrm>
          <a:prstGeom prst="ellipse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92" name="Oval 29"/>
          <p:cNvSpPr>
            <a:spLocks noChangeArrowheads="1"/>
          </p:cNvSpPr>
          <p:nvPr/>
        </p:nvSpPr>
        <p:spPr bwMode="auto">
          <a:xfrm>
            <a:off x="3635375" y="3357563"/>
            <a:ext cx="73025" cy="73025"/>
          </a:xfrm>
          <a:prstGeom prst="ellipse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93" name="Oval 30"/>
          <p:cNvSpPr>
            <a:spLocks noChangeArrowheads="1"/>
          </p:cNvSpPr>
          <p:nvPr/>
        </p:nvSpPr>
        <p:spPr bwMode="auto">
          <a:xfrm>
            <a:off x="4211638" y="5084763"/>
            <a:ext cx="73025" cy="73025"/>
          </a:xfrm>
          <a:prstGeom prst="ellipse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94" name="Oval 31"/>
          <p:cNvSpPr>
            <a:spLocks noChangeArrowheads="1"/>
          </p:cNvSpPr>
          <p:nvPr/>
        </p:nvSpPr>
        <p:spPr bwMode="auto">
          <a:xfrm>
            <a:off x="1474788" y="3140075"/>
            <a:ext cx="73025" cy="73025"/>
          </a:xfrm>
          <a:prstGeom prst="ellipse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95" name="Oval 32"/>
          <p:cNvSpPr>
            <a:spLocks noChangeArrowheads="1"/>
          </p:cNvSpPr>
          <p:nvPr/>
        </p:nvSpPr>
        <p:spPr bwMode="auto">
          <a:xfrm>
            <a:off x="2411413" y="5229225"/>
            <a:ext cx="73025" cy="73025"/>
          </a:xfrm>
          <a:prstGeom prst="ellipse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96" name="Oval 33"/>
          <p:cNvSpPr>
            <a:spLocks noChangeArrowheads="1"/>
          </p:cNvSpPr>
          <p:nvPr/>
        </p:nvSpPr>
        <p:spPr bwMode="auto">
          <a:xfrm>
            <a:off x="4284663" y="3284538"/>
            <a:ext cx="73025" cy="73025"/>
          </a:xfrm>
          <a:prstGeom prst="ellipse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97" name="Oval 34"/>
          <p:cNvSpPr>
            <a:spLocks noChangeArrowheads="1"/>
          </p:cNvSpPr>
          <p:nvPr/>
        </p:nvSpPr>
        <p:spPr bwMode="auto">
          <a:xfrm>
            <a:off x="3779838" y="2565400"/>
            <a:ext cx="73025" cy="73025"/>
          </a:xfrm>
          <a:prstGeom prst="ellipse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98" name="Oval 35"/>
          <p:cNvSpPr>
            <a:spLocks noChangeArrowheads="1"/>
          </p:cNvSpPr>
          <p:nvPr/>
        </p:nvSpPr>
        <p:spPr bwMode="auto">
          <a:xfrm>
            <a:off x="2338388" y="4003675"/>
            <a:ext cx="73025" cy="73025"/>
          </a:xfrm>
          <a:prstGeom prst="ellipse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99" name="Line 36"/>
          <p:cNvSpPr>
            <a:spLocks noChangeShapeType="1"/>
          </p:cNvSpPr>
          <p:nvPr/>
        </p:nvSpPr>
        <p:spPr bwMode="auto">
          <a:xfrm>
            <a:off x="2339975" y="1989138"/>
            <a:ext cx="0" cy="381635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00" name="Line 37"/>
          <p:cNvSpPr>
            <a:spLocks noChangeShapeType="1"/>
          </p:cNvSpPr>
          <p:nvPr/>
        </p:nvSpPr>
        <p:spPr bwMode="auto">
          <a:xfrm flipV="1">
            <a:off x="2339975" y="4365625"/>
            <a:ext cx="2376488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01" name="Line 38"/>
          <p:cNvSpPr>
            <a:spLocks noChangeShapeType="1"/>
          </p:cNvSpPr>
          <p:nvPr/>
        </p:nvSpPr>
        <p:spPr bwMode="auto">
          <a:xfrm>
            <a:off x="323850" y="2852738"/>
            <a:ext cx="2016125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02" name="Line 39"/>
          <p:cNvSpPr>
            <a:spLocks noChangeShapeType="1"/>
          </p:cNvSpPr>
          <p:nvPr/>
        </p:nvSpPr>
        <p:spPr bwMode="auto">
          <a:xfrm>
            <a:off x="3563938" y="1989138"/>
            <a:ext cx="0" cy="2376487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03" name="Rectangle 40"/>
          <p:cNvSpPr>
            <a:spLocks noChangeArrowheads="1"/>
          </p:cNvSpPr>
          <p:nvPr/>
        </p:nvSpPr>
        <p:spPr bwMode="auto">
          <a:xfrm>
            <a:off x="6877050" y="2060575"/>
            <a:ext cx="574675" cy="360363"/>
          </a:xfrm>
          <a:prstGeom prst="rect">
            <a:avLst/>
          </a:prstGeom>
          <a:solidFill>
            <a:srgbClr val="D6EC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rPr>
              <a:t>X1</a:t>
            </a:r>
          </a:p>
        </p:txBody>
      </p:sp>
      <p:sp>
        <p:nvSpPr>
          <p:cNvPr id="104" name="Rectangle 41"/>
          <p:cNvSpPr>
            <a:spLocks noChangeArrowheads="1"/>
          </p:cNvSpPr>
          <p:nvPr/>
        </p:nvSpPr>
        <p:spPr bwMode="auto">
          <a:xfrm>
            <a:off x="6084888" y="2924175"/>
            <a:ext cx="574675" cy="360363"/>
          </a:xfrm>
          <a:prstGeom prst="rect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rPr>
              <a:t>X2</a:t>
            </a:r>
          </a:p>
        </p:txBody>
      </p:sp>
      <p:sp>
        <p:nvSpPr>
          <p:cNvPr id="105" name="Rectangle 42"/>
          <p:cNvSpPr>
            <a:spLocks noChangeArrowheads="1"/>
          </p:cNvSpPr>
          <p:nvPr/>
        </p:nvSpPr>
        <p:spPr bwMode="auto">
          <a:xfrm>
            <a:off x="7524750" y="2924175"/>
            <a:ext cx="574675" cy="360363"/>
          </a:xfrm>
          <a:prstGeom prst="rect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rPr>
              <a:t>X2</a:t>
            </a:r>
          </a:p>
        </p:txBody>
      </p:sp>
      <p:sp>
        <p:nvSpPr>
          <p:cNvPr id="106" name="Rectangle 43"/>
          <p:cNvSpPr>
            <a:spLocks noChangeArrowheads="1"/>
          </p:cNvSpPr>
          <p:nvPr/>
        </p:nvSpPr>
        <p:spPr bwMode="auto">
          <a:xfrm>
            <a:off x="5219700" y="3644900"/>
            <a:ext cx="574675" cy="360363"/>
          </a:xfrm>
          <a:prstGeom prst="rect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EA157A"/>
                </a:solidFill>
                <a:effectLst/>
                <a:uLnTx/>
                <a:uFillTx/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107" name="Rectangle 44"/>
          <p:cNvSpPr>
            <a:spLocks noChangeArrowheads="1"/>
          </p:cNvSpPr>
          <p:nvPr/>
        </p:nvSpPr>
        <p:spPr bwMode="auto">
          <a:xfrm>
            <a:off x="6227763" y="3644900"/>
            <a:ext cx="574675" cy="360363"/>
          </a:xfrm>
          <a:prstGeom prst="rect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EA157A"/>
                </a:solidFill>
                <a:effectLst/>
                <a:uLnTx/>
                <a:uFillTx/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08" name="Rectangle 45"/>
          <p:cNvSpPr>
            <a:spLocks noChangeArrowheads="1"/>
          </p:cNvSpPr>
          <p:nvPr/>
        </p:nvSpPr>
        <p:spPr bwMode="auto">
          <a:xfrm>
            <a:off x="7956550" y="3644900"/>
            <a:ext cx="574675" cy="360363"/>
          </a:xfrm>
          <a:prstGeom prst="rect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rPr>
              <a:t>X1</a:t>
            </a:r>
          </a:p>
        </p:txBody>
      </p:sp>
      <p:sp>
        <p:nvSpPr>
          <p:cNvPr id="109" name="Rectangle 46"/>
          <p:cNvSpPr>
            <a:spLocks noChangeArrowheads="1"/>
          </p:cNvSpPr>
          <p:nvPr/>
        </p:nvSpPr>
        <p:spPr bwMode="auto">
          <a:xfrm>
            <a:off x="7092950" y="3644900"/>
            <a:ext cx="574675" cy="360363"/>
          </a:xfrm>
          <a:prstGeom prst="rect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EA157A"/>
                </a:solidFill>
                <a:effectLst/>
                <a:uLnTx/>
                <a:uFillTx/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10" name="Rectangle 47"/>
          <p:cNvSpPr>
            <a:spLocks noChangeArrowheads="1"/>
          </p:cNvSpPr>
          <p:nvPr/>
        </p:nvSpPr>
        <p:spPr bwMode="auto">
          <a:xfrm>
            <a:off x="8388350" y="4365625"/>
            <a:ext cx="574675" cy="360363"/>
          </a:xfrm>
          <a:prstGeom prst="rect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EA157A"/>
                </a:solidFill>
                <a:effectLst/>
                <a:uLnTx/>
                <a:uFillTx/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111" name="Rectangle 48"/>
          <p:cNvSpPr>
            <a:spLocks noChangeArrowheads="1"/>
          </p:cNvSpPr>
          <p:nvPr/>
        </p:nvSpPr>
        <p:spPr bwMode="auto">
          <a:xfrm>
            <a:off x="7451725" y="4365625"/>
            <a:ext cx="574675" cy="360363"/>
          </a:xfrm>
          <a:prstGeom prst="rect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EA157A"/>
                </a:solidFill>
                <a:effectLst/>
                <a:uLnTx/>
                <a:uFillTx/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12" name="Line 49"/>
          <p:cNvSpPr>
            <a:spLocks noChangeShapeType="1"/>
          </p:cNvSpPr>
          <p:nvPr/>
        </p:nvSpPr>
        <p:spPr bwMode="auto">
          <a:xfrm flipH="1">
            <a:off x="6443663" y="2420938"/>
            <a:ext cx="649287" cy="503237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13" name="Line 50"/>
          <p:cNvSpPr>
            <a:spLocks noChangeShapeType="1"/>
          </p:cNvSpPr>
          <p:nvPr/>
        </p:nvSpPr>
        <p:spPr bwMode="auto">
          <a:xfrm>
            <a:off x="7092950" y="2420938"/>
            <a:ext cx="647700" cy="503237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14" name="Line 51"/>
          <p:cNvSpPr>
            <a:spLocks noChangeShapeType="1"/>
          </p:cNvSpPr>
          <p:nvPr/>
        </p:nvSpPr>
        <p:spPr bwMode="auto">
          <a:xfrm flipH="1">
            <a:off x="5580063" y="3284538"/>
            <a:ext cx="647700" cy="360362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15" name="Line 52"/>
          <p:cNvSpPr>
            <a:spLocks noChangeShapeType="1"/>
          </p:cNvSpPr>
          <p:nvPr/>
        </p:nvSpPr>
        <p:spPr bwMode="auto">
          <a:xfrm>
            <a:off x="6227763" y="3284538"/>
            <a:ext cx="288925" cy="360362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16" name="Line 53"/>
          <p:cNvSpPr>
            <a:spLocks noChangeShapeType="1"/>
          </p:cNvSpPr>
          <p:nvPr/>
        </p:nvSpPr>
        <p:spPr bwMode="auto">
          <a:xfrm flipH="1">
            <a:off x="7380288" y="3284538"/>
            <a:ext cx="360362" cy="360362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17" name="Line 54"/>
          <p:cNvSpPr>
            <a:spLocks noChangeShapeType="1"/>
          </p:cNvSpPr>
          <p:nvPr/>
        </p:nvSpPr>
        <p:spPr bwMode="auto">
          <a:xfrm>
            <a:off x="7740650" y="3284538"/>
            <a:ext cx="431800" cy="360362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18" name="Line 55"/>
          <p:cNvSpPr>
            <a:spLocks noChangeShapeType="1"/>
          </p:cNvSpPr>
          <p:nvPr/>
        </p:nvSpPr>
        <p:spPr bwMode="auto">
          <a:xfrm flipH="1">
            <a:off x="7812088" y="4005263"/>
            <a:ext cx="360362" cy="360362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19" name="Line 56"/>
          <p:cNvSpPr>
            <a:spLocks noChangeShapeType="1"/>
          </p:cNvSpPr>
          <p:nvPr/>
        </p:nvSpPr>
        <p:spPr bwMode="auto">
          <a:xfrm>
            <a:off x="8172450" y="4005263"/>
            <a:ext cx="576263" cy="360362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20" name="Text Box 57"/>
          <p:cNvSpPr txBox="1">
            <a:spLocks noChangeArrowheads="1"/>
          </p:cNvSpPr>
          <p:nvPr/>
        </p:nvSpPr>
        <p:spPr bwMode="auto">
          <a:xfrm>
            <a:off x="6516688" y="2492375"/>
            <a:ext cx="5762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rPr>
              <a:t>&lt;9</a:t>
            </a:r>
          </a:p>
        </p:txBody>
      </p:sp>
      <p:sp>
        <p:nvSpPr>
          <p:cNvPr id="121" name="Text Box 58"/>
          <p:cNvSpPr txBox="1">
            <a:spLocks noChangeArrowheads="1"/>
          </p:cNvSpPr>
          <p:nvPr/>
        </p:nvSpPr>
        <p:spPr bwMode="auto">
          <a:xfrm>
            <a:off x="7164388" y="2492375"/>
            <a:ext cx="7921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rPr>
              <a:t>&gt;=9</a:t>
            </a:r>
          </a:p>
        </p:txBody>
      </p:sp>
      <p:sp>
        <p:nvSpPr>
          <p:cNvPr id="122" name="Text Box 59"/>
          <p:cNvSpPr txBox="1">
            <a:spLocks noChangeArrowheads="1"/>
          </p:cNvSpPr>
          <p:nvPr/>
        </p:nvSpPr>
        <p:spPr bwMode="auto">
          <a:xfrm>
            <a:off x="5508625" y="3284538"/>
            <a:ext cx="5762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rPr>
              <a:t>&lt;16</a:t>
            </a:r>
          </a:p>
        </p:txBody>
      </p:sp>
      <p:sp>
        <p:nvSpPr>
          <p:cNvPr id="123" name="Text Box 60"/>
          <p:cNvSpPr txBox="1">
            <a:spLocks noChangeArrowheads="1"/>
          </p:cNvSpPr>
          <p:nvPr/>
        </p:nvSpPr>
        <p:spPr bwMode="auto">
          <a:xfrm>
            <a:off x="7235825" y="3284538"/>
            <a:ext cx="5762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rPr>
              <a:t>&lt;7</a:t>
            </a:r>
          </a:p>
        </p:txBody>
      </p:sp>
      <p:sp>
        <p:nvSpPr>
          <p:cNvPr id="124" name="Text Box 61"/>
          <p:cNvSpPr txBox="1">
            <a:spLocks noChangeArrowheads="1"/>
          </p:cNvSpPr>
          <p:nvPr/>
        </p:nvSpPr>
        <p:spPr bwMode="auto">
          <a:xfrm>
            <a:off x="6227763" y="3284538"/>
            <a:ext cx="7921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rPr>
              <a:t>&gt;=16</a:t>
            </a:r>
          </a:p>
        </p:txBody>
      </p:sp>
      <p:sp>
        <p:nvSpPr>
          <p:cNvPr id="125" name="Text Box 62"/>
          <p:cNvSpPr txBox="1">
            <a:spLocks noChangeArrowheads="1"/>
          </p:cNvSpPr>
          <p:nvPr/>
        </p:nvSpPr>
        <p:spPr bwMode="auto">
          <a:xfrm>
            <a:off x="7812088" y="3284538"/>
            <a:ext cx="7921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rPr>
              <a:t>&gt;=7</a:t>
            </a:r>
          </a:p>
        </p:txBody>
      </p:sp>
      <p:sp>
        <p:nvSpPr>
          <p:cNvPr id="126" name="Text Box 63"/>
          <p:cNvSpPr txBox="1">
            <a:spLocks noChangeArrowheads="1"/>
          </p:cNvSpPr>
          <p:nvPr/>
        </p:nvSpPr>
        <p:spPr bwMode="auto">
          <a:xfrm>
            <a:off x="7451725" y="4005263"/>
            <a:ext cx="5762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rPr>
              <a:t>&lt;15</a:t>
            </a:r>
          </a:p>
        </p:txBody>
      </p:sp>
      <p:sp>
        <p:nvSpPr>
          <p:cNvPr id="127" name="Text Box 65"/>
          <p:cNvSpPr txBox="1">
            <a:spLocks noChangeArrowheads="1"/>
          </p:cNvSpPr>
          <p:nvPr/>
        </p:nvSpPr>
        <p:spPr bwMode="auto">
          <a:xfrm>
            <a:off x="8351838" y="4005263"/>
            <a:ext cx="7921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rPr>
              <a:t>&gt;=15</a:t>
            </a:r>
          </a:p>
        </p:txBody>
      </p:sp>
    </p:spTree>
    <p:extLst>
      <p:ext uri="{BB962C8B-B14F-4D97-AF65-F5344CB8AC3E}">
        <p14:creationId xmlns:p14="http://schemas.microsoft.com/office/powerpoint/2010/main" val="363264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tree toy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4</a:t>
            </a:fld>
            <a:endParaRPr lang="en-GB"/>
          </a:p>
        </p:txBody>
      </p:sp>
      <p:pic>
        <p:nvPicPr>
          <p:cNvPr id="543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250902"/>
            <a:ext cx="516255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3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8840"/>
            <a:ext cx="245745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3366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861048"/>
            <a:ext cx="245745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Decision </a:t>
            </a:r>
            <a:r>
              <a:rPr lang="sv-SE" dirty="0" err="1"/>
              <a:t>trees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6034" y="1571178"/>
                <a:ext cx="8229600" cy="4525963"/>
              </a:xfrm>
            </p:spPr>
            <p:txBody>
              <a:bodyPr>
                <a:normAutofit/>
              </a:bodyPr>
              <a:lstStyle/>
              <a:p>
                <a:r>
                  <a:rPr lang="sv-SE" sz="2000" dirty="0"/>
                  <a:t>A </a:t>
                </a:r>
                <a:r>
                  <a:rPr lang="sv-SE" sz="2000" dirty="0" err="1"/>
                  <a:t>tree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/>
                      </a:rPr>
                      <m:t>𝑇</m:t>
                    </m:r>
                    <m:r>
                      <a:rPr lang="sv-SE" sz="2000" b="0" i="1" smtClean="0">
                        <a:latin typeface="Cambria Math"/>
                      </a:rPr>
                      <m:t>=&lt;</m:t>
                    </m:r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sv-SE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sv-SE" sz="20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sSub>
                          <m:sSub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sv-SE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sv-SE" sz="20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sv-SE" sz="20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sv-SE" sz="2000" b="0" i="1" smtClean="0">
                        <a:latin typeface="Cambria Math"/>
                      </a:rPr>
                      <m:t>, </m:t>
                    </m:r>
                    <m:r>
                      <a:rPr lang="sv-SE" sz="2000" b="0" i="1" smtClean="0">
                        <a:latin typeface="Cambria Math"/>
                      </a:rPr>
                      <m:t>𝑖</m:t>
                    </m:r>
                    <m:r>
                      <a:rPr lang="sv-SE" sz="2000" b="0" i="1" smtClean="0">
                        <a:latin typeface="Cambria Math"/>
                      </a:rPr>
                      <m:t>=1…</m:t>
                    </m:r>
                    <m:r>
                      <a:rPr lang="sv-SE" sz="2000" b="0" i="1" smtClean="0">
                        <a:latin typeface="Cambria Math"/>
                      </a:rPr>
                      <m:t>𝑆</m:t>
                    </m:r>
                    <m:r>
                      <a:rPr lang="sv-SE" sz="2000" b="0" i="1" smtClean="0">
                        <a:latin typeface="Cambria Math"/>
                      </a:rPr>
                      <m:t>, </m:t>
                    </m:r>
                    <m:r>
                      <a:rPr lang="sv-SE" sz="2000" b="0" i="1" smtClean="0">
                        <a:latin typeface="Cambria Math"/>
                      </a:rPr>
                      <m:t>𝑗</m:t>
                    </m:r>
                    <m:r>
                      <a:rPr lang="sv-SE" sz="2000" b="0" i="1" smtClean="0">
                        <a:latin typeface="Cambria Math"/>
                      </a:rPr>
                      <m:t>=1…</m:t>
                    </m:r>
                    <m:r>
                      <a:rPr lang="sv-SE" sz="2000" b="0" i="1" smtClean="0">
                        <a:latin typeface="Cambria Math"/>
                      </a:rPr>
                      <m:t>𝐿</m:t>
                    </m:r>
                    <m:r>
                      <a:rPr lang="sv-SE" sz="2000" b="0" i="1" smtClean="0">
                        <a:latin typeface="Cambria Math"/>
                      </a:rPr>
                      <m:t>&gt;</m:t>
                    </m:r>
                  </m:oMath>
                </a14:m>
                <a:endParaRPr lang="sv-SE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sv-SE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800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sv-SE" sz="18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sv-SE" sz="1800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sv-S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8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sSub>
                          <m:sSubPr>
                            <m:ctrlPr>
                              <a:rPr lang="sv-SE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800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sv-SE" sz="18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sv-SE" sz="1800" dirty="0"/>
                  <a:t> splitting </a:t>
                </a:r>
                <a:r>
                  <a:rPr lang="sv-SE" sz="1800" dirty="0" err="1"/>
                  <a:t>rules</a:t>
                </a:r>
                <a:r>
                  <a:rPr lang="sv-SE" sz="1800" dirty="0"/>
                  <a:t> (</a:t>
                </a:r>
                <a:r>
                  <a:rPr lang="sv-SE" sz="1800" dirty="0" err="1"/>
                  <a:t>conditions</a:t>
                </a:r>
                <a:r>
                  <a:rPr lang="sv-SE" sz="1800" dirty="0"/>
                  <a:t>), </a:t>
                </a:r>
                <a14:m>
                  <m:oMath xmlns:m="http://schemas.openxmlformats.org/officeDocument/2006/math">
                    <m:r>
                      <a:rPr lang="sv-SE" sz="1800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sv-SE" sz="1800" dirty="0"/>
                  <a:t>- </a:t>
                </a:r>
                <a:r>
                  <a:rPr lang="sv-SE" sz="1800" dirty="0" err="1"/>
                  <a:t>their</a:t>
                </a:r>
                <a:r>
                  <a:rPr lang="sv-SE" sz="1800" dirty="0"/>
                  <a:t> </a:t>
                </a:r>
                <a:r>
                  <a:rPr lang="sv-SE" sz="1800" dirty="0" err="1"/>
                  <a:t>amount</a:t>
                </a:r>
                <a:endParaRPr lang="sv-SE" sz="1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8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sv-SE" sz="18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sv-SE" sz="1800" dirty="0"/>
                  <a:t>-terminal </a:t>
                </a:r>
                <a:r>
                  <a:rPr lang="sv-SE" sz="1800" dirty="0" err="1"/>
                  <a:t>nodes</a:t>
                </a:r>
                <a:r>
                  <a:rPr lang="sv-SE" sz="1800" dirty="0"/>
                  <a:t>, </a:t>
                </a:r>
                <a14:m>
                  <m:oMath xmlns:m="http://schemas.openxmlformats.org/officeDocument/2006/math">
                    <m:r>
                      <a:rPr lang="sv-SE" sz="1800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sv-SE" sz="1800" dirty="0"/>
                  <a:t>- </a:t>
                </a:r>
                <a:r>
                  <a:rPr lang="sv-SE" sz="1800" dirty="0" err="1"/>
                  <a:t>their</a:t>
                </a:r>
                <a:r>
                  <a:rPr lang="sv-SE" sz="1800" dirty="0"/>
                  <a:t> </a:t>
                </a:r>
                <a:r>
                  <a:rPr lang="sv-SE" sz="1800" dirty="0" err="1"/>
                  <a:t>amount</a:t>
                </a:r>
                <a:endParaRPr lang="sv-SE" sz="1800" dirty="0"/>
              </a:p>
              <a:p>
                <a:pPr lvl="1"/>
                <a:r>
                  <a:rPr lang="sv-SE" sz="1800" dirty="0" err="1"/>
                  <a:t>labels</a:t>
                </a:r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8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sv-SE" sz="18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sv-SE" sz="1800" dirty="0"/>
                  <a:t> in </a:t>
                </a:r>
                <a:r>
                  <a:rPr lang="sv-SE" sz="1800" dirty="0" err="1"/>
                  <a:t>each</a:t>
                </a:r>
                <a:r>
                  <a:rPr lang="sv-SE" sz="1800" dirty="0"/>
                  <a:t> terminal </a:t>
                </a:r>
                <a:r>
                  <a:rPr lang="sv-SE" sz="1800" dirty="0" err="1"/>
                  <a:t>node</a:t>
                </a:r>
                <a:endParaRPr lang="sv-SE" sz="1800" dirty="0"/>
              </a:p>
              <a:p>
                <a:pPr marL="57150" indent="0">
                  <a:buNone/>
                </a:pPr>
                <a:endParaRPr lang="sv-SE" sz="2000" b="1" dirty="0">
                  <a:solidFill>
                    <a:srgbClr val="0070C0"/>
                  </a:solidFill>
                </a:endParaRPr>
              </a:p>
              <a:p>
                <a:endParaRPr lang="sv-SE" sz="2400" dirty="0">
                  <a:sym typeface="Wingdings" panose="05000000000000000000" pitchFamily="2" charset="2"/>
                </a:endParaRPr>
              </a:p>
              <a:p>
                <a:r>
                  <a:rPr lang="sv-SE" sz="2400" dirty="0">
                    <a:sym typeface="Wingdings" panose="05000000000000000000" pitchFamily="2" charset="2"/>
                  </a:rPr>
                  <a:t>Learning by MLE:</a:t>
                </a:r>
              </a:p>
              <a:p>
                <a:pPr lvl="1"/>
                <a:r>
                  <a:rPr lang="sv-SE" sz="2000" dirty="0">
                    <a:sym typeface="Wingdings" panose="05000000000000000000" pitchFamily="2" charset="2"/>
                  </a:rPr>
                  <a:t>Step 1: </a:t>
                </a:r>
                <a:r>
                  <a:rPr lang="sv-SE" sz="2000" dirty="0" err="1">
                    <a:sym typeface="Wingdings" panose="05000000000000000000" pitchFamily="2" charset="2"/>
                  </a:rPr>
                  <a:t>Finding</a:t>
                </a:r>
                <a:r>
                  <a:rPr lang="sv-SE" sz="2000" dirty="0">
                    <a:sym typeface="Wingdings" panose="05000000000000000000" pitchFamily="2" charset="2"/>
                  </a:rPr>
                  <a:t> optimal </a:t>
                </a:r>
                <a:r>
                  <a:rPr lang="sv-SE" sz="2000" dirty="0" err="1">
                    <a:sym typeface="Wingdings" panose="05000000000000000000" pitchFamily="2" charset="2"/>
                  </a:rPr>
                  <a:t>tree</a:t>
                </a:r>
                <a:endParaRPr lang="sv-SE" sz="2000" dirty="0">
                  <a:sym typeface="Wingdings" panose="05000000000000000000" pitchFamily="2" charset="2"/>
                </a:endParaRPr>
              </a:p>
              <a:p>
                <a:pPr lvl="1"/>
                <a:r>
                  <a:rPr lang="sv-SE" sz="2000" dirty="0">
                    <a:sym typeface="Wingdings" panose="05000000000000000000" pitchFamily="2" charset="2"/>
                  </a:rPr>
                  <a:t>Step 2: </a:t>
                </a:r>
                <a:r>
                  <a:rPr lang="sv-SE" sz="2000" dirty="0" err="1">
                    <a:sym typeface="Wingdings" panose="05000000000000000000" pitchFamily="2" charset="2"/>
                  </a:rPr>
                  <a:t>Finding</a:t>
                </a:r>
                <a:r>
                  <a:rPr lang="sv-SE" sz="2000" dirty="0">
                    <a:sym typeface="Wingdings" panose="05000000000000000000" pitchFamily="2" charset="2"/>
                  </a:rPr>
                  <a:t> optimal </a:t>
                </a:r>
                <a:r>
                  <a:rPr lang="sv-SE" sz="2000" dirty="0" err="1">
                    <a:sym typeface="Wingdings" panose="05000000000000000000" pitchFamily="2" charset="2"/>
                  </a:rPr>
                  <a:t>labels</a:t>
                </a:r>
                <a:r>
                  <a:rPr lang="sv-SE" sz="2000" dirty="0">
                    <a:sym typeface="Wingdings" panose="05000000000000000000" pitchFamily="2" charset="2"/>
                  </a:rPr>
                  <a:t> in terminal </a:t>
                </a:r>
                <a:r>
                  <a:rPr lang="sv-SE" sz="2000" dirty="0" err="1">
                    <a:sym typeface="Wingdings" panose="05000000000000000000" pitchFamily="2" charset="2"/>
                  </a:rPr>
                  <a:t>nodes</a:t>
                </a:r>
                <a:endParaRPr lang="sv-SE" sz="2000" dirty="0">
                  <a:sym typeface="Wingdings" panose="05000000000000000000" pitchFamily="2" charset="2"/>
                </a:endParaRPr>
              </a:p>
              <a:p>
                <a:pPr lvl="1"/>
                <a:r>
                  <a:rPr lang="sv-SE" sz="20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Problem: NP-hard task!</a:t>
                </a:r>
                <a:endParaRPr lang="sv-SE" dirty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sv-SE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6034" y="1571178"/>
                <a:ext cx="8229600" cy="4525963"/>
              </a:xfrm>
              <a:blipFill>
                <a:blip r:embed="rId3"/>
                <a:stretch>
                  <a:fillRect l="-1037" t="-674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544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Decision </a:t>
            </a:r>
            <a:r>
              <a:rPr lang="sv-SE" dirty="0" err="1"/>
              <a:t>trees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b="1" dirty="0"/>
              <a:t>Normal </a:t>
            </a:r>
            <a:r>
              <a:rPr lang="sv-SE" b="1" dirty="0" err="1"/>
              <a:t>model</a:t>
            </a:r>
            <a:r>
              <a:rPr lang="sv-SE" b="1" dirty="0"/>
              <a:t> </a:t>
            </a:r>
            <a:r>
              <a:rPr lang="sv-SE" dirty="0" err="1">
                <a:sym typeface="Wingdings" panose="05000000000000000000" pitchFamily="2" charset="2"/>
              </a:rPr>
              <a:t>leads</a:t>
            </a:r>
            <a:r>
              <a:rPr lang="sv-SE" dirty="0">
                <a:sym typeface="Wingdings" panose="05000000000000000000" pitchFamily="2" charset="2"/>
              </a:rPr>
              <a:t> to </a:t>
            </a:r>
            <a:r>
              <a:rPr lang="sv-SE" dirty="0">
                <a:solidFill>
                  <a:srgbClr val="0070C0"/>
                </a:solidFill>
                <a:sym typeface="Wingdings" panose="05000000000000000000" pitchFamily="2" charset="2"/>
              </a:rPr>
              <a:t>regression </a:t>
            </a:r>
            <a:r>
              <a:rPr lang="sv-SE" dirty="0" err="1">
                <a:solidFill>
                  <a:srgbClr val="0070C0"/>
                </a:solidFill>
                <a:sym typeface="Wingdings" panose="05000000000000000000" pitchFamily="2" charset="2"/>
              </a:rPr>
              <a:t>trees</a:t>
            </a:r>
            <a:endParaRPr lang="sv-SE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lvl="1"/>
            <a:r>
              <a:rPr lang="sv-SE" dirty="0" err="1">
                <a:sym typeface="Wingdings" panose="05000000000000000000" pitchFamily="2" charset="2"/>
              </a:rPr>
              <a:t>Objective</a:t>
            </a:r>
            <a:r>
              <a:rPr lang="sv-SE" dirty="0">
                <a:sym typeface="Wingdings" panose="05000000000000000000" pitchFamily="2" charset="2"/>
              </a:rPr>
              <a:t>: MSE</a:t>
            </a:r>
          </a:p>
          <a:p>
            <a:r>
              <a:rPr lang="sv-SE" b="1" dirty="0" err="1">
                <a:sym typeface="Wingdings" panose="05000000000000000000" pitchFamily="2" charset="2"/>
              </a:rPr>
              <a:t>Multinomial</a:t>
            </a:r>
            <a:r>
              <a:rPr lang="sv-SE" b="1" dirty="0">
                <a:sym typeface="Wingdings" panose="05000000000000000000" pitchFamily="2" charset="2"/>
              </a:rPr>
              <a:t> </a:t>
            </a:r>
            <a:r>
              <a:rPr lang="sv-SE" b="1" dirty="0" err="1">
                <a:sym typeface="Wingdings" panose="05000000000000000000" pitchFamily="2" charset="2"/>
              </a:rPr>
              <a:t>model</a:t>
            </a:r>
            <a:r>
              <a:rPr lang="sv-SE" b="1" dirty="0">
                <a:sym typeface="Wingdings" panose="05000000000000000000" pitchFamily="2" charset="2"/>
              </a:rPr>
              <a:t> </a:t>
            </a:r>
            <a:r>
              <a:rPr lang="sv-SE" dirty="0" err="1">
                <a:sym typeface="Wingdings" panose="05000000000000000000" pitchFamily="2" charset="2"/>
              </a:rPr>
              <a:t>leads</a:t>
            </a:r>
            <a:r>
              <a:rPr lang="sv-SE" dirty="0">
                <a:sym typeface="Wingdings" panose="05000000000000000000" pitchFamily="2" charset="2"/>
              </a:rPr>
              <a:t> to </a:t>
            </a:r>
            <a:r>
              <a:rPr lang="sv-SE" dirty="0" err="1">
                <a:solidFill>
                  <a:srgbClr val="0070C0"/>
                </a:solidFill>
                <a:sym typeface="Wingdings" panose="05000000000000000000" pitchFamily="2" charset="2"/>
              </a:rPr>
              <a:t>classification</a:t>
            </a:r>
            <a:r>
              <a:rPr lang="sv-SE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sv-SE" dirty="0" err="1">
                <a:solidFill>
                  <a:srgbClr val="0070C0"/>
                </a:solidFill>
                <a:sym typeface="Wingdings" panose="05000000000000000000" pitchFamily="2" charset="2"/>
              </a:rPr>
              <a:t>trees</a:t>
            </a:r>
            <a:endParaRPr lang="sv-SE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lvl="1"/>
            <a:r>
              <a:rPr lang="sv-SE" dirty="0" err="1">
                <a:sym typeface="Wingdings" panose="05000000000000000000" pitchFamily="2" charset="2"/>
              </a:rPr>
              <a:t>Objective</a:t>
            </a:r>
            <a:r>
              <a:rPr lang="sv-SE" dirty="0">
                <a:sym typeface="Wingdings" panose="05000000000000000000" pitchFamily="2" charset="2"/>
              </a:rPr>
              <a:t>: cross-</a:t>
            </a:r>
            <a:r>
              <a:rPr lang="sv-SE" dirty="0" err="1">
                <a:sym typeface="Wingdings" panose="05000000000000000000" pitchFamily="2" charset="2"/>
              </a:rPr>
              <a:t>entropy</a:t>
            </a:r>
            <a:r>
              <a:rPr lang="sv-SE" dirty="0">
                <a:sym typeface="Wingdings" panose="05000000000000000000" pitchFamily="2" charset="2"/>
              </a:rPr>
              <a:t> (</a:t>
            </a:r>
            <a:r>
              <a:rPr lang="sv-SE" dirty="0" err="1">
                <a:solidFill>
                  <a:srgbClr val="008000"/>
                </a:solidFill>
                <a:sym typeface="Wingdings" panose="05000000000000000000" pitchFamily="2" charset="2"/>
              </a:rPr>
              <a:t>deviance</a:t>
            </a:r>
            <a:r>
              <a:rPr lang="sv-SE" dirty="0">
                <a:sym typeface="Wingdings" panose="05000000000000000000" pitchFamily="2" charset="2"/>
              </a:rPr>
              <a:t>)</a:t>
            </a:r>
          </a:p>
          <a:p>
            <a:endParaRPr lang="sv-S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083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53136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Target is categorical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Classification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sv-SE" sz="2000" b="0" i="0" smtClean="0">
                            <a:latin typeface="Cambria Math" panose="02040503050406030204" pitchFamily="18" charset="0"/>
                          </a:rPr>
                          <m:t>lm</m:t>
                        </m:r>
                        <m:r>
                          <a:rPr lang="sv-SE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sv-SE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is estimated for every class in a node</a:t>
                </a:r>
              </a:p>
              <a:p>
                <a:r>
                  <a:rPr lang="en-US" sz="2000" dirty="0"/>
                  <a:t>How 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sv-SE" sz="2000">
                            <a:latin typeface="Cambria Math" panose="02040503050406030204" pitchFamily="18" charset="0"/>
                          </a:rPr>
                          <m:t>lm</m:t>
                        </m:r>
                        <m:r>
                          <a:rPr lang="sv-SE" sz="200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sv-SE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for class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and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000" dirty="0"/>
                  <a:t>? </a:t>
                </a:r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Class proportions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𝑙𝑚</m:t>
                          </m:r>
                        </m:sub>
                      </m:sSub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For any node (or leaf), a label can be assigned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sv-SE" sz="2000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sv-SE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v-SE" sz="20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v-SE" sz="2000" b="0" i="0" dirty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sv-SE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sv-SE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sv-SE" sz="2000" b="0" i="0" dirty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sv-SE" sz="2000" b="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sv-SE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000" b="0" i="1" dirty="0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sv-SE" sz="2000" b="0" i="1" dirty="0" smtClean="0">
                                      <a:latin typeface="Cambria Math" panose="02040503050406030204" pitchFamily="18" charset="0"/>
                                    </a:rPr>
                                    <m:t>𝑙𝑚</m:t>
                                  </m:r>
                                </m:sub>
                              </m:sSub>
                            </m:e>
                          </m:func>
                        </m:e>
                      </m:func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53136"/>
              </a:xfrm>
              <a:blipFill>
                <a:blip r:embed="rId2"/>
                <a:stretch>
                  <a:fillRect l="-741" t="-754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344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ABE3F6B-E219-9A44-13F5-62F169141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Example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 6">
                <a:extLst>
                  <a:ext uri="{FF2B5EF4-FFF2-40B4-BE49-F238E27FC236}">
                    <a16:creationId xmlns:a16="http://schemas.microsoft.com/office/drawing/2014/main" id="{1A96A022-A725-898E-8E8D-D2D593CB079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73765311"/>
                  </p:ext>
                </p:extLst>
              </p:nvPr>
            </p:nvGraphicFramePr>
            <p:xfrm>
              <a:off x="466807" y="2204864"/>
              <a:ext cx="822960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32985">
                      <a:extLst>
                        <a:ext uri="{9D8B030D-6E8A-4147-A177-3AD203B41FA5}">
                          <a16:colId xmlns:a16="http://schemas.microsoft.com/office/drawing/2014/main" val="2416843956"/>
                        </a:ext>
                      </a:extLst>
                    </a:gridCol>
                    <a:gridCol w="1872208">
                      <a:extLst>
                        <a:ext uri="{9D8B030D-6E8A-4147-A177-3AD203B41FA5}">
                          <a16:colId xmlns:a16="http://schemas.microsoft.com/office/drawing/2014/main" val="3054343404"/>
                        </a:ext>
                      </a:extLst>
                    </a:gridCol>
                    <a:gridCol w="2016224">
                      <a:extLst>
                        <a:ext uri="{9D8B030D-6E8A-4147-A177-3AD203B41FA5}">
                          <a16:colId xmlns:a16="http://schemas.microsoft.com/office/drawing/2014/main" val="514709595"/>
                        </a:ext>
                      </a:extLst>
                    </a:gridCol>
                    <a:gridCol w="2108183">
                      <a:extLst>
                        <a:ext uri="{9D8B030D-6E8A-4147-A177-3AD203B41FA5}">
                          <a16:colId xmlns:a16="http://schemas.microsoft.com/office/drawing/2014/main" val="382923966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v-SE" b="1" i="1" smtClean="0">
                                    <a:latin typeface="Cambria Math" panose="02040503050406030204" pitchFamily="18" charset="0"/>
                                  </a:rPr>
                                  <m:t>𝑰𝑫</m:t>
                                </m:r>
                              </m:oMath>
                            </m:oMathPara>
                          </a14:m>
                          <a:endParaRPr lang="sv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v-S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sv-SE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v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v-SE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sv-SE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v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v-SE" b="1" i="1" dirty="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sv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84622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C1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87888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C1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95158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C2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42142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C2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36967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C2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74448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 6">
                <a:extLst>
                  <a:ext uri="{FF2B5EF4-FFF2-40B4-BE49-F238E27FC236}">
                    <a16:creationId xmlns:a16="http://schemas.microsoft.com/office/drawing/2014/main" id="{1A96A022-A725-898E-8E8D-D2D593CB079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73765311"/>
                  </p:ext>
                </p:extLst>
              </p:nvPr>
            </p:nvGraphicFramePr>
            <p:xfrm>
              <a:off x="466807" y="2204864"/>
              <a:ext cx="822960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32985">
                      <a:extLst>
                        <a:ext uri="{9D8B030D-6E8A-4147-A177-3AD203B41FA5}">
                          <a16:colId xmlns:a16="http://schemas.microsoft.com/office/drawing/2014/main" val="2416843956"/>
                        </a:ext>
                      </a:extLst>
                    </a:gridCol>
                    <a:gridCol w="1872208">
                      <a:extLst>
                        <a:ext uri="{9D8B030D-6E8A-4147-A177-3AD203B41FA5}">
                          <a16:colId xmlns:a16="http://schemas.microsoft.com/office/drawing/2014/main" val="3054343404"/>
                        </a:ext>
                      </a:extLst>
                    </a:gridCol>
                    <a:gridCol w="2016224">
                      <a:extLst>
                        <a:ext uri="{9D8B030D-6E8A-4147-A177-3AD203B41FA5}">
                          <a16:colId xmlns:a16="http://schemas.microsoft.com/office/drawing/2014/main" val="514709595"/>
                        </a:ext>
                      </a:extLst>
                    </a:gridCol>
                    <a:gridCol w="2108183">
                      <a:extLst>
                        <a:ext uri="{9D8B030D-6E8A-4147-A177-3AD203B41FA5}">
                          <a16:colId xmlns:a16="http://schemas.microsoft.com/office/drawing/2014/main" val="382923966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>
                        <a:blipFill>
                          <a:blip r:embed="rId2"/>
                          <a:stretch>
                            <a:fillRect l="-272" t="-1639" r="-269210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>
                        <a:blipFill>
                          <a:blip r:embed="rId2"/>
                          <a:stretch>
                            <a:fillRect l="-119870" t="-1639" r="-221824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>
                        <a:blipFill>
                          <a:blip r:embed="rId2"/>
                          <a:stretch>
                            <a:fillRect l="-203927" t="-1639" r="-105740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>
                        <a:blipFill>
                          <a:blip r:embed="rId2"/>
                          <a:stretch>
                            <a:fillRect l="-290751" t="-1639" r="-1156" b="-5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84622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C1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87888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C1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95158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C2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42142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C2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36967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C2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744485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E53ACCF-55DC-B9A6-18D2-9CE2BE9ED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19DC75B6-B1E2-E679-87D5-2476A2A9A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0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1D753AB-F4BF-FC8E-75A3-9FC4AF234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Example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5BE28C44-81D3-8202-7AC5-6400EBF85C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690864" cy="4525963"/>
              </a:xfrm>
            </p:spPr>
            <p:txBody>
              <a:bodyPr/>
              <a:lstStyle/>
              <a:p>
                <a:r>
                  <a:rPr lang="sv-SE" dirty="0"/>
                  <a:t>Splitting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sv-SE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sv-SE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sv-SE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sv-SE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sv-SE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sv-SE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sv-SE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sv-SE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sv-SE" dirty="0"/>
                  <a:t>2</a:t>
                </a:r>
              </a:p>
              <a:p>
                <a:pPr lvl="1"/>
                <a:endParaRPr lang="sv-SE" dirty="0"/>
              </a:p>
              <a:p>
                <a:pPr lvl="1"/>
                <a:endParaRPr lang="sv-SE" b="0" dirty="0"/>
              </a:p>
              <a:p>
                <a:pPr lvl="1"/>
                <a:endParaRPr lang="sv-SE" dirty="0"/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5BE28C44-81D3-8202-7AC5-6400EBF85C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690864" cy="4525963"/>
              </a:xfrm>
              <a:blipFill>
                <a:blip r:embed="rId2"/>
                <a:stretch>
                  <a:fillRect l="-2341" t="-1348" b="-135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841B615A-BA42-97D4-6E6C-11092E905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62363C7B-4AE8-74FB-6A59-4B4605CD0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408F7043-D98F-DDF7-6310-561DEC8D80D7}"/>
              </a:ext>
            </a:extLst>
          </p:cNvPr>
          <p:cNvSpPr/>
          <p:nvPr/>
        </p:nvSpPr>
        <p:spPr>
          <a:xfrm>
            <a:off x="6804248" y="177281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8" name="Rak pilkoppling 7">
            <a:extLst>
              <a:ext uri="{FF2B5EF4-FFF2-40B4-BE49-F238E27FC236}">
                <a16:creationId xmlns:a16="http://schemas.microsoft.com/office/drawing/2014/main" id="{E5547883-C0B1-E3C3-A015-44765216DF4F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444208" y="2687216"/>
            <a:ext cx="817240" cy="1175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ak pilkoppling 9">
            <a:extLst>
              <a:ext uri="{FF2B5EF4-FFF2-40B4-BE49-F238E27FC236}">
                <a16:creationId xmlns:a16="http://schemas.microsoft.com/office/drawing/2014/main" id="{E7F9A030-E54E-9E2A-CDBE-E0EBA5D1F03F}"/>
              </a:ext>
            </a:extLst>
          </p:cNvPr>
          <p:cNvCxnSpPr/>
          <p:nvPr/>
        </p:nvCxnSpPr>
        <p:spPr>
          <a:xfrm>
            <a:off x="7261448" y="2711078"/>
            <a:ext cx="910952" cy="1152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ktangel 11">
            <a:extLst>
              <a:ext uri="{FF2B5EF4-FFF2-40B4-BE49-F238E27FC236}">
                <a16:creationId xmlns:a16="http://schemas.microsoft.com/office/drawing/2014/main" id="{8767DA47-B4A9-7832-8B8B-D7A72AC05082}"/>
              </a:ext>
            </a:extLst>
          </p:cNvPr>
          <p:cNvSpPr/>
          <p:nvPr/>
        </p:nvSpPr>
        <p:spPr>
          <a:xfrm>
            <a:off x="5796136" y="3863181"/>
            <a:ext cx="100811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R1</a:t>
            </a:r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3C46FC88-3886-CD30-9519-C633F7F9FDC9}"/>
              </a:ext>
            </a:extLst>
          </p:cNvPr>
          <p:cNvSpPr/>
          <p:nvPr/>
        </p:nvSpPr>
        <p:spPr>
          <a:xfrm>
            <a:off x="7716924" y="3910807"/>
            <a:ext cx="100811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R2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ruta 13">
                <a:extLst>
                  <a:ext uri="{FF2B5EF4-FFF2-40B4-BE49-F238E27FC236}">
                    <a16:creationId xmlns:a16="http://schemas.microsoft.com/office/drawing/2014/main" id="{47101F66-71C9-0D9E-1AA8-AD22B39B9CCA}"/>
                  </a:ext>
                </a:extLst>
              </p:cNvPr>
              <p:cNvSpPr txBox="1"/>
              <p:nvPr/>
            </p:nvSpPr>
            <p:spPr>
              <a:xfrm>
                <a:off x="5965304" y="3071685"/>
                <a:ext cx="114255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4" name="textruta 13">
                <a:extLst>
                  <a:ext uri="{FF2B5EF4-FFF2-40B4-BE49-F238E27FC236}">
                    <a16:creationId xmlns:a16="http://schemas.microsoft.com/office/drawing/2014/main" id="{47101F66-71C9-0D9E-1AA8-AD22B39B9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304" y="3071685"/>
                <a:ext cx="114255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ruta 14">
                <a:extLst>
                  <a:ext uri="{FF2B5EF4-FFF2-40B4-BE49-F238E27FC236}">
                    <a16:creationId xmlns:a16="http://schemas.microsoft.com/office/drawing/2014/main" id="{C8485430-84B3-A45F-C636-C3D5F485DEEC}"/>
                  </a:ext>
                </a:extLst>
              </p:cNvPr>
              <p:cNvSpPr txBox="1"/>
              <p:nvPr/>
            </p:nvSpPr>
            <p:spPr>
              <a:xfrm>
                <a:off x="7568373" y="3072115"/>
                <a:ext cx="11566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5" name="textruta 14">
                <a:extLst>
                  <a:ext uri="{FF2B5EF4-FFF2-40B4-BE49-F238E27FC236}">
                    <a16:creationId xmlns:a16="http://schemas.microsoft.com/office/drawing/2014/main" id="{C8485430-84B3-A45F-C636-C3D5F485D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8373" y="3072115"/>
                <a:ext cx="115666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 16">
            <a:extLst>
              <a:ext uri="{FF2B5EF4-FFF2-40B4-BE49-F238E27FC236}">
                <a16:creationId xmlns:a16="http://schemas.microsoft.com/office/drawing/2014/main" id="{2A2B67DD-825F-EA08-90C3-E7375CEF6D2A}"/>
              </a:ext>
            </a:extLst>
          </p:cNvPr>
          <p:cNvSpPr/>
          <p:nvPr/>
        </p:nvSpPr>
        <p:spPr>
          <a:xfrm>
            <a:off x="5929159" y="4886178"/>
            <a:ext cx="288032" cy="269030"/>
          </a:xfrm>
          <a:prstGeom prst="ellipse">
            <a:avLst/>
          </a:prstGeom>
          <a:solidFill>
            <a:srgbClr val="00CC6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1</a:t>
            </a:r>
          </a:p>
        </p:txBody>
      </p:sp>
      <p:sp>
        <p:nvSpPr>
          <p:cNvPr id="20" name="Ellips 19">
            <a:extLst>
              <a:ext uri="{FF2B5EF4-FFF2-40B4-BE49-F238E27FC236}">
                <a16:creationId xmlns:a16="http://schemas.microsoft.com/office/drawing/2014/main" id="{35EA1C07-8F3D-357B-0EA3-920F29B39265}"/>
              </a:ext>
            </a:extLst>
          </p:cNvPr>
          <p:cNvSpPr/>
          <p:nvPr/>
        </p:nvSpPr>
        <p:spPr>
          <a:xfrm>
            <a:off x="6268664" y="4886178"/>
            <a:ext cx="288032" cy="269030"/>
          </a:xfrm>
          <a:prstGeom prst="ellipse">
            <a:avLst/>
          </a:prstGeom>
          <a:solidFill>
            <a:srgbClr val="00CC6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21" name="Ellips 20">
            <a:extLst>
              <a:ext uri="{FF2B5EF4-FFF2-40B4-BE49-F238E27FC236}">
                <a16:creationId xmlns:a16="http://schemas.microsoft.com/office/drawing/2014/main" id="{C322A05E-274F-84BB-9E5F-015BE281C18A}"/>
              </a:ext>
            </a:extLst>
          </p:cNvPr>
          <p:cNvSpPr/>
          <p:nvPr/>
        </p:nvSpPr>
        <p:spPr>
          <a:xfrm>
            <a:off x="7846840" y="4922534"/>
            <a:ext cx="288032" cy="269030"/>
          </a:xfrm>
          <a:prstGeom prst="ellipse">
            <a:avLst/>
          </a:prstGeom>
          <a:solidFill>
            <a:srgbClr val="00CC6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3</a:t>
            </a:r>
          </a:p>
        </p:txBody>
      </p:sp>
      <p:sp>
        <p:nvSpPr>
          <p:cNvPr id="22" name="Ellips 21">
            <a:extLst>
              <a:ext uri="{FF2B5EF4-FFF2-40B4-BE49-F238E27FC236}">
                <a16:creationId xmlns:a16="http://schemas.microsoft.com/office/drawing/2014/main" id="{9777979C-7533-F89B-6BCE-258ADBC49D8C}"/>
              </a:ext>
            </a:extLst>
          </p:cNvPr>
          <p:cNvSpPr/>
          <p:nvPr/>
        </p:nvSpPr>
        <p:spPr>
          <a:xfrm>
            <a:off x="8253411" y="4922534"/>
            <a:ext cx="288032" cy="269030"/>
          </a:xfrm>
          <a:prstGeom prst="ellipse">
            <a:avLst/>
          </a:prstGeom>
          <a:solidFill>
            <a:srgbClr val="00CC6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4</a:t>
            </a:r>
          </a:p>
        </p:txBody>
      </p:sp>
      <p:sp>
        <p:nvSpPr>
          <p:cNvPr id="23" name="Ellips 22">
            <a:extLst>
              <a:ext uri="{FF2B5EF4-FFF2-40B4-BE49-F238E27FC236}">
                <a16:creationId xmlns:a16="http://schemas.microsoft.com/office/drawing/2014/main" id="{4DF1012F-7D20-9F5E-113E-F7940C1781EE}"/>
              </a:ext>
            </a:extLst>
          </p:cNvPr>
          <p:cNvSpPr/>
          <p:nvPr/>
        </p:nvSpPr>
        <p:spPr>
          <a:xfrm>
            <a:off x="6608169" y="4886178"/>
            <a:ext cx="288032" cy="269030"/>
          </a:xfrm>
          <a:prstGeom prst="ellipse">
            <a:avLst/>
          </a:prstGeom>
          <a:solidFill>
            <a:srgbClr val="00CC6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2255537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622C19F045194BBC8A89DAB366FE55" ma:contentTypeVersion="4" ma:contentTypeDescription="Create a new document." ma:contentTypeScope="" ma:versionID="c7c05a05644d6b4d1a7ec355bba8b504">
  <xsd:schema xmlns:xsd="http://www.w3.org/2001/XMLSchema" xmlns:xs="http://www.w3.org/2001/XMLSchema" xmlns:p="http://schemas.microsoft.com/office/2006/metadata/properties" xmlns:ns2="db00ea1b-5fd8-4bb3-a635-412f18fd437b" xmlns:ns3="456c28a4-5118-4ea6-a46b-b0a68eb16af2" targetNamespace="http://schemas.microsoft.com/office/2006/metadata/properties" ma:root="true" ma:fieldsID="6e39197be6c08fe881c747ff51eb64b3" ns2:_="" ns3:_="">
    <xsd:import namespace="db00ea1b-5fd8-4bb3-a635-412f18fd437b"/>
    <xsd:import namespace="456c28a4-5118-4ea6-a46b-b0a68eb16af2"/>
    <xsd:element name="properties">
      <xsd:complexType>
        <xsd:sequence>
          <xsd:element name="documentManagement">
            <xsd:complexType>
              <xsd:all>
                <xsd:element ref="ns2:_lisam_Description" minOccurs="0"/>
                <xsd:element ref="ns3:_lisam_PublishedVersion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00ea1b-5fd8-4bb3-a635-412f18fd437b" elementFormDefault="qualified">
    <xsd:import namespace="http://schemas.microsoft.com/office/2006/documentManagement/types"/>
    <xsd:import namespace="http://schemas.microsoft.com/office/infopath/2007/PartnerControls"/>
    <xsd:element name="_lisam_Description" ma:index="8" nillable="true" ma:displayName="Description" ma:internalName="_lisam_Description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6c28a4-5118-4ea6-a46b-b0a68eb16af2" elementFormDefault="qualified">
    <xsd:import namespace="http://schemas.microsoft.com/office/2006/documentManagement/types"/>
    <xsd:import namespace="http://schemas.microsoft.com/office/infopath/2007/PartnerControls"/>
    <xsd:element name="_lisam_PublishedVersion" ma:index="9" nillable="true" ma:displayName="Published Version" ma:internalName="_lisam_PublishedVersion">
      <xsd:simpleType>
        <xsd:restriction base="dms:Text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lisam_Description xmlns="db00ea1b-5fd8-4bb3-a635-412f18fd437b" xsi:nil="true"/>
    <_lisam_PublishedVersion xmlns="456c28a4-5118-4ea6-a46b-b0a68eb16af2" xsi:nil="true"/>
  </documentManagement>
</p:properties>
</file>

<file path=customXml/itemProps1.xml><?xml version="1.0" encoding="utf-8"?>
<ds:datastoreItem xmlns:ds="http://schemas.openxmlformats.org/officeDocument/2006/customXml" ds:itemID="{26DE7352-8BB3-483C-A8DC-E014B4E40D23}"/>
</file>

<file path=customXml/itemProps2.xml><?xml version="1.0" encoding="utf-8"?>
<ds:datastoreItem xmlns:ds="http://schemas.openxmlformats.org/officeDocument/2006/customXml" ds:itemID="{31DCCAA6-7264-49A1-8B2E-3493D79F0BB0}"/>
</file>

<file path=customXml/itemProps3.xml><?xml version="1.0" encoding="utf-8"?>
<ds:datastoreItem xmlns:ds="http://schemas.openxmlformats.org/officeDocument/2006/customXml" ds:itemID="{6E758D40-7719-4C56-8B56-1FFB244A81F9}"/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33825</TotalTime>
  <Words>1425</Words>
  <Application>Microsoft Office PowerPoint</Application>
  <PresentationFormat>Bildspel på skärmen (4:3)</PresentationFormat>
  <Paragraphs>391</Paragraphs>
  <Slides>28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28</vt:i4>
      </vt:variant>
    </vt:vector>
  </HeadingPairs>
  <TitlesOfParts>
    <vt:vector size="34" baseType="lpstr">
      <vt:lpstr>Arial</vt:lpstr>
      <vt:lpstr>Calibri</vt:lpstr>
      <vt:lpstr>Cambria Math</vt:lpstr>
      <vt:lpstr>Consolas</vt:lpstr>
      <vt:lpstr>Times New Roman</vt:lpstr>
      <vt:lpstr>Theme1</vt:lpstr>
      <vt:lpstr>Decision trees </vt:lpstr>
      <vt:lpstr>Decision trees</vt:lpstr>
      <vt:lpstr>Classification tree toy example</vt:lpstr>
      <vt:lpstr>Regression tree toy example</vt:lpstr>
      <vt:lpstr>Decision trees</vt:lpstr>
      <vt:lpstr>Decision trees</vt:lpstr>
      <vt:lpstr>Classification trees</vt:lpstr>
      <vt:lpstr>Example</vt:lpstr>
      <vt:lpstr>Example</vt:lpstr>
      <vt:lpstr>Classification trees</vt:lpstr>
      <vt:lpstr>Example</vt:lpstr>
      <vt:lpstr>Learning classification trees: CART</vt:lpstr>
      <vt:lpstr>Example</vt:lpstr>
      <vt:lpstr>Example</vt:lpstr>
      <vt:lpstr>Example</vt:lpstr>
      <vt:lpstr>CART: comments</vt:lpstr>
      <vt:lpstr>CART: comments</vt:lpstr>
      <vt:lpstr>Optimal trees</vt:lpstr>
      <vt:lpstr>Example</vt:lpstr>
      <vt:lpstr>Example</vt:lpstr>
      <vt:lpstr>Decision trees: comments</vt:lpstr>
      <vt:lpstr>Decision trees: issues</vt:lpstr>
      <vt:lpstr>Decision trees in R</vt:lpstr>
      <vt:lpstr>Decision trees in R</vt:lpstr>
      <vt:lpstr>Decision trees in R</vt:lpstr>
      <vt:lpstr>Decision trees in R</vt:lpstr>
      <vt:lpstr>Decision trees in R</vt:lpstr>
      <vt:lpstr>Decision trees in R</vt:lpstr>
    </vt:vector>
  </TitlesOfParts>
  <Company>mai.liu.se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ENGO  Assessment of Environmental Goal Achievement under Uncertainty  (Bedömning av måluppfyllelse under osäkerhet)  Research programme sponsored by the Swedish Environmental Protection Agency 2003-2008</dc:title>
  <dc:creator>angri</dc:creator>
  <cp:lastModifiedBy>Oleg Sysoev</cp:lastModifiedBy>
  <cp:revision>493</cp:revision>
  <cp:lastPrinted>2004-06-12T22:41:45Z</cp:lastPrinted>
  <dcterms:created xsi:type="dcterms:W3CDTF">2003-10-15T16:08:17Z</dcterms:created>
  <dcterms:modified xsi:type="dcterms:W3CDTF">2022-11-14T07:57:17Z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0x010100C9622C19F045194BBC8A89DAB366FE55</vt:lpwstr>
  </property>
</Properties>
</file>