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7" r:id="rId15"/>
    <p:sldId id="279" r:id="rId16"/>
    <p:sldId id="280" r:id="rId17"/>
    <p:sldId id="282" r:id="rId18"/>
    <p:sldId id="269" r:id="rId19"/>
    <p:sldId id="270" r:id="rId20"/>
    <p:sldId id="271" r:id="rId21"/>
    <p:sldId id="272" r:id="rId22"/>
    <p:sldId id="281" r:id="rId23"/>
    <p:sldId id="274" r:id="rId24"/>
    <p:sldId id="273" r:id="rId25"/>
    <p:sldId id="283" r:id="rId26"/>
    <p:sldId id="275" r:id="rId27"/>
    <p:sldId id="276" r:id="rId28"/>
    <p:sldId id="285" r:id="rId29"/>
    <p:sldId id="286" r:id="rId30"/>
    <p:sldId id="287" r:id="rId31"/>
    <p:sldId id="284" r:id="rId32"/>
    <p:sldId id="288" r:id="rId33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17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sv-SE"/>
              <a:t>Introductory course "Statistics &amp; Data Mining" 2012</a:t>
            </a:r>
            <a:endParaRPr lang="sv-SE" alt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BA4AED-1972-4D19-9C8B-966EDD3F2DED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A712-976A-4098-BE91-F020A7427435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B4BDE-8CB1-4507-97A4-7AB0571094F7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A24A-2D0C-4874-A3FA-F4E7940C7F1B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B2D-1F4C-4268-B649-80FC12557870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E518-1A0C-4575-ADBA-CD1B14393CA9}" type="datetime1">
              <a:rPr lang="sv-SE" smtClean="0"/>
              <a:t>2022-11-01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B51F-6FD9-4176-8C21-CA0C02CCFDC4}" type="datetime1">
              <a:rPr lang="sv-SE" smtClean="0"/>
              <a:t>2022-11-01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B8EC-EC39-4C36-AFEE-1095B61B1F4A}" type="datetime1">
              <a:rPr lang="sv-SE" smtClean="0"/>
              <a:t>2022-11-01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2CE85-95E6-49D9-91D9-CEFDCD399A84}" type="datetime1">
              <a:rPr lang="sv-SE" smtClean="0"/>
              <a:t>2022-11-01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AB593-3B3C-4814-8A3A-0038273763F8}" type="datetime1">
              <a:rPr lang="sv-SE" smtClean="0"/>
              <a:t>2022-11-01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F1DBE-A04E-48AD-84FD-C0549C7E933A}" type="datetime1">
              <a:rPr lang="sv-SE" smtClean="0"/>
              <a:t>2022-11-01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ACCFFF-30D3-46B5-A205-CE5F0CF7FAFE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Introduction</a:t>
            </a:r>
            <a:r>
              <a:rPr lang="sv-SE" altLang="sv-SE" sz="4800" dirty="0"/>
              <a:t> </a:t>
            </a:r>
            <a:r>
              <a:rPr lang="sv-SE" altLang="sv-SE" sz="4800" dirty="0" err="1"/>
              <a:t>to</a:t>
            </a:r>
            <a:r>
              <a:rPr lang="sv-SE" altLang="sv-SE" sz="4800" dirty="0"/>
              <a:t> R</a:t>
            </a:r>
            <a:br>
              <a:rPr lang="sv-SE" altLang="sv-SE" sz="4800" dirty="0"/>
            </a:b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23528" y="1628775"/>
            <a:ext cx="633571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>
                <a:latin typeface="Courier New" pitchFamily="49" charset="0"/>
              </a:rPr>
              <a:t>matrix()</a:t>
            </a: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</a:t>
            </a:r>
            <a:r>
              <a:rPr lang="en-GB" altLang="sv-SE" sz="1600" dirty="0">
                <a:latin typeface="Courier New" pitchFamily="49" charset="0"/>
              </a:rPr>
              <a:t>a&lt;-matrix(</a:t>
            </a:r>
            <a:r>
              <a:rPr lang="en-GB" altLang="sv-SE" sz="1600" i="1" dirty="0" err="1"/>
              <a:t>values</a:t>
            </a:r>
            <a:r>
              <a:rPr lang="en-GB" altLang="sv-SE" sz="1600" dirty="0" err="1">
                <a:latin typeface="Courier New" pitchFamily="49" charset="0"/>
              </a:rPr>
              <a:t>,nrow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 err="1"/>
              <a:t>m</a:t>
            </a:r>
            <a:r>
              <a:rPr lang="en-GB" altLang="sv-SE" sz="1600" dirty="0" err="1">
                <a:latin typeface="Courier New" pitchFamily="49" charset="0"/>
              </a:rPr>
              <a:t>,ncol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/>
              <a:t>n</a:t>
            </a:r>
            <a:r>
              <a:rPr lang="en-GB" altLang="sv-SE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i="1" dirty="0"/>
              <a:t>Values should be listed </a:t>
            </a:r>
            <a:r>
              <a:rPr lang="en-GB" altLang="sv-SE" sz="1600" i="1" dirty="0" err="1"/>
              <a:t>columnvise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 </a:t>
            </a:r>
            <a:r>
              <a:rPr lang="en-GB" altLang="sv-SE" sz="1600" dirty="0" err="1">
                <a:latin typeface="Courier New" pitchFamily="49" charset="0"/>
              </a:rPr>
              <a:t>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and </a:t>
            </a:r>
            <a:r>
              <a:rPr lang="en-GB" altLang="sv-SE" sz="1600" dirty="0" err="1">
                <a:latin typeface="Courier New" pitchFamily="49" charset="0"/>
              </a:rPr>
              <a:t>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can be skipped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marL="285750" indent="-285750">
              <a:spcBef>
                <a:spcPct val="50000"/>
              </a:spcBef>
            </a:pPr>
            <a:r>
              <a:rPr lang="en-GB" altLang="sv-SE" sz="1600" dirty="0"/>
              <a:t>Create empty matrix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8953"/>
              </p:ext>
            </p:extLst>
          </p:nvPr>
        </p:nvGraphicFramePr>
        <p:xfrm>
          <a:off x="5436096" y="1916832"/>
          <a:ext cx="3456261" cy="149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psbild" r:id="rId2" imgW="3172268" imgH="1371429" progId="PBrush">
                  <p:embed/>
                </p:oleObj>
              </mc:Choice>
              <mc:Fallback>
                <p:oleObj name="Bitmappsbild" r:id="rId2" imgW="3172268" imgH="1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456261" cy="149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27653" name="Title 4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sv-SE" sz="4400" dirty="0">
                <a:solidFill>
                  <a:schemeClr val="bg1"/>
                </a:solidFill>
              </a:rPr>
              <a:t>Matrices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280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 sz="1200"/>
              <a:t>732A99/TDDE01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Matrix operations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058320" cy="36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191683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operations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applied</a:t>
            </a:r>
            <a:r>
              <a:rPr lang="sv-SE" dirty="0"/>
              <a:t>: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80" y="3068960"/>
            <a:ext cx="3105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0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altLang="sv-SE" sz="2400" dirty="0"/>
              <a:t>Matrix operators/functions:</a:t>
            </a:r>
          </a:p>
          <a:p>
            <a:pPr>
              <a:spcBef>
                <a:spcPct val="50000"/>
              </a:spcBef>
            </a:pPr>
            <a:r>
              <a:rPr lang="en-GB" altLang="sv-SE" sz="2400" dirty="0"/>
              <a:t>transpose	</a:t>
            </a:r>
            <a:r>
              <a:rPr lang="en-GB" altLang="sv-SE" sz="2400" dirty="0">
                <a:latin typeface="Courier New" pitchFamily="49" charset="0"/>
              </a:rPr>
              <a:t>b=t(a)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>
                <a:latin typeface="Courier New" pitchFamily="49" charset="0"/>
              </a:rPr>
              <a:t>	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 err="1"/>
              <a:t>a</a:t>
            </a:r>
            <a:r>
              <a:rPr lang="en-GB" altLang="sv-SE" sz="2400" baseline="30000" dirty="0" err="1"/>
              <a:t>T</a:t>
            </a:r>
            <a:endParaRPr lang="en-GB" altLang="sv-SE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sv-SE" sz="2400" dirty="0"/>
              <a:t>Inverse 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endParaRPr lang="sv-SE" altLang="sv-SE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/>
              <a:t>		</a:t>
            </a:r>
            <a:r>
              <a:rPr lang="en-GB" altLang="sv-SE" sz="2400" dirty="0">
                <a:latin typeface="Courier New" pitchFamily="49" charset="0"/>
              </a:rPr>
              <a:t>b=solve(a)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r>
              <a:rPr lang="sv-SE" altLang="sv-SE" sz="2400" dirty="0" err="1"/>
              <a:t>Solve</a:t>
            </a:r>
            <a:r>
              <a:rPr lang="sv-SE" altLang="sv-SE" sz="2400" i="1" dirty="0"/>
              <a:t> d=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r>
              <a:rPr lang="en-GB" altLang="sv-SE" sz="2400" dirty="0"/>
              <a:t>b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altLang="sv-SE" sz="2400" dirty="0"/>
              <a:t>	</a:t>
            </a:r>
            <a:r>
              <a:rPr lang="en-GB" altLang="sv-SE" sz="2400" dirty="0">
                <a:latin typeface="Courier New" pitchFamily="49" charset="0"/>
              </a:rPr>
              <a:t>d=solve(</a:t>
            </a:r>
            <a:r>
              <a:rPr lang="en-GB" altLang="sv-SE" sz="2400" dirty="0" err="1">
                <a:latin typeface="Courier New" pitchFamily="49" charset="0"/>
              </a:rPr>
              <a:t>a,b</a:t>
            </a:r>
            <a:r>
              <a:rPr lang="en-GB" altLang="sv-SE" sz="2400" dirty="0">
                <a:latin typeface="Courier New" pitchFamily="49" charset="0"/>
              </a:rPr>
              <a:t>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en-GB" altLang="sv-SE" sz="2400" dirty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 sz="1200"/>
              <a:t>732A99/TDDE01</a:t>
            </a:r>
          </a:p>
        </p:txBody>
      </p:sp>
      <p:sp>
        <p:nvSpPr>
          <p:cNvPr id="2970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Matrix operations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30256"/>
            <a:ext cx="3995936" cy="345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 err="1"/>
              <a:t>Indexing</a:t>
            </a:r>
            <a:r>
              <a:rPr lang="sv-SE" altLang="sv-SE" dirty="0"/>
              <a:t> for </a:t>
            </a:r>
            <a:r>
              <a:rPr lang="sv-SE" altLang="sv-SE" dirty="0" err="1"/>
              <a:t>matrices</a:t>
            </a:r>
            <a:endParaRPr lang="sv-SE" altLang="sv-SE" dirty="0"/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sv-SE" sz="2000" dirty="0"/>
              <a:t>Positive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x[1,6]     x[2:10,]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Negative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x[2,-(1:5)]   </a:t>
            </a:r>
            <a:r>
              <a:rPr lang="en-US" altLang="sv-SE" sz="2000" dirty="0"/>
              <a:t>row 2 and all columns except 1:5</a:t>
            </a:r>
          </a:p>
          <a:p>
            <a:pPr>
              <a:buFont typeface="Wingdings" pitchFamily="2" charset="2"/>
              <a:buNone/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Entire column or row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y=x[2,]  entire row </a:t>
            </a:r>
            <a:r>
              <a:rPr lang="en-US" altLang="sv-SE" sz="2000" dirty="0"/>
              <a:t>2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Extraction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x[x&gt;5]</a:t>
            </a:r>
            <a:endParaRPr lang="en-US" altLang="sv-SE" sz="2000" dirty="0"/>
          </a:p>
          <a:p>
            <a:pPr>
              <a:buFont typeface="Wingdings" pitchFamily="2" charset="2"/>
              <a:buNone/>
              <a:defRPr/>
            </a:pPr>
            <a:endParaRPr lang="en-US" altLang="sv-SE" sz="2000" dirty="0"/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69160"/>
            <a:ext cx="2162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Replication</a:t>
            </a:r>
            <a:r>
              <a:rPr lang="sv-SE" sz="2400" dirty="0"/>
              <a:t> for </a:t>
            </a:r>
            <a:r>
              <a:rPr lang="sv-SE" sz="2400" dirty="0" err="1"/>
              <a:t>vectors</a:t>
            </a:r>
            <a:endParaRPr lang="sv-SE" sz="2400" dirty="0"/>
          </a:p>
          <a:p>
            <a:pPr lvl="1"/>
            <a:r>
              <a:rPr lang="sv-SE" sz="2000" dirty="0"/>
              <a:t>rep(</a:t>
            </a:r>
            <a:r>
              <a:rPr lang="sv-SE" sz="2000" dirty="0" err="1"/>
              <a:t>what</a:t>
            </a:r>
            <a:r>
              <a:rPr lang="sv-SE" sz="2000" dirty="0"/>
              <a:t>, </a:t>
            </a:r>
            <a:r>
              <a:rPr lang="sv-SE" sz="2000" dirty="0" err="1"/>
              <a:t>times</a:t>
            </a:r>
            <a:r>
              <a:rPr lang="sv-SE" sz="2000" dirty="0"/>
              <a:t>)</a:t>
            </a:r>
          </a:p>
          <a:p>
            <a:pPr lvl="1"/>
            <a:endParaRPr lang="sv-SE" sz="2000" dirty="0"/>
          </a:p>
          <a:p>
            <a:r>
              <a:rPr lang="sv-SE" sz="2400" dirty="0" err="1"/>
              <a:t>Replication</a:t>
            </a:r>
            <a:r>
              <a:rPr lang="sv-SE" sz="2400" dirty="0"/>
              <a:t> for </a:t>
            </a:r>
            <a:r>
              <a:rPr lang="sv-SE" sz="2400" dirty="0" err="1"/>
              <a:t>matrices</a:t>
            </a:r>
            <a:endParaRPr lang="sv-SE" sz="2400" dirty="0"/>
          </a:p>
          <a:p>
            <a:pPr lvl="1"/>
            <a:r>
              <a:rPr lang="sv-SE" sz="2000" dirty="0"/>
              <a:t>matrix()</a:t>
            </a:r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16832"/>
            <a:ext cx="3971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2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Dimension</a:t>
            </a:r>
          </a:p>
          <a:p>
            <a:pPr lvl="1"/>
            <a:r>
              <a:rPr lang="sv-SE" sz="2000" dirty="0" err="1"/>
              <a:t>dim</a:t>
            </a:r>
            <a:r>
              <a:rPr lang="sv-SE" sz="2000" dirty="0"/>
              <a:t>(mat)</a:t>
            </a:r>
          </a:p>
          <a:p>
            <a:r>
              <a:rPr lang="sv-SE" sz="2400" dirty="0" err="1"/>
              <a:t>Row</a:t>
            </a:r>
            <a:r>
              <a:rPr lang="sv-SE" sz="2400" dirty="0"/>
              <a:t>/</a:t>
            </a:r>
            <a:r>
              <a:rPr lang="sv-SE" sz="2400" dirty="0" err="1"/>
              <a:t>column</a:t>
            </a:r>
            <a:r>
              <a:rPr lang="sv-SE" sz="2400" dirty="0"/>
              <a:t> </a:t>
            </a:r>
            <a:r>
              <a:rPr lang="sv-SE" sz="2400" dirty="0" err="1"/>
              <a:t>stististics</a:t>
            </a:r>
            <a:endParaRPr lang="sv-SE" sz="2400" dirty="0"/>
          </a:p>
          <a:p>
            <a:pPr lvl="1"/>
            <a:r>
              <a:rPr lang="sv-SE" sz="2000" dirty="0" err="1"/>
              <a:t>colMeans</a:t>
            </a:r>
            <a:r>
              <a:rPr lang="sv-SE" sz="2000" dirty="0"/>
              <a:t>, </a:t>
            </a:r>
            <a:r>
              <a:rPr lang="sv-SE" sz="2000" dirty="0" err="1"/>
              <a:t>rowMeans</a:t>
            </a:r>
            <a:r>
              <a:rPr lang="sv-SE" sz="2000" dirty="0"/>
              <a:t>, </a:t>
            </a:r>
            <a:r>
              <a:rPr lang="sv-SE" sz="2000" dirty="0" err="1"/>
              <a:t>colSums,rowSums</a:t>
            </a:r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r>
              <a:rPr lang="sv-SE" sz="2400" dirty="0" err="1"/>
              <a:t>Apply</a:t>
            </a:r>
            <a:r>
              <a:rPr lang="sv-SE" sz="2400" dirty="0"/>
              <a:t> a </a:t>
            </a:r>
            <a:r>
              <a:rPr lang="sv-SE" sz="2400" dirty="0" err="1"/>
              <a:t>function</a:t>
            </a:r>
            <a:r>
              <a:rPr lang="sv-SE" sz="2400" dirty="0"/>
              <a:t> over </a:t>
            </a:r>
            <a:r>
              <a:rPr lang="sv-SE" sz="2400" dirty="0" err="1"/>
              <a:t>vector</a:t>
            </a:r>
            <a:r>
              <a:rPr lang="sv-SE" sz="2400" dirty="0"/>
              <a:t>/matrix</a:t>
            </a:r>
          </a:p>
          <a:p>
            <a:pPr lvl="1"/>
            <a:r>
              <a:rPr lang="sv-SE" sz="2000" dirty="0" err="1"/>
              <a:t>Sapply</a:t>
            </a:r>
            <a:r>
              <a:rPr lang="sv-SE" sz="2000" dirty="0"/>
              <a:t>()</a:t>
            </a:r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used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dirty="0" err="1"/>
              <a:t>works</a:t>
            </a:r>
            <a:r>
              <a:rPr lang="sv-SE" sz="2000" dirty="0"/>
              <a:t> </a:t>
            </a:r>
            <a:r>
              <a:rPr lang="sv-SE" sz="2000" dirty="0" err="1"/>
              <a:t>only</a:t>
            </a:r>
            <a:r>
              <a:rPr lang="sv-SE" sz="2000" dirty="0"/>
              <a:t> element-</a:t>
            </a:r>
            <a:r>
              <a:rPr lang="sv-SE" sz="2000" dirty="0" err="1"/>
              <a:t>wise</a:t>
            </a:r>
            <a:endParaRPr lang="sv-SE" sz="2000" dirty="0"/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19275"/>
            <a:ext cx="1857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3240360" cy="177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518016"/>
            <a:ext cx="3384376" cy="6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5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Vector</a:t>
            </a:r>
            <a:r>
              <a:rPr lang="sv-SE" dirty="0"/>
              <a:t>/matrix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Create</a:t>
            </a:r>
            <a:r>
              <a:rPr lang="sv-SE" sz="2400" dirty="0"/>
              <a:t> </a:t>
            </a:r>
            <a:r>
              <a:rPr lang="sv-SE" sz="2400" dirty="0" err="1"/>
              <a:t>confusion</a:t>
            </a:r>
            <a:r>
              <a:rPr lang="sv-SE" sz="2400" dirty="0"/>
              <a:t> matrix (</a:t>
            </a:r>
            <a:r>
              <a:rPr lang="sv-SE" sz="2400" dirty="0" err="1"/>
              <a:t>classification</a:t>
            </a:r>
            <a:r>
              <a:rPr lang="sv-SE" sz="2400" dirty="0"/>
              <a:t>)</a:t>
            </a:r>
          </a:p>
          <a:p>
            <a:pPr lvl="1"/>
            <a:r>
              <a:rPr lang="sv-SE" sz="2000" dirty="0"/>
              <a:t>table(X,Y)</a:t>
            </a:r>
          </a:p>
          <a:p>
            <a:pPr lvl="1"/>
            <a:endParaRPr lang="sv-SE" sz="2000" dirty="0"/>
          </a:p>
          <a:p>
            <a:r>
              <a:rPr lang="sv-SE" sz="2400" dirty="0" err="1"/>
              <a:t>Extract</a:t>
            </a:r>
            <a:r>
              <a:rPr lang="sv-SE" sz="2400" dirty="0"/>
              <a:t> diagonal</a:t>
            </a:r>
          </a:p>
          <a:p>
            <a:pPr lvl="1"/>
            <a:r>
              <a:rPr lang="sv-SE" sz="2000" dirty="0" err="1"/>
              <a:t>Diag</a:t>
            </a:r>
            <a:r>
              <a:rPr lang="sv-SE" sz="2000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8920"/>
            <a:ext cx="3552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Factors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values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13" y="2636912"/>
            <a:ext cx="6915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5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1762125" y="1778000"/>
            <a:ext cx="6994525" cy="4430713"/>
          </a:xfrm>
        </p:spPr>
        <p:txBody>
          <a:bodyPr/>
          <a:lstStyle/>
          <a:p>
            <a:r>
              <a:rPr lang="sv-SE" altLang="sv-SE"/>
              <a:t>List is a collection of objects</a:t>
            </a:r>
          </a:p>
          <a:p>
            <a:endParaRPr lang="sv-SE" altLang="sv-SE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17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Lists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40005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57488"/>
            <a:ext cx="15716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6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35150" y="1700213"/>
            <a:ext cx="70199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dirty="0"/>
              <a:t>Vectors and matrices of the row length can be collected into a data frame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Arial" charset="0"/>
              <a:buChar char="•"/>
            </a:pPr>
            <a:r>
              <a:rPr lang="en-GB" altLang="sv-SE" sz="2000" dirty="0"/>
              <a:t>Used to store the data of different types into a single table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 err="1">
                <a:latin typeface="Courier New" pitchFamily="49" charset="0"/>
              </a:rPr>
              <a:t>data.frame</a:t>
            </a:r>
            <a:r>
              <a:rPr lang="en-GB" altLang="sv-SE" sz="1600" dirty="0">
                <a:latin typeface="Courier New" pitchFamily="49" charset="0"/>
              </a:rPr>
              <a:t>(</a:t>
            </a:r>
            <a:r>
              <a:rPr lang="en-GB" altLang="sv-SE" sz="1600" i="1" dirty="0"/>
              <a:t>object 1</a:t>
            </a:r>
            <a:r>
              <a:rPr lang="en-GB" altLang="sv-SE" sz="1600" dirty="0"/>
              <a:t>, </a:t>
            </a:r>
            <a:r>
              <a:rPr lang="en-GB" altLang="sv-SE" sz="1600" i="1" dirty="0"/>
              <a:t>object 2</a:t>
            </a:r>
            <a:r>
              <a:rPr lang="en-GB" altLang="sv-SE" sz="1600" dirty="0"/>
              <a:t>, … , </a:t>
            </a:r>
            <a:r>
              <a:rPr lang="en-GB" altLang="sv-SE" sz="1600" i="1" dirty="0"/>
              <a:t>object k</a:t>
            </a:r>
            <a:r>
              <a:rPr lang="en-GB" altLang="sv-SE" sz="1600" dirty="0">
                <a:latin typeface="Courier New" pitchFamily="49" charset="0"/>
              </a:rPr>
              <a:t>)</a:t>
            </a:r>
            <a:endParaRPr lang="en-GB" altLang="sv-SE" sz="1600" dirty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2772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277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21163"/>
            <a:ext cx="2554288" cy="15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3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994525" cy="4430712"/>
          </a:xfrm>
        </p:spPr>
        <p:txBody>
          <a:bodyPr/>
          <a:lstStyle/>
          <a:p>
            <a:r>
              <a:rPr lang="en-US" altLang="sv-SE" sz="2000" dirty="0"/>
              <a:t>R is a </a:t>
            </a:r>
            <a:r>
              <a:rPr lang="en-US" altLang="sv-SE" sz="2000" b="1" dirty="0"/>
              <a:t>programming language</a:t>
            </a:r>
            <a:r>
              <a:rPr lang="en-US" altLang="sv-SE" sz="2000" dirty="0"/>
              <a:t> of a higher-level</a:t>
            </a:r>
          </a:p>
          <a:p>
            <a:r>
              <a:rPr lang="en-US" altLang="sv-SE" sz="2000" dirty="0"/>
              <a:t>Constantly increasing amount of packages (new research)</a:t>
            </a:r>
          </a:p>
          <a:p>
            <a:r>
              <a:rPr lang="en-US" altLang="sv-SE" sz="2000" dirty="0"/>
              <a:t>Free of charge</a:t>
            </a:r>
          </a:p>
          <a:p>
            <a:r>
              <a:rPr lang="en-US" altLang="sv-SE" sz="2000" dirty="0"/>
              <a:t>Website: </a:t>
            </a:r>
            <a:r>
              <a:rPr lang="en-US" altLang="sv-SE" sz="2000" dirty="0">
                <a:hlinkClick r:id="rId2"/>
              </a:rPr>
              <a:t>http://www.r-project.org/</a:t>
            </a:r>
            <a:endParaRPr lang="en-US" altLang="sv-SE" sz="2000" dirty="0"/>
          </a:p>
          <a:p>
            <a:r>
              <a:rPr lang="en-US" altLang="sv-SE" sz="2000" dirty="0"/>
              <a:t>Code Editor: </a:t>
            </a:r>
            <a:r>
              <a:rPr lang="en-US" altLang="sv-SE" sz="2000" dirty="0">
                <a:hlinkClick r:id="rId3"/>
              </a:rPr>
              <a:t>http://rstudio.org/</a:t>
            </a:r>
            <a:endParaRPr lang="en-US" altLang="sv-SE" sz="2000" dirty="0"/>
          </a:p>
          <a:p>
            <a:endParaRPr lang="en-US" altLang="sv-SE" sz="2000" dirty="0"/>
          </a:p>
          <a:p>
            <a:endParaRPr lang="en-US" altLang="sv-SE" sz="2000" dirty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/>
              <a:t>732A99/TDDE01</a:t>
            </a:r>
            <a:endParaRPr lang="sv-SE" altLang="sv-SE" sz="100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35768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96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24075" y="1844675"/>
            <a:ext cx="54721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2"/>
              </a:buClr>
              <a:buSzPct val="60000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q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/>
              <a:t>Any column in the data frame can be retrieved by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sv-SE" sz="1600" dirty="0"/>
              <a:t>	</a:t>
            </a:r>
            <a:r>
              <a:rPr lang="en-GB" altLang="sv-SE" sz="1600" i="1" dirty="0" err="1"/>
              <a:t>dataframe</a:t>
            </a:r>
            <a:r>
              <a:rPr lang="en-GB" altLang="sv-SE" sz="1600" dirty="0" err="1">
                <a:latin typeface="Courier New" pitchFamily="49" charset="0"/>
              </a:rPr>
              <a:t>$</a:t>
            </a:r>
            <a:r>
              <a:rPr lang="en-GB" altLang="sv-SE" sz="1600" i="1" dirty="0" err="1"/>
              <a:t>object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/>
              <a:t>Any row in the data frame can be extracted by using matrix notation, for ex: </a:t>
            </a:r>
            <a:r>
              <a:rPr lang="en-GB" altLang="sv-SE" sz="1600" b="1" dirty="0"/>
              <a:t>z[1,]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3796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</a:t>
            </a:r>
            <a:r>
              <a:rPr lang="sv-SE" altLang="sv-SE" sz="4400" dirty="0">
                <a:solidFill>
                  <a:srgbClr val="0070C0"/>
                </a:solidFill>
              </a:rPr>
              <a:t>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379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52700"/>
            <a:ext cx="2030413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74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Read data from Excel file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/>
              <a:t>Save as ”</a:t>
            </a:r>
            <a:r>
              <a:rPr lang="sv-SE" altLang="sv-SE" sz="2000" dirty="0" err="1"/>
              <a:t>comma</a:t>
            </a:r>
            <a:r>
              <a:rPr lang="sv-SE" altLang="sv-SE" sz="2000" dirty="0"/>
              <a:t>-separated </a:t>
            </a:r>
            <a:r>
              <a:rPr lang="sv-SE" altLang="sv-SE" sz="2000" dirty="0" err="1"/>
              <a:t>file</a:t>
            </a:r>
            <a:r>
              <a:rPr lang="sv-SE" altLang="sv-SE" sz="2000" dirty="0"/>
              <a:t>”(</a:t>
            </a:r>
            <a:r>
              <a:rPr lang="sv-SE" altLang="sv-SE" sz="2000" dirty="0" err="1"/>
              <a:t>csv</a:t>
            </a:r>
            <a:r>
              <a:rPr lang="sv-SE" altLang="sv-SE" sz="2000" dirty="0"/>
              <a:t>)</a:t>
            </a:r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/>
              <a:t>Change </a:t>
            </a:r>
            <a:r>
              <a:rPr lang="sv-SE" altLang="sv-SE" sz="2000" dirty="0" err="1"/>
              <a:t>current</a:t>
            </a:r>
            <a:r>
              <a:rPr lang="sv-SE" altLang="sv-SE" sz="2000" dirty="0"/>
              <a:t> directory, Session</a:t>
            </a:r>
            <a:r>
              <a:rPr lang="sv-SE" altLang="sv-SE" sz="2000" dirty="0">
                <a:sym typeface="Wingdings" pitchFamily="2" charset="2"/>
              </a:rPr>
              <a:t> Set </a:t>
            </a:r>
            <a:r>
              <a:rPr lang="sv-SE" altLang="sv-SE" sz="2000" dirty="0" err="1">
                <a:sym typeface="Wingdings" pitchFamily="2" charset="2"/>
              </a:rPr>
              <a:t>Working</a:t>
            </a:r>
            <a:r>
              <a:rPr lang="sv-SE" altLang="sv-SE" sz="2000" dirty="0">
                <a:sym typeface="Wingdings" pitchFamily="2" charset="2"/>
              </a:rPr>
              <a:t> Directory or </a:t>
            </a:r>
            <a:r>
              <a:rPr lang="sv-SE" altLang="sv-SE" sz="2000" dirty="0" err="1">
                <a:sym typeface="Wingdings" pitchFamily="2" charset="2"/>
              </a:rPr>
              <a:t>setwd</a:t>
            </a:r>
            <a:r>
              <a:rPr lang="sv-SE" altLang="sv-SE" sz="2000" dirty="0">
                <a:sym typeface="Wingdings" pitchFamily="2" charset="2"/>
              </a:rPr>
              <a:t>()</a:t>
            </a:r>
            <a:endParaRPr lang="sv-SE" altLang="sv-SE" sz="2000" dirty="0"/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 err="1"/>
              <a:t>Use</a:t>
            </a:r>
            <a:endParaRPr lang="sv-SE" altLang="sv-SE" sz="2000" dirty="0"/>
          </a:p>
          <a:p>
            <a:pPr marL="566738" indent="-457200">
              <a:buFont typeface="Wingdings" pitchFamily="2" charset="2"/>
              <a:buNone/>
            </a:pPr>
            <a:endParaRPr lang="sv-SE" altLang="sv-SE" sz="2000" dirty="0"/>
          </a:p>
          <a:p>
            <a:pPr marL="566738" indent="-457200">
              <a:buFont typeface="Wingdings" pitchFamily="2" charset="2"/>
              <a:buNone/>
            </a:pP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=read.csv2(</a:t>
            </a: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sv-SE" altLang="sv-SE" sz="1800" dirty="0"/>
          </a:p>
          <a:p>
            <a:pPr marL="566738" indent="-457200">
              <a:buFont typeface="Wingdings" pitchFamily="2" charset="2"/>
              <a:buNone/>
            </a:pPr>
            <a:endParaRPr lang="sv-SE" altLang="sv-SE" sz="1800" dirty="0">
              <a:latin typeface="Courier New" pitchFamily="49" charset="0"/>
              <a:cs typeface="Courier New" pitchFamily="49" charset="0"/>
            </a:endParaRPr>
          </a:p>
          <a:p>
            <a:pPr marL="566738" indent="-457200">
              <a:buNone/>
            </a:pP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=read.csv(</a:t>
            </a: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en-US" altLang="sv-S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0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32306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Data </a:t>
            </a:r>
            <a:r>
              <a:rPr lang="sv-SE" sz="1800" dirty="0" err="1"/>
              <a:t>frame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matrix</a:t>
            </a:r>
          </a:p>
          <a:p>
            <a:r>
              <a:rPr lang="sv-SE" sz="1800" dirty="0"/>
              <a:t>Matrix </a:t>
            </a:r>
            <a:r>
              <a:rPr lang="sv-SE" sz="1800" dirty="0" err="1"/>
              <a:t>to</a:t>
            </a:r>
            <a:r>
              <a:rPr lang="sv-SE" sz="1800" dirty="0"/>
              <a:t> data </a:t>
            </a:r>
            <a:r>
              <a:rPr lang="sv-SE" sz="1800" dirty="0" err="1"/>
              <a:t>frame</a:t>
            </a:r>
            <a:endParaRPr lang="sv-SE" sz="1800" dirty="0"/>
          </a:p>
          <a:p>
            <a:r>
              <a:rPr lang="sv-SE" sz="1800" dirty="0" err="1"/>
              <a:t>Numeric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factor</a:t>
            </a:r>
            <a:endParaRPr lang="sv-SE" sz="1800" dirty="0"/>
          </a:p>
          <a:p>
            <a:r>
              <a:rPr lang="sv-SE" sz="1800" dirty="0" err="1"/>
              <a:t>Factor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numeric</a:t>
            </a:r>
            <a:endParaRPr lang="sv-SE" sz="1800" dirty="0"/>
          </a:p>
          <a:p>
            <a:r>
              <a:rPr lang="sv-SE" sz="1800" dirty="0"/>
              <a:t>List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vector</a:t>
            </a:r>
            <a:endParaRPr lang="sv-SE" sz="1800" dirty="0"/>
          </a:p>
          <a:p>
            <a:r>
              <a:rPr lang="sv-SE" sz="1800" dirty="0" err="1"/>
              <a:t>Vector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list</a:t>
            </a:r>
          </a:p>
          <a:p>
            <a:endParaRPr lang="sv-SE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42005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8423"/>
            <a:ext cx="3046350" cy="46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6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sv-SE" altLang="sv-SE" sz="2000" i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  in </a:t>
            </a:r>
            <a:r>
              <a:rPr lang="sv-SE" altLang="sv-SE" sz="2000" i="1" dirty="0">
                <a:latin typeface="Courier New" pitchFamily="49" charset="0"/>
                <a:cs typeface="Courier New" pitchFamily="49" charset="0"/>
              </a:rPr>
              <a:t>expr1 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sv-SE" altLang="sv-SE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sv-SE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altLang="sv-SE" sz="2000" i="1" dirty="0" err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altLang="sv-SE" sz="2000" dirty="0"/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47813" y="6315075"/>
            <a:ext cx="23764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Loops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2782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4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Conditioning and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sv-SE" dirty="0" err="1"/>
              <a:t>If</a:t>
            </a:r>
            <a:r>
              <a:rPr lang="sv-SE" dirty="0"/>
              <a:t> (x==3)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 </a:t>
            </a:r>
            <a:r>
              <a:rPr lang="sv-SE" dirty="0" err="1"/>
              <a:t>else</a:t>
            </a:r>
            <a:r>
              <a:rPr lang="sv-SE" dirty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for (i in 2:99)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r>
              <a:rPr lang="sv-SE" dirty="0" err="1"/>
              <a:t>while</a:t>
            </a:r>
            <a:r>
              <a:rPr lang="sv-SE" dirty="0"/>
              <a:t>(x!=29)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331913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3248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47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Random </a:t>
            </a:r>
            <a:r>
              <a:rPr lang="sv-SE" dirty="0" err="1"/>
              <a:t>number</a:t>
            </a:r>
            <a:r>
              <a:rPr lang="sv-SE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>
            <a:normAutofit lnSpcReduction="10000"/>
          </a:bodyPr>
          <a:lstStyle/>
          <a:p>
            <a:r>
              <a:rPr lang="sv-SE" sz="2000" dirty="0"/>
              <a:t>Random </a:t>
            </a:r>
            <a:r>
              <a:rPr lang="sv-SE" sz="2000" dirty="0" err="1"/>
              <a:t>are</a:t>
            </a:r>
            <a:r>
              <a:rPr lang="sv-SE" sz="2000" dirty="0"/>
              <a:t> not random</a:t>
            </a:r>
          </a:p>
          <a:p>
            <a:pPr lvl="1"/>
            <a:r>
              <a:rPr lang="sv-SE" sz="1800" dirty="0" err="1"/>
              <a:t>Use</a:t>
            </a:r>
            <a:r>
              <a:rPr lang="sv-SE" sz="1800" dirty="0"/>
              <a:t> </a:t>
            </a:r>
            <a:r>
              <a:rPr lang="sv-SE" sz="1800" dirty="0" err="1"/>
              <a:t>set.seed</a:t>
            </a:r>
            <a:r>
              <a:rPr lang="sv-SE" sz="1800" dirty="0"/>
              <a:t>(12345) </a:t>
            </a:r>
            <a:r>
              <a:rPr lang="sv-SE" sz="1800" dirty="0" err="1"/>
              <a:t>to</a:t>
            </a:r>
            <a:r>
              <a:rPr lang="sv-SE" sz="1800" dirty="0"/>
              <a:t> get </a:t>
            </a:r>
            <a:r>
              <a:rPr lang="sv-SE" sz="1800" dirty="0" err="1"/>
              <a:t>identical</a:t>
            </a:r>
            <a:r>
              <a:rPr lang="sv-SE" sz="1800" dirty="0"/>
              <a:t> </a:t>
            </a:r>
            <a:r>
              <a:rPr lang="sv-SE" sz="1800" dirty="0" err="1"/>
              <a:t>results</a:t>
            </a:r>
            <a:endParaRPr lang="sv-SE" sz="1800" dirty="0"/>
          </a:p>
          <a:p>
            <a:r>
              <a:rPr lang="sv-SE" sz="2000" dirty="0"/>
              <a:t>A </a:t>
            </a:r>
            <a:r>
              <a:rPr lang="sv-SE" sz="2000" dirty="0" err="1"/>
              <a:t>plenty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random </a:t>
            </a:r>
            <a:r>
              <a:rPr lang="sv-SE" sz="2000" dirty="0" err="1"/>
              <a:t>number</a:t>
            </a:r>
            <a:r>
              <a:rPr lang="sv-SE" sz="2000" dirty="0"/>
              <a:t> generators</a:t>
            </a:r>
          </a:p>
          <a:p>
            <a:pPr lvl="1"/>
            <a:r>
              <a:rPr lang="sv-SE" sz="1600" dirty="0" err="1"/>
              <a:t>Rnorm</a:t>
            </a:r>
            <a:endParaRPr lang="sv-SE" sz="1600" dirty="0"/>
          </a:p>
          <a:p>
            <a:pPr lvl="1"/>
            <a:r>
              <a:rPr lang="sv-SE" sz="1600" dirty="0" err="1"/>
              <a:t>Runif</a:t>
            </a:r>
            <a:endParaRPr lang="sv-SE" sz="1600" dirty="0"/>
          </a:p>
          <a:p>
            <a:pPr lvl="1"/>
            <a:r>
              <a:rPr lang="sv-SE" sz="1600" dirty="0"/>
              <a:t>…</a:t>
            </a:r>
          </a:p>
          <a:p>
            <a:r>
              <a:rPr lang="nb-NO" sz="2000" dirty="0"/>
              <a:t>Use d for density p for CDF q for quantiles and r for simulation:</a:t>
            </a:r>
          </a:p>
          <a:p>
            <a:pPr>
              <a:buNone/>
            </a:pPr>
            <a:r>
              <a:rPr lang="nb-NO" sz="2000" dirty="0"/>
              <a:t>(ex: rnorm  pnorm  dnorm qnorm)</a:t>
            </a:r>
          </a:p>
          <a:p>
            <a:endParaRPr lang="sv-SE" sz="2000" dirty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44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Using a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 sz="1600"/>
              <a:t>Use ?</a:t>
            </a:r>
            <a:r>
              <a:rPr lang="sv-SE" altLang="sv-SE" sz="1600" i="1"/>
              <a:t>name_of_function </a:t>
            </a:r>
            <a:r>
              <a:rPr lang="sv-SE" altLang="sv-SE" sz="1600"/>
              <a:t>to see function parameters</a:t>
            </a:r>
          </a:p>
          <a:p>
            <a:pPr lvl="1"/>
            <a:r>
              <a:rPr lang="sv-SE" altLang="sv-SE" sz="1400"/>
              <a:t>For ex. </a:t>
            </a:r>
            <a:r>
              <a:rPr lang="sv-SE" altLang="sv-SE" sz="1400" i="1"/>
              <a:t>?lm</a:t>
            </a:r>
          </a:p>
          <a:p>
            <a:r>
              <a:rPr lang="sv-SE" altLang="sv-SE" sz="1600"/>
              <a:t>There are some obligatory parameters and optional parameters</a:t>
            </a:r>
          </a:p>
          <a:p>
            <a:r>
              <a:rPr lang="sv-SE" altLang="sv-SE" sz="1600"/>
              <a:t>The optional parameters can be specified in different order</a:t>
            </a:r>
          </a:p>
          <a:p>
            <a:endParaRPr lang="sv-SE" altLang="sv-SE" sz="160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/>
              <a:t>732A99/TDDE01</a:t>
            </a:r>
            <a:endParaRPr lang="sv-SE" altLang="sv-SE" sz="100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403350" y="2997200"/>
            <a:ext cx="4572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X=1:10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Y=1:10+rnorm(10)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W=c(rep(1,5), rep(2,5))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mydata=data.frame(X,Y)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result=lm(Y~X,  weights=W,data=mydata)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?predict.lm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Fit=predict(result)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plot(X,Y)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points(X,Fit, type="l", col="blue")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3370736" cy="329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1331640" y="1772816"/>
            <a:ext cx="2447925" cy="4525962"/>
          </a:xfrm>
        </p:spPr>
        <p:txBody>
          <a:bodyPr/>
          <a:lstStyle/>
          <a:p>
            <a:r>
              <a:rPr lang="sv-SE" altLang="sv-SE" sz="2000" dirty="0" err="1"/>
              <a:t>Function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writing</a:t>
            </a:r>
            <a:r>
              <a:rPr lang="sv-SE" altLang="sv-SE" sz="2000" dirty="0"/>
              <a:t> must </a:t>
            </a:r>
            <a:r>
              <a:rPr lang="sv-SE" altLang="sv-SE" sz="2000" dirty="0" err="1"/>
              <a:t>always</a:t>
            </a:r>
            <a:r>
              <a:rPr lang="sv-SE" altLang="sv-SE" sz="2000" dirty="0"/>
              <a:t> end </a:t>
            </a:r>
            <a:r>
              <a:rPr lang="sv-SE" altLang="sv-SE" sz="2000" dirty="0" err="1"/>
              <a:t>with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writing</a:t>
            </a:r>
            <a:r>
              <a:rPr lang="sv-SE" altLang="sv-SE" sz="2000" dirty="0"/>
              <a:t> the </a:t>
            </a:r>
            <a:r>
              <a:rPr lang="sv-SE" altLang="sv-SE" sz="2000" dirty="0" err="1"/>
              <a:t>value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which</a:t>
            </a:r>
            <a:r>
              <a:rPr lang="sv-SE" altLang="sv-SE" sz="2000" dirty="0"/>
              <a:t> </a:t>
            </a:r>
            <a:r>
              <a:rPr lang="sv-SE" altLang="sv-SE" sz="2000" dirty="0" err="1"/>
              <a:t>should</a:t>
            </a:r>
            <a:r>
              <a:rPr lang="sv-SE" altLang="sv-SE" sz="2000" dirty="0"/>
              <a:t> be </a:t>
            </a:r>
            <a:r>
              <a:rPr lang="sv-SE" altLang="sv-SE" sz="2000" dirty="0" err="1"/>
              <a:t>returned</a:t>
            </a:r>
            <a:r>
              <a:rPr lang="sv-SE" altLang="sv-SE" sz="2000" dirty="0"/>
              <a:t>!</a:t>
            </a:r>
          </a:p>
          <a:p>
            <a:r>
              <a:rPr lang="sv-SE" altLang="sv-SE" sz="2000" dirty="0" err="1"/>
              <a:t>You</a:t>
            </a:r>
            <a:r>
              <a:rPr lang="sv-SE" altLang="sv-SE" sz="2000" dirty="0"/>
              <a:t> </a:t>
            </a:r>
            <a:r>
              <a:rPr lang="sv-SE" altLang="sv-SE" sz="2000" dirty="0" err="1"/>
              <a:t>may</a:t>
            </a:r>
            <a:r>
              <a:rPr lang="sv-SE" altLang="sv-SE" sz="2000" dirty="0"/>
              <a:t> </a:t>
            </a:r>
            <a:r>
              <a:rPr lang="sv-SE" altLang="sv-SE" sz="2000" dirty="0" err="1"/>
              <a:t>also</a:t>
            </a:r>
            <a:r>
              <a:rPr lang="sv-SE" altLang="sv-SE" sz="2000" dirty="0"/>
              <a:t> </a:t>
            </a:r>
            <a:r>
              <a:rPr lang="sv-SE" altLang="sv-SE" sz="2000" dirty="0" err="1"/>
              <a:t>use</a:t>
            </a:r>
            <a:r>
              <a:rPr lang="sv-SE" altLang="sv-SE" sz="2000" dirty="0"/>
              <a:t> ”</a:t>
            </a:r>
            <a:r>
              <a:rPr lang="sv-SE" altLang="sv-SE" sz="2000" b="1" dirty="0" err="1"/>
              <a:t>return</a:t>
            </a:r>
            <a:r>
              <a:rPr lang="sv-SE" altLang="sv-SE" sz="2000" b="1" dirty="0"/>
              <a:t>(</a:t>
            </a:r>
            <a:r>
              <a:rPr lang="sv-SE" altLang="sv-SE" sz="2000" b="1" dirty="0" err="1"/>
              <a:t>value</a:t>
            </a:r>
            <a:r>
              <a:rPr lang="sv-SE" altLang="sv-SE" sz="2000" b="1" dirty="0"/>
              <a:t>)</a:t>
            </a:r>
            <a:r>
              <a:rPr lang="sv-SE" altLang="sv-SE" sz="2000" dirty="0"/>
              <a:t>” </a:t>
            </a:r>
            <a:r>
              <a:rPr lang="sv-SE" altLang="sv-SE" sz="2000" dirty="0" err="1"/>
              <a:t>to</a:t>
            </a:r>
            <a:r>
              <a:rPr lang="sv-SE" altLang="sv-SE" sz="2000" dirty="0"/>
              <a:t> show </a:t>
            </a:r>
            <a:r>
              <a:rPr lang="sv-SE" altLang="sv-SE" sz="2000" dirty="0" err="1"/>
              <a:t>what</a:t>
            </a:r>
            <a:r>
              <a:rPr lang="sv-SE" altLang="sv-SE" sz="2000" dirty="0"/>
              <a:t> </a:t>
            </a:r>
            <a:r>
              <a:rPr lang="sv-SE" altLang="sv-SE" sz="2000" dirty="0" err="1"/>
              <a:t>value</a:t>
            </a:r>
            <a:r>
              <a:rPr lang="sv-SE" altLang="sv-SE" sz="2000" dirty="0"/>
              <a:t> the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 </a:t>
            </a:r>
            <a:r>
              <a:rPr lang="sv-SE" altLang="sv-SE" sz="2000" dirty="0" err="1"/>
              <a:t>should</a:t>
            </a:r>
            <a:r>
              <a:rPr lang="sv-SE" altLang="sv-SE" sz="2000" dirty="0"/>
              <a:t> </a:t>
            </a:r>
            <a:r>
              <a:rPr lang="sv-SE" altLang="sv-SE" sz="2000" dirty="0" err="1"/>
              <a:t>return</a:t>
            </a:r>
            <a:endParaRPr lang="sv-SE" altLang="sv-SE" sz="2000" dirty="0"/>
          </a:p>
          <a:p>
            <a:endParaRPr lang="sv-SE" altLang="sv-SE" sz="2000" dirty="0"/>
          </a:p>
          <a:p>
            <a:endParaRPr lang="sv-SE" altLang="sv-SE" sz="2000" dirty="0"/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994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Writing your own functions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313882" cy="302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7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7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Some</a:t>
            </a:r>
            <a:r>
              <a:rPr lang="sv-SE" b="1" dirty="0"/>
              <a:t> common </a:t>
            </a:r>
            <a:r>
              <a:rPr lang="sv-SE" b="1" dirty="0" err="1"/>
              <a:t>procedures</a:t>
            </a:r>
            <a:r>
              <a:rPr lang="sv-SE" b="1" dirty="0"/>
              <a:t>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time series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followed</a:t>
            </a:r>
            <a:r>
              <a:rPr lang="sv-SE" dirty="0"/>
              <a:t> by points(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plots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scatterplots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coordinate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 err="1"/>
              <a:t>hist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a </a:t>
            </a:r>
            <a:r>
              <a:rPr lang="sv-SE" dirty="0" err="1"/>
              <a:t>hitogram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persp</a:t>
            </a:r>
            <a:r>
              <a:rPr lang="sv-SE" dirty="0"/>
              <a:t>(</a:t>
            </a:r>
            <a:r>
              <a:rPr lang="sv-SE" dirty="0" err="1"/>
              <a:t>x,y,z</a:t>
            </a:r>
            <a:r>
              <a:rPr lang="sv-SE" dirty="0"/>
              <a:t>,…) </a:t>
            </a:r>
            <a:r>
              <a:rPr lang="sv-SE" dirty="0" err="1"/>
              <a:t>creates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cloud</a:t>
            </a:r>
            <a:r>
              <a:rPr lang="sv-SE" dirty="0"/>
              <a:t>(</a:t>
            </a:r>
            <a:r>
              <a:rPr lang="sv-SE" dirty="0" err="1"/>
              <a:t>formula,data</a:t>
            </a:r>
            <a:r>
              <a:rPr lang="sv-SE" dirty="0"/>
              <a:t>..) </a:t>
            </a:r>
            <a:r>
              <a:rPr lang="sv-SE" dirty="0" err="1"/>
              <a:t>creates</a:t>
            </a:r>
            <a:r>
              <a:rPr lang="sv-SE" dirty="0"/>
              <a:t> 3D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procedures</a:t>
            </a:r>
            <a:endParaRPr lang="sv-SE" dirty="0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3" y="1628800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429000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347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102123"/>
            <a:ext cx="5472608" cy="2551014"/>
          </a:xfrm>
        </p:spPr>
        <p:txBody>
          <a:bodyPr>
            <a:normAutofit fontScale="62500" lnSpcReduction="20000"/>
          </a:bodyPr>
          <a:lstStyle/>
          <a:p>
            <a:r>
              <a:rPr lang="sv-SE" dirty="0" err="1"/>
              <a:t>Adjust</a:t>
            </a:r>
            <a:r>
              <a:rPr lang="sv-SE" dirty="0"/>
              <a:t> color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by </a:t>
            </a:r>
            <a:r>
              <a:rPr lang="sv-SE" dirty="0" err="1"/>
              <a:t>specifying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col</a:t>
            </a:r>
            <a:r>
              <a:rPr lang="sv-SE" dirty="0"/>
              <a:t>=</a:t>
            </a:r>
          </a:p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typical</a:t>
            </a:r>
            <a:r>
              <a:rPr lang="sv-SE" dirty="0"/>
              <a:t> parameters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lvl="1"/>
            <a:r>
              <a:rPr lang="sv-SE" dirty="0" err="1"/>
              <a:t>main</a:t>
            </a:r>
            <a:r>
              <a:rPr lang="sv-SE" dirty="0"/>
              <a:t>=”text”   </a:t>
            </a:r>
            <a:r>
              <a:rPr lang="sv-SE" dirty="0" err="1"/>
              <a:t>Title”text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sub</a:t>
            </a:r>
            <a:r>
              <a:rPr lang="sv-SE" dirty="0"/>
              <a:t>=”text”   </a:t>
            </a:r>
            <a:r>
              <a:rPr lang="sv-SE" dirty="0" err="1"/>
              <a:t>Footnote</a:t>
            </a:r>
            <a:r>
              <a:rPr lang="sv-SE" dirty="0"/>
              <a:t>  ”text”</a:t>
            </a:r>
          </a:p>
          <a:p>
            <a:pPr lvl="1"/>
            <a:r>
              <a:rPr lang="sv-SE" dirty="0" err="1"/>
              <a:t>xlab</a:t>
            </a:r>
            <a:r>
              <a:rPr lang="sv-SE" dirty="0"/>
              <a:t>=”text” X-</a:t>
            </a:r>
            <a:r>
              <a:rPr lang="sv-SE" dirty="0" err="1"/>
              <a:t>axis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pPr lvl="1"/>
            <a:r>
              <a:rPr lang="sv-SE" dirty="0" err="1"/>
              <a:t>ylab</a:t>
            </a:r>
            <a:r>
              <a:rPr lang="sv-SE" dirty="0"/>
              <a:t>=”text” Y-</a:t>
            </a:r>
            <a:r>
              <a:rPr lang="sv-SE" dirty="0" err="1"/>
              <a:t>axis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4869160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&lt;-read.csv2("Counties.csv");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=”Area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 the US regions”,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=”County”,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ylab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=”Area”);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18159"/>
            <a:ext cx="3639766" cy="225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9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Software: use RStudio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/>
              <a:t>Install R: </a:t>
            </a:r>
            <a:r>
              <a:rPr lang="sv-SE" altLang="sv-SE">
                <a:hlinkClick r:id="rId2"/>
              </a:rPr>
              <a:t>http://www.r-project.org/</a:t>
            </a:r>
            <a:endParaRPr lang="sv-SE" altLang="sv-SE"/>
          </a:p>
          <a:p>
            <a:r>
              <a:rPr lang="sv-SE" altLang="sv-SE"/>
              <a:t>Install RStudio: </a:t>
            </a:r>
            <a:r>
              <a:rPr lang="sv-SE" altLang="sv-SE">
                <a:hlinkClick r:id="rId3"/>
              </a:rPr>
              <a:t>http://rstudio.org/</a:t>
            </a:r>
            <a:endParaRPr lang="sv-SE" altLang="sv-SE"/>
          </a:p>
          <a:p>
            <a:endParaRPr lang="sv-SE" altLang="sv-SE"/>
          </a:p>
          <a:p>
            <a:endParaRPr lang="sv-SE" altLang="sv-SE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237288"/>
            <a:ext cx="4464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 dirty="0"/>
          </a:p>
        </p:txBody>
      </p:sp>
      <p:pic>
        <p:nvPicPr>
          <p:cNvPr id="20485" name="Picture 2" descr="RStudio on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974975"/>
            <a:ext cx="402272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28775" y="3983038"/>
            <a:ext cx="1079500" cy="43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38300" y="5424488"/>
            <a:ext cx="1081088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05488" y="3840163"/>
            <a:ext cx="18002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48363" y="4945063"/>
            <a:ext cx="1296987" cy="95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1196975" y="4338638"/>
            <a:ext cx="97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Program</a:t>
            </a: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1089025" y="5892800"/>
            <a:ext cx="1187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Execution console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7245350" y="567055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Plots</a:t>
            </a:r>
          </a:p>
        </p:txBody>
      </p: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7513638" y="4271963"/>
            <a:ext cx="160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35881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9"/>
            <a:ext cx="3846491" cy="3387832"/>
          </a:xfrm>
        </p:spPr>
        <p:txBody>
          <a:bodyPr>
            <a:noAutofit/>
          </a:bodyPr>
          <a:lstStyle/>
          <a:p>
            <a:endParaRPr lang="sv-SE" sz="1600" dirty="0"/>
          </a:p>
          <a:p>
            <a:r>
              <a:rPr lang="sv-SE" sz="1600" dirty="0" err="1"/>
              <a:t>Some</a:t>
            </a:r>
            <a:r>
              <a:rPr lang="sv-SE" sz="1600" dirty="0"/>
              <a:t> parameters </a:t>
            </a:r>
            <a:r>
              <a:rPr lang="sv-SE" sz="1600" dirty="0" err="1"/>
              <a:t>need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be </a:t>
            </a:r>
            <a:r>
              <a:rPr lang="sv-SE" sz="1600" dirty="0" err="1"/>
              <a:t>specified</a:t>
            </a:r>
            <a:r>
              <a:rPr lang="sv-SE" sz="1600" dirty="0"/>
              <a:t> </a:t>
            </a:r>
            <a:r>
              <a:rPr lang="sv-SE" sz="1600" dirty="0" err="1"/>
              <a:t>either</a:t>
            </a:r>
            <a:r>
              <a:rPr lang="sv-SE" sz="1600" dirty="0"/>
              <a:t> in the </a:t>
            </a:r>
            <a:r>
              <a:rPr lang="sv-SE" sz="1600" dirty="0" err="1"/>
              <a:t>plotting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or inside par(…)</a:t>
            </a:r>
          </a:p>
          <a:p>
            <a:pPr lvl="1"/>
            <a:r>
              <a:rPr lang="sv-SE" sz="1400" dirty="0" err="1"/>
              <a:t>Pch</a:t>
            </a:r>
            <a:r>
              <a:rPr lang="sv-SE" sz="1400" dirty="0"/>
              <a:t>=</a:t>
            </a:r>
            <a:r>
              <a:rPr lang="sv-SE" sz="1400" dirty="0" err="1"/>
              <a:t>number</a:t>
            </a:r>
            <a:r>
              <a:rPr lang="sv-SE" sz="1400" dirty="0"/>
              <a:t> – symbol </a:t>
            </a:r>
            <a:r>
              <a:rPr lang="sv-SE" sz="1400" dirty="0" err="1"/>
              <a:t>that</a:t>
            </a:r>
            <a:r>
              <a:rPr lang="sv-SE" sz="1400" dirty="0"/>
              <a:t> is </a:t>
            </a:r>
            <a:r>
              <a:rPr lang="sv-SE" sz="1400" dirty="0" err="1"/>
              <a:t>plotted</a:t>
            </a:r>
            <a:endParaRPr lang="sv-SE" sz="1400" dirty="0"/>
          </a:p>
          <a:p>
            <a:pPr lvl="1"/>
            <a:r>
              <a:rPr lang="sv-SE" sz="1400" dirty="0" err="1"/>
              <a:t>Lty</a:t>
            </a:r>
            <a:r>
              <a:rPr lang="sv-SE" sz="1400" dirty="0"/>
              <a:t>=</a:t>
            </a:r>
            <a:r>
              <a:rPr lang="sv-SE" sz="1400" dirty="0" err="1"/>
              <a:t>number</a:t>
            </a:r>
            <a:r>
              <a:rPr lang="sv-SE" sz="1400" dirty="0"/>
              <a:t> – </a:t>
            </a:r>
            <a:r>
              <a:rPr lang="sv-SE" sz="1400" dirty="0" err="1"/>
              <a:t>linetype</a:t>
            </a:r>
            <a:endParaRPr lang="sv-SE" sz="1400" dirty="0"/>
          </a:p>
          <a:p>
            <a:pPr lvl="1"/>
            <a:r>
              <a:rPr lang="sv-SE" sz="1400" dirty="0"/>
              <a:t>Las=0 1 eller 2 </a:t>
            </a:r>
            <a:r>
              <a:rPr lang="sv-SE" sz="1400" dirty="0" err="1"/>
              <a:t>Direction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axis</a:t>
            </a:r>
            <a:r>
              <a:rPr lang="sv-SE" sz="1400" dirty="0"/>
              <a:t> </a:t>
            </a:r>
            <a:r>
              <a:rPr lang="sv-SE" sz="1400" dirty="0" err="1"/>
              <a:t>values</a:t>
            </a:r>
            <a:endParaRPr lang="sv-SE" sz="1400" dirty="0"/>
          </a:p>
          <a:p>
            <a:pPr lvl="1"/>
            <a:r>
              <a:rPr lang="sv-SE" sz="1400" dirty="0" err="1"/>
              <a:t>mai=c</a:t>
            </a:r>
            <a:r>
              <a:rPr lang="sv-SE" sz="1400" dirty="0"/>
              <a:t>(</a:t>
            </a:r>
            <a:r>
              <a:rPr lang="en-US" sz="1400" dirty="0"/>
              <a:t>bottom, left, top, right</a:t>
            </a:r>
            <a:r>
              <a:rPr lang="sv-SE" sz="1400" dirty="0"/>
              <a:t>) – </a:t>
            </a:r>
            <a:r>
              <a:rPr lang="sv-SE" sz="1400" dirty="0" err="1"/>
              <a:t>margins</a:t>
            </a:r>
            <a:r>
              <a:rPr lang="sv-SE" sz="1400" dirty="0"/>
              <a:t> (</a:t>
            </a:r>
            <a:r>
              <a:rPr lang="sv-SE" sz="1400" dirty="0" err="1"/>
              <a:t>inch</a:t>
            </a:r>
            <a:r>
              <a:rPr lang="sv-SE" sz="1400" dirty="0"/>
              <a:t>)</a:t>
            </a:r>
          </a:p>
          <a:p>
            <a:pPr lvl="1"/>
            <a:r>
              <a:rPr lang="sv-SE" sz="1400" dirty="0" err="1"/>
              <a:t>adj</a:t>
            </a:r>
            <a:r>
              <a:rPr lang="sv-SE" sz="1400" dirty="0"/>
              <a:t>=</a:t>
            </a:r>
            <a:r>
              <a:rPr lang="sv-SE" sz="1400" dirty="0" err="1"/>
              <a:t>between</a:t>
            </a:r>
            <a:r>
              <a:rPr lang="sv-SE" sz="1400" dirty="0"/>
              <a:t> 0 and 1, </a:t>
            </a:r>
            <a:r>
              <a:rPr lang="sv-SE" sz="1400" dirty="0" err="1"/>
              <a:t>horizontal</a:t>
            </a:r>
            <a:r>
              <a:rPr lang="sv-SE" sz="1400" dirty="0"/>
              <a:t> </a:t>
            </a:r>
            <a:r>
              <a:rPr lang="sv-SE" sz="1400" dirty="0" err="1"/>
              <a:t>justification</a:t>
            </a:r>
            <a:endParaRPr lang="sv-SE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parametes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251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horiz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=TRUE,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las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=1,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xlim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=c(0,1000), col="orange", main="Area of the US regions",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="Area");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91" y="2060847"/>
            <a:ext cx="4516781" cy="27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31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Dividing </a:t>
            </a:r>
            <a:r>
              <a:rPr lang="sv-SE" sz="2400" dirty="0" err="1"/>
              <a:t>training</a:t>
            </a:r>
            <a:r>
              <a:rPr lang="sv-SE" sz="2400" dirty="0"/>
              <a:t>/test</a:t>
            </a:r>
            <a:endParaRPr lang="sv-SE" sz="1600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/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 err="1"/>
              <a:t>Computing</a:t>
            </a:r>
            <a:r>
              <a:rPr lang="sv-SE" sz="2000" dirty="0"/>
              <a:t> </a:t>
            </a:r>
            <a:r>
              <a:rPr lang="sv-SE" sz="2000" dirty="0" err="1"/>
              <a:t>misclassification</a:t>
            </a:r>
            <a:r>
              <a:rPr lang="sv-SE" sz="2000" dirty="0"/>
              <a:t> rate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262063"/>
            <a:ext cx="5027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(X=c(1,1,2,2,3), Y=c("M","F","M","M","F"))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(n*0.5))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1343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2332" y="40349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missclass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(X,X1){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(1-sum(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(table(X,X1)))/n)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49" y="5229200"/>
            <a:ext cx="36099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63B73E-8B25-572C-0D56-4FB35896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17A2BA-AC4F-0F1C-C499-40C62CD8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0000FF"/>
                </a:solidFill>
              </a:rPr>
              <a:t>Important</a:t>
            </a:r>
            <a:r>
              <a:rPr lang="sv-SE" sz="2400" dirty="0"/>
              <a:t>: read manuals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b="1" dirty="0" err="1"/>
              <a:t>dplyr</a:t>
            </a:r>
            <a:r>
              <a:rPr lang="sv-SE" sz="2400" b="1" dirty="0"/>
              <a:t> </a:t>
            </a:r>
            <a:r>
              <a:rPr lang="sv-SE" sz="2400" dirty="0"/>
              <a:t>and </a:t>
            </a:r>
            <a:r>
              <a:rPr lang="sv-SE" sz="2400" b="1" dirty="0" err="1"/>
              <a:t>tidyr</a:t>
            </a:r>
            <a:r>
              <a:rPr lang="sv-SE" sz="2400" dirty="0"/>
              <a:t> </a:t>
            </a:r>
            <a:r>
              <a:rPr lang="sv-SE" sz="2400" dirty="0" err="1"/>
              <a:t>packages</a:t>
            </a:r>
            <a:r>
              <a:rPr lang="sv-SE" sz="2400" dirty="0"/>
              <a:t> (data manipulation)</a:t>
            </a:r>
          </a:p>
          <a:p>
            <a:endParaRPr lang="sv-SE" sz="2400" b="1" dirty="0"/>
          </a:p>
          <a:p>
            <a:r>
              <a:rPr lang="sv-SE" sz="2400" b="1" dirty="0"/>
              <a:t>R </a:t>
            </a:r>
            <a:r>
              <a:rPr lang="sv-SE" sz="2400" b="1" dirty="0" err="1"/>
              <a:t>language</a:t>
            </a:r>
            <a:r>
              <a:rPr lang="sv-SE" sz="2400" b="1" dirty="0"/>
              <a:t> manual </a:t>
            </a:r>
            <a:r>
              <a:rPr lang="sv-SE" sz="2400" b="1" dirty="0">
                <a:hlinkClick r:id="rId2"/>
              </a:rPr>
              <a:t>https://cran.r-project.org/doc/manuals/r-release/R-intro.pdf</a:t>
            </a:r>
            <a:r>
              <a:rPr lang="sv-SE" sz="2400" b="1" dirty="0"/>
              <a:t> 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8A4D3E9-0096-4116-5BDF-AD4DA993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14649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Basics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v-SE" sz="2400" b="1" dirty="0" err="1"/>
              <a:t>Important</a:t>
            </a:r>
            <a:r>
              <a:rPr lang="sv-SE" sz="2400" b="1" dirty="0"/>
              <a:t> </a:t>
            </a:r>
            <a:r>
              <a:rPr lang="sv-SE" sz="2400" b="1" dirty="0" err="1"/>
              <a:t>to</a:t>
            </a:r>
            <a:r>
              <a:rPr lang="sv-SE" sz="2400" b="1" dirty="0"/>
              <a:t> </a:t>
            </a:r>
            <a:r>
              <a:rPr lang="sv-SE" sz="2400" b="1" dirty="0" err="1"/>
              <a:t>know</a:t>
            </a:r>
            <a:r>
              <a:rPr lang="sv-SE" sz="2400" b="1" dirty="0"/>
              <a:t>:</a:t>
            </a:r>
          </a:p>
          <a:p>
            <a:pPr>
              <a:defRPr/>
            </a:pPr>
            <a:r>
              <a:rPr lang="sv-SE" sz="2400" dirty="0" err="1"/>
              <a:t>Create</a:t>
            </a:r>
            <a:r>
              <a:rPr lang="sv-SE" sz="2400" dirty="0"/>
              <a:t> a new </a:t>
            </a:r>
            <a:r>
              <a:rPr lang="sv-SE" sz="2400" dirty="0" err="1"/>
              <a:t>file</a:t>
            </a:r>
            <a:r>
              <a:rPr lang="sv-SE" sz="2400" dirty="0"/>
              <a:t> and save it (</a:t>
            </a:r>
            <a:r>
              <a:rPr lang="sv-SE" sz="2400" dirty="0" err="1"/>
              <a:t>File</a:t>
            </a:r>
            <a:r>
              <a:rPr lang="sv-SE" sz="2400" dirty="0"/>
              <a:t> </a:t>
            </a:r>
            <a:r>
              <a:rPr lang="sv-SE" sz="2400" dirty="0" err="1"/>
              <a:t>menu</a:t>
            </a:r>
            <a:r>
              <a:rPr lang="sv-SE" sz="2400" dirty="0"/>
              <a:t>)</a:t>
            </a:r>
          </a:p>
          <a:p>
            <a:pPr>
              <a:defRPr/>
            </a:pPr>
            <a:r>
              <a:rPr lang="sv-SE" sz="2400" dirty="0" err="1"/>
              <a:t>Running</a:t>
            </a:r>
            <a:r>
              <a:rPr lang="sv-SE" sz="2400" dirty="0"/>
              <a:t>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line</a:t>
            </a:r>
            <a:r>
              <a:rPr lang="sv-SE" sz="2400" dirty="0"/>
              <a:t> or </a:t>
            </a:r>
            <a:r>
              <a:rPr lang="sv-SE" sz="2400" dirty="0" err="1"/>
              <a:t>entire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r>
              <a:rPr lang="sv-SE" sz="2400" dirty="0"/>
              <a:t> (Edit </a:t>
            </a:r>
            <a:r>
              <a:rPr lang="sv-SE" sz="2400" dirty="0" err="1"/>
              <a:t>menu</a:t>
            </a:r>
            <a:r>
              <a:rPr lang="sv-SE" sz="2400" dirty="0"/>
              <a:t>)</a:t>
            </a:r>
          </a:p>
          <a:p>
            <a:pPr>
              <a:defRPr/>
            </a:pPr>
            <a:r>
              <a:rPr lang="sv-SE" sz="2400" dirty="0" err="1"/>
              <a:t>Running</a:t>
            </a:r>
            <a:r>
              <a:rPr lang="sv-SE" sz="2400" dirty="0"/>
              <a:t>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line</a:t>
            </a:r>
            <a:r>
              <a:rPr lang="sv-SE" sz="2400" dirty="0"/>
              <a:t> in </a:t>
            </a:r>
            <a:r>
              <a:rPr lang="sv-SE" sz="2400" dirty="0" err="1"/>
              <a:t>console</a:t>
            </a:r>
            <a:endParaRPr lang="sv-SE" sz="2400" dirty="0"/>
          </a:p>
          <a:p>
            <a:pPr>
              <a:defRPr/>
            </a:pPr>
            <a:r>
              <a:rPr lang="sv-SE" sz="2400" dirty="0" err="1"/>
              <a:t>Workspace</a:t>
            </a:r>
            <a:r>
              <a:rPr lang="sv-SE" sz="2400" dirty="0"/>
              <a:t> (</a:t>
            </a:r>
            <a:r>
              <a:rPr lang="sv-SE" sz="2400" dirty="0" err="1"/>
              <a:t>Observe</a:t>
            </a:r>
            <a:r>
              <a:rPr lang="sv-SE" sz="2400" dirty="0"/>
              <a:t>, Save, Clear)</a:t>
            </a:r>
          </a:p>
          <a:p>
            <a:pPr>
              <a:defRPr/>
            </a:pPr>
            <a:r>
              <a:rPr lang="sv-SE" sz="2400" dirty="0" err="1"/>
              <a:t>Setting</a:t>
            </a:r>
            <a:r>
              <a:rPr lang="sv-SE" sz="2400" dirty="0"/>
              <a:t> </a:t>
            </a:r>
            <a:r>
              <a:rPr lang="sv-SE" sz="2400" dirty="0" err="1"/>
              <a:t>current</a:t>
            </a:r>
            <a:r>
              <a:rPr lang="sv-SE" sz="2400" dirty="0"/>
              <a:t> directory (Tools)</a:t>
            </a:r>
          </a:p>
          <a:p>
            <a:pPr>
              <a:defRPr/>
            </a:pPr>
            <a:r>
              <a:rPr lang="sv-SE" sz="2400" dirty="0" err="1"/>
              <a:t>Installing</a:t>
            </a:r>
            <a:r>
              <a:rPr lang="sv-SE" sz="2400" dirty="0"/>
              <a:t> new </a:t>
            </a:r>
            <a:r>
              <a:rPr lang="sv-SE" sz="2400" dirty="0" err="1"/>
              <a:t>package</a:t>
            </a:r>
            <a:r>
              <a:rPr lang="sv-SE" sz="2400" dirty="0"/>
              <a:t> (Packages </a:t>
            </a:r>
            <a:r>
              <a:rPr lang="sv-SE" sz="2400" dirty="0" err="1"/>
              <a:t>tabs</a:t>
            </a:r>
            <a:r>
              <a:rPr lang="sv-SE" sz="2400" dirty="0"/>
              <a:t>)</a:t>
            </a:r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25052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Call help</a:t>
            </a:r>
            <a:endParaRPr lang="sv-SE" altLang="sv-SE"/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>
          <a:xfrm>
            <a:off x="1258888" y="1484313"/>
            <a:ext cx="6769100" cy="4525962"/>
          </a:xfrm>
        </p:spPr>
        <p:txBody>
          <a:bodyPr/>
          <a:lstStyle/>
          <a:p>
            <a:r>
              <a:rPr lang="en-US" altLang="sv-SE" sz="2000" dirty="0"/>
              <a:t>Specific function</a:t>
            </a:r>
          </a:p>
          <a:p>
            <a:pPr lvl="1"/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sv-SE" sz="2000" dirty="0"/>
              <a:t>Help browser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help.start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sv-SE" sz="2000" dirty="0"/>
              <a:t>Search for something in help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expression”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Quick </a:t>
            </a:r>
            <a:r>
              <a:rPr lang="sv-SE" altLang="sv-SE" sz="2000" dirty="0" err="1"/>
              <a:t>reminder</a:t>
            </a:r>
            <a:r>
              <a:rPr lang="sv-SE" altLang="sv-SE" sz="2000" dirty="0"/>
              <a:t> </a:t>
            </a:r>
            <a:r>
              <a:rPr lang="sv-SE" altLang="sv-SE" sz="2000" dirty="0" err="1"/>
              <a:t>of</a:t>
            </a:r>
            <a:r>
              <a:rPr lang="sv-SE" altLang="sv-SE" sz="2000" dirty="0"/>
              <a:t>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 arguments: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Examples </a:t>
            </a:r>
            <a:r>
              <a:rPr lang="sv-SE" altLang="sv-SE" sz="2000" dirty="0" err="1"/>
              <a:t>of</a:t>
            </a:r>
            <a:r>
              <a:rPr lang="sv-SE" altLang="sv-SE" sz="2000" dirty="0"/>
              <a:t> </a:t>
            </a:r>
            <a:r>
              <a:rPr lang="sv-SE" altLang="sv-SE" sz="2000" dirty="0" err="1"/>
              <a:t>how</a:t>
            </a:r>
            <a:r>
              <a:rPr lang="sv-SE" altLang="sv-SE" sz="2000" dirty="0"/>
              <a:t> </a:t>
            </a:r>
            <a:r>
              <a:rPr lang="sv-SE" altLang="sv-SE" sz="2000" dirty="0" err="1"/>
              <a:t>to</a:t>
            </a:r>
            <a:r>
              <a:rPr lang="sv-SE" altLang="sv-SE" sz="2000" dirty="0"/>
              <a:t> </a:t>
            </a:r>
            <a:r>
              <a:rPr lang="sv-SE" altLang="sv-SE" sz="2000" dirty="0" err="1"/>
              <a:t>use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:</a:t>
            </a:r>
          </a:p>
          <a:p>
            <a:pPr lvl="1"/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example(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If </a:t>
            </a:r>
            <a:r>
              <a:rPr lang="sv-SE" altLang="sv-SE" sz="2000" dirty="0" err="1"/>
              <a:t>some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method</a:t>
            </a:r>
            <a:r>
              <a:rPr lang="sv-SE" altLang="sv-SE" sz="2000" dirty="0"/>
              <a:t> is not </a:t>
            </a:r>
            <a:r>
              <a:rPr lang="sv-SE" altLang="sv-SE" sz="2000" dirty="0" err="1"/>
              <a:t>installed</a:t>
            </a:r>
            <a:r>
              <a:rPr lang="sv-SE" altLang="sv-SE" sz="2000" dirty="0"/>
              <a:t> on the computer:</a:t>
            </a:r>
          </a:p>
          <a:p>
            <a:pPr lvl="1"/>
            <a:r>
              <a:rPr lang="sv-SE" altLang="sv-SE" sz="1800" dirty="0" err="1">
                <a:latin typeface="Courier New" pitchFamily="49" charset="0"/>
                <a:cs typeface="Courier New" pitchFamily="49" charset="0"/>
              </a:rPr>
              <a:t>RSiteSearch</a:t>
            </a:r>
            <a:r>
              <a:rPr lang="sv-SE" altLang="sv-SE" sz="1800" dirty="0">
                <a:latin typeface="Courier New" pitchFamily="49" charset="0"/>
                <a:cs typeface="Courier New" pitchFamily="49" charset="0"/>
              </a:rPr>
              <a:t>(”expression")</a:t>
            </a:r>
          </a:p>
          <a:p>
            <a:pPr lvl="1">
              <a:buFont typeface="Wingdings" pitchFamily="2" charset="2"/>
              <a:buNone/>
            </a:pPr>
            <a:endParaRPr lang="sv-SE" altLang="sv-SE" sz="1800" dirty="0"/>
          </a:p>
          <a:p>
            <a:endParaRPr lang="sv-SE" altLang="sv-SE" sz="2000" dirty="0"/>
          </a:p>
        </p:txBody>
      </p:sp>
      <p:sp>
        <p:nvSpPr>
          <p:cNvPr id="22532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764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19580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Introduction</a:t>
            </a:r>
            <a:endParaRPr lang="sv-SE" altLang="sv-SE"/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2000" dirty="0"/>
              <a:t>R is case-sensitive (A and a)</a:t>
            </a:r>
          </a:p>
          <a:p>
            <a:r>
              <a:rPr lang="en-US" altLang="sv-SE" sz="2000" dirty="0"/>
              <a:t>Each command on a new line</a:t>
            </a:r>
          </a:p>
          <a:p>
            <a:r>
              <a:rPr lang="en-US" altLang="sv-SE" sz="2000" dirty="0"/>
              <a:t>Comment: 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#R is a very cool language!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solidFill>
                  <a:srgbClr val="0070C0"/>
                </a:solidFill>
              </a:rPr>
              <a:t>Initialize/set the variable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r>
              <a:rPr lang="en-US" altLang="sv-SE" sz="2000" dirty="0"/>
              <a:t>Use-&gt; or &lt;- or =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a&lt;-3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a=3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3-&gt;b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endParaRPr lang="en-US" altLang="sv-S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4361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Vectors</a:t>
            </a:r>
            <a:endParaRPr lang="sv-SE" altLang="sv-S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7067550" cy="401796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Create a vector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x&lt;-c(1,3)</a:t>
            </a:r>
          </a:p>
          <a:p>
            <a:pPr marL="514350" indent="-457200">
              <a:defRPr/>
            </a:pPr>
            <a:r>
              <a:rPr lang="en-US" sz="2000" dirty="0"/>
              <a:t>See the result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print(x)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Create an empty vector</a:t>
            </a:r>
          </a:p>
          <a:p>
            <a:pPr marL="457200" lvl="1" indent="0">
              <a:buNone/>
              <a:defRPr/>
            </a:pPr>
            <a:r>
              <a:rPr lang="en-US" sz="1800" dirty="0"/>
              <a:t>Y=numeric(10)</a:t>
            </a:r>
          </a:p>
          <a:p>
            <a:pPr marL="457200" lvl="1" indent="0">
              <a:buNone/>
              <a:defRPr/>
            </a:pPr>
            <a:r>
              <a:rPr lang="en-US" sz="1800" dirty="0"/>
              <a:t>Y</a:t>
            </a: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24581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1368152" cy="94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53136"/>
            <a:ext cx="2647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2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Sequence</a:t>
            </a:r>
            <a:endParaRPr lang="sv-SE" altLang="sv-SE"/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/>
              <a:t>Either‘: ‘ or seq()</a:t>
            </a:r>
          </a:p>
          <a:p>
            <a:endParaRPr lang="sv-SE" altLang="sv-SE"/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76375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57225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1800" dirty="0"/>
              <a:t>indexing</a:t>
            </a:r>
          </a:p>
          <a:p>
            <a:r>
              <a:rPr lang="en-US" altLang="sv-SE" sz="1800" dirty="0"/>
              <a:t>Element-wise: +-*/</a:t>
            </a:r>
            <a:r>
              <a:rPr lang="sv-SE" altLang="sv-SE" sz="1800" dirty="0"/>
              <a:t>^</a:t>
            </a:r>
            <a:endParaRPr lang="en-US" altLang="sv-SE" sz="1800" dirty="0"/>
          </a:p>
          <a:p>
            <a:r>
              <a:rPr lang="en-US" altLang="sv-SE" sz="1800" dirty="0"/>
              <a:t>log </a:t>
            </a:r>
            <a:r>
              <a:rPr lang="en-US" altLang="sv-SE" sz="1800" dirty="0" err="1"/>
              <a:t>exp</a:t>
            </a:r>
            <a:r>
              <a:rPr lang="en-US" altLang="sv-SE" sz="1800" dirty="0"/>
              <a:t> sin cos </a:t>
            </a:r>
          </a:p>
          <a:p>
            <a:r>
              <a:rPr lang="en-US" altLang="sv-SE" sz="1800" dirty="0"/>
              <a:t>length –number of elements</a:t>
            </a:r>
          </a:p>
          <a:p>
            <a:r>
              <a:rPr lang="en-US" altLang="sv-SE" sz="1800" dirty="0"/>
              <a:t>sum - sum of all elements</a:t>
            </a:r>
          </a:p>
          <a:p>
            <a:r>
              <a:rPr lang="en-US" altLang="sv-SE" sz="1800" dirty="0"/>
              <a:t>max min sort order </a:t>
            </a:r>
          </a:p>
          <a:p>
            <a:r>
              <a:rPr lang="en-US" altLang="sv-SE" sz="1800" dirty="0" err="1"/>
              <a:t>which.min</a:t>
            </a:r>
            <a:r>
              <a:rPr lang="en-US" altLang="sv-SE" sz="1800" dirty="0"/>
              <a:t> </a:t>
            </a:r>
            <a:r>
              <a:rPr lang="en-US" altLang="sv-SE" sz="1800" dirty="0" err="1"/>
              <a:t>which.max</a:t>
            </a:r>
            <a:endParaRPr lang="en-US" altLang="sv-SE" sz="1800" dirty="0"/>
          </a:p>
          <a:p>
            <a:pPr>
              <a:buFont typeface="Wingdings" pitchFamily="2" charset="2"/>
              <a:buNone/>
            </a:pPr>
            <a:endParaRPr lang="en-US" altLang="sv-SE" sz="1800" dirty="0"/>
          </a:p>
          <a:p>
            <a:pPr>
              <a:buFont typeface="Wingdings" pitchFamily="2" charset="2"/>
              <a:buNone/>
            </a:pPr>
            <a:r>
              <a:rPr lang="en-US" altLang="sv-SE" sz="1800" dirty="0" err="1">
                <a:solidFill>
                  <a:srgbClr val="0070C0"/>
                </a:solidFill>
              </a:rPr>
              <a:t>Logicals</a:t>
            </a:r>
            <a:r>
              <a:rPr lang="en-US" altLang="sv-SE" sz="1800" dirty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/>
              <a:t>TRUE or FALSE: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A=TRUE;</a:t>
            </a:r>
          </a:p>
          <a:p>
            <a:pPr>
              <a:buFont typeface="Wingdings" pitchFamily="2" charset="2"/>
              <a:buNone/>
            </a:pPr>
            <a:endParaRPr lang="en-US" altLang="sv-SE" sz="1800" dirty="0"/>
          </a:p>
          <a:p>
            <a:pPr>
              <a:buFont typeface="Wingdings" pitchFamily="2" charset="2"/>
              <a:buNone/>
            </a:pPr>
            <a:r>
              <a:rPr lang="sv-SE" altLang="sv-SE" sz="1800"/>
              <a:t>==  &gt;   </a:t>
            </a:r>
            <a:r>
              <a:rPr lang="sv-SE" altLang="sv-SE" sz="1800" dirty="0"/>
              <a:t>&gt;=   &lt;   &lt;=   !=   &amp; (and)</a:t>
            </a:r>
            <a:r>
              <a:rPr lang="en-US" altLang="sv-SE" sz="1800" dirty="0"/>
              <a:t>   | (or)</a:t>
            </a:r>
          </a:p>
          <a:p>
            <a:endParaRPr lang="en-US" altLang="sv-SE" sz="1800" dirty="0"/>
          </a:p>
          <a:p>
            <a:endParaRPr lang="sv-SE" altLang="sv-SE" sz="1800" dirty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Operation with vectors</a:t>
            </a:r>
            <a:endParaRPr lang="sv-SE" altLang="sv-SE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90650"/>
            <a:ext cx="23145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8409"/>
            <a:ext cx="18478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8388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2" ma:contentTypeDescription="Create a new document." ma:contentTypeScope="" ma:versionID="e895cc09decf00533a30dc8ca3942800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25dc8a105c99309ca6f8c9aec07388ed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7454F8E1-0494-44EA-A2BE-EDF8FDC0AE10}"/>
</file>

<file path=customXml/itemProps2.xml><?xml version="1.0" encoding="utf-8"?>
<ds:datastoreItem xmlns:ds="http://schemas.openxmlformats.org/officeDocument/2006/customXml" ds:itemID="{18AA25FE-466A-49E5-806E-8C50AD977B22}"/>
</file>

<file path=customXml/itemProps3.xml><?xml version="1.0" encoding="utf-8"?>
<ds:datastoreItem xmlns:ds="http://schemas.openxmlformats.org/officeDocument/2006/customXml" ds:itemID="{9B94DB3D-6A5A-4BC4-81F2-6C98CF415BEC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42590</TotalTime>
  <Words>1465</Words>
  <Application>Microsoft Office PowerPoint</Application>
  <PresentationFormat>Bildspel på skärmen (4:3)</PresentationFormat>
  <Paragraphs>312</Paragraphs>
  <Slides>32</Slides>
  <Notes>1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Wingdings</vt:lpstr>
      <vt:lpstr>mytheme</vt:lpstr>
      <vt:lpstr>Bitmappsbild</vt:lpstr>
      <vt:lpstr>Introduction to R </vt:lpstr>
      <vt:lpstr>R</vt:lpstr>
      <vt:lpstr>Software: use RStudio</vt:lpstr>
      <vt:lpstr>Basics in RStudio</vt:lpstr>
      <vt:lpstr>Call help</vt:lpstr>
      <vt:lpstr>Introduction</vt:lpstr>
      <vt:lpstr>Vectors</vt:lpstr>
      <vt:lpstr>Sequence</vt:lpstr>
      <vt:lpstr>Operation with vectors</vt:lpstr>
      <vt:lpstr>PowerPoint-presentation</vt:lpstr>
      <vt:lpstr>Matrix operations</vt:lpstr>
      <vt:lpstr>Matrix operations</vt:lpstr>
      <vt:lpstr>Indexing for matrices</vt:lpstr>
      <vt:lpstr>Replication</vt:lpstr>
      <vt:lpstr>Matrix operations</vt:lpstr>
      <vt:lpstr>Vector/matrix operations</vt:lpstr>
      <vt:lpstr>Factors</vt:lpstr>
      <vt:lpstr>Lists</vt:lpstr>
      <vt:lpstr>PowerPoint-presentation</vt:lpstr>
      <vt:lpstr>PowerPoint-presentation</vt:lpstr>
      <vt:lpstr>Read data from Excel file</vt:lpstr>
      <vt:lpstr>Conversion between types</vt:lpstr>
      <vt:lpstr>Loops</vt:lpstr>
      <vt:lpstr>Conditioning and loops</vt:lpstr>
      <vt:lpstr>Random number generation</vt:lpstr>
      <vt:lpstr>Using a function</vt:lpstr>
      <vt:lpstr>Writing your own functions</vt:lpstr>
      <vt:lpstr>Graphical procedures</vt:lpstr>
      <vt:lpstr>Graphical parameters</vt:lpstr>
      <vt:lpstr>Graphical parametes</vt:lpstr>
      <vt:lpstr>Some more examples</vt:lpstr>
      <vt:lpstr>More about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588</cp:revision>
  <dcterms:created xsi:type="dcterms:W3CDTF">2008-10-17T08:20:23Z</dcterms:created>
  <dcterms:modified xsi:type="dcterms:W3CDTF">2022-11-01T12:24:51Z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