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326" r:id="rId6"/>
    <p:sldId id="327" r:id="rId7"/>
    <p:sldId id="262" r:id="rId8"/>
    <p:sldId id="263" r:id="rId9"/>
    <p:sldId id="329" r:id="rId10"/>
    <p:sldId id="330" r:id="rId11"/>
    <p:sldId id="317" r:id="rId12"/>
    <p:sldId id="267" r:id="rId13"/>
    <p:sldId id="268" r:id="rId14"/>
    <p:sldId id="269" r:id="rId15"/>
    <p:sldId id="352" r:id="rId16"/>
    <p:sldId id="353" r:id="rId17"/>
    <p:sldId id="319" r:id="rId18"/>
    <p:sldId id="264" r:id="rId19"/>
    <p:sldId id="316" r:id="rId20"/>
    <p:sldId id="346" r:id="rId21"/>
    <p:sldId id="347" r:id="rId22"/>
    <p:sldId id="349" r:id="rId23"/>
    <p:sldId id="332" r:id="rId24"/>
    <p:sldId id="333" r:id="rId25"/>
    <p:sldId id="334" r:id="rId26"/>
    <p:sldId id="339" r:id="rId27"/>
    <p:sldId id="340" r:id="rId28"/>
    <p:sldId id="341" r:id="rId29"/>
    <p:sldId id="342" r:id="rId30"/>
    <p:sldId id="335" r:id="rId31"/>
    <p:sldId id="343" r:id="rId32"/>
    <p:sldId id="350" r:id="rId33"/>
    <p:sldId id="337" r:id="rId34"/>
    <p:sldId id="351" r:id="rId35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7" autoAdjust="0"/>
  </p:normalViewPr>
  <p:slideViewPr>
    <p:cSldViewPr>
      <p:cViewPr varScale="1">
        <p:scale>
          <a:sx n="112" d="100"/>
          <a:sy n="112" d="100"/>
        </p:scale>
        <p:origin x="15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5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18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9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82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8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7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34CBAC-89DC-401C-9506-A58A7B24C01D}" type="datetime1">
              <a:rPr lang="sv-SE" smtClean="0"/>
              <a:t>2022-08-17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0CE6C-6F81-4EEE-8DF4-B26CBA02099A}" type="datetime1">
              <a:rPr lang="sv-SE" smtClean="0"/>
              <a:t>2022-08-17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6BA0D-3B66-49C7-BF14-C2FD8DB389B0}" type="datetime1">
              <a:rPr lang="sv-SE" smtClean="0"/>
              <a:t>2022-08-17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C9F7B-560D-4D2C-9640-4A13E9B47511}" type="datetime1">
              <a:rPr lang="sv-SE" smtClean="0"/>
              <a:t>2022-08-17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4C237-546F-4CF8-BFC8-498794181E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4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3C0DC-C371-4E85-BD65-A82E3909AAF6}" type="datetime1">
              <a:rPr lang="sv-SE" smtClean="0"/>
              <a:t>2022-08-17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44503-E742-4627-AEFF-44244C023DFD}" type="datetime1">
              <a:rPr lang="sv-SE" smtClean="0"/>
              <a:t>2022-08-17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9D9E7-5AAC-4FD7-A810-4DB65868CE09}" type="datetime1">
              <a:rPr lang="sv-SE" smtClean="0"/>
              <a:t>2022-08-17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8A756-5D09-497D-B353-31A6B79FE808}" type="datetime1">
              <a:rPr lang="sv-SE" smtClean="0"/>
              <a:t>2022-08-17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53B98-E4B7-4B48-B343-DD2807568363}" type="datetime1">
              <a:rPr lang="sv-SE" smtClean="0"/>
              <a:t>2022-08-17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D41EE-E80B-4AB8-A3C1-3E742F7B8305}" type="datetime1">
              <a:rPr lang="sv-SE" smtClean="0"/>
              <a:t>2022-08-17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FB5F0-60EE-4B0A-AE64-B974F74DBD62}" type="datetime1">
              <a:rPr lang="sv-SE" smtClean="0"/>
              <a:t>2022-08-17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99CAD-8A0A-47B8-A923-9C9CFEF64878}" type="datetime1">
              <a:rPr lang="sv-SE" smtClean="0"/>
              <a:t>2022-08-17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78AFC4-3A31-4E50-A252-130BCBF531FD}" type="datetime1">
              <a:rPr lang="sv-SE" smtClean="0"/>
              <a:t>2022-08-17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/>
              <a:t>Regression, </a:t>
            </a:r>
            <a:r>
              <a:rPr lang="sv-SE" altLang="sv-SE" sz="4800" dirty="0" err="1"/>
              <a:t>classification</a:t>
            </a:r>
            <a:r>
              <a:rPr lang="sv-SE" altLang="sv-SE" sz="4800"/>
              <a:t> and </a:t>
            </a:r>
            <a:r>
              <a:rPr lang="sv-SE" altLang="sv-SE" sz="4800" dirty="0" err="1"/>
              <a:t>regularization</a:t>
            </a:r>
            <a:r>
              <a:rPr lang="sv-SE" altLang="sv-SE" sz="4800" dirty="0"/>
              <a:t> </a:t>
            </a:r>
            <a:br>
              <a:rPr lang="sv-SE" altLang="sv-SE" sz="4800" dirty="0"/>
            </a:b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605B45-4C7F-4CF1-8F48-193BF770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learning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CFB97CB-7D13-42B4-BA70-F84924A3A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How to </a:t>
                </a:r>
                <a:r>
                  <a:rPr lang="sv-SE" sz="2400" dirty="0" err="1"/>
                  <a:t>learn</a:t>
                </a:r>
                <a:r>
                  <a:rPr lang="sv-SE" sz="2400" dirty="0"/>
                  <a:t> parameters?</a:t>
                </a:r>
              </a:p>
              <a:p>
                <a:pPr lvl="1"/>
                <a:r>
                  <a:rPr lang="sv-SE" sz="2000" b="1" dirty="0"/>
                  <a:t>Approach B</a:t>
                </a:r>
                <a:r>
                  <a:rPr lang="sv-SE" sz="2000" dirty="0"/>
                  <a:t>: </a:t>
                </a:r>
                <a:r>
                  <a:rPr lang="sv-SE" sz="2000" dirty="0" err="1"/>
                  <a:t>Maximize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likelihood</a:t>
                </a:r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sv-SE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sv-SE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sv-SE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sv-SE" sz="2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sv-SE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e>
                              <m:r>
                                <a:rPr lang="sv-SE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sv-SE" sz="2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sv-SE" sz="2400" b="0" i="0" dirty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sv-SE" sz="2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sv-SE" sz="2400" dirty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sv-SE" sz="2400" i="1" dirty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sv-SE" sz="2400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sz="24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 err="1">
                    <a:solidFill>
                      <a:srgbClr val="C00000"/>
                    </a:solidFill>
                  </a:rPr>
                  <a:t>Exercise</a:t>
                </a:r>
                <a:r>
                  <a:rPr lang="sv-SE" sz="2400" dirty="0"/>
                  <a:t>: Approach A and B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equivalent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CFB97CB-7D13-42B4-BA70-F84924A3A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F9E5A88-96D3-4C9F-8A53-D07F939E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E7CB11F-2F7A-46B8-A1A3-27C80176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494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regression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000" dirty="0"/>
              <a:t>fit=lm(</a:t>
            </a:r>
            <a:r>
              <a:rPr lang="sv-SE" sz="2000" dirty="0" err="1"/>
              <a:t>formula</a:t>
            </a:r>
            <a:r>
              <a:rPr lang="sv-SE" sz="2000" dirty="0"/>
              <a:t>, data, </a:t>
            </a:r>
            <a:r>
              <a:rPr lang="sv-SE" sz="2000" dirty="0" err="1"/>
              <a:t>subset</a:t>
            </a:r>
            <a:r>
              <a:rPr lang="sv-SE" sz="2000" dirty="0"/>
              <a:t>, </a:t>
            </a:r>
            <a:r>
              <a:rPr lang="sv-SE" sz="2000" dirty="0" err="1"/>
              <a:t>weights</a:t>
            </a:r>
            <a:r>
              <a:rPr lang="sv-SE" sz="2000" dirty="0"/>
              <a:t>,…)</a:t>
            </a:r>
          </a:p>
          <a:p>
            <a:pPr lvl="1"/>
            <a:r>
              <a:rPr lang="sv-SE" sz="1800" b="1" dirty="0"/>
              <a:t>data </a:t>
            </a:r>
            <a:r>
              <a:rPr lang="sv-SE" sz="1800" dirty="0"/>
              <a:t>is the data </a:t>
            </a:r>
            <a:r>
              <a:rPr lang="sv-SE" sz="1800" dirty="0" err="1"/>
              <a:t>frame</a:t>
            </a:r>
            <a:r>
              <a:rPr lang="sv-SE" sz="1800" dirty="0"/>
              <a:t> </a:t>
            </a:r>
            <a:r>
              <a:rPr lang="sv-SE" sz="1800" dirty="0" err="1"/>
              <a:t>containing</a:t>
            </a:r>
            <a:r>
              <a:rPr lang="sv-SE" sz="1800" dirty="0"/>
              <a:t> the </a:t>
            </a:r>
            <a:r>
              <a:rPr lang="sv-SE" sz="1800" dirty="0" err="1"/>
              <a:t>predictors</a:t>
            </a:r>
            <a:r>
              <a:rPr lang="sv-SE" sz="1800" dirty="0"/>
              <a:t> and </a:t>
            </a:r>
            <a:r>
              <a:rPr lang="sv-SE" sz="1800" dirty="0" err="1"/>
              <a:t>response</a:t>
            </a:r>
            <a:r>
              <a:rPr lang="sv-SE" sz="1800" dirty="0"/>
              <a:t> </a:t>
            </a:r>
            <a:r>
              <a:rPr lang="sv-SE" sz="1800" dirty="0" err="1"/>
              <a:t>values</a:t>
            </a:r>
            <a:endParaRPr lang="sv-SE" sz="1800" dirty="0"/>
          </a:p>
          <a:p>
            <a:pPr lvl="1"/>
            <a:r>
              <a:rPr lang="sv-SE" sz="1800" b="1" dirty="0" err="1"/>
              <a:t>formula</a:t>
            </a:r>
            <a:r>
              <a:rPr lang="sv-SE" sz="1800" b="1" dirty="0"/>
              <a:t> </a:t>
            </a:r>
            <a:r>
              <a:rPr lang="sv-SE" sz="1800" dirty="0"/>
              <a:t>is expression for the </a:t>
            </a:r>
            <a:r>
              <a:rPr lang="sv-SE" sz="1800" dirty="0" err="1"/>
              <a:t>model</a:t>
            </a:r>
            <a:endParaRPr lang="sv-SE" sz="1800" dirty="0"/>
          </a:p>
          <a:p>
            <a:pPr lvl="1"/>
            <a:r>
              <a:rPr lang="sv-SE" sz="1800" b="1" dirty="0" err="1"/>
              <a:t>subset</a:t>
            </a:r>
            <a:r>
              <a:rPr lang="sv-SE" sz="1800" b="1" dirty="0"/>
              <a:t> </a:t>
            </a:r>
            <a:r>
              <a:rPr lang="sv-SE" sz="1800" dirty="0" err="1"/>
              <a:t>which</a:t>
            </a:r>
            <a:r>
              <a:rPr lang="sv-SE" sz="1800" dirty="0"/>
              <a:t> observations </a:t>
            </a:r>
            <a:r>
              <a:rPr lang="sv-SE" sz="1800" dirty="0" err="1"/>
              <a:t>to</a:t>
            </a:r>
            <a:r>
              <a:rPr lang="sv-SE" sz="1800" dirty="0"/>
              <a:t> </a:t>
            </a:r>
            <a:r>
              <a:rPr lang="sv-SE" sz="1800" dirty="0" err="1"/>
              <a:t>use</a:t>
            </a:r>
            <a:r>
              <a:rPr lang="sv-SE" sz="1800" dirty="0"/>
              <a:t> (</a:t>
            </a:r>
            <a:r>
              <a:rPr lang="sv-SE" sz="1800" dirty="0" err="1"/>
              <a:t>training</a:t>
            </a:r>
            <a:r>
              <a:rPr lang="sv-SE" sz="1800" dirty="0"/>
              <a:t> data)?</a:t>
            </a:r>
          </a:p>
          <a:p>
            <a:pPr lvl="1"/>
            <a:r>
              <a:rPr lang="sv-SE" sz="1800" b="1" dirty="0" err="1"/>
              <a:t>weights</a:t>
            </a:r>
            <a:r>
              <a:rPr lang="sv-SE" sz="1800" dirty="0"/>
              <a:t> </a:t>
            </a:r>
            <a:r>
              <a:rPr lang="sv-SE" sz="1800" dirty="0" err="1"/>
              <a:t>should</a:t>
            </a:r>
            <a:r>
              <a:rPr lang="sv-SE" sz="1800" dirty="0"/>
              <a:t> </a:t>
            </a:r>
            <a:r>
              <a:rPr lang="sv-SE" sz="1800" dirty="0" err="1"/>
              <a:t>weights</a:t>
            </a:r>
            <a:r>
              <a:rPr lang="sv-SE" sz="1800" dirty="0"/>
              <a:t> be </a:t>
            </a:r>
            <a:r>
              <a:rPr lang="sv-SE" sz="1800" dirty="0" err="1"/>
              <a:t>used</a:t>
            </a:r>
            <a:r>
              <a:rPr lang="sv-SE" sz="1800" dirty="0"/>
              <a:t>?</a:t>
            </a:r>
            <a:endParaRPr lang="sv-SE" sz="1800" b="1" dirty="0"/>
          </a:p>
          <a:p>
            <a:pPr marL="457200" lvl="1" indent="0">
              <a:buNone/>
            </a:pPr>
            <a:endParaRPr lang="sv-SE" sz="1800" b="1" dirty="0"/>
          </a:p>
          <a:p>
            <a:pPr marL="57150" indent="0">
              <a:buNone/>
            </a:pPr>
            <a:r>
              <a:rPr lang="sv-SE" sz="2000" b="1" dirty="0"/>
              <a:t>fit </a:t>
            </a:r>
            <a:r>
              <a:rPr lang="sv-SE" sz="2000" dirty="0"/>
              <a:t>is </a:t>
            </a:r>
            <a:r>
              <a:rPr lang="sv-SE" sz="2000" dirty="0" err="1"/>
              <a:t>object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class</a:t>
            </a:r>
            <a:r>
              <a:rPr lang="sv-SE" sz="2000" dirty="0"/>
              <a:t> </a:t>
            </a:r>
            <a:r>
              <a:rPr lang="sv-SE" sz="2000" b="1" dirty="0"/>
              <a:t>lm </a:t>
            </a:r>
            <a:r>
              <a:rPr lang="sv-SE" sz="2000" dirty="0" err="1"/>
              <a:t>containing</a:t>
            </a:r>
            <a:r>
              <a:rPr lang="sv-SE" sz="2000" dirty="0"/>
              <a:t> </a:t>
            </a:r>
            <a:r>
              <a:rPr lang="sv-SE" sz="2000" dirty="0" err="1"/>
              <a:t>various</a:t>
            </a:r>
            <a:r>
              <a:rPr lang="sv-SE" sz="2000" dirty="0"/>
              <a:t> regression </a:t>
            </a:r>
            <a:r>
              <a:rPr lang="sv-SE" sz="2000" dirty="0" err="1"/>
              <a:t>results</a:t>
            </a:r>
            <a:r>
              <a:rPr lang="sv-SE" sz="2000" dirty="0"/>
              <a:t>. </a:t>
            </a:r>
          </a:p>
          <a:p>
            <a:pPr marL="400050"/>
            <a:r>
              <a:rPr lang="sv-SE" sz="2000" dirty="0" err="1"/>
              <a:t>Useful</a:t>
            </a:r>
            <a:r>
              <a:rPr lang="sv-SE" sz="2000" dirty="0"/>
              <a:t> </a:t>
            </a:r>
            <a:r>
              <a:rPr lang="sv-SE" sz="2000" dirty="0" err="1"/>
              <a:t>functions</a:t>
            </a:r>
            <a:r>
              <a:rPr lang="sv-SE" sz="2000" dirty="0"/>
              <a:t> (</a:t>
            </a:r>
            <a:r>
              <a:rPr lang="sv-SE" sz="2000" dirty="0" err="1"/>
              <a:t>many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generic</a:t>
            </a:r>
            <a:r>
              <a:rPr lang="sv-SE" sz="2000" dirty="0"/>
              <a:t>, </a:t>
            </a:r>
            <a:r>
              <a:rPr lang="sv-SE" sz="2000" dirty="0" err="1"/>
              <a:t>used</a:t>
            </a:r>
            <a:r>
              <a:rPr lang="sv-SE" sz="2000" dirty="0"/>
              <a:t> in </a:t>
            </a:r>
            <a:r>
              <a:rPr lang="sv-SE" sz="2000" dirty="0" err="1"/>
              <a:t>many</a:t>
            </a:r>
            <a:r>
              <a:rPr lang="sv-SE" sz="2000" dirty="0"/>
              <a:t> </a:t>
            </a:r>
            <a:r>
              <a:rPr lang="sv-SE" sz="2000" dirty="0" err="1"/>
              <a:t>other</a:t>
            </a:r>
            <a:r>
              <a:rPr lang="sv-SE" sz="2000" dirty="0"/>
              <a:t> </a:t>
            </a:r>
            <a:r>
              <a:rPr lang="sv-SE" sz="2000" dirty="0" err="1"/>
              <a:t>models</a:t>
            </a:r>
            <a:r>
              <a:rPr lang="sv-SE" sz="2000" dirty="0"/>
              <a:t>)</a:t>
            </a:r>
          </a:p>
          <a:p>
            <a:pPr marL="800100" lvl="1"/>
            <a:r>
              <a:rPr lang="sv-SE" sz="1600" dirty="0"/>
              <a:t>Get </a:t>
            </a:r>
            <a:r>
              <a:rPr lang="sv-SE" sz="1600" dirty="0" err="1"/>
              <a:t>details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the </a:t>
            </a:r>
            <a:r>
              <a:rPr lang="sv-SE" sz="1600" dirty="0" err="1"/>
              <a:t>particular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by ”.”,  for ex. </a:t>
            </a:r>
            <a:r>
              <a:rPr lang="sv-SE" sz="1600" dirty="0" err="1"/>
              <a:t>predict.lm</a:t>
            </a:r>
            <a:endParaRPr lang="sv-SE" sz="1600" dirty="0"/>
          </a:p>
          <a:p>
            <a:pPr marL="57150" indent="0">
              <a:buNone/>
            </a:pPr>
            <a:br>
              <a:rPr lang="sv-SE" sz="1400" dirty="0"/>
            </a:br>
            <a:r>
              <a:rPr lang="sv-SE" sz="1400" dirty="0" err="1"/>
              <a:t>summary</a:t>
            </a:r>
            <a:r>
              <a:rPr lang="sv-SE" sz="1400" dirty="0"/>
              <a:t>(fit)</a:t>
            </a:r>
          </a:p>
          <a:p>
            <a:pPr marL="57150" indent="0">
              <a:buNone/>
            </a:pPr>
            <a:r>
              <a:rPr lang="sv-SE" sz="1400" dirty="0" err="1"/>
              <a:t>predict</a:t>
            </a:r>
            <a:r>
              <a:rPr lang="sv-SE" sz="1400" dirty="0"/>
              <a:t>(fit, </a:t>
            </a:r>
            <a:r>
              <a:rPr lang="sv-SE" sz="1400" dirty="0" err="1"/>
              <a:t>newdata</a:t>
            </a:r>
            <a:r>
              <a:rPr lang="sv-SE" sz="1400" dirty="0"/>
              <a:t>, </a:t>
            </a:r>
            <a:r>
              <a:rPr lang="sv-SE" sz="1400" dirty="0" err="1"/>
              <a:t>se.fit</a:t>
            </a:r>
            <a:r>
              <a:rPr lang="sv-SE" sz="1400" dirty="0"/>
              <a:t>, interval)</a:t>
            </a:r>
          </a:p>
          <a:p>
            <a:pPr marL="57150" indent="0">
              <a:buNone/>
            </a:pPr>
            <a:r>
              <a:rPr lang="sv-SE" sz="1400" dirty="0" err="1"/>
              <a:t>coefficients</a:t>
            </a:r>
            <a:r>
              <a:rPr lang="sv-SE" sz="1400" dirty="0"/>
              <a:t>(fit) # </a:t>
            </a:r>
            <a:r>
              <a:rPr lang="sv-SE" sz="1400" dirty="0" err="1"/>
              <a:t>model</a:t>
            </a:r>
            <a:r>
              <a:rPr lang="sv-SE" sz="1400" dirty="0"/>
              <a:t> </a:t>
            </a:r>
            <a:r>
              <a:rPr lang="sv-SE" sz="1400" dirty="0" err="1"/>
              <a:t>coefficients</a:t>
            </a:r>
            <a:br>
              <a:rPr lang="sv-SE" sz="1400" dirty="0"/>
            </a:br>
            <a:r>
              <a:rPr lang="sv-SE" sz="1400" dirty="0" err="1"/>
              <a:t>confint</a:t>
            </a:r>
            <a:r>
              <a:rPr lang="sv-SE" sz="1400" dirty="0"/>
              <a:t>(fit, </a:t>
            </a:r>
            <a:r>
              <a:rPr lang="sv-SE" sz="1400" dirty="0" err="1"/>
              <a:t>level</a:t>
            </a:r>
            <a:r>
              <a:rPr lang="sv-SE" sz="1400" dirty="0"/>
              <a:t>=0.95) # </a:t>
            </a:r>
            <a:r>
              <a:rPr lang="sv-SE" sz="1400" dirty="0" err="1"/>
              <a:t>CIs</a:t>
            </a:r>
            <a:r>
              <a:rPr lang="sv-SE" sz="1400" dirty="0"/>
              <a:t> for </a:t>
            </a:r>
            <a:r>
              <a:rPr lang="sv-SE" sz="1400" dirty="0" err="1"/>
              <a:t>model</a:t>
            </a:r>
            <a:r>
              <a:rPr lang="sv-SE" sz="1400" dirty="0"/>
              <a:t> parameters </a:t>
            </a:r>
            <a:br>
              <a:rPr lang="sv-SE" sz="1400" dirty="0"/>
            </a:br>
            <a:r>
              <a:rPr lang="sv-SE" sz="1400" dirty="0" err="1"/>
              <a:t>fitted</a:t>
            </a:r>
            <a:r>
              <a:rPr lang="sv-SE" sz="1400" dirty="0"/>
              <a:t>(fit) # </a:t>
            </a:r>
            <a:r>
              <a:rPr lang="sv-SE" sz="1400" dirty="0" err="1"/>
              <a:t>predicted</a:t>
            </a:r>
            <a:r>
              <a:rPr lang="sv-SE" sz="1400" dirty="0"/>
              <a:t> </a:t>
            </a:r>
            <a:r>
              <a:rPr lang="sv-SE" sz="1400" dirty="0" err="1"/>
              <a:t>values</a:t>
            </a:r>
            <a:br>
              <a:rPr lang="sv-SE" sz="1400" dirty="0"/>
            </a:br>
            <a:r>
              <a:rPr lang="sv-SE" sz="1400" dirty="0" err="1"/>
              <a:t>residuals</a:t>
            </a:r>
            <a:r>
              <a:rPr lang="sv-SE" sz="1400" dirty="0"/>
              <a:t>(fit) # </a:t>
            </a:r>
            <a:r>
              <a:rPr lang="sv-SE" sz="1400" dirty="0" err="1"/>
              <a:t>residuals</a:t>
            </a:r>
            <a:br>
              <a:rPr lang="sv-SE" sz="1400" dirty="0"/>
            </a:br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600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 example of ordinary least squares regression</a:t>
            </a:r>
            <a:endParaRPr lang="sv-SE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7" y="1700808"/>
            <a:ext cx="54261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=read.csv2("Bilexempel.csv")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fit1=lm(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Price~Year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(fit1)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fit2=lm(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Price~Year+Mileage+Equipment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(fit2)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2473"/>
            <a:ext cx="52101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5580112" y="2276872"/>
            <a:ext cx="31318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sv-SE" sz="1600" dirty="0">
              <a:latin typeface="Arial" pitchFamily="34" charset="0"/>
            </a:endParaRPr>
          </a:p>
          <a:p>
            <a:r>
              <a:rPr lang="en-US" altLang="sv-SE" sz="1600" b="1" dirty="0">
                <a:latin typeface="Arial" pitchFamily="34" charset="0"/>
              </a:rPr>
              <a:t>	Response variable: </a:t>
            </a:r>
          </a:p>
          <a:p>
            <a:r>
              <a:rPr lang="en-US" altLang="sv-SE" sz="1400" dirty="0">
                <a:latin typeface="Arial" pitchFamily="34" charset="0"/>
              </a:rPr>
              <a:t>Requested price of used Porsche cars (1000 SEK)</a:t>
            </a:r>
          </a:p>
          <a:p>
            <a:endParaRPr lang="en-US" altLang="sv-SE" sz="1600" dirty="0">
              <a:latin typeface="Arial" pitchFamily="34" charset="0"/>
            </a:endParaRPr>
          </a:p>
          <a:p>
            <a:endParaRPr lang="en-US" altLang="sv-SE" sz="1600" dirty="0">
              <a:latin typeface="Arial" pitchFamily="34" charset="0"/>
            </a:endParaRPr>
          </a:p>
          <a:p>
            <a:r>
              <a:rPr lang="en-US" altLang="sv-SE" sz="1600" b="1" dirty="0">
                <a:latin typeface="Arial" pitchFamily="34" charset="0"/>
              </a:rPr>
              <a:t>	Inputs:</a:t>
            </a:r>
          </a:p>
          <a:p>
            <a:r>
              <a:rPr lang="en-US" altLang="sv-SE" sz="1400" dirty="0">
                <a:latin typeface="Arial" pitchFamily="34" charset="0"/>
              </a:rPr>
              <a:t>	</a:t>
            </a:r>
            <a:r>
              <a:rPr lang="en-US" altLang="sv-SE" sz="1400" i="1" dirty="0"/>
              <a:t>X</a:t>
            </a:r>
            <a:r>
              <a:rPr lang="en-US" altLang="sv-SE" sz="1400" baseline="-25000" dirty="0"/>
              <a:t>1</a:t>
            </a:r>
            <a:r>
              <a:rPr lang="en-US" altLang="sv-SE" sz="1400" dirty="0">
                <a:latin typeface="Arial" pitchFamily="34" charset="0"/>
              </a:rPr>
              <a:t> = Manufacturing year</a:t>
            </a:r>
          </a:p>
          <a:p>
            <a:r>
              <a:rPr lang="en-US" altLang="sv-SE" sz="1400" dirty="0">
                <a:latin typeface="Arial" pitchFamily="34" charset="0"/>
              </a:rPr>
              <a:t>	</a:t>
            </a:r>
            <a:r>
              <a:rPr lang="en-US" altLang="sv-SE" sz="1400" i="1" dirty="0"/>
              <a:t>X</a:t>
            </a:r>
            <a:r>
              <a:rPr lang="en-US" altLang="sv-SE" sz="1400" baseline="-25000" dirty="0"/>
              <a:t>2</a:t>
            </a:r>
            <a:r>
              <a:rPr lang="en-US" altLang="sv-SE" sz="1400" dirty="0">
                <a:latin typeface="Arial" pitchFamily="34" charset="0"/>
              </a:rPr>
              <a:t> = </a:t>
            </a:r>
            <a:r>
              <a:rPr lang="en-US" altLang="sv-SE" sz="1400" dirty="0" err="1">
                <a:latin typeface="Arial" pitchFamily="34" charset="0"/>
              </a:rPr>
              <a:t>Milage</a:t>
            </a:r>
            <a:r>
              <a:rPr lang="en-US" altLang="sv-SE" sz="1400" dirty="0">
                <a:latin typeface="Arial" pitchFamily="34" charset="0"/>
              </a:rPr>
              <a:t> (km)</a:t>
            </a:r>
          </a:p>
          <a:p>
            <a:r>
              <a:rPr lang="en-US" altLang="sv-SE" sz="1400" dirty="0">
                <a:latin typeface="Arial" pitchFamily="34" charset="0"/>
              </a:rPr>
              <a:t>	</a:t>
            </a:r>
            <a:r>
              <a:rPr lang="en-US" altLang="sv-SE" sz="1400" i="1" dirty="0"/>
              <a:t>X</a:t>
            </a:r>
            <a:r>
              <a:rPr lang="en-US" altLang="sv-SE" sz="1400" baseline="-25000" dirty="0"/>
              <a:t>4</a:t>
            </a:r>
            <a:r>
              <a:rPr lang="en-US" altLang="sv-SE" sz="1400" dirty="0">
                <a:latin typeface="Arial" pitchFamily="34" charset="0"/>
              </a:rPr>
              <a:t> = Equipment (0 or 1)</a:t>
            </a:r>
          </a:p>
        </p:txBody>
      </p:sp>
    </p:spTree>
    <p:extLst>
      <p:ext uri="{BB962C8B-B14F-4D97-AF65-F5344CB8AC3E}">
        <p14:creationId xmlns:p14="http://schemas.microsoft.com/office/powerpoint/2010/main" val="203181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example of ordinary least squares regression</a:t>
            </a:r>
            <a:endParaRPr lang="sv-SE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54006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91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 example of ordinary least squares regression</a:t>
            </a:r>
            <a:endParaRPr lang="sv-S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492896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fitted &lt;- predict(fit1, interval = "confidence")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plot the data and the fitted line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attach(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plot(Year, Price)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lines(Year, fitted[, "fit"])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plot the confidence bands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lines(Year, fitted[,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lwr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"],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"dotted", col="blue")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lines(Year, fitted[,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"],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"dotted", col="blue")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detach(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1" y="1844824"/>
            <a:ext cx="4025890" cy="360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21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11BEF6-E7DF-4031-F748-0F21BA8F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scaling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C6D0A1B-6A96-4A77-2B93-8BF4A8CD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In </a:t>
            </a:r>
            <a:r>
              <a:rPr lang="sv-SE" sz="2400" dirty="0" err="1"/>
              <a:t>linear</a:t>
            </a:r>
            <a:r>
              <a:rPr lang="sv-SE" sz="2400" dirty="0"/>
              <a:t> regression not </a:t>
            </a:r>
            <a:r>
              <a:rPr lang="sv-SE" sz="2400" dirty="0" err="1"/>
              <a:t>necessary</a:t>
            </a:r>
            <a:r>
              <a:rPr lang="sv-SE" sz="2400" dirty="0"/>
              <a:t> </a:t>
            </a:r>
            <a:r>
              <a:rPr lang="sv-SE" sz="2400" dirty="0" err="1"/>
              <a:t>but</a:t>
            </a:r>
            <a:r>
              <a:rPr lang="sv-SE" sz="2400" dirty="0"/>
              <a:t> </a:t>
            </a:r>
            <a:r>
              <a:rPr lang="sv-SE" sz="2400" dirty="0" err="1"/>
              <a:t>can</a:t>
            </a:r>
            <a:r>
              <a:rPr lang="sv-SE" sz="2400" dirty="0"/>
              <a:t> </a:t>
            </a:r>
            <a:r>
              <a:rPr lang="sv-SE" sz="2400" dirty="0" err="1"/>
              <a:t>improve</a:t>
            </a:r>
            <a:r>
              <a:rPr lang="sv-SE" sz="2400" dirty="0"/>
              <a:t> interpretation </a:t>
            </a:r>
            <a:r>
              <a:rPr lang="sv-SE" sz="2400" dirty="0" err="1"/>
              <a:t>when</a:t>
            </a:r>
            <a:r>
              <a:rPr lang="sv-SE" sz="2400" dirty="0"/>
              <a:t> </a:t>
            </a:r>
            <a:r>
              <a:rPr lang="sv-SE" sz="2400" dirty="0" err="1"/>
              <a:t>comparing</a:t>
            </a:r>
            <a:r>
              <a:rPr lang="sv-SE" sz="2400" dirty="0"/>
              <a:t> </a:t>
            </a:r>
            <a:r>
              <a:rPr lang="sv-SE" sz="2400" dirty="0" err="1"/>
              <a:t>coefficient</a:t>
            </a:r>
            <a:r>
              <a:rPr lang="sv-SE" sz="2400" dirty="0"/>
              <a:t> </a:t>
            </a:r>
            <a:r>
              <a:rPr lang="sv-SE" sz="2400" dirty="0" err="1"/>
              <a:t>values</a:t>
            </a:r>
            <a:endParaRPr lang="sv-SE" sz="2400" dirty="0"/>
          </a:p>
          <a:p>
            <a:endParaRPr lang="sv-SE" sz="2400" dirty="0"/>
          </a:p>
          <a:p>
            <a:r>
              <a:rPr lang="sv-SE" sz="2400" b="1" dirty="0"/>
              <a:t>Same transformation </a:t>
            </a:r>
            <a:r>
              <a:rPr lang="sv-SE" sz="2400" dirty="0"/>
              <a:t>on </a:t>
            </a:r>
            <a:r>
              <a:rPr lang="sv-SE" sz="2400" dirty="0" err="1"/>
              <a:t>train</a:t>
            </a:r>
            <a:r>
              <a:rPr lang="sv-SE" sz="2400" dirty="0"/>
              <a:t>, valid and test data</a:t>
            </a:r>
          </a:p>
          <a:p>
            <a:pPr lvl="1"/>
            <a:r>
              <a:rPr lang="sv-SE" sz="2000" dirty="0"/>
              <a:t>Never </a:t>
            </a:r>
            <a:r>
              <a:rPr lang="sv-SE" sz="2000" dirty="0" err="1"/>
              <a:t>scale</a:t>
            </a:r>
            <a:r>
              <a:rPr lang="sv-SE" sz="2000" dirty="0"/>
              <a:t> </a:t>
            </a:r>
            <a:r>
              <a:rPr lang="sv-SE" sz="2000" dirty="0" err="1"/>
              <a:t>these</a:t>
            </a:r>
            <a:r>
              <a:rPr lang="sv-SE" sz="2000" dirty="0"/>
              <a:t> </a:t>
            </a:r>
            <a:r>
              <a:rPr lang="sv-SE" sz="2000" dirty="0" err="1"/>
              <a:t>separately</a:t>
            </a:r>
            <a:endParaRPr lang="sv-SE" sz="2000" dirty="0"/>
          </a:p>
          <a:p>
            <a:pPr lvl="1"/>
            <a:r>
              <a:rPr lang="sv-SE" sz="2000" dirty="0" err="1"/>
              <a:t>Normally</a:t>
            </a:r>
            <a:r>
              <a:rPr lang="sv-SE" sz="2000" dirty="0"/>
              <a:t> </a:t>
            </a:r>
            <a:r>
              <a:rPr lang="sv-SE" sz="2000" dirty="0" err="1"/>
              <a:t>done</a:t>
            </a:r>
            <a:r>
              <a:rPr lang="sv-SE" sz="2000" dirty="0"/>
              <a:t> on </a:t>
            </a:r>
            <a:r>
              <a:rPr lang="sv-SE" sz="2000" dirty="0" err="1"/>
              <a:t>training</a:t>
            </a:r>
            <a:r>
              <a:rPr lang="sv-SE" sz="2000" dirty="0"/>
              <a:t> data as </a:t>
            </a:r>
            <a:r>
              <a:rPr lang="sv-SE" sz="2000" dirty="0" err="1"/>
              <a:t>required</a:t>
            </a:r>
            <a:r>
              <a:rPr lang="sv-SE" sz="2000" dirty="0"/>
              <a:t> by </a:t>
            </a:r>
            <a:r>
              <a:rPr lang="sv-SE" sz="2000" dirty="0" err="1"/>
              <a:t>many</a:t>
            </a:r>
            <a:r>
              <a:rPr lang="sv-SE" sz="2000" dirty="0"/>
              <a:t> ML </a:t>
            </a:r>
            <a:r>
              <a:rPr lang="sv-SE" sz="2000" dirty="0" err="1"/>
              <a:t>methods</a:t>
            </a:r>
            <a:endParaRPr lang="sv-SE" sz="2000" dirty="0"/>
          </a:p>
          <a:p>
            <a:pPr lvl="1"/>
            <a:endParaRPr lang="sv-SE" dirty="0"/>
          </a:p>
          <a:p>
            <a:r>
              <a:rPr lang="sv-SE" sz="2400" dirty="0"/>
              <a:t>In R: </a:t>
            </a:r>
            <a:r>
              <a:rPr lang="sv-SE" sz="2400" dirty="0" err="1"/>
              <a:t>library</a:t>
            </a:r>
            <a:r>
              <a:rPr lang="sv-SE" sz="2400" dirty="0"/>
              <a:t> </a:t>
            </a:r>
            <a:r>
              <a:rPr lang="sv-SE" sz="2400" b="1" dirty="0" err="1"/>
              <a:t>caret</a:t>
            </a:r>
            <a:endParaRPr lang="sv-SE" sz="2400" b="1" dirty="0"/>
          </a:p>
          <a:p>
            <a:pPr lvl="1"/>
            <a:r>
              <a:rPr lang="sv-SE" sz="2000" i="1" dirty="0" err="1"/>
              <a:t>preProcess</a:t>
            </a:r>
            <a:r>
              <a:rPr lang="sv-SE" sz="2000" i="1" dirty="0"/>
              <a:t>() </a:t>
            </a:r>
            <a:r>
              <a:rPr lang="sv-SE" sz="2000" dirty="0"/>
              <a:t>to </a:t>
            </a:r>
            <a:r>
              <a:rPr lang="sv-SE" sz="2000" dirty="0" err="1"/>
              <a:t>learn</a:t>
            </a:r>
            <a:r>
              <a:rPr lang="sv-SE" sz="2000" dirty="0"/>
              <a:t> transformation</a:t>
            </a:r>
          </a:p>
          <a:p>
            <a:pPr lvl="1"/>
            <a:r>
              <a:rPr lang="sv-SE" sz="2000" i="1" dirty="0" err="1"/>
              <a:t>predict</a:t>
            </a:r>
            <a:r>
              <a:rPr lang="sv-SE" sz="2000" i="1" dirty="0"/>
              <a:t>() to </a:t>
            </a:r>
            <a:r>
              <a:rPr lang="sv-SE" sz="2000" i="1" dirty="0" err="1"/>
              <a:t>apply</a:t>
            </a:r>
            <a:r>
              <a:rPr lang="sv-SE" sz="2000" i="1" dirty="0"/>
              <a:t> transformation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F85432C-EF9E-CC7A-CE55-68F7C923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B449768-C539-CE8E-F54E-5BE46663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037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73397B-B990-6DE7-C829-A9D0FB1B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scaling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C012C3A-1B03-C640-8A33-CA25E2096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72" y="1895351"/>
            <a:ext cx="3970784" cy="4525963"/>
          </a:xfrm>
        </p:spPr>
        <p:txBody>
          <a:bodyPr/>
          <a:lstStyle/>
          <a:p>
            <a:pPr marL="0" indent="0">
              <a:buNone/>
            </a:pPr>
            <a:r>
              <a:rPr lang="sv-SE" sz="1400" dirty="0" err="1">
                <a:latin typeface="Consolas" panose="020B0609020204030204" pitchFamily="49" charset="0"/>
              </a:rPr>
              <a:t>set.seed</a:t>
            </a:r>
            <a:r>
              <a:rPr lang="sv-SE" sz="1400" dirty="0">
                <a:latin typeface="Consolas" panose="020B0609020204030204" pitchFamily="49" charset="0"/>
              </a:rPr>
              <a:t>(12345)</a:t>
            </a:r>
          </a:p>
          <a:p>
            <a:pPr marL="0" indent="0">
              <a:buNone/>
            </a:pPr>
            <a:r>
              <a:rPr lang="sv-SE" sz="1400" dirty="0">
                <a:latin typeface="Consolas" panose="020B0609020204030204" pitchFamily="49" charset="0"/>
              </a:rPr>
              <a:t>n=</a:t>
            </a:r>
            <a:r>
              <a:rPr lang="sv-SE" sz="1400" dirty="0" err="1">
                <a:latin typeface="Consolas" panose="020B0609020204030204" pitchFamily="49" charset="0"/>
              </a:rPr>
              <a:t>nrow</a:t>
            </a:r>
            <a:r>
              <a:rPr lang="sv-SE" sz="1400" dirty="0">
                <a:latin typeface="Consolas" panose="020B0609020204030204" pitchFamily="49" charset="0"/>
              </a:rPr>
              <a:t>(data)</a:t>
            </a:r>
          </a:p>
          <a:p>
            <a:pPr marL="0" indent="0">
              <a:buNone/>
            </a:pPr>
            <a:r>
              <a:rPr lang="sv-SE" sz="1400" dirty="0">
                <a:latin typeface="Consolas" panose="020B0609020204030204" pitchFamily="49" charset="0"/>
              </a:rPr>
              <a:t>id=</a:t>
            </a:r>
            <a:r>
              <a:rPr lang="sv-SE" sz="1400" dirty="0" err="1">
                <a:latin typeface="Consolas" panose="020B0609020204030204" pitchFamily="49" charset="0"/>
              </a:rPr>
              <a:t>sample</a:t>
            </a:r>
            <a:r>
              <a:rPr lang="sv-SE" sz="1400" dirty="0">
                <a:latin typeface="Consolas" panose="020B0609020204030204" pitchFamily="49" charset="0"/>
              </a:rPr>
              <a:t>(1:n, </a:t>
            </a:r>
            <a:r>
              <a:rPr lang="sv-SE" sz="1400" dirty="0" err="1">
                <a:latin typeface="Consolas" panose="020B0609020204030204" pitchFamily="49" charset="0"/>
              </a:rPr>
              <a:t>floor</a:t>
            </a:r>
            <a:r>
              <a:rPr lang="sv-SE" sz="1400" dirty="0">
                <a:latin typeface="Consolas" panose="020B0609020204030204" pitchFamily="49" charset="0"/>
              </a:rPr>
              <a:t>(n*0.5))</a:t>
            </a:r>
          </a:p>
          <a:p>
            <a:pPr marL="0" indent="0">
              <a:buNone/>
            </a:pPr>
            <a:r>
              <a:rPr lang="sv-SE" sz="1400" dirty="0" err="1">
                <a:latin typeface="Consolas" panose="020B0609020204030204" pitchFamily="49" charset="0"/>
              </a:rPr>
              <a:t>train</a:t>
            </a:r>
            <a:r>
              <a:rPr lang="sv-SE" sz="1400" dirty="0">
                <a:latin typeface="Consolas" panose="020B0609020204030204" pitchFamily="49" charset="0"/>
              </a:rPr>
              <a:t>=data[id,]</a:t>
            </a:r>
          </a:p>
          <a:p>
            <a:pPr marL="0" indent="0">
              <a:buNone/>
            </a:pPr>
            <a:r>
              <a:rPr lang="sv-SE" sz="1400" dirty="0">
                <a:latin typeface="Consolas" panose="020B0609020204030204" pitchFamily="49" charset="0"/>
              </a:rPr>
              <a:t>test=data[-id,]</a:t>
            </a:r>
          </a:p>
          <a:p>
            <a:pPr marL="0" indent="0">
              <a:buNone/>
            </a:pPr>
            <a:endParaRPr lang="sv-S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400" dirty="0" err="1">
                <a:latin typeface="Consolas" panose="020B0609020204030204" pitchFamily="49" charset="0"/>
              </a:rPr>
              <a:t>library</a:t>
            </a:r>
            <a:r>
              <a:rPr lang="sv-SE" sz="1400" dirty="0">
                <a:latin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</a:rPr>
              <a:t>caret</a:t>
            </a:r>
            <a:r>
              <a:rPr lang="sv-SE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400" dirty="0" err="1">
                <a:latin typeface="Consolas" panose="020B0609020204030204" pitchFamily="49" charset="0"/>
              </a:rPr>
              <a:t>scaler</a:t>
            </a:r>
            <a:r>
              <a:rPr lang="sv-SE" sz="1400" dirty="0">
                <a:latin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</a:rPr>
              <a:t>preProcess</a:t>
            </a:r>
            <a:r>
              <a:rPr lang="sv-SE" sz="1400" dirty="0">
                <a:latin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</a:rPr>
              <a:t>train</a:t>
            </a:r>
            <a:r>
              <a:rPr lang="sv-SE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400" dirty="0" err="1">
                <a:latin typeface="Consolas" panose="020B0609020204030204" pitchFamily="49" charset="0"/>
              </a:rPr>
              <a:t>trainS</a:t>
            </a:r>
            <a:r>
              <a:rPr lang="sv-SE" sz="1400" dirty="0">
                <a:latin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</a:rPr>
              <a:t>predict</a:t>
            </a:r>
            <a:r>
              <a:rPr lang="sv-SE" sz="1400" dirty="0">
                <a:latin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</a:rPr>
              <a:t>scaler,train</a:t>
            </a:r>
            <a:r>
              <a:rPr lang="sv-SE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400" dirty="0" err="1">
                <a:latin typeface="Consolas" panose="020B0609020204030204" pitchFamily="49" charset="0"/>
              </a:rPr>
              <a:t>testS</a:t>
            </a:r>
            <a:r>
              <a:rPr lang="sv-SE" sz="1400" dirty="0">
                <a:latin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</a:rPr>
              <a:t>predict</a:t>
            </a:r>
            <a:r>
              <a:rPr lang="sv-SE" sz="1400" dirty="0">
                <a:latin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</a:rPr>
              <a:t>scaler,test</a:t>
            </a:r>
            <a:r>
              <a:rPr lang="sv-SE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sv-S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400" dirty="0">
                <a:latin typeface="Consolas" panose="020B0609020204030204" pitchFamily="49" charset="0"/>
              </a:rPr>
              <a:t>fit3=lm(</a:t>
            </a:r>
            <a:r>
              <a:rPr lang="sv-SE" sz="1400" dirty="0" err="1">
                <a:latin typeface="Consolas" panose="020B0609020204030204" pitchFamily="49" charset="0"/>
              </a:rPr>
              <a:t>Price~Year+Mileage+Equipment</a:t>
            </a:r>
            <a:r>
              <a:rPr lang="sv-SE" sz="1400" dirty="0">
                <a:latin typeface="Consolas" panose="020B0609020204030204" pitchFamily="49" charset="0"/>
              </a:rPr>
              <a:t>, data=</a:t>
            </a:r>
            <a:r>
              <a:rPr lang="sv-SE" sz="1400" dirty="0" err="1">
                <a:latin typeface="Consolas" panose="020B0609020204030204" pitchFamily="49" charset="0"/>
              </a:rPr>
              <a:t>trainS</a:t>
            </a:r>
            <a:r>
              <a:rPr lang="sv-SE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400" dirty="0" err="1">
                <a:latin typeface="Consolas" panose="020B0609020204030204" pitchFamily="49" charset="0"/>
              </a:rPr>
              <a:t>summary</a:t>
            </a:r>
            <a:r>
              <a:rPr lang="sv-SE" sz="1400" dirty="0">
                <a:latin typeface="Consolas" panose="020B0609020204030204" pitchFamily="49" charset="0"/>
              </a:rPr>
              <a:t>(fit3)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E7EE721-88DD-3548-C8D5-5297824A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2C6D859-47E5-7CF3-637D-EF1CEE0E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5CE812C-CB4C-1D93-04A5-297C0B06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818820"/>
            <a:ext cx="5328592" cy="22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1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/>
              <a:t>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sv-SE" sz="2400" dirty="0"/>
                  <a:t>Definition:</a:t>
                </a:r>
              </a:p>
              <a:p>
                <a:pPr eaLnBrk="1" hangingPunct="1">
                  <a:buFont typeface="Arial" pitchFamily="34" charset="0"/>
                  <a:buNone/>
                </a:pPr>
                <a:endParaRPr lang="en-US" altLang="sv-SE" sz="2400" dirty="0"/>
              </a:p>
              <a:p>
                <a:pPr eaLnBrk="1" hangingPunct="1"/>
                <a:endParaRPr lang="en-US" altLang="sv-SE" sz="2400" dirty="0"/>
              </a:p>
              <a:p>
                <a:pPr eaLnBrk="1" hangingPunct="1"/>
                <a:r>
                  <a:rPr lang="en-US" altLang="sv-SE" sz="2400" dirty="0"/>
                  <a:t>Larger covariance </a:t>
                </a:r>
                <a:r>
                  <a:rPr lang="en-US" altLang="sv-SE" sz="2400" dirty="0">
                    <a:sym typeface="Wingdings" pitchFamily="2" charset="2"/>
                  </a:rPr>
                  <a:t> stronger connection  model can approximate data better model more flexible (complex)</a:t>
                </a:r>
              </a:p>
              <a:p>
                <a:pPr eaLnBrk="1" hangingPunct="1"/>
                <a:r>
                  <a:rPr lang="en-US" altLang="sv-SE" sz="2400" dirty="0">
                    <a:sym typeface="Wingdings" pitchFamily="2" charset="2"/>
                  </a:rPr>
                  <a:t>For linear smoothers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altLang="sv-SE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sv-SE" altLang="sv-SE" sz="2400" b="0" i="1" smtClean="0">
                            <a:latin typeface="Cambria Math"/>
                            <a:sym typeface="Wingdings" pitchFamily="2" charset="2"/>
                          </a:rPr>
                          <m:t>𝑌</m:t>
                        </m:r>
                      </m:e>
                    </m:acc>
                    <m:r>
                      <a:rPr lang="sv-SE" altLang="sv-SE" sz="2400" b="0" i="1" dirty="0" smtClean="0">
                        <a:latin typeface="Cambria Math"/>
                      </a:rPr>
                      <m:t>=</m:t>
                    </m:r>
                    <m:r>
                      <a:rPr lang="sv-SE" altLang="sv-SE" sz="2400" b="0" i="1" dirty="0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sv-SE" altLang="sv-SE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altLang="sv-SE" sz="2400" b="0" i="1" dirty="0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altLang="sv-SE" sz="2400" b="0" i="1" dirty="0" smtClean="0">
                        <a:latin typeface="Cambria Math"/>
                      </a:rPr>
                      <m:t>𝑌</m:t>
                    </m:r>
                  </m:oMath>
                </a14:m>
                <a:endParaRPr lang="en-US" altLang="sv-SE" sz="2400" dirty="0">
                  <a:sym typeface="Wingdings" pitchFamily="2" charset="2"/>
                </a:endParaRPr>
              </a:p>
              <a:p>
                <a:pPr marL="457200" lvl="1" indent="0" eaLnBrk="1" hangingPunct="1">
                  <a:buNone/>
                </a:pPr>
                <a:endParaRPr lang="sv-SE" altLang="sv-SE" sz="2000" b="0" i="1" dirty="0">
                  <a:latin typeface="Cambria Math"/>
                  <a:sym typeface="Wingdings" pitchFamily="2" charset="2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altLang="sv-SE" sz="2000" b="0" i="1" smtClean="0">
                          <a:latin typeface="Cambria Math"/>
                          <a:sym typeface="Wingdings" pitchFamily="2" charset="2"/>
                        </a:rPr>
                        <m:t>𝑑𝑓</m:t>
                      </m:r>
                      <m:r>
                        <a:rPr lang="sv-SE" altLang="sv-SE" sz="2000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r>
                        <a:rPr lang="sv-SE" altLang="sv-SE" sz="2000" b="0" i="1" smtClean="0">
                          <a:latin typeface="Cambria Math"/>
                          <a:sym typeface="Wingdings" pitchFamily="2" charset="2"/>
                        </a:rPr>
                        <m:t>𝑡𝑟𝑎𝑐𝑒</m:t>
                      </m:r>
                      <m:d>
                        <m:dPr>
                          <m:ctrlPr>
                            <a:rPr lang="sv-SE" altLang="sv-SE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sv-SE" altLang="sv-SE" sz="2000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sv-SE" altLang="sv-SE" sz="2000" b="0" dirty="0">
                  <a:sym typeface="Wingdings" pitchFamily="2" charset="2"/>
                </a:endParaRPr>
              </a:p>
              <a:p>
                <a:pPr marL="457200" lvl="1" indent="0" eaLnBrk="1" hangingPunct="1">
                  <a:buNone/>
                </a:pPr>
                <a:endParaRPr lang="sv-SE" altLang="sv-SE" sz="2000" b="0" dirty="0">
                  <a:sym typeface="Wingdings" pitchFamily="2" charset="2"/>
                </a:endParaRPr>
              </a:p>
              <a:p>
                <a:pPr eaLnBrk="1" hangingPunct="1"/>
                <a:r>
                  <a:rPr lang="en-US" altLang="sv-SE" sz="2400" dirty="0">
                    <a:sym typeface="Wingdings" pitchFamily="2" charset="2"/>
                  </a:rPr>
                  <a:t>For linear regression, degrees of freedom is 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𝑑𝑓</m:t>
                      </m:r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𝑡𝑟𝑎𝑐𝑒</m:t>
                      </m:r>
                      <m:d>
                        <m:dPr>
                          <m:ctrlPr>
                            <a:rPr lang="sv-SE" altLang="sv-SE" sz="24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sv-SE" altLang="sv-SE" sz="2400" b="0" i="1" smtClean="0">
                              <a:latin typeface="Cambria Math"/>
                              <a:sym typeface="Wingdings" pitchFamily="2" charset="2"/>
                            </a:rPr>
                            <m:t>𝑃</m:t>
                          </m:r>
                        </m:e>
                      </m:d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𝑝</m:t>
                      </m:r>
                    </m:oMath>
                  </m:oMathPara>
                </a14:m>
                <a:endParaRPr lang="en-US" altLang="sv-SE" sz="2400" dirty="0"/>
              </a:p>
            </p:txBody>
          </p:sp>
        </mc:Choice>
        <mc:Fallback xmlns="">
          <p:sp>
            <p:nvSpPr>
              <p:cNvPr id="25603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3276600" y="1989138"/>
          <a:ext cx="2667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kvation" r:id="rId5" imgW="1600200" imgH="431640" progId="Equation.3">
                  <p:embed/>
                </p:oleObj>
              </mc:Choice>
              <mc:Fallback>
                <p:oleObj name="Ekvation" r:id="rId5" imgW="1600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9138"/>
                        <a:ext cx="26670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721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4000" dirty="0">
                <a:latin typeface="Arial" pitchFamily="34" charset="0"/>
              </a:rPr>
              <a:t>Different  types of features</a:t>
            </a:r>
            <a:endParaRPr lang="en-GB" altLang="sv-SE" sz="4000" dirty="0"/>
          </a:p>
        </p:txBody>
      </p:sp>
      <p:graphicFrame>
        <p:nvGraphicFramePr>
          <p:cNvPr id="9219" name="Rectangle 4"/>
          <p:cNvGraphicFramePr>
            <a:graphicFrameLocks noGrp="1"/>
          </p:cNvGraphicFramePr>
          <p:nvPr>
            <p:ph sz="quarter" idx="1"/>
          </p:nvPr>
        </p:nvGraphicFramePr>
        <p:xfrm>
          <a:off x="25908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 dirty="0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611560" y="1678000"/>
            <a:ext cx="4535983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Interval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Numerically coded ordinal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(small=1, medium=2, large=3)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Dummy coded qualitative variables</a:t>
            </a:r>
            <a:endParaRPr lang="en-GB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altLang="sv-SE" sz="1800" dirty="0">
              <a:latin typeface="Arial" pitchFamily="34" charset="0"/>
            </a:endParaRP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5292080" y="1989137"/>
            <a:ext cx="3529012" cy="3970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sv-SE" sz="1800" b="1" dirty="0">
                <a:latin typeface="Arial" pitchFamily="34" charset="0"/>
              </a:rPr>
              <a:t>	</a:t>
            </a:r>
            <a:endParaRPr lang="en-GB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  Example of dummy coding: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</a:t>
            </a:r>
          </a:p>
          <a:p>
            <a:r>
              <a:rPr lang="en-GB" altLang="sv-SE" sz="1800" b="1" dirty="0">
                <a:latin typeface="Arial" pitchFamily="34" charset="0"/>
              </a:rPr>
              <a:t>	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</p:txBody>
      </p:sp>
      <p:graphicFrame>
        <p:nvGraphicFramePr>
          <p:cNvPr id="9223" name="Object 8"/>
          <p:cNvGraphicFramePr>
            <a:graphicFrameLocks noChangeAspect="1"/>
          </p:cNvGraphicFramePr>
          <p:nvPr/>
        </p:nvGraphicFramePr>
        <p:xfrm>
          <a:off x="5470525" y="2781300"/>
          <a:ext cx="1657350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kvation" r:id="rId4" imgW="1168400" imgH="2159000" progId="Equation.3">
                  <p:embed/>
                </p:oleObj>
              </mc:Choice>
              <mc:Fallback>
                <p:oleObj name="Ekvation" r:id="rId4" imgW="1168400" imgH="215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2781300"/>
                        <a:ext cx="1657350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4C237-546F-4CF8-BFC8-498794181E87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5315" y="3717032"/>
                <a:ext cx="4248472" cy="2591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>
                    <a:solidFill>
                      <a:srgbClr val="0070C0"/>
                    </a:solidFill>
                  </a:rPr>
                  <a:t>Basis </a:t>
                </a:r>
                <a:r>
                  <a:rPr lang="sv-SE" b="1" dirty="0" err="1">
                    <a:solidFill>
                      <a:srgbClr val="0070C0"/>
                    </a:solidFill>
                  </a:rPr>
                  <a:t>function</a:t>
                </a:r>
                <a:r>
                  <a:rPr lang="sv-SE" b="1" dirty="0">
                    <a:solidFill>
                      <a:srgbClr val="0070C0"/>
                    </a:solidFill>
                  </a:rPr>
                  <a:t> expansion</a:t>
                </a:r>
                <a:r>
                  <a:rPr lang="sv-SE" dirty="0"/>
                  <a:t>:</a:t>
                </a:r>
              </a:p>
              <a:p>
                <a:r>
                  <a:rPr lang="sv-SE" dirty="0"/>
                  <a:t>If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𝑦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sv-SE" b="0" i="1" smtClean="0">
                        <a:latin typeface="Cambria Math"/>
                      </a:rPr>
                      <m:t>+</m:t>
                    </m:r>
                    <m:r>
                      <a:rPr lang="sv-SE" b="0" i="1" smtClean="0">
                        <a:latin typeface="Cambria Math"/>
                      </a:rPr>
                      <m:t>𝜖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:r>
                  <a:rPr lang="sv-SE" dirty="0" err="1"/>
                  <a:t>becomes</a:t>
                </a:r>
                <a:r>
                  <a:rPr lang="sv-SE" dirty="0"/>
                  <a:t> </a:t>
                </a:r>
                <a:r>
                  <a:rPr lang="sv-SE" dirty="0" err="1"/>
                  <a:t>linear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recompute</a:t>
                </a:r>
                <a:r>
                  <a:rPr lang="sv-S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)=</m:t>
                      </m:r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sv-SE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v-S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sv-SE" b="0" dirty="0"/>
              </a:p>
              <a:p>
                <a:endParaRPr lang="sv-SE" b="0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15" y="3717032"/>
                <a:ext cx="4248472" cy="2591735"/>
              </a:xfrm>
              <a:prstGeom prst="rect">
                <a:avLst/>
              </a:prstGeom>
              <a:blipFill>
                <a:blip r:embed="rId7"/>
                <a:stretch>
                  <a:fillRect l="-1291" t="-141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039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Basis </a:t>
            </a:r>
            <a:r>
              <a:rPr lang="sv-SE" dirty="0" err="1"/>
              <a:t>function</a:t>
            </a:r>
            <a:r>
              <a:rPr lang="sv-SE" dirty="0"/>
              <a:t>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In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…</m:t>
                        </m:r>
                      </m:e>
                    </m:d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may</a:t>
                </a:r>
                <a:r>
                  <a:rPr lang="sv-SE" sz="2400" dirty="0"/>
                  <a:t> be a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several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sv-SE" sz="2400" dirty="0"/>
                  <a:t> components</a:t>
                </a:r>
              </a:p>
              <a:p>
                <a:r>
                  <a:rPr lang="sv-SE" sz="2400" dirty="0" err="1"/>
                  <a:t>Having</a:t>
                </a:r>
                <a:r>
                  <a:rPr lang="sv-SE" sz="2400" dirty="0"/>
                  <a:t> data given by </a:t>
                </a:r>
                <a:r>
                  <a:rPr lang="sv-SE" sz="2400" b="1" dirty="0"/>
                  <a:t>X,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new data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000" b="0" i="0" smtClean="0">
                        <a:latin typeface="Cambria Math"/>
                      </a:rPr>
                      <m:t>Φ</m:t>
                    </m:r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1,</m:t>
                                  </m:r>
                                </m:sub>
                              </m:sSub>
                              <m:r>
                                <a:rPr lang="sv-SE" sz="2000" b="0" i="1" smtClean="0">
                                  <a:latin typeface="Cambria Math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11,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sv-SE" sz="2000" i="1" smtClean="0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1,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sv-SE" sz="2000" b="1" i="1" smtClean="0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1,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sz="2400" b="1" dirty="0"/>
              </a:p>
              <a:p>
                <a:r>
                  <a:rPr lang="sv-SE" sz="2400" dirty="0"/>
                  <a:t>If </a:t>
                </a:r>
                <a:r>
                  <a:rPr lang="sv-SE" sz="2400" dirty="0" err="1"/>
                  <a:t>doing</a:t>
                </a:r>
                <a:r>
                  <a:rPr lang="sv-SE" sz="2400" dirty="0"/>
                  <a:t> a basis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in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replace</a:t>
                </a:r>
                <a:r>
                  <a:rPr lang="sv-SE" sz="2400" dirty="0"/>
                  <a:t> </a:t>
                </a:r>
                <a:r>
                  <a:rPr lang="sv-SE" sz="2400" b="1" dirty="0"/>
                  <a:t>X</a:t>
                </a:r>
                <a:r>
                  <a:rPr lang="sv-SE" sz="2400" dirty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>
                        <a:latin typeface="Cambria Math"/>
                      </a:rPr>
                      <m:t>Φ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everywhere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where</a:t>
                </a:r>
                <a:r>
                  <a:rPr lang="sv-SE" sz="2400" dirty="0"/>
                  <a:t> </a:t>
                </a:r>
                <a:r>
                  <a:rPr lang="sv-SE" sz="2400" b="1" dirty="0"/>
                  <a:t>X </a:t>
                </a:r>
                <a:r>
                  <a:rPr lang="sv-SE" sz="2400" dirty="0"/>
                  <a:t>is </a:t>
                </a:r>
                <a:r>
                  <a:rPr lang="sv-SE" sz="2400" dirty="0" err="1"/>
                  <a:t>used</a:t>
                </a:r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304994"/>
              </p:ext>
            </p:extLst>
          </p:nvPr>
        </p:nvGraphicFramePr>
        <p:xfrm>
          <a:off x="3130550" y="4652963"/>
          <a:ext cx="34210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kvation" r:id="rId5" imgW="1206360" imgH="228600" progId="Equation.3">
                  <p:embed/>
                </p:oleObj>
              </mc:Choice>
              <mc:Fallback>
                <p:oleObj name="Ekvation" r:id="rId5" imgW="1206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0550" y="4652963"/>
                        <a:ext cx="3421063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4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Overview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regression</a:t>
            </a:r>
          </a:p>
          <a:p>
            <a:r>
              <a:rPr lang="sv-SE" dirty="0" err="1"/>
              <a:t>Logistic</a:t>
            </a:r>
            <a:r>
              <a:rPr lang="sv-SE" dirty="0"/>
              <a:t> regression</a:t>
            </a:r>
          </a:p>
          <a:p>
            <a:r>
              <a:rPr lang="sv-SE" dirty="0"/>
              <a:t>Basis </a:t>
            </a:r>
            <a:r>
              <a:rPr lang="sv-SE" dirty="0" err="1"/>
              <a:t>function</a:t>
            </a:r>
            <a:r>
              <a:rPr lang="sv-SE" dirty="0"/>
              <a:t> expansion</a:t>
            </a:r>
          </a:p>
          <a:p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Ridge regression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43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F9E9B-9729-4203-BE8F-F6347802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Polynomial</a:t>
            </a:r>
            <a:r>
              <a:rPr lang="sv-S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5A39D7C-BC3A-403E-BC71-C3894152B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Do by basis </a:t>
                </a:r>
                <a:r>
                  <a:rPr lang="sv-SE" sz="2800" dirty="0" err="1"/>
                  <a:t>function</a:t>
                </a:r>
                <a:r>
                  <a:rPr lang="sv-SE" sz="2800" dirty="0"/>
                  <a:t> trick: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sz="2400" b="0" dirty="0"/>
                  <a:t>,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v-SE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400" i="1">
                        <a:latin typeface="Cambria Math"/>
                      </a:rPr>
                      <m:t>)=</m:t>
                    </m:r>
                    <m:sSubSup>
                      <m:sSub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sv-SE" sz="2400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5A39D7C-BC3A-403E-BC71-C3894152B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FFB0452-4D3F-4FC4-8A6E-0147E014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BFF4903-F528-4D38-A4A4-C0747456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AEA597C-8012-4DB0-B225-B1B4A9C5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2" y="2780929"/>
            <a:ext cx="5350995" cy="2736304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666F0971-31FB-473C-B260-ABF84676B2BE}"/>
              </a:ext>
            </a:extLst>
          </p:cNvPr>
          <p:cNvSpPr txBox="1"/>
          <p:nvPr/>
        </p:nvSpPr>
        <p:spPr>
          <a:xfrm>
            <a:off x="1691680" y="5717525"/>
            <a:ext cx="576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sv-SE" sz="1800" dirty="0" err="1">
                <a:solidFill>
                  <a:srgbClr val="C00000"/>
                </a:solidFill>
              </a:rPr>
              <a:t>High</a:t>
            </a:r>
            <a:r>
              <a:rPr lang="sv-SE" sz="1800" dirty="0">
                <a:solidFill>
                  <a:srgbClr val="C00000"/>
                </a:solidFill>
              </a:rPr>
              <a:t> </a:t>
            </a:r>
            <a:r>
              <a:rPr lang="sv-SE" sz="1800" dirty="0" err="1">
                <a:solidFill>
                  <a:srgbClr val="C00000"/>
                </a:solidFill>
              </a:rPr>
              <a:t>degree</a:t>
            </a:r>
            <a:r>
              <a:rPr lang="sv-SE" sz="1800" dirty="0">
                <a:solidFill>
                  <a:srgbClr val="C00000"/>
                </a:solidFill>
              </a:rPr>
              <a:t> </a:t>
            </a:r>
            <a:r>
              <a:rPr lang="sv-SE" sz="1800" dirty="0" err="1">
                <a:solidFill>
                  <a:srgbClr val="C00000"/>
                </a:solidFill>
              </a:rPr>
              <a:t>of</a:t>
            </a:r>
            <a:r>
              <a:rPr lang="sv-SE" sz="1800" dirty="0">
                <a:solidFill>
                  <a:srgbClr val="C00000"/>
                </a:solidFill>
              </a:rPr>
              <a:t> </a:t>
            </a:r>
            <a:r>
              <a:rPr lang="sv-SE" sz="1800" dirty="0" err="1">
                <a:solidFill>
                  <a:srgbClr val="C00000"/>
                </a:solidFill>
              </a:rPr>
              <a:t>polynomial</a:t>
            </a:r>
            <a:r>
              <a:rPr lang="sv-SE" sz="1800" dirty="0">
                <a:solidFill>
                  <a:srgbClr val="C00000"/>
                </a:solidFill>
              </a:rPr>
              <a:t> </a:t>
            </a:r>
            <a:r>
              <a:rPr lang="sv-SE" sz="1800" dirty="0" err="1">
                <a:solidFill>
                  <a:srgbClr val="C00000"/>
                </a:solidFill>
              </a:rPr>
              <a:t>leads</a:t>
            </a:r>
            <a:r>
              <a:rPr lang="sv-SE" sz="1800" dirty="0">
                <a:solidFill>
                  <a:srgbClr val="C00000"/>
                </a:solidFill>
              </a:rPr>
              <a:t> to </a:t>
            </a:r>
            <a:r>
              <a:rPr lang="sv-SE" sz="1800" dirty="0" err="1">
                <a:solidFill>
                  <a:srgbClr val="C00000"/>
                </a:solidFill>
              </a:rPr>
              <a:t>overfitting</a:t>
            </a:r>
            <a:r>
              <a:rPr lang="sv-SE" sz="18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135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C70901-7BBD-4F82-A7A6-0FD84FDA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Regularization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D66806B-5968-4A1F-A4BA-2D05EF0E3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000" dirty="0"/>
                  <a:t>Used in a </a:t>
                </a:r>
                <a:r>
                  <a:rPr lang="sv-SE" sz="2000" dirty="0" err="1"/>
                  <a:t>huge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variety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models</a:t>
                </a:r>
                <a:r>
                  <a:rPr lang="sv-SE" sz="2000" dirty="0"/>
                  <a:t>, for ex </a:t>
                </a:r>
                <a:r>
                  <a:rPr lang="sv-SE" sz="2000" dirty="0" err="1"/>
                  <a:t>deep</a:t>
                </a:r>
                <a:r>
                  <a:rPr lang="sv-SE" sz="2000" dirty="0"/>
                  <a:t> </a:t>
                </a:r>
                <a:r>
                  <a:rPr lang="sv-SE" sz="2000" dirty="0" err="1"/>
                  <a:t>learning</a:t>
                </a:r>
                <a:endParaRPr lang="sv-SE" sz="2000" dirty="0"/>
              </a:p>
              <a:p>
                <a:endParaRPr lang="sv-SE" sz="2000" dirty="0"/>
              </a:p>
              <a:p>
                <a:r>
                  <a:rPr lang="sv-SE" sz="2000" b="1" dirty="0"/>
                  <a:t>Problem </a:t>
                </a:r>
                <a:r>
                  <a:rPr lang="sv-SE" sz="2000" b="1" dirty="0" err="1"/>
                  <a:t>of</a:t>
                </a:r>
                <a:r>
                  <a:rPr lang="sv-SE" sz="2000" b="1" dirty="0"/>
                  <a:t> </a:t>
                </a:r>
                <a:r>
                  <a:rPr lang="sv-SE" sz="2000" b="1" dirty="0" err="1"/>
                  <a:t>overfitting</a:t>
                </a:r>
                <a:r>
                  <a:rPr lang="sv-SE" sz="2000" dirty="0"/>
                  <a:t>: </a:t>
                </a:r>
                <a:r>
                  <a:rPr lang="sv-SE" sz="2000" dirty="0" err="1"/>
                  <a:t>models</a:t>
                </a:r>
                <a:r>
                  <a:rPr lang="sv-SE" sz="2000" dirty="0"/>
                  <a:t> fit </a:t>
                </a:r>
                <a:r>
                  <a:rPr lang="sv-SE" sz="2000" dirty="0" err="1"/>
                  <a:t>training</a:t>
                </a:r>
                <a:r>
                  <a:rPr lang="sv-SE" sz="2000" dirty="0"/>
                  <a:t> data </a:t>
                </a:r>
                <a:r>
                  <a:rPr lang="sv-SE" sz="2000" dirty="0" err="1"/>
                  <a:t>perfectly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but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are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complex</a:t>
                </a:r>
                <a:r>
                  <a:rPr lang="sv-SE" sz="2000" dirty="0">
                    <a:sym typeface="Wingdings" panose="05000000000000000000" pitchFamily="2" charset="2"/>
                  </a:rPr>
                  <a:t> </a:t>
                </a:r>
                <a:r>
                  <a:rPr lang="sv-SE" sz="2000" dirty="0" err="1">
                    <a:sym typeface="Wingdings" panose="05000000000000000000" pitchFamily="2" charset="2"/>
                  </a:rPr>
                  <a:t>penalize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complexity</a:t>
                </a:r>
                <a:r>
                  <a:rPr lang="sv-SE" sz="2000" dirty="0">
                    <a:sym typeface="Wingdings" panose="05000000000000000000" pitchFamily="2" charset="2"/>
                  </a:rPr>
                  <a:t>!</a:t>
                </a:r>
              </a:p>
              <a:p>
                <a:pPr lvl="1"/>
                <a:r>
                  <a:rPr lang="sv-SE" sz="1600" dirty="0">
                    <a:sym typeface="Wingdings" panose="05000000000000000000" pitchFamily="2" charset="2"/>
                  </a:rPr>
                  <a:t>The </a:t>
                </a:r>
                <a:r>
                  <a:rPr lang="sv-SE" sz="1600" dirty="0" err="1">
                    <a:sym typeface="Wingdings" panose="05000000000000000000" pitchFamily="2" charset="2"/>
                  </a:rPr>
                  <a:t>more</a:t>
                </a:r>
                <a:r>
                  <a:rPr lang="sv-SE" sz="1600" dirty="0">
                    <a:sym typeface="Wingdings" panose="05000000000000000000" pitchFamily="2" charset="2"/>
                  </a:rPr>
                  <a:t> </a:t>
                </a:r>
                <a:r>
                  <a:rPr lang="sv-SE" sz="1600" dirty="0" err="1">
                    <a:sym typeface="Wingdings" panose="05000000000000000000" pitchFamily="2" charset="2"/>
                  </a:rPr>
                  <a:t>coefficients</a:t>
                </a:r>
                <a:r>
                  <a:rPr lang="sv-SE" sz="1600" dirty="0">
                    <a:sym typeface="Wingdings" panose="05000000000000000000" pitchFamily="2" charset="2"/>
                  </a:rPr>
                  <a:t> </a:t>
                </a:r>
                <a:r>
                  <a:rPr lang="sv-SE" sz="1600" dirty="0" err="1">
                    <a:sym typeface="Wingdings" panose="05000000000000000000" pitchFamily="2" charset="2"/>
                  </a:rPr>
                  <a:t>close</a:t>
                </a:r>
                <a:r>
                  <a:rPr lang="sv-SE" sz="1600" dirty="0">
                    <a:sym typeface="Wingdings" panose="05000000000000000000" pitchFamily="2" charset="2"/>
                  </a:rPr>
                  <a:t> to </a:t>
                </a:r>
                <a:r>
                  <a:rPr lang="sv-SE" sz="1600" dirty="0" err="1">
                    <a:sym typeface="Wingdings" panose="05000000000000000000" pitchFamily="2" charset="2"/>
                  </a:rPr>
                  <a:t>zero</a:t>
                </a:r>
                <a:r>
                  <a:rPr lang="sv-SE" sz="1600" dirty="0">
                    <a:sym typeface="Wingdings" panose="05000000000000000000" pitchFamily="2" charset="2"/>
                  </a:rPr>
                  <a:t>, the less </a:t>
                </a:r>
                <a:r>
                  <a:rPr lang="sv-SE" sz="1600" dirty="0" err="1">
                    <a:sym typeface="Wingdings" panose="05000000000000000000" pitchFamily="2" charset="2"/>
                  </a:rPr>
                  <a:t>complex</a:t>
                </a:r>
                <a:r>
                  <a:rPr lang="sv-SE" sz="1600" dirty="0">
                    <a:sym typeface="Wingdings" panose="05000000000000000000" pitchFamily="2" charset="2"/>
                  </a:rPr>
                  <a:t> the </a:t>
                </a:r>
                <a:r>
                  <a:rPr lang="sv-SE" sz="1600" dirty="0" err="1">
                    <a:sym typeface="Wingdings" panose="05000000000000000000" pitchFamily="2" charset="2"/>
                  </a:rPr>
                  <a:t>model</a:t>
                </a:r>
                <a:r>
                  <a:rPr lang="sv-SE" sz="1600" dirty="0">
                    <a:sym typeface="Wingdings" panose="05000000000000000000" pitchFamily="2" charset="2"/>
                  </a:rPr>
                  <a:t> is</a:t>
                </a:r>
              </a:p>
              <a:p>
                <a:pPr lvl="1"/>
                <a:endParaRPr lang="sv-SE" sz="1600" dirty="0">
                  <a:sym typeface="Wingdings" panose="05000000000000000000" pitchFamily="2" charset="2"/>
                </a:endParaRPr>
              </a:p>
              <a:p>
                <a:r>
                  <a:rPr lang="sv-SE" sz="2000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L2 </a:t>
                </a:r>
                <a:r>
                  <a:rPr lang="sv-SE" sz="20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regularization</a:t>
                </a:r>
                <a:r>
                  <a:rPr lang="sv-SE" sz="2000" dirty="0">
                    <a:sym typeface="Wingdings" panose="05000000000000000000" pitchFamily="2" charset="2"/>
                  </a:rPr>
                  <a:t> in </a:t>
                </a:r>
                <a:r>
                  <a:rPr lang="sv-SE" sz="2000" dirty="0" err="1">
                    <a:sym typeface="Wingdings" panose="05000000000000000000" pitchFamily="2" charset="2"/>
                  </a:rPr>
                  <a:t>linear</a:t>
                </a:r>
                <a:r>
                  <a:rPr lang="sv-SE" sz="2000" dirty="0">
                    <a:sym typeface="Wingdings" panose="05000000000000000000" pitchFamily="2" charset="2"/>
                  </a:rPr>
                  <a:t> (</a:t>
                </a:r>
                <a:r>
                  <a:rPr lang="sv-SE" sz="2000" dirty="0" err="1">
                    <a:sym typeface="Wingdings" panose="05000000000000000000" pitchFamily="2" charset="2"/>
                  </a:rPr>
                  <a:t>polynomial</a:t>
                </a:r>
                <a:r>
                  <a:rPr lang="sv-SE" sz="2000" dirty="0">
                    <a:sym typeface="Wingdings" panose="05000000000000000000" pitchFamily="2" charset="2"/>
                  </a:rPr>
                  <a:t>) regression = </a:t>
                </a:r>
                <a:r>
                  <a:rPr lang="sv-SE" sz="2000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Ridge regression</a:t>
                </a:r>
              </a:p>
              <a:p>
                <a:pPr lvl="1"/>
                <a:r>
                  <a:rPr lang="sv-SE" sz="1600" dirty="0" err="1">
                    <a:sym typeface="Wingdings" panose="05000000000000000000" pitchFamily="2" charset="2"/>
                  </a:rPr>
                  <a:t>Training</a:t>
                </a:r>
                <a:r>
                  <a:rPr lang="sv-SE" sz="1600" dirty="0">
                    <a:sym typeface="Wingdings" panose="05000000000000000000" pitchFamily="2" charset="2"/>
                  </a:rPr>
                  <a:t> data </a:t>
                </a:r>
                <a:r>
                  <a:rPr lang="sv-SE" sz="1600" b="1" dirty="0" err="1">
                    <a:sym typeface="Wingdings" panose="05000000000000000000" pitchFamily="2" charset="2"/>
                  </a:rPr>
                  <a:t>are</a:t>
                </a:r>
                <a:r>
                  <a:rPr lang="sv-SE" sz="1600" b="1" dirty="0">
                    <a:sym typeface="Wingdings" panose="05000000000000000000" pitchFamily="2" charset="2"/>
                  </a:rPr>
                  <a:t> </a:t>
                </a:r>
                <a:r>
                  <a:rPr lang="sv-SE" sz="1600" b="1" dirty="0" err="1">
                    <a:sym typeface="Wingdings" panose="05000000000000000000" pitchFamily="2" charset="2"/>
                  </a:rPr>
                  <a:t>normally</a:t>
                </a:r>
                <a:r>
                  <a:rPr lang="sv-SE" sz="1600" b="1" dirty="0">
                    <a:sym typeface="Wingdings" panose="05000000000000000000" pitchFamily="2" charset="2"/>
                  </a:rPr>
                  <a:t> </a:t>
                </a:r>
                <a:r>
                  <a:rPr lang="sv-SE" sz="1600" dirty="0" err="1">
                    <a:sym typeface="Wingdings" panose="05000000000000000000" pitchFamily="2" charset="2"/>
                  </a:rPr>
                  <a:t>scaled</a:t>
                </a:r>
                <a:r>
                  <a:rPr lang="sv-SE" sz="1600" dirty="0">
                    <a:sym typeface="Wingdings" panose="05000000000000000000" pitchFamily="2" charset="2"/>
                  </a:rPr>
                  <a:t> (</a:t>
                </a:r>
                <a:r>
                  <a:rPr lang="sv-SE" sz="1600" dirty="0" err="1">
                    <a:sym typeface="Wingdings" panose="05000000000000000000" pitchFamily="2" charset="2"/>
                  </a:rPr>
                  <a:t>one</a:t>
                </a:r>
                <a:r>
                  <a:rPr lang="sv-S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</m:oMath>
                </a14:m>
                <a:r>
                  <a:rPr lang="sv-SE" sz="1600" dirty="0">
                    <a:sym typeface="Wingdings" panose="05000000000000000000" pitchFamily="2" charset="2"/>
                  </a:rPr>
                  <a:t> for all features!)</a:t>
                </a:r>
              </a:p>
              <a:p>
                <a:pPr marL="457200" lvl="1" indent="0">
                  <a:buNone/>
                </a:pPr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sv-SE" sz="2000" b="0" dirty="0"/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D66806B-5968-4A1F-A4BA-2D05EF0E3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C07490C-DC8F-45DA-B3EC-13A8BA96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85319A7-8A78-40D0-8EC9-12970B1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750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Regularization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Equivalent form</a:t>
                </a:r>
              </a:p>
              <a:p>
                <a:pPr marL="0" indent="0">
                  <a:buNone/>
                </a:pPr>
                <a:endParaRPr lang="sv-SE" sz="24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sv-SE" sz="24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sv-SE" sz="24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sv-SE" sz="24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sv-SE" sz="2400" b="1" i="1" dirty="0">
                    <a:latin typeface="Cambria Math"/>
                  </a:rPr>
                  <a:t>Solution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sv-SE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p>
                        <m:r>
                          <a:rPr lang="sv-SE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𝒓𝒊𝒅𝒈𝒆</m:t>
                        </m:r>
                      </m:sup>
                    </m:sSup>
                    <m:r>
                      <a:rPr lang="sv-SE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sv-SE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sv-SE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sv-SE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sv-SE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𝜆</m:t>
                            </m:r>
                            <m:r>
                              <a:rPr lang="sv-SE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sv-SE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sv-SE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sv-S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sv-SE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sv-SE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sv-S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483767" y="3840647"/>
            <a:ext cx="38164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2627313" y="2060575"/>
                <a:ext cx="4746625" cy="1512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v-S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argmin</m:t>
                      </m:r>
                      <m:nary>
                        <m:naryPr>
                          <m:chr m:val="∑"/>
                          <m:ctrlP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−...−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sv-S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v-S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      </m:t>
                          </m:r>
                          <m:r>
                            <a:rPr lang="sv-S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v-S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313" y="2060575"/>
                <a:ext cx="4746625" cy="1512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9"/>
              <p:cNvSpPr txBox="1"/>
              <p:nvPr/>
            </p:nvSpPr>
            <p:spPr bwMode="auto">
              <a:xfrm>
                <a:off x="2339752" y="4624164"/>
                <a:ext cx="4686300" cy="469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̂"/>
                          <m:ctrlP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sSup>
                        <m:sSupPr>
                          <m:ctrlP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𝑷𝒚</m:t>
                      </m:r>
                    </m:oMath>
                  </m:oMathPara>
                </a14:m>
                <a:endParaRPr lang="sv-SE" b="1" dirty="0"/>
              </a:p>
            </p:txBody>
          </p:sp>
        </mc:Choice>
        <mc:Fallback xmlns="">
          <p:sp>
            <p:nvSpPr>
              <p:cNvPr id="10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4624164"/>
                <a:ext cx="4686300" cy="469900"/>
              </a:xfrm>
              <a:prstGeom prst="rect">
                <a:avLst/>
              </a:prstGeom>
              <a:blipFill>
                <a:blip r:embed="rId5"/>
                <a:stretch>
                  <a:fillRect t="-12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230961" y="41027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Hat matrix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5868144" y="4445145"/>
            <a:ext cx="1604022" cy="306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0921" y="462416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How</a:t>
            </a:r>
            <a:r>
              <a:rPr lang="sv-SE" dirty="0">
                <a:solidFill>
                  <a:srgbClr val="7030A0"/>
                </a:solidFill>
              </a:rPr>
              <a:t> do </a:t>
            </a:r>
            <a:r>
              <a:rPr lang="sv-SE" dirty="0" err="1">
                <a:solidFill>
                  <a:srgbClr val="7030A0"/>
                </a:solidFill>
              </a:rPr>
              <a:t>we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compute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degrees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of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freedom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here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ruta 16">
                <a:extLst>
                  <a:ext uri="{FF2B5EF4-FFF2-40B4-BE49-F238E27FC236}">
                    <a16:creationId xmlns:a16="http://schemas.microsoft.com/office/drawing/2014/main" id="{7838768E-C62C-4730-B398-CFE7E95C66B5}"/>
                  </a:ext>
                </a:extLst>
              </p:cNvPr>
              <p:cNvSpPr txBox="1"/>
              <p:nvPr/>
            </p:nvSpPr>
            <p:spPr>
              <a:xfrm>
                <a:off x="328808" y="5800326"/>
                <a:ext cx="5971383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altLang="sv-SE" sz="1800" b="1" dirty="0">
                    <a:solidFill>
                      <a:srgbClr val="C00000"/>
                    </a:solidFill>
                    <a:latin typeface="Arial" pitchFamily="34" charset="0"/>
                  </a:rPr>
                  <a:t>Note: </a:t>
                </a:r>
                <a:r>
                  <a:rPr lang="en-GB" altLang="sv-SE" sz="18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sv-SE" altLang="sv-SE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altLang="sv-SE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sv-SE" altLang="sv-SE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altLang="sv-SE" sz="1800" dirty="0">
                    <a:solidFill>
                      <a:srgbClr val="C00000"/>
                    </a:solidFill>
                    <a:latin typeface="Arial" pitchFamily="34" charset="0"/>
                  </a:rPr>
                  <a:t> </a:t>
                </a:r>
                <a:r>
                  <a:rPr lang="en-GB" altLang="sv-SE" sz="1800" dirty="0">
                    <a:latin typeface="Arial" pitchFamily="34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sv-SE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sv-SE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altLang="sv-SE" sz="1800" dirty="0">
                    <a:latin typeface="Arial" pitchFamily="34" charset="0"/>
                  </a:rPr>
                  <a:t> </a:t>
                </a:r>
                <a:r>
                  <a:rPr lang="en-GB" altLang="sv-SE" sz="1800" b="1" dirty="0">
                    <a:latin typeface="Arial" pitchFamily="34" charset="0"/>
                  </a:rPr>
                  <a:t>is</a:t>
                </a:r>
                <a:r>
                  <a:rPr lang="en-GB" altLang="sv-SE" sz="1800" dirty="0">
                    <a:latin typeface="Arial" pitchFamily="34" charset="0"/>
                  </a:rPr>
                  <a:t> invertible for large enough </a:t>
                </a:r>
                <a14:m>
                  <m:oMath xmlns:m="http://schemas.openxmlformats.org/officeDocument/2006/math">
                    <m:r>
                      <a:rPr lang="sv-SE" altLang="sv-SE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altLang="sv-SE" sz="18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7" name="textruta 16">
                <a:extLst>
                  <a:ext uri="{FF2B5EF4-FFF2-40B4-BE49-F238E27FC236}">
                    <a16:creationId xmlns:a16="http://schemas.microsoft.com/office/drawing/2014/main" id="{7838768E-C62C-4730-B398-CFE7E95C6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8" y="5800326"/>
                <a:ext cx="5971383" cy="374270"/>
              </a:xfrm>
              <a:prstGeom prst="rect">
                <a:avLst/>
              </a:prstGeom>
              <a:blipFill>
                <a:blip r:embed="rId6"/>
                <a:stretch>
                  <a:fillRect l="-715" t="-6452" b="-2419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80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779096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Given data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𝐷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=1…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sv-SE" sz="2000" b="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1800" i="1">
                        <a:latin typeface="Cambria Math"/>
                      </a:rPr>
                      <m:t>=</m:t>
                    </m:r>
                    <m:r>
                      <a:rPr lang="sv-SE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1800" i="1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sv-SE" sz="1800" b="1" i="1">
                        <a:latin typeface="Cambria Math"/>
                        <a:ea typeface="Cambria Math"/>
                      </a:rPr>
                      <m:t>𝑪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Class set </a:t>
                </a:r>
                <a14:m>
                  <m:oMath xmlns:m="http://schemas.openxmlformats.org/officeDocument/2006/math">
                    <m:r>
                      <a:rPr lang="sv-SE" sz="1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i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Classification problem:</a:t>
                </a:r>
              </a:p>
              <a:p>
                <a:r>
                  <a:rPr lang="en-US" sz="2000" dirty="0"/>
                  <a:t>Decide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sz="2000" dirty="0" err="1"/>
                  <a:t>that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maps</a:t>
                </a:r>
                <a:r>
                  <a:rPr lang="sv-SE" sz="2000" dirty="0"/>
                  <a:t> </a:t>
                </a:r>
                <a:r>
                  <a:rPr lang="sv-SE" sz="2000" b="1" dirty="0" err="1"/>
                  <a:t>any</a:t>
                </a:r>
                <a:r>
                  <a:rPr lang="sv-SE" sz="2000" b="1" dirty="0"/>
                  <a:t>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into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some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class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sz="20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lvl="1"/>
                <a:r>
                  <a:rPr lang="en-US" sz="1600" dirty="0">
                    <a:latin typeface="Cambria Math"/>
                  </a:rPr>
                  <a:t>Decision boundary</a:t>
                </a:r>
                <a:endParaRPr lang="en-US" sz="1600" b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779096" cy="4525963"/>
              </a:xfrm>
              <a:blipFill>
                <a:blip r:embed="rId3"/>
                <a:stretch>
                  <a:fillRect l="-899" t="-27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Grp="1" noChangeAspect="1"/>
          </p:cNvGraphicFramePr>
          <p:nvPr/>
        </p:nvGraphicFramePr>
        <p:xfrm>
          <a:off x="2195513" y="4005263"/>
          <a:ext cx="33750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77654" imgH="2499360" progId="Excel.Sheet.8">
                  <p:embed/>
                </p:oleObj>
              </mc:Choice>
              <mc:Fallback>
                <p:oleObj name="Worksheet" r:id="rId4" imgW="3977654" imgH="2499360" progId="Excel.Sheet.8">
                  <p:embed/>
                  <p:pic>
                    <p:nvPicPr>
                      <p:cNvPr id="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05263"/>
                        <a:ext cx="3375025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58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Classifiers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070C0"/>
                    </a:solidFill>
                  </a:rPr>
                  <a:t>Deterministic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decide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rule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that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directly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maps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v-SE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sz="2400" dirty="0"/>
                  <a:t>into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sv-SE" sz="2400" dirty="0"/>
              </a:p>
              <a:p>
                <a:pPr marL="400050"/>
                <a:endParaRPr lang="sv-SE" sz="2400" dirty="0"/>
              </a:p>
              <a:p>
                <a:pPr marL="400050"/>
                <a:r>
                  <a:rPr lang="sv-SE" sz="2400" b="1" dirty="0" err="1">
                    <a:solidFill>
                      <a:srgbClr val="0070C0"/>
                    </a:solidFill>
                  </a:rPr>
                  <a:t>Probabilistic</a:t>
                </a:r>
                <a:r>
                  <a:rPr lang="sv-SE" sz="2400" b="1" dirty="0">
                    <a:solidFill>
                      <a:srgbClr val="0070C0"/>
                    </a:solidFill>
                  </a:rPr>
                  <a:t>: </a:t>
                </a:r>
                <a:r>
                  <a:rPr lang="sv-SE" sz="2400" dirty="0" err="1"/>
                  <a:t>define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sv-SE" sz="2400" b="0" i="1" smtClean="0">
                        <a:latin typeface="Cambria Math"/>
                      </a:rPr>
                      <m:t>=1…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sv-SE" sz="2400" b="0" dirty="0"/>
              </a:p>
              <a:p>
                <a:pPr marL="400050"/>
                <a:endParaRPr lang="sv-SE" sz="2400" dirty="0"/>
              </a:p>
              <a:p>
                <a:pPr marL="57150" indent="0">
                  <a:buNone/>
                </a:pPr>
                <a:r>
                  <a:rPr lang="sv-SE" sz="2400" b="1" dirty="0" err="1"/>
                  <a:t>Disanvantages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of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deterministic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classifiers</a:t>
                </a:r>
                <a:r>
                  <a:rPr lang="sv-SE" sz="2400" dirty="0"/>
                  <a:t>:</a:t>
                </a:r>
              </a:p>
              <a:p>
                <a:pPr lvl="1"/>
                <a:r>
                  <a:rPr lang="sv-SE" sz="2200" dirty="0" err="1"/>
                  <a:t>Sometimes</a:t>
                </a:r>
                <a:r>
                  <a:rPr lang="sv-SE" sz="2200" dirty="0"/>
                  <a:t> simple </a:t>
                </a:r>
                <a:r>
                  <a:rPr lang="sv-SE" sz="2200" dirty="0" err="1"/>
                  <a:t>mapping</a:t>
                </a:r>
                <a:r>
                  <a:rPr lang="sv-SE" sz="2200" dirty="0"/>
                  <a:t> is not </a:t>
                </a:r>
                <a:r>
                  <a:rPr lang="sv-SE" sz="2200" dirty="0" err="1"/>
                  <a:t>enough</a:t>
                </a:r>
                <a:r>
                  <a:rPr lang="sv-SE" sz="2200" dirty="0"/>
                  <a:t> (risk </a:t>
                </a:r>
                <a:r>
                  <a:rPr lang="sv-SE" sz="2200" dirty="0" err="1"/>
                  <a:t>of</a:t>
                </a:r>
                <a:r>
                  <a:rPr lang="sv-SE" sz="2200" dirty="0"/>
                  <a:t> cancer)</a:t>
                </a:r>
              </a:p>
              <a:p>
                <a:pPr lvl="1"/>
                <a:r>
                  <a:rPr lang="sv-SE" sz="2200" dirty="0" err="1"/>
                  <a:t>Difficult</a:t>
                </a:r>
                <a:r>
                  <a:rPr lang="sv-SE" sz="2200" dirty="0"/>
                  <a:t> </a:t>
                </a:r>
                <a:r>
                  <a:rPr lang="sv-SE" sz="2200" dirty="0" err="1"/>
                  <a:t>to</a:t>
                </a:r>
                <a:r>
                  <a:rPr lang="sv-SE" sz="2200" dirty="0"/>
                  <a:t> </a:t>
                </a:r>
                <a:r>
                  <a:rPr lang="sv-SE" sz="2200" dirty="0" err="1"/>
                  <a:t>embed</a:t>
                </a:r>
                <a:r>
                  <a:rPr lang="sv-SE" sz="2200" dirty="0"/>
                  <a:t> loss-&gt; </a:t>
                </a:r>
                <a:r>
                  <a:rPr lang="sv-SE" sz="2200" dirty="0" err="1"/>
                  <a:t>rerun</a:t>
                </a:r>
                <a:r>
                  <a:rPr lang="sv-SE" sz="2200" dirty="0"/>
                  <a:t> </a:t>
                </a:r>
                <a:r>
                  <a:rPr lang="sv-SE" sz="2200" dirty="0" err="1"/>
                  <a:t>of</a:t>
                </a:r>
                <a:r>
                  <a:rPr lang="sv-SE" sz="2200" dirty="0"/>
                  <a:t> </a:t>
                </a:r>
                <a:r>
                  <a:rPr lang="sv-SE" sz="2200" dirty="0" err="1"/>
                  <a:t>optimizer</a:t>
                </a:r>
                <a:r>
                  <a:rPr lang="sv-SE" sz="2200" dirty="0"/>
                  <a:t> is </a:t>
                </a:r>
                <a:r>
                  <a:rPr lang="sv-SE" sz="2200" dirty="0" err="1"/>
                  <a:t>often</a:t>
                </a:r>
                <a:r>
                  <a:rPr lang="sv-SE" sz="2200" dirty="0"/>
                  <a:t> </a:t>
                </a:r>
                <a:r>
                  <a:rPr lang="sv-SE" sz="2200" dirty="0" err="1"/>
                  <a:t>needed</a:t>
                </a:r>
                <a:endParaRPr lang="sv-SE" sz="2200" dirty="0"/>
              </a:p>
              <a:p>
                <a:pPr lvl="1"/>
                <a:r>
                  <a:rPr lang="sv-SE" sz="2200" dirty="0" err="1"/>
                  <a:t>Combining</a:t>
                </a:r>
                <a:r>
                  <a:rPr lang="sv-SE" sz="2200" dirty="0"/>
                  <a:t> </a:t>
                </a:r>
                <a:r>
                  <a:rPr lang="sv-SE" sz="2200" dirty="0" err="1"/>
                  <a:t>several</a:t>
                </a:r>
                <a:r>
                  <a:rPr lang="sv-SE" sz="2200" dirty="0"/>
                  <a:t> </a:t>
                </a:r>
                <a:r>
                  <a:rPr lang="sv-SE" sz="2200" dirty="0" err="1"/>
                  <a:t>classifiers</a:t>
                </a:r>
                <a:r>
                  <a:rPr lang="sv-SE" sz="2200" dirty="0"/>
                  <a:t> </a:t>
                </a:r>
                <a:r>
                  <a:rPr lang="sv-SE" sz="2200" dirty="0" err="1"/>
                  <a:t>into</a:t>
                </a:r>
                <a:r>
                  <a:rPr lang="sv-SE" sz="2200" dirty="0"/>
                  <a:t> </a:t>
                </a:r>
                <a:r>
                  <a:rPr lang="sv-SE" sz="2200" dirty="0" err="1"/>
                  <a:t>one</a:t>
                </a:r>
                <a:r>
                  <a:rPr lang="sv-SE" sz="2200" dirty="0"/>
                  <a:t> is </a:t>
                </a:r>
                <a:r>
                  <a:rPr lang="sv-SE" sz="2200" dirty="0" err="1"/>
                  <a:t>more</a:t>
                </a:r>
                <a:r>
                  <a:rPr lang="sv-SE" sz="2200" dirty="0"/>
                  <a:t> </a:t>
                </a:r>
                <a:r>
                  <a:rPr lang="sv-SE" sz="2200" dirty="0" err="1"/>
                  <a:t>problematic</a:t>
                </a:r>
                <a:r>
                  <a:rPr lang="sv-SE" sz="2200" dirty="0"/>
                  <a:t> </a:t>
                </a:r>
              </a:p>
              <a:p>
                <a:pPr lvl="2"/>
                <a:r>
                  <a:rPr lang="sv-SE" sz="1800" dirty="0" err="1"/>
                  <a:t>Algorithm</a:t>
                </a:r>
                <a:r>
                  <a:rPr lang="sv-SE" sz="1800" dirty="0"/>
                  <a:t> A </a:t>
                </a:r>
                <a:r>
                  <a:rPr lang="sv-SE" sz="1800" dirty="0" err="1"/>
                  <a:t>classifies</a:t>
                </a:r>
                <a:r>
                  <a:rPr lang="sv-SE" sz="1800" dirty="0"/>
                  <a:t> as spam, </a:t>
                </a:r>
                <a:r>
                  <a:rPr lang="sv-SE" sz="1800" dirty="0" err="1"/>
                  <a:t>Algorithm</a:t>
                </a:r>
                <a:r>
                  <a:rPr lang="sv-SE" sz="1800" dirty="0"/>
                  <a:t> B </a:t>
                </a:r>
                <a:r>
                  <a:rPr lang="sv-SE" sz="1800" dirty="0" err="1"/>
                  <a:t>classifies</a:t>
                </a:r>
                <a:r>
                  <a:rPr lang="sv-SE" sz="1800" dirty="0"/>
                  <a:t> as not spam </a:t>
                </a:r>
                <a:r>
                  <a:rPr lang="sv-SE" sz="1800" dirty="0">
                    <a:sym typeface="Wingdings" panose="05000000000000000000" pitchFamily="2" charset="2"/>
                  </a:rPr>
                  <a:t></a:t>
                </a:r>
                <a:r>
                  <a:rPr lang="sv-SE" sz="1800" dirty="0"/>
                  <a:t> ???</a:t>
                </a:r>
              </a:p>
              <a:p>
                <a:pPr lvl="2"/>
                <a:r>
                  <a:rPr lang="sv-SE" sz="1800" dirty="0"/>
                  <a:t>P(</a:t>
                </a:r>
                <a:r>
                  <a:rPr lang="sv-SE" sz="1800" dirty="0" err="1"/>
                  <a:t>Spam|A</a:t>
                </a:r>
                <a:r>
                  <a:rPr lang="sv-SE" sz="1800" dirty="0"/>
                  <a:t>)=0.99, P(</a:t>
                </a:r>
                <a:r>
                  <a:rPr lang="sv-SE" sz="1800" dirty="0" err="1"/>
                  <a:t>Spam|B</a:t>
                </a:r>
                <a:r>
                  <a:rPr lang="sv-SE" sz="1800" dirty="0"/>
                  <a:t>)=0.45 </a:t>
                </a:r>
                <a:r>
                  <a:rPr lang="sv-SE" sz="1800" dirty="0">
                    <a:sym typeface="Wingdings" panose="05000000000000000000" pitchFamily="2" charset="2"/>
                  </a:rPr>
                  <a:t> </a:t>
                </a:r>
                <a:r>
                  <a:rPr lang="sv-SE" sz="1800" dirty="0" err="1">
                    <a:sym typeface="Wingdings" panose="05000000000000000000" pitchFamily="2" charset="2"/>
                  </a:rPr>
                  <a:t>better</a:t>
                </a:r>
                <a:r>
                  <a:rPr lang="sv-SE" sz="1800" dirty="0">
                    <a:sym typeface="Wingdings" panose="05000000000000000000" pitchFamily="2" charset="2"/>
                  </a:rPr>
                  <a:t> decision </a:t>
                </a:r>
                <a:r>
                  <a:rPr lang="sv-SE" sz="1800" dirty="0" err="1">
                    <a:sym typeface="Wingdings" panose="05000000000000000000" pitchFamily="2" charset="2"/>
                  </a:rPr>
                  <a:t>can</a:t>
                </a:r>
                <a:r>
                  <a:rPr lang="sv-SE" sz="1800" dirty="0">
                    <a:sym typeface="Wingdings" panose="05000000000000000000" pitchFamily="2" charset="2"/>
                  </a:rPr>
                  <a:t> be </a:t>
                </a:r>
                <a:r>
                  <a:rPr lang="sv-SE" sz="1800" dirty="0" err="1">
                    <a:sym typeface="Wingdings" panose="05000000000000000000" pitchFamily="2" charset="2"/>
                  </a:rPr>
                  <a:t>made</a:t>
                </a:r>
                <a:endParaRPr lang="sv-SE" sz="1800" dirty="0"/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779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266928" cy="4525963"/>
              </a:xfrm>
            </p:spPr>
            <p:txBody>
              <a:bodyPr/>
              <a:lstStyle/>
              <a:p>
                <a:r>
                  <a:rPr lang="sv-SE" sz="2000" dirty="0"/>
                  <a:t>Discriminative </a:t>
                </a:r>
                <a:r>
                  <a:rPr lang="sv-SE" sz="2000" dirty="0" err="1"/>
                  <a:t>model</a:t>
                </a:r>
                <a:endParaRPr lang="sv-SE" sz="2000" dirty="0"/>
              </a:p>
              <a:p>
                <a:r>
                  <a:rPr lang="sv-SE" sz="2000" dirty="0" err="1"/>
                  <a:t>Model</a:t>
                </a:r>
                <a:r>
                  <a:rPr lang="sv-SE" sz="2000" dirty="0"/>
                  <a:t> for </a:t>
                </a:r>
                <a:r>
                  <a:rPr lang="sv-SE" sz="2000" dirty="0" err="1"/>
                  <a:t>binary</a:t>
                </a:r>
                <a:r>
                  <a:rPr lang="sv-SE" sz="2000" dirty="0"/>
                  <a:t> 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1600" b="0" i="1" smtClean="0">
                        <a:latin typeface="Cambria Math"/>
                      </a:rPr>
                      <m:t>𝐶</m:t>
                    </m:r>
                    <m:r>
                      <a:rPr lang="sv-SE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sv-SE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sz="1600" b="0" i="1" smtClean="0">
                            <a:latin typeface="Cambria Math"/>
                          </a:rPr>
                          <m:t>=</m:t>
                        </m:r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1600" b="0" i="1" smtClean="0">
                            <a:latin typeface="Cambria Math"/>
                          </a:rPr>
                          <m:t>1,</m:t>
                        </m:r>
                        <m:sSub>
                          <m:sSub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sv-SE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sv-SE" sz="1600" b="0" i="1" smtClean="0">
                            <a:latin typeface="Cambria Math"/>
                          </a:rPr>
                          <m:t>=</m:t>
                        </m:r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sv-SE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16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sv-S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v-SE" sz="1600" b="0" i="1" smtClean="0">
                          <a:latin typeface="Cambria Math"/>
                        </a:rPr>
                        <m:t>=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1600" b="0" i="1" smtClean="0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16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sv-SE" sz="16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sv-SE" sz="16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sv-SE" sz="1600" b="1" dirty="0"/>
              </a:p>
              <a:p>
                <a:pPr marL="457200" lvl="1" indent="0">
                  <a:buNone/>
                </a:pPr>
                <a:endParaRPr lang="sv-SE" sz="1600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sv-SE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v-SE" sz="16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1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sv-SE" sz="1600" i="1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sv-SE" sz="1600" i="1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sv-SE" sz="1600" dirty="0"/>
              </a:p>
              <a:p>
                <a:endParaRPr lang="sv-SE" sz="2000" dirty="0"/>
              </a:p>
              <a:p>
                <a:r>
                  <a:rPr lang="sv-SE" sz="2000" dirty="0" err="1"/>
                  <a:t>Alternatively</a:t>
                </a:r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sz="2000" b="0" i="1" smtClean="0">
                          <a:latin typeface="Cambria Math"/>
                        </a:rPr>
                        <m:t>~</m:t>
                      </m:r>
                      <m:r>
                        <a:rPr lang="sv-SE" sz="2000" b="0" i="1" smtClean="0">
                          <a:latin typeface="Cambria Math"/>
                        </a:rPr>
                        <m:t>𝐵𝑒𝑟𝑛𝑜𝑢𝑙𝑙𝑖</m:t>
                      </m:r>
                      <m:r>
                        <a:rPr lang="sv-SE" sz="2000" b="1" i="1" smtClean="0">
                          <a:latin typeface="Cambria Math"/>
                        </a:rPr>
                        <m:t>(</m:t>
                      </m:r>
                      <m:r>
                        <a:rPr lang="sv-SE" sz="2000" i="1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sv-SE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sv-SE" sz="2000" b="1" i="1" smtClean="0">
                          <a:latin typeface="Cambria Math"/>
                        </a:rPr>
                        <m:t>), </m:t>
                      </m:r>
                      <m:r>
                        <a:rPr lang="sv-SE" sz="2000" b="0" i="1" smtClean="0">
                          <a:latin typeface="Cambria Math"/>
                        </a:rPr>
                        <m:t>𝑎</m:t>
                      </m:r>
                      <m:r>
                        <a:rPr lang="sv-SE" sz="20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sv-SE" sz="20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sv-SE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sv-SE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sv-SE" sz="2000" b="0" i="1" smtClean="0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sv-SE" sz="2000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sv-SE" sz="24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266928" cy="4525963"/>
              </a:xfrm>
              <a:blipFill>
                <a:blip r:embed="rId2"/>
                <a:stretch>
                  <a:fillRect l="-1042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89" y="3356991"/>
            <a:ext cx="3240828" cy="255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56176" y="2795796"/>
                <a:ext cx="20971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600" dirty="0">
                    <a:solidFill>
                      <a:srgbClr val="7030A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/>
                      </a:rPr>
                      <m:t>|</m:t>
                    </m:r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sv-SE" sz="1600" dirty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795796"/>
                <a:ext cx="2097113" cy="338554"/>
              </a:xfrm>
              <a:prstGeom prst="rect">
                <a:avLst/>
              </a:prstGeom>
              <a:blipFill>
                <a:blip r:embed="rId4"/>
                <a:stretch>
                  <a:fillRect l="-1744" t="-5455" r="-581" b="-2363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989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000" dirty="0"/>
                  <a:t>Logistic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- </a:t>
                </a:r>
                <a:r>
                  <a:rPr lang="sv-SE" sz="2000" dirty="0" err="1"/>
                  <a:t>yet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another</a:t>
                </a:r>
                <a:r>
                  <a:rPr lang="sv-SE" sz="2000" dirty="0"/>
                  <a:t>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𝑙𝑛</m:t>
                      </m:r>
                      <m:f>
                        <m:fPr>
                          <m:ctrlP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=1|</m:t>
                          </m:r>
                          <m:r>
                            <a:rPr lang="sv-SE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=0|</m:t>
                          </m:r>
                          <m:r>
                            <a:rPr lang="sv-SE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sv-SE" sz="1600" i="1">
                          <a:latin typeface="Cambria Math"/>
                        </a:rPr>
                        <m:t>=</m:t>
                      </m:r>
                      <m:r>
                        <a:rPr lang="sv-SE" sz="1600" b="0" i="1" smtClean="0">
                          <a:latin typeface="Cambria Math"/>
                        </a:rPr>
                        <m:t>𝑙𝑛</m:t>
                      </m:r>
                      <m:f>
                        <m:fPr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i="1">
                              <a:latin typeface="Cambria Math"/>
                            </a:rPr>
                            <m:t>𝑝</m:t>
                          </m:r>
                          <m:r>
                            <a:rPr lang="sv-SE" sz="1600" i="1">
                              <a:latin typeface="Cambria Math"/>
                            </a:rPr>
                            <m:t>(</m:t>
                          </m:r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1600" i="1">
                              <a:latin typeface="Cambria Math"/>
                            </a:rPr>
                            <m:t>=1|</m:t>
                          </m:r>
                          <m:r>
                            <a:rPr lang="sv-SE" sz="1600" b="1" i="1">
                              <a:latin typeface="Cambria Math"/>
                            </a:rPr>
                            <m:t>𝒙</m:t>
                          </m:r>
                          <m:r>
                            <a:rPr lang="sv-SE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sv-SE" sz="16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sv-SE" sz="1600" i="1">
                              <a:latin typeface="Cambria Math"/>
                            </a:rPr>
                            <m:t>𝑃</m:t>
                          </m:r>
                          <m:r>
                            <a:rPr lang="sv-SE" sz="1600" i="1">
                              <a:latin typeface="Cambria Math"/>
                            </a:rPr>
                            <m:t>(</m:t>
                          </m:r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1600" i="1">
                              <a:latin typeface="Cambria Math"/>
                            </a:rPr>
                            <m:t>=1|</m:t>
                          </m:r>
                          <m:r>
                            <a:rPr lang="sv-SE" sz="1600" b="1" i="1">
                              <a:latin typeface="Cambria Math"/>
                            </a:rPr>
                            <m:t>𝒙</m:t>
                          </m:r>
                          <m:r>
                            <a:rPr lang="sv-SE" sz="16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sv-SE" sz="1600" b="0" i="1" smtClean="0">
                          <a:latin typeface="Cambria Math"/>
                        </a:rPr>
                        <m:t>=</m:t>
                      </m:r>
                      <m:r>
                        <a:rPr lang="sv-SE" sz="1600" b="0" i="1" smtClean="0">
                          <a:latin typeface="Cambria Math"/>
                        </a:rPr>
                        <m:t>𝑙𝑜𝑔𝑖𝑡</m:t>
                      </m:r>
                      <m:r>
                        <a:rPr lang="sv-SE" sz="1600" b="0" i="1" smtClean="0">
                          <a:latin typeface="Cambria Math"/>
                        </a:rPr>
                        <m:t>(</m:t>
                      </m:r>
                      <m:r>
                        <a:rPr lang="sv-SE" sz="16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1600" i="1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sv-S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v-SE" sz="1600" b="0" i="1" smtClean="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sv-SE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sv-SE" sz="16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sv-SE" sz="16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sv-SE" sz="1600" dirty="0">
                  <a:solidFill>
                    <a:srgbClr val="00B050"/>
                  </a:solidFill>
                </a:endParaRPr>
              </a:p>
              <a:p>
                <a:endParaRPr lang="sv-SE" sz="2000" dirty="0">
                  <a:solidFill>
                    <a:srgbClr val="00B050"/>
                  </a:solidFill>
                </a:endParaRPr>
              </a:p>
              <a:p>
                <a:r>
                  <a:rPr lang="sv-SE" sz="2000" dirty="0" err="1"/>
                  <a:t>Here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𝑙𝑜𝑔𝑖𝑡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sv-SE" sz="2000" dirty="0"/>
              </a:p>
              <a:p>
                <a:r>
                  <a:rPr lang="sv-SE" sz="2000" dirty="0"/>
                  <a:t>Note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𝑝</m:t>
                    </m:r>
                    <m:r>
                      <a:rPr lang="sv-SE" sz="2000" b="0" i="1" smtClean="0">
                        <a:latin typeface="Cambria Math"/>
                      </a:rPr>
                      <m:t>(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000" dirty="0"/>
                  <a:t> is </a:t>
                </a:r>
                <a:r>
                  <a:rPr lang="sv-SE" sz="2000" dirty="0" err="1"/>
                  <a:t>connected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sv-SE" sz="20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sv-SE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:r>
                  <a:rPr lang="sv-SE" sz="2000" dirty="0"/>
                  <a:t>via logit </a:t>
                </a:r>
                <a:r>
                  <a:rPr lang="sv-SE" sz="2000" dirty="0" err="1"/>
                  <a:t>link</a:t>
                </a:r>
                <a:endParaRPr lang="sv-SE" sz="2000" dirty="0"/>
              </a:p>
              <a:p>
                <a:endParaRPr lang="sv-SE" sz="2000" dirty="0"/>
              </a:p>
              <a:p>
                <a:endParaRPr lang="sv-SE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82244" y="2492896"/>
            <a:ext cx="25209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The log of the odds is linear in </a:t>
            </a:r>
            <a:r>
              <a:rPr lang="en-GB" sz="1800" b="1" i="1" dirty="0"/>
              <a:t>x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005063"/>
            <a:ext cx="4075210" cy="234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71600" y="4437963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C00000"/>
                </a:solidFill>
              </a:rPr>
              <a:t>Example</a:t>
            </a:r>
            <a:r>
              <a:rPr lang="sv-SE" sz="1600" dirty="0"/>
              <a:t>: </a:t>
            </a:r>
            <a:r>
              <a:rPr lang="sv-SE" sz="1600" dirty="0" err="1"/>
              <a:t>Probability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buy</a:t>
            </a:r>
            <a:r>
              <a:rPr lang="sv-SE" sz="1600" dirty="0"/>
              <a:t> </a:t>
            </a:r>
            <a:r>
              <a:rPr lang="sv-SE" sz="1600" dirty="0" err="1"/>
              <a:t>more</a:t>
            </a:r>
            <a:r>
              <a:rPr lang="sv-SE" sz="1600" dirty="0"/>
              <a:t> </a:t>
            </a:r>
            <a:r>
              <a:rPr lang="sv-SE" sz="1600" dirty="0" err="1"/>
              <a:t>than</a:t>
            </a:r>
            <a:r>
              <a:rPr lang="sv-SE" sz="1600" dirty="0"/>
              <a:t> </a:t>
            </a:r>
            <a:r>
              <a:rPr lang="sv-SE" sz="1600" dirty="0" err="1"/>
              <a:t>once</a:t>
            </a:r>
            <a:r>
              <a:rPr lang="sv-SE" sz="1600" dirty="0"/>
              <a:t> as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First</a:t>
            </a:r>
            <a:r>
              <a:rPr lang="sv-SE" sz="1600" dirty="0"/>
              <a:t> </a:t>
            </a:r>
            <a:r>
              <a:rPr lang="sv-SE" sz="1600" dirty="0" err="1"/>
              <a:t>Amount</a:t>
            </a:r>
            <a:r>
              <a:rPr lang="sv-SE" sz="1600" dirty="0"/>
              <a:t> </a:t>
            </a:r>
            <a:r>
              <a:rPr lang="sv-SE" sz="1600" dirty="0" err="1"/>
              <a:t>Spend</a:t>
            </a:r>
            <a:endParaRPr lang="sv-SE" sz="1600" dirty="0"/>
          </a:p>
          <a:p>
            <a:endParaRPr lang="sv-SE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757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CC5654-934B-46F6-89BA-0EC229D0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Logistic</a:t>
            </a:r>
            <a:r>
              <a:rPr lang="sv-SE" dirty="0"/>
              <a:t> regression: </a:t>
            </a:r>
            <a:r>
              <a:rPr lang="sv-SE" dirty="0" err="1"/>
              <a:t>learning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09F03FD-2C6B-4A93-BD32-E922C7237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Likelihood </a:t>
                </a:r>
                <a:r>
                  <a:rPr lang="sv-SE" sz="2400" dirty="0" err="1"/>
                  <a:t>maximization</a:t>
                </a:r>
                <a:endParaRPr lang="sv-SE" sz="2400" dirty="0"/>
              </a:p>
              <a:p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/>
                  <a:t>Equivalent</a:t>
                </a:r>
                <a:r>
                  <a:rPr lang="sv-SE" sz="2400" dirty="0"/>
                  <a:t>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⁡(1+</m:t>
                              </m:r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sv-SE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sv-SE" sz="24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/>
                  <a:t>To </a:t>
                </a:r>
                <a:r>
                  <a:rPr lang="sv-SE" sz="2400" dirty="0" err="1"/>
                  <a:t>maximize</a:t>
                </a:r>
                <a:r>
                  <a:rPr lang="sv-SE" sz="2400" dirty="0"/>
                  <a:t> log-</a:t>
                </a:r>
                <a:r>
                  <a:rPr lang="sv-SE" sz="2400" dirty="0" err="1"/>
                  <a:t>likelihood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optimization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used</a:t>
                </a:r>
                <a:endParaRPr lang="sv-SE" sz="2400" dirty="0"/>
              </a:p>
              <a:p>
                <a:pPr lvl="1"/>
                <a:r>
                  <a:rPr lang="sv-SE" sz="1800" dirty="0" err="1"/>
                  <a:t>Newton’s</a:t>
                </a:r>
                <a:r>
                  <a:rPr lang="sv-SE" sz="1800" dirty="0"/>
                  <a:t> </a:t>
                </a:r>
                <a:r>
                  <a:rPr lang="sv-SE" sz="1800" dirty="0" err="1"/>
                  <a:t>method</a:t>
                </a:r>
                <a:r>
                  <a:rPr lang="sv-SE" sz="1800" dirty="0"/>
                  <a:t> </a:t>
                </a:r>
                <a:r>
                  <a:rPr lang="sv-SE" sz="1800" dirty="0" err="1"/>
                  <a:t>traditionally</a:t>
                </a:r>
                <a:r>
                  <a:rPr lang="sv-SE" sz="1800" dirty="0"/>
                  <a:t> </a:t>
                </a:r>
                <a:r>
                  <a:rPr lang="sv-SE" sz="1800" dirty="0" err="1"/>
                  <a:t>used</a:t>
                </a:r>
                <a:r>
                  <a:rPr lang="sv-SE" sz="1800" dirty="0"/>
                  <a:t> (</a:t>
                </a:r>
                <a:r>
                  <a:rPr lang="sv-SE" sz="1800" dirty="0" err="1"/>
                  <a:t>Iterative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Reweighted</a:t>
                </a:r>
                <a:r>
                  <a:rPr lang="sv-SE" sz="1800" dirty="0"/>
                  <a:t> </a:t>
                </a:r>
                <a:r>
                  <a:rPr lang="sv-SE" sz="1800" dirty="0" err="1"/>
                  <a:t>Least</a:t>
                </a:r>
                <a:r>
                  <a:rPr lang="sv-SE" sz="1800" dirty="0"/>
                  <a:t> Squares)</a:t>
                </a:r>
              </a:p>
              <a:p>
                <a:pPr lvl="1"/>
                <a:r>
                  <a:rPr lang="sv-SE" sz="1800" dirty="0" err="1"/>
                  <a:t>Steepest</a:t>
                </a:r>
                <a:r>
                  <a:rPr lang="sv-SE" sz="1800" dirty="0"/>
                  <a:t> </a:t>
                </a:r>
                <a:r>
                  <a:rPr lang="sv-SE" sz="1800" dirty="0" err="1"/>
                  <a:t>descent</a:t>
                </a:r>
                <a:r>
                  <a:rPr lang="sv-SE" sz="1800" dirty="0"/>
                  <a:t>, </a:t>
                </a:r>
                <a:r>
                  <a:rPr lang="sv-SE" sz="1800" dirty="0" err="1"/>
                  <a:t>Quasi</a:t>
                </a:r>
                <a:r>
                  <a:rPr lang="sv-SE" sz="1800" dirty="0"/>
                  <a:t>-newton </a:t>
                </a:r>
                <a:r>
                  <a:rPr lang="sv-SE" sz="1800" dirty="0" err="1"/>
                  <a:t>methods</a:t>
                </a:r>
                <a:r>
                  <a:rPr lang="sv-SE" sz="1800" dirty="0"/>
                  <a:t>…</a:t>
                </a:r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09F03FD-2C6B-4A93-BD32-E922C7237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4DB4BA4-B9EA-4869-81DC-9AEE5D66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25EF90F-303B-4AAA-A4FB-F1A0697D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E50E5F0-74D7-4E84-BD99-A4ACB7DC4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988840"/>
            <a:ext cx="2699792" cy="7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84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586457-D9A3-488B-9ABA-D1DCD291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err="1"/>
              <a:t>Logistic</a:t>
            </a:r>
            <a:r>
              <a:rPr lang="sv-SE" sz="4000" dirty="0"/>
              <a:t> regression: </a:t>
            </a:r>
            <a:r>
              <a:rPr lang="sv-SE" sz="4000" dirty="0" err="1"/>
              <a:t>learning</a:t>
            </a:r>
            <a:r>
              <a:rPr lang="sv-SE" sz="4000" dirty="0"/>
              <a:t> </a:t>
            </a:r>
            <a:r>
              <a:rPr lang="sv-SE" sz="4000" dirty="0" err="1"/>
              <a:t>algorithm</a:t>
            </a:r>
            <a:endParaRPr lang="sv-S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897D917-AB90-46F0-988D-3B1DCAB51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Training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sv-SE" sz="2000" dirty="0" err="1"/>
                  <a:t>Construct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sv-SE" sz="2000" b="1" dirty="0"/>
                  <a:t> </a:t>
                </a:r>
                <a:r>
                  <a:rPr lang="sv-SE" sz="2000" dirty="0"/>
                  <a:t>and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sv-SE" sz="2000" b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sv-SE" sz="2000" b="1" dirty="0">
                    <a:solidFill>
                      <a:srgbClr val="000000"/>
                    </a:solidFill>
                  </a:rPr>
                  <a:t> </a:t>
                </a:r>
                <a:r>
                  <a:rPr lang="sv-SE" sz="2000" dirty="0">
                    <a:solidFill>
                      <a:srgbClr val="000000"/>
                    </a:solidFill>
                  </a:rPr>
                  <a:t>by </a:t>
                </a:r>
                <a:r>
                  <a:rPr lang="sv-SE" sz="2000" dirty="0" err="1">
                    <a:solidFill>
                      <a:srgbClr val="000000"/>
                    </a:solidFill>
                  </a:rPr>
                  <a:t>computing</a:t>
                </a:r>
                <a:r>
                  <a:rPr lang="sv-SE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sv-SE" sz="200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⁡(1+</m:t>
                            </m:r>
                            <m:sSup>
                              <m:sSup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0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sv-SE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sz="2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r>
                  <a:rPr lang="sv-SE" sz="2000" dirty="0">
                    <a:solidFill>
                      <a:srgbClr val="000000"/>
                    </a:solidFill>
                  </a:rPr>
                  <a:t> numerically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sv-SE" sz="2000" b="1" dirty="0">
                  <a:solidFill>
                    <a:srgbClr val="000000"/>
                  </a:solidFill>
                </a:endParaRPr>
              </a:p>
              <a:p>
                <a:r>
                  <a:rPr lang="sv-SE" sz="2400" dirty="0" err="1"/>
                  <a:t>Prediction</a:t>
                </a:r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2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v-SE" sz="2000" b="1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v-SE" sz="2000" b="1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b="1" i="1" dirty="0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20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sv-SE" sz="20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sv-SE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sz="20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sz="20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p>
                        </m:sSup>
                        <m:r>
                          <a:rPr lang="sv-SE" sz="2000" i="1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sv-SE" sz="2000" dirty="0"/>
              </a:p>
              <a:p>
                <a:pPr lvl="1"/>
                <a:r>
                  <a:rPr lang="sv-SE" sz="2000" dirty="0"/>
                  <a:t>Transform </a:t>
                </a:r>
                <a:r>
                  <a:rPr lang="sv-SE" sz="2000" dirty="0" err="1"/>
                  <a:t>into</a:t>
                </a:r>
                <a:r>
                  <a:rPr lang="sv-SE" sz="2000" dirty="0"/>
                  <a:t> decision: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dirty="0"/>
                  <a:t> if </a:t>
                </a:r>
                <a14:m>
                  <m:oMath xmlns:m="http://schemas.openxmlformats.org/officeDocument/2006/math">
                    <m:r>
                      <a:rPr lang="sv-SE" sz="20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20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000" b="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v-SE" sz="20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v-SE" sz="2000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v-SE" sz="2000" dirty="0"/>
                  <a:t> </a:t>
                </a:r>
              </a:p>
              <a:p>
                <a:pPr lvl="1"/>
                <a:r>
                  <a:rPr lang="sv-SE" sz="2000" dirty="0" err="1"/>
                  <a:t>Normally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sv-SE" sz="2000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897D917-AB90-46F0-988D-3B1DCAB51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937D18B-1414-499E-96E4-98D0AE73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A486FC5-AE6F-493D-91CE-C5349C57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98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65D2B5-5DA3-4769-861F-284E2D8D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/>
              <a:t>Logistic</a:t>
            </a:r>
            <a:r>
              <a:rPr lang="sv-SE" sz="3600" dirty="0"/>
              <a:t> regression: </a:t>
            </a:r>
            <a:r>
              <a:rPr lang="sv-SE" sz="3600" dirty="0" err="1"/>
              <a:t>learning</a:t>
            </a:r>
            <a:r>
              <a:rPr lang="sv-SE" sz="3600" dirty="0"/>
              <a:t> </a:t>
            </a:r>
            <a:r>
              <a:rPr lang="sv-SE" sz="3600" dirty="0" err="1"/>
              <a:t>algorithm</a:t>
            </a:r>
            <a:endParaRPr lang="sv-SE" sz="36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B2E3664-DD4D-4906-9F1A-7F383034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4B030D1-BD29-4E4C-8CD5-1C1375D8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C3899AD-8525-41F6-A4B7-ACAEA3EA1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1844824"/>
            <a:ext cx="7524328" cy="3339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CF0C0628-BC3B-4671-8966-3EB84FE73C5A}"/>
                  </a:ext>
                </a:extLst>
              </p:cNvPr>
              <p:cNvSpPr txBox="1"/>
              <p:nvPr/>
            </p:nvSpPr>
            <p:spPr>
              <a:xfrm>
                <a:off x="1115616" y="5661248"/>
                <a:ext cx="5405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sv-SE" dirty="0"/>
                  <a:t> is </a:t>
                </a:r>
                <a:r>
                  <a:rPr lang="sv-SE" dirty="0" err="1"/>
                  <a:t>usual</a:t>
                </a:r>
                <a:r>
                  <a:rPr lang="sv-SE" dirty="0"/>
                  <a:t> </a:t>
                </a:r>
                <a:r>
                  <a:rPr lang="sv-SE" dirty="0" err="1"/>
                  <a:t>but</a:t>
                </a:r>
                <a:r>
                  <a:rPr lang="sv-SE" dirty="0"/>
                  <a:t> </a:t>
                </a:r>
                <a:r>
                  <a:rPr lang="sv-SE" dirty="0" err="1"/>
                  <a:t>other</a:t>
                </a:r>
                <a:r>
                  <a:rPr lang="sv-SE" dirty="0"/>
                  <a:t> </a:t>
                </a:r>
                <a:r>
                  <a:rPr lang="sv-SE" dirty="0" err="1"/>
                  <a:t>values</a:t>
                </a:r>
                <a:r>
                  <a:rPr lang="sv-SE" dirty="0"/>
                  <a:t> </a:t>
                </a:r>
                <a:r>
                  <a:rPr lang="sv-SE" dirty="0" err="1"/>
                  <a:t>might</a:t>
                </a:r>
                <a:r>
                  <a:rPr lang="sv-SE" dirty="0"/>
                  <a:t> be </a:t>
                </a:r>
                <a:r>
                  <a:rPr lang="sv-SE" dirty="0" err="1"/>
                  <a:t>preferred</a:t>
                </a:r>
                <a:endParaRPr lang="sv-SE" dirty="0"/>
              </a:p>
              <a:p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</a:t>
                </a:r>
                <a:r>
                  <a:rPr lang="sv-SE" dirty="0" err="1"/>
                  <a:t>healthy</a:t>
                </a:r>
                <a:r>
                  <a:rPr lang="sv-SE" dirty="0"/>
                  <a:t> vs sick</a:t>
                </a:r>
              </a:p>
            </p:txBody>
          </p:sp>
        </mc:Choice>
        <mc:Fallback xmlns="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CF0C0628-BC3B-4671-8966-3EB84FE7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661248"/>
                <a:ext cx="5405903" cy="646331"/>
              </a:xfrm>
              <a:prstGeom prst="rect">
                <a:avLst/>
              </a:prstGeom>
              <a:blipFill>
                <a:blip r:embed="rId3"/>
                <a:stretch>
                  <a:fillRect l="-902" t="-5660" b="-1415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78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1981" y="642459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Text Box 12"/>
              <p:cNvSpPr txBox="1">
                <a:spLocks noChangeArrowheads="1"/>
              </p:cNvSpPr>
              <p:nvPr/>
            </p:nvSpPr>
            <p:spPr bwMode="auto">
              <a:xfrm>
                <a:off x="344195" y="1976881"/>
                <a:ext cx="3168601" cy="43794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GB" sz="1800" b="1" u="sng" dirty="0">
                    <a:latin typeface="+mn-lt"/>
                    <a:sym typeface="Symbol" pitchFamily="18" charset="2"/>
                  </a:rPr>
                  <a:t>Given</a:t>
                </a:r>
                <a:r>
                  <a:rPr lang="en-GB" sz="1800" b="1" dirty="0">
                    <a:latin typeface="+mn-lt"/>
                    <a:sym typeface="Symbol" pitchFamily="18" charset="2"/>
                  </a:rPr>
                  <a:t>: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dirty="0">
                    <a:latin typeface="+mn-lt"/>
                    <a:sym typeface="Symbol" pitchFamily="18" charset="2"/>
                  </a:rPr>
                  <a:t>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Τ</m:t>
                    </m:r>
                    <m:r>
                      <a:rPr lang="sv-SE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={</m:t>
                    </m:r>
                    <m:d>
                      <m:dPr>
                        <m:ctrlPr>
                          <a:rPr lang="sv-SE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1800" b="1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sv-SE" sz="1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1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sv-SE" sz="1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v-SE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sv-SE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sv-SE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=1,…</m:t>
                    </m:r>
                    <m:r>
                      <a:rPr lang="sv-SE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sv-SE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}</m:t>
                    </m:r>
                  </m:oMath>
                </a14:m>
                <a:endParaRPr lang="en-GB" sz="1800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b="1" u="sng" dirty="0">
                    <a:latin typeface="+mn-lt"/>
                    <a:sym typeface="Symbol" pitchFamily="18" charset="2"/>
                  </a:rPr>
                  <a:t>Model</a:t>
                </a:r>
                <a:r>
                  <a:rPr lang="en-GB" sz="1800" b="1" dirty="0">
                    <a:latin typeface="+mn-lt"/>
                    <a:sym typeface="Symbol" pitchFamily="18" charset="2"/>
                  </a:rPr>
                  <a:t>: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𝑦</m:t>
                      </m:r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𝜃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  <a:sym typeface="Symbol" pitchFamily="18" charset="2"/>
                            </a:rPr>
                            <m:t>0</m:t>
                          </m:r>
                        </m:sub>
                      </m:sSub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𝜃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𝑥</m:t>
                      </m:r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+</m:t>
                      </m:r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𝜖</m:t>
                      </m:r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,  </m:t>
                      </m:r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𝜖</m:t>
                      </m:r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~</m:t>
                      </m:r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𝑁</m:t>
                      </m:r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(0, 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/>
                              <a:sym typeface="Symbol" pitchFamily="18" charset="2"/>
                            </a:rPr>
                            <m:t>𝜎</m:t>
                          </m:r>
                        </m:e>
                        <m:sup>
                          <m:r>
                            <a:rPr lang="sv-SE" i="1"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p>
                      </m:sSup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GB" dirty="0"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dirty="0">
                    <a:latin typeface="+mn-lt"/>
                    <a:sym typeface="Symbol" pitchFamily="18" charset="2"/>
                  </a:rPr>
                  <a:t>or </a:t>
                </a:r>
                <a:endParaRPr lang="sv-SE" sz="1800" b="0" i="1" dirty="0">
                  <a:latin typeface="Cambria Math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𝑦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𝑥</m:t>
                      </m:r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~</m:t>
                      </m:r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𝑁</m:t>
                      </m:r>
                      <m:d>
                        <m:dPr>
                          <m:ctrlPr>
                            <a:rPr lang="sv-SE" sz="1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80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sz="180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  <m:r>
                            <a:rPr lang="sv-SE" sz="1800" b="1" i="1" smtClean="0">
                              <a:latin typeface="Cambria Math"/>
                              <a:sym typeface="Symbol" pitchFamily="18" charset="2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800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dirty="0">
                    <a:latin typeface="+mn-lt"/>
                    <a:sym typeface="Symbol" pitchFamily="18" charset="2"/>
                  </a:rPr>
                  <a:t>or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𝑝</m:t>
                      </m:r>
                      <m:d>
                        <m:dPr>
                          <m:ctrlPr>
                            <a:rPr lang="sv-SE" sz="1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𝑦</m:t>
                          </m:r>
                        </m:e>
                        <m:e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𝑤</m:t>
                          </m:r>
                        </m:e>
                      </m:d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𝑁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i="1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i="1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  <m:r>
                            <a:rPr lang="sv-SE" b="1" i="1">
                              <a:latin typeface="Cambria Math"/>
                              <a:sym typeface="Symbol" pitchFamily="18" charset="2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800" b="1" u="sng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b="1" u="sng" dirty="0">
                    <a:latin typeface="+mn-lt"/>
                    <a:sym typeface="Symbol" pitchFamily="18" charset="2"/>
                  </a:rPr>
                  <a:t>Terminology</a:t>
                </a:r>
                <a:r>
                  <a:rPr lang="en-GB" sz="1800" b="1" dirty="0">
                    <a:latin typeface="+mn-lt"/>
                    <a:sym typeface="Symbol" pitchFamily="18" charset="2"/>
                  </a:rPr>
                  <a:t>: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𝜃</m:t>
                        </m:r>
                      </m:e>
                      <m:sub>
                        <m:r>
                          <a:rPr lang="sv-SE" i="1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GB" sz="1800" dirty="0">
                    <a:latin typeface="+mn-lt"/>
                  </a:rPr>
                  <a:t>: </a:t>
                </a:r>
                <a:r>
                  <a:rPr lang="en-GB" sz="1800" b="1" dirty="0">
                    <a:latin typeface="+mn-lt"/>
                  </a:rPr>
                  <a:t>intercept (or bias)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𝜃</m:t>
                        </m:r>
                      </m:e>
                      <m:sub>
                        <m:r>
                          <a:rPr lang="sv-SE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GB" sz="1800" dirty="0">
                    <a:latin typeface="+mn-lt"/>
                  </a:rPr>
                  <a:t> </a:t>
                </a:r>
                <a:r>
                  <a:rPr lang="en-GB" sz="1800" b="1" dirty="0">
                    <a:latin typeface="+mn-lt"/>
                  </a:rPr>
                  <a:t>regression coefficient</a:t>
                </a:r>
              </a:p>
            </p:txBody>
          </p:sp>
        </mc:Choice>
        <mc:Fallback xmlns="">
          <p:sp>
            <p:nvSpPr>
              <p:cNvPr id="1030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195" y="1976881"/>
                <a:ext cx="3168601" cy="4379469"/>
              </a:xfrm>
              <a:prstGeom prst="rect">
                <a:avLst/>
              </a:prstGeom>
              <a:blipFill>
                <a:blip r:embed="rId3"/>
                <a:stretch>
                  <a:fillRect l="-1538" t="-695" b="-12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06" y="2454338"/>
            <a:ext cx="5188073" cy="31669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sv-SE" sz="3200" b="1" dirty="0">
                <a:latin typeface="Arial" pitchFamily="34" charset="0"/>
              </a:rPr>
              <a:t>Simple linear regression</a:t>
            </a:r>
            <a:endParaRPr lang="en-US" altLang="sv-SE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1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/>
              <a:lstStyle/>
              <a:p>
                <a:r>
                  <a:rPr lang="sv-SE" sz="2000" dirty="0"/>
                  <a:t>When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sv-SE" sz="2000" dirty="0"/>
                  <a:t> is </a:t>
                </a:r>
                <a:r>
                  <a:rPr lang="sv-SE" sz="2000" dirty="0" err="1"/>
                  <a:t>categorical</a:t>
                </a:r>
                <a:r>
                  <a:rPr lang="sv-SE" sz="2000" dirty="0"/>
                  <a:t>, set </a:t>
                </a:r>
                <a:r>
                  <a:rPr lang="sv-SE" sz="2000" b="1" dirty="0" err="1">
                    <a:solidFill>
                      <a:srgbClr val="C00000"/>
                    </a:solidFill>
                  </a:rPr>
                  <a:t>one</a:t>
                </a:r>
                <a:r>
                  <a:rPr lang="sv-SE" sz="2000" dirty="0"/>
                  <a:t> parameter </a:t>
                </a:r>
                <a:r>
                  <a:rPr lang="sv-SE" sz="2000" dirty="0" err="1"/>
                  <a:t>vector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v-SE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000" b="1" dirty="0"/>
                  <a:t> </a:t>
                </a:r>
                <a:r>
                  <a:rPr lang="sv-SE" sz="2000" dirty="0"/>
                  <a:t>per </a:t>
                </a:r>
                <a:r>
                  <a:rPr lang="sv-SE" sz="2000" dirty="0" err="1"/>
                  <a:t>class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v-SE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sv-SE" sz="20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0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sv-SE" sz="2000" b="1" i="1"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sv-SE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sv-SE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sv-SE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sz="2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sv-SE" sz="20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sv-SE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sv-SE" sz="2000" b="1" i="1">
                                      <a:latin typeface="Cambria Math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sv-S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v-SE" sz="200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sv-SE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sv-SE" sz="2000" b="0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f>
                            <m:f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v-SE" sz="200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sv-SE" sz="2000" b="0" i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sv-SE" sz="2000" dirty="0"/>
              </a:p>
              <a:p>
                <a:r>
                  <a:rPr lang="sv-SE" sz="2000" dirty="0" err="1"/>
                  <a:t>Alternatively</a:t>
                </a:r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𝑌</m:t>
                      </m:r>
                      <m:r>
                        <a:rPr lang="sv-SE" sz="2000" b="0" i="1" smtClean="0">
                          <a:latin typeface="Cambria Math"/>
                        </a:rPr>
                        <m:t>~</m:t>
                      </m:r>
                      <m:r>
                        <a:rPr lang="sv-SE" sz="2000" b="0" i="1" smtClean="0">
                          <a:latin typeface="Cambria Math"/>
                        </a:rPr>
                        <m:t>𝑀𝑢𝑙𝑡𝑖𝑛𝑜𝑚𝑖𝑎𝑙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sv-SE" sz="2000" b="1" i="1" smtClean="0">
                              <a:latin typeface="Cambria Math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>
                <a:blip r:embed="rId2"/>
                <a:stretch>
                  <a:fillRect l="-667" t="-76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30</a:t>
            </a:fld>
            <a:endParaRPr lang="sv-S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476709"/>
            <a:ext cx="3110707" cy="178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92101532-300E-457D-9E0D-05D9029BEFC0}"/>
              </a:ext>
            </a:extLst>
          </p:cNvPr>
          <p:cNvSpPr txBox="1"/>
          <p:nvPr/>
        </p:nvSpPr>
        <p:spPr>
          <a:xfrm>
            <a:off x="5148064" y="486916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rgbClr val="C00000"/>
                </a:solidFill>
              </a:rPr>
              <a:t>Decision </a:t>
            </a:r>
            <a:r>
              <a:rPr lang="sv-SE" b="1" dirty="0" err="1">
                <a:solidFill>
                  <a:srgbClr val="C00000"/>
                </a:solidFill>
              </a:rPr>
              <a:t>boundaries</a:t>
            </a:r>
            <a:r>
              <a:rPr lang="sv-SE" b="1" dirty="0">
                <a:solidFill>
                  <a:srgbClr val="C00000"/>
                </a:solidFill>
              </a:rPr>
              <a:t> in </a:t>
            </a:r>
            <a:r>
              <a:rPr lang="sv-SE" b="1" dirty="0" err="1">
                <a:solidFill>
                  <a:srgbClr val="C00000"/>
                </a:solidFill>
              </a:rPr>
              <a:t>logistic</a:t>
            </a:r>
            <a:r>
              <a:rPr lang="sv-SE" b="1" dirty="0">
                <a:solidFill>
                  <a:srgbClr val="C00000"/>
                </a:solidFill>
              </a:rPr>
              <a:t> regression </a:t>
            </a:r>
            <a:r>
              <a:rPr lang="sv-SE" b="1" dirty="0" err="1">
                <a:solidFill>
                  <a:srgbClr val="C00000"/>
                </a:solidFill>
              </a:rPr>
              <a:t>are</a:t>
            </a:r>
            <a:r>
              <a:rPr lang="sv-SE" b="1" dirty="0">
                <a:solidFill>
                  <a:srgbClr val="C00000"/>
                </a:solidFill>
              </a:rPr>
              <a:t> </a:t>
            </a:r>
            <a:r>
              <a:rPr lang="sv-SE" b="1" dirty="0" err="1">
                <a:solidFill>
                  <a:srgbClr val="C00000"/>
                </a:solidFill>
              </a:rPr>
              <a:t>linear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8602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684182-4E06-4E6C-B3F4-103DA645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Logistic</a:t>
            </a:r>
            <a:r>
              <a:rPr lang="sv-SE" dirty="0"/>
              <a:t> regression: </a:t>
            </a:r>
            <a:r>
              <a:rPr lang="sv-SE" dirty="0" err="1"/>
              <a:t>learning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AB0664A-B08D-4BAF-87D1-42FE8152A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Maximum </a:t>
                </a:r>
                <a:r>
                  <a:rPr lang="sv-SE" dirty="0" err="1"/>
                  <a:t>likelihood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sz="2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AB0664A-B08D-4BAF-87D1-42FE8152A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01DE8F-7E59-4D48-A421-DD04A2D5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B61E4CB-083A-45B9-965B-D2F41BE7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A165BFCD-90BB-4513-9A0C-53CB94A34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933056"/>
            <a:ext cx="1171201" cy="2270696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E3DBE9DA-ADF8-41F1-A6AB-D2F424C1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409" y="3429000"/>
            <a:ext cx="5336767" cy="30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17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EE73A0-A3F8-4DC2-9274-A376D25C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17AB807-A26C-4059-8E48-55B329318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800" dirty="0"/>
                  <a:t>Regularization </a:t>
                </a:r>
                <a:r>
                  <a:rPr lang="sv-SE" sz="2800" dirty="0" err="1"/>
                  <a:t>can</a:t>
                </a:r>
                <a:r>
                  <a:rPr lang="sv-SE" sz="2800" dirty="0"/>
                  <a:t> </a:t>
                </a:r>
                <a:r>
                  <a:rPr lang="sv-SE" sz="2800" dirty="0" err="1"/>
                  <a:t>also</a:t>
                </a:r>
                <a:r>
                  <a:rPr lang="sv-SE" sz="2800" dirty="0"/>
                  <a:t> be </a:t>
                </a:r>
                <a:r>
                  <a:rPr lang="sv-SE" sz="2800" dirty="0" err="1"/>
                  <a:t>done</a:t>
                </a:r>
                <a:endParaRPr lang="sv-SE" sz="2800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sz="2800" dirty="0"/>
              </a:p>
              <a:p>
                <a:r>
                  <a:rPr lang="sv-SE" sz="2800" dirty="0" err="1"/>
                  <a:t>Similar</a:t>
                </a:r>
                <a:r>
                  <a:rPr lang="sv-SE" sz="2800" dirty="0"/>
                  <a:t> </a:t>
                </a:r>
                <a:r>
                  <a:rPr lang="sv-SE" sz="2800" dirty="0" err="1"/>
                  <a:t>model</a:t>
                </a:r>
                <a:r>
                  <a:rPr lang="sv-SE" sz="2800" dirty="0"/>
                  <a:t> to </a:t>
                </a:r>
                <a:r>
                  <a:rPr lang="sv-SE" sz="2800" dirty="0" err="1"/>
                  <a:t>Logistic</a:t>
                </a:r>
                <a:r>
                  <a:rPr lang="sv-SE" sz="2800" dirty="0"/>
                  <a:t> :</a:t>
                </a:r>
                <a:r>
                  <a:rPr lang="sv-SE" sz="2800" b="1" dirty="0" err="1"/>
                  <a:t>Linear</a:t>
                </a:r>
                <a:r>
                  <a:rPr lang="sv-SE" sz="2800" b="1" dirty="0"/>
                  <a:t> </a:t>
                </a:r>
                <a:r>
                  <a:rPr lang="sv-SE" sz="2800" b="1" dirty="0" err="1"/>
                  <a:t>Discriminant</a:t>
                </a:r>
                <a:r>
                  <a:rPr lang="sv-SE" sz="2800" b="1" dirty="0"/>
                  <a:t> </a:t>
                </a:r>
                <a:r>
                  <a:rPr lang="sv-SE" sz="2800" b="1" dirty="0" err="1"/>
                  <a:t>Analysis</a:t>
                </a:r>
                <a:r>
                  <a:rPr lang="sv-SE" sz="2800" b="1" dirty="0"/>
                  <a:t> (LDA):</a:t>
                </a:r>
              </a:p>
              <a:p>
                <a:pPr lvl="1"/>
                <a:r>
                  <a:rPr lang="sv-SE" sz="2400" dirty="0"/>
                  <a:t>Same expression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sv-SE" sz="2400" b="0" dirty="0"/>
              </a:p>
              <a:p>
                <a:pPr lvl="1"/>
                <a:r>
                  <a:rPr lang="sv-SE" sz="2400" dirty="0"/>
                  <a:t>Parameters </a:t>
                </a:r>
                <a:r>
                  <a:rPr lang="sv-SE" sz="2400" dirty="0" err="1"/>
                  <a:t>optimized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differently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400" dirty="0" err="1">
                    <a:sym typeface="Wingdings" panose="05000000000000000000" pitchFamily="2" charset="2"/>
                  </a:rPr>
                  <a:t>Advantage</a:t>
                </a:r>
                <a:r>
                  <a:rPr lang="sv-SE" sz="2400" dirty="0">
                    <a:sym typeface="Wingdings" panose="05000000000000000000" pitchFamily="2" charset="2"/>
                  </a:rPr>
                  <a:t>: faster to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compute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400" dirty="0" err="1">
                    <a:sym typeface="Wingdings" panose="05000000000000000000" pitchFamily="2" charset="2"/>
                  </a:rPr>
                  <a:t>Disadvantage</a:t>
                </a:r>
                <a:r>
                  <a:rPr lang="sv-SE" sz="2400" dirty="0">
                    <a:sym typeface="Wingdings" panose="05000000000000000000" pitchFamily="2" charset="2"/>
                  </a:rPr>
                  <a:t>: </a:t>
                </a:r>
                <a:r>
                  <a:rPr lang="sv-SE" sz="2400" dirty="0" err="1">
                    <a:sym typeface="Wingdings" panose="05000000000000000000" pitchFamily="2" charset="2"/>
                  </a:rPr>
                  <a:t>stronger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assumptions</a:t>
                </a:r>
                <a:r>
                  <a:rPr lang="sv-SE" sz="2400" dirty="0">
                    <a:sym typeface="Wingdings" panose="05000000000000000000" pitchFamily="2" charset="2"/>
                  </a:rPr>
                  <a:t> on data.</a:t>
                </a:r>
                <a:endParaRPr lang="sv-SE" sz="2400" dirty="0"/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17AB807-A26C-4059-8E48-55B329318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91" b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0327668-E872-4DB5-BC66-9344EC39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B8E641B-9F10-410F-8288-668BBE24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32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07708616-368F-4396-B1BB-90CAE7D8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286698"/>
            <a:ext cx="5508104" cy="98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5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/>
              <a:t>In R, </a:t>
            </a:r>
            <a:r>
              <a:rPr lang="sv-SE" sz="2000" dirty="0" err="1"/>
              <a:t>use</a:t>
            </a:r>
            <a:r>
              <a:rPr lang="sv-SE" sz="2000" dirty="0"/>
              <a:t> </a:t>
            </a:r>
            <a:r>
              <a:rPr lang="sv-SE" sz="2000" dirty="0" err="1"/>
              <a:t>glm</a:t>
            </a:r>
            <a:r>
              <a:rPr lang="sv-SE" sz="2000" dirty="0"/>
              <a:t>()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family</a:t>
            </a:r>
            <a:r>
              <a:rPr lang="sv-SE" sz="2000" dirty="0"/>
              <a:t>=”</a:t>
            </a:r>
            <a:r>
              <a:rPr lang="sv-SE" sz="2000" dirty="0" err="1"/>
              <a:t>binomial</a:t>
            </a:r>
            <a:r>
              <a:rPr lang="sv-SE" sz="2000" dirty="0"/>
              <a:t>” for </a:t>
            </a:r>
            <a:r>
              <a:rPr lang="sv-SE" sz="2000" dirty="0" err="1"/>
              <a:t>two</a:t>
            </a:r>
            <a:r>
              <a:rPr lang="sv-SE" sz="2000" dirty="0"/>
              <a:t> </a:t>
            </a:r>
            <a:r>
              <a:rPr lang="sv-SE" sz="2000" dirty="0" err="1"/>
              <a:t>classes</a:t>
            </a:r>
            <a:endParaRPr lang="sv-SE" sz="2000" dirty="0"/>
          </a:p>
          <a:p>
            <a:pPr lvl="1"/>
            <a:r>
              <a:rPr lang="sv-SE" sz="1600" dirty="0" err="1"/>
              <a:t>Predict</a:t>
            </a:r>
            <a:r>
              <a:rPr lang="sv-SE" sz="1600" dirty="0"/>
              <a:t>(</a:t>
            </a:r>
            <a:r>
              <a:rPr lang="sv-SE" sz="1600" dirty="0" err="1"/>
              <a:t>glmobj</a:t>
            </a:r>
            <a:r>
              <a:rPr lang="sv-SE" sz="1600" dirty="0"/>
              <a:t>, </a:t>
            </a:r>
            <a:r>
              <a:rPr lang="sv-SE" sz="1600" dirty="0" err="1"/>
              <a:t>type</a:t>
            </a:r>
            <a:r>
              <a:rPr lang="sv-SE" sz="1600" dirty="0"/>
              <a:t>). </a:t>
            </a:r>
            <a:r>
              <a:rPr lang="sv-SE" sz="1600" dirty="0" err="1"/>
              <a:t>Choose</a:t>
            </a:r>
            <a:r>
              <a:rPr lang="sv-SE" sz="1600" dirty="0"/>
              <a:t> </a:t>
            </a:r>
            <a:r>
              <a:rPr lang="sv-SE" sz="1600" dirty="0" err="1"/>
              <a:t>type</a:t>
            </a:r>
            <a:r>
              <a:rPr lang="sv-SE" sz="1600" dirty="0"/>
              <a:t> ”</a:t>
            </a:r>
            <a:r>
              <a:rPr lang="sv-SE" sz="1600" dirty="0" err="1"/>
              <a:t>response</a:t>
            </a:r>
            <a:r>
              <a:rPr lang="sv-SE" sz="1600" dirty="0"/>
              <a:t>” for </a:t>
            </a:r>
            <a:r>
              <a:rPr lang="sv-SE" sz="1600" dirty="0" err="1"/>
              <a:t>probabilities</a:t>
            </a:r>
            <a:endParaRPr lang="sv-SE" sz="1600" dirty="0"/>
          </a:p>
          <a:p>
            <a:r>
              <a:rPr lang="sv-SE" sz="2000" dirty="0"/>
              <a:t>In R, </a:t>
            </a:r>
            <a:r>
              <a:rPr lang="sv-SE" sz="2000" dirty="0" err="1"/>
              <a:t>use</a:t>
            </a:r>
            <a:r>
              <a:rPr lang="sv-SE" sz="2000" dirty="0"/>
              <a:t> </a:t>
            </a:r>
            <a:r>
              <a:rPr lang="sv-SE" sz="2000" dirty="0" err="1"/>
              <a:t>multinom</a:t>
            </a:r>
            <a:r>
              <a:rPr lang="sv-SE" sz="2000" dirty="0"/>
              <a:t> () from </a:t>
            </a:r>
            <a:r>
              <a:rPr lang="sv-SE" sz="2000" b="1" dirty="0" err="1"/>
              <a:t>nnet</a:t>
            </a:r>
            <a:r>
              <a:rPr lang="sv-SE" sz="2000" dirty="0"/>
              <a:t> </a:t>
            </a:r>
            <a:r>
              <a:rPr lang="sv-SE" sz="2000" dirty="0" err="1"/>
              <a:t>package</a:t>
            </a:r>
            <a:r>
              <a:rPr lang="sv-SE" sz="2000" dirty="0"/>
              <a:t> for </a:t>
            </a:r>
            <a:r>
              <a:rPr lang="sv-SE" sz="2000" dirty="0" err="1"/>
              <a:t>more</a:t>
            </a:r>
            <a:r>
              <a:rPr lang="sv-SE" sz="2000" dirty="0"/>
              <a:t> </a:t>
            </a:r>
            <a:r>
              <a:rPr lang="sv-SE" sz="2000" dirty="0" err="1"/>
              <a:t>than</a:t>
            </a:r>
            <a:r>
              <a:rPr lang="sv-SE" sz="2000" dirty="0"/>
              <a:t> </a:t>
            </a:r>
            <a:r>
              <a:rPr lang="sv-SE" sz="2000" dirty="0" err="1"/>
              <a:t>two</a:t>
            </a:r>
            <a:r>
              <a:rPr lang="sv-SE" sz="2000" dirty="0"/>
              <a:t> </a:t>
            </a:r>
            <a:r>
              <a:rPr lang="sv-SE" sz="2000" dirty="0" err="1"/>
              <a:t>classes</a:t>
            </a: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33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282572" y="308857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Original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30885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Classified</a:t>
            </a:r>
            <a:r>
              <a:rPr lang="sv-SE" b="1" dirty="0"/>
              <a:t>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016" y="2815115"/>
            <a:ext cx="43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>
                <a:solidFill>
                  <a:srgbClr val="C00000"/>
                </a:solidFill>
              </a:rPr>
              <a:t> </a:t>
            </a:r>
            <a:r>
              <a:rPr lang="sv-SE" dirty="0"/>
              <a:t>Equipment=f(</a:t>
            </a:r>
            <a:r>
              <a:rPr lang="sv-SE" dirty="0" err="1"/>
              <a:t>Year</a:t>
            </a:r>
            <a:r>
              <a:rPr lang="sv-SE" dirty="0"/>
              <a:t>, </a:t>
            </a:r>
            <a:r>
              <a:rPr lang="sv-SE" dirty="0" err="1"/>
              <a:t>mileage</a:t>
            </a:r>
            <a:r>
              <a:rPr lang="sv-SE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72" y="3717032"/>
            <a:ext cx="3153841" cy="269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67475"/>
            <a:ext cx="3240360" cy="277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52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6785C0-391C-4CFD-A3C7-D90A76BC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Optimization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789B79C-3260-4D3B-935B-A9629AC80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How to </a:t>
                </a:r>
                <a:r>
                  <a:rPr lang="sv-SE" sz="2800" dirty="0" err="1"/>
                  <a:t>optimize</a:t>
                </a:r>
                <a:r>
                  <a:rPr lang="sv-SE" sz="2800" dirty="0"/>
                  <a:t> a given log-</a:t>
                </a:r>
                <a:r>
                  <a:rPr lang="sv-SE" sz="2800" dirty="0" err="1"/>
                  <a:t>likelihood</a:t>
                </a:r>
                <a:r>
                  <a:rPr lang="sv-SE" sz="2800" dirty="0"/>
                  <a:t>?</a:t>
                </a:r>
              </a:p>
              <a:p>
                <a:pPr lvl="1"/>
                <a:r>
                  <a:rPr lang="sv-SE" sz="2400" dirty="0"/>
                  <a:t>In R, </a:t>
                </a:r>
                <a:r>
                  <a:rPr lang="sv-SE" sz="2400" dirty="0" err="1"/>
                  <a:t>use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optim</a:t>
                </a:r>
                <a:r>
                  <a:rPr lang="sv-SE" sz="2400" dirty="0"/>
                  <a:t>(</a:t>
                </a:r>
                <a:r>
                  <a:rPr lang="sv-SE" sz="2400" dirty="0" err="1"/>
                  <a:t>start_point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method</a:t>
                </a:r>
                <a:r>
                  <a:rPr lang="sv-SE" sz="2400" dirty="0"/>
                  <a:t>)</a:t>
                </a:r>
              </a:p>
              <a:p>
                <a:pPr lvl="1"/>
                <a:endParaRPr lang="sv-SE" sz="2400" dirty="0"/>
              </a:p>
              <a:p>
                <a:r>
                  <a:rPr lang="sv-SE" sz="2400" b="1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minimizing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789B79C-3260-4D3B-935B-A9629AC80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D058629-3B0B-4B04-B2D1-59979F02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FDBE1B4-9FEE-4740-8989-CB46ADE7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34</a:t>
            </a:fld>
            <a:endParaRPr lang="sv-SE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0233117-0F3A-4671-BB9A-451389FD3DDC}"/>
              </a:ext>
            </a:extLst>
          </p:cNvPr>
          <p:cNvSpPr txBox="1"/>
          <p:nvPr/>
        </p:nvSpPr>
        <p:spPr>
          <a:xfrm>
            <a:off x="395536" y="3863181"/>
            <a:ext cx="50148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 err="1">
                <a:latin typeface="Consolas" panose="020B0609020204030204" pitchFamily="49" charset="0"/>
              </a:rPr>
              <a:t>df</a:t>
            </a:r>
            <a:r>
              <a:rPr lang="sv-SE" sz="1400" dirty="0">
                <a:latin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</a:rPr>
              <a:t>data.frame</a:t>
            </a:r>
            <a:r>
              <a:rPr lang="sv-SE" sz="1400" dirty="0">
                <a:latin typeface="Consolas" panose="020B0609020204030204" pitchFamily="49" charset="0"/>
              </a:rPr>
              <a:t>(x1=1,x2=2)</a:t>
            </a:r>
          </a:p>
          <a:p>
            <a:r>
              <a:rPr lang="sv-SE" sz="1400" dirty="0" err="1">
                <a:latin typeface="Consolas" panose="020B0609020204030204" pitchFamily="49" charset="0"/>
              </a:rPr>
              <a:t>mylikelihood</a:t>
            </a:r>
            <a:r>
              <a:rPr lang="sv-SE" sz="1400" dirty="0">
                <a:latin typeface="Consolas" panose="020B0609020204030204" pitchFamily="49" charset="0"/>
              </a:rPr>
              <a:t>&lt;-</a:t>
            </a:r>
            <a:r>
              <a:rPr lang="sv-SE" sz="1400" dirty="0" err="1">
                <a:latin typeface="Consolas" panose="020B0609020204030204" pitchFamily="49" charset="0"/>
              </a:rPr>
              <a:t>function</a:t>
            </a:r>
            <a:r>
              <a:rPr lang="sv-SE" sz="1400" dirty="0">
                <a:latin typeface="Consolas" panose="020B0609020204030204" pitchFamily="49" charset="0"/>
              </a:rPr>
              <a:t>(x){</a:t>
            </a:r>
          </a:p>
          <a:p>
            <a:r>
              <a:rPr lang="sv-SE" sz="1400" dirty="0">
                <a:latin typeface="Consolas" panose="020B0609020204030204" pitchFamily="49" charset="0"/>
              </a:rPr>
              <a:t>  x1=x[1]</a:t>
            </a:r>
          </a:p>
          <a:p>
            <a:r>
              <a:rPr lang="sv-SE" sz="1400" dirty="0">
                <a:latin typeface="Consolas" panose="020B0609020204030204" pitchFamily="49" charset="0"/>
              </a:rPr>
              <a:t>  x2=x[2]</a:t>
            </a:r>
          </a:p>
          <a:p>
            <a:r>
              <a:rPr lang="sv-SE" sz="1400" dirty="0">
                <a:latin typeface="Consolas" panose="020B0609020204030204" pitchFamily="49" charset="0"/>
              </a:rPr>
              <a:t>  </a:t>
            </a:r>
            <a:r>
              <a:rPr lang="sv-SE" sz="1400" dirty="0" err="1">
                <a:latin typeface="Consolas" panose="020B0609020204030204" pitchFamily="49" charset="0"/>
              </a:rPr>
              <a:t>return</a:t>
            </a:r>
            <a:r>
              <a:rPr lang="sv-SE" sz="1400" dirty="0">
                <a:latin typeface="Consolas" panose="020B0609020204030204" pitchFamily="49" charset="0"/>
              </a:rPr>
              <a:t>((x1-df$x1)^2+(x2-df$x2)^2)</a:t>
            </a:r>
          </a:p>
          <a:p>
            <a:r>
              <a:rPr lang="sv-SE" sz="1400" dirty="0">
                <a:latin typeface="Consolas" panose="020B0609020204030204" pitchFamily="49" charset="0"/>
              </a:rPr>
              <a:t>}</a:t>
            </a:r>
          </a:p>
          <a:p>
            <a:endParaRPr lang="sv-SE" sz="1400" dirty="0">
              <a:latin typeface="Consolas" panose="020B0609020204030204" pitchFamily="49" charset="0"/>
            </a:endParaRPr>
          </a:p>
          <a:p>
            <a:r>
              <a:rPr lang="sv-SE" sz="1400" dirty="0" err="1">
                <a:latin typeface="Consolas" panose="020B0609020204030204" pitchFamily="49" charset="0"/>
              </a:rPr>
              <a:t>optim</a:t>
            </a:r>
            <a:r>
              <a:rPr lang="sv-SE" sz="1400" dirty="0">
                <a:latin typeface="Consolas" panose="020B0609020204030204" pitchFamily="49" charset="0"/>
              </a:rPr>
              <a:t>(c(0,0), </a:t>
            </a:r>
            <a:r>
              <a:rPr lang="sv-SE" sz="1400" dirty="0" err="1">
                <a:latin typeface="Consolas" panose="020B0609020204030204" pitchFamily="49" charset="0"/>
              </a:rPr>
              <a:t>fn</a:t>
            </a:r>
            <a:r>
              <a:rPr lang="sv-SE" sz="1400" dirty="0">
                <a:latin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</a:rPr>
              <a:t>mylikelihood</a:t>
            </a:r>
            <a:r>
              <a:rPr lang="sv-SE" sz="1400" dirty="0">
                <a:latin typeface="Consolas" panose="020B0609020204030204" pitchFamily="49" charset="0"/>
              </a:rPr>
              <a:t>, </a:t>
            </a:r>
            <a:r>
              <a:rPr lang="sv-SE" sz="1400" dirty="0" err="1">
                <a:latin typeface="Consolas" panose="020B0609020204030204" pitchFamily="49" charset="0"/>
              </a:rPr>
              <a:t>method</a:t>
            </a:r>
            <a:r>
              <a:rPr lang="sv-SE" sz="1400" dirty="0">
                <a:latin typeface="Consolas" panose="020B0609020204030204" pitchFamily="49" charset="0"/>
              </a:rPr>
              <a:t>="BFGS")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B5B75224-D7FD-49B1-BDEF-E722F444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863180"/>
            <a:ext cx="3504336" cy="18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2800" b="1" dirty="0">
                <a:latin typeface="Arial" pitchFamily="34" charset="0"/>
              </a:rPr>
              <a:t>Linear regression</a:t>
            </a:r>
            <a:endParaRPr lang="en-GB" altLang="sv-SE" sz="2800" dirty="0"/>
          </a:p>
        </p:txBody>
      </p:sp>
      <p:sp>
        <p:nvSpPr>
          <p:cNvPr id="30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7" name="Text Box 12"/>
              <p:cNvSpPr txBox="1">
                <a:spLocks noChangeArrowheads="1"/>
              </p:cNvSpPr>
              <p:nvPr/>
            </p:nvSpPr>
            <p:spPr bwMode="auto">
              <a:xfrm>
                <a:off x="467544" y="2050202"/>
                <a:ext cx="3743325" cy="2390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GB" sz="2000" b="1" u="sng" dirty="0">
                    <a:latin typeface="+mn-lt"/>
                    <a:sym typeface="Symbol" pitchFamily="18" charset="2"/>
                  </a:rPr>
                  <a:t>Model</a:t>
                </a:r>
                <a:r>
                  <a:rPr lang="en-GB" sz="2000" b="1" dirty="0">
                    <a:latin typeface="+mn-lt"/>
                    <a:sym typeface="Symbol" pitchFamily="18" charset="2"/>
                  </a:rPr>
                  <a:t>: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sv-SE" sz="2000" i="1" dirty="0">
                    <a:latin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i="1" smtClean="0">
                        <a:latin typeface="Cambria Math"/>
                        <a:sym typeface="Symbol" pitchFamily="18" charset="2"/>
                      </a:rPr>
                      <m:t>𝑦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𝜃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𝜃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+…+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𝜃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𝑝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𝜖</m:t>
                    </m:r>
                  </m:oMath>
                </a14:m>
                <a:endParaRPr lang="sv-SE" sz="2000" i="1" dirty="0">
                  <a:latin typeface="Cambria Math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/>
                          <a:sym typeface="Symbol" pitchFamily="18" charset="2"/>
                        </a:rPr>
                        <m:t>𝑦</m:t>
                      </m:r>
                      <m:r>
                        <a:rPr lang="sv-SE" sz="2000" i="1">
                          <a:latin typeface="Cambria Math"/>
                          <a:sym typeface="Symbol" pitchFamily="18" charset="2"/>
                        </a:rPr>
                        <m:t>~</m:t>
                      </m:r>
                      <m:r>
                        <a:rPr lang="sv-SE" sz="2000" i="1">
                          <a:latin typeface="Cambria Math"/>
                          <a:sym typeface="Symbol" pitchFamily="18" charset="2"/>
                        </a:rPr>
                        <m:t>𝑁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b="1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sz="2000" b="1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sv-SE" sz="2000" b="1" i="1" smtClean="0">
                                  <a:latin typeface="Cambria Math"/>
                                  <a:sym typeface="Symbol" pitchFamily="18" charset="2"/>
                                </a:rPr>
                                <m:t>𝑻</m:t>
                              </m:r>
                            </m:sup>
                          </m:sSup>
                          <m:r>
                            <a:rPr lang="sv-SE" sz="2000" b="1" i="1">
                              <a:latin typeface="Cambria Math"/>
                              <a:sym typeface="Symbol" pitchFamily="18" charset="2"/>
                            </a:rPr>
                            <m:t>𝒙</m:t>
                          </m:r>
                          <m:r>
                            <a:rPr lang="sv-SE" sz="2000" b="1" i="1">
                              <a:latin typeface="Cambria Math"/>
                              <a:sym typeface="Symbol" pitchFamily="18" charset="2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sz="20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latin typeface="Cambria Math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sz="2000" i="1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2000" i="1" dirty="0">
                    <a:latin typeface="+mn-lt"/>
                    <a:sym typeface="Symbol" pitchFamily="18" charset="2"/>
                  </a:rPr>
                  <a:t>where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𝜽</m:t>
                      </m:r>
                      <m:r>
                        <a:rPr lang="sv-SE" sz="2000" b="0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/>
                                  <a:sym typeface="Symbol" pitchFamily="18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2000" b="0" i="1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/>
                          <a:sym typeface="Symbol" pitchFamily="18" charset="2"/>
                        </a:rPr>
                        <m:t>𝒙</m:t>
                      </m:r>
                      <m:r>
                        <a:rPr lang="sv-SE" sz="2000" b="1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r>
                        <a:rPr lang="sv-SE" sz="2000" b="0" i="1" smtClean="0">
                          <a:latin typeface="Cambria Math"/>
                          <a:sym typeface="Symbol" pitchFamily="18" charset="2"/>
                        </a:rPr>
                        <m:t>{1,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  <a:sym typeface="Symbol" pitchFamily="18" charset="2"/>
                        </a:rPr>
                        <m:t>,…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𝑝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  <a:sym typeface="Symbol" pitchFamily="18" charset="2"/>
                        </a:rPr>
                        <m:t>}</m:t>
                      </m:r>
                    </m:oMath>
                  </m:oMathPara>
                </a14:m>
                <a:endParaRPr lang="en-GB" sz="2000" b="1" i="1" dirty="0">
                  <a:latin typeface="+mn-lt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8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050202"/>
                <a:ext cx="3743325" cy="2390591"/>
              </a:xfrm>
              <a:prstGeom prst="rect">
                <a:avLst/>
              </a:prstGeom>
              <a:blipFill>
                <a:blip r:embed="rId3"/>
                <a:stretch>
                  <a:fillRect l="-1792" t="-1276" b="-10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844675"/>
            <a:ext cx="2879725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3762884" y="43721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Why</a:t>
            </a:r>
            <a:r>
              <a:rPr lang="sv-SE" dirty="0">
                <a:solidFill>
                  <a:srgbClr val="7030A0"/>
                </a:solidFill>
              </a:rPr>
              <a:t> is ”1” </a:t>
            </a:r>
            <a:r>
              <a:rPr lang="sv-SE" dirty="0" err="1">
                <a:solidFill>
                  <a:srgbClr val="7030A0"/>
                </a:solidFill>
              </a:rPr>
              <a:t>here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2123728" y="4372120"/>
            <a:ext cx="1512168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6894F346-10D6-4AD2-A91E-6479E42ABF8B}"/>
                  </a:ext>
                </a:extLst>
              </p:cNvPr>
              <p:cNvSpPr txBox="1"/>
              <p:nvPr/>
            </p:nvSpPr>
            <p:spPr>
              <a:xfrm>
                <a:off x="1187624" y="5301208"/>
                <a:ext cx="3240360" cy="679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/>
                  <a:t>Aim: </a:t>
                </a:r>
                <a:r>
                  <a:rPr lang="sv-SE" dirty="0" err="1"/>
                  <a:t>learn</a:t>
                </a:r>
                <a:r>
                  <a:rPr lang="sv-SE" dirty="0"/>
                  <a:t> optimal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6894F346-10D6-4AD2-A91E-6479E42AB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301208"/>
                <a:ext cx="3240360" cy="679801"/>
              </a:xfrm>
              <a:prstGeom prst="rect">
                <a:avLst/>
              </a:prstGeom>
              <a:blipFill>
                <a:blip r:embed="rId5"/>
                <a:stretch>
                  <a:fillRect l="-1695" t="-5405" r="-3013" b="-270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C4354778-B506-41C0-8AFF-1C6A2C0C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latshållare för innehåll 7">
                <a:extLst>
                  <a:ext uri="{FF2B5EF4-FFF2-40B4-BE49-F238E27FC236}">
                    <a16:creationId xmlns:a16="http://schemas.microsoft.com/office/drawing/2014/main" id="{3A377958-7850-4C74-B9D9-703E33860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Prediction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linear</a:t>
                </a:r>
                <a:r>
                  <a:rPr lang="sv-SE" sz="2400" dirty="0"/>
                  <a:t> regression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1" i="1" dirty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</m:d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sub>
                      </m:sSub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 dirty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sv-SE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sSub>
                        <m:sSubPr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sv-SE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sv-SE" sz="2400" b="1" dirty="0"/>
              </a:p>
              <a:p>
                <a:r>
                  <a:rPr lang="sv-SE" sz="2400" dirty="0" err="1"/>
                  <a:t>Irreducible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error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8" name="Platshållare för innehåll 7">
                <a:extLst>
                  <a:ext uri="{FF2B5EF4-FFF2-40B4-BE49-F238E27FC236}">
                    <a16:creationId xmlns:a16="http://schemas.microsoft.com/office/drawing/2014/main" id="{3A377958-7850-4C74-B9D9-703E33860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A46CF5-44F5-4369-96E4-A93C3BAD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E18E098-E2C0-44D3-93FF-E9CFFD5D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BC092739-2E66-4B0F-B03A-D9DBF8AB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08" y="3290395"/>
            <a:ext cx="6371183" cy="30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1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DB823E-45D4-4564-AAAF-BD38A686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: </a:t>
            </a:r>
            <a:r>
              <a:rPr lang="sv-SE" dirty="0" err="1"/>
              <a:t>learning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45506E0-FEF1-4AE5-A4E4-F84A92C76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How to </a:t>
                </a:r>
                <a:r>
                  <a:rPr lang="sv-SE" dirty="0" err="1"/>
                  <a:t>learn</a:t>
                </a:r>
                <a:r>
                  <a:rPr lang="sv-SE" dirty="0"/>
                  <a:t> parameters?</a:t>
                </a:r>
              </a:p>
              <a:p>
                <a:pPr lvl="1"/>
                <a:r>
                  <a:rPr lang="sv-SE" b="1" dirty="0"/>
                  <a:t>Approach A</a:t>
                </a:r>
                <a:r>
                  <a:rPr lang="sv-SE" dirty="0"/>
                  <a:t>: </a:t>
                </a:r>
                <a:r>
                  <a:rPr lang="sv-SE" dirty="0" err="1"/>
                  <a:t>Minimize</a:t>
                </a:r>
                <a:r>
                  <a:rPr lang="sv-SE" dirty="0"/>
                  <a:t> the </a:t>
                </a:r>
                <a:r>
                  <a:rPr lang="sv-SE" dirty="0" err="1"/>
                  <a:t>cost</a:t>
                </a:r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v-SE" b="0" i="1" dirty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sv-SE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sv-SE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lim>
                      </m:limLow>
                      <m:f>
                        <m:f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sv-SE" b="1" i="1" dirty="0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57150" indent="0">
                  <a:buNone/>
                </a:pPr>
                <a:r>
                  <a:rPr lang="sv-SE" sz="2400" dirty="0" err="1"/>
                  <a:t>Usual</a:t>
                </a:r>
                <a:r>
                  <a:rPr lang="sv-SE" sz="2400" dirty="0"/>
                  <a:t> choice: </a:t>
                </a:r>
                <a:r>
                  <a:rPr lang="sv-SE" sz="2400" dirty="0" err="1">
                    <a:solidFill>
                      <a:srgbClr val="0000FF"/>
                    </a:solidFill>
                  </a:rPr>
                  <a:t>squared</a:t>
                </a:r>
                <a:r>
                  <a:rPr lang="sv-SE" sz="2400" dirty="0">
                    <a:solidFill>
                      <a:srgbClr val="0000FF"/>
                    </a:solidFill>
                  </a:rPr>
                  <a:t> loss </a:t>
                </a:r>
                <a14:m>
                  <m:oMath xmlns:m="http://schemas.openxmlformats.org/officeDocument/2006/math"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sv-SE" sz="2400" b="1" i="1" dirty="0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45506E0-FEF1-4AE5-A4E4-F84A92C76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7048258-946D-4017-A625-224C9CB4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608EC4F-C61F-41A8-AC0F-7FB12CC1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0739D590-D6D2-48AB-AFF0-0E34F1C4A3DB}"/>
              </a:ext>
            </a:extLst>
          </p:cNvPr>
          <p:cNvSpPr/>
          <p:nvPr/>
        </p:nvSpPr>
        <p:spPr>
          <a:xfrm>
            <a:off x="4644008" y="2924944"/>
            <a:ext cx="25202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6">
            <a:extLst>
              <a:ext uri="{FF2B5EF4-FFF2-40B4-BE49-F238E27FC236}">
                <a16:creationId xmlns:a16="http://schemas.microsoft.com/office/drawing/2014/main" id="{76E7AD3D-F89D-42C3-B00C-B6EC75A43D56}"/>
              </a:ext>
            </a:extLst>
          </p:cNvPr>
          <p:cNvSpPr/>
          <p:nvPr/>
        </p:nvSpPr>
        <p:spPr>
          <a:xfrm>
            <a:off x="3851920" y="2742382"/>
            <a:ext cx="4032448" cy="1118666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koppling 8">
            <a:extLst>
              <a:ext uri="{FF2B5EF4-FFF2-40B4-BE49-F238E27FC236}">
                <a16:creationId xmlns:a16="http://schemas.microsoft.com/office/drawing/2014/main" id="{ABB8261E-9A3A-449C-91FA-F581755B705A}"/>
              </a:ext>
            </a:extLst>
          </p:cNvPr>
          <p:cNvCxnSpPr/>
          <p:nvPr/>
        </p:nvCxnSpPr>
        <p:spPr>
          <a:xfrm flipH="1">
            <a:off x="4716016" y="3645024"/>
            <a:ext cx="72008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5D1F617B-9120-47C9-986C-F17F0D285E84}"/>
              </a:ext>
            </a:extLst>
          </p:cNvPr>
          <p:cNvCxnSpPr/>
          <p:nvPr/>
        </p:nvCxnSpPr>
        <p:spPr>
          <a:xfrm>
            <a:off x="6804248" y="3861048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>
            <a:extLst>
              <a:ext uri="{FF2B5EF4-FFF2-40B4-BE49-F238E27FC236}">
                <a16:creationId xmlns:a16="http://schemas.microsoft.com/office/drawing/2014/main" id="{6B5374FB-FDF9-4E1B-9C3D-109044336CC1}"/>
              </a:ext>
            </a:extLst>
          </p:cNvPr>
          <p:cNvSpPr txBox="1"/>
          <p:nvPr/>
        </p:nvSpPr>
        <p:spPr>
          <a:xfrm>
            <a:off x="4572000" y="460628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Loss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734A85A3-7927-482E-AFC3-A84A252AB9EF}"/>
              </a:ext>
            </a:extLst>
          </p:cNvPr>
          <p:cNvSpPr txBox="1"/>
          <p:nvPr/>
        </p:nvSpPr>
        <p:spPr>
          <a:xfrm>
            <a:off x="6948264" y="450912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Cost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123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3200" b="1" dirty="0">
                <a:latin typeface="Arial" pitchFamily="34" charset="0"/>
              </a:rPr>
              <a:t>Linear model: learning</a:t>
            </a:r>
            <a:endParaRPr lang="en-GB" altLang="sv-SE" sz="3200" dirty="0"/>
          </a:p>
        </p:txBody>
      </p:sp>
      <p:graphicFrame>
        <p:nvGraphicFramePr>
          <p:cNvPr id="7172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6" name="Text Box 6"/>
              <p:cNvSpPr txBox="1">
                <a:spLocks noChangeArrowheads="1"/>
              </p:cNvSpPr>
              <p:nvPr/>
            </p:nvSpPr>
            <p:spPr bwMode="auto">
              <a:xfrm>
                <a:off x="551211" y="1738312"/>
                <a:ext cx="7758887" cy="4709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sv-SE" sz="1800" b="1" dirty="0">
                    <a:latin typeface="Arial" pitchFamily="34" charset="0"/>
                  </a:rPr>
                  <a:t>	</a:t>
                </a:r>
                <a:r>
                  <a:rPr lang="en-US" altLang="sv-SE" sz="1800" b="1" dirty="0">
                    <a:solidFill>
                      <a:srgbClr val="0000FF"/>
                    </a:solidFill>
                    <a:latin typeface="Arial" pitchFamily="34" charset="0"/>
                  </a:rPr>
                  <a:t>Ordinary least squares</a:t>
                </a:r>
              </a:p>
              <a:p>
                <a:r>
                  <a:rPr lang="en-US" altLang="sv-SE" sz="1800" b="1" dirty="0">
                    <a:latin typeface="Arial" pitchFamily="34" charset="0"/>
                  </a:rPr>
                  <a:t>Objective: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sv-SE" sz="2000" b="1" i="1" dirty="0" smtClean="0">
                            <a:latin typeface="Cambria Math" panose="02040503050406030204" pitchFamily="18" charset="0"/>
                          </a:rPr>
                          <m:t>𝜽</m:t>
                        </m:r>
                      </m:lim>
                    </m:limLow>
                    <m:f>
                      <m:f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sv-SE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v-SE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sv-SE" sz="2000" b="1" i="1" dirty="0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  <m:sup>
                            <m: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sv-SE" sz="18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sv-SE" sz="18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sv-SE" sz="1800" b="1" i="1" dirty="0">
                            <a:latin typeface="Cambria Math" panose="02040503050406030204" pitchFamily="18" charset="0"/>
                          </a:rPr>
                          <m:t>𝜽</m:t>
                        </m:r>
                      </m:lim>
                    </m:limLow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sv-SE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sv-SE" sz="1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1800" b="1" i="1" dirty="0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sv-SE" sz="1800" b="1" i="1" dirty="0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  <m:sup>
                        <m:r>
                          <a:rPr lang="sv-SE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sz="18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sv-SE" sz="1800" b="1" i="1" dirty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sv-SE" sz="1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sv-SE" sz="1800" b="1" dirty="0">
                    <a:latin typeface="Arial" pitchFamily="34" charset="0"/>
                  </a:rPr>
                  <a:t> </a:t>
                </a:r>
              </a:p>
              <a:p>
                <a:endParaRPr lang="en-US" altLang="sv-SE" sz="1800" b="1" dirty="0">
                  <a:latin typeface="Arial" pitchFamily="34" charset="0"/>
                </a:endParaRPr>
              </a:p>
              <a:p>
                <a:endParaRPr lang="en-US" altLang="sv-SE" sz="1800" b="1" dirty="0">
                  <a:latin typeface="Arial" pitchFamily="34" charset="0"/>
                </a:endParaRPr>
              </a:p>
              <a:p>
                <a:r>
                  <a:rPr lang="en-US" altLang="sv-SE" sz="1800" dirty="0">
                    <a:latin typeface="Arial" pitchFamily="34" charset="0"/>
                  </a:rPr>
                  <a:t>	Optimality condition:</a:t>
                </a:r>
              </a:p>
              <a:p>
                <a:endParaRPr lang="en-US" altLang="sv-SE" sz="1800" b="1" dirty="0">
                  <a:latin typeface="Arial" pitchFamily="34" charset="0"/>
                </a:endParaRPr>
              </a:p>
              <a:p>
                <a:endParaRPr lang="en-US" altLang="sv-SE" sz="1800" b="1" dirty="0">
                  <a:latin typeface="Arial" pitchFamily="34" charset="0"/>
                </a:endParaRPr>
              </a:p>
              <a:p>
                <a:r>
                  <a:rPr lang="en-GB" altLang="sv-SE" sz="1800" b="1" dirty="0">
                    <a:latin typeface="Arial" pitchFamily="34" charset="0"/>
                  </a:rPr>
                  <a:t>	</a:t>
                </a:r>
                <a:r>
                  <a:rPr lang="en-GB" altLang="sv-SE" sz="1800" dirty="0">
                    <a:latin typeface="Arial" pitchFamily="34" charset="0"/>
                  </a:rPr>
                  <a:t>where</a:t>
                </a:r>
              </a:p>
              <a:p>
                <a:endParaRPr lang="en-GB" altLang="sv-SE" sz="1800" b="1" dirty="0">
                  <a:latin typeface="Arial" pitchFamily="34" charset="0"/>
                </a:endParaRPr>
              </a:p>
              <a:p>
                <a:endParaRPr lang="en-GB" altLang="sv-SE" sz="1800" b="1" dirty="0">
                  <a:latin typeface="Arial" pitchFamily="34" charset="0"/>
                </a:endParaRPr>
              </a:p>
              <a:p>
                <a:endParaRPr lang="en-GB" altLang="sv-SE" sz="1800" b="1" dirty="0">
                  <a:latin typeface="Arial" pitchFamily="34" charset="0"/>
                </a:endParaRPr>
              </a:p>
              <a:p>
                <a:r>
                  <a:rPr lang="en-GB" altLang="sv-SE" sz="1800" b="1" dirty="0">
                    <a:latin typeface="Arial" pitchFamily="34" charset="0"/>
                  </a:rPr>
                  <a:t>						and</a:t>
                </a:r>
              </a:p>
              <a:p>
                <a:endParaRPr lang="en-GB" altLang="sv-SE" sz="1800" b="1" dirty="0">
                  <a:latin typeface="Arial" pitchFamily="34" charset="0"/>
                </a:endParaRPr>
              </a:p>
              <a:p>
                <a:endParaRPr lang="en-GB" altLang="sv-SE" sz="1800" b="1" dirty="0">
                  <a:latin typeface="Arial" pitchFamily="34" charset="0"/>
                </a:endParaRPr>
              </a:p>
              <a:p>
                <a:endParaRPr lang="en-GB" altLang="sv-SE" sz="1800" b="1" dirty="0">
                  <a:latin typeface="Arial" pitchFamily="34" charset="0"/>
                </a:endParaRPr>
              </a:p>
              <a:p>
                <a:endParaRPr lang="en-GB" altLang="sv-SE" sz="18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717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211" y="1738312"/>
                <a:ext cx="7758887" cy="4709687"/>
              </a:xfrm>
              <a:prstGeom prst="rect">
                <a:avLst/>
              </a:prstGeom>
              <a:blipFill>
                <a:blip r:embed="rId5"/>
                <a:stretch>
                  <a:fillRect l="-628" t="-64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7" name="Object 10"/>
              <p:cNvSpPr txBox="1"/>
              <p:nvPr/>
            </p:nvSpPr>
            <p:spPr bwMode="auto">
              <a:xfrm>
                <a:off x="6353174" y="4005263"/>
                <a:ext cx="1459185" cy="2016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7177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3174" y="4005263"/>
                <a:ext cx="1459185" cy="20161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9" name="Object 9"/>
              <p:cNvSpPr txBox="1"/>
              <p:nvPr/>
            </p:nvSpPr>
            <p:spPr bwMode="auto">
              <a:xfrm>
                <a:off x="1028427" y="4307681"/>
                <a:ext cx="3024981" cy="18811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sv-SE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v-S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sv-SE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v-SE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v-SE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v-SE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717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8427" y="4307681"/>
                <a:ext cx="3024981" cy="1881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4C237-546F-4CF8-BFC8-498794181E8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Object 7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3429000" y="3328988"/>
                <a:ext cx="1993900" cy="4429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sv-SE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717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3429000" y="3328988"/>
                <a:ext cx="1993900" cy="442912"/>
              </a:xfrm>
              <a:prstGeom prst="rect">
                <a:avLst/>
              </a:prstGeom>
              <a:blipFill>
                <a:blip r:embed="rId8"/>
                <a:stretch>
                  <a:fillRect b="-41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5" name="Picture 183" descr="http://a.tgcdn.net/images/products/frontsquare/11af_4th_doctors_h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28" y="1604850"/>
            <a:ext cx="2435640" cy="24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3200" b="1" dirty="0">
                <a:latin typeface="Arial" pitchFamily="34" charset="0"/>
              </a:rPr>
              <a:t>Linear model: learning</a:t>
            </a:r>
            <a:endParaRPr lang="en-GB" altLang="sv-SE" sz="3200" dirty="0"/>
          </a:p>
        </p:txBody>
      </p:sp>
      <p:graphicFrame>
        <p:nvGraphicFramePr>
          <p:cNvPr id="8196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551900" y="1916831"/>
                <a:ext cx="5467900" cy="52398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marL="457200" indent="-4572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sv-SE" sz="1800" dirty="0">
                    <a:latin typeface="Arial" pitchFamily="34" charset="0"/>
                  </a:rPr>
                  <a:t>Least squares estimates of the parameters</a:t>
                </a:r>
              </a:p>
              <a:p>
                <a:endParaRPr lang="en-US" altLang="sv-SE" sz="1800" b="1" dirty="0">
                  <a:latin typeface="Arial" pitchFamily="34" charset="0"/>
                </a:endParaRPr>
              </a:p>
              <a:p>
                <a:endParaRPr lang="en-US" altLang="sv-SE" sz="1800" b="1" dirty="0">
                  <a:latin typeface="Arial" pitchFamily="34" charset="0"/>
                </a:endParaRPr>
              </a:p>
              <a:p>
                <a:r>
                  <a:rPr lang="en-GB" altLang="sv-SE" sz="1800" b="1" dirty="0">
                    <a:latin typeface="Arial" pitchFamily="34" charset="0"/>
                  </a:rPr>
                  <a:t>		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altLang="sv-SE" sz="1800" dirty="0">
                    <a:latin typeface="Arial" pitchFamily="34" charset="0"/>
                  </a:rPr>
                  <a:t>Predicted values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altLang="sv-SE" sz="1800" dirty="0">
                  <a:latin typeface="Arial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altLang="sv-SE" sz="1800" dirty="0">
                  <a:latin typeface="Arial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altLang="sv-SE" sz="1800" dirty="0">
                  <a:latin typeface="Arial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altLang="sv-SE" sz="1800" dirty="0">
                    <a:latin typeface="Arial" pitchFamily="34" charset="0"/>
                  </a:rPr>
                  <a:t>Linear regression belongs to the class of </a:t>
                </a:r>
                <a:r>
                  <a:rPr lang="en-GB" altLang="sv-SE" sz="1800" b="1" dirty="0">
                    <a:solidFill>
                      <a:srgbClr val="0000FF"/>
                    </a:solidFill>
                    <a:latin typeface="Arial" pitchFamily="34" charset="0"/>
                  </a:rPr>
                  <a:t>linear smoothers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altLang="sv-SE" sz="1800" b="1" dirty="0">
                  <a:solidFill>
                    <a:srgbClr val="0000FF"/>
                  </a:solidFill>
                  <a:latin typeface="Arial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altLang="sv-SE" sz="1800" b="1" dirty="0">
                    <a:solidFill>
                      <a:srgbClr val="C00000"/>
                    </a:solidFill>
                    <a:latin typeface="Arial" pitchFamily="34" charset="0"/>
                  </a:rPr>
                  <a:t>Note: </a:t>
                </a:r>
                <a:r>
                  <a:rPr lang="en-GB" altLang="sv-SE" sz="18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sv-SE" altLang="sv-SE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altLang="sv-SE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sv-SE" altLang="sv-SE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altLang="sv-SE" sz="1800" dirty="0">
                    <a:solidFill>
                      <a:srgbClr val="C00000"/>
                    </a:solidFill>
                    <a:latin typeface="Arial" pitchFamily="34" charset="0"/>
                  </a:rPr>
                  <a:t> </a:t>
                </a:r>
                <a:r>
                  <a:rPr lang="en-GB" altLang="sv-SE" sz="1800" dirty="0">
                    <a:latin typeface="Arial" pitchFamily="34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sv-SE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sv-SE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altLang="sv-SE" sz="1800" dirty="0">
                    <a:latin typeface="Arial" pitchFamily="34" charset="0"/>
                  </a:rPr>
                  <a:t> is not invertible</a:t>
                </a:r>
              </a:p>
              <a:p>
                <a:endParaRPr lang="en-GB" altLang="sv-SE" sz="1800" b="1" dirty="0">
                  <a:latin typeface="Arial" pitchFamily="34" charset="0"/>
                </a:endParaRPr>
              </a:p>
              <a:p>
                <a:r>
                  <a:rPr lang="en-GB" altLang="sv-SE" sz="1800" b="1" dirty="0">
                    <a:latin typeface="Arial" pitchFamily="34" charset="0"/>
                  </a:rPr>
                  <a:t>	</a:t>
                </a:r>
              </a:p>
              <a:p>
                <a:endParaRPr lang="en-GB" altLang="sv-SE" sz="1800" b="1" dirty="0">
                  <a:latin typeface="Arial" pitchFamily="34" charset="0"/>
                </a:endParaRPr>
              </a:p>
              <a:p>
                <a:endParaRPr lang="en-GB" altLang="sv-SE" sz="1800" b="1" dirty="0">
                  <a:latin typeface="Arial" pitchFamily="34" charset="0"/>
                </a:endParaRPr>
              </a:p>
              <a:p>
                <a:endParaRPr lang="en-GB" altLang="sv-SE" sz="1800" b="1" dirty="0">
                  <a:latin typeface="Arial" pitchFamily="34" charset="0"/>
                </a:endParaRPr>
              </a:p>
              <a:p>
                <a:endParaRPr lang="en-GB" altLang="sv-SE" sz="18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819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900" y="1916831"/>
                <a:ext cx="5467900" cy="5239896"/>
              </a:xfrm>
              <a:prstGeom prst="rect">
                <a:avLst/>
              </a:prstGeom>
              <a:blipFill>
                <a:blip r:embed="rId6"/>
                <a:stretch>
                  <a:fillRect l="-780" t="-581" r="-1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0" name="Object 8"/>
              <p:cNvSpPr txBox="1"/>
              <p:nvPr/>
            </p:nvSpPr>
            <p:spPr bwMode="auto">
              <a:xfrm>
                <a:off x="2916238" y="2349500"/>
                <a:ext cx="2160587" cy="428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sv-SE" b="1" dirty="0"/>
              </a:p>
            </p:txBody>
          </p:sp>
        </mc:Choice>
        <mc:Fallback xmlns="">
          <p:sp>
            <p:nvSpPr>
              <p:cNvPr id="820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238" y="2349500"/>
                <a:ext cx="2160587" cy="428625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1" name="Object 9"/>
              <p:cNvSpPr txBox="1"/>
              <p:nvPr/>
            </p:nvSpPr>
            <p:spPr bwMode="auto">
              <a:xfrm>
                <a:off x="3014663" y="3113088"/>
                <a:ext cx="4057650" cy="469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̂"/>
                          <m:ctrlP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sv-SE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𝑷𝒚</m:t>
                      </m:r>
                    </m:oMath>
                  </m:oMathPara>
                </a14:m>
                <a:endParaRPr lang="sv-SE" b="1" dirty="0"/>
              </a:p>
            </p:txBody>
          </p:sp>
        </mc:Choice>
        <mc:Fallback xmlns="">
          <p:sp>
            <p:nvSpPr>
              <p:cNvPr id="820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4663" y="3113088"/>
                <a:ext cx="4057650" cy="469900"/>
              </a:xfrm>
              <a:prstGeom prst="rect">
                <a:avLst/>
              </a:prstGeom>
              <a:blipFill>
                <a:blip r:embed="rId8"/>
                <a:stretch>
                  <a:fillRect t="-12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6019800" y="3429000"/>
            <a:ext cx="1164249" cy="848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72276" y="42776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Hat matrix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4C237-546F-4CF8-BFC8-498794181E8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539012" y="477915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Why</a:t>
            </a:r>
            <a:r>
              <a:rPr lang="sv-SE" dirty="0">
                <a:solidFill>
                  <a:srgbClr val="7030A0"/>
                </a:solidFill>
              </a:rPr>
              <a:t> is it </a:t>
            </a:r>
            <a:r>
              <a:rPr lang="sv-SE" dirty="0" err="1">
                <a:solidFill>
                  <a:srgbClr val="7030A0"/>
                </a:solidFill>
              </a:rPr>
              <a:t>called</a:t>
            </a:r>
            <a:r>
              <a:rPr lang="sv-SE" dirty="0">
                <a:solidFill>
                  <a:srgbClr val="7030A0"/>
                </a:solidFill>
              </a:rPr>
              <a:t> so?</a:t>
            </a:r>
          </a:p>
        </p:txBody>
      </p:sp>
    </p:spTree>
    <p:extLst>
      <p:ext uri="{BB962C8B-B14F-4D97-AF65-F5344CB8AC3E}">
        <p14:creationId xmlns:p14="http://schemas.microsoft.com/office/powerpoint/2010/main" val="3824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732AC6CB-935B-422E-82CC-E7412239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err="1"/>
              <a:t>Linear</a:t>
            </a:r>
            <a:r>
              <a:rPr lang="sv-SE" sz="4000" dirty="0"/>
              <a:t> regression: </a:t>
            </a:r>
            <a:r>
              <a:rPr lang="sv-SE" sz="4000" dirty="0" err="1"/>
              <a:t>learning</a:t>
            </a:r>
            <a:r>
              <a:rPr lang="sv-SE" sz="4000" dirty="0"/>
              <a:t> </a:t>
            </a:r>
            <a:r>
              <a:rPr lang="sv-SE" sz="4000" dirty="0" err="1"/>
              <a:t>algorithm</a:t>
            </a:r>
            <a:endParaRPr lang="sv-S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latshållare för innehåll 9">
                <a:extLst>
                  <a:ext uri="{FF2B5EF4-FFF2-40B4-BE49-F238E27FC236}">
                    <a16:creationId xmlns:a16="http://schemas.microsoft.com/office/drawing/2014/main" id="{A4A138AC-877B-4053-918E-EBDC00C0A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Training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sv-SE" sz="2000" dirty="0" err="1"/>
                  <a:t>Construct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sv-SE" sz="2000" b="1" dirty="0"/>
                  <a:t> </a:t>
                </a:r>
                <a:r>
                  <a:rPr lang="sv-SE" sz="2000" dirty="0"/>
                  <a:t>and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sv-SE" sz="2000" b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sv-SE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sv-SE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sv-SE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sv-SE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sv-SE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sv-SE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sv-SE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sv-SE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sv-SE" sz="2000" b="1" dirty="0">
                  <a:solidFill>
                    <a:srgbClr val="00000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sv-SE" sz="2000" b="1" dirty="0">
                  <a:solidFill>
                    <a:srgbClr val="000000"/>
                  </a:solidFill>
                </a:endParaRPr>
              </a:p>
              <a:p>
                <a:r>
                  <a:rPr lang="sv-SE" sz="2400" dirty="0" err="1"/>
                  <a:t>Prediction</a:t>
                </a:r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v-SE" sz="2000" b="1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sv-SE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b="1" i="1" dirty="0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p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10" name="Platshållare för innehåll 9">
                <a:extLst>
                  <a:ext uri="{FF2B5EF4-FFF2-40B4-BE49-F238E27FC236}">
                    <a16:creationId xmlns:a16="http://schemas.microsoft.com/office/drawing/2014/main" id="{A4A138AC-877B-4053-918E-EBDC00C0A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tshållare för sidfot 6">
            <a:extLst>
              <a:ext uri="{FF2B5EF4-FFF2-40B4-BE49-F238E27FC236}">
                <a16:creationId xmlns:a16="http://schemas.microsoft.com/office/drawing/2014/main" id="{C7AE434C-C1DB-4297-A8CB-78A7524B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E154FFA-11DD-4B90-9C68-3D129EB4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4C237-546F-4CF8-BFC8-498794181E8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5976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622C19F045194BBC8A89DAB366FE55" ma:contentTypeVersion="2" ma:contentTypeDescription="Create a new document." ma:contentTypeScope="" ma:versionID="e895cc09decf00533a30dc8ca3942800">
  <xsd:schema xmlns:xsd="http://www.w3.org/2001/XMLSchema" xmlns:xs="http://www.w3.org/2001/XMLSchema" xmlns:p="http://schemas.microsoft.com/office/2006/metadata/properties" xmlns:ns2="db00ea1b-5fd8-4bb3-a635-412f18fd437b" xmlns:ns3="456c28a4-5118-4ea6-a46b-b0a68eb16af2" targetNamespace="http://schemas.microsoft.com/office/2006/metadata/properties" ma:root="true" ma:fieldsID="25dc8a105c99309ca6f8c9aec07388ed" ns2:_="" ns3:_="">
    <xsd:import namespace="db00ea1b-5fd8-4bb3-a635-412f18fd437b"/>
    <xsd:import namespace="456c28a4-5118-4ea6-a46b-b0a68eb16af2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ea1b-5fd8-4bb3-a635-412f18fd437b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c28a4-5118-4ea6-a46b-b0a68eb16af2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db00ea1b-5fd8-4bb3-a635-412f18fd437b" xsi:nil="true"/>
    <_lisam_PublishedVersion xmlns="456c28a4-5118-4ea6-a46b-b0a68eb16af2" xsi:nil="true"/>
  </documentManagement>
</p:properties>
</file>

<file path=customXml/itemProps1.xml><?xml version="1.0" encoding="utf-8"?>
<ds:datastoreItem xmlns:ds="http://schemas.openxmlformats.org/officeDocument/2006/customXml" ds:itemID="{54572BC2-4048-44B1-A8DB-3BB2743CF9D0}"/>
</file>

<file path=customXml/itemProps2.xml><?xml version="1.0" encoding="utf-8"?>
<ds:datastoreItem xmlns:ds="http://schemas.openxmlformats.org/officeDocument/2006/customXml" ds:itemID="{502D56F4-9AA9-4475-B318-DCFF26FF7BF0}"/>
</file>

<file path=customXml/itemProps3.xml><?xml version="1.0" encoding="utf-8"?>
<ds:datastoreItem xmlns:ds="http://schemas.openxmlformats.org/officeDocument/2006/customXml" ds:itemID="{F0F9939C-F4A3-480F-8287-706B96C19ED7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42923</TotalTime>
  <Words>1861</Words>
  <Application>Microsoft Office PowerPoint</Application>
  <PresentationFormat>Bildspel på skärmen (4:3)</PresentationFormat>
  <Paragraphs>409</Paragraphs>
  <Slides>34</Slides>
  <Notes>14</Notes>
  <HiddenSlides>0</HiddenSlides>
  <MMClips>0</MMClips>
  <ScaleCrop>false</ScaleCrop>
  <HeadingPairs>
    <vt:vector size="8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3</vt:i4>
      </vt:variant>
      <vt:variant>
        <vt:lpstr>Bildrubriker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Consolas</vt:lpstr>
      <vt:lpstr>mytheme</vt:lpstr>
      <vt:lpstr>Equation</vt:lpstr>
      <vt:lpstr>Ekvation</vt:lpstr>
      <vt:lpstr>Worksheet</vt:lpstr>
      <vt:lpstr>Regression, classification and regularization  </vt:lpstr>
      <vt:lpstr>Overview</vt:lpstr>
      <vt:lpstr>Simple linear regression</vt:lpstr>
      <vt:lpstr>Linear regression</vt:lpstr>
      <vt:lpstr>Linear regression</vt:lpstr>
      <vt:lpstr>Linear model: learning</vt:lpstr>
      <vt:lpstr>Linear model: learning</vt:lpstr>
      <vt:lpstr>Linear model: learning</vt:lpstr>
      <vt:lpstr>Linear regression: learning algorithm</vt:lpstr>
      <vt:lpstr>Linear model learning</vt:lpstr>
      <vt:lpstr>Linear regression in R</vt:lpstr>
      <vt:lpstr>An example of ordinary least squares regression</vt:lpstr>
      <vt:lpstr>An example of ordinary least squares regression</vt:lpstr>
      <vt:lpstr>An example of ordinary least squares regression</vt:lpstr>
      <vt:lpstr>Data scaling</vt:lpstr>
      <vt:lpstr>Data scaling</vt:lpstr>
      <vt:lpstr>Degrees of freedom</vt:lpstr>
      <vt:lpstr>Different  types of features</vt:lpstr>
      <vt:lpstr>Basis function expansion</vt:lpstr>
      <vt:lpstr>Polynomial regression</vt:lpstr>
      <vt:lpstr>Regularization</vt:lpstr>
      <vt:lpstr>Regularization</vt:lpstr>
      <vt:lpstr>Classification</vt:lpstr>
      <vt:lpstr>Classifiers</vt:lpstr>
      <vt:lpstr>Logistic regression</vt:lpstr>
      <vt:lpstr>Logistic regression</vt:lpstr>
      <vt:lpstr>Logistic regression: learning</vt:lpstr>
      <vt:lpstr>Logistic regression: learning algorithm</vt:lpstr>
      <vt:lpstr>Logistic regression: learning algorithm</vt:lpstr>
      <vt:lpstr>Logistic regression</vt:lpstr>
      <vt:lpstr>Logistic regression: learning</vt:lpstr>
      <vt:lpstr>Logistic regression</vt:lpstr>
      <vt:lpstr>Logistic regression</vt:lpstr>
      <vt:lpstr>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606</cp:revision>
  <dcterms:created xsi:type="dcterms:W3CDTF">2008-10-17T08:20:23Z</dcterms:created>
  <dcterms:modified xsi:type="dcterms:W3CDTF">2022-08-17T14:34:04Z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0x010100C9622C19F045194BBC8A89DAB366FE55</vt:lpwstr>
  </property>
</Properties>
</file>