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0" y="694325"/>
            <a:ext cx="8329800" cy="1335300"/>
          </a:xfrm>
          <a:prstGeom prst="rect">
            <a:avLst/>
          </a:prstGeom>
        </p:spPr>
        <p:txBody>
          <a:bodyPr anchorCtr="0" anchor="b" bIns="91425" lIns="91425" rIns="91425" tIns="91425">
            <a:noAutofit/>
          </a:bodyPr>
          <a:lstStyle/>
          <a:p>
            <a:pPr lvl="0">
              <a:spcBef>
                <a:spcPts val="0"/>
              </a:spcBef>
              <a:buNone/>
            </a:pPr>
            <a:r>
              <a:rPr lang="en"/>
              <a:t> Database Demo</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Team 06</a:t>
            </a:r>
          </a:p>
          <a:p>
            <a:pPr lvl="0" rtl="0">
              <a:lnSpc>
                <a:spcPct val="115000"/>
              </a:lnSpc>
              <a:spcBef>
                <a:spcPts val="0"/>
              </a:spcBef>
              <a:buClr>
                <a:schemeClr val="dk1"/>
              </a:buClr>
              <a:buSzPct val="100000"/>
              <a:buFont typeface="Arial"/>
              <a:buNone/>
            </a:pPr>
            <a:r>
              <a:rPr lang="en" sz="1100">
                <a:solidFill>
                  <a:schemeClr val="dk1"/>
                </a:solidFill>
              </a:rPr>
              <a:t>Daniel Morris</a:t>
            </a:r>
          </a:p>
          <a:p>
            <a:pPr lvl="0" rtl="0">
              <a:lnSpc>
                <a:spcPct val="115000"/>
              </a:lnSpc>
              <a:spcBef>
                <a:spcPts val="0"/>
              </a:spcBef>
              <a:buClr>
                <a:schemeClr val="dk1"/>
              </a:buClr>
              <a:buSzPct val="100000"/>
              <a:buFont typeface="Arial"/>
              <a:buNone/>
            </a:pPr>
            <a:r>
              <a:rPr lang="en" sz="1100">
                <a:solidFill>
                  <a:schemeClr val="dk1"/>
                </a:solidFill>
              </a:rPr>
              <a:t>Kevin Noonan</a:t>
            </a:r>
          </a:p>
          <a:p>
            <a:pPr lvl="0" rtl="0">
              <a:lnSpc>
                <a:spcPct val="115000"/>
              </a:lnSpc>
              <a:spcBef>
                <a:spcPts val="0"/>
              </a:spcBef>
              <a:buClr>
                <a:schemeClr val="dk1"/>
              </a:buClr>
              <a:buSzPct val="100000"/>
              <a:buFont typeface="Arial"/>
              <a:buNone/>
            </a:pPr>
            <a:r>
              <a:rPr lang="en" sz="1100">
                <a:solidFill>
                  <a:schemeClr val="dk1"/>
                </a:solidFill>
              </a:rPr>
              <a:t>Qi Guo</a:t>
            </a:r>
          </a:p>
          <a:p>
            <a:pPr lvl="0" rtl="0">
              <a:lnSpc>
                <a:spcPct val="115000"/>
              </a:lnSpc>
              <a:spcBef>
                <a:spcPts val="0"/>
              </a:spcBef>
              <a:buClr>
                <a:schemeClr val="dk1"/>
              </a:buClr>
              <a:buSzPct val="100000"/>
              <a:buFont typeface="Arial"/>
              <a:buNone/>
            </a:pPr>
            <a:r>
              <a:rPr lang="en" sz="1100">
                <a:solidFill>
                  <a:schemeClr val="dk1"/>
                </a:solidFill>
              </a:rPr>
              <a:t>Wei Zhang</a:t>
            </a:r>
          </a:p>
          <a:p>
            <a:pPr lvl="0" rtl="0">
              <a:lnSpc>
                <a:spcPct val="115000"/>
              </a:lnSpc>
              <a:spcBef>
                <a:spcPts val="0"/>
              </a:spcBef>
              <a:buClr>
                <a:schemeClr val="dk1"/>
              </a:buClr>
              <a:buSzPct val="100000"/>
              <a:buFont typeface="Arial"/>
              <a:buNone/>
            </a:pPr>
            <a:r>
              <a:rPr lang="en" sz="1100">
                <a:solidFill>
                  <a:schemeClr val="dk1"/>
                </a:solidFill>
              </a:rPr>
              <a:t>Nam Pham</a:t>
            </a:r>
          </a:p>
          <a:p>
            <a:pPr lvl="0" algn="l">
              <a:spcBef>
                <a:spcPts val="0"/>
              </a:spcBef>
              <a:buNone/>
            </a:pPr>
            <a:r>
              <a:rPr lang="en"/>
              <a:t>								</a:t>
            </a:r>
          </a:p>
          <a:p>
            <a:pPr lvl="0" algn="l">
              <a:spcBef>
                <a:spcPts val="0"/>
              </a:spcBef>
              <a:buNone/>
            </a:pPr>
            <a:r>
              <a:rPr lang="en"/>
              <a:t> </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39" name="Shape 139"/>
        <p:cNvGrpSpPr/>
        <p:nvPr/>
      </p:nvGrpSpPr>
      <p:grpSpPr>
        <a:xfrm>
          <a:off x="0" y="0"/>
          <a:ext cx="0" cy="0"/>
          <a:chOff x="0" y="0"/>
          <a:chExt cx="0" cy="0"/>
        </a:xfrm>
      </p:grpSpPr>
      <p:pic>
        <p:nvPicPr>
          <p:cNvPr descr="works.png" id="140" name="Shape 140"/>
          <p:cNvPicPr preferRelativeResize="0"/>
          <p:nvPr/>
        </p:nvPicPr>
        <p:blipFill>
          <a:blip r:embed="rId3">
            <a:alphaModFix/>
          </a:blip>
          <a:stretch>
            <a:fillRect/>
          </a:stretch>
        </p:blipFill>
        <p:spPr>
          <a:xfrm>
            <a:off x="3547775" y="156175"/>
            <a:ext cx="1976725" cy="4571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44" name="Shape 144"/>
        <p:cNvGrpSpPr/>
        <p:nvPr/>
      </p:nvGrpSpPr>
      <p:grpSpPr>
        <a:xfrm>
          <a:off x="0" y="0"/>
          <a:ext cx="0" cy="0"/>
          <a:chOff x="0" y="0"/>
          <a:chExt cx="0" cy="0"/>
        </a:xfrm>
      </p:grpSpPr>
      <p:pic>
        <p:nvPicPr>
          <p:cNvPr descr="transactions.png" id="145" name="Shape 145"/>
          <p:cNvPicPr preferRelativeResize="0"/>
          <p:nvPr/>
        </p:nvPicPr>
        <p:blipFill>
          <a:blip r:embed="rId3">
            <a:alphaModFix/>
          </a:blip>
          <a:stretch>
            <a:fillRect/>
          </a:stretch>
        </p:blipFill>
        <p:spPr>
          <a:xfrm>
            <a:off x="2606499" y="354100"/>
            <a:ext cx="3623975" cy="432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49" name="Shape 149"/>
        <p:cNvGrpSpPr/>
        <p:nvPr/>
      </p:nvGrpSpPr>
      <p:grpSpPr>
        <a:xfrm>
          <a:off x="0" y="0"/>
          <a:ext cx="0" cy="0"/>
          <a:chOff x="0" y="0"/>
          <a:chExt cx="0" cy="0"/>
        </a:xfrm>
      </p:grpSpPr>
      <p:pic>
        <p:nvPicPr>
          <p:cNvPr descr="worksownership.png" id="150" name="Shape 150"/>
          <p:cNvPicPr preferRelativeResize="0"/>
          <p:nvPr/>
        </p:nvPicPr>
        <p:blipFill>
          <a:blip r:embed="rId3">
            <a:alphaModFix/>
          </a:blip>
          <a:stretch>
            <a:fillRect/>
          </a:stretch>
        </p:blipFill>
        <p:spPr>
          <a:xfrm>
            <a:off x="2673725" y="466175"/>
            <a:ext cx="4139475" cy="3796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54" name="Shape 154"/>
        <p:cNvGrpSpPr/>
        <p:nvPr/>
      </p:nvGrpSpPr>
      <p:grpSpPr>
        <a:xfrm>
          <a:off x="0" y="0"/>
          <a:ext cx="0" cy="0"/>
          <a:chOff x="0" y="0"/>
          <a:chExt cx="0" cy="0"/>
        </a:xfrm>
      </p:grpSpPr>
      <p:pic>
        <p:nvPicPr>
          <p:cNvPr descr="works media.png" id="155" name="Shape 155"/>
          <p:cNvPicPr preferRelativeResize="0"/>
          <p:nvPr/>
        </p:nvPicPr>
        <p:blipFill>
          <a:blip r:embed="rId3">
            <a:alphaModFix/>
          </a:blip>
          <a:stretch>
            <a:fillRect/>
          </a:stretch>
        </p:blipFill>
        <p:spPr>
          <a:xfrm>
            <a:off x="3219200" y="1160925"/>
            <a:ext cx="2705600" cy="23801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59" name="Shape 159"/>
        <p:cNvGrpSpPr/>
        <p:nvPr/>
      </p:nvGrpSpPr>
      <p:grpSpPr>
        <a:xfrm>
          <a:off x="0" y="0"/>
          <a:ext cx="0" cy="0"/>
          <a:chOff x="0" y="0"/>
          <a:chExt cx="0" cy="0"/>
        </a:xfrm>
      </p:grpSpPr>
      <p:pic>
        <p:nvPicPr>
          <p:cNvPr descr="works state.png" id="160" name="Shape 160"/>
          <p:cNvPicPr preferRelativeResize="0"/>
          <p:nvPr/>
        </p:nvPicPr>
        <p:blipFill>
          <a:blip r:embed="rId3">
            <a:alphaModFix/>
          </a:blip>
          <a:stretch>
            <a:fillRect/>
          </a:stretch>
        </p:blipFill>
        <p:spPr>
          <a:xfrm>
            <a:off x="2640125" y="791125"/>
            <a:ext cx="3960149" cy="33163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64" name="Shape 164"/>
        <p:cNvGrpSpPr/>
        <p:nvPr/>
      </p:nvGrpSpPr>
      <p:grpSpPr>
        <a:xfrm>
          <a:off x="0" y="0"/>
          <a:ext cx="0" cy="0"/>
          <a:chOff x="0" y="0"/>
          <a:chExt cx="0" cy="0"/>
        </a:xfrm>
      </p:grpSpPr>
      <p:pic>
        <p:nvPicPr>
          <p:cNvPr descr="works value.png" id="165" name="Shape 165"/>
          <p:cNvPicPr preferRelativeResize="0"/>
          <p:nvPr/>
        </p:nvPicPr>
        <p:blipFill>
          <a:blip r:embed="rId3">
            <a:alphaModFix/>
          </a:blip>
          <a:stretch>
            <a:fillRect/>
          </a:stretch>
        </p:blipFill>
        <p:spPr>
          <a:xfrm>
            <a:off x="2299012" y="905437"/>
            <a:ext cx="4545974" cy="31085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69" name="Shape 169"/>
        <p:cNvGrpSpPr/>
        <p:nvPr/>
      </p:nvGrpSpPr>
      <p:grpSpPr>
        <a:xfrm>
          <a:off x="0" y="0"/>
          <a:ext cx="0" cy="0"/>
          <a:chOff x="0" y="0"/>
          <a:chExt cx="0" cy="0"/>
        </a:xfrm>
      </p:grpSpPr>
      <p:pic>
        <p:nvPicPr>
          <p:cNvPr descr="exhibitions.png" id="170" name="Shape 170"/>
          <p:cNvPicPr preferRelativeResize="0"/>
          <p:nvPr/>
        </p:nvPicPr>
        <p:blipFill>
          <a:blip r:embed="rId3">
            <a:alphaModFix/>
          </a:blip>
          <a:stretch>
            <a:fillRect/>
          </a:stretch>
        </p:blipFill>
        <p:spPr>
          <a:xfrm>
            <a:off x="3021099" y="1113100"/>
            <a:ext cx="3220574" cy="2917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74" name="Shape 174"/>
        <p:cNvGrpSpPr/>
        <p:nvPr/>
      </p:nvGrpSpPr>
      <p:grpSpPr>
        <a:xfrm>
          <a:off x="0" y="0"/>
          <a:ext cx="0" cy="0"/>
          <a:chOff x="0" y="0"/>
          <a:chExt cx="0" cy="0"/>
        </a:xfrm>
      </p:grpSpPr>
      <p:pic>
        <p:nvPicPr>
          <p:cNvPr descr="locations.png" id="175" name="Shape 175"/>
          <p:cNvPicPr preferRelativeResize="0"/>
          <p:nvPr/>
        </p:nvPicPr>
        <p:blipFill>
          <a:blip r:embed="rId3">
            <a:alphaModFix/>
          </a:blip>
          <a:stretch>
            <a:fillRect/>
          </a:stretch>
        </p:blipFill>
        <p:spPr>
          <a:xfrm>
            <a:off x="3161899" y="161300"/>
            <a:ext cx="2213574" cy="4820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79" name="Shape 179"/>
        <p:cNvGrpSpPr/>
        <p:nvPr/>
      </p:nvGrpSpPr>
      <p:grpSpPr>
        <a:xfrm>
          <a:off x="0" y="0"/>
          <a:ext cx="0" cy="0"/>
          <a:chOff x="0" y="0"/>
          <a:chExt cx="0" cy="0"/>
        </a:xfrm>
      </p:grpSpPr>
      <p:pic>
        <p:nvPicPr>
          <p:cNvPr descr="locationsdoors.png" id="180" name="Shape 180"/>
          <p:cNvPicPr preferRelativeResize="0"/>
          <p:nvPr/>
        </p:nvPicPr>
        <p:blipFill>
          <a:blip r:embed="rId3">
            <a:alphaModFix/>
          </a:blip>
          <a:stretch>
            <a:fillRect/>
          </a:stretch>
        </p:blipFill>
        <p:spPr>
          <a:xfrm>
            <a:off x="3034562" y="1463500"/>
            <a:ext cx="3074875" cy="1752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84" name="Shape 184"/>
        <p:cNvGrpSpPr/>
        <p:nvPr/>
      </p:nvGrpSpPr>
      <p:grpSpPr>
        <a:xfrm>
          <a:off x="0" y="0"/>
          <a:ext cx="0" cy="0"/>
          <a:chOff x="0" y="0"/>
          <a:chExt cx="0" cy="0"/>
        </a:xfrm>
      </p:grpSpPr>
      <p:pic>
        <p:nvPicPr>
          <p:cNvPr descr="exhibitionslocations.png" id="185" name="Shape 185"/>
          <p:cNvPicPr preferRelativeResize="0"/>
          <p:nvPr/>
        </p:nvPicPr>
        <p:blipFill>
          <a:blip r:embed="rId3">
            <a:alphaModFix/>
          </a:blip>
          <a:stretch>
            <a:fillRect/>
          </a:stretch>
        </p:blipFill>
        <p:spPr>
          <a:xfrm>
            <a:off x="2872075" y="914400"/>
            <a:ext cx="3399849" cy="288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59" name="Shape 59"/>
        <p:cNvGrpSpPr/>
        <p:nvPr/>
      </p:nvGrpSpPr>
      <p:grpSpPr>
        <a:xfrm>
          <a:off x="0" y="0"/>
          <a:ext cx="0" cy="0"/>
          <a:chOff x="0" y="0"/>
          <a:chExt cx="0" cy="0"/>
        </a:xfrm>
      </p:grpSpPr>
      <p:sp>
        <p:nvSpPr>
          <p:cNvPr id="60" name="Shape 60"/>
          <p:cNvSpPr/>
          <p:nvPr/>
        </p:nvSpPr>
        <p:spPr>
          <a:xfrm>
            <a:off x="6734225" y="3759650"/>
            <a:ext cx="1575000" cy="70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Exhibitions</a:t>
            </a:r>
          </a:p>
        </p:txBody>
      </p:sp>
      <p:sp>
        <p:nvSpPr>
          <p:cNvPr id="61" name="Shape 61"/>
          <p:cNvSpPr/>
          <p:nvPr/>
        </p:nvSpPr>
        <p:spPr>
          <a:xfrm>
            <a:off x="3696900" y="295074"/>
            <a:ext cx="1575000" cy="7067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    </a:t>
            </a:r>
            <a:r>
              <a:rPr b="1" lang="en"/>
              <a:t>   </a:t>
            </a:r>
            <a:r>
              <a:rPr b="1" lang="en" sz="1800"/>
              <a:t>Works</a:t>
            </a:r>
          </a:p>
        </p:txBody>
      </p:sp>
      <p:sp>
        <p:nvSpPr>
          <p:cNvPr id="62" name="Shape 62"/>
          <p:cNvSpPr/>
          <p:nvPr/>
        </p:nvSpPr>
        <p:spPr>
          <a:xfrm>
            <a:off x="754475" y="3759650"/>
            <a:ext cx="1693200" cy="70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Locations</a:t>
            </a:r>
          </a:p>
        </p:txBody>
      </p:sp>
      <p:sp>
        <p:nvSpPr>
          <p:cNvPr id="63" name="Shape 63"/>
          <p:cNvSpPr/>
          <p:nvPr/>
        </p:nvSpPr>
        <p:spPr>
          <a:xfrm>
            <a:off x="3409200" y="2052850"/>
            <a:ext cx="2098200" cy="1123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t> </a:t>
            </a:r>
            <a:r>
              <a:rPr b="1" lang="en" sz="1800"/>
              <a:t>Institutions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89" name="Shape 189"/>
        <p:cNvGrpSpPr/>
        <p:nvPr/>
      </p:nvGrpSpPr>
      <p:grpSpPr>
        <a:xfrm>
          <a:off x="0" y="0"/>
          <a:ext cx="0" cy="0"/>
          <a:chOff x="0" y="0"/>
          <a:chExt cx="0" cy="0"/>
        </a:xfrm>
      </p:grpSpPr>
      <p:pic>
        <p:nvPicPr>
          <p:cNvPr descr="worksexhibitions.png" id="190" name="Shape 190"/>
          <p:cNvPicPr preferRelativeResize="0"/>
          <p:nvPr/>
        </p:nvPicPr>
        <p:blipFill>
          <a:blip r:embed="rId3">
            <a:alphaModFix/>
          </a:blip>
          <a:stretch>
            <a:fillRect/>
          </a:stretch>
        </p:blipFill>
        <p:spPr>
          <a:xfrm>
            <a:off x="2720200" y="858375"/>
            <a:ext cx="3703600" cy="287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94" name="Shape 194"/>
        <p:cNvGrpSpPr/>
        <p:nvPr/>
      </p:nvGrpSpPr>
      <p:grpSpPr>
        <a:xfrm>
          <a:off x="0" y="0"/>
          <a:ext cx="0" cy="0"/>
          <a:chOff x="0" y="0"/>
          <a:chExt cx="0" cy="0"/>
        </a:xfrm>
      </p:grpSpPr>
      <p:pic>
        <p:nvPicPr>
          <p:cNvPr descr="works locations.png" id="195" name="Shape 195"/>
          <p:cNvPicPr preferRelativeResize="0"/>
          <p:nvPr/>
        </p:nvPicPr>
        <p:blipFill>
          <a:blip r:embed="rId3">
            <a:alphaModFix/>
          </a:blip>
          <a:stretch>
            <a:fillRect/>
          </a:stretch>
        </p:blipFill>
        <p:spPr>
          <a:xfrm>
            <a:off x="2426400" y="1160925"/>
            <a:ext cx="4416474" cy="3142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99" name="Shape 199"/>
        <p:cNvGrpSpPr/>
        <p:nvPr/>
      </p:nvGrpSpPr>
      <p:grpSpPr>
        <a:xfrm>
          <a:off x="0" y="0"/>
          <a:ext cx="0" cy="0"/>
          <a:chOff x="0" y="0"/>
          <a:chExt cx="0" cy="0"/>
        </a:xfrm>
      </p:grpSpPr>
      <p:sp>
        <p:nvSpPr>
          <p:cNvPr id="200" name="Shape 200"/>
          <p:cNvSpPr txBox="1"/>
          <p:nvPr>
            <p:ph idx="1" type="body"/>
          </p:nvPr>
        </p:nvSpPr>
        <p:spPr>
          <a:xfrm>
            <a:off x="1115125" y="1625850"/>
            <a:ext cx="7077300" cy="2920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t/>
            </a:r>
            <a:endParaRPr/>
          </a:p>
          <a:p>
            <a:pPr lvl="0" rtl="0">
              <a:spcBef>
                <a:spcPts val="0"/>
              </a:spcBef>
              <a:buNone/>
            </a:pPr>
            <a:r>
              <a:t/>
            </a:r>
            <a:endParaRPr/>
          </a:p>
        </p:txBody>
      </p:sp>
      <p:sp>
        <p:nvSpPr>
          <p:cNvPr id="201" name="Shape 201"/>
          <p:cNvSpPr/>
          <p:nvPr/>
        </p:nvSpPr>
        <p:spPr>
          <a:xfrm>
            <a:off x="6984027" y="4385925"/>
            <a:ext cx="1249200" cy="438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Exhibitions</a:t>
            </a:r>
          </a:p>
        </p:txBody>
      </p:sp>
      <p:sp>
        <p:nvSpPr>
          <p:cNvPr id="202" name="Shape 202"/>
          <p:cNvSpPr/>
          <p:nvPr/>
        </p:nvSpPr>
        <p:spPr>
          <a:xfrm>
            <a:off x="4246401" y="812892"/>
            <a:ext cx="1043100" cy="438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Works</a:t>
            </a:r>
          </a:p>
        </p:txBody>
      </p:sp>
      <p:sp>
        <p:nvSpPr>
          <p:cNvPr id="203" name="Shape 203"/>
          <p:cNvSpPr/>
          <p:nvPr/>
        </p:nvSpPr>
        <p:spPr>
          <a:xfrm>
            <a:off x="1510725" y="4279350"/>
            <a:ext cx="1164000" cy="438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Locations</a:t>
            </a:r>
          </a:p>
        </p:txBody>
      </p:sp>
      <p:sp>
        <p:nvSpPr>
          <p:cNvPr id="204" name="Shape 204"/>
          <p:cNvSpPr/>
          <p:nvPr/>
        </p:nvSpPr>
        <p:spPr>
          <a:xfrm>
            <a:off x="4078850" y="2820350"/>
            <a:ext cx="1302900" cy="583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Institutions</a:t>
            </a:r>
          </a:p>
        </p:txBody>
      </p:sp>
      <p:sp>
        <p:nvSpPr>
          <p:cNvPr id="205" name="Shape 205"/>
          <p:cNvSpPr/>
          <p:nvPr/>
        </p:nvSpPr>
        <p:spPr>
          <a:xfrm rot="-8719041">
            <a:off x="5408476" y="1559664"/>
            <a:ext cx="1738746" cy="171921"/>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1631625" y="2226650"/>
            <a:ext cx="1686300" cy="642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Works-locations</a:t>
            </a:r>
          </a:p>
        </p:txBody>
      </p:sp>
      <p:sp>
        <p:nvSpPr>
          <p:cNvPr id="207" name="Shape 207"/>
          <p:cNvSpPr/>
          <p:nvPr/>
        </p:nvSpPr>
        <p:spPr>
          <a:xfrm>
            <a:off x="6306025" y="2242125"/>
            <a:ext cx="1912200" cy="649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Works-exhibitions</a:t>
            </a:r>
          </a:p>
        </p:txBody>
      </p:sp>
      <p:sp>
        <p:nvSpPr>
          <p:cNvPr id="208" name="Shape 208"/>
          <p:cNvSpPr/>
          <p:nvPr/>
        </p:nvSpPr>
        <p:spPr>
          <a:xfrm>
            <a:off x="3761675" y="4295650"/>
            <a:ext cx="2065500" cy="726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Exhibitions-locations</a:t>
            </a:r>
          </a:p>
        </p:txBody>
      </p:sp>
      <p:sp>
        <p:nvSpPr>
          <p:cNvPr id="209" name="Shape 209"/>
          <p:cNvSpPr/>
          <p:nvPr/>
        </p:nvSpPr>
        <p:spPr>
          <a:xfrm rot="6416557">
            <a:off x="1638554" y="3497104"/>
            <a:ext cx="1373305" cy="180752"/>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rot="-2409098">
            <a:off x="2503072" y="1510803"/>
            <a:ext cx="1691654" cy="190744"/>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1" name="Shape 211"/>
          <p:cNvSpPr/>
          <p:nvPr/>
        </p:nvSpPr>
        <p:spPr>
          <a:xfrm rot="10797927">
            <a:off x="2766575" y="4555588"/>
            <a:ext cx="995100" cy="206700"/>
          </a:xfrm>
          <a:prstGeom prst="rightArrow">
            <a:avLst>
              <a:gd fmla="val 60096"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2" name="Shape 212"/>
          <p:cNvSpPr/>
          <p:nvPr/>
        </p:nvSpPr>
        <p:spPr>
          <a:xfrm rot="4511691">
            <a:off x="6761416" y="3544464"/>
            <a:ext cx="1420562" cy="17212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3" name="Shape 213"/>
          <p:cNvSpPr/>
          <p:nvPr/>
        </p:nvSpPr>
        <p:spPr>
          <a:xfrm rot="2000220">
            <a:off x="5309327" y="3726759"/>
            <a:ext cx="1633844" cy="239032"/>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4" name="Shape 214"/>
          <p:cNvSpPr/>
          <p:nvPr/>
        </p:nvSpPr>
        <p:spPr>
          <a:xfrm rot="8661482">
            <a:off x="2557797" y="3688478"/>
            <a:ext cx="1590305" cy="240447"/>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a:off x="4908700" y="1821225"/>
            <a:ext cx="1164000" cy="336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Ownership</a:t>
            </a:r>
          </a:p>
        </p:txBody>
      </p:sp>
      <p:sp>
        <p:nvSpPr>
          <p:cNvPr id="216" name="Shape 216"/>
          <p:cNvSpPr/>
          <p:nvPr/>
        </p:nvSpPr>
        <p:spPr>
          <a:xfrm>
            <a:off x="3401350" y="1821225"/>
            <a:ext cx="1249200" cy="336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Transactions</a:t>
            </a:r>
          </a:p>
        </p:txBody>
      </p:sp>
      <p:sp>
        <p:nvSpPr>
          <p:cNvPr id="217" name="Shape 217"/>
          <p:cNvSpPr/>
          <p:nvPr/>
        </p:nvSpPr>
        <p:spPr>
          <a:xfrm>
            <a:off x="6534626" y="173842"/>
            <a:ext cx="1043100" cy="438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Media</a:t>
            </a:r>
          </a:p>
        </p:txBody>
      </p:sp>
      <p:sp>
        <p:nvSpPr>
          <p:cNvPr id="218" name="Shape 218"/>
          <p:cNvSpPr/>
          <p:nvPr/>
        </p:nvSpPr>
        <p:spPr>
          <a:xfrm>
            <a:off x="4236250" y="76200"/>
            <a:ext cx="1063500" cy="357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State</a:t>
            </a:r>
          </a:p>
        </p:txBody>
      </p:sp>
      <p:sp>
        <p:nvSpPr>
          <p:cNvPr id="219" name="Shape 219"/>
          <p:cNvSpPr/>
          <p:nvPr/>
        </p:nvSpPr>
        <p:spPr>
          <a:xfrm>
            <a:off x="2046176" y="272917"/>
            <a:ext cx="1043100" cy="438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Value</a:t>
            </a:r>
          </a:p>
        </p:txBody>
      </p:sp>
      <p:sp>
        <p:nvSpPr>
          <p:cNvPr id="220" name="Shape 220"/>
          <p:cNvSpPr/>
          <p:nvPr/>
        </p:nvSpPr>
        <p:spPr>
          <a:xfrm>
            <a:off x="106824" y="3447275"/>
            <a:ext cx="1686300" cy="438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Locations-doors</a:t>
            </a:r>
          </a:p>
        </p:txBody>
      </p:sp>
      <p:sp>
        <p:nvSpPr>
          <p:cNvPr id="221" name="Shape 221"/>
          <p:cNvSpPr/>
          <p:nvPr/>
        </p:nvSpPr>
        <p:spPr>
          <a:xfrm rot="-2073">
            <a:off x="5827275" y="4586688"/>
            <a:ext cx="995100" cy="206700"/>
          </a:xfrm>
          <a:prstGeom prst="rightArrow">
            <a:avLst>
              <a:gd fmla="val 60096"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rot="5396662">
            <a:off x="4611140" y="522099"/>
            <a:ext cx="309000" cy="206700"/>
          </a:xfrm>
          <a:prstGeom prst="rightArrow">
            <a:avLst>
              <a:gd fmla="val 60096"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rot="-1057285">
            <a:off x="5372873" y="680210"/>
            <a:ext cx="1089103" cy="157024"/>
          </a:xfrm>
          <a:prstGeom prst="rightArrow">
            <a:avLst>
              <a:gd fmla="val 60096"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t/>
            </a:r>
            <a:endParaRPr b="1"/>
          </a:p>
        </p:txBody>
      </p:sp>
      <p:sp>
        <p:nvSpPr>
          <p:cNvPr id="224" name="Shape 224"/>
          <p:cNvSpPr/>
          <p:nvPr/>
        </p:nvSpPr>
        <p:spPr>
          <a:xfrm rot="-10096608">
            <a:off x="3150420" y="672409"/>
            <a:ext cx="995158" cy="163330"/>
          </a:xfrm>
          <a:prstGeom prst="rightArrow">
            <a:avLst>
              <a:gd fmla="val 60096"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225" name="Shape 225"/>
          <p:cNvSpPr/>
          <p:nvPr/>
        </p:nvSpPr>
        <p:spPr>
          <a:xfrm rot="-5403345">
            <a:off x="4006106" y="1918775"/>
            <a:ext cx="1541700" cy="206700"/>
          </a:xfrm>
          <a:prstGeom prst="rightArrow">
            <a:avLst>
              <a:gd fmla="val 60096"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rot="5395187">
            <a:off x="4026854" y="2417475"/>
            <a:ext cx="642900" cy="134700"/>
          </a:xfrm>
          <a:prstGeom prst="rightArrow">
            <a:avLst>
              <a:gd fmla="val 60096"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rot="5396826">
            <a:off x="4812116" y="2417475"/>
            <a:ext cx="649800" cy="134700"/>
          </a:xfrm>
          <a:prstGeom prst="rightArrow">
            <a:avLst>
              <a:gd fmla="val 60096"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rot="-5403634">
            <a:off x="4064518" y="1463774"/>
            <a:ext cx="567600" cy="135000"/>
          </a:xfrm>
          <a:prstGeom prst="rightArrow">
            <a:avLst>
              <a:gd fmla="val 60096"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9" name="Shape 229"/>
          <p:cNvSpPr/>
          <p:nvPr/>
        </p:nvSpPr>
        <p:spPr>
          <a:xfrm rot="-5403634">
            <a:off x="4853218" y="1467574"/>
            <a:ext cx="567600" cy="135000"/>
          </a:xfrm>
          <a:prstGeom prst="rightArrow">
            <a:avLst>
              <a:gd fmla="val 60096"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rot="-8035973">
            <a:off x="1133342" y="4059329"/>
            <a:ext cx="398665" cy="169739"/>
          </a:xfrm>
          <a:prstGeom prst="rightArrow">
            <a:avLst>
              <a:gd fmla="val 60096"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234" name="Shape 234"/>
        <p:cNvGrpSpPr/>
        <p:nvPr/>
      </p:nvGrpSpPr>
      <p:grpSpPr>
        <a:xfrm>
          <a:off x="0" y="0"/>
          <a:ext cx="0" cy="0"/>
          <a:chOff x="0" y="0"/>
          <a:chExt cx="0" cy="0"/>
        </a:xfrm>
      </p:grpSpPr>
      <p:sp>
        <p:nvSpPr>
          <p:cNvPr id="235" name="Shape 235"/>
          <p:cNvSpPr txBox="1"/>
          <p:nvPr/>
        </p:nvSpPr>
        <p:spPr>
          <a:xfrm>
            <a:off x="2711325" y="2053250"/>
            <a:ext cx="3546900" cy="1740000"/>
          </a:xfrm>
          <a:prstGeom prst="rect">
            <a:avLst/>
          </a:prstGeom>
          <a:noFill/>
          <a:ln>
            <a:noFill/>
          </a:ln>
        </p:spPr>
        <p:txBody>
          <a:bodyPr anchorCtr="0" anchor="t" bIns="91425" lIns="91425" rIns="91425" tIns="91425">
            <a:noAutofit/>
          </a:bodyPr>
          <a:lstStyle/>
          <a:p>
            <a:pPr lvl="0" algn="ctr">
              <a:spcBef>
                <a:spcPts val="0"/>
              </a:spcBef>
              <a:buNone/>
            </a:pPr>
            <a:r>
              <a:rPr b="1" lang="en" sz="4800"/>
              <a:t>Triggers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239" name="Shape 239"/>
        <p:cNvGrpSpPr/>
        <p:nvPr/>
      </p:nvGrpSpPr>
      <p:grpSpPr>
        <a:xfrm>
          <a:off x="0" y="0"/>
          <a:ext cx="0" cy="0"/>
          <a:chOff x="0" y="0"/>
          <a:chExt cx="0" cy="0"/>
        </a:xfrm>
      </p:grpSpPr>
      <p:sp>
        <p:nvSpPr>
          <p:cNvPr id="240" name="Shape 240"/>
          <p:cNvSpPr/>
          <p:nvPr/>
        </p:nvSpPr>
        <p:spPr>
          <a:xfrm>
            <a:off x="3023275" y="1633400"/>
            <a:ext cx="3037500" cy="1765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4800"/>
              <a:t>Value</a:t>
            </a:r>
          </a:p>
        </p:txBody>
      </p:sp>
      <p:sp>
        <p:nvSpPr>
          <p:cNvPr id="241" name="Shape 241"/>
          <p:cNvSpPr/>
          <p:nvPr/>
        </p:nvSpPr>
        <p:spPr>
          <a:xfrm>
            <a:off x="3454225" y="3517050"/>
            <a:ext cx="2272800" cy="13275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2" name="Shape 242"/>
          <p:cNvSpPr txBox="1"/>
          <p:nvPr/>
        </p:nvSpPr>
        <p:spPr>
          <a:xfrm>
            <a:off x="1146850" y="382275"/>
            <a:ext cx="7263600" cy="993900"/>
          </a:xfrm>
          <a:prstGeom prst="rect">
            <a:avLst/>
          </a:prstGeom>
          <a:noFill/>
          <a:ln>
            <a:noFill/>
          </a:ln>
        </p:spPr>
        <p:txBody>
          <a:bodyPr anchorCtr="0" anchor="t" bIns="91425" lIns="91425" rIns="91425" tIns="91425">
            <a:noAutofit/>
          </a:bodyPr>
          <a:lstStyle/>
          <a:p>
            <a:pPr lvl="0" rtl="0">
              <a:spcBef>
                <a:spcPts val="0"/>
              </a:spcBef>
              <a:buNone/>
            </a:pPr>
            <a:r>
              <a:rPr b="1" lang="en" sz="1800"/>
              <a:t>CheckValue</a:t>
            </a:r>
            <a:r>
              <a:rPr lang="en" sz="1800"/>
              <a:t>:</a:t>
            </a:r>
          </a:p>
          <a:p>
            <a:pPr lvl="0" rtl="0">
              <a:spcBef>
                <a:spcPts val="0"/>
              </a:spcBef>
              <a:buNone/>
            </a:pPr>
            <a:r>
              <a:rPr lang="en">
                <a:solidFill>
                  <a:schemeClr val="dk1"/>
                </a:solidFill>
              </a:rPr>
              <a:t>This trigger will help you to update the final date of the previous value by giving it the start date of the new value as long as the end date of the previous value is NULL.</a:t>
            </a:r>
          </a:p>
          <a:p>
            <a:pPr lvl="0">
              <a:spcBef>
                <a:spcPts val="0"/>
              </a:spcBef>
              <a:buNone/>
            </a:pPr>
            <a:r>
              <a:t/>
            </a:r>
            <a:endParaRPr/>
          </a:p>
        </p:txBody>
      </p:sp>
      <p:sp>
        <p:nvSpPr>
          <p:cNvPr id="243" name="Shape 243"/>
          <p:cNvSpPr txBox="1"/>
          <p:nvPr/>
        </p:nvSpPr>
        <p:spPr>
          <a:xfrm>
            <a:off x="4073100" y="3864575"/>
            <a:ext cx="757500" cy="632400"/>
          </a:xfrm>
          <a:prstGeom prst="rect">
            <a:avLst/>
          </a:prstGeom>
          <a:noFill/>
          <a:ln>
            <a:noFill/>
          </a:ln>
        </p:spPr>
        <p:txBody>
          <a:bodyPr anchorCtr="0" anchor="t" bIns="91425" lIns="91425" rIns="91425" tIns="91425">
            <a:noAutofit/>
          </a:bodyPr>
          <a:lstStyle/>
          <a:p>
            <a:pPr lvl="0">
              <a:spcBef>
                <a:spcPts val="0"/>
              </a:spcBef>
              <a:buNone/>
            </a:pPr>
            <a:r>
              <a:rPr lang="en" sz="1200"/>
              <a:t>Auto:</a:t>
            </a:r>
          </a:p>
          <a:p>
            <a:pPr lvl="0">
              <a:spcBef>
                <a:spcPts val="0"/>
              </a:spcBef>
              <a:buNone/>
            </a:pPr>
            <a:r>
              <a:rPr lang="en" sz="1200"/>
              <a:t>Update the start date</a:t>
            </a:r>
          </a:p>
        </p:txBody>
      </p:sp>
      <p:sp>
        <p:nvSpPr>
          <p:cNvPr id="244" name="Shape 244"/>
          <p:cNvSpPr/>
          <p:nvPr/>
        </p:nvSpPr>
        <p:spPr>
          <a:xfrm>
            <a:off x="1219200" y="2065375"/>
            <a:ext cx="1494600" cy="840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Update new value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248" name="Shape 248"/>
        <p:cNvGrpSpPr/>
        <p:nvPr/>
      </p:nvGrpSpPr>
      <p:grpSpPr>
        <a:xfrm>
          <a:off x="0" y="0"/>
          <a:ext cx="0" cy="0"/>
          <a:chOff x="0" y="0"/>
          <a:chExt cx="0" cy="0"/>
        </a:xfrm>
      </p:grpSpPr>
      <p:sp>
        <p:nvSpPr>
          <p:cNvPr id="249" name="Shape 249"/>
          <p:cNvSpPr/>
          <p:nvPr/>
        </p:nvSpPr>
        <p:spPr>
          <a:xfrm>
            <a:off x="3023275" y="1633400"/>
            <a:ext cx="3037500" cy="1765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4800"/>
              <a:t>State</a:t>
            </a:r>
          </a:p>
        </p:txBody>
      </p:sp>
      <p:sp>
        <p:nvSpPr>
          <p:cNvPr id="250" name="Shape 250"/>
          <p:cNvSpPr/>
          <p:nvPr/>
        </p:nvSpPr>
        <p:spPr>
          <a:xfrm>
            <a:off x="3454225" y="3517050"/>
            <a:ext cx="2272800" cy="13275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1" name="Shape 251"/>
          <p:cNvSpPr txBox="1"/>
          <p:nvPr/>
        </p:nvSpPr>
        <p:spPr>
          <a:xfrm>
            <a:off x="1146850" y="382275"/>
            <a:ext cx="7263600" cy="993900"/>
          </a:xfrm>
          <a:prstGeom prst="rect">
            <a:avLst/>
          </a:prstGeom>
          <a:noFill/>
          <a:ln>
            <a:noFill/>
          </a:ln>
        </p:spPr>
        <p:txBody>
          <a:bodyPr anchorCtr="0" anchor="t" bIns="91425" lIns="91425" rIns="91425" tIns="91425">
            <a:noAutofit/>
          </a:bodyPr>
          <a:lstStyle/>
          <a:p>
            <a:pPr lvl="0" rtl="0">
              <a:spcBef>
                <a:spcPts val="0"/>
              </a:spcBef>
              <a:buNone/>
            </a:pPr>
            <a:r>
              <a:rPr b="1" lang="en" sz="1800"/>
              <a:t>ChangeState</a:t>
            </a:r>
            <a:r>
              <a:rPr lang="en" sz="1800"/>
              <a:t>:</a:t>
            </a:r>
          </a:p>
          <a:p>
            <a:pPr indent="-69850" lvl="0" marL="0" rtl="0">
              <a:lnSpc>
                <a:spcPct val="138000"/>
              </a:lnSpc>
              <a:spcBef>
                <a:spcPts val="0"/>
              </a:spcBef>
              <a:buClr>
                <a:schemeClr val="dk1"/>
              </a:buClr>
              <a:buFont typeface="Arial"/>
              <a:buNone/>
            </a:pPr>
            <a:r>
              <a:rPr lang="en">
                <a:solidFill>
                  <a:schemeClr val="dk1"/>
                </a:solidFill>
              </a:rPr>
              <a:t>This trigger will help you to update the final date of the previous state by giving it the start date of the new state, as long as the end date of the previous state is NULL.</a:t>
            </a:r>
          </a:p>
          <a:p>
            <a:pPr lvl="0" rtl="0">
              <a:spcBef>
                <a:spcPts val="0"/>
              </a:spcBef>
              <a:buNone/>
            </a:pPr>
            <a:r>
              <a:t/>
            </a:r>
            <a:endParaRPr>
              <a:solidFill>
                <a:schemeClr val="dk1"/>
              </a:solidFill>
            </a:endParaRPr>
          </a:p>
          <a:p>
            <a:pPr lvl="0" rtl="0">
              <a:spcBef>
                <a:spcPts val="0"/>
              </a:spcBef>
              <a:buNone/>
            </a:pPr>
            <a:r>
              <a:t/>
            </a:r>
            <a:endParaRPr/>
          </a:p>
        </p:txBody>
      </p:sp>
      <p:sp>
        <p:nvSpPr>
          <p:cNvPr id="252" name="Shape 252"/>
          <p:cNvSpPr txBox="1"/>
          <p:nvPr/>
        </p:nvSpPr>
        <p:spPr>
          <a:xfrm>
            <a:off x="4073100" y="3864575"/>
            <a:ext cx="757500" cy="632400"/>
          </a:xfrm>
          <a:prstGeom prst="rect">
            <a:avLst/>
          </a:prstGeom>
          <a:noFill/>
          <a:ln>
            <a:noFill/>
          </a:ln>
        </p:spPr>
        <p:txBody>
          <a:bodyPr anchorCtr="0" anchor="t" bIns="91425" lIns="91425" rIns="91425" tIns="91425">
            <a:noAutofit/>
          </a:bodyPr>
          <a:lstStyle/>
          <a:p>
            <a:pPr lvl="0" rtl="0">
              <a:spcBef>
                <a:spcPts val="0"/>
              </a:spcBef>
              <a:buNone/>
            </a:pPr>
            <a:r>
              <a:rPr lang="en" sz="1200"/>
              <a:t>Auto:</a:t>
            </a:r>
          </a:p>
          <a:p>
            <a:pPr lvl="0" rtl="0">
              <a:spcBef>
                <a:spcPts val="0"/>
              </a:spcBef>
              <a:buNone/>
            </a:pPr>
            <a:r>
              <a:rPr lang="en" sz="1200"/>
              <a:t>Update the start date</a:t>
            </a:r>
          </a:p>
        </p:txBody>
      </p:sp>
      <p:sp>
        <p:nvSpPr>
          <p:cNvPr id="253" name="Shape 253"/>
          <p:cNvSpPr/>
          <p:nvPr/>
        </p:nvSpPr>
        <p:spPr>
          <a:xfrm>
            <a:off x="609600" y="2141575"/>
            <a:ext cx="1494600" cy="840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Update new value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257" name="Shape 257"/>
        <p:cNvGrpSpPr/>
        <p:nvPr/>
      </p:nvGrpSpPr>
      <p:grpSpPr>
        <a:xfrm>
          <a:off x="0" y="0"/>
          <a:ext cx="0" cy="0"/>
          <a:chOff x="0" y="0"/>
          <a:chExt cx="0" cy="0"/>
        </a:xfrm>
      </p:grpSpPr>
      <p:sp>
        <p:nvSpPr>
          <p:cNvPr id="258" name="Shape 258"/>
          <p:cNvSpPr/>
          <p:nvPr/>
        </p:nvSpPr>
        <p:spPr>
          <a:xfrm>
            <a:off x="1751575" y="1633400"/>
            <a:ext cx="5185200" cy="1765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4800"/>
              <a:t>Works_locations</a:t>
            </a:r>
          </a:p>
        </p:txBody>
      </p:sp>
      <p:sp>
        <p:nvSpPr>
          <p:cNvPr id="259" name="Shape 259"/>
          <p:cNvSpPr/>
          <p:nvPr/>
        </p:nvSpPr>
        <p:spPr>
          <a:xfrm>
            <a:off x="3454225" y="3517050"/>
            <a:ext cx="2272800" cy="13275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0" name="Shape 260"/>
          <p:cNvSpPr txBox="1"/>
          <p:nvPr/>
        </p:nvSpPr>
        <p:spPr>
          <a:xfrm>
            <a:off x="1146850" y="382275"/>
            <a:ext cx="7263600" cy="993900"/>
          </a:xfrm>
          <a:prstGeom prst="rect">
            <a:avLst/>
          </a:prstGeom>
          <a:noFill/>
          <a:ln>
            <a:noFill/>
          </a:ln>
        </p:spPr>
        <p:txBody>
          <a:bodyPr anchorCtr="0" anchor="t" bIns="91425" lIns="91425" rIns="91425" tIns="91425">
            <a:noAutofit/>
          </a:bodyPr>
          <a:lstStyle/>
          <a:p>
            <a:pPr lvl="0" rtl="0">
              <a:spcBef>
                <a:spcPts val="0"/>
              </a:spcBef>
              <a:buNone/>
            </a:pPr>
            <a:r>
              <a:rPr b="1" lang="en" sz="1800"/>
              <a:t>UpdateWorkLocationsEnddate</a:t>
            </a:r>
            <a:r>
              <a:rPr lang="en" sz="1800"/>
              <a:t>:</a:t>
            </a:r>
          </a:p>
          <a:p>
            <a:pPr indent="0" lvl="0" marL="0" rtl="0">
              <a:lnSpc>
                <a:spcPct val="138000"/>
              </a:lnSpc>
              <a:spcBef>
                <a:spcPts val="0"/>
              </a:spcBef>
              <a:buNone/>
            </a:pPr>
            <a:r>
              <a:rPr lang="en" sz="1200">
                <a:solidFill>
                  <a:schemeClr val="dk1"/>
                </a:solidFill>
              </a:rPr>
              <a:t>This trigger will help you to update the final location of the previous state by giving it the start date of the new location, as long as the end date of the previous location is NULL.</a:t>
            </a:r>
          </a:p>
          <a:p>
            <a:pPr lvl="0" rtl="0">
              <a:spcBef>
                <a:spcPts val="0"/>
              </a:spcBef>
              <a:buNone/>
            </a:pPr>
            <a:r>
              <a:t/>
            </a:r>
            <a:endParaRPr>
              <a:solidFill>
                <a:schemeClr val="dk1"/>
              </a:solidFill>
            </a:endParaRPr>
          </a:p>
          <a:p>
            <a:pPr lvl="0" rtl="0">
              <a:spcBef>
                <a:spcPts val="0"/>
              </a:spcBef>
              <a:buNone/>
            </a:pPr>
            <a:r>
              <a:t/>
            </a:r>
            <a:endParaRPr/>
          </a:p>
        </p:txBody>
      </p:sp>
      <p:sp>
        <p:nvSpPr>
          <p:cNvPr id="261" name="Shape 261"/>
          <p:cNvSpPr txBox="1"/>
          <p:nvPr/>
        </p:nvSpPr>
        <p:spPr>
          <a:xfrm>
            <a:off x="4073100" y="3864575"/>
            <a:ext cx="757500" cy="632400"/>
          </a:xfrm>
          <a:prstGeom prst="rect">
            <a:avLst/>
          </a:prstGeom>
          <a:noFill/>
          <a:ln>
            <a:noFill/>
          </a:ln>
        </p:spPr>
        <p:txBody>
          <a:bodyPr anchorCtr="0" anchor="t" bIns="91425" lIns="91425" rIns="91425" tIns="91425">
            <a:noAutofit/>
          </a:bodyPr>
          <a:lstStyle/>
          <a:p>
            <a:pPr lvl="0" rtl="0">
              <a:spcBef>
                <a:spcPts val="0"/>
              </a:spcBef>
              <a:buNone/>
            </a:pPr>
            <a:r>
              <a:rPr lang="en" sz="1200"/>
              <a:t>Auto:</a:t>
            </a:r>
          </a:p>
          <a:p>
            <a:pPr lvl="0" rtl="0">
              <a:spcBef>
                <a:spcPts val="0"/>
              </a:spcBef>
              <a:buNone/>
            </a:pPr>
            <a:r>
              <a:rPr lang="en" sz="1200"/>
              <a:t>Update the start date</a:t>
            </a:r>
          </a:p>
        </p:txBody>
      </p:sp>
      <p:sp>
        <p:nvSpPr>
          <p:cNvPr id="262" name="Shape 262"/>
          <p:cNvSpPr/>
          <p:nvPr/>
        </p:nvSpPr>
        <p:spPr>
          <a:xfrm>
            <a:off x="76200" y="2141575"/>
            <a:ext cx="1494600" cy="840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Update new value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266" name="Shape 266"/>
        <p:cNvGrpSpPr/>
        <p:nvPr/>
      </p:nvGrpSpPr>
      <p:grpSpPr>
        <a:xfrm>
          <a:off x="0" y="0"/>
          <a:ext cx="0" cy="0"/>
          <a:chOff x="0" y="0"/>
          <a:chExt cx="0" cy="0"/>
        </a:xfrm>
      </p:grpSpPr>
      <p:sp>
        <p:nvSpPr>
          <p:cNvPr id="267" name="Shape 267"/>
          <p:cNvSpPr/>
          <p:nvPr/>
        </p:nvSpPr>
        <p:spPr>
          <a:xfrm rot="7863272">
            <a:off x="5133987" y="2826556"/>
            <a:ext cx="1464424" cy="518207"/>
          </a:xfrm>
          <a:prstGeom prst="leftArrow">
            <a:avLst>
              <a:gd fmla="val 50000" name="adj1"/>
              <a:gd fmla="val 50000" name="adj2"/>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8" name="Shape 268"/>
          <p:cNvSpPr/>
          <p:nvPr/>
        </p:nvSpPr>
        <p:spPr>
          <a:xfrm rot="5400000">
            <a:off x="3831875" y="2207000"/>
            <a:ext cx="819600" cy="1675200"/>
          </a:xfrm>
          <a:prstGeom prst="rightArrow">
            <a:avLst>
              <a:gd fmla="val 50000" name="adj1"/>
              <a:gd fmla="val 49097" name="adj2"/>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69" name="Shape 269"/>
          <p:cNvSpPr/>
          <p:nvPr/>
        </p:nvSpPr>
        <p:spPr>
          <a:xfrm>
            <a:off x="76500" y="1680975"/>
            <a:ext cx="2516100" cy="744000"/>
          </a:xfrm>
          <a:prstGeom prst="roundRect">
            <a:avLst>
              <a:gd fmla="val 16667" name="adj"/>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Works_exhibitions</a:t>
            </a:r>
          </a:p>
        </p:txBody>
      </p:sp>
      <p:sp>
        <p:nvSpPr>
          <p:cNvPr id="270" name="Shape 270"/>
          <p:cNvSpPr/>
          <p:nvPr/>
        </p:nvSpPr>
        <p:spPr>
          <a:xfrm>
            <a:off x="3428225" y="1345125"/>
            <a:ext cx="1779300" cy="1153800"/>
          </a:xfrm>
          <a:prstGeom prst="roundRect">
            <a:avLst>
              <a:gd fmla="val 16667" name="adj"/>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rtl="0" algn="ctr">
              <a:spcBef>
                <a:spcPts val="0"/>
              </a:spcBef>
              <a:buNone/>
            </a:pPr>
            <a:r>
              <a:rPr b="1" lang="en" sz="1800"/>
              <a:t>E</a:t>
            </a:r>
            <a:r>
              <a:rPr b="1" lang="en" sz="1800"/>
              <a:t>xhibitions</a:t>
            </a:r>
          </a:p>
        </p:txBody>
      </p:sp>
      <p:sp>
        <p:nvSpPr>
          <p:cNvPr id="271" name="Shape 271"/>
          <p:cNvSpPr/>
          <p:nvPr/>
        </p:nvSpPr>
        <p:spPr>
          <a:xfrm>
            <a:off x="6347950" y="1302125"/>
            <a:ext cx="2694900" cy="1153800"/>
          </a:xfrm>
          <a:prstGeom prst="roundRect">
            <a:avLst>
              <a:gd fmla="val 16667" name="adj"/>
            </a:avLst>
          </a:prstGeom>
          <a:solidFill>
            <a:srgbClr val="99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E</a:t>
            </a:r>
            <a:r>
              <a:rPr b="1" lang="en" sz="1800"/>
              <a:t>xhibitions_locations</a:t>
            </a:r>
          </a:p>
        </p:txBody>
      </p:sp>
      <p:sp>
        <p:nvSpPr>
          <p:cNvPr id="272" name="Shape 272"/>
          <p:cNvSpPr/>
          <p:nvPr/>
        </p:nvSpPr>
        <p:spPr>
          <a:xfrm rot="-5398728">
            <a:off x="401799" y="2897050"/>
            <a:ext cx="1622100" cy="799500"/>
          </a:xfrm>
          <a:prstGeom prst="leftArrow">
            <a:avLst>
              <a:gd fmla="val 50000" name="adj1"/>
              <a:gd fmla="val 50000" name="adj2"/>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3" name="Shape 273"/>
          <p:cNvSpPr/>
          <p:nvPr/>
        </p:nvSpPr>
        <p:spPr>
          <a:xfrm rot="-5399055">
            <a:off x="712649" y="253575"/>
            <a:ext cx="1091400" cy="1459800"/>
          </a:xfrm>
          <a:prstGeom prst="leftArrow">
            <a:avLst>
              <a:gd fmla="val 50000" name="adj1"/>
              <a:gd fmla="val 50000" name="adj2"/>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4" name="Shape 274"/>
          <p:cNvSpPr txBox="1"/>
          <p:nvPr/>
        </p:nvSpPr>
        <p:spPr>
          <a:xfrm>
            <a:off x="903600" y="556050"/>
            <a:ext cx="882600" cy="465600"/>
          </a:xfrm>
          <a:prstGeom prst="rect">
            <a:avLst/>
          </a:prstGeom>
          <a:noFill/>
          <a:ln>
            <a:noFill/>
          </a:ln>
        </p:spPr>
        <p:txBody>
          <a:bodyPr anchorCtr="0" anchor="t" bIns="91425" lIns="91425" rIns="91425" tIns="91425">
            <a:noAutofit/>
          </a:bodyPr>
          <a:lstStyle/>
          <a:p>
            <a:pPr lvl="0">
              <a:spcBef>
                <a:spcPts val="0"/>
              </a:spcBef>
              <a:buNone/>
            </a:pPr>
            <a:r>
              <a:rPr lang="en"/>
              <a:t>insert   data</a:t>
            </a:r>
          </a:p>
        </p:txBody>
      </p:sp>
      <p:sp>
        <p:nvSpPr>
          <p:cNvPr id="275" name="Shape 275"/>
          <p:cNvSpPr txBox="1"/>
          <p:nvPr/>
        </p:nvSpPr>
        <p:spPr>
          <a:xfrm>
            <a:off x="152450" y="2645625"/>
            <a:ext cx="2328900" cy="579600"/>
          </a:xfrm>
          <a:prstGeom prst="rect">
            <a:avLst/>
          </a:prstGeom>
          <a:noFill/>
          <a:ln>
            <a:noFill/>
          </a:ln>
        </p:spPr>
        <p:txBody>
          <a:bodyPr anchorCtr="0" anchor="t" bIns="91425" lIns="91425" rIns="91425" tIns="91425">
            <a:noAutofit/>
          </a:bodyPr>
          <a:lstStyle/>
          <a:p>
            <a:pPr lvl="0">
              <a:spcBef>
                <a:spcPts val="0"/>
              </a:spcBef>
              <a:buNone/>
            </a:pPr>
            <a:r>
              <a:rPr lang="en"/>
              <a:t>Auto insert : </a:t>
            </a:r>
          </a:p>
          <a:p>
            <a:pPr lvl="0">
              <a:spcBef>
                <a:spcPts val="0"/>
              </a:spcBef>
              <a:buNone/>
            </a:pPr>
            <a:r>
              <a:rPr lang="en"/>
              <a:t>temporary location:storage </a:t>
            </a:r>
          </a:p>
        </p:txBody>
      </p:sp>
      <p:sp>
        <p:nvSpPr>
          <p:cNvPr id="276" name="Shape 276"/>
          <p:cNvSpPr/>
          <p:nvPr/>
        </p:nvSpPr>
        <p:spPr>
          <a:xfrm>
            <a:off x="90425" y="4107850"/>
            <a:ext cx="2516100" cy="792000"/>
          </a:xfrm>
          <a:prstGeom prst="roundRect">
            <a:avLst>
              <a:gd fmla="val 16667" name="adj"/>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Works_locations</a:t>
            </a:r>
          </a:p>
        </p:txBody>
      </p:sp>
      <p:sp>
        <p:nvSpPr>
          <p:cNvPr id="277" name="Shape 277"/>
          <p:cNvSpPr txBox="1"/>
          <p:nvPr/>
        </p:nvSpPr>
        <p:spPr>
          <a:xfrm>
            <a:off x="139025" y="83400"/>
            <a:ext cx="2418900" cy="306900"/>
          </a:xfrm>
          <a:prstGeom prst="rect">
            <a:avLst/>
          </a:prstGeom>
          <a:noFill/>
          <a:ln>
            <a:noFill/>
          </a:ln>
        </p:spPr>
        <p:txBody>
          <a:bodyPr anchorCtr="0" anchor="t" bIns="91425" lIns="91425" rIns="91425" tIns="91425">
            <a:noAutofit/>
          </a:bodyPr>
          <a:lstStyle/>
          <a:p>
            <a:pPr lvl="0" algn="ctr">
              <a:spcBef>
                <a:spcPts val="0"/>
              </a:spcBef>
              <a:buNone/>
            </a:pPr>
            <a:r>
              <a:rPr b="1" lang="en"/>
              <a:t>changeWorkLocation1</a:t>
            </a:r>
          </a:p>
        </p:txBody>
      </p:sp>
      <p:sp>
        <p:nvSpPr>
          <p:cNvPr id="278" name="Shape 278"/>
          <p:cNvSpPr txBox="1"/>
          <p:nvPr/>
        </p:nvSpPr>
        <p:spPr>
          <a:xfrm>
            <a:off x="3396125" y="2738050"/>
            <a:ext cx="1883700" cy="708900"/>
          </a:xfrm>
          <a:prstGeom prst="rect">
            <a:avLst/>
          </a:prstGeom>
          <a:noFill/>
          <a:ln>
            <a:noFill/>
          </a:ln>
        </p:spPr>
        <p:txBody>
          <a:bodyPr anchorCtr="0" anchor="t" bIns="91425" lIns="91425" rIns="91425" tIns="91425">
            <a:noAutofit/>
          </a:bodyPr>
          <a:lstStyle/>
          <a:p>
            <a:pPr lvl="0">
              <a:spcBef>
                <a:spcPts val="0"/>
              </a:spcBef>
              <a:buNone/>
            </a:pPr>
            <a:r>
              <a:rPr lang="en">
                <a:solidFill>
                  <a:schemeClr val="dk1"/>
                </a:solidFill>
              </a:rPr>
              <a:t>False:</a:t>
            </a:r>
            <a:r>
              <a:rPr lang="en"/>
              <a:t>Check for best location</a:t>
            </a:r>
          </a:p>
          <a:p>
            <a:pPr lvl="0">
              <a:spcBef>
                <a:spcPts val="0"/>
              </a:spcBef>
              <a:buNone/>
            </a:pPr>
            <a:r>
              <a:t/>
            </a:r>
            <a:endParaRPr/>
          </a:p>
          <a:p>
            <a:pPr lvl="0">
              <a:spcBef>
                <a:spcPts val="0"/>
              </a:spcBef>
              <a:buNone/>
            </a:pPr>
            <a:r>
              <a:t/>
            </a:r>
            <a:endParaRPr/>
          </a:p>
        </p:txBody>
      </p:sp>
      <p:sp>
        <p:nvSpPr>
          <p:cNvPr id="279" name="Shape 279"/>
          <p:cNvSpPr/>
          <p:nvPr/>
        </p:nvSpPr>
        <p:spPr>
          <a:xfrm rot="5400000">
            <a:off x="3888775" y="-107600"/>
            <a:ext cx="744000" cy="1905000"/>
          </a:xfrm>
          <a:prstGeom prst="rightArrow">
            <a:avLst>
              <a:gd fmla="val 50000" name="adj1"/>
              <a:gd fmla="val 49097" name="adj2"/>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0" name="Shape 280"/>
          <p:cNvSpPr txBox="1"/>
          <p:nvPr/>
        </p:nvSpPr>
        <p:spPr>
          <a:xfrm>
            <a:off x="3732775" y="480550"/>
            <a:ext cx="1285800" cy="625500"/>
          </a:xfrm>
          <a:prstGeom prst="rect">
            <a:avLst/>
          </a:prstGeom>
          <a:noFill/>
          <a:ln>
            <a:noFill/>
          </a:ln>
        </p:spPr>
        <p:txBody>
          <a:bodyPr anchorCtr="0" anchor="t" bIns="91425" lIns="91425" rIns="91425" tIns="91425">
            <a:noAutofit/>
          </a:bodyPr>
          <a:lstStyle/>
          <a:p>
            <a:pPr lvl="0">
              <a:spcBef>
                <a:spcPts val="0"/>
              </a:spcBef>
              <a:buNone/>
            </a:pPr>
            <a:r>
              <a:rPr lang="en"/>
              <a:t>Update: isTravelling:      </a:t>
            </a:r>
            <a:r>
              <a:rPr lang="en" sz="1800"/>
              <a:t>T/F</a:t>
            </a:r>
          </a:p>
        </p:txBody>
      </p:sp>
      <p:sp>
        <p:nvSpPr>
          <p:cNvPr id="281" name="Shape 281"/>
          <p:cNvSpPr/>
          <p:nvPr/>
        </p:nvSpPr>
        <p:spPr>
          <a:xfrm rot="10800000">
            <a:off x="2661600" y="2439600"/>
            <a:ext cx="6047099" cy="2481000"/>
          </a:xfrm>
          <a:prstGeom prst="bentArrow">
            <a:avLst>
              <a:gd fmla="val 11617" name="adj1"/>
              <a:gd fmla="val 8675" name="adj2"/>
              <a:gd fmla="val 25000" name="adj3"/>
              <a:gd fmla="val 43750" name="adj4"/>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2" name="Shape 282"/>
          <p:cNvSpPr/>
          <p:nvPr/>
        </p:nvSpPr>
        <p:spPr>
          <a:xfrm>
            <a:off x="3312725" y="3677175"/>
            <a:ext cx="2050500" cy="708900"/>
          </a:xfrm>
          <a:prstGeom prst="roundRect">
            <a:avLst>
              <a:gd fmla="val 16667" name="adj"/>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Locations</a:t>
            </a:r>
          </a:p>
        </p:txBody>
      </p:sp>
      <p:sp>
        <p:nvSpPr>
          <p:cNvPr id="283" name="Shape 283"/>
          <p:cNvSpPr txBox="1"/>
          <p:nvPr/>
        </p:nvSpPr>
        <p:spPr>
          <a:xfrm>
            <a:off x="3420000" y="90625"/>
            <a:ext cx="1779300" cy="306900"/>
          </a:xfrm>
          <a:prstGeom prst="rect">
            <a:avLst/>
          </a:prstGeom>
          <a:noFill/>
          <a:ln>
            <a:noFill/>
          </a:ln>
        </p:spPr>
        <p:txBody>
          <a:bodyPr anchorCtr="0" anchor="t" bIns="91425" lIns="91425" rIns="91425" tIns="91425">
            <a:noAutofit/>
          </a:bodyPr>
          <a:lstStyle/>
          <a:p>
            <a:pPr lvl="0" algn="ctr">
              <a:spcBef>
                <a:spcPts val="0"/>
              </a:spcBef>
              <a:buNone/>
            </a:pPr>
            <a:r>
              <a:rPr b="1" lang="en"/>
              <a:t>Ex_schedule</a:t>
            </a:r>
          </a:p>
        </p:txBody>
      </p:sp>
      <p:sp>
        <p:nvSpPr>
          <p:cNvPr id="284" name="Shape 284"/>
          <p:cNvSpPr txBox="1"/>
          <p:nvPr/>
        </p:nvSpPr>
        <p:spPr>
          <a:xfrm>
            <a:off x="5342250" y="2997800"/>
            <a:ext cx="1056600" cy="465600"/>
          </a:xfrm>
          <a:prstGeom prst="rect">
            <a:avLst/>
          </a:prstGeom>
          <a:noFill/>
          <a:ln>
            <a:noFill/>
          </a:ln>
        </p:spPr>
        <p:txBody>
          <a:bodyPr anchorCtr="0" anchor="t" bIns="91425" lIns="91425" rIns="91425" tIns="91425">
            <a:noAutofit/>
          </a:bodyPr>
          <a:lstStyle/>
          <a:p>
            <a:pPr lvl="0">
              <a:spcBef>
                <a:spcPts val="0"/>
              </a:spcBef>
              <a:buNone/>
            </a:pPr>
            <a:r>
              <a:rPr lang="en"/>
              <a:t>Auto insert</a:t>
            </a:r>
          </a:p>
        </p:txBody>
      </p:sp>
      <p:sp>
        <p:nvSpPr>
          <p:cNvPr id="285" name="Shape 285"/>
          <p:cNvSpPr txBox="1"/>
          <p:nvPr/>
        </p:nvSpPr>
        <p:spPr>
          <a:xfrm>
            <a:off x="6429375" y="125100"/>
            <a:ext cx="2516100" cy="355500"/>
          </a:xfrm>
          <a:prstGeom prst="rect">
            <a:avLst/>
          </a:prstGeom>
          <a:noFill/>
          <a:ln>
            <a:noFill/>
          </a:ln>
        </p:spPr>
        <p:txBody>
          <a:bodyPr anchorCtr="0" anchor="t" bIns="91425" lIns="91425" rIns="91425" tIns="91425">
            <a:noAutofit/>
          </a:bodyPr>
          <a:lstStyle/>
          <a:p>
            <a:pPr lvl="0" algn="ctr">
              <a:spcBef>
                <a:spcPts val="0"/>
              </a:spcBef>
              <a:buNone/>
            </a:pPr>
            <a:r>
              <a:rPr b="1" lang="en"/>
              <a:t>UpdateWorkslocations</a:t>
            </a:r>
          </a:p>
        </p:txBody>
      </p:sp>
      <p:sp>
        <p:nvSpPr>
          <p:cNvPr id="286" name="Shape 286"/>
          <p:cNvSpPr/>
          <p:nvPr/>
        </p:nvSpPr>
        <p:spPr>
          <a:xfrm rot="5400000">
            <a:off x="7327550" y="52750"/>
            <a:ext cx="819600" cy="1675200"/>
          </a:xfrm>
          <a:prstGeom prst="rightArrow">
            <a:avLst>
              <a:gd fmla="val 50000" name="adj1"/>
              <a:gd fmla="val 49097"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87" name="Shape 287"/>
          <p:cNvSpPr txBox="1"/>
          <p:nvPr/>
        </p:nvSpPr>
        <p:spPr>
          <a:xfrm>
            <a:off x="7332450" y="556300"/>
            <a:ext cx="1174800" cy="423900"/>
          </a:xfrm>
          <a:prstGeom prst="rect">
            <a:avLst/>
          </a:prstGeom>
          <a:noFill/>
          <a:ln>
            <a:noFill/>
          </a:ln>
        </p:spPr>
        <p:txBody>
          <a:bodyPr anchorCtr="0" anchor="t" bIns="91425" lIns="91425" rIns="91425" tIns="91425">
            <a:noAutofit/>
          </a:bodyPr>
          <a:lstStyle/>
          <a:p>
            <a:pPr lvl="0">
              <a:spcBef>
                <a:spcPts val="0"/>
              </a:spcBef>
              <a:buNone/>
            </a:pPr>
            <a:r>
              <a:rPr lang="en"/>
              <a:t>Insert travelling </a:t>
            </a:r>
          </a:p>
        </p:txBody>
      </p:sp>
      <p:sp>
        <p:nvSpPr>
          <p:cNvPr id="288" name="Shape 288"/>
          <p:cNvSpPr txBox="1"/>
          <p:nvPr/>
        </p:nvSpPr>
        <p:spPr>
          <a:xfrm>
            <a:off x="6603150" y="4156500"/>
            <a:ext cx="1508400" cy="542100"/>
          </a:xfrm>
          <a:prstGeom prst="rect">
            <a:avLst/>
          </a:prstGeom>
          <a:noFill/>
          <a:ln>
            <a:noFill/>
          </a:ln>
        </p:spPr>
        <p:txBody>
          <a:bodyPr anchorCtr="0" anchor="t" bIns="91425" lIns="91425" rIns="91425" tIns="91425">
            <a:noAutofit/>
          </a:bodyPr>
          <a:lstStyle/>
          <a:p>
            <a:pPr lvl="0">
              <a:spcBef>
                <a:spcPts val="0"/>
              </a:spcBef>
              <a:buNone/>
            </a:pPr>
            <a:r>
              <a:rPr lang="en"/>
              <a:t>Auto update based on 2 conditions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292" name="Shape 292"/>
        <p:cNvGrpSpPr/>
        <p:nvPr/>
      </p:nvGrpSpPr>
      <p:grpSpPr>
        <a:xfrm>
          <a:off x="0" y="0"/>
          <a:ext cx="0" cy="0"/>
          <a:chOff x="0" y="0"/>
          <a:chExt cx="0" cy="0"/>
        </a:xfrm>
      </p:grpSpPr>
      <p:sp>
        <p:nvSpPr>
          <p:cNvPr id="293" name="Shape 293"/>
          <p:cNvSpPr/>
          <p:nvPr/>
        </p:nvSpPr>
        <p:spPr>
          <a:xfrm>
            <a:off x="739350" y="2603150"/>
            <a:ext cx="1946100" cy="1125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2400"/>
              <a:t>Works</a:t>
            </a:r>
          </a:p>
        </p:txBody>
      </p:sp>
      <p:sp>
        <p:nvSpPr>
          <p:cNvPr id="294" name="Shape 294"/>
          <p:cNvSpPr/>
          <p:nvPr/>
        </p:nvSpPr>
        <p:spPr>
          <a:xfrm>
            <a:off x="5649100" y="2484975"/>
            <a:ext cx="3011400" cy="1125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2400"/>
              <a:t>Works-locations</a:t>
            </a:r>
          </a:p>
        </p:txBody>
      </p:sp>
      <p:sp>
        <p:nvSpPr>
          <p:cNvPr id="295" name="Shape 295"/>
          <p:cNvSpPr txBox="1"/>
          <p:nvPr/>
        </p:nvSpPr>
        <p:spPr>
          <a:xfrm>
            <a:off x="480625" y="790325"/>
            <a:ext cx="2425800" cy="535200"/>
          </a:xfrm>
          <a:prstGeom prst="rect">
            <a:avLst/>
          </a:prstGeom>
          <a:noFill/>
          <a:ln>
            <a:noFill/>
          </a:ln>
        </p:spPr>
        <p:txBody>
          <a:bodyPr anchorCtr="0" anchor="t" bIns="91425" lIns="91425" rIns="91425" tIns="91425">
            <a:noAutofit/>
          </a:bodyPr>
          <a:lstStyle/>
          <a:p>
            <a:pPr lvl="0" algn="ctr">
              <a:spcBef>
                <a:spcPts val="0"/>
              </a:spcBef>
              <a:buNone/>
            </a:pPr>
            <a:r>
              <a:rPr b="1" lang="en"/>
              <a:t>ChangeWorkLocations2</a:t>
            </a:r>
          </a:p>
        </p:txBody>
      </p:sp>
      <p:sp>
        <p:nvSpPr>
          <p:cNvPr id="296" name="Shape 296"/>
          <p:cNvSpPr/>
          <p:nvPr/>
        </p:nvSpPr>
        <p:spPr>
          <a:xfrm rot="-10799623">
            <a:off x="2780425" y="2823775"/>
            <a:ext cx="2738400" cy="5181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7" name="Shape 297"/>
          <p:cNvSpPr txBox="1"/>
          <p:nvPr/>
        </p:nvSpPr>
        <p:spPr>
          <a:xfrm>
            <a:off x="3406100" y="2415750"/>
            <a:ext cx="1278900" cy="484200"/>
          </a:xfrm>
          <a:prstGeom prst="rect">
            <a:avLst/>
          </a:prstGeom>
          <a:noFill/>
          <a:ln>
            <a:noFill/>
          </a:ln>
        </p:spPr>
        <p:txBody>
          <a:bodyPr anchorCtr="0" anchor="t" bIns="91425" lIns="91425" rIns="91425" tIns="91425">
            <a:noAutofit/>
          </a:bodyPr>
          <a:lstStyle/>
          <a:p>
            <a:pPr lvl="0">
              <a:spcBef>
                <a:spcPts val="0"/>
              </a:spcBef>
              <a:buNone/>
            </a:pPr>
            <a:r>
              <a:rPr lang="en"/>
              <a:t>Auto insert to storage</a:t>
            </a:r>
          </a:p>
        </p:txBody>
      </p:sp>
      <p:sp>
        <p:nvSpPr>
          <p:cNvPr id="298" name="Shape 298"/>
          <p:cNvSpPr/>
          <p:nvPr/>
        </p:nvSpPr>
        <p:spPr>
          <a:xfrm>
            <a:off x="856475" y="1568025"/>
            <a:ext cx="1730700" cy="8619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Insert new works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302" name="Shape 30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67" name="Shape 67"/>
        <p:cNvGrpSpPr/>
        <p:nvPr/>
      </p:nvGrpSpPr>
      <p:grpSpPr>
        <a:xfrm>
          <a:off x="0" y="0"/>
          <a:ext cx="0" cy="0"/>
          <a:chOff x="0" y="0"/>
          <a:chExt cx="0" cy="0"/>
        </a:xfrm>
      </p:grpSpPr>
      <p:sp>
        <p:nvSpPr>
          <p:cNvPr id="68" name="Shape 68"/>
          <p:cNvSpPr/>
          <p:nvPr/>
        </p:nvSpPr>
        <p:spPr>
          <a:xfrm>
            <a:off x="6968250" y="4041675"/>
            <a:ext cx="1799700" cy="512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r>
              <a:rPr b="1" lang="en" sz="1800"/>
              <a:t>Exhibitions</a:t>
            </a:r>
          </a:p>
        </p:txBody>
      </p:sp>
      <p:sp>
        <p:nvSpPr>
          <p:cNvPr id="69" name="Shape 69"/>
          <p:cNvSpPr/>
          <p:nvPr/>
        </p:nvSpPr>
        <p:spPr>
          <a:xfrm>
            <a:off x="3561425" y="273700"/>
            <a:ext cx="1984200" cy="716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r>
              <a:rPr b="1" lang="en" sz="1800"/>
              <a:t>Works</a:t>
            </a:r>
          </a:p>
        </p:txBody>
      </p:sp>
      <p:sp>
        <p:nvSpPr>
          <p:cNvPr id="70" name="Shape 70"/>
          <p:cNvSpPr/>
          <p:nvPr/>
        </p:nvSpPr>
        <p:spPr>
          <a:xfrm>
            <a:off x="525875" y="4030250"/>
            <a:ext cx="1457100" cy="512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 </a:t>
            </a:r>
            <a:r>
              <a:rPr b="1" lang="en" sz="1800"/>
              <a:t>Locations</a:t>
            </a:r>
          </a:p>
        </p:txBody>
      </p:sp>
      <p:sp>
        <p:nvSpPr>
          <p:cNvPr id="71" name="Shape 71"/>
          <p:cNvSpPr/>
          <p:nvPr/>
        </p:nvSpPr>
        <p:spPr>
          <a:xfrm>
            <a:off x="3510600" y="2355750"/>
            <a:ext cx="1984200" cy="849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r>
              <a:rPr lang="en" sz="1500"/>
              <a:t> </a:t>
            </a:r>
            <a:r>
              <a:rPr b="1" lang="en" sz="1800"/>
              <a:t>Institutions</a:t>
            </a:r>
          </a:p>
        </p:txBody>
      </p:sp>
      <p:sp>
        <p:nvSpPr>
          <p:cNvPr id="72" name="Shape 72"/>
          <p:cNvSpPr/>
          <p:nvPr/>
        </p:nvSpPr>
        <p:spPr>
          <a:xfrm rot="-5400830">
            <a:off x="3950571" y="1506500"/>
            <a:ext cx="1242900" cy="351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rot="1705794">
            <a:off x="5407364" y="3491502"/>
            <a:ext cx="1595519" cy="351694"/>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9047159">
            <a:off x="1894088" y="3384467"/>
            <a:ext cx="1602423" cy="35147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306" name="Shape 306"/>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310" name="Shape 310"/>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78" name="Shape 78"/>
        <p:cNvGrpSpPr/>
        <p:nvPr/>
      </p:nvGrpSpPr>
      <p:grpSpPr>
        <a:xfrm>
          <a:off x="0" y="0"/>
          <a:ext cx="0" cy="0"/>
          <a:chOff x="0" y="0"/>
          <a:chExt cx="0" cy="0"/>
        </a:xfrm>
      </p:grpSpPr>
      <p:sp>
        <p:nvSpPr>
          <p:cNvPr id="79" name="Shape 79"/>
          <p:cNvSpPr/>
          <p:nvPr/>
        </p:nvSpPr>
        <p:spPr>
          <a:xfrm>
            <a:off x="7184550" y="4424625"/>
            <a:ext cx="1591800" cy="512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 E</a:t>
            </a:r>
            <a:r>
              <a:rPr b="1" lang="en" sz="1800"/>
              <a:t>xhibitions</a:t>
            </a:r>
          </a:p>
        </p:txBody>
      </p:sp>
      <p:sp>
        <p:nvSpPr>
          <p:cNvPr id="80" name="Shape 80"/>
          <p:cNvSpPr/>
          <p:nvPr/>
        </p:nvSpPr>
        <p:spPr>
          <a:xfrm>
            <a:off x="4072050" y="475162"/>
            <a:ext cx="1457100" cy="512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   W</a:t>
            </a:r>
            <a:r>
              <a:rPr b="1" lang="en" sz="1800"/>
              <a:t>orks</a:t>
            </a:r>
          </a:p>
        </p:txBody>
      </p:sp>
      <p:sp>
        <p:nvSpPr>
          <p:cNvPr id="81" name="Shape 81"/>
          <p:cNvSpPr/>
          <p:nvPr/>
        </p:nvSpPr>
        <p:spPr>
          <a:xfrm>
            <a:off x="770025" y="4360650"/>
            <a:ext cx="1554600" cy="512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 L</a:t>
            </a:r>
            <a:r>
              <a:rPr b="1" lang="en" sz="1800"/>
              <a:t>ocations</a:t>
            </a:r>
          </a:p>
        </p:txBody>
      </p:sp>
      <p:sp>
        <p:nvSpPr>
          <p:cNvPr id="82" name="Shape 82"/>
          <p:cNvSpPr/>
          <p:nvPr/>
        </p:nvSpPr>
        <p:spPr>
          <a:xfrm>
            <a:off x="3950750" y="2528875"/>
            <a:ext cx="1693200" cy="849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 I</a:t>
            </a:r>
            <a:r>
              <a:rPr b="1" lang="en" sz="1800"/>
              <a:t>nstitutions</a:t>
            </a:r>
          </a:p>
        </p:txBody>
      </p:sp>
      <p:sp>
        <p:nvSpPr>
          <p:cNvPr id="83" name="Shape 83"/>
          <p:cNvSpPr/>
          <p:nvPr/>
        </p:nvSpPr>
        <p:spPr>
          <a:xfrm rot="-5400715">
            <a:off x="4079106" y="1621351"/>
            <a:ext cx="1443000" cy="2988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rot="-8440016">
            <a:off x="5424763" y="1500895"/>
            <a:ext cx="2105305" cy="299459"/>
          </a:xfrm>
          <a:prstGeom prst="rightArrow">
            <a:avLst>
              <a:gd fmla="val 29958"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650575" y="2328450"/>
            <a:ext cx="2394900" cy="635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1800"/>
              <a:t>   </a:t>
            </a:r>
            <a:r>
              <a:rPr b="1" lang="en" sz="1800"/>
              <a:t>Works-locations</a:t>
            </a:r>
          </a:p>
          <a:p>
            <a:pPr lvl="0" rtl="0">
              <a:spcBef>
                <a:spcPts val="0"/>
              </a:spcBef>
              <a:buNone/>
            </a:pPr>
            <a:r>
              <a:t/>
            </a:r>
            <a:endParaRPr/>
          </a:p>
        </p:txBody>
      </p:sp>
      <p:sp>
        <p:nvSpPr>
          <p:cNvPr id="86" name="Shape 86"/>
          <p:cNvSpPr/>
          <p:nvPr/>
        </p:nvSpPr>
        <p:spPr>
          <a:xfrm>
            <a:off x="6588250" y="2372050"/>
            <a:ext cx="2264400" cy="635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W</a:t>
            </a:r>
            <a:r>
              <a:rPr b="1" lang="en" sz="1800"/>
              <a:t>orks-exhibitions</a:t>
            </a:r>
          </a:p>
        </p:txBody>
      </p:sp>
      <p:sp>
        <p:nvSpPr>
          <p:cNvPr id="87" name="Shape 87"/>
          <p:cNvSpPr/>
          <p:nvPr/>
        </p:nvSpPr>
        <p:spPr>
          <a:xfrm>
            <a:off x="3449975" y="4323300"/>
            <a:ext cx="2605800" cy="635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E</a:t>
            </a:r>
            <a:r>
              <a:rPr b="1" lang="en" sz="1800"/>
              <a:t>xhibitions-locations</a:t>
            </a:r>
          </a:p>
        </p:txBody>
      </p:sp>
      <p:sp>
        <p:nvSpPr>
          <p:cNvPr id="88" name="Shape 88"/>
          <p:cNvSpPr/>
          <p:nvPr/>
        </p:nvSpPr>
        <p:spPr>
          <a:xfrm rot="7099354">
            <a:off x="928965" y="3557725"/>
            <a:ext cx="1334218" cy="24175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rot="-2691743">
            <a:off x="2167244" y="1438733"/>
            <a:ext cx="1854675" cy="24161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rot="10797991">
            <a:off x="2383399" y="4496155"/>
            <a:ext cx="1026600" cy="2418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rot="-1845">
            <a:off x="6055874" y="4543495"/>
            <a:ext cx="1117800" cy="2418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rot="3978397">
            <a:off x="7235021" y="3593572"/>
            <a:ext cx="1368447" cy="235492"/>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rot="2404512">
            <a:off x="5577733" y="3693692"/>
            <a:ext cx="1803841" cy="29891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rot="8505602">
            <a:off x="2211633" y="3596026"/>
            <a:ext cx="1796733" cy="298643"/>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98" name="Shape 98"/>
        <p:cNvGrpSpPr/>
        <p:nvPr/>
      </p:nvGrpSpPr>
      <p:grpSpPr>
        <a:xfrm>
          <a:off x="0" y="0"/>
          <a:ext cx="0" cy="0"/>
          <a:chOff x="0" y="0"/>
          <a:chExt cx="0" cy="0"/>
        </a:xfrm>
      </p:grpSpPr>
      <p:sp>
        <p:nvSpPr>
          <p:cNvPr id="99" name="Shape 99"/>
          <p:cNvSpPr/>
          <p:nvPr/>
        </p:nvSpPr>
        <p:spPr>
          <a:xfrm>
            <a:off x="3905550" y="3266875"/>
            <a:ext cx="2246700" cy="1041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r>
              <a:rPr b="1" lang="en"/>
              <a:t>        </a:t>
            </a:r>
            <a:r>
              <a:rPr b="1" lang="en" sz="1800"/>
              <a:t>Works</a:t>
            </a:r>
          </a:p>
        </p:txBody>
      </p:sp>
      <p:sp>
        <p:nvSpPr>
          <p:cNvPr id="100" name="Shape 100"/>
          <p:cNvSpPr/>
          <p:nvPr/>
        </p:nvSpPr>
        <p:spPr>
          <a:xfrm>
            <a:off x="1150850" y="1415925"/>
            <a:ext cx="1328700" cy="681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   V</a:t>
            </a:r>
            <a:r>
              <a:rPr b="1" lang="en" sz="1800"/>
              <a:t>alue</a:t>
            </a:r>
          </a:p>
        </p:txBody>
      </p:sp>
      <p:sp>
        <p:nvSpPr>
          <p:cNvPr id="101" name="Shape 101"/>
          <p:cNvSpPr/>
          <p:nvPr/>
        </p:nvSpPr>
        <p:spPr>
          <a:xfrm>
            <a:off x="4068800" y="383350"/>
            <a:ext cx="1158300" cy="681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  S</a:t>
            </a:r>
            <a:r>
              <a:rPr b="1" lang="en" sz="1800"/>
              <a:t>tate</a:t>
            </a:r>
          </a:p>
        </p:txBody>
      </p:sp>
      <p:sp>
        <p:nvSpPr>
          <p:cNvPr id="102" name="Shape 102"/>
          <p:cNvSpPr/>
          <p:nvPr/>
        </p:nvSpPr>
        <p:spPr>
          <a:xfrm rot="-6050673">
            <a:off x="4105568" y="2052364"/>
            <a:ext cx="1694969" cy="298715"/>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rot="-8417478">
            <a:off x="2300517" y="2627607"/>
            <a:ext cx="1658515" cy="298684"/>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07" name="Shape 107"/>
        <p:cNvGrpSpPr/>
        <p:nvPr/>
      </p:nvGrpSpPr>
      <p:grpSpPr>
        <a:xfrm>
          <a:off x="0" y="0"/>
          <a:ext cx="0" cy="0"/>
          <a:chOff x="0" y="0"/>
          <a:chExt cx="0" cy="0"/>
        </a:xfrm>
      </p:grpSpPr>
      <p:sp>
        <p:nvSpPr>
          <p:cNvPr id="108" name="Shape 108"/>
          <p:cNvSpPr/>
          <p:nvPr/>
        </p:nvSpPr>
        <p:spPr>
          <a:xfrm>
            <a:off x="1771950" y="3038275"/>
            <a:ext cx="2440200" cy="1420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r>
              <a:rPr b="1" lang="en"/>
              <a:t>        </a:t>
            </a:r>
            <a:r>
              <a:rPr b="1" lang="en" sz="1800"/>
              <a:t>Works</a:t>
            </a:r>
          </a:p>
        </p:txBody>
      </p:sp>
      <p:sp>
        <p:nvSpPr>
          <p:cNvPr id="109" name="Shape 109"/>
          <p:cNvSpPr/>
          <p:nvPr/>
        </p:nvSpPr>
        <p:spPr>
          <a:xfrm>
            <a:off x="6341000" y="897350"/>
            <a:ext cx="1665000" cy="1014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      Media</a:t>
            </a:r>
          </a:p>
        </p:txBody>
      </p:sp>
      <p:sp>
        <p:nvSpPr>
          <p:cNvPr id="110" name="Shape 110"/>
          <p:cNvSpPr/>
          <p:nvPr/>
        </p:nvSpPr>
        <p:spPr>
          <a:xfrm rot="-1717585">
            <a:off x="4291398" y="2386266"/>
            <a:ext cx="1891058" cy="298707"/>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14" name="Shape 114"/>
        <p:cNvGrpSpPr/>
        <p:nvPr/>
      </p:nvGrpSpPr>
      <p:grpSpPr>
        <a:xfrm>
          <a:off x="0" y="0"/>
          <a:ext cx="0" cy="0"/>
          <a:chOff x="0" y="0"/>
          <a:chExt cx="0" cy="0"/>
        </a:xfrm>
      </p:grpSpPr>
      <p:sp>
        <p:nvSpPr>
          <p:cNvPr id="115" name="Shape 115"/>
          <p:cNvSpPr/>
          <p:nvPr/>
        </p:nvSpPr>
        <p:spPr>
          <a:xfrm>
            <a:off x="4079924" y="229100"/>
            <a:ext cx="1362300" cy="640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Works</a:t>
            </a:r>
          </a:p>
        </p:txBody>
      </p:sp>
      <p:sp>
        <p:nvSpPr>
          <p:cNvPr id="116" name="Shape 116"/>
          <p:cNvSpPr/>
          <p:nvPr/>
        </p:nvSpPr>
        <p:spPr>
          <a:xfrm>
            <a:off x="3947224" y="4120425"/>
            <a:ext cx="1667700" cy="726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Institutions</a:t>
            </a:r>
          </a:p>
        </p:txBody>
      </p:sp>
      <p:sp>
        <p:nvSpPr>
          <p:cNvPr id="117" name="Shape 117"/>
          <p:cNvSpPr/>
          <p:nvPr/>
        </p:nvSpPr>
        <p:spPr>
          <a:xfrm>
            <a:off x="6356500" y="2126025"/>
            <a:ext cx="1518000" cy="640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Ownership</a:t>
            </a:r>
          </a:p>
        </p:txBody>
      </p:sp>
      <p:sp>
        <p:nvSpPr>
          <p:cNvPr id="118" name="Shape 118"/>
          <p:cNvSpPr/>
          <p:nvPr/>
        </p:nvSpPr>
        <p:spPr>
          <a:xfrm>
            <a:off x="1661525" y="2126025"/>
            <a:ext cx="1518000" cy="640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r>
              <a:rPr b="1" lang="en"/>
              <a:t>Transactions</a:t>
            </a:r>
          </a:p>
        </p:txBody>
      </p:sp>
      <p:sp>
        <p:nvSpPr>
          <p:cNvPr id="119" name="Shape 119"/>
          <p:cNvSpPr/>
          <p:nvPr/>
        </p:nvSpPr>
        <p:spPr>
          <a:xfrm rot="5395393">
            <a:off x="3270893" y="2256913"/>
            <a:ext cx="2910302" cy="2733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rot="-2691743">
            <a:off x="2277394" y="1260283"/>
            <a:ext cx="1854675" cy="24161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rot="-8182968">
            <a:off x="5401501" y="1260236"/>
            <a:ext cx="1854786" cy="241686"/>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rot="8015843">
            <a:off x="5401660" y="3470166"/>
            <a:ext cx="1854589" cy="24147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rot="2958192">
            <a:off x="2229750" y="3518243"/>
            <a:ext cx="1854595" cy="241671"/>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27" name="Shape 127"/>
        <p:cNvGrpSpPr/>
        <p:nvPr/>
      </p:nvGrpSpPr>
      <p:grpSpPr>
        <a:xfrm>
          <a:off x="0" y="0"/>
          <a:ext cx="0" cy="0"/>
          <a:chOff x="0" y="0"/>
          <a:chExt cx="0" cy="0"/>
        </a:xfrm>
      </p:grpSpPr>
      <p:sp>
        <p:nvSpPr>
          <p:cNvPr id="128" name="Shape 128"/>
          <p:cNvSpPr/>
          <p:nvPr/>
        </p:nvSpPr>
        <p:spPr>
          <a:xfrm>
            <a:off x="4771225" y="1315550"/>
            <a:ext cx="1704900" cy="908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Locations</a:t>
            </a:r>
          </a:p>
        </p:txBody>
      </p:sp>
      <p:sp>
        <p:nvSpPr>
          <p:cNvPr id="129" name="Shape 129"/>
          <p:cNvSpPr/>
          <p:nvPr/>
        </p:nvSpPr>
        <p:spPr>
          <a:xfrm>
            <a:off x="1609974" y="3355400"/>
            <a:ext cx="2004000" cy="438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Locations-doors</a:t>
            </a:r>
          </a:p>
        </p:txBody>
      </p:sp>
      <p:sp>
        <p:nvSpPr>
          <p:cNvPr id="130" name="Shape 130"/>
          <p:cNvSpPr/>
          <p:nvPr/>
        </p:nvSpPr>
        <p:spPr>
          <a:xfrm rot="8603037">
            <a:off x="3227558" y="2562546"/>
            <a:ext cx="1625115" cy="241442"/>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134" name="Shape 134"/>
        <p:cNvGrpSpPr/>
        <p:nvPr/>
      </p:nvGrpSpPr>
      <p:grpSpPr>
        <a:xfrm>
          <a:off x="0" y="0"/>
          <a:ext cx="0" cy="0"/>
          <a:chOff x="0" y="0"/>
          <a:chExt cx="0" cy="0"/>
        </a:xfrm>
      </p:grpSpPr>
      <p:pic>
        <p:nvPicPr>
          <p:cNvPr descr="institutions.png" id="135" name="Shape 135"/>
          <p:cNvPicPr preferRelativeResize="0"/>
          <p:nvPr/>
        </p:nvPicPr>
        <p:blipFill>
          <a:blip r:embed="rId3">
            <a:alphaModFix/>
          </a:blip>
          <a:stretch>
            <a:fillRect/>
          </a:stretch>
        </p:blipFill>
        <p:spPr>
          <a:xfrm>
            <a:off x="2987500" y="552837"/>
            <a:ext cx="2951399" cy="4037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