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9"/>
  </p:notesMasterIdLst>
  <p:sldIdLst>
    <p:sldId id="419" r:id="rId4"/>
    <p:sldId id="421" r:id="rId5"/>
    <p:sldId id="439" r:id="rId6"/>
    <p:sldId id="438" r:id="rId7"/>
    <p:sldId id="437" r:id="rId8"/>
    <p:sldId id="441" r:id="rId9"/>
    <p:sldId id="442" r:id="rId10"/>
    <p:sldId id="431" r:id="rId11"/>
    <p:sldId id="433" r:id="rId12"/>
    <p:sldId id="432" r:id="rId13"/>
    <p:sldId id="434" r:id="rId14"/>
    <p:sldId id="440" r:id="rId15"/>
    <p:sldId id="435" r:id="rId16"/>
    <p:sldId id="443" r:id="rId17"/>
    <p:sldId id="428" r:id="rId1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6254"/>
    <a:srgbClr val="117A68"/>
    <a:srgbClr val="5AC8AD"/>
    <a:srgbClr val="28967B"/>
    <a:srgbClr val="409486"/>
    <a:srgbClr val="32BB99"/>
    <a:srgbClr val="189E79"/>
    <a:srgbClr val="63C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5" autoAdjust="0"/>
    <p:restoredTop sz="94660"/>
  </p:normalViewPr>
  <p:slideViewPr>
    <p:cSldViewPr snapToGrid="0">
      <p:cViewPr varScale="1">
        <p:scale>
          <a:sx n="64" d="100"/>
          <a:sy n="64" d="100"/>
        </p:scale>
        <p:origin x="244" y="5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fld id="{FDDFD52B-EA8C-431E-A4F0-37E758CCB8BB}" type="datetimeFigureOut">
              <a:rPr lang="zh-CN" altLang="en-US"/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fld id="{45E0B53C-16D9-49D8-BFDC-C10B08B0FD5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B5F02-E5EC-413F-B109-5F2900CEA1D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A3135-A25A-44CA-B5CE-34F3C544FF5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501B8-4C17-4FF4-8D09-76FE5646866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912AB-667E-4BDC-A313-5182C2528B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956D3-5DC8-4190-968F-94024EC09E1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207D2-6D9E-4B03-B86E-1AA83CBE027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BCD63-454B-427D-B29A-8A4452C954A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69F0E-4DB8-4BCC-8F0E-F4BBA9F683E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33DE2-B121-4305-89FD-361C23941AB4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15EA9-52E1-4B5D-AA60-1C59081DAB0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0A2A8-4BD7-4992-9A35-DF02F0808C5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C272D-B717-40F0-9A20-0399190A25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FD0ED-5B6C-4382-A5F8-A3F7D8D0DD1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624BE-1BB0-4FE1-A1AA-F13F16824B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A3BC8-D95E-4B37-958A-4F5FAF7212C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9818F-3237-40F8-A082-AEB9A46413F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6B497-BC27-43F9-9E65-C52FCFAA265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91A71-6E20-423E-B139-26235E14C5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B8CC9-2F33-41BA-8167-046B8A61FF9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0937F-61A5-44A3-9B5D-98355755FBA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4CE82-955C-4DCA-AAE5-79EF219FC47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FDAD0-B781-45C2-BCCA-47FF4C55F6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646B966-7ECA-426D-AA34-DBA94C45310C}" type="datetimeFigureOut">
              <a:rPr lang="zh-CN" altLang="en-US"/>
            </a:fld>
            <a:endParaRPr lang="zh-CN" altLang="en-US"/>
          </a:p>
        </p:txBody>
      </p:sp>
      <p:sp>
        <p:nvSpPr>
          <p:cNvPr id="205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AA965BD-7B4F-4DE0-BF25-52F2745C263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24423">
            <a:off x="1619831" y="935632"/>
            <a:ext cx="9622667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6"/>
          <p:cNvSpPr txBox="1">
            <a:spLocks noChangeArrowheads="1"/>
          </p:cNvSpPr>
          <p:nvPr/>
        </p:nvSpPr>
        <p:spPr bwMode="auto">
          <a:xfrm>
            <a:off x="2950265" y="1820312"/>
            <a:ext cx="6859657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72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PubMed</a:t>
            </a:r>
            <a:endParaRPr lang="en-US" altLang="zh-CN" sz="72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zh-CN" altLang="en-US" sz="6000" dirty="0" smtClean="0">
                <a:solidFill>
                  <a:schemeClr val="bg1"/>
                </a:solidFill>
                <a:latin typeface="Impact" panose="020B0806030902050204" pitchFamily="34" charset="0"/>
              </a:rPr>
              <a:t>    实操指南</a:t>
            </a:r>
            <a:endParaRPr lang="zh-CN" altLang="en-US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076" name="文本框 24"/>
          <p:cNvSpPr txBox="1">
            <a:spLocks noChangeArrowheads="1"/>
          </p:cNvSpPr>
          <p:nvPr/>
        </p:nvSpPr>
        <p:spPr bwMode="auto">
          <a:xfrm>
            <a:off x="2792895" y="4859534"/>
            <a:ext cx="7017027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3600" dirty="0" smtClean="0">
                <a:solidFill>
                  <a:schemeClr val="bg1"/>
                </a:solidFill>
                <a:latin typeface="+mn-ea"/>
                <a:ea typeface="+mn-ea"/>
              </a:rPr>
              <a:t>日期：</a:t>
            </a:r>
            <a:r>
              <a:rPr lang="en-US" altLang="zh-CN" sz="3600" dirty="0" smtClean="0">
                <a:solidFill>
                  <a:schemeClr val="bg1"/>
                </a:solidFill>
                <a:latin typeface="+mn-ea"/>
                <a:ea typeface="+mn-ea"/>
              </a:rPr>
              <a:t>2020</a:t>
            </a:r>
            <a:r>
              <a:rPr lang="zh-CN" altLang="en-US" sz="3600" dirty="0" smtClean="0">
                <a:solidFill>
                  <a:schemeClr val="bg1"/>
                </a:solidFill>
                <a:latin typeface="+mn-ea"/>
                <a:ea typeface="+mn-ea"/>
              </a:rPr>
              <a:t>年</a:t>
            </a:r>
            <a:r>
              <a:rPr lang="en-US" altLang="zh-CN" sz="3600" dirty="0" smtClean="0">
                <a:solidFill>
                  <a:schemeClr val="bg1"/>
                </a:solidFill>
                <a:latin typeface="+mn-ea"/>
                <a:ea typeface="+mn-ea"/>
              </a:rPr>
              <a:t>12</a:t>
            </a:r>
            <a:r>
              <a:rPr lang="zh-CN" altLang="en-US" sz="3600" dirty="0" smtClean="0">
                <a:solidFill>
                  <a:schemeClr val="bg1"/>
                </a:solidFill>
                <a:latin typeface="+mn-ea"/>
                <a:ea typeface="+mn-ea"/>
              </a:rPr>
              <a:t>月</a:t>
            </a:r>
            <a:r>
              <a:rPr lang="en-US" altLang="zh-CN" sz="3600" dirty="0" smtClean="0">
                <a:solidFill>
                  <a:schemeClr val="bg1"/>
                </a:solidFill>
                <a:latin typeface="+mn-ea"/>
                <a:ea typeface="+mn-ea"/>
              </a:rPr>
              <a:t>16</a:t>
            </a:r>
            <a:r>
              <a:rPr lang="zh-CN" altLang="en-US" sz="3600" dirty="0" smtClean="0">
                <a:solidFill>
                  <a:schemeClr val="bg1"/>
                </a:solidFill>
                <a:latin typeface="+mn-ea"/>
                <a:ea typeface="+mn-ea"/>
              </a:rPr>
              <a:t>日</a:t>
            </a:r>
            <a:endParaRPr lang="zh-CN" altLang="en-US" sz="3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6348" y="298173"/>
            <a:ext cx="11469755" cy="924341"/>
          </a:xfrm>
        </p:spPr>
        <p:txBody>
          <a:bodyPr/>
          <a:lstStyle/>
          <a:p>
            <a:r>
              <a:rPr lang="en-US" altLang="zh-CN" dirty="0" smtClean="0"/>
              <a:t>Task 3</a:t>
            </a:r>
            <a:r>
              <a:rPr lang="zh-CN" altLang="en-US" dirty="0" smtClean="0"/>
              <a:t>：如何提高检索体验</a:t>
            </a:r>
            <a:r>
              <a:rPr lang="zh-CN" altLang="en-US" dirty="0" smtClean="0">
                <a:solidFill>
                  <a:srgbClr val="0070C0"/>
                </a:solidFill>
              </a:rPr>
              <a:t>（</a:t>
            </a:r>
            <a:r>
              <a:rPr lang="en-US" altLang="zh-CN" dirty="0" smtClean="0">
                <a:solidFill>
                  <a:srgbClr val="0070C0"/>
                </a:solidFill>
              </a:rPr>
              <a:t>5min-10min</a:t>
            </a:r>
            <a:r>
              <a:rPr lang="zh-CN" altLang="en-US" dirty="0" smtClean="0">
                <a:solidFill>
                  <a:srgbClr val="0070C0"/>
                </a:solidFill>
              </a:rPr>
              <a:t>）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7991" y="1456083"/>
            <a:ext cx="11738113" cy="440800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4400" dirty="0" smtClean="0"/>
              <a:t>      下载与安装：</a:t>
            </a:r>
            <a:r>
              <a:rPr lang="en-US" altLang="zh-CN" sz="4400" dirty="0" err="1" smtClean="0"/>
              <a:t>Scholarscope</a:t>
            </a:r>
            <a:r>
              <a:rPr lang="zh-CN" altLang="en-US" sz="4400" dirty="0" smtClean="0"/>
              <a:t>插件。</a:t>
            </a:r>
            <a:endParaRPr lang="en-US" altLang="zh-CN" sz="4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4400" dirty="0" smtClean="0"/>
              <a:t>       </a:t>
            </a:r>
            <a:r>
              <a:rPr lang="zh-CN" altLang="en-US" sz="4400" dirty="0" smtClean="0"/>
              <a:t>能自动加载</a:t>
            </a:r>
            <a:r>
              <a:rPr lang="en-US" altLang="zh-CN" sz="4400" dirty="0" err="1" smtClean="0"/>
              <a:t>Pubmed</a:t>
            </a:r>
            <a:r>
              <a:rPr lang="zh-CN" altLang="en-US" sz="4400" dirty="0" smtClean="0"/>
              <a:t>期刊的影响因子，帮助用户筛选信息，并添加了基于</a:t>
            </a:r>
            <a:r>
              <a:rPr lang="en-US" altLang="zh-CN" sz="4400" dirty="0" err="1" smtClean="0"/>
              <a:t>Sci</a:t>
            </a:r>
            <a:r>
              <a:rPr lang="en-US" altLang="zh-CN" sz="4400" dirty="0" smtClean="0"/>
              <a:t>-hub</a:t>
            </a:r>
            <a:r>
              <a:rPr lang="zh-CN" altLang="en-US" sz="4400" dirty="0" smtClean="0"/>
              <a:t>的下载链接，功能强大够用且使用方便。</a:t>
            </a:r>
            <a:endParaRPr lang="zh-CN" altLang="en-US" sz="4400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sz="4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 3: </a:t>
            </a:r>
            <a:r>
              <a:rPr lang="en-US" altLang="zh-CN" dirty="0" err="1" smtClean="0"/>
              <a:t>Scholarscope</a:t>
            </a:r>
            <a:r>
              <a:rPr lang="en-US" altLang="zh-CN" dirty="0" smtClean="0"/>
              <a:t> </a:t>
            </a:r>
            <a:r>
              <a:rPr lang="zh-CN" altLang="en-US" dirty="0" smtClean="0"/>
              <a:t>插件功能体验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88123"/>
            <a:ext cx="10065267" cy="515011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期刊影响因子和区间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48" y="1620078"/>
            <a:ext cx="7653129" cy="4525963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0452" y="487016"/>
            <a:ext cx="10972800" cy="924341"/>
          </a:xfrm>
        </p:spPr>
        <p:txBody>
          <a:bodyPr/>
          <a:lstStyle/>
          <a:p>
            <a:r>
              <a:rPr lang="en-US" altLang="zh-CN" dirty="0" smtClean="0"/>
              <a:t>Task 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PubMed</a:t>
            </a:r>
            <a:r>
              <a:rPr lang="zh-CN" altLang="en-US" dirty="0" smtClean="0"/>
              <a:t>的其他延伸功能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479" y="2172460"/>
            <a:ext cx="5847522" cy="244005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4400" dirty="0" smtClean="0"/>
              <a:t>      </a:t>
            </a:r>
            <a:r>
              <a:rPr lang="zh-CN" altLang="en-US" sz="3600" dirty="0" smtClean="0"/>
              <a:t>如何利用</a:t>
            </a:r>
            <a:r>
              <a:rPr lang="en-US" altLang="zh-CN" sz="3600" dirty="0" smtClean="0"/>
              <a:t>PubMed</a:t>
            </a:r>
            <a:r>
              <a:rPr lang="zh-CN" altLang="en-US" sz="3600" dirty="0" smtClean="0"/>
              <a:t>的文献数据分析出导师的</a:t>
            </a:r>
            <a:r>
              <a:rPr lang="zh-CN" altLang="en-US" sz="3600" dirty="0" smtClean="0">
                <a:solidFill>
                  <a:srgbClr val="FF0000"/>
                </a:solidFill>
              </a:rPr>
              <a:t>合作网络、基金资助</a:t>
            </a:r>
            <a:r>
              <a:rPr lang="zh-CN" altLang="en-US" sz="3600" dirty="0" smtClean="0"/>
              <a:t>等情况？</a:t>
            </a:r>
            <a:endParaRPr lang="en-US" altLang="zh-CN" sz="36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3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 err="1" smtClean="0"/>
              <a:t>Ucinet</a:t>
            </a:r>
            <a:r>
              <a:rPr lang="zh-CN" altLang="en-US" sz="3200" dirty="0" smtClean="0"/>
              <a:t>，</a:t>
            </a:r>
            <a:r>
              <a:rPr lang="en-US" altLang="zh-CN" sz="3200" dirty="0" err="1" smtClean="0"/>
              <a:t>bibexcel</a:t>
            </a:r>
            <a:r>
              <a:rPr lang="zh-CN" altLang="en-US" sz="3200" dirty="0" smtClean="0"/>
              <a:t>，</a:t>
            </a:r>
            <a:r>
              <a:rPr lang="en-US" altLang="zh-CN" sz="3200" dirty="0" err="1" smtClean="0"/>
              <a:t>citespace</a:t>
            </a:r>
            <a:endParaRPr lang="zh-CN" altLang="en-US" sz="32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113" y="1411357"/>
            <a:ext cx="5486400" cy="5327373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讨论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4000" dirty="0" smtClean="0"/>
              <a:t>作为</a:t>
            </a:r>
            <a:r>
              <a:rPr lang="en-US" altLang="zh-CN" sz="4000" dirty="0" smtClean="0"/>
              <a:t>PubMed</a:t>
            </a:r>
            <a:r>
              <a:rPr lang="zh-CN" altLang="en-US" sz="4000" dirty="0" smtClean="0"/>
              <a:t>的使用者，在使用</a:t>
            </a:r>
            <a:r>
              <a:rPr lang="en-US" altLang="zh-CN" sz="4000" dirty="0" smtClean="0"/>
              <a:t>PubMed</a:t>
            </a:r>
            <a:r>
              <a:rPr lang="zh-CN" altLang="en-US" sz="4000" dirty="0" smtClean="0"/>
              <a:t>检索过程中你的体验如何，在哪些方面或许可以改善以提高你的满意度？</a:t>
            </a:r>
            <a:endParaRPr lang="en-US" sz="4000" dirty="0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24423">
            <a:off x="1617663" y="688975"/>
            <a:ext cx="8763000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文本框 6"/>
          <p:cNvSpPr txBox="1">
            <a:spLocks noChangeArrowheads="1"/>
          </p:cNvSpPr>
          <p:nvPr/>
        </p:nvSpPr>
        <p:spPr bwMode="auto">
          <a:xfrm>
            <a:off x="2759075" y="2014538"/>
            <a:ext cx="6748463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anose="020B0806030902050204" pitchFamily="34" charset="0"/>
              </a:rPr>
              <a:t>THANKS</a:t>
            </a:r>
            <a:endParaRPr lang="zh-CN" altLang="en-US" sz="1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稻壳儿小白白(http://dwz.cn/Wu2UP)"/>
          <p:cNvSpPr txBox="1">
            <a:spLocks noChangeArrowheads="1"/>
          </p:cNvSpPr>
          <p:nvPr/>
        </p:nvSpPr>
        <p:spPr bwMode="auto">
          <a:xfrm>
            <a:off x="6096000" y="387904"/>
            <a:ext cx="5981217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4800" b="1" dirty="0" smtClean="0">
                <a:solidFill>
                  <a:srgbClr val="117A68"/>
                </a:solidFill>
                <a:sym typeface="Arial" panose="020B0604020202020204" pitchFamily="34" charset="0"/>
              </a:rPr>
              <a:t>PubMed</a:t>
            </a:r>
            <a:endParaRPr lang="en-US" altLang="zh-CN" sz="4800" b="1" dirty="0" smtClean="0">
              <a:solidFill>
                <a:srgbClr val="117A68"/>
              </a:solidFill>
              <a:sym typeface="Arial" panose="020B0604020202020204" pitchFamily="34" charset="0"/>
            </a:endParaRPr>
          </a:p>
          <a:p>
            <a:pPr eaLnBrk="1" hangingPunct="1"/>
            <a:endParaRPr lang="en-US" altLang="zh-CN" sz="4800" b="1" dirty="0" smtClean="0">
              <a:solidFill>
                <a:srgbClr val="117A68"/>
              </a:solidFill>
              <a:sym typeface="Arial" panose="020B0604020202020204" pitchFamily="34" charset="0"/>
            </a:endParaRPr>
          </a:p>
          <a:p>
            <a:pPr marL="457200" indent="-457200" eaLnBrk="1" hangingPunct="1">
              <a:buAutoNum type="arabicPeriod"/>
            </a:pPr>
            <a:r>
              <a:rPr lang="en-US" altLang="zh-CN" sz="3600" dirty="0" smtClean="0">
                <a:solidFill>
                  <a:srgbClr val="7A8EA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PubMed</a:t>
            </a:r>
            <a:r>
              <a:rPr lang="zh-CN" altLang="en-US" sz="3600" dirty="0" smtClean="0">
                <a:solidFill>
                  <a:srgbClr val="7A8EA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为医学相关研究者提供了什么？</a:t>
            </a:r>
            <a:endParaRPr lang="en-US" altLang="zh-CN" sz="3600" dirty="0" smtClean="0">
              <a:solidFill>
                <a:srgbClr val="7A8EA9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457200" indent="-457200" eaLnBrk="1" hangingPunct="1">
              <a:buAutoNum type="arabicPeriod"/>
            </a:pPr>
            <a:endParaRPr lang="en-US" altLang="zh-CN" sz="3600" dirty="0" smtClean="0">
              <a:solidFill>
                <a:srgbClr val="7A8EA9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457200" indent="-457200" eaLnBrk="1" hangingPunct="1">
              <a:buAutoNum type="arabicPeriod"/>
            </a:pPr>
            <a:r>
              <a:rPr lang="zh-CN" altLang="en-US" sz="3600" dirty="0" smtClean="0">
                <a:solidFill>
                  <a:srgbClr val="7A8EA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我们能够使用</a:t>
            </a:r>
            <a:r>
              <a:rPr lang="en-US" altLang="zh-CN" sz="3600" dirty="0" smtClean="0">
                <a:solidFill>
                  <a:srgbClr val="7A8EA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PubMed</a:t>
            </a:r>
            <a:r>
              <a:rPr lang="zh-CN" altLang="en-US" sz="3600" dirty="0" smtClean="0">
                <a:solidFill>
                  <a:srgbClr val="7A8EA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干什么？</a:t>
            </a:r>
            <a:r>
              <a:rPr lang="zh-CN" altLang="en-US" sz="3600" dirty="0">
                <a:solidFill>
                  <a:srgbClr val="7A8EA9"/>
                </a:solidFill>
                <a:sym typeface="Arial" panose="020B0604020202020204" pitchFamily="34" charset="0"/>
              </a:rPr>
              <a:t>　</a:t>
            </a:r>
            <a:endParaRPr lang="en-US" altLang="zh-CN" sz="3600" dirty="0" smtClean="0">
              <a:solidFill>
                <a:srgbClr val="7A8EA9"/>
              </a:solidFill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sz="2000" dirty="0">
                <a:solidFill>
                  <a:srgbClr val="7A8EA9"/>
                </a:solidFill>
                <a:sym typeface="Arial" panose="020B0604020202020204" pitchFamily="34" charset="0"/>
              </a:rPr>
              <a:t>　</a:t>
            </a:r>
            <a:r>
              <a:rPr lang="zh-CN" altLang="en-US" sz="2400" dirty="0">
                <a:solidFill>
                  <a:srgbClr val="7A8EA9"/>
                </a:solidFill>
                <a:sym typeface="Arial" panose="020B0604020202020204" pitchFamily="34" charset="0"/>
              </a:rPr>
              <a:t>　　</a:t>
            </a:r>
            <a:endParaRPr lang="zh-CN" altLang="en-US" sz="2400" dirty="0">
              <a:solidFill>
                <a:srgbClr val="7A8EA9"/>
              </a:solidFill>
              <a:sym typeface="Arial" panose="020B0604020202020204" pitchFamily="34" charset="0"/>
            </a:endParaRPr>
          </a:p>
        </p:txBody>
      </p:sp>
      <p:pic>
        <p:nvPicPr>
          <p:cNvPr id="4099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24423">
            <a:off x="493438" y="1585637"/>
            <a:ext cx="5759450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文本框 5"/>
          <p:cNvSpPr txBox="1">
            <a:spLocks noChangeArrowheads="1"/>
          </p:cNvSpPr>
          <p:nvPr/>
        </p:nvSpPr>
        <p:spPr bwMode="auto">
          <a:xfrm>
            <a:off x="1126919" y="2638287"/>
            <a:ext cx="44924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6600" dirty="0" smtClean="0">
                <a:solidFill>
                  <a:srgbClr val="FFFF00"/>
                </a:solidFill>
                <a:latin typeface="Impact" panose="020B0806030902050204" pitchFamily="34" charset="0"/>
              </a:rPr>
              <a:t>前情回顾</a:t>
            </a:r>
            <a:r>
              <a:rPr lang="en-US" altLang="zh-CN" sz="6600" dirty="0" smtClean="0">
                <a:solidFill>
                  <a:srgbClr val="FFFF00"/>
                </a:solidFill>
                <a:latin typeface="Impact" panose="020B0806030902050204" pitchFamily="34" charset="0"/>
              </a:rPr>
              <a:t> </a:t>
            </a:r>
            <a:endParaRPr lang="zh-CN" altLang="en-US" sz="6600" dirty="0">
              <a:solidFill>
                <a:srgbClr val="FFFF00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/>
          <a:lstStyle/>
          <a:p>
            <a:r>
              <a:rPr lang="zh-CN" altLang="en-US" dirty="0" smtClean="0"/>
              <a:t>趣味</a:t>
            </a:r>
            <a:r>
              <a:rPr lang="zh-CN" altLang="en-US" dirty="0"/>
              <a:t>练习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749288"/>
            <a:ext cx="10972800" cy="1371600"/>
          </a:xfrm>
        </p:spPr>
        <p:txBody>
          <a:bodyPr/>
          <a:lstStyle/>
          <a:p>
            <a:r>
              <a:rPr lang="zh-CN" altLang="en-US" sz="3200" dirty="0" smtClean="0"/>
              <a:t>分别检索华中科技大学和武汉大学，</a:t>
            </a:r>
            <a:r>
              <a:rPr lang="en-US" altLang="zh-CN" sz="3200" dirty="0" smtClean="0"/>
              <a:t>2020</a:t>
            </a:r>
            <a:r>
              <a:rPr lang="zh-CN" altLang="en-US" sz="3200" dirty="0" smtClean="0"/>
              <a:t>年在医学顶级期刊上（</a:t>
            </a:r>
            <a:r>
              <a:rPr lang="en-US" sz="3200" dirty="0"/>
              <a:t> </a:t>
            </a:r>
            <a:r>
              <a:rPr lang="zh-CN" altLang="en-US" sz="3200" dirty="0" smtClean="0">
                <a:solidFill>
                  <a:srgbClr val="FF0000"/>
                </a:solidFill>
              </a:rPr>
              <a:t>新英格兰医学杂志</a:t>
            </a:r>
            <a:r>
              <a:rPr lang="en-US" sz="3200" dirty="0" smtClean="0">
                <a:solidFill>
                  <a:srgbClr val="FF0000"/>
                </a:solidFill>
              </a:rPr>
              <a:t>，</a:t>
            </a:r>
            <a:r>
              <a:rPr lang="zh-CN" altLang="en-US" sz="3200" dirty="0" smtClean="0">
                <a:solidFill>
                  <a:srgbClr val="FF0000"/>
                </a:solidFill>
              </a:rPr>
              <a:t>柳叶刀</a:t>
            </a:r>
            <a:r>
              <a:rPr lang="en-US" sz="3200" dirty="0" smtClean="0">
                <a:solidFill>
                  <a:srgbClr val="FF0000"/>
                </a:solidFill>
              </a:rPr>
              <a:t>，</a:t>
            </a:r>
            <a:r>
              <a:rPr lang="zh-CN" altLang="en-US" sz="3200" dirty="0" smtClean="0">
                <a:solidFill>
                  <a:srgbClr val="FF0000"/>
                </a:solidFill>
              </a:rPr>
              <a:t>美国医学会杂志</a:t>
            </a:r>
            <a:r>
              <a:rPr lang="en-US" sz="3200" dirty="0" smtClean="0">
                <a:solidFill>
                  <a:srgbClr val="FF0000"/>
                </a:solidFill>
              </a:rPr>
              <a:t>，</a:t>
            </a:r>
            <a:r>
              <a:rPr lang="zh-CN" altLang="en-US" sz="3200" dirty="0" smtClean="0">
                <a:solidFill>
                  <a:srgbClr val="FF0000"/>
                </a:solidFill>
              </a:rPr>
              <a:t>英国医学期刊</a:t>
            </a:r>
            <a:r>
              <a:rPr lang="zh-CN" altLang="en-US" sz="3200" dirty="0" smtClean="0"/>
              <a:t>）的表现。</a:t>
            </a:r>
            <a:endParaRPr lang="en-US" altLang="zh-CN" sz="3200" dirty="0" smtClean="0"/>
          </a:p>
          <a:p>
            <a:endParaRPr lang="en-US" sz="3200" dirty="0"/>
          </a:p>
          <a:p>
            <a:r>
              <a:rPr lang="en-US" altLang="zh-CN" sz="3200" dirty="0" smtClean="0"/>
              <a:t>NEJM, New England Journal of Medicine</a:t>
            </a:r>
            <a:endParaRPr lang="en-US" altLang="zh-CN" sz="3200" dirty="0" smtClean="0"/>
          </a:p>
          <a:p>
            <a:r>
              <a:rPr lang="en-US" altLang="zh-CN" sz="3200" dirty="0" smtClean="0"/>
              <a:t>Lancet</a:t>
            </a:r>
            <a:endParaRPr lang="en-US" altLang="zh-CN" sz="3200" dirty="0" smtClean="0"/>
          </a:p>
          <a:p>
            <a:r>
              <a:rPr lang="en-US" altLang="zh-CN" sz="3200" dirty="0" smtClean="0"/>
              <a:t>JAMA</a:t>
            </a:r>
            <a:r>
              <a:rPr lang="zh-CN" altLang="en-US" sz="3200" dirty="0" smtClean="0"/>
              <a:t>， </a:t>
            </a:r>
            <a:r>
              <a:rPr lang="en-US" altLang="zh-CN" sz="3200" dirty="0"/>
              <a:t>The Journal of the American Medical </a:t>
            </a:r>
            <a:r>
              <a:rPr lang="en-US" altLang="zh-CN" sz="3200" dirty="0" smtClean="0"/>
              <a:t>Association</a:t>
            </a:r>
            <a:endParaRPr lang="en-US" altLang="zh-CN" sz="3200" dirty="0" smtClean="0"/>
          </a:p>
          <a:p>
            <a:r>
              <a:rPr lang="en-US" altLang="zh-CN" sz="3200" dirty="0" smtClean="0"/>
              <a:t>BMJ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British Medical Journal</a:t>
            </a:r>
            <a:endParaRPr lang="en-US" sz="3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269" y="298173"/>
            <a:ext cx="11873948" cy="924341"/>
          </a:xfrm>
        </p:spPr>
        <p:txBody>
          <a:bodyPr/>
          <a:lstStyle/>
          <a:p>
            <a:r>
              <a:rPr lang="en-US" altLang="zh-CN" dirty="0" smtClean="0"/>
              <a:t>Task 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PubMed</a:t>
            </a:r>
            <a:r>
              <a:rPr lang="zh-CN" altLang="en-US" dirty="0" smtClean="0"/>
              <a:t>主题词检索</a:t>
            </a:r>
            <a:r>
              <a:rPr lang="zh-CN" altLang="en-US" dirty="0" smtClean="0">
                <a:solidFill>
                  <a:srgbClr val="0070C0"/>
                </a:solidFill>
              </a:rPr>
              <a:t>（</a:t>
            </a:r>
            <a:r>
              <a:rPr lang="en-US" altLang="zh-CN" dirty="0" smtClean="0">
                <a:solidFill>
                  <a:srgbClr val="0070C0"/>
                </a:solidFill>
              </a:rPr>
              <a:t>5min-10min</a:t>
            </a:r>
            <a:r>
              <a:rPr lang="zh-CN" altLang="en-US" dirty="0" smtClean="0">
                <a:solidFill>
                  <a:srgbClr val="0070C0"/>
                </a:solidFill>
              </a:rPr>
              <a:t>）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270" y="1848678"/>
            <a:ext cx="5184914" cy="261399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dirty="0" smtClean="0"/>
              <a:t>       </a:t>
            </a:r>
            <a:r>
              <a:rPr lang="zh-CN" altLang="en-US" sz="3600" dirty="0" smtClean="0"/>
              <a:t>请利用</a:t>
            </a:r>
            <a:r>
              <a:rPr lang="en-US" altLang="zh-CN" sz="3600" dirty="0" smtClean="0"/>
              <a:t>PubMed</a:t>
            </a:r>
            <a:r>
              <a:rPr lang="zh-CN" altLang="en-US" sz="3600" dirty="0" smtClean="0"/>
              <a:t>检索</a:t>
            </a:r>
            <a:r>
              <a:rPr lang="zh-CN" altLang="en-US" sz="3600" dirty="0" smtClean="0">
                <a:solidFill>
                  <a:srgbClr val="FF0000"/>
                </a:solidFill>
              </a:rPr>
              <a:t>二甲双胍</a:t>
            </a:r>
            <a:r>
              <a:rPr lang="zh-CN" altLang="en-US" sz="3600" dirty="0" smtClean="0"/>
              <a:t>治疗</a:t>
            </a:r>
            <a:r>
              <a:rPr lang="zh-CN" altLang="en-US" sz="3600" dirty="0" smtClean="0">
                <a:solidFill>
                  <a:srgbClr val="FF0000"/>
                </a:solidFill>
              </a:rPr>
              <a:t>糖尿病</a:t>
            </a:r>
            <a:r>
              <a:rPr lang="zh-CN" altLang="en-US" sz="3600" dirty="0" smtClean="0"/>
              <a:t>和</a:t>
            </a:r>
            <a:r>
              <a:rPr lang="zh-CN" altLang="en-US" sz="3600" dirty="0" smtClean="0">
                <a:solidFill>
                  <a:srgbClr val="FF0000"/>
                </a:solidFill>
              </a:rPr>
              <a:t>肥胖症</a:t>
            </a:r>
            <a:r>
              <a:rPr lang="zh-CN" altLang="en-US" sz="3600" dirty="0" smtClean="0"/>
              <a:t>副作用的文章。</a:t>
            </a:r>
            <a:endParaRPr lang="en-US" altLang="zh-CN" sz="36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3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E62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Metformin</a:t>
            </a:r>
            <a:r>
              <a:rPr lang="zh-CN" altLang="en-US" dirty="0" smtClean="0">
                <a:solidFill>
                  <a:srgbClr val="0E62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solidFill>
                  <a:srgbClr val="0E62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Diabetes</a:t>
            </a:r>
            <a:r>
              <a:rPr lang="zh-CN" altLang="en-US" dirty="0" smtClean="0">
                <a:solidFill>
                  <a:srgbClr val="0E62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dirty="0" smtClean="0">
              <a:solidFill>
                <a:srgbClr val="0E625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E62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solidFill>
                  <a:srgbClr val="0E62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dverse effects</a:t>
            </a:r>
            <a:endParaRPr lang="en-US" altLang="zh-CN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234" y="1003852"/>
            <a:ext cx="5953539" cy="5764696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269" y="298173"/>
            <a:ext cx="11873948" cy="924341"/>
          </a:xfrm>
        </p:spPr>
        <p:txBody>
          <a:bodyPr/>
          <a:lstStyle/>
          <a:p>
            <a:r>
              <a:rPr lang="en-US" altLang="zh-CN" dirty="0" smtClean="0"/>
              <a:t>Task 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PubMed</a:t>
            </a:r>
            <a:r>
              <a:rPr lang="zh-CN" altLang="en-US" dirty="0" smtClean="0"/>
              <a:t>主题词检索</a:t>
            </a:r>
            <a:r>
              <a:rPr lang="zh-CN" altLang="en-US" dirty="0" smtClean="0">
                <a:solidFill>
                  <a:srgbClr val="0070C0"/>
                </a:solidFill>
              </a:rPr>
              <a:t>（</a:t>
            </a:r>
            <a:r>
              <a:rPr lang="en-US" altLang="zh-CN" dirty="0" smtClean="0">
                <a:solidFill>
                  <a:srgbClr val="0070C0"/>
                </a:solidFill>
              </a:rPr>
              <a:t>5min-10min</a:t>
            </a:r>
            <a:r>
              <a:rPr lang="zh-CN" altLang="en-US" dirty="0" smtClean="0">
                <a:solidFill>
                  <a:srgbClr val="0070C0"/>
                </a:solidFill>
              </a:rPr>
              <a:t>）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270" y="1848678"/>
            <a:ext cx="5184914" cy="261399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dirty="0" smtClean="0"/>
              <a:t>       </a:t>
            </a:r>
            <a:r>
              <a:rPr lang="zh-CN" altLang="en-US" sz="3600" dirty="0" smtClean="0"/>
              <a:t>请利用</a:t>
            </a:r>
            <a:r>
              <a:rPr lang="en-US" altLang="zh-CN" sz="3600" dirty="0" smtClean="0"/>
              <a:t>PubMed</a:t>
            </a:r>
            <a:r>
              <a:rPr lang="zh-CN" altLang="en-US" sz="3600" dirty="0" smtClean="0"/>
              <a:t>检索</a:t>
            </a:r>
            <a:r>
              <a:rPr lang="zh-CN" altLang="en-US" sz="3600" dirty="0">
                <a:solidFill>
                  <a:srgbClr val="FF00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阿司匹林诱发</a:t>
            </a:r>
            <a:r>
              <a:rPr lang="zh-CN" altLang="en-US" sz="3600" dirty="0" smtClean="0">
                <a:solidFill>
                  <a:srgbClr val="FF00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哮喘</a:t>
            </a:r>
            <a:r>
              <a:rPr lang="zh-CN" altLang="en-US" sz="36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相关</a:t>
            </a:r>
            <a:r>
              <a:rPr lang="zh-CN" altLang="en-US" sz="3600" dirty="0" smtClean="0"/>
              <a:t>文章。</a:t>
            </a:r>
            <a:endParaRPr lang="en-US" altLang="zh-CN" sz="36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3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E62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asthma</a:t>
            </a:r>
            <a:r>
              <a:rPr lang="zh-CN" altLang="en-US" dirty="0" smtClean="0">
                <a:solidFill>
                  <a:srgbClr val="0E62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E62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chemically induced aspirin</a:t>
            </a:r>
            <a:r>
              <a:rPr lang="zh-CN" altLang="en-US" dirty="0" smtClean="0">
                <a:solidFill>
                  <a:srgbClr val="0E62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E62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adverse effects</a:t>
            </a:r>
            <a:endParaRPr lang="en-US" altLang="zh-CN" dirty="0" smtClean="0">
              <a:solidFill>
                <a:srgbClr val="0E625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234" y="1222514"/>
            <a:ext cx="5953539" cy="5406886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539" y="298173"/>
            <a:ext cx="12135678" cy="924341"/>
          </a:xfrm>
        </p:spPr>
        <p:txBody>
          <a:bodyPr/>
          <a:lstStyle/>
          <a:p>
            <a:r>
              <a:rPr lang="en-US" altLang="zh-CN" dirty="0" smtClean="0"/>
              <a:t>Task 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PubMed</a:t>
            </a:r>
            <a:r>
              <a:rPr lang="zh-CN" altLang="en-US" dirty="0" smtClean="0"/>
              <a:t>临床咨询检索</a:t>
            </a:r>
            <a:r>
              <a:rPr lang="zh-CN" altLang="en-US" dirty="0" smtClean="0">
                <a:solidFill>
                  <a:srgbClr val="0070C0"/>
                </a:solidFill>
              </a:rPr>
              <a:t>（</a:t>
            </a:r>
            <a:r>
              <a:rPr lang="en-US" altLang="zh-CN" dirty="0" smtClean="0">
                <a:solidFill>
                  <a:srgbClr val="0070C0"/>
                </a:solidFill>
              </a:rPr>
              <a:t>5min-10min</a:t>
            </a:r>
            <a:r>
              <a:rPr lang="zh-CN" altLang="en-US" dirty="0" smtClean="0">
                <a:solidFill>
                  <a:srgbClr val="0070C0"/>
                </a:solidFill>
              </a:rPr>
              <a:t>）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269" y="1848678"/>
            <a:ext cx="5522843" cy="261399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dirty="0" smtClean="0"/>
              <a:t>       </a:t>
            </a:r>
            <a:r>
              <a:rPr lang="zh-CN" altLang="en-US" sz="3600" dirty="0" smtClean="0"/>
              <a:t>请利用</a:t>
            </a:r>
            <a:r>
              <a:rPr lang="en-US" altLang="zh-CN" sz="3600" dirty="0" smtClean="0"/>
              <a:t>PubMed</a:t>
            </a:r>
            <a:r>
              <a:rPr lang="zh-CN" altLang="en-US" sz="3600" dirty="0" smtClean="0"/>
              <a:t>临床咨询检索</a:t>
            </a:r>
            <a:r>
              <a:rPr lang="zh-CN" altLang="en-US" sz="3600" dirty="0" smtClean="0">
                <a:solidFill>
                  <a:srgbClr val="FF0000"/>
                </a:solidFill>
              </a:rPr>
              <a:t>产后抑郁</a:t>
            </a:r>
            <a:r>
              <a:rPr lang="zh-CN" altLang="en-US" sz="3600" dirty="0" smtClean="0"/>
              <a:t>的诊断、</a:t>
            </a:r>
            <a:r>
              <a:rPr lang="zh-CN" altLang="en-US" sz="3600" dirty="0" smtClean="0">
                <a:solidFill>
                  <a:srgbClr val="FF0000"/>
                </a:solidFill>
              </a:rPr>
              <a:t>治疗和预后</a:t>
            </a:r>
            <a:r>
              <a:rPr lang="zh-CN" altLang="en-US" sz="3600" dirty="0" smtClean="0"/>
              <a:t>方面的文章。</a:t>
            </a:r>
            <a:endParaRPr lang="en-US" altLang="zh-CN" sz="36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3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E62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Postpartum </a:t>
            </a:r>
            <a:r>
              <a:rPr lang="en-US" altLang="zh-CN" dirty="0" smtClean="0">
                <a:solidFill>
                  <a:srgbClr val="0E62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depression</a:t>
            </a:r>
            <a:r>
              <a:rPr lang="zh-CN" altLang="en-US" dirty="0" smtClean="0">
                <a:solidFill>
                  <a:srgbClr val="0E62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E62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 smtClean="0">
                <a:solidFill>
                  <a:srgbClr val="0E62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iagnosis</a:t>
            </a:r>
            <a:r>
              <a:rPr lang="zh-CN" altLang="en-US" dirty="0" smtClean="0">
                <a:solidFill>
                  <a:srgbClr val="0E62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E62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solidFill>
                  <a:srgbClr val="0E62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herapy</a:t>
            </a:r>
            <a:r>
              <a:rPr lang="zh-CN" altLang="en-US" dirty="0" smtClean="0">
                <a:solidFill>
                  <a:srgbClr val="0E62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dirty="0">
                <a:solidFill>
                  <a:srgbClr val="0E62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solidFill>
                  <a:srgbClr val="0E62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rognosis</a:t>
            </a:r>
            <a:endParaRPr lang="en-US" altLang="zh-CN" dirty="0" smtClean="0">
              <a:solidFill>
                <a:srgbClr val="0E625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36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608" y="1341781"/>
            <a:ext cx="5342835" cy="5426767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539" y="298173"/>
            <a:ext cx="12135678" cy="924341"/>
          </a:xfrm>
        </p:spPr>
        <p:txBody>
          <a:bodyPr/>
          <a:lstStyle/>
          <a:p>
            <a:r>
              <a:rPr lang="en-US" altLang="zh-CN" dirty="0" smtClean="0"/>
              <a:t>Task 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PubMed</a:t>
            </a:r>
            <a:r>
              <a:rPr lang="zh-CN" altLang="en-US" dirty="0" smtClean="0"/>
              <a:t>临床咨询检索</a:t>
            </a:r>
            <a:r>
              <a:rPr lang="zh-CN" altLang="en-US" dirty="0" smtClean="0">
                <a:solidFill>
                  <a:srgbClr val="0070C0"/>
                </a:solidFill>
              </a:rPr>
              <a:t>（</a:t>
            </a:r>
            <a:r>
              <a:rPr lang="en-US" altLang="zh-CN" dirty="0" smtClean="0">
                <a:solidFill>
                  <a:srgbClr val="0070C0"/>
                </a:solidFill>
              </a:rPr>
              <a:t>5min-10min</a:t>
            </a:r>
            <a:r>
              <a:rPr lang="zh-CN" altLang="en-US" dirty="0" smtClean="0">
                <a:solidFill>
                  <a:srgbClr val="0070C0"/>
                </a:solidFill>
              </a:rPr>
              <a:t>）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269" y="1848678"/>
            <a:ext cx="5522843" cy="261399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dirty="0" smtClean="0"/>
              <a:t>       </a:t>
            </a:r>
            <a:r>
              <a:rPr lang="zh-CN" altLang="en-US" sz="3600" dirty="0" smtClean="0"/>
              <a:t>请利用</a:t>
            </a:r>
            <a:r>
              <a:rPr lang="en-US" altLang="zh-CN" sz="3600" dirty="0" smtClean="0"/>
              <a:t>PubMed</a:t>
            </a:r>
            <a:r>
              <a:rPr lang="zh-CN" altLang="en-US" sz="3600" dirty="0" smtClean="0"/>
              <a:t>临床咨询检索</a:t>
            </a:r>
            <a:r>
              <a:rPr lang="zh-CN" altLang="en-US" sz="3600" dirty="0" smtClean="0">
                <a:solidFill>
                  <a:srgbClr val="FF0000"/>
                </a:solidFill>
              </a:rPr>
              <a:t>妄想症</a:t>
            </a:r>
            <a:r>
              <a:rPr lang="zh-CN" altLang="en-US" sz="3600" dirty="0" smtClean="0"/>
              <a:t>的</a:t>
            </a:r>
            <a:r>
              <a:rPr lang="zh-CN" altLang="en-US" sz="3600" dirty="0" smtClean="0">
                <a:solidFill>
                  <a:srgbClr val="FF0000"/>
                </a:solidFill>
              </a:rPr>
              <a:t>诊断、治疗</a:t>
            </a:r>
            <a:r>
              <a:rPr lang="zh-CN" altLang="en-US" sz="3600" dirty="0" smtClean="0"/>
              <a:t>方面的文章。</a:t>
            </a:r>
            <a:endParaRPr lang="en-US" altLang="zh-CN" sz="36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3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E62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paranoia</a:t>
            </a:r>
            <a:r>
              <a:rPr lang="zh-CN" altLang="en-US" dirty="0" smtClean="0">
                <a:solidFill>
                  <a:srgbClr val="0E62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solidFill>
                  <a:srgbClr val="0E62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Diagnosis</a:t>
            </a:r>
            <a:r>
              <a:rPr lang="zh-CN" altLang="en-US" dirty="0" smtClean="0">
                <a:solidFill>
                  <a:srgbClr val="0E62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E62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solidFill>
                  <a:srgbClr val="0E62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herapy</a:t>
            </a:r>
            <a:r>
              <a:rPr lang="zh-CN" altLang="en-US" dirty="0" smtClean="0">
                <a:solidFill>
                  <a:srgbClr val="0E62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dirty="0">
                <a:solidFill>
                  <a:srgbClr val="0E62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solidFill>
                  <a:srgbClr val="0E62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rognosis</a:t>
            </a:r>
            <a:endParaRPr lang="en-US" altLang="zh-CN" dirty="0" smtClean="0">
              <a:solidFill>
                <a:srgbClr val="0E625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36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608" y="1222514"/>
            <a:ext cx="5342835" cy="4836213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269" y="298173"/>
            <a:ext cx="10972800" cy="924341"/>
          </a:xfrm>
        </p:spPr>
        <p:txBody>
          <a:bodyPr/>
          <a:lstStyle/>
          <a:p>
            <a:r>
              <a:rPr lang="en-US" altLang="zh-CN" dirty="0" smtClean="0"/>
              <a:t>Task 2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0070C0"/>
                </a:solidFill>
              </a:rPr>
              <a:t>认识你的导师（</a:t>
            </a:r>
            <a:r>
              <a:rPr lang="en-US" altLang="zh-CN" dirty="0" smtClean="0">
                <a:solidFill>
                  <a:srgbClr val="0070C0"/>
                </a:solidFill>
              </a:rPr>
              <a:t>15min-20min</a:t>
            </a:r>
            <a:r>
              <a:rPr lang="zh-CN" altLang="en-US" dirty="0" smtClean="0">
                <a:solidFill>
                  <a:srgbClr val="0070C0"/>
                </a:solidFill>
              </a:rPr>
              <a:t>）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8661" y="1439932"/>
            <a:ext cx="5877339" cy="463287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dirty="0" smtClean="0"/>
              <a:t>       请检索你的指导老师（本科生导师）</a:t>
            </a:r>
            <a:r>
              <a:rPr lang="zh-CN" altLang="en-US" sz="3200" dirty="0" smtClean="0">
                <a:solidFill>
                  <a:srgbClr val="FF0000"/>
                </a:solidFill>
              </a:rPr>
              <a:t>近五年</a:t>
            </a:r>
            <a:r>
              <a:rPr lang="zh-CN" altLang="en-US" sz="3200" dirty="0" smtClean="0"/>
              <a:t>学术研究被</a:t>
            </a:r>
            <a:r>
              <a:rPr lang="en-US" altLang="zh-CN" sz="3200" dirty="0" smtClean="0">
                <a:solidFill>
                  <a:srgbClr val="FF0000"/>
                </a:solidFill>
              </a:rPr>
              <a:t>PubMed</a:t>
            </a:r>
            <a:r>
              <a:rPr lang="zh-CN" altLang="en-US" sz="3200" dirty="0" smtClean="0"/>
              <a:t>收录的情况，通过分析这些论文</a:t>
            </a:r>
            <a:r>
              <a:rPr lang="zh-CN" altLang="en-US" sz="3200" dirty="0" smtClean="0">
                <a:solidFill>
                  <a:srgbClr val="FF0000"/>
                </a:solidFill>
              </a:rPr>
              <a:t>主题词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Mesh</a:t>
            </a:r>
            <a:r>
              <a:rPr lang="zh-CN" altLang="en-US" sz="3200" dirty="0" smtClean="0"/>
              <a:t>词）的情况，总结导师的</a:t>
            </a:r>
            <a:r>
              <a:rPr lang="zh-CN" altLang="en-US" sz="3200" dirty="0" smtClean="0">
                <a:solidFill>
                  <a:srgbClr val="FF0000"/>
                </a:solidFill>
              </a:rPr>
              <a:t>主要</a:t>
            </a:r>
            <a:r>
              <a:rPr lang="zh-CN" altLang="en-US" sz="3200" dirty="0" smtClean="0"/>
              <a:t>研究方向和</a:t>
            </a:r>
            <a:r>
              <a:rPr lang="zh-CN" altLang="en-US" sz="3200" dirty="0" smtClean="0">
                <a:solidFill>
                  <a:srgbClr val="FF0000"/>
                </a:solidFill>
              </a:rPr>
              <a:t>次要</a:t>
            </a:r>
            <a:r>
              <a:rPr lang="zh-CN" altLang="en-US" sz="3200" dirty="0" smtClean="0"/>
              <a:t>研究方向。</a:t>
            </a:r>
            <a:endParaRPr 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130" y="1113183"/>
            <a:ext cx="5367131" cy="5635487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269" y="298173"/>
            <a:ext cx="10972800" cy="924341"/>
          </a:xfrm>
        </p:spPr>
        <p:txBody>
          <a:bodyPr/>
          <a:lstStyle/>
          <a:p>
            <a:r>
              <a:rPr lang="en-US" altLang="zh-CN" dirty="0"/>
              <a:t>Task 2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70C0"/>
                </a:solidFill>
              </a:rPr>
              <a:t>认识你的导师（</a:t>
            </a:r>
            <a:r>
              <a:rPr lang="en-US" altLang="zh-CN" dirty="0">
                <a:solidFill>
                  <a:srgbClr val="0070C0"/>
                </a:solidFill>
              </a:rPr>
              <a:t>15min-20min</a:t>
            </a:r>
            <a:r>
              <a:rPr lang="zh-CN" altLang="en-US" dirty="0">
                <a:solidFill>
                  <a:srgbClr val="0070C0"/>
                </a:solidFill>
              </a:rPr>
              <a:t>）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269" y="2350605"/>
            <a:ext cx="11347173" cy="262889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4400" dirty="0" smtClean="0"/>
              <a:t>       利用检索到的论文，回溯导师主要发表文章的期刊，运用</a:t>
            </a:r>
            <a:r>
              <a:rPr lang="en-US" altLang="zh-CN" sz="4400" dirty="0" smtClean="0"/>
              <a:t>PubMed</a:t>
            </a:r>
            <a:r>
              <a:rPr lang="zh-CN" altLang="en-US" sz="4400" dirty="0" smtClean="0"/>
              <a:t>查找相关期刊信息。</a:t>
            </a:r>
            <a:endParaRPr lang="en-US" sz="4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1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1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2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2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1194</Words>
  <Application>WPS 演示</Application>
  <PresentationFormat>宽屏</PresentationFormat>
  <Paragraphs>83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等线</vt:lpstr>
      <vt:lpstr>Times New Roman</vt:lpstr>
      <vt:lpstr>Impact</vt:lpstr>
      <vt:lpstr>黑体</vt:lpstr>
      <vt:lpstr>Arial Unicode MS</vt:lpstr>
      <vt:lpstr>1_Office 主题</vt:lpstr>
      <vt:lpstr>2_Office 主题</vt:lpstr>
      <vt:lpstr>PowerPoint 演示文稿</vt:lpstr>
      <vt:lpstr>PowerPoint 演示文稿</vt:lpstr>
      <vt:lpstr>趣味练习</vt:lpstr>
      <vt:lpstr>Task 1：PubMed主题词检索（5min-10min）</vt:lpstr>
      <vt:lpstr>Task 1：PubMed主题词检索（5min-10min）</vt:lpstr>
      <vt:lpstr>Task 2：PubMed临床咨询检索（5min-10min）</vt:lpstr>
      <vt:lpstr>Task 2：PubMed临床咨询检索（5min-10min）</vt:lpstr>
      <vt:lpstr>Task 2：认识你的导师（15min-20min）</vt:lpstr>
      <vt:lpstr>Task 2：认识你的导师（15min-20min）</vt:lpstr>
      <vt:lpstr>Task 3：如何提高检索体验（5min-10min）</vt:lpstr>
      <vt:lpstr>Task 3: Scholarscope 插件功能体验</vt:lpstr>
      <vt:lpstr>期刊影响因子和区间</vt:lpstr>
      <vt:lpstr>Task 4：PubMed的其他延伸功能</vt:lpstr>
      <vt:lpstr>讨论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Wei Zhang</cp:lastModifiedBy>
  <cp:revision>532</cp:revision>
  <dcterms:created xsi:type="dcterms:W3CDTF">2015-07-10T05:07:00Z</dcterms:created>
  <dcterms:modified xsi:type="dcterms:W3CDTF">2020-12-17T15:02:25Z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