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4" r:id="rId3"/>
    <p:sldId id="295" r:id="rId5"/>
    <p:sldId id="256" r:id="rId6"/>
    <p:sldId id="260" r:id="rId7"/>
    <p:sldId id="297" r:id="rId8"/>
    <p:sldId id="296" r:id="rId9"/>
    <p:sldId id="261" r:id="rId10"/>
    <p:sldId id="262" r:id="rId11"/>
    <p:sldId id="292" r:id="rId12"/>
    <p:sldId id="264" r:id="rId13"/>
    <p:sldId id="281" r:id="rId14"/>
    <p:sldId id="282" r:id="rId15"/>
    <p:sldId id="258" r:id="rId16"/>
    <p:sldId id="267" r:id="rId17"/>
    <p:sldId id="341" r:id="rId18"/>
    <p:sldId id="278" r:id="rId19"/>
    <p:sldId id="265" r:id="rId20"/>
    <p:sldId id="277" r:id="rId21"/>
    <p:sldId id="364" r:id="rId22"/>
    <p:sldId id="365" r:id="rId23"/>
    <p:sldId id="366" r:id="rId24"/>
    <p:sldId id="367" r:id="rId25"/>
    <p:sldId id="363" r:id="rId26"/>
    <p:sldId id="368" r:id="rId27"/>
    <p:sldId id="369" r:id="rId28"/>
    <p:sldId id="370" r:id="rId29"/>
    <p:sldId id="259" r:id="rId30"/>
    <p:sldId id="285" r:id="rId31"/>
    <p:sldId id="286" r:id="rId32"/>
    <p:sldId id="283" r:id="rId33"/>
    <p:sldId id="284" r:id="rId34"/>
    <p:sldId id="287" r:id="rId35"/>
    <p:sldId id="288" r:id="rId36"/>
    <p:sldId id="329" r:id="rId37"/>
    <p:sldId id="371" r:id="rId38"/>
    <p:sldId id="269" r:id="rId39"/>
    <p:sldId id="298" r:id="rId40"/>
    <p:sldId id="257" r:id="rId41"/>
    <p:sldId id="273" r:id="rId42"/>
    <p:sldId id="291" r:id="rId43"/>
    <p:sldId id="299" r:id="rId44"/>
    <p:sldId id="289" r:id="rId45"/>
    <p:sldId id="300" r:id="rId46"/>
    <p:sldId id="372" r:id="rId47"/>
    <p:sldId id="290" r:id="rId48"/>
    <p:sldId id="272" r:id="rId4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9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6" autoAdjust="0"/>
    <p:restoredTop sz="94660"/>
  </p:normalViewPr>
  <p:slideViewPr>
    <p:cSldViewPr>
      <p:cViewPr varScale="1">
        <p:scale>
          <a:sx n="85" d="100"/>
          <a:sy n="85" d="100"/>
        </p:scale>
        <p:origin x="196" y="80"/>
      </p:cViewPr>
      <p:guideLst>
        <p:guide orient="horz" pos="1631"/>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3267E69-0EBA-4A73-B2FD-AC5D788DB452}" type="doc">
      <dgm:prSet loTypeId="urn:microsoft.com/office/officeart/2005/8/layout/chevron1" loCatId="process" qsTypeId="urn:microsoft.com/office/officeart/2005/8/quickstyle/simple1" qsCatId="simple" csTypeId="urn:microsoft.com/office/officeart/2005/8/colors/accent1_2" csCatId="accent1" phldr="1"/>
      <dgm:spPr/>
    </dgm:pt>
    <dgm:pt modelId="{B786F82D-7C97-4E0C-8B58-0968BE545901}">
      <dgm:prSet phldrT="[文本]"/>
      <dgm:spPr/>
      <dgm:t>
        <a:bodyPr/>
        <a:lstStyle/>
        <a:p>
          <a:r>
            <a:rPr lang="zh-CN" altLang="en-US" dirty="0" smtClean="0">
              <a:latin typeface="+mn-lt"/>
              <a:ea typeface="+mn-ea"/>
              <a:cs typeface="+mn-ea"/>
              <a:sym typeface="+mn-lt"/>
            </a:rPr>
            <a:t>信息自由运动</a:t>
          </a:r>
          <a:endParaRPr lang="zh-CN" altLang="en-US" dirty="0">
            <a:latin typeface="+mn-lt"/>
            <a:ea typeface="+mn-ea"/>
            <a:cs typeface="+mn-ea"/>
            <a:sym typeface="+mn-lt"/>
          </a:endParaRPr>
        </a:p>
      </dgm:t>
    </dgm:pt>
    <dgm:pt modelId="{58431AA5-C049-445D-A9ED-56E7F823C23F}" cxnId="{347E751B-8A42-492A-9827-805D8BD7C223}" type="parTrans">
      <dgm:prSet/>
      <dgm:spPr/>
      <dgm:t>
        <a:bodyPr/>
        <a:lstStyle/>
        <a:p>
          <a:endParaRPr lang="zh-CN" altLang="en-US"/>
        </a:p>
      </dgm:t>
    </dgm:pt>
    <dgm:pt modelId="{F8183E9E-0439-4D0A-94F4-5355B0EBC789}" cxnId="{347E751B-8A42-492A-9827-805D8BD7C223}" type="sibTrans">
      <dgm:prSet/>
      <dgm:spPr/>
      <dgm:t>
        <a:bodyPr/>
        <a:lstStyle/>
        <a:p>
          <a:endParaRPr lang="zh-CN" altLang="en-US"/>
        </a:p>
      </dgm:t>
    </dgm:pt>
    <dgm:pt modelId="{33CBC293-3EB4-4CAA-B79F-7304246747AC}">
      <dgm:prSet phldrT="[文本]"/>
      <dgm:spPr/>
      <dgm:t>
        <a:bodyPr/>
        <a:lstStyle/>
        <a:p>
          <a:r>
            <a:rPr lang="zh-CN" altLang="en-US" dirty="0" smtClean="0">
              <a:latin typeface="+mn-lt"/>
              <a:ea typeface="+mn-ea"/>
              <a:cs typeface="+mn-ea"/>
              <a:sym typeface="+mn-lt"/>
            </a:rPr>
            <a:t>主动公开</a:t>
          </a:r>
          <a:endParaRPr lang="zh-CN" altLang="en-US" dirty="0">
            <a:latin typeface="+mn-lt"/>
            <a:ea typeface="+mn-ea"/>
            <a:cs typeface="+mn-ea"/>
            <a:sym typeface="+mn-lt"/>
          </a:endParaRPr>
        </a:p>
      </dgm:t>
    </dgm:pt>
    <dgm:pt modelId="{AD9EEE3A-F388-46FD-81DB-00B0D174236F}" cxnId="{095354C0-01EC-4BE7-9F3B-1B99DAFEACF3}" type="parTrans">
      <dgm:prSet/>
      <dgm:spPr/>
      <dgm:t>
        <a:bodyPr/>
        <a:lstStyle/>
        <a:p>
          <a:endParaRPr lang="zh-CN" altLang="en-US"/>
        </a:p>
      </dgm:t>
    </dgm:pt>
    <dgm:pt modelId="{6AB604AD-903D-4E1B-BCFA-5407511B5D0F}" cxnId="{095354C0-01EC-4BE7-9F3B-1B99DAFEACF3}" type="sibTrans">
      <dgm:prSet/>
      <dgm:spPr/>
      <dgm:t>
        <a:bodyPr/>
        <a:lstStyle/>
        <a:p>
          <a:endParaRPr lang="zh-CN" altLang="en-US"/>
        </a:p>
      </dgm:t>
    </dgm:pt>
    <dgm:pt modelId="{002AA299-A800-4EF6-B181-11513A593A5B}">
      <dgm:prSet phldrT="[文本]"/>
      <dgm:spPr/>
      <dgm:t>
        <a:bodyPr/>
        <a:lstStyle/>
        <a:p>
          <a:r>
            <a:rPr lang="zh-CN" altLang="en-US" dirty="0" smtClean="0">
              <a:latin typeface="+mn-lt"/>
              <a:ea typeface="+mn-ea"/>
              <a:cs typeface="+mn-ea"/>
              <a:sym typeface="+mn-lt"/>
            </a:rPr>
            <a:t>政府数据开放运动</a:t>
          </a:r>
          <a:endParaRPr lang="zh-CN" altLang="en-US" dirty="0">
            <a:latin typeface="+mn-lt"/>
            <a:ea typeface="+mn-ea"/>
            <a:cs typeface="+mn-ea"/>
            <a:sym typeface="+mn-lt"/>
          </a:endParaRPr>
        </a:p>
      </dgm:t>
    </dgm:pt>
    <dgm:pt modelId="{46531EE0-0BF8-4316-9842-52EC17FF6B1C}" cxnId="{1AC34F29-D9AF-45B0-92BA-38E64185B542}" type="parTrans">
      <dgm:prSet/>
      <dgm:spPr/>
      <dgm:t>
        <a:bodyPr/>
        <a:lstStyle/>
        <a:p>
          <a:endParaRPr lang="zh-CN" altLang="en-US"/>
        </a:p>
      </dgm:t>
    </dgm:pt>
    <dgm:pt modelId="{096C2DEB-B15A-4D41-9A6A-53CB7AEB096C}" cxnId="{1AC34F29-D9AF-45B0-92BA-38E64185B542}" type="sibTrans">
      <dgm:prSet/>
      <dgm:spPr/>
      <dgm:t>
        <a:bodyPr/>
        <a:lstStyle/>
        <a:p>
          <a:endParaRPr lang="zh-CN" altLang="en-US"/>
        </a:p>
      </dgm:t>
    </dgm:pt>
    <dgm:pt modelId="{70EE9A0B-C26E-4778-BFB1-19B15A57F00D}" type="pres">
      <dgm:prSet presAssocID="{A3267E69-0EBA-4A73-B2FD-AC5D788DB452}" presName="Name0" presStyleCnt="0">
        <dgm:presLayoutVars>
          <dgm:dir/>
          <dgm:animLvl val="lvl"/>
          <dgm:resizeHandles val="exact"/>
        </dgm:presLayoutVars>
      </dgm:prSet>
      <dgm:spPr/>
    </dgm:pt>
    <dgm:pt modelId="{73448D0D-FE2D-490D-A74F-3CF7CCC82BC7}" type="pres">
      <dgm:prSet presAssocID="{B786F82D-7C97-4E0C-8B58-0968BE545901}" presName="parTxOnly" presStyleLbl="node1" presStyleIdx="0" presStyleCnt="3">
        <dgm:presLayoutVars>
          <dgm:chMax val="0"/>
          <dgm:chPref val="0"/>
          <dgm:bulletEnabled val="1"/>
        </dgm:presLayoutVars>
      </dgm:prSet>
      <dgm:spPr/>
      <dgm:t>
        <a:bodyPr/>
        <a:lstStyle/>
        <a:p>
          <a:endParaRPr lang="zh-CN" altLang="en-US"/>
        </a:p>
      </dgm:t>
    </dgm:pt>
    <dgm:pt modelId="{B32DFEC1-C380-4B5D-A2EB-556D1798D2A4}" type="pres">
      <dgm:prSet presAssocID="{F8183E9E-0439-4D0A-94F4-5355B0EBC789}" presName="parTxOnlySpace" presStyleCnt="0"/>
      <dgm:spPr/>
    </dgm:pt>
    <dgm:pt modelId="{722BD9A1-F852-4269-84B5-9711DD796575}" type="pres">
      <dgm:prSet presAssocID="{33CBC293-3EB4-4CAA-B79F-7304246747AC}" presName="parTxOnly" presStyleLbl="node1" presStyleIdx="1" presStyleCnt="3">
        <dgm:presLayoutVars>
          <dgm:chMax val="0"/>
          <dgm:chPref val="0"/>
          <dgm:bulletEnabled val="1"/>
        </dgm:presLayoutVars>
      </dgm:prSet>
      <dgm:spPr/>
      <dgm:t>
        <a:bodyPr/>
        <a:lstStyle/>
        <a:p>
          <a:endParaRPr lang="zh-CN" altLang="en-US"/>
        </a:p>
      </dgm:t>
    </dgm:pt>
    <dgm:pt modelId="{620A407A-4385-4873-8203-0F193E2FBCC4}" type="pres">
      <dgm:prSet presAssocID="{6AB604AD-903D-4E1B-BCFA-5407511B5D0F}" presName="parTxOnlySpace" presStyleCnt="0"/>
      <dgm:spPr/>
    </dgm:pt>
    <dgm:pt modelId="{41CBF1B7-F812-46FD-9947-CCC444CB28F3}" type="pres">
      <dgm:prSet presAssocID="{002AA299-A800-4EF6-B181-11513A593A5B}" presName="parTxOnly" presStyleLbl="node1" presStyleIdx="2" presStyleCnt="3">
        <dgm:presLayoutVars>
          <dgm:chMax val="0"/>
          <dgm:chPref val="0"/>
          <dgm:bulletEnabled val="1"/>
        </dgm:presLayoutVars>
      </dgm:prSet>
      <dgm:spPr/>
      <dgm:t>
        <a:bodyPr/>
        <a:lstStyle/>
        <a:p>
          <a:endParaRPr lang="zh-CN" altLang="en-US"/>
        </a:p>
      </dgm:t>
    </dgm:pt>
  </dgm:ptLst>
  <dgm:cxnLst>
    <dgm:cxn modelId="{347E751B-8A42-492A-9827-805D8BD7C223}" srcId="{A3267E69-0EBA-4A73-B2FD-AC5D788DB452}" destId="{B786F82D-7C97-4E0C-8B58-0968BE545901}" srcOrd="0" destOrd="0" parTransId="{58431AA5-C049-445D-A9ED-56E7F823C23F}" sibTransId="{F8183E9E-0439-4D0A-94F4-5355B0EBC789}"/>
    <dgm:cxn modelId="{0DD3C688-2F4D-4DAA-BD86-2F3710DD6E53}" type="presOf" srcId="{002AA299-A800-4EF6-B181-11513A593A5B}" destId="{41CBF1B7-F812-46FD-9947-CCC444CB28F3}" srcOrd="0" destOrd="0" presId="urn:microsoft.com/office/officeart/2005/8/layout/chevron1"/>
    <dgm:cxn modelId="{F64BC33A-7EDE-41C9-A0A5-ACDFAE099AD7}" type="presOf" srcId="{B786F82D-7C97-4E0C-8B58-0968BE545901}" destId="{73448D0D-FE2D-490D-A74F-3CF7CCC82BC7}" srcOrd="0" destOrd="0" presId="urn:microsoft.com/office/officeart/2005/8/layout/chevron1"/>
    <dgm:cxn modelId="{EA471207-B26C-4F37-BAFF-BE1980825D36}" type="presOf" srcId="{33CBC293-3EB4-4CAA-B79F-7304246747AC}" destId="{722BD9A1-F852-4269-84B5-9711DD796575}" srcOrd="0" destOrd="0" presId="urn:microsoft.com/office/officeart/2005/8/layout/chevron1"/>
    <dgm:cxn modelId="{1AC34F29-D9AF-45B0-92BA-38E64185B542}" srcId="{A3267E69-0EBA-4A73-B2FD-AC5D788DB452}" destId="{002AA299-A800-4EF6-B181-11513A593A5B}" srcOrd="2" destOrd="0" parTransId="{46531EE0-0BF8-4316-9842-52EC17FF6B1C}" sibTransId="{096C2DEB-B15A-4D41-9A6A-53CB7AEB096C}"/>
    <dgm:cxn modelId="{3B14DFD6-711C-4B3A-ABE5-465A7DCA932D}" type="presOf" srcId="{A3267E69-0EBA-4A73-B2FD-AC5D788DB452}" destId="{70EE9A0B-C26E-4778-BFB1-19B15A57F00D}" srcOrd="0" destOrd="0" presId="urn:microsoft.com/office/officeart/2005/8/layout/chevron1"/>
    <dgm:cxn modelId="{095354C0-01EC-4BE7-9F3B-1B99DAFEACF3}" srcId="{A3267E69-0EBA-4A73-B2FD-AC5D788DB452}" destId="{33CBC293-3EB4-4CAA-B79F-7304246747AC}" srcOrd="1" destOrd="0" parTransId="{AD9EEE3A-F388-46FD-81DB-00B0D174236F}" sibTransId="{6AB604AD-903D-4E1B-BCFA-5407511B5D0F}"/>
    <dgm:cxn modelId="{8BE982CE-DB01-4860-A8E1-4FF51342EA9B}" type="presParOf" srcId="{70EE9A0B-C26E-4778-BFB1-19B15A57F00D}" destId="{73448D0D-FE2D-490D-A74F-3CF7CCC82BC7}" srcOrd="0" destOrd="0" presId="urn:microsoft.com/office/officeart/2005/8/layout/chevron1"/>
    <dgm:cxn modelId="{719D9EF9-E3BF-4AAC-B3EC-B7C87D4AC07B}" type="presParOf" srcId="{70EE9A0B-C26E-4778-BFB1-19B15A57F00D}" destId="{B32DFEC1-C380-4B5D-A2EB-556D1798D2A4}" srcOrd="1" destOrd="0" presId="urn:microsoft.com/office/officeart/2005/8/layout/chevron1"/>
    <dgm:cxn modelId="{C4FD9C9C-FF8C-4269-9D91-9DBFD17C094D}" type="presParOf" srcId="{70EE9A0B-C26E-4778-BFB1-19B15A57F00D}" destId="{722BD9A1-F852-4269-84B5-9711DD796575}" srcOrd="2" destOrd="0" presId="urn:microsoft.com/office/officeart/2005/8/layout/chevron1"/>
    <dgm:cxn modelId="{35204B20-4199-4BE5-9EB9-E94CD3A3A1F6}" type="presParOf" srcId="{70EE9A0B-C26E-4778-BFB1-19B15A57F00D}" destId="{620A407A-4385-4873-8203-0F193E2FBCC4}" srcOrd="3" destOrd="0" presId="urn:microsoft.com/office/officeart/2005/8/layout/chevron1"/>
    <dgm:cxn modelId="{A01328A3-7B1C-42E5-8082-DA677B9F72FF}" type="presParOf" srcId="{70EE9A0B-C26E-4778-BFB1-19B15A57F00D}" destId="{41CBF1B7-F812-46FD-9947-CCC444CB28F3}" srcOrd="4"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48D0D-FE2D-490D-A74F-3CF7CCC82BC7}">
      <dsp:nvSpPr>
        <dsp:cNvPr id="0" name=""/>
        <dsp:cNvSpPr/>
      </dsp:nvSpPr>
      <dsp:spPr>
        <a:xfrm>
          <a:off x="2032" y="512942"/>
          <a:ext cx="2475845" cy="9903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mn-lt"/>
              <a:ea typeface="+mn-ea"/>
              <a:cs typeface="+mn-ea"/>
              <a:sym typeface="+mn-lt"/>
            </a:rPr>
            <a:t>信息自由运动</a:t>
          </a:r>
          <a:endParaRPr lang="zh-CN" altLang="en-US" sz="2600" kern="1200" dirty="0">
            <a:latin typeface="+mn-lt"/>
            <a:ea typeface="+mn-ea"/>
            <a:cs typeface="+mn-ea"/>
            <a:sym typeface="+mn-lt"/>
          </a:endParaRPr>
        </a:p>
      </dsp:txBody>
      <dsp:txXfrm>
        <a:off x="497201" y="512942"/>
        <a:ext cx="1485507" cy="990338"/>
      </dsp:txXfrm>
    </dsp:sp>
    <dsp:sp modelId="{722BD9A1-F852-4269-84B5-9711DD796575}">
      <dsp:nvSpPr>
        <dsp:cNvPr id="0" name=""/>
        <dsp:cNvSpPr/>
      </dsp:nvSpPr>
      <dsp:spPr>
        <a:xfrm>
          <a:off x="2230293" y="512942"/>
          <a:ext cx="2475845" cy="9903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mn-lt"/>
              <a:ea typeface="+mn-ea"/>
              <a:cs typeface="+mn-ea"/>
              <a:sym typeface="+mn-lt"/>
            </a:rPr>
            <a:t>主动公开</a:t>
          </a:r>
          <a:endParaRPr lang="zh-CN" altLang="en-US" sz="2600" kern="1200" dirty="0">
            <a:latin typeface="+mn-lt"/>
            <a:ea typeface="+mn-ea"/>
            <a:cs typeface="+mn-ea"/>
            <a:sym typeface="+mn-lt"/>
          </a:endParaRPr>
        </a:p>
      </dsp:txBody>
      <dsp:txXfrm>
        <a:off x="2725462" y="512942"/>
        <a:ext cx="1485507" cy="990338"/>
      </dsp:txXfrm>
    </dsp:sp>
    <dsp:sp modelId="{41CBF1B7-F812-46FD-9947-CCC444CB28F3}">
      <dsp:nvSpPr>
        <dsp:cNvPr id="0" name=""/>
        <dsp:cNvSpPr/>
      </dsp:nvSpPr>
      <dsp:spPr>
        <a:xfrm>
          <a:off x="4458554" y="512942"/>
          <a:ext cx="2475845" cy="99033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mn-lt"/>
              <a:ea typeface="+mn-ea"/>
              <a:cs typeface="+mn-ea"/>
              <a:sym typeface="+mn-lt"/>
            </a:rPr>
            <a:t>政府数据开放运动</a:t>
          </a:r>
          <a:endParaRPr lang="zh-CN" altLang="en-US" sz="2600" kern="1200" dirty="0">
            <a:latin typeface="+mn-lt"/>
            <a:ea typeface="+mn-ea"/>
            <a:cs typeface="+mn-ea"/>
            <a:sym typeface="+mn-lt"/>
          </a:endParaRPr>
        </a:p>
      </dsp:txBody>
      <dsp:txXfrm>
        <a:off x="4953723" y="512942"/>
        <a:ext cx="1485507" cy="9903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0BBE42-3271-40A9-BD30-339C7B2AF4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D976FC-2EED-483E-823C-F83DDA00A0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3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0" advClick="0" advTm="0"/>
    </mc:Choice>
    <mc:Fallback>
      <p:transition advClick="0"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0.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hyperlink" Target="Patient_survey__HCAHPS__-_State.csv"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2.xml"/><Relationship Id="rId2" Type="http://schemas.openxmlformats.org/officeDocument/2006/relationships/hyperlink" Target="https://www.healthit.gov/providers-professionals/faqs/what-personal-health-record" TargetMode="External"/><Relationship Id="rId1" Type="http://schemas.openxmlformats.org/officeDocument/2006/relationships/hyperlink" Target="https://www.healthit.gov/faq/what-electronic-health-record-ehr"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3218595" y="1055221"/>
            <a:ext cx="2158171" cy="1860965"/>
          </a:xfrm>
          <a:prstGeom prst="rect">
            <a:avLst/>
          </a:prstGeom>
        </p:spPr>
      </p:pic>
      <p:grpSp>
        <p:nvGrpSpPr>
          <p:cNvPr id="3" name="组合 2"/>
          <p:cNvGrpSpPr/>
          <p:nvPr/>
        </p:nvGrpSpPr>
        <p:grpSpPr>
          <a:xfrm>
            <a:off x="1654" y="4803999"/>
            <a:ext cx="9140693" cy="339502"/>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a:solidFill>
                  <a:prstClr val="white"/>
                </a:solidFill>
                <a:cs typeface="+mn-ea"/>
                <a:sym typeface="+mn-lt"/>
              </a:endParaRPr>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a:solidFill>
                  <a:prstClr val="white"/>
                </a:solidFill>
                <a:cs typeface="+mn-ea"/>
                <a:sym typeface="+mn-lt"/>
              </a:endParaRPr>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a:solidFill>
                  <a:prstClr val="white"/>
                </a:solidFill>
                <a:cs typeface="+mn-ea"/>
                <a:sym typeface="+mn-lt"/>
              </a:endParaRPr>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9" tIns="60944" rIns="121889" bIns="60944" rtlCol="0" anchor="ctr"/>
            <a:lstStyle/>
            <a:p>
              <a:pPr algn="ctr" defTabSz="815975"/>
              <a:endParaRPr lang="zh-CN" altLang="en-US" sz="1600" dirty="0">
                <a:solidFill>
                  <a:prstClr val="white"/>
                </a:solidFill>
                <a:cs typeface="+mn-ea"/>
                <a:sym typeface="+mn-lt"/>
              </a:endParaRPr>
            </a:p>
          </p:txBody>
        </p:sp>
      </p:grpSp>
      <p:sp>
        <p:nvSpPr>
          <p:cNvPr id="36" name="六边形 35"/>
          <p:cNvSpPr/>
          <p:nvPr/>
        </p:nvSpPr>
        <p:spPr>
          <a:xfrm flipV="1">
            <a:off x="1654" y="1"/>
            <a:ext cx="2285174" cy="7003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41" name="文本框 5"/>
          <p:cNvSpPr txBox="1"/>
          <p:nvPr/>
        </p:nvSpPr>
        <p:spPr>
          <a:xfrm>
            <a:off x="3206484" y="3441140"/>
            <a:ext cx="2672790" cy="715552"/>
          </a:xfrm>
          <a:prstGeom prst="rect">
            <a:avLst/>
          </a:prstGeom>
          <a:noFill/>
        </p:spPr>
        <p:txBody>
          <a:bodyPr wrap="none" lIns="68552" tIns="34276" rIns="68552" bIns="34276" rtlCol="0">
            <a:spAutoFit/>
          </a:bodyPr>
          <a:lstStyle/>
          <a:p>
            <a:pPr algn="ctr" defTabSz="815975"/>
            <a:r>
              <a:rPr lang="zh-CN" altLang="en-US" sz="2400" dirty="0">
                <a:solidFill>
                  <a:prstClr val="black">
                    <a:lumMod val="85000"/>
                    <a:lumOff val="15000"/>
                  </a:prstClr>
                </a:solidFill>
                <a:cs typeface="+mn-ea"/>
                <a:sym typeface="+mn-lt"/>
              </a:rPr>
              <a:t>张韦</a:t>
            </a:r>
            <a:endParaRPr lang="en-US" altLang="zh-CN" sz="2400" dirty="0">
              <a:solidFill>
                <a:prstClr val="black">
                  <a:lumMod val="85000"/>
                  <a:lumOff val="15000"/>
                </a:prstClr>
              </a:solidFill>
              <a:cs typeface="+mn-ea"/>
              <a:sym typeface="+mn-lt"/>
            </a:endParaRPr>
          </a:p>
          <a:p>
            <a:pPr algn="ctr" defTabSz="815975"/>
            <a:r>
              <a:rPr lang="en-US" altLang="zh-CN" dirty="0">
                <a:solidFill>
                  <a:prstClr val="black">
                    <a:lumMod val="85000"/>
                    <a:lumOff val="15000"/>
                  </a:prstClr>
                </a:solidFill>
                <a:cs typeface="+mn-ea"/>
                <a:sym typeface="+mn-lt"/>
              </a:rPr>
              <a:t>weizhanghust@hust.edu.cn</a:t>
            </a:r>
            <a:endParaRPr lang="en-US" altLang="zh-CN" sz="1400" dirty="0">
              <a:solidFill>
                <a:prstClr val="black">
                  <a:lumMod val="85000"/>
                  <a:lumOff val="15000"/>
                </a:prstClr>
              </a:solidFill>
              <a:cs typeface="+mn-ea"/>
              <a:sym typeface="+mn-lt"/>
            </a:endParaRPr>
          </a:p>
        </p:txBody>
      </p:sp>
      <p:sp>
        <p:nvSpPr>
          <p:cNvPr id="45" name="TextBox 44"/>
          <p:cNvSpPr txBox="1"/>
          <p:nvPr/>
        </p:nvSpPr>
        <p:spPr>
          <a:xfrm>
            <a:off x="721644" y="186218"/>
            <a:ext cx="4570436" cy="369308"/>
          </a:xfrm>
          <a:prstGeom prst="rect">
            <a:avLst/>
          </a:prstGeom>
          <a:noFill/>
        </p:spPr>
        <p:txBody>
          <a:bodyPr wrap="none" lIns="91417" tIns="45708" rIns="91417" bIns="45708" rtlCol="0">
            <a:spAutoFit/>
          </a:bodyPr>
          <a:lstStyle/>
          <a:p>
            <a:pPr algn="ctr"/>
            <a:r>
              <a:rPr lang="zh-CN" altLang="en-US" dirty="0">
                <a:solidFill>
                  <a:schemeClr val="tx1">
                    <a:lumMod val="75000"/>
                    <a:lumOff val="25000"/>
                  </a:schemeClr>
                </a:solidFill>
                <a:cs typeface="+mn-ea"/>
                <a:sym typeface="+mn-lt"/>
              </a:rPr>
              <a:t>华中科技大学同济医学院医药卫生管理学院</a:t>
            </a:r>
            <a:endParaRPr lang="zh-CN" altLang="en-US" dirty="0">
              <a:solidFill>
                <a:schemeClr val="tx1">
                  <a:lumMod val="75000"/>
                  <a:lumOff val="25000"/>
                </a:schemeClr>
              </a:solidFill>
              <a:cs typeface="+mn-ea"/>
              <a:sym typeface="+mn-lt"/>
            </a:endParaRPr>
          </a:p>
        </p:txBody>
      </p:sp>
      <p:sp>
        <p:nvSpPr>
          <p:cNvPr id="19" name="六边形 18"/>
          <p:cNvSpPr/>
          <p:nvPr/>
        </p:nvSpPr>
        <p:spPr>
          <a:xfrm flipV="1">
            <a:off x="2282456" y="1975"/>
            <a:ext cx="2285174" cy="7003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20" name="六边形 19"/>
          <p:cNvSpPr/>
          <p:nvPr/>
        </p:nvSpPr>
        <p:spPr>
          <a:xfrm flipV="1">
            <a:off x="4563259" y="1975"/>
            <a:ext cx="2285174" cy="7003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21" name="六边形 20"/>
          <p:cNvSpPr/>
          <p:nvPr/>
        </p:nvSpPr>
        <p:spPr>
          <a:xfrm flipV="1">
            <a:off x="6857174" y="1975"/>
            <a:ext cx="2285174" cy="7003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7" tIns="45708" rIns="91417" bIns="45708" rtlCol="0" anchor="ctr"/>
          <a:lstStyle/>
          <a:p>
            <a:pPr algn="ctr" defTabSz="815975"/>
            <a:endParaRPr lang="zh-CN" altLang="en-US" sz="1600">
              <a:solidFill>
                <a:prstClr val="white"/>
              </a:solidFill>
              <a:cs typeface="+mn-ea"/>
              <a:sym typeface="+mn-lt"/>
            </a:endParaRPr>
          </a:p>
        </p:txBody>
      </p:sp>
      <p:sp>
        <p:nvSpPr>
          <p:cNvPr id="15" name="矩形 14"/>
          <p:cNvSpPr/>
          <p:nvPr/>
        </p:nvSpPr>
        <p:spPr>
          <a:xfrm>
            <a:off x="1704812" y="1674408"/>
            <a:ext cx="5716893" cy="992551"/>
          </a:xfrm>
          <a:prstGeom prst="rect">
            <a:avLst/>
          </a:prstGeom>
          <a:noFill/>
          <a:ln>
            <a:noFill/>
          </a:ln>
          <a:effectLst>
            <a:glow rad="1905000">
              <a:srgbClr val="F14124">
                <a:alpha val="40000"/>
              </a:srgbClr>
            </a:glow>
            <a:softEdge rad="1270000"/>
          </a:effectLst>
        </p:spPr>
        <p:txBody>
          <a:bodyPr wrap="none" lIns="68552" tIns="34276" rIns="68552" bIns="34276">
            <a:spAutoFit/>
          </a:bodyPr>
          <a:lstStyle/>
          <a:p>
            <a:pPr algn="ctr" defTabSz="815975"/>
            <a:r>
              <a:rPr lang="zh-CN" altLang="en-US" sz="6000" b="1" dirty="0">
                <a:solidFill>
                  <a:prstClr val="black">
                    <a:lumMod val="75000"/>
                    <a:lumOff val="25000"/>
                  </a:prstClr>
                </a:solidFill>
                <a:cs typeface="+mn-ea"/>
                <a:sym typeface="+mn-lt"/>
              </a:rPr>
              <a:t>信 息 管 理 概 论</a:t>
            </a:r>
            <a:endParaRPr lang="zh-CN" altLang="en-US" sz="6000" b="1" dirty="0">
              <a:solidFill>
                <a:prstClr val="black">
                  <a:lumMod val="75000"/>
                  <a:lumOff val="25000"/>
                </a:prstClr>
              </a:solidFill>
              <a:cs typeface="+mn-ea"/>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96" y="72007"/>
            <a:ext cx="686148" cy="5403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p:tgtEl>
                                          <p:spTgt spid="41"/>
                                        </p:tgtEl>
                                        <p:attrNameLst>
                                          <p:attrName>ppt_y</p:attrName>
                                        </p:attrNameLst>
                                      </p:cBhvr>
                                      <p:tavLst>
                                        <p:tav tm="0">
                                          <p:val>
                                            <p:strVal val="#ppt_y+#ppt_h*1.125000"/>
                                          </p:val>
                                        </p:tav>
                                        <p:tav tm="100000">
                                          <p:val>
                                            <p:strVal val="#ppt_y"/>
                                          </p:val>
                                        </p:tav>
                                      </p:tavLst>
                                    </p:anim>
                                    <p:animEffect transition="in" filter="wipe(up)">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2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00"/>
                                        <p:tgtEl>
                                          <p:spTgt spid="21"/>
                                        </p:tgtEl>
                                      </p:cBhvr>
                                    </p:animEffect>
                                  </p:childTnLst>
                                </p:cTn>
                              </p:par>
                            </p:childTnLst>
                          </p:cTn>
                        </p:par>
                        <p:par>
                          <p:cTn id="28" fill="hold">
                            <p:stCondLst>
                              <p:cond delay="1500"/>
                            </p:stCondLst>
                            <p:childTnLst>
                              <p:par>
                                <p:cTn id="29" presetID="16" presetClass="entr" presetSubtype="37"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outVertical)">
                                      <p:cBhvr>
                                        <p:cTn id="3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p:bldP spid="45" grpId="0"/>
      <p:bldP spid="19" grpId="0" animBg="1"/>
      <p:bldP spid="20" grpId="0" animBg="1"/>
      <p:bldP spid="21"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燕尾形 1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grpSp>
        <p:nvGrpSpPr>
          <p:cNvPr id="17" name="组合 16"/>
          <p:cNvGrpSpPr/>
          <p:nvPr/>
        </p:nvGrpSpPr>
        <p:grpSpPr>
          <a:xfrm>
            <a:off x="2952141" y="1237951"/>
            <a:ext cx="1632226" cy="1621394"/>
            <a:chOff x="3006872" y="1129208"/>
            <a:chExt cx="1525938" cy="1516360"/>
          </a:xfrm>
        </p:grpSpPr>
        <p:sp>
          <p:nvSpPr>
            <p:cNvPr id="42" name="圆角矩形 26"/>
            <p:cNvSpPr/>
            <p:nvPr/>
          </p:nvSpPr>
          <p:spPr>
            <a:xfrm>
              <a:off x="3006872" y="1129208"/>
              <a:ext cx="1525938" cy="1516360"/>
            </a:xfrm>
            <a:custGeom>
              <a:avLst/>
              <a:gdLst/>
              <a:ahLst/>
              <a:cxnLst/>
              <a:rect l="l" t="t" r="r" b="b"/>
              <a:pathLst>
                <a:path w="1525938" h="1516360">
                  <a:moveTo>
                    <a:pt x="904603" y="0"/>
                  </a:moveTo>
                  <a:cubicBezTo>
                    <a:pt x="1058735" y="0"/>
                    <a:pt x="1184591" y="121065"/>
                    <a:pt x="1191155" y="273347"/>
                  </a:cubicBezTo>
                  <a:lnTo>
                    <a:pt x="1368771" y="273347"/>
                  </a:lnTo>
                  <a:cubicBezTo>
                    <a:pt x="1455572" y="273347"/>
                    <a:pt x="1525938" y="343713"/>
                    <a:pt x="1525938" y="430514"/>
                  </a:cubicBezTo>
                  <a:lnTo>
                    <a:pt x="1525938" y="611087"/>
                  </a:lnTo>
                  <a:lnTo>
                    <a:pt x="1507259" y="609204"/>
                  </a:lnTo>
                  <a:cubicBezTo>
                    <a:pt x="1348183" y="609204"/>
                    <a:pt x="1219227" y="738160"/>
                    <a:pt x="1219227" y="897236"/>
                  </a:cubicBezTo>
                  <a:cubicBezTo>
                    <a:pt x="1219227" y="1056312"/>
                    <a:pt x="1348183" y="1185268"/>
                    <a:pt x="1507259" y="1185268"/>
                  </a:cubicBezTo>
                  <a:cubicBezTo>
                    <a:pt x="1513562" y="1185268"/>
                    <a:pt x="1519818" y="1185066"/>
                    <a:pt x="1525938" y="1183385"/>
                  </a:cubicBezTo>
                  <a:lnTo>
                    <a:pt x="1525938" y="1359193"/>
                  </a:lnTo>
                  <a:cubicBezTo>
                    <a:pt x="1525938" y="1445994"/>
                    <a:pt x="1455572" y="1516360"/>
                    <a:pt x="1368771" y="1516360"/>
                  </a:cubicBezTo>
                  <a:lnTo>
                    <a:pt x="1191254" y="1516360"/>
                  </a:lnTo>
                  <a:lnTo>
                    <a:pt x="1192636" y="1502644"/>
                  </a:lnTo>
                  <a:cubicBezTo>
                    <a:pt x="1192636" y="1343568"/>
                    <a:pt x="1063680" y="1214612"/>
                    <a:pt x="904604" y="1214612"/>
                  </a:cubicBezTo>
                  <a:cubicBezTo>
                    <a:pt x="745528" y="1214612"/>
                    <a:pt x="616572" y="1343568"/>
                    <a:pt x="616572" y="1502644"/>
                  </a:cubicBezTo>
                  <a:cubicBezTo>
                    <a:pt x="616572" y="1507259"/>
                    <a:pt x="616681" y="1511848"/>
                    <a:pt x="617955" y="1516360"/>
                  </a:cubicBezTo>
                  <a:lnTo>
                    <a:pt x="426150" y="1516360"/>
                  </a:lnTo>
                  <a:cubicBezTo>
                    <a:pt x="339349" y="1516360"/>
                    <a:pt x="268983" y="1445994"/>
                    <a:pt x="268983" y="1359193"/>
                  </a:cubicBezTo>
                  <a:lnTo>
                    <a:pt x="268983" y="1183347"/>
                  </a:lnTo>
                  <a:cubicBezTo>
                    <a:pt x="118743" y="1174794"/>
                    <a:pt x="0" y="1049882"/>
                    <a:pt x="0" y="897235"/>
                  </a:cubicBezTo>
                  <a:cubicBezTo>
                    <a:pt x="0" y="744588"/>
                    <a:pt x="118743" y="619676"/>
                    <a:pt x="268983" y="611123"/>
                  </a:cubicBezTo>
                  <a:lnTo>
                    <a:pt x="268983" y="430514"/>
                  </a:lnTo>
                  <a:cubicBezTo>
                    <a:pt x="268983" y="343713"/>
                    <a:pt x="339349" y="273347"/>
                    <a:pt x="426150" y="273347"/>
                  </a:cubicBezTo>
                  <a:lnTo>
                    <a:pt x="618051" y="273347"/>
                  </a:lnTo>
                  <a:cubicBezTo>
                    <a:pt x="624616" y="121065"/>
                    <a:pt x="750471" y="0"/>
                    <a:pt x="904603" y="0"/>
                  </a:cubicBezTo>
                  <a:close/>
                </a:path>
              </a:pathLst>
            </a:custGeom>
            <a:solidFill>
              <a:srgbClr val="5FCACB"/>
            </a:solidFill>
            <a:ln w="10795" cap="flat" cmpd="sng" algn="ctr">
              <a:noFill/>
              <a:prstDash val="solid"/>
            </a:ln>
            <a:effectLst/>
            <a:scene3d>
              <a:camera prst="orthographicFront"/>
              <a:lightRig rig="threePt" dir="t"/>
            </a:scene3d>
            <a:sp3d>
              <a:bevelT prst="relaxedInset"/>
            </a:sp3d>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8350">
                <a:defRPr/>
              </a:pPr>
              <a:endParaRPr lang="zh-CN" altLang="en-US" sz="1500">
                <a:solidFill>
                  <a:prstClr val="white"/>
                </a:solidFill>
                <a:cs typeface="+mn-ea"/>
                <a:sym typeface="+mn-lt"/>
              </a:endParaRPr>
            </a:p>
          </p:txBody>
        </p:sp>
        <p:sp>
          <p:nvSpPr>
            <p:cNvPr id="43" name="TextBox 58"/>
            <p:cNvSpPr txBox="1"/>
            <p:nvPr/>
          </p:nvSpPr>
          <p:spPr>
            <a:xfrm>
              <a:off x="3542656" y="1649338"/>
              <a:ext cx="496343" cy="474934"/>
            </a:xfrm>
            <a:prstGeom prst="rect">
              <a:avLst/>
            </a:prstGeom>
            <a:noFill/>
            <a:scene3d>
              <a:camera prst="orthographicFront"/>
              <a:lightRig rig="threePt" dir="t"/>
            </a:scene3d>
            <a:sp3d>
              <a:bevelT prst="relaxedInset"/>
            </a:sp3d>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8350">
                <a:defRPr/>
              </a:pPr>
              <a:r>
                <a:rPr lang="en-US" altLang="zh-CN" sz="2700" dirty="0">
                  <a:solidFill>
                    <a:prstClr val="white"/>
                  </a:solidFill>
                  <a:cs typeface="+mn-ea"/>
                  <a:sym typeface="+mn-lt"/>
                </a:rPr>
                <a:t>01</a:t>
              </a:r>
              <a:endParaRPr lang="zh-CN" altLang="en-US" sz="2700" dirty="0">
                <a:solidFill>
                  <a:prstClr val="white"/>
                </a:solidFill>
                <a:cs typeface="+mn-ea"/>
                <a:sym typeface="+mn-lt"/>
              </a:endParaRPr>
            </a:p>
          </p:txBody>
        </p:sp>
      </p:grpSp>
      <p:grpSp>
        <p:nvGrpSpPr>
          <p:cNvPr id="18" name="组合 17"/>
          <p:cNvGrpSpPr/>
          <p:nvPr/>
        </p:nvGrpSpPr>
        <p:grpSpPr>
          <a:xfrm>
            <a:off x="4664075" y="1237951"/>
            <a:ext cx="1632226" cy="1621394"/>
            <a:chOff x="4607328" y="1129208"/>
            <a:chExt cx="1525938" cy="1516360"/>
          </a:xfrm>
        </p:grpSpPr>
        <p:sp>
          <p:nvSpPr>
            <p:cNvPr id="40" name="圆角矩形 26"/>
            <p:cNvSpPr/>
            <p:nvPr/>
          </p:nvSpPr>
          <p:spPr>
            <a:xfrm flipH="1">
              <a:off x="4607328" y="1129208"/>
              <a:ext cx="1525938" cy="1516360"/>
            </a:xfrm>
            <a:custGeom>
              <a:avLst/>
              <a:gdLst/>
              <a:ahLst/>
              <a:cxnLst/>
              <a:rect l="l" t="t" r="r" b="b"/>
              <a:pathLst>
                <a:path w="1525938" h="1516360">
                  <a:moveTo>
                    <a:pt x="904603" y="0"/>
                  </a:moveTo>
                  <a:cubicBezTo>
                    <a:pt x="1058735" y="0"/>
                    <a:pt x="1184591" y="121065"/>
                    <a:pt x="1191155" y="273347"/>
                  </a:cubicBezTo>
                  <a:lnTo>
                    <a:pt x="1368771" y="273347"/>
                  </a:lnTo>
                  <a:cubicBezTo>
                    <a:pt x="1455572" y="273347"/>
                    <a:pt x="1525938" y="343713"/>
                    <a:pt x="1525938" y="430514"/>
                  </a:cubicBezTo>
                  <a:lnTo>
                    <a:pt x="1525938" y="611087"/>
                  </a:lnTo>
                  <a:lnTo>
                    <a:pt x="1507259" y="609204"/>
                  </a:lnTo>
                  <a:cubicBezTo>
                    <a:pt x="1348183" y="609204"/>
                    <a:pt x="1219227" y="738160"/>
                    <a:pt x="1219227" y="897236"/>
                  </a:cubicBezTo>
                  <a:cubicBezTo>
                    <a:pt x="1219227" y="1056312"/>
                    <a:pt x="1348183" y="1185268"/>
                    <a:pt x="1507259" y="1185268"/>
                  </a:cubicBezTo>
                  <a:cubicBezTo>
                    <a:pt x="1513562" y="1185268"/>
                    <a:pt x="1519818" y="1185066"/>
                    <a:pt x="1525938" y="1183385"/>
                  </a:cubicBezTo>
                  <a:lnTo>
                    <a:pt x="1525938" y="1359193"/>
                  </a:lnTo>
                  <a:cubicBezTo>
                    <a:pt x="1525938" y="1445994"/>
                    <a:pt x="1455572" y="1516360"/>
                    <a:pt x="1368771" y="1516360"/>
                  </a:cubicBezTo>
                  <a:lnTo>
                    <a:pt x="1191254" y="1516360"/>
                  </a:lnTo>
                  <a:lnTo>
                    <a:pt x="1192636" y="1502644"/>
                  </a:lnTo>
                  <a:cubicBezTo>
                    <a:pt x="1192636" y="1343568"/>
                    <a:pt x="1063680" y="1214612"/>
                    <a:pt x="904604" y="1214612"/>
                  </a:cubicBezTo>
                  <a:cubicBezTo>
                    <a:pt x="745528" y="1214612"/>
                    <a:pt x="616572" y="1343568"/>
                    <a:pt x="616572" y="1502644"/>
                  </a:cubicBezTo>
                  <a:cubicBezTo>
                    <a:pt x="616572" y="1507259"/>
                    <a:pt x="616681" y="1511848"/>
                    <a:pt x="617955" y="1516360"/>
                  </a:cubicBezTo>
                  <a:lnTo>
                    <a:pt x="426150" y="1516360"/>
                  </a:lnTo>
                  <a:cubicBezTo>
                    <a:pt x="339349" y="1516360"/>
                    <a:pt x="268983" y="1445994"/>
                    <a:pt x="268983" y="1359193"/>
                  </a:cubicBezTo>
                  <a:lnTo>
                    <a:pt x="268983" y="1183347"/>
                  </a:lnTo>
                  <a:cubicBezTo>
                    <a:pt x="118743" y="1174794"/>
                    <a:pt x="0" y="1049882"/>
                    <a:pt x="0" y="897235"/>
                  </a:cubicBezTo>
                  <a:cubicBezTo>
                    <a:pt x="0" y="744588"/>
                    <a:pt x="118743" y="619676"/>
                    <a:pt x="268983" y="611123"/>
                  </a:cubicBezTo>
                  <a:lnTo>
                    <a:pt x="268983" y="430514"/>
                  </a:lnTo>
                  <a:cubicBezTo>
                    <a:pt x="268983" y="343713"/>
                    <a:pt x="339349" y="273347"/>
                    <a:pt x="426150" y="273347"/>
                  </a:cubicBezTo>
                  <a:lnTo>
                    <a:pt x="618051" y="273347"/>
                  </a:lnTo>
                  <a:cubicBezTo>
                    <a:pt x="624616" y="121065"/>
                    <a:pt x="750471" y="0"/>
                    <a:pt x="904603" y="0"/>
                  </a:cubicBezTo>
                  <a:close/>
                </a:path>
              </a:pathLst>
            </a:custGeom>
            <a:solidFill>
              <a:srgbClr val="A0BF0D"/>
            </a:solidFill>
            <a:ln w="10795" cap="flat" cmpd="sng" algn="ctr">
              <a:noFill/>
              <a:prstDash val="solid"/>
            </a:ln>
            <a:effectLst/>
            <a:scene3d>
              <a:camera prst="orthographicFront"/>
              <a:lightRig rig="threePt" dir="t"/>
            </a:scene3d>
            <a:sp3d>
              <a:bevelT prst="relaxedInset"/>
            </a:sp3d>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8350">
                <a:defRPr/>
              </a:pPr>
              <a:endParaRPr lang="zh-CN" altLang="en-US" sz="1500">
                <a:solidFill>
                  <a:prstClr val="white"/>
                </a:solidFill>
                <a:cs typeface="+mn-ea"/>
                <a:sym typeface="+mn-lt"/>
              </a:endParaRPr>
            </a:p>
          </p:txBody>
        </p:sp>
        <p:sp>
          <p:nvSpPr>
            <p:cNvPr id="41" name="TextBox 61"/>
            <p:cNvSpPr txBox="1"/>
            <p:nvPr/>
          </p:nvSpPr>
          <p:spPr>
            <a:xfrm>
              <a:off x="5089611" y="1649338"/>
              <a:ext cx="508332" cy="474934"/>
            </a:xfrm>
            <a:prstGeom prst="rect">
              <a:avLst/>
            </a:prstGeom>
            <a:noFill/>
            <a:scene3d>
              <a:camera prst="orthographicFront"/>
              <a:lightRig rig="threePt" dir="t"/>
            </a:scene3d>
            <a:sp3d>
              <a:bevelT prst="relaxedInset"/>
            </a:sp3d>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8350">
                <a:defRPr/>
              </a:pPr>
              <a:r>
                <a:rPr lang="en-US" altLang="zh-CN" sz="2700" dirty="0">
                  <a:solidFill>
                    <a:prstClr val="white"/>
                  </a:solidFill>
                  <a:cs typeface="+mn-ea"/>
                  <a:sym typeface="+mn-lt"/>
                </a:rPr>
                <a:t>02</a:t>
              </a:r>
              <a:endParaRPr lang="zh-CN" altLang="en-US" sz="2700" dirty="0">
                <a:solidFill>
                  <a:prstClr val="white"/>
                </a:solidFill>
                <a:cs typeface="+mn-ea"/>
                <a:sym typeface="+mn-lt"/>
              </a:endParaRPr>
            </a:p>
          </p:txBody>
        </p:sp>
      </p:grpSp>
      <p:grpSp>
        <p:nvGrpSpPr>
          <p:cNvPr id="19" name="组合 18"/>
          <p:cNvGrpSpPr/>
          <p:nvPr/>
        </p:nvGrpSpPr>
        <p:grpSpPr>
          <a:xfrm>
            <a:off x="4664076" y="2966143"/>
            <a:ext cx="1632226" cy="1621394"/>
            <a:chOff x="4607329" y="2741326"/>
            <a:chExt cx="1525938" cy="1516360"/>
          </a:xfrm>
        </p:grpSpPr>
        <p:sp>
          <p:nvSpPr>
            <p:cNvPr id="38" name="圆角矩形 26"/>
            <p:cNvSpPr/>
            <p:nvPr/>
          </p:nvSpPr>
          <p:spPr>
            <a:xfrm flipH="1" flipV="1">
              <a:off x="4607329" y="2741326"/>
              <a:ext cx="1525938" cy="1516360"/>
            </a:xfrm>
            <a:custGeom>
              <a:avLst/>
              <a:gdLst/>
              <a:ahLst/>
              <a:cxnLst/>
              <a:rect l="l" t="t" r="r" b="b"/>
              <a:pathLst>
                <a:path w="1525938" h="1516360">
                  <a:moveTo>
                    <a:pt x="904603" y="0"/>
                  </a:moveTo>
                  <a:cubicBezTo>
                    <a:pt x="1058735" y="0"/>
                    <a:pt x="1184591" y="121065"/>
                    <a:pt x="1191155" y="273347"/>
                  </a:cubicBezTo>
                  <a:lnTo>
                    <a:pt x="1368771" y="273347"/>
                  </a:lnTo>
                  <a:cubicBezTo>
                    <a:pt x="1455572" y="273347"/>
                    <a:pt x="1525938" y="343713"/>
                    <a:pt x="1525938" y="430514"/>
                  </a:cubicBezTo>
                  <a:lnTo>
                    <a:pt x="1525938" y="611087"/>
                  </a:lnTo>
                  <a:lnTo>
                    <a:pt x="1507259" y="609204"/>
                  </a:lnTo>
                  <a:cubicBezTo>
                    <a:pt x="1348183" y="609204"/>
                    <a:pt x="1219227" y="738160"/>
                    <a:pt x="1219227" y="897236"/>
                  </a:cubicBezTo>
                  <a:cubicBezTo>
                    <a:pt x="1219227" y="1056312"/>
                    <a:pt x="1348183" y="1185268"/>
                    <a:pt x="1507259" y="1185268"/>
                  </a:cubicBezTo>
                  <a:cubicBezTo>
                    <a:pt x="1513562" y="1185268"/>
                    <a:pt x="1519818" y="1185066"/>
                    <a:pt x="1525938" y="1183385"/>
                  </a:cubicBezTo>
                  <a:lnTo>
                    <a:pt x="1525938" y="1359193"/>
                  </a:lnTo>
                  <a:cubicBezTo>
                    <a:pt x="1525938" y="1445994"/>
                    <a:pt x="1455572" y="1516360"/>
                    <a:pt x="1368771" y="1516360"/>
                  </a:cubicBezTo>
                  <a:lnTo>
                    <a:pt x="1191254" y="1516360"/>
                  </a:lnTo>
                  <a:lnTo>
                    <a:pt x="1192636" y="1502644"/>
                  </a:lnTo>
                  <a:cubicBezTo>
                    <a:pt x="1192636" y="1343568"/>
                    <a:pt x="1063680" y="1214612"/>
                    <a:pt x="904604" y="1214612"/>
                  </a:cubicBezTo>
                  <a:cubicBezTo>
                    <a:pt x="745528" y="1214612"/>
                    <a:pt x="616572" y="1343568"/>
                    <a:pt x="616572" y="1502644"/>
                  </a:cubicBezTo>
                  <a:cubicBezTo>
                    <a:pt x="616572" y="1507259"/>
                    <a:pt x="616681" y="1511848"/>
                    <a:pt x="617955" y="1516360"/>
                  </a:cubicBezTo>
                  <a:lnTo>
                    <a:pt x="426150" y="1516360"/>
                  </a:lnTo>
                  <a:cubicBezTo>
                    <a:pt x="339349" y="1516360"/>
                    <a:pt x="268983" y="1445994"/>
                    <a:pt x="268983" y="1359193"/>
                  </a:cubicBezTo>
                  <a:lnTo>
                    <a:pt x="268983" y="1183347"/>
                  </a:lnTo>
                  <a:cubicBezTo>
                    <a:pt x="118743" y="1174794"/>
                    <a:pt x="0" y="1049882"/>
                    <a:pt x="0" y="897235"/>
                  </a:cubicBezTo>
                  <a:cubicBezTo>
                    <a:pt x="0" y="744588"/>
                    <a:pt x="118743" y="619676"/>
                    <a:pt x="268983" y="611123"/>
                  </a:cubicBezTo>
                  <a:lnTo>
                    <a:pt x="268983" y="430514"/>
                  </a:lnTo>
                  <a:cubicBezTo>
                    <a:pt x="268983" y="343713"/>
                    <a:pt x="339349" y="273347"/>
                    <a:pt x="426150" y="273347"/>
                  </a:cubicBezTo>
                  <a:lnTo>
                    <a:pt x="618051" y="273347"/>
                  </a:lnTo>
                  <a:cubicBezTo>
                    <a:pt x="624616" y="121065"/>
                    <a:pt x="750471" y="0"/>
                    <a:pt x="904603" y="0"/>
                  </a:cubicBezTo>
                  <a:close/>
                </a:path>
              </a:pathLst>
            </a:custGeom>
            <a:solidFill>
              <a:srgbClr val="319095"/>
            </a:solidFill>
            <a:ln w="10795" cap="flat" cmpd="sng" algn="ctr">
              <a:noFill/>
              <a:prstDash val="solid"/>
            </a:ln>
            <a:effectLst/>
            <a:scene3d>
              <a:camera prst="orthographicFront"/>
              <a:lightRig rig="threePt" dir="t"/>
            </a:scene3d>
            <a:sp3d>
              <a:bevelT prst="relaxedInset"/>
            </a:sp3d>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8350">
                <a:defRPr/>
              </a:pPr>
              <a:endParaRPr lang="zh-CN" altLang="en-US" sz="1500" dirty="0">
                <a:solidFill>
                  <a:prstClr val="white"/>
                </a:solidFill>
                <a:cs typeface="+mn-ea"/>
                <a:sym typeface="+mn-lt"/>
              </a:endParaRPr>
            </a:p>
          </p:txBody>
        </p:sp>
        <p:sp>
          <p:nvSpPr>
            <p:cNvPr id="39" name="TextBox 64"/>
            <p:cNvSpPr txBox="1"/>
            <p:nvPr/>
          </p:nvSpPr>
          <p:spPr>
            <a:xfrm>
              <a:off x="5089611" y="3139103"/>
              <a:ext cx="496343" cy="474934"/>
            </a:xfrm>
            <a:prstGeom prst="rect">
              <a:avLst/>
            </a:prstGeom>
            <a:noFill/>
            <a:scene3d>
              <a:camera prst="orthographicFront"/>
              <a:lightRig rig="threePt" dir="t"/>
            </a:scene3d>
            <a:sp3d>
              <a:bevelT prst="relaxedInset"/>
            </a:sp3d>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8350">
                <a:defRPr/>
              </a:pPr>
              <a:r>
                <a:rPr lang="en-US" altLang="zh-CN" sz="2700" dirty="0">
                  <a:solidFill>
                    <a:prstClr val="white"/>
                  </a:solidFill>
                  <a:cs typeface="+mn-ea"/>
                  <a:sym typeface="+mn-lt"/>
                </a:rPr>
                <a:t>03</a:t>
              </a:r>
              <a:endParaRPr lang="zh-CN" altLang="en-US" sz="2700" dirty="0">
                <a:solidFill>
                  <a:prstClr val="white"/>
                </a:solidFill>
                <a:cs typeface="+mn-ea"/>
                <a:sym typeface="+mn-lt"/>
              </a:endParaRPr>
            </a:p>
          </p:txBody>
        </p:sp>
      </p:grpSp>
      <p:grpSp>
        <p:nvGrpSpPr>
          <p:cNvPr id="20" name="组合 19"/>
          <p:cNvGrpSpPr/>
          <p:nvPr/>
        </p:nvGrpSpPr>
        <p:grpSpPr>
          <a:xfrm>
            <a:off x="2952141" y="2966143"/>
            <a:ext cx="1632226" cy="1621394"/>
            <a:chOff x="3006872" y="2745660"/>
            <a:chExt cx="1525938" cy="1516360"/>
          </a:xfrm>
        </p:grpSpPr>
        <p:sp>
          <p:nvSpPr>
            <p:cNvPr id="36" name="圆角矩形 26"/>
            <p:cNvSpPr/>
            <p:nvPr/>
          </p:nvSpPr>
          <p:spPr>
            <a:xfrm flipV="1">
              <a:off x="3006872" y="2745660"/>
              <a:ext cx="1525938" cy="1516360"/>
            </a:xfrm>
            <a:custGeom>
              <a:avLst/>
              <a:gdLst/>
              <a:ahLst/>
              <a:cxnLst/>
              <a:rect l="l" t="t" r="r" b="b"/>
              <a:pathLst>
                <a:path w="1525938" h="1516360">
                  <a:moveTo>
                    <a:pt x="904603" y="0"/>
                  </a:moveTo>
                  <a:cubicBezTo>
                    <a:pt x="1058735" y="0"/>
                    <a:pt x="1184591" y="121065"/>
                    <a:pt x="1191155" y="273347"/>
                  </a:cubicBezTo>
                  <a:lnTo>
                    <a:pt x="1368771" y="273347"/>
                  </a:lnTo>
                  <a:cubicBezTo>
                    <a:pt x="1455572" y="273347"/>
                    <a:pt x="1525938" y="343713"/>
                    <a:pt x="1525938" y="430514"/>
                  </a:cubicBezTo>
                  <a:lnTo>
                    <a:pt x="1525938" y="611087"/>
                  </a:lnTo>
                  <a:lnTo>
                    <a:pt x="1507259" y="609204"/>
                  </a:lnTo>
                  <a:cubicBezTo>
                    <a:pt x="1348183" y="609204"/>
                    <a:pt x="1219227" y="738160"/>
                    <a:pt x="1219227" y="897236"/>
                  </a:cubicBezTo>
                  <a:cubicBezTo>
                    <a:pt x="1219227" y="1056312"/>
                    <a:pt x="1348183" y="1185268"/>
                    <a:pt x="1507259" y="1185268"/>
                  </a:cubicBezTo>
                  <a:cubicBezTo>
                    <a:pt x="1513562" y="1185268"/>
                    <a:pt x="1519818" y="1185066"/>
                    <a:pt x="1525938" y="1183385"/>
                  </a:cubicBezTo>
                  <a:lnTo>
                    <a:pt x="1525938" y="1359193"/>
                  </a:lnTo>
                  <a:cubicBezTo>
                    <a:pt x="1525938" y="1445994"/>
                    <a:pt x="1455572" y="1516360"/>
                    <a:pt x="1368771" y="1516360"/>
                  </a:cubicBezTo>
                  <a:lnTo>
                    <a:pt x="1191254" y="1516360"/>
                  </a:lnTo>
                  <a:lnTo>
                    <a:pt x="1192636" y="1502644"/>
                  </a:lnTo>
                  <a:cubicBezTo>
                    <a:pt x="1192636" y="1343568"/>
                    <a:pt x="1063680" y="1214612"/>
                    <a:pt x="904604" y="1214612"/>
                  </a:cubicBezTo>
                  <a:cubicBezTo>
                    <a:pt x="745528" y="1214612"/>
                    <a:pt x="616572" y="1343568"/>
                    <a:pt x="616572" y="1502644"/>
                  </a:cubicBezTo>
                  <a:cubicBezTo>
                    <a:pt x="616572" y="1507259"/>
                    <a:pt x="616681" y="1511848"/>
                    <a:pt x="617955" y="1516360"/>
                  </a:cubicBezTo>
                  <a:lnTo>
                    <a:pt x="426150" y="1516360"/>
                  </a:lnTo>
                  <a:cubicBezTo>
                    <a:pt x="339349" y="1516360"/>
                    <a:pt x="268983" y="1445994"/>
                    <a:pt x="268983" y="1359193"/>
                  </a:cubicBezTo>
                  <a:lnTo>
                    <a:pt x="268983" y="1183347"/>
                  </a:lnTo>
                  <a:cubicBezTo>
                    <a:pt x="118743" y="1174794"/>
                    <a:pt x="0" y="1049882"/>
                    <a:pt x="0" y="897235"/>
                  </a:cubicBezTo>
                  <a:cubicBezTo>
                    <a:pt x="0" y="744588"/>
                    <a:pt x="118743" y="619676"/>
                    <a:pt x="268983" y="611123"/>
                  </a:cubicBezTo>
                  <a:lnTo>
                    <a:pt x="268983" y="430514"/>
                  </a:lnTo>
                  <a:cubicBezTo>
                    <a:pt x="268983" y="343713"/>
                    <a:pt x="339349" y="273347"/>
                    <a:pt x="426150" y="273347"/>
                  </a:cubicBezTo>
                  <a:lnTo>
                    <a:pt x="618051" y="273347"/>
                  </a:lnTo>
                  <a:cubicBezTo>
                    <a:pt x="624616" y="121065"/>
                    <a:pt x="750471" y="0"/>
                    <a:pt x="904603" y="0"/>
                  </a:cubicBezTo>
                  <a:close/>
                </a:path>
              </a:pathLst>
            </a:custGeom>
            <a:solidFill>
              <a:srgbClr val="F5841C"/>
            </a:solidFill>
            <a:ln w="10795" cap="flat" cmpd="sng" algn="ctr">
              <a:noFill/>
              <a:prstDash val="solid"/>
            </a:ln>
            <a:effectLst/>
            <a:scene3d>
              <a:camera prst="orthographicFront"/>
              <a:lightRig rig="threePt" dir="t"/>
            </a:scene3d>
            <a:sp3d>
              <a:bevelT prst="relaxedInset"/>
            </a:sp3d>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68350">
                <a:defRPr/>
              </a:pPr>
              <a:endParaRPr lang="zh-CN" altLang="en-US" sz="1500">
                <a:solidFill>
                  <a:prstClr val="white"/>
                </a:solidFill>
                <a:cs typeface="+mn-ea"/>
                <a:sym typeface="+mn-lt"/>
              </a:endParaRPr>
            </a:p>
          </p:txBody>
        </p:sp>
        <p:sp>
          <p:nvSpPr>
            <p:cNvPr id="37" name="TextBox 67"/>
            <p:cNvSpPr txBox="1"/>
            <p:nvPr/>
          </p:nvSpPr>
          <p:spPr>
            <a:xfrm>
              <a:off x="3542656" y="3139103"/>
              <a:ext cx="508332" cy="474934"/>
            </a:xfrm>
            <a:prstGeom prst="rect">
              <a:avLst/>
            </a:prstGeom>
            <a:noFill/>
            <a:scene3d>
              <a:camera prst="orthographicFront"/>
              <a:lightRig rig="threePt" dir="t"/>
            </a:scene3d>
            <a:sp3d>
              <a:bevelT prst="relaxedInset"/>
            </a:sp3d>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8350">
                <a:defRPr/>
              </a:pPr>
              <a:r>
                <a:rPr lang="en-US" altLang="zh-CN" sz="2700" dirty="0">
                  <a:solidFill>
                    <a:prstClr val="white"/>
                  </a:solidFill>
                  <a:cs typeface="+mn-ea"/>
                  <a:sym typeface="+mn-lt"/>
                </a:rPr>
                <a:t>04</a:t>
              </a:r>
              <a:endParaRPr lang="zh-CN" altLang="en-US" sz="2700" dirty="0">
                <a:solidFill>
                  <a:prstClr val="white"/>
                </a:solidFill>
                <a:cs typeface="+mn-ea"/>
                <a:sym typeface="+mn-lt"/>
              </a:endParaRPr>
            </a:p>
          </p:txBody>
        </p:sp>
      </p:grpSp>
      <p:grpSp>
        <p:nvGrpSpPr>
          <p:cNvPr id="3" name="组合 2"/>
          <p:cNvGrpSpPr/>
          <p:nvPr/>
        </p:nvGrpSpPr>
        <p:grpSpPr>
          <a:xfrm>
            <a:off x="467011" y="1868586"/>
            <a:ext cx="2795831" cy="707886"/>
            <a:chOff x="622598" y="2464429"/>
            <a:chExt cx="3727290" cy="944064"/>
          </a:xfrm>
        </p:grpSpPr>
        <p:cxnSp>
          <p:nvCxnSpPr>
            <p:cNvPr id="28" name="直接连接符 27"/>
            <p:cNvCxnSpPr/>
            <p:nvPr/>
          </p:nvCxnSpPr>
          <p:spPr>
            <a:xfrm flipH="1">
              <a:off x="3323040" y="2921450"/>
              <a:ext cx="1026848" cy="0"/>
            </a:xfrm>
            <a:prstGeom prst="line">
              <a:avLst/>
            </a:prstGeom>
            <a:noFill/>
            <a:ln w="6350" cap="flat" cmpd="sng" algn="ctr">
              <a:solidFill>
                <a:srgbClr val="E6325C">
                  <a:lumMod val="50000"/>
                  <a:alpha val="99000"/>
                </a:srgbClr>
              </a:solidFill>
              <a:prstDash val="sysDash"/>
              <a:headEnd type="oval" w="med" len="med"/>
              <a:tailEnd type="oval" w="med" len="med"/>
            </a:ln>
            <a:effectLst/>
            <a:scene3d>
              <a:camera prst="orthographicFront"/>
              <a:lightRig rig="threePt" dir="t"/>
            </a:scene3d>
            <a:sp3d>
              <a:bevelT prst="relaxedInset"/>
            </a:sp3d>
          </p:spPr>
        </p:cxnSp>
        <p:sp>
          <p:nvSpPr>
            <p:cNvPr id="29" name="矩形 28"/>
            <p:cNvSpPr>
              <a:spLocks noChangeArrowheads="1"/>
            </p:cNvSpPr>
            <p:nvPr/>
          </p:nvSpPr>
          <p:spPr bwMode="auto">
            <a:xfrm>
              <a:off x="622598" y="2464429"/>
              <a:ext cx="2700442" cy="944064"/>
            </a:xfrm>
            <a:prstGeom prst="rect">
              <a:avLst/>
            </a:prstGeom>
            <a:noFill/>
            <a:ln>
              <a:noFill/>
            </a:ln>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z="2000" kern="0" dirty="0">
                  <a:cs typeface="+mn-ea"/>
                  <a:sym typeface="+mn-lt"/>
                </a:rPr>
                <a:t>信息政策的战略指导性</a:t>
              </a:r>
              <a:endParaRPr lang="zh-CN" altLang="en-US" sz="2000" kern="0" dirty="0">
                <a:cs typeface="+mn-ea"/>
                <a:sym typeface="+mn-lt"/>
              </a:endParaRPr>
            </a:p>
          </p:txBody>
        </p:sp>
      </p:grpSp>
      <p:grpSp>
        <p:nvGrpSpPr>
          <p:cNvPr id="4" name="组合 3"/>
          <p:cNvGrpSpPr/>
          <p:nvPr/>
        </p:nvGrpSpPr>
        <p:grpSpPr>
          <a:xfrm>
            <a:off x="6012713" y="1868585"/>
            <a:ext cx="2579785" cy="707886"/>
            <a:chOff x="8015905" y="2464429"/>
            <a:chExt cx="3439266" cy="944065"/>
          </a:xfrm>
        </p:grpSpPr>
        <p:cxnSp>
          <p:nvCxnSpPr>
            <p:cNvPr id="30" name="直接连接符 29"/>
            <p:cNvCxnSpPr/>
            <p:nvPr/>
          </p:nvCxnSpPr>
          <p:spPr>
            <a:xfrm flipH="1">
              <a:off x="8015905" y="2921450"/>
              <a:ext cx="734705" cy="0"/>
            </a:xfrm>
            <a:prstGeom prst="line">
              <a:avLst/>
            </a:prstGeom>
            <a:noFill/>
            <a:ln w="6350" cap="flat" cmpd="sng" algn="ctr">
              <a:solidFill>
                <a:srgbClr val="E6325C">
                  <a:lumMod val="50000"/>
                  <a:alpha val="99000"/>
                </a:srgbClr>
              </a:solidFill>
              <a:prstDash val="sysDash"/>
              <a:headEnd type="oval" w="med" len="med"/>
              <a:tailEnd type="oval" w="med" len="med"/>
            </a:ln>
            <a:effectLst/>
            <a:scene3d>
              <a:camera prst="orthographicFront"/>
              <a:lightRig rig="threePt" dir="t"/>
            </a:scene3d>
            <a:sp3d>
              <a:bevelT prst="relaxedInset"/>
            </a:sp3d>
          </p:spPr>
        </p:cxnSp>
        <p:sp>
          <p:nvSpPr>
            <p:cNvPr id="31" name="矩形 30"/>
            <p:cNvSpPr>
              <a:spLocks noChangeArrowheads="1"/>
            </p:cNvSpPr>
            <p:nvPr/>
          </p:nvSpPr>
          <p:spPr bwMode="auto">
            <a:xfrm>
              <a:off x="8754729" y="2464429"/>
              <a:ext cx="2700442" cy="944065"/>
            </a:xfrm>
            <a:prstGeom prst="rect">
              <a:avLst/>
            </a:prstGeom>
            <a:noFill/>
            <a:ln>
              <a:noFill/>
            </a:ln>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z="2000" kern="0" dirty="0">
                  <a:cs typeface="+mn-ea"/>
                  <a:sym typeface="+mn-lt"/>
                </a:rPr>
                <a:t>信息政策的多样性</a:t>
              </a:r>
              <a:endParaRPr lang="zh-CN" altLang="en-US" sz="2000" kern="0" dirty="0">
                <a:cs typeface="+mn-ea"/>
                <a:sym typeface="+mn-lt"/>
              </a:endParaRPr>
            </a:p>
          </p:txBody>
        </p:sp>
      </p:grpSp>
      <p:grpSp>
        <p:nvGrpSpPr>
          <p:cNvPr id="5" name="组合 4"/>
          <p:cNvGrpSpPr/>
          <p:nvPr/>
        </p:nvGrpSpPr>
        <p:grpSpPr>
          <a:xfrm>
            <a:off x="6012713" y="3272740"/>
            <a:ext cx="2579785" cy="707886"/>
            <a:chOff x="8015905" y="4329574"/>
            <a:chExt cx="3439266" cy="944066"/>
          </a:xfrm>
        </p:grpSpPr>
        <p:cxnSp>
          <p:nvCxnSpPr>
            <p:cNvPr id="32" name="直接连接符 31"/>
            <p:cNvCxnSpPr/>
            <p:nvPr/>
          </p:nvCxnSpPr>
          <p:spPr>
            <a:xfrm flipH="1">
              <a:off x="8015905" y="4786596"/>
              <a:ext cx="734705" cy="0"/>
            </a:xfrm>
            <a:prstGeom prst="line">
              <a:avLst/>
            </a:prstGeom>
            <a:noFill/>
            <a:ln w="6350" cap="flat" cmpd="sng" algn="ctr">
              <a:solidFill>
                <a:srgbClr val="E6325C">
                  <a:lumMod val="50000"/>
                  <a:alpha val="99000"/>
                </a:srgbClr>
              </a:solidFill>
              <a:prstDash val="sysDash"/>
              <a:headEnd type="oval" w="med" len="med"/>
              <a:tailEnd type="oval" w="med" len="med"/>
            </a:ln>
            <a:effectLst/>
            <a:scene3d>
              <a:camera prst="orthographicFront"/>
              <a:lightRig rig="threePt" dir="t"/>
            </a:scene3d>
            <a:sp3d>
              <a:bevelT prst="relaxedInset"/>
            </a:sp3d>
          </p:spPr>
        </p:cxnSp>
        <p:sp>
          <p:nvSpPr>
            <p:cNvPr id="33" name="矩形 32"/>
            <p:cNvSpPr>
              <a:spLocks noChangeArrowheads="1"/>
            </p:cNvSpPr>
            <p:nvPr/>
          </p:nvSpPr>
          <p:spPr bwMode="auto">
            <a:xfrm>
              <a:off x="8754729" y="4329574"/>
              <a:ext cx="2700442" cy="944066"/>
            </a:xfrm>
            <a:prstGeom prst="rect">
              <a:avLst/>
            </a:prstGeom>
            <a:noFill/>
            <a:ln>
              <a:noFill/>
            </a:ln>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z="2000" kern="0" dirty="0">
                  <a:cs typeface="+mn-ea"/>
                  <a:sym typeface="+mn-lt"/>
                </a:rPr>
                <a:t>信息政策的动态变化性</a:t>
              </a:r>
              <a:endParaRPr lang="zh-CN" altLang="en-US" sz="2000" kern="0" dirty="0">
                <a:cs typeface="+mn-ea"/>
                <a:sym typeface="+mn-lt"/>
              </a:endParaRPr>
            </a:p>
          </p:txBody>
        </p:sp>
      </p:grpSp>
      <p:grpSp>
        <p:nvGrpSpPr>
          <p:cNvPr id="6" name="组合 5"/>
          <p:cNvGrpSpPr/>
          <p:nvPr/>
        </p:nvGrpSpPr>
        <p:grpSpPr>
          <a:xfrm>
            <a:off x="467011" y="3272746"/>
            <a:ext cx="2795831" cy="707886"/>
            <a:chOff x="622598" y="4329574"/>
            <a:chExt cx="3727290" cy="944063"/>
          </a:xfrm>
        </p:grpSpPr>
        <p:cxnSp>
          <p:nvCxnSpPr>
            <p:cNvPr id="34" name="直接连接符 33"/>
            <p:cNvCxnSpPr/>
            <p:nvPr/>
          </p:nvCxnSpPr>
          <p:spPr>
            <a:xfrm flipH="1">
              <a:off x="3323040" y="4786596"/>
              <a:ext cx="1026848" cy="0"/>
            </a:xfrm>
            <a:prstGeom prst="line">
              <a:avLst/>
            </a:prstGeom>
            <a:noFill/>
            <a:ln w="6350" cap="flat" cmpd="sng" algn="ctr">
              <a:solidFill>
                <a:srgbClr val="E6325C">
                  <a:lumMod val="50000"/>
                  <a:alpha val="99000"/>
                </a:srgbClr>
              </a:solidFill>
              <a:prstDash val="sysDash"/>
              <a:headEnd type="oval" w="med" len="med"/>
              <a:tailEnd type="oval" w="med" len="med"/>
            </a:ln>
            <a:effectLst/>
            <a:scene3d>
              <a:camera prst="orthographicFront"/>
              <a:lightRig rig="threePt" dir="t"/>
            </a:scene3d>
            <a:sp3d>
              <a:bevelT prst="relaxedInset"/>
            </a:sp3d>
          </p:spPr>
        </p:cxnSp>
        <p:sp>
          <p:nvSpPr>
            <p:cNvPr id="35" name="矩形 34"/>
            <p:cNvSpPr>
              <a:spLocks noChangeArrowheads="1"/>
            </p:cNvSpPr>
            <p:nvPr/>
          </p:nvSpPr>
          <p:spPr bwMode="auto">
            <a:xfrm>
              <a:off x="622598" y="4329574"/>
              <a:ext cx="2700442" cy="944063"/>
            </a:xfrm>
            <a:prstGeom prst="rect">
              <a:avLst/>
            </a:prstGeom>
            <a:noFill/>
            <a:ln>
              <a:noFill/>
            </a:ln>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z="2000" kern="0" dirty="0">
                  <a:cs typeface="+mn-ea"/>
                  <a:sym typeface="+mn-lt"/>
                </a:rPr>
                <a:t>信息政策的目的性</a:t>
              </a:r>
              <a:endParaRPr lang="zh-CN" altLang="en-US" sz="2000" kern="0" dirty="0">
                <a:cs typeface="+mn-ea"/>
                <a:sym typeface="+mn-lt"/>
              </a:endParaRPr>
            </a:p>
          </p:txBody>
        </p:sp>
      </p:grpSp>
      <p:sp>
        <p:nvSpPr>
          <p:cNvPr id="45" name="燕尾形 44"/>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8" name="燕尾形 4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50" name="直接连接符 49"/>
          <p:cNvCxnSpPr/>
          <p:nvPr/>
        </p:nvCxnSpPr>
        <p:spPr>
          <a:xfrm>
            <a:off x="0" y="699542"/>
            <a:ext cx="9151740" cy="0"/>
          </a:xfrm>
          <a:prstGeom prst="line">
            <a:avLst/>
          </a:prstGeom>
          <a:ln w="28575">
            <a:solidFill>
              <a:srgbClr val="319095"/>
            </a:solidFill>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51" name="燕尾形 5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54" name="燕尾形 5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55"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01</a:t>
            </a:r>
            <a:endParaRPr lang="zh-CN" altLang="en-US" sz="3600" dirty="0">
              <a:cs typeface="+mn-ea"/>
              <a:sym typeface="+mn-lt"/>
            </a:endParaRPr>
          </a:p>
        </p:txBody>
      </p:sp>
      <p:sp>
        <p:nvSpPr>
          <p:cNvPr id="56" name="TextBox 43"/>
          <p:cNvSpPr txBox="1">
            <a:spLocks noChangeArrowheads="1"/>
          </p:cNvSpPr>
          <p:nvPr/>
        </p:nvSpPr>
        <p:spPr bwMode="auto">
          <a:xfrm>
            <a:off x="1907704" y="67994"/>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信息政策与法规</a:t>
            </a:r>
            <a:endParaRPr lang="zh-CN" altLang="en-US" sz="3600" b="1" dirty="0">
              <a:latin typeface="+mn-lt"/>
              <a:ea typeface="+mn-ea"/>
              <a:cs typeface="+mn-ea"/>
              <a:sym typeface="+mn-lt"/>
            </a:endParaRPr>
          </a:p>
        </p:txBody>
      </p:sp>
      <p:sp>
        <p:nvSpPr>
          <p:cNvPr id="44" name="TextBox 43"/>
          <p:cNvSpPr txBox="1"/>
          <p:nvPr/>
        </p:nvSpPr>
        <p:spPr>
          <a:xfrm>
            <a:off x="56020" y="741933"/>
            <a:ext cx="3897221" cy="461665"/>
          </a:xfrm>
          <a:prstGeom prst="rect">
            <a:avLst/>
          </a:prstGeom>
          <a:noFill/>
        </p:spPr>
        <p:txBody>
          <a:bodyPr wrap="none" rtlCol="0">
            <a:spAutoFit/>
          </a:bodyPr>
          <a:lstStyle/>
          <a:p>
            <a:r>
              <a:rPr lang="zh-CN" altLang="en-US" sz="2400" b="1" dirty="0">
                <a:cs typeface="+mn-ea"/>
                <a:sym typeface="+mn-lt"/>
              </a:rPr>
              <a:t>二、信息政策与法规的特点</a:t>
            </a:r>
            <a:endParaRPr lang="zh-CN" altLang="en-US" sz="24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547591" y="1312144"/>
            <a:ext cx="5434028" cy="971574"/>
          </a:xfrm>
          <a:prstGeom prst="roundRect">
            <a:avLst/>
          </a:prstGeom>
          <a:solidFill>
            <a:schemeClr val="bg1">
              <a:lumMod val="95000"/>
            </a:schemeClr>
          </a:solidFill>
          <a:ln w="12700">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dirty="0">
              <a:cs typeface="+mn-ea"/>
              <a:sym typeface="+mn-lt"/>
            </a:endParaRPr>
          </a:p>
        </p:txBody>
      </p:sp>
      <p:sp>
        <p:nvSpPr>
          <p:cNvPr id="23" name="六边形 22"/>
          <p:cNvSpPr/>
          <p:nvPr/>
        </p:nvSpPr>
        <p:spPr>
          <a:xfrm>
            <a:off x="3186633" y="1154542"/>
            <a:ext cx="3977992" cy="337088"/>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b="1" dirty="0">
                <a:cs typeface="+mn-ea"/>
                <a:sym typeface="+mn-lt"/>
              </a:rPr>
              <a:t>按适用区域、作用范围划分</a:t>
            </a:r>
            <a:endParaRPr lang="zh-CN" altLang="en-US" b="1" dirty="0">
              <a:cs typeface="+mn-ea"/>
              <a:sym typeface="+mn-lt"/>
            </a:endParaRPr>
          </a:p>
        </p:txBody>
      </p:sp>
      <p:sp>
        <p:nvSpPr>
          <p:cNvPr id="24" name="六边形 23"/>
          <p:cNvSpPr/>
          <p:nvPr/>
        </p:nvSpPr>
        <p:spPr>
          <a:xfrm>
            <a:off x="405566" y="2494101"/>
            <a:ext cx="1190447" cy="1026114"/>
          </a:xfrm>
          <a:prstGeom prst="hexagon">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sz="2400" b="1" dirty="0">
                <a:cs typeface="+mn-ea"/>
                <a:sym typeface="+mn-lt"/>
              </a:rPr>
              <a:t>体系结构</a:t>
            </a:r>
            <a:endParaRPr lang="zh-CN" altLang="en-US" sz="2400" b="1" dirty="0">
              <a:cs typeface="+mn-ea"/>
              <a:sym typeface="+mn-lt"/>
            </a:endParaRPr>
          </a:p>
        </p:txBody>
      </p:sp>
      <p:cxnSp>
        <p:nvCxnSpPr>
          <p:cNvPr id="25" name="直接箭头连接符 24"/>
          <p:cNvCxnSpPr>
            <a:stCxn id="24" idx="5"/>
          </p:cNvCxnSpPr>
          <p:nvPr/>
        </p:nvCxnSpPr>
        <p:spPr>
          <a:xfrm flipV="1">
            <a:off x="1340027" y="1754184"/>
            <a:ext cx="930703" cy="739917"/>
          </a:xfrm>
          <a:prstGeom prst="straightConnector1">
            <a:avLst/>
          </a:prstGeom>
          <a:ln>
            <a:solidFill>
              <a:srgbClr val="414455"/>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4" idx="0"/>
          </p:cNvCxnSpPr>
          <p:nvPr/>
        </p:nvCxnSpPr>
        <p:spPr>
          <a:xfrm>
            <a:off x="1596648" y="3007157"/>
            <a:ext cx="674083" cy="0"/>
          </a:xfrm>
          <a:prstGeom prst="straightConnector1">
            <a:avLst/>
          </a:prstGeom>
          <a:ln>
            <a:solidFill>
              <a:srgbClr val="414455"/>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1"/>
          </p:cNvCxnSpPr>
          <p:nvPr/>
        </p:nvCxnSpPr>
        <p:spPr>
          <a:xfrm>
            <a:off x="1340027" y="3520215"/>
            <a:ext cx="930703" cy="750400"/>
          </a:xfrm>
          <a:prstGeom prst="straightConnector1">
            <a:avLst/>
          </a:prstGeom>
          <a:ln>
            <a:solidFill>
              <a:srgbClr val="414455"/>
            </a:solidFill>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47620" y="2494280"/>
            <a:ext cx="5770880" cy="1026160"/>
          </a:xfrm>
          <a:prstGeom prst="roundRect">
            <a:avLst/>
          </a:prstGeom>
          <a:solidFill>
            <a:schemeClr val="bg1">
              <a:lumMod val="95000"/>
            </a:schemeClr>
          </a:solidFill>
          <a:ln w="12700">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dirty="0">
              <a:cs typeface="+mn-ea"/>
              <a:sym typeface="+mn-lt"/>
            </a:endParaRPr>
          </a:p>
        </p:txBody>
      </p:sp>
      <p:sp>
        <p:nvSpPr>
          <p:cNvPr id="30" name="六边形 29"/>
          <p:cNvSpPr/>
          <p:nvPr/>
        </p:nvSpPr>
        <p:spPr>
          <a:xfrm>
            <a:off x="3186633" y="2463460"/>
            <a:ext cx="3977992" cy="337088"/>
          </a:xfrm>
          <a:prstGeom prst="hexagon">
            <a:avLst/>
          </a:prstGeom>
          <a:solidFill>
            <a:srgbClr val="31909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b="1" dirty="0">
                <a:cs typeface="+mn-ea"/>
                <a:sym typeface="+mn-lt"/>
              </a:rPr>
              <a:t>按不同层次划分</a:t>
            </a:r>
            <a:endParaRPr lang="zh-CN" altLang="en-US" b="1" dirty="0">
              <a:cs typeface="+mn-ea"/>
              <a:sym typeface="+mn-lt"/>
            </a:endParaRPr>
          </a:p>
        </p:txBody>
      </p:sp>
      <p:sp>
        <p:nvSpPr>
          <p:cNvPr id="32" name="圆角矩形 31"/>
          <p:cNvSpPr/>
          <p:nvPr/>
        </p:nvSpPr>
        <p:spPr>
          <a:xfrm>
            <a:off x="2547620" y="3861435"/>
            <a:ext cx="5959475" cy="1231900"/>
          </a:xfrm>
          <a:prstGeom prst="roundRect">
            <a:avLst/>
          </a:prstGeom>
          <a:solidFill>
            <a:schemeClr val="bg1">
              <a:lumMod val="95000"/>
            </a:schemeClr>
          </a:solidFill>
          <a:ln w="12700">
            <a:solidFill>
              <a:schemeClr val="tx2"/>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dirty="0">
              <a:cs typeface="+mn-ea"/>
              <a:sym typeface="+mn-lt"/>
            </a:endParaRPr>
          </a:p>
        </p:txBody>
      </p:sp>
      <p:sp>
        <p:nvSpPr>
          <p:cNvPr id="33" name="六边形 32"/>
          <p:cNvSpPr/>
          <p:nvPr/>
        </p:nvSpPr>
        <p:spPr>
          <a:xfrm>
            <a:off x="3186633" y="3687596"/>
            <a:ext cx="3977992" cy="337088"/>
          </a:xfrm>
          <a:prstGeom prst="hexagon">
            <a:avLst/>
          </a:prstGeom>
          <a:solidFill>
            <a:srgbClr val="F5841C"/>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r>
              <a:rPr lang="zh-CN" altLang="en-US" b="1" dirty="0">
                <a:cs typeface="+mn-ea"/>
                <a:sym typeface="+mn-lt"/>
              </a:rPr>
              <a:t>按内容不同划分</a:t>
            </a:r>
            <a:endParaRPr lang="zh-CN" altLang="en-US" b="1" dirty="0">
              <a:cs typeface="+mn-ea"/>
              <a:sym typeface="+mn-lt"/>
            </a:endParaRPr>
          </a:p>
        </p:txBody>
      </p:sp>
      <p:cxnSp>
        <p:nvCxnSpPr>
          <p:cNvPr id="15" name="直接连接符 14"/>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TextBox 1"/>
          <p:cNvSpPr txBox="1"/>
          <p:nvPr/>
        </p:nvSpPr>
        <p:spPr>
          <a:xfrm>
            <a:off x="2744325" y="1504404"/>
            <a:ext cx="5068035" cy="706755"/>
          </a:xfrm>
          <a:prstGeom prst="rect">
            <a:avLst/>
          </a:prstGeom>
          <a:noFill/>
          <a:scene3d>
            <a:camera prst="orthographicFront"/>
            <a:lightRig rig="threePt" dir="t"/>
          </a:scene3d>
          <a:sp3d>
            <a:bevelT/>
          </a:sp3d>
        </p:spPr>
        <p:txBody>
          <a:bodyPr wrap="square" rtlCol="0">
            <a:spAutoFit/>
          </a:bodyPr>
          <a:lstStyle/>
          <a:p>
            <a:r>
              <a:rPr lang="zh-CN" altLang="en-US" sz="2000" dirty="0">
                <a:cs typeface="+mn-ea"/>
                <a:sym typeface="+mn-lt"/>
              </a:rPr>
              <a:t>国际信息政策法规、国家信息政策法规、地方信息政策法规、组织信息政策法规</a:t>
            </a:r>
            <a:endParaRPr lang="zh-CN" altLang="en-US" sz="2000" dirty="0">
              <a:cs typeface="+mn-ea"/>
              <a:sym typeface="+mn-lt"/>
            </a:endParaRPr>
          </a:p>
        </p:txBody>
      </p:sp>
      <p:sp>
        <p:nvSpPr>
          <p:cNvPr id="3" name="TextBox 2"/>
          <p:cNvSpPr txBox="1"/>
          <p:nvPr/>
        </p:nvSpPr>
        <p:spPr>
          <a:xfrm>
            <a:off x="2747645" y="2849880"/>
            <a:ext cx="5758815" cy="706755"/>
          </a:xfrm>
          <a:prstGeom prst="rect">
            <a:avLst/>
          </a:prstGeom>
          <a:noFill/>
          <a:scene3d>
            <a:camera prst="orthographicFront"/>
            <a:lightRig rig="threePt" dir="t"/>
          </a:scene3d>
          <a:sp3d>
            <a:bevelT/>
          </a:sp3d>
        </p:spPr>
        <p:txBody>
          <a:bodyPr wrap="square" rtlCol="0">
            <a:spAutoFit/>
          </a:bodyPr>
          <a:lstStyle/>
          <a:p>
            <a:r>
              <a:rPr lang="zh-CN" altLang="en-US" sz="2000" dirty="0">
                <a:cs typeface="+mn-ea"/>
                <a:sym typeface="+mn-lt"/>
              </a:rPr>
              <a:t>产业信息政策法规、机构信息政策法规与社会信</a:t>
            </a:r>
            <a:endParaRPr lang="en-US" altLang="zh-CN" sz="2000" dirty="0">
              <a:cs typeface="+mn-ea"/>
              <a:sym typeface="+mn-lt"/>
            </a:endParaRPr>
          </a:p>
          <a:p>
            <a:r>
              <a:rPr lang="zh-CN" altLang="en-US" sz="2000" dirty="0">
                <a:cs typeface="+mn-ea"/>
                <a:sym typeface="+mn-lt"/>
              </a:rPr>
              <a:t>息政策法规</a:t>
            </a:r>
            <a:endParaRPr lang="zh-CN" altLang="en-US" sz="2000" dirty="0">
              <a:cs typeface="+mn-ea"/>
              <a:sym typeface="+mn-lt"/>
            </a:endParaRPr>
          </a:p>
        </p:txBody>
      </p:sp>
      <p:sp>
        <p:nvSpPr>
          <p:cNvPr id="4" name="TextBox 3"/>
          <p:cNvSpPr txBox="1"/>
          <p:nvPr/>
        </p:nvSpPr>
        <p:spPr>
          <a:xfrm>
            <a:off x="2644775" y="3952875"/>
            <a:ext cx="5673090" cy="1014730"/>
          </a:xfrm>
          <a:prstGeom prst="rect">
            <a:avLst/>
          </a:prstGeom>
          <a:noFill/>
          <a:scene3d>
            <a:camera prst="orthographicFront"/>
            <a:lightRig rig="threePt" dir="t"/>
          </a:scene3d>
          <a:sp3d>
            <a:bevelT/>
          </a:sp3d>
        </p:spPr>
        <p:txBody>
          <a:bodyPr wrap="square" rtlCol="0">
            <a:spAutoFit/>
          </a:bodyPr>
          <a:lstStyle/>
          <a:p>
            <a:r>
              <a:rPr lang="zh-CN" altLang="en-US" sz="2000" dirty="0">
                <a:cs typeface="+mn-ea"/>
                <a:sym typeface="+mn-lt"/>
              </a:rPr>
              <a:t>信息产业政策法规、信息市场政策法规、信息资源政策法规、信息人才政策法规、信息安全政策法规、信息标准化政策法规等</a:t>
            </a:r>
            <a:endParaRPr lang="zh-CN" altLang="en-US" sz="2000" dirty="0">
              <a:cs typeface="+mn-ea"/>
              <a:sym typeface="+mn-lt"/>
            </a:endParaRPr>
          </a:p>
        </p:txBody>
      </p:sp>
      <p:sp>
        <p:nvSpPr>
          <p:cNvPr id="5" name="TextBox 4"/>
          <p:cNvSpPr txBox="1"/>
          <p:nvPr/>
        </p:nvSpPr>
        <p:spPr>
          <a:xfrm>
            <a:off x="56020" y="741933"/>
            <a:ext cx="4515980" cy="461665"/>
          </a:xfrm>
          <a:prstGeom prst="rect">
            <a:avLst/>
          </a:prstGeom>
          <a:noFill/>
        </p:spPr>
        <p:txBody>
          <a:bodyPr wrap="none" rtlCol="0">
            <a:spAutoFit/>
          </a:bodyPr>
          <a:lstStyle/>
          <a:p>
            <a:r>
              <a:rPr lang="zh-CN" altLang="en-US" sz="2400" b="1" dirty="0">
                <a:cs typeface="+mn-ea"/>
                <a:sym typeface="+mn-lt"/>
              </a:rPr>
              <a:t>三、信息政策与法规的体系结构</a:t>
            </a:r>
            <a:endParaRPr lang="zh-CN" altLang="en-US" sz="2400" b="1" dirty="0">
              <a:cs typeface="+mn-ea"/>
              <a:sym typeface="+mn-lt"/>
            </a:endParaRPr>
          </a:p>
        </p:txBody>
      </p:sp>
      <p:cxnSp>
        <p:nvCxnSpPr>
          <p:cNvPr id="21" name="直接连接符 20"/>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8" name="燕尾形 2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31" name="直接连接符 30"/>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4" name="TextBox 43"/>
          <p:cNvSpPr txBox="1">
            <a:spLocks noChangeArrowheads="1"/>
          </p:cNvSpPr>
          <p:nvPr/>
        </p:nvSpPr>
        <p:spPr bwMode="auto">
          <a:xfrm>
            <a:off x="1907704" y="67994"/>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信息政策与法规</a:t>
            </a:r>
            <a:endParaRPr lang="zh-CN" altLang="en-US" sz="3600" b="1" dirty="0">
              <a:latin typeface="+mn-lt"/>
              <a:ea typeface="+mn-ea"/>
              <a:cs typeface="+mn-ea"/>
              <a:sym typeface="+mn-lt"/>
            </a:endParaRPr>
          </a:p>
        </p:txBody>
      </p:sp>
      <p:sp>
        <p:nvSpPr>
          <p:cNvPr id="35" name="燕尾形 34"/>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6"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01</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789570" y="1264405"/>
            <a:ext cx="5022790" cy="701915"/>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8" name="圆角矩形 7"/>
          <p:cNvSpPr/>
          <p:nvPr/>
        </p:nvSpPr>
        <p:spPr>
          <a:xfrm>
            <a:off x="2789570" y="2238638"/>
            <a:ext cx="5022790" cy="701915"/>
          </a:xfrm>
          <a:prstGeom prst="roundRect">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9" name="圆角矩形 8"/>
          <p:cNvSpPr/>
          <p:nvPr/>
        </p:nvSpPr>
        <p:spPr>
          <a:xfrm>
            <a:off x="2789570" y="3147814"/>
            <a:ext cx="5022790" cy="701915"/>
          </a:xfrm>
          <a:prstGeom prst="roundRect">
            <a:avLst/>
          </a:prstGeom>
          <a:solidFill>
            <a:srgbClr val="31909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12" name="圆角矩形 11"/>
          <p:cNvSpPr/>
          <p:nvPr/>
        </p:nvSpPr>
        <p:spPr>
          <a:xfrm>
            <a:off x="779490" y="2364651"/>
            <a:ext cx="1344239" cy="1143203"/>
          </a:xfrm>
          <a:prstGeom prst="round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r>
              <a:rPr lang="zh-CN" altLang="en-US" sz="2400" b="1" dirty="0">
                <a:cs typeface="+mn-ea"/>
                <a:sym typeface="+mn-lt"/>
              </a:rPr>
              <a:t>制定</a:t>
            </a:r>
            <a:endParaRPr lang="en-US" altLang="zh-CN" sz="2400" b="1" dirty="0">
              <a:cs typeface="+mn-ea"/>
              <a:sym typeface="+mn-lt"/>
            </a:endParaRPr>
          </a:p>
          <a:p>
            <a:pPr algn="ctr"/>
            <a:r>
              <a:rPr lang="zh-CN" altLang="en-US" sz="2400" b="1" dirty="0">
                <a:cs typeface="+mn-ea"/>
                <a:sym typeface="+mn-lt"/>
              </a:rPr>
              <a:t>原则</a:t>
            </a:r>
            <a:endParaRPr lang="zh-CN" altLang="en-US" sz="2400" b="1" dirty="0">
              <a:cs typeface="+mn-ea"/>
              <a:sym typeface="+mn-lt"/>
            </a:endParaRPr>
          </a:p>
        </p:txBody>
      </p:sp>
      <p:cxnSp>
        <p:nvCxnSpPr>
          <p:cNvPr id="13" name="肘形连接符 12"/>
          <p:cNvCxnSpPr/>
          <p:nvPr/>
        </p:nvCxnSpPr>
        <p:spPr>
          <a:xfrm>
            <a:off x="2165834" y="2589596"/>
            <a:ext cx="623737" cy="9523"/>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rot="10800000" flipV="1">
            <a:off x="2165835" y="1615361"/>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2165834" y="2589595"/>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3419872" y="1379552"/>
            <a:ext cx="4208069" cy="460375"/>
          </a:xfrm>
          <a:prstGeom prst="rect">
            <a:avLst/>
          </a:prstGeom>
          <a:noFill/>
          <a:scene3d>
            <a:camera prst="orthographicFront"/>
            <a:lightRig rig="threePt" dir="t"/>
          </a:scene3d>
          <a:sp3d>
            <a:bevelT/>
          </a:sp3d>
        </p:spPr>
        <p:txBody>
          <a:bodyPr wrap="square" rtlCol="0">
            <a:spAutoFit/>
          </a:bodyPr>
          <a:lstStyle/>
          <a:p>
            <a:r>
              <a:rPr lang="zh-CN" altLang="en-US" sz="2400" b="1" dirty="0">
                <a:solidFill>
                  <a:schemeClr val="bg1"/>
                </a:solidFill>
                <a:cs typeface="+mn-ea"/>
                <a:sym typeface="+mn-lt"/>
              </a:rPr>
              <a:t>环境因素原则</a:t>
            </a:r>
            <a:endParaRPr lang="en-US" altLang="zh-CN" sz="2400" b="1" dirty="0">
              <a:solidFill>
                <a:schemeClr val="bg1"/>
              </a:solidFill>
              <a:cs typeface="+mn-ea"/>
              <a:sym typeface="+mn-lt"/>
            </a:endParaRPr>
          </a:p>
        </p:txBody>
      </p:sp>
      <p:sp>
        <p:nvSpPr>
          <p:cNvPr id="4" name="TextBox 3"/>
          <p:cNvSpPr txBox="1"/>
          <p:nvPr/>
        </p:nvSpPr>
        <p:spPr>
          <a:xfrm>
            <a:off x="3467832" y="3291830"/>
            <a:ext cx="4776576" cy="460375"/>
          </a:xfrm>
          <a:prstGeom prst="rect">
            <a:avLst/>
          </a:prstGeom>
          <a:noFill/>
          <a:scene3d>
            <a:camera prst="orthographicFront"/>
            <a:lightRig rig="threePt" dir="t"/>
          </a:scene3d>
          <a:sp3d>
            <a:bevelT/>
          </a:sp3d>
        </p:spPr>
        <p:txBody>
          <a:bodyPr wrap="square" rtlCol="0">
            <a:spAutoFit/>
          </a:bodyPr>
          <a:lstStyle/>
          <a:p>
            <a:pPr algn="l">
              <a:buClrTx/>
              <a:buSzTx/>
              <a:buFontTx/>
            </a:pPr>
            <a:r>
              <a:rPr lang="zh-CN" altLang="en-US" sz="2400" b="1" dirty="0">
                <a:solidFill>
                  <a:schemeClr val="bg1"/>
                </a:solidFill>
                <a:cs typeface="+mn-ea"/>
                <a:sym typeface="+mn-lt"/>
              </a:rPr>
              <a:t>原则性与灵活性相结合原则</a:t>
            </a:r>
            <a:endParaRPr lang="zh-CN" altLang="en-US" sz="2400" b="1" dirty="0">
              <a:solidFill>
                <a:schemeClr val="bg1"/>
              </a:solidFill>
              <a:cs typeface="+mn-ea"/>
              <a:sym typeface="+mn-lt"/>
            </a:endParaRPr>
          </a:p>
        </p:txBody>
      </p:sp>
      <p:sp>
        <p:nvSpPr>
          <p:cNvPr id="5" name="矩形 4"/>
          <p:cNvSpPr/>
          <p:nvPr/>
        </p:nvSpPr>
        <p:spPr>
          <a:xfrm>
            <a:off x="3456384" y="2355726"/>
            <a:ext cx="4572000" cy="460375"/>
          </a:xfrm>
          <a:prstGeom prst="rect">
            <a:avLst/>
          </a:prstGeom>
          <a:scene3d>
            <a:camera prst="orthographicFront"/>
            <a:lightRig rig="threePt" dir="t"/>
          </a:scene3d>
          <a:sp3d>
            <a:bevelT/>
          </a:sp3d>
        </p:spPr>
        <p:txBody>
          <a:bodyPr>
            <a:spAutoFit/>
          </a:bodyPr>
          <a:lstStyle/>
          <a:p>
            <a:pPr lvl="0"/>
            <a:r>
              <a:rPr lang="zh-CN" altLang="en-US" sz="2400" b="1" dirty="0">
                <a:solidFill>
                  <a:schemeClr val="bg1"/>
                </a:solidFill>
                <a:cs typeface="+mn-ea"/>
                <a:sym typeface="+mn-lt"/>
              </a:rPr>
              <a:t>需求原则</a:t>
            </a:r>
            <a:endParaRPr lang="en-US" altLang="zh-CN" sz="2000" b="1" dirty="0">
              <a:solidFill>
                <a:schemeClr val="bg1"/>
              </a:solidFill>
              <a:cs typeface="+mn-ea"/>
              <a:sym typeface="+mn-lt"/>
            </a:endParaRPr>
          </a:p>
        </p:txBody>
      </p:sp>
      <p:sp>
        <p:nvSpPr>
          <p:cNvPr id="17" name="圆角矩形 16"/>
          <p:cNvSpPr/>
          <p:nvPr/>
        </p:nvSpPr>
        <p:spPr>
          <a:xfrm>
            <a:off x="2771800" y="4030075"/>
            <a:ext cx="5022790" cy="701915"/>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l">
              <a:lnSpc>
                <a:spcPct val="100000"/>
              </a:lnSpc>
              <a:buClrTx/>
              <a:buSzTx/>
              <a:buFontTx/>
            </a:pPr>
            <a:r>
              <a:rPr lang="zh-CN" altLang="en-US" sz="2400" b="1" dirty="0">
                <a:solidFill>
                  <a:schemeClr val="bg1"/>
                </a:solidFill>
                <a:cs typeface="+mn-ea"/>
                <a:sym typeface="+mn-lt"/>
              </a:rPr>
              <a:t>立足现实与长远发展相结合原则</a:t>
            </a:r>
            <a:endParaRPr lang="zh-CN" altLang="en-US" sz="2400" b="1" dirty="0">
              <a:solidFill>
                <a:schemeClr val="bg1"/>
              </a:solidFill>
              <a:cs typeface="+mn-ea"/>
              <a:sym typeface="+mn-lt"/>
            </a:endParaRPr>
          </a:p>
        </p:txBody>
      </p:sp>
      <p:cxnSp>
        <p:nvCxnSpPr>
          <p:cNvPr id="22" name="肘形连接符 21"/>
          <p:cNvCxnSpPr/>
          <p:nvPr/>
        </p:nvCxnSpPr>
        <p:spPr>
          <a:xfrm>
            <a:off x="2165835" y="3427670"/>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23" name="直接连接符 22"/>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4" name="燕尾形 2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25" name="直接连接符 2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6" name="TextBox 43"/>
          <p:cNvSpPr txBox="1">
            <a:spLocks noChangeArrowheads="1"/>
          </p:cNvSpPr>
          <p:nvPr/>
        </p:nvSpPr>
        <p:spPr bwMode="auto">
          <a:xfrm>
            <a:off x="1907704" y="67994"/>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信息政策与法规</a:t>
            </a:r>
            <a:endParaRPr lang="zh-CN" altLang="en-US" sz="3600" b="1" dirty="0">
              <a:latin typeface="+mn-lt"/>
              <a:ea typeface="+mn-ea"/>
              <a:cs typeface="+mn-ea"/>
              <a:sym typeface="+mn-lt"/>
            </a:endParaRPr>
          </a:p>
        </p:txBody>
      </p:sp>
      <p:sp>
        <p:nvSpPr>
          <p:cNvPr id="27" name="燕尾形 2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8"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01</a:t>
            </a:r>
            <a:endParaRPr lang="zh-CN" altLang="en-US" sz="3600" dirty="0">
              <a:cs typeface="+mn-ea"/>
              <a:sym typeface="+mn-lt"/>
            </a:endParaRPr>
          </a:p>
        </p:txBody>
      </p:sp>
      <p:sp>
        <p:nvSpPr>
          <p:cNvPr id="29" name="TextBox 28"/>
          <p:cNvSpPr txBox="1"/>
          <p:nvPr/>
        </p:nvSpPr>
        <p:spPr>
          <a:xfrm>
            <a:off x="56020" y="741933"/>
            <a:ext cx="4515980" cy="461665"/>
          </a:xfrm>
          <a:prstGeom prst="rect">
            <a:avLst/>
          </a:prstGeom>
          <a:noFill/>
        </p:spPr>
        <p:txBody>
          <a:bodyPr wrap="none" rtlCol="0">
            <a:spAutoFit/>
          </a:bodyPr>
          <a:lstStyle/>
          <a:p>
            <a:r>
              <a:rPr lang="zh-CN" altLang="en-US" sz="2400" b="1" dirty="0">
                <a:cs typeface="+mn-ea"/>
                <a:sym typeface="+mn-lt"/>
              </a:rPr>
              <a:t>四、信息政策与法规的制定原则</a:t>
            </a:r>
            <a:endParaRPr lang="zh-CN" altLang="en-US" sz="24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2771800" y="1203598"/>
            <a:ext cx="599460"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71" name="直接连接符 70"/>
          <p:cNvCxnSpPr/>
          <p:nvPr/>
        </p:nvCxnSpPr>
        <p:spPr>
          <a:xfrm>
            <a:off x="3487387" y="1256537"/>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555846" y="1203599"/>
            <a:ext cx="3320410" cy="580433"/>
          </a:xfrm>
          <a:prstGeom prst="rect">
            <a:avLst/>
          </a:prstGeom>
          <a:noFill/>
          <a:effectLst/>
        </p:spPr>
        <p:txBody>
          <a:bodyPr wrap="square" lIns="102382" tIns="51190" rIns="102382" bIns="51190">
            <a:spAutoFit/>
          </a:bodyPr>
          <a:lstStyle/>
          <a:p>
            <a:pPr defTabSz="1024255">
              <a:defRPr/>
            </a:pPr>
            <a:r>
              <a:rPr lang="zh-CN" altLang="en-US" sz="3100" b="1" dirty="0">
                <a:solidFill>
                  <a:schemeClr val="tx1">
                    <a:lumMod val="65000"/>
                    <a:lumOff val="35000"/>
                  </a:schemeClr>
                </a:solidFill>
                <a:cs typeface="+mn-ea"/>
                <a:sym typeface="+mn-lt"/>
              </a:rPr>
              <a:t>信息政策与法规</a:t>
            </a:r>
            <a:endParaRPr lang="zh-CN" altLang="en-US" sz="3100" b="1" dirty="0">
              <a:solidFill>
                <a:schemeClr val="tx1">
                  <a:lumMod val="65000"/>
                  <a:lumOff val="35000"/>
                </a:schemeClr>
              </a:solidFill>
              <a:cs typeface="+mn-ea"/>
              <a:sym typeface="+mn-lt"/>
            </a:endParaRPr>
          </a:p>
        </p:txBody>
      </p:sp>
      <p:sp>
        <p:nvSpPr>
          <p:cNvPr id="90" name="标题层"/>
          <p:cNvSpPr txBox="1"/>
          <p:nvPr/>
        </p:nvSpPr>
        <p:spPr bwMode="auto">
          <a:xfrm>
            <a:off x="2555777" y="1978344"/>
            <a:ext cx="1095855"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srgbClr val="319095"/>
                </a:solidFill>
                <a:cs typeface="+mn-ea"/>
                <a:sym typeface="+mn-lt"/>
              </a:rPr>
              <a:t>02</a:t>
            </a:r>
            <a:endParaRPr lang="zh-CN" altLang="en-US" sz="3100" kern="0" dirty="0">
              <a:solidFill>
                <a:srgbClr val="319095"/>
              </a:solidFill>
              <a:cs typeface="+mn-ea"/>
              <a:sym typeface="+mn-lt"/>
            </a:endParaRPr>
          </a:p>
        </p:txBody>
      </p:sp>
      <p:cxnSp>
        <p:nvCxnSpPr>
          <p:cNvPr id="91" name="直接连接符 90"/>
          <p:cNvCxnSpPr/>
          <p:nvPr/>
        </p:nvCxnSpPr>
        <p:spPr>
          <a:xfrm>
            <a:off x="3487387" y="2031283"/>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555846" y="1978344"/>
            <a:ext cx="3536434" cy="580433"/>
          </a:xfrm>
          <a:prstGeom prst="rect">
            <a:avLst/>
          </a:prstGeom>
          <a:noFill/>
          <a:effectLst/>
        </p:spPr>
        <p:txBody>
          <a:bodyPr wrap="square" lIns="102382" tIns="51190" rIns="102382" bIns="51190">
            <a:spAutoFit/>
          </a:bodyPr>
          <a:lstStyle/>
          <a:p>
            <a:pPr defTabSz="1024255">
              <a:defRPr/>
            </a:pPr>
            <a:r>
              <a:rPr lang="zh-CN" altLang="en-US" sz="3100" b="1" dirty="0">
                <a:solidFill>
                  <a:srgbClr val="319095"/>
                </a:solidFill>
                <a:cs typeface="+mn-ea"/>
                <a:sym typeface="+mn-lt"/>
              </a:rPr>
              <a:t>信息公开制度</a:t>
            </a:r>
            <a:endParaRPr lang="zh-CN" altLang="en-US" sz="3100" b="1" dirty="0">
              <a:solidFill>
                <a:srgbClr val="319095"/>
              </a:solidFill>
              <a:cs typeface="+mn-ea"/>
              <a:sym typeface="+mn-lt"/>
            </a:endParaRPr>
          </a:p>
        </p:txBody>
      </p:sp>
      <p:sp>
        <p:nvSpPr>
          <p:cNvPr id="95" name="标题层"/>
          <p:cNvSpPr txBox="1"/>
          <p:nvPr/>
        </p:nvSpPr>
        <p:spPr bwMode="auto">
          <a:xfrm>
            <a:off x="2612050" y="2753089"/>
            <a:ext cx="1023847"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cxnSp>
        <p:nvCxnSpPr>
          <p:cNvPr id="96" name="直接连接符 95"/>
          <p:cNvCxnSpPr/>
          <p:nvPr/>
        </p:nvCxnSpPr>
        <p:spPr>
          <a:xfrm>
            <a:off x="3487387" y="2806027"/>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555847" y="2753089"/>
            <a:ext cx="2520189" cy="580433"/>
          </a:xfrm>
          <a:prstGeom prst="rect">
            <a:avLst/>
          </a:prstGeom>
          <a:noFill/>
          <a:effectLst/>
        </p:spPr>
        <p:txBody>
          <a:bodyPr wrap="square" lIns="102382" tIns="51190" rIns="102382" bIns="51190">
            <a:spAutoFit/>
          </a:bodyPr>
          <a:lstStyle/>
          <a:p>
            <a:pPr defTabSz="1024255">
              <a:defRPr/>
            </a:pPr>
            <a:r>
              <a:rPr lang="zh-CN" altLang="en-US" sz="3100" b="1" dirty="0">
                <a:solidFill>
                  <a:prstClr val="black">
                    <a:lumMod val="65000"/>
                    <a:lumOff val="35000"/>
                  </a:prstClr>
                </a:solidFill>
                <a:cs typeface="+mn-ea"/>
                <a:sym typeface="+mn-lt"/>
              </a:rPr>
              <a:t>个人隐私</a:t>
            </a:r>
            <a:endParaRPr lang="zh-CN" altLang="en-US" sz="3100" b="1" dirty="0">
              <a:solidFill>
                <a:prstClr val="black">
                  <a:lumMod val="65000"/>
                  <a:lumOff val="35000"/>
                </a:prstClr>
              </a:solidFill>
              <a:cs typeface="+mn-ea"/>
              <a:sym typeface="+mn-lt"/>
            </a:endParaRPr>
          </a:p>
        </p:txBody>
      </p:sp>
      <p:sp>
        <p:nvSpPr>
          <p:cNvPr id="100" name="标题层"/>
          <p:cNvSpPr txBox="1"/>
          <p:nvPr/>
        </p:nvSpPr>
        <p:spPr bwMode="auto">
          <a:xfrm>
            <a:off x="2740330" y="3527834"/>
            <a:ext cx="823558"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04</a:t>
            </a:r>
            <a:endParaRPr lang="zh-CN" altLang="en-US" sz="3100" kern="0" dirty="0">
              <a:solidFill>
                <a:prstClr val="black">
                  <a:lumMod val="65000"/>
                  <a:lumOff val="35000"/>
                </a:prstClr>
              </a:solidFill>
              <a:cs typeface="+mn-ea"/>
              <a:sym typeface="+mn-lt"/>
            </a:endParaRPr>
          </a:p>
        </p:txBody>
      </p:sp>
      <p:cxnSp>
        <p:nvCxnSpPr>
          <p:cNvPr id="101" name="直接连接符 100"/>
          <p:cNvCxnSpPr/>
          <p:nvPr/>
        </p:nvCxnSpPr>
        <p:spPr>
          <a:xfrm>
            <a:off x="3487387" y="3580772"/>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555847" y="3527834"/>
            <a:ext cx="2520189" cy="580433"/>
          </a:xfrm>
          <a:prstGeom prst="rect">
            <a:avLst/>
          </a:prstGeom>
          <a:noFill/>
          <a:effectLst/>
        </p:spPr>
        <p:txBody>
          <a:bodyPr wrap="square" lIns="102382" tIns="51190" rIns="102382" bIns="51190">
            <a:spAutoFit/>
          </a:bodyPr>
          <a:lstStyle/>
          <a:p>
            <a:pPr defTabSz="1024255">
              <a:defRPr/>
            </a:pPr>
            <a:r>
              <a:rPr lang="zh-CN" altLang="en-US" sz="3100" b="1" dirty="0">
                <a:solidFill>
                  <a:prstClr val="black">
                    <a:lumMod val="65000"/>
                    <a:lumOff val="35000"/>
                  </a:prstClr>
                </a:solidFill>
                <a:cs typeface="+mn-ea"/>
                <a:sym typeface="+mn-lt"/>
              </a:rPr>
              <a:t>信息伦理</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1269208" y="159024"/>
            <a:ext cx="6605584"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第十二章  信息法规与信息伦理</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0" name="TextBox 43"/>
          <p:cNvSpPr txBox="1">
            <a:spLocks noChangeArrowheads="1"/>
          </p:cNvSpPr>
          <p:nvPr/>
        </p:nvSpPr>
        <p:spPr bwMode="auto">
          <a:xfrm>
            <a:off x="1943074" y="6439"/>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信息公开制度</a:t>
            </a:r>
            <a:endParaRPr lang="en-US" altLang="zh-CN" sz="3600" b="1" dirty="0">
              <a:latin typeface="+mn-lt"/>
              <a:ea typeface="+mn-ea"/>
              <a:cs typeface="+mn-ea"/>
              <a:sym typeface="+mn-lt"/>
            </a:endParaRPr>
          </a:p>
        </p:txBody>
      </p:sp>
      <p:sp>
        <p:nvSpPr>
          <p:cNvPr id="31" name="燕尾形 3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2" name="TextBox 7"/>
          <p:cNvSpPr txBox="1"/>
          <p:nvPr/>
        </p:nvSpPr>
        <p:spPr>
          <a:xfrm>
            <a:off x="213770" y="25215"/>
            <a:ext cx="616765" cy="631548"/>
          </a:xfrm>
          <a:prstGeom prst="rect">
            <a:avLst/>
          </a:prstGeom>
          <a:noFill/>
        </p:spPr>
        <p:txBody>
          <a:bodyPr wrap="none" lIns="76800" tIns="38400" rIns="76800" bIns="38400" rtlCol="0">
            <a:spAutoFit/>
          </a:bodyPr>
          <a:lstStyle/>
          <a:p>
            <a:r>
              <a:rPr lang="en-US" altLang="zh-CN" sz="3600" dirty="0">
                <a:cs typeface="+mn-ea"/>
                <a:sym typeface="+mn-lt"/>
              </a:rPr>
              <a:t>02</a:t>
            </a:r>
            <a:endParaRPr lang="zh-CN" altLang="en-US" sz="3600" dirty="0">
              <a:cs typeface="+mn-ea"/>
              <a:sym typeface="+mn-lt"/>
            </a:endParaRPr>
          </a:p>
        </p:txBody>
      </p:sp>
      <p:sp>
        <p:nvSpPr>
          <p:cNvPr id="8" name="TextBox 7"/>
          <p:cNvSpPr txBox="1"/>
          <p:nvPr/>
        </p:nvSpPr>
        <p:spPr>
          <a:xfrm>
            <a:off x="120062" y="885949"/>
            <a:ext cx="3587842" cy="461665"/>
          </a:xfrm>
          <a:prstGeom prst="rect">
            <a:avLst/>
          </a:prstGeom>
          <a:noFill/>
        </p:spPr>
        <p:txBody>
          <a:bodyPr wrap="none" rtlCol="0">
            <a:spAutoFit/>
          </a:bodyPr>
          <a:lstStyle/>
          <a:p>
            <a:r>
              <a:rPr lang="zh-CN" altLang="en-US" sz="2400" b="1" dirty="0">
                <a:cs typeface="+mn-ea"/>
                <a:sym typeface="+mn-lt"/>
              </a:rPr>
              <a:t>一、信息公开制度的概念</a:t>
            </a:r>
            <a:endParaRPr lang="zh-CN" altLang="en-US" sz="2400" b="1" dirty="0">
              <a:cs typeface="+mn-ea"/>
              <a:sym typeface="+mn-lt"/>
            </a:endParaRPr>
          </a:p>
        </p:txBody>
      </p:sp>
      <p:sp>
        <p:nvSpPr>
          <p:cNvPr id="12" name="TextBox 11"/>
          <p:cNvSpPr txBox="1"/>
          <p:nvPr/>
        </p:nvSpPr>
        <p:spPr>
          <a:xfrm>
            <a:off x="120015" y="1347470"/>
            <a:ext cx="3669030" cy="2676525"/>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lang="zh-CN" altLang="en-US" sz="2800" dirty="0">
                <a:cs typeface="+mn-ea"/>
                <a:sym typeface="+mn-lt"/>
              </a:rPr>
              <a:t>政府信息</a:t>
            </a:r>
            <a:endParaRPr lang="zh-CN" altLang="en-US" sz="2800" dirty="0">
              <a:cs typeface="+mn-ea"/>
              <a:sym typeface="+mn-lt"/>
            </a:endParaRPr>
          </a:p>
          <a:p>
            <a:pPr marL="285750" indent="-285750" algn="l">
              <a:lnSpc>
                <a:spcPct val="150000"/>
              </a:lnSpc>
              <a:buFont typeface="Wingdings" panose="05000000000000000000" pitchFamily="2" charset="2"/>
              <a:buChar char="Ø"/>
            </a:pPr>
            <a:r>
              <a:rPr lang="en-US" altLang="zh-CN" sz="2800" dirty="0">
                <a:cs typeface="+mn-ea"/>
                <a:sym typeface="+mn-lt"/>
              </a:rPr>
              <a:t>Government Information</a:t>
            </a:r>
            <a:endParaRPr lang="en-US" altLang="zh-CN" sz="2800" dirty="0">
              <a:cs typeface="+mn-ea"/>
              <a:sym typeface="+mn-lt"/>
            </a:endParaRPr>
          </a:p>
          <a:p>
            <a:pPr indent="0" algn="l">
              <a:lnSpc>
                <a:spcPct val="150000"/>
              </a:lnSpc>
              <a:buFont typeface="Wingdings" panose="05000000000000000000" pitchFamily="2" charset="2"/>
              <a:buNone/>
            </a:pPr>
            <a:endParaRPr lang="zh-CN" altLang="en-US" sz="2800" dirty="0">
              <a:cs typeface="+mn-ea"/>
              <a:sym typeface="+mn-lt"/>
            </a:endParaRPr>
          </a:p>
        </p:txBody>
      </p:sp>
      <p:pic>
        <p:nvPicPr>
          <p:cNvPr id="2" name="图片 1"/>
          <p:cNvPicPr>
            <a:picLocks noChangeAspect="1"/>
          </p:cNvPicPr>
          <p:nvPr/>
        </p:nvPicPr>
        <p:blipFill>
          <a:blip r:embed="rId1"/>
          <a:stretch>
            <a:fillRect/>
          </a:stretch>
        </p:blipFill>
        <p:spPr>
          <a:xfrm>
            <a:off x="3789045" y="1504315"/>
            <a:ext cx="5111115" cy="3263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0" name="TextBox 43"/>
          <p:cNvSpPr txBox="1">
            <a:spLocks noChangeArrowheads="1"/>
          </p:cNvSpPr>
          <p:nvPr/>
        </p:nvSpPr>
        <p:spPr bwMode="auto">
          <a:xfrm>
            <a:off x="1943074" y="6439"/>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信息公开制度</a:t>
            </a:r>
            <a:endParaRPr lang="en-US" altLang="zh-CN" sz="3600" b="1" dirty="0">
              <a:latin typeface="+mn-lt"/>
              <a:ea typeface="+mn-ea"/>
              <a:cs typeface="+mn-ea"/>
              <a:sym typeface="+mn-lt"/>
            </a:endParaRPr>
          </a:p>
        </p:txBody>
      </p:sp>
      <p:sp>
        <p:nvSpPr>
          <p:cNvPr id="31" name="燕尾形 3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2" name="TextBox 7"/>
          <p:cNvSpPr txBox="1"/>
          <p:nvPr/>
        </p:nvSpPr>
        <p:spPr>
          <a:xfrm>
            <a:off x="213770" y="25215"/>
            <a:ext cx="616765" cy="631548"/>
          </a:xfrm>
          <a:prstGeom prst="rect">
            <a:avLst/>
          </a:prstGeom>
          <a:noFill/>
        </p:spPr>
        <p:txBody>
          <a:bodyPr wrap="none" lIns="76800" tIns="38400" rIns="76800" bIns="38400" rtlCol="0">
            <a:spAutoFit/>
          </a:bodyPr>
          <a:lstStyle/>
          <a:p>
            <a:r>
              <a:rPr lang="en-US" altLang="zh-CN" sz="3600" dirty="0">
                <a:cs typeface="+mn-ea"/>
                <a:sym typeface="+mn-lt"/>
              </a:rPr>
              <a:t>02</a:t>
            </a:r>
            <a:endParaRPr lang="zh-CN" altLang="en-US" sz="3600" dirty="0">
              <a:cs typeface="+mn-ea"/>
              <a:sym typeface="+mn-lt"/>
            </a:endParaRPr>
          </a:p>
        </p:txBody>
      </p:sp>
      <p:sp>
        <p:nvSpPr>
          <p:cNvPr id="8" name="TextBox 7"/>
          <p:cNvSpPr txBox="1"/>
          <p:nvPr/>
        </p:nvSpPr>
        <p:spPr>
          <a:xfrm>
            <a:off x="120062" y="885949"/>
            <a:ext cx="3587842" cy="461665"/>
          </a:xfrm>
          <a:prstGeom prst="rect">
            <a:avLst/>
          </a:prstGeom>
          <a:noFill/>
        </p:spPr>
        <p:txBody>
          <a:bodyPr wrap="none" rtlCol="0">
            <a:spAutoFit/>
          </a:bodyPr>
          <a:lstStyle/>
          <a:p>
            <a:r>
              <a:rPr lang="zh-CN" altLang="en-US" sz="2400" b="1" dirty="0">
                <a:cs typeface="+mn-ea"/>
                <a:sym typeface="+mn-lt"/>
              </a:rPr>
              <a:t>一、信息公开制度的概念</a:t>
            </a:r>
            <a:endParaRPr lang="zh-CN" altLang="en-US" sz="2400" b="1" dirty="0">
              <a:cs typeface="+mn-ea"/>
              <a:sym typeface="+mn-lt"/>
            </a:endParaRPr>
          </a:p>
        </p:txBody>
      </p:sp>
      <p:sp>
        <p:nvSpPr>
          <p:cNvPr id="12" name="TextBox 11"/>
          <p:cNvSpPr txBox="1"/>
          <p:nvPr/>
        </p:nvSpPr>
        <p:spPr>
          <a:xfrm>
            <a:off x="120015" y="1529715"/>
            <a:ext cx="11903710" cy="2030095"/>
          </a:xfrm>
          <a:prstGeom prst="rect">
            <a:avLst/>
          </a:prstGeom>
          <a:noFill/>
        </p:spPr>
        <p:txBody>
          <a:bodyPr wrap="square" rtlCol="0">
            <a:spAutoFit/>
          </a:bodyPr>
          <a:lstStyle/>
          <a:p>
            <a:pPr marL="285750" indent="-285750" algn="l">
              <a:lnSpc>
                <a:spcPct val="150000"/>
              </a:lnSpc>
              <a:buFont typeface="Wingdings" panose="05000000000000000000" pitchFamily="2" charset="2"/>
              <a:buChar char="Ø"/>
            </a:pPr>
            <a:r>
              <a:rPr lang="zh-CN" altLang="en-US" sz="2800" dirty="0">
                <a:cs typeface="+mn-ea"/>
                <a:sym typeface="+mn-lt"/>
              </a:rPr>
              <a:t>政府信息公开制度（</a:t>
            </a:r>
            <a:r>
              <a:rPr lang="en-US" altLang="zh-CN" sz="2800" dirty="0">
                <a:cs typeface="+mn-ea"/>
                <a:sym typeface="+mn-lt"/>
              </a:rPr>
              <a:t>Government Information Publicity</a:t>
            </a:r>
            <a:r>
              <a:rPr lang="zh-CN" altLang="en-US" sz="2800" dirty="0">
                <a:cs typeface="+mn-ea"/>
                <a:sym typeface="+mn-lt"/>
              </a:rPr>
              <a:t>）</a:t>
            </a:r>
            <a:endParaRPr lang="zh-CN" altLang="en-US" sz="2800" dirty="0">
              <a:cs typeface="+mn-ea"/>
              <a:sym typeface="+mn-lt"/>
            </a:endParaRPr>
          </a:p>
          <a:p>
            <a:pPr marL="285750" indent="-285750" algn="l">
              <a:lnSpc>
                <a:spcPct val="150000"/>
              </a:lnSpc>
              <a:buFont typeface="Wingdings" panose="05000000000000000000" pitchFamily="2" charset="2"/>
              <a:buChar char="Ø"/>
            </a:pPr>
            <a:endParaRPr lang="en-US" altLang="zh-CN" sz="2800" dirty="0">
              <a:cs typeface="+mn-ea"/>
              <a:sym typeface="+mn-lt"/>
            </a:endParaRPr>
          </a:p>
          <a:p>
            <a:pPr marL="285750" indent="-285750" algn="l">
              <a:lnSpc>
                <a:spcPct val="150000"/>
              </a:lnSpc>
              <a:buFont typeface="Wingdings" panose="05000000000000000000" pitchFamily="2" charset="2"/>
              <a:buChar char="Ø"/>
            </a:pPr>
            <a:r>
              <a:rPr lang="zh-CN" altLang="en-US" sz="2800" dirty="0">
                <a:cs typeface="+mn-ea"/>
                <a:sym typeface="+mn-lt"/>
              </a:rPr>
              <a:t>政府信息公开制度具体要求</a:t>
            </a:r>
            <a:endParaRPr lang="zh-CN" altLang="en-US" sz="28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8" name="燕尾形 4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grpSp>
        <p:nvGrpSpPr>
          <p:cNvPr id="21" name="组合 20"/>
          <p:cNvGrpSpPr/>
          <p:nvPr/>
        </p:nvGrpSpPr>
        <p:grpSpPr>
          <a:xfrm>
            <a:off x="971600" y="2279430"/>
            <a:ext cx="1701792" cy="1541360"/>
            <a:chOff x="304800" y="673100"/>
            <a:chExt cx="4000500" cy="4003980"/>
          </a:xfrm>
          <a:effectLst>
            <a:outerShdw blurRad="444500" dist="254000" dir="8100000" algn="tr" rotWithShape="0">
              <a:prstClr val="black">
                <a:alpha val="50000"/>
              </a:prstClr>
            </a:outerShdw>
          </a:effectLst>
        </p:grpSpPr>
        <p:sp>
          <p:nvSpPr>
            <p:cNvPr id="22" name="同心圆 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kern="0">
                <a:cs typeface="+mn-ea"/>
                <a:sym typeface="+mn-lt"/>
              </a:endParaRPr>
            </a:p>
          </p:txBody>
        </p:sp>
        <p:sp>
          <p:nvSpPr>
            <p:cNvPr id="23" name="椭圆 19"/>
            <p:cNvSpPr/>
            <p:nvPr/>
          </p:nvSpPr>
          <p:spPr>
            <a:xfrm>
              <a:off x="467374" y="851205"/>
              <a:ext cx="3825874" cy="3825875"/>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023620">
                <a:defRPr/>
              </a:pPr>
              <a:endParaRPr lang="zh-CN" altLang="en-US" sz="2000" kern="0" dirty="0">
                <a:cs typeface="+mn-ea"/>
                <a:sym typeface="+mn-lt"/>
              </a:endParaRPr>
            </a:p>
          </p:txBody>
        </p:sp>
      </p:grpSp>
      <p:grpSp>
        <p:nvGrpSpPr>
          <p:cNvPr id="24" name="组合 23"/>
          <p:cNvGrpSpPr/>
          <p:nvPr/>
        </p:nvGrpSpPr>
        <p:grpSpPr>
          <a:xfrm>
            <a:off x="2553950" y="2172247"/>
            <a:ext cx="1005528" cy="1792559"/>
            <a:chOff x="2210594" y="1810545"/>
            <a:chExt cx="1005703" cy="1981199"/>
          </a:xfrm>
        </p:grpSpPr>
        <p:cxnSp>
          <p:nvCxnSpPr>
            <p:cNvPr id="25" name="直接连接符 24"/>
            <p:cNvCxnSpPr/>
            <p:nvPr/>
          </p:nvCxnSpPr>
          <p:spPr>
            <a:xfrm>
              <a:off x="2210594" y="3160810"/>
              <a:ext cx="1005703" cy="630934"/>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2346670" y="2801144"/>
              <a:ext cx="777103" cy="1"/>
            </a:xfrm>
            <a:prstGeom prst="line">
              <a:avLst/>
            </a:prstGeom>
            <a:ln w="28575">
              <a:solidFill>
                <a:srgbClr val="F69F1E"/>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210594" y="1810545"/>
              <a:ext cx="943881" cy="581419"/>
            </a:xfrm>
            <a:prstGeom prst="line">
              <a:avLst/>
            </a:prstGeom>
            <a:ln w="28575">
              <a:solidFill>
                <a:srgbClr val="EA5E66"/>
              </a:solidFill>
              <a:prstDash val="dash"/>
            </a:ln>
          </p:spPr>
          <p:style>
            <a:lnRef idx="1">
              <a:schemeClr val="accent1"/>
            </a:lnRef>
            <a:fillRef idx="0">
              <a:schemeClr val="accent1"/>
            </a:fillRef>
            <a:effectRef idx="0">
              <a:schemeClr val="accent1"/>
            </a:effectRef>
            <a:fontRef idx="minor">
              <a:schemeClr val="tx1"/>
            </a:fontRef>
          </p:style>
        </p:cxnSp>
      </p:grpSp>
      <p:sp>
        <p:nvSpPr>
          <p:cNvPr id="29" name="同心圆 21"/>
          <p:cNvSpPr/>
          <p:nvPr/>
        </p:nvSpPr>
        <p:spPr>
          <a:xfrm>
            <a:off x="3492334" y="1431478"/>
            <a:ext cx="941766" cy="85224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b="1" kern="0" dirty="0">
              <a:solidFill>
                <a:srgbClr val="EA5E66"/>
              </a:solidFill>
              <a:cs typeface="+mn-ea"/>
              <a:sym typeface="+mn-lt"/>
            </a:endParaRPr>
          </a:p>
        </p:txBody>
      </p:sp>
      <p:grpSp>
        <p:nvGrpSpPr>
          <p:cNvPr id="32" name="组合 31"/>
          <p:cNvGrpSpPr/>
          <p:nvPr/>
        </p:nvGrpSpPr>
        <p:grpSpPr>
          <a:xfrm>
            <a:off x="3558226" y="2536502"/>
            <a:ext cx="941766" cy="852240"/>
            <a:chOff x="304800" y="673100"/>
            <a:chExt cx="4000500" cy="4000500"/>
          </a:xfrm>
          <a:effectLst>
            <a:outerShdw blurRad="444500" dist="254000" dir="8100000" algn="tr" rotWithShape="0">
              <a:prstClr val="black">
                <a:alpha val="50000"/>
              </a:prstClr>
            </a:outerShdw>
          </a:effectLst>
        </p:grpSpPr>
        <p:sp>
          <p:nvSpPr>
            <p:cNvPr id="41" name="同心圆 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b="1" kern="0">
                <a:cs typeface="+mn-ea"/>
                <a:sym typeface="+mn-lt"/>
              </a:endParaRPr>
            </a:p>
          </p:txBody>
        </p:sp>
        <p:sp>
          <p:nvSpPr>
            <p:cNvPr id="42" name="椭圆 2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023620">
                <a:defRPr/>
              </a:pPr>
              <a:r>
                <a:rPr lang="en-US" altLang="zh-CN" sz="3600" kern="0" dirty="0">
                  <a:cs typeface="+mn-ea"/>
                  <a:sym typeface="+mn-lt"/>
                </a:rPr>
                <a:t>2</a:t>
              </a:r>
              <a:endParaRPr lang="zh-CN" altLang="en-US" sz="3600" kern="0" dirty="0">
                <a:cs typeface="+mn-ea"/>
                <a:sym typeface="+mn-lt"/>
              </a:endParaRPr>
            </a:p>
          </p:txBody>
        </p:sp>
      </p:grpSp>
      <p:grpSp>
        <p:nvGrpSpPr>
          <p:cNvPr id="43" name="组合 42"/>
          <p:cNvGrpSpPr/>
          <p:nvPr/>
        </p:nvGrpSpPr>
        <p:grpSpPr>
          <a:xfrm>
            <a:off x="3492334" y="3688630"/>
            <a:ext cx="972211" cy="852240"/>
            <a:chOff x="304800" y="673100"/>
            <a:chExt cx="4129826" cy="4000500"/>
          </a:xfrm>
          <a:effectLst>
            <a:outerShdw blurRad="444500" dist="254000" dir="8100000" algn="tr" rotWithShape="0">
              <a:prstClr val="black">
                <a:alpha val="50000"/>
              </a:prstClr>
            </a:outerShdw>
          </a:effectLst>
        </p:grpSpPr>
        <p:sp>
          <p:nvSpPr>
            <p:cNvPr id="44" name="同心圆 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b="1" kern="0">
                <a:cs typeface="+mn-ea"/>
                <a:sym typeface="+mn-lt"/>
              </a:endParaRPr>
            </a:p>
          </p:txBody>
        </p:sp>
        <p:sp>
          <p:nvSpPr>
            <p:cNvPr id="45" name="椭圆 28"/>
            <p:cNvSpPr/>
            <p:nvPr/>
          </p:nvSpPr>
          <p:spPr>
            <a:xfrm>
              <a:off x="608752" y="760410"/>
              <a:ext cx="3825874" cy="3825875"/>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023620">
                <a:defRPr/>
              </a:pPr>
              <a:r>
                <a:rPr lang="en-US" altLang="zh-CN" sz="3600" kern="0" dirty="0">
                  <a:cs typeface="+mn-ea"/>
                  <a:sym typeface="+mn-lt"/>
                </a:rPr>
                <a:t>3</a:t>
              </a:r>
              <a:endParaRPr lang="zh-CN" altLang="en-US" sz="3600" kern="0" dirty="0">
                <a:cs typeface="+mn-ea"/>
                <a:sym typeface="+mn-lt"/>
              </a:endParaRPr>
            </a:p>
          </p:txBody>
        </p:sp>
      </p:grpSp>
      <p:grpSp>
        <p:nvGrpSpPr>
          <p:cNvPr id="50" name="组合 49"/>
          <p:cNvGrpSpPr/>
          <p:nvPr/>
        </p:nvGrpSpPr>
        <p:grpSpPr>
          <a:xfrm>
            <a:off x="4770480" y="1431478"/>
            <a:ext cx="3545936" cy="780232"/>
            <a:chOff x="4304043" y="1286668"/>
            <a:chExt cx="3837944" cy="2757793"/>
          </a:xfrm>
          <a:effectLst>
            <a:outerShdw blurRad="381000" dist="254000" dir="8100000" algn="tr" rotWithShape="0">
              <a:prstClr val="black">
                <a:alpha val="40000"/>
              </a:prstClr>
            </a:outerShdw>
          </a:effectLst>
        </p:grpSpPr>
        <p:sp>
          <p:nvSpPr>
            <p:cNvPr id="51" name="圆角矩形 5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2" name="圆角矩形 51"/>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3" name="组合 52"/>
          <p:cNvGrpSpPr/>
          <p:nvPr/>
        </p:nvGrpSpPr>
        <p:grpSpPr>
          <a:xfrm>
            <a:off x="4782771" y="2510717"/>
            <a:ext cx="3533645" cy="806016"/>
            <a:chOff x="4304043" y="1286668"/>
            <a:chExt cx="3837944" cy="2757793"/>
          </a:xfrm>
          <a:effectLst>
            <a:outerShdw blurRad="381000" dist="254000" dir="8100000" algn="tr" rotWithShape="0">
              <a:prstClr val="black">
                <a:alpha val="40000"/>
              </a:prstClr>
            </a:outerShdw>
          </a:effectLst>
        </p:grpSpPr>
        <p:sp>
          <p:nvSpPr>
            <p:cNvPr id="54" name="圆角矩形 5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5" name="圆角矩形 54"/>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6" name="组合 55"/>
          <p:cNvGrpSpPr/>
          <p:nvPr/>
        </p:nvGrpSpPr>
        <p:grpSpPr>
          <a:xfrm>
            <a:off x="4860032" y="3837358"/>
            <a:ext cx="3456384" cy="822624"/>
            <a:chOff x="4304043" y="1286668"/>
            <a:chExt cx="3837944" cy="2757793"/>
          </a:xfrm>
          <a:effectLst>
            <a:outerShdw blurRad="381000" dist="254000" dir="8100000" algn="tr" rotWithShape="0">
              <a:prstClr val="black">
                <a:alpha val="40000"/>
              </a:prstClr>
            </a:outerShdw>
          </a:effectLst>
        </p:grpSpPr>
        <p:sp>
          <p:nvSpPr>
            <p:cNvPr id="57" name="圆角矩形 5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8" name="圆角矩形 57"/>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3" name="矩形 2"/>
          <p:cNvSpPr/>
          <p:nvPr/>
        </p:nvSpPr>
        <p:spPr>
          <a:xfrm>
            <a:off x="1395389" y="2452638"/>
            <a:ext cx="872355" cy="1200329"/>
          </a:xfrm>
          <a:prstGeom prst="rect">
            <a:avLst/>
          </a:prstGeom>
        </p:spPr>
        <p:txBody>
          <a:bodyPr wrap="none">
            <a:spAutoFit/>
          </a:bodyPr>
          <a:lstStyle/>
          <a:p>
            <a:r>
              <a:rPr lang="zh-CN" altLang="en-US" sz="2400" b="1" dirty="0">
                <a:cs typeface="+mn-ea"/>
                <a:sym typeface="+mn-lt"/>
              </a:rPr>
              <a:t>实 施</a:t>
            </a:r>
            <a:endParaRPr lang="en-US" altLang="zh-CN" sz="2400" b="1" dirty="0">
              <a:cs typeface="+mn-ea"/>
              <a:sym typeface="+mn-lt"/>
            </a:endParaRPr>
          </a:p>
          <a:p>
            <a:r>
              <a:rPr lang="zh-CN" altLang="en-US" sz="2400" b="1" dirty="0">
                <a:cs typeface="+mn-ea"/>
                <a:sym typeface="+mn-lt"/>
              </a:rPr>
              <a:t>   的</a:t>
            </a:r>
            <a:endParaRPr lang="en-US" altLang="zh-CN" sz="2400" b="1" dirty="0">
              <a:cs typeface="+mn-ea"/>
              <a:sym typeface="+mn-lt"/>
            </a:endParaRPr>
          </a:p>
          <a:p>
            <a:r>
              <a:rPr lang="zh-CN" altLang="en-US" sz="2400" b="1" dirty="0">
                <a:cs typeface="+mn-ea"/>
                <a:sym typeface="+mn-lt"/>
              </a:rPr>
              <a:t>意 义</a:t>
            </a:r>
            <a:endParaRPr lang="zh-CN" altLang="en-US" sz="2400" b="1" dirty="0">
              <a:cs typeface="+mn-ea"/>
              <a:sym typeface="+mn-lt"/>
            </a:endParaRPr>
          </a:p>
        </p:txBody>
      </p:sp>
      <p:sp>
        <p:nvSpPr>
          <p:cNvPr id="4" name="TextBox 3"/>
          <p:cNvSpPr txBox="1"/>
          <p:nvPr/>
        </p:nvSpPr>
        <p:spPr>
          <a:xfrm>
            <a:off x="3753864" y="1518275"/>
            <a:ext cx="418704" cy="646331"/>
          </a:xfrm>
          <a:prstGeom prst="rect">
            <a:avLst/>
          </a:prstGeom>
          <a:noFill/>
        </p:spPr>
        <p:txBody>
          <a:bodyPr wrap="none" rtlCol="0">
            <a:spAutoFit/>
          </a:bodyPr>
          <a:lstStyle/>
          <a:p>
            <a:r>
              <a:rPr lang="en-US" altLang="zh-CN" sz="3600" dirty="0">
                <a:cs typeface="+mn-ea"/>
                <a:sym typeface="+mn-lt"/>
              </a:rPr>
              <a:t>1</a:t>
            </a:r>
            <a:endParaRPr lang="zh-CN" altLang="en-US" sz="3600" dirty="0">
              <a:cs typeface="+mn-ea"/>
              <a:sym typeface="+mn-lt"/>
            </a:endParaRPr>
          </a:p>
        </p:txBody>
      </p:sp>
      <p:sp>
        <p:nvSpPr>
          <p:cNvPr id="5" name="TextBox 4"/>
          <p:cNvSpPr txBox="1"/>
          <p:nvPr/>
        </p:nvSpPr>
        <p:spPr>
          <a:xfrm>
            <a:off x="4861068" y="1353333"/>
            <a:ext cx="3311332" cy="874150"/>
          </a:xfrm>
          <a:prstGeom prst="rect">
            <a:avLst/>
          </a:prstGeom>
          <a:noFill/>
        </p:spPr>
        <p:txBody>
          <a:bodyPr wrap="square" rtlCol="0">
            <a:spAutoFit/>
          </a:bodyPr>
          <a:lstStyle/>
          <a:p>
            <a:pPr lvl="0">
              <a:lnSpc>
                <a:spcPct val="150000"/>
              </a:lnSpc>
            </a:pPr>
            <a:r>
              <a:rPr lang="zh-CN" altLang="en-US" dirty="0">
                <a:solidFill>
                  <a:prstClr val="black"/>
                </a:solidFill>
                <a:cs typeface="+mn-ea"/>
                <a:sym typeface="+mn-lt"/>
              </a:rPr>
              <a:t>有利于保障公民的个人权利，维护公民的切身利益。</a:t>
            </a:r>
            <a:endParaRPr lang="zh-CN" altLang="en-US" dirty="0">
              <a:solidFill>
                <a:prstClr val="black"/>
              </a:solidFill>
              <a:cs typeface="+mn-ea"/>
              <a:sym typeface="+mn-lt"/>
            </a:endParaRPr>
          </a:p>
        </p:txBody>
      </p:sp>
      <p:sp>
        <p:nvSpPr>
          <p:cNvPr id="6" name="矩形 5"/>
          <p:cNvSpPr/>
          <p:nvPr/>
        </p:nvSpPr>
        <p:spPr>
          <a:xfrm>
            <a:off x="4932040" y="2433453"/>
            <a:ext cx="3600400" cy="874150"/>
          </a:xfrm>
          <a:prstGeom prst="rect">
            <a:avLst/>
          </a:prstGeom>
        </p:spPr>
        <p:txBody>
          <a:bodyPr wrap="square">
            <a:spAutoFit/>
          </a:bodyPr>
          <a:lstStyle/>
          <a:p>
            <a:pPr lvl="0">
              <a:lnSpc>
                <a:spcPct val="150000"/>
              </a:lnSpc>
            </a:pPr>
            <a:r>
              <a:rPr lang="zh-CN" altLang="en-US" dirty="0">
                <a:solidFill>
                  <a:prstClr val="black"/>
                </a:solidFill>
                <a:cs typeface="+mn-ea"/>
                <a:sym typeface="+mn-lt"/>
              </a:rPr>
              <a:t>有利于提高政府工作的透明度，</a:t>
            </a:r>
            <a:endParaRPr lang="en-US" altLang="zh-CN" dirty="0">
              <a:solidFill>
                <a:prstClr val="black"/>
              </a:solidFill>
              <a:cs typeface="+mn-ea"/>
              <a:sym typeface="+mn-lt"/>
            </a:endParaRPr>
          </a:p>
          <a:p>
            <a:pPr lvl="0">
              <a:lnSpc>
                <a:spcPct val="150000"/>
              </a:lnSpc>
            </a:pPr>
            <a:r>
              <a:rPr lang="zh-CN" altLang="en-US" dirty="0">
                <a:solidFill>
                  <a:prstClr val="black"/>
                </a:solidFill>
                <a:cs typeface="+mn-ea"/>
                <a:sym typeface="+mn-lt"/>
              </a:rPr>
              <a:t>防止腐败，并提高行政效率。</a:t>
            </a:r>
            <a:endParaRPr lang="zh-CN" altLang="en-US" dirty="0">
              <a:solidFill>
                <a:prstClr val="black"/>
              </a:solidFill>
              <a:cs typeface="+mn-ea"/>
              <a:sym typeface="+mn-lt"/>
            </a:endParaRPr>
          </a:p>
        </p:txBody>
      </p:sp>
      <p:sp>
        <p:nvSpPr>
          <p:cNvPr id="7" name="矩形 6"/>
          <p:cNvSpPr/>
          <p:nvPr/>
        </p:nvSpPr>
        <p:spPr>
          <a:xfrm>
            <a:off x="4860032" y="3754501"/>
            <a:ext cx="3185487" cy="874150"/>
          </a:xfrm>
          <a:prstGeom prst="rect">
            <a:avLst/>
          </a:prstGeom>
        </p:spPr>
        <p:txBody>
          <a:bodyPr wrap="none">
            <a:spAutoFit/>
          </a:bodyPr>
          <a:lstStyle/>
          <a:p>
            <a:pPr lvl="0">
              <a:lnSpc>
                <a:spcPct val="150000"/>
              </a:lnSpc>
            </a:pPr>
            <a:r>
              <a:rPr lang="zh-CN" altLang="en-US" dirty="0">
                <a:solidFill>
                  <a:prstClr val="black"/>
                </a:solidFill>
                <a:cs typeface="+mn-ea"/>
                <a:sym typeface="+mn-lt"/>
              </a:rPr>
              <a:t>可以有效消除“民怨”，有利</a:t>
            </a:r>
            <a:endParaRPr lang="en-US" altLang="zh-CN" dirty="0">
              <a:solidFill>
                <a:prstClr val="black"/>
              </a:solidFill>
              <a:cs typeface="+mn-ea"/>
              <a:sym typeface="+mn-lt"/>
            </a:endParaRPr>
          </a:p>
          <a:p>
            <a:pPr lvl="0">
              <a:lnSpc>
                <a:spcPct val="150000"/>
              </a:lnSpc>
            </a:pPr>
            <a:r>
              <a:rPr lang="zh-CN" altLang="en-US" dirty="0">
                <a:solidFill>
                  <a:prstClr val="black"/>
                </a:solidFill>
                <a:cs typeface="+mn-ea"/>
                <a:sym typeface="+mn-lt"/>
              </a:rPr>
              <a:t>于社会稳定。</a:t>
            </a:r>
            <a:endParaRPr lang="zh-CN" altLang="en-US" dirty="0">
              <a:solidFill>
                <a:prstClr val="black"/>
              </a:solidFill>
              <a:cs typeface="+mn-ea"/>
              <a:sym typeface="+mn-lt"/>
            </a:endParaRPr>
          </a:p>
        </p:txBody>
      </p:sp>
      <p:sp>
        <p:nvSpPr>
          <p:cNvPr id="2" name="矩形 1"/>
          <p:cNvSpPr/>
          <p:nvPr/>
        </p:nvSpPr>
        <p:spPr>
          <a:xfrm>
            <a:off x="148932" y="813941"/>
            <a:ext cx="5359172" cy="461665"/>
          </a:xfrm>
          <a:prstGeom prst="rect">
            <a:avLst/>
          </a:prstGeom>
        </p:spPr>
        <p:txBody>
          <a:bodyPr wrap="square">
            <a:spAutoFit/>
          </a:bodyPr>
          <a:lstStyle/>
          <a:p>
            <a:pPr lvl="0"/>
            <a:r>
              <a:rPr lang="zh-CN" altLang="en-US" sz="2400" b="1" dirty="0">
                <a:solidFill>
                  <a:prstClr val="black"/>
                </a:solidFill>
                <a:cs typeface="+mn-ea"/>
                <a:sym typeface="+mn-lt"/>
              </a:rPr>
              <a:t>二、政府信息公开制度实施的意义</a:t>
            </a:r>
            <a:endParaRPr lang="zh-CN" altLang="en-US" sz="2400" b="1" dirty="0">
              <a:solidFill>
                <a:prstClr val="black"/>
              </a:solidFill>
              <a:cs typeface="+mn-ea"/>
              <a:sym typeface="+mn-lt"/>
            </a:endParaRPr>
          </a:p>
        </p:txBody>
      </p:sp>
      <p:cxnSp>
        <p:nvCxnSpPr>
          <p:cNvPr id="35" name="直接连接符 3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6" name="TextBox 43"/>
          <p:cNvSpPr txBox="1">
            <a:spLocks noChangeArrowheads="1"/>
          </p:cNvSpPr>
          <p:nvPr/>
        </p:nvSpPr>
        <p:spPr bwMode="auto">
          <a:xfrm>
            <a:off x="1943074" y="6439"/>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信息公开制度</a:t>
            </a:r>
            <a:endParaRPr lang="en-US" altLang="zh-CN" sz="3600" b="1" dirty="0">
              <a:latin typeface="+mn-lt"/>
              <a:ea typeface="+mn-ea"/>
              <a:cs typeface="+mn-ea"/>
              <a:sym typeface="+mn-lt"/>
            </a:endParaRPr>
          </a:p>
        </p:txBody>
      </p:sp>
      <p:sp>
        <p:nvSpPr>
          <p:cNvPr id="37" name="燕尾形 3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8" name="TextBox 7"/>
          <p:cNvSpPr txBox="1"/>
          <p:nvPr/>
        </p:nvSpPr>
        <p:spPr>
          <a:xfrm>
            <a:off x="213770" y="25215"/>
            <a:ext cx="616765" cy="631548"/>
          </a:xfrm>
          <a:prstGeom prst="rect">
            <a:avLst/>
          </a:prstGeom>
          <a:noFill/>
        </p:spPr>
        <p:txBody>
          <a:bodyPr wrap="none" lIns="76800" tIns="38400" rIns="76800" bIns="38400" rtlCol="0">
            <a:spAutoFit/>
          </a:bodyPr>
          <a:lstStyle/>
          <a:p>
            <a:r>
              <a:rPr lang="en-US" altLang="zh-CN" sz="3600" dirty="0">
                <a:cs typeface="+mn-ea"/>
                <a:sym typeface="+mn-lt"/>
              </a:rPr>
              <a:t>02</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21" name="直接连接符 2820"/>
          <p:cNvCxnSpPr/>
          <p:nvPr/>
        </p:nvCxnSpPr>
        <p:spPr>
          <a:xfrm>
            <a:off x="3146753" y="1514158"/>
            <a:ext cx="0" cy="3145824"/>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22" name="直接连接符 2821"/>
          <p:cNvCxnSpPr/>
          <p:nvPr/>
        </p:nvCxnSpPr>
        <p:spPr>
          <a:xfrm>
            <a:off x="5991067" y="1514158"/>
            <a:ext cx="0" cy="3145824"/>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24" name="11 Rectángulo"/>
          <p:cNvSpPr/>
          <p:nvPr/>
        </p:nvSpPr>
        <p:spPr>
          <a:xfrm>
            <a:off x="518149" y="1517589"/>
            <a:ext cx="2373312" cy="946149"/>
          </a:xfrm>
          <a:prstGeom prst="hexagon">
            <a:avLst/>
          </a:prstGeom>
          <a:solidFill>
            <a:srgbClr val="5FCACB"/>
          </a:solidFill>
          <a:ln>
            <a:noFill/>
          </a:ln>
          <a:effectLst/>
        </p:spPr>
        <p:style>
          <a:lnRef idx="3">
            <a:schemeClr val="lt1"/>
          </a:lnRef>
          <a:fillRef idx="1">
            <a:schemeClr val="accent4"/>
          </a:fillRef>
          <a:effectRef idx="1">
            <a:schemeClr val="accent4"/>
          </a:effectRef>
          <a:fontRef idx="minor">
            <a:schemeClr val="lt1"/>
          </a:fontRef>
        </p:style>
        <p:txBody>
          <a:bodyPr lIns="76800" tIns="38400" rIns="76800" bIns="384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altLang="en-US" b="1" kern="0" dirty="0">
                <a:solidFill>
                  <a:schemeClr val="bg1"/>
                </a:solidFill>
                <a:latin typeface="+mn-lt"/>
                <a:cs typeface="+mn-ea"/>
                <a:sym typeface="+mn-lt"/>
              </a:rPr>
              <a:t>美国</a:t>
            </a:r>
            <a:endParaRPr lang="en-US" altLang="zh-CN" sz="1200" kern="0" dirty="0">
              <a:solidFill>
                <a:schemeClr val="bg1"/>
              </a:solidFill>
              <a:latin typeface="+mn-lt"/>
              <a:cs typeface="+mn-ea"/>
              <a:sym typeface="+mn-lt"/>
            </a:endParaRPr>
          </a:p>
        </p:txBody>
      </p:sp>
      <p:grpSp>
        <p:nvGrpSpPr>
          <p:cNvPr id="2825" name="组合 2824"/>
          <p:cNvGrpSpPr/>
          <p:nvPr/>
        </p:nvGrpSpPr>
        <p:grpSpPr>
          <a:xfrm>
            <a:off x="518150" y="2522039"/>
            <a:ext cx="2191599" cy="570733"/>
            <a:chOff x="503238" y="2612182"/>
            <a:chExt cx="2191599" cy="570733"/>
          </a:xfrm>
        </p:grpSpPr>
        <p:sp>
          <p:nvSpPr>
            <p:cNvPr id="2826" name="矩形 2825"/>
            <p:cNvSpPr/>
            <p:nvPr/>
          </p:nvSpPr>
          <p:spPr>
            <a:xfrm>
              <a:off x="503238" y="2612182"/>
              <a:ext cx="184731" cy="369332"/>
            </a:xfrm>
            <a:prstGeom prst="rect">
              <a:avLst/>
            </a:prstGeom>
          </p:spPr>
          <p:txBody>
            <a:bodyPr wrap="none">
              <a:spAutoFit/>
            </a:bodyPr>
            <a:lstStyle/>
            <a:p>
              <a:pPr lvl="0" eaLnBrk="0" fontAlgn="base" hangingPunct="0">
                <a:spcBef>
                  <a:spcPct val="0"/>
                </a:spcBef>
                <a:spcAft>
                  <a:spcPct val="0"/>
                </a:spcAft>
                <a:defRPr/>
              </a:pPr>
              <a:endParaRPr lang="en-US" altLang="zh-CN" kern="0" dirty="0">
                <a:solidFill>
                  <a:schemeClr val="tx1">
                    <a:lumMod val="75000"/>
                    <a:lumOff val="25000"/>
                  </a:schemeClr>
                </a:solidFill>
                <a:cs typeface="+mn-ea"/>
                <a:sym typeface="+mn-lt"/>
              </a:endParaRPr>
            </a:p>
          </p:txBody>
        </p:sp>
        <p:sp>
          <p:nvSpPr>
            <p:cNvPr id="2827" name="矩形 2826"/>
            <p:cNvSpPr/>
            <p:nvPr/>
          </p:nvSpPr>
          <p:spPr>
            <a:xfrm>
              <a:off x="503238" y="2905916"/>
              <a:ext cx="2191599" cy="276999"/>
            </a:xfrm>
            <a:prstGeom prst="rect">
              <a:avLst/>
            </a:prstGeom>
          </p:spPr>
          <p:txBody>
            <a:bodyPr wrap="square">
              <a:spAutoFit/>
            </a:bodyPr>
            <a:lstStyle/>
            <a:p>
              <a:endParaRPr lang="zh-CN" altLang="en-US" sz="1200" dirty="0">
                <a:solidFill>
                  <a:schemeClr val="tx1">
                    <a:lumMod val="75000"/>
                    <a:lumOff val="25000"/>
                  </a:schemeClr>
                </a:solidFill>
                <a:cs typeface="+mn-ea"/>
                <a:sym typeface="+mn-lt"/>
              </a:endParaRPr>
            </a:p>
          </p:txBody>
        </p:sp>
      </p:grpSp>
      <p:sp>
        <p:nvSpPr>
          <p:cNvPr id="2829" name="42 Rectángulo"/>
          <p:cNvSpPr/>
          <p:nvPr/>
        </p:nvSpPr>
        <p:spPr>
          <a:xfrm>
            <a:off x="3393147" y="1517589"/>
            <a:ext cx="2373313" cy="946149"/>
          </a:xfrm>
          <a:prstGeom prst="hexagon">
            <a:avLst/>
          </a:prstGeom>
          <a:solidFill>
            <a:srgbClr val="A0BF0D"/>
          </a:solidFill>
          <a:ln>
            <a:noFill/>
          </a:ln>
          <a:effectLst/>
        </p:spPr>
        <p:style>
          <a:lnRef idx="3">
            <a:schemeClr val="lt1"/>
          </a:lnRef>
          <a:fillRef idx="1">
            <a:schemeClr val="accent4"/>
          </a:fillRef>
          <a:effectRef idx="1">
            <a:schemeClr val="accent4"/>
          </a:effectRef>
          <a:fontRef idx="minor">
            <a:schemeClr val="lt1"/>
          </a:fontRef>
        </p:style>
        <p:txBody>
          <a:bodyPr lIns="76800" tIns="38400" rIns="76800" bIns="38400" anchor="ctr"/>
          <a:lstStyle/>
          <a:p>
            <a:pPr lvl="0" algn="ctr" eaLnBrk="0" fontAlgn="base" hangingPunct="0">
              <a:spcBef>
                <a:spcPct val="0"/>
              </a:spcBef>
              <a:spcAft>
                <a:spcPct val="0"/>
              </a:spcAft>
              <a:defRPr/>
            </a:pPr>
            <a:r>
              <a:rPr lang="zh-CN" altLang="en-US" b="1" kern="0" dirty="0">
                <a:solidFill>
                  <a:schemeClr val="bg1"/>
                </a:solidFill>
                <a:cs typeface="+mn-ea"/>
                <a:sym typeface="+mn-lt"/>
              </a:rPr>
              <a:t>加拿大</a:t>
            </a:r>
            <a:endParaRPr lang="en-US" altLang="zh-CN" b="1" kern="0" dirty="0">
              <a:solidFill>
                <a:schemeClr val="bg1"/>
              </a:solidFill>
              <a:cs typeface="+mn-ea"/>
              <a:sym typeface="+mn-lt"/>
            </a:endParaRPr>
          </a:p>
        </p:txBody>
      </p:sp>
      <p:sp>
        <p:nvSpPr>
          <p:cNvPr id="2832" name="矩形 2831"/>
          <p:cNvSpPr/>
          <p:nvPr/>
        </p:nvSpPr>
        <p:spPr>
          <a:xfrm>
            <a:off x="3186986" y="2706704"/>
            <a:ext cx="2702559"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75000"/>
                    <a:lumOff val="25000"/>
                  </a:schemeClr>
                </a:solidFill>
                <a:cs typeface="+mn-ea"/>
                <a:sym typeface="+mn-lt"/>
              </a:rPr>
              <a:t>1969 </a:t>
            </a:r>
            <a:r>
              <a:rPr lang="zh-CN" altLang="en-US" sz="1600" dirty="0">
                <a:solidFill>
                  <a:schemeClr val="tx1">
                    <a:lumMod val="75000"/>
                    <a:lumOff val="25000"/>
                  </a:schemeClr>
                </a:solidFill>
                <a:cs typeface="+mn-ea"/>
                <a:sym typeface="+mn-lt"/>
              </a:rPr>
              <a:t>讨论信息自由法案</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sz="1600" dirty="0">
                <a:solidFill>
                  <a:schemeClr val="tx1">
                    <a:lumMod val="75000"/>
                    <a:lumOff val="25000"/>
                  </a:schemeClr>
                </a:solidFill>
                <a:cs typeface="+mn-ea"/>
                <a:sym typeface="+mn-lt"/>
              </a:rPr>
              <a:t>1979《</a:t>
            </a:r>
            <a:r>
              <a:rPr lang="zh-CN" altLang="en-US" sz="1600" dirty="0">
                <a:solidFill>
                  <a:schemeClr val="tx1">
                    <a:lumMod val="75000"/>
                    <a:lumOff val="25000"/>
                  </a:schemeClr>
                </a:solidFill>
                <a:cs typeface="+mn-ea"/>
                <a:sym typeface="+mn-lt"/>
              </a:rPr>
              <a:t>信息自由法案</a:t>
            </a:r>
            <a:r>
              <a:rPr lang="en-US" altLang="zh-CN"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sz="1600" dirty="0">
                <a:solidFill>
                  <a:schemeClr val="tx1">
                    <a:lumMod val="75000"/>
                    <a:lumOff val="25000"/>
                  </a:schemeClr>
                </a:solidFill>
                <a:cs typeface="+mn-ea"/>
                <a:sym typeface="+mn-lt"/>
              </a:rPr>
              <a:t>1982《</a:t>
            </a:r>
            <a:r>
              <a:rPr lang="zh-CN" altLang="en-US" sz="1600" dirty="0">
                <a:solidFill>
                  <a:schemeClr val="tx1">
                    <a:lumMod val="75000"/>
                    <a:lumOff val="25000"/>
                  </a:schemeClr>
                </a:solidFill>
                <a:cs typeface="+mn-ea"/>
                <a:sym typeface="+mn-lt"/>
              </a:rPr>
              <a:t>信息获取法</a:t>
            </a:r>
            <a:r>
              <a:rPr lang="en-US" altLang="zh-CN"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sz="1600" dirty="0">
                <a:solidFill>
                  <a:schemeClr val="tx1">
                    <a:lumMod val="75000"/>
                    <a:lumOff val="25000"/>
                  </a:schemeClr>
                </a:solidFill>
                <a:cs typeface="+mn-ea"/>
                <a:sym typeface="+mn-lt"/>
              </a:rPr>
              <a:t>1982 《</a:t>
            </a:r>
            <a:r>
              <a:rPr lang="zh-CN" altLang="en-US" sz="1600" dirty="0">
                <a:solidFill>
                  <a:schemeClr val="tx1">
                    <a:lumMod val="75000"/>
                    <a:lumOff val="25000"/>
                  </a:schemeClr>
                </a:solidFill>
                <a:cs typeface="+mn-ea"/>
                <a:sym typeface="+mn-lt"/>
              </a:rPr>
              <a:t>隐私权法</a:t>
            </a:r>
            <a:r>
              <a:rPr lang="en-US" altLang="zh-CN"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sz="1600" dirty="0">
                <a:solidFill>
                  <a:schemeClr val="tx1">
                    <a:lumMod val="75000"/>
                    <a:lumOff val="25000"/>
                  </a:schemeClr>
                </a:solidFill>
                <a:cs typeface="+mn-ea"/>
                <a:sym typeface="+mn-lt"/>
              </a:rPr>
              <a:t>2000 《</a:t>
            </a:r>
            <a:r>
              <a:rPr lang="zh-CN" altLang="en-US" sz="1600" dirty="0">
                <a:solidFill>
                  <a:schemeClr val="tx1">
                    <a:lumMod val="75000"/>
                    <a:lumOff val="25000"/>
                  </a:schemeClr>
                </a:solidFill>
                <a:cs typeface="+mn-ea"/>
                <a:sym typeface="+mn-lt"/>
              </a:rPr>
              <a:t>个人信息保护和电子文件法</a:t>
            </a:r>
            <a:r>
              <a:rPr lang="en-US" altLang="zh-CN" sz="1600" dirty="0">
                <a:solidFill>
                  <a:schemeClr val="tx1">
                    <a:lumMod val="75000"/>
                    <a:lumOff val="25000"/>
                  </a:schemeClr>
                </a:solidFill>
                <a:cs typeface="+mn-ea"/>
                <a:sym typeface="+mn-lt"/>
              </a:rPr>
              <a:t>》</a:t>
            </a:r>
            <a:endParaRPr lang="zh-CN" altLang="en-US" sz="1600" dirty="0">
              <a:solidFill>
                <a:schemeClr val="tx1">
                  <a:lumMod val="75000"/>
                  <a:lumOff val="25000"/>
                </a:schemeClr>
              </a:solidFill>
              <a:cs typeface="+mn-ea"/>
              <a:sym typeface="+mn-lt"/>
            </a:endParaRPr>
          </a:p>
        </p:txBody>
      </p:sp>
      <p:sp>
        <p:nvSpPr>
          <p:cNvPr id="2834" name="51 Rectángulo"/>
          <p:cNvSpPr/>
          <p:nvPr/>
        </p:nvSpPr>
        <p:spPr>
          <a:xfrm>
            <a:off x="6245784" y="1517589"/>
            <a:ext cx="2374901" cy="946149"/>
          </a:xfrm>
          <a:prstGeom prst="hexagon">
            <a:avLst/>
          </a:prstGeom>
          <a:solidFill>
            <a:srgbClr val="319095"/>
          </a:solidFill>
          <a:ln>
            <a:noFill/>
          </a:ln>
          <a:effectLst/>
        </p:spPr>
        <p:style>
          <a:lnRef idx="3">
            <a:schemeClr val="lt1"/>
          </a:lnRef>
          <a:fillRef idx="1">
            <a:schemeClr val="accent4"/>
          </a:fillRef>
          <a:effectRef idx="1">
            <a:schemeClr val="accent4"/>
          </a:effectRef>
          <a:fontRef idx="minor">
            <a:schemeClr val="lt1"/>
          </a:fontRef>
        </p:style>
        <p:txBody>
          <a:bodyPr lIns="76800" tIns="38400" rIns="76800" bIns="38400" anchor="ctr"/>
          <a:lstStyle/>
          <a:p>
            <a:pPr lvl="0" algn="ctr" eaLnBrk="0" fontAlgn="base" hangingPunct="0">
              <a:spcBef>
                <a:spcPct val="0"/>
              </a:spcBef>
              <a:spcAft>
                <a:spcPct val="0"/>
              </a:spcAft>
              <a:defRPr/>
            </a:pPr>
            <a:r>
              <a:rPr lang="zh-CN" altLang="en-US" b="1" kern="0" dirty="0">
                <a:solidFill>
                  <a:schemeClr val="bg1"/>
                </a:solidFill>
                <a:cs typeface="+mn-ea"/>
                <a:sym typeface="+mn-lt"/>
              </a:rPr>
              <a:t>日本</a:t>
            </a:r>
            <a:endParaRPr lang="en-US" altLang="zh-CN" b="1" kern="0" dirty="0">
              <a:solidFill>
                <a:schemeClr val="bg1"/>
              </a:solidFill>
              <a:cs typeface="+mn-ea"/>
              <a:sym typeface="+mn-lt"/>
            </a:endParaRPr>
          </a:p>
        </p:txBody>
      </p:sp>
      <p:grpSp>
        <p:nvGrpSpPr>
          <p:cNvPr id="2835" name="组合 2834"/>
          <p:cNvGrpSpPr/>
          <p:nvPr/>
        </p:nvGrpSpPr>
        <p:grpSpPr>
          <a:xfrm>
            <a:off x="6245784" y="2522040"/>
            <a:ext cx="2502680" cy="1394056"/>
            <a:chOff x="467746" y="2612182"/>
            <a:chExt cx="2191599" cy="1330779"/>
          </a:xfrm>
        </p:grpSpPr>
        <p:sp>
          <p:nvSpPr>
            <p:cNvPr id="2836" name="矩形 2835"/>
            <p:cNvSpPr/>
            <p:nvPr/>
          </p:nvSpPr>
          <p:spPr>
            <a:xfrm>
              <a:off x="467746" y="2612182"/>
              <a:ext cx="414387" cy="352568"/>
            </a:xfrm>
            <a:prstGeom prst="rect">
              <a:avLst/>
            </a:prstGeom>
          </p:spPr>
          <p:txBody>
            <a:bodyPr wrap="none">
              <a:spAutoFit/>
            </a:bodyPr>
            <a:lstStyle/>
            <a:p>
              <a:pPr marL="285750" lvl="0" indent="-285750" eaLnBrk="0" fontAlgn="base" hangingPunct="0">
                <a:spcBef>
                  <a:spcPct val="0"/>
                </a:spcBef>
                <a:spcAft>
                  <a:spcPct val="0"/>
                </a:spcAft>
                <a:buFont typeface="Arial" panose="020B0604020202020204" pitchFamily="34" charset="0"/>
                <a:buChar char="•"/>
                <a:defRPr/>
              </a:pPr>
              <a:endParaRPr lang="en-US" altLang="zh-CN" kern="0" dirty="0">
                <a:solidFill>
                  <a:schemeClr val="tx1">
                    <a:lumMod val="75000"/>
                    <a:lumOff val="25000"/>
                  </a:schemeClr>
                </a:solidFill>
                <a:cs typeface="+mn-ea"/>
                <a:sym typeface="+mn-lt"/>
              </a:endParaRPr>
            </a:p>
          </p:txBody>
        </p:sp>
        <p:sp>
          <p:nvSpPr>
            <p:cNvPr id="2837" name="矩形 2836"/>
            <p:cNvSpPr/>
            <p:nvPr/>
          </p:nvSpPr>
          <p:spPr>
            <a:xfrm>
              <a:off x="467746" y="2797116"/>
              <a:ext cx="2191599" cy="114584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solidFill>
                    <a:schemeClr val="tx1">
                      <a:lumMod val="75000"/>
                      <a:lumOff val="25000"/>
                    </a:schemeClr>
                  </a:solidFill>
                  <a:cs typeface="+mn-ea"/>
                  <a:sym typeface="+mn-lt"/>
                </a:rPr>
                <a:t>1988《</a:t>
              </a:r>
              <a:r>
                <a:rPr lang="zh-CN" altLang="en-US" sz="1600" dirty="0">
                  <a:solidFill>
                    <a:schemeClr val="tx1">
                      <a:lumMod val="75000"/>
                      <a:lumOff val="25000"/>
                    </a:schemeClr>
                  </a:solidFill>
                  <a:cs typeface="+mn-ea"/>
                  <a:sym typeface="+mn-lt"/>
                </a:rPr>
                <a:t>个人信息保护法</a:t>
              </a:r>
              <a:r>
                <a:rPr lang="en-US" altLang="zh-CN"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sz="1600" dirty="0">
                  <a:solidFill>
                    <a:schemeClr val="tx1">
                      <a:lumMod val="75000"/>
                      <a:lumOff val="25000"/>
                    </a:schemeClr>
                  </a:solidFill>
                  <a:cs typeface="+mn-ea"/>
                  <a:sym typeface="+mn-lt"/>
                </a:rPr>
                <a:t>1993 《</a:t>
              </a:r>
              <a:r>
                <a:rPr lang="zh-CN" altLang="en-US" sz="1600" dirty="0">
                  <a:solidFill>
                    <a:schemeClr val="tx1">
                      <a:lumMod val="75000"/>
                      <a:lumOff val="25000"/>
                    </a:schemeClr>
                  </a:solidFill>
                  <a:cs typeface="+mn-ea"/>
                  <a:sym typeface="+mn-lt"/>
                </a:rPr>
                <a:t>行政程序法</a:t>
              </a:r>
              <a:r>
                <a:rPr lang="en-US" altLang="zh-CN"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sz="1600" dirty="0">
                  <a:solidFill>
                    <a:schemeClr val="tx1">
                      <a:lumMod val="75000"/>
                      <a:lumOff val="25000"/>
                    </a:schemeClr>
                  </a:solidFill>
                  <a:cs typeface="+mn-ea"/>
                  <a:sym typeface="+mn-lt"/>
                </a:rPr>
                <a:t>1999 《</a:t>
              </a:r>
              <a:r>
                <a:rPr lang="zh-CN" altLang="en-US" sz="1600" dirty="0">
                  <a:solidFill>
                    <a:schemeClr val="tx1">
                      <a:lumMod val="75000"/>
                      <a:lumOff val="25000"/>
                    </a:schemeClr>
                  </a:solidFill>
                  <a:cs typeface="+mn-ea"/>
                  <a:sym typeface="+mn-lt"/>
                </a:rPr>
                <a:t>信息公开法</a:t>
              </a:r>
              <a:r>
                <a:rPr lang="en-US" altLang="zh-CN" sz="1600" dirty="0">
                  <a:solidFill>
                    <a:schemeClr val="tx1">
                      <a:lumMod val="75000"/>
                      <a:lumOff val="25000"/>
                    </a:schemeClr>
                  </a:solidFill>
                  <a:cs typeface="+mn-ea"/>
                  <a:sym typeface="+mn-lt"/>
                </a:rPr>
                <a:t>》</a:t>
              </a:r>
              <a:endParaRPr lang="zh-CN" altLang="en-US" sz="1600" dirty="0">
                <a:solidFill>
                  <a:schemeClr val="tx1">
                    <a:lumMod val="75000"/>
                    <a:lumOff val="25000"/>
                  </a:schemeClr>
                </a:solidFill>
                <a:cs typeface="+mn-ea"/>
                <a:sym typeface="+mn-lt"/>
              </a:endParaRPr>
            </a:p>
          </p:txBody>
        </p:sp>
      </p:grpSp>
      <p:cxnSp>
        <p:nvCxnSpPr>
          <p:cNvPr id="16" name="直接连接符 1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8" name="燕尾形 1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51949" y="2706705"/>
            <a:ext cx="3012363" cy="175432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cs typeface="+mn-ea"/>
                <a:sym typeface="+mn-lt"/>
              </a:rPr>
              <a:t>1966《</a:t>
            </a:r>
            <a:r>
              <a:rPr lang="zh-CN" altLang="en-US" dirty="0">
                <a:cs typeface="+mn-ea"/>
                <a:sym typeface="+mn-lt"/>
              </a:rPr>
              <a:t>信息自由法</a:t>
            </a:r>
            <a:r>
              <a:rPr lang="en-US" altLang="zh-CN" dirty="0">
                <a:cs typeface="+mn-ea"/>
                <a:sym typeface="+mn-lt"/>
              </a:rPr>
              <a:t>》</a:t>
            </a:r>
            <a:endParaRPr lang="en-US" altLang="zh-CN" dirty="0">
              <a:cs typeface="+mn-ea"/>
              <a:sym typeface="+mn-lt"/>
            </a:endParaRPr>
          </a:p>
          <a:p>
            <a:pPr marL="285750" indent="-285750">
              <a:lnSpc>
                <a:spcPct val="150000"/>
              </a:lnSpc>
              <a:buFont typeface="Arial" panose="020B0604020202020204" pitchFamily="34" charset="0"/>
              <a:buChar char="•"/>
            </a:pPr>
            <a:r>
              <a:rPr lang="en-US" altLang="zh-CN" dirty="0">
                <a:cs typeface="+mn-ea"/>
                <a:sym typeface="+mn-lt"/>
              </a:rPr>
              <a:t>1972《</a:t>
            </a:r>
            <a:r>
              <a:rPr lang="zh-CN" altLang="en-US" dirty="0">
                <a:cs typeface="+mn-ea"/>
                <a:sym typeface="+mn-lt"/>
              </a:rPr>
              <a:t>咨询委员会法</a:t>
            </a:r>
            <a:r>
              <a:rPr lang="en-US" altLang="zh-CN" dirty="0">
                <a:cs typeface="+mn-ea"/>
                <a:sym typeface="+mn-lt"/>
              </a:rPr>
              <a:t>》</a:t>
            </a:r>
            <a:endParaRPr lang="en-US" altLang="zh-CN" dirty="0">
              <a:cs typeface="+mn-ea"/>
              <a:sym typeface="+mn-lt"/>
            </a:endParaRPr>
          </a:p>
          <a:p>
            <a:pPr marL="285750" indent="-285750">
              <a:lnSpc>
                <a:spcPct val="150000"/>
              </a:lnSpc>
              <a:buFont typeface="Arial" panose="020B0604020202020204" pitchFamily="34" charset="0"/>
              <a:buChar char="•"/>
            </a:pPr>
            <a:r>
              <a:rPr lang="en-US" altLang="zh-CN" dirty="0">
                <a:cs typeface="+mn-ea"/>
                <a:sym typeface="+mn-lt"/>
              </a:rPr>
              <a:t>1974《</a:t>
            </a:r>
            <a:r>
              <a:rPr lang="zh-CN" altLang="en-US" dirty="0">
                <a:cs typeface="+mn-ea"/>
                <a:sym typeface="+mn-lt"/>
              </a:rPr>
              <a:t>隐私权法</a:t>
            </a:r>
            <a:r>
              <a:rPr lang="en-US" altLang="zh-CN" dirty="0">
                <a:cs typeface="+mn-ea"/>
                <a:sym typeface="+mn-lt"/>
              </a:rPr>
              <a:t>》</a:t>
            </a:r>
            <a:endParaRPr lang="en-US" altLang="zh-CN" dirty="0">
              <a:cs typeface="+mn-ea"/>
              <a:sym typeface="+mn-lt"/>
            </a:endParaRPr>
          </a:p>
          <a:p>
            <a:pPr marL="285750" indent="-285750">
              <a:lnSpc>
                <a:spcPct val="150000"/>
              </a:lnSpc>
              <a:buFont typeface="Arial" panose="020B0604020202020204" pitchFamily="34" charset="0"/>
              <a:buChar char="•"/>
            </a:pPr>
            <a:r>
              <a:rPr lang="en-US" altLang="zh-CN" dirty="0">
                <a:cs typeface="+mn-ea"/>
                <a:sym typeface="+mn-lt"/>
              </a:rPr>
              <a:t>1976《</a:t>
            </a:r>
            <a:r>
              <a:rPr lang="zh-CN" altLang="en-US" dirty="0">
                <a:cs typeface="+mn-ea"/>
                <a:sym typeface="+mn-lt"/>
              </a:rPr>
              <a:t>阳光下的政治法</a:t>
            </a:r>
            <a:r>
              <a:rPr lang="en-US" altLang="zh-CN" dirty="0">
                <a:cs typeface="+mn-ea"/>
                <a:sym typeface="+mn-lt"/>
              </a:rPr>
              <a:t>》</a:t>
            </a:r>
            <a:endParaRPr lang="en-US" altLang="zh-CN" dirty="0">
              <a:cs typeface="+mn-ea"/>
              <a:sym typeface="+mn-lt"/>
            </a:endParaRPr>
          </a:p>
        </p:txBody>
      </p:sp>
      <p:cxnSp>
        <p:nvCxnSpPr>
          <p:cNvPr id="20" name="直接连接符 1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1" name="TextBox 43"/>
          <p:cNvSpPr txBox="1">
            <a:spLocks noChangeArrowheads="1"/>
          </p:cNvSpPr>
          <p:nvPr/>
        </p:nvSpPr>
        <p:spPr bwMode="auto">
          <a:xfrm>
            <a:off x="1943074" y="6439"/>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信息公开制度</a:t>
            </a:r>
            <a:endParaRPr lang="en-US" altLang="zh-CN" sz="3600" b="1" dirty="0">
              <a:latin typeface="+mn-lt"/>
              <a:ea typeface="+mn-ea"/>
              <a:cs typeface="+mn-ea"/>
              <a:sym typeface="+mn-lt"/>
            </a:endParaRPr>
          </a:p>
        </p:txBody>
      </p: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3" name="TextBox 7"/>
          <p:cNvSpPr txBox="1"/>
          <p:nvPr/>
        </p:nvSpPr>
        <p:spPr>
          <a:xfrm>
            <a:off x="213770" y="25215"/>
            <a:ext cx="616765" cy="631548"/>
          </a:xfrm>
          <a:prstGeom prst="rect">
            <a:avLst/>
          </a:prstGeom>
          <a:noFill/>
        </p:spPr>
        <p:txBody>
          <a:bodyPr wrap="none" lIns="76800" tIns="38400" rIns="76800" bIns="38400" rtlCol="0">
            <a:spAutoFit/>
          </a:bodyPr>
          <a:lstStyle/>
          <a:p>
            <a:r>
              <a:rPr lang="en-US" altLang="zh-CN" sz="3600" dirty="0">
                <a:cs typeface="+mn-ea"/>
                <a:sym typeface="+mn-lt"/>
              </a:rPr>
              <a:t>02</a:t>
            </a:r>
            <a:endParaRPr lang="zh-CN" altLang="en-US" sz="3600" dirty="0">
              <a:cs typeface="+mn-ea"/>
              <a:sym typeface="+mn-lt"/>
            </a:endParaRPr>
          </a:p>
        </p:txBody>
      </p:sp>
      <p:sp>
        <p:nvSpPr>
          <p:cNvPr id="25" name="矩形 24"/>
          <p:cNvSpPr/>
          <p:nvPr/>
        </p:nvSpPr>
        <p:spPr>
          <a:xfrm>
            <a:off x="148932" y="813941"/>
            <a:ext cx="5359172" cy="461665"/>
          </a:xfrm>
          <a:prstGeom prst="rect">
            <a:avLst/>
          </a:prstGeom>
        </p:spPr>
        <p:txBody>
          <a:bodyPr wrap="square">
            <a:spAutoFit/>
          </a:bodyPr>
          <a:lstStyle/>
          <a:p>
            <a:r>
              <a:rPr lang="zh-CN" altLang="en-US" sz="2400" b="1" dirty="0">
                <a:cs typeface="+mn-ea"/>
                <a:sym typeface="+mn-lt"/>
              </a:rPr>
              <a:t>三、国外政府信息公开制度介绍</a:t>
            </a:r>
            <a:endParaRPr lang="zh-CN" altLang="en-US" sz="24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21" name="直接连接符 2820"/>
          <p:cNvCxnSpPr/>
          <p:nvPr/>
        </p:nvCxnSpPr>
        <p:spPr>
          <a:xfrm>
            <a:off x="3275855" y="1514158"/>
            <a:ext cx="0" cy="3073816"/>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24" name="11 Rectángulo"/>
          <p:cNvSpPr/>
          <p:nvPr/>
        </p:nvSpPr>
        <p:spPr>
          <a:xfrm>
            <a:off x="518149" y="1517589"/>
            <a:ext cx="2373312" cy="946149"/>
          </a:xfrm>
          <a:prstGeom prst="hexagon">
            <a:avLst/>
          </a:prstGeom>
          <a:solidFill>
            <a:srgbClr val="5FCACB"/>
          </a:solidFill>
          <a:ln>
            <a:noFill/>
          </a:ln>
          <a:effectLst/>
        </p:spPr>
        <p:style>
          <a:lnRef idx="3">
            <a:schemeClr val="lt1"/>
          </a:lnRef>
          <a:fillRef idx="1">
            <a:schemeClr val="accent4"/>
          </a:fillRef>
          <a:effectRef idx="1">
            <a:schemeClr val="accent4"/>
          </a:effectRef>
          <a:fontRef idx="minor">
            <a:schemeClr val="lt1"/>
          </a:fontRef>
        </p:style>
        <p:txBody>
          <a:bodyPr lIns="76800" tIns="38400" rIns="76800" bIns="3840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altLang="en-US" b="1" kern="0" dirty="0">
                <a:solidFill>
                  <a:schemeClr val="bg1"/>
                </a:solidFill>
                <a:latin typeface="+mn-lt"/>
                <a:cs typeface="+mn-ea"/>
                <a:sym typeface="+mn-lt"/>
              </a:rPr>
              <a:t>韩国</a:t>
            </a:r>
            <a:endParaRPr lang="en-US" altLang="zh-CN" sz="1200" kern="0" dirty="0">
              <a:solidFill>
                <a:schemeClr val="bg1"/>
              </a:solidFill>
              <a:latin typeface="+mn-lt"/>
              <a:cs typeface="+mn-ea"/>
              <a:sym typeface="+mn-lt"/>
            </a:endParaRPr>
          </a:p>
        </p:txBody>
      </p:sp>
      <p:grpSp>
        <p:nvGrpSpPr>
          <p:cNvPr id="2825" name="组合 2824"/>
          <p:cNvGrpSpPr/>
          <p:nvPr/>
        </p:nvGrpSpPr>
        <p:grpSpPr>
          <a:xfrm>
            <a:off x="518150" y="2522039"/>
            <a:ext cx="2191599" cy="570733"/>
            <a:chOff x="503238" y="2612182"/>
            <a:chExt cx="2191599" cy="570733"/>
          </a:xfrm>
        </p:grpSpPr>
        <p:sp>
          <p:nvSpPr>
            <p:cNvPr id="2826" name="矩形 2825"/>
            <p:cNvSpPr/>
            <p:nvPr/>
          </p:nvSpPr>
          <p:spPr>
            <a:xfrm>
              <a:off x="503238" y="2612182"/>
              <a:ext cx="184731" cy="369332"/>
            </a:xfrm>
            <a:prstGeom prst="rect">
              <a:avLst/>
            </a:prstGeom>
          </p:spPr>
          <p:txBody>
            <a:bodyPr wrap="none">
              <a:spAutoFit/>
            </a:bodyPr>
            <a:lstStyle/>
            <a:p>
              <a:pPr lvl="0" eaLnBrk="0" fontAlgn="base" hangingPunct="0">
                <a:spcBef>
                  <a:spcPct val="0"/>
                </a:spcBef>
                <a:spcAft>
                  <a:spcPct val="0"/>
                </a:spcAft>
                <a:defRPr/>
              </a:pPr>
              <a:endParaRPr lang="en-US" altLang="zh-CN" kern="0" dirty="0">
                <a:solidFill>
                  <a:schemeClr val="tx1">
                    <a:lumMod val="75000"/>
                    <a:lumOff val="25000"/>
                  </a:schemeClr>
                </a:solidFill>
                <a:cs typeface="+mn-ea"/>
                <a:sym typeface="+mn-lt"/>
              </a:endParaRPr>
            </a:p>
          </p:txBody>
        </p:sp>
        <p:sp>
          <p:nvSpPr>
            <p:cNvPr id="2827" name="矩形 2826"/>
            <p:cNvSpPr/>
            <p:nvPr/>
          </p:nvSpPr>
          <p:spPr>
            <a:xfrm>
              <a:off x="503238" y="2905916"/>
              <a:ext cx="2191599" cy="276999"/>
            </a:xfrm>
            <a:prstGeom prst="rect">
              <a:avLst/>
            </a:prstGeom>
          </p:spPr>
          <p:txBody>
            <a:bodyPr wrap="square">
              <a:spAutoFit/>
            </a:bodyPr>
            <a:lstStyle/>
            <a:p>
              <a:endParaRPr lang="zh-CN" altLang="en-US" sz="1200" dirty="0">
                <a:solidFill>
                  <a:schemeClr val="tx1">
                    <a:lumMod val="75000"/>
                    <a:lumOff val="25000"/>
                  </a:schemeClr>
                </a:solidFill>
                <a:cs typeface="+mn-ea"/>
                <a:sym typeface="+mn-lt"/>
              </a:endParaRPr>
            </a:p>
          </p:txBody>
        </p:sp>
      </p:grpSp>
      <p:cxnSp>
        <p:nvCxnSpPr>
          <p:cNvPr id="16" name="直接连接符 1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8" name="燕尾形 1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80001" y="2706705"/>
            <a:ext cx="3249608" cy="175432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cs typeface="+mn-ea"/>
                <a:sym typeface="+mn-lt"/>
              </a:rPr>
              <a:t>1991《</a:t>
            </a:r>
            <a:r>
              <a:rPr lang="zh-CN" altLang="en-US" dirty="0">
                <a:cs typeface="+mn-ea"/>
                <a:sym typeface="+mn-lt"/>
              </a:rPr>
              <a:t>行政信息公开条例</a:t>
            </a:r>
            <a:r>
              <a:rPr lang="en-US" altLang="zh-CN" dirty="0">
                <a:cs typeface="+mn-ea"/>
                <a:sym typeface="+mn-lt"/>
              </a:rPr>
              <a:t>》</a:t>
            </a:r>
            <a:endParaRPr lang="en-US" altLang="zh-CN" dirty="0">
              <a:cs typeface="+mn-ea"/>
              <a:sym typeface="+mn-lt"/>
            </a:endParaRPr>
          </a:p>
          <a:p>
            <a:pPr marL="285750" indent="-285750">
              <a:lnSpc>
                <a:spcPct val="150000"/>
              </a:lnSpc>
              <a:buFont typeface="Arial" panose="020B0604020202020204" pitchFamily="34" charset="0"/>
              <a:buChar char="•"/>
            </a:pPr>
            <a:r>
              <a:rPr lang="en-US" altLang="zh-CN" dirty="0">
                <a:cs typeface="+mn-ea"/>
                <a:sym typeface="+mn-lt"/>
              </a:rPr>
              <a:t>1994《</a:t>
            </a:r>
            <a:r>
              <a:rPr lang="zh-CN" altLang="en-US" dirty="0">
                <a:cs typeface="+mn-ea"/>
                <a:sym typeface="+mn-lt"/>
              </a:rPr>
              <a:t>信息公开法试案</a:t>
            </a:r>
            <a:r>
              <a:rPr lang="en-US" altLang="zh-CN" dirty="0">
                <a:cs typeface="+mn-ea"/>
                <a:sym typeface="+mn-lt"/>
              </a:rPr>
              <a:t>》</a:t>
            </a:r>
            <a:endParaRPr lang="en-US" altLang="zh-CN" dirty="0">
              <a:cs typeface="+mn-ea"/>
              <a:sym typeface="+mn-lt"/>
            </a:endParaRPr>
          </a:p>
          <a:p>
            <a:pPr marL="285750" indent="-285750">
              <a:lnSpc>
                <a:spcPct val="150000"/>
              </a:lnSpc>
              <a:buFont typeface="Arial" panose="020B0604020202020204" pitchFamily="34" charset="0"/>
              <a:buChar char="•"/>
            </a:pPr>
            <a:r>
              <a:rPr lang="en-US" altLang="zh-CN" dirty="0">
                <a:cs typeface="+mn-ea"/>
                <a:sym typeface="+mn-lt"/>
              </a:rPr>
              <a:t>1995《</a:t>
            </a:r>
            <a:r>
              <a:rPr lang="zh-CN" altLang="en-US" dirty="0">
                <a:cs typeface="+mn-ea"/>
                <a:sym typeface="+mn-lt"/>
              </a:rPr>
              <a:t>信息公开法</a:t>
            </a:r>
            <a:r>
              <a:rPr lang="en-US" altLang="zh-CN" dirty="0">
                <a:cs typeface="+mn-ea"/>
                <a:sym typeface="+mn-lt"/>
              </a:rPr>
              <a:t>》</a:t>
            </a:r>
            <a:endParaRPr lang="en-US" altLang="zh-CN" dirty="0">
              <a:cs typeface="+mn-ea"/>
              <a:sym typeface="+mn-lt"/>
            </a:endParaRPr>
          </a:p>
          <a:p>
            <a:pPr marL="285750" indent="-285750">
              <a:lnSpc>
                <a:spcPct val="150000"/>
              </a:lnSpc>
              <a:buFont typeface="Arial" panose="020B0604020202020204" pitchFamily="34" charset="0"/>
              <a:buChar char="•"/>
            </a:pPr>
            <a:r>
              <a:rPr lang="en-US" altLang="zh-CN" dirty="0">
                <a:cs typeface="+mn-ea"/>
                <a:sym typeface="+mn-lt"/>
              </a:rPr>
              <a:t>2004   </a:t>
            </a:r>
            <a:r>
              <a:rPr lang="zh-CN" altLang="en-US" dirty="0">
                <a:cs typeface="+mn-ea"/>
                <a:sym typeface="+mn-lt"/>
              </a:rPr>
              <a:t>修改</a:t>
            </a:r>
            <a:r>
              <a:rPr lang="en-US" altLang="zh-CN" dirty="0">
                <a:cs typeface="+mn-ea"/>
                <a:sym typeface="+mn-lt"/>
              </a:rPr>
              <a:t>《</a:t>
            </a:r>
            <a:r>
              <a:rPr lang="zh-CN" altLang="en-US" dirty="0">
                <a:cs typeface="+mn-ea"/>
                <a:sym typeface="+mn-lt"/>
              </a:rPr>
              <a:t>信息公开法</a:t>
            </a:r>
            <a:r>
              <a:rPr lang="en-US" altLang="zh-CN" dirty="0">
                <a:cs typeface="+mn-ea"/>
                <a:sym typeface="+mn-lt"/>
              </a:rPr>
              <a:t>》</a:t>
            </a:r>
            <a:endParaRPr lang="en-US" altLang="zh-CN" dirty="0">
              <a:cs typeface="+mn-ea"/>
              <a:sym typeface="+mn-lt"/>
            </a:endParaRPr>
          </a:p>
        </p:txBody>
      </p:sp>
      <p:cxnSp>
        <p:nvCxnSpPr>
          <p:cNvPr id="13" name="直接连接符 12"/>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4" name="TextBox 43"/>
          <p:cNvSpPr txBox="1">
            <a:spLocks noChangeArrowheads="1"/>
          </p:cNvSpPr>
          <p:nvPr/>
        </p:nvSpPr>
        <p:spPr bwMode="auto">
          <a:xfrm>
            <a:off x="1943074" y="6439"/>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信息公开制度</a:t>
            </a:r>
            <a:endParaRPr lang="en-US" altLang="zh-CN" sz="3600" b="1" dirty="0">
              <a:latin typeface="+mn-lt"/>
              <a:ea typeface="+mn-ea"/>
              <a:cs typeface="+mn-ea"/>
              <a:sym typeface="+mn-lt"/>
            </a:endParaRPr>
          </a:p>
        </p:txBody>
      </p:sp>
      <p:sp>
        <p:nvSpPr>
          <p:cNvPr id="15" name="燕尾形 14"/>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0" name="TextBox 7"/>
          <p:cNvSpPr txBox="1"/>
          <p:nvPr/>
        </p:nvSpPr>
        <p:spPr>
          <a:xfrm>
            <a:off x="213770" y="25215"/>
            <a:ext cx="616765" cy="631548"/>
          </a:xfrm>
          <a:prstGeom prst="rect">
            <a:avLst/>
          </a:prstGeom>
          <a:noFill/>
        </p:spPr>
        <p:txBody>
          <a:bodyPr wrap="none" lIns="76800" tIns="38400" rIns="76800" bIns="38400" rtlCol="0">
            <a:spAutoFit/>
          </a:bodyPr>
          <a:lstStyle/>
          <a:p>
            <a:r>
              <a:rPr lang="en-US" altLang="zh-CN" sz="3600" dirty="0">
                <a:cs typeface="+mn-ea"/>
                <a:sym typeface="+mn-lt"/>
              </a:rPr>
              <a:t>02</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35585" y="1908810"/>
            <a:ext cx="8796655" cy="3169285"/>
          </a:xfrm>
          <a:prstGeom prst="rect">
            <a:avLst/>
          </a:prstGeom>
          <a:noFill/>
        </p:spPr>
        <p:txBody>
          <a:bodyPr wrap="square" rtlCol="0">
            <a:spAutoFit/>
          </a:bodyPr>
          <a:lstStyle/>
          <a:p>
            <a:pPr algn="l">
              <a:lnSpc>
                <a:spcPct val="200000"/>
              </a:lnSpc>
            </a:pPr>
            <a:r>
              <a:rPr lang="zh-CN" altLang="en-US" sz="2800" b="1" dirty="0">
                <a:solidFill>
                  <a:srgbClr val="FF0000"/>
                </a:solidFill>
                <a:cs typeface="+mn-ea"/>
                <a:sym typeface="+mn-lt"/>
              </a:rPr>
              <a:t> </a:t>
            </a:r>
            <a:r>
              <a:rPr lang="zh-CN" altLang="en-US" sz="2400" b="1" dirty="0">
                <a:solidFill>
                  <a:srgbClr val="FF0000"/>
                </a:solidFill>
                <a:cs typeface="+mn-ea"/>
                <a:sym typeface="+mn-lt"/>
              </a:rPr>
              <a:t>政府数据开放运动</a:t>
            </a:r>
            <a:r>
              <a:rPr lang="zh-CN" altLang="en-US" sz="2400" dirty="0">
                <a:cs typeface="+mn-ea"/>
                <a:sym typeface="+mn-lt"/>
              </a:rPr>
              <a:t>（</a:t>
            </a:r>
            <a:r>
              <a:rPr lang="en-US" altLang="zh-CN" sz="2400" dirty="0">
                <a:cs typeface="+mn-ea"/>
                <a:sym typeface="+mn-lt"/>
              </a:rPr>
              <a:t>Government Open Data Initiative</a:t>
            </a:r>
            <a:r>
              <a:rPr lang="zh-CN" altLang="en-US" sz="2400" dirty="0">
                <a:cs typeface="+mn-ea"/>
                <a:sym typeface="+mn-lt"/>
              </a:rPr>
              <a:t>） </a:t>
            </a:r>
            <a:r>
              <a:rPr lang="zh-CN" altLang="en-US" sz="2800" dirty="0">
                <a:cs typeface="+mn-ea"/>
                <a:sym typeface="+mn-lt"/>
              </a:rPr>
              <a:t>        </a:t>
            </a:r>
            <a:r>
              <a:rPr lang="zh-CN" altLang="en-US" sz="2400" dirty="0">
                <a:cs typeface="+mn-ea"/>
                <a:sym typeface="+mn-lt"/>
              </a:rPr>
              <a:t>2009 年，美国政府门户网站data.gov（</a:t>
            </a:r>
            <a:r>
              <a:rPr lang="zh-CN" altLang="en-US" sz="2400" u="sng" dirty="0">
                <a:cs typeface="+mn-ea"/>
                <a:sym typeface="+mn-lt"/>
              </a:rPr>
              <a:t>www.data.gov</a:t>
            </a:r>
            <a:r>
              <a:rPr lang="zh-CN" altLang="en-US" sz="2400" dirty="0">
                <a:cs typeface="+mn-ea"/>
                <a:sym typeface="+mn-lt"/>
              </a:rPr>
              <a:t>）上线，全球政府数据开放运动随之高涨，政府数据开放成为各国开发数据“石油”、推进政府治理变革的重要举措。</a:t>
            </a:r>
            <a:endParaRPr lang="zh-CN" altLang="en-US" sz="2400" dirty="0">
              <a:cs typeface="+mn-ea"/>
              <a:sym typeface="+mn-lt"/>
            </a:endParaRPr>
          </a:p>
        </p:txBody>
      </p:sp>
      <p:cxnSp>
        <p:nvCxnSpPr>
          <p:cNvPr id="7" name="直接连接符 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8" name="TextBox 43"/>
          <p:cNvSpPr txBox="1">
            <a:spLocks noChangeArrowheads="1"/>
          </p:cNvSpPr>
          <p:nvPr/>
        </p:nvSpPr>
        <p:spPr bwMode="auto">
          <a:xfrm>
            <a:off x="1835150" y="51435"/>
            <a:ext cx="616013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信息公开制度</a:t>
            </a:r>
            <a:r>
              <a:rPr lang="en-US" altLang="zh-CN" sz="3600" b="1" dirty="0">
                <a:latin typeface="+mn-lt"/>
                <a:ea typeface="+mn-ea"/>
                <a:cs typeface="+mn-ea"/>
                <a:sym typeface="+mn-lt"/>
              </a:rPr>
              <a:t>—</a:t>
            </a:r>
            <a:r>
              <a:rPr lang="zh-CN" altLang="en-US" sz="3600" b="1" dirty="0">
                <a:latin typeface="+mn-lt"/>
                <a:ea typeface="+mn-ea"/>
                <a:cs typeface="+mn-ea"/>
                <a:sym typeface="+mn-lt"/>
              </a:rPr>
              <a:t>政府数据开放</a:t>
            </a:r>
            <a:endParaRPr lang="zh-CN" altLang="en-US" sz="36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a:t>
            </a:r>
            <a:r>
              <a:rPr lang="en-US" sz="3600" dirty="0">
                <a:cs typeface="+mn-ea"/>
                <a:sym typeface="+mn-lt"/>
              </a:rPr>
              <a:t>2</a:t>
            </a:r>
            <a:endParaRPr lang="en-US" sz="3600" dirty="0">
              <a:cs typeface="+mn-ea"/>
              <a:sym typeface="+mn-lt"/>
            </a:endParaRPr>
          </a:p>
        </p:txBody>
      </p:sp>
      <p:pic>
        <p:nvPicPr>
          <p:cNvPr id="2" name="图片 1"/>
          <p:cNvPicPr>
            <a:picLocks noChangeAspect="1"/>
          </p:cNvPicPr>
          <p:nvPr/>
        </p:nvPicPr>
        <p:blipFill>
          <a:blip r:embed="rId1"/>
          <a:stretch>
            <a:fillRect/>
          </a:stretch>
        </p:blipFill>
        <p:spPr>
          <a:xfrm>
            <a:off x="160972" y="711302"/>
            <a:ext cx="8945880" cy="14598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4803999"/>
            <a:ext cx="9143999" cy="339502"/>
            <a:chOff x="1" y="6406814"/>
            <a:chExt cx="12190412" cy="452774"/>
          </a:xfrm>
        </p:grpSpPr>
        <p:sp>
          <p:nvSpPr>
            <p:cNvPr id="32" name="六边形 31"/>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3" name="六边形 32"/>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4" name="六边形 33"/>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35" name="六边形 34"/>
            <p:cNvSpPr/>
            <p:nvPr/>
          </p:nvSpPr>
          <p:spPr>
            <a:xfrm>
              <a:off x="9142810" y="6406814"/>
              <a:ext cx="3047603" cy="45277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
        <p:nvSpPr>
          <p:cNvPr id="36" name="六边形 35"/>
          <p:cNvSpPr/>
          <p:nvPr/>
        </p:nvSpPr>
        <p:spPr>
          <a:xfrm flipV="1">
            <a:off x="0" y="1"/>
            <a:ext cx="2286000" cy="7003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19" name="六边形 18"/>
          <p:cNvSpPr/>
          <p:nvPr/>
        </p:nvSpPr>
        <p:spPr>
          <a:xfrm flipV="1">
            <a:off x="2281628" y="1975"/>
            <a:ext cx="2286000" cy="7003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0" name="六边形 19"/>
          <p:cNvSpPr/>
          <p:nvPr/>
        </p:nvSpPr>
        <p:spPr>
          <a:xfrm flipV="1">
            <a:off x="4563255" y="1975"/>
            <a:ext cx="2286000" cy="7003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1" name="六边形 20"/>
          <p:cNvSpPr/>
          <p:nvPr/>
        </p:nvSpPr>
        <p:spPr>
          <a:xfrm flipV="1">
            <a:off x="6858000" y="1975"/>
            <a:ext cx="2286000" cy="7003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426318"/>
            <a:ext cx="9144000" cy="4233664"/>
          </a:xfrm>
          <a:prstGeom prst="rect">
            <a:avLst/>
          </a:prstGeom>
        </p:spPr>
      </p:pic>
      <p:sp>
        <p:nvSpPr>
          <p:cNvPr id="2" name="TextBox 1"/>
          <p:cNvSpPr txBox="1"/>
          <p:nvPr/>
        </p:nvSpPr>
        <p:spPr>
          <a:xfrm>
            <a:off x="3725880" y="195486"/>
            <a:ext cx="1422184" cy="461665"/>
          </a:xfrm>
          <a:prstGeom prst="rect">
            <a:avLst/>
          </a:prstGeom>
          <a:noFill/>
          <a:scene3d>
            <a:camera prst="orthographicFront"/>
            <a:lightRig rig="threePt" dir="t"/>
          </a:scene3d>
          <a:sp3d>
            <a:bevelT/>
          </a:sp3d>
        </p:spPr>
        <p:txBody>
          <a:bodyPr wrap="none" rtlCol="0">
            <a:spAutoFit/>
          </a:bodyPr>
          <a:lstStyle/>
          <a:p>
            <a:r>
              <a:rPr lang="zh-CN" altLang="en-US" sz="2400" b="1" dirty="0">
                <a:effectLst>
                  <a:outerShdw blurRad="38100" dist="38100" dir="2700000" algn="tl">
                    <a:srgbClr val="000000">
                      <a:alpha val="43137"/>
                    </a:srgbClr>
                  </a:outerShdw>
                </a:effectLst>
                <a:cs typeface="+mn-ea"/>
                <a:sym typeface="+mn-lt"/>
              </a:rPr>
              <a:t>知识导图</a:t>
            </a:r>
            <a:endParaRPr lang="zh-CN" altLang="en-US" sz="2400" b="1" dirty="0">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007235" y="420370"/>
            <a:ext cx="5541645" cy="928203"/>
          </a:xfrm>
          <a:prstGeom prst="rect">
            <a:avLst/>
          </a:prstGeom>
          <a:noFill/>
        </p:spPr>
        <p:txBody>
          <a:bodyPr wrap="square" rtlCol="0">
            <a:spAutoFit/>
            <a:scene3d>
              <a:camera prst="orthographicFront"/>
              <a:lightRig rig="threePt" dir="t"/>
            </a:scene3d>
          </a:bodyPr>
          <a:lstStyle/>
          <a:p>
            <a:pPr algn="l">
              <a:lnSpc>
                <a:spcPct val="200000"/>
              </a:lnSpc>
            </a:pPr>
            <a:r>
              <a:rPr lang="zh-CN" altLang="en-US" sz="2800" b="1" dirty="0">
                <a:solidFill>
                  <a:schemeClr val="accent3"/>
                </a:solidFill>
                <a:cs typeface="+mn-ea"/>
                <a:sym typeface="+mn-lt"/>
              </a:rPr>
              <a:t> </a:t>
            </a:r>
            <a:r>
              <a:rPr lang="zh-CN" altLang="en-US" sz="3200" b="1" dirty="0">
                <a:solidFill>
                  <a:schemeClr val="accent1"/>
                </a:solidFill>
                <a:effectLst>
                  <a:outerShdw blurRad="38100" dist="25400" dir="5400000" algn="ctr" rotWithShape="0">
                    <a:srgbClr val="6E747A">
                      <a:alpha val="43000"/>
                    </a:srgbClr>
                  </a:outerShdw>
                </a:effectLst>
                <a:cs typeface="+mn-ea"/>
                <a:sym typeface="+mn-lt"/>
              </a:rPr>
              <a:t>政府数据开放运动因何而来？</a:t>
            </a:r>
            <a:endParaRPr lang="zh-CN" altLang="en-US" sz="3200" b="1" dirty="0">
              <a:solidFill>
                <a:schemeClr val="accent1"/>
              </a:solidFill>
              <a:effectLst>
                <a:outerShdw blurRad="38100" dist="25400" dir="5400000" algn="ctr" rotWithShape="0">
                  <a:srgbClr val="6E747A">
                    <a:alpha val="43000"/>
                  </a:srgbClr>
                </a:outerShdw>
              </a:effectLst>
              <a:cs typeface="+mn-ea"/>
              <a:sym typeface="+mn-lt"/>
            </a:endParaRPr>
          </a:p>
        </p:txBody>
      </p:sp>
      <p:cxnSp>
        <p:nvCxnSpPr>
          <p:cNvPr id="7" name="直接连接符 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8" name="TextBox 43"/>
          <p:cNvSpPr txBox="1">
            <a:spLocks noChangeArrowheads="1"/>
          </p:cNvSpPr>
          <p:nvPr/>
        </p:nvSpPr>
        <p:spPr bwMode="auto">
          <a:xfrm>
            <a:off x="1835150" y="51435"/>
            <a:ext cx="616013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信息公开制度</a:t>
            </a:r>
            <a:r>
              <a:rPr lang="en-US" altLang="zh-CN" sz="3600" b="1" dirty="0">
                <a:latin typeface="+mn-lt"/>
                <a:ea typeface="+mn-ea"/>
                <a:cs typeface="+mn-ea"/>
                <a:sym typeface="+mn-lt"/>
              </a:rPr>
              <a:t>—</a:t>
            </a:r>
            <a:r>
              <a:rPr lang="zh-CN" altLang="en-US" sz="3600" b="1" dirty="0">
                <a:latin typeface="+mn-lt"/>
                <a:ea typeface="+mn-ea"/>
                <a:cs typeface="+mn-ea"/>
                <a:sym typeface="+mn-lt"/>
              </a:rPr>
              <a:t>政府数据开放</a:t>
            </a:r>
            <a:endParaRPr lang="zh-CN" altLang="en-US" sz="36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a:t>
            </a:r>
            <a:r>
              <a:rPr lang="en-US" sz="3600" dirty="0">
                <a:cs typeface="+mn-ea"/>
                <a:sym typeface="+mn-lt"/>
              </a:rPr>
              <a:t>2</a:t>
            </a:r>
            <a:endParaRPr lang="en-US" sz="3600" dirty="0">
              <a:cs typeface="+mn-ea"/>
              <a:sym typeface="+mn-lt"/>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18360" y="1419622"/>
            <a:ext cx="6468615" cy="3600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 name="TextBox 2"/>
          <p:cNvSpPr txBox="1"/>
          <p:nvPr/>
        </p:nvSpPr>
        <p:spPr>
          <a:xfrm>
            <a:off x="4714368" y="1491630"/>
            <a:ext cx="4260558" cy="2123658"/>
          </a:xfrm>
          <a:prstGeom prst="rect">
            <a:avLst/>
          </a:prstGeom>
          <a:noFill/>
        </p:spPr>
        <p:txBody>
          <a:bodyPr wrap="square" rtlCol="0">
            <a:spAutoFit/>
          </a:bodyPr>
          <a:lstStyle/>
          <a:p>
            <a:r>
              <a:rPr lang="zh-CN" altLang="en-US" sz="2400" dirty="0" smtClean="0">
                <a:solidFill>
                  <a:srgbClr val="FF0000"/>
                </a:solidFill>
                <a:cs typeface="+mn-ea"/>
                <a:sym typeface="+mn-lt"/>
              </a:rPr>
              <a:t>政府数据</a:t>
            </a:r>
            <a:r>
              <a:rPr lang="zh-CN" altLang="en-US" sz="2000" dirty="0" smtClean="0">
                <a:cs typeface="+mn-ea"/>
                <a:sym typeface="+mn-lt"/>
              </a:rPr>
              <a:t>（</a:t>
            </a:r>
            <a:r>
              <a:rPr lang="en-US" altLang="zh-CN" sz="2000" dirty="0" smtClean="0">
                <a:cs typeface="+mn-ea"/>
                <a:sym typeface="+mn-lt"/>
              </a:rPr>
              <a:t>Government Data</a:t>
            </a:r>
            <a:r>
              <a:rPr lang="zh-CN" altLang="en-US" sz="2000" dirty="0" smtClean="0">
                <a:cs typeface="+mn-ea"/>
                <a:sym typeface="+mn-lt"/>
              </a:rPr>
              <a:t>）：</a:t>
            </a:r>
            <a:endParaRPr lang="en-US" altLang="zh-CN" sz="2000" dirty="0" smtClean="0">
              <a:cs typeface="+mn-ea"/>
              <a:sym typeface="+mn-lt"/>
            </a:endParaRPr>
          </a:p>
          <a:p>
            <a:r>
              <a:rPr lang="zh-CN" altLang="en-US" sz="2000" dirty="0" smtClean="0">
                <a:cs typeface="+mn-ea"/>
                <a:sym typeface="+mn-lt"/>
              </a:rPr>
              <a:t>行政</a:t>
            </a:r>
            <a:r>
              <a:rPr lang="zh-CN" altLang="en-US" sz="2000" dirty="0">
                <a:cs typeface="+mn-ea"/>
                <a:sym typeface="+mn-lt"/>
              </a:rPr>
              <a:t>机关在履行相应</a:t>
            </a:r>
            <a:r>
              <a:rPr lang="zh-CN" altLang="en-US" sz="2000" dirty="0" smtClean="0">
                <a:cs typeface="+mn-ea"/>
                <a:sym typeface="+mn-lt"/>
              </a:rPr>
              <a:t>职能过程</a:t>
            </a:r>
            <a:r>
              <a:rPr lang="zh-CN" altLang="en-US" sz="2000" dirty="0">
                <a:cs typeface="+mn-ea"/>
                <a:sym typeface="+mn-lt"/>
              </a:rPr>
              <a:t>中生 </a:t>
            </a:r>
            <a:r>
              <a:rPr lang="zh-CN" altLang="en-US" sz="2000" dirty="0" smtClean="0">
                <a:cs typeface="+mn-ea"/>
                <a:sym typeface="+mn-lt"/>
              </a:rPr>
              <a:t>产</a:t>
            </a:r>
            <a:r>
              <a:rPr lang="zh-CN" altLang="en-US" sz="2000" dirty="0">
                <a:cs typeface="+mn-ea"/>
                <a:sym typeface="+mn-lt"/>
              </a:rPr>
              <a:t>、采集、加工、使用和管理的数据</a:t>
            </a:r>
            <a:r>
              <a:rPr lang="zh-CN" altLang="en-US" sz="2000" dirty="0" smtClean="0">
                <a:cs typeface="+mn-ea"/>
                <a:sym typeface="+mn-lt"/>
              </a:rPr>
              <a:t>。</a:t>
            </a:r>
            <a:endParaRPr lang="en-US" altLang="zh-CN" sz="2000" dirty="0" smtClean="0">
              <a:cs typeface="+mn-ea"/>
              <a:sym typeface="+mn-lt"/>
            </a:endParaRPr>
          </a:p>
          <a:p>
            <a:endParaRPr lang="en-US" altLang="zh-CN" sz="2000" dirty="0">
              <a:cs typeface="+mn-ea"/>
              <a:sym typeface="+mn-lt"/>
            </a:endParaRPr>
          </a:p>
          <a:p>
            <a:r>
              <a:rPr lang="zh-CN" altLang="en-US" sz="2400" b="1" dirty="0" smtClean="0">
                <a:solidFill>
                  <a:srgbClr val="FF0000"/>
                </a:solidFill>
                <a:cs typeface="+mn-ea"/>
                <a:sym typeface="+mn-lt"/>
              </a:rPr>
              <a:t>特点</a:t>
            </a:r>
            <a:r>
              <a:rPr lang="zh-CN" altLang="en-US" sz="2000" dirty="0" smtClean="0">
                <a:cs typeface="+mn-ea"/>
                <a:sym typeface="+mn-lt"/>
              </a:rPr>
              <a:t>：数量</a:t>
            </a:r>
            <a:r>
              <a:rPr lang="zh-CN" altLang="en-US" sz="2000" dirty="0">
                <a:cs typeface="+mn-ea"/>
                <a:sym typeface="+mn-lt"/>
              </a:rPr>
              <a:t>大、增长快、经济和社会价值大、权威性、</a:t>
            </a:r>
            <a:r>
              <a:rPr lang="zh-CN" altLang="en-US" sz="2000" dirty="0" smtClean="0">
                <a:cs typeface="+mn-ea"/>
                <a:sym typeface="+mn-lt"/>
              </a:rPr>
              <a:t>公共性。</a:t>
            </a: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cxnSp>
        <p:nvCxnSpPr>
          <p:cNvPr id="7" name="直接连接符 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8" name="TextBox 43"/>
          <p:cNvSpPr txBox="1">
            <a:spLocks noChangeArrowheads="1"/>
          </p:cNvSpPr>
          <p:nvPr/>
        </p:nvSpPr>
        <p:spPr bwMode="auto">
          <a:xfrm>
            <a:off x="1907540" y="67945"/>
            <a:ext cx="616013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rPr>
              <a:t>信息公开制度</a:t>
            </a:r>
            <a:r>
              <a:rPr kumimoji="0" lang="en-US" altLang="zh-CN" sz="3600" b="1" i="0" u="none" strike="noStrike" kern="1200" cap="none" spc="0" normalizeH="0" baseline="0" noProof="0" dirty="0" smtClean="0">
                <a:ln>
                  <a:noFill/>
                </a:ln>
                <a:solidFill>
                  <a:prstClr val="black"/>
                </a:solidFill>
                <a:effectLst/>
                <a:uLnTx/>
                <a:uFillTx/>
                <a:latin typeface="+mn-lt"/>
                <a:ea typeface="+mn-ea"/>
                <a:cs typeface="+mn-ea"/>
                <a:sym typeface="+mn-lt"/>
              </a:rPr>
              <a:t>—</a:t>
            </a:r>
            <a:r>
              <a:rPr kumimoji="0" lang="zh-CN" altLang="en-US" sz="3600" b="1" i="0" u="none" strike="noStrike" kern="1200" cap="none" spc="0" normalizeH="0" baseline="0" noProof="0" dirty="0" smtClean="0">
                <a:ln>
                  <a:noFill/>
                </a:ln>
                <a:solidFill>
                  <a:prstClr val="black"/>
                </a:solidFill>
                <a:effectLst/>
                <a:uLnTx/>
                <a:uFillTx/>
                <a:latin typeface="+mn-lt"/>
                <a:ea typeface="+mn-ea"/>
                <a:cs typeface="+mn-ea"/>
                <a:sym typeface="+mn-lt"/>
              </a:rPr>
              <a:t>政府数据开放</a:t>
            </a:r>
            <a:endPar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TextBox 7"/>
          <p:cNvSpPr txBox="1"/>
          <p:nvPr/>
        </p:nvSpPr>
        <p:spPr>
          <a:xfrm>
            <a:off x="353105" y="51470"/>
            <a:ext cx="616765" cy="631548"/>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cs typeface="+mn-ea"/>
                <a:sym typeface="+mn-lt"/>
              </a:rPr>
              <a:t>0</a:t>
            </a:r>
            <a:r>
              <a:rPr kumimoji="0" lang="en-US" sz="3600" b="0" i="0" u="none" strike="noStrike" kern="1200" cap="none" spc="0" normalizeH="0" baseline="0" noProof="0" dirty="0">
                <a:ln>
                  <a:noFill/>
                </a:ln>
                <a:solidFill>
                  <a:prstClr val="black"/>
                </a:solidFill>
                <a:effectLst/>
                <a:uLnTx/>
                <a:uFillTx/>
                <a:cs typeface="+mn-ea"/>
                <a:sym typeface="+mn-lt"/>
              </a:rPr>
              <a:t>2</a:t>
            </a:r>
            <a:endParaRPr kumimoji="0" lang="en-US" sz="3600" b="0" i="0" u="none" strike="noStrike" kern="1200" cap="none" spc="0" normalizeH="0" baseline="0" noProof="0" dirty="0">
              <a:ln>
                <a:noFill/>
              </a:ln>
              <a:solidFill>
                <a:prstClr val="black"/>
              </a:solidFill>
              <a:effectLst/>
              <a:uLnTx/>
              <a:uFillTx/>
              <a:cs typeface="+mn-ea"/>
              <a:sym typeface="+mn-lt"/>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280" y="843558"/>
            <a:ext cx="4464660" cy="38164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 name="TextBox 2"/>
          <p:cNvSpPr txBox="1"/>
          <p:nvPr/>
        </p:nvSpPr>
        <p:spPr>
          <a:xfrm>
            <a:off x="147378" y="633513"/>
            <a:ext cx="8856984" cy="44935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srgbClr val="FF0000"/>
                </a:solidFill>
                <a:effectLst/>
                <a:uLnTx/>
                <a:uFillTx/>
                <a:cs typeface="+mn-ea"/>
                <a:sym typeface="+mn-lt"/>
              </a:rPr>
              <a:t>五大政府数据分类</a:t>
            </a:r>
            <a:r>
              <a:rPr kumimoji="0" lang="zh-CN" altLang="en-US" sz="2000" b="0" i="0" u="none" strike="noStrike" kern="1200" cap="none" spc="0" normalizeH="0" baseline="0" noProof="0" dirty="0" smtClean="0">
                <a:ln>
                  <a:noFill/>
                </a:ln>
                <a:solidFill>
                  <a:prstClr val="black"/>
                </a:solidFill>
                <a:effectLst/>
                <a:uLnTx/>
                <a:uFillTx/>
                <a:cs typeface="+mn-ea"/>
                <a:sym typeface="+mn-lt"/>
              </a:rPr>
              <a:t>：</a:t>
            </a:r>
            <a:endParaRPr kumimoji="0" lang="en-US" altLang="zh-CN" sz="2000" b="0" i="0" u="none" strike="noStrike" kern="1200" cap="none" spc="0" normalizeH="0" baseline="0" noProof="0" dirty="0" smtClean="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smtClean="0">
              <a:ln>
                <a:noFill/>
              </a:ln>
              <a:solidFill>
                <a:prstClr val="black"/>
              </a:solidFill>
              <a:effectLst/>
              <a:uLnTx/>
              <a:uFillTx/>
              <a:cs typeface="+mn-ea"/>
              <a:sym typeface="+mn-lt"/>
            </a:endParaRPr>
          </a:p>
          <a:p>
            <a:r>
              <a:rPr lang="zh-CN" altLang="en-US" sz="2200" dirty="0">
                <a:cs typeface="+mn-ea"/>
                <a:sym typeface="+mn-lt"/>
              </a:rPr>
              <a:t>一是政府各部门</a:t>
            </a:r>
            <a:r>
              <a:rPr lang="zh-CN" altLang="en-US" sz="2200" dirty="0">
                <a:solidFill>
                  <a:srgbClr val="FF0000"/>
                </a:solidFill>
                <a:cs typeface="+mn-ea"/>
                <a:sym typeface="+mn-lt"/>
              </a:rPr>
              <a:t>内部管理</a:t>
            </a:r>
            <a:r>
              <a:rPr lang="zh-CN" altLang="en-US" sz="2200" dirty="0">
                <a:cs typeface="+mn-ea"/>
                <a:sym typeface="+mn-lt"/>
              </a:rPr>
              <a:t>中所产生的数据</a:t>
            </a:r>
            <a:r>
              <a:rPr lang="en-US" altLang="zh-CN" sz="2200" dirty="0">
                <a:cs typeface="+mn-ea"/>
                <a:sym typeface="+mn-lt"/>
              </a:rPr>
              <a:t>; </a:t>
            </a:r>
            <a:endParaRPr lang="en-US" altLang="zh-CN" sz="2200" dirty="0" smtClean="0">
              <a:cs typeface="+mn-ea"/>
              <a:sym typeface="+mn-lt"/>
            </a:endParaRPr>
          </a:p>
          <a:p>
            <a:endParaRPr lang="zh-CN" altLang="en-US" sz="2200" dirty="0">
              <a:cs typeface="+mn-ea"/>
              <a:sym typeface="+mn-lt"/>
            </a:endParaRPr>
          </a:p>
          <a:p>
            <a:r>
              <a:rPr lang="zh-CN" altLang="en-US" sz="2200" dirty="0">
                <a:cs typeface="+mn-ea"/>
                <a:sym typeface="+mn-lt"/>
              </a:rPr>
              <a:t>二是政府在</a:t>
            </a:r>
            <a:r>
              <a:rPr lang="zh-CN" altLang="en-US" sz="2200" dirty="0">
                <a:solidFill>
                  <a:srgbClr val="FF0000"/>
                </a:solidFill>
                <a:cs typeface="+mn-ea"/>
                <a:sym typeface="+mn-lt"/>
              </a:rPr>
              <a:t>社会管理和公共服务</a:t>
            </a:r>
            <a:r>
              <a:rPr lang="zh-CN" altLang="en-US" sz="2200" dirty="0">
                <a:cs typeface="+mn-ea"/>
                <a:sym typeface="+mn-lt"/>
              </a:rPr>
              <a:t>中实时产生的</a:t>
            </a:r>
            <a:r>
              <a:rPr lang="zh-CN" altLang="en-US" sz="2200" dirty="0" smtClean="0">
                <a:cs typeface="+mn-ea"/>
                <a:sym typeface="+mn-lt"/>
              </a:rPr>
              <a:t>数据</a:t>
            </a:r>
            <a:r>
              <a:rPr lang="zh-CN" altLang="en-US" sz="2200" dirty="0">
                <a:cs typeface="+mn-ea"/>
                <a:sym typeface="+mn-lt"/>
              </a:rPr>
              <a:t>，</a:t>
            </a:r>
            <a:r>
              <a:rPr lang="zh-CN" altLang="en-US" sz="2200" dirty="0" smtClean="0">
                <a:cs typeface="+mn-ea"/>
                <a:sym typeface="+mn-lt"/>
              </a:rPr>
              <a:t>如</a:t>
            </a:r>
            <a:r>
              <a:rPr lang="zh-CN" altLang="en-US" sz="2200" dirty="0">
                <a:cs typeface="+mn-ea"/>
                <a:sym typeface="+mn-lt"/>
              </a:rPr>
              <a:t>税收、交通、卫生、教育等数据</a:t>
            </a:r>
            <a:r>
              <a:rPr lang="en-US" altLang="zh-CN" sz="2200" dirty="0" smtClean="0">
                <a:cs typeface="+mn-ea"/>
                <a:sym typeface="+mn-lt"/>
              </a:rPr>
              <a:t>;</a:t>
            </a:r>
            <a:endParaRPr lang="en-US" altLang="zh-CN" sz="2200" dirty="0" smtClean="0">
              <a:cs typeface="+mn-ea"/>
              <a:sym typeface="+mn-lt"/>
            </a:endParaRPr>
          </a:p>
          <a:p>
            <a:endParaRPr lang="en-US" altLang="zh-CN" sz="2200" dirty="0" smtClean="0">
              <a:cs typeface="+mn-ea"/>
              <a:sym typeface="+mn-lt"/>
            </a:endParaRPr>
          </a:p>
          <a:p>
            <a:r>
              <a:rPr lang="en-US" altLang="zh-CN" sz="2200" dirty="0" smtClean="0">
                <a:cs typeface="+mn-ea"/>
                <a:sym typeface="+mn-lt"/>
              </a:rPr>
              <a:t> </a:t>
            </a:r>
            <a:r>
              <a:rPr lang="zh-CN" altLang="en-US" sz="2200" dirty="0">
                <a:cs typeface="+mn-ea"/>
                <a:sym typeface="+mn-lt"/>
              </a:rPr>
              <a:t>三是由政府</a:t>
            </a:r>
            <a:r>
              <a:rPr lang="zh-CN" altLang="en-US" sz="2200" dirty="0" smtClean="0">
                <a:cs typeface="+mn-ea"/>
                <a:sym typeface="+mn-lt"/>
              </a:rPr>
              <a:t>专门的</a:t>
            </a:r>
            <a:r>
              <a:rPr lang="zh-CN" altLang="en-US" sz="2200" dirty="0">
                <a:cs typeface="+mn-ea"/>
                <a:sym typeface="+mn-lt"/>
              </a:rPr>
              <a:t>职能机构所采集的</a:t>
            </a:r>
            <a:r>
              <a:rPr lang="zh-CN" altLang="en-US" sz="2200" dirty="0">
                <a:solidFill>
                  <a:srgbClr val="FF0000"/>
                </a:solidFill>
                <a:cs typeface="+mn-ea"/>
                <a:sym typeface="+mn-lt"/>
              </a:rPr>
              <a:t>社会管理数据</a:t>
            </a:r>
            <a:r>
              <a:rPr lang="zh-CN" altLang="en-US" sz="2200" dirty="0">
                <a:cs typeface="+mn-ea"/>
                <a:sym typeface="+mn-lt"/>
              </a:rPr>
              <a:t>，如统计部门、</a:t>
            </a:r>
            <a:r>
              <a:rPr lang="zh-CN" altLang="en-US" sz="2200" dirty="0" smtClean="0">
                <a:cs typeface="+mn-ea"/>
                <a:sym typeface="+mn-lt"/>
              </a:rPr>
              <a:t>环境</a:t>
            </a:r>
            <a:r>
              <a:rPr lang="zh-CN" altLang="en-US" sz="2200" dirty="0">
                <a:cs typeface="+mn-ea"/>
                <a:sym typeface="+mn-lt"/>
              </a:rPr>
              <a:t>部门、气象部门等采集的数据</a:t>
            </a:r>
            <a:r>
              <a:rPr lang="en-US" altLang="zh-CN" sz="2200" dirty="0">
                <a:cs typeface="+mn-ea"/>
                <a:sym typeface="+mn-lt"/>
              </a:rPr>
              <a:t>; </a:t>
            </a:r>
            <a:endParaRPr lang="en-US" altLang="zh-CN" sz="2200" dirty="0" smtClean="0">
              <a:cs typeface="+mn-ea"/>
              <a:sym typeface="+mn-lt"/>
            </a:endParaRPr>
          </a:p>
          <a:p>
            <a:endParaRPr lang="en-US" altLang="zh-CN" sz="2200" dirty="0" smtClean="0">
              <a:cs typeface="+mn-ea"/>
              <a:sym typeface="+mn-lt"/>
            </a:endParaRPr>
          </a:p>
          <a:p>
            <a:r>
              <a:rPr lang="zh-CN" altLang="en-US" sz="2200" dirty="0" smtClean="0">
                <a:cs typeface="+mn-ea"/>
                <a:sym typeface="+mn-lt"/>
              </a:rPr>
              <a:t>四</a:t>
            </a:r>
            <a:r>
              <a:rPr lang="zh-CN" altLang="en-US" sz="2200" dirty="0">
                <a:cs typeface="+mn-ea"/>
                <a:sym typeface="+mn-lt"/>
              </a:rPr>
              <a:t>是政府通过</a:t>
            </a:r>
            <a:r>
              <a:rPr lang="zh-CN" altLang="en-US" sz="2200" dirty="0" smtClean="0">
                <a:solidFill>
                  <a:srgbClr val="FF0000"/>
                </a:solidFill>
                <a:cs typeface="+mn-ea"/>
                <a:sym typeface="+mn-lt"/>
              </a:rPr>
              <a:t>业务外包</a:t>
            </a:r>
            <a:r>
              <a:rPr lang="zh-CN" altLang="en-US" sz="2200" dirty="0">
                <a:solidFill>
                  <a:srgbClr val="FF0000"/>
                </a:solidFill>
                <a:cs typeface="+mn-ea"/>
                <a:sym typeface="+mn-lt"/>
              </a:rPr>
              <a:t>或采购方式</a:t>
            </a:r>
            <a:r>
              <a:rPr lang="zh-CN" altLang="en-US" sz="2200" dirty="0">
                <a:cs typeface="+mn-ea"/>
                <a:sym typeface="+mn-lt"/>
              </a:rPr>
              <a:t>所获得的数据</a:t>
            </a:r>
            <a:r>
              <a:rPr lang="en-US" altLang="zh-CN" sz="2200" dirty="0">
                <a:cs typeface="+mn-ea"/>
                <a:sym typeface="+mn-lt"/>
              </a:rPr>
              <a:t>; </a:t>
            </a:r>
            <a:endParaRPr lang="en-US" altLang="zh-CN" sz="2200" dirty="0" smtClean="0">
              <a:cs typeface="+mn-ea"/>
              <a:sym typeface="+mn-lt"/>
            </a:endParaRPr>
          </a:p>
          <a:p>
            <a:endParaRPr lang="en-US" altLang="zh-CN" sz="2200" dirty="0" smtClean="0">
              <a:cs typeface="+mn-ea"/>
              <a:sym typeface="+mn-lt"/>
            </a:endParaRPr>
          </a:p>
          <a:p>
            <a:r>
              <a:rPr lang="zh-CN" altLang="en-US" sz="2200" dirty="0" smtClean="0">
                <a:cs typeface="+mn-ea"/>
                <a:sym typeface="+mn-lt"/>
              </a:rPr>
              <a:t>五</a:t>
            </a:r>
            <a:r>
              <a:rPr lang="zh-CN" altLang="en-US" sz="2200" dirty="0">
                <a:cs typeface="+mn-ea"/>
                <a:sym typeface="+mn-lt"/>
              </a:rPr>
              <a:t>是从</a:t>
            </a:r>
            <a:r>
              <a:rPr lang="zh-CN" altLang="en-US" sz="2200" dirty="0">
                <a:solidFill>
                  <a:srgbClr val="FF0000"/>
                </a:solidFill>
                <a:cs typeface="+mn-ea"/>
                <a:sym typeface="+mn-lt"/>
              </a:rPr>
              <a:t>公开渠道</a:t>
            </a:r>
            <a:r>
              <a:rPr lang="zh-CN" altLang="en-US" sz="2200" dirty="0" smtClean="0">
                <a:solidFill>
                  <a:srgbClr val="FF0000"/>
                </a:solidFill>
                <a:cs typeface="+mn-ea"/>
                <a:sym typeface="+mn-lt"/>
              </a:rPr>
              <a:t>获取的</a:t>
            </a:r>
            <a:r>
              <a:rPr lang="zh-CN" altLang="en-US" sz="2200" dirty="0">
                <a:solidFill>
                  <a:srgbClr val="FF0000"/>
                </a:solidFill>
                <a:cs typeface="+mn-ea"/>
                <a:sym typeface="+mn-lt"/>
              </a:rPr>
              <a:t>数据</a:t>
            </a:r>
            <a:r>
              <a:rPr lang="zh-CN" altLang="en-US" sz="2200" dirty="0">
                <a:cs typeface="+mn-ea"/>
                <a:sym typeface="+mn-lt"/>
              </a:rPr>
              <a:t>，如上市公司报表、网络舆情</a:t>
            </a:r>
            <a:r>
              <a:rPr lang="zh-CN" altLang="en-US" sz="2200" dirty="0" smtClean="0">
                <a:cs typeface="+mn-ea"/>
                <a:sym typeface="+mn-lt"/>
              </a:rPr>
              <a:t>等。</a:t>
            </a:r>
            <a:endParaRPr lang="zh-CN" altLang="en-US" sz="2200" dirty="0">
              <a:cs typeface="+mn-ea"/>
              <a:sym typeface="+mn-lt"/>
            </a:endParaRPr>
          </a:p>
        </p:txBody>
      </p:sp>
      <p:cxnSp>
        <p:nvCxnSpPr>
          <p:cNvPr id="7" name="直接连接符 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8" name="TextBox 43"/>
          <p:cNvSpPr txBox="1">
            <a:spLocks noChangeArrowheads="1"/>
          </p:cNvSpPr>
          <p:nvPr/>
        </p:nvSpPr>
        <p:spPr bwMode="auto">
          <a:xfrm>
            <a:off x="1907540" y="67945"/>
            <a:ext cx="616013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rPr>
              <a:t>信息公开制度</a:t>
            </a:r>
            <a:r>
              <a:rPr kumimoji="0" lang="en-US" altLang="zh-CN" sz="3600" b="1" i="0" u="none" strike="noStrike" kern="1200" cap="none" spc="0" normalizeH="0" baseline="0" noProof="0" dirty="0" smtClean="0">
                <a:ln>
                  <a:noFill/>
                </a:ln>
                <a:solidFill>
                  <a:prstClr val="black"/>
                </a:solidFill>
                <a:effectLst/>
                <a:uLnTx/>
                <a:uFillTx/>
                <a:latin typeface="+mn-lt"/>
                <a:ea typeface="+mn-ea"/>
                <a:cs typeface="+mn-ea"/>
                <a:sym typeface="+mn-lt"/>
              </a:rPr>
              <a:t>—</a:t>
            </a:r>
            <a:r>
              <a:rPr kumimoji="0" lang="zh-CN" altLang="en-US" sz="3600" b="1" i="0" u="none" strike="noStrike" kern="1200" cap="none" spc="0" normalizeH="0" baseline="0" noProof="0" dirty="0" smtClean="0">
                <a:ln>
                  <a:noFill/>
                </a:ln>
                <a:solidFill>
                  <a:prstClr val="black"/>
                </a:solidFill>
                <a:effectLst/>
                <a:uLnTx/>
                <a:uFillTx/>
                <a:latin typeface="+mn-lt"/>
                <a:ea typeface="+mn-ea"/>
                <a:cs typeface="+mn-ea"/>
                <a:sym typeface="+mn-lt"/>
              </a:rPr>
              <a:t>政府数据开放</a:t>
            </a:r>
            <a:endPar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TextBox 7"/>
          <p:cNvSpPr txBox="1"/>
          <p:nvPr/>
        </p:nvSpPr>
        <p:spPr>
          <a:xfrm>
            <a:off x="353105" y="51470"/>
            <a:ext cx="616765" cy="631548"/>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cs typeface="+mn-ea"/>
                <a:sym typeface="+mn-lt"/>
              </a:rPr>
              <a:t>0</a:t>
            </a:r>
            <a:r>
              <a:rPr kumimoji="0" lang="en-US" sz="3600" b="0" i="0" u="none" strike="noStrike" kern="1200" cap="none" spc="0" normalizeH="0" baseline="0" noProof="0" dirty="0">
                <a:ln>
                  <a:noFill/>
                </a:ln>
                <a:solidFill>
                  <a:prstClr val="black"/>
                </a:solidFill>
                <a:effectLst/>
                <a:uLnTx/>
                <a:uFillTx/>
                <a:cs typeface="+mn-ea"/>
                <a:sym typeface="+mn-lt"/>
              </a:rPr>
              <a:t>2</a:t>
            </a:r>
            <a:endParaRPr kumimoji="0" lang="en-US" sz="3600" b="0" i="0" u="none" strike="noStrike" kern="1200" cap="none" spc="0" normalizeH="0" baseline="0" noProof="0" dirty="0">
              <a:ln>
                <a:noFill/>
              </a:ln>
              <a:solidFill>
                <a:prstClr val="black"/>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354438" y="483518"/>
            <a:ext cx="8679180" cy="718466"/>
          </a:xfrm>
          <a:prstGeom prst="rect">
            <a:avLst/>
          </a:prstGeom>
          <a:noFill/>
        </p:spPr>
        <p:txBody>
          <a:bodyPr wrap="square" rtlCol="0">
            <a:spAutoFit/>
          </a:bodyPr>
          <a:lstStyle/>
          <a:p>
            <a:pPr>
              <a:lnSpc>
                <a:spcPct val="200000"/>
              </a:lnSpc>
            </a:pPr>
            <a:r>
              <a:rPr lang="zh-CN" altLang="en-US" sz="2400" dirty="0">
                <a:cs typeface="+mn-ea"/>
                <a:sym typeface="+mn-lt"/>
              </a:rPr>
              <a:t> </a:t>
            </a:r>
            <a:endParaRPr lang="zh-CN" altLang="en-US" sz="2800" dirty="0">
              <a:cs typeface="+mn-ea"/>
              <a:sym typeface="+mn-lt"/>
            </a:endParaRPr>
          </a:p>
        </p:txBody>
      </p:sp>
      <p:cxnSp>
        <p:nvCxnSpPr>
          <p:cNvPr id="7" name="直接连接符 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8" name="TextBox 43"/>
          <p:cNvSpPr txBox="1">
            <a:spLocks noChangeArrowheads="1"/>
          </p:cNvSpPr>
          <p:nvPr/>
        </p:nvSpPr>
        <p:spPr bwMode="auto">
          <a:xfrm>
            <a:off x="1907540" y="67945"/>
            <a:ext cx="616013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信息公开制度</a:t>
            </a:r>
            <a:r>
              <a:rPr lang="en-US" altLang="zh-CN" sz="3600" b="1" dirty="0" smtClean="0">
                <a:latin typeface="+mn-lt"/>
                <a:ea typeface="+mn-ea"/>
                <a:cs typeface="+mn-ea"/>
                <a:sym typeface="+mn-lt"/>
              </a:rPr>
              <a:t>—</a:t>
            </a:r>
            <a:r>
              <a:rPr lang="zh-CN" altLang="en-US" sz="3600" b="1" dirty="0" smtClean="0">
                <a:latin typeface="+mn-lt"/>
                <a:ea typeface="+mn-ea"/>
                <a:cs typeface="+mn-ea"/>
                <a:sym typeface="+mn-lt"/>
              </a:rPr>
              <a:t>政府数据开放</a:t>
            </a:r>
            <a:endParaRPr lang="zh-CN" altLang="en-US" sz="36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a:t>
            </a:r>
            <a:r>
              <a:rPr lang="en-US" sz="3600" dirty="0">
                <a:cs typeface="+mn-ea"/>
                <a:sym typeface="+mn-lt"/>
              </a:rPr>
              <a:t>2</a:t>
            </a:r>
            <a:endParaRPr lang="en-US" sz="3600" dirty="0">
              <a:cs typeface="+mn-ea"/>
              <a:sym typeface="+mn-lt"/>
            </a:endParaRPr>
          </a:p>
        </p:txBody>
      </p:sp>
      <p:sp>
        <p:nvSpPr>
          <p:cNvPr id="2" name="矩形 1"/>
          <p:cNvSpPr/>
          <p:nvPr/>
        </p:nvSpPr>
        <p:spPr>
          <a:xfrm>
            <a:off x="3735131" y="852622"/>
            <a:ext cx="5229357" cy="2369880"/>
          </a:xfrm>
          <a:prstGeom prst="rect">
            <a:avLst/>
          </a:prstGeom>
        </p:spPr>
        <p:txBody>
          <a:bodyPr wrap="square">
            <a:spAutoFit/>
          </a:bodyPr>
          <a:lstStyle/>
          <a:p>
            <a:r>
              <a:rPr lang="zh-CN" altLang="en-US" sz="2800" dirty="0" smtClean="0">
                <a:solidFill>
                  <a:srgbClr val="FF0000"/>
                </a:solidFill>
                <a:cs typeface="+mn-ea"/>
                <a:sym typeface="+mn-lt"/>
              </a:rPr>
              <a:t>政府数据开放</a:t>
            </a:r>
            <a:r>
              <a:rPr lang="zh-CN" altLang="en-US" dirty="0" smtClean="0">
                <a:solidFill>
                  <a:srgbClr val="000000"/>
                </a:solidFill>
                <a:cs typeface="+mn-ea"/>
                <a:sym typeface="+mn-lt"/>
              </a:rPr>
              <a:t>：</a:t>
            </a:r>
            <a:r>
              <a:rPr lang="zh-CN" altLang="en-US" sz="2400" dirty="0" smtClean="0">
                <a:solidFill>
                  <a:srgbClr val="000000"/>
                </a:solidFill>
                <a:cs typeface="+mn-ea"/>
                <a:sym typeface="+mn-lt"/>
              </a:rPr>
              <a:t>行政</a:t>
            </a:r>
            <a:r>
              <a:rPr lang="zh-CN" altLang="en-US" sz="2400" dirty="0">
                <a:solidFill>
                  <a:srgbClr val="000000"/>
                </a:solidFill>
                <a:cs typeface="+mn-ea"/>
                <a:sym typeface="+mn-lt"/>
              </a:rPr>
              <a:t>机关将政府数据</a:t>
            </a:r>
            <a:r>
              <a:rPr lang="zh-CN" altLang="en-US" sz="2400" dirty="0" smtClean="0">
                <a:solidFill>
                  <a:srgbClr val="000000"/>
                </a:solidFill>
                <a:cs typeface="+mn-ea"/>
                <a:sym typeface="+mn-lt"/>
              </a:rPr>
              <a:t>以</a:t>
            </a:r>
            <a:r>
              <a:rPr lang="zh-CN" altLang="en-US" sz="2400" u="sng" dirty="0" smtClean="0">
                <a:solidFill>
                  <a:srgbClr val="FF0000"/>
                </a:solidFill>
                <a:cs typeface="+mn-ea"/>
                <a:sym typeface="+mn-lt"/>
              </a:rPr>
              <a:t>机器</a:t>
            </a:r>
            <a:r>
              <a:rPr lang="zh-CN" altLang="en-US" sz="2400" u="sng" dirty="0">
                <a:solidFill>
                  <a:srgbClr val="FF0000"/>
                </a:solidFill>
                <a:cs typeface="+mn-ea"/>
                <a:sym typeface="+mn-lt"/>
              </a:rPr>
              <a:t>可读</a:t>
            </a:r>
            <a:r>
              <a:rPr lang="zh-CN" altLang="en-US" sz="2400" dirty="0">
                <a:solidFill>
                  <a:srgbClr val="000000"/>
                </a:solidFill>
                <a:cs typeface="+mn-ea"/>
                <a:sym typeface="+mn-lt"/>
              </a:rPr>
              <a:t>的</a:t>
            </a:r>
            <a:r>
              <a:rPr lang="zh-CN" altLang="en-US" sz="2400" dirty="0" smtClean="0">
                <a:solidFill>
                  <a:srgbClr val="000000"/>
                </a:solidFill>
                <a:cs typeface="+mn-ea"/>
                <a:sym typeface="+mn-lt"/>
              </a:rPr>
              <a:t>方式向</a:t>
            </a:r>
            <a:r>
              <a:rPr lang="zh-CN" altLang="en-US" sz="2400" dirty="0">
                <a:solidFill>
                  <a:srgbClr val="000000"/>
                </a:solidFill>
                <a:cs typeface="+mn-ea"/>
                <a:sym typeface="+mn-lt"/>
              </a:rPr>
              <a:t>社会开放，供</a:t>
            </a:r>
            <a:r>
              <a:rPr lang="zh-CN" altLang="en-US" sz="2400" u="sng" dirty="0">
                <a:solidFill>
                  <a:srgbClr val="FF0000"/>
                </a:solidFill>
                <a:cs typeface="+mn-ea"/>
                <a:sym typeface="+mn-lt"/>
              </a:rPr>
              <a:t>个人和组织</a:t>
            </a:r>
            <a:r>
              <a:rPr lang="zh-CN" altLang="en-US" sz="2400" dirty="0">
                <a:solidFill>
                  <a:srgbClr val="000000"/>
                </a:solidFill>
                <a:cs typeface="+mn-ea"/>
                <a:sym typeface="+mn-lt"/>
              </a:rPr>
              <a:t>自由</a:t>
            </a:r>
            <a:r>
              <a:rPr lang="zh-CN" altLang="en-US" sz="2400" dirty="0" smtClean="0">
                <a:solidFill>
                  <a:srgbClr val="000000"/>
                </a:solidFill>
                <a:cs typeface="+mn-ea"/>
                <a:sym typeface="+mn-lt"/>
              </a:rPr>
              <a:t>下载和</a:t>
            </a:r>
            <a:r>
              <a:rPr lang="zh-CN" altLang="en-US" sz="2400" dirty="0">
                <a:solidFill>
                  <a:srgbClr val="000000"/>
                </a:solidFill>
                <a:cs typeface="+mn-ea"/>
                <a:sym typeface="+mn-lt"/>
              </a:rPr>
              <a:t>使用</a:t>
            </a:r>
            <a:r>
              <a:rPr lang="zh-CN" altLang="en-US" sz="2400" dirty="0" smtClean="0">
                <a:solidFill>
                  <a:srgbClr val="000000"/>
                </a:solidFill>
                <a:cs typeface="+mn-ea"/>
                <a:sym typeface="+mn-lt"/>
              </a:rPr>
              <a:t>。</a:t>
            </a:r>
            <a:endParaRPr lang="en-US" altLang="zh-CN" sz="2400" dirty="0" smtClean="0">
              <a:solidFill>
                <a:srgbClr val="000000"/>
              </a:solidFill>
              <a:cs typeface="+mn-ea"/>
              <a:sym typeface="+mn-lt"/>
            </a:endParaRPr>
          </a:p>
          <a:p>
            <a:endParaRPr lang="en-US" altLang="zh-CN" sz="2400" dirty="0">
              <a:solidFill>
                <a:srgbClr val="000000"/>
              </a:solidFill>
              <a:cs typeface="+mn-ea"/>
              <a:sym typeface="+mn-lt"/>
            </a:endParaRPr>
          </a:p>
          <a:p>
            <a:endParaRPr lang="en-US" altLang="zh-CN" sz="2400" dirty="0" smtClean="0">
              <a:solidFill>
                <a:srgbClr val="000000"/>
              </a:solidFill>
              <a:cs typeface="+mn-ea"/>
              <a:sym typeface="+mn-lt"/>
            </a:endParaRPr>
          </a:p>
          <a:p>
            <a:endParaRPr lang="en-US" altLang="zh-CN" sz="2400" dirty="0" smtClean="0">
              <a:solidFill>
                <a:srgbClr val="000000"/>
              </a:solidFill>
              <a:cs typeface="+mn-ea"/>
              <a:sym typeface="+mn-lt"/>
            </a:endParaRPr>
          </a:p>
        </p:txBody>
      </p:sp>
      <p:pic>
        <p:nvPicPr>
          <p:cNvPr id="1026" name="Picture 2" descr="https://timgsa.baidu.com/timg?image&amp;quality=80&amp;size=b9999_10000&amp;sec=1576776774170&amp;di=d0b9a63fcaa7bf3549759ba898d35c2b&amp;imgtype=0&amp;src=http%3A%2F%2Fku.90sjimg.com%2Felement_origin_min_pic%2F18%2F09%2F11%2Fe0ac5c2f4a935f70b30c2d6740d39871.jpg%2521%2Ffwfh%2F804x804%2Fquality%2F90%2Funsharp%2Ftrue%2Fcompress%2Ftru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316" y="925127"/>
            <a:ext cx="3498815" cy="35951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667887" y="2900205"/>
            <a:ext cx="5225633" cy="954107"/>
          </a:xfrm>
          <a:prstGeom prst="rect">
            <a:avLst/>
          </a:prstGeom>
          <a:noFill/>
        </p:spPr>
        <p:txBody>
          <a:bodyPr wrap="square" lIns="91440" tIns="45720" rIns="91440" bIns="45720">
            <a:spAutoFit/>
          </a:bodyPr>
          <a:lstStyle/>
          <a:p>
            <a:r>
              <a:rPr lang="zh-CN" altLang="en-US" sz="2800" dirty="0" smtClean="0">
                <a:ln w="0"/>
                <a:solidFill>
                  <a:schemeClr val="accent1"/>
                </a:solidFill>
                <a:effectLst>
                  <a:outerShdw blurRad="38100" dist="25400" dir="5400000" algn="ctr" rotWithShape="0">
                    <a:srgbClr val="6E747A">
                      <a:alpha val="43000"/>
                    </a:srgbClr>
                  </a:outerShdw>
                </a:effectLst>
                <a:cs typeface="+mn-ea"/>
                <a:sym typeface="+mn-lt"/>
              </a:rPr>
              <a:t>政府数据开放和政府信息公开的联系和区别？</a:t>
            </a:r>
            <a:endParaRPr lang="zh-CN" altLang="en-US" sz="2800" dirty="0">
              <a:ln w="0"/>
              <a:solidFill>
                <a:schemeClr val="accent1"/>
              </a:solidFill>
              <a:effectLst>
                <a:outerShdw blurRad="38100" dist="25400" dir="5400000" algn="ctr" rotWithShape="0">
                  <a:srgbClr val="6E747A">
                    <a:alpha val="43000"/>
                  </a:srgb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 name="TextBox 2"/>
          <p:cNvSpPr txBox="1"/>
          <p:nvPr/>
        </p:nvSpPr>
        <p:spPr>
          <a:xfrm>
            <a:off x="435410" y="2355726"/>
            <a:ext cx="8280920"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smtClean="0">
                <a:solidFill>
                  <a:srgbClr val="FF0000"/>
                </a:solidFill>
                <a:cs typeface="+mn-ea"/>
                <a:sym typeface="+mn-lt"/>
              </a:rPr>
              <a:t>美国</a:t>
            </a:r>
            <a:r>
              <a:rPr lang="zh-CN" altLang="en-US" sz="2400" dirty="0">
                <a:cs typeface="+mn-ea"/>
                <a:sym typeface="+mn-lt"/>
              </a:rPr>
              <a:t>的政府数据</a:t>
            </a:r>
            <a:r>
              <a:rPr lang="zh-CN" altLang="en-US" sz="2400" dirty="0" smtClean="0">
                <a:cs typeface="+mn-ea"/>
                <a:sym typeface="+mn-lt"/>
              </a:rPr>
              <a:t>开放历史阶段</a:t>
            </a:r>
            <a:r>
              <a:rPr lang="en-US" altLang="zh-CN" sz="2400" dirty="0" smtClean="0">
                <a:cs typeface="+mn-ea"/>
                <a:sym typeface="+mn-lt"/>
              </a:rPr>
              <a:t>: </a:t>
            </a:r>
            <a:endParaRPr lang="en-US" altLang="zh-CN" sz="2400" dirty="0" smtClean="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cs typeface="+mn-ea"/>
                <a:sym typeface="+mn-lt"/>
              </a:rPr>
              <a:t>第一</a:t>
            </a:r>
            <a:r>
              <a:rPr lang="zh-CN" altLang="en-US" sz="2000" dirty="0">
                <a:cs typeface="+mn-ea"/>
                <a:sym typeface="+mn-lt"/>
              </a:rPr>
              <a:t>阶段始于 </a:t>
            </a:r>
            <a:r>
              <a:rPr lang="en-US" altLang="zh-CN" sz="2000" dirty="0">
                <a:solidFill>
                  <a:srgbClr val="FF0000"/>
                </a:solidFill>
                <a:cs typeface="+mn-ea"/>
                <a:sym typeface="+mn-lt"/>
              </a:rPr>
              <a:t>20 </a:t>
            </a:r>
            <a:r>
              <a:rPr lang="zh-CN" altLang="en-US" sz="2000" dirty="0">
                <a:solidFill>
                  <a:srgbClr val="FF0000"/>
                </a:solidFill>
                <a:cs typeface="+mn-ea"/>
                <a:sym typeface="+mn-lt"/>
              </a:rPr>
              <a:t>世纪 </a:t>
            </a:r>
            <a:r>
              <a:rPr lang="en-US" altLang="zh-CN" sz="2000" dirty="0">
                <a:solidFill>
                  <a:srgbClr val="FF0000"/>
                </a:solidFill>
                <a:cs typeface="+mn-ea"/>
                <a:sym typeface="+mn-lt"/>
              </a:rPr>
              <a:t>60 </a:t>
            </a:r>
            <a:r>
              <a:rPr lang="zh-CN" altLang="en-US" sz="2000" dirty="0">
                <a:solidFill>
                  <a:srgbClr val="FF0000"/>
                </a:solidFill>
                <a:cs typeface="+mn-ea"/>
                <a:sym typeface="+mn-lt"/>
              </a:rPr>
              <a:t>年代</a:t>
            </a:r>
            <a:r>
              <a:rPr lang="zh-CN" altLang="en-US" sz="2000" dirty="0">
                <a:cs typeface="+mn-ea"/>
                <a:sym typeface="+mn-lt"/>
              </a:rPr>
              <a:t>，主要是</a:t>
            </a:r>
            <a:r>
              <a:rPr lang="zh-CN" altLang="en-US" sz="2000" dirty="0" smtClean="0">
                <a:cs typeface="+mn-ea"/>
                <a:sym typeface="+mn-lt"/>
              </a:rPr>
              <a:t>信息自由</a:t>
            </a:r>
            <a:r>
              <a:rPr lang="zh-CN" altLang="en-US" sz="2000" dirty="0">
                <a:cs typeface="+mn-ea"/>
                <a:sym typeface="+mn-lt"/>
              </a:rPr>
              <a:t>运动，表现为被动的信息公开和数据公开，</a:t>
            </a:r>
            <a:r>
              <a:rPr lang="zh-CN" altLang="en-US" sz="2000" dirty="0" smtClean="0">
                <a:cs typeface="+mn-ea"/>
                <a:sym typeface="+mn-lt"/>
              </a:rPr>
              <a:t>保障公民</a:t>
            </a:r>
            <a:r>
              <a:rPr lang="zh-CN" altLang="en-US" sz="2000" dirty="0">
                <a:cs typeface="+mn-ea"/>
                <a:sym typeface="+mn-lt"/>
              </a:rPr>
              <a:t>的知情权</a:t>
            </a:r>
            <a:r>
              <a:rPr lang="en-US" altLang="zh-CN" sz="2000" dirty="0">
                <a:cs typeface="+mn-ea"/>
                <a:sym typeface="+mn-lt"/>
              </a:rPr>
              <a:t>; </a:t>
            </a:r>
            <a:endParaRPr lang="en-US" altLang="zh-CN" sz="2000" dirty="0" smtClean="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cs typeface="+mn-ea"/>
                <a:sym typeface="+mn-lt"/>
              </a:rPr>
              <a:t>第二</a:t>
            </a:r>
            <a:r>
              <a:rPr lang="zh-CN" altLang="en-US" sz="2000" dirty="0">
                <a:cs typeface="+mn-ea"/>
                <a:sym typeface="+mn-lt"/>
              </a:rPr>
              <a:t>阶段始于 </a:t>
            </a:r>
            <a:r>
              <a:rPr lang="en-US" altLang="zh-CN" sz="2000" dirty="0">
                <a:solidFill>
                  <a:srgbClr val="FF0000"/>
                </a:solidFill>
                <a:cs typeface="+mn-ea"/>
                <a:sym typeface="+mn-lt"/>
              </a:rPr>
              <a:t>20 </a:t>
            </a:r>
            <a:r>
              <a:rPr lang="zh-CN" altLang="en-US" sz="2000" dirty="0">
                <a:solidFill>
                  <a:srgbClr val="FF0000"/>
                </a:solidFill>
                <a:cs typeface="+mn-ea"/>
                <a:sym typeface="+mn-lt"/>
              </a:rPr>
              <a:t>世纪 </a:t>
            </a:r>
            <a:r>
              <a:rPr lang="en-US" altLang="zh-CN" sz="2000" dirty="0">
                <a:solidFill>
                  <a:srgbClr val="FF0000"/>
                </a:solidFill>
                <a:cs typeface="+mn-ea"/>
                <a:sym typeface="+mn-lt"/>
              </a:rPr>
              <a:t>80 </a:t>
            </a:r>
            <a:r>
              <a:rPr lang="zh-CN" altLang="en-US" sz="2000" dirty="0">
                <a:solidFill>
                  <a:srgbClr val="FF0000"/>
                </a:solidFill>
                <a:cs typeface="+mn-ea"/>
                <a:sym typeface="+mn-lt"/>
              </a:rPr>
              <a:t>年代</a:t>
            </a:r>
            <a:r>
              <a:rPr lang="zh-CN" altLang="en-US" sz="2000" dirty="0">
                <a:cs typeface="+mn-ea"/>
                <a:sym typeface="+mn-lt"/>
              </a:rPr>
              <a:t>，</a:t>
            </a:r>
            <a:r>
              <a:rPr lang="zh-CN" altLang="en-US" sz="2000" dirty="0" smtClean="0">
                <a:cs typeface="+mn-ea"/>
                <a:sym typeface="+mn-lt"/>
              </a:rPr>
              <a:t>数据公开</a:t>
            </a:r>
            <a:r>
              <a:rPr lang="zh-CN" altLang="en-US" sz="2000" dirty="0">
                <a:cs typeface="+mn-ea"/>
                <a:sym typeface="+mn-lt"/>
              </a:rPr>
              <a:t>成为制衡政府和企业的手段，从被动公开转变为 </a:t>
            </a:r>
            <a:r>
              <a:rPr lang="zh-CN" altLang="en-US" sz="2000" dirty="0" smtClean="0">
                <a:cs typeface="+mn-ea"/>
                <a:sym typeface="+mn-lt"/>
              </a:rPr>
              <a:t>主动</a:t>
            </a:r>
            <a:r>
              <a:rPr lang="zh-CN" altLang="en-US" sz="2000" dirty="0">
                <a:cs typeface="+mn-ea"/>
                <a:sym typeface="+mn-lt"/>
              </a:rPr>
              <a:t>公开</a:t>
            </a:r>
            <a:r>
              <a:rPr lang="en-US" altLang="zh-CN" sz="2000" dirty="0">
                <a:cs typeface="+mn-ea"/>
                <a:sym typeface="+mn-lt"/>
              </a:rPr>
              <a:t>; </a:t>
            </a:r>
            <a:endParaRPr lang="en-US" altLang="zh-CN" sz="2000" dirty="0" smtClean="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cs typeface="+mn-ea"/>
                <a:sym typeface="+mn-lt"/>
              </a:rPr>
              <a:t>第三</a:t>
            </a:r>
            <a:r>
              <a:rPr lang="zh-CN" altLang="en-US" sz="2000" dirty="0">
                <a:cs typeface="+mn-ea"/>
                <a:sym typeface="+mn-lt"/>
              </a:rPr>
              <a:t>阶段始于 </a:t>
            </a:r>
            <a:r>
              <a:rPr lang="en-US" altLang="zh-CN" sz="2000" dirty="0">
                <a:solidFill>
                  <a:srgbClr val="FF0000"/>
                </a:solidFill>
                <a:cs typeface="+mn-ea"/>
                <a:sym typeface="+mn-lt"/>
              </a:rPr>
              <a:t>2000 </a:t>
            </a:r>
            <a:r>
              <a:rPr lang="zh-CN" altLang="en-US" sz="2000" dirty="0">
                <a:solidFill>
                  <a:srgbClr val="FF0000"/>
                </a:solidFill>
                <a:cs typeface="+mn-ea"/>
                <a:sym typeface="+mn-lt"/>
              </a:rPr>
              <a:t>年</a:t>
            </a:r>
            <a:r>
              <a:rPr lang="zh-CN" altLang="en-US" sz="2000" dirty="0">
                <a:cs typeface="+mn-ea"/>
                <a:sym typeface="+mn-lt"/>
              </a:rPr>
              <a:t>，全国范围内推动</a:t>
            </a:r>
            <a:r>
              <a:rPr lang="zh-CN" altLang="en-US" sz="2000" dirty="0" smtClean="0">
                <a:cs typeface="+mn-ea"/>
                <a:sym typeface="+mn-lt"/>
              </a:rPr>
              <a:t>政府</a:t>
            </a:r>
            <a:r>
              <a:rPr lang="zh-CN" altLang="en-US" sz="2000" dirty="0">
                <a:cs typeface="+mn-ea"/>
                <a:sym typeface="+mn-lt"/>
              </a:rPr>
              <a:t>数据开放运动，用数据推动创新，增强政府透明， </a:t>
            </a:r>
            <a:r>
              <a:rPr lang="zh-CN" altLang="en-US" sz="2000" dirty="0" smtClean="0">
                <a:cs typeface="+mn-ea"/>
                <a:sym typeface="+mn-lt"/>
              </a:rPr>
              <a:t>服务</a:t>
            </a:r>
            <a:r>
              <a:rPr lang="zh-CN" altLang="en-US" sz="2000" dirty="0">
                <a:cs typeface="+mn-ea"/>
                <a:sym typeface="+mn-lt"/>
              </a:rPr>
              <a:t>经济</a:t>
            </a:r>
            <a:r>
              <a:rPr lang="zh-CN" altLang="en-US" sz="2000" dirty="0" smtClean="0">
                <a:cs typeface="+mn-ea"/>
                <a:sym typeface="+mn-lt"/>
              </a:rPr>
              <a:t>发展。</a:t>
            </a: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cxnSp>
        <p:nvCxnSpPr>
          <p:cNvPr id="7" name="直接连接符 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8" name="TextBox 43"/>
          <p:cNvSpPr txBox="1">
            <a:spLocks noChangeArrowheads="1"/>
          </p:cNvSpPr>
          <p:nvPr/>
        </p:nvSpPr>
        <p:spPr bwMode="auto">
          <a:xfrm>
            <a:off x="1907540" y="67945"/>
            <a:ext cx="616013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rPr>
              <a:t>信息公开制度</a:t>
            </a:r>
            <a:r>
              <a:rPr kumimoji="0" lang="en-US" altLang="zh-CN" sz="3600" b="1" i="0" u="none" strike="noStrike" kern="1200" cap="none" spc="0" normalizeH="0" baseline="0" noProof="0" dirty="0" smtClean="0">
                <a:ln>
                  <a:noFill/>
                </a:ln>
                <a:solidFill>
                  <a:prstClr val="black"/>
                </a:solidFill>
                <a:effectLst/>
                <a:uLnTx/>
                <a:uFillTx/>
                <a:latin typeface="+mn-lt"/>
                <a:ea typeface="+mn-ea"/>
                <a:cs typeface="+mn-ea"/>
                <a:sym typeface="+mn-lt"/>
              </a:rPr>
              <a:t>—</a:t>
            </a:r>
            <a:r>
              <a:rPr kumimoji="0" lang="zh-CN" altLang="en-US" sz="3600" b="1" i="0" u="none" strike="noStrike" kern="1200" cap="none" spc="0" normalizeH="0" baseline="0" noProof="0" dirty="0" smtClean="0">
                <a:ln>
                  <a:noFill/>
                </a:ln>
                <a:solidFill>
                  <a:prstClr val="black"/>
                </a:solidFill>
                <a:effectLst/>
                <a:uLnTx/>
                <a:uFillTx/>
                <a:latin typeface="+mn-lt"/>
                <a:ea typeface="+mn-ea"/>
                <a:cs typeface="+mn-ea"/>
                <a:sym typeface="+mn-lt"/>
              </a:rPr>
              <a:t>政府数据开放</a:t>
            </a:r>
            <a:endPar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TextBox 7"/>
          <p:cNvSpPr txBox="1"/>
          <p:nvPr/>
        </p:nvSpPr>
        <p:spPr>
          <a:xfrm>
            <a:off x="353105" y="51470"/>
            <a:ext cx="616765" cy="631548"/>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cs typeface="+mn-ea"/>
                <a:sym typeface="+mn-lt"/>
              </a:rPr>
              <a:t>0</a:t>
            </a:r>
            <a:r>
              <a:rPr kumimoji="0" lang="en-US" sz="3600" b="0" i="0" u="none" strike="noStrike" kern="1200" cap="none" spc="0" normalizeH="0" baseline="0" noProof="0" dirty="0">
                <a:ln>
                  <a:noFill/>
                </a:ln>
                <a:solidFill>
                  <a:prstClr val="black"/>
                </a:solidFill>
                <a:effectLst/>
                <a:uLnTx/>
                <a:uFillTx/>
                <a:cs typeface="+mn-ea"/>
                <a:sym typeface="+mn-lt"/>
              </a:rPr>
              <a:t>2</a:t>
            </a:r>
            <a:endParaRPr kumimoji="0" lang="en-US" sz="3600" b="0" i="0" u="none" strike="noStrike" kern="1200" cap="none" spc="0" normalizeH="0" baseline="0" noProof="0" dirty="0">
              <a:ln>
                <a:noFill/>
              </a:ln>
              <a:solidFill>
                <a:prstClr val="black"/>
              </a:solidFill>
              <a:effectLst/>
              <a:uLnTx/>
              <a:uFillTx/>
              <a:cs typeface="+mn-ea"/>
              <a:sym typeface="+mn-lt"/>
            </a:endParaRPr>
          </a:p>
        </p:txBody>
      </p:sp>
      <p:graphicFrame>
        <p:nvGraphicFramePr>
          <p:cNvPr id="4" name="图示 3"/>
          <p:cNvGraphicFramePr/>
          <p:nvPr/>
        </p:nvGraphicFramePr>
        <p:xfrm>
          <a:off x="1035197" y="627534"/>
          <a:ext cx="6936432" cy="20162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 name="TextBox 2"/>
          <p:cNvSpPr txBox="1"/>
          <p:nvPr/>
        </p:nvSpPr>
        <p:spPr>
          <a:xfrm>
            <a:off x="107504" y="633513"/>
            <a:ext cx="8896858" cy="42157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effectLst/>
                <a:uLnTx/>
                <a:uFillTx/>
                <a:cs typeface="+mn-ea"/>
                <a:sym typeface="+mn-lt"/>
              </a:rPr>
              <a:t>美国政府数据开放</a:t>
            </a:r>
            <a:r>
              <a:rPr kumimoji="0" lang="zh-CN" altLang="en-US" sz="2000" b="0" i="0" u="none" strike="noStrike" kern="1200" cap="none" spc="0" normalizeH="0" baseline="0" noProof="0" dirty="0" smtClean="0">
                <a:ln>
                  <a:noFill/>
                </a:ln>
                <a:solidFill>
                  <a:prstClr val="black"/>
                </a:solidFill>
                <a:effectLst/>
                <a:uLnTx/>
                <a:uFillTx/>
                <a:cs typeface="+mn-ea"/>
                <a:sym typeface="+mn-lt"/>
              </a:rPr>
              <a:t>：</a:t>
            </a:r>
            <a:endParaRPr kumimoji="0" lang="en-US" altLang="zh-CN" sz="2000" b="0" i="0" u="none" strike="noStrike" kern="1200" cap="none" spc="0" normalizeH="0" baseline="0" noProof="0" dirty="0" smtClean="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0" i="0" u="none" strike="noStrike" kern="1200" cap="none" spc="0" normalizeH="0" baseline="0" noProof="0" dirty="0" smtClean="0">
              <a:ln>
                <a:noFill/>
              </a:ln>
              <a:solidFill>
                <a:prstClr val="black"/>
              </a:solidFill>
              <a:effectLst/>
              <a:uLnTx/>
              <a:uFillTx/>
              <a:cs typeface="+mn-ea"/>
              <a:sym typeface="+mn-lt"/>
            </a:endParaRPr>
          </a:p>
          <a:p>
            <a:r>
              <a:rPr kumimoji="0" lang="zh-CN" altLang="en-US" sz="2200" b="0" i="0" u="none" strike="noStrike" kern="1200" cap="none" spc="0" normalizeH="0" baseline="0" noProof="0" dirty="0" smtClean="0">
                <a:ln>
                  <a:noFill/>
                </a:ln>
                <a:solidFill>
                  <a:srgbClr val="FF0000"/>
                </a:solidFill>
                <a:effectLst/>
                <a:uLnTx/>
                <a:uFillTx/>
                <a:cs typeface="+mn-ea"/>
                <a:sym typeface="+mn-lt"/>
              </a:rPr>
              <a:t>政策层面</a:t>
            </a:r>
            <a:r>
              <a:rPr kumimoji="0" lang="zh-CN" altLang="en-US" sz="2200" b="0" i="0" u="none" strike="noStrike" kern="1200" cap="none" spc="0" normalizeH="0" baseline="0" noProof="0" dirty="0" smtClean="0">
                <a:ln>
                  <a:noFill/>
                </a:ln>
                <a:solidFill>
                  <a:prstClr val="black"/>
                </a:solidFill>
                <a:effectLst/>
                <a:uLnTx/>
                <a:uFillTx/>
                <a:cs typeface="+mn-ea"/>
                <a:sym typeface="+mn-lt"/>
              </a:rPr>
              <a:t>：</a:t>
            </a:r>
            <a:r>
              <a:rPr lang="en-US" altLang="zh-CN" dirty="0">
                <a:cs typeface="+mn-ea"/>
                <a:sym typeface="+mn-lt"/>
              </a:rPr>
              <a:t>《</a:t>
            </a:r>
            <a:r>
              <a:rPr lang="zh-CN" altLang="en-US" dirty="0">
                <a:cs typeface="+mn-ea"/>
                <a:sym typeface="+mn-lt"/>
              </a:rPr>
              <a:t>透明与开放政府备忘录</a:t>
            </a:r>
            <a:r>
              <a:rPr lang="en-US" altLang="zh-CN" dirty="0">
                <a:cs typeface="+mn-ea"/>
                <a:sym typeface="+mn-lt"/>
              </a:rPr>
              <a:t>》</a:t>
            </a:r>
            <a:r>
              <a:rPr lang="zh-CN" altLang="en-US" dirty="0">
                <a:cs typeface="+mn-ea"/>
                <a:sym typeface="+mn-lt"/>
              </a:rPr>
              <a:t>，明示开放政府须</a:t>
            </a:r>
            <a:r>
              <a:rPr lang="zh-CN" altLang="en-US" dirty="0" smtClean="0">
                <a:cs typeface="+mn-ea"/>
                <a:sym typeface="+mn-lt"/>
              </a:rPr>
              <a:t>遵循</a:t>
            </a:r>
            <a:r>
              <a:rPr lang="zh-CN" altLang="en-US" dirty="0">
                <a:cs typeface="+mn-ea"/>
                <a:sym typeface="+mn-lt"/>
              </a:rPr>
              <a:t>政务透明、公民参与、协同合作等 </a:t>
            </a:r>
            <a:r>
              <a:rPr lang="en-US" altLang="zh-CN" dirty="0">
                <a:cs typeface="+mn-ea"/>
                <a:sym typeface="+mn-lt"/>
              </a:rPr>
              <a:t>3 </a:t>
            </a:r>
            <a:r>
              <a:rPr lang="zh-CN" altLang="en-US" dirty="0">
                <a:cs typeface="+mn-ea"/>
                <a:sym typeface="+mn-lt"/>
              </a:rPr>
              <a:t>项</a:t>
            </a:r>
            <a:r>
              <a:rPr lang="zh-CN" altLang="en-US" dirty="0" smtClean="0">
                <a:cs typeface="+mn-ea"/>
                <a:sym typeface="+mn-lt"/>
              </a:rPr>
              <a:t>原则</a:t>
            </a:r>
            <a:r>
              <a:rPr lang="en-US" altLang="zh-CN" dirty="0" smtClean="0">
                <a:cs typeface="+mn-ea"/>
                <a:sym typeface="+mn-lt"/>
              </a:rPr>
              <a:t>; 《</a:t>
            </a:r>
            <a:r>
              <a:rPr lang="zh-CN" altLang="en-US" dirty="0">
                <a:cs typeface="+mn-ea"/>
                <a:sym typeface="+mn-lt"/>
              </a:rPr>
              <a:t>开放政府指令</a:t>
            </a:r>
            <a:r>
              <a:rPr lang="en-US" altLang="zh-CN" dirty="0" smtClean="0">
                <a:cs typeface="+mn-ea"/>
                <a:sym typeface="+mn-lt"/>
              </a:rPr>
              <a:t>》</a:t>
            </a:r>
            <a:r>
              <a:rPr lang="zh-CN" altLang="en-US" dirty="0" smtClean="0">
                <a:cs typeface="+mn-ea"/>
                <a:sym typeface="+mn-lt"/>
              </a:rPr>
              <a:t>、</a:t>
            </a:r>
            <a:r>
              <a:rPr lang="en-US" altLang="zh-CN" dirty="0">
                <a:cs typeface="+mn-ea"/>
                <a:sym typeface="+mn-lt"/>
              </a:rPr>
              <a:t>《</a:t>
            </a:r>
            <a:r>
              <a:rPr lang="zh-CN" altLang="en-US" dirty="0">
                <a:cs typeface="+mn-ea"/>
                <a:sym typeface="+mn-lt"/>
              </a:rPr>
              <a:t>开放数据政策</a:t>
            </a:r>
            <a:r>
              <a:rPr lang="en-US" altLang="zh-CN" dirty="0" smtClean="0">
                <a:cs typeface="+mn-ea"/>
                <a:sym typeface="+mn-lt"/>
              </a:rPr>
              <a:t>》</a:t>
            </a:r>
            <a:r>
              <a:rPr lang="zh-CN" altLang="en-US" dirty="0">
                <a:cs typeface="+mn-ea"/>
                <a:sym typeface="+mn-lt"/>
              </a:rPr>
              <a:t>、</a:t>
            </a:r>
            <a:r>
              <a:rPr lang="en-US" altLang="zh-CN" dirty="0" smtClean="0">
                <a:cs typeface="+mn-ea"/>
                <a:sym typeface="+mn-lt"/>
              </a:rPr>
              <a:t>《</a:t>
            </a:r>
            <a:r>
              <a:rPr lang="zh-CN" altLang="en-US" dirty="0">
                <a:cs typeface="+mn-ea"/>
                <a:sym typeface="+mn-lt"/>
              </a:rPr>
              <a:t>开放数据政策执行 </a:t>
            </a:r>
            <a:endParaRPr lang="zh-CN" altLang="en-US" dirty="0">
              <a:cs typeface="+mn-ea"/>
              <a:sym typeface="+mn-lt"/>
            </a:endParaRPr>
          </a:p>
          <a:p>
            <a:r>
              <a:rPr lang="zh-CN" altLang="en-US" dirty="0">
                <a:cs typeface="+mn-ea"/>
                <a:sym typeface="+mn-lt"/>
              </a:rPr>
              <a:t>指导纲要</a:t>
            </a:r>
            <a:r>
              <a:rPr lang="en-US" altLang="zh-CN" dirty="0" smtClean="0">
                <a:cs typeface="+mn-ea"/>
                <a:sym typeface="+mn-lt"/>
              </a:rPr>
              <a:t>》</a:t>
            </a:r>
            <a:r>
              <a:rPr lang="zh-CN" altLang="en-US" dirty="0" smtClean="0">
                <a:cs typeface="+mn-ea"/>
                <a:sym typeface="+mn-lt"/>
              </a:rPr>
              <a:t>（行政管理</a:t>
            </a:r>
            <a:r>
              <a:rPr lang="zh-CN" altLang="en-US" dirty="0">
                <a:cs typeface="+mn-ea"/>
                <a:sym typeface="+mn-lt"/>
              </a:rPr>
              <a:t>和预算办公室 </a:t>
            </a:r>
            <a:r>
              <a:rPr lang="zh-CN" altLang="en-US" dirty="0" smtClean="0">
                <a:cs typeface="+mn-ea"/>
                <a:sym typeface="+mn-lt"/>
              </a:rPr>
              <a:t>，</a:t>
            </a:r>
            <a:r>
              <a:rPr lang="en-US" altLang="zh-CN" dirty="0" smtClean="0">
                <a:cs typeface="+mn-ea"/>
                <a:sym typeface="+mn-lt"/>
              </a:rPr>
              <a:t>OMB</a:t>
            </a:r>
            <a:r>
              <a:rPr lang="zh-CN" altLang="en-US" dirty="0" smtClean="0">
                <a:cs typeface="+mn-ea"/>
                <a:sym typeface="+mn-lt"/>
              </a:rPr>
              <a:t>）</a:t>
            </a:r>
            <a:r>
              <a:rPr lang="en-US" altLang="zh-CN" dirty="0" smtClean="0">
                <a:cs typeface="+mn-ea"/>
                <a:sym typeface="+mn-lt"/>
              </a:rPr>
              <a:t>;</a:t>
            </a:r>
            <a:r>
              <a:rPr lang="zh-CN" altLang="en-US" dirty="0">
                <a:cs typeface="+mn-ea"/>
                <a:sym typeface="+mn-lt"/>
              </a:rPr>
              <a:t> </a:t>
            </a:r>
            <a:r>
              <a:rPr lang="en-US" altLang="zh-CN" dirty="0">
                <a:cs typeface="+mn-ea"/>
                <a:sym typeface="+mn-lt"/>
              </a:rPr>
              <a:t>《</a:t>
            </a:r>
            <a:r>
              <a:rPr lang="zh-CN" altLang="en-US" dirty="0">
                <a:cs typeface="+mn-ea"/>
                <a:sym typeface="+mn-lt"/>
              </a:rPr>
              <a:t>消费者隐私保护法案</a:t>
            </a:r>
            <a:r>
              <a:rPr lang="en-US" altLang="zh-CN" dirty="0" smtClean="0">
                <a:cs typeface="+mn-ea"/>
                <a:sym typeface="+mn-lt"/>
              </a:rPr>
              <a:t>》</a:t>
            </a:r>
            <a:r>
              <a:rPr lang="zh-CN" altLang="en-US" dirty="0" smtClean="0">
                <a:cs typeface="+mn-ea"/>
                <a:sym typeface="+mn-lt"/>
              </a:rPr>
              <a:t>。</a:t>
            </a:r>
            <a:endParaRPr lang="en-US" altLang="zh-CN" dirty="0" smtClean="0">
              <a:cs typeface="+mn-ea"/>
              <a:sym typeface="+mn-lt"/>
            </a:endParaRPr>
          </a:p>
          <a:p>
            <a:endParaRPr lang="en-US" altLang="zh-CN" dirty="0">
              <a:cs typeface="+mn-ea"/>
              <a:sym typeface="+mn-lt"/>
            </a:endParaRPr>
          </a:p>
          <a:p>
            <a:r>
              <a:rPr lang="zh-CN" altLang="en-US" sz="2200" dirty="0">
                <a:solidFill>
                  <a:srgbClr val="FF0000"/>
                </a:solidFill>
                <a:cs typeface="+mn-ea"/>
                <a:sym typeface="+mn-lt"/>
              </a:rPr>
              <a:t>实施层面：</a:t>
            </a:r>
            <a:r>
              <a:rPr lang="zh-CN" altLang="en-US" dirty="0">
                <a:cs typeface="+mn-ea"/>
                <a:sym typeface="+mn-lt"/>
              </a:rPr>
              <a:t>美国联邦政府的开放数据由总务署（</a:t>
            </a:r>
            <a:r>
              <a:rPr lang="en-US" altLang="zh-CN" dirty="0">
                <a:cs typeface="+mn-ea"/>
                <a:sym typeface="+mn-lt"/>
              </a:rPr>
              <a:t>General </a:t>
            </a:r>
            <a:r>
              <a:rPr lang="en-US" altLang="zh-CN" dirty="0" smtClean="0">
                <a:cs typeface="+mn-ea"/>
                <a:sym typeface="+mn-lt"/>
              </a:rPr>
              <a:t>Services </a:t>
            </a:r>
            <a:r>
              <a:rPr lang="en-US" altLang="zh-CN" dirty="0">
                <a:cs typeface="+mn-ea"/>
                <a:sym typeface="+mn-lt"/>
              </a:rPr>
              <a:t>Administration</a:t>
            </a:r>
            <a:r>
              <a:rPr lang="zh-CN" altLang="en-US" dirty="0">
                <a:cs typeface="+mn-ea"/>
                <a:sym typeface="+mn-lt"/>
              </a:rPr>
              <a:t>，</a:t>
            </a:r>
            <a:r>
              <a:rPr lang="en-US" altLang="zh-CN" dirty="0">
                <a:cs typeface="+mn-ea"/>
                <a:sym typeface="+mn-lt"/>
              </a:rPr>
              <a:t>GSA</a:t>
            </a:r>
            <a:r>
              <a:rPr lang="zh-CN" altLang="en-US" dirty="0">
                <a:cs typeface="+mn-ea"/>
                <a:sym typeface="+mn-lt"/>
              </a:rPr>
              <a:t>） 和首席信息官委员会 </a:t>
            </a:r>
            <a:r>
              <a:rPr lang="zh-CN" altLang="en-US" dirty="0" smtClean="0">
                <a:cs typeface="+mn-ea"/>
                <a:sym typeface="+mn-lt"/>
              </a:rPr>
              <a:t>（</a:t>
            </a:r>
            <a:r>
              <a:rPr lang="en-US" altLang="zh-CN" dirty="0">
                <a:cs typeface="+mn-ea"/>
                <a:sym typeface="+mn-lt"/>
              </a:rPr>
              <a:t>Chief Information Officer Council</a:t>
            </a:r>
            <a:r>
              <a:rPr lang="zh-CN" altLang="en-US" dirty="0">
                <a:cs typeface="+mn-ea"/>
                <a:sym typeface="+mn-lt"/>
              </a:rPr>
              <a:t>，</a:t>
            </a:r>
            <a:r>
              <a:rPr lang="en-US" altLang="zh-CN" dirty="0">
                <a:cs typeface="+mn-ea"/>
                <a:sym typeface="+mn-lt"/>
              </a:rPr>
              <a:t>CIOC</a:t>
            </a:r>
            <a:r>
              <a:rPr lang="zh-CN" altLang="en-US" dirty="0">
                <a:cs typeface="+mn-ea"/>
                <a:sym typeface="+mn-lt"/>
              </a:rPr>
              <a:t>）等机构具体推 </a:t>
            </a:r>
            <a:r>
              <a:rPr lang="zh-CN" altLang="en-US" dirty="0" smtClean="0">
                <a:cs typeface="+mn-ea"/>
                <a:sym typeface="+mn-lt"/>
              </a:rPr>
              <a:t>动实施</a:t>
            </a:r>
            <a:r>
              <a:rPr lang="zh-CN" altLang="en-US" dirty="0">
                <a:cs typeface="+mn-ea"/>
                <a:sym typeface="+mn-lt"/>
              </a:rPr>
              <a:t>。</a:t>
            </a:r>
            <a:endParaRPr lang="en-US" altLang="zh-CN" dirty="0" smtClean="0">
              <a:cs typeface="+mn-ea"/>
              <a:sym typeface="+mn-lt"/>
            </a:endParaRPr>
          </a:p>
          <a:p>
            <a:r>
              <a:rPr lang="zh-CN" altLang="en-US" dirty="0" smtClean="0">
                <a:cs typeface="+mn-ea"/>
                <a:sym typeface="+mn-lt"/>
              </a:rPr>
              <a:t>      开放</a:t>
            </a:r>
            <a:r>
              <a:rPr lang="zh-CN" altLang="en-US" dirty="0">
                <a:cs typeface="+mn-ea"/>
                <a:sym typeface="+mn-lt"/>
              </a:rPr>
              <a:t>数据平台 </a:t>
            </a:r>
            <a:r>
              <a:rPr lang="zh-CN" altLang="en-US" dirty="0" smtClean="0">
                <a:cs typeface="+mn-ea"/>
                <a:sym typeface="+mn-lt"/>
              </a:rPr>
              <a:t>：</a:t>
            </a:r>
            <a:r>
              <a:rPr lang="en-US" altLang="zh-CN" dirty="0" smtClean="0">
                <a:cs typeface="+mn-ea"/>
                <a:sym typeface="+mn-lt"/>
              </a:rPr>
              <a:t>Data.gov</a:t>
            </a:r>
            <a:endParaRPr lang="en-US" altLang="zh-CN" dirty="0" smtClean="0">
              <a:cs typeface="+mn-ea"/>
              <a:sym typeface="+mn-lt"/>
            </a:endParaRPr>
          </a:p>
          <a:p>
            <a:r>
              <a:rPr lang="zh-CN" altLang="en-US" dirty="0">
                <a:cs typeface="+mn-ea"/>
                <a:sym typeface="+mn-lt"/>
              </a:rPr>
              <a:t>      授权使用机制 ：美国著作权法第 </a:t>
            </a:r>
            <a:r>
              <a:rPr lang="en-US" altLang="zh-CN" dirty="0">
                <a:cs typeface="+mn-ea"/>
                <a:sym typeface="+mn-lt"/>
              </a:rPr>
              <a:t>105 </a:t>
            </a:r>
            <a:r>
              <a:rPr lang="zh-CN" altLang="en-US" dirty="0">
                <a:cs typeface="+mn-ea"/>
                <a:sym typeface="+mn-lt"/>
              </a:rPr>
              <a:t>条规定，联邦政府的工作</a:t>
            </a:r>
            <a:r>
              <a:rPr lang="zh-CN" altLang="en-US" dirty="0" smtClean="0">
                <a:cs typeface="+mn-ea"/>
                <a:sym typeface="+mn-lt"/>
              </a:rPr>
              <a:t>成果</a:t>
            </a:r>
            <a:r>
              <a:rPr lang="zh-CN" altLang="en-US" dirty="0">
                <a:cs typeface="+mn-ea"/>
                <a:sym typeface="+mn-lt"/>
              </a:rPr>
              <a:t>原则上不受著作权法</a:t>
            </a:r>
            <a:r>
              <a:rPr lang="zh-CN" altLang="en-US" dirty="0" smtClean="0">
                <a:cs typeface="+mn-ea"/>
                <a:sym typeface="+mn-lt"/>
              </a:rPr>
              <a:t>保护。</a:t>
            </a:r>
            <a:endParaRPr lang="en-US" altLang="zh-CN" dirty="0" smtClean="0">
              <a:cs typeface="+mn-ea"/>
              <a:sym typeface="+mn-lt"/>
            </a:endParaRPr>
          </a:p>
          <a:p>
            <a:r>
              <a:rPr lang="zh-CN" altLang="en-US" dirty="0" smtClean="0">
                <a:cs typeface="+mn-ea"/>
                <a:sym typeface="+mn-lt"/>
              </a:rPr>
              <a:t>     开放</a:t>
            </a:r>
            <a:r>
              <a:rPr lang="zh-CN" altLang="en-US" dirty="0">
                <a:cs typeface="+mn-ea"/>
                <a:sym typeface="+mn-lt"/>
              </a:rPr>
              <a:t>数据</a:t>
            </a:r>
            <a:r>
              <a:rPr lang="zh-CN" altLang="en-US" dirty="0" smtClean="0">
                <a:cs typeface="+mn-ea"/>
                <a:sym typeface="+mn-lt"/>
              </a:rPr>
              <a:t>推广：美国</a:t>
            </a:r>
            <a:r>
              <a:rPr lang="zh-CN" altLang="en-US" dirty="0">
                <a:cs typeface="+mn-ea"/>
                <a:sym typeface="+mn-lt"/>
              </a:rPr>
              <a:t>政府积极举办各 </a:t>
            </a:r>
            <a:r>
              <a:rPr lang="zh-CN" altLang="en-US" dirty="0" smtClean="0">
                <a:cs typeface="+mn-ea"/>
                <a:sym typeface="+mn-lt"/>
              </a:rPr>
              <a:t>种</a:t>
            </a:r>
            <a:r>
              <a:rPr lang="zh-CN" altLang="en-US" dirty="0">
                <a:cs typeface="+mn-ea"/>
                <a:sym typeface="+mn-lt"/>
              </a:rPr>
              <a:t>活动和竞赛来吸引程序开发者参与，以现有公共</a:t>
            </a:r>
            <a:r>
              <a:rPr lang="zh-CN" altLang="en-US" dirty="0" smtClean="0">
                <a:cs typeface="+mn-ea"/>
                <a:sym typeface="+mn-lt"/>
              </a:rPr>
              <a:t>问题为</a:t>
            </a:r>
            <a:r>
              <a:rPr lang="zh-CN" altLang="en-US" dirty="0">
                <a:cs typeface="+mn-ea"/>
                <a:sym typeface="+mn-lt"/>
              </a:rPr>
              <a:t>主要出发点，寻求创新的解决方案。</a:t>
            </a:r>
            <a:endParaRPr lang="en-US" altLang="zh-CN" dirty="0" smtClean="0">
              <a:cs typeface="+mn-ea"/>
              <a:sym typeface="+mn-lt"/>
            </a:endParaRPr>
          </a:p>
        </p:txBody>
      </p:sp>
      <p:cxnSp>
        <p:nvCxnSpPr>
          <p:cNvPr id="7" name="直接连接符 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8" name="TextBox 43"/>
          <p:cNvSpPr txBox="1">
            <a:spLocks noChangeArrowheads="1"/>
          </p:cNvSpPr>
          <p:nvPr/>
        </p:nvSpPr>
        <p:spPr bwMode="auto">
          <a:xfrm>
            <a:off x="1907540" y="67945"/>
            <a:ext cx="616013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rPr>
              <a:t>信息公开制度</a:t>
            </a:r>
            <a:r>
              <a:rPr kumimoji="0" lang="en-US" altLang="zh-CN" sz="3600" b="1" i="0" u="none" strike="noStrike" kern="1200" cap="none" spc="0" normalizeH="0" baseline="0" noProof="0" dirty="0" smtClean="0">
                <a:ln>
                  <a:noFill/>
                </a:ln>
                <a:solidFill>
                  <a:prstClr val="black"/>
                </a:solidFill>
                <a:effectLst/>
                <a:uLnTx/>
                <a:uFillTx/>
                <a:latin typeface="+mn-lt"/>
                <a:ea typeface="+mn-ea"/>
                <a:cs typeface="+mn-ea"/>
                <a:sym typeface="+mn-lt"/>
              </a:rPr>
              <a:t>—</a:t>
            </a:r>
            <a:r>
              <a:rPr kumimoji="0" lang="zh-CN" altLang="en-US" sz="3600" b="1" i="0" u="none" strike="noStrike" kern="1200" cap="none" spc="0" normalizeH="0" baseline="0" noProof="0" dirty="0" smtClean="0">
                <a:ln>
                  <a:noFill/>
                </a:ln>
                <a:solidFill>
                  <a:prstClr val="black"/>
                </a:solidFill>
                <a:effectLst/>
                <a:uLnTx/>
                <a:uFillTx/>
                <a:latin typeface="+mn-lt"/>
                <a:ea typeface="+mn-ea"/>
                <a:cs typeface="+mn-ea"/>
                <a:sym typeface="+mn-lt"/>
              </a:rPr>
              <a:t>政府数据开放</a:t>
            </a:r>
            <a:endPar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TextBox 7"/>
          <p:cNvSpPr txBox="1"/>
          <p:nvPr/>
        </p:nvSpPr>
        <p:spPr>
          <a:xfrm>
            <a:off x="353105" y="51470"/>
            <a:ext cx="616765" cy="631548"/>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cs typeface="+mn-ea"/>
                <a:sym typeface="+mn-lt"/>
              </a:rPr>
              <a:t>0</a:t>
            </a:r>
            <a:r>
              <a:rPr kumimoji="0" lang="en-US" sz="3600" b="0" i="0" u="none" strike="noStrike" kern="1200" cap="none" spc="0" normalizeH="0" baseline="0" noProof="0" dirty="0">
                <a:ln>
                  <a:noFill/>
                </a:ln>
                <a:solidFill>
                  <a:prstClr val="black"/>
                </a:solidFill>
                <a:effectLst/>
                <a:uLnTx/>
                <a:uFillTx/>
                <a:cs typeface="+mn-ea"/>
                <a:sym typeface="+mn-lt"/>
              </a:rPr>
              <a:t>2</a:t>
            </a:r>
            <a:endParaRPr kumimoji="0" lang="en-US" sz="3600" b="0" i="0" u="none" strike="noStrike" kern="1200" cap="none" spc="0" normalizeH="0" baseline="0" noProof="0" dirty="0">
              <a:ln>
                <a:noFill/>
              </a:ln>
              <a:solidFill>
                <a:prstClr val="black"/>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 name="TextBox 2"/>
          <p:cNvSpPr txBox="1"/>
          <p:nvPr/>
        </p:nvSpPr>
        <p:spPr>
          <a:xfrm>
            <a:off x="755576" y="1293590"/>
            <a:ext cx="8679180" cy="718466"/>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cs typeface="+mn-ea"/>
                <a:sym typeface="+mn-lt"/>
              </a:rPr>
              <a:t> </a:t>
            </a:r>
            <a:endParaRPr kumimoji="0" lang="zh-CN" altLang="en-US" sz="2800" b="0" i="0" u="none" strike="noStrike" kern="1200" cap="none" spc="0" normalizeH="0" baseline="0" noProof="0" dirty="0">
              <a:ln>
                <a:noFill/>
              </a:ln>
              <a:solidFill>
                <a:prstClr val="black"/>
              </a:solidFill>
              <a:effectLst/>
              <a:uLnTx/>
              <a:uFillTx/>
              <a:cs typeface="+mn-ea"/>
              <a:sym typeface="+mn-lt"/>
            </a:endParaRPr>
          </a:p>
        </p:txBody>
      </p:sp>
      <p:cxnSp>
        <p:nvCxnSpPr>
          <p:cNvPr id="7" name="直接连接符 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8" name="TextBox 43"/>
          <p:cNvSpPr txBox="1">
            <a:spLocks noChangeArrowheads="1"/>
          </p:cNvSpPr>
          <p:nvPr/>
        </p:nvSpPr>
        <p:spPr bwMode="auto">
          <a:xfrm>
            <a:off x="1907540" y="67945"/>
            <a:ext cx="616013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rPr>
              <a:t>信息公开制度</a:t>
            </a:r>
            <a:r>
              <a:rPr kumimoji="0" lang="en-US" altLang="zh-CN" sz="3600" b="1" i="0" u="none" strike="noStrike" kern="1200" cap="none" spc="0" normalizeH="0" baseline="0" noProof="0" dirty="0" smtClean="0">
                <a:ln>
                  <a:noFill/>
                </a:ln>
                <a:solidFill>
                  <a:prstClr val="black"/>
                </a:solidFill>
                <a:effectLst/>
                <a:uLnTx/>
                <a:uFillTx/>
                <a:latin typeface="+mn-lt"/>
                <a:ea typeface="+mn-ea"/>
                <a:cs typeface="+mn-ea"/>
                <a:sym typeface="+mn-lt"/>
              </a:rPr>
              <a:t>—</a:t>
            </a:r>
            <a:r>
              <a:rPr kumimoji="0" lang="zh-CN" altLang="en-US" sz="3600" b="1" i="0" u="none" strike="noStrike" kern="1200" cap="none" spc="0" normalizeH="0" baseline="0" noProof="0" dirty="0" smtClean="0">
                <a:ln>
                  <a:noFill/>
                </a:ln>
                <a:solidFill>
                  <a:prstClr val="black"/>
                </a:solidFill>
                <a:effectLst/>
                <a:uLnTx/>
                <a:uFillTx/>
                <a:latin typeface="+mn-lt"/>
                <a:ea typeface="+mn-ea"/>
                <a:cs typeface="+mn-ea"/>
                <a:sym typeface="+mn-lt"/>
              </a:rPr>
              <a:t>政府数据开放</a:t>
            </a:r>
            <a:endPar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0" name="TextBox 7"/>
          <p:cNvSpPr txBox="1"/>
          <p:nvPr/>
        </p:nvSpPr>
        <p:spPr>
          <a:xfrm>
            <a:off x="353105" y="51470"/>
            <a:ext cx="616765" cy="631548"/>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cs typeface="+mn-ea"/>
                <a:sym typeface="+mn-lt"/>
              </a:rPr>
              <a:t>0</a:t>
            </a:r>
            <a:r>
              <a:rPr kumimoji="0" lang="en-US" sz="3600" b="0" i="0" u="none" strike="noStrike" kern="1200" cap="none" spc="0" normalizeH="0" baseline="0" noProof="0" dirty="0">
                <a:ln>
                  <a:noFill/>
                </a:ln>
                <a:solidFill>
                  <a:prstClr val="black"/>
                </a:solidFill>
                <a:effectLst/>
                <a:uLnTx/>
                <a:uFillTx/>
                <a:cs typeface="+mn-ea"/>
                <a:sym typeface="+mn-lt"/>
              </a:rPr>
              <a:t>2</a:t>
            </a:r>
            <a:endParaRPr kumimoji="0" lang="en-US" sz="3600" b="0" i="0" u="none" strike="noStrike" kern="1200" cap="none" spc="0" normalizeH="0" baseline="0" noProof="0" dirty="0">
              <a:ln>
                <a:noFill/>
              </a:ln>
              <a:solidFill>
                <a:prstClr val="black"/>
              </a:solidFill>
              <a:effectLst/>
              <a:uLnTx/>
              <a:uFillTx/>
              <a:cs typeface="+mn-ea"/>
              <a:sym typeface="+mn-lt"/>
            </a:endParaRPr>
          </a:p>
        </p:txBody>
      </p:sp>
      <p:sp>
        <p:nvSpPr>
          <p:cNvPr id="2" name="矩形 1"/>
          <p:cNvSpPr/>
          <p:nvPr/>
        </p:nvSpPr>
        <p:spPr>
          <a:xfrm>
            <a:off x="3735131" y="852622"/>
            <a:ext cx="522935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smtClean="0">
              <a:ln>
                <a:noFill/>
              </a:ln>
              <a:solidFill>
                <a:srgbClr val="000000"/>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smtClean="0">
              <a:ln>
                <a:noFill/>
              </a:ln>
              <a:solidFill>
                <a:srgbClr val="000000"/>
              </a:solidFill>
              <a:effectLst/>
              <a:uLnTx/>
              <a:uFillTx/>
              <a:cs typeface="+mn-ea"/>
              <a:sym typeface="+mn-lt"/>
            </a:endParaRPr>
          </a:p>
        </p:txBody>
      </p:sp>
      <p:sp>
        <p:nvSpPr>
          <p:cNvPr id="4" name="矩形 3"/>
          <p:cNvSpPr/>
          <p:nvPr/>
        </p:nvSpPr>
        <p:spPr>
          <a:xfrm>
            <a:off x="5368411" y="1902717"/>
            <a:ext cx="3600400" cy="1815882"/>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w="0"/>
                <a:solidFill>
                  <a:srgbClr val="0070C0"/>
                </a:solidFill>
                <a:effectLst>
                  <a:outerShdw blurRad="38100" dist="25400" dir="5400000" algn="ctr" rotWithShape="0">
                    <a:srgbClr val="6E747A">
                      <a:alpha val="43000"/>
                    </a:srgbClr>
                  </a:outerShdw>
                </a:effectLst>
                <a:uLnTx/>
                <a:uFillTx/>
                <a:cs typeface="+mn-ea"/>
                <a:sym typeface="+mn-lt"/>
              </a:rPr>
              <a:t>美国政府数据开放经验的启示？</a:t>
            </a:r>
            <a:endParaRPr kumimoji="0" lang="en-US" altLang="zh-CN" sz="2800" b="0" i="0" u="none" strike="noStrike" kern="1200" cap="none" spc="0" normalizeH="0" baseline="0" noProof="0" dirty="0" smtClean="0">
              <a:ln w="0"/>
              <a:solidFill>
                <a:srgbClr val="0070C0"/>
              </a:solidFill>
              <a:effectLst>
                <a:outerShdw blurRad="38100" dist="25400" dir="5400000" algn="ctr" rotWithShape="0">
                  <a:srgbClr val="6E747A">
                    <a:alpha val="43000"/>
                  </a:srgbClr>
                </a:outerShdw>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800" dirty="0">
              <a:ln w="0"/>
              <a:solidFill>
                <a:srgbClr val="0070C0"/>
              </a:solidFill>
              <a:effectLst>
                <a:outerShdw blurRad="38100" dist="25400" dir="5400000" algn="ctr" rotWithShape="0">
                  <a:srgbClr val="6E747A">
                    <a:alpha val="43000"/>
                  </a:srgbClr>
                </a:outerShdw>
              </a:effectLst>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w="0"/>
                <a:solidFill>
                  <a:srgbClr val="0070C0"/>
                </a:solidFill>
                <a:effectLst>
                  <a:outerShdw blurRad="38100" dist="25400" dir="5400000" algn="ctr" rotWithShape="0">
                    <a:srgbClr val="6E747A">
                      <a:alpha val="43000"/>
                    </a:srgbClr>
                  </a:outerShdw>
                </a:effectLst>
                <a:uLnTx/>
                <a:uFillTx/>
                <a:cs typeface="+mn-ea"/>
                <a:sym typeface="+mn-lt"/>
                <a:hlinkClick r:id="rId1" action="ppaction://hlinkfile"/>
              </a:rPr>
              <a:t>Patient Survey</a:t>
            </a:r>
            <a:endParaRPr kumimoji="0" lang="zh-CN" altLang="en-US" sz="2800" b="0" i="0" u="none" strike="noStrike" kern="1200" cap="none" spc="0" normalizeH="0" baseline="0" noProof="0" dirty="0">
              <a:ln w="0"/>
              <a:solidFill>
                <a:srgbClr val="0070C0"/>
              </a:solidFill>
              <a:effectLst>
                <a:outerShdw blurRad="38100" dist="25400" dir="5400000" algn="ctr" rotWithShape="0">
                  <a:srgbClr val="6E747A">
                    <a:alpha val="43000"/>
                  </a:srgbClr>
                </a:outerShdw>
              </a:effectLst>
              <a:uLnTx/>
              <a:uFillTx/>
              <a:cs typeface="+mn-ea"/>
              <a:sym typeface="+mn-l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8" y="697865"/>
            <a:ext cx="5083741" cy="425014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1390"/>
            <a:ext cx="5436096" cy="42666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circle(in)">
                                      <p:cBhvr>
                                        <p:cTn id="2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2123728" y="1599867"/>
            <a:ext cx="599460"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71" name="直接连接符 70"/>
          <p:cNvCxnSpPr/>
          <p:nvPr/>
        </p:nvCxnSpPr>
        <p:spPr>
          <a:xfrm>
            <a:off x="2839315" y="1652806"/>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2907774" y="1599868"/>
            <a:ext cx="3320410" cy="580433"/>
          </a:xfrm>
          <a:prstGeom prst="rect">
            <a:avLst/>
          </a:prstGeom>
          <a:noFill/>
          <a:effectLst/>
        </p:spPr>
        <p:txBody>
          <a:bodyPr wrap="square" lIns="102382" tIns="51190" rIns="102382" bIns="51190">
            <a:spAutoFit/>
          </a:bodyPr>
          <a:lstStyle/>
          <a:p>
            <a:pPr defTabSz="1024255">
              <a:defRPr/>
            </a:pPr>
            <a:r>
              <a:rPr lang="zh-CN" altLang="en-US" sz="3100" b="1" dirty="0">
                <a:solidFill>
                  <a:schemeClr val="tx1">
                    <a:lumMod val="65000"/>
                    <a:lumOff val="35000"/>
                  </a:schemeClr>
                </a:solidFill>
                <a:cs typeface="+mn-ea"/>
                <a:sym typeface="+mn-lt"/>
              </a:rPr>
              <a:t>信息政策与法规</a:t>
            </a:r>
            <a:endParaRPr lang="zh-CN" altLang="en-US" sz="3100" b="1" dirty="0">
              <a:solidFill>
                <a:schemeClr val="tx1">
                  <a:lumMod val="65000"/>
                  <a:lumOff val="35000"/>
                </a:schemeClr>
              </a:solidFill>
              <a:cs typeface="+mn-ea"/>
              <a:sym typeface="+mn-lt"/>
            </a:endParaRPr>
          </a:p>
        </p:txBody>
      </p:sp>
      <p:sp>
        <p:nvSpPr>
          <p:cNvPr id="90" name="标题层"/>
          <p:cNvSpPr txBox="1"/>
          <p:nvPr/>
        </p:nvSpPr>
        <p:spPr bwMode="auto">
          <a:xfrm>
            <a:off x="1907705" y="2374613"/>
            <a:ext cx="1095855"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cxnSp>
        <p:nvCxnSpPr>
          <p:cNvPr id="91" name="直接连接符 90"/>
          <p:cNvCxnSpPr/>
          <p:nvPr/>
        </p:nvCxnSpPr>
        <p:spPr>
          <a:xfrm>
            <a:off x="2839315" y="2427552"/>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2907774" y="2374613"/>
            <a:ext cx="3536434" cy="580433"/>
          </a:xfrm>
          <a:prstGeom prst="rect">
            <a:avLst/>
          </a:prstGeom>
          <a:noFill/>
          <a:effectLst/>
        </p:spPr>
        <p:txBody>
          <a:bodyPr wrap="square" lIns="102382" tIns="51190" rIns="102382" bIns="51190">
            <a:spAutoFit/>
          </a:bodyPr>
          <a:lstStyle/>
          <a:p>
            <a:pPr defTabSz="1024255">
              <a:defRPr/>
            </a:pPr>
            <a:r>
              <a:rPr lang="zh-CN" altLang="en-US" sz="3100" b="1" dirty="0">
                <a:solidFill>
                  <a:prstClr val="black">
                    <a:lumMod val="65000"/>
                    <a:lumOff val="35000"/>
                  </a:prstClr>
                </a:solidFill>
                <a:cs typeface="+mn-ea"/>
                <a:sym typeface="+mn-lt"/>
              </a:rPr>
              <a:t>信息公开制度</a:t>
            </a:r>
            <a:endParaRPr lang="zh-CN" altLang="en-US" sz="3100" b="1" dirty="0">
              <a:solidFill>
                <a:prstClr val="black">
                  <a:lumMod val="65000"/>
                  <a:lumOff val="35000"/>
                </a:prstClr>
              </a:solidFill>
              <a:cs typeface="+mn-ea"/>
              <a:sym typeface="+mn-lt"/>
            </a:endParaRPr>
          </a:p>
        </p:txBody>
      </p:sp>
      <p:sp>
        <p:nvSpPr>
          <p:cNvPr id="95" name="标题层"/>
          <p:cNvSpPr txBox="1"/>
          <p:nvPr/>
        </p:nvSpPr>
        <p:spPr bwMode="auto">
          <a:xfrm>
            <a:off x="1939618" y="3149358"/>
            <a:ext cx="1023847"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srgbClr val="319095"/>
                </a:solidFill>
                <a:cs typeface="+mn-ea"/>
                <a:sym typeface="+mn-lt"/>
              </a:rPr>
              <a:t>03</a:t>
            </a:r>
            <a:endParaRPr lang="zh-CN" altLang="en-US" sz="3100" kern="0" dirty="0">
              <a:solidFill>
                <a:srgbClr val="319095"/>
              </a:solidFill>
              <a:cs typeface="+mn-ea"/>
              <a:sym typeface="+mn-lt"/>
            </a:endParaRPr>
          </a:p>
        </p:txBody>
      </p:sp>
      <p:cxnSp>
        <p:nvCxnSpPr>
          <p:cNvPr id="96" name="直接连接符 95"/>
          <p:cNvCxnSpPr/>
          <p:nvPr/>
        </p:nvCxnSpPr>
        <p:spPr>
          <a:xfrm>
            <a:off x="2839315" y="3202296"/>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2907775" y="3149358"/>
            <a:ext cx="2520189" cy="580433"/>
          </a:xfrm>
          <a:prstGeom prst="rect">
            <a:avLst/>
          </a:prstGeom>
          <a:noFill/>
          <a:effectLst/>
        </p:spPr>
        <p:txBody>
          <a:bodyPr wrap="square" lIns="102382" tIns="51190" rIns="102382" bIns="51190">
            <a:spAutoFit/>
          </a:bodyPr>
          <a:lstStyle/>
          <a:p>
            <a:pPr defTabSz="1024255">
              <a:defRPr/>
            </a:pPr>
            <a:r>
              <a:rPr lang="zh-CN" altLang="en-US" sz="3100" b="1" dirty="0">
                <a:solidFill>
                  <a:srgbClr val="319095"/>
                </a:solidFill>
                <a:cs typeface="+mn-ea"/>
                <a:sym typeface="+mn-lt"/>
              </a:rPr>
              <a:t>个人隐私</a:t>
            </a:r>
            <a:endParaRPr lang="zh-CN" altLang="en-US" sz="3100" b="1" dirty="0">
              <a:solidFill>
                <a:srgbClr val="319095"/>
              </a:solidFill>
              <a:cs typeface="+mn-ea"/>
              <a:sym typeface="+mn-lt"/>
            </a:endParaRPr>
          </a:p>
        </p:txBody>
      </p:sp>
      <p:sp>
        <p:nvSpPr>
          <p:cNvPr id="100" name="标题层"/>
          <p:cNvSpPr txBox="1"/>
          <p:nvPr/>
        </p:nvSpPr>
        <p:spPr bwMode="auto">
          <a:xfrm>
            <a:off x="2092258" y="3924103"/>
            <a:ext cx="823558"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04</a:t>
            </a:r>
            <a:endParaRPr lang="zh-CN" altLang="en-US" sz="3100" kern="0" dirty="0">
              <a:solidFill>
                <a:prstClr val="black">
                  <a:lumMod val="65000"/>
                  <a:lumOff val="35000"/>
                </a:prstClr>
              </a:solidFill>
              <a:cs typeface="+mn-ea"/>
              <a:sym typeface="+mn-lt"/>
            </a:endParaRPr>
          </a:p>
        </p:txBody>
      </p:sp>
      <p:cxnSp>
        <p:nvCxnSpPr>
          <p:cNvPr id="101" name="直接连接符 100"/>
          <p:cNvCxnSpPr/>
          <p:nvPr/>
        </p:nvCxnSpPr>
        <p:spPr>
          <a:xfrm>
            <a:off x="2839315" y="3977041"/>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2907775" y="3924103"/>
            <a:ext cx="2520189" cy="580433"/>
          </a:xfrm>
          <a:prstGeom prst="rect">
            <a:avLst/>
          </a:prstGeom>
          <a:noFill/>
          <a:effectLst/>
        </p:spPr>
        <p:txBody>
          <a:bodyPr wrap="square" lIns="102382" tIns="51190" rIns="102382" bIns="51190">
            <a:spAutoFit/>
          </a:bodyPr>
          <a:lstStyle/>
          <a:p>
            <a:pPr defTabSz="1024255">
              <a:defRPr/>
            </a:pPr>
            <a:r>
              <a:rPr lang="zh-CN" altLang="en-US" sz="3100" b="1" dirty="0">
                <a:solidFill>
                  <a:prstClr val="black">
                    <a:lumMod val="65000"/>
                    <a:lumOff val="35000"/>
                  </a:prstClr>
                </a:solidFill>
                <a:cs typeface="+mn-ea"/>
                <a:sym typeface="+mn-lt"/>
              </a:rPr>
              <a:t>信息伦理</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1269208" y="159024"/>
            <a:ext cx="6605584"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第十二章  信息法规与信息伦理</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583480" y="3085471"/>
            <a:ext cx="146050" cy="1163637"/>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solidFill>
            <a:schemeClr val="bg1">
              <a:lumMod val="50000"/>
            </a:schemeClr>
          </a:solidFill>
          <a:ln>
            <a:noFill/>
          </a:ln>
          <a:scene3d>
            <a:camera prst="orthographicFront"/>
            <a:lightRig rig="threePt" dir="t"/>
          </a:scene3d>
          <a:sp3d>
            <a:bevelT/>
          </a:sp3d>
        </p:spPr>
        <p:txBody>
          <a:bodyPr vert="horz" wrap="square" lIns="91426" tIns="45712" rIns="91426" bIns="45712" numCol="1" anchor="t" anchorCtr="0" compatLnSpc="1"/>
          <a:lstStyle/>
          <a:p>
            <a:endParaRPr lang="zh-CN" altLang="en-US">
              <a:cs typeface="+mn-ea"/>
              <a:sym typeface="+mn-lt"/>
            </a:endParaRPr>
          </a:p>
        </p:txBody>
      </p:sp>
      <p:sp>
        <p:nvSpPr>
          <p:cNvPr id="3" name="Freeform 6"/>
          <p:cNvSpPr/>
          <p:nvPr/>
        </p:nvSpPr>
        <p:spPr bwMode="auto">
          <a:xfrm>
            <a:off x="1583480" y="1797944"/>
            <a:ext cx="146050" cy="1163637"/>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solidFill>
            <a:schemeClr val="bg1">
              <a:lumMod val="50000"/>
            </a:schemeClr>
          </a:solidFill>
          <a:ln>
            <a:noFill/>
          </a:ln>
          <a:scene3d>
            <a:camera prst="orthographicFront"/>
            <a:lightRig rig="threePt" dir="t"/>
          </a:scene3d>
          <a:sp3d>
            <a:bevelT/>
          </a:sp3d>
        </p:spPr>
        <p:txBody>
          <a:bodyPr vert="horz" wrap="square" lIns="91426" tIns="45712" rIns="91426" bIns="45712" numCol="1" anchor="t" anchorCtr="0" compatLnSpc="1"/>
          <a:lstStyle/>
          <a:p>
            <a:endParaRPr lang="zh-CN" altLang="en-US">
              <a:cs typeface="+mn-ea"/>
              <a:sym typeface="+mn-lt"/>
            </a:endParaRPr>
          </a:p>
        </p:txBody>
      </p:sp>
      <p:sp>
        <p:nvSpPr>
          <p:cNvPr id="4" name="Freeform 8"/>
          <p:cNvSpPr/>
          <p:nvPr/>
        </p:nvSpPr>
        <p:spPr bwMode="auto">
          <a:xfrm>
            <a:off x="1687815" y="1625147"/>
            <a:ext cx="1253743" cy="222250"/>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solidFill>
            <a:schemeClr val="bg1">
              <a:lumMod val="50000"/>
            </a:schemeClr>
          </a:solidFill>
          <a:ln>
            <a:noFill/>
          </a:ln>
          <a:scene3d>
            <a:camera prst="orthographicFront"/>
            <a:lightRig rig="threePt" dir="t"/>
          </a:scene3d>
          <a:sp3d>
            <a:bevelT/>
          </a:sp3d>
        </p:spPr>
        <p:txBody>
          <a:bodyPr vert="horz" wrap="square" lIns="91426" tIns="45712" rIns="91426" bIns="45712" numCol="1" anchor="t" anchorCtr="0" compatLnSpc="1"/>
          <a:lstStyle/>
          <a:p>
            <a:endParaRPr lang="zh-CN" altLang="en-US">
              <a:cs typeface="+mn-ea"/>
              <a:sym typeface="+mn-lt"/>
            </a:endParaRPr>
          </a:p>
        </p:txBody>
      </p:sp>
      <p:sp>
        <p:nvSpPr>
          <p:cNvPr id="6" name="Freeform 9"/>
          <p:cNvSpPr/>
          <p:nvPr/>
        </p:nvSpPr>
        <p:spPr bwMode="auto">
          <a:xfrm>
            <a:off x="1583480" y="2968866"/>
            <a:ext cx="1339110" cy="219075"/>
          </a:xfrm>
          <a:custGeom>
            <a:avLst/>
            <a:gdLst>
              <a:gd name="T0" fmla="*/ 6883 w 7631"/>
              <a:gd name="T1" fmla="*/ 375 h 997"/>
              <a:gd name="T2" fmla="*/ 6765 w 7631"/>
              <a:gd name="T3" fmla="*/ 0 h 997"/>
              <a:gd name="T4" fmla="*/ 7631 w 7631"/>
              <a:gd name="T5" fmla="*/ 499 h 997"/>
              <a:gd name="T6" fmla="*/ 6765 w 7631"/>
              <a:gd name="T7" fmla="*/ 997 h 997"/>
              <a:gd name="T8" fmla="*/ 6883 w 7631"/>
              <a:gd name="T9" fmla="*/ 623 h 997"/>
              <a:gd name="T10" fmla="*/ 0 w 7631"/>
              <a:gd name="T11" fmla="*/ 623 h 997"/>
              <a:gd name="T12" fmla="*/ 0 w 7631"/>
              <a:gd name="T13" fmla="*/ 375 h 997"/>
              <a:gd name="T14" fmla="*/ 6883 w 7631"/>
              <a:gd name="T15" fmla="*/ 375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6883" y="375"/>
                </a:moveTo>
                <a:lnTo>
                  <a:pt x="6765" y="0"/>
                </a:lnTo>
                <a:lnTo>
                  <a:pt x="7631" y="499"/>
                </a:lnTo>
                <a:lnTo>
                  <a:pt x="6765" y="997"/>
                </a:lnTo>
                <a:lnTo>
                  <a:pt x="6883" y="623"/>
                </a:lnTo>
                <a:lnTo>
                  <a:pt x="0" y="623"/>
                </a:lnTo>
                <a:lnTo>
                  <a:pt x="0" y="375"/>
                </a:lnTo>
                <a:lnTo>
                  <a:pt x="6883" y="375"/>
                </a:lnTo>
                <a:close/>
              </a:path>
            </a:pathLst>
          </a:custGeom>
          <a:solidFill>
            <a:schemeClr val="bg1">
              <a:lumMod val="50000"/>
            </a:schemeClr>
          </a:solidFill>
          <a:ln>
            <a:noFill/>
          </a:ln>
          <a:scene3d>
            <a:camera prst="orthographicFront"/>
            <a:lightRig rig="threePt" dir="t"/>
          </a:scene3d>
          <a:sp3d>
            <a:bevelT/>
          </a:sp3d>
        </p:spPr>
        <p:txBody>
          <a:bodyPr vert="horz" wrap="square" lIns="91426" tIns="45712" rIns="91426" bIns="45712" numCol="1" anchor="t" anchorCtr="0" compatLnSpc="1"/>
          <a:lstStyle/>
          <a:p>
            <a:endParaRPr lang="zh-CN" altLang="en-US">
              <a:cs typeface="+mn-ea"/>
              <a:sym typeface="+mn-lt"/>
            </a:endParaRPr>
          </a:p>
        </p:txBody>
      </p:sp>
      <p:sp>
        <p:nvSpPr>
          <p:cNvPr id="7" name="Freeform 10"/>
          <p:cNvSpPr/>
          <p:nvPr/>
        </p:nvSpPr>
        <p:spPr bwMode="auto">
          <a:xfrm>
            <a:off x="1687815" y="4205805"/>
            <a:ext cx="1253743" cy="223837"/>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solidFill>
            <a:schemeClr val="bg1">
              <a:lumMod val="50000"/>
            </a:schemeClr>
          </a:solidFill>
          <a:ln>
            <a:noFill/>
          </a:ln>
          <a:scene3d>
            <a:camera prst="orthographicFront"/>
            <a:lightRig rig="threePt" dir="t"/>
          </a:scene3d>
          <a:sp3d>
            <a:bevelT/>
          </a:sp3d>
        </p:spPr>
        <p:txBody>
          <a:bodyPr vert="horz" wrap="square" lIns="91426" tIns="45712" rIns="91426" bIns="45712" numCol="1" anchor="t" anchorCtr="0" compatLnSpc="1"/>
          <a:lstStyle/>
          <a:p>
            <a:endParaRPr lang="zh-CN" altLang="en-US">
              <a:cs typeface="+mn-ea"/>
              <a:sym typeface="+mn-lt"/>
            </a:endParaRPr>
          </a:p>
        </p:txBody>
      </p:sp>
      <p:grpSp>
        <p:nvGrpSpPr>
          <p:cNvPr id="8" name="组合 7"/>
          <p:cNvGrpSpPr/>
          <p:nvPr/>
        </p:nvGrpSpPr>
        <p:grpSpPr>
          <a:xfrm>
            <a:off x="1015056" y="2443068"/>
            <a:ext cx="1259379" cy="1259379"/>
            <a:chOff x="878699" y="1945606"/>
            <a:chExt cx="1705474" cy="1705474"/>
          </a:xfrm>
          <a:solidFill>
            <a:schemeClr val="tx2"/>
          </a:solidFill>
        </p:grpSpPr>
        <p:sp>
          <p:nvSpPr>
            <p:cNvPr id="9" name="八边形 8"/>
            <p:cNvSpPr/>
            <p:nvPr/>
          </p:nvSpPr>
          <p:spPr>
            <a:xfrm>
              <a:off x="878699" y="1945606"/>
              <a:ext cx="1705474" cy="1705474"/>
            </a:xfrm>
            <a:prstGeom prst="octagon">
              <a:avLst/>
            </a:prstGeom>
            <a:grp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Rectangle 11"/>
            <p:cNvSpPr>
              <a:spLocks noChangeArrowheads="1"/>
            </p:cNvSpPr>
            <p:nvPr/>
          </p:nvSpPr>
          <p:spPr bwMode="gray">
            <a:xfrm>
              <a:off x="1195984" y="2193868"/>
              <a:ext cx="1096463" cy="1125351"/>
            </a:xfrm>
            <a:prstGeom prst="rect">
              <a:avLst/>
            </a:prstGeom>
            <a:noFill/>
            <a:ln>
              <a:noFill/>
            </a:ln>
            <a:scene3d>
              <a:camera prst="orthographicFront"/>
              <a:lightRig rig="threePt" dir="t"/>
            </a:scene3d>
            <a:sp3d>
              <a:bevelT/>
            </a:sp3d>
          </p:spPr>
          <p:txBody>
            <a:bodyPr wrap="square">
              <a:spAutoFit/>
            </a:bodyPr>
            <a:lstStyle/>
            <a:p>
              <a:pPr algn="ctr"/>
              <a:r>
                <a:rPr lang="zh-CN" altLang="en-US" sz="2400" b="1" dirty="0">
                  <a:solidFill>
                    <a:schemeClr val="bg1"/>
                  </a:solidFill>
                  <a:cs typeface="+mn-ea"/>
                  <a:sym typeface="+mn-lt"/>
                </a:rPr>
                <a:t>隐私定义</a:t>
              </a:r>
              <a:endParaRPr lang="zh-CN" altLang="en-US" sz="2400" b="1" dirty="0">
                <a:solidFill>
                  <a:schemeClr val="bg1"/>
                </a:solidFill>
                <a:cs typeface="+mn-ea"/>
                <a:sym typeface="+mn-lt"/>
              </a:endParaRPr>
            </a:p>
          </p:txBody>
        </p:sp>
      </p:grpSp>
      <p:sp>
        <p:nvSpPr>
          <p:cNvPr id="11" name="六边形 10"/>
          <p:cNvSpPr/>
          <p:nvPr/>
        </p:nvSpPr>
        <p:spPr>
          <a:xfrm>
            <a:off x="3232150" y="1459865"/>
            <a:ext cx="5734050" cy="983615"/>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dirty="0">
              <a:cs typeface="+mn-ea"/>
              <a:sym typeface="+mn-lt"/>
            </a:endParaRPr>
          </a:p>
        </p:txBody>
      </p:sp>
      <p:sp>
        <p:nvSpPr>
          <p:cNvPr id="14" name="六边形 13"/>
          <p:cNvSpPr/>
          <p:nvPr/>
        </p:nvSpPr>
        <p:spPr>
          <a:xfrm>
            <a:off x="3232150" y="2659380"/>
            <a:ext cx="5733415" cy="1007745"/>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5" name="六边形 14"/>
          <p:cNvSpPr/>
          <p:nvPr/>
        </p:nvSpPr>
        <p:spPr>
          <a:xfrm>
            <a:off x="3162935" y="2519680"/>
            <a:ext cx="2334895" cy="380365"/>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r>
              <a:rPr lang="zh-CN" altLang="en-US" sz="1600" dirty="0">
                <a:cs typeface="+mn-ea"/>
                <a:sym typeface="+mn-lt"/>
              </a:rPr>
              <a:t>第二种观点</a:t>
            </a:r>
            <a:endParaRPr lang="zh-CN" altLang="en-US" sz="1600" dirty="0">
              <a:cs typeface="+mn-ea"/>
              <a:sym typeface="+mn-lt"/>
            </a:endParaRPr>
          </a:p>
        </p:txBody>
      </p:sp>
      <p:sp>
        <p:nvSpPr>
          <p:cNvPr id="16" name="六边形 15"/>
          <p:cNvSpPr/>
          <p:nvPr/>
        </p:nvSpPr>
        <p:spPr>
          <a:xfrm>
            <a:off x="3232150" y="3919220"/>
            <a:ext cx="5734050" cy="940435"/>
          </a:xfrm>
          <a:prstGeom prst="hexagon">
            <a:avLst/>
          </a:prstGeom>
          <a:solidFill>
            <a:schemeClr val="bg1">
              <a:lumMod val="8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7" name="六边形 16"/>
          <p:cNvSpPr/>
          <p:nvPr/>
        </p:nvSpPr>
        <p:spPr>
          <a:xfrm>
            <a:off x="3162935" y="3702050"/>
            <a:ext cx="2334895" cy="392430"/>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19" name="六边形 18"/>
          <p:cNvSpPr/>
          <p:nvPr/>
        </p:nvSpPr>
        <p:spPr>
          <a:xfrm>
            <a:off x="3047365" y="1275080"/>
            <a:ext cx="2334895" cy="360680"/>
          </a:xfrm>
          <a:prstGeom prst="hexagon">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r>
              <a:rPr lang="zh-CN" altLang="en-US" sz="1600" dirty="0">
                <a:cs typeface="+mn-ea"/>
                <a:sym typeface="+mn-lt"/>
              </a:rPr>
              <a:t>第一种观点</a:t>
            </a:r>
            <a:endParaRPr lang="zh-CN" altLang="en-US" sz="1600" dirty="0">
              <a:cs typeface="+mn-ea"/>
              <a:sym typeface="+mn-lt"/>
            </a:endParaRPr>
          </a:p>
        </p:txBody>
      </p:sp>
      <p:sp>
        <p:nvSpPr>
          <p:cNvPr id="26" name="TextBox 25"/>
          <p:cNvSpPr txBox="1"/>
          <p:nvPr/>
        </p:nvSpPr>
        <p:spPr>
          <a:xfrm>
            <a:off x="3637174" y="3784405"/>
            <a:ext cx="1210560" cy="338538"/>
          </a:xfrm>
          <a:prstGeom prst="rect">
            <a:avLst/>
          </a:prstGeom>
          <a:noFill/>
          <a:scene3d>
            <a:camera prst="orthographicFront"/>
            <a:lightRig rig="threePt" dir="t"/>
          </a:scene3d>
          <a:sp3d>
            <a:bevelT/>
          </a:sp3d>
        </p:spPr>
        <p:txBody>
          <a:bodyPr wrap="none" lIns="91426" tIns="45712" rIns="91426" bIns="45712" rtlCol="0">
            <a:spAutoFit/>
          </a:bodyPr>
          <a:lstStyle/>
          <a:p>
            <a:r>
              <a:rPr lang="zh-CN" altLang="en-US" sz="1600" dirty="0">
                <a:solidFill>
                  <a:schemeClr val="bg1"/>
                </a:solidFill>
                <a:cs typeface="+mn-ea"/>
                <a:sym typeface="+mn-lt"/>
              </a:rPr>
              <a:t>第三种观点</a:t>
            </a:r>
            <a:endParaRPr lang="zh-CN" altLang="en-US" sz="1600" dirty="0">
              <a:solidFill>
                <a:schemeClr val="bg1"/>
              </a:solidFill>
              <a:cs typeface="+mn-ea"/>
              <a:sym typeface="+mn-lt"/>
            </a:endParaRPr>
          </a:p>
        </p:txBody>
      </p:sp>
      <p:cxnSp>
        <p:nvCxnSpPr>
          <p:cNvPr id="27" name="直接连接符 26"/>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8"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个人隐私</a:t>
            </a:r>
            <a:endParaRPr lang="en-US" altLang="zh-CN" sz="3600" b="1" dirty="0">
              <a:latin typeface="+mn-lt"/>
              <a:ea typeface="+mn-ea"/>
              <a:cs typeface="+mn-ea"/>
              <a:sym typeface="+mn-lt"/>
            </a:endParaRPr>
          </a:p>
        </p:txBody>
      </p:sp>
      <p:sp>
        <p:nvSpPr>
          <p:cNvPr id="29" name="燕尾形 28"/>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0"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03</a:t>
            </a:r>
            <a:endParaRPr lang="zh-CN" altLang="en-US" sz="3600" dirty="0">
              <a:cs typeface="+mn-ea"/>
              <a:sym typeface="+mn-lt"/>
            </a:endParaRPr>
          </a:p>
        </p:txBody>
      </p:sp>
      <p:sp>
        <p:nvSpPr>
          <p:cNvPr id="32" name="TextBox 31"/>
          <p:cNvSpPr txBox="1"/>
          <p:nvPr/>
        </p:nvSpPr>
        <p:spPr>
          <a:xfrm>
            <a:off x="3295015" y="2862580"/>
            <a:ext cx="5856605" cy="922020"/>
          </a:xfrm>
          <a:prstGeom prst="rect">
            <a:avLst/>
          </a:prstGeom>
          <a:noFill/>
          <a:scene3d>
            <a:camera prst="orthographicFront"/>
            <a:lightRig rig="threePt" dir="t"/>
          </a:scene3d>
          <a:sp3d>
            <a:bevelT/>
          </a:sp3d>
        </p:spPr>
        <p:txBody>
          <a:bodyPr wrap="square" rtlCol="0">
            <a:spAutoFit/>
          </a:bodyPr>
          <a:lstStyle/>
          <a:p>
            <a:r>
              <a:rPr lang="zh-CN" altLang="en-US" dirty="0">
                <a:cs typeface="+mn-ea"/>
                <a:sym typeface="+mn-lt"/>
              </a:rPr>
              <a:t>隐私又称私人生活秘密或私生活秘密是指私人生活安宁不受他人非法干扰</a:t>
            </a:r>
            <a:r>
              <a:rPr lang="en-US" altLang="zh-CN" dirty="0">
                <a:cs typeface="+mn-ea"/>
                <a:sym typeface="+mn-lt"/>
              </a:rPr>
              <a:t>,</a:t>
            </a:r>
            <a:r>
              <a:rPr lang="zh-CN" altLang="en-US" dirty="0">
                <a:cs typeface="+mn-ea"/>
                <a:sym typeface="+mn-lt"/>
              </a:rPr>
              <a:t>私人信息不受他人非法收集、刺探和公开等</a:t>
            </a:r>
            <a:endParaRPr lang="zh-CN" altLang="en-US" dirty="0">
              <a:cs typeface="+mn-ea"/>
              <a:sym typeface="+mn-lt"/>
            </a:endParaRPr>
          </a:p>
        </p:txBody>
      </p:sp>
      <p:sp>
        <p:nvSpPr>
          <p:cNvPr id="35" name="TextBox 34"/>
          <p:cNvSpPr txBox="1"/>
          <p:nvPr/>
        </p:nvSpPr>
        <p:spPr>
          <a:xfrm>
            <a:off x="251460" y="814070"/>
            <a:ext cx="5684520" cy="460375"/>
          </a:xfrm>
          <a:prstGeom prst="rect">
            <a:avLst/>
          </a:prstGeom>
          <a:noFill/>
        </p:spPr>
        <p:txBody>
          <a:bodyPr wrap="square" rtlCol="0">
            <a:spAutoFit/>
          </a:bodyPr>
          <a:lstStyle/>
          <a:p>
            <a:r>
              <a:rPr lang="zh-CN" altLang="en-US" sz="2400" b="1" dirty="0">
                <a:cs typeface="+mn-ea"/>
                <a:sym typeface="+mn-lt"/>
              </a:rPr>
              <a:t>一、个人隐私的相关概念  </a:t>
            </a:r>
            <a:r>
              <a:rPr lang="en-US" altLang="zh-CN" sz="2400" b="1" dirty="0">
                <a:cs typeface="+mn-ea"/>
                <a:sym typeface="+mn-lt"/>
              </a:rPr>
              <a:t>Privacy</a:t>
            </a:r>
            <a:endParaRPr lang="en-US" altLang="zh-CN" sz="2400" b="1" dirty="0">
              <a:cs typeface="+mn-ea"/>
              <a:sym typeface="+mn-lt"/>
            </a:endParaRPr>
          </a:p>
        </p:txBody>
      </p:sp>
      <p:sp>
        <p:nvSpPr>
          <p:cNvPr id="5" name="TextBox 4"/>
          <p:cNvSpPr txBox="1"/>
          <p:nvPr/>
        </p:nvSpPr>
        <p:spPr>
          <a:xfrm>
            <a:off x="3319790" y="1705449"/>
            <a:ext cx="5466080" cy="583565"/>
          </a:xfrm>
          <a:prstGeom prst="rect">
            <a:avLst/>
          </a:prstGeom>
          <a:noFill/>
        </p:spPr>
        <p:txBody>
          <a:bodyPr wrap="none" rtlCol="0">
            <a:spAutoFit/>
          </a:bodyPr>
          <a:lstStyle/>
          <a:p>
            <a:r>
              <a:rPr lang="zh-CN" altLang="en-US" sz="1600" dirty="0">
                <a:cs typeface="+mn-ea"/>
                <a:sym typeface="+mn-lt"/>
              </a:rPr>
              <a:t>隐私是个人生活中不愿意为他人所涉的私人生活，包括个人</a:t>
            </a:r>
            <a:endParaRPr lang="en-US" altLang="zh-CN" sz="1600" dirty="0">
              <a:cs typeface="+mn-ea"/>
              <a:sym typeface="+mn-lt"/>
            </a:endParaRPr>
          </a:p>
          <a:p>
            <a:r>
              <a:rPr lang="zh-CN" altLang="en-US" sz="1600" dirty="0">
                <a:cs typeface="+mn-ea"/>
                <a:sym typeface="+mn-lt"/>
              </a:rPr>
              <a:t>信息的保密、个人生活不受干扰和个人私事的决定自由</a:t>
            </a:r>
            <a:endParaRPr lang="zh-CN" altLang="en-US" sz="1600" dirty="0">
              <a:cs typeface="+mn-ea"/>
              <a:sym typeface="+mn-lt"/>
            </a:endParaRPr>
          </a:p>
        </p:txBody>
      </p:sp>
      <p:sp>
        <p:nvSpPr>
          <p:cNvPr id="12" name="矩形 11"/>
          <p:cNvSpPr/>
          <p:nvPr/>
        </p:nvSpPr>
        <p:spPr>
          <a:xfrm>
            <a:off x="3385820" y="4041775"/>
            <a:ext cx="5426710" cy="922020"/>
          </a:xfrm>
          <a:prstGeom prst="rect">
            <a:avLst/>
          </a:prstGeom>
        </p:spPr>
        <p:txBody>
          <a:bodyPr wrap="square">
            <a:spAutoFit/>
          </a:bodyPr>
          <a:lstStyle/>
          <a:p>
            <a:r>
              <a:rPr lang="zh-CN" altLang="en-US" dirty="0">
                <a:cs typeface="+mn-ea"/>
                <a:sym typeface="+mn-lt"/>
              </a:rPr>
              <a:t>隐私就是私生活</a:t>
            </a:r>
            <a:r>
              <a:rPr lang="en-US" altLang="zh-CN" dirty="0">
                <a:cs typeface="+mn-ea"/>
                <a:sym typeface="+mn-lt"/>
              </a:rPr>
              <a:t>,</a:t>
            </a:r>
            <a:r>
              <a:rPr lang="zh-CN" altLang="en-US" dirty="0">
                <a:cs typeface="+mn-ea"/>
                <a:sym typeface="+mn-lt"/>
              </a:rPr>
              <a:t>是自然人拥有的与公共生活无关的个人生活</a:t>
            </a:r>
            <a:r>
              <a:rPr lang="en-US" altLang="zh-CN" dirty="0">
                <a:cs typeface="+mn-ea"/>
                <a:sym typeface="+mn-lt"/>
              </a:rPr>
              <a:t>,</a:t>
            </a:r>
            <a:r>
              <a:rPr lang="zh-CN" altLang="en-US" dirty="0">
                <a:cs typeface="+mn-ea"/>
                <a:sym typeface="+mn-lt"/>
              </a:rPr>
              <a:t>指与其他人无关的私人事务</a:t>
            </a:r>
            <a:r>
              <a:rPr lang="en-US" altLang="zh-CN" dirty="0">
                <a:cs typeface="+mn-ea"/>
                <a:sym typeface="+mn-lt"/>
              </a:rPr>
              <a:t>,</a:t>
            </a:r>
            <a:r>
              <a:rPr lang="zh-CN" altLang="en-US" dirty="0">
                <a:cs typeface="+mn-ea"/>
                <a:sym typeface="+mn-lt"/>
              </a:rPr>
              <a:t>包括私人的活动、个人生活资料以及一切信息。</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2" name="圆角矩形 11"/>
          <p:cNvSpPr/>
          <p:nvPr/>
        </p:nvSpPr>
        <p:spPr>
          <a:xfrm>
            <a:off x="467544" y="2090779"/>
            <a:ext cx="1458352" cy="949024"/>
          </a:xfrm>
          <a:prstGeom prst="roundRect">
            <a:avLst/>
          </a:prstGeom>
          <a:solidFill>
            <a:schemeClr val="tx2"/>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r>
              <a:rPr lang="zh-CN" altLang="en-US" sz="2000" b="1" dirty="0">
                <a:cs typeface="+mn-ea"/>
                <a:sym typeface="+mn-lt"/>
              </a:rPr>
              <a:t>构成隐私的要件</a:t>
            </a:r>
            <a:endParaRPr lang="zh-CN" altLang="en-US" sz="2000" b="1" dirty="0">
              <a:cs typeface="+mn-ea"/>
              <a:sym typeface="+mn-lt"/>
            </a:endParaRPr>
          </a:p>
        </p:txBody>
      </p:sp>
      <p:cxnSp>
        <p:nvCxnSpPr>
          <p:cNvPr id="13" name="肘形连接符 12"/>
          <p:cNvCxnSpPr/>
          <p:nvPr/>
        </p:nvCxnSpPr>
        <p:spPr>
          <a:xfrm rot="10800000" flipV="1">
            <a:off x="1963194" y="1633520"/>
            <a:ext cx="623737" cy="974234"/>
          </a:xfrm>
          <a:prstGeom prst="bentConnector3">
            <a:avLst/>
          </a:prstGeom>
          <a:effectLst>
            <a:reflection blurRad="6350" stA="52000" endA="300" endPos="35000" dir="5400000" sy="-100000" algn="bl" rotWithShape="0"/>
          </a:effectLst>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a:off x="1963193" y="2607754"/>
            <a:ext cx="623737" cy="974234"/>
          </a:xfrm>
          <a:prstGeom prst="bentConnector3">
            <a:avLst/>
          </a:prstGeom>
          <a:effectLst>
            <a:reflection blurRad="6350" stA="52000" endA="300" endPos="35000" dir="5400000" sy="-100000" algn="bl" rotWithShape="0"/>
          </a:effectLst>
        </p:spPr>
        <p:style>
          <a:lnRef idx="1">
            <a:schemeClr val="accent6"/>
          </a:lnRef>
          <a:fillRef idx="0">
            <a:schemeClr val="accent6"/>
          </a:fillRef>
          <a:effectRef idx="0">
            <a:schemeClr val="accent6"/>
          </a:effectRef>
          <a:fontRef idx="minor">
            <a:schemeClr val="tx1"/>
          </a:fontRef>
        </p:style>
      </p:cxnSp>
      <p:sp>
        <p:nvSpPr>
          <p:cNvPr id="19" name="圆角矩形 18"/>
          <p:cNvSpPr/>
          <p:nvPr/>
        </p:nvSpPr>
        <p:spPr>
          <a:xfrm>
            <a:off x="2586929" y="1257767"/>
            <a:ext cx="1458352" cy="701915"/>
          </a:xfrm>
          <a:prstGeom prst="roundRect">
            <a:avLst/>
          </a:prstGeom>
          <a:solidFill>
            <a:srgbClr val="5FCACB"/>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800" dirty="0">
                <a:cs typeface="+mn-ea"/>
                <a:sym typeface="+mn-lt"/>
              </a:rPr>
              <a:t>隐</a:t>
            </a:r>
            <a:endParaRPr lang="zh-CN" altLang="en-US" sz="2800" dirty="0">
              <a:cs typeface="+mn-ea"/>
              <a:sym typeface="+mn-lt"/>
            </a:endParaRPr>
          </a:p>
        </p:txBody>
      </p:sp>
      <p:sp>
        <p:nvSpPr>
          <p:cNvPr id="20" name="圆角矩形 19"/>
          <p:cNvSpPr/>
          <p:nvPr/>
        </p:nvSpPr>
        <p:spPr>
          <a:xfrm>
            <a:off x="2622156" y="3201983"/>
            <a:ext cx="1458352" cy="701915"/>
          </a:xfrm>
          <a:prstGeom prst="roundRect">
            <a:avLst/>
          </a:prstGeom>
          <a:solidFill>
            <a:srgbClr val="A0BF0D"/>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sz="2800" dirty="0">
                <a:cs typeface="+mn-ea"/>
                <a:sym typeface="+mn-lt"/>
              </a:rPr>
              <a:t>私</a:t>
            </a:r>
            <a:endParaRPr lang="zh-CN" altLang="en-US" sz="2800" dirty="0">
              <a:cs typeface="+mn-ea"/>
              <a:sym typeface="+mn-lt"/>
            </a:endParaRPr>
          </a:p>
        </p:txBody>
      </p:sp>
      <p:cxnSp>
        <p:nvCxnSpPr>
          <p:cNvPr id="21" name="直接连接符 20"/>
          <p:cNvCxnSpPr/>
          <p:nvPr/>
        </p:nvCxnSpPr>
        <p:spPr>
          <a:xfrm>
            <a:off x="4423373" y="1923678"/>
            <a:ext cx="3510847" cy="0"/>
          </a:xfrm>
          <a:prstGeom prst="line">
            <a:avLst/>
          </a:prstGeom>
          <a:effectLst>
            <a:reflection blurRad="6350" stA="52000" endA="300" endPos="35000" dir="5400000" sy="-100000" algn="bl" rotWithShape="0"/>
          </a:effectLst>
        </p:spPr>
        <p:style>
          <a:lnRef idx="1">
            <a:schemeClr val="accent6"/>
          </a:lnRef>
          <a:fillRef idx="0">
            <a:schemeClr val="accent6"/>
          </a:fillRef>
          <a:effectRef idx="0">
            <a:schemeClr val="accent6"/>
          </a:effectRef>
          <a:fontRef idx="minor">
            <a:schemeClr val="tx1"/>
          </a:fontRef>
        </p:style>
      </p:cxnSp>
      <p:cxnSp>
        <p:nvCxnSpPr>
          <p:cNvPr id="22" name="直接连接符 21"/>
          <p:cNvCxnSpPr/>
          <p:nvPr/>
        </p:nvCxnSpPr>
        <p:spPr>
          <a:xfrm>
            <a:off x="4458912" y="4155926"/>
            <a:ext cx="3510847" cy="0"/>
          </a:xfrm>
          <a:prstGeom prst="line">
            <a:avLst/>
          </a:prstGeom>
          <a:effectLst>
            <a:reflection blurRad="6350" stA="52000" endA="300" endPos="35000" dir="5400000" sy="-100000" algn="bl" rotWithShape="0"/>
          </a:effectLst>
        </p:spPr>
        <p:style>
          <a:lnRef idx="1">
            <a:schemeClr val="accent6"/>
          </a:lnRef>
          <a:fillRef idx="0">
            <a:schemeClr val="accent6"/>
          </a:fillRef>
          <a:effectRef idx="0">
            <a:schemeClr val="accent6"/>
          </a:effectRef>
          <a:fontRef idx="minor">
            <a:schemeClr val="tx1"/>
          </a:fontRef>
        </p:style>
      </p:cxnSp>
      <p:sp>
        <p:nvSpPr>
          <p:cNvPr id="8" name="TextBox 7"/>
          <p:cNvSpPr txBox="1"/>
          <p:nvPr/>
        </p:nvSpPr>
        <p:spPr>
          <a:xfrm>
            <a:off x="4080563" y="1016402"/>
            <a:ext cx="4865434" cy="960969"/>
          </a:xfrm>
          <a:prstGeom prst="rect">
            <a:avLst/>
          </a:prstGeom>
          <a:noFill/>
          <a:effectLst>
            <a:reflection blurRad="6350" stA="52000" endA="300" endPos="35000" dir="5400000" sy="-100000" algn="bl" rotWithShape="0"/>
          </a:effectLst>
        </p:spPr>
        <p:txBody>
          <a:bodyPr wrap="none" rtlCol="0">
            <a:spAutoFit/>
          </a:bodyPr>
          <a:lstStyle/>
          <a:p>
            <a:pPr>
              <a:lnSpc>
                <a:spcPct val="150000"/>
              </a:lnSpc>
            </a:pPr>
            <a:r>
              <a:rPr lang="zh-CN" altLang="en-US" sz="2000" dirty="0">
                <a:cs typeface="+mn-ea"/>
                <a:sym typeface="+mn-lt"/>
              </a:rPr>
              <a:t>指个人对隐私的主观态度</a:t>
            </a:r>
            <a:r>
              <a:rPr lang="en-US" altLang="zh-CN" sz="2000" dirty="0">
                <a:cs typeface="+mn-ea"/>
                <a:sym typeface="+mn-lt"/>
              </a:rPr>
              <a:t>,</a:t>
            </a:r>
            <a:r>
              <a:rPr lang="zh-CN" altLang="en-US" sz="2000" dirty="0">
                <a:cs typeface="+mn-ea"/>
                <a:sym typeface="+mn-lt"/>
              </a:rPr>
              <a:t>即个人的某些信</a:t>
            </a:r>
            <a:endParaRPr lang="en-US" altLang="zh-CN" sz="2000" dirty="0">
              <a:cs typeface="+mn-ea"/>
              <a:sym typeface="+mn-lt"/>
            </a:endParaRPr>
          </a:p>
          <a:p>
            <a:pPr>
              <a:lnSpc>
                <a:spcPct val="150000"/>
              </a:lnSpc>
            </a:pPr>
            <a:r>
              <a:rPr lang="zh-CN" altLang="en-US" sz="2000" dirty="0">
                <a:cs typeface="+mn-ea"/>
                <a:sym typeface="+mn-lt"/>
              </a:rPr>
              <a:t>息、某些事情不愿意为他人知晓和公开。</a:t>
            </a:r>
            <a:endParaRPr lang="zh-CN" altLang="en-US" sz="2000" dirty="0">
              <a:cs typeface="+mn-ea"/>
              <a:sym typeface="+mn-lt"/>
            </a:endParaRPr>
          </a:p>
        </p:txBody>
      </p:sp>
      <p:sp>
        <p:nvSpPr>
          <p:cNvPr id="9" name="TextBox 8"/>
          <p:cNvSpPr txBox="1"/>
          <p:nvPr/>
        </p:nvSpPr>
        <p:spPr>
          <a:xfrm>
            <a:off x="4200068" y="2864227"/>
            <a:ext cx="4801314" cy="1338828"/>
          </a:xfrm>
          <a:prstGeom prst="rect">
            <a:avLst/>
          </a:prstGeom>
          <a:noFill/>
        </p:spPr>
        <p:txBody>
          <a:bodyPr wrap="none" rtlCol="0">
            <a:spAutoFit/>
          </a:bodyPr>
          <a:lstStyle/>
          <a:p>
            <a:pPr>
              <a:lnSpc>
                <a:spcPct val="150000"/>
              </a:lnSpc>
            </a:pPr>
            <a:r>
              <a:rPr lang="zh-CN" altLang="en-US" dirty="0">
                <a:cs typeface="+mn-ea"/>
                <a:sym typeface="+mn-lt"/>
              </a:rPr>
              <a:t>指个人的事情</a:t>
            </a:r>
            <a:r>
              <a:rPr lang="en-US" altLang="zh-CN" dirty="0">
                <a:cs typeface="+mn-ea"/>
                <a:sym typeface="+mn-lt"/>
              </a:rPr>
              <a:t>,</a:t>
            </a:r>
            <a:r>
              <a:rPr lang="zh-CN" altLang="en-US" dirty="0">
                <a:cs typeface="+mn-ea"/>
                <a:sym typeface="+mn-lt"/>
              </a:rPr>
              <a:t>与其他人、其他组织无关</a:t>
            </a:r>
            <a:r>
              <a:rPr lang="en-US" altLang="zh-CN" dirty="0">
                <a:cs typeface="+mn-ea"/>
                <a:sym typeface="+mn-lt"/>
              </a:rPr>
              <a:t>,</a:t>
            </a:r>
            <a:r>
              <a:rPr lang="zh-CN" altLang="en-US" dirty="0">
                <a:cs typeface="+mn-ea"/>
                <a:sym typeface="+mn-lt"/>
              </a:rPr>
              <a:t>与</a:t>
            </a:r>
            <a:endParaRPr lang="en-US" altLang="zh-CN" dirty="0">
              <a:cs typeface="+mn-ea"/>
              <a:sym typeface="+mn-lt"/>
            </a:endParaRPr>
          </a:p>
          <a:p>
            <a:pPr>
              <a:lnSpc>
                <a:spcPct val="150000"/>
              </a:lnSpc>
            </a:pPr>
            <a:r>
              <a:rPr lang="zh-CN" altLang="en-US" dirty="0">
                <a:cs typeface="+mn-ea"/>
                <a:sym typeface="+mn-lt"/>
              </a:rPr>
              <a:t>公共利益、群体利益也无关</a:t>
            </a:r>
            <a:r>
              <a:rPr lang="en-US" altLang="zh-CN" dirty="0">
                <a:cs typeface="+mn-ea"/>
                <a:sym typeface="+mn-lt"/>
              </a:rPr>
              <a:t>,</a:t>
            </a:r>
            <a:r>
              <a:rPr lang="zh-CN" altLang="en-US" dirty="0">
                <a:cs typeface="+mn-ea"/>
                <a:sym typeface="+mn-lt"/>
              </a:rPr>
              <a:t>当然</a:t>
            </a:r>
            <a:r>
              <a:rPr lang="en-US" altLang="zh-CN" dirty="0">
                <a:cs typeface="+mn-ea"/>
                <a:sym typeface="+mn-lt"/>
              </a:rPr>
              <a:t>,</a:t>
            </a:r>
            <a:r>
              <a:rPr lang="zh-CN" altLang="en-US" dirty="0">
                <a:cs typeface="+mn-ea"/>
                <a:sym typeface="+mn-lt"/>
              </a:rPr>
              <a:t>隐私的内</a:t>
            </a:r>
            <a:endParaRPr lang="en-US" altLang="zh-CN" dirty="0">
              <a:cs typeface="+mn-ea"/>
              <a:sym typeface="+mn-lt"/>
            </a:endParaRPr>
          </a:p>
          <a:p>
            <a:pPr>
              <a:lnSpc>
                <a:spcPct val="150000"/>
              </a:lnSpc>
            </a:pPr>
            <a:r>
              <a:rPr lang="zh-CN" altLang="en-US" dirty="0">
                <a:cs typeface="+mn-ea"/>
                <a:sym typeface="+mn-lt"/>
              </a:rPr>
              <a:t>容不能危害他人利益、集体利益和国家利益。</a:t>
            </a:r>
            <a:endParaRPr lang="zh-CN" altLang="en-US" dirty="0">
              <a:cs typeface="+mn-ea"/>
              <a:sym typeface="+mn-lt"/>
            </a:endParaRPr>
          </a:p>
        </p:txBody>
      </p:sp>
      <p:cxnSp>
        <p:nvCxnSpPr>
          <p:cNvPr id="23" name="直接连接符 22"/>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4"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个人隐私</a:t>
            </a:r>
            <a:endParaRPr lang="en-US" altLang="zh-CN" sz="3600" b="1" dirty="0">
              <a:latin typeface="+mn-lt"/>
              <a:ea typeface="+mn-ea"/>
              <a:cs typeface="+mn-ea"/>
              <a:sym typeface="+mn-lt"/>
            </a:endParaRPr>
          </a:p>
        </p:txBody>
      </p:sp>
      <p:sp>
        <p:nvSpPr>
          <p:cNvPr id="25" name="燕尾形 24"/>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6"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03</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2339752" y="1179249"/>
            <a:ext cx="599460"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srgbClr val="319095"/>
                </a:solidFill>
                <a:cs typeface="+mn-ea"/>
                <a:sym typeface="+mn-lt"/>
              </a:rPr>
              <a:t>01</a:t>
            </a:r>
            <a:endParaRPr lang="zh-CN" altLang="en-US" sz="3100" kern="0" dirty="0">
              <a:solidFill>
                <a:srgbClr val="319095"/>
              </a:solidFill>
              <a:cs typeface="+mn-ea"/>
              <a:sym typeface="+mn-lt"/>
            </a:endParaRPr>
          </a:p>
        </p:txBody>
      </p:sp>
      <p:cxnSp>
        <p:nvCxnSpPr>
          <p:cNvPr id="71" name="直接连接符 70"/>
          <p:cNvCxnSpPr/>
          <p:nvPr/>
        </p:nvCxnSpPr>
        <p:spPr>
          <a:xfrm>
            <a:off x="2983330" y="1232188"/>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051789" y="1179250"/>
            <a:ext cx="3320410" cy="580433"/>
          </a:xfrm>
          <a:prstGeom prst="rect">
            <a:avLst/>
          </a:prstGeom>
          <a:noFill/>
          <a:effectLst/>
        </p:spPr>
        <p:txBody>
          <a:bodyPr wrap="square" lIns="102382" tIns="51190" rIns="102382" bIns="51190">
            <a:spAutoFit/>
          </a:bodyPr>
          <a:lstStyle/>
          <a:p>
            <a:pPr defTabSz="1024255">
              <a:defRPr/>
            </a:pPr>
            <a:r>
              <a:rPr lang="zh-CN" altLang="en-US" sz="3100" b="1" dirty="0">
                <a:solidFill>
                  <a:srgbClr val="319095"/>
                </a:solidFill>
                <a:cs typeface="+mn-ea"/>
                <a:sym typeface="+mn-lt"/>
              </a:rPr>
              <a:t>信息政策与法规</a:t>
            </a:r>
            <a:endParaRPr lang="zh-CN" altLang="en-US" sz="3100" b="1" dirty="0">
              <a:solidFill>
                <a:srgbClr val="319095"/>
              </a:solidFill>
              <a:cs typeface="+mn-ea"/>
              <a:sym typeface="+mn-lt"/>
            </a:endParaRPr>
          </a:p>
        </p:txBody>
      </p:sp>
      <p:sp>
        <p:nvSpPr>
          <p:cNvPr id="90" name="标题层"/>
          <p:cNvSpPr txBox="1"/>
          <p:nvPr/>
        </p:nvSpPr>
        <p:spPr bwMode="auto">
          <a:xfrm>
            <a:off x="2339752" y="1953994"/>
            <a:ext cx="643578"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cxnSp>
        <p:nvCxnSpPr>
          <p:cNvPr id="91" name="直接连接符 90"/>
          <p:cNvCxnSpPr/>
          <p:nvPr/>
        </p:nvCxnSpPr>
        <p:spPr>
          <a:xfrm>
            <a:off x="2983330" y="2006934"/>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051789" y="1953995"/>
            <a:ext cx="3536434" cy="580433"/>
          </a:xfrm>
          <a:prstGeom prst="rect">
            <a:avLst/>
          </a:prstGeom>
          <a:noFill/>
          <a:effectLst/>
        </p:spPr>
        <p:txBody>
          <a:bodyPr wrap="square" lIns="102382" tIns="51190" rIns="102382" bIns="51190">
            <a:spAutoFit/>
          </a:bodyPr>
          <a:lstStyle/>
          <a:p>
            <a:pPr defTabSz="1024255">
              <a:defRPr/>
            </a:pPr>
            <a:r>
              <a:rPr lang="zh-CN" altLang="en-US" sz="3100" b="1" dirty="0">
                <a:solidFill>
                  <a:prstClr val="black">
                    <a:lumMod val="65000"/>
                    <a:lumOff val="35000"/>
                  </a:prstClr>
                </a:solidFill>
                <a:cs typeface="+mn-ea"/>
                <a:sym typeface="+mn-lt"/>
              </a:rPr>
              <a:t>信息公开制度</a:t>
            </a:r>
            <a:endParaRPr lang="zh-CN" altLang="en-US" sz="3100" b="1" dirty="0">
              <a:solidFill>
                <a:prstClr val="black">
                  <a:lumMod val="65000"/>
                  <a:lumOff val="35000"/>
                </a:prstClr>
              </a:solidFill>
              <a:cs typeface="+mn-ea"/>
              <a:sym typeface="+mn-lt"/>
            </a:endParaRPr>
          </a:p>
        </p:txBody>
      </p:sp>
      <p:sp>
        <p:nvSpPr>
          <p:cNvPr id="95" name="标题层"/>
          <p:cNvSpPr txBox="1"/>
          <p:nvPr/>
        </p:nvSpPr>
        <p:spPr bwMode="auto">
          <a:xfrm>
            <a:off x="2339752" y="2728740"/>
            <a:ext cx="643578"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cxnSp>
        <p:nvCxnSpPr>
          <p:cNvPr id="96" name="直接连接符 95"/>
          <p:cNvCxnSpPr/>
          <p:nvPr/>
        </p:nvCxnSpPr>
        <p:spPr>
          <a:xfrm>
            <a:off x="2983330" y="2781678"/>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051790" y="2728740"/>
            <a:ext cx="2520189" cy="580433"/>
          </a:xfrm>
          <a:prstGeom prst="rect">
            <a:avLst/>
          </a:prstGeom>
          <a:noFill/>
          <a:effectLst/>
        </p:spPr>
        <p:txBody>
          <a:bodyPr wrap="square" lIns="102382" tIns="51190" rIns="102382" bIns="51190">
            <a:spAutoFit/>
          </a:bodyPr>
          <a:lstStyle/>
          <a:p>
            <a:pPr defTabSz="1024255">
              <a:defRPr/>
            </a:pPr>
            <a:r>
              <a:rPr lang="zh-CN" altLang="en-US" sz="3100" b="1" dirty="0">
                <a:solidFill>
                  <a:prstClr val="black">
                    <a:lumMod val="65000"/>
                    <a:lumOff val="35000"/>
                  </a:prstClr>
                </a:solidFill>
                <a:cs typeface="+mn-ea"/>
                <a:sym typeface="+mn-lt"/>
              </a:rPr>
              <a:t>个人隐私</a:t>
            </a:r>
            <a:endParaRPr lang="zh-CN" altLang="en-US" sz="3100" b="1" dirty="0">
              <a:solidFill>
                <a:prstClr val="black">
                  <a:lumMod val="65000"/>
                  <a:lumOff val="35000"/>
                </a:prstClr>
              </a:solidFill>
              <a:cs typeface="+mn-ea"/>
              <a:sym typeface="+mn-lt"/>
            </a:endParaRPr>
          </a:p>
        </p:txBody>
      </p:sp>
      <p:sp>
        <p:nvSpPr>
          <p:cNvPr id="100" name="标题层"/>
          <p:cNvSpPr txBox="1"/>
          <p:nvPr/>
        </p:nvSpPr>
        <p:spPr bwMode="auto">
          <a:xfrm>
            <a:off x="2339752" y="3501770"/>
            <a:ext cx="643578"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04</a:t>
            </a:r>
            <a:endParaRPr lang="zh-CN" altLang="en-US" sz="3100" kern="0" dirty="0">
              <a:solidFill>
                <a:prstClr val="black">
                  <a:lumMod val="65000"/>
                  <a:lumOff val="35000"/>
                </a:prstClr>
              </a:solidFill>
              <a:cs typeface="+mn-ea"/>
              <a:sym typeface="+mn-lt"/>
            </a:endParaRPr>
          </a:p>
        </p:txBody>
      </p:sp>
      <p:cxnSp>
        <p:nvCxnSpPr>
          <p:cNvPr id="101" name="直接连接符 100"/>
          <p:cNvCxnSpPr/>
          <p:nvPr/>
        </p:nvCxnSpPr>
        <p:spPr>
          <a:xfrm>
            <a:off x="2983330" y="3556423"/>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051790" y="3503485"/>
            <a:ext cx="2520189" cy="580433"/>
          </a:xfrm>
          <a:prstGeom prst="rect">
            <a:avLst/>
          </a:prstGeom>
          <a:noFill/>
          <a:effectLst/>
        </p:spPr>
        <p:txBody>
          <a:bodyPr wrap="square" lIns="102382" tIns="51190" rIns="102382" bIns="51190">
            <a:spAutoFit/>
          </a:bodyPr>
          <a:lstStyle/>
          <a:p>
            <a:pPr defTabSz="1024255">
              <a:defRPr/>
            </a:pPr>
            <a:r>
              <a:rPr lang="zh-CN" altLang="en-US" sz="3100" b="1" dirty="0">
                <a:solidFill>
                  <a:prstClr val="black">
                    <a:lumMod val="65000"/>
                    <a:lumOff val="35000"/>
                  </a:prstClr>
                </a:solidFill>
                <a:cs typeface="+mn-ea"/>
                <a:sym typeface="+mn-lt"/>
              </a:rPr>
              <a:t>信息伦理</a:t>
            </a:r>
            <a:endParaRPr lang="zh-CN" altLang="en-US" sz="3100" b="1" dirty="0">
              <a:solidFill>
                <a:prstClr val="black">
                  <a:lumMod val="65000"/>
                  <a:lumOff val="35000"/>
                </a:prstClr>
              </a:solidFill>
              <a:cs typeface="+mn-ea"/>
              <a:sym typeface="+mn-lt"/>
            </a:endParaRPr>
          </a:p>
        </p:txBody>
      </p:sp>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1269208" y="159024"/>
            <a:ext cx="6605584"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第十二章  信息法规与信息伦理</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55264" y="1788443"/>
            <a:ext cx="1787236" cy="1787236"/>
          </a:xfrm>
          <a:prstGeom prst="ellipse">
            <a:avLst/>
          </a:prstGeom>
          <a:noFill/>
          <a:ln w="76200">
            <a:solidFill>
              <a:srgbClr val="A0BF0D"/>
            </a:solid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cxnSp>
        <p:nvCxnSpPr>
          <p:cNvPr id="3" name="直接连接符 2"/>
          <p:cNvCxnSpPr/>
          <p:nvPr/>
        </p:nvCxnSpPr>
        <p:spPr>
          <a:xfrm>
            <a:off x="4548882" y="1396541"/>
            <a:ext cx="0" cy="558958"/>
          </a:xfrm>
          <a:prstGeom prst="line">
            <a:avLst/>
          </a:prstGeom>
          <a:ln w="63500">
            <a:solidFill>
              <a:srgbClr val="A0BF0D"/>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 name="直接连接符 3"/>
          <p:cNvCxnSpPr/>
          <p:nvPr/>
        </p:nvCxnSpPr>
        <p:spPr>
          <a:xfrm>
            <a:off x="4548882" y="3395720"/>
            <a:ext cx="0" cy="558000"/>
          </a:xfrm>
          <a:prstGeom prst="line">
            <a:avLst/>
          </a:prstGeom>
          <a:ln w="63500">
            <a:solidFill>
              <a:srgbClr val="A0BF0D"/>
            </a:solidFill>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p:nvPr/>
        </p:nvCxnSpPr>
        <p:spPr>
          <a:xfrm rot="5400000">
            <a:off x="5547961" y="2432582"/>
            <a:ext cx="0" cy="558000"/>
          </a:xfrm>
          <a:prstGeom prst="line">
            <a:avLst/>
          </a:prstGeom>
          <a:ln w="63500">
            <a:solidFill>
              <a:srgbClr val="A0BF0D"/>
            </a:solidFill>
            <a:head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5"/>
          <p:cNvCxnSpPr/>
          <p:nvPr/>
        </p:nvCxnSpPr>
        <p:spPr>
          <a:xfrm rot="5400000">
            <a:off x="3548323" y="2432582"/>
            <a:ext cx="0" cy="558000"/>
          </a:xfrm>
          <a:prstGeom prst="line">
            <a:avLst/>
          </a:prstGeom>
          <a:ln w="63500">
            <a:solidFill>
              <a:srgbClr val="A0BF0D"/>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 name="TextBox 6"/>
          <p:cNvSpPr txBox="1"/>
          <p:nvPr/>
        </p:nvSpPr>
        <p:spPr>
          <a:xfrm>
            <a:off x="5198798" y="875379"/>
            <a:ext cx="1389426" cy="276999"/>
          </a:xfrm>
          <a:prstGeom prst="rect">
            <a:avLst/>
          </a:prstGeom>
          <a:noFill/>
        </p:spPr>
        <p:txBody>
          <a:bodyPr wrap="square" lIns="0" tIns="0" rIns="0" bIns="0" rtlCol="0">
            <a:spAutoFit/>
          </a:bodyPr>
          <a:lstStyle/>
          <a:p>
            <a:r>
              <a:rPr lang="zh-CN" altLang="en-US" b="1" dirty="0">
                <a:solidFill>
                  <a:schemeClr val="tx2"/>
                </a:solidFill>
                <a:cs typeface="+mn-ea"/>
                <a:sym typeface="+mn-lt"/>
              </a:rPr>
              <a:t>个人基本资料</a:t>
            </a:r>
            <a:endParaRPr lang="zh-CN" altLang="en-US" b="1" dirty="0">
              <a:solidFill>
                <a:schemeClr val="tx2"/>
              </a:solidFill>
              <a:cs typeface="+mn-ea"/>
              <a:sym typeface="+mn-lt"/>
            </a:endParaRPr>
          </a:p>
        </p:txBody>
      </p:sp>
      <p:sp>
        <p:nvSpPr>
          <p:cNvPr id="9" name="TextBox 8"/>
          <p:cNvSpPr txBox="1"/>
          <p:nvPr/>
        </p:nvSpPr>
        <p:spPr>
          <a:xfrm>
            <a:off x="4309538" y="941796"/>
            <a:ext cx="478689" cy="415498"/>
          </a:xfrm>
          <a:prstGeom prst="rect">
            <a:avLst/>
          </a:prstGeom>
          <a:noFill/>
        </p:spPr>
        <p:txBody>
          <a:bodyPr wrap="square" lIns="0" tIns="0" rIns="0" bIns="0" rtlCol="0">
            <a:spAutoFit/>
          </a:bodyPr>
          <a:lstStyle/>
          <a:p>
            <a:pPr algn="ctr"/>
            <a:r>
              <a:rPr lang="en-US" altLang="zh-CN" sz="2700" b="1" dirty="0">
                <a:solidFill>
                  <a:schemeClr val="tx2"/>
                </a:solidFill>
                <a:cs typeface="+mn-ea"/>
                <a:sym typeface="+mn-lt"/>
              </a:rPr>
              <a:t>01</a:t>
            </a:r>
            <a:endParaRPr lang="zh-CN" altLang="en-US" sz="2700" b="1" dirty="0">
              <a:solidFill>
                <a:schemeClr val="tx2"/>
              </a:solidFill>
              <a:cs typeface="+mn-ea"/>
              <a:sym typeface="+mn-lt"/>
            </a:endParaRPr>
          </a:p>
        </p:txBody>
      </p:sp>
      <p:sp>
        <p:nvSpPr>
          <p:cNvPr id="10" name="TextBox 9"/>
          <p:cNvSpPr txBox="1"/>
          <p:nvPr/>
        </p:nvSpPr>
        <p:spPr>
          <a:xfrm>
            <a:off x="5898970" y="2507970"/>
            <a:ext cx="478689" cy="415498"/>
          </a:xfrm>
          <a:prstGeom prst="rect">
            <a:avLst/>
          </a:prstGeom>
          <a:noFill/>
        </p:spPr>
        <p:txBody>
          <a:bodyPr wrap="square" lIns="0" tIns="0" rIns="0" bIns="0" rtlCol="0">
            <a:spAutoFit/>
          </a:bodyPr>
          <a:lstStyle/>
          <a:p>
            <a:pPr algn="ctr"/>
            <a:r>
              <a:rPr lang="en-US" altLang="zh-CN" sz="2700" b="1" dirty="0">
                <a:solidFill>
                  <a:schemeClr val="tx2"/>
                </a:solidFill>
                <a:cs typeface="+mn-ea"/>
                <a:sym typeface="+mn-lt"/>
              </a:rPr>
              <a:t>02</a:t>
            </a:r>
            <a:endParaRPr lang="zh-CN" altLang="en-US" sz="2700" b="1" dirty="0">
              <a:solidFill>
                <a:schemeClr val="tx2"/>
              </a:solidFill>
              <a:cs typeface="+mn-ea"/>
              <a:sym typeface="+mn-lt"/>
            </a:endParaRPr>
          </a:p>
        </p:txBody>
      </p:sp>
      <p:sp>
        <p:nvSpPr>
          <p:cNvPr id="11" name="TextBox 10"/>
          <p:cNvSpPr txBox="1"/>
          <p:nvPr/>
        </p:nvSpPr>
        <p:spPr>
          <a:xfrm>
            <a:off x="6782974" y="2404095"/>
            <a:ext cx="1389426" cy="553998"/>
          </a:xfrm>
          <a:prstGeom prst="rect">
            <a:avLst/>
          </a:prstGeom>
          <a:noFill/>
        </p:spPr>
        <p:txBody>
          <a:bodyPr wrap="square" lIns="0" tIns="0" rIns="0" bIns="0" rtlCol="0">
            <a:spAutoFit/>
          </a:bodyPr>
          <a:lstStyle/>
          <a:p>
            <a:r>
              <a:rPr lang="zh-CN" altLang="en-US" b="1" dirty="0">
                <a:solidFill>
                  <a:schemeClr val="tx2"/>
                </a:solidFill>
                <a:cs typeface="+mn-ea"/>
                <a:sym typeface="+mn-lt"/>
              </a:rPr>
              <a:t>个人的信用和财产状况</a:t>
            </a:r>
            <a:endParaRPr lang="zh-CN" altLang="en-US" b="1" dirty="0">
              <a:solidFill>
                <a:schemeClr val="tx2"/>
              </a:solidFill>
              <a:cs typeface="+mn-ea"/>
              <a:sym typeface="+mn-lt"/>
            </a:endParaRPr>
          </a:p>
        </p:txBody>
      </p:sp>
      <p:sp>
        <p:nvSpPr>
          <p:cNvPr id="13" name="TextBox 12"/>
          <p:cNvSpPr txBox="1"/>
          <p:nvPr/>
        </p:nvSpPr>
        <p:spPr>
          <a:xfrm>
            <a:off x="4309538" y="4020138"/>
            <a:ext cx="478689" cy="415498"/>
          </a:xfrm>
          <a:prstGeom prst="rect">
            <a:avLst/>
          </a:prstGeom>
          <a:noFill/>
        </p:spPr>
        <p:txBody>
          <a:bodyPr wrap="square" lIns="0" tIns="0" rIns="0" bIns="0" rtlCol="0">
            <a:spAutoFit/>
          </a:bodyPr>
          <a:lstStyle/>
          <a:p>
            <a:pPr algn="ctr"/>
            <a:r>
              <a:rPr lang="en-US" altLang="zh-CN" sz="2700" b="1" dirty="0">
                <a:solidFill>
                  <a:schemeClr val="tx2"/>
                </a:solidFill>
                <a:cs typeface="+mn-ea"/>
                <a:sym typeface="+mn-lt"/>
              </a:rPr>
              <a:t>03</a:t>
            </a:r>
            <a:endParaRPr lang="zh-CN" altLang="en-US" sz="2700" b="1" dirty="0">
              <a:solidFill>
                <a:schemeClr val="tx2"/>
              </a:solidFill>
              <a:cs typeface="+mn-ea"/>
              <a:sym typeface="+mn-lt"/>
            </a:endParaRPr>
          </a:p>
        </p:txBody>
      </p:sp>
      <p:sp>
        <p:nvSpPr>
          <p:cNvPr id="14" name="TextBox 13"/>
          <p:cNvSpPr txBox="1"/>
          <p:nvPr/>
        </p:nvSpPr>
        <p:spPr>
          <a:xfrm>
            <a:off x="2762928" y="2309262"/>
            <a:ext cx="478689" cy="415498"/>
          </a:xfrm>
          <a:prstGeom prst="rect">
            <a:avLst/>
          </a:prstGeom>
          <a:noFill/>
        </p:spPr>
        <p:txBody>
          <a:bodyPr wrap="square" lIns="0" tIns="0" rIns="0" bIns="0" rtlCol="0">
            <a:spAutoFit/>
          </a:bodyPr>
          <a:lstStyle/>
          <a:p>
            <a:pPr algn="ctr"/>
            <a:r>
              <a:rPr lang="en-US" altLang="zh-CN" sz="2700" b="1" dirty="0">
                <a:solidFill>
                  <a:schemeClr val="tx2"/>
                </a:solidFill>
                <a:cs typeface="+mn-ea"/>
                <a:sym typeface="+mn-lt"/>
              </a:rPr>
              <a:t>04</a:t>
            </a:r>
            <a:endParaRPr lang="zh-CN" altLang="en-US" sz="2700" b="1" dirty="0">
              <a:solidFill>
                <a:schemeClr val="tx2"/>
              </a:solidFill>
              <a:cs typeface="+mn-ea"/>
              <a:sym typeface="+mn-lt"/>
            </a:endParaRPr>
          </a:p>
        </p:txBody>
      </p:sp>
      <p:cxnSp>
        <p:nvCxnSpPr>
          <p:cNvPr id="15" name="直接连接符 14"/>
          <p:cNvCxnSpPr/>
          <p:nvPr/>
        </p:nvCxnSpPr>
        <p:spPr>
          <a:xfrm>
            <a:off x="5048726" y="843558"/>
            <a:ext cx="0" cy="841910"/>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788226" y="1062548"/>
            <a:ext cx="264712" cy="28854"/>
          </a:xfrm>
          <a:prstGeom prst="line">
            <a:avLst/>
          </a:prstGeom>
          <a:ln>
            <a:solidFill>
              <a:srgbClr val="333333"/>
            </a:solidFill>
            <a:head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25186" y="2262120"/>
            <a:ext cx="0" cy="1205546"/>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364685" y="2657576"/>
            <a:ext cx="264712" cy="0"/>
          </a:xfrm>
          <a:prstGeom prst="line">
            <a:avLst/>
          </a:prstGeom>
          <a:ln>
            <a:solidFill>
              <a:srgbClr val="333333"/>
            </a:solidFill>
            <a:head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003261" y="3750348"/>
            <a:ext cx="0" cy="797438"/>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003262" y="4169744"/>
            <a:ext cx="264712" cy="0"/>
          </a:xfrm>
          <a:prstGeom prst="line">
            <a:avLst/>
          </a:prstGeom>
          <a:ln>
            <a:solidFill>
              <a:srgbClr val="333333"/>
            </a:solidFill>
            <a:headEnd type="ova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67744" y="3629684"/>
            <a:ext cx="1389426" cy="276999"/>
          </a:xfrm>
          <a:prstGeom prst="rect">
            <a:avLst/>
          </a:prstGeom>
          <a:noFill/>
        </p:spPr>
        <p:txBody>
          <a:bodyPr wrap="square" lIns="0" tIns="0" rIns="0" bIns="0" rtlCol="0">
            <a:spAutoFit/>
          </a:bodyPr>
          <a:lstStyle/>
          <a:p>
            <a:pPr algn="r"/>
            <a:r>
              <a:rPr lang="zh-CN" altLang="en-US" b="1" dirty="0">
                <a:solidFill>
                  <a:schemeClr val="tx2"/>
                </a:solidFill>
                <a:cs typeface="+mn-ea"/>
                <a:sym typeface="+mn-lt"/>
              </a:rPr>
              <a:t>私人活动</a:t>
            </a:r>
            <a:endParaRPr lang="zh-CN" altLang="en-US" b="1" dirty="0">
              <a:solidFill>
                <a:schemeClr val="tx2"/>
              </a:solidFill>
              <a:cs typeface="+mn-ea"/>
              <a:sym typeface="+mn-lt"/>
            </a:endParaRPr>
          </a:p>
        </p:txBody>
      </p:sp>
      <p:cxnSp>
        <p:nvCxnSpPr>
          <p:cNvPr id="23" name="直接连接符 22"/>
          <p:cNvCxnSpPr/>
          <p:nvPr/>
        </p:nvCxnSpPr>
        <p:spPr>
          <a:xfrm>
            <a:off x="2472167" y="1830072"/>
            <a:ext cx="0" cy="1205546"/>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2472168" y="2471937"/>
            <a:ext cx="264712" cy="0"/>
          </a:xfrm>
          <a:prstGeom prst="line">
            <a:avLst/>
          </a:prstGeom>
          <a:ln>
            <a:solidFill>
              <a:srgbClr val="333333"/>
            </a:solidFill>
            <a:headEnd type="ova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3569" y="2063511"/>
            <a:ext cx="1677365" cy="276999"/>
          </a:xfrm>
          <a:prstGeom prst="rect">
            <a:avLst/>
          </a:prstGeom>
          <a:noFill/>
        </p:spPr>
        <p:txBody>
          <a:bodyPr wrap="square" lIns="0" tIns="0" rIns="0" bIns="0" rtlCol="0">
            <a:spAutoFit/>
          </a:bodyPr>
          <a:lstStyle/>
          <a:p>
            <a:pPr algn="r"/>
            <a:r>
              <a:rPr lang="zh-CN" altLang="en-US" b="1" dirty="0">
                <a:solidFill>
                  <a:schemeClr val="tx2"/>
                </a:solidFill>
                <a:cs typeface="+mn-ea"/>
                <a:sym typeface="+mn-lt"/>
              </a:rPr>
              <a:t>私人生活的安宁</a:t>
            </a:r>
            <a:endParaRPr lang="zh-CN" altLang="en-US" b="1" dirty="0">
              <a:solidFill>
                <a:schemeClr val="tx2"/>
              </a:solidFill>
              <a:cs typeface="+mn-ea"/>
              <a:sym typeface="+mn-lt"/>
            </a:endParaRPr>
          </a:p>
        </p:txBody>
      </p:sp>
      <p:sp>
        <p:nvSpPr>
          <p:cNvPr id="27" name="八边形 26"/>
          <p:cNvSpPr/>
          <p:nvPr/>
        </p:nvSpPr>
        <p:spPr>
          <a:xfrm>
            <a:off x="3724970" y="1873848"/>
            <a:ext cx="1647824" cy="1647824"/>
          </a:xfrm>
          <a:prstGeom prst="octagon">
            <a:avLst/>
          </a:prstGeom>
          <a:solidFill>
            <a:srgbClr val="31909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2398" tIns="51199" rIns="102398" bIns="51199" rtlCol="0" anchor="ctr"/>
          <a:lstStyle/>
          <a:p>
            <a:pPr algn="ctr"/>
            <a:endParaRPr lang="zh-CN" altLang="en-US">
              <a:cs typeface="+mn-ea"/>
              <a:sym typeface="+mn-lt"/>
            </a:endParaRPr>
          </a:p>
        </p:txBody>
      </p:sp>
      <p:sp>
        <p:nvSpPr>
          <p:cNvPr id="28" name="TextBox 27"/>
          <p:cNvSpPr txBox="1"/>
          <p:nvPr/>
        </p:nvSpPr>
        <p:spPr>
          <a:xfrm>
            <a:off x="3949845" y="2173239"/>
            <a:ext cx="1198077" cy="1149838"/>
          </a:xfrm>
          <a:prstGeom prst="rect">
            <a:avLst/>
          </a:prstGeom>
          <a:noFill/>
        </p:spPr>
        <p:txBody>
          <a:bodyPr wrap="square" lIns="102398" tIns="51199" rIns="102398" bIns="51199" rtlCol="0">
            <a:spAutoFit/>
          </a:bodyPr>
          <a:lstStyle/>
          <a:p>
            <a:pPr algn="ctr"/>
            <a:r>
              <a:rPr lang="zh-CN" altLang="en-US" sz="3400" b="1" dirty="0">
                <a:solidFill>
                  <a:schemeClr val="bg1"/>
                </a:solidFill>
                <a:cs typeface="+mn-ea"/>
                <a:sym typeface="+mn-lt"/>
              </a:rPr>
              <a:t>网络隐私</a:t>
            </a:r>
            <a:endParaRPr lang="zh-CN" altLang="en-US" sz="3400" b="1" dirty="0">
              <a:solidFill>
                <a:schemeClr val="bg1"/>
              </a:solidFill>
              <a:cs typeface="+mn-ea"/>
              <a:sym typeface="+mn-lt"/>
            </a:endParaRPr>
          </a:p>
        </p:txBody>
      </p:sp>
      <p:cxnSp>
        <p:nvCxnSpPr>
          <p:cNvPr id="29" name="直接连接符 28"/>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1" name="燕尾形 30"/>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5" name="TextBox 34"/>
          <p:cNvSpPr txBox="1"/>
          <p:nvPr/>
        </p:nvSpPr>
        <p:spPr>
          <a:xfrm>
            <a:off x="6630035" y="2927350"/>
            <a:ext cx="2303780" cy="874150"/>
          </a:xfrm>
          <a:prstGeom prst="rect">
            <a:avLst/>
          </a:prstGeom>
          <a:noFill/>
        </p:spPr>
        <p:txBody>
          <a:bodyPr wrap="square" rtlCol="0">
            <a:spAutoFit/>
          </a:bodyPr>
          <a:lstStyle/>
          <a:p>
            <a:pPr algn="l">
              <a:lnSpc>
                <a:spcPct val="150000"/>
              </a:lnSpc>
              <a:buClrTx/>
              <a:buSzTx/>
              <a:buFontTx/>
            </a:pPr>
            <a:r>
              <a:rPr lang="zh-CN" altLang="en-US" sz="1800" dirty="0">
                <a:cs typeface="+mn-ea"/>
                <a:sym typeface="+mn-lt"/>
              </a:rPr>
              <a:t>信用卡、网上卡、上网交易账号和密码</a:t>
            </a:r>
            <a:endParaRPr lang="zh-CN" altLang="en-US" sz="1800" dirty="0">
              <a:cs typeface="+mn-ea"/>
              <a:sym typeface="+mn-lt"/>
            </a:endParaRPr>
          </a:p>
        </p:txBody>
      </p:sp>
      <p:sp>
        <p:nvSpPr>
          <p:cNvPr id="36" name="TextBox 35"/>
          <p:cNvSpPr txBox="1"/>
          <p:nvPr/>
        </p:nvSpPr>
        <p:spPr>
          <a:xfrm>
            <a:off x="5220335" y="1131570"/>
            <a:ext cx="3105785" cy="874150"/>
          </a:xfrm>
          <a:prstGeom prst="rect">
            <a:avLst/>
          </a:prstGeom>
          <a:noFill/>
        </p:spPr>
        <p:txBody>
          <a:bodyPr wrap="square" rtlCol="0">
            <a:spAutoFit/>
          </a:bodyPr>
          <a:lstStyle/>
          <a:p>
            <a:pPr algn="l">
              <a:lnSpc>
                <a:spcPct val="150000"/>
              </a:lnSpc>
              <a:buClrTx/>
              <a:buSzTx/>
              <a:buFontTx/>
            </a:pPr>
            <a:r>
              <a:rPr lang="zh-CN" altLang="en-US" sz="1800" dirty="0">
                <a:cs typeface="+mn-ea"/>
                <a:sym typeface="+mn-lt"/>
              </a:rPr>
              <a:t>姓名、年龄、通讯地址、血型、种族</a:t>
            </a:r>
            <a:endParaRPr lang="zh-CN" altLang="en-US" sz="1800" dirty="0">
              <a:cs typeface="+mn-ea"/>
              <a:sym typeface="+mn-lt"/>
            </a:endParaRPr>
          </a:p>
        </p:txBody>
      </p:sp>
      <p:sp>
        <p:nvSpPr>
          <p:cNvPr id="37" name="TextBox 36"/>
          <p:cNvSpPr txBox="1"/>
          <p:nvPr/>
        </p:nvSpPr>
        <p:spPr>
          <a:xfrm>
            <a:off x="330200" y="2309495"/>
            <a:ext cx="1937385" cy="1753235"/>
          </a:xfrm>
          <a:prstGeom prst="rect">
            <a:avLst/>
          </a:prstGeom>
          <a:noFill/>
        </p:spPr>
        <p:txBody>
          <a:bodyPr wrap="square" rtlCol="0">
            <a:spAutoFit/>
          </a:bodyPr>
          <a:lstStyle/>
          <a:p>
            <a:pPr>
              <a:lnSpc>
                <a:spcPct val="150000"/>
              </a:lnSpc>
            </a:pPr>
            <a:r>
              <a:rPr lang="zh-CN" altLang="en-US" dirty="0">
                <a:cs typeface="+mn-ea"/>
                <a:sym typeface="+mn-lt"/>
              </a:rPr>
              <a:t>个人网络空间的不售他人非法侵入、个人的网上活动不受窥探</a:t>
            </a:r>
            <a:endParaRPr lang="zh-CN" altLang="en-US" dirty="0">
              <a:cs typeface="+mn-ea"/>
              <a:sym typeface="+mn-lt"/>
            </a:endParaRPr>
          </a:p>
        </p:txBody>
      </p:sp>
      <p:sp>
        <p:nvSpPr>
          <p:cNvPr id="38" name="TextBox 37"/>
          <p:cNvSpPr txBox="1"/>
          <p:nvPr/>
        </p:nvSpPr>
        <p:spPr>
          <a:xfrm>
            <a:off x="1758315" y="4020185"/>
            <a:ext cx="2191385" cy="874150"/>
          </a:xfrm>
          <a:prstGeom prst="rect">
            <a:avLst/>
          </a:prstGeom>
          <a:noFill/>
        </p:spPr>
        <p:txBody>
          <a:bodyPr wrap="square" rtlCol="0">
            <a:spAutoFit/>
          </a:bodyPr>
          <a:lstStyle/>
          <a:p>
            <a:pPr algn="l">
              <a:lnSpc>
                <a:spcPct val="150000"/>
              </a:lnSpc>
              <a:buClrTx/>
              <a:buSzTx/>
              <a:buFontTx/>
            </a:pPr>
            <a:r>
              <a:rPr lang="zh-CN" altLang="en-US" sz="1800" dirty="0">
                <a:cs typeface="+mn-ea"/>
                <a:sym typeface="+mn-lt"/>
              </a:rPr>
              <a:t>网上的浏览、IP地址、活动内容</a:t>
            </a:r>
            <a:endParaRPr lang="zh-CN" altLang="en-US" sz="1800" dirty="0">
              <a:cs typeface="+mn-ea"/>
              <a:sym typeface="+mn-lt"/>
            </a:endParaRPr>
          </a:p>
        </p:txBody>
      </p:sp>
      <p:cxnSp>
        <p:nvCxnSpPr>
          <p:cNvPr id="34" name="直接连接符 33"/>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39"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个人隐私</a:t>
            </a:r>
            <a:endParaRPr lang="en-US" altLang="zh-CN" sz="3600" b="1" dirty="0">
              <a:latin typeface="+mn-lt"/>
              <a:ea typeface="+mn-ea"/>
              <a:cs typeface="+mn-ea"/>
              <a:sym typeface="+mn-lt"/>
            </a:endParaRPr>
          </a:p>
        </p:txBody>
      </p:sp>
      <p:sp>
        <p:nvSpPr>
          <p:cNvPr id="40" name="燕尾形 39"/>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1"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03</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789570" y="987574"/>
            <a:ext cx="5022790" cy="701915"/>
          </a:xfrm>
          <a:prstGeom prst="roundRect">
            <a:avLst/>
          </a:prstGeom>
          <a:solidFill>
            <a:srgbClr val="5FCACB"/>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8" name="圆角矩形 7"/>
          <p:cNvSpPr/>
          <p:nvPr/>
        </p:nvSpPr>
        <p:spPr>
          <a:xfrm>
            <a:off x="2789570" y="1961807"/>
            <a:ext cx="5022790" cy="701915"/>
          </a:xfrm>
          <a:prstGeom prst="roundRect">
            <a:avLst/>
          </a:prstGeom>
          <a:solidFill>
            <a:srgbClr val="A0BF0D"/>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9" name="圆角矩形 8"/>
          <p:cNvSpPr/>
          <p:nvPr/>
        </p:nvSpPr>
        <p:spPr>
          <a:xfrm>
            <a:off x="2789570" y="2870983"/>
            <a:ext cx="5022790" cy="701915"/>
          </a:xfrm>
          <a:prstGeom prst="roundRect">
            <a:avLst/>
          </a:prstGeom>
          <a:solidFill>
            <a:srgbClr val="319095"/>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12" name="圆角矩形 11"/>
          <p:cNvSpPr/>
          <p:nvPr/>
        </p:nvSpPr>
        <p:spPr>
          <a:xfrm>
            <a:off x="779490" y="2087820"/>
            <a:ext cx="1344239" cy="1327289"/>
          </a:xfrm>
          <a:prstGeom prst="roundRect">
            <a:avLst/>
          </a:prstGeom>
          <a:solidFill>
            <a:schemeClr val="tx2"/>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r>
              <a:rPr lang="zh-CN" altLang="en-US" sz="2400" b="1" dirty="0">
                <a:cs typeface="+mn-ea"/>
                <a:sym typeface="+mn-lt"/>
              </a:rPr>
              <a:t>个人</a:t>
            </a:r>
            <a:endParaRPr lang="en-US" altLang="zh-CN" sz="2400" b="1" dirty="0">
              <a:cs typeface="+mn-ea"/>
              <a:sym typeface="+mn-lt"/>
            </a:endParaRPr>
          </a:p>
          <a:p>
            <a:pPr algn="ctr"/>
            <a:r>
              <a:rPr lang="zh-CN" altLang="en-US" sz="2400" b="1" dirty="0">
                <a:cs typeface="+mn-ea"/>
                <a:sym typeface="+mn-lt"/>
              </a:rPr>
              <a:t>隐私</a:t>
            </a:r>
            <a:endParaRPr lang="en-US" altLang="zh-CN" sz="2400" b="1" dirty="0">
              <a:cs typeface="+mn-ea"/>
              <a:sym typeface="+mn-lt"/>
            </a:endParaRPr>
          </a:p>
          <a:p>
            <a:pPr algn="ctr"/>
            <a:r>
              <a:rPr lang="zh-CN" altLang="en-US" sz="2400" b="1" dirty="0">
                <a:cs typeface="+mn-ea"/>
                <a:sym typeface="+mn-lt"/>
              </a:rPr>
              <a:t>新特点</a:t>
            </a:r>
            <a:endParaRPr lang="en-US" altLang="zh-CN" sz="2400" b="1" dirty="0">
              <a:cs typeface="+mn-ea"/>
              <a:sym typeface="+mn-lt"/>
            </a:endParaRPr>
          </a:p>
        </p:txBody>
      </p:sp>
      <p:cxnSp>
        <p:nvCxnSpPr>
          <p:cNvPr id="13" name="肘形连接符 12"/>
          <p:cNvCxnSpPr/>
          <p:nvPr/>
        </p:nvCxnSpPr>
        <p:spPr>
          <a:xfrm>
            <a:off x="2165834" y="2312765"/>
            <a:ext cx="623737" cy="9523"/>
          </a:xfrm>
          <a:prstGeom prst="bentConnector3">
            <a:avLst/>
          </a:prstGeom>
          <a:effectLst>
            <a:innerShdw blurRad="63500" dist="50800" dir="8100000">
              <a:prstClr val="black">
                <a:alpha val="50000"/>
              </a:prstClr>
            </a:innerShdw>
          </a:effectLst>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rot="10800000" flipV="1">
            <a:off x="2165835" y="1338530"/>
            <a:ext cx="623737" cy="974234"/>
          </a:xfrm>
          <a:prstGeom prst="bentConnector3">
            <a:avLst/>
          </a:prstGeom>
          <a:effectLst>
            <a:innerShdw blurRad="63500" dist="50800" dir="8100000">
              <a:prstClr val="black">
                <a:alpha val="50000"/>
              </a:prstClr>
            </a:innerShdw>
          </a:effectLst>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2165834" y="2312764"/>
            <a:ext cx="623737" cy="974234"/>
          </a:xfrm>
          <a:prstGeom prst="bentConnector3">
            <a:avLst/>
          </a:prstGeom>
          <a:effectLst>
            <a:innerShdw blurRad="63500" dist="50800" dir="8100000">
              <a:prstClr val="black">
                <a:alpha val="50000"/>
              </a:prstClr>
            </a:innerShdw>
          </a:effectLst>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矩形 1"/>
          <p:cNvSpPr/>
          <p:nvPr/>
        </p:nvSpPr>
        <p:spPr>
          <a:xfrm>
            <a:off x="3373755" y="4508712"/>
            <a:ext cx="3416320" cy="510268"/>
          </a:xfrm>
          <a:prstGeom prst="rect">
            <a:avLst/>
          </a:prstGeom>
        </p:spPr>
        <p:txBody>
          <a:bodyPr wrap="none">
            <a:spAutoFit/>
          </a:bodyPr>
          <a:lstStyle/>
          <a:p>
            <a:pPr lvl="0">
              <a:lnSpc>
                <a:spcPct val="200000"/>
              </a:lnSpc>
            </a:pPr>
            <a:r>
              <a:rPr lang="zh-CN" altLang="en-US" sz="1600" b="1" dirty="0">
                <a:solidFill>
                  <a:prstClr val="black"/>
                </a:solidFill>
                <a:cs typeface="+mn-ea"/>
                <a:sym typeface="+mn-lt"/>
              </a:rPr>
              <a:t>* 网络隐私相对于传统隐私的新特点</a:t>
            </a:r>
            <a:endParaRPr lang="zh-CN" altLang="en-US" sz="1600" b="1" dirty="0">
              <a:solidFill>
                <a:prstClr val="black"/>
              </a:solidFill>
              <a:cs typeface="+mn-ea"/>
              <a:sym typeface="+mn-lt"/>
            </a:endParaRPr>
          </a:p>
        </p:txBody>
      </p:sp>
      <p:sp>
        <p:nvSpPr>
          <p:cNvPr id="3" name="TextBox 2"/>
          <p:cNvSpPr txBox="1"/>
          <p:nvPr/>
        </p:nvSpPr>
        <p:spPr>
          <a:xfrm>
            <a:off x="3419872" y="1102721"/>
            <a:ext cx="4208069" cy="400110"/>
          </a:xfrm>
          <a:prstGeom prst="rect">
            <a:avLst/>
          </a:prstGeom>
          <a:noFill/>
          <a:effectLst>
            <a:innerShdw blurRad="63500" dist="50800" dir="8100000">
              <a:prstClr val="black">
                <a:alpha val="50000"/>
              </a:prstClr>
            </a:innerShdw>
          </a:effectLst>
        </p:spPr>
        <p:txBody>
          <a:bodyPr wrap="square" rtlCol="0">
            <a:spAutoFit/>
          </a:bodyPr>
          <a:lstStyle/>
          <a:p>
            <a:r>
              <a:rPr lang="zh-CN" altLang="en-US" sz="2000" b="1" dirty="0">
                <a:solidFill>
                  <a:schemeClr val="bg1"/>
                </a:solidFill>
                <a:cs typeface="+mn-ea"/>
                <a:sym typeface="+mn-lt"/>
              </a:rPr>
              <a:t>个人隐私的载体更为具体</a:t>
            </a:r>
            <a:endParaRPr lang="en-US" altLang="zh-CN" sz="2000" b="1" dirty="0">
              <a:solidFill>
                <a:schemeClr val="bg1"/>
              </a:solidFill>
              <a:cs typeface="+mn-ea"/>
              <a:sym typeface="+mn-lt"/>
            </a:endParaRPr>
          </a:p>
        </p:txBody>
      </p:sp>
      <p:sp>
        <p:nvSpPr>
          <p:cNvPr id="4" name="TextBox 3"/>
          <p:cNvSpPr txBox="1"/>
          <p:nvPr/>
        </p:nvSpPr>
        <p:spPr>
          <a:xfrm>
            <a:off x="3467832" y="3014999"/>
            <a:ext cx="4776576" cy="400110"/>
          </a:xfrm>
          <a:prstGeom prst="rect">
            <a:avLst/>
          </a:prstGeom>
          <a:noFill/>
          <a:effectLst>
            <a:innerShdw blurRad="63500" dist="50800" dir="8100000">
              <a:prstClr val="black">
                <a:alpha val="50000"/>
              </a:prstClr>
            </a:innerShdw>
          </a:effectLst>
        </p:spPr>
        <p:txBody>
          <a:bodyPr wrap="square" rtlCol="0">
            <a:spAutoFit/>
          </a:bodyPr>
          <a:lstStyle/>
          <a:p>
            <a:r>
              <a:rPr lang="zh-CN" altLang="en-US" sz="2000" b="1" dirty="0">
                <a:solidFill>
                  <a:schemeClr val="bg1"/>
                </a:solidFill>
                <a:cs typeface="+mn-ea"/>
                <a:sym typeface="+mn-lt"/>
              </a:rPr>
              <a:t>隐私的形式更多样、范围更广</a:t>
            </a:r>
            <a:endParaRPr lang="en-US" altLang="zh-CN" sz="2000" b="1" dirty="0">
              <a:solidFill>
                <a:schemeClr val="bg1"/>
              </a:solidFill>
              <a:cs typeface="+mn-ea"/>
              <a:sym typeface="+mn-lt"/>
            </a:endParaRPr>
          </a:p>
        </p:txBody>
      </p:sp>
      <p:sp>
        <p:nvSpPr>
          <p:cNvPr id="5" name="矩形 4"/>
          <p:cNvSpPr/>
          <p:nvPr/>
        </p:nvSpPr>
        <p:spPr>
          <a:xfrm>
            <a:off x="3456384" y="2078895"/>
            <a:ext cx="4572000" cy="400110"/>
          </a:xfrm>
          <a:prstGeom prst="rect">
            <a:avLst/>
          </a:prstGeom>
          <a:effectLst>
            <a:innerShdw blurRad="63500" dist="50800" dir="8100000">
              <a:prstClr val="black">
                <a:alpha val="50000"/>
              </a:prstClr>
            </a:innerShdw>
          </a:effectLst>
        </p:spPr>
        <p:txBody>
          <a:bodyPr>
            <a:spAutoFit/>
          </a:bodyPr>
          <a:lstStyle/>
          <a:p>
            <a:pPr lvl="0"/>
            <a:r>
              <a:rPr lang="zh-CN" altLang="en-US" sz="2000" b="1" dirty="0">
                <a:solidFill>
                  <a:schemeClr val="bg1"/>
                </a:solidFill>
                <a:cs typeface="+mn-ea"/>
                <a:sym typeface="+mn-lt"/>
              </a:rPr>
              <a:t>网络隐私更易于被侵犯</a:t>
            </a:r>
            <a:endParaRPr lang="en-US" altLang="zh-CN" sz="2000" b="1" dirty="0">
              <a:solidFill>
                <a:schemeClr val="bg1"/>
              </a:solidFill>
              <a:cs typeface="+mn-ea"/>
              <a:sym typeface="+mn-lt"/>
            </a:endParaRPr>
          </a:p>
        </p:txBody>
      </p:sp>
      <p:sp>
        <p:nvSpPr>
          <p:cNvPr id="17" name="圆角矩形 16"/>
          <p:cNvSpPr/>
          <p:nvPr/>
        </p:nvSpPr>
        <p:spPr>
          <a:xfrm>
            <a:off x="2771800" y="3795886"/>
            <a:ext cx="5022790" cy="701915"/>
          </a:xfrm>
          <a:prstGeom prst="roundRect">
            <a:avLst/>
          </a:prstGeom>
          <a:solidFill>
            <a:srgbClr val="5FCACB"/>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r>
              <a:rPr lang="zh-CN" altLang="en-US" b="1" dirty="0">
                <a:cs typeface="+mn-ea"/>
                <a:sym typeface="+mn-lt"/>
              </a:rPr>
              <a:t>网络隐私受侵犯责任追究相对困难</a:t>
            </a:r>
            <a:endParaRPr lang="zh-CN" altLang="en-US" b="1" dirty="0">
              <a:cs typeface="+mn-ea"/>
              <a:sym typeface="+mn-lt"/>
            </a:endParaRPr>
          </a:p>
        </p:txBody>
      </p:sp>
      <p:cxnSp>
        <p:nvCxnSpPr>
          <p:cNvPr id="22" name="肘形连接符 21"/>
          <p:cNvCxnSpPr/>
          <p:nvPr/>
        </p:nvCxnSpPr>
        <p:spPr>
          <a:xfrm>
            <a:off x="2165835" y="3150839"/>
            <a:ext cx="623737" cy="974234"/>
          </a:xfrm>
          <a:prstGeom prst="bentConnector3">
            <a:avLst/>
          </a:prstGeom>
          <a:effectLst>
            <a:innerShdw blurRad="63500" dist="50800" dir="8100000">
              <a:prstClr val="black">
                <a:alpha val="50000"/>
              </a:prstClr>
            </a:innerShdw>
          </a:effectLst>
        </p:spPr>
        <p:style>
          <a:lnRef idx="1">
            <a:schemeClr val="accent6"/>
          </a:lnRef>
          <a:fillRef idx="0">
            <a:schemeClr val="accent6"/>
          </a:fillRef>
          <a:effectRef idx="0">
            <a:schemeClr val="accent6"/>
          </a:effectRef>
          <a:fontRef idx="minor">
            <a:schemeClr val="tx1"/>
          </a:fontRef>
        </p:style>
      </p:cxnSp>
      <p:cxnSp>
        <p:nvCxnSpPr>
          <p:cNvPr id="23" name="直接连接符 22"/>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4"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个人隐私</a:t>
            </a:r>
            <a:endParaRPr lang="en-US" altLang="zh-CN" sz="3600" b="1" dirty="0">
              <a:latin typeface="+mn-lt"/>
              <a:ea typeface="+mn-ea"/>
              <a:cs typeface="+mn-ea"/>
              <a:sym typeface="+mn-lt"/>
            </a:endParaRPr>
          </a:p>
        </p:txBody>
      </p:sp>
      <p:sp>
        <p:nvSpPr>
          <p:cNvPr id="25" name="燕尾形 24"/>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6"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03</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789555" y="1170940"/>
            <a:ext cx="1566545" cy="701675"/>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lnSpc>
                <a:spcPct val="130000"/>
              </a:lnSpc>
            </a:pPr>
            <a:r>
              <a:rPr lang="zh-CN" altLang="en-US" sz="1800" kern="100" dirty="0">
                <a:solidFill>
                  <a:schemeClr val="tx1">
                    <a:lumMod val="75000"/>
                    <a:lumOff val="25000"/>
                  </a:schemeClr>
                </a:solidFill>
                <a:cs typeface="+mn-ea"/>
                <a:sym typeface="+mn-lt"/>
              </a:rPr>
              <a:t>隐私隐瞒权</a:t>
            </a:r>
            <a:endParaRPr lang="zh-CN" altLang="en-US" sz="1200" dirty="0">
              <a:cs typeface="+mn-ea"/>
              <a:sym typeface="+mn-lt"/>
            </a:endParaRPr>
          </a:p>
        </p:txBody>
      </p:sp>
      <p:sp>
        <p:nvSpPr>
          <p:cNvPr id="7" name="矩形 6"/>
          <p:cNvSpPr/>
          <p:nvPr/>
        </p:nvSpPr>
        <p:spPr>
          <a:xfrm>
            <a:off x="4356100" y="1059815"/>
            <a:ext cx="4530090" cy="851057"/>
          </a:xfrm>
          <a:prstGeom prst="rect">
            <a:avLst/>
          </a:prstGeom>
          <a:scene3d>
            <a:camera prst="orthographicFront"/>
            <a:lightRig rig="threePt" dir="t"/>
          </a:scene3d>
          <a:sp3d>
            <a:bevelT/>
          </a:sp3d>
        </p:spPr>
        <p:txBody>
          <a:bodyPr wrap="square" lIns="68571" tIns="34285" rIns="68571" bIns="34285">
            <a:spAutoFit/>
          </a:bodyPr>
          <a:lstStyle/>
          <a:p>
            <a:pPr marL="214630" indent="-214630">
              <a:lnSpc>
                <a:spcPct val="150000"/>
              </a:lnSpc>
              <a:buFont typeface="Arial" panose="020B0604020202020204" pitchFamily="34" charset="0"/>
              <a:buChar char="•"/>
            </a:pPr>
            <a:r>
              <a:rPr lang="zh-CN" altLang="en-US" kern="100" dirty="0">
                <a:solidFill>
                  <a:schemeClr val="tx1">
                    <a:lumMod val="75000"/>
                    <a:lumOff val="25000"/>
                  </a:schemeClr>
                </a:solidFill>
                <a:cs typeface="+mn-ea"/>
                <a:sym typeface="+mn-lt"/>
              </a:rPr>
              <a:t>对于无关公共利益的隐私</a:t>
            </a:r>
            <a:r>
              <a:rPr lang="en-US" altLang="zh-CN" kern="100" dirty="0">
                <a:solidFill>
                  <a:schemeClr val="tx1">
                    <a:lumMod val="75000"/>
                    <a:lumOff val="25000"/>
                  </a:schemeClr>
                </a:solidFill>
                <a:cs typeface="+mn-ea"/>
                <a:sym typeface="+mn-lt"/>
              </a:rPr>
              <a:t>,</a:t>
            </a:r>
            <a:r>
              <a:rPr lang="zh-CN" altLang="en-US" kern="100" dirty="0">
                <a:solidFill>
                  <a:schemeClr val="tx1">
                    <a:lumMod val="75000"/>
                    <a:lumOff val="25000"/>
                  </a:schemeClr>
                </a:solidFill>
                <a:cs typeface="+mn-ea"/>
                <a:sym typeface="+mn-lt"/>
              </a:rPr>
              <a:t>公民有权隐瞒</a:t>
            </a:r>
            <a:r>
              <a:rPr lang="en-US" altLang="zh-CN" kern="100" dirty="0">
                <a:solidFill>
                  <a:schemeClr val="tx1">
                    <a:lumMod val="75000"/>
                    <a:lumOff val="25000"/>
                  </a:schemeClr>
                </a:solidFill>
                <a:cs typeface="+mn-ea"/>
                <a:sym typeface="+mn-lt"/>
              </a:rPr>
              <a:t>,</a:t>
            </a:r>
            <a:r>
              <a:rPr lang="zh-CN" altLang="en-US" kern="100" dirty="0">
                <a:solidFill>
                  <a:schemeClr val="tx1">
                    <a:lumMod val="75000"/>
                    <a:lumOff val="25000"/>
                  </a:schemeClr>
                </a:solidFill>
                <a:cs typeface="+mn-ea"/>
                <a:sym typeface="+mn-lt"/>
              </a:rPr>
              <a:t>他人不得勉强公民言明自已的隐私。</a:t>
            </a:r>
            <a:endParaRPr lang="zh-CN" altLang="en-US" kern="100" dirty="0">
              <a:solidFill>
                <a:schemeClr val="tx1">
                  <a:lumMod val="75000"/>
                  <a:lumOff val="25000"/>
                </a:schemeClr>
              </a:solidFill>
              <a:cs typeface="+mn-ea"/>
              <a:sym typeface="+mn-lt"/>
            </a:endParaRPr>
          </a:p>
        </p:txBody>
      </p:sp>
      <p:sp>
        <p:nvSpPr>
          <p:cNvPr id="8" name="圆角矩形 7"/>
          <p:cNvSpPr/>
          <p:nvPr/>
        </p:nvSpPr>
        <p:spPr>
          <a:xfrm>
            <a:off x="2789555" y="2044065"/>
            <a:ext cx="1565910" cy="701675"/>
          </a:xfrm>
          <a:prstGeom prst="roundRect">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lnSpc>
                <a:spcPct val="130000"/>
              </a:lnSpc>
            </a:pPr>
            <a:r>
              <a:rPr lang="zh-CN" altLang="en-US" sz="1800" kern="100" dirty="0">
                <a:solidFill>
                  <a:schemeClr val="tx1">
                    <a:lumMod val="75000"/>
                    <a:lumOff val="25000"/>
                  </a:schemeClr>
                </a:solidFill>
                <a:cs typeface="+mn-ea"/>
                <a:sym typeface="+mn-lt"/>
              </a:rPr>
              <a:t>隐私利用权</a:t>
            </a:r>
            <a:endParaRPr lang="zh-CN" altLang="en-US" sz="1200" dirty="0">
              <a:cs typeface="+mn-ea"/>
              <a:sym typeface="+mn-lt"/>
            </a:endParaRPr>
          </a:p>
        </p:txBody>
      </p:sp>
      <p:sp>
        <p:nvSpPr>
          <p:cNvPr id="9" name="圆角矩形 8"/>
          <p:cNvSpPr/>
          <p:nvPr/>
        </p:nvSpPr>
        <p:spPr>
          <a:xfrm>
            <a:off x="2789555" y="2899410"/>
            <a:ext cx="1674495" cy="701675"/>
          </a:xfrm>
          <a:prstGeom prst="roundRect">
            <a:avLst/>
          </a:prstGeom>
          <a:solidFill>
            <a:srgbClr val="31909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marL="214630" indent="-214630" algn="l">
              <a:lnSpc>
                <a:spcPct val="150000"/>
              </a:lnSpc>
              <a:buClrTx/>
              <a:buSzTx/>
              <a:buFont typeface="Arial" panose="020B0604020202020204" pitchFamily="34" charset="0"/>
            </a:pPr>
            <a:r>
              <a:rPr lang="zh-CN" altLang="en-US" sz="1800" kern="100" dirty="0" smtClean="0">
                <a:solidFill>
                  <a:schemeClr val="tx1">
                    <a:lumMod val="75000"/>
                    <a:lumOff val="25000"/>
                  </a:schemeClr>
                </a:solidFill>
                <a:cs typeface="+mn-ea"/>
                <a:sym typeface="+mn-lt"/>
              </a:rPr>
              <a:t> 隐私</a:t>
            </a:r>
            <a:r>
              <a:rPr lang="zh-CN" altLang="en-US" sz="1800" kern="100" dirty="0">
                <a:solidFill>
                  <a:schemeClr val="tx1">
                    <a:lumMod val="75000"/>
                    <a:lumOff val="25000"/>
                  </a:schemeClr>
                </a:solidFill>
                <a:cs typeface="+mn-ea"/>
                <a:sym typeface="+mn-lt"/>
              </a:rPr>
              <a:t>维护权</a:t>
            </a:r>
            <a:endParaRPr lang="zh-CN" altLang="en-US" sz="1800" kern="100" dirty="0">
              <a:solidFill>
                <a:schemeClr val="tx1">
                  <a:lumMod val="75000"/>
                  <a:lumOff val="25000"/>
                </a:schemeClr>
              </a:solidFill>
              <a:cs typeface="+mn-ea"/>
              <a:sym typeface="+mn-lt"/>
            </a:endParaRPr>
          </a:p>
        </p:txBody>
      </p:sp>
      <p:sp>
        <p:nvSpPr>
          <p:cNvPr id="10" name="矩形 9"/>
          <p:cNvSpPr/>
          <p:nvPr/>
        </p:nvSpPr>
        <p:spPr>
          <a:xfrm>
            <a:off x="4356100" y="2044065"/>
            <a:ext cx="4358005" cy="851057"/>
          </a:xfrm>
          <a:prstGeom prst="rect">
            <a:avLst/>
          </a:prstGeom>
          <a:scene3d>
            <a:camera prst="orthographicFront"/>
            <a:lightRig rig="threePt" dir="t"/>
          </a:scene3d>
          <a:sp3d>
            <a:bevelT/>
          </a:sp3d>
        </p:spPr>
        <p:txBody>
          <a:bodyPr wrap="square" lIns="68571" tIns="34285" rIns="68571" bIns="34285">
            <a:spAutoFit/>
          </a:bodyPr>
          <a:lstStyle/>
          <a:p>
            <a:pPr marL="214630" indent="-214630" algn="l">
              <a:lnSpc>
                <a:spcPct val="150000"/>
              </a:lnSpc>
              <a:buClrTx/>
              <a:buSzTx/>
              <a:buFont typeface="Arial" panose="020B0604020202020204" pitchFamily="34" charset="0"/>
              <a:buChar char="•"/>
            </a:pPr>
            <a:r>
              <a:rPr lang="zh-CN" altLang="en-US" sz="1800" kern="100" dirty="0">
                <a:solidFill>
                  <a:schemeClr val="tx1">
                    <a:lumMod val="75000"/>
                    <a:lumOff val="25000"/>
                  </a:schemeClr>
                </a:solidFill>
                <a:cs typeface="+mn-ea"/>
                <a:sym typeface="+mn-lt"/>
              </a:rPr>
              <a:t>公民有权对自己的个人资讯进行积极利用,以满足自己的精神或物质需求。</a:t>
            </a:r>
            <a:endParaRPr lang="zh-CN" altLang="en-US" sz="1800" kern="100" dirty="0">
              <a:solidFill>
                <a:schemeClr val="tx1">
                  <a:lumMod val="75000"/>
                  <a:lumOff val="25000"/>
                </a:schemeClr>
              </a:solidFill>
              <a:cs typeface="+mn-ea"/>
              <a:sym typeface="+mn-lt"/>
            </a:endParaRPr>
          </a:p>
        </p:txBody>
      </p:sp>
      <p:sp>
        <p:nvSpPr>
          <p:cNvPr id="11" name="矩形 10"/>
          <p:cNvSpPr/>
          <p:nvPr/>
        </p:nvSpPr>
        <p:spPr>
          <a:xfrm>
            <a:off x="4438650" y="2863215"/>
            <a:ext cx="4192905" cy="851057"/>
          </a:xfrm>
          <a:prstGeom prst="rect">
            <a:avLst/>
          </a:prstGeom>
          <a:scene3d>
            <a:camera prst="orthographicFront"/>
            <a:lightRig rig="threePt" dir="t"/>
          </a:scene3d>
          <a:sp3d>
            <a:bevelT/>
          </a:sp3d>
        </p:spPr>
        <p:txBody>
          <a:bodyPr wrap="square" lIns="68571" tIns="34285" rIns="68571" bIns="34285">
            <a:spAutoFit/>
          </a:bodyPr>
          <a:lstStyle/>
          <a:p>
            <a:pPr marL="214630" indent="-214630" algn="l">
              <a:lnSpc>
                <a:spcPct val="150000"/>
              </a:lnSpc>
              <a:buClrTx/>
              <a:buSzTx/>
              <a:buFont typeface="Arial" panose="020B0604020202020204" pitchFamily="34" charset="0"/>
              <a:buChar char="•"/>
            </a:pPr>
            <a:r>
              <a:rPr lang="zh-CN" altLang="en-US" sz="1800" kern="100" dirty="0">
                <a:solidFill>
                  <a:schemeClr val="tx1">
                    <a:lumMod val="75000"/>
                    <a:lumOff val="25000"/>
                  </a:schemeClr>
                </a:solidFill>
                <a:cs typeface="+mn-ea"/>
                <a:sym typeface="+mn-lt"/>
              </a:rPr>
              <a:t>公民对自己的隐私的不可侵犯性依法予以维护,必要时付诸法律。</a:t>
            </a:r>
            <a:endParaRPr lang="zh-CN" altLang="en-US" sz="1800" kern="100" dirty="0">
              <a:solidFill>
                <a:schemeClr val="tx1">
                  <a:lumMod val="75000"/>
                  <a:lumOff val="25000"/>
                </a:schemeClr>
              </a:solidFill>
              <a:cs typeface="+mn-ea"/>
              <a:sym typeface="+mn-lt"/>
            </a:endParaRPr>
          </a:p>
        </p:txBody>
      </p:sp>
      <p:sp>
        <p:nvSpPr>
          <p:cNvPr id="12" name="圆角矩形 11"/>
          <p:cNvSpPr/>
          <p:nvPr/>
        </p:nvSpPr>
        <p:spPr>
          <a:xfrm>
            <a:off x="416560" y="2211705"/>
            <a:ext cx="1767840" cy="1410970"/>
          </a:xfrm>
          <a:prstGeom prst="roundRect">
            <a:avLst/>
          </a:prstGeom>
          <a:solidFill>
            <a:schemeClr val="tx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r>
              <a:rPr lang="zh-CN" altLang="en-US" sz="2400" b="1" dirty="0">
                <a:cs typeface="+mn-ea"/>
                <a:sym typeface="+mn-lt"/>
              </a:rPr>
              <a:t>隐私权</a:t>
            </a:r>
            <a:endParaRPr lang="en-US" altLang="zh-CN" sz="2400" b="1" dirty="0">
              <a:cs typeface="+mn-ea"/>
              <a:sym typeface="+mn-lt"/>
            </a:endParaRPr>
          </a:p>
          <a:p>
            <a:pPr algn="ctr"/>
            <a:r>
              <a:rPr lang="zh-CN" altLang="en-US" sz="2400" b="1" dirty="0">
                <a:cs typeface="+mn-ea"/>
                <a:sym typeface="+mn-lt"/>
              </a:rPr>
              <a:t>的</a:t>
            </a:r>
            <a:endParaRPr lang="en-US" altLang="zh-CN" sz="2400" b="1" dirty="0">
              <a:cs typeface="+mn-ea"/>
              <a:sym typeface="+mn-lt"/>
            </a:endParaRPr>
          </a:p>
          <a:p>
            <a:pPr algn="ctr"/>
            <a:r>
              <a:rPr lang="zh-CN" altLang="en-US" sz="2400" b="1" dirty="0">
                <a:cs typeface="+mn-ea"/>
                <a:sym typeface="+mn-lt"/>
              </a:rPr>
              <a:t>基本内容</a:t>
            </a:r>
            <a:endParaRPr lang="zh-CN" altLang="en-US" sz="2400" b="1" dirty="0">
              <a:cs typeface="+mn-ea"/>
              <a:sym typeface="+mn-lt"/>
            </a:endParaRPr>
          </a:p>
        </p:txBody>
      </p:sp>
      <p:cxnSp>
        <p:nvCxnSpPr>
          <p:cNvPr id="13" name="肘形连接符 12"/>
          <p:cNvCxnSpPr/>
          <p:nvPr/>
        </p:nvCxnSpPr>
        <p:spPr>
          <a:xfrm>
            <a:off x="2165833" y="2395006"/>
            <a:ext cx="623737" cy="9523"/>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rot="10800000" flipV="1">
            <a:off x="2165834" y="1420772"/>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2165833" y="2395007"/>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6" name="直接连接符 15"/>
          <p:cNvCxnSpPr/>
          <p:nvPr/>
        </p:nvCxnSpPr>
        <p:spPr>
          <a:xfrm>
            <a:off x="4626013" y="1891170"/>
            <a:ext cx="3510847" cy="0"/>
          </a:xfrm>
          <a:prstGeom prst="line">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7" name="直接连接符 16"/>
          <p:cNvCxnSpPr/>
          <p:nvPr/>
        </p:nvCxnSpPr>
        <p:spPr>
          <a:xfrm>
            <a:off x="4626013" y="2863052"/>
            <a:ext cx="3510847" cy="0"/>
          </a:xfrm>
          <a:prstGeom prst="line">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2" name="圆角矩形 21"/>
          <p:cNvSpPr/>
          <p:nvPr/>
        </p:nvSpPr>
        <p:spPr>
          <a:xfrm>
            <a:off x="2825750" y="3835400"/>
            <a:ext cx="1638935" cy="701675"/>
          </a:xfrm>
          <a:prstGeom prst="roundRect">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marL="214630" indent="-214630" algn="l">
              <a:lnSpc>
                <a:spcPct val="150000"/>
              </a:lnSpc>
              <a:buClrTx/>
              <a:buSzTx/>
              <a:buFont typeface="Arial" panose="020B0604020202020204" pitchFamily="34" charset="0"/>
            </a:pPr>
            <a:r>
              <a:rPr lang="zh-CN" altLang="en-US" sz="1800" kern="100" dirty="0" smtClean="0">
                <a:solidFill>
                  <a:schemeClr val="tx1">
                    <a:lumMod val="75000"/>
                    <a:lumOff val="25000"/>
                  </a:schemeClr>
                </a:solidFill>
                <a:cs typeface="+mn-ea"/>
                <a:sym typeface="+mn-lt"/>
              </a:rPr>
              <a:t> 隐私</a:t>
            </a:r>
            <a:r>
              <a:rPr lang="zh-CN" altLang="en-US" sz="1800" kern="100" dirty="0">
                <a:solidFill>
                  <a:schemeClr val="tx1">
                    <a:lumMod val="75000"/>
                    <a:lumOff val="25000"/>
                  </a:schemeClr>
                </a:solidFill>
                <a:cs typeface="+mn-ea"/>
                <a:sym typeface="+mn-lt"/>
              </a:rPr>
              <a:t>支配权</a:t>
            </a:r>
            <a:endParaRPr lang="zh-CN" altLang="en-US" sz="1800" kern="100" dirty="0">
              <a:solidFill>
                <a:schemeClr val="tx1">
                  <a:lumMod val="75000"/>
                  <a:lumOff val="25000"/>
                </a:schemeClr>
              </a:solidFill>
              <a:cs typeface="+mn-ea"/>
              <a:sym typeface="+mn-lt"/>
            </a:endParaRPr>
          </a:p>
        </p:txBody>
      </p:sp>
      <p:cxnSp>
        <p:nvCxnSpPr>
          <p:cNvPr id="23" name="肘形连接符 22"/>
          <p:cNvCxnSpPr/>
          <p:nvPr/>
        </p:nvCxnSpPr>
        <p:spPr>
          <a:xfrm>
            <a:off x="2165832" y="3369241"/>
            <a:ext cx="623737" cy="974234"/>
          </a:xfrm>
          <a:prstGeom prst="bentConnector3">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24" name="矩形 23"/>
          <p:cNvSpPr/>
          <p:nvPr/>
        </p:nvSpPr>
        <p:spPr>
          <a:xfrm>
            <a:off x="4356100" y="3817620"/>
            <a:ext cx="4582160" cy="1313815"/>
          </a:xfrm>
          <a:prstGeom prst="rect">
            <a:avLst/>
          </a:prstGeom>
          <a:scene3d>
            <a:camera prst="orthographicFront"/>
            <a:lightRig rig="threePt" dir="t"/>
          </a:scene3d>
          <a:sp3d>
            <a:bevelT/>
          </a:sp3d>
        </p:spPr>
        <p:txBody>
          <a:bodyPr wrap="square" lIns="68571" tIns="34285" rIns="68571" bIns="34285">
            <a:spAutoFit/>
          </a:bodyPr>
          <a:lstStyle/>
          <a:p>
            <a:pPr marL="214630" indent="-214630" algn="l">
              <a:lnSpc>
                <a:spcPct val="150000"/>
              </a:lnSpc>
              <a:buClrTx/>
              <a:buSzTx/>
              <a:buFont typeface="Arial" panose="020B0604020202020204" pitchFamily="34" charset="0"/>
              <a:buChar char="•"/>
            </a:pPr>
            <a:r>
              <a:rPr lang="zh-CN" altLang="en-US" sz="1800" kern="100" dirty="0">
                <a:solidFill>
                  <a:schemeClr val="tx1">
                    <a:lumMod val="75000"/>
                    <a:lumOff val="25000"/>
                  </a:schemeClr>
                </a:solidFill>
                <a:cs typeface="+mn-ea"/>
                <a:sym typeface="+mn-lt"/>
              </a:rPr>
              <a:t>包括公开部分个人隐私;允许特定人对自己的个人活动或个人领域进行察知;准许他人利用自己的隐私。</a:t>
            </a:r>
            <a:endParaRPr lang="zh-CN" altLang="en-US" sz="1800" kern="100" dirty="0">
              <a:solidFill>
                <a:schemeClr val="tx1">
                  <a:lumMod val="75000"/>
                  <a:lumOff val="25000"/>
                </a:schemeClr>
              </a:solidFill>
              <a:cs typeface="+mn-ea"/>
              <a:sym typeface="+mn-lt"/>
            </a:endParaRPr>
          </a:p>
        </p:txBody>
      </p:sp>
      <p:cxnSp>
        <p:nvCxnSpPr>
          <p:cNvPr id="25" name="直接连接符 24"/>
          <p:cNvCxnSpPr/>
          <p:nvPr/>
        </p:nvCxnSpPr>
        <p:spPr>
          <a:xfrm>
            <a:off x="4572000" y="3745313"/>
            <a:ext cx="3510847" cy="0"/>
          </a:xfrm>
          <a:prstGeom prst="line">
            <a:avLst/>
          </a:prstGeom>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sp>
        <p:nvSpPr>
          <p:cNvPr id="2" name="矩形 1"/>
          <p:cNvSpPr/>
          <p:nvPr/>
        </p:nvSpPr>
        <p:spPr>
          <a:xfrm>
            <a:off x="133445" y="813941"/>
            <a:ext cx="2350323" cy="461665"/>
          </a:xfrm>
          <a:prstGeom prst="rect">
            <a:avLst/>
          </a:prstGeom>
        </p:spPr>
        <p:txBody>
          <a:bodyPr wrap="none">
            <a:spAutoFit/>
          </a:bodyPr>
          <a:lstStyle/>
          <a:p>
            <a:pPr lvl="0"/>
            <a:r>
              <a:rPr lang="zh-CN" altLang="en-US" sz="2400" b="1" dirty="0">
                <a:solidFill>
                  <a:prstClr val="black"/>
                </a:solidFill>
                <a:cs typeface="+mn-ea"/>
                <a:sym typeface="+mn-lt"/>
              </a:rPr>
              <a:t>二、个人隐私权</a:t>
            </a:r>
            <a:endParaRPr lang="zh-CN" altLang="en-US" sz="2400" b="1" dirty="0">
              <a:solidFill>
                <a:prstClr val="black"/>
              </a:solidFill>
              <a:cs typeface="+mn-ea"/>
              <a:sym typeface="+mn-lt"/>
            </a:endParaRPr>
          </a:p>
        </p:txBody>
      </p:sp>
      <p:cxnSp>
        <p:nvCxnSpPr>
          <p:cNvPr id="26" name="直接连接符 25"/>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7"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个人隐私</a:t>
            </a:r>
            <a:endParaRPr lang="en-US" altLang="zh-CN" sz="3600" b="1" dirty="0">
              <a:latin typeface="+mn-lt"/>
              <a:ea typeface="+mn-ea"/>
              <a:cs typeface="+mn-ea"/>
              <a:sym typeface="+mn-lt"/>
            </a:endParaRPr>
          </a:p>
        </p:txBody>
      </p:sp>
      <p:sp>
        <p:nvSpPr>
          <p:cNvPr id="28" name="燕尾形 27"/>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9"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03</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矩形 1"/>
          <p:cNvSpPr/>
          <p:nvPr/>
        </p:nvSpPr>
        <p:spPr>
          <a:xfrm>
            <a:off x="1141095" y="1085850"/>
            <a:ext cx="6869430" cy="521970"/>
          </a:xfrm>
          <a:prstGeom prst="rect">
            <a:avLst/>
          </a:prstGeom>
        </p:spPr>
        <p:txBody>
          <a:bodyPr wrap="square">
            <a:spAutoFit/>
          </a:bodyPr>
          <a:lstStyle/>
          <a:p>
            <a:pPr lvl="0"/>
            <a:r>
              <a:rPr lang="zh-CN" altLang="en-US" sz="2800" b="1" dirty="0">
                <a:solidFill>
                  <a:prstClr val="black"/>
                </a:solidFill>
                <a:cs typeface="+mn-ea"/>
                <a:sym typeface="+mn-lt"/>
              </a:rPr>
              <a:t>      病历的个人隐私权 </a:t>
            </a:r>
            <a:r>
              <a:rPr lang="en-US" altLang="zh-CN" sz="2800" b="1" dirty="0">
                <a:solidFill>
                  <a:prstClr val="black"/>
                </a:solidFill>
                <a:cs typeface="+mn-ea"/>
                <a:sym typeface="+mn-lt"/>
              </a:rPr>
              <a:t>Patient Privacy</a:t>
            </a:r>
            <a:endParaRPr lang="en-US" altLang="zh-CN" sz="2800" b="1" dirty="0">
              <a:solidFill>
                <a:prstClr val="black"/>
              </a:solidFill>
              <a:cs typeface="+mn-ea"/>
              <a:sym typeface="+mn-lt"/>
            </a:endParaRPr>
          </a:p>
        </p:txBody>
      </p:sp>
      <p:sp>
        <p:nvSpPr>
          <p:cNvPr id="3" name="TextBox 2"/>
          <p:cNvSpPr txBox="1"/>
          <p:nvPr/>
        </p:nvSpPr>
        <p:spPr>
          <a:xfrm>
            <a:off x="150495" y="1924050"/>
            <a:ext cx="8823325" cy="2861310"/>
          </a:xfrm>
          <a:prstGeom prst="rect">
            <a:avLst/>
          </a:prstGeom>
          <a:noFill/>
        </p:spPr>
        <p:txBody>
          <a:bodyPr wrap="square" rtlCol="0">
            <a:spAutoFit/>
          </a:bodyPr>
          <a:lstStyle/>
          <a:p>
            <a:pPr>
              <a:lnSpc>
                <a:spcPct val="150000"/>
              </a:lnSpc>
            </a:pPr>
            <a:r>
              <a:rPr lang="zh-CN" altLang="en-US" dirty="0">
                <a:cs typeface="+mn-ea"/>
                <a:sym typeface="+mn-lt"/>
              </a:rPr>
              <a:t>         </a:t>
            </a:r>
            <a:r>
              <a:rPr lang="zh-CN" altLang="en-US" sz="2400" dirty="0">
                <a:cs typeface="+mn-ea"/>
                <a:sym typeface="+mn-lt"/>
              </a:rPr>
              <a:t>病历的内容具有机密性、完整性和私隐性</a:t>
            </a:r>
            <a:r>
              <a:rPr lang="en-US" altLang="zh-CN" sz="2400" dirty="0">
                <a:cs typeface="+mn-ea"/>
                <a:sym typeface="+mn-lt"/>
              </a:rPr>
              <a:t>,</a:t>
            </a:r>
            <a:r>
              <a:rPr lang="zh-CN" altLang="en-US" sz="2400" dirty="0">
                <a:cs typeface="+mn-ea"/>
                <a:sym typeface="+mn-lt"/>
              </a:rPr>
              <a:t>所以也涉及病人的隐私问题。我们可以称其为病患隐私权或医疗隐私权</a:t>
            </a:r>
            <a:r>
              <a:rPr lang="en-US" altLang="zh-CN" sz="2400" dirty="0">
                <a:cs typeface="+mn-ea"/>
                <a:sym typeface="+mn-lt"/>
              </a:rPr>
              <a:t>,</a:t>
            </a:r>
            <a:r>
              <a:rPr lang="zh-CN" altLang="en-US" sz="2400" dirty="0">
                <a:cs typeface="+mn-ea"/>
                <a:sym typeface="+mn-lt"/>
              </a:rPr>
              <a:t>是患者享有的一项重要人格权</a:t>
            </a:r>
            <a:r>
              <a:rPr lang="en-US" altLang="zh-CN" sz="2400" dirty="0">
                <a:cs typeface="+mn-ea"/>
                <a:sym typeface="+mn-lt"/>
              </a:rPr>
              <a:t>,</a:t>
            </a:r>
            <a:r>
              <a:rPr lang="zh-CN" altLang="en-US" sz="2400" b="1" dirty="0">
                <a:solidFill>
                  <a:srgbClr val="C00000"/>
                </a:solidFill>
                <a:cs typeface="+mn-ea"/>
                <a:sym typeface="+mn-lt"/>
              </a:rPr>
              <a:t>对未经患者同意、擅自公布其隐私材料或以书面、口头形式宣扬患者隐私</a:t>
            </a:r>
            <a:r>
              <a:rPr lang="zh-CN" altLang="en-US" sz="2400" dirty="0">
                <a:cs typeface="+mn-ea"/>
                <a:sym typeface="+mn-lt"/>
              </a:rPr>
              <a:t>，致使患者名誉受到损害的，即侵害了患者的隐私权。</a:t>
            </a:r>
            <a:endParaRPr lang="zh-CN" altLang="en-US" sz="2400" dirty="0">
              <a:cs typeface="+mn-ea"/>
              <a:sym typeface="+mn-lt"/>
            </a:endParaRPr>
          </a:p>
        </p:txBody>
      </p:sp>
      <p:cxnSp>
        <p:nvCxnSpPr>
          <p:cNvPr id="8" name="直接连接符 7"/>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9"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个人隐私</a:t>
            </a:r>
            <a:endParaRPr lang="en-US" altLang="zh-CN" sz="3600" b="1" dirty="0">
              <a:latin typeface="+mn-lt"/>
              <a:ea typeface="+mn-ea"/>
              <a:cs typeface="+mn-ea"/>
              <a:sym typeface="+mn-lt"/>
            </a:endParaRPr>
          </a:p>
        </p:txBody>
      </p:sp>
      <p:sp>
        <p:nvSpPr>
          <p:cNvPr id="10" name="燕尾形 9"/>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1"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03</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 name="矩形 1"/>
          <p:cNvSpPr/>
          <p:nvPr/>
        </p:nvSpPr>
        <p:spPr>
          <a:xfrm>
            <a:off x="35496" y="708925"/>
            <a:ext cx="8615680" cy="521970"/>
          </a:xfrm>
          <a:prstGeom prst="rect">
            <a:avLst/>
          </a:prstGeom>
        </p:spPr>
        <p:txBody>
          <a:bodyPr wrap="square">
            <a:spAutoFit/>
          </a:bodyPr>
          <a:lstStyle/>
          <a:p>
            <a:pPr lvl="0"/>
            <a:r>
              <a:rPr lang="zh-CN" altLang="en-US" sz="2800" b="1" dirty="0">
                <a:solidFill>
                  <a:prstClr val="black"/>
                </a:solidFill>
                <a:cs typeface="+mn-ea"/>
                <a:sym typeface="+mn-lt"/>
              </a:rPr>
              <a:t>      电子健康档案、电子病历和个人健康档案</a:t>
            </a:r>
            <a:r>
              <a:rPr lang="zh-CN" sz="2800" b="1" dirty="0">
                <a:solidFill>
                  <a:prstClr val="black"/>
                </a:solidFill>
                <a:cs typeface="+mn-ea"/>
                <a:sym typeface="+mn-lt"/>
              </a:rPr>
              <a:t>概念辨析</a:t>
            </a:r>
            <a:endParaRPr lang="zh-CN" sz="2800" b="1" dirty="0">
              <a:solidFill>
                <a:prstClr val="black"/>
              </a:solidFill>
              <a:cs typeface="+mn-ea"/>
              <a:sym typeface="+mn-lt"/>
            </a:endParaRPr>
          </a:p>
        </p:txBody>
      </p:sp>
      <p:sp>
        <p:nvSpPr>
          <p:cNvPr id="3" name="TextBox 2"/>
          <p:cNvSpPr txBox="1"/>
          <p:nvPr/>
        </p:nvSpPr>
        <p:spPr>
          <a:xfrm>
            <a:off x="4427984" y="2139702"/>
            <a:ext cx="4644008" cy="2031325"/>
          </a:xfrm>
          <a:prstGeom prst="rect">
            <a:avLst/>
          </a:prstGeom>
          <a:noFill/>
        </p:spPr>
        <p:txBody>
          <a:bodyPr wrap="square" rtlCol="0">
            <a:spAutoFit/>
          </a:bodyPr>
          <a:lstStyle/>
          <a:p>
            <a:pPr>
              <a:lnSpc>
                <a:spcPct val="150000"/>
              </a:lnSpc>
            </a:pPr>
            <a:r>
              <a:rPr lang="zh-CN" altLang="en-US" dirty="0">
                <a:cs typeface="+mn-ea"/>
                <a:sym typeface="+mn-lt"/>
              </a:rPr>
              <a:t>      </a:t>
            </a:r>
            <a:r>
              <a:rPr lang="zh-CN" altLang="en-US" sz="2800" dirty="0">
                <a:cs typeface="+mn-ea"/>
                <a:sym typeface="+mn-lt"/>
              </a:rPr>
              <a:t>   </a:t>
            </a:r>
            <a:r>
              <a:rPr lang="en-US" altLang="zh-CN" sz="2800" dirty="0">
                <a:cs typeface="+mn-ea"/>
                <a:sym typeface="+mn-lt"/>
              </a:rPr>
              <a:t>Electronic Health Record</a:t>
            </a:r>
            <a:endParaRPr lang="en-US" altLang="zh-CN" sz="2800" dirty="0">
              <a:cs typeface="+mn-ea"/>
              <a:sym typeface="+mn-lt"/>
            </a:endParaRPr>
          </a:p>
          <a:p>
            <a:pPr>
              <a:lnSpc>
                <a:spcPct val="150000"/>
              </a:lnSpc>
            </a:pPr>
            <a:r>
              <a:rPr lang="en-US" altLang="zh-CN" sz="2800" dirty="0">
                <a:cs typeface="+mn-ea"/>
                <a:sym typeface="+mn-lt"/>
              </a:rPr>
              <a:t>       Electronic Medical Record</a:t>
            </a:r>
            <a:endParaRPr lang="en-US" altLang="zh-CN" sz="2800" dirty="0">
              <a:cs typeface="+mn-ea"/>
              <a:sym typeface="+mn-lt"/>
            </a:endParaRPr>
          </a:p>
          <a:p>
            <a:pPr>
              <a:lnSpc>
                <a:spcPct val="150000"/>
              </a:lnSpc>
            </a:pPr>
            <a:r>
              <a:rPr lang="en-US" altLang="zh-CN" sz="2800" dirty="0">
                <a:cs typeface="+mn-ea"/>
                <a:sym typeface="+mn-lt"/>
              </a:rPr>
              <a:t>       Personal Health Record </a:t>
            </a:r>
            <a:endParaRPr lang="zh-CN" altLang="en-US" sz="2800" dirty="0">
              <a:cs typeface="+mn-ea"/>
              <a:sym typeface="+mn-lt"/>
            </a:endParaRPr>
          </a:p>
        </p:txBody>
      </p:sp>
      <p:cxnSp>
        <p:nvCxnSpPr>
          <p:cNvPr id="8" name="直接连接符 7"/>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9"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个人隐私</a:t>
            </a:r>
            <a:endParaRPr lang="en-US" altLang="zh-CN" sz="3600" b="1" dirty="0">
              <a:latin typeface="+mn-lt"/>
              <a:ea typeface="+mn-ea"/>
              <a:cs typeface="+mn-ea"/>
              <a:sym typeface="+mn-lt"/>
            </a:endParaRPr>
          </a:p>
        </p:txBody>
      </p:sp>
      <p:sp>
        <p:nvSpPr>
          <p:cNvPr id="10" name="燕尾形 9"/>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1"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03</a:t>
            </a:r>
            <a:endParaRPr lang="zh-CN" altLang="en-US" sz="3600" dirty="0">
              <a:cs typeface="+mn-ea"/>
              <a:sym typeface="+mn-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9406" y="1363956"/>
            <a:ext cx="4176464" cy="329414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 name="矩形 1"/>
          <p:cNvSpPr/>
          <p:nvPr/>
        </p:nvSpPr>
        <p:spPr>
          <a:xfrm>
            <a:off x="35496" y="708925"/>
            <a:ext cx="8615680"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cs typeface="+mn-ea"/>
                <a:sym typeface="+mn-lt"/>
              </a:rPr>
              <a:t>      </a:t>
            </a:r>
            <a:endParaRPr kumimoji="0" lang="zh-CN" altLang="en-US" sz="2800" b="1" i="0" u="none" strike="noStrike" kern="1200" cap="none" spc="0" normalizeH="0" baseline="0" noProof="0" dirty="0">
              <a:ln>
                <a:noFill/>
              </a:ln>
              <a:solidFill>
                <a:prstClr val="black"/>
              </a:solidFill>
              <a:effectLst/>
              <a:uLnTx/>
              <a:uFillTx/>
              <a:cs typeface="+mn-ea"/>
              <a:sym typeface="+mn-lt"/>
            </a:endParaRPr>
          </a:p>
        </p:txBody>
      </p:sp>
      <p:sp>
        <p:nvSpPr>
          <p:cNvPr id="3" name="TextBox 2"/>
          <p:cNvSpPr txBox="1"/>
          <p:nvPr/>
        </p:nvSpPr>
        <p:spPr>
          <a:xfrm>
            <a:off x="282979" y="637986"/>
            <a:ext cx="8753517" cy="4247317"/>
          </a:xfrm>
          <a:prstGeom prst="rect">
            <a:avLst/>
          </a:prstGeom>
          <a:noFill/>
        </p:spPr>
        <p:txBody>
          <a:bodyPr wrap="square" rtlCol="0">
            <a:spAutoFit/>
          </a:bodyPr>
          <a:lstStyle/>
          <a:p>
            <a:r>
              <a:rPr lang="en-US" altLang="zh-CN" dirty="0" smtClean="0">
                <a:cs typeface="+mn-ea"/>
                <a:sym typeface="+mn-lt"/>
                <a:hlinkClick r:id="rId1"/>
              </a:rPr>
              <a:t>Electronic </a:t>
            </a:r>
            <a:r>
              <a:rPr lang="en-US" altLang="zh-CN" dirty="0">
                <a:cs typeface="+mn-ea"/>
                <a:sym typeface="+mn-lt"/>
                <a:hlinkClick r:id="rId1"/>
              </a:rPr>
              <a:t>medical records</a:t>
            </a:r>
            <a:r>
              <a:rPr lang="en-US" altLang="zh-CN" dirty="0">
                <a:cs typeface="+mn-ea"/>
                <a:sym typeface="+mn-lt"/>
              </a:rPr>
              <a:t> (EMRs) are </a:t>
            </a:r>
            <a:r>
              <a:rPr lang="en-US" altLang="zh-CN" b="1" i="1" dirty="0">
                <a:cs typeface="+mn-ea"/>
                <a:sym typeface="+mn-lt"/>
              </a:rPr>
              <a:t>digital versions of the paper charts</a:t>
            </a:r>
            <a:r>
              <a:rPr lang="en-US" altLang="zh-CN" dirty="0">
                <a:cs typeface="+mn-ea"/>
                <a:sym typeface="+mn-lt"/>
              </a:rPr>
              <a:t> in clinician offices, clinics, and hospitals. EMRs contain notes and information collected by and for the clinicians in that office, clinic, or hospital and are mostly used by providers for diagnosis and treatment. </a:t>
            </a:r>
            <a:endParaRPr lang="en-US" altLang="zh-CN" dirty="0" smtClean="0">
              <a:cs typeface="+mn-ea"/>
              <a:sym typeface="+mn-lt"/>
            </a:endParaRPr>
          </a:p>
          <a:p>
            <a:r>
              <a:rPr lang="en-US" altLang="zh-CN" dirty="0" smtClean="0">
                <a:cs typeface="+mn-ea"/>
                <a:sym typeface="+mn-lt"/>
                <a:hlinkClick r:id="rId1"/>
              </a:rPr>
              <a:t>Electronic </a:t>
            </a:r>
            <a:r>
              <a:rPr lang="en-US" altLang="zh-CN" dirty="0">
                <a:cs typeface="+mn-ea"/>
                <a:sym typeface="+mn-lt"/>
                <a:hlinkClick r:id="rId1"/>
              </a:rPr>
              <a:t>health records</a:t>
            </a:r>
            <a:r>
              <a:rPr lang="en-US" altLang="zh-CN" dirty="0">
                <a:cs typeface="+mn-ea"/>
                <a:sym typeface="+mn-lt"/>
              </a:rPr>
              <a:t> (EHRs) are built to go beyond standard clinical data collected in a provider’s office and are inclusive of a broader view of a patient’s care. EHRs contain information from </a:t>
            </a:r>
            <a:r>
              <a:rPr lang="en-US" altLang="zh-CN" b="1" i="1" dirty="0">
                <a:cs typeface="+mn-ea"/>
                <a:sym typeface="+mn-lt"/>
              </a:rPr>
              <a:t>all the clinicians involved in a patient’s care</a:t>
            </a:r>
            <a:r>
              <a:rPr lang="en-US" altLang="zh-CN" dirty="0">
                <a:cs typeface="+mn-ea"/>
                <a:sym typeface="+mn-lt"/>
              </a:rPr>
              <a:t> and all authorized clinicians involved in a patient’s care can access the information to provide care to that patient. </a:t>
            </a:r>
            <a:endParaRPr lang="en-US" altLang="zh-CN" dirty="0" smtClean="0">
              <a:cs typeface="+mn-ea"/>
              <a:sym typeface="+mn-lt"/>
            </a:endParaRPr>
          </a:p>
          <a:p>
            <a:endParaRPr lang="en-US" altLang="zh-CN" dirty="0">
              <a:cs typeface="+mn-ea"/>
              <a:sym typeface="+mn-lt"/>
              <a:hlinkClick r:id="rId2"/>
            </a:endParaRPr>
          </a:p>
          <a:p>
            <a:r>
              <a:rPr lang="en-US" altLang="zh-CN" dirty="0" smtClean="0">
                <a:cs typeface="+mn-ea"/>
                <a:sym typeface="+mn-lt"/>
                <a:hlinkClick r:id="rId2"/>
              </a:rPr>
              <a:t>Personal </a:t>
            </a:r>
            <a:r>
              <a:rPr lang="en-US" altLang="zh-CN" dirty="0">
                <a:cs typeface="+mn-ea"/>
                <a:sym typeface="+mn-lt"/>
                <a:hlinkClick r:id="rId2"/>
              </a:rPr>
              <a:t>health records</a:t>
            </a:r>
            <a:r>
              <a:rPr lang="en-US" altLang="zh-CN" dirty="0">
                <a:cs typeface="+mn-ea"/>
                <a:sym typeface="+mn-lt"/>
              </a:rPr>
              <a:t> (PHRs) contain the same types of information as EHRs—diagnoses, medications, immunizations, family medical histories, and provider contact information—but are designed to be set up, accessed, and </a:t>
            </a:r>
            <a:r>
              <a:rPr lang="en-US" altLang="zh-CN" b="1" i="1" dirty="0">
                <a:cs typeface="+mn-ea"/>
                <a:sym typeface="+mn-lt"/>
              </a:rPr>
              <a:t>managed by patients</a:t>
            </a:r>
            <a:r>
              <a:rPr lang="en-US" altLang="zh-CN" dirty="0">
                <a:cs typeface="+mn-ea"/>
                <a:sym typeface="+mn-lt"/>
              </a:rPr>
              <a:t>. Patients can use PHRs to maintain and manage their health information in a private, secure, and confidential environment. PHRs can include information from a variety of sources including clinicians, home monitoring devices, and patients themselves.</a:t>
            </a:r>
            <a:endParaRPr lang="en-US" altLang="zh-CN" dirty="0">
              <a:cs typeface="+mn-ea"/>
              <a:sym typeface="+mn-lt"/>
            </a:endParaRPr>
          </a:p>
        </p:txBody>
      </p:sp>
      <p:cxnSp>
        <p:nvCxnSpPr>
          <p:cNvPr id="8" name="直接连接符 7"/>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9"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rPr>
              <a:t>个人隐私</a:t>
            </a:r>
            <a:endParaRPr kumimoji="0" lang="en-US" altLang="zh-CN" sz="36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10" name="燕尾形 9"/>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1" name="TextBox 7"/>
          <p:cNvSpPr txBox="1"/>
          <p:nvPr/>
        </p:nvSpPr>
        <p:spPr>
          <a:xfrm>
            <a:off x="230390" y="4297"/>
            <a:ext cx="600146" cy="623237"/>
          </a:xfrm>
          <a:prstGeom prst="rect">
            <a:avLst/>
          </a:prstGeom>
          <a:noFill/>
        </p:spPr>
        <p:txBody>
          <a:bodyPr wrap="none" lIns="68571" tIns="34285" rIns="68571" bIns="34285"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cs typeface="+mn-ea"/>
                <a:sym typeface="+mn-lt"/>
              </a:rPr>
              <a:t>03</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5"/>
          <p:cNvSpPr/>
          <p:nvPr/>
        </p:nvSpPr>
        <p:spPr bwMode="auto">
          <a:xfrm>
            <a:off x="4626722" y="3266202"/>
            <a:ext cx="863713" cy="937996"/>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76800" tIns="38400" rIns="76800" bIns="38400"/>
          <a:lstStyle/>
          <a:p>
            <a:pPr fontAlgn="base">
              <a:spcBef>
                <a:spcPct val="0"/>
              </a:spcBef>
              <a:spcAft>
                <a:spcPct val="0"/>
              </a:spcAft>
            </a:pPr>
            <a:endParaRPr lang="zh-CN" altLang="en-US" sz="2000">
              <a:solidFill>
                <a:prstClr val="black"/>
              </a:solidFill>
              <a:cs typeface="+mn-ea"/>
              <a:sym typeface="+mn-lt"/>
            </a:endParaRPr>
          </a:p>
        </p:txBody>
      </p:sp>
      <p:sp>
        <p:nvSpPr>
          <p:cNvPr id="3" name="Freeform 107"/>
          <p:cNvSpPr/>
          <p:nvPr/>
        </p:nvSpPr>
        <p:spPr bwMode="auto">
          <a:xfrm>
            <a:off x="3620116" y="3266202"/>
            <a:ext cx="866888" cy="937996"/>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76800" tIns="38400" rIns="76800" bIns="38400"/>
          <a:lstStyle/>
          <a:p>
            <a:pPr fontAlgn="base">
              <a:spcBef>
                <a:spcPct val="0"/>
              </a:spcBef>
              <a:spcAft>
                <a:spcPct val="0"/>
              </a:spcAft>
              <a:defRPr/>
            </a:pPr>
            <a:endParaRPr lang="zh-CN" altLang="en-US" sz="2000">
              <a:solidFill>
                <a:prstClr val="black"/>
              </a:solidFill>
              <a:effectLst>
                <a:outerShdw blurRad="60007" dist="310007" dir="7680000" sy="30000" kx="1300200" algn="ctr" rotWithShape="0">
                  <a:prstClr val="black">
                    <a:alpha val="32000"/>
                  </a:prstClr>
                </a:outerShdw>
              </a:effectLst>
              <a:cs typeface="+mn-ea"/>
              <a:sym typeface="+mn-lt"/>
            </a:endParaRPr>
          </a:p>
        </p:txBody>
      </p:sp>
      <p:cxnSp>
        <p:nvCxnSpPr>
          <p:cNvPr id="51" name="直接连接符 50"/>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53" name="燕尾形 52"/>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7" name="TextBox 46"/>
          <p:cNvSpPr txBox="1"/>
          <p:nvPr/>
        </p:nvSpPr>
        <p:spPr>
          <a:xfrm>
            <a:off x="1189900" y="1368615"/>
            <a:ext cx="6858281" cy="2677656"/>
          </a:xfrm>
          <a:prstGeom prst="rect">
            <a:avLst/>
          </a:prstGeom>
          <a:noFill/>
        </p:spPr>
        <p:txBody>
          <a:bodyPr wrap="square" rtlCol="0">
            <a:spAutoFit/>
          </a:bodyPr>
          <a:lstStyle/>
          <a:p>
            <a:r>
              <a:rPr lang="zh-CN" altLang="en-US" sz="2400" b="1" dirty="0">
                <a:cs typeface="+mn-ea"/>
                <a:sym typeface="+mn-lt"/>
              </a:rPr>
              <a:t>案例</a:t>
            </a:r>
            <a:r>
              <a:rPr lang="zh-CN" altLang="en-US" sz="2400" b="1" dirty="0" smtClean="0">
                <a:cs typeface="+mn-ea"/>
                <a:sym typeface="+mn-lt"/>
              </a:rPr>
              <a:t>一：离婚纠纷引起的隐私权诉讼案</a:t>
            </a:r>
            <a:endParaRPr lang="en-US" altLang="zh-CN" sz="2400" b="1" dirty="0" smtClean="0">
              <a:cs typeface="+mn-ea"/>
              <a:sym typeface="+mn-lt"/>
            </a:endParaRPr>
          </a:p>
          <a:p>
            <a:endParaRPr lang="en-US" altLang="zh-CN" sz="2400" b="1" dirty="0">
              <a:cs typeface="+mn-ea"/>
              <a:sym typeface="+mn-lt"/>
            </a:endParaRPr>
          </a:p>
          <a:p>
            <a:endParaRPr lang="en-US" altLang="zh-CN" sz="2400" b="1" dirty="0" smtClean="0">
              <a:cs typeface="+mn-ea"/>
              <a:sym typeface="+mn-lt"/>
            </a:endParaRPr>
          </a:p>
          <a:p>
            <a:r>
              <a:rPr lang="zh-CN" altLang="en-US" sz="2400" b="1" dirty="0" smtClean="0">
                <a:cs typeface="+mn-ea"/>
                <a:sym typeface="+mn-lt"/>
              </a:rPr>
              <a:t>案例二：小区“电子眼”是否侵犯隐私权</a:t>
            </a:r>
            <a:endParaRPr lang="en-US" altLang="zh-CN" sz="2400" b="1" dirty="0" smtClean="0">
              <a:cs typeface="+mn-ea"/>
              <a:sym typeface="+mn-lt"/>
            </a:endParaRPr>
          </a:p>
          <a:p>
            <a:endParaRPr lang="en-US" altLang="zh-CN" sz="2400" b="1" dirty="0">
              <a:cs typeface="+mn-ea"/>
              <a:sym typeface="+mn-lt"/>
            </a:endParaRPr>
          </a:p>
          <a:p>
            <a:endParaRPr lang="en-US" altLang="zh-CN" sz="2400" b="1" dirty="0" smtClean="0">
              <a:cs typeface="+mn-ea"/>
              <a:sym typeface="+mn-lt"/>
            </a:endParaRPr>
          </a:p>
          <a:p>
            <a:r>
              <a:rPr lang="zh-CN" altLang="en-US" sz="2400" b="1" dirty="0" smtClean="0">
                <a:cs typeface="+mn-ea"/>
                <a:sym typeface="+mn-lt"/>
              </a:rPr>
              <a:t>案例三：强行公布中彩者身份侵犯隐私权</a:t>
            </a:r>
            <a:endParaRPr lang="zh-CN" altLang="en-US" sz="2400" b="1" dirty="0">
              <a:cs typeface="+mn-ea"/>
              <a:sym typeface="+mn-lt"/>
            </a:endParaRPr>
          </a:p>
        </p:txBody>
      </p:sp>
      <p:cxnSp>
        <p:nvCxnSpPr>
          <p:cNvPr id="10" name="直接连接符 9"/>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1"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smtClean="0">
                <a:latin typeface="+mn-lt"/>
                <a:ea typeface="+mn-ea"/>
                <a:cs typeface="+mn-ea"/>
                <a:sym typeface="+mn-lt"/>
              </a:rPr>
              <a:t>三个案例</a:t>
            </a:r>
            <a:endParaRPr lang="en-US" altLang="zh-CN" sz="3600" b="1" dirty="0">
              <a:latin typeface="+mn-lt"/>
              <a:ea typeface="+mn-ea"/>
              <a:cs typeface="+mn-ea"/>
              <a:sym typeface="+mn-lt"/>
            </a:endParaRPr>
          </a:p>
        </p:txBody>
      </p:sp>
      <p:sp>
        <p:nvSpPr>
          <p:cNvPr id="12" name="燕尾形 11"/>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3"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03</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5"/>
          <p:cNvSpPr/>
          <p:nvPr/>
        </p:nvSpPr>
        <p:spPr bwMode="auto">
          <a:xfrm>
            <a:off x="4626722" y="3266202"/>
            <a:ext cx="863713" cy="937996"/>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76800" tIns="38400" rIns="76800" bIns="38400"/>
          <a:lstStyle/>
          <a:p>
            <a:pPr fontAlgn="base">
              <a:spcBef>
                <a:spcPct val="0"/>
              </a:spcBef>
              <a:spcAft>
                <a:spcPct val="0"/>
              </a:spcAft>
            </a:pPr>
            <a:endParaRPr lang="zh-CN" altLang="en-US" sz="2000">
              <a:solidFill>
                <a:prstClr val="black"/>
              </a:solidFill>
              <a:cs typeface="+mn-ea"/>
              <a:sym typeface="+mn-lt"/>
            </a:endParaRPr>
          </a:p>
        </p:txBody>
      </p:sp>
      <p:sp>
        <p:nvSpPr>
          <p:cNvPr id="3" name="Freeform 107"/>
          <p:cNvSpPr/>
          <p:nvPr/>
        </p:nvSpPr>
        <p:spPr bwMode="auto">
          <a:xfrm>
            <a:off x="3620116" y="3266202"/>
            <a:ext cx="866888" cy="937996"/>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76800" tIns="38400" rIns="76800" bIns="38400"/>
          <a:lstStyle/>
          <a:p>
            <a:pPr fontAlgn="base">
              <a:spcBef>
                <a:spcPct val="0"/>
              </a:spcBef>
              <a:spcAft>
                <a:spcPct val="0"/>
              </a:spcAft>
              <a:defRPr/>
            </a:pPr>
            <a:endParaRPr lang="zh-CN" altLang="en-US" sz="2000">
              <a:solidFill>
                <a:prstClr val="black"/>
              </a:solidFill>
              <a:effectLst>
                <a:outerShdw blurRad="60007" dist="310007" dir="7680000" sy="30000" kx="1300200" algn="ctr" rotWithShape="0">
                  <a:prstClr val="black">
                    <a:alpha val="32000"/>
                  </a:prstClr>
                </a:outerShdw>
              </a:effectLst>
              <a:cs typeface="+mn-ea"/>
              <a:sym typeface="+mn-lt"/>
            </a:endParaRPr>
          </a:p>
        </p:txBody>
      </p:sp>
      <p:cxnSp>
        <p:nvCxnSpPr>
          <p:cNvPr id="51" name="直接连接符 50"/>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53" name="燕尾形 52"/>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7" name="TextBox 46"/>
          <p:cNvSpPr txBox="1"/>
          <p:nvPr/>
        </p:nvSpPr>
        <p:spPr>
          <a:xfrm>
            <a:off x="161991" y="885949"/>
            <a:ext cx="3977961" cy="461665"/>
          </a:xfrm>
          <a:prstGeom prst="rect">
            <a:avLst/>
          </a:prstGeom>
          <a:noFill/>
        </p:spPr>
        <p:txBody>
          <a:bodyPr wrap="square" rtlCol="0">
            <a:spAutoFit/>
          </a:bodyPr>
          <a:lstStyle/>
          <a:p>
            <a:r>
              <a:rPr lang="zh-CN" altLang="en-US" sz="2400" b="1" dirty="0">
                <a:cs typeface="+mn-ea"/>
                <a:sym typeface="+mn-lt"/>
              </a:rPr>
              <a:t>三、个人隐私的保护</a:t>
            </a:r>
            <a:endParaRPr lang="zh-CN" altLang="en-US" sz="2400" b="1" dirty="0">
              <a:cs typeface="+mn-ea"/>
              <a:sym typeface="+mn-lt"/>
            </a:endParaRPr>
          </a:p>
        </p:txBody>
      </p:sp>
      <p:sp>
        <p:nvSpPr>
          <p:cNvPr id="56" name="TextBox 55"/>
          <p:cNvSpPr txBox="1"/>
          <p:nvPr/>
        </p:nvSpPr>
        <p:spPr>
          <a:xfrm>
            <a:off x="829310" y="1635760"/>
            <a:ext cx="7847330" cy="23069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a:cs typeface="+mn-ea"/>
                <a:sym typeface="+mn-lt"/>
              </a:rPr>
              <a:t>首先从个人做起，强化个人的隐私保护意识</a:t>
            </a:r>
            <a:endParaRPr lang="en-US" altLang="zh-CN" sz="2400" dirty="0">
              <a:cs typeface="+mn-ea"/>
              <a:sym typeface="+mn-lt"/>
            </a:endParaRPr>
          </a:p>
          <a:p>
            <a:pPr marL="285750" indent="-285750">
              <a:lnSpc>
                <a:spcPct val="150000"/>
              </a:lnSpc>
              <a:buFont typeface="Wingdings" panose="05000000000000000000" pitchFamily="2" charset="2"/>
              <a:buChar char="Ø"/>
            </a:pPr>
            <a:r>
              <a:rPr lang="zh-CN" altLang="en-US" sz="2400" dirty="0">
                <a:cs typeface="+mn-ea"/>
                <a:sym typeface="+mn-lt"/>
              </a:rPr>
              <a:t>法律手段</a:t>
            </a:r>
            <a:endParaRPr lang="en-US" altLang="zh-CN" sz="2400" dirty="0">
              <a:cs typeface="+mn-ea"/>
              <a:sym typeface="+mn-lt"/>
            </a:endParaRPr>
          </a:p>
          <a:p>
            <a:pPr marL="285750" indent="-285750">
              <a:lnSpc>
                <a:spcPct val="150000"/>
              </a:lnSpc>
              <a:buFont typeface="Wingdings" panose="05000000000000000000" pitchFamily="2" charset="2"/>
              <a:buChar char="Ø"/>
            </a:pPr>
            <a:r>
              <a:rPr lang="zh-CN" altLang="en-US" sz="2400" dirty="0">
                <a:cs typeface="+mn-ea"/>
                <a:sym typeface="+mn-lt"/>
              </a:rPr>
              <a:t>行业自律</a:t>
            </a:r>
            <a:endParaRPr lang="en-US" altLang="zh-CN" sz="2400" dirty="0">
              <a:cs typeface="+mn-ea"/>
              <a:sym typeface="+mn-lt"/>
            </a:endParaRPr>
          </a:p>
          <a:p>
            <a:pPr marL="285750" indent="-285750">
              <a:lnSpc>
                <a:spcPct val="150000"/>
              </a:lnSpc>
              <a:buFont typeface="Wingdings" panose="05000000000000000000" pitchFamily="2" charset="2"/>
              <a:buChar char="Ø"/>
            </a:pPr>
            <a:r>
              <a:rPr lang="zh-CN" altLang="en-US" sz="2400" dirty="0">
                <a:cs typeface="+mn-ea"/>
                <a:sym typeface="+mn-lt"/>
              </a:rPr>
              <a:t>制定专门保护个人网络隐私权的法律法规</a:t>
            </a:r>
            <a:endParaRPr lang="zh-CN" altLang="en-US" sz="2400" dirty="0">
              <a:cs typeface="+mn-ea"/>
              <a:sym typeface="+mn-lt"/>
            </a:endParaRPr>
          </a:p>
        </p:txBody>
      </p:sp>
      <p:cxnSp>
        <p:nvCxnSpPr>
          <p:cNvPr id="10" name="直接连接符 9"/>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1"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个人隐私</a:t>
            </a:r>
            <a:endParaRPr lang="en-US" altLang="zh-CN" sz="3600" b="1" dirty="0">
              <a:latin typeface="+mn-lt"/>
              <a:ea typeface="+mn-ea"/>
              <a:cs typeface="+mn-ea"/>
              <a:sym typeface="+mn-lt"/>
            </a:endParaRPr>
          </a:p>
        </p:txBody>
      </p:sp>
      <p:sp>
        <p:nvSpPr>
          <p:cNvPr id="12" name="燕尾形 11"/>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3" name="TextBox 7"/>
          <p:cNvSpPr txBox="1"/>
          <p:nvPr/>
        </p:nvSpPr>
        <p:spPr>
          <a:xfrm>
            <a:off x="230390" y="4297"/>
            <a:ext cx="600146" cy="623237"/>
          </a:xfrm>
          <a:prstGeom prst="rect">
            <a:avLst/>
          </a:prstGeom>
          <a:noFill/>
        </p:spPr>
        <p:txBody>
          <a:bodyPr wrap="none" lIns="68571" tIns="34285" rIns="68571" bIns="34285" rtlCol="0">
            <a:spAutoFit/>
          </a:bodyPr>
          <a:lstStyle/>
          <a:p>
            <a:r>
              <a:rPr lang="en-US" altLang="zh-CN" sz="3600" dirty="0">
                <a:cs typeface="+mn-ea"/>
                <a:sym typeface="+mn-lt"/>
              </a:rPr>
              <a:t>03</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层"/>
          <p:cNvSpPr txBox="1"/>
          <p:nvPr/>
        </p:nvSpPr>
        <p:spPr bwMode="auto">
          <a:xfrm>
            <a:off x="2627784" y="1203598"/>
            <a:ext cx="599460"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schemeClr val="tx1">
                    <a:lumMod val="65000"/>
                    <a:lumOff val="35000"/>
                  </a:schemeClr>
                </a:solidFill>
                <a:cs typeface="+mn-ea"/>
                <a:sym typeface="+mn-lt"/>
              </a:rPr>
              <a:t>01</a:t>
            </a:r>
            <a:endParaRPr lang="zh-CN" altLang="en-US" sz="3100" kern="0" dirty="0">
              <a:solidFill>
                <a:schemeClr val="tx1">
                  <a:lumMod val="65000"/>
                  <a:lumOff val="35000"/>
                </a:schemeClr>
              </a:solidFill>
              <a:cs typeface="+mn-ea"/>
              <a:sym typeface="+mn-lt"/>
            </a:endParaRPr>
          </a:p>
        </p:txBody>
      </p:sp>
      <p:cxnSp>
        <p:nvCxnSpPr>
          <p:cNvPr id="71" name="直接连接符 70"/>
          <p:cNvCxnSpPr/>
          <p:nvPr/>
        </p:nvCxnSpPr>
        <p:spPr>
          <a:xfrm>
            <a:off x="3343371" y="1256537"/>
            <a:ext cx="0" cy="417343"/>
          </a:xfrm>
          <a:prstGeom prst="line">
            <a:avLst/>
          </a:prstGeom>
          <a:noFill/>
          <a:ln w="9525" cap="flat" cmpd="sng" algn="ctr">
            <a:solidFill>
              <a:schemeClr val="tx1">
                <a:lumMod val="65000"/>
                <a:lumOff val="35000"/>
              </a:schemeClr>
            </a:solidFill>
            <a:prstDash val="solid"/>
          </a:ln>
          <a:effectLst/>
        </p:spPr>
      </p:cxnSp>
      <p:sp>
        <p:nvSpPr>
          <p:cNvPr id="72" name="标题层"/>
          <p:cNvSpPr txBox="1"/>
          <p:nvPr/>
        </p:nvSpPr>
        <p:spPr bwMode="auto">
          <a:xfrm>
            <a:off x="3411830" y="1203599"/>
            <a:ext cx="3320410" cy="580433"/>
          </a:xfrm>
          <a:prstGeom prst="rect">
            <a:avLst/>
          </a:prstGeom>
          <a:noFill/>
          <a:effectLst/>
        </p:spPr>
        <p:txBody>
          <a:bodyPr wrap="square" lIns="102382" tIns="51190" rIns="102382" bIns="51190">
            <a:spAutoFit/>
          </a:bodyPr>
          <a:lstStyle/>
          <a:p>
            <a:pPr defTabSz="1024255">
              <a:defRPr/>
            </a:pPr>
            <a:r>
              <a:rPr lang="zh-CN" altLang="en-US" sz="3100" b="1" dirty="0">
                <a:solidFill>
                  <a:schemeClr val="tx1">
                    <a:lumMod val="65000"/>
                    <a:lumOff val="35000"/>
                  </a:schemeClr>
                </a:solidFill>
                <a:cs typeface="+mn-ea"/>
                <a:sym typeface="+mn-lt"/>
              </a:rPr>
              <a:t>信息政策与法规</a:t>
            </a:r>
            <a:endParaRPr lang="zh-CN" altLang="en-US" sz="3100" b="1" dirty="0">
              <a:solidFill>
                <a:schemeClr val="tx1">
                  <a:lumMod val="65000"/>
                  <a:lumOff val="35000"/>
                </a:schemeClr>
              </a:solidFill>
              <a:cs typeface="+mn-ea"/>
              <a:sym typeface="+mn-lt"/>
            </a:endParaRPr>
          </a:p>
        </p:txBody>
      </p:sp>
      <p:sp>
        <p:nvSpPr>
          <p:cNvPr id="90" name="标题层"/>
          <p:cNvSpPr txBox="1"/>
          <p:nvPr/>
        </p:nvSpPr>
        <p:spPr bwMode="auto">
          <a:xfrm>
            <a:off x="2411761" y="1978344"/>
            <a:ext cx="1095855"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02</a:t>
            </a:r>
            <a:endParaRPr lang="zh-CN" altLang="en-US" sz="3100" kern="0" dirty="0">
              <a:solidFill>
                <a:prstClr val="black">
                  <a:lumMod val="65000"/>
                  <a:lumOff val="35000"/>
                </a:prstClr>
              </a:solidFill>
              <a:cs typeface="+mn-ea"/>
              <a:sym typeface="+mn-lt"/>
            </a:endParaRPr>
          </a:p>
        </p:txBody>
      </p:sp>
      <p:cxnSp>
        <p:nvCxnSpPr>
          <p:cNvPr id="91" name="直接连接符 90"/>
          <p:cNvCxnSpPr/>
          <p:nvPr/>
        </p:nvCxnSpPr>
        <p:spPr>
          <a:xfrm>
            <a:off x="3343371" y="2031283"/>
            <a:ext cx="0" cy="417343"/>
          </a:xfrm>
          <a:prstGeom prst="line">
            <a:avLst/>
          </a:prstGeom>
          <a:noFill/>
          <a:ln w="9525" cap="flat" cmpd="sng" algn="ctr">
            <a:solidFill>
              <a:schemeClr val="tx1">
                <a:lumMod val="65000"/>
                <a:lumOff val="35000"/>
              </a:schemeClr>
            </a:solidFill>
            <a:prstDash val="solid"/>
          </a:ln>
          <a:effectLst/>
        </p:spPr>
      </p:cxnSp>
      <p:sp>
        <p:nvSpPr>
          <p:cNvPr id="92" name="标题层"/>
          <p:cNvSpPr txBox="1"/>
          <p:nvPr/>
        </p:nvSpPr>
        <p:spPr bwMode="auto">
          <a:xfrm>
            <a:off x="3411830" y="1978344"/>
            <a:ext cx="3536434" cy="580433"/>
          </a:xfrm>
          <a:prstGeom prst="rect">
            <a:avLst/>
          </a:prstGeom>
          <a:noFill/>
          <a:effectLst/>
        </p:spPr>
        <p:txBody>
          <a:bodyPr wrap="square" lIns="102382" tIns="51190" rIns="102382" bIns="51190">
            <a:spAutoFit/>
          </a:bodyPr>
          <a:lstStyle/>
          <a:p>
            <a:pPr defTabSz="1024255">
              <a:defRPr/>
            </a:pPr>
            <a:r>
              <a:rPr lang="zh-CN" altLang="en-US" sz="3100" b="1" dirty="0">
                <a:solidFill>
                  <a:prstClr val="black">
                    <a:lumMod val="65000"/>
                    <a:lumOff val="35000"/>
                  </a:prstClr>
                </a:solidFill>
                <a:cs typeface="+mn-ea"/>
                <a:sym typeface="+mn-lt"/>
              </a:rPr>
              <a:t>信息公开制度</a:t>
            </a:r>
            <a:endParaRPr lang="zh-CN" altLang="en-US" sz="3100" b="1" dirty="0">
              <a:solidFill>
                <a:prstClr val="black">
                  <a:lumMod val="65000"/>
                  <a:lumOff val="35000"/>
                </a:prstClr>
              </a:solidFill>
              <a:cs typeface="+mn-ea"/>
              <a:sym typeface="+mn-lt"/>
            </a:endParaRPr>
          </a:p>
        </p:txBody>
      </p:sp>
      <p:sp>
        <p:nvSpPr>
          <p:cNvPr id="95" name="标题层"/>
          <p:cNvSpPr txBox="1"/>
          <p:nvPr/>
        </p:nvSpPr>
        <p:spPr bwMode="auto">
          <a:xfrm>
            <a:off x="2468034" y="2753089"/>
            <a:ext cx="1023847"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prstClr val="black">
                    <a:lumMod val="65000"/>
                    <a:lumOff val="35000"/>
                  </a:prstClr>
                </a:solidFill>
                <a:cs typeface="+mn-ea"/>
                <a:sym typeface="+mn-lt"/>
              </a:rPr>
              <a:t>03</a:t>
            </a:r>
            <a:endParaRPr lang="zh-CN" altLang="en-US" sz="3100" kern="0" dirty="0">
              <a:solidFill>
                <a:prstClr val="black">
                  <a:lumMod val="65000"/>
                  <a:lumOff val="35000"/>
                </a:prstClr>
              </a:solidFill>
              <a:cs typeface="+mn-ea"/>
              <a:sym typeface="+mn-lt"/>
            </a:endParaRPr>
          </a:p>
        </p:txBody>
      </p:sp>
      <p:cxnSp>
        <p:nvCxnSpPr>
          <p:cNvPr id="96" name="直接连接符 95"/>
          <p:cNvCxnSpPr/>
          <p:nvPr/>
        </p:nvCxnSpPr>
        <p:spPr>
          <a:xfrm>
            <a:off x="3343371" y="2806027"/>
            <a:ext cx="0" cy="417343"/>
          </a:xfrm>
          <a:prstGeom prst="line">
            <a:avLst/>
          </a:prstGeom>
          <a:noFill/>
          <a:ln w="9525" cap="flat" cmpd="sng" algn="ctr">
            <a:solidFill>
              <a:schemeClr val="tx1">
                <a:lumMod val="65000"/>
                <a:lumOff val="35000"/>
              </a:schemeClr>
            </a:solidFill>
            <a:prstDash val="solid"/>
          </a:ln>
          <a:effectLst/>
        </p:spPr>
      </p:cxnSp>
      <p:sp>
        <p:nvSpPr>
          <p:cNvPr id="97" name="标题层"/>
          <p:cNvSpPr txBox="1"/>
          <p:nvPr/>
        </p:nvSpPr>
        <p:spPr bwMode="auto">
          <a:xfrm>
            <a:off x="3411831" y="2753089"/>
            <a:ext cx="2520189" cy="580433"/>
          </a:xfrm>
          <a:prstGeom prst="rect">
            <a:avLst/>
          </a:prstGeom>
          <a:noFill/>
          <a:effectLst/>
        </p:spPr>
        <p:txBody>
          <a:bodyPr wrap="square" lIns="102382" tIns="51190" rIns="102382" bIns="51190">
            <a:spAutoFit/>
          </a:bodyPr>
          <a:lstStyle/>
          <a:p>
            <a:pPr defTabSz="1024255">
              <a:defRPr/>
            </a:pPr>
            <a:r>
              <a:rPr lang="zh-CN" altLang="en-US" sz="3100" b="1" dirty="0">
                <a:solidFill>
                  <a:prstClr val="black">
                    <a:lumMod val="65000"/>
                    <a:lumOff val="35000"/>
                  </a:prstClr>
                </a:solidFill>
                <a:cs typeface="+mn-ea"/>
                <a:sym typeface="+mn-lt"/>
              </a:rPr>
              <a:t>个人隐私</a:t>
            </a:r>
            <a:endParaRPr lang="zh-CN" altLang="en-US" sz="3100" b="1" dirty="0">
              <a:solidFill>
                <a:prstClr val="black">
                  <a:lumMod val="65000"/>
                  <a:lumOff val="35000"/>
                </a:prstClr>
              </a:solidFill>
              <a:cs typeface="+mn-ea"/>
              <a:sym typeface="+mn-lt"/>
            </a:endParaRPr>
          </a:p>
        </p:txBody>
      </p:sp>
      <p:sp>
        <p:nvSpPr>
          <p:cNvPr id="100" name="标题层"/>
          <p:cNvSpPr txBox="1"/>
          <p:nvPr/>
        </p:nvSpPr>
        <p:spPr bwMode="auto">
          <a:xfrm>
            <a:off x="2555776" y="3527834"/>
            <a:ext cx="823558" cy="580433"/>
          </a:xfrm>
          <a:prstGeom prst="rect">
            <a:avLst/>
          </a:prstGeom>
          <a:noFill/>
          <a:effectLst/>
        </p:spPr>
        <p:txBody>
          <a:bodyPr wrap="square" lIns="102382" tIns="51190" rIns="102382" bIns="51190">
            <a:spAutoFit/>
          </a:bodyPr>
          <a:lstStyle/>
          <a:p>
            <a:pPr algn="ctr" defTabSz="1024255">
              <a:defRPr/>
            </a:pPr>
            <a:r>
              <a:rPr lang="en-US" altLang="zh-CN" sz="3100" kern="0" dirty="0">
                <a:solidFill>
                  <a:srgbClr val="319095"/>
                </a:solidFill>
                <a:cs typeface="+mn-ea"/>
                <a:sym typeface="+mn-lt"/>
              </a:rPr>
              <a:t>04</a:t>
            </a:r>
            <a:endParaRPr lang="zh-CN" altLang="en-US" sz="3100" kern="0" dirty="0">
              <a:solidFill>
                <a:srgbClr val="319095"/>
              </a:solidFill>
              <a:cs typeface="+mn-ea"/>
              <a:sym typeface="+mn-lt"/>
            </a:endParaRPr>
          </a:p>
        </p:txBody>
      </p:sp>
      <p:cxnSp>
        <p:nvCxnSpPr>
          <p:cNvPr id="101" name="直接连接符 100"/>
          <p:cNvCxnSpPr/>
          <p:nvPr/>
        </p:nvCxnSpPr>
        <p:spPr>
          <a:xfrm>
            <a:off x="3343371" y="3580772"/>
            <a:ext cx="0" cy="417343"/>
          </a:xfrm>
          <a:prstGeom prst="line">
            <a:avLst/>
          </a:prstGeom>
          <a:noFill/>
          <a:ln w="9525" cap="flat" cmpd="sng" algn="ctr">
            <a:solidFill>
              <a:schemeClr val="tx1">
                <a:lumMod val="65000"/>
                <a:lumOff val="35000"/>
              </a:schemeClr>
            </a:solidFill>
            <a:prstDash val="solid"/>
          </a:ln>
          <a:effectLst/>
        </p:spPr>
      </p:cxnSp>
      <p:sp>
        <p:nvSpPr>
          <p:cNvPr id="102" name="标题层"/>
          <p:cNvSpPr txBox="1"/>
          <p:nvPr/>
        </p:nvSpPr>
        <p:spPr bwMode="auto">
          <a:xfrm>
            <a:off x="3411831" y="3527834"/>
            <a:ext cx="2520189" cy="580433"/>
          </a:xfrm>
          <a:prstGeom prst="rect">
            <a:avLst/>
          </a:prstGeom>
          <a:noFill/>
          <a:effectLst/>
        </p:spPr>
        <p:txBody>
          <a:bodyPr wrap="square" lIns="102382" tIns="51190" rIns="102382" bIns="51190">
            <a:spAutoFit/>
          </a:bodyPr>
          <a:lstStyle/>
          <a:p>
            <a:pPr defTabSz="1024255">
              <a:defRPr/>
            </a:pPr>
            <a:r>
              <a:rPr lang="zh-CN" altLang="en-US" sz="3100" b="1" dirty="0">
                <a:solidFill>
                  <a:srgbClr val="319095"/>
                </a:solidFill>
                <a:cs typeface="+mn-ea"/>
                <a:sym typeface="+mn-lt"/>
              </a:rPr>
              <a:t>信息伦理</a:t>
            </a:r>
            <a:endParaRPr lang="zh-CN" altLang="en-US" sz="3100" b="1" dirty="0">
              <a:solidFill>
                <a:srgbClr val="319095"/>
              </a:solidFill>
              <a:cs typeface="+mn-ea"/>
              <a:sym typeface="+mn-lt"/>
            </a:endParaRPr>
          </a:p>
        </p:txBody>
      </p:sp>
      <p:sp>
        <p:nvSpPr>
          <p:cNvPr id="31" name="矩形 30"/>
          <p:cNvSpPr/>
          <p:nvPr/>
        </p:nvSpPr>
        <p:spPr>
          <a:xfrm>
            <a:off x="0" y="0"/>
            <a:ext cx="9145190" cy="843958"/>
          </a:xfrm>
          <a:prstGeom prst="rect">
            <a:avLst/>
          </a:prstGeom>
          <a:solidFill>
            <a:srgbClr val="319095"/>
          </a:solidFill>
          <a:ln w="25400" cap="flat" cmpd="sng" algn="ctr">
            <a:noFill/>
            <a:prstDash val="solid"/>
          </a:ln>
          <a:effectLst>
            <a:outerShdw blurRad="50800" dist="38100" dir="5400000" algn="t" rotWithShape="0">
              <a:prstClr val="black">
                <a:alpha val="40000"/>
              </a:prstClr>
            </a:outerShdw>
          </a:effectLst>
        </p:spPr>
        <p:txBody>
          <a:bodyPr lIns="76800" tIns="38400" rIns="76800" bIns="38400" rtlCol="0" anchor="ctr"/>
          <a:lstStyle/>
          <a:p>
            <a:pPr algn="ctr" defTabSz="768350">
              <a:defRPr/>
            </a:pPr>
            <a:endParaRPr lang="zh-CN" altLang="en-US" sz="1500" kern="0">
              <a:solidFill>
                <a:prstClr val="white"/>
              </a:solidFill>
              <a:cs typeface="+mn-ea"/>
              <a:sym typeface="+mn-lt"/>
            </a:endParaRPr>
          </a:p>
        </p:txBody>
      </p:sp>
      <p:sp>
        <p:nvSpPr>
          <p:cNvPr id="32" name="矩形 31"/>
          <p:cNvSpPr/>
          <p:nvPr/>
        </p:nvSpPr>
        <p:spPr>
          <a:xfrm>
            <a:off x="1269208" y="159024"/>
            <a:ext cx="6605584" cy="646937"/>
          </a:xfrm>
          <a:prstGeom prst="rect">
            <a:avLst/>
          </a:prstGeom>
        </p:spPr>
        <p:txBody>
          <a:bodyPr wrap="none" lIns="76800" tIns="38400" rIns="76800" bIns="38400">
            <a:spAutoFit/>
          </a:bodyPr>
          <a:lstStyle/>
          <a:p>
            <a:pPr algn="ctr"/>
            <a:r>
              <a:rPr lang="zh-CN" altLang="en-US" sz="3700" b="1" dirty="0">
                <a:solidFill>
                  <a:prstClr val="white"/>
                </a:solidFill>
                <a:cs typeface="+mn-ea"/>
                <a:sym typeface="+mn-lt"/>
              </a:rPr>
              <a:t>第十二章  信息法规与信息伦理</a:t>
            </a:r>
            <a:endParaRPr lang="en-US" altLang="zh-CN" sz="3700" b="1" dirty="0">
              <a:solidFill>
                <a:prstClr val="white"/>
              </a:solidFill>
              <a:cs typeface="+mn-ea"/>
              <a:sym typeface="+mn-lt"/>
            </a:endParaRPr>
          </a:p>
        </p:txBody>
      </p:sp>
      <p:grpSp>
        <p:nvGrpSpPr>
          <p:cNvPr id="2" name="组合 1"/>
          <p:cNvGrpSpPr/>
          <p:nvPr/>
        </p:nvGrpSpPr>
        <p:grpSpPr>
          <a:xfrm>
            <a:off x="1" y="4960458"/>
            <a:ext cx="9143999" cy="183043"/>
            <a:chOff x="-42912" y="6615474"/>
            <a:chExt cx="12190412" cy="244114"/>
          </a:xfrm>
        </p:grpSpPr>
        <p:sp>
          <p:nvSpPr>
            <p:cNvPr id="24" name="六边形 23"/>
            <p:cNvSpPr/>
            <p:nvPr/>
          </p:nvSpPr>
          <p:spPr>
            <a:xfrm>
              <a:off x="-42912" y="6615474"/>
              <a:ext cx="3041773" cy="24411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5" name="六边形 24"/>
            <p:cNvSpPr/>
            <p:nvPr/>
          </p:nvSpPr>
          <p:spPr>
            <a:xfrm>
              <a:off x="2998862" y="6615474"/>
              <a:ext cx="3063750" cy="24411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6" name="六边形 25"/>
            <p:cNvSpPr/>
            <p:nvPr/>
          </p:nvSpPr>
          <p:spPr>
            <a:xfrm>
              <a:off x="6052294" y="6615474"/>
              <a:ext cx="3047603" cy="24411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sp>
          <p:nvSpPr>
            <p:cNvPr id="27" name="六边形 26"/>
            <p:cNvSpPr/>
            <p:nvPr/>
          </p:nvSpPr>
          <p:spPr>
            <a:xfrm>
              <a:off x="9099897" y="6615474"/>
              <a:ext cx="3047603" cy="244114"/>
            </a:xfrm>
            <a:prstGeom prst="hexagon">
              <a:avLst/>
            </a:prstGeom>
            <a:solidFill>
              <a:srgbClr val="F5841C"/>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07704"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4000" b="1" dirty="0">
                <a:latin typeface="+mn-lt"/>
                <a:ea typeface="+mn-ea"/>
                <a:cs typeface="+mn-ea"/>
                <a:sym typeface="+mn-lt"/>
              </a:rPr>
              <a:t> </a:t>
            </a:r>
            <a:r>
              <a:rPr lang="zh-CN" altLang="en-US" sz="3600" b="1" dirty="0">
                <a:latin typeface="+mn-lt"/>
                <a:ea typeface="+mn-ea"/>
                <a:cs typeface="+mn-ea"/>
                <a:sym typeface="+mn-lt"/>
              </a:rPr>
              <a:t>信息伦理</a:t>
            </a:r>
            <a:endParaRPr lang="en-US" altLang="zh-CN" sz="36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221659" y="51470"/>
            <a:ext cx="616765" cy="631548"/>
          </a:xfrm>
          <a:prstGeom prst="rect">
            <a:avLst/>
          </a:prstGeom>
          <a:noFill/>
        </p:spPr>
        <p:txBody>
          <a:bodyPr wrap="none" lIns="76800" tIns="38400" rIns="76800" bIns="38400" rtlCol="0">
            <a:spAutoFit/>
          </a:bodyPr>
          <a:lstStyle/>
          <a:p>
            <a:r>
              <a:rPr lang="en-US" altLang="zh-CN" sz="3600" dirty="0">
                <a:cs typeface="+mn-ea"/>
                <a:sym typeface="+mn-lt"/>
              </a:rPr>
              <a:t>04</a:t>
            </a:r>
            <a:endParaRPr lang="zh-CN" altLang="en-US" sz="3600" dirty="0">
              <a:cs typeface="+mn-ea"/>
              <a:sym typeface="+mn-lt"/>
            </a:endParaRPr>
          </a:p>
        </p:txBody>
      </p:sp>
      <p:sp>
        <p:nvSpPr>
          <p:cNvPr id="3" name="TextBox 2"/>
          <p:cNvSpPr txBox="1"/>
          <p:nvPr/>
        </p:nvSpPr>
        <p:spPr>
          <a:xfrm>
            <a:off x="453068" y="1563729"/>
            <a:ext cx="8352928" cy="3046095"/>
          </a:xfrm>
          <a:prstGeom prst="rect">
            <a:avLst/>
          </a:prstGeom>
          <a:noFill/>
        </p:spPr>
        <p:txBody>
          <a:bodyPr wrap="square" rtlCol="0">
            <a:spAutoFit/>
          </a:bodyPr>
          <a:lstStyle/>
          <a:p>
            <a:pPr>
              <a:lnSpc>
                <a:spcPct val="200000"/>
              </a:lnSpc>
            </a:pPr>
            <a:r>
              <a:rPr lang="zh-CN" altLang="en-US" sz="2400" dirty="0">
                <a:cs typeface="+mn-ea"/>
                <a:sym typeface="+mn-lt"/>
              </a:rPr>
              <a:t>以善恶、是非为判断标准，调节信息从生产、收集、传播到使用等各个环节的人与人之间、人与社会之间关系的行为准则和规范的总和</a:t>
            </a:r>
            <a:r>
              <a:rPr lang="zh-CN" altLang="en-US" sz="2400" dirty="0" smtClean="0">
                <a:cs typeface="+mn-ea"/>
                <a:sym typeface="+mn-lt"/>
              </a:rPr>
              <a:t>。（</a:t>
            </a:r>
            <a:r>
              <a:rPr lang="en-US" altLang="zh-CN" sz="2400" dirty="0" smtClean="0">
                <a:cs typeface="+mn-ea"/>
                <a:sym typeface="+mn-lt"/>
              </a:rPr>
              <a:t>20</a:t>
            </a:r>
            <a:r>
              <a:rPr lang="zh-CN" altLang="en-US" sz="2400" dirty="0" smtClean="0">
                <a:cs typeface="+mn-ea"/>
                <a:sym typeface="+mn-lt"/>
              </a:rPr>
              <a:t>世纪</a:t>
            </a:r>
            <a:r>
              <a:rPr lang="en-US" altLang="zh-CN" sz="2400" dirty="0" smtClean="0">
                <a:cs typeface="+mn-ea"/>
                <a:sym typeface="+mn-lt"/>
              </a:rPr>
              <a:t>40</a:t>
            </a:r>
            <a:r>
              <a:rPr lang="zh-CN" altLang="en-US" sz="2400" dirty="0" smtClean="0">
                <a:cs typeface="+mn-ea"/>
                <a:sym typeface="+mn-lt"/>
              </a:rPr>
              <a:t>年代 控制论专家 维纳提出）</a:t>
            </a:r>
            <a:endParaRPr lang="en-US" altLang="zh-CN" sz="2000" dirty="0">
              <a:cs typeface="+mn-ea"/>
              <a:sym typeface="+mn-lt"/>
            </a:endParaRPr>
          </a:p>
          <a:p>
            <a:pPr>
              <a:lnSpc>
                <a:spcPct val="200000"/>
              </a:lnSpc>
            </a:pPr>
            <a:r>
              <a:rPr lang="zh-CN" altLang="en-US" sz="2400" dirty="0" smtClean="0">
                <a:solidFill>
                  <a:srgbClr val="FF0000"/>
                </a:solidFill>
                <a:cs typeface="+mn-ea"/>
                <a:sym typeface="+mn-lt"/>
              </a:rPr>
              <a:t>理论分析范式：结果理论；义务理论；美德理论</a:t>
            </a:r>
            <a:endParaRPr lang="zh-CN" altLang="en-US" sz="2400" dirty="0">
              <a:solidFill>
                <a:srgbClr val="FF0000"/>
              </a:solidFill>
              <a:cs typeface="+mn-ea"/>
              <a:sym typeface="+mn-lt"/>
            </a:endParaRPr>
          </a:p>
        </p:txBody>
      </p:sp>
      <p:sp>
        <p:nvSpPr>
          <p:cNvPr id="2" name="TextBox 1"/>
          <p:cNvSpPr txBox="1"/>
          <p:nvPr/>
        </p:nvSpPr>
        <p:spPr>
          <a:xfrm>
            <a:off x="196930" y="885949"/>
            <a:ext cx="5575565" cy="461665"/>
          </a:xfrm>
          <a:prstGeom prst="rect">
            <a:avLst/>
          </a:prstGeom>
          <a:noFill/>
        </p:spPr>
        <p:txBody>
          <a:bodyPr wrap="none" rtlCol="0">
            <a:spAutoFit/>
          </a:bodyPr>
          <a:lstStyle/>
          <a:p>
            <a:pPr algn="l"/>
            <a:r>
              <a:rPr lang="zh-CN" altLang="en-US" sz="2400" b="1" dirty="0">
                <a:cs typeface="+mn-ea"/>
                <a:sym typeface="+mn-lt"/>
              </a:rPr>
              <a:t>一、信息伦理概述（</a:t>
            </a:r>
            <a:r>
              <a:rPr lang="en-US" altLang="zh-CN" sz="2400" dirty="0">
                <a:cs typeface="+mn-ea"/>
                <a:sym typeface="+mn-lt"/>
              </a:rPr>
              <a:t>Information </a:t>
            </a:r>
            <a:r>
              <a:rPr lang="en-US" altLang="zh-CN" sz="2400" dirty="0" smtClean="0">
                <a:cs typeface="+mn-ea"/>
                <a:sym typeface="+mn-lt"/>
              </a:rPr>
              <a:t>Ethics</a:t>
            </a:r>
            <a:r>
              <a:rPr lang="zh-CN" altLang="en-US" sz="2400" dirty="0" smtClean="0">
                <a:cs typeface="+mn-ea"/>
                <a:sym typeface="+mn-lt"/>
              </a:rPr>
              <a:t>）</a:t>
            </a:r>
            <a:endParaRPr lang="zh-CN" altLang="en-US" sz="24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07704" y="67994"/>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信息政策与法规</a:t>
            </a:r>
            <a:endParaRPr lang="zh-CN" altLang="en-US" sz="36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01</a:t>
            </a:r>
            <a:endParaRPr lang="zh-CN" altLang="en-US" sz="3600" dirty="0">
              <a:cs typeface="+mn-ea"/>
              <a:sym typeface="+mn-lt"/>
            </a:endParaRPr>
          </a:p>
        </p:txBody>
      </p:sp>
      <p:sp>
        <p:nvSpPr>
          <p:cNvPr id="3" name="TextBox 2"/>
          <p:cNvSpPr txBox="1"/>
          <p:nvPr/>
        </p:nvSpPr>
        <p:spPr>
          <a:xfrm>
            <a:off x="399406" y="1275606"/>
            <a:ext cx="8352928" cy="3661410"/>
          </a:xfrm>
          <a:prstGeom prst="rect">
            <a:avLst/>
          </a:prstGeom>
          <a:noFill/>
        </p:spPr>
        <p:txBody>
          <a:bodyPr wrap="square" rtlCol="0">
            <a:spAutoFit/>
          </a:bodyPr>
          <a:lstStyle/>
          <a:p>
            <a:pPr>
              <a:lnSpc>
                <a:spcPct val="200000"/>
              </a:lnSpc>
            </a:pPr>
            <a:r>
              <a:rPr lang="zh-CN" altLang="en-US" sz="4400" dirty="0">
                <a:cs typeface="+mn-ea"/>
                <a:sym typeface="+mn-lt"/>
              </a:rPr>
              <a:t>   信息政策</a:t>
            </a:r>
            <a:r>
              <a:rPr lang="zh-CN" altLang="en-US" sz="2400" dirty="0">
                <a:cs typeface="+mn-ea"/>
                <a:sym typeface="+mn-lt"/>
              </a:rPr>
              <a:t>（</a:t>
            </a:r>
            <a:r>
              <a:rPr lang="en-US" altLang="zh-CN" sz="2400" b="1" dirty="0">
                <a:solidFill>
                  <a:srgbClr val="319095"/>
                </a:solidFill>
                <a:cs typeface="+mn-ea"/>
                <a:sym typeface="+mn-lt"/>
              </a:rPr>
              <a:t>Information Policies</a:t>
            </a:r>
            <a:r>
              <a:rPr lang="en-US" altLang="zh-CN" sz="2400" dirty="0">
                <a:cs typeface="+mn-ea"/>
                <a:sym typeface="+mn-lt"/>
              </a:rPr>
              <a:t>)</a:t>
            </a:r>
            <a:r>
              <a:rPr lang="zh-CN" altLang="en-US" sz="2400" dirty="0">
                <a:cs typeface="+mn-ea"/>
                <a:sym typeface="+mn-lt"/>
              </a:rPr>
              <a:t>是</a:t>
            </a:r>
            <a:r>
              <a:rPr lang="zh-CN" altLang="en-US" sz="2400" u="sng" dirty="0">
                <a:solidFill>
                  <a:srgbClr val="FF0000"/>
                </a:solidFill>
                <a:cs typeface="+mn-ea"/>
                <a:sym typeface="+mn-lt"/>
              </a:rPr>
              <a:t>国家</a:t>
            </a:r>
            <a:r>
              <a:rPr lang="zh-CN" altLang="en-US" sz="2400" dirty="0">
                <a:cs typeface="+mn-ea"/>
                <a:sym typeface="+mn-lt"/>
              </a:rPr>
              <a:t>用于</a:t>
            </a:r>
            <a:r>
              <a:rPr lang="zh-CN" altLang="en-US" sz="2400" u="sng" dirty="0">
                <a:solidFill>
                  <a:srgbClr val="FF0000"/>
                </a:solidFill>
                <a:cs typeface="+mn-ea"/>
                <a:sym typeface="+mn-lt"/>
              </a:rPr>
              <a:t>调控社会信息活动，管理和发展信息事业、产业</a:t>
            </a:r>
            <a:r>
              <a:rPr lang="zh-CN" altLang="en-US" sz="2400" dirty="0">
                <a:cs typeface="+mn-ea"/>
                <a:sym typeface="+mn-lt"/>
              </a:rPr>
              <a:t>的</a:t>
            </a:r>
            <a:r>
              <a:rPr lang="zh-CN" altLang="en-US" sz="2400" u="sng" dirty="0">
                <a:solidFill>
                  <a:srgbClr val="FF0000"/>
                </a:solidFill>
                <a:cs typeface="+mn-ea"/>
                <a:sym typeface="+mn-lt"/>
              </a:rPr>
              <a:t>政策、法律和条例</a:t>
            </a:r>
            <a:r>
              <a:rPr lang="zh-CN" altLang="en-US" sz="2400" dirty="0">
                <a:cs typeface="+mn-ea"/>
                <a:sym typeface="+mn-lt"/>
              </a:rPr>
              <a:t>等，涉及信息从</a:t>
            </a:r>
            <a:r>
              <a:rPr lang="zh-CN" altLang="en-US" sz="2400" i="1" u="sng" dirty="0">
                <a:solidFill>
                  <a:srgbClr val="FF0000"/>
                </a:solidFill>
                <a:cs typeface="+mn-ea"/>
                <a:sym typeface="+mn-lt"/>
              </a:rPr>
              <a:t>创造、处理、获取，到传播、交流</a:t>
            </a:r>
            <a:r>
              <a:rPr lang="zh-CN" altLang="en-US" sz="2400" dirty="0">
                <a:cs typeface="+mn-ea"/>
                <a:sym typeface="+mn-lt"/>
              </a:rPr>
              <a:t>等一系列过程。</a:t>
            </a:r>
            <a:endParaRPr lang="zh-CN" altLang="en-US" sz="2400" dirty="0">
              <a:cs typeface="+mn-ea"/>
              <a:sym typeface="+mn-lt"/>
            </a:endParaRPr>
          </a:p>
        </p:txBody>
      </p:sp>
      <p:sp>
        <p:nvSpPr>
          <p:cNvPr id="2" name="TextBox 1"/>
          <p:cNvSpPr txBox="1"/>
          <p:nvPr/>
        </p:nvSpPr>
        <p:spPr>
          <a:xfrm>
            <a:off x="209704" y="885949"/>
            <a:ext cx="4115435" cy="521970"/>
          </a:xfrm>
          <a:prstGeom prst="rect">
            <a:avLst/>
          </a:prstGeom>
          <a:noFill/>
        </p:spPr>
        <p:txBody>
          <a:bodyPr wrap="none" rtlCol="0">
            <a:spAutoFit/>
          </a:bodyPr>
          <a:lstStyle/>
          <a:p>
            <a:r>
              <a:rPr lang="zh-CN" altLang="en-US" sz="2800" b="1" dirty="0">
                <a:cs typeface="+mn-ea"/>
                <a:sym typeface="+mn-lt"/>
              </a:rPr>
              <a:t>一、信息政策与法规概述</a:t>
            </a:r>
            <a:endParaRPr lang="zh-CN" altLang="en-US" sz="28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789570" y="1275606"/>
            <a:ext cx="5022790" cy="701915"/>
          </a:xfrm>
          <a:prstGeom prst="roundRect">
            <a:avLst/>
          </a:prstGeom>
          <a:solidFill>
            <a:srgbClr val="5FCACB"/>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8" name="圆角矩形 7"/>
          <p:cNvSpPr/>
          <p:nvPr/>
        </p:nvSpPr>
        <p:spPr>
          <a:xfrm>
            <a:off x="2789570" y="2249839"/>
            <a:ext cx="5022790" cy="701915"/>
          </a:xfrm>
          <a:prstGeom prst="roundRect">
            <a:avLst/>
          </a:prstGeom>
          <a:solidFill>
            <a:srgbClr val="A0BF0D"/>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9" name="圆角矩形 8"/>
          <p:cNvSpPr/>
          <p:nvPr/>
        </p:nvSpPr>
        <p:spPr>
          <a:xfrm>
            <a:off x="2789570" y="3224073"/>
            <a:ext cx="5022790" cy="701915"/>
          </a:xfrm>
          <a:prstGeom prst="roundRect">
            <a:avLst/>
          </a:prstGeom>
          <a:solidFill>
            <a:srgbClr val="319095"/>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lnSpc>
                <a:spcPct val="130000"/>
              </a:lnSpc>
            </a:pPr>
            <a:endParaRPr lang="zh-CN" altLang="en-US" sz="1300" dirty="0">
              <a:cs typeface="+mn-ea"/>
              <a:sym typeface="+mn-lt"/>
            </a:endParaRPr>
          </a:p>
        </p:txBody>
      </p:sp>
      <p:sp>
        <p:nvSpPr>
          <p:cNvPr id="12" name="圆角矩形 11"/>
          <p:cNvSpPr/>
          <p:nvPr/>
        </p:nvSpPr>
        <p:spPr>
          <a:xfrm>
            <a:off x="600574" y="2042891"/>
            <a:ext cx="1523156" cy="1143203"/>
          </a:xfrm>
          <a:prstGeom prst="roundRect">
            <a:avLst/>
          </a:prstGeom>
          <a:solidFill>
            <a:schemeClr val="tx2"/>
          </a:solidFill>
          <a:ln>
            <a:no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p>
            <a:pPr algn="ctr"/>
            <a:r>
              <a:rPr lang="zh-CN" altLang="en-US" sz="2400" b="1" dirty="0">
                <a:cs typeface="+mn-ea"/>
                <a:sym typeface="+mn-lt"/>
              </a:rPr>
              <a:t>信息伦理</a:t>
            </a:r>
            <a:endParaRPr lang="en-US" altLang="zh-CN" sz="2400" b="1" dirty="0">
              <a:cs typeface="+mn-ea"/>
              <a:sym typeface="+mn-lt"/>
            </a:endParaRPr>
          </a:p>
          <a:p>
            <a:pPr algn="ctr"/>
            <a:r>
              <a:rPr lang="zh-CN" altLang="en-US" sz="2400" b="1" dirty="0">
                <a:cs typeface="+mn-ea"/>
                <a:sym typeface="+mn-lt"/>
              </a:rPr>
              <a:t>的本质</a:t>
            </a:r>
            <a:endParaRPr lang="zh-CN" altLang="en-US" sz="2400" b="1" dirty="0">
              <a:cs typeface="+mn-ea"/>
              <a:sym typeface="+mn-lt"/>
            </a:endParaRPr>
          </a:p>
        </p:txBody>
      </p:sp>
      <p:cxnSp>
        <p:nvCxnSpPr>
          <p:cNvPr id="13" name="肘形连接符 12"/>
          <p:cNvCxnSpPr/>
          <p:nvPr/>
        </p:nvCxnSpPr>
        <p:spPr>
          <a:xfrm>
            <a:off x="2165834" y="2600797"/>
            <a:ext cx="623737" cy="9523"/>
          </a:xfrm>
          <a:prstGeom prst="bentConnector3">
            <a:avLst/>
          </a:prstGeom>
          <a:effectLst>
            <a:outerShdw blurRad="63500" sx="102000" sy="102000" algn="ctr"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4" name="肘形连接符 13"/>
          <p:cNvCxnSpPr/>
          <p:nvPr/>
        </p:nvCxnSpPr>
        <p:spPr>
          <a:xfrm rot="10800000" flipV="1">
            <a:off x="2165835" y="1626562"/>
            <a:ext cx="623737" cy="974234"/>
          </a:xfrm>
          <a:prstGeom prst="bentConnector3">
            <a:avLst/>
          </a:prstGeom>
          <a:effectLst>
            <a:outerShdw blurRad="63500" sx="102000" sy="102000" algn="ctr"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5" name="肘形连接符 14"/>
          <p:cNvCxnSpPr/>
          <p:nvPr/>
        </p:nvCxnSpPr>
        <p:spPr>
          <a:xfrm>
            <a:off x="2165834" y="2600796"/>
            <a:ext cx="623737" cy="974234"/>
          </a:xfrm>
          <a:prstGeom prst="bentConnector3">
            <a:avLst/>
          </a:prstGeom>
          <a:effectLst>
            <a:outerShdw blurRad="63500" sx="102000" sy="102000" algn="ctr" rotWithShape="0">
              <a:prstClr val="black">
                <a:alpha val="40000"/>
              </a:prstClr>
            </a:outerShdw>
          </a:effectLst>
          <a:scene3d>
            <a:camera prst="orthographicFront"/>
            <a:lightRig rig="threePt" dir="t"/>
          </a:scene3d>
          <a:sp3d>
            <a:bevelT/>
          </a:sp3d>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0" name="燕尾形 1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2956220" y="1311632"/>
            <a:ext cx="4208069" cy="400110"/>
          </a:xfrm>
          <a:prstGeom prst="rect">
            <a:avLst/>
          </a:prstGeom>
          <a:no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zh-CN" altLang="en-US" sz="2000" dirty="0">
                <a:solidFill>
                  <a:schemeClr val="bg1"/>
                </a:solidFill>
                <a:cs typeface="+mn-ea"/>
                <a:sym typeface="+mn-lt"/>
              </a:rPr>
              <a:t>信息伦理是对信息时代发展的反映</a:t>
            </a:r>
            <a:endParaRPr lang="zh-CN" altLang="en-US" sz="2000" dirty="0">
              <a:solidFill>
                <a:schemeClr val="bg1"/>
              </a:solidFill>
              <a:cs typeface="+mn-ea"/>
              <a:sym typeface="+mn-lt"/>
            </a:endParaRPr>
          </a:p>
        </p:txBody>
      </p:sp>
      <p:sp>
        <p:nvSpPr>
          <p:cNvPr id="4" name="TextBox 3"/>
          <p:cNvSpPr txBox="1"/>
          <p:nvPr/>
        </p:nvSpPr>
        <p:spPr>
          <a:xfrm>
            <a:off x="2891768" y="3231023"/>
            <a:ext cx="4776576" cy="707886"/>
          </a:xfrm>
          <a:prstGeom prst="rect">
            <a:avLst/>
          </a:prstGeom>
          <a:noFill/>
          <a:effectLst>
            <a:outerShdw blurRad="63500" sx="102000" sy="102000" algn="ctr" rotWithShape="0">
              <a:prstClr val="black">
                <a:alpha val="40000"/>
              </a:prstClr>
            </a:outerShdw>
          </a:effectLst>
          <a:scene3d>
            <a:camera prst="orthographicFront"/>
            <a:lightRig rig="threePt" dir="t"/>
          </a:scene3d>
          <a:sp3d>
            <a:bevelT/>
          </a:sp3d>
        </p:spPr>
        <p:txBody>
          <a:bodyPr wrap="square" rtlCol="0">
            <a:spAutoFit/>
          </a:bodyPr>
          <a:lstStyle/>
          <a:p>
            <a:r>
              <a:rPr lang="zh-CN" altLang="en-US" sz="2000" dirty="0">
                <a:solidFill>
                  <a:schemeClr val="bg1"/>
                </a:solidFill>
                <a:cs typeface="+mn-ea"/>
                <a:sym typeface="+mn-lt"/>
              </a:rPr>
              <a:t>信息伦理是信息时代对良好的秩序和社会和谐的追求</a:t>
            </a:r>
            <a:endParaRPr lang="zh-CN" altLang="en-US" sz="2000" dirty="0">
              <a:solidFill>
                <a:schemeClr val="bg1"/>
              </a:solidFill>
              <a:cs typeface="+mn-ea"/>
              <a:sym typeface="+mn-lt"/>
            </a:endParaRPr>
          </a:p>
        </p:txBody>
      </p:sp>
      <p:sp>
        <p:nvSpPr>
          <p:cNvPr id="5" name="矩形 4"/>
          <p:cNvSpPr/>
          <p:nvPr/>
        </p:nvSpPr>
        <p:spPr>
          <a:xfrm>
            <a:off x="2900069" y="2289172"/>
            <a:ext cx="4572000" cy="707886"/>
          </a:xfrm>
          <a:prstGeom prst="rect">
            <a:avLst/>
          </a:prstGeom>
          <a:effectLst>
            <a:outerShdw blurRad="63500" sx="102000" sy="102000" algn="ctr" rotWithShape="0">
              <a:prstClr val="black">
                <a:alpha val="40000"/>
              </a:prstClr>
            </a:outerShdw>
          </a:effectLst>
          <a:scene3d>
            <a:camera prst="orthographicFront"/>
            <a:lightRig rig="threePt" dir="t"/>
          </a:scene3d>
          <a:sp3d>
            <a:bevelT/>
          </a:sp3d>
        </p:spPr>
        <p:txBody>
          <a:bodyPr>
            <a:spAutoFit/>
          </a:bodyPr>
          <a:lstStyle/>
          <a:p>
            <a:pPr lvl="0"/>
            <a:r>
              <a:rPr lang="zh-CN" altLang="en-US" sz="2000" dirty="0">
                <a:solidFill>
                  <a:schemeClr val="bg1"/>
                </a:solidFill>
                <a:cs typeface="+mn-ea"/>
                <a:sym typeface="+mn-lt"/>
              </a:rPr>
              <a:t>信息伦理是对信息活动中利益关系的调节</a:t>
            </a:r>
            <a:endParaRPr lang="zh-CN" altLang="en-US" sz="2000" dirty="0">
              <a:solidFill>
                <a:schemeClr val="bg1"/>
              </a:solidFill>
              <a:cs typeface="+mn-ea"/>
              <a:sym typeface="+mn-lt"/>
            </a:endParaRPr>
          </a:p>
        </p:txBody>
      </p:sp>
      <p:sp>
        <p:nvSpPr>
          <p:cNvPr id="17" name="TextBox 43"/>
          <p:cNvSpPr txBox="1">
            <a:spLocks noChangeArrowheads="1"/>
          </p:cNvSpPr>
          <p:nvPr/>
        </p:nvSpPr>
        <p:spPr bwMode="auto">
          <a:xfrm>
            <a:off x="1907704"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4000" b="1" dirty="0">
                <a:latin typeface="+mn-lt"/>
                <a:ea typeface="+mn-ea"/>
                <a:cs typeface="+mn-ea"/>
                <a:sym typeface="+mn-lt"/>
              </a:rPr>
              <a:t> </a:t>
            </a:r>
            <a:r>
              <a:rPr lang="zh-CN" altLang="en-US" sz="3600" b="1" dirty="0">
                <a:latin typeface="+mn-lt"/>
                <a:ea typeface="+mn-ea"/>
                <a:cs typeface="+mn-ea"/>
                <a:sym typeface="+mn-lt"/>
              </a:rPr>
              <a:t>信息伦理</a:t>
            </a:r>
            <a:endParaRPr lang="en-US" altLang="zh-CN" sz="3600" b="1" dirty="0">
              <a:latin typeface="+mn-lt"/>
              <a:ea typeface="+mn-ea"/>
              <a:cs typeface="+mn-ea"/>
              <a:sym typeface="+mn-lt"/>
            </a:endParaRPr>
          </a:p>
        </p:txBody>
      </p:sp>
      <p:sp>
        <p:nvSpPr>
          <p:cNvPr id="22" name="燕尾形 2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3" name="TextBox 7"/>
          <p:cNvSpPr txBox="1"/>
          <p:nvPr/>
        </p:nvSpPr>
        <p:spPr>
          <a:xfrm>
            <a:off x="221659" y="51470"/>
            <a:ext cx="616765" cy="631548"/>
          </a:xfrm>
          <a:prstGeom prst="rect">
            <a:avLst/>
          </a:prstGeom>
          <a:noFill/>
        </p:spPr>
        <p:txBody>
          <a:bodyPr wrap="none" lIns="76800" tIns="38400" rIns="76800" bIns="38400" rtlCol="0">
            <a:spAutoFit/>
          </a:bodyPr>
          <a:lstStyle/>
          <a:p>
            <a:r>
              <a:rPr lang="en-US" altLang="zh-CN" sz="3600" dirty="0">
                <a:cs typeface="+mn-ea"/>
                <a:sym typeface="+mn-lt"/>
              </a:rPr>
              <a:t>04</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5"/>
          <p:cNvSpPr/>
          <p:nvPr/>
        </p:nvSpPr>
        <p:spPr bwMode="auto">
          <a:xfrm>
            <a:off x="4626722" y="3266202"/>
            <a:ext cx="863713" cy="937996"/>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76800" tIns="38400" rIns="76800" bIns="3840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black"/>
              </a:solidFill>
              <a:effectLst/>
              <a:uLnTx/>
              <a:uFillTx/>
              <a:cs typeface="+mn-ea"/>
              <a:sym typeface="+mn-lt"/>
            </a:endParaRPr>
          </a:p>
        </p:txBody>
      </p:sp>
      <p:sp>
        <p:nvSpPr>
          <p:cNvPr id="3" name="Freeform 107"/>
          <p:cNvSpPr/>
          <p:nvPr/>
        </p:nvSpPr>
        <p:spPr bwMode="auto">
          <a:xfrm>
            <a:off x="3620116" y="3266202"/>
            <a:ext cx="866888" cy="937996"/>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76800" tIns="38400" rIns="76800" bIns="3840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black"/>
              </a:solidFill>
              <a:effectLst>
                <a:outerShdw blurRad="60007" dist="310007" dir="7680000" sy="30000" kx="1300200" algn="ctr" rotWithShape="0">
                  <a:prstClr val="black">
                    <a:alpha val="32000"/>
                  </a:prstClr>
                </a:outerShdw>
              </a:effectLst>
              <a:uLnTx/>
              <a:uFillTx/>
              <a:cs typeface="+mn-ea"/>
              <a:sym typeface="+mn-lt"/>
            </a:endParaRPr>
          </a:p>
        </p:txBody>
      </p:sp>
      <p:cxnSp>
        <p:nvCxnSpPr>
          <p:cNvPr id="51" name="直接连接符 50"/>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53" name="燕尾形 52"/>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47" name="TextBox 46"/>
          <p:cNvSpPr txBox="1"/>
          <p:nvPr/>
        </p:nvSpPr>
        <p:spPr>
          <a:xfrm>
            <a:off x="5004104" y="1291229"/>
            <a:ext cx="3935228"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prstClr val="black"/>
                </a:solidFill>
                <a:effectLst/>
                <a:uLnTx/>
                <a:uFillTx/>
                <a:cs typeface="+mn-ea"/>
                <a:sym typeface="+mn-lt"/>
              </a:rPr>
              <a:t>违背信息伦理的后果？</a:t>
            </a:r>
            <a:endParaRPr kumimoji="0" lang="en-US" altLang="zh-CN" sz="3200" b="1" i="0" u="none" strike="noStrike" kern="1200" cap="none" spc="0" normalizeH="0" baseline="0" noProof="0" dirty="0" smtClean="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800" b="1" dirty="0">
              <a:solidFill>
                <a:prstClr val="black"/>
              </a:solidFill>
              <a:cs typeface="+mn-ea"/>
              <a:sym typeface="+mn-lt"/>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lang="zh-CN" altLang="en-US" sz="2800" b="1" dirty="0" smtClean="0">
                <a:solidFill>
                  <a:prstClr val="black"/>
                </a:solidFill>
                <a:cs typeface="+mn-ea"/>
                <a:sym typeface="+mn-lt"/>
              </a:rPr>
              <a:t>信息用户</a:t>
            </a:r>
            <a:endParaRPr lang="en-US" altLang="zh-CN" sz="2800" b="1" dirty="0" smtClean="0">
              <a:solidFill>
                <a:prstClr val="black"/>
              </a:solidFill>
              <a:cs typeface="+mn-ea"/>
              <a:sym typeface="+mn-lt"/>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lang="zh-CN" altLang="en-US" sz="2800" b="1" dirty="0" smtClean="0">
                <a:solidFill>
                  <a:prstClr val="black"/>
                </a:solidFill>
                <a:cs typeface="+mn-ea"/>
                <a:sym typeface="+mn-lt"/>
              </a:rPr>
              <a:t>信息生产者</a:t>
            </a:r>
            <a:endParaRPr lang="en-US" altLang="zh-CN" sz="2800" b="1" dirty="0" smtClean="0">
              <a:solidFill>
                <a:prstClr val="black"/>
              </a:solidFill>
              <a:cs typeface="+mn-ea"/>
              <a:sym typeface="+mn-lt"/>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lang="zh-CN" altLang="en-US" sz="2800" b="1" dirty="0" smtClean="0">
                <a:solidFill>
                  <a:prstClr val="black"/>
                </a:solidFill>
                <a:cs typeface="+mn-ea"/>
                <a:sym typeface="+mn-lt"/>
              </a:rPr>
              <a:t>信息加工者</a:t>
            </a:r>
            <a:endParaRPr lang="en-US" altLang="zh-CN" sz="2800" b="1" dirty="0" smtClean="0">
              <a:solidFill>
                <a:prstClr val="black"/>
              </a:solidFill>
              <a:cs typeface="+mn-ea"/>
              <a:sym typeface="+mn-lt"/>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q"/>
              <a:defRPr/>
            </a:pPr>
            <a:r>
              <a:rPr lang="en-US" altLang="zh-CN" sz="2800" b="1" dirty="0">
                <a:solidFill>
                  <a:prstClr val="black"/>
                </a:solidFill>
                <a:cs typeface="+mn-ea"/>
                <a:sym typeface="+mn-lt"/>
              </a:rPr>
              <a:t>……</a:t>
            </a:r>
            <a:endParaRPr lang="en-US" altLang="zh-CN" sz="2800" b="1" dirty="0" smtClean="0">
              <a:solidFill>
                <a:prstClr val="black"/>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cs typeface="+mn-ea"/>
              <a:sym typeface="+mn-lt"/>
            </a:endParaRPr>
          </a:p>
        </p:txBody>
      </p:sp>
      <p:cxnSp>
        <p:nvCxnSpPr>
          <p:cNvPr id="10" name="直接连接符 9"/>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1" name="TextBox 43"/>
          <p:cNvSpPr txBox="1">
            <a:spLocks noChangeArrowheads="1"/>
          </p:cNvSpPr>
          <p:nvPr/>
        </p:nvSpPr>
        <p:spPr bwMode="auto">
          <a:xfrm>
            <a:off x="1943074" y="14749"/>
            <a:ext cx="3061030" cy="6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smtClean="0">
                <a:ln>
                  <a:noFill/>
                </a:ln>
                <a:solidFill>
                  <a:prstClr val="black"/>
                </a:solidFill>
                <a:effectLst/>
                <a:uLnTx/>
                <a:uFillTx/>
                <a:latin typeface="+mn-lt"/>
                <a:ea typeface="+mn-ea"/>
                <a:cs typeface="+mn-ea"/>
                <a:sym typeface="+mn-lt"/>
              </a:rPr>
              <a:t>思考</a:t>
            </a:r>
            <a:endParaRPr kumimoji="0" lang="en-US" altLang="zh-CN" sz="36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12" name="燕尾形 11"/>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3" name="TextBox 7"/>
          <p:cNvSpPr txBox="1"/>
          <p:nvPr/>
        </p:nvSpPr>
        <p:spPr>
          <a:xfrm>
            <a:off x="230390" y="4297"/>
            <a:ext cx="600146" cy="623237"/>
          </a:xfrm>
          <a:prstGeom prst="rect">
            <a:avLst/>
          </a:prstGeom>
          <a:noFill/>
        </p:spPr>
        <p:txBody>
          <a:bodyPr wrap="none" lIns="68571" tIns="34285" rIns="68571" bIns="34285"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prstClr val="black"/>
                </a:solidFill>
                <a:effectLst/>
                <a:uLnTx/>
                <a:uFillTx/>
                <a:cs typeface="+mn-ea"/>
                <a:sym typeface="+mn-lt"/>
              </a:rPr>
              <a:t>04</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51" y="761729"/>
            <a:ext cx="4830099" cy="4229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203848" y="1203598"/>
            <a:ext cx="2736304" cy="2736304"/>
          </a:xfrm>
          <a:prstGeom prst="ellipse">
            <a:avLst/>
          </a:prstGeom>
          <a:noFill/>
          <a:ln w="76200">
            <a:solidFill>
              <a:schemeClr val="bg1">
                <a:lumMod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3" name="等腰三角形 22"/>
          <p:cNvSpPr/>
          <p:nvPr/>
        </p:nvSpPr>
        <p:spPr>
          <a:xfrm rot="16200000" flipH="1">
            <a:off x="4632715" y="1530192"/>
            <a:ext cx="1468685" cy="2083120"/>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grpSp>
        <p:nvGrpSpPr>
          <p:cNvPr id="4" name="组合 3"/>
          <p:cNvGrpSpPr/>
          <p:nvPr/>
        </p:nvGrpSpPr>
        <p:grpSpPr>
          <a:xfrm>
            <a:off x="5850034" y="1586769"/>
            <a:ext cx="504056" cy="504056"/>
            <a:chOff x="5850034" y="1848492"/>
            <a:chExt cx="504056" cy="504056"/>
          </a:xfrm>
          <a:effectLst>
            <a:outerShdw blurRad="50800" dist="38100" dir="5400000" algn="t" rotWithShape="0">
              <a:prstClr val="black">
                <a:alpha val="40000"/>
              </a:prstClr>
            </a:outerShdw>
          </a:effectLst>
        </p:grpSpPr>
        <p:sp>
          <p:nvSpPr>
            <p:cNvPr id="5" name="椭圆 4"/>
            <p:cNvSpPr/>
            <p:nvPr/>
          </p:nvSpPr>
          <p:spPr>
            <a:xfrm>
              <a:off x="5850034" y="1848492"/>
              <a:ext cx="504056" cy="504056"/>
            </a:xfrm>
            <a:prstGeom prst="ellipse">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TextBox 5"/>
            <p:cNvSpPr txBox="1"/>
            <p:nvPr/>
          </p:nvSpPr>
          <p:spPr>
            <a:xfrm>
              <a:off x="5889504" y="1931243"/>
              <a:ext cx="389850" cy="338554"/>
            </a:xfrm>
            <a:prstGeom prst="rect">
              <a:avLst/>
            </a:prstGeom>
            <a:noFill/>
          </p:spPr>
          <p:txBody>
            <a:bodyPr wrap="none" rtlCol="0">
              <a:spAutoFit/>
            </a:bodyPr>
            <a:lstStyle/>
            <a:p>
              <a:r>
                <a:rPr lang="en-US" altLang="zh-CN" sz="1600" b="1" dirty="0">
                  <a:solidFill>
                    <a:schemeClr val="bg1"/>
                  </a:solidFill>
                  <a:cs typeface="+mn-ea"/>
                  <a:sym typeface="+mn-lt"/>
                </a:rPr>
                <a:t>04</a:t>
              </a:r>
              <a:endParaRPr lang="zh-CN" altLang="en-US" sz="1600" b="1" dirty="0">
                <a:solidFill>
                  <a:schemeClr val="bg1"/>
                </a:solidFill>
                <a:cs typeface="+mn-ea"/>
                <a:sym typeface="+mn-lt"/>
              </a:endParaRPr>
            </a:p>
          </p:txBody>
        </p:sp>
      </p:grpSp>
      <p:sp>
        <p:nvSpPr>
          <p:cNvPr id="9" name="TextBox 8"/>
          <p:cNvSpPr txBox="1"/>
          <p:nvPr/>
        </p:nvSpPr>
        <p:spPr>
          <a:xfrm>
            <a:off x="5889504" y="3146056"/>
            <a:ext cx="184731" cy="338554"/>
          </a:xfrm>
          <a:prstGeom prst="rect">
            <a:avLst/>
          </a:prstGeom>
          <a:noFill/>
          <a:effectLst>
            <a:outerShdw blurRad="50800" dist="38100" dir="5400000" algn="t" rotWithShape="0">
              <a:prstClr val="black">
                <a:alpha val="40000"/>
              </a:prstClr>
            </a:outerShdw>
          </a:effectLst>
        </p:spPr>
        <p:txBody>
          <a:bodyPr wrap="none" rtlCol="0">
            <a:spAutoFit/>
          </a:bodyPr>
          <a:lstStyle/>
          <a:p>
            <a:endParaRPr lang="zh-CN" altLang="en-US" sz="1600" b="1" dirty="0">
              <a:solidFill>
                <a:schemeClr val="bg1"/>
              </a:solidFill>
              <a:cs typeface="+mn-ea"/>
              <a:sym typeface="+mn-lt"/>
            </a:endParaRPr>
          </a:p>
        </p:txBody>
      </p:sp>
      <p:grpSp>
        <p:nvGrpSpPr>
          <p:cNvPr id="10" name="组合 9"/>
          <p:cNvGrpSpPr/>
          <p:nvPr/>
        </p:nvGrpSpPr>
        <p:grpSpPr>
          <a:xfrm>
            <a:off x="6012160" y="2909747"/>
            <a:ext cx="504056" cy="504056"/>
            <a:chOff x="6156589" y="2586760"/>
            <a:chExt cx="504056" cy="504056"/>
          </a:xfrm>
          <a:effectLst>
            <a:outerShdw blurRad="50800" dist="38100" dir="5400000" algn="t" rotWithShape="0">
              <a:prstClr val="black">
                <a:alpha val="40000"/>
              </a:prstClr>
            </a:outerShdw>
          </a:effectLst>
        </p:grpSpPr>
        <p:sp>
          <p:nvSpPr>
            <p:cNvPr id="11" name="椭圆 10"/>
            <p:cNvSpPr/>
            <p:nvPr/>
          </p:nvSpPr>
          <p:spPr>
            <a:xfrm>
              <a:off x="6156589" y="2586760"/>
              <a:ext cx="504056" cy="504056"/>
            </a:xfrm>
            <a:prstGeom prst="ellipse">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2" name="TextBox 11"/>
            <p:cNvSpPr txBox="1"/>
            <p:nvPr/>
          </p:nvSpPr>
          <p:spPr>
            <a:xfrm>
              <a:off x="6196059" y="2669511"/>
              <a:ext cx="389850" cy="338554"/>
            </a:xfrm>
            <a:prstGeom prst="rect">
              <a:avLst/>
            </a:prstGeom>
            <a:noFill/>
          </p:spPr>
          <p:txBody>
            <a:bodyPr wrap="none" rtlCol="0">
              <a:spAutoFit/>
            </a:bodyPr>
            <a:lstStyle/>
            <a:p>
              <a:r>
                <a:rPr lang="en-US" altLang="zh-CN" sz="1600" b="1" dirty="0">
                  <a:solidFill>
                    <a:schemeClr val="bg1"/>
                  </a:solidFill>
                  <a:cs typeface="+mn-ea"/>
                  <a:sym typeface="+mn-lt"/>
                </a:rPr>
                <a:t>05</a:t>
              </a:r>
              <a:endParaRPr lang="zh-CN" altLang="en-US" sz="1600" b="1" dirty="0">
                <a:solidFill>
                  <a:schemeClr val="bg1"/>
                </a:solidFill>
                <a:cs typeface="+mn-ea"/>
                <a:sym typeface="+mn-lt"/>
              </a:endParaRPr>
            </a:p>
          </p:txBody>
        </p:sp>
      </p:grpSp>
      <p:sp>
        <p:nvSpPr>
          <p:cNvPr id="14" name="等腰三角形 22"/>
          <p:cNvSpPr/>
          <p:nvPr/>
        </p:nvSpPr>
        <p:spPr>
          <a:xfrm rot="5400000">
            <a:off x="2997477" y="1530191"/>
            <a:ext cx="1468685" cy="2083120"/>
          </a:xfrm>
          <a:custGeom>
            <a:avLst/>
            <a:gdLst/>
            <a:ahLst/>
            <a:cxnLst/>
            <a:rect l="l" t="t" r="r" b="b"/>
            <a:pathLst>
              <a:path w="1468685" h="2083120">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chemeClr val="bg1">
              <a:lumMod val="6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grpSp>
        <p:nvGrpSpPr>
          <p:cNvPr id="15" name="组合 14"/>
          <p:cNvGrpSpPr/>
          <p:nvPr/>
        </p:nvGrpSpPr>
        <p:grpSpPr>
          <a:xfrm>
            <a:off x="2769119" y="1586769"/>
            <a:ext cx="504056" cy="504056"/>
            <a:chOff x="2769119" y="1848492"/>
            <a:chExt cx="504056" cy="504056"/>
          </a:xfrm>
          <a:effectLst>
            <a:outerShdw blurRad="50800" dist="38100" dir="5400000" algn="t" rotWithShape="0">
              <a:prstClr val="black">
                <a:alpha val="40000"/>
              </a:prstClr>
            </a:outerShdw>
          </a:effectLst>
        </p:grpSpPr>
        <p:sp>
          <p:nvSpPr>
            <p:cNvPr id="16" name="椭圆 15"/>
            <p:cNvSpPr/>
            <p:nvPr/>
          </p:nvSpPr>
          <p:spPr>
            <a:xfrm>
              <a:off x="2769119" y="1848492"/>
              <a:ext cx="504056" cy="504056"/>
            </a:xfrm>
            <a:prstGeom prst="ellipse">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16"/>
            <p:cNvSpPr txBox="1"/>
            <p:nvPr/>
          </p:nvSpPr>
          <p:spPr>
            <a:xfrm>
              <a:off x="2808589" y="1931244"/>
              <a:ext cx="389850" cy="338554"/>
            </a:xfrm>
            <a:prstGeom prst="rect">
              <a:avLst/>
            </a:prstGeom>
            <a:noFill/>
          </p:spPr>
          <p:txBody>
            <a:bodyPr wrap="none" rtlCol="0">
              <a:spAutoFit/>
            </a:bodyPr>
            <a:lstStyle/>
            <a:p>
              <a:r>
                <a:rPr lang="en-US" altLang="zh-CN" sz="1600" b="1" dirty="0">
                  <a:solidFill>
                    <a:schemeClr val="bg1"/>
                  </a:solidFill>
                  <a:cs typeface="+mn-ea"/>
                  <a:sym typeface="+mn-lt"/>
                </a:rPr>
                <a:t>01</a:t>
              </a:r>
              <a:endParaRPr lang="zh-CN" altLang="en-US" sz="1600" b="1" dirty="0">
                <a:solidFill>
                  <a:schemeClr val="bg1"/>
                </a:solidFill>
                <a:cs typeface="+mn-ea"/>
                <a:sym typeface="+mn-lt"/>
              </a:endParaRPr>
            </a:p>
          </p:txBody>
        </p:sp>
      </p:grpSp>
      <p:grpSp>
        <p:nvGrpSpPr>
          <p:cNvPr id="18" name="组合 17"/>
          <p:cNvGrpSpPr/>
          <p:nvPr/>
        </p:nvGrpSpPr>
        <p:grpSpPr>
          <a:xfrm>
            <a:off x="2471142" y="2325037"/>
            <a:ext cx="504056" cy="504056"/>
            <a:chOff x="2471142" y="2586760"/>
            <a:chExt cx="504056" cy="504056"/>
          </a:xfrm>
          <a:effectLst>
            <a:outerShdw blurRad="50800" dist="38100" dir="5400000" algn="t" rotWithShape="0">
              <a:prstClr val="black">
                <a:alpha val="40000"/>
              </a:prstClr>
            </a:outerShdw>
          </a:effectLst>
        </p:grpSpPr>
        <p:sp>
          <p:nvSpPr>
            <p:cNvPr id="19" name="椭圆 18"/>
            <p:cNvSpPr/>
            <p:nvPr/>
          </p:nvSpPr>
          <p:spPr>
            <a:xfrm>
              <a:off x="2471142" y="2586760"/>
              <a:ext cx="504056" cy="504056"/>
            </a:xfrm>
            <a:prstGeom prst="ellipse">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TextBox 19"/>
            <p:cNvSpPr txBox="1"/>
            <p:nvPr/>
          </p:nvSpPr>
          <p:spPr>
            <a:xfrm>
              <a:off x="2510612" y="2669510"/>
              <a:ext cx="389850" cy="338554"/>
            </a:xfrm>
            <a:prstGeom prst="rect">
              <a:avLst/>
            </a:prstGeom>
            <a:noFill/>
          </p:spPr>
          <p:txBody>
            <a:bodyPr wrap="none" rtlCol="0">
              <a:spAutoFit/>
            </a:bodyPr>
            <a:lstStyle/>
            <a:p>
              <a:r>
                <a:rPr lang="en-US" altLang="zh-CN" sz="1600" b="1" dirty="0">
                  <a:solidFill>
                    <a:schemeClr val="bg1"/>
                  </a:solidFill>
                  <a:cs typeface="+mn-ea"/>
                  <a:sym typeface="+mn-lt"/>
                </a:rPr>
                <a:t>02</a:t>
              </a:r>
              <a:endParaRPr lang="zh-CN" altLang="en-US" sz="1600" b="1" dirty="0">
                <a:solidFill>
                  <a:schemeClr val="bg1"/>
                </a:solidFill>
                <a:cs typeface="+mn-ea"/>
                <a:sym typeface="+mn-lt"/>
              </a:endParaRPr>
            </a:p>
          </p:txBody>
        </p:sp>
      </p:grpSp>
      <p:grpSp>
        <p:nvGrpSpPr>
          <p:cNvPr id="21" name="组合 20"/>
          <p:cNvGrpSpPr/>
          <p:nvPr/>
        </p:nvGrpSpPr>
        <p:grpSpPr>
          <a:xfrm>
            <a:off x="2769119" y="3063305"/>
            <a:ext cx="504056" cy="504056"/>
            <a:chOff x="2769119" y="3325028"/>
            <a:chExt cx="504056" cy="504056"/>
          </a:xfrm>
          <a:solidFill>
            <a:schemeClr val="accent3"/>
          </a:solidFill>
          <a:effectLst>
            <a:outerShdw blurRad="50800" dist="38100" dir="5400000" algn="t" rotWithShape="0">
              <a:prstClr val="black">
                <a:alpha val="40000"/>
              </a:prstClr>
            </a:outerShdw>
          </a:effectLst>
        </p:grpSpPr>
        <p:sp>
          <p:nvSpPr>
            <p:cNvPr id="22" name="椭圆 21"/>
            <p:cNvSpPr/>
            <p:nvPr/>
          </p:nvSpPr>
          <p:spPr>
            <a:xfrm>
              <a:off x="2769119" y="3325028"/>
              <a:ext cx="504056" cy="504056"/>
            </a:xfrm>
            <a:prstGeom prst="ellipse">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TextBox 22"/>
            <p:cNvSpPr txBox="1"/>
            <p:nvPr/>
          </p:nvSpPr>
          <p:spPr>
            <a:xfrm>
              <a:off x="2808589" y="3407779"/>
              <a:ext cx="389850" cy="338554"/>
            </a:xfrm>
            <a:prstGeom prst="rect">
              <a:avLst/>
            </a:prstGeom>
            <a:noFill/>
          </p:spPr>
          <p:txBody>
            <a:bodyPr wrap="none" rtlCol="0">
              <a:spAutoFit/>
            </a:bodyPr>
            <a:lstStyle/>
            <a:p>
              <a:r>
                <a:rPr lang="en-US" altLang="zh-CN" sz="1600" b="1" dirty="0">
                  <a:solidFill>
                    <a:schemeClr val="bg1"/>
                  </a:solidFill>
                  <a:cs typeface="+mn-ea"/>
                  <a:sym typeface="+mn-lt"/>
                </a:rPr>
                <a:t>03</a:t>
              </a:r>
              <a:endParaRPr lang="zh-CN" altLang="en-US" sz="1600" b="1" dirty="0">
                <a:solidFill>
                  <a:schemeClr val="bg1"/>
                </a:solidFill>
                <a:cs typeface="+mn-ea"/>
                <a:sym typeface="+mn-lt"/>
              </a:endParaRPr>
            </a:p>
          </p:txBody>
        </p:sp>
      </p:grpSp>
      <p:grpSp>
        <p:nvGrpSpPr>
          <p:cNvPr id="24" name="组合 23"/>
          <p:cNvGrpSpPr/>
          <p:nvPr/>
        </p:nvGrpSpPr>
        <p:grpSpPr>
          <a:xfrm>
            <a:off x="3959932" y="1962902"/>
            <a:ext cx="1224136" cy="1224136"/>
            <a:chOff x="3933873" y="2159157"/>
            <a:chExt cx="1224136" cy="1224136"/>
          </a:xfrm>
          <a:effectLst>
            <a:outerShdw blurRad="50800" dist="38100" dir="5400000" algn="t" rotWithShape="0">
              <a:prstClr val="black">
                <a:alpha val="40000"/>
              </a:prstClr>
            </a:outerShdw>
          </a:effectLst>
        </p:grpSpPr>
        <p:sp>
          <p:nvSpPr>
            <p:cNvPr id="25" name="椭圆 24"/>
            <p:cNvSpPr/>
            <p:nvPr/>
          </p:nvSpPr>
          <p:spPr>
            <a:xfrm>
              <a:off x="3933873" y="2159157"/>
              <a:ext cx="1224136" cy="12241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TextBox 25"/>
            <p:cNvSpPr txBox="1"/>
            <p:nvPr/>
          </p:nvSpPr>
          <p:spPr>
            <a:xfrm>
              <a:off x="4067944" y="2355727"/>
              <a:ext cx="955994" cy="923330"/>
            </a:xfrm>
            <a:prstGeom prst="rect">
              <a:avLst/>
            </a:prstGeom>
            <a:noFill/>
          </p:spPr>
          <p:txBody>
            <a:bodyPr wrap="square" rtlCol="0">
              <a:spAutoFit/>
            </a:bodyPr>
            <a:lstStyle/>
            <a:p>
              <a:pPr algn="ctr"/>
              <a:r>
                <a:rPr lang="zh-CN" altLang="en-US" b="1" dirty="0">
                  <a:solidFill>
                    <a:schemeClr val="bg1"/>
                  </a:solidFill>
                  <a:cs typeface="+mn-ea"/>
                  <a:sym typeface="+mn-lt"/>
                </a:rPr>
                <a:t>信息伦理的特点</a:t>
              </a:r>
              <a:endParaRPr lang="zh-CN" altLang="en-US" b="1" dirty="0">
                <a:solidFill>
                  <a:schemeClr val="bg1"/>
                </a:solidFill>
                <a:cs typeface="+mn-ea"/>
                <a:sym typeface="+mn-lt"/>
              </a:endParaRPr>
            </a:p>
          </p:txBody>
        </p:sp>
      </p:grpSp>
      <p:sp>
        <p:nvSpPr>
          <p:cNvPr id="27" name="右箭头 26"/>
          <p:cNvSpPr/>
          <p:nvPr/>
        </p:nvSpPr>
        <p:spPr>
          <a:xfrm>
            <a:off x="3224369" y="2477701"/>
            <a:ext cx="509341" cy="204375"/>
          </a:xfrm>
          <a:prstGeom prst="rightArrow">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28" name="右箭头 27"/>
          <p:cNvSpPr/>
          <p:nvPr/>
        </p:nvSpPr>
        <p:spPr>
          <a:xfrm flipH="1">
            <a:off x="5427830" y="2477701"/>
            <a:ext cx="509341" cy="204375"/>
          </a:xfrm>
          <a:prstGeom prst="rightArrow">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cs typeface="+mn-ea"/>
              <a:sym typeface="+mn-lt"/>
            </a:endParaRPr>
          </a:p>
        </p:txBody>
      </p:sp>
      <p:sp>
        <p:nvSpPr>
          <p:cNvPr id="34" name="TextBox 33"/>
          <p:cNvSpPr txBox="1"/>
          <p:nvPr/>
        </p:nvSpPr>
        <p:spPr>
          <a:xfrm>
            <a:off x="856762" y="1403467"/>
            <a:ext cx="988400" cy="307777"/>
          </a:xfrm>
          <a:prstGeom prst="rect">
            <a:avLst/>
          </a:prstGeom>
          <a:noFill/>
          <a:effectLst>
            <a:outerShdw blurRad="50800" dist="38100" dir="5400000" algn="t" rotWithShape="0">
              <a:prstClr val="black">
                <a:alpha val="40000"/>
              </a:prstClr>
            </a:outerShdw>
          </a:effectLst>
        </p:spPr>
        <p:txBody>
          <a:bodyPr wrap="square" lIns="0" tIns="0" rIns="0" bIns="0" rtlCol="0">
            <a:spAutoFit/>
          </a:bodyPr>
          <a:lstStyle/>
          <a:p>
            <a:r>
              <a:rPr lang="zh-CN" altLang="en-US" sz="2000" b="1" dirty="0">
                <a:solidFill>
                  <a:schemeClr val="tx1">
                    <a:lumMod val="75000"/>
                    <a:lumOff val="25000"/>
                  </a:schemeClr>
                </a:solidFill>
                <a:cs typeface="+mn-ea"/>
                <a:sym typeface="+mn-lt"/>
              </a:rPr>
              <a:t>辩证性</a:t>
            </a:r>
            <a:endParaRPr lang="zh-CN" altLang="en-US" sz="2000" b="1" dirty="0">
              <a:solidFill>
                <a:schemeClr val="tx1">
                  <a:lumMod val="75000"/>
                  <a:lumOff val="25000"/>
                </a:schemeClr>
              </a:solidFill>
              <a:cs typeface="+mn-ea"/>
              <a:sym typeface="+mn-lt"/>
            </a:endParaRPr>
          </a:p>
        </p:txBody>
      </p:sp>
      <p:sp>
        <p:nvSpPr>
          <p:cNvPr id="35" name="TextBox 34"/>
          <p:cNvSpPr txBox="1"/>
          <p:nvPr/>
        </p:nvSpPr>
        <p:spPr>
          <a:xfrm>
            <a:off x="719750" y="2293034"/>
            <a:ext cx="1617407" cy="307777"/>
          </a:xfrm>
          <a:prstGeom prst="rect">
            <a:avLst/>
          </a:prstGeom>
          <a:noFill/>
        </p:spPr>
        <p:txBody>
          <a:bodyPr wrap="square" lIns="0" tIns="0" rIns="0" bIns="0" rtlCol="0">
            <a:spAutoFit/>
          </a:bodyPr>
          <a:lstStyle/>
          <a:p>
            <a:r>
              <a:rPr lang="zh-CN" altLang="en-US" sz="2000" b="1" dirty="0">
                <a:solidFill>
                  <a:schemeClr val="tx1">
                    <a:lumMod val="75000"/>
                    <a:lumOff val="25000"/>
                  </a:schemeClr>
                </a:solidFill>
                <a:cs typeface="+mn-ea"/>
                <a:sym typeface="+mn-lt"/>
              </a:rPr>
              <a:t>自律性</a:t>
            </a:r>
            <a:endParaRPr lang="zh-CN" altLang="en-US" sz="2000" b="1" dirty="0">
              <a:solidFill>
                <a:schemeClr val="tx1">
                  <a:lumMod val="75000"/>
                  <a:lumOff val="25000"/>
                </a:schemeClr>
              </a:solidFill>
              <a:cs typeface="+mn-ea"/>
              <a:sym typeface="+mn-lt"/>
            </a:endParaRPr>
          </a:p>
        </p:txBody>
      </p:sp>
      <p:sp>
        <p:nvSpPr>
          <p:cNvPr id="36" name="TextBox 35"/>
          <p:cNvSpPr txBox="1"/>
          <p:nvPr/>
        </p:nvSpPr>
        <p:spPr>
          <a:xfrm>
            <a:off x="1007782" y="3392277"/>
            <a:ext cx="1617407" cy="307777"/>
          </a:xfrm>
          <a:prstGeom prst="rect">
            <a:avLst/>
          </a:prstGeom>
          <a:noFill/>
          <a:effectLst>
            <a:outerShdw blurRad="50800" dist="38100" dir="5400000" algn="t" rotWithShape="0">
              <a:prstClr val="black">
                <a:alpha val="40000"/>
              </a:prstClr>
            </a:outerShdw>
          </a:effectLst>
        </p:spPr>
        <p:txBody>
          <a:bodyPr wrap="square" lIns="0" tIns="0" rIns="0" bIns="0" rtlCol="0">
            <a:spAutoFit/>
          </a:bodyPr>
          <a:lstStyle/>
          <a:p>
            <a:r>
              <a:rPr lang="zh-CN" altLang="en-US" sz="2000" b="1" dirty="0">
                <a:solidFill>
                  <a:schemeClr val="tx1">
                    <a:lumMod val="75000"/>
                    <a:lumOff val="25000"/>
                  </a:schemeClr>
                </a:solidFill>
                <a:cs typeface="+mn-ea"/>
                <a:sym typeface="+mn-lt"/>
              </a:rPr>
              <a:t>主体的实践性</a:t>
            </a:r>
            <a:endParaRPr lang="zh-CN" altLang="en-US" sz="2000" b="1" dirty="0">
              <a:solidFill>
                <a:schemeClr val="tx1">
                  <a:lumMod val="75000"/>
                  <a:lumOff val="25000"/>
                </a:schemeClr>
              </a:solidFill>
              <a:cs typeface="+mn-ea"/>
              <a:sym typeface="+mn-lt"/>
            </a:endParaRPr>
          </a:p>
        </p:txBody>
      </p:sp>
      <p:sp>
        <p:nvSpPr>
          <p:cNvPr id="37" name="TextBox 36"/>
          <p:cNvSpPr txBox="1"/>
          <p:nvPr/>
        </p:nvSpPr>
        <p:spPr>
          <a:xfrm>
            <a:off x="6415548" y="1264596"/>
            <a:ext cx="2260908" cy="307777"/>
          </a:xfrm>
          <a:prstGeom prst="rect">
            <a:avLst/>
          </a:prstGeom>
          <a:noFill/>
          <a:effectLst>
            <a:outerShdw blurRad="50800" dist="38100" dir="5400000" algn="t" rotWithShape="0">
              <a:prstClr val="black">
                <a:alpha val="40000"/>
              </a:prstClr>
            </a:outerShdw>
          </a:effectLst>
        </p:spPr>
        <p:txBody>
          <a:bodyPr wrap="square" lIns="0" tIns="0" rIns="0" bIns="0" rtlCol="0">
            <a:spAutoFit/>
          </a:bodyPr>
          <a:lstStyle/>
          <a:p>
            <a:r>
              <a:rPr lang="zh-CN" altLang="en-US" sz="2000" b="1" dirty="0">
                <a:solidFill>
                  <a:schemeClr val="tx1">
                    <a:lumMod val="75000"/>
                    <a:lumOff val="25000"/>
                  </a:schemeClr>
                </a:solidFill>
                <a:cs typeface="+mn-ea"/>
                <a:sym typeface="+mn-lt"/>
              </a:rPr>
              <a:t>道德规范的普遍性</a:t>
            </a:r>
            <a:endParaRPr lang="zh-CN" altLang="en-US" sz="2000" b="1" dirty="0">
              <a:solidFill>
                <a:schemeClr val="tx1">
                  <a:lumMod val="75000"/>
                  <a:lumOff val="25000"/>
                </a:schemeClr>
              </a:solidFill>
              <a:cs typeface="+mn-ea"/>
              <a:sym typeface="+mn-lt"/>
            </a:endParaRPr>
          </a:p>
        </p:txBody>
      </p:sp>
      <p:sp>
        <p:nvSpPr>
          <p:cNvPr id="38" name="TextBox 37"/>
          <p:cNvSpPr txBox="1"/>
          <p:nvPr/>
        </p:nvSpPr>
        <p:spPr>
          <a:xfrm>
            <a:off x="6699009" y="3629828"/>
            <a:ext cx="1905439" cy="307777"/>
          </a:xfrm>
          <a:prstGeom prst="rect">
            <a:avLst/>
          </a:prstGeom>
          <a:noFill/>
          <a:effectLst>
            <a:outerShdw blurRad="50800" dist="38100" dir="5400000" algn="t" rotWithShape="0">
              <a:prstClr val="black">
                <a:alpha val="40000"/>
              </a:prstClr>
            </a:outerShdw>
          </a:effectLst>
        </p:spPr>
        <p:txBody>
          <a:bodyPr wrap="square" lIns="0" tIns="0" rIns="0" bIns="0" rtlCol="0">
            <a:spAutoFit/>
          </a:bodyPr>
          <a:lstStyle/>
          <a:p>
            <a:r>
              <a:rPr lang="zh-CN" altLang="en-US" sz="2000" b="1" dirty="0">
                <a:solidFill>
                  <a:schemeClr val="tx1">
                    <a:lumMod val="75000"/>
                    <a:lumOff val="25000"/>
                  </a:schemeClr>
                </a:solidFill>
                <a:cs typeface="+mn-ea"/>
                <a:sym typeface="+mn-lt"/>
              </a:rPr>
              <a:t>自主性与开放性</a:t>
            </a:r>
            <a:endParaRPr lang="zh-CN" altLang="en-US" sz="2000" b="1" dirty="0">
              <a:solidFill>
                <a:schemeClr val="tx1">
                  <a:lumMod val="75000"/>
                  <a:lumOff val="25000"/>
                </a:schemeClr>
              </a:solidFill>
              <a:cs typeface="+mn-ea"/>
              <a:sym typeface="+mn-lt"/>
            </a:endParaRPr>
          </a:p>
        </p:txBody>
      </p:sp>
      <p:cxnSp>
        <p:nvCxnSpPr>
          <p:cNvPr id="40" name="直接连接符 39"/>
          <p:cNvCxnSpPr/>
          <p:nvPr/>
        </p:nvCxnSpPr>
        <p:spPr>
          <a:xfrm>
            <a:off x="0" y="681978"/>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1189900" y="1"/>
            <a:ext cx="645147" cy="681978"/>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9" name="TextBox 43"/>
          <p:cNvSpPr txBox="1">
            <a:spLocks noChangeArrowheads="1"/>
          </p:cNvSpPr>
          <p:nvPr/>
        </p:nvSpPr>
        <p:spPr bwMode="auto">
          <a:xfrm>
            <a:off x="1907704"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4000" b="1" dirty="0">
                <a:latin typeface="+mn-lt"/>
                <a:ea typeface="+mn-ea"/>
                <a:cs typeface="+mn-ea"/>
                <a:sym typeface="+mn-lt"/>
              </a:rPr>
              <a:t> </a:t>
            </a:r>
            <a:r>
              <a:rPr lang="zh-CN" altLang="en-US" sz="3600" b="1" dirty="0">
                <a:latin typeface="+mn-lt"/>
                <a:ea typeface="+mn-ea"/>
                <a:cs typeface="+mn-ea"/>
                <a:sym typeface="+mn-lt"/>
              </a:rPr>
              <a:t>信息伦理</a:t>
            </a:r>
            <a:endParaRPr lang="en-US" altLang="zh-CN" sz="3600" b="1" dirty="0">
              <a:latin typeface="+mn-lt"/>
              <a:ea typeface="+mn-ea"/>
              <a:cs typeface="+mn-ea"/>
              <a:sym typeface="+mn-lt"/>
            </a:endParaRPr>
          </a:p>
        </p:txBody>
      </p:sp>
      <p:sp>
        <p:nvSpPr>
          <p:cNvPr id="45" name="燕尾形 44"/>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46" name="TextBox 7"/>
          <p:cNvSpPr txBox="1"/>
          <p:nvPr/>
        </p:nvSpPr>
        <p:spPr>
          <a:xfrm>
            <a:off x="221659" y="51470"/>
            <a:ext cx="616765" cy="631548"/>
          </a:xfrm>
          <a:prstGeom prst="rect">
            <a:avLst/>
          </a:prstGeom>
          <a:noFill/>
        </p:spPr>
        <p:txBody>
          <a:bodyPr wrap="none" lIns="76800" tIns="38400" rIns="76800" bIns="38400" rtlCol="0">
            <a:spAutoFit/>
          </a:bodyPr>
          <a:lstStyle/>
          <a:p>
            <a:r>
              <a:rPr lang="en-US" altLang="zh-CN" sz="3600" dirty="0">
                <a:cs typeface="+mn-ea"/>
                <a:sym typeface="+mn-lt"/>
              </a:rPr>
              <a:t>04</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07704"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mn-lt"/>
                <a:ea typeface="+mn-ea"/>
                <a:cs typeface="+mn-ea"/>
                <a:sym typeface="+mn-lt"/>
              </a:rPr>
              <a:t> </a:t>
            </a:r>
            <a:r>
              <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rPr>
              <a:t>信息伦理</a:t>
            </a:r>
            <a:endParaRPr kumimoji="0" lang="en-US" altLang="zh-CN" sz="36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8" name="TextBox 7"/>
          <p:cNvSpPr txBox="1"/>
          <p:nvPr/>
        </p:nvSpPr>
        <p:spPr>
          <a:xfrm>
            <a:off x="221659" y="51470"/>
            <a:ext cx="616765" cy="631548"/>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cs typeface="+mn-ea"/>
                <a:sym typeface="+mn-lt"/>
              </a:rPr>
              <a:t>04</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 name="TextBox 2"/>
          <p:cNvSpPr txBox="1"/>
          <p:nvPr/>
        </p:nvSpPr>
        <p:spPr>
          <a:xfrm>
            <a:off x="534868" y="1465084"/>
            <a:ext cx="8352928" cy="3046988"/>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lang="zh-CN" altLang="en-US" sz="2000" dirty="0">
                <a:solidFill>
                  <a:prstClr val="black"/>
                </a:solidFill>
                <a:cs typeface="+mn-ea"/>
                <a:sym typeface="+mn-lt"/>
              </a:rPr>
              <a:t>        </a:t>
            </a:r>
            <a:r>
              <a:rPr lang="zh-CN" altLang="en-US" sz="2400" dirty="0">
                <a:solidFill>
                  <a:prstClr val="black"/>
                </a:solidFill>
                <a:cs typeface="+mn-ea"/>
                <a:sym typeface="+mn-lt"/>
              </a:rPr>
              <a:t>早在</a:t>
            </a:r>
            <a:r>
              <a:rPr lang="en-US" altLang="zh-CN" sz="2400" dirty="0" smtClean="0">
                <a:solidFill>
                  <a:prstClr val="black"/>
                </a:solidFill>
                <a:cs typeface="+mn-ea"/>
                <a:sym typeface="+mn-lt"/>
              </a:rPr>
              <a:t>1986</a:t>
            </a:r>
            <a:r>
              <a:rPr lang="zh-CN" altLang="en-US" sz="2400" dirty="0" smtClean="0">
                <a:solidFill>
                  <a:prstClr val="black"/>
                </a:solidFill>
                <a:cs typeface="+mn-ea"/>
                <a:sym typeface="+mn-lt"/>
              </a:rPr>
              <a:t>年，美国信息科学专家梅森（</a:t>
            </a:r>
            <a:r>
              <a:rPr lang="en-US" altLang="zh-CN" sz="2400" dirty="0" smtClean="0">
                <a:solidFill>
                  <a:prstClr val="black"/>
                </a:solidFill>
                <a:cs typeface="+mn-ea"/>
                <a:sym typeface="+mn-lt"/>
              </a:rPr>
              <a:t>Mason</a:t>
            </a:r>
            <a:r>
              <a:rPr lang="zh-CN" altLang="en-US" sz="2400" dirty="0" smtClean="0">
                <a:solidFill>
                  <a:prstClr val="black"/>
                </a:solidFill>
                <a:cs typeface="+mn-ea"/>
                <a:sym typeface="+mn-lt"/>
              </a:rPr>
              <a:t>）在其发表的</a:t>
            </a:r>
            <a:r>
              <a:rPr lang="en-US" altLang="zh-CN" sz="2400" dirty="0" smtClean="0">
                <a:solidFill>
                  <a:prstClr val="black"/>
                </a:solidFill>
                <a:cs typeface="+mn-ea"/>
                <a:sym typeface="+mn-lt"/>
              </a:rPr>
              <a:t>《</a:t>
            </a:r>
            <a:r>
              <a:rPr lang="zh-CN" altLang="en-US" sz="2400" dirty="0" smtClean="0">
                <a:solidFill>
                  <a:prstClr val="black"/>
                </a:solidFill>
                <a:cs typeface="+mn-ea"/>
                <a:sym typeface="+mn-lt"/>
              </a:rPr>
              <a:t>信息时代的四个伦理问题</a:t>
            </a:r>
            <a:r>
              <a:rPr lang="en-US" altLang="zh-CN" sz="2400" dirty="0" smtClean="0">
                <a:solidFill>
                  <a:prstClr val="black"/>
                </a:solidFill>
                <a:cs typeface="+mn-ea"/>
                <a:sym typeface="+mn-lt"/>
              </a:rPr>
              <a:t>》</a:t>
            </a:r>
            <a:r>
              <a:rPr lang="zh-CN" altLang="en-US" sz="2400" dirty="0" smtClean="0">
                <a:solidFill>
                  <a:prstClr val="black"/>
                </a:solidFill>
                <a:cs typeface="+mn-ea"/>
                <a:sym typeface="+mn-lt"/>
              </a:rPr>
              <a:t>中，提出了著名的“</a:t>
            </a:r>
            <a:r>
              <a:rPr lang="en-US" altLang="zh-CN" sz="2400" dirty="0" smtClean="0">
                <a:solidFill>
                  <a:prstClr val="black"/>
                </a:solidFill>
                <a:cs typeface="+mn-ea"/>
                <a:sym typeface="+mn-lt"/>
              </a:rPr>
              <a:t>PAPA</a:t>
            </a:r>
            <a:r>
              <a:rPr lang="zh-CN" altLang="en-US" sz="2400" dirty="0" smtClean="0">
                <a:solidFill>
                  <a:prstClr val="black"/>
                </a:solidFill>
                <a:cs typeface="+mn-ea"/>
                <a:sym typeface="+mn-lt"/>
              </a:rPr>
              <a:t>”理论，</a:t>
            </a:r>
            <a:r>
              <a:rPr lang="zh-CN" altLang="en-US" sz="2400" dirty="0" smtClean="0">
                <a:solidFill>
                  <a:srgbClr val="FF0000"/>
                </a:solidFill>
                <a:cs typeface="+mn-ea"/>
                <a:sym typeface="+mn-lt"/>
              </a:rPr>
              <a:t>即隐私权（</a:t>
            </a:r>
            <a:r>
              <a:rPr lang="en-US" altLang="zh-CN" sz="2400" dirty="0" smtClean="0">
                <a:solidFill>
                  <a:srgbClr val="FF0000"/>
                </a:solidFill>
                <a:cs typeface="+mn-ea"/>
                <a:sym typeface="+mn-lt"/>
              </a:rPr>
              <a:t>Privacy</a:t>
            </a:r>
            <a:r>
              <a:rPr lang="zh-CN" altLang="en-US" sz="2400" dirty="0" smtClean="0">
                <a:solidFill>
                  <a:srgbClr val="FF0000"/>
                </a:solidFill>
                <a:cs typeface="+mn-ea"/>
                <a:sym typeface="+mn-lt"/>
              </a:rPr>
              <a:t>）、正确性（</a:t>
            </a:r>
            <a:r>
              <a:rPr lang="en-US" altLang="zh-CN" sz="2400" dirty="0" smtClean="0">
                <a:solidFill>
                  <a:srgbClr val="FF0000"/>
                </a:solidFill>
                <a:cs typeface="+mn-ea"/>
                <a:sym typeface="+mn-lt"/>
              </a:rPr>
              <a:t>Accuracy</a:t>
            </a:r>
            <a:r>
              <a:rPr lang="zh-CN" altLang="en-US" sz="2400" dirty="0" smtClean="0">
                <a:solidFill>
                  <a:srgbClr val="FF0000"/>
                </a:solidFill>
                <a:cs typeface="+mn-ea"/>
                <a:sym typeface="+mn-lt"/>
              </a:rPr>
              <a:t>）、财产权（</a:t>
            </a:r>
            <a:r>
              <a:rPr lang="en-US" altLang="zh-CN" sz="2400" dirty="0" smtClean="0">
                <a:solidFill>
                  <a:srgbClr val="FF0000"/>
                </a:solidFill>
                <a:cs typeface="+mn-ea"/>
                <a:sym typeface="+mn-lt"/>
              </a:rPr>
              <a:t>Property</a:t>
            </a:r>
            <a:r>
              <a:rPr lang="zh-CN" altLang="en-US" sz="2400" dirty="0" smtClean="0">
                <a:solidFill>
                  <a:srgbClr val="FF0000"/>
                </a:solidFill>
                <a:cs typeface="+mn-ea"/>
                <a:sym typeface="+mn-lt"/>
              </a:rPr>
              <a:t>）和使用权（</a:t>
            </a:r>
            <a:r>
              <a:rPr lang="en-US" altLang="zh-CN" sz="2400" dirty="0" smtClean="0">
                <a:solidFill>
                  <a:srgbClr val="FF0000"/>
                </a:solidFill>
                <a:cs typeface="+mn-ea"/>
                <a:sym typeface="+mn-lt"/>
              </a:rPr>
              <a:t>Accessibility</a:t>
            </a:r>
            <a:r>
              <a:rPr lang="zh-CN" altLang="en-US" sz="2400" dirty="0" smtClean="0">
                <a:solidFill>
                  <a:srgbClr val="FF0000"/>
                </a:solidFill>
                <a:cs typeface="+mn-ea"/>
                <a:sym typeface="+mn-lt"/>
              </a:rPr>
              <a:t>）</a:t>
            </a:r>
            <a:r>
              <a:rPr lang="zh-CN" altLang="en-US" sz="2400" dirty="0" smtClean="0">
                <a:solidFill>
                  <a:prstClr val="black"/>
                </a:solidFill>
                <a:cs typeface="+mn-ea"/>
                <a:sym typeface="+mn-lt"/>
              </a:rPr>
              <a:t>。</a:t>
            </a:r>
            <a:endParaRPr lang="zh-CN" altLang="en-US" sz="2400" dirty="0">
              <a:solidFill>
                <a:prstClr val="black"/>
              </a:solidFill>
              <a:cs typeface="+mn-ea"/>
              <a:sym typeface="+mn-lt"/>
            </a:endParaRPr>
          </a:p>
        </p:txBody>
      </p:sp>
      <p:sp>
        <p:nvSpPr>
          <p:cNvPr id="2" name="TextBox 1"/>
          <p:cNvSpPr txBox="1"/>
          <p:nvPr/>
        </p:nvSpPr>
        <p:spPr>
          <a:xfrm>
            <a:off x="196930" y="885949"/>
            <a:ext cx="18080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smtClean="0">
                <a:ln>
                  <a:noFill/>
                </a:ln>
                <a:solidFill>
                  <a:srgbClr val="FF0000"/>
                </a:solidFill>
                <a:effectLst/>
                <a:uLnTx/>
                <a:uFillTx/>
                <a:cs typeface="+mn-ea"/>
                <a:sym typeface="+mn-lt"/>
              </a:rPr>
              <a:t>PAPA</a:t>
            </a:r>
            <a:r>
              <a:rPr kumimoji="0" lang="zh-CN" altLang="en-US" sz="2800" b="1" i="0" u="none" strike="noStrike" kern="1200" cap="none" spc="0" normalizeH="0" baseline="0" noProof="0" dirty="0" smtClean="0">
                <a:ln>
                  <a:noFill/>
                </a:ln>
                <a:solidFill>
                  <a:srgbClr val="FF0000"/>
                </a:solidFill>
                <a:effectLst/>
                <a:uLnTx/>
                <a:uFillTx/>
                <a:cs typeface="+mn-ea"/>
                <a:sym typeface="+mn-lt"/>
              </a:rPr>
              <a:t>理论</a:t>
            </a:r>
            <a:endParaRPr kumimoji="0" lang="zh-CN" altLang="en-US" sz="2800" b="1" i="0" u="none" strike="noStrike" kern="1200" cap="none" spc="0" normalizeH="0" baseline="0" noProof="0" dirty="0">
              <a:ln>
                <a:noFill/>
              </a:ln>
              <a:solidFill>
                <a:srgbClr val="FF0000"/>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6"/>
          <p:cNvGraphicFramePr/>
          <p:nvPr/>
        </p:nvGraphicFramePr>
        <p:xfrm>
          <a:off x="395536" y="195486"/>
          <a:ext cx="8458200" cy="4038601"/>
        </p:xfrm>
        <a:graphic>
          <a:graphicData uri="http://schemas.openxmlformats.org/drawingml/2006/table">
            <a:tbl>
              <a:tblPr/>
              <a:tblGrid>
                <a:gridCol w="1524000"/>
                <a:gridCol w="6934200"/>
              </a:tblGrid>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smtClean="0">
                          <a:ln>
                            <a:noFill/>
                          </a:ln>
                          <a:solidFill>
                            <a:schemeClr val="tx1"/>
                          </a:solidFill>
                          <a:effectLst/>
                          <a:latin typeface="+mn-lt"/>
                          <a:ea typeface="+mn-ea"/>
                          <a:cs typeface="+mn-ea"/>
                          <a:sym typeface="+mn-lt"/>
                        </a:rPr>
                        <a:t>Area</a:t>
                      </a:r>
                      <a:endParaRPr kumimoji="0" lang="en-US" sz="1800" b="1" i="0" u="none" strike="noStrike" cap="none" normalizeH="0" baseline="0" smtClean="0">
                        <a:ln>
                          <a:noFill/>
                        </a:ln>
                        <a:solidFill>
                          <a:schemeClr val="tx1"/>
                        </a:solidFill>
                        <a:effectLst/>
                        <a:latin typeface="+mn-lt"/>
                        <a:ea typeface="+mn-ea"/>
                        <a:cs typeface="+mn-ea"/>
                        <a:sym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1" i="0" u="none" strike="noStrike" cap="none" normalizeH="0" baseline="0" smtClean="0">
                          <a:ln>
                            <a:noFill/>
                          </a:ln>
                          <a:solidFill>
                            <a:schemeClr val="tx1"/>
                          </a:solidFill>
                          <a:effectLst/>
                          <a:latin typeface="+mn-lt"/>
                          <a:ea typeface="+mn-ea"/>
                          <a:cs typeface="+mn-ea"/>
                          <a:sym typeface="+mn-lt"/>
                        </a:rPr>
                        <a:t>Critical Questions</a:t>
                      </a:r>
                      <a:endParaRPr kumimoji="0" lang="en-US" sz="1800" b="1" i="0" u="none" strike="noStrike" cap="none" normalizeH="0" baseline="0" smtClean="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477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mn-lt"/>
                          <a:ea typeface="+mn-ea"/>
                          <a:cs typeface="+mn-ea"/>
                          <a:sym typeface="+mn-lt"/>
                        </a:rPr>
                        <a:t>Privacy</a:t>
                      </a:r>
                      <a:endParaRPr kumimoji="0" lang="en-US" sz="1800" b="0" i="0" u="none" strike="noStrike" cap="none" normalizeH="0" baseline="0" smtClean="0">
                        <a:ln>
                          <a:noFill/>
                        </a:ln>
                        <a:solidFill>
                          <a:schemeClr val="tx1"/>
                        </a:solidFill>
                        <a:effectLst/>
                        <a:latin typeface="+mn-lt"/>
                        <a:ea typeface="+mn-ea"/>
                        <a:cs typeface="+mn-ea"/>
                        <a:sym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mn-lt"/>
                          <a:ea typeface="+mn-ea"/>
                          <a:cs typeface="+mn-ea"/>
                          <a:sym typeface="+mn-lt"/>
                        </a:rPr>
                        <a:t>What information must a person reveal about one’s self to others?</a:t>
                      </a:r>
                      <a:endParaRPr kumimoji="0" lang="en-US" sz="1800" b="0" i="0" u="none" strike="noStrike" cap="none" normalizeH="0" baseline="0" smtClean="0">
                        <a:ln>
                          <a:noFill/>
                        </a:ln>
                        <a:solidFill>
                          <a:schemeClr val="tx1"/>
                        </a:solidFill>
                        <a:effectLst/>
                        <a:latin typeface="+mn-lt"/>
                        <a:ea typeface="+mn-ea"/>
                        <a:cs typeface="+mn-ea"/>
                        <a:sym typeface="+mn-lt"/>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mn-lt"/>
                          <a:ea typeface="+mn-ea"/>
                          <a:cs typeface="+mn-ea"/>
                          <a:sym typeface="+mn-lt"/>
                        </a:rPr>
                        <a:t>What information should others be able to access about you – with or without your permission?  What safeguards exist for your protection?</a:t>
                      </a:r>
                      <a:endParaRPr kumimoji="0" lang="en-US" sz="1800" b="0" i="0" u="none" strike="noStrike" cap="none" normalizeH="0" baseline="0" smtClean="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mn-lt"/>
                          <a:ea typeface="+mn-ea"/>
                          <a:cs typeface="+mn-ea"/>
                          <a:sym typeface="+mn-lt"/>
                        </a:rPr>
                        <a:t>Accuracy</a:t>
                      </a:r>
                      <a:endParaRPr kumimoji="0" lang="en-US" sz="1800" b="0" i="0" u="none" strike="noStrike" cap="none" normalizeH="0" baseline="0" smtClean="0">
                        <a:ln>
                          <a:noFill/>
                        </a:ln>
                        <a:solidFill>
                          <a:schemeClr val="tx1"/>
                        </a:solidFill>
                        <a:effectLst/>
                        <a:latin typeface="+mn-lt"/>
                        <a:ea typeface="+mn-ea"/>
                        <a:cs typeface="+mn-ea"/>
                        <a:sym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mn-lt"/>
                          <a:ea typeface="+mn-ea"/>
                          <a:cs typeface="+mn-ea"/>
                          <a:sym typeface="+mn-lt"/>
                        </a:rPr>
                        <a:t>Who is responsible for the reliability and accuracy of information?  Who will be accountable for errors?</a:t>
                      </a:r>
                      <a:endParaRPr kumimoji="0" lang="en-US" sz="1800" b="0" i="0" u="none" strike="noStrike" cap="none" normalizeH="0" baseline="0" smtClean="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mn-lt"/>
                          <a:ea typeface="+mn-ea"/>
                          <a:cs typeface="+mn-ea"/>
                          <a:sym typeface="+mn-lt"/>
                        </a:rPr>
                        <a:t>Property</a:t>
                      </a:r>
                      <a:endParaRPr kumimoji="0" lang="en-US" sz="1800" b="0" i="0" u="none" strike="noStrike" cap="none" normalizeH="0" baseline="0" smtClean="0">
                        <a:ln>
                          <a:noFill/>
                        </a:ln>
                        <a:solidFill>
                          <a:schemeClr val="tx1"/>
                        </a:solidFill>
                        <a:effectLst/>
                        <a:latin typeface="+mn-lt"/>
                        <a:ea typeface="+mn-ea"/>
                        <a:cs typeface="+mn-ea"/>
                        <a:sym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mn-lt"/>
                          <a:ea typeface="+mn-ea"/>
                          <a:cs typeface="+mn-ea"/>
                          <a:sym typeface="+mn-lt"/>
                        </a:rPr>
                        <a:t>Who owns information?  Who owns the channels of distribution, and how should they be regulated?</a:t>
                      </a:r>
                      <a:endParaRPr kumimoji="0" lang="en-US" sz="1800" b="0" i="0" u="none" strike="noStrike" cap="none" normalizeH="0" baseline="0" smtClean="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27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mn-lt"/>
                          <a:ea typeface="+mn-ea"/>
                          <a:cs typeface="+mn-ea"/>
                          <a:sym typeface="+mn-lt"/>
                        </a:rPr>
                        <a:t>Accessibility</a:t>
                      </a:r>
                      <a:endParaRPr kumimoji="0" lang="en-US" sz="1800" b="0" i="0" u="none" strike="noStrike" cap="none" normalizeH="0" baseline="0" smtClean="0">
                        <a:ln>
                          <a:noFill/>
                        </a:ln>
                        <a:solidFill>
                          <a:schemeClr val="tx1"/>
                        </a:solidFill>
                        <a:effectLst/>
                        <a:latin typeface="+mn-lt"/>
                        <a:ea typeface="+mn-ea"/>
                        <a:cs typeface="+mn-ea"/>
                        <a:sym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800" b="0" i="0" u="none" strike="noStrike" cap="none" normalizeH="0" baseline="0" dirty="0" smtClean="0">
                          <a:ln>
                            <a:noFill/>
                          </a:ln>
                          <a:solidFill>
                            <a:schemeClr val="tx1"/>
                          </a:solidFill>
                          <a:effectLst/>
                          <a:latin typeface="+mn-lt"/>
                          <a:ea typeface="+mn-ea"/>
                          <a:cs typeface="+mn-ea"/>
                          <a:sym typeface="+mn-lt"/>
                        </a:rPr>
                        <a:t>What information does a person or an organization have a right to obtain, under what conditions, and with what safeguards?</a:t>
                      </a:r>
                      <a:endParaRPr kumimoji="0" lang="en-US" sz="1800" b="0" i="0" u="none" strike="noStrike" cap="none" normalizeH="0" baseline="0" dirty="0" smtClean="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 Box 37"/>
          <p:cNvSpPr txBox="1">
            <a:spLocks noChangeArrowheads="1"/>
          </p:cNvSpPr>
          <p:nvPr/>
        </p:nvSpPr>
        <p:spPr bwMode="auto">
          <a:xfrm>
            <a:off x="1767136" y="4615086"/>
            <a:ext cx="5101525" cy="40011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4400">
                <a:solidFill>
                  <a:schemeClr val="tx2"/>
                </a:solidFill>
                <a:latin typeface="Arial" panose="020B0604020202020204" pitchFamily="34" charset="0"/>
              </a:defRPr>
            </a:lvl1pPr>
            <a:lvl2pPr marL="742950" indent="-285750" eaLnBrk="0" hangingPunct="0">
              <a:defRPr sz="4400">
                <a:solidFill>
                  <a:schemeClr val="tx2"/>
                </a:solidFill>
                <a:latin typeface="Arial" panose="020B0604020202020204" pitchFamily="34" charset="0"/>
              </a:defRPr>
            </a:lvl2pPr>
            <a:lvl3pPr marL="1143000" indent="-228600" eaLnBrk="0" hangingPunct="0">
              <a:defRPr sz="4400">
                <a:solidFill>
                  <a:schemeClr val="tx2"/>
                </a:solidFill>
                <a:latin typeface="Arial" panose="020B0604020202020204" pitchFamily="34" charset="0"/>
              </a:defRPr>
            </a:lvl3pPr>
            <a:lvl4pPr marL="1600200" indent="-228600" eaLnBrk="0" hangingPunct="0">
              <a:defRPr sz="4400">
                <a:solidFill>
                  <a:schemeClr val="tx2"/>
                </a:solidFill>
                <a:latin typeface="Arial" panose="020B0604020202020204" pitchFamily="34" charset="0"/>
              </a:defRPr>
            </a:lvl4pPr>
            <a:lvl5pPr marL="2057400" indent="-228600" eaLnBrk="0" hangingPunct="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eaLnBrk="1" hangingPunct="1"/>
            <a:r>
              <a:rPr lang="en-US" altLang="zh-CN" sz="2000" b="1" dirty="0">
                <a:latin typeface="+mn-lt"/>
                <a:cs typeface="+mn-ea"/>
                <a:sym typeface="+mn-lt"/>
              </a:rPr>
              <a:t>Figure </a:t>
            </a:r>
            <a:r>
              <a:rPr lang="en-US" altLang="zh-CN" sz="2000" b="1" dirty="0" smtClean="0">
                <a:latin typeface="+mn-lt"/>
                <a:cs typeface="+mn-ea"/>
                <a:sym typeface="+mn-lt"/>
              </a:rPr>
              <a:t>1</a:t>
            </a:r>
            <a:r>
              <a:rPr lang="en-US" altLang="zh-CN" sz="2000" dirty="0" smtClean="0">
                <a:latin typeface="+mn-lt"/>
                <a:cs typeface="+mn-ea"/>
                <a:sym typeface="+mn-lt"/>
              </a:rPr>
              <a:t>  </a:t>
            </a:r>
            <a:r>
              <a:rPr lang="en-US" altLang="zh-CN" sz="2000" dirty="0">
                <a:latin typeface="+mn-lt"/>
                <a:cs typeface="+mn-ea"/>
                <a:sym typeface="+mn-lt"/>
              </a:rPr>
              <a:t>Mason’s areas of managerial concern.</a:t>
            </a:r>
            <a:endParaRPr lang="en-US" altLang="zh-CN" sz="2000" dirty="0">
              <a:latin typeface="+mn-l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8" name="燕尾形 47"/>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grpSp>
        <p:nvGrpSpPr>
          <p:cNvPr id="21" name="组合 20"/>
          <p:cNvGrpSpPr/>
          <p:nvPr/>
        </p:nvGrpSpPr>
        <p:grpSpPr>
          <a:xfrm>
            <a:off x="943107" y="2200935"/>
            <a:ext cx="1701792" cy="1541360"/>
            <a:chOff x="304800" y="673100"/>
            <a:chExt cx="4000500" cy="4003980"/>
          </a:xfrm>
          <a:effectLst>
            <a:outerShdw blurRad="444500" dist="254000" dir="8100000" algn="tr" rotWithShape="0">
              <a:prstClr val="black">
                <a:alpha val="50000"/>
              </a:prstClr>
            </a:outerShdw>
          </a:effectLst>
        </p:grpSpPr>
        <p:sp>
          <p:nvSpPr>
            <p:cNvPr id="22" name="同心圆 1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kern="0">
                <a:cs typeface="+mn-ea"/>
                <a:sym typeface="+mn-lt"/>
              </a:endParaRPr>
            </a:p>
          </p:txBody>
        </p:sp>
        <p:sp>
          <p:nvSpPr>
            <p:cNvPr id="23" name="椭圆 19"/>
            <p:cNvSpPr/>
            <p:nvPr/>
          </p:nvSpPr>
          <p:spPr>
            <a:xfrm>
              <a:off x="467374" y="851205"/>
              <a:ext cx="3825874" cy="3825875"/>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023620">
                <a:defRPr/>
              </a:pPr>
              <a:endParaRPr lang="zh-CN" altLang="en-US" sz="2000" kern="0" dirty="0">
                <a:cs typeface="+mn-ea"/>
                <a:sym typeface="+mn-lt"/>
              </a:endParaRPr>
            </a:p>
          </p:txBody>
        </p:sp>
      </p:grpSp>
      <p:grpSp>
        <p:nvGrpSpPr>
          <p:cNvPr id="24" name="组合 23"/>
          <p:cNvGrpSpPr/>
          <p:nvPr/>
        </p:nvGrpSpPr>
        <p:grpSpPr>
          <a:xfrm>
            <a:off x="2553950" y="2075335"/>
            <a:ext cx="1005528" cy="1792559"/>
            <a:chOff x="2210594" y="1810545"/>
            <a:chExt cx="1005703" cy="1981199"/>
          </a:xfrm>
        </p:grpSpPr>
        <p:cxnSp>
          <p:nvCxnSpPr>
            <p:cNvPr id="25" name="直接连接符 24"/>
            <p:cNvCxnSpPr/>
            <p:nvPr/>
          </p:nvCxnSpPr>
          <p:spPr>
            <a:xfrm>
              <a:off x="2210594" y="3160810"/>
              <a:ext cx="1005703" cy="630934"/>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2346670" y="2801144"/>
              <a:ext cx="777103" cy="1"/>
            </a:xfrm>
            <a:prstGeom prst="line">
              <a:avLst/>
            </a:prstGeom>
            <a:ln w="28575">
              <a:solidFill>
                <a:srgbClr val="F69F1E"/>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2210594" y="1810545"/>
              <a:ext cx="943881" cy="581419"/>
            </a:xfrm>
            <a:prstGeom prst="line">
              <a:avLst/>
            </a:prstGeom>
            <a:ln w="28575">
              <a:solidFill>
                <a:srgbClr val="EA5E66"/>
              </a:solidFill>
              <a:prstDash val="dash"/>
            </a:ln>
          </p:spPr>
          <p:style>
            <a:lnRef idx="1">
              <a:schemeClr val="accent1"/>
            </a:lnRef>
            <a:fillRef idx="0">
              <a:schemeClr val="accent1"/>
            </a:fillRef>
            <a:effectRef idx="0">
              <a:schemeClr val="accent1"/>
            </a:effectRef>
            <a:fontRef idx="minor">
              <a:schemeClr val="tx1"/>
            </a:fontRef>
          </p:style>
        </p:cxnSp>
      </p:grpSp>
      <p:sp>
        <p:nvSpPr>
          <p:cNvPr id="29" name="同心圆 21"/>
          <p:cNvSpPr/>
          <p:nvPr/>
        </p:nvSpPr>
        <p:spPr>
          <a:xfrm>
            <a:off x="3492334" y="1287462"/>
            <a:ext cx="941766" cy="85224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b="1" kern="0" dirty="0">
              <a:solidFill>
                <a:srgbClr val="EA5E66"/>
              </a:solidFill>
              <a:cs typeface="+mn-ea"/>
              <a:sym typeface="+mn-lt"/>
            </a:endParaRPr>
          </a:p>
        </p:txBody>
      </p:sp>
      <p:grpSp>
        <p:nvGrpSpPr>
          <p:cNvPr id="32" name="组合 31"/>
          <p:cNvGrpSpPr/>
          <p:nvPr/>
        </p:nvGrpSpPr>
        <p:grpSpPr>
          <a:xfrm>
            <a:off x="3558226" y="2427734"/>
            <a:ext cx="941766" cy="864096"/>
            <a:chOff x="304800" y="617447"/>
            <a:chExt cx="4000500" cy="4056153"/>
          </a:xfrm>
          <a:effectLst>
            <a:outerShdw blurRad="444500" dist="254000" dir="8100000" algn="tr" rotWithShape="0">
              <a:prstClr val="black">
                <a:alpha val="50000"/>
              </a:prstClr>
            </a:outerShdw>
          </a:effectLst>
        </p:grpSpPr>
        <p:sp>
          <p:nvSpPr>
            <p:cNvPr id="41" name="同心圆 2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b="1" kern="0">
                <a:cs typeface="+mn-ea"/>
                <a:sym typeface="+mn-lt"/>
              </a:endParaRPr>
            </a:p>
          </p:txBody>
        </p:sp>
        <p:sp>
          <p:nvSpPr>
            <p:cNvPr id="42" name="椭圆 25"/>
            <p:cNvSpPr/>
            <p:nvPr/>
          </p:nvSpPr>
          <p:spPr>
            <a:xfrm>
              <a:off x="328851" y="617447"/>
              <a:ext cx="3825874" cy="3825875"/>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023620">
                <a:defRPr/>
              </a:pPr>
              <a:r>
                <a:rPr lang="en-US" altLang="zh-CN" sz="3600" kern="0" dirty="0">
                  <a:cs typeface="+mn-ea"/>
                  <a:sym typeface="+mn-lt"/>
                </a:rPr>
                <a:t>2</a:t>
              </a:r>
              <a:endParaRPr lang="zh-CN" altLang="en-US" sz="3600" kern="0" dirty="0">
                <a:cs typeface="+mn-ea"/>
                <a:sym typeface="+mn-lt"/>
              </a:endParaRPr>
            </a:p>
          </p:txBody>
        </p:sp>
      </p:grpSp>
      <p:grpSp>
        <p:nvGrpSpPr>
          <p:cNvPr id="43" name="组合 42"/>
          <p:cNvGrpSpPr/>
          <p:nvPr/>
        </p:nvGrpSpPr>
        <p:grpSpPr>
          <a:xfrm>
            <a:off x="3492334" y="3591718"/>
            <a:ext cx="972211" cy="852240"/>
            <a:chOff x="304800" y="673100"/>
            <a:chExt cx="4129826" cy="4000500"/>
          </a:xfrm>
          <a:effectLst>
            <a:outerShdw blurRad="444500" dist="254000" dir="8100000" algn="tr" rotWithShape="0">
              <a:prstClr val="black">
                <a:alpha val="50000"/>
              </a:prstClr>
            </a:outerShdw>
          </a:effectLst>
        </p:grpSpPr>
        <p:sp>
          <p:nvSpPr>
            <p:cNvPr id="44" name="同心圆 2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1023620">
                <a:defRPr/>
              </a:pPr>
              <a:endParaRPr lang="zh-CN" altLang="en-US" sz="2000" b="1" kern="0">
                <a:cs typeface="+mn-ea"/>
                <a:sym typeface="+mn-lt"/>
              </a:endParaRPr>
            </a:p>
          </p:txBody>
        </p:sp>
        <p:sp>
          <p:nvSpPr>
            <p:cNvPr id="45" name="椭圆 28"/>
            <p:cNvSpPr/>
            <p:nvPr/>
          </p:nvSpPr>
          <p:spPr>
            <a:xfrm>
              <a:off x="608752" y="760410"/>
              <a:ext cx="3825874" cy="3825875"/>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1023620">
                <a:defRPr/>
              </a:pPr>
              <a:r>
                <a:rPr lang="en-US" altLang="zh-CN" sz="3600" kern="0" dirty="0">
                  <a:cs typeface="+mn-ea"/>
                  <a:sym typeface="+mn-lt"/>
                </a:rPr>
                <a:t>3</a:t>
              </a:r>
              <a:endParaRPr lang="zh-CN" altLang="en-US" sz="3600" kern="0" dirty="0">
                <a:cs typeface="+mn-ea"/>
                <a:sym typeface="+mn-lt"/>
              </a:endParaRPr>
            </a:p>
          </p:txBody>
        </p:sp>
      </p:grpSp>
      <p:grpSp>
        <p:nvGrpSpPr>
          <p:cNvPr id="50" name="组合 49"/>
          <p:cNvGrpSpPr/>
          <p:nvPr/>
        </p:nvGrpSpPr>
        <p:grpSpPr>
          <a:xfrm>
            <a:off x="4770755" y="1287145"/>
            <a:ext cx="3883025" cy="780415"/>
            <a:chOff x="4304043" y="1286668"/>
            <a:chExt cx="3837944" cy="2757793"/>
          </a:xfrm>
          <a:effectLst>
            <a:outerShdw blurRad="381000" dist="254000" dir="8100000" algn="tr" rotWithShape="0">
              <a:prstClr val="black">
                <a:alpha val="40000"/>
              </a:prstClr>
            </a:outerShdw>
          </a:effectLst>
        </p:grpSpPr>
        <p:sp>
          <p:nvSpPr>
            <p:cNvPr id="51" name="圆角矩形 5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2" name="圆角矩形 51"/>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3" name="组合 52"/>
          <p:cNvGrpSpPr/>
          <p:nvPr/>
        </p:nvGrpSpPr>
        <p:grpSpPr>
          <a:xfrm>
            <a:off x="4782820" y="2413635"/>
            <a:ext cx="3870960" cy="805815"/>
            <a:chOff x="4304043" y="1286668"/>
            <a:chExt cx="3837944" cy="2757793"/>
          </a:xfrm>
          <a:effectLst>
            <a:outerShdw blurRad="381000" dist="254000" dir="8100000" algn="tr" rotWithShape="0">
              <a:prstClr val="black">
                <a:alpha val="40000"/>
              </a:prstClr>
            </a:outerShdw>
          </a:effectLst>
        </p:grpSpPr>
        <p:sp>
          <p:nvSpPr>
            <p:cNvPr id="54" name="圆角矩形 5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5" name="圆角矩形 54"/>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6" name="组合 55"/>
          <p:cNvGrpSpPr/>
          <p:nvPr/>
        </p:nvGrpSpPr>
        <p:grpSpPr>
          <a:xfrm>
            <a:off x="4860290" y="3740150"/>
            <a:ext cx="4079240" cy="822325"/>
            <a:chOff x="4304043" y="1286668"/>
            <a:chExt cx="3837944" cy="2757793"/>
          </a:xfrm>
          <a:effectLst>
            <a:outerShdw blurRad="381000" dist="254000" dir="8100000" algn="tr" rotWithShape="0">
              <a:prstClr val="black">
                <a:alpha val="40000"/>
              </a:prstClr>
            </a:outerShdw>
          </a:effectLst>
        </p:grpSpPr>
        <p:sp>
          <p:nvSpPr>
            <p:cNvPr id="57" name="圆角矩形 5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8" name="圆角矩形 57"/>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3" name="矩形 2"/>
          <p:cNvSpPr/>
          <p:nvPr/>
        </p:nvSpPr>
        <p:spPr>
          <a:xfrm>
            <a:off x="1082911" y="2595557"/>
            <a:ext cx="1422184" cy="1200329"/>
          </a:xfrm>
          <a:prstGeom prst="rect">
            <a:avLst/>
          </a:prstGeom>
        </p:spPr>
        <p:txBody>
          <a:bodyPr wrap="none">
            <a:spAutoFit/>
          </a:bodyPr>
          <a:lstStyle/>
          <a:p>
            <a:r>
              <a:rPr lang="zh-CN" altLang="en-US" sz="2400" b="1" dirty="0">
                <a:cs typeface="+mn-ea"/>
                <a:sym typeface="+mn-lt"/>
              </a:rPr>
              <a:t>信息伦理</a:t>
            </a:r>
            <a:endParaRPr lang="en-US" altLang="zh-CN" sz="2400" b="1" dirty="0">
              <a:cs typeface="+mn-ea"/>
              <a:sym typeface="+mn-lt"/>
            </a:endParaRPr>
          </a:p>
          <a:p>
            <a:r>
              <a:rPr lang="en-US" altLang="zh-CN" sz="2400" b="1" dirty="0">
                <a:cs typeface="+mn-ea"/>
                <a:sym typeface="+mn-lt"/>
              </a:rPr>
              <a:t>  </a:t>
            </a:r>
            <a:r>
              <a:rPr lang="zh-CN" altLang="en-US" sz="2400" b="1" dirty="0">
                <a:cs typeface="+mn-ea"/>
                <a:sym typeface="+mn-lt"/>
              </a:rPr>
              <a:t>的内容</a:t>
            </a:r>
            <a:endParaRPr lang="zh-CN" altLang="en-US" sz="2400" b="1" dirty="0">
              <a:cs typeface="+mn-ea"/>
              <a:sym typeface="+mn-lt"/>
            </a:endParaRPr>
          </a:p>
          <a:p>
            <a:endParaRPr lang="zh-CN" altLang="en-US" sz="2400" b="1" dirty="0">
              <a:cs typeface="+mn-ea"/>
              <a:sym typeface="+mn-lt"/>
            </a:endParaRPr>
          </a:p>
        </p:txBody>
      </p:sp>
      <p:sp>
        <p:nvSpPr>
          <p:cNvPr id="4" name="TextBox 3"/>
          <p:cNvSpPr txBox="1"/>
          <p:nvPr/>
        </p:nvSpPr>
        <p:spPr>
          <a:xfrm>
            <a:off x="3753864" y="1421363"/>
            <a:ext cx="418704" cy="646331"/>
          </a:xfrm>
          <a:prstGeom prst="rect">
            <a:avLst/>
          </a:prstGeom>
          <a:noFill/>
        </p:spPr>
        <p:txBody>
          <a:bodyPr wrap="none" rtlCol="0">
            <a:spAutoFit/>
          </a:bodyPr>
          <a:lstStyle/>
          <a:p>
            <a:r>
              <a:rPr lang="en-US" altLang="zh-CN" sz="3600" dirty="0">
                <a:cs typeface="+mn-ea"/>
                <a:sym typeface="+mn-lt"/>
              </a:rPr>
              <a:t>1</a:t>
            </a:r>
            <a:endParaRPr lang="zh-CN" altLang="en-US" sz="3600" dirty="0">
              <a:cs typeface="+mn-ea"/>
              <a:sym typeface="+mn-lt"/>
            </a:endParaRPr>
          </a:p>
        </p:txBody>
      </p:sp>
      <p:sp>
        <p:nvSpPr>
          <p:cNvPr id="5" name="TextBox 4"/>
          <p:cNvSpPr txBox="1"/>
          <p:nvPr/>
        </p:nvSpPr>
        <p:spPr>
          <a:xfrm>
            <a:off x="4861068" y="1336784"/>
            <a:ext cx="3311332" cy="499304"/>
          </a:xfrm>
          <a:prstGeom prst="rect">
            <a:avLst/>
          </a:prstGeom>
          <a:noFill/>
        </p:spPr>
        <p:txBody>
          <a:bodyPr wrap="square" rtlCol="0">
            <a:spAutoFit/>
          </a:bodyPr>
          <a:lstStyle/>
          <a:p>
            <a:pPr lvl="0">
              <a:lnSpc>
                <a:spcPct val="150000"/>
              </a:lnSpc>
            </a:pPr>
            <a:r>
              <a:rPr lang="zh-CN" altLang="en-US" sz="2000" dirty="0">
                <a:solidFill>
                  <a:prstClr val="black"/>
                </a:solidFill>
                <a:cs typeface="+mn-ea"/>
                <a:sym typeface="+mn-lt"/>
              </a:rPr>
              <a:t>信息领域的道德意识</a:t>
            </a:r>
            <a:endParaRPr lang="zh-CN" altLang="en-US" sz="2000" dirty="0">
              <a:solidFill>
                <a:prstClr val="black"/>
              </a:solidFill>
              <a:cs typeface="+mn-ea"/>
              <a:sym typeface="+mn-lt"/>
            </a:endParaRPr>
          </a:p>
        </p:txBody>
      </p:sp>
      <p:sp>
        <p:nvSpPr>
          <p:cNvPr id="6" name="矩形 5"/>
          <p:cNvSpPr/>
          <p:nvPr/>
        </p:nvSpPr>
        <p:spPr>
          <a:xfrm>
            <a:off x="4831075" y="2562736"/>
            <a:ext cx="4572000" cy="458652"/>
          </a:xfrm>
          <a:prstGeom prst="rect">
            <a:avLst/>
          </a:prstGeom>
        </p:spPr>
        <p:txBody>
          <a:bodyPr>
            <a:spAutoFit/>
          </a:bodyPr>
          <a:lstStyle/>
          <a:p>
            <a:pPr lvl="0" algn="l">
              <a:lnSpc>
                <a:spcPct val="150000"/>
              </a:lnSpc>
              <a:buClrTx/>
              <a:buSzTx/>
              <a:buFontTx/>
            </a:pPr>
            <a:r>
              <a:rPr lang="zh-CN" altLang="en-US" dirty="0">
                <a:solidFill>
                  <a:prstClr val="black"/>
                </a:solidFill>
                <a:cs typeface="+mn-ea"/>
                <a:sym typeface="+mn-lt"/>
              </a:rPr>
              <a:t>信息</a:t>
            </a:r>
            <a:r>
              <a:rPr lang="zh-CN" altLang="en-US" sz="1800" dirty="0">
                <a:solidFill>
                  <a:prstClr val="black"/>
                </a:solidFill>
                <a:cs typeface="+mn-ea"/>
                <a:sym typeface="+mn-lt"/>
              </a:rPr>
              <a:t>活动</a:t>
            </a:r>
            <a:r>
              <a:rPr lang="zh-CN" altLang="en-US" dirty="0">
                <a:solidFill>
                  <a:prstClr val="black"/>
                </a:solidFill>
                <a:cs typeface="+mn-ea"/>
                <a:sym typeface="+mn-lt"/>
              </a:rPr>
              <a:t>中涉及个人利益的道德权利</a:t>
            </a:r>
            <a:endParaRPr lang="zh-CN" altLang="en-US" dirty="0">
              <a:solidFill>
                <a:prstClr val="black"/>
              </a:solidFill>
              <a:cs typeface="+mn-ea"/>
              <a:sym typeface="+mn-lt"/>
            </a:endParaRPr>
          </a:p>
        </p:txBody>
      </p:sp>
      <p:sp>
        <p:nvSpPr>
          <p:cNvPr id="7" name="矩形 6"/>
          <p:cNvSpPr/>
          <p:nvPr/>
        </p:nvSpPr>
        <p:spPr>
          <a:xfrm>
            <a:off x="4831080" y="3867785"/>
            <a:ext cx="4348480" cy="499304"/>
          </a:xfrm>
          <a:prstGeom prst="rect">
            <a:avLst/>
          </a:prstGeom>
        </p:spPr>
        <p:txBody>
          <a:bodyPr wrap="square">
            <a:spAutoFit/>
          </a:bodyPr>
          <a:lstStyle/>
          <a:p>
            <a:pPr lvl="0" algn="l">
              <a:lnSpc>
                <a:spcPct val="150000"/>
              </a:lnSpc>
              <a:buClrTx/>
              <a:buSzTx/>
              <a:buNone/>
            </a:pPr>
            <a:r>
              <a:rPr lang="zh-CN" altLang="en-US" sz="2000" dirty="0">
                <a:solidFill>
                  <a:prstClr val="black"/>
                </a:solidFill>
                <a:cs typeface="+mn-ea"/>
                <a:sym typeface="+mn-lt"/>
              </a:rPr>
              <a:t>规范信息活动的信息准则、道德规范</a:t>
            </a:r>
            <a:endParaRPr lang="zh-CN" altLang="en-US" sz="2000" dirty="0">
              <a:solidFill>
                <a:prstClr val="black"/>
              </a:solidFill>
              <a:cs typeface="+mn-ea"/>
              <a:sym typeface="+mn-lt"/>
            </a:endParaRPr>
          </a:p>
        </p:txBody>
      </p:sp>
      <p:sp>
        <p:nvSpPr>
          <p:cNvPr id="2" name="矩形 1"/>
          <p:cNvSpPr/>
          <p:nvPr/>
        </p:nvSpPr>
        <p:spPr>
          <a:xfrm>
            <a:off x="76924" y="843558"/>
            <a:ext cx="5359172" cy="461665"/>
          </a:xfrm>
          <a:prstGeom prst="rect">
            <a:avLst/>
          </a:prstGeom>
        </p:spPr>
        <p:txBody>
          <a:bodyPr wrap="square">
            <a:spAutoFit/>
          </a:bodyPr>
          <a:lstStyle/>
          <a:p>
            <a:pPr lvl="0"/>
            <a:r>
              <a:rPr lang="zh-CN" altLang="en-US" sz="2400" b="1" dirty="0">
                <a:solidFill>
                  <a:prstClr val="black"/>
                </a:solidFill>
                <a:cs typeface="+mn-ea"/>
                <a:sym typeface="+mn-lt"/>
              </a:rPr>
              <a:t>二、信息伦理的内容与发展</a:t>
            </a:r>
            <a:endParaRPr lang="zh-CN" altLang="en-US" sz="2400" b="1" dirty="0">
              <a:solidFill>
                <a:prstClr val="black"/>
              </a:solidFill>
              <a:cs typeface="+mn-ea"/>
              <a:sym typeface="+mn-lt"/>
            </a:endParaRPr>
          </a:p>
        </p:txBody>
      </p:sp>
      <p:sp>
        <p:nvSpPr>
          <p:cNvPr id="35" name="TextBox 43"/>
          <p:cNvSpPr txBox="1">
            <a:spLocks noChangeArrowheads="1"/>
          </p:cNvSpPr>
          <p:nvPr/>
        </p:nvSpPr>
        <p:spPr bwMode="auto">
          <a:xfrm>
            <a:off x="1907704"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4000" b="1" dirty="0">
                <a:latin typeface="+mn-lt"/>
                <a:ea typeface="+mn-ea"/>
                <a:cs typeface="+mn-ea"/>
                <a:sym typeface="+mn-lt"/>
              </a:rPr>
              <a:t> </a:t>
            </a:r>
            <a:r>
              <a:rPr lang="zh-CN" altLang="en-US" sz="3600" b="1" dirty="0">
                <a:latin typeface="+mn-lt"/>
                <a:ea typeface="+mn-ea"/>
                <a:cs typeface="+mn-ea"/>
                <a:sym typeface="+mn-lt"/>
              </a:rPr>
              <a:t>信息伦理</a:t>
            </a:r>
            <a:endParaRPr lang="en-US" altLang="zh-CN" sz="3600" b="1" dirty="0">
              <a:latin typeface="+mn-lt"/>
              <a:ea typeface="+mn-ea"/>
              <a:cs typeface="+mn-ea"/>
              <a:sym typeface="+mn-lt"/>
            </a:endParaRPr>
          </a:p>
        </p:txBody>
      </p:sp>
      <p:sp>
        <p:nvSpPr>
          <p:cNvPr id="36" name="燕尾形 35"/>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7" name="TextBox 7"/>
          <p:cNvSpPr txBox="1"/>
          <p:nvPr/>
        </p:nvSpPr>
        <p:spPr>
          <a:xfrm>
            <a:off x="221659" y="51470"/>
            <a:ext cx="616765" cy="631548"/>
          </a:xfrm>
          <a:prstGeom prst="rect">
            <a:avLst/>
          </a:prstGeom>
          <a:noFill/>
        </p:spPr>
        <p:txBody>
          <a:bodyPr wrap="none" lIns="76800" tIns="38400" rIns="76800" bIns="38400" rtlCol="0">
            <a:spAutoFit/>
          </a:bodyPr>
          <a:lstStyle/>
          <a:p>
            <a:r>
              <a:rPr lang="en-US" altLang="zh-CN" sz="3600" dirty="0">
                <a:cs typeface="+mn-ea"/>
                <a:sym typeface="+mn-lt"/>
              </a:rPr>
              <a:t>04</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4289" y="2294160"/>
            <a:ext cx="9159480" cy="0"/>
          </a:xfrm>
          <a:custGeom>
            <a:avLst/>
            <a:gdLst>
              <a:gd name="connsiteX0" fmla="*/ 0 w 12211050"/>
              <a:gd name="connsiteY0" fmla="*/ 0 h 0"/>
              <a:gd name="connsiteX1" fmla="*/ 12211050 w 12211050"/>
              <a:gd name="connsiteY1" fmla="*/ 0 h 0"/>
            </a:gdLst>
            <a:ahLst/>
            <a:cxnLst>
              <a:cxn ang="0">
                <a:pos x="connsiteX0" y="connsiteY0"/>
              </a:cxn>
              <a:cxn ang="0">
                <a:pos x="connsiteX1" y="connsiteY1"/>
              </a:cxn>
            </a:cxnLst>
            <a:rect l="l" t="t" r="r" b="b"/>
            <a:pathLst>
              <a:path w="12211050">
                <a:moveTo>
                  <a:pt x="0" y="0"/>
                </a:moveTo>
                <a:lnTo>
                  <a:pt x="12211050" y="0"/>
                </a:lnTo>
              </a:path>
            </a:pathLst>
          </a:custGeom>
          <a:noFill/>
          <a:ln>
            <a:solidFill>
              <a:schemeClr val="tx1">
                <a:lumMod val="85000"/>
                <a:lumOff val="1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anchor="ctr"/>
          <a:lstStyle/>
          <a:p>
            <a:pPr algn="ctr">
              <a:defRPr/>
            </a:pPr>
            <a:endParaRPr lang="zh-CN" altLang="en-US" dirty="0">
              <a:solidFill>
                <a:schemeClr val="tx1">
                  <a:lumMod val="75000"/>
                  <a:lumOff val="25000"/>
                </a:schemeClr>
              </a:solidFill>
              <a:cs typeface="+mn-ea"/>
              <a:sym typeface="+mn-lt"/>
            </a:endParaRPr>
          </a:p>
        </p:txBody>
      </p:sp>
      <p:sp>
        <p:nvSpPr>
          <p:cNvPr id="3" name="文本框 25"/>
          <p:cNvSpPr txBox="1">
            <a:spLocks noChangeArrowheads="1"/>
          </p:cNvSpPr>
          <p:nvPr/>
        </p:nvSpPr>
        <p:spPr bwMode="auto">
          <a:xfrm>
            <a:off x="666837" y="2307254"/>
            <a:ext cx="2001759" cy="446882"/>
          </a:xfrm>
          <a:prstGeom prst="rect">
            <a:avLst/>
          </a:prstGeom>
          <a:noFill/>
          <a:ln w="9525">
            <a:noFill/>
            <a:miter lim="800000"/>
          </a:ln>
          <a:scene3d>
            <a:camera prst="orthographicFront"/>
            <a:lightRig rig="threePt" dir="t"/>
          </a:scene3d>
          <a:sp3d>
            <a:bevelT/>
          </a:sp3d>
        </p:spPr>
        <p:txBody>
          <a:bodyPr wrap="none" lIns="76800" tIns="38400" rIns="76800" bIns="38400">
            <a:spAutoFit/>
          </a:bodyPr>
          <a:lstStyle/>
          <a:p>
            <a:r>
              <a:rPr lang="en-US" altLang="zh-CN" sz="2400" b="1" dirty="0">
                <a:solidFill>
                  <a:schemeClr val="tx1">
                    <a:lumMod val="75000"/>
                    <a:lumOff val="25000"/>
                  </a:schemeClr>
                </a:solidFill>
                <a:cs typeface="+mn-ea"/>
                <a:sym typeface="+mn-lt"/>
              </a:rPr>
              <a:t>20</a:t>
            </a:r>
            <a:r>
              <a:rPr lang="zh-CN" altLang="en-US" sz="2400" b="1" dirty="0">
                <a:solidFill>
                  <a:schemeClr val="tx1">
                    <a:lumMod val="75000"/>
                    <a:lumOff val="25000"/>
                  </a:schemeClr>
                </a:solidFill>
                <a:cs typeface="+mn-ea"/>
                <a:sym typeface="+mn-lt"/>
              </a:rPr>
              <a:t>世纪</a:t>
            </a:r>
            <a:r>
              <a:rPr lang="en-US" altLang="zh-CN" sz="2400" b="1" dirty="0">
                <a:solidFill>
                  <a:schemeClr val="tx1">
                    <a:lumMod val="75000"/>
                    <a:lumOff val="25000"/>
                  </a:schemeClr>
                </a:solidFill>
                <a:cs typeface="+mn-ea"/>
                <a:sym typeface="+mn-lt"/>
              </a:rPr>
              <a:t>70</a:t>
            </a:r>
            <a:r>
              <a:rPr lang="zh-CN" altLang="en-US" sz="2400" b="1" dirty="0">
                <a:solidFill>
                  <a:schemeClr val="tx1">
                    <a:lumMod val="75000"/>
                    <a:lumOff val="25000"/>
                  </a:schemeClr>
                </a:solidFill>
                <a:cs typeface="+mn-ea"/>
                <a:sym typeface="+mn-lt"/>
              </a:rPr>
              <a:t>年代</a:t>
            </a:r>
            <a:endParaRPr lang="zh-CN" altLang="en-US" sz="1000" b="1" dirty="0">
              <a:solidFill>
                <a:schemeClr val="tx1">
                  <a:lumMod val="75000"/>
                  <a:lumOff val="25000"/>
                </a:schemeClr>
              </a:solidFill>
              <a:cs typeface="+mn-ea"/>
              <a:sym typeface="+mn-lt"/>
            </a:endParaRPr>
          </a:p>
        </p:txBody>
      </p:sp>
      <p:sp>
        <p:nvSpPr>
          <p:cNvPr id="4" name="文本框 26"/>
          <p:cNvSpPr txBox="1">
            <a:spLocks noChangeArrowheads="1"/>
          </p:cNvSpPr>
          <p:nvPr/>
        </p:nvSpPr>
        <p:spPr bwMode="auto">
          <a:xfrm>
            <a:off x="3419873" y="2307254"/>
            <a:ext cx="2617313" cy="446882"/>
          </a:xfrm>
          <a:prstGeom prst="rect">
            <a:avLst/>
          </a:prstGeom>
          <a:noFill/>
          <a:ln w="9525">
            <a:noFill/>
            <a:miter lim="800000"/>
          </a:ln>
          <a:scene3d>
            <a:camera prst="orthographicFront"/>
            <a:lightRig rig="threePt" dir="t"/>
          </a:scene3d>
          <a:sp3d>
            <a:bevelT/>
          </a:sp3d>
        </p:spPr>
        <p:txBody>
          <a:bodyPr wrap="none" lIns="76800" tIns="38400" rIns="76800" bIns="38400">
            <a:spAutoFit/>
          </a:bodyPr>
          <a:lstStyle/>
          <a:p>
            <a:r>
              <a:rPr lang="en-US" altLang="zh-CN" sz="2400" b="1" dirty="0">
                <a:solidFill>
                  <a:schemeClr val="tx1">
                    <a:lumMod val="75000"/>
                    <a:lumOff val="25000"/>
                  </a:schemeClr>
                </a:solidFill>
                <a:cs typeface="+mn-ea"/>
                <a:sym typeface="+mn-lt"/>
              </a:rPr>
              <a:t>20</a:t>
            </a:r>
            <a:r>
              <a:rPr lang="zh-CN" altLang="en-US" sz="2400" b="1" dirty="0">
                <a:solidFill>
                  <a:schemeClr val="tx1">
                    <a:lumMod val="75000"/>
                    <a:lumOff val="25000"/>
                  </a:schemeClr>
                </a:solidFill>
                <a:cs typeface="+mn-ea"/>
                <a:sym typeface="+mn-lt"/>
              </a:rPr>
              <a:t>世纪</a:t>
            </a:r>
            <a:r>
              <a:rPr lang="en-US" altLang="zh-CN" sz="2400" b="1" dirty="0">
                <a:solidFill>
                  <a:schemeClr val="tx1">
                    <a:lumMod val="75000"/>
                    <a:lumOff val="25000"/>
                  </a:schemeClr>
                </a:solidFill>
                <a:cs typeface="+mn-ea"/>
                <a:sym typeface="+mn-lt"/>
              </a:rPr>
              <a:t>80</a:t>
            </a:r>
            <a:r>
              <a:rPr lang="zh-CN" altLang="en-US" sz="2400" b="1" dirty="0">
                <a:solidFill>
                  <a:schemeClr val="tx1">
                    <a:lumMod val="75000"/>
                    <a:lumOff val="25000"/>
                  </a:schemeClr>
                </a:solidFill>
                <a:cs typeface="+mn-ea"/>
                <a:sym typeface="+mn-lt"/>
              </a:rPr>
              <a:t>年代中期</a:t>
            </a:r>
            <a:endParaRPr lang="zh-CN" altLang="en-US" sz="1000" b="1" dirty="0">
              <a:solidFill>
                <a:schemeClr val="tx1">
                  <a:lumMod val="75000"/>
                  <a:lumOff val="25000"/>
                </a:schemeClr>
              </a:solidFill>
              <a:cs typeface="+mn-ea"/>
              <a:sym typeface="+mn-lt"/>
            </a:endParaRPr>
          </a:p>
        </p:txBody>
      </p:sp>
      <p:sp>
        <p:nvSpPr>
          <p:cNvPr id="5" name="文本框 27"/>
          <p:cNvSpPr txBox="1">
            <a:spLocks noChangeArrowheads="1"/>
          </p:cNvSpPr>
          <p:nvPr/>
        </p:nvSpPr>
        <p:spPr bwMode="auto">
          <a:xfrm>
            <a:off x="6684619" y="2307254"/>
            <a:ext cx="2001759" cy="446882"/>
          </a:xfrm>
          <a:prstGeom prst="rect">
            <a:avLst/>
          </a:prstGeom>
          <a:noFill/>
          <a:ln w="9525">
            <a:noFill/>
            <a:miter lim="800000"/>
          </a:ln>
          <a:scene3d>
            <a:camera prst="orthographicFront"/>
            <a:lightRig rig="threePt" dir="t"/>
          </a:scene3d>
          <a:sp3d>
            <a:bevelT/>
          </a:sp3d>
        </p:spPr>
        <p:txBody>
          <a:bodyPr wrap="none" lIns="76800" tIns="38400" rIns="76800" bIns="38400">
            <a:spAutoFit/>
          </a:bodyPr>
          <a:lstStyle/>
          <a:p>
            <a:r>
              <a:rPr lang="en-US" altLang="zh-CN" sz="2400" b="1" dirty="0">
                <a:solidFill>
                  <a:schemeClr val="tx1">
                    <a:lumMod val="75000"/>
                    <a:lumOff val="25000"/>
                  </a:schemeClr>
                </a:solidFill>
                <a:cs typeface="+mn-ea"/>
                <a:sym typeface="+mn-lt"/>
              </a:rPr>
              <a:t>20</a:t>
            </a:r>
            <a:r>
              <a:rPr lang="zh-CN" altLang="en-US" sz="2400" b="1" dirty="0">
                <a:solidFill>
                  <a:schemeClr val="tx1">
                    <a:lumMod val="75000"/>
                    <a:lumOff val="25000"/>
                  </a:schemeClr>
                </a:solidFill>
                <a:cs typeface="+mn-ea"/>
                <a:sym typeface="+mn-lt"/>
              </a:rPr>
              <a:t>世纪</a:t>
            </a:r>
            <a:r>
              <a:rPr lang="en-US" altLang="zh-CN" sz="2400" b="1" dirty="0">
                <a:solidFill>
                  <a:schemeClr val="tx1">
                    <a:lumMod val="75000"/>
                    <a:lumOff val="25000"/>
                  </a:schemeClr>
                </a:solidFill>
                <a:cs typeface="+mn-ea"/>
                <a:sym typeface="+mn-lt"/>
              </a:rPr>
              <a:t>90</a:t>
            </a:r>
            <a:r>
              <a:rPr lang="zh-CN" altLang="en-US" sz="2400" b="1" dirty="0">
                <a:solidFill>
                  <a:schemeClr val="tx1">
                    <a:lumMod val="75000"/>
                    <a:lumOff val="25000"/>
                  </a:schemeClr>
                </a:solidFill>
                <a:cs typeface="+mn-ea"/>
                <a:sym typeface="+mn-lt"/>
              </a:rPr>
              <a:t>年代</a:t>
            </a:r>
            <a:endParaRPr lang="zh-CN" altLang="en-US" sz="1000" b="1" dirty="0">
              <a:solidFill>
                <a:schemeClr val="tx1">
                  <a:lumMod val="75000"/>
                  <a:lumOff val="25000"/>
                </a:schemeClr>
              </a:solidFill>
              <a:cs typeface="+mn-ea"/>
              <a:sym typeface="+mn-lt"/>
            </a:endParaRPr>
          </a:p>
        </p:txBody>
      </p:sp>
      <p:grpSp>
        <p:nvGrpSpPr>
          <p:cNvPr id="7" name="组合 6"/>
          <p:cNvGrpSpPr/>
          <p:nvPr/>
        </p:nvGrpSpPr>
        <p:grpSpPr>
          <a:xfrm>
            <a:off x="614443" y="1052036"/>
            <a:ext cx="1543251" cy="1033223"/>
            <a:chOff x="819150" y="2252876"/>
            <a:chExt cx="2057400" cy="1377950"/>
          </a:xfrm>
        </p:grpSpPr>
        <p:sp>
          <p:nvSpPr>
            <p:cNvPr id="8" name="矩形标注 7"/>
            <p:cNvSpPr/>
            <p:nvPr/>
          </p:nvSpPr>
          <p:spPr>
            <a:xfrm>
              <a:off x="819150" y="2252876"/>
              <a:ext cx="2057400" cy="1377950"/>
            </a:xfrm>
            <a:prstGeom prst="wedgeRectCallout">
              <a:avLst>
                <a:gd name="adj1" fmla="val -28240"/>
                <a:gd name="adj2" fmla="val 79084"/>
              </a:avLst>
            </a:prstGeom>
            <a:solidFill>
              <a:srgbClr val="5FCACB"/>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9" name="文本框 41"/>
            <p:cNvSpPr txBox="1">
              <a:spLocks noChangeArrowheads="1"/>
            </p:cNvSpPr>
            <p:nvPr/>
          </p:nvSpPr>
          <p:spPr bwMode="auto">
            <a:xfrm>
              <a:off x="1054646" y="2700604"/>
              <a:ext cx="1521119" cy="472033"/>
            </a:xfrm>
            <a:prstGeom prst="rect">
              <a:avLst/>
            </a:prstGeom>
            <a:noFill/>
            <a:ln w="9525">
              <a:noFill/>
              <a:miter lim="800000"/>
            </a:ln>
            <a:scene3d>
              <a:camera prst="orthographicFront"/>
              <a:lightRig rig="threePt" dir="t"/>
            </a:scene3d>
            <a:sp3d>
              <a:bevelT/>
            </a:sp3d>
          </p:spPr>
          <p:txBody>
            <a:bodyPr wrap="square">
              <a:spAutoFit/>
            </a:bodyPr>
            <a:lstStyle/>
            <a:p>
              <a:pPr algn="ctr"/>
              <a:r>
                <a:rPr lang="zh-CN" altLang="en-US" sz="1700" b="1" dirty="0">
                  <a:solidFill>
                    <a:srgbClr val="FFF6E7"/>
                  </a:solidFill>
                  <a:cs typeface="+mn-ea"/>
                  <a:sym typeface="+mn-lt"/>
                </a:rPr>
                <a:t>第一阶段</a:t>
              </a:r>
              <a:endParaRPr lang="zh-CN" altLang="en-US" sz="1700" b="1" dirty="0">
                <a:solidFill>
                  <a:srgbClr val="FFF6E7"/>
                </a:solidFill>
                <a:cs typeface="+mn-ea"/>
                <a:sym typeface="+mn-lt"/>
              </a:endParaRPr>
            </a:p>
          </p:txBody>
        </p:sp>
      </p:grpSp>
      <p:grpSp>
        <p:nvGrpSpPr>
          <p:cNvPr id="10" name="组合 9"/>
          <p:cNvGrpSpPr/>
          <p:nvPr/>
        </p:nvGrpSpPr>
        <p:grpSpPr>
          <a:xfrm>
            <a:off x="310856" y="2854624"/>
            <a:ext cx="2366761" cy="1938020"/>
            <a:chOff x="4793125" y="1242834"/>
            <a:chExt cx="3155271" cy="2584623"/>
          </a:xfrm>
        </p:grpSpPr>
        <p:sp>
          <p:nvSpPr>
            <p:cNvPr id="11" name="文本框 65"/>
            <p:cNvSpPr txBox="1">
              <a:spLocks noChangeArrowheads="1"/>
            </p:cNvSpPr>
            <p:nvPr/>
          </p:nvSpPr>
          <p:spPr bwMode="auto">
            <a:xfrm>
              <a:off x="4793125" y="1642506"/>
              <a:ext cx="2296408" cy="389941"/>
            </a:xfrm>
            <a:prstGeom prst="rect">
              <a:avLst/>
            </a:prstGeom>
            <a:noFill/>
            <a:ln w="9525">
              <a:noFill/>
              <a:miter lim="800000"/>
            </a:ln>
            <a:scene3d>
              <a:camera prst="orthographicFront"/>
              <a:lightRig rig="threePt" dir="t"/>
            </a:scene3d>
            <a:sp3d>
              <a:bevelT/>
            </a:sp3d>
          </p:spPr>
          <p:txBody>
            <a:bodyPr wrap="square">
              <a:spAutoFit/>
            </a:bodyPr>
            <a:lstStyle/>
            <a:p>
              <a:pPr algn="just"/>
              <a:endParaRPr lang="zh-CN" altLang="en-US" sz="1300" dirty="0">
                <a:solidFill>
                  <a:schemeClr val="tx1">
                    <a:lumMod val="75000"/>
                    <a:lumOff val="25000"/>
                  </a:schemeClr>
                </a:solidFill>
                <a:cs typeface="+mn-ea"/>
                <a:sym typeface="+mn-lt"/>
              </a:endParaRPr>
            </a:p>
          </p:txBody>
        </p:sp>
        <p:sp>
          <p:nvSpPr>
            <p:cNvPr id="12" name="文本框 66"/>
            <p:cNvSpPr txBox="1">
              <a:spLocks noChangeArrowheads="1"/>
            </p:cNvSpPr>
            <p:nvPr/>
          </p:nvSpPr>
          <p:spPr bwMode="auto">
            <a:xfrm>
              <a:off x="5002015" y="1242834"/>
              <a:ext cx="2946381" cy="2584623"/>
            </a:xfrm>
            <a:prstGeom prst="rect">
              <a:avLst/>
            </a:prstGeom>
            <a:noFill/>
            <a:ln w="9525">
              <a:noFill/>
              <a:miter lim="800000"/>
            </a:ln>
            <a:scene3d>
              <a:camera prst="orthographicFront"/>
              <a:lightRig rig="threePt" dir="t"/>
            </a:scene3d>
            <a:sp3d>
              <a:bevelT/>
            </a:sp3d>
          </p:spPr>
          <p:txBody>
            <a:bodyPr wrap="square">
              <a:spAutoFit/>
            </a:bodyPr>
            <a:lstStyle/>
            <a:p>
              <a:pPr>
                <a:lnSpc>
                  <a:spcPct val="150000"/>
                </a:lnSpc>
              </a:pPr>
              <a:r>
                <a:rPr lang="zh-CN" altLang="en-US" dirty="0">
                  <a:solidFill>
                    <a:schemeClr val="tx1">
                      <a:lumMod val="75000"/>
                      <a:lumOff val="25000"/>
                    </a:schemeClr>
                  </a:solidFill>
                  <a:cs typeface="+mn-ea"/>
                  <a:sym typeface="+mn-lt"/>
                </a:rPr>
                <a:t>    </a:t>
              </a:r>
              <a:r>
                <a:rPr lang="zh-CN" altLang="en-US" sz="2000" dirty="0" smtClean="0">
                  <a:solidFill>
                    <a:schemeClr val="tx1">
                      <a:lumMod val="75000"/>
                      <a:lumOff val="25000"/>
                    </a:schemeClr>
                  </a:solidFill>
                  <a:cs typeface="+mn-ea"/>
                  <a:sym typeface="+mn-lt"/>
                </a:rPr>
                <a:t>美国教授</a:t>
              </a:r>
              <a:r>
                <a:rPr lang="zh-CN" altLang="en-US" sz="2000" dirty="0">
                  <a:solidFill>
                    <a:schemeClr val="tx1">
                      <a:lumMod val="75000"/>
                      <a:lumOff val="25000"/>
                    </a:schemeClr>
                  </a:solidFill>
                  <a:cs typeface="+mn-ea"/>
                  <a:sym typeface="+mn-lt"/>
                </a:rPr>
                <a:t>曼纳首先发明并使用了计算机伦理学这个术语。</a:t>
              </a:r>
              <a:endParaRPr lang="zh-CN" altLang="en-US" sz="2000" dirty="0">
                <a:solidFill>
                  <a:schemeClr val="tx1">
                    <a:lumMod val="75000"/>
                    <a:lumOff val="25000"/>
                  </a:schemeClr>
                </a:solidFill>
                <a:cs typeface="+mn-ea"/>
                <a:sym typeface="+mn-lt"/>
              </a:endParaRPr>
            </a:p>
          </p:txBody>
        </p:sp>
      </p:grpSp>
      <p:grpSp>
        <p:nvGrpSpPr>
          <p:cNvPr id="13" name="组合 12"/>
          <p:cNvGrpSpPr/>
          <p:nvPr/>
        </p:nvGrpSpPr>
        <p:grpSpPr>
          <a:xfrm>
            <a:off x="3548650" y="2854624"/>
            <a:ext cx="2535555" cy="1938020"/>
            <a:chOff x="4555811" y="1242834"/>
            <a:chExt cx="3380299" cy="2584624"/>
          </a:xfrm>
        </p:grpSpPr>
        <p:sp>
          <p:nvSpPr>
            <p:cNvPr id="14" name="文本框 65"/>
            <p:cNvSpPr txBox="1">
              <a:spLocks noChangeArrowheads="1"/>
            </p:cNvSpPr>
            <p:nvPr/>
          </p:nvSpPr>
          <p:spPr bwMode="auto">
            <a:xfrm>
              <a:off x="4853184" y="1642506"/>
              <a:ext cx="2217715" cy="389941"/>
            </a:xfrm>
            <a:prstGeom prst="rect">
              <a:avLst/>
            </a:prstGeom>
            <a:noFill/>
            <a:ln w="9525">
              <a:noFill/>
              <a:miter lim="800000"/>
            </a:ln>
          </p:spPr>
          <p:txBody>
            <a:bodyPr wrap="square">
              <a:spAutoFit/>
            </a:bodyPr>
            <a:lstStyle/>
            <a:p>
              <a:pPr algn="just"/>
              <a:endParaRPr lang="zh-CN" altLang="en-US" sz="1300" dirty="0">
                <a:solidFill>
                  <a:schemeClr val="tx1">
                    <a:lumMod val="75000"/>
                    <a:lumOff val="25000"/>
                  </a:schemeClr>
                </a:solidFill>
                <a:cs typeface="+mn-ea"/>
                <a:sym typeface="+mn-lt"/>
              </a:endParaRPr>
            </a:p>
          </p:txBody>
        </p:sp>
        <p:sp>
          <p:nvSpPr>
            <p:cNvPr id="15" name="文本框 66"/>
            <p:cNvSpPr txBox="1">
              <a:spLocks noChangeArrowheads="1"/>
            </p:cNvSpPr>
            <p:nvPr/>
          </p:nvSpPr>
          <p:spPr bwMode="auto">
            <a:xfrm>
              <a:off x="4555811" y="1242834"/>
              <a:ext cx="3380299" cy="2584624"/>
            </a:xfrm>
            <a:prstGeom prst="rect">
              <a:avLst/>
            </a:prstGeom>
            <a:noFill/>
            <a:ln w="9525">
              <a:noFill/>
              <a:miter lim="800000"/>
            </a:ln>
          </p:spPr>
          <p:txBody>
            <a:bodyPr wrap="square">
              <a:spAutoFit/>
            </a:bodyPr>
            <a:lstStyle/>
            <a:p>
              <a:pPr>
                <a:lnSpc>
                  <a:spcPct val="150000"/>
                </a:lnSpc>
              </a:pPr>
              <a:r>
                <a:rPr lang="zh-CN" altLang="en-US" dirty="0">
                  <a:solidFill>
                    <a:schemeClr val="tx1">
                      <a:lumMod val="75000"/>
                      <a:lumOff val="25000"/>
                    </a:schemeClr>
                  </a:solidFill>
                  <a:cs typeface="+mn-ea"/>
                  <a:sym typeface="+mn-lt"/>
                </a:rPr>
                <a:t>    </a:t>
              </a:r>
              <a:r>
                <a:rPr lang="zh-CN" altLang="en-US" sz="2000" dirty="0">
                  <a:solidFill>
                    <a:schemeClr val="tx1">
                      <a:lumMod val="75000"/>
                      <a:lumOff val="25000"/>
                    </a:schemeClr>
                  </a:solidFill>
                  <a:cs typeface="+mn-ea"/>
                  <a:sym typeface="+mn-lt"/>
                </a:rPr>
                <a:t>大量信息伦理论文和专著的涌现</a:t>
              </a:r>
              <a:r>
                <a:rPr lang="en-US" altLang="zh-CN" sz="2000" dirty="0">
                  <a:solidFill>
                    <a:schemeClr val="tx1">
                      <a:lumMod val="75000"/>
                      <a:lumOff val="25000"/>
                    </a:schemeClr>
                  </a:solidFill>
                  <a:cs typeface="+mn-ea"/>
                  <a:sym typeface="+mn-lt"/>
                </a:rPr>
                <a:t>,</a:t>
              </a:r>
              <a:r>
                <a:rPr lang="zh-CN" altLang="en-US" sz="2000" dirty="0">
                  <a:solidFill>
                    <a:schemeClr val="tx1">
                      <a:lumMod val="75000"/>
                      <a:lumOff val="25000"/>
                    </a:schemeClr>
                  </a:solidFill>
                  <a:cs typeface="+mn-ea"/>
                  <a:sym typeface="+mn-lt"/>
                </a:rPr>
                <a:t>使信息伦理学的研究取得了突破性的发展。</a:t>
              </a:r>
              <a:endParaRPr lang="zh-CN" altLang="en-US" sz="2000" dirty="0">
                <a:solidFill>
                  <a:schemeClr val="tx1">
                    <a:lumMod val="75000"/>
                    <a:lumOff val="25000"/>
                  </a:schemeClr>
                </a:solidFill>
                <a:cs typeface="+mn-ea"/>
                <a:sym typeface="+mn-lt"/>
              </a:endParaRPr>
            </a:p>
          </p:txBody>
        </p:sp>
      </p:grpSp>
      <p:grpSp>
        <p:nvGrpSpPr>
          <p:cNvPr id="16" name="组合 15"/>
          <p:cNvGrpSpPr/>
          <p:nvPr/>
        </p:nvGrpSpPr>
        <p:grpSpPr>
          <a:xfrm>
            <a:off x="6714270" y="2854624"/>
            <a:ext cx="2113173" cy="1938020"/>
            <a:chOff x="5509402" y="1242834"/>
            <a:chExt cx="2817200" cy="2584624"/>
          </a:xfrm>
        </p:grpSpPr>
        <p:sp>
          <p:nvSpPr>
            <p:cNvPr id="17" name="文本框 65"/>
            <p:cNvSpPr txBox="1">
              <a:spLocks noChangeArrowheads="1"/>
            </p:cNvSpPr>
            <p:nvPr/>
          </p:nvSpPr>
          <p:spPr bwMode="auto">
            <a:xfrm>
              <a:off x="5509402" y="1642506"/>
              <a:ext cx="2327916" cy="389941"/>
            </a:xfrm>
            <a:prstGeom prst="rect">
              <a:avLst/>
            </a:prstGeom>
            <a:noFill/>
            <a:ln w="9525">
              <a:noFill/>
              <a:miter lim="800000"/>
            </a:ln>
          </p:spPr>
          <p:txBody>
            <a:bodyPr wrap="square">
              <a:spAutoFit/>
            </a:bodyPr>
            <a:lstStyle/>
            <a:p>
              <a:pPr algn="just"/>
              <a:endParaRPr lang="zh-CN" altLang="en-US" sz="1300" dirty="0">
                <a:solidFill>
                  <a:schemeClr val="tx1">
                    <a:lumMod val="75000"/>
                    <a:lumOff val="25000"/>
                  </a:schemeClr>
                </a:solidFill>
                <a:cs typeface="+mn-ea"/>
                <a:sym typeface="+mn-lt"/>
              </a:endParaRPr>
            </a:p>
          </p:txBody>
        </p:sp>
        <p:sp>
          <p:nvSpPr>
            <p:cNvPr id="18" name="文本框 66"/>
            <p:cNvSpPr txBox="1">
              <a:spLocks noChangeArrowheads="1"/>
            </p:cNvSpPr>
            <p:nvPr/>
          </p:nvSpPr>
          <p:spPr bwMode="auto">
            <a:xfrm>
              <a:off x="5559297" y="1242834"/>
              <a:ext cx="2767305" cy="2584624"/>
            </a:xfrm>
            <a:prstGeom prst="rect">
              <a:avLst/>
            </a:prstGeom>
            <a:noFill/>
            <a:ln w="9525">
              <a:noFill/>
              <a:miter lim="800000"/>
            </a:ln>
          </p:spPr>
          <p:txBody>
            <a:bodyPr wrap="square">
              <a:spAutoFit/>
            </a:bodyPr>
            <a:lstStyle/>
            <a:p>
              <a:pPr>
                <a:lnSpc>
                  <a:spcPct val="150000"/>
                </a:lnSpc>
              </a:pPr>
              <a:r>
                <a:rPr lang="zh-CN" altLang="en-US" dirty="0">
                  <a:solidFill>
                    <a:schemeClr val="tx1">
                      <a:lumMod val="75000"/>
                      <a:lumOff val="25000"/>
                    </a:schemeClr>
                  </a:solidFill>
                  <a:cs typeface="+mn-ea"/>
                  <a:sym typeface="+mn-lt"/>
                </a:rPr>
                <a:t>   </a:t>
              </a:r>
              <a:r>
                <a:rPr lang="zh-CN" altLang="en-US" sz="2000" dirty="0">
                  <a:solidFill>
                    <a:schemeClr val="tx1">
                      <a:lumMod val="75000"/>
                      <a:lumOff val="25000"/>
                    </a:schemeClr>
                  </a:solidFill>
                  <a:cs typeface="+mn-ea"/>
                  <a:sym typeface="+mn-lt"/>
                </a:rPr>
                <a:t> 信息伦理学的研究发生了深刻的变化信息伦理学”术语出现。</a:t>
              </a:r>
              <a:endParaRPr lang="zh-CN" altLang="en-US" sz="2000" dirty="0">
                <a:solidFill>
                  <a:schemeClr val="tx1">
                    <a:lumMod val="75000"/>
                    <a:lumOff val="25000"/>
                  </a:schemeClr>
                </a:solidFill>
                <a:cs typeface="+mn-ea"/>
                <a:sym typeface="+mn-lt"/>
              </a:endParaRPr>
            </a:p>
          </p:txBody>
        </p:sp>
      </p:grpSp>
      <p:grpSp>
        <p:nvGrpSpPr>
          <p:cNvPr id="22" name="组合 21"/>
          <p:cNvGrpSpPr/>
          <p:nvPr/>
        </p:nvGrpSpPr>
        <p:grpSpPr>
          <a:xfrm>
            <a:off x="3676822" y="1052036"/>
            <a:ext cx="1543251" cy="1033223"/>
            <a:chOff x="3587750" y="2252876"/>
            <a:chExt cx="2057400" cy="1377950"/>
          </a:xfrm>
        </p:grpSpPr>
        <p:sp>
          <p:nvSpPr>
            <p:cNvPr id="23" name="矩形标注 22"/>
            <p:cNvSpPr/>
            <p:nvPr/>
          </p:nvSpPr>
          <p:spPr>
            <a:xfrm>
              <a:off x="3587750" y="2252876"/>
              <a:ext cx="2057400" cy="1377950"/>
            </a:xfrm>
            <a:prstGeom prst="wedgeRectCallout">
              <a:avLst>
                <a:gd name="adj1" fmla="val -28240"/>
                <a:gd name="adj2" fmla="val 79084"/>
              </a:avLst>
            </a:prstGeom>
            <a:solidFill>
              <a:srgbClr val="A0BF0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700" b="1" dirty="0">
                  <a:cs typeface="+mn-ea"/>
                  <a:sym typeface="+mn-lt"/>
                </a:rPr>
                <a:t>第二阶段</a:t>
              </a:r>
              <a:endParaRPr lang="zh-CN" altLang="en-US" sz="1700" b="1" dirty="0">
                <a:cs typeface="+mn-ea"/>
                <a:sym typeface="+mn-lt"/>
              </a:endParaRPr>
            </a:p>
          </p:txBody>
        </p:sp>
        <p:sp>
          <p:nvSpPr>
            <p:cNvPr id="24" name="文本框 41"/>
            <p:cNvSpPr txBox="1">
              <a:spLocks noChangeArrowheads="1"/>
            </p:cNvSpPr>
            <p:nvPr/>
          </p:nvSpPr>
          <p:spPr bwMode="auto">
            <a:xfrm>
              <a:off x="4518454" y="2565698"/>
              <a:ext cx="246275" cy="472033"/>
            </a:xfrm>
            <a:prstGeom prst="rect">
              <a:avLst/>
            </a:prstGeom>
            <a:noFill/>
            <a:ln w="9525">
              <a:noFill/>
              <a:miter lim="800000"/>
            </a:ln>
            <a:scene3d>
              <a:camera prst="orthographicFront"/>
              <a:lightRig rig="threePt" dir="t"/>
            </a:scene3d>
            <a:sp3d>
              <a:bevelT/>
            </a:sp3d>
          </p:spPr>
          <p:txBody>
            <a:bodyPr wrap="none">
              <a:spAutoFit/>
            </a:bodyPr>
            <a:lstStyle/>
            <a:p>
              <a:pPr algn="ctr"/>
              <a:endParaRPr lang="zh-CN" altLang="en-US" sz="1700" b="1" dirty="0">
                <a:solidFill>
                  <a:srgbClr val="FFF6E7"/>
                </a:solidFill>
                <a:cs typeface="+mn-ea"/>
                <a:sym typeface="+mn-lt"/>
              </a:endParaRPr>
            </a:p>
          </p:txBody>
        </p:sp>
      </p:grpSp>
      <p:grpSp>
        <p:nvGrpSpPr>
          <p:cNvPr id="25" name="组合 24"/>
          <p:cNvGrpSpPr/>
          <p:nvPr/>
        </p:nvGrpSpPr>
        <p:grpSpPr>
          <a:xfrm>
            <a:off x="6557141" y="1052036"/>
            <a:ext cx="1543251" cy="1033223"/>
            <a:chOff x="6496050" y="2190750"/>
            <a:chExt cx="2057400" cy="1377950"/>
          </a:xfrm>
        </p:grpSpPr>
        <p:sp>
          <p:nvSpPr>
            <p:cNvPr id="26" name="矩形标注 25"/>
            <p:cNvSpPr/>
            <p:nvPr/>
          </p:nvSpPr>
          <p:spPr>
            <a:xfrm>
              <a:off x="6496050" y="2190750"/>
              <a:ext cx="2057400" cy="1377950"/>
            </a:xfrm>
            <a:prstGeom prst="wedgeRectCallout">
              <a:avLst>
                <a:gd name="adj1" fmla="val -28240"/>
                <a:gd name="adj2" fmla="val 79084"/>
              </a:avLst>
            </a:prstGeom>
            <a:solidFill>
              <a:srgbClr val="319095"/>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500">
                <a:cs typeface="+mn-ea"/>
                <a:sym typeface="+mn-lt"/>
              </a:endParaRPr>
            </a:p>
          </p:txBody>
        </p:sp>
        <p:sp>
          <p:nvSpPr>
            <p:cNvPr id="27" name="文本框 41"/>
            <p:cNvSpPr txBox="1">
              <a:spLocks noChangeArrowheads="1"/>
            </p:cNvSpPr>
            <p:nvPr/>
          </p:nvSpPr>
          <p:spPr bwMode="auto">
            <a:xfrm>
              <a:off x="6825483" y="2608371"/>
              <a:ext cx="1408750" cy="472033"/>
            </a:xfrm>
            <a:prstGeom prst="rect">
              <a:avLst/>
            </a:prstGeom>
            <a:noFill/>
            <a:ln w="9525">
              <a:noFill/>
              <a:miter lim="800000"/>
            </a:ln>
            <a:scene3d>
              <a:camera prst="orthographicFront"/>
              <a:lightRig rig="threePt" dir="t"/>
            </a:scene3d>
            <a:sp3d>
              <a:bevelT/>
            </a:sp3d>
          </p:spPr>
          <p:txBody>
            <a:bodyPr wrap="none">
              <a:spAutoFit/>
            </a:bodyPr>
            <a:lstStyle/>
            <a:p>
              <a:pPr algn="ctr"/>
              <a:r>
                <a:rPr lang="zh-CN" altLang="en-US" sz="1700" b="1" dirty="0">
                  <a:solidFill>
                    <a:srgbClr val="FFF6E7"/>
                  </a:solidFill>
                  <a:cs typeface="+mn-ea"/>
                  <a:sym typeface="+mn-lt"/>
                </a:rPr>
                <a:t>第三阶段</a:t>
              </a:r>
              <a:endParaRPr lang="zh-CN" altLang="en-US" sz="1700" b="1" dirty="0">
                <a:solidFill>
                  <a:srgbClr val="FFF6E7"/>
                </a:solidFill>
                <a:cs typeface="+mn-ea"/>
                <a:sym typeface="+mn-lt"/>
              </a:endParaRPr>
            </a:p>
          </p:txBody>
        </p:sp>
      </p:grpSp>
      <p:cxnSp>
        <p:nvCxnSpPr>
          <p:cNvPr id="31" name="直接连接符 30"/>
          <p:cNvCxnSpPr/>
          <p:nvPr/>
        </p:nvCxnSpPr>
        <p:spPr>
          <a:xfrm>
            <a:off x="0" y="699542"/>
            <a:ext cx="9151740" cy="0"/>
          </a:xfrm>
          <a:prstGeom prst="line">
            <a:avLst/>
          </a:prstGeom>
          <a:ln w="28575">
            <a:solidFill>
              <a:srgbClr val="319095"/>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3" name="燕尾形 32"/>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9" name="TextBox 43"/>
          <p:cNvSpPr txBox="1">
            <a:spLocks noChangeArrowheads="1"/>
          </p:cNvSpPr>
          <p:nvPr/>
        </p:nvSpPr>
        <p:spPr bwMode="auto">
          <a:xfrm>
            <a:off x="1907704" y="6439"/>
            <a:ext cx="4789166" cy="69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4000" b="1" dirty="0">
                <a:latin typeface="+mn-lt"/>
                <a:ea typeface="+mn-ea"/>
                <a:cs typeface="+mn-ea"/>
                <a:sym typeface="+mn-lt"/>
              </a:rPr>
              <a:t> </a:t>
            </a:r>
            <a:r>
              <a:rPr lang="zh-CN" altLang="en-US" sz="3600" b="1" dirty="0">
                <a:latin typeface="+mn-lt"/>
                <a:ea typeface="+mn-ea"/>
                <a:cs typeface="+mn-ea"/>
                <a:sym typeface="+mn-lt"/>
              </a:rPr>
              <a:t>信息伦理</a:t>
            </a:r>
            <a:endParaRPr lang="en-US" altLang="zh-CN" sz="3600" b="1" dirty="0">
              <a:latin typeface="+mn-lt"/>
              <a:ea typeface="+mn-ea"/>
              <a:cs typeface="+mn-ea"/>
              <a:sym typeface="+mn-lt"/>
            </a:endParaRPr>
          </a:p>
        </p:txBody>
      </p:sp>
      <p:sp>
        <p:nvSpPr>
          <p:cNvPr id="30" name="燕尾形 29"/>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6" name="TextBox 7"/>
          <p:cNvSpPr txBox="1"/>
          <p:nvPr/>
        </p:nvSpPr>
        <p:spPr>
          <a:xfrm>
            <a:off x="221659" y="51470"/>
            <a:ext cx="616765" cy="631548"/>
          </a:xfrm>
          <a:prstGeom prst="rect">
            <a:avLst/>
          </a:prstGeom>
          <a:noFill/>
        </p:spPr>
        <p:txBody>
          <a:bodyPr wrap="none" lIns="76800" tIns="38400" rIns="76800" bIns="38400" rtlCol="0">
            <a:spAutoFit/>
          </a:bodyPr>
          <a:lstStyle/>
          <a:p>
            <a:r>
              <a:rPr lang="en-US" altLang="zh-CN" sz="3600" dirty="0">
                <a:cs typeface="+mn-ea"/>
                <a:sym typeface="+mn-lt"/>
              </a:rPr>
              <a:t>04</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07704" y="67994"/>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rPr>
              <a:t>信息政策与法规</a:t>
            </a:r>
            <a:endParaRPr kumimoji="0" lang="zh-CN" altLang="en-US" sz="36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18" name="TextBox 7"/>
          <p:cNvSpPr txBox="1"/>
          <p:nvPr/>
        </p:nvSpPr>
        <p:spPr>
          <a:xfrm>
            <a:off x="353105" y="51470"/>
            <a:ext cx="616765" cy="631548"/>
          </a:xfrm>
          <a:prstGeom prst="rect">
            <a:avLst/>
          </a:prstGeom>
          <a:noFill/>
        </p:spPr>
        <p:txBody>
          <a:bodyPr wrap="none" lIns="76800" tIns="38400" rIns="76800" bIns="3840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cs typeface="+mn-ea"/>
                <a:sym typeface="+mn-lt"/>
              </a:rPr>
              <a:t>01</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sp>
        <p:nvSpPr>
          <p:cNvPr id="3" name="TextBox 2"/>
          <p:cNvSpPr txBox="1"/>
          <p:nvPr/>
        </p:nvSpPr>
        <p:spPr>
          <a:xfrm>
            <a:off x="274604" y="1707654"/>
            <a:ext cx="4915276" cy="21852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cs typeface="+mn-ea"/>
                <a:sym typeface="+mn-lt"/>
              </a:rPr>
              <a:t>也称作号码可携带、移机不改号。</a:t>
            </a:r>
            <a:r>
              <a:rPr kumimoji="0" lang="zh-CN" altLang="en-US" sz="2400" b="0" i="0" u="none" strike="noStrike" kern="1200" cap="none" spc="0" normalizeH="0" baseline="30000" noProof="0" dirty="0">
                <a:ln>
                  <a:noFill/>
                </a:ln>
                <a:solidFill>
                  <a:prstClr val="black"/>
                </a:solidFill>
                <a:effectLst/>
                <a:uLnTx/>
                <a:uFillTx/>
                <a:cs typeface="+mn-ea"/>
                <a:sym typeface="+mn-lt"/>
              </a:rPr>
              <a:t> </a:t>
            </a:r>
            <a:endParaRPr kumimoji="0" lang="en-US" altLang="zh-CN" sz="2400" b="0" i="0" u="none" strike="noStrike" kern="1200" cap="none" spc="0" normalizeH="0" baseline="30000" noProof="0" dirty="0">
              <a:ln>
                <a:noFill/>
              </a:ln>
              <a:solidFill>
                <a:prstClr val="black"/>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30000" noProof="0" dirty="0">
              <a:ln>
                <a:noFill/>
              </a:ln>
              <a:solidFill>
                <a:prstClr val="black"/>
              </a:solidFill>
              <a:effectLst/>
              <a:uLnTx/>
              <a:uFillTx/>
              <a:cs typeface="+mn-ea"/>
              <a:sym typeface="+mn-lt"/>
            </a:endParaRPr>
          </a:p>
          <a:p>
            <a:pPr lvl="0"/>
            <a:r>
              <a:rPr lang="en-US" altLang="zh-CN" sz="2400" dirty="0">
                <a:solidFill>
                  <a:prstClr val="black"/>
                </a:solidFill>
                <a:cs typeface="+mn-ea"/>
                <a:sym typeface="+mn-lt"/>
              </a:rPr>
              <a:t>2017</a:t>
            </a:r>
            <a:r>
              <a:rPr lang="zh-CN" altLang="en-US" sz="2400" dirty="0">
                <a:solidFill>
                  <a:prstClr val="black"/>
                </a:solidFill>
                <a:cs typeface="+mn-ea"/>
                <a:sym typeface="+mn-lt"/>
              </a:rPr>
              <a:t>年</a:t>
            </a:r>
            <a:r>
              <a:rPr lang="en-US" altLang="zh-CN" sz="2400" dirty="0">
                <a:solidFill>
                  <a:prstClr val="black"/>
                </a:solidFill>
                <a:cs typeface="+mn-ea"/>
                <a:sym typeface="+mn-lt"/>
              </a:rPr>
              <a:t>8</a:t>
            </a:r>
            <a:r>
              <a:rPr lang="zh-CN" altLang="en-US" sz="2400" dirty="0">
                <a:solidFill>
                  <a:prstClr val="black"/>
                </a:solidFill>
                <a:cs typeface="+mn-ea"/>
                <a:sym typeface="+mn-lt"/>
              </a:rPr>
              <a:t>月，工信部在一份“十三五规划纲要”文件中，明确指出要在</a:t>
            </a:r>
            <a:r>
              <a:rPr lang="en-US" altLang="zh-CN" sz="2400" dirty="0">
                <a:solidFill>
                  <a:prstClr val="black"/>
                </a:solidFill>
                <a:cs typeface="+mn-ea"/>
                <a:sym typeface="+mn-lt"/>
              </a:rPr>
              <a:t>2020</a:t>
            </a:r>
            <a:r>
              <a:rPr lang="zh-CN" altLang="en-US" sz="2400" dirty="0">
                <a:solidFill>
                  <a:prstClr val="black"/>
                </a:solidFill>
                <a:cs typeface="+mn-ea"/>
                <a:sym typeface="+mn-lt"/>
              </a:rPr>
              <a:t>年全国范围内推行携号转网服务</a:t>
            </a: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2" name="TextBox 1"/>
          <p:cNvSpPr txBox="1"/>
          <p:nvPr/>
        </p:nvSpPr>
        <p:spPr>
          <a:xfrm>
            <a:off x="209704" y="885949"/>
            <a:ext cx="204094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cs typeface="+mn-ea"/>
                <a:sym typeface="+mn-lt"/>
              </a:rPr>
              <a:t>一、携号转网</a:t>
            </a:r>
            <a:endParaRPr kumimoji="0" lang="zh-CN" altLang="en-US" sz="2400" b="1" i="0" u="none" strike="noStrike" kern="1200" cap="none" spc="0" normalizeH="0" baseline="0" noProof="0" dirty="0">
              <a:ln>
                <a:noFill/>
              </a:ln>
              <a:solidFill>
                <a:prstClr val="black"/>
              </a:solidFill>
              <a:effectLst/>
              <a:uLnTx/>
              <a:uFillTx/>
              <a:cs typeface="+mn-ea"/>
              <a:sym typeface="+mn-lt"/>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89880" y="1133167"/>
            <a:ext cx="3744416" cy="34358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6" name="TextBox 43"/>
          <p:cNvSpPr txBox="1">
            <a:spLocks noChangeArrowheads="1"/>
          </p:cNvSpPr>
          <p:nvPr/>
        </p:nvSpPr>
        <p:spPr bwMode="auto">
          <a:xfrm>
            <a:off x="1907704" y="67994"/>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信息政策与法规</a:t>
            </a:r>
            <a:endParaRPr lang="zh-CN" altLang="en-US" sz="3600" b="1" dirty="0">
              <a:latin typeface="+mn-lt"/>
              <a:ea typeface="+mn-ea"/>
              <a:cs typeface="+mn-ea"/>
              <a:sym typeface="+mn-lt"/>
            </a:endParaRPr>
          </a:p>
        </p:txBody>
      </p: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01</a:t>
            </a:r>
            <a:endParaRPr lang="zh-CN" altLang="en-US" sz="3600" dirty="0">
              <a:cs typeface="+mn-ea"/>
              <a:sym typeface="+mn-lt"/>
            </a:endParaRPr>
          </a:p>
        </p:txBody>
      </p:sp>
      <p:sp>
        <p:nvSpPr>
          <p:cNvPr id="3" name="TextBox 2"/>
          <p:cNvSpPr txBox="1"/>
          <p:nvPr/>
        </p:nvSpPr>
        <p:spPr>
          <a:xfrm>
            <a:off x="209705" y="1629979"/>
            <a:ext cx="5586432" cy="2831544"/>
          </a:xfrm>
          <a:prstGeom prst="rect">
            <a:avLst/>
          </a:prstGeom>
          <a:noFill/>
        </p:spPr>
        <p:txBody>
          <a:bodyPr wrap="square" rtlCol="0">
            <a:spAutoFit/>
          </a:bodyPr>
          <a:lstStyle/>
          <a:p>
            <a:r>
              <a:rPr lang="zh-CN" altLang="en-US" sz="2400" dirty="0">
                <a:cs typeface="+mn-ea"/>
                <a:sym typeface="+mn-lt"/>
              </a:rPr>
              <a:t>也称作号码可携带、移机不改号，就是一家移动电信运营商的。</a:t>
            </a:r>
            <a:r>
              <a:rPr lang="zh-CN" altLang="en-US" sz="2400" baseline="30000" dirty="0">
                <a:cs typeface="+mn-ea"/>
                <a:sym typeface="+mn-lt"/>
              </a:rPr>
              <a:t> </a:t>
            </a:r>
            <a:endParaRPr lang="en-US" altLang="zh-CN" sz="2400" baseline="30000" dirty="0">
              <a:cs typeface="+mn-ea"/>
              <a:sym typeface="+mn-lt"/>
            </a:endParaRPr>
          </a:p>
          <a:p>
            <a:endParaRPr lang="en-US" altLang="zh-CN" sz="2400" baseline="30000" dirty="0">
              <a:cs typeface="+mn-ea"/>
              <a:sym typeface="+mn-lt"/>
            </a:endParaRPr>
          </a:p>
          <a:p>
            <a:r>
              <a:rPr lang="en-US" altLang="zh-CN" sz="2400" dirty="0">
                <a:cs typeface="+mn-ea"/>
                <a:sym typeface="+mn-lt"/>
              </a:rPr>
              <a:t>2018</a:t>
            </a:r>
            <a:r>
              <a:rPr lang="zh-CN" altLang="en-US" sz="2400" dirty="0">
                <a:cs typeface="+mn-ea"/>
                <a:sym typeface="+mn-lt"/>
              </a:rPr>
              <a:t>年</a:t>
            </a:r>
            <a:r>
              <a:rPr lang="en-US" altLang="zh-CN" sz="2400" dirty="0">
                <a:cs typeface="+mn-ea"/>
                <a:sym typeface="+mn-lt"/>
              </a:rPr>
              <a:t>12</a:t>
            </a:r>
            <a:r>
              <a:rPr lang="zh-CN" altLang="en-US" sz="2400" dirty="0">
                <a:cs typeface="+mn-ea"/>
                <a:sym typeface="+mn-lt"/>
              </a:rPr>
              <a:t>月</a:t>
            </a:r>
            <a:r>
              <a:rPr lang="en-US" altLang="zh-CN" sz="2400" dirty="0">
                <a:cs typeface="+mn-ea"/>
                <a:sym typeface="+mn-lt"/>
              </a:rPr>
              <a:t>1</a:t>
            </a:r>
            <a:r>
              <a:rPr lang="zh-CN" altLang="en-US" sz="2400" dirty="0">
                <a:cs typeface="+mn-ea"/>
                <a:sym typeface="+mn-lt"/>
              </a:rPr>
              <a:t>日，根据工业和信息化部对号码携带工作的整体部署，天津、海南、江西、湖北、云南五省（市）各运营企业推出新业务受理流程。</a:t>
            </a:r>
            <a:endParaRPr lang="zh-CN" altLang="en-US" sz="2400" dirty="0">
              <a:cs typeface="+mn-ea"/>
              <a:sym typeface="+mn-lt"/>
            </a:endParaRPr>
          </a:p>
          <a:p>
            <a:endParaRPr lang="zh-CN" altLang="en-US" dirty="0">
              <a:cs typeface="+mn-ea"/>
              <a:sym typeface="+mn-lt"/>
            </a:endParaRPr>
          </a:p>
        </p:txBody>
      </p:sp>
      <p:sp>
        <p:nvSpPr>
          <p:cNvPr id="2" name="TextBox 1"/>
          <p:cNvSpPr txBox="1"/>
          <p:nvPr/>
        </p:nvSpPr>
        <p:spPr>
          <a:xfrm>
            <a:off x="209704" y="885949"/>
            <a:ext cx="2040943" cy="461665"/>
          </a:xfrm>
          <a:prstGeom prst="rect">
            <a:avLst/>
          </a:prstGeom>
          <a:noFill/>
        </p:spPr>
        <p:txBody>
          <a:bodyPr wrap="none" rtlCol="0">
            <a:spAutoFit/>
          </a:bodyPr>
          <a:lstStyle/>
          <a:p>
            <a:r>
              <a:rPr lang="zh-CN" altLang="en-US" sz="2400" b="1" dirty="0">
                <a:cs typeface="+mn-ea"/>
                <a:sym typeface="+mn-lt"/>
              </a:rPr>
              <a:t>一、携号转网</a:t>
            </a:r>
            <a:endParaRPr lang="zh-CN" altLang="en-US" sz="2400" b="1" dirty="0">
              <a:cs typeface="+mn-ea"/>
              <a:sym typeface="+mn-lt"/>
            </a:endParaRPr>
          </a:p>
        </p:txBody>
      </p:sp>
      <p:pic>
        <p:nvPicPr>
          <p:cNvPr id="4" name="图片 3"/>
          <p:cNvPicPr>
            <a:picLocks noChangeAspect="1"/>
          </p:cNvPicPr>
          <p:nvPr/>
        </p:nvPicPr>
        <p:blipFill>
          <a:blip r:embed="rId1"/>
          <a:stretch>
            <a:fillRect/>
          </a:stretch>
        </p:blipFill>
        <p:spPr>
          <a:xfrm>
            <a:off x="251520" y="705687"/>
            <a:ext cx="7600994" cy="441765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3" name="TextBox 2"/>
          <p:cNvSpPr txBox="1"/>
          <p:nvPr/>
        </p:nvSpPr>
        <p:spPr>
          <a:xfrm>
            <a:off x="399406" y="771550"/>
            <a:ext cx="8352928" cy="3661410"/>
          </a:xfrm>
          <a:prstGeom prst="rect">
            <a:avLst/>
          </a:prstGeom>
          <a:noFill/>
        </p:spPr>
        <p:txBody>
          <a:bodyPr wrap="square" rtlCol="0">
            <a:spAutoFit/>
          </a:bodyPr>
          <a:lstStyle/>
          <a:p>
            <a:pPr>
              <a:lnSpc>
                <a:spcPct val="200000"/>
              </a:lnSpc>
            </a:pPr>
            <a:r>
              <a:rPr lang="zh-CN" altLang="en-US" sz="4400" dirty="0">
                <a:cs typeface="+mn-ea"/>
                <a:sym typeface="+mn-lt"/>
              </a:rPr>
              <a:t>   信息法规</a:t>
            </a:r>
            <a:r>
              <a:rPr lang="zh-CN" altLang="en-US" sz="2400" dirty="0">
                <a:cs typeface="+mn-ea"/>
                <a:sym typeface="+mn-lt"/>
              </a:rPr>
              <a:t>（</a:t>
            </a:r>
            <a:r>
              <a:rPr lang="en-US" altLang="zh-CN" sz="2400" b="1" dirty="0">
                <a:solidFill>
                  <a:srgbClr val="319095"/>
                </a:solidFill>
                <a:cs typeface="+mn-ea"/>
                <a:sym typeface="+mn-lt"/>
              </a:rPr>
              <a:t>Information Regulations</a:t>
            </a:r>
            <a:r>
              <a:rPr lang="en-US" altLang="zh-CN" sz="2400" dirty="0">
                <a:cs typeface="+mn-ea"/>
                <a:sym typeface="+mn-lt"/>
              </a:rPr>
              <a:t>)</a:t>
            </a:r>
            <a:r>
              <a:rPr lang="zh-CN" altLang="en-US" sz="2400" dirty="0">
                <a:cs typeface="+mn-ea"/>
                <a:sym typeface="+mn-lt"/>
              </a:rPr>
              <a:t>由</a:t>
            </a:r>
            <a:r>
              <a:rPr lang="zh-CN" altLang="en-US" sz="2400" u="sng" dirty="0">
                <a:solidFill>
                  <a:srgbClr val="C00000"/>
                </a:solidFill>
                <a:cs typeface="+mn-ea"/>
                <a:sym typeface="+mn-lt"/>
              </a:rPr>
              <a:t>信息法律和信息规章制度</a:t>
            </a:r>
            <a:r>
              <a:rPr lang="zh-CN" altLang="en-US" sz="2400" dirty="0">
                <a:cs typeface="+mn-ea"/>
                <a:sym typeface="+mn-lt"/>
              </a:rPr>
              <a:t>共同构成，即信息法规是另一种信息活动的调控手段，是</a:t>
            </a:r>
            <a:r>
              <a:rPr lang="zh-CN" altLang="en-US" sz="2400" dirty="0">
                <a:solidFill>
                  <a:srgbClr val="C00000"/>
                </a:solidFill>
                <a:cs typeface="+mn-ea"/>
                <a:sym typeface="+mn-lt"/>
              </a:rPr>
              <a:t>调整信息活动中的各种社会关系的法律规范、规章制度</a:t>
            </a:r>
            <a:r>
              <a:rPr lang="zh-CN" altLang="en-US" sz="2400" dirty="0">
                <a:cs typeface="+mn-ea"/>
                <a:sym typeface="+mn-lt"/>
              </a:rPr>
              <a:t>的总称。</a:t>
            </a:r>
            <a:endParaRPr lang="zh-CN" altLang="en-US" sz="2400" dirty="0">
              <a:cs typeface="+mn-ea"/>
              <a:sym typeface="+mn-lt"/>
            </a:endParaRPr>
          </a:p>
        </p:txBody>
      </p:sp>
      <p:cxnSp>
        <p:nvCxnSpPr>
          <p:cNvPr id="7" name="直接连接符 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8" name="TextBox 43"/>
          <p:cNvSpPr txBox="1">
            <a:spLocks noChangeArrowheads="1"/>
          </p:cNvSpPr>
          <p:nvPr/>
        </p:nvSpPr>
        <p:spPr bwMode="auto">
          <a:xfrm>
            <a:off x="1907704" y="67994"/>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信息政策与法规</a:t>
            </a:r>
            <a:endParaRPr lang="zh-CN" altLang="en-US" sz="3600" b="1" dirty="0">
              <a:latin typeface="+mn-lt"/>
              <a:ea typeface="+mn-ea"/>
              <a:cs typeface="+mn-ea"/>
              <a:sym typeface="+mn-lt"/>
            </a:endParaRPr>
          </a:p>
        </p:txBody>
      </p: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0"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01</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5370" y="1442177"/>
            <a:ext cx="5017543" cy="569993"/>
          </a:xfrm>
          <a:prstGeom prst="rect">
            <a:avLst/>
          </a:prstGeom>
          <a:noFill/>
        </p:spPr>
        <p:txBody>
          <a:bodyPr wrap="square" lIns="76800" tIns="38400" rIns="76800" bIns="38400" rtlCol="0">
            <a:spAutoFit/>
          </a:bodyPr>
          <a:lstStyle/>
          <a:p>
            <a:r>
              <a:rPr lang="zh-CN" altLang="en-US" sz="3200" dirty="0">
                <a:solidFill>
                  <a:schemeClr val="tx1">
                    <a:lumMod val="75000"/>
                    <a:lumOff val="25000"/>
                  </a:schemeClr>
                </a:solidFill>
                <a:cs typeface="+mn-ea"/>
                <a:sym typeface="+mn-lt"/>
              </a:rPr>
              <a:t>本质不同</a:t>
            </a:r>
            <a:endParaRPr lang="zh-CN" altLang="en-US" sz="3200" dirty="0">
              <a:solidFill>
                <a:schemeClr val="tx1">
                  <a:lumMod val="75000"/>
                  <a:lumOff val="25000"/>
                </a:schemeClr>
              </a:solidFill>
              <a:cs typeface="+mn-ea"/>
              <a:sym typeface="+mn-lt"/>
            </a:endParaRPr>
          </a:p>
        </p:txBody>
      </p:sp>
      <p:sp>
        <p:nvSpPr>
          <p:cNvPr id="3" name="TextBox 2"/>
          <p:cNvSpPr txBox="1"/>
          <p:nvPr/>
        </p:nvSpPr>
        <p:spPr>
          <a:xfrm>
            <a:off x="3335370" y="2630310"/>
            <a:ext cx="5017543" cy="569993"/>
          </a:xfrm>
          <a:prstGeom prst="rect">
            <a:avLst/>
          </a:prstGeom>
          <a:noFill/>
        </p:spPr>
        <p:txBody>
          <a:bodyPr wrap="square" lIns="76800" tIns="38400" rIns="76800" bIns="38400" rtlCol="0">
            <a:spAutoFit/>
          </a:bodyPr>
          <a:lstStyle/>
          <a:p>
            <a:r>
              <a:rPr lang="zh-CN" altLang="en-US" sz="3200" dirty="0">
                <a:solidFill>
                  <a:schemeClr val="tx1">
                    <a:lumMod val="75000"/>
                    <a:lumOff val="25000"/>
                  </a:schemeClr>
                </a:solidFill>
                <a:cs typeface="+mn-ea"/>
                <a:sym typeface="+mn-lt"/>
              </a:rPr>
              <a:t>调控方法不同</a:t>
            </a:r>
            <a:endParaRPr lang="zh-CN" altLang="en-US" sz="3200" dirty="0">
              <a:solidFill>
                <a:schemeClr val="tx1">
                  <a:lumMod val="75000"/>
                  <a:lumOff val="25000"/>
                </a:schemeClr>
              </a:solidFill>
              <a:cs typeface="+mn-ea"/>
              <a:sym typeface="+mn-lt"/>
            </a:endParaRPr>
          </a:p>
        </p:txBody>
      </p:sp>
      <p:sp>
        <p:nvSpPr>
          <p:cNvPr id="4" name="TextBox 3"/>
          <p:cNvSpPr txBox="1"/>
          <p:nvPr/>
        </p:nvSpPr>
        <p:spPr>
          <a:xfrm>
            <a:off x="3383714" y="3651870"/>
            <a:ext cx="4969199" cy="569993"/>
          </a:xfrm>
          <a:prstGeom prst="rect">
            <a:avLst/>
          </a:prstGeom>
          <a:noFill/>
        </p:spPr>
        <p:txBody>
          <a:bodyPr wrap="square" lIns="76800" tIns="38400" rIns="76800" bIns="38400" rtlCol="0">
            <a:spAutoFit/>
          </a:bodyPr>
          <a:lstStyle/>
          <a:p>
            <a:r>
              <a:rPr lang="zh-CN" altLang="en-US" sz="3200" dirty="0">
                <a:solidFill>
                  <a:schemeClr val="tx1">
                    <a:lumMod val="75000"/>
                    <a:lumOff val="25000"/>
                  </a:schemeClr>
                </a:solidFill>
                <a:cs typeface="+mn-ea"/>
                <a:sym typeface="+mn-lt"/>
              </a:rPr>
              <a:t>调控范围不同</a:t>
            </a:r>
            <a:endParaRPr lang="zh-CN" altLang="en-US" sz="3200" dirty="0">
              <a:solidFill>
                <a:schemeClr val="tx1">
                  <a:lumMod val="75000"/>
                  <a:lumOff val="25000"/>
                </a:schemeClr>
              </a:solidFill>
              <a:cs typeface="+mn-ea"/>
              <a:sym typeface="+mn-lt"/>
            </a:endParaRPr>
          </a:p>
        </p:txBody>
      </p:sp>
      <p:cxnSp>
        <p:nvCxnSpPr>
          <p:cNvPr id="5" name="直接连接符 4"/>
          <p:cNvCxnSpPr/>
          <p:nvPr/>
        </p:nvCxnSpPr>
        <p:spPr>
          <a:xfrm flipV="1">
            <a:off x="3335370" y="2164377"/>
            <a:ext cx="5017543" cy="19658"/>
          </a:xfrm>
          <a:prstGeom prst="line">
            <a:avLst/>
          </a:prstGeom>
          <a:noFill/>
          <a:ln w="9525" cap="flat" cmpd="sng" algn="ctr">
            <a:solidFill>
              <a:schemeClr val="tx1"/>
            </a:solidFill>
            <a:prstDash val="dash"/>
          </a:ln>
          <a:effectLst/>
        </p:spPr>
      </p:cxnSp>
      <p:cxnSp>
        <p:nvCxnSpPr>
          <p:cNvPr id="6" name="直接连接符 5"/>
          <p:cNvCxnSpPr/>
          <p:nvPr/>
        </p:nvCxnSpPr>
        <p:spPr>
          <a:xfrm>
            <a:off x="3335370" y="3469656"/>
            <a:ext cx="5125569" cy="0"/>
          </a:xfrm>
          <a:prstGeom prst="line">
            <a:avLst/>
          </a:prstGeom>
          <a:noFill/>
          <a:ln w="9525" cap="flat" cmpd="sng" algn="ctr">
            <a:solidFill>
              <a:schemeClr val="tx1"/>
            </a:solidFill>
            <a:prstDash val="dash"/>
          </a:ln>
          <a:effectLst/>
        </p:spPr>
      </p:cxnSp>
      <p:grpSp>
        <p:nvGrpSpPr>
          <p:cNvPr id="7" name="组合 6"/>
          <p:cNvGrpSpPr/>
          <p:nvPr/>
        </p:nvGrpSpPr>
        <p:grpSpPr>
          <a:xfrm>
            <a:off x="2519506" y="1380999"/>
            <a:ext cx="656003" cy="541955"/>
            <a:chOff x="5068579" y="1212105"/>
            <a:chExt cx="555066" cy="458732"/>
          </a:xfrm>
        </p:grpSpPr>
        <p:sp>
          <p:nvSpPr>
            <p:cNvPr id="8" name="六边形 7"/>
            <p:cNvSpPr/>
            <p:nvPr/>
          </p:nvSpPr>
          <p:spPr>
            <a:xfrm>
              <a:off x="5068579" y="1212105"/>
              <a:ext cx="555066" cy="458732"/>
            </a:xfrm>
            <a:prstGeom prst="hexagon">
              <a:avLst/>
            </a:prstGeom>
            <a:solidFill>
              <a:srgbClr val="5FCACB"/>
            </a:solidFill>
            <a:ln w="25400" cap="flat" cmpd="sng" algn="ctr">
              <a:noFill/>
              <a:prstDash val="solid"/>
            </a:ln>
            <a:effectLst/>
          </p:spPr>
          <p:txBody>
            <a:bodyPr rtlCol="0" anchor="ctr"/>
            <a:lstStyle/>
            <a:p>
              <a:pPr algn="ctr" defTabSz="768350">
                <a:defRPr/>
              </a:pPr>
              <a:endParaRPr lang="zh-CN" altLang="en-US" sz="1500" kern="0">
                <a:solidFill>
                  <a:prstClr val="white"/>
                </a:solidFill>
                <a:cs typeface="+mn-ea"/>
                <a:sym typeface="+mn-lt"/>
              </a:endParaRPr>
            </a:p>
          </p:txBody>
        </p:sp>
        <p:sp>
          <p:nvSpPr>
            <p:cNvPr id="9" name="Freeform 70"/>
            <p:cNvSpPr>
              <a:spLocks noEditPoints="1"/>
            </p:cNvSpPr>
            <p:nvPr/>
          </p:nvSpPr>
          <p:spPr bwMode="auto">
            <a:xfrm>
              <a:off x="5235099" y="1295926"/>
              <a:ext cx="242524" cy="290241"/>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68571" tIns="34286" rIns="68571" bIns="34286" numCol="1" anchor="t" anchorCtr="0" compatLnSpc="1"/>
            <a:lstStyle/>
            <a:p>
              <a:endParaRPr lang="en-US">
                <a:cs typeface="+mn-ea"/>
                <a:sym typeface="+mn-lt"/>
              </a:endParaRPr>
            </a:p>
          </p:txBody>
        </p:sp>
      </p:grpSp>
      <p:grpSp>
        <p:nvGrpSpPr>
          <p:cNvPr id="10" name="组合 9"/>
          <p:cNvGrpSpPr/>
          <p:nvPr/>
        </p:nvGrpSpPr>
        <p:grpSpPr>
          <a:xfrm>
            <a:off x="2519546" y="2577757"/>
            <a:ext cx="655217" cy="541306"/>
            <a:chOff x="5068633" y="2299928"/>
            <a:chExt cx="554400" cy="458182"/>
          </a:xfrm>
        </p:grpSpPr>
        <p:sp>
          <p:nvSpPr>
            <p:cNvPr id="11" name="六边形 10"/>
            <p:cNvSpPr/>
            <p:nvPr/>
          </p:nvSpPr>
          <p:spPr>
            <a:xfrm>
              <a:off x="5068633" y="2299928"/>
              <a:ext cx="554400" cy="458182"/>
            </a:xfrm>
            <a:prstGeom prst="hexagon">
              <a:avLst/>
            </a:prstGeom>
            <a:solidFill>
              <a:srgbClr val="A0BF0D"/>
            </a:solidFill>
            <a:ln w="25400" cap="flat" cmpd="sng" algn="ctr">
              <a:noFill/>
              <a:prstDash val="solid"/>
            </a:ln>
            <a:effectLst/>
          </p:spPr>
          <p:txBody>
            <a:bodyPr rtlCol="0" anchor="ctr"/>
            <a:lstStyle/>
            <a:p>
              <a:pPr algn="ctr" defTabSz="768350">
                <a:defRPr/>
              </a:pPr>
              <a:endParaRPr lang="zh-CN" altLang="en-US" sz="1500" kern="0">
                <a:solidFill>
                  <a:prstClr val="white"/>
                </a:solidFill>
                <a:cs typeface="+mn-ea"/>
                <a:sym typeface="+mn-lt"/>
              </a:endParaRPr>
            </a:p>
          </p:txBody>
        </p:sp>
        <p:sp>
          <p:nvSpPr>
            <p:cNvPr id="12" name="Freeform 72"/>
            <p:cNvSpPr>
              <a:spLocks noEditPoints="1"/>
            </p:cNvSpPr>
            <p:nvPr/>
          </p:nvSpPr>
          <p:spPr bwMode="auto">
            <a:xfrm>
              <a:off x="5180447" y="2343925"/>
              <a:ext cx="369521" cy="370187"/>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68571" tIns="34286" rIns="68571" bIns="34286" numCol="1" anchor="t" anchorCtr="0" compatLnSpc="1"/>
            <a:lstStyle/>
            <a:p>
              <a:endParaRPr lang="en-US">
                <a:cs typeface="+mn-ea"/>
                <a:sym typeface="+mn-lt"/>
              </a:endParaRPr>
            </a:p>
          </p:txBody>
        </p:sp>
      </p:grpSp>
      <p:grpSp>
        <p:nvGrpSpPr>
          <p:cNvPr id="13" name="组合 12"/>
          <p:cNvGrpSpPr/>
          <p:nvPr/>
        </p:nvGrpSpPr>
        <p:grpSpPr>
          <a:xfrm>
            <a:off x="2520005" y="3627419"/>
            <a:ext cx="655217" cy="541306"/>
            <a:chOff x="5069244" y="3343865"/>
            <a:chExt cx="554400" cy="458182"/>
          </a:xfrm>
        </p:grpSpPr>
        <p:sp>
          <p:nvSpPr>
            <p:cNvPr id="14" name="六边形 13"/>
            <p:cNvSpPr/>
            <p:nvPr/>
          </p:nvSpPr>
          <p:spPr>
            <a:xfrm>
              <a:off x="5069244" y="3343865"/>
              <a:ext cx="554400" cy="458182"/>
            </a:xfrm>
            <a:prstGeom prst="hexagon">
              <a:avLst/>
            </a:prstGeom>
            <a:solidFill>
              <a:srgbClr val="319095"/>
            </a:solidFill>
            <a:ln w="25400" cap="flat" cmpd="sng" algn="ctr">
              <a:noFill/>
              <a:prstDash val="solid"/>
            </a:ln>
            <a:effectLst/>
          </p:spPr>
          <p:txBody>
            <a:bodyPr rtlCol="0" anchor="ctr"/>
            <a:lstStyle/>
            <a:p>
              <a:pPr algn="ctr" defTabSz="768350">
                <a:defRPr/>
              </a:pPr>
              <a:endParaRPr lang="zh-CN" altLang="en-US" sz="1500" kern="0">
                <a:solidFill>
                  <a:prstClr val="white"/>
                </a:solidFill>
                <a:cs typeface="+mn-ea"/>
                <a:sym typeface="+mn-lt"/>
              </a:endParaRPr>
            </a:p>
          </p:txBody>
        </p:sp>
        <p:sp>
          <p:nvSpPr>
            <p:cNvPr id="15" name="Freeform 13"/>
            <p:cNvSpPr>
              <a:spLocks noEditPoints="1"/>
            </p:cNvSpPr>
            <p:nvPr/>
          </p:nvSpPr>
          <p:spPr bwMode="auto">
            <a:xfrm>
              <a:off x="5230120" y="3374754"/>
              <a:ext cx="217568" cy="40103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68571" tIns="34286" rIns="68571" bIns="34286" numCol="1" anchor="t" anchorCtr="0" compatLnSpc="1"/>
            <a:lstStyle/>
            <a:p>
              <a:endParaRPr lang="en-US">
                <a:cs typeface="+mn-ea"/>
                <a:sym typeface="+mn-lt"/>
              </a:endParaRPr>
            </a:p>
          </p:txBody>
        </p:sp>
      </p:grpSp>
      <p:cxnSp>
        <p:nvCxnSpPr>
          <p:cNvPr id="16" name="直接连接符 15"/>
          <p:cNvCxnSpPr/>
          <p:nvPr/>
        </p:nvCxnSpPr>
        <p:spPr>
          <a:xfrm>
            <a:off x="3335370" y="4370060"/>
            <a:ext cx="5125569" cy="0"/>
          </a:xfrm>
          <a:prstGeom prst="line">
            <a:avLst/>
          </a:prstGeom>
          <a:noFill/>
          <a:ln w="9525" cap="flat" cmpd="sng" algn="ctr">
            <a:solidFill>
              <a:schemeClr val="tx1"/>
            </a:solidFill>
            <a:prstDash val="dash"/>
          </a:ln>
          <a:effectLst/>
        </p:spPr>
      </p:cxnSp>
      <p:cxnSp>
        <p:nvCxnSpPr>
          <p:cNvPr id="47" name="直接连接符 4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9" name="燕尾形 4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51" name="TextBox 50"/>
          <p:cNvSpPr txBox="1"/>
          <p:nvPr/>
        </p:nvSpPr>
        <p:spPr>
          <a:xfrm>
            <a:off x="-625982" y="1275607"/>
            <a:ext cx="2339102" cy="2625202"/>
          </a:xfrm>
          <a:prstGeom prst="rect">
            <a:avLst/>
          </a:prstGeom>
          <a:noFill/>
        </p:spPr>
        <p:txBody>
          <a:bodyPr vert="eaVert" wrap="square" rtlCol="0">
            <a:spAutoFit/>
          </a:bodyPr>
          <a:lstStyle/>
          <a:p>
            <a:pPr>
              <a:spcBef>
                <a:spcPts val="1200"/>
              </a:spcBef>
            </a:pPr>
            <a:r>
              <a:rPr lang="zh-CN" altLang="en-US" sz="2800" b="1" dirty="0">
                <a:solidFill>
                  <a:schemeClr val="tx1">
                    <a:lumMod val="65000"/>
                    <a:lumOff val="35000"/>
                  </a:schemeClr>
                </a:solidFill>
                <a:cs typeface="+mn-ea"/>
                <a:sym typeface="+mn-lt"/>
              </a:rPr>
              <a:t>法规的主要区别</a:t>
            </a:r>
            <a:endParaRPr lang="en-US" altLang="zh-CN" sz="2800" b="1" dirty="0">
              <a:solidFill>
                <a:schemeClr val="tx1">
                  <a:lumMod val="65000"/>
                  <a:lumOff val="35000"/>
                </a:schemeClr>
              </a:solidFill>
              <a:cs typeface="+mn-ea"/>
              <a:sym typeface="+mn-lt"/>
            </a:endParaRPr>
          </a:p>
          <a:p>
            <a:pPr>
              <a:lnSpc>
                <a:spcPct val="150000"/>
              </a:lnSpc>
            </a:pPr>
            <a:r>
              <a:rPr lang="zh-CN" altLang="en-US" sz="2800" b="1" dirty="0">
                <a:solidFill>
                  <a:schemeClr val="tx1">
                    <a:lumMod val="65000"/>
                    <a:lumOff val="35000"/>
                  </a:schemeClr>
                </a:solidFill>
                <a:cs typeface="+mn-ea"/>
                <a:sym typeface="+mn-lt"/>
              </a:rPr>
              <a:t>信息政策与信息</a:t>
            </a:r>
            <a:endParaRPr lang="zh-CN" altLang="en-US" sz="2800" b="1" dirty="0">
              <a:solidFill>
                <a:schemeClr val="tx1">
                  <a:lumMod val="65000"/>
                  <a:lumOff val="35000"/>
                </a:schemeClr>
              </a:solidFill>
              <a:cs typeface="+mn-ea"/>
              <a:sym typeface="+mn-lt"/>
            </a:endParaRPr>
          </a:p>
        </p:txBody>
      </p:sp>
      <p:cxnSp>
        <p:nvCxnSpPr>
          <p:cNvPr id="22" name="直接连接符 21"/>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23" name="TextBox 43"/>
          <p:cNvSpPr txBox="1">
            <a:spLocks noChangeArrowheads="1"/>
          </p:cNvSpPr>
          <p:nvPr/>
        </p:nvSpPr>
        <p:spPr bwMode="auto">
          <a:xfrm>
            <a:off x="1907704" y="67994"/>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信息政策与法规</a:t>
            </a:r>
            <a:endParaRPr lang="zh-CN" altLang="en-US" sz="3600" b="1" dirty="0">
              <a:latin typeface="+mn-lt"/>
              <a:ea typeface="+mn-ea"/>
              <a:cs typeface="+mn-ea"/>
              <a:sym typeface="+mn-lt"/>
            </a:endParaRPr>
          </a:p>
        </p:txBody>
      </p:sp>
      <p:sp>
        <p:nvSpPr>
          <p:cNvPr id="24" name="燕尾形 23"/>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25"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01</a:t>
            </a:r>
            <a:endParaRPr lang="zh-CN" altLang="en-US" sz="36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49" name="燕尾形 4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8" name="TextBox 17"/>
          <p:cNvSpPr txBox="1"/>
          <p:nvPr/>
        </p:nvSpPr>
        <p:spPr>
          <a:xfrm>
            <a:off x="2339104" y="843558"/>
            <a:ext cx="4825184" cy="461665"/>
          </a:xfrm>
          <a:prstGeom prst="rect">
            <a:avLst/>
          </a:prstGeom>
          <a:noFill/>
        </p:spPr>
        <p:txBody>
          <a:bodyPr wrap="square" rtlCol="0">
            <a:spAutoFit/>
          </a:bodyPr>
          <a:lstStyle/>
          <a:p>
            <a:r>
              <a:rPr lang="zh-CN" altLang="en-US" sz="2400" b="1" dirty="0">
                <a:cs typeface="+mn-ea"/>
                <a:sym typeface="+mn-lt"/>
              </a:rPr>
              <a:t>信息政策与法规的主要联系</a:t>
            </a:r>
            <a:endParaRPr lang="zh-CN" altLang="en-US" sz="2400" b="1" dirty="0">
              <a:cs typeface="+mn-ea"/>
              <a:sym typeface="+mn-lt"/>
            </a:endParaRPr>
          </a:p>
        </p:txBody>
      </p:sp>
      <p:cxnSp>
        <p:nvCxnSpPr>
          <p:cNvPr id="8" name="直接连接符 7"/>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9" name="燕尾形 8"/>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cxnSp>
        <p:nvCxnSpPr>
          <p:cNvPr id="10" name="直接连接符 9"/>
          <p:cNvCxnSpPr/>
          <p:nvPr/>
        </p:nvCxnSpPr>
        <p:spPr>
          <a:xfrm>
            <a:off x="0" y="681977"/>
            <a:ext cx="9151740"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1" name="TextBox 43"/>
          <p:cNvSpPr txBox="1">
            <a:spLocks noChangeArrowheads="1"/>
          </p:cNvSpPr>
          <p:nvPr/>
        </p:nvSpPr>
        <p:spPr bwMode="auto">
          <a:xfrm>
            <a:off x="1907704" y="67994"/>
            <a:ext cx="4789166" cy="63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800" tIns="38400" rIns="76800" bIns="38400">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3600" b="1" dirty="0">
                <a:latin typeface="+mn-lt"/>
                <a:ea typeface="+mn-ea"/>
                <a:cs typeface="+mn-ea"/>
                <a:sym typeface="+mn-lt"/>
              </a:rPr>
              <a:t>信息政策与法规</a:t>
            </a:r>
            <a:endParaRPr lang="zh-CN" altLang="en-US" sz="3600" b="1" dirty="0">
              <a:latin typeface="+mn-lt"/>
              <a:ea typeface="+mn-ea"/>
              <a:cs typeface="+mn-ea"/>
              <a:sym typeface="+mn-lt"/>
            </a:endParaRPr>
          </a:p>
        </p:txBody>
      </p:sp>
      <p:sp>
        <p:nvSpPr>
          <p:cNvPr id="12" name="燕尾形 11"/>
          <p:cNvSpPr/>
          <p:nvPr/>
        </p:nvSpPr>
        <p:spPr>
          <a:xfrm>
            <a:off x="1189901" y="1"/>
            <a:ext cx="645147" cy="681977"/>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cs typeface="+mn-ea"/>
              <a:sym typeface="+mn-lt"/>
            </a:endParaRPr>
          </a:p>
        </p:txBody>
      </p:sp>
      <p:sp>
        <p:nvSpPr>
          <p:cNvPr id="13" name="TextBox 7"/>
          <p:cNvSpPr txBox="1"/>
          <p:nvPr/>
        </p:nvSpPr>
        <p:spPr>
          <a:xfrm>
            <a:off x="353105" y="51470"/>
            <a:ext cx="616765" cy="631548"/>
          </a:xfrm>
          <a:prstGeom prst="rect">
            <a:avLst/>
          </a:prstGeom>
          <a:noFill/>
        </p:spPr>
        <p:txBody>
          <a:bodyPr wrap="none" lIns="76800" tIns="38400" rIns="76800" bIns="38400" rtlCol="0">
            <a:spAutoFit/>
          </a:bodyPr>
          <a:lstStyle/>
          <a:p>
            <a:r>
              <a:rPr lang="en-US" altLang="zh-CN" sz="3600" dirty="0">
                <a:cs typeface="+mn-ea"/>
                <a:sym typeface="+mn-lt"/>
              </a:rPr>
              <a:t>01</a:t>
            </a:r>
            <a:endParaRPr lang="zh-CN" altLang="en-US" sz="3600" dirty="0">
              <a:cs typeface="+mn-ea"/>
              <a:sym typeface="+mn-lt"/>
            </a:endParaRPr>
          </a:p>
        </p:txBody>
      </p:sp>
      <p:grpSp>
        <p:nvGrpSpPr>
          <p:cNvPr id="14" name="组合 13"/>
          <p:cNvGrpSpPr/>
          <p:nvPr/>
        </p:nvGrpSpPr>
        <p:grpSpPr>
          <a:xfrm>
            <a:off x="755650" y="1364615"/>
            <a:ext cx="8021320" cy="3510915"/>
            <a:chOff x="1476691" y="735031"/>
            <a:chExt cx="7114604" cy="3746499"/>
          </a:xfrm>
        </p:grpSpPr>
        <p:pic>
          <p:nvPicPr>
            <p:cNvPr id="15"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rot="900000" flipV="1">
              <a:off x="7375902" y="3305750"/>
              <a:ext cx="1116000" cy="5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15"/>
            <p:cNvGrpSpPr/>
            <p:nvPr/>
          </p:nvGrpSpPr>
          <p:grpSpPr>
            <a:xfrm>
              <a:off x="1476691" y="735031"/>
              <a:ext cx="1114562" cy="1335874"/>
              <a:chOff x="1288116" y="1183264"/>
              <a:chExt cx="1368152" cy="1639821"/>
            </a:xfrm>
          </p:grpSpPr>
          <p:sp>
            <p:nvSpPr>
              <p:cNvPr id="34" name="梯形 33"/>
              <p:cNvSpPr/>
              <p:nvPr/>
            </p:nvSpPr>
            <p:spPr>
              <a:xfrm rot="5400000">
                <a:off x="1090244" y="1454933"/>
                <a:ext cx="1584176" cy="1152128"/>
              </a:xfrm>
              <a:prstGeom prst="trapezoid">
                <a:avLst/>
              </a:prstGeom>
              <a:solidFill>
                <a:srgbClr val="005DA2"/>
              </a:solidFill>
              <a:ln>
                <a:noFill/>
              </a:ln>
              <a:effectLst>
                <a:outerShdw blurRad="50800" dist="50800" dir="5400000" algn="ctr" rotWithShape="0">
                  <a:srgbClr val="005DA2"/>
                </a:outerShdw>
              </a:effectLst>
              <a:scene3d>
                <a:camera prst="perspectiveFront">
                  <a:rot lat="20699999" lon="0" rev="0"/>
                </a:camera>
                <a:lightRig rig="threePt" dir="t"/>
              </a:scene3d>
              <a:sp3d z="635000" extrusionH="514350" contourW="12700">
                <a:extrusionClr>
                  <a:srgbClr val="005DA2"/>
                </a:extrusionClr>
                <a:contourClr>
                  <a:srgbClr val="005DA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35" name="TextBox 34"/>
              <p:cNvSpPr txBox="1"/>
              <p:nvPr/>
            </p:nvSpPr>
            <p:spPr>
              <a:xfrm>
                <a:off x="1288116" y="1183264"/>
                <a:ext cx="1368152" cy="1449798"/>
              </a:xfrm>
              <a:prstGeom prst="rect">
                <a:avLst/>
              </a:prstGeom>
              <a:noFill/>
              <a:scene3d>
                <a:camera prst="orthographicFront">
                  <a:rot lat="21004596" lon="2093122" rev="52821"/>
                </a:camera>
                <a:lightRig rig="threePt" dir="t"/>
              </a:scene3d>
            </p:spPr>
            <p:txBody>
              <a:bodyPr wrap="square" rtlCol="0">
                <a:spAutoFit/>
              </a:bodyPr>
              <a:lstStyle/>
              <a:p>
                <a:pPr algn="ctr"/>
                <a:r>
                  <a:rPr lang="en-US" altLang="zh-CN" sz="6600" dirty="0">
                    <a:solidFill>
                      <a:schemeClr val="bg1"/>
                    </a:solidFill>
                    <a:cs typeface="+mn-ea"/>
                    <a:sym typeface="+mn-lt"/>
                  </a:rPr>
                  <a:t>0</a:t>
                </a:r>
                <a:r>
                  <a:rPr lang="en-US" altLang="zh-CN" sz="4800" dirty="0">
                    <a:solidFill>
                      <a:schemeClr val="bg1"/>
                    </a:solidFill>
                    <a:cs typeface="+mn-ea"/>
                    <a:sym typeface="+mn-lt"/>
                  </a:rPr>
                  <a:t>1</a:t>
                </a:r>
                <a:endParaRPr lang="zh-CN" altLang="en-US" sz="4800" dirty="0">
                  <a:solidFill>
                    <a:schemeClr val="bg1"/>
                  </a:solidFill>
                  <a:cs typeface="+mn-ea"/>
                  <a:sym typeface="+mn-lt"/>
                </a:endParaRPr>
              </a:p>
            </p:txBody>
          </p:sp>
        </p:grpSp>
        <p:grpSp>
          <p:nvGrpSpPr>
            <p:cNvPr id="17" name="组合 16"/>
            <p:cNvGrpSpPr/>
            <p:nvPr/>
          </p:nvGrpSpPr>
          <p:grpSpPr>
            <a:xfrm>
              <a:off x="2763833" y="780032"/>
              <a:ext cx="5681160" cy="1327143"/>
              <a:chOff x="2724094" y="768164"/>
              <a:chExt cx="6973749" cy="1629090"/>
            </a:xfrm>
          </p:grpSpPr>
          <p:pic>
            <p:nvPicPr>
              <p:cNvPr id="32"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2724094" y="768164"/>
                <a:ext cx="6724584" cy="14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flipV="1">
                <a:off x="2973260" y="2252580"/>
                <a:ext cx="6724583" cy="144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燕尾形 19"/>
            <p:cNvSpPr/>
            <p:nvPr/>
          </p:nvSpPr>
          <p:spPr>
            <a:xfrm>
              <a:off x="2691130" y="1308936"/>
              <a:ext cx="183200" cy="183200"/>
            </a:xfrm>
            <a:prstGeom prst="chevron">
              <a:avLst>
                <a:gd name="adj" fmla="val 79675"/>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cs typeface="+mn-ea"/>
                <a:sym typeface="+mn-lt"/>
              </a:endParaRPr>
            </a:p>
          </p:txBody>
        </p:sp>
        <p:sp>
          <p:nvSpPr>
            <p:cNvPr id="21" name="TextBox 20"/>
            <p:cNvSpPr txBox="1"/>
            <p:nvPr/>
          </p:nvSpPr>
          <p:spPr>
            <a:xfrm>
              <a:off x="3838793" y="1074067"/>
              <a:ext cx="1466531" cy="394114"/>
            </a:xfrm>
            <a:prstGeom prst="rect">
              <a:avLst/>
            </a:prstGeom>
            <a:noFill/>
          </p:spPr>
          <p:txBody>
            <a:bodyPr wrap="square" rtlCol="0">
              <a:spAutoFit/>
            </a:bodyPr>
            <a:lstStyle/>
            <a:p>
              <a:pPr algn="ctr"/>
              <a:endParaRPr lang="zh-CN" altLang="en-US" b="1" dirty="0">
                <a:solidFill>
                  <a:schemeClr val="tx1">
                    <a:lumMod val="75000"/>
                    <a:lumOff val="25000"/>
                  </a:schemeClr>
                </a:solidFill>
                <a:cs typeface="+mn-ea"/>
                <a:sym typeface="+mn-lt"/>
              </a:endParaRPr>
            </a:p>
          </p:txBody>
        </p:sp>
        <p:sp>
          <p:nvSpPr>
            <p:cNvPr id="22" name="TextBox 21"/>
            <p:cNvSpPr txBox="1"/>
            <p:nvPr/>
          </p:nvSpPr>
          <p:spPr>
            <a:xfrm>
              <a:off x="3838793" y="1490409"/>
              <a:ext cx="1466531" cy="262743"/>
            </a:xfrm>
            <a:prstGeom prst="rect">
              <a:avLst/>
            </a:prstGeom>
            <a:noFill/>
          </p:spPr>
          <p:txBody>
            <a:bodyPr wrap="square" rtlCol="0">
              <a:spAutoFit/>
            </a:bodyPr>
            <a:lstStyle/>
            <a:p>
              <a:pPr algn="ctr"/>
              <a:endParaRPr lang="zh-CN" altLang="en-US" sz="1000" dirty="0">
                <a:solidFill>
                  <a:schemeClr val="tx1">
                    <a:lumMod val="75000"/>
                    <a:lumOff val="25000"/>
                  </a:schemeClr>
                </a:solidFill>
                <a:cs typeface="+mn-ea"/>
                <a:sym typeface="+mn-lt"/>
              </a:endParaRPr>
            </a:p>
          </p:txBody>
        </p:sp>
        <p:grpSp>
          <p:nvGrpSpPr>
            <p:cNvPr id="23" name="组合 22"/>
            <p:cNvGrpSpPr/>
            <p:nvPr/>
          </p:nvGrpSpPr>
          <p:grpSpPr>
            <a:xfrm flipH="1">
              <a:off x="7453016" y="2445389"/>
              <a:ext cx="1138279" cy="1331733"/>
              <a:chOff x="153895" y="1961964"/>
              <a:chExt cx="1397260" cy="1634744"/>
            </a:xfrm>
          </p:grpSpPr>
          <p:sp>
            <p:nvSpPr>
              <p:cNvPr id="30" name="梯形 29"/>
              <p:cNvSpPr/>
              <p:nvPr/>
            </p:nvSpPr>
            <p:spPr>
              <a:xfrm rot="5400000">
                <a:off x="-62129" y="2228556"/>
                <a:ext cx="1584176" cy="1152128"/>
              </a:xfrm>
              <a:prstGeom prst="trapezoid">
                <a:avLst/>
              </a:prstGeom>
              <a:solidFill>
                <a:srgbClr val="E6AF00"/>
              </a:solidFill>
              <a:ln>
                <a:noFill/>
              </a:ln>
              <a:scene3d>
                <a:camera prst="perspectiveFront">
                  <a:rot lat="20699999" lon="0" rev="0"/>
                </a:camera>
                <a:lightRig rig="threePt" dir="t"/>
              </a:scene3d>
              <a:sp3d z="635000" extrusionH="514350">
                <a:extrusionClr>
                  <a:srgbClr val="D09E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cs typeface="+mn-ea"/>
                  <a:sym typeface="+mn-lt"/>
                </a:endParaRPr>
              </a:p>
            </p:txBody>
          </p:sp>
          <p:sp>
            <p:nvSpPr>
              <p:cNvPr id="31" name="TextBox 30"/>
              <p:cNvSpPr txBox="1"/>
              <p:nvPr/>
            </p:nvSpPr>
            <p:spPr>
              <a:xfrm>
                <a:off x="183003" y="1961964"/>
                <a:ext cx="1368152" cy="1449803"/>
              </a:xfrm>
              <a:prstGeom prst="rect">
                <a:avLst/>
              </a:prstGeom>
              <a:noFill/>
              <a:scene3d>
                <a:camera prst="orthographicFront">
                  <a:rot lat="604456" lon="2111470" rev="52845"/>
                </a:camera>
                <a:lightRig rig="threePt" dir="t"/>
              </a:scene3d>
            </p:spPr>
            <p:txBody>
              <a:bodyPr wrap="square" rtlCol="0">
                <a:spAutoFit/>
              </a:bodyPr>
              <a:lstStyle/>
              <a:p>
                <a:pPr algn="ctr"/>
                <a:r>
                  <a:rPr lang="en-US" altLang="zh-CN" sz="4800" dirty="0">
                    <a:solidFill>
                      <a:schemeClr val="bg1"/>
                    </a:solidFill>
                    <a:cs typeface="+mn-ea"/>
                    <a:sym typeface="+mn-lt"/>
                  </a:rPr>
                  <a:t>0</a:t>
                </a:r>
                <a:r>
                  <a:rPr lang="en-US" altLang="zh-CN" sz="6600" dirty="0">
                    <a:solidFill>
                      <a:schemeClr val="bg1"/>
                    </a:solidFill>
                    <a:cs typeface="+mn-ea"/>
                    <a:sym typeface="+mn-lt"/>
                  </a:rPr>
                  <a:t>2</a:t>
                </a:r>
                <a:endParaRPr lang="zh-CN" altLang="en-US" sz="6600" dirty="0">
                  <a:solidFill>
                    <a:schemeClr val="bg1"/>
                  </a:solidFill>
                  <a:cs typeface="+mn-ea"/>
                  <a:sym typeface="+mn-lt"/>
                </a:endParaRPr>
              </a:p>
            </p:txBody>
          </p:sp>
        </p:grpSp>
        <p:grpSp>
          <p:nvGrpSpPr>
            <p:cNvPr id="24" name="组合 23"/>
            <p:cNvGrpSpPr/>
            <p:nvPr/>
          </p:nvGrpSpPr>
          <p:grpSpPr>
            <a:xfrm flipH="1">
              <a:off x="1788895" y="2171393"/>
              <a:ext cx="5608082" cy="2310137"/>
              <a:chOff x="1475967" y="1155262"/>
              <a:chExt cx="6884031" cy="2835723"/>
            </a:xfrm>
          </p:grpSpPr>
          <p:pic>
            <p:nvPicPr>
              <p:cNvPr id="2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1475967" y="1155262"/>
                <a:ext cx="6724577" cy="1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flipV="1">
                <a:off x="1635422" y="3846310"/>
                <a:ext cx="6724576" cy="1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5" name="燕尾形 24"/>
            <p:cNvSpPr/>
            <p:nvPr/>
          </p:nvSpPr>
          <p:spPr>
            <a:xfrm flipH="1">
              <a:off x="7300255" y="3095054"/>
              <a:ext cx="183200" cy="183200"/>
            </a:xfrm>
            <a:prstGeom prst="chevron">
              <a:avLst>
                <a:gd name="adj" fmla="val 79675"/>
              </a:avLst>
            </a:prstGeom>
            <a:solidFill>
              <a:srgbClr val="E5B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cs typeface="+mn-ea"/>
                <a:sym typeface="+mn-lt"/>
              </a:endParaRPr>
            </a:p>
          </p:txBody>
        </p:sp>
        <p:sp>
          <p:nvSpPr>
            <p:cNvPr id="26" name="TextBox 25"/>
            <p:cNvSpPr txBox="1"/>
            <p:nvPr/>
          </p:nvSpPr>
          <p:spPr>
            <a:xfrm flipH="1">
              <a:off x="1588389" y="2278029"/>
              <a:ext cx="5608696" cy="488811"/>
            </a:xfrm>
            <a:prstGeom prst="rect">
              <a:avLst/>
            </a:prstGeom>
            <a:noFill/>
          </p:spPr>
          <p:txBody>
            <a:bodyPr wrap="square" rtlCol="0">
              <a:spAutoFit/>
            </a:bodyPr>
            <a:lstStyle/>
            <a:p>
              <a:pPr algn="ctr">
                <a:lnSpc>
                  <a:spcPct val="150000"/>
                </a:lnSpc>
              </a:pPr>
              <a:endParaRPr lang="zh-CN" altLang="en-US" dirty="0">
                <a:solidFill>
                  <a:schemeClr val="tx1">
                    <a:lumMod val="75000"/>
                    <a:lumOff val="25000"/>
                  </a:schemeClr>
                </a:solidFill>
                <a:cs typeface="+mn-ea"/>
                <a:sym typeface="+mn-lt"/>
              </a:endParaRPr>
            </a:p>
          </p:txBody>
        </p:sp>
        <p:pic>
          <p:nvPicPr>
            <p:cNvPr id="27" name="Picture 3"/>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767" r="7205" b="57679"/>
            <a:stretch>
              <a:fillRect/>
            </a:stretch>
          </p:blipFill>
          <p:spPr bwMode="auto">
            <a:xfrm rot="20700000" flipH="1" flipV="1">
              <a:off x="1576257" y="1914578"/>
              <a:ext cx="1116000" cy="5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矩形 35"/>
          <p:cNvSpPr/>
          <p:nvPr/>
        </p:nvSpPr>
        <p:spPr>
          <a:xfrm>
            <a:off x="2400331" y="1707580"/>
            <a:ext cx="5772359" cy="458074"/>
          </a:xfrm>
          <a:prstGeom prst="rect">
            <a:avLst/>
          </a:prstGeom>
        </p:spPr>
        <p:txBody>
          <a:bodyPr wrap="square">
            <a:spAutoFit/>
          </a:bodyPr>
          <a:lstStyle/>
          <a:p>
            <a:pPr>
              <a:lnSpc>
                <a:spcPct val="150000"/>
              </a:lnSpc>
            </a:pPr>
            <a:r>
              <a:rPr lang="en-US" altLang="zh-CN" dirty="0">
                <a:cs typeface="+mn-ea"/>
                <a:sym typeface="+mn-lt"/>
              </a:rPr>
              <a:t>       </a:t>
            </a:r>
            <a:endParaRPr lang="zh-CN" altLang="en-US" dirty="0">
              <a:cs typeface="+mn-ea"/>
              <a:sym typeface="+mn-lt"/>
            </a:endParaRPr>
          </a:p>
        </p:txBody>
      </p:sp>
      <p:sp>
        <p:nvSpPr>
          <p:cNvPr id="2" name="矩形 1"/>
          <p:cNvSpPr/>
          <p:nvPr/>
        </p:nvSpPr>
        <p:spPr>
          <a:xfrm>
            <a:off x="2339340" y="1682115"/>
            <a:ext cx="6646545" cy="499304"/>
          </a:xfrm>
          <a:prstGeom prst="rect">
            <a:avLst/>
          </a:prstGeom>
        </p:spPr>
        <p:txBody>
          <a:bodyPr wrap="square">
            <a:spAutoFit/>
          </a:bodyPr>
          <a:lstStyle/>
          <a:p>
            <a:pPr>
              <a:lnSpc>
                <a:spcPct val="150000"/>
              </a:lnSpc>
            </a:pPr>
            <a:r>
              <a:rPr lang="zh-CN" altLang="en-US" sz="2000" dirty="0">
                <a:cs typeface="+mn-ea"/>
                <a:sym typeface="+mn-lt"/>
              </a:rPr>
              <a:t>信息政策是信息法规的</a:t>
            </a:r>
            <a:r>
              <a:rPr lang="zh-CN" altLang="en-US" sz="2000" u="sng" dirty="0">
                <a:solidFill>
                  <a:srgbClr val="C00000"/>
                </a:solidFill>
                <a:cs typeface="+mn-ea"/>
                <a:sym typeface="+mn-lt"/>
              </a:rPr>
              <a:t>基础</a:t>
            </a:r>
            <a:r>
              <a:rPr lang="zh-CN" altLang="en-US" sz="2000" dirty="0">
                <a:cs typeface="+mn-ea"/>
                <a:sym typeface="+mn-lt"/>
              </a:rPr>
              <a:t>，对信息法规具有指导作用</a:t>
            </a:r>
            <a:endParaRPr lang="en-US" altLang="zh-CN" sz="2000" dirty="0">
              <a:cs typeface="+mn-ea"/>
              <a:sym typeface="+mn-lt"/>
            </a:endParaRPr>
          </a:p>
        </p:txBody>
      </p:sp>
      <p:sp>
        <p:nvSpPr>
          <p:cNvPr id="3" name="矩形 2"/>
          <p:cNvSpPr/>
          <p:nvPr/>
        </p:nvSpPr>
        <p:spPr>
          <a:xfrm>
            <a:off x="1253490" y="3006090"/>
            <a:ext cx="6167755" cy="1476375"/>
          </a:xfrm>
          <a:prstGeom prst="rect">
            <a:avLst/>
          </a:prstGeom>
        </p:spPr>
        <p:txBody>
          <a:bodyPr wrap="square">
            <a:spAutoFit/>
          </a:bodyPr>
          <a:lstStyle/>
          <a:p>
            <a:pPr>
              <a:lnSpc>
                <a:spcPct val="150000"/>
              </a:lnSpc>
            </a:pPr>
            <a:r>
              <a:rPr lang="zh-CN" altLang="en-US" sz="2000" dirty="0">
                <a:cs typeface="+mn-ea"/>
                <a:sym typeface="+mn-lt"/>
              </a:rPr>
              <a:t>信息法规是对</a:t>
            </a:r>
            <a:r>
              <a:rPr lang="zh-CN" altLang="en-US" sz="2000" u="sng" dirty="0">
                <a:solidFill>
                  <a:srgbClr val="C00000"/>
                </a:solidFill>
                <a:cs typeface="+mn-ea"/>
                <a:sym typeface="+mn-lt"/>
              </a:rPr>
              <a:t>信息政策的升华</a:t>
            </a:r>
            <a:r>
              <a:rPr lang="zh-CN" altLang="en-US" sz="2000" dirty="0">
                <a:cs typeface="+mn-ea"/>
                <a:sym typeface="+mn-lt"/>
              </a:rPr>
              <a:t>，科学的信息政策应当有信息法规的约束。它们共同构建、调节并维护信息社会的秩序，保障信息活动有序有质的进行。</a:t>
            </a:r>
            <a:endParaRPr lang="zh-CN" alt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xdwnnm">
      <a:majorFont>
        <a:latin typeface="Times New Roman"/>
        <a:ea typeface="华文中宋"/>
        <a:cs typeface=""/>
      </a:majorFont>
      <a:minorFont>
        <a:latin typeface="Times New Roman"/>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6288</Words>
  <Application>WPS 演示</Application>
  <PresentationFormat>全屏显示(16:9)</PresentationFormat>
  <Paragraphs>671</Paragraphs>
  <Slides>46</Slides>
  <Notes>41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宋体</vt:lpstr>
      <vt:lpstr>Wingdings</vt:lpstr>
      <vt:lpstr>Tahoma</vt:lpstr>
      <vt:lpstr>微软雅黑</vt:lpstr>
      <vt:lpstr>Calibri</vt:lpstr>
      <vt:lpstr>Times New Roman</vt:lpstr>
      <vt:lpstr>华文中宋</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Wei Zhang</cp:lastModifiedBy>
  <cp:revision>74</cp:revision>
  <dcterms:created xsi:type="dcterms:W3CDTF">2017-11-15T08:28:00Z</dcterms:created>
  <dcterms:modified xsi:type="dcterms:W3CDTF">2020-10-30T05:27:22Z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