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4" r:id="rId3"/>
    <p:sldId id="305" r:id="rId5"/>
    <p:sldId id="351" r:id="rId6"/>
    <p:sldId id="256" r:id="rId7"/>
    <p:sldId id="343" r:id="rId8"/>
    <p:sldId id="342" r:id="rId9"/>
    <p:sldId id="259" r:id="rId10"/>
    <p:sldId id="286" r:id="rId11"/>
    <p:sldId id="340" r:id="rId12"/>
    <p:sldId id="344" r:id="rId13"/>
    <p:sldId id="341" r:id="rId14"/>
    <p:sldId id="345" r:id="rId15"/>
    <p:sldId id="346" r:id="rId16"/>
    <p:sldId id="352" r:id="rId17"/>
    <p:sldId id="412" r:id="rId18"/>
    <p:sldId id="417" r:id="rId19"/>
    <p:sldId id="353" r:id="rId20"/>
    <p:sldId id="416" r:id="rId21"/>
    <p:sldId id="406" r:id="rId22"/>
    <p:sldId id="407" r:id="rId23"/>
    <p:sldId id="409" r:id="rId24"/>
    <p:sldId id="410" r:id="rId25"/>
    <p:sldId id="260" r:id="rId26"/>
    <p:sldId id="306" r:id="rId27"/>
    <p:sldId id="284" r:id="rId28"/>
    <p:sldId id="293" r:id="rId29"/>
    <p:sldId id="295" r:id="rId30"/>
    <p:sldId id="347" r:id="rId31"/>
    <p:sldId id="287" r:id="rId32"/>
    <p:sldId id="302" r:id="rId33"/>
    <p:sldId id="348" r:id="rId34"/>
    <p:sldId id="291" r:id="rId35"/>
    <p:sldId id="292" r:id="rId36"/>
    <p:sldId id="349" r:id="rId37"/>
    <p:sldId id="268" r:id="rId38"/>
    <p:sldId id="296" r:id="rId39"/>
    <p:sldId id="350" r:id="rId40"/>
    <p:sldId id="298" r:id="rId41"/>
    <p:sldId id="297" r:id="rId42"/>
    <p:sldId id="257" r:id="rId43"/>
    <p:sldId id="394" r:id="rId44"/>
    <p:sldId id="272" r:id="rId45"/>
    <p:sldId id="273" r:id="rId46"/>
    <p:sldId id="419" r:id="rId47"/>
    <p:sldId id="420" r:id="rId48"/>
    <p:sldId id="275" r:id="rId49"/>
    <p:sldId id="289" r:id="rId50"/>
    <p:sldId id="288" r:id="rId51"/>
    <p:sldId id="277" r:id="rId52"/>
    <p:sldId id="300" r:id="rId53"/>
    <p:sldId id="354" r:id="rId54"/>
    <p:sldId id="299" r:id="rId55"/>
    <p:sldId id="355" r:id="rId56"/>
    <p:sldId id="301" r:id="rId5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9095"/>
    <a:srgbClr val="5FCACB"/>
    <a:srgbClr val="A0BF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302" autoAdjust="0"/>
  </p:normalViewPr>
  <p:slideViewPr>
    <p:cSldViewPr>
      <p:cViewPr varScale="1">
        <p:scale>
          <a:sx n="77" d="100"/>
          <a:sy n="77" d="100"/>
        </p:scale>
        <p:origin x="980" y="88"/>
      </p:cViewPr>
      <p:guideLst>
        <p:guide orient="horz" pos="1581"/>
        <p:guide pos="289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0C3FF9A-D14D-4FEF-AB1B-9A37301A6284}" type="doc">
      <dgm:prSet loTypeId="urn:microsoft.com/office/officeart/2005/8/layout/arrow2#1" loCatId="process" qsTypeId="urn:microsoft.com/office/officeart/2005/8/quickstyle/simple2#1" qsCatId="simple" csTypeId="urn:microsoft.com/office/officeart/2005/8/colors/colorful5#1" csCatId="accent1" phldr="1"/>
      <dgm:spPr/>
    </dgm:pt>
    <dgm:pt modelId="{3ED72D59-9FCA-4201-809D-9F727F321E40}">
      <dgm:prSet phldrT="[文本]"/>
      <dgm:spPr/>
      <dgm:t>
        <a:bodyPr/>
        <a:lstStyle/>
        <a:p>
          <a:r>
            <a:rPr lang="zh-CN" altLang="en-US" dirty="0" smtClean="0">
              <a:latin typeface="+mn-lt"/>
              <a:ea typeface="+mn-ea"/>
              <a:cs typeface="+mn-ea"/>
              <a:sym typeface="+mn-lt"/>
            </a:rPr>
            <a:t>农业</a:t>
          </a:r>
          <a:endParaRPr lang="en-US" altLang="zh-CN" dirty="0" smtClean="0">
            <a:latin typeface="+mn-lt"/>
            <a:ea typeface="+mn-ea"/>
            <a:cs typeface="+mn-ea"/>
            <a:sym typeface="+mn-lt"/>
          </a:endParaRPr>
        </a:p>
        <a:p>
          <a:r>
            <a:rPr lang="zh-CN" altLang="en-US" dirty="0" smtClean="0">
              <a:latin typeface="+mn-lt"/>
              <a:ea typeface="+mn-ea"/>
              <a:cs typeface="+mn-ea"/>
              <a:sym typeface="+mn-lt"/>
            </a:rPr>
            <a:t>经济</a:t>
          </a:r>
          <a:endParaRPr lang="zh-CN" altLang="en-US" dirty="0">
            <a:latin typeface="+mn-lt"/>
            <a:ea typeface="+mn-ea"/>
            <a:cs typeface="+mn-ea"/>
            <a:sym typeface="+mn-lt"/>
          </a:endParaRPr>
        </a:p>
      </dgm:t>
    </dgm:pt>
    <dgm:pt modelId="{D17864BB-0633-4EDC-8E3F-38B4DBC5145C}" cxnId="{52915472-145F-4AB3-9831-B3FF49AD0D8A}" type="parTrans">
      <dgm:prSet/>
      <dgm:spPr/>
      <dgm:t>
        <a:bodyPr/>
        <a:lstStyle/>
        <a:p>
          <a:endParaRPr lang="zh-CN" altLang="en-US"/>
        </a:p>
      </dgm:t>
    </dgm:pt>
    <dgm:pt modelId="{1B1BF8CF-CDDF-4AFC-94A5-EA3C019CFE5E}" cxnId="{52915472-145F-4AB3-9831-B3FF49AD0D8A}" type="sibTrans">
      <dgm:prSet/>
      <dgm:spPr/>
      <dgm:t>
        <a:bodyPr/>
        <a:lstStyle/>
        <a:p>
          <a:endParaRPr lang="zh-CN" altLang="en-US"/>
        </a:p>
      </dgm:t>
    </dgm:pt>
    <dgm:pt modelId="{7D8F23ED-1410-4D4F-9F61-81D5784514EB}">
      <dgm:prSet phldrT="[文本]"/>
      <dgm:spPr/>
      <dgm:t>
        <a:bodyPr/>
        <a:lstStyle/>
        <a:p>
          <a:r>
            <a:rPr lang="zh-CN" altLang="en-US" dirty="0" smtClean="0">
              <a:latin typeface="+mn-lt"/>
              <a:ea typeface="+mn-ea"/>
              <a:cs typeface="+mn-ea"/>
              <a:sym typeface="+mn-lt"/>
            </a:rPr>
            <a:t>工业</a:t>
          </a:r>
          <a:endParaRPr lang="en-US" altLang="zh-CN" dirty="0" smtClean="0">
            <a:latin typeface="+mn-lt"/>
            <a:ea typeface="+mn-ea"/>
            <a:cs typeface="+mn-ea"/>
            <a:sym typeface="+mn-lt"/>
          </a:endParaRPr>
        </a:p>
        <a:p>
          <a:r>
            <a:rPr lang="zh-CN" altLang="en-US" dirty="0" smtClean="0">
              <a:latin typeface="+mn-lt"/>
              <a:ea typeface="+mn-ea"/>
              <a:cs typeface="+mn-ea"/>
              <a:sym typeface="+mn-lt"/>
            </a:rPr>
            <a:t>经济</a:t>
          </a:r>
          <a:endParaRPr lang="zh-CN" altLang="en-US" dirty="0">
            <a:latin typeface="+mn-lt"/>
            <a:ea typeface="+mn-ea"/>
            <a:cs typeface="+mn-ea"/>
            <a:sym typeface="+mn-lt"/>
          </a:endParaRPr>
        </a:p>
      </dgm:t>
    </dgm:pt>
    <dgm:pt modelId="{21716D59-58A5-4050-B717-E9C8889E1071}" cxnId="{2AFB6DCF-6BB6-4136-A193-3DDF899F355D}" type="parTrans">
      <dgm:prSet/>
      <dgm:spPr/>
      <dgm:t>
        <a:bodyPr/>
        <a:lstStyle/>
        <a:p>
          <a:endParaRPr lang="zh-CN" altLang="en-US"/>
        </a:p>
      </dgm:t>
    </dgm:pt>
    <dgm:pt modelId="{16C76FF0-A6E8-4121-8640-435F15FAAA70}" cxnId="{2AFB6DCF-6BB6-4136-A193-3DDF899F355D}" type="sibTrans">
      <dgm:prSet/>
      <dgm:spPr/>
      <dgm:t>
        <a:bodyPr/>
        <a:lstStyle/>
        <a:p>
          <a:endParaRPr lang="zh-CN" altLang="en-US"/>
        </a:p>
      </dgm:t>
    </dgm:pt>
    <dgm:pt modelId="{5472140C-9BDC-4785-887C-81AE84DBEAF9}">
      <dgm:prSet phldrT="[文本]" phldr="0" custT="0"/>
      <dgm:spPr/>
      <dgm:t>
        <a:bodyPr vert="horz" wrap="square"/>
        <a:lstStyle/>
        <a:p>
          <a:pPr>
            <a:lnSpc>
              <a:spcPct val="100000"/>
            </a:lnSpc>
            <a:spcBef>
              <a:spcPct val="0"/>
            </a:spcBef>
            <a:spcAft>
              <a:spcPct val="35000"/>
            </a:spcAft>
          </a:pPr>
          <a:r>
            <a:rPr lang="zh-CN" altLang="en-US" dirty="0" smtClean="0">
              <a:latin typeface="+mn-lt"/>
              <a:ea typeface="+mn-ea"/>
              <a:cs typeface="+mn-ea"/>
              <a:sym typeface="+mn-lt"/>
            </a:rPr>
            <a:t>信息</a:t>
          </a:r>
        </a:p>
        <a:p>
          <a:pPr>
            <a:lnSpc>
              <a:spcPct val="100000"/>
            </a:lnSpc>
            <a:spcBef>
              <a:spcPct val="0"/>
            </a:spcBef>
            <a:spcAft>
              <a:spcPct val="35000"/>
            </a:spcAft>
          </a:pPr>
          <a:r>
            <a:rPr lang="zh-CN" altLang="en-US" dirty="0" smtClean="0">
              <a:latin typeface="+mn-lt"/>
              <a:ea typeface="+mn-ea"/>
              <a:cs typeface="+mn-ea"/>
              <a:sym typeface="+mn-lt"/>
            </a:rPr>
            <a:t>经济</a:t>
          </a:r>
        </a:p>
        <a:p>
          <a:pPr>
            <a:lnSpc>
              <a:spcPct val="100000"/>
            </a:lnSpc>
            <a:spcBef>
              <a:spcPct val="0"/>
            </a:spcBef>
            <a:spcAft>
              <a:spcPct val="35000"/>
            </a:spcAft>
          </a:pPr>
          <a:r>
            <a:rPr lang="zh-CN" altLang="en-US" dirty="0" smtClean="0">
              <a:latin typeface="+mn-lt"/>
              <a:ea typeface="+mn-ea"/>
              <a:cs typeface="+mn-ea"/>
              <a:sym typeface="+mn-lt"/>
            </a:rPr>
            <a:t>知识</a:t>
          </a:r>
        </a:p>
        <a:p>
          <a:pPr>
            <a:lnSpc>
              <a:spcPct val="100000"/>
            </a:lnSpc>
            <a:spcBef>
              <a:spcPct val="0"/>
            </a:spcBef>
            <a:spcAft>
              <a:spcPct val="35000"/>
            </a:spcAft>
          </a:pPr>
          <a:r>
            <a:rPr lang="zh-CN" altLang="en-US" dirty="0" smtClean="0">
              <a:latin typeface="+mn-lt"/>
              <a:ea typeface="+mn-ea"/>
              <a:cs typeface="+mn-ea"/>
              <a:sym typeface="+mn-lt"/>
            </a:rPr>
            <a:t>经济</a:t>
          </a:r>
          <a:endParaRPr lang="zh-CN" altLang="en-US" dirty="0">
            <a:latin typeface="+mn-lt"/>
            <a:ea typeface="+mn-ea"/>
            <a:cs typeface="+mn-ea"/>
            <a:sym typeface="+mn-lt"/>
          </a:endParaRPr>
        </a:p>
      </dgm:t>
    </dgm:pt>
    <dgm:pt modelId="{01AC6FD5-89E6-49F8-A505-7411797C10B2}" cxnId="{544914F3-AA8F-4A14-92B8-9F8FB0DD04FE}" type="parTrans">
      <dgm:prSet/>
      <dgm:spPr/>
      <dgm:t>
        <a:bodyPr/>
        <a:lstStyle/>
        <a:p>
          <a:endParaRPr lang="zh-CN" altLang="en-US"/>
        </a:p>
      </dgm:t>
    </dgm:pt>
    <dgm:pt modelId="{E98608BD-5961-4F8B-99FC-8CCFE390F1E1}" cxnId="{544914F3-AA8F-4A14-92B8-9F8FB0DD04FE}" type="sibTrans">
      <dgm:prSet/>
      <dgm:spPr/>
      <dgm:t>
        <a:bodyPr/>
        <a:lstStyle/>
        <a:p>
          <a:endParaRPr lang="zh-CN" altLang="en-US"/>
        </a:p>
      </dgm:t>
    </dgm:pt>
    <dgm:pt modelId="{3718FC6A-79D7-48E6-9474-1F901F77F149}" type="pres">
      <dgm:prSet presAssocID="{00C3FF9A-D14D-4FEF-AB1B-9A37301A6284}" presName="arrowDiagram" presStyleCnt="0">
        <dgm:presLayoutVars>
          <dgm:chMax val="5"/>
          <dgm:dir/>
          <dgm:resizeHandles val="exact"/>
        </dgm:presLayoutVars>
      </dgm:prSet>
      <dgm:spPr/>
    </dgm:pt>
    <dgm:pt modelId="{7F273C68-2571-484D-814A-5F1C955D2CE7}" type="pres">
      <dgm:prSet presAssocID="{00C3FF9A-D14D-4FEF-AB1B-9A37301A6284}" presName="arrow" presStyleLbl="bgShp" presStyleIdx="0" presStyleCnt="1"/>
      <dgm:spPr/>
    </dgm:pt>
    <dgm:pt modelId="{7447DD4A-D3A2-4C81-BDA6-0E42417E9258}" type="pres">
      <dgm:prSet presAssocID="{00C3FF9A-D14D-4FEF-AB1B-9A37301A6284}" presName="arrowDiagram3" presStyleCnt="0"/>
      <dgm:spPr/>
    </dgm:pt>
    <dgm:pt modelId="{838E4E39-94B8-48F8-AAC1-E384690C5536}" type="pres">
      <dgm:prSet presAssocID="{3ED72D59-9FCA-4201-809D-9F727F321E40}" presName="bullet3a" presStyleLbl="node1" presStyleIdx="0" presStyleCnt="3"/>
      <dgm:spPr/>
    </dgm:pt>
    <dgm:pt modelId="{9F811D33-79A4-4469-B6E6-D549C2855882}" type="pres">
      <dgm:prSet presAssocID="{3ED72D59-9FCA-4201-809D-9F727F321E40}" presName="textBox3a" presStyleLbl="revTx" presStyleIdx="0" presStyleCnt="3">
        <dgm:presLayoutVars>
          <dgm:bulletEnabled val="1"/>
        </dgm:presLayoutVars>
      </dgm:prSet>
      <dgm:spPr/>
      <dgm:t>
        <a:bodyPr/>
        <a:lstStyle/>
        <a:p>
          <a:endParaRPr lang="zh-CN" altLang="en-US"/>
        </a:p>
      </dgm:t>
    </dgm:pt>
    <dgm:pt modelId="{2A3E7907-D0BD-47D2-9179-124142A96FCD}" type="pres">
      <dgm:prSet presAssocID="{7D8F23ED-1410-4D4F-9F61-81D5784514EB}" presName="bullet3b" presStyleLbl="node1" presStyleIdx="1" presStyleCnt="3"/>
      <dgm:spPr/>
    </dgm:pt>
    <dgm:pt modelId="{18C5F23E-770E-43F6-9998-965FCE2E10DF}" type="pres">
      <dgm:prSet presAssocID="{7D8F23ED-1410-4D4F-9F61-81D5784514EB}" presName="textBox3b" presStyleLbl="revTx" presStyleIdx="1" presStyleCnt="3">
        <dgm:presLayoutVars>
          <dgm:bulletEnabled val="1"/>
        </dgm:presLayoutVars>
      </dgm:prSet>
      <dgm:spPr/>
      <dgm:t>
        <a:bodyPr/>
        <a:lstStyle/>
        <a:p>
          <a:endParaRPr lang="zh-CN" altLang="en-US"/>
        </a:p>
      </dgm:t>
    </dgm:pt>
    <dgm:pt modelId="{3EA27838-1535-49FB-80B7-43FDEF66825A}" type="pres">
      <dgm:prSet presAssocID="{5472140C-9BDC-4785-887C-81AE84DBEAF9}" presName="bullet3c" presStyleLbl="node1" presStyleIdx="2" presStyleCnt="3"/>
      <dgm:spPr/>
    </dgm:pt>
    <dgm:pt modelId="{BE9F2750-43DC-499D-8550-46A6D91EE88E}" type="pres">
      <dgm:prSet presAssocID="{5472140C-9BDC-4785-887C-81AE84DBEAF9}" presName="textBox3c" presStyleLbl="revTx" presStyleIdx="2" presStyleCnt="3" custScaleX="149100" custScaleY="94687" custLinFactNeighborX="52" custLinFactNeighborY="9332">
        <dgm:presLayoutVars>
          <dgm:bulletEnabled val="1"/>
        </dgm:presLayoutVars>
      </dgm:prSet>
      <dgm:spPr/>
      <dgm:t>
        <a:bodyPr/>
        <a:lstStyle/>
        <a:p>
          <a:endParaRPr lang="zh-CN" altLang="en-US"/>
        </a:p>
      </dgm:t>
    </dgm:pt>
  </dgm:ptLst>
  <dgm:cxnLst>
    <dgm:cxn modelId="{52915472-145F-4AB3-9831-B3FF49AD0D8A}" srcId="{00C3FF9A-D14D-4FEF-AB1B-9A37301A6284}" destId="{3ED72D59-9FCA-4201-809D-9F727F321E40}" srcOrd="0" destOrd="0" parTransId="{D17864BB-0633-4EDC-8E3F-38B4DBC5145C}" sibTransId="{1B1BF8CF-CDDF-4AFC-94A5-EA3C019CFE5E}"/>
    <dgm:cxn modelId="{3E976894-4BA6-459F-A440-E6CE2D517A8B}" type="presOf" srcId="{3ED72D59-9FCA-4201-809D-9F727F321E40}" destId="{9F811D33-79A4-4469-B6E6-D549C2855882}" srcOrd="0" destOrd="0" presId="urn:microsoft.com/office/officeart/2005/8/layout/arrow2#1"/>
    <dgm:cxn modelId="{E5EBE783-26EC-4CE5-A4E0-2699BDC91ECE}" type="presOf" srcId="{7D8F23ED-1410-4D4F-9F61-81D5784514EB}" destId="{18C5F23E-770E-43F6-9998-965FCE2E10DF}" srcOrd="0" destOrd="0" presId="urn:microsoft.com/office/officeart/2005/8/layout/arrow2#1"/>
    <dgm:cxn modelId="{A92FAE9F-5FA8-4AF2-B948-00FCAA683F46}" type="presOf" srcId="{5472140C-9BDC-4785-887C-81AE84DBEAF9}" destId="{BE9F2750-43DC-499D-8550-46A6D91EE88E}" srcOrd="0" destOrd="0" presId="urn:microsoft.com/office/officeart/2005/8/layout/arrow2#1"/>
    <dgm:cxn modelId="{D3F7E42B-A3EA-47E0-9BEF-D02CBB720BED}" type="presOf" srcId="{00C3FF9A-D14D-4FEF-AB1B-9A37301A6284}" destId="{3718FC6A-79D7-48E6-9474-1F901F77F149}" srcOrd="0" destOrd="0" presId="urn:microsoft.com/office/officeart/2005/8/layout/arrow2#1"/>
    <dgm:cxn modelId="{2AFB6DCF-6BB6-4136-A193-3DDF899F355D}" srcId="{00C3FF9A-D14D-4FEF-AB1B-9A37301A6284}" destId="{7D8F23ED-1410-4D4F-9F61-81D5784514EB}" srcOrd="1" destOrd="0" parTransId="{21716D59-58A5-4050-B717-E9C8889E1071}" sibTransId="{16C76FF0-A6E8-4121-8640-435F15FAAA70}"/>
    <dgm:cxn modelId="{544914F3-AA8F-4A14-92B8-9F8FB0DD04FE}" srcId="{00C3FF9A-D14D-4FEF-AB1B-9A37301A6284}" destId="{5472140C-9BDC-4785-887C-81AE84DBEAF9}" srcOrd="2" destOrd="0" parTransId="{01AC6FD5-89E6-49F8-A505-7411797C10B2}" sibTransId="{E98608BD-5961-4F8B-99FC-8CCFE390F1E1}"/>
    <dgm:cxn modelId="{ADDA8933-D590-4D5A-999E-34638E12D2CF}" type="presParOf" srcId="{3718FC6A-79D7-48E6-9474-1F901F77F149}" destId="{7F273C68-2571-484D-814A-5F1C955D2CE7}" srcOrd="0" destOrd="0" presId="urn:microsoft.com/office/officeart/2005/8/layout/arrow2#1"/>
    <dgm:cxn modelId="{11247654-270D-455A-BB15-91632D70CA10}" type="presParOf" srcId="{3718FC6A-79D7-48E6-9474-1F901F77F149}" destId="{7447DD4A-D3A2-4C81-BDA6-0E42417E9258}" srcOrd="1" destOrd="0" presId="urn:microsoft.com/office/officeart/2005/8/layout/arrow2#1"/>
    <dgm:cxn modelId="{90B0E720-E939-43F1-BA78-F8BF511C5E38}" type="presParOf" srcId="{7447DD4A-D3A2-4C81-BDA6-0E42417E9258}" destId="{838E4E39-94B8-48F8-AAC1-E384690C5536}" srcOrd="0" destOrd="0" presId="urn:microsoft.com/office/officeart/2005/8/layout/arrow2#1"/>
    <dgm:cxn modelId="{BEFAEB09-4892-41C9-AE3C-9D48F0805E63}" type="presParOf" srcId="{7447DD4A-D3A2-4C81-BDA6-0E42417E9258}" destId="{9F811D33-79A4-4469-B6E6-D549C2855882}" srcOrd="1" destOrd="0" presId="urn:microsoft.com/office/officeart/2005/8/layout/arrow2#1"/>
    <dgm:cxn modelId="{01D4A22F-57D3-40BE-9F8A-9FE4929FABC6}" type="presParOf" srcId="{7447DD4A-D3A2-4C81-BDA6-0E42417E9258}" destId="{2A3E7907-D0BD-47D2-9179-124142A96FCD}" srcOrd="2" destOrd="0" presId="urn:microsoft.com/office/officeart/2005/8/layout/arrow2#1"/>
    <dgm:cxn modelId="{F105366F-D1BC-4CE0-855E-0F2219118F99}" type="presParOf" srcId="{7447DD4A-D3A2-4C81-BDA6-0E42417E9258}" destId="{18C5F23E-770E-43F6-9998-965FCE2E10DF}" srcOrd="3" destOrd="0" presId="urn:microsoft.com/office/officeart/2005/8/layout/arrow2#1"/>
    <dgm:cxn modelId="{5B6EA260-9B73-48EE-8DD6-1FFC6E9FF515}" type="presParOf" srcId="{7447DD4A-D3A2-4C81-BDA6-0E42417E9258}" destId="{3EA27838-1535-49FB-80B7-43FDEF66825A}" srcOrd="4" destOrd="0" presId="urn:microsoft.com/office/officeart/2005/8/layout/arrow2#1"/>
    <dgm:cxn modelId="{90B581EE-8E2C-4D73-91B9-BEEAC100FB3D}" type="presParOf" srcId="{7447DD4A-D3A2-4C81-BDA6-0E42417E9258}" destId="{BE9F2750-43DC-499D-8550-46A6D91EE88E}" srcOrd="5" destOrd="0" presId="urn:microsoft.com/office/officeart/2005/8/layout/arrow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273C68-2571-484D-814A-5F1C955D2CE7}">
      <dsp:nvSpPr>
        <dsp:cNvPr id="0" name=""/>
        <dsp:cNvSpPr/>
      </dsp:nvSpPr>
      <dsp:spPr>
        <a:xfrm>
          <a:off x="831786" y="0"/>
          <a:ext cx="6240272" cy="3900170"/>
        </a:xfrm>
        <a:prstGeom prst="swooshArrow">
          <a:avLst>
            <a:gd name="adj1" fmla="val 25000"/>
            <a:gd name="adj2" fmla="val 2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8E4E39-94B8-48F8-AAC1-E384690C5536}">
      <dsp:nvSpPr>
        <dsp:cNvPr id="0" name=""/>
        <dsp:cNvSpPr/>
      </dsp:nvSpPr>
      <dsp:spPr>
        <a:xfrm>
          <a:off x="1624301" y="2691897"/>
          <a:ext cx="162247" cy="162247"/>
        </a:xfrm>
        <a:prstGeom prst="ellipse">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9F811D33-79A4-4469-B6E6-D549C2855882}">
      <dsp:nvSpPr>
        <dsp:cNvPr id="0" name=""/>
        <dsp:cNvSpPr/>
      </dsp:nvSpPr>
      <dsp:spPr>
        <a:xfrm>
          <a:off x="1705424" y="2773020"/>
          <a:ext cx="1453983" cy="1127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71" tIns="0" rIns="0" bIns="0" numCol="1" spcCol="1270" anchor="t" anchorCtr="0">
          <a:noAutofit/>
        </a:bodyPr>
        <a:lstStyle/>
        <a:p>
          <a:pPr lvl="0" algn="l" defTabSz="1022350">
            <a:lnSpc>
              <a:spcPct val="90000"/>
            </a:lnSpc>
            <a:spcBef>
              <a:spcPct val="0"/>
            </a:spcBef>
            <a:spcAft>
              <a:spcPct val="35000"/>
            </a:spcAft>
          </a:pPr>
          <a:r>
            <a:rPr lang="zh-CN" altLang="en-US" sz="2300" kern="1200" dirty="0" smtClean="0">
              <a:latin typeface="+mn-lt"/>
              <a:ea typeface="+mn-ea"/>
              <a:cs typeface="+mn-ea"/>
              <a:sym typeface="+mn-lt"/>
            </a:rPr>
            <a:t>农业</a:t>
          </a:r>
          <a:endParaRPr lang="en-US" altLang="zh-CN" sz="2300" kern="1200" dirty="0" smtClean="0">
            <a:latin typeface="+mn-lt"/>
            <a:ea typeface="+mn-ea"/>
            <a:cs typeface="+mn-ea"/>
            <a:sym typeface="+mn-lt"/>
          </a:endParaRPr>
        </a:p>
        <a:p>
          <a:pPr lvl="0" algn="l" defTabSz="1022350">
            <a:lnSpc>
              <a:spcPct val="90000"/>
            </a:lnSpc>
            <a:spcBef>
              <a:spcPct val="0"/>
            </a:spcBef>
            <a:spcAft>
              <a:spcPct val="35000"/>
            </a:spcAft>
          </a:pPr>
          <a:r>
            <a:rPr lang="zh-CN" altLang="en-US" sz="2300" kern="1200" dirty="0" smtClean="0">
              <a:latin typeface="+mn-lt"/>
              <a:ea typeface="+mn-ea"/>
              <a:cs typeface="+mn-ea"/>
              <a:sym typeface="+mn-lt"/>
            </a:rPr>
            <a:t>经济</a:t>
          </a:r>
          <a:endParaRPr lang="zh-CN" altLang="en-US" sz="2300" kern="1200" dirty="0">
            <a:latin typeface="+mn-lt"/>
            <a:ea typeface="+mn-ea"/>
            <a:cs typeface="+mn-ea"/>
            <a:sym typeface="+mn-lt"/>
          </a:endParaRPr>
        </a:p>
      </dsp:txBody>
      <dsp:txXfrm>
        <a:off x="1705424" y="2773020"/>
        <a:ext cx="1453983" cy="1127149"/>
      </dsp:txXfrm>
    </dsp:sp>
    <dsp:sp modelId="{2A3E7907-D0BD-47D2-9179-124142A96FCD}">
      <dsp:nvSpPr>
        <dsp:cNvPr id="0" name=""/>
        <dsp:cNvSpPr/>
      </dsp:nvSpPr>
      <dsp:spPr>
        <a:xfrm>
          <a:off x="3056443" y="1631831"/>
          <a:ext cx="293292" cy="293292"/>
        </a:xfrm>
        <a:prstGeom prst="ellipse">
          <a:avLst/>
        </a:prstGeom>
        <a:solidFill>
          <a:schemeClr val="accent5">
            <a:hueOff val="-4966938"/>
            <a:satOff val="19906"/>
            <a:lumOff val="431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8C5F23E-770E-43F6-9998-965FCE2E10DF}">
      <dsp:nvSpPr>
        <dsp:cNvPr id="0" name=""/>
        <dsp:cNvSpPr/>
      </dsp:nvSpPr>
      <dsp:spPr>
        <a:xfrm>
          <a:off x="3203089" y="1778477"/>
          <a:ext cx="1497665" cy="2121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10" tIns="0" rIns="0" bIns="0" numCol="1" spcCol="1270" anchor="t" anchorCtr="0">
          <a:noAutofit/>
        </a:bodyPr>
        <a:lstStyle/>
        <a:p>
          <a:pPr lvl="0" algn="l" defTabSz="1022350">
            <a:lnSpc>
              <a:spcPct val="90000"/>
            </a:lnSpc>
            <a:spcBef>
              <a:spcPct val="0"/>
            </a:spcBef>
            <a:spcAft>
              <a:spcPct val="35000"/>
            </a:spcAft>
          </a:pPr>
          <a:r>
            <a:rPr lang="zh-CN" altLang="en-US" sz="2300" kern="1200" dirty="0" smtClean="0">
              <a:latin typeface="+mn-lt"/>
              <a:ea typeface="+mn-ea"/>
              <a:cs typeface="+mn-ea"/>
              <a:sym typeface="+mn-lt"/>
            </a:rPr>
            <a:t>工业</a:t>
          </a:r>
          <a:endParaRPr lang="en-US" altLang="zh-CN" sz="2300" kern="1200" dirty="0" smtClean="0">
            <a:latin typeface="+mn-lt"/>
            <a:ea typeface="+mn-ea"/>
            <a:cs typeface="+mn-ea"/>
            <a:sym typeface="+mn-lt"/>
          </a:endParaRPr>
        </a:p>
        <a:p>
          <a:pPr lvl="0" algn="l" defTabSz="1022350">
            <a:lnSpc>
              <a:spcPct val="90000"/>
            </a:lnSpc>
            <a:spcBef>
              <a:spcPct val="0"/>
            </a:spcBef>
            <a:spcAft>
              <a:spcPct val="35000"/>
            </a:spcAft>
          </a:pPr>
          <a:r>
            <a:rPr lang="zh-CN" altLang="en-US" sz="2300" kern="1200" dirty="0" smtClean="0">
              <a:latin typeface="+mn-lt"/>
              <a:ea typeface="+mn-ea"/>
              <a:cs typeface="+mn-ea"/>
              <a:sym typeface="+mn-lt"/>
            </a:rPr>
            <a:t>经济</a:t>
          </a:r>
          <a:endParaRPr lang="zh-CN" altLang="en-US" sz="2300" kern="1200" dirty="0">
            <a:latin typeface="+mn-lt"/>
            <a:ea typeface="+mn-ea"/>
            <a:cs typeface="+mn-ea"/>
            <a:sym typeface="+mn-lt"/>
          </a:endParaRPr>
        </a:p>
      </dsp:txBody>
      <dsp:txXfrm>
        <a:off x="3203089" y="1778477"/>
        <a:ext cx="1497665" cy="2121692"/>
      </dsp:txXfrm>
    </dsp:sp>
    <dsp:sp modelId="{3EA27838-1535-49FB-80B7-43FDEF66825A}">
      <dsp:nvSpPr>
        <dsp:cNvPr id="0" name=""/>
        <dsp:cNvSpPr/>
      </dsp:nvSpPr>
      <dsp:spPr>
        <a:xfrm>
          <a:off x="4778758" y="986743"/>
          <a:ext cx="405617" cy="405617"/>
        </a:xfrm>
        <a:prstGeom prst="ellipse">
          <a:avLst/>
        </a:prstGeom>
        <a:solidFill>
          <a:schemeClr val="accent5">
            <a:hueOff val="-9933876"/>
            <a:satOff val="39811"/>
            <a:lumOff val="862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BE9F2750-43DC-499D-8550-46A6D91EE88E}">
      <dsp:nvSpPr>
        <dsp:cNvPr id="0" name=""/>
        <dsp:cNvSpPr/>
      </dsp:nvSpPr>
      <dsp:spPr>
        <a:xfrm>
          <a:off x="4614669" y="1333566"/>
          <a:ext cx="2233018" cy="2566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928" tIns="0" rIns="0" bIns="0" numCol="1" spcCol="1270" anchor="t" anchorCtr="0">
          <a:noAutofit/>
        </a:bodyPr>
        <a:lstStyle/>
        <a:p>
          <a:pPr lvl="0" algn="l" defTabSz="1022350">
            <a:lnSpc>
              <a:spcPct val="100000"/>
            </a:lnSpc>
            <a:spcBef>
              <a:spcPct val="0"/>
            </a:spcBef>
            <a:spcAft>
              <a:spcPct val="35000"/>
            </a:spcAft>
          </a:pPr>
          <a:r>
            <a:rPr lang="zh-CN" altLang="en-US" sz="2300" kern="1200" dirty="0" smtClean="0">
              <a:latin typeface="+mn-lt"/>
              <a:ea typeface="+mn-ea"/>
              <a:cs typeface="+mn-ea"/>
              <a:sym typeface="+mn-lt"/>
            </a:rPr>
            <a:t>信息</a:t>
          </a:r>
        </a:p>
        <a:p>
          <a:pPr lvl="0" algn="l" defTabSz="1022350">
            <a:lnSpc>
              <a:spcPct val="100000"/>
            </a:lnSpc>
            <a:spcBef>
              <a:spcPct val="0"/>
            </a:spcBef>
            <a:spcAft>
              <a:spcPct val="35000"/>
            </a:spcAft>
          </a:pPr>
          <a:r>
            <a:rPr lang="zh-CN" altLang="en-US" sz="2300" kern="1200" dirty="0" smtClean="0">
              <a:latin typeface="+mn-lt"/>
              <a:ea typeface="+mn-ea"/>
              <a:cs typeface="+mn-ea"/>
              <a:sym typeface="+mn-lt"/>
            </a:rPr>
            <a:t>经济</a:t>
          </a:r>
        </a:p>
        <a:p>
          <a:pPr lvl="0" algn="l" defTabSz="1022350">
            <a:lnSpc>
              <a:spcPct val="100000"/>
            </a:lnSpc>
            <a:spcBef>
              <a:spcPct val="0"/>
            </a:spcBef>
            <a:spcAft>
              <a:spcPct val="35000"/>
            </a:spcAft>
          </a:pPr>
          <a:r>
            <a:rPr lang="zh-CN" altLang="en-US" sz="2300" kern="1200" dirty="0" smtClean="0">
              <a:latin typeface="+mn-lt"/>
              <a:ea typeface="+mn-ea"/>
              <a:cs typeface="+mn-ea"/>
              <a:sym typeface="+mn-lt"/>
            </a:rPr>
            <a:t>知识</a:t>
          </a:r>
        </a:p>
        <a:p>
          <a:pPr lvl="0" algn="l" defTabSz="1022350">
            <a:lnSpc>
              <a:spcPct val="100000"/>
            </a:lnSpc>
            <a:spcBef>
              <a:spcPct val="0"/>
            </a:spcBef>
            <a:spcAft>
              <a:spcPct val="35000"/>
            </a:spcAft>
          </a:pPr>
          <a:r>
            <a:rPr lang="zh-CN" altLang="en-US" sz="2300" kern="1200" dirty="0" smtClean="0">
              <a:latin typeface="+mn-lt"/>
              <a:ea typeface="+mn-ea"/>
              <a:cs typeface="+mn-ea"/>
              <a:sym typeface="+mn-lt"/>
            </a:rPr>
            <a:t>经济</a:t>
          </a:r>
          <a:endParaRPr lang="zh-CN" altLang="en-US" sz="2300" kern="1200" dirty="0">
            <a:latin typeface="+mn-lt"/>
            <a:ea typeface="+mn-ea"/>
            <a:cs typeface="+mn-ea"/>
            <a:sym typeface="+mn-lt"/>
          </a:endParaRPr>
        </a:p>
      </dsp:txBody>
      <dsp:txXfrm>
        <a:off x="4614669" y="1333566"/>
        <a:ext cx="2233018" cy="2566603"/>
      </dsp:txXfrm>
    </dsp:sp>
  </dsp:spTree>
</dsp:drawing>
</file>

<file path=ppt/diagrams/layout1.xml><?xml version="1.0" encoding="utf-8"?>
<dgm:layoutDef xmlns:dgm="http://schemas.openxmlformats.org/drawingml/2006/diagram" xmlns:a="http://schemas.openxmlformats.org/drawingml/2006/main" uniqueId="urn:microsoft.com/office/officeart/2005/8/layout/arrow2#1">
  <dgm:title val=""/>
  <dgm:desc val=""/>
  <dgm:catLst>
    <dgm:cat type="process" pri="2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59482A-3373-494E-90BC-6F1177F2E5B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DA984A-5672-4291-B5F6-6EE2C5892ED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电子工业振兴临时措施法</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3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p14:dur="0" advClick="0" advTm="0"/>
    </mc:Choice>
    <mc:Fallback>
      <p:transition advClick="0" advTm="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a:off x="3218595" y="1055221"/>
            <a:ext cx="2158171" cy="1860965"/>
          </a:xfrm>
          <a:prstGeom prst="rect">
            <a:avLst/>
          </a:prstGeom>
        </p:spPr>
      </p:pic>
      <p:grpSp>
        <p:nvGrpSpPr>
          <p:cNvPr id="3" name="组合 2"/>
          <p:cNvGrpSpPr/>
          <p:nvPr/>
        </p:nvGrpSpPr>
        <p:grpSpPr>
          <a:xfrm>
            <a:off x="1654" y="4803999"/>
            <a:ext cx="9140693" cy="339502"/>
            <a:chOff x="1" y="6406814"/>
            <a:chExt cx="12190412" cy="452774"/>
          </a:xfrm>
        </p:grpSpPr>
        <p:sp>
          <p:nvSpPr>
            <p:cNvPr id="32" name="六边形 31"/>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defTabSz="815975"/>
              <a:endParaRPr lang="zh-CN" altLang="en-US" sz="1600">
                <a:solidFill>
                  <a:prstClr val="white"/>
                </a:solidFill>
                <a:cs typeface="+mn-ea"/>
                <a:sym typeface="+mn-lt"/>
              </a:endParaRPr>
            </a:p>
          </p:txBody>
        </p:sp>
        <p:sp>
          <p:nvSpPr>
            <p:cNvPr id="33" name="六边形 32"/>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defTabSz="815975"/>
              <a:endParaRPr lang="zh-CN" altLang="en-US" sz="1600">
                <a:solidFill>
                  <a:prstClr val="white"/>
                </a:solidFill>
                <a:cs typeface="+mn-ea"/>
                <a:sym typeface="+mn-lt"/>
              </a:endParaRPr>
            </a:p>
          </p:txBody>
        </p:sp>
        <p:sp>
          <p:nvSpPr>
            <p:cNvPr id="34" name="六边形 33"/>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defTabSz="815975"/>
              <a:endParaRPr lang="zh-CN" altLang="en-US" sz="1600">
                <a:solidFill>
                  <a:prstClr val="white"/>
                </a:solidFill>
                <a:cs typeface="+mn-ea"/>
                <a:sym typeface="+mn-lt"/>
              </a:endParaRPr>
            </a:p>
          </p:txBody>
        </p:sp>
        <p:sp>
          <p:nvSpPr>
            <p:cNvPr id="35" name="六边形 34"/>
            <p:cNvSpPr/>
            <p:nvPr/>
          </p:nvSpPr>
          <p:spPr>
            <a:xfrm>
              <a:off x="9142810" y="6406814"/>
              <a:ext cx="3047603" cy="45277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defTabSz="815975"/>
              <a:endParaRPr lang="zh-CN" altLang="en-US" sz="1600" dirty="0">
                <a:solidFill>
                  <a:prstClr val="white"/>
                </a:solidFill>
                <a:cs typeface="+mn-ea"/>
                <a:sym typeface="+mn-lt"/>
              </a:endParaRPr>
            </a:p>
          </p:txBody>
        </p:sp>
      </p:grpSp>
      <p:sp>
        <p:nvSpPr>
          <p:cNvPr id="36" name="六边形 35"/>
          <p:cNvSpPr/>
          <p:nvPr/>
        </p:nvSpPr>
        <p:spPr>
          <a:xfrm flipV="1">
            <a:off x="1654" y="1"/>
            <a:ext cx="2285174" cy="7003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8" rIns="91417" bIns="45708" rtlCol="0" anchor="ctr"/>
          <a:lstStyle/>
          <a:p>
            <a:pPr algn="ctr" defTabSz="815975"/>
            <a:endParaRPr lang="zh-CN" altLang="en-US" sz="1600">
              <a:solidFill>
                <a:prstClr val="white"/>
              </a:solidFill>
              <a:cs typeface="+mn-ea"/>
              <a:sym typeface="+mn-lt"/>
            </a:endParaRPr>
          </a:p>
        </p:txBody>
      </p:sp>
      <p:sp>
        <p:nvSpPr>
          <p:cNvPr id="41" name="文本框 5"/>
          <p:cNvSpPr txBox="1"/>
          <p:nvPr/>
        </p:nvSpPr>
        <p:spPr>
          <a:xfrm>
            <a:off x="4190518" y="3435846"/>
            <a:ext cx="745490" cy="805815"/>
          </a:xfrm>
          <a:prstGeom prst="rect">
            <a:avLst/>
          </a:prstGeom>
          <a:noFill/>
        </p:spPr>
        <p:txBody>
          <a:bodyPr wrap="none" lIns="68552" tIns="34276" rIns="68552" bIns="34276" rtlCol="0">
            <a:spAutoFit/>
          </a:bodyPr>
          <a:lstStyle/>
          <a:p>
            <a:pPr algn="ctr" defTabSz="815975"/>
            <a:r>
              <a:rPr lang="zh-CN" altLang="en-US" sz="2400" dirty="0">
                <a:solidFill>
                  <a:prstClr val="black">
                    <a:lumMod val="85000"/>
                    <a:lumOff val="15000"/>
                  </a:prstClr>
                </a:solidFill>
                <a:cs typeface="+mn-ea"/>
                <a:sym typeface="+mn-lt"/>
              </a:rPr>
              <a:t>张韦</a:t>
            </a:r>
            <a:endParaRPr lang="en-US" altLang="zh-CN" sz="2400" dirty="0">
              <a:solidFill>
                <a:prstClr val="black">
                  <a:lumMod val="85000"/>
                  <a:lumOff val="15000"/>
                </a:prstClr>
              </a:solidFill>
              <a:cs typeface="+mn-ea"/>
              <a:sym typeface="+mn-lt"/>
            </a:endParaRPr>
          </a:p>
          <a:p>
            <a:pPr algn="ctr" defTabSz="815975"/>
            <a:endParaRPr lang="en-US" altLang="zh-CN" sz="2400" dirty="0">
              <a:solidFill>
                <a:prstClr val="black">
                  <a:lumMod val="85000"/>
                  <a:lumOff val="15000"/>
                </a:prstClr>
              </a:solidFill>
              <a:cs typeface="+mn-ea"/>
              <a:sym typeface="+mn-lt"/>
            </a:endParaRPr>
          </a:p>
        </p:txBody>
      </p:sp>
      <p:sp>
        <p:nvSpPr>
          <p:cNvPr id="45" name="TextBox 44"/>
          <p:cNvSpPr txBox="1"/>
          <p:nvPr/>
        </p:nvSpPr>
        <p:spPr>
          <a:xfrm>
            <a:off x="721644" y="186218"/>
            <a:ext cx="4570436" cy="369308"/>
          </a:xfrm>
          <a:prstGeom prst="rect">
            <a:avLst/>
          </a:prstGeom>
          <a:noFill/>
        </p:spPr>
        <p:txBody>
          <a:bodyPr wrap="none" lIns="91417" tIns="45708" rIns="91417" bIns="45708" rtlCol="0">
            <a:spAutoFit/>
          </a:bodyPr>
          <a:lstStyle/>
          <a:p>
            <a:pPr algn="ctr"/>
            <a:r>
              <a:rPr lang="zh-CN" altLang="en-US" dirty="0">
                <a:solidFill>
                  <a:schemeClr val="tx1">
                    <a:lumMod val="75000"/>
                    <a:lumOff val="25000"/>
                  </a:schemeClr>
                </a:solidFill>
                <a:cs typeface="+mn-ea"/>
                <a:sym typeface="+mn-lt"/>
              </a:rPr>
              <a:t>华中科技大学同济医学院医药卫生管理学院</a:t>
            </a:r>
            <a:endParaRPr lang="zh-CN" altLang="en-US" dirty="0">
              <a:solidFill>
                <a:schemeClr val="tx1">
                  <a:lumMod val="75000"/>
                  <a:lumOff val="25000"/>
                </a:schemeClr>
              </a:solidFill>
              <a:cs typeface="+mn-ea"/>
              <a:sym typeface="+mn-lt"/>
            </a:endParaRPr>
          </a:p>
        </p:txBody>
      </p:sp>
      <p:sp>
        <p:nvSpPr>
          <p:cNvPr id="19" name="六边形 18"/>
          <p:cNvSpPr/>
          <p:nvPr/>
        </p:nvSpPr>
        <p:spPr>
          <a:xfrm flipV="1">
            <a:off x="2282456" y="1975"/>
            <a:ext cx="2285174" cy="7003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8" rIns="91417" bIns="45708" rtlCol="0" anchor="ctr"/>
          <a:lstStyle/>
          <a:p>
            <a:pPr algn="ctr" defTabSz="815975"/>
            <a:endParaRPr lang="zh-CN" altLang="en-US" sz="1600">
              <a:solidFill>
                <a:prstClr val="white"/>
              </a:solidFill>
              <a:cs typeface="+mn-ea"/>
              <a:sym typeface="+mn-lt"/>
            </a:endParaRPr>
          </a:p>
        </p:txBody>
      </p:sp>
      <p:sp>
        <p:nvSpPr>
          <p:cNvPr id="20" name="六边形 19"/>
          <p:cNvSpPr/>
          <p:nvPr/>
        </p:nvSpPr>
        <p:spPr>
          <a:xfrm flipV="1">
            <a:off x="4563259" y="1975"/>
            <a:ext cx="2285174" cy="7003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8" rIns="91417" bIns="45708" rtlCol="0" anchor="ctr"/>
          <a:lstStyle/>
          <a:p>
            <a:pPr algn="ctr" defTabSz="815975"/>
            <a:endParaRPr lang="zh-CN" altLang="en-US" sz="1600">
              <a:solidFill>
                <a:prstClr val="white"/>
              </a:solidFill>
              <a:cs typeface="+mn-ea"/>
              <a:sym typeface="+mn-lt"/>
            </a:endParaRPr>
          </a:p>
        </p:txBody>
      </p:sp>
      <p:sp>
        <p:nvSpPr>
          <p:cNvPr id="21" name="六边形 20"/>
          <p:cNvSpPr/>
          <p:nvPr/>
        </p:nvSpPr>
        <p:spPr>
          <a:xfrm flipV="1">
            <a:off x="6857174" y="1975"/>
            <a:ext cx="2285174" cy="7003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8" rIns="91417" bIns="45708" rtlCol="0" anchor="ctr"/>
          <a:lstStyle/>
          <a:p>
            <a:pPr algn="ctr" defTabSz="815975"/>
            <a:endParaRPr lang="zh-CN" altLang="en-US" sz="1600">
              <a:solidFill>
                <a:prstClr val="white"/>
              </a:solidFill>
              <a:cs typeface="+mn-ea"/>
              <a:sym typeface="+mn-lt"/>
            </a:endParaRPr>
          </a:p>
        </p:txBody>
      </p:sp>
      <p:sp>
        <p:nvSpPr>
          <p:cNvPr id="15" name="矩形 14"/>
          <p:cNvSpPr/>
          <p:nvPr/>
        </p:nvSpPr>
        <p:spPr>
          <a:xfrm>
            <a:off x="1704813" y="1674408"/>
            <a:ext cx="5716893" cy="992551"/>
          </a:xfrm>
          <a:prstGeom prst="rect">
            <a:avLst/>
          </a:prstGeom>
          <a:noFill/>
          <a:ln>
            <a:noFill/>
          </a:ln>
          <a:effectLst>
            <a:glow rad="1905000">
              <a:srgbClr val="F14124">
                <a:alpha val="40000"/>
              </a:srgbClr>
            </a:glow>
            <a:softEdge rad="1270000"/>
          </a:effectLst>
        </p:spPr>
        <p:txBody>
          <a:bodyPr wrap="none" lIns="68552" tIns="34276" rIns="68552" bIns="34276">
            <a:spAutoFit/>
          </a:bodyPr>
          <a:lstStyle/>
          <a:p>
            <a:pPr algn="ctr" defTabSz="815975"/>
            <a:r>
              <a:rPr lang="zh-CN" altLang="en-US" sz="6000" b="1" dirty="0">
                <a:solidFill>
                  <a:prstClr val="black">
                    <a:lumMod val="75000"/>
                    <a:lumOff val="25000"/>
                  </a:prstClr>
                </a:solidFill>
                <a:cs typeface="+mn-ea"/>
                <a:sym typeface="+mn-lt"/>
              </a:rPr>
              <a:t>信 息 管 理 概 论</a:t>
            </a:r>
            <a:endParaRPr lang="zh-CN" altLang="en-US" sz="6000" b="1" dirty="0">
              <a:solidFill>
                <a:prstClr val="black">
                  <a:lumMod val="75000"/>
                  <a:lumOff val="25000"/>
                </a:prstClr>
              </a:solidFill>
              <a:cs typeface="+mn-ea"/>
              <a:sym typeface="+mn-lt"/>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96" y="72007"/>
            <a:ext cx="686148" cy="54034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500" fill="hold"/>
                                        <p:tgtEl>
                                          <p:spTgt spid="45"/>
                                        </p:tgtEl>
                                        <p:attrNameLst>
                                          <p:attrName>ppt_w</p:attrName>
                                        </p:attrNameLst>
                                      </p:cBhvr>
                                      <p:tavLst>
                                        <p:tav tm="0">
                                          <p:val>
                                            <p:fltVal val="0"/>
                                          </p:val>
                                        </p:tav>
                                        <p:tav tm="100000">
                                          <p:val>
                                            <p:strVal val="#ppt_w"/>
                                          </p:val>
                                        </p:tav>
                                      </p:tavLst>
                                    </p:anim>
                                    <p:anim calcmode="lin" valueType="num">
                                      <p:cBhvr>
                                        <p:cTn id="12" dur="500" fill="hold"/>
                                        <p:tgtEl>
                                          <p:spTgt spid="45"/>
                                        </p:tgtEl>
                                        <p:attrNameLst>
                                          <p:attrName>ppt_h</p:attrName>
                                        </p:attrNameLst>
                                      </p:cBhvr>
                                      <p:tavLst>
                                        <p:tav tm="0">
                                          <p:val>
                                            <p:fltVal val="0"/>
                                          </p:val>
                                        </p:tav>
                                        <p:tav tm="100000">
                                          <p:val>
                                            <p:strVal val="#ppt_h"/>
                                          </p:val>
                                        </p:tav>
                                      </p:tavLst>
                                    </p:anim>
                                    <p:animEffect transition="in" filter="fade">
                                      <p:cBhvr>
                                        <p:cTn id="13" dur="500"/>
                                        <p:tgtEl>
                                          <p:spTgt spid="45"/>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p:tgtEl>
                                          <p:spTgt spid="41"/>
                                        </p:tgtEl>
                                        <p:attrNameLst>
                                          <p:attrName>ppt_y</p:attrName>
                                        </p:attrNameLst>
                                      </p:cBhvr>
                                      <p:tavLst>
                                        <p:tav tm="0">
                                          <p:val>
                                            <p:strVal val="#ppt_y+#ppt_h*1.125000"/>
                                          </p:val>
                                        </p:tav>
                                        <p:tav tm="100000">
                                          <p:val>
                                            <p:strVal val="#ppt_y"/>
                                          </p:val>
                                        </p:tav>
                                      </p:tavLst>
                                    </p:anim>
                                    <p:animEffect transition="in" filter="wipe(up)">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2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2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200"/>
                                        <p:tgtEl>
                                          <p:spTgt spid="21"/>
                                        </p:tgtEl>
                                      </p:cBhvr>
                                    </p:animEffect>
                                  </p:childTnLst>
                                </p:cTn>
                              </p:par>
                            </p:childTnLst>
                          </p:cTn>
                        </p:par>
                        <p:par>
                          <p:cTn id="28" fill="hold">
                            <p:stCondLst>
                              <p:cond delay="1500"/>
                            </p:stCondLst>
                            <p:childTnLst>
                              <p:par>
                                <p:cTn id="29" presetID="16" presetClass="entr" presetSubtype="37"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outVertical)">
                                      <p:cBhvr>
                                        <p:cTn id="3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1" grpId="0"/>
      <p:bldP spid="45" grpId="0"/>
      <p:bldP spid="19" grpId="0" animBg="1"/>
      <p:bldP spid="20" grpId="0" animBg="1"/>
      <p:bldP spid="21" grpId="0" animBg="1"/>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algn="ctr" defTabSz="768350">
              <a:defRPr/>
            </a:pPr>
            <a:endParaRPr lang="zh-CN" altLang="en-US" sz="1500" kern="0">
              <a:solidFill>
                <a:prstClr val="white"/>
              </a:solidFill>
              <a:cs typeface="+mn-ea"/>
              <a:sym typeface="+mn-lt"/>
            </a:endParaRPr>
          </a:p>
        </p:txBody>
      </p:sp>
      <p:sp>
        <p:nvSpPr>
          <p:cNvPr id="32" name="矩形 31"/>
          <p:cNvSpPr/>
          <p:nvPr/>
        </p:nvSpPr>
        <p:spPr>
          <a:xfrm>
            <a:off x="1884760" y="159024"/>
            <a:ext cx="5374478" cy="646937"/>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中国信息经济规模和结构</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sp>
        <p:nvSpPr>
          <p:cNvPr id="6" name="文本框 5"/>
          <p:cNvSpPr txBox="1"/>
          <p:nvPr/>
        </p:nvSpPr>
        <p:spPr>
          <a:xfrm>
            <a:off x="0" y="947420"/>
            <a:ext cx="8616315" cy="829945"/>
          </a:xfrm>
          <a:prstGeom prst="rect">
            <a:avLst/>
          </a:prstGeom>
          <a:noFill/>
        </p:spPr>
        <p:txBody>
          <a:bodyPr wrap="square" rtlCol="0">
            <a:spAutoFit/>
          </a:bodyPr>
          <a:lstStyle/>
          <a:p>
            <a:endParaRPr lang="zh-CN" altLang="en-US" sz="2400" b="1">
              <a:cs typeface="+mn-ea"/>
              <a:sym typeface="+mn-lt"/>
            </a:endParaRPr>
          </a:p>
          <a:p>
            <a:r>
              <a:rPr lang="zh-CN" altLang="en-US" sz="2400" b="1">
                <a:cs typeface="+mn-ea"/>
                <a:sym typeface="+mn-lt"/>
              </a:rPr>
              <a:t>  </a:t>
            </a:r>
            <a:endParaRPr lang="zh-CN" altLang="en-US" sz="2400" b="1">
              <a:cs typeface="+mn-ea"/>
              <a:sym typeface="+mn-lt"/>
            </a:endParaRPr>
          </a:p>
        </p:txBody>
      </p:sp>
      <p:sp>
        <p:nvSpPr>
          <p:cNvPr id="3" name="文本框 2"/>
          <p:cNvSpPr txBox="1"/>
          <p:nvPr/>
        </p:nvSpPr>
        <p:spPr>
          <a:xfrm>
            <a:off x="368935" y="947420"/>
            <a:ext cx="7237730" cy="460375"/>
          </a:xfrm>
          <a:prstGeom prst="rect">
            <a:avLst/>
          </a:prstGeom>
          <a:noFill/>
        </p:spPr>
        <p:txBody>
          <a:bodyPr wrap="square" rtlCol="0" anchor="t">
            <a:spAutoFit/>
          </a:bodyPr>
          <a:lstStyle/>
          <a:p>
            <a:pPr marL="285750" indent="-285750">
              <a:buFont typeface="Wingdings" panose="05000000000000000000" charset="0"/>
              <a:buChar char="Ø"/>
            </a:pPr>
            <a:r>
              <a:rPr lang="zh-CN" altLang="en-US" sz="2400">
                <a:cs typeface="+mn-ea"/>
                <a:sym typeface="+mn-lt"/>
              </a:rPr>
              <a:t>信息经济已经成为带动中国经济增长的核心动力。</a:t>
            </a:r>
            <a:endParaRPr lang="zh-CN" altLang="en-US" sz="2400">
              <a:cs typeface="+mn-ea"/>
              <a:sym typeface="+mn-lt"/>
            </a:endParaRPr>
          </a:p>
        </p:txBody>
      </p:sp>
      <p:pic>
        <p:nvPicPr>
          <p:cNvPr id="4" name="图片 3"/>
          <p:cNvPicPr>
            <a:picLocks noChangeAspect="1"/>
          </p:cNvPicPr>
          <p:nvPr/>
        </p:nvPicPr>
        <p:blipFill>
          <a:blip r:embed="rId1"/>
          <a:stretch>
            <a:fillRect/>
          </a:stretch>
        </p:blipFill>
        <p:spPr>
          <a:xfrm>
            <a:off x="368935" y="1609725"/>
            <a:ext cx="8037830" cy="33508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algn="ctr" defTabSz="768350">
              <a:defRPr/>
            </a:pPr>
            <a:endParaRPr lang="zh-CN" altLang="en-US" sz="1500" kern="0">
              <a:solidFill>
                <a:prstClr val="white"/>
              </a:solidFill>
              <a:cs typeface="+mn-ea"/>
              <a:sym typeface="+mn-lt"/>
            </a:endParaRPr>
          </a:p>
        </p:txBody>
      </p:sp>
      <p:sp>
        <p:nvSpPr>
          <p:cNvPr id="32" name="矩形 31"/>
          <p:cNvSpPr/>
          <p:nvPr/>
        </p:nvSpPr>
        <p:spPr>
          <a:xfrm>
            <a:off x="2122005" y="159024"/>
            <a:ext cx="4899989" cy="646937"/>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从信息经济到数字经济</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sp>
        <p:nvSpPr>
          <p:cNvPr id="6" name="文本框 5"/>
          <p:cNvSpPr txBox="1"/>
          <p:nvPr/>
        </p:nvSpPr>
        <p:spPr>
          <a:xfrm>
            <a:off x="375920" y="843915"/>
            <a:ext cx="8616315" cy="4154170"/>
          </a:xfrm>
          <a:prstGeom prst="rect">
            <a:avLst/>
          </a:prstGeom>
          <a:noFill/>
        </p:spPr>
        <p:txBody>
          <a:bodyPr wrap="square" rtlCol="0">
            <a:spAutoFit/>
          </a:bodyPr>
          <a:lstStyle/>
          <a:p>
            <a:r>
              <a:rPr lang="en-US" altLang="zh-CN" sz="2400" b="1" dirty="0">
                <a:cs typeface="+mn-ea"/>
                <a:sym typeface="+mn-lt"/>
              </a:rPr>
              <a:t>      </a:t>
            </a:r>
            <a:r>
              <a:rPr lang="zh-CN" altLang="en-US" sz="2400" b="1" dirty="0">
                <a:cs typeface="+mn-ea"/>
                <a:sym typeface="+mn-lt"/>
              </a:rPr>
              <a:t>信息经济可以分为两部分：</a:t>
            </a:r>
            <a:r>
              <a:rPr lang="zh-CN" altLang="en-US" sz="2400" b="1" dirty="0">
                <a:solidFill>
                  <a:srgbClr val="FF0000"/>
                </a:solidFill>
                <a:cs typeface="+mn-ea"/>
                <a:sym typeface="+mn-lt"/>
              </a:rPr>
              <a:t>一是基于信息的生产和使用环节</a:t>
            </a:r>
            <a:r>
              <a:rPr lang="zh-CN" altLang="en-US" sz="2400" b="1" dirty="0">
                <a:cs typeface="+mn-ea"/>
                <a:sym typeface="+mn-lt"/>
              </a:rPr>
              <a:t>，信息经济包括信息技术创新、信息产品和信息服务生产与供给（信息经济基础部分）；</a:t>
            </a:r>
            <a:r>
              <a:rPr lang="zh-CN" altLang="en-US" sz="2400" b="1" dirty="0">
                <a:solidFill>
                  <a:srgbClr val="FF0000"/>
                </a:solidFill>
                <a:cs typeface="+mn-ea"/>
                <a:sym typeface="+mn-lt"/>
              </a:rPr>
              <a:t>二是使用部门因此而带来的产出增加和效率提升</a:t>
            </a:r>
            <a:r>
              <a:rPr lang="zh-CN" altLang="en-US" sz="2400" b="1" dirty="0">
                <a:cs typeface="+mn-ea"/>
                <a:sym typeface="+mn-lt"/>
              </a:rPr>
              <a:t>（信息经济融合部分）。</a:t>
            </a:r>
            <a:r>
              <a:rPr lang="zh-CN" altLang="en-US" sz="2400" b="1" dirty="0">
                <a:solidFill>
                  <a:srgbClr val="FF0000"/>
                </a:solidFill>
                <a:cs typeface="+mn-ea"/>
                <a:sym typeface="+mn-lt"/>
              </a:rPr>
              <a:t>信息经济基础部分</a:t>
            </a:r>
            <a:r>
              <a:rPr lang="zh-CN" altLang="en-US" sz="2400" b="1" dirty="0">
                <a:cs typeface="+mn-ea"/>
                <a:sym typeface="+mn-lt"/>
              </a:rPr>
              <a:t>主要包括信息产业，主要体现为信息产品和信息服务的生产和供给，包括电子信息制造业、信息通信业、软件服务业和出现的新兴业态等；</a:t>
            </a:r>
            <a:r>
              <a:rPr lang="zh-CN" altLang="en-US" sz="2400" b="1" dirty="0">
                <a:solidFill>
                  <a:srgbClr val="FF0000"/>
                </a:solidFill>
                <a:cs typeface="+mn-ea"/>
                <a:sym typeface="+mn-lt"/>
              </a:rPr>
              <a:t>信息经济融合部分</a:t>
            </a:r>
            <a:r>
              <a:rPr lang="zh-CN" altLang="en-US" sz="2400" b="1" dirty="0">
                <a:cs typeface="+mn-ea"/>
                <a:sym typeface="+mn-lt"/>
              </a:rPr>
              <a:t>包括传统产业由于应用信息技术所带来的生产数量和生产效率提升，其新增产出构成信息经济的重要组成部分。</a:t>
            </a:r>
            <a:endParaRPr lang="zh-CN" altLang="en-US" sz="2400" b="1" dirty="0">
              <a:cs typeface="+mn-ea"/>
              <a:sym typeface="+mn-lt"/>
            </a:endParaRPr>
          </a:p>
          <a:p>
            <a:endParaRPr lang="zh-CN" altLang="en-US" sz="2400" b="1" dirty="0">
              <a:cs typeface="+mn-ea"/>
              <a:sym typeface="+mn-lt"/>
            </a:endParaRPr>
          </a:p>
          <a:p>
            <a:r>
              <a:rPr lang="zh-CN" altLang="en-US" sz="2400" b="1" dirty="0">
                <a:cs typeface="+mn-ea"/>
                <a:sym typeface="+mn-lt"/>
              </a:rPr>
              <a:t>  中国信息经济发展白皮书 （</a:t>
            </a:r>
            <a:r>
              <a:rPr lang="en-US" altLang="zh-CN" sz="2400" b="1" dirty="0">
                <a:cs typeface="+mn-ea"/>
                <a:sym typeface="+mn-lt"/>
              </a:rPr>
              <a:t>2016</a:t>
            </a:r>
            <a:r>
              <a:rPr lang="zh-CN" altLang="en-US" sz="2400" b="1" dirty="0">
                <a:cs typeface="+mn-ea"/>
                <a:sym typeface="+mn-lt"/>
              </a:rPr>
              <a:t>）      中国信息通信研究院</a:t>
            </a:r>
            <a:endParaRPr lang="zh-CN" altLang="en-US" sz="2400"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algn="ctr" defTabSz="768350">
              <a:defRPr/>
            </a:pPr>
            <a:endParaRPr lang="zh-CN" altLang="en-US" sz="1500" kern="0">
              <a:solidFill>
                <a:prstClr val="white"/>
              </a:solidFill>
              <a:cs typeface="+mn-ea"/>
              <a:sym typeface="+mn-lt"/>
            </a:endParaRPr>
          </a:p>
        </p:txBody>
      </p:sp>
      <p:sp>
        <p:nvSpPr>
          <p:cNvPr id="32" name="矩形 31"/>
          <p:cNvSpPr/>
          <p:nvPr/>
        </p:nvSpPr>
        <p:spPr>
          <a:xfrm>
            <a:off x="1884760" y="159024"/>
            <a:ext cx="5374478" cy="646937"/>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中国信息经济规模和结构</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sp>
        <p:nvSpPr>
          <p:cNvPr id="6" name="文本框 5"/>
          <p:cNvSpPr txBox="1"/>
          <p:nvPr/>
        </p:nvSpPr>
        <p:spPr>
          <a:xfrm>
            <a:off x="0" y="947420"/>
            <a:ext cx="8616315" cy="829945"/>
          </a:xfrm>
          <a:prstGeom prst="rect">
            <a:avLst/>
          </a:prstGeom>
          <a:noFill/>
        </p:spPr>
        <p:txBody>
          <a:bodyPr wrap="square" rtlCol="0">
            <a:spAutoFit/>
          </a:bodyPr>
          <a:lstStyle/>
          <a:p>
            <a:endParaRPr lang="zh-CN" altLang="en-US" sz="2400" b="1">
              <a:cs typeface="+mn-ea"/>
              <a:sym typeface="+mn-lt"/>
            </a:endParaRPr>
          </a:p>
          <a:p>
            <a:r>
              <a:rPr lang="zh-CN" altLang="en-US" sz="2400" b="1">
                <a:cs typeface="+mn-ea"/>
                <a:sym typeface="+mn-lt"/>
              </a:rPr>
              <a:t>  </a:t>
            </a:r>
            <a:endParaRPr lang="zh-CN" altLang="en-US" sz="2400" b="1">
              <a:cs typeface="+mn-ea"/>
              <a:sym typeface="+mn-lt"/>
            </a:endParaRPr>
          </a:p>
        </p:txBody>
      </p:sp>
      <p:sp>
        <p:nvSpPr>
          <p:cNvPr id="3" name="文本框 2"/>
          <p:cNvSpPr txBox="1"/>
          <p:nvPr/>
        </p:nvSpPr>
        <p:spPr>
          <a:xfrm>
            <a:off x="368935" y="947420"/>
            <a:ext cx="7237730" cy="460375"/>
          </a:xfrm>
          <a:prstGeom prst="rect">
            <a:avLst/>
          </a:prstGeom>
          <a:noFill/>
        </p:spPr>
        <p:txBody>
          <a:bodyPr wrap="square" rtlCol="0" anchor="t">
            <a:spAutoFit/>
          </a:bodyPr>
          <a:lstStyle/>
          <a:p>
            <a:pPr marL="285750" indent="-285750">
              <a:buFont typeface="Wingdings" panose="05000000000000000000" charset="0"/>
              <a:buChar char="Ø"/>
            </a:pPr>
            <a:r>
              <a:rPr lang="zh-CN" altLang="en-US" sz="2400">
                <a:cs typeface="+mn-ea"/>
                <a:sym typeface="+mn-lt"/>
              </a:rPr>
              <a:t>信息经济基础部分增势稳定，结构优化。</a:t>
            </a:r>
            <a:endParaRPr lang="zh-CN" altLang="en-US" sz="2400">
              <a:cs typeface="+mn-ea"/>
              <a:sym typeface="+mn-lt"/>
            </a:endParaRPr>
          </a:p>
        </p:txBody>
      </p:sp>
      <p:pic>
        <p:nvPicPr>
          <p:cNvPr id="5" name="图片 4"/>
          <p:cNvPicPr>
            <a:picLocks noChangeAspect="1"/>
          </p:cNvPicPr>
          <p:nvPr/>
        </p:nvPicPr>
        <p:blipFill>
          <a:blip r:embed="rId1"/>
          <a:stretch>
            <a:fillRect/>
          </a:stretch>
        </p:blipFill>
        <p:spPr>
          <a:xfrm>
            <a:off x="368935" y="1408430"/>
            <a:ext cx="7872095" cy="35521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algn="ctr" defTabSz="768350">
              <a:defRPr/>
            </a:pPr>
            <a:endParaRPr lang="zh-CN" altLang="en-US" sz="1500" kern="0">
              <a:solidFill>
                <a:prstClr val="white"/>
              </a:solidFill>
              <a:cs typeface="+mn-ea"/>
              <a:sym typeface="+mn-lt"/>
            </a:endParaRPr>
          </a:p>
        </p:txBody>
      </p:sp>
      <p:sp>
        <p:nvSpPr>
          <p:cNvPr id="32" name="矩形 31"/>
          <p:cNvSpPr/>
          <p:nvPr/>
        </p:nvSpPr>
        <p:spPr>
          <a:xfrm>
            <a:off x="1884760" y="159024"/>
            <a:ext cx="5374478" cy="646937"/>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中国信息经济规模和结构</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sp>
        <p:nvSpPr>
          <p:cNvPr id="6" name="文本框 5"/>
          <p:cNvSpPr txBox="1"/>
          <p:nvPr/>
        </p:nvSpPr>
        <p:spPr>
          <a:xfrm>
            <a:off x="0" y="947420"/>
            <a:ext cx="8616315" cy="829945"/>
          </a:xfrm>
          <a:prstGeom prst="rect">
            <a:avLst/>
          </a:prstGeom>
          <a:noFill/>
        </p:spPr>
        <p:txBody>
          <a:bodyPr wrap="square" rtlCol="0">
            <a:spAutoFit/>
          </a:bodyPr>
          <a:lstStyle/>
          <a:p>
            <a:endParaRPr lang="zh-CN" altLang="en-US" sz="2400" b="1">
              <a:cs typeface="+mn-ea"/>
              <a:sym typeface="+mn-lt"/>
            </a:endParaRPr>
          </a:p>
          <a:p>
            <a:r>
              <a:rPr lang="zh-CN" altLang="en-US" sz="2400" b="1">
                <a:cs typeface="+mn-ea"/>
                <a:sym typeface="+mn-lt"/>
              </a:rPr>
              <a:t>  </a:t>
            </a:r>
            <a:endParaRPr lang="zh-CN" altLang="en-US" sz="2400" b="1">
              <a:cs typeface="+mn-ea"/>
              <a:sym typeface="+mn-lt"/>
            </a:endParaRPr>
          </a:p>
        </p:txBody>
      </p:sp>
      <p:sp>
        <p:nvSpPr>
          <p:cNvPr id="3" name="文本框 2"/>
          <p:cNvSpPr txBox="1"/>
          <p:nvPr/>
        </p:nvSpPr>
        <p:spPr>
          <a:xfrm>
            <a:off x="368935" y="947420"/>
            <a:ext cx="7237730" cy="460375"/>
          </a:xfrm>
          <a:prstGeom prst="rect">
            <a:avLst/>
          </a:prstGeom>
          <a:noFill/>
        </p:spPr>
        <p:txBody>
          <a:bodyPr wrap="square" rtlCol="0" anchor="t">
            <a:spAutoFit/>
          </a:bodyPr>
          <a:lstStyle/>
          <a:p>
            <a:pPr marL="285750" indent="-285750">
              <a:buFont typeface="Wingdings" panose="05000000000000000000" charset="0"/>
              <a:buChar char="Ø"/>
            </a:pPr>
            <a:r>
              <a:rPr lang="zh-CN" altLang="en-US" sz="2400">
                <a:cs typeface="+mn-ea"/>
                <a:sym typeface="+mn-lt"/>
              </a:rPr>
              <a:t>信息经济融合部分成为信息经济增长主要引擎。</a:t>
            </a:r>
            <a:endParaRPr lang="zh-CN" altLang="en-US" sz="2400">
              <a:cs typeface="+mn-ea"/>
              <a:sym typeface="+mn-lt"/>
            </a:endParaRPr>
          </a:p>
        </p:txBody>
      </p:sp>
      <p:pic>
        <p:nvPicPr>
          <p:cNvPr id="4" name="图片 3"/>
          <p:cNvPicPr>
            <a:picLocks noChangeAspect="1"/>
          </p:cNvPicPr>
          <p:nvPr/>
        </p:nvPicPr>
        <p:blipFill>
          <a:blip r:embed="rId1"/>
          <a:stretch>
            <a:fillRect/>
          </a:stretch>
        </p:blipFill>
        <p:spPr>
          <a:xfrm>
            <a:off x="496570" y="1407795"/>
            <a:ext cx="8466455" cy="34429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marL="0" marR="0" lvl="0" indent="0" algn="ctr" defTabSz="768350" rtl="0" eaLnBrk="1" fontAlgn="auto" latinLnBrk="0" hangingPunct="1">
              <a:lnSpc>
                <a:spcPct val="100000"/>
              </a:lnSpc>
              <a:spcBef>
                <a:spcPts val="0"/>
              </a:spcBef>
              <a:spcAft>
                <a:spcPts val="0"/>
              </a:spcAft>
              <a:buClrTx/>
              <a:buSzTx/>
              <a:buFontTx/>
              <a:buNone/>
              <a:defRPr/>
            </a:pPr>
            <a:endParaRPr kumimoji="0" lang="zh-CN" altLang="en-US" sz="1500" b="0" i="0" u="none" strike="noStrike" kern="0" cap="none" spc="0" normalizeH="0" baseline="0" noProof="0">
              <a:ln>
                <a:noFill/>
              </a:ln>
              <a:solidFill>
                <a:prstClr val="white"/>
              </a:solidFill>
              <a:effectLst/>
              <a:uLnTx/>
              <a:uFillTx/>
              <a:cs typeface="+mn-ea"/>
              <a:sym typeface="+mn-lt"/>
            </a:endParaRPr>
          </a:p>
        </p:txBody>
      </p:sp>
      <p:sp>
        <p:nvSpPr>
          <p:cNvPr id="32" name="矩形 31"/>
          <p:cNvSpPr/>
          <p:nvPr/>
        </p:nvSpPr>
        <p:spPr>
          <a:xfrm>
            <a:off x="2113989" y="159024"/>
            <a:ext cx="4916019" cy="646937"/>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从信息经济到数字经济</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6" name="文本框 5"/>
          <p:cNvSpPr txBox="1"/>
          <p:nvPr/>
        </p:nvSpPr>
        <p:spPr>
          <a:xfrm>
            <a:off x="0" y="947420"/>
            <a:ext cx="8616315"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prstClr val="black"/>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cs typeface="+mn-ea"/>
                <a:sym typeface="+mn-lt"/>
              </a:rPr>
              <a:t>  </a:t>
            </a:r>
            <a:endParaRPr kumimoji="0" lang="zh-CN" altLang="en-US" sz="2400" b="1" i="0" u="none" strike="noStrike" kern="1200" cap="none" spc="0" normalizeH="0" baseline="0" noProof="0">
              <a:ln>
                <a:noFill/>
              </a:ln>
              <a:solidFill>
                <a:prstClr val="black"/>
              </a:solidFill>
              <a:effectLst/>
              <a:uLnTx/>
              <a:uFillTx/>
              <a:cs typeface="+mn-ea"/>
              <a:sym typeface="+mn-lt"/>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43958"/>
            <a:ext cx="3562350" cy="411650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843957"/>
            <a:ext cx="4896544" cy="407850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marL="0" marR="0" lvl="0" indent="0" algn="ctr" defTabSz="768350" rtl="0" eaLnBrk="1" fontAlgn="auto" latinLnBrk="0" hangingPunct="1">
              <a:lnSpc>
                <a:spcPct val="100000"/>
              </a:lnSpc>
              <a:spcBef>
                <a:spcPts val="0"/>
              </a:spcBef>
              <a:spcAft>
                <a:spcPts val="0"/>
              </a:spcAft>
              <a:buClrTx/>
              <a:buSzTx/>
              <a:buFontTx/>
              <a:buNone/>
              <a:defRPr/>
            </a:pPr>
            <a:endParaRPr kumimoji="0" lang="zh-CN" altLang="en-US" sz="1500" b="0" i="0" u="none" strike="noStrike" kern="0" cap="none" spc="0" normalizeH="0" baseline="0" noProof="0">
              <a:ln>
                <a:noFill/>
              </a:ln>
              <a:solidFill>
                <a:prstClr val="white"/>
              </a:solidFill>
              <a:effectLst/>
              <a:uLnTx/>
              <a:uFillTx/>
              <a:cs typeface="+mn-ea"/>
              <a:sym typeface="+mn-lt"/>
            </a:endParaRPr>
          </a:p>
        </p:txBody>
      </p:sp>
      <p:sp>
        <p:nvSpPr>
          <p:cNvPr id="32" name="矩形 31"/>
          <p:cNvSpPr/>
          <p:nvPr/>
        </p:nvSpPr>
        <p:spPr>
          <a:xfrm>
            <a:off x="2113989" y="159024"/>
            <a:ext cx="4916019" cy="646937"/>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从信息经济到数字经济</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6" name="文本框 5"/>
          <p:cNvSpPr txBox="1"/>
          <p:nvPr/>
        </p:nvSpPr>
        <p:spPr>
          <a:xfrm>
            <a:off x="0" y="1096645"/>
            <a:ext cx="8616315"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prstClr val="black"/>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cs typeface="+mn-ea"/>
                <a:sym typeface="+mn-lt"/>
              </a:rPr>
              <a:t>  </a:t>
            </a:r>
            <a:endParaRPr kumimoji="0" lang="zh-CN" altLang="en-US" sz="2400" b="1" i="0" u="none" strike="noStrike" kern="1200" cap="none" spc="0" normalizeH="0" baseline="0" noProof="0">
              <a:ln>
                <a:noFill/>
              </a:ln>
              <a:solidFill>
                <a:prstClr val="black"/>
              </a:solidFill>
              <a:effectLst/>
              <a:uLnTx/>
              <a:uFillTx/>
              <a:cs typeface="+mn-ea"/>
              <a:sym typeface="+mn-lt"/>
            </a:endParaRPr>
          </a:p>
        </p:txBody>
      </p:sp>
      <p:sp>
        <p:nvSpPr>
          <p:cNvPr id="3" name="文本框 2"/>
          <p:cNvSpPr txBox="1"/>
          <p:nvPr/>
        </p:nvSpPr>
        <p:spPr>
          <a:xfrm>
            <a:off x="226060" y="1471930"/>
            <a:ext cx="8691245" cy="2861310"/>
          </a:xfrm>
          <a:prstGeom prst="rect">
            <a:avLst/>
          </a:prstGeom>
          <a:noFill/>
        </p:spPr>
        <p:txBody>
          <a:bodyPr wrap="square" rtlCol="0" anchor="t">
            <a:spAutoFit/>
          </a:bodyPr>
          <a:lstStyle/>
          <a:p>
            <a:r>
              <a:rPr lang="en-US" altLang="zh-CN" sz="2400">
                <a:cs typeface="+mn-ea"/>
                <a:sym typeface="+mn-lt"/>
              </a:rPr>
              <a:t>        </a:t>
            </a:r>
            <a:r>
              <a:rPr lang="zh-CN" altLang="en-US" sz="2400">
                <a:cs typeface="+mn-ea"/>
                <a:sym typeface="+mn-lt"/>
              </a:rPr>
              <a:t>数字经济是以</a:t>
            </a:r>
            <a:r>
              <a:rPr lang="zh-CN" altLang="en-US" sz="2400">
                <a:solidFill>
                  <a:srgbClr val="FF0000"/>
                </a:solidFill>
                <a:cs typeface="+mn-ea"/>
                <a:sym typeface="+mn-lt"/>
              </a:rPr>
              <a:t>数字化的知识和信息为关键生产要素</a:t>
            </a:r>
            <a:r>
              <a:rPr lang="zh-CN" altLang="en-US" sz="2400">
                <a:cs typeface="+mn-ea"/>
                <a:sym typeface="+mn-lt"/>
              </a:rPr>
              <a:t>，以</a:t>
            </a:r>
            <a:r>
              <a:rPr lang="zh-CN" altLang="en-US" sz="2400">
                <a:solidFill>
                  <a:srgbClr val="FF0000"/>
                </a:solidFill>
                <a:cs typeface="+mn-ea"/>
                <a:sym typeface="+mn-lt"/>
              </a:rPr>
              <a:t>数字技术创新</a:t>
            </a:r>
            <a:r>
              <a:rPr lang="zh-CN" altLang="en-US" sz="2400">
                <a:cs typeface="+mn-ea"/>
                <a:sym typeface="+mn-lt"/>
              </a:rPr>
              <a:t>为核心驱动力，以</a:t>
            </a:r>
            <a:r>
              <a:rPr lang="zh-CN" altLang="en-US" sz="2400">
                <a:solidFill>
                  <a:srgbClr val="FF0000"/>
                </a:solidFill>
                <a:cs typeface="+mn-ea"/>
                <a:sym typeface="+mn-lt"/>
              </a:rPr>
              <a:t>现代信息网络技术</a:t>
            </a:r>
            <a:r>
              <a:rPr lang="zh-CN" altLang="en-US" sz="2400">
                <a:cs typeface="+mn-ea"/>
                <a:sym typeface="+mn-lt"/>
              </a:rPr>
              <a:t>为重要载体，通过数字技术与实体经济深度融合，不断提高传统产业数字化、智能化水平，加速重构经济发展与治理模式的新型经济形态。</a:t>
            </a:r>
            <a:endParaRPr lang="zh-CN" altLang="en-US" sz="2400">
              <a:cs typeface="+mn-ea"/>
              <a:sym typeface="+mn-lt"/>
            </a:endParaRPr>
          </a:p>
          <a:p>
            <a:endParaRPr lang="zh-CN" altLang="en-US" sz="2400">
              <a:cs typeface="+mn-ea"/>
              <a:sym typeface="+mn-lt"/>
            </a:endParaRPr>
          </a:p>
          <a:p>
            <a:pPr algn="ctr"/>
            <a:r>
              <a:rPr lang="en-US" altLang="zh-CN" sz="2400">
                <a:cs typeface="+mn-ea"/>
                <a:sym typeface="+mn-lt"/>
              </a:rPr>
              <a:t>————</a:t>
            </a:r>
            <a:r>
              <a:rPr lang="zh-CN" altLang="en-US" sz="2400">
                <a:cs typeface="+mn-ea"/>
                <a:sym typeface="+mn-lt"/>
              </a:rPr>
              <a:t>中国信息通信研究院《 全球数字经济新图景</a:t>
            </a:r>
            <a:r>
              <a:rPr lang="en-US" altLang="zh-CN" sz="2400">
                <a:cs typeface="+mn-ea"/>
                <a:sym typeface="+mn-lt"/>
              </a:rPr>
              <a:t>2020</a:t>
            </a:r>
            <a:r>
              <a:rPr lang="zh-CN" altLang="en-US" sz="2400">
                <a:cs typeface="+mn-ea"/>
                <a:sym typeface="+mn-lt"/>
              </a:rPr>
              <a:t>》</a:t>
            </a:r>
            <a:endParaRPr lang="zh-CN" altLang="en-US" sz="2400">
              <a:cs typeface="+mn-ea"/>
              <a:sym typeface="+mn-lt"/>
            </a:endParaRPr>
          </a:p>
          <a:p>
            <a:endParaRPr lang="zh-CN" altLang="en-US">
              <a:cs typeface="+mn-ea"/>
              <a:sym typeface="+mn-lt"/>
            </a:endParaRPr>
          </a:p>
          <a:p>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marL="0" marR="0" lvl="0" indent="0" algn="ctr" defTabSz="768350" rtl="0" eaLnBrk="1" fontAlgn="auto" latinLnBrk="0" hangingPunct="1">
              <a:lnSpc>
                <a:spcPct val="100000"/>
              </a:lnSpc>
              <a:spcBef>
                <a:spcPts val="0"/>
              </a:spcBef>
              <a:spcAft>
                <a:spcPts val="0"/>
              </a:spcAft>
              <a:buClrTx/>
              <a:buSzTx/>
              <a:buFontTx/>
              <a:buNone/>
              <a:defRPr/>
            </a:pPr>
            <a:endParaRPr kumimoji="0" lang="zh-CN" altLang="en-US" sz="1500" b="0" i="0" u="none" strike="noStrike" kern="0" cap="none" spc="0" normalizeH="0" baseline="0" noProof="0">
              <a:ln>
                <a:noFill/>
              </a:ln>
              <a:solidFill>
                <a:prstClr val="white"/>
              </a:solidFill>
              <a:effectLst/>
              <a:uLnTx/>
              <a:uFillTx/>
              <a:cs typeface="+mn-ea"/>
              <a:sym typeface="+mn-lt"/>
            </a:endParaRPr>
          </a:p>
        </p:txBody>
      </p:sp>
      <p:sp>
        <p:nvSpPr>
          <p:cNvPr id="32" name="矩形 31"/>
          <p:cNvSpPr/>
          <p:nvPr/>
        </p:nvSpPr>
        <p:spPr>
          <a:xfrm>
            <a:off x="2113989" y="159024"/>
            <a:ext cx="4916019" cy="646937"/>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从信息经济到数字经济</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6" name="文本框 5"/>
          <p:cNvSpPr txBox="1"/>
          <p:nvPr/>
        </p:nvSpPr>
        <p:spPr>
          <a:xfrm>
            <a:off x="0" y="947420"/>
            <a:ext cx="8616315"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prstClr val="black"/>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cs typeface="+mn-ea"/>
                <a:sym typeface="+mn-lt"/>
              </a:rPr>
              <a:t>  </a:t>
            </a:r>
            <a:endParaRPr kumimoji="0" lang="zh-CN" altLang="en-US" sz="2400" b="1" i="0" u="none" strike="noStrike" kern="1200" cap="none" spc="0" normalizeH="0" baseline="0" noProof="0">
              <a:ln>
                <a:noFill/>
              </a:ln>
              <a:solidFill>
                <a:prstClr val="black"/>
              </a:solidFill>
              <a:effectLst/>
              <a:uLnTx/>
              <a:uFillTx/>
              <a:cs typeface="+mn-ea"/>
              <a:sym typeface="+mn-lt"/>
            </a:endParaRPr>
          </a:p>
        </p:txBody>
      </p:sp>
      <p:sp>
        <p:nvSpPr>
          <p:cNvPr id="3" name="文本框 2"/>
          <p:cNvSpPr txBox="1"/>
          <p:nvPr/>
        </p:nvSpPr>
        <p:spPr>
          <a:xfrm>
            <a:off x="111760" y="864235"/>
            <a:ext cx="8835390" cy="3784600"/>
          </a:xfrm>
          <a:prstGeom prst="rect">
            <a:avLst/>
          </a:prstGeom>
          <a:noFill/>
        </p:spPr>
        <p:txBody>
          <a:bodyPr wrap="square" rtlCol="0" anchor="t">
            <a:spAutoFit/>
          </a:bodyPr>
          <a:lstStyle/>
          <a:p>
            <a:r>
              <a:rPr lang="zh-CN" altLang="en-US" sz="2400">
                <a:cs typeface="+mn-ea"/>
                <a:sym typeface="+mn-lt"/>
              </a:rPr>
              <a:t>四化框架：</a:t>
            </a:r>
            <a:endParaRPr lang="zh-CN" altLang="en-US" sz="2400">
              <a:cs typeface="+mn-ea"/>
              <a:sym typeface="+mn-lt"/>
            </a:endParaRPr>
          </a:p>
          <a:p>
            <a:r>
              <a:rPr lang="zh-CN" altLang="en-US" sz="2400">
                <a:cs typeface="+mn-ea"/>
                <a:sym typeface="+mn-lt"/>
              </a:rPr>
              <a:t>一是</a:t>
            </a:r>
            <a:r>
              <a:rPr lang="zh-CN" altLang="en-US" sz="2400">
                <a:solidFill>
                  <a:srgbClr val="FF0000"/>
                </a:solidFill>
                <a:cs typeface="+mn-ea"/>
                <a:sym typeface="+mn-lt"/>
              </a:rPr>
              <a:t>数字产业化</a:t>
            </a:r>
            <a:r>
              <a:rPr lang="zh-CN" altLang="en-US" sz="2400">
                <a:cs typeface="+mn-ea"/>
                <a:sym typeface="+mn-lt"/>
              </a:rPr>
              <a:t>：信息通信产业（电子信息制造业、电信业、软件和技术服务业等、互联网行业等）</a:t>
            </a:r>
            <a:endParaRPr lang="zh-CN" altLang="en-US" sz="2400">
              <a:cs typeface="+mn-ea"/>
              <a:sym typeface="+mn-lt"/>
            </a:endParaRPr>
          </a:p>
          <a:p>
            <a:r>
              <a:rPr lang="zh-CN" altLang="en-US" sz="2400">
                <a:cs typeface="+mn-ea"/>
                <a:sym typeface="+mn-lt"/>
              </a:rPr>
              <a:t>二是</a:t>
            </a:r>
            <a:r>
              <a:rPr lang="zh-CN" altLang="en-US" sz="2400">
                <a:solidFill>
                  <a:srgbClr val="FF0000"/>
                </a:solidFill>
                <a:cs typeface="+mn-ea"/>
                <a:sym typeface="+mn-lt"/>
              </a:rPr>
              <a:t>产业数字化</a:t>
            </a:r>
            <a:r>
              <a:rPr lang="zh-CN" altLang="en-US" sz="2400">
                <a:cs typeface="+mn-ea"/>
                <a:sym typeface="+mn-lt"/>
              </a:rPr>
              <a:t>：即传统一、二、三产业由于应用数字技术所带来的生产数量和生产效率提升，其新增产出构成数字经济的重要组成部分。</a:t>
            </a:r>
            <a:endParaRPr lang="zh-CN" altLang="en-US" sz="2400">
              <a:cs typeface="+mn-ea"/>
              <a:sym typeface="+mn-lt"/>
            </a:endParaRPr>
          </a:p>
          <a:p>
            <a:r>
              <a:rPr lang="zh-CN" altLang="en-US" sz="2400">
                <a:cs typeface="+mn-ea"/>
                <a:sym typeface="+mn-lt"/>
              </a:rPr>
              <a:t>三是</a:t>
            </a:r>
            <a:r>
              <a:rPr lang="zh-CN" altLang="en-US" sz="2400">
                <a:solidFill>
                  <a:srgbClr val="FF0000"/>
                </a:solidFill>
                <a:cs typeface="+mn-ea"/>
                <a:sym typeface="+mn-lt"/>
              </a:rPr>
              <a:t>数字化治理</a:t>
            </a:r>
            <a:r>
              <a:rPr lang="zh-CN" altLang="en-US" sz="2400">
                <a:cs typeface="+mn-ea"/>
                <a:sym typeface="+mn-lt"/>
              </a:rPr>
              <a:t>：治理模式创新，利用数字技术完善治理体系，提升综合治理能力等；</a:t>
            </a:r>
            <a:endParaRPr lang="zh-CN" altLang="en-US" sz="2400">
              <a:cs typeface="+mn-ea"/>
              <a:sym typeface="+mn-lt"/>
            </a:endParaRPr>
          </a:p>
          <a:p>
            <a:r>
              <a:rPr lang="zh-CN" altLang="en-US" sz="2400">
                <a:cs typeface="+mn-ea"/>
                <a:sym typeface="+mn-lt"/>
              </a:rPr>
              <a:t>四是</a:t>
            </a:r>
            <a:r>
              <a:rPr lang="zh-CN" altLang="en-US" sz="2400">
                <a:solidFill>
                  <a:srgbClr val="FF0000"/>
                </a:solidFill>
                <a:cs typeface="+mn-ea"/>
                <a:sym typeface="+mn-lt"/>
              </a:rPr>
              <a:t>数据价值化</a:t>
            </a:r>
            <a:r>
              <a:rPr lang="zh-CN" altLang="en-US" sz="2400">
                <a:cs typeface="+mn-ea"/>
                <a:sym typeface="+mn-lt"/>
              </a:rPr>
              <a:t>：包括数据采集、数据标准、数据确权、数据标注、数据定价、数据流转、数据保护等。</a:t>
            </a: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marL="0" marR="0" lvl="0" indent="0" algn="ctr" defTabSz="768350" rtl="0" eaLnBrk="1" fontAlgn="auto" latinLnBrk="0" hangingPunct="1">
              <a:lnSpc>
                <a:spcPct val="100000"/>
              </a:lnSpc>
              <a:spcBef>
                <a:spcPts val="0"/>
              </a:spcBef>
              <a:spcAft>
                <a:spcPts val="0"/>
              </a:spcAft>
              <a:buClrTx/>
              <a:buSzTx/>
              <a:buFontTx/>
              <a:buNone/>
              <a:defRPr/>
            </a:pPr>
            <a:endParaRPr kumimoji="0" lang="zh-CN" altLang="en-US" sz="1500" b="0" i="0" u="none" strike="noStrike" kern="0" cap="none" spc="0" normalizeH="0" baseline="0" noProof="0">
              <a:ln>
                <a:noFill/>
              </a:ln>
              <a:solidFill>
                <a:prstClr val="white"/>
              </a:solidFill>
              <a:effectLst/>
              <a:uLnTx/>
              <a:uFillTx/>
              <a:cs typeface="+mn-ea"/>
              <a:sym typeface="+mn-lt"/>
            </a:endParaRPr>
          </a:p>
        </p:txBody>
      </p:sp>
      <p:sp>
        <p:nvSpPr>
          <p:cNvPr id="32" name="矩形 31"/>
          <p:cNvSpPr/>
          <p:nvPr/>
        </p:nvSpPr>
        <p:spPr>
          <a:xfrm>
            <a:off x="2113989" y="159024"/>
            <a:ext cx="4916019" cy="646937"/>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从信息经济到数字经济</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6" name="文本框 5"/>
          <p:cNvSpPr txBox="1"/>
          <p:nvPr/>
        </p:nvSpPr>
        <p:spPr>
          <a:xfrm>
            <a:off x="0" y="947420"/>
            <a:ext cx="8616315"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prstClr val="black"/>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cs typeface="+mn-ea"/>
                <a:sym typeface="+mn-lt"/>
              </a:rPr>
              <a:t>  </a:t>
            </a:r>
            <a:endParaRPr kumimoji="0" lang="zh-CN" altLang="en-US" sz="2400" b="1" i="0" u="none" strike="noStrike" kern="1200" cap="none" spc="0" normalizeH="0" baseline="0" noProof="0">
              <a:ln>
                <a:noFill/>
              </a:ln>
              <a:solidFill>
                <a:prstClr val="black"/>
              </a:solidFill>
              <a:effectLst/>
              <a:uLnTx/>
              <a:uFillTx/>
              <a:cs typeface="+mn-ea"/>
              <a:sym typeface="+mn-lt"/>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4665" y="843915"/>
            <a:ext cx="8121650" cy="40786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marL="0" marR="0" lvl="0" indent="0" algn="ctr" defTabSz="768350" rtl="0" eaLnBrk="1" fontAlgn="auto" latinLnBrk="0" hangingPunct="1">
              <a:lnSpc>
                <a:spcPct val="100000"/>
              </a:lnSpc>
              <a:spcBef>
                <a:spcPts val="0"/>
              </a:spcBef>
              <a:spcAft>
                <a:spcPts val="0"/>
              </a:spcAft>
              <a:buClrTx/>
              <a:buSzTx/>
              <a:buFontTx/>
              <a:buNone/>
              <a:defRPr/>
            </a:pPr>
            <a:endParaRPr kumimoji="0" lang="zh-CN" altLang="en-US" sz="1500" b="0" i="0" u="none" strike="noStrike" kern="0" cap="none" spc="0" normalizeH="0" baseline="0" noProof="0">
              <a:ln>
                <a:noFill/>
              </a:ln>
              <a:solidFill>
                <a:prstClr val="white"/>
              </a:solidFill>
              <a:effectLst/>
              <a:uLnTx/>
              <a:uFillTx/>
              <a:cs typeface="+mn-ea"/>
              <a:sym typeface="+mn-lt"/>
            </a:endParaRPr>
          </a:p>
        </p:txBody>
      </p:sp>
      <p:sp>
        <p:nvSpPr>
          <p:cNvPr id="32" name="矩形 31"/>
          <p:cNvSpPr/>
          <p:nvPr/>
        </p:nvSpPr>
        <p:spPr>
          <a:xfrm>
            <a:off x="2113989" y="159024"/>
            <a:ext cx="4916019" cy="646937"/>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从信息经济到数字经济</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6" name="文本框 5"/>
          <p:cNvSpPr txBox="1"/>
          <p:nvPr/>
        </p:nvSpPr>
        <p:spPr>
          <a:xfrm>
            <a:off x="0" y="947420"/>
            <a:ext cx="8616315"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prstClr val="black"/>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cs typeface="+mn-ea"/>
                <a:sym typeface="+mn-lt"/>
              </a:rPr>
              <a:t>  </a:t>
            </a:r>
            <a:endParaRPr kumimoji="0" lang="zh-CN" altLang="en-US" sz="2400" b="1" i="0" u="none" strike="noStrike" kern="1200" cap="none" spc="0" normalizeH="0" baseline="0" noProof="0">
              <a:ln>
                <a:noFill/>
              </a:ln>
              <a:solidFill>
                <a:prstClr val="black"/>
              </a:solidFill>
              <a:effectLst/>
              <a:uLnTx/>
              <a:uFillTx/>
              <a:cs typeface="+mn-ea"/>
              <a:sym typeface="+mn-lt"/>
            </a:endParaRPr>
          </a:p>
        </p:txBody>
      </p:sp>
      <p:sp>
        <p:nvSpPr>
          <p:cNvPr id="3" name="文本框 2"/>
          <p:cNvSpPr txBox="1"/>
          <p:nvPr/>
        </p:nvSpPr>
        <p:spPr>
          <a:xfrm>
            <a:off x="111760" y="864235"/>
            <a:ext cx="8835390" cy="398780"/>
          </a:xfrm>
          <a:prstGeom prst="rect">
            <a:avLst/>
          </a:prstGeom>
          <a:noFill/>
        </p:spPr>
        <p:txBody>
          <a:bodyPr wrap="square" rtlCol="0" anchor="t">
            <a:spAutoFit/>
          </a:bodyPr>
          <a:lstStyle/>
          <a:p>
            <a:r>
              <a:rPr lang="zh-CN" altLang="en-US" sz="2000">
                <a:cs typeface="+mn-ea"/>
                <a:sym typeface="+mn-lt"/>
              </a:rPr>
              <a:t>全球数字经济持续增长，中国数字经济增长领跑全球（</a:t>
            </a:r>
            <a:r>
              <a:rPr lang="en-US" altLang="zh-CN" sz="2000" b="1">
                <a:solidFill>
                  <a:srgbClr val="FF0000"/>
                </a:solidFill>
                <a:cs typeface="+mn-ea"/>
                <a:sym typeface="+mn-lt"/>
              </a:rPr>
              <a:t>15.6%</a:t>
            </a:r>
            <a:r>
              <a:rPr lang="zh-CN" altLang="en-US" sz="2000">
                <a:cs typeface="+mn-ea"/>
                <a:sym typeface="+mn-lt"/>
              </a:rPr>
              <a:t>）</a:t>
            </a:r>
            <a:endParaRPr lang="zh-CN" altLang="en-US" sz="2000">
              <a:cs typeface="+mn-ea"/>
              <a:sym typeface="+mn-lt"/>
            </a:endParaRPr>
          </a:p>
        </p:txBody>
      </p:sp>
      <p:pic>
        <p:nvPicPr>
          <p:cNvPr id="4" name="图片 3"/>
          <p:cNvPicPr>
            <a:picLocks noChangeAspect="1"/>
          </p:cNvPicPr>
          <p:nvPr/>
        </p:nvPicPr>
        <p:blipFill>
          <a:blip r:embed="rId1"/>
          <a:stretch>
            <a:fillRect/>
          </a:stretch>
        </p:blipFill>
        <p:spPr>
          <a:xfrm>
            <a:off x="297180" y="1318895"/>
            <a:ext cx="8491855" cy="36423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marL="0" marR="0" lvl="0" indent="0" algn="ctr" defTabSz="768350" rtl="0" eaLnBrk="1" fontAlgn="auto" latinLnBrk="0" hangingPunct="1">
              <a:lnSpc>
                <a:spcPct val="100000"/>
              </a:lnSpc>
              <a:spcBef>
                <a:spcPts val="0"/>
              </a:spcBef>
              <a:spcAft>
                <a:spcPts val="0"/>
              </a:spcAft>
              <a:buClrTx/>
              <a:buSzTx/>
              <a:buFontTx/>
              <a:buNone/>
              <a:defRPr/>
            </a:pPr>
            <a:endParaRPr kumimoji="0" lang="zh-CN" altLang="en-US" sz="1500" b="0" i="0" u="none" strike="noStrike" kern="0" cap="none" spc="0" normalizeH="0" baseline="0" noProof="0">
              <a:ln>
                <a:noFill/>
              </a:ln>
              <a:solidFill>
                <a:prstClr val="white"/>
              </a:solidFill>
              <a:effectLst/>
              <a:uLnTx/>
              <a:uFillTx/>
              <a:cs typeface="+mn-ea"/>
              <a:sym typeface="+mn-lt"/>
            </a:endParaRPr>
          </a:p>
        </p:txBody>
      </p:sp>
      <p:sp>
        <p:nvSpPr>
          <p:cNvPr id="32" name="矩形 31"/>
          <p:cNvSpPr/>
          <p:nvPr/>
        </p:nvSpPr>
        <p:spPr>
          <a:xfrm>
            <a:off x="2136774" y="159024"/>
            <a:ext cx="4870450" cy="645160"/>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数字经济下的医疗健康</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6" name="文本框 5"/>
          <p:cNvSpPr txBox="1"/>
          <p:nvPr/>
        </p:nvSpPr>
        <p:spPr>
          <a:xfrm>
            <a:off x="0" y="947420"/>
            <a:ext cx="8616315"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prstClr val="black"/>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cs typeface="+mn-ea"/>
                <a:sym typeface="+mn-lt"/>
              </a:rPr>
              <a:t>  </a:t>
            </a:r>
            <a:endParaRPr kumimoji="0" lang="zh-CN" altLang="en-US" sz="2400" b="1" i="0" u="none" strike="noStrike" kern="1200" cap="none" spc="0" normalizeH="0" baseline="0" noProof="0">
              <a:ln>
                <a:noFill/>
              </a:ln>
              <a:solidFill>
                <a:prstClr val="black"/>
              </a:solidFill>
              <a:effectLst/>
              <a:uLnTx/>
              <a:uFillTx/>
              <a:cs typeface="+mn-ea"/>
              <a:sym typeface="+mn-lt"/>
            </a:endParaRPr>
          </a:p>
        </p:txBody>
      </p:sp>
      <p:pic>
        <p:nvPicPr>
          <p:cNvPr id="3" name="图片 2"/>
          <p:cNvPicPr>
            <a:picLocks noChangeAspect="1"/>
          </p:cNvPicPr>
          <p:nvPr/>
        </p:nvPicPr>
        <p:blipFill>
          <a:blip r:embed="rId1"/>
          <a:stretch>
            <a:fillRect/>
          </a:stretch>
        </p:blipFill>
        <p:spPr>
          <a:xfrm>
            <a:off x="0" y="843915"/>
            <a:ext cx="4020820" cy="4116705"/>
          </a:xfrm>
          <a:prstGeom prst="rect">
            <a:avLst/>
          </a:prstGeom>
        </p:spPr>
      </p:pic>
      <p:sp>
        <p:nvSpPr>
          <p:cNvPr id="5" name="文本框 4"/>
          <p:cNvSpPr txBox="1"/>
          <p:nvPr/>
        </p:nvSpPr>
        <p:spPr>
          <a:xfrm>
            <a:off x="4130040" y="1094740"/>
            <a:ext cx="4906645" cy="3784600"/>
          </a:xfrm>
          <a:prstGeom prst="rect">
            <a:avLst/>
          </a:prstGeom>
          <a:noFill/>
        </p:spPr>
        <p:txBody>
          <a:bodyPr wrap="square" rtlCol="0">
            <a:spAutoFit/>
          </a:bodyPr>
          <a:lstStyle/>
          <a:p>
            <a:r>
              <a:rPr lang="en-US" altLang="zh-CN" sz="2400" dirty="0">
                <a:cs typeface="+mn-ea"/>
                <a:sym typeface="+mn-lt"/>
              </a:rPr>
              <a:t>1.  The I in the Experience</a:t>
            </a:r>
            <a:endParaRPr lang="en-US" altLang="zh-CN" sz="2400" dirty="0">
              <a:cs typeface="+mn-ea"/>
              <a:sym typeface="+mn-lt"/>
            </a:endParaRPr>
          </a:p>
          <a:p>
            <a:r>
              <a:rPr lang="zh-CN" altLang="en-US" sz="2400" dirty="0">
                <a:cs typeface="+mn-ea"/>
                <a:sym typeface="+mn-lt"/>
              </a:rPr>
              <a:t>帮助人们选择适合他们的健康服务</a:t>
            </a:r>
            <a:endParaRPr lang="en-US" altLang="zh-CN" sz="2400" dirty="0">
              <a:cs typeface="+mn-ea"/>
              <a:sym typeface="+mn-lt"/>
            </a:endParaRPr>
          </a:p>
          <a:p>
            <a:r>
              <a:rPr lang="en-US" altLang="zh-CN" sz="2400" dirty="0">
                <a:cs typeface="+mn-ea"/>
                <a:sym typeface="+mn-lt"/>
              </a:rPr>
              <a:t>2.  AI and Me </a:t>
            </a:r>
            <a:endParaRPr lang="en-US" altLang="zh-CN" sz="2400" dirty="0">
              <a:cs typeface="+mn-ea"/>
              <a:sym typeface="+mn-lt"/>
            </a:endParaRPr>
          </a:p>
          <a:p>
            <a:r>
              <a:rPr lang="zh-CN" altLang="en-US" sz="2400" dirty="0">
                <a:cs typeface="+mn-ea"/>
                <a:sym typeface="+mn-lt"/>
              </a:rPr>
              <a:t>通过与人工智能合作重塑医疗健康</a:t>
            </a:r>
            <a:endParaRPr lang="en-US" altLang="zh-CN" sz="2400" dirty="0">
              <a:cs typeface="+mn-ea"/>
              <a:sym typeface="+mn-lt"/>
            </a:endParaRPr>
          </a:p>
          <a:p>
            <a:r>
              <a:rPr lang="en-US" altLang="zh-CN" sz="2400" dirty="0">
                <a:cs typeface="+mn-ea"/>
                <a:sym typeface="+mn-lt"/>
              </a:rPr>
              <a:t>3. The Dilemma of Smart Things</a:t>
            </a:r>
            <a:endParaRPr lang="en-US" altLang="zh-CN" sz="2400" dirty="0">
              <a:cs typeface="+mn-ea"/>
              <a:sym typeface="+mn-lt"/>
            </a:endParaRPr>
          </a:p>
          <a:p>
            <a:r>
              <a:rPr lang="zh-CN" altLang="en-US" sz="2400" dirty="0">
                <a:cs typeface="+mn-ea"/>
                <a:sym typeface="+mn-lt"/>
              </a:rPr>
              <a:t>管理永远的</a:t>
            </a:r>
            <a:r>
              <a:rPr lang="en-US" altLang="zh-CN" sz="2400" dirty="0">
                <a:cs typeface="+mn-ea"/>
                <a:sym typeface="+mn-lt"/>
              </a:rPr>
              <a:t>Beta</a:t>
            </a:r>
            <a:r>
              <a:rPr lang="zh-CN" altLang="en-US" sz="2400" dirty="0">
                <a:cs typeface="+mn-ea"/>
                <a:sym typeface="+mn-lt"/>
              </a:rPr>
              <a:t>版</a:t>
            </a:r>
            <a:endParaRPr lang="en-US" altLang="zh-CN" sz="2400" dirty="0">
              <a:cs typeface="+mn-ea"/>
              <a:sym typeface="+mn-lt"/>
            </a:endParaRPr>
          </a:p>
          <a:p>
            <a:r>
              <a:rPr lang="en-US" altLang="zh-CN" sz="2400" dirty="0">
                <a:cs typeface="+mn-ea"/>
                <a:sym typeface="+mn-lt"/>
              </a:rPr>
              <a:t>4. Robots in the Wilde</a:t>
            </a:r>
            <a:endParaRPr lang="en-US" altLang="zh-CN" sz="2400" dirty="0">
              <a:cs typeface="+mn-ea"/>
              <a:sym typeface="+mn-lt"/>
            </a:endParaRPr>
          </a:p>
          <a:p>
            <a:r>
              <a:rPr lang="zh-CN" altLang="en-US" sz="2400" dirty="0">
                <a:cs typeface="+mn-ea"/>
                <a:sym typeface="+mn-lt"/>
              </a:rPr>
              <a:t>增加的覆盖面与责任</a:t>
            </a:r>
            <a:endParaRPr lang="en-US" altLang="zh-CN" sz="2400" dirty="0">
              <a:cs typeface="+mn-ea"/>
              <a:sym typeface="+mn-lt"/>
            </a:endParaRPr>
          </a:p>
          <a:p>
            <a:r>
              <a:rPr lang="en-US" altLang="zh-CN" sz="2400" dirty="0">
                <a:cs typeface="+mn-ea"/>
                <a:sym typeface="+mn-lt"/>
              </a:rPr>
              <a:t>5. Innovation DNA         </a:t>
            </a:r>
            <a:endParaRPr lang="en-US" altLang="zh-CN" sz="2400" dirty="0">
              <a:cs typeface="+mn-ea"/>
              <a:sym typeface="+mn-lt"/>
            </a:endParaRPr>
          </a:p>
          <a:p>
            <a:r>
              <a:rPr lang="zh-CN" altLang="en-US" sz="2400" dirty="0">
                <a:cs typeface="+mn-ea"/>
                <a:sym typeface="+mn-lt"/>
              </a:rPr>
              <a:t>解码机会</a:t>
            </a:r>
            <a:endParaRPr lang="zh-CN" altLang="en-US" sz="2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 y="4803999"/>
            <a:ext cx="9143999" cy="339502"/>
            <a:chOff x="1" y="6406814"/>
            <a:chExt cx="12190412" cy="452774"/>
          </a:xfrm>
        </p:grpSpPr>
        <p:sp>
          <p:nvSpPr>
            <p:cNvPr id="32" name="六边形 31"/>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33" name="六边形 32"/>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34" name="六边形 33"/>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35" name="六边形 34"/>
            <p:cNvSpPr/>
            <p:nvPr/>
          </p:nvSpPr>
          <p:spPr>
            <a:xfrm>
              <a:off x="9142810" y="6406814"/>
              <a:ext cx="3047603" cy="45277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sp>
        <p:nvSpPr>
          <p:cNvPr id="36" name="六边形 35"/>
          <p:cNvSpPr/>
          <p:nvPr/>
        </p:nvSpPr>
        <p:spPr>
          <a:xfrm flipV="1">
            <a:off x="0" y="1"/>
            <a:ext cx="2286000" cy="7003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19" name="六边形 18"/>
          <p:cNvSpPr/>
          <p:nvPr/>
        </p:nvSpPr>
        <p:spPr>
          <a:xfrm flipV="1">
            <a:off x="2281628" y="1975"/>
            <a:ext cx="2286000" cy="7003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20" name="六边形 19"/>
          <p:cNvSpPr/>
          <p:nvPr/>
        </p:nvSpPr>
        <p:spPr>
          <a:xfrm flipV="1">
            <a:off x="4563255" y="1975"/>
            <a:ext cx="2286000" cy="7003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21" name="六边形 20"/>
          <p:cNvSpPr/>
          <p:nvPr/>
        </p:nvSpPr>
        <p:spPr>
          <a:xfrm flipV="1">
            <a:off x="6858000" y="1975"/>
            <a:ext cx="2286000" cy="7003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426318"/>
            <a:ext cx="9144000" cy="4377681"/>
          </a:xfrm>
          <a:prstGeom prst="rect">
            <a:avLst/>
          </a:prstGeom>
        </p:spPr>
      </p:pic>
      <p:sp>
        <p:nvSpPr>
          <p:cNvPr id="13" name="TextBox 12"/>
          <p:cNvSpPr txBox="1"/>
          <p:nvPr/>
        </p:nvSpPr>
        <p:spPr>
          <a:xfrm>
            <a:off x="3725880" y="195486"/>
            <a:ext cx="1422184" cy="461665"/>
          </a:xfrm>
          <a:prstGeom prst="rect">
            <a:avLst/>
          </a:prstGeom>
          <a:noFill/>
          <a:scene3d>
            <a:camera prst="orthographicFront"/>
            <a:lightRig rig="threePt" dir="t"/>
          </a:scene3d>
          <a:sp3d>
            <a:bevelT/>
          </a:sp3d>
        </p:spPr>
        <p:txBody>
          <a:bodyPr wrap="none" rtlCol="0">
            <a:spAutoFit/>
          </a:bodyPr>
          <a:lstStyle/>
          <a:p>
            <a:r>
              <a:rPr lang="zh-CN" altLang="en-US" sz="2400" b="1" dirty="0">
                <a:effectLst>
                  <a:outerShdw blurRad="38100" dist="38100" dir="2700000" algn="tl">
                    <a:srgbClr val="000000">
                      <a:alpha val="43137"/>
                    </a:srgbClr>
                  </a:outerShdw>
                </a:effectLst>
                <a:cs typeface="+mn-ea"/>
                <a:sym typeface="+mn-lt"/>
              </a:rPr>
              <a:t>知识导图</a:t>
            </a:r>
            <a:endParaRPr lang="zh-CN" altLang="en-US" sz="2400" b="1" dirty="0">
              <a:effectLst>
                <a:outerShdw blurRad="38100" dist="38100" dir="2700000" algn="tl">
                  <a:srgbClr val="000000">
                    <a:alpha val="43137"/>
                  </a:srgbClr>
                </a:outerShdw>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marL="0" marR="0" lvl="0" indent="0" algn="ctr" defTabSz="768350" rtl="0" eaLnBrk="1" fontAlgn="auto" latinLnBrk="0" hangingPunct="1">
              <a:lnSpc>
                <a:spcPct val="100000"/>
              </a:lnSpc>
              <a:spcBef>
                <a:spcPts val="0"/>
              </a:spcBef>
              <a:spcAft>
                <a:spcPts val="0"/>
              </a:spcAft>
              <a:buClrTx/>
              <a:buSzTx/>
              <a:buFontTx/>
              <a:buNone/>
              <a:defRPr/>
            </a:pPr>
            <a:endParaRPr kumimoji="0" lang="zh-CN" altLang="en-US" sz="1500" b="0" i="0" u="none" strike="noStrike" kern="0" cap="none" spc="0" normalizeH="0" baseline="0" noProof="0">
              <a:ln>
                <a:noFill/>
              </a:ln>
              <a:solidFill>
                <a:prstClr val="white"/>
              </a:solidFill>
              <a:effectLst/>
              <a:uLnTx/>
              <a:uFillTx/>
              <a:cs typeface="+mn-ea"/>
              <a:sym typeface="+mn-lt"/>
            </a:endParaRPr>
          </a:p>
        </p:txBody>
      </p:sp>
      <p:sp>
        <p:nvSpPr>
          <p:cNvPr id="32" name="矩形 31"/>
          <p:cNvSpPr/>
          <p:nvPr/>
        </p:nvSpPr>
        <p:spPr>
          <a:xfrm>
            <a:off x="2136774" y="159024"/>
            <a:ext cx="4870450" cy="645160"/>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数字经济下的医疗健康</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6" name="文本框 5"/>
          <p:cNvSpPr txBox="1"/>
          <p:nvPr/>
        </p:nvSpPr>
        <p:spPr>
          <a:xfrm>
            <a:off x="0" y="947420"/>
            <a:ext cx="8616315"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prstClr val="black"/>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cs typeface="+mn-ea"/>
                <a:sym typeface="+mn-lt"/>
              </a:rPr>
              <a:t>  </a:t>
            </a:r>
            <a:endParaRPr kumimoji="0" lang="zh-CN" altLang="en-US" sz="2400" b="1" i="0" u="none" strike="noStrike" kern="1200" cap="none" spc="0" normalizeH="0" baseline="0" noProof="0">
              <a:ln>
                <a:noFill/>
              </a:ln>
              <a:solidFill>
                <a:prstClr val="black"/>
              </a:solidFill>
              <a:effectLst/>
              <a:uLnTx/>
              <a:uFillTx/>
              <a:cs typeface="+mn-ea"/>
              <a:sym typeface="+mn-lt"/>
            </a:endParaRPr>
          </a:p>
        </p:txBody>
      </p:sp>
      <p:sp>
        <p:nvSpPr>
          <p:cNvPr id="5" name="文本框 4"/>
          <p:cNvSpPr txBox="1"/>
          <p:nvPr/>
        </p:nvSpPr>
        <p:spPr>
          <a:xfrm>
            <a:off x="213995" y="1092200"/>
            <a:ext cx="4518025" cy="3415030"/>
          </a:xfrm>
          <a:prstGeom prst="rect">
            <a:avLst/>
          </a:prstGeom>
          <a:noFill/>
        </p:spPr>
        <p:txBody>
          <a:bodyPr wrap="square" rtlCol="0">
            <a:spAutoFit/>
          </a:bodyPr>
          <a:lstStyle/>
          <a:p>
            <a:pPr algn="just"/>
            <a:r>
              <a:rPr lang="en-US" altLang="zh-CN" sz="2400">
                <a:solidFill>
                  <a:srgbClr val="FF0000"/>
                </a:solidFill>
                <a:cs typeface="+mn-ea"/>
                <a:sym typeface="+mn-lt"/>
              </a:rPr>
              <a:t>Bind health insurance</a:t>
            </a:r>
            <a:endParaRPr lang="en-US" altLang="zh-CN" sz="2400">
              <a:solidFill>
                <a:srgbClr val="FF0000"/>
              </a:solidFill>
              <a:cs typeface="+mn-ea"/>
              <a:sym typeface="+mn-lt"/>
            </a:endParaRPr>
          </a:p>
          <a:p>
            <a:pPr algn="just"/>
            <a:r>
              <a:rPr lang="en-US" altLang="zh-CN" sz="2400">
                <a:cs typeface="+mn-ea"/>
                <a:sym typeface="+mn-lt"/>
              </a:rPr>
              <a:t>They use a member’s full claims history to model costs and provide a “</a:t>
            </a:r>
            <a:r>
              <a:rPr lang="en-US" altLang="zh-CN" sz="2400" b="1">
                <a:cs typeface="+mn-ea"/>
                <a:sym typeface="+mn-lt"/>
              </a:rPr>
              <a:t>total cost to me</a:t>
            </a:r>
            <a:r>
              <a:rPr lang="en-US" altLang="zh-CN" sz="2400">
                <a:cs typeface="+mn-ea"/>
                <a:sym typeface="+mn-lt"/>
              </a:rPr>
              <a:t>” figure that includes everything from facility charges to lab testing. Patients gain insight into exactly what they are paying for before they choose a provider or service.</a:t>
            </a:r>
            <a:endParaRPr lang="en-US" altLang="zh-CN" sz="2400">
              <a:cs typeface="+mn-ea"/>
              <a:sym typeface="+mn-lt"/>
            </a:endParaRPr>
          </a:p>
        </p:txBody>
      </p:sp>
      <p:pic>
        <p:nvPicPr>
          <p:cNvPr id="4" name="图片 3"/>
          <p:cNvPicPr>
            <a:picLocks noChangeAspect="1"/>
          </p:cNvPicPr>
          <p:nvPr/>
        </p:nvPicPr>
        <p:blipFill>
          <a:blip r:embed="rId1"/>
          <a:stretch>
            <a:fillRect/>
          </a:stretch>
        </p:blipFill>
        <p:spPr>
          <a:xfrm>
            <a:off x="4948555" y="1092200"/>
            <a:ext cx="3985895" cy="37833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marL="0" marR="0" lvl="0" indent="0" algn="ctr" defTabSz="768350" rtl="0" eaLnBrk="1" fontAlgn="auto" latinLnBrk="0" hangingPunct="1">
              <a:lnSpc>
                <a:spcPct val="100000"/>
              </a:lnSpc>
              <a:spcBef>
                <a:spcPts val="0"/>
              </a:spcBef>
              <a:spcAft>
                <a:spcPts val="0"/>
              </a:spcAft>
              <a:buClrTx/>
              <a:buSzTx/>
              <a:buFontTx/>
              <a:buNone/>
              <a:defRPr/>
            </a:pPr>
            <a:endParaRPr kumimoji="0" lang="zh-CN" altLang="en-US" sz="1500" b="0" i="0" u="none" strike="noStrike" kern="0" cap="none" spc="0" normalizeH="0" baseline="0" noProof="0">
              <a:ln>
                <a:noFill/>
              </a:ln>
              <a:solidFill>
                <a:prstClr val="white"/>
              </a:solidFill>
              <a:effectLst/>
              <a:uLnTx/>
              <a:uFillTx/>
              <a:cs typeface="+mn-ea"/>
              <a:sym typeface="+mn-lt"/>
            </a:endParaRPr>
          </a:p>
        </p:txBody>
      </p:sp>
      <p:sp>
        <p:nvSpPr>
          <p:cNvPr id="32" name="矩形 31"/>
          <p:cNvSpPr/>
          <p:nvPr/>
        </p:nvSpPr>
        <p:spPr>
          <a:xfrm>
            <a:off x="2136774" y="159024"/>
            <a:ext cx="4870450" cy="645160"/>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数字经济下的医疗健康</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6" name="文本框 5"/>
          <p:cNvSpPr txBox="1"/>
          <p:nvPr/>
        </p:nvSpPr>
        <p:spPr>
          <a:xfrm>
            <a:off x="0" y="947420"/>
            <a:ext cx="8616315"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prstClr val="black"/>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cs typeface="+mn-ea"/>
                <a:sym typeface="+mn-lt"/>
              </a:rPr>
              <a:t>  </a:t>
            </a:r>
            <a:endParaRPr kumimoji="0" lang="zh-CN" altLang="en-US" sz="2400" b="1" i="0" u="none" strike="noStrike" kern="1200" cap="none" spc="0" normalizeH="0" baseline="0" noProof="0">
              <a:ln>
                <a:noFill/>
              </a:ln>
              <a:solidFill>
                <a:prstClr val="black"/>
              </a:solidFill>
              <a:effectLst/>
              <a:uLnTx/>
              <a:uFillTx/>
              <a:cs typeface="+mn-ea"/>
              <a:sym typeface="+mn-lt"/>
            </a:endParaRPr>
          </a:p>
        </p:txBody>
      </p:sp>
      <p:sp>
        <p:nvSpPr>
          <p:cNvPr id="5" name="文本框 4"/>
          <p:cNvSpPr txBox="1"/>
          <p:nvPr/>
        </p:nvSpPr>
        <p:spPr>
          <a:xfrm>
            <a:off x="227330" y="947420"/>
            <a:ext cx="8637270" cy="3784600"/>
          </a:xfrm>
          <a:prstGeom prst="rect">
            <a:avLst/>
          </a:prstGeom>
          <a:noFill/>
        </p:spPr>
        <p:txBody>
          <a:bodyPr wrap="square" rtlCol="0">
            <a:spAutoFit/>
          </a:bodyPr>
          <a:lstStyle/>
          <a:p>
            <a:pPr algn="just"/>
            <a:r>
              <a:rPr lang="en-US" altLang="zh-CN" sz="2400" dirty="0">
                <a:solidFill>
                  <a:srgbClr val="FF0000"/>
                </a:solidFill>
                <a:cs typeface="+mn-ea"/>
                <a:sym typeface="+mn-lt"/>
              </a:rPr>
              <a:t>MIDATA</a:t>
            </a:r>
            <a:endParaRPr lang="en-US" altLang="zh-CN" sz="2400" dirty="0">
              <a:solidFill>
                <a:srgbClr val="FF0000"/>
              </a:solidFill>
              <a:cs typeface="+mn-ea"/>
              <a:sym typeface="+mn-lt"/>
            </a:endParaRPr>
          </a:p>
          <a:p>
            <a:pPr algn="just"/>
            <a:endParaRPr lang="en-US" altLang="zh-CN" sz="2400" dirty="0">
              <a:cs typeface="+mn-ea"/>
              <a:sym typeface="+mn-lt"/>
            </a:endParaRPr>
          </a:p>
          <a:p>
            <a:pPr algn="just"/>
            <a:r>
              <a:rPr lang="en-US" altLang="zh-CN" sz="2400" dirty="0">
                <a:cs typeface="+mn-ea"/>
                <a:sym typeface="+mn-lt"/>
              </a:rPr>
              <a:t>a nonprofit cooperative that serves as a trustee for data collection,</a:t>
            </a:r>
            <a:endParaRPr lang="en-US" altLang="zh-CN" sz="2400" dirty="0">
              <a:cs typeface="+mn-ea"/>
              <a:sym typeface="+mn-lt"/>
            </a:endParaRPr>
          </a:p>
          <a:p>
            <a:pPr algn="just"/>
            <a:r>
              <a:rPr lang="en-US" altLang="zh-CN" sz="2400" dirty="0">
                <a:cs typeface="+mn-ea"/>
                <a:sym typeface="+mn-lt"/>
              </a:rPr>
              <a:t>helps to ensure citizens</a:t>
            </a:r>
            <a:r>
              <a:rPr lang="en-US" altLang="zh-CN" sz="2400" b="1" dirty="0">
                <a:cs typeface="+mn-ea"/>
                <a:sym typeface="+mn-lt"/>
              </a:rPr>
              <a:t>’ </a:t>
            </a:r>
            <a:r>
              <a:rPr lang="en-US" altLang="zh-CN" sz="2400" b="1" dirty="0">
                <a:solidFill>
                  <a:srgbClr val="FF0000"/>
                </a:solidFill>
                <a:cs typeface="+mn-ea"/>
                <a:sym typeface="+mn-lt"/>
              </a:rPr>
              <a:t>control over their personal data</a:t>
            </a:r>
            <a:r>
              <a:rPr lang="en-US" altLang="zh-CN" sz="2400" dirty="0">
                <a:cs typeface="+mn-ea"/>
                <a:sym typeface="+mn-lt"/>
              </a:rPr>
              <a:t>. Members with an account can grant access to their personal data to actively contribute to medical research and clinical studies.</a:t>
            </a:r>
            <a:endParaRPr lang="en-US" altLang="zh-CN" sz="2400" dirty="0">
              <a:cs typeface="+mn-ea"/>
              <a:sym typeface="+mn-lt"/>
            </a:endParaRPr>
          </a:p>
          <a:p>
            <a:pPr algn="just"/>
            <a:r>
              <a:rPr lang="en-US" altLang="zh-CN" sz="2400" dirty="0">
                <a:cs typeface="+mn-ea"/>
                <a:sym typeface="+mn-lt"/>
              </a:rPr>
              <a:t>Users select which data they want to share. Members are informed and can participate in decision making processes—and they can withdraw their personal data at any time. All datasets are encrypted and only the user can access his or her data set</a:t>
            </a:r>
            <a:endParaRPr lang="en-US" altLang="zh-CN" sz="2400" dirty="0">
              <a:cs typeface="+mn-ea"/>
              <a:sym typeface="+mn-lt"/>
            </a:endParaRPr>
          </a:p>
        </p:txBody>
      </p:sp>
      <p:pic>
        <p:nvPicPr>
          <p:cNvPr id="7" name="图片 6"/>
          <p:cNvPicPr>
            <a:picLocks noChangeAspect="1"/>
          </p:cNvPicPr>
          <p:nvPr/>
        </p:nvPicPr>
        <p:blipFill>
          <a:blip r:embed="rId1"/>
          <a:stretch>
            <a:fillRect/>
          </a:stretch>
        </p:blipFill>
        <p:spPr>
          <a:xfrm>
            <a:off x="5644515" y="843915"/>
            <a:ext cx="2971800" cy="774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40005"/>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marL="0" marR="0" lvl="0" indent="0" algn="ctr" defTabSz="768350" rtl="0" eaLnBrk="1" fontAlgn="auto" latinLnBrk="0" hangingPunct="1">
              <a:lnSpc>
                <a:spcPct val="100000"/>
              </a:lnSpc>
              <a:spcBef>
                <a:spcPts val="0"/>
              </a:spcBef>
              <a:spcAft>
                <a:spcPts val="0"/>
              </a:spcAft>
              <a:buClrTx/>
              <a:buSzTx/>
              <a:buFontTx/>
              <a:buNone/>
              <a:defRPr/>
            </a:pPr>
            <a:endParaRPr kumimoji="0" lang="zh-CN" altLang="en-US" sz="1500" b="0" i="0" u="none" strike="noStrike" kern="0" cap="none" spc="0" normalizeH="0" baseline="0" noProof="0">
              <a:ln>
                <a:noFill/>
              </a:ln>
              <a:solidFill>
                <a:prstClr val="white"/>
              </a:solidFill>
              <a:effectLst/>
              <a:uLnTx/>
              <a:uFillTx/>
              <a:cs typeface="+mn-ea"/>
              <a:sym typeface="+mn-lt"/>
            </a:endParaRPr>
          </a:p>
        </p:txBody>
      </p:sp>
      <p:sp>
        <p:nvSpPr>
          <p:cNvPr id="32" name="矩形 31"/>
          <p:cNvSpPr/>
          <p:nvPr/>
        </p:nvSpPr>
        <p:spPr>
          <a:xfrm>
            <a:off x="2136774" y="159024"/>
            <a:ext cx="4870450" cy="645160"/>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数字经济下的医疗健康</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6" name="文本框 5"/>
          <p:cNvSpPr txBox="1"/>
          <p:nvPr/>
        </p:nvSpPr>
        <p:spPr>
          <a:xfrm>
            <a:off x="0" y="947420"/>
            <a:ext cx="8616315"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prstClr val="black"/>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cs typeface="+mn-ea"/>
                <a:sym typeface="+mn-lt"/>
              </a:rPr>
              <a:t>  </a:t>
            </a:r>
            <a:endParaRPr kumimoji="0" lang="zh-CN" altLang="en-US" sz="2400" b="1" i="0" u="none" strike="noStrike" kern="1200" cap="none" spc="0" normalizeH="0" baseline="0" noProof="0">
              <a:ln>
                <a:noFill/>
              </a:ln>
              <a:solidFill>
                <a:prstClr val="black"/>
              </a:solidFill>
              <a:effectLst/>
              <a:uLnTx/>
              <a:uFillTx/>
              <a:cs typeface="+mn-ea"/>
              <a:sym typeface="+mn-lt"/>
            </a:endParaRPr>
          </a:p>
        </p:txBody>
      </p:sp>
      <p:sp>
        <p:nvSpPr>
          <p:cNvPr id="5" name="文本框 4"/>
          <p:cNvSpPr txBox="1"/>
          <p:nvPr/>
        </p:nvSpPr>
        <p:spPr>
          <a:xfrm>
            <a:off x="71755" y="947420"/>
            <a:ext cx="6120765" cy="1938020"/>
          </a:xfrm>
          <a:prstGeom prst="rect">
            <a:avLst/>
          </a:prstGeom>
          <a:noFill/>
        </p:spPr>
        <p:txBody>
          <a:bodyPr wrap="square" rtlCol="0">
            <a:spAutoFit/>
          </a:bodyPr>
          <a:lstStyle/>
          <a:p>
            <a:pPr algn="just"/>
            <a:r>
              <a:rPr lang="zh-CN" altLang="en-US" sz="2400" b="1" dirty="0">
                <a:solidFill>
                  <a:srgbClr val="FF0000"/>
                </a:solidFill>
                <a:cs typeface="+mn-ea"/>
                <a:sym typeface="+mn-lt"/>
              </a:rPr>
              <a:t>医学人工机器人应用示例</a:t>
            </a:r>
            <a:endParaRPr lang="zh-CN" altLang="en-US" sz="2400" dirty="0">
              <a:cs typeface="+mn-ea"/>
              <a:sym typeface="+mn-lt"/>
            </a:endParaRPr>
          </a:p>
          <a:p>
            <a:pPr algn="just"/>
            <a:endParaRPr lang="en-US" altLang="zh-CN" sz="2400" dirty="0">
              <a:cs typeface="+mn-ea"/>
              <a:sym typeface="+mn-lt"/>
            </a:endParaRPr>
          </a:p>
          <a:p>
            <a:pPr algn="just"/>
            <a:r>
              <a:rPr lang="en-US" altLang="zh-CN" sz="2400" dirty="0">
                <a:cs typeface="+mn-ea"/>
                <a:sym typeface="+mn-lt"/>
              </a:rPr>
              <a:t>Huggable ™ robotic companion (MIT) </a:t>
            </a:r>
            <a:endParaRPr lang="en-US" altLang="zh-CN" sz="2400" dirty="0">
              <a:cs typeface="+mn-ea"/>
              <a:sym typeface="+mn-lt"/>
            </a:endParaRPr>
          </a:p>
          <a:p>
            <a:pPr algn="just"/>
            <a:endParaRPr lang="en-US" altLang="zh-CN" sz="2400" dirty="0">
              <a:cs typeface="+mn-ea"/>
              <a:sym typeface="+mn-lt"/>
            </a:endParaRPr>
          </a:p>
          <a:p>
            <a:pPr algn="just"/>
            <a:r>
              <a:rPr lang="en-US" altLang="zh-CN" sz="2400" dirty="0">
                <a:cs typeface="+mn-ea"/>
                <a:sym typeface="+mn-lt"/>
              </a:rPr>
              <a:t>Robot child </a:t>
            </a:r>
            <a:r>
              <a:rPr lang="en-US" altLang="zh-CN" sz="2400" dirty="0" err="1">
                <a:cs typeface="+mn-ea"/>
                <a:sym typeface="+mn-lt"/>
              </a:rPr>
              <a:t>Affetto</a:t>
            </a:r>
            <a:r>
              <a:rPr lang="en-US" altLang="zh-CN" sz="2400" dirty="0">
                <a:cs typeface="+mn-ea"/>
                <a:sym typeface="+mn-lt"/>
              </a:rPr>
              <a:t>(Osaka University) </a:t>
            </a:r>
            <a:endParaRPr lang="en-US" altLang="zh-CN" sz="2400" dirty="0">
              <a:cs typeface="+mn-ea"/>
              <a:sym typeface="+mn-lt"/>
            </a:endParaRPr>
          </a:p>
        </p:txBody>
      </p:sp>
      <p:pic>
        <p:nvPicPr>
          <p:cNvPr id="3" name="图片 2"/>
          <p:cNvPicPr>
            <a:picLocks noChangeAspect="1"/>
          </p:cNvPicPr>
          <p:nvPr/>
        </p:nvPicPr>
        <p:blipFill>
          <a:blip r:embed="rId1"/>
          <a:stretch>
            <a:fillRect/>
          </a:stretch>
        </p:blipFill>
        <p:spPr>
          <a:xfrm>
            <a:off x="6063615" y="1457244"/>
            <a:ext cx="2681605" cy="2465705"/>
          </a:xfrm>
          <a:prstGeom prst="rect">
            <a:avLst/>
          </a:prstGeom>
        </p:spPr>
      </p:pic>
      <p:pic>
        <p:nvPicPr>
          <p:cNvPr id="4" name="图片 3"/>
          <p:cNvPicPr>
            <a:picLocks noChangeAspect="1"/>
          </p:cNvPicPr>
          <p:nvPr/>
        </p:nvPicPr>
        <p:blipFill>
          <a:blip r:embed="rId2"/>
          <a:stretch>
            <a:fillRect/>
          </a:stretch>
        </p:blipFill>
        <p:spPr>
          <a:xfrm>
            <a:off x="775335" y="3168015"/>
            <a:ext cx="3804285" cy="16268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 name="TextBox 2"/>
          <p:cNvSpPr txBox="1"/>
          <p:nvPr/>
        </p:nvSpPr>
        <p:spPr>
          <a:xfrm>
            <a:off x="142875" y="699770"/>
            <a:ext cx="8831580" cy="396938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a:cs typeface="+mn-ea"/>
                <a:sym typeface="+mn-lt"/>
              </a:rPr>
              <a:t>企业特征：知识和技术密集型</a:t>
            </a:r>
            <a:endParaRPr lang="en-US" altLang="zh-CN" sz="2400" dirty="0">
              <a:cs typeface="+mn-ea"/>
              <a:sym typeface="+mn-lt"/>
            </a:endParaRPr>
          </a:p>
          <a:p>
            <a:pPr marL="342900" indent="-342900">
              <a:lnSpc>
                <a:spcPct val="150000"/>
              </a:lnSpc>
              <a:buFont typeface="Wingdings" panose="05000000000000000000" pitchFamily="2" charset="2"/>
              <a:buChar char="Ø"/>
            </a:pPr>
            <a:r>
              <a:rPr lang="zh-CN" altLang="en-US" sz="2400" dirty="0">
                <a:cs typeface="+mn-ea"/>
                <a:sym typeface="+mn-lt"/>
              </a:rPr>
              <a:t>产业结构：低耗高效能</a:t>
            </a:r>
            <a:endParaRPr lang="en-US" altLang="zh-CN" sz="2400" dirty="0">
              <a:cs typeface="+mn-ea"/>
              <a:sym typeface="+mn-lt"/>
            </a:endParaRPr>
          </a:p>
          <a:p>
            <a:pPr marL="342900" indent="-342900">
              <a:lnSpc>
                <a:spcPct val="150000"/>
              </a:lnSpc>
              <a:buFont typeface="Wingdings" panose="05000000000000000000" pitchFamily="2" charset="2"/>
              <a:buChar char="Ø"/>
            </a:pPr>
            <a:r>
              <a:rPr lang="zh-CN" altLang="en-US" sz="2400" dirty="0">
                <a:cs typeface="+mn-ea"/>
                <a:sym typeface="+mn-lt"/>
              </a:rPr>
              <a:t>劳动力结构：智力劳动型的</a:t>
            </a:r>
            <a:endParaRPr lang="en-US" altLang="zh-CN" sz="2400" dirty="0">
              <a:cs typeface="+mn-ea"/>
              <a:sym typeface="+mn-lt"/>
            </a:endParaRPr>
          </a:p>
          <a:p>
            <a:pPr marL="342900" indent="-342900">
              <a:lnSpc>
                <a:spcPct val="150000"/>
              </a:lnSpc>
              <a:buFont typeface="Wingdings" panose="05000000000000000000" pitchFamily="2" charset="2"/>
              <a:buChar char="Ø"/>
            </a:pPr>
            <a:r>
              <a:rPr lang="zh-CN" altLang="en-US" sz="2400" dirty="0">
                <a:cs typeface="+mn-ea"/>
                <a:sym typeface="+mn-lt"/>
              </a:rPr>
              <a:t>消费结构：多样化的</a:t>
            </a:r>
            <a:endParaRPr lang="en-US" altLang="zh-CN" sz="2400" dirty="0">
              <a:cs typeface="+mn-ea"/>
              <a:sym typeface="+mn-lt"/>
            </a:endParaRPr>
          </a:p>
          <a:p>
            <a:pPr marL="342900" indent="-342900">
              <a:lnSpc>
                <a:spcPct val="150000"/>
              </a:lnSpc>
              <a:buFont typeface="Wingdings" panose="05000000000000000000" pitchFamily="2" charset="2"/>
              <a:buChar char="Ø"/>
            </a:pPr>
            <a:r>
              <a:rPr lang="zh-CN" altLang="en-US" sz="2400" dirty="0">
                <a:cs typeface="+mn-ea"/>
                <a:sym typeface="+mn-lt"/>
              </a:rPr>
              <a:t>信息经济中收入与工作效率以及工作时间的联系越来越散</a:t>
            </a:r>
            <a:endParaRPr lang="en-US" altLang="zh-CN" sz="2400" dirty="0">
              <a:cs typeface="+mn-ea"/>
              <a:sym typeface="+mn-lt"/>
            </a:endParaRPr>
          </a:p>
          <a:p>
            <a:pPr marL="342900" indent="-342900">
              <a:lnSpc>
                <a:spcPct val="150000"/>
              </a:lnSpc>
              <a:buFont typeface="Wingdings" panose="05000000000000000000" pitchFamily="2" charset="2"/>
              <a:buChar char="Ø"/>
            </a:pPr>
            <a:r>
              <a:rPr lang="zh-CN" altLang="en-US" sz="2400" dirty="0">
                <a:cs typeface="+mn-ea"/>
                <a:sym typeface="+mn-lt"/>
              </a:rPr>
              <a:t>体制结构：小型化和分散的</a:t>
            </a:r>
            <a:endParaRPr lang="en-US" altLang="zh-CN" sz="2400" dirty="0">
              <a:cs typeface="+mn-ea"/>
              <a:sym typeface="+mn-lt"/>
            </a:endParaRPr>
          </a:p>
          <a:p>
            <a:pPr marL="342900" indent="-342900">
              <a:lnSpc>
                <a:spcPct val="150000"/>
              </a:lnSpc>
              <a:buFont typeface="Wingdings" panose="05000000000000000000" pitchFamily="2" charset="2"/>
              <a:buChar char="Ø"/>
            </a:pPr>
            <a:r>
              <a:rPr lang="zh-CN" altLang="en-US" sz="2400" dirty="0">
                <a:cs typeface="+mn-ea"/>
                <a:sym typeface="+mn-lt"/>
              </a:rPr>
              <a:t>能源结构：再生型</a:t>
            </a:r>
            <a:endParaRPr lang="en-US" altLang="zh-CN" sz="2400" dirty="0">
              <a:cs typeface="+mn-ea"/>
              <a:sym typeface="+mn-lt"/>
            </a:endParaRPr>
          </a:p>
        </p:txBody>
      </p:sp>
      <p:sp>
        <p:nvSpPr>
          <p:cNvPr id="8" name="TextBox 43"/>
          <p:cNvSpPr txBox="1">
            <a:spLocks noChangeArrowheads="1"/>
          </p:cNvSpPr>
          <p:nvPr/>
        </p:nvSpPr>
        <p:spPr bwMode="auto">
          <a:xfrm>
            <a:off x="2014855" y="6350"/>
            <a:ext cx="6045200" cy="69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a:latin typeface="+mn-lt"/>
                <a:ea typeface="+mn-ea"/>
                <a:cs typeface="+mn-ea"/>
                <a:sym typeface="+mn-lt"/>
              </a:rPr>
              <a:t>信息经济的结构特征</a:t>
            </a:r>
            <a:endParaRPr lang="en-US" altLang="zh-CN" sz="4000" b="1" dirty="0">
              <a:latin typeface="+mn-lt"/>
              <a:ea typeface="+mn-ea"/>
              <a:cs typeface="+mn-ea"/>
              <a:sym typeface="+mn-lt"/>
            </a:endParaRPr>
          </a:p>
        </p:txBody>
      </p:sp>
      <p:sp>
        <p:nvSpPr>
          <p:cNvPr id="9" name="燕尾形 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0" name="TextBox 7"/>
          <p:cNvSpPr txBox="1"/>
          <p:nvPr/>
        </p:nvSpPr>
        <p:spPr>
          <a:xfrm>
            <a:off x="142932" y="6439"/>
            <a:ext cx="668061" cy="693103"/>
          </a:xfrm>
          <a:prstGeom prst="rect">
            <a:avLst/>
          </a:prstGeom>
          <a:noFill/>
        </p:spPr>
        <p:txBody>
          <a:bodyPr wrap="none" lIns="76800" tIns="38400" rIns="76800" bIns="38400" rtlCol="0">
            <a:spAutoFit/>
          </a:bodyPr>
          <a:lstStyle/>
          <a:p>
            <a:r>
              <a:rPr lang="en-US" altLang="zh-CN" sz="4000" dirty="0">
                <a:cs typeface="+mn-ea"/>
                <a:sym typeface="+mn-lt"/>
              </a:rPr>
              <a:t>01</a:t>
            </a:r>
            <a:endParaRPr lang="zh-CN" altLang="en-US" sz="4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 name="TextBox 1"/>
          <p:cNvSpPr txBox="1"/>
          <p:nvPr/>
        </p:nvSpPr>
        <p:spPr>
          <a:xfrm>
            <a:off x="827584" y="1863864"/>
            <a:ext cx="7903126"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prstClr val="black"/>
                </a:solidFill>
                <a:effectLst/>
                <a:uLnTx/>
                <a:uFillTx/>
                <a:cs typeface="+mn-ea"/>
                <a:sym typeface="+mn-lt"/>
              </a:rPr>
              <a:t>信息经济、知识经济、网络经济？</a:t>
            </a:r>
            <a:endParaRPr kumimoji="0" lang="zh-CN" altLang="en-US" sz="4000" b="1" i="0" u="none" strike="noStrike" kern="1200" cap="none" spc="0" normalizeH="0" baseline="0" noProof="0" dirty="0">
              <a:ln>
                <a:noFill/>
              </a:ln>
              <a:solidFill>
                <a:prstClr val="black"/>
              </a:solidFill>
              <a:effectLst/>
              <a:uLnTx/>
              <a:uFillTx/>
              <a:cs typeface="+mn-ea"/>
              <a:sym typeface="+mn-lt"/>
            </a:endParaRPr>
          </a:p>
        </p:txBody>
      </p:sp>
      <p:sp>
        <p:nvSpPr>
          <p:cNvPr id="8" name="TextBox 43"/>
          <p:cNvSpPr txBox="1">
            <a:spLocks noChangeArrowheads="1"/>
          </p:cNvSpPr>
          <p:nvPr/>
        </p:nvSpPr>
        <p:spPr bwMode="auto">
          <a:xfrm>
            <a:off x="2015082" y="6439"/>
            <a:ext cx="5797278"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 </a:t>
            </a:r>
            <a:r>
              <a:rPr kumimoji="0" lang="zh-CN" altLang="en-US" sz="4000" b="1" i="0" u="none" strike="noStrike" kern="1200" cap="none" spc="0" normalizeH="0" baseline="0" noProof="0" dirty="0">
                <a:ln>
                  <a:noFill/>
                </a:ln>
                <a:solidFill>
                  <a:prstClr val="black"/>
                </a:solidFill>
                <a:effectLst/>
                <a:uLnTx/>
                <a:uFillTx/>
                <a:latin typeface="+mn-lt"/>
                <a:ea typeface="+mn-ea"/>
                <a:cs typeface="+mn-ea"/>
                <a:sym typeface="+mn-lt"/>
              </a:rPr>
              <a:t>几个容易混淆的概念</a:t>
            </a:r>
            <a:endParaRPr kumimoji="0" lang="en-US" altLang="zh-CN" sz="4000" b="1" i="0" u="none" strike="noStrike" kern="1200" cap="none" spc="0" normalizeH="0" baseline="0" noProof="0" dirty="0">
              <a:ln>
                <a:noFill/>
              </a:ln>
              <a:solidFill>
                <a:prstClr val="black"/>
              </a:solidFill>
              <a:effectLst/>
              <a:uLnTx/>
              <a:uFillTx/>
              <a:latin typeface="+mn-lt"/>
              <a:ea typeface="+mn-ea"/>
              <a:cs typeface="+mn-ea"/>
              <a:sym typeface="+mn-lt"/>
            </a:endParaRPr>
          </a:p>
        </p:txBody>
      </p:sp>
      <p:sp>
        <p:nvSpPr>
          <p:cNvPr id="9" name="燕尾形 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0" name="TextBox 7"/>
          <p:cNvSpPr txBox="1"/>
          <p:nvPr/>
        </p:nvSpPr>
        <p:spPr>
          <a:xfrm>
            <a:off x="142932" y="6439"/>
            <a:ext cx="668061" cy="693103"/>
          </a:xfrm>
          <a:prstGeom prst="rect">
            <a:avLst/>
          </a:prstGeom>
          <a:noFill/>
        </p:spPr>
        <p:txBody>
          <a:bodyPr wrap="none" lIns="76800" tIns="38400" rIns="76800" bIns="3840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solidFill>
                <a:effectLst/>
                <a:uLnTx/>
                <a:uFillTx/>
                <a:cs typeface="+mn-ea"/>
                <a:sym typeface="+mn-lt"/>
              </a:rPr>
              <a:t>01</a:t>
            </a:r>
            <a:endParaRPr kumimoji="0" lang="zh-CN" altLang="en-US" sz="4000" b="0" i="0" u="none" strike="noStrike" kern="1200" cap="none" spc="0" normalizeH="0" baseline="0" noProof="0" dirty="0">
              <a:ln>
                <a:noFill/>
              </a:ln>
              <a:solidFill>
                <a:prstClr val="black"/>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267744" y="1203598"/>
            <a:ext cx="1458352" cy="701915"/>
          </a:xfrm>
          <a:prstGeom prst="roundRect">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r>
              <a:rPr lang="zh-CN" altLang="en-US" sz="1700" b="1" dirty="0">
                <a:cs typeface="+mn-ea"/>
                <a:sym typeface="+mn-lt"/>
              </a:rPr>
              <a:t>相同点</a:t>
            </a:r>
            <a:endParaRPr lang="en-US" altLang="zh-CN" sz="1700" b="1" dirty="0">
              <a:cs typeface="+mn-ea"/>
              <a:sym typeface="+mn-lt"/>
            </a:endParaRPr>
          </a:p>
        </p:txBody>
      </p:sp>
      <p:sp>
        <p:nvSpPr>
          <p:cNvPr id="8" name="圆角矩形 7"/>
          <p:cNvSpPr/>
          <p:nvPr/>
        </p:nvSpPr>
        <p:spPr>
          <a:xfrm>
            <a:off x="2267744" y="3116877"/>
            <a:ext cx="1458352" cy="701915"/>
          </a:xfrm>
          <a:prstGeom prst="roundRect">
            <a:avLst/>
          </a:prstGeom>
          <a:solidFill>
            <a:srgbClr val="A0BF0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r>
              <a:rPr lang="zh-CN" altLang="en-US" sz="1700" b="1" dirty="0">
                <a:cs typeface="+mn-ea"/>
                <a:sym typeface="+mn-lt"/>
              </a:rPr>
              <a:t>区别点</a:t>
            </a:r>
            <a:endParaRPr lang="en-US" altLang="zh-CN" sz="1700" b="1" dirty="0">
              <a:cs typeface="+mn-ea"/>
              <a:sym typeface="+mn-lt"/>
            </a:endParaRPr>
          </a:p>
        </p:txBody>
      </p:sp>
      <p:sp>
        <p:nvSpPr>
          <p:cNvPr id="12" name="圆角矩形 11"/>
          <p:cNvSpPr/>
          <p:nvPr/>
        </p:nvSpPr>
        <p:spPr>
          <a:xfrm>
            <a:off x="179512" y="1851670"/>
            <a:ext cx="1440160" cy="1125200"/>
          </a:xfrm>
          <a:prstGeom prst="roundRect">
            <a:avLst/>
          </a:prstGeom>
          <a:solidFill>
            <a:schemeClr val="tx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endParaRPr lang="zh-CN" altLang="en-US" sz="2400" b="1" dirty="0">
              <a:cs typeface="+mn-ea"/>
              <a:sym typeface="+mn-lt"/>
            </a:endParaRPr>
          </a:p>
        </p:txBody>
      </p:sp>
      <p:cxnSp>
        <p:nvCxnSpPr>
          <p:cNvPr id="14" name="肘形连接符 13"/>
          <p:cNvCxnSpPr/>
          <p:nvPr/>
        </p:nvCxnSpPr>
        <p:spPr>
          <a:xfrm rot="10800000" flipV="1">
            <a:off x="1619673" y="1458247"/>
            <a:ext cx="623737" cy="974234"/>
          </a:xfrm>
          <a:prstGeom prst="bentConnector3">
            <a:avLst/>
          </a:prstGeom>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5" name="肘形连接符 14"/>
          <p:cNvCxnSpPr/>
          <p:nvPr/>
        </p:nvCxnSpPr>
        <p:spPr>
          <a:xfrm>
            <a:off x="1619673" y="2432481"/>
            <a:ext cx="623737" cy="974234"/>
          </a:xfrm>
          <a:prstGeom prst="bentConnector3">
            <a:avLst/>
          </a:prstGeom>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6" name="直接连接符 15"/>
          <p:cNvCxnSpPr/>
          <p:nvPr/>
        </p:nvCxnSpPr>
        <p:spPr>
          <a:xfrm>
            <a:off x="3635896" y="2571750"/>
            <a:ext cx="5256584" cy="0"/>
          </a:xfrm>
          <a:prstGeom prst="line">
            <a:avLst/>
          </a:prstGeom>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8" name="直接连接符 17"/>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0" name="燕尾形 19"/>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 name="TextBox 1"/>
          <p:cNvSpPr txBox="1"/>
          <p:nvPr/>
        </p:nvSpPr>
        <p:spPr>
          <a:xfrm>
            <a:off x="286710" y="1923678"/>
            <a:ext cx="1260954" cy="1015663"/>
          </a:xfrm>
          <a:prstGeom prst="rect">
            <a:avLst/>
          </a:prstGeom>
          <a:noFill/>
          <a:scene3d>
            <a:camera prst="orthographicFront"/>
            <a:lightRig rig="threePt" dir="t"/>
          </a:scene3d>
          <a:sp3d>
            <a:bevelT/>
          </a:sp3d>
        </p:spPr>
        <p:txBody>
          <a:bodyPr wrap="square" rtlCol="0">
            <a:spAutoFit/>
          </a:bodyPr>
          <a:lstStyle/>
          <a:p>
            <a:r>
              <a:rPr lang="zh-CN" altLang="en-US" sz="2000" b="1" dirty="0">
                <a:solidFill>
                  <a:schemeClr val="bg1"/>
                </a:solidFill>
                <a:cs typeface="+mn-ea"/>
                <a:sym typeface="+mn-lt"/>
              </a:rPr>
              <a:t>信息经济</a:t>
            </a:r>
            <a:endParaRPr lang="en-US" altLang="zh-CN" sz="2000" b="1" dirty="0">
              <a:solidFill>
                <a:schemeClr val="bg1"/>
              </a:solidFill>
              <a:cs typeface="+mn-ea"/>
              <a:sym typeface="+mn-lt"/>
            </a:endParaRPr>
          </a:p>
          <a:p>
            <a:r>
              <a:rPr lang="en-US" altLang="zh-CN" sz="2000" b="1" dirty="0">
                <a:solidFill>
                  <a:schemeClr val="bg1"/>
                </a:solidFill>
                <a:cs typeface="+mn-ea"/>
                <a:sym typeface="+mn-lt"/>
              </a:rPr>
              <a:t>     </a:t>
            </a:r>
            <a:r>
              <a:rPr lang="zh-CN" altLang="en-US" sz="2000" b="1" dirty="0">
                <a:solidFill>
                  <a:schemeClr val="bg1"/>
                </a:solidFill>
                <a:cs typeface="+mn-ea"/>
                <a:sym typeface="+mn-lt"/>
              </a:rPr>
              <a:t>与</a:t>
            </a:r>
            <a:endParaRPr lang="en-US" altLang="zh-CN" sz="2000" b="1" dirty="0">
              <a:solidFill>
                <a:schemeClr val="bg1"/>
              </a:solidFill>
              <a:cs typeface="+mn-ea"/>
              <a:sym typeface="+mn-lt"/>
            </a:endParaRPr>
          </a:p>
          <a:p>
            <a:r>
              <a:rPr lang="zh-CN" altLang="en-US" sz="2000" b="1" dirty="0">
                <a:solidFill>
                  <a:schemeClr val="bg1"/>
                </a:solidFill>
                <a:cs typeface="+mn-ea"/>
                <a:sym typeface="+mn-lt"/>
              </a:rPr>
              <a:t>知识经济</a:t>
            </a:r>
            <a:endParaRPr lang="en-US" altLang="zh-CN" sz="2000" b="1" dirty="0">
              <a:solidFill>
                <a:schemeClr val="bg1"/>
              </a:solidFill>
              <a:cs typeface="+mn-ea"/>
              <a:sym typeface="+mn-lt"/>
            </a:endParaRPr>
          </a:p>
        </p:txBody>
      </p:sp>
      <p:sp>
        <p:nvSpPr>
          <p:cNvPr id="3" name="TextBox 2"/>
          <p:cNvSpPr txBox="1"/>
          <p:nvPr/>
        </p:nvSpPr>
        <p:spPr>
          <a:xfrm>
            <a:off x="3802519" y="989732"/>
            <a:ext cx="5256584" cy="1291590"/>
          </a:xfrm>
          <a:prstGeom prst="rect">
            <a:avLst/>
          </a:prstGeom>
          <a:noFill/>
          <a:scene3d>
            <a:camera prst="orthographicFront"/>
            <a:lightRig rig="threePt" dir="t"/>
          </a:scene3d>
          <a:sp3d>
            <a:bevelT/>
          </a:sp3d>
        </p:spPr>
        <p:txBody>
          <a:bodyPr wrap="square" rtlCol="0">
            <a:spAutoFit/>
          </a:bodyPr>
          <a:lstStyle/>
          <a:p>
            <a:pPr lvl="0">
              <a:lnSpc>
                <a:spcPct val="130000"/>
              </a:lnSpc>
            </a:pPr>
            <a:r>
              <a:rPr lang="zh-CN" altLang="en-US" sz="2000" dirty="0">
                <a:solidFill>
                  <a:prstClr val="black"/>
                </a:solidFill>
                <a:cs typeface="+mn-ea"/>
                <a:sym typeface="+mn-lt"/>
              </a:rPr>
              <a:t>都是以信息和知识为主要资源的知识密集型经济、两者的任何经济活动都离不开信息资源和知识资源的开发与利用</a:t>
            </a:r>
            <a:endParaRPr lang="en-US" altLang="zh-CN" sz="2000" dirty="0">
              <a:solidFill>
                <a:prstClr val="black"/>
              </a:solidFill>
              <a:cs typeface="+mn-ea"/>
              <a:sym typeface="+mn-lt"/>
            </a:endParaRPr>
          </a:p>
        </p:txBody>
      </p:sp>
      <p:sp>
        <p:nvSpPr>
          <p:cNvPr id="4" name="TextBox 3"/>
          <p:cNvSpPr txBox="1"/>
          <p:nvPr/>
        </p:nvSpPr>
        <p:spPr>
          <a:xfrm>
            <a:off x="3686700" y="2767098"/>
            <a:ext cx="5061001" cy="2492990"/>
          </a:xfrm>
          <a:prstGeom prst="rect">
            <a:avLst/>
          </a:prstGeom>
          <a:noFill/>
          <a:scene3d>
            <a:camera prst="orthographicFront"/>
            <a:lightRig rig="threePt" dir="t"/>
          </a:scene3d>
          <a:sp3d>
            <a:bevelT/>
          </a:sp3d>
        </p:spPr>
        <p:txBody>
          <a:bodyPr wrap="none" rtlCol="0">
            <a:spAutoFit/>
          </a:bodyPr>
          <a:lstStyle/>
          <a:p>
            <a:pPr lvl="0">
              <a:lnSpc>
                <a:spcPct val="130000"/>
              </a:lnSpc>
            </a:pPr>
            <a:r>
              <a:rPr lang="en-US" altLang="zh-CN" sz="2000" dirty="0">
                <a:solidFill>
                  <a:prstClr val="black"/>
                </a:solidFill>
                <a:cs typeface="+mn-ea"/>
                <a:sym typeface="+mn-lt"/>
              </a:rPr>
              <a:t>IE</a:t>
            </a:r>
            <a:r>
              <a:rPr lang="zh-CN" altLang="en-US" sz="2000" dirty="0">
                <a:solidFill>
                  <a:prstClr val="black"/>
                </a:solidFill>
                <a:cs typeface="+mn-ea"/>
                <a:sym typeface="+mn-lt"/>
              </a:rPr>
              <a:t>强调信息资源和信息技术资源</a:t>
            </a:r>
            <a:endParaRPr lang="en-US" altLang="zh-CN" sz="2000" dirty="0">
              <a:solidFill>
                <a:prstClr val="black"/>
              </a:solidFill>
              <a:cs typeface="+mn-ea"/>
              <a:sym typeface="+mn-lt"/>
            </a:endParaRPr>
          </a:p>
          <a:p>
            <a:pPr lvl="0">
              <a:lnSpc>
                <a:spcPct val="130000"/>
              </a:lnSpc>
            </a:pPr>
            <a:r>
              <a:rPr lang="en-US" altLang="zh-CN" sz="2000" dirty="0">
                <a:solidFill>
                  <a:prstClr val="black"/>
                </a:solidFill>
                <a:cs typeface="+mn-ea"/>
                <a:sym typeface="+mn-lt"/>
              </a:rPr>
              <a:t>KE</a:t>
            </a:r>
            <a:r>
              <a:rPr lang="zh-CN" altLang="en-US" sz="2000" dirty="0">
                <a:solidFill>
                  <a:prstClr val="black"/>
                </a:solidFill>
                <a:cs typeface="+mn-ea"/>
                <a:sym typeface="+mn-lt"/>
              </a:rPr>
              <a:t>强调知识资源和智力资源</a:t>
            </a:r>
            <a:endParaRPr lang="en-US" altLang="zh-CN" sz="2000" dirty="0">
              <a:solidFill>
                <a:prstClr val="black"/>
              </a:solidFill>
              <a:cs typeface="+mn-ea"/>
              <a:sym typeface="+mn-lt"/>
            </a:endParaRPr>
          </a:p>
          <a:p>
            <a:pPr lvl="0">
              <a:lnSpc>
                <a:spcPct val="130000"/>
              </a:lnSpc>
            </a:pPr>
            <a:r>
              <a:rPr lang="en-US" altLang="zh-CN" sz="2000" dirty="0">
                <a:solidFill>
                  <a:prstClr val="black"/>
                </a:solidFill>
                <a:cs typeface="+mn-ea"/>
                <a:sym typeface="+mn-lt"/>
              </a:rPr>
              <a:t>IE</a:t>
            </a:r>
            <a:r>
              <a:rPr lang="zh-CN" altLang="en-US" sz="2000" dirty="0">
                <a:solidFill>
                  <a:prstClr val="black"/>
                </a:solidFill>
                <a:cs typeface="+mn-ea"/>
                <a:sym typeface="+mn-lt"/>
              </a:rPr>
              <a:t>强调以信息产业为主导</a:t>
            </a:r>
            <a:endParaRPr lang="en-US" altLang="zh-CN" sz="2000" dirty="0">
              <a:solidFill>
                <a:prstClr val="black"/>
              </a:solidFill>
              <a:cs typeface="+mn-ea"/>
              <a:sym typeface="+mn-lt"/>
            </a:endParaRPr>
          </a:p>
          <a:p>
            <a:pPr lvl="0">
              <a:lnSpc>
                <a:spcPct val="130000"/>
              </a:lnSpc>
            </a:pPr>
            <a:r>
              <a:rPr lang="en-US" altLang="zh-CN" sz="2000" dirty="0">
                <a:solidFill>
                  <a:prstClr val="black"/>
                </a:solidFill>
                <a:cs typeface="+mn-ea"/>
                <a:sym typeface="+mn-lt"/>
              </a:rPr>
              <a:t>KE</a:t>
            </a:r>
            <a:r>
              <a:rPr lang="zh-CN" altLang="en-US" sz="2000" dirty="0">
                <a:solidFill>
                  <a:prstClr val="black"/>
                </a:solidFill>
                <a:cs typeface="+mn-ea"/>
                <a:sym typeface="+mn-lt"/>
              </a:rPr>
              <a:t>强调以高科技产业为主导</a:t>
            </a:r>
            <a:endParaRPr lang="en-US" altLang="zh-CN" sz="2000" dirty="0">
              <a:solidFill>
                <a:prstClr val="black"/>
              </a:solidFill>
              <a:cs typeface="+mn-ea"/>
              <a:sym typeface="+mn-lt"/>
            </a:endParaRPr>
          </a:p>
          <a:p>
            <a:pPr lvl="0">
              <a:lnSpc>
                <a:spcPct val="130000"/>
              </a:lnSpc>
            </a:pPr>
            <a:r>
              <a:rPr lang="en-US" altLang="zh-CN" sz="2000" dirty="0">
                <a:solidFill>
                  <a:prstClr val="black"/>
                </a:solidFill>
                <a:cs typeface="+mn-ea"/>
                <a:sym typeface="+mn-lt"/>
              </a:rPr>
              <a:t>IE</a:t>
            </a:r>
            <a:r>
              <a:rPr lang="zh-CN" altLang="en-US" sz="2000" dirty="0">
                <a:solidFill>
                  <a:prstClr val="black"/>
                </a:solidFill>
                <a:cs typeface="+mn-ea"/>
                <a:sym typeface="+mn-lt"/>
              </a:rPr>
              <a:t>强调信息资源信息技术的开发、利用能力</a:t>
            </a:r>
            <a:endParaRPr lang="en-US" altLang="zh-CN" sz="2000" dirty="0">
              <a:solidFill>
                <a:prstClr val="black"/>
              </a:solidFill>
              <a:cs typeface="+mn-ea"/>
              <a:sym typeface="+mn-lt"/>
            </a:endParaRPr>
          </a:p>
          <a:p>
            <a:pPr lvl="0">
              <a:lnSpc>
                <a:spcPct val="130000"/>
              </a:lnSpc>
            </a:pPr>
            <a:r>
              <a:rPr lang="en-US" altLang="zh-CN" sz="2000" dirty="0">
                <a:solidFill>
                  <a:prstClr val="black"/>
                </a:solidFill>
                <a:cs typeface="+mn-ea"/>
                <a:sym typeface="+mn-lt"/>
              </a:rPr>
              <a:t>KE</a:t>
            </a:r>
            <a:r>
              <a:rPr lang="zh-CN" altLang="en-US" sz="2000" dirty="0">
                <a:solidFill>
                  <a:prstClr val="black"/>
                </a:solidFill>
                <a:cs typeface="+mn-ea"/>
                <a:sym typeface="+mn-lt"/>
              </a:rPr>
              <a:t>强调知识创新和技术创新能力</a:t>
            </a:r>
            <a:endParaRPr lang="zh-CN" altLang="en-US" sz="2000" dirty="0">
              <a:solidFill>
                <a:prstClr val="black"/>
              </a:solidFill>
              <a:cs typeface="+mn-ea"/>
              <a:sym typeface="+mn-lt"/>
            </a:endParaRPr>
          </a:p>
        </p:txBody>
      </p:sp>
      <p:sp>
        <p:nvSpPr>
          <p:cNvPr id="17" name="TextBox 43"/>
          <p:cNvSpPr txBox="1">
            <a:spLocks noChangeArrowheads="1"/>
          </p:cNvSpPr>
          <p:nvPr/>
        </p:nvSpPr>
        <p:spPr bwMode="auto">
          <a:xfrm>
            <a:off x="2015082" y="6439"/>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a:latin typeface="+mn-lt"/>
                <a:ea typeface="+mn-ea"/>
                <a:cs typeface="+mn-ea"/>
                <a:sym typeface="+mn-lt"/>
              </a:rPr>
              <a:t>信息经济</a:t>
            </a:r>
            <a:endParaRPr lang="en-US" altLang="zh-CN" sz="4000" b="1" dirty="0">
              <a:latin typeface="+mn-lt"/>
              <a:ea typeface="+mn-ea"/>
              <a:cs typeface="+mn-ea"/>
              <a:sym typeface="+mn-lt"/>
            </a:endParaRPr>
          </a:p>
        </p:txBody>
      </p:sp>
      <p:sp>
        <p:nvSpPr>
          <p:cNvPr id="23" name="燕尾形 22"/>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4" name="TextBox 7"/>
          <p:cNvSpPr txBox="1"/>
          <p:nvPr/>
        </p:nvSpPr>
        <p:spPr>
          <a:xfrm>
            <a:off x="142932" y="6439"/>
            <a:ext cx="668061" cy="693103"/>
          </a:xfrm>
          <a:prstGeom prst="rect">
            <a:avLst/>
          </a:prstGeom>
          <a:noFill/>
        </p:spPr>
        <p:txBody>
          <a:bodyPr wrap="none" lIns="76800" tIns="38400" rIns="76800" bIns="38400" rtlCol="0">
            <a:spAutoFit/>
          </a:bodyPr>
          <a:lstStyle/>
          <a:p>
            <a:r>
              <a:rPr lang="en-US" altLang="zh-CN" sz="4000" dirty="0">
                <a:cs typeface="+mn-ea"/>
                <a:sym typeface="+mn-lt"/>
              </a:rPr>
              <a:t>01</a:t>
            </a:r>
            <a:endParaRPr lang="zh-CN" altLang="en-US" sz="4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0" name="圆角矩形 9"/>
          <p:cNvSpPr/>
          <p:nvPr/>
        </p:nvSpPr>
        <p:spPr>
          <a:xfrm>
            <a:off x="2186644" y="1131590"/>
            <a:ext cx="1206367" cy="776944"/>
          </a:xfrm>
          <a:prstGeom prst="roundRect">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endParaRPr lang="zh-CN" altLang="en-US" sz="1300" dirty="0">
              <a:cs typeface="+mn-ea"/>
              <a:sym typeface="+mn-lt"/>
            </a:endParaRPr>
          </a:p>
        </p:txBody>
      </p:sp>
      <p:sp>
        <p:nvSpPr>
          <p:cNvPr id="11" name="圆角矩形 10"/>
          <p:cNvSpPr/>
          <p:nvPr/>
        </p:nvSpPr>
        <p:spPr>
          <a:xfrm>
            <a:off x="2212993" y="2908064"/>
            <a:ext cx="1206366" cy="964716"/>
          </a:xfrm>
          <a:prstGeom prst="roundRect">
            <a:avLst/>
          </a:prstGeom>
          <a:solidFill>
            <a:srgbClr val="A0BF0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endParaRPr lang="zh-CN" altLang="en-US" sz="1300" dirty="0">
              <a:cs typeface="+mn-ea"/>
              <a:sym typeface="+mn-lt"/>
            </a:endParaRPr>
          </a:p>
        </p:txBody>
      </p:sp>
      <p:sp>
        <p:nvSpPr>
          <p:cNvPr id="6" name="左大括号 5"/>
          <p:cNvSpPr/>
          <p:nvPr/>
        </p:nvSpPr>
        <p:spPr>
          <a:xfrm>
            <a:off x="1601696" y="1654811"/>
            <a:ext cx="593834" cy="1751711"/>
          </a:xfrm>
          <a:prstGeom prst="leftBrace">
            <a:avLst/>
          </a:prstGeom>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7" name="TextBox 6"/>
          <p:cNvSpPr txBox="1"/>
          <p:nvPr/>
        </p:nvSpPr>
        <p:spPr>
          <a:xfrm>
            <a:off x="2384129" y="1320007"/>
            <a:ext cx="864095" cy="400110"/>
          </a:xfrm>
          <a:prstGeom prst="rect">
            <a:avLst/>
          </a:prstGeom>
          <a:noFill/>
          <a:scene3d>
            <a:camera prst="orthographicFront"/>
            <a:lightRig rig="threePt" dir="t"/>
          </a:scene3d>
          <a:sp3d>
            <a:bevelT/>
          </a:sp3d>
        </p:spPr>
        <p:txBody>
          <a:bodyPr wrap="square" rtlCol="0">
            <a:spAutoFit/>
          </a:bodyPr>
          <a:lstStyle/>
          <a:p>
            <a:r>
              <a:rPr lang="zh-CN" altLang="en-US" sz="2000" b="1" dirty="0">
                <a:solidFill>
                  <a:schemeClr val="bg1"/>
                </a:solidFill>
                <a:cs typeface="+mn-ea"/>
                <a:sym typeface="+mn-lt"/>
              </a:rPr>
              <a:t>狭义</a:t>
            </a:r>
            <a:endParaRPr lang="zh-CN" altLang="en-US" sz="2000" b="1" dirty="0">
              <a:solidFill>
                <a:schemeClr val="bg1"/>
              </a:solidFill>
              <a:cs typeface="+mn-ea"/>
              <a:sym typeface="+mn-lt"/>
            </a:endParaRPr>
          </a:p>
        </p:txBody>
      </p:sp>
      <p:sp>
        <p:nvSpPr>
          <p:cNvPr id="8" name="矩形 7"/>
          <p:cNvSpPr/>
          <p:nvPr/>
        </p:nvSpPr>
        <p:spPr>
          <a:xfrm>
            <a:off x="2411551" y="3190367"/>
            <a:ext cx="700833" cy="400110"/>
          </a:xfrm>
          <a:prstGeom prst="rect">
            <a:avLst/>
          </a:prstGeom>
          <a:scene3d>
            <a:camera prst="orthographicFront"/>
            <a:lightRig rig="threePt" dir="t"/>
          </a:scene3d>
          <a:sp3d>
            <a:bevelT/>
          </a:sp3d>
        </p:spPr>
        <p:txBody>
          <a:bodyPr wrap="none">
            <a:spAutoFit/>
          </a:bodyPr>
          <a:lstStyle/>
          <a:p>
            <a:r>
              <a:rPr lang="zh-CN" altLang="en-US" sz="2000" b="1" dirty="0">
                <a:solidFill>
                  <a:schemeClr val="bg1"/>
                </a:solidFill>
                <a:cs typeface="+mn-ea"/>
                <a:sym typeface="+mn-lt"/>
              </a:rPr>
              <a:t>广义</a:t>
            </a:r>
            <a:endParaRPr lang="zh-CN" altLang="en-US" sz="2000" b="1" dirty="0">
              <a:solidFill>
                <a:schemeClr val="bg1"/>
              </a:solidFill>
              <a:cs typeface="+mn-ea"/>
              <a:sym typeface="+mn-lt"/>
            </a:endParaRPr>
          </a:p>
        </p:txBody>
      </p:sp>
      <p:sp>
        <p:nvSpPr>
          <p:cNvPr id="14" name="TextBox 13"/>
          <p:cNvSpPr txBox="1"/>
          <p:nvPr/>
        </p:nvSpPr>
        <p:spPr>
          <a:xfrm>
            <a:off x="3402330" y="892175"/>
            <a:ext cx="5634166" cy="1477328"/>
          </a:xfrm>
          <a:prstGeom prst="rect">
            <a:avLst/>
          </a:prstGeom>
          <a:noFill/>
        </p:spPr>
        <p:txBody>
          <a:bodyPr wrap="square" rtlCol="0">
            <a:spAutoFit/>
          </a:bodyPr>
          <a:lstStyle/>
          <a:p>
            <a:pPr>
              <a:lnSpc>
                <a:spcPct val="150000"/>
              </a:lnSpc>
            </a:pPr>
            <a:r>
              <a:rPr lang="zh-CN" altLang="en-US" sz="2000" dirty="0">
                <a:cs typeface="+mn-ea"/>
                <a:sym typeface="+mn-lt"/>
              </a:rPr>
              <a:t>网络产业的综合</a:t>
            </a:r>
            <a:r>
              <a:rPr lang="en-US" altLang="zh-CN" sz="2000" dirty="0">
                <a:cs typeface="+mn-ea"/>
                <a:sym typeface="+mn-lt"/>
              </a:rPr>
              <a:t>,</a:t>
            </a:r>
            <a:r>
              <a:rPr lang="zh-CN" altLang="en-US" sz="2000" dirty="0">
                <a:cs typeface="+mn-ea"/>
                <a:sym typeface="+mn-lt"/>
              </a:rPr>
              <a:t>属于信息产业中的一类部门经济。根据网络技术制造和网络技术服务的区别可将网络产业分为</a:t>
            </a:r>
            <a:r>
              <a:rPr lang="zh-CN" altLang="en-US" sz="2000" dirty="0">
                <a:solidFill>
                  <a:srgbClr val="FF0000"/>
                </a:solidFill>
                <a:cs typeface="+mn-ea"/>
                <a:sym typeface="+mn-lt"/>
              </a:rPr>
              <a:t>网络技术制造产业和网络服务产业</a:t>
            </a:r>
            <a:r>
              <a:rPr lang="zh-CN" altLang="en-US" sz="2000" dirty="0">
                <a:cs typeface="+mn-ea"/>
                <a:sym typeface="+mn-lt"/>
              </a:rPr>
              <a:t>。</a:t>
            </a:r>
            <a:endParaRPr lang="zh-CN" altLang="en-US" sz="2000" dirty="0">
              <a:cs typeface="+mn-ea"/>
              <a:sym typeface="+mn-lt"/>
            </a:endParaRPr>
          </a:p>
        </p:txBody>
      </p:sp>
      <p:sp>
        <p:nvSpPr>
          <p:cNvPr id="19" name="TextBox 18"/>
          <p:cNvSpPr txBox="1"/>
          <p:nvPr/>
        </p:nvSpPr>
        <p:spPr>
          <a:xfrm>
            <a:off x="3402330" y="2820670"/>
            <a:ext cx="5749925" cy="1938020"/>
          </a:xfrm>
          <a:prstGeom prst="rect">
            <a:avLst/>
          </a:prstGeom>
          <a:noFill/>
        </p:spPr>
        <p:txBody>
          <a:bodyPr wrap="square" rtlCol="0">
            <a:spAutoFit/>
          </a:bodyPr>
          <a:lstStyle/>
          <a:p>
            <a:pPr>
              <a:lnSpc>
                <a:spcPct val="150000"/>
              </a:lnSpc>
            </a:pPr>
            <a:r>
              <a:rPr lang="zh-CN" altLang="en-US" sz="2000" dirty="0">
                <a:cs typeface="+mn-ea"/>
                <a:sym typeface="+mn-lt"/>
              </a:rPr>
              <a:t>以</a:t>
            </a:r>
            <a:r>
              <a:rPr lang="zh-CN" altLang="en-US" sz="2000" dirty="0">
                <a:solidFill>
                  <a:srgbClr val="FF0000"/>
                </a:solidFill>
                <a:cs typeface="+mn-ea"/>
                <a:sym typeface="+mn-lt"/>
              </a:rPr>
              <a:t>因特网</a:t>
            </a:r>
            <a:r>
              <a:rPr lang="zh-CN" altLang="en-US" sz="2000" dirty="0">
                <a:cs typeface="+mn-ea"/>
                <a:sym typeface="+mn-lt"/>
              </a:rPr>
              <a:t>为核心</a:t>
            </a:r>
            <a:r>
              <a:rPr lang="en-US" altLang="zh-CN" sz="2000" dirty="0">
                <a:cs typeface="+mn-ea"/>
                <a:sym typeface="+mn-lt"/>
              </a:rPr>
              <a:t>,</a:t>
            </a:r>
            <a:r>
              <a:rPr lang="zh-CN" altLang="en-US" sz="2000" dirty="0">
                <a:cs typeface="+mn-ea"/>
                <a:sym typeface="+mn-lt"/>
              </a:rPr>
              <a:t>以电信网、通信网和企业内部网等一系列网络为基础</a:t>
            </a:r>
            <a:r>
              <a:rPr lang="en-US" altLang="zh-CN" sz="2000" dirty="0">
                <a:cs typeface="+mn-ea"/>
                <a:sym typeface="+mn-lt"/>
              </a:rPr>
              <a:t>,</a:t>
            </a:r>
            <a:r>
              <a:rPr lang="zh-CN" altLang="en-US" sz="2000" dirty="0">
                <a:cs typeface="+mn-ea"/>
                <a:sym typeface="+mn-lt"/>
              </a:rPr>
              <a:t>以信息产业为主导</a:t>
            </a:r>
            <a:r>
              <a:rPr lang="en-US" altLang="zh-CN" sz="2000" dirty="0">
                <a:cs typeface="+mn-ea"/>
                <a:sym typeface="+mn-lt"/>
              </a:rPr>
              <a:t>,</a:t>
            </a:r>
            <a:r>
              <a:rPr lang="zh-CN" altLang="en-US" sz="2000" dirty="0">
                <a:cs typeface="+mn-ea"/>
                <a:sym typeface="+mn-lt"/>
              </a:rPr>
              <a:t>以全球市场为导向进行的以信息和知识的生产交换、分配和消费为主要内容的一种经济形态。</a:t>
            </a:r>
            <a:endParaRPr lang="zh-CN" altLang="en-US" sz="2000" dirty="0">
              <a:cs typeface="+mn-ea"/>
              <a:sym typeface="+mn-lt"/>
            </a:endParaRPr>
          </a:p>
        </p:txBody>
      </p:sp>
      <p:sp>
        <p:nvSpPr>
          <p:cNvPr id="20" name="TextBox 43"/>
          <p:cNvSpPr txBox="1">
            <a:spLocks noChangeArrowheads="1"/>
          </p:cNvSpPr>
          <p:nvPr/>
        </p:nvSpPr>
        <p:spPr bwMode="auto">
          <a:xfrm>
            <a:off x="2015082" y="6439"/>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a:latin typeface="+mn-lt"/>
                <a:ea typeface="+mn-ea"/>
                <a:cs typeface="+mn-ea"/>
                <a:sym typeface="+mn-lt"/>
              </a:rPr>
              <a:t>信息经济</a:t>
            </a:r>
            <a:endParaRPr lang="en-US" altLang="zh-CN" sz="4000" b="1" dirty="0">
              <a:latin typeface="+mn-lt"/>
              <a:ea typeface="+mn-ea"/>
              <a:cs typeface="+mn-ea"/>
              <a:sym typeface="+mn-lt"/>
            </a:endParaRPr>
          </a:p>
        </p:txBody>
      </p:sp>
      <p:sp>
        <p:nvSpPr>
          <p:cNvPr id="21" name="燕尾形 20"/>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2" name="TextBox 7"/>
          <p:cNvSpPr txBox="1"/>
          <p:nvPr/>
        </p:nvSpPr>
        <p:spPr>
          <a:xfrm>
            <a:off x="142932" y="6439"/>
            <a:ext cx="668061" cy="693103"/>
          </a:xfrm>
          <a:prstGeom prst="rect">
            <a:avLst/>
          </a:prstGeom>
          <a:noFill/>
        </p:spPr>
        <p:txBody>
          <a:bodyPr wrap="none" lIns="76800" tIns="38400" rIns="76800" bIns="38400" rtlCol="0">
            <a:spAutoFit/>
          </a:bodyPr>
          <a:lstStyle/>
          <a:p>
            <a:r>
              <a:rPr lang="en-US" altLang="zh-CN" sz="4000" dirty="0">
                <a:cs typeface="+mn-ea"/>
                <a:sym typeface="+mn-lt"/>
              </a:rPr>
              <a:t>01</a:t>
            </a:r>
            <a:endParaRPr lang="zh-CN" altLang="en-US" sz="4000" dirty="0">
              <a:cs typeface="+mn-ea"/>
              <a:sym typeface="+mn-lt"/>
            </a:endParaRPr>
          </a:p>
        </p:txBody>
      </p:sp>
      <p:sp>
        <p:nvSpPr>
          <p:cNvPr id="18" name="圆角矩形 17"/>
          <p:cNvSpPr/>
          <p:nvPr/>
        </p:nvSpPr>
        <p:spPr>
          <a:xfrm>
            <a:off x="226724" y="2128543"/>
            <a:ext cx="1458352" cy="701915"/>
          </a:xfrm>
          <a:prstGeom prst="roundRect">
            <a:avLst/>
          </a:prstGeom>
          <a:solidFill>
            <a:schemeClr val="tx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endParaRPr lang="zh-CN" altLang="en-US" sz="2400" b="1" dirty="0">
              <a:cs typeface="+mn-ea"/>
              <a:sym typeface="+mn-lt"/>
            </a:endParaRPr>
          </a:p>
        </p:txBody>
      </p:sp>
      <p:sp>
        <p:nvSpPr>
          <p:cNvPr id="23" name="TextBox 22"/>
          <p:cNvSpPr txBox="1"/>
          <p:nvPr/>
        </p:nvSpPr>
        <p:spPr>
          <a:xfrm>
            <a:off x="226724" y="2248667"/>
            <a:ext cx="1422184" cy="461665"/>
          </a:xfrm>
          <a:prstGeom prst="rect">
            <a:avLst/>
          </a:prstGeom>
          <a:noFill/>
          <a:scene3d>
            <a:camera prst="orthographicFront"/>
            <a:lightRig rig="threePt" dir="t"/>
          </a:scene3d>
          <a:sp3d>
            <a:bevelT/>
          </a:sp3d>
        </p:spPr>
        <p:txBody>
          <a:bodyPr wrap="none" rtlCol="0">
            <a:spAutoFit/>
          </a:bodyPr>
          <a:lstStyle/>
          <a:p>
            <a:r>
              <a:rPr lang="zh-CN" altLang="en-US" sz="2400" b="1" dirty="0">
                <a:solidFill>
                  <a:schemeClr val="bg1"/>
                </a:solidFill>
                <a:cs typeface="+mn-ea"/>
                <a:sym typeface="+mn-lt"/>
              </a:rPr>
              <a:t>网络经济</a:t>
            </a:r>
            <a:endParaRPr lang="zh-CN" altLang="en-US" sz="2400"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 name="矩形 1"/>
          <p:cNvSpPr/>
          <p:nvPr/>
        </p:nvSpPr>
        <p:spPr>
          <a:xfrm>
            <a:off x="635" y="1563370"/>
            <a:ext cx="8949055" cy="3415030"/>
          </a:xfrm>
          <a:prstGeom prst="rect">
            <a:avLst/>
          </a:prstGeom>
        </p:spPr>
        <p:txBody>
          <a:bodyPr wrap="square">
            <a:spAutoFit/>
          </a:bodyPr>
          <a:lstStyle/>
          <a:p>
            <a:pPr>
              <a:lnSpc>
                <a:spcPct val="150000"/>
              </a:lnSpc>
            </a:pPr>
            <a:r>
              <a:rPr lang="zh-CN" altLang="en-US" dirty="0">
                <a:cs typeface="+mn-ea"/>
                <a:sym typeface="+mn-lt"/>
              </a:rPr>
              <a:t>  </a:t>
            </a:r>
            <a:r>
              <a:rPr lang="zh-CN" altLang="en-US" sz="2400" dirty="0">
                <a:cs typeface="+mn-ea"/>
                <a:sym typeface="+mn-lt"/>
              </a:rPr>
              <a:t>       网络经济与信息经济同为信息革命的产物</a:t>
            </a:r>
            <a:r>
              <a:rPr lang="en-US" altLang="zh-CN" sz="2400" dirty="0">
                <a:cs typeface="+mn-ea"/>
                <a:sym typeface="+mn-lt"/>
              </a:rPr>
              <a:t>,</a:t>
            </a:r>
            <a:r>
              <a:rPr lang="zh-CN" altLang="en-US" sz="2400" dirty="0">
                <a:cs typeface="+mn-ea"/>
                <a:sym typeface="+mn-lt"/>
              </a:rPr>
              <a:t>并且都以促进信息和知识的开发利用为目标</a:t>
            </a:r>
            <a:r>
              <a:rPr lang="en-US" altLang="zh-CN" sz="2400" dirty="0">
                <a:cs typeface="+mn-ea"/>
                <a:sym typeface="+mn-lt"/>
              </a:rPr>
              <a:t>,</a:t>
            </a:r>
            <a:r>
              <a:rPr lang="zh-CN" altLang="en-US" sz="2400" dirty="0">
                <a:cs typeface="+mn-ea"/>
                <a:sym typeface="+mn-lt"/>
              </a:rPr>
              <a:t>但是网络经济是信息经济发展到一定阶段的产物</a:t>
            </a:r>
            <a:r>
              <a:rPr lang="en-US" altLang="zh-CN" sz="2400" dirty="0">
                <a:cs typeface="+mn-ea"/>
                <a:sym typeface="+mn-lt"/>
              </a:rPr>
              <a:t>,</a:t>
            </a:r>
            <a:r>
              <a:rPr lang="zh-CN" altLang="en-US" sz="2400" dirty="0">
                <a:solidFill>
                  <a:srgbClr val="FF0000"/>
                </a:solidFill>
                <a:cs typeface="+mn-ea"/>
                <a:sym typeface="+mn-lt"/>
              </a:rPr>
              <a:t>网络经济的形成是以信息经济的形成历程为基础而通过网络媒介表现出来的</a:t>
            </a:r>
            <a:r>
              <a:rPr lang="en-US" altLang="zh-CN" sz="2400" dirty="0">
                <a:cs typeface="+mn-ea"/>
                <a:sym typeface="+mn-lt"/>
              </a:rPr>
              <a:t>,</a:t>
            </a:r>
            <a:r>
              <a:rPr lang="zh-CN" altLang="en-US" sz="2400" dirty="0">
                <a:cs typeface="+mn-ea"/>
                <a:sym typeface="+mn-lt"/>
              </a:rPr>
              <a:t>因此对网络经济的研究常以经济活动的媒介为切入点</a:t>
            </a:r>
            <a:r>
              <a:rPr lang="en-US" altLang="zh-CN" sz="2400" dirty="0">
                <a:cs typeface="+mn-ea"/>
                <a:sym typeface="+mn-lt"/>
              </a:rPr>
              <a:t>,</a:t>
            </a:r>
            <a:r>
              <a:rPr lang="zh-CN" altLang="en-US" sz="2400" dirty="0">
                <a:cs typeface="+mn-ea"/>
                <a:sym typeface="+mn-lt"/>
              </a:rPr>
              <a:t>而对信息经济的研究是以信息产业的产生和发展为切入点在整个经济的宏观层面上进行研究。</a:t>
            </a:r>
            <a:endParaRPr lang="zh-CN" altLang="en-US" sz="2400" dirty="0">
              <a:cs typeface="+mn-ea"/>
              <a:sym typeface="+mn-lt"/>
            </a:endParaRPr>
          </a:p>
        </p:txBody>
      </p:sp>
      <p:sp>
        <p:nvSpPr>
          <p:cNvPr id="4" name="TextBox 3"/>
          <p:cNvSpPr txBox="1"/>
          <p:nvPr/>
        </p:nvSpPr>
        <p:spPr>
          <a:xfrm>
            <a:off x="2236767" y="843558"/>
            <a:ext cx="3775393" cy="523220"/>
          </a:xfrm>
          <a:prstGeom prst="rect">
            <a:avLst/>
          </a:prstGeom>
          <a:noFill/>
        </p:spPr>
        <p:txBody>
          <a:bodyPr wrap="none" rtlCol="0">
            <a:spAutoFit/>
          </a:bodyPr>
          <a:lstStyle/>
          <a:p>
            <a:r>
              <a:rPr lang="zh-CN" altLang="en-US" sz="2800" dirty="0">
                <a:cs typeface="+mn-ea"/>
                <a:sym typeface="+mn-lt"/>
              </a:rPr>
              <a:t>  </a:t>
            </a:r>
            <a:r>
              <a:rPr lang="zh-CN" altLang="en-US" sz="2800" b="1" dirty="0">
                <a:cs typeface="+mn-ea"/>
                <a:sym typeface="+mn-lt"/>
              </a:rPr>
              <a:t>信息经济</a:t>
            </a:r>
            <a:r>
              <a:rPr lang="en-US" altLang="zh-CN" sz="2800" b="1" dirty="0">
                <a:cs typeface="+mn-ea"/>
                <a:sym typeface="+mn-lt"/>
              </a:rPr>
              <a:t>VS</a:t>
            </a:r>
            <a:r>
              <a:rPr lang="zh-CN" altLang="en-US" sz="2800" b="1" dirty="0">
                <a:cs typeface="+mn-ea"/>
                <a:sym typeface="+mn-lt"/>
              </a:rPr>
              <a:t>网络经济</a:t>
            </a:r>
            <a:endParaRPr lang="zh-CN" altLang="en-US" sz="2800" b="1" dirty="0">
              <a:cs typeface="+mn-ea"/>
              <a:sym typeface="+mn-lt"/>
            </a:endParaRPr>
          </a:p>
        </p:txBody>
      </p:sp>
      <p:sp>
        <p:nvSpPr>
          <p:cNvPr id="9" name="TextBox 43"/>
          <p:cNvSpPr txBox="1">
            <a:spLocks noChangeArrowheads="1"/>
          </p:cNvSpPr>
          <p:nvPr/>
        </p:nvSpPr>
        <p:spPr bwMode="auto">
          <a:xfrm>
            <a:off x="2015082" y="6439"/>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a:latin typeface="+mn-lt"/>
                <a:ea typeface="+mn-ea"/>
                <a:cs typeface="+mn-ea"/>
                <a:sym typeface="+mn-lt"/>
              </a:rPr>
              <a:t>信息经济</a:t>
            </a:r>
            <a:endParaRPr lang="en-US" altLang="zh-CN" sz="4000" b="1" dirty="0">
              <a:latin typeface="+mn-lt"/>
              <a:ea typeface="+mn-ea"/>
              <a:cs typeface="+mn-ea"/>
              <a:sym typeface="+mn-lt"/>
            </a:endParaRPr>
          </a:p>
        </p:txBody>
      </p:sp>
      <p:sp>
        <p:nvSpPr>
          <p:cNvPr id="10" name="燕尾形 9"/>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1" name="TextBox 7"/>
          <p:cNvSpPr txBox="1"/>
          <p:nvPr/>
        </p:nvSpPr>
        <p:spPr>
          <a:xfrm>
            <a:off x="142932" y="6439"/>
            <a:ext cx="668061" cy="693103"/>
          </a:xfrm>
          <a:prstGeom prst="rect">
            <a:avLst/>
          </a:prstGeom>
          <a:noFill/>
        </p:spPr>
        <p:txBody>
          <a:bodyPr wrap="none" lIns="76800" tIns="38400" rIns="76800" bIns="38400" rtlCol="0">
            <a:spAutoFit/>
          </a:bodyPr>
          <a:lstStyle/>
          <a:p>
            <a:r>
              <a:rPr lang="en-US" altLang="zh-CN" sz="4000" dirty="0">
                <a:cs typeface="+mn-ea"/>
                <a:sym typeface="+mn-lt"/>
              </a:rPr>
              <a:t>01</a:t>
            </a:r>
            <a:endParaRPr lang="zh-CN" altLang="en-US" sz="4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2015082" y="6439"/>
            <a:ext cx="4789166" cy="69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a:latin typeface="+mn-lt"/>
                <a:ea typeface="+mn-ea"/>
                <a:cs typeface="+mn-ea"/>
                <a:sym typeface="+mn-lt"/>
              </a:rPr>
              <a:t>信息资源 </a:t>
            </a:r>
            <a:endParaRPr lang="en-US" altLang="zh-CN" sz="4000" b="1" dirty="0">
              <a:latin typeface="+mn-lt"/>
              <a:ea typeface="+mn-ea"/>
              <a:cs typeface="+mn-ea"/>
              <a:sym typeface="+mn-lt"/>
            </a:endParaRP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8" name="TextBox 7"/>
          <p:cNvSpPr txBox="1"/>
          <p:nvPr/>
        </p:nvSpPr>
        <p:spPr>
          <a:xfrm>
            <a:off x="142932" y="6439"/>
            <a:ext cx="668061" cy="693103"/>
          </a:xfrm>
          <a:prstGeom prst="rect">
            <a:avLst/>
          </a:prstGeom>
          <a:noFill/>
        </p:spPr>
        <p:txBody>
          <a:bodyPr wrap="none" lIns="76800" tIns="38400" rIns="76800" bIns="38400" rtlCol="0">
            <a:spAutoFit/>
          </a:bodyPr>
          <a:lstStyle/>
          <a:p>
            <a:r>
              <a:rPr lang="en-US" altLang="zh-CN" sz="4000" dirty="0">
                <a:cs typeface="+mn-ea"/>
                <a:sym typeface="+mn-lt"/>
              </a:rPr>
              <a:t>01</a:t>
            </a:r>
            <a:endParaRPr lang="zh-CN" altLang="en-US" sz="4000" dirty="0">
              <a:cs typeface="+mn-ea"/>
              <a:sym typeface="+mn-lt"/>
            </a:endParaRPr>
          </a:p>
        </p:txBody>
      </p:sp>
      <p:sp>
        <p:nvSpPr>
          <p:cNvPr id="3" name="TextBox 2"/>
          <p:cNvSpPr txBox="1"/>
          <p:nvPr/>
        </p:nvSpPr>
        <p:spPr>
          <a:xfrm>
            <a:off x="142875" y="1397635"/>
            <a:ext cx="8823325" cy="3692525"/>
          </a:xfrm>
          <a:prstGeom prst="rect">
            <a:avLst/>
          </a:prstGeom>
          <a:noFill/>
        </p:spPr>
        <p:txBody>
          <a:bodyPr wrap="square" rtlCol="0">
            <a:spAutoFit/>
          </a:bodyPr>
          <a:lstStyle/>
          <a:p>
            <a:pPr>
              <a:lnSpc>
                <a:spcPct val="150000"/>
              </a:lnSpc>
            </a:pPr>
            <a:r>
              <a:rPr lang="zh-CN" altLang="en-US" sz="4400" dirty="0">
                <a:cs typeface="+mn-ea"/>
                <a:sym typeface="+mn-lt"/>
              </a:rPr>
              <a:t>   </a:t>
            </a:r>
            <a:r>
              <a:rPr lang="zh-CN" altLang="en-US" sz="2800" dirty="0">
                <a:cs typeface="+mn-ea"/>
                <a:sym typeface="+mn-lt"/>
              </a:rPr>
              <a:t>在信息的供给与需求不断扩大以及人们对信息的依赖程度越来越高的环境下发展而来的，是通过对</a:t>
            </a:r>
            <a:r>
              <a:rPr lang="zh-CN" altLang="en-US" sz="2800" dirty="0">
                <a:solidFill>
                  <a:srgbClr val="FF0000"/>
                </a:solidFill>
                <a:cs typeface="+mn-ea"/>
                <a:sym typeface="+mn-lt"/>
              </a:rPr>
              <a:t>信息的一系列流通、加工、存储和转换而形成的人类社会</a:t>
            </a:r>
            <a:r>
              <a:rPr lang="zh-CN" altLang="en-US" sz="2800" dirty="0">
                <a:cs typeface="+mn-ea"/>
                <a:sym typeface="+mn-lt"/>
              </a:rPr>
              <a:t>重要的资源，广泛存在于经济、社会各个领域和部门。</a:t>
            </a:r>
            <a:endParaRPr lang="zh-CN" altLang="en-US" sz="2800" dirty="0">
              <a:cs typeface="+mn-ea"/>
              <a:sym typeface="+mn-lt"/>
            </a:endParaRPr>
          </a:p>
          <a:p>
            <a:pPr>
              <a:lnSpc>
                <a:spcPct val="150000"/>
              </a:lnSpc>
            </a:pPr>
            <a:endParaRPr lang="zh-CN" altLang="en-US" sz="2800" dirty="0">
              <a:cs typeface="+mn-ea"/>
              <a:sym typeface="+mn-lt"/>
            </a:endParaRPr>
          </a:p>
        </p:txBody>
      </p:sp>
      <p:sp>
        <p:nvSpPr>
          <p:cNvPr id="2" name="TextBox 1"/>
          <p:cNvSpPr txBox="1"/>
          <p:nvPr/>
        </p:nvSpPr>
        <p:spPr>
          <a:xfrm>
            <a:off x="164465" y="814070"/>
            <a:ext cx="8884920" cy="583565"/>
          </a:xfrm>
          <a:prstGeom prst="rect">
            <a:avLst/>
          </a:prstGeom>
          <a:noFill/>
        </p:spPr>
        <p:txBody>
          <a:bodyPr wrap="square" rtlCol="0">
            <a:spAutoFit/>
          </a:bodyPr>
          <a:lstStyle/>
          <a:p>
            <a:r>
              <a:rPr lang="zh-CN" altLang="en-US" sz="3200" b="1" dirty="0">
                <a:cs typeface="+mn-ea"/>
                <a:sym typeface="+mn-lt"/>
              </a:rPr>
              <a:t>二、信息资源的定义 </a:t>
            </a:r>
            <a:r>
              <a:rPr lang="en-US" altLang="zh-CN" sz="3200" b="1" dirty="0">
                <a:cs typeface="+mn-ea"/>
                <a:sym typeface="+mn-lt"/>
              </a:rPr>
              <a:t>Information Resource</a:t>
            </a:r>
            <a:endParaRPr lang="en-US" altLang="zh-CN" sz="3200"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0" name="TextBox 43"/>
          <p:cNvSpPr txBox="1">
            <a:spLocks noChangeArrowheads="1"/>
          </p:cNvSpPr>
          <p:nvPr/>
        </p:nvSpPr>
        <p:spPr bwMode="auto">
          <a:xfrm>
            <a:off x="2015082" y="6439"/>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smtClean="0">
                <a:latin typeface="+mn-lt"/>
                <a:ea typeface="+mn-ea"/>
                <a:cs typeface="+mn-ea"/>
                <a:sym typeface="+mn-lt"/>
              </a:rPr>
              <a:t>信息</a:t>
            </a:r>
            <a:r>
              <a:rPr lang="zh-CN" altLang="en-US" sz="4000" b="1" dirty="0">
                <a:latin typeface="+mn-lt"/>
                <a:ea typeface="+mn-ea"/>
                <a:cs typeface="+mn-ea"/>
                <a:sym typeface="+mn-lt"/>
              </a:rPr>
              <a:t>资源</a:t>
            </a:r>
            <a:endParaRPr lang="en-US" altLang="zh-CN" sz="4000" b="1" dirty="0">
              <a:latin typeface="+mn-lt"/>
              <a:ea typeface="+mn-ea"/>
              <a:cs typeface="+mn-ea"/>
              <a:sym typeface="+mn-lt"/>
            </a:endParaRPr>
          </a:p>
        </p:txBody>
      </p:sp>
      <p:sp>
        <p:nvSpPr>
          <p:cNvPr id="11" name="燕尾形 10"/>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2" name="TextBox 7"/>
          <p:cNvSpPr txBox="1"/>
          <p:nvPr/>
        </p:nvSpPr>
        <p:spPr>
          <a:xfrm>
            <a:off x="142932" y="6439"/>
            <a:ext cx="668061" cy="693103"/>
          </a:xfrm>
          <a:prstGeom prst="rect">
            <a:avLst/>
          </a:prstGeom>
          <a:noFill/>
        </p:spPr>
        <p:txBody>
          <a:bodyPr wrap="none" lIns="76800" tIns="38400" rIns="76800" bIns="38400" rtlCol="0">
            <a:spAutoFit/>
          </a:bodyPr>
          <a:lstStyle/>
          <a:p>
            <a:r>
              <a:rPr lang="en-US" altLang="zh-CN" sz="4000" dirty="0">
                <a:cs typeface="+mn-ea"/>
                <a:sym typeface="+mn-lt"/>
              </a:rPr>
              <a:t>01</a:t>
            </a:r>
            <a:endParaRPr lang="zh-CN" altLang="en-US" sz="4000" dirty="0">
              <a:cs typeface="+mn-ea"/>
              <a:sym typeface="+mn-lt"/>
            </a:endParaRPr>
          </a:p>
        </p:txBody>
      </p:sp>
      <p:sp>
        <p:nvSpPr>
          <p:cNvPr id="49" name="椭圆 48"/>
          <p:cNvSpPr/>
          <p:nvPr/>
        </p:nvSpPr>
        <p:spPr>
          <a:xfrm>
            <a:off x="347940" y="1707654"/>
            <a:ext cx="551652" cy="492110"/>
          </a:xfrm>
          <a:prstGeom prst="ellipse">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lang="zh-CN" altLang="en-US" sz="2000" kern="0" dirty="0">
              <a:solidFill>
                <a:prstClr val="white"/>
              </a:solidFill>
              <a:cs typeface="+mn-ea"/>
              <a:sym typeface="+mn-lt"/>
            </a:endParaRPr>
          </a:p>
        </p:txBody>
      </p:sp>
      <p:sp>
        <p:nvSpPr>
          <p:cNvPr id="50" name="椭圆 49"/>
          <p:cNvSpPr/>
          <p:nvPr/>
        </p:nvSpPr>
        <p:spPr>
          <a:xfrm>
            <a:off x="6660232" y="1707654"/>
            <a:ext cx="551652" cy="492110"/>
          </a:xfrm>
          <a:prstGeom prst="ellipse">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a:off x="5878289" y="5211897"/>
            <a:ext cx="551652" cy="4921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a:p>
            <a:pPr algn="ctr"/>
            <a:endParaRPr lang="zh-CN" altLang="en-US" dirty="0">
              <a:cs typeface="+mn-ea"/>
              <a:sym typeface="+mn-lt"/>
            </a:endParaRPr>
          </a:p>
        </p:txBody>
      </p:sp>
      <p:sp>
        <p:nvSpPr>
          <p:cNvPr id="52" name="TextBox 51"/>
          <p:cNvSpPr txBox="1"/>
          <p:nvPr/>
        </p:nvSpPr>
        <p:spPr>
          <a:xfrm>
            <a:off x="107504" y="1635646"/>
            <a:ext cx="1010389" cy="584775"/>
          </a:xfrm>
          <a:prstGeom prst="rect">
            <a:avLst/>
          </a:prstGeom>
          <a:noFill/>
        </p:spPr>
        <p:txBody>
          <a:bodyPr wrap="square" rtlCol="0">
            <a:spAutoFit/>
          </a:bodyPr>
          <a:lstStyle/>
          <a:p>
            <a:pPr lvl="0" algn="ctr">
              <a:defRPr/>
            </a:pPr>
            <a:r>
              <a:rPr lang="en-US" altLang="zh-CN" sz="3200" kern="0" dirty="0">
                <a:solidFill>
                  <a:prstClr val="white"/>
                </a:solidFill>
                <a:cs typeface="+mn-ea"/>
                <a:sym typeface="+mn-lt"/>
              </a:rPr>
              <a:t>01</a:t>
            </a:r>
            <a:endParaRPr lang="zh-CN" altLang="en-US" sz="3200" kern="0" dirty="0">
              <a:solidFill>
                <a:prstClr val="white"/>
              </a:solidFill>
              <a:cs typeface="+mn-ea"/>
              <a:sym typeface="+mn-lt"/>
            </a:endParaRPr>
          </a:p>
        </p:txBody>
      </p:sp>
      <p:sp>
        <p:nvSpPr>
          <p:cNvPr id="53" name="TextBox 52"/>
          <p:cNvSpPr txBox="1"/>
          <p:nvPr/>
        </p:nvSpPr>
        <p:spPr>
          <a:xfrm>
            <a:off x="6588224" y="1626935"/>
            <a:ext cx="762878" cy="584775"/>
          </a:xfrm>
          <a:prstGeom prst="rect">
            <a:avLst/>
          </a:prstGeom>
          <a:noFill/>
        </p:spPr>
        <p:txBody>
          <a:bodyPr wrap="square" rtlCol="0">
            <a:spAutoFit/>
          </a:bodyPr>
          <a:lstStyle/>
          <a:p>
            <a:r>
              <a:rPr lang="en-US" altLang="zh-CN" sz="3200" dirty="0">
                <a:solidFill>
                  <a:schemeClr val="bg1"/>
                </a:solidFill>
                <a:cs typeface="+mn-ea"/>
                <a:sym typeface="+mn-lt"/>
              </a:rPr>
              <a:t>02</a:t>
            </a:r>
            <a:endParaRPr lang="zh-CN" altLang="en-US" sz="3200" dirty="0">
              <a:solidFill>
                <a:schemeClr val="bg1"/>
              </a:solidFill>
              <a:cs typeface="+mn-ea"/>
              <a:sym typeface="+mn-lt"/>
            </a:endParaRPr>
          </a:p>
        </p:txBody>
      </p:sp>
      <p:sp>
        <p:nvSpPr>
          <p:cNvPr id="55" name="Freeform 967"/>
          <p:cNvSpPr/>
          <p:nvPr/>
        </p:nvSpPr>
        <p:spPr bwMode="auto">
          <a:xfrm>
            <a:off x="3342900" y="1131590"/>
            <a:ext cx="1906135" cy="1904081"/>
          </a:xfrm>
          <a:custGeom>
            <a:avLst/>
            <a:gdLst>
              <a:gd name="T0" fmla="*/ 12 w 629"/>
              <a:gd name="T1" fmla="*/ 406 h 704"/>
              <a:gd name="T2" fmla="*/ 177 w 629"/>
              <a:gd name="T3" fmla="*/ 692 h 704"/>
              <a:gd name="T4" fmla="*/ 186 w 629"/>
              <a:gd name="T5" fmla="*/ 704 h 704"/>
              <a:gd name="T6" fmla="*/ 199 w 629"/>
              <a:gd name="T7" fmla="*/ 590 h 704"/>
              <a:gd name="T8" fmla="*/ 492 w 629"/>
              <a:gd name="T9" fmla="*/ 83 h 704"/>
              <a:gd name="T10" fmla="*/ 629 w 629"/>
              <a:gd name="T11" fmla="*/ 26 h 704"/>
              <a:gd name="T12" fmla="*/ 575 w 629"/>
              <a:gd name="T13" fmla="*/ 3 h 704"/>
              <a:gd name="T14" fmla="*/ 245 w 629"/>
              <a:gd name="T15" fmla="*/ 3 h 704"/>
              <a:gd name="T16" fmla="*/ 177 w 629"/>
              <a:gd name="T17" fmla="*/ 42 h 704"/>
              <a:gd name="T18" fmla="*/ 12 w 629"/>
              <a:gd name="T19" fmla="*/ 328 h 704"/>
              <a:gd name="T20" fmla="*/ 12 w 629"/>
              <a:gd name="T21" fmla="*/ 406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9" h="704">
                <a:moveTo>
                  <a:pt x="12" y="406"/>
                </a:moveTo>
                <a:cubicBezTo>
                  <a:pt x="177" y="692"/>
                  <a:pt x="177" y="692"/>
                  <a:pt x="177" y="692"/>
                </a:cubicBezTo>
                <a:cubicBezTo>
                  <a:pt x="180" y="696"/>
                  <a:pt x="183" y="700"/>
                  <a:pt x="186" y="704"/>
                </a:cubicBezTo>
                <a:cubicBezTo>
                  <a:pt x="171" y="674"/>
                  <a:pt x="174" y="634"/>
                  <a:pt x="199" y="590"/>
                </a:cubicBezTo>
                <a:cubicBezTo>
                  <a:pt x="492" y="83"/>
                  <a:pt x="492" y="83"/>
                  <a:pt x="492" y="83"/>
                </a:cubicBezTo>
                <a:cubicBezTo>
                  <a:pt x="529" y="19"/>
                  <a:pt x="583" y="0"/>
                  <a:pt x="629" y="26"/>
                </a:cubicBezTo>
                <a:cubicBezTo>
                  <a:pt x="614" y="13"/>
                  <a:pt x="593" y="3"/>
                  <a:pt x="575" y="3"/>
                </a:cubicBezTo>
                <a:cubicBezTo>
                  <a:pt x="245" y="3"/>
                  <a:pt x="245" y="3"/>
                  <a:pt x="245" y="3"/>
                </a:cubicBezTo>
                <a:cubicBezTo>
                  <a:pt x="220" y="3"/>
                  <a:pt x="190" y="21"/>
                  <a:pt x="177" y="42"/>
                </a:cubicBezTo>
                <a:cubicBezTo>
                  <a:pt x="12" y="328"/>
                  <a:pt x="12" y="328"/>
                  <a:pt x="12" y="328"/>
                </a:cubicBezTo>
                <a:cubicBezTo>
                  <a:pt x="0" y="349"/>
                  <a:pt x="0" y="385"/>
                  <a:pt x="12" y="406"/>
                </a:cubicBezTo>
              </a:path>
            </a:pathLst>
          </a:custGeom>
          <a:solidFill>
            <a:srgbClr val="319095"/>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chemeClr val="tx1"/>
              </a:solidFill>
              <a:cs typeface="+mn-ea"/>
              <a:sym typeface="+mn-lt"/>
            </a:endParaRPr>
          </a:p>
        </p:txBody>
      </p:sp>
      <p:sp>
        <p:nvSpPr>
          <p:cNvPr id="56" name="Freeform 489"/>
          <p:cNvSpPr/>
          <p:nvPr/>
        </p:nvSpPr>
        <p:spPr bwMode="auto">
          <a:xfrm>
            <a:off x="3918964" y="1131590"/>
            <a:ext cx="1897156" cy="1908658"/>
          </a:xfrm>
          <a:custGeom>
            <a:avLst/>
            <a:gdLst>
              <a:gd name="T0" fmla="*/ 131 w 626"/>
              <a:gd name="T1" fmla="*/ 81 h 706"/>
              <a:gd name="T2" fmla="*/ 425 w 626"/>
              <a:gd name="T3" fmla="*/ 588 h 706"/>
              <a:gd name="T4" fmla="*/ 435 w 626"/>
              <a:gd name="T5" fmla="*/ 706 h 706"/>
              <a:gd name="T6" fmla="*/ 449 w 626"/>
              <a:gd name="T7" fmla="*/ 690 h 706"/>
              <a:gd name="T8" fmla="*/ 614 w 626"/>
              <a:gd name="T9" fmla="*/ 404 h 706"/>
              <a:gd name="T10" fmla="*/ 614 w 626"/>
              <a:gd name="T11" fmla="*/ 326 h 706"/>
              <a:gd name="T12" fmla="*/ 449 w 626"/>
              <a:gd name="T13" fmla="*/ 40 h 706"/>
              <a:gd name="T14" fmla="*/ 381 w 626"/>
              <a:gd name="T15" fmla="*/ 1 h 706"/>
              <a:gd name="T16" fmla="*/ 51 w 626"/>
              <a:gd name="T17" fmla="*/ 1 h 706"/>
              <a:gd name="T18" fmla="*/ 0 w 626"/>
              <a:gd name="T19" fmla="*/ 21 h 706"/>
              <a:gd name="T20" fmla="*/ 131 w 626"/>
              <a:gd name="T21" fmla="*/ 81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6" h="706">
                <a:moveTo>
                  <a:pt x="131" y="81"/>
                </a:moveTo>
                <a:cubicBezTo>
                  <a:pt x="425" y="588"/>
                  <a:pt x="425" y="588"/>
                  <a:pt x="425" y="588"/>
                </a:cubicBezTo>
                <a:cubicBezTo>
                  <a:pt x="451" y="634"/>
                  <a:pt x="453" y="676"/>
                  <a:pt x="435" y="706"/>
                </a:cubicBezTo>
                <a:cubicBezTo>
                  <a:pt x="441" y="701"/>
                  <a:pt x="445" y="696"/>
                  <a:pt x="449" y="690"/>
                </a:cubicBezTo>
                <a:cubicBezTo>
                  <a:pt x="614" y="404"/>
                  <a:pt x="614" y="404"/>
                  <a:pt x="614" y="404"/>
                </a:cubicBezTo>
                <a:cubicBezTo>
                  <a:pt x="626" y="383"/>
                  <a:pt x="626" y="347"/>
                  <a:pt x="614" y="326"/>
                </a:cubicBezTo>
                <a:cubicBezTo>
                  <a:pt x="449" y="40"/>
                  <a:pt x="449" y="40"/>
                  <a:pt x="449" y="40"/>
                </a:cubicBezTo>
                <a:cubicBezTo>
                  <a:pt x="436" y="19"/>
                  <a:pt x="406" y="1"/>
                  <a:pt x="381" y="1"/>
                </a:cubicBezTo>
                <a:cubicBezTo>
                  <a:pt x="51" y="1"/>
                  <a:pt x="51" y="1"/>
                  <a:pt x="51" y="1"/>
                </a:cubicBezTo>
                <a:cubicBezTo>
                  <a:pt x="34" y="1"/>
                  <a:pt x="15" y="9"/>
                  <a:pt x="0" y="21"/>
                </a:cubicBezTo>
                <a:cubicBezTo>
                  <a:pt x="45" y="0"/>
                  <a:pt x="96" y="19"/>
                  <a:pt x="131" y="81"/>
                </a:cubicBezTo>
              </a:path>
            </a:pathLst>
          </a:custGeom>
          <a:solidFill>
            <a:srgbClr val="A0BF0D"/>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57" name="Freeform 969"/>
          <p:cNvSpPr/>
          <p:nvPr/>
        </p:nvSpPr>
        <p:spPr bwMode="auto">
          <a:xfrm>
            <a:off x="3342900" y="2211710"/>
            <a:ext cx="2453379" cy="934877"/>
          </a:xfrm>
          <a:custGeom>
            <a:avLst/>
            <a:gdLst>
              <a:gd name="connsiteX0" fmla="*/ 0 w 3036293"/>
              <a:gd name="connsiteY0" fmla="*/ 0 h 1296988"/>
              <a:gd name="connsiteX1" fmla="*/ 401051 w 3036293"/>
              <a:gd name="connsiteY1" fmla="*/ 187426 h 1296988"/>
              <a:gd name="connsiteX2" fmla="*/ 1217786 w 3036293"/>
              <a:gd name="connsiteY2" fmla="*/ 190801 h 1296988"/>
              <a:gd name="connsiteX3" fmla="*/ 1217786 w 3036293"/>
              <a:gd name="connsiteY3" fmla="*/ 163066 h 1296988"/>
              <a:gd name="connsiteX4" fmla="*/ 1793849 w 3036293"/>
              <a:gd name="connsiteY4" fmla="*/ 163066 h 1296988"/>
              <a:gd name="connsiteX5" fmla="*/ 1793849 w 3036293"/>
              <a:gd name="connsiteY5" fmla="*/ 190903 h 1296988"/>
              <a:gd name="connsiteX6" fmla="*/ 2635242 w 3036293"/>
              <a:gd name="connsiteY6" fmla="*/ 187426 h 1296988"/>
              <a:gd name="connsiteX7" fmla="*/ 3036293 w 3036293"/>
              <a:gd name="connsiteY7" fmla="*/ 0 h 1296988"/>
              <a:gd name="connsiteX8" fmla="*/ 3010056 w 3036293"/>
              <a:gd name="connsiteY8" fmla="*/ 74971 h 1296988"/>
              <a:gd name="connsiteX9" fmla="*/ 2863879 w 3036293"/>
              <a:gd name="connsiteY9" fmla="*/ 326121 h 1296988"/>
              <a:gd name="connsiteX10" fmla="*/ 2526546 w 3036293"/>
              <a:gd name="connsiteY10" fmla="*/ 914639 h 1296988"/>
              <a:gd name="connsiteX11" fmla="*/ 2391613 w 3036293"/>
              <a:gd name="connsiteY11" fmla="*/ 1147047 h 1296988"/>
              <a:gd name="connsiteX12" fmla="*/ 2369124 w 3036293"/>
              <a:gd name="connsiteY12" fmla="*/ 1177036 h 1296988"/>
              <a:gd name="connsiteX13" fmla="*/ 2136739 w 3036293"/>
              <a:gd name="connsiteY13" fmla="*/ 1296988 h 1296988"/>
              <a:gd name="connsiteX14" fmla="*/ 1728192 w 3036293"/>
              <a:gd name="connsiteY14" fmla="*/ 1296988 h 1296988"/>
              <a:gd name="connsiteX15" fmla="*/ 1728192 w 3036293"/>
              <a:gd name="connsiteY15" fmla="*/ 1296987 h 1296988"/>
              <a:gd name="connsiteX16" fmla="*/ 1308101 w 3036293"/>
              <a:gd name="connsiteY16" fmla="*/ 1296987 h 1296988"/>
              <a:gd name="connsiteX17" fmla="*/ 899554 w 3036293"/>
              <a:gd name="connsiteY17" fmla="*/ 1296988 h 1296988"/>
              <a:gd name="connsiteX18" fmla="*/ 667169 w 3036293"/>
              <a:gd name="connsiteY18" fmla="*/ 1177036 h 1296988"/>
              <a:gd name="connsiteX19" fmla="*/ 644680 w 3036293"/>
              <a:gd name="connsiteY19" fmla="*/ 1147047 h 1296988"/>
              <a:gd name="connsiteX20" fmla="*/ 509747 w 3036293"/>
              <a:gd name="connsiteY20" fmla="*/ 914639 h 1296988"/>
              <a:gd name="connsiteX21" fmla="*/ 168667 w 3036293"/>
              <a:gd name="connsiteY21" fmla="*/ 326121 h 1296988"/>
              <a:gd name="connsiteX22" fmla="*/ 26237 w 3036293"/>
              <a:gd name="connsiteY22" fmla="*/ 74971 h 1296988"/>
              <a:gd name="connsiteX23" fmla="*/ 0 w 3036293"/>
              <a:gd name="connsiteY23" fmla="*/ 0 h 1296988"/>
              <a:gd name="connsiteX0-1" fmla="*/ 0 w 3036293"/>
              <a:gd name="connsiteY0-2" fmla="*/ 0 h 1296988"/>
              <a:gd name="connsiteX1-3" fmla="*/ 401051 w 3036293"/>
              <a:gd name="connsiteY1-4" fmla="*/ 187426 h 1296988"/>
              <a:gd name="connsiteX2-5" fmla="*/ 1217786 w 3036293"/>
              <a:gd name="connsiteY2-6" fmla="*/ 190801 h 1296988"/>
              <a:gd name="connsiteX3-7" fmla="*/ 1217786 w 3036293"/>
              <a:gd name="connsiteY3-8" fmla="*/ 163066 h 1296988"/>
              <a:gd name="connsiteX4-9" fmla="*/ 1793849 w 3036293"/>
              <a:gd name="connsiteY4-10" fmla="*/ 163066 h 1296988"/>
              <a:gd name="connsiteX5-11" fmla="*/ 1793849 w 3036293"/>
              <a:gd name="connsiteY5-12" fmla="*/ 190903 h 1296988"/>
              <a:gd name="connsiteX6-13" fmla="*/ 2635242 w 3036293"/>
              <a:gd name="connsiteY6-14" fmla="*/ 187426 h 1296988"/>
              <a:gd name="connsiteX7-15" fmla="*/ 3036293 w 3036293"/>
              <a:gd name="connsiteY7-16" fmla="*/ 0 h 1296988"/>
              <a:gd name="connsiteX8-17" fmla="*/ 3010056 w 3036293"/>
              <a:gd name="connsiteY8-18" fmla="*/ 74971 h 1296988"/>
              <a:gd name="connsiteX9-19" fmla="*/ 2863879 w 3036293"/>
              <a:gd name="connsiteY9-20" fmla="*/ 326121 h 1296988"/>
              <a:gd name="connsiteX10-21" fmla="*/ 2526546 w 3036293"/>
              <a:gd name="connsiteY10-22" fmla="*/ 914639 h 1296988"/>
              <a:gd name="connsiteX11-23" fmla="*/ 2391613 w 3036293"/>
              <a:gd name="connsiteY11-24" fmla="*/ 1147047 h 1296988"/>
              <a:gd name="connsiteX12-25" fmla="*/ 2369124 w 3036293"/>
              <a:gd name="connsiteY12-26" fmla="*/ 1177036 h 1296988"/>
              <a:gd name="connsiteX13-27" fmla="*/ 2136739 w 3036293"/>
              <a:gd name="connsiteY13-28" fmla="*/ 1296988 h 1296988"/>
              <a:gd name="connsiteX14-29" fmla="*/ 1728192 w 3036293"/>
              <a:gd name="connsiteY14-30" fmla="*/ 1296988 h 1296988"/>
              <a:gd name="connsiteX15-31" fmla="*/ 1728192 w 3036293"/>
              <a:gd name="connsiteY15-32" fmla="*/ 1296987 h 1296988"/>
              <a:gd name="connsiteX16-33" fmla="*/ 899554 w 3036293"/>
              <a:gd name="connsiteY16-34" fmla="*/ 1296988 h 1296988"/>
              <a:gd name="connsiteX17-35" fmla="*/ 667169 w 3036293"/>
              <a:gd name="connsiteY17-36" fmla="*/ 1177036 h 1296988"/>
              <a:gd name="connsiteX18-37" fmla="*/ 644680 w 3036293"/>
              <a:gd name="connsiteY18-38" fmla="*/ 1147047 h 1296988"/>
              <a:gd name="connsiteX19-39" fmla="*/ 509747 w 3036293"/>
              <a:gd name="connsiteY19-40" fmla="*/ 914639 h 1296988"/>
              <a:gd name="connsiteX20-41" fmla="*/ 168667 w 3036293"/>
              <a:gd name="connsiteY20-42" fmla="*/ 326121 h 1296988"/>
              <a:gd name="connsiteX21-43" fmla="*/ 26237 w 3036293"/>
              <a:gd name="connsiteY21-44" fmla="*/ 74971 h 1296988"/>
              <a:gd name="connsiteX22-45" fmla="*/ 0 w 3036293"/>
              <a:gd name="connsiteY22-46" fmla="*/ 0 h 1296988"/>
              <a:gd name="connsiteX0-47" fmla="*/ 0 w 3036293"/>
              <a:gd name="connsiteY0-48" fmla="*/ 0 h 1296988"/>
              <a:gd name="connsiteX1-49" fmla="*/ 401051 w 3036293"/>
              <a:gd name="connsiteY1-50" fmla="*/ 187426 h 1296988"/>
              <a:gd name="connsiteX2-51" fmla="*/ 1217786 w 3036293"/>
              <a:gd name="connsiteY2-52" fmla="*/ 190801 h 1296988"/>
              <a:gd name="connsiteX3-53" fmla="*/ 1217786 w 3036293"/>
              <a:gd name="connsiteY3-54" fmla="*/ 163066 h 1296988"/>
              <a:gd name="connsiteX4-55" fmla="*/ 1793849 w 3036293"/>
              <a:gd name="connsiteY4-56" fmla="*/ 163066 h 1296988"/>
              <a:gd name="connsiteX5-57" fmla="*/ 1793849 w 3036293"/>
              <a:gd name="connsiteY5-58" fmla="*/ 190903 h 1296988"/>
              <a:gd name="connsiteX6-59" fmla="*/ 2635242 w 3036293"/>
              <a:gd name="connsiteY6-60" fmla="*/ 187426 h 1296988"/>
              <a:gd name="connsiteX7-61" fmla="*/ 3036293 w 3036293"/>
              <a:gd name="connsiteY7-62" fmla="*/ 0 h 1296988"/>
              <a:gd name="connsiteX8-63" fmla="*/ 3010056 w 3036293"/>
              <a:gd name="connsiteY8-64" fmla="*/ 74971 h 1296988"/>
              <a:gd name="connsiteX9-65" fmla="*/ 2863879 w 3036293"/>
              <a:gd name="connsiteY9-66" fmla="*/ 326121 h 1296988"/>
              <a:gd name="connsiteX10-67" fmla="*/ 2526546 w 3036293"/>
              <a:gd name="connsiteY10-68" fmla="*/ 914639 h 1296988"/>
              <a:gd name="connsiteX11-69" fmla="*/ 2391613 w 3036293"/>
              <a:gd name="connsiteY11-70" fmla="*/ 1147047 h 1296988"/>
              <a:gd name="connsiteX12-71" fmla="*/ 2369124 w 3036293"/>
              <a:gd name="connsiteY12-72" fmla="*/ 1177036 h 1296988"/>
              <a:gd name="connsiteX13-73" fmla="*/ 2136739 w 3036293"/>
              <a:gd name="connsiteY13-74" fmla="*/ 1296988 h 1296988"/>
              <a:gd name="connsiteX14-75" fmla="*/ 1728192 w 3036293"/>
              <a:gd name="connsiteY14-76" fmla="*/ 1296988 h 1296988"/>
              <a:gd name="connsiteX15-77" fmla="*/ 899554 w 3036293"/>
              <a:gd name="connsiteY15-78" fmla="*/ 1296988 h 1296988"/>
              <a:gd name="connsiteX16-79" fmla="*/ 667169 w 3036293"/>
              <a:gd name="connsiteY16-80" fmla="*/ 1177036 h 1296988"/>
              <a:gd name="connsiteX17-81" fmla="*/ 644680 w 3036293"/>
              <a:gd name="connsiteY17-82" fmla="*/ 1147047 h 1296988"/>
              <a:gd name="connsiteX18-83" fmla="*/ 509747 w 3036293"/>
              <a:gd name="connsiteY18-84" fmla="*/ 914639 h 1296988"/>
              <a:gd name="connsiteX19-85" fmla="*/ 168667 w 3036293"/>
              <a:gd name="connsiteY19-86" fmla="*/ 326121 h 1296988"/>
              <a:gd name="connsiteX20-87" fmla="*/ 26237 w 3036293"/>
              <a:gd name="connsiteY20-88" fmla="*/ 74971 h 1296988"/>
              <a:gd name="connsiteX21-89" fmla="*/ 0 w 3036293"/>
              <a:gd name="connsiteY21-90" fmla="*/ 0 h 1296988"/>
              <a:gd name="connsiteX0-91" fmla="*/ 0 w 3036293"/>
              <a:gd name="connsiteY0-92" fmla="*/ 0 h 1296988"/>
              <a:gd name="connsiteX1-93" fmla="*/ 401051 w 3036293"/>
              <a:gd name="connsiteY1-94" fmla="*/ 187426 h 1296988"/>
              <a:gd name="connsiteX2-95" fmla="*/ 1217786 w 3036293"/>
              <a:gd name="connsiteY2-96" fmla="*/ 190801 h 1296988"/>
              <a:gd name="connsiteX3-97" fmla="*/ 1217786 w 3036293"/>
              <a:gd name="connsiteY3-98" fmla="*/ 163066 h 1296988"/>
              <a:gd name="connsiteX4-99" fmla="*/ 1793849 w 3036293"/>
              <a:gd name="connsiteY4-100" fmla="*/ 190903 h 1296988"/>
              <a:gd name="connsiteX5-101" fmla="*/ 2635242 w 3036293"/>
              <a:gd name="connsiteY5-102" fmla="*/ 187426 h 1296988"/>
              <a:gd name="connsiteX6-103" fmla="*/ 3036293 w 3036293"/>
              <a:gd name="connsiteY6-104" fmla="*/ 0 h 1296988"/>
              <a:gd name="connsiteX7-105" fmla="*/ 3010056 w 3036293"/>
              <a:gd name="connsiteY7-106" fmla="*/ 74971 h 1296988"/>
              <a:gd name="connsiteX8-107" fmla="*/ 2863879 w 3036293"/>
              <a:gd name="connsiteY8-108" fmla="*/ 326121 h 1296988"/>
              <a:gd name="connsiteX9-109" fmla="*/ 2526546 w 3036293"/>
              <a:gd name="connsiteY9-110" fmla="*/ 914639 h 1296988"/>
              <a:gd name="connsiteX10-111" fmla="*/ 2391613 w 3036293"/>
              <a:gd name="connsiteY10-112" fmla="*/ 1147047 h 1296988"/>
              <a:gd name="connsiteX11-113" fmla="*/ 2369124 w 3036293"/>
              <a:gd name="connsiteY11-114" fmla="*/ 1177036 h 1296988"/>
              <a:gd name="connsiteX12-115" fmla="*/ 2136739 w 3036293"/>
              <a:gd name="connsiteY12-116" fmla="*/ 1296988 h 1296988"/>
              <a:gd name="connsiteX13-117" fmla="*/ 1728192 w 3036293"/>
              <a:gd name="connsiteY13-118" fmla="*/ 1296988 h 1296988"/>
              <a:gd name="connsiteX14-119" fmla="*/ 899554 w 3036293"/>
              <a:gd name="connsiteY14-120" fmla="*/ 1296988 h 1296988"/>
              <a:gd name="connsiteX15-121" fmla="*/ 667169 w 3036293"/>
              <a:gd name="connsiteY15-122" fmla="*/ 1177036 h 1296988"/>
              <a:gd name="connsiteX16-123" fmla="*/ 644680 w 3036293"/>
              <a:gd name="connsiteY16-124" fmla="*/ 1147047 h 1296988"/>
              <a:gd name="connsiteX17-125" fmla="*/ 509747 w 3036293"/>
              <a:gd name="connsiteY17-126" fmla="*/ 914639 h 1296988"/>
              <a:gd name="connsiteX18-127" fmla="*/ 168667 w 3036293"/>
              <a:gd name="connsiteY18-128" fmla="*/ 326121 h 1296988"/>
              <a:gd name="connsiteX19-129" fmla="*/ 26237 w 3036293"/>
              <a:gd name="connsiteY19-130" fmla="*/ 74971 h 1296988"/>
              <a:gd name="connsiteX20-131" fmla="*/ 0 w 3036293"/>
              <a:gd name="connsiteY20-132" fmla="*/ 0 h 1296988"/>
              <a:gd name="connsiteX0-133" fmla="*/ 0 w 3036293"/>
              <a:gd name="connsiteY0-134" fmla="*/ 0 h 1296988"/>
              <a:gd name="connsiteX1-135" fmla="*/ 401051 w 3036293"/>
              <a:gd name="connsiteY1-136" fmla="*/ 187426 h 1296988"/>
              <a:gd name="connsiteX2-137" fmla="*/ 1217786 w 3036293"/>
              <a:gd name="connsiteY2-138" fmla="*/ 190801 h 1296988"/>
              <a:gd name="connsiteX3-139" fmla="*/ 1793849 w 3036293"/>
              <a:gd name="connsiteY3-140" fmla="*/ 190903 h 1296988"/>
              <a:gd name="connsiteX4-141" fmla="*/ 2635242 w 3036293"/>
              <a:gd name="connsiteY4-142" fmla="*/ 187426 h 1296988"/>
              <a:gd name="connsiteX5-143" fmla="*/ 3036293 w 3036293"/>
              <a:gd name="connsiteY5-144" fmla="*/ 0 h 1296988"/>
              <a:gd name="connsiteX6-145" fmla="*/ 3010056 w 3036293"/>
              <a:gd name="connsiteY6-146" fmla="*/ 74971 h 1296988"/>
              <a:gd name="connsiteX7-147" fmla="*/ 2863879 w 3036293"/>
              <a:gd name="connsiteY7-148" fmla="*/ 326121 h 1296988"/>
              <a:gd name="connsiteX8-149" fmla="*/ 2526546 w 3036293"/>
              <a:gd name="connsiteY8-150" fmla="*/ 914639 h 1296988"/>
              <a:gd name="connsiteX9-151" fmla="*/ 2391613 w 3036293"/>
              <a:gd name="connsiteY9-152" fmla="*/ 1147047 h 1296988"/>
              <a:gd name="connsiteX10-153" fmla="*/ 2369124 w 3036293"/>
              <a:gd name="connsiteY10-154" fmla="*/ 1177036 h 1296988"/>
              <a:gd name="connsiteX11-155" fmla="*/ 2136739 w 3036293"/>
              <a:gd name="connsiteY11-156" fmla="*/ 1296988 h 1296988"/>
              <a:gd name="connsiteX12-157" fmla="*/ 1728192 w 3036293"/>
              <a:gd name="connsiteY12-158" fmla="*/ 1296988 h 1296988"/>
              <a:gd name="connsiteX13-159" fmla="*/ 899554 w 3036293"/>
              <a:gd name="connsiteY13-160" fmla="*/ 1296988 h 1296988"/>
              <a:gd name="connsiteX14-161" fmla="*/ 667169 w 3036293"/>
              <a:gd name="connsiteY14-162" fmla="*/ 1177036 h 1296988"/>
              <a:gd name="connsiteX15-163" fmla="*/ 644680 w 3036293"/>
              <a:gd name="connsiteY15-164" fmla="*/ 1147047 h 1296988"/>
              <a:gd name="connsiteX16-165" fmla="*/ 509747 w 3036293"/>
              <a:gd name="connsiteY16-166" fmla="*/ 914639 h 1296988"/>
              <a:gd name="connsiteX17-167" fmla="*/ 168667 w 3036293"/>
              <a:gd name="connsiteY17-168" fmla="*/ 326121 h 1296988"/>
              <a:gd name="connsiteX18-169" fmla="*/ 26237 w 3036293"/>
              <a:gd name="connsiteY18-170" fmla="*/ 74971 h 1296988"/>
              <a:gd name="connsiteX19-171" fmla="*/ 0 w 3036293"/>
              <a:gd name="connsiteY19-172" fmla="*/ 0 h 1296988"/>
              <a:gd name="connsiteX0-173" fmla="*/ 0 w 3036293"/>
              <a:gd name="connsiteY0-174" fmla="*/ 0 h 1296988"/>
              <a:gd name="connsiteX1-175" fmla="*/ 401051 w 3036293"/>
              <a:gd name="connsiteY1-176" fmla="*/ 187426 h 1296988"/>
              <a:gd name="connsiteX2-177" fmla="*/ 1793849 w 3036293"/>
              <a:gd name="connsiteY2-178" fmla="*/ 190903 h 1296988"/>
              <a:gd name="connsiteX3-179" fmla="*/ 2635242 w 3036293"/>
              <a:gd name="connsiteY3-180" fmla="*/ 187426 h 1296988"/>
              <a:gd name="connsiteX4-181" fmla="*/ 3036293 w 3036293"/>
              <a:gd name="connsiteY4-182" fmla="*/ 0 h 1296988"/>
              <a:gd name="connsiteX5-183" fmla="*/ 3010056 w 3036293"/>
              <a:gd name="connsiteY5-184" fmla="*/ 74971 h 1296988"/>
              <a:gd name="connsiteX6-185" fmla="*/ 2863879 w 3036293"/>
              <a:gd name="connsiteY6-186" fmla="*/ 326121 h 1296988"/>
              <a:gd name="connsiteX7-187" fmla="*/ 2526546 w 3036293"/>
              <a:gd name="connsiteY7-188" fmla="*/ 914639 h 1296988"/>
              <a:gd name="connsiteX8-189" fmla="*/ 2391613 w 3036293"/>
              <a:gd name="connsiteY8-190" fmla="*/ 1147047 h 1296988"/>
              <a:gd name="connsiteX9-191" fmla="*/ 2369124 w 3036293"/>
              <a:gd name="connsiteY9-192" fmla="*/ 1177036 h 1296988"/>
              <a:gd name="connsiteX10-193" fmla="*/ 2136739 w 3036293"/>
              <a:gd name="connsiteY10-194" fmla="*/ 1296988 h 1296988"/>
              <a:gd name="connsiteX11-195" fmla="*/ 1728192 w 3036293"/>
              <a:gd name="connsiteY11-196" fmla="*/ 1296988 h 1296988"/>
              <a:gd name="connsiteX12-197" fmla="*/ 899554 w 3036293"/>
              <a:gd name="connsiteY12-198" fmla="*/ 1296988 h 1296988"/>
              <a:gd name="connsiteX13-199" fmla="*/ 667169 w 3036293"/>
              <a:gd name="connsiteY13-200" fmla="*/ 1177036 h 1296988"/>
              <a:gd name="connsiteX14-201" fmla="*/ 644680 w 3036293"/>
              <a:gd name="connsiteY14-202" fmla="*/ 1147047 h 1296988"/>
              <a:gd name="connsiteX15-203" fmla="*/ 509747 w 3036293"/>
              <a:gd name="connsiteY15-204" fmla="*/ 914639 h 1296988"/>
              <a:gd name="connsiteX16-205" fmla="*/ 168667 w 3036293"/>
              <a:gd name="connsiteY16-206" fmla="*/ 326121 h 1296988"/>
              <a:gd name="connsiteX17-207" fmla="*/ 26237 w 3036293"/>
              <a:gd name="connsiteY17-208" fmla="*/ 74971 h 1296988"/>
              <a:gd name="connsiteX18-209" fmla="*/ 0 w 3036293"/>
              <a:gd name="connsiteY18-210" fmla="*/ 0 h 1296988"/>
              <a:gd name="connsiteX0-211" fmla="*/ 0 w 3036293"/>
              <a:gd name="connsiteY0-212" fmla="*/ 0 h 1296988"/>
              <a:gd name="connsiteX1-213" fmla="*/ 401051 w 3036293"/>
              <a:gd name="connsiteY1-214" fmla="*/ 187426 h 1296988"/>
              <a:gd name="connsiteX2-215" fmla="*/ 2635242 w 3036293"/>
              <a:gd name="connsiteY2-216" fmla="*/ 187426 h 1296988"/>
              <a:gd name="connsiteX3-217" fmla="*/ 3036293 w 3036293"/>
              <a:gd name="connsiteY3-218" fmla="*/ 0 h 1296988"/>
              <a:gd name="connsiteX4-219" fmla="*/ 3010056 w 3036293"/>
              <a:gd name="connsiteY4-220" fmla="*/ 74971 h 1296988"/>
              <a:gd name="connsiteX5-221" fmla="*/ 2863879 w 3036293"/>
              <a:gd name="connsiteY5-222" fmla="*/ 326121 h 1296988"/>
              <a:gd name="connsiteX6-223" fmla="*/ 2526546 w 3036293"/>
              <a:gd name="connsiteY6-224" fmla="*/ 914639 h 1296988"/>
              <a:gd name="connsiteX7-225" fmla="*/ 2391613 w 3036293"/>
              <a:gd name="connsiteY7-226" fmla="*/ 1147047 h 1296988"/>
              <a:gd name="connsiteX8-227" fmla="*/ 2369124 w 3036293"/>
              <a:gd name="connsiteY8-228" fmla="*/ 1177036 h 1296988"/>
              <a:gd name="connsiteX9-229" fmla="*/ 2136739 w 3036293"/>
              <a:gd name="connsiteY9-230" fmla="*/ 1296988 h 1296988"/>
              <a:gd name="connsiteX10-231" fmla="*/ 1728192 w 3036293"/>
              <a:gd name="connsiteY10-232" fmla="*/ 1296988 h 1296988"/>
              <a:gd name="connsiteX11-233" fmla="*/ 899554 w 3036293"/>
              <a:gd name="connsiteY11-234" fmla="*/ 1296988 h 1296988"/>
              <a:gd name="connsiteX12-235" fmla="*/ 667169 w 3036293"/>
              <a:gd name="connsiteY12-236" fmla="*/ 1177036 h 1296988"/>
              <a:gd name="connsiteX13-237" fmla="*/ 644680 w 3036293"/>
              <a:gd name="connsiteY13-238" fmla="*/ 1147047 h 1296988"/>
              <a:gd name="connsiteX14-239" fmla="*/ 509747 w 3036293"/>
              <a:gd name="connsiteY14-240" fmla="*/ 914639 h 1296988"/>
              <a:gd name="connsiteX15-241" fmla="*/ 168667 w 3036293"/>
              <a:gd name="connsiteY15-242" fmla="*/ 326121 h 1296988"/>
              <a:gd name="connsiteX16-243" fmla="*/ 26237 w 3036293"/>
              <a:gd name="connsiteY16-244" fmla="*/ 74971 h 1296988"/>
              <a:gd name="connsiteX17-245" fmla="*/ 0 w 3036293"/>
              <a:gd name="connsiteY17-246" fmla="*/ 0 h 12969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3036293" h="1296988">
                <a:moveTo>
                  <a:pt x="0" y="0"/>
                </a:moveTo>
                <a:cubicBezTo>
                  <a:pt x="63719" y="116204"/>
                  <a:pt x="202400" y="187426"/>
                  <a:pt x="401051" y="187426"/>
                </a:cubicBezTo>
                <a:lnTo>
                  <a:pt x="2635242" y="187426"/>
                </a:lnTo>
                <a:cubicBezTo>
                  <a:pt x="2833893" y="187426"/>
                  <a:pt x="2972575" y="116204"/>
                  <a:pt x="3036293" y="0"/>
                </a:cubicBezTo>
                <a:cubicBezTo>
                  <a:pt x="3028797" y="29988"/>
                  <a:pt x="3021300" y="56228"/>
                  <a:pt x="3010056" y="74971"/>
                </a:cubicBezTo>
                <a:lnTo>
                  <a:pt x="2863879" y="326121"/>
                </a:lnTo>
                <a:lnTo>
                  <a:pt x="2526546" y="914639"/>
                </a:lnTo>
                <a:lnTo>
                  <a:pt x="2391613" y="1147047"/>
                </a:lnTo>
                <a:cubicBezTo>
                  <a:pt x="2384117" y="1158293"/>
                  <a:pt x="2376620" y="1169539"/>
                  <a:pt x="2369124" y="1177036"/>
                </a:cubicBezTo>
                <a:cubicBezTo>
                  <a:pt x="2316650" y="1244509"/>
                  <a:pt x="2219198" y="1296988"/>
                  <a:pt x="2136739" y="1296988"/>
                </a:cubicBezTo>
                <a:lnTo>
                  <a:pt x="1728192" y="1296988"/>
                </a:lnTo>
                <a:lnTo>
                  <a:pt x="899554" y="1296988"/>
                </a:lnTo>
                <a:cubicBezTo>
                  <a:pt x="817095" y="1296988"/>
                  <a:pt x="719643" y="1244509"/>
                  <a:pt x="667169" y="1177036"/>
                </a:cubicBezTo>
                <a:cubicBezTo>
                  <a:pt x="659673" y="1169539"/>
                  <a:pt x="652177" y="1158293"/>
                  <a:pt x="644680" y="1147047"/>
                </a:cubicBezTo>
                <a:cubicBezTo>
                  <a:pt x="644672" y="1147033"/>
                  <a:pt x="643626" y="1145231"/>
                  <a:pt x="509747" y="914639"/>
                </a:cubicBezTo>
                <a:cubicBezTo>
                  <a:pt x="509738" y="914623"/>
                  <a:pt x="507972" y="911576"/>
                  <a:pt x="168667" y="326121"/>
                </a:cubicBezTo>
                <a:lnTo>
                  <a:pt x="26237" y="74971"/>
                </a:lnTo>
                <a:cubicBezTo>
                  <a:pt x="14993" y="56228"/>
                  <a:pt x="7497" y="29988"/>
                  <a:pt x="0" y="0"/>
                </a:cubicBezTo>
                <a:close/>
              </a:path>
            </a:pathLst>
          </a:custGeom>
          <a:solidFill>
            <a:srgbClr val="5FCACB"/>
          </a:solidFill>
          <a:ln>
            <a:noFill/>
          </a:ln>
          <a:effectLst>
            <a:outerShdw blurRad="50800" dist="38100" dir="16200000" rotWithShape="0">
              <a:prstClr val="black">
                <a:alpha val="40000"/>
              </a:prstClr>
            </a:outerShdw>
          </a:effectLst>
        </p:spPr>
        <p:txBody>
          <a:bodyPr vert="horz" wrap="square" lIns="91440" tIns="45720" rIns="91440" bIns="45720" numCol="1" anchor="t" anchorCtr="0" compatLnSpc="1"/>
          <a:lstStyle/>
          <a:p>
            <a:endParaRPr lang="zh-CN" altLang="en-US" dirty="0">
              <a:cs typeface="+mn-ea"/>
              <a:sym typeface="+mn-lt"/>
            </a:endParaRPr>
          </a:p>
        </p:txBody>
      </p:sp>
      <p:sp>
        <p:nvSpPr>
          <p:cNvPr id="58" name="TextBox 57"/>
          <p:cNvSpPr txBox="1"/>
          <p:nvPr/>
        </p:nvSpPr>
        <p:spPr>
          <a:xfrm>
            <a:off x="827584" y="2139702"/>
            <a:ext cx="1756349" cy="954107"/>
          </a:xfrm>
          <a:prstGeom prst="rect">
            <a:avLst/>
          </a:prstGeom>
          <a:noFill/>
        </p:spPr>
        <p:txBody>
          <a:bodyPr wrap="square" rtlCol="0">
            <a:spAutoFit/>
          </a:bodyPr>
          <a:lstStyle/>
          <a:p>
            <a:r>
              <a:rPr lang="zh-CN" altLang="en-US" sz="2800" b="1" dirty="0">
                <a:solidFill>
                  <a:srgbClr val="319095"/>
                </a:solidFill>
                <a:cs typeface="+mn-ea"/>
                <a:sym typeface="+mn-lt"/>
              </a:rPr>
              <a:t>无限性和有限性</a:t>
            </a:r>
            <a:endParaRPr lang="zh-CN" altLang="en-US" sz="2800" b="1" dirty="0">
              <a:solidFill>
                <a:srgbClr val="319095"/>
              </a:solidFill>
              <a:cs typeface="+mn-ea"/>
              <a:sym typeface="+mn-lt"/>
            </a:endParaRPr>
          </a:p>
        </p:txBody>
      </p:sp>
      <p:sp>
        <p:nvSpPr>
          <p:cNvPr id="59" name="TextBox 58"/>
          <p:cNvSpPr txBox="1"/>
          <p:nvPr/>
        </p:nvSpPr>
        <p:spPr>
          <a:xfrm>
            <a:off x="7064123" y="2193707"/>
            <a:ext cx="1756349" cy="954107"/>
          </a:xfrm>
          <a:prstGeom prst="rect">
            <a:avLst/>
          </a:prstGeom>
          <a:noFill/>
        </p:spPr>
        <p:txBody>
          <a:bodyPr wrap="square" rtlCol="0">
            <a:spAutoFit/>
          </a:bodyPr>
          <a:lstStyle/>
          <a:p>
            <a:r>
              <a:rPr lang="zh-CN" altLang="en-US" sz="2800" b="1" dirty="0">
                <a:solidFill>
                  <a:srgbClr val="A0BF0D"/>
                </a:solidFill>
                <a:cs typeface="+mn-ea"/>
                <a:sym typeface="+mn-lt"/>
              </a:rPr>
              <a:t>时效性和非消耗性</a:t>
            </a:r>
            <a:endParaRPr lang="zh-CN" altLang="en-US" sz="2800" b="1" dirty="0">
              <a:solidFill>
                <a:srgbClr val="A0BF0D"/>
              </a:solidFill>
              <a:cs typeface="+mn-ea"/>
              <a:sym typeface="+mn-lt"/>
            </a:endParaRPr>
          </a:p>
        </p:txBody>
      </p:sp>
      <p:sp>
        <p:nvSpPr>
          <p:cNvPr id="60" name="TextBox 59"/>
          <p:cNvSpPr txBox="1"/>
          <p:nvPr/>
        </p:nvSpPr>
        <p:spPr>
          <a:xfrm>
            <a:off x="6848099" y="5317630"/>
            <a:ext cx="1756349" cy="954107"/>
          </a:xfrm>
          <a:prstGeom prst="rect">
            <a:avLst/>
          </a:prstGeom>
          <a:noFill/>
        </p:spPr>
        <p:txBody>
          <a:bodyPr wrap="square" rtlCol="0">
            <a:spAutoFit/>
          </a:bodyPr>
          <a:lstStyle/>
          <a:p>
            <a:r>
              <a:rPr lang="zh-CN" altLang="en-US" sz="2800" b="1" dirty="0">
                <a:solidFill>
                  <a:schemeClr val="bg1">
                    <a:lumMod val="75000"/>
                  </a:schemeClr>
                </a:solidFill>
                <a:cs typeface="+mn-ea"/>
                <a:sym typeface="+mn-lt"/>
              </a:rPr>
              <a:t>特色导师模式</a:t>
            </a:r>
            <a:endParaRPr lang="zh-CN" altLang="en-US" sz="2800" b="1" dirty="0">
              <a:solidFill>
                <a:schemeClr val="bg1">
                  <a:lumMod val="75000"/>
                </a:schemeClr>
              </a:solidFill>
              <a:cs typeface="+mn-ea"/>
              <a:sym typeface="+mn-lt"/>
            </a:endParaRPr>
          </a:p>
        </p:txBody>
      </p:sp>
      <p:cxnSp>
        <p:nvCxnSpPr>
          <p:cNvPr id="61" name="直接连接符 60"/>
          <p:cNvCxnSpPr/>
          <p:nvPr/>
        </p:nvCxnSpPr>
        <p:spPr>
          <a:xfrm flipH="1" flipV="1">
            <a:off x="2602478" y="1923678"/>
            <a:ext cx="817394" cy="14818"/>
          </a:xfrm>
          <a:prstGeom prst="line">
            <a:avLst/>
          </a:prstGeom>
          <a:ln w="22225">
            <a:solidFill>
              <a:srgbClr val="319095"/>
            </a:solidFill>
            <a:prstDash val="sysDot"/>
            <a:headEnd type="oval"/>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5503140" y="1938257"/>
            <a:ext cx="951532" cy="0"/>
          </a:xfrm>
          <a:prstGeom prst="line">
            <a:avLst/>
          </a:prstGeom>
          <a:ln w="22225">
            <a:solidFill>
              <a:srgbClr val="A0BF0D"/>
            </a:solidFill>
            <a:prstDash val="sysDot"/>
            <a:headEnd type="oval"/>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8563734" y="5317630"/>
            <a:ext cx="768608" cy="0"/>
          </a:xfrm>
          <a:prstGeom prst="line">
            <a:avLst/>
          </a:prstGeom>
          <a:ln w="22225">
            <a:solidFill>
              <a:schemeClr val="bg1">
                <a:lumMod val="75000"/>
              </a:schemeClr>
            </a:solidFill>
            <a:prstDash val="sysDot"/>
            <a:headEnd type="oval"/>
            <a:tailEnd type="non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4567036" y="3075806"/>
            <a:ext cx="0" cy="504056"/>
          </a:xfrm>
          <a:prstGeom prst="line">
            <a:avLst/>
          </a:prstGeom>
          <a:ln w="22225">
            <a:solidFill>
              <a:srgbClr val="5FCACB"/>
            </a:solidFill>
            <a:prstDash val="sysDot"/>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2791248" y="3651870"/>
            <a:ext cx="551652" cy="492110"/>
          </a:xfrm>
          <a:prstGeom prst="ellipse">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lang="zh-CN" altLang="en-US" sz="2000" kern="0" dirty="0">
              <a:solidFill>
                <a:prstClr val="white"/>
              </a:solidFill>
              <a:cs typeface="+mn-ea"/>
              <a:sym typeface="+mn-lt"/>
            </a:endParaRPr>
          </a:p>
        </p:txBody>
      </p:sp>
      <p:sp>
        <p:nvSpPr>
          <p:cNvPr id="71" name="TextBox 70"/>
          <p:cNvSpPr txBox="1"/>
          <p:nvPr/>
        </p:nvSpPr>
        <p:spPr>
          <a:xfrm>
            <a:off x="2724340" y="3579862"/>
            <a:ext cx="695532" cy="584775"/>
          </a:xfrm>
          <a:prstGeom prst="rect">
            <a:avLst/>
          </a:prstGeom>
          <a:noFill/>
        </p:spPr>
        <p:txBody>
          <a:bodyPr wrap="square" rtlCol="0">
            <a:spAutoFit/>
          </a:bodyPr>
          <a:lstStyle/>
          <a:p>
            <a:r>
              <a:rPr lang="en-US" altLang="zh-CN" sz="3200" dirty="0">
                <a:solidFill>
                  <a:schemeClr val="bg1"/>
                </a:solidFill>
                <a:cs typeface="+mn-ea"/>
                <a:sym typeface="+mn-lt"/>
              </a:rPr>
              <a:t>03</a:t>
            </a:r>
            <a:endParaRPr lang="zh-CN" altLang="en-US" sz="3200" dirty="0">
              <a:solidFill>
                <a:schemeClr val="bg1"/>
              </a:solidFill>
              <a:cs typeface="+mn-ea"/>
              <a:sym typeface="+mn-lt"/>
            </a:endParaRPr>
          </a:p>
        </p:txBody>
      </p:sp>
      <p:cxnSp>
        <p:nvCxnSpPr>
          <p:cNvPr id="72" name="直接连接符 71"/>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419872" y="3651870"/>
            <a:ext cx="3311562" cy="523220"/>
          </a:xfrm>
          <a:prstGeom prst="rect">
            <a:avLst/>
          </a:prstGeom>
          <a:noFill/>
        </p:spPr>
        <p:txBody>
          <a:bodyPr wrap="square" rtlCol="0">
            <a:spAutoFit/>
          </a:bodyPr>
          <a:lstStyle/>
          <a:p>
            <a:r>
              <a:rPr lang="zh-CN" altLang="en-US" sz="2800" b="1" dirty="0">
                <a:solidFill>
                  <a:srgbClr val="5FCACB"/>
                </a:solidFill>
                <a:cs typeface="+mn-ea"/>
                <a:sym typeface="+mn-lt"/>
              </a:rPr>
              <a:t>广泛性和不均匀性</a:t>
            </a:r>
            <a:endParaRPr lang="zh-CN" altLang="en-US" sz="2800" b="1" dirty="0">
              <a:solidFill>
                <a:srgbClr val="5FCACB"/>
              </a:solidFill>
              <a:cs typeface="+mn-ea"/>
              <a:sym typeface="+mn-lt"/>
            </a:endParaRPr>
          </a:p>
        </p:txBody>
      </p:sp>
      <p:sp>
        <p:nvSpPr>
          <p:cNvPr id="75" name="矩形 74"/>
          <p:cNvSpPr/>
          <p:nvPr/>
        </p:nvSpPr>
        <p:spPr>
          <a:xfrm>
            <a:off x="3271372" y="4227934"/>
            <a:ext cx="2435282" cy="562590"/>
          </a:xfrm>
          <a:prstGeom prst="rect">
            <a:avLst/>
          </a:prstGeom>
        </p:spPr>
        <p:txBody>
          <a:bodyPr wrap="none">
            <a:spAutoFit/>
          </a:bodyPr>
          <a:lstStyle/>
          <a:p>
            <a:pPr>
              <a:lnSpc>
                <a:spcPct val="200000"/>
              </a:lnSpc>
            </a:pPr>
            <a:r>
              <a:rPr lang="zh-CN" altLang="en-US" b="1" dirty="0">
                <a:cs typeface="+mn-ea"/>
                <a:sym typeface="+mn-lt"/>
              </a:rPr>
              <a:t>* 信息资源的经济特性</a:t>
            </a:r>
            <a:endParaRPr lang="zh-CN" altLang="en-US"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123728" y="1563638"/>
            <a:ext cx="6542126" cy="2249213"/>
            <a:chOff x="2900081" y="1648619"/>
            <a:chExt cx="5443237" cy="1245028"/>
          </a:xfrm>
        </p:grpSpPr>
        <p:sp>
          <p:nvSpPr>
            <p:cNvPr id="70" name="标题层"/>
            <p:cNvSpPr txBox="1"/>
            <p:nvPr/>
          </p:nvSpPr>
          <p:spPr bwMode="auto">
            <a:xfrm>
              <a:off x="2900081" y="1648619"/>
              <a:ext cx="599460" cy="321293"/>
            </a:xfrm>
            <a:prstGeom prst="rect">
              <a:avLst/>
            </a:prstGeom>
            <a:noFill/>
            <a:effectLst/>
          </p:spPr>
          <p:txBody>
            <a:bodyPr wrap="square" lIns="102382" tIns="51190" rIns="102382" bIns="51190">
              <a:spAutoFit/>
            </a:bodyPr>
            <a:lstStyle/>
            <a:p>
              <a:pPr marL="0" marR="0" lvl="0" indent="0" algn="ctr" defTabSz="1024255" rtl="0" eaLnBrk="1" fontAlgn="auto" latinLnBrk="0" hangingPunct="1">
                <a:lnSpc>
                  <a:spcPct val="100000"/>
                </a:lnSpc>
                <a:spcBef>
                  <a:spcPts val="0"/>
                </a:spcBef>
                <a:spcAft>
                  <a:spcPts val="0"/>
                </a:spcAft>
                <a:buClrTx/>
                <a:buSzTx/>
                <a:buFontTx/>
                <a:buNone/>
                <a:defRPr/>
              </a:pPr>
              <a:r>
                <a:rPr lang="en-US" altLang="zh-CN" sz="3100" kern="0" dirty="0">
                  <a:solidFill>
                    <a:srgbClr val="319095"/>
                  </a:solidFill>
                  <a:cs typeface="+mn-ea"/>
                  <a:sym typeface="+mn-lt"/>
                </a:rPr>
                <a:t>01</a:t>
              </a:r>
              <a:endParaRPr lang="zh-CN" altLang="en-US" sz="3100" kern="0" dirty="0">
                <a:solidFill>
                  <a:srgbClr val="319095"/>
                </a:solidFill>
                <a:cs typeface="+mn-ea"/>
                <a:sym typeface="+mn-lt"/>
              </a:endParaRPr>
            </a:p>
          </p:txBody>
        </p:sp>
        <p:cxnSp>
          <p:nvCxnSpPr>
            <p:cNvPr id="71" name="直接连接符 70"/>
            <p:cNvCxnSpPr/>
            <p:nvPr/>
          </p:nvCxnSpPr>
          <p:spPr>
            <a:xfrm>
              <a:off x="3559395" y="1701558"/>
              <a:ext cx="0" cy="417343"/>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3559395" y="1648619"/>
              <a:ext cx="4783923" cy="321293"/>
            </a:xfrm>
            <a:prstGeom prst="rect">
              <a:avLst/>
            </a:prstGeom>
            <a:noFill/>
            <a:effectLst/>
          </p:spPr>
          <p:txBody>
            <a:bodyPr wrap="square" lIns="102382" tIns="51190" rIns="102382" bIns="51190">
              <a:spAutoFit/>
            </a:bodyPr>
            <a:lstStyle/>
            <a:p>
              <a:pPr defTabSz="1024255">
                <a:defRPr/>
              </a:pPr>
              <a:r>
                <a:rPr lang="zh-CN" altLang="en-US" sz="3100" kern="0" dirty="0" smtClean="0">
                  <a:solidFill>
                    <a:srgbClr val="319095"/>
                  </a:solidFill>
                  <a:cs typeface="+mn-ea"/>
                  <a:sym typeface="+mn-lt"/>
                </a:rPr>
                <a:t> 信息经济</a:t>
              </a:r>
              <a:endParaRPr lang="zh-CN" altLang="en-US" sz="3100" kern="0" dirty="0">
                <a:solidFill>
                  <a:srgbClr val="319095"/>
                </a:solidFill>
                <a:cs typeface="+mn-ea"/>
                <a:sym typeface="+mn-lt"/>
              </a:endParaRPr>
            </a:p>
          </p:txBody>
        </p:sp>
        <p:sp>
          <p:nvSpPr>
            <p:cNvPr id="90" name="标题层"/>
            <p:cNvSpPr txBox="1"/>
            <p:nvPr/>
          </p:nvSpPr>
          <p:spPr bwMode="auto">
            <a:xfrm>
              <a:off x="2900081" y="2423365"/>
              <a:ext cx="727773" cy="321293"/>
            </a:xfrm>
            <a:prstGeom prst="rect">
              <a:avLst/>
            </a:prstGeom>
            <a:noFill/>
            <a:effectLst/>
          </p:spPr>
          <p:txBody>
            <a:bodyPr wrap="square" lIns="102382" tIns="51190" rIns="102382" bIns="51190">
              <a:spAutoFit/>
            </a:bodyPr>
            <a:lstStyle/>
            <a:p>
              <a:pPr marL="0" marR="0" lvl="0" indent="0" algn="ctr" defTabSz="1024255" rtl="0" eaLnBrk="1" fontAlgn="auto" latinLnBrk="0" hangingPunct="1">
                <a:lnSpc>
                  <a:spcPct val="100000"/>
                </a:lnSpc>
                <a:spcBef>
                  <a:spcPts val="0"/>
                </a:spcBef>
                <a:spcAft>
                  <a:spcPts val="0"/>
                </a:spcAft>
                <a:buClrTx/>
                <a:buSzTx/>
                <a:buFontTx/>
                <a:buNone/>
                <a:defRPr/>
              </a:pPr>
              <a:r>
                <a:rPr lang="en-US" altLang="zh-CN" sz="3100" kern="0" dirty="0">
                  <a:solidFill>
                    <a:prstClr val="black">
                      <a:lumMod val="65000"/>
                      <a:lumOff val="35000"/>
                    </a:prstClr>
                  </a:solidFill>
                  <a:cs typeface="+mn-ea"/>
                  <a:sym typeface="+mn-lt"/>
                </a:rPr>
                <a:t>02</a:t>
              </a:r>
              <a:endParaRPr lang="zh-CN" altLang="en-US" sz="3100" kern="0" dirty="0">
                <a:solidFill>
                  <a:prstClr val="black">
                    <a:lumMod val="65000"/>
                    <a:lumOff val="35000"/>
                  </a:prstClr>
                </a:solidFill>
                <a:cs typeface="+mn-ea"/>
                <a:sym typeface="+mn-lt"/>
              </a:endParaRPr>
            </a:p>
          </p:txBody>
        </p:sp>
        <p:cxnSp>
          <p:nvCxnSpPr>
            <p:cNvPr id="91" name="直接连接符 90"/>
            <p:cNvCxnSpPr/>
            <p:nvPr/>
          </p:nvCxnSpPr>
          <p:spPr>
            <a:xfrm>
              <a:off x="3559395" y="2476304"/>
              <a:ext cx="0" cy="417343"/>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3627854" y="2423365"/>
              <a:ext cx="4184506" cy="321293"/>
            </a:xfrm>
            <a:prstGeom prst="rect">
              <a:avLst/>
            </a:prstGeom>
            <a:noFill/>
            <a:effectLst/>
          </p:spPr>
          <p:txBody>
            <a:bodyPr wrap="square" lIns="102382" tIns="51190" rIns="102382" bIns="51190">
              <a:spAutoFit/>
            </a:bodyPr>
            <a:lstStyle/>
            <a:p>
              <a:pPr marR="0" lvl="0" indent="0" defTabSz="1024255" fontAlgn="auto">
                <a:lnSpc>
                  <a:spcPct val="100000"/>
                </a:lnSpc>
                <a:spcBef>
                  <a:spcPts val="0"/>
                </a:spcBef>
                <a:spcAft>
                  <a:spcPts val="0"/>
                </a:spcAft>
                <a:buClrTx/>
                <a:buSzTx/>
                <a:buFontTx/>
                <a:buNone/>
                <a:defRPr/>
              </a:pPr>
              <a:r>
                <a:rPr lang="zh-CN" altLang="en-US" sz="3100" b="1" dirty="0">
                  <a:solidFill>
                    <a:prstClr val="black">
                      <a:lumMod val="65000"/>
                      <a:lumOff val="35000"/>
                    </a:prstClr>
                  </a:solidFill>
                  <a:cs typeface="+mn-ea"/>
                  <a:sym typeface="+mn-lt"/>
                </a:rPr>
                <a:t>信息产业</a:t>
              </a:r>
              <a:endParaRPr lang="zh-CN" altLang="en-US" sz="3100" b="1" dirty="0">
                <a:solidFill>
                  <a:prstClr val="black">
                    <a:lumMod val="65000"/>
                    <a:lumOff val="35000"/>
                  </a:prstClr>
                </a:solidFill>
                <a:cs typeface="+mn-ea"/>
                <a:sym typeface="+mn-lt"/>
              </a:endParaRPr>
            </a:p>
          </p:txBody>
        </p:sp>
      </p:grpSp>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marL="0" marR="0" lvl="0" indent="0" algn="ctr" defTabSz="768350" rtl="0" eaLnBrk="1" fontAlgn="auto" latinLnBrk="0" hangingPunct="1">
              <a:lnSpc>
                <a:spcPct val="100000"/>
              </a:lnSpc>
              <a:spcBef>
                <a:spcPts val="0"/>
              </a:spcBef>
              <a:spcAft>
                <a:spcPts val="0"/>
              </a:spcAft>
              <a:buClrTx/>
              <a:buSzTx/>
              <a:buFontTx/>
              <a:buNone/>
              <a:defRPr/>
            </a:pPr>
            <a:endParaRPr kumimoji="0" lang="zh-CN" altLang="en-US" sz="1500" b="0" i="0" u="none" strike="noStrike" kern="0" cap="none" spc="0" normalizeH="0" baseline="0" noProof="0">
              <a:ln>
                <a:noFill/>
              </a:ln>
              <a:solidFill>
                <a:prstClr val="white"/>
              </a:solidFill>
              <a:effectLst/>
              <a:uLnTx/>
              <a:uFillTx/>
              <a:cs typeface="+mn-ea"/>
              <a:sym typeface="+mn-lt"/>
            </a:endParaRPr>
          </a:p>
        </p:txBody>
      </p:sp>
      <p:sp>
        <p:nvSpPr>
          <p:cNvPr id="32" name="矩形 31"/>
          <p:cNvSpPr/>
          <p:nvPr/>
        </p:nvSpPr>
        <p:spPr>
          <a:xfrm>
            <a:off x="1576983" y="159024"/>
            <a:ext cx="5990031" cy="646937"/>
          </a:xfrm>
          <a:prstGeom prst="rect">
            <a:avLst/>
          </a:prstGeom>
        </p:spPr>
        <p:txBody>
          <a:bodyPr wrap="none" lIns="76800" tIns="38400" rIns="76800" bIns="3840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700" b="1" i="0" u="none" strike="noStrike" kern="1200" cap="none" spc="0" normalizeH="0" baseline="0" noProof="0" dirty="0">
                <a:ln>
                  <a:noFill/>
                </a:ln>
                <a:solidFill>
                  <a:prstClr val="white"/>
                </a:solidFill>
                <a:effectLst/>
                <a:uLnTx/>
                <a:uFillTx/>
                <a:cs typeface="+mn-ea"/>
                <a:sym typeface="+mn-lt"/>
              </a:rPr>
              <a:t>第十章 信息经济与信息产业</a:t>
            </a:r>
            <a:endParaRPr kumimoji="0" lang="en-US" altLang="zh-CN" sz="3700" b="1" i="0" u="none" strike="noStrike" kern="1200" cap="none" spc="0" normalizeH="0" baseline="0" noProof="0" dirty="0">
              <a:ln>
                <a:noFill/>
              </a:ln>
              <a:solidFill>
                <a:prstClr val="white"/>
              </a:solidFill>
              <a:effectLst/>
              <a:uLnTx/>
              <a:uFillTx/>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4" name="TextBox 3"/>
          <p:cNvSpPr txBox="1"/>
          <p:nvPr/>
        </p:nvSpPr>
        <p:spPr>
          <a:xfrm>
            <a:off x="3131840" y="4443958"/>
            <a:ext cx="4248472" cy="400110"/>
          </a:xfrm>
          <a:prstGeom prst="rect">
            <a:avLst/>
          </a:prstGeom>
          <a:noFill/>
        </p:spPr>
        <p:txBody>
          <a:bodyPr wrap="square" rtlCol="0">
            <a:spAutoFit/>
          </a:bodyPr>
          <a:lstStyle/>
          <a:p>
            <a:r>
              <a:rPr lang="zh-CN" altLang="en-US" sz="2000" b="1" dirty="0">
                <a:cs typeface="+mn-ea"/>
                <a:sym typeface="+mn-lt"/>
              </a:rPr>
              <a:t>* 信息资源的经济功能</a:t>
            </a:r>
            <a:endParaRPr lang="zh-CN" altLang="en-US" sz="2000" b="1" dirty="0">
              <a:cs typeface="+mn-ea"/>
              <a:sym typeface="+mn-lt"/>
            </a:endParaRPr>
          </a:p>
        </p:txBody>
      </p:sp>
      <p:sp>
        <p:nvSpPr>
          <p:cNvPr id="5" name="TextBox 4"/>
          <p:cNvSpPr txBox="1"/>
          <p:nvPr/>
        </p:nvSpPr>
        <p:spPr>
          <a:xfrm>
            <a:off x="306" y="3388990"/>
            <a:ext cx="4462221" cy="580865"/>
          </a:xfrm>
          <a:prstGeom prst="rect">
            <a:avLst/>
          </a:prstGeom>
          <a:noFill/>
        </p:spPr>
        <p:txBody>
          <a:bodyPr wrap="square" rtlCol="0">
            <a:spAutoFit/>
          </a:bodyPr>
          <a:lstStyle/>
          <a:p>
            <a:pPr marL="342900" indent="-342900">
              <a:lnSpc>
                <a:spcPct val="150000"/>
              </a:lnSpc>
              <a:buClr>
                <a:srgbClr val="A0BF0D"/>
              </a:buClr>
              <a:buFont typeface="Wingdings" panose="05000000000000000000" pitchFamily="2" charset="2"/>
              <a:buChar char="l"/>
            </a:pPr>
            <a:r>
              <a:rPr lang="zh-CN" altLang="en-US" sz="2400" dirty="0">
                <a:cs typeface="+mn-ea"/>
                <a:sym typeface="+mn-lt"/>
              </a:rPr>
              <a:t>管理协调和决策支持功能</a:t>
            </a:r>
            <a:endParaRPr lang="zh-CN" altLang="en-US" sz="2400" dirty="0">
              <a:cs typeface="+mn-ea"/>
              <a:sym typeface="+mn-lt"/>
            </a:endParaRPr>
          </a:p>
        </p:txBody>
      </p:sp>
      <p:sp>
        <p:nvSpPr>
          <p:cNvPr id="10" name="TextBox 43"/>
          <p:cNvSpPr txBox="1">
            <a:spLocks noChangeArrowheads="1"/>
          </p:cNvSpPr>
          <p:nvPr/>
        </p:nvSpPr>
        <p:spPr bwMode="auto">
          <a:xfrm>
            <a:off x="2015082" y="6439"/>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a:latin typeface="+mn-lt"/>
                <a:ea typeface="+mn-ea"/>
                <a:cs typeface="+mn-ea"/>
                <a:sym typeface="+mn-lt"/>
              </a:rPr>
              <a:t>信息经济</a:t>
            </a:r>
            <a:endParaRPr lang="en-US" altLang="zh-CN" sz="4000" b="1" dirty="0">
              <a:latin typeface="+mn-lt"/>
              <a:ea typeface="+mn-ea"/>
              <a:cs typeface="+mn-ea"/>
              <a:sym typeface="+mn-lt"/>
            </a:endParaRPr>
          </a:p>
        </p:txBody>
      </p:sp>
      <p:sp>
        <p:nvSpPr>
          <p:cNvPr id="11" name="燕尾形 10"/>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2" name="TextBox 7"/>
          <p:cNvSpPr txBox="1"/>
          <p:nvPr/>
        </p:nvSpPr>
        <p:spPr>
          <a:xfrm>
            <a:off x="142932" y="6439"/>
            <a:ext cx="668061" cy="693103"/>
          </a:xfrm>
          <a:prstGeom prst="rect">
            <a:avLst/>
          </a:prstGeom>
          <a:noFill/>
        </p:spPr>
        <p:txBody>
          <a:bodyPr wrap="none" lIns="76800" tIns="38400" rIns="76800" bIns="38400" rtlCol="0">
            <a:spAutoFit/>
          </a:bodyPr>
          <a:lstStyle/>
          <a:p>
            <a:r>
              <a:rPr lang="en-US" altLang="zh-CN" sz="4000" dirty="0">
                <a:cs typeface="+mn-ea"/>
                <a:sym typeface="+mn-lt"/>
              </a:rPr>
              <a:t>01</a:t>
            </a:r>
            <a:endParaRPr lang="zh-CN" altLang="en-US" sz="4000" dirty="0">
              <a:cs typeface="+mn-ea"/>
              <a:sym typeface="+mn-lt"/>
            </a:endParaRPr>
          </a:p>
        </p:txBody>
      </p:sp>
      <p:grpSp>
        <p:nvGrpSpPr>
          <p:cNvPr id="14" name="组合 13"/>
          <p:cNvGrpSpPr/>
          <p:nvPr/>
        </p:nvGrpSpPr>
        <p:grpSpPr>
          <a:xfrm>
            <a:off x="5120627" y="1851670"/>
            <a:ext cx="397794" cy="397156"/>
            <a:chOff x="3202546" y="2792701"/>
            <a:chExt cx="397794" cy="397156"/>
          </a:xfrm>
          <a:solidFill>
            <a:srgbClr val="002060"/>
          </a:solidFill>
        </p:grpSpPr>
        <p:sp>
          <p:nvSpPr>
            <p:cNvPr id="16" name="Freeform 39"/>
            <p:cNvSpPr>
              <a:spLocks noEditPoints="1"/>
            </p:cNvSpPr>
            <p:nvPr/>
          </p:nvSpPr>
          <p:spPr bwMode="auto">
            <a:xfrm>
              <a:off x="3202546" y="2792701"/>
              <a:ext cx="397794" cy="397156"/>
            </a:xfrm>
            <a:custGeom>
              <a:avLst/>
              <a:gdLst>
                <a:gd name="T0" fmla="*/ 242 w 264"/>
                <a:gd name="T1" fmla="*/ 145 h 264"/>
                <a:gd name="T2" fmla="*/ 239 w 264"/>
                <a:gd name="T3" fmla="*/ 104 h 264"/>
                <a:gd name="T4" fmla="*/ 262 w 264"/>
                <a:gd name="T5" fmla="*/ 84 h 264"/>
                <a:gd name="T6" fmla="*/ 240 w 264"/>
                <a:gd name="T7" fmla="*/ 51 h 264"/>
                <a:gd name="T8" fmla="*/ 213 w 264"/>
                <a:gd name="T9" fmla="*/ 56 h 264"/>
                <a:gd name="T10" fmla="*/ 178 w 264"/>
                <a:gd name="T11" fmla="*/ 33 h 264"/>
                <a:gd name="T12" fmla="*/ 177 w 264"/>
                <a:gd name="T13" fmla="*/ 4 h 264"/>
                <a:gd name="T14" fmla="*/ 137 w 264"/>
                <a:gd name="T15" fmla="*/ 0 h 264"/>
                <a:gd name="T16" fmla="*/ 124 w 264"/>
                <a:gd name="T17" fmla="*/ 24 h 264"/>
                <a:gd name="T18" fmla="*/ 85 w 264"/>
                <a:gd name="T19" fmla="*/ 36 h 264"/>
                <a:gd name="T20" fmla="*/ 60 w 264"/>
                <a:gd name="T21" fmla="*/ 19 h 264"/>
                <a:gd name="T22" fmla="*/ 32 w 264"/>
                <a:gd name="T23" fmla="*/ 48 h 264"/>
                <a:gd name="T24" fmla="*/ 44 w 264"/>
                <a:gd name="T25" fmla="*/ 72 h 264"/>
                <a:gd name="T26" fmla="*/ 29 w 264"/>
                <a:gd name="T27" fmla="*/ 111 h 264"/>
                <a:gd name="T28" fmla="*/ 0 w 264"/>
                <a:gd name="T29" fmla="*/ 119 h 264"/>
                <a:gd name="T30" fmla="*/ 5 w 264"/>
                <a:gd name="T31" fmla="*/ 158 h 264"/>
                <a:gd name="T32" fmla="*/ 32 w 264"/>
                <a:gd name="T33" fmla="*/ 165 h 264"/>
                <a:gd name="T34" fmla="*/ 53 w 264"/>
                <a:gd name="T35" fmla="*/ 201 h 264"/>
                <a:gd name="T36" fmla="*/ 41 w 264"/>
                <a:gd name="T37" fmla="*/ 228 h 264"/>
                <a:gd name="T38" fmla="*/ 75 w 264"/>
                <a:gd name="T39" fmla="*/ 249 h 264"/>
                <a:gd name="T40" fmla="*/ 97 w 264"/>
                <a:gd name="T41" fmla="*/ 232 h 264"/>
                <a:gd name="T42" fmla="*/ 138 w 264"/>
                <a:gd name="T43" fmla="*/ 238 h 264"/>
                <a:gd name="T44" fmla="*/ 153 w 264"/>
                <a:gd name="T45" fmla="*/ 264 h 264"/>
                <a:gd name="T46" fmla="*/ 191 w 264"/>
                <a:gd name="T47" fmla="*/ 251 h 264"/>
                <a:gd name="T48" fmla="*/ 191 w 264"/>
                <a:gd name="T49" fmla="*/ 223 h 264"/>
                <a:gd name="T50" fmla="*/ 221 w 264"/>
                <a:gd name="T51" fmla="*/ 195 h 264"/>
                <a:gd name="T52" fmla="*/ 251 w 264"/>
                <a:gd name="T53" fmla="*/ 200 h 264"/>
                <a:gd name="T54" fmla="*/ 264 w 264"/>
                <a:gd name="T55" fmla="*/ 162 h 264"/>
                <a:gd name="T56" fmla="*/ 242 w 264"/>
                <a:gd name="T57" fmla="*/ 145 h 264"/>
                <a:gd name="T58" fmla="*/ 132 w 264"/>
                <a:gd name="T59" fmla="*/ 217 h 264"/>
                <a:gd name="T60" fmla="*/ 46 w 264"/>
                <a:gd name="T61" fmla="*/ 132 h 264"/>
                <a:gd name="T62" fmla="*/ 132 w 264"/>
                <a:gd name="T63" fmla="*/ 46 h 264"/>
                <a:gd name="T64" fmla="*/ 217 w 264"/>
                <a:gd name="T65" fmla="*/ 132 h 264"/>
                <a:gd name="T66" fmla="*/ 132 w 264"/>
                <a:gd name="T67" fmla="*/ 21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4" h="264">
                  <a:moveTo>
                    <a:pt x="242" y="145"/>
                  </a:moveTo>
                  <a:cubicBezTo>
                    <a:pt x="239" y="104"/>
                    <a:pt x="239" y="104"/>
                    <a:pt x="239" y="104"/>
                  </a:cubicBezTo>
                  <a:cubicBezTo>
                    <a:pt x="262" y="84"/>
                    <a:pt x="262" y="84"/>
                    <a:pt x="262" y="84"/>
                  </a:cubicBezTo>
                  <a:cubicBezTo>
                    <a:pt x="240" y="51"/>
                    <a:pt x="240" y="51"/>
                    <a:pt x="240" y="51"/>
                  </a:cubicBezTo>
                  <a:cubicBezTo>
                    <a:pt x="213" y="56"/>
                    <a:pt x="213" y="56"/>
                    <a:pt x="213" y="56"/>
                  </a:cubicBezTo>
                  <a:cubicBezTo>
                    <a:pt x="178" y="33"/>
                    <a:pt x="178" y="33"/>
                    <a:pt x="178" y="33"/>
                  </a:cubicBezTo>
                  <a:cubicBezTo>
                    <a:pt x="177" y="4"/>
                    <a:pt x="177" y="4"/>
                    <a:pt x="177" y="4"/>
                  </a:cubicBezTo>
                  <a:cubicBezTo>
                    <a:pt x="137" y="0"/>
                    <a:pt x="137" y="0"/>
                    <a:pt x="137" y="0"/>
                  </a:cubicBezTo>
                  <a:cubicBezTo>
                    <a:pt x="124" y="24"/>
                    <a:pt x="124" y="24"/>
                    <a:pt x="124" y="24"/>
                  </a:cubicBezTo>
                  <a:cubicBezTo>
                    <a:pt x="85" y="36"/>
                    <a:pt x="85" y="36"/>
                    <a:pt x="85" y="36"/>
                  </a:cubicBezTo>
                  <a:cubicBezTo>
                    <a:pt x="60" y="19"/>
                    <a:pt x="60" y="19"/>
                    <a:pt x="60" y="19"/>
                  </a:cubicBezTo>
                  <a:cubicBezTo>
                    <a:pt x="32" y="48"/>
                    <a:pt x="32" y="48"/>
                    <a:pt x="32" y="48"/>
                  </a:cubicBezTo>
                  <a:cubicBezTo>
                    <a:pt x="44" y="72"/>
                    <a:pt x="44" y="72"/>
                    <a:pt x="44" y="72"/>
                  </a:cubicBezTo>
                  <a:cubicBezTo>
                    <a:pt x="29" y="111"/>
                    <a:pt x="29" y="111"/>
                    <a:pt x="29" y="111"/>
                  </a:cubicBezTo>
                  <a:cubicBezTo>
                    <a:pt x="0" y="119"/>
                    <a:pt x="0" y="119"/>
                    <a:pt x="0" y="119"/>
                  </a:cubicBezTo>
                  <a:cubicBezTo>
                    <a:pt x="5" y="158"/>
                    <a:pt x="5" y="158"/>
                    <a:pt x="5" y="158"/>
                  </a:cubicBezTo>
                  <a:cubicBezTo>
                    <a:pt x="32" y="165"/>
                    <a:pt x="32" y="165"/>
                    <a:pt x="32" y="165"/>
                  </a:cubicBezTo>
                  <a:cubicBezTo>
                    <a:pt x="53" y="201"/>
                    <a:pt x="53" y="201"/>
                    <a:pt x="53" y="201"/>
                  </a:cubicBezTo>
                  <a:cubicBezTo>
                    <a:pt x="41" y="228"/>
                    <a:pt x="41" y="228"/>
                    <a:pt x="41" y="228"/>
                  </a:cubicBezTo>
                  <a:cubicBezTo>
                    <a:pt x="75" y="249"/>
                    <a:pt x="75" y="249"/>
                    <a:pt x="75" y="249"/>
                  </a:cubicBezTo>
                  <a:cubicBezTo>
                    <a:pt x="97" y="232"/>
                    <a:pt x="97" y="232"/>
                    <a:pt x="97" y="232"/>
                  </a:cubicBezTo>
                  <a:cubicBezTo>
                    <a:pt x="138" y="238"/>
                    <a:pt x="138" y="238"/>
                    <a:pt x="138" y="238"/>
                  </a:cubicBezTo>
                  <a:cubicBezTo>
                    <a:pt x="153" y="264"/>
                    <a:pt x="153" y="264"/>
                    <a:pt x="153" y="264"/>
                  </a:cubicBezTo>
                  <a:cubicBezTo>
                    <a:pt x="191" y="251"/>
                    <a:pt x="191" y="251"/>
                    <a:pt x="191" y="251"/>
                  </a:cubicBezTo>
                  <a:cubicBezTo>
                    <a:pt x="191" y="223"/>
                    <a:pt x="191" y="223"/>
                    <a:pt x="191" y="223"/>
                  </a:cubicBezTo>
                  <a:cubicBezTo>
                    <a:pt x="221" y="195"/>
                    <a:pt x="221" y="195"/>
                    <a:pt x="221" y="195"/>
                  </a:cubicBezTo>
                  <a:cubicBezTo>
                    <a:pt x="251" y="200"/>
                    <a:pt x="251" y="200"/>
                    <a:pt x="251" y="200"/>
                  </a:cubicBezTo>
                  <a:cubicBezTo>
                    <a:pt x="264" y="162"/>
                    <a:pt x="264" y="162"/>
                    <a:pt x="264" y="162"/>
                  </a:cubicBezTo>
                  <a:lnTo>
                    <a:pt x="242" y="145"/>
                  </a:lnTo>
                  <a:close/>
                  <a:moveTo>
                    <a:pt x="132" y="217"/>
                  </a:moveTo>
                  <a:cubicBezTo>
                    <a:pt x="85" y="217"/>
                    <a:pt x="46" y="179"/>
                    <a:pt x="46" y="132"/>
                  </a:cubicBezTo>
                  <a:cubicBezTo>
                    <a:pt x="46" y="85"/>
                    <a:pt x="85" y="46"/>
                    <a:pt x="132" y="46"/>
                  </a:cubicBezTo>
                  <a:cubicBezTo>
                    <a:pt x="179" y="46"/>
                    <a:pt x="217" y="85"/>
                    <a:pt x="217" y="132"/>
                  </a:cubicBezTo>
                  <a:cubicBezTo>
                    <a:pt x="217" y="179"/>
                    <a:pt x="179" y="217"/>
                    <a:pt x="132" y="217"/>
                  </a:cubicBezTo>
                  <a:close/>
                </a:path>
              </a:pathLst>
            </a:custGeom>
            <a:grp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Freeform 40"/>
            <p:cNvSpPr>
              <a:spLocks noEditPoints="1"/>
            </p:cNvSpPr>
            <p:nvPr/>
          </p:nvSpPr>
          <p:spPr bwMode="auto">
            <a:xfrm>
              <a:off x="3296257" y="2885775"/>
              <a:ext cx="210372" cy="211009"/>
            </a:xfrm>
            <a:custGeom>
              <a:avLst/>
              <a:gdLst>
                <a:gd name="T0" fmla="*/ 70 w 140"/>
                <a:gd name="T1" fmla="*/ 0 h 140"/>
                <a:gd name="T2" fmla="*/ 0 w 140"/>
                <a:gd name="T3" fmla="*/ 70 h 140"/>
                <a:gd name="T4" fmla="*/ 70 w 140"/>
                <a:gd name="T5" fmla="*/ 140 h 140"/>
                <a:gd name="T6" fmla="*/ 140 w 140"/>
                <a:gd name="T7" fmla="*/ 70 h 140"/>
                <a:gd name="T8" fmla="*/ 70 w 140"/>
                <a:gd name="T9" fmla="*/ 0 h 140"/>
                <a:gd name="T10" fmla="*/ 70 w 140"/>
                <a:gd name="T11" fmla="*/ 118 h 140"/>
                <a:gd name="T12" fmla="*/ 57 w 140"/>
                <a:gd name="T13" fmla="*/ 102 h 140"/>
                <a:gd name="T14" fmla="*/ 83 w 140"/>
                <a:gd name="T15" fmla="*/ 102 h 140"/>
                <a:gd name="T16" fmla="*/ 70 w 140"/>
                <a:gd name="T17" fmla="*/ 118 h 140"/>
                <a:gd name="T18" fmla="*/ 52 w 140"/>
                <a:gd name="T19" fmla="*/ 93 h 140"/>
                <a:gd name="T20" fmla="*/ 47 w 140"/>
                <a:gd name="T21" fmla="*/ 74 h 140"/>
                <a:gd name="T22" fmla="*/ 93 w 140"/>
                <a:gd name="T23" fmla="*/ 74 h 140"/>
                <a:gd name="T24" fmla="*/ 88 w 140"/>
                <a:gd name="T25" fmla="*/ 93 h 140"/>
                <a:gd name="T26" fmla="*/ 52 w 140"/>
                <a:gd name="T27" fmla="*/ 93 h 140"/>
                <a:gd name="T28" fmla="*/ 122 w 140"/>
                <a:gd name="T29" fmla="*/ 65 h 140"/>
                <a:gd name="T30" fmla="*/ 102 w 140"/>
                <a:gd name="T31" fmla="*/ 65 h 140"/>
                <a:gd name="T32" fmla="*/ 100 w 140"/>
                <a:gd name="T33" fmla="*/ 46 h 140"/>
                <a:gd name="T34" fmla="*/ 117 w 140"/>
                <a:gd name="T35" fmla="*/ 46 h 140"/>
                <a:gd name="T36" fmla="*/ 122 w 140"/>
                <a:gd name="T37" fmla="*/ 65 h 140"/>
                <a:gd name="T38" fmla="*/ 93 w 140"/>
                <a:gd name="T39" fmla="*/ 65 h 140"/>
                <a:gd name="T40" fmla="*/ 47 w 140"/>
                <a:gd name="T41" fmla="*/ 65 h 140"/>
                <a:gd name="T42" fmla="*/ 49 w 140"/>
                <a:gd name="T43" fmla="*/ 46 h 140"/>
                <a:gd name="T44" fmla="*/ 91 w 140"/>
                <a:gd name="T45" fmla="*/ 46 h 140"/>
                <a:gd name="T46" fmla="*/ 93 w 140"/>
                <a:gd name="T47" fmla="*/ 65 h 140"/>
                <a:gd name="T48" fmla="*/ 37 w 140"/>
                <a:gd name="T49" fmla="*/ 65 h 140"/>
                <a:gd name="T50" fmla="*/ 18 w 140"/>
                <a:gd name="T51" fmla="*/ 65 h 140"/>
                <a:gd name="T52" fmla="*/ 23 w 140"/>
                <a:gd name="T53" fmla="*/ 46 h 140"/>
                <a:gd name="T54" fmla="*/ 39 w 140"/>
                <a:gd name="T55" fmla="*/ 46 h 140"/>
                <a:gd name="T56" fmla="*/ 37 w 140"/>
                <a:gd name="T57" fmla="*/ 65 h 140"/>
                <a:gd name="T58" fmla="*/ 38 w 140"/>
                <a:gd name="T59" fmla="*/ 74 h 140"/>
                <a:gd name="T60" fmla="*/ 42 w 140"/>
                <a:gd name="T61" fmla="*/ 93 h 140"/>
                <a:gd name="T62" fmla="*/ 23 w 140"/>
                <a:gd name="T63" fmla="*/ 93 h 140"/>
                <a:gd name="T64" fmla="*/ 18 w 140"/>
                <a:gd name="T65" fmla="*/ 74 h 140"/>
                <a:gd name="T66" fmla="*/ 38 w 140"/>
                <a:gd name="T67" fmla="*/ 74 h 140"/>
                <a:gd name="T68" fmla="*/ 102 w 140"/>
                <a:gd name="T69" fmla="*/ 74 h 140"/>
                <a:gd name="T70" fmla="*/ 122 w 140"/>
                <a:gd name="T71" fmla="*/ 74 h 140"/>
                <a:gd name="T72" fmla="*/ 117 w 140"/>
                <a:gd name="T73" fmla="*/ 93 h 140"/>
                <a:gd name="T74" fmla="*/ 98 w 140"/>
                <a:gd name="T75" fmla="*/ 93 h 140"/>
                <a:gd name="T76" fmla="*/ 102 w 140"/>
                <a:gd name="T77" fmla="*/ 74 h 140"/>
                <a:gd name="T78" fmla="*/ 111 w 140"/>
                <a:gd name="T79" fmla="*/ 37 h 140"/>
                <a:gd name="T80" fmla="*/ 98 w 140"/>
                <a:gd name="T81" fmla="*/ 37 h 140"/>
                <a:gd name="T82" fmla="*/ 90 w 140"/>
                <a:gd name="T83" fmla="*/ 21 h 140"/>
                <a:gd name="T84" fmla="*/ 111 w 140"/>
                <a:gd name="T85" fmla="*/ 37 h 140"/>
                <a:gd name="T86" fmla="*/ 75 w 140"/>
                <a:gd name="T87" fmla="*/ 18 h 140"/>
                <a:gd name="T88" fmla="*/ 88 w 140"/>
                <a:gd name="T89" fmla="*/ 37 h 140"/>
                <a:gd name="T90" fmla="*/ 52 w 140"/>
                <a:gd name="T91" fmla="*/ 37 h 140"/>
                <a:gd name="T92" fmla="*/ 64 w 140"/>
                <a:gd name="T93" fmla="*/ 18 h 140"/>
                <a:gd name="T94" fmla="*/ 70 w 140"/>
                <a:gd name="T95" fmla="*/ 17 h 140"/>
                <a:gd name="T96" fmla="*/ 75 w 140"/>
                <a:gd name="T97" fmla="*/ 18 h 140"/>
                <a:gd name="T98" fmla="*/ 50 w 140"/>
                <a:gd name="T99" fmla="*/ 21 h 140"/>
                <a:gd name="T100" fmla="*/ 42 w 140"/>
                <a:gd name="T101" fmla="*/ 37 h 140"/>
                <a:gd name="T102" fmla="*/ 29 w 140"/>
                <a:gd name="T103" fmla="*/ 37 h 140"/>
                <a:gd name="T104" fmla="*/ 50 w 140"/>
                <a:gd name="T105" fmla="*/ 21 h 140"/>
                <a:gd name="T106" fmla="*/ 29 w 140"/>
                <a:gd name="T107" fmla="*/ 102 h 140"/>
                <a:gd name="T108" fmla="*/ 46 w 140"/>
                <a:gd name="T109" fmla="*/ 102 h 140"/>
                <a:gd name="T110" fmla="*/ 60 w 140"/>
                <a:gd name="T111" fmla="*/ 121 h 140"/>
                <a:gd name="T112" fmla="*/ 29 w 140"/>
                <a:gd name="T113" fmla="*/ 102 h 140"/>
                <a:gd name="T114" fmla="*/ 80 w 140"/>
                <a:gd name="T115" fmla="*/ 121 h 140"/>
                <a:gd name="T116" fmla="*/ 94 w 140"/>
                <a:gd name="T117" fmla="*/ 102 h 140"/>
                <a:gd name="T118" fmla="*/ 111 w 140"/>
                <a:gd name="T119" fmla="*/ 102 h 140"/>
                <a:gd name="T120" fmla="*/ 80 w 140"/>
                <a:gd name="T121" fmla="*/ 12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140">
                  <a:moveTo>
                    <a:pt x="70" y="0"/>
                  </a:moveTo>
                  <a:cubicBezTo>
                    <a:pt x="31" y="0"/>
                    <a:pt x="0" y="31"/>
                    <a:pt x="0" y="70"/>
                  </a:cubicBezTo>
                  <a:cubicBezTo>
                    <a:pt x="0" y="108"/>
                    <a:pt x="31" y="140"/>
                    <a:pt x="70" y="140"/>
                  </a:cubicBezTo>
                  <a:cubicBezTo>
                    <a:pt x="108" y="140"/>
                    <a:pt x="140" y="108"/>
                    <a:pt x="140" y="70"/>
                  </a:cubicBezTo>
                  <a:cubicBezTo>
                    <a:pt x="140" y="31"/>
                    <a:pt x="108" y="0"/>
                    <a:pt x="70" y="0"/>
                  </a:cubicBezTo>
                  <a:close/>
                  <a:moveTo>
                    <a:pt x="70" y="118"/>
                  </a:moveTo>
                  <a:cubicBezTo>
                    <a:pt x="65" y="114"/>
                    <a:pt x="60" y="108"/>
                    <a:pt x="57" y="102"/>
                  </a:cubicBezTo>
                  <a:cubicBezTo>
                    <a:pt x="83" y="102"/>
                    <a:pt x="83" y="102"/>
                    <a:pt x="83" y="102"/>
                  </a:cubicBezTo>
                  <a:cubicBezTo>
                    <a:pt x="79" y="108"/>
                    <a:pt x="75" y="114"/>
                    <a:pt x="70" y="118"/>
                  </a:cubicBezTo>
                  <a:close/>
                  <a:moveTo>
                    <a:pt x="52" y="93"/>
                  </a:moveTo>
                  <a:cubicBezTo>
                    <a:pt x="50" y="87"/>
                    <a:pt x="48" y="81"/>
                    <a:pt x="47" y="74"/>
                  </a:cubicBezTo>
                  <a:cubicBezTo>
                    <a:pt x="93" y="74"/>
                    <a:pt x="93" y="74"/>
                    <a:pt x="93" y="74"/>
                  </a:cubicBezTo>
                  <a:cubicBezTo>
                    <a:pt x="92" y="81"/>
                    <a:pt x="90" y="87"/>
                    <a:pt x="88" y="93"/>
                  </a:cubicBezTo>
                  <a:lnTo>
                    <a:pt x="52" y="93"/>
                  </a:lnTo>
                  <a:close/>
                  <a:moveTo>
                    <a:pt x="122" y="65"/>
                  </a:moveTo>
                  <a:cubicBezTo>
                    <a:pt x="102" y="65"/>
                    <a:pt x="102" y="65"/>
                    <a:pt x="102" y="65"/>
                  </a:cubicBezTo>
                  <a:cubicBezTo>
                    <a:pt x="102" y="59"/>
                    <a:pt x="102" y="52"/>
                    <a:pt x="100" y="46"/>
                  </a:cubicBezTo>
                  <a:cubicBezTo>
                    <a:pt x="117" y="46"/>
                    <a:pt x="117" y="46"/>
                    <a:pt x="117" y="46"/>
                  </a:cubicBezTo>
                  <a:cubicBezTo>
                    <a:pt x="120" y="52"/>
                    <a:pt x="121" y="59"/>
                    <a:pt x="122" y="65"/>
                  </a:cubicBezTo>
                  <a:close/>
                  <a:moveTo>
                    <a:pt x="93" y="65"/>
                  </a:moveTo>
                  <a:cubicBezTo>
                    <a:pt x="47" y="65"/>
                    <a:pt x="47" y="65"/>
                    <a:pt x="47" y="65"/>
                  </a:cubicBezTo>
                  <a:cubicBezTo>
                    <a:pt x="47" y="59"/>
                    <a:pt x="47" y="52"/>
                    <a:pt x="49" y="46"/>
                  </a:cubicBezTo>
                  <a:cubicBezTo>
                    <a:pt x="91" y="46"/>
                    <a:pt x="91" y="46"/>
                    <a:pt x="91" y="46"/>
                  </a:cubicBezTo>
                  <a:cubicBezTo>
                    <a:pt x="92" y="52"/>
                    <a:pt x="93" y="59"/>
                    <a:pt x="93" y="65"/>
                  </a:cubicBezTo>
                  <a:close/>
                  <a:moveTo>
                    <a:pt x="37" y="65"/>
                  </a:moveTo>
                  <a:cubicBezTo>
                    <a:pt x="18" y="65"/>
                    <a:pt x="18" y="65"/>
                    <a:pt x="18" y="65"/>
                  </a:cubicBezTo>
                  <a:cubicBezTo>
                    <a:pt x="18" y="59"/>
                    <a:pt x="20" y="52"/>
                    <a:pt x="23" y="46"/>
                  </a:cubicBezTo>
                  <a:cubicBezTo>
                    <a:pt x="39" y="46"/>
                    <a:pt x="39" y="46"/>
                    <a:pt x="39" y="46"/>
                  </a:cubicBezTo>
                  <a:cubicBezTo>
                    <a:pt x="38" y="52"/>
                    <a:pt x="37" y="59"/>
                    <a:pt x="37" y="65"/>
                  </a:cubicBezTo>
                  <a:close/>
                  <a:moveTo>
                    <a:pt x="38" y="74"/>
                  </a:moveTo>
                  <a:cubicBezTo>
                    <a:pt x="38" y="81"/>
                    <a:pt x="40" y="87"/>
                    <a:pt x="42" y="93"/>
                  </a:cubicBezTo>
                  <a:cubicBezTo>
                    <a:pt x="23" y="93"/>
                    <a:pt x="23" y="93"/>
                    <a:pt x="23" y="93"/>
                  </a:cubicBezTo>
                  <a:cubicBezTo>
                    <a:pt x="20" y="87"/>
                    <a:pt x="18" y="81"/>
                    <a:pt x="18" y="74"/>
                  </a:cubicBezTo>
                  <a:lnTo>
                    <a:pt x="38" y="74"/>
                  </a:lnTo>
                  <a:close/>
                  <a:moveTo>
                    <a:pt x="102" y="74"/>
                  </a:moveTo>
                  <a:cubicBezTo>
                    <a:pt x="122" y="74"/>
                    <a:pt x="122" y="74"/>
                    <a:pt x="122" y="74"/>
                  </a:cubicBezTo>
                  <a:cubicBezTo>
                    <a:pt x="121" y="81"/>
                    <a:pt x="120" y="87"/>
                    <a:pt x="117" y="93"/>
                  </a:cubicBezTo>
                  <a:cubicBezTo>
                    <a:pt x="98" y="93"/>
                    <a:pt x="98" y="93"/>
                    <a:pt x="98" y="93"/>
                  </a:cubicBezTo>
                  <a:cubicBezTo>
                    <a:pt x="100" y="87"/>
                    <a:pt x="101" y="81"/>
                    <a:pt x="102" y="74"/>
                  </a:cubicBezTo>
                  <a:close/>
                  <a:moveTo>
                    <a:pt x="111" y="37"/>
                  </a:moveTo>
                  <a:cubicBezTo>
                    <a:pt x="98" y="37"/>
                    <a:pt x="98" y="37"/>
                    <a:pt x="98" y="37"/>
                  </a:cubicBezTo>
                  <a:cubicBezTo>
                    <a:pt x="96" y="31"/>
                    <a:pt x="93" y="26"/>
                    <a:pt x="90" y="21"/>
                  </a:cubicBezTo>
                  <a:cubicBezTo>
                    <a:pt x="98" y="25"/>
                    <a:pt x="105" y="30"/>
                    <a:pt x="111" y="37"/>
                  </a:cubicBezTo>
                  <a:close/>
                  <a:moveTo>
                    <a:pt x="75" y="18"/>
                  </a:moveTo>
                  <a:cubicBezTo>
                    <a:pt x="80" y="23"/>
                    <a:pt x="85" y="30"/>
                    <a:pt x="88" y="37"/>
                  </a:cubicBezTo>
                  <a:cubicBezTo>
                    <a:pt x="52" y="37"/>
                    <a:pt x="52" y="37"/>
                    <a:pt x="52" y="37"/>
                  </a:cubicBezTo>
                  <a:cubicBezTo>
                    <a:pt x="55" y="30"/>
                    <a:pt x="59" y="23"/>
                    <a:pt x="64" y="18"/>
                  </a:cubicBezTo>
                  <a:cubicBezTo>
                    <a:pt x="66" y="17"/>
                    <a:pt x="68" y="17"/>
                    <a:pt x="70" y="17"/>
                  </a:cubicBezTo>
                  <a:cubicBezTo>
                    <a:pt x="72" y="17"/>
                    <a:pt x="74" y="17"/>
                    <a:pt x="75" y="18"/>
                  </a:cubicBezTo>
                  <a:close/>
                  <a:moveTo>
                    <a:pt x="50" y="21"/>
                  </a:moveTo>
                  <a:cubicBezTo>
                    <a:pt x="47" y="26"/>
                    <a:pt x="44" y="31"/>
                    <a:pt x="42" y="37"/>
                  </a:cubicBezTo>
                  <a:cubicBezTo>
                    <a:pt x="29" y="37"/>
                    <a:pt x="29" y="37"/>
                    <a:pt x="29" y="37"/>
                  </a:cubicBezTo>
                  <a:cubicBezTo>
                    <a:pt x="34" y="30"/>
                    <a:pt x="42" y="25"/>
                    <a:pt x="50" y="21"/>
                  </a:cubicBezTo>
                  <a:close/>
                  <a:moveTo>
                    <a:pt x="29" y="102"/>
                  </a:moveTo>
                  <a:cubicBezTo>
                    <a:pt x="46" y="102"/>
                    <a:pt x="46" y="102"/>
                    <a:pt x="46" y="102"/>
                  </a:cubicBezTo>
                  <a:cubicBezTo>
                    <a:pt x="50" y="110"/>
                    <a:pt x="54" y="116"/>
                    <a:pt x="60" y="121"/>
                  </a:cubicBezTo>
                  <a:cubicBezTo>
                    <a:pt x="47" y="119"/>
                    <a:pt x="36" y="112"/>
                    <a:pt x="29" y="102"/>
                  </a:cubicBezTo>
                  <a:close/>
                  <a:moveTo>
                    <a:pt x="80" y="121"/>
                  </a:moveTo>
                  <a:cubicBezTo>
                    <a:pt x="85" y="116"/>
                    <a:pt x="90" y="110"/>
                    <a:pt x="94" y="102"/>
                  </a:cubicBezTo>
                  <a:cubicBezTo>
                    <a:pt x="111" y="102"/>
                    <a:pt x="111" y="102"/>
                    <a:pt x="111" y="102"/>
                  </a:cubicBezTo>
                  <a:cubicBezTo>
                    <a:pt x="103" y="112"/>
                    <a:pt x="92" y="119"/>
                    <a:pt x="80" y="121"/>
                  </a:cubicBezTo>
                  <a:close/>
                </a:path>
              </a:pathLst>
            </a:custGeom>
            <a:grp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Freeform 61"/>
          <p:cNvSpPr>
            <a:spLocks noEditPoints="1"/>
          </p:cNvSpPr>
          <p:nvPr/>
        </p:nvSpPr>
        <p:spPr bwMode="auto">
          <a:xfrm>
            <a:off x="3631585" y="2499742"/>
            <a:ext cx="334045" cy="381219"/>
          </a:xfrm>
          <a:custGeom>
            <a:avLst/>
            <a:gdLst>
              <a:gd name="T0" fmla="*/ 94 w 222"/>
              <a:gd name="T1" fmla="*/ 16 h 253"/>
              <a:gd name="T2" fmla="*/ 110 w 222"/>
              <a:gd name="T3" fmla="*/ 0 h 253"/>
              <a:gd name="T4" fmla="*/ 126 w 222"/>
              <a:gd name="T5" fmla="*/ 16 h 253"/>
              <a:gd name="T6" fmla="*/ 127 w 222"/>
              <a:gd name="T7" fmla="*/ 110 h 253"/>
              <a:gd name="T8" fmla="*/ 111 w 222"/>
              <a:gd name="T9" fmla="*/ 126 h 253"/>
              <a:gd name="T10" fmla="*/ 95 w 222"/>
              <a:gd name="T11" fmla="*/ 111 h 253"/>
              <a:gd name="T12" fmla="*/ 94 w 222"/>
              <a:gd name="T13" fmla="*/ 16 h 253"/>
              <a:gd name="T14" fmla="*/ 112 w 222"/>
              <a:gd name="T15" fmla="*/ 252 h 253"/>
              <a:gd name="T16" fmla="*/ 1 w 222"/>
              <a:gd name="T17" fmla="*/ 143 h 253"/>
              <a:gd name="T18" fmla="*/ 79 w 222"/>
              <a:gd name="T19" fmla="*/ 37 h 253"/>
              <a:gd name="T20" fmla="*/ 79 w 222"/>
              <a:gd name="T21" fmla="*/ 70 h 253"/>
              <a:gd name="T22" fmla="*/ 32 w 222"/>
              <a:gd name="T23" fmla="*/ 143 h 253"/>
              <a:gd name="T24" fmla="*/ 112 w 222"/>
              <a:gd name="T25" fmla="*/ 221 h 253"/>
              <a:gd name="T26" fmla="*/ 190 w 222"/>
              <a:gd name="T27" fmla="*/ 141 h 253"/>
              <a:gd name="T28" fmla="*/ 142 w 222"/>
              <a:gd name="T29" fmla="*/ 70 h 253"/>
              <a:gd name="T30" fmla="*/ 142 w 222"/>
              <a:gd name="T31" fmla="*/ 36 h 253"/>
              <a:gd name="T32" fmla="*/ 222 w 222"/>
              <a:gd name="T33" fmla="*/ 141 h 253"/>
              <a:gd name="T34" fmla="*/ 112 w 222"/>
              <a:gd name="T35" fmla="*/ 252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53">
                <a:moveTo>
                  <a:pt x="94" y="16"/>
                </a:moveTo>
                <a:cubicBezTo>
                  <a:pt x="94" y="7"/>
                  <a:pt x="101" y="0"/>
                  <a:pt x="110" y="0"/>
                </a:cubicBezTo>
                <a:cubicBezTo>
                  <a:pt x="119" y="0"/>
                  <a:pt x="126" y="7"/>
                  <a:pt x="126" y="16"/>
                </a:cubicBezTo>
                <a:cubicBezTo>
                  <a:pt x="127" y="110"/>
                  <a:pt x="127" y="110"/>
                  <a:pt x="127" y="110"/>
                </a:cubicBezTo>
                <a:cubicBezTo>
                  <a:pt x="127" y="119"/>
                  <a:pt x="120" y="126"/>
                  <a:pt x="111" y="126"/>
                </a:cubicBezTo>
                <a:cubicBezTo>
                  <a:pt x="102" y="126"/>
                  <a:pt x="95" y="119"/>
                  <a:pt x="95" y="111"/>
                </a:cubicBezTo>
                <a:lnTo>
                  <a:pt x="94" y="16"/>
                </a:lnTo>
                <a:close/>
                <a:moveTo>
                  <a:pt x="112" y="252"/>
                </a:moveTo>
                <a:cubicBezTo>
                  <a:pt x="51" y="253"/>
                  <a:pt x="1" y="204"/>
                  <a:pt x="1" y="143"/>
                </a:cubicBezTo>
                <a:cubicBezTo>
                  <a:pt x="0" y="93"/>
                  <a:pt x="33" y="51"/>
                  <a:pt x="79" y="37"/>
                </a:cubicBezTo>
                <a:cubicBezTo>
                  <a:pt x="79" y="70"/>
                  <a:pt x="79" y="70"/>
                  <a:pt x="79" y="70"/>
                </a:cubicBezTo>
                <a:cubicBezTo>
                  <a:pt x="51" y="83"/>
                  <a:pt x="32" y="110"/>
                  <a:pt x="32" y="143"/>
                </a:cubicBezTo>
                <a:cubicBezTo>
                  <a:pt x="33" y="186"/>
                  <a:pt x="68" y="221"/>
                  <a:pt x="112" y="221"/>
                </a:cubicBezTo>
                <a:cubicBezTo>
                  <a:pt x="155" y="220"/>
                  <a:pt x="190" y="185"/>
                  <a:pt x="190" y="141"/>
                </a:cubicBezTo>
                <a:cubicBezTo>
                  <a:pt x="190" y="109"/>
                  <a:pt x="170" y="82"/>
                  <a:pt x="142" y="70"/>
                </a:cubicBezTo>
                <a:cubicBezTo>
                  <a:pt x="142" y="36"/>
                  <a:pt x="142" y="36"/>
                  <a:pt x="142" y="36"/>
                </a:cubicBezTo>
                <a:cubicBezTo>
                  <a:pt x="187" y="49"/>
                  <a:pt x="221" y="91"/>
                  <a:pt x="222" y="141"/>
                </a:cubicBezTo>
                <a:cubicBezTo>
                  <a:pt x="222" y="202"/>
                  <a:pt x="173" y="252"/>
                  <a:pt x="112" y="252"/>
                </a:cubicBezTo>
                <a:close/>
              </a:path>
            </a:pathLst>
          </a:custGeom>
          <a:solidFill>
            <a:srgbClr val="A0BF0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p:cNvGrpSpPr/>
          <p:nvPr/>
        </p:nvGrpSpPr>
        <p:grpSpPr>
          <a:xfrm>
            <a:off x="3031961" y="1563638"/>
            <a:ext cx="2966105" cy="1671443"/>
            <a:chOff x="3090517" y="1735424"/>
            <a:chExt cx="2966105" cy="1671443"/>
          </a:xfrm>
          <a:effectLst>
            <a:outerShdw blurRad="152400" dist="317500" dir="5400000" sx="90000" sy="-19000" rotWithShape="0">
              <a:schemeClr val="tx1">
                <a:lumMod val="85000"/>
                <a:lumOff val="15000"/>
                <a:alpha val="80000"/>
              </a:schemeClr>
            </a:outerShdw>
          </a:effectLst>
          <a:scene3d>
            <a:camera prst="perspectiveBelow"/>
            <a:lightRig rig="threePt" dir="t"/>
          </a:scene3d>
        </p:grpSpPr>
        <p:sp>
          <p:nvSpPr>
            <p:cNvPr id="27" name="空心弧 114"/>
            <p:cNvSpPr/>
            <p:nvPr/>
          </p:nvSpPr>
          <p:spPr>
            <a:xfrm rot="19920000" flipH="1" flipV="1">
              <a:off x="3873611" y="1819312"/>
              <a:ext cx="2183011" cy="1587555"/>
            </a:xfrm>
            <a:custGeom>
              <a:avLst/>
              <a:gdLst/>
              <a:ahLst/>
              <a:cxnLst/>
              <a:rect l="l" t="t" r="r" b="b"/>
              <a:pathLst>
                <a:path w="2636161" h="1917100">
                  <a:moveTo>
                    <a:pt x="852534" y="639"/>
                  </a:moveTo>
                  <a:cubicBezTo>
                    <a:pt x="1233293" y="-13873"/>
                    <a:pt x="1589547" y="219649"/>
                    <a:pt x="1720640" y="590718"/>
                  </a:cubicBezTo>
                  <a:lnTo>
                    <a:pt x="1714804" y="592780"/>
                  </a:lnTo>
                  <a:lnTo>
                    <a:pt x="1483338" y="592780"/>
                  </a:lnTo>
                  <a:cubicBezTo>
                    <a:pt x="1351123" y="316158"/>
                    <a:pt x="1042221" y="164404"/>
                    <a:pt x="736813" y="234163"/>
                  </a:cubicBezTo>
                  <a:cubicBezTo>
                    <a:pt x="405906" y="309746"/>
                    <a:pt x="184208" y="621369"/>
                    <a:pt x="221310" y="958765"/>
                  </a:cubicBezTo>
                  <a:cubicBezTo>
                    <a:pt x="257743" y="1290076"/>
                    <a:pt x="532359" y="1542900"/>
                    <a:pt x="863660" y="1553078"/>
                  </a:cubicBezTo>
                  <a:lnTo>
                    <a:pt x="2189485" y="1544761"/>
                  </a:lnTo>
                  <a:lnTo>
                    <a:pt x="2189485" y="1398956"/>
                  </a:lnTo>
                  <a:lnTo>
                    <a:pt x="2636161" y="1658028"/>
                  </a:lnTo>
                  <a:lnTo>
                    <a:pt x="2189485" y="1917100"/>
                  </a:lnTo>
                  <a:lnTo>
                    <a:pt x="2189485" y="1771293"/>
                  </a:lnTo>
                  <a:lnTo>
                    <a:pt x="863660" y="1771293"/>
                  </a:lnTo>
                  <a:lnTo>
                    <a:pt x="863660" y="1770387"/>
                  </a:lnTo>
                  <a:cubicBezTo>
                    <a:pt x="421480" y="1760162"/>
                    <a:pt x="53899" y="1423901"/>
                    <a:pt x="5361" y="982511"/>
                  </a:cubicBezTo>
                  <a:cubicBezTo>
                    <a:pt x="-43801" y="535440"/>
                    <a:pt x="249963" y="122520"/>
                    <a:pt x="688436" y="22366"/>
                  </a:cubicBezTo>
                  <a:cubicBezTo>
                    <a:pt x="743246" y="9847"/>
                    <a:pt x="798140" y="2712"/>
                    <a:pt x="852534" y="639"/>
                  </a:cubicBezTo>
                  <a:close/>
                </a:path>
              </a:pathLst>
            </a:custGeom>
            <a:solidFill>
              <a:srgbClr val="002060"/>
            </a:solidFill>
            <a:ln>
              <a:noFill/>
            </a:ln>
            <a:effectLst>
              <a:outerShdw blurRad="63500" sx="102000" sy="102000" algn="ctr" rotWithShape="0">
                <a:prstClr val="black">
                  <a:alpha val="40000"/>
                </a:prstClr>
              </a:outerShdw>
            </a:effectLst>
            <a:sp3d extrusionH="133350">
              <a:bevelT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空心弧 114"/>
            <p:cNvSpPr/>
            <p:nvPr/>
          </p:nvSpPr>
          <p:spPr>
            <a:xfrm rot="19920000">
              <a:off x="3090517" y="1735424"/>
              <a:ext cx="2183011" cy="1587555"/>
            </a:xfrm>
            <a:custGeom>
              <a:avLst/>
              <a:gdLst/>
              <a:ahLst/>
              <a:cxnLst/>
              <a:rect l="l" t="t" r="r" b="b"/>
              <a:pathLst>
                <a:path w="2636161" h="1917100">
                  <a:moveTo>
                    <a:pt x="852534" y="639"/>
                  </a:moveTo>
                  <a:cubicBezTo>
                    <a:pt x="1233293" y="-13873"/>
                    <a:pt x="1589547" y="219649"/>
                    <a:pt x="1720640" y="590718"/>
                  </a:cubicBezTo>
                  <a:lnTo>
                    <a:pt x="1714804" y="592780"/>
                  </a:lnTo>
                  <a:lnTo>
                    <a:pt x="1483338" y="592780"/>
                  </a:lnTo>
                  <a:cubicBezTo>
                    <a:pt x="1351123" y="316158"/>
                    <a:pt x="1042221" y="164404"/>
                    <a:pt x="736813" y="234163"/>
                  </a:cubicBezTo>
                  <a:cubicBezTo>
                    <a:pt x="405906" y="309746"/>
                    <a:pt x="184208" y="621369"/>
                    <a:pt x="221310" y="958765"/>
                  </a:cubicBezTo>
                  <a:cubicBezTo>
                    <a:pt x="257743" y="1290076"/>
                    <a:pt x="532359" y="1542900"/>
                    <a:pt x="863660" y="1553078"/>
                  </a:cubicBezTo>
                  <a:lnTo>
                    <a:pt x="2189485" y="1544761"/>
                  </a:lnTo>
                  <a:lnTo>
                    <a:pt x="2189485" y="1398956"/>
                  </a:lnTo>
                  <a:lnTo>
                    <a:pt x="2636161" y="1658028"/>
                  </a:lnTo>
                  <a:lnTo>
                    <a:pt x="2189485" y="1917100"/>
                  </a:lnTo>
                  <a:lnTo>
                    <a:pt x="2189485" y="1771293"/>
                  </a:lnTo>
                  <a:lnTo>
                    <a:pt x="863660" y="1771293"/>
                  </a:lnTo>
                  <a:lnTo>
                    <a:pt x="863660" y="1770387"/>
                  </a:lnTo>
                  <a:cubicBezTo>
                    <a:pt x="421480" y="1760162"/>
                    <a:pt x="53899" y="1423901"/>
                    <a:pt x="5361" y="982511"/>
                  </a:cubicBezTo>
                  <a:cubicBezTo>
                    <a:pt x="-43801" y="535440"/>
                    <a:pt x="249963" y="122520"/>
                    <a:pt x="688436" y="22366"/>
                  </a:cubicBezTo>
                  <a:cubicBezTo>
                    <a:pt x="743246" y="9847"/>
                    <a:pt x="798140" y="2712"/>
                    <a:pt x="852534" y="639"/>
                  </a:cubicBezTo>
                  <a:close/>
                </a:path>
              </a:pathLst>
            </a:custGeom>
            <a:solidFill>
              <a:srgbClr val="A0BF0D"/>
            </a:solidFill>
            <a:ln>
              <a:noFill/>
            </a:ln>
            <a:effectLst>
              <a:outerShdw blurRad="63500" sx="102000" sy="102000" algn="ctr" rotWithShape="0">
                <a:prstClr val="black">
                  <a:alpha val="40000"/>
                </a:prstClr>
              </a:outerShdw>
            </a:effectLst>
            <a:sp3d extrusionH="133350">
              <a:bevelT w="0" h="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TextBox 5"/>
          <p:cNvSpPr txBox="1"/>
          <p:nvPr/>
        </p:nvSpPr>
        <p:spPr>
          <a:xfrm>
            <a:off x="5214620" y="865505"/>
            <a:ext cx="3763645" cy="580865"/>
          </a:xfrm>
          <a:prstGeom prst="rect">
            <a:avLst/>
          </a:prstGeom>
          <a:noFill/>
        </p:spPr>
        <p:txBody>
          <a:bodyPr wrap="square" rtlCol="0">
            <a:spAutoFit/>
          </a:bodyPr>
          <a:lstStyle/>
          <a:p>
            <a:pPr marL="342900" indent="-342900">
              <a:lnSpc>
                <a:spcPct val="150000"/>
              </a:lnSpc>
              <a:buClr>
                <a:srgbClr val="002060"/>
              </a:buClr>
              <a:buFont typeface="Wingdings" panose="05000000000000000000" pitchFamily="2" charset="2"/>
              <a:buChar char="l"/>
            </a:pPr>
            <a:r>
              <a:rPr lang="zh-CN" altLang="en-US" sz="2400" dirty="0">
                <a:cs typeface="+mn-ea"/>
                <a:sym typeface="+mn-lt"/>
              </a:rPr>
              <a:t>促进生产力发展的功能</a:t>
            </a:r>
            <a:endParaRPr lang="en-US" altLang="zh-CN" sz="2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2015082" y="6439"/>
            <a:ext cx="4789166" cy="69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smtClean="0">
                <a:latin typeface="+mn-lt"/>
                <a:ea typeface="+mn-ea"/>
                <a:cs typeface="+mn-ea"/>
                <a:sym typeface="+mn-lt"/>
              </a:rPr>
              <a:t>信息产品 </a:t>
            </a:r>
            <a:endParaRPr lang="en-US" altLang="zh-CN" sz="4000" b="1" dirty="0">
              <a:latin typeface="+mn-lt"/>
              <a:ea typeface="+mn-ea"/>
              <a:cs typeface="+mn-ea"/>
              <a:sym typeface="+mn-lt"/>
            </a:endParaRP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8" name="TextBox 7"/>
          <p:cNvSpPr txBox="1"/>
          <p:nvPr/>
        </p:nvSpPr>
        <p:spPr>
          <a:xfrm>
            <a:off x="142932" y="6439"/>
            <a:ext cx="668061" cy="693103"/>
          </a:xfrm>
          <a:prstGeom prst="rect">
            <a:avLst/>
          </a:prstGeom>
          <a:noFill/>
        </p:spPr>
        <p:txBody>
          <a:bodyPr wrap="none" lIns="76800" tIns="38400" rIns="76800" bIns="38400" rtlCol="0">
            <a:spAutoFit/>
          </a:bodyPr>
          <a:lstStyle/>
          <a:p>
            <a:r>
              <a:rPr lang="en-US" altLang="zh-CN" sz="4000" dirty="0">
                <a:cs typeface="+mn-ea"/>
                <a:sym typeface="+mn-lt"/>
              </a:rPr>
              <a:t>01</a:t>
            </a:r>
            <a:endParaRPr lang="zh-CN" altLang="en-US" sz="4000" dirty="0">
              <a:cs typeface="+mn-ea"/>
              <a:sym typeface="+mn-lt"/>
            </a:endParaRPr>
          </a:p>
        </p:txBody>
      </p:sp>
      <p:sp>
        <p:nvSpPr>
          <p:cNvPr id="3" name="TextBox 2"/>
          <p:cNvSpPr txBox="1"/>
          <p:nvPr/>
        </p:nvSpPr>
        <p:spPr>
          <a:xfrm>
            <a:off x="142875" y="1397635"/>
            <a:ext cx="8823325" cy="3692525"/>
          </a:xfrm>
          <a:prstGeom prst="rect">
            <a:avLst/>
          </a:prstGeom>
          <a:noFill/>
        </p:spPr>
        <p:txBody>
          <a:bodyPr wrap="square" rtlCol="0">
            <a:spAutoFit/>
          </a:bodyPr>
          <a:lstStyle/>
          <a:p>
            <a:pPr>
              <a:lnSpc>
                <a:spcPct val="150000"/>
              </a:lnSpc>
            </a:pPr>
            <a:r>
              <a:rPr lang="zh-CN" altLang="en-US" sz="4400" dirty="0">
                <a:cs typeface="+mn-ea"/>
                <a:sym typeface="+mn-lt"/>
              </a:rPr>
              <a:t>   </a:t>
            </a:r>
            <a:r>
              <a:rPr lang="zh-CN" altLang="en-US" sz="2800" dirty="0">
                <a:cs typeface="+mn-ea"/>
                <a:sym typeface="+mn-lt"/>
              </a:rPr>
              <a:t>以满足人们信息需求为目的，凝结着信息和人类信息劳动成果，是</a:t>
            </a:r>
            <a:r>
              <a:rPr lang="zh-CN" altLang="en-US" sz="2800" dirty="0">
                <a:solidFill>
                  <a:srgbClr val="FF0000"/>
                </a:solidFill>
                <a:cs typeface="+mn-ea"/>
                <a:sym typeface="+mn-lt"/>
              </a:rPr>
              <a:t>对信息资源的加工和再加工，是对信息资源开发的结果</a:t>
            </a:r>
            <a:r>
              <a:rPr lang="zh-CN" altLang="en-US" sz="2800" dirty="0">
                <a:cs typeface="+mn-ea"/>
                <a:sym typeface="+mn-lt"/>
              </a:rPr>
              <a:t>。具有以下三个本质属性（</a:t>
            </a:r>
            <a:r>
              <a:rPr lang="en-US" altLang="zh-CN" sz="2800" dirty="0">
                <a:cs typeface="+mn-ea"/>
                <a:sym typeface="+mn-lt"/>
              </a:rPr>
              <a:t>1</a:t>
            </a:r>
            <a:r>
              <a:rPr lang="zh-CN" altLang="en-US" sz="2800" dirty="0">
                <a:cs typeface="+mn-ea"/>
                <a:sym typeface="+mn-lt"/>
              </a:rPr>
              <a:t>）信息含量高（</a:t>
            </a:r>
            <a:r>
              <a:rPr lang="en-US" altLang="zh-CN" sz="2800" dirty="0">
                <a:cs typeface="+mn-ea"/>
                <a:sym typeface="+mn-lt"/>
              </a:rPr>
              <a:t>2</a:t>
            </a:r>
            <a:r>
              <a:rPr lang="zh-CN" altLang="en-US" sz="2800" dirty="0">
                <a:cs typeface="+mn-ea"/>
                <a:sym typeface="+mn-lt"/>
              </a:rPr>
              <a:t>）以信息劳动为核心（</a:t>
            </a:r>
            <a:r>
              <a:rPr lang="en-US" altLang="zh-CN" sz="2800" dirty="0">
                <a:cs typeface="+mn-ea"/>
                <a:sym typeface="+mn-lt"/>
              </a:rPr>
              <a:t>3</a:t>
            </a:r>
            <a:r>
              <a:rPr lang="zh-CN" altLang="en-US" sz="2800" dirty="0">
                <a:cs typeface="+mn-ea"/>
                <a:sym typeface="+mn-lt"/>
              </a:rPr>
              <a:t>）以满足人们的信息需求为目的。</a:t>
            </a:r>
            <a:endParaRPr lang="zh-CN" altLang="en-US" sz="2800" dirty="0">
              <a:cs typeface="+mn-ea"/>
              <a:sym typeface="+mn-lt"/>
            </a:endParaRPr>
          </a:p>
        </p:txBody>
      </p:sp>
      <p:sp>
        <p:nvSpPr>
          <p:cNvPr id="2" name="TextBox 1"/>
          <p:cNvSpPr txBox="1"/>
          <p:nvPr/>
        </p:nvSpPr>
        <p:spPr>
          <a:xfrm>
            <a:off x="164465" y="814070"/>
            <a:ext cx="8884920" cy="583565"/>
          </a:xfrm>
          <a:prstGeom prst="rect">
            <a:avLst/>
          </a:prstGeom>
          <a:noFill/>
        </p:spPr>
        <p:txBody>
          <a:bodyPr wrap="square" rtlCol="0">
            <a:spAutoFit/>
          </a:bodyPr>
          <a:lstStyle/>
          <a:p>
            <a:r>
              <a:rPr lang="zh-CN" altLang="en-US" sz="3200" b="1" dirty="0">
                <a:cs typeface="+mn-ea"/>
                <a:sym typeface="+mn-lt"/>
              </a:rPr>
              <a:t>三、信息产品的定义 </a:t>
            </a:r>
            <a:r>
              <a:rPr lang="en-US" altLang="zh-CN" sz="3200" b="1" dirty="0">
                <a:cs typeface="+mn-ea"/>
                <a:sym typeface="+mn-lt"/>
              </a:rPr>
              <a:t>Information Product</a:t>
            </a:r>
            <a:endParaRPr lang="en-US" altLang="zh-CN" sz="3200"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0" name="燕尾形 19"/>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grpSp>
        <p:nvGrpSpPr>
          <p:cNvPr id="3" name="组合 2"/>
          <p:cNvGrpSpPr/>
          <p:nvPr/>
        </p:nvGrpSpPr>
        <p:grpSpPr>
          <a:xfrm>
            <a:off x="142875" y="1011694"/>
            <a:ext cx="8820835" cy="3897832"/>
            <a:chOff x="1114" y="1891"/>
            <a:chExt cx="12174" cy="4194"/>
          </a:xfrm>
        </p:grpSpPr>
        <p:sp>
          <p:nvSpPr>
            <p:cNvPr id="6" name="圆角矩形 5"/>
            <p:cNvSpPr/>
            <p:nvPr/>
          </p:nvSpPr>
          <p:spPr>
            <a:xfrm>
              <a:off x="4576" y="1891"/>
              <a:ext cx="2297" cy="1105"/>
            </a:xfrm>
            <a:prstGeom prst="roundRect">
              <a:avLst/>
            </a:prstGeom>
            <a:solidFill>
              <a:srgbClr val="5FCACB"/>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r>
                <a:rPr lang="zh-CN" altLang="en-US" sz="2000" b="1" dirty="0">
                  <a:cs typeface="+mn-ea"/>
                  <a:sym typeface="+mn-lt"/>
                </a:rPr>
                <a:t>不同物质</a:t>
              </a:r>
              <a:endParaRPr lang="zh-CN" altLang="en-US" sz="2000" b="1" dirty="0">
                <a:cs typeface="+mn-ea"/>
                <a:sym typeface="+mn-lt"/>
              </a:endParaRPr>
            </a:p>
            <a:p>
              <a:pPr algn="ctr">
                <a:lnSpc>
                  <a:spcPct val="130000"/>
                </a:lnSpc>
              </a:pPr>
              <a:r>
                <a:rPr lang="zh-CN" altLang="en-US" sz="2000" b="1" dirty="0">
                  <a:cs typeface="+mn-ea"/>
                  <a:sym typeface="+mn-lt"/>
                </a:rPr>
                <a:t>载体</a:t>
              </a:r>
              <a:endParaRPr lang="zh-CN" altLang="en-US" sz="2000" b="1" dirty="0">
                <a:cs typeface="+mn-ea"/>
                <a:sym typeface="+mn-lt"/>
              </a:endParaRPr>
            </a:p>
          </p:txBody>
        </p:sp>
        <p:sp>
          <p:nvSpPr>
            <p:cNvPr id="7" name="矩形 6"/>
            <p:cNvSpPr/>
            <p:nvPr/>
          </p:nvSpPr>
          <p:spPr>
            <a:xfrm>
              <a:off x="7079" y="2035"/>
              <a:ext cx="6209" cy="81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76800" tIns="38400" rIns="76800" bIns="38400">
              <a:spAutoFit/>
            </a:bodyPr>
            <a:lstStyle/>
            <a:p>
              <a:pPr marL="240030" indent="-240030">
                <a:lnSpc>
                  <a:spcPct val="120000"/>
                </a:lnSpc>
                <a:buFont typeface="Arial" panose="020B0604020202020204" pitchFamily="34" charset="0"/>
                <a:buChar char="•"/>
              </a:pPr>
              <a:r>
                <a:rPr lang="zh-CN" altLang="en-US" sz="2400" dirty="0">
                  <a:cs typeface="+mn-ea"/>
                  <a:sym typeface="+mn-lt"/>
                </a:rPr>
                <a:t>有形产品 无形产品</a:t>
              </a:r>
              <a:endParaRPr lang="en-US" altLang="zh-CN" sz="2400" dirty="0">
                <a:cs typeface="+mn-ea"/>
                <a:sym typeface="+mn-lt"/>
              </a:endParaRPr>
            </a:p>
            <a:p>
              <a:pPr>
                <a:lnSpc>
                  <a:spcPct val="120000"/>
                </a:lnSpc>
              </a:pPr>
              <a:endParaRPr lang="zh-CN" altLang="en-US" sz="1300" kern="100" dirty="0">
                <a:solidFill>
                  <a:schemeClr val="tx1">
                    <a:lumMod val="75000"/>
                    <a:lumOff val="25000"/>
                  </a:schemeClr>
                </a:solidFill>
                <a:cs typeface="+mn-ea"/>
                <a:sym typeface="+mn-lt"/>
              </a:endParaRPr>
            </a:p>
          </p:txBody>
        </p:sp>
        <p:sp>
          <p:nvSpPr>
            <p:cNvPr id="8" name="圆角矩形 7"/>
            <p:cNvSpPr/>
            <p:nvPr/>
          </p:nvSpPr>
          <p:spPr>
            <a:xfrm>
              <a:off x="4434" y="3425"/>
              <a:ext cx="2297" cy="1105"/>
            </a:xfrm>
            <a:prstGeom prst="roundRect">
              <a:avLst/>
            </a:prstGeom>
            <a:solidFill>
              <a:srgbClr val="A0BF0D"/>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r>
                <a:rPr lang="zh-CN" altLang="en-US" sz="2000" b="1" dirty="0">
                  <a:cs typeface="+mn-ea"/>
                  <a:sym typeface="+mn-lt"/>
                </a:rPr>
                <a:t>不同加工</a:t>
              </a:r>
              <a:endParaRPr lang="zh-CN" altLang="en-US" sz="2000" b="1" dirty="0">
                <a:cs typeface="+mn-ea"/>
                <a:sym typeface="+mn-lt"/>
              </a:endParaRPr>
            </a:p>
            <a:p>
              <a:pPr algn="ctr">
                <a:lnSpc>
                  <a:spcPct val="130000"/>
                </a:lnSpc>
              </a:pPr>
              <a:r>
                <a:rPr lang="zh-CN" altLang="en-US" sz="2000" b="1" dirty="0">
                  <a:cs typeface="+mn-ea"/>
                  <a:sym typeface="+mn-lt"/>
                </a:rPr>
                <a:t>程度</a:t>
              </a:r>
              <a:endParaRPr lang="zh-CN" altLang="en-US" sz="2000" b="1" dirty="0">
                <a:cs typeface="+mn-ea"/>
                <a:sym typeface="+mn-lt"/>
              </a:endParaRPr>
            </a:p>
          </p:txBody>
        </p:sp>
        <p:sp>
          <p:nvSpPr>
            <p:cNvPr id="9" name="圆角矩形 8"/>
            <p:cNvSpPr/>
            <p:nvPr/>
          </p:nvSpPr>
          <p:spPr>
            <a:xfrm>
              <a:off x="4373" y="4980"/>
              <a:ext cx="2297" cy="1105"/>
            </a:xfrm>
            <a:prstGeom prst="roundRect">
              <a:avLst/>
            </a:prstGeom>
            <a:solidFill>
              <a:srgbClr val="319095"/>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r>
                <a:rPr lang="zh-CN" altLang="en-US" sz="2000" b="1" dirty="0">
                  <a:solidFill>
                    <a:schemeClr val="bg1"/>
                  </a:solidFill>
                  <a:cs typeface="+mn-ea"/>
                  <a:sym typeface="+mn-lt"/>
                </a:rPr>
                <a:t>使用最广泛</a:t>
              </a:r>
              <a:endParaRPr lang="zh-CN" altLang="en-US" sz="2000" b="1" dirty="0">
                <a:solidFill>
                  <a:schemeClr val="bg1"/>
                </a:solidFill>
                <a:cs typeface="+mn-ea"/>
                <a:sym typeface="+mn-lt"/>
              </a:endParaRPr>
            </a:p>
          </p:txBody>
        </p:sp>
        <p:sp>
          <p:nvSpPr>
            <p:cNvPr id="10" name="矩形 9"/>
            <p:cNvSpPr/>
            <p:nvPr/>
          </p:nvSpPr>
          <p:spPr>
            <a:xfrm>
              <a:off x="6901" y="3418"/>
              <a:ext cx="6209" cy="143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76800" tIns="38400" rIns="76800" bIns="38400">
              <a:spAutoFit/>
            </a:bodyPr>
            <a:lstStyle/>
            <a:p>
              <a:pPr marL="240030" indent="-240030">
                <a:lnSpc>
                  <a:spcPct val="120000"/>
                </a:lnSpc>
                <a:buFont typeface="Arial" panose="020B0604020202020204" pitchFamily="34" charset="0"/>
                <a:buChar char="•"/>
              </a:pPr>
              <a:r>
                <a:rPr lang="zh-CN" altLang="en-US" sz="2400" kern="100" dirty="0">
                  <a:solidFill>
                    <a:schemeClr val="tx1">
                      <a:lumMod val="75000"/>
                      <a:lumOff val="25000"/>
                    </a:schemeClr>
                  </a:solidFill>
                  <a:cs typeface="+mn-ea"/>
                  <a:sym typeface="+mn-lt"/>
                </a:rPr>
                <a:t>零次产品 一次产品 二次产品 三次产品</a:t>
              </a:r>
              <a:endParaRPr lang="zh-CN" altLang="en-US" sz="2400" kern="100" dirty="0">
                <a:solidFill>
                  <a:schemeClr val="tx1">
                    <a:lumMod val="75000"/>
                    <a:lumOff val="25000"/>
                  </a:schemeClr>
                </a:solidFill>
                <a:cs typeface="+mn-ea"/>
                <a:sym typeface="+mn-lt"/>
              </a:endParaRPr>
            </a:p>
            <a:p>
              <a:pPr>
                <a:lnSpc>
                  <a:spcPct val="120000"/>
                </a:lnSpc>
              </a:pPr>
              <a:endParaRPr lang="zh-CN" altLang="en-US" sz="2000" kern="100" dirty="0">
                <a:solidFill>
                  <a:schemeClr val="tx1">
                    <a:lumMod val="75000"/>
                    <a:lumOff val="25000"/>
                  </a:schemeClr>
                </a:solidFill>
                <a:cs typeface="+mn-ea"/>
                <a:sym typeface="+mn-lt"/>
              </a:endParaRPr>
            </a:p>
          </p:txBody>
        </p:sp>
        <p:sp>
          <p:nvSpPr>
            <p:cNvPr id="11" name="矩形 10"/>
            <p:cNvSpPr/>
            <p:nvPr/>
          </p:nvSpPr>
          <p:spPr>
            <a:xfrm>
              <a:off x="6944" y="5124"/>
              <a:ext cx="6209" cy="81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76800" tIns="38400" rIns="76800" bIns="38400">
              <a:spAutoFit/>
            </a:bodyPr>
            <a:lstStyle/>
            <a:p>
              <a:pPr marL="240030" indent="-240030">
                <a:lnSpc>
                  <a:spcPct val="120000"/>
                </a:lnSpc>
                <a:buFont typeface="Arial" panose="020B0604020202020204" pitchFamily="34" charset="0"/>
                <a:buChar char="•"/>
              </a:pPr>
              <a:r>
                <a:rPr lang="zh-CN" altLang="en-US" sz="2400" kern="100" dirty="0">
                  <a:solidFill>
                    <a:schemeClr val="tx1">
                      <a:lumMod val="75000"/>
                      <a:lumOff val="25000"/>
                    </a:schemeClr>
                  </a:solidFill>
                  <a:cs typeface="+mn-ea"/>
                  <a:sym typeface="+mn-lt"/>
                </a:rPr>
                <a:t>数字信息产品 网络信息产品</a:t>
              </a:r>
              <a:endParaRPr lang="zh-CN" altLang="en-US" sz="2400" kern="100" dirty="0">
                <a:solidFill>
                  <a:schemeClr val="tx1">
                    <a:lumMod val="75000"/>
                    <a:lumOff val="25000"/>
                  </a:schemeClr>
                </a:solidFill>
                <a:cs typeface="+mn-ea"/>
                <a:sym typeface="+mn-lt"/>
              </a:endParaRPr>
            </a:p>
            <a:p>
              <a:pPr marL="240030" indent="-240030">
                <a:lnSpc>
                  <a:spcPct val="120000"/>
                </a:lnSpc>
                <a:buFont typeface="Arial" panose="020B0604020202020204" pitchFamily="34" charset="0"/>
                <a:buChar char="•"/>
              </a:pPr>
              <a:endParaRPr lang="zh-CN" altLang="en-US" sz="1300" kern="100" dirty="0">
                <a:solidFill>
                  <a:schemeClr val="tx1">
                    <a:lumMod val="75000"/>
                    <a:lumOff val="25000"/>
                  </a:schemeClr>
                </a:solidFill>
                <a:cs typeface="+mn-ea"/>
                <a:sym typeface="+mn-lt"/>
              </a:endParaRPr>
            </a:p>
          </p:txBody>
        </p:sp>
        <p:sp>
          <p:nvSpPr>
            <p:cNvPr id="12" name="圆角矩形 11"/>
            <p:cNvSpPr/>
            <p:nvPr/>
          </p:nvSpPr>
          <p:spPr>
            <a:xfrm>
              <a:off x="1114" y="3181"/>
              <a:ext cx="2297" cy="1678"/>
            </a:xfrm>
            <a:prstGeom prst="roundRect">
              <a:avLst/>
            </a:prstGeom>
            <a:solidFill>
              <a:schemeClr val="tx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endParaRPr lang="zh-CN" altLang="en-US" sz="2400" b="1" dirty="0">
                <a:cs typeface="+mn-ea"/>
                <a:sym typeface="+mn-lt"/>
              </a:endParaRPr>
            </a:p>
          </p:txBody>
        </p:sp>
        <p:cxnSp>
          <p:nvCxnSpPr>
            <p:cNvPr id="13" name="肘形连接符 12"/>
            <p:cNvCxnSpPr/>
            <p:nvPr/>
          </p:nvCxnSpPr>
          <p:spPr>
            <a:xfrm>
              <a:off x="3411" y="3998"/>
              <a:ext cx="982" cy="15"/>
            </a:xfrm>
            <a:prstGeom prst="bentConnector3">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6"/>
            </a:lnRef>
            <a:fillRef idx="0">
              <a:schemeClr val="accent6"/>
            </a:fillRef>
            <a:effectRef idx="0">
              <a:schemeClr val="accent6"/>
            </a:effectRef>
            <a:fontRef idx="minor">
              <a:schemeClr val="tx1"/>
            </a:fontRef>
          </p:style>
        </p:cxnSp>
        <p:cxnSp>
          <p:nvCxnSpPr>
            <p:cNvPr id="14" name="肘形连接符 13"/>
            <p:cNvCxnSpPr/>
            <p:nvPr/>
          </p:nvCxnSpPr>
          <p:spPr>
            <a:xfrm rot="10800000" flipV="1">
              <a:off x="3411" y="2464"/>
              <a:ext cx="982" cy="1534"/>
            </a:xfrm>
            <a:prstGeom prst="bentConnector3">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6"/>
            </a:lnRef>
            <a:fillRef idx="0">
              <a:schemeClr val="accent6"/>
            </a:fillRef>
            <a:effectRef idx="0">
              <a:schemeClr val="accent6"/>
            </a:effectRef>
            <a:fontRef idx="minor">
              <a:schemeClr val="tx1"/>
            </a:fontRef>
          </p:style>
        </p:cxnSp>
        <p:cxnSp>
          <p:nvCxnSpPr>
            <p:cNvPr id="15" name="肘形连接符 14"/>
            <p:cNvCxnSpPr/>
            <p:nvPr/>
          </p:nvCxnSpPr>
          <p:spPr>
            <a:xfrm>
              <a:off x="3411" y="3998"/>
              <a:ext cx="982" cy="1534"/>
            </a:xfrm>
            <a:prstGeom prst="bentConnector3">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6"/>
            </a:lnRef>
            <a:fillRef idx="0">
              <a:schemeClr val="accent6"/>
            </a:fillRef>
            <a:effectRef idx="0">
              <a:schemeClr val="accent6"/>
            </a:effectRef>
            <a:fontRef idx="minor">
              <a:schemeClr val="tx1"/>
            </a:fontRef>
          </p:style>
        </p:cxnSp>
        <p:cxnSp>
          <p:nvCxnSpPr>
            <p:cNvPr id="16" name="直接连接符 15"/>
            <p:cNvCxnSpPr/>
            <p:nvPr/>
          </p:nvCxnSpPr>
          <p:spPr>
            <a:xfrm>
              <a:off x="7285" y="3205"/>
              <a:ext cx="5529" cy="0"/>
            </a:xfrm>
            <a:prstGeom prst="lin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6"/>
            </a:lnRef>
            <a:fillRef idx="0">
              <a:schemeClr val="accent6"/>
            </a:fillRef>
            <a:effectRef idx="0">
              <a:schemeClr val="accent6"/>
            </a:effectRef>
            <a:fontRef idx="minor">
              <a:schemeClr val="tx1"/>
            </a:fontRef>
          </p:style>
        </p:cxnSp>
        <p:cxnSp>
          <p:nvCxnSpPr>
            <p:cNvPr id="17" name="直接连接符 16"/>
            <p:cNvCxnSpPr/>
            <p:nvPr/>
          </p:nvCxnSpPr>
          <p:spPr>
            <a:xfrm>
              <a:off x="7285" y="4878"/>
              <a:ext cx="5529" cy="0"/>
            </a:xfrm>
            <a:prstGeom prst="lin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6"/>
            </a:lnRef>
            <a:fillRef idx="0">
              <a:schemeClr val="accent6"/>
            </a:fillRef>
            <a:effectRef idx="0">
              <a:schemeClr val="accent6"/>
            </a:effectRef>
            <a:fontRef idx="minor">
              <a:schemeClr val="tx1"/>
            </a:fontRef>
          </p:style>
        </p:cxnSp>
        <p:sp>
          <p:nvSpPr>
            <p:cNvPr id="2" name="TextBox 1"/>
            <p:cNvSpPr txBox="1"/>
            <p:nvPr/>
          </p:nvSpPr>
          <p:spPr>
            <a:xfrm>
              <a:off x="1401" y="3425"/>
              <a:ext cx="1722" cy="122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nSpc>
                  <a:spcPct val="150000"/>
                </a:lnSpc>
              </a:pPr>
              <a:r>
                <a:rPr lang="zh-CN" altLang="en-US" sz="2400" b="1" dirty="0">
                  <a:solidFill>
                    <a:schemeClr val="bg1"/>
                  </a:solidFill>
                  <a:cs typeface="+mn-ea"/>
                  <a:sym typeface="+mn-lt"/>
                </a:rPr>
                <a:t>信息产品类型</a:t>
              </a:r>
              <a:endParaRPr lang="zh-CN" altLang="en-US" sz="2400" b="1" dirty="0">
                <a:solidFill>
                  <a:schemeClr val="bg1"/>
                </a:solidFill>
                <a:cs typeface="+mn-ea"/>
                <a:sym typeface="+mn-lt"/>
              </a:endParaRPr>
            </a:p>
          </p:txBody>
        </p:sp>
      </p:grpSp>
      <p:sp>
        <p:nvSpPr>
          <p:cNvPr id="23" name="TextBox 43"/>
          <p:cNvSpPr txBox="1">
            <a:spLocks noChangeArrowheads="1"/>
          </p:cNvSpPr>
          <p:nvPr/>
        </p:nvSpPr>
        <p:spPr bwMode="auto">
          <a:xfrm>
            <a:off x="2015082" y="6439"/>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smtClean="0">
                <a:latin typeface="+mn-lt"/>
                <a:ea typeface="+mn-ea"/>
                <a:cs typeface="+mn-ea"/>
                <a:sym typeface="+mn-lt"/>
              </a:rPr>
              <a:t>信息</a:t>
            </a:r>
            <a:r>
              <a:rPr lang="zh-CN" altLang="en-US" sz="4000" b="1" dirty="0">
                <a:latin typeface="+mn-lt"/>
                <a:ea typeface="+mn-ea"/>
                <a:cs typeface="+mn-ea"/>
                <a:sym typeface="+mn-lt"/>
              </a:rPr>
              <a:t>产品</a:t>
            </a:r>
            <a:endParaRPr lang="en-US" altLang="zh-CN" sz="4000" b="1" dirty="0">
              <a:latin typeface="+mn-lt"/>
              <a:ea typeface="+mn-ea"/>
              <a:cs typeface="+mn-ea"/>
              <a:sym typeface="+mn-lt"/>
            </a:endParaRPr>
          </a:p>
        </p:txBody>
      </p:sp>
      <p:sp>
        <p:nvSpPr>
          <p:cNvPr id="24" name="燕尾形 23"/>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5" name="TextBox 7"/>
          <p:cNvSpPr txBox="1"/>
          <p:nvPr/>
        </p:nvSpPr>
        <p:spPr>
          <a:xfrm>
            <a:off x="142932" y="6439"/>
            <a:ext cx="668061" cy="693103"/>
          </a:xfrm>
          <a:prstGeom prst="rect">
            <a:avLst/>
          </a:prstGeom>
          <a:noFill/>
        </p:spPr>
        <p:txBody>
          <a:bodyPr wrap="none" lIns="76800" tIns="38400" rIns="76800" bIns="38400" rtlCol="0">
            <a:spAutoFit/>
          </a:bodyPr>
          <a:lstStyle/>
          <a:p>
            <a:r>
              <a:rPr lang="en-US" altLang="zh-CN" sz="4000" dirty="0">
                <a:cs typeface="+mn-ea"/>
                <a:sym typeface="+mn-lt"/>
              </a:rPr>
              <a:t>01</a:t>
            </a:r>
            <a:endParaRPr lang="zh-CN" altLang="en-US" sz="4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1467538" y="2457305"/>
            <a:ext cx="146050" cy="1163637"/>
          </a:xfrm>
          <a:custGeom>
            <a:avLst/>
            <a:gdLst>
              <a:gd name="T0" fmla="*/ 256 w 669"/>
              <a:gd name="T1" fmla="*/ 0 h 5309"/>
              <a:gd name="T2" fmla="*/ 256 w 669"/>
              <a:gd name="T3" fmla="*/ 4149 h 5309"/>
              <a:gd name="T4" fmla="*/ 669 w 669"/>
              <a:gd name="T5" fmla="*/ 5127 h 5309"/>
              <a:gd name="T6" fmla="*/ 486 w 669"/>
              <a:gd name="T7" fmla="*/ 5309 h 5309"/>
              <a:gd name="T8" fmla="*/ 0 w 669"/>
              <a:gd name="T9" fmla="*/ 4161 h 5309"/>
              <a:gd name="T10" fmla="*/ 0 w 669"/>
              <a:gd name="T11" fmla="*/ 0 h 5309"/>
              <a:gd name="T12" fmla="*/ 256 w 669"/>
              <a:gd name="T13" fmla="*/ 0 h 5309"/>
            </a:gdLst>
            <a:ahLst/>
            <a:cxnLst>
              <a:cxn ang="0">
                <a:pos x="T0" y="T1"/>
              </a:cxn>
              <a:cxn ang="0">
                <a:pos x="T2" y="T3"/>
              </a:cxn>
              <a:cxn ang="0">
                <a:pos x="T4" y="T5"/>
              </a:cxn>
              <a:cxn ang="0">
                <a:pos x="T6" y="T7"/>
              </a:cxn>
              <a:cxn ang="0">
                <a:pos x="T8" y="T9"/>
              </a:cxn>
              <a:cxn ang="0">
                <a:pos x="T10" y="T11"/>
              </a:cxn>
              <a:cxn ang="0">
                <a:pos x="T12" y="T13"/>
              </a:cxn>
            </a:cxnLst>
            <a:rect l="0" t="0" r="r" b="b"/>
            <a:pathLst>
              <a:path w="669" h="5309">
                <a:moveTo>
                  <a:pt x="256" y="0"/>
                </a:moveTo>
                <a:lnTo>
                  <a:pt x="256" y="4149"/>
                </a:lnTo>
                <a:cubicBezTo>
                  <a:pt x="256" y="4531"/>
                  <a:pt x="415" y="4878"/>
                  <a:pt x="669" y="5127"/>
                </a:cubicBezTo>
                <a:lnTo>
                  <a:pt x="486" y="5309"/>
                </a:lnTo>
                <a:cubicBezTo>
                  <a:pt x="187" y="5017"/>
                  <a:pt x="0" y="4610"/>
                  <a:pt x="0" y="4161"/>
                </a:cubicBezTo>
                <a:lnTo>
                  <a:pt x="0" y="0"/>
                </a:lnTo>
                <a:lnTo>
                  <a:pt x="256" y="0"/>
                </a:lnTo>
                <a:close/>
              </a:path>
            </a:pathLst>
          </a:custGeom>
          <a:solidFill>
            <a:schemeClr val="bg1">
              <a:lumMod val="50000"/>
            </a:schemeClr>
          </a:solidFill>
          <a:ln>
            <a:noFill/>
          </a:ln>
          <a:scene3d>
            <a:camera prst="orthographicFront"/>
            <a:lightRig rig="threePt" dir="t"/>
          </a:scene3d>
          <a:sp3d>
            <a:bevelT/>
          </a:sp3d>
        </p:spPr>
        <p:txBody>
          <a:bodyPr vert="horz" wrap="square" lIns="102398" tIns="51199" rIns="102398" bIns="51199" numCol="1" anchor="t" anchorCtr="0" compatLnSpc="1"/>
          <a:lstStyle/>
          <a:p>
            <a:endParaRPr lang="zh-CN" altLang="en-US">
              <a:cs typeface="+mn-ea"/>
              <a:sym typeface="+mn-lt"/>
            </a:endParaRPr>
          </a:p>
        </p:txBody>
      </p:sp>
      <p:sp>
        <p:nvSpPr>
          <p:cNvPr id="3" name="Freeform 6"/>
          <p:cNvSpPr/>
          <p:nvPr/>
        </p:nvSpPr>
        <p:spPr bwMode="auto">
          <a:xfrm>
            <a:off x="1512473" y="1455686"/>
            <a:ext cx="146050" cy="1163637"/>
          </a:xfrm>
          <a:custGeom>
            <a:avLst/>
            <a:gdLst>
              <a:gd name="T0" fmla="*/ 669 w 669"/>
              <a:gd name="T1" fmla="*/ 182 h 5308"/>
              <a:gd name="T2" fmla="*/ 256 w 669"/>
              <a:gd name="T3" fmla="*/ 1160 h 5308"/>
              <a:gd name="T4" fmla="*/ 256 w 669"/>
              <a:gd name="T5" fmla="*/ 5308 h 5308"/>
              <a:gd name="T6" fmla="*/ 0 w 669"/>
              <a:gd name="T7" fmla="*/ 5308 h 5308"/>
              <a:gd name="T8" fmla="*/ 0 w 669"/>
              <a:gd name="T9" fmla="*/ 1148 h 5308"/>
              <a:gd name="T10" fmla="*/ 486 w 669"/>
              <a:gd name="T11" fmla="*/ 0 h 5308"/>
              <a:gd name="T12" fmla="*/ 669 w 669"/>
              <a:gd name="T13" fmla="*/ 182 h 5308"/>
            </a:gdLst>
            <a:ahLst/>
            <a:cxnLst>
              <a:cxn ang="0">
                <a:pos x="T0" y="T1"/>
              </a:cxn>
              <a:cxn ang="0">
                <a:pos x="T2" y="T3"/>
              </a:cxn>
              <a:cxn ang="0">
                <a:pos x="T4" y="T5"/>
              </a:cxn>
              <a:cxn ang="0">
                <a:pos x="T6" y="T7"/>
              </a:cxn>
              <a:cxn ang="0">
                <a:pos x="T8" y="T9"/>
              </a:cxn>
              <a:cxn ang="0">
                <a:pos x="T10" y="T11"/>
              </a:cxn>
              <a:cxn ang="0">
                <a:pos x="T12" y="T13"/>
              </a:cxn>
            </a:cxnLst>
            <a:rect l="0" t="0" r="r" b="b"/>
            <a:pathLst>
              <a:path w="669" h="5308">
                <a:moveTo>
                  <a:pt x="669" y="182"/>
                </a:moveTo>
                <a:cubicBezTo>
                  <a:pt x="415" y="431"/>
                  <a:pt x="256" y="778"/>
                  <a:pt x="256" y="1160"/>
                </a:cubicBezTo>
                <a:lnTo>
                  <a:pt x="256" y="5308"/>
                </a:lnTo>
                <a:lnTo>
                  <a:pt x="0" y="5308"/>
                </a:lnTo>
                <a:lnTo>
                  <a:pt x="0" y="1148"/>
                </a:lnTo>
                <a:cubicBezTo>
                  <a:pt x="0" y="699"/>
                  <a:pt x="187" y="292"/>
                  <a:pt x="486" y="0"/>
                </a:cubicBezTo>
                <a:lnTo>
                  <a:pt x="669" y="182"/>
                </a:lnTo>
                <a:close/>
              </a:path>
            </a:pathLst>
          </a:custGeom>
          <a:solidFill>
            <a:schemeClr val="bg1">
              <a:lumMod val="50000"/>
            </a:schemeClr>
          </a:solidFill>
          <a:ln>
            <a:noFill/>
          </a:ln>
          <a:scene3d>
            <a:camera prst="orthographicFront"/>
            <a:lightRig rig="threePt" dir="t"/>
          </a:scene3d>
          <a:sp3d>
            <a:bevelT/>
          </a:sp3d>
        </p:spPr>
        <p:txBody>
          <a:bodyPr vert="horz" wrap="square" lIns="102398" tIns="51199" rIns="102398" bIns="51199" numCol="1" anchor="t" anchorCtr="0" compatLnSpc="1"/>
          <a:lstStyle/>
          <a:p>
            <a:endParaRPr lang="zh-CN" altLang="en-US">
              <a:cs typeface="+mn-ea"/>
              <a:sym typeface="+mn-lt"/>
            </a:endParaRPr>
          </a:p>
        </p:txBody>
      </p:sp>
      <p:sp>
        <p:nvSpPr>
          <p:cNvPr id="4" name="Freeform 8"/>
          <p:cNvSpPr/>
          <p:nvPr/>
        </p:nvSpPr>
        <p:spPr bwMode="auto">
          <a:xfrm>
            <a:off x="1571874" y="1316954"/>
            <a:ext cx="1253743" cy="222250"/>
          </a:xfrm>
          <a:custGeom>
            <a:avLst/>
            <a:gdLst>
              <a:gd name="T0" fmla="*/ 6397 w 7145"/>
              <a:gd name="T1" fmla="*/ 375 h 1015"/>
              <a:gd name="T2" fmla="*/ 6279 w 7145"/>
              <a:gd name="T3" fmla="*/ 0 h 1015"/>
              <a:gd name="T4" fmla="*/ 7145 w 7145"/>
              <a:gd name="T5" fmla="*/ 499 h 1015"/>
              <a:gd name="T6" fmla="*/ 6279 w 7145"/>
              <a:gd name="T7" fmla="*/ 997 h 1015"/>
              <a:gd name="T8" fmla="*/ 6397 w 7145"/>
              <a:gd name="T9" fmla="*/ 623 h 1015"/>
              <a:gd name="T10" fmla="*/ 1140 w 7145"/>
              <a:gd name="T11" fmla="*/ 623 h 1015"/>
              <a:gd name="T12" fmla="*/ 183 w 7145"/>
              <a:gd name="T13" fmla="*/ 1015 h 1015"/>
              <a:gd name="T14" fmla="*/ 0 w 7145"/>
              <a:gd name="T15" fmla="*/ 833 h 1015"/>
              <a:gd name="T16" fmla="*/ 1120 w 7145"/>
              <a:gd name="T17" fmla="*/ 375 h 1015"/>
              <a:gd name="T18" fmla="*/ 6397 w 7145"/>
              <a:gd name="T19" fmla="*/ 375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45" h="1015">
                <a:moveTo>
                  <a:pt x="6397" y="375"/>
                </a:moveTo>
                <a:lnTo>
                  <a:pt x="6279" y="0"/>
                </a:lnTo>
                <a:lnTo>
                  <a:pt x="7145" y="499"/>
                </a:lnTo>
                <a:lnTo>
                  <a:pt x="6279" y="997"/>
                </a:lnTo>
                <a:lnTo>
                  <a:pt x="6397" y="623"/>
                </a:lnTo>
                <a:lnTo>
                  <a:pt x="1140" y="623"/>
                </a:lnTo>
                <a:cubicBezTo>
                  <a:pt x="769" y="623"/>
                  <a:pt x="430" y="773"/>
                  <a:pt x="183" y="1015"/>
                </a:cubicBezTo>
                <a:lnTo>
                  <a:pt x="0" y="833"/>
                </a:lnTo>
                <a:cubicBezTo>
                  <a:pt x="290" y="550"/>
                  <a:pt x="686" y="375"/>
                  <a:pt x="1120" y="375"/>
                </a:cubicBezTo>
                <a:lnTo>
                  <a:pt x="6397" y="375"/>
                </a:lnTo>
                <a:close/>
              </a:path>
            </a:pathLst>
          </a:custGeom>
          <a:solidFill>
            <a:schemeClr val="bg1">
              <a:lumMod val="50000"/>
            </a:schemeClr>
          </a:solidFill>
          <a:ln>
            <a:noFill/>
          </a:ln>
          <a:scene3d>
            <a:camera prst="orthographicFront"/>
            <a:lightRig rig="threePt" dir="t"/>
          </a:scene3d>
          <a:sp3d>
            <a:bevelT/>
          </a:sp3d>
        </p:spPr>
        <p:txBody>
          <a:bodyPr vert="horz" wrap="square" lIns="102398" tIns="51199" rIns="102398" bIns="51199" numCol="1" anchor="t" anchorCtr="0" compatLnSpc="1"/>
          <a:lstStyle/>
          <a:p>
            <a:endParaRPr lang="zh-CN" altLang="en-US">
              <a:cs typeface="+mn-ea"/>
              <a:sym typeface="+mn-lt"/>
            </a:endParaRPr>
          </a:p>
        </p:txBody>
      </p:sp>
      <p:sp>
        <p:nvSpPr>
          <p:cNvPr id="7" name="Freeform 10"/>
          <p:cNvSpPr/>
          <p:nvPr/>
        </p:nvSpPr>
        <p:spPr bwMode="auto">
          <a:xfrm>
            <a:off x="1571874" y="3591431"/>
            <a:ext cx="1253743" cy="223837"/>
          </a:xfrm>
          <a:custGeom>
            <a:avLst/>
            <a:gdLst>
              <a:gd name="T0" fmla="*/ 6397 w 7145"/>
              <a:gd name="T1" fmla="*/ 392 h 1015"/>
              <a:gd name="T2" fmla="*/ 6279 w 7145"/>
              <a:gd name="T3" fmla="*/ 18 h 1015"/>
              <a:gd name="T4" fmla="*/ 7145 w 7145"/>
              <a:gd name="T5" fmla="*/ 516 h 1015"/>
              <a:gd name="T6" fmla="*/ 6279 w 7145"/>
              <a:gd name="T7" fmla="*/ 1015 h 1015"/>
              <a:gd name="T8" fmla="*/ 6397 w 7145"/>
              <a:gd name="T9" fmla="*/ 640 h 1015"/>
              <a:gd name="T10" fmla="*/ 1120 w 7145"/>
              <a:gd name="T11" fmla="*/ 640 h 1015"/>
              <a:gd name="T12" fmla="*/ 0 w 7145"/>
              <a:gd name="T13" fmla="*/ 182 h 1015"/>
              <a:gd name="T14" fmla="*/ 183 w 7145"/>
              <a:gd name="T15" fmla="*/ 0 h 1015"/>
              <a:gd name="T16" fmla="*/ 1140 w 7145"/>
              <a:gd name="T17" fmla="*/ 392 h 1015"/>
              <a:gd name="T18" fmla="*/ 6397 w 7145"/>
              <a:gd name="T19" fmla="*/ 392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45" h="1015">
                <a:moveTo>
                  <a:pt x="6397" y="392"/>
                </a:moveTo>
                <a:lnTo>
                  <a:pt x="6279" y="18"/>
                </a:lnTo>
                <a:lnTo>
                  <a:pt x="7145" y="516"/>
                </a:lnTo>
                <a:lnTo>
                  <a:pt x="6279" y="1015"/>
                </a:lnTo>
                <a:lnTo>
                  <a:pt x="6397" y="640"/>
                </a:lnTo>
                <a:lnTo>
                  <a:pt x="1120" y="640"/>
                </a:lnTo>
                <a:cubicBezTo>
                  <a:pt x="686" y="640"/>
                  <a:pt x="290" y="465"/>
                  <a:pt x="0" y="182"/>
                </a:cubicBezTo>
                <a:lnTo>
                  <a:pt x="183" y="0"/>
                </a:lnTo>
                <a:cubicBezTo>
                  <a:pt x="430" y="242"/>
                  <a:pt x="769" y="392"/>
                  <a:pt x="1140" y="392"/>
                </a:cubicBezTo>
                <a:lnTo>
                  <a:pt x="6397" y="392"/>
                </a:lnTo>
                <a:close/>
              </a:path>
            </a:pathLst>
          </a:custGeom>
          <a:solidFill>
            <a:schemeClr val="bg1">
              <a:lumMod val="50000"/>
            </a:schemeClr>
          </a:solidFill>
          <a:ln>
            <a:noFill/>
          </a:ln>
          <a:scene3d>
            <a:camera prst="orthographicFront"/>
            <a:lightRig rig="threePt" dir="t"/>
          </a:scene3d>
          <a:sp3d>
            <a:bevelT/>
          </a:sp3d>
        </p:spPr>
        <p:txBody>
          <a:bodyPr vert="horz" wrap="square" lIns="102398" tIns="51199" rIns="102398" bIns="51199" numCol="1" anchor="t" anchorCtr="0" compatLnSpc="1"/>
          <a:lstStyle/>
          <a:p>
            <a:endParaRPr lang="zh-CN" altLang="en-US">
              <a:cs typeface="+mn-ea"/>
              <a:sym typeface="+mn-lt"/>
            </a:endParaRPr>
          </a:p>
        </p:txBody>
      </p:sp>
      <p:grpSp>
        <p:nvGrpSpPr>
          <p:cNvPr id="8" name="组合 7"/>
          <p:cNvGrpSpPr/>
          <p:nvPr/>
        </p:nvGrpSpPr>
        <p:grpSpPr>
          <a:xfrm>
            <a:off x="899114" y="1719009"/>
            <a:ext cx="1584654" cy="1602392"/>
            <a:chOff x="878699" y="1663196"/>
            <a:chExt cx="1839499" cy="1705474"/>
          </a:xfrm>
          <a:solidFill>
            <a:schemeClr val="tx2"/>
          </a:solidFill>
        </p:grpSpPr>
        <p:sp>
          <p:nvSpPr>
            <p:cNvPr id="9" name="八边形 8"/>
            <p:cNvSpPr/>
            <p:nvPr/>
          </p:nvSpPr>
          <p:spPr>
            <a:xfrm>
              <a:off x="878699" y="1663196"/>
              <a:ext cx="1705474" cy="1705474"/>
            </a:xfrm>
            <a:prstGeom prst="octagon">
              <a:avLst/>
            </a:prstGeom>
            <a:grp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Rectangle 11"/>
            <p:cNvSpPr>
              <a:spLocks noChangeArrowheads="1"/>
            </p:cNvSpPr>
            <p:nvPr/>
          </p:nvSpPr>
          <p:spPr bwMode="gray">
            <a:xfrm>
              <a:off x="962845" y="2069540"/>
              <a:ext cx="1755353" cy="884455"/>
            </a:xfrm>
            <a:prstGeom prst="rect">
              <a:avLst/>
            </a:prstGeom>
            <a:noFill/>
            <a:ln>
              <a:noFill/>
            </a:ln>
            <a:scene3d>
              <a:camera prst="orthographicFront"/>
              <a:lightRig rig="threePt" dir="t"/>
            </a:scene3d>
            <a:sp3d>
              <a:bevelT/>
            </a:sp3d>
          </p:spPr>
          <p:txBody>
            <a:bodyPr wrap="square">
              <a:spAutoFit/>
            </a:bodyPr>
            <a:lstStyle/>
            <a:p>
              <a:r>
                <a:rPr lang="zh-CN" altLang="en-US" sz="2400" b="1" dirty="0">
                  <a:solidFill>
                    <a:schemeClr val="bg1"/>
                  </a:solidFill>
                  <a:cs typeface="+mn-ea"/>
                  <a:sym typeface="+mn-lt"/>
                </a:rPr>
                <a:t>信息产品</a:t>
              </a:r>
              <a:endParaRPr lang="en-US" altLang="zh-CN" sz="2400" b="1" dirty="0">
                <a:solidFill>
                  <a:schemeClr val="bg1"/>
                </a:solidFill>
                <a:cs typeface="+mn-ea"/>
                <a:sym typeface="+mn-lt"/>
              </a:endParaRPr>
            </a:p>
            <a:p>
              <a:r>
                <a:rPr lang="zh-CN" altLang="en-US" sz="2400" b="1" dirty="0">
                  <a:solidFill>
                    <a:schemeClr val="bg1"/>
                  </a:solidFill>
                  <a:cs typeface="+mn-ea"/>
                  <a:sym typeface="+mn-lt"/>
                </a:rPr>
                <a:t>生产特征</a:t>
              </a:r>
              <a:endParaRPr lang="zh-CN" altLang="en-US" sz="2400" b="1" dirty="0">
                <a:solidFill>
                  <a:schemeClr val="bg1"/>
                </a:solidFill>
                <a:cs typeface="+mn-ea"/>
                <a:sym typeface="+mn-lt"/>
              </a:endParaRPr>
            </a:p>
          </p:txBody>
        </p:sp>
      </p:grpSp>
      <p:sp>
        <p:nvSpPr>
          <p:cNvPr id="11" name="六边形 10"/>
          <p:cNvSpPr/>
          <p:nvPr/>
        </p:nvSpPr>
        <p:spPr>
          <a:xfrm>
            <a:off x="3116474" y="1190732"/>
            <a:ext cx="4912360" cy="888531"/>
          </a:xfrm>
          <a:prstGeom prst="hexagon">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sz="2000" dirty="0">
              <a:solidFill>
                <a:schemeClr val="tx1"/>
              </a:solidFill>
              <a:cs typeface="+mn-ea"/>
              <a:sym typeface="+mn-lt"/>
            </a:endParaRPr>
          </a:p>
        </p:txBody>
      </p:sp>
      <p:sp>
        <p:nvSpPr>
          <p:cNvPr id="16" name="六边形 15"/>
          <p:cNvSpPr/>
          <p:nvPr/>
        </p:nvSpPr>
        <p:spPr>
          <a:xfrm>
            <a:off x="3116474" y="3267395"/>
            <a:ext cx="4912360" cy="888531"/>
          </a:xfrm>
          <a:prstGeom prst="hexagon">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endParaRPr lang="en-US" altLang="zh-CN" sz="2000" dirty="0">
              <a:solidFill>
                <a:schemeClr val="tx1"/>
              </a:solidFill>
              <a:cs typeface="+mn-ea"/>
              <a:sym typeface="+mn-lt"/>
            </a:endParaRPr>
          </a:p>
        </p:txBody>
      </p:sp>
      <p:sp>
        <p:nvSpPr>
          <p:cNvPr id="17" name="六边形 16"/>
          <p:cNvSpPr/>
          <p:nvPr/>
        </p:nvSpPr>
        <p:spPr>
          <a:xfrm>
            <a:off x="3047293" y="3213389"/>
            <a:ext cx="2334903" cy="258356"/>
          </a:xfrm>
          <a:prstGeom prst="hexagon">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r>
              <a:rPr lang="en-US" altLang="zh-CN" b="1" dirty="0">
                <a:solidFill>
                  <a:schemeClr val="tx1"/>
                </a:solidFill>
                <a:cs typeface="+mn-ea"/>
                <a:sym typeface="+mn-lt"/>
              </a:rPr>
              <a:t>2</a:t>
            </a:r>
            <a:endParaRPr lang="zh-CN" altLang="en-US" b="1" dirty="0">
              <a:solidFill>
                <a:schemeClr val="tx1"/>
              </a:solidFill>
              <a:cs typeface="+mn-ea"/>
              <a:sym typeface="+mn-lt"/>
            </a:endParaRPr>
          </a:p>
        </p:txBody>
      </p:sp>
      <p:sp>
        <p:nvSpPr>
          <p:cNvPr id="19" name="六边形 18"/>
          <p:cNvSpPr/>
          <p:nvPr/>
        </p:nvSpPr>
        <p:spPr>
          <a:xfrm>
            <a:off x="3047293" y="1172835"/>
            <a:ext cx="2334903" cy="258356"/>
          </a:xfrm>
          <a:prstGeom prst="hexagon">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r>
              <a:rPr lang="en-US" altLang="zh-CN" b="1" dirty="0">
                <a:solidFill>
                  <a:schemeClr val="tx1"/>
                </a:solidFill>
                <a:cs typeface="+mn-ea"/>
                <a:sym typeface="+mn-lt"/>
              </a:rPr>
              <a:t>1</a:t>
            </a:r>
            <a:endParaRPr lang="zh-CN" altLang="en-US" b="1" dirty="0">
              <a:solidFill>
                <a:schemeClr val="tx1"/>
              </a:solidFill>
              <a:cs typeface="+mn-ea"/>
              <a:sym typeface="+mn-lt"/>
            </a:endParaRPr>
          </a:p>
        </p:txBody>
      </p:sp>
      <p:cxnSp>
        <p:nvCxnSpPr>
          <p:cNvPr id="27" name="直接连接符 26"/>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9" name="燕尾形 2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024" name="TextBox 1023"/>
          <p:cNvSpPr txBox="1"/>
          <p:nvPr/>
        </p:nvSpPr>
        <p:spPr>
          <a:xfrm>
            <a:off x="3299334" y="1431191"/>
            <a:ext cx="4729501" cy="460375"/>
          </a:xfrm>
          <a:prstGeom prst="rect">
            <a:avLst/>
          </a:prstGeom>
          <a:noFill/>
          <a:scene3d>
            <a:camera prst="orthographicFront"/>
            <a:lightRig rig="threePt" dir="t"/>
          </a:scene3d>
          <a:sp3d>
            <a:bevelT/>
          </a:sp3d>
        </p:spPr>
        <p:txBody>
          <a:bodyPr wrap="square" rtlCol="0">
            <a:spAutoFit/>
          </a:bodyPr>
          <a:lstStyle/>
          <a:p>
            <a:r>
              <a:rPr lang="zh-CN" altLang="en-US" sz="2400" dirty="0">
                <a:cs typeface="+mn-ea"/>
                <a:sym typeface="+mn-lt"/>
              </a:rPr>
              <a:t>信息产品的生产具有两段性</a:t>
            </a:r>
            <a:endParaRPr lang="zh-CN" altLang="en-US" sz="2400" dirty="0">
              <a:cs typeface="+mn-ea"/>
              <a:sym typeface="+mn-lt"/>
            </a:endParaRPr>
          </a:p>
        </p:txBody>
      </p:sp>
      <p:sp>
        <p:nvSpPr>
          <p:cNvPr id="1025" name="TextBox 1024"/>
          <p:cNvSpPr txBox="1"/>
          <p:nvPr/>
        </p:nvSpPr>
        <p:spPr>
          <a:xfrm>
            <a:off x="3347864" y="3546570"/>
            <a:ext cx="4029440" cy="460375"/>
          </a:xfrm>
          <a:prstGeom prst="rect">
            <a:avLst/>
          </a:prstGeom>
          <a:noFill/>
          <a:scene3d>
            <a:camera prst="orthographicFront"/>
            <a:lightRig rig="threePt" dir="t"/>
          </a:scene3d>
          <a:sp3d>
            <a:bevelT/>
          </a:sp3d>
        </p:spPr>
        <p:txBody>
          <a:bodyPr wrap="square" rtlCol="0">
            <a:spAutoFit/>
          </a:bodyPr>
          <a:lstStyle/>
          <a:p>
            <a:r>
              <a:rPr lang="zh-CN" altLang="en-US" sz="2400" dirty="0">
                <a:cs typeface="+mn-ea"/>
                <a:sym typeface="+mn-lt"/>
              </a:rPr>
              <a:t>信息产品的生产非重复性</a:t>
            </a:r>
            <a:endParaRPr lang="zh-CN" altLang="en-US" sz="2400" dirty="0">
              <a:cs typeface="+mn-ea"/>
              <a:sym typeface="+mn-lt"/>
            </a:endParaRPr>
          </a:p>
        </p:txBody>
      </p:sp>
      <p:sp>
        <p:nvSpPr>
          <p:cNvPr id="20" name="TextBox 43"/>
          <p:cNvSpPr txBox="1">
            <a:spLocks noChangeArrowheads="1"/>
          </p:cNvSpPr>
          <p:nvPr/>
        </p:nvSpPr>
        <p:spPr bwMode="auto">
          <a:xfrm>
            <a:off x="2015082" y="6439"/>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smtClean="0">
                <a:latin typeface="+mn-lt"/>
                <a:ea typeface="+mn-ea"/>
                <a:cs typeface="+mn-ea"/>
                <a:sym typeface="+mn-lt"/>
              </a:rPr>
              <a:t>信息</a:t>
            </a:r>
            <a:r>
              <a:rPr lang="zh-CN" altLang="en-US" sz="4000" b="1" dirty="0">
                <a:latin typeface="+mn-lt"/>
                <a:ea typeface="+mn-ea"/>
                <a:cs typeface="+mn-ea"/>
                <a:sym typeface="+mn-lt"/>
              </a:rPr>
              <a:t>产品</a:t>
            </a:r>
            <a:endParaRPr lang="en-US" altLang="zh-CN" sz="4000" b="1" dirty="0">
              <a:latin typeface="+mn-lt"/>
              <a:ea typeface="+mn-ea"/>
              <a:cs typeface="+mn-ea"/>
              <a:sym typeface="+mn-lt"/>
            </a:endParaRPr>
          </a:p>
        </p:txBody>
      </p:sp>
      <p:sp>
        <p:nvSpPr>
          <p:cNvPr id="21" name="燕尾形 20"/>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2" name="TextBox 7"/>
          <p:cNvSpPr txBox="1"/>
          <p:nvPr/>
        </p:nvSpPr>
        <p:spPr>
          <a:xfrm>
            <a:off x="142932" y="6439"/>
            <a:ext cx="668061" cy="693103"/>
          </a:xfrm>
          <a:prstGeom prst="rect">
            <a:avLst/>
          </a:prstGeom>
          <a:noFill/>
        </p:spPr>
        <p:txBody>
          <a:bodyPr wrap="none" lIns="76800" tIns="38400" rIns="76800" bIns="38400" rtlCol="0">
            <a:spAutoFit/>
          </a:bodyPr>
          <a:lstStyle/>
          <a:p>
            <a:r>
              <a:rPr lang="en-US" altLang="zh-CN" sz="4000" dirty="0">
                <a:cs typeface="+mn-ea"/>
                <a:sym typeface="+mn-lt"/>
              </a:rPr>
              <a:t>01</a:t>
            </a:r>
            <a:endParaRPr lang="zh-CN" altLang="en-US" sz="4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2015082" y="6439"/>
            <a:ext cx="4789166" cy="69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smtClean="0">
                <a:latin typeface="+mn-lt"/>
                <a:ea typeface="+mn-ea"/>
                <a:cs typeface="+mn-ea"/>
                <a:sym typeface="+mn-lt"/>
              </a:rPr>
              <a:t>信息商品 </a:t>
            </a:r>
            <a:endParaRPr lang="en-US" altLang="zh-CN" sz="4000" b="1" dirty="0">
              <a:latin typeface="+mn-lt"/>
              <a:ea typeface="+mn-ea"/>
              <a:cs typeface="+mn-ea"/>
              <a:sym typeface="+mn-lt"/>
            </a:endParaRP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8" name="TextBox 7"/>
          <p:cNvSpPr txBox="1"/>
          <p:nvPr/>
        </p:nvSpPr>
        <p:spPr>
          <a:xfrm>
            <a:off x="142932" y="6439"/>
            <a:ext cx="668061" cy="693103"/>
          </a:xfrm>
          <a:prstGeom prst="rect">
            <a:avLst/>
          </a:prstGeom>
          <a:noFill/>
        </p:spPr>
        <p:txBody>
          <a:bodyPr wrap="none" lIns="76800" tIns="38400" rIns="76800" bIns="38400" rtlCol="0">
            <a:spAutoFit/>
          </a:bodyPr>
          <a:lstStyle/>
          <a:p>
            <a:r>
              <a:rPr lang="en-US" altLang="zh-CN" sz="4000" dirty="0">
                <a:cs typeface="+mn-ea"/>
                <a:sym typeface="+mn-lt"/>
              </a:rPr>
              <a:t>01</a:t>
            </a:r>
            <a:endParaRPr lang="zh-CN" altLang="en-US" sz="4000" dirty="0">
              <a:cs typeface="+mn-ea"/>
              <a:sym typeface="+mn-lt"/>
            </a:endParaRPr>
          </a:p>
        </p:txBody>
      </p:sp>
      <p:sp>
        <p:nvSpPr>
          <p:cNvPr id="3" name="TextBox 2"/>
          <p:cNvSpPr txBox="1"/>
          <p:nvPr/>
        </p:nvSpPr>
        <p:spPr>
          <a:xfrm>
            <a:off x="142875" y="1721485"/>
            <a:ext cx="8823325" cy="3046095"/>
          </a:xfrm>
          <a:prstGeom prst="rect">
            <a:avLst/>
          </a:prstGeom>
          <a:noFill/>
        </p:spPr>
        <p:txBody>
          <a:bodyPr wrap="square" rtlCol="0">
            <a:spAutoFit/>
          </a:bodyPr>
          <a:lstStyle/>
          <a:p>
            <a:pPr>
              <a:lnSpc>
                <a:spcPct val="150000"/>
              </a:lnSpc>
            </a:pPr>
            <a:r>
              <a:rPr lang="zh-CN" altLang="en-US" sz="4400" dirty="0">
                <a:cs typeface="+mn-ea"/>
                <a:sym typeface="+mn-lt"/>
              </a:rPr>
              <a:t>   </a:t>
            </a:r>
            <a:r>
              <a:rPr lang="zh-CN" altLang="en-US" sz="2800" dirty="0">
                <a:cs typeface="+mn-ea"/>
                <a:sym typeface="+mn-lt"/>
              </a:rPr>
              <a:t>具有一般商品的共性特征又有其个性特征，是具有</a:t>
            </a:r>
            <a:r>
              <a:rPr lang="zh-CN" altLang="en-US" sz="2800" dirty="0">
                <a:solidFill>
                  <a:srgbClr val="FF0000"/>
                </a:solidFill>
                <a:cs typeface="+mn-ea"/>
                <a:sym typeface="+mn-lt"/>
              </a:rPr>
              <a:t>价值属性和使用属性</a:t>
            </a:r>
            <a:r>
              <a:rPr lang="zh-CN" altLang="en-US" sz="2800" dirty="0">
                <a:cs typeface="+mn-ea"/>
                <a:sym typeface="+mn-lt"/>
              </a:rPr>
              <a:t>，用于</a:t>
            </a:r>
            <a:r>
              <a:rPr lang="zh-CN" altLang="en-US" sz="2800" dirty="0">
                <a:solidFill>
                  <a:srgbClr val="FF0000"/>
                </a:solidFill>
                <a:cs typeface="+mn-ea"/>
                <a:sym typeface="+mn-lt"/>
              </a:rPr>
              <a:t>交换</a:t>
            </a:r>
            <a:r>
              <a:rPr lang="zh-CN" altLang="en-US" sz="2800" dirty="0">
                <a:cs typeface="+mn-ea"/>
                <a:sym typeface="+mn-lt"/>
              </a:rPr>
              <a:t>的信息产品。</a:t>
            </a:r>
            <a:endParaRPr lang="zh-CN" altLang="en-US" sz="2800" dirty="0">
              <a:cs typeface="+mn-ea"/>
              <a:sym typeface="+mn-lt"/>
            </a:endParaRPr>
          </a:p>
          <a:p>
            <a:pPr>
              <a:lnSpc>
                <a:spcPct val="150000"/>
              </a:lnSpc>
            </a:pPr>
            <a:endParaRPr lang="zh-CN" altLang="en-US" sz="2800" dirty="0">
              <a:cs typeface="+mn-ea"/>
              <a:sym typeface="+mn-lt"/>
            </a:endParaRPr>
          </a:p>
          <a:p>
            <a:pPr>
              <a:lnSpc>
                <a:spcPct val="150000"/>
              </a:lnSpc>
            </a:pPr>
            <a:endParaRPr lang="zh-CN" altLang="en-US" sz="2800" dirty="0">
              <a:cs typeface="+mn-ea"/>
              <a:sym typeface="+mn-lt"/>
            </a:endParaRPr>
          </a:p>
        </p:txBody>
      </p:sp>
      <p:sp>
        <p:nvSpPr>
          <p:cNvPr id="2" name="TextBox 1"/>
          <p:cNvSpPr txBox="1"/>
          <p:nvPr/>
        </p:nvSpPr>
        <p:spPr>
          <a:xfrm>
            <a:off x="164465" y="814070"/>
            <a:ext cx="8884920" cy="583565"/>
          </a:xfrm>
          <a:prstGeom prst="rect">
            <a:avLst/>
          </a:prstGeom>
          <a:noFill/>
        </p:spPr>
        <p:txBody>
          <a:bodyPr wrap="square" rtlCol="0">
            <a:spAutoFit/>
          </a:bodyPr>
          <a:lstStyle/>
          <a:p>
            <a:r>
              <a:rPr lang="zh-CN" altLang="en-US" sz="3200" b="1" dirty="0">
                <a:cs typeface="+mn-ea"/>
                <a:sym typeface="+mn-lt"/>
              </a:rPr>
              <a:t>四、信息商品的</a:t>
            </a:r>
            <a:r>
              <a:rPr lang="zh-CN" altLang="en-US" sz="3200" b="1" dirty="0" smtClean="0">
                <a:cs typeface="+mn-ea"/>
                <a:sym typeface="+mn-lt"/>
              </a:rPr>
              <a:t>定义   </a:t>
            </a:r>
            <a:r>
              <a:rPr lang="en-US" altLang="zh-CN" sz="3200" b="1" dirty="0" smtClean="0">
                <a:cs typeface="+mn-ea"/>
                <a:sym typeface="+mn-lt"/>
              </a:rPr>
              <a:t>Information Goods</a:t>
            </a:r>
            <a:endParaRPr lang="en-US" altLang="zh-CN" sz="3200"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 name="TextBox 2"/>
          <p:cNvSpPr txBox="1"/>
          <p:nvPr/>
        </p:nvSpPr>
        <p:spPr>
          <a:xfrm>
            <a:off x="3209346" y="3867894"/>
            <a:ext cx="3018838" cy="562590"/>
          </a:xfrm>
          <a:prstGeom prst="rect">
            <a:avLst/>
          </a:prstGeom>
          <a:noFill/>
        </p:spPr>
        <p:txBody>
          <a:bodyPr wrap="square" rtlCol="0">
            <a:spAutoFit/>
          </a:bodyPr>
          <a:lstStyle/>
          <a:p>
            <a:pPr>
              <a:lnSpc>
                <a:spcPct val="200000"/>
              </a:lnSpc>
            </a:pPr>
            <a:r>
              <a:rPr lang="zh-CN" altLang="en-US" b="1" dirty="0">
                <a:cs typeface="+mn-ea"/>
                <a:sym typeface="+mn-lt"/>
              </a:rPr>
              <a:t>* 信息商品的形成过程</a:t>
            </a:r>
            <a:endParaRPr lang="zh-CN" altLang="en-US" b="1" dirty="0">
              <a:cs typeface="+mn-ea"/>
              <a:sym typeface="+mn-lt"/>
            </a:endParaRPr>
          </a:p>
        </p:txBody>
      </p:sp>
      <p:grpSp>
        <p:nvGrpSpPr>
          <p:cNvPr id="4" name="组合 3"/>
          <p:cNvGrpSpPr/>
          <p:nvPr/>
        </p:nvGrpSpPr>
        <p:grpSpPr>
          <a:xfrm>
            <a:off x="395536" y="1539004"/>
            <a:ext cx="8280919" cy="1835532"/>
            <a:chOff x="395536" y="2128338"/>
            <a:chExt cx="8280919" cy="846816"/>
          </a:xfrm>
        </p:grpSpPr>
        <p:sp>
          <p:nvSpPr>
            <p:cNvPr id="2" name="椭圆 1"/>
            <p:cNvSpPr/>
            <p:nvPr/>
          </p:nvSpPr>
          <p:spPr>
            <a:xfrm>
              <a:off x="395536" y="2139702"/>
              <a:ext cx="1445658" cy="486054"/>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椭圆 7"/>
            <p:cNvSpPr/>
            <p:nvPr/>
          </p:nvSpPr>
          <p:spPr>
            <a:xfrm>
              <a:off x="2699792" y="2139702"/>
              <a:ext cx="1445658" cy="486054"/>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4998550" y="2139702"/>
              <a:ext cx="1445658" cy="486054"/>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230797" y="2128338"/>
              <a:ext cx="1445658" cy="486054"/>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右箭头 5"/>
            <p:cNvSpPr/>
            <p:nvPr/>
          </p:nvSpPr>
          <p:spPr>
            <a:xfrm>
              <a:off x="4211961" y="2328723"/>
              <a:ext cx="738399" cy="135015"/>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右箭头 13"/>
            <p:cNvSpPr/>
            <p:nvPr/>
          </p:nvSpPr>
          <p:spPr>
            <a:xfrm>
              <a:off x="1907704" y="2328723"/>
              <a:ext cx="738399" cy="135015"/>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右箭头 18"/>
            <p:cNvSpPr/>
            <p:nvPr/>
          </p:nvSpPr>
          <p:spPr>
            <a:xfrm>
              <a:off x="6516217" y="2328723"/>
              <a:ext cx="738399" cy="135015"/>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TextBox 6"/>
            <p:cNvSpPr txBox="1"/>
            <p:nvPr/>
          </p:nvSpPr>
          <p:spPr>
            <a:xfrm>
              <a:off x="534054" y="2293348"/>
              <a:ext cx="1224136" cy="18458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zh-CN" altLang="en-US" sz="2000" b="1" dirty="0">
                  <a:solidFill>
                    <a:schemeClr val="bg1"/>
                  </a:solidFill>
                  <a:cs typeface="+mn-ea"/>
                  <a:sym typeface="+mn-lt"/>
                </a:rPr>
                <a:t>信息资源</a:t>
              </a:r>
              <a:endParaRPr lang="zh-CN" altLang="en-US" sz="2000" b="1" dirty="0">
                <a:solidFill>
                  <a:schemeClr val="bg1"/>
                </a:solidFill>
                <a:cs typeface="+mn-ea"/>
                <a:sym typeface="+mn-lt"/>
              </a:endParaRPr>
            </a:p>
          </p:txBody>
        </p:sp>
        <p:sp>
          <p:nvSpPr>
            <p:cNvPr id="11" name="TextBox 10"/>
            <p:cNvSpPr txBox="1"/>
            <p:nvPr/>
          </p:nvSpPr>
          <p:spPr>
            <a:xfrm>
              <a:off x="2846557" y="2274584"/>
              <a:ext cx="1365404" cy="18458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zh-CN" altLang="en-US" sz="2000" b="1" dirty="0">
                  <a:solidFill>
                    <a:schemeClr val="bg1"/>
                  </a:solidFill>
                  <a:cs typeface="+mn-ea"/>
                  <a:sym typeface="+mn-lt"/>
                </a:rPr>
                <a:t>二次信息</a:t>
              </a:r>
              <a:endParaRPr lang="zh-CN" altLang="en-US" sz="2000" b="1" dirty="0">
                <a:solidFill>
                  <a:schemeClr val="bg1"/>
                </a:solidFill>
                <a:cs typeface="+mn-ea"/>
                <a:sym typeface="+mn-lt"/>
              </a:endParaRPr>
            </a:p>
          </p:txBody>
        </p:sp>
        <p:sp>
          <p:nvSpPr>
            <p:cNvPr id="12" name="TextBox 11"/>
            <p:cNvSpPr txBox="1"/>
            <p:nvPr/>
          </p:nvSpPr>
          <p:spPr>
            <a:xfrm>
              <a:off x="5135239" y="2287242"/>
              <a:ext cx="1301642" cy="18458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zh-CN" altLang="en-US" sz="2000" b="1" dirty="0">
                  <a:solidFill>
                    <a:schemeClr val="bg1"/>
                  </a:solidFill>
                  <a:cs typeface="+mn-ea"/>
                  <a:sym typeface="+mn-lt"/>
                </a:rPr>
                <a:t>信息产品</a:t>
              </a:r>
              <a:endParaRPr lang="zh-CN" altLang="en-US" sz="2000" b="1" dirty="0">
                <a:solidFill>
                  <a:schemeClr val="bg1"/>
                </a:solidFill>
                <a:cs typeface="+mn-ea"/>
                <a:sym typeface="+mn-lt"/>
              </a:endParaRPr>
            </a:p>
          </p:txBody>
        </p:sp>
        <p:sp>
          <p:nvSpPr>
            <p:cNvPr id="13" name="TextBox 12"/>
            <p:cNvSpPr txBox="1"/>
            <p:nvPr/>
          </p:nvSpPr>
          <p:spPr>
            <a:xfrm>
              <a:off x="7380313" y="2279071"/>
              <a:ext cx="1224136" cy="18458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zh-CN" altLang="en-US" sz="2000" b="1" dirty="0">
                  <a:solidFill>
                    <a:schemeClr val="bg1"/>
                  </a:solidFill>
                  <a:cs typeface="+mn-ea"/>
                  <a:sym typeface="+mn-lt"/>
                </a:rPr>
                <a:t>信息商品</a:t>
              </a:r>
              <a:endParaRPr lang="zh-CN" altLang="en-US" sz="2000" b="1" dirty="0">
                <a:solidFill>
                  <a:schemeClr val="bg1"/>
                </a:solidFill>
                <a:cs typeface="+mn-ea"/>
                <a:sym typeface="+mn-lt"/>
              </a:endParaRPr>
            </a:p>
          </p:txBody>
        </p:sp>
        <p:sp>
          <p:nvSpPr>
            <p:cNvPr id="20" name="TextBox 19"/>
            <p:cNvSpPr txBox="1"/>
            <p:nvPr/>
          </p:nvSpPr>
          <p:spPr>
            <a:xfrm>
              <a:off x="1907705" y="2726799"/>
              <a:ext cx="936104" cy="2413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zh-CN" altLang="en-US" sz="2800" b="1" dirty="0">
                  <a:solidFill>
                    <a:schemeClr val="tx2"/>
                  </a:solidFill>
                  <a:cs typeface="+mn-ea"/>
                  <a:sym typeface="+mn-lt"/>
                </a:rPr>
                <a:t>加工</a:t>
              </a:r>
              <a:endParaRPr lang="zh-CN" altLang="en-US" sz="2800" b="1" dirty="0">
                <a:solidFill>
                  <a:schemeClr val="tx2"/>
                </a:solidFill>
                <a:cs typeface="+mn-ea"/>
                <a:sym typeface="+mn-lt"/>
              </a:endParaRPr>
            </a:p>
          </p:txBody>
        </p:sp>
        <p:sp>
          <p:nvSpPr>
            <p:cNvPr id="21" name="TextBox 20"/>
            <p:cNvSpPr txBox="1"/>
            <p:nvPr/>
          </p:nvSpPr>
          <p:spPr>
            <a:xfrm>
              <a:off x="4217458" y="2726799"/>
              <a:ext cx="1146630" cy="2413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zh-CN" altLang="en-US" sz="2800" b="1" dirty="0">
                  <a:solidFill>
                    <a:schemeClr val="tx2"/>
                  </a:solidFill>
                  <a:cs typeface="+mn-ea"/>
                  <a:sym typeface="+mn-lt"/>
                </a:rPr>
                <a:t>转化</a:t>
              </a:r>
              <a:endParaRPr lang="zh-CN" altLang="en-US" sz="2800" b="1" dirty="0">
                <a:solidFill>
                  <a:schemeClr val="tx2"/>
                </a:solidFill>
                <a:cs typeface="+mn-ea"/>
                <a:sym typeface="+mn-lt"/>
              </a:endParaRPr>
            </a:p>
          </p:txBody>
        </p:sp>
        <p:sp>
          <p:nvSpPr>
            <p:cNvPr id="22" name="TextBox 21"/>
            <p:cNvSpPr txBox="1"/>
            <p:nvPr/>
          </p:nvSpPr>
          <p:spPr>
            <a:xfrm>
              <a:off x="6660232" y="2733768"/>
              <a:ext cx="1440160" cy="2413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zh-CN" altLang="en-US" sz="2800" b="1" dirty="0">
                  <a:solidFill>
                    <a:schemeClr val="tx2"/>
                  </a:solidFill>
                  <a:cs typeface="+mn-ea"/>
                  <a:sym typeface="+mn-lt"/>
                </a:rPr>
                <a:t>交换</a:t>
              </a:r>
              <a:endParaRPr lang="zh-CN" altLang="en-US" sz="2800" b="1" dirty="0">
                <a:solidFill>
                  <a:schemeClr val="tx2"/>
                </a:solidFill>
                <a:cs typeface="+mn-ea"/>
                <a:sym typeface="+mn-lt"/>
              </a:endParaRPr>
            </a:p>
          </p:txBody>
        </p:sp>
      </p:grpSp>
      <p:sp>
        <p:nvSpPr>
          <p:cNvPr id="23" name="TextBox 43"/>
          <p:cNvSpPr txBox="1">
            <a:spLocks noChangeArrowheads="1"/>
          </p:cNvSpPr>
          <p:nvPr/>
        </p:nvSpPr>
        <p:spPr bwMode="auto">
          <a:xfrm>
            <a:off x="2015082" y="6439"/>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smtClean="0">
                <a:latin typeface="+mn-lt"/>
                <a:ea typeface="+mn-ea"/>
                <a:cs typeface="+mn-ea"/>
                <a:sym typeface="+mn-lt"/>
              </a:rPr>
              <a:t>信息</a:t>
            </a:r>
            <a:r>
              <a:rPr lang="zh-CN" altLang="en-US" sz="4000" b="1" dirty="0">
                <a:latin typeface="+mn-lt"/>
                <a:ea typeface="+mn-ea"/>
                <a:cs typeface="+mn-ea"/>
                <a:sym typeface="+mn-lt"/>
              </a:rPr>
              <a:t>商品</a:t>
            </a:r>
            <a:endParaRPr lang="en-US" altLang="zh-CN" sz="4000" b="1" dirty="0">
              <a:latin typeface="+mn-lt"/>
              <a:ea typeface="+mn-ea"/>
              <a:cs typeface="+mn-ea"/>
              <a:sym typeface="+mn-lt"/>
            </a:endParaRPr>
          </a:p>
        </p:txBody>
      </p:sp>
      <p:sp>
        <p:nvSpPr>
          <p:cNvPr id="24" name="燕尾形 23"/>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5" name="TextBox 7"/>
          <p:cNvSpPr txBox="1"/>
          <p:nvPr/>
        </p:nvSpPr>
        <p:spPr>
          <a:xfrm>
            <a:off x="142932" y="6439"/>
            <a:ext cx="668061" cy="693103"/>
          </a:xfrm>
          <a:prstGeom prst="rect">
            <a:avLst/>
          </a:prstGeom>
          <a:noFill/>
        </p:spPr>
        <p:txBody>
          <a:bodyPr wrap="none" lIns="76800" tIns="38400" rIns="76800" bIns="38400" rtlCol="0">
            <a:spAutoFit/>
          </a:bodyPr>
          <a:lstStyle/>
          <a:p>
            <a:r>
              <a:rPr lang="en-US" altLang="zh-CN" sz="4000" dirty="0">
                <a:cs typeface="+mn-ea"/>
                <a:sym typeface="+mn-lt"/>
              </a:rPr>
              <a:t>01</a:t>
            </a:r>
            <a:endParaRPr lang="zh-CN" altLang="en-US" sz="4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2547620" y="1036955"/>
            <a:ext cx="6238875" cy="1793240"/>
          </a:xfrm>
          <a:prstGeom prst="roundRect">
            <a:avLst/>
          </a:prstGeom>
          <a:solidFill>
            <a:schemeClr val="bg1">
              <a:lumMod val="95000"/>
            </a:schemeClr>
          </a:solidFill>
          <a:ln w="12700">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lIns="76827" tIns="38414" rIns="76827" bIns="38414" rtlCol="0" anchor="ctr"/>
          <a:lstStyle/>
          <a:p>
            <a:pPr algn="ctr"/>
            <a:endParaRPr lang="zh-CN" altLang="en-US" dirty="0">
              <a:cs typeface="+mn-ea"/>
              <a:sym typeface="+mn-lt"/>
            </a:endParaRPr>
          </a:p>
        </p:txBody>
      </p:sp>
      <p:sp>
        <p:nvSpPr>
          <p:cNvPr id="23" name="六边形 22"/>
          <p:cNvSpPr/>
          <p:nvPr/>
        </p:nvSpPr>
        <p:spPr>
          <a:xfrm>
            <a:off x="3186430" y="699770"/>
            <a:ext cx="4198620" cy="553085"/>
          </a:xfrm>
          <a:prstGeom prst="hexagon">
            <a:avLst/>
          </a:prstGeom>
          <a:solidFill>
            <a:srgbClr val="5FCACB"/>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lIns="76827" tIns="38414" rIns="76827" bIns="38414" rtlCol="0" anchor="ctr"/>
          <a:lstStyle/>
          <a:p>
            <a:pPr algn="ctr"/>
            <a:r>
              <a:rPr lang="zh-CN" altLang="en-US" sz="2400" b="1" dirty="0">
                <a:solidFill>
                  <a:schemeClr val="bg1"/>
                </a:solidFill>
                <a:cs typeface="+mn-ea"/>
                <a:sym typeface="+mn-lt"/>
              </a:rPr>
              <a:t>信息商品的效用价值</a:t>
            </a:r>
            <a:endParaRPr lang="zh-CN" altLang="en-US" sz="2400" b="1" dirty="0">
              <a:solidFill>
                <a:schemeClr val="bg1"/>
              </a:solidFill>
              <a:cs typeface="+mn-ea"/>
              <a:sym typeface="+mn-lt"/>
            </a:endParaRPr>
          </a:p>
        </p:txBody>
      </p:sp>
      <p:cxnSp>
        <p:nvCxnSpPr>
          <p:cNvPr id="25" name="直接箭头连接符 24"/>
          <p:cNvCxnSpPr/>
          <p:nvPr/>
        </p:nvCxnSpPr>
        <p:spPr>
          <a:xfrm flipV="1">
            <a:off x="1616888" y="1430839"/>
            <a:ext cx="930703" cy="739918"/>
          </a:xfrm>
          <a:prstGeom prst="straightConnector1">
            <a:avLst/>
          </a:prstGeom>
          <a:ln>
            <a:noFill/>
            <a:tailEnd type="arrow"/>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616888" y="2872834"/>
            <a:ext cx="930703" cy="750400"/>
          </a:xfrm>
          <a:prstGeom prst="straightConnector1">
            <a:avLst/>
          </a:prstGeom>
          <a:ln>
            <a:noFill/>
            <a:tailEnd type="arrow"/>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2547620" y="3417570"/>
            <a:ext cx="5553075" cy="1468120"/>
          </a:xfrm>
          <a:prstGeom prst="roundRect">
            <a:avLst/>
          </a:prstGeom>
          <a:solidFill>
            <a:schemeClr val="bg1">
              <a:lumMod val="95000"/>
            </a:schemeClr>
          </a:solidFill>
          <a:ln w="12700">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lIns="76827" tIns="38414" rIns="76827" bIns="38414" rtlCol="0" anchor="ctr"/>
          <a:lstStyle/>
          <a:p>
            <a:pPr algn="ctr"/>
            <a:endParaRPr lang="zh-CN" altLang="en-US">
              <a:cs typeface="+mn-ea"/>
              <a:sym typeface="+mn-lt"/>
            </a:endParaRPr>
          </a:p>
        </p:txBody>
      </p:sp>
      <p:sp>
        <p:nvSpPr>
          <p:cNvPr id="33" name="六边形 32"/>
          <p:cNvSpPr/>
          <p:nvPr/>
        </p:nvSpPr>
        <p:spPr>
          <a:xfrm>
            <a:off x="3186430" y="2980690"/>
            <a:ext cx="3926205" cy="641985"/>
          </a:xfrm>
          <a:prstGeom prst="hexagon">
            <a:avLst/>
          </a:prstGeom>
          <a:solidFill>
            <a:srgbClr val="F5841C"/>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lIns="76827" tIns="38414" rIns="76827" bIns="38414" rtlCol="0" anchor="ctr"/>
          <a:lstStyle/>
          <a:p>
            <a:pPr algn="ctr"/>
            <a:r>
              <a:rPr lang="zh-CN" altLang="en-US" sz="2400" b="1" dirty="0">
                <a:cs typeface="+mn-ea"/>
                <a:sym typeface="+mn-lt"/>
              </a:rPr>
              <a:t>信息商品的效益价值</a:t>
            </a:r>
            <a:endParaRPr lang="zh-CN" altLang="en-US" sz="2400" b="1" dirty="0">
              <a:cs typeface="+mn-ea"/>
              <a:sym typeface="+mn-lt"/>
            </a:endParaRPr>
          </a:p>
        </p:txBody>
      </p:sp>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 name="TextBox 2"/>
          <p:cNvSpPr txBox="1"/>
          <p:nvPr/>
        </p:nvSpPr>
        <p:spPr>
          <a:xfrm>
            <a:off x="2700020" y="1262380"/>
            <a:ext cx="5255895" cy="156845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zh-CN" altLang="en-US" sz="2400" dirty="0">
                <a:cs typeface="+mn-ea"/>
                <a:sym typeface="+mn-lt"/>
              </a:rPr>
              <a:t>信息商品的效用是信息商品使用价值的表现形式，是有信息和无信息两种情况下决策者进行优化决策时所得到的最大期望效用的差值</a:t>
            </a:r>
            <a:endParaRPr lang="zh-CN" altLang="en-US" sz="2400" dirty="0">
              <a:cs typeface="+mn-ea"/>
              <a:sym typeface="+mn-lt"/>
            </a:endParaRPr>
          </a:p>
        </p:txBody>
      </p:sp>
      <p:sp>
        <p:nvSpPr>
          <p:cNvPr id="4" name="TextBox 3"/>
          <p:cNvSpPr txBox="1"/>
          <p:nvPr/>
        </p:nvSpPr>
        <p:spPr>
          <a:xfrm>
            <a:off x="2699887" y="3767352"/>
            <a:ext cx="5166319" cy="830997"/>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zh-CN" altLang="en-US" sz="2400" dirty="0">
                <a:cs typeface="+mn-ea"/>
                <a:sym typeface="+mn-lt"/>
              </a:rPr>
              <a:t>信息商品的效益价值是指信息商品的效用与信息商品生产消耗的比较</a:t>
            </a:r>
            <a:endParaRPr lang="zh-CN" altLang="en-US" sz="2400" dirty="0">
              <a:cs typeface="+mn-ea"/>
              <a:sym typeface="+mn-lt"/>
            </a:endParaRPr>
          </a:p>
        </p:txBody>
      </p:sp>
      <p:sp>
        <p:nvSpPr>
          <p:cNvPr id="19" name="TextBox 43"/>
          <p:cNvSpPr txBox="1">
            <a:spLocks noChangeArrowheads="1"/>
          </p:cNvSpPr>
          <p:nvPr/>
        </p:nvSpPr>
        <p:spPr bwMode="auto">
          <a:xfrm>
            <a:off x="2015082" y="6439"/>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smtClean="0">
                <a:latin typeface="+mn-lt"/>
                <a:ea typeface="+mn-ea"/>
                <a:cs typeface="+mn-ea"/>
                <a:sym typeface="+mn-lt"/>
              </a:rPr>
              <a:t>信息商品</a:t>
            </a:r>
            <a:endParaRPr lang="en-US" altLang="zh-CN" sz="4000" b="1" dirty="0">
              <a:latin typeface="+mn-lt"/>
              <a:ea typeface="+mn-ea"/>
              <a:cs typeface="+mn-ea"/>
              <a:sym typeface="+mn-lt"/>
            </a:endParaRPr>
          </a:p>
        </p:txBody>
      </p:sp>
      <p:sp>
        <p:nvSpPr>
          <p:cNvPr id="20" name="燕尾形 19"/>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1" name="TextBox 7"/>
          <p:cNvSpPr txBox="1"/>
          <p:nvPr/>
        </p:nvSpPr>
        <p:spPr>
          <a:xfrm>
            <a:off x="142932" y="6439"/>
            <a:ext cx="668061" cy="693103"/>
          </a:xfrm>
          <a:prstGeom prst="rect">
            <a:avLst/>
          </a:prstGeom>
          <a:noFill/>
        </p:spPr>
        <p:txBody>
          <a:bodyPr wrap="none" lIns="76800" tIns="38400" rIns="76800" bIns="38400" rtlCol="0">
            <a:spAutoFit/>
          </a:bodyPr>
          <a:lstStyle/>
          <a:p>
            <a:r>
              <a:rPr lang="en-US" altLang="zh-CN" sz="4000" dirty="0">
                <a:cs typeface="+mn-ea"/>
                <a:sym typeface="+mn-lt"/>
              </a:rPr>
              <a:t>01</a:t>
            </a:r>
            <a:endParaRPr lang="zh-CN" altLang="en-US" sz="4000" dirty="0">
              <a:cs typeface="+mn-ea"/>
              <a:sym typeface="+mn-lt"/>
            </a:endParaRPr>
          </a:p>
        </p:txBody>
      </p:sp>
      <p:sp>
        <p:nvSpPr>
          <p:cNvPr id="2" name="左大括号 1"/>
          <p:cNvSpPr/>
          <p:nvPr/>
        </p:nvSpPr>
        <p:spPr>
          <a:xfrm>
            <a:off x="1835048" y="1707654"/>
            <a:ext cx="712543" cy="19155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8" name="六边形 17"/>
          <p:cNvSpPr/>
          <p:nvPr/>
        </p:nvSpPr>
        <p:spPr>
          <a:xfrm>
            <a:off x="380365" y="1430655"/>
            <a:ext cx="1454785" cy="2650490"/>
          </a:xfrm>
          <a:prstGeom prst="hexagon">
            <a:avLst/>
          </a:prstGeom>
          <a:solidFill>
            <a:schemeClr val="tx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lIns="76827" tIns="38414" rIns="76827" bIns="38414" rtlCol="0" anchor="ctr"/>
          <a:lstStyle/>
          <a:p>
            <a:pPr algn="ctr"/>
            <a:r>
              <a:rPr lang="zh-CN" altLang="en-US" sz="2400" b="1" dirty="0">
                <a:solidFill>
                  <a:schemeClr val="bg1"/>
                </a:solidFill>
                <a:cs typeface="+mn-ea"/>
                <a:sym typeface="+mn-lt"/>
              </a:rPr>
              <a:t>信息商品价值</a:t>
            </a:r>
            <a:endParaRPr lang="zh-CN" altLang="en-US" sz="2400"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2015082" y="6439"/>
            <a:ext cx="4789166" cy="69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smtClean="0">
                <a:latin typeface="+mn-lt"/>
                <a:ea typeface="+mn-ea"/>
                <a:cs typeface="+mn-ea"/>
                <a:sym typeface="+mn-lt"/>
              </a:rPr>
              <a:t>信息市场 </a:t>
            </a:r>
            <a:endParaRPr lang="en-US" altLang="zh-CN" sz="4000" b="1" dirty="0">
              <a:latin typeface="+mn-lt"/>
              <a:ea typeface="+mn-ea"/>
              <a:cs typeface="+mn-ea"/>
              <a:sym typeface="+mn-lt"/>
            </a:endParaRP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8" name="TextBox 7"/>
          <p:cNvSpPr txBox="1"/>
          <p:nvPr/>
        </p:nvSpPr>
        <p:spPr>
          <a:xfrm>
            <a:off x="142932" y="6439"/>
            <a:ext cx="668061" cy="693103"/>
          </a:xfrm>
          <a:prstGeom prst="rect">
            <a:avLst/>
          </a:prstGeom>
          <a:noFill/>
        </p:spPr>
        <p:txBody>
          <a:bodyPr wrap="none" lIns="76800" tIns="38400" rIns="76800" bIns="38400" rtlCol="0">
            <a:spAutoFit/>
          </a:bodyPr>
          <a:lstStyle/>
          <a:p>
            <a:r>
              <a:rPr lang="en-US" altLang="zh-CN" sz="4000" dirty="0">
                <a:cs typeface="+mn-ea"/>
                <a:sym typeface="+mn-lt"/>
              </a:rPr>
              <a:t>01</a:t>
            </a:r>
            <a:endParaRPr lang="zh-CN" altLang="en-US" sz="4000" dirty="0">
              <a:cs typeface="+mn-ea"/>
              <a:sym typeface="+mn-lt"/>
            </a:endParaRPr>
          </a:p>
        </p:txBody>
      </p:sp>
      <p:sp>
        <p:nvSpPr>
          <p:cNvPr id="3" name="TextBox 2"/>
          <p:cNvSpPr txBox="1"/>
          <p:nvPr/>
        </p:nvSpPr>
        <p:spPr>
          <a:xfrm>
            <a:off x="142875" y="1397635"/>
            <a:ext cx="8823325" cy="4338320"/>
          </a:xfrm>
          <a:prstGeom prst="rect">
            <a:avLst/>
          </a:prstGeom>
          <a:noFill/>
        </p:spPr>
        <p:txBody>
          <a:bodyPr wrap="square" rtlCol="0">
            <a:spAutoFit/>
          </a:bodyPr>
          <a:lstStyle/>
          <a:p>
            <a:pPr>
              <a:lnSpc>
                <a:spcPct val="150000"/>
              </a:lnSpc>
            </a:pPr>
            <a:r>
              <a:rPr lang="zh-CN" altLang="en-US" sz="4400" dirty="0">
                <a:cs typeface="+mn-ea"/>
                <a:sym typeface="+mn-lt"/>
              </a:rPr>
              <a:t>   </a:t>
            </a:r>
            <a:r>
              <a:rPr lang="zh-CN" altLang="en-US" sz="2800" dirty="0">
                <a:cs typeface="+mn-ea"/>
                <a:sym typeface="+mn-lt"/>
              </a:rPr>
              <a:t>信息商品供求关系的总和，不仅指信息商品的交换场所，而且还包括买卖信息商品的用户及其与信息生产者、经营者之间的经济关系，即</a:t>
            </a:r>
            <a:r>
              <a:rPr lang="zh-CN" altLang="en-US" sz="2800" dirty="0">
                <a:solidFill>
                  <a:srgbClr val="FF0000"/>
                </a:solidFill>
                <a:cs typeface="+mn-ea"/>
                <a:sym typeface="+mn-lt"/>
              </a:rPr>
              <a:t>信息商品从生产到消费之间的整个流通过程和领域</a:t>
            </a:r>
            <a:r>
              <a:rPr lang="zh-CN" altLang="en-US" sz="2800" dirty="0">
                <a:cs typeface="+mn-ea"/>
                <a:sym typeface="+mn-lt"/>
              </a:rPr>
              <a:t>。</a:t>
            </a:r>
            <a:endParaRPr lang="zh-CN" altLang="en-US" sz="2800" dirty="0">
              <a:cs typeface="+mn-ea"/>
              <a:sym typeface="+mn-lt"/>
            </a:endParaRPr>
          </a:p>
          <a:p>
            <a:pPr>
              <a:lnSpc>
                <a:spcPct val="150000"/>
              </a:lnSpc>
            </a:pPr>
            <a:endParaRPr lang="zh-CN" altLang="en-US" sz="2800" dirty="0">
              <a:cs typeface="+mn-ea"/>
              <a:sym typeface="+mn-lt"/>
            </a:endParaRPr>
          </a:p>
          <a:p>
            <a:pPr>
              <a:lnSpc>
                <a:spcPct val="150000"/>
              </a:lnSpc>
            </a:pPr>
            <a:endParaRPr lang="zh-CN" altLang="en-US" sz="2800" dirty="0">
              <a:cs typeface="+mn-ea"/>
              <a:sym typeface="+mn-lt"/>
            </a:endParaRPr>
          </a:p>
        </p:txBody>
      </p:sp>
      <p:sp>
        <p:nvSpPr>
          <p:cNvPr id="2" name="TextBox 1"/>
          <p:cNvSpPr txBox="1"/>
          <p:nvPr/>
        </p:nvSpPr>
        <p:spPr>
          <a:xfrm>
            <a:off x="164465" y="814070"/>
            <a:ext cx="8884920" cy="583565"/>
          </a:xfrm>
          <a:prstGeom prst="rect">
            <a:avLst/>
          </a:prstGeom>
          <a:noFill/>
        </p:spPr>
        <p:txBody>
          <a:bodyPr wrap="square" rtlCol="0">
            <a:spAutoFit/>
          </a:bodyPr>
          <a:lstStyle/>
          <a:p>
            <a:r>
              <a:rPr lang="zh-CN" altLang="en-US" sz="3200" b="1" dirty="0">
                <a:cs typeface="+mn-ea"/>
                <a:sym typeface="+mn-lt"/>
              </a:rPr>
              <a:t>五、信息市场的定义 </a:t>
            </a:r>
            <a:endParaRPr lang="en-US" altLang="zh-CN" sz="3200"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789555" y="906780"/>
            <a:ext cx="6137275" cy="1124585"/>
          </a:xfrm>
          <a:prstGeom prst="roundRect">
            <a:avLst/>
          </a:prstGeom>
          <a:solidFill>
            <a:srgbClr val="5FCACB"/>
          </a:solidFill>
          <a:ln>
            <a:noFill/>
          </a:ln>
          <a:effectLst>
            <a:outerShdw blurRad="50800" dist="38100" dir="8100000" algn="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endParaRPr lang="zh-CN" altLang="en-US" sz="1300" dirty="0">
              <a:cs typeface="+mn-ea"/>
              <a:sym typeface="+mn-lt"/>
            </a:endParaRPr>
          </a:p>
        </p:txBody>
      </p:sp>
      <p:sp>
        <p:nvSpPr>
          <p:cNvPr id="8" name="圆角矩形 7"/>
          <p:cNvSpPr/>
          <p:nvPr/>
        </p:nvSpPr>
        <p:spPr>
          <a:xfrm>
            <a:off x="2789555" y="2145586"/>
            <a:ext cx="6136640" cy="930989"/>
          </a:xfrm>
          <a:prstGeom prst="roundRect">
            <a:avLst/>
          </a:prstGeom>
          <a:solidFill>
            <a:srgbClr val="A0BF0D"/>
          </a:solidFill>
          <a:ln>
            <a:noFill/>
          </a:ln>
          <a:effectLst>
            <a:outerShdw blurRad="50800" dist="38100" dir="8100000" algn="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endParaRPr lang="zh-CN" altLang="en-US" sz="1300" dirty="0">
              <a:cs typeface="+mn-ea"/>
              <a:sym typeface="+mn-lt"/>
            </a:endParaRPr>
          </a:p>
        </p:txBody>
      </p:sp>
      <p:sp>
        <p:nvSpPr>
          <p:cNvPr id="9" name="圆角矩形 8"/>
          <p:cNvSpPr/>
          <p:nvPr/>
        </p:nvSpPr>
        <p:spPr>
          <a:xfrm>
            <a:off x="2789555" y="3406775"/>
            <a:ext cx="6136640" cy="948055"/>
          </a:xfrm>
          <a:prstGeom prst="roundRect">
            <a:avLst/>
          </a:prstGeom>
          <a:solidFill>
            <a:srgbClr val="319095"/>
          </a:solidFill>
          <a:ln>
            <a:noFill/>
          </a:ln>
          <a:effectLst>
            <a:outerShdw blurRad="50800" dist="38100" dir="8100000" algn="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endParaRPr lang="zh-CN" altLang="en-US" sz="1300" dirty="0">
              <a:cs typeface="+mn-ea"/>
              <a:sym typeface="+mn-lt"/>
            </a:endParaRPr>
          </a:p>
        </p:txBody>
      </p:sp>
      <p:sp>
        <p:nvSpPr>
          <p:cNvPr id="12" name="圆角矩形 11"/>
          <p:cNvSpPr/>
          <p:nvPr/>
        </p:nvSpPr>
        <p:spPr>
          <a:xfrm>
            <a:off x="143510" y="1501140"/>
            <a:ext cx="2022475" cy="2308860"/>
          </a:xfrm>
          <a:prstGeom prst="roundRect">
            <a:avLst/>
          </a:prstGeom>
          <a:solidFill>
            <a:schemeClr val="tx2"/>
          </a:solidFill>
          <a:ln>
            <a:noFill/>
          </a:ln>
          <a:effectLst>
            <a:outerShdw blurRad="50800" dist="38100" dir="8100000" algn="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endParaRPr lang="zh-CN" altLang="en-US" sz="2400" b="1" dirty="0">
              <a:cs typeface="+mn-ea"/>
              <a:sym typeface="+mn-lt"/>
            </a:endParaRPr>
          </a:p>
        </p:txBody>
      </p:sp>
      <p:cxnSp>
        <p:nvCxnSpPr>
          <p:cNvPr id="13" name="肘形连接符 12"/>
          <p:cNvCxnSpPr/>
          <p:nvPr/>
        </p:nvCxnSpPr>
        <p:spPr>
          <a:xfrm>
            <a:off x="2165834" y="2589596"/>
            <a:ext cx="623737" cy="9523"/>
          </a:xfrm>
          <a:prstGeom prst="bentConnector3">
            <a:avLst/>
          </a:prstGeom>
          <a:effectLst>
            <a:outerShdw blurRad="50800" dist="38100" dir="8100000" algn="tr" rotWithShape="0">
              <a:prstClr val="black">
                <a:alpha val="40000"/>
              </a:prstClr>
            </a:outerShdw>
          </a:effectLst>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4" name="肘形连接符 13"/>
          <p:cNvCxnSpPr/>
          <p:nvPr/>
        </p:nvCxnSpPr>
        <p:spPr>
          <a:xfrm rot="10800000" flipV="1">
            <a:off x="2165835" y="1615361"/>
            <a:ext cx="623737" cy="974234"/>
          </a:xfrm>
          <a:prstGeom prst="bentConnector3">
            <a:avLst/>
          </a:prstGeom>
          <a:effectLst>
            <a:outerShdw blurRad="50800" dist="38100" dir="8100000" algn="tr" rotWithShape="0">
              <a:prstClr val="black">
                <a:alpha val="40000"/>
              </a:prstClr>
            </a:outerShdw>
          </a:effectLst>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5" name="肘形连接符 14"/>
          <p:cNvCxnSpPr/>
          <p:nvPr/>
        </p:nvCxnSpPr>
        <p:spPr>
          <a:xfrm>
            <a:off x="2165834" y="2589595"/>
            <a:ext cx="623737" cy="974234"/>
          </a:xfrm>
          <a:prstGeom prst="bentConnector3">
            <a:avLst/>
          </a:prstGeom>
          <a:effectLst>
            <a:outerShdw blurRad="50800" dist="38100" dir="8100000" algn="tr" rotWithShape="0">
              <a:prstClr val="black">
                <a:alpha val="40000"/>
              </a:prstClr>
            </a:outerShdw>
          </a:effectLst>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8" name="直接连接符 17"/>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0" name="燕尾形 19"/>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 name="TextBox 2"/>
          <p:cNvSpPr txBox="1"/>
          <p:nvPr/>
        </p:nvSpPr>
        <p:spPr>
          <a:xfrm>
            <a:off x="2955925" y="1203325"/>
            <a:ext cx="5050155" cy="460375"/>
          </a:xfrm>
          <a:prstGeom prst="rect">
            <a:avLst/>
          </a:prstGeom>
          <a:noFill/>
          <a:effectLst>
            <a:outerShdw blurRad="50800" dist="38100" dir="8100000" algn="tr" rotWithShape="0">
              <a:prstClr val="black">
                <a:alpha val="40000"/>
              </a:prstClr>
            </a:outerShdw>
          </a:effectLst>
          <a:scene3d>
            <a:camera prst="orthographicFront"/>
            <a:lightRig rig="threePt" dir="t"/>
          </a:scene3d>
          <a:sp3d>
            <a:bevelT/>
          </a:sp3d>
        </p:spPr>
        <p:txBody>
          <a:bodyPr wrap="square" rtlCol="0">
            <a:spAutoFit/>
          </a:bodyPr>
          <a:lstStyle/>
          <a:p>
            <a:r>
              <a:rPr lang="zh-CN" altLang="en-US" sz="2400" dirty="0">
                <a:solidFill>
                  <a:schemeClr val="bg1"/>
                </a:solidFill>
                <a:cs typeface="+mn-ea"/>
                <a:sym typeface="+mn-lt"/>
              </a:rPr>
              <a:t>信息市场的交换对象是信息产品</a:t>
            </a:r>
            <a:endParaRPr lang="en-US" altLang="zh-CN" sz="2400" dirty="0">
              <a:solidFill>
                <a:schemeClr val="bg1"/>
              </a:solidFill>
              <a:cs typeface="+mn-ea"/>
              <a:sym typeface="+mn-lt"/>
            </a:endParaRPr>
          </a:p>
        </p:txBody>
      </p:sp>
      <p:sp>
        <p:nvSpPr>
          <p:cNvPr id="4" name="TextBox 3"/>
          <p:cNvSpPr txBox="1"/>
          <p:nvPr/>
        </p:nvSpPr>
        <p:spPr>
          <a:xfrm>
            <a:off x="2955925" y="3465830"/>
            <a:ext cx="5970905" cy="829945"/>
          </a:xfrm>
          <a:prstGeom prst="rect">
            <a:avLst/>
          </a:prstGeom>
          <a:noFill/>
          <a:effectLst>
            <a:outerShdw blurRad="50800" dist="38100" dir="8100000" algn="tr" rotWithShape="0">
              <a:prstClr val="black">
                <a:alpha val="40000"/>
              </a:prstClr>
            </a:outerShdw>
          </a:effectLst>
          <a:scene3d>
            <a:camera prst="orthographicFront"/>
            <a:lightRig rig="threePt" dir="t"/>
          </a:scene3d>
          <a:sp3d>
            <a:bevelT/>
          </a:sp3d>
        </p:spPr>
        <p:txBody>
          <a:bodyPr wrap="square" rtlCol="0">
            <a:spAutoFit/>
          </a:bodyPr>
          <a:lstStyle/>
          <a:p>
            <a:r>
              <a:rPr lang="zh-CN" altLang="en-US" sz="2400" dirty="0">
                <a:solidFill>
                  <a:schemeClr val="bg1"/>
                </a:solidFill>
                <a:cs typeface="+mn-ea"/>
                <a:sym typeface="+mn-lt"/>
              </a:rPr>
              <a:t>信息市场包含信息生产者与消费者之间的关系</a:t>
            </a:r>
            <a:endParaRPr lang="en-US" altLang="zh-CN" sz="2400" dirty="0">
              <a:solidFill>
                <a:schemeClr val="bg1"/>
              </a:solidFill>
              <a:cs typeface="+mn-ea"/>
              <a:sym typeface="+mn-lt"/>
            </a:endParaRPr>
          </a:p>
        </p:txBody>
      </p:sp>
      <p:sp>
        <p:nvSpPr>
          <p:cNvPr id="5" name="矩形 4"/>
          <p:cNvSpPr/>
          <p:nvPr/>
        </p:nvSpPr>
        <p:spPr>
          <a:xfrm>
            <a:off x="2955925" y="2380892"/>
            <a:ext cx="5729605" cy="460375"/>
          </a:xfrm>
          <a:prstGeom prst="rect">
            <a:avLst/>
          </a:prstGeom>
          <a:effectLst>
            <a:outerShdw blurRad="50800" dist="38100" dir="8100000" algn="tr" rotWithShape="0">
              <a:prstClr val="black">
                <a:alpha val="40000"/>
              </a:prstClr>
            </a:outerShdw>
          </a:effectLst>
          <a:scene3d>
            <a:camera prst="orthographicFront"/>
            <a:lightRig rig="threePt" dir="t"/>
          </a:scene3d>
          <a:sp3d>
            <a:bevelT/>
          </a:sp3d>
        </p:spPr>
        <p:txBody>
          <a:bodyPr wrap="square">
            <a:spAutoFit/>
          </a:bodyPr>
          <a:lstStyle/>
          <a:p>
            <a:pPr lvl="0"/>
            <a:r>
              <a:rPr lang="zh-CN" altLang="en-US" sz="2400" dirty="0">
                <a:solidFill>
                  <a:schemeClr val="bg1"/>
                </a:solidFill>
                <a:cs typeface="+mn-ea"/>
                <a:sym typeface="+mn-lt"/>
              </a:rPr>
              <a:t>信息市场的交换关系还具有间接的性质</a:t>
            </a:r>
            <a:endParaRPr lang="en-US" altLang="zh-CN" sz="2400" dirty="0">
              <a:solidFill>
                <a:schemeClr val="bg1"/>
              </a:solidFill>
              <a:cs typeface="+mn-ea"/>
              <a:sym typeface="+mn-lt"/>
            </a:endParaRPr>
          </a:p>
        </p:txBody>
      </p:sp>
      <p:sp>
        <p:nvSpPr>
          <p:cNvPr id="17" name="TextBox 43"/>
          <p:cNvSpPr txBox="1">
            <a:spLocks noChangeArrowheads="1"/>
          </p:cNvSpPr>
          <p:nvPr/>
        </p:nvSpPr>
        <p:spPr bwMode="auto">
          <a:xfrm>
            <a:off x="2015082" y="6439"/>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smtClean="0">
                <a:latin typeface="+mn-lt"/>
                <a:ea typeface="+mn-ea"/>
                <a:cs typeface="+mn-ea"/>
                <a:sym typeface="+mn-lt"/>
              </a:rPr>
              <a:t>信息市场</a:t>
            </a:r>
            <a:endParaRPr lang="en-US" altLang="zh-CN" sz="4000" b="1" dirty="0">
              <a:latin typeface="+mn-lt"/>
              <a:ea typeface="+mn-ea"/>
              <a:cs typeface="+mn-ea"/>
              <a:sym typeface="+mn-lt"/>
            </a:endParaRPr>
          </a:p>
        </p:txBody>
      </p:sp>
      <p:sp>
        <p:nvSpPr>
          <p:cNvPr id="22" name="燕尾形 21"/>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3" name="TextBox 7"/>
          <p:cNvSpPr txBox="1"/>
          <p:nvPr/>
        </p:nvSpPr>
        <p:spPr>
          <a:xfrm>
            <a:off x="142932" y="6439"/>
            <a:ext cx="668061" cy="693103"/>
          </a:xfrm>
          <a:prstGeom prst="rect">
            <a:avLst/>
          </a:prstGeom>
          <a:noFill/>
        </p:spPr>
        <p:txBody>
          <a:bodyPr wrap="none" lIns="76800" tIns="38400" rIns="76800" bIns="38400" rtlCol="0">
            <a:spAutoFit/>
          </a:bodyPr>
          <a:lstStyle/>
          <a:p>
            <a:r>
              <a:rPr lang="en-US" altLang="zh-CN" sz="4000" dirty="0">
                <a:cs typeface="+mn-ea"/>
                <a:sym typeface="+mn-lt"/>
              </a:rPr>
              <a:t>01</a:t>
            </a:r>
            <a:endParaRPr lang="zh-CN" altLang="en-US" sz="4000" dirty="0">
              <a:cs typeface="+mn-ea"/>
              <a:sym typeface="+mn-lt"/>
            </a:endParaRPr>
          </a:p>
        </p:txBody>
      </p:sp>
      <p:sp>
        <p:nvSpPr>
          <p:cNvPr id="2" name="TextBox 1"/>
          <p:cNvSpPr txBox="1"/>
          <p:nvPr/>
        </p:nvSpPr>
        <p:spPr>
          <a:xfrm>
            <a:off x="265375" y="2211710"/>
            <a:ext cx="1627369" cy="954107"/>
          </a:xfrm>
          <a:prstGeom prst="rect">
            <a:avLst/>
          </a:prstGeom>
          <a:noFill/>
        </p:spPr>
        <p:txBody>
          <a:bodyPr wrap="none" rtlCol="0">
            <a:spAutoFit/>
          </a:bodyPr>
          <a:lstStyle/>
          <a:p>
            <a:r>
              <a:rPr lang="zh-CN" altLang="en-US" sz="2800" b="1" dirty="0">
                <a:solidFill>
                  <a:schemeClr val="bg1"/>
                </a:solidFill>
                <a:cs typeface="+mn-ea"/>
                <a:sym typeface="+mn-lt"/>
              </a:rPr>
              <a:t>信息市场</a:t>
            </a:r>
            <a:endParaRPr lang="en-US" altLang="zh-CN" sz="2800" b="1" dirty="0">
              <a:solidFill>
                <a:schemeClr val="bg1"/>
              </a:solidFill>
              <a:cs typeface="+mn-ea"/>
              <a:sym typeface="+mn-lt"/>
            </a:endParaRPr>
          </a:p>
          <a:p>
            <a:r>
              <a:rPr lang="en-US" altLang="zh-CN" sz="2800" b="1" dirty="0">
                <a:solidFill>
                  <a:schemeClr val="bg1"/>
                </a:solidFill>
                <a:cs typeface="+mn-ea"/>
                <a:sym typeface="+mn-lt"/>
              </a:rPr>
              <a:t>    </a:t>
            </a:r>
            <a:r>
              <a:rPr lang="zh-CN" altLang="en-US" sz="2800" b="1" dirty="0">
                <a:solidFill>
                  <a:schemeClr val="bg1"/>
                </a:solidFill>
                <a:cs typeface="+mn-ea"/>
                <a:sym typeface="+mn-lt"/>
              </a:rPr>
              <a:t>特点</a:t>
            </a:r>
            <a:endParaRPr lang="zh-CN" altLang="en-US" sz="2800"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 name="TextBox 2"/>
          <p:cNvSpPr txBox="1"/>
          <p:nvPr/>
        </p:nvSpPr>
        <p:spPr>
          <a:xfrm>
            <a:off x="2699792" y="627534"/>
            <a:ext cx="5472608" cy="823880"/>
          </a:xfrm>
          <a:prstGeom prst="rect">
            <a:avLst/>
          </a:prstGeom>
          <a:noFill/>
        </p:spPr>
        <p:txBody>
          <a:bodyPr wrap="square" rtlCol="0">
            <a:spAutoFit/>
          </a:bodyPr>
          <a:lstStyle/>
          <a:p>
            <a:pPr>
              <a:lnSpc>
                <a:spcPct val="200000"/>
              </a:lnSpc>
            </a:pPr>
            <a:r>
              <a:rPr lang="zh-CN" altLang="en-US" sz="2800" b="1" dirty="0">
                <a:cs typeface="+mn-ea"/>
                <a:sym typeface="+mn-lt"/>
              </a:rPr>
              <a:t>信息市场的体系结构</a:t>
            </a:r>
            <a:endParaRPr lang="zh-CN" altLang="en-US" sz="2800" b="1" dirty="0">
              <a:cs typeface="+mn-ea"/>
              <a:sym typeface="+mn-lt"/>
            </a:endParaRPr>
          </a:p>
        </p:txBody>
      </p:sp>
      <p:sp>
        <p:nvSpPr>
          <p:cNvPr id="2" name="TextBox 1"/>
          <p:cNvSpPr txBox="1"/>
          <p:nvPr/>
        </p:nvSpPr>
        <p:spPr>
          <a:xfrm>
            <a:off x="525040" y="1581924"/>
            <a:ext cx="8333026" cy="3322955"/>
          </a:xfrm>
          <a:prstGeom prst="rect">
            <a:avLst/>
          </a:prstGeom>
          <a:noFill/>
        </p:spPr>
        <p:txBody>
          <a:bodyPr wrap="square" rtlCol="0">
            <a:spAutoFit/>
          </a:bodyPr>
          <a:lstStyle/>
          <a:p>
            <a:pPr>
              <a:lnSpc>
                <a:spcPct val="150000"/>
              </a:lnSpc>
            </a:pPr>
            <a:r>
              <a:rPr lang="zh-CN" altLang="en-US" sz="2400" dirty="0">
                <a:cs typeface="+mn-ea"/>
                <a:sym typeface="+mn-lt"/>
              </a:rPr>
              <a:t>     </a:t>
            </a:r>
            <a:r>
              <a:rPr lang="zh-CN" altLang="en-US" sz="2800" dirty="0">
                <a:cs typeface="+mn-ea"/>
                <a:sym typeface="+mn-lt"/>
              </a:rPr>
              <a:t>市场作为一个系统</a:t>
            </a:r>
            <a:r>
              <a:rPr lang="en-US" altLang="zh-CN" sz="2800" dirty="0">
                <a:cs typeface="+mn-ea"/>
                <a:sym typeface="+mn-lt"/>
              </a:rPr>
              <a:t>,</a:t>
            </a:r>
            <a:r>
              <a:rPr lang="zh-CN" altLang="en-US" sz="2800" dirty="0">
                <a:cs typeface="+mn-ea"/>
                <a:sym typeface="+mn-lt"/>
              </a:rPr>
              <a:t>是一定的主体</a:t>
            </a:r>
            <a:r>
              <a:rPr lang="en-US" altLang="zh-CN" sz="2800" dirty="0">
                <a:cs typeface="+mn-ea"/>
                <a:sym typeface="+mn-lt"/>
              </a:rPr>
              <a:t>(</a:t>
            </a:r>
            <a:r>
              <a:rPr lang="zh-CN" altLang="en-US" sz="2800" dirty="0">
                <a:cs typeface="+mn-ea"/>
                <a:sym typeface="+mn-lt"/>
              </a:rPr>
              <a:t>买卖双方等</a:t>
            </a:r>
            <a:r>
              <a:rPr lang="en-US" altLang="zh-CN" sz="2800" dirty="0">
                <a:cs typeface="+mn-ea"/>
                <a:sym typeface="+mn-lt"/>
              </a:rPr>
              <a:t>)</a:t>
            </a:r>
            <a:r>
              <a:rPr lang="zh-CN" altLang="en-US" sz="2800" dirty="0">
                <a:cs typeface="+mn-ea"/>
                <a:sym typeface="+mn-lt"/>
              </a:rPr>
              <a:t>和客体</a:t>
            </a:r>
            <a:r>
              <a:rPr lang="en-US" altLang="zh-CN" sz="2800" dirty="0">
                <a:cs typeface="+mn-ea"/>
                <a:sym typeface="+mn-lt"/>
              </a:rPr>
              <a:t>(</a:t>
            </a:r>
            <a:r>
              <a:rPr lang="zh-CN" altLang="en-US" sz="2800" dirty="0">
                <a:cs typeface="+mn-ea"/>
                <a:sym typeface="+mn-lt"/>
              </a:rPr>
              <a:t>用于交换的信息商品或服务</a:t>
            </a:r>
            <a:r>
              <a:rPr lang="en-US" altLang="zh-CN" sz="2800" dirty="0">
                <a:cs typeface="+mn-ea"/>
                <a:sym typeface="+mn-lt"/>
              </a:rPr>
              <a:t>)</a:t>
            </a:r>
            <a:r>
              <a:rPr lang="zh-CN" altLang="en-US" sz="2800" dirty="0">
                <a:cs typeface="+mn-ea"/>
                <a:sym typeface="+mn-lt"/>
              </a:rPr>
              <a:t>在时间和空间上</a:t>
            </a:r>
            <a:r>
              <a:rPr lang="en-US" altLang="zh-CN" sz="2800" dirty="0">
                <a:cs typeface="+mn-ea"/>
                <a:sym typeface="+mn-lt"/>
              </a:rPr>
              <a:t>(</a:t>
            </a:r>
            <a:r>
              <a:rPr lang="zh-CN" altLang="en-US" sz="2800" dirty="0">
                <a:cs typeface="+mn-ea"/>
                <a:sym typeface="+mn-lt"/>
              </a:rPr>
              <a:t>交换的场所或区域</a:t>
            </a:r>
            <a:r>
              <a:rPr lang="en-US" altLang="zh-CN" sz="2800" dirty="0">
                <a:cs typeface="+mn-ea"/>
                <a:sym typeface="+mn-lt"/>
              </a:rPr>
              <a:t>)</a:t>
            </a:r>
            <a:r>
              <a:rPr lang="zh-CN" altLang="en-US" sz="2800" dirty="0">
                <a:cs typeface="+mn-ea"/>
                <a:sym typeface="+mn-lt"/>
              </a:rPr>
              <a:t>相互作用、相互影响而形成的。信息市场也是如此</a:t>
            </a:r>
            <a:r>
              <a:rPr lang="en-US" altLang="zh-CN" sz="2800" dirty="0">
                <a:cs typeface="+mn-ea"/>
                <a:sym typeface="+mn-lt"/>
              </a:rPr>
              <a:t>,</a:t>
            </a:r>
            <a:r>
              <a:rPr lang="zh-CN" altLang="en-US" sz="2800" dirty="0">
                <a:solidFill>
                  <a:srgbClr val="FF0000"/>
                </a:solidFill>
                <a:cs typeface="+mn-ea"/>
                <a:sym typeface="+mn-lt"/>
              </a:rPr>
              <a:t>主体、客体、时间和空间成为信息市场的主要组成部分</a:t>
            </a:r>
            <a:r>
              <a:rPr lang="zh-CN" altLang="en-US" sz="2800" dirty="0">
                <a:cs typeface="+mn-ea"/>
                <a:sym typeface="+mn-lt"/>
              </a:rPr>
              <a:t>。</a:t>
            </a:r>
            <a:endParaRPr lang="zh-CN" altLang="en-US" sz="2800" dirty="0">
              <a:cs typeface="+mn-ea"/>
              <a:sym typeface="+mn-lt"/>
            </a:endParaRPr>
          </a:p>
        </p:txBody>
      </p:sp>
      <p:sp>
        <p:nvSpPr>
          <p:cNvPr id="8" name="TextBox 43"/>
          <p:cNvSpPr txBox="1">
            <a:spLocks noChangeArrowheads="1"/>
          </p:cNvSpPr>
          <p:nvPr/>
        </p:nvSpPr>
        <p:spPr bwMode="auto">
          <a:xfrm>
            <a:off x="2015082" y="6439"/>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smtClean="0">
                <a:latin typeface="+mn-lt"/>
                <a:ea typeface="+mn-ea"/>
                <a:cs typeface="+mn-ea"/>
                <a:sym typeface="+mn-lt"/>
              </a:rPr>
              <a:t>信息</a:t>
            </a:r>
            <a:r>
              <a:rPr lang="zh-CN" altLang="en-US" sz="4000" b="1" dirty="0">
                <a:latin typeface="+mn-lt"/>
                <a:ea typeface="+mn-ea"/>
                <a:cs typeface="+mn-ea"/>
                <a:sym typeface="+mn-lt"/>
              </a:rPr>
              <a:t>市场</a:t>
            </a:r>
            <a:endParaRPr lang="en-US" altLang="zh-CN" sz="4000" b="1" dirty="0">
              <a:latin typeface="+mn-lt"/>
              <a:ea typeface="+mn-ea"/>
              <a:cs typeface="+mn-ea"/>
              <a:sym typeface="+mn-lt"/>
            </a:endParaRPr>
          </a:p>
        </p:txBody>
      </p:sp>
      <p:sp>
        <p:nvSpPr>
          <p:cNvPr id="9" name="燕尾形 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0" name="TextBox 7"/>
          <p:cNvSpPr txBox="1"/>
          <p:nvPr/>
        </p:nvSpPr>
        <p:spPr>
          <a:xfrm>
            <a:off x="142932" y="6439"/>
            <a:ext cx="668061" cy="693103"/>
          </a:xfrm>
          <a:prstGeom prst="rect">
            <a:avLst/>
          </a:prstGeom>
          <a:noFill/>
        </p:spPr>
        <p:txBody>
          <a:bodyPr wrap="none" lIns="76800" tIns="38400" rIns="76800" bIns="38400" rtlCol="0">
            <a:spAutoFit/>
          </a:bodyPr>
          <a:lstStyle/>
          <a:p>
            <a:r>
              <a:rPr lang="en-US" altLang="zh-CN" sz="4000" dirty="0">
                <a:cs typeface="+mn-ea"/>
                <a:sym typeface="+mn-lt"/>
              </a:rPr>
              <a:t>01</a:t>
            </a:r>
            <a:endParaRPr lang="zh-CN" altLang="en-US" sz="4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algn="ctr" defTabSz="768350">
              <a:defRPr/>
            </a:pPr>
            <a:endParaRPr lang="zh-CN" altLang="en-US" sz="1500" kern="0">
              <a:solidFill>
                <a:prstClr val="white"/>
              </a:solidFill>
              <a:cs typeface="+mn-ea"/>
              <a:sym typeface="+mn-lt"/>
            </a:endParaRPr>
          </a:p>
        </p:txBody>
      </p:sp>
      <p:sp>
        <p:nvSpPr>
          <p:cNvPr id="32" name="矩形 31"/>
          <p:cNvSpPr/>
          <p:nvPr/>
        </p:nvSpPr>
        <p:spPr>
          <a:xfrm>
            <a:off x="2359249" y="159024"/>
            <a:ext cx="4425501" cy="646937"/>
          </a:xfrm>
          <a:prstGeom prst="rect">
            <a:avLst/>
          </a:prstGeom>
        </p:spPr>
        <p:txBody>
          <a:bodyPr wrap="none" lIns="76800" tIns="38400" rIns="76800" bIns="38400">
            <a:spAutoFit/>
          </a:bodyPr>
          <a:lstStyle/>
          <a:p>
            <a:pPr algn="ctr"/>
            <a:r>
              <a:rPr lang="zh-CN" altLang="en-US" sz="3700" b="1" dirty="0" smtClean="0">
                <a:solidFill>
                  <a:prstClr val="white"/>
                </a:solidFill>
                <a:cs typeface="+mn-ea"/>
                <a:sym typeface="+mn-lt"/>
              </a:rPr>
              <a:t>科学革命与</a:t>
            </a:r>
            <a:r>
              <a:rPr lang="zh-CN" altLang="en-US" sz="3700" b="1" dirty="0">
                <a:solidFill>
                  <a:prstClr val="white"/>
                </a:solidFill>
                <a:cs typeface="+mn-ea"/>
                <a:sym typeface="+mn-lt"/>
              </a:rPr>
              <a:t>经济发展</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graphicFrame>
        <p:nvGraphicFramePr>
          <p:cNvPr id="3" name="图示 2"/>
          <p:cNvGraphicFramePr/>
          <p:nvPr/>
        </p:nvGraphicFramePr>
        <p:xfrm>
          <a:off x="533400" y="932180"/>
          <a:ext cx="7903845" cy="390017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123728" y="1563638"/>
            <a:ext cx="6336703" cy="2249213"/>
            <a:chOff x="2900081" y="1648619"/>
            <a:chExt cx="5272319" cy="1245028"/>
          </a:xfrm>
        </p:grpSpPr>
        <p:sp>
          <p:nvSpPr>
            <p:cNvPr id="70" name="标题层"/>
            <p:cNvSpPr txBox="1"/>
            <p:nvPr/>
          </p:nvSpPr>
          <p:spPr bwMode="auto">
            <a:xfrm>
              <a:off x="2900081" y="1648619"/>
              <a:ext cx="599460" cy="321293"/>
            </a:xfrm>
            <a:prstGeom prst="rect">
              <a:avLst/>
            </a:prstGeom>
            <a:noFill/>
            <a:effectLst/>
          </p:spPr>
          <p:txBody>
            <a:bodyPr wrap="square" lIns="102382" tIns="51190" rIns="102382" bIns="51190">
              <a:spAutoFit/>
            </a:bodyPr>
            <a:lstStyle/>
            <a:p>
              <a:pPr algn="ctr" defTabSz="1024255">
                <a:defRPr/>
              </a:pPr>
              <a:r>
                <a:rPr lang="en-US" altLang="zh-CN" sz="3100" kern="0" dirty="0">
                  <a:solidFill>
                    <a:schemeClr val="tx1">
                      <a:lumMod val="65000"/>
                      <a:lumOff val="35000"/>
                    </a:schemeClr>
                  </a:solidFill>
                  <a:cs typeface="+mn-ea"/>
                  <a:sym typeface="+mn-lt"/>
                </a:rPr>
                <a:t>01</a:t>
              </a:r>
              <a:endParaRPr lang="zh-CN" altLang="en-US" sz="3100" kern="0" dirty="0">
                <a:solidFill>
                  <a:schemeClr val="tx1">
                    <a:lumMod val="65000"/>
                    <a:lumOff val="35000"/>
                  </a:schemeClr>
                </a:solidFill>
                <a:cs typeface="+mn-ea"/>
                <a:sym typeface="+mn-lt"/>
              </a:endParaRPr>
            </a:p>
          </p:txBody>
        </p:sp>
        <p:cxnSp>
          <p:nvCxnSpPr>
            <p:cNvPr id="71" name="直接连接符 70"/>
            <p:cNvCxnSpPr/>
            <p:nvPr/>
          </p:nvCxnSpPr>
          <p:spPr>
            <a:xfrm>
              <a:off x="3559395" y="1701558"/>
              <a:ext cx="0" cy="417343"/>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3627854" y="1648620"/>
              <a:ext cx="4544546" cy="321293"/>
            </a:xfrm>
            <a:prstGeom prst="rect">
              <a:avLst/>
            </a:prstGeom>
            <a:noFill/>
            <a:effectLst/>
          </p:spPr>
          <p:txBody>
            <a:bodyPr wrap="square" lIns="102382" tIns="51190" rIns="102382" bIns="51190">
              <a:spAutoFit/>
            </a:bodyPr>
            <a:lstStyle/>
            <a:p>
              <a:pPr defTabSz="1024255">
                <a:defRPr/>
              </a:pPr>
              <a:r>
                <a:rPr lang="zh-CN" altLang="en-US" sz="3100" b="1" dirty="0">
                  <a:solidFill>
                    <a:schemeClr val="tx1">
                      <a:lumMod val="65000"/>
                      <a:lumOff val="35000"/>
                    </a:schemeClr>
                  </a:solidFill>
                  <a:cs typeface="+mn-ea"/>
                  <a:sym typeface="+mn-lt"/>
                </a:rPr>
                <a:t>信息经济</a:t>
              </a:r>
              <a:endParaRPr lang="zh-CN" altLang="en-US" sz="3100" b="1" dirty="0">
                <a:solidFill>
                  <a:schemeClr val="tx1">
                    <a:lumMod val="65000"/>
                    <a:lumOff val="35000"/>
                  </a:schemeClr>
                </a:solidFill>
                <a:cs typeface="+mn-ea"/>
                <a:sym typeface="+mn-lt"/>
              </a:endParaRPr>
            </a:p>
          </p:txBody>
        </p:sp>
        <p:sp>
          <p:nvSpPr>
            <p:cNvPr id="90" name="标题层"/>
            <p:cNvSpPr txBox="1"/>
            <p:nvPr/>
          </p:nvSpPr>
          <p:spPr bwMode="auto">
            <a:xfrm>
              <a:off x="2900081" y="2423365"/>
              <a:ext cx="727773" cy="321293"/>
            </a:xfrm>
            <a:prstGeom prst="rect">
              <a:avLst/>
            </a:prstGeom>
            <a:noFill/>
            <a:effectLst/>
          </p:spPr>
          <p:txBody>
            <a:bodyPr wrap="square" lIns="102382" tIns="51190" rIns="102382" bIns="51190">
              <a:spAutoFit/>
            </a:bodyPr>
            <a:lstStyle/>
            <a:p>
              <a:pPr algn="ctr" defTabSz="1024255">
                <a:defRPr/>
              </a:pPr>
              <a:r>
                <a:rPr lang="en-US" altLang="zh-CN" sz="3100" kern="0" dirty="0">
                  <a:solidFill>
                    <a:srgbClr val="319095"/>
                  </a:solidFill>
                  <a:cs typeface="+mn-ea"/>
                  <a:sym typeface="+mn-lt"/>
                </a:rPr>
                <a:t>02</a:t>
              </a:r>
              <a:endParaRPr lang="zh-CN" altLang="en-US" sz="3100" kern="0" dirty="0">
                <a:solidFill>
                  <a:srgbClr val="319095"/>
                </a:solidFill>
                <a:cs typeface="+mn-ea"/>
                <a:sym typeface="+mn-lt"/>
              </a:endParaRPr>
            </a:p>
          </p:txBody>
        </p:sp>
        <p:cxnSp>
          <p:nvCxnSpPr>
            <p:cNvPr id="91" name="直接连接符 90"/>
            <p:cNvCxnSpPr/>
            <p:nvPr/>
          </p:nvCxnSpPr>
          <p:spPr>
            <a:xfrm>
              <a:off x="3559395" y="2476304"/>
              <a:ext cx="0" cy="417343"/>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3627854" y="2423365"/>
              <a:ext cx="4184506" cy="321293"/>
            </a:xfrm>
            <a:prstGeom prst="rect">
              <a:avLst/>
            </a:prstGeom>
            <a:noFill/>
            <a:effectLst/>
          </p:spPr>
          <p:txBody>
            <a:bodyPr wrap="square" lIns="102382" tIns="51190" rIns="102382" bIns="51190">
              <a:spAutoFit/>
            </a:bodyPr>
            <a:lstStyle/>
            <a:p>
              <a:pPr defTabSz="1024255">
                <a:defRPr/>
              </a:pPr>
              <a:r>
                <a:rPr lang="zh-CN" altLang="en-US" sz="3100" b="1" dirty="0">
                  <a:solidFill>
                    <a:srgbClr val="319095"/>
                  </a:solidFill>
                  <a:cs typeface="+mn-ea"/>
                  <a:sym typeface="+mn-lt"/>
                </a:rPr>
                <a:t>信息产业</a:t>
              </a:r>
              <a:endParaRPr lang="zh-CN" altLang="en-US" sz="3100" b="1" dirty="0">
                <a:solidFill>
                  <a:srgbClr val="319095"/>
                </a:solidFill>
                <a:cs typeface="+mn-ea"/>
                <a:sym typeface="+mn-lt"/>
              </a:endParaRPr>
            </a:p>
          </p:txBody>
        </p:sp>
      </p:grpSp>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algn="ctr" defTabSz="768350">
              <a:defRPr/>
            </a:pPr>
            <a:endParaRPr lang="zh-CN" altLang="en-US" sz="1500" kern="0">
              <a:solidFill>
                <a:prstClr val="white"/>
              </a:solidFill>
              <a:cs typeface="+mn-ea"/>
              <a:sym typeface="+mn-lt"/>
            </a:endParaRPr>
          </a:p>
        </p:txBody>
      </p:sp>
      <p:sp>
        <p:nvSpPr>
          <p:cNvPr id="32" name="矩形 31"/>
          <p:cNvSpPr/>
          <p:nvPr/>
        </p:nvSpPr>
        <p:spPr>
          <a:xfrm>
            <a:off x="1576983" y="159024"/>
            <a:ext cx="5990031" cy="646937"/>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第十章 信息经济与信息产业</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1835048" y="-20538"/>
            <a:ext cx="7316692"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a:latin typeface="+mn-lt"/>
                <a:ea typeface="+mn-ea"/>
                <a:cs typeface="+mn-ea"/>
                <a:sym typeface="+mn-lt"/>
              </a:rPr>
              <a:t>信息</a:t>
            </a:r>
            <a:r>
              <a:rPr lang="zh-CN" altLang="en-US" sz="4000" b="1" dirty="0" smtClean="0">
                <a:latin typeface="+mn-lt"/>
                <a:ea typeface="+mn-ea"/>
                <a:cs typeface="+mn-ea"/>
                <a:sym typeface="+mn-lt"/>
              </a:rPr>
              <a:t>产业  </a:t>
            </a:r>
            <a:r>
              <a:rPr lang="en-US" altLang="zh-CN" sz="3600" b="1" dirty="0" smtClean="0">
                <a:latin typeface="+mn-lt"/>
                <a:ea typeface="+mn-ea"/>
                <a:cs typeface="+mn-ea"/>
                <a:sym typeface="+mn-lt"/>
              </a:rPr>
              <a:t>Information Industry</a:t>
            </a:r>
            <a:endParaRPr lang="en-US" altLang="zh-CN" sz="3600" b="1" dirty="0">
              <a:latin typeface="+mn-lt"/>
              <a:ea typeface="+mn-ea"/>
              <a:cs typeface="+mn-ea"/>
              <a:sym typeface="+mn-lt"/>
            </a:endParaRP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8" name="TextBox 7"/>
          <p:cNvSpPr txBox="1"/>
          <p:nvPr/>
        </p:nvSpPr>
        <p:spPr>
          <a:xfrm>
            <a:off x="221659" y="6439"/>
            <a:ext cx="668061" cy="693103"/>
          </a:xfrm>
          <a:prstGeom prst="rect">
            <a:avLst/>
          </a:prstGeom>
          <a:noFill/>
        </p:spPr>
        <p:txBody>
          <a:bodyPr wrap="none" lIns="76800" tIns="38400" rIns="76800" bIns="38400" rtlCol="0">
            <a:spAutoFit/>
          </a:bodyPr>
          <a:lstStyle/>
          <a:p>
            <a:r>
              <a:rPr lang="en-US" altLang="zh-CN" sz="4000" dirty="0">
                <a:cs typeface="+mn-ea"/>
                <a:sym typeface="+mn-lt"/>
              </a:rPr>
              <a:t>02</a:t>
            </a:r>
            <a:endParaRPr lang="zh-CN" altLang="en-US" sz="4000" dirty="0">
              <a:cs typeface="+mn-ea"/>
              <a:sym typeface="+mn-lt"/>
            </a:endParaRPr>
          </a:p>
        </p:txBody>
      </p:sp>
      <p:sp>
        <p:nvSpPr>
          <p:cNvPr id="3" name="TextBox 2"/>
          <p:cNvSpPr txBox="1"/>
          <p:nvPr/>
        </p:nvSpPr>
        <p:spPr>
          <a:xfrm>
            <a:off x="242570" y="1657350"/>
            <a:ext cx="8539480" cy="3322955"/>
          </a:xfrm>
          <a:prstGeom prst="rect">
            <a:avLst/>
          </a:prstGeom>
          <a:noFill/>
        </p:spPr>
        <p:txBody>
          <a:bodyPr wrap="square" rtlCol="0">
            <a:spAutoFit/>
          </a:bodyPr>
          <a:lstStyle/>
          <a:p>
            <a:pPr>
              <a:lnSpc>
                <a:spcPct val="150000"/>
              </a:lnSpc>
            </a:pPr>
            <a:r>
              <a:rPr lang="zh-CN" altLang="en-US" sz="2400" dirty="0" smtClean="0">
                <a:cs typeface="+mn-ea"/>
                <a:sym typeface="+mn-lt"/>
              </a:rPr>
              <a:t>        </a:t>
            </a:r>
            <a:r>
              <a:rPr lang="zh-CN" altLang="en-US" sz="2800" dirty="0">
                <a:cs typeface="+mn-ea"/>
                <a:sym typeface="+mn-lt"/>
              </a:rPr>
              <a:t>1977 年，美国斯坦福大学的经济学博士</a:t>
            </a:r>
            <a:r>
              <a:rPr lang="zh-CN" altLang="en-US" sz="2800" dirty="0">
                <a:solidFill>
                  <a:srgbClr val="FF0000"/>
                </a:solidFill>
                <a:cs typeface="+mn-ea"/>
                <a:sym typeface="+mn-lt"/>
              </a:rPr>
              <a:t>马克·波拉特</a:t>
            </a:r>
            <a:r>
              <a:rPr lang="zh-CN" altLang="en-US" sz="2800" dirty="0">
                <a:cs typeface="+mn-ea"/>
                <a:sym typeface="+mn-lt"/>
              </a:rPr>
              <a:t>在《信息经济：定义与测算》中将</a:t>
            </a:r>
            <a:r>
              <a:rPr lang="zh-CN" altLang="en-US" sz="2800" dirty="0">
                <a:solidFill>
                  <a:srgbClr val="FF0000"/>
                </a:solidFill>
                <a:cs typeface="+mn-ea"/>
                <a:sym typeface="+mn-lt"/>
              </a:rPr>
              <a:t>知识产业引申为信息产业</a:t>
            </a:r>
            <a:r>
              <a:rPr lang="zh-CN" altLang="en-US" sz="2800" dirty="0">
                <a:cs typeface="+mn-ea"/>
                <a:sym typeface="+mn-lt"/>
              </a:rPr>
              <a:t>，并首创了四分法（即农业、工业、服务业、信息业），真正提出将信息产业纳入国民经济产业范围， 在信息产业研究方面具有里程碑式的意义。</a:t>
            </a:r>
            <a:endParaRPr lang="zh-CN" altLang="en-US" sz="2800" dirty="0">
              <a:cs typeface="+mn-ea"/>
              <a:sym typeface="+mn-lt"/>
            </a:endParaRPr>
          </a:p>
        </p:txBody>
      </p:sp>
      <p:sp>
        <p:nvSpPr>
          <p:cNvPr id="2" name="TextBox 1"/>
          <p:cNvSpPr txBox="1"/>
          <p:nvPr/>
        </p:nvSpPr>
        <p:spPr>
          <a:xfrm>
            <a:off x="242731" y="885949"/>
            <a:ext cx="5128327" cy="584775"/>
          </a:xfrm>
          <a:prstGeom prst="rect">
            <a:avLst/>
          </a:prstGeom>
          <a:noFill/>
        </p:spPr>
        <p:txBody>
          <a:bodyPr wrap="none" rtlCol="0">
            <a:spAutoFit/>
          </a:bodyPr>
          <a:lstStyle/>
          <a:p>
            <a:r>
              <a:rPr lang="zh-CN" altLang="en-US" sz="3200" b="1" dirty="0">
                <a:cs typeface="+mn-ea"/>
                <a:sym typeface="+mn-lt"/>
              </a:rPr>
              <a:t>一、信息</a:t>
            </a:r>
            <a:r>
              <a:rPr lang="zh-CN" altLang="en-US" sz="3200" b="1" dirty="0" smtClean="0">
                <a:cs typeface="+mn-ea"/>
                <a:sym typeface="+mn-lt"/>
              </a:rPr>
              <a:t>产业的概念与特征</a:t>
            </a:r>
            <a:endParaRPr lang="zh-CN" altLang="en-US" sz="3200"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1835048" y="-20538"/>
            <a:ext cx="7316692"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a:latin typeface="+mn-lt"/>
                <a:ea typeface="+mn-ea"/>
                <a:cs typeface="+mn-ea"/>
                <a:sym typeface="+mn-lt"/>
              </a:rPr>
              <a:t>信息</a:t>
            </a:r>
            <a:r>
              <a:rPr lang="zh-CN" altLang="en-US" sz="4000" b="1" dirty="0" smtClean="0">
                <a:latin typeface="+mn-lt"/>
                <a:ea typeface="+mn-ea"/>
                <a:cs typeface="+mn-ea"/>
                <a:sym typeface="+mn-lt"/>
              </a:rPr>
              <a:t>产业  </a:t>
            </a:r>
            <a:r>
              <a:rPr lang="en-US" altLang="zh-CN" sz="3600" b="1" dirty="0" smtClean="0">
                <a:latin typeface="+mn-lt"/>
                <a:ea typeface="+mn-ea"/>
                <a:cs typeface="+mn-ea"/>
                <a:sym typeface="+mn-lt"/>
              </a:rPr>
              <a:t>Information Industry</a:t>
            </a:r>
            <a:endParaRPr lang="en-US" altLang="zh-CN" sz="3600" b="1" dirty="0">
              <a:latin typeface="+mn-lt"/>
              <a:ea typeface="+mn-ea"/>
              <a:cs typeface="+mn-ea"/>
              <a:sym typeface="+mn-lt"/>
            </a:endParaRP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8" name="TextBox 7"/>
          <p:cNvSpPr txBox="1"/>
          <p:nvPr/>
        </p:nvSpPr>
        <p:spPr>
          <a:xfrm>
            <a:off x="221659" y="6439"/>
            <a:ext cx="668061" cy="693103"/>
          </a:xfrm>
          <a:prstGeom prst="rect">
            <a:avLst/>
          </a:prstGeom>
          <a:noFill/>
        </p:spPr>
        <p:txBody>
          <a:bodyPr wrap="none" lIns="76800" tIns="38400" rIns="76800" bIns="38400" rtlCol="0">
            <a:spAutoFit/>
          </a:bodyPr>
          <a:lstStyle/>
          <a:p>
            <a:r>
              <a:rPr lang="en-US" altLang="zh-CN" sz="4000" dirty="0">
                <a:cs typeface="+mn-ea"/>
                <a:sym typeface="+mn-lt"/>
              </a:rPr>
              <a:t>02</a:t>
            </a:r>
            <a:endParaRPr lang="zh-CN" altLang="en-US" sz="4000" dirty="0">
              <a:cs typeface="+mn-ea"/>
              <a:sym typeface="+mn-lt"/>
            </a:endParaRPr>
          </a:p>
        </p:txBody>
      </p:sp>
      <p:sp>
        <p:nvSpPr>
          <p:cNvPr id="3" name="TextBox 2"/>
          <p:cNvSpPr txBox="1"/>
          <p:nvPr/>
        </p:nvSpPr>
        <p:spPr>
          <a:xfrm>
            <a:off x="242731" y="1657131"/>
            <a:ext cx="8352928" cy="3323987"/>
          </a:xfrm>
          <a:prstGeom prst="rect">
            <a:avLst/>
          </a:prstGeom>
          <a:noFill/>
        </p:spPr>
        <p:txBody>
          <a:bodyPr wrap="square" rtlCol="0">
            <a:spAutoFit/>
          </a:bodyPr>
          <a:lstStyle/>
          <a:p>
            <a:pPr>
              <a:lnSpc>
                <a:spcPct val="150000"/>
              </a:lnSpc>
            </a:pPr>
            <a:r>
              <a:rPr lang="zh-CN" altLang="en-US" sz="2400" dirty="0" smtClean="0">
                <a:cs typeface="+mn-ea"/>
                <a:sym typeface="+mn-lt"/>
              </a:rPr>
              <a:t>        </a:t>
            </a:r>
            <a:r>
              <a:rPr lang="zh-CN" altLang="en-US" sz="2800" dirty="0" smtClean="0">
                <a:cs typeface="+mn-ea"/>
                <a:sym typeface="+mn-lt"/>
              </a:rPr>
              <a:t>运用</a:t>
            </a:r>
            <a:r>
              <a:rPr lang="zh-CN" altLang="en-US" sz="2800" dirty="0">
                <a:cs typeface="+mn-ea"/>
                <a:sym typeface="+mn-lt"/>
              </a:rPr>
              <a:t>信息手段和技术，收集、整理、储存、传递信息情报，提供信息服务，并提供相应的信息手段、信息技术等服务的产业。信息技术产业包含：</a:t>
            </a:r>
            <a:r>
              <a:rPr lang="zh-CN" altLang="en-US" sz="2800" dirty="0">
                <a:solidFill>
                  <a:srgbClr val="FF0000"/>
                </a:solidFill>
                <a:cs typeface="+mn-ea"/>
                <a:sym typeface="+mn-lt"/>
              </a:rPr>
              <a:t>从事信息的生产、流通和销售信息以及利用信息提供服务的产业部门</a:t>
            </a:r>
            <a:r>
              <a:rPr lang="zh-CN" altLang="en-US" sz="2800" dirty="0">
                <a:cs typeface="+mn-ea"/>
                <a:sym typeface="+mn-lt"/>
              </a:rPr>
              <a:t>。</a:t>
            </a:r>
            <a:endParaRPr lang="zh-CN" altLang="en-US" sz="2800" dirty="0">
              <a:cs typeface="+mn-ea"/>
              <a:sym typeface="+mn-lt"/>
            </a:endParaRPr>
          </a:p>
        </p:txBody>
      </p:sp>
      <p:sp>
        <p:nvSpPr>
          <p:cNvPr id="2" name="TextBox 1"/>
          <p:cNvSpPr txBox="1"/>
          <p:nvPr/>
        </p:nvSpPr>
        <p:spPr>
          <a:xfrm>
            <a:off x="242731" y="885949"/>
            <a:ext cx="5128327" cy="584775"/>
          </a:xfrm>
          <a:prstGeom prst="rect">
            <a:avLst/>
          </a:prstGeom>
          <a:noFill/>
        </p:spPr>
        <p:txBody>
          <a:bodyPr wrap="none" rtlCol="0">
            <a:spAutoFit/>
          </a:bodyPr>
          <a:lstStyle/>
          <a:p>
            <a:r>
              <a:rPr lang="zh-CN" altLang="en-US" sz="3200" b="1" dirty="0">
                <a:cs typeface="+mn-ea"/>
                <a:sym typeface="+mn-lt"/>
              </a:rPr>
              <a:t>一、信息</a:t>
            </a:r>
            <a:r>
              <a:rPr lang="zh-CN" altLang="en-US" sz="3200" b="1" dirty="0" smtClean="0">
                <a:cs typeface="+mn-ea"/>
                <a:sym typeface="+mn-lt"/>
              </a:rPr>
              <a:t>产业的概念与特征</a:t>
            </a:r>
            <a:endParaRPr lang="zh-CN" altLang="en-US" sz="3200"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 name="TextBox 2"/>
          <p:cNvSpPr txBox="1"/>
          <p:nvPr/>
        </p:nvSpPr>
        <p:spPr>
          <a:xfrm>
            <a:off x="2771800" y="627534"/>
            <a:ext cx="4176464" cy="823880"/>
          </a:xfrm>
          <a:prstGeom prst="rect">
            <a:avLst/>
          </a:prstGeom>
          <a:noFill/>
        </p:spPr>
        <p:txBody>
          <a:bodyPr wrap="square" rtlCol="0">
            <a:spAutoFit/>
          </a:bodyPr>
          <a:lstStyle/>
          <a:p>
            <a:pPr>
              <a:lnSpc>
                <a:spcPct val="200000"/>
              </a:lnSpc>
            </a:pPr>
            <a:r>
              <a:rPr lang="zh-CN" altLang="en-US" sz="2800" b="1" dirty="0">
                <a:cs typeface="+mn-ea"/>
                <a:sym typeface="+mn-lt"/>
              </a:rPr>
              <a:t>信息产业的特征</a:t>
            </a:r>
            <a:endParaRPr lang="zh-CN" altLang="en-US" sz="2800" b="1" dirty="0">
              <a:cs typeface="+mn-ea"/>
              <a:sym typeface="+mn-lt"/>
            </a:endParaRPr>
          </a:p>
        </p:txBody>
      </p:sp>
      <p:sp>
        <p:nvSpPr>
          <p:cNvPr id="2" name="TextBox 1"/>
          <p:cNvSpPr txBox="1"/>
          <p:nvPr/>
        </p:nvSpPr>
        <p:spPr>
          <a:xfrm>
            <a:off x="578340" y="1563638"/>
            <a:ext cx="7954100"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a:cs typeface="+mn-ea"/>
                <a:sym typeface="+mn-lt"/>
              </a:rPr>
              <a:t>信息产业是知识、智力和技术密集型产业</a:t>
            </a:r>
            <a:endParaRPr lang="en-US" altLang="zh-CN" sz="2400" dirty="0">
              <a:cs typeface="+mn-ea"/>
              <a:sym typeface="+mn-lt"/>
            </a:endParaRPr>
          </a:p>
          <a:p>
            <a:pPr marL="342900" indent="-342900">
              <a:lnSpc>
                <a:spcPct val="150000"/>
              </a:lnSpc>
              <a:buFont typeface="Wingdings" panose="05000000000000000000" pitchFamily="2" charset="2"/>
              <a:buChar char="Ø"/>
            </a:pPr>
            <a:r>
              <a:rPr lang="zh-CN" altLang="en-US" sz="2400" dirty="0">
                <a:cs typeface="+mn-ea"/>
                <a:sym typeface="+mn-lt"/>
              </a:rPr>
              <a:t>信息产业是技术更新快、发展快的创新型产业</a:t>
            </a:r>
            <a:endParaRPr lang="en-US" altLang="zh-CN" sz="2400" dirty="0">
              <a:cs typeface="+mn-ea"/>
              <a:sym typeface="+mn-lt"/>
            </a:endParaRPr>
          </a:p>
          <a:p>
            <a:pPr marL="342900" indent="-342900">
              <a:lnSpc>
                <a:spcPct val="150000"/>
              </a:lnSpc>
              <a:buFont typeface="Wingdings" panose="05000000000000000000" pitchFamily="2" charset="2"/>
              <a:buChar char="Ø"/>
            </a:pPr>
            <a:r>
              <a:rPr lang="zh-CN" altLang="en-US" sz="2400" dirty="0">
                <a:cs typeface="+mn-ea"/>
                <a:sym typeface="+mn-lt"/>
              </a:rPr>
              <a:t>信息产业是高增长、高效益型产业</a:t>
            </a:r>
            <a:endParaRPr lang="en-US" altLang="zh-CN" sz="2400" dirty="0">
              <a:cs typeface="+mn-ea"/>
              <a:sym typeface="+mn-lt"/>
            </a:endParaRPr>
          </a:p>
          <a:p>
            <a:pPr marL="342900" indent="-342900">
              <a:lnSpc>
                <a:spcPct val="150000"/>
              </a:lnSpc>
              <a:buFont typeface="Wingdings" panose="05000000000000000000" pitchFamily="2" charset="2"/>
              <a:buChar char="Ø"/>
            </a:pPr>
            <a:r>
              <a:rPr lang="zh-CN" altLang="en-US" sz="2400" dirty="0">
                <a:cs typeface="+mn-ea"/>
                <a:sym typeface="+mn-lt"/>
              </a:rPr>
              <a:t>信息产业是高投入、高风险产业</a:t>
            </a:r>
            <a:endParaRPr lang="en-US" altLang="zh-CN" sz="2400" dirty="0">
              <a:cs typeface="+mn-ea"/>
              <a:sym typeface="+mn-lt"/>
            </a:endParaRPr>
          </a:p>
          <a:p>
            <a:pPr marL="342900" indent="-342900">
              <a:lnSpc>
                <a:spcPct val="150000"/>
              </a:lnSpc>
              <a:buFont typeface="Wingdings" panose="05000000000000000000" pitchFamily="2" charset="2"/>
              <a:buChar char="Ø"/>
            </a:pPr>
            <a:r>
              <a:rPr lang="zh-CN" altLang="en-US" sz="2400" dirty="0">
                <a:cs typeface="+mn-ea"/>
                <a:sym typeface="+mn-lt"/>
              </a:rPr>
              <a:t>信息产业是需求方规模经济效应突出的产业</a:t>
            </a:r>
            <a:endParaRPr lang="en-US" altLang="zh-CN" sz="2400" dirty="0">
              <a:cs typeface="+mn-ea"/>
              <a:sym typeface="+mn-lt"/>
            </a:endParaRPr>
          </a:p>
        </p:txBody>
      </p:sp>
      <p:sp>
        <p:nvSpPr>
          <p:cNvPr id="8" name="TextBox 43"/>
          <p:cNvSpPr txBox="1">
            <a:spLocks noChangeArrowheads="1"/>
          </p:cNvSpPr>
          <p:nvPr/>
        </p:nvSpPr>
        <p:spPr bwMode="auto">
          <a:xfrm>
            <a:off x="1943074" y="-20538"/>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a:latin typeface="+mn-lt"/>
                <a:ea typeface="+mn-ea"/>
                <a:cs typeface="+mn-ea"/>
                <a:sym typeface="+mn-lt"/>
              </a:rPr>
              <a:t>信息产业</a:t>
            </a:r>
            <a:endParaRPr lang="en-US" altLang="zh-CN" sz="4000" b="1" dirty="0">
              <a:latin typeface="+mn-lt"/>
              <a:ea typeface="+mn-ea"/>
              <a:cs typeface="+mn-ea"/>
              <a:sym typeface="+mn-lt"/>
            </a:endParaRPr>
          </a:p>
        </p:txBody>
      </p:sp>
      <p:sp>
        <p:nvSpPr>
          <p:cNvPr id="9" name="燕尾形 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0" name="TextBox 7"/>
          <p:cNvSpPr txBox="1"/>
          <p:nvPr/>
        </p:nvSpPr>
        <p:spPr>
          <a:xfrm>
            <a:off x="221659" y="6439"/>
            <a:ext cx="668061" cy="693103"/>
          </a:xfrm>
          <a:prstGeom prst="rect">
            <a:avLst/>
          </a:prstGeom>
          <a:noFill/>
        </p:spPr>
        <p:txBody>
          <a:bodyPr wrap="none" lIns="76800" tIns="38400" rIns="76800" bIns="38400" rtlCol="0">
            <a:spAutoFit/>
          </a:bodyPr>
          <a:lstStyle/>
          <a:p>
            <a:r>
              <a:rPr lang="en-US" altLang="zh-CN" sz="4000" dirty="0">
                <a:cs typeface="+mn-ea"/>
                <a:sym typeface="+mn-lt"/>
              </a:rPr>
              <a:t>02</a:t>
            </a:r>
            <a:endParaRPr lang="zh-CN" altLang="en-US" sz="4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8" name="TextBox 43"/>
          <p:cNvSpPr txBox="1">
            <a:spLocks noChangeArrowheads="1"/>
          </p:cNvSpPr>
          <p:nvPr/>
        </p:nvSpPr>
        <p:spPr bwMode="auto">
          <a:xfrm>
            <a:off x="1664944" y="-5933"/>
            <a:ext cx="4789166" cy="445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endParaRPr lang="en-US" altLang="zh-CN" sz="4000" b="1" dirty="0">
              <a:latin typeface="+mn-lt"/>
              <a:ea typeface="+mn-ea"/>
              <a:cs typeface="+mn-ea"/>
              <a:sym typeface="+mn-lt"/>
            </a:endParaRPr>
          </a:p>
        </p:txBody>
      </p:sp>
      <p:sp>
        <p:nvSpPr>
          <p:cNvPr id="9" name="燕尾形 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0" name="TextBox 7"/>
          <p:cNvSpPr txBox="1"/>
          <p:nvPr/>
        </p:nvSpPr>
        <p:spPr>
          <a:xfrm>
            <a:off x="221659" y="6439"/>
            <a:ext cx="668061" cy="693103"/>
          </a:xfrm>
          <a:prstGeom prst="rect">
            <a:avLst/>
          </a:prstGeom>
          <a:noFill/>
        </p:spPr>
        <p:txBody>
          <a:bodyPr wrap="none" lIns="76800" tIns="38400" rIns="76800" bIns="38400" rtlCol="0">
            <a:spAutoFit/>
          </a:bodyPr>
          <a:lstStyle/>
          <a:p>
            <a:r>
              <a:rPr lang="en-US" altLang="zh-CN" sz="4000" dirty="0">
                <a:cs typeface="+mn-ea"/>
                <a:sym typeface="+mn-lt"/>
              </a:rPr>
              <a:t>02</a:t>
            </a:r>
            <a:endParaRPr lang="zh-CN" altLang="en-US" sz="4000" dirty="0">
              <a:cs typeface="+mn-ea"/>
              <a:sym typeface="+mn-lt"/>
            </a:endParaRPr>
          </a:p>
        </p:txBody>
      </p:sp>
      <p:sp>
        <p:nvSpPr>
          <p:cNvPr id="4" name="文本框 3"/>
          <p:cNvSpPr txBox="1"/>
          <p:nvPr/>
        </p:nvSpPr>
        <p:spPr>
          <a:xfrm>
            <a:off x="1835150" y="6350"/>
            <a:ext cx="5530215" cy="661207"/>
          </a:xfrm>
          <a:prstGeom prst="rect">
            <a:avLst/>
          </a:prstGeom>
          <a:noFill/>
        </p:spPr>
        <p:txBody>
          <a:bodyPr wrap="square" rtlCol="0">
            <a:spAutoFit/>
          </a:bodyPr>
          <a:lstStyle/>
          <a:p>
            <a:pPr indent="0">
              <a:lnSpc>
                <a:spcPct val="150000"/>
              </a:lnSpc>
              <a:buFont typeface="Wingdings" panose="05000000000000000000" pitchFamily="2" charset="2"/>
              <a:buNone/>
            </a:pPr>
            <a:r>
              <a:rPr lang="en-US" altLang="zh-CN" sz="2800" dirty="0">
                <a:cs typeface="+mn-ea"/>
                <a:sym typeface="+mn-lt"/>
              </a:rPr>
              <a:t>CB Insights 2020 Digital Health 150</a:t>
            </a:r>
            <a:endParaRPr lang="zh-CN" altLang="en-US" sz="2800" b="1" dirty="0">
              <a:cs typeface="+mn-ea"/>
              <a:sym typeface="+mn-lt"/>
            </a:endParaRPr>
          </a:p>
        </p:txBody>
      </p:sp>
      <p:graphicFrame>
        <p:nvGraphicFramePr>
          <p:cNvPr id="6" name="表格 5"/>
          <p:cNvGraphicFramePr/>
          <p:nvPr>
            <p:custDataLst>
              <p:tags r:id="rId1"/>
            </p:custDataLst>
          </p:nvPr>
        </p:nvGraphicFramePr>
        <p:xfrm>
          <a:off x="160655" y="711200"/>
          <a:ext cx="8898255" cy="4411980"/>
        </p:xfrm>
        <a:graphic>
          <a:graphicData uri="http://schemas.openxmlformats.org/drawingml/2006/table">
            <a:tbl>
              <a:tblPr firstRow="1" bandRow="1">
                <a:tableStyleId>{5C22544A-7EE6-4342-B048-85BDC9FD1C3A}</a:tableStyleId>
              </a:tblPr>
              <a:tblGrid>
                <a:gridCol w="2609850"/>
                <a:gridCol w="2248535"/>
                <a:gridCol w="2777490"/>
                <a:gridCol w="1262380"/>
              </a:tblGrid>
              <a:tr h="411480">
                <a:tc>
                  <a:txBody>
                    <a:bodyPr/>
                    <a:lstStyle/>
                    <a:p>
                      <a:pPr indent="0" algn="ctr">
                        <a:lnSpc>
                          <a:spcPct val="120000"/>
                        </a:lnSpc>
                        <a:spcBef>
                          <a:spcPts val="0"/>
                        </a:spcBef>
                        <a:spcAft>
                          <a:spcPts val="0"/>
                        </a:spcAft>
                        <a:buNone/>
                      </a:pPr>
                      <a:r>
                        <a:rPr lang="en-US" sz="1400" b="1" spc="120">
                          <a:solidFill>
                            <a:srgbClr val="FFFFFF"/>
                          </a:solidFill>
                          <a:latin typeface="+mn-lt"/>
                          <a:ea typeface="+mn-ea"/>
                          <a:cs typeface="+mn-ea"/>
                          <a:sym typeface="+mn-lt"/>
                        </a:rPr>
                        <a:t>Company</a:t>
                      </a:r>
                      <a:endParaRPr lang="en-US" sz="1400" b="1" spc="120">
                        <a:solidFill>
                          <a:srgbClr val="FFFFFF"/>
                        </a:solidFill>
                        <a:latin typeface="+mn-lt"/>
                        <a:ea typeface="+mn-ea"/>
                        <a:cs typeface="+mn-ea"/>
                        <a:sym typeface="+mn-lt"/>
                      </a:endParaRPr>
                    </a:p>
                  </a:txBody>
                  <a:tcPr marL="107950" marR="107950" marT="63500" marB="63500" anchor="ctr">
                    <a:lnL w="19050" cap="rnd">
                      <a:solidFill>
                        <a:srgbClr val="144D73"/>
                      </a:solidFill>
                      <a:prstDash val="solid"/>
                    </a:lnL>
                    <a:lnR w="3175">
                      <a:solidFill>
                        <a:srgbClr val="FFFFFF"/>
                      </a:solidFill>
                      <a:prstDash val="dot"/>
                    </a:lnR>
                    <a:lnT w="19050" cap="rnd">
                      <a:solidFill>
                        <a:srgbClr val="144D73"/>
                      </a:solidFill>
                      <a:prstDash val="solid"/>
                    </a:lnT>
                    <a:lnB w="19050">
                      <a:solidFill>
                        <a:srgbClr val="144D73"/>
                      </a:solidFill>
                      <a:prstDash val="solid"/>
                    </a:lnB>
                    <a:lnTlToBr>
                      <a:noFill/>
                    </a:lnTlToBr>
                    <a:lnBlToTr>
                      <a:noFill/>
                    </a:lnBlToTr>
                    <a:solidFill>
                      <a:srgbClr val="144D73"/>
                    </a:solidFill>
                  </a:tcPr>
                </a:tc>
                <a:tc>
                  <a:txBody>
                    <a:bodyPr/>
                    <a:lstStyle/>
                    <a:p>
                      <a:pPr indent="0" algn="ctr">
                        <a:lnSpc>
                          <a:spcPct val="120000"/>
                        </a:lnSpc>
                        <a:spcBef>
                          <a:spcPts val="0"/>
                        </a:spcBef>
                        <a:spcAft>
                          <a:spcPts val="0"/>
                        </a:spcAft>
                        <a:buNone/>
                      </a:pPr>
                      <a:r>
                        <a:rPr lang="en-US" sz="1400" b="1" spc="120" dirty="0">
                          <a:solidFill>
                            <a:srgbClr val="FFFFFF"/>
                          </a:solidFill>
                          <a:latin typeface="+mn-lt"/>
                          <a:ea typeface="+mn-ea"/>
                          <a:cs typeface="+mn-ea"/>
                          <a:sym typeface="+mn-lt"/>
                        </a:rPr>
                        <a:t>Sector</a:t>
                      </a:r>
                      <a:endParaRPr lang="en-US" sz="1400" b="1" spc="120" dirty="0">
                        <a:solidFill>
                          <a:srgbClr val="FFFFFF"/>
                        </a:solidFill>
                        <a:latin typeface="+mn-lt"/>
                        <a:ea typeface="+mn-ea"/>
                        <a:cs typeface="+mn-ea"/>
                        <a:sym typeface="+mn-lt"/>
                      </a:endParaRPr>
                    </a:p>
                  </a:txBody>
                  <a:tcPr marL="107950" marR="107950" marT="63500" marB="63500" anchor="ctr">
                    <a:lnL w="3175">
                      <a:solidFill>
                        <a:srgbClr val="FFFFFF"/>
                      </a:solidFill>
                      <a:prstDash val="dot"/>
                    </a:lnL>
                    <a:lnR w="3175">
                      <a:solidFill>
                        <a:srgbClr val="FFFFFF"/>
                      </a:solidFill>
                      <a:prstDash val="dot"/>
                    </a:lnR>
                    <a:lnT w="19050" cap="rnd">
                      <a:solidFill>
                        <a:srgbClr val="144D73"/>
                      </a:solidFill>
                      <a:prstDash val="solid"/>
                    </a:lnT>
                    <a:lnB w="19050">
                      <a:solidFill>
                        <a:srgbClr val="144D73"/>
                      </a:solidFill>
                      <a:prstDash val="solid"/>
                    </a:lnB>
                    <a:lnTlToBr>
                      <a:noFill/>
                    </a:lnTlToBr>
                    <a:lnBlToTr>
                      <a:noFill/>
                    </a:lnBlToTr>
                    <a:solidFill>
                      <a:srgbClr val="144D73"/>
                    </a:solidFill>
                  </a:tcPr>
                </a:tc>
                <a:tc>
                  <a:txBody>
                    <a:bodyPr/>
                    <a:lstStyle/>
                    <a:p>
                      <a:pPr indent="0" algn="ctr">
                        <a:lnSpc>
                          <a:spcPct val="120000"/>
                        </a:lnSpc>
                        <a:spcBef>
                          <a:spcPts val="0"/>
                        </a:spcBef>
                        <a:spcAft>
                          <a:spcPts val="0"/>
                        </a:spcAft>
                        <a:buNone/>
                      </a:pPr>
                      <a:r>
                        <a:rPr lang="en-US" sz="1400" b="1" spc="120">
                          <a:solidFill>
                            <a:srgbClr val="FFFFFF"/>
                          </a:solidFill>
                          <a:latin typeface="+mn-lt"/>
                          <a:ea typeface="+mn-ea"/>
                          <a:cs typeface="+mn-ea"/>
                          <a:sym typeface="+mn-lt"/>
                        </a:rPr>
                        <a:t>Category</a:t>
                      </a:r>
                      <a:endParaRPr lang="en-US" sz="1400" b="1" spc="120">
                        <a:solidFill>
                          <a:srgbClr val="FFFFFF"/>
                        </a:solidFill>
                        <a:latin typeface="+mn-lt"/>
                        <a:ea typeface="+mn-ea"/>
                        <a:cs typeface="+mn-ea"/>
                        <a:sym typeface="+mn-lt"/>
                      </a:endParaRPr>
                    </a:p>
                  </a:txBody>
                  <a:tcPr marL="107950" marR="107950" marT="63500" marB="63500" anchor="ctr">
                    <a:lnL w="3175">
                      <a:solidFill>
                        <a:srgbClr val="FFFFFF"/>
                      </a:solidFill>
                      <a:prstDash val="dot"/>
                    </a:lnL>
                    <a:lnR w="3175">
                      <a:solidFill>
                        <a:srgbClr val="FFFFFF"/>
                      </a:solidFill>
                      <a:prstDash val="dot"/>
                    </a:lnR>
                    <a:lnT w="19050" cap="rnd">
                      <a:solidFill>
                        <a:srgbClr val="144D73"/>
                      </a:solidFill>
                      <a:prstDash val="solid"/>
                    </a:lnT>
                    <a:lnB w="19050">
                      <a:solidFill>
                        <a:srgbClr val="144D73"/>
                      </a:solidFill>
                      <a:prstDash val="solid"/>
                    </a:lnB>
                    <a:lnTlToBr>
                      <a:noFill/>
                    </a:lnTlToBr>
                    <a:lnBlToTr>
                      <a:noFill/>
                    </a:lnBlToTr>
                    <a:solidFill>
                      <a:srgbClr val="144D73"/>
                    </a:solidFill>
                  </a:tcPr>
                </a:tc>
                <a:tc>
                  <a:txBody>
                    <a:bodyPr/>
                    <a:lstStyle/>
                    <a:p>
                      <a:pPr indent="0" algn="ctr">
                        <a:lnSpc>
                          <a:spcPct val="120000"/>
                        </a:lnSpc>
                        <a:spcBef>
                          <a:spcPts val="0"/>
                        </a:spcBef>
                        <a:spcAft>
                          <a:spcPts val="0"/>
                        </a:spcAft>
                        <a:buNone/>
                      </a:pPr>
                      <a:r>
                        <a:rPr lang="en-US" sz="1400" b="1" spc="120">
                          <a:solidFill>
                            <a:srgbClr val="FFFFFF"/>
                          </a:solidFill>
                          <a:latin typeface="+mn-lt"/>
                          <a:ea typeface="+mn-ea"/>
                          <a:cs typeface="+mn-ea"/>
                          <a:sym typeface="+mn-lt"/>
                        </a:rPr>
                        <a:t>Country</a:t>
                      </a:r>
                      <a:endParaRPr lang="en-US" sz="1400" b="1" spc="120">
                        <a:solidFill>
                          <a:srgbClr val="FFFFFF"/>
                        </a:solidFill>
                        <a:latin typeface="+mn-lt"/>
                        <a:ea typeface="+mn-ea"/>
                        <a:cs typeface="+mn-ea"/>
                        <a:sym typeface="+mn-lt"/>
                      </a:endParaRPr>
                    </a:p>
                  </a:txBody>
                  <a:tcPr marL="107950" marR="107950" marT="63500" marB="63500" anchor="ctr">
                    <a:lnL w="3175">
                      <a:solidFill>
                        <a:srgbClr val="FFFFFF"/>
                      </a:solidFill>
                      <a:prstDash val="dot"/>
                    </a:lnL>
                    <a:lnR w="19050" cap="rnd">
                      <a:solidFill>
                        <a:srgbClr val="144D73"/>
                      </a:solidFill>
                      <a:prstDash val="solid"/>
                    </a:lnR>
                    <a:lnT w="19050" cap="rnd">
                      <a:solidFill>
                        <a:srgbClr val="144D73"/>
                      </a:solidFill>
                      <a:prstDash val="solid"/>
                    </a:lnT>
                    <a:lnB w="19050">
                      <a:solidFill>
                        <a:srgbClr val="144D73"/>
                      </a:solidFill>
                      <a:prstDash val="solid"/>
                    </a:lnB>
                    <a:lnTlToBr>
                      <a:noFill/>
                    </a:lnTlToBr>
                    <a:lnBlToTr>
                      <a:noFill/>
                    </a:lnBlToTr>
                    <a:solidFill>
                      <a:srgbClr val="144D73"/>
                    </a:solidFill>
                  </a:tcPr>
                </a:tc>
              </a:tr>
              <a:tr h="607060">
                <a:tc>
                  <a:txBody>
                    <a:bodyPr/>
                    <a:lstStyle/>
                    <a:p>
                      <a:pPr indent="0" algn="l">
                        <a:lnSpc>
                          <a:spcPct val="120000"/>
                        </a:lnSpc>
                        <a:spcBef>
                          <a:spcPts val="0"/>
                        </a:spcBef>
                        <a:spcAft>
                          <a:spcPts val="0"/>
                        </a:spcAft>
                        <a:buNone/>
                      </a:pPr>
                      <a:r>
                        <a:rPr lang="en-US" sz="1200" b="1" spc="60">
                          <a:solidFill>
                            <a:srgbClr val="404040"/>
                          </a:solidFill>
                          <a:latin typeface="+mn-lt"/>
                          <a:ea typeface="+mn-ea"/>
                          <a:cs typeface="+mn-ea"/>
                          <a:sym typeface="+mn-lt"/>
                        </a:rPr>
                        <a:t>Infervision(</a:t>
                      </a:r>
                      <a:r>
                        <a:rPr lang="zh-CN" altLang="en-US" sz="1200" b="1" spc="60">
                          <a:solidFill>
                            <a:srgbClr val="404040"/>
                          </a:solidFill>
                          <a:latin typeface="+mn-lt"/>
                          <a:ea typeface="+mn-ea"/>
                          <a:cs typeface="+mn-ea"/>
                          <a:sym typeface="+mn-lt"/>
                        </a:rPr>
                        <a:t>推想医疗科技）</a:t>
                      </a:r>
                      <a:endParaRPr lang="zh-CN" altLang="en-US" sz="1200" b="1" spc="60">
                        <a:solidFill>
                          <a:srgbClr val="404040"/>
                        </a:solidFill>
                        <a:latin typeface="+mn-lt"/>
                        <a:ea typeface="+mn-ea"/>
                        <a:cs typeface="+mn-ea"/>
                        <a:sym typeface="+mn-lt"/>
                      </a:endParaRPr>
                    </a:p>
                  </a:txBody>
                  <a:tcPr marL="107950" marR="107950" marT="63500" marB="63500" anchor="ctr">
                    <a:lnL w="19050" cap="rnd">
                      <a:solidFill>
                        <a:srgbClr val="144D73"/>
                      </a:solidFill>
                      <a:prstDash val="solid"/>
                    </a:lnL>
                    <a:lnR w="3175">
                      <a:solidFill>
                        <a:srgbClr val="144D73"/>
                      </a:solidFill>
                      <a:prstDash val="dot"/>
                    </a:lnR>
                    <a:lnT w="19050">
                      <a:solidFill>
                        <a:srgbClr val="144D73"/>
                      </a:solidFill>
                      <a:prstDash val="solid"/>
                    </a:lnT>
                    <a:lnB w="3175">
                      <a:solidFill>
                        <a:srgbClr val="144D73"/>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200" b="0" spc="60" dirty="0">
                          <a:solidFill>
                            <a:srgbClr val="404040"/>
                          </a:solidFill>
                          <a:latin typeface="+mn-lt"/>
                          <a:ea typeface="+mn-ea"/>
                          <a:cs typeface="+mn-ea"/>
                          <a:sym typeface="+mn-lt"/>
                        </a:rPr>
                        <a:t>Medical Devices &amp; Equipment</a:t>
                      </a:r>
                      <a:endParaRPr lang="en-US" sz="1200" b="0" spc="60" dirty="0">
                        <a:solidFill>
                          <a:srgbClr val="404040"/>
                        </a:solidFill>
                        <a:latin typeface="+mn-lt"/>
                        <a:ea typeface="+mn-ea"/>
                        <a:cs typeface="+mn-ea"/>
                        <a:sym typeface="+mn-lt"/>
                      </a:endParaRPr>
                    </a:p>
                  </a:txBody>
                  <a:tcPr marL="107950" marR="107950" marT="63500" marB="63500" anchor="ctr">
                    <a:lnL w="3175">
                      <a:solidFill>
                        <a:srgbClr val="144D73"/>
                      </a:solidFill>
                      <a:prstDash val="dot"/>
                    </a:lnL>
                    <a:lnR w="3175">
                      <a:solidFill>
                        <a:srgbClr val="144D73"/>
                      </a:solidFill>
                      <a:prstDash val="dot"/>
                    </a:lnR>
                    <a:lnT w="19050">
                      <a:solidFill>
                        <a:srgbClr val="144D73"/>
                      </a:solidFill>
                      <a:prstDash val="solid"/>
                    </a:lnT>
                    <a:lnB w="3175">
                      <a:solidFill>
                        <a:srgbClr val="144D73"/>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200" b="0" spc="60">
                          <a:solidFill>
                            <a:srgbClr val="404040"/>
                          </a:solidFill>
                          <a:latin typeface="+mn-lt"/>
                          <a:ea typeface="+mn-ea"/>
                          <a:cs typeface="+mn-ea"/>
                          <a:sym typeface="+mn-lt"/>
                        </a:rPr>
                        <a:t>Screening &amp; diagnostics</a:t>
                      </a:r>
                      <a:endParaRPr lang="en-US" sz="1200" b="0" spc="60">
                        <a:solidFill>
                          <a:srgbClr val="404040"/>
                        </a:solidFill>
                        <a:latin typeface="+mn-lt"/>
                        <a:ea typeface="+mn-ea"/>
                        <a:cs typeface="+mn-ea"/>
                        <a:sym typeface="+mn-lt"/>
                      </a:endParaRPr>
                    </a:p>
                  </a:txBody>
                  <a:tcPr marL="107950" marR="107950" marT="63500" marB="63500" anchor="ctr">
                    <a:lnL w="3175">
                      <a:solidFill>
                        <a:srgbClr val="144D73"/>
                      </a:solidFill>
                      <a:prstDash val="dot"/>
                    </a:lnL>
                    <a:lnR w="3175">
                      <a:solidFill>
                        <a:srgbClr val="144D73"/>
                      </a:solidFill>
                      <a:prstDash val="dot"/>
                    </a:lnR>
                    <a:lnT w="19050">
                      <a:solidFill>
                        <a:srgbClr val="144D73"/>
                      </a:solidFill>
                      <a:prstDash val="solid"/>
                    </a:lnT>
                    <a:lnB w="3175">
                      <a:solidFill>
                        <a:srgbClr val="144D73"/>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200" b="0" spc="60">
                          <a:solidFill>
                            <a:srgbClr val="404040"/>
                          </a:solidFill>
                          <a:latin typeface="+mn-lt"/>
                          <a:ea typeface="+mn-ea"/>
                          <a:cs typeface="+mn-ea"/>
                          <a:sym typeface="+mn-lt"/>
                        </a:rPr>
                        <a:t>China</a:t>
                      </a:r>
                      <a:endParaRPr lang="en-US" sz="1200" b="0" spc="60">
                        <a:solidFill>
                          <a:srgbClr val="404040"/>
                        </a:solidFill>
                        <a:latin typeface="+mn-lt"/>
                        <a:ea typeface="+mn-ea"/>
                        <a:cs typeface="+mn-ea"/>
                        <a:sym typeface="+mn-lt"/>
                      </a:endParaRPr>
                    </a:p>
                  </a:txBody>
                  <a:tcPr marL="107950" marR="107950" marT="63500" marB="63500" anchor="ctr">
                    <a:lnL w="3175">
                      <a:solidFill>
                        <a:srgbClr val="144D73"/>
                      </a:solidFill>
                      <a:prstDash val="dot"/>
                    </a:lnL>
                    <a:lnR w="19050" cap="rnd">
                      <a:solidFill>
                        <a:srgbClr val="144D73"/>
                      </a:solidFill>
                      <a:prstDash val="solid"/>
                    </a:lnR>
                    <a:lnT w="19050">
                      <a:solidFill>
                        <a:srgbClr val="144D73"/>
                      </a:solidFill>
                      <a:prstDash val="solid"/>
                    </a:lnT>
                    <a:lnB w="3175">
                      <a:solidFill>
                        <a:srgbClr val="144D73"/>
                      </a:solidFill>
                      <a:prstDash val="dot"/>
                    </a:lnB>
                    <a:lnTlToBr>
                      <a:noFill/>
                    </a:lnTlToBr>
                    <a:lnBlToTr>
                      <a:noFill/>
                    </a:lnBlToTr>
                    <a:solidFill>
                      <a:srgbClr val="F2F2F2"/>
                    </a:solidFill>
                  </a:tcPr>
                </a:tc>
              </a:tr>
              <a:tr h="398780">
                <a:tc>
                  <a:txBody>
                    <a:bodyPr/>
                    <a:lstStyle/>
                    <a:p>
                      <a:pPr indent="0" algn="l">
                        <a:lnSpc>
                          <a:spcPct val="120000"/>
                        </a:lnSpc>
                        <a:spcBef>
                          <a:spcPts val="0"/>
                        </a:spcBef>
                        <a:spcAft>
                          <a:spcPts val="0"/>
                        </a:spcAft>
                        <a:buNone/>
                      </a:pPr>
                      <a:r>
                        <a:rPr lang="en-US" sz="1200" b="1" spc="60">
                          <a:solidFill>
                            <a:srgbClr val="404040"/>
                          </a:solidFill>
                          <a:latin typeface="+mn-lt"/>
                          <a:ea typeface="+mn-ea"/>
                          <a:cs typeface="+mn-ea"/>
                          <a:sym typeface="+mn-lt"/>
                        </a:rPr>
                        <a:t>Insilico Medicine</a:t>
                      </a:r>
                      <a:r>
                        <a:rPr lang="zh-CN" altLang="en-US" sz="1200" b="1" spc="60">
                          <a:solidFill>
                            <a:srgbClr val="404040"/>
                          </a:solidFill>
                          <a:latin typeface="+mn-lt"/>
                          <a:ea typeface="+mn-ea"/>
                          <a:cs typeface="+mn-ea"/>
                          <a:sym typeface="+mn-lt"/>
                        </a:rPr>
                        <a:t>（英科智能）</a:t>
                      </a:r>
                      <a:endParaRPr lang="zh-CN" altLang="en-US" sz="1200" b="1" spc="60">
                        <a:solidFill>
                          <a:srgbClr val="404040"/>
                        </a:solidFill>
                        <a:latin typeface="+mn-lt"/>
                        <a:ea typeface="+mn-ea"/>
                        <a:cs typeface="+mn-ea"/>
                        <a:sym typeface="+mn-lt"/>
                      </a:endParaRPr>
                    </a:p>
                  </a:txBody>
                  <a:tcPr marL="107950" marR="107950" marT="63500" marB="63500" anchor="ctr">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200" b="0" spc="60" dirty="0">
                          <a:solidFill>
                            <a:srgbClr val="404040"/>
                          </a:solidFill>
                          <a:latin typeface="+mn-lt"/>
                          <a:ea typeface="+mn-ea"/>
                          <a:cs typeface="+mn-ea"/>
                          <a:sym typeface="+mn-lt"/>
                        </a:rPr>
                        <a:t>Drug Discovery</a:t>
                      </a:r>
                      <a:endParaRPr lang="en-US" sz="1200" b="0" spc="60" dirty="0">
                        <a:solidFill>
                          <a:srgbClr val="404040"/>
                        </a:solidFill>
                        <a:latin typeface="+mn-lt"/>
                        <a:ea typeface="+mn-ea"/>
                        <a:cs typeface="+mn-ea"/>
                        <a:sym typeface="+mn-lt"/>
                      </a:endParaRPr>
                    </a:p>
                  </a:txBody>
                  <a:tcPr marL="107950" marR="107950" marT="63500" marB="63500"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200" b="0" spc="60">
                          <a:solidFill>
                            <a:srgbClr val="404040"/>
                          </a:solidFill>
                          <a:latin typeface="+mn-lt"/>
                          <a:ea typeface="+mn-ea"/>
                          <a:cs typeface="+mn-ea"/>
                          <a:sym typeface="+mn-lt"/>
                        </a:rPr>
                        <a:t>Drug discovery</a:t>
                      </a:r>
                      <a:endParaRPr lang="en-US" sz="1200" b="0" spc="60">
                        <a:solidFill>
                          <a:srgbClr val="404040"/>
                        </a:solidFill>
                        <a:latin typeface="+mn-lt"/>
                        <a:ea typeface="+mn-ea"/>
                        <a:cs typeface="+mn-ea"/>
                        <a:sym typeface="+mn-lt"/>
                      </a:endParaRPr>
                    </a:p>
                  </a:txBody>
                  <a:tcPr marL="107950" marR="107950" marT="63500" marB="63500"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200" b="0" spc="60">
                          <a:solidFill>
                            <a:srgbClr val="404040"/>
                          </a:solidFill>
                          <a:latin typeface="+mn-lt"/>
                          <a:ea typeface="+mn-ea"/>
                          <a:cs typeface="+mn-ea"/>
                          <a:sym typeface="+mn-lt"/>
                        </a:rPr>
                        <a:t>China(HK)</a:t>
                      </a:r>
                      <a:endParaRPr lang="en-US" altLang="en-US" sz="1200" b="0" spc="60">
                        <a:solidFill>
                          <a:srgbClr val="404040"/>
                        </a:solidFill>
                        <a:latin typeface="+mn-lt"/>
                        <a:ea typeface="+mn-ea"/>
                        <a:cs typeface="+mn-ea"/>
                        <a:sym typeface="+mn-lt"/>
                      </a:endParaRPr>
                    </a:p>
                  </a:txBody>
                  <a:tcPr marL="107950" marR="107950" marT="63500" marB="63500" anchor="ctr">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FFFFF"/>
                    </a:solidFill>
                  </a:tcPr>
                </a:tc>
              </a:tr>
              <a:tr h="607695">
                <a:tc>
                  <a:txBody>
                    <a:bodyPr/>
                    <a:lstStyle/>
                    <a:p>
                      <a:pPr indent="0" algn="l">
                        <a:lnSpc>
                          <a:spcPct val="120000"/>
                        </a:lnSpc>
                        <a:spcBef>
                          <a:spcPts val="0"/>
                        </a:spcBef>
                        <a:spcAft>
                          <a:spcPts val="0"/>
                        </a:spcAft>
                        <a:buNone/>
                      </a:pPr>
                      <a:r>
                        <a:rPr lang="en-US" sz="1200" b="1" spc="60">
                          <a:solidFill>
                            <a:srgbClr val="404040"/>
                          </a:solidFill>
                          <a:latin typeface="+mn-lt"/>
                          <a:ea typeface="+mn-ea"/>
                          <a:cs typeface="+mn-ea"/>
                          <a:sym typeface="+mn-lt"/>
                        </a:rPr>
                        <a:t>Medbanks Network Technology</a:t>
                      </a:r>
                      <a:endParaRPr lang="en-US" sz="1200" b="1" spc="60">
                        <a:solidFill>
                          <a:srgbClr val="404040"/>
                        </a:solidFill>
                        <a:latin typeface="+mn-lt"/>
                        <a:ea typeface="+mn-ea"/>
                        <a:cs typeface="+mn-ea"/>
                        <a:sym typeface="+mn-lt"/>
                      </a:endParaRPr>
                    </a:p>
                    <a:p>
                      <a:pPr indent="0" algn="l">
                        <a:lnSpc>
                          <a:spcPct val="120000"/>
                        </a:lnSpc>
                        <a:spcBef>
                          <a:spcPts val="0"/>
                        </a:spcBef>
                        <a:spcAft>
                          <a:spcPts val="0"/>
                        </a:spcAft>
                        <a:buNone/>
                      </a:pPr>
                      <a:r>
                        <a:rPr lang="zh-CN" altLang="en-US" sz="1200" b="1" spc="60">
                          <a:solidFill>
                            <a:srgbClr val="404040"/>
                          </a:solidFill>
                          <a:latin typeface="+mn-lt"/>
                          <a:ea typeface="+mn-ea"/>
                          <a:cs typeface="+mn-ea"/>
                          <a:sym typeface="+mn-lt"/>
                        </a:rPr>
                        <a:t>（</a:t>
                      </a:r>
                      <a:r>
                        <a:rPr lang="en-US" sz="1200" b="1" spc="60">
                          <a:solidFill>
                            <a:srgbClr val="404040"/>
                          </a:solidFill>
                          <a:latin typeface="+mn-lt"/>
                          <a:ea typeface="+mn-ea"/>
                          <a:cs typeface="+mn-ea"/>
                          <a:sym typeface="+mn-lt"/>
                        </a:rPr>
                        <a:t>思派网络</a:t>
                      </a:r>
                      <a:r>
                        <a:rPr lang="zh-CN" altLang="en-US" sz="1200" b="1" spc="60">
                          <a:solidFill>
                            <a:srgbClr val="404040"/>
                          </a:solidFill>
                          <a:latin typeface="+mn-lt"/>
                          <a:ea typeface="+mn-ea"/>
                          <a:cs typeface="+mn-ea"/>
                          <a:sym typeface="+mn-lt"/>
                        </a:rPr>
                        <a:t>）</a:t>
                      </a:r>
                      <a:endParaRPr lang="zh-CN" altLang="en-US" sz="1200" b="1" spc="60">
                        <a:solidFill>
                          <a:srgbClr val="404040"/>
                        </a:solidFill>
                        <a:latin typeface="+mn-lt"/>
                        <a:ea typeface="+mn-ea"/>
                        <a:cs typeface="+mn-ea"/>
                        <a:sym typeface="+mn-lt"/>
                      </a:endParaRPr>
                    </a:p>
                  </a:txBody>
                  <a:tcPr marL="107950" marR="107950" marT="63500" marB="63500" anchor="ctr">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200" b="0" spc="60" dirty="0">
                          <a:solidFill>
                            <a:srgbClr val="404040"/>
                          </a:solidFill>
                          <a:latin typeface="+mn-lt"/>
                          <a:ea typeface="+mn-ea"/>
                          <a:cs typeface="+mn-ea"/>
                          <a:sym typeface="+mn-lt"/>
                        </a:rPr>
                        <a:t>Internet Software &amp; Services</a:t>
                      </a:r>
                      <a:endParaRPr lang="en-US" sz="1200" b="0" spc="60" dirty="0">
                        <a:solidFill>
                          <a:srgbClr val="404040"/>
                        </a:solidFill>
                        <a:latin typeface="+mn-lt"/>
                        <a:ea typeface="+mn-ea"/>
                        <a:cs typeface="+mn-ea"/>
                        <a:sym typeface="+mn-lt"/>
                      </a:endParaRPr>
                    </a:p>
                  </a:txBody>
                  <a:tcPr marL="107950" marR="107950" marT="63500" marB="63500"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200" b="0" spc="60">
                          <a:solidFill>
                            <a:srgbClr val="404040"/>
                          </a:solidFill>
                          <a:latin typeface="+mn-lt"/>
                          <a:ea typeface="+mn-ea"/>
                          <a:cs typeface="+mn-ea"/>
                          <a:sym typeface="+mn-lt"/>
                        </a:rPr>
                        <a:t>Real-world evidence (RWE)</a:t>
                      </a:r>
                      <a:endParaRPr lang="en-US" sz="1200" b="0" spc="60">
                        <a:solidFill>
                          <a:srgbClr val="404040"/>
                        </a:solidFill>
                        <a:latin typeface="+mn-lt"/>
                        <a:ea typeface="+mn-ea"/>
                        <a:cs typeface="+mn-ea"/>
                        <a:sym typeface="+mn-lt"/>
                      </a:endParaRPr>
                    </a:p>
                  </a:txBody>
                  <a:tcPr marL="107950" marR="107950" marT="63500" marB="63500"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200" b="0" spc="60">
                          <a:solidFill>
                            <a:srgbClr val="404040"/>
                          </a:solidFill>
                          <a:latin typeface="+mn-lt"/>
                          <a:ea typeface="+mn-ea"/>
                          <a:cs typeface="+mn-ea"/>
                          <a:sym typeface="+mn-lt"/>
                        </a:rPr>
                        <a:t>China</a:t>
                      </a:r>
                      <a:endParaRPr lang="en-US" sz="1200" b="0" spc="60">
                        <a:solidFill>
                          <a:srgbClr val="404040"/>
                        </a:solidFill>
                        <a:latin typeface="+mn-lt"/>
                        <a:ea typeface="+mn-ea"/>
                        <a:cs typeface="+mn-ea"/>
                        <a:sym typeface="+mn-lt"/>
                      </a:endParaRPr>
                    </a:p>
                  </a:txBody>
                  <a:tcPr marL="107950" marR="107950" marT="63500" marB="63500" anchor="ctr">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2F2F2"/>
                    </a:solidFill>
                  </a:tcPr>
                </a:tc>
              </a:tr>
              <a:tr h="565150">
                <a:tc>
                  <a:txBody>
                    <a:bodyPr/>
                    <a:lstStyle/>
                    <a:p>
                      <a:pPr indent="0" algn="l">
                        <a:lnSpc>
                          <a:spcPct val="120000"/>
                        </a:lnSpc>
                        <a:spcBef>
                          <a:spcPts val="0"/>
                        </a:spcBef>
                        <a:spcAft>
                          <a:spcPts val="0"/>
                        </a:spcAft>
                        <a:buNone/>
                      </a:pPr>
                      <a:r>
                        <a:rPr lang="en-US" sz="1200" b="1" spc="60">
                          <a:solidFill>
                            <a:srgbClr val="404040"/>
                          </a:solidFill>
                          <a:latin typeface="+mn-lt"/>
                          <a:ea typeface="+mn-ea"/>
                          <a:cs typeface="+mn-ea"/>
                          <a:sym typeface="+mn-lt"/>
                        </a:rPr>
                        <a:t>MediTrust Health </a:t>
                      </a:r>
                      <a:r>
                        <a:rPr lang="zh-CN" altLang="en-US" sz="1200" b="1" spc="60">
                          <a:solidFill>
                            <a:srgbClr val="404040"/>
                          </a:solidFill>
                          <a:latin typeface="+mn-lt"/>
                          <a:ea typeface="+mn-ea"/>
                          <a:cs typeface="+mn-ea"/>
                          <a:sym typeface="+mn-lt"/>
                        </a:rPr>
                        <a:t>镁信健康</a:t>
                      </a:r>
                      <a:endParaRPr lang="zh-CN" altLang="en-US" sz="1200" b="1" spc="60">
                        <a:solidFill>
                          <a:srgbClr val="404040"/>
                        </a:solidFill>
                        <a:latin typeface="+mn-lt"/>
                        <a:ea typeface="+mn-ea"/>
                        <a:cs typeface="+mn-ea"/>
                        <a:sym typeface="+mn-lt"/>
                      </a:endParaRPr>
                    </a:p>
                  </a:txBody>
                  <a:tcPr marL="107950" marR="107950" marT="63500" marB="63500" anchor="ctr">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200" b="0" spc="60" dirty="0">
                          <a:solidFill>
                            <a:srgbClr val="404040"/>
                          </a:solidFill>
                          <a:latin typeface="+mn-lt"/>
                          <a:ea typeface="+mn-ea"/>
                          <a:cs typeface="+mn-ea"/>
                          <a:sym typeface="+mn-lt"/>
                        </a:rPr>
                        <a:t>Lending</a:t>
                      </a:r>
                      <a:endParaRPr lang="en-US" sz="1200" b="0" spc="60" dirty="0">
                        <a:solidFill>
                          <a:srgbClr val="404040"/>
                        </a:solidFill>
                        <a:latin typeface="+mn-lt"/>
                        <a:ea typeface="+mn-ea"/>
                        <a:cs typeface="+mn-ea"/>
                        <a:sym typeface="+mn-lt"/>
                      </a:endParaRPr>
                    </a:p>
                  </a:txBody>
                  <a:tcPr marL="107950" marR="107950" marT="63500" marB="63500"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200" b="0" spc="60">
                          <a:solidFill>
                            <a:srgbClr val="404040"/>
                          </a:solidFill>
                          <a:latin typeface="+mn-lt"/>
                          <a:ea typeface="+mn-ea"/>
                          <a:cs typeface="+mn-ea"/>
                          <a:sym typeface="+mn-lt"/>
                        </a:rPr>
                        <a:t>Pharma supply chain</a:t>
                      </a:r>
                      <a:endParaRPr lang="en-US" sz="1200" b="0" spc="60">
                        <a:solidFill>
                          <a:srgbClr val="404040"/>
                        </a:solidFill>
                        <a:latin typeface="+mn-lt"/>
                        <a:ea typeface="+mn-ea"/>
                        <a:cs typeface="+mn-ea"/>
                        <a:sym typeface="+mn-lt"/>
                      </a:endParaRPr>
                    </a:p>
                  </a:txBody>
                  <a:tcPr marL="107950" marR="107950" marT="63500" marB="63500"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200" b="0" spc="60">
                          <a:solidFill>
                            <a:srgbClr val="404040"/>
                          </a:solidFill>
                          <a:latin typeface="+mn-lt"/>
                          <a:ea typeface="+mn-ea"/>
                          <a:cs typeface="+mn-ea"/>
                          <a:sym typeface="+mn-lt"/>
                        </a:rPr>
                        <a:t>China</a:t>
                      </a:r>
                      <a:endParaRPr lang="en-US" sz="1200" b="0" spc="60">
                        <a:solidFill>
                          <a:srgbClr val="404040"/>
                        </a:solidFill>
                        <a:latin typeface="+mn-lt"/>
                        <a:ea typeface="+mn-ea"/>
                        <a:cs typeface="+mn-ea"/>
                        <a:sym typeface="+mn-lt"/>
                      </a:endParaRPr>
                    </a:p>
                  </a:txBody>
                  <a:tcPr marL="107950" marR="107950" marT="63500" marB="63500" anchor="ctr">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FFFFF"/>
                    </a:solidFill>
                  </a:tcPr>
                </a:tc>
              </a:tr>
              <a:tr h="606425">
                <a:tc>
                  <a:txBody>
                    <a:bodyPr/>
                    <a:lstStyle/>
                    <a:p>
                      <a:pPr indent="0" algn="l">
                        <a:lnSpc>
                          <a:spcPct val="120000"/>
                        </a:lnSpc>
                        <a:spcBef>
                          <a:spcPts val="0"/>
                        </a:spcBef>
                        <a:spcAft>
                          <a:spcPts val="0"/>
                        </a:spcAft>
                        <a:buNone/>
                      </a:pPr>
                      <a:r>
                        <a:rPr lang="en-US" sz="1200" b="1" spc="60">
                          <a:solidFill>
                            <a:srgbClr val="404040"/>
                          </a:solidFill>
                          <a:latin typeface="+mn-lt"/>
                          <a:ea typeface="+mn-ea"/>
                          <a:cs typeface="+mn-ea"/>
                          <a:sym typeface="+mn-lt"/>
                        </a:rPr>
                        <a:t>Taimei Technology </a:t>
                      </a:r>
                      <a:r>
                        <a:rPr lang="zh-CN" altLang="en-US" sz="1200" b="1" spc="60">
                          <a:solidFill>
                            <a:srgbClr val="404040"/>
                          </a:solidFill>
                          <a:latin typeface="+mn-lt"/>
                          <a:ea typeface="+mn-ea"/>
                          <a:cs typeface="+mn-ea"/>
                          <a:sym typeface="+mn-lt"/>
                        </a:rPr>
                        <a:t>太美医疗科技</a:t>
                      </a:r>
                      <a:endParaRPr lang="zh-CN" altLang="en-US" sz="1200" b="1" spc="60">
                        <a:solidFill>
                          <a:srgbClr val="404040"/>
                        </a:solidFill>
                        <a:latin typeface="+mn-lt"/>
                        <a:ea typeface="+mn-ea"/>
                        <a:cs typeface="+mn-ea"/>
                        <a:sym typeface="+mn-lt"/>
                      </a:endParaRPr>
                    </a:p>
                  </a:txBody>
                  <a:tcPr marL="107950" marR="107950" marT="63500" marB="63500" anchor="ctr">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200" b="0" spc="60" dirty="0">
                          <a:solidFill>
                            <a:srgbClr val="404040"/>
                          </a:solidFill>
                          <a:latin typeface="+mn-lt"/>
                          <a:ea typeface="+mn-ea"/>
                          <a:cs typeface="+mn-ea"/>
                          <a:sym typeface="+mn-lt"/>
                        </a:rPr>
                        <a:t>Internet Software &amp; Services</a:t>
                      </a:r>
                      <a:endParaRPr lang="en-US" sz="1200" b="0" spc="60" dirty="0">
                        <a:solidFill>
                          <a:srgbClr val="404040"/>
                        </a:solidFill>
                        <a:latin typeface="+mn-lt"/>
                        <a:ea typeface="+mn-ea"/>
                        <a:cs typeface="+mn-ea"/>
                        <a:sym typeface="+mn-lt"/>
                      </a:endParaRPr>
                    </a:p>
                  </a:txBody>
                  <a:tcPr marL="107950" marR="107950" marT="63500" marB="63500"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200" b="0" spc="60">
                          <a:solidFill>
                            <a:srgbClr val="404040"/>
                          </a:solidFill>
                          <a:latin typeface="+mn-lt"/>
                          <a:ea typeface="+mn-ea"/>
                          <a:cs typeface="+mn-ea"/>
                          <a:sym typeface="+mn-lt"/>
                        </a:rPr>
                        <a:t>Clinical trials</a:t>
                      </a:r>
                      <a:endParaRPr lang="en-US" sz="1200" b="0" spc="60">
                        <a:solidFill>
                          <a:srgbClr val="404040"/>
                        </a:solidFill>
                        <a:latin typeface="+mn-lt"/>
                        <a:ea typeface="+mn-ea"/>
                        <a:cs typeface="+mn-ea"/>
                        <a:sym typeface="+mn-lt"/>
                      </a:endParaRPr>
                    </a:p>
                  </a:txBody>
                  <a:tcPr marL="107950" marR="107950" marT="63500" marB="63500"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200" b="0" spc="60">
                          <a:solidFill>
                            <a:srgbClr val="404040"/>
                          </a:solidFill>
                          <a:latin typeface="+mn-lt"/>
                          <a:ea typeface="+mn-ea"/>
                          <a:cs typeface="+mn-ea"/>
                          <a:sym typeface="+mn-lt"/>
                        </a:rPr>
                        <a:t>China</a:t>
                      </a:r>
                      <a:endParaRPr lang="en-US" sz="1200" b="0" spc="60">
                        <a:solidFill>
                          <a:srgbClr val="404040"/>
                        </a:solidFill>
                        <a:latin typeface="+mn-lt"/>
                        <a:ea typeface="+mn-ea"/>
                        <a:cs typeface="+mn-ea"/>
                        <a:sym typeface="+mn-lt"/>
                      </a:endParaRPr>
                    </a:p>
                  </a:txBody>
                  <a:tcPr marL="107950" marR="107950" marT="63500" marB="63500" anchor="ctr">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2F2F2"/>
                    </a:solidFill>
                  </a:tcPr>
                </a:tc>
              </a:tr>
              <a:tr h="608330">
                <a:tc>
                  <a:txBody>
                    <a:bodyPr/>
                    <a:lstStyle/>
                    <a:p>
                      <a:pPr indent="0" algn="l">
                        <a:lnSpc>
                          <a:spcPct val="120000"/>
                        </a:lnSpc>
                        <a:spcBef>
                          <a:spcPts val="0"/>
                        </a:spcBef>
                        <a:spcAft>
                          <a:spcPts val="0"/>
                        </a:spcAft>
                        <a:buNone/>
                      </a:pPr>
                      <a:r>
                        <a:rPr lang="en-US" sz="1200" b="1" spc="60">
                          <a:solidFill>
                            <a:srgbClr val="404040"/>
                          </a:solidFill>
                          <a:latin typeface="+mn-lt"/>
                          <a:ea typeface="+mn-ea"/>
                          <a:cs typeface="+mn-ea"/>
                          <a:sym typeface="+mn-lt"/>
                        </a:rPr>
                        <a:t>Tencent Trusted Doctors</a:t>
                      </a:r>
                      <a:endParaRPr lang="en-US" sz="1200" b="1" spc="60">
                        <a:solidFill>
                          <a:srgbClr val="404040"/>
                        </a:solidFill>
                        <a:latin typeface="+mn-lt"/>
                        <a:ea typeface="+mn-ea"/>
                        <a:cs typeface="+mn-ea"/>
                        <a:sym typeface="+mn-lt"/>
                      </a:endParaRPr>
                    </a:p>
                    <a:p>
                      <a:pPr indent="0" algn="l">
                        <a:lnSpc>
                          <a:spcPct val="120000"/>
                        </a:lnSpc>
                        <a:spcBef>
                          <a:spcPts val="0"/>
                        </a:spcBef>
                        <a:spcAft>
                          <a:spcPts val="0"/>
                        </a:spcAft>
                        <a:buNone/>
                      </a:pPr>
                      <a:r>
                        <a:rPr lang="en-US" sz="1200" b="1" spc="60">
                          <a:solidFill>
                            <a:srgbClr val="404040"/>
                          </a:solidFill>
                          <a:latin typeface="+mn-lt"/>
                          <a:ea typeface="+mn-ea"/>
                          <a:cs typeface="+mn-ea"/>
                          <a:sym typeface="+mn-lt"/>
                        </a:rPr>
                        <a:t>企鹅杏仁</a:t>
                      </a:r>
                      <a:endParaRPr lang="en-US" sz="1200" b="1" spc="60">
                        <a:solidFill>
                          <a:srgbClr val="404040"/>
                        </a:solidFill>
                        <a:latin typeface="+mn-lt"/>
                        <a:ea typeface="+mn-ea"/>
                        <a:cs typeface="+mn-ea"/>
                        <a:sym typeface="+mn-lt"/>
                      </a:endParaRPr>
                    </a:p>
                  </a:txBody>
                  <a:tcPr marL="107950" marR="107950" marT="63500" marB="63500" anchor="ctr">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200" b="0" spc="60" dirty="0">
                          <a:solidFill>
                            <a:srgbClr val="404040"/>
                          </a:solidFill>
                          <a:latin typeface="+mn-lt"/>
                          <a:ea typeface="+mn-ea"/>
                          <a:cs typeface="+mn-ea"/>
                          <a:sym typeface="+mn-lt"/>
                        </a:rPr>
                        <a:t>Internet Software &amp; Services</a:t>
                      </a:r>
                      <a:endParaRPr lang="en-US" sz="1200" b="0" spc="60" dirty="0">
                        <a:solidFill>
                          <a:srgbClr val="404040"/>
                        </a:solidFill>
                        <a:latin typeface="+mn-lt"/>
                        <a:ea typeface="+mn-ea"/>
                        <a:cs typeface="+mn-ea"/>
                        <a:sym typeface="+mn-lt"/>
                      </a:endParaRPr>
                    </a:p>
                  </a:txBody>
                  <a:tcPr marL="107950" marR="107950" marT="63500" marB="63500"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en-US" sz="1200" b="0" spc="60">
                          <a:solidFill>
                            <a:srgbClr val="404040"/>
                          </a:solidFill>
                          <a:latin typeface="+mn-lt"/>
                          <a:ea typeface="+mn-ea"/>
                          <a:cs typeface="+mn-ea"/>
                          <a:sym typeface="+mn-lt"/>
                        </a:rPr>
                        <a:t>Online-offline care: primary &amp; urgent care</a:t>
                      </a:r>
                      <a:endParaRPr lang="en-US" sz="1200" b="0" spc="60">
                        <a:solidFill>
                          <a:srgbClr val="404040"/>
                        </a:solidFill>
                        <a:latin typeface="+mn-lt"/>
                        <a:ea typeface="+mn-ea"/>
                        <a:cs typeface="+mn-ea"/>
                        <a:sym typeface="+mn-lt"/>
                      </a:endParaRPr>
                    </a:p>
                  </a:txBody>
                  <a:tcPr marL="107950" marR="107950" marT="63500" marB="63500"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200" b="0" spc="60">
                          <a:solidFill>
                            <a:srgbClr val="404040"/>
                          </a:solidFill>
                          <a:latin typeface="+mn-lt"/>
                          <a:ea typeface="+mn-ea"/>
                          <a:cs typeface="+mn-ea"/>
                          <a:sym typeface="+mn-lt"/>
                        </a:rPr>
                        <a:t>China</a:t>
                      </a:r>
                      <a:endParaRPr lang="en-US" sz="1200" b="0" spc="60">
                        <a:solidFill>
                          <a:srgbClr val="404040"/>
                        </a:solidFill>
                        <a:latin typeface="+mn-lt"/>
                        <a:ea typeface="+mn-ea"/>
                        <a:cs typeface="+mn-ea"/>
                        <a:sym typeface="+mn-lt"/>
                      </a:endParaRPr>
                    </a:p>
                  </a:txBody>
                  <a:tcPr marL="107950" marR="107950" marT="63500" marB="63500" anchor="ctr">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FFFFF"/>
                    </a:solidFill>
                  </a:tcPr>
                </a:tc>
              </a:tr>
              <a:tr h="607060">
                <a:tc>
                  <a:txBody>
                    <a:bodyPr/>
                    <a:lstStyle/>
                    <a:p>
                      <a:pPr indent="0" algn="l">
                        <a:lnSpc>
                          <a:spcPct val="120000"/>
                        </a:lnSpc>
                        <a:spcBef>
                          <a:spcPts val="0"/>
                        </a:spcBef>
                        <a:spcAft>
                          <a:spcPts val="0"/>
                        </a:spcAft>
                        <a:buNone/>
                      </a:pPr>
                      <a:r>
                        <a:rPr lang="en-US" sz="1200" b="1" spc="60">
                          <a:solidFill>
                            <a:srgbClr val="404040"/>
                          </a:solidFill>
                          <a:latin typeface="+mn-lt"/>
                          <a:ea typeface="+mn-ea"/>
                          <a:cs typeface="+mn-ea"/>
                          <a:sym typeface="+mn-lt"/>
                        </a:rPr>
                        <a:t>We Doctor </a:t>
                      </a:r>
                      <a:r>
                        <a:rPr lang="zh-CN" altLang="en-US" sz="1200" b="1" spc="60">
                          <a:solidFill>
                            <a:srgbClr val="404040"/>
                          </a:solidFill>
                          <a:latin typeface="+mn-lt"/>
                          <a:ea typeface="+mn-ea"/>
                          <a:cs typeface="+mn-ea"/>
                          <a:sym typeface="+mn-lt"/>
                        </a:rPr>
                        <a:t>微医</a:t>
                      </a:r>
                      <a:endParaRPr lang="zh-CN" altLang="en-US" sz="1200" b="1" spc="60">
                        <a:solidFill>
                          <a:srgbClr val="404040"/>
                        </a:solidFill>
                        <a:latin typeface="+mn-lt"/>
                        <a:ea typeface="+mn-ea"/>
                        <a:cs typeface="+mn-ea"/>
                        <a:sym typeface="+mn-lt"/>
                      </a:endParaRPr>
                    </a:p>
                  </a:txBody>
                  <a:tcPr marL="107950" marR="107950" marT="63500" marB="63500" anchor="ctr">
                    <a:lnL w="19050" cap="rnd">
                      <a:solidFill>
                        <a:srgbClr val="144D73"/>
                      </a:solidFill>
                      <a:prstDash val="solid"/>
                    </a:lnL>
                    <a:lnR w="3175">
                      <a:solidFill>
                        <a:srgbClr val="144D73"/>
                      </a:solidFill>
                      <a:prstDash val="dot"/>
                    </a:lnR>
                    <a:lnT w="3175">
                      <a:solidFill>
                        <a:srgbClr val="144D73"/>
                      </a:solidFill>
                      <a:prstDash val="dot"/>
                    </a:lnT>
                    <a:lnB w="19050" cap="rnd">
                      <a:solidFill>
                        <a:srgbClr val="144D73"/>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200" b="0" spc="60" dirty="0">
                          <a:solidFill>
                            <a:srgbClr val="404040"/>
                          </a:solidFill>
                          <a:latin typeface="+mn-lt"/>
                          <a:ea typeface="+mn-ea"/>
                          <a:cs typeface="+mn-ea"/>
                          <a:sym typeface="+mn-lt"/>
                        </a:rPr>
                        <a:t>Mobile Software &amp; Services</a:t>
                      </a:r>
                      <a:endParaRPr lang="en-US" sz="1200" b="0" spc="60" dirty="0">
                        <a:solidFill>
                          <a:srgbClr val="404040"/>
                        </a:solidFill>
                        <a:latin typeface="+mn-lt"/>
                        <a:ea typeface="+mn-ea"/>
                        <a:cs typeface="+mn-ea"/>
                        <a:sym typeface="+mn-lt"/>
                      </a:endParaRPr>
                    </a:p>
                  </a:txBody>
                  <a:tcPr marL="107950" marR="107950" marT="63500" marB="63500" anchor="ctr">
                    <a:lnL w="3175">
                      <a:solidFill>
                        <a:srgbClr val="144D73"/>
                      </a:solidFill>
                      <a:prstDash val="dot"/>
                    </a:lnL>
                    <a:lnR w="3175">
                      <a:solidFill>
                        <a:srgbClr val="144D73"/>
                      </a:solidFill>
                      <a:prstDash val="dot"/>
                    </a:lnR>
                    <a:lnT w="3175">
                      <a:solidFill>
                        <a:srgbClr val="144D73"/>
                      </a:solidFill>
                      <a:prstDash val="dot"/>
                    </a:lnT>
                    <a:lnB w="19050" cap="rnd">
                      <a:solidFill>
                        <a:srgbClr val="144D73"/>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200" b="0" spc="60">
                          <a:solidFill>
                            <a:srgbClr val="404040"/>
                          </a:solidFill>
                          <a:latin typeface="+mn-lt"/>
                          <a:ea typeface="+mn-ea"/>
                          <a:cs typeface="+mn-ea"/>
                          <a:sym typeface="+mn-lt"/>
                        </a:rPr>
                        <a:t>Online-offline care: primary &amp; urgent care</a:t>
                      </a:r>
                      <a:endParaRPr lang="en-US" sz="1200" b="0" spc="60">
                        <a:solidFill>
                          <a:srgbClr val="404040"/>
                        </a:solidFill>
                        <a:latin typeface="+mn-lt"/>
                        <a:ea typeface="+mn-ea"/>
                        <a:cs typeface="+mn-ea"/>
                        <a:sym typeface="+mn-lt"/>
                      </a:endParaRPr>
                    </a:p>
                  </a:txBody>
                  <a:tcPr marL="107950" marR="107950" marT="63500" marB="63500" anchor="ctr">
                    <a:lnL w="3175">
                      <a:solidFill>
                        <a:srgbClr val="144D73"/>
                      </a:solidFill>
                      <a:prstDash val="dot"/>
                    </a:lnL>
                    <a:lnR w="3175">
                      <a:solidFill>
                        <a:srgbClr val="144D73"/>
                      </a:solidFill>
                      <a:prstDash val="dot"/>
                    </a:lnR>
                    <a:lnT w="3175">
                      <a:solidFill>
                        <a:srgbClr val="144D73"/>
                      </a:solidFill>
                      <a:prstDash val="dot"/>
                    </a:lnT>
                    <a:lnB w="19050" cap="rnd">
                      <a:solidFill>
                        <a:srgbClr val="144D73"/>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200" b="0" spc="60" dirty="0">
                          <a:solidFill>
                            <a:srgbClr val="404040"/>
                          </a:solidFill>
                          <a:latin typeface="+mn-lt"/>
                          <a:ea typeface="+mn-ea"/>
                          <a:cs typeface="+mn-ea"/>
                          <a:sym typeface="+mn-lt"/>
                        </a:rPr>
                        <a:t>China</a:t>
                      </a:r>
                      <a:endParaRPr lang="en-US" sz="1200" b="0" spc="60" dirty="0">
                        <a:solidFill>
                          <a:srgbClr val="404040"/>
                        </a:solidFill>
                        <a:latin typeface="+mn-lt"/>
                        <a:ea typeface="+mn-ea"/>
                        <a:cs typeface="+mn-ea"/>
                        <a:sym typeface="+mn-lt"/>
                      </a:endParaRPr>
                    </a:p>
                  </a:txBody>
                  <a:tcPr marL="107950" marR="107950" marT="63500" marB="63500" anchor="ctr">
                    <a:lnL w="3175">
                      <a:solidFill>
                        <a:srgbClr val="144D73"/>
                      </a:solidFill>
                      <a:prstDash val="dot"/>
                    </a:lnL>
                    <a:lnR w="19050" cap="rnd">
                      <a:solidFill>
                        <a:srgbClr val="144D73"/>
                      </a:solidFill>
                      <a:prstDash val="solid"/>
                    </a:lnR>
                    <a:lnT w="3175">
                      <a:solidFill>
                        <a:srgbClr val="144D73"/>
                      </a:solidFill>
                      <a:prstDash val="dot"/>
                    </a:lnT>
                    <a:lnB w="19050" cap="rnd">
                      <a:solidFill>
                        <a:srgbClr val="144D73"/>
                      </a:solidFill>
                      <a:prstDash val="solid"/>
                    </a:lnB>
                    <a:lnTlToBr>
                      <a:noFill/>
                    </a:lnTlToBr>
                    <a:lnBlToTr>
                      <a:noFill/>
                    </a:lnBlToTr>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40005"/>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marL="0" marR="0" lvl="0" indent="0" algn="ctr" defTabSz="768350" rtl="0" eaLnBrk="1" fontAlgn="auto" latinLnBrk="0" hangingPunct="1">
              <a:lnSpc>
                <a:spcPct val="100000"/>
              </a:lnSpc>
              <a:spcBef>
                <a:spcPts val="0"/>
              </a:spcBef>
              <a:spcAft>
                <a:spcPts val="0"/>
              </a:spcAft>
              <a:buClrTx/>
              <a:buSzTx/>
              <a:buFontTx/>
              <a:buNone/>
              <a:defRPr/>
            </a:pPr>
            <a:endParaRPr kumimoji="0" lang="zh-CN" altLang="en-US" sz="1500" b="0" i="0" u="none" strike="noStrike" kern="0" cap="none" spc="0" normalizeH="0" baseline="0" noProof="0">
              <a:ln>
                <a:noFill/>
              </a:ln>
              <a:solidFill>
                <a:prstClr val="white"/>
              </a:solidFill>
              <a:effectLst/>
              <a:uLnTx/>
              <a:uFillTx/>
              <a:cs typeface="+mn-ea"/>
              <a:sym typeface="+mn-lt"/>
            </a:endParaRPr>
          </a:p>
        </p:txBody>
      </p:sp>
      <p:sp>
        <p:nvSpPr>
          <p:cNvPr id="32" name="矩形 31"/>
          <p:cNvSpPr/>
          <p:nvPr/>
        </p:nvSpPr>
        <p:spPr>
          <a:xfrm>
            <a:off x="2136774" y="159024"/>
            <a:ext cx="4870450" cy="645160"/>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数字经济下的医疗健康</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6" name="文本框 5"/>
          <p:cNvSpPr txBox="1"/>
          <p:nvPr/>
        </p:nvSpPr>
        <p:spPr>
          <a:xfrm>
            <a:off x="0" y="947420"/>
            <a:ext cx="8616315"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prstClr val="black"/>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cs typeface="+mn-ea"/>
                <a:sym typeface="+mn-lt"/>
              </a:rPr>
              <a:t>  </a:t>
            </a:r>
            <a:endParaRPr kumimoji="0" lang="zh-CN" altLang="en-US" sz="2400" b="1" i="0" u="none" strike="noStrike" kern="1200" cap="none" spc="0" normalizeH="0" baseline="0" noProof="0">
              <a:ln>
                <a:noFill/>
              </a:ln>
              <a:solidFill>
                <a:prstClr val="black"/>
              </a:solidFill>
              <a:effectLst/>
              <a:uLnTx/>
              <a:uFillTx/>
              <a:cs typeface="+mn-ea"/>
              <a:sym typeface="+mn-lt"/>
            </a:endParaRPr>
          </a:p>
        </p:txBody>
      </p:sp>
      <p:sp>
        <p:nvSpPr>
          <p:cNvPr id="5" name="文本框 4"/>
          <p:cNvSpPr txBox="1"/>
          <p:nvPr/>
        </p:nvSpPr>
        <p:spPr>
          <a:xfrm>
            <a:off x="93345" y="947420"/>
            <a:ext cx="8792210" cy="3415030"/>
          </a:xfrm>
          <a:prstGeom prst="rect">
            <a:avLst/>
          </a:prstGeom>
          <a:noFill/>
        </p:spPr>
        <p:txBody>
          <a:bodyPr wrap="square" rtlCol="0">
            <a:spAutoFit/>
          </a:bodyPr>
          <a:lstStyle/>
          <a:p>
            <a:pPr algn="just"/>
            <a:r>
              <a:rPr lang="en-US" altLang="zh-CN" sz="2400">
                <a:solidFill>
                  <a:srgbClr val="FF0000"/>
                </a:solidFill>
                <a:cs typeface="+mn-ea"/>
                <a:sym typeface="+mn-lt"/>
              </a:rPr>
              <a:t>Insilico Medicine </a:t>
            </a:r>
            <a:r>
              <a:rPr lang="zh-CN" altLang="en-US" sz="2400">
                <a:solidFill>
                  <a:srgbClr val="FF0000"/>
                </a:solidFill>
                <a:cs typeface="+mn-ea"/>
                <a:sym typeface="+mn-lt"/>
              </a:rPr>
              <a:t>（</a:t>
            </a:r>
            <a:r>
              <a:rPr lang="en-US" altLang="zh-CN" sz="2400">
                <a:solidFill>
                  <a:srgbClr val="FF0000"/>
                </a:solidFill>
                <a:cs typeface="+mn-ea"/>
                <a:sym typeface="+mn-lt"/>
              </a:rPr>
              <a:t>HK based</a:t>
            </a:r>
            <a:r>
              <a:rPr lang="zh-CN" altLang="en-US" sz="2400">
                <a:solidFill>
                  <a:srgbClr val="FF0000"/>
                </a:solidFill>
                <a:cs typeface="+mn-ea"/>
                <a:sym typeface="+mn-lt"/>
              </a:rPr>
              <a:t>）</a:t>
            </a:r>
            <a:endParaRPr lang="en-US" altLang="zh-CN" sz="2400">
              <a:solidFill>
                <a:srgbClr val="FF0000"/>
              </a:solidFill>
              <a:cs typeface="+mn-ea"/>
              <a:sym typeface="+mn-lt"/>
            </a:endParaRPr>
          </a:p>
          <a:p>
            <a:pPr algn="just"/>
            <a:endParaRPr lang="en-US" altLang="zh-CN" sz="2400">
              <a:solidFill>
                <a:srgbClr val="FF0000"/>
              </a:solidFill>
              <a:cs typeface="+mn-ea"/>
              <a:sym typeface="+mn-lt"/>
            </a:endParaRPr>
          </a:p>
          <a:p>
            <a:pPr algn="just"/>
            <a:r>
              <a:rPr lang="en-US" altLang="zh-CN" sz="2400">
                <a:cs typeface="+mn-ea"/>
                <a:sym typeface="+mn-lt"/>
              </a:rPr>
              <a:t>利用新一代人工智能技术进行药物发现的企业，专注于加速药物发现与开发中的三个领域：疾病靶点发现、生成全新分子结构（生成化学）及合成生物数据的生成（生成生物学），以及临床试验结果预测。该公司在美国、英国、中国、俄罗斯、韩国、尼日利亚均设有分部。其核心人工智能技术在于生成对抗网络（Generative Adversarial Networks, “GAN”）和强化学习（Reinforcement Learning, “RL”）。</a:t>
            </a:r>
            <a:endParaRPr lang="en-US" altLang="zh-CN"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 name="TextBox 2"/>
          <p:cNvSpPr txBox="1"/>
          <p:nvPr/>
        </p:nvSpPr>
        <p:spPr>
          <a:xfrm>
            <a:off x="222520" y="1923678"/>
            <a:ext cx="3380506" cy="2308324"/>
          </a:xfrm>
          <a:prstGeom prst="rect">
            <a:avLst/>
          </a:prstGeom>
          <a:noFill/>
        </p:spPr>
        <p:txBody>
          <a:bodyPr wrap="square" rtlCol="0">
            <a:spAutoFit/>
          </a:bodyPr>
          <a:lstStyle/>
          <a:p>
            <a:pPr>
              <a:lnSpc>
                <a:spcPct val="150000"/>
              </a:lnSpc>
            </a:pPr>
            <a:r>
              <a:rPr lang="zh-CN" altLang="en-US" sz="2400" dirty="0">
                <a:cs typeface="+mn-ea"/>
                <a:sym typeface="+mn-lt"/>
              </a:rPr>
              <a:t> </a:t>
            </a:r>
            <a:r>
              <a:rPr lang="zh-CN" altLang="en-US" sz="2400" dirty="0" smtClean="0">
                <a:cs typeface="+mn-ea"/>
                <a:sym typeface="+mn-lt"/>
              </a:rPr>
              <a:t>        信息</a:t>
            </a:r>
            <a:r>
              <a:rPr lang="zh-CN" altLang="en-US" sz="2400" dirty="0">
                <a:cs typeface="+mn-ea"/>
                <a:sym typeface="+mn-lt"/>
              </a:rPr>
              <a:t>产业与</a:t>
            </a:r>
            <a:r>
              <a:rPr lang="zh-CN" altLang="en-US" sz="2400" dirty="0">
                <a:solidFill>
                  <a:srgbClr val="FF0000"/>
                </a:solidFill>
                <a:cs typeface="+mn-ea"/>
                <a:sym typeface="+mn-lt"/>
              </a:rPr>
              <a:t>国民经济其他各产业之间</a:t>
            </a:r>
            <a:r>
              <a:rPr lang="zh-CN" altLang="en-US" sz="2400" dirty="0">
                <a:cs typeface="+mn-ea"/>
                <a:sym typeface="+mn-lt"/>
              </a:rPr>
              <a:t>以及</a:t>
            </a:r>
            <a:r>
              <a:rPr lang="zh-CN" altLang="en-US" sz="2400" dirty="0">
                <a:solidFill>
                  <a:srgbClr val="FF0000"/>
                </a:solidFill>
                <a:cs typeface="+mn-ea"/>
                <a:sym typeface="+mn-lt"/>
              </a:rPr>
              <a:t>信息产业内部各部门之间</a:t>
            </a:r>
            <a:r>
              <a:rPr lang="zh-CN" altLang="en-US" sz="2400" dirty="0">
                <a:cs typeface="+mn-ea"/>
                <a:sym typeface="+mn-lt"/>
              </a:rPr>
              <a:t>的联系和比例关系。</a:t>
            </a:r>
            <a:endParaRPr lang="zh-CN" altLang="en-US" sz="2400" dirty="0">
              <a:cs typeface="+mn-ea"/>
              <a:sym typeface="+mn-lt"/>
            </a:endParaRPr>
          </a:p>
        </p:txBody>
      </p:sp>
      <p:sp>
        <p:nvSpPr>
          <p:cNvPr id="2" name="TextBox 1"/>
          <p:cNvSpPr txBox="1"/>
          <p:nvPr/>
        </p:nvSpPr>
        <p:spPr>
          <a:xfrm>
            <a:off x="196930" y="885949"/>
            <a:ext cx="3480440" cy="584775"/>
          </a:xfrm>
          <a:prstGeom prst="rect">
            <a:avLst/>
          </a:prstGeom>
          <a:noFill/>
        </p:spPr>
        <p:txBody>
          <a:bodyPr wrap="none" rtlCol="0">
            <a:spAutoFit/>
          </a:bodyPr>
          <a:lstStyle/>
          <a:p>
            <a:r>
              <a:rPr lang="zh-CN" altLang="en-US" sz="3200" b="1" dirty="0">
                <a:cs typeface="+mn-ea"/>
                <a:sym typeface="+mn-lt"/>
              </a:rPr>
              <a:t>二、信息产业结构</a:t>
            </a:r>
            <a:endParaRPr lang="zh-CN" altLang="en-US" sz="3200" b="1" dirty="0">
              <a:cs typeface="+mn-ea"/>
              <a:sym typeface="+mn-lt"/>
            </a:endParaRPr>
          </a:p>
        </p:txBody>
      </p:sp>
      <p:sp>
        <p:nvSpPr>
          <p:cNvPr id="8" name="TextBox 43"/>
          <p:cNvSpPr txBox="1">
            <a:spLocks noChangeArrowheads="1"/>
          </p:cNvSpPr>
          <p:nvPr/>
        </p:nvSpPr>
        <p:spPr bwMode="auto">
          <a:xfrm>
            <a:off x="1943074" y="-20538"/>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a:latin typeface="+mn-lt"/>
                <a:ea typeface="+mn-ea"/>
                <a:cs typeface="+mn-ea"/>
                <a:sym typeface="+mn-lt"/>
              </a:rPr>
              <a:t>信息产业</a:t>
            </a:r>
            <a:endParaRPr lang="en-US" altLang="zh-CN" sz="4000" b="1" dirty="0">
              <a:latin typeface="+mn-lt"/>
              <a:ea typeface="+mn-ea"/>
              <a:cs typeface="+mn-ea"/>
              <a:sym typeface="+mn-lt"/>
            </a:endParaRPr>
          </a:p>
        </p:txBody>
      </p:sp>
      <p:sp>
        <p:nvSpPr>
          <p:cNvPr id="9" name="燕尾形 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0" name="TextBox 7"/>
          <p:cNvSpPr txBox="1"/>
          <p:nvPr/>
        </p:nvSpPr>
        <p:spPr>
          <a:xfrm>
            <a:off x="221659" y="6439"/>
            <a:ext cx="668061" cy="693103"/>
          </a:xfrm>
          <a:prstGeom prst="rect">
            <a:avLst/>
          </a:prstGeom>
          <a:noFill/>
        </p:spPr>
        <p:txBody>
          <a:bodyPr wrap="none" lIns="76800" tIns="38400" rIns="76800" bIns="38400" rtlCol="0">
            <a:spAutoFit/>
          </a:bodyPr>
          <a:lstStyle/>
          <a:p>
            <a:r>
              <a:rPr lang="en-US" altLang="zh-CN" sz="4000" dirty="0">
                <a:cs typeface="+mn-ea"/>
                <a:sym typeface="+mn-lt"/>
              </a:rPr>
              <a:t>02</a:t>
            </a:r>
            <a:endParaRPr lang="zh-CN" altLang="en-US" sz="4000" dirty="0">
              <a:cs typeface="+mn-ea"/>
              <a:sym typeface="+mn-lt"/>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05109" y="1313468"/>
            <a:ext cx="5255140" cy="33148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 name="TextBox 2"/>
          <p:cNvSpPr txBox="1"/>
          <p:nvPr/>
        </p:nvSpPr>
        <p:spPr>
          <a:xfrm>
            <a:off x="3630371" y="2018805"/>
            <a:ext cx="1619546" cy="1384995"/>
          </a:xfrm>
          <a:prstGeom prst="rect">
            <a:avLst/>
          </a:prstGeom>
          <a:noFill/>
          <a:scene3d>
            <a:camera prst="orthographicFront"/>
            <a:lightRig rig="threePt" dir="t"/>
          </a:scene3d>
          <a:sp3d>
            <a:bevelT/>
          </a:sp3d>
        </p:spPr>
        <p:txBody>
          <a:bodyPr wrap="square" rtlCol="0">
            <a:spAutoFit/>
          </a:bodyPr>
          <a:lstStyle/>
          <a:p>
            <a:r>
              <a:rPr lang="zh-CN" altLang="en-US" sz="2800" b="1" dirty="0">
                <a:solidFill>
                  <a:schemeClr val="bg1"/>
                </a:solidFill>
                <a:cs typeface="+mn-ea"/>
                <a:sym typeface="+mn-lt"/>
              </a:rPr>
              <a:t>信息产</a:t>
            </a:r>
            <a:endParaRPr lang="en-US" altLang="zh-CN" sz="2800" b="1" dirty="0">
              <a:solidFill>
                <a:schemeClr val="bg1"/>
              </a:solidFill>
              <a:cs typeface="+mn-ea"/>
              <a:sym typeface="+mn-lt"/>
            </a:endParaRPr>
          </a:p>
          <a:p>
            <a:r>
              <a:rPr lang="zh-CN" altLang="en-US" sz="2800" b="1" dirty="0">
                <a:solidFill>
                  <a:schemeClr val="bg1"/>
                </a:solidFill>
                <a:cs typeface="+mn-ea"/>
                <a:sym typeface="+mn-lt"/>
              </a:rPr>
              <a:t>业结构</a:t>
            </a:r>
            <a:endParaRPr lang="en-US" altLang="zh-CN" sz="2800" b="1" dirty="0">
              <a:solidFill>
                <a:schemeClr val="bg1"/>
              </a:solidFill>
              <a:cs typeface="+mn-ea"/>
              <a:sym typeface="+mn-lt"/>
            </a:endParaRPr>
          </a:p>
          <a:p>
            <a:r>
              <a:rPr lang="zh-CN" altLang="en-US" sz="2800" b="1" dirty="0">
                <a:solidFill>
                  <a:schemeClr val="bg1"/>
                </a:solidFill>
                <a:cs typeface="+mn-ea"/>
                <a:sym typeface="+mn-lt"/>
              </a:rPr>
              <a:t>形态</a:t>
            </a:r>
            <a:endParaRPr lang="zh-CN" altLang="en-US" sz="2800" b="1" dirty="0">
              <a:solidFill>
                <a:schemeClr val="bg1"/>
              </a:solidFill>
              <a:cs typeface="+mn-ea"/>
              <a:sym typeface="+mn-lt"/>
            </a:endParaRPr>
          </a:p>
        </p:txBody>
      </p:sp>
      <p:grpSp>
        <p:nvGrpSpPr>
          <p:cNvPr id="8" name="组合 7"/>
          <p:cNvGrpSpPr/>
          <p:nvPr/>
        </p:nvGrpSpPr>
        <p:grpSpPr bwMode="auto">
          <a:xfrm>
            <a:off x="3715233" y="1917195"/>
            <a:ext cx="1415838" cy="1193921"/>
            <a:chOff x="5184305" y="3025164"/>
            <a:chExt cx="1887055" cy="1592580"/>
          </a:xfrm>
        </p:grpSpPr>
        <p:sp>
          <p:nvSpPr>
            <p:cNvPr id="9" name="六边形 6"/>
            <p:cNvSpPr>
              <a:spLocks noChangeArrowheads="1"/>
            </p:cNvSpPr>
            <p:nvPr/>
          </p:nvSpPr>
          <p:spPr bwMode="auto">
            <a:xfrm>
              <a:off x="5184305" y="3025164"/>
              <a:ext cx="1887055" cy="1592580"/>
            </a:xfrm>
            <a:prstGeom prst="hexagon">
              <a:avLst>
                <a:gd name="adj" fmla="val 24998"/>
                <a:gd name="vf" fmla="val 115470"/>
              </a:avLst>
            </a:prstGeom>
            <a:solidFill>
              <a:srgbClr val="EA6103"/>
            </a:solidFill>
            <a:ln>
              <a:noFill/>
            </a:ln>
            <a:scene3d>
              <a:camera prst="orthographicFront"/>
              <a:lightRig rig="threePt" dir="t"/>
            </a:scene3d>
            <a:sp3d>
              <a:bevelT/>
            </a:sp3d>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defTabSz="767080"/>
              <a:endParaRPr lang="zh-CN" altLang="en-US" sz="2000">
                <a:solidFill>
                  <a:schemeClr val="bg1"/>
                </a:solidFill>
                <a:cs typeface="+mn-ea"/>
                <a:sym typeface="+mn-lt"/>
              </a:endParaRPr>
            </a:p>
          </p:txBody>
        </p:sp>
        <p:grpSp>
          <p:nvGrpSpPr>
            <p:cNvPr id="10" name="组合 9"/>
            <p:cNvGrpSpPr>
              <a:grpSpLocks noChangeAspect="1"/>
            </p:cNvGrpSpPr>
            <p:nvPr/>
          </p:nvGrpSpPr>
          <p:grpSpPr>
            <a:xfrm>
              <a:off x="5630276" y="3468879"/>
              <a:ext cx="966085" cy="648000"/>
              <a:chOff x="3784600" y="1525588"/>
              <a:chExt cx="935038" cy="568325"/>
            </a:xfrm>
            <a:solidFill>
              <a:srgbClr val="E7E7E7"/>
            </a:solidFill>
          </p:grpSpPr>
          <p:sp>
            <p:nvSpPr>
              <p:cNvPr id="11" name="Freeform 8"/>
              <p:cNvSpPr/>
              <p:nvPr/>
            </p:nvSpPr>
            <p:spPr bwMode="auto">
              <a:xfrm>
                <a:off x="3871913" y="2011363"/>
                <a:ext cx="112713" cy="82550"/>
              </a:xfrm>
              <a:custGeom>
                <a:avLst/>
                <a:gdLst>
                  <a:gd name="T0" fmla="*/ 30 w 30"/>
                  <a:gd name="T1" fmla="*/ 19 h 22"/>
                  <a:gd name="T2" fmla="*/ 30 w 30"/>
                  <a:gd name="T3" fmla="*/ 0 h 22"/>
                  <a:gd name="T4" fmla="*/ 1 w 30"/>
                  <a:gd name="T5" fmla="*/ 22 h 22"/>
                  <a:gd name="T6" fmla="*/ 27 w 30"/>
                  <a:gd name="T7" fmla="*/ 22 h 22"/>
                  <a:gd name="T8" fmla="*/ 30 w 30"/>
                  <a:gd name="T9" fmla="*/ 19 h 22"/>
                </a:gdLst>
                <a:ahLst/>
                <a:cxnLst>
                  <a:cxn ang="0">
                    <a:pos x="T0" y="T1"/>
                  </a:cxn>
                  <a:cxn ang="0">
                    <a:pos x="T2" y="T3"/>
                  </a:cxn>
                  <a:cxn ang="0">
                    <a:pos x="T4" y="T5"/>
                  </a:cxn>
                  <a:cxn ang="0">
                    <a:pos x="T6" y="T7"/>
                  </a:cxn>
                  <a:cxn ang="0">
                    <a:pos x="T8" y="T9"/>
                  </a:cxn>
                </a:cxnLst>
                <a:rect l="0" t="0" r="r" b="b"/>
                <a:pathLst>
                  <a:path w="30" h="22">
                    <a:moveTo>
                      <a:pt x="30" y="19"/>
                    </a:moveTo>
                    <a:cubicBezTo>
                      <a:pt x="30" y="0"/>
                      <a:pt x="30" y="0"/>
                      <a:pt x="30" y="0"/>
                    </a:cubicBezTo>
                    <a:cubicBezTo>
                      <a:pt x="30" y="0"/>
                      <a:pt x="0" y="22"/>
                      <a:pt x="1" y="22"/>
                    </a:cubicBezTo>
                    <a:cubicBezTo>
                      <a:pt x="27" y="22"/>
                      <a:pt x="27" y="22"/>
                      <a:pt x="27" y="22"/>
                    </a:cubicBezTo>
                    <a:cubicBezTo>
                      <a:pt x="29" y="22"/>
                      <a:pt x="30" y="21"/>
                      <a:pt x="30" y="19"/>
                    </a:cubicBezTo>
                    <a:close/>
                  </a:path>
                </a:pathLst>
              </a:custGeom>
              <a:solidFill>
                <a:schemeClr val="bg1"/>
              </a:solidFill>
              <a:ln>
                <a:noFill/>
              </a:ln>
              <a:scene3d>
                <a:camera prst="orthographicFront"/>
                <a:lightRig rig="threePt" dir="t"/>
              </a:scene3d>
              <a:sp3d>
                <a:bevelT/>
              </a:sp3d>
            </p:spPr>
            <p:txBody>
              <a:bodyPr lIns="121920" tIns="60960" rIns="121920" bIns="60960"/>
              <a:lstStyle/>
              <a:p>
                <a:pPr defTabSz="768350">
                  <a:defRPr/>
                </a:pPr>
                <a:endParaRPr lang="zh-CN" altLang="en-US" sz="2100">
                  <a:cs typeface="+mn-ea"/>
                  <a:sym typeface="+mn-lt"/>
                </a:endParaRPr>
              </a:p>
            </p:txBody>
          </p:sp>
          <p:sp>
            <p:nvSpPr>
              <p:cNvPr id="12" name="Freeform 9"/>
              <p:cNvSpPr/>
              <p:nvPr/>
            </p:nvSpPr>
            <p:spPr bwMode="auto">
              <a:xfrm>
                <a:off x="4020344" y="1893888"/>
                <a:ext cx="120650" cy="200025"/>
              </a:xfrm>
              <a:custGeom>
                <a:avLst/>
                <a:gdLst>
                  <a:gd name="T0" fmla="*/ 29 w 32"/>
                  <a:gd name="T1" fmla="*/ 53 h 53"/>
                  <a:gd name="T2" fmla="*/ 32 w 32"/>
                  <a:gd name="T3" fmla="*/ 50 h 53"/>
                  <a:gd name="T4" fmla="*/ 32 w 32"/>
                  <a:gd name="T5" fmla="*/ 0 h 53"/>
                  <a:gd name="T6" fmla="*/ 0 w 32"/>
                  <a:gd name="T7" fmla="*/ 23 h 53"/>
                  <a:gd name="T8" fmla="*/ 0 w 32"/>
                  <a:gd name="T9" fmla="*/ 24 h 53"/>
                  <a:gd name="T10" fmla="*/ 0 w 32"/>
                  <a:gd name="T11" fmla="*/ 50 h 53"/>
                  <a:gd name="T12" fmla="*/ 2 w 32"/>
                  <a:gd name="T13" fmla="*/ 53 h 53"/>
                  <a:gd name="T14" fmla="*/ 29 w 32"/>
                  <a:gd name="T15" fmla="*/ 53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53">
                    <a:moveTo>
                      <a:pt x="29" y="53"/>
                    </a:moveTo>
                    <a:cubicBezTo>
                      <a:pt x="30" y="53"/>
                      <a:pt x="32" y="52"/>
                      <a:pt x="32" y="50"/>
                    </a:cubicBezTo>
                    <a:cubicBezTo>
                      <a:pt x="32" y="0"/>
                      <a:pt x="32" y="0"/>
                      <a:pt x="32" y="0"/>
                    </a:cubicBezTo>
                    <a:cubicBezTo>
                      <a:pt x="0" y="23"/>
                      <a:pt x="0" y="23"/>
                      <a:pt x="0" y="23"/>
                    </a:cubicBezTo>
                    <a:cubicBezTo>
                      <a:pt x="0" y="24"/>
                      <a:pt x="0" y="24"/>
                      <a:pt x="0" y="24"/>
                    </a:cubicBezTo>
                    <a:cubicBezTo>
                      <a:pt x="0" y="50"/>
                      <a:pt x="0" y="50"/>
                      <a:pt x="0" y="50"/>
                    </a:cubicBezTo>
                    <a:cubicBezTo>
                      <a:pt x="0" y="52"/>
                      <a:pt x="1" y="53"/>
                      <a:pt x="2" y="53"/>
                    </a:cubicBezTo>
                    <a:lnTo>
                      <a:pt x="29" y="53"/>
                    </a:lnTo>
                    <a:close/>
                  </a:path>
                </a:pathLst>
              </a:custGeom>
              <a:solidFill>
                <a:schemeClr val="bg1"/>
              </a:solidFill>
              <a:ln>
                <a:noFill/>
              </a:ln>
              <a:scene3d>
                <a:camera prst="orthographicFront"/>
                <a:lightRig rig="threePt" dir="t"/>
              </a:scene3d>
              <a:sp3d>
                <a:bevelT/>
              </a:sp3d>
            </p:spPr>
            <p:txBody>
              <a:bodyPr lIns="121920" tIns="60960" rIns="121920" bIns="60960"/>
              <a:lstStyle/>
              <a:p>
                <a:pPr defTabSz="768350">
                  <a:defRPr/>
                </a:pPr>
                <a:endParaRPr lang="zh-CN" altLang="en-US" sz="2100">
                  <a:cs typeface="+mn-ea"/>
                  <a:sym typeface="+mn-lt"/>
                </a:endParaRPr>
              </a:p>
            </p:txBody>
          </p:sp>
          <p:sp>
            <p:nvSpPr>
              <p:cNvPr id="13" name="Freeform 10"/>
              <p:cNvSpPr/>
              <p:nvPr/>
            </p:nvSpPr>
            <p:spPr bwMode="auto">
              <a:xfrm>
                <a:off x="4176712" y="1800225"/>
                <a:ext cx="120650" cy="293688"/>
              </a:xfrm>
              <a:custGeom>
                <a:avLst/>
                <a:gdLst>
                  <a:gd name="T0" fmla="*/ 29 w 32"/>
                  <a:gd name="T1" fmla="*/ 78 h 78"/>
                  <a:gd name="T2" fmla="*/ 32 w 32"/>
                  <a:gd name="T3" fmla="*/ 75 h 78"/>
                  <a:gd name="T4" fmla="*/ 32 w 32"/>
                  <a:gd name="T5" fmla="*/ 9 h 78"/>
                  <a:gd name="T6" fmla="*/ 23 w 32"/>
                  <a:gd name="T7" fmla="*/ 0 h 78"/>
                  <a:gd name="T8" fmla="*/ 10 w 32"/>
                  <a:gd name="T9" fmla="*/ 10 h 78"/>
                  <a:gd name="T10" fmla="*/ 0 w 32"/>
                  <a:gd name="T11" fmla="*/ 17 h 78"/>
                  <a:gd name="T12" fmla="*/ 0 w 32"/>
                  <a:gd name="T13" fmla="*/ 75 h 78"/>
                  <a:gd name="T14" fmla="*/ 3 w 32"/>
                  <a:gd name="T15" fmla="*/ 78 h 78"/>
                  <a:gd name="T16" fmla="*/ 29 w 32"/>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78">
                    <a:moveTo>
                      <a:pt x="29" y="78"/>
                    </a:moveTo>
                    <a:cubicBezTo>
                      <a:pt x="31" y="78"/>
                      <a:pt x="32" y="77"/>
                      <a:pt x="32" y="75"/>
                    </a:cubicBezTo>
                    <a:cubicBezTo>
                      <a:pt x="32" y="9"/>
                      <a:pt x="32" y="9"/>
                      <a:pt x="32" y="9"/>
                    </a:cubicBezTo>
                    <a:cubicBezTo>
                      <a:pt x="23" y="0"/>
                      <a:pt x="23" y="0"/>
                      <a:pt x="23" y="0"/>
                    </a:cubicBezTo>
                    <a:cubicBezTo>
                      <a:pt x="10" y="10"/>
                      <a:pt x="10" y="10"/>
                      <a:pt x="10" y="10"/>
                    </a:cubicBezTo>
                    <a:cubicBezTo>
                      <a:pt x="0" y="17"/>
                      <a:pt x="0" y="17"/>
                      <a:pt x="0" y="17"/>
                    </a:cubicBezTo>
                    <a:cubicBezTo>
                      <a:pt x="0" y="75"/>
                      <a:pt x="0" y="75"/>
                      <a:pt x="0" y="75"/>
                    </a:cubicBezTo>
                    <a:cubicBezTo>
                      <a:pt x="0" y="77"/>
                      <a:pt x="1" y="78"/>
                      <a:pt x="3" y="78"/>
                    </a:cubicBezTo>
                    <a:lnTo>
                      <a:pt x="29" y="78"/>
                    </a:lnTo>
                    <a:close/>
                  </a:path>
                </a:pathLst>
              </a:custGeom>
              <a:solidFill>
                <a:schemeClr val="bg1"/>
              </a:solidFill>
              <a:ln>
                <a:noFill/>
              </a:ln>
              <a:scene3d>
                <a:camera prst="orthographicFront"/>
                <a:lightRig rig="threePt" dir="t"/>
              </a:scene3d>
              <a:sp3d>
                <a:bevelT/>
              </a:sp3d>
            </p:spPr>
            <p:txBody>
              <a:bodyPr lIns="121920" tIns="60960" rIns="121920" bIns="60960"/>
              <a:lstStyle/>
              <a:p>
                <a:pPr defTabSz="768350">
                  <a:defRPr/>
                </a:pPr>
                <a:endParaRPr lang="zh-CN" altLang="en-US" sz="2100">
                  <a:cs typeface="+mn-ea"/>
                  <a:sym typeface="+mn-lt"/>
                </a:endParaRPr>
              </a:p>
            </p:txBody>
          </p:sp>
          <p:sp>
            <p:nvSpPr>
              <p:cNvPr id="14" name="Freeform 11"/>
              <p:cNvSpPr/>
              <p:nvPr/>
            </p:nvSpPr>
            <p:spPr bwMode="auto">
              <a:xfrm>
                <a:off x="4333081" y="1841500"/>
                <a:ext cx="120650" cy="252413"/>
              </a:xfrm>
              <a:custGeom>
                <a:avLst/>
                <a:gdLst>
                  <a:gd name="T0" fmla="*/ 30 w 32"/>
                  <a:gd name="T1" fmla="*/ 67 h 67"/>
                  <a:gd name="T2" fmla="*/ 32 w 32"/>
                  <a:gd name="T3" fmla="*/ 64 h 67"/>
                  <a:gd name="T4" fmla="*/ 32 w 32"/>
                  <a:gd name="T5" fmla="*/ 0 h 67"/>
                  <a:gd name="T6" fmla="*/ 20 w 32"/>
                  <a:gd name="T7" fmla="*/ 10 h 67"/>
                  <a:gd name="T8" fmla="*/ 16 w 32"/>
                  <a:gd name="T9" fmla="*/ 13 h 67"/>
                  <a:gd name="T10" fmla="*/ 5 w 32"/>
                  <a:gd name="T11" fmla="*/ 12 h 67"/>
                  <a:gd name="T12" fmla="*/ 4 w 32"/>
                  <a:gd name="T13" fmla="*/ 11 h 67"/>
                  <a:gd name="T14" fmla="*/ 0 w 32"/>
                  <a:gd name="T15" fmla="*/ 7 h 67"/>
                  <a:gd name="T16" fmla="*/ 0 w 32"/>
                  <a:gd name="T17" fmla="*/ 64 h 67"/>
                  <a:gd name="T18" fmla="*/ 3 w 32"/>
                  <a:gd name="T19" fmla="*/ 67 h 67"/>
                  <a:gd name="T20" fmla="*/ 30 w 32"/>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67">
                    <a:moveTo>
                      <a:pt x="30" y="67"/>
                    </a:moveTo>
                    <a:cubicBezTo>
                      <a:pt x="31" y="67"/>
                      <a:pt x="32" y="66"/>
                      <a:pt x="32" y="64"/>
                    </a:cubicBezTo>
                    <a:cubicBezTo>
                      <a:pt x="32" y="0"/>
                      <a:pt x="32" y="0"/>
                      <a:pt x="32" y="0"/>
                    </a:cubicBezTo>
                    <a:cubicBezTo>
                      <a:pt x="20" y="10"/>
                      <a:pt x="20" y="10"/>
                      <a:pt x="20" y="10"/>
                    </a:cubicBezTo>
                    <a:cubicBezTo>
                      <a:pt x="16" y="13"/>
                      <a:pt x="16" y="13"/>
                      <a:pt x="16" y="13"/>
                    </a:cubicBezTo>
                    <a:cubicBezTo>
                      <a:pt x="13" y="16"/>
                      <a:pt x="8" y="15"/>
                      <a:pt x="5" y="12"/>
                    </a:cubicBezTo>
                    <a:cubicBezTo>
                      <a:pt x="4" y="11"/>
                      <a:pt x="4" y="11"/>
                      <a:pt x="4" y="11"/>
                    </a:cubicBezTo>
                    <a:cubicBezTo>
                      <a:pt x="0" y="7"/>
                      <a:pt x="0" y="7"/>
                      <a:pt x="0" y="7"/>
                    </a:cubicBezTo>
                    <a:cubicBezTo>
                      <a:pt x="0" y="64"/>
                      <a:pt x="0" y="64"/>
                      <a:pt x="0" y="64"/>
                    </a:cubicBezTo>
                    <a:cubicBezTo>
                      <a:pt x="0" y="66"/>
                      <a:pt x="2" y="67"/>
                      <a:pt x="3" y="67"/>
                    </a:cubicBezTo>
                    <a:lnTo>
                      <a:pt x="30" y="67"/>
                    </a:lnTo>
                    <a:close/>
                  </a:path>
                </a:pathLst>
              </a:custGeom>
              <a:solidFill>
                <a:schemeClr val="bg1"/>
              </a:solidFill>
              <a:ln>
                <a:noFill/>
              </a:ln>
              <a:scene3d>
                <a:camera prst="orthographicFront"/>
                <a:lightRig rig="threePt" dir="t"/>
              </a:scene3d>
              <a:sp3d>
                <a:bevelT/>
              </a:sp3d>
            </p:spPr>
            <p:txBody>
              <a:bodyPr lIns="121920" tIns="60960" rIns="121920" bIns="60960"/>
              <a:lstStyle/>
              <a:p>
                <a:pPr defTabSz="768350">
                  <a:defRPr/>
                </a:pPr>
                <a:endParaRPr lang="zh-CN" altLang="en-US" sz="2100">
                  <a:cs typeface="+mn-ea"/>
                  <a:sym typeface="+mn-lt"/>
                </a:endParaRPr>
              </a:p>
            </p:txBody>
          </p:sp>
          <p:sp>
            <p:nvSpPr>
              <p:cNvPr id="19" name="Freeform 12"/>
              <p:cNvSpPr/>
              <p:nvPr/>
            </p:nvSpPr>
            <p:spPr bwMode="auto">
              <a:xfrm>
                <a:off x="4489450" y="1720850"/>
                <a:ext cx="120650" cy="373063"/>
              </a:xfrm>
              <a:custGeom>
                <a:avLst/>
                <a:gdLst>
                  <a:gd name="T0" fmla="*/ 29 w 32"/>
                  <a:gd name="T1" fmla="*/ 99 h 99"/>
                  <a:gd name="T2" fmla="*/ 32 w 32"/>
                  <a:gd name="T3" fmla="*/ 96 h 99"/>
                  <a:gd name="T4" fmla="*/ 32 w 32"/>
                  <a:gd name="T5" fmla="*/ 0 h 99"/>
                  <a:gd name="T6" fmla="*/ 13 w 32"/>
                  <a:gd name="T7" fmla="*/ 15 h 99"/>
                  <a:gd name="T8" fmla="*/ 0 w 32"/>
                  <a:gd name="T9" fmla="*/ 25 h 99"/>
                  <a:gd name="T10" fmla="*/ 0 w 32"/>
                  <a:gd name="T11" fmla="*/ 96 h 99"/>
                  <a:gd name="T12" fmla="*/ 3 w 32"/>
                  <a:gd name="T13" fmla="*/ 99 h 99"/>
                  <a:gd name="T14" fmla="*/ 29 w 32"/>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99">
                    <a:moveTo>
                      <a:pt x="29" y="99"/>
                    </a:moveTo>
                    <a:cubicBezTo>
                      <a:pt x="31" y="99"/>
                      <a:pt x="32" y="98"/>
                      <a:pt x="32" y="96"/>
                    </a:cubicBezTo>
                    <a:cubicBezTo>
                      <a:pt x="32" y="0"/>
                      <a:pt x="32" y="0"/>
                      <a:pt x="32" y="0"/>
                    </a:cubicBezTo>
                    <a:cubicBezTo>
                      <a:pt x="13" y="15"/>
                      <a:pt x="13" y="15"/>
                      <a:pt x="13" y="15"/>
                    </a:cubicBezTo>
                    <a:cubicBezTo>
                      <a:pt x="0" y="25"/>
                      <a:pt x="0" y="25"/>
                      <a:pt x="0" y="25"/>
                    </a:cubicBezTo>
                    <a:cubicBezTo>
                      <a:pt x="0" y="96"/>
                      <a:pt x="0" y="96"/>
                      <a:pt x="0" y="96"/>
                    </a:cubicBezTo>
                    <a:cubicBezTo>
                      <a:pt x="0" y="98"/>
                      <a:pt x="1" y="99"/>
                      <a:pt x="3" y="99"/>
                    </a:cubicBezTo>
                    <a:lnTo>
                      <a:pt x="29" y="99"/>
                    </a:lnTo>
                    <a:close/>
                  </a:path>
                </a:pathLst>
              </a:custGeom>
              <a:solidFill>
                <a:schemeClr val="bg1"/>
              </a:solidFill>
              <a:ln>
                <a:noFill/>
              </a:ln>
              <a:scene3d>
                <a:camera prst="orthographicFront"/>
                <a:lightRig rig="threePt" dir="t"/>
              </a:scene3d>
              <a:sp3d>
                <a:bevelT/>
              </a:sp3d>
            </p:spPr>
            <p:txBody>
              <a:bodyPr lIns="121920" tIns="60960" rIns="121920" bIns="60960"/>
              <a:lstStyle/>
              <a:p>
                <a:pPr defTabSz="768350">
                  <a:defRPr/>
                </a:pPr>
                <a:endParaRPr lang="zh-CN" altLang="en-US" sz="2100">
                  <a:cs typeface="+mn-ea"/>
                  <a:sym typeface="+mn-lt"/>
                </a:endParaRPr>
              </a:p>
            </p:txBody>
          </p:sp>
          <p:sp>
            <p:nvSpPr>
              <p:cNvPr id="20" name="Freeform 13"/>
              <p:cNvSpPr/>
              <p:nvPr/>
            </p:nvSpPr>
            <p:spPr bwMode="auto">
              <a:xfrm>
                <a:off x="3784600" y="1525588"/>
                <a:ext cx="935038" cy="541338"/>
              </a:xfrm>
              <a:custGeom>
                <a:avLst/>
                <a:gdLst>
                  <a:gd name="T0" fmla="*/ 248 w 248"/>
                  <a:gd name="T1" fmla="*/ 8 h 144"/>
                  <a:gd name="T2" fmla="*/ 245 w 248"/>
                  <a:gd name="T3" fmla="*/ 2 h 144"/>
                  <a:gd name="T4" fmla="*/ 239 w 248"/>
                  <a:gd name="T5" fmla="*/ 0 h 144"/>
                  <a:gd name="T6" fmla="*/ 230 w 248"/>
                  <a:gd name="T7" fmla="*/ 0 h 144"/>
                  <a:gd name="T8" fmla="*/ 200 w 248"/>
                  <a:gd name="T9" fmla="*/ 0 h 144"/>
                  <a:gd name="T10" fmla="*/ 197 w 248"/>
                  <a:gd name="T11" fmla="*/ 1 h 144"/>
                  <a:gd name="T12" fmla="*/ 196 w 248"/>
                  <a:gd name="T13" fmla="*/ 1 h 144"/>
                  <a:gd name="T14" fmla="*/ 191 w 248"/>
                  <a:gd name="T15" fmla="*/ 8 h 144"/>
                  <a:gd name="T16" fmla="*/ 197 w 248"/>
                  <a:gd name="T17" fmla="*/ 16 h 144"/>
                  <a:gd name="T18" fmla="*/ 200 w 248"/>
                  <a:gd name="T19" fmla="*/ 17 h 144"/>
                  <a:gd name="T20" fmla="*/ 210 w 248"/>
                  <a:gd name="T21" fmla="*/ 17 h 144"/>
                  <a:gd name="T22" fmla="*/ 215 w 248"/>
                  <a:gd name="T23" fmla="*/ 17 h 144"/>
                  <a:gd name="T24" fmla="*/ 206 w 248"/>
                  <a:gd name="T25" fmla="*/ 24 h 144"/>
                  <a:gd name="T26" fmla="*/ 189 w 248"/>
                  <a:gd name="T27" fmla="*/ 39 h 144"/>
                  <a:gd name="T28" fmla="*/ 179 w 248"/>
                  <a:gd name="T29" fmla="*/ 47 h 144"/>
                  <a:gd name="T30" fmla="*/ 166 w 248"/>
                  <a:gd name="T31" fmla="*/ 57 h 144"/>
                  <a:gd name="T32" fmla="*/ 158 w 248"/>
                  <a:gd name="T33" fmla="*/ 63 h 144"/>
                  <a:gd name="T34" fmla="*/ 150 w 248"/>
                  <a:gd name="T35" fmla="*/ 55 h 144"/>
                  <a:gd name="T36" fmla="*/ 146 w 248"/>
                  <a:gd name="T37" fmla="*/ 52 h 144"/>
                  <a:gd name="T38" fmla="*/ 136 w 248"/>
                  <a:gd name="T39" fmla="*/ 42 h 144"/>
                  <a:gd name="T40" fmla="*/ 134 w 248"/>
                  <a:gd name="T41" fmla="*/ 40 h 144"/>
                  <a:gd name="T42" fmla="*/ 123 w 248"/>
                  <a:gd name="T43" fmla="*/ 39 h 144"/>
                  <a:gd name="T44" fmla="*/ 114 w 248"/>
                  <a:gd name="T45" fmla="*/ 46 h 144"/>
                  <a:gd name="T46" fmla="*/ 104 w 248"/>
                  <a:gd name="T47" fmla="*/ 54 h 144"/>
                  <a:gd name="T48" fmla="*/ 97 w 248"/>
                  <a:gd name="T49" fmla="*/ 58 h 144"/>
                  <a:gd name="T50" fmla="*/ 94 w 248"/>
                  <a:gd name="T51" fmla="*/ 61 h 144"/>
                  <a:gd name="T52" fmla="*/ 62 w 248"/>
                  <a:gd name="T53" fmla="*/ 85 h 144"/>
                  <a:gd name="T54" fmla="*/ 61 w 248"/>
                  <a:gd name="T55" fmla="*/ 86 h 144"/>
                  <a:gd name="T56" fmla="*/ 51 w 248"/>
                  <a:gd name="T57" fmla="*/ 93 h 144"/>
                  <a:gd name="T58" fmla="*/ 9 w 248"/>
                  <a:gd name="T59" fmla="*/ 124 h 144"/>
                  <a:gd name="T60" fmla="*/ 4 w 248"/>
                  <a:gd name="T61" fmla="*/ 128 h 144"/>
                  <a:gd name="T62" fmla="*/ 3 w 248"/>
                  <a:gd name="T63" fmla="*/ 140 h 144"/>
                  <a:gd name="T64" fmla="*/ 11 w 248"/>
                  <a:gd name="T65" fmla="*/ 143 h 144"/>
                  <a:gd name="T66" fmla="*/ 15 w 248"/>
                  <a:gd name="T67" fmla="*/ 142 h 144"/>
                  <a:gd name="T68" fmla="*/ 51 w 248"/>
                  <a:gd name="T69" fmla="*/ 114 h 144"/>
                  <a:gd name="T70" fmla="*/ 61 w 248"/>
                  <a:gd name="T71" fmla="*/ 107 h 144"/>
                  <a:gd name="T72" fmla="*/ 62 w 248"/>
                  <a:gd name="T73" fmla="*/ 107 h 144"/>
                  <a:gd name="T74" fmla="*/ 94 w 248"/>
                  <a:gd name="T75" fmla="*/ 82 h 144"/>
                  <a:gd name="T76" fmla="*/ 98 w 248"/>
                  <a:gd name="T77" fmla="*/ 80 h 144"/>
                  <a:gd name="T78" fmla="*/ 104 w 248"/>
                  <a:gd name="T79" fmla="*/ 75 h 144"/>
                  <a:gd name="T80" fmla="*/ 114 w 248"/>
                  <a:gd name="T81" fmla="*/ 67 h 144"/>
                  <a:gd name="T82" fmla="*/ 127 w 248"/>
                  <a:gd name="T83" fmla="*/ 57 h 144"/>
                  <a:gd name="T84" fmla="*/ 136 w 248"/>
                  <a:gd name="T85" fmla="*/ 66 h 144"/>
                  <a:gd name="T86" fmla="*/ 146 w 248"/>
                  <a:gd name="T87" fmla="*/ 76 h 144"/>
                  <a:gd name="T88" fmla="*/ 150 w 248"/>
                  <a:gd name="T89" fmla="*/ 79 h 144"/>
                  <a:gd name="T90" fmla="*/ 151 w 248"/>
                  <a:gd name="T91" fmla="*/ 81 h 144"/>
                  <a:gd name="T92" fmla="*/ 162 w 248"/>
                  <a:gd name="T93" fmla="*/ 82 h 144"/>
                  <a:gd name="T94" fmla="*/ 166 w 248"/>
                  <a:gd name="T95" fmla="*/ 79 h 144"/>
                  <a:gd name="T96" fmla="*/ 179 w 248"/>
                  <a:gd name="T97" fmla="*/ 69 h 144"/>
                  <a:gd name="T98" fmla="*/ 189 w 248"/>
                  <a:gd name="T99" fmla="*/ 61 h 144"/>
                  <a:gd name="T100" fmla="*/ 202 w 248"/>
                  <a:gd name="T101" fmla="*/ 51 h 144"/>
                  <a:gd name="T102" fmla="*/ 230 w 248"/>
                  <a:gd name="T103" fmla="*/ 27 h 144"/>
                  <a:gd name="T104" fmla="*/ 231 w 248"/>
                  <a:gd name="T105" fmla="*/ 26 h 144"/>
                  <a:gd name="T106" fmla="*/ 231 w 248"/>
                  <a:gd name="T107" fmla="*/ 46 h 144"/>
                  <a:gd name="T108" fmla="*/ 239 w 248"/>
                  <a:gd name="T109" fmla="*/ 54 h 144"/>
                  <a:gd name="T110" fmla="*/ 248 w 248"/>
                  <a:gd name="T111" fmla="*/ 46 h 144"/>
                  <a:gd name="T112" fmla="*/ 248 w 248"/>
                  <a:gd name="T113" fmla="*/ 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8" h="144">
                    <a:moveTo>
                      <a:pt x="248" y="8"/>
                    </a:moveTo>
                    <a:cubicBezTo>
                      <a:pt x="248" y="6"/>
                      <a:pt x="247" y="4"/>
                      <a:pt x="245" y="2"/>
                    </a:cubicBezTo>
                    <a:cubicBezTo>
                      <a:pt x="243" y="1"/>
                      <a:pt x="241" y="0"/>
                      <a:pt x="239" y="0"/>
                    </a:cubicBezTo>
                    <a:cubicBezTo>
                      <a:pt x="230" y="0"/>
                      <a:pt x="230" y="0"/>
                      <a:pt x="230" y="0"/>
                    </a:cubicBezTo>
                    <a:cubicBezTo>
                      <a:pt x="200" y="0"/>
                      <a:pt x="200" y="0"/>
                      <a:pt x="200" y="0"/>
                    </a:cubicBezTo>
                    <a:cubicBezTo>
                      <a:pt x="199" y="0"/>
                      <a:pt x="198" y="0"/>
                      <a:pt x="197" y="1"/>
                    </a:cubicBezTo>
                    <a:cubicBezTo>
                      <a:pt x="197" y="1"/>
                      <a:pt x="196" y="1"/>
                      <a:pt x="196" y="1"/>
                    </a:cubicBezTo>
                    <a:cubicBezTo>
                      <a:pt x="193" y="2"/>
                      <a:pt x="191" y="5"/>
                      <a:pt x="191" y="8"/>
                    </a:cubicBezTo>
                    <a:cubicBezTo>
                      <a:pt x="191" y="12"/>
                      <a:pt x="194" y="15"/>
                      <a:pt x="197" y="16"/>
                    </a:cubicBezTo>
                    <a:cubicBezTo>
                      <a:pt x="198" y="17"/>
                      <a:pt x="199" y="17"/>
                      <a:pt x="200" y="17"/>
                    </a:cubicBezTo>
                    <a:cubicBezTo>
                      <a:pt x="210" y="17"/>
                      <a:pt x="210" y="17"/>
                      <a:pt x="210" y="17"/>
                    </a:cubicBezTo>
                    <a:cubicBezTo>
                      <a:pt x="215" y="17"/>
                      <a:pt x="215" y="17"/>
                      <a:pt x="215" y="17"/>
                    </a:cubicBezTo>
                    <a:cubicBezTo>
                      <a:pt x="206" y="24"/>
                      <a:pt x="206" y="24"/>
                      <a:pt x="206" y="24"/>
                    </a:cubicBezTo>
                    <a:cubicBezTo>
                      <a:pt x="189" y="39"/>
                      <a:pt x="189" y="39"/>
                      <a:pt x="189" y="39"/>
                    </a:cubicBezTo>
                    <a:cubicBezTo>
                      <a:pt x="179" y="47"/>
                      <a:pt x="179" y="47"/>
                      <a:pt x="179" y="47"/>
                    </a:cubicBezTo>
                    <a:cubicBezTo>
                      <a:pt x="166" y="57"/>
                      <a:pt x="166" y="57"/>
                      <a:pt x="166" y="57"/>
                    </a:cubicBezTo>
                    <a:cubicBezTo>
                      <a:pt x="158" y="63"/>
                      <a:pt x="158" y="63"/>
                      <a:pt x="158" y="63"/>
                    </a:cubicBezTo>
                    <a:cubicBezTo>
                      <a:pt x="150" y="55"/>
                      <a:pt x="150" y="55"/>
                      <a:pt x="150" y="55"/>
                    </a:cubicBezTo>
                    <a:cubicBezTo>
                      <a:pt x="146" y="52"/>
                      <a:pt x="146" y="52"/>
                      <a:pt x="146" y="52"/>
                    </a:cubicBezTo>
                    <a:cubicBezTo>
                      <a:pt x="136" y="42"/>
                      <a:pt x="136" y="42"/>
                      <a:pt x="136" y="42"/>
                    </a:cubicBezTo>
                    <a:cubicBezTo>
                      <a:pt x="134" y="40"/>
                      <a:pt x="134" y="40"/>
                      <a:pt x="134" y="40"/>
                    </a:cubicBezTo>
                    <a:cubicBezTo>
                      <a:pt x="131" y="37"/>
                      <a:pt x="127" y="36"/>
                      <a:pt x="123" y="39"/>
                    </a:cubicBezTo>
                    <a:cubicBezTo>
                      <a:pt x="114" y="46"/>
                      <a:pt x="114" y="46"/>
                      <a:pt x="114" y="46"/>
                    </a:cubicBezTo>
                    <a:cubicBezTo>
                      <a:pt x="104" y="54"/>
                      <a:pt x="104" y="54"/>
                      <a:pt x="104" y="54"/>
                    </a:cubicBezTo>
                    <a:cubicBezTo>
                      <a:pt x="97" y="58"/>
                      <a:pt x="97" y="58"/>
                      <a:pt x="97" y="58"/>
                    </a:cubicBezTo>
                    <a:cubicBezTo>
                      <a:pt x="94" y="61"/>
                      <a:pt x="94" y="61"/>
                      <a:pt x="94" y="61"/>
                    </a:cubicBezTo>
                    <a:cubicBezTo>
                      <a:pt x="62" y="85"/>
                      <a:pt x="62" y="85"/>
                      <a:pt x="62" y="85"/>
                    </a:cubicBezTo>
                    <a:cubicBezTo>
                      <a:pt x="61" y="86"/>
                      <a:pt x="61" y="86"/>
                      <a:pt x="61" y="86"/>
                    </a:cubicBezTo>
                    <a:cubicBezTo>
                      <a:pt x="51" y="93"/>
                      <a:pt x="51" y="93"/>
                      <a:pt x="51" y="93"/>
                    </a:cubicBezTo>
                    <a:cubicBezTo>
                      <a:pt x="9" y="124"/>
                      <a:pt x="9" y="124"/>
                      <a:pt x="9" y="124"/>
                    </a:cubicBezTo>
                    <a:cubicBezTo>
                      <a:pt x="4" y="128"/>
                      <a:pt x="4" y="128"/>
                      <a:pt x="4" y="128"/>
                    </a:cubicBezTo>
                    <a:cubicBezTo>
                      <a:pt x="1" y="131"/>
                      <a:pt x="0" y="136"/>
                      <a:pt x="3" y="140"/>
                    </a:cubicBezTo>
                    <a:cubicBezTo>
                      <a:pt x="5" y="143"/>
                      <a:pt x="8" y="144"/>
                      <a:pt x="11" y="143"/>
                    </a:cubicBezTo>
                    <a:cubicBezTo>
                      <a:pt x="12" y="143"/>
                      <a:pt x="14" y="143"/>
                      <a:pt x="15" y="142"/>
                    </a:cubicBezTo>
                    <a:cubicBezTo>
                      <a:pt x="51" y="114"/>
                      <a:pt x="51" y="114"/>
                      <a:pt x="51" y="114"/>
                    </a:cubicBezTo>
                    <a:cubicBezTo>
                      <a:pt x="61" y="107"/>
                      <a:pt x="61" y="107"/>
                      <a:pt x="61" y="107"/>
                    </a:cubicBezTo>
                    <a:cubicBezTo>
                      <a:pt x="62" y="107"/>
                      <a:pt x="62" y="107"/>
                      <a:pt x="62" y="107"/>
                    </a:cubicBezTo>
                    <a:cubicBezTo>
                      <a:pt x="94" y="82"/>
                      <a:pt x="94" y="82"/>
                      <a:pt x="94" y="82"/>
                    </a:cubicBezTo>
                    <a:cubicBezTo>
                      <a:pt x="98" y="80"/>
                      <a:pt x="98" y="80"/>
                      <a:pt x="98" y="80"/>
                    </a:cubicBezTo>
                    <a:cubicBezTo>
                      <a:pt x="104" y="75"/>
                      <a:pt x="104" y="75"/>
                      <a:pt x="104" y="75"/>
                    </a:cubicBezTo>
                    <a:cubicBezTo>
                      <a:pt x="114" y="67"/>
                      <a:pt x="114" y="67"/>
                      <a:pt x="114" y="67"/>
                    </a:cubicBezTo>
                    <a:cubicBezTo>
                      <a:pt x="127" y="57"/>
                      <a:pt x="127" y="57"/>
                      <a:pt x="127" y="57"/>
                    </a:cubicBezTo>
                    <a:cubicBezTo>
                      <a:pt x="136" y="66"/>
                      <a:pt x="136" y="66"/>
                      <a:pt x="136" y="66"/>
                    </a:cubicBezTo>
                    <a:cubicBezTo>
                      <a:pt x="146" y="76"/>
                      <a:pt x="146" y="76"/>
                      <a:pt x="146" y="76"/>
                    </a:cubicBezTo>
                    <a:cubicBezTo>
                      <a:pt x="150" y="79"/>
                      <a:pt x="150" y="79"/>
                      <a:pt x="150" y="79"/>
                    </a:cubicBezTo>
                    <a:cubicBezTo>
                      <a:pt x="151" y="81"/>
                      <a:pt x="151" y="81"/>
                      <a:pt x="151" y="81"/>
                    </a:cubicBezTo>
                    <a:cubicBezTo>
                      <a:pt x="154" y="84"/>
                      <a:pt x="159" y="84"/>
                      <a:pt x="162" y="82"/>
                    </a:cubicBezTo>
                    <a:cubicBezTo>
                      <a:pt x="166" y="79"/>
                      <a:pt x="166" y="79"/>
                      <a:pt x="166" y="79"/>
                    </a:cubicBezTo>
                    <a:cubicBezTo>
                      <a:pt x="179" y="69"/>
                      <a:pt x="179" y="69"/>
                      <a:pt x="179" y="69"/>
                    </a:cubicBezTo>
                    <a:cubicBezTo>
                      <a:pt x="189" y="61"/>
                      <a:pt x="189" y="61"/>
                      <a:pt x="189" y="61"/>
                    </a:cubicBezTo>
                    <a:cubicBezTo>
                      <a:pt x="202" y="51"/>
                      <a:pt x="202" y="51"/>
                      <a:pt x="202" y="51"/>
                    </a:cubicBezTo>
                    <a:cubicBezTo>
                      <a:pt x="230" y="27"/>
                      <a:pt x="230" y="27"/>
                      <a:pt x="230" y="27"/>
                    </a:cubicBezTo>
                    <a:cubicBezTo>
                      <a:pt x="231" y="26"/>
                      <a:pt x="231" y="26"/>
                      <a:pt x="231" y="26"/>
                    </a:cubicBezTo>
                    <a:cubicBezTo>
                      <a:pt x="231" y="46"/>
                      <a:pt x="231" y="46"/>
                      <a:pt x="231" y="46"/>
                    </a:cubicBezTo>
                    <a:cubicBezTo>
                      <a:pt x="231" y="50"/>
                      <a:pt x="234" y="54"/>
                      <a:pt x="239" y="54"/>
                    </a:cubicBezTo>
                    <a:cubicBezTo>
                      <a:pt x="244" y="54"/>
                      <a:pt x="248" y="50"/>
                      <a:pt x="248" y="46"/>
                    </a:cubicBezTo>
                    <a:lnTo>
                      <a:pt x="248" y="8"/>
                    </a:lnTo>
                    <a:close/>
                  </a:path>
                </a:pathLst>
              </a:custGeom>
              <a:solidFill>
                <a:schemeClr val="bg1"/>
              </a:solidFill>
              <a:ln>
                <a:noFill/>
              </a:ln>
              <a:scene3d>
                <a:camera prst="orthographicFront"/>
                <a:lightRig rig="threePt" dir="t"/>
              </a:scene3d>
              <a:sp3d>
                <a:bevelT/>
              </a:sp3d>
            </p:spPr>
            <p:txBody>
              <a:bodyPr lIns="121920" tIns="60960" rIns="121920" bIns="60960"/>
              <a:lstStyle/>
              <a:p>
                <a:pPr defTabSz="768350">
                  <a:defRPr/>
                </a:pPr>
                <a:endParaRPr lang="zh-CN" altLang="en-US" sz="2100">
                  <a:cs typeface="+mn-ea"/>
                  <a:sym typeface="+mn-lt"/>
                </a:endParaRPr>
              </a:p>
            </p:txBody>
          </p:sp>
        </p:grpSp>
      </p:grpSp>
      <p:sp>
        <p:nvSpPr>
          <p:cNvPr id="21" name="六边形 20"/>
          <p:cNvSpPr/>
          <p:nvPr/>
        </p:nvSpPr>
        <p:spPr>
          <a:xfrm>
            <a:off x="3652525" y="1849553"/>
            <a:ext cx="1517532" cy="1307747"/>
          </a:xfrm>
          <a:prstGeom prst="hexagon">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Tx/>
              <a:buNone/>
            </a:pPr>
            <a:endParaRPr lang="en-US" altLang="zh-CN" sz="2500" b="1">
              <a:latin typeface="+mn-lt"/>
              <a:ea typeface="+mn-ea"/>
              <a:cs typeface="+mn-ea"/>
              <a:sym typeface="+mn-lt"/>
            </a:endParaRPr>
          </a:p>
        </p:txBody>
      </p:sp>
      <p:sp>
        <p:nvSpPr>
          <p:cNvPr id="23" name="六边形 6"/>
          <p:cNvSpPr>
            <a:spLocks noChangeArrowheads="1"/>
          </p:cNvSpPr>
          <p:nvPr/>
        </p:nvSpPr>
        <p:spPr bwMode="auto">
          <a:xfrm>
            <a:off x="3695498" y="1922911"/>
            <a:ext cx="1415839" cy="1193921"/>
          </a:xfrm>
          <a:prstGeom prst="hexagon">
            <a:avLst>
              <a:gd name="adj" fmla="val 24998"/>
              <a:gd name="vf" fmla="val 115470"/>
            </a:avLst>
          </a:prstGeom>
          <a:solidFill>
            <a:schemeClr val="accent3"/>
          </a:solidFill>
          <a:ln>
            <a:noFill/>
          </a:ln>
          <a:scene3d>
            <a:camera prst="orthographicFront"/>
            <a:lightRig rig="threePt" dir="t"/>
          </a:scene3d>
          <a:sp3d>
            <a:bevelT/>
          </a:sp3d>
        </p:spPr>
        <p:txBody>
          <a:bodyPr anchor="ctr"/>
          <a:lstStyle/>
          <a:p>
            <a:pPr algn="ctr" defTabSz="767080"/>
            <a:endParaRPr lang="zh-CN" altLang="en-US" sz="2000">
              <a:solidFill>
                <a:schemeClr val="bg1"/>
              </a:solidFill>
              <a:cs typeface="+mn-ea"/>
              <a:sym typeface="+mn-lt"/>
            </a:endParaRPr>
          </a:p>
        </p:txBody>
      </p:sp>
      <p:sp>
        <p:nvSpPr>
          <p:cNvPr id="31" name="六边形 7"/>
          <p:cNvSpPr>
            <a:spLocks noChangeArrowheads="1"/>
          </p:cNvSpPr>
          <p:nvPr/>
        </p:nvSpPr>
        <p:spPr bwMode="auto">
          <a:xfrm>
            <a:off x="3953390" y="1153244"/>
            <a:ext cx="900056" cy="696308"/>
          </a:xfrm>
          <a:prstGeom prst="hexagon">
            <a:avLst>
              <a:gd name="adj" fmla="val 24998"/>
              <a:gd name="vf" fmla="val 115470"/>
            </a:avLst>
          </a:prstGeom>
          <a:solidFill>
            <a:srgbClr val="F69F1E"/>
          </a:solidFill>
          <a:ln>
            <a:noFill/>
          </a:ln>
          <a:effectLst/>
          <a:scene3d>
            <a:camera prst="orthographicFront"/>
            <a:lightRig rig="threePt" dir="t"/>
          </a:scene3d>
          <a:sp3d>
            <a:bevelT/>
          </a:sp3d>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45791" dir="18221404" algn="ctr" rotWithShape="0">
                    <a:srgbClr val="808080"/>
                  </a:outerShdw>
                </a:effectLst>
              </a14:hiddenEffects>
            </a:ext>
          </a:extLst>
        </p:spPr>
        <p:txBody>
          <a:bodyPr anchor="ctr"/>
          <a:lstStyle/>
          <a:p>
            <a:pPr lvl="0" algn="ctr">
              <a:lnSpc>
                <a:spcPct val="120000"/>
              </a:lnSpc>
            </a:pPr>
            <a:endParaRPr lang="zh-CN" altLang="en-US" sz="3400" baseline="-3000" dirty="0">
              <a:solidFill>
                <a:prstClr val="white"/>
              </a:solidFill>
              <a:cs typeface="+mn-ea"/>
              <a:sym typeface="+mn-lt"/>
            </a:endParaRPr>
          </a:p>
        </p:txBody>
      </p:sp>
      <p:grpSp>
        <p:nvGrpSpPr>
          <p:cNvPr id="32" name="组合 11"/>
          <p:cNvGrpSpPr/>
          <p:nvPr/>
        </p:nvGrpSpPr>
        <p:grpSpPr bwMode="auto">
          <a:xfrm>
            <a:off x="4971508" y="1635083"/>
            <a:ext cx="902611" cy="788012"/>
            <a:chOff x="6842760" y="2637270"/>
            <a:chExt cx="1203960" cy="1051560"/>
          </a:xfrm>
        </p:grpSpPr>
        <p:sp>
          <p:nvSpPr>
            <p:cNvPr id="33" name="六边形 1"/>
            <p:cNvSpPr>
              <a:spLocks noChangeArrowheads="1"/>
            </p:cNvSpPr>
            <p:nvPr/>
          </p:nvSpPr>
          <p:spPr bwMode="auto">
            <a:xfrm>
              <a:off x="6842760" y="2637270"/>
              <a:ext cx="1203960" cy="1051560"/>
            </a:xfrm>
            <a:prstGeom prst="hexagon">
              <a:avLst>
                <a:gd name="adj" fmla="val 24998"/>
                <a:gd name="vf" fmla="val 115470"/>
              </a:avLst>
            </a:prstGeom>
            <a:solidFill>
              <a:schemeClr val="accent3">
                <a:lumMod val="75000"/>
              </a:schemeClr>
            </a:solidFill>
            <a:ln>
              <a:noFill/>
            </a:ln>
            <a:effectLst/>
            <a:scene3d>
              <a:camera prst="orthographicFront"/>
              <a:lightRig rig="threePt" dir="t"/>
            </a:scene3d>
            <a:sp3d>
              <a:bevelT/>
            </a:sp3d>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45791" dir="18221404" algn="ctr" rotWithShape="0">
                      <a:srgbClr val="808080"/>
                    </a:outerShdw>
                  </a:effectLst>
                </a14:hiddenEffects>
              </a:ext>
            </a:extLst>
          </p:spPr>
          <p:txBody>
            <a:bodyPr anchor="ctr"/>
            <a:lstStyle/>
            <a:p>
              <a:pPr algn="ctr" defTabSz="767080"/>
              <a:endParaRPr lang="zh-CN" altLang="en-US" sz="2000">
                <a:solidFill>
                  <a:schemeClr val="bg1"/>
                </a:solidFill>
                <a:cs typeface="+mn-ea"/>
                <a:sym typeface="+mn-lt"/>
              </a:endParaRPr>
            </a:p>
          </p:txBody>
        </p:sp>
        <p:sp>
          <p:nvSpPr>
            <p:cNvPr id="34" name="文本框 43"/>
            <p:cNvSpPr txBox="1">
              <a:spLocks noChangeArrowheads="1"/>
            </p:cNvSpPr>
            <p:nvPr/>
          </p:nvSpPr>
          <p:spPr bwMode="auto">
            <a:xfrm>
              <a:off x="6919812" y="2776941"/>
              <a:ext cx="1022889" cy="780351"/>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18221404" algn="ctr" rotWithShape="0">
                      <a:srgbClr val="808080"/>
                    </a:outerShdw>
                  </a:effectLst>
                </a14:hiddenEffects>
              </a:ext>
            </a:extLst>
          </p:spPr>
          <p:txBody>
            <a:bodyPr wrap="square">
              <a:spAutoFit/>
            </a:bodyPr>
            <a:lstStyle>
              <a:lvl1pPr defTabSz="913130" eaLnBrk="0" hangingPunct="0">
                <a:defRPr>
                  <a:solidFill>
                    <a:schemeClr val="tx1"/>
                  </a:solidFill>
                  <a:latin typeface="Arial" panose="020B0604020202020204" pitchFamily="34" charset="0"/>
                  <a:ea typeface="宋体" panose="02010600030101010101" pitchFamily="2" charset="-122"/>
                </a:defRPr>
              </a:lvl1pPr>
              <a:lvl2pPr marL="742950" indent="-285750" defTabSz="913130" eaLnBrk="0" hangingPunct="0">
                <a:defRPr>
                  <a:solidFill>
                    <a:schemeClr val="tx1"/>
                  </a:solidFill>
                  <a:latin typeface="Arial" panose="020B0604020202020204" pitchFamily="34" charset="0"/>
                  <a:ea typeface="宋体" panose="02010600030101010101" pitchFamily="2" charset="-122"/>
                </a:defRPr>
              </a:lvl2pPr>
              <a:lvl3pPr marL="1143000" indent="-228600" defTabSz="913130" eaLnBrk="0" hangingPunct="0">
                <a:defRPr>
                  <a:solidFill>
                    <a:schemeClr val="tx1"/>
                  </a:solidFill>
                  <a:latin typeface="Arial" panose="020B0604020202020204" pitchFamily="34" charset="0"/>
                  <a:ea typeface="宋体" panose="02010600030101010101" pitchFamily="2" charset="-122"/>
                </a:defRPr>
              </a:lvl3pPr>
              <a:lvl4pPr marL="1600200" indent="-228600" defTabSz="913130" eaLnBrk="0" hangingPunct="0">
                <a:defRPr>
                  <a:solidFill>
                    <a:schemeClr val="tx1"/>
                  </a:solidFill>
                  <a:latin typeface="Arial" panose="020B0604020202020204" pitchFamily="34" charset="0"/>
                  <a:ea typeface="宋体" panose="02010600030101010101" pitchFamily="2" charset="-122"/>
                </a:defRPr>
              </a:lvl4pPr>
              <a:lvl5pPr marL="2057400" indent="-228600" defTabSz="913130" eaLnBrk="0" hangingPunct="0">
                <a:defRPr>
                  <a:solidFill>
                    <a:schemeClr val="tx1"/>
                  </a:solidFill>
                  <a:latin typeface="Arial" panose="020B0604020202020204" pitchFamily="34" charset="0"/>
                  <a:ea typeface="宋体" panose="02010600030101010101" pitchFamily="2" charset="-122"/>
                </a:defRPr>
              </a:lvl5pPr>
              <a:lvl6pPr marL="25146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en-US" altLang="zh-CN" sz="3200" b="1" dirty="0">
                  <a:solidFill>
                    <a:schemeClr val="bg1"/>
                  </a:solidFill>
                  <a:latin typeface="+mn-lt"/>
                  <a:ea typeface="+mn-ea"/>
                  <a:cs typeface="+mn-ea"/>
                  <a:sym typeface="+mn-lt"/>
                </a:rPr>
                <a:t>02</a:t>
              </a:r>
              <a:endParaRPr lang="zh-CN" altLang="en-US" sz="3200" b="1" baseline="-3000" dirty="0">
                <a:solidFill>
                  <a:schemeClr val="bg1"/>
                </a:solidFill>
                <a:latin typeface="+mn-lt"/>
                <a:ea typeface="+mn-ea"/>
                <a:cs typeface="+mn-ea"/>
                <a:sym typeface="+mn-lt"/>
              </a:endParaRPr>
            </a:p>
          </p:txBody>
        </p:sp>
      </p:grpSp>
      <p:sp>
        <p:nvSpPr>
          <p:cNvPr id="36" name="六边形 5"/>
          <p:cNvSpPr>
            <a:spLocks noChangeArrowheads="1"/>
          </p:cNvSpPr>
          <p:nvPr/>
        </p:nvSpPr>
        <p:spPr bwMode="auto">
          <a:xfrm>
            <a:off x="4971508" y="2663545"/>
            <a:ext cx="902611" cy="788012"/>
          </a:xfrm>
          <a:prstGeom prst="hexagon">
            <a:avLst>
              <a:gd name="adj" fmla="val 24998"/>
              <a:gd name="vf" fmla="val 115470"/>
            </a:avLst>
          </a:prstGeom>
          <a:solidFill>
            <a:schemeClr val="tx2"/>
          </a:solidFill>
          <a:ln>
            <a:noFill/>
          </a:ln>
          <a:effectLst/>
          <a:scene3d>
            <a:camera prst="orthographicFront"/>
            <a:lightRig rig="threePt" dir="t"/>
          </a:scene3d>
          <a:sp3d>
            <a:bevelT/>
          </a:sp3d>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45791" dir="18221404" algn="ctr" rotWithShape="0">
                    <a:srgbClr val="808080"/>
                  </a:outerShdw>
                </a:effectLst>
              </a14:hiddenEffects>
            </a:ext>
          </a:extLst>
        </p:spPr>
        <p:txBody>
          <a:bodyPr anchor="ctr"/>
          <a:lstStyle/>
          <a:p>
            <a:pPr algn="ctr" defTabSz="767080"/>
            <a:r>
              <a:rPr lang="en-US" altLang="zh-CN" sz="3200" b="1" dirty="0">
                <a:solidFill>
                  <a:schemeClr val="bg1"/>
                </a:solidFill>
                <a:cs typeface="+mn-ea"/>
                <a:sym typeface="+mn-lt"/>
              </a:rPr>
              <a:t>03</a:t>
            </a:r>
            <a:endParaRPr lang="zh-CN" altLang="en-US" sz="3200" b="1" dirty="0">
              <a:solidFill>
                <a:schemeClr val="bg1"/>
              </a:solidFill>
              <a:cs typeface="+mn-ea"/>
              <a:sym typeface="+mn-lt"/>
            </a:endParaRPr>
          </a:p>
        </p:txBody>
      </p:sp>
      <p:grpSp>
        <p:nvGrpSpPr>
          <p:cNvPr id="38" name="组合 66"/>
          <p:cNvGrpSpPr/>
          <p:nvPr/>
        </p:nvGrpSpPr>
        <p:grpSpPr bwMode="auto">
          <a:xfrm>
            <a:off x="4001020" y="3177776"/>
            <a:ext cx="911187" cy="789201"/>
            <a:chOff x="5525852" y="4683240"/>
            <a:chExt cx="1213798" cy="1051560"/>
          </a:xfrm>
        </p:grpSpPr>
        <p:sp>
          <p:nvSpPr>
            <p:cNvPr id="39" name="六边形 8"/>
            <p:cNvSpPr>
              <a:spLocks noChangeArrowheads="1"/>
            </p:cNvSpPr>
            <p:nvPr/>
          </p:nvSpPr>
          <p:spPr bwMode="auto">
            <a:xfrm>
              <a:off x="5525852" y="4683240"/>
              <a:ext cx="1203960" cy="1051560"/>
            </a:xfrm>
            <a:prstGeom prst="hexagon">
              <a:avLst>
                <a:gd name="adj" fmla="val 24998"/>
                <a:gd name="vf" fmla="val 115470"/>
              </a:avLst>
            </a:prstGeom>
            <a:solidFill>
              <a:srgbClr val="EA6103"/>
            </a:solidFill>
            <a:ln>
              <a:noFill/>
            </a:ln>
            <a:effectLst/>
            <a:scene3d>
              <a:camera prst="orthographicFront"/>
              <a:lightRig rig="threePt" dir="t"/>
            </a:scene3d>
            <a:sp3d>
              <a:bevelT/>
            </a:sp3d>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45791" dir="18221404" algn="ctr" rotWithShape="0">
                      <a:srgbClr val="808080"/>
                    </a:outerShdw>
                  </a:effectLst>
                </a14:hiddenEffects>
              </a:ext>
            </a:extLst>
          </p:spPr>
          <p:txBody>
            <a:bodyPr anchor="ctr"/>
            <a:lstStyle/>
            <a:p>
              <a:pPr algn="ctr" defTabSz="767080"/>
              <a:endParaRPr lang="zh-CN" altLang="en-US" sz="2000">
                <a:solidFill>
                  <a:schemeClr val="bg1"/>
                </a:solidFill>
                <a:cs typeface="+mn-ea"/>
                <a:sym typeface="+mn-lt"/>
              </a:endParaRPr>
            </a:p>
          </p:txBody>
        </p:sp>
        <p:sp>
          <p:nvSpPr>
            <p:cNvPr id="40" name="文本框 48"/>
            <p:cNvSpPr txBox="1">
              <a:spLocks noChangeArrowheads="1"/>
            </p:cNvSpPr>
            <p:nvPr/>
          </p:nvSpPr>
          <p:spPr bwMode="auto">
            <a:xfrm>
              <a:off x="5615001" y="4834645"/>
              <a:ext cx="1124649" cy="779175"/>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18221404" algn="ctr" rotWithShape="0">
                      <a:srgbClr val="808080"/>
                    </a:outerShdw>
                  </a:effectLst>
                </a14:hiddenEffects>
              </a:ext>
            </a:extLst>
          </p:spPr>
          <p:txBody>
            <a:bodyPr wrap="square">
              <a:spAutoFit/>
            </a:bodyPr>
            <a:lstStyle>
              <a:lvl1pPr defTabSz="913130" eaLnBrk="0" hangingPunct="0">
                <a:defRPr>
                  <a:solidFill>
                    <a:schemeClr val="tx1"/>
                  </a:solidFill>
                  <a:latin typeface="Arial" panose="020B0604020202020204" pitchFamily="34" charset="0"/>
                  <a:ea typeface="宋体" panose="02010600030101010101" pitchFamily="2" charset="-122"/>
                </a:defRPr>
              </a:lvl1pPr>
              <a:lvl2pPr marL="742950" indent="-285750" defTabSz="913130" eaLnBrk="0" hangingPunct="0">
                <a:defRPr>
                  <a:solidFill>
                    <a:schemeClr val="tx1"/>
                  </a:solidFill>
                  <a:latin typeface="Arial" panose="020B0604020202020204" pitchFamily="34" charset="0"/>
                  <a:ea typeface="宋体" panose="02010600030101010101" pitchFamily="2" charset="-122"/>
                </a:defRPr>
              </a:lvl2pPr>
              <a:lvl3pPr marL="1143000" indent="-228600" defTabSz="913130" eaLnBrk="0" hangingPunct="0">
                <a:defRPr>
                  <a:solidFill>
                    <a:schemeClr val="tx1"/>
                  </a:solidFill>
                  <a:latin typeface="Arial" panose="020B0604020202020204" pitchFamily="34" charset="0"/>
                  <a:ea typeface="宋体" panose="02010600030101010101" pitchFamily="2" charset="-122"/>
                </a:defRPr>
              </a:lvl3pPr>
              <a:lvl4pPr marL="1600200" indent="-228600" defTabSz="913130" eaLnBrk="0" hangingPunct="0">
                <a:defRPr>
                  <a:solidFill>
                    <a:schemeClr val="tx1"/>
                  </a:solidFill>
                  <a:latin typeface="Arial" panose="020B0604020202020204" pitchFamily="34" charset="0"/>
                  <a:ea typeface="宋体" panose="02010600030101010101" pitchFamily="2" charset="-122"/>
                </a:defRPr>
              </a:lvl4pPr>
              <a:lvl5pPr marL="2057400" indent="-228600" defTabSz="913130" eaLnBrk="0" hangingPunct="0">
                <a:defRPr>
                  <a:solidFill>
                    <a:schemeClr val="tx1"/>
                  </a:solidFill>
                  <a:latin typeface="Arial" panose="020B0604020202020204" pitchFamily="34" charset="0"/>
                  <a:ea typeface="宋体" panose="02010600030101010101" pitchFamily="2" charset="-122"/>
                </a:defRPr>
              </a:lvl5pPr>
              <a:lvl6pPr marL="25146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en-US" altLang="zh-CN" sz="3200" b="1" dirty="0">
                  <a:solidFill>
                    <a:schemeClr val="bg1"/>
                  </a:solidFill>
                  <a:latin typeface="+mn-lt"/>
                  <a:ea typeface="+mn-ea"/>
                  <a:cs typeface="+mn-ea"/>
                  <a:sym typeface="+mn-lt"/>
                </a:rPr>
                <a:t>04</a:t>
              </a:r>
              <a:endParaRPr lang="zh-CN" altLang="en-US" sz="3200" b="1" baseline="-3000" dirty="0">
                <a:solidFill>
                  <a:schemeClr val="bg1"/>
                </a:solidFill>
                <a:latin typeface="+mn-lt"/>
                <a:ea typeface="+mn-ea"/>
                <a:cs typeface="+mn-ea"/>
                <a:sym typeface="+mn-lt"/>
              </a:endParaRPr>
            </a:p>
          </p:txBody>
        </p:sp>
      </p:grpSp>
      <p:sp>
        <p:nvSpPr>
          <p:cNvPr id="42" name="六边形 4"/>
          <p:cNvSpPr>
            <a:spLocks noChangeArrowheads="1"/>
          </p:cNvSpPr>
          <p:nvPr/>
        </p:nvSpPr>
        <p:spPr bwMode="auto">
          <a:xfrm>
            <a:off x="2972187" y="2659973"/>
            <a:ext cx="902611" cy="788012"/>
          </a:xfrm>
          <a:prstGeom prst="hexagon">
            <a:avLst>
              <a:gd name="adj" fmla="val 24998"/>
              <a:gd name="vf" fmla="val 115470"/>
            </a:avLst>
          </a:prstGeom>
          <a:solidFill>
            <a:schemeClr val="accent5">
              <a:lumMod val="50000"/>
            </a:schemeClr>
          </a:solidFill>
          <a:ln>
            <a:noFill/>
          </a:ln>
          <a:effectLst/>
          <a:scene3d>
            <a:camera prst="orthographicFront"/>
            <a:lightRig rig="threePt" dir="t"/>
          </a:scene3d>
          <a:sp3d>
            <a:bevelT/>
          </a:sp3d>
        </p:spPr>
        <p:txBody>
          <a:bodyPr anchor="ctr"/>
          <a:lstStyle/>
          <a:p>
            <a:pPr algn="ctr" defTabSz="767080"/>
            <a:r>
              <a:rPr lang="en-US" altLang="zh-CN" sz="3200" b="1" dirty="0">
                <a:solidFill>
                  <a:schemeClr val="bg1"/>
                </a:solidFill>
                <a:cs typeface="+mn-ea"/>
                <a:sym typeface="+mn-lt"/>
              </a:rPr>
              <a:t>05</a:t>
            </a:r>
            <a:endParaRPr lang="zh-CN" altLang="en-US" sz="3200" b="1" dirty="0">
              <a:solidFill>
                <a:schemeClr val="bg1"/>
              </a:solidFill>
              <a:cs typeface="+mn-ea"/>
              <a:sym typeface="+mn-lt"/>
            </a:endParaRPr>
          </a:p>
        </p:txBody>
      </p:sp>
      <p:sp>
        <p:nvSpPr>
          <p:cNvPr id="44" name="TextBox 43"/>
          <p:cNvSpPr txBox="1"/>
          <p:nvPr/>
        </p:nvSpPr>
        <p:spPr>
          <a:xfrm>
            <a:off x="3988162" y="2100793"/>
            <a:ext cx="929518" cy="830997"/>
          </a:xfrm>
          <a:prstGeom prst="rect">
            <a:avLst/>
          </a:prstGeom>
          <a:noFill/>
          <a:scene3d>
            <a:camera prst="orthographicFront"/>
            <a:lightRig rig="threePt" dir="t"/>
          </a:scene3d>
          <a:sp3d>
            <a:bevelT/>
          </a:sp3d>
        </p:spPr>
        <p:txBody>
          <a:bodyPr wrap="square" rtlCol="0">
            <a:spAutoFit/>
          </a:bodyPr>
          <a:lstStyle/>
          <a:p>
            <a:r>
              <a:rPr lang="zh-CN" altLang="en-US" sz="2400" b="1" dirty="0">
                <a:solidFill>
                  <a:schemeClr val="bg1"/>
                </a:solidFill>
                <a:cs typeface="+mn-ea"/>
                <a:sym typeface="+mn-lt"/>
              </a:rPr>
              <a:t>结构</a:t>
            </a:r>
            <a:endParaRPr lang="en-US" altLang="zh-CN" sz="2400" b="1" dirty="0">
              <a:solidFill>
                <a:schemeClr val="bg1"/>
              </a:solidFill>
              <a:cs typeface="+mn-ea"/>
              <a:sym typeface="+mn-lt"/>
            </a:endParaRPr>
          </a:p>
          <a:p>
            <a:r>
              <a:rPr lang="zh-CN" altLang="en-US" sz="2400" b="1" dirty="0">
                <a:solidFill>
                  <a:schemeClr val="bg1"/>
                </a:solidFill>
                <a:cs typeface="+mn-ea"/>
                <a:sym typeface="+mn-lt"/>
              </a:rPr>
              <a:t>形态</a:t>
            </a:r>
            <a:endParaRPr lang="zh-CN" altLang="en-US" sz="2400" b="1" dirty="0">
              <a:solidFill>
                <a:schemeClr val="bg1"/>
              </a:solidFill>
              <a:cs typeface="+mn-ea"/>
              <a:sym typeface="+mn-lt"/>
            </a:endParaRPr>
          </a:p>
        </p:txBody>
      </p:sp>
      <p:grpSp>
        <p:nvGrpSpPr>
          <p:cNvPr id="45" name="组合 13"/>
          <p:cNvGrpSpPr/>
          <p:nvPr/>
        </p:nvGrpSpPr>
        <p:grpSpPr bwMode="auto">
          <a:xfrm>
            <a:off x="3131840" y="987574"/>
            <a:ext cx="910947" cy="197598"/>
            <a:chOff x="4255294" y="1661160"/>
            <a:chExt cx="1505426" cy="262890"/>
          </a:xfrm>
        </p:grpSpPr>
        <p:cxnSp>
          <p:nvCxnSpPr>
            <p:cNvPr id="46" name="直接连接符 9"/>
            <p:cNvCxnSpPr>
              <a:cxnSpLocks noChangeShapeType="1"/>
            </p:cNvCxnSpPr>
            <p:nvPr/>
          </p:nvCxnSpPr>
          <p:spPr bwMode="auto">
            <a:xfrm flipH="1" flipV="1">
              <a:off x="5410200" y="1661160"/>
              <a:ext cx="350520" cy="262890"/>
            </a:xfrm>
            <a:prstGeom prst="line">
              <a:avLst/>
            </a:prstGeom>
            <a:noFill/>
            <a:ln w="25400" algn="ctr">
              <a:solidFill>
                <a:schemeClr val="tx1"/>
              </a:solidFill>
              <a:prstDash val="sysDot"/>
              <a:miter lim="800000"/>
            </a:ln>
            <a:scene3d>
              <a:camera prst="orthographicFront"/>
              <a:lightRig rig="threePt" dir="t"/>
            </a:scene3d>
            <a:sp3d>
              <a:bevelT/>
            </a:sp3d>
            <a:extLst>
              <a:ext uri="{909E8E84-426E-40DD-AFC4-6F175D3DCCD1}">
                <a14:hiddenFill xmlns:a14="http://schemas.microsoft.com/office/drawing/2010/main">
                  <a:noFill/>
                </a14:hiddenFill>
              </a:ext>
            </a:extLst>
          </p:spPr>
        </p:cxnSp>
        <p:cxnSp>
          <p:nvCxnSpPr>
            <p:cNvPr id="47" name="直接连接符 12"/>
            <p:cNvCxnSpPr>
              <a:cxnSpLocks noChangeShapeType="1"/>
            </p:cNvCxnSpPr>
            <p:nvPr/>
          </p:nvCxnSpPr>
          <p:spPr bwMode="auto">
            <a:xfrm flipH="1">
              <a:off x="4255294" y="1663541"/>
              <a:ext cx="1157287" cy="0"/>
            </a:xfrm>
            <a:prstGeom prst="line">
              <a:avLst/>
            </a:prstGeom>
            <a:noFill/>
            <a:ln w="25400" algn="ctr">
              <a:solidFill>
                <a:schemeClr val="tx1"/>
              </a:solidFill>
              <a:prstDash val="sysDot"/>
              <a:miter lim="800000"/>
            </a:ln>
            <a:scene3d>
              <a:camera prst="orthographicFront"/>
              <a:lightRig rig="threePt" dir="t"/>
            </a:scene3d>
            <a:sp3d>
              <a:bevelT/>
            </a:sp3d>
            <a:extLst>
              <a:ext uri="{909E8E84-426E-40DD-AFC4-6F175D3DCCD1}">
                <a14:hiddenFill xmlns:a14="http://schemas.microsoft.com/office/drawing/2010/main">
                  <a:noFill/>
                </a14:hiddenFill>
              </a:ext>
            </a:extLst>
          </p:spPr>
        </p:cxnSp>
      </p:grpSp>
      <p:grpSp>
        <p:nvGrpSpPr>
          <p:cNvPr id="48" name="组合 61"/>
          <p:cNvGrpSpPr/>
          <p:nvPr/>
        </p:nvGrpSpPr>
        <p:grpSpPr bwMode="auto">
          <a:xfrm flipH="1">
            <a:off x="5658587" y="1443436"/>
            <a:ext cx="663265" cy="196408"/>
            <a:chOff x="4255294" y="1661160"/>
            <a:chExt cx="1505426" cy="262890"/>
          </a:xfrm>
        </p:grpSpPr>
        <p:cxnSp>
          <p:nvCxnSpPr>
            <p:cNvPr id="49" name="直接连接符 62"/>
            <p:cNvCxnSpPr>
              <a:cxnSpLocks noChangeShapeType="1"/>
            </p:cNvCxnSpPr>
            <p:nvPr/>
          </p:nvCxnSpPr>
          <p:spPr bwMode="auto">
            <a:xfrm flipH="1" flipV="1">
              <a:off x="5410200" y="1661160"/>
              <a:ext cx="350520" cy="262890"/>
            </a:xfrm>
            <a:prstGeom prst="line">
              <a:avLst/>
            </a:prstGeom>
            <a:noFill/>
            <a:ln w="25400" algn="ctr">
              <a:solidFill>
                <a:schemeClr val="tx1"/>
              </a:solidFill>
              <a:prstDash val="sysDot"/>
              <a:miter lim="800000"/>
            </a:ln>
            <a:scene3d>
              <a:camera prst="orthographicFront"/>
              <a:lightRig rig="threePt" dir="t"/>
            </a:scene3d>
            <a:sp3d>
              <a:bevelT/>
            </a:sp3d>
            <a:extLst>
              <a:ext uri="{909E8E84-426E-40DD-AFC4-6F175D3DCCD1}">
                <a14:hiddenFill xmlns:a14="http://schemas.microsoft.com/office/drawing/2010/main">
                  <a:noFill/>
                </a14:hiddenFill>
              </a:ext>
            </a:extLst>
          </p:spPr>
        </p:cxnSp>
        <p:cxnSp>
          <p:nvCxnSpPr>
            <p:cNvPr id="50" name="直接连接符 63"/>
            <p:cNvCxnSpPr>
              <a:cxnSpLocks noChangeShapeType="1"/>
            </p:cNvCxnSpPr>
            <p:nvPr/>
          </p:nvCxnSpPr>
          <p:spPr bwMode="auto">
            <a:xfrm flipH="1">
              <a:off x="4255294" y="1663541"/>
              <a:ext cx="1157287" cy="0"/>
            </a:xfrm>
            <a:prstGeom prst="line">
              <a:avLst/>
            </a:prstGeom>
            <a:noFill/>
            <a:ln w="25400" algn="ctr">
              <a:solidFill>
                <a:schemeClr val="tx1"/>
              </a:solidFill>
              <a:prstDash val="sysDot"/>
              <a:miter lim="800000"/>
            </a:ln>
            <a:scene3d>
              <a:camera prst="orthographicFront"/>
              <a:lightRig rig="threePt" dir="t"/>
            </a:scene3d>
            <a:sp3d>
              <a:bevelT/>
            </a:sp3d>
            <a:extLst>
              <a:ext uri="{909E8E84-426E-40DD-AFC4-6F175D3DCCD1}">
                <a14:hiddenFill xmlns:a14="http://schemas.microsoft.com/office/drawing/2010/main">
                  <a:noFill/>
                </a14:hiddenFill>
              </a:ext>
            </a:extLst>
          </p:spPr>
        </p:cxnSp>
      </p:grpSp>
      <p:cxnSp>
        <p:nvCxnSpPr>
          <p:cNvPr id="51" name="直接连接符 16"/>
          <p:cNvCxnSpPr>
            <a:cxnSpLocks noChangeShapeType="1"/>
          </p:cNvCxnSpPr>
          <p:nvPr/>
        </p:nvCxnSpPr>
        <p:spPr bwMode="auto">
          <a:xfrm flipH="1">
            <a:off x="5850304" y="3040885"/>
            <a:ext cx="459641" cy="0"/>
          </a:xfrm>
          <a:prstGeom prst="line">
            <a:avLst/>
          </a:prstGeom>
          <a:noFill/>
          <a:ln w="25400" algn="ctr">
            <a:solidFill>
              <a:schemeClr val="tx1"/>
            </a:solidFill>
            <a:prstDash val="sysDot"/>
            <a:miter lim="800000"/>
          </a:ln>
          <a:scene3d>
            <a:camera prst="orthographicFront"/>
            <a:lightRig rig="threePt" dir="t"/>
          </a:scene3d>
          <a:sp3d>
            <a:bevelT/>
          </a:sp3d>
          <a:extLst>
            <a:ext uri="{909E8E84-426E-40DD-AFC4-6F175D3DCCD1}">
              <a14:hiddenFill xmlns:a14="http://schemas.microsoft.com/office/drawing/2010/main">
                <a:noFill/>
              </a14:hiddenFill>
            </a:ext>
          </a:extLst>
        </p:spPr>
      </p:cxnSp>
      <p:grpSp>
        <p:nvGrpSpPr>
          <p:cNvPr id="52" name="组合 19"/>
          <p:cNvGrpSpPr/>
          <p:nvPr/>
        </p:nvGrpSpPr>
        <p:grpSpPr bwMode="auto">
          <a:xfrm flipH="1" flipV="1">
            <a:off x="4675003" y="3943170"/>
            <a:ext cx="771625" cy="146414"/>
            <a:chOff x="4255294" y="1661160"/>
            <a:chExt cx="1505426" cy="262890"/>
          </a:xfrm>
        </p:grpSpPr>
        <p:cxnSp>
          <p:nvCxnSpPr>
            <p:cNvPr id="53" name="直接连接符 20"/>
            <p:cNvCxnSpPr>
              <a:cxnSpLocks noChangeShapeType="1"/>
            </p:cNvCxnSpPr>
            <p:nvPr/>
          </p:nvCxnSpPr>
          <p:spPr bwMode="auto">
            <a:xfrm flipH="1" flipV="1">
              <a:off x="5410200" y="1661160"/>
              <a:ext cx="350520" cy="262890"/>
            </a:xfrm>
            <a:prstGeom prst="line">
              <a:avLst/>
            </a:prstGeom>
            <a:noFill/>
            <a:ln w="25400" algn="ctr">
              <a:solidFill>
                <a:schemeClr val="tx1"/>
              </a:solidFill>
              <a:prstDash val="sysDot"/>
              <a:miter lim="800000"/>
            </a:ln>
            <a:scene3d>
              <a:camera prst="orthographicFront"/>
              <a:lightRig rig="threePt" dir="t"/>
            </a:scene3d>
            <a:sp3d>
              <a:bevelT/>
            </a:sp3d>
            <a:extLst>
              <a:ext uri="{909E8E84-426E-40DD-AFC4-6F175D3DCCD1}">
                <a14:hiddenFill xmlns:a14="http://schemas.microsoft.com/office/drawing/2010/main">
                  <a:noFill/>
                </a14:hiddenFill>
              </a:ext>
            </a:extLst>
          </p:spPr>
        </p:cxnSp>
        <p:cxnSp>
          <p:nvCxnSpPr>
            <p:cNvPr id="54" name="直接连接符 21"/>
            <p:cNvCxnSpPr>
              <a:cxnSpLocks noChangeShapeType="1"/>
            </p:cNvCxnSpPr>
            <p:nvPr/>
          </p:nvCxnSpPr>
          <p:spPr bwMode="auto">
            <a:xfrm flipH="1">
              <a:off x="4255294" y="1663541"/>
              <a:ext cx="1157287" cy="0"/>
            </a:xfrm>
            <a:prstGeom prst="line">
              <a:avLst/>
            </a:prstGeom>
            <a:noFill/>
            <a:ln w="25400" algn="ctr">
              <a:solidFill>
                <a:schemeClr val="tx1"/>
              </a:solidFill>
              <a:prstDash val="sysDot"/>
              <a:miter lim="800000"/>
            </a:ln>
            <a:scene3d>
              <a:camera prst="orthographicFront"/>
              <a:lightRig rig="threePt" dir="t"/>
            </a:scene3d>
            <a:sp3d>
              <a:bevelT/>
            </a:sp3d>
            <a:extLst>
              <a:ext uri="{909E8E84-426E-40DD-AFC4-6F175D3DCCD1}">
                <a14:hiddenFill xmlns:a14="http://schemas.microsoft.com/office/drawing/2010/main">
                  <a:noFill/>
                </a14:hiddenFill>
              </a:ext>
            </a:extLst>
          </p:spPr>
        </p:cxnSp>
      </p:grpSp>
      <p:cxnSp>
        <p:nvCxnSpPr>
          <p:cNvPr id="55" name="直接连接符 17"/>
          <p:cNvCxnSpPr>
            <a:cxnSpLocks noChangeShapeType="1"/>
          </p:cNvCxnSpPr>
          <p:nvPr/>
        </p:nvCxnSpPr>
        <p:spPr bwMode="auto">
          <a:xfrm flipH="1" flipV="1">
            <a:off x="2503021" y="3052788"/>
            <a:ext cx="469167" cy="1191"/>
          </a:xfrm>
          <a:prstGeom prst="line">
            <a:avLst/>
          </a:prstGeom>
          <a:noFill/>
          <a:ln w="25400" algn="ctr">
            <a:solidFill>
              <a:schemeClr val="tx1"/>
            </a:solidFill>
            <a:prstDash val="sysDot"/>
            <a:miter lim="800000"/>
          </a:ln>
          <a:scene3d>
            <a:camera prst="orthographicFront"/>
            <a:lightRig rig="threePt" dir="t"/>
          </a:scene3d>
          <a:sp3d>
            <a:bevelT/>
          </a:sp3d>
          <a:extLst>
            <a:ext uri="{909E8E84-426E-40DD-AFC4-6F175D3DCCD1}">
              <a14:hiddenFill xmlns:a14="http://schemas.microsoft.com/office/drawing/2010/main">
                <a:noFill/>
              </a14:hiddenFill>
            </a:ext>
          </a:extLst>
        </p:spPr>
      </p:cxnSp>
      <p:sp>
        <p:nvSpPr>
          <p:cNvPr id="56" name="文本框 45"/>
          <p:cNvSpPr txBox="1">
            <a:spLocks noChangeArrowheads="1"/>
          </p:cNvSpPr>
          <p:nvPr/>
        </p:nvSpPr>
        <p:spPr bwMode="auto">
          <a:xfrm>
            <a:off x="4052499" y="1150283"/>
            <a:ext cx="695416" cy="631711"/>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18221404" algn="ctr" rotWithShape="0">
                    <a:srgbClr val="808080"/>
                  </a:outerShdw>
                </a:effectLst>
              </a14:hiddenEffects>
            </a:ext>
          </a:extLst>
        </p:spPr>
        <p:txBody>
          <a:bodyPr>
            <a:spAutoFit/>
          </a:bodyPr>
          <a:lstStyle>
            <a:lvl1pPr defTabSz="913130" eaLnBrk="0" hangingPunct="0">
              <a:defRPr>
                <a:solidFill>
                  <a:schemeClr val="tx1"/>
                </a:solidFill>
                <a:latin typeface="Arial" panose="020B0604020202020204" pitchFamily="34" charset="0"/>
                <a:ea typeface="宋体" panose="02010600030101010101" pitchFamily="2" charset="-122"/>
              </a:defRPr>
            </a:lvl1pPr>
            <a:lvl2pPr marL="742950" indent="-285750" defTabSz="913130" eaLnBrk="0" hangingPunct="0">
              <a:defRPr>
                <a:solidFill>
                  <a:schemeClr val="tx1"/>
                </a:solidFill>
                <a:latin typeface="Arial" panose="020B0604020202020204" pitchFamily="34" charset="0"/>
                <a:ea typeface="宋体" panose="02010600030101010101" pitchFamily="2" charset="-122"/>
              </a:defRPr>
            </a:lvl2pPr>
            <a:lvl3pPr marL="1143000" indent="-228600" defTabSz="913130" eaLnBrk="0" hangingPunct="0">
              <a:defRPr>
                <a:solidFill>
                  <a:schemeClr val="tx1"/>
                </a:solidFill>
                <a:latin typeface="Arial" panose="020B0604020202020204" pitchFamily="34" charset="0"/>
                <a:ea typeface="宋体" panose="02010600030101010101" pitchFamily="2" charset="-122"/>
              </a:defRPr>
            </a:lvl3pPr>
            <a:lvl4pPr marL="1600200" indent="-228600" defTabSz="913130" eaLnBrk="0" hangingPunct="0">
              <a:defRPr>
                <a:solidFill>
                  <a:schemeClr val="tx1"/>
                </a:solidFill>
                <a:latin typeface="Arial" panose="020B0604020202020204" pitchFamily="34" charset="0"/>
                <a:ea typeface="宋体" panose="02010600030101010101" pitchFamily="2" charset="-122"/>
              </a:defRPr>
            </a:lvl4pPr>
            <a:lvl5pPr marL="2057400" indent="-228600" defTabSz="913130" eaLnBrk="0" hangingPunct="0">
              <a:defRPr>
                <a:solidFill>
                  <a:schemeClr val="tx1"/>
                </a:solidFill>
                <a:latin typeface="Arial" panose="020B0604020202020204" pitchFamily="34" charset="0"/>
                <a:ea typeface="宋体" panose="02010600030101010101" pitchFamily="2" charset="-122"/>
              </a:defRPr>
            </a:lvl5pPr>
            <a:lvl6pPr marL="25146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1313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en-US" altLang="zh-CN" sz="3200" b="1" dirty="0">
                <a:solidFill>
                  <a:schemeClr val="bg1"/>
                </a:solidFill>
                <a:latin typeface="+mn-lt"/>
                <a:ea typeface="+mn-ea"/>
                <a:cs typeface="+mn-ea"/>
                <a:sym typeface="+mn-lt"/>
              </a:rPr>
              <a:t>01</a:t>
            </a:r>
            <a:endParaRPr lang="zh-CN" altLang="en-US" sz="3200" b="1" baseline="-3000" dirty="0">
              <a:solidFill>
                <a:schemeClr val="bg1"/>
              </a:solidFill>
              <a:latin typeface="+mn-lt"/>
              <a:ea typeface="+mn-ea"/>
              <a:cs typeface="+mn-ea"/>
              <a:sym typeface="+mn-lt"/>
            </a:endParaRPr>
          </a:p>
        </p:txBody>
      </p:sp>
      <p:sp>
        <p:nvSpPr>
          <p:cNvPr id="5" name="矩形 4"/>
          <p:cNvSpPr/>
          <p:nvPr/>
        </p:nvSpPr>
        <p:spPr>
          <a:xfrm>
            <a:off x="5940153" y="1549629"/>
            <a:ext cx="2954655" cy="461665"/>
          </a:xfrm>
          <a:prstGeom prst="rect">
            <a:avLst/>
          </a:prstGeom>
          <a:scene3d>
            <a:camera prst="orthographicFront"/>
            <a:lightRig rig="threePt" dir="t"/>
          </a:scene3d>
          <a:sp3d>
            <a:bevelT/>
          </a:sp3d>
        </p:spPr>
        <p:txBody>
          <a:bodyPr wrap="none">
            <a:spAutoFit/>
          </a:bodyPr>
          <a:lstStyle/>
          <a:p>
            <a:r>
              <a:rPr lang="zh-CN" altLang="en-US" sz="2400" dirty="0">
                <a:cs typeface="+mn-ea"/>
                <a:sym typeface="+mn-lt"/>
              </a:rPr>
              <a:t>信息产业的部门结构</a:t>
            </a:r>
            <a:endParaRPr lang="zh-CN" altLang="en-US" sz="2400" dirty="0">
              <a:cs typeface="+mn-ea"/>
              <a:sym typeface="+mn-lt"/>
            </a:endParaRPr>
          </a:p>
        </p:txBody>
      </p:sp>
      <p:sp>
        <p:nvSpPr>
          <p:cNvPr id="6" name="矩形 5"/>
          <p:cNvSpPr/>
          <p:nvPr/>
        </p:nvSpPr>
        <p:spPr>
          <a:xfrm>
            <a:off x="323529" y="1108954"/>
            <a:ext cx="2954655" cy="461665"/>
          </a:xfrm>
          <a:prstGeom prst="rect">
            <a:avLst/>
          </a:prstGeom>
          <a:scene3d>
            <a:camera prst="orthographicFront"/>
            <a:lightRig rig="threePt" dir="t"/>
          </a:scene3d>
          <a:sp3d>
            <a:bevelT/>
          </a:sp3d>
        </p:spPr>
        <p:txBody>
          <a:bodyPr wrap="none">
            <a:spAutoFit/>
          </a:bodyPr>
          <a:lstStyle/>
          <a:p>
            <a:r>
              <a:rPr lang="zh-CN" altLang="en-US" sz="2400" dirty="0">
                <a:cs typeface="+mn-ea"/>
                <a:sym typeface="+mn-lt"/>
              </a:rPr>
              <a:t>信息产业的组织结构</a:t>
            </a:r>
            <a:endParaRPr lang="zh-CN" altLang="en-US" sz="2400" dirty="0">
              <a:cs typeface="+mn-ea"/>
              <a:sym typeface="+mn-lt"/>
            </a:endParaRPr>
          </a:p>
        </p:txBody>
      </p:sp>
      <p:sp>
        <p:nvSpPr>
          <p:cNvPr id="7" name="矩形 6"/>
          <p:cNvSpPr/>
          <p:nvPr/>
        </p:nvSpPr>
        <p:spPr>
          <a:xfrm>
            <a:off x="6156176" y="3075806"/>
            <a:ext cx="2954655" cy="461665"/>
          </a:xfrm>
          <a:prstGeom prst="rect">
            <a:avLst/>
          </a:prstGeom>
          <a:scene3d>
            <a:camera prst="orthographicFront"/>
            <a:lightRig rig="threePt" dir="t"/>
          </a:scene3d>
          <a:sp3d>
            <a:bevelT/>
          </a:sp3d>
        </p:spPr>
        <p:txBody>
          <a:bodyPr wrap="none">
            <a:spAutoFit/>
          </a:bodyPr>
          <a:lstStyle/>
          <a:p>
            <a:r>
              <a:rPr lang="zh-CN" altLang="en-US" sz="2400" dirty="0">
                <a:cs typeface="+mn-ea"/>
                <a:sym typeface="+mn-lt"/>
              </a:rPr>
              <a:t>信息产业的技术结构</a:t>
            </a:r>
            <a:endParaRPr lang="zh-CN" altLang="en-US" sz="2400" dirty="0">
              <a:cs typeface="+mn-ea"/>
              <a:sym typeface="+mn-lt"/>
            </a:endParaRPr>
          </a:p>
        </p:txBody>
      </p:sp>
      <p:sp>
        <p:nvSpPr>
          <p:cNvPr id="57" name="矩形 56"/>
          <p:cNvSpPr/>
          <p:nvPr/>
        </p:nvSpPr>
        <p:spPr>
          <a:xfrm>
            <a:off x="105178" y="3075806"/>
            <a:ext cx="2954655" cy="461665"/>
          </a:xfrm>
          <a:prstGeom prst="rect">
            <a:avLst/>
          </a:prstGeom>
        </p:spPr>
        <p:txBody>
          <a:bodyPr wrap="none">
            <a:spAutoFit/>
          </a:bodyPr>
          <a:lstStyle/>
          <a:p>
            <a:r>
              <a:rPr lang="zh-CN" altLang="en-US" sz="2400" dirty="0">
                <a:cs typeface="+mn-ea"/>
                <a:sym typeface="+mn-lt"/>
              </a:rPr>
              <a:t>信息产业的人才结构</a:t>
            </a:r>
            <a:endParaRPr lang="zh-CN" altLang="en-US" sz="2400" dirty="0">
              <a:cs typeface="+mn-ea"/>
              <a:sym typeface="+mn-lt"/>
            </a:endParaRPr>
          </a:p>
        </p:txBody>
      </p:sp>
      <p:sp>
        <p:nvSpPr>
          <p:cNvPr id="58" name="矩形 57"/>
          <p:cNvSpPr/>
          <p:nvPr/>
        </p:nvSpPr>
        <p:spPr>
          <a:xfrm>
            <a:off x="5658587" y="3943171"/>
            <a:ext cx="2954655" cy="461665"/>
          </a:xfrm>
          <a:prstGeom prst="rect">
            <a:avLst/>
          </a:prstGeom>
          <a:scene3d>
            <a:camera prst="orthographicFront"/>
            <a:lightRig rig="threePt" dir="t"/>
          </a:scene3d>
          <a:sp3d>
            <a:bevelT/>
          </a:sp3d>
        </p:spPr>
        <p:txBody>
          <a:bodyPr wrap="none">
            <a:spAutoFit/>
          </a:bodyPr>
          <a:lstStyle/>
          <a:p>
            <a:r>
              <a:rPr lang="zh-CN" altLang="en-US" sz="2400" dirty="0">
                <a:cs typeface="+mn-ea"/>
                <a:sym typeface="+mn-lt"/>
              </a:rPr>
              <a:t>信息产业的产品结构</a:t>
            </a:r>
            <a:endParaRPr lang="en-US" altLang="zh-CN" sz="2400" dirty="0">
              <a:cs typeface="+mn-ea"/>
              <a:sym typeface="+mn-lt"/>
            </a:endParaRPr>
          </a:p>
        </p:txBody>
      </p:sp>
      <p:sp>
        <p:nvSpPr>
          <p:cNvPr id="2" name="TextBox 1"/>
          <p:cNvSpPr txBox="1"/>
          <p:nvPr/>
        </p:nvSpPr>
        <p:spPr>
          <a:xfrm>
            <a:off x="3563888" y="4506674"/>
            <a:ext cx="2746896" cy="400110"/>
          </a:xfrm>
          <a:prstGeom prst="rect">
            <a:avLst/>
          </a:prstGeom>
          <a:noFill/>
          <a:scene3d>
            <a:camera prst="orthographicFront"/>
            <a:lightRig rig="threePt" dir="t"/>
          </a:scene3d>
          <a:sp3d>
            <a:bevelT/>
          </a:sp3d>
        </p:spPr>
        <p:txBody>
          <a:bodyPr wrap="square" rtlCol="0">
            <a:spAutoFit/>
          </a:bodyPr>
          <a:lstStyle/>
          <a:p>
            <a:r>
              <a:rPr lang="zh-CN" altLang="en-US" sz="2000" b="1" dirty="0">
                <a:cs typeface="+mn-ea"/>
                <a:sym typeface="+mn-lt"/>
              </a:rPr>
              <a:t>*</a:t>
            </a:r>
            <a:r>
              <a:rPr lang="zh-CN" altLang="en-US" b="1" dirty="0">
                <a:cs typeface="+mn-ea"/>
                <a:sym typeface="+mn-lt"/>
              </a:rPr>
              <a:t> 信息产业结构形态</a:t>
            </a:r>
            <a:endParaRPr lang="zh-CN" altLang="en-US" b="1" dirty="0">
              <a:cs typeface="+mn-ea"/>
              <a:sym typeface="+mn-lt"/>
            </a:endParaRPr>
          </a:p>
        </p:txBody>
      </p:sp>
      <p:sp>
        <p:nvSpPr>
          <p:cNvPr id="59" name="TextBox 43"/>
          <p:cNvSpPr txBox="1">
            <a:spLocks noChangeArrowheads="1"/>
          </p:cNvSpPr>
          <p:nvPr/>
        </p:nvSpPr>
        <p:spPr bwMode="auto">
          <a:xfrm>
            <a:off x="1943074" y="-20538"/>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a:latin typeface="+mn-lt"/>
                <a:ea typeface="+mn-ea"/>
                <a:cs typeface="+mn-ea"/>
                <a:sym typeface="+mn-lt"/>
              </a:rPr>
              <a:t>信息产业</a:t>
            </a:r>
            <a:endParaRPr lang="en-US" altLang="zh-CN" sz="4000" b="1" dirty="0">
              <a:latin typeface="+mn-lt"/>
              <a:ea typeface="+mn-ea"/>
              <a:cs typeface="+mn-ea"/>
              <a:sym typeface="+mn-lt"/>
            </a:endParaRPr>
          </a:p>
        </p:txBody>
      </p:sp>
      <p:sp>
        <p:nvSpPr>
          <p:cNvPr id="60" name="燕尾形 59"/>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61" name="TextBox 7"/>
          <p:cNvSpPr txBox="1"/>
          <p:nvPr/>
        </p:nvSpPr>
        <p:spPr>
          <a:xfrm>
            <a:off x="221659" y="6439"/>
            <a:ext cx="668061" cy="693103"/>
          </a:xfrm>
          <a:prstGeom prst="rect">
            <a:avLst/>
          </a:prstGeom>
          <a:noFill/>
        </p:spPr>
        <p:txBody>
          <a:bodyPr wrap="none" lIns="76800" tIns="38400" rIns="76800" bIns="38400" rtlCol="0">
            <a:spAutoFit/>
          </a:bodyPr>
          <a:lstStyle/>
          <a:p>
            <a:r>
              <a:rPr lang="en-US" altLang="zh-CN" sz="4000" dirty="0">
                <a:cs typeface="+mn-ea"/>
                <a:sym typeface="+mn-lt"/>
              </a:rPr>
              <a:t>02</a:t>
            </a:r>
            <a:endParaRPr lang="zh-CN" altLang="en-US" sz="4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 name="TextBox 2"/>
          <p:cNvSpPr txBox="1"/>
          <p:nvPr/>
        </p:nvSpPr>
        <p:spPr>
          <a:xfrm>
            <a:off x="2030760" y="4508898"/>
            <a:ext cx="3158307" cy="562590"/>
          </a:xfrm>
          <a:prstGeom prst="rect">
            <a:avLst/>
          </a:prstGeom>
          <a:noFill/>
        </p:spPr>
        <p:txBody>
          <a:bodyPr wrap="square" rtlCol="0">
            <a:spAutoFit/>
          </a:bodyPr>
          <a:lstStyle/>
          <a:p>
            <a:pPr>
              <a:lnSpc>
                <a:spcPct val="200000"/>
              </a:lnSpc>
            </a:pPr>
            <a:r>
              <a:rPr lang="zh-CN" altLang="en-US" b="1" dirty="0">
                <a:cs typeface="+mn-ea"/>
                <a:sym typeface="+mn-lt"/>
              </a:rPr>
              <a:t>* 信息产业结构的影响因素</a:t>
            </a:r>
            <a:endParaRPr lang="zh-CN" altLang="en-US" b="1" dirty="0">
              <a:cs typeface="+mn-ea"/>
              <a:sym typeface="+mn-lt"/>
            </a:endParaRPr>
          </a:p>
        </p:txBody>
      </p:sp>
      <p:sp>
        <p:nvSpPr>
          <p:cNvPr id="8" name="Freeform 5"/>
          <p:cNvSpPr/>
          <p:nvPr/>
        </p:nvSpPr>
        <p:spPr bwMode="auto">
          <a:xfrm rot="10800000">
            <a:off x="1269031" y="2012073"/>
            <a:ext cx="1607038" cy="142377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254000" dist="114300" dir="2700000" algn="tl" rotWithShape="0">
              <a:prstClr val="black">
                <a:alpha val="32000"/>
              </a:prstClr>
            </a:outerShdw>
          </a:effectLst>
        </p:spPr>
        <p:txBody>
          <a:bodyPr vert="horz" wrap="square" lIns="76800" tIns="38400" rIns="76800" bIns="38400" numCol="1" anchor="t" anchorCtr="0" compatLnSpc="1"/>
          <a:lstStyle/>
          <a:p>
            <a:pPr defTabSz="768350">
              <a:defRPr/>
            </a:pPr>
            <a:endParaRPr lang="zh-CN" altLang="en-US" sz="1500" kern="0">
              <a:solidFill>
                <a:prstClr val="black"/>
              </a:solidFill>
              <a:cs typeface="+mn-ea"/>
              <a:sym typeface="+mn-lt"/>
            </a:endParaRPr>
          </a:p>
        </p:txBody>
      </p:sp>
      <p:sp>
        <p:nvSpPr>
          <p:cNvPr id="9" name="任意多边形 8"/>
          <p:cNvSpPr/>
          <p:nvPr/>
        </p:nvSpPr>
        <p:spPr>
          <a:xfrm>
            <a:off x="1978657" y="1120782"/>
            <a:ext cx="1553707" cy="3107152"/>
          </a:xfrm>
          <a:custGeom>
            <a:avLst/>
            <a:gdLst>
              <a:gd name="connsiteX0" fmla="*/ 0 w 2468160"/>
              <a:gd name="connsiteY0" fmla="*/ 0 h 4937688"/>
              <a:gd name="connsiteX1" fmla="*/ 251709 w 2468160"/>
              <a:gd name="connsiteY1" fmla="*/ 12711 h 4937688"/>
              <a:gd name="connsiteX2" fmla="*/ 2468160 w 2468160"/>
              <a:gd name="connsiteY2" fmla="*/ 2468844 h 4937688"/>
              <a:gd name="connsiteX3" fmla="*/ 251709 w 2468160"/>
              <a:gd name="connsiteY3" fmla="*/ 4924978 h 4937688"/>
              <a:gd name="connsiteX4" fmla="*/ 0 w 2468160"/>
              <a:gd name="connsiteY4" fmla="*/ 4937688 h 4937688"/>
              <a:gd name="connsiteX5" fmla="*/ 0 w 2468160"/>
              <a:gd name="connsiteY5" fmla="*/ 4688120 h 4937688"/>
              <a:gd name="connsiteX6" fmla="*/ 226192 w 2468160"/>
              <a:gd name="connsiteY6" fmla="*/ 4676698 h 4937688"/>
              <a:gd name="connsiteX7" fmla="*/ 2218592 w 2468160"/>
              <a:gd name="connsiteY7" fmla="*/ 2468844 h 4937688"/>
              <a:gd name="connsiteX8" fmla="*/ 226192 w 2468160"/>
              <a:gd name="connsiteY8" fmla="*/ 260990 h 4937688"/>
              <a:gd name="connsiteX9" fmla="*/ 0 w 2468160"/>
              <a:gd name="connsiteY9" fmla="*/ 249569 h 4937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8160" h="4937688">
                <a:moveTo>
                  <a:pt x="0" y="0"/>
                </a:moveTo>
                <a:lnTo>
                  <a:pt x="251709" y="12711"/>
                </a:lnTo>
                <a:cubicBezTo>
                  <a:pt x="1496657" y="139142"/>
                  <a:pt x="2468160" y="1190539"/>
                  <a:pt x="2468160" y="2468844"/>
                </a:cubicBezTo>
                <a:cubicBezTo>
                  <a:pt x="2468160" y="3747149"/>
                  <a:pt x="1496657" y="4798546"/>
                  <a:pt x="251709" y="4924978"/>
                </a:cubicBezTo>
                <a:lnTo>
                  <a:pt x="0" y="4937688"/>
                </a:lnTo>
                <a:lnTo>
                  <a:pt x="0" y="4688120"/>
                </a:lnTo>
                <a:lnTo>
                  <a:pt x="226192" y="4676698"/>
                </a:lnTo>
                <a:cubicBezTo>
                  <a:pt x="1345293" y="4563047"/>
                  <a:pt x="2218592" y="3617931"/>
                  <a:pt x="2218592" y="2468844"/>
                </a:cubicBezTo>
                <a:cubicBezTo>
                  <a:pt x="2218592" y="1319758"/>
                  <a:pt x="1345293" y="374641"/>
                  <a:pt x="226192" y="260990"/>
                </a:cubicBezTo>
                <a:lnTo>
                  <a:pt x="0" y="249569"/>
                </a:lnTo>
                <a:close/>
              </a:path>
            </a:pathLst>
          </a:custGeom>
          <a:solidFill>
            <a:sysClr val="window" lastClr="FFFFFF">
              <a:lumMod val="95000"/>
            </a:sysClr>
          </a:solidFill>
          <a:ln w="12700" cap="flat" cmpd="sng" algn="ctr">
            <a:noFill/>
            <a:prstDash val="solid"/>
            <a:miter lim="800000"/>
          </a:ln>
          <a:effectLst>
            <a:innerShdw blurRad="76200" dist="38100" dir="13500000">
              <a:prstClr val="black">
                <a:alpha val="50000"/>
              </a:prstClr>
            </a:innerShdw>
          </a:effectLst>
        </p:spPr>
        <p:txBody>
          <a:bodyPr lIns="76800" tIns="38400" rIns="76800" bIns="38400" rtlCol="0" anchor="ctr"/>
          <a:lstStyle/>
          <a:p>
            <a:pPr algn="ctr" defTabSz="768350">
              <a:defRPr/>
            </a:pPr>
            <a:endParaRPr lang="zh-CN" altLang="en-US" sz="1500" kern="0">
              <a:solidFill>
                <a:prstClr val="white"/>
              </a:solidFill>
              <a:cs typeface="+mn-ea"/>
              <a:sym typeface="+mn-lt"/>
            </a:endParaRPr>
          </a:p>
        </p:txBody>
      </p:sp>
      <p:grpSp>
        <p:nvGrpSpPr>
          <p:cNvPr id="10" name="组合 9"/>
          <p:cNvGrpSpPr/>
          <p:nvPr/>
        </p:nvGrpSpPr>
        <p:grpSpPr>
          <a:xfrm>
            <a:off x="1944092" y="946723"/>
            <a:ext cx="615046" cy="544907"/>
            <a:chOff x="3295850" y="2263220"/>
            <a:chExt cx="2643765" cy="2343151"/>
          </a:xfrm>
        </p:grpSpPr>
        <p:sp>
          <p:nvSpPr>
            <p:cNvPr id="11" name="Freeform 5"/>
            <p:cNvSpPr/>
            <p:nvPr/>
          </p:nvSpPr>
          <p:spPr bwMode="auto">
            <a:xfrm rot="10800000">
              <a:off x="3295850" y="2263220"/>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lstStyle/>
            <a:p>
              <a:pPr defTabSz="768350">
                <a:defRPr/>
              </a:pPr>
              <a:endParaRPr lang="zh-CN" altLang="en-US" sz="1500" kern="0">
                <a:solidFill>
                  <a:prstClr val="black"/>
                </a:solidFill>
                <a:cs typeface="+mn-ea"/>
                <a:sym typeface="+mn-lt"/>
              </a:endParaRPr>
            </a:p>
          </p:txBody>
        </p:sp>
        <p:sp>
          <p:nvSpPr>
            <p:cNvPr id="12"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60000">
                  <a:srgbClr val="ECECEC"/>
                </a:gs>
                <a:gs pos="100000">
                  <a:srgbClr val="D1D1D1"/>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lstStyle/>
            <a:p>
              <a:pPr defTabSz="768350">
                <a:defRPr/>
              </a:pPr>
              <a:endParaRPr lang="zh-CN" altLang="en-US" sz="1500" kern="0">
                <a:solidFill>
                  <a:prstClr val="black"/>
                </a:solidFill>
                <a:cs typeface="+mn-ea"/>
                <a:sym typeface="+mn-lt"/>
              </a:endParaRPr>
            </a:p>
          </p:txBody>
        </p:sp>
      </p:grpSp>
      <p:grpSp>
        <p:nvGrpSpPr>
          <p:cNvPr id="13" name="组合 12"/>
          <p:cNvGrpSpPr/>
          <p:nvPr/>
        </p:nvGrpSpPr>
        <p:grpSpPr>
          <a:xfrm>
            <a:off x="2981365" y="1783836"/>
            <a:ext cx="615046" cy="544907"/>
            <a:chOff x="3295850" y="2263222"/>
            <a:chExt cx="2643765" cy="2343151"/>
          </a:xfrm>
        </p:grpSpPr>
        <p:sp>
          <p:nvSpPr>
            <p:cNvPr id="14"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lstStyle/>
            <a:p>
              <a:pPr defTabSz="768350">
                <a:defRPr/>
              </a:pPr>
              <a:endParaRPr lang="zh-CN" altLang="en-US" sz="1500" kern="0">
                <a:solidFill>
                  <a:prstClr val="black"/>
                </a:solidFill>
                <a:cs typeface="+mn-ea"/>
                <a:sym typeface="+mn-lt"/>
              </a:endParaRPr>
            </a:p>
          </p:txBody>
        </p:sp>
        <p:sp>
          <p:nvSpPr>
            <p:cNvPr id="19"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60000">
                  <a:srgbClr val="ECECEC"/>
                </a:gs>
                <a:gs pos="100000">
                  <a:srgbClr val="D1D1D1"/>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lstStyle/>
            <a:p>
              <a:pPr defTabSz="768350">
                <a:defRPr/>
              </a:pPr>
              <a:endParaRPr lang="zh-CN" altLang="en-US" sz="1500" kern="0">
                <a:solidFill>
                  <a:prstClr val="black"/>
                </a:solidFill>
                <a:cs typeface="+mn-ea"/>
                <a:sym typeface="+mn-lt"/>
              </a:endParaRPr>
            </a:p>
          </p:txBody>
        </p:sp>
      </p:grpSp>
      <p:grpSp>
        <p:nvGrpSpPr>
          <p:cNvPr id="20" name="组合 19"/>
          <p:cNvGrpSpPr/>
          <p:nvPr/>
        </p:nvGrpSpPr>
        <p:grpSpPr>
          <a:xfrm>
            <a:off x="2989461" y="2803363"/>
            <a:ext cx="615046" cy="544907"/>
            <a:chOff x="3295850" y="2263222"/>
            <a:chExt cx="2643765" cy="2343151"/>
          </a:xfrm>
        </p:grpSpPr>
        <p:sp>
          <p:nvSpPr>
            <p:cNvPr id="21"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lstStyle/>
            <a:p>
              <a:pPr defTabSz="768350">
                <a:defRPr/>
              </a:pPr>
              <a:endParaRPr lang="zh-CN" altLang="en-US" sz="1500" kern="0">
                <a:solidFill>
                  <a:prstClr val="black"/>
                </a:solidFill>
                <a:cs typeface="+mn-ea"/>
                <a:sym typeface="+mn-lt"/>
              </a:endParaRPr>
            </a:p>
          </p:txBody>
        </p:sp>
        <p:sp>
          <p:nvSpPr>
            <p:cNvPr id="22"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60000">
                  <a:srgbClr val="ECECEC"/>
                </a:gs>
                <a:gs pos="100000">
                  <a:srgbClr val="D1D1D1"/>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lstStyle/>
            <a:p>
              <a:pPr defTabSz="768350">
                <a:defRPr/>
              </a:pPr>
              <a:endParaRPr lang="zh-CN" altLang="en-US" sz="1500" kern="0">
                <a:solidFill>
                  <a:prstClr val="black"/>
                </a:solidFill>
                <a:cs typeface="+mn-ea"/>
                <a:sym typeface="+mn-lt"/>
              </a:endParaRPr>
            </a:p>
          </p:txBody>
        </p:sp>
      </p:grpSp>
      <p:grpSp>
        <p:nvGrpSpPr>
          <p:cNvPr id="23" name="组合 22"/>
          <p:cNvGrpSpPr/>
          <p:nvPr/>
        </p:nvGrpSpPr>
        <p:grpSpPr>
          <a:xfrm>
            <a:off x="1923207" y="3789669"/>
            <a:ext cx="615046" cy="544907"/>
            <a:chOff x="3295850" y="2263222"/>
            <a:chExt cx="2643765" cy="2343151"/>
          </a:xfrm>
        </p:grpSpPr>
        <p:sp>
          <p:nvSpPr>
            <p:cNvPr id="24"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203200" dist="63500" dir="2700000" algn="tl" rotWithShape="0">
                <a:prstClr val="black">
                  <a:alpha val="32000"/>
                </a:prstClr>
              </a:outerShdw>
            </a:effectLst>
          </p:spPr>
          <p:txBody>
            <a:bodyPr vert="horz" wrap="square" lIns="91440" tIns="45720" rIns="91440" bIns="45720" numCol="1" anchor="t" anchorCtr="0" compatLnSpc="1"/>
            <a:lstStyle/>
            <a:p>
              <a:pPr defTabSz="768350">
                <a:defRPr/>
              </a:pPr>
              <a:endParaRPr lang="zh-CN" altLang="en-US" sz="1500" kern="0">
                <a:solidFill>
                  <a:prstClr val="black"/>
                </a:solidFill>
                <a:cs typeface="+mn-ea"/>
                <a:sym typeface="+mn-lt"/>
              </a:endParaRPr>
            </a:p>
          </p:txBody>
        </p:sp>
        <p:sp>
          <p:nvSpPr>
            <p:cNvPr id="25"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60000">
                  <a:srgbClr val="ECECEC"/>
                </a:gs>
                <a:gs pos="100000">
                  <a:srgbClr val="D1D1D1"/>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52400" dist="38100" dir="2700000" algn="tl" rotWithShape="0">
                <a:prstClr val="black">
                  <a:alpha val="33000"/>
                </a:prstClr>
              </a:outerShdw>
            </a:effectLst>
          </p:spPr>
          <p:txBody>
            <a:bodyPr vert="horz" wrap="square" lIns="91440" tIns="45720" rIns="91440" bIns="45720" numCol="1" anchor="t" anchorCtr="0" compatLnSpc="1"/>
            <a:lstStyle/>
            <a:p>
              <a:pPr defTabSz="768350">
                <a:defRPr/>
              </a:pPr>
              <a:endParaRPr lang="zh-CN" altLang="en-US" sz="1500" kern="0">
                <a:solidFill>
                  <a:prstClr val="black"/>
                </a:solidFill>
                <a:cs typeface="+mn-ea"/>
                <a:sym typeface="+mn-lt"/>
              </a:endParaRPr>
            </a:p>
          </p:txBody>
        </p:sp>
      </p:grpSp>
      <p:sp>
        <p:nvSpPr>
          <p:cNvPr id="26" name="文本框 138"/>
          <p:cNvSpPr txBox="1"/>
          <p:nvPr/>
        </p:nvSpPr>
        <p:spPr>
          <a:xfrm>
            <a:off x="1922396" y="987574"/>
            <a:ext cx="657311" cy="446882"/>
          </a:xfrm>
          <a:prstGeom prst="rect">
            <a:avLst/>
          </a:prstGeom>
          <a:noFill/>
        </p:spPr>
        <p:txBody>
          <a:bodyPr wrap="square" lIns="76800" tIns="38400" rIns="76800" bIns="38400" rtlCol="0">
            <a:spAutoFit/>
          </a:bodyPr>
          <a:lstStyle/>
          <a:p>
            <a:pPr algn="ctr" defTabSz="768350">
              <a:defRPr/>
            </a:pPr>
            <a:r>
              <a:rPr lang="en-US" altLang="zh-CN" sz="2400" kern="0" dirty="0">
                <a:solidFill>
                  <a:srgbClr val="EA6103"/>
                </a:solidFill>
                <a:cs typeface="+mn-ea"/>
                <a:sym typeface="+mn-lt"/>
              </a:rPr>
              <a:t>01</a:t>
            </a:r>
            <a:endParaRPr lang="zh-CN" altLang="en-US" sz="2400" kern="0" dirty="0">
              <a:solidFill>
                <a:srgbClr val="EA6103"/>
              </a:solidFill>
              <a:cs typeface="+mn-ea"/>
              <a:sym typeface="+mn-lt"/>
            </a:endParaRPr>
          </a:p>
        </p:txBody>
      </p:sp>
      <p:sp>
        <p:nvSpPr>
          <p:cNvPr id="27" name="文本框 146"/>
          <p:cNvSpPr txBox="1"/>
          <p:nvPr/>
        </p:nvSpPr>
        <p:spPr>
          <a:xfrm>
            <a:off x="2971006" y="1862091"/>
            <a:ext cx="657311" cy="446882"/>
          </a:xfrm>
          <a:prstGeom prst="rect">
            <a:avLst/>
          </a:prstGeom>
          <a:noFill/>
        </p:spPr>
        <p:txBody>
          <a:bodyPr wrap="square" lIns="76800" tIns="38400" rIns="76800" bIns="38400" rtlCol="0">
            <a:spAutoFit/>
          </a:bodyPr>
          <a:lstStyle/>
          <a:p>
            <a:pPr algn="ctr" defTabSz="768350">
              <a:defRPr/>
            </a:pPr>
            <a:r>
              <a:rPr lang="en-US" altLang="zh-CN" sz="2400" kern="0" dirty="0">
                <a:solidFill>
                  <a:srgbClr val="319095"/>
                </a:solidFill>
                <a:cs typeface="+mn-ea"/>
                <a:sym typeface="+mn-lt"/>
              </a:rPr>
              <a:t>02</a:t>
            </a:r>
            <a:endParaRPr lang="zh-CN" altLang="en-US" sz="2400" kern="0" dirty="0">
              <a:solidFill>
                <a:srgbClr val="319095"/>
              </a:solidFill>
              <a:cs typeface="+mn-ea"/>
              <a:sym typeface="+mn-lt"/>
            </a:endParaRPr>
          </a:p>
        </p:txBody>
      </p:sp>
      <p:sp>
        <p:nvSpPr>
          <p:cNvPr id="28" name="文本框 156"/>
          <p:cNvSpPr txBox="1"/>
          <p:nvPr/>
        </p:nvSpPr>
        <p:spPr>
          <a:xfrm>
            <a:off x="2971958" y="2882742"/>
            <a:ext cx="657311" cy="446882"/>
          </a:xfrm>
          <a:prstGeom prst="rect">
            <a:avLst/>
          </a:prstGeom>
          <a:noFill/>
        </p:spPr>
        <p:txBody>
          <a:bodyPr wrap="square" lIns="76800" tIns="38400" rIns="76800" bIns="38400" rtlCol="0">
            <a:spAutoFit/>
          </a:bodyPr>
          <a:lstStyle/>
          <a:p>
            <a:pPr algn="ctr" defTabSz="768350">
              <a:defRPr/>
            </a:pPr>
            <a:r>
              <a:rPr lang="en-US" altLang="zh-CN" sz="2400" kern="0" dirty="0">
                <a:solidFill>
                  <a:srgbClr val="A0BF0D"/>
                </a:solidFill>
                <a:cs typeface="+mn-ea"/>
                <a:sym typeface="+mn-lt"/>
              </a:rPr>
              <a:t>03</a:t>
            </a:r>
            <a:endParaRPr lang="zh-CN" altLang="en-US" sz="2400" kern="0" dirty="0">
              <a:solidFill>
                <a:srgbClr val="A0BF0D"/>
              </a:solidFill>
              <a:cs typeface="+mn-ea"/>
              <a:sym typeface="+mn-lt"/>
            </a:endParaRPr>
          </a:p>
        </p:txBody>
      </p:sp>
      <p:sp>
        <p:nvSpPr>
          <p:cNvPr id="29" name="文本框 166"/>
          <p:cNvSpPr txBox="1"/>
          <p:nvPr/>
        </p:nvSpPr>
        <p:spPr>
          <a:xfrm>
            <a:off x="1901512" y="3865959"/>
            <a:ext cx="657311" cy="446882"/>
          </a:xfrm>
          <a:prstGeom prst="rect">
            <a:avLst/>
          </a:prstGeom>
          <a:noFill/>
        </p:spPr>
        <p:txBody>
          <a:bodyPr wrap="square" lIns="76800" tIns="38400" rIns="76800" bIns="38400" rtlCol="0">
            <a:spAutoFit/>
          </a:bodyPr>
          <a:lstStyle/>
          <a:p>
            <a:pPr algn="ctr" defTabSz="768350">
              <a:defRPr/>
            </a:pPr>
            <a:r>
              <a:rPr lang="en-US" altLang="zh-CN" sz="2400" kern="0" dirty="0">
                <a:solidFill>
                  <a:srgbClr val="5FCACB"/>
                </a:solidFill>
                <a:cs typeface="+mn-ea"/>
                <a:sym typeface="+mn-lt"/>
              </a:rPr>
              <a:t>04</a:t>
            </a:r>
            <a:endParaRPr lang="zh-CN" altLang="en-US" sz="2400" kern="0" dirty="0">
              <a:solidFill>
                <a:srgbClr val="5FCACB"/>
              </a:solidFill>
              <a:cs typeface="+mn-ea"/>
              <a:sym typeface="+mn-lt"/>
            </a:endParaRPr>
          </a:p>
        </p:txBody>
      </p:sp>
      <p:sp>
        <p:nvSpPr>
          <p:cNvPr id="4" name="TextBox 3"/>
          <p:cNvSpPr txBox="1"/>
          <p:nvPr/>
        </p:nvSpPr>
        <p:spPr>
          <a:xfrm>
            <a:off x="1577752" y="2198208"/>
            <a:ext cx="906017" cy="954107"/>
          </a:xfrm>
          <a:prstGeom prst="rect">
            <a:avLst/>
          </a:prstGeom>
          <a:noFill/>
        </p:spPr>
        <p:txBody>
          <a:bodyPr wrap="none" rtlCol="0">
            <a:spAutoFit/>
          </a:bodyPr>
          <a:lstStyle/>
          <a:p>
            <a:pPr lvl="0"/>
            <a:r>
              <a:rPr lang="zh-CN" altLang="en-US" sz="2800" b="1" dirty="0">
                <a:solidFill>
                  <a:prstClr val="black"/>
                </a:solidFill>
                <a:cs typeface="+mn-ea"/>
                <a:sym typeface="+mn-lt"/>
              </a:rPr>
              <a:t>影响</a:t>
            </a:r>
            <a:endParaRPr lang="en-US" altLang="zh-CN" sz="2800" b="1" dirty="0">
              <a:solidFill>
                <a:prstClr val="black"/>
              </a:solidFill>
              <a:cs typeface="+mn-ea"/>
              <a:sym typeface="+mn-lt"/>
            </a:endParaRPr>
          </a:p>
          <a:p>
            <a:pPr lvl="0"/>
            <a:r>
              <a:rPr lang="zh-CN" altLang="en-US" sz="2800" b="1" dirty="0">
                <a:solidFill>
                  <a:prstClr val="black"/>
                </a:solidFill>
                <a:cs typeface="+mn-ea"/>
                <a:sym typeface="+mn-lt"/>
              </a:rPr>
              <a:t>因素</a:t>
            </a:r>
            <a:endParaRPr lang="zh-CN" altLang="en-US" sz="2800" b="1" dirty="0">
              <a:solidFill>
                <a:prstClr val="black"/>
              </a:solidFill>
              <a:cs typeface="+mn-ea"/>
              <a:sym typeface="+mn-lt"/>
            </a:endParaRPr>
          </a:p>
        </p:txBody>
      </p:sp>
      <p:grpSp>
        <p:nvGrpSpPr>
          <p:cNvPr id="30" name="组合 29"/>
          <p:cNvGrpSpPr/>
          <p:nvPr/>
        </p:nvGrpSpPr>
        <p:grpSpPr>
          <a:xfrm>
            <a:off x="2505243" y="1040367"/>
            <a:ext cx="2639786" cy="82259"/>
            <a:chOff x="3904783" y="1674310"/>
            <a:chExt cx="3519256" cy="109703"/>
          </a:xfrm>
        </p:grpSpPr>
        <p:cxnSp>
          <p:nvCxnSpPr>
            <p:cNvPr id="31" name="直接连接符 30"/>
            <p:cNvCxnSpPr/>
            <p:nvPr/>
          </p:nvCxnSpPr>
          <p:spPr>
            <a:xfrm flipV="1">
              <a:off x="3904783" y="1718973"/>
              <a:ext cx="3402797" cy="10188"/>
            </a:xfrm>
            <a:prstGeom prst="line">
              <a:avLst/>
            </a:prstGeom>
            <a:noFill/>
            <a:ln w="19050" cap="flat" cmpd="sng" algn="ctr">
              <a:solidFill>
                <a:sysClr val="window" lastClr="FFFFFF">
                  <a:lumMod val="50000"/>
                </a:sysClr>
              </a:solidFill>
              <a:prstDash val="sysDot"/>
              <a:miter lim="800000"/>
            </a:ln>
            <a:effectLst/>
          </p:spPr>
        </p:cxnSp>
        <p:sp>
          <p:nvSpPr>
            <p:cNvPr id="32" name="椭圆 31"/>
            <p:cNvSpPr/>
            <p:nvPr/>
          </p:nvSpPr>
          <p:spPr>
            <a:xfrm>
              <a:off x="7314336" y="1674310"/>
              <a:ext cx="109703" cy="109703"/>
            </a:xfrm>
            <a:prstGeom prst="ellipse">
              <a:avLst/>
            </a:prstGeom>
            <a:solidFill>
              <a:sysClr val="window" lastClr="FFFFFF">
                <a:lumMod val="50000"/>
              </a:sysClr>
            </a:solidFill>
            <a:ln w="12700" cap="flat" cmpd="sng" algn="ctr">
              <a:noFill/>
              <a:prstDash val="solid"/>
              <a:miter lim="800000"/>
            </a:ln>
            <a:effectLst/>
          </p:spPr>
          <p:txBody>
            <a:bodyPr rtlCol="0" anchor="ctr"/>
            <a:lstStyle/>
            <a:p>
              <a:pPr algn="ctr" defTabSz="768350">
                <a:defRPr/>
              </a:pPr>
              <a:endParaRPr lang="zh-CN" altLang="en-US" sz="1500" kern="0">
                <a:solidFill>
                  <a:prstClr val="white"/>
                </a:solidFill>
                <a:cs typeface="+mn-ea"/>
                <a:sym typeface="+mn-lt"/>
              </a:endParaRPr>
            </a:p>
          </p:txBody>
        </p:sp>
      </p:grpSp>
      <p:grpSp>
        <p:nvGrpSpPr>
          <p:cNvPr id="33" name="组合 32"/>
          <p:cNvGrpSpPr/>
          <p:nvPr/>
        </p:nvGrpSpPr>
        <p:grpSpPr>
          <a:xfrm>
            <a:off x="3542722" y="2025976"/>
            <a:ext cx="1602306" cy="82259"/>
            <a:chOff x="5287909" y="1674310"/>
            <a:chExt cx="2136130" cy="109703"/>
          </a:xfrm>
        </p:grpSpPr>
        <p:cxnSp>
          <p:nvCxnSpPr>
            <p:cNvPr id="34" name="直接连接符 33"/>
            <p:cNvCxnSpPr/>
            <p:nvPr/>
          </p:nvCxnSpPr>
          <p:spPr>
            <a:xfrm>
              <a:off x="5287909" y="1718973"/>
              <a:ext cx="2019671" cy="0"/>
            </a:xfrm>
            <a:prstGeom prst="line">
              <a:avLst/>
            </a:prstGeom>
            <a:noFill/>
            <a:ln w="19050" cap="flat" cmpd="sng" algn="ctr">
              <a:solidFill>
                <a:sysClr val="window" lastClr="FFFFFF">
                  <a:lumMod val="50000"/>
                </a:sysClr>
              </a:solidFill>
              <a:prstDash val="sysDot"/>
              <a:miter lim="800000"/>
            </a:ln>
            <a:effectLst/>
          </p:spPr>
        </p:cxnSp>
        <p:sp>
          <p:nvSpPr>
            <p:cNvPr id="35" name="椭圆 34"/>
            <p:cNvSpPr/>
            <p:nvPr/>
          </p:nvSpPr>
          <p:spPr>
            <a:xfrm>
              <a:off x="7314336" y="1674310"/>
              <a:ext cx="109703" cy="109703"/>
            </a:xfrm>
            <a:prstGeom prst="ellipse">
              <a:avLst/>
            </a:prstGeom>
            <a:solidFill>
              <a:sysClr val="window" lastClr="FFFFFF">
                <a:lumMod val="50000"/>
              </a:sysClr>
            </a:solidFill>
            <a:ln w="12700" cap="flat" cmpd="sng" algn="ctr">
              <a:noFill/>
              <a:prstDash val="solid"/>
              <a:miter lim="800000"/>
            </a:ln>
            <a:effectLst/>
          </p:spPr>
          <p:txBody>
            <a:bodyPr rtlCol="0" anchor="ctr"/>
            <a:lstStyle/>
            <a:p>
              <a:pPr algn="ctr" defTabSz="768350">
                <a:defRPr/>
              </a:pPr>
              <a:endParaRPr lang="zh-CN" altLang="en-US" sz="1500" kern="0">
                <a:solidFill>
                  <a:prstClr val="white"/>
                </a:solidFill>
                <a:cs typeface="+mn-ea"/>
                <a:sym typeface="+mn-lt"/>
              </a:endParaRPr>
            </a:p>
          </p:txBody>
        </p:sp>
      </p:grpSp>
      <p:grpSp>
        <p:nvGrpSpPr>
          <p:cNvPr id="36" name="组合 35"/>
          <p:cNvGrpSpPr/>
          <p:nvPr/>
        </p:nvGrpSpPr>
        <p:grpSpPr>
          <a:xfrm>
            <a:off x="3566929" y="3052399"/>
            <a:ext cx="1578101" cy="82259"/>
            <a:chOff x="5320178" y="1674310"/>
            <a:chExt cx="2103861" cy="109703"/>
          </a:xfrm>
        </p:grpSpPr>
        <p:cxnSp>
          <p:nvCxnSpPr>
            <p:cNvPr id="37" name="直接连接符 36"/>
            <p:cNvCxnSpPr/>
            <p:nvPr/>
          </p:nvCxnSpPr>
          <p:spPr>
            <a:xfrm>
              <a:off x="5320178" y="1718973"/>
              <a:ext cx="1987402" cy="0"/>
            </a:xfrm>
            <a:prstGeom prst="line">
              <a:avLst/>
            </a:prstGeom>
            <a:noFill/>
            <a:ln w="19050" cap="flat" cmpd="sng" algn="ctr">
              <a:solidFill>
                <a:sysClr val="window" lastClr="FFFFFF">
                  <a:lumMod val="50000"/>
                </a:sysClr>
              </a:solidFill>
              <a:prstDash val="sysDot"/>
              <a:miter lim="800000"/>
            </a:ln>
            <a:effectLst/>
          </p:spPr>
        </p:cxnSp>
        <p:sp>
          <p:nvSpPr>
            <p:cNvPr id="38" name="椭圆 37"/>
            <p:cNvSpPr/>
            <p:nvPr/>
          </p:nvSpPr>
          <p:spPr>
            <a:xfrm>
              <a:off x="7314336" y="1674310"/>
              <a:ext cx="109703" cy="109703"/>
            </a:xfrm>
            <a:prstGeom prst="ellipse">
              <a:avLst/>
            </a:prstGeom>
            <a:solidFill>
              <a:sysClr val="window" lastClr="FFFFFF">
                <a:lumMod val="50000"/>
              </a:sysClr>
            </a:solidFill>
            <a:ln w="12700" cap="flat" cmpd="sng" algn="ctr">
              <a:noFill/>
              <a:prstDash val="solid"/>
              <a:miter lim="800000"/>
            </a:ln>
            <a:effectLst/>
          </p:spPr>
          <p:txBody>
            <a:bodyPr rtlCol="0" anchor="ctr"/>
            <a:lstStyle/>
            <a:p>
              <a:pPr algn="ctr" defTabSz="768350">
                <a:defRPr/>
              </a:pPr>
              <a:endParaRPr lang="zh-CN" altLang="en-US" sz="1500" kern="0">
                <a:solidFill>
                  <a:prstClr val="white"/>
                </a:solidFill>
                <a:cs typeface="+mn-ea"/>
                <a:sym typeface="+mn-lt"/>
              </a:endParaRPr>
            </a:p>
          </p:txBody>
        </p:sp>
      </p:grpSp>
      <p:grpSp>
        <p:nvGrpSpPr>
          <p:cNvPr id="39" name="组合 38"/>
          <p:cNvGrpSpPr/>
          <p:nvPr/>
        </p:nvGrpSpPr>
        <p:grpSpPr>
          <a:xfrm>
            <a:off x="2493813" y="4009612"/>
            <a:ext cx="2646149" cy="82259"/>
            <a:chOff x="3889543" y="2155351"/>
            <a:chExt cx="3527740" cy="109703"/>
          </a:xfrm>
        </p:grpSpPr>
        <p:cxnSp>
          <p:nvCxnSpPr>
            <p:cNvPr id="40" name="直接连接符 39"/>
            <p:cNvCxnSpPr/>
            <p:nvPr/>
          </p:nvCxnSpPr>
          <p:spPr>
            <a:xfrm flipV="1">
              <a:off x="3889543" y="2200015"/>
              <a:ext cx="3402797" cy="10188"/>
            </a:xfrm>
            <a:prstGeom prst="line">
              <a:avLst/>
            </a:prstGeom>
            <a:noFill/>
            <a:ln w="19050" cap="flat" cmpd="sng" algn="ctr">
              <a:solidFill>
                <a:sysClr val="window" lastClr="FFFFFF">
                  <a:lumMod val="50000"/>
                </a:sysClr>
              </a:solidFill>
              <a:prstDash val="sysDot"/>
              <a:miter lim="800000"/>
            </a:ln>
            <a:effectLst/>
          </p:spPr>
        </p:cxnSp>
        <p:sp>
          <p:nvSpPr>
            <p:cNvPr id="41" name="椭圆 40"/>
            <p:cNvSpPr/>
            <p:nvPr/>
          </p:nvSpPr>
          <p:spPr>
            <a:xfrm>
              <a:off x="7307580" y="2155351"/>
              <a:ext cx="109703" cy="109703"/>
            </a:xfrm>
            <a:prstGeom prst="ellipse">
              <a:avLst/>
            </a:prstGeom>
            <a:solidFill>
              <a:sysClr val="window" lastClr="FFFFFF">
                <a:lumMod val="50000"/>
              </a:sysClr>
            </a:solidFill>
            <a:ln w="12700" cap="flat" cmpd="sng" algn="ctr">
              <a:noFill/>
              <a:prstDash val="solid"/>
              <a:miter lim="800000"/>
            </a:ln>
            <a:effectLst/>
          </p:spPr>
          <p:txBody>
            <a:bodyPr rtlCol="0" anchor="ctr"/>
            <a:lstStyle/>
            <a:p>
              <a:pPr algn="ctr" defTabSz="768350">
                <a:defRPr/>
              </a:pPr>
              <a:endParaRPr lang="zh-CN" altLang="en-US" sz="1500" kern="0">
                <a:solidFill>
                  <a:prstClr val="white"/>
                </a:solidFill>
                <a:cs typeface="+mn-ea"/>
                <a:sym typeface="+mn-lt"/>
              </a:endParaRPr>
            </a:p>
          </p:txBody>
        </p:sp>
      </p:grpSp>
      <p:sp>
        <p:nvSpPr>
          <p:cNvPr id="5" name="TextBox 4"/>
          <p:cNvSpPr txBox="1"/>
          <p:nvPr/>
        </p:nvSpPr>
        <p:spPr>
          <a:xfrm>
            <a:off x="5230519" y="745418"/>
            <a:ext cx="3805977" cy="830997"/>
          </a:xfrm>
          <a:prstGeom prst="rect">
            <a:avLst/>
          </a:prstGeom>
          <a:noFill/>
        </p:spPr>
        <p:txBody>
          <a:bodyPr wrap="square" rtlCol="0">
            <a:spAutoFit/>
          </a:bodyPr>
          <a:lstStyle/>
          <a:p>
            <a:r>
              <a:rPr lang="zh-CN" altLang="en-US" sz="2400" dirty="0">
                <a:cs typeface="+mn-ea"/>
                <a:sym typeface="+mn-lt"/>
              </a:rPr>
              <a:t>消费结构对信息</a:t>
            </a:r>
            <a:r>
              <a:rPr lang="zh-CN" altLang="en-US" sz="2400" dirty="0" smtClean="0">
                <a:cs typeface="+mn-ea"/>
                <a:sym typeface="+mn-lt"/>
              </a:rPr>
              <a:t>产业结构</a:t>
            </a:r>
            <a:r>
              <a:rPr lang="zh-CN" altLang="en-US" sz="2400" dirty="0">
                <a:cs typeface="+mn-ea"/>
                <a:sym typeface="+mn-lt"/>
              </a:rPr>
              <a:t>的影响</a:t>
            </a:r>
            <a:endParaRPr lang="en-US" altLang="zh-CN" sz="2400" dirty="0">
              <a:cs typeface="+mn-ea"/>
              <a:sym typeface="+mn-lt"/>
            </a:endParaRPr>
          </a:p>
        </p:txBody>
      </p:sp>
      <p:sp>
        <p:nvSpPr>
          <p:cNvPr id="6" name="矩形 5"/>
          <p:cNvSpPr/>
          <p:nvPr/>
        </p:nvSpPr>
        <p:spPr>
          <a:xfrm>
            <a:off x="5260136" y="1887674"/>
            <a:ext cx="3560336" cy="830997"/>
          </a:xfrm>
          <a:prstGeom prst="rect">
            <a:avLst/>
          </a:prstGeom>
        </p:spPr>
        <p:txBody>
          <a:bodyPr wrap="square">
            <a:spAutoFit/>
          </a:bodyPr>
          <a:lstStyle/>
          <a:p>
            <a:r>
              <a:rPr lang="zh-CN" altLang="en-US" sz="2400" dirty="0">
                <a:cs typeface="+mn-ea"/>
                <a:sym typeface="+mn-lt"/>
              </a:rPr>
              <a:t>投资结构对信息</a:t>
            </a:r>
            <a:r>
              <a:rPr lang="zh-CN" altLang="en-US" sz="2400" dirty="0" smtClean="0">
                <a:cs typeface="+mn-ea"/>
                <a:sym typeface="+mn-lt"/>
              </a:rPr>
              <a:t>产业结构</a:t>
            </a:r>
            <a:r>
              <a:rPr lang="zh-CN" altLang="en-US" sz="2400" dirty="0">
                <a:cs typeface="+mn-ea"/>
                <a:sym typeface="+mn-lt"/>
              </a:rPr>
              <a:t>的影响</a:t>
            </a:r>
            <a:endParaRPr lang="en-US" altLang="zh-CN" sz="2400" dirty="0">
              <a:cs typeface="+mn-ea"/>
              <a:sym typeface="+mn-lt"/>
            </a:endParaRPr>
          </a:p>
        </p:txBody>
      </p:sp>
      <p:sp>
        <p:nvSpPr>
          <p:cNvPr id="7" name="矩形 6"/>
          <p:cNvSpPr/>
          <p:nvPr/>
        </p:nvSpPr>
        <p:spPr>
          <a:xfrm>
            <a:off x="5230518" y="2906819"/>
            <a:ext cx="3733969" cy="830997"/>
          </a:xfrm>
          <a:prstGeom prst="rect">
            <a:avLst/>
          </a:prstGeom>
        </p:spPr>
        <p:txBody>
          <a:bodyPr wrap="square">
            <a:spAutoFit/>
          </a:bodyPr>
          <a:lstStyle/>
          <a:p>
            <a:r>
              <a:rPr lang="zh-CN" altLang="en-US" sz="2400" dirty="0">
                <a:cs typeface="+mn-ea"/>
                <a:sym typeface="+mn-lt"/>
              </a:rPr>
              <a:t>市场贸易结构对信息</a:t>
            </a:r>
            <a:r>
              <a:rPr lang="zh-CN" altLang="en-US" sz="2400" dirty="0" smtClean="0">
                <a:cs typeface="+mn-ea"/>
                <a:sym typeface="+mn-lt"/>
              </a:rPr>
              <a:t>产业结构</a:t>
            </a:r>
            <a:r>
              <a:rPr lang="zh-CN" altLang="en-US" sz="2400" dirty="0">
                <a:cs typeface="+mn-ea"/>
                <a:sym typeface="+mn-lt"/>
              </a:rPr>
              <a:t>的影响</a:t>
            </a:r>
            <a:endParaRPr lang="zh-CN" altLang="en-US" sz="2400" dirty="0">
              <a:cs typeface="+mn-ea"/>
              <a:sym typeface="+mn-lt"/>
            </a:endParaRPr>
          </a:p>
        </p:txBody>
      </p:sp>
      <p:sp>
        <p:nvSpPr>
          <p:cNvPr id="42" name="矩形 41"/>
          <p:cNvSpPr/>
          <p:nvPr/>
        </p:nvSpPr>
        <p:spPr>
          <a:xfrm>
            <a:off x="5151393" y="3912138"/>
            <a:ext cx="3570208" cy="830997"/>
          </a:xfrm>
          <a:prstGeom prst="rect">
            <a:avLst/>
          </a:prstGeom>
        </p:spPr>
        <p:txBody>
          <a:bodyPr wrap="none">
            <a:spAutoFit/>
          </a:bodyPr>
          <a:lstStyle/>
          <a:p>
            <a:r>
              <a:rPr lang="zh-CN" altLang="en-US" sz="2400" dirty="0">
                <a:cs typeface="+mn-ea"/>
                <a:sym typeface="+mn-lt"/>
              </a:rPr>
              <a:t>社会结构对信息</a:t>
            </a:r>
            <a:r>
              <a:rPr lang="zh-CN" altLang="en-US" sz="2400" dirty="0" smtClean="0">
                <a:cs typeface="+mn-ea"/>
                <a:sym typeface="+mn-lt"/>
              </a:rPr>
              <a:t>产业结构</a:t>
            </a:r>
            <a:endParaRPr lang="en-US" altLang="zh-CN" sz="2400" dirty="0" smtClean="0">
              <a:cs typeface="+mn-ea"/>
              <a:sym typeface="+mn-lt"/>
            </a:endParaRPr>
          </a:p>
          <a:p>
            <a:r>
              <a:rPr lang="en-US" altLang="zh-CN" sz="2400" dirty="0">
                <a:cs typeface="+mn-ea"/>
                <a:sym typeface="+mn-lt"/>
              </a:rPr>
              <a:t> </a:t>
            </a:r>
            <a:r>
              <a:rPr lang="zh-CN" altLang="en-US" sz="2400" dirty="0" smtClean="0">
                <a:cs typeface="+mn-ea"/>
                <a:sym typeface="+mn-lt"/>
              </a:rPr>
              <a:t>的</a:t>
            </a:r>
            <a:r>
              <a:rPr lang="zh-CN" altLang="en-US" sz="2400" dirty="0">
                <a:cs typeface="+mn-ea"/>
                <a:sym typeface="+mn-lt"/>
              </a:rPr>
              <a:t>影响</a:t>
            </a:r>
            <a:endParaRPr lang="en-US" altLang="zh-CN" sz="2400" dirty="0">
              <a:cs typeface="+mn-ea"/>
              <a:sym typeface="+mn-lt"/>
            </a:endParaRPr>
          </a:p>
        </p:txBody>
      </p:sp>
      <p:sp>
        <p:nvSpPr>
          <p:cNvPr id="43" name="TextBox 43"/>
          <p:cNvSpPr txBox="1">
            <a:spLocks noChangeArrowheads="1"/>
          </p:cNvSpPr>
          <p:nvPr/>
        </p:nvSpPr>
        <p:spPr bwMode="auto">
          <a:xfrm>
            <a:off x="1943074" y="-20538"/>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a:latin typeface="+mn-lt"/>
                <a:ea typeface="+mn-ea"/>
                <a:cs typeface="+mn-ea"/>
                <a:sym typeface="+mn-lt"/>
              </a:rPr>
              <a:t>信息产业</a:t>
            </a:r>
            <a:endParaRPr lang="en-US" altLang="zh-CN" sz="4000" b="1" dirty="0">
              <a:latin typeface="+mn-lt"/>
              <a:ea typeface="+mn-ea"/>
              <a:cs typeface="+mn-ea"/>
              <a:sym typeface="+mn-lt"/>
            </a:endParaRPr>
          </a:p>
        </p:txBody>
      </p:sp>
      <p:sp>
        <p:nvSpPr>
          <p:cNvPr id="44" name="燕尾形 43"/>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45" name="TextBox 7"/>
          <p:cNvSpPr txBox="1"/>
          <p:nvPr/>
        </p:nvSpPr>
        <p:spPr>
          <a:xfrm>
            <a:off x="221659" y="6439"/>
            <a:ext cx="668061" cy="693103"/>
          </a:xfrm>
          <a:prstGeom prst="rect">
            <a:avLst/>
          </a:prstGeom>
          <a:noFill/>
        </p:spPr>
        <p:txBody>
          <a:bodyPr wrap="none" lIns="76800" tIns="38400" rIns="76800" bIns="38400" rtlCol="0">
            <a:spAutoFit/>
          </a:bodyPr>
          <a:lstStyle/>
          <a:p>
            <a:r>
              <a:rPr lang="en-US" altLang="zh-CN" sz="4000" dirty="0">
                <a:cs typeface="+mn-ea"/>
                <a:sym typeface="+mn-lt"/>
              </a:rPr>
              <a:t>02</a:t>
            </a:r>
            <a:endParaRPr lang="zh-CN" altLang="en-US" sz="4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 name="TextBox 2"/>
          <p:cNvSpPr txBox="1"/>
          <p:nvPr/>
        </p:nvSpPr>
        <p:spPr>
          <a:xfrm>
            <a:off x="179512" y="649346"/>
            <a:ext cx="8352928" cy="928331"/>
          </a:xfrm>
          <a:prstGeom prst="rect">
            <a:avLst/>
          </a:prstGeom>
          <a:noFill/>
        </p:spPr>
        <p:txBody>
          <a:bodyPr wrap="square" rtlCol="0">
            <a:spAutoFit/>
          </a:bodyPr>
          <a:lstStyle/>
          <a:p>
            <a:pPr>
              <a:lnSpc>
                <a:spcPct val="200000"/>
              </a:lnSpc>
            </a:pPr>
            <a:r>
              <a:rPr lang="zh-CN" altLang="en-US" sz="3200" b="1" dirty="0">
                <a:cs typeface="+mn-ea"/>
                <a:sym typeface="+mn-lt"/>
              </a:rPr>
              <a:t>三</a:t>
            </a:r>
            <a:r>
              <a:rPr lang="zh-CN" altLang="en-US" sz="3200" b="1" dirty="0" smtClean="0">
                <a:cs typeface="+mn-ea"/>
                <a:sym typeface="+mn-lt"/>
              </a:rPr>
              <a:t>、信息产业政策</a:t>
            </a:r>
            <a:endParaRPr lang="zh-CN" altLang="en-US" sz="3200" b="1" dirty="0">
              <a:cs typeface="+mn-ea"/>
              <a:sym typeface="+mn-lt"/>
            </a:endParaRPr>
          </a:p>
        </p:txBody>
      </p:sp>
      <p:sp>
        <p:nvSpPr>
          <p:cNvPr id="2" name="TextBox 1"/>
          <p:cNvSpPr txBox="1"/>
          <p:nvPr/>
        </p:nvSpPr>
        <p:spPr>
          <a:xfrm>
            <a:off x="610186" y="1995686"/>
            <a:ext cx="7954100" cy="1685654"/>
          </a:xfrm>
          <a:prstGeom prst="rect">
            <a:avLst/>
          </a:prstGeom>
          <a:noFill/>
        </p:spPr>
        <p:txBody>
          <a:bodyPr wrap="square" rtlCol="0">
            <a:spAutoFit/>
          </a:bodyPr>
          <a:lstStyle/>
          <a:p>
            <a:pPr marL="457200" indent="-457200">
              <a:lnSpc>
                <a:spcPct val="200000"/>
              </a:lnSpc>
              <a:buFont typeface="Wingdings" panose="05000000000000000000" pitchFamily="2" charset="2"/>
              <a:buChar char="Ø"/>
            </a:pPr>
            <a:r>
              <a:rPr lang="zh-CN" altLang="en-US" sz="2800" dirty="0">
                <a:cs typeface="+mn-ea"/>
                <a:sym typeface="+mn-lt"/>
              </a:rPr>
              <a:t>国外的信息产业政策</a:t>
            </a:r>
            <a:r>
              <a:rPr lang="en-US" altLang="zh-CN" sz="2800" dirty="0">
                <a:cs typeface="+mn-ea"/>
                <a:sym typeface="+mn-lt"/>
              </a:rPr>
              <a:t>-</a:t>
            </a:r>
            <a:r>
              <a:rPr lang="zh-CN" altLang="en-US" sz="2800" dirty="0">
                <a:cs typeface="+mn-ea"/>
                <a:sym typeface="+mn-lt"/>
              </a:rPr>
              <a:t>美国、日本</a:t>
            </a:r>
            <a:endParaRPr lang="en-US" altLang="zh-CN" sz="2800" dirty="0">
              <a:cs typeface="+mn-ea"/>
              <a:sym typeface="+mn-lt"/>
            </a:endParaRPr>
          </a:p>
          <a:p>
            <a:pPr marL="457200" indent="-457200">
              <a:lnSpc>
                <a:spcPct val="200000"/>
              </a:lnSpc>
              <a:buFont typeface="Wingdings" panose="05000000000000000000" pitchFamily="2" charset="2"/>
              <a:buChar char="Ø"/>
            </a:pPr>
            <a:r>
              <a:rPr lang="zh-CN" altLang="en-US" sz="2800" dirty="0">
                <a:cs typeface="+mn-ea"/>
                <a:sym typeface="+mn-lt"/>
              </a:rPr>
              <a:t>我国的信息产业政策</a:t>
            </a:r>
            <a:endParaRPr lang="en-US" altLang="zh-CN" sz="2800" dirty="0">
              <a:cs typeface="+mn-ea"/>
              <a:sym typeface="+mn-lt"/>
            </a:endParaRPr>
          </a:p>
        </p:txBody>
      </p:sp>
      <p:sp>
        <p:nvSpPr>
          <p:cNvPr id="8" name="TextBox 43"/>
          <p:cNvSpPr txBox="1">
            <a:spLocks noChangeArrowheads="1"/>
          </p:cNvSpPr>
          <p:nvPr/>
        </p:nvSpPr>
        <p:spPr bwMode="auto">
          <a:xfrm>
            <a:off x="1943074" y="-20538"/>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a:latin typeface="+mn-lt"/>
                <a:ea typeface="+mn-ea"/>
                <a:cs typeface="+mn-ea"/>
                <a:sym typeface="+mn-lt"/>
              </a:rPr>
              <a:t>信息产业</a:t>
            </a:r>
            <a:endParaRPr lang="en-US" altLang="zh-CN" sz="4000" b="1" dirty="0">
              <a:latin typeface="+mn-lt"/>
              <a:ea typeface="+mn-ea"/>
              <a:cs typeface="+mn-ea"/>
              <a:sym typeface="+mn-lt"/>
            </a:endParaRPr>
          </a:p>
        </p:txBody>
      </p:sp>
      <p:sp>
        <p:nvSpPr>
          <p:cNvPr id="9" name="燕尾形 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0" name="TextBox 7"/>
          <p:cNvSpPr txBox="1"/>
          <p:nvPr/>
        </p:nvSpPr>
        <p:spPr>
          <a:xfrm>
            <a:off x="221659" y="6439"/>
            <a:ext cx="668061" cy="693103"/>
          </a:xfrm>
          <a:prstGeom prst="rect">
            <a:avLst/>
          </a:prstGeom>
          <a:noFill/>
        </p:spPr>
        <p:txBody>
          <a:bodyPr wrap="none" lIns="76800" tIns="38400" rIns="76800" bIns="38400" rtlCol="0">
            <a:spAutoFit/>
          </a:bodyPr>
          <a:lstStyle/>
          <a:p>
            <a:r>
              <a:rPr lang="en-US" altLang="zh-CN" sz="4000" dirty="0">
                <a:cs typeface="+mn-ea"/>
                <a:sym typeface="+mn-lt"/>
              </a:rPr>
              <a:t>02</a:t>
            </a:r>
            <a:endParaRPr lang="zh-CN" altLang="en-US" sz="4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algn="ctr" defTabSz="768350">
              <a:defRPr/>
            </a:pPr>
            <a:endParaRPr lang="zh-CN" altLang="en-US" sz="1500" kern="0">
              <a:solidFill>
                <a:prstClr val="white"/>
              </a:solidFill>
              <a:cs typeface="+mn-ea"/>
              <a:sym typeface="+mn-lt"/>
            </a:endParaRPr>
          </a:p>
        </p:txBody>
      </p:sp>
      <p:sp>
        <p:nvSpPr>
          <p:cNvPr id="32" name="矩形 31"/>
          <p:cNvSpPr/>
          <p:nvPr/>
        </p:nvSpPr>
        <p:spPr>
          <a:xfrm>
            <a:off x="2359249" y="159024"/>
            <a:ext cx="4425500" cy="646937"/>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科技革命与经济发展</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graphicFrame>
        <p:nvGraphicFramePr>
          <p:cNvPr id="5" name="表格 4"/>
          <p:cNvGraphicFramePr/>
          <p:nvPr/>
        </p:nvGraphicFramePr>
        <p:xfrm>
          <a:off x="635" y="754380"/>
          <a:ext cx="9144635" cy="4206240"/>
        </p:xfrm>
        <a:graphic>
          <a:graphicData uri="http://schemas.openxmlformats.org/drawingml/2006/table">
            <a:tbl>
              <a:tblPr firstRow="1" bandRow="1">
                <a:tableStyleId>{5C22544A-7EE6-4342-B048-85BDC9FD1C3A}</a:tableStyleId>
              </a:tblPr>
              <a:tblGrid>
                <a:gridCol w="417195"/>
                <a:gridCol w="1125855"/>
                <a:gridCol w="1718310"/>
                <a:gridCol w="752475"/>
                <a:gridCol w="2203450"/>
                <a:gridCol w="2927350"/>
              </a:tblGrid>
              <a:tr h="640080">
                <a:tc>
                  <a:txBody>
                    <a:bodyPr/>
                    <a:lstStyle/>
                    <a:p>
                      <a:pPr algn="ctr">
                        <a:buNone/>
                      </a:pPr>
                      <a:r>
                        <a:rPr lang="zh-CN" altLang="en-US" dirty="0">
                          <a:latin typeface="+mn-lt"/>
                          <a:ea typeface="+mn-ea"/>
                          <a:cs typeface="+mn-ea"/>
                          <a:sym typeface="+mn-lt"/>
                        </a:rPr>
                        <a:t>次序</a:t>
                      </a:r>
                      <a:endParaRPr lang="zh-CN" altLang="en-US" dirty="0">
                        <a:latin typeface="+mn-lt"/>
                        <a:ea typeface="+mn-ea"/>
                        <a:cs typeface="+mn-ea"/>
                        <a:sym typeface="+mn-lt"/>
                      </a:endParaRPr>
                    </a:p>
                  </a:txBody>
                  <a:tcPr/>
                </a:tc>
                <a:tc>
                  <a:txBody>
                    <a:bodyPr/>
                    <a:lstStyle/>
                    <a:p>
                      <a:pPr algn="ctr">
                        <a:buNone/>
                      </a:pPr>
                      <a:r>
                        <a:rPr lang="zh-CN" altLang="en-US" dirty="0">
                          <a:latin typeface="+mn-lt"/>
                          <a:ea typeface="+mn-ea"/>
                          <a:cs typeface="+mn-ea"/>
                          <a:sym typeface="+mn-lt"/>
                        </a:rPr>
                        <a:t>关键技术</a:t>
                      </a:r>
                      <a:endParaRPr lang="zh-CN" altLang="en-US" dirty="0">
                        <a:latin typeface="+mn-lt"/>
                        <a:ea typeface="+mn-ea"/>
                        <a:cs typeface="+mn-ea"/>
                        <a:sym typeface="+mn-lt"/>
                      </a:endParaRPr>
                    </a:p>
                  </a:txBody>
                  <a:tcPr/>
                </a:tc>
                <a:tc>
                  <a:txBody>
                    <a:bodyPr/>
                    <a:lstStyle/>
                    <a:p>
                      <a:pPr algn="ctr">
                        <a:buNone/>
                      </a:pPr>
                      <a:r>
                        <a:rPr lang="zh-CN" altLang="en-US" dirty="0">
                          <a:latin typeface="+mn-lt"/>
                          <a:ea typeface="+mn-ea"/>
                          <a:cs typeface="+mn-ea"/>
                          <a:sym typeface="+mn-lt"/>
                        </a:rPr>
                        <a:t>标志事件</a:t>
                      </a:r>
                      <a:endParaRPr lang="zh-CN" altLang="en-US" dirty="0">
                        <a:latin typeface="+mn-lt"/>
                        <a:ea typeface="+mn-ea"/>
                        <a:cs typeface="+mn-ea"/>
                        <a:sym typeface="+mn-lt"/>
                      </a:endParaRPr>
                    </a:p>
                  </a:txBody>
                  <a:tcPr/>
                </a:tc>
                <a:tc>
                  <a:txBody>
                    <a:bodyPr/>
                    <a:lstStyle/>
                    <a:p>
                      <a:pPr algn="ctr">
                        <a:buNone/>
                      </a:pPr>
                      <a:r>
                        <a:rPr lang="zh-CN" altLang="en-US" dirty="0">
                          <a:latin typeface="+mn-lt"/>
                          <a:ea typeface="+mn-ea"/>
                          <a:cs typeface="+mn-ea"/>
                          <a:sym typeface="+mn-lt"/>
                        </a:rPr>
                        <a:t>核心要素</a:t>
                      </a:r>
                      <a:endParaRPr lang="zh-CN" altLang="en-US" dirty="0">
                        <a:latin typeface="+mn-lt"/>
                        <a:ea typeface="+mn-ea"/>
                        <a:cs typeface="+mn-ea"/>
                        <a:sym typeface="+mn-lt"/>
                      </a:endParaRPr>
                    </a:p>
                  </a:txBody>
                  <a:tcPr/>
                </a:tc>
                <a:tc>
                  <a:txBody>
                    <a:bodyPr/>
                    <a:lstStyle/>
                    <a:p>
                      <a:pPr algn="ctr">
                        <a:buNone/>
                      </a:pPr>
                      <a:r>
                        <a:rPr lang="zh-CN" altLang="en-US" dirty="0">
                          <a:latin typeface="+mn-lt"/>
                          <a:ea typeface="+mn-ea"/>
                          <a:cs typeface="+mn-ea"/>
                          <a:sym typeface="+mn-lt"/>
                        </a:rPr>
                        <a:t>技术</a:t>
                      </a:r>
                      <a:r>
                        <a:rPr lang="en-US" altLang="zh-CN" dirty="0">
                          <a:latin typeface="+mn-lt"/>
                          <a:ea typeface="+mn-ea"/>
                          <a:cs typeface="+mn-ea"/>
                          <a:sym typeface="+mn-lt"/>
                        </a:rPr>
                        <a:t>-</a:t>
                      </a:r>
                      <a:r>
                        <a:rPr lang="zh-CN" altLang="en-US" dirty="0">
                          <a:latin typeface="+mn-lt"/>
                          <a:ea typeface="+mn-ea"/>
                          <a:cs typeface="+mn-ea"/>
                          <a:sym typeface="+mn-lt"/>
                        </a:rPr>
                        <a:t>经济范式</a:t>
                      </a:r>
                      <a:endParaRPr lang="zh-CN" altLang="en-US" dirty="0">
                        <a:latin typeface="+mn-lt"/>
                        <a:ea typeface="+mn-ea"/>
                        <a:cs typeface="+mn-ea"/>
                        <a:sym typeface="+mn-lt"/>
                      </a:endParaRPr>
                    </a:p>
                  </a:txBody>
                  <a:tcPr/>
                </a:tc>
                <a:tc>
                  <a:txBody>
                    <a:bodyPr/>
                    <a:lstStyle/>
                    <a:p>
                      <a:pPr algn="ctr">
                        <a:buNone/>
                      </a:pPr>
                      <a:r>
                        <a:rPr lang="zh-CN" altLang="en-US" dirty="0">
                          <a:latin typeface="+mn-lt"/>
                          <a:ea typeface="+mn-ea"/>
                          <a:cs typeface="+mn-ea"/>
                          <a:sym typeface="+mn-lt"/>
                        </a:rPr>
                        <a:t>革命性变化</a:t>
                      </a:r>
                      <a:endParaRPr lang="zh-CN" altLang="en-US" dirty="0">
                        <a:latin typeface="+mn-lt"/>
                        <a:ea typeface="+mn-ea"/>
                        <a:cs typeface="+mn-ea"/>
                        <a:sym typeface="+mn-lt"/>
                      </a:endParaRPr>
                    </a:p>
                  </a:txBody>
                  <a:tcPr/>
                </a:tc>
              </a:tr>
              <a:tr h="894715">
                <a:tc>
                  <a:txBody>
                    <a:bodyPr/>
                    <a:lstStyle/>
                    <a:p>
                      <a:pPr>
                        <a:buNone/>
                      </a:pPr>
                      <a:r>
                        <a:rPr lang="en-US" altLang="zh-CN">
                          <a:latin typeface="+mn-lt"/>
                          <a:ea typeface="+mn-ea"/>
                          <a:cs typeface="+mn-ea"/>
                          <a:sym typeface="+mn-lt"/>
                        </a:rPr>
                        <a:t>1</a:t>
                      </a:r>
                      <a:endParaRPr lang="en-US" altLang="zh-CN">
                        <a:latin typeface="+mn-lt"/>
                        <a:ea typeface="+mn-ea"/>
                        <a:cs typeface="+mn-ea"/>
                        <a:sym typeface="+mn-lt"/>
                      </a:endParaRPr>
                    </a:p>
                  </a:txBody>
                  <a:tcPr/>
                </a:tc>
                <a:tc>
                  <a:txBody>
                    <a:bodyPr/>
                    <a:lstStyle/>
                    <a:p>
                      <a:pPr>
                        <a:buNone/>
                      </a:pPr>
                      <a:r>
                        <a:rPr lang="zh-CN" altLang="en-US">
                          <a:latin typeface="+mn-lt"/>
                          <a:ea typeface="+mn-ea"/>
                          <a:cs typeface="+mn-ea"/>
                          <a:sym typeface="+mn-lt"/>
                        </a:rPr>
                        <a:t>冶金、</a:t>
                      </a:r>
                      <a:endParaRPr lang="zh-CN" altLang="en-US">
                        <a:latin typeface="+mn-lt"/>
                        <a:ea typeface="+mn-ea"/>
                        <a:cs typeface="+mn-ea"/>
                        <a:sym typeface="+mn-lt"/>
                      </a:endParaRPr>
                    </a:p>
                    <a:p>
                      <a:pPr>
                        <a:buNone/>
                      </a:pPr>
                      <a:r>
                        <a:rPr lang="zh-CN" altLang="en-US">
                          <a:latin typeface="+mn-lt"/>
                          <a:ea typeface="+mn-ea"/>
                          <a:cs typeface="+mn-ea"/>
                          <a:sym typeface="+mn-lt"/>
                        </a:rPr>
                        <a:t>纺织</a:t>
                      </a:r>
                      <a:endParaRPr lang="zh-CN" altLang="en-US">
                        <a:latin typeface="+mn-lt"/>
                        <a:ea typeface="+mn-ea"/>
                        <a:cs typeface="+mn-ea"/>
                        <a:sym typeface="+mn-lt"/>
                      </a:endParaRPr>
                    </a:p>
                  </a:txBody>
                  <a:tcPr/>
                </a:tc>
                <a:tc>
                  <a:txBody>
                    <a:bodyPr/>
                    <a:lstStyle/>
                    <a:p>
                      <a:pPr>
                        <a:buNone/>
                      </a:pPr>
                      <a:r>
                        <a:rPr lang="zh-CN" altLang="en-US" sz="1800">
                          <a:latin typeface="+mn-lt"/>
                          <a:ea typeface="+mn-ea"/>
                          <a:cs typeface="+mn-ea"/>
                          <a:sym typeface="+mn-lt"/>
                        </a:rPr>
                        <a:t>阿克莱特在克隆福德设厂</a:t>
                      </a:r>
                      <a:endParaRPr lang="zh-CN" altLang="en-US" sz="1800">
                        <a:latin typeface="+mn-lt"/>
                        <a:ea typeface="+mn-ea"/>
                        <a:cs typeface="+mn-ea"/>
                        <a:sym typeface="+mn-lt"/>
                      </a:endParaRPr>
                    </a:p>
                    <a:p>
                      <a:pPr>
                        <a:buNone/>
                      </a:pPr>
                      <a:r>
                        <a:rPr lang="zh-CN" altLang="en-US" sz="1800">
                          <a:latin typeface="+mn-lt"/>
                          <a:ea typeface="+mn-ea"/>
                          <a:cs typeface="+mn-ea"/>
                          <a:sym typeface="+mn-lt"/>
                        </a:rPr>
                        <a:t>（1771）</a:t>
                      </a:r>
                      <a:endParaRPr lang="zh-CN" altLang="en-US" sz="1800">
                        <a:latin typeface="+mn-lt"/>
                        <a:ea typeface="+mn-ea"/>
                        <a:cs typeface="+mn-ea"/>
                        <a:sym typeface="+mn-lt"/>
                      </a:endParaRPr>
                    </a:p>
                  </a:txBody>
                  <a:tcPr/>
                </a:tc>
                <a:tc>
                  <a:txBody>
                    <a:bodyPr/>
                    <a:lstStyle/>
                    <a:p>
                      <a:pPr>
                        <a:buNone/>
                      </a:pPr>
                      <a:r>
                        <a:rPr lang="zh-CN" altLang="en-US" sz="1800">
                          <a:latin typeface="+mn-lt"/>
                          <a:ea typeface="+mn-ea"/>
                          <a:cs typeface="+mn-ea"/>
                          <a:sym typeface="+mn-lt"/>
                        </a:rPr>
                        <a:t>熟铁、机器</a:t>
                      </a:r>
                      <a:endParaRPr lang="zh-CN" altLang="en-US" sz="1800">
                        <a:latin typeface="+mn-lt"/>
                        <a:ea typeface="+mn-ea"/>
                        <a:cs typeface="+mn-ea"/>
                        <a:sym typeface="+mn-lt"/>
                      </a:endParaRPr>
                    </a:p>
                  </a:txBody>
                  <a:tcPr/>
                </a:tc>
                <a:tc>
                  <a:txBody>
                    <a:bodyPr/>
                    <a:lstStyle/>
                    <a:p>
                      <a:pPr>
                        <a:buNone/>
                      </a:pPr>
                      <a:r>
                        <a:rPr lang="zh-CN" altLang="en-US" sz="1800">
                          <a:latin typeface="+mn-lt"/>
                          <a:ea typeface="+mn-ea"/>
                          <a:cs typeface="+mn-ea"/>
                          <a:sym typeface="+mn-lt"/>
                        </a:rPr>
                        <a:t>机器生产、工厂出现、分工协作</a:t>
                      </a:r>
                      <a:endParaRPr lang="zh-CN" altLang="en-US" sz="1800">
                        <a:latin typeface="+mn-lt"/>
                        <a:ea typeface="+mn-ea"/>
                        <a:cs typeface="+mn-ea"/>
                        <a:sym typeface="+mn-lt"/>
                      </a:endParaRPr>
                    </a:p>
                  </a:txBody>
                  <a:tcPr/>
                </a:tc>
                <a:tc>
                  <a:txBody>
                    <a:bodyPr/>
                    <a:lstStyle/>
                    <a:p>
                      <a:pPr>
                        <a:buNone/>
                      </a:pPr>
                      <a:r>
                        <a:rPr lang="zh-CN" altLang="en-US" sz="1800">
                          <a:latin typeface="+mn-lt"/>
                          <a:ea typeface="+mn-ea"/>
                          <a:cs typeface="+mn-ea"/>
                          <a:sym typeface="+mn-lt"/>
                        </a:rPr>
                        <a:t>机械化和规模化生产方式从无到有并迅速扩展，生产初步实现过程控制</a:t>
                      </a:r>
                      <a:endParaRPr lang="zh-CN" altLang="en-US" sz="1800">
                        <a:latin typeface="+mn-lt"/>
                        <a:ea typeface="+mn-ea"/>
                        <a:cs typeface="+mn-ea"/>
                        <a:sym typeface="+mn-lt"/>
                      </a:endParaRPr>
                    </a:p>
                  </a:txBody>
                  <a:tcPr/>
                </a:tc>
              </a:tr>
              <a:tr h="1188720">
                <a:tc>
                  <a:txBody>
                    <a:bodyPr/>
                    <a:lstStyle/>
                    <a:p>
                      <a:pPr algn="l">
                        <a:buClrTx/>
                        <a:buSzTx/>
                        <a:buFontTx/>
                        <a:buNone/>
                      </a:pPr>
                      <a:r>
                        <a:rPr lang="zh-CN" altLang="en-US">
                          <a:latin typeface="+mn-lt"/>
                          <a:ea typeface="+mn-ea"/>
                          <a:cs typeface="+mn-ea"/>
                          <a:sym typeface="+mn-lt"/>
                        </a:rPr>
                        <a:t>2</a:t>
                      </a:r>
                      <a:endParaRPr lang="zh-CN" altLang="en-US">
                        <a:latin typeface="+mn-lt"/>
                        <a:ea typeface="+mn-ea"/>
                        <a:cs typeface="+mn-ea"/>
                        <a:sym typeface="+mn-lt"/>
                      </a:endParaRPr>
                    </a:p>
                  </a:txBody>
                  <a:tcPr/>
                </a:tc>
                <a:tc>
                  <a:txBody>
                    <a:bodyPr/>
                    <a:lstStyle/>
                    <a:p>
                      <a:pPr algn="l">
                        <a:buClrTx/>
                        <a:buSzTx/>
                        <a:buFontTx/>
                        <a:buNone/>
                      </a:pPr>
                      <a:r>
                        <a:rPr lang="zh-CN" altLang="en-US">
                          <a:latin typeface="+mn-lt"/>
                          <a:ea typeface="+mn-ea"/>
                          <a:cs typeface="+mn-ea"/>
                          <a:sym typeface="+mn-lt"/>
                        </a:rPr>
                        <a:t>蒸 汽机、铁路</a:t>
                      </a:r>
                      <a:endParaRPr lang="zh-CN" altLang="en-US">
                        <a:latin typeface="+mn-lt"/>
                        <a:ea typeface="+mn-ea"/>
                        <a:cs typeface="+mn-ea"/>
                        <a:sym typeface="+mn-lt"/>
                      </a:endParaRPr>
                    </a:p>
                  </a:txBody>
                  <a:tcPr/>
                </a:tc>
                <a:tc>
                  <a:txBody>
                    <a:bodyPr/>
                    <a:lstStyle/>
                    <a:p>
                      <a:pPr algn="l">
                        <a:buClrTx/>
                        <a:buSzTx/>
                        <a:buFontTx/>
                        <a:buNone/>
                      </a:pPr>
                      <a:r>
                        <a:rPr lang="zh-CN" altLang="en-US">
                          <a:latin typeface="+mn-lt"/>
                          <a:ea typeface="+mn-ea"/>
                          <a:cs typeface="+mn-ea"/>
                          <a:sym typeface="+mn-lt"/>
                        </a:rPr>
                        <a:t>蒸汽动力机车“火箭号”在英国实验成功</a:t>
                      </a:r>
                      <a:endParaRPr lang="zh-CN" altLang="en-US">
                        <a:latin typeface="+mn-lt"/>
                        <a:ea typeface="+mn-ea"/>
                        <a:cs typeface="+mn-ea"/>
                        <a:sym typeface="+mn-lt"/>
                      </a:endParaRPr>
                    </a:p>
                    <a:p>
                      <a:pPr algn="l">
                        <a:buClrTx/>
                        <a:buSzTx/>
                        <a:buFontTx/>
                        <a:buNone/>
                      </a:pPr>
                      <a:r>
                        <a:rPr lang="zh-CN" altLang="en-US">
                          <a:latin typeface="+mn-lt"/>
                          <a:ea typeface="+mn-ea"/>
                          <a:cs typeface="+mn-ea"/>
                          <a:sym typeface="+mn-lt"/>
                        </a:rPr>
                        <a:t>（1829）</a:t>
                      </a:r>
                      <a:endParaRPr lang="zh-CN" altLang="en-US">
                        <a:latin typeface="+mn-lt"/>
                        <a:ea typeface="+mn-ea"/>
                        <a:cs typeface="+mn-ea"/>
                        <a:sym typeface="+mn-lt"/>
                      </a:endParaRPr>
                    </a:p>
                  </a:txBody>
                  <a:tcPr/>
                </a:tc>
                <a:tc>
                  <a:txBody>
                    <a:bodyPr/>
                    <a:lstStyle/>
                    <a:p>
                      <a:pPr algn="l">
                        <a:buClrTx/>
                        <a:buSzTx/>
                        <a:buFontTx/>
                        <a:buNone/>
                      </a:pPr>
                      <a:r>
                        <a:rPr lang="zh-CN" altLang="en-US">
                          <a:latin typeface="+mn-lt"/>
                          <a:ea typeface="+mn-ea"/>
                          <a:cs typeface="+mn-ea"/>
                          <a:sym typeface="+mn-lt"/>
                        </a:rPr>
                        <a:t>煤炭、运输</a:t>
                      </a:r>
                      <a:endParaRPr lang="zh-CN" altLang="en-US">
                        <a:latin typeface="+mn-lt"/>
                        <a:ea typeface="+mn-ea"/>
                        <a:cs typeface="+mn-ea"/>
                        <a:sym typeface="+mn-lt"/>
                      </a:endParaRPr>
                    </a:p>
                    <a:p>
                      <a:pPr algn="l">
                        <a:buClrTx/>
                        <a:buSzTx/>
                        <a:buFontTx/>
                        <a:buNone/>
                      </a:pPr>
                      <a:endParaRPr lang="zh-CN" altLang="en-US">
                        <a:latin typeface="+mn-lt"/>
                        <a:ea typeface="+mn-ea"/>
                        <a:cs typeface="+mn-ea"/>
                        <a:sym typeface="+mn-lt"/>
                      </a:endParaRPr>
                    </a:p>
                  </a:txBody>
                  <a:tcPr/>
                </a:tc>
                <a:tc>
                  <a:txBody>
                    <a:bodyPr/>
                    <a:lstStyle/>
                    <a:p>
                      <a:pPr algn="l">
                        <a:buClrTx/>
                        <a:buSzTx/>
                        <a:buFontTx/>
                        <a:buNone/>
                      </a:pPr>
                      <a:r>
                        <a:rPr lang="zh-CN" altLang="en-US">
                          <a:latin typeface="+mn-lt"/>
                          <a:ea typeface="+mn-ea"/>
                          <a:cs typeface="+mn-ea"/>
                          <a:sym typeface="+mn-lt"/>
                        </a:rPr>
                        <a:t>蒸汽机动力、铁路运输、公司化运作</a:t>
                      </a:r>
                      <a:endParaRPr lang="zh-CN" altLang="en-US">
                        <a:latin typeface="+mn-lt"/>
                        <a:ea typeface="+mn-ea"/>
                        <a:cs typeface="+mn-ea"/>
                        <a:sym typeface="+mn-lt"/>
                      </a:endParaRPr>
                    </a:p>
                  </a:txBody>
                  <a:tcPr/>
                </a:tc>
                <a:tc>
                  <a:txBody>
                    <a:bodyPr/>
                    <a:lstStyle/>
                    <a:p>
                      <a:pPr algn="l">
                        <a:buClrTx/>
                        <a:buSzTx/>
                        <a:buFontTx/>
                        <a:buNone/>
                      </a:pPr>
                      <a:r>
                        <a:rPr lang="zh-CN" altLang="en-US">
                          <a:latin typeface="+mn-lt"/>
                          <a:ea typeface="+mn-ea"/>
                          <a:cs typeface="+mn-ea"/>
                          <a:sym typeface="+mn-lt"/>
                        </a:rPr>
                        <a:t>规模化生产进一步扩展，工厂选址更为灵活，陆路运输成本大幅下降</a:t>
                      </a:r>
                      <a:endParaRPr lang="zh-CN" altLang="en-US">
                        <a:latin typeface="+mn-lt"/>
                        <a:ea typeface="+mn-ea"/>
                        <a:cs typeface="+mn-ea"/>
                        <a:sym typeface="+mn-lt"/>
                      </a:endParaRPr>
                    </a:p>
                  </a:txBody>
                  <a:tcPr/>
                </a:tc>
              </a:tr>
              <a:tr h="1463040">
                <a:tc>
                  <a:txBody>
                    <a:bodyPr/>
                    <a:lstStyle/>
                    <a:p>
                      <a:pPr algn="l">
                        <a:buClrTx/>
                        <a:buSzTx/>
                        <a:buFontTx/>
                        <a:buNone/>
                      </a:pPr>
                      <a:r>
                        <a:rPr lang="zh-CN" altLang="en-US">
                          <a:latin typeface="+mn-lt"/>
                          <a:ea typeface="+mn-ea"/>
                          <a:cs typeface="+mn-ea"/>
                          <a:sym typeface="+mn-lt"/>
                        </a:rPr>
                        <a:t>3</a:t>
                      </a:r>
                      <a:endParaRPr lang="zh-CN" altLang="en-US">
                        <a:latin typeface="+mn-lt"/>
                        <a:ea typeface="+mn-ea"/>
                        <a:cs typeface="+mn-ea"/>
                        <a:sym typeface="+mn-lt"/>
                      </a:endParaRPr>
                    </a:p>
                  </a:txBody>
                  <a:tcPr/>
                </a:tc>
                <a:tc>
                  <a:txBody>
                    <a:bodyPr/>
                    <a:lstStyle/>
                    <a:p>
                      <a:pPr algn="l">
                        <a:buClrTx/>
                        <a:buSzTx/>
                        <a:buFontTx/>
                        <a:buNone/>
                      </a:pPr>
                      <a:r>
                        <a:rPr lang="zh-CN" altLang="en-US" dirty="0">
                          <a:latin typeface="+mn-lt"/>
                          <a:ea typeface="+mn-ea"/>
                          <a:cs typeface="+mn-ea"/>
                          <a:sym typeface="+mn-lt"/>
                        </a:rPr>
                        <a:t>新 材料、电力</a:t>
                      </a:r>
                      <a:endParaRPr lang="zh-CN" altLang="en-US" dirty="0">
                        <a:latin typeface="+mn-lt"/>
                        <a:ea typeface="+mn-ea"/>
                        <a:cs typeface="+mn-ea"/>
                        <a:sym typeface="+mn-lt"/>
                      </a:endParaRPr>
                    </a:p>
                    <a:p>
                      <a:pPr algn="l">
                        <a:buClrTx/>
                        <a:buSzTx/>
                        <a:buFontTx/>
                        <a:buNone/>
                      </a:pPr>
                      <a:endParaRPr lang="zh-CN" altLang="en-US" dirty="0">
                        <a:latin typeface="+mn-lt"/>
                        <a:ea typeface="+mn-ea"/>
                        <a:cs typeface="+mn-ea"/>
                        <a:sym typeface="+mn-lt"/>
                      </a:endParaRPr>
                    </a:p>
                  </a:txBody>
                  <a:tcPr/>
                </a:tc>
                <a:tc>
                  <a:txBody>
                    <a:bodyPr/>
                    <a:lstStyle/>
                    <a:p>
                      <a:pPr algn="l">
                        <a:buClrTx/>
                        <a:buSzTx/>
                        <a:buFontTx/>
                        <a:buNone/>
                      </a:pPr>
                      <a:r>
                        <a:rPr lang="zh-CN" altLang="en-US">
                          <a:latin typeface="+mn-lt"/>
                          <a:ea typeface="+mn-ea"/>
                          <a:cs typeface="+mn-ea"/>
                          <a:sym typeface="+mn-lt"/>
                        </a:rPr>
                        <a:t>卡内基酸性转炉钢厂在匹兹</a:t>
                      </a:r>
                      <a:endParaRPr lang="zh-CN" altLang="en-US">
                        <a:latin typeface="+mn-lt"/>
                        <a:ea typeface="+mn-ea"/>
                        <a:cs typeface="+mn-ea"/>
                        <a:sym typeface="+mn-lt"/>
                      </a:endParaRPr>
                    </a:p>
                    <a:p>
                      <a:pPr algn="l">
                        <a:buClrTx/>
                        <a:buSzTx/>
                        <a:buFontTx/>
                        <a:buNone/>
                      </a:pPr>
                      <a:r>
                        <a:rPr lang="zh-CN" altLang="en-US">
                          <a:latin typeface="+mn-lt"/>
                          <a:ea typeface="+mn-ea"/>
                          <a:cs typeface="+mn-ea"/>
                          <a:sym typeface="+mn-lt"/>
                        </a:rPr>
                        <a:t>堡开工（1875）</a:t>
                      </a:r>
                      <a:endParaRPr lang="zh-CN" altLang="en-US">
                        <a:latin typeface="+mn-lt"/>
                        <a:ea typeface="+mn-ea"/>
                        <a:cs typeface="+mn-ea"/>
                        <a:sym typeface="+mn-lt"/>
                      </a:endParaRPr>
                    </a:p>
                    <a:p>
                      <a:pPr algn="l">
                        <a:buClrTx/>
                        <a:buSzTx/>
                        <a:buFontTx/>
                        <a:buNone/>
                      </a:pPr>
                      <a:endParaRPr lang="zh-CN" altLang="en-US">
                        <a:latin typeface="+mn-lt"/>
                        <a:ea typeface="+mn-ea"/>
                        <a:cs typeface="+mn-ea"/>
                        <a:sym typeface="+mn-lt"/>
                      </a:endParaRPr>
                    </a:p>
                  </a:txBody>
                  <a:tcPr/>
                </a:tc>
                <a:tc>
                  <a:txBody>
                    <a:bodyPr/>
                    <a:lstStyle/>
                    <a:p>
                      <a:pPr algn="l">
                        <a:buClrTx/>
                        <a:buSzTx/>
                        <a:buFontTx/>
                        <a:buNone/>
                      </a:pPr>
                      <a:r>
                        <a:rPr lang="zh-CN" altLang="en-US">
                          <a:latin typeface="+mn-lt"/>
                          <a:ea typeface="+mn-ea"/>
                          <a:cs typeface="+mn-ea"/>
                          <a:sym typeface="+mn-lt"/>
                        </a:rPr>
                        <a:t>钢铁、电力</a:t>
                      </a:r>
                      <a:endParaRPr lang="zh-CN" altLang="en-US">
                        <a:latin typeface="+mn-lt"/>
                        <a:ea typeface="+mn-ea"/>
                        <a:cs typeface="+mn-ea"/>
                        <a:sym typeface="+mn-lt"/>
                      </a:endParaRPr>
                    </a:p>
                    <a:p>
                      <a:pPr algn="l">
                        <a:buClrTx/>
                        <a:buSzTx/>
                        <a:buFontTx/>
                        <a:buNone/>
                      </a:pPr>
                      <a:endParaRPr lang="zh-CN" altLang="en-US">
                        <a:latin typeface="+mn-lt"/>
                        <a:ea typeface="+mn-ea"/>
                        <a:cs typeface="+mn-ea"/>
                        <a:sym typeface="+mn-lt"/>
                      </a:endParaRPr>
                    </a:p>
                  </a:txBody>
                  <a:tcPr/>
                </a:tc>
                <a:tc>
                  <a:txBody>
                    <a:bodyPr/>
                    <a:lstStyle/>
                    <a:p>
                      <a:pPr algn="l">
                        <a:buClrTx/>
                        <a:buSzTx/>
                        <a:buFontTx/>
                        <a:buNone/>
                      </a:pPr>
                      <a:r>
                        <a:rPr lang="zh-CN" altLang="en-US">
                          <a:latin typeface="+mn-lt"/>
                          <a:ea typeface="+mn-ea"/>
                          <a:cs typeface="+mn-ea"/>
                          <a:sym typeface="+mn-lt"/>
                        </a:rPr>
                        <a:t>标准化、批量生产；企业研发实验室；垄断公司出现；银行和金融资本聚集</a:t>
                      </a:r>
                      <a:endParaRPr lang="zh-CN" altLang="en-US">
                        <a:latin typeface="+mn-lt"/>
                        <a:ea typeface="+mn-ea"/>
                        <a:cs typeface="+mn-ea"/>
                        <a:sym typeface="+mn-lt"/>
                      </a:endParaRPr>
                    </a:p>
                  </a:txBody>
                  <a:tcPr/>
                </a:tc>
                <a:tc>
                  <a:txBody>
                    <a:bodyPr/>
                    <a:lstStyle/>
                    <a:p>
                      <a:pPr algn="l">
                        <a:buClrTx/>
                        <a:buSzTx/>
                        <a:buFontTx/>
                        <a:buNone/>
                      </a:pPr>
                      <a:r>
                        <a:rPr lang="zh-CN" altLang="en-US" dirty="0">
                          <a:latin typeface="+mn-lt"/>
                          <a:ea typeface="+mn-ea"/>
                          <a:cs typeface="+mn-ea"/>
                          <a:sym typeface="+mn-lt"/>
                        </a:rPr>
                        <a:t>工程材料强度、精度和耐用性大幅提升；电气化解决了传统蒸汽机的诸多缺陷</a:t>
                      </a:r>
                      <a:endParaRPr lang="zh-CN" altLang="en-US" dirty="0">
                        <a:latin typeface="+mn-lt"/>
                        <a:ea typeface="+mn-ea"/>
                        <a:cs typeface="+mn-ea"/>
                        <a:sym typeface="+mn-lt"/>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0" name="燕尾形 19"/>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3" name="TextBox 43"/>
          <p:cNvSpPr txBox="1">
            <a:spLocks noChangeArrowheads="1"/>
          </p:cNvSpPr>
          <p:nvPr/>
        </p:nvSpPr>
        <p:spPr bwMode="auto">
          <a:xfrm>
            <a:off x="1943074" y="-20538"/>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a:latin typeface="+mn-lt"/>
                <a:ea typeface="+mn-ea"/>
                <a:cs typeface="+mn-ea"/>
                <a:sym typeface="+mn-lt"/>
              </a:rPr>
              <a:t>信息产业</a:t>
            </a:r>
            <a:endParaRPr lang="en-US" altLang="zh-CN" sz="4000" b="1" dirty="0">
              <a:latin typeface="+mn-lt"/>
              <a:ea typeface="+mn-ea"/>
              <a:cs typeface="+mn-ea"/>
              <a:sym typeface="+mn-lt"/>
            </a:endParaRPr>
          </a:p>
        </p:txBody>
      </p:sp>
      <p:sp>
        <p:nvSpPr>
          <p:cNvPr id="16" name="燕尾形 15"/>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7" name="TextBox 7"/>
          <p:cNvSpPr txBox="1"/>
          <p:nvPr/>
        </p:nvSpPr>
        <p:spPr>
          <a:xfrm>
            <a:off x="221659" y="6439"/>
            <a:ext cx="668061" cy="693103"/>
          </a:xfrm>
          <a:prstGeom prst="rect">
            <a:avLst/>
          </a:prstGeom>
          <a:noFill/>
        </p:spPr>
        <p:txBody>
          <a:bodyPr wrap="none" lIns="76800" tIns="38400" rIns="76800" bIns="38400" rtlCol="0">
            <a:spAutoFit/>
          </a:bodyPr>
          <a:lstStyle/>
          <a:p>
            <a:r>
              <a:rPr lang="en-US" altLang="zh-CN" sz="4000" dirty="0">
                <a:cs typeface="+mn-ea"/>
                <a:sym typeface="+mn-lt"/>
              </a:rPr>
              <a:t>02</a:t>
            </a:r>
            <a:endParaRPr lang="zh-CN" altLang="en-US" sz="4000" dirty="0">
              <a:cs typeface="+mn-ea"/>
              <a:sym typeface="+mn-lt"/>
            </a:endParaRPr>
          </a:p>
        </p:txBody>
      </p:sp>
      <p:grpSp>
        <p:nvGrpSpPr>
          <p:cNvPr id="4" name="组合 3"/>
          <p:cNvGrpSpPr/>
          <p:nvPr/>
        </p:nvGrpSpPr>
        <p:grpSpPr>
          <a:xfrm>
            <a:off x="523843" y="987574"/>
            <a:ext cx="8040982" cy="2913876"/>
            <a:chOff x="923506" y="915567"/>
            <a:chExt cx="8040982" cy="2913876"/>
          </a:xfrm>
        </p:grpSpPr>
        <p:sp>
          <p:nvSpPr>
            <p:cNvPr id="6" name="圆角矩形 5"/>
            <p:cNvSpPr/>
            <p:nvPr/>
          </p:nvSpPr>
          <p:spPr>
            <a:xfrm>
              <a:off x="2933586" y="915567"/>
              <a:ext cx="6030902" cy="1224135"/>
            </a:xfrm>
            <a:prstGeom prst="roundRect">
              <a:avLst/>
            </a:prstGeom>
            <a:solidFill>
              <a:srgbClr val="5FCACB"/>
            </a:solidFill>
            <a:ln>
              <a:noFill/>
            </a:ln>
            <a:effectLst>
              <a:reflection blurRad="6350" stA="50000" endA="300" endPos="5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endParaRPr lang="zh-CN" altLang="en-US" sz="1300" dirty="0">
                <a:cs typeface="+mn-ea"/>
                <a:sym typeface="+mn-lt"/>
              </a:endParaRPr>
            </a:p>
          </p:txBody>
        </p:sp>
        <p:sp>
          <p:nvSpPr>
            <p:cNvPr id="8" name="圆角矩形 7"/>
            <p:cNvSpPr/>
            <p:nvPr/>
          </p:nvSpPr>
          <p:spPr>
            <a:xfrm>
              <a:off x="2933586" y="2623472"/>
              <a:ext cx="6030902" cy="1205971"/>
            </a:xfrm>
            <a:prstGeom prst="roundRect">
              <a:avLst/>
            </a:prstGeom>
            <a:solidFill>
              <a:srgbClr val="A0BF0D"/>
            </a:solidFill>
            <a:ln>
              <a:noFill/>
            </a:ln>
            <a:effectLst>
              <a:reflection blurRad="6350" stA="50000" endA="300" endPos="5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lvl="0"/>
              <a:r>
                <a:rPr lang="zh-CN" altLang="en-US" b="1" dirty="0">
                  <a:solidFill>
                    <a:schemeClr val="bg1"/>
                  </a:solidFill>
                  <a:cs typeface="+mn-ea"/>
                  <a:sym typeface="+mn-lt"/>
                </a:rPr>
                <a:t>  </a:t>
              </a:r>
              <a:r>
                <a:rPr lang="zh-CN" altLang="en-US" sz="2400" b="1" dirty="0">
                  <a:solidFill>
                    <a:schemeClr val="bg1"/>
                  </a:solidFill>
                  <a:cs typeface="+mn-ea"/>
                  <a:sym typeface="+mn-lt"/>
                </a:rPr>
                <a:t>加大对信息产业的研发和资金投入</a:t>
              </a:r>
              <a:endParaRPr lang="en-US" altLang="zh-CN" sz="2400" b="1" dirty="0">
                <a:solidFill>
                  <a:schemeClr val="bg1"/>
                </a:solidFill>
                <a:cs typeface="+mn-ea"/>
                <a:sym typeface="+mn-lt"/>
              </a:endParaRPr>
            </a:p>
          </p:txBody>
        </p:sp>
        <p:sp>
          <p:nvSpPr>
            <p:cNvPr id="12" name="圆角矩形 11"/>
            <p:cNvSpPr/>
            <p:nvPr/>
          </p:nvSpPr>
          <p:spPr>
            <a:xfrm>
              <a:off x="923506" y="1815666"/>
              <a:ext cx="1386344" cy="1143203"/>
            </a:xfrm>
            <a:prstGeom prst="roundRect">
              <a:avLst/>
            </a:prstGeom>
            <a:solidFill>
              <a:schemeClr val="tx2"/>
            </a:solidFill>
            <a:ln>
              <a:noFill/>
            </a:ln>
            <a:effectLst>
              <a:reflection blurRad="6350" stA="50000" endA="300" endPos="5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endParaRPr lang="zh-CN" altLang="en-US" sz="2400" b="1" dirty="0">
                <a:cs typeface="+mn-ea"/>
                <a:sym typeface="+mn-lt"/>
              </a:endParaRPr>
            </a:p>
          </p:txBody>
        </p:sp>
        <p:cxnSp>
          <p:nvCxnSpPr>
            <p:cNvPr id="14" name="肘形连接符 13"/>
            <p:cNvCxnSpPr/>
            <p:nvPr/>
          </p:nvCxnSpPr>
          <p:spPr>
            <a:xfrm rot="10800000" flipV="1">
              <a:off x="2309851" y="1399337"/>
              <a:ext cx="623737" cy="974234"/>
            </a:xfrm>
            <a:prstGeom prst="bentConnector3">
              <a:avLst/>
            </a:prstGeom>
            <a:effectLst>
              <a:reflection blurRad="6350" stA="50000" endA="300" endPos="55000" dir="5400000" sy="-100000" algn="bl" rotWithShape="0"/>
            </a:effectLst>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5" name="肘形连接符 14"/>
            <p:cNvCxnSpPr/>
            <p:nvPr/>
          </p:nvCxnSpPr>
          <p:spPr>
            <a:xfrm>
              <a:off x="2309850" y="2373571"/>
              <a:ext cx="623737" cy="974234"/>
            </a:xfrm>
            <a:prstGeom prst="bentConnector3">
              <a:avLst/>
            </a:prstGeom>
            <a:effectLst>
              <a:reflection blurRad="6350" stA="50000" endA="300" endPos="55000" dir="5400000" sy="-100000" algn="bl" rotWithShape="0"/>
            </a:effectLst>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sp>
          <p:nvSpPr>
            <p:cNvPr id="3" name="TextBox 2"/>
            <p:cNvSpPr txBox="1"/>
            <p:nvPr/>
          </p:nvSpPr>
          <p:spPr>
            <a:xfrm>
              <a:off x="3100236" y="1203598"/>
              <a:ext cx="5720236" cy="461665"/>
            </a:xfrm>
            <a:prstGeom prst="rect">
              <a:avLst/>
            </a:prstGeom>
            <a:noFill/>
            <a:effectLst>
              <a:reflection blurRad="6350" stA="50000" endA="300" endPos="55000" dir="5400000" sy="-100000" algn="bl" rotWithShape="0"/>
            </a:effectLst>
            <a:scene3d>
              <a:camera prst="orthographicFront"/>
              <a:lightRig rig="threePt" dir="t"/>
            </a:scene3d>
            <a:sp3d>
              <a:bevelT/>
            </a:sp3d>
          </p:spPr>
          <p:txBody>
            <a:bodyPr wrap="square" rtlCol="0">
              <a:spAutoFit/>
            </a:bodyPr>
            <a:lstStyle/>
            <a:p>
              <a:r>
                <a:rPr lang="zh-CN" altLang="en-US" sz="2400" b="1" dirty="0">
                  <a:solidFill>
                    <a:schemeClr val="bg1"/>
                  </a:solidFill>
                  <a:cs typeface="+mn-ea"/>
                  <a:sym typeface="+mn-lt"/>
                </a:rPr>
                <a:t>颁布产业政策，树立科学的</a:t>
              </a:r>
              <a:r>
                <a:rPr lang="zh-CN" altLang="en-US" sz="2400" b="1" dirty="0" smtClean="0">
                  <a:solidFill>
                    <a:schemeClr val="bg1"/>
                  </a:solidFill>
                  <a:cs typeface="+mn-ea"/>
                  <a:sym typeface="+mn-lt"/>
                </a:rPr>
                <a:t>宏观政策</a:t>
              </a:r>
              <a:r>
                <a:rPr lang="zh-CN" altLang="en-US" sz="2400" b="1" dirty="0">
                  <a:solidFill>
                    <a:schemeClr val="bg1"/>
                  </a:solidFill>
                  <a:cs typeface="+mn-ea"/>
                  <a:sym typeface="+mn-lt"/>
                </a:rPr>
                <a:t>导向</a:t>
              </a:r>
              <a:endParaRPr lang="zh-CN" altLang="en-US" sz="2400" b="1" dirty="0">
                <a:solidFill>
                  <a:schemeClr val="bg1"/>
                </a:solidFill>
                <a:cs typeface="+mn-ea"/>
                <a:sym typeface="+mn-lt"/>
              </a:endParaRPr>
            </a:p>
          </p:txBody>
        </p:sp>
        <p:sp>
          <p:nvSpPr>
            <p:cNvPr id="2" name="TextBox 1"/>
            <p:cNvSpPr txBox="1"/>
            <p:nvPr/>
          </p:nvSpPr>
          <p:spPr>
            <a:xfrm>
              <a:off x="923980" y="1956777"/>
              <a:ext cx="1415772" cy="830997"/>
            </a:xfrm>
            <a:prstGeom prst="rect">
              <a:avLst/>
            </a:prstGeom>
            <a:noFill/>
          </p:spPr>
          <p:txBody>
            <a:bodyPr wrap="none" rtlCol="0">
              <a:spAutoFit/>
            </a:bodyPr>
            <a:lstStyle/>
            <a:p>
              <a:r>
                <a:rPr lang="zh-CN" altLang="en-US" sz="2400" b="1" dirty="0">
                  <a:solidFill>
                    <a:schemeClr val="bg1"/>
                  </a:solidFill>
                  <a:cs typeface="+mn-ea"/>
                  <a:sym typeface="+mn-lt"/>
                </a:rPr>
                <a:t>美国信息</a:t>
              </a:r>
              <a:endParaRPr lang="zh-CN" altLang="en-US" sz="2400" b="1" dirty="0">
                <a:solidFill>
                  <a:schemeClr val="bg1"/>
                </a:solidFill>
                <a:cs typeface="+mn-ea"/>
                <a:sym typeface="+mn-lt"/>
              </a:endParaRPr>
            </a:p>
            <a:p>
              <a:r>
                <a:rPr lang="zh-CN" altLang="en-US" sz="2400" b="1" dirty="0">
                  <a:solidFill>
                    <a:schemeClr val="bg1"/>
                  </a:solidFill>
                  <a:cs typeface="+mn-ea"/>
                  <a:sym typeface="+mn-lt"/>
                </a:rPr>
                <a:t>产业政策</a:t>
              </a:r>
              <a:endParaRPr lang="zh-CN" altLang="en-US" sz="2400" b="1"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 name="TextBox 1"/>
          <p:cNvSpPr txBox="1"/>
          <p:nvPr/>
        </p:nvSpPr>
        <p:spPr>
          <a:xfrm>
            <a:off x="323528" y="1059582"/>
            <a:ext cx="8299063" cy="1754326"/>
          </a:xfrm>
          <a:prstGeom prst="rect">
            <a:avLst/>
          </a:prstGeom>
          <a:noFill/>
        </p:spPr>
        <p:txBody>
          <a:bodyPr wrap="square" rtlCol="0">
            <a:spAutoFit/>
          </a:bodyPr>
          <a:lstStyle/>
          <a:p>
            <a:pPr marL="342900" lvl="0" indent="-342900">
              <a:lnSpc>
                <a:spcPct val="150000"/>
              </a:lnSpc>
              <a:buFont typeface="Wingdings" panose="05000000000000000000" pitchFamily="2" charset="2"/>
              <a:buChar char="Ø"/>
            </a:pPr>
            <a:r>
              <a:rPr lang="zh-CN" altLang="en-US" sz="2400" dirty="0">
                <a:solidFill>
                  <a:srgbClr val="FF0000"/>
                </a:solidFill>
                <a:cs typeface="+mn-ea"/>
                <a:sym typeface="+mn-lt"/>
              </a:rPr>
              <a:t>以市场牵引为主，以政府调控为辅</a:t>
            </a:r>
            <a:r>
              <a:rPr lang="zh-CN" altLang="en-US" sz="2400" dirty="0">
                <a:solidFill>
                  <a:prstClr val="black"/>
                </a:solidFill>
                <a:cs typeface="+mn-ea"/>
                <a:sym typeface="+mn-lt"/>
              </a:rPr>
              <a:t>，充分发挥</a:t>
            </a:r>
            <a:r>
              <a:rPr lang="zh-CN" altLang="en-US" sz="2400" dirty="0" smtClean="0">
                <a:solidFill>
                  <a:prstClr val="black"/>
                </a:solidFill>
                <a:cs typeface="+mn-ea"/>
                <a:sym typeface="+mn-lt"/>
              </a:rPr>
              <a:t>企业在</a:t>
            </a:r>
            <a:r>
              <a:rPr lang="zh-CN" altLang="en-US" sz="2400" dirty="0">
                <a:solidFill>
                  <a:prstClr val="black"/>
                </a:solidFill>
                <a:cs typeface="+mn-ea"/>
                <a:sym typeface="+mn-lt"/>
              </a:rPr>
              <a:t>产业创新中的主体地位，重视</a:t>
            </a:r>
            <a:r>
              <a:rPr lang="zh-CN" altLang="en-US" sz="2400" dirty="0">
                <a:solidFill>
                  <a:srgbClr val="FF0000"/>
                </a:solidFill>
                <a:cs typeface="+mn-ea"/>
                <a:sym typeface="+mn-lt"/>
              </a:rPr>
              <a:t>基础研究和核心</a:t>
            </a:r>
            <a:r>
              <a:rPr lang="zh-CN" altLang="en-US" sz="2400" dirty="0" smtClean="0">
                <a:solidFill>
                  <a:srgbClr val="FF0000"/>
                </a:solidFill>
                <a:cs typeface="+mn-ea"/>
                <a:sym typeface="+mn-lt"/>
              </a:rPr>
              <a:t>技术的</a:t>
            </a:r>
            <a:r>
              <a:rPr lang="zh-CN" altLang="en-US" sz="2400" dirty="0">
                <a:solidFill>
                  <a:srgbClr val="FF0000"/>
                </a:solidFill>
                <a:cs typeface="+mn-ea"/>
                <a:sym typeface="+mn-lt"/>
              </a:rPr>
              <a:t>自主研发</a:t>
            </a:r>
            <a:r>
              <a:rPr lang="zh-CN" altLang="en-US" sz="2400" dirty="0">
                <a:solidFill>
                  <a:prstClr val="black"/>
                </a:solidFill>
                <a:cs typeface="+mn-ea"/>
                <a:sym typeface="+mn-lt"/>
              </a:rPr>
              <a:t>、</a:t>
            </a:r>
            <a:r>
              <a:rPr lang="zh-CN" altLang="en-US" sz="2400" dirty="0">
                <a:solidFill>
                  <a:srgbClr val="FF0000"/>
                </a:solidFill>
                <a:cs typeface="+mn-ea"/>
                <a:sym typeface="+mn-lt"/>
              </a:rPr>
              <a:t>应用研究和市场开发</a:t>
            </a:r>
            <a:r>
              <a:rPr lang="zh-CN" altLang="en-US" sz="2400" dirty="0">
                <a:solidFill>
                  <a:prstClr val="black"/>
                </a:solidFill>
                <a:cs typeface="+mn-ea"/>
                <a:sym typeface="+mn-lt"/>
              </a:rPr>
              <a:t>，努力推动</a:t>
            </a:r>
            <a:r>
              <a:rPr lang="zh-CN" altLang="en-US" sz="2400" dirty="0" smtClean="0">
                <a:solidFill>
                  <a:prstClr val="black"/>
                </a:solidFill>
                <a:cs typeface="+mn-ea"/>
                <a:sym typeface="+mn-lt"/>
              </a:rPr>
              <a:t>信息技术</a:t>
            </a:r>
            <a:r>
              <a:rPr lang="zh-CN" altLang="en-US" sz="2400" dirty="0">
                <a:solidFill>
                  <a:prstClr val="black"/>
                </a:solidFill>
                <a:cs typeface="+mn-ea"/>
                <a:sym typeface="+mn-lt"/>
              </a:rPr>
              <a:t>的</a:t>
            </a:r>
            <a:r>
              <a:rPr lang="zh-CN" altLang="en-US" sz="2400" dirty="0" smtClean="0">
                <a:solidFill>
                  <a:prstClr val="black"/>
                </a:solidFill>
                <a:cs typeface="+mn-ea"/>
                <a:sym typeface="+mn-lt"/>
              </a:rPr>
              <a:t>产业化。</a:t>
            </a:r>
            <a:endParaRPr kumimoji="0" lang="en-US" altLang="zh-CN" sz="2400" b="0" i="0" u="none" strike="noStrike" kern="1200" cap="none" spc="0" normalizeH="0" baseline="0" noProof="0" dirty="0">
              <a:ln>
                <a:noFill/>
              </a:ln>
              <a:solidFill>
                <a:prstClr val="black"/>
              </a:solidFill>
              <a:effectLst/>
              <a:uLnTx/>
              <a:uFillTx/>
              <a:cs typeface="+mn-ea"/>
              <a:sym typeface="+mn-lt"/>
            </a:endParaRPr>
          </a:p>
        </p:txBody>
      </p:sp>
      <p:sp>
        <p:nvSpPr>
          <p:cNvPr id="8" name="TextBox 43"/>
          <p:cNvSpPr txBox="1">
            <a:spLocks noChangeArrowheads="1"/>
          </p:cNvSpPr>
          <p:nvPr/>
        </p:nvSpPr>
        <p:spPr bwMode="auto">
          <a:xfrm>
            <a:off x="1943073" y="-20538"/>
            <a:ext cx="6679517"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 </a:t>
            </a:r>
            <a:r>
              <a:rPr kumimoji="0" lang="zh-CN" altLang="en-US" sz="4000" b="1" i="0" u="none" strike="noStrike" kern="1200" cap="none" spc="0" normalizeH="0" baseline="0" noProof="0" dirty="0">
                <a:ln>
                  <a:noFill/>
                </a:ln>
                <a:solidFill>
                  <a:prstClr val="black"/>
                </a:solidFill>
                <a:effectLst/>
                <a:uLnTx/>
                <a:uFillTx/>
                <a:latin typeface="+mn-lt"/>
                <a:ea typeface="+mn-ea"/>
                <a:cs typeface="+mn-ea"/>
                <a:sym typeface="+mn-lt"/>
              </a:rPr>
              <a:t>信息</a:t>
            </a:r>
            <a:r>
              <a:rPr kumimoji="0" lang="zh-CN" altLang="en-US" sz="4000" b="1" i="0" u="none" strike="noStrike" kern="1200" cap="none" spc="0" normalizeH="0" baseline="0" noProof="0" dirty="0" smtClean="0">
                <a:ln>
                  <a:noFill/>
                </a:ln>
                <a:solidFill>
                  <a:prstClr val="black"/>
                </a:solidFill>
                <a:effectLst/>
                <a:uLnTx/>
                <a:uFillTx/>
                <a:latin typeface="+mn-lt"/>
                <a:ea typeface="+mn-ea"/>
                <a:cs typeface="+mn-ea"/>
                <a:sym typeface="+mn-lt"/>
              </a:rPr>
              <a:t>产业政策</a:t>
            </a:r>
            <a:r>
              <a:rPr kumimoji="0" lang="en-US" altLang="zh-CN" sz="4000" b="1" i="0" u="none" strike="noStrike" kern="1200" cap="none" spc="0" normalizeH="0" baseline="0" noProof="0" dirty="0" smtClean="0">
                <a:ln>
                  <a:noFill/>
                </a:ln>
                <a:solidFill>
                  <a:prstClr val="black"/>
                </a:solidFill>
                <a:effectLst/>
                <a:uLnTx/>
                <a:uFillTx/>
                <a:latin typeface="+mn-lt"/>
                <a:ea typeface="+mn-ea"/>
                <a:cs typeface="+mn-ea"/>
                <a:sym typeface="+mn-lt"/>
              </a:rPr>
              <a:t>-</a:t>
            </a:r>
            <a:r>
              <a:rPr kumimoji="0" lang="zh-CN" altLang="en-US" sz="4000" b="1" i="0" u="none" strike="noStrike" kern="1200" cap="none" spc="0" normalizeH="0" baseline="0" noProof="0" dirty="0" smtClean="0">
                <a:ln>
                  <a:noFill/>
                </a:ln>
                <a:solidFill>
                  <a:prstClr val="black"/>
                </a:solidFill>
                <a:effectLst/>
                <a:uLnTx/>
                <a:uFillTx/>
                <a:latin typeface="+mn-lt"/>
                <a:ea typeface="+mn-ea"/>
                <a:cs typeface="+mn-ea"/>
                <a:sym typeface="+mn-lt"/>
              </a:rPr>
              <a:t>美国经验</a:t>
            </a:r>
            <a:endParaRPr kumimoji="0" lang="en-US" altLang="zh-CN" sz="4000" b="1" i="0" u="none" strike="noStrike" kern="1200" cap="none" spc="0" normalizeH="0" baseline="0" noProof="0" dirty="0">
              <a:ln>
                <a:noFill/>
              </a:ln>
              <a:solidFill>
                <a:prstClr val="black"/>
              </a:solidFill>
              <a:effectLst/>
              <a:uLnTx/>
              <a:uFillTx/>
              <a:latin typeface="+mn-lt"/>
              <a:ea typeface="+mn-ea"/>
              <a:cs typeface="+mn-ea"/>
              <a:sym typeface="+mn-lt"/>
            </a:endParaRPr>
          </a:p>
        </p:txBody>
      </p:sp>
      <p:sp>
        <p:nvSpPr>
          <p:cNvPr id="9" name="燕尾形 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0" name="TextBox 7"/>
          <p:cNvSpPr txBox="1"/>
          <p:nvPr/>
        </p:nvSpPr>
        <p:spPr>
          <a:xfrm>
            <a:off x="221659" y="6439"/>
            <a:ext cx="668061" cy="693103"/>
          </a:xfrm>
          <a:prstGeom prst="rect">
            <a:avLst/>
          </a:prstGeom>
          <a:noFill/>
        </p:spPr>
        <p:txBody>
          <a:bodyPr wrap="none" lIns="76800" tIns="38400" rIns="76800" bIns="3840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solidFill>
                <a:effectLst/>
                <a:uLnTx/>
                <a:uFillTx/>
                <a:cs typeface="+mn-ea"/>
                <a:sym typeface="+mn-lt"/>
              </a:rPr>
              <a:t>02</a:t>
            </a:r>
            <a:endParaRPr kumimoji="0" lang="zh-CN" altLang="en-US" sz="4000" b="0" i="0" u="none" strike="noStrike" kern="1200" cap="none" spc="0" normalizeH="0" baseline="0" noProof="0" dirty="0">
              <a:ln>
                <a:noFill/>
              </a:ln>
              <a:solidFill>
                <a:prstClr val="black"/>
              </a:solidFill>
              <a:effectLst/>
              <a:uLnTx/>
              <a:uFillTx/>
              <a:cs typeface="+mn-ea"/>
              <a:sym typeface="+mn-lt"/>
            </a:endParaRPr>
          </a:p>
        </p:txBody>
      </p:sp>
      <p:sp>
        <p:nvSpPr>
          <p:cNvPr id="4" name="矩形 3"/>
          <p:cNvSpPr/>
          <p:nvPr/>
        </p:nvSpPr>
        <p:spPr>
          <a:xfrm>
            <a:off x="465554" y="3363838"/>
            <a:ext cx="8354917" cy="1200329"/>
          </a:xfrm>
          <a:prstGeom prst="rect">
            <a:avLst/>
          </a:prstGeom>
        </p:spPr>
        <p:txBody>
          <a:bodyPr wrap="square">
            <a:spAutoFit/>
          </a:bodyPr>
          <a:lstStyle/>
          <a:p>
            <a:r>
              <a:rPr lang="zh-CN" altLang="en-US" sz="2400" dirty="0" smtClean="0">
                <a:solidFill>
                  <a:prstClr val="black"/>
                </a:solidFill>
                <a:cs typeface="+mn-ea"/>
                <a:sym typeface="+mn-lt"/>
              </a:rPr>
              <a:t>核心</a:t>
            </a:r>
            <a:r>
              <a:rPr lang="zh-CN" altLang="en-US" sz="2400" dirty="0">
                <a:solidFill>
                  <a:prstClr val="black"/>
                </a:solidFill>
                <a:cs typeface="+mn-ea"/>
                <a:sym typeface="+mn-lt"/>
              </a:rPr>
              <a:t>：</a:t>
            </a:r>
            <a:r>
              <a:rPr lang="zh-CN" altLang="en-US" sz="2400" dirty="0" smtClean="0">
                <a:solidFill>
                  <a:prstClr val="black"/>
                </a:solidFill>
                <a:cs typeface="+mn-ea"/>
                <a:sym typeface="+mn-lt"/>
              </a:rPr>
              <a:t>政府</a:t>
            </a:r>
            <a:r>
              <a:rPr lang="zh-CN" altLang="en-US" sz="2400" dirty="0">
                <a:solidFill>
                  <a:prstClr val="black"/>
                </a:solidFill>
                <a:cs typeface="+mn-ea"/>
                <a:sym typeface="+mn-lt"/>
              </a:rPr>
              <a:t>通过对</a:t>
            </a:r>
            <a:r>
              <a:rPr lang="zh-CN" altLang="en-US" sz="2400" b="1" dirty="0">
                <a:solidFill>
                  <a:srgbClr val="FF0000"/>
                </a:solidFill>
                <a:cs typeface="+mn-ea"/>
                <a:sym typeface="+mn-lt"/>
              </a:rPr>
              <a:t>知识产权、隐私权的保护</a:t>
            </a:r>
            <a:r>
              <a:rPr lang="zh-CN" altLang="en-US" sz="2400" dirty="0">
                <a:solidFill>
                  <a:prstClr val="black"/>
                </a:solidFill>
                <a:cs typeface="+mn-ea"/>
                <a:sym typeface="+mn-lt"/>
              </a:rPr>
              <a:t>、</a:t>
            </a:r>
            <a:r>
              <a:rPr lang="zh-CN" altLang="en-US" sz="2400" b="1" dirty="0">
                <a:solidFill>
                  <a:srgbClr val="FF0000"/>
                </a:solidFill>
                <a:cs typeface="+mn-ea"/>
                <a:sym typeface="+mn-lt"/>
              </a:rPr>
              <a:t>内容的适度监管</a:t>
            </a:r>
            <a:r>
              <a:rPr lang="zh-CN" altLang="en-US" sz="2400" dirty="0">
                <a:solidFill>
                  <a:prstClr val="black"/>
                </a:solidFill>
                <a:cs typeface="+mn-ea"/>
                <a:sym typeface="+mn-lt"/>
              </a:rPr>
              <a:t>等，提供一个</a:t>
            </a:r>
            <a:r>
              <a:rPr lang="zh-CN" altLang="en-US" sz="2400" b="1" dirty="0">
                <a:solidFill>
                  <a:srgbClr val="FF0000"/>
                </a:solidFill>
                <a:cs typeface="+mn-ea"/>
                <a:sym typeface="+mn-lt"/>
              </a:rPr>
              <a:t>可预测的、持续及公平</a:t>
            </a:r>
            <a:r>
              <a:rPr lang="zh-CN" altLang="en-US" sz="2400" dirty="0">
                <a:solidFill>
                  <a:prstClr val="black"/>
                </a:solidFill>
                <a:cs typeface="+mn-ea"/>
                <a:sym typeface="+mn-lt"/>
              </a:rPr>
              <a:t>的商业和法律环境，充分发挥市场机制与企业的基础地位。</a:t>
            </a:r>
            <a:endParaRPr lang="zh-CN" altLang="en-US" sz="2400" dirty="0">
              <a:solidFill>
                <a:prstClr val="black"/>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2493206" y="1203598"/>
            <a:ext cx="6327266" cy="1080120"/>
          </a:xfrm>
          <a:prstGeom prst="roundRect">
            <a:avLst/>
          </a:prstGeom>
          <a:solidFill>
            <a:schemeClr val="bg1">
              <a:lumMod val="95000"/>
            </a:schemeClr>
          </a:solidFill>
          <a:ln w="12700">
            <a:solidFill>
              <a:schemeClr val="tx2"/>
            </a:solidFill>
          </a:ln>
          <a:effectLst>
            <a:reflection blurRad="6350" stA="50000" endA="300" endPos="5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27" tIns="38414" rIns="76827" bIns="38414" rtlCol="0" anchor="ctr"/>
          <a:lstStyle/>
          <a:p>
            <a:pPr algn="ctr"/>
            <a:endParaRPr lang="zh-CN" altLang="en-US">
              <a:cs typeface="+mn-ea"/>
              <a:sym typeface="+mn-lt"/>
            </a:endParaRPr>
          </a:p>
        </p:txBody>
      </p:sp>
      <p:cxnSp>
        <p:nvCxnSpPr>
          <p:cNvPr id="25" name="直接箭头连接符 24"/>
          <p:cNvCxnSpPr/>
          <p:nvPr/>
        </p:nvCxnSpPr>
        <p:spPr>
          <a:xfrm flipV="1">
            <a:off x="1703139" y="1756531"/>
            <a:ext cx="790067" cy="739916"/>
          </a:xfrm>
          <a:prstGeom prst="straightConnector1">
            <a:avLst/>
          </a:prstGeom>
          <a:ln>
            <a:solidFill>
              <a:srgbClr val="414455"/>
            </a:solidFill>
            <a:tailEnd type="arrow"/>
          </a:ln>
          <a:effectLst>
            <a:reflection blurRad="6350" stA="50000" endA="300" endPos="55000" dir="5400000" sy="-100000" algn="bl" rotWithShape="0"/>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718944" y="2885334"/>
            <a:ext cx="764824" cy="509609"/>
          </a:xfrm>
          <a:prstGeom prst="straightConnector1">
            <a:avLst/>
          </a:prstGeom>
          <a:ln>
            <a:solidFill>
              <a:srgbClr val="414455"/>
            </a:solidFill>
            <a:tailEnd type="arrow"/>
          </a:ln>
          <a:effectLst>
            <a:reflection blurRad="6350" stA="50000" endA="300" endPos="55000" dir="5400000" sy="-100000" algn="bl" rotWithShape="0"/>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71800" y="1439545"/>
            <a:ext cx="6048672" cy="582909"/>
          </a:xfrm>
          <a:prstGeom prst="rect">
            <a:avLst/>
          </a:prstGeom>
          <a:noFill/>
          <a:effectLst>
            <a:reflection blurRad="6350" stA="50000" endA="300" endPos="55000" dir="5400000" sy="-100000" algn="bl" rotWithShape="0"/>
          </a:effectLst>
          <a:scene3d>
            <a:camera prst="orthographicFront"/>
            <a:lightRig rig="threePt" dir="t"/>
          </a:scene3d>
          <a:sp3d>
            <a:bevelT/>
          </a:sp3d>
        </p:spPr>
        <p:txBody>
          <a:bodyPr wrap="square" lIns="76827" tIns="38414" rIns="76827" bIns="38414" rtlCol="0">
            <a:spAutoFit/>
          </a:bodyPr>
          <a:lstStyle/>
          <a:p>
            <a:pPr>
              <a:lnSpc>
                <a:spcPct val="130000"/>
              </a:lnSpc>
            </a:pPr>
            <a:r>
              <a:rPr lang="zh-CN" altLang="en-US" sz="2800" dirty="0">
                <a:solidFill>
                  <a:schemeClr val="tx1">
                    <a:lumMod val="75000"/>
                    <a:lumOff val="25000"/>
                  </a:schemeClr>
                </a:solidFill>
                <a:cs typeface="+mn-ea"/>
                <a:sym typeface="+mn-lt"/>
              </a:rPr>
              <a:t>大力发展信息产业促进信息产业振兴</a:t>
            </a:r>
            <a:endParaRPr lang="zh-CN" altLang="en-US" sz="2800" dirty="0">
              <a:solidFill>
                <a:schemeClr val="tx1">
                  <a:lumMod val="75000"/>
                  <a:lumOff val="25000"/>
                </a:schemeClr>
              </a:solidFill>
              <a:cs typeface="+mn-ea"/>
              <a:sym typeface="+mn-lt"/>
            </a:endParaRPr>
          </a:p>
        </p:txBody>
      </p:sp>
      <p:sp>
        <p:nvSpPr>
          <p:cNvPr id="32" name="圆角矩形 31"/>
          <p:cNvSpPr/>
          <p:nvPr/>
        </p:nvSpPr>
        <p:spPr>
          <a:xfrm>
            <a:off x="2542651" y="3025053"/>
            <a:ext cx="6133805" cy="1202881"/>
          </a:xfrm>
          <a:prstGeom prst="roundRect">
            <a:avLst/>
          </a:prstGeom>
          <a:solidFill>
            <a:schemeClr val="bg1">
              <a:lumMod val="95000"/>
            </a:schemeClr>
          </a:solidFill>
          <a:ln w="12700">
            <a:solidFill>
              <a:schemeClr val="tx2"/>
            </a:solidFill>
          </a:ln>
          <a:effectLst>
            <a:reflection blurRad="6350" stA="50000" endA="300" endPos="5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27" tIns="38414" rIns="76827" bIns="38414" rtlCol="0" anchor="ctr"/>
          <a:lstStyle/>
          <a:p>
            <a:pPr algn="ctr"/>
            <a:endParaRPr lang="zh-CN" altLang="en-US">
              <a:cs typeface="+mn-ea"/>
              <a:sym typeface="+mn-lt"/>
            </a:endParaRPr>
          </a:p>
        </p:txBody>
      </p:sp>
      <p:sp>
        <p:nvSpPr>
          <p:cNvPr id="34" name="TextBox 33"/>
          <p:cNvSpPr txBox="1"/>
          <p:nvPr/>
        </p:nvSpPr>
        <p:spPr>
          <a:xfrm>
            <a:off x="2843808" y="3360968"/>
            <a:ext cx="4878480" cy="582909"/>
          </a:xfrm>
          <a:prstGeom prst="rect">
            <a:avLst/>
          </a:prstGeom>
          <a:noFill/>
          <a:effectLst>
            <a:reflection blurRad="6350" stA="50000" endA="300" endPos="55000" dir="5400000" sy="-100000" algn="bl" rotWithShape="0"/>
          </a:effectLst>
          <a:scene3d>
            <a:camera prst="orthographicFront"/>
            <a:lightRig rig="threePt" dir="t"/>
          </a:scene3d>
          <a:sp3d>
            <a:bevelT/>
          </a:sp3d>
        </p:spPr>
        <p:txBody>
          <a:bodyPr wrap="square" lIns="76827" tIns="38414" rIns="76827" bIns="38414" rtlCol="0">
            <a:spAutoFit/>
          </a:bodyPr>
          <a:lstStyle/>
          <a:p>
            <a:pPr>
              <a:lnSpc>
                <a:spcPct val="130000"/>
              </a:lnSpc>
            </a:pPr>
            <a:r>
              <a:rPr lang="zh-CN" altLang="en-US" sz="2800" dirty="0">
                <a:solidFill>
                  <a:schemeClr val="tx1">
                    <a:lumMod val="75000"/>
                    <a:lumOff val="25000"/>
                  </a:schemeClr>
                </a:solidFill>
                <a:cs typeface="+mn-ea"/>
                <a:sym typeface="+mn-lt"/>
              </a:rPr>
              <a:t>实施灵活全面的税收政策</a:t>
            </a:r>
            <a:endParaRPr lang="zh-CN" altLang="en-US" sz="2800" dirty="0">
              <a:solidFill>
                <a:schemeClr val="tx1">
                  <a:lumMod val="75000"/>
                  <a:lumOff val="25000"/>
                </a:schemeClr>
              </a:solidFill>
              <a:cs typeface="+mn-ea"/>
              <a:sym typeface="+mn-lt"/>
            </a:endParaRPr>
          </a:p>
        </p:txBody>
      </p:sp>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4" name="六边形 13"/>
          <p:cNvSpPr/>
          <p:nvPr/>
        </p:nvSpPr>
        <p:spPr>
          <a:xfrm>
            <a:off x="255480" y="1563638"/>
            <a:ext cx="1796240" cy="1872208"/>
          </a:xfrm>
          <a:prstGeom prst="hexagon">
            <a:avLst/>
          </a:prstGeom>
          <a:solidFill>
            <a:schemeClr val="tx2"/>
          </a:solidFill>
          <a:ln>
            <a:noFill/>
          </a:ln>
          <a:effectLst>
            <a:reflection blurRad="6350" stA="50000" endA="300" endPos="5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27" tIns="38414" rIns="76827" bIns="38414" rtlCol="0" anchor="ctr"/>
          <a:lstStyle/>
          <a:p>
            <a:pPr algn="ctr"/>
            <a:endParaRPr lang="zh-CN" altLang="en-US" sz="2000" b="1" dirty="0">
              <a:cs typeface="+mn-ea"/>
              <a:sym typeface="+mn-lt"/>
            </a:endParaRPr>
          </a:p>
        </p:txBody>
      </p:sp>
      <p:sp>
        <p:nvSpPr>
          <p:cNvPr id="19" name="TextBox 43"/>
          <p:cNvSpPr txBox="1">
            <a:spLocks noChangeArrowheads="1"/>
          </p:cNvSpPr>
          <p:nvPr/>
        </p:nvSpPr>
        <p:spPr bwMode="auto">
          <a:xfrm>
            <a:off x="1943074" y="-20538"/>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a:latin typeface="+mn-lt"/>
                <a:ea typeface="+mn-ea"/>
                <a:cs typeface="+mn-ea"/>
                <a:sym typeface="+mn-lt"/>
              </a:rPr>
              <a:t>信息产业</a:t>
            </a:r>
            <a:endParaRPr lang="en-US" altLang="zh-CN" sz="4000" b="1" dirty="0">
              <a:latin typeface="+mn-lt"/>
              <a:ea typeface="+mn-ea"/>
              <a:cs typeface="+mn-ea"/>
              <a:sym typeface="+mn-lt"/>
            </a:endParaRPr>
          </a:p>
        </p:txBody>
      </p:sp>
      <p:sp>
        <p:nvSpPr>
          <p:cNvPr id="20" name="燕尾形 19"/>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1" name="TextBox 7"/>
          <p:cNvSpPr txBox="1"/>
          <p:nvPr/>
        </p:nvSpPr>
        <p:spPr>
          <a:xfrm>
            <a:off x="221659" y="6439"/>
            <a:ext cx="668061" cy="693103"/>
          </a:xfrm>
          <a:prstGeom prst="rect">
            <a:avLst/>
          </a:prstGeom>
          <a:noFill/>
        </p:spPr>
        <p:txBody>
          <a:bodyPr wrap="none" lIns="76800" tIns="38400" rIns="76800" bIns="38400" rtlCol="0">
            <a:spAutoFit/>
          </a:bodyPr>
          <a:lstStyle/>
          <a:p>
            <a:r>
              <a:rPr lang="en-US" altLang="zh-CN" sz="4000" dirty="0">
                <a:cs typeface="+mn-ea"/>
                <a:sym typeface="+mn-lt"/>
              </a:rPr>
              <a:t>02</a:t>
            </a:r>
            <a:endParaRPr lang="zh-CN" altLang="en-US" sz="4000" dirty="0">
              <a:cs typeface="+mn-ea"/>
              <a:sym typeface="+mn-lt"/>
            </a:endParaRPr>
          </a:p>
        </p:txBody>
      </p:sp>
      <p:sp>
        <p:nvSpPr>
          <p:cNvPr id="2" name="TextBox 1"/>
          <p:cNvSpPr txBox="1"/>
          <p:nvPr/>
        </p:nvSpPr>
        <p:spPr>
          <a:xfrm>
            <a:off x="437407" y="2162058"/>
            <a:ext cx="1422184" cy="830997"/>
          </a:xfrm>
          <a:prstGeom prst="rect">
            <a:avLst/>
          </a:prstGeom>
          <a:noFill/>
        </p:spPr>
        <p:txBody>
          <a:bodyPr wrap="none" rtlCol="0">
            <a:spAutoFit/>
          </a:bodyPr>
          <a:lstStyle/>
          <a:p>
            <a:r>
              <a:rPr lang="zh-CN" altLang="en-US" sz="2400" b="1" dirty="0">
                <a:solidFill>
                  <a:schemeClr val="bg1"/>
                </a:solidFill>
                <a:cs typeface="+mn-ea"/>
                <a:sym typeface="+mn-lt"/>
              </a:rPr>
              <a:t>日本信息</a:t>
            </a:r>
            <a:endParaRPr lang="en-US" altLang="zh-CN" sz="2400" b="1" dirty="0">
              <a:solidFill>
                <a:schemeClr val="bg1"/>
              </a:solidFill>
              <a:cs typeface="+mn-ea"/>
              <a:sym typeface="+mn-lt"/>
            </a:endParaRPr>
          </a:p>
          <a:p>
            <a:r>
              <a:rPr lang="zh-CN" altLang="en-US" sz="2400" b="1" dirty="0">
                <a:solidFill>
                  <a:schemeClr val="bg1"/>
                </a:solidFill>
                <a:cs typeface="+mn-ea"/>
                <a:sym typeface="+mn-lt"/>
              </a:rPr>
              <a:t>产业政策</a:t>
            </a:r>
            <a:endParaRPr lang="zh-CN" altLang="en-US" sz="2400"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 name="TextBox 1"/>
          <p:cNvSpPr txBox="1"/>
          <p:nvPr/>
        </p:nvSpPr>
        <p:spPr>
          <a:xfrm>
            <a:off x="247469" y="571836"/>
            <a:ext cx="8299063" cy="1754326"/>
          </a:xfrm>
          <a:prstGeom prst="rect">
            <a:avLst/>
          </a:prstGeom>
          <a:noFill/>
        </p:spPr>
        <p:txBody>
          <a:bodyPr wrap="square" rtlCol="0">
            <a:spAutoFit/>
          </a:bodyPr>
          <a:lstStyle/>
          <a:p>
            <a:pPr marL="342900" lvl="0" indent="-342900">
              <a:lnSpc>
                <a:spcPct val="150000"/>
              </a:lnSpc>
              <a:buFont typeface="Wingdings" panose="05000000000000000000" pitchFamily="2" charset="2"/>
              <a:buChar char="Ø"/>
            </a:pPr>
            <a:r>
              <a:rPr lang="zh-CN" altLang="en-US" sz="2400" dirty="0">
                <a:solidFill>
                  <a:srgbClr val="FF0000"/>
                </a:solidFill>
                <a:cs typeface="+mn-ea"/>
                <a:sym typeface="+mn-lt"/>
              </a:rPr>
              <a:t>立法</a:t>
            </a:r>
            <a:r>
              <a:rPr lang="zh-CN" altLang="en-US" sz="2400" dirty="0">
                <a:cs typeface="+mn-ea"/>
                <a:sym typeface="+mn-lt"/>
              </a:rPr>
              <a:t>是促进信息产业发展的</a:t>
            </a:r>
            <a:r>
              <a:rPr lang="zh-CN" altLang="en-US" sz="2400" dirty="0" smtClean="0">
                <a:cs typeface="+mn-ea"/>
                <a:sym typeface="+mn-lt"/>
              </a:rPr>
              <a:t>基础；</a:t>
            </a:r>
            <a:endParaRPr lang="en-US" altLang="zh-CN" sz="2400" dirty="0" smtClean="0">
              <a:cs typeface="+mn-ea"/>
              <a:sym typeface="+mn-lt"/>
            </a:endParaRPr>
          </a:p>
          <a:p>
            <a:pPr marL="342900" lvl="0" indent="-342900">
              <a:lnSpc>
                <a:spcPct val="150000"/>
              </a:lnSpc>
              <a:buFont typeface="Wingdings" panose="05000000000000000000" pitchFamily="2" charset="2"/>
              <a:buChar char="Ø"/>
            </a:pPr>
            <a:r>
              <a:rPr lang="zh-CN" altLang="en-US" sz="2400" dirty="0" smtClean="0">
                <a:solidFill>
                  <a:srgbClr val="FF0000"/>
                </a:solidFill>
                <a:cs typeface="+mn-ea"/>
                <a:sym typeface="+mn-lt"/>
              </a:rPr>
              <a:t>官产学研</a:t>
            </a:r>
            <a:r>
              <a:rPr lang="zh-CN" altLang="en-US" sz="2400" dirty="0">
                <a:solidFill>
                  <a:prstClr val="black"/>
                </a:solidFill>
                <a:cs typeface="+mn-ea"/>
                <a:sym typeface="+mn-lt"/>
              </a:rPr>
              <a:t>联合是基础运作</a:t>
            </a:r>
            <a:r>
              <a:rPr lang="zh-CN" altLang="en-US" sz="2400" dirty="0" smtClean="0">
                <a:solidFill>
                  <a:prstClr val="black"/>
                </a:solidFill>
                <a:cs typeface="+mn-ea"/>
                <a:sym typeface="+mn-lt"/>
              </a:rPr>
              <a:t>方式；</a:t>
            </a:r>
            <a:endParaRPr lang="en-US" altLang="zh-CN" sz="2400" dirty="0" smtClean="0">
              <a:solidFill>
                <a:prstClr val="black"/>
              </a:solidFill>
              <a:cs typeface="+mn-ea"/>
              <a:sym typeface="+mn-lt"/>
            </a:endParaRPr>
          </a:p>
          <a:p>
            <a:pPr marL="342900" lvl="0" indent="-342900">
              <a:lnSpc>
                <a:spcPct val="150000"/>
              </a:lnSpc>
              <a:buFont typeface="Wingdings" panose="05000000000000000000" pitchFamily="2" charset="2"/>
              <a:buChar char="Ø"/>
            </a:pPr>
            <a:r>
              <a:rPr lang="zh-CN" altLang="en-US" sz="2400" dirty="0">
                <a:solidFill>
                  <a:prstClr val="black"/>
                </a:solidFill>
                <a:cs typeface="+mn-ea"/>
                <a:sym typeface="+mn-lt"/>
              </a:rPr>
              <a:t>多样化的</a:t>
            </a:r>
            <a:r>
              <a:rPr lang="zh-CN" altLang="en-US" sz="2400" dirty="0">
                <a:solidFill>
                  <a:srgbClr val="FF0000"/>
                </a:solidFill>
                <a:cs typeface="+mn-ea"/>
                <a:sym typeface="+mn-lt"/>
              </a:rPr>
              <a:t>资金支持</a:t>
            </a:r>
            <a:r>
              <a:rPr lang="zh-CN" altLang="en-US" sz="2400" dirty="0">
                <a:solidFill>
                  <a:prstClr val="black"/>
                </a:solidFill>
                <a:cs typeface="+mn-ea"/>
                <a:sym typeface="+mn-lt"/>
              </a:rPr>
              <a:t>是信息产业成长的动力。</a:t>
            </a:r>
            <a:endParaRPr kumimoji="0" lang="en-US" altLang="zh-CN" sz="2400" b="0" i="0" u="none" strike="noStrike" kern="1200" cap="none" spc="0" normalizeH="0" baseline="0" noProof="0" dirty="0">
              <a:ln>
                <a:noFill/>
              </a:ln>
              <a:solidFill>
                <a:prstClr val="black"/>
              </a:solidFill>
              <a:effectLst/>
              <a:uLnTx/>
              <a:uFillTx/>
              <a:cs typeface="+mn-ea"/>
              <a:sym typeface="+mn-lt"/>
            </a:endParaRPr>
          </a:p>
        </p:txBody>
      </p:sp>
      <p:sp>
        <p:nvSpPr>
          <p:cNvPr id="8" name="TextBox 43"/>
          <p:cNvSpPr txBox="1">
            <a:spLocks noChangeArrowheads="1"/>
          </p:cNvSpPr>
          <p:nvPr/>
        </p:nvSpPr>
        <p:spPr bwMode="auto">
          <a:xfrm>
            <a:off x="1943073" y="-20538"/>
            <a:ext cx="6679517"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 </a:t>
            </a:r>
            <a:r>
              <a:rPr kumimoji="0" lang="zh-CN" altLang="en-US" sz="4000" b="1" i="0" u="none" strike="noStrike" kern="1200" cap="none" spc="0" normalizeH="0" baseline="0" noProof="0" dirty="0">
                <a:ln>
                  <a:noFill/>
                </a:ln>
                <a:solidFill>
                  <a:prstClr val="black"/>
                </a:solidFill>
                <a:effectLst/>
                <a:uLnTx/>
                <a:uFillTx/>
                <a:latin typeface="+mn-lt"/>
                <a:ea typeface="+mn-ea"/>
                <a:cs typeface="+mn-ea"/>
                <a:sym typeface="+mn-lt"/>
              </a:rPr>
              <a:t>信息</a:t>
            </a:r>
            <a:r>
              <a:rPr kumimoji="0" lang="zh-CN" altLang="en-US" sz="4000" b="1" i="0" u="none" strike="noStrike" kern="1200" cap="none" spc="0" normalizeH="0" baseline="0" noProof="0" dirty="0" smtClean="0">
                <a:ln>
                  <a:noFill/>
                </a:ln>
                <a:solidFill>
                  <a:prstClr val="black"/>
                </a:solidFill>
                <a:effectLst/>
                <a:uLnTx/>
                <a:uFillTx/>
                <a:latin typeface="+mn-lt"/>
                <a:ea typeface="+mn-ea"/>
                <a:cs typeface="+mn-ea"/>
                <a:sym typeface="+mn-lt"/>
              </a:rPr>
              <a:t>产业政策</a:t>
            </a:r>
            <a:r>
              <a:rPr kumimoji="0" lang="en-US" altLang="zh-CN" sz="4000" b="1" i="0" u="none" strike="noStrike" kern="1200" cap="none" spc="0" normalizeH="0" baseline="0" noProof="0" dirty="0" smtClean="0">
                <a:ln>
                  <a:noFill/>
                </a:ln>
                <a:solidFill>
                  <a:prstClr val="black"/>
                </a:solidFill>
                <a:effectLst/>
                <a:uLnTx/>
                <a:uFillTx/>
                <a:latin typeface="+mn-lt"/>
                <a:ea typeface="+mn-ea"/>
                <a:cs typeface="+mn-ea"/>
                <a:sym typeface="+mn-lt"/>
              </a:rPr>
              <a:t>-</a:t>
            </a:r>
            <a:r>
              <a:rPr kumimoji="0" lang="zh-CN" altLang="en-US" sz="4000" b="1" i="0" u="none" strike="noStrike" kern="1200" cap="none" spc="0" normalizeH="0" baseline="0" noProof="0" dirty="0" smtClean="0">
                <a:ln>
                  <a:noFill/>
                </a:ln>
                <a:solidFill>
                  <a:prstClr val="black"/>
                </a:solidFill>
                <a:effectLst/>
                <a:uLnTx/>
                <a:uFillTx/>
                <a:latin typeface="+mn-lt"/>
                <a:ea typeface="+mn-ea"/>
                <a:cs typeface="+mn-ea"/>
                <a:sym typeface="+mn-lt"/>
              </a:rPr>
              <a:t>日本经验</a:t>
            </a:r>
            <a:endParaRPr kumimoji="0" lang="en-US" altLang="zh-CN" sz="4000" b="1" i="0" u="none" strike="noStrike" kern="1200" cap="none" spc="0" normalizeH="0" baseline="0" noProof="0" dirty="0">
              <a:ln>
                <a:noFill/>
              </a:ln>
              <a:solidFill>
                <a:prstClr val="black"/>
              </a:solidFill>
              <a:effectLst/>
              <a:uLnTx/>
              <a:uFillTx/>
              <a:latin typeface="+mn-lt"/>
              <a:ea typeface="+mn-ea"/>
              <a:cs typeface="+mn-ea"/>
              <a:sym typeface="+mn-lt"/>
            </a:endParaRPr>
          </a:p>
        </p:txBody>
      </p:sp>
      <p:sp>
        <p:nvSpPr>
          <p:cNvPr id="9" name="燕尾形 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0" name="TextBox 7"/>
          <p:cNvSpPr txBox="1"/>
          <p:nvPr/>
        </p:nvSpPr>
        <p:spPr>
          <a:xfrm>
            <a:off x="221659" y="6439"/>
            <a:ext cx="668061" cy="693103"/>
          </a:xfrm>
          <a:prstGeom prst="rect">
            <a:avLst/>
          </a:prstGeom>
          <a:noFill/>
        </p:spPr>
        <p:txBody>
          <a:bodyPr wrap="none" lIns="76800" tIns="38400" rIns="76800" bIns="3840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prstClr val="black"/>
                </a:solidFill>
                <a:effectLst/>
                <a:uLnTx/>
                <a:uFillTx/>
                <a:cs typeface="+mn-ea"/>
                <a:sym typeface="+mn-lt"/>
              </a:rPr>
              <a:t>02</a:t>
            </a:r>
            <a:endParaRPr kumimoji="0" lang="zh-CN" altLang="en-US" sz="4000" b="0" i="0" u="none" strike="noStrike" kern="1200" cap="none" spc="0" normalizeH="0" baseline="0" noProof="0" dirty="0">
              <a:ln>
                <a:noFill/>
              </a:ln>
              <a:solidFill>
                <a:prstClr val="black"/>
              </a:solidFill>
              <a:effectLst/>
              <a:uLnTx/>
              <a:uFillTx/>
              <a:cs typeface="+mn-ea"/>
              <a:sym typeface="+mn-lt"/>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1658" y="2211710"/>
            <a:ext cx="8598813" cy="29317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8" name="TextBox 43"/>
          <p:cNvSpPr txBox="1">
            <a:spLocks noChangeArrowheads="1"/>
          </p:cNvSpPr>
          <p:nvPr/>
        </p:nvSpPr>
        <p:spPr bwMode="auto">
          <a:xfrm>
            <a:off x="1943074" y="-20538"/>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a:latin typeface="+mn-lt"/>
                <a:ea typeface="+mn-ea"/>
                <a:cs typeface="+mn-ea"/>
                <a:sym typeface="+mn-lt"/>
              </a:rPr>
              <a:t>信息产业</a:t>
            </a:r>
            <a:endParaRPr lang="en-US" altLang="zh-CN" sz="4000" b="1" dirty="0">
              <a:latin typeface="+mn-lt"/>
              <a:ea typeface="+mn-ea"/>
              <a:cs typeface="+mn-ea"/>
              <a:sym typeface="+mn-lt"/>
            </a:endParaRPr>
          </a:p>
        </p:txBody>
      </p:sp>
      <p:sp>
        <p:nvSpPr>
          <p:cNvPr id="9" name="燕尾形 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0" name="TextBox 7"/>
          <p:cNvSpPr txBox="1"/>
          <p:nvPr/>
        </p:nvSpPr>
        <p:spPr>
          <a:xfrm>
            <a:off x="221659" y="6439"/>
            <a:ext cx="668061" cy="693103"/>
          </a:xfrm>
          <a:prstGeom prst="rect">
            <a:avLst/>
          </a:prstGeom>
          <a:noFill/>
        </p:spPr>
        <p:txBody>
          <a:bodyPr wrap="none" lIns="76800" tIns="38400" rIns="76800" bIns="38400" rtlCol="0">
            <a:spAutoFit/>
          </a:bodyPr>
          <a:lstStyle/>
          <a:p>
            <a:r>
              <a:rPr lang="en-US" altLang="zh-CN" sz="4000" dirty="0">
                <a:cs typeface="+mn-ea"/>
                <a:sym typeface="+mn-lt"/>
              </a:rPr>
              <a:t>02</a:t>
            </a:r>
            <a:endParaRPr lang="zh-CN" altLang="en-US" sz="4000" dirty="0">
              <a:cs typeface="+mn-ea"/>
              <a:sym typeface="+mn-lt"/>
            </a:endParaRPr>
          </a:p>
        </p:txBody>
      </p:sp>
      <p:sp>
        <p:nvSpPr>
          <p:cNvPr id="26" name="Freeform 535"/>
          <p:cNvSpPr/>
          <p:nvPr/>
        </p:nvSpPr>
        <p:spPr bwMode="auto">
          <a:xfrm>
            <a:off x="3419872" y="1016414"/>
            <a:ext cx="5832648" cy="952631"/>
          </a:xfrm>
          <a:custGeom>
            <a:avLst/>
            <a:gdLst/>
            <a:ahLst/>
            <a:cxnLst/>
            <a:rect l="l" t="t" r="r" b="b"/>
            <a:pathLst>
              <a:path w="3450372" h="621431">
                <a:moveTo>
                  <a:pt x="175930" y="0"/>
                </a:moveTo>
                <a:lnTo>
                  <a:pt x="3450372" y="0"/>
                </a:lnTo>
                <a:lnTo>
                  <a:pt x="3310442" y="621430"/>
                </a:lnTo>
                <a:lnTo>
                  <a:pt x="4257" y="621431"/>
                </a:lnTo>
                <a:lnTo>
                  <a:pt x="4257" y="557586"/>
                </a:lnTo>
                <a:lnTo>
                  <a:pt x="137623" y="557586"/>
                </a:lnTo>
                <a:lnTo>
                  <a:pt x="137623" y="95059"/>
                </a:lnTo>
                <a:lnTo>
                  <a:pt x="0" y="134786"/>
                </a:lnTo>
                <a:lnTo>
                  <a:pt x="0" y="63847"/>
                </a:lnTo>
                <a:close/>
              </a:path>
            </a:pathLst>
          </a:cu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27" name="Freeform 536"/>
          <p:cNvSpPr/>
          <p:nvPr/>
        </p:nvSpPr>
        <p:spPr bwMode="auto">
          <a:xfrm>
            <a:off x="2843808" y="2346621"/>
            <a:ext cx="5904656" cy="908771"/>
          </a:xfrm>
          <a:custGeom>
            <a:avLst/>
            <a:gdLst/>
            <a:ahLst/>
            <a:cxnLst/>
            <a:rect l="l" t="t" r="r" b="b"/>
            <a:pathLst>
              <a:path w="3915032" h="620739">
                <a:moveTo>
                  <a:pt x="3915032" y="0"/>
                </a:moveTo>
                <a:lnTo>
                  <a:pt x="3775633" y="619075"/>
                </a:lnTo>
                <a:lnTo>
                  <a:pt x="0" y="620739"/>
                </a:lnTo>
                <a:lnTo>
                  <a:pt x="0" y="557009"/>
                </a:lnTo>
                <a:lnTo>
                  <a:pt x="693" y="556318"/>
                </a:lnTo>
                <a:cubicBezTo>
                  <a:pt x="676" y="556548"/>
                  <a:pt x="660" y="556778"/>
                  <a:pt x="643" y="557008"/>
                </a:cubicBezTo>
                <a:lnTo>
                  <a:pt x="178561" y="379236"/>
                </a:lnTo>
                <a:cubicBezTo>
                  <a:pt x="225559" y="328922"/>
                  <a:pt x="259128" y="292027"/>
                  <a:pt x="275913" y="261838"/>
                </a:cubicBezTo>
                <a:cubicBezTo>
                  <a:pt x="292698" y="235005"/>
                  <a:pt x="299412" y="204817"/>
                  <a:pt x="299412" y="174629"/>
                </a:cubicBezTo>
                <a:cubicBezTo>
                  <a:pt x="299412" y="141087"/>
                  <a:pt x="289341" y="114254"/>
                  <a:pt x="269199" y="94129"/>
                </a:cubicBezTo>
                <a:cubicBezTo>
                  <a:pt x="252414" y="77357"/>
                  <a:pt x="222202" y="67295"/>
                  <a:pt x="185275" y="67295"/>
                </a:cubicBezTo>
                <a:cubicBezTo>
                  <a:pt x="185153" y="67295"/>
                  <a:pt x="185030" y="67295"/>
                  <a:pt x="184909" y="67336"/>
                </a:cubicBezTo>
                <a:cubicBezTo>
                  <a:pt x="184816" y="67296"/>
                  <a:pt x="184724" y="67296"/>
                  <a:pt x="184632" y="67296"/>
                </a:cubicBezTo>
                <a:cubicBezTo>
                  <a:pt x="130921" y="67296"/>
                  <a:pt x="80567" y="90775"/>
                  <a:pt x="30212" y="137734"/>
                </a:cubicBezTo>
                <a:lnTo>
                  <a:pt x="30212" y="57233"/>
                </a:lnTo>
                <a:cubicBezTo>
                  <a:pt x="77210" y="20336"/>
                  <a:pt x="134278" y="3566"/>
                  <a:pt x="198061" y="3566"/>
                </a:cubicBezTo>
                <a:lnTo>
                  <a:pt x="198630" y="3648"/>
                </a:lnTo>
                <a:close/>
              </a:path>
            </a:pathLst>
          </a:custGeom>
          <a:solidFill>
            <a:srgbClr val="A0BF0D"/>
          </a:solidFill>
          <a:ln>
            <a:noFill/>
          </a:ln>
        </p:spPr>
        <p:txBody>
          <a:bodyPr vert="horz" wrap="square" lIns="91440" tIns="45720" rIns="91440" bIns="45720" numCol="1" anchor="t" anchorCtr="0" compatLnSpc="1"/>
          <a:lstStyle/>
          <a:p>
            <a:endParaRPr lang="zh-CN" altLang="en-US" sz="1400" dirty="0">
              <a:cs typeface="+mn-ea"/>
              <a:sym typeface="+mn-lt"/>
            </a:endParaRPr>
          </a:p>
        </p:txBody>
      </p:sp>
      <p:sp>
        <p:nvSpPr>
          <p:cNvPr id="28" name="Freeform 537"/>
          <p:cNvSpPr/>
          <p:nvPr/>
        </p:nvSpPr>
        <p:spPr bwMode="auto">
          <a:xfrm>
            <a:off x="2176668" y="3842832"/>
            <a:ext cx="6427780" cy="1033173"/>
          </a:xfrm>
          <a:custGeom>
            <a:avLst/>
            <a:gdLst/>
            <a:ahLst/>
            <a:cxnLst/>
            <a:rect l="l" t="t" r="r" b="b"/>
            <a:pathLst>
              <a:path w="4354760" h="630742">
                <a:moveTo>
                  <a:pt x="163964" y="0"/>
                </a:moveTo>
                <a:lnTo>
                  <a:pt x="4354760" y="0"/>
                </a:lnTo>
                <a:lnTo>
                  <a:pt x="4212734" y="630742"/>
                </a:lnTo>
                <a:lnTo>
                  <a:pt x="140540" y="627105"/>
                </a:lnTo>
                <a:cubicBezTo>
                  <a:pt x="80309" y="627105"/>
                  <a:pt x="33462" y="617045"/>
                  <a:pt x="0" y="596924"/>
                </a:cubicBezTo>
                <a:lnTo>
                  <a:pt x="0" y="517299"/>
                </a:lnTo>
                <a:cubicBezTo>
                  <a:pt x="39927" y="550597"/>
                  <a:pt x="86568" y="567192"/>
                  <a:pt x="139831" y="567192"/>
                </a:cubicBezTo>
                <a:cubicBezTo>
                  <a:pt x="179986" y="567192"/>
                  <a:pt x="213448" y="553778"/>
                  <a:pt x="240218" y="533657"/>
                </a:cubicBezTo>
                <a:cubicBezTo>
                  <a:pt x="263640" y="513536"/>
                  <a:pt x="277026" y="486708"/>
                  <a:pt x="277026" y="453173"/>
                </a:cubicBezTo>
                <a:cubicBezTo>
                  <a:pt x="277026" y="393814"/>
                  <a:pt x="243335" y="356304"/>
                  <a:pt x="177349" y="342768"/>
                </a:cubicBezTo>
                <a:lnTo>
                  <a:pt x="177349" y="342245"/>
                </a:lnTo>
                <a:cubicBezTo>
                  <a:pt x="157939" y="337437"/>
                  <a:pt x="135569" y="335350"/>
                  <a:pt x="110424" y="335350"/>
                </a:cubicBezTo>
                <a:lnTo>
                  <a:pt x="60232" y="335350"/>
                </a:lnTo>
                <a:lnTo>
                  <a:pt x="60232" y="272083"/>
                </a:lnTo>
                <a:lnTo>
                  <a:pt x="109715" y="272083"/>
                </a:lnTo>
                <a:cubicBezTo>
                  <a:pt x="206755" y="272083"/>
                  <a:pt x="253602" y="235195"/>
                  <a:pt x="253602" y="164771"/>
                </a:cubicBezTo>
                <a:cubicBezTo>
                  <a:pt x="253602" y="109141"/>
                  <a:pt x="228279" y="76581"/>
                  <a:pt x="177349" y="68613"/>
                </a:cubicBezTo>
                <a:lnTo>
                  <a:pt x="177349" y="68072"/>
                </a:lnTo>
                <a:cubicBezTo>
                  <a:pt x="167407" y="64649"/>
                  <a:pt x="156158" y="63717"/>
                  <a:pt x="143887" y="63717"/>
                </a:cubicBezTo>
                <a:cubicBezTo>
                  <a:pt x="100386" y="63717"/>
                  <a:pt x="60232" y="77130"/>
                  <a:pt x="23424" y="107312"/>
                </a:cubicBezTo>
                <a:lnTo>
                  <a:pt x="23424" y="33535"/>
                </a:lnTo>
                <a:cubicBezTo>
                  <a:pt x="63578" y="10061"/>
                  <a:pt x="110424" y="0"/>
                  <a:pt x="163964" y="0"/>
                </a:cubicBezTo>
                <a:close/>
              </a:path>
            </a:pathLst>
          </a:custGeom>
          <a:solidFill>
            <a:srgbClr val="319095"/>
          </a:solidFill>
          <a:ln>
            <a:noFill/>
          </a:ln>
        </p:spPr>
        <p:txBody>
          <a:bodyPr vert="horz" wrap="square" lIns="91440" tIns="45720" rIns="91440" bIns="45720" numCol="1" anchor="t" anchorCtr="0" compatLnSpc="1"/>
          <a:lstStyle/>
          <a:p>
            <a:endParaRPr lang="zh-CN" altLang="en-US" sz="1400">
              <a:cs typeface="+mn-ea"/>
              <a:sym typeface="+mn-lt"/>
            </a:endParaRPr>
          </a:p>
        </p:txBody>
      </p:sp>
      <p:sp>
        <p:nvSpPr>
          <p:cNvPr id="32" name="TextBox 31"/>
          <p:cNvSpPr txBox="1"/>
          <p:nvPr/>
        </p:nvSpPr>
        <p:spPr>
          <a:xfrm>
            <a:off x="2987824" y="4111625"/>
            <a:ext cx="5373652" cy="49943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000" dirty="0">
                <a:cs typeface="+mn-ea"/>
                <a:sym typeface="+mn-lt"/>
              </a:rPr>
              <a:t>进一步加强监管，促进产业健康发展</a:t>
            </a:r>
            <a:endParaRPr lang="en-US" altLang="zh-CN" sz="2000" b="1" dirty="0">
              <a:solidFill>
                <a:schemeClr val="bg1"/>
              </a:solidFill>
              <a:cs typeface="+mn-ea"/>
              <a:sym typeface="+mn-lt"/>
            </a:endParaRPr>
          </a:p>
        </p:txBody>
      </p:sp>
      <p:sp>
        <p:nvSpPr>
          <p:cNvPr id="33" name="TextBox 32"/>
          <p:cNvSpPr txBox="1"/>
          <p:nvPr/>
        </p:nvSpPr>
        <p:spPr>
          <a:xfrm>
            <a:off x="3131840" y="2553599"/>
            <a:ext cx="5616624" cy="49943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000" dirty="0">
                <a:cs typeface="+mn-ea"/>
                <a:sym typeface="+mn-lt"/>
              </a:rPr>
              <a:t>以市场需求为导向，推进信息技术及应用创新 </a:t>
            </a:r>
            <a:endParaRPr lang="en-US" altLang="zh-CN" sz="2000" b="1" dirty="0">
              <a:solidFill>
                <a:schemeClr val="bg1"/>
              </a:solidFill>
              <a:cs typeface="+mn-ea"/>
              <a:sym typeface="+mn-lt"/>
            </a:endParaRPr>
          </a:p>
        </p:txBody>
      </p:sp>
      <p:sp>
        <p:nvSpPr>
          <p:cNvPr id="34" name="TextBox 33"/>
          <p:cNvSpPr txBox="1"/>
          <p:nvPr/>
        </p:nvSpPr>
        <p:spPr>
          <a:xfrm>
            <a:off x="3556392" y="1187079"/>
            <a:ext cx="5559607" cy="49943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000" dirty="0">
                <a:cs typeface="+mn-ea"/>
                <a:sym typeface="+mn-lt"/>
              </a:rPr>
              <a:t>加大对基础研究的投入，提升信息技术自给率</a:t>
            </a:r>
            <a:endParaRPr lang="en-US" altLang="zh-CN" sz="2000" b="1" dirty="0">
              <a:solidFill>
                <a:schemeClr val="bg1"/>
              </a:solidFill>
              <a:cs typeface="+mn-ea"/>
              <a:sym typeface="+mn-lt"/>
            </a:endParaRPr>
          </a:p>
        </p:txBody>
      </p:sp>
      <p:sp>
        <p:nvSpPr>
          <p:cNvPr id="4" name="TextBox 3"/>
          <p:cNvSpPr txBox="1"/>
          <p:nvPr/>
        </p:nvSpPr>
        <p:spPr>
          <a:xfrm>
            <a:off x="622013" y="1192869"/>
            <a:ext cx="615553" cy="3323987"/>
          </a:xfrm>
          <a:prstGeom prst="rect">
            <a:avLst/>
          </a:prstGeom>
          <a:noFill/>
        </p:spPr>
        <p:txBody>
          <a:bodyPr vert="eaVert" wrap="none" rtlCol="0">
            <a:spAutoFit/>
          </a:bodyPr>
          <a:lstStyle/>
          <a:p>
            <a:r>
              <a:rPr lang="zh-CN" altLang="en-US" sz="2800" b="1" dirty="0">
                <a:cs typeface="+mn-ea"/>
                <a:sym typeface="+mn-lt"/>
              </a:rPr>
              <a:t>我国的信息产业政策</a:t>
            </a:r>
            <a:endParaRPr lang="zh-CN" altLang="en-US" sz="2800"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algn="ctr" defTabSz="768350">
              <a:defRPr/>
            </a:pPr>
            <a:endParaRPr lang="zh-CN" altLang="en-US" sz="1500" kern="0">
              <a:solidFill>
                <a:prstClr val="white"/>
              </a:solidFill>
              <a:cs typeface="+mn-ea"/>
              <a:sym typeface="+mn-lt"/>
            </a:endParaRPr>
          </a:p>
        </p:txBody>
      </p:sp>
      <p:sp>
        <p:nvSpPr>
          <p:cNvPr id="32" name="矩形 31"/>
          <p:cNvSpPr/>
          <p:nvPr/>
        </p:nvSpPr>
        <p:spPr>
          <a:xfrm>
            <a:off x="2359249" y="159024"/>
            <a:ext cx="4425500" cy="646937"/>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科技革命与经济发展</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graphicFrame>
        <p:nvGraphicFramePr>
          <p:cNvPr id="5" name="表格 4"/>
          <p:cNvGraphicFramePr/>
          <p:nvPr/>
        </p:nvGraphicFramePr>
        <p:xfrm>
          <a:off x="-635" y="158750"/>
          <a:ext cx="9144635" cy="4776470"/>
        </p:xfrm>
        <a:graphic>
          <a:graphicData uri="http://schemas.openxmlformats.org/drawingml/2006/table">
            <a:tbl>
              <a:tblPr firstRow="1" bandRow="1">
                <a:tableStyleId>{5C22544A-7EE6-4342-B048-85BDC9FD1C3A}</a:tableStyleId>
              </a:tblPr>
              <a:tblGrid>
                <a:gridCol w="417195"/>
                <a:gridCol w="1125855"/>
                <a:gridCol w="1350010"/>
                <a:gridCol w="1058545"/>
                <a:gridCol w="2574925"/>
                <a:gridCol w="2618105"/>
              </a:tblGrid>
              <a:tr h="647065">
                <a:tc>
                  <a:txBody>
                    <a:bodyPr/>
                    <a:lstStyle/>
                    <a:p>
                      <a:pPr algn="ctr">
                        <a:buNone/>
                      </a:pPr>
                      <a:r>
                        <a:rPr lang="zh-CN" altLang="en-US">
                          <a:latin typeface="+mn-lt"/>
                          <a:ea typeface="+mn-ea"/>
                          <a:cs typeface="+mn-ea"/>
                          <a:sym typeface="+mn-lt"/>
                        </a:rPr>
                        <a:t>次序</a:t>
                      </a:r>
                      <a:endParaRPr lang="zh-CN" altLang="en-US">
                        <a:latin typeface="+mn-lt"/>
                        <a:ea typeface="+mn-ea"/>
                        <a:cs typeface="+mn-ea"/>
                        <a:sym typeface="+mn-lt"/>
                      </a:endParaRPr>
                    </a:p>
                  </a:txBody>
                  <a:tcPr/>
                </a:tc>
                <a:tc>
                  <a:txBody>
                    <a:bodyPr/>
                    <a:lstStyle/>
                    <a:p>
                      <a:pPr algn="ctr">
                        <a:buNone/>
                      </a:pPr>
                      <a:r>
                        <a:rPr lang="zh-CN" altLang="en-US">
                          <a:latin typeface="+mn-lt"/>
                          <a:ea typeface="+mn-ea"/>
                          <a:cs typeface="+mn-ea"/>
                          <a:sym typeface="+mn-lt"/>
                        </a:rPr>
                        <a:t>关键技术</a:t>
                      </a:r>
                      <a:endParaRPr lang="zh-CN" altLang="en-US">
                        <a:latin typeface="+mn-lt"/>
                        <a:ea typeface="+mn-ea"/>
                        <a:cs typeface="+mn-ea"/>
                        <a:sym typeface="+mn-lt"/>
                      </a:endParaRPr>
                    </a:p>
                  </a:txBody>
                  <a:tcPr/>
                </a:tc>
                <a:tc>
                  <a:txBody>
                    <a:bodyPr/>
                    <a:lstStyle/>
                    <a:p>
                      <a:pPr algn="ctr">
                        <a:buNone/>
                      </a:pPr>
                      <a:r>
                        <a:rPr lang="zh-CN" altLang="en-US">
                          <a:latin typeface="+mn-lt"/>
                          <a:ea typeface="+mn-ea"/>
                          <a:cs typeface="+mn-ea"/>
                          <a:sym typeface="+mn-lt"/>
                        </a:rPr>
                        <a:t>标志事件</a:t>
                      </a:r>
                      <a:endParaRPr lang="zh-CN" altLang="en-US">
                        <a:latin typeface="+mn-lt"/>
                        <a:ea typeface="+mn-ea"/>
                        <a:cs typeface="+mn-ea"/>
                        <a:sym typeface="+mn-lt"/>
                      </a:endParaRPr>
                    </a:p>
                  </a:txBody>
                  <a:tcPr/>
                </a:tc>
                <a:tc>
                  <a:txBody>
                    <a:bodyPr/>
                    <a:lstStyle/>
                    <a:p>
                      <a:pPr algn="ctr">
                        <a:buNone/>
                      </a:pPr>
                      <a:r>
                        <a:rPr lang="zh-CN" altLang="en-US">
                          <a:latin typeface="+mn-lt"/>
                          <a:ea typeface="+mn-ea"/>
                          <a:cs typeface="+mn-ea"/>
                          <a:sym typeface="+mn-lt"/>
                        </a:rPr>
                        <a:t>核心    要素</a:t>
                      </a:r>
                      <a:endParaRPr lang="zh-CN" altLang="en-US">
                        <a:latin typeface="+mn-lt"/>
                        <a:ea typeface="+mn-ea"/>
                        <a:cs typeface="+mn-ea"/>
                        <a:sym typeface="+mn-lt"/>
                      </a:endParaRPr>
                    </a:p>
                  </a:txBody>
                  <a:tcPr/>
                </a:tc>
                <a:tc>
                  <a:txBody>
                    <a:bodyPr/>
                    <a:lstStyle/>
                    <a:p>
                      <a:pPr algn="ctr">
                        <a:buNone/>
                      </a:pPr>
                      <a:r>
                        <a:rPr lang="zh-CN" altLang="en-US">
                          <a:latin typeface="+mn-lt"/>
                          <a:ea typeface="+mn-ea"/>
                          <a:cs typeface="+mn-ea"/>
                          <a:sym typeface="+mn-lt"/>
                        </a:rPr>
                        <a:t>技术</a:t>
                      </a:r>
                      <a:r>
                        <a:rPr lang="en-US" altLang="zh-CN">
                          <a:latin typeface="+mn-lt"/>
                          <a:ea typeface="+mn-ea"/>
                          <a:cs typeface="+mn-ea"/>
                          <a:sym typeface="+mn-lt"/>
                        </a:rPr>
                        <a:t>-</a:t>
                      </a:r>
                      <a:r>
                        <a:rPr lang="zh-CN" altLang="en-US">
                          <a:latin typeface="+mn-lt"/>
                          <a:ea typeface="+mn-ea"/>
                          <a:cs typeface="+mn-ea"/>
                          <a:sym typeface="+mn-lt"/>
                        </a:rPr>
                        <a:t>经济范式</a:t>
                      </a:r>
                      <a:endParaRPr lang="zh-CN" altLang="en-US">
                        <a:latin typeface="+mn-lt"/>
                        <a:ea typeface="+mn-ea"/>
                        <a:cs typeface="+mn-ea"/>
                        <a:sym typeface="+mn-lt"/>
                      </a:endParaRPr>
                    </a:p>
                  </a:txBody>
                  <a:tcPr/>
                </a:tc>
                <a:tc>
                  <a:txBody>
                    <a:bodyPr/>
                    <a:lstStyle/>
                    <a:p>
                      <a:pPr algn="ctr">
                        <a:buNone/>
                      </a:pPr>
                      <a:r>
                        <a:rPr lang="zh-CN" altLang="en-US">
                          <a:latin typeface="+mn-lt"/>
                          <a:ea typeface="+mn-ea"/>
                          <a:cs typeface="+mn-ea"/>
                          <a:sym typeface="+mn-lt"/>
                        </a:rPr>
                        <a:t>革命性变化</a:t>
                      </a:r>
                      <a:endParaRPr lang="zh-CN" altLang="en-US">
                        <a:latin typeface="+mn-lt"/>
                        <a:ea typeface="+mn-ea"/>
                        <a:cs typeface="+mn-ea"/>
                        <a:sym typeface="+mn-lt"/>
                      </a:endParaRPr>
                    </a:p>
                  </a:txBody>
                  <a:tcPr/>
                </a:tc>
              </a:tr>
              <a:tr h="1200785">
                <a:tc>
                  <a:txBody>
                    <a:bodyPr/>
                    <a:lstStyle/>
                    <a:p>
                      <a:pPr algn="l">
                        <a:buClrTx/>
                        <a:buSzTx/>
                        <a:buFontTx/>
                        <a:buNone/>
                      </a:pPr>
                      <a:r>
                        <a:rPr lang="zh-CN" altLang="en-US">
                          <a:latin typeface="+mn-lt"/>
                          <a:ea typeface="+mn-ea"/>
                          <a:cs typeface="+mn-ea"/>
                          <a:sym typeface="+mn-lt"/>
                        </a:rPr>
                        <a:t>4</a:t>
                      </a:r>
                      <a:endParaRPr lang="zh-CN" altLang="en-US">
                        <a:latin typeface="+mn-lt"/>
                        <a:ea typeface="+mn-ea"/>
                        <a:cs typeface="+mn-ea"/>
                        <a:sym typeface="+mn-lt"/>
                      </a:endParaRPr>
                    </a:p>
                  </a:txBody>
                  <a:tcPr/>
                </a:tc>
                <a:tc>
                  <a:txBody>
                    <a:bodyPr/>
                    <a:lstStyle/>
                    <a:p>
                      <a:pPr algn="l">
                        <a:buClrTx/>
                        <a:buSzTx/>
                        <a:buFontTx/>
                        <a:buNone/>
                      </a:pPr>
                      <a:r>
                        <a:rPr lang="zh-CN" altLang="en-US" sz="1800">
                          <a:latin typeface="+mn-lt"/>
                          <a:ea typeface="+mn-ea"/>
                          <a:cs typeface="+mn-ea"/>
                          <a:sym typeface="+mn-lt"/>
                        </a:rPr>
                        <a:t>采掘技术、汽车及流</a:t>
                      </a:r>
                      <a:endParaRPr lang="zh-CN" altLang="en-US" sz="1800">
                        <a:latin typeface="+mn-lt"/>
                        <a:ea typeface="+mn-ea"/>
                        <a:cs typeface="+mn-ea"/>
                        <a:sym typeface="+mn-lt"/>
                      </a:endParaRPr>
                    </a:p>
                    <a:p>
                      <a:pPr algn="l">
                        <a:buClrTx/>
                        <a:buSzTx/>
                        <a:buFontTx/>
                        <a:buNone/>
                      </a:pPr>
                      <a:r>
                        <a:rPr lang="zh-CN" altLang="en-US" sz="1800">
                          <a:latin typeface="+mn-lt"/>
                          <a:ea typeface="+mn-ea"/>
                          <a:cs typeface="+mn-ea"/>
                          <a:sym typeface="+mn-lt"/>
                        </a:rPr>
                        <a:t>水线生产</a:t>
                      </a:r>
                      <a:endParaRPr lang="zh-CN" altLang="en-US">
                        <a:latin typeface="+mn-lt"/>
                        <a:ea typeface="+mn-ea"/>
                        <a:cs typeface="+mn-ea"/>
                        <a:sym typeface="+mn-lt"/>
                      </a:endParaRPr>
                    </a:p>
                  </a:txBody>
                  <a:tcPr/>
                </a:tc>
                <a:tc>
                  <a:txBody>
                    <a:bodyPr/>
                    <a:lstStyle/>
                    <a:p>
                      <a:pPr algn="l">
                        <a:buClrTx/>
                        <a:buSzTx/>
                        <a:buFontTx/>
                        <a:buNone/>
                      </a:pPr>
                      <a:r>
                        <a:rPr lang="zh-CN" altLang="en-US" sz="1800" dirty="0">
                          <a:latin typeface="+mn-lt"/>
                          <a:ea typeface="+mn-ea"/>
                          <a:cs typeface="+mn-ea"/>
                          <a:sym typeface="+mn-lt"/>
                        </a:rPr>
                        <a:t>第一辆 T型车在福特工厂生产（1908）</a:t>
                      </a:r>
                      <a:endParaRPr lang="zh-CN" altLang="en-US" sz="1800" dirty="0">
                        <a:latin typeface="+mn-lt"/>
                        <a:ea typeface="+mn-ea"/>
                        <a:cs typeface="+mn-ea"/>
                        <a:sym typeface="+mn-lt"/>
                      </a:endParaRPr>
                    </a:p>
                  </a:txBody>
                  <a:tcPr/>
                </a:tc>
                <a:tc>
                  <a:txBody>
                    <a:bodyPr/>
                    <a:lstStyle/>
                    <a:p>
                      <a:pPr algn="l">
                        <a:buClrTx/>
                        <a:buSzTx/>
                        <a:buFontTx/>
                        <a:buNone/>
                      </a:pPr>
                      <a:r>
                        <a:rPr lang="zh-CN" altLang="en-US" sz="1800">
                          <a:latin typeface="+mn-lt"/>
                          <a:ea typeface="+mn-ea"/>
                          <a:cs typeface="+mn-ea"/>
                          <a:sym typeface="+mn-lt"/>
                        </a:rPr>
                        <a:t>石油、汽 车和 大规 模生产</a:t>
                      </a:r>
                      <a:endParaRPr lang="zh-CN" altLang="en-US" sz="1800">
                        <a:latin typeface="+mn-lt"/>
                        <a:ea typeface="+mn-ea"/>
                        <a:cs typeface="+mn-ea"/>
                        <a:sym typeface="+mn-lt"/>
                      </a:endParaRPr>
                    </a:p>
                  </a:txBody>
                  <a:tcPr/>
                </a:tc>
                <a:tc>
                  <a:txBody>
                    <a:bodyPr/>
                    <a:lstStyle/>
                    <a:p>
                      <a:pPr algn="l">
                        <a:buClrTx/>
                        <a:buSzTx/>
                        <a:buFontTx/>
                        <a:buNone/>
                      </a:pPr>
                      <a:r>
                        <a:rPr lang="zh-CN" altLang="en-US">
                          <a:latin typeface="+mn-lt"/>
                          <a:ea typeface="+mn-ea"/>
                          <a:cs typeface="+mn-ea"/>
                          <a:sym typeface="+mn-lt"/>
                        </a:rPr>
                        <a:t>流水线、装配线、零部件标准化、跨国公司和纵向一体化出现</a:t>
                      </a:r>
                      <a:endParaRPr lang="zh-CN" altLang="en-US">
                        <a:latin typeface="+mn-lt"/>
                        <a:ea typeface="+mn-ea"/>
                        <a:cs typeface="+mn-ea"/>
                        <a:sym typeface="+mn-lt"/>
                      </a:endParaRPr>
                    </a:p>
                  </a:txBody>
                  <a:tcPr/>
                </a:tc>
                <a:tc>
                  <a:txBody>
                    <a:bodyPr/>
                    <a:lstStyle/>
                    <a:p>
                      <a:pPr algn="l">
                        <a:buClrTx/>
                        <a:buSzTx/>
                        <a:buFontTx/>
                        <a:buNone/>
                      </a:pPr>
                      <a:r>
                        <a:rPr lang="zh-CN" altLang="en-US">
                          <a:latin typeface="+mn-lt"/>
                          <a:ea typeface="+mn-ea"/>
                          <a:cs typeface="+mn-ea"/>
                          <a:sym typeface="+mn-lt"/>
                        </a:rPr>
                        <a:t>解决了批量生产过程不连续对生产规模的限制；原材料和能源更为廉价</a:t>
                      </a:r>
                      <a:endParaRPr lang="zh-CN" altLang="en-US">
                        <a:latin typeface="+mn-lt"/>
                        <a:ea typeface="+mn-ea"/>
                        <a:cs typeface="+mn-ea"/>
                        <a:sym typeface="+mn-lt"/>
                      </a:endParaRPr>
                    </a:p>
                  </a:txBody>
                  <a:tcPr/>
                </a:tc>
              </a:tr>
              <a:tr h="1201420">
                <a:tc>
                  <a:txBody>
                    <a:bodyPr/>
                    <a:lstStyle/>
                    <a:p>
                      <a:pPr algn="l">
                        <a:buClrTx/>
                        <a:buSzTx/>
                        <a:buFontTx/>
                        <a:buNone/>
                      </a:pPr>
                      <a:r>
                        <a:rPr lang="en-US" altLang="zh-CN">
                          <a:latin typeface="+mn-lt"/>
                          <a:ea typeface="+mn-ea"/>
                          <a:cs typeface="+mn-ea"/>
                          <a:sym typeface="+mn-lt"/>
                        </a:rPr>
                        <a:t>5</a:t>
                      </a:r>
                      <a:endParaRPr lang="en-US" altLang="zh-CN">
                        <a:latin typeface="+mn-lt"/>
                        <a:ea typeface="+mn-ea"/>
                        <a:cs typeface="+mn-ea"/>
                        <a:sym typeface="+mn-lt"/>
                      </a:endParaRPr>
                    </a:p>
                  </a:txBody>
                  <a:tcPr/>
                </a:tc>
                <a:tc>
                  <a:txBody>
                    <a:bodyPr/>
                    <a:lstStyle/>
                    <a:p>
                      <a:pPr algn="l">
                        <a:buClrTx/>
                        <a:buSzTx/>
                        <a:buFontTx/>
                        <a:buNone/>
                      </a:pPr>
                      <a:r>
                        <a:rPr lang="zh-CN" altLang="en-US">
                          <a:latin typeface="+mn-lt"/>
                          <a:ea typeface="+mn-ea"/>
                          <a:cs typeface="+mn-ea"/>
                          <a:sym typeface="+mn-lt"/>
                        </a:rPr>
                        <a:t>信息通</a:t>
                      </a:r>
                      <a:endParaRPr lang="zh-CN" altLang="en-US">
                        <a:latin typeface="+mn-lt"/>
                        <a:ea typeface="+mn-ea"/>
                        <a:cs typeface="+mn-ea"/>
                        <a:sym typeface="+mn-lt"/>
                      </a:endParaRPr>
                    </a:p>
                    <a:p>
                      <a:pPr algn="l">
                        <a:buClrTx/>
                        <a:buSzTx/>
                        <a:buFontTx/>
                        <a:buNone/>
                      </a:pPr>
                      <a:r>
                        <a:rPr lang="zh-CN" altLang="en-US">
                          <a:latin typeface="+mn-lt"/>
                          <a:ea typeface="+mn-ea"/>
                          <a:cs typeface="+mn-ea"/>
                          <a:sym typeface="+mn-lt"/>
                        </a:rPr>
                        <a:t>信技术</a:t>
                      </a:r>
                      <a:endParaRPr lang="zh-CN" altLang="en-US">
                        <a:latin typeface="+mn-lt"/>
                        <a:ea typeface="+mn-ea"/>
                        <a:cs typeface="+mn-ea"/>
                        <a:sym typeface="+mn-lt"/>
                      </a:endParaRPr>
                    </a:p>
                    <a:p>
                      <a:pPr algn="l">
                        <a:buClrTx/>
                        <a:buSzTx/>
                        <a:buFontTx/>
                        <a:buNone/>
                      </a:pPr>
                      <a:r>
                        <a:rPr lang="zh-CN" altLang="en-US">
                          <a:latin typeface="+mn-lt"/>
                          <a:ea typeface="+mn-ea"/>
                          <a:cs typeface="+mn-ea"/>
                          <a:sym typeface="+mn-lt"/>
                        </a:rPr>
                        <a:t>（一）</a:t>
                      </a:r>
                      <a:endParaRPr lang="zh-CN" altLang="en-US">
                        <a:latin typeface="+mn-lt"/>
                        <a:ea typeface="+mn-ea"/>
                        <a:cs typeface="+mn-ea"/>
                        <a:sym typeface="+mn-lt"/>
                      </a:endParaRPr>
                    </a:p>
                  </a:txBody>
                  <a:tcPr/>
                </a:tc>
                <a:tc>
                  <a:txBody>
                    <a:bodyPr/>
                    <a:lstStyle/>
                    <a:p>
                      <a:pPr algn="l">
                        <a:buClrTx/>
                        <a:buSzTx/>
                        <a:buFontTx/>
                        <a:buNone/>
                      </a:pPr>
                      <a:r>
                        <a:rPr lang="zh-CN" altLang="en-US" sz="1800">
                          <a:latin typeface="+mn-lt"/>
                          <a:ea typeface="+mn-ea"/>
                          <a:cs typeface="+mn-ea"/>
                          <a:sym typeface="+mn-lt"/>
                        </a:rPr>
                        <a:t>英特尔在圣克拉拉宣告微处理器问世（1971）</a:t>
                      </a:r>
                      <a:endParaRPr lang="zh-CN" altLang="en-US" sz="1800">
                        <a:latin typeface="+mn-lt"/>
                        <a:ea typeface="+mn-ea"/>
                        <a:cs typeface="+mn-ea"/>
                        <a:sym typeface="+mn-lt"/>
                      </a:endParaRPr>
                    </a:p>
                  </a:txBody>
                  <a:tcPr/>
                </a:tc>
                <a:tc>
                  <a:txBody>
                    <a:bodyPr/>
                    <a:lstStyle/>
                    <a:p>
                      <a:pPr algn="l">
                        <a:buClrTx/>
                        <a:buSzTx/>
                        <a:buFontTx/>
                        <a:buNone/>
                      </a:pPr>
                      <a:r>
                        <a:rPr lang="zh-CN" altLang="en-US" sz="1800">
                          <a:latin typeface="+mn-lt"/>
                          <a:ea typeface="+mn-ea"/>
                          <a:cs typeface="+mn-ea"/>
                          <a:sym typeface="+mn-lt"/>
                        </a:rPr>
                        <a:t>芯片、</a:t>
                      </a:r>
                      <a:endParaRPr lang="zh-CN" altLang="en-US" sz="1800">
                        <a:latin typeface="+mn-lt"/>
                        <a:ea typeface="+mn-ea"/>
                        <a:cs typeface="+mn-ea"/>
                        <a:sym typeface="+mn-lt"/>
                      </a:endParaRPr>
                    </a:p>
                    <a:p>
                      <a:pPr algn="l">
                        <a:buClrTx/>
                        <a:buSzTx/>
                        <a:buFontTx/>
                        <a:buNone/>
                      </a:pPr>
                      <a:r>
                        <a:rPr lang="zh-CN" altLang="en-US" sz="1800">
                          <a:latin typeface="+mn-lt"/>
                          <a:ea typeface="+mn-ea"/>
                          <a:cs typeface="+mn-ea"/>
                          <a:sym typeface="+mn-lt"/>
                        </a:rPr>
                        <a:t>软件</a:t>
                      </a:r>
                      <a:endParaRPr lang="zh-CN" altLang="en-US" sz="1800">
                        <a:latin typeface="+mn-lt"/>
                        <a:ea typeface="+mn-ea"/>
                        <a:cs typeface="+mn-ea"/>
                        <a:sym typeface="+mn-lt"/>
                      </a:endParaRPr>
                    </a:p>
                    <a:p>
                      <a:pPr algn="l">
                        <a:buClrTx/>
                        <a:buSzTx/>
                        <a:buFontTx/>
                        <a:buNone/>
                      </a:pPr>
                      <a:endParaRPr lang="zh-CN" altLang="en-US" sz="1800">
                        <a:latin typeface="+mn-lt"/>
                        <a:ea typeface="+mn-ea"/>
                        <a:cs typeface="+mn-ea"/>
                        <a:sym typeface="+mn-lt"/>
                      </a:endParaRPr>
                    </a:p>
                  </a:txBody>
                  <a:tcPr/>
                </a:tc>
                <a:tc>
                  <a:txBody>
                    <a:bodyPr/>
                    <a:lstStyle/>
                    <a:p>
                      <a:pPr algn="l">
                        <a:buClrTx/>
                        <a:buSzTx/>
                        <a:buFontTx/>
                        <a:buNone/>
                      </a:pPr>
                      <a:r>
                        <a:rPr lang="zh-CN" altLang="en-US">
                          <a:latin typeface="+mn-lt"/>
                          <a:ea typeface="+mn-ea"/>
                          <a:cs typeface="+mn-ea"/>
                          <a:sym typeface="+mn-lt"/>
                        </a:rPr>
                        <a:t>柔性制造、电子控制系统、企业组织结构网络化、产业集聚、经济全球化进一步加深</a:t>
                      </a:r>
                      <a:endParaRPr lang="zh-CN" altLang="en-US">
                        <a:latin typeface="+mn-lt"/>
                        <a:ea typeface="+mn-ea"/>
                        <a:cs typeface="+mn-ea"/>
                        <a:sym typeface="+mn-lt"/>
                      </a:endParaRPr>
                    </a:p>
                  </a:txBody>
                  <a:tcPr/>
                </a:tc>
                <a:tc>
                  <a:txBody>
                    <a:bodyPr/>
                    <a:lstStyle/>
                    <a:p>
                      <a:pPr algn="l">
                        <a:buClrTx/>
                        <a:buSzTx/>
                        <a:buFontTx/>
                        <a:buNone/>
                      </a:pPr>
                      <a:r>
                        <a:rPr lang="zh-CN" altLang="en-US">
                          <a:latin typeface="+mn-lt"/>
                          <a:ea typeface="+mn-ea"/>
                          <a:cs typeface="+mn-ea"/>
                          <a:sym typeface="+mn-lt"/>
                        </a:rPr>
                        <a:t>解决了规模不经济问题；电子控制技术降低能源材料消耗强度</a:t>
                      </a:r>
                      <a:endParaRPr lang="zh-CN" altLang="en-US">
                        <a:latin typeface="+mn-lt"/>
                        <a:ea typeface="+mn-ea"/>
                        <a:cs typeface="+mn-ea"/>
                        <a:sym typeface="+mn-lt"/>
                      </a:endParaRPr>
                    </a:p>
                  </a:txBody>
                  <a:tcPr/>
                </a:tc>
              </a:tr>
              <a:tr h="1727200">
                <a:tc>
                  <a:txBody>
                    <a:bodyPr/>
                    <a:lstStyle/>
                    <a:p>
                      <a:pPr algn="l">
                        <a:buClrTx/>
                        <a:buSzTx/>
                        <a:buFontTx/>
                        <a:buNone/>
                      </a:pPr>
                      <a:endParaRPr lang="zh-CN" altLang="en-US">
                        <a:latin typeface="+mn-lt"/>
                        <a:ea typeface="+mn-ea"/>
                        <a:cs typeface="+mn-ea"/>
                        <a:sym typeface="+mn-lt"/>
                      </a:endParaRPr>
                    </a:p>
                  </a:txBody>
                  <a:tcPr/>
                </a:tc>
                <a:tc>
                  <a:txBody>
                    <a:bodyPr/>
                    <a:lstStyle/>
                    <a:p>
                      <a:pPr algn="l">
                        <a:buClrTx/>
                        <a:buSzTx/>
                        <a:buFontTx/>
                        <a:buNone/>
                      </a:pPr>
                      <a:r>
                        <a:rPr lang="zh-CN" altLang="en-US">
                          <a:latin typeface="+mn-lt"/>
                          <a:ea typeface="+mn-ea"/>
                          <a:cs typeface="+mn-ea"/>
                          <a:sym typeface="+mn-lt"/>
                        </a:rPr>
                        <a:t>信息通</a:t>
                      </a:r>
                      <a:endParaRPr lang="zh-CN" altLang="en-US">
                        <a:latin typeface="+mn-lt"/>
                        <a:ea typeface="+mn-ea"/>
                        <a:cs typeface="+mn-ea"/>
                        <a:sym typeface="+mn-lt"/>
                      </a:endParaRPr>
                    </a:p>
                    <a:p>
                      <a:pPr algn="l">
                        <a:buClrTx/>
                        <a:buSzTx/>
                        <a:buFontTx/>
                        <a:buNone/>
                      </a:pPr>
                      <a:r>
                        <a:rPr lang="zh-CN" altLang="en-US">
                          <a:latin typeface="+mn-lt"/>
                          <a:ea typeface="+mn-ea"/>
                          <a:cs typeface="+mn-ea"/>
                          <a:sym typeface="+mn-lt"/>
                        </a:rPr>
                        <a:t>信技术</a:t>
                      </a:r>
                      <a:endParaRPr lang="zh-CN" altLang="en-US">
                        <a:latin typeface="+mn-lt"/>
                        <a:ea typeface="+mn-ea"/>
                        <a:cs typeface="+mn-ea"/>
                        <a:sym typeface="+mn-lt"/>
                      </a:endParaRPr>
                    </a:p>
                    <a:p>
                      <a:pPr algn="l">
                        <a:buClrTx/>
                        <a:buSzTx/>
                        <a:buFontTx/>
                        <a:buNone/>
                      </a:pPr>
                      <a:r>
                        <a:rPr lang="zh-CN" altLang="en-US">
                          <a:latin typeface="+mn-lt"/>
                          <a:ea typeface="+mn-ea"/>
                          <a:cs typeface="+mn-ea"/>
                          <a:sym typeface="+mn-lt"/>
                        </a:rPr>
                        <a:t>（二）</a:t>
                      </a:r>
                      <a:endParaRPr lang="zh-CN" altLang="en-US">
                        <a:latin typeface="+mn-lt"/>
                        <a:ea typeface="+mn-ea"/>
                        <a:cs typeface="+mn-ea"/>
                        <a:sym typeface="+mn-lt"/>
                      </a:endParaRPr>
                    </a:p>
                    <a:p>
                      <a:pPr algn="l">
                        <a:buClrTx/>
                        <a:buSzTx/>
                        <a:buFontTx/>
                        <a:buNone/>
                      </a:pPr>
                      <a:endParaRPr lang="zh-CN" altLang="en-US">
                        <a:latin typeface="+mn-lt"/>
                        <a:ea typeface="+mn-ea"/>
                        <a:cs typeface="+mn-ea"/>
                        <a:sym typeface="+mn-lt"/>
                      </a:endParaRPr>
                    </a:p>
                  </a:txBody>
                  <a:tcPr/>
                </a:tc>
                <a:tc>
                  <a:txBody>
                    <a:bodyPr/>
                    <a:lstStyle/>
                    <a:p>
                      <a:pPr algn="l">
                        <a:buClrTx/>
                        <a:buSzTx/>
                        <a:buFontTx/>
                        <a:buNone/>
                      </a:pPr>
                      <a:r>
                        <a:rPr lang="zh-CN" altLang="en-US" sz="1800">
                          <a:latin typeface="+mn-lt"/>
                          <a:ea typeface="+mn-ea"/>
                          <a:cs typeface="+mn-ea"/>
                          <a:sym typeface="+mn-lt"/>
                        </a:rPr>
                        <a:t>因特网在美国问世（1969）</a:t>
                      </a:r>
                      <a:endParaRPr lang="zh-CN" altLang="en-US" sz="1800">
                        <a:latin typeface="+mn-lt"/>
                        <a:ea typeface="+mn-ea"/>
                        <a:cs typeface="+mn-ea"/>
                        <a:sym typeface="+mn-lt"/>
                      </a:endParaRPr>
                    </a:p>
                    <a:p>
                      <a:pPr algn="l">
                        <a:buClrTx/>
                        <a:buSzTx/>
                        <a:buFontTx/>
                        <a:buNone/>
                      </a:pPr>
                      <a:endParaRPr lang="zh-CN" altLang="en-US" sz="1800">
                        <a:latin typeface="+mn-lt"/>
                        <a:ea typeface="+mn-ea"/>
                        <a:cs typeface="+mn-ea"/>
                        <a:sym typeface="+mn-lt"/>
                      </a:endParaRPr>
                    </a:p>
                  </a:txBody>
                  <a:tcPr/>
                </a:tc>
                <a:tc>
                  <a:txBody>
                    <a:bodyPr/>
                    <a:lstStyle/>
                    <a:p>
                      <a:pPr algn="l">
                        <a:buClrTx/>
                        <a:buSzTx/>
                        <a:buFontTx/>
                        <a:buNone/>
                      </a:pPr>
                      <a:r>
                        <a:rPr lang="zh-CN" altLang="en-US" sz="1800">
                          <a:latin typeface="+mn-lt"/>
                          <a:ea typeface="+mn-ea"/>
                          <a:cs typeface="+mn-ea"/>
                          <a:sym typeface="+mn-lt"/>
                        </a:rPr>
                        <a:t>数 字化 信息</a:t>
                      </a:r>
                      <a:endParaRPr lang="zh-CN" altLang="en-US" sz="1800">
                        <a:latin typeface="+mn-lt"/>
                        <a:ea typeface="+mn-ea"/>
                        <a:cs typeface="+mn-ea"/>
                        <a:sym typeface="+mn-lt"/>
                      </a:endParaRPr>
                    </a:p>
                    <a:p>
                      <a:pPr algn="l">
                        <a:buClrTx/>
                        <a:buSzTx/>
                        <a:buFontTx/>
                        <a:buNone/>
                      </a:pPr>
                      <a:endParaRPr lang="zh-CN" altLang="en-US" sz="1800">
                        <a:latin typeface="+mn-lt"/>
                        <a:ea typeface="+mn-ea"/>
                        <a:cs typeface="+mn-ea"/>
                        <a:sym typeface="+mn-lt"/>
                      </a:endParaRPr>
                    </a:p>
                  </a:txBody>
                  <a:tcPr/>
                </a:tc>
                <a:tc>
                  <a:txBody>
                    <a:bodyPr/>
                    <a:lstStyle/>
                    <a:p>
                      <a:pPr algn="l">
                        <a:buClrTx/>
                        <a:buSzTx/>
                        <a:buFontTx/>
                        <a:buNone/>
                      </a:pPr>
                      <a:r>
                        <a:rPr lang="zh-CN" altLang="en-US" sz="1800">
                          <a:latin typeface="+mn-lt"/>
                          <a:ea typeface="+mn-ea"/>
                          <a:cs typeface="+mn-ea"/>
                          <a:sym typeface="+mn-lt"/>
                        </a:rPr>
                        <a:t>分布式、网络化、智能化、集成化、产业融合、跨界融合、线上线下融合、大规模低成本个性化定制生产</a:t>
                      </a:r>
                      <a:endParaRPr lang="zh-CN" altLang="en-US" sz="1800">
                        <a:latin typeface="+mn-lt"/>
                        <a:ea typeface="+mn-ea"/>
                        <a:cs typeface="+mn-ea"/>
                        <a:sym typeface="+mn-lt"/>
                      </a:endParaRPr>
                    </a:p>
                  </a:txBody>
                  <a:tcPr/>
                </a:tc>
                <a:tc>
                  <a:txBody>
                    <a:bodyPr/>
                    <a:lstStyle/>
                    <a:p>
                      <a:pPr algn="l">
                        <a:buClrTx/>
                        <a:buSzTx/>
                        <a:buFontTx/>
                        <a:buNone/>
                      </a:pPr>
                      <a:r>
                        <a:rPr lang="zh-CN" altLang="en-US" sz="1600" dirty="0">
                          <a:latin typeface="+mn-lt"/>
                          <a:ea typeface="+mn-ea"/>
                          <a:cs typeface="+mn-ea"/>
                          <a:sym typeface="+mn-lt"/>
                        </a:rPr>
                        <a:t>提高资源要素协同性；解决信息不对称和委托代理问题；减少中间环节，增加消费者剩余；减少社会闲置资源，提高经济社会整体运行效率</a:t>
                      </a:r>
                      <a:endParaRPr lang="zh-CN" altLang="en-US" sz="1600" dirty="0">
                        <a:latin typeface="+mn-lt"/>
                        <a:ea typeface="+mn-ea"/>
                        <a:cs typeface="+mn-ea"/>
                        <a:sym typeface="+mn-lt"/>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2015082" y="6439"/>
            <a:ext cx="4789166" cy="69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a:latin typeface="+mn-lt"/>
                <a:ea typeface="+mn-ea"/>
                <a:cs typeface="+mn-ea"/>
                <a:sym typeface="+mn-lt"/>
              </a:rPr>
              <a:t>信息经济 </a:t>
            </a:r>
            <a:endParaRPr lang="en-US" altLang="zh-CN" sz="4000" b="1" dirty="0">
              <a:latin typeface="+mn-lt"/>
              <a:ea typeface="+mn-ea"/>
              <a:cs typeface="+mn-ea"/>
              <a:sym typeface="+mn-lt"/>
            </a:endParaRP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8" name="TextBox 7"/>
          <p:cNvSpPr txBox="1"/>
          <p:nvPr/>
        </p:nvSpPr>
        <p:spPr>
          <a:xfrm>
            <a:off x="142932" y="6439"/>
            <a:ext cx="668061" cy="693103"/>
          </a:xfrm>
          <a:prstGeom prst="rect">
            <a:avLst/>
          </a:prstGeom>
          <a:noFill/>
        </p:spPr>
        <p:txBody>
          <a:bodyPr wrap="none" lIns="76800" tIns="38400" rIns="76800" bIns="38400" rtlCol="0">
            <a:spAutoFit/>
          </a:bodyPr>
          <a:lstStyle/>
          <a:p>
            <a:r>
              <a:rPr lang="en-US" altLang="zh-CN" sz="4000" dirty="0">
                <a:cs typeface="+mn-ea"/>
                <a:sym typeface="+mn-lt"/>
              </a:rPr>
              <a:t>01</a:t>
            </a:r>
            <a:endParaRPr lang="zh-CN" altLang="en-US" sz="4000" dirty="0">
              <a:cs typeface="+mn-ea"/>
              <a:sym typeface="+mn-lt"/>
            </a:endParaRPr>
          </a:p>
        </p:txBody>
      </p:sp>
      <p:sp>
        <p:nvSpPr>
          <p:cNvPr id="3" name="TextBox 2"/>
          <p:cNvSpPr txBox="1"/>
          <p:nvPr/>
        </p:nvSpPr>
        <p:spPr>
          <a:xfrm>
            <a:off x="142875" y="1397635"/>
            <a:ext cx="8823325" cy="3046095"/>
          </a:xfrm>
          <a:prstGeom prst="rect">
            <a:avLst/>
          </a:prstGeom>
          <a:noFill/>
        </p:spPr>
        <p:txBody>
          <a:bodyPr wrap="square" rtlCol="0">
            <a:spAutoFit/>
          </a:bodyPr>
          <a:lstStyle/>
          <a:p>
            <a:pPr>
              <a:lnSpc>
                <a:spcPct val="150000"/>
              </a:lnSpc>
            </a:pPr>
            <a:r>
              <a:rPr lang="zh-CN" altLang="en-US" sz="4400" dirty="0">
                <a:cs typeface="+mn-ea"/>
                <a:sym typeface="+mn-lt"/>
              </a:rPr>
              <a:t>   </a:t>
            </a:r>
            <a:r>
              <a:rPr lang="zh-CN" altLang="en-US" sz="2800" dirty="0">
                <a:cs typeface="+mn-ea"/>
                <a:sym typeface="+mn-lt"/>
              </a:rPr>
              <a:t>以</a:t>
            </a:r>
            <a:r>
              <a:rPr lang="zh-CN" altLang="en-US" sz="2800" dirty="0">
                <a:solidFill>
                  <a:srgbClr val="FF0000"/>
                </a:solidFill>
                <a:cs typeface="+mn-ea"/>
                <a:sym typeface="+mn-lt"/>
              </a:rPr>
              <a:t>信息资源</a:t>
            </a:r>
            <a:r>
              <a:rPr lang="zh-CN" altLang="en-US" sz="2800" dirty="0">
                <a:cs typeface="+mn-ea"/>
                <a:sym typeface="+mn-lt"/>
              </a:rPr>
              <a:t>为基础，</a:t>
            </a:r>
            <a:r>
              <a:rPr lang="zh-CN" altLang="en-US" sz="2800" dirty="0">
                <a:solidFill>
                  <a:srgbClr val="FF0000"/>
                </a:solidFill>
                <a:cs typeface="+mn-ea"/>
                <a:sym typeface="+mn-lt"/>
              </a:rPr>
              <a:t>信息技术</a:t>
            </a:r>
            <a:r>
              <a:rPr lang="zh-CN" altLang="en-US" sz="2800" dirty="0">
                <a:cs typeface="+mn-ea"/>
                <a:sym typeface="+mn-lt"/>
              </a:rPr>
              <a:t>为手段，通过</a:t>
            </a:r>
            <a:r>
              <a:rPr lang="zh-CN" altLang="en-US" sz="2800" dirty="0">
                <a:solidFill>
                  <a:srgbClr val="FF0000"/>
                </a:solidFill>
                <a:cs typeface="+mn-ea"/>
                <a:sym typeface="+mn-lt"/>
              </a:rPr>
              <a:t>生产知识密集型的信息产品和信息服务</a:t>
            </a:r>
            <a:r>
              <a:rPr lang="zh-CN" altLang="en-US" sz="2800" dirty="0">
                <a:cs typeface="+mn-ea"/>
                <a:sym typeface="+mn-lt"/>
              </a:rPr>
              <a:t>来促进经济增长、社会产出和劳动就业的一种最新经济结构。它被认为是继农业经济、工业经济和服务经济之后最现代化的经济形态。</a:t>
            </a:r>
            <a:endParaRPr lang="zh-CN" altLang="en-US" sz="2800" dirty="0">
              <a:cs typeface="+mn-ea"/>
              <a:sym typeface="+mn-lt"/>
            </a:endParaRPr>
          </a:p>
        </p:txBody>
      </p:sp>
      <p:sp>
        <p:nvSpPr>
          <p:cNvPr id="2" name="TextBox 1"/>
          <p:cNvSpPr txBox="1"/>
          <p:nvPr/>
        </p:nvSpPr>
        <p:spPr>
          <a:xfrm>
            <a:off x="164465" y="814070"/>
            <a:ext cx="8884920" cy="583565"/>
          </a:xfrm>
          <a:prstGeom prst="rect">
            <a:avLst/>
          </a:prstGeom>
          <a:noFill/>
        </p:spPr>
        <p:txBody>
          <a:bodyPr wrap="square" rtlCol="0">
            <a:spAutoFit/>
          </a:bodyPr>
          <a:lstStyle/>
          <a:p>
            <a:r>
              <a:rPr lang="zh-CN" altLang="en-US" sz="3200" b="1" dirty="0">
                <a:cs typeface="+mn-ea"/>
                <a:sym typeface="+mn-lt"/>
              </a:rPr>
              <a:t>一、信息经济的定义 </a:t>
            </a:r>
            <a:r>
              <a:rPr lang="en-US" altLang="zh-CN" sz="3200" b="1" dirty="0">
                <a:cs typeface="+mn-ea"/>
                <a:sym typeface="+mn-lt"/>
              </a:rPr>
              <a:t>Information Economics</a:t>
            </a:r>
            <a:endParaRPr lang="en-US" altLang="zh-CN" sz="3200"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接连接符 45"/>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8" name="燕尾形 47"/>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9" name="同心圆 21"/>
          <p:cNvSpPr/>
          <p:nvPr/>
        </p:nvSpPr>
        <p:spPr>
          <a:xfrm>
            <a:off x="2868129" y="1100467"/>
            <a:ext cx="941766" cy="85224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023620">
              <a:defRPr/>
            </a:pPr>
            <a:endParaRPr lang="zh-CN" altLang="en-US" sz="2000" b="1" kern="0" dirty="0">
              <a:solidFill>
                <a:srgbClr val="EA5E66"/>
              </a:solidFill>
              <a:cs typeface="+mn-ea"/>
              <a:sym typeface="+mn-lt"/>
            </a:endParaRPr>
          </a:p>
        </p:txBody>
      </p:sp>
      <p:grpSp>
        <p:nvGrpSpPr>
          <p:cNvPr id="50" name="组合 49"/>
          <p:cNvGrpSpPr/>
          <p:nvPr/>
        </p:nvGrpSpPr>
        <p:grpSpPr>
          <a:xfrm>
            <a:off x="3853180" y="1062355"/>
            <a:ext cx="4955540" cy="775335"/>
            <a:chOff x="4304043" y="1286668"/>
            <a:chExt cx="3837944" cy="2757793"/>
          </a:xfrm>
          <a:effectLst>
            <a:outerShdw blurRad="381000" dist="254000" dir="8100000" algn="tr" rotWithShape="0">
              <a:prstClr val="black">
                <a:alpha val="40000"/>
              </a:prstClr>
            </a:outerShdw>
          </a:effectLst>
        </p:grpSpPr>
        <p:sp>
          <p:nvSpPr>
            <p:cNvPr id="51" name="圆角矩形 50"/>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2" name="圆角矩形 51"/>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3" name="组合 52"/>
          <p:cNvGrpSpPr/>
          <p:nvPr/>
        </p:nvGrpSpPr>
        <p:grpSpPr>
          <a:xfrm>
            <a:off x="3910330" y="2322830"/>
            <a:ext cx="4960620" cy="775335"/>
            <a:chOff x="4304043" y="1286668"/>
            <a:chExt cx="3837944" cy="2757793"/>
          </a:xfrm>
          <a:effectLst>
            <a:outerShdw blurRad="381000" dist="254000" dir="8100000" algn="tr" rotWithShape="0">
              <a:prstClr val="black">
                <a:alpha val="40000"/>
              </a:prstClr>
            </a:outerShdw>
          </a:effectLst>
        </p:grpSpPr>
        <p:sp>
          <p:nvSpPr>
            <p:cNvPr id="54" name="圆角矩形 5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5" name="圆角矩形 54"/>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6" name="组合 55"/>
          <p:cNvGrpSpPr/>
          <p:nvPr/>
        </p:nvGrpSpPr>
        <p:grpSpPr>
          <a:xfrm>
            <a:off x="3909695" y="3580130"/>
            <a:ext cx="4899660" cy="775335"/>
            <a:chOff x="4304043" y="1286668"/>
            <a:chExt cx="3837944" cy="2757793"/>
          </a:xfrm>
          <a:effectLst>
            <a:outerShdw blurRad="381000" dist="254000" dir="8100000" algn="tr" rotWithShape="0">
              <a:prstClr val="black">
                <a:alpha val="40000"/>
              </a:prstClr>
            </a:outerShdw>
          </a:effectLst>
        </p:grpSpPr>
        <p:sp>
          <p:nvSpPr>
            <p:cNvPr id="57" name="圆角矩形 5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8" name="圆角矩形 57"/>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2" name="组合 1"/>
          <p:cNvGrpSpPr/>
          <p:nvPr/>
        </p:nvGrpSpPr>
        <p:grpSpPr>
          <a:xfrm>
            <a:off x="73660" y="1814830"/>
            <a:ext cx="3796665" cy="2433320"/>
            <a:chOff x="1107" y="2938"/>
            <a:chExt cx="5979" cy="3832"/>
          </a:xfrm>
        </p:grpSpPr>
        <p:grpSp>
          <p:nvGrpSpPr>
            <p:cNvPr id="21" name="组合 20"/>
            <p:cNvGrpSpPr/>
            <p:nvPr/>
          </p:nvGrpSpPr>
          <p:grpSpPr>
            <a:xfrm>
              <a:off x="1107" y="3082"/>
              <a:ext cx="2680" cy="2427"/>
              <a:chOff x="304800" y="673100"/>
              <a:chExt cx="4000500" cy="4003980"/>
            </a:xfrm>
            <a:effectLst>
              <a:outerShdw blurRad="444500" dist="254000" dir="8100000" algn="tr" rotWithShape="0">
                <a:prstClr val="black">
                  <a:alpha val="50000"/>
                </a:prstClr>
              </a:outerShdw>
            </a:effectLst>
          </p:grpSpPr>
          <p:sp>
            <p:nvSpPr>
              <p:cNvPr id="22" name="同心圆 18"/>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023620">
                  <a:defRPr/>
                </a:pPr>
                <a:endParaRPr lang="zh-CN" altLang="en-US" sz="2000" kern="0">
                  <a:cs typeface="+mn-ea"/>
                  <a:sym typeface="+mn-lt"/>
                </a:endParaRPr>
              </a:p>
            </p:txBody>
          </p:sp>
          <p:sp>
            <p:nvSpPr>
              <p:cNvPr id="23" name="椭圆 19"/>
              <p:cNvSpPr/>
              <p:nvPr/>
            </p:nvSpPr>
            <p:spPr>
              <a:xfrm>
                <a:off x="467374" y="851205"/>
                <a:ext cx="3825874" cy="3825875"/>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023620">
                  <a:defRPr/>
                </a:pPr>
                <a:endParaRPr lang="zh-CN" altLang="en-US" sz="2000" kern="0" dirty="0">
                  <a:cs typeface="+mn-ea"/>
                  <a:sym typeface="+mn-lt"/>
                </a:endParaRPr>
              </a:p>
            </p:txBody>
          </p:sp>
        </p:grpSp>
        <p:grpSp>
          <p:nvGrpSpPr>
            <p:cNvPr id="24" name="组合 23"/>
            <p:cNvGrpSpPr/>
            <p:nvPr/>
          </p:nvGrpSpPr>
          <p:grpSpPr>
            <a:xfrm>
              <a:off x="4022" y="2938"/>
              <a:ext cx="1584" cy="2823"/>
              <a:chOff x="2210594" y="1810545"/>
              <a:chExt cx="1005703" cy="1981199"/>
            </a:xfrm>
          </p:grpSpPr>
          <p:cxnSp>
            <p:nvCxnSpPr>
              <p:cNvPr id="25" name="直接连接符 24"/>
              <p:cNvCxnSpPr/>
              <p:nvPr/>
            </p:nvCxnSpPr>
            <p:spPr>
              <a:xfrm>
                <a:off x="2210594" y="3160810"/>
                <a:ext cx="1005703" cy="630934"/>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2346670" y="2801144"/>
                <a:ext cx="777103" cy="1"/>
              </a:xfrm>
              <a:prstGeom prst="line">
                <a:avLst/>
              </a:prstGeom>
              <a:ln w="28575">
                <a:solidFill>
                  <a:srgbClr val="F69F1E"/>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210594" y="1810545"/>
                <a:ext cx="943881" cy="581419"/>
              </a:xfrm>
              <a:prstGeom prst="line">
                <a:avLst/>
              </a:prstGeom>
              <a:ln w="28575">
                <a:solidFill>
                  <a:srgbClr val="EA5E66"/>
                </a:solidFill>
                <a:prstDash val="dash"/>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5500" y="3628"/>
              <a:ext cx="1587" cy="1342"/>
              <a:chOff x="304800" y="673100"/>
              <a:chExt cx="4280400" cy="4000500"/>
            </a:xfrm>
            <a:effectLst>
              <a:outerShdw blurRad="444500" dist="254000" dir="8100000" algn="tr" rotWithShape="0">
                <a:prstClr val="black">
                  <a:alpha val="50000"/>
                </a:prstClr>
              </a:outerShdw>
            </a:effectLst>
          </p:grpSpPr>
          <p:sp>
            <p:nvSpPr>
              <p:cNvPr id="41" name="同心圆 24"/>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023620">
                  <a:defRPr/>
                </a:pPr>
                <a:endParaRPr lang="zh-CN" altLang="en-US" sz="2000" b="1" kern="0">
                  <a:cs typeface="+mn-ea"/>
                  <a:sym typeface="+mn-lt"/>
                </a:endParaRPr>
              </a:p>
            </p:txBody>
          </p:sp>
          <p:sp>
            <p:nvSpPr>
              <p:cNvPr id="42" name="椭圆 25"/>
              <p:cNvSpPr/>
              <p:nvPr/>
            </p:nvSpPr>
            <p:spPr>
              <a:xfrm>
                <a:off x="759326" y="760410"/>
                <a:ext cx="3825874" cy="3825875"/>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023620">
                  <a:defRPr/>
                </a:pPr>
                <a:r>
                  <a:rPr lang="en-US" altLang="zh-CN" sz="3600" kern="0" dirty="0">
                    <a:cs typeface="+mn-ea"/>
                    <a:sym typeface="+mn-lt"/>
                  </a:rPr>
                  <a:t>2</a:t>
                </a:r>
                <a:endParaRPr lang="zh-CN" altLang="en-US" sz="3600" kern="0" dirty="0">
                  <a:cs typeface="+mn-ea"/>
                  <a:sym typeface="+mn-lt"/>
                </a:endParaRPr>
              </a:p>
            </p:txBody>
          </p:sp>
        </p:grpSp>
        <p:grpSp>
          <p:nvGrpSpPr>
            <p:cNvPr id="43" name="组合 42"/>
            <p:cNvGrpSpPr/>
            <p:nvPr/>
          </p:nvGrpSpPr>
          <p:grpSpPr>
            <a:xfrm>
              <a:off x="5500" y="5428"/>
              <a:ext cx="1531" cy="1342"/>
              <a:chOff x="304800" y="673100"/>
              <a:chExt cx="4129826" cy="4000500"/>
            </a:xfrm>
            <a:effectLst>
              <a:outerShdw blurRad="444500" dist="254000" dir="8100000" algn="tr" rotWithShape="0">
                <a:prstClr val="black">
                  <a:alpha val="50000"/>
                </a:prstClr>
              </a:outerShdw>
            </a:effectLst>
          </p:grpSpPr>
          <p:sp>
            <p:nvSpPr>
              <p:cNvPr id="44" name="同心圆 27"/>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023620">
                  <a:defRPr/>
                </a:pPr>
                <a:endParaRPr lang="zh-CN" altLang="en-US" sz="2000" b="1" kern="0">
                  <a:cs typeface="+mn-ea"/>
                  <a:sym typeface="+mn-lt"/>
                </a:endParaRPr>
              </a:p>
            </p:txBody>
          </p:sp>
          <p:sp>
            <p:nvSpPr>
              <p:cNvPr id="45" name="椭圆 28"/>
              <p:cNvSpPr/>
              <p:nvPr/>
            </p:nvSpPr>
            <p:spPr>
              <a:xfrm>
                <a:off x="608752" y="760410"/>
                <a:ext cx="3825874" cy="3825875"/>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023620">
                  <a:defRPr/>
                </a:pPr>
                <a:r>
                  <a:rPr lang="en-US" altLang="zh-CN" sz="3600" kern="0" dirty="0">
                    <a:cs typeface="+mn-ea"/>
                    <a:sym typeface="+mn-lt"/>
                  </a:rPr>
                  <a:t>3</a:t>
                </a:r>
                <a:endParaRPr lang="zh-CN" altLang="en-US" sz="3600" kern="0" dirty="0">
                  <a:cs typeface="+mn-ea"/>
                  <a:sym typeface="+mn-lt"/>
                </a:endParaRPr>
              </a:p>
            </p:txBody>
          </p:sp>
        </p:grpSp>
        <p:sp>
          <p:nvSpPr>
            <p:cNvPr id="3" name="矩形 2"/>
            <p:cNvSpPr/>
            <p:nvPr/>
          </p:nvSpPr>
          <p:spPr>
            <a:xfrm>
              <a:off x="1784" y="3628"/>
              <a:ext cx="1427" cy="1503"/>
            </a:xfrm>
            <a:prstGeom prst="rect">
              <a:avLst/>
            </a:prstGeom>
          </p:spPr>
          <p:txBody>
            <a:bodyPr wrap="none">
              <a:spAutoFit/>
            </a:bodyPr>
            <a:lstStyle/>
            <a:p>
              <a:r>
                <a:rPr lang="zh-CN" altLang="en-US" sz="2800" b="1" dirty="0">
                  <a:solidFill>
                    <a:prstClr val="black"/>
                  </a:solidFill>
                  <a:cs typeface="+mn-ea"/>
                  <a:sym typeface="+mn-lt"/>
                </a:rPr>
                <a:t>衡量</a:t>
              </a:r>
              <a:endParaRPr lang="en-US" altLang="zh-CN" sz="2800" b="1" dirty="0">
                <a:solidFill>
                  <a:prstClr val="black"/>
                </a:solidFill>
                <a:cs typeface="+mn-ea"/>
                <a:sym typeface="+mn-lt"/>
              </a:endParaRPr>
            </a:p>
            <a:p>
              <a:r>
                <a:rPr lang="zh-CN" altLang="en-US" sz="2800" b="1" dirty="0">
                  <a:solidFill>
                    <a:prstClr val="black"/>
                  </a:solidFill>
                  <a:cs typeface="+mn-ea"/>
                  <a:sym typeface="+mn-lt"/>
                </a:rPr>
                <a:t>标准</a:t>
              </a:r>
              <a:endParaRPr lang="zh-CN" altLang="en-US" dirty="0">
                <a:cs typeface="+mn-ea"/>
                <a:sym typeface="+mn-lt"/>
              </a:endParaRPr>
            </a:p>
          </p:txBody>
        </p:sp>
      </p:grpSp>
      <p:sp>
        <p:nvSpPr>
          <p:cNvPr id="4" name="TextBox 3"/>
          <p:cNvSpPr txBox="1"/>
          <p:nvPr/>
        </p:nvSpPr>
        <p:spPr>
          <a:xfrm>
            <a:off x="3073792" y="1203598"/>
            <a:ext cx="418704" cy="646331"/>
          </a:xfrm>
          <a:prstGeom prst="rect">
            <a:avLst/>
          </a:prstGeom>
          <a:noFill/>
        </p:spPr>
        <p:txBody>
          <a:bodyPr wrap="none" rtlCol="0">
            <a:spAutoFit/>
          </a:bodyPr>
          <a:lstStyle/>
          <a:p>
            <a:r>
              <a:rPr lang="en-US" altLang="zh-CN" sz="3600" dirty="0">
                <a:cs typeface="+mn-ea"/>
                <a:sym typeface="+mn-lt"/>
              </a:rPr>
              <a:t>1</a:t>
            </a:r>
            <a:endParaRPr lang="zh-CN" altLang="en-US" sz="3600" dirty="0">
              <a:cs typeface="+mn-ea"/>
              <a:sym typeface="+mn-lt"/>
            </a:endParaRPr>
          </a:p>
        </p:txBody>
      </p:sp>
      <p:sp>
        <p:nvSpPr>
          <p:cNvPr id="5" name="TextBox 4"/>
          <p:cNvSpPr txBox="1"/>
          <p:nvPr/>
        </p:nvSpPr>
        <p:spPr>
          <a:xfrm>
            <a:off x="4037965" y="1203325"/>
            <a:ext cx="4080510" cy="499432"/>
          </a:xfrm>
          <a:prstGeom prst="rect">
            <a:avLst/>
          </a:prstGeom>
          <a:noFill/>
        </p:spPr>
        <p:txBody>
          <a:bodyPr wrap="square" rtlCol="0">
            <a:spAutoFit/>
          </a:bodyPr>
          <a:lstStyle/>
          <a:p>
            <a:pPr lvl="0">
              <a:lnSpc>
                <a:spcPct val="150000"/>
              </a:lnSpc>
            </a:pPr>
            <a:r>
              <a:rPr lang="zh-CN" altLang="en-US" sz="2000" dirty="0">
                <a:solidFill>
                  <a:srgbClr val="FF0000"/>
                </a:solidFill>
                <a:cs typeface="+mn-ea"/>
                <a:sym typeface="+mn-lt"/>
              </a:rPr>
              <a:t>信息部分在产品和劳动中所占比重</a:t>
            </a:r>
            <a:endParaRPr lang="zh-CN" altLang="en-US" sz="2000" dirty="0">
              <a:solidFill>
                <a:srgbClr val="FF0000"/>
              </a:solidFill>
              <a:cs typeface="+mn-ea"/>
              <a:sym typeface="+mn-lt"/>
            </a:endParaRPr>
          </a:p>
        </p:txBody>
      </p:sp>
      <p:sp>
        <p:nvSpPr>
          <p:cNvPr id="6" name="矩形 5"/>
          <p:cNvSpPr/>
          <p:nvPr/>
        </p:nvSpPr>
        <p:spPr>
          <a:xfrm>
            <a:off x="4031615" y="2345690"/>
            <a:ext cx="5582920" cy="499432"/>
          </a:xfrm>
          <a:prstGeom prst="rect">
            <a:avLst/>
          </a:prstGeom>
        </p:spPr>
        <p:txBody>
          <a:bodyPr wrap="square">
            <a:spAutoFit/>
          </a:bodyPr>
          <a:lstStyle/>
          <a:p>
            <a:pPr lvl="0">
              <a:lnSpc>
                <a:spcPct val="150000"/>
              </a:lnSpc>
            </a:pPr>
            <a:r>
              <a:rPr lang="zh-CN" altLang="en-US" sz="2000" dirty="0">
                <a:solidFill>
                  <a:srgbClr val="FF0000"/>
                </a:solidFill>
                <a:cs typeface="+mn-ea"/>
                <a:sym typeface="+mn-lt"/>
              </a:rPr>
              <a:t>信息部分所创造的产值在GNP中所占比重</a:t>
            </a:r>
            <a:endParaRPr lang="zh-CN" altLang="en-US" sz="2000" dirty="0">
              <a:solidFill>
                <a:srgbClr val="FF0000"/>
              </a:solidFill>
              <a:cs typeface="+mn-ea"/>
              <a:sym typeface="+mn-lt"/>
            </a:endParaRPr>
          </a:p>
        </p:txBody>
      </p:sp>
      <p:sp>
        <p:nvSpPr>
          <p:cNvPr id="7" name="矩形 6"/>
          <p:cNvSpPr/>
          <p:nvPr/>
        </p:nvSpPr>
        <p:spPr>
          <a:xfrm>
            <a:off x="4031615" y="3607435"/>
            <a:ext cx="4777105" cy="499432"/>
          </a:xfrm>
          <a:prstGeom prst="rect">
            <a:avLst/>
          </a:prstGeom>
        </p:spPr>
        <p:txBody>
          <a:bodyPr wrap="square">
            <a:spAutoFit/>
          </a:bodyPr>
          <a:lstStyle/>
          <a:p>
            <a:pPr lvl="0">
              <a:lnSpc>
                <a:spcPct val="150000"/>
              </a:lnSpc>
            </a:pPr>
            <a:r>
              <a:rPr lang="zh-CN" altLang="en-US" sz="2000" dirty="0">
                <a:solidFill>
                  <a:srgbClr val="FF0000"/>
                </a:solidFill>
                <a:cs typeface="+mn-ea"/>
                <a:sym typeface="+mn-lt"/>
              </a:rPr>
              <a:t>信息劳动者在总就业人口中所占比重</a:t>
            </a:r>
            <a:endParaRPr lang="zh-CN" altLang="en-US" sz="2000" dirty="0">
              <a:solidFill>
                <a:srgbClr val="FF0000"/>
              </a:solidFill>
              <a:cs typeface="+mn-ea"/>
              <a:sym typeface="+mn-lt"/>
            </a:endParaRPr>
          </a:p>
        </p:txBody>
      </p:sp>
      <p:sp>
        <p:nvSpPr>
          <p:cNvPr id="34" name="TextBox 43"/>
          <p:cNvSpPr txBox="1">
            <a:spLocks noChangeArrowheads="1"/>
          </p:cNvSpPr>
          <p:nvPr/>
        </p:nvSpPr>
        <p:spPr bwMode="auto">
          <a:xfrm>
            <a:off x="2015082" y="6439"/>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400" b="1" dirty="0">
                <a:solidFill>
                  <a:schemeClr val="tx1">
                    <a:lumMod val="75000"/>
                    <a:lumOff val="25000"/>
                  </a:schemeClr>
                </a:solidFill>
                <a:latin typeface="+mn-lt"/>
                <a:ea typeface="+mn-ea"/>
                <a:cs typeface="+mn-ea"/>
                <a:sym typeface="+mn-lt"/>
              </a:rPr>
              <a:t> </a:t>
            </a:r>
            <a:r>
              <a:rPr lang="zh-CN" altLang="en-US" sz="4000" b="1" dirty="0">
                <a:latin typeface="+mn-lt"/>
                <a:ea typeface="+mn-ea"/>
                <a:cs typeface="+mn-ea"/>
                <a:sym typeface="+mn-lt"/>
              </a:rPr>
              <a:t>信息经济</a:t>
            </a:r>
            <a:endParaRPr lang="en-US" altLang="zh-CN" sz="4000" b="1" dirty="0">
              <a:latin typeface="+mn-lt"/>
              <a:ea typeface="+mn-ea"/>
              <a:cs typeface="+mn-ea"/>
              <a:sym typeface="+mn-lt"/>
            </a:endParaRPr>
          </a:p>
        </p:txBody>
      </p:sp>
      <p:sp>
        <p:nvSpPr>
          <p:cNvPr id="35" name="燕尾形 34"/>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6" name="TextBox 7"/>
          <p:cNvSpPr txBox="1"/>
          <p:nvPr/>
        </p:nvSpPr>
        <p:spPr>
          <a:xfrm>
            <a:off x="142932" y="6439"/>
            <a:ext cx="668061" cy="693103"/>
          </a:xfrm>
          <a:prstGeom prst="rect">
            <a:avLst/>
          </a:prstGeom>
          <a:noFill/>
        </p:spPr>
        <p:txBody>
          <a:bodyPr wrap="none" lIns="76800" tIns="38400" rIns="76800" bIns="38400" rtlCol="0">
            <a:spAutoFit/>
          </a:bodyPr>
          <a:lstStyle/>
          <a:p>
            <a:r>
              <a:rPr lang="en-US" altLang="zh-CN" sz="4000" dirty="0">
                <a:cs typeface="+mn-ea"/>
                <a:sym typeface="+mn-lt"/>
              </a:rPr>
              <a:t>01</a:t>
            </a:r>
            <a:endParaRPr lang="zh-CN" altLang="en-US" sz="4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algn="ctr" defTabSz="768350">
              <a:defRPr/>
            </a:pPr>
            <a:endParaRPr lang="zh-CN" altLang="en-US" sz="1500" kern="0">
              <a:solidFill>
                <a:prstClr val="white"/>
              </a:solidFill>
              <a:cs typeface="+mn-ea"/>
              <a:sym typeface="+mn-lt"/>
            </a:endParaRPr>
          </a:p>
        </p:txBody>
      </p:sp>
      <p:sp>
        <p:nvSpPr>
          <p:cNvPr id="32" name="矩形 31"/>
          <p:cNvSpPr/>
          <p:nvPr/>
        </p:nvSpPr>
        <p:spPr>
          <a:xfrm>
            <a:off x="2122005" y="159024"/>
            <a:ext cx="4899989" cy="646937"/>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从信息经济到数字经济</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sp>
        <p:nvSpPr>
          <p:cNvPr id="6" name="文本框 5"/>
          <p:cNvSpPr txBox="1"/>
          <p:nvPr/>
        </p:nvSpPr>
        <p:spPr>
          <a:xfrm>
            <a:off x="264795" y="1379220"/>
            <a:ext cx="8616315" cy="3046095"/>
          </a:xfrm>
          <a:prstGeom prst="rect">
            <a:avLst/>
          </a:prstGeom>
          <a:noFill/>
        </p:spPr>
        <p:txBody>
          <a:bodyPr wrap="square" rtlCol="0">
            <a:spAutoFit/>
          </a:bodyPr>
          <a:lstStyle/>
          <a:p>
            <a:r>
              <a:rPr lang="en-US" altLang="zh-CN" sz="2400" b="1" dirty="0">
                <a:cs typeface="+mn-ea"/>
                <a:sym typeface="+mn-lt"/>
              </a:rPr>
              <a:t>      </a:t>
            </a:r>
            <a:r>
              <a:rPr lang="zh-CN" altLang="en-US" sz="2400" b="1" dirty="0">
                <a:cs typeface="+mn-ea"/>
                <a:sym typeface="+mn-lt"/>
              </a:rPr>
              <a:t>信息经济作为一种全新经济形态，正成为转型升级的重要驱动力，也是全球新一轮产业竞争的制高点。信息经济是以</a:t>
            </a:r>
            <a:r>
              <a:rPr lang="zh-CN" altLang="en-US" sz="2400" b="1" dirty="0">
                <a:solidFill>
                  <a:srgbClr val="FF0000"/>
                </a:solidFill>
                <a:cs typeface="+mn-ea"/>
                <a:sym typeface="+mn-lt"/>
              </a:rPr>
              <a:t>信息和知识的数字化编码</a:t>
            </a:r>
            <a:r>
              <a:rPr lang="zh-CN" altLang="en-US" sz="2400" b="1" dirty="0">
                <a:cs typeface="+mn-ea"/>
                <a:sym typeface="+mn-lt"/>
              </a:rPr>
              <a:t>为基础，</a:t>
            </a:r>
            <a:r>
              <a:rPr lang="zh-CN" altLang="en-US" sz="2400" b="1" dirty="0">
                <a:solidFill>
                  <a:srgbClr val="FF0000"/>
                </a:solidFill>
                <a:cs typeface="+mn-ea"/>
                <a:sym typeface="+mn-lt"/>
              </a:rPr>
              <a:t>数字化资源</a:t>
            </a:r>
            <a:r>
              <a:rPr lang="zh-CN" altLang="en-US" sz="2400" b="1" dirty="0">
                <a:cs typeface="+mn-ea"/>
                <a:sym typeface="+mn-lt"/>
              </a:rPr>
              <a:t>为核心生产要素，以</a:t>
            </a:r>
            <a:r>
              <a:rPr lang="zh-CN" altLang="en-US" sz="2400" b="1" dirty="0">
                <a:solidFill>
                  <a:srgbClr val="FF0000"/>
                </a:solidFill>
                <a:cs typeface="+mn-ea"/>
                <a:sym typeface="+mn-lt"/>
              </a:rPr>
              <a:t>互联网</a:t>
            </a:r>
            <a:r>
              <a:rPr lang="zh-CN" altLang="en-US" sz="2400" b="1" dirty="0">
                <a:cs typeface="+mn-ea"/>
                <a:sym typeface="+mn-lt"/>
              </a:rPr>
              <a:t>为主要载体，通过信息技术与其他领域紧密融合，形成的以信息产业以及信息通信技术对传统产业提升为主要内容的新型经济形态。</a:t>
            </a:r>
            <a:endParaRPr lang="zh-CN" altLang="en-US" sz="2400" b="1" dirty="0">
              <a:cs typeface="+mn-ea"/>
              <a:sym typeface="+mn-lt"/>
            </a:endParaRPr>
          </a:p>
          <a:p>
            <a:endParaRPr lang="zh-CN" altLang="en-US" sz="2400" b="1" dirty="0">
              <a:cs typeface="+mn-ea"/>
              <a:sym typeface="+mn-lt"/>
            </a:endParaRPr>
          </a:p>
          <a:p>
            <a:r>
              <a:rPr lang="zh-CN" altLang="en-US" sz="2400" b="1" dirty="0">
                <a:cs typeface="+mn-ea"/>
                <a:sym typeface="+mn-lt"/>
              </a:rPr>
              <a:t>  中国信息经济发展白皮书 （</a:t>
            </a:r>
            <a:r>
              <a:rPr lang="en-US" altLang="zh-CN" sz="2400" b="1" dirty="0">
                <a:cs typeface="+mn-ea"/>
                <a:sym typeface="+mn-lt"/>
              </a:rPr>
              <a:t>2016</a:t>
            </a:r>
            <a:r>
              <a:rPr lang="zh-CN" altLang="en-US" sz="2400" b="1" dirty="0">
                <a:cs typeface="+mn-ea"/>
                <a:sym typeface="+mn-lt"/>
              </a:rPr>
              <a:t>）      中国信息通信研究院</a:t>
            </a:r>
            <a:endParaRPr lang="zh-CN" altLang="en-US" sz="2400"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tags/tag1.xml><?xml version="1.0" encoding="utf-8"?>
<p:tagLst xmlns:p="http://schemas.openxmlformats.org/presentationml/2006/main">
  <p:tag name="KSO_WM_UNIT_TABLE_BEAUTIFY" val="smartTable{679ec936-5690-4bc1-b146-ff69ccbc4726}"/>
  <p:tag name="TABLE_SKINIDX" val="0"/>
  <p:tag name="TABLE_ENCOLOR" val="#FFFFFF"/>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xgb1wkn">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6653</Words>
  <Application>WPS 演示</Application>
  <PresentationFormat>全屏显示(16:9)</PresentationFormat>
  <Paragraphs>737</Paragraphs>
  <Slides>54</Slides>
  <Notes>34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54</vt:i4>
      </vt:variant>
    </vt:vector>
  </HeadingPairs>
  <TitlesOfParts>
    <vt:vector size="65" baseType="lpstr">
      <vt:lpstr>Arial</vt:lpstr>
      <vt:lpstr>宋体</vt:lpstr>
      <vt:lpstr>Wingdings</vt:lpstr>
      <vt:lpstr>Tahoma</vt:lpstr>
      <vt:lpstr>微软雅黑</vt:lpstr>
      <vt:lpstr>Wingdings</vt:lpstr>
      <vt:lpstr>Times New Roman</vt:lpstr>
      <vt:lpstr>Arial Unicode MS</vt:lpstr>
      <vt:lpstr>Calibri</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Wei Zhang</cp:lastModifiedBy>
  <cp:revision>99</cp:revision>
  <dcterms:created xsi:type="dcterms:W3CDTF">2017-11-15T04:02:00Z</dcterms:created>
  <dcterms:modified xsi:type="dcterms:W3CDTF">2021-01-04T01:51:57Z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