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01" r:id="rId2"/>
    <p:sldId id="303" r:id="rId3"/>
    <p:sldId id="256" r:id="rId4"/>
    <p:sldId id="263" r:id="rId5"/>
    <p:sldId id="262" r:id="rId6"/>
    <p:sldId id="278" r:id="rId7"/>
    <p:sldId id="295" r:id="rId8"/>
    <p:sldId id="279" r:id="rId9"/>
    <p:sldId id="277" r:id="rId10"/>
    <p:sldId id="296" r:id="rId11"/>
    <p:sldId id="330" r:id="rId12"/>
    <p:sldId id="267" r:id="rId13"/>
    <p:sldId id="281" r:id="rId14"/>
    <p:sldId id="331" r:id="rId15"/>
    <p:sldId id="297" r:id="rId16"/>
    <p:sldId id="283" r:id="rId17"/>
    <p:sldId id="269" r:id="rId18"/>
    <p:sldId id="284" r:id="rId19"/>
    <p:sldId id="270" r:id="rId20"/>
    <p:sldId id="302" r:id="rId21"/>
    <p:sldId id="286" r:id="rId22"/>
    <p:sldId id="285" r:id="rId23"/>
    <p:sldId id="287" r:id="rId24"/>
    <p:sldId id="298" r:id="rId25"/>
    <p:sldId id="272" r:id="rId26"/>
    <p:sldId id="288" r:id="rId27"/>
    <p:sldId id="299" r:id="rId28"/>
    <p:sldId id="289" r:id="rId29"/>
    <p:sldId id="290" r:id="rId30"/>
    <p:sldId id="292"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2">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F0D"/>
    <a:srgbClr val="319095"/>
    <a:srgbClr val="5FCA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96" y="168"/>
      </p:cViewPr>
      <p:guideLst>
        <p:guide orient="horz" pos="1592"/>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B8DE3DA-D602-40D0-9107-4148027A6A04}"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434033B0-BDFD-4945-94D0-C9E74772828C}">
      <dgm:prSet phldrT="[文本]" phldr="0" custT="1"/>
      <dgm:spPr>
        <a:solidFill>
          <a:srgbClr val="5FCACB"/>
        </a:solidFill>
        <a:scene3d>
          <a:camera prst="orthographicFront"/>
          <a:lightRig rig="threePt" dir="t"/>
        </a:scene3d>
        <a:sp3d>
          <a:bevelT/>
        </a:sp3d>
      </dgm:spPr>
      <dgm:t>
        <a:bodyPr vert="horz" wrap="square"/>
        <a:lstStyle/>
        <a:p>
          <a:pPr>
            <a:lnSpc>
              <a:spcPct val="100000"/>
            </a:lnSpc>
            <a:spcBef>
              <a:spcPct val="0"/>
            </a:spcBef>
            <a:spcAft>
              <a:spcPct val="35000"/>
            </a:spcAft>
          </a:pPr>
          <a:r>
            <a:rPr lang="zh-CN" altLang="en-US" sz="2400" b="1" dirty="0" smtClean="0">
              <a:latin typeface="+mn-lt"/>
              <a:ea typeface="+mn-ea"/>
              <a:cs typeface="+mn-ea"/>
              <a:sym typeface="+mn-lt"/>
            </a:rPr>
            <a:t>嵌入型病毒</a:t>
          </a:r>
          <a:endParaRPr lang="zh-CN" altLang="en-US" sz="2400" b="1" dirty="0">
            <a:latin typeface="+mn-lt"/>
            <a:ea typeface="+mn-ea"/>
            <a:cs typeface="+mn-ea"/>
            <a:sym typeface="+mn-lt"/>
          </a:endParaRPr>
        </a:p>
      </dgm:t>
    </dgm:pt>
    <dgm:pt modelId="{B62F65A7-FA28-4253-B5B0-E3D64D726D9C}" type="parTrans" cxnId="{07EB13A6-A2F8-4144-AE4F-4AAA6FBCE111}">
      <dgm:prSet/>
      <dgm:spPr/>
      <dgm:t>
        <a:bodyPr/>
        <a:lstStyle/>
        <a:p>
          <a:endParaRPr lang="zh-CN" altLang="en-US"/>
        </a:p>
      </dgm:t>
    </dgm:pt>
    <dgm:pt modelId="{E4159DCC-7A93-4181-B17F-5C4D60295866}" type="sibTrans" cxnId="{07EB13A6-A2F8-4144-AE4F-4AAA6FBCE111}">
      <dgm:prSet/>
      <dgm:spPr/>
      <dgm:t>
        <a:bodyPr/>
        <a:lstStyle/>
        <a:p>
          <a:endParaRPr lang="zh-CN" altLang="en-US"/>
        </a:p>
      </dgm:t>
    </dgm:pt>
    <dgm:pt modelId="{A1D04D82-19AC-45F2-853E-602BB2F6E16A}">
      <dgm:prSet phldr="0" custT="1"/>
      <dgm:spPr>
        <a:solidFill>
          <a:srgbClr val="319095"/>
        </a:solidFill>
        <a:scene3d>
          <a:camera prst="orthographicFront"/>
          <a:lightRig rig="threePt" dir="t"/>
        </a:scene3d>
        <a:sp3d>
          <a:bevelT/>
        </a:sp3d>
      </dgm:spPr>
      <dgm:t>
        <a:bodyPr vert="horz" wrap="square"/>
        <a:lstStyle/>
        <a:p>
          <a:pPr>
            <a:lnSpc>
              <a:spcPct val="100000"/>
            </a:lnSpc>
            <a:spcBef>
              <a:spcPct val="0"/>
            </a:spcBef>
            <a:spcAft>
              <a:spcPct val="35000"/>
            </a:spcAft>
          </a:pPr>
          <a:r>
            <a:rPr lang="zh-CN" altLang="en-US" sz="2400" b="1" smtClean="0">
              <a:solidFill>
                <a:schemeClr val="bg1"/>
              </a:solidFill>
              <a:latin typeface="+mn-lt"/>
              <a:ea typeface="+mn-ea"/>
              <a:cs typeface="+mn-ea"/>
              <a:sym typeface="+mn-lt"/>
            </a:rPr>
            <a:t>源码型病毒</a:t>
          </a:r>
          <a:endParaRPr lang="zh-CN" altLang="en-US" sz="2400" b="1" dirty="0">
            <a:solidFill>
              <a:schemeClr val="bg1"/>
            </a:solidFill>
            <a:latin typeface="+mn-lt"/>
            <a:ea typeface="+mn-ea"/>
            <a:cs typeface="+mn-ea"/>
            <a:sym typeface="+mn-lt"/>
          </a:endParaRPr>
        </a:p>
      </dgm:t>
    </dgm:pt>
    <dgm:pt modelId="{635AEEFA-2FBA-4EA4-8F11-193F6D0C809F}" type="parTrans" cxnId="{821D3854-CAB5-49EC-ADA5-70B53F4F0A27}">
      <dgm:prSet/>
      <dgm:spPr/>
      <dgm:t>
        <a:bodyPr/>
        <a:lstStyle/>
        <a:p>
          <a:endParaRPr lang="zh-CN" altLang="en-US"/>
        </a:p>
      </dgm:t>
    </dgm:pt>
    <dgm:pt modelId="{EB1E8928-79EF-4D7F-A9F7-20E830E14D98}" type="sibTrans" cxnId="{821D3854-CAB5-49EC-ADA5-70B53F4F0A27}">
      <dgm:prSet/>
      <dgm:spPr/>
      <dgm:t>
        <a:bodyPr/>
        <a:lstStyle/>
        <a:p>
          <a:endParaRPr lang="zh-CN" altLang="en-US"/>
        </a:p>
      </dgm:t>
    </dgm:pt>
    <dgm:pt modelId="{A01E0173-BFFC-4D3B-AC22-33ADF7C005DA}">
      <dgm:prSet phldrT="[文本]" phldr="0" custT="1"/>
      <dgm:spPr>
        <a:solidFill>
          <a:srgbClr val="A0BF0D"/>
        </a:solidFill>
        <a:scene3d>
          <a:camera prst="orthographicFront"/>
          <a:lightRig rig="threePt" dir="t"/>
        </a:scene3d>
        <a:sp3d>
          <a:bevelT/>
        </a:sp3d>
      </dgm:spPr>
      <dgm:t>
        <a:bodyPr vert="horz" wrap="square"/>
        <a:lstStyle/>
        <a:p>
          <a:pPr>
            <a:lnSpc>
              <a:spcPct val="100000"/>
            </a:lnSpc>
            <a:spcBef>
              <a:spcPct val="0"/>
            </a:spcBef>
            <a:spcAft>
              <a:spcPct val="35000"/>
            </a:spcAft>
          </a:pPr>
          <a:r>
            <a:rPr lang="zh-CN" altLang="en-US" sz="2400" b="1" dirty="0" smtClean="0">
              <a:latin typeface="+mn-lt"/>
              <a:ea typeface="+mn-ea"/>
              <a:cs typeface="+mn-ea"/>
              <a:sym typeface="+mn-lt"/>
            </a:rPr>
            <a:t>外壳型病毒</a:t>
          </a:r>
          <a:endParaRPr lang="zh-CN" altLang="en-US" sz="2400" b="1" dirty="0">
            <a:latin typeface="+mn-lt"/>
            <a:ea typeface="+mn-ea"/>
            <a:cs typeface="+mn-ea"/>
            <a:sym typeface="+mn-lt"/>
          </a:endParaRPr>
        </a:p>
      </dgm:t>
    </dgm:pt>
    <dgm:pt modelId="{617F2615-3268-4600-B1AE-C869C025EA09}" type="parTrans" cxnId="{2772453D-2103-447F-AEFC-EFA23BFD1894}">
      <dgm:prSet/>
      <dgm:spPr/>
      <dgm:t>
        <a:bodyPr/>
        <a:lstStyle/>
        <a:p>
          <a:endParaRPr lang="zh-CN" altLang="en-US"/>
        </a:p>
      </dgm:t>
    </dgm:pt>
    <dgm:pt modelId="{DBA090E5-5425-446C-95E8-45D8E6C3C480}" type="sibTrans" cxnId="{2772453D-2103-447F-AEFC-EFA23BFD1894}">
      <dgm:prSet/>
      <dgm:spPr/>
      <dgm:t>
        <a:bodyPr/>
        <a:lstStyle/>
        <a:p>
          <a:endParaRPr lang="zh-CN" altLang="en-US"/>
        </a:p>
      </dgm:t>
    </dgm:pt>
    <dgm:pt modelId="{F74151B1-FD90-4655-8623-389DB1675BAB}">
      <dgm:prSet phldrT="[文本]" phldr="0" custT="1"/>
      <dgm:spPr>
        <a:solidFill>
          <a:srgbClr val="002060"/>
        </a:solidFill>
        <a:scene3d>
          <a:camera prst="orthographicFront"/>
          <a:lightRig rig="threePt" dir="t"/>
        </a:scene3d>
        <a:sp3d>
          <a:bevelT/>
        </a:sp3d>
      </dgm:spPr>
      <dgm:t>
        <a:bodyPr vert="horz" wrap="square"/>
        <a:lstStyle/>
        <a:p>
          <a:pPr>
            <a:lnSpc>
              <a:spcPct val="100000"/>
            </a:lnSpc>
            <a:spcBef>
              <a:spcPct val="0"/>
            </a:spcBef>
            <a:spcAft>
              <a:spcPct val="35000"/>
            </a:spcAft>
          </a:pPr>
          <a:r>
            <a:rPr lang="zh-CN" altLang="en-US" sz="2400" b="1" dirty="0" smtClean="0">
              <a:latin typeface="+mn-lt"/>
              <a:ea typeface="+mn-ea"/>
              <a:cs typeface="+mn-ea"/>
              <a:sym typeface="+mn-lt"/>
            </a:rPr>
            <a:t>操作系统病毒</a:t>
          </a:r>
          <a:endParaRPr lang="zh-CN" altLang="en-US" sz="2400" b="1" dirty="0">
            <a:latin typeface="+mn-lt"/>
            <a:ea typeface="+mn-ea"/>
            <a:cs typeface="+mn-ea"/>
            <a:sym typeface="+mn-lt"/>
          </a:endParaRPr>
        </a:p>
      </dgm:t>
    </dgm:pt>
    <dgm:pt modelId="{0E4DDD0B-6224-4AE8-A8D7-802E3C80BFB8}" type="parTrans" cxnId="{F794326D-3623-45BA-A0D4-C80D67815408}">
      <dgm:prSet/>
      <dgm:spPr/>
      <dgm:t>
        <a:bodyPr/>
        <a:lstStyle/>
        <a:p>
          <a:endParaRPr lang="zh-CN" altLang="en-US"/>
        </a:p>
      </dgm:t>
    </dgm:pt>
    <dgm:pt modelId="{401594BA-6E44-45CF-9EF1-891EFF0A53E7}" type="sibTrans" cxnId="{F794326D-3623-45BA-A0D4-C80D67815408}">
      <dgm:prSet/>
      <dgm:spPr/>
      <dgm:t>
        <a:bodyPr/>
        <a:lstStyle/>
        <a:p>
          <a:endParaRPr lang="zh-CN" altLang="en-US"/>
        </a:p>
      </dgm:t>
    </dgm:pt>
    <dgm:pt modelId="{A15DCF71-786E-4E6E-AE04-2486447C3559}" type="pres">
      <dgm:prSet presAssocID="{8B8DE3DA-D602-40D0-9107-4148027A6A04}" presName="linear" presStyleCnt="0">
        <dgm:presLayoutVars>
          <dgm:dir/>
          <dgm:animLvl val="lvl"/>
          <dgm:resizeHandles val="exact"/>
        </dgm:presLayoutVars>
      </dgm:prSet>
      <dgm:spPr/>
      <dgm:t>
        <a:bodyPr/>
        <a:lstStyle/>
        <a:p>
          <a:endParaRPr lang="zh-CN" altLang="en-US"/>
        </a:p>
      </dgm:t>
    </dgm:pt>
    <dgm:pt modelId="{84C7C44B-F0BC-47CA-8B72-326F0F500E35}" type="pres">
      <dgm:prSet presAssocID="{434033B0-BDFD-4945-94D0-C9E74772828C}" presName="parentLin" presStyleCnt="0"/>
      <dgm:spPr/>
    </dgm:pt>
    <dgm:pt modelId="{5504CFBE-7260-4BCE-A725-64F5A3AC64CC}" type="pres">
      <dgm:prSet presAssocID="{434033B0-BDFD-4945-94D0-C9E74772828C}" presName="parentLeftMargin" presStyleLbl="node1" presStyleIdx="0" presStyleCnt="4"/>
      <dgm:spPr/>
      <dgm:t>
        <a:bodyPr/>
        <a:lstStyle/>
        <a:p>
          <a:endParaRPr lang="zh-CN" altLang="en-US"/>
        </a:p>
      </dgm:t>
    </dgm:pt>
    <dgm:pt modelId="{1D17FF87-7056-44E4-A71E-09A4CBD22434}" type="pres">
      <dgm:prSet presAssocID="{434033B0-BDFD-4945-94D0-C9E74772828C}" presName="parentText" presStyleLbl="node1" presStyleIdx="0" presStyleCnt="4">
        <dgm:presLayoutVars>
          <dgm:chMax val="0"/>
          <dgm:bulletEnabled val="1"/>
        </dgm:presLayoutVars>
      </dgm:prSet>
      <dgm:spPr/>
      <dgm:t>
        <a:bodyPr/>
        <a:lstStyle/>
        <a:p>
          <a:endParaRPr lang="zh-CN" altLang="en-US"/>
        </a:p>
      </dgm:t>
    </dgm:pt>
    <dgm:pt modelId="{9027D9D9-72D2-4048-B499-4A2A1120E941}" type="pres">
      <dgm:prSet presAssocID="{434033B0-BDFD-4945-94D0-C9E74772828C}" presName="negativeSpace" presStyleCnt="0"/>
      <dgm:spPr/>
    </dgm:pt>
    <dgm:pt modelId="{A4F38AF9-CA94-4EFD-BD5E-97911D099C88}" type="pres">
      <dgm:prSet presAssocID="{434033B0-BDFD-4945-94D0-C9E74772828C}" presName="childText" presStyleLbl="conFgAcc1" presStyleIdx="0" presStyleCnt="4">
        <dgm:presLayoutVars>
          <dgm:bulletEnabled val="1"/>
        </dgm:presLayoutVars>
      </dgm:prSet>
      <dgm:spPr>
        <a:scene3d>
          <a:camera prst="orthographicFront"/>
          <a:lightRig rig="threePt" dir="t"/>
        </a:scene3d>
        <a:sp3d>
          <a:bevelT/>
        </a:sp3d>
      </dgm:spPr>
    </dgm:pt>
    <dgm:pt modelId="{D68A3787-F87A-4703-8498-390D6847BE24}" type="pres">
      <dgm:prSet presAssocID="{E4159DCC-7A93-4181-B17F-5C4D60295866}" presName="spaceBetweenRectangles" presStyleCnt="0"/>
      <dgm:spPr/>
    </dgm:pt>
    <dgm:pt modelId="{DDE8E267-6553-4982-9E01-C48982921FEC}" type="pres">
      <dgm:prSet presAssocID="{A1D04D82-19AC-45F2-853E-602BB2F6E16A}" presName="parentLin" presStyleCnt="0"/>
      <dgm:spPr/>
    </dgm:pt>
    <dgm:pt modelId="{292DAB77-7D29-4E44-A8A6-5DB2FB5ADD47}" type="pres">
      <dgm:prSet presAssocID="{A1D04D82-19AC-45F2-853E-602BB2F6E16A}" presName="parentLeftMargin" presStyleLbl="node1" presStyleIdx="0" presStyleCnt="4"/>
      <dgm:spPr/>
      <dgm:t>
        <a:bodyPr/>
        <a:lstStyle/>
        <a:p>
          <a:endParaRPr lang="zh-CN" altLang="en-US"/>
        </a:p>
      </dgm:t>
    </dgm:pt>
    <dgm:pt modelId="{AEE9D409-ECF8-46CE-80F6-E1CF5F7985FA}" type="pres">
      <dgm:prSet presAssocID="{A1D04D82-19AC-45F2-853E-602BB2F6E16A}" presName="parentText" presStyleLbl="node1" presStyleIdx="1" presStyleCnt="4">
        <dgm:presLayoutVars>
          <dgm:chMax val="0"/>
          <dgm:bulletEnabled val="1"/>
        </dgm:presLayoutVars>
      </dgm:prSet>
      <dgm:spPr/>
      <dgm:t>
        <a:bodyPr/>
        <a:lstStyle/>
        <a:p>
          <a:endParaRPr lang="zh-CN" altLang="en-US"/>
        </a:p>
      </dgm:t>
    </dgm:pt>
    <dgm:pt modelId="{0BD7421B-0234-42DE-AC6A-0E87CB72D905}" type="pres">
      <dgm:prSet presAssocID="{A1D04D82-19AC-45F2-853E-602BB2F6E16A}" presName="negativeSpace" presStyleCnt="0"/>
      <dgm:spPr/>
    </dgm:pt>
    <dgm:pt modelId="{D1E4873B-5930-4505-8885-7C367E10DBF5}" type="pres">
      <dgm:prSet presAssocID="{A1D04D82-19AC-45F2-853E-602BB2F6E16A}" presName="childText" presStyleLbl="conFgAcc1" presStyleIdx="1" presStyleCnt="4">
        <dgm:presLayoutVars>
          <dgm:bulletEnabled val="1"/>
        </dgm:presLayoutVars>
      </dgm:prSet>
      <dgm:spPr>
        <a:scene3d>
          <a:camera prst="orthographicFront"/>
          <a:lightRig rig="threePt" dir="t"/>
        </a:scene3d>
        <a:sp3d>
          <a:bevelT/>
        </a:sp3d>
      </dgm:spPr>
    </dgm:pt>
    <dgm:pt modelId="{87C372C9-517A-4AB2-8FE4-CAD4F51547F0}" type="pres">
      <dgm:prSet presAssocID="{EB1E8928-79EF-4D7F-A9F7-20E830E14D98}" presName="spaceBetweenRectangles" presStyleCnt="0"/>
      <dgm:spPr/>
    </dgm:pt>
    <dgm:pt modelId="{01442889-95ED-49AC-8FAD-ED3E518C66C4}" type="pres">
      <dgm:prSet presAssocID="{A01E0173-BFFC-4D3B-AC22-33ADF7C005DA}" presName="parentLin" presStyleCnt="0"/>
      <dgm:spPr/>
    </dgm:pt>
    <dgm:pt modelId="{8EF07B8F-2687-479B-A14F-AA29EA6650FE}" type="pres">
      <dgm:prSet presAssocID="{A01E0173-BFFC-4D3B-AC22-33ADF7C005DA}" presName="parentLeftMargin" presStyleLbl="node1" presStyleIdx="1" presStyleCnt="4"/>
      <dgm:spPr/>
      <dgm:t>
        <a:bodyPr/>
        <a:lstStyle/>
        <a:p>
          <a:endParaRPr lang="zh-CN" altLang="en-US"/>
        </a:p>
      </dgm:t>
    </dgm:pt>
    <dgm:pt modelId="{BD123AE9-D561-4200-9C12-978CEA596B19}" type="pres">
      <dgm:prSet presAssocID="{A01E0173-BFFC-4D3B-AC22-33ADF7C005DA}" presName="parentText" presStyleLbl="node1" presStyleIdx="2" presStyleCnt="4">
        <dgm:presLayoutVars>
          <dgm:chMax val="0"/>
          <dgm:bulletEnabled val="1"/>
        </dgm:presLayoutVars>
      </dgm:prSet>
      <dgm:spPr/>
      <dgm:t>
        <a:bodyPr/>
        <a:lstStyle/>
        <a:p>
          <a:endParaRPr lang="zh-CN" altLang="en-US"/>
        </a:p>
      </dgm:t>
    </dgm:pt>
    <dgm:pt modelId="{BD08A5E1-ED5A-4849-B205-E72C47FB40B5}" type="pres">
      <dgm:prSet presAssocID="{A01E0173-BFFC-4D3B-AC22-33ADF7C005DA}" presName="negativeSpace" presStyleCnt="0"/>
      <dgm:spPr/>
    </dgm:pt>
    <dgm:pt modelId="{A35D3A64-0DC6-4FF6-A275-DE40B13D74CB}" type="pres">
      <dgm:prSet presAssocID="{A01E0173-BFFC-4D3B-AC22-33ADF7C005DA}" presName="childText" presStyleLbl="conFgAcc1" presStyleIdx="2" presStyleCnt="4">
        <dgm:presLayoutVars>
          <dgm:bulletEnabled val="1"/>
        </dgm:presLayoutVars>
      </dgm:prSet>
      <dgm:spPr>
        <a:scene3d>
          <a:camera prst="orthographicFront"/>
          <a:lightRig rig="threePt" dir="t"/>
        </a:scene3d>
        <a:sp3d>
          <a:bevelT/>
        </a:sp3d>
      </dgm:spPr>
    </dgm:pt>
    <dgm:pt modelId="{D5411C97-2751-490D-BAC9-516D4B327B4B}" type="pres">
      <dgm:prSet presAssocID="{DBA090E5-5425-446C-95E8-45D8E6C3C480}" presName="spaceBetweenRectangles" presStyleCnt="0"/>
      <dgm:spPr/>
    </dgm:pt>
    <dgm:pt modelId="{17B02EFD-8C62-43CA-AFCF-C25C5D28E22A}" type="pres">
      <dgm:prSet presAssocID="{F74151B1-FD90-4655-8623-389DB1675BAB}" presName="parentLin" presStyleCnt="0"/>
      <dgm:spPr/>
    </dgm:pt>
    <dgm:pt modelId="{7D2431CB-50FE-425A-8E50-1BBC9327DB2D}" type="pres">
      <dgm:prSet presAssocID="{F74151B1-FD90-4655-8623-389DB1675BAB}" presName="parentLeftMargin" presStyleLbl="node1" presStyleIdx="2" presStyleCnt="4"/>
      <dgm:spPr/>
      <dgm:t>
        <a:bodyPr/>
        <a:lstStyle/>
        <a:p>
          <a:endParaRPr lang="zh-CN" altLang="en-US"/>
        </a:p>
      </dgm:t>
    </dgm:pt>
    <dgm:pt modelId="{6BA34BF2-5633-4201-BE97-AC8291FF27A8}" type="pres">
      <dgm:prSet presAssocID="{F74151B1-FD90-4655-8623-389DB1675BAB}" presName="parentText" presStyleLbl="node1" presStyleIdx="3" presStyleCnt="4">
        <dgm:presLayoutVars>
          <dgm:chMax val="0"/>
          <dgm:bulletEnabled val="1"/>
        </dgm:presLayoutVars>
      </dgm:prSet>
      <dgm:spPr/>
      <dgm:t>
        <a:bodyPr/>
        <a:lstStyle/>
        <a:p>
          <a:endParaRPr lang="zh-CN" altLang="en-US"/>
        </a:p>
      </dgm:t>
    </dgm:pt>
    <dgm:pt modelId="{D10F7C9C-2DB1-4146-92F4-53A408AC6D61}" type="pres">
      <dgm:prSet presAssocID="{F74151B1-FD90-4655-8623-389DB1675BAB}" presName="negativeSpace" presStyleCnt="0"/>
      <dgm:spPr/>
    </dgm:pt>
    <dgm:pt modelId="{AFDB32A6-2C8C-4BFB-A6AB-D3200E281CD4}" type="pres">
      <dgm:prSet presAssocID="{F74151B1-FD90-4655-8623-389DB1675BAB}" presName="childText" presStyleLbl="conFgAcc1" presStyleIdx="3" presStyleCnt="4">
        <dgm:presLayoutVars>
          <dgm:bulletEnabled val="1"/>
        </dgm:presLayoutVars>
      </dgm:prSet>
      <dgm:spPr>
        <a:scene3d>
          <a:camera prst="orthographicFront"/>
          <a:lightRig rig="threePt" dir="t"/>
        </a:scene3d>
        <a:sp3d>
          <a:bevelT/>
        </a:sp3d>
      </dgm:spPr>
    </dgm:pt>
  </dgm:ptLst>
  <dgm:cxnLst>
    <dgm:cxn modelId="{EBA9CB53-31B8-4774-AEF3-5AF109F0FA82}" type="presOf" srcId="{F74151B1-FD90-4655-8623-389DB1675BAB}" destId="{6BA34BF2-5633-4201-BE97-AC8291FF27A8}" srcOrd="1" destOrd="0" presId="urn:microsoft.com/office/officeart/2005/8/layout/list1#1"/>
    <dgm:cxn modelId="{BEA2D611-13F8-4524-A957-450DC981892D}" type="presOf" srcId="{434033B0-BDFD-4945-94D0-C9E74772828C}" destId="{5504CFBE-7260-4BCE-A725-64F5A3AC64CC}" srcOrd="0" destOrd="0" presId="urn:microsoft.com/office/officeart/2005/8/layout/list1#1"/>
    <dgm:cxn modelId="{2DC8CB9E-ADB6-4BC5-9528-7742218B21A8}" type="presOf" srcId="{A1D04D82-19AC-45F2-853E-602BB2F6E16A}" destId="{292DAB77-7D29-4E44-A8A6-5DB2FB5ADD47}" srcOrd="0" destOrd="0" presId="urn:microsoft.com/office/officeart/2005/8/layout/list1#1"/>
    <dgm:cxn modelId="{2772453D-2103-447F-AEFC-EFA23BFD1894}" srcId="{8B8DE3DA-D602-40D0-9107-4148027A6A04}" destId="{A01E0173-BFFC-4D3B-AC22-33ADF7C005DA}" srcOrd="2" destOrd="0" parTransId="{617F2615-3268-4600-B1AE-C869C025EA09}" sibTransId="{DBA090E5-5425-446C-95E8-45D8E6C3C480}"/>
    <dgm:cxn modelId="{B933FB88-39F2-4C58-BC80-A31E3D9F5019}" type="presOf" srcId="{434033B0-BDFD-4945-94D0-C9E74772828C}" destId="{1D17FF87-7056-44E4-A71E-09A4CBD22434}" srcOrd="1" destOrd="0" presId="urn:microsoft.com/office/officeart/2005/8/layout/list1#1"/>
    <dgm:cxn modelId="{094836DF-EEA8-4923-9650-24EAD7CE2C67}" type="presOf" srcId="{8B8DE3DA-D602-40D0-9107-4148027A6A04}" destId="{A15DCF71-786E-4E6E-AE04-2486447C3559}" srcOrd="0" destOrd="0" presId="urn:microsoft.com/office/officeart/2005/8/layout/list1#1"/>
    <dgm:cxn modelId="{821D3854-CAB5-49EC-ADA5-70B53F4F0A27}" srcId="{8B8DE3DA-D602-40D0-9107-4148027A6A04}" destId="{A1D04D82-19AC-45F2-853E-602BB2F6E16A}" srcOrd="1" destOrd="0" parTransId="{635AEEFA-2FBA-4EA4-8F11-193F6D0C809F}" sibTransId="{EB1E8928-79EF-4D7F-A9F7-20E830E14D98}"/>
    <dgm:cxn modelId="{F794326D-3623-45BA-A0D4-C80D67815408}" srcId="{8B8DE3DA-D602-40D0-9107-4148027A6A04}" destId="{F74151B1-FD90-4655-8623-389DB1675BAB}" srcOrd="3" destOrd="0" parTransId="{0E4DDD0B-6224-4AE8-A8D7-802E3C80BFB8}" sibTransId="{401594BA-6E44-45CF-9EF1-891EFF0A53E7}"/>
    <dgm:cxn modelId="{7AB6FBA0-6A69-40B3-9A26-081AA2A1D5CA}" type="presOf" srcId="{A01E0173-BFFC-4D3B-AC22-33ADF7C005DA}" destId="{8EF07B8F-2687-479B-A14F-AA29EA6650FE}" srcOrd="0" destOrd="0" presId="urn:microsoft.com/office/officeart/2005/8/layout/list1#1"/>
    <dgm:cxn modelId="{4925BB97-E97E-4925-92BF-80B7FFAD194B}" type="presOf" srcId="{A1D04D82-19AC-45F2-853E-602BB2F6E16A}" destId="{AEE9D409-ECF8-46CE-80F6-E1CF5F7985FA}" srcOrd="1" destOrd="0" presId="urn:microsoft.com/office/officeart/2005/8/layout/list1#1"/>
    <dgm:cxn modelId="{07EB13A6-A2F8-4144-AE4F-4AAA6FBCE111}" srcId="{8B8DE3DA-D602-40D0-9107-4148027A6A04}" destId="{434033B0-BDFD-4945-94D0-C9E74772828C}" srcOrd="0" destOrd="0" parTransId="{B62F65A7-FA28-4253-B5B0-E3D64D726D9C}" sibTransId="{E4159DCC-7A93-4181-B17F-5C4D60295866}"/>
    <dgm:cxn modelId="{4853A050-E39C-4C55-9BEB-075D70C3C226}" type="presOf" srcId="{F74151B1-FD90-4655-8623-389DB1675BAB}" destId="{7D2431CB-50FE-425A-8E50-1BBC9327DB2D}" srcOrd="0" destOrd="0" presId="urn:microsoft.com/office/officeart/2005/8/layout/list1#1"/>
    <dgm:cxn modelId="{E06C303C-8092-4D48-AB9B-91F3B4BD0EF1}" type="presOf" srcId="{A01E0173-BFFC-4D3B-AC22-33ADF7C005DA}" destId="{BD123AE9-D561-4200-9C12-978CEA596B19}" srcOrd="1" destOrd="0" presId="urn:microsoft.com/office/officeart/2005/8/layout/list1#1"/>
    <dgm:cxn modelId="{8B432208-0965-4967-8421-21E7FC107635}" type="presParOf" srcId="{A15DCF71-786E-4E6E-AE04-2486447C3559}" destId="{84C7C44B-F0BC-47CA-8B72-326F0F500E35}" srcOrd="0" destOrd="0" presId="urn:microsoft.com/office/officeart/2005/8/layout/list1#1"/>
    <dgm:cxn modelId="{F7D084BC-9034-4C14-A663-7D40963C42E8}" type="presParOf" srcId="{84C7C44B-F0BC-47CA-8B72-326F0F500E35}" destId="{5504CFBE-7260-4BCE-A725-64F5A3AC64CC}" srcOrd="0" destOrd="0" presId="urn:microsoft.com/office/officeart/2005/8/layout/list1#1"/>
    <dgm:cxn modelId="{BB8D087E-D5D9-49D6-B47A-448232FCBBB5}" type="presParOf" srcId="{84C7C44B-F0BC-47CA-8B72-326F0F500E35}" destId="{1D17FF87-7056-44E4-A71E-09A4CBD22434}" srcOrd="1" destOrd="0" presId="urn:microsoft.com/office/officeart/2005/8/layout/list1#1"/>
    <dgm:cxn modelId="{5EDB4B7E-9216-4C34-B5C0-1DB429491BE7}" type="presParOf" srcId="{A15DCF71-786E-4E6E-AE04-2486447C3559}" destId="{9027D9D9-72D2-4048-B499-4A2A1120E941}" srcOrd="1" destOrd="0" presId="urn:microsoft.com/office/officeart/2005/8/layout/list1#1"/>
    <dgm:cxn modelId="{E5BA55F0-3A06-441D-BAF6-D47A327423DE}" type="presParOf" srcId="{A15DCF71-786E-4E6E-AE04-2486447C3559}" destId="{A4F38AF9-CA94-4EFD-BD5E-97911D099C88}" srcOrd="2" destOrd="0" presId="urn:microsoft.com/office/officeart/2005/8/layout/list1#1"/>
    <dgm:cxn modelId="{0C54EBB9-CE02-4D9E-85A3-718081F5D3DF}" type="presParOf" srcId="{A15DCF71-786E-4E6E-AE04-2486447C3559}" destId="{D68A3787-F87A-4703-8498-390D6847BE24}" srcOrd="3" destOrd="0" presId="urn:microsoft.com/office/officeart/2005/8/layout/list1#1"/>
    <dgm:cxn modelId="{893C1C48-0D36-45C3-956A-0763B29F8993}" type="presParOf" srcId="{A15DCF71-786E-4E6E-AE04-2486447C3559}" destId="{DDE8E267-6553-4982-9E01-C48982921FEC}" srcOrd="4" destOrd="0" presId="urn:microsoft.com/office/officeart/2005/8/layout/list1#1"/>
    <dgm:cxn modelId="{F48116CA-35C7-4A98-AA51-C11AD14A5CB8}" type="presParOf" srcId="{DDE8E267-6553-4982-9E01-C48982921FEC}" destId="{292DAB77-7D29-4E44-A8A6-5DB2FB5ADD47}" srcOrd="0" destOrd="0" presId="urn:microsoft.com/office/officeart/2005/8/layout/list1#1"/>
    <dgm:cxn modelId="{213A79FA-8BEE-488B-9128-ECBF5B2020FD}" type="presParOf" srcId="{DDE8E267-6553-4982-9E01-C48982921FEC}" destId="{AEE9D409-ECF8-46CE-80F6-E1CF5F7985FA}" srcOrd="1" destOrd="0" presId="urn:microsoft.com/office/officeart/2005/8/layout/list1#1"/>
    <dgm:cxn modelId="{2B8354E0-BB59-47B6-B91A-E05A367257F7}" type="presParOf" srcId="{A15DCF71-786E-4E6E-AE04-2486447C3559}" destId="{0BD7421B-0234-42DE-AC6A-0E87CB72D905}" srcOrd="5" destOrd="0" presId="urn:microsoft.com/office/officeart/2005/8/layout/list1#1"/>
    <dgm:cxn modelId="{FFEC16DC-F7C0-4DF6-9BF3-EDE3D8FF7EFA}" type="presParOf" srcId="{A15DCF71-786E-4E6E-AE04-2486447C3559}" destId="{D1E4873B-5930-4505-8885-7C367E10DBF5}" srcOrd="6" destOrd="0" presId="urn:microsoft.com/office/officeart/2005/8/layout/list1#1"/>
    <dgm:cxn modelId="{11CEE88C-71E0-42D4-82A2-4D4E4B38C0D6}" type="presParOf" srcId="{A15DCF71-786E-4E6E-AE04-2486447C3559}" destId="{87C372C9-517A-4AB2-8FE4-CAD4F51547F0}" srcOrd="7" destOrd="0" presId="urn:microsoft.com/office/officeart/2005/8/layout/list1#1"/>
    <dgm:cxn modelId="{B69D4176-B738-4BF8-8F5E-8504D76536F7}" type="presParOf" srcId="{A15DCF71-786E-4E6E-AE04-2486447C3559}" destId="{01442889-95ED-49AC-8FAD-ED3E518C66C4}" srcOrd="8" destOrd="0" presId="urn:microsoft.com/office/officeart/2005/8/layout/list1#1"/>
    <dgm:cxn modelId="{222F4C60-970F-4914-A651-383253757CCB}" type="presParOf" srcId="{01442889-95ED-49AC-8FAD-ED3E518C66C4}" destId="{8EF07B8F-2687-479B-A14F-AA29EA6650FE}" srcOrd="0" destOrd="0" presId="urn:microsoft.com/office/officeart/2005/8/layout/list1#1"/>
    <dgm:cxn modelId="{84BFC406-4C05-4592-83E9-7FB3E36761FA}" type="presParOf" srcId="{01442889-95ED-49AC-8FAD-ED3E518C66C4}" destId="{BD123AE9-D561-4200-9C12-978CEA596B19}" srcOrd="1" destOrd="0" presId="urn:microsoft.com/office/officeart/2005/8/layout/list1#1"/>
    <dgm:cxn modelId="{8C1E94CD-658C-4037-BE4F-D1F88BCDFA49}" type="presParOf" srcId="{A15DCF71-786E-4E6E-AE04-2486447C3559}" destId="{BD08A5E1-ED5A-4849-B205-E72C47FB40B5}" srcOrd="9" destOrd="0" presId="urn:microsoft.com/office/officeart/2005/8/layout/list1#1"/>
    <dgm:cxn modelId="{7BBA91B1-D003-4A5D-888B-42A8853D3036}" type="presParOf" srcId="{A15DCF71-786E-4E6E-AE04-2486447C3559}" destId="{A35D3A64-0DC6-4FF6-A275-DE40B13D74CB}" srcOrd="10" destOrd="0" presId="urn:microsoft.com/office/officeart/2005/8/layout/list1#1"/>
    <dgm:cxn modelId="{DF0BBDED-0A67-4C9F-ACAD-97736D5359DA}" type="presParOf" srcId="{A15DCF71-786E-4E6E-AE04-2486447C3559}" destId="{D5411C97-2751-490D-BAC9-516D4B327B4B}" srcOrd="11" destOrd="0" presId="urn:microsoft.com/office/officeart/2005/8/layout/list1#1"/>
    <dgm:cxn modelId="{DFCA46F4-E6C4-4B05-82DB-80B476125D14}" type="presParOf" srcId="{A15DCF71-786E-4E6E-AE04-2486447C3559}" destId="{17B02EFD-8C62-43CA-AFCF-C25C5D28E22A}" srcOrd="12" destOrd="0" presId="urn:microsoft.com/office/officeart/2005/8/layout/list1#1"/>
    <dgm:cxn modelId="{DC7D5356-FA87-4936-8557-1C79F9CB57E9}" type="presParOf" srcId="{17B02EFD-8C62-43CA-AFCF-C25C5D28E22A}" destId="{7D2431CB-50FE-425A-8E50-1BBC9327DB2D}" srcOrd="0" destOrd="0" presId="urn:microsoft.com/office/officeart/2005/8/layout/list1#1"/>
    <dgm:cxn modelId="{C05CA149-3933-46DB-9867-91A254D3EFDF}" type="presParOf" srcId="{17B02EFD-8C62-43CA-AFCF-C25C5D28E22A}" destId="{6BA34BF2-5633-4201-BE97-AC8291FF27A8}" srcOrd="1" destOrd="0" presId="urn:microsoft.com/office/officeart/2005/8/layout/list1#1"/>
    <dgm:cxn modelId="{3D2F7248-CAFC-452A-8C07-137D1C834182}" type="presParOf" srcId="{A15DCF71-786E-4E6E-AE04-2486447C3559}" destId="{D10F7C9C-2DB1-4146-92F4-53A408AC6D61}" srcOrd="13" destOrd="0" presId="urn:microsoft.com/office/officeart/2005/8/layout/list1#1"/>
    <dgm:cxn modelId="{273BB6C5-8C58-4C45-AFA7-FCA8C6722C27}" type="presParOf" srcId="{A15DCF71-786E-4E6E-AE04-2486447C3559}" destId="{AFDB32A6-2C8C-4BFB-A6AB-D3200E281CD4}" srcOrd="14" destOrd="0" presId="urn:microsoft.com/office/officeart/2005/8/layout/list1#1"/>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38AF9-CA94-4EFD-BD5E-97911D099C88}">
      <dsp:nvSpPr>
        <dsp:cNvPr id="0" name=""/>
        <dsp:cNvSpPr/>
      </dsp:nvSpPr>
      <dsp:spPr>
        <a:xfrm>
          <a:off x="0" y="302157"/>
          <a:ext cx="640905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1D17FF87-7056-44E4-A71E-09A4CBD22434}">
      <dsp:nvSpPr>
        <dsp:cNvPr id="0" name=""/>
        <dsp:cNvSpPr/>
      </dsp:nvSpPr>
      <dsp:spPr>
        <a:xfrm>
          <a:off x="320452" y="36477"/>
          <a:ext cx="4486338" cy="531360"/>
        </a:xfrm>
        <a:prstGeom prst="roundRect">
          <a:avLst/>
        </a:prstGeom>
        <a:solidFill>
          <a:srgbClr val="5FCACB"/>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9573" tIns="0" rIns="169573" bIns="0" numCol="1" spcCol="1270" anchor="ctr" anchorCtr="0">
          <a:noAutofit/>
        </a:bodyPr>
        <a:lstStyle/>
        <a:p>
          <a:pPr lvl="0" algn="l" defTabSz="1066800">
            <a:lnSpc>
              <a:spcPct val="100000"/>
            </a:lnSpc>
            <a:spcBef>
              <a:spcPct val="0"/>
            </a:spcBef>
            <a:spcAft>
              <a:spcPct val="35000"/>
            </a:spcAft>
          </a:pPr>
          <a:r>
            <a:rPr lang="zh-CN" altLang="en-US" sz="2400" b="1" kern="1200" dirty="0" smtClean="0">
              <a:latin typeface="+mn-lt"/>
              <a:ea typeface="+mn-ea"/>
              <a:cs typeface="+mn-ea"/>
              <a:sym typeface="+mn-lt"/>
            </a:rPr>
            <a:t>嵌入型病毒</a:t>
          </a:r>
          <a:endParaRPr lang="zh-CN" altLang="en-US" sz="2400" b="1" kern="1200" dirty="0">
            <a:latin typeface="+mn-lt"/>
            <a:ea typeface="+mn-ea"/>
            <a:cs typeface="+mn-ea"/>
            <a:sym typeface="+mn-lt"/>
          </a:endParaRPr>
        </a:p>
      </dsp:txBody>
      <dsp:txXfrm>
        <a:off x="346391" y="62416"/>
        <a:ext cx="4434460" cy="479482"/>
      </dsp:txXfrm>
    </dsp:sp>
    <dsp:sp modelId="{D1E4873B-5930-4505-8885-7C367E10DBF5}">
      <dsp:nvSpPr>
        <dsp:cNvPr id="0" name=""/>
        <dsp:cNvSpPr/>
      </dsp:nvSpPr>
      <dsp:spPr>
        <a:xfrm>
          <a:off x="0" y="1118637"/>
          <a:ext cx="640905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AEE9D409-ECF8-46CE-80F6-E1CF5F7985FA}">
      <dsp:nvSpPr>
        <dsp:cNvPr id="0" name=""/>
        <dsp:cNvSpPr/>
      </dsp:nvSpPr>
      <dsp:spPr>
        <a:xfrm>
          <a:off x="320452" y="852957"/>
          <a:ext cx="4486338" cy="531360"/>
        </a:xfrm>
        <a:prstGeom prst="roundRect">
          <a:avLst/>
        </a:prstGeom>
        <a:solidFill>
          <a:srgbClr val="319095"/>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9573" tIns="0" rIns="169573" bIns="0" numCol="1" spcCol="1270" anchor="ctr" anchorCtr="0">
          <a:noAutofit/>
        </a:bodyPr>
        <a:lstStyle/>
        <a:p>
          <a:pPr lvl="0" algn="l" defTabSz="1066800">
            <a:lnSpc>
              <a:spcPct val="100000"/>
            </a:lnSpc>
            <a:spcBef>
              <a:spcPct val="0"/>
            </a:spcBef>
            <a:spcAft>
              <a:spcPct val="35000"/>
            </a:spcAft>
          </a:pPr>
          <a:r>
            <a:rPr lang="zh-CN" altLang="en-US" sz="2400" b="1" kern="1200" smtClean="0">
              <a:solidFill>
                <a:schemeClr val="bg1"/>
              </a:solidFill>
              <a:latin typeface="+mn-lt"/>
              <a:ea typeface="+mn-ea"/>
              <a:cs typeface="+mn-ea"/>
              <a:sym typeface="+mn-lt"/>
            </a:rPr>
            <a:t>源码型病毒</a:t>
          </a:r>
          <a:endParaRPr lang="zh-CN" altLang="en-US" sz="2400" b="1" kern="1200" dirty="0">
            <a:solidFill>
              <a:schemeClr val="bg1"/>
            </a:solidFill>
            <a:latin typeface="+mn-lt"/>
            <a:ea typeface="+mn-ea"/>
            <a:cs typeface="+mn-ea"/>
            <a:sym typeface="+mn-lt"/>
          </a:endParaRPr>
        </a:p>
      </dsp:txBody>
      <dsp:txXfrm>
        <a:off x="346391" y="878896"/>
        <a:ext cx="4434460" cy="479482"/>
      </dsp:txXfrm>
    </dsp:sp>
    <dsp:sp modelId="{A35D3A64-0DC6-4FF6-A275-DE40B13D74CB}">
      <dsp:nvSpPr>
        <dsp:cNvPr id="0" name=""/>
        <dsp:cNvSpPr/>
      </dsp:nvSpPr>
      <dsp:spPr>
        <a:xfrm>
          <a:off x="0" y="1935117"/>
          <a:ext cx="640905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BD123AE9-D561-4200-9C12-978CEA596B19}">
      <dsp:nvSpPr>
        <dsp:cNvPr id="0" name=""/>
        <dsp:cNvSpPr/>
      </dsp:nvSpPr>
      <dsp:spPr>
        <a:xfrm>
          <a:off x="320452" y="1669437"/>
          <a:ext cx="4486338" cy="531360"/>
        </a:xfrm>
        <a:prstGeom prst="roundRect">
          <a:avLst/>
        </a:prstGeom>
        <a:solidFill>
          <a:srgbClr val="A0BF0D"/>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9573" tIns="0" rIns="169573" bIns="0" numCol="1" spcCol="1270" anchor="ctr" anchorCtr="0">
          <a:noAutofit/>
        </a:bodyPr>
        <a:lstStyle/>
        <a:p>
          <a:pPr lvl="0" algn="l" defTabSz="1066800">
            <a:lnSpc>
              <a:spcPct val="100000"/>
            </a:lnSpc>
            <a:spcBef>
              <a:spcPct val="0"/>
            </a:spcBef>
            <a:spcAft>
              <a:spcPct val="35000"/>
            </a:spcAft>
          </a:pPr>
          <a:r>
            <a:rPr lang="zh-CN" altLang="en-US" sz="2400" b="1" kern="1200" dirty="0" smtClean="0">
              <a:latin typeface="+mn-lt"/>
              <a:ea typeface="+mn-ea"/>
              <a:cs typeface="+mn-ea"/>
              <a:sym typeface="+mn-lt"/>
            </a:rPr>
            <a:t>外壳型病毒</a:t>
          </a:r>
          <a:endParaRPr lang="zh-CN" altLang="en-US" sz="2400" b="1" kern="1200" dirty="0">
            <a:latin typeface="+mn-lt"/>
            <a:ea typeface="+mn-ea"/>
            <a:cs typeface="+mn-ea"/>
            <a:sym typeface="+mn-lt"/>
          </a:endParaRPr>
        </a:p>
      </dsp:txBody>
      <dsp:txXfrm>
        <a:off x="346391" y="1695376"/>
        <a:ext cx="4434460" cy="479482"/>
      </dsp:txXfrm>
    </dsp:sp>
    <dsp:sp modelId="{AFDB32A6-2C8C-4BFB-A6AB-D3200E281CD4}">
      <dsp:nvSpPr>
        <dsp:cNvPr id="0" name=""/>
        <dsp:cNvSpPr/>
      </dsp:nvSpPr>
      <dsp:spPr>
        <a:xfrm>
          <a:off x="0" y="2751597"/>
          <a:ext cx="6409055"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sp>
    <dsp:sp modelId="{6BA34BF2-5633-4201-BE97-AC8291FF27A8}">
      <dsp:nvSpPr>
        <dsp:cNvPr id="0" name=""/>
        <dsp:cNvSpPr/>
      </dsp:nvSpPr>
      <dsp:spPr>
        <a:xfrm>
          <a:off x="320452" y="2485917"/>
          <a:ext cx="4486338" cy="531360"/>
        </a:xfrm>
        <a:prstGeom prst="roundRect">
          <a:avLst/>
        </a:prstGeom>
        <a:solidFill>
          <a:srgbClr val="002060"/>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69573" tIns="0" rIns="169573" bIns="0" numCol="1" spcCol="1270" anchor="ctr" anchorCtr="0">
          <a:noAutofit/>
        </a:bodyPr>
        <a:lstStyle/>
        <a:p>
          <a:pPr lvl="0" algn="l" defTabSz="1066800">
            <a:lnSpc>
              <a:spcPct val="100000"/>
            </a:lnSpc>
            <a:spcBef>
              <a:spcPct val="0"/>
            </a:spcBef>
            <a:spcAft>
              <a:spcPct val="35000"/>
            </a:spcAft>
          </a:pPr>
          <a:r>
            <a:rPr lang="zh-CN" altLang="en-US" sz="2400" b="1" kern="1200" dirty="0" smtClean="0">
              <a:latin typeface="+mn-lt"/>
              <a:ea typeface="+mn-ea"/>
              <a:cs typeface="+mn-ea"/>
              <a:sym typeface="+mn-lt"/>
            </a:rPr>
            <a:t>操作系统病毒</a:t>
          </a:r>
          <a:endParaRPr lang="zh-CN" altLang="en-US" sz="2400" b="1" kern="1200" dirty="0">
            <a:latin typeface="+mn-lt"/>
            <a:ea typeface="+mn-ea"/>
            <a:cs typeface="+mn-ea"/>
            <a:sym typeface="+mn-lt"/>
          </a:endParaRPr>
        </a:p>
      </dsp:txBody>
      <dsp:txXfrm>
        <a:off x="346391" y="2511856"/>
        <a:ext cx="443446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BFB35-9072-486C-B4F7-6C835EA5A3C8}" type="datetimeFigureOut">
              <a:rPr lang="zh-CN" altLang="en-US" smtClean="0"/>
              <a:t>2020/12/28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23B0B-D1E9-41E7-AF9A-E595C85684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11.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3218595" y="1055221"/>
            <a:ext cx="2158171" cy="1860965"/>
          </a:xfrm>
          <a:prstGeom prst="rect">
            <a:avLst/>
          </a:prstGeom>
        </p:spPr>
      </p:pic>
      <p:grpSp>
        <p:nvGrpSpPr>
          <p:cNvPr id="3" name="组合 2"/>
          <p:cNvGrpSpPr/>
          <p:nvPr/>
        </p:nvGrpSpPr>
        <p:grpSpPr>
          <a:xfrm>
            <a:off x="1654" y="4803999"/>
            <a:ext cx="9140693"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dirty="0">
                <a:solidFill>
                  <a:prstClr val="white"/>
                </a:solidFill>
                <a:cs typeface="+mn-ea"/>
                <a:sym typeface="+mn-lt"/>
              </a:endParaRPr>
            </a:p>
          </p:txBody>
        </p:sp>
      </p:grpSp>
      <p:sp>
        <p:nvSpPr>
          <p:cNvPr id="36" name="六边形 35"/>
          <p:cNvSpPr/>
          <p:nvPr/>
        </p:nvSpPr>
        <p:spPr>
          <a:xfrm flipV="1">
            <a:off x="1654" y="1"/>
            <a:ext cx="2285174"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41" name="文本框 5"/>
          <p:cNvSpPr txBox="1"/>
          <p:nvPr/>
        </p:nvSpPr>
        <p:spPr>
          <a:xfrm>
            <a:off x="4165880" y="3441140"/>
            <a:ext cx="753996" cy="438553"/>
          </a:xfrm>
          <a:prstGeom prst="rect">
            <a:avLst/>
          </a:prstGeom>
          <a:noFill/>
        </p:spPr>
        <p:txBody>
          <a:bodyPr wrap="none" lIns="68552" tIns="34276" rIns="68552" bIns="34276" rtlCol="0">
            <a:spAutoFit/>
          </a:bodyPr>
          <a:lstStyle/>
          <a:p>
            <a:pPr algn="ctr" defTabSz="815975"/>
            <a:r>
              <a:rPr lang="zh-CN" sz="2400" dirty="0">
                <a:solidFill>
                  <a:prstClr val="black">
                    <a:lumMod val="85000"/>
                    <a:lumOff val="15000"/>
                  </a:prstClr>
                </a:solidFill>
                <a:cs typeface="+mn-ea"/>
                <a:sym typeface="+mn-lt"/>
              </a:rPr>
              <a:t>张韦</a:t>
            </a:r>
          </a:p>
        </p:txBody>
      </p:sp>
      <p:sp>
        <p:nvSpPr>
          <p:cNvPr id="45" name="TextBox 44"/>
          <p:cNvSpPr txBox="1"/>
          <p:nvPr/>
        </p:nvSpPr>
        <p:spPr>
          <a:xfrm>
            <a:off x="721644" y="186218"/>
            <a:ext cx="4570436" cy="369308"/>
          </a:xfrm>
          <a:prstGeom prst="rect">
            <a:avLst/>
          </a:prstGeom>
          <a:noFill/>
        </p:spPr>
        <p:txBody>
          <a:bodyPr wrap="none" lIns="91417" tIns="45708" rIns="91417" bIns="45708" rtlCol="0">
            <a:spAutoFit/>
          </a:bodyPr>
          <a:lstStyle/>
          <a:p>
            <a:pPr algn="ctr"/>
            <a:r>
              <a:rPr lang="zh-CN" altLang="en-US" dirty="0">
                <a:solidFill>
                  <a:schemeClr val="tx1">
                    <a:lumMod val="75000"/>
                    <a:lumOff val="25000"/>
                  </a:schemeClr>
                </a:solidFill>
                <a:cs typeface="+mn-ea"/>
                <a:sym typeface="+mn-lt"/>
              </a:rPr>
              <a:t>华中科技大学同济医学院医药卫生管理学院</a:t>
            </a:r>
          </a:p>
        </p:txBody>
      </p:sp>
      <p:sp>
        <p:nvSpPr>
          <p:cNvPr id="19" name="六边形 18"/>
          <p:cNvSpPr/>
          <p:nvPr/>
        </p:nvSpPr>
        <p:spPr>
          <a:xfrm flipV="1">
            <a:off x="2282456" y="1975"/>
            <a:ext cx="2285174"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20" name="六边形 19"/>
          <p:cNvSpPr/>
          <p:nvPr/>
        </p:nvSpPr>
        <p:spPr>
          <a:xfrm flipV="1">
            <a:off x="4563259" y="1975"/>
            <a:ext cx="2285174"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21" name="六边形 20"/>
          <p:cNvSpPr/>
          <p:nvPr/>
        </p:nvSpPr>
        <p:spPr>
          <a:xfrm flipV="1">
            <a:off x="6857174" y="1975"/>
            <a:ext cx="2285174"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15" name="矩形 14"/>
          <p:cNvSpPr/>
          <p:nvPr/>
        </p:nvSpPr>
        <p:spPr>
          <a:xfrm>
            <a:off x="1704812" y="1674408"/>
            <a:ext cx="5716893" cy="992551"/>
          </a:xfrm>
          <a:prstGeom prst="rect">
            <a:avLst/>
          </a:prstGeom>
          <a:noFill/>
          <a:ln>
            <a:noFill/>
          </a:ln>
          <a:effectLst>
            <a:glow rad="1905000">
              <a:srgbClr val="F14124">
                <a:alpha val="40000"/>
              </a:srgbClr>
            </a:glow>
            <a:softEdge rad="1270000"/>
          </a:effectLst>
        </p:spPr>
        <p:txBody>
          <a:bodyPr wrap="none" lIns="68552" tIns="34276" rIns="68552" bIns="34276">
            <a:spAutoFit/>
          </a:bodyPr>
          <a:lstStyle/>
          <a:p>
            <a:pPr algn="ctr" defTabSz="815975"/>
            <a:r>
              <a:rPr lang="zh-CN" altLang="en-US" sz="6000" b="1" dirty="0">
                <a:solidFill>
                  <a:prstClr val="black">
                    <a:lumMod val="75000"/>
                    <a:lumOff val="25000"/>
                  </a:prstClr>
                </a:solidFill>
                <a:cs typeface="+mn-ea"/>
                <a:sym typeface="+mn-lt"/>
              </a:rPr>
              <a:t>信 息 管 理 概 论</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6" y="72007"/>
            <a:ext cx="686148" cy="5403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p:tgtEl>
                                          <p:spTgt spid="41"/>
                                        </p:tgtEl>
                                        <p:attrNameLst>
                                          <p:attrName>ppt_y</p:attrName>
                                        </p:attrNameLst>
                                      </p:cBhvr>
                                      <p:tavLst>
                                        <p:tav tm="0">
                                          <p:val>
                                            <p:strVal val="#ppt_y+#ppt_h*1.125000"/>
                                          </p:val>
                                        </p:tav>
                                        <p:tav tm="100000">
                                          <p:val>
                                            <p:strVal val="#ppt_y"/>
                                          </p:val>
                                        </p:tav>
                                      </p:tavLst>
                                    </p:anim>
                                    <p:animEffect transition="in" filter="wipe(up)">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
                                        <p:tgtEl>
                                          <p:spTgt spid="21"/>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p:bldP spid="45" grpId="0"/>
      <p:bldP spid="19" grpId="0" animBg="1"/>
      <p:bldP spid="20" grpId="0" animBg="1"/>
      <p:bldP spid="21"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2043678" y="107428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043678" y="987574"/>
            <a:ext cx="6632778"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chemeClr val="tx1">
                    <a:lumMod val="65000"/>
                    <a:lumOff val="35000"/>
                  </a:schemeClr>
                </a:solidFill>
                <a:cs typeface="+mn-ea"/>
                <a:sym typeface="+mn-lt"/>
              </a:rPr>
              <a:t>计算机系统安全性的内涵及基本政策</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1187624" y="987574"/>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91" name="直接连接符 90"/>
          <p:cNvCxnSpPr/>
          <p:nvPr/>
        </p:nvCxnSpPr>
        <p:spPr>
          <a:xfrm>
            <a:off x="2043678" y="1722359"/>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043678" y="1635646"/>
            <a:ext cx="5760549"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一般网络操作系统的安全策略</a:t>
            </a:r>
            <a:endParaRPr lang="zh-CN" altLang="en-US" sz="3100" b="1" dirty="0">
              <a:solidFill>
                <a:prstClr val="black">
                  <a:lumMod val="65000"/>
                  <a:lumOff val="35000"/>
                </a:prstClr>
              </a:solidFill>
              <a:cs typeface="+mn-ea"/>
              <a:sym typeface="+mn-lt"/>
            </a:endParaRPr>
          </a:p>
        </p:txBody>
      </p:sp>
      <p:cxnSp>
        <p:nvCxnSpPr>
          <p:cNvPr id="96" name="直接连接符 95"/>
          <p:cNvCxnSpPr/>
          <p:nvPr/>
        </p:nvCxnSpPr>
        <p:spPr>
          <a:xfrm>
            <a:off x="2043678" y="235572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043678" y="2283718"/>
            <a:ext cx="3710263"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rgbClr val="319095"/>
                </a:solidFill>
                <a:cs typeface="+mn-ea"/>
                <a:sym typeface="+mn-lt"/>
              </a:rPr>
              <a:t>医院信息安全</a:t>
            </a:r>
            <a:endParaRPr lang="zh-CN" altLang="en-US" sz="3100" b="1" dirty="0">
              <a:solidFill>
                <a:srgbClr val="319095"/>
              </a:solidFill>
              <a:cs typeface="+mn-ea"/>
              <a:sym typeface="+mn-lt"/>
            </a:endParaRPr>
          </a:p>
        </p:txBody>
      </p:sp>
      <p:cxnSp>
        <p:nvCxnSpPr>
          <p:cNvPr id="101" name="直接连接符 100"/>
          <p:cNvCxnSpPr/>
          <p:nvPr/>
        </p:nvCxnSpPr>
        <p:spPr>
          <a:xfrm>
            <a:off x="2043678" y="301850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043678" y="296779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计算机犯罪和计算机病毒防治</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525963" y="159024"/>
            <a:ext cx="4092075"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第十一</a:t>
            </a:r>
            <a:r>
              <a:rPr lang="zh-CN" altLang="en-US" sz="3700" b="1" dirty="0" smtClean="0">
                <a:solidFill>
                  <a:prstClr val="white"/>
                </a:solidFill>
                <a:cs typeface="+mn-ea"/>
                <a:sym typeface="+mn-lt"/>
              </a:rPr>
              <a:t>章 信息安全</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cxnSp>
        <p:nvCxnSpPr>
          <p:cNvPr id="33" name="直接连接符 32"/>
          <p:cNvCxnSpPr/>
          <p:nvPr/>
        </p:nvCxnSpPr>
        <p:spPr>
          <a:xfrm>
            <a:off x="2043678" y="4371950"/>
            <a:ext cx="0" cy="417343"/>
          </a:xfrm>
          <a:prstGeom prst="line">
            <a:avLst/>
          </a:prstGeom>
          <a:noFill/>
          <a:ln w="9525" cap="flat" cmpd="sng" algn="ctr">
            <a:solidFill>
              <a:schemeClr val="tx1">
                <a:lumMod val="65000"/>
                <a:lumOff val="35000"/>
              </a:schemeClr>
            </a:solidFill>
            <a:prstDash val="solid"/>
          </a:ln>
          <a:effectLst/>
        </p:spPr>
      </p:cxnSp>
      <p:cxnSp>
        <p:nvCxnSpPr>
          <p:cNvPr id="34" name="直接连接符 33"/>
          <p:cNvCxnSpPr/>
          <p:nvPr/>
        </p:nvCxnSpPr>
        <p:spPr>
          <a:xfrm>
            <a:off x="2043678" y="3738583"/>
            <a:ext cx="0" cy="417343"/>
          </a:xfrm>
          <a:prstGeom prst="line">
            <a:avLst/>
          </a:prstGeom>
          <a:noFill/>
          <a:ln w="9525" cap="flat" cmpd="sng" algn="ctr">
            <a:solidFill>
              <a:schemeClr val="tx1">
                <a:lumMod val="65000"/>
                <a:lumOff val="35000"/>
              </a:schemeClr>
            </a:solidFill>
            <a:prstDash val="solid"/>
          </a:ln>
          <a:effectLst/>
        </p:spPr>
      </p:cxnSp>
      <p:sp>
        <p:nvSpPr>
          <p:cNvPr id="35" name="标题层"/>
          <p:cNvSpPr txBox="1"/>
          <p:nvPr/>
        </p:nvSpPr>
        <p:spPr bwMode="auto">
          <a:xfrm>
            <a:off x="2043678" y="3615866"/>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防火墙技术</a:t>
            </a:r>
            <a:endParaRPr lang="zh-CN" altLang="en-US" sz="3100" b="1" dirty="0">
              <a:solidFill>
                <a:prstClr val="black">
                  <a:lumMod val="65000"/>
                  <a:lumOff val="35000"/>
                </a:prstClr>
              </a:solidFill>
              <a:cs typeface="+mn-ea"/>
              <a:sym typeface="+mn-lt"/>
            </a:endParaRPr>
          </a:p>
        </p:txBody>
      </p:sp>
      <p:sp>
        <p:nvSpPr>
          <p:cNvPr id="36" name="标题层"/>
          <p:cNvSpPr txBox="1"/>
          <p:nvPr/>
        </p:nvSpPr>
        <p:spPr bwMode="auto">
          <a:xfrm>
            <a:off x="2051720" y="422356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建立完善的立体的安全保障体系</a:t>
            </a:r>
            <a:endParaRPr lang="zh-CN" altLang="en-US" sz="3100" b="1" dirty="0">
              <a:solidFill>
                <a:prstClr val="black">
                  <a:lumMod val="65000"/>
                  <a:lumOff val="35000"/>
                </a:prstClr>
              </a:solidFill>
              <a:cs typeface="+mn-ea"/>
              <a:sym typeface="+mn-lt"/>
            </a:endParaRPr>
          </a:p>
        </p:txBody>
      </p:sp>
      <p:sp>
        <p:nvSpPr>
          <p:cNvPr id="28" name="标题层"/>
          <p:cNvSpPr txBox="1"/>
          <p:nvPr/>
        </p:nvSpPr>
        <p:spPr bwMode="auto">
          <a:xfrm>
            <a:off x="1187624" y="1635646"/>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sp>
        <p:nvSpPr>
          <p:cNvPr id="29" name="标题层"/>
          <p:cNvSpPr txBox="1"/>
          <p:nvPr/>
        </p:nvSpPr>
        <p:spPr bwMode="auto">
          <a:xfrm>
            <a:off x="1187624" y="2279349"/>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rgbClr val="319095"/>
                </a:solidFill>
                <a:cs typeface="+mn-ea"/>
                <a:sym typeface="+mn-lt"/>
              </a:rPr>
              <a:t>03</a:t>
            </a:r>
            <a:endParaRPr lang="zh-CN" altLang="en-US" sz="3100" kern="0" dirty="0">
              <a:solidFill>
                <a:srgbClr val="319095"/>
              </a:solidFill>
              <a:cs typeface="+mn-ea"/>
              <a:sym typeface="+mn-lt"/>
            </a:endParaRPr>
          </a:p>
        </p:txBody>
      </p:sp>
      <p:sp>
        <p:nvSpPr>
          <p:cNvPr id="30" name="标题层"/>
          <p:cNvSpPr txBox="1"/>
          <p:nvPr/>
        </p:nvSpPr>
        <p:spPr bwMode="auto">
          <a:xfrm>
            <a:off x="1187624" y="2927421"/>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sp>
        <p:nvSpPr>
          <p:cNvPr id="37" name="标题层"/>
          <p:cNvSpPr txBox="1"/>
          <p:nvPr/>
        </p:nvSpPr>
        <p:spPr bwMode="auto">
          <a:xfrm>
            <a:off x="1187624" y="3575493"/>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05</a:t>
            </a:r>
            <a:endParaRPr lang="zh-CN" altLang="en-US" sz="3100" kern="0" dirty="0">
              <a:solidFill>
                <a:prstClr val="black">
                  <a:lumMod val="65000"/>
                  <a:lumOff val="35000"/>
                </a:prstClr>
              </a:solidFill>
              <a:cs typeface="+mn-ea"/>
              <a:sym typeface="+mn-lt"/>
            </a:endParaRPr>
          </a:p>
        </p:txBody>
      </p:sp>
      <p:sp>
        <p:nvSpPr>
          <p:cNvPr id="38" name="标题层"/>
          <p:cNvSpPr txBox="1"/>
          <p:nvPr/>
        </p:nvSpPr>
        <p:spPr bwMode="auto">
          <a:xfrm>
            <a:off x="1187624" y="4223565"/>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06</a:t>
            </a:r>
            <a:endParaRPr lang="zh-CN" altLang="en-US" sz="3100" kern="0" dirty="0">
              <a:solidFill>
                <a:prstClr val="black">
                  <a:lumMod val="65000"/>
                  <a:lumOff val="35000"/>
                </a:prst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3070991" y="159024"/>
            <a:ext cx="3002033" cy="646937"/>
          </a:xfrm>
          <a:prstGeom prst="rect">
            <a:avLst/>
          </a:prstGeom>
        </p:spPr>
        <p:txBody>
          <a:bodyPr wrap="none" lIns="76800" tIns="38400" rIns="76800" bIns="3840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700" b="1" i="0" u="none" strike="noStrike" kern="1200" cap="none" spc="0" normalizeH="0" baseline="0" noProof="0" dirty="0">
                <a:ln>
                  <a:noFill/>
                </a:ln>
                <a:solidFill>
                  <a:prstClr val="white"/>
                </a:solidFill>
                <a:effectLst/>
                <a:uLnTx/>
                <a:uFillTx/>
                <a:cs typeface="+mn-ea"/>
                <a:sym typeface="+mn-lt"/>
              </a:rPr>
              <a:t>医疗信息泄露</a:t>
            </a: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36" name="标题层"/>
          <p:cNvSpPr txBox="1"/>
          <p:nvPr/>
        </p:nvSpPr>
        <p:spPr bwMode="auto">
          <a:xfrm>
            <a:off x="158087" y="1002982"/>
            <a:ext cx="8843306" cy="3456305"/>
          </a:xfrm>
          <a:prstGeom prst="rect">
            <a:avLst/>
          </a:prstGeom>
          <a:noFill/>
          <a:effectLst/>
        </p:spPr>
        <p:txBody>
          <a:bodyPr wrap="square" lIns="102382" tIns="51190" rIns="102382" bIns="51190">
            <a:spAutoFit/>
          </a:bodyPr>
          <a:lstStyle/>
          <a:p>
            <a:pPr marL="0" marR="0" lvl="0" indent="0" algn="l" defTabSz="1024255" rtl="0" eaLnBrk="1" fontAlgn="auto" latinLnBrk="0" hangingPunct="1">
              <a:lnSpc>
                <a:spcPct val="100000"/>
              </a:lnSpc>
              <a:spcBef>
                <a:spcPts val="0"/>
              </a:spcBef>
              <a:spcAft>
                <a:spcPts val="0"/>
              </a:spcAft>
              <a:buClrTx/>
              <a:buSzTx/>
              <a:buFontTx/>
              <a:buNone/>
              <a:defRPr/>
            </a:pPr>
            <a:r>
              <a:rPr lang="zh-CN" altLang="en-US" sz="3100" b="1" dirty="0">
                <a:solidFill>
                  <a:prstClr val="black">
                    <a:lumMod val="65000"/>
                    <a:lumOff val="35000"/>
                  </a:prstClr>
                </a:solidFill>
                <a:cs typeface="+mn-ea"/>
                <a:sym typeface="+mn-lt"/>
              </a:rPr>
              <a:t>医疗信息安全实例（</a:t>
            </a:r>
            <a:r>
              <a:rPr lang="en-US" altLang="zh-CN" sz="3100" b="1" dirty="0">
                <a:solidFill>
                  <a:prstClr val="black">
                    <a:lumMod val="65000"/>
                    <a:lumOff val="35000"/>
                  </a:prstClr>
                </a:solidFill>
                <a:cs typeface="+mn-ea"/>
                <a:sym typeface="+mn-lt"/>
              </a:rPr>
              <a:t>e.g. </a:t>
            </a:r>
            <a:r>
              <a:rPr lang="zh-CN" altLang="en-US" sz="3100" b="1" dirty="0">
                <a:solidFill>
                  <a:prstClr val="black">
                    <a:lumMod val="65000"/>
                    <a:lumOff val="35000"/>
                  </a:prstClr>
                </a:solidFill>
                <a:cs typeface="+mn-ea"/>
                <a:sym typeface="+mn-lt"/>
              </a:rPr>
              <a:t>明星就医）</a:t>
            </a:r>
            <a:endParaRPr lang="en-US" altLang="zh-CN" sz="3100" b="1" dirty="0">
              <a:solidFill>
                <a:prstClr val="black">
                  <a:lumMod val="65000"/>
                  <a:lumOff val="35000"/>
                </a:prstClr>
              </a:solidFill>
              <a:cs typeface="+mn-ea"/>
              <a:sym typeface="+mn-lt"/>
            </a:endParaRPr>
          </a:p>
          <a:p>
            <a:pPr marL="0" marR="0" lvl="0" indent="0" algn="l" defTabSz="1024255"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a:noFill/>
              </a:ln>
              <a:solidFill>
                <a:prstClr val="black">
                  <a:lumMod val="65000"/>
                  <a:lumOff val="35000"/>
                </a:prstClr>
              </a:solidFill>
              <a:effectLst/>
              <a:uLnTx/>
              <a:uFillTx/>
              <a:cs typeface="+mn-ea"/>
              <a:sym typeface="+mn-lt"/>
            </a:endParaRPr>
          </a:p>
          <a:p>
            <a:pPr marL="0" marR="0" lvl="0" indent="0" algn="l" defTabSz="1024255" rtl="0" eaLnBrk="1" fontAlgn="auto" latinLnBrk="0" hangingPunct="1">
              <a:lnSpc>
                <a:spcPct val="100000"/>
              </a:lnSpc>
              <a:spcBef>
                <a:spcPts val="0"/>
              </a:spcBef>
              <a:spcAft>
                <a:spcPts val="0"/>
              </a:spcAft>
              <a:buClrTx/>
              <a:buSzTx/>
              <a:buFontTx/>
              <a:buNone/>
              <a:defRPr/>
            </a:pPr>
            <a:r>
              <a:rPr lang="zh-CN" altLang="en-US" sz="3100" b="1" dirty="0">
                <a:solidFill>
                  <a:prstClr val="black">
                    <a:lumMod val="65000"/>
                    <a:lumOff val="35000"/>
                  </a:prstClr>
                </a:solidFill>
                <a:cs typeface="+mn-ea"/>
                <a:sym typeface="+mn-lt"/>
              </a:rPr>
              <a:t>医疗信息安全的重要性</a:t>
            </a:r>
            <a:endParaRPr lang="en-US" altLang="zh-CN" sz="3100" b="1" dirty="0">
              <a:solidFill>
                <a:prstClr val="black">
                  <a:lumMod val="65000"/>
                  <a:lumOff val="35000"/>
                </a:prstClr>
              </a:solidFill>
              <a:cs typeface="+mn-ea"/>
              <a:sym typeface="+mn-lt"/>
            </a:endParaRPr>
          </a:p>
          <a:p>
            <a:pPr marL="0" marR="0" lvl="0" indent="0" algn="l" defTabSz="1024255" rtl="0" eaLnBrk="1" fontAlgn="auto" latinLnBrk="0" hangingPunct="1">
              <a:lnSpc>
                <a:spcPct val="100000"/>
              </a:lnSpc>
              <a:spcBef>
                <a:spcPts val="0"/>
              </a:spcBef>
              <a:spcAft>
                <a:spcPts val="0"/>
              </a:spcAft>
              <a:buClrTx/>
              <a:buSzTx/>
              <a:buFontTx/>
              <a:buNone/>
              <a:defRPr/>
            </a:pPr>
            <a:endParaRPr lang="en-US" altLang="zh-CN" sz="3100" b="1" dirty="0">
              <a:solidFill>
                <a:prstClr val="black">
                  <a:lumMod val="65000"/>
                  <a:lumOff val="35000"/>
                </a:prstClr>
              </a:solidFill>
              <a:cs typeface="+mn-ea"/>
              <a:sym typeface="+mn-lt"/>
            </a:endParaRPr>
          </a:p>
          <a:p>
            <a:pPr marL="0" marR="0" lvl="0" indent="0" algn="l" defTabSz="1024255" rtl="0" eaLnBrk="1" fontAlgn="auto" latinLnBrk="0" hangingPunct="1">
              <a:lnSpc>
                <a:spcPct val="100000"/>
              </a:lnSpc>
              <a:spcBef>
                <a:spcPts val="0"/>
              </a:spcBef>
              <a:spcAft>
                <a:spcPts val="0"/>
              </a:spcAft>
              <a:buClrTx/>
              <a:buSzTx/>
              <a:buFontTx/>
              <a:buNone/>
              <a:defRPr/>
            </a:pPr>
            <a:r>
              <a:rPr lang="zh-CN" altLang="en-US" sz="3100" b="1" dirty="0">
                <a:solidFill>
                  <a:prstClr val="black">
                    <a:lumMod val="65000"/>
                    <a:lumOff val="35000"/>
                  </a:prstClr>
                </a:solidFill>
                <a:cs typeface="+mn-ea"/>
                <a:sym typeface="+mn-lt"/>
              </a:rPr>
              <a:t> 某医院遭</a:t>
            </a:r>
            <a:r>
              <a:rPr lang="zh-CN" altLang="en-US" sz="3100" b="1" dirty="0">
                <a:solidFill>
                  <a:srgbClr val="FF0000"/>
                </a:solidFill>
                <a:cs typeface="+mn-ea"/>
                <a:sym typeface="+mn-lt"/>
              </a:rPr>
              <a:t>黑客入侵</a:t>
            </a:r>
            <a:r>
              <a:rPr lang="zh-CN" altLang="en-US" sz="3100" b="1" dirty="0">
                <a:solidFill>
                  <a:prstClr val="black">
                    <a:lumMod val="65000"/>
                    <a:lumOff val="35000"/>
                  </a:prstClr>
                </a:solidFill>
                <a:cs typeface="+mn-ea"/>
                <a:sym typeface="+mn-lt"/>
              </a:rPr>
              <a:t>，</a:t>
            </a:r>
            <a:endParaRPr lang="en-US" altLang="zh-CN" sz="3100" b="1" dirty="0">
              <a:solidFill>
                <a:prstClr val="black">
                  <a:lumMod val="65000"/>
                  <a:lumOff val="35000"/>
                </a:prstClr>
              </a:solidFill>
              <a:cs typeface="+mn-ea"/>
              <a:sym typeface="+mn-lt"/>
            </a:endParaRPr>
          </a:p>
          <a:p>
            <a:pPr marL="0" marR="0" lvl="0" indent="0" algn="l" defTabSz="1024255" rtl="0" eaLnBrk="1" fontAlgn="auto" latinLnBrk="0" hangingPunct="1">
              <a:lnSpc>
                <a:spcPct val="100000"/>
              </a:lnSpc>
              <a:spcBef>
                <a:spcPts val="0"/>
              </a:spcBef>
              <a:spcAft>
                <a:spcPts val="0"/>
              </a:spcAft>
              <a:buClrTx/>
              <a:buSzTx/>
              <a:buFontTx/>
              <a:buNone/>
              <a:defRPr/>
            </a:pPr>
            <a:r>
              <a:rPr lang="en-US" altLang="zh-CN" sz="3100" b="1" dirty="0">
                <a:solidFill>
                  <a:prstClr val="black">
                    <a:lumMod val="65000"/>
                    <a:lumOff val="35000"/>
                  </a:prstClr>
                </a:solidFill>
                <a:cs typeface="+mn-ea"/>
                <a:sym typeface="+mn-lt"/>
              </a:rPr>
              <a:t>     </a:t>
            </a:r>
            <a:r>
              <a:rPr lang="en-US" altLang="zh-CN" sz="3100" b="1" dirty="0">
                <a:solidFill>
                  <a:srgbClr val="FF0000"/>
                </a:solidFill>
                <a:cs typeface="+mn-ea"/>
                <a:sym typeface="+mn-lt"/>
              </a:rPr>
              <a:t>7</a:t>
            </a:r>
            <a:r>
              <a:rPr lang="zh-CN" altLang="en-US" sz="3100" b="1" dirty="0">
                <a:solidFill>
                  <a:srgbClr val="FF0000"/>
                </a:solidFill>
                <a:cs typeface="+mn-ea"/>
                <a:sym typeface="+mn-lt"/>
              </a:rPr>
              <a:t>亿</a:t>
            </a:r>
            <a:r>
              <a:rPr lang="zh-CN" altLang="en-US" sz="3100" b="1" dirty="0">
                <a:solidFill>
                  <a:prstClr val="black">
                    <a:lumMod val="65000"/>
                    <a:lumOff val="35000"/>
                  </a:prstClr>
                </a:solidFill>
                <a:cs typeface="+mn-ea"/>
                <a:sym typeface="+mn-lt"/>
              </a:rPr>
              <a:t>公民信息</a:t>
            </a:r>
            <a:r>
              <a:rPr lang="zh-CN" altLang="en-US" sz="3100" b="1" dirty="0">
                <a:solidFill>
                  <a:srgbClr val="FF0000"/>
                </a:solidFill>
                <a:cs typeface="+mn-ea"/>
                <a:sym typeface="+mn-lt"/>
              </a:rPr>
              <a:t>被泄露</a:t>
            </a:r>
            <a:r>
              <a:rPr lang="zh-CN" altLang="en-US" sz="3100" b="1" dirty="0">
                <a:solidFill>
                  <a:prstClr val="black">
                    <a:lumMod val="65000"/>
                    <a:lumOff val="35000"/>
                  </a:prstClr>
                </a:solidFill>
                <a:cs typeface="+mn-ea"/>
                <a:sym typeface="+mn-lt"/>
              </a:rPr>
              <a:t>，</a:t>
            </a:r>
            <a:endParaRPr lang="en-US" altLang="zh-CN" sz="3100" b="1" dirty="0">
              <a:solidFill>
                <a:prstClr val="black">
                  <a:lumMod val="65000"/>
                  <a:lumOff val="35000"/>
                </a:prstClr>
              </a:solidFill>
              <a:cs typeface="+mn-ea"/>
              <a:sym typeface="+mn-lt"/>
            </a:endParaRPr>
          </a:p>
          <a:p>
            <a:pPr marL="0" marR="0" lvl="0" indent="0" algn="l" defTabSz="1024255" rtl="0" eaLnBrk="1" fontAlgn="auto" latinLnBrk="0" hangingPunct="1">
              <a:lnSpc>
                <a:spcPct val="100000"/>
              </a:lnSpc>
              <a:spcBef>
                <a:spcPts val="0"/>
              </a:spcBef>
              <a:spcAft>
                <a:spcPts val="0"/>
              </a:spcAft>
              <a:buClrTx/>
              <a:buSzTx/>
              <a:buFontTx/>
              <a:buNone/>
              <a:defRPr/>
            </a:pPr>
            <a:r>
              <a:rPr lang="en-US" altLang="zh-CN" sz="3100" b="1" dirty="0">
                <a:solidFill>
                  <a:prstClr val="black">
                    <a:lumMod val="65000"/>
                    <a:lumOff val="35000"/>
                  </a:prstClr>
                </a:solidFill>
                <a:cs typeface="+mn-ea"/>
                <a:sym typeface="+mn-lt"/>
              </a:rPr>
              <a:t>          </a:t>
            </a:r>
            <a:r>
              <a:rPr lang="en-US" altLang="zh-CN" sz="3100" b="1" dirty="0">
                <a:solidFill>
                  <a:srgbClr val="FF0000"/>
                </a:solidFill>
                <a:cs typeface="+mn-ea"/>
                <a:sym typeface="+mn-lt"/>
              </a:rPr>
              <a:t>8</a:t>
            </a:r>
            <a:r>
              <a:rPr lang="zh-CN" altLang="en-US" sz="3100" b="1" dirty="0">
                <a:solidFill>
                  <a:srgbClr val="FF0000"/>
                </a:solidFill>
                <a:cs typeface="+mn-ea"/>
                <a:sym typeface="+mn-lt"/>
              </a:rPr>
              <a:t>千万</a:t>
            </a:r>
            <a:r>
              <a:rPr lang="zh-CN" altLang="en-US" sz="3100" b="1" dirty="0">
                <a:solidFill>
                  <a:prstClr val="black">
                    <a:lumMod val="65000"/>
                    <a:lumOff val="35000"/>
                  </a:prstClr>
                </a:solidFill>
                <a:cs typeface="+mn-ea"/>
                <a:sym typeface="+mn-lt"/>
              </a:rPr>
              <a:t>公民信息</a:t>
            </a:r>
            <a:r>
              <a:rPr lang="zh-CN" altLang="en-US" sz="3100" b="1" dirty="0">
                <a:solidFill>
                  <a:srgbClr val="FF0000"/>
                </a:solidFill>
                <a:cs typeface="+mn-ea"/>
                <a:sym typeface="+mn-lt"/>
              </a:rPr>
              <a:t>被贩卖</a:t>
            </a:r>
            <a:endParaRPr lang="en-US" altLang="zh-CN" sz="3100" b="1" dirty="0">
              <a:solidFill>
                <a:srgbClr val="FF0000"/>
              </a:solidFill>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110" y="1584325"/>
            <a:ext cx="3295015" cy="28746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871066"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smtClean="0">
                <a:latin typeface="+mn-lt"/>
                <a:ea typeface="+mn-ea"/>
                <a:cs typeface="+mn-ea"/>
                <a:sym typeface="+mn-lt"/>
              </a:rPr>
              <a:t> </a:t>
            </a:r>
            <a:r>
              <a:rPr lang="zh-CN" altLang="en-US" sz="4000" b="1" dirty="0">
                <a:latin typeface="+mn-lt"/>
                <a:ea typeface="+mn-ea"/>
                <a:cs typeface="+mn-ea"/>
                <a:sym typeface="+mn-lt"/>
              </a:rPr>
              <a:t>医院</a:t>
            </a:r>
            <a:r>
              <a:rPr lang="zh-CN" altLang="en-US" sz="4000" b="1" dirty="0" smtClean="0">
                <a:latin typeface="+mn-lt"/>
                <a:ea typeface="+mn-ea"/>
                <a:cs typeface="+mn-ea"/>
                <a:sym typeface="+mn-lt"/>
              </a:rPr>
              <a:t>信息安全</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
        <p:nvSpPr>
          <p:cNvPr id="3" name="TextBox 2"/>
          <p:cNvSpPr txBox="1"/>
          <p:nvPr/>
        </p:nvSpPr>
        <p:spPr>
          <a:xfrm>
            <a:off x="142875" y="404495"/>
            <a:ext cx="4902200" cy="823687"/>
          </a:xfrm>
          <a:prstGeom prst="rect">
            <a:avLst/>
          </a:prstGeom>
          <a:noFill/>
        </p:spPr>
        <p:txBody>
          <a:bodyPr wrap="square" rtlCol="0">
            <a:spAutoFit/>
          </a:bodyPr>
          <a:lstStyle/>
          <a:p>
            <a:pPr algn="l">
              <a:lnSpc>
                <a:spcPct val="200000"/>
              </a:lnSpc>
              <a:buClrTx/>
              <a:buSzTx/>
              <a:buFontTx/>
            </a:pPr>
            <a:r>
              <a:rPr lang="zh-CN" altLang="en-US" sz="2800" b="1" dirty="0" smtClean="0">
                <a:cs typeface="+mn-ea"/>
                <a:sym typeface="+mn-lt"/>
              </a:rPr>
              <a:t>一、医院信息安全的含义</a:t>
            </a:r>
          </a:p>
        </p:txBody>
      </p:sp>
      <p:sp>
        <p:nvSpPr>
          <p:cNvPr id="2" name="TextBox 1"/>
          <p:cNvSpPr txBox="1"/>
          <p:nvPr/>
        </p:nvSpPr>
        <p:spPr>
          <a:xfrm>
            <a:off x="308537" y="1466106"/>
            <a:ext cx="8391727" cy="3415030"/>
          </a:xfrm>
          <a:prstGeom prst="rect">
            <a:avLst/>
          </a:prstGeom>
          <a:noFill/>
        </p:spPr>
        <p:txBody>
          <a:bodyPr wrap="square" rtlCol="0">
            <a:spAutoFit/>
          </a:bodyPr>
          <a:lstStyle/>
          <a:p>
            <a:pPr>
              <a:lnSpc>
                <a:spcPct val="150000"/>
              </a:lnSpc>
            </a:pPr>
            <a:r>
              <a:rPr lang="zh-CN" altLang="en-US" sz="2400" dirty="0" smtClean="0">
                <a:cs typeface="+mn-ea"/>
                <a:sym typeface="+mn-lt"/>
              </a:rPr>
              <a:t>        在</a:t>
            </a:r>
            <a:r>
              <a:rPr lang="zh-CN" altLang="en-US" sz="2400" dirty="0">
                <a:cs typeface="+mn-ea"/>
                <a:sym typeface="+mn-lt"/>
              </a:rPr>
              <a:t>卫生行业的数字化应用不断普及、深入的今天</a:t>
            </a:r>
            <a:r>
              <a:rPr lang="en-US" altLang="zh-CN" sz="2400" dirty="0">
                <a:cs typeface="+mn-ea"/>
                <a:sym typeface="+mn-lt"/>
              </a:rPr>
              <a:t>,</a:t>
            </a:r>
            <a:r>
              <a:rPr lang="zh-CN" altLang="en-US" sz="2400" dirty="0">
                <a:cs typeface="+mn-ea"/>
                <a:sym typeface="+mn-lt"/>
              </a:rPr>
              <a:t>医院对信息系统的稳定性、</a:t>
            </a:r>
            <a:r>
              <a:rPr lang="zh-CN" altLang="en-US" sz="2400" dirty="0" smtClean="0">
                <a:cs typeface="+mn-ea"/>
                <a:sym typeface="+mn-lt"/>
              </a:rPr>
              <a:t>安全性备</a:t>
            </a:r>
            <a:r>
              <a:rPr lang="zh-CN" altLang="en-US" sz="2400" dirty="0">
                <a:cs typeface="+mn-ea"/>
                <a:sym typeface="+mn-lt"/>
              </a:rPr>
              <a:t>故要求越来越高</a:t>
            </a:r>
            <a:r>
              <a:rPr lang="en-US" altLang="zh-CN" sz="2400" dirty="0">
                <a:cs typeface="+mn-ea"/>
                <a:sym typeface="+mn-lt"/>
              </a:rPr>
              <a:t>,</a:t>
            </a:r>
            <a:r>
              <a:rPr lang="zh-CN" altLang="en-US" sz="2400" dirty="0">
                <a:cs typeface="+mn-ea"/>
                <a:sym typeface="+mn-lt"/>
              </a:rPr>
              <a:t>很多医院认识到了信息系统故障对自身业务的巨大影响</a:t>
            </a:r>
            <a:r>
              <a:rPr lang="en-US" altLang="zh-CN" sz="2400" dirty="0">
                <a:cs typeface="+mn-ea"/>
                <a:sym typeface="+mn-lt"/>
              </a:rPr>
              <a:t>,</a:t>
            </a:r>
            <a:r>
              <a:rPr lang="zh-CN" altLang="en-US" sz="2400" dirty="0">
                <a:cs typeface="+mn-ea"/>
                <a:sym typeface="+mn-lt"/>
              </a:rPr>
              <a:t>通过采取</a:t>
            </a:r>
            <a:r>
              <a:rPr lang="zh-CN" altLang="en-US" sz="2400" dirty="0" smtClean="0">
                <a:cs typeface="+mn-ea"/>
                <a:sym typeface="+mn-lt"/>
              </a:rPr>
              <a:t>各种各样</a:t>
            </a:r>
            <a:r>
              <a:rPr lang="zh-CN" altLang="en-US" sz="2400" dirty="0">
                <a:cs typeface="+mn-ea"/>
                <a:sym typeface="+mn-lt"/>
              </a:rPr>
              <a:t>的安全保障措施来提高信息系统的稳定运行的能力</a:t>
            </a:r>
            <a:r>
              <a:rPr lang="en-US" altLang="zh-CN" sz="2400" dirty="0">
                <a:cs typeface="+mn-ea"/>
                <a:sym typeface="+mn-lt"/>
              </a:rPr>
              <a:t>,</a:t>
            </a:r>
            <a:r>
              <a:rPr lang="zh-CN" altLang="en-US" sz="2400" dirty="0">
                <a:solidFill>
                  <a:srgbClr val="FF0000"/>
                </a:solidFill>
                <a:cs typeface="+mn-ea"/>
                <a:sym typeface="+mn-lt"/>
              </a:rPr>
              <a:t>制订了业务持续性计划和灾难</a:t>
            </a:r>
            <a:r>
              <a:rPr lang="zh-CN" altLang="en-US" sz="2400" dirty="0" smtClean="0">
                <a:solidFill>
                  <a:srgbClr val="FF0000"/>
                </a:solidFill>
                <a:cs typeface="+mn-ea"/>
                <a:sym typeface="+mn-lt"/>
              </a:rPr>
              <a:t>恢复运用计划</a:t>
            </a:r>
            <a:r>
              <a:rPr lang="en-US" altLang="zh-CN" sz="2400" dirty="0">
                <a:cs typeface="+mn-ea"/>
                <a:sym typeface="+mn-lt"/>
              </a:rPr>
              <a:t>,</a:t>
            </a:r>
            <a:r>
              <a:rPr lang="zh-CN" altLang="en-US" sz="2400" dirty="0">
                <a:solidFill>
                  <a:srgbClr val="FF0000"/>
                </a:solidFill>
                <a:cs typeface="+mn-ea"/>
                <a:sym typeface="+mn-lt"/>
              </a:rPr>
              <a:t>制定相应的安全策略</a:t>
            </a:r>
            <a:r>
              <a:rPr lang="zh-CN" altLang="en-US" sz="2400" dirty="0">
                <a:cs typeface="+mn-ea"/>
                <a:sym typeface="+mn-lt"/>
              </a:rPr>
              <a:t>、</a:t>
            </a:r>
            <a:r>
              <a:rPr lang="zh-CN" altLang="en-US" sz="2400" dirty="0">
                <a:solidFill>
                  <a:srgbClr val="FF0000"/>
                </a:solidFill>
                <a:cs typeface="+mn-ea"/>
                <a:sym typeface="+mn-lt"/>
              </a:rPr>
              <a:t>加强人员安全管理等</a:t>
            </a:r>
            <a:r>
              <a:rPr lang="zh-CN" altLang="en-US" sz="2400" dirty="0">
                <a:cs typeface="+mn-ea"/>
                <a:sym typeface="+mn-lt"/>
              </a:rPr>
              <a:t>。</a:t>
            </a:r>
            <a:endParaRPr lang="en-US" altLang="zh-CN" sz="2400" dirty="0" smtClean="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3338948" y="1613968"/>
            <a:ext cx="2470869" cy="2484260"/>
          </a:xfrm>
          <a:prstGeom prst="ellipse">
            <a:avLst/>
          </a:prstGeom>
          <a:noFill/>
          <a:ln w="53975" cmpd="sng">
            <a:solidFill>
              <a:schemeClr val="bg1">
                <a:lumMod val="75000"/>
              </a:schemeClr>
            </a:solidFill>
            <a:bevel/>
          </a:ln>
          <a:scene3d>
            <a:camera prst="orthographicFront"/>
            <a:lightRig rig="threePt" dir="t"/>
          </a:scene3d>
          <a:sp3d>
            <a:bevelT/>
          </a:sp3d>
        </p:spPr>
        <p:txBody>
          <a:bodyPr lIns="76800" tIns="38400" rIns="76800" bIns="38400" anchor="ctr"/>
          <a:lstStyle/>
          <a:p>
            <a:pPr algn="ctr"/>
            <a:endParaRPr lang="zh-CN" altLang="zh-CN" sz="7400" dirty="0">
              <a:solidFill>
                <a:schemeClr val="bg1"/>
              </a:solidFill>
              <a:cs typeface="+mn-ea"/>
              <a:sym typeface="+mn-lt"/>
            </a:endParaRPr>
          </a:p>
        </p:txBody>
      </p:sp>
      <p:grpSp>
        <p:nvGrpSpPr>
          <p:cNvPr id="3" name="组合 2"/>
          <p:cNvGrpSpPr/>
          <p:nvPr/>
        </p:nvGrpSpPr>
        <p:grpSpPr>
          <a:xfrm>
            <a:off x="3261548" y="1647106"/>
            <a:ext cx="775197" cy="644363"/>
            <a:chOff x="4348163" y="2132888"/>
            <a:chExt cx="1033462" cy="859349"/>
          </a:xfrm>
        </p:grpSpPr>
        <p:sp>
          <p:nvSpPr>
            <p:cNvPr id="4" name="Oval 3"/>
            <p:cNvSpPr>
              <a:spLocks noChangeArrowheads="1"/>
            </p:cNvSpPr>
            <p:nvPr/>
          </p:nvSpPr>
          <p:spPr bwMode="auto">
            <a:xfrm>
              <a:off x="4348163" y="2132888"/>
              <a:ext cx="1033462" cy="859349"/>
            </a:xfrm>
            <a:prstGeom prst="hexagon">
              <a:avLst/>
            </a:prstGeom>
            <a:solidFill>
              <a:srgbClr val="5FCACB"/>
            </a:solidFill>
            <a:ln w="28575">
              <a:noFill/>
              <a:bevel/>
            </a:ln>
            <a:scene3d>
              <a:camera prst="orthographicFront"/>
              <a:lightRig rig="threePt" dir="t"/>
            </a:scene3d>
            <a:sp3d>
              <a:bevelT/>
            </a:sp3d>
          </p:spPr>
          <p:txBody>
            <a:bodyPr anchor="ctr"/>
            <a:lstStyle/>
            <a:p>
              <a:pPr algn="ctr"/>
              <a:endParaRPr lang="zh-CN" altLang="zh-CN" sz="7400">
                <a:solidFill>
                  <a:schemeClr val="accent6"/>
                </a:solidFill>
                <a:cs typeface="+mn-ea"/>
                <a:sym typeface="+mn-lt"/>
              </a:endParaRPr>
            </a:p>
          </p:txBody>
        </p:sp>
        <p:sp>
          <p:nvSpPr>
            <p:cNvPr id="7" name="Rectangle 13"/>
            <p:cNvSpPr>
              <a:spLocks noChangeArrowheads="1"/>
            </p:cNvSpPr>
            <p:nvPr/>
          </p:nvSpPr>
          <p:spPr bwMode="auto">
            <a:xfrm>
              <a:off x="4899947" y="2639441"/>
              <a:ext cx="2865" cy="2866"/>
            </a:xfrm>
            <a:prstGeom prst="rect">
              <a:avLst/>
            </a:prstGeom>
            <a:solidFill>
              <a:schemeClr val="bg1"/>
            </a:solidFill>
            <a:ln w="9525">
              <a:noFill/>
              <a:bevel/>
            </a:ln>
            <a:scene3d>
              <a:camera prst="orthographicFront"/>
              <a:lightRig rig="threePt" dir="t"/>
            </a:scene3d>
            <a:sp3d>
              <a:bevelT/>
            </a:sp3d>
          </p:spPr>
          <p:txBody>
            <a:bodyPr/>
            <a:lstStyle/>
            <a:p>
              <a:endParaRPr lang="zh-CN" altLang="zh-CN">
                <a:cs typeface="+mn-ea"/>
                <a:sym typeface="+mn-lt"/>
              </a:endParaRPr>
            </a:p>
          </p:txBody>
        </p:sp>
      </p:grpSp>
      <p:sp>
        <p:nvSpPr>
          <p:cNvPr id="13" name="Oval 4"/>
          <p:cNvSpPr>
            <a:spLocks noChangeArrowheads="1"/>
          </p:cNvSpPr>
          <p:nvPr/>
        </p:nvSpPr>
        <p:spPr bwMode="auto">
          <a:xfrm>
            <a:off x="2904314" y="2533915"/>
            <a:ext cx="776389" cy="644363"/>
          </a:xfrm>
          <a:prstGeom prst="hexagon">
            <a:avLst/>
          </a:prstGeom>
          <a:solidFill>
            <a:srgbClr val="A0BF0D"/>
          </a:solidFill>
          <a:ln w="28575">
            <a:noFill/>
            <a:bevel/>
          </a:ln>
          <a:scene3d>
            <a:camera prst="orthographicFront"/>
            <a:lightRig rig="threePt" dir="t"/>
          </a:scene3d>
          <a:sp3d>
            <a:bevelT/>
          </a:sp3d>
        </p:spPr>
        <p:txBody>
          <a:bodyPr anchor="ctr"/>
          <a:lstStyle/>
          <a:p>
            <a:pPr algn="ctr"/>
            <a:endParaRPr lang="zh-CN" altLang="zh-CN" sz="7400">
              <a:solidFill>
                <a:schemeClr val="accent5"/>
              </a:solidFill>
              <a:cs typeface="+mn-ea"/>
              <a:sym typeface="+mn-lt"/>
            </a:endParaRPr>
          </a:p>
        </p:txBody>
      </p:sp>
      <p:sp>
        <p:nvSpPr>
          <p:cNvPr id="18" name="Oval 7"/>
          <p:cNvSpPr>
            <a:spLocks noChangeArrowheads="1"/>
          </p:cNvSpPr>
          <p:nvPr/>
        </p:nvSpPr>
        <p:spPr bwMode="auto">
          <a:xfrm>
            <a:off x="5433530" y="2533915"/>
            <a:ext cx="776389" cy="644363"/>
          </a:xfrm>
          <a:prstGeom prst="hexagon">
            <a:avLst/>
          </a:prstGeom>
          <a:solidFill>
            <a:srgbClr val="A0BF0D"/>
          </a:solidFill>
          <a:ln w="28575">
            <a:noFill/>
            <a:bevel/>
          </a:ln>
          <a:scene3d>
            <a:camera prst="orthographicFront"/>
            <a:lightRig rig="threePt" dir="t"/>
          </a:scene3d>
          <a:sp3d>
            <a:bevelT/>
          </a:sp3d>
        </p:spPr>
        <p:txBody>
          <a:bodyPr anchor="ctr"/>
          <a:lstStyle/>
          <a:p>
            <a:pPr algn="ctr"/>
            <a:endParaRPr lang="zh-CN" altLang="zh-CN" sz="7400">
              <a:solidFill>
                <a:schemeClr val="bg1"/>
              </a:solidFill>
              <a:cs typeface="+mn-ea"/>
              <a:sym typeface="+mn-lt"/>
            </a:endParaRPr>
          </a:p>
        </p:txBody>
      </p:sp>
      <p:sp>
        <p:nvSpPr>
          <p:cNvPr id="25" name="Oval 5"/>
          <p:cNvSpPr>
            <a:spLocks noChangeArrowheads="1"/>
          </p:cNvSpPr>
          <p:nvPr/>
        </p:nvSpPr>
        <p:spPr bwMode="auto">
          <a:xfrm>
            <a:off x="3261548" y="3464872"/>
            <a:ext cx="775197" cy="645347"/>
          </a:xfrm>
          <a:prstGeom prst="hexagon">
            <a:avLst/>
          </a:prstGeom>
          <a:solidFill>
            <a:srgbClr val="319095"/>
          </a:solidFill>
          <a:ln w="28575">
            <a:noFill/>
            <a:bevel/>
          </a:ln>
          <a:scene3d>
            <a:camera prst="orthographicFront"/>
            <a:lightRig rig="threePt" dir="t"/>
          </a:scene3d>
          <a:sp3d>
            <a:bevelT/>
          </a:sp3d>
        </p:spPr>
        <p:txBody>
          <a:bodyPr anchor="ctr"/>
          <a:lstStyle/>
          <a:p>
            <a:pPr algn="ctr"/>
            <a:endParaRPr lang="zh-CN" altLang="zh-CN" sz="7400" dirty="0">
              <a:solidFill>
                <a:schemeClr val="accent4"/>
              </a:solidFill>
              <a:cs typeface="+mn-ea"/>
              <a:sym typeface="+mn-lt"/>
            </a:endParaRPr>
          </a:p>
        </p:txBody>
      </p:sp>
      <p:sp>
        <p:nvSpPr>
          <p:cNvPr id="28" name="Oval 8"/>
          <p:cNvSpPr>
            <a:spLocks noChangeArrowheads="1"/>
          </p:cNvSpPr>
          <p:nvPr/>
        </p:nvSpPr>
        <p:spPr bwMode="auto">
          <a:xfrm>
            <a:off x="5058118" y="3442219"/>
            <a:ext cx="776389" cy="645347"/>
          </a:xfrm>
          <a:prstGeom prst="hexagon">
            <a:avLst/>
          </a:prstGeom>
          <a:solidFill>
            <a:srgbClr val="319095"/>
          </a:solidFill>
          <a:ln w="28575">
            <a:noFill/>
            <a:bevel/>
          </a:ln>
          <a:scene3d>
            <a:camera prst="orthographicFront"/>
            <a:lightRig rig="threePt" dir="t"/>
          </a:scene3d>
          <a:sp3d>
            <a:bevelT/>
          </a:sp3d>
        </p:spPr>
        <p:txBody>
          <a:bodyPr anchor="ctr"/>
          <a:lstStyle/>
          <a:p>
            <a:pPr algn="ctr"/>
            <a:endParaRPr lang="zh-CN" altLang="zh-CN" sz="7400">
              <a:solidFill>
                <a:schemeClr val="bg1"/>
              </a:solidFill>
              <a:cs typeface="+mn-ea"/>
              <a:sym typeface="+mn-lt"/>
            </a:endParaRPr>
          </a:p>
        </p:txBody>
      </p:sp>
      <p:sp>
        <p:nvSpPr>
          <p:cNvPr id="31" name="Oval 6"/>
          <p:cNvSpPr>
            <a:spLocks noChangeArrowheads="1"/>
          </p:cNvSpPr>
          <p:nvPr/>
        </p:nvSpPr>
        <p:spPr bwMode="auto">
          <a:xfrm>
            <a:off x="5122736" y="1647106"/>
            <a:ext cx="776389" cy="644363"/>
          </a:xfrm>
          <a:prstGeom prst="hexagon">
            <a:avLst/>
          </a:prstGeom>
          <a:solidFill>
            <a:srgbClr val="5FCACB"/>
          </a:solidFill>
          <a:ln w="28575">
            <a:noFill/>
            <a:bevel/>
          </a:ln>
          <a:scene3d>
            <a:camera prst="orthographicFront"/>
            <a:lightRig rig="threePt" dir="t"/>
          </a:scene3d>
          <a:sp3d>
            <a:bevelT/>
          </a:sp3d>
        </p:spPr>
        <p:txBody>
          <a:bodyPr anchor="ctr"/>
          <a:lstStyle/>
          <a:p>
            <a:pPr algn="ctr"/>
            <a:endParaRPr lang="zh-CN" altLang="zh-CN" sz="7400">
              <a:solidFill>
                <a:schemeClr val="bg1"/>
              </a:solidFill>
              <a:cs typeface="+mn-ea"/>
              <a:sym typeface="+mn-lt"/>
            </a:endParaRPr>
          </a:p>
        </p:txBody>
      </p:sp>
      <p:grpSp>
        <p:nvGrpSpPr>
          <p:cNvPr id="37" name="组合 36"/>
          <p:cNvGrpSpPr/>
          <p:nvPr/>
        </p:nvGrpSpPr>
        <p:grpSpPr>
          <a:xfrm>
            <a:off x="399415" y="1503680"/>
            <a:ext cx="3058795" cy="706755"/>
            <a:chOff x="1285634" y="2021572"/>
            <a:chExt cx="2867972" cy="942559"/>
          </a:xfrm>
        </p:grpSpPr>
        <p:sp>
          <p:nvSpPr>
            <p:cNvPr id="38" name="TextBox 7"/>
            <p:cNvSpPr>
              <a:spLocks noChangeArrowheads="1"/>
            </p:cNvSpPr>
            <p:nvPr/>
          </p:nvSpPr>
          <p:spPr bwMode="auto">
            <a:xfrm>
              <a:off x="1285634" y="2379026"/>
              <a:ext cx="2867972" cy="369418"/>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endParaRPr lang="en-US" altLang="zh-CN" sz="1200" dirty="0">
                <a:solidFill>
                  <a:schemeClr val="tx1">
                    <a:lumMod val="75000"/>
                    <a:lumOff val="25000"/>
                  </a:schemeClr>
                </a:solidFill>
                <a:cs typeface="+mn-ea"/>
                <a:sym typeface="+mn-lt"/>
              </a:endParaRPr>
            </a:p>
          </p:txBody>
        </p:sp>
        <p:sp>
          <p:nvSpPr>
            <p:cNvPr id="39" name="文本框 19"/>
            <p:cNvSpPr>
              <a:spLocks noChangeArrowheads="1"/>
            </p:cNvSpPr>
            <p:nvPr/>
          </p:nvSpPr>
          <p:spPr bwMode="auto">
            <a:xfrm>
              <a:off x="1285634" y="2021572"/>
              <a:ext cx="2793608" cy="942559"/>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建立完善的</a:t>
              </a:r>
              <a:r>
                <a:rPr lang="zh-CN" altLang="en-US" sz="2000" dirty="0" smtClean="0">
                  <a:latin typeface="+mn-lt"/>
                  <a:ea typeface="+mn-ea"/>
                  <a:cs typeface="+mn-ea"/>
                  <a:sym typeface="+mn-lt"/>
                </a:rPr>
                <a:t>信息安全策略</a:t>
              </a:r>
              <a:endParaRPr lang="en-US" altLang="zh-CN" sz="2000" dirty="0" smtClean="0">
                <a:latin typeface="+mn-lt"/>
                <a:ea typeface="+mn-ea"/>
                <a:cs typeface="+mn-ea"/>
                <a:sym typeface="+mn-lt"/>
              </a:endParaRPr>
            </a:p>
            <a:p>
              <a:endParaRPr lang="en-US" altLang="zh-CN" sz="2000" dirty="0">
                <a:latin typeface="+mn-lt"/>
                <a:ea typeface="+mn-ea"/>
                <a:cs typeface="+mn-ea"/>
                <a:sym typeface="+mn-lt"/>
              </a:endParaRPr>
            </a:p>
          </p:txBody>
        </p:sp>
      </p:grpSp>
      <p:sp>
        <p:nvSpPr>
          <p:cNvPr id="42" name="文本框 19"/>
          <p:cNvSpPr>
            <a:spLocks noChangeArrowheads="1"/>
          </p:cNvSpPr>
          <p:nvPr/>
        </p:nvSpPr>
        <p:spPr bwMode="auto">
          <a:xfrm>
            <a:off x="179512" y="2690484"/>
            <a:ext cx="2214880" cy="39878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加强网络安全建设</a:t>
            </a:r>
          </a:p>
        </p:txBody>
      </p:sp>
      <p:sp>
        <p:nvSpPr>
          <p:cNvPr id="45" name="文本框 19"/>
          <p:cNvSpPr>
            <a:spLocks noChangeArrowheads="1"/>
          </p:cNvSpPr>
          <p:nvPr/>
        </p:nvSpPr>
        <p:spPr bwMode="auto">
          <a:xfrm>
            <a:off x="180340" y="3615690"/>
            <a:ext cx="3298825" cy="39878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dirty="0">
                <a:latin typeface="+mn-lt"/>
                <a:ea typeface="+mn-ea"/>
                <a:cs typeface="+mn-ea"/>
                <a:sym typeface="+mn-lt"/>
              </a:rPr>
              <a:t>构建可靠的网络</a:t>
            </a:r>
            <a:r>
              <a:rPr lang="zh-CN" altLang="en-US" sz="2000" b="1" dirty="0" smtClean="0">
                <a:latin typeface="+mn-lt"/>
                <a:ea typeface="+mn-ea"/>
                <a:cs typeface="+mn-ea"/>
                <a:sym typeface="+mn-lt"/>
              </a:rPr>
              <a:t>信任</a:t>
            </a:r>
            <a:r>
              <a:rPr lang="zh-CN" altLang="en-US" sz="2000" b="1" dirty="0">
                <a:latin typeface="+mn-lt"/>
                <a:ea typeface="+mn-ea"/>
                <a:cs typeface="+mn-ea"/>
                <a:sym typeface="+mn-lt"/>
              </a:rPr>
              <a:t>机制</a:t>
            </a:r>
            <a:endParaRPr lang="en-US" altLang="zh-CN" sz="2000" b="1" dirty="0">
              <a:latin typeface="+mn-lt"/>
              <a:ea typeface="+mn-ea"/>
              <a:cs typeface="+mn-ea"/>
              <a:sym typeface="+mn-lt"/>
            </a:endParaRPr>
          </a:p>
        </p:txBody>
      </p:sp>
      <p:grpSp>
        <p:nvGrpSpPr>
          <p:cNvPr id="46" name="组合 45"/>
          <p:cNvGrpSpPr/>
          <p:nvPr/>
        </p:nvGrpSpPr>
        <p:grpSpPr>
          <a:xfrm>
            <a:off x="6120765" y="1563371"/>
            <a:ext cx="2988310" cy="439621"/>
            <a:chOff x="8160276" y="2093580"/>
            <a:chExt cx="2902834" cy="893727"/>
          </a:xfrm>
        </p:grpSpPr>
        <p:sp>
          <p:nvSpPr>
            <p:cNvPr id="47" name="TextBox 7"/>
            <p:cNvSpPr>
              <a:spLocks noChangeArrowheads="1"/>
            </p:cNvSpPr>
            <p:nvPr/>
          </p:nvSpPr>
          <p:spPr bwMode="auto">
            <a:xfrm>
              <a:off x="8160276" y="2424182"/>
              <a:ext cx="2902834" cy="563125"/>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endParaRPr lang="en-US" altLang="zh-CN" sz="1200" dirty="0">
                <a:solidFill>
                  <a:schemeClr val="tx1">
                    <a:lumMod val="75000"/>
                    <a:lumOff val="25000"/>
                  </a:schemeClr>
                </a:solidFill>
                <a:cs typeface="+mn-ea"/>
                <a:sym typeface="+mn-lt"/>
              </a:endParaRPr>
            </a:p>
          </p:txBody>
        </p:sp>
        <p:sp>
          <p:nvSpPr>
            <p:cNvPr id="48" name="文本框 19"/>
            <p:cNvSpPr>
              <a:spLocks noChangeArrowheads="1"/>
            </p:cNvSpPr>
            <p:nvPr/>
          </p:nvSpPr>
          <p:spPr bwMode="auto">
            <a:xfrm>
              <a:off x="8160276" y="2093580"/>
              <a:ext cx="2722718" cy="810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确保医疗数据</a:t>
              </a:r>
              <a:r>
                <a:rPr lang="zh-CN" altLang="en-US" sz="2000" dirty="0" smtClean="0">
                  <a:latin typeface="+mn-lt"/>
                  <a:ea typeface="+mn-ea"/>
                  <a:cs typeface="+mn-ea"/>
                  <a:sym typeface="+mn-lt"/>
                </a:rPr>
                <a:t>的真实性</a:t>
              </a:r>
              <a:endParaRPr lang="en-US" altLang="zh-CN" sz="2000" dirty="0">
                <a:latin typeface="+mn-lt"/>
                <a:ea typeface="+mn-ea"/>
                <a:cs typeface="+mn-ea"/>
                <a:sym typeface="+mn-lt"/>
              </a:endParaRPr>
            </a:p>
          </p:txBody>
        </p:sp>
      </p:grpSp>
      <p:grpSp>
        <p:nvGrpSpPr>
          <p:cNvPr id="49" name="组合 48"/>
          <p:cNvGrpSpPr/>
          <p:nvPr/>
        </p:nvGrpSpPr>
        <p:grpSpPr>
          <a:xfrm>
            <a:off x="6408443" y="2589516"/>
            <a:ext cx="2177410" cy="534777"/>
            <a:chOff x="8769876" y="3389724"/>
            <a:chExt cx="2902835" cy="713200"/>
          </a:xfrm>
        </p:grpSpPr>
        <p:sp>
          <p:nvSpPr>
            <p:cNvPr id="50" name="TextBox 7"/>
            <p:cNvSpPr>
              <a:spLocks noChangeArrowheads="1"/>
            </p:cNvSpPr>
            <p:nvPr/>
          </p:nvSpPr>
          <p:spPr bwMode="auto">
            <a:xfrm>
              <a:off x="8769876" y="3733507"/>
              <a:ext cx="2902835" cy="369417"/>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endParaRPr lang="en-US" altLang="zh-CN" sz="1200" dirty="0">
                <a:solidFill>
                  <a:schemeClr val="tx1">
                    <a:lumMod val="75000"/>
                    <a:lumOff val="25000"/>
                  </a:schemeClr>
                </a:solidFill>
                <a:cs typeface="+mn-ea"/>
                <a:sym typeface="+mn-lt"/>
              </a:endParaRPr>
            </a:p>
          </p:txBody>
        </p:sp>
        <p:sp>
          <p:nvSpPr>
            <p:cNvPr id="51" name="文本框 19"/>
            <p:cNvSpPr>
              <a:spLocks noChangeArrowheads="1"/>
            </p:cNvSpPr>
            <p:nvPr/>
          </p:nvSpPr>
          <p:spPr bwMode="auto">
            <a:xfrm>
              <a:off x="8769876" y="3389724"/>
              <a:ext cx="246276" cy="32837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000" b="1" dirty="0">
                <a:solidFill>
                  <a:schemeClr val="tx1">
                    <a:lumMod val="75000"/>
                    <a:lumOff val="25000"/>
                  </a:schemeClr>
                </a:solidFill>
                <a:latin typeface="+mn-lt"/>
                <a:ea typeface="+mn-ea"/>
                <a:cs typeface="+mn-ea"/>
                <a:sym typeface="+mn-lt"/>
              </a:endParaRPr>
            </a:p>
          </p:txBody>
        </p:sp>
      </p:grpSp>
      <p:grpSp>
        <p:nvGrpSpPr>
          <p:cNvPr id="52" name="组合 51"/>
          <p:cNvGrpSpPr/>
          <p:nvPr/>
        </p:nvGrpSpPr>
        <p:grpSpPr>
          <a:xfrm>
            <a:off x="6012159" y="3827824"/>
            <a:ext cx="2286253" cy="398780"/>
            <a:chOff x="8015170" y="5041170"/>
            <a:chExt cx="3047941" cy="531827"/>
          </a:xfrm>
        </p:grpSpPr>
        <p:sp>
          <p:nvSpPr>
            <p:cNvPr id="53" name="TextBox 7"/>
            <p:cNvSpPr>
              <a:spLocks noChangeArrowheads="1"/>
            </p:cNvSpPr>
            <p:nvPr/>
          </p:nvSpPr>
          <p:spPr bwMode="auto">
            <a:xfrm>
              <a:off x="8160276" y="5119546"/>
              <a:ext cx="2902835" cy="369416"/>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endParaRPr lang="en-US" altLang="zh-CN" sz="1200" dirty="0">
                <a:solidFill>
                  <a:schemeClr val="tx1">
                    <a:lumMod val="75000"/>
                    <a:lumOff val="25000"/>
                  </a:schemeClr>
                </a:solidFill>
                <a:cs typeface="+mn-ea"/>
                <a:sym typeface="+mn-lt"/>
              </a:endParaRPr>
            </a:p>
          </p:txBody>
        </p:sp>
        <p:sp>
          <p:nvSpPr>
            <p:cNvPr id="54" name="文本框 19"/>
            <p:cNvSpPr>
              <a:spLocks noChangeArrowheads="1"/>
            </p:cNvSpPr>
            <p:nvPr/>
          </p:nvSpPr>
          <p:spPr bwMode="auto">
            <a:xfrm>
              <a:off x="8015170" y="5041170"/>
              <a:ext cx="2952789" cy="531827"/>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dirty="0">
                  <a:latin typeface="+mn-lt"/>
                  <a:ea typeface="+mn-ea"/>
                  <a:cs typeface="+mn-ea"/>
                  <a:sym typeface="+mn-lt"/>
                </a:rPr>
                <a:t>关注患者隐私保护</a:t>
              </a:r>
              <a:endParaRPr lang="en-US" altLang="zh-CN" sz="2000" b="1" dirty="0">
                <a:latin typeface="+mn-lt"/>
                <a:ea typeface="+mn-ea"/>
                <a:cs typeface="+mn-ea"/>
                <a:sym typeface="+mn-lt"/>
              </a:endParaRPr>
            </a:p>
          </p:txBody>
        </p:sp>
      </p:grpSp>
      <p:sp>
        <p:nvSpPr>
          <p:cNvPr id="55" name="矩形 54"/>
          <p:cNvSpPr/>
          <p:nvPr/>
        </p:nvSpPr>
        <p:spPr>
          <a:xfrm>
            <a:off x="4110241" y="2044562"/>
            <a:ext cx="965815" cy="1293652"/>
          </a:xfrm>
          <a:prstGeom prst="rect">
            <a:avLst/>
          </a:prstGeom>
          <a:scene3d>
            <a:camera prst="orthographicFront"/>
            <a:lightRig rig="threePt" dir="t"/>
          </a:scene3d>
          <a:sp3d>
            <a:bevelT/>
          </a:sp3d>
        </p:spPr>
        <p:txBody>
          <a:bodyPr wrap="square" lIns="76800" tIns="38400" rIns="76800" bIns="38400">
            <a:spAutoFit/>
          </a:bodyPr>
          <a:lstStyle/>
          <a:p>
            <a:pPr>
              <a:lnSpc>
                <a:spcPct val="150000"/>
              </a:lnSpc>
            </a:pPr>
            <a:r>
              <a:rPr lang="zh-CN" altLang="en-US" sz="2800" b="1" dirty="0" smtClean="0">
                <a:solidFill>
                  <a:schemeClr val="tx2"/>
                </a:solidFill>
                <a:cs typeface="+mn-ea"/>
                <a:sym typeface="+mn-lt"/>
              </a:rPr>
              <a:t>需求</a:t>
            </a:r>
            <a:endParaRPr lang="en-US" altLang="zh-CN" sz="2800" b="1" dirty="0" smtClean="0">
              <a:solidFill>
                <a:schemeClr val="tx2"/>
              </a:solidFill>
              <a:cs typeface="+mn-ea"/>
              <a:sym typeface="+mn-lt"/>
            </a:endParaRPr>
          </a:p>
          <a:p>
            <a:pPr>
              <a:lnSpc>
                <a:spcPct val="150000"/>
              </a:lnSpc>
            </a:pPr>
            <a:r>
              <a:rPr lang="zh-CN" altLang="en-US" sz="2800" b="1" dirty="0" smtClean="0">
                <a:solidFill>
                  <a:schemeClr val="tx2"/>
                </a:solidFill>
                <a:cs typeface="+mn-ea"/>
                <a:sym typeface="+mn-lt"/>
              </a:rPr>
              <a:t>分析</a:t>
            </a:r>
            <a:endParaRPr lang="zh-CN" altLang="en-US" sz="2800" b="1" dirty="0">
              <a:solidFill>
                <a:schemeClr val="tx2"/>
              </a:solidFill>
              <a:cs typeface="+mn-ea"/>
              <a:sym typeface="+mn-lt"/>
            </a:endParaRPr>
          </a:p>
        </p:txBody>
      </p:sp>
      <p:cxnSp>
        <p:nvCxnSpPr>
          <p:cNvPr id="56" name="直接连接符 5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58" name="燕尾形 5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61" name="TextBox 60"/>
          <p:cNvSpPr txBox="1"/>
          <p:nvPr/>
        </p:nvSpPr>
        <p:spPr>
          <a:xfrm>
            <a:off x="3458864" y="1698943"/>
            <a:ext cx="393056" cy="584775"/>
          </a:xfrm>
          <a:prstGeom prst="rect">
            <a:avLst/>
          </a:prstGeom>
          <a:noFill/>
          <a:scene3d>
            <a:camera prst="orthographicFront"/>
            <a:lightRig rig="threePt" dir="t"/>
          </a:scene3d>
          <a:sp3d>
            <a:bevelT/>
          </a:sp3d>
        </p:spPr>
        <p:txBody>
          <a:bodyPr wrap="none" rtlCol="0">
            <a:spAutoFit/>
          </a:bodyPr>
          <a:lstStyle/>
          <a:p>
            <a:r>
              <a:rPr lang="en-US" altLang="zh-CN" sz="3200" b="1" dirty="0" smtClean="0">
                <a:solidFill>
                  <a:schemeClr val="bg1"/>
                </a:solidFill>
                <a:cs typeface="+mn-ea"/>
                <a:sym typeface="+mn-lt"/>
              </a:rPr>
              <a:t>1</a:t>
            </a:r>
            <a:endParaRPr lang="zh-CN" altLang="en-US" sz="3200" b="1" dirty="0">
              <a:solidFill>
                <a:schemeClr val="bg1"/>
              </a:solidFill>
              <a:cs typeface="+mn-ea"/>
              <a:sym typeface="+mn-lt"/>
            </a:endParaRPr>
          </a:p>
        </p:txBody>
      </p:sp>
      <p:sp>
        <p:nvSpPr>
          <p:cNvPr id="62" name="TextBox 61"/>
          <p:cNvSpPr txBox="1"/>
          <p:nvPr/>
        </p:nvSpPr>
        <p:spPr>
          <a:xfrm>
            <a:off x="3440021" y="3507854"/>
            <a:ext cx="393056" cy="584775"/>
          </a:xfrm>
          <a:prstGeom prst="rect">
            <a:avLst/>
          </a:prstGeom>
          <a:noFill/>
          <a:scene3d>
            <a:camera prst="orthographicFront"/>
            <a:lightRig rig="threePt" dir="t"/>
          </a:scene3d>
          <a:sp3d>
            <a:bevelT/>
          </a:sp3d>
        </p:spPr>
        <p:txBody>
          <a:bodyPr wrap="none" rtlCol="0">
            <a:spAutoFit/>
          </a:bodyPr>
          <a:lstStyle/>
          <a:p>
            <a:r>
              <a:rPr lang="en-US" altLang="zh-CN" sz="3200" b="1" dirty="0">
                <a:solidFill>
                  <a:schemeClr val="bg1"/>
                </a:solidFill>
                <a:cs typeface="+mn-ea"/>
                <a:sym typeface="+mn-lt"/>
              </a:rPr>
              <a:t>3</a:t>
            </a:r>
            <a:endParaRPr lang="zh-CN" altLang="en-US" sz="3200" b="1" dirty="0">
              <a:solidFill>
                <a:schemeClr val="bg1"/>
              </a:solidFill>
              <a:cs typeface="+mn-ea"/>
              <a:sym typeface="+mn-lt"/>
            </a:endParaRPr>
          </a:p>
        </p:txBody>
      </p:sp>
      <p:sp>
        <p:nvSpPr>
          <p:cNvPr id="63" name="TextBox 62"/>
          <p:cNvSpPr txBox="1"/>
          <p:nvPr/>
        </p:nvSpPr>
        <p:spPr>
          <a:xfrm>
            <a:off x="3085843" y="2571750"/>
            <a:ext cx="393056" cy="584775"/>
          </a:xfrm>
          <a:prstGeom prst="rect">
            <a:avLst/>
          </a:prstGeom>
          <a:noFill/>
          <a:scene3d>
            <a:camera prst="orthographicFront"/>
            <a:lightRig rig="threePt" dir="t"/>
          </a:scene3d>
          <a:sp3d>
            <a:bevelT/>
          </a:sp3d>
        </p:spPr>
        <p:txBody>
          <a:bodyPr wrap="none" rtlCol="0">
            <a:spAutoFit/>
          </a:bodyPr>
          <a:lstStyle/>
          <a:p>
            <a:r>
              <a:rPr lang="en-US" altLang="zh-CN" sz="3200" b="1" dirty="0">
                <a:solidFill>
                  <a:schemeClr val="bg1"/>
                </a:solidFill>
                <a:cs typeface="+mn-ea"/>
                <a:sym typeface="+mn-lt"/>
              </a:rPr>
              <a:t>2</a:t>
            </a:r>
            <a:endParaRPr lang="zh-CN" altLang="en-US" sz="3200" b="1" dirty="0">
              <a:solidFill>
                <a:schemeClr val="bg1"/>
              </a:solidFill>
              <a:cs typeface="+mn-ea"/>
              <a:sym typeface="+mn-lt"/>
            </a:endParaRPr>
          </a:p>
        </p:txBody>
      </p:sp>
      <p:sp>
        <p:nvSpPr>
          <p:cNvPr id="64" name="TextBox 63"/>
          <p:cNvSpPr txBox="1"/>
          <p:nvPr/>
        </p:nvSpPr>
        <p:spPr>
          <a:xfrm>
            <a:off x="5314401" y="1707654"/>
            <a:ext cx="393056" cy="584775"/>
          </a:xfrm>
          <a:prstGeom prst="rect">
            <a:avLst/>
          </a:prstGeom>
          <a:noFill/>
          <a:scene3d>
            <a:camera prst="orthographicFront"/>
            <a:lightRig rig="threePt" dir="t"/>
          </a:scene3d>
          <a:sp3d>
            <a:bevelT/>
          </a:sp3d>
        </p:spPr>
        <p:txBody>
          <a:bodyPr wrap="none" rtlCol="0">
            <a:spAutoFit/>
          </a:bodyPr>
          <a:lstStyle/>
          <a:p>
            <a:r>
              <a:rPr lang="en-US" altLang="zh-CN" sz="3200" b="1" dirty="0">
                <a:solidFill>
                  <a:schemeClr val="bg1"/>
                </a:solidFill>
                <a:cs typeface="+mn-ea"/>
                <a:sym typeface="+mn-lt"/>
              </a:rPr>
              <a:t>4</a:t>
            </a:r>
            <a:endParaRPr lang="zh-CN" altLang="en-US" sz="3200" b="1" dirty="0">
              <a:solidFill>
                <a:schemeClr val="bg1"/>
              </a:solidFill>
              <a:cs typeface="+mn-ea"/>
              <a:sym typeface="+mn-lt"/>
            </a:endParaRPr>
          </a:p>
        </p:txBody>
      </p:sp>
      <p:sp>
        <p:nvSpPr>
          <p:cNvPr id="65" name="TextBox 64"/>
          <p:cNvSpPr txBox="1"/>
          <p:nvPr/>
        </p:nvSpPr>
        <p:spPr>
          <a:xfrm>
            <a:off x="5625195" y="2571750"/>
            <a:ext cx="393056" cy="584775"/>
          </a:xfrm>
          <a:prstGeom prst="rect">
            <a:avLst/>
          </a:prstGeom>
          <a:noFill/>
          <a:scene3d>
            <a:camera prst="orthographicFront"/>
            <a:lightRig rig="threePt" dir="t"/>
          </a:scene3d>
          <a:sp3d>
            <a:bevelT/>
          </a:sp3d>
        </p:spPr>
        <p:txBody>
          <a:bodyPr wrap="none" rtlCol="0">
            <a:spAutoFit/>
          </a:bodyPr>
          <a:lstStyle/>
          <a:p>
            <a:r>
              <a:rPr lang="en-US" altLang="zh-CN" sz="3200" b="1" dirty="0">
                <a:solidFill>
                  <a:schemeClr val="bg1"/>
                </a:solidFill>
                <a:cs typeface="+mn-ea"/>
                <a:sym typeface="+mn-lt"/>
              </a:rPr>
              <a:t>5</a:t>
            </a:r>
            <a:endParaRPr lang="zh-CN" altLang="en-US" sz="3200" b="1" dirty="0">
              <a:solidFill>
                <a:schemeClr val="bg1"/>
              </a:solidFill>
              <a:cs typeface="+mn-ea"/>
              <a:sym typeface="+mn-lt"/>
            </a:endParaRPr>
          </a:p>
        </p:txBody>
      </p:sp>
      <p:sp>
        <p:nvSpPr>
          <p:cNvPr id="66" name="TextBox 65"/>
          <p:cNvSpPr txBox="1"/>
          <p:nvPr/>
        </p:nvSpPr>
        <p:spPr>
          <a:xfrm>
            <a:off x="5249783" y="3507854"/>
            <a:ext cx="393056" cy="584775"/>
          </a:xfrm>
          <a:prstGeom prst="rect">
            <a:avLst/>
          </a:prstGeom>
          <a:noFill/>
          <a:scene3d>
            <a:camera prst="orthographicFront"/>
            <a:lightRig rig="threePt" dir="t"/>
          </a:scene3d>
          <a:sp3d>
            <a:bevelT/>
          </a:sp3d>
        </p:spPr>
        <p:txBody>
          <a:bodyPr wrap="none" rtlCol="0">
            <a:spAutoFit/>
          </a:bodyPr>
          <a:lstStyle/>
          <a:p>
            <a:r>
              <a:rPr lang="en-US" altLang="zh-CN" sz="3200" b="1" dirty="0">
                <a:solidFill>
                  <a:schemeClr val="bg1"/>
                </a:solidFill>
                <a:cs typeface="+mn-ea"/>
                <a:sym typeface="+mn-lt"/>
              </a:rPr>
              <a:t>6</a:t>
            </a:r>
            <a:endParaRPr lang="zh-CN" altLang="en-US" sz="3200" b="1" dirty="0">
              <a:solidFill>
                <a:schemeClr val="bg1"/>
              </a:solidFill>
              <a:cs typeface="+mn-ea"/>
              <a:sym typeface="+mn-lt"/>
            </a:endParaRPr>
          </a:p>
        </p:txBody>
      </p:sp>
      <p:sp>
        <p:nvSpPr>
          <p:cNvPr id="67" name="矩形 66"/>
          <p:cNvSpPr/>
          <p:nvPr/>
        </p:nvSpPr>
        <p:spPr>
          <a:xfrm>
            <a:off x="6210300" y="2571750"/>
            <a:ext cx="2802890" cy="706755"/>
          </a:xfrm>
          <a:prstGeom prst="rect">
            <a:avLst/>
          </a:prstGeom>
        </p:spPr>
        <p:txBody>
          <a:bodyPr wrap="square">
            <a:spAutoFit/>
          </a:bodyPr>
          <a:lstStyle/>
          <a:p>
            <a:r>
              <a:rPr lang="zh-CN" altLang="en-US" sz="2000" dirty="0">
                <a:cs typeface="+mn-ea"/>
                <a:sym typeface="+mn-lt"/>
              </a:rPr>
              <a:t>加强信息安全意识</a:t>
            </a:r>
            <a:r>
              <a:rPr lang="zh-CN" altLang="en-US" sz="2000" dirty="0" smtClean="0">
                <a:cs typeface="+mn-ea"/>
                <a:sym typeface="+mn-lt"/>
              </a:rPr>
              <a:t>的培养</a:t>
            </a:r>
            <a:r>
              <a:rPr lang="zh-CN" altLang="en-US" sz="2000" dirty="0">
                <a:cs typeface="+mn-ea"/>
                <a:sym typeface="+mn-lt"/>
              </a:rPr>
              <a:t>，健全安全制度建设</a:t>
            </a:r>
            <a:endParaRPr lang="en-US" altLang="zh-CN" sz="2000" dirty="0">
              <a:cs typeface="+mn-ea"/>
              <a:sym typeface="+mn-lt"/>
            </a:endParaRPr>
          </a:p>
        </p:txBody>
      </p:sp>
      <p:sp>
        <p:nvSpPr>
          <p:cNvPr id="40"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03</a:t>
            </a:r>
            <a:endParaRPr lang="zh-CN" altLang="en-US" sz="4000" dirty="0">
              <a:cs typeface="+mn-ea"/>
              <a:sym typeface="+mn-lt"/>
            </a:endParaRPr>
          </a:p>
        </p:txBody>
      </p:sp>
      <p:sp>
        <p:nvSpPr>
          <p:cNvPr id="41" name="TextBox 43"/>
          <p:cNvSpPr txBox="1">
            <a:spLocks noChangeArrowheads="1"/>
          </p:cNvSpPr>
          <p:nvPr/>
        </p:nvSpPr>
        <p:spPr bwMode="auto">
          <a:xfrm>
            <a:off x="1871066"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smtClean="0">
                <a:latin typeface="+mn-lt"/>
                <a:ea typeface="+mn-ea"/>
                <a:cs typeface="+mn-ea"/>
                <a:sym typeface="+mn-lt"/>
              </a:rPr>
              <a:t> </a:t>
            </a:r>
            <a:r>
              <a:rPr lang="zh-CN" altLang="en-US" sz="4000" b="1" dirty="0">
                <a:latin typeface="+mn-lt"/>
                <a:ea typeface="+mn-ea"/>
                <a:cs typeface="+mn-ea"/>
                <a:sym typeface="+mn-lt"/>
              </a:rPr>
              <a:t>医院</a:t>
            </a:r>
            <a:r>
              <a:rPr lang="zh-CN" altLang="en-US" sz="4000" b="1" dirty="0" smtClean="0">
                <a:latin typeface="+mn-lt"/>
                <a:ea typeface="+mn-ea"/>
                <a:cs typeface="+mn-ea"/>
                <a:sym typeface="+mn-lt"/>
              </a:rPr>
              <a:t>信息安全</a:t>
            </a:r>
            <a:endParaRPr lang="en-US" altLang="zh-CN" sz="4000" b="1" dirty="0">
              <a:latin typeface="+mn-lt"/>
              <a:ea typeface="+mn-ea"/>
              <a:cs typeface="+mn-ea"/>
              <a:sym typeface="+mn-lt"/>
            </a:endParaRPr>
          </a:p>
        </p:txBody>
      </p:sp>
      <p:sp>
        <p:nvSpPr>
          <p:cNvPr id="44" name="TextBox 43"/>
          <p:cNvSpPr txBox="1"/>
          <p:nvPr/>
        </p:nvSpPr>
        <p:spPr>
          <a:xfrm>
            <a:off x="125823" y="404222"/>
            <a:ext cx="5773302" cy="823687"/>
          </a:xfrm>
          <a:prstGeom prst="rect">
            <a:avLst/>
          </a:prstGeom>
          <a:noFill/>
        </p:spPr>
        <p:txBody>
          <a:bodyPr wrap="square" rtlCol="0">
            <a:spAutoFit/>
          </a:bodyPr>
          <a:lstStyle/>
          <a:p>
            <a:pPr algn="l">
              <a:lnSpc>
                <a:spcPct val="200000"/>
              </a:lnSpc>
              <a:buClrTx/>
              <a:buSzTx/>
              <a:buFontTx/>
            </a:pPr>
            <a:r>
              <a:rPr lang="zh-CN" altLang="en-US" sz="2800" dirty="0" smtClean="0">
                <a:cs typeface="+mn-ea"/>
                <a:sym typeface="+mn-lt"/>
              </a:rPr>
              <a:t>二、医院信息安全的需求分析</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871066"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 </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医院</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信息安全</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smtClean="0">
                <a:ln>
                  <a:noFill/>
                </a:ln>
                <a:solidFill>
                  <a:prstClr val="black"/>
                </a:solidFill>
                <a:effectLst/>
                <a:uLnTx/>
                <a:uFillTx/>
                <a:cs typeface="+mn-ea"/>
                <a:sym typeface="+mn-lt"/>
              </a:rPr>
              <a:t>03</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sp>
        <p:nvSpPr>
          <p:cNvPr id="3" name="TextBox 2"/>
          <p:cNvSpPr txBox="1"/>
          <p:nvPr/>
        </p:nvSpPr>
        <p:spPr>
          <a:xfrm>
            <a:off x="142875" y="404495"/>
            <a:ext cx="4902200" cy="823687"/>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solidFill>
                <a:effectLst/>
                <a:uLnTx/>
                <a:uFillTx/>
                <a:cs typeface="+mn-ea"/>
                <a:sym typeface="+mn-lt"/>
              </a:rPr>
              <a:t>三、情景决策</a:t>
            </a:r>
          </a:p>
        </p:txBody>
      </p:sp>
      <p:sp>
        <p:nvSpPr>
          <p:cNvPr id="2" name="TextBox 1"/>
          <p:cNvSpPr txBox="1"/>
          <p:nvPr/>
        </p:nvSpPr>
        <p:spPr>
          <a:xfrm>
            <a:off x="323528" y="2067694"/>
            <a:ext cx="8391727" cy="120032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prstClr val="black"/>
                </a:solidFill>
                <a:effectLst/>
                <a:uLnTx/>
                <a:uFillTx/>
                <a:cs typeface="+mn-ea"/>
                <a:sym typeface="+mn-lt"/>
              </a:rPr>
              <a:t>        </a:t>
            </a:r>
            <a:r>
              <a:rPr kumimoji="0" lang="zh-CN" altLang="en-US" sz="2400" b="0" i="0" u="none" strike="noStrike" kern="1200" cap="none" spc="0" normalizeH="0" baseline="0" noProof="0" dirty="0" smtClean="0">
                <a:ln>
                  <a:noFill/>
                </a:ln>
                <a:solidFill>
                  <a:prstClr val="black"/>
                </a:solidFill>
                <a:effectLst/>
                <a:uLnTx/>
                <a:uFillTx/>
                <a:cs typeface="+mn-ea"/>
                <a:sym typeface="+mn-lt"/>
              </a:rPr>
              <a:t>假如你是一家三甲医院</a:t>
            </a:r>
            <a:r>
              <a:rPr kumimoji="0" lang="zh-CN" altLang="en-US" sz="2400" b="0" i="0" u="none" strike="noStrike" kern="1200" cap="none" spc="0" normalizeH="0" baseline="0" noProof="0" dirty="0" smtClean="0">
                <a:ln>
                  <a:noFill/>
                </a:ln>
                <a:solidFill>
                  <a:prstClr val="black"/>
                </a:solidFill>
                <a:effectLst/>
                <a:uLnTx/>
                <a:uFillTx/>
                <a:cs typeface="+mn-ea"/>
                <a:sym typeface="+mn-lt"/>
              </a:rPr>
              <a:t>的院长</a:t>
            </a:r>
            <a:r>
              <a:rPr kumimoji="0" lang="zh-CN" altLang="en-US" sz="2400" b="0" i="0" u="none" strike="noStrike" kern="1200" cap="none" spc="0" normalizeH="0" baseline="0" noProof="0" dirty="0" smtClean="0">
                <a:ln>
                  <a:noFill/>
                </a:ln>
                <a:solidFill>
                  <a:prstClr val="black"/>
                </a:solidFill>
                <a:effectLst/>
                <a:uLnTx/>
                <a:uFillTx/>
                <a:cs typeface="+mn-ea"/>
                <a:sym typeface="+mn-lt"/>
              </a:rPr>
              <a:t>，你认为本院对于</a:t>
            </a:r>
            <a:r>
              <a:rPr kumimoji="0" lang="zh-CN" altLang="en-US" sz="2400" b="0" i="0" u="none" strike="noStrike" kern="1200" cap="none" spc="0" normalizeH="0" baseline="0" noProof="0" dirty="0" smtClean="0">
                <a:ln>
                  <a:noFill/>
                </a:ln>
                <a:solidFill>
                  <a:prstClr val="black"/>
                </a:solidFill>
                <a:effectLst/>
                <a:uLnTx/>
                <a:uFillTx/>
                <a:cs typeface="+mn-ea"/>
                <a:sym typeface="+mn-lt"/>
              </a:rPr>
              <a:t>信息安全的投入所占</a:t>
            </a:r>
            <a:r>
              <a:rPr kumimoji="0" lang="zh-CN" altLang="en-US" sz="2400" b="0" i="0" u="none" strike="noStrike" kern="1200" cap="none" spc="0" normalizeH="0" baseline="0" noProof="0" dirty="0" smtClean="0">
                <a:ln>
                  <a:noFill/>
                </a:ln>
                <a:solidFill>
                  <a:prstClr val="black"/>
                </a:solidFill>
                <a:effectLst/>
                <a:uLnTx/>
                <a:uFillTx/>
                <a:cs typeface="+mn-ea"/>
                <a:sym typeface="+mn-lt"/>
              </a:rPr>
              <a:t>的整个信息化资金比重多少是合适的，</a:t>
            </a:r>
            <a:r>
              <a:rPr kumimoji="0" lang="zh-CN" altLang="en-US" sz="2400" b="0" i="0" u="none" strike="noStrike" kern="1200" cap="none" spc="0" normalizeH="0" baseline="0" noProof="0" dirty="0" smtClean="0">
                <a:ln>
                  <a:noFill/>
                </a:ln>
                <a:solidFill>
                  <a:prstClr val="black"/>
                </a:solidFill>
                <a:effectLst/>
                <a:uLnTx/>
                <a:uFillTx/>
                <a:cs typeface="+mn-ea"/>
                <a:sym typeface="+mn-lt"/>
              </a:rPr>
              <a:t>为什么？</a:t>
            </a:r>
            <a:r>
              <a:rPr kumimoji="0" lang="zh-CN" altLang="en-US" sz="2400" b="0" i="0" strike="noStrike" kern="1200" cap="none" spc="0" normalizeH="0" baseline="0" noProof="0" dirty="0" smtClean="0">
                <a:ln>
                  <a:noFill/>
                </a:ln>
                <a:solidFill>
                  <a:prstClr val="black"/>
                </a:solidFill>
                <a:effectLst/>
                <a:uLnTx/>
                <a:uFillTx/>
                <a:cs typeface="+mn-ea"/>
                <a:sym typeface="+mn-lt"/>
              </a:rPr>
              <a:t>                </a:t>
            </a:r>
            <a:endParaRPr kumimoji="0" lang="en-US" altLang="zh-CN" sz="2400" b="0" i="0" u="none" strike="noStrike" kern="1200" cap="none" spc="0" normalizeH="0" baseline="0" noProof="0" dirty="0" smtClean="0">
              <a:ln>
                <a:noFill/>
              </a:ln>
              <a:solidFill>
                <a:prstClr val="black"/>
              </a:solidFill>
              <a:effectLst/>
              <a:uLnTx/>
              <a:uFillTx/>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2043678" y="107428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043678" y="987574"/>
            <a:ext cx="6632778"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chemeClr val="tx1">
                    <a:lumMod val="65000"/>
                    <a:lumOff val="35000"/>
                  </a:schemeClr>
                </a:solidFill>
                <a:cs typeface="+mn-ea"/>
                <a:sym typeface="+mn-lt"/>
              </a:rPr>
              <a:t>计算机系统安全性的内涵及基本政策</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1187624" y="987574"/>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91" name="直接连接符 90"/>
          <p:cNvCxnSpPr/>
          <p:nvPr/>
        </p:nvCxnSpPr>
        <p:spPr>
          <a:xfrm>
            <a:off x="2043678" y="1722359"/>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043678" y="1635646"/>
            <a:ext cx="5760549"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一般网络操作系统的安全策略</a:t>
            </a:r>
            <a:endParaRPr lang="zh-CN" altLang="en-US" sz="3100" b="1" dirty="0">
              <a:solidFill>
                <a:prstClr val="black">
                  <a:lumMod val="65000"/>
                  <a:lumOff val="35000"/>
                </a:prstClr>
              </a:solidFill>
              <a:cs typeface="+mn-ea"/>
              <a:sym typeface="+mn-lt"/>
            </a:endParaRPr>
          </a:p>
        </p:txBody>
      </p:sp>
      <p:cxnSp>
        <p:nvCxnSpPr>
          <p:cNvPr id="96" name="直接连接符 95"/>
          <p:cNvCxnSpPr/>
          <p:nvPr/>
        </p:nvCxnSpPr>
        <p:spPr>
          <a:xfrm>
            <a:off x="2043678" y="235572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043678" y="2283718"/>
            <a:ext cx="3710263"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医院信息安全</a:t>
            </a:r>
            <a:endParaRPr lang="zh-CN" altLang="en-US" sz="3100" b="1" dirty="0">
              <a:solidFill>
                <a:prstClr val="black">
                  <a:lumMod val="65000"/>
                  <a:lumOff val="35000"/>
                </a:prstClr>
              </a:solidFill>
              <a:cs typeface="+mn-ea"/>
              <a:sym typeface="+mn-lt"/>
            </a:endParaRPr>
          </a:p>
        </p:txBody>
      </p:sp>
      <p:cxnSp>
        <p:nvCxnSpPr>
          <p:cNvPr id="101" name="直接连接符 100"/>
          <p:cNvCxnSpPr/>
          <p:nvPr/>
        </p:nvCxnSpPr>
        <p:spPr>
          <a:xfrm>
            <a:off x="2043678" y="301850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043678" y="296779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rgbClr val="319095"/>
                </a:solidFill>
                <a:cs typeface="+mn-ea"/>
                <a:sym typeface="+mn-lt"/>
              </a:rPr>
              <a:t>计算机犯罪和计算机病毒防治</a:t>
            </a:r>
            <a:endParaRPr lang="zh-CN" altLang="en-US" sz="3100" b="1" dirty="0">
              <a:solidFill>
                <a:srgbClr val="319095"/>
              </a:solidFill>
              <a:cs typeface="+mn-ea"/>
              <a:sym typeface="+mn-lt"/>
            </a:endParaRPr>
          </a:p>
        </p:txBody>
      </p:sp>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525963" y="159024"/>
            <a:ext cx="4092075"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第十一</a:t>
            </a:r>
            <a:r>
              <a:rPr lang="zh-CN" altLang="en-US" sz="3700" b="1" dirty="0" smtClean="0">
                <a:solidFill>
                  <a:prstClr val="white"/>
                </a:solidFill>
                <a:cs typeface="+mn-ea"/>
                <a:sym typeface="+mn-lt"/>
              </a:rPr>
              <a:t>章 信息安全</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cxnSp>
        <p:nvCxnSpPr>
          <p:cNvPr id="33" name="直接连接符 32"/>
          <p:cNvCxnSpPr/>
          <p:nvPr/>
        </p:nvCxnSpPr>
        <p:spPr>
          <a:xfrm>
            <a:off x="2043678" y="4371950"/>
            <a:ext cx="0" cy="417343"/>
          </a:xfrm>
          <a:prstGeom prst="line">
            <a:avLst/>
          </a:prstGeom>
          <a:noFill/>
          <a:ln w="9525" cap="flat" cmpd="sng" algn="ctr">
            <a:solidFill>
              <a:schemeClr val="tx1">
                <a:lumMod val="65000"/>
                <a:lumOff val="35000"/>
              </a:schemeClr>
            </a:solidFill>
            <a:prstDash val="solid"/>
          </a:ln>
          <a:effectLst/>
        </p:spPr>
      </p:cxnSp>
      <p:cxnSp>
        <p:nvCxnSpPr>
          <p:cNvPr id="34" name="直接连接符 33"/>
          <p:cNvCxnSpPr/>
          <p:nvPr/>
        </p:nvCxnSpPr>
        <p:spPr>
          <a:xfrm>
            <a:off x="2043678" y="3738583"/>
            <a:ext cx="0" cy="417343"/>
          </a:xfrm>
          <a:prstGeom prst="line">
            <a:avLst/>
          </a:prstGeom>
          <a:noFill/>
          <a:ln w="9525" cap="flat" cmpd="sng" algn="ctr">
            <a:solidFill>
              <a:schemeClr val="tx1">
                <a:lumMod val="65000"/>
                <a:lumOff val="35000"/>
              </a:schemeClr>
            </a:solidFill>
            <a:prstDash val="solid"/>
          </a:ln>
          <a:effectLst/>
        </p:spPr>
      </p:cxnSp>
      <p:sp>
        <p:nvSpPr>
          <p:cNvPr id="35" name="标题层"/>
          <p:cNvSpPr txBox="1"/>
          <p:nvPr/>
        </p:nvSpPr>
        <p:spPr bwMode="auto">
          <a:xfrm>
            <a:off x="2043678" y="3615866"/>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防火墙技术</a:t>
            </a:r>
            <a:endParaRPr lang="zh-CN" altLang="en-US" sz="3100" b="1" dirty="0">
              <a:solidFill>
                <a:prstClr val="black">
                  <a:lumMod val="65000"/>
                  <a:lumOff val="35000"/>
                </a:prstClr>
              </a:solidFill>
              <a:cs typeface="+mn-ea"/>
              <a:sym typeface="+mn-lt"/>
            </a:endParaRPr>
          </a:p>
        </p:txBody>
      </p:sp>
      <p:sp>
        <p:nvSpPr>
          <p:cNvPr id="36" name="标题层"/>
          <p:cNvSpPr txBox="1"/>
          <p:nvPr/>
        </p:nvSpPr>
        <p:spPr bwMode="auto">
          <a:xfrm>
            <a:off x="2051720" y="422356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建立完善的立体的安全保障体系</a:t>
            </a:r>
            <a:endParaRPr lang="zh-CN" altLang="en-US" sz="3100" b="1" dirty="0">
              <a:solidFill>
                <a:prstClr val="black">
                  <a:lumMod val="65000"/>
                  <a:lumOff val="35000"/>
                </a:prstClr>
              </a:solidFill>
              <a:cs typeface="+mn-ea"/>
              <a:sym typeface="+mn-lt"/>
            </a:endParaRPr>
          </a:p>
        </p:txBody>
      </p:sp>
      <p:sp>
        <p:nvSpPr>
          <p:cNvPr id="28" name="标题层"/>
          <p:cNvSpPr txBox="1"/>
          <p:nvPr/>
        </p:nvSpPr>
        <p:spPr bwMode="auto">
          <a:xfrm>
            <a:off x="1187624" y="1635646"/>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sp>
        <p:nvSpPr>
          <p:cNvPr id="29" name="标题层"/>
          <p:cNvSpPr txBox="1"/>
          <p:nvPr/>
        </p:nvSpPr>
        <p:spPr bwMode="auto">
          <a:xfrm>
            <a:off x="1187624" y="2279349"/>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sp>
        <p:nvSpPr>
          <p:cNvPr id="30" name="标题层"/>
          <p:cNvSpPr txBox="1"/>
          <p:nvPr/>
        </p:nvSpPr>
        <p:spPr bwMode="auto">
          <a:xfrm>
            <a:off x="1187624" y="2927421"/>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rgbClr val="319095"/>
                </a:solidFill>
                <a:cs typeface="+mn-ea"/>
                <a:sym typeface="+mn-lt"/>
              </a:rPr>
              <a:t>04</a:t>
            </a:r>
            <a:endParaRPr lang="zh-CN" altLang="en-US" sz="3100" kern="0" dirty="0">
              <a:solidFill>
                <a:srgbClr val="319095"/>
              </a:solidFill>
              <a:cs typeface="+mn-ea"/>
              <a:sym typeface="+mn-lt"/>
            </a:endParaRPr>
          </a:p>
        </p:txBody>
      </p:sp>
      <p:sp>
        <p:nvSpPr>
          <p:cNvPr id="37" name="标题层"/>
          <p:cNvSpPr txBox="1"/>
          <p:nvPr/>
        </p:nvSpPr>
        <p:spPr bwMode="auto">
          <a:xfrm>
            <a:off x="1187624" y="3575493"/>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05</a:t>
            </a:r>
            <a:endParaRPr lang="zh-CN" altLang="en-US" sz="3100" kern="0" dirty="0">
              <a:solidFill>
                <a:prstClr val="black">
                  <a:lumMod val="65000"/>
                  <a:lumOff val="35000"/>
                </a:prstClr>
              </a:solidFill>
              <a:cs typeface="+mn-ea"/>
              <a:sym typeface="+mn-lt"/>
            </a:endParaRPr>
          </a:p>
        </p:txBody>
      </p:sp>
      <p:sp>
        <p:nvSpPr>
          <p:cNvPr id="38" name="标题层"/>
          <p:cNvSpPr txBox="1"/>
          <p:nvPr/>
        </p:nvSpPr>
        <p:spPr bwMode="auto">
          <a:xfrm>
            <a:off x="1187624" y="4223565"/>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06</a:t>
            </a:r>
            <a:endParaRPr lang="zh-CN" altLang="en-US" sz="3100" kern="0" dirty="0">
              <a:solidFill>
                <a:prstClr val="black">
                  <a:lumMod val="65000"/>
                  <a:lumOff val="35000"/>
                </a:prst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774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
        <p:nvSpPr>
          <p:cNvPr id="3" name="TextBox 2"/>
          <p:cNvSpPr txBox="1"/>
          <p:nvPr/>
        </p:nvSpPr>
        <p:spPr>
          <a:xfrm>
            <a:off x="107504" y="577338"/>
            <a:ext cx="8352928" cy="823687"/>
          </a:xfrm>
          <a:prstGeom prst="rect">
            <a:avLst/>
          </a:prstGeom>
          <a:noFill/>
        </p:spPr>
        <p:txBody>
          <a:bodyPr wrap="square" rtlCol="0">
            <a:spAutoFit/>
          </a:bodyPr>
          <a:lstStyle/>
          <a:p>
            <a:pPr>
              <a:lnSpc>
                <a:spcPct val="200000"/>
              </a:lnSpc>
            </a:pPr>
            <a:r>
              <a:rPr lang="zh-CN" altLang="en-US" sz="2800" dirty="0" smtClean="0">
                <a:cs typeface="+mn-ea"/>
                <a:sym typeface="+mn-lt"/>
              </a:rPr>
              <a:t>一、计算机犯罪的特点</a:t>
            </a:r>
          </a:p>
        </p:txBody>
      </p:sp>
      <p:cxnSp>
        <p:nvCxnSpPr>
          <p:cNvPr id="8" name="MH_Other_1"/>
          <p:cNvCxnSpPr/>
          <p:nvPr>
            <p:custDataLst>
              <p:tags r:id="rId1"/>
            </p:custDataLst>
          </p:nvPr>
        </p:nvCxnSpPr>
        <p:spPr>
          <a:xfrm>
            <a:off x="943269" y="2929789"/>
            <a:ext cx="7379092" cy="20003"/>
          </a:xfrm>
          <a:prstGeom prst="line">
            <a:avLst/>
          </a:prstGeom>
          <a:ln w="38100">
            <a:solidFill>
              <a:schemeClr val="tx1">
                <a:lumMod val="20000"/>
                <a:lumOff val="80000"/>
                <a:alpha val="66000"/>
              </a:schemeClr>
            </a:solidFill>
          </a:ln>
          <a:effectLst>
            <a:outerShdw blurRad="63500" sx="102000" sy="102000" algn="ctr" rotWithShape="0">
              <a:schemeClr val="bg1">
                <a:lumMod val="75000"/>
                <a:alpha val="43000"/>
              </a:schemeClr>
            </a:outerShdw>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686812" y="2020376"/>
            <a:ext cx="635265" cy="943768"/>
            <a:chOff x="2704471" y="2488155"/>
            <a:chExt cx="846910" cy="1258648"/>
          </a:xfrm>
        </p:grpSpPr>
        <p:sp>
          <p:nvSpPr>
            <p:cNvPr id="10" name="MH_Other_2"/>
            <p:cNvSpPr/>
            <p:nvPr>
              <p:custDataLst>
                <p:tags r:id="rId18"/>
              </p:custDataLst>
            </p:nvPr>
          </p:nvSpPr>
          <p:spPr>
            <a:xfrm>
              <a:off x="3364196" y="3551261"/>
              <a:ext cx="187185" cy="195542"/>
            </a:xfrm>
            <a:prstGeom prst="ellipse">
              <a:avLst/>
            </a:prstGeom>
            <a:solidFill>
              <a:srgbClr val="FFFFFF"/>
            </a:solidFill>
            <a:ln w="57150">
              <a:solidFill>
                <a:srgbClr val="3190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cxnSp>
          <p:nvCxnSpPr>
            <p:cNvPr id="11" name="MH_Other_3"/>
            <p:cNvCxnSpPr>
              <a:stCxn id="13" idx="4"/>
              <a:endCxn id="10" idx="0"/>
            </p:cNvCxnSpPr>
            <p:nvPr>
              <p:custDataLst>
                <p:tags r:id="rId19"/>
              </p:custDataLst>
            </p:nvPr>
          </p:nvCxnSpPr>
          <p:spPr>
            <a:xfrm rot="16200000" flipH="1">
              <a:off x="3016567" y="3110039"/>
              <a:ext cx="457935" cy="424509"/>
            </a:xfrm>
            <a:prstGeom prst="curvedConnector3">
              <a:avLst>
                <a:gd name="adj1" fmla="val 50000"/>
              </a:avLst>
            </a:prstGeom>
            <a:ln w="38100">
              <a:solidFill>
                <a:srgbClr val="319095"/>
              </a:solidFill>
            </a:ln>
          </p:spPr>
          <p:style>
            <a:lnRef idx="1">
              <a:schemeClr val="accent1"/>
            </a:lnRef>
            <a:fillRef idx="0">
              <a:schemeClr val="accent1"/>
            </a:fillRef>
            <a:effectRef idx="0">
              <a:schemeClr val="accent1"/>
            </a:effectRef>
            <a:fontRef idx="minor">
              <a:schemeClr val="tx1"/>
            </a:fontRef>
          </p:style>
        </p:cxnSp>
        <p:sp>
          <p:nvSpPr>
            <p:cNvPr id="12" name="MH_Other_4"/>
            <p:cNvSpPr/>
            <p:nvPr>
              <p:custDataLst>
                <p:tags r:id="rId20"/>
              </p:custDataLst>
            </p:nvPr>
          </p:nvSpPr>
          <p:spPr>
            <a:xfrm>
              <a:off x="2704471"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a:defRPr/>
              </a:pPr>
              <a:endParaRPr lang="zh-CN" altLang="en-US" dirty="0">
                <a:solidFill>
                  <a:schemeClr val="bg1">
                    <a:lumMod val="50000"/>
                  </a:schemeClr>
                </a:solidFill>
                <a:cs typeface="+mn-ea"/>
                <a:sym typeface="+mn-lt"/>
              </a:endParaRPr>
            </a:p>
          </p:txBody>
        </p:sp>
        <p:sp>
          <p:nvSpPr>
            <p:cNvPr id="13" name="MH_Other_5"/>
            <p:cNvSpPr/>
            <p:nvPr>
              <p:custDataLst>
                <p:tags r:id="rId21"/>
              </p:custDataLst>
            </p:nvPr>
          </p:nvSpPr>
          <p:spPr>
            <a:xfrm>
              <a:off x="2771503" y="2559659"/>
              <a:ext cx="524296" cy="533408"/>
            </a:xfrm>
            <a:prstGeom prst="ellipse">
              <a:avLst/>
            </a:prstGeom>
            <a:solidFill>
              <a:srgbClr val="31909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sp>
          <p:nvSpPr>
            <p:cNvPr id="14" name="KSO_Shape"/>
            <p:cNvSpPr/>
            <p:nvPr/>
          </p:nvSpPr>
          <p:spPr bwMode="auto">
            <a:xfrm>
              <a:off x="2888706" y="2709682"/>
              <a:ext cx="289890" cy="233362"/>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bg1">
                    <a:lumMod val="50000"/>
                  </a:schemeClr>
                </a:solidFill>
                <a:latin typeface="+mn-lt"/>
                <a:ea typeface="+mn-ea"/>
                <a:cs typeface="+mn-ea"/>
                <a:sym typeface="+mn-lt"/>
              </a:endParaRPr>
            </a:p>
          </p:txBody>
        </p:sp>
      </p:grpSp>
      <p:grpSp>
        <p:nvGrpSpPr>
          <p:cNvPr id="19" name="组合 18"/>
          <p:cNvGrpSpPr/>
          <p:nvPr/>
        </p:nvGrpSpPr>
        <p:grpSpPr>
          <a:xfrm>
            <a:off x="3491880" y="2865790"/>
            <a:ext cx="580754" cy="1002104"/>
            <a:chOff x="5033819" y="3551261"/>
            <a:chExt cx="774238" cy="1336448"/>
          </a:xfrm>
        </p:grpSpPr>
        <p:sp>
          <p:nvSpPr>
            <p:cNvPr id="20" name="MH_Other_7"/>
            <p:cNvSpPr/>
            <p:nvPr>
              <p:custDataLst>
                <p:tags r:id="rId14"/>
              </p:custDataLst>
            </p:nvPr>
          </p:nvSpPr>
          <p:spPr>
            <a:xfrm>
              <a:off x="5033819" y="3551261"/>
              <a:ext cx="188857" cy="195542"/>
            </a:xfrm>
            <a:prstGeom prst="ellipse">
              <a:avLst/>
            </a:prstGeom>
            <a:solidFill>
              <a:srgbClr val="FFFFFF"/>
            </a:solidFill>
            <a:ln w="57150">
              <a:solidFill>
                <a:srgbClr val="EA61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cxnSp>
          <p:nvCxnSpPr>
            <p:cNvPr id="21" name="MH_Other_8"/>
            <p:cNvCxnSpPr/>
            <p:nvPr>
              <p:custDataLst>
                <p:tags r:id="rId15"/>
              </p:custDataLst>
            </p:nvPr>
          </p:nvCxnSpPr>
          <p:spPr>
            <a:xfrm rot="16200000" flipV="1">
              <a:off x="5034655" y="3836217"/>
              <a:ext cx="531472" cy="355985"/>
            </a:xfrm>
            <a:prstGeom prst="curvedConnector3">
              <a:avLst>
                <a:gd name="adj1" fmla="val 50000"/>
              </a:avLst>
            </a:prstGeom>
            <a:ln w="38100">
              <a:solidFill>
                <a:srgbClr val="EA6103"/>
              </a:solidFill>
            </a:ln>
          </p:spPr>
          <p:style>
            <a:lnRef idx="1">
              <a:schemeClr val="accent1"/>
            </a:lnRef>
            <a:fillRef idx="0">
              <a:schemeClr val="accent1"/>
            </a:fillRef>
            <a:effectRef idx="0">
              <a:schemeClr val="accent1"/>
            </a:effectRef>
            <a:fontRef idx="minor">
              <a:schemeClr val="tx1"/>
            </a:fontRef>
          </p:style>
        </p:cxnSp>
        <p:sp>
          <p:nvSpPr>
            <p:cNvPr id="22" name="MH_Other_9"/>
            <p:cNvSpPr/>
            <p:nvPr>
              <p:custDataLst>
                <p:tags r:id="rId16"/>
              </p:custDataLst>
            </p:nvPr>
          </p:nvSpPr>
          <p:spPr>
            <a:xfrm>
              <a:off x="5149698" y="4220037"/>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a:defRPr/>
              </a:pPr>
              <a:endParaRPr lang="zh-CN" altLang="en-US" dirty="0">
                <a:solidFill>
                  <a:schemeClr val="bg1">
                    <a:lumMod val="50000"/>
                  </a:schemeClr>
                </a:solidFill>
                <a:cs typeface="+mn-ea"/>
                <a:sym typeface="+mn-lt"/>
              </a:endParaRPr>
            </a:p>
          </p:txBody>
        </p:sp>
        <p:sp>
          <p:nvSpPr>
            <p:cNvPr id="23" name="MH_Other_10"/>
            <p:cNvSpPr/>
            <p:nvPr>
              <p:custDataLst>
                <p:tags r:id="rId17"/>
              </p:custDataLst>
            </p:nvPr>
          </p:nvSpPr>
          <p:spPr>
            <a:xfrm>
              <a:off x="5216730" y="4291541"/>
              <a:ext cx="524296" cy="533408"/>
            </a:xfrm>
            <a:prstGeom prst="ellipse">
              <a:avLst/>
            </a:prstGeom>
            <a:solidFill>
              <a:srgbClr val="EA610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sp>
          <p:nvSpPr>
            <p:cNvPr id="24" name="KSO_Shape"/>
            <p:cNvSpPr/>
            <p:nvPr/>
          </p:nvSpPr>
          <p:spPr bwMode="auto">
            <a:xfrm>
              <a:off x="5375920" y="4422484"/>
              <a:ext cx="205916" cy="271522"/>
            </a:xfrm>
            <a:custGeom>
              <a:avLst/>
              <a:gdLst>
                <a:gd name="T0" fmla="*/ 858367 w 2404"/>
                <a:gd name="T1" fmla="*/ 0 h 3172"/>
                <a:gd name="T2" fmla="*/ 107296 w 2404"/>
                <a:gd name="T3" fmla="*/ 0 h 3172"/>
                <a:gd name="T4" fmla="*/ 0 w 2404"/>
                <a:gd name="T5" fmla="*/ 107275 h 3172"/>
                <a:gd name="T6" fmla="*/ 0 w 2404"/>
                <a:gd name="T7" fmla="*/ 1693690 h 3172"/>
                <a:gd name="T8" fmla="*/ 107296 w 2404"/>
                <a:gd name="T9" fmla="*/ 1800397 h 3172"/>
                <a:gd name="T10" fmla="*/ 1257462 w 2404"/>
                <a:gd name="T11" fmla="*/ 1800397 h 3172"/>
                <a:gd name="T12" fmla="*/ 1364758 w 2404"/>
                <a:gd name="T13" fmla="*/ 1693690 h 3172"/>
                <a:gd name="T14" fmla="*/ 1364758 w 2404"/>
                <a:gd name="T15" fmla="*/ 492669 h 3172"/>
                <a:gd name="T16" fmla="*/ 858367 w 2404"/>
                <a:gd name="T17" fmla="*/ 0 h 3172"/>
                <a:gd name="T18" fmla="*/ 1308555 w 2404"/>
                <a:gd name="T19" fmla="*/ 562482 h 3172"/>
                <a:gd name="T20" fmla="*/ 929898 w 2404"/>
                <a:gd name="T21" fmla="*/ 562482 h 3172"/>
                <a:gd name="T22" fmla="*/ 787972 w 2404"/>
                <a:gd name="T23" fmla="*/ 420585 h 3172"/>
                <a:gd name="T24" fmla="*/ 787972 w 2404"/>
                <a:gd name="T25" fmla="*/ 56191 h 3172"/>
                <a:gd name="T26" fmla="*/ 858367 w 2404"/>
                <a:gd name="T27" fmla="*/ 56191 h 3172"/>
                <a:gd name="T28" fmla="*/ 858367 w 2404"/>
                <a:gd name="T29" fmla="*/ 420585 h 3172"/>
                <a:gd name="T30" fmla="*/ 929898 w 2404"/>
                <a:gd name="T31" fmla="*/ 492669 h 3172"/>
                <a:gd name="T32" fmla="*/ 1308555 w 2404"/>
                <a:gd name="T33" fmla="*/ 492669 h 3172"/>
                <a:gd name="T34" fmla="*/ 1308555 w 2404"/>
                <a:gd name="T35" fmla="*/ 562482 h 31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4" h="3172">
                  <a:moveTo>
                    <a:pt x="1512" y="0"/>
                  </a:moveTo>
                  <a:cubicBezTo>
                    <a:pt x="189" y="0"/>
                    <a:pt x="189" y="0"/>
                    <a:pt x="189" y="0"/>
                  </a:cubicBezTo>
                  <a:cubicBezTo>
                    <a:pt x="84" y="0"/>
                    <a:pt x="0" y="85"/>
                    <a:pt x="0" y="189"/>
                  </a:cubicBezTo>
                  <a:cubicBezTo>
                    <a:pt x="0" y="2984"/>
                    <a:pt x="0" y="2984"/>
                    <a:pt x="0" y="2984"/>
                  </a:cubicBezTo>
                  <a:cubicBezTo>
                    <a:pt x="0" y="3088"/>
                    <a:pt x="84" y="3172"/>
                    <a:pt x="189" y="3172"/>
                  </a:cubicBezTo>
                  <a:cubicBezTo>
                    <a:pt x="2215" y="3172"/>
                    <a:pt x="2215" y="3172"/>
                    <a:pt x="2215" y="3172"/>
                  </a:cubicBezTo>
                  <a:cubicBezTo>
                    <a:pt x="2320" y="3172"/>
                    <a:pt x="2404" y="3088"/>
                    <a:pt x="2404" y="2984"/>
                  </a:cubicBezTo>
                  <a:cubicBezTo>
                    <a:pt x="2404" y="868"/>
                    <a:pt x="2404" y="868"/>
                    <a:pt x="2404" y="868"/>
                  </a:cubicBezTo>
                  <a:lnTo>
                    <a:pt x="1512" y="0"/>
                  </a:lnTo>
                  <a:close/>
                  <a:moveTo>
                    <a:pt x="2305" y="991"/>
                  </a:moveTo>
                  <a:cubicBezTo>
                    <a:pt x="1638" y="991"/>
                    <a:pt x="1638" y="991"/>
                    <a:pt x="1638" y="991"/>
                  </a:cubicBezTo>
                  <a:cubicBezTo>
                    <a:pt x="1500" y="991"/>
                    <a:pt x="1388" y="879"/>
                    <a:pt x="1388" y="741"/>
                  </a:cubicBezTo>
                  <a:cubicBezTo>
                    <a:pt x="1388" y="99"/>
                    <a:pt x="1388" y="99"/>
                    <a:pt x="1388" y="99"/>
                  </a:cubicBezTo>
                  <a:cubicBezTo>
                    <a:pt x="1512" y="99"/>
                    <a:pt x="1512" y="99"/>
                    <a:pt x="1512" y="99"/>
                  </a:cubicBezTo>
                  <a:cubicBezTo>
                    <a:pt x="1512" y="741"/>
                    <a:pt x="1512" y="741"/>
                    <a:pt x="1512" y="741"/>
                  </a:cubicBezTo>
                  <a:cubicBezTo>
                    <a:pt x="1512" y="811"/>
                    <a:pt x="1568" y="868"/>
                    <a:pt x="1638" y="868"/>
                  </a:cubicBezTo>
                  <a:cubicBezTo>
                    <a:pt x="2305" y="868"/>
                    <a:pt x="2305" y="868"/>
                    <a:pt x="2305" y="868"/>
                  </a:cubicBezTo>
                  <a:lnTo>
                    <a:pt x="2305" y="991"/>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chemeClr val="bg1">
                    <a:lumMod val="50000"/>
                  </a:schemeClr>
                </a:solidFill>
                <a:latin typeface="+mn-lt"/>
                <a:ea typeface="+mn-ea"/>
                <a:cs typeface="+mn-ea"/>
                <a:sym typeface="+mn-lt"/>
              </a:endParaRPr>
            </a:p>
          </p:txBody>
        </p:sp>
      </p:grpSp>
      <p:grpSp>
        <p:nvGrpSpPr>
          <p:cNvPr id="25" name="组合 24"/>
          <p:cNvGrpSpPr/>
          <p:nvPr/>
        </p:nvGrpSpPr>
        <p:grpSpPr>
          <a:xfrm>
            <a:off x="4355976" y="2060031"/>
            <a:ext cx="635372" cy="943768"/>
            <a:chOff x="6045246" y="2488155"/>
            <a:chExt cx="847053" cy="1258648"/>
          </a:xfrm>
        </p:grpSpPr>
        <p:sp>
          <p:nvSpPr>
            <p:cNvPr id="26" name="MH_Other_12"/>
            <p:cNvSpPr/>
            <p:nvPr>
              <p:custDataLst>
                <p:tags r:id="rId10"/>
              </p:custDataLst>
            </p:nvPr>
          </p:nvSpPr>
          <p:spPr>
            <a:xfrm>
              <a:off x="6705114" y="3551261"/>
              <a:ext cx="187185" cy="195542"/>
            </a:xfrm>
            <a:prstGeom prst="ellipse">
              <a:avLst/>
            </a:prstGeom>
            <a:solidFill>
              <a:srgbClr val="FFFFFF"/>
            </a:solidFill>
            <a:ln w="57150">
              <a:solidFill>
                <a:srgbClr val="5FCAC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cxnSp>
          <p:nvCxnSpPr>
            <p:cNvPr id="27" name="MH_Other_13"/>
            <p:cNvCxnSpPr/>
            <p:nvPr>
              <p:custDataLst>
                <p:tags r:id="rId11"/>
              </p:custDataLst>
            </p:nvPr>
          </p:nvCxnSpPr>
          <p:spPr>
            <a:xfrm rot="16200000" flipH="1">
              <a:off x="6363334" y="3104190"/>
              <a:ext cx="444564" cy="422838"/>
            </a:xfrm>
            <a:prstGeom prst="curvedConnector3">
              <a:avLst>
                <a:gd name="adj1" fmla="val 63047"/>
              </a:avLst>
            </a:prstGeom>
            <a:ln w="38100">
              <a:solidFill>
                <a:srgbClr val="5FCACB"/>
              </a:solidFill>
            </a:ln>
          </p:spPr>
          <p:style>
            <a:lnRef idx="1">
              <a:schemeClr val="accent1"/>
            </a:lnRef>
            <a:fillRef idx="0">
              <a:schemeClr val="accent1"/>
            </a:fillRef>
            <a:effectRef idx="0">
              <a:schemeClr val="accent1"/>
            </a:effectRef>
            <a:fontRef idx="minor">
              <a:schemeClr val="tx1"/>
            </a:fontRef>
          </p:style>
        </p:cxnSp>
        <p:sp>
          <p:nvSpPr>
            <p:cNvPr id="28" name="MH_Other_14"/>
            <p:cNvSpPr/>
            <p:nvPr>
              <p:custDataLst>
                <p:tags r:id="rId12"/>
              </p:custDataLst>
            </p:nvPr>
          </p:nvSpPr>
          <p:spPr>
            <a:xfrm>
              <a:off x="6045246"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a:defRPr/>
              </a:pPr>
              <a:endParaRPr lang="zh-CN" altLang="en-US" dirty="0">
                <a:solidFill>
                  <a:schemeClr val="bg1">
                    <a:lumMod val="50000"/>
                  </a:schemeClr>
                </a:solidFill>
                <a:cs typeface="+mn-ea"/>
                <a:sym typeface="+mn-lt"/>
              </a:endParaRPr>
            </a:p>
          </p:txBody>
        </p:sp>
        <p:sp>
          <p:nvSpPr>
            <p:cNvPr id="29" name="MH_Other_15"/>
            <p:cNvSpPr/>
            <p:nvPr>
              <p:custDataLst>
                <p:tags r:id="rId13"/>
              </p:custDataLst>
            </p:nvPr>
          </p:nvSpPr>
          <p:spPr>
            <a:xfrm>
              <a:off x="6112278" y="2559659"/>
              <a:ext cx="524296" cy="533408"/>
            </a:xfrm>
            <a:prstGeom prst="ellipse">
              <a:avLst/>
            </a:prstGeom>
            <a:solidFill>
              <a:srgbClr val="5FCAC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sp>
          <p:nvSpPr>
            <p:cNvPr id="30" name="KSO_Shape"/>
            <p:cNvSpPr/>
            <p:nvPr/>
          </p:nvSpPr>
          <p:spPr bwMode="auto">
            <a:xfrm>
              <a:off x="6217235" y="2708731"/>
              <a:ext cx="314382" cy="23526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dirty="0">
                <a:solidFill>
                  <a:schemeClr val="bg1">
                    <a:lumMod val="50000"/>
                  </a:schemeClr>
                </a:solidFill>
                <a:latin typeface="+mn-lt"/>
                <a:ea typeface="+mn-ea"/>
                <a:cs typeface="+mn-ea"/>
                <a:sym typeface="+mn-lt"/>
              </a:endParaRPr>
            </a:p>
          </p:txBody>
        </p:sp>
      </p:grpSp>
      <p:grpSp>
        <p:nvGrpSpPr>
          <p:cNvPr id="31" name="组合 30"/>
          <p:cNvGrpSpPr/>
          <p:nvPr/>
        </p:nvGrpSpPr>
        <p:grpSpPr>
          <a:xfrm>
            <a:off x="6084169" y="2865790"/>
            <a:ext cx="621561" cy="1002104"/>
            <a:chOff x="8374738" y="3551261"/>
            <a:chExt cx="828640" cy="1336448"/>
          </a:xfrm>
        </p:grpSpPr>
        <p:sp>
          <p:nvSpPr>
            <p:cNvPr id="32" name="MH_Other_17"/>
            <p:cNvSpPr/>
            <p:nvPr>
              <p:custDataLst>
                <p:tags r:id="rId6"/>
              </p:custDataLst>
            </p:nvPr>
          </p:nvSpPr>
          <p:spPr>
            <a:xfrm>
              <a:off x="8374738" y="3551261"/>
              <a:ext cx="188856" cy="195542"/>
            </a:xfrm>
            <a:prstGeom prst="ellipse">
              <a:avLst/>
            </a:prstGeom>
            <a:solidFill>
              <a:srgbClr val="FFFFFF"/>
            </a:solidFill>
            <a:ln w="57150">
              <a:solidFill>
                <a:srgbClr val="A0BF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cxnSp>
          <p:nvCxnSpPr>
            <p:cNvPr id="33" name="MH_Other_18"/>
            <p:cNvCxnSpPr/>
            <p:nvPr>
              <p:custDataLst>
                <p:tags r:id="rId7"/>
              </p:custDataLst>
            </p:nvPr>
          </p:nvCxnSpPr>
          <p:spPr>
            <a:xfrm rot="16200000" flipV="1">
              <a:off x="8414014" y="3854601"/>
              <a:ext cx="533142" cy="357657"/>
            </a:xfrm>
            <a:prstGeom prst="curvedConnector3">
              <a:avLst>
                <a:gd name="adj1" fmla="val 50000"/>
              </a:avLst>
            </a:prstGeom>
            <a:ln w="38100">
              <a:solidFill>
                <a:srgbClr val="A0BF0D"/>
              </a:solidFill>
            </a:ln>
          </p:spPr>
          <p:style>
            <a:lnRef idx="1">
              <a:schemeClr val="accent1"/>
            </a:lnRef>
            <a:fillRef idx="0">
              <a:schemeClr val="accent1"/>
            </a:fillRef>
            <a:effectRef idx="0">
              <a:schemeClr val="accent1"/>
            </a:effectRef>
            <a:fontRef idx="minor">
              <a:schemeClr val="tx1"/>
            </a:fontRef>
          </p:style>
        </p:cxnSp>
        <p:sp>
          <p:nvSpPr>
            <p:cNvPr id="34" name="MH_Other_19"/>
            <p:cNvSpPr/>
            <p:nvPr>
              <p:custDataLst>
                <p:tags r:id="rId8"/>
              </p:custDataLst>
            </p:nvPr>
          </p:nvSpPr>
          <p:spPr>
            <a:xfrm>
              <a:off x="8545021" y="4220037"/>
              <a:ext cx="658357"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a:defRPr/>
              </a:pPr>
              <a:endParaRPr lang="zh-CN" altLang="en-US" dirty="0">
                <a:solidFill>
                  <a:schemeClr val="bg1">
                    <a:lumMod val="50000"/>
                  </a:schemeClr>
                </a:solidFill>
                <a:cs typeface="+mn-ea"/>
                <a:sym typeface="+mn-lt"/>
              </a:endParaRPr>
            </a:p>
          </p:txBody>
        </p:sp>
        <p:sp>
          <p:nvSpPr>
            <p:cNvPr id="35" name="MH_Other_20"/>
            <p:cNvSpPr/>
            <p:nvPr>
              <p:custDataLst>
                <p:tags r:id="rId9"/>
              </p:custDataLst>
            </p:nvPr>
          </p:nvSpPr>
          <p:spPr>
            <a:xfrm>
              <a:off x="8612051" y="4291541"/>
              <a:ext cx="524295" cy="533408"/>
            </a:xfrm>
            <a:prstGeom prst="ellipse">
              <a:avLst/>
            </a:prstGeom>
            <a:solidFill>
              <a:srgbClr val="A0BF0D"/>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sp>
          <p:nvSpPr>
            <p:cNvPr id="36" name="KSO_Shape"/>
            <p:cNvSpPr/>
            <p:nvPr/>
          </p:nvSpPr>
          <p:spPr>
            <a:xfrm>
              <a:off x="8727687" y="4413191"/>
              <a:ext cx="293024" cy="28081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bg1">
                    <a:lumMod val="50000"/>
                  </a:schemeClr>
                </a:solidFill>
                <a:cs typeface="+mn-ea"/>
                <a:sym typeface="+mn-lt"/>
              </a:endParaRPr>
            </a:p>
          </p:txBody>
        </p:sp>
      </p:grpSp>
      <p:grpSp>
        <p:nvGrpSpPr>
          <p:cNvPr id="37" name="组合 36"/>
          <p:cNvGrpSpPr/>
          <p:nvPr/>
        </p:nvGrpSpPr>
        <p:grpSpPr>
          <a:xfrm>
            <a:off x="6961072" y="2060031"/>
            <a:ext cx="635265" cy="943768"/>
            <a:chOff x="2704471" y="2488155"/>
            <a:chExt cx="846910" cy="1258648"/>
          </a:xfrm>
        </p:grpSpPr>
        <p:sp>
          <p:nvSpPr>
            <p:cNvPr id="38" name="MH_Other_2"/>
            <p:cNvSpPr/>
            <p:nvPr>
              <p:custDataLst>
                <p:tags r:id="rId2"/>
              </p:custDataLst>
            </p:nvPr>
          </p:nvSpPr>
          <p:spPr>
            <a:xfrm>
              <a:off x="3364196" y="3551261"/>
              <a:ext cx="187185" cy="195542"/>
            </a:xfrm>
            <a:prstGeom prst="ellipse">
              <a:avLst/>
            </a:prstGeom>
            <a:solidFill>
              <a:srgbClr val="FFFFFF"/>
            </a:solidFill>
            <a:ln w="57150">
              <a:solidFill>
                <a:srgbClr val="3190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cxnSp>
          <p:nvCxnSpPr>
            <p:cNvPr id="39" name="MH_Other_3"/>
            <p:cNvCxnSpPr>
              <a:stCxn id="41" idx="4"/>
              <a:endCxn id="38" idx="0"/>
            </p:cNvCxnSpPr>
            <p:nvPr>
              <p:custDataLst>
                <p:tags r:id="rId3"/>
              </p:custDataLst>
            </p:nvPr>
          </p:nvCxnSpPr>
          <p:spPr>
            <a:xfrm rot="16200000" flipH="1">
              <a:off x="3016567" y="3110039"/>
              <a:ext cx="457935" cy="424509"/>
            </a:xfrm>
            <a:prstGeom prst="curvedConnector3">
              <a:avLst>
                <a:gd name="adj1" fmla="val 50000"/>
              </a:avLst>
            </a:prstGeom>
            <a:ln w="38100">
              <a:solidFill>
                <a:srgbClr val="319095"/>
              </a:solidFill>
            </a:ln>
          </p:spPr>
          <p:style>
            <a:lnRef idx="1">
              <a:schemeClr val="accent1"/>
            </a:lnRef>
            <a:fillRef idx="0">
              <a:schemeClr val="accent1"/>
            </a:fillRef>
            <a:effectRef idx="0">
              <a:schemeClr val="accent1"/>
            </a:effectRef>
            <a:fontRef idx="minor">
              <a:schemeClr val="tx1"/>
            </a:fontRef>
          </p:style>
        </p:cxnSp>
        <p:sp>
          <p:nvSpPr>
            <p:cNvPr id="40" name="MH_Other_4"/>
            <p:cNvSpPr/>
            <p:nvPr>
              <p:custDataLst>
                <p:tags r:id="rId4"/>
              </p:custDataLst>
            </p:nvPr>
          </p:nvSpPr>
          <p:spPr>
            <a:xfrm>
              <a:off x="2704471" y="2488155"/>
              <a:ext cx="658359" cy="667672"/>
            </a:xfrm>
            <a:prstGeom prst="ellipse">
              <a:avLst/>
            </a:prstGeom>
            <a:gradFill flip="none" rotWithShape="1">
              <a:gsLst>
                <a:gs pos="30000">
                  <a:srgbClr val="E8E8E8"/>
                </a:gs>
                <a:gs pos="0">
                  <a:srgbClr val="E4E4E4"/>
                </a:gs>
                <a:gs pos="61000">
                  <a:srgbClr val="F2F2F2"/>
                </a:gs>
                <a:gs pos="100000">
                  <a:schemeClr val="bg1">
                    <a:tint val="23500"/>
                    <a:satMod val="160000"/>
                    <a:lumMod val="96000"/>
                  </a:schemeClr>
                </a:gs>
              </a:gsLst>
              <a:lin ang="7800000" scaled="0"/>
              <a:tileRect/>
            </a:gradFill>
            <a:ln w="12700" cap="flat" cmpd="sng">
              <a:gradFill flip="none" rotWithShape="1">
                <a:gsLst>
                  <a:gs pos="100000">
                    <a:schemeClr val="tx1">
                      <a:lumMod val="40000"/>
                      <a:lumOff val="60000"/>
                    </a:schemeClr>
                  </a:gs>
                  <a:gs pos="0">
                    <a:schemeClr val="bg1">
                      <a:lumMod val="0"/>
                      <a:lumOff val="100000"/>
                    </a:schemeClr>
                  </a:gs>
                  <a:gs pos="54000">
                    <a:schemeClr val="tx1">
                      <a:lumMod val="20000"/>
                      <a:lumOff val="80000"/>
                    </a:schemeClr>
                  </a:gs>
                </a:gsLst>
                <a:lin ang="7800000" scaled="0"/>
                <a:tileRect/>
              </a:gradFill>
              <a:prstDash val="solid"/>
              <a:round/>
            </a:ln>
            <a:effectLst>
              <a:outerShdw blurRad="50800" dist="38100" dir="5400000" algn="t" rotWithShape="0">
                <a:prstClr val="black">
                  <a:alpha val="40000"/>
                </a:prstClr>
              </a:outerShdw>
              <a:softEdge rad="0"/>
            </a:effectLst>
            <a:scene3d>
              <a:camera prst="orthographicFront"/>
              <a:lightRig rig="flat" dir="t"/>
            </a:scene3d>
            <a:sp3d/>
          </p:spPr>
          <p:style>
            <a:lnRef idx="2">
              <a:schemeClr val="accent1">
                <a:shade val="50000"/>
              </a:schemeClr>
            </a:lnRef>
            <a:fillRef idx="1">
              <a:schemeClr val="accent1"/>
            </a:fillRef>
            <a:effectRef idx="0">
              <a:schemeClr val="accent1"/>
            </a:effectRef>
            <a:fontRef idx="minor">
              <a:schemeClr val="lt1"/>
            </a:fontRef>
          </p:style>
          <p:txBody>
            <a:bodyPr anchor="ctr">
              <a:flatTx/>
            </a:bodyPr>
            <a:lstStyle/>
            <a:p>
              <a:pPr algn="ctr">
                <a:defRPr/>
              </a:pPr>
              <a:endParaRPr lang="zh-CN" altLang="en-US" dirty="0">
                <a:solidFill>
                  <a:schemeClr val="bg1">
                    <a:lumMod val="50000"/>
                  </a:schemeClr>
                </a:solidFill>
                <a:cs typeface="+mn-ea"/>
                <a:sym typeface="+mn-lt"/>
              </a:endParaRPr>
            </a:p>
          </p:txBody>
        </p:sp>
        <p:sp>
          <p:nvSpPr>
            <p:cNvPr id="41" name="MH_Other_5"/>
            <p:cNvSpPr/>
            <p:nvPr>
              <p:custDataLst>
                <p:tags r:id="rId5"/>
              </p:custDataLst>
            </p:nvPr>
          </p:nvSpPr>
          <p:spPr>
            <a:xfrm>
              <a:off x="2771503" y="2559659"/>
              <a:ext cx="524296" cy="533408"/>
            </a:xfrm>
            <a:prstGeom prst="ellipse">
              <a:avLst/>
            </a:prstGeom>
            <a:solidFill>
              <a:srgbClr val="31909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lumMod val="50000"/>
                  </a:schemeClr>
                </a:solidFill>
                <a:cs typeface="+mn-ea"/>
                <a:sym typeface="+mn-lt"/>
              </a:endParaRPr>
            </a:p>
          </p:txBody>
        </p:sp>
        <p:sp>
          <p:nvSpPr>
            <p:cNvPr id="42" name="KSO_Shape"/>
            <p:cNvSpPr/>
            <p:nvPr/>
          </p:nvSpPr>
          <p:spPr bwMode="auto">
            <a:xfrm>
              <a:off x="2888706" y="2709682"/>
              <a:ext cx="289890" cy="233362"/>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chemeClr val="bg1">
                    <a:lumMod val="50000"/>
                  </a:schemeClr>
                </a:solidFill>
                <a:latin typeface="+mn-lt"/>
                <a:ea typeface="+mn-ea"/>
                <a:cs typeface="+mn-ea"/>
                <a:sym typeface="+mn-lt"/>
              </a:endParaRPr>
            </a:p>
          </p:txBody>
        </p:sp>
      </p:grpSp>
      <p:sp>
        <p:nvSpPr>
          <p:cNvPr id="4" name="TextBox 3"/>
          <p:cNvSpPr txBox="1"/>
          <p:nvPr/>
        </p:nvSpPr>
        <p:spPr>
          <a:xfrm>
            <a:off x="976244" y="1577430"/>
            <a:ext cx="1731564" cy="461665"/>
          </a:xfrm>
          <a:prstGeom prst="rect">
            <a:avLst/>
          </a:prstGeom>
          <a:noFill/>
        </p:spPr>
        <p:txBody>
          <a:bodyPr wrap="none" rtlCol="0">
            <a:spAutoFit/>
          </a:bodyPr>
          <a:lstStyle/>
          <a:p>
            <a:r>
              <a:rPr lang="zh-CN" altLang="en-US" sz="2400" b="1" dirty="0">
                <a:cs typeface="+mn-ea"/>
                <a:sym typeface="+mn-lt"/>
              </a:rPr>
              <a:t>犯罪方法新</a:t>
            </a:r>
          </a:p>
        </p:txBody>
      </p:sp>
      <p:sp>
        <p:nvSpPr>
          <p:cNvPr id="5" name="矩形 4"/>
          <p:cNvSpPr/>
          <p:nvPr/>
        </p:nvSpPr>
        <p:spPr>
          <a:xfrm>
            <a:off x="2411760" y="4083918"/>
            <a:ext cx="3278462" cy="738664"/>
          </a:xfrm>
          <a:prstGeom prst="rect">
            <a:avLst/>
          </a:prstGeom>
        </p:spPr>
        <p:txBody>
          <a:bodyPr wrap="none">
            <a:spAutoFit/>
          </a:bodyPr>
          <a:lstStyle/>
          <a:p>
            <a:r>
              <a:rPr lang="zh-CN" altLang="en-US" sz="2400" b="1" dirty="0" smtClean="0">
                <a:cs typeface="+mn-ea"/>
                <a:sym typeface="+mn-lt"/>
              </a:rPr>
              <a:t>内部</a:t>
            </a:r>
            <a:r>
              <a:rPr lang="zh-CN" altLang="en-US" sz="2400" b="1" dirty="0">
                <a:cs typeface="+mn-ea"/>
                <a:sym typeface="+mn-lt"/>
              </a:rPr>
              <a:t>人员犯罪比例增加</a:t>
            </a:r>
          </a:p>
          <a:p>
            <a:endParaRPr lang="en-US" altLang="zh-CN" dirty="0">
              <a:cs typeface="+mn-ea"/>
              <a:sym typeface="+mn-lt"/>
            </a:endParaRPr>
          </a:p>
        </p:txBody>
      </p:sp>
      <p:sp>
        <p:nvSpPr>
          <p:cNvPr id="7" name="矩形 6"/>
          <p:cNvSpPr/>
          <p:nvPr/>
        </p:nvSpPr>
        <p:spPr>
          <a:xfrm>
            <a:off x="6540604" y="1631436"/>
            <a:ext cx="1422184" cy="461665"/>
          </a:xfrm>
          <a:prstGeom prst="rect">
            <a:avLst/>
          </a:prstGeom>
        </p:spPr>
        <p:txBody>
          <a:bodyPr wrap="none">
            <a:spAutoFit/>
          </a:bodyPr>
          <a:lstStyle/>
          <a:p>
            <a:r>
              <a:rPr lang="zh-CN" altLang="en-US" sz="2400" b="1" dirty="0">
                <a:cs typeface="+mn-ea"/>
                <a:sym typeface="+mn-lt"/>
              </a:rPr>
              <a:t>不留痕迹</a:t>
            </a:r>
            <a:endParaRPr lang="en-US" altLang="zh-CN" sz="2400" b="1" dirty="0">
              <a:cs typeface="+mn-ea"/>
              <a:sym typeface="+mn-lt"/>
            </a:endParaRPr>
          </a:p>
        </p:txBody>
      </p:sp>
      <p:sp>
        <p:nvSpPr>
          <p:cNvPr id="43" name="矩形 42"/>
          <p:cNvSpPr/>
          <p:nvPr/>
        </p:nvSpPr>
        <p:spPr>
          <a:xfrm>
            <a:off x="3888874" y="1599642"/>
            <a:ext cx="1731564" cy="461665"/>
          </a:xfrm>
          <a:prstGeom prst="rect">
            <a:avLst/>
          </a:prstGeom>
        </p:spPr>
        <p:txBody>
          <a:bodyPr wrap="none">
            <a:spAutoFit/>
          </a:bodyPr>
          <a:lstStyle/>
          <a:p>
            <a:r>
              <a:rPr lang="zh-CN" altLang="en-US" sz="2400" b="1" dirty="0">
                <a:cs typeface="+mn-ea"/>
                <a:sym typeface="+mn-lt"/>
              </a:rPr>
              <a:t>作案时间短</a:t>
            </a:r>
            <a:endParaRPr lang="en-US" altLang="zh-CN" sz="2400" b="1" dirty="0">
              <a:cs typeface="+mn-ea"/>
              <a:sym typeface="+mn-lt"/>
            </a:endParaRPr>
          </a:p>
        </p:txBody>
      </p:sp>
      <p:sp>
        <p:nvSpPr>
          <p:cNvPr id="44" name="TextBox 43"/>
          <p:cNvSpPr txBox="1"/>
          <p:nvPr/>
        </p:nvSpPr>
        <p:spPr>
          <a:xfrm>
            <a:off x="6516217" y="4083918"/>
            <a:ext cx="1731564" cy="461665"/>
          </a:xfrm>
          <a:prstGeom prst="rect">
            <a:avLst/>
          </a:prstGeom>
          <a:noFill/>
        </p:spPr>
        <p:txBody>
          <a:bodyPr wrap="none" rtlCol="0">
            <a:spAutoFit/>
          </a:bodyPr>
          <a:lstStyle/>
          <a:p>
            <a:r>
              <a:rPr lang="zh-CN" altLang="en-US" sz="2400" b="1" dirty="0">
                <a:cs typeface="+mn-ea"/>
                <a:sym typeface="+mn-lt"/>
              </a:rPr>
              <a:t>犯罪区域广</a:t>
            </a:r>
            <a:endParaRPr lang="en-US" altLang="zh-CN" sz="24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8" name="圆角矩形 7"/>
          <p:cNvSpPr/>
          <p:nvPr/>
        </p:nvSpPr>
        <p:spPr>
          <a:xfrm>
            <a:off x="707481" y="2526670"/>
            <a:ext cx="1458352" cy="701915"/>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400" b="1" dirty="0">
                <a:cs typeface="+mn-ea"/>
                <a:sym typeface="+mn-lt"/>
              </a:rPr>
              <a:t>防范措施</a:t>
            </a:r>
          </a:p>
        </p:txBody>
      </p:sp>
      <p:sp>
        <p:nvSpPr>
          <p:cNvPr id="9" name="圆角矩形 8"/>
          <p:cNvSpPr/>
          <p:nvPr/>
        </p:nvSpPr>
        <p:spPr>
          <a:xfrm>
            <a:off x="2789570" y="1347614"/>
            <a:ext cx="4518734" cy="515257"/>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r>
              <a:rPr lang="zh-CN" altLang="en-US" sz="2000" dirty="0">
                <a:cs typeface="+mn-ea"/>
                <a:sym typeface="+mn-lt"/>
              </a:rPr>
              <a:t>提高计算机技术防范能力</a:t>
            </a:r>
          </a:p>
        </p:txBody>
      </p:sp>
      <p:sp>
        <p:nvSpPr>
          <p:cNvPr id="10" name="圆角矩形 9"/>
          <p:cNvSpPr/>
          <p:nvPr/>
        </p:nvSpPr>
        <p:spPr>
          <a:xfrm>
            <a:off x="2643505" y="2067560"/>
            <a:ext cx="5174615" cy="54927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r>
              <a:rPr lang="zh-CN" altLang="en-US" sz="2000" dirty="0">
                <a:cs typeface="+mn-ea"/>
                <a:sym typeface="+mn-lt"/>
              </a:rPr>
              <a:t>建立计算机系统的安全措施</a:t>
            </a:r>
          </a:p>
        </p:txBody>
      </p:sp>
      <p:sp>
        <p:nvSpPr>
          <p:cNvPr id="11" name="圆角矩形 10"/>
          <p:cNvSpPr/>
          <p:nvPr/>
        </p:nvSpPr>
        <p:spPr>
          <a:xfrm>
            <a:off x="2643505" y="2787650"/>
            <a:ext cx="5492750" cy="511175"/>
          </a:xfrm>
          <a:prstGeom prst="roundRect">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r>
              <a:rPr lang="zh-CN" altLang="en-US" sz="2000" dirty="0">
                <a:cs typeface="+mn-ea"/>
                <a:sym typeface="+mn-lt"/>
              </a:rPr>
              <a:t>建立计算机系统的稽核措施</a:t>
            </a:r>
          </a:p>
        </p:txBody>
      </p:sp>
      <p:sp>
        <p:nvSpPr>
          <p:cNvPr id="12" name="圆角矩形 11"/>
          <p:cNvSpPr/>
          <p:nvPr/>
        </p:nvSpPr>
        <p:spPr>
          <a:xfrm>
            <a:off x="2643505" y="3526155"/>
            <a:ext cx="6000115" cy="55816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r>
              <a:rPr lang="zh-CN" altLang="en-US" sz="2000" dirty="0">
                <a:cs typeface="+mn-ea"/>
                <a:sym typeface="+mn-lt"/>
              </a:rPr>
              <a:t>建立对重点部门的稽核机制</a:t>
            </a:r>
          </a:p>
        </p:txBody>
      </p:sp>
      <p:sp>
        <p:nvSpPr>
          <p:cNvPr id="13" name="圆角矩形 12"/>
          <p:cNvSpPr/>
          <p:nvPr/>
        </p:nvSpPr>
        <p:spPr>
          <a:xfrm>
            <a:off x="2642870" y="4318000"/>
            <a:ext cx="6382385" cy="55816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r>
              <a:rPr lang="zh-CN" altLang="en-US" sz="2000" dirty="0">
                <a:cs typeface="+mn-ea"/>
                <a:sym typeface="+mn-lt"/>
              </a:rPr>
              <a:t>建立健全打击计算机犯罪的各种法律、法规及规章制度</a:t>
            </a:r>
          </a:p>
        </p:txBody>
      </p:sp>
      <p:sp>
        <p:nvSpPr>
          <p:cNvPr id="5" name="左大括号 4"/>
          <p:cNvSpPr/>
          <p:nvPr/>
        </p:nvSpPr>
        <p:spPr>
          <a:xfrm>
            <a:off x="2267744" y="1491630"/>
            <a:ext cx="288032" cy="3105426"/>
          </a:xfrm>
          <a:prstGeom prst="leftBrace">
            <a:avLst/>
          </a:prstGeom>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cs typeface="+mn-ea"/>
              <a:sym typeface="+mn-lt"/>
            </a:endParaRPr>
          </a:p>
        </p:txBody>
      </p:sp>
      <p:sp>
        <p:nvSpPr>
          <p:cNvPr id="19"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1"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
        <p:nvSpPr>
          <p:cNvPr id="16" name="TextBox 15"/>
          <p:cNvSpPr txBox="1"/>
          <p:nvPr/>
        </p:nvSpPr>
        <p:spPr>
          <a:xfrm>
            <a:off x="291019" y="290953"/>
            <a:ext cx="8352928" cy="823687"/>
          </a:xfrm>
          <a:prstGeom prst="rect">
            <a:avLst/>
          </a:prstGeom>
          <a:noFill/>
        </p:spPr>
        <p:txBody>
          <a:bodyPr wrap="square" rtlCol="0">
            <a:spAutoFit/>
          </a:bodyPr>
          <a:lstStyle/>
          <a:p>
            <a:pPr algn="l">
              <a:lnSpc>
                <a:spcPct val="200000"/>
              </a:lnSpc>
              <a:buClrTx/>
              <a:buSzTx/>
              <a:buFontTx/>
            </a:pPr>
            <a:r>
              <a:rPr lang="zh-CN" altLang="en-US" sz="2800" dirty="0" smtClean="0">
                <a:cs typeface="+mn-ea"/>
                <a:sym typeface="+mn-lt"/>
              </a:rPr>
              <a:t>二、计算机犯罪的主要防范措施</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6" name="TextBox 5"/>
          <p:cNvSpPr txBox="1"/>
          <p:nvPr/>
        </p:nvSpPr>
        <p:spPr>
          <a:xfrm>
            <a:off x="506006" y="1566307"/>
            <a:ext cx="7865273" cy="2214880"/>
          </a:xfrm>
          <a:prstGeom prst="rect">
            <a:avLst/>
          </a:prstGeom>
          <a:noFill/>
        </p:spPr>
        <p:txBody>
          <a:bodyPr wrap="square" rtlCol="0">
            <a:spAutoFit/>
          </a:bodyPr>
          <a:lstStyle/>
          <a:p>
            <a:pPr>
              <a:lnSpc>
                <a:spcPct val="150000"/>
              </a:lnSpc>
            </a:pPr>
            <a:r>
              <a:rPr lang="zh-CN" altLang="en-US" sz="4400" dirty="0" smtClean="0">
                <a:cs typeface="+mn-ea"/>
                <a:sym typeface="+mn-lt"/>
              </a:rPr>
              <a:t>     </a:t>
            </a:r>
            <a:r>
              <a:rPr lang="zh-CN" altLang="en-US" sz="2400" dirty="0">
                <a:cs typeface="+mn-ea"/>
                <a:sym typeface="+mn-lt"/>
              </a:rPr>
              <a:t>编制或者在计算机程序中插入</a:t>
            </a:r>
            <a:r>
              <a:rPr lang="zh-CN" altLang="en-US" sz="2400" dirty="0" smtClean="0">
                <a:cs typeface="+mn-ea"/>
                <a:sym typeface="+mn-lt"/>
              </a:rPr>
              <a:t>的破坏</a:t>
            </a:r>
            <a:r>
              <a:rPr lang="zh-CN" altLang="en-US" sz="2400" dirty="0">
                <a:cs typeface="+mn-ea"/>
                <a:sym typeface="+mn-lt"/>
              </a:rPr>
              <a:t>计算机</a:t>
            </a:r>
            <a:r>
              <a:rPr lang="zh-CN" altLang="en-US" sz="2400" dirty="0" smtClean="0">
                <a:cs typeface="+mn-ea"/>
                <a:sym typeface="+mn-lt"/>
              </a:rPr>
              <a:t>功能</a:t>
            </a:r>
            <a:r>
              <a:rPr lang="zh-CN" altLang="en-US" sz="2400" dirty="0">
                <a:cs typeface="+mn-ea"/>
                <a:sym typeface="+mn-lt"/>
              </a:rPr>
              <a:t>或者</a:t>
            </a:r>
            <a:r>
              <a:rPr lang="zh-CN" altLang="en-US" sz="2400" dirty="0" smtClean="0">
                <a:cs typeface="+mn-ea"/>
                <a:sym typeface="+mn-lt"/>
              </a:rPr>
              <a:t>毁坏数据</a:t>
            </a:r>
            <a:r>
              <a:rPr lang="en-US" altLang="zh-CN" sz="2400" dirty="0">
                <a:cs typeface="+mn-ea"/>
                <a:sym typeface="+mn-lt"/>
              </a:rPr>
              <a:t>,</a:t>
            </a:r>
            <a:r>
              <a:rPr lang="zh-CN" altLang="en-US" sz="2400" dirty="0">
                <a:cs typeface="+mn-ea"/>
                <a:sym typeface="+mn-lt"/>
              </a:rPr>
              <a:t>影响计算机使用</a:t>
            </a:r>
            <a:r>
              <a:rPr lang="en-US" altLang="zh-CN" sz="2400" dirty="0">
                <a:cs typeface="+mn-ea"/>
                <a:sym typeface="+mn-lt"/>
              </a:rPr>
              <a:t>,</a:t>
            </a:r>
            <a:r>
              <a:rPr lang="zh-CN" altLang="en-US" sz="2400" dirty="0">
                <a:cs typeface="+mn-ea"/>
                <a:sym typeface="+mn-lt"/>
              </a:rPr>
              <a:t>并能自我复制的</a:t>
            </a:r>
            <a:r>
              <a:rPr lang="zh-CN" altLang="en-US" sz="2400" u="sng" dirty="0">
                <a:solidFill>
                  <a:srgbClr val="FF0000"/>
                </a:solidFill>
                <a:cs typeface="+mn-ea"/>
                <a:sym typeface="+mn-lt"/>
              </a:rPr>
              <a:t>一组计算机指令或者程序代码</a:t>
            </a:r>
            <a:r>
              <a:rPr lang="zh-CN" altLang="en-US" sz="2400" dirty="0">
                <a:cs typeface="+mn-ea"/>
                <a:sym typeface="+mn-lt"/>
              </a:rPr>
              <a:t>。</a:t>
            </a:r>
          </a:p>
        </p:txBody>
      </p:sp>
      <p:sp>
        <p:nvSpPr>
          <p:cNvPr id="8"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
        <p:nvSpPr>
          <p:cNvPr id="9"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11" name="TextBox 10"/>
          <p:cNvSpPr txBox="1"/>
          <p:nvPr/>
        </p:nvSpPr>
        <p:spPr>
          <a:xfrm>
            <a:off x="159574" y="466848"/>
            <a:ext cx="8352928" cy="823687"/>
          </a:xfrm>
          <a:prstGeom prst="rect">
            <a:avLst/>
          </a:prstGeom>
          <a:noFill/>
        </p:spPr>
        <p:txBody>
          <a:bodyPr wrap="square" rtlCol="0">
            <a:spAutoFit/>
          </a:bodyPr>
          <a:lstStyle/>
          <a:p>
            <a:pPr algn="l">
              <a:lnSpc>
                <a:spcPct val="200000"/>
              </a:lnSpc>
              <a:buClrTx/>
              <a:buSzTx/>
              <a:buFontTx/>
            </a:pPr>
            <a:r>
              <a:rPr lang="zh-CN" altLang="en-US" sz="2800" dirty="0" smtClean="0">
                <a:cs typeface="+mn-ea"/>
                <a:sym typeface="+mn-lt"/>
              </a:rPr>
              <a:t>三、计算机病毒的定义</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
        <p:nvSpPr>
          <p:cNvPr id="11"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13" name="TextBox 12"/>
          <p:cNvSpPr txBox="1"/>
          <p:nvPr/>
        </p:nvSpPr>
        <p:spPr>
          <a:xfrm>
            <a:off x="138619" y="457958"/>
            <a:ext cx="8352928" cy="823687"/>
          </a:xfrm>
          <a:prstGeom prst="rect">
            <a:avLst/>
          </a:prstGeom>
          <a:noFill/>
        </p:spPr>
        <p:txBody>
          <a:bodyPr wrap="square" rtlCol="0">
            <a:spAutoFit/>
          </a:bodyPr>
          <a:lstStyle/>
          <a:p>
            <a:pPr algn="l">
              <a:lnSpc>
                <a:spcPct val="200000"/>
              </a:lnSpc>
              <a:buClrTx/>
              <a:buSzTx/>
              <a:buFontTx/>
            </a:pPr>
            <a:r>
              <a:rPr lang="zh-CN" altLang="en-US" sz="2800" dirty="0" smtClean="0">
                <a:cs typeface="+mn-ea"/>
                <a:sym typeface="+mn-lt"/>
              </a:rPr>
              <a:t>四、计算机病毒的类型</a:t>
            </a:r>
          </a:p>
        </p:txBody>
      </p:sp>
      <p:graphicFrame>
        <p:nvGraphicFramePr>
          <p:cNvPr id="7" name="图示 6"/>
          <p:cNvGraphicFramePr/>
          <p:nvPr/>
        </p:nvGraphicFramePr>
        <p:xfrm>
          <a:off x="950595" y="1419860"/>
          <a:ext cx="6409055" cy="3241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4803999"/>
            <a:ext cx="9143999"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36" name="六边形 35"/>
          <p:cNvSpPr/>
          <p:nvPr/>
        </p:nvSpPr>
        <p:spPr>
          <a:xfrm flipV="1">
            <a:off x="0" y="1"/>
            <a:ext cx="2286000"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19" name="六边形 18"/>
          <p:cNvSpPr/>
          <p:nvPr/>
        </p:nvSpPr>
        <p:spPr>
          <a:xfrm flipV="1">
            <a:off x="2281628" y="1975"/>
            <a:ext cx="2286000"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0" name="六边形 19"/>
          <p:cNvSpPr/>
          <p:nvPr/>
        </p:nvSpPr>
        <p:spPr>
          <a:xfrm flipV="1">
            <a:off x="4563255" y="1975"/>
            <a:ext cx="2286000"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1" name="六边形 20"/>
          <p:cNvSpPr/>
          <p:nvPr/>
        </p:nvSpPr>
        <p:spPr>
          <a:xfrm flipV="1">
            <a:off x="6858000" y="1975"/>
            <a:ext cx="2286000"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6318"/>
            <a:ext cx="9144000" cy="4176464"/>
          </a:xfrm>
          <a:prstGeom prst="rect">
            <a:avLst/>
          </a:prstGeom>
        </p:spPr>
      </p:pic>
      <p:sp>
        <p:nvSpPr>
          <p:cNvPr id="13" name="TextBox 12"/>
          <p:cNvSpPr txBox="1"/>
          <p:nvPr/>
        </p:nvSpPr>
        <p:spPr>
          <a:xfrm>
            <a:off x="3725880" y="195486"/>
            <a:ext cx="1422184" cy="461665"/>
          </a:xfrm>
          <a:prstGeom prst="rect">
            <a:avLst/>
          </a:prstGeom>
          <a:noFill/>
          <a:scene3d>
            <a:camera prst="orthographicFront"/>
            <a:lightRig rig="threePt" dir="t"/>
          </a:scene3d>
          <a:sp3d>
            <a:bevelT/>
          </a:sp3d>
        </p:spPr>
        <p:txBody>
          <a:bodyPr wrap="none" rtlCol="0">
            <a:spAutoFit/>
          </a:bodyPr>
          <a:lstStyle/>
          <a:p>
            <a:r>
              <a:rPr lang="zh-CN" altLang="en-US" sz="2400" b="1" dirty="0">
                <a:effectLst>
                  <a:outerShdw blurRad="38100" dist="38100" dir="2700000" algn="tl">
                    <a:srgbClr val="000000">
                      <a:alpha val="43137"/>
                    </a:srgbClr>
                  </a:outerShdw>
                </a:effectLst>
                <a:cs typeface="+mn-ea"/>
                <a:sym typeface="+mn-lt"/>
              </a:rPr>
              <a:t>知识导图</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 name="TextBox 4"/>
          <p:cNvSpPr txBox="1"/>
          <p:nvPr/>
        </p:nvSpPr>
        <p:spPr>
          <a:xfrm>
            <a:off x="602615" y="2044700"/>
            <a:ext cx="8093710" cy="1134734"/>
          </a:xfrm>
          <a:prstGeom prst="rect">
            <a:avLst/>
          </a:prstGeom>
          <a:noFill/>
        </p:spPr>
        <p:txBody>
          <a:bodyPr wrap="square" rtlCol="0">
            <a:spAutoFit/>
          </a:bodyPr>
          <a:lstStyle/>
          <a:p>
            <a:pPr>
              <a:lnSpc>
                <a:spcPct val="150000"/>
              </a:lnSpc>
            </a:pPr>
            <a:r>
              <a:rPr lang="zh-CN" altLang="en-US" sz="2400" dirty="0" smtClean="0">
                <a:cs typeface="+mn-ea"/>
                <a:sym typeface="+mn-lt"/>
              </a:rPr>
              <a:t>（</a:t>
            </a:r>
            <a:r>
              <a:rPr lang="en-US" altLang="zh-CN" sz="2400" dirty="0" smtClean="0">
                <a:cs typeface="+mn-ea"/>
                <a:sym typeface="+mn-lt"/>
              </a:rPr>
              <a:t>1</a:t>
            </a:r>
            <a:r>
              <a:rPr lang="zh-CN" altLang="en-US" sz="2400" dirty="0" smtClean="0">
                <a:cs typeface="+mn-ea"/>
                <a:sym typeface="+mn-lt"/>
              </a:rPr>
              <a:t>）程序性 （</a:t>
            </a:r>
            <a:r>
              <a:rPr lang="en-US" altLang="zh-CN" sz="2400" dirty="0" smtClean="0">
                <a:cs typeface="+mn-ea"/>
                <a:sym typeface="+mn-lt"/>
              </a:rPr>
              <a:t>2</a:t>
            </a:r>
            <a:r>
              <a:rPr lang="zh-CN" altLang="en-US" sz="2400" dirty="0" smtClean="0">
                <a:cs typeface="+mn-ea"/>
                <a:sym typeface="+mn-lt"/>
              </a:rPr>
              <a:t>）传染性 （</a:t>
            </a:r>
            <a:r>
              <a:rPr lang="en-US" altLang="zh-CN" sz="2400" dirty="0" smtClean="0">
                <a:cs typeface="+mn-ea"/>
                <a:sym typeface="+mn-lt"/>
              </a:rPr>
              <a:t>3</a:t>
            </a:r>
            <a:r>
              <a:rPr lang="zh-CN" altLang="en-US" sz="2400" dirty="0" smtClean="0">
                <a:cs typeface="+mn-ea"/>
                <a:sym typeface="+mn-lt"/>
              </a:rPr>
              <a:t>）寄生性 （</a:t>
            </a:r>
            <a:r>
              <a:rPr lang="en-US" altLang="zh-CN" sz="2400" dirty="0" smtClean="0">
                <a:cs typeface="+mn-ea"/>
                <a:sym typeface="+mn-lt"/>
              </a:rPr>
              <a:t>4</a:t>
            </a:r>
            <a:r>
              <a:rPr lang="zh-CN" altLang="en-US" sz="2400" dirty="0" smtClean="0">
                <a:cs typeface="+mn-ea"/>
                <a:sym typeface="+mn-lt"/>
              </a:rPr>
              <a:t>）隐蔽性 </a:t>
            </a:r>
          </a:p>
          <a:p>
            <a:pPr>
              <a:lnSpc>
                <a:spcPct val="150000"/>
              </a:lnSpc>
            </a:pPr>
            <a:r>
              <a:rPr lang="zh-CN" altLang="en-US" sz="2400" dirty="0" smtClean="0">
                <a:cs typeface="+mn-ea"/>
                <a:sym typeface="+mn-lt"/>
              </a:rPr>
              <a:t>（</a:t>
            </a:r>
            <a:r>
              <a:rPr lang="en-US" altLang="zh-CN" sz="2400" dirty="0" smtClean="0">
                <a:cs typeface="+mn-ea"/>
                <a:sym typeface="+mn-lt"/>
              </a:rPr>
              <a:t>5</a:t>
            </a:r>
            <a:r>
              <a:rPr lang="zh-CN" altLang="en-US" sz="2400" dirty="0" smtClean="0">
                <a:cs typeface="+mn-ea"/>
                <a:sym typeface="+mn-lt"/>
              </a:rPr>
              <a:t>）潜伏性（</a:t>
            </a:r>
            <a:r>
              <a:rPr lang="en-US" altLang="zh-CN" sz="2400" dirty="0" smtClean="0">
                <a:cs typeface="+mn-ea"/>
                <a:sym typeface="+mn-lt"/>
              </a:rPr>
              <a:t>6</a:t>
            </a:r>
            <a:r>
              <a:rPr lang="zh-CN" altLang="en-US" sz="2400" dirty="0" smtClean="0">
                <a:cs typeface="+mn-ea"/>
                <a:sym typeface="+mn-lt"/>
              </a:rPr>
              <a:t>）触发性 （</a:t>
            </a:r>
            <a:r>
              <a:rPr lang="en-US" altLang="zh-CN" sz="2400" dirty="0" smtClean="0">
                <a:cs typeface="+mn-ea"/>
                <a:sym typeface="+mn-lt"/>
              </a:rPr>
              <a:t>7</a:t>
            </a:r>
            <a:r>
              <a:rPr lang="zh-CN" altLang="en-US" sz="2400" dirty="0" smtClean="0">
                <a:cs typeface="+mn-ea"/>
                <a:sym typeface="+mn-lt"/>
              </a:rPr>
              <a:t>）破坏性 （</a:t>
            </a:r>
            <a:r>
              <a:rPr lang="en-US" altLang="zh-CN" sz="2400" dirty="0" smtClean="0">
                <a:cs typeface="+mn-ea"/>
                <a:sym typeface="+mn-lt"/>
              </a:rPr>
              <a:t>8</a:t>
            </a:r>
            <a:r>
              <a:rPr lang="zh-CN" altLang="en-US" sz="2400" dirty="0" smtClean="0">
                <a:cs typeface="+mn-ea"/>
                <a:sym typeface="+mn-lt"/>
              </a:rPr>
              <a:t>）变种性</a:t>
            </a:r>
            <a:endParaRPr lang="zh-CN" altLang="en-US" sz="2400" dirty="0">
              <a:cs typeface="+mn-ea"/>
              <a:sym typeface="+mn-lt"/>
            </a:endParaRPr>
          </a:p>
        </p:txBody>
      </p:sp>
      <p:sp>
        <p:nvSpPr>
          <p:cNvPr id="10"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
        <p:nvSpPr>
          <p:cNvPr id="11"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12" name="TextBox 11"/>
          <p:cNvSpPr txBox="1"/>
          <p:nvPr/>
        </p:nvSpPr>
        <p:spPr>
          <a:xfrm>
            <a:off x="221804" y="421128"/>
            <a:ext cx="8352928" cy="823687"/>
          </a:xfrm>
          <a:prstGeom prst="rect">
            <a:avLst/>
          </a:prstGeom>
          <a:noFill/>
        </p:spPr>
        <p:txBody>
          <a:bodyPr wrap="square" rtlCol="0">
            <a:spAutoFit/>
          </a:bodyPr>
          <a:lstStyle/>
          <a:p>
            <a:pPr>
              <a:lnSpc>
                <a:spcPct val="200000"/>
              </a:lnSpc>
            </a:pPr>
            <a:r>
              <a:rPr lang="zh-CN" altLang="en-US" sz="2800" dirty="0" smtClean="0">
                <a:cs typeface="+mn-ea"/>
                <a:sym typeface="+mn-lt"/>
              </a:rPr>
              <a:t>五、计算机病毒的特性</a:t>
            </a:r>
            <a:endParaRPr lang="zh-CN" altLang="en-US" sz="24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965200" y="1842770"/>
            <a:ext cx="7067550" cy="175323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cs typeface="+mn-ea"/>
                <a:sym typeface="+mn-lt"/>
              </a:rPr>
              <a:t>直接观察法</a:t>
            </a:r>
            <a:endParaRPr lang="en-US" altLang="zh-CN" sz="2400" dirty="0" smtClean="0">
              <a:cs typeface="+mn-ea"/>
              <a:sym typeface="+mn-lt"/>
            </a:endParaRPr>
          </a:p>
          <a:p>
            <a:pPr>
              <a:lnSpc>
                <a:spcPct val="150000"/>
              </a:lnSpc>
            </a:pPr>
            <a:endParaRPr lang="en-US" altLang="zh-CN" sz="2400" dirty="0" smtClean="0">
              <a:cs typeface="+mn-ea"/>
              <a:sym typeface="+mn-lt"/>
            </a:endParaRPr>
          </a:p>
          <a:p>
            <a:pPr marL="342900" indent="-342900">
              <a:lnSpc>
                <a:spcPct val="150000"/>
              </a:lnSpc>
              <a:buFont typeface="Wingdings" panose="05000000000000000000" pitchFamily="2" charset="2"/>
              <a:buChar char="Ø"/>
            </a:pPr>
            <a:r>
              <a:rPr lang="zh-CN" altLang="en-US" sz="2400" dirty="0" smtClean="0">
                <a:cs typeface="+mn-ea"/>
                <a:sym typeface="+mn-lt"/>
              </a:rPr>
              <a:t>解剖法 （</a:t>
            </a:r>
            <a:r>
              <a:rPr lang="en-US" altLang="zh-CN" sz="2400" dirty="0" smtClean="0">
                <a:cs typeface="+mn-ea"/>
                <a:sym typeface="+mn-lt"/>
              </a:rPr>
              <a:t>PC—TOOLS</a:t>
            </a:r>
            <a:r>
              <a:rPr lang="zh-CN" altLang="en-US" sz="2400" dirty="0" smtClean="0">
                <a:cs typeface="+mn-ea"/>
                <a:sym typeface="+mn-lt"/>
              </a:rPr>
              <a:t>、</a:t>
            </a:r>
            <a:r>
              <a:rPr lang="en-US" altLang="zh-CN" sz="2400" dirty="0" smtClean="0">
                <a:cs typeface="+mn-ea"/>
                <a:sym typeface="+mn-lt"/>
              </a:rPr>
              <a:t>DEBUG</a:t>
            </a:r>
            <a:r>
              <a:rPr lang="zh-CN" altLang="en-US" sz="2400" dirty="0" smtClean="0">
                <a:cs typeface="+mn-ea"/>
                <a:sym typeface="+mn-lt"/>
              </a:rPr>
              <a:t>）</a:t>
            </a:r>
          </a:p>
        </p:txBody>
      </p:sp>
      <p:sp>
        <p:nvSpPr>
          <p:cNvPr id="8"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
        <p:nvSpPr>
          <p:cNvPr id="9"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10" name="TextBox 9"/>
          <p:cNvSpPr txBox="1"/>
          <p:nvPr/>
        </p:nvSpPr>
        <p:spPr>
          <a:xfrm>
            <a:off x="107504" y="577338"/>
            <a:ext cx="8352928" cy="823687"/>
          </a:xfrm>
          <a:prstGeom prst="rect">
            <a:avLst/>
          </a:prstGeom>
          <a:noFill/>
        </p:spPr>
        <p:txBody>
          <a:bodyPr wrap="square" rtlCol="0">
            <a:spAutoFit/>
          </a:bodyPr>
          <a:lstStyle/>
          <a:p>
            <a:pPr algn="l">
              <a:lnSpc>
                <a:spcPct val="200000"/>
              </a:lnSpc>
              <a:buClrTx/>
              <a:buSzTx/>
              <a:buFontTx/>
            </a:pPr>
            <a:r>
              <a:rPr lang="zh-CN" altLang="en-US" sz="2800" dirty="0" smtClean="0">
                <a:cs typeface="+mn-ea"/>
                <a:sym typeface="+mn-lt"/>
              </a:rPr>
              <a:t>六、计算机病毒的检测方法和工具</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2" name="圆角矩形 11"/>
          <p:cNvSpPr/>
          <p:nvPr/>
        </p:nvSpPr>
        <p:spPr>
          <a:xfrm>
            <a:off x="506095" y="1870075"/>
            <a:ext cx="1622425" cy="1115695"/>
          </a:xfrm>
          <a:prstGeom prst="roundRect">
            <a:avLst/>
          </a:prstGeom>
          <a:solidFill>
            <a:schemeClr val="tx2"/>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400" b="1" dirty="0" smtClean="0">
                <a:cs typeface="+mn-ea"/>
                <a:sym typeface="+mn-lt"/>
              </a:rPr>
              <a:t>检测工具</a:t>
            </a:r>
          </a:p>
        </p:txBody>
      </p:sp>
      <p:cxnSp>
        <p:nvCxnSpPr>
          <p:cNvPr id="13" name="肘形连接符 12"/>
          <p:cNvCxnSpPr/>
          <p:nvPr/>
        </p:nvCxnSpPr>
        <p:spPr>
          <a:xfrm rot="10800000" flipV="1">
            <a:off x="2165835" y="1579351"/>
            <a:ext cx="623737" cy="974234"/>
          </a:xfrm>
          <a:prstGeom prst="bentConnector3">
            <a:avLst/>
          </a:prstGeom>
          <a:effectLst>
            <a:reflection blurRad="6350" stA="50000" endA="300" endPos="90000" dir="5400000" sy="-100000" algn="bl" rotWithShape="0"/>
          </a:effectLst>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a:off x="2165834" y="2553585"/>
            <a:ext cx="623737" cy="974234"/>
          </a:xfrm>
          <a:prstGeom prst="bentConnector3">
            <a:avLst/>
          </a:prstGeom>
          <a:effectLst>
            <a:reflection blurRad="6350" stA="50000" endA="300" endPos="90000" dir="5400000" sy="-100000" algn="bl" rotWithShape="0"/>
          </a:effectLst>
        </p:spPr>
        <p:style>
          <a:lnRef idx="1">
            <a:schemeClr val="accent6"/>
          </a:lnRef>
          <a:fillRef idx="0">
            <a:schemeClr val="accent6"/>
          </a:fillRef>
          <a:effectRef idx="0">
            <a:schemeClr val="accent6"/>
          </a:effectRef>
          <a:fontRef idx="minor">
            <a:schemeClr val="tx1"/>
          </a:fontRef>
        </p:style>
      </p:cxnSp>
      <p:sp>
        <p:nvSpPr>
          <p:cNvPr id="19" name="圆角矩形 18"/>
          <p:cNvSpPr/>
          <p:nvPr/>
        </p:nvSpPr>
        <p:spPr>
          <a:xfrm>
            <a:off x="2789555" y="1064895"/>
            <a:ext cx="1458595" cy="840105"/>
          </a:xfrm>
          <a:prstGeom prst="roundRect">
            <a:avLst/>
          </a:prstGeom>
          <a:solidFill>
            <a:srgbClr val="5FCACB"/>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400" dirty="0" smtClean="0">
                <a:cs typeface="+mn-ea"/>
                <a:sym typeface="+mn-lt"/>
              </a:rPr>
              <a:t>通用检测工具</a:t>
            </a:r>
            <a:endParaRPr lang="zh-CN" altLang="en-US" sz="2400" dirty="0">
              <a:cs typeface="+mn-ea"/>
              <a:sym typeface="+mn-lt"/>
            </a:endParaRPr>
          </a:p>
        </p:txBody>
      </p:sp>
      <p:sp>
        <p:nvSpPr>
          <p:cNvPr id="20" name="圆角矩形 19"/>
          <p:cNvSpPr/>
          <p:nvPr/>
        </p:nvSpPr>
        <p:spPr>
          <a:xfrm>
            <a:off x="2824480" y="2845435"/>
            <a:ext cx="1458595" cy="1003935"/>
          </a:xfrm>
          <a:prstGeom prst="roundRect">
            <a:avLst/>
          </a:prstGeom>
          <a:solidFill>
            <a:srgbClr val="A0BF0D"/>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400" dirty="0" smtClean="0">
                <a:cs typeface="+mn-ea"/>
                <a:sym typeface="+mn-lt"/>
              </a:rPr>
              <a:t>专用检测工具</a:t>
            </a:r>
          </a:p>
        </p:txBody>
      </p:sp>
      <p:cxnSp>
        <p:nvCxnSpPr>
          <p:cNvPr id="21" name="直接连接符 20"/>
          <p:cNvCxnSpPr/>
          <p:nvPr/>
        </p:nvCxnSpPr>
        <p:spPr>
          <a:xfrm>
            <a:off x="4626014" y="1869509"/>
            <a:ext cx="3510847" cy="0"/>
          </a:xfrm>
          <a:prstGeom prst="line">
            <a:avLst/>
          </a:prstGeom>
          <a:effectLst>
            <a:reflection blurRad="6350" stA="50000" endA="300" endPos="90000" dir="5400000" sy="-100000" algn="bl" rotWithShape="0"/>
          </a:effectLst>
        </p:spPr>
        <p:style>
          <a:lnRef idx="1">
            <a:schemeClr val="accent6"/>
          </a:lnRef>
          <a:fillRef idx="0">
            <a:schemeClr val="accent6"/>
          </a:fillRef>
          <a:effectRef idx="0">
            <a:schemeClr val="accent6"/>
          </a:effectRef>
          <a:fontRef idx="minor">
            <a:schemeClr val="tx1"/>
          </a:fontRef>
        </p:style>
      </p:cxnSp>
      <p:cxnSp>
        <p:nvCxnSpPr>
          <p:cNvPr id="22" name="直接连接符 21"/>
          <p:cNvCxnSpPr/>
          <p:nvPr/>
        </p:nvCxnSpPr>
        <p:spPr>
          <a:xfrm>
            <a:off x="4661553" y="3885733"/>
            <a:ext cx="3510847" cy="0"/>
          </a:xfrm>
          <a:prstGeom prst="line">
            <a:avLst/>
          </a:prstGeom>
          <a:effectLst>
            <a:reflection blurRad="6350" stA="50000" endA="300" endPos="90000" dir="5400000" sy="-100000" algn="bl" rotWithShape="0"/>
          </a:effectLst>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4575870" y="1415718"/>
            <a:ext cx="4527393" cy="400110"/>
          </a:xfrm>
          <a:prstGeom prst="rect">
            <a:avLst/>
          </a:prstGeom>
          <a:noFill/>
          <a:effectLst>
            <a:reflection blurRad="6350" stA="50000" endA="300" endPos="90000" dir="5400000" sy="-100000" algn="bl" rotWithShape="0"/>
          </a:effectLst>
        </p:spPr>
        <p:txBody>
          <a:bodyPr wrap="none" rtlCol="0">
            <a:spAutoFit/>
          </a:bodyPr>
          <a:lstStyle/>
          <a:p>
            <a:r>
              <a:rPr lang="en-US" altLang="zh-CN" sz="2000" dirty="0" smtClean="0">
                <a:cs typeface="+mn-ea"/>
                <a:sym typeface="+mn-lt"/>
              </a:rPr>
              <a:t>PCTOOLS</a:t>
            </a:r>
            <a:r>
              <a:rPr lang="zh-CN" altLang="en-US" sz="2000" dirty="0" smtClean="0">
                <a:cs typeface="+mn-ea"/>
                <a:sym typeface="+mn-lt"/>
              </a:rPr>
              <a:t>、</a:t>
            </a:r>
            <a:r>
              <a:rPr lang="en-US" altLang="zh-CN" sz="2000" dirty="0" smtClean="0">
                <a:cs typeface="+mn-ea"/>
                <a:sym typeface="+mn-lt"/>
              </a:rPr>
              <a:t> DEBUG </a:t>
            </a:r>
            <a:r>
              <a:rPr lang="zh-CN" altLang="en-US" sz="2000" dirty="0" smtClean="0">
                <a:cs typeface="+mn-ea"/>
                <a:sym typeface="+mn-lt"/>
              </a:rPr>
              <a:t>、</a:t>
            </a:r>
            <a:r>
              <a:rPr lang="en-US" altLang="zh-CN" sz="2000" dirty="0" smtClean="0">
                <a:cs typeface="+mn-ea"/>
                <a:sym typeface="+mn-lt"/>
              </a:rPr>
              <a:t> Norton Utilities</a:t>
            </a:r>
            <a:endParaRPr lang="zh-CN" altLang="en-US" sz="2000" dirty="0">
              <a:cs typeface="+mn-ea"/>
              <a:sym typeface="+mn-lt"/>
            </a:endParaRPr>
          </a:p>
        </p:txBody>
      </p:sp>
      <p:sp>
        <p:nvSpPr>
          <p:cNvPr id="9" name="TextBox 8"/>
          <p:cNvSpPr txBox="1"/>
          <p:nvPr/>
        </p:nvSpPr>
        <p:spPr>
          <a:xfrm>
            <a:off x="4667599" y="3480397"/>
            <a:ext cx="4740850" cy="400110"/>
          </a:xfrm>
          <a:prstGeom prst="rect">
            <a:avLst/>
          </a:prstGeom>
          <a:noFill/>
          <a:effectLst>
            <a:reflection blurRad="6350" stA="50000" endA="300" endPos="90000" dir="5400000" sy="-100000" algn="bl" rotWithShape="0"/>
          </a:effectLst>
        </p:spPr>
        <p:txBody>
          <a:bodyPr wrap="none" rtlCol="0">
            <a:spAutoFit/>
          </a:bodyPr>
          <a:lstStyle/>
          <a:p>
            <a:r>
              <a:rPr lang="en-US" altLang="zh-CN" sz="2000" dirty="0" smtClean="0">
                <a:cs typeface="+mn-ea"/>
                <a:sym typeface="+mn-lt"/>
              </a:rPr>
              <a:t>SCAN </a:t>
            </a:r>
            <a:r>
              <a:rPr lang="zh-CN" altLang="en-US" sz="2000" dirty="0" smtClean="0">
                <a:cs typeface="+mn-ea"/>
                <a:sym typeface="+mn-lt"/>
              </a:rPr>
              <a:t>、</a:t>
            </a:r>
            <a:r>
              <a:rPr lang="en-US" altLang="zh-CN" sz="2000" dirty="0" smtClean="0">
                <a:cs typeface="+mn-ea"/>
                <a:sym typeface="+mn-lt"/>
              </a:rPr>
              <a:t>CPAV</a:t>
            </a:r>
            <a:r>
              <a:rPr lang="zh-CN" altLang="en-US" sz="2000" dirty="0" smtClean="0">
                <a:cs typeface="+mn-ea"/>
                <a:sym typeface="+mn-lt"/>
              </a:rPr>
              <a:t>、</a:t>
            </a:r>
            <a:r>
              <a:rPr lang="en-US" altLang="zh-CN" sz="2000" dirty="0" smtClean="0">
                <a:cs typeface="+mn-ea"/>
                <a:sym typeface="+mn-lt"/>
              </a:rPr>
              <a:t> MSAV </a:t>
            </a:r>
            <a:r>
              <a:rPr lang="zh-CN" altLang="en-US" sz="2000" dirty="0" smtClean="0">
                <a:cs typeface="+mn-ea"/>
                <a:sym typeface="+mn-lt"/>
              </a:rPr>
              <a:t>、</a:t>
            </a:r>
            <a:r>
              <a:rPr lang="en-US" altLang="zh-CN" sz="2000" dirty="0" smtClean="0">
                <a:cs typeface="+mn-ea"/>
                <a:sym typeface="+mn-lt"/>
              </a:rPr>
              <a:t>NEV </a:t>
            </a:r>
            <a:r>
              <a:rPr lang="zh-CN" altLang="en-US" sz="2000" dirty="0" smtClean="0">
                <a:cs typeface="+mn-ea"/>
                <a:sym typeface="+mn-lt"/>
              </a:rPr>
              <a:t>、</a:t>
            </a:r>
            <a:r>
              <a:rPr lang="en-US" altLang="zh-CN" sz="2000" dirty="0" smtClean="0">
                <a:cs typeface="+mn-ea"/>
                <a:sym typeface="+mn-lt"/>
              </a:rPr>
              <a:t>DUCK</a:t>
            </a:r>
            <a:endParaRPr lang="zh-CN" altLang="en-US" sz="2000" dirty="0">
              <a:cs typeface="+mn-ea"/>
              <a:sym typeface="+mn-lt"/>
            </a:endParaRPr>
          </a:p>
        </p:txBody>
      </p:sp>
      <p:sp>
        <p:nvSpPr>
          <p:cNvPr id="23"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24"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
        <p:nvSpPr>
          <p:cNvPr id="25" name="燕尾形 2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6" name="TextBox 7"/>
          <p:cNvSpPr txBox="1"/>
          <p:nvPr/>
        </p:nvSpPr>
        <p:spPr>
          <a:xfrm>
            <a:off x="221659"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04</a:t>
            </a:r>
            <a:endParaRPr lang="zh-CN" altLang="en-US" sz="40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六边形 10"/>
          <p:cNvSpPr/>
          <p:nvPr/>
        </p:nvSpPr>
        <p:spPr>
          <a:xfrm>
            <a:off x="3116580" y="1395095"/>
            <a:ext cx="5699125" cy="1392555"/>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dirty="0">
              <a:cs typeface="+mn-ea"/>
              <a:sym typeface="+mn-lt"/>
            </a:endParaRPr>
          </a:p>
        </p:txBody>
      </p:sp>
      <p:sp>
        <p:nvSpPr>
          <p:cNvPr id="19" name="六边形 18"/>
          <p:cNvSpPr/>
          <p:nvPr/>
        </p:nvSpPr>
        <p:spPr>
          <a:xfrm>
            <a:off x="3047365" y="1225550"/>
            <a:ext cx="2334895" cy="410210"/>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r>
              <a:rPr lang="zh-CN" altLang="en-US" dirty="0" smtClean="0">
                <a:cs typeface="+mn-ea"/>
                <a:sym typeface="+mn-lt"/>
              </a:rPr>
              <a:t>管理上的预防</a:t>
            </a:r>
            <a:endParaRPr lang="zh-CN" altLang="en-US" dirty="0">
              <a:cs typeface="+mn-ea"/>
              <a:sym typeface="+mn-lt"/>
            </a:endParaRPr>
          </a:p>
        </p:txBody>
      </p:sp>
      <p:cxnSp>
        <p:nvCxnSpPr>
          <p:cNvPr id="27" name="直接连接符 26"/>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9" name="燕尾形 28"/>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0"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04</a:t>
            </a:r>
            <a:endParaRPr lang="zh-CN" altLang="en-US" sz="3600" dirty="0">
              <a:cs typeface="+mn-ea"/>
              <a:sym typeface="+mn-lt"/>
            </a:endParaRPr>
          </a:p>
        </p:txBody>
      </p:sp>
      <p:sp>
        <p:nvSpPr>
          <p:cNvPr id="31" name="矩形 30"/>
          <p:cNvSpPr/>
          <p:nvPr/>
        </p:nvSpPr>
        <p:spPr>
          <a:xfrm>
            <a:off x="95821" y="273080"/>
            <a:ext cx="4852610" cy="823687"/>
          </a:xfrm>
          <a:prstGeom prst="rect">
            <a:avLst/>
          </a:prstGeom>
        </p:spPr>
        <p:txBody>
          <a:bodyPr wrap="none">
            <a:spAutoFit/>
          </a:bodyPr>
          <a:lstStyle/>
          <a:p>
            <a:pPr>
              <a:lnSpc>
                <a:spcPct val="200000"/>
              </a:lnSpc>
            </a:pPr>
            <a:r>
              <a:rPr lang="zh-CN" altLang="en-US" sz="2800" dirty="0" smtClean="0">
                <a:cs typeface="+mn-ea"/>
                <a:sym typeface="+mn-lt"/>
              </a:rPr>
              <a:t>七、计算机病毒的预防与清除</a:t>
            </a:r>
            <a:endParaRPr lang="zh-CN" altLang="en-US" sz="2800" b="1" dirty="0">
              <a:cs typeface="+mn-ea"/>
              <a:sym typeface="+mn-lt"/>
            </a:endParaRPr>
          </a:p>
        </p:txBody>
      </p:sp>
      <p:grpSp>
        <p:nvGrpSpPr>
          <p:cNvPr id="5" name="组合 4"/>
          <p:cNvGrpSpPr/>
          <p:nvPr/>
        </p:nvGrpSpPr>
        <p:grpSpPr>
          <a:xfrm>
            <a:off x="588010" y="1629410"/>
            <a:ext cx="7968810" cy="3294000"/>
            <a:chOff x="1416" y="2566"/>
            <a:chExt cx="11120" cy="4698"/>
          </a:xfrm>
        </p:grpSpPr>
        <p:sp>
          <p:nvSpPr>
            <p:cNvPr id="2" name="Freeform 5"/>
            <p:cNvSpPr/>
            <p:nvPr/>
          </p:nvSpPr>
          <p:spPr bwMode="auto">
            <a:xfrm>
              <a:off x="2311" y="4617"/>
              <a:ext cx="230" cy="1832"/>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3" name="Freeform 6"/>
            <p:cNvSpPr/>
            <p:nvPr/>
          </p:nvSpPr>
          <p:spPr bwMode="auto">
            <a:xfrm>
              <a:off x="2311" y="2784"/>
              <a:ext cx="230" cy="1832"/>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4" name="Freeform 8"/>
            <p:cNvSpPr/>
            <p:nvPr/>
          </p:nvSpPr>
          <p:spPr bwMode="auto">
            <a:xfrm>
              <a:off x="2437" y="2566"/>
              <a:ext cx="1974" cy="350"/>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7" name="Freeform 10"/>
            <p:cNvSpPr/>
            <p:nvPr/>
          </p:nvSpPr>
          <p:spPr bwMode="auto">
            <a:xfrm>
              <a:off x="2475" y="6318"/>
              <a:ext cx="1974" cy="352"/>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grpSp>
          <p:nvGrpSpPr>
            <p:cNvPr id="8" name="组合 7"/>
            <p:cNvGrpSpPr/>
            <p:nvPr/>
          </p:nvGrpSpPr>
          <p:grpSpPr>
            <a:xfrm>
              <a:off x="1416" y="3588"/>
              <a:ext cx="2260" cy="1983"/>
              <a:chOff x="878699" y="1945606"/>
              <a:chExt cx="1943079" cy="1705565"/>
            </a:xfrm>
            <a:solidFill>
              <a:schemeClr val="tx2"/>
            </a:solidFill>
          </p:grpSpPr>
          <p:sp>
            <p:nvSpPr>
              <p:cNvPr id="9" name="八边形 8"/>
              <p:cNvSpPr/>
              <p:nvPr/>
            </p:nvSpPr>
            <p:spPr>
              <a:xfrm>
                <a:off x="878699" y="1945606"/>
                <a:ext cx="1943079" cy="1705565"/>
              </a:xfrm>
              <a:prstGeom prst="octagon">
                <a:avLst/>
              </a:prstGeom>
              <a:gr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Rectangle 11"/>
              <p:cNvSpPr>
                <a:spLocks noChangeArrowheads="1"/>
              </p:cNvSpPr>
              <p:nvPr/>
            </p:nvSpPr>
            <p:spPr bwMode="gray">
              <a:xfrm>
                <a:off x="989950" y="2364599"/>
                <a:ext cx="1587991" cy="866801"/>
              </a:xfrm>
              <a:prstGeom prst="rect">
                <a:avLst/>
              </a:prstGeom>
              <a:noFill/>
              <a:ln>
                <a:noFill/>
              </a:ln>
              <a:scene3d>
                <a:camera prst="orthographicFront"/>
                <a:lightRig rig="threePt" dir="t"/>
              </a:scene3d>
              <a:sp3d>
                <a:bevelT/>
              </a:sp3d>
            </p:spPr>
            <p:txBody>
              <a:bodyPr wrap="square">
                <a:spAutoFit/>
              </a:bodyPr>
              <a:lstStyle/>
              <a:p>
                <a:pPr algn="ctr"/>
                <a:r>
                  <a:rPr lang="zh-CN" altLang="en-US" sz="2000" b="1" dirty="0" smtClean="0">
                    <a:solidFill>
                      <a:schemeClr val="bg1"/>
                    </a:solidFill>
                    <a:cs typeface="+mn-ea"/>
                    <a:sym typeface="+mn-lt"/>
                  </a:rPr>
                  <a:t>预防与</a:t>
                </a:r>
                <a:endParaRPr lang="en-US" altLang="zh-CN" sz="2000" b="1" dirty="0" smtClean="0">
                  <a:solidFill>
                    <a:schemeClr val="bg1"/>
                  </a:solidFill>
                  <a:cs typeface="+mn-ea"/>
                  <a:sym typeface="+mn-lt"/>
                </a:endParaRPr>
              </a:p>
              <a:p>
                <a:pPr algn="ctr"/>
                <a:r>
                  <a:rPr lang="zh-CN" altLang="en-US" sz="2000" b="1" dirty="0" smtClean="0">
                    <a:solidFill>
                      <a:schemeClr val="bg1"/>
                    </a:solidFill>
                    <a:cs typeface="+mn-ea"/>
                    <a:sym typeface="+mn-lt"/>
                  </a:rPr>
                  <a:t>清除</a:t>
                </a:r>
                <a:endParaRPr lang="zh-CN" altLang="en-US" sz="2000" b="1" dirty="0">
                  <a:solidFill>
                    <a:schemeClr val="bg1"/>
                  </a:solidFill>
                  <a:cs typeface="+mn-ea"/>
                  <a:sym typeface="+mn-lt"/>
                </a:endParaRPr>
              </a:p>
            </p:txBody>
          </p:sp>
        </p:grpSp>
        <p:sp>
          <p:nvSpPr>
            <p:cNvPr id="16" name="六边形 15"/>
            <p:cNvSpPr/>
            <p:nvPr/>
          </p:nvSpPr>
          <p:spPr>
            <a:xfrm>
              <a:off x="4908" y="5411"/>
              <a:ext cx="7628" cy="1853"/>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7" name="六边形 16"/>
            <p:cNvSpPr/>
            <p:nvPr/>
          </p:nvSpPr>
          <p:spPr>
            <a:xfrm>
              <a:off x="4799" y="5004"/>
              <a:ext cx="3677" cy="813"/>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r>
                <a:rPr lang="zh-CN" altLang="en-US" dirty="0" smtClean="0">
                  <a:cs typeface="+mn-ea"/>
                  <a:sym typeface="+mn-lt"/>
                </a:rPr>
                <a:t>技术上的预防</a:t>
              </a:r>
              <a:endParaRPr lang="zh-CN" altLang="en-US" dirty="0">
                <a:cs typeface="+mn-ea"/>
                <a:sym typeface="+mn-lt"/>
              </a:endParaRPr>
            </a:p>
          </p:txBody>
        </p:sp>
        <p:sp>
          <p:nvSpPr>
            <p:cNvPr id="32" name="TextBox 31"/>
            <p:cNvSpPr txBox="1"/>
            <p:nvPr/>
          </p:nvSpPr>
          <p:spPr>
            <a:xfrm>
              <a:off x="5122" y="2689"/>
              <a:ext cx="7182" cy="1447"/>
            </a:xfrm>
            <a:prstGeom prst="rect">
              <a:avLst/>
            </a:prstGeom>
            <a:noFill/>
            <a:scene3d>
              <a:camera prst="orthographicFront"/>
              <a:lightRig rig="threePt" dir="t"/>
            </a:scene3d>
            <a:sp3d>
              <a:bevelT/>
            </a:sp3d>
          </p:spPr>
          <p:txBody>
            <a:bodyPr wrap="square" rtlCol="0">
              <a:spAutoFit/>
            </a:bodyPr>
            <a:lstStyle/>
            <a:p>
              <a:r>
                <a:rPr lang="zh-CN" altLang="en-US" sz="2000" dirty="0" smtClean="0">
                  <a:cs typeface="+mn-ea"/>
                  <a:sym typeface="+mn-lt"/>
                </a:rPr>
                <a:t>制定相应的规章制度、检测新购置的计算机系统、常备“干净”的引导盘、定期备份系统重要数据</a:t>
              </a:r>
              <a:endParaRPr lang="zh-CN" altLang="en-US" sz="2000" dirty="0">
                <a:cs typeface="+mn-ea"/>
                <a:sym typeface="+mn-lt"/>
              </a:endParaRPr>
            </a:p>
          </p:txBody>
        </p:sp>
        <p:sp>
          <p:nvSpPr>
            <p:cNvPr id="33" name="TextBox 32"/>
            <p:cNvSpPr txBox="1"/>
            <p:nvPr/>
          </p:nvSpPr>
          <p:spPr>
            <a:xfrm>
              <a:off x="5395" y="6027"/>
              <a:ext cx="6513" cy="657"/>
            </a:xfrm>
            <a:prstGeom prst="rect">
              <a:avLst/>
            </a:prstGeom>
            <a:noFill/>
            <a:scene3d>
              <a:camera prst="orthographicFront"/>
              <a:lightRig rig="threePt" dir="t"/>
            </a:scene3d>
            <a:sp3d>
              <a:bevelT/>
            </a:sp3d>
          </p:spPr>
          <p:txBody>
            <a:bodyPr wrap="square" rtlCol="0">
              <a:spAutoFit/>
            </a:bodyPr>
            <a:lstStyle/>
            <a:p>
              <a:r>
                <a:rPr lang="zh-CN" altLang="en-US" sz="2400" dirty="0" smtClean="0">
                  <a:cs typeface="+mn-ea"/>
                  <a:sym typeface="+mn-lt"/>
                </a:rPr>
                <a:t>软件预防、硬件预防、加强管理</a:t>
              </a:r>
              <a:endParaRPr lang="zh-CN" altLang="en-US" sz="2400" dirty="0">
                <a:cs typeface="+mn-ea"/>
                <a:sym typeface="+mn-lt"/>
              </a:endParaRPr>
            </a:p>
          </p:txBody>
        </p:sp>
      </p:grpSp>
      <p:sp>
        <p:nvSpPr>
          <p:cNvPr id="20" name="TextBox 43"/>
          <p:cNvSpPr txBox="1">
            <a:spLocks noChangeArrowheads="1"/>
          </p:cNvSpPr>
          <p:nvPr/>
        </p:nvSpPr>
        <p:spPr bwMode="auto">
          <a:xfrm>
            <a:off x="1943074" y="51470"/>
            <a:ext cx="6296691"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计算机犯罪和计算机病毒防治</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2043678" y="107428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043678" y="987574"/>
            <a:ext cx="6632778"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chemeClr val="tx1">
                    <a:lumMod val="65000"/>
                    <a:lumOff val="35000"/>
                  </a:schemeClr>
                </a:solidFill>
                <a:cs typeface="+mn-ea"/>
                <a:sym typeface="+mn-lt"/>
              </a:rPr>
              <a:t>计算机系统安全性的内涵及基本政策</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1331640" y="987574"/>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91" name="直接连接符 90"/>
          <p:cNvCxnSpPr/>
          <p:nvPr/>
        </p:nvCxnSpPr>
        <p:spPr>
          <a:xfrm>
            <a:off x="2043678" y="1722359"/>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043678" y="1635646"/>
            <a:ext cx="5760549"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一般网络操作系统的安全策略</a:t>
            </a:r>
            <a:endParaRPr lang="zh-CN" altLang="en-US" sz="3100" b="1" dirty="0">
              <a:solidFill>
                <a:prstClr val="black">
                  <a:lumMod val="65000"/>
                  <a:lumOff val="35000"/>
                </a:prstClr>
              </a:solidFill>
              <a:cs typeface="+mn-ea"/>
              <a:sym typeface="+mn-lt"/>
            </a:endParaRPr>
          </a:p>
        </p:txBody>
      </p:sp>
      <p:cxnSp>
        <p:nvCxnSpPr>
          <p:cNvPr id="96" name="直接连接符 95"/>
          <p:cNvCxnSpPr/>
          <p:nvPr/>
        </p:nvCxnSpPr>
        <p:spPr>
          <a:xfrm>
            <a:off x="2043678" y="235572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043678" y="2283718"/>
            <a:ext cx="3710263"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医院信息安全</a:t>
            </a:r>
            <a:endParaRPr lang="zh-CN" altLang="en-US" sz="3100" b="1" dirty="0">
              <a:solidFill>
                <a:prstClr val="black">
                  <a:lumMod val="65000"/>
                  <a:lumOff val="35000"/>
                </a:prstClr>
              </a:solidFill>
              <a:cs typeface="+mn-ea"/>
              <a:sym typeface="+mn-lt"/>
            </a:endParaRPr>
          </a:p>
        </p:txBody>
      </p:sp>
      <p:cxnSp>
        <p:nvCxnSpPr>
          <p:cNvPr id="101" name="直接连接符 100"/>
          <p:cNvCxnSpPr/>
          <p:nvPr/>
        </p:nvCxnSpPr>
        <p:spPr>
          <a:xfrm>
            <a:off x="2043678" y="301850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043678" y="296779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计算机犯罪和计算机病毒防治</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525963" y="159024"/>
            <a:ext cx="4092075"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第十一</a:t>
            </a:r>
            <a:r>
              <a:rPr lang="zh-CN" altLang="en-US" sz="3700" b="1" dirty="0" smtClean="0">
                <a:solidFill>
                  <a:prstClr val="white"/>
                </a:solidFill>
                <a:cs typeface="+mn-ea"/>
                <a:sym typeface="+mn-lt"/>
              </a:rPr>
              <a:t>章 信息安全</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cxnSp>
        <p:nvCxnSpPr>
          <p:cNvPr id="33" name="直接连接符 32"/>
          <p:cNvCxnSpPr/>
          <p:nvPr/>
        </p:nvCxnSpPr>
        <p:spPr>
          <a:xfrm>
            <a:off x="2043678" y="4371950"/>
            <a:ext cx="0" cy="417343"/>
          </a:xfrm>
          <a:prstGeom prst="line">
            <a:avLst/>
          </a:prstGeom>
          <a:noFill/>
          <a:ln w="9525" cap="flat" cmpd="sng" algn="ctr">
            <a:solidFill>
              <a:schemeClr val="tx1">
                <a:lumMod val="65000"/>
                <a:lumOff val="35000"/>
              </a:schemeClr>
            </a:solidFill>
            <a:prstDash val="solid"/>
          </a:ln>
          <a:effectLst/>
        </p:spPr>
      </p:cxnSp>
      <p:cxnSp>
        <p:nvCxnSpPr>
          <p:cNvPr id="34" name="直接连接符 33"/>
          <p:cNvCxnSpPr/>
          <p:nvPr/>
        </p:nvCxnSpPr>
        <p:spPr>
          <a:xfrm>
            <a:off x="2043678" y="3738583"/>
            <a:ext cx="0" cy="417343"/>
          </a:xfrm>
          <a:prstGeom prst="line">
            <a:avLst/>
          </a:prstGeom>
          <a:noFill/>
          <a:ln w="9525" cap="flat" cmpd="sng" algn="ctr">
            <a:solidFill>
              <a:schemeClr val="tx1">
                <a:lumMod val="65000"/>
                <a:lumOff val="35000"/>
              </a:schemeClr>
            </a:solidFill>
            <a:prstDash val="solid"/>
          </a:ln>
          <a:effectLst/>
        </p:spPr>
      </p:cxnSp>
      <p:sp>
        <p:nvSpPr>
          <p:cNvPr id="35" name="标题层"/>
          <p:cNvSpPr txBox="1"/>
          <p:nvPr/>
        </p:nvSpPr>
        <p:spPr bwMode="auto">
          <a:xfrm>
            <a:off x="2043678" y="3615866"/>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rgbClr val="319095"/>
                </a:solidFill>
                <a:cs typeface="+mn-ea"/>
                <a:sym typeface="+mn-lt"/>
              </a:rPr>
              <a:t>防火墙技术</a:t>
            </a:r>
            <a:endParaRPr lang="zh-CN" altLang="en-US" sz="3100" b="1" dirty="0">
              <a:solidFill>
                <a:srgbClr val="319095"/>
              </a:solidFill>
              <a:cs typeface="+mn-ea"/>
              <a:sym typeface="+mn-lt"/>
            </a:endParaRPr>
          </a:p>
        </p:txBody>
      </p:sp>
      <p:sp>
        <p:nvSpPr>
          <p:cNvPr id="36" name="标题层"/>
          <p:cNvSpPr txBox="1"/>
          <p:nvPr/>
        </p:nvSpPr>
        <p:spPr bwMode="auto">
          <a:xfrm>
            <a:off x="2051720" y="422356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建立完善的立体的安全保障体系</a:t>
            </a:r>
            <a:endParaRPr lang="zh-CN" altLang="en-US" sz="3100" b="1" dirty="0">
              <a:solidFill>
                <a:prstClr val="black">
                  <a:lumMod val="65000"/>
                  <a:lumOff val="35000"/>
                </a:prstClr>
              </a:solidFill>
              <a:cs typeface="+mn-ea"/>
              <a:sym typeface="+mn-lt"/>
            </a:endParaRPr>
          </a:p>
        </p:txBody>
      </p:sp>
      <p:sp>
        <p:nvSpPr>
          <p:cNvPr id="28" name="标题层"/>
          <p:cNvSpPr txBox="1"/>
          <p:nvPr/>
        </p:nvSpPr>
        <p:spPr bwMode="auto">
          <a:xfrm>
            <a:off x="1331640" y="1635646"/>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sp>
        <p:nvSpPr>
          <p:cNvPr id="29" name="标题层"/>
          <p:cNvSpPr txBox="1"/>
          <p:nvPr/>
        </p:nvSpPr>
        <p:spPr bwMode="auto">
          <a:xfrm>
            <a:off x="1331640" y="2283718"/>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sp>
        <p:nvSpPr>
          <p:cNvPr id="30" name="标题层"/>
          <p:cNvSpPr txBox="1"/>
          <p:nvPr/>
        </p:nvSpPr>
        <p:spPr bwMode="auto">
          <a:xfrm>
            <a:off x="1320398" y="2999429"/>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sp>
        <p:nvSpPr>
          <p:cNvPr id="37" name="标题层"/>
          <p:cNvSpPr txBox="1"/>
          <p:nvPr/>
        </p:nvSpPr>
        <p:spPr bwMode="auto">
          <a:xfrm>
            <a:off x="1331640" y="3647501"/>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rgbClr val="319095"/>
                </a:solidFill>
                <a:cs typeface="+mn-ea"/>
                <a:sym typeface="+mn-lt"/>
              </a:rPr>
              <a:t>05</a:t>
            </a:r>
            <a:endParaRPr lang="zh-CN" altLang="en-US" sz="3100" kern="0" dirty="0">
              <a:solidFill>
                <a:srgbClr val="319095"/>
              </a:solidFill>
              <a:cs typeface="+mn-ea"/>
              <a:sym typeface="+mn-lt"/>
            </a:endParaRPr>
          </a:p>
        </p:txBody>
      </p:sp>
      <p:sp>
        <p:nvSpPr>
          <p:cNvPr id="38" name="标题层"/>
          <p:cNvSpPr txBox="1"/>
          <p:nvPr/>
        </p:nvSpPr>
        <p:spPr bwMode="auto">
          <a:xfrm>
            <a:off x="1331640" y="4295573"/>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06</a:t>
            </a:r>
            <a:endParaRPr lang="zh-CN" altLang="en-US" sz="3100" kern="0" dirty="0">
              <a:solidFill>
                <a:prstClr val="black">
                  <a:lumMod val="65000"/>
                  <a:lumOff val="35000"/>
                </a:prst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213771" y="51470"/>
            <a:ext cx="616765" cy="631548"/>
          </a:xfrm>
          <a:prstGeom prst="rect">
            <a:avLst/>
          </a:prstGeom>
          <a:noFill/>
        </p:spPr>
        <p:txBody>
          <a:bodyPr wrap="none" lIns="76800" tIns="38400" rIns="76800" bIns="38400" rtlCol="0">
            <a:spAutoFit/>
          </a:bodyPr>
          <a:lstStyle/>
          <a:p>
            <a:r>
              <a:rPr lang="en-US" altLang="zh-CN" sz="3600" dirty="0" smtClean="0">
                <a:cs typeface="+mn-ea"/>
                <a:sym typeface="+mn-lt"/>
              </a:rPr>
              <a:t>05</a:t>
            </a:r>
            <a:endParaRPr lang="zh-CN" altLang="en-US" sz="3600" dirty="0">
              <a:cs typeface="+mn-ea"/>
              <a:sym typeface="+mn-lt"/>
            </a:endParaRPr>
          </a:p>
        </p:txBody>
      </p:sp>
      <p:sp>
        <p:nvSpPr>
          <p:cNvPr id="25" name="标题层"/>
          <p:cNvSpPr txBox="1"/>
          <p:nvPr/>
        </p:nvSpPr>
        <p:spPr bwMode="auto">
          <a:xfrm>
            <a:off x="2043678" y="51470"/>
            <a:ext cx="6056714" cy="595822"/>
          </a:xfrm>
          <a:prstGeom prst="rect">
            <a:avLst/>
          </a:prstGeom>
          <a:noFill/>
          <a:effectLst/>
        </p:spPr>
        <p:txBody>
          <a:bodyPr wrap="square" lIns="102382" tIns="51190" rIns="102382" bIns="51190">
            <a:spAutoFit/>
          </a:bodyPr>
          <a:lstStyle/>
          <a:p>
            <a:pPr defTabSz="1024255">
              <a:defRPr/>
            </a:pPr>
            <a:r>
              <a:rPr lang="zh-CN" altLang="en-US" sz="3200" b="1" dirty="0" smtClean="0">
                <a:cs typeface="+mn-ea"/>
                <a:sym typeface="+mn-lt"/>
              </a:rPr>
              <a:t>防火墙技术</a:t>
            </a:r>
            <a:endParaRPr lang="zh-CN" altLang="en-US" sz="3200" b="1" dirty="0">
              <a:cs typeface="+mn-ea"/>
              <a:sym typeface="+mn-lt"/>
            </a:endParaRPr>
          </a:p>
        </p:txBody>
      </p:sp>
      <p:sp>
        <p:nvSpPr>
          <p:cNvPr id="9" name="TextBox 8"/>
          <p:cNvSpPr txBox="1"/>
          <p:nvPr/>
        </p:nvSpPr>
        <p:spPr>
          <a:xfrm>
            <a:off x="213995" y="1557020"/>
            <a:ext cx="8606155" cy="2214880"/>
          </a:xfrm>
          <a:prstGeom prst="rect">
            <a:avLst/>
          </a:prstGeom>
          <a:noFill/>
        </p:spPr>
        <p:txBody>
          <a:bodyPr wrap="square" rtlCol="0">
            <a:spAutoFit/>
          </a:bodyPr>
          <a:lstStyle/>
          <a:p>
            <a:pPr>
              <a:lnSpc>
                <a:spcPct val="150000"/>
              </a:lnSpc>
            </a:pPr>
            <a:r>
              <a:rPr lang="zh-CN" altLang="en-US" sz="4400" b="1" dirty="0" smtClean="0">
                <a:cs typeface="+mn-ea"/>
                <a:sym typeface="+mn-lt"/>
              </a:rPr>
              <a:t>    </a:t>
            </a:r>
            <a:r>
              <a:rPr lang="zh-CN" altLang="en-US" sz="2400" dirty="0">
                <a:cs typeface="+mn-ea"/>
                <a:sym typeface="+mn-lt"/>
              </a:rPr>
              <a:t>一种安全有效的防范技术</a:t>
            </a:r>
            <a:r>
              <a:rPr lang="en-US" altLang="zh-CN" sz="2400" dirty="0">
                <a:cs typeface="+mn-ea"/>
                <a:sym typeface="+mn-lt"/>
              </a:rPr>
              <a:t>,</a:t>
            </a:r>
            <a:r>
              <a:rPr lang="zh-CN" altLang="en-US" sz="2400" dirty="0">
                <a:cs typeface="+mn-ea"/>
                <a:sym typeface="+mn-lt"/>
              </a:rPr>
              <a:t>是</a:t>
            </a:r>
            <a:r>
              <a:rPr lang="zh-CN" altLang="en-US" sz="2400" dirty="0">
                <a:solidFill>
                  <a:srgbClr val="FF0000"/>
                </a:solidFill>
                <a:cs typeface="+mn-ea"/>
                <a:sym typeface="+mn-lt"/>
              </a:rPr>
              <a:t>访问控制机制、</a:t>
            </a:r>
            <a:r>
              <a:rPr lang="zh-CN" altLang="en-US" sz="2400" dirty="0" smtClean="0">
                <a:solidFill>
                  <a:srgbClr val="FF0000"/>
                </a:solidFill>
                <a:cs typeface="+mn-ea"/>
                <a:sym typeface="+mn-lt"/>
              </a:rPr>
              <a:t>安全策略和防入侵措施</a:t>
            </a:r>
            <a:r>
              <a:rPr lang="zh-CN" altLang="en-US" sz="2400" dirty="0">
                <a:cs typeface="+mn-ea"/>
                <a:sym typeface="+mn-lt"/>
              </a:rPr>
              <a:t>。它是通过在内部网和外部网之间的界面上建立起来一个相应的</a:t>
            </a:r>
            <a:r>
              <a:rPr lang="zh-CN" altLang="en-US" sz="2400" dirty="0" smtClean="0">
                <a:cs typeface="+mn-ea"/>
                <a:sym typeface="+mn-lt"/>
              </a:rPr>
              <a:t>网络安全监测系统</a:t>
            </a:r>
            <a:r>
              <a:rPr lang="zh-CN" altLang="en-US" sz="2400" dirty="0">
                <a:cs typeface="+mn-ea"/>
                <a:sym typeface="+mn-lt"/>
              </a:rPr>
              <a:t>来隔离内部和外部</a:t>
            </a:r>
            <a:r>
              <a:rPr lang="zh-CN" altLang="en-US" sz="2400" dirty="0" smtClean="0">
                <a:cs typeface="+mn-ea"/>
                <a:sym typeface="+mn-lt"/>
              </a:rPr>
              <a:t>网络。</a:t>
            </a:r>
            <a:endParaRPr lang="zh-CN" altLang="en-US" sz="2400" dirty="0">
              <a:cs typeface="+mn-ea"/>
              <a:sym typeface="+mn-lt"/>
            </a:endParaRPr>
          </a:p>
        </p:txBody>
      </p:sp>
      <p:sp>
        <p:nvSpPr>
          <p:cNvPr id="2" name="TextBox 1"/>
          <p:cNvSpPr txBox="1"/>
          <p:nvPr/>
        </p:nvSpPr>
        <p:spPr>
          <a:xfrm>
            <a:off x="53276" y="683032"/>
            <a:ext cx="3240360" cy="523220"/>
          </a:xfrm>
          <a:prstGeom prst="rect">
            <a:avLst/>
          </a:prstGeom>
          <a:noFill/>
        </p:spPr>
        <p:txBody>
          <a:bodyPr wrap="square" rtlCol="0">
            <a:spAutoFit/>
          </a:bodyPr>
          <a:lstStyle/>
          <a:p>
            <a:r>
              <a:rPr lang="zh-CN" altLang="en-US" sz="2800" dirty="0" smtClean="0">
                <a:cs typeface="+mn-ea"/>
                <a:sym typeface="+mn-lt"/>
              </a:rPr>
              <a:t>一、防火墙的概念</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737075" y="2226105"/>
            <a:ext cx="7669850" cy="157706"/>
          </a:xfrm>
          <a:prstGeom prst="homePlate">
            <a:avLst/>
          </a:prstGeom>
          <a:solidFill>
            <a:schemeClr val="bg1">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a:cs typeface="+mn-ea"/>
              <a:sym typeface="+mn-lt"/>
            </a:endParaRPr>
          </a:p>
        </p:txBody>
      </p:sp>
      <p:sp>
        <p:nvSpPr>
          <p:cNvPr id="3" name="五角星 18"/>
          <p:cNvSpPr/>
          <p:nvPr/>
        </p:nvSpPr>
        <p:spPr>
          <a:xfrm rot="2134838">
            <a:off x="1121440" y="1623596"/>
            <a:ext cx="1306614" cy="1322235"/>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1783" tIns="50892" rIns="101783" bIns="50892" rtlCol="0" anchor="ctr"/>
          <a:lstStyle/>
          <a:p>
            <a:pPr algn="ctr"/>
            <a:endParaRPr lang="zh-CN" altLang="en-US">
              <a:cs typeface="+mn-ea"/>
              <a:sym typeface="+mn-lt"/>
            </a:endParaRPr>
          </a:p>
        </p:txBody>
      </p:sp>
      <p:sp>
        <p:nvSpPr>
          <p:cNvPr id="4" name="TextBox 3"/>
          <p:cNvSpPr txBox="1"/>
          <p:nvPr/>
        </p:nvSpPr>
        <p:spPr>
          <a:xfrm>
            <a:off x="1187624" y="1997435"/>
            <a:ext cx="1098658" cy="718331"/>
          </a:xfrm>
          <a:prstGeom prst="rect">
            <a:avLst/>
          </a:prstGeom>
          <a:noFill/>
          <a:scene3d>
            <a:camera prst="orthographicFront"/>
            <a:lightRig rig="threePt" dir="t"/>
          </a:scene3d>
          <a:sp3d>
            <a:bevelT/>
          </a:sp3d>
        </p:spPr>
        <p:txBody>
          <a:bodyPr wrap="square" lIns="101783" tIns="50892" rIns="101783" bIns="50892" rtlCol="0">
            <a:spAutoFit/>
          </a:bodyPr>
          <a:lstStyle/>
          <a:p>
            <a:pPr algn="ctr"/>
            <a:r>
              <a:rPr lang="zh-CN" altLang="en-US" sz="2000" b="1" dirty="0" smtClean="0">
                <a:solidFill>
                  <a:srgbClr val="FFFFFF"/>
                </a:solidFill>
                <a:cs typeface="+mn-ea"/>
                <a:sym typeface="+mn-lt"/>
              </a:rPr>
              <a:t>防火墙类型</a:t>
            </a:r>
            <a:endParaRPr lang="zh-CN" altLang="en-US" sz="2000" b="1" dirty="0">
              <a:solidFill>
                <a:srgbClr val="FFFFFF"/>
              </a:solidFill>
              <a:cs typeface="+mn-ea"/>
              <a:sym typeface="+mn-lt"/>
            </a:endParaRPr>
          </a:p>
        </p:txBody>
      </p:sp>
      <p:sp>
        <p:nvSpPr>
          <p:cNvPr id="5" name="五角星 18"/>
          <p:cNvSpPr/>
          <p:nvPr/>
        </p:nvSpPr>
        <p:spPr>
          <a:xfrm rot="2134838">
            <a:off x="3610560" y="1623596"/>
            <a:ext cx="1306614" cy="1322235"/>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1783" tIns="50892" rIns="101783" bIns="50892" rtlCol="0" anchor="ctr"/>
          <a:lstStyle/>
          <a:p>
            <a:pPr algn="ctr"/>
            <a:endParaRPr lang="zh-CN" altLang="en-US">
              <a:cs typeface="+mn-ea"/>
              <a:sym typeface="+mn-lt"/>
            </a:endParaRPr>
          </a:p>
        </p:txBody>
      </p:sp>
      <p:sp>
        <p:nvSpPr>
          <p:cNvPr id="6" name="五角星 18"/>
          <p:cNvSpPr/>
          <p:nvPr/>
        </p:nvSpPr>
        <p:spPr>
          <a:xfrm rot="2134838">
            <a:off x="6258842" y="1623596"/>
            <a:ext cx="1306614" cy="1322235"/>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1783" tIns="50892" rIns="101783" bIns="50892" rtlCol="0" anchor="ctr"/>
          <a:lstStyle/>
          <a:p>
            <a:pPr algn="ctr"/>
            <a:endParaRPr lang="zh-CN" altLang="en-US">
              <a:cs typeface="+mn-ea"/>
              <a:sym typeface="+mn-lt"/>
            </a:endParaRPr>
          </a:p>
        </p:txBody>
      </p:sp>
      <p:sp>
        <p:nvSpPr>
          <p:cNvPr id="7" name="TextBox 6"/>
          <p:cNvSpPr txBox="1"/>
          <p:nvPr/>
        </p:nvSpPr>
        <p:spPr>
          <a:xfrm>
            <a:off x="3707904" y="1997435"/>
            <a:ext cx="1098658" cy="718331"/>
          </a:xfrm>
          <a:prstGeom prst="rect">
            <a:avLst/>
          </a:prstGeom>
          <a:noFill/>
          <a:scene3d>
            <a:camera prst="orthographicFront"/>
            <a:lightRig rig="threePt" dir="t"/>
          </a:scene3d>
          <a:sp3d>
            <a:bevelT/>
          </a:sp3d>
        </p:spPr>
        <p:txBody>
          <a:bodyPr wrap="square" lIns="101783" tIns="50892" rIns="101783" bIns="50892" rtlCol="0">
            <a:spAutoFit/>
          </a:bodyPr>
          <a:lstStyle/>
          <a:p>
            <a:pPr algn="ctr"/>
            <a:r>
              <a:rPr lang="zh-CN" altLang="en-US" sz="2000" b="1" dirty="0" smtClean="0">
                <a:solidFill>
                  <a:srgbClr val="FFFFFF"/>
                </a:solidFill>
                <a:cs typeface="+mn-ea"/>
                <a:sym typeface="+mn-lt"/>
              </a:rPr>
              <a:t>防火墙的选择</a:t>
            </a:r>
            <a:endParaRPr lang="zh-CN" altLang="en-US" sz="2000" b="1" dirty="0">
              <a:solidFill>
                <a:srgbClr val="FFFFFF"/>
              </a:solidFill>
              <a:cs typeface="+mn-ea"/>
              <a:sym typeface="+mn-lt"/>
            </a:endParaRPr>
          </a:p>
        </p:txBody>
      </p:sp>
      <p:sp>
        <p:nvSpPr>
          <p:cNvPr id="8" name="TextBox 7"/>
          <p:cNvSpPr txBox="1"/>
          <p:nvPr/>
        </p:nvSpPr>
        <p:spPr>
          <a:xfrm>
            <a:off x="6353662" y="1779662"/>
            <a:ext cx="1098658" cy="1026108"/>
          </a:xfrm>
          <a:prstGeom prst="rect">
            <a:avLst/>
          </a:prstGeom>
          <a:noFill/>
          <a:scene3d>
            <a:camera prst="orthographicFront"/>
            <a:lightRig rig="threePt" dir="t"/>
          </a:scene3d>
          <a:sp3d>
            <a:bevelT/>
          </a:sp3d>
        </p:spPr>
        <p:txBody>
          <a:bodyPr wrap="square" lIns="101783" tIns="50892" rIns="101783" bIns="50892" rtlCol="0">
            <a:spAutoFit/>
          </a:bodyPr>
          <a:lstStyle/>
          <a:p>
            <a:pPr algn="ctr"/>
            <a:r>
              <a:rPr lang="zh-CN" altLang="en-US" sz="2000" b="1" dirty="0" smtClean="0">
                <a:solidFill>
                  <a:srgbClr val="FFFFFF"/>
                </a:solidFill>
                <a:cs typeface="+mn-ea"/>
                <a:sym typeface="+mn-lt"/>
              </a:rPr>
              <a:t>防火墙自身的安全性</a:t>
            </a:r>
            <a:endParaRPr lang="zh-CN" altLang="en-US" sz="2000" b="1" dirty="0">
              <a:solidFill>
                <a:srgbClr val="FFFFFF"/>
              </a:solidFill>
              <a:cs typeface="+mn-ea"/>
              <a:sym typeface="+mn-lt"/>
            </a:endParaRPr>
          </a:p>
        </p:txBody>
      </p:sp>
      <p:sp>
        <p:nvSpPr>
          <p:cNvPr id="11" name="矩形 10"/>
          <p:cNvSpPr/>
          <p:nvPr/>
        </p:nvSpPr>
        <p:spPr>
          <a:xfrm>
            <a:off x="899592" y="3003798"/>
            <a:ext cx="2376914" cy="2291715"/>
          </a:xfrm>
          <a:prstGeom prst="rect">
            <a:avLst/>
          </a:prstGeom>
        </p:spPr>
        <p:txBody>
          <a:bodyPr wrap="square" lIns="76793" tIns="38397" rIns="76793" bIns="38397">
            <a:spAutoFit/>
          </a:bodyPr>
          <a:lstStyle/>
          <a:p>
            <a:pPr marL="285750" indent="-285750">
              <a:lnSpc>
                <a:spcPct val="200000"/>
              </a:lnSpc>
              <a:buFont typeface="Arial" panose="020B0604020202020204" pitchFamily="34" charset="0"/>
              <a:buChar char="•"/>
            </a:pPr>
            <a:r>
              <a:rPr lang="zh-CN" altLang="en-US" sz="1600" b="1" dirty="0" smtClean="0">
                <a:solidFill>
                  <a:schemeClr val="tx1">
                    <a:lumMod val="75000"/>
                    <a:lumOff val="25000"/>
                  </a:schemeClr>
                </a:solidFill>
                <a:cs typeface="+mn-ea"/>
                <a:sym typeface="+mn-lt"/>
              </a:rPr>
              <a:t>包过滤</a:t>
            </a:r>
            <a:endParaRPr lang="en-US" altLang="zh-CN" sz="1600" b="1"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b="1" dirty="0" smtClean="0">
                <a:solidFill>
                  <a:schemeClr val="tx1">
                    <a:lumMod val="75000"/>
                    <a:lumOff val="25000"/>
                  </a:schemeClr>
                </a:solidFill>
                <a:cs typeface="+mn-ea"/>
                <a:sym typeface="+mn-lt"/>
              </a:rPr>
              <a:t>应用网关技术</a:t>
            </a:r>
            <a:endParaRPr lang="en-US" altLang="zh-CN" sz="1600" b="1" dirty="0" smtClean="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b="1" dirty="0" smtClean="0">
                <a:solidFill>
                  <a:schemeClr val="tx1">
                    <a:lumMod val="75000"/>
                    <a:lumOff val="25000"/>
                  </a:schemeClr>
                </a:solidFill>
                <a:cs typeface="+mn-ea"/>
                <a:sym typeface="+mn-lt"/>
              </a:rPr>
              <a:t>防火墙的选择</a:t>
            </a:r>
            <a:endParaRPr lang="en-US" altLang="zh-CN" sz="1600" b="1" dirty="0" smtClean="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b="1" dirty="0" smtClean="0">
                <a:solidFill>
                  <a:schemeClr val="tx1">
                    <a:lumMod val="75000"/>
                    <a:lumOff val="25000"/>
                  </a:schemeClr>
                </a:solidFill>
                <a:cs typeface="+mn-ea"/>
                <a:sym typeface="+mn-lt"/>
              </a:rPr>
              <a:t>防火墙自身的安全性</a:t>
            </a:r>
            <a:endParaRPr lang="en-US" altLang="zh-CN" sz="1600" b="1" dirty="0" smtClean="0">
              <a:solidFill>
                <a:schemeClr val="tx1">
                  <a:lumMod val="75000"/>
                  <a:lumOff val="25000"/>
                </a:schemeClr>
              </a:solidFill>
              <a:cs typeface="+mn-ea"/>
              <a:sym typeface="+mn-lt"/>
            </a:endParaRPr>
          </a:p>
          <a:p>
            <a:pPr algn="ctr"/>
            <a:endParaRPr lang="en-US" altLang="zh-CN" sz="1600" b="1" dirty="0">
              <a:solidFill>
                <a:schemeClr val="tx1">
                  <a:lumMod val="75000"/>
                  <a:lumOff val="25000"/>
                </a:schemeClr>
              </a:solidFill>
              <a:cs typeface="+mn-ea"/>
              <a:sym typeface="+mn-lt"/>
            </a:endParaRPr>
          </a:p>
        </p:txBody>
      </p:sp>
      <p:sp>
        <p:nvSpPr>
          <p:cNvPr id="17" name="矩形 16"/>
          <p:cNvSpPr/>
          <p:nvPr/>
        </p:nvSpPr>
        <p:spPr>
          <a:xfrm>
            <a:off x="6156176" y="3003798"/>
            <a:ext cx="1660050" cy="1655155"/>
          </a:xfrm>
          <a:prstGeom prst="rect">
            <a:avLst/>
          </a:prstGeom>
        </p:spPr>
        <p:txBody>
          <a:bodyPr wrap="none" lIns="76793" tIns="38397" rIns="76793" bIns="38397">
            <a:spAutoFit/>
          </a:bodyPr>
          <a:lstStyle/>
          <a:p>
            <a:pPr marL="285750" indent="-285750">
              <a:lnSpc>
                <a:spcPct val="200000"/>
              </a:lnSpc>
              <a:buFont typeface="Arial" panose="020B0604020202020204" pitchFamily="34" charset="0"/>
              <a:buChar char="•"/>
            </a:pPr>
            <a:r>
              <a:rPr lang="en-US" altLang="zh-CN" b="1" dirty="0" smtClean="0">
                <a:solidFill>
                  <a:schemeClr val="tx1">
                    <a:lumMod val="75000"/>
                    <a:lumOff val="25000"/>
                  </a:schemeClr>
                </a:solidFill>
                <a:cs typeface="+mn-ea"/>
                <a:sym typeface="+mn-lt"/>
              </a:rPr>
              <a:t>Firewall—1</a:t>
            </a:r>
          </a:p>
          <a:p>
            <a:pPr marL="285750" indent="-285750">
              <a:lnSpc>
                <a:spcPct val="200000"/>
              </a:lnSpc>
              <a:buFont typeface="Arial" panose="020B0604020202020204" pitchFamily="34" charset="0"/>
              <a:buChar char="•"/>
            </a:pPr>
            <a:r>
              <a:rPr lang="en-US" altLang="zh-CN" b="1" dirty="0" smtClean="0">
                <a:solidFill>
                  <a:schemeClr val="tx1">
                    <a:lumMod val="75000"/>
                    <a:lumOff val="25000"/>
                  </a:schemeClr>
                </a:solidFill>
                <a:cs typeface="+mn-ea"/>
                <a:sym typeface="+mn-lt"/>
              </a:rPr>
              <a:t>Gauntlet</a:t>
            </a:r>
          </a:p>
          <a:p>
            <a:pPr marL="285750" indent="-285750">
              <a:lnSpc>
                <a:spcPct val="200000"/>
              </a:lnSpc>
              <a:buFont typeface="Arial" panose="020B0604020202020204" pitchFamily="34" charset="0"/>
              <a:buChar char="•"/>
            </a:pPr>
            <a:r>
              <a:rPr lang="en-US" altLang="zh-CN" b="1" dirty="0" smtClean="0">
                <a:solidFill>
                  <a:schemeClr val="tx1">
                    <a:lumMod val="75000"/>
                    <a:lumOff val="25000"/>
                  </a:schemeClr>
                </a:solidFill>
                <a:cs typeface="+mn-ea"/>
                <a:sym typeface="+mn-lt"/>
              </a:rPr>
              <a:t>Border Wall</a:t>
            </a:r>
            <a:endParaRPr lang="en-US" altLang="zh-CN" b="1" dirty="0">
              <a:solidFill>
                <a:schemeClr val="tx1">
                  <a:lumMod val="75000"/>
                  <a:lumOff val="25000"/>
                </a:schemeClr>
              </a:solidFill>
              <a:cs typeface="+mn-ea"/>
              <a:sym typeface="+mn-lt"/>
            </a:endParaRPr>
          </a:p>
        </p:txBody>
      </p:sp>
      <p:sp>
        <p:nvSpPr>
          <p:cNvPr id="19" name="矩形 47"/>
          <p:cNvSpPr>
            <a:spLocks noChangeArrowheads="1"/>
          </p:cNvSpPr>
          <p:nvPr/>
        </p:nvSpPr>
        <p:spPr bwMode="auto">
          <a:xfrm>
            <a:off x="736960" y="793812"/>
            <a:ext cx="7600712" cy="83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793" tIns="38397" rIns="76793" bIns="3839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30000"/>
              </a:lnSpc>
              <a:spcBef>
                <a:spcPct val="0"/>
              </a:spcBef>
              <a:buNone/>
            </a:pPr>
            <a:r>
              <a:rPr lang="zh-CN" altLang="en-US" sz="1800" dirty="0" smtClean="0">
                <a:solidFill>
                  <a:schemeClr val="tx1">
                    <a:lumMod val="75000"/>
                    <a:lumOff val="25000"/>
                  </a:schemeClr>
                </a:solidFill>
                <a:latin typeface="+mn-lt"/>
                <a:ea typeface="+mn-ea"/>
                <a:cs typeface="+mn-ea"/>
                <a:sym typeface="+mn-lt"/>
              </a:rPr>
              <a:t>       </a:t>
            </a:r>
            <a:r>
              <a:rPr lang="zh-CN" altLang="en-US" sz="2000" dirty="0" smtClean="0">
                <a:solidFill>
                  <a:schemeClr val="tx1">
                    <a:lumMod val="75000"/>
                    <a:lumOff val="25000"/>
                  </a:schemeClr>
                </a:solidFill>
                <a:latin typeface="+mn-lt"/>
                <a:ea typeface="+mn-ea"/>
                <a:cs typeface="+mn-ea"/>
                <a:sym typeface="+mn-lt"/>
              </a:rPr>
              <a:t>从网络安全角度讲，防火墙是一种安全有效的防范技术，是访问控制机制、安全策略和防入侵措施。</a:t>
            </a:r>
            <a:endParaRPr lang="zh-CN" altLang="en-US" sz="2000" dirty="0">
              <a:solidFill>
                <a:schemeClr val="tx1">
                  <a:lumMod val="75000"/>
                  <a:lumOff val="25000"/>
                </a:schemeClr>
              </a:solidFill>
              <a:latin typeface="+mn-lt"/>
              <a:ea typeface="+mn-ea"/>
              <a:cs typeface="+mn-ea"/>
              <a:sym typeface="+mn-lt"/>
            </a:endParaRP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4" name="矩形 23"/>
          <p:cNvSpPr/>
          <p:nvPr/>
        </p:nvSpPr>
        <p:spPr>
          <a:xfrm>
            <a:off x="3347864" y="3003798"/>
            <a:ext cx="2521118" cy="1655733"/>
          </a:xfrm>
          <a:prstGeom prst="rect">
            <a:avLst/>
          </a:prstGeom>
        </p:spPr>
        <p:txBody>
          <a:bodyPr wrap="none" lIns="76793" tIns="38397" rIns="76793" bIns="38397">
            <a:spAutoFit/>
          </a:bodyPr>
          <a:lstStyle/>
          <a:p>
            <a:pPr marL="285750" indent="-285750">
              <a:lnSpc>
                <a:spcPct val="200000"/>
              </a:lnSpc>
              <a:buFont typeface="Arial" panose="020B0604020202020204" pitchFamily="34" charset="0"/>
              <a:buChar char="•"/>
            </a:pPr>
            <a:r>
              <a:rPr lang="zh-CN" altLang="en-US" b="1" dirty="0" smtClean="0">
                <a:solidFill>
                  <a:schemeClr val="tx1">
                    <a:lumMod val="75000"/>
                    <a:lumOff val="25000"/>
                  </a:schemeClr>
                </a:solidFill>
                <a:cs typeface="+mn-ea"/>
                <a:sym typeface="+mn-lt"/>
              </a:rPr>
              <a:t>优良的性能</a:t>
            </a:r>
            <a:endParaRPr lang="en-US" altLang="zh-CN" b="1" dirty="0" smtClean="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b="1" dirty="0" smtClean="0">
                <a:solidFill>
                  <a:schemeClr val="tx1">
                    <a:lumMod val="75000"/>
                    <a:lumOff val="25000"/>
                  </a:schemeClr>
                </a:solidFill>
                <a:cs typeface="+mn-ea"/>
                <a:sym typeface="+mn-lt"/>
              </a:rPr>
              <a:t>可扩展的结构和功能</a:t>
            </a:r>
            <a:endParaRPr lang="en-US" altLang="zh-CN" b="1" dirty="0" smtClean="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b="1" dirty="0" smtClean="0">
                <a:solidFill>
                  <a:schemeClr val="tx1">
                    <a:lumMod val="75000"/>
                    <a:lumOff val="25000"/>
                  </a:schemeClr>
                </a:solidFill>
                <a:cs typeface="+mn-ea"/>
                <a:sym typeface="+mn-lt"/>
              </a:rPr>
              <a:t>方便的安装与管理</a:t>
            </a:r>
            <a:endParaRPr lang="en-US" altLang="zh-CN" b="1" dirty="0" smtClean="0">
              <a:solidFill>
                <a:schemeClr val="tx1">
                  <a:lumMod val="75000"/>
                  <a:lumOff val="25000"/>
                </a:schemeClr>
              </a:solidFill>
              <a:cs typeface="+mn-ea"/>
              <a:sym typeface="+mn-lt"/>
            </a:endParaRPr>
          </a:p>
        </p:txBody>
      </p:sp>
      <p:sp>
        <p:nvSpPr>
          <p:cNvPr id="18" name="TextBox 7"/>
          <p:cNvSpPr txBox="1"/>
          <p:nvPr/>
        </p:nvSpPr>
        <p:spPr>
          <a:xfrm>
            <a:off x="213771" y="51470"/>
            <a:ext cx="616765" cy="631548"/>
          </a:xfrm>
          <a:prstGeom prst="rect">
            <a:avLst/>
          </a:prstGeom>
          <a:noFill/>
        </p:spPr>
        <p:txBody>
          <a:bodyPr wrap="none" lIns="76800" tIns="38400" rIns="76800" bIns="38400" rtlCol="0">
            <a:spAutoFit/>
          </a:bodyPr>
          <a:lstStyle/>
          <a:p>
            <a:r>
              <a:rPr lang="en-US" altLang="zh-CN" sz="3600" dirty="0" smtClean="0">
                <a:cs typeface="+mn-ea"/>
                <a:sym typeface="+mn-lt"/>
              </a:rPr>
              <a:t>05</a:t>
            </a:r>
            <a:endParaRPr lang="zh-CN" altLang="en-US" sz="3600" dirty="0">
              <a:cs typeface="+mn-ea"/>
              <a:sym typeface="+mn-lt"/>
            </a:endParaRPr>
          </a:p>
        </p:txBody>
      </p:sp>
      <p:sp>
        <p:nvSpPr>
          <p:cNvPr id="21" name="标题层"/>
          <p:cNvSpPr txBox="1"/>
          <p:nvPr/>
        </p:nvSpPr>
        <p:spPr bwMode="auto">
          <a:xfrm>
            <a:off x="2043678" y="51470"/>
            <a:ext cx="6056714" cy="595822"/>
          </a:xfrm>
          <a:prstGeom prst="rect">
            <a:avLst/>
          </a:prstGeom>
          <a:noFill/>
          <a:effectLst/>
        </p:spPr>
        <p:txBody>
          <a:bodyPr wrap="square" lIns="102382" tIns="51190" rIns="102382" bIns="51190">
            <a:spAutoFit/>
          </a:bodyPr>
          <a:lstStyle/>
          <a:p>
            <a:pPr defTabSz="1024255">
              <a:defRPr/>
            </a:pPr>
            <a:r>
              <a:rPr lang="zh-CN" altLang="en-US" sz="3200" b="1" dirty="0" smtClean="0">
                <a:cs typeface="+mn-ea"/>
                <a:sym typeface="+mn-lt"/>
              </a:rPr>
              <a:t>防火墙技术</a:t>
            </a:r>
            <a:endParaRPr lang="zh-CN" altLang="en-US" sz="32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2043678" y="107428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043678" y="987574"/>
            <a:ext cx="6632778"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chemeClr val="tx1">
                    <a:lumMod val="65000"/>
                    <a:lumOff val="35000"/>
                  </a:schemeClr>
                </a:solidFill>
                <a:cs typeface="+mn-ea"/>
                <a:sym typeface="+mn-lt"/>
              </a:rPr>
              <a:t>计算机系统安全性的内涵及基本政策</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1331640" y="987574"/>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91" name="直接连接符 90"/>
          <p:cNvCxnSpPr/>
          <p:nvPr/>
        </p:nvCxnSpPr>
        <p:spPr>
          <a:xfrm>
            <a:off x="2043678" y="1722359"/>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043678" y="1635646"/>
            <a:ext cx="5760549"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一般网络操作系统的安全策略</a:t>
            </a:r>
            <a:endParaRPr lang="zh-CN" altLang="en-US" sz="3100" b="1" dirty="0">
              <a:solidFill>
                <a:prstClr val="black">
                  <a:lumMod val="65000"/>
                  <a:lumOff val="35000"/>
                </a:prstClr>
              </a:solidFill>
              <a:cs typeface="+mn-ea"/>
              <a:sym typeface="+mn-lt"/>
            </a:endParaRPr>
          </a:p>
        </p:txBody>
      </p:sp>
      <p:cxnSp>
        <p:nvCxnSpPr>
          <p:cNvPr id="96" name="直接连接符 95"/>
          <p:cNvCxnSpPr/>
          <p:nvPr/>
        </p:nvCxnSpPr>
        <p:spPr>
          <a:xfrm>
            <a:off x="2043678" y="235572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043678" y="2283718"/>
            <a:ext cx="3710263"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医院信息安全</a:t>
            </a:r>
            <a:endParaRPr lang="zh-CN" altLang="en-US" sz="3100" b="1" dirty="0">
              <a:solidFill>
                <a:prstClr val="black">
                  <a:lumMod val="65000"/>
                  <a:lumOff val="35000"/>
                </a:prstClr>
              </a:solidFill>
              <a:cs typeface="+mn-ea"/>
              <a:sym typeface="+mn-lt"/>
            </a:endParaRPr>
          </a:p>
        </p:txBody>
      </p:sp>
      <p:cxnSp>
        <p:nvCxnSpPr>
          <p:cNvPr id="101" name="直接连接符 100"/>
          <p:cNvCxnSpPr/>
          <p:nvPr/>
        </p:nvCxnSpPr>
        <p:spPr>
          <a:xfrm>
            <a:off x="2043678" y="301850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043678" y="296779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计算机犯罪和计算机病毒防治</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525963" y="159024"/>
            <a:ext cx="4092075"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第十一</a:t>
            </a:r>
            <a:r>
              <a:rPr lang="zh-CN" altLang="en-US" sz="3700" b="1" dirty="0" smtClean="0">
                <a:solidFill>
                  <a:prstClr val="white"/>
                </a:solidFill>
                <a:cs typeface="+mn-ea"/>
                <a:sym typeface="+mn-lt"/>
              </a:rPr>
              <a:t>章 信息安全</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cxnSp>
        <p:nvCxnSpPr>
          <p:cNvPr id="33" name="直接连接符 32"/>
          <p:cNvCxnSpPr/>
          <p:nvPr/>
        </p:nvCxnSpPr>
        <p:spPr>
          <a:xfrm>
            <a:off x="2043678" y="4371950"/>
            <a:ext cx="0" cy="417343"/>
          </a:xfrm>
          <a:prstGeom prst="line">
            <a:avLst/>
          </a:prstGeom>
          <a:noFill/>
          <a:ln w="9525" cap="flat" cmpd="sng" algn="ctr">
            <a:solidFill>
              <a:schemeClr val="tx1">
                <a:lumMod val="65000"/>
                <a:lumOff val="35000"/>
              </a:schemeClr>
            </a:solidFill>
            <a:prstDash val="solid"/>
          </a:ln>
          <a:effectLst/>
        </p:spPr>
      </p:cxnSp>
      <p:cxnSp>
        <p:nvCxnSpPr>
          <p:cNvPr id="34" name="直接连接符 33"/>
          <p:cNvCxnSpPr/>
          <p:nvPr/>
        </p:nvCxnSpPr>
        <p:spPr>
          <a:xfrm>
            <a:off x="2043678" y="3738583"/>
            <a:ext cx="0" cy="417343"/>
          </a:xfrm>
          <a:prstGeom prst="line">
            <a:avLst/>
          </a:prstGeom>
          <a:noFill/>
          <a:ln w="9525" cap="flat" cmpd="sng" algn="ctr">
            <a:solidFill>
              <a:schemeClr val="tx1">
                <a:lumMod val="65000"/>
                <a:lumOff val="35000"/>
              </a:schemeClr>
            </a:solidFill>
            <a:prstDash val="solid"/>
          </a:ln>
          <a:effectLst/>
        </p:spPr>
      </p:cxnSp>
      <p:sp>
        <p:nvSpPr>
          <p:cNvPr id="35" name="标题层"/>
          <p:cNvSpPr txBox="1"/>
          <p:nvPr/>
        </p:nvSpPr>
        <p:spPr bwMode="auto">
          <a:xfrm>
            <a:off x="2043678" y="3615866"/>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chemeClr val="tx1">
                    <a:lumMod val="65000"/>
                    <a:lumOff val="35000"/>
                  </a:schemeClr>
                </a:solidFill>
                <a:cs typeface="+mn-ea"/>
                <a:sym typeface="+mn-lt"/>
              </a:rPr>
              <a:t>防火墙技术</a:t>
            </a:r>
            <a:endParaRPr lang="zh-CN" altLang="en-US" sz="3100" b="1" dirty="0">
              <a:solidFill>
                <a:schemeClr val="tx1">
                  <a:lumMod val="65000"/>
                  <a:lumOff val="35000"/>
                </a:schemeClr>
              </a:solidFill>
              <a:cs typeface="+mn-ea"/>
              <a:sym typeface="+mn-lt"/>
            </a:endParaRPr>
          </a:p>
        </p:txBody>
      </p:sp>
      <p:sp>
        <p:nvSpPr>
          <p:cNvPr id="36" name="标题层"/>
          <p:cNvSpPr txBox="1"/>
          <p:nvPr/>
        </p:nvSpPr>
        <p:spPr bwMode="auto">
          <a:xfrm>
            <a:off x="2051720" y="422356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rgbClr val="319095"/>
                </a:solidFill>
                <a:cs typeface="+mn-ea"/>
                <a:sym typeface="+mn-lt"/>
              </a:rPr>
              <a:t>建立完善的立体的安全保障体系</a:t>
            </a:r>
            <a:endParaRPr lang="zh-CN" altLang="en-US" sz="3100" b="1" dirty="0">
              <a:solidFill>
                <a:srgbClr val="319095"/>
              </a:solidFill>
              <a:cs typeface="+mn-ea"/>
              <a:sym typeface="+mn-lt"/>
            </a:endParaRPr>
          </a:p>
        </p:txBody>
      </p:sp>
      <p:sp>
        <p:nvSpPr>
          <p:cNvPr id="28" name="标题层"/>
          <p:cNvSpPr txBox="1"/>
          <p:nvPr/>
        </p:nvSpPr>
        <p:spPr bwMode="auto">
          <a:xfrm>
            <a:off x="1331640" y="1635646"/>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sp>
        <p:nvSpPr>
          <p:cNvPr id="29" name="标题层"/>
          <p:cNvSpPr txBox="1"/>
          <p:nvPr/>
        </p:nvSpPr>
        <p:spPr bwMode="auto">
          <a:xfrm>
            <a:off x="1331640" y="2283718"/>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sp>
        <p:nvSpPr>
          <p:cNvPr id="30" name="标题层"/>
          <p:cNvSpPr txBox="1"/>
          <p:nvPr/>
        </p:nvSpPr>
        <p:spPr bwMode="auto">
          <a:xfrm>
            <a:off x="1320398" y="2999429"/>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sp>
        <p:nvSpPr>
          <p:cNvPr id="37" name="标题层"/>
          <p:cNvSpPr txBox="1"/>
          <p:nvPr/>
        </p:nvSpPr>
        <p:spPr bwMode="auto">
          <a:xfrm>
            <a:off x="1331640" y="3647501"/>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chemeClr val="tx1">
                    <a:lumMod val="65000"/>
                    <a:lumOff val="35000"/>
                  </a:schemeClr>
                </a:solidFill>
                <a:cs typeface="+mn-ea"/>
                <a:sym typeface="+mn-lt"/>
              </a:rPr>
              <a:t>05</a:t>
            </a:r>
            <a:endParaRPr lang="zh-CN" altLang="en-US" sz="3100" kern="0" dirty="0">
              <a:solidFill>
                <a:schemeClr val="tx1">
                  <a:lumMod val="65000"/>
                  <a:lumOff val="35000"/>
                </a:schemeClr>
              </a:solidFill>
              <a:cs typeface="+mn-ea"/>
              <a:sym typeface="+mn-lt"/>
            </a:endParaRPr>
          </a:p>
        </p:txBody>
      </p:sp>
      <p:sp>
        <p:nvSpPr>
          <p:cNvPr id="38" name="标题层"/>
          <p:cNvSpPr txBox="1"/>
          <p:nvPr/>
        </p:nvSpPr>
        <p:spPr bwMode="auto">
          <a:xfrm>
            <a:off x="1331640" y="4295573"/>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rgbClr val="319095"/>
                </a:solidFill>
                <a:cs typeface="+mn-ea"/>
                <a:sym typeface="+mn-lt"/>
              </a:rPr>
              <a:t>06</a:t>
            </a:r>
            <a:endParaRPr lang="zh-CN" altLang="en-US" sz="3100" kern="0" dirty="0">
              <a:solidFill>
                <a:srgbClr val="319095"/>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4289" y="2355726"/>
            <a:ext cx="9159480" cy="0"/>
          </a:xfrm>
          <a:custGeom>
            <a:avLst/>
            <a:gdLst>
              <a:gd name="connsiteX0" fmla="*/ 0 w 12211050"/>
              <a:gd name="connsiteY0" fmla="*/ 0 h 0"/>
              <a:gd name="connsiteX1" fmla="*/ 12211050 w 12211050"/>
              <a:gd name="connsiteY1" fmla="*/ 0 h 0"/>
            </a:gdLst>
            <a:ahLst/>
            <a:cxnLst>
              <a:cxn ang="0">
                <a:pos x="connsiteX0" y="connsiteY0"/>
              </a:cxn>
              <a:cxn ang="0">
                <a:pos x="connsiteX1" y="connsiteY1"/>
              </a:cxn>
            </a:cxnLst>
            <a:rect l="l" t="t" r="r" b="b"/>
            <a:pathLst>
              <a:path w="12211050">
                <a:moveTo>
                  <a:pt x="0" y="0"/>
                </a:moveTo>
                <a:lnTo>
                  <a:pt x="12211050"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anchor="ctr"/>
          <a:lstStyle/>
          <a:p>
            <a:pPr algn="ctr">
              <a:defRPr/>
            </a:pPr>
            <a:endParaRPr lang="zh-CN" altLang="en-US" dirty="0">
              <a:solidFill>
                <a:schemeClr val="tx1">
                  <a:lumMod val="75000"/>
                  <a:lumOff val="25000"/>
                </a:schemeClr>
              </a:solidFill>
              <a:cs typeface="+mn-ea"/>
              <a:sym typeface="+mn-lt"/>
            </a:endParaRPr>
          </a:p>
        </p:txBody>
      </p:sp>
      <p:grpSp>
        <p:nvGrpSpPr>
          <p:cNvPr id="7" name="组合 6"/>
          <p:cNvGrpSpPr/>
          <p:nvPr/>
        </p:nvGrpSpPr>
        <p:grpSpPr>
          <a:xfrm>
            <a:off x="179512" y="987574"/>
            <a:ext cx="2088232" cy="1368152"/>
            <a:chOff x="819150" y="2190750"/>
            <a:chExt cx="2057400" cy="1377950"/>
          </a:xfrm>
        </p:grpSpPr>
        <p:sp>
          <p:nvSpPr>
            <p:cNvPr id="8" name="矩形标注 7"/>
            <p:cNvSpPr/>
            <p:nvPr/>
          </p:nvSpPr>
          <p:spPr>
            <a:xfrm>
              <a:off x="819150" y="2190750"/>
              <a:ext cx="2057400" cy="1377950"/>
            </a:xfrm>
            <a:prstGeom prst="wedgeRectCallout">
              <a:avLst>
                <a:gd name="adj1" fmla="val -28240"/>
                <a:gd name="adj2" fmla="val 79084"/>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9" name="文本框 41"/>
            <p:cNvSpPr txBox="1">
              <a:spLocks noChangeArrowheads="1"/>
            </p:cNvSpPr>
            <p:nvPr/>
          </p:nvSpPr>
          <p:spPr bwMode="auto">
            <a:xfrm>
              <a:off x="1034181" y="2407691"/>
              <a:ext cx="1771279" cy="712956"/>
            </a:xfrm>
            <a:prstGeom prst="rect">
              <a:avLst/>
            </a:prstGeom>
            <a:noFill/>
            <a:ln w="9525">
              <a:noFill/>
              <a:miter lim="800000"/>
            </a:ln>
            <a:scene3d>
              <a:camera prst="orthographicFront"/>
              <a:lightRig rig="threePt" dir="t"/>
            </a:scene3d>
            <a:sp3d>
              <a:bevelT/>
            </a:sp3d>
          </p:spPr>
          <p:txBody>
            <a:bodyPr wrap="square">
              <a:spAutoFit/>
            </a:bodyPr>
            <a:lstStyle/>
            <a:p>
              <a:r>
                <a:rPr lang="zh-CN" altLang="en-US" sz="2000" b="1" dirty="0" smtClean="0">
                  <a:solidFill>
                    <a:schemeClr val="bg1"/>
                  </a:solidFill>
                  <a:cs typeface="+mn-ea"/>
                  <a:sym typeface="+mn-lt"/>
                </a:rPr>
                <a:t>一、设备</a:t>
              </a:r>
              <a:r>
                <a:rPr lang="zh-CN" altLang="en-US" sz="2000" b="1" dirty="0">
                  <a:solidFill>
                    <a:schemeClr val="bg1"/>
                  </a:solidFill>
                  <a:cs typeface="+mn-ea"/>
                  <a:sym typeface="+mn-lt"/>
                </a:rPr>
                <a:t>安全系统</a:t>
              </a:r>
            </a:p>
          </p:txBody>
        </p:sp>
      </p:grpSp>
      <p:grpSp>
        <p:nvGrpSpPr>
          <p:cNvPr id="10" name="组合 9"/>
          <p:cNvGrpSpPr/>
          <p:nvPr/>
        </p:nvGrpSpPr>
        <p:grpSpPr>
          <a:xfrm>
            <a:off x="310857" y="2863736"/>
            <a:ext cx="2340199" cy="1476375"/>
            <a:chOff x="4793125" y="1206806"/>
            <a:chExt cx="3119860" cy="1968957"/>
          </a:xfrm>
        </p:grpSpPr>
        <p:sp>
          <p:nvSpPr>
            <p:cNvPr id="11" name="文本框 65"/>
            <p:cNvSpPr txBox="1">
              <a:spLocks noChangeArrowheads="1"/>
            </p:cNvSpPr>
            <p:nvPr/>
          </p:nvSpPr>
          <p:spPr bwMode="auto">
            <a:xfrm>
              <a:off x="4793125" y="1642506"/>
              <a:ext cx="2296408" cy="369417"/>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2" name="文本框 66"/>
            <p:cNvSpPr txBox="1">
              <a:spLocks noChangeArrowheads="1"/>
            </p:cNvSpPr>
            <p:nvPr/>
          </p:nvSpPr>
          <p:spPr bwMode="auto">
            <a:xfrm>
              <a:off x="4906016" y="1206806"/>
              <a:ext cx="3006969" cy="1968957"/>
            </a:xfrm>
            <a:prstGeom prst="rect">
              <a:avLst/>
            </a:prstGeom>
            <a:noFill/>
            <a:ln w="9525">
              <a:noFill/>
              <a:miter lim="800000"/>
            </a:ln>
          </p:spPr>
          <p:txBody>
            <a:bodyPr wrap="none">
              <a:spAutoFit/>
            </a:bodyPr>
            <a:lstStyle/>
            <a:p>
              <a:pPr marL="285750" indent="-285750">
                <a:lnSpc>
                  <a:spcPct val="150000"/>
                </a:lnSpc>
                <a:buFont typeface="Arial" panose="020B0604020202020204" pitchFamily="34" charset="0"/>
                <a:buChar char="•"/>
              </a:pPr>
              <a:r>
                <a:rPr lang="zh-CN" altLang="en-US" sz="2000" b="1" dirty="0">
                  <a:cs typeface="+mn-ea"/>
                  <a:sym typeface="+mn-lt"/>
                </a:rPr>
                <a:t>电源保护的安全</a:t>
              </a:r>
            </a:p>
            <a:p>
              <a:pPr marL="285750" indent="-285750">
                <a:lnSpc>
                  <a:spcPct val="150000"/>
                </a:lnSpc>
                <a:buFont typeface="Arial" panose="020B0604020202020204" pitchFamily="34" charset="0"/>
                <a:buChar char="•"/>
              </a:pPr>
              <a:r>
                <a:rPr lang="zh-CN" altLang="en-US" sz="2000" b="1" dirty="0">
                  <a:cs typeface="+mn-ea"/>
                  <a:sym typeface="+mn-lt"/>
                </a:rPr>
                <a:t>静电防护</a:t>
              </a:r>
            </a:p>
            <a:p>
              <a:pPr marL="285750" indent="-285750">
                <a:lnSpc>
                  <a:spcPct val="150000"/>
                </a:lnSpc>
                <a:buFont typeface="Arial" panose="020B0604020202020204" pitchFamily="34" charset="0"/>
                <a:buChar char="•"/>
              </a:pPr>
              <a:r>
                <a:rPr lang="zh-CN" altLang="en-US" sz="2000" b="1" dirty="0">
                  <a:cs typeface="+mn-ea"/>
                  <a:sym typeface="+mn-lt"/>
                </a:rPr>
                <a:t>防雷系统</a:t>
              </a:r>
            </a:p>
          </p:txBody>
        </p:sp>
      </p:grpSp>
      <p:grpSp>
        <p:nvGrpSpPr>
          <p:cNvPr id="13" name="组合 12"/>
          <p:cNvGrpSpPr/>
          <p:nvPr/>
        </p:nvGrpSpPr>
        <p:grpSpPr>
          <a:xfrm>
            <a:off x="3916554" y="2890751"/>
            <a:ext cx="1663503" cy="576683"/>
            <a:chOff x="4853184" y="1242834"/>
            <a:chExt cx="2217714" cy="769089"/>
          </a:xfrm>
        </p:grpSpPr>
        <p:sp>
          <p:nvSpPr>
            <p:cNvPr id="14" name="文本框 65"/>
            <p:cNvSpPr txBox="1">
              <a:spLocks noChangeArrowheads="1"/>
            </p:cNvSpPr>
            <p:nvPr/>
          </p:nvSpPr>
          <p:spPr bwMode="auto">
            <a:xfrm>
              <a:off x="4853184" y="1642506"/>
              <a:ext cx="2217714" cy="369417"/>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5" name="文本框 66"/>
            <p:cNvSpPr txBox="1">
              <a:spLocks noChangeArrowheads="1"/>
            </p:cNvSpPr>
            <p:nvPr/>
          </p:nvSpPr>
          <p:spPr bwMode="auto">
            <a:xfrm>
              <a:off x="5286102" y="1242834"/>
              <a:ext cx="246276" cy="430987"/>
            </a:xfrm>
            <a:prstGeom prst="rect">
              <a:avLst/>
            </a:prstGeom>
            <a:noFill/>
            <a:ln w="9525">
              <a:noFill/>
              <a:miter lim="800000"/>
            </a:ln>
          </p:spPr>
          <p:txBody>
            <a:bodyPr wrap="none">
              <a:spAutoFit/>
            </a:bodyPr>
            <a:lstStyle/>
            <a:p>
              <a:endParaRPr lang="zh-CN" altLang="en-US" sz="1500" b="1" dirty="0">
                <a:solidFill>
                  <a:schemeClr val="tx1">
                    <a:lumMod val="75000"/>
                    <a:lumOff val="25000"/>
                  </a:schemeClr>
                </a:solidFill>
                <a:cs typeface="+mn-ea"/>
                <a:sym typeface="+mn-lt"/>
              </a:endParaRPr>
            </a:p>
          </p:txBody>
        </p:sp>
      </p:grpSp>
      <p:grpSp>
        <p:nvGrpSpPr>
          <p:cNvPr id="16" name="组合 15"/>
          <p:cNvGrpSpPr/>
          <p:nvPr/>
        </p:nvGrpSpPr>
        <p:grpSpPr>
          <a:xfrm>
            <a:off x="6138208" y="2890751"/>
            <a:ext cx="1991755" cy="1261738"/>
            <a:chOff x="4789729" y="1242834"/>
            <a:chExt cx="7802649" cy="512097"/>
          </a:xfrm>
        </p:grpSpPr>
        <p:sp>
          <p:nvSpPr>
            <p:cNvPr id="17" name="文本框 65"/>
            <p:cNvSpPr txBox="1">
              <a:spLocks noChangeArrowheads="1"/>
            </p:cNvSpPr>
            <p:nvPr/>
          </p:nvSpPr>
          <p:spPr bwMode="auto">
            <a:xfrm>
              <a:off x="4789729" y="1642506"/>
              <a:ext cx="2327916" cy="112425"/>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8" name="文本框 66"/>
            <p:cNvSpPr txBox="1">
              <a:spLocks noChangeArrowheads="1"/>
            </p:cNvSpPr>
            <p:nvPr/>
          </p:nvSpPr>
          <p:spPr bwMode="auto">
            <a:xfrm>
              <a:off x="5178049" y="1242834"/>
              <a:ext cx="7414329" cy="131162"/>
            </a:xfrm>
            <a:prstGeom prst="rect">
              <a:avLst/>
            </a:prstGeom>
            <a:noFill/>
            <a:ln w="9525">
              <a:noFill/>
              <a:miter lim="800000"/>
            </a:ln>
          </p:spPr>
          <p:txBody>
            <a:bodyPr wrap="square">
              <a:spAutoFit/>
            </a:bodyPr>
            <a:lstStyle/>
            <a:p>
              <a:endParaRPr lang="zh-CN" altLang="en-US" sz="1500" b="1" dirty="0">
                <a:solidFill>
                  <a:schemeClr val="tx1">
                    <a:lumMod val="75000"/>
                    <a:lumOff val="25000"/>
                  </a:schemeClr>
                </a:solidFill>
                <a:cs typeface="+mn-ea"/>
                <a:sym typeface="+mn-lt"/>
              </a:endParaRPr>
            </a:p>
          </p:txBody>
        </p:sp>
      </p:grpSp>
      <p:grpSp>
        <p:nvGrpSpPr>
          <p:cNvPr id="22" name="组合 21"/>
          <p:cNvGrpSpPr/>
          <p:nvPr/>
        </p:nvGrpSpPr>
        <p:grpSpPr>
          <a:xfrm>
            <a:off x="3419872" y="987573"/>
            <a:ext cx="2304256" cy="1255422"/>
            <a:chOff x="3587750" y="2190750"/>
            <a:chExt cx="2057400" cy="1377950"/>
          </a:xfrm>
        </p:grpSpPr>
        <p:sp>
          <p:nvSpPr>
            <p:cNvPr id="23" name="矩形标注 22"/>
            <p:cNvSpPr/>
            <p:nvPr/>
          </p:nvSpPr>
          <p:spPr>
            <a:xfrm>
              <a:off x="3587750" y="2190750"/>
              <a:ext cx="2057400" cy="1377950"/>
            </a:xfrm>
            <a:prstGeom prst="wedgeRectCallout">
              <a:avLst>
                <a:gd name="adj1" fmla="val -28240"/>
                <a:gd name="adj2" fmla="val 79084"/>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cs typeface="+mn-ea"/>
                <a:sym typeface="+mn-lt"/>
              </a:endParaRPr>
            </a:p>
          </p:txBody>
        </p:sp>
        <p:sp>
          <p:nvSpPr>
            <p:cNvPr id="24" name="文本框 41"/>
            <p:cNvSpPr txBox="1">
              <a:spLocks noChangeArrowheads="1"/>
            </p:cNvSpPr>
            <p:nvPr/>
          </p:nvSpPr>
          <p:spPr bwMode="auto">
            <a:xfrm>
              <a:off x="3715355" y="2262357"/>
              <a:ext cx="1834394" cy="776975"/>
            </a:xfrm>
            <a:prstGeom prst="rect">
              <a:avLst/>
            </a:prstGeom>
            <a:noFill/>
            <a:ln w="9525">
              <a:noFill/>
              <a:miter lim="800000"/>
            </a:ln>
            <a:scene3d>
              <a:camera prst="orthographicFront"/>
              <a:lightRig rig="threePt" dir="t"/>
            </a:scene3d>
            <a:sp3d>
              <a:bevelT/>
            </a:sp3d>
          </p:spPr>
          <p:txBody>
            <a:bodyPr wrap="square">
              <a:spAutoFit/>
            </a:bodyPr>
            <a:lstStyle/>
            <a:p>
              <a:r>
                <a:rPr lang="zh-CN" altLang="en-US" sz="2000" b="1" dirty="0" smtClean="0">
                  <a:solidFill>
                    <a:schemeClr val="bg1"/>
                  </a:solidFill>
                  <a:cs typeface="+mn-ea"/>
                  <a:sym typeface="+mn-lt"/>
                </a:rPr>
                <a:t>二、数据库</a:t>
              </a:r>
              <a:r>
                <a:rPr lang="zh-CN" altLang="en-US" sz="2000" b="1" dirty="0">
                  <a:solidFill>
                    <a:schemeClr val="bg1"/>
                  </a:solidFill>
                  <a:cs typeface="+mn-ea"/>
                  <a:sym typeface="+mn-lt"/>
                </a:rPr>
                <a:t>备份与恢复系统</a:t>
              </a:r>
            </a:p>
          </p:txBody>
        </p:sp>
      </p:grpSp>
      <p:grpSp>
        <p:nvGrpSpPr>
          <p:cNvPr id="25" name="组合 24"/>
          <p:cNvGrpSpPr/>
          <p:nvPr/>
        </p:nvGrpSpPr>
        <p:grpSpPr>
          <a:xfrm>
            <a:off x="6701157" y="987574"/>
            <a:ext cx="2047307" cy="1033223"/>
            <a:chOff x="6496050" y="2190750"/>
            <a:chExt cx="2057400" cy="1377950"/>
          </a:xfrm>
        </p:grpSpPr>
        <p:sp>
          <p:nvSpPr>
            <p:cNvPr id="26" name="矩形标注 25"/>
            <p:cNvSpPr/>
            <p:nvPr/>
          </p:nvSpPr>
          <p:spPr>
            <a:xfrm>
              <a:off x="6496050" y="2190750"/>
              <a:ext cx="2057400" cy="1377950"/>
            </a:xfrm>
            <a:prstGeom prst="wedgeRectCallout">
              <a:avLst>
                <a:gd name="adj1" fmla="val -28240"/>
                <a:gd name="adj2" fmla="val 79084"/>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cs typeface="+mn-ea"/>
                <a:sym typeface="+mn-lt"/>
              </a:endParaRPr>
            </a:p>
          </p:txBody>
        </p:sp>
        <p:sp>
          <p:nvSpPr>
            <p:cNvPr id="27" name="文本框 41"/>
            <p:cNvSpPr txBox="1">
              <a:spLocks noChangeArrowheads="1"/>
            </p:cNvSpPr>
            <p:nvPr/>
          </p:nvSpPr>
          <p:spPr bwMode="auto">
            <a:xfrm>
              <a:off x="6727898" y="2577892"/>
              <a:ext cx="1732047" cy="533604"/>
            </a:xfrm>
            <a:prstGeom prst="rect">
              <a:avLst/>
            </a:prstGeom>
            <a:noFill/>
            <a:ln w="9525">
              <a:noFill/>
              <a:miter lim="800000"/>
            </a:ln>
            <a:scene3d>
              <a:camera prst="orthographicFront"/>
              <a:lightRig rig="threePt" dir="t"/>
            </a:scene3d>
            <a:sp3d>
              <a:bevelT/>
            </a:sp3d>
          </p:spPr>
          <p:txBody>
            <a:bodyPr wrap="none">
              <a:spAutoFit/>
            </a:bodyPr>
            <a:lstStyle/>
            <a:p>
              <a:pPr algn="ctr"/>
              <a:r>
                <a:rPr lang="zh-CN" altLang="en-US" sz="2000" b="1" dirty="0" smtClean="0">
                  <a:solidFill>
                    <a:srgbClr val="FFF6E7"/>
                  </a:solidFill>
                  <a:cs typeface="+mn-ea"/>
                  <a:sym typeface="+mn-lt"/>
                </a:rPr>
                <a:t>三、访问控制</a:t>
              </a:r>
              <a:endParaRPr lang="zh-CN" altLang="en-US" sz="2000" b="1" dirty="0">
                <a:solidFill>
                  <a:srgbClr val="FFF6E7"/>
                </a:solidFill>
                <a:cs typeface="+mn-ea"/>
                <a:sym typeface="+mn-lt"/>
              </a:endParaRPr>
            </a:p>
          </p:txBody>
        </p:sp>
      </p:grpSp>
      <p:cxnSp>
        <p:nvCxnSpPr>
          <p:cNvPr id="31" name="直接连接符 30"/>
          <p:cNvCxnSpPr/>
          <p:nvPr/>
        </p:nvCxnSpPr>
        <p:spPr>
          <a:xfrm>
            <a:off x="-36512"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3" name="燕尾形 32"/>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5" name="矩形 34"/>
          <p:cNvSpPr/>
          <p:nvPr/>
        </p:nvSpPr>
        <p:spPr>
          <a:xfrm>
            <a:off x="3168352" y="2841467"/>
            <a:ext cx="4572000" cy="1938020"/>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000" b="1" dirty="0">
                <a:cs typeface="+mn-ea"/>
                <a:sym typeface="+mn-lt"/>
              </a:rPr>
              <a:t>备份数据库</a:t>
            </a:r>
            <a:endParaRPr lang="en-US" altLang="zh-CN" sz="2000" b="1" dirty="0">
              <a:cs typeface="+mn-ea"/>
              <a:sym typeface="+mn-lt"/>
            </a:endParaRPr>
          </a:p>
          <a:p>
            <a:pPr marL="285750" indent="-285750">
              <a:lnSpc>
                <a:spcPct val="150000"/>
              </a:lnSpc>
              <a:buFont typeface="Arial" panose="020B0604020202020204" pitchFamily="34" charset="0"/>
              <a:buChar char="•"/>
            </a:pPr>
            <a:r>
              <a:rPr lang="zh-CN" altLang="en-US" sz="2000" b="1" dirty="0">
                <a:cs typeface="+mn-ea"/>
                <a:sym typeface="+mn-lt"/>
              </a:rPr>
              <a:t>备份数据库和事物日志</a:t>
            </a:r>
            <a:endParaRPr lang="en-US" altLang="zh-CN" sz="2000" b="1" dirty="0">
              <a:cs typeface="+mn-ea"/>
              <a:sym typeface="+mn-lt"/>
            </a:endParaRPr>
          </a:p>
          <a:p>
            <a:pPr marL="285750" indent="-285750">
              <a:lnSpc>
                <a:spcPct val="150000"/>
              </a:lnSpc>
              <a:buFont typeface="Arial" panose="020B0604020202020204" pitchFamily="34" charset="0"/>
              <a:buChar char="•"/>
            </a:pPr>
            <a:r>
              <a:rPr lang="zh-CN" altLang="en-US" sz="2000" b="1" dirty="0">
                <a:cs typeface="+mn-ea"/>
                <a:sym typeface="+mn-lt"/>
              </a:rPr>
              <a:t>增量备份</a:t>
            </a:r>
            <a:endParaRPr lang="en-US" altLang="zh-CN" sz="2000" b="1" dirty="0">
              <a:cs typeface="+mn-ea"/>
              <a:sym typeface="+mn-lt"/>
            </a:endParaRPr>
          </a:p>
          <a:p>
            <a:pPr marL="285750" indent="-285750">
              <a:lnSpc>
                <a:spcPct val="150000"/>
              </a:lnSpc>
              <a:buFont typeface="Arial" panose="020B0604020202020204" pitchFamily="34" charset="0"/>
              <a:buChar char="•"/>
            </a:pPr>
            <a:r>
              <a:rPr lang="zh-CN" altLang="en-US" sz="2000" b="1" dirty="0">
                <a:cs typeface="+mn-ea"/>
                <a:sym typeface="+mn-lt"/>
              </a:rPr>
              <a:t>综合数据备份方案</a:t>
            </a:r>
            <a:endParaRPr lang="en-US" altLang="zh-CN" sz="2000" b="1" dirty="0">
              <a:cs typeface="+mn-ea"/>
              <a:sym typeface="+mn-lt"/>
            </a:endParaRPr>
          </a:p>
        </p:txBody>
      </p:sp>
      <p:sp>
        <p:nvSpPr>
          <p:cNvPr id="36" name="矩形 35"/>
          <p:cNvSpPr/>
          <p:nvPr/>
        </p:nvSpPr>
        <p:spPr>
          <a:xfrm>
            <a:off x="6374130" y="2778125"/>
            <a:ext cx="2682240" cy="1938020"/>
          </a:xfrm>
          <a:prstGeom prst="rect">
            <a:avLst/>
          </a:prstGeom>
        </p:spPr>
        <p:txBody>
          <a:bodyPr wrap="square">
            <a:spAutoFit/>
          </a:bodyPr>
          <a:lstStyle/>
          <a:p>
            <a:pPr>
              <a:lnSpc>
                <a:spcPct val="150000"/>
              </a:lnSpc>
            </a:pPr>
            <a:r>
              <a:rPr lang="zh-CN" altLang="en-US" sz="2000" b="1" dirty="0">
                <a:cs typeface="+mn-ea"/>
                <a:sym typeface="+mn-lt"/>
              </a:rPr>
              <a:t>通过系统管理员根据用户的使用权进行不同等级的划分每个人有自己的口令</a:t>
            </a:r>
          </a:p>
        </p:txBody>
      </p:sp>
      <p:sp>
        <p:nvSpPr>
          <p:cNvPr id="28" name="TextBox 43"/>
          <p:cNvSpPr txBox="1">
            <a:spLocks noChangeArrowheads="1"/>
          </p:cNvSpPr>
          <p:nvPr/>
        </p:nvSpPr>
        <p:spPr bwMode="auto">
          <a:xfrm>
            <a:off x="1943074" y="51470"/>
            <a:ext cx="6733382" cy="56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defTabSz="1024255">
              <a:defRPr/>
            </a:pPr>
            <a:r>
              <a:rPr lang="zh-CN" altLang="en-US" sz="3200" b="1" dirty="0">
                <a:latin typeface="+mn-lt"/>
                <a:ea typeface="+mn-ea"/>
                <a:cs typeface="+mn-ea"/>
                <a:sym typeface="+mn-lt"/>
              </a:rPr>
              <a:t>建立完善的立体的安全保障体系</a:t>
            </a:r>
          </a:p>
        </p:txBody>
      </p:sp>
      <p:sp>
        <p:nvSpPr>
          <p:cNvPr id="29" name="燕尾形 28"/>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0" name="TextBox 7"/>
          <p:cNvSpPr txBox="1"/>
          <p:nvPr/>
        </p:nvSpPr>
        <p:spPr>
          <a:xfrm>
            <a:off x="297716" y="51470"/>
            <a:ext cx="548850" cy="561682"/>
          </a:xfrm>
          <a:prstGeom prst="rect">
            <a:avLst/>
          </a:prstGeom>
          <a:noFill/>
        </p:spPr>
        <p:txBody>
          <a:bodyPr wrap="none" lIns="68571" tIns="34285" rIns="68571" bIns="34285" rtlCol="0">
            <a:spAutoFit/>
          </a:bodyPr>
          <a:lstStyle/>
          <a:p>
            <a:r>
              <a:rPr lang="en-US" altLang="zh-CN" sz="3200" dirty="0" smtClean="0">
                <a:cs typeface="+mn-ea"/>
                <a:sym typeface="+mn-lt"/>
              </a:rPr>
              <a:t>06</a:t>
            </a:r>
            <a:endParaRPr lang="zh-CN" altLang="en-US" sz="32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5"/>
          <p:cNvSpPr txBox="1">
            <a:spLocks noChangeArrowheads="1"/>
          </p:cNvSpPr>
          <p:nvPr/>
        </p:nvSpPr>
        <p:spPr bwMode="auto">
          <a:xfrm>
            <a:off x="310857" y="3424772"/>
            <a:ext cx="1722530" cy="276998"/>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grpSp>
        <p:nvGrpSpPr>
          <p:cNvPr id="13" name="组合 12"/>
          <p:cNvGrpSpPr/>
          <p:nvPr/>
        </p:nvGrpSpPr>
        <p:grpSpPr>
          <a:xfrm>
            <a:off x="3916554" y="3125090"/>
            <a:ext cx="1663503" cy="576683"/>
            <a:chOff x="4853184" y="1242834"/>
            <a:chExt cx="2217714" cy="769089"/>
          </a:xfrm>
        </p:grpSpPr>
        <p:sp>
          <p:nvSpPr>
            <p:cNvPr id="14" name="文本框 65"/>
            <p:cNvSpPr txBox="1">
              <a:spLocks noChangeArrowheads="1"/>
            </p:cNvSpPr>
            <p:nvPr/>
          </p:nvSpPr>
          <p:spPr bwMode="auto">
            <a:xfrm>
              <a:off x="4853184" y="1642506"/>
              <a:ext cx="2217714" cy="369417"/>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5" name="文本框 66"/>
            <p:cNvSpPr txBox="1">
              <a:spLocks noChangeArrowheads="1"/>
            </p:cNvSpPr>
            <p:nvPr/>
          </p:nvSpPr>
          <p:spPr bwMode="auto">
            <a:xfrm>
              <a:off x="5286102" y="1242834"/>
              <a:ext cx="246276" cy="430987"/>
            </a:xfrm>
            <a:prstGeom prst="rect">
              <a:avLst/>
            </a:prstGeom>
            <a:noFill/>
            <a:ln w="9525">
              <a:noFill/>
              <a:miter lim="800000"/>
            </a:ln>
          </p:spPr>
          <p:txBody>
            <a:bodyPr wrap="none">
              <a:spAutoFit/>
            </a:bodyPr>
            <a:lstStyle/>
            <a:p>
              <a:endParaRPr lang="zh-CN" altLang="en-US" sz="1500" b="1" dirty="0">
                <a:solidFill>
                  <a:schemeClr val="tx1">
                    <a:lumMod val="75000"/>
                    <a:lumOff val="25000"/>
                  </a:schemeClr>
                </a:solidFill>
                <a:cs typeface="+mn-ea"/>
                <a:sym typeface="+mn-lt"/>
              </a:endParaRPr>
            </a:p>
          </p:txBody>
        </p:sp>
      </p:grpSp>
      <p:grpSp>
        <p:nvGrpSpPr>
          <p:cNvPr id="16" name="组合 15"/>
          <p:cNvGrpSpPr/>
          <p:nvPr/>
        </p:nvGrpSpPr>
        <p:grpSpPr>
          <a:xfrm>
            <a:off x="6138208" y="3125090"/>
            <a:ext cx="1991755" cy="1261738"/>
            <a:chOff x="4789729" y="1242834"/>
            <a:chExt cx="7802649" cy="512097"/>
          </a:xfrm>
        </p:grpSpPr>
        <p:sp>
          <p:nvSpPr>
            <p:cNvPr id="17" name="文本框 65"/>
            <p:cNvSpPr txBox="1">
              <a:spLocks noChangeArrowheads="1"/>
            </p:cNvSpPr>
            <p:nvPr/>
          </p:nvSpPr>
          <p:spPr bwMode="auto">
            <a:xfrm>
              <a:off x="4789729" y="1642506"/>
              <a:ext cx="2327916" cy="112425"/>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8" name="文本框 66"/>
            <p:cNvSpPr txBox="1">
              <a:spLocks noChangeArrowheads="1"/>
            </p:cNvSpPr>
            <p:nvPr/>
          </p:nvSpPr>
          <p:spPr bwMode="auto">
            <a:xfrm>
              <a:off x="5178049" y="1242834"/>
              <a:ext cx="7414329" cy="131162"/>
            </a:xfrm>
            <a:prstGeom prst="rect">
              <a:avLst/>
            </a:prstGeom>
            <a:noFill/>
            <a:ln w="9525">
              <a:noFill/>
              <a:miter lim="800000"/>
            </a:ln>
          </p:spPr>
          <p:txBody>
            <a:bodyPr wrap="square">
              <a:spAutoFit/>
            </a:bodyPr>
            <a:lstStyle/>
            <a:p>
              <a:endParaRPr lang="zh-CN" altLang="en-US" sz="1500" b="1" dirty="0">
                <a:solidFill>
                  <a:schemeClr val="tx1">
                    <a:lumMod val="75000"/>
                    <a:lumOff val="25000"/>
                  </a:schemeClr>
                </a:solidFill>
                <a:cs typeface="+mn-ea"/>
                <a:sym typeface="+mn-lt"/>
              </a:endParaRPr>
            </a:p>
          </p:txBody>
        </p:sp>
      </p:grpSp>
      <p:cxnSp>
        <p:nvCxnSpPr>
          <p:cNvPr id="31" name="直接连接符 30"/>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2" name="TextBox 43"/>
          <p:cNvSpPr txBox="1">
            <a:spLocks noChangeArrowheads="1"/>
          </p:cNvSpPr>
          <p:nvPr/>
        </p:nvSpPr>
        <p:spPr bwMode="auto">
          <a:xfrm>
            <a:off x="1943074" y="51470"/>
            <a:ext cx="6733382" cy="56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defTabSz="1024255">
              <a:defRPr/>
            </a:pPr>
            <a:r>
              <a:rPr lang="zh-CN" altLang="en-US" sz="3200" b="1" dirty="0">
                <a:latin typeface="+mn-lt"/>
                <a:ea typeface="+mn-ea"/>
                <a:cs typeface="+mn-ea"/>
                <a:sym typeface="+mn-lt"/>
              </a:rPr>
              <a:t>建立完善的立体的安全保障体系</a:t>
            </a:r>
          </a:p>
        </p:txBody>
      </p:sp>
      <p:sp>
        <p:nvSpPr>
          <p:cNvPr id="33" name="燕尾形 32"/>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4" name="TextBox 7"/>
          <p:cNvSpPr txBox="1"/>
          <p:nvPr/>
        </p:nvSpPr>
        <p:spPr>
          <a:xfrm>
            <a:off x="297716" y="51470"/>
            <a:ext cx="548850" cy="561682"/>
          </a:xfrm>
          <a:prstGeom prst="rect">
            <a:avLst/>
          </a:prstGeom>
          <a:noFill/>
        </p:spPr>
        <p:txBody>
          <a:bodyPr wrap="none" lIns="68571" tIns="34285" rIns="68571" bIns="34285" rtlCol="0">
            <a:spAutoFit/>
          </a:bodyPr>
          <a:lstStyle/>
          <a:p>
            <a:r>
              <a:rPr lang="en-US" altLang="zh-CN" sz="3200" dirty="0" smtClean="0">
                <a:cs typeface="+mn-ea"/>
                <a:sym typeface="+mn-lt"/>
              </a:rPr>
              <a:t>06</a:t>
            </a:r>
            <a:endParaRPr lang="zh-CN" altLang="en-US" sz="3200" dirty="0">
              <a:cs typeface="+mn-ea"/>
              <a:sym typeface="+mn-lt"/>
            </a:endParaRPr>
          </a:p>
        </p:txBody>
      </p:sp>
      <p:sp>
        <p:nvSpPr>
          <p:cNvPr id="3" name="矩形 2"/>
          <p:cNvSpPr/>
          <p:nvPr/>
        </p:nvSpPr>
        <p:spPr>
          <a:xfrm>
            <a:off x="188402" y="555526"/>
            <a:ext cx="3775393" cy="823687"/>
          </a:xfrm>
          <a:prstGeom prst="rect">
            <a:avLst/>
          </a:prstGeom>
        </p:spPr>
        <p:txBody>
          <a:bodyPr wrap="none">
            <a:spAutoFit/>
          </a:bodyPr>
          <a:lstStyle/>
          <a:p>
            <a:pPr>
              <a:lnSpc>
                <a:spcPct val="200000"/>
              </a:lnSpc>
            </a:pPr>
            <a:r>
              <a:rPr lang="zh-CN" altLang="en-US" sz="2800" b="1" dirty="0">
                <a:cs typeface="+mn-ea"/>
                <a:sym typeface="+mn-lt"/>
              </a:rPr>
              <a:t>四、建立安全管理制度</a:t>
            </a:r>
          </a:p>
        </p:txBody>
      </p:sp>
      <p:sp>
        <p:nvSpPr>
          <p:cNvPr id="4" name="矩形 3"/>
          <p:cNvSpPr/>
          <p:nvPr/>
        </p:nvSpPr>
        <p:spPr>
          <a:xfrm>
            <a:off x="1619672" y="1995686"/>
            <a:ext cx="4572000" cy="1754326"/>
          </a:xfrm>
          <a:prstGeom prst="rect">
            <a:avLst/>
          </a:prstGeom>
        </p:spPr>
        <p:txBody>
          <a:bodyPr>
            <a:spAutoFit/>
          </a:bodyPr>
          <a:lstStyle/>
          <a:p>
            <a:pPr marL="285750" indent="-285750">
              <a:lnSpc>
                <a:spcPct val="150000"/>
              </a:lnSpc>
              <a:buFont typeface="Wingdings" panose="05000000000000000000" pitchFamily="2" charset="2"/>
              <a:buChar char="Ø"/>
            </a:pPr>
            <a:r>
              <a:rPr lang="zh-CN" altLang="en-US" sz="2400" dirty="0">
                <a:cs typeface="+mn-ea"/>
                <a:sym typeface="+mn-lt"/>
              </a:rPr>
              <a:t>建立信息网络安全管理制度</a:t>
            </a:r>
          </a:p>
          <a:p>
            <a:pPr>
              <a:lnSpc>
                <a:spcPct val="150000"/>
              </a:lnSpc>
            </a:pPr>
            <a:endParaRPr lang="zh-CN" altLang="en-US" sz="2400" dirty="0">
              <a:cs typeface="+mn-ea"/>
              <a:sym typeface="+mn-lt"/>
            </a:endParaRPr>
          </a:p>
          <a:p>
            <a:pPr marL="285750" indent="-285750">
              <a:lnSpc>
                <a:spcPct val="150000"/>
              </a:lnSpc>
              <a:buFont typeface="Wingdings" panose="05000000000000000000" pitchFamily="2" charset="2"/>
              <a:buChar char="Ø"/>
            </a:pPr>
            <a:r>
              <a:rPr lang="zh-CN" altLang="en-US" sz="2400" dirty="0">
                <a:cs typeface="+mn-ea"/>
                <a:sym typeface="+mn-lt"/>
              </a:rPr>
              <a:t>安全管理工作的要点</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2043678" y="107428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043678" y="987574"/>
            <a:ext cx="6632778"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rgbClr val="319095"/>
                </a:solidFill>
                <a:cs typeface="+mn-ea"/>
                <a:sym typeface="+mn-lt"/>
              </a:rPr>
              <a:t>计算机系统安全性的内涵及基本政策</a:t>
            </a:r>
            <a:endParaRPr lang="zh-CN" altLang="en-US" sz="3100" b="1" dirty="0">
              <a:solidFill>
                <a:srgbClr val="319095"/>
              </a:solidFill>
              <a:cs typeface="+mn-ea"/>
              <a:sym typeface="+mn-lt"/>
            </a:endParaRPr>
          </a:p>
        </p:txBody>
      </p:sp>
      <p:sp>
        <p:nvSpPr>
          <p:cNvPr id="90" name="标题层"/>
          <p:cNvSpPr txBox="1"/>
          <p:nvPr/>
        </p:nvSpPr>
        <p:spPr bwMode="auto">
          <a:xfrm>
            <a:off x="1187624" y="987574"/>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rgbClr val="319095"/>
                </a:solidFill>
                <a:cs typeface="+mn-ea"/>
                <a:sym typeface="+mn-lt"/>
              </a:rPr>
              <a:t>01</a:t>
            </a:r>
            <a:endParaRPr lang="zh-CN" altLang="en-US" sz="3100" kern="0" dirty="0">
              <a:solidFill>
                <a:srgbClr val="319095"/>
              </a:solidFill>
              <a:cs typeface="+mn-ea"/>
              <a:sym typeface="+mn-lt"/>
            </a:endParaRPr>
          </a:p>
        </p:txBody>
      </p:sp>
      <p:cxnSp>
        <p:nvCxnSpPr>
          <p:cNvPr id="91" name="直接连接符 90"/>
          <p:cNvCxnSpPr/>
          <p:nvPr/>
        </p:nvCxnSpPr>
        <p:spPr>
          <a:xfrm>
            <a:off x="2043678" y="1722359"/>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043678" y="1635646"/>
            <a:ext cx="5760549"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一般网络操作系统的安全策略</a:t>
            </a:r>
            <a:endParaRPr lang="zh-CN" altLang="en-US" sz="3100" b="1" dirty="0">
              <a:solidFill>
                <a:prstClr val="black">
                  <a:lumMod val="65000"/>
                  <a:lumOff val="35000"/>
                </a:prstClr>
              </a:solidFill>
              <a:cs typeface="+mn-ea"/>
              <a:sym typeface="+mn-lt"/>
            </a:endParaRPr>
          </a:p>
        </p:txBody>
      </p:sp>
      <p:cxnSp>
        <p:nvCxnSpPr>
          <p:cNvPr id="96" name="直接连接符 95"/>
          <p:cNvCxnSpPr/>
          <p:nvPr/>
        </p:nvCxnSpPr>
        <p:spPr>
          <a:xfrm>
            <a:off x="2043678" y="235572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043678" y="2283718"/>
            <a:ext cx="3710263"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医院信息安全</a:t>
            </a:r>
            <a:endParaRPr lang="zh-CN" altLang="en-US" sz="3100" b="1" dirty="0">
              <a:solidFill>
                <a:prstClr val="black">
                  <a:lumMod val="65000"/>
                  <a:lumOff val="35000"/>
                </a:prstClr>
              </a:solidFill>
              <a:cs typeface="+mn-ea"/>
              <a:sym typeface="+mn-lt"/>
            </a:endParaRPr>
          </a:p>
        </p:txBody>
      </p:sp>
      <p:cxnSp>
        <p:nvCxnSpPr>
          <p:cNvPr id="101" name="直接连接符 100"/>
          <p:cNvCxnSpPr/>
          <p:nvPr/>
        </p:nvCxnSpPr>
        <p:spPr>
          <a:xfrm>
            <a:off x="2043678" y="301850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043678" y="296779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计算机犯罪和计算机病毒防治</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525963" y="159024"/>
            <a:ext cx="4092075"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第十一</a:t>
            </a:r>
            <a:r>
              <a:rPr lang="zh-CN" altLang="en-US" sz="3700" b="1" dirty="0" smtClean="0">
                <a:solidFill>
                  <a:prstClr val="white"/>
                </a:solidFill>
                <a:cs typeface="+mn-ea"/>
                <a:sym typeface="+mn-lt"/>
              </a:rPr>
              <a:t>章 信息安全</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cxnSp>
        <p:nvCxnSpPr>
          <p:cNvPr id="33" name="直接连接符 32"/>
          <p:cNvCxnSpPr/>
          <p:nvPr/>
        </p:nvCxnSpPr>
        <p:spPr>
          <a:xfrm>
            <a:off x="2043678" y="4371950"/>
            <a:ext cx="0" cy="417343"/>
          </a:xfrm>
          <a:prstGeom prst="line">
            <a:avLst/>
          </a:prstGeom>
          <a:noFill/>
          <a:ln w="9525" cap="flat" cmpd="sng" algn="ctr">
            <a:solidFill>
              <a:schemeClr val="tx1">
                <a:lumMod val="65000"/>
                <a:lumOff val="35000"/>
              </a:schemeClr>
            </a:solidFill>
            <a:prstDash val="solid"/>
          </a:ln>
          <a:effectLst/>
        </p:spPr>
      </p:cxnSp>
      <p:cxnSp>
        <p:nvCxnSpPr>
          <p:cNvPr id="34" name="直接连接符 33"/>
          <p:cNvCxnSpPr/>
          <p:nvPr/>
        </p:nvCxnSpPr>
        <p:spPr>
          <a:xfrm>
            <a:off x="2043678" y="3738583"/>
            <a:ext cx="0" cy="417343"/>
          </a:xfrm>
          <a:prstGeom prst="line">
            <a:avLst/>
          </a:prstGeom>
          <a:noFill/>
          <a:ln w="9525" cap="flat" cmpd="sng" algn="ctr">
            <a:solidFill>
              <a:schemeClr val="tx1">
                <a:lumMod val="65000"/>
                <a:lumOff val="35000"/>
              </a:schemeClr>
            </a:solidFill>
            <a:prstDash val="solid"/>
          </a:ln>
          <a:effectLst/>
        </p:spPr>
      </p:cxnSp>
      <p:sp>
        <p:nvSpPr>
          <p:cNvPr id="35" name="标题层"/>
          <p:cNvSpPr txBox="1"/>
          <p:nvPr/>
        </p:nvSpPr>
        <p:spPr bwMode="auto">
          <a:xfrm>
            <a:off x="2043678" y="3615866"/>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防火墙技术</a:t>
            </a:r>
            <a:endParaRPr lang="zh-CN" altLang="en-US" sz="3100" b="1" dirty="0">
              <a:solidFill>
                <a:prstClr val="black">
                  <a:lumMod val="65000"/>
                  <a:lumOff val="35000"/>
                </a:prstClr>
              </a:solidFill>
              <a:cs typeface="+mn-ea"/>
              <a:sym typeface="+mn-lt"/>
            </a:endParaRPr>
          </a:p>
        </p:txBody>
      </p:sp>
      <p:sp>
        <p:nvSpPr>
          <p:cNvPr id="36" name="标题层"/>
          <p:cNvSpPr txBox="1"/>
          <p:nvPr/>
        </p:nvSpPr>
        <p:spPr bwMode="auto">
          <a:xfrm>
            <a:off x="2051720" y="422356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建立完善的立体的安全保障体系</a:t>
            </a:r>
            <a:endParaRPr lang="zh-CN" altLang="en-US" sz="3100" b="1" dirty="0">
              <a:solidFill>
                <a:prstClr val="black">
                  <a:lumMod val="65000"/>
                  <a:lumOff val="35000"/>
                </a:prstClr>
              </a:solidFill>
              <a:cs typeface="+mn-ea"/>
              <a:sym typeface="+mn-lt"/>
            </a:endParaRPr>
          </a:p>
        </p:txBody>
      </p:sp>
      <p:sp>
        <p:nvSpPr>
          <p:cNvPr id="28" name="标题层"/>
          <p:cNvSpPr txBox="1"/>
          <p:nvPr/>
        </p:nvSpPr>
        <p:spPr bwMode="auto">
          <a:xfrm>
            <a:off x="1187624" y="1635646"/>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sp>
        <p:nvSpPr>
          <p:cNvPr id="29" name="标题层"/>
          <p:cNvSpPr txBox="1"/>
          <p:nvPr/>
        </p:nvSpPr>
        <p:spPr bwMode="auto">
          <a:xfrm>
            <a:off x="1187624" y="2279349"/>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sp>
        <p:nvSpPr>
          <p:cNvPr id="30" name="标题层"/>
          <p:cNvSpPr txBox="1"/>
          <p:nvPr/>
        </p:nvSpPr>
        <p:spPr bwMode="auto">
          <a:xfrm>
            <a:off x="1187624" y="2927421"/>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sp>
        <p:nvSpPr>
          <p:cNvPr id="37" name="标题层"/>
          <p:cNvSpPr txBox="1"/>
          <p:nvPr/>
        </p:nvSpPr>
        <p:spPr bwMode="auto">
          <a:xfrm>
            <a:off x="1187624" y="3575493"/>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05</a:t>
            </a:r>
            <a:endParaRPr lang="zh-CN" altLang="en-US" sz="3100" kern="0" dirty="0">
              <a:solidFill>
                <a:prstClr val="black">
                  <a:lumMod val="65000"/>
                  <a:lumOff val="35000"/>
                </a:prstClr>
              </a:solidFill>
              <a:cs typeface="+mn-ea"/>
              <a:sym typeface="+mn-lt"/>
            </a:endParaRPr>
          </a:p>
        </p:txBody>
      </p:sp>
      <p:sp>
        <p:nvSpPr>
          <p:cNvPr id="38" name="标题层"/>
          <p:cNvSpPr txBox="1"/>
          <p:nvPr/>
        </p:nvSpPr>
        <p:spPr bwMode="auto">
          <a:xfrm>
            <a:off x="1187624" y="4223565"/>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06</a:t>
            </a:r>
            <a:endParaRPr lang="zh-CN" altLang="en-US" sz="3100" kern="0" dirty="0">
              <a:solidFill>
                <a:prstClr val="black">
                  <a:lumMod val="65000"/>
                  <a:lumOff val="35000"/>
                </a:prst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65"/>
          <p:cNvSpPr txBox="1">
            <a:spLocks noChangeArrowheads="1"/>
          </p:cNvSpPr>
          <p:nvPr/>
        </p:nvSpPr>
        <p:spPr bwMode="auto">
          <a:xfrm>
            <a:off x="310857" y="3424772"/>
            <a:ext cx="1722530" cy="276998"/>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grpSp>
        <p:nvGrpSpPr>
          <p:cNvPr id="13" name="组合 12"/>
          <p:cNvGrpSpPr/>
          <p:nvPr/>
        </p:nvGrpSpPr>
        <p:grpSpPr>
          <a:xfrm>
            <a:off x="3916554" y="3125090"/>
            <a:ext cx="1663503" cy="576683"/>
            <a:chOff x="4853184" y="1242834"/>
            <a:chExt cx="2217714" cy="769089"/>
          </a:xfrm>
        </p:grpSpPr>
        <p:sp>
          <p:nvSpPr>
            <p:cNvPr id="14" name="文本框 65"/>
            <p:cNvSpPr txBox="1">
              <a:spLocks noChangeArrowheads="1"/>
            </p:cNvSpPr>
            <p:nvPr/>
          </p:nvSpPr>
          <p:spPr bwMode="auto">
            <a:xfrm>
              <a:off x="4853184" y="1642506"/>
              <a:ext cx="2217714" cy="369417"/>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5" name="文本框 66"/>
            <p:cNvSpPr txBox="1">
              <a:spLocks noChangeArrowheads="1"/>
            </p:cNvSpPr>
            <p:nvPr/>
          </p:nvSpPr>
          <p:spPr bwMode="auto">
            <a:xfrm>
              <a:off x="5286102" y="1242834"/>
              <a:ext cx="246276" cy="430987"/>
            </a:xfrm>
            <a:prstGeom prst="rect">
              <a:avLst/>
            </a:prstGeom>
            <a:noFill/>
            <a:ln w="9525">
              <a:noFill/>
              <a:miter lim="800000"/>
            </a:ln>
          </p:spPr>
          <p:txBody>
            <a:bodyPr wrap="none">
              <a:spAutoFit/>
            </a:bodyPr>
            <a:lstStyle/>
            <a:p>
              <a:endParaRPr lang="zh-CN" altLang="en-US" sz="1500" b="1" dirty="0">
                <a:solidFill>
                  <a:schemeClr val="tx1">
                    <a:lumMod val="75000"/>
                    <a:lumOff val="25000"/>
                  </a:schemeClr>
                </a:solidFill>
                <a:cs typeface="+mn-ea"/>
                <a:sym typeface="+mn-lt"/>
              </a:endParaRPr>
            </a:p>
          </p:txBody>
        </p:sp>
      </p:grpSp>
      <p:grpSp>
        <p:nvGrpSpPr>
          <p:cNvPr id="16" name="组合 15"/>
          <p:cNvGrpSpPr/>
          <p:nvPr/>
        </p:nvGrpSpPr>
        <p:grpSpPr>
          <a:xfrm>
            <a:off x="6138208" y="3125090"/>
            <a:ext cx="1991755" cy="1261738"/>
            <a:chOff x="4789729" y="1242834"/>
            <a:chExt cx="7802649" cy="512097"/>
          </a:xfrm>
        </p:grpSpPr>
        <p:sp>
          <p:nvSpPr>
            <p:cNvPr id="17" name="文本框 65"/>
            <p:cNvSpPr txBox="1">
              <a:spLocks noChangeArrowheads="1"/>
            </p:cNvSpPr>
            <p:nvPr/>
          </p:nvSpPr>
          <p:spPr bwMode="auto">
            <a:xfrm>
              <a:off x="4789729" y="1642506"/>
              <a:ext cx="2327916" cy="112425"/>
            </a:xfrm>
            <a:prstGeom prst="rect">
              <a:avLst/>
            </a:prstGeom>
            <a:noFill/>
            <a:ln w="9525">
              <a:noFill/>
              <a:miter lim="800000"/>
            </a:ln>
          </p:spPr>
          <p:txBody>
            <a:bodyPr wrap="square">
              <a:spAutoFit/>
            </a:bodyPr>
            <a:lstStyle/>
            <a:p>
              <a:pPr algn="just"/>
              <a:endParaRPr lang="zh-CN" altLang="en-US" sz="1200" dirty="0">
                <a:solidFill>
                  <a:schemeClr val="tx1">
                    <a:lumMod val="75000"/>
                    <a:lumOff val="25000"/>
                  </a:schemeClr>
                </a:solidFill>
                <a:cs typeface="+mn-ea"/>
                <a:sym typeface="+mn-lt"/>
              </a:endParaRPr>
            </a:p>
          </p:txBody>
        </p:sp>
        <p:sp>
          <p:nvSpPr>
            <p:cNvPr id="18" name="文本框 66"/>
            <p:cNvSpPr txBox="1">
              <a:spLocks noChangeArrowheads="1"/>
            </p:cNvSpPr>
            <p:nvPr/>
          </p:nvSpPr>
          <p:spPr bwMode="auto">
            <a:xfrm>
              <a:off x="5178049" y="1242834"/>
              <a:ext cx="7414329" cy="131162"/>
            </a:xfrm>
            <a:prstGeom prst="rect">
              <a:avLst/>
            </a:prstGeom>
            <a:noFill/>
            <a:ln w="9525">
              <a:noFill/>
              <a:miter lim="800000"/>
            </a:ln>
          </p:spPr>
          <p:txBody>
            <a:bodyPr wrap="square">
              <a:spAutoFit/>
            </a:bodyPr>
            <a:lstStyle/>
            <a:p>
              <a:endParaRPr lang="zh-CN" altLang="en-US" sz="1500" b="1" dirty="0">
                <a:solidFill>
                  <a:schemeClr val="tx1">
                    <a:lumMod val="75000"/>
                    <a:lumOff val="25000"/>
                  </a:schemeClr>
                </a:solidFill>
                <a:cs typeface="+mn-ea"/>
                <a:sym typeface="+mn-lt"/>
              </a:endParaRPr>
            </a:p>
          </p:txBody>
        </p:sp>
      </p:grpSp>
      <p:cxnSp>
        <p:nvCxnSpPr>
          <p:cNvPr id="31" name="直接连接符 30"/>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3" name="燕尾形 32"/>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矩形 2"/>
          <p:cNvSpPr/>
          <p:nvPr/>
        </p:nvSpPr>
        <p:spPr>
          <a:xfrm>
            <a:off x="179512" y="555526"/>
            <a:ext cx="4493538" cy="823687"/>
          </a:xfrm>
          <a:prstGeom prst="rect">
            <a:avLst/>
          </a:prstGeom>
        </p:spPr>
        <p:txBody>
          <a:bodyPr wrap="none">
            <a:spAutoFit/>
          </a:bodyPr>
          <a:lstStyle/>
          <a:p>
            <a:pPr>
              <a:lnSpc>
                <a:spcPct val="200000"/>
              </a:lnSpc>
            </a:pPr>
            <a:r>
              <a:rPr lang="zh-CN" altLang="en-US" sz="2800" b="1" dirty="0">
                <a:cs typeface="+mn-ea"/>
                <a:sym typeface="+mn-lt"/>
              </a:rPr>
              <a:t>五、医院信息安全保障体系</a:t>
            </a:r>
          </a:p>
        </p:txBody>
      </p:sp>
      <p:sp>
        <p:nvSpPr>
          <p:cNvPr id="4" name="矩形 3"/>
          <p:cNvSpPr/>
          <p:nvPr/>
        </p:nvSpPr>
        <p:spPr>
          <a:xfrm>
            <a:off x="4841240" y="2159635"/>
            <a:ext cx="4101465" cy="20300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800" dirty="0">
                <a:cs typeface="+mn-ea"/>
                <a:sym typeface="+mn-lt"/>
              </a:rPr>
              <a:t>建立安全风险评估机制</a:t>
            </a:r>
            <a:endParaRPr lang="en-US" altLang="zh-CN" sz="2800" dirty="0">
              <a:cs typeface="+mn-ea"/>
              <a:sym typeface="+mn-lt"/>
            </a:endParaRPr>
          </a:p>
          <a:p>
            <a:pPr marL="285750" indent="-285750">
              <a:lnSpc>
                <a:spcPct val="150000"/>
              </a:lnSpc>
              <a:buFont typeface="Wingdings" panose="05000000000000000000" pitchFamily="2" charset="2"/>
              <a:buChar char="Ø"/>
            </a:pPr>
            <a:r>
              <a:rPr lang="zh-CN" altLang="en-US" sz="2800" dirty="0">
                <a:cs typeface="+mn-ea"/>
                <a:sym typeface="+mn-lt"/>
              </a:rPr>
              <a:t>强化安全技术保障</a:t>
            </a:r>
            <a:endParaRPr lang="en-US" altLang="zh-CN" sz="2800" dirty="0">
              <a:cs typeface="+mn-ea"/>
              <a:sym typeface="+mn-lt"/>
            </a:endParaRPr>
          </a:p>
          <a:p>
            <a:pPr marL="285750" indent="-285750">
              <a:lnSpc>
                <a:spcPct val="150000"/>
              </a:lnSpc>
              <a:buFont typeface="Wingdings" panose="05000000000000000000" pitchFamily="2" charset="2"/>
              <a:buChar char="Ø"/>
            </a:pPr>
            <a:r>
              <a:rPr lang="zh-CN" altLang="en-US" sz="2800" dirty="0">
                <a:cs typeface="+mn-ea"/>
                <a:sym typeface="+mn-lt"/>
              </a:rPr>
              <a:t>加强安全管理机制建设</a:t>
            </a:r>
            <a:endParaRPr lang="en-US" altLang="zh-CN" sz="2800" dirty="0">
              <a:cs typeface="+mn-ea"/>
              <a:sym typeface="+mn-lt"/>
            </a:endParaRPr>
          </a:p>
        </p:txBody>
      </p:sp>
      <p:cxnSp>
        <p:nvCxnSpPr>
          <p:cNvPr id="19" name="直接连接符 18"/>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TextBox 43"/>
          <p:cNvSpPr txBox="1">
            <a:spLocks noChangeArrowheads="1"/>
          </p:cNvSpPr>
          <p:nvPr/>
        </p:nvSpPr>
        <p:spPr bwMode="auto">
          <a:xfrm>
            <a:off x="1943074" y="51470"/>
            <a:ext cx="6733382" cy="56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defTabSz="1024255">
              <a:defRPr/>
            </a:pPr>
            <a:r>
              <a:rPr lang="zh-CN" altLang="en-US" sz="3200" b="1" dirty="0">
                <a:latin typeface="+mn-lt"/>
                <a:ea typeface="+mn-ea"/>
                <a:cs typeface="+mn-ea"/>
                <a:sym typeface="+mn-lt"/>
              </a:rPr>
              <a:t>建立完善的立体的安全保障体系</a:t>
            </a:r>
          </a:p>
        </p:txBody>
      </p:sp>
      <p:sp>
        <p:nvSpPr>
          <p:cNvPr id="21" name="TextBox 7"/>
          <p:cNvSpPr txBox="1"/>
          <p:nvPr/>
        </p:nvSpPr>
        <p:spPr>
          <a:xfrm>
            <a:off x="297716" y="51470"/>
            <a:ext cx="548850" cy="561682"/>
          </a:xfrm>
          <a:prstGeom prst="rect">
            <a:avLst/>
          </a:prstGeom>
          <a:noFill/>
        </p:spPr>
        <p:txBody>
          <a:bodyPr wrap="none" lIns="68571" tIns="34285" rIns="68571" bIns="34285" rtlCol="0">
            <a:spAutoFit/>
          </a:bodyPr>
          <a:lstStyle/>
          <a:p>
            <a:r>
              <a:rPr lang="en-US" altLang="zh-CN" sz="3200" dirty="0" smtClean="0">
                <a:cs typeface="+mn-ea"/>
                <a:sym typeface="+mn-lt"/>
              </a:rPr>
              <a:t>06</a:t>
            </a:r>
            <a:endParaRPr lang="zh-CN" altLang="en-US" sz="3200" dirty="0">
              <a:cs typeface="+mn-ea"/>
              <a:sym typeface="+mn-lt"/>
            </a:endParaRPr>
          </a:p>
        </p:txBody>
      </p:sp>
      <p:pic>
        <p:nvPicPr>
          <p:cNvPr id="2" name="图片 1" descr="信息安全"/>
          <p:cNvPicPr>
            <a:picLocks noChangeAspect="1"/>
          </p:cNvPicPr>
          <p:nvPr/>
        </p:nvPicPr>
        <p:blipFill>
          <a:blip r:embed="rId3"/>
          <a:stretch>
            <a:fillRect/>
          </a:stretch>
        </p:blipFill>
        <p:spPr>
          <a:xfrm>
            <a:off x="179705" y="1564640"/>
            <a:ext cx="4493260" cy="32200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835696" y="51470"/>
            <a:ext cx="7208666"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计算机系统安全性的内涵及基本政策</a:t>
            </a: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60"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01</a:t>
            </a:r>
            <a:endParaRPr lang="zh-CN" altLang="en-US" sz="4000" dirty="0">
              <a:cs typeface="+mn-ea"/>
              <a:sym typeface="+mn-lt"/>
            </a:endParaRPr>
          </a:p>
        </p:txBody>
      </p:sp>
      <p:sp>
        <p:nvSpPr>
          <p:cNvPr id="3" name="TextBox 2"/>
          <p:cNvSpPr txBox="1"/>
          <p:nvPr/>
        </p:nvSpPr>
        <p:spPr>
          <a:xfrm>
            <a:off x="527676" y="1666379"/>
            <a:ext cx="8352928" cy="2547236"/>
          </a:xfrm>
          <a:prstGeom prst="rect">
            <a:avLst/>
          </a:prstGeom>
          <a:noFill/>
        </p:spPr>
        <p:txBody>
          <a:bodyPr wrap="square" rtlCol="0">
            <a:spAutoFit/>
          </a:bodyPr>
          <a:lstStyle/>
          <a:p>
            <a:pPr>
              <a:lnSpc>
                <a:spcPct val="200000"/>
              </a:lnSpc>
            </a:pPr>
            <a:r>
              <a:rPr lang="en-US" altLang="zh-CN" sz="2800" dirty="0" smtClean="0">
                <a:cs typeface="+mn-ea"/>
                <a:sym typeface="+mn-lt"/>
              </a:rPr>
              <a:t>     </a:t>
            </a:r>
            <a:r>
              <a:rPr lang="zh-CN" altLang="en-US" sz="2800" dirty="0" smtClean="0">
                <a:cs typeface="+mn-ea"/>
                <a:sym typeface="+mn-lt"/>
              </a:rPr>
              <a:t>保护计算机网络系统中的</a:t>
            </a:r>
            <a:r>
              <a:rPr lang="zh-CN" altLang="en-US" sz="2800" u="sng" dirty="0" smtClean="0">
                <a:solidFill>
                  <a:srgbClr val="FF0000"/>
                </a:solidFill>
                <a:cs typeface="+mn-ea"/>
                <a:sym typeface="+mn-lt"/>
              </a:rPr>
              <a:t>硬件、软件及其数据</a:t>
            </a:r>
            <a:r>
              <a:rPr lang="zh-CN" altLang="en-US" sz="2800" dirty="0" smtClean="0">
                <a:cs typeface="+mn-ea"/>
                <a:sym typeface="+mn-lt"/>
              </a:rPr>
              <a:t>不由于偶然或恶意的原因而遭受</a:t>
            </a:r>
            <a:r>
              <a:rPr lang="zh-CN" altLang="en-US" sz="2800" u="sng" dirty="0" smtClean="0">
                <a:solidFill>
                  <a:srgbClr val="FF0000"/>
                </a:solidFill>
                <a:cs typeface="+mn-ea"/>
                <a:sym typeface="+mn-lt"/>
              </a:rPr>
              <a:t>破坏、更改、泄露</a:t>
            </a:r>
            <a:r>
              <a:rPr lang="zh-CN" altLang="en-US" sz="2800" dirty="0" smtClean="0">
                <a:cs typeface="+mn-ea"/>
                <a:sym typeface="+mn-lt"/>
              </a:rPr>
              <a:t>，保障系统连续可靠的正常运行，网络服务不中断。</a:t>
            </a:r>
            <a:endParaRPr lang="zh-CN" altLang="en-US" sz="2800" dirty="0">
              <a:cs typeface="+mn-ea"/>
              <a:sym typeface="+mn-lt"/>
            </a:endParaRPr>
          </a:p>
        </p:txBody>
      </p:sp>
      <p:sp>
        <p:nvSpPr>
          <p:cNvPr id="2" name="TextBox 1"/>
          <p:cNvSpPr txBox="1"/>
          <p:nvPr/>
        </p:nvSpPr>
        <p:spPr>
          <a:xfrm>
            <a:off x="221903" y="842769"/>
            <a:ext cx="7994689" cy="523220"/>
          </a:xfrm>
          <a:prstGeom prst="rect">
            <a:avLst/>
          </a:prstGeom>
          <a:noFill/>
        </p:spPr>
        <p:txBody>
          <a:bodyPr wrap="none" rtlCol="0">
            <a:spAutoFit/>
          </a:bodyPr>
          <a:lstStyle/>
          <a:p>
            <a:r>
              <a:rPr lang="zh-CN" altLang="en-US" sz="2800" b="1" dirty="0" smtClean="0">
                <a:cs typeface="+mn-ea"/>
                <a:sym typeface="+mn-lt"/>
              </a:rPr>
              <a:t>一、计算机系统安全性的定义  </a:t>
            </a:r>
            <a:r>
              <a:rPr lang="en-US" altLang="zh-CN" sz="2000" b="1" dirty="0" smtClean="0">
                <a:cs typeface="+mn-ea"/>
                <a:sym typeface="+mn-lt"/>
              </a:rPr>
              <a:t>Computer System security </a:t>
            </a:r>
          </a:p>
        </p:txBody>
      </p:sp>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70485" y="1248410"/>
            <a:ext cx="8973820" cy="3538220"/>
          </a:xfrm>
          <a:prstGeom prst="rect">
            <a:avLst/>
          </a:prstGeom>
          <a:noFill/>
        </p:spPr>
        <p:txBody>
          <a:bodyPr wrap="square" rtlCol="0">
            <a:spAutoFit/>
          </a:bodyPr>
          <a:lstStyle/>
          <a:p>
            <a:pPr>
              <a:lnSpc>
                <a:spcPct val="200000"/>
              </a:lnSpc>
            </a:pPr>
            <a:r>
              <a:rPr lang="zh-CN" altLang="en-US" sz="2800" dirty="0" smtClean="0">
                <a:cs typeface="+mn-ea"/>
                <a:sym typeface="+mn-lt"/>
              </a:rPr>
              <a:t>根本目的：</a:t>
            </a:r>
            <a:r>
              <a:rPr lang="zh-CN" altLang="en-US" sz="2800" dirty="0" smtClean="0">
                <a:solidFill>
                  <a:srgbClr val="FF0000"/>
                </a:solidFill>
                <a:cs typeface="+mn-ea"/>
                <a:sym typeface="+mn-lt"/>
              </a:rPr>
              <a:t>防止通过计算机网络传输的信息被非法使用</a:t>
            </a:r>
            <a:r>
              <a:rPr lang="zh-CN" altLang="en-US" sz="2800" dirty="0" smtClean="0">
                <a:cs typeface="+mn-ea"/>
                <a:sym typeface="+mn-lt"/>
              </a:rPr>
              <a:t>物理安全：系统设备及相关设施受到物理保护，免于系    </a:t>
            </a:r>
          </a:p>
          <a:p>
            <a:pPr>
              <a:lnSpc>
                <a:spcPct val="200000"/>
              </a:lnSpc>
            </a:pPr>
            <a:r>
              <a:rPr lang="zh-CN" altLang="en-US" sz="2800" dirty="0" smtClean="0">
                <a:cs typeface="+mn-ea"/>
                <a:sym typeface="+mn-lt"/>
              </a:rPr>
              <a:t>                统破坏、信息丢失等。</a:t>
            </a:r>
          </a:p>
          <a:p>
            <a:pPr>
              <a:lnSpc>
                <a:spcPct val="200000"/>
              </a:lnSpc>
            </a:pPr>
            <a:r>
              <a:rPr lang="zh-CN" altLang="en-US" sz="2800" dirty="0" smtClean="0">
                <a:cs typeface="+mn-ea"/>
                <a:sym typeface="+mn-lt"/>
              </a:rPr>
              <a:t>逻辑安全：信息的保密性、完整性和可用性（</a:t>
            </a:r>
            <a:r>
              <a:rPr lang="en-US" altLang="zh-CN" sz="2800" dirty="0" smtClean="0">
                <a:cs typeface="+mn-ea"/>
                <a:sym typeface="+mn-lt"/>
              </a:rPr>
              <a:t>CIA</a:t>
            </a:r>
            <a:r>
              <a:rPr lang="zh-CN" altLang="en-US" sz="2800" dirty="0" smtClean="0">
                <a:cs typeface="+mn-ea"/>
                <a:sym typeface="+mn-lt"/>
              </a:rPr>
              <a:t>）</a:t>
            </a:r>
          </a:p>
        </p:txBody>
      </p:sp>
      <p:sp>
        <p:nvSpPr>
          <p:cNvPr id="8" name="TextBox 7"/>
          <p:cNvSpPr txBox="1"/>
          <p:nvPr/>
        </p:nvSpPr>
        <p:spPr>
          <a:xfrm>
            <a:off x="221660"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01</a:t>
            </a:r>
            <a:endParaRPr lang="zh-CN" altLang="en-US" sz="4000" dirty="0">
              <a:cs typeface="+mn-ea"/>
              <a:sym typeface="+mn-lt"/>
            </a:endParaRPr>
          </a:p>
        </p:txBody>
      </p:sp>
      <p:sp>
        <p:nvSpPr>
          <p:cNvPr id="9" name="TextBox 43"/>
          <p:cNvSpPr txBox="1">
            <a:spLocks noChangeArrowheads="1"/>
          </p:cNvSpPr>
          <p:nvPr/>
        </p:nvSpPr>
        <p:spPr bwMode="auto">
          <a:xfrm>
            <a:off x="1835696" y="51470"/>
            <a:ext cx="7208666"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计算机系统安全性的内涵及基本政策</a:t>
            </a:r>
          </a:p>
        </p:txBody>
      </p:sp>
      <p:sp>
        <p:nvSpPr>
          <p:cNvPr id="10" name="TextBox 9"/>
          <p:cNvSpPr txBox="1"/>
          <p:nvPr/>
        </p:nvSpPr>
        <p:spPr>
          <a:xfrm>
            <a:off x="242223" y="885949"/>
            <a:ext cx="4493538" cy="523220"/>
          </a:xfrm>
          <a:prstGeom prst="rect">
            <a:avLst/>
          </a:prstGeom>
          <a:noFill/>
        </p:spPr>
        <p:txBody>
          <a:bodyPr wrap="none" rtlCol="0">
            <a:spAutoFit/>
          </a:bodyPr>
          <a:lstStyle/>
          <a:p>
            <a:r>
              <a:rPr lang="zh-CN" altLang="en-US" sz="2800" b="1" dirty="0" smtClean="0">
                <a:cs typeface="+mn-ea"/>
                <a:sym typeface="+mn-lt"/>
              </a:rPr>
              <a:t>二、计算机系统安全的内涵</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9" name="TextBox 43"/>
          <p:cNvSpPr txBox="1">
            <a:spLocks noChangeArrowheads="1"/>
          </p:cNvSpPr>
          <p:nvPr/>
        </p:nvSpPr>
        <p:spPr bwMode="auto">
          <a:xfrm>
            <a:off x="1835696" y="51470"/>
            <a:ext cx="6816753"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计算机系统安全性的内涵及基本政策</a:t>
            </a:r>
          </a:p>
        </p:txBody>
      </p: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grpSp>
        <p:nvGrpSpPr>
          <p:cNvPr id="2" name="组合 1"/>
          <p:cNvGrpSpPr/>
          <p:nvPr/>
        </p:nvGrpSpPr>
        <p:grpSpPr>
          <a:xfrm>
            <a:off x="416299" y="1339850"/>
            <a:ext cx="8355591" cy="3623945"/>
            <a:chOff x="696" y="2464"/>
            <a:chExt cx="11607" cy="4174"/>
          </a:xfrm>
        </p:grpSpPr>
        <p:sp>
          <p:nvSpPr>
            <p:cNvPr id="6" name="圆角矩形 5"/>
            <p:cNvSpPr/>
            <p:nvPr/>
          </p:nvSpPr>
          <p:spPr>
            <a:xfrm>
              <a:off x="4393" y="2464"/>
              <a:ext cx="7910" cy="1105"/>
            </a:xfrm>
            <a:prstGeom prst="roundRect">
              <a:avLst/>
            </a:prstGeom>
            <a:solidFill>
              <a:srgbClr val="5FCACB"/>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8" name="圆角矩形 7"/>
            <p:cNvSpPr/>
            <p:nvPr/>
          </p:nvSpPr>
          <p:spPr>
            <a:xfrm>
              <a:off x="4393" y="3998"/>
              <a:ext cx="7910" cy="1105"/>
            </a:xfrm>
            <a:prstGeom prst="roundRect">
              <a:avLst/>
            </a:prstGeom>
            <a:solidFill>
              <a:srgbClr val="A0BF0D"/>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9" name="圆角矩形 8"/>
            <p:cNvSpPr/>
            <p:nvPr/>
          </p:nvSpPr>
          <p:spPr>
            <a:xfrm>
              <a:off x="4393" y="5532"/>
              <a:ext cx="7910" cy="1105"/>
            </a:xfrm>
            <a:prstGeom prst="roundRect">
              <a:avLst/>
            </a:prstGeom>
            <a:solidFill>
              <a:srgbClr val="319095"/>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12" name="圆角矩形 11"/>
            <p:cNvSpPr/>
            <p:nvPr/>
          </p:nvSpPr>
          <p:spPr>
            <a:xfrm>
              <a:off x="696" y="3672"/>
              <a:ext cx="2648" cy="1801"/>
            </a:xfrm>
            <a:prstGeom prst="roundRect">
              <a:avLst/>
            </a:prstGeom>
            <a:solidFill>
              <a:schemeClr val="tx2"/>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400" b="1" dirty="0">
                  <a:cs typeface="+mn-ea"/>
                  <a:sym typeface="+mn-lt"/>
                </a:rPr>
                <a:t>系统安全</a:t>
              </a:r>
              <a:r>
                <a:rPr lang="zh-CN" altLang="en-US" sz="2400" b="1" dirty="0" smtClean="0">
                  <a:cs typeface="+mn-ea"/>
                  <a:sym typeface="+mn-lt"/>
                </a:rPr>
                <a:t>的</a:t>
              </a:r>
              <a:endParaRPr lang="en-US" altLang="zh-CN" sz="2400" b="1" dirty="0" smtClean="0">
                <a:cs typeface="+mn-ea"/>
                <a:sym typeface="+mn-lt"/>
              </a:endParaRPr>
            </a:p>
            <a:p>
              <a:pPr algn="ctr"/>
              <a:r>
                <a:rPr lang="zh-CN" altLang="en-US" sz="2400" b="1" dirty="0" smtClean="0">
                  <a:cs typeface="+mn-ea"/>
                  <a:sym typeface="+mn-lt"/>
                </a:rPr>
                <a:t>基本</a:t>
              </a:r>
              <a:r>
                <a:rPr lang="zh-CN" altLang="en-US" sz="2400" b="1" dirty="0">
                  <a:cs typeface="+mn-ea"/>
                  <a:sym typeface="+mn-lt"/>
                </a:rPr>
                <a:t>对策</a:t>
              </a:r>
            </a:p>
          </p:txBody>
        </p:sp>
        <p:cxnSp>
          <p:nvCxnSpPr>
            <p:cNvPr id="13" name="肘形连接符 12"/>
            <p:cNvCxnSpPr/>
            <p:nvPr/>
          </p:nvCxnSpPr>
          <p:spPr>
            <a:xfrm>
              <a:off x="3411" y="4551"/>
              <a:ext cx="982" cy="15"/>
            </a:xfrm>
            <a:prstGeom prst="bentConnector3">
              <a:avLst/>
            </a:prstGeom>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3411" y="3017"/>
              <a:ext cx="982" cy="1534"/>
            </a:xfrm>
            <a:prstGeom prst="bentConnector3">
              <a:avLst/>
            </a:prstGeom>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3411" y="4551"/>
              <a:ext cx="982" cy="1534"/>
            </a:xfrm>
            <a:prstGeom prst="bentConnector3">
              <a:avLst/>
            </a:prstGeom>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4553" y="2751"/>
              <a:ext cx="6889" cy="530"/>
            </a:xfrm>
            <a:prstGeom prst="rect">
              <a:avLst/>
            </a:prstGeom>
            <a:no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zh-CN" altLang="en-US" sz="2400" dirty="0">
                  <a:solidFill>
                    <a:schemeClr val="bg1"/>
                  </a:solidFill>
                  <a:cs typeface="+mn-ea"/>
                  <a:sym typeface="+mn-lt"/>
                </a:rPr>
                <a:t>使用防火墙、防病毒、信息加密</a:t>
              </a:r>
            </a:p>
          </p:txBody>
        </p:sp>
        <p:sp>
          <p:nvSpPr>
            <p:cNvPr id="4" name="TextBox 3"/>
            <p:cNvSpPr txBox="1"/>
            <p:nvPr/>
          </p:nvSpPr>
          <p:spPr>
            <a:xfrm>
              <a:off x="4554" y="5543"/>
              <a:ext cx="7592" cy="956"/>
            </a:xfrm>
            <a:prstGeom prst="rect">
              <a:avLst/>
            </a:prstGeom>
            <a:no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zh-CN" altLang="en-US" sz="2400" dirty="0">
                  <a:solidFill>
                    <a:schemeClr val="bg1"/>
                  </a:solidFill>
                  <a:cs typeface="+mn-ea"/>
                  <a:sym typeface="+mn-lt"/>
                </a:rPr>
                <a:t>采用必要的实施监控手段、应用检查安全漏洞的仿真系统</a:t>
              </a:r>
            </a:p>
          </p:txBody>
        </p:sp>
        <p:sp>
          <p:nvSpPr>
            <p:cNvPr id="5" name="矩形 4"/>
            <p:cNvSpPr/>
            <p:nvPr/>
          </p:nvSpPr>
          <p:spPr>
            <a:xfrm>
              <a:off x="4553" y="4108"/>
              <a:ext cx="7584" cy="956"/>
            </a:xfrm>
            <a:prstGeom prst="rect">
              <a:avLst/>
            </a:prstGeom>
            <a:effectLst>
              <a:outerShdw blurRad="63500" sx="102000" sy="102000" algn="ctr" rotWithShape="0">
                <a:prstClr val="black">
                  <a:alpha val="40000"/>
                </a:prstClr>
              </a:outerShdw>
            </a:effectLst>
            <a:scene3d>
              <a:camera prst="orthographicFront"/>
              <a:lightRig rig="threePt" dir="t"/>
            </a:scene3d>
            <a:sp3d>
              <a:bevelT/>
            </a:sp3d>
          </p:spPr>
          <p:txBody>
            <a:bodyPr wrap="square">
              <a:spAutoFit/>
            </a:bodyPr>
            <a:lstStyle/>
            <a:p>
              <a:pPr lvl="0"/>
              <a:r>
                <a:rPr lang="zh-CN" altLang="en-US" sz="2400" dirty="0">
                  <a:solidFill>
                    <a:schemeClr val="bg1"/>
                  </a:solidFill>
                  <a:cs typeface="+mn-ea"/>
                  <a:sym typeface="+mn-lt"/>
                </a:rPr>
                <a:t>企业的规章制度、网络安全教育和国家的法律政策</a:t>
              </a:r>
            </a:p>
          </p:txBody>
        </p:sp>
      </p:grpSp>
      <p:sp>
        <p:nvSpPr>
          <p:cNvPr id="17" name="TextBox 7"/>
          <p:cNvSpPr txBox="1"/>
          <p:nvPr/>
        </p:nvSpPr>
        <p:spPr>
          <a:xfrm>
            <a:off x="221660" y="-20538"/>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01</a:t>
            </a:r>
            <a:endParaRPr lang="zh-CN" altLang="en-US" sz="4000" dirty="0">
              <a:cs typeface="+mn-ea"/>
              <a:sym typeface="+mn-lt"/>
            </a:endParaRPr>
          </a:p>
        </p:txBody>
      </p:sp>
      <p:sp>
        <p:nvSpPr>
          <p:cNvPr id="21" name="TextBox 20"/>
          <p:cNvSpPr txBox="1"/>
          <p:nvPr/>
        </p:nvSpPr>
        <p:spPr>
          <a:xfrm>
            <a:off x="221903" y="764664"/>
            <a:ext cx="4134465" cy="523220"/>
          </a:xfrm>
          <a:prstGeom prst="rect">
            <a:avLst/>
          </a:prstGeom>
          <a:noFill/>
        </p:spPr>
        <p:txBody>
          <a:bodyPr wrap="none" rtlCol="0">
            <a:spAutoFit/>
          </a:bodyPr>
          <a:lstStyle/>
          <a:p>
            <a:r>
              <a:rPr lang="zh-CN" altLang="en-US" sz="2800" b="1" dirty="0" smtClean="0">
                <a:cs typeface="+mn-ea"/>
                <a:sym typeface="+mn-lt"/>
              </a:rPr>
              <a:t>三、系统安全的基本对策</a:t>
            </a:r>
            <a:endParaRPr lang="zh-CN" altLang="en-US" sz="24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p:cNvCxnSpPr/>
          <p:nvPr/>
        </p:nvCxnSpPr>
        <p:spPr>
          <a:xfrm>
            <a:off x="2043678" y="107428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043678" y="987574"/>
            <a:ext cx="6632778"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chemeClr val="tx1">
                    <a:lumMod val="65000"/>
                    <a:lumOff val="35000"/>
                  </a:schemeClr>
                </a:solidFill>
                <a:cs typeface="+mn-ea"/>
                <a:sym typeface="+mn-lt"/>
              </a:rPr>
              <a:t>计算机系统安全性的内涵及基本政策</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1187624" y="987574"/>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91" name="直接连接符 90"/>
          <p:cNvCxnSpPr/>
          <p:nvPr/>
        </p:nvCxnSpPr>
        <p:spPr>
          <a:xfrm>
            <a:off x="2043678" y="1722359"/>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043678" y="1635646"/>
            <a:ext cx="5760549"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srgbClr val="319095"/>
                </a:solidFill>
                <a:cs typeface="+mn-ea"/>
                <a:sym typeface="+mn-lt"/>
              </a:rPr>
              <a:t>一般网络操作系统的安全策略</a:t>
            </a:r>
            <a:endParaRPr lang="zh-CN" altLang="en-US" sz="3100" b="1" dirty="0">
              <a:solidFill>
                <a:srgbClr val="319095"/>
              </a:solidFill>
              <a:cs typeface="+mn-ea"/>
              <a:sym typeface="+mn-lt"/>
            </a:endParaRPr>
          </a:p>
        </p:txBody>
      </p:sp>
      <p:cxnSp>
        <p:nvCxnSpPr>
          <p:cNvPr id="96" name="直接连接符 95"/>
          <p:cNvCxnSpPr/>
          <p:nvPr/>
        </p:nvCxnSpPr>
        <p:spPr>
          <a:xfrm>
            <a:off x="2043678" y="235572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043678" y="2283718"/>
            <a:ext cx="3710263"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医院信息安全</a:t>
            </a:r>
            <a:endParaRPr lang="zh-CN" altLang="en-US" sz="3100" b="1" dirty="0">
              <a:solidFill>
                <a:prstClr val="black">
                  <a:lumMod val="65000"/>
                  <a:lumOff val="35000"/>
                </a:prstClr>
              </a:solidFill>
              <a:cs typeface="+mn-ea"/>
              <a:sym typeface="+mn-lt"/>
            </a:endParaRPr>
          </a:p>
        </p:txBody>
      </p:sp>
      <p:cxnSp>
        <p:nvCxnSpPr>
          <p:cNvPr id="101" name="直接连接符 100"/>
          <p:cNvCxnSpPr/>
          <p:nvPr/>
        </p:nvCxnSpPr>
        <p:spPr>
          <a:xfrm>
            <a:off x="2043678" y="301850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043678" y="296779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计算机犯罪和计算机病毒防治</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7145" y="-40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525963" y="159024"/>
            <a:ext cx="4092075"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第十一</a:t>
            </a:r>
            <a:r>
              <a:rPr lang="zh-CN" altLang="en-US" sz="3700" b="1" dirty="0" smtClean="0">
                <a:solidFill>
                  <a:prstClr val="white"/>
                </a:solidFill>
                <a:cs typeface="+mn-ea"/>
                <a:sym typeface="+mn-lt"/>
              </a:rPr>
              <a:t>章 信息安全</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cxnSp>
        <p:nvCxnSpPr>
          <p:cNvPr id="33" name="直接连接符 32"/>
          <p:cNvCxnSpPr/>
          <p:nvPr/>
        </p:nvCxnSpPr>
        <p:spPr>
          <a:xfrm>
            <a:off x="2043678" y="4371950"/>
            <a:ext cx="0" cy="417343"/>
          </a:xfrm>
          <a:prstGeom prst="line">
            <a:avLst/>
          </a:prstGeom>
          <a:noFill/>
          <a:ln w="9525" cap="flat" cmpd="sng" algn="ctr">
            <a:solidFill>
              <a:schemeClr val="tx1">
                <a:lumMod val="65000"/>
                <a:lumOff val="35000"/>
              </a:schemeClr>
            </a:solidFill>
            <a:prstDash val="solid"/>
          </a:ln>
          <a:effectLst/>
        </p:spPr>
      </p:cxnSp>
      <p:cxnSp>
        <p:nvCxnSpPr>
          <p:cNvPr id="34" name="直接连接符 33"/>
          <p:cNvCxnSpPr/>
          <p:nvPr/>
        </p:nvCxnSpPr>
        <p:spPr>
          <a:xfrm>
            <a:off x="2043678" y="3738583"/>
            <a:ext cx="0" cy="417343"/>
          </a:xfrm>
          <a:prstGeom prst="line">
            <a:avLst/>
          </a:prstGeom>
          <a:noFill/>
          <a:ln w="9525" cap="flat" cmpd="sng" algn="ctr">
            <a:solidFill>
              <a:schemeClr val="tx1">
                <a:lumMod val="65000"/>
                <a:lumOff val="35000"/>
              </a:schemeClr>
            </a:solidFill>
            <a:prstDash val="solid"/>
          </a:ln>
          <a:effectLst/>
        </p:spPr>
      </p:cxnSp>
      <p:sp>
        <p:nvSpPr>
          <p:cNvPr id="35" name="标题层"/>
          <p:cNvSpPr txBox="1"/>
          <p:nvPr/>
        </p:nvSpPr>
        <p:spPr bwMode="auto">
          <a:xfrm>
            <a:off x="2043678" y="3615866"/>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防火墙技术</a:t>
            </a:r>
            <a:endParaRPr lang="zh-CN" altLang="en-US" sz="3100" b="1" dirty="0">
              <a:solidFill>
                <a:prstClr val="black">
                  <a:lumMod val="65000"/>
                  <a:lumOff val="35000"/>
                </a:prstClr>
              </a:solidFill>
              <a:cs typeface="+mn-ea"/>
              <a:sym typeface="+mn-lt"/>
            </a:endParaRPr>
          </a:p>
        </p:txBody>
      </p:sp>
      <p:sp>
        <p:nvSpPr>
          <p:cNvPr id="36" name="标题层"/>
          <p:cNvSpPr txBox="1"/>
          <p:nvPr/>
        </p:nvSpPr>
        <p:spPr bwMode="auto">
          <a:xfrm>
            <a:off x="2051720" y="4223565"/>
            <a:ext cx="6056714" cy="580433"/>
          </a:xfrm>
          <a:prstGeom prst="rect">
            <a:avLst/>
          </a:prstGeom>
          <a:noFill/>
          <a:effectLst/>
        </p:spPr>
        <p:txBody>
          <a:bodyPr wrap="square" lIns="102382" tIns="51190" rIns="102382" bIns="51190">
            <a:spAutoFit/>
          </a:bodyPr>
          <a:lstStyle/>
          <a:p>
            <a:pPr defTabSz="1024255">
              <a:defRPr/>
            </a:pPr>
            <a:r>
              <a:rPr lang="zh-CN" altLang="en-US" sz="3100" b="1" dirty="0" smtClean="0">
                <a:solidFill>
                  <a:prstClr val="black">
                    <a:lumMod val="65000"/>
                    <a:lumOff val="35000"/>
                  </a:prstClr>
                </a:solidFill>
                <a:cs typeface="+mn-ea"/>
                <a:sym typeface="+mn-lt"/>
              </a:rPr>
              <a:t>建立完善的立体的安全保障体系</a:t>
            </a:r>
            <a:endParaRPr lang="zh-CN" altLang="en-US" sz="3100" b="1" dirty="0">
              <a:solidFill>
                <a:prstClr val="black">
                  <a:lumMod val="65000"/>
                  <a:lumOff val="35000"/>
                </a:prstClr>
              </a:solidFill>
              <a:cs typeface="+mn-ea"/>
              <a:sym typeface="+mn-lt"/>
            </a:endParaRPr>
          </a:p>
        </p:txBody>
      </p:sp>
      <p:sp>
        <p:nvSpPr>
          <p:cNvPr id="28" name="标题层"/>
          <p:cNvSpPr txBox="1"/>
          <p:nvPr/>
        </p:nvSpPr>
        <p:spPr bwMode="auto">
          <a:xfrm>
            <a:off x="1187624" y="1635646"/>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rgbClr val="319095"/>
                </a:solidFill>
                <a:cs typeface="+mn-ea"/>
                <a:sym typeface="+mn-lt"/>
              </a:rPr>
              <a:t>02</a:t>
            </a:r>
            <a:endParaRPr lang="zh-CN" altLang="en-US" sz="3100" kern="0" dirty="0">
              <a:solidFill>
                <a:srgbClr val="319095"/>
              </a:solidFill>
              <a:cs typeface="+mn-ea"/>
              <a:sym typeface="+mn-lt"/>
            </a:endParaRPr>
          </a:p>
        </p:txBody>
      </p:sp>
      <p:sp>
        <p:nvSpPr>
          <p:cNvPr id="29" name="标题层"/>
          <p:cNvSpPr txBox="1"/>
          <p:nvPr/>
        </p:nvSpPr>
        <p:spPr bwMode="auto">
          <a:xfrm>
            <a:off x="1187624" y="2279349"/>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sp>
        <p:nvSpPr>
          <p:cNvPr id="30" name="标题层"/>
          <p:cNvSpPr txBox="1"/>
          <p:nvPr/>
        </p:nvSpPr>
        <p:spPr bwMode="auto">
          <a:xfrm>
            <a:off x="1187624" y="2927421"/>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sp>
        <p:nvSpPr>
          <p:cNvPr id="37" name="标题层"/>
          <p:cNvSpPr txBox="1"/>
          <p:nvPr/>
        </p:nvSpPr>
        <p:spPr bwMode="auto">
          <a:xfrm>
            <a:off x="1187624" y="3575493"/>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05</a:t>
            </a:r>
            <a:endParaRPr lang="zh-CN" altLang="en-US" sz="3100" kern="0" dirty="0">
              <a:solidFill>
                <a:prstClr val="black">
                  <a:lumMod val="65000"/>
                  <a:lumOff val="35000"/>
                </a:prstClr>
              </a:solidFill>
              <a:cs typeface="+mn-ea"/>
              <a:sym typeface="+mn-lt"/>
            </a:endParaRPr>
          </a:p>
        </p:txBody>
      </p:sp>
      <p:sp>
        <p:nvSpPr>
          <p:cNvPr id="38" name="标题层"/>
          <p:cNvSpPr txBox="1"/>
          <p:nvPr/>
        </p:nvSpPr>
        <p:spPr bwMode="auto">
          <a:xfrm>
            <a:off x="1187624" y="4223565"/>
            <a:ext cx="659314" cy="580433"/>
          </a:xfrm>
          <a:prstGeom prst="rect">
            <a:avLst/>
          </a:prstGeom>
          <a:noFill/>
          <a:effectLst/>
        </p:spPr>
        <p:txBody>
          <a:bodyPr wrap="square" lIns="102382" tIns="51190" rIns="102382" bIns="51190">
            <a:spAutoFit/>
          </a:bodyPr>
          <a:lstStyle/>
          <a:p>
            <a:pPr algn="ctr" defTabSz="1024255">
              <a:defRPr/>
            </a:pPr>
            <a:r>
              <a:rPr lang="en-US" altLang="zh-CN" sz="3100" kern="0" dirty="0" smtClean="0">
                <a:solidFill>
                  <a:prstClr val="black">
                    <a:lumMod val="65000"/>
                    <a:lumOff val="35000"/>
                  </a:prstClr>
                </a:solidFill>
                <a:cs typeface="+mn-ea"/>
                <a:sym typeface="+mn-lt"/>
              </a:rPr>
              <a:t>06</a:t>
            </a:r>
            <a:endParaRPr lang="zh-CN" altLang="en-US" sz="3100" kern="0" dirty="0">
              <a:solidFill>
                <a:prstClr val="black">
                  <a:lumMod val="65000"/>
                  <a:lumOff val="35000"/>
                </a:prst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07704" y="51470"/>
            <a:ext cx="6398195"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一般网络操作系统的安全策略</a:t>
            </a: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grpSp>
        <p:nvGrpSpPr>
          <p:cNvPr id="22" name="组合 21"/>
          <p:cNvGrpSpPr/>
          <p:nvPr/>
        </p:nvGrpSpPr>
        <p:grpSpPr>
          <a:xfrm>
            <a:off x="452755" y="1186180"/>
            <a:ext cx="8381365" cy="3603096"/>
            <a:chOff x="713" y="2059"/>
            <a:chExt cx="12423" cy="5306"/>
          </a:xfrm>
        </p:grpSpPr>
        <p:sp>
          <p:nvSpPr>
            <p:cNvPr id="3" name="TextBox 2"/>
            <p:cNvSpPr txBox="1"/>
            <p:nvPr/>
          </p:nvSpPr>
          <p:spPr>
            <a:xfrm>
              <a:off x="5717" y="3747"/>
              <a:ext cx="2550" cy="2038"/>
            </a:xfrm>
            <a:prstGeom prst="rect">
              <a:avLst/>
            </a:prstGeom>
            <a:noFill/>
            <a:scene3d>
              <a:camera prst="orthographicFront"/>
              <a:lightRig rig="threePt" dir="t"/>
            </a:scene3d>
            <a:sp3d>
              <a:bevelT/>
            </a:sp3d>
          </p:spPr>
          <p:txBody>
            <a:bodyPr wrap="square" rtlCol="0">
              <a:spAutoFit/>
            </a:bodyPr>
            <a:lstStyle/>
            <a:p>
              <a:r>
                <a:rPr lang="zh-CN" altLang="en-US" sz="2800" b="1" dirty="0" smtClean="0">
                  <a:solidFill>
                    <a:schemeClr val="bg1"/>
                  </a:solidFill>
                  <a:cs typeface="+mn-ea"/>
                  <a:sym typeface="+mn-lt"/>
                </a:rPr>
                <a:t>信息产</a:t>
              </a:r>
              <a:endParaRPr lang="en-US" altLang="zh-CN" sz="2800" b="1" dirty="0" smtClean="0">
                <a:solidFill>
                  <a:schemeClr val="bg1"/>
                </a:solidFill>
                <a:cs typeface="+mn-ea"/>
                <a:sym typeface="+mn-lt"/>
              </a:endParaRPr>
            </a:p>
            <a:p>
              <a:r>
                <a:rPr lang="zh-CN" altLang="en-US" sz="2800" b="1" dirty="0" smtClean="0">
                  <a:solidFill>
                    <a:schemeClr val="bg1"/>
                  </a:solidFill>
                  <a:cs typeface="+mn-ea"/>
                  <a:sym typeface="+mn-lt"/>
                </a:rPr>
                <a:t>业结构</a:t>
              </a:r>
              <a:endParaRPr lang="en-US" altLang="zh-CN" sz="2800" b="1" dirty="0" smtClean="0">
                <a:solidFill>
                  <a:schemeClr val="bg1"/>
                </a:solidFill>
                <a:cs typeface="+mn-ea"/>
                <a:sym typeface="+mn-lt"/>
              </a:endParaRPr>
            </a:p>
            <a:p>
              <a:r>
                <a:rPr lang="zh-CN" altLang="en-US" sz="2800" b="1" dirty="0" smtClean="0">
                  <a:solidFill>
                    <a:schemeClr val="bg1"/>
                  </a:solidFill>
                  <a:cs typeface="+mn-ea"/>
                  <a:sym typeface="+mn-lt"/>
                </a:rPr>
                <a:t>形态</a:t>
              </a:r>
              <a:endParaRPr lang="zh-CN" altLang="en-US" sz="2800" b="1" dirty="0">
                <a:solidFill>
                  <a:schemeClr val="bg1"/>
                </a:solidFill>
                <a:cs typeface="+mn-ea"/>
                <a:sym typeface="+mn-lt"/>
              </a:endParaRPr>
            </a:p>
          </p:txBody>
        </p:sp>
        <p:grpSp>
          <p:nvGrpSpPr>
            <p:cNvPr id="8" name="组合 7"/>
            <p:cNvGrpSpPr/>
            <p:nvPr/>
          </p:nvGrpSpPr>
          <p:grpSpPr bwMode="auto">
            <a:xfrm>
              <a:off x="5851" y="3587"/>
              <a:ext cx="2230" cy="1880"/>
              <a:chOff x="5184305" y="3025164"/>
              <a:chExt cx="1887055" cy="1592580"/>
            </a:xfrm>
          </p:grpSpPr>
          <p:sp>
            <p:nvSpPr>
              <p:cNvPr id="9" name="六边形 6"/>
              <p:cNvSpPr>
                <a:spLocks noChangeArrowheads="1"/>
              </p:cNvSpPr>
              <p:nvPr/>
            </p:nvSpPr>
            <p:spPr bwMode="auto">
              <a:xfrm>
                <a:off x="5184305" y="3025164"/>
                <a:ext cx="1887055" cy="1592580"/>
              </a:xfrm>
              <a:prstGeom prst="hexagon">
                <a:avLst>
                  <a:gd name="adj" fmla="val 24998"/>
                  <a:gd name="vf" fmla="val 115470"/>
                </a:avLst>
              </a:prstGeom>
              <a:solidFill>
                <a:srgbClr val="EA6103"/>
              </a:solidFill>
              <a:ln>
                <a:noFill/>
              </a:ln>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defTabSz="767080"/>
                <a:endParaRPr lang="zh-CN" altLang="en-US" sz="2000">
                  <a:solidFill>
                    <a:schemeClr val="bg1"/>
                  </a:solidFill>
                  <a:cs typeface="+mn-ea"/>
                  <a:sym typeface="+mn-lt"/>
                </a:endParaRPr>
              </a:p>
            </p:txBody>
          </p:sp>
          <p:grpSp>
            <p:nvGrpSpPr>
              <p:cNvPr id="10" name="组合 9"/>
              <p:cNvGrpSpPr>
                <a:grpSpLocks noChangeAspect="1"/>
              </p:cNvGrpSpPr>
              <p:nvPr/>
            </p:nvGrpSpPr>
            <p:grpSpPr>
              <a:xfrm>
                <a:off x="5630276" y="3468879"/>
                <a:ext cx="966085" cy="648000"/>
                <a:chOff x="3784600" y="1525588"/>
                <a:chExt cx="935038" cy="568325"/>
              </a:xfrm>
              <a:solidFill>
                <a:srgbClr val="E7E7E7"/>
              </a:solidFill>
            </p:grpSpPr>
            <p:sp>
              <p:nvSpPr>
                <p:cNvPr id="11" name="Freeform 8"/>
                <p:cNvSpPr/>
                <p:nvPr/>
              </p:nvSpPr>
              <p:spPr bwMode="auto">
                <a:xfrm>
                  <a:off x="3871913" y="2011363"/>
                  <a:ext cx="112713" cy="82550"/>
                </a:xfrm>
                <a:custGeom>
                  <a:avLst/>
                  <a:gdLst>
                    <a:gd name="T0" fmla="*/ 30 w 30"/>
                    <a:gd name="T1" fmla="*/ 19 h 22"/>
                    <a:gd name="T2" fmla="*/ 30 w 30"/>
                    <a:gd name="T3" fmla="*/ 0 h 22"/>
                    <a:gd name="T4" fmla="*/ 1 w 30"/>
                    <a:gd name="T5" fmla="*/ 22 h 22"/>
                    <a:gd name="T6" fmla="*/ 27 w 30"/>
                    <a:gd name="T7" fmla="*/ 22 h 22"/>
                    <a:gd name="T8" fmla="*/ 30 w 30"/>
                    <a:gd name="T9" fmla="*/ 19 h 22"/>
                  </a:gdLst>
                  <a:ahLst/>
                  <a:cxnLst>
                    <a:cxn ang="0">
                      <a:pos x="T0" y="T1"/>
                    </a:cxn>
                    <a:cxn ang="0">
                      <a:pos x="T2" y="T3"/>
                    </a:cxn>
                    <a:cxn ang="0">
                      <a:pos x="T4" y="T5"/>
                    </a:cxn>
                    <a:cxn ang="0">
                      <a:pos x="T6" y="T7"/>
                    </a:cxn>
                    <a:cxn ang="0">
                      <a:pos x="T8" y="T9"/>
                    </a:cxn>
                  </a:cxnLst>
                  <a:rect l="0" t="0" r="r" b="b"/>
                  <a:pathLst>
                    <a:path w="30" h="22">
                      <a:moveTo>
                        <a:pt x="30" y="19"/>
                      </a:moveTo>
                      <a:cubicBezTo>
                        <a:pt x="30" y="0"/>
                        <a:pt x="30" y="0"/>
                        <a:pt x="30" y="0"/>
                      </a:cubicBezTo>
                      <a:cubicBezTo>
                        <a:pt x="30" y="0"/>
                        <a:pt x="0" y="22"/>
                        <a:pt x="1" y="22"/>
                      </a:cubicBezTo>
                      <a:cubicBezTo>
                        <a:pt x="27" y="22"/>
                        <a:pt x="27" y="22"/>
                        <a:pt x="27" y="22"/>
                      </a:cubicBezTo>
                      <a:cubicBezTo>
                        <a:pt x="29" y="22"/>
                        <a:pt x="30" y="21"/>
                        <a:pt x="30" y="19"/>
                      </a:cubicBez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2" name="Freeform 9"/>
                <p:cNvSpPr/>
                <p:nvPr/>
              </p:nvSpPr>
              <p:spPr bwMode="auto">
                <a:xfrm>
                  <a:off x="4020344" y="1893888"/>
                  <a:ext cx="120650" cy="200025"/>
                </a:xfrm>
                <a:custGeom>
                  <a:avLst/>
                  <a:gdLst>
                    <a:gd name="T0" fmla="*/ 29 w 32"/>
                    <a:gd name="T1" fmla="*/ 53 h 53"/>
                    <a:gd name="T2" fmla="*/ 32 w 32"/>
                    <a:gd name="T3" fmla="*/ 50 h 53"/>
                    <a:gd name="T4" fmla="*/ 32 w 32"/>
                    <a:gd name="T5" fmla="*/ 0 h 53"/>
                    <a:gd name="T6" fmla="*/ 0 w 32"/>
                    <a:gd name="T7" fmla="*/ 23 h 53"/>
                    <a:gd name="T8" fmla="*/ 0 w 32"/>
                    <a:gd name="T9" fmla="*/ 24 h 53"/>
                    <a:gd name="T10" fmla="*/ 0 w 32"/>
                    <a:gd name="T11" fmla="*/ 50 h 53"/>
                    <a:gd name="T12" fmla="*/ 2 w 32"/>
                    <a:gd name="T13" fmla="*/ 53 h 53"/>
                    <a:gd name="T14" fmla="*/ 29 w 32"/>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3">
                      <a:moveTo>
                        <a:pt x="29" y="53"/>
                      </a:moveTo>
                      <a:cubicBezTo>
                        <a:pt x="30" y="53"/>
                        <a:pt x="32" y="52"/>
                        <a:pt x="32" y="50"/>
                      </a:cubicBezTo>
                      <a:cubicBezTo>
                        <a:pt x="32" y="0"/>
                        <a:pt x="32" y="0"/>
                        <a:pt x="32" y="0"/>
                      </a:cubicBezTo>
                      <a:cubicBezTo>
                        <a:pt x="0" y="23"/>
                        <a:pt x="0" y="23"/>
                        <a:pt x="0" y="23"/>
                      </a:cubicBezTo>
                      <a:cubicBezTo>
                        <a:pt x="0" y="24"/>
                        <a:pt x="0" y="24"/>
                        <a:pt x="0" y="24"/>
                      </a:cubicBezTo>
                      <a:cubicBezTo>
                        <a:pt x="0" y="50"/>
                        <a:pt x="0" y="50"/>
                        <a:pt x="0" y="50"/>
                      </a:cubicBezTo>
                      <a:cubicBezTo>
                        <a:pt x="0" y="52"/>
                        <a:pt x="1" y="53"/>
                        <a:pt x="2" y="53"/>
                      </a:cubicBezTo>
                      <a:lnTo>
                        <a:pt x="29" y="53"/>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3" name="Freeform 10"/>
                <p:cNvSpPr/>
                <p:nvPr/>
              </p:nvSpPr>
              <p:spPr bwMode="auto">
                <a:xfrm>
                  <a:off x="4176712" y="1800225"/>
                  <a:ext cx="120650" cy="293688"/>
                </a:xfrm>
                <a:custGeom>
                  <a:avLst/>
                  <a:gdLst>
                    <a:gd name="T0" fmla="*/ 29 w 32"/>
                    <a:gd name="T1" fmla="*/ 78 h 78"/>
                    <a:gd name="T2" fmla="*/ 32 w 32"/>
                    <a:gd name="T3" fmla="*/ 75 h 78"/>
                    <a:gd name="T4" fmla="*/ 32 w 32"/>
                    <a:gd name="T5" fmla="*/ 9 h 78"/>
                    <a:gd name="T6" fmla="*/ 23 w 32"/>
                    <a:gd name="T7" fmla="*/ 0 h 78"/>
                    <a:gd name="T8" fmla="*/ 10 w 32"/>
                    <a:gd name="T9" fmla="*/ 10 h 78"/>
                    <a:gd name="T10" fmla="*/ 0 w 32"/>
                    <a:gd name="T11" fmla="*/ 17 h 78"/>
                    <a:gd name="T12" fmla="*/ 0 w 32"/>
                    <a:gd name="T13" fmla="*/ 75 h 78"/>
                    <a:gd name="T14" fmla="*/ 3 w 32"/>
                    <a:gd name="T15" fmla="*/ 78 h 78"/>
                    <a:gd name="T16" fmla="*/ 29 w 32"/>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8">
                      <a:moveTo>
                        <a:pt x="29" y="78"/>
                      </a:moveTo>
                      <a:cubicBezTo>
                        <a:pt x="31" y="78"/>
                        <a:pt x="32" y="77"/>
                        <a:pt x="32" y="75"/>
                      </a:cubicBezTo>
                      <a:cubicBezTo>
                        <a:pt x="32" y="9"/>
                        <a:pt x="32" y="9"/>
                        <a:pt x="32" y="9"/>
                      </a:cubicBezTo>
                      <a:cubicBezTo>
                        <a:pt x="23" y="0"/>
                        <a:pt x="23" y="0"/>
                        <a:pt x="23" y="0"/>
                      </a:cubicBezTo>
                      <a:cubicBezTo>
                        <a:pt x="10" y="10"/>
                        <a:pt x="10" y="10"/>
                        <a:pt x="10" y="10"/>
                      </a:cubicBezTo>
                      <a:cubicBezTo>
                        <a:pt x="0" y="17"/>
                        <a:pt x="0" y="17"/>
                        <a:pt x="0" y="17"/>
                      </a:cubicBezTo>
                      <a:cubicBezTo>
                        <a:pt x="0" y="75"/>
                        <a:pt x="0" y="75"/>
                        <a:pt x="0" y="75"/>
                      </a:cubicBezTo>
                      <a:cubicBezTo>
                        <a:pt x="0" y="77"/>
                        <a:pt x="1" y="78"/>
                        <a:pt x="3" y="78"/>
                      </a:cubicBezTo>
                      <a:lnTo>
                        <a:pt x="29" y="78"/>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4" name="Freeform 11"/>
                <p:cNvSpPr/>
                <p:nvPr/>
              </p:nvSpPr>
              <p:spPr bwMode="auto">
                <a:xfrm>
                  <a:off x="4333081" y="1841500"/>
                  <a:ext cx="120650" cy="252413"/>
                </a:xfrm>
                <a:custGeom>
                  <a:avLst/>
                  <a:gdLst>
                    <a:gd name="T0" fmla="*/ 30 w 32"/>
                    <a:gd name="T1" fmla="*/ 67 h 67"/>
                    <a:gd name="T2" fmla="*/ 32 w 32"/>
                    <a:gd name="T3" fmla="*/ 64 h 67"/>
                    <a:gd name="T4" fmla="*/ 32 w 32"/>
                    <a:gd name="T5" fmla="*/ 0 h 67"/>
                    <a:gd name="T6" fmla="*/ 20 w 32"/>
                    <a:gd name="T7" fmla="*/ 10 h 67"/>
                    <a:gd name="T8" fmla="*/ 16 w 32"/>
                    <a:gd name="T9" fmla="*/ 13 h 67"/>
                    <a:gd name="T10" fmla="*/ 5 w 32"/>
                    <a:gd name="T11" fmla="*/ 12 h 67"/>
                    <a:gd name="T12" fmla="*/ 4 w 32"/>
                    <a:gd name="T13" fmla="*/ 11 h 67"/>
                    <a:gd name="T14" fmla="*/ 0 w 32"/>
                    <a:gd name="T15" fmla="*/ 7 h 67"/>
                    <a:gd name="T16" fmla="*/ 0 w 32"/>
                    <a:gd name="T17" fmla="*/ 64 h 67"/>
                    <a:gd name="T18" fmla="*/ 3 w 32"/>
                    <a:gd name="T19" fmla="*/ 67 h 67"/>
                    <a:gd name="T20" fmla="*/ 30 w 32"/>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67">
                      <a:moveTo>
                        <a:pt x="30" y="67"/>
                      </a:moveTo>
                      <a:cubicBezTo>
                        <a:pt x="31" y="67"/>
                        <a:pt x="32" y="66"/>
                        <a:pt x="32" y="64"/>
                      </a:cubicBezTo>
                      <a:cubicBezTo>
                        <a:pt x="32" y="0"/>
                        <a:pt x="32" y="0"/>
                        <a:pt x="32" y="0"/>
                      </a:cubicBezTo>
                      <a:cubicBezTo>
                        <a:pt x="20" y="10"/>
                        <a:pt x="20" y="10"/>
                        <a:pt x="20" y="10"/>
                      </a:cubicBezTo>
                      <a:cubicBezTo>
                        <a:pt x="16" y="13"/>
                        <a:pt x="16" y="13"/>
                        <a:pt x="16" y="13"/>
                      </a:cubicBezTo>
                      <a:cubicBezTo>
                        <a:pt x="13" y="16"/>
                        <a:pt x="8" y="15"/>
                        <a:pt x="5" y="12"/>
                      </a:cubicBezTo>
                      <a:cubicBezTo>
                        <a:pt x="4" y="11"/>
                        <a:pt x="4" y="11"/>
                        <a:pt x="4" y="11"/>
                      </a:cubicBezTo>
                      <a:cubicBezTo>
                        <a:pt x="0" y="7"/>
                        <a:pt x="0" y="7"/>
                        <a:pt x="0" y="7"/>
                      </a:cubicBezTo>
                      <a:cubicBezTo>
                        <a:pt x="0" y="64"/>
                        <a:pt x="0" y="64"/>
                        <a:pt x="0" y="64"/>
                      </a:cubicBezTo>
                      <a:cubicBezTo>
                        <a:pt x="0" y="66"/>
                        <a:pt x="2" y="67"/>
                        <a:pt x="3" y="67"/>
                      </a:cubicBezTo>
                      <a:lnTo>
                        <a:pt x="30" y="67"/>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9" name="Freeform 12"/>
                <p:cNvSpPr/>
                <p:nvPr/>
              </p:nvSpPr>
              <p:spPr bwMode="auto">
                <a:xfrm>
                  <a:off x="4489450" y="1720850"/>
                  <a:ext cx="120650" cy="373063"/>
                </a:xfrm>
                <a:custGeom>
                  <a:avLst/>
                  <a:gdLst>
                    <a:gd name="T0" fmla="*/ 29 w 32"/>
                    <a:gd name="T1" fmla="*/ 99 h 99"/>
                    <a:gd name="T2" fmla="*/ 32 w 32"/>
                    <a:gd name="T3" fmla="*/ 96 h 99"/>
                    <a:gd name="T4" fmla="*/ 32 w 32"/>
                    <a:gd name="T5" fmla="*/ 0 h 99"/>
                    <a:gd name="T6" fmla="*/ 13 w 32"/>
                    <a:gd name="T7" fmla="*/ 15 h 99"/>
                    <a:gd name="T8" fmla="*/ 0 w 32"/>
                    <a:gd name="T9" fmla="*/ 25 h 99"/>
                    <a:gd name="T10" fmla="*/ 0 w 32"/>
                    <a:gd name="T11" fmla="*/ 96 h 99"/>
                    <a:gd name="T12" fmla="*/ 3 w 32"/>
                    <a:gd name="T13" fmla="*/ 99 h 99"/>
                    <a:gd name="T14" fmla="*/ 29 w 32"/>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9">
                      <a:moveTo>
                        <a:pt x="29" y="99"/>
                      </a:moveTo>
                      <a:cubicBezTo>
                        <a:pt x="31" y="99"/>
                        <a:pt x="32" y="98"/>
                        <a:pt x="32" y="96"/>
                      </a:cubicBezTo>
                      <a:cubicBezTo>
                        <a:pt x="32" y="0"/>
                        <a:pt x="32" y="0"/>
                        <a:pt x="32" y="0"/>
                      </a:cubicBezTo>
                      <a:cubicBezTo>
                        <a:pt x="13" y="15"/>
                        <a:pt x="13" y="15"/>
                        <a:pt x="13" y="15"/>
                      </a:cubicBezTo>
                      <a:cubicBezTo>
                        <a:pt x="0" y="25"/>
                        <a:pt x="0" y="25"/>
                        <a:pt x="0" y="25"/>
                      </a:cubicBezTo>
                      <a:cubicBezTo>
                        <a:pt x="0" y="96"/>
                        <a:pt x="0" y="96"/>
                        <a:pt x="0" y="96"/>
                      </a:cubicBezTo>
                      <a:cubicBezTo>
                        <a:pt x="0" y="98"/>
                        <a:pt x="1" y="99"/>
                        <a:pt x="3" y="99"/>
                      </a:cubicBezTo>
                      <a:lnTo>
                        <a:pt x="29" y="99"/>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20" name="Freeform 13"/>
                <p:cNvSpPr/>
                <p:nvPr/>
              </p:nvSpPr>
              <p:spPr bwMode="auto">
                <a:xfrm>
                  <a:off x="3784600" y="1525588"/>
                  <a:ext cx="935038" cy="541338"/>
                </a:xfrm>
                <a:custGeom>
                  <a:avLst/>
                  <a:gdLst>
                    <a:gd name="T0" fmla="*/ 248 w 248"/>
                    <a:gd name="T1" fmla="*/ 8 h 144"/>
                    <a:gd name="T2" fmla="*/ 245 w 248"/>
                    <a:gd name="T3" fmla="*/ 2 h 144"/>
                    <a:gd name="T4" fmla="*/ 239 w 248"/>
                    <a:gd name="T5" fmla="*/ 0 h 144"/>
                    <a:gd name="T6" fmla="*/ 230 w 248"/>
                    <a:gd name="T7" fmla="*/ 0 h 144"/>
                    <a:gd name="T8" fmla="*/ 200 w 248"/>
                    <a:gd name="T9" fmla="*/ 0 h 144"/>
                    <a:gd name="T10" fmla="*/ 197 w 248"/>
                    <a:gd name="T11" fmla="*/ 1 h 144"/>
                    <a:gd name="T12" fmla="*/ 196 w 248"/>
                    <a:gd name="T13" fmla="*/ 1 h 144"/>
                    <a:gd name="T14" fmla="*/ 191 w 248"/>
                    <a:gd name="T15" fmla="*/ 8 h 144"/>
                    <a:gd name="T16" fmla="*/ 197 w 248"/>
                    <a:gd name="T17" fmla="*/ 16 h 144"/>
                    <a:gd name="T18" fmla="*/ 200 w 248"/>
                    <a:gd name="T19" fmla="*/ 17 h 144"/>
                    <a:gd name="T20" fmla="*/ 210 w 248"/>
                    <a:gd name="T21" fmla="*/ 17 h 144"/>
                    <a:gd name="T22" fmla="*/ 215 w 248"/>
                    <a:gd name="T23" fmla="*/ 17 h 144"/>
                    <a:gd name="T24" fmla="*/ 206 w 248"/>
                    <a:gd name="T25" fmla="*/ 24 h 144"/>
                    <a:gd name="T26" fmla="*/ 189 w 248"/>
                    <a:gd name="T27" fmla="*/ 39 h 144"/>
                    <a:gd name="T28" fmla="*/ 179 w 248"/>
                    <a:gd name="T29" fmla="*/ 47 h 144"/>
                    <a:gd name="T30" fmla="*/ 166 w 248"/>
                    <a:gd name="T31" fmla="*/ 57 h 144"/>
                    <a:gd name="T32" fmla="*/ 158 w 248"/>
                    <a:gd name="T33" fmla="*/ 63 h 144"/>
                    <a:gd name="T34" fmla="*/ 150 w 248"/>
                    <a:gd name="T35" fmla="*/ 55 h 144"/>
                    <a:gd name="T36" fmla="*/ 146 w 248"/>
                    <a:gd name="T37" fmla="*/ 52 h 144"/>
                    <a:gd name="T38" fmla="*/ 136 w 248"/>
                    <a:gd name="T39" fmla="*/ 42 h 144"/>
                    <a:gd name="T40" fmla="*/ 134 w 248"/>
                    <a:gd name="T41" fmla="*/ 40 h 144"/>
                    <a:gd name="T42" fmla="*/ 123 w 248"/>
                    <a:gd name="T43" fmla="*/ 39 h 144"/>
                    <a:gd name="T44" fmla="*/ 114 w 248"/>
                    <a:gd name="T45" fmla="*/ 46 h 144"/>
                    <a:gd name="T46" fmla="*/ 104 w 248"/>
                    <a:gd name="T47" fmla="*/ 54 h 144"/>
                    <a:gd name="T48" fmla="*/ 97 w 248"/>
                    <a:gd name="T49" fmla="*/ 58 h 144"/>
                    <a:gd name="T50" fmla="*/ 94 w 248"/>
                    <a:gd name="T51" fmla="*/ 61 h 144"/>
                    <a:gd name="T52" fmla="*/ 62 w 248"/>
                    <a:gd name="T53" fmla="*/ 85 h 144"/>
                    <a:gd name="T54" fmla="*/ 61 w 248"/>
                    <a:gd name="T55" fmla="*/ 86 h 144"/>
                    <a:gd name="T56" fmla="*/ 51 w 248"/>
                    <a:gd name="T57" fmla="*/ 93 h 144"/>
                    <a:gd name="T58" fmla="*/ 9 w 248"/>
                    <a:gd name="T59" fmla="*/ 124 h 144"/>
                    <a:gd name="T60" fmla="*/ 4 w 248"/>
                    <a:gd name="T61" fmla="*/ 128 h 144"/>
                    <a:gd name="T62" fmla="*/ 3 w 248"/>
                    <a:gd name="T63" fmla="*/ 140 h 144"/>
                    <a:gd name="T64" fmla="*/ 11 w 248"/>
                    <a:gd name="T65" fmla="*/ 143 h 144"/>
                    <a:gd name="T66" fmla="*/ 15 w 248"/>
                    <a:gd name="T67" fmla="*/ 142 h 144"/>
                    <a:gd name="T68" fmla="*/ 51 w 248"/>
                    <a:gd name="T69" fmla="*/ 114 h 144"/>
                    <a:gd name="T70" fmla="*/ 61 w 248"/>
                    <a:gd name="T71" fmla="*/ 107 h 144"/>
                    <a:gd name="T72" fmla="*/ 62 w 248"/>
                    <a:gd name="T73" fmla="*/ 107 h 144"/>
                    <a:gd name="T74" fmla="*/ 94 w 248"/>
                    <a:gd name="T75" fmla="*/ 82 h 144"/>
                    <a:gd name="T76" fmla="*/ 98 w 248"/>
                    <a:gd name="T77" fmla="*/ 80 h 144"/>
                    <a:gd name="T78" fmla="*/ 104 w 248"/>
                    <a:gd name="T79" fmla="*/ 75 h 144"/>
                    <a:gd name="T80" fmla="*/ 114 w 248"/>
                    <a:gd name="T81" fmla="*/ 67 h 144"/>
                    <a:gd name="T82" fmla="*/ 127 w 248"/>
                    <a:gd name="T83" fmla="*/ 57 h 144"/>
                    <a:gd name="T84" fmla="*/ 136 w 248"/>
                    <a:gd name="T85" fmla="*/ 66 h 144"/>
                    <a:gd name="T86" fmla="*/ 146 w 248"/>
                    <a:gd name="T87" fmla="*/ 76 h 144"/>
                    <a:gd name="T88" fmla="*/ 150 w 248"/>
                    <a:gd name="T89" fmla="*/ 79 h 144"/>
                    <a:gd name="T90" fmla="*/ 151 w 248"/>
                    <a:gd name="T91" fmla="*/ 81 h 144"/>
                    <a:gd name="T92" fmla="*/ 162 w 248"/>
                    <a:gd name="T93" fmla="*/ 82 h 144"/>
                    <a:gd name="T94" fmla="*/ 166 w 248"/>
                    <a:gd name="T95" fmla="*/ 79 h 144"/>
                    <a:gd name="T96" fmla="*/ 179 w 248"/>
                    <a:gd name="T97" fmla="*/ 69 h 144"/>
                    <a:gd name="T98" fmla="*/ 189 w 248"/>
                    <a:gd name="T99" fmla="*/ 61 h 144"/>
                    <a:gd name="T100" fmla="*/ 202 w 248"/>
                    <a:gd name="T101" fmla="*/ 51 h 144"/>
                    <a:gd name="T102" fmla="*/ 230 w 248"/>
                    <a:gd name="T103" fmla="*/ 27 h 144"/>
                    <a:gd name="T104" fmla="*/ 231 w 248"/>
                    <a:gd name="T105" fmla="*/ 26 h 144"/>
                    <a:gd name="T106" fmla="*/ 231 w 248"/>
                    <a:gd name="T107" fmla="*/ 46 h 144"/>
                    <a:gd name="T108" fmla="*/ 239 w 248"/>
                    <a:gd name="T109" fmla="*/ 54 h 144"/>
                    <a:gd name="T110" fmla="*/ 248 w 248"/>
                    <a:gd name="T111" fmla="*/ 46 h 144"/>
                    <a:gd name="T112" fmla="*/ 248 w 248"/>
                    <a:gd name="T113"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8" h="144">
                      <a:moveTo>
                        <a:pt x="248" y="8"/>
                      </a:moveTo>
                      <a:cubicBezTo>
                        <a:pt x="248" y="6"/>
                        <a:pt x="247" y="4"/>
                        <a:pt x="245" y="2"/>
                      </a:cubicBezTo>
                      <a:cubicBezTo>
                        <a:pt x="243" y="1"/>
                        <a:pt x="241" y="0"/>
                        <a:pt x="239" y="0"/>
                      </a:cubicBezTo>
                      <a:cubicBezTo>
                        <a:pt x="230" y="0"/>
                        <a:pt x="230" y="0"/>
                        <a:pt x="230" y="0"/>
                      </a:cubicBezTo>
                      <a:cubicBezTo>
                        <a:pt x="200" y="0"/>
                        <a:pt x="200" y="0"/>
                        <a:pt x="200" y="0"/>
                      </a:cubicBezTo>
                      <a:cubicBezTo>
                        <a:pt x="199" y="0"/>
                        <a:pt x="198" y="0"/>
                        <a:pt x="197" y="1"/>
                      </a:cubicBezTo>
                      <a:cubicBezTo>
                        <a:pt x="197" y="1"/>
                        <a:pt x="196" y="1"/>
                        <a:pt x="196" y="1"/>
                      </a:cubicBezTo>
                      <a:cubicBezTo>
                        <a:pt x="193" y="2"/>
                        <a:pt x="191" y="5"/>
                        <a:pt x="191" y="8"/>
                      </a:cubicBezTo>
                      <a:cubicBezTo>
                        <a:pt x="191" y="12"/>
                        <a:pt x="194" y="15"/>
                        <a:pt x="197" y="16"/>
                      </a:cubicBezTo>
                      <a:cubicBezTo>
                        <a:pt x="198" y="17"/>
                        <a:pt x="199" y="17"/>
                        <a:pt x="200" y="17"/>
                      </a:cubicBezTo>
                      <a:cubicBezTo>
                        <a:pt x="210" y="17"/>
                        <a:pt x="210" y="17"/>
                        <a:pt x="210" y="17"/>
                      </a:cubicBezTo>
                      <a:cubicBezTo>
                        <a:pt x="215" y="17"/>
                        <a:pt x="215" y="17"/>
                        <a:pt x="215" y="17"/>
                      </a:cubicBezTo>
                      <a:cubicBezTo>
                        <a:pt x="206" y="24"/>
                        <a:pt x="206" y="24"/>
                        <a:pt x="206" y="24"/>
                      </a:cubicBezTo>
                      <a:cubicBezTo>
                        <a:pt x="189" y="39"/>
                        <a:pt x="189" y="39"/>
                        <a:pt x="189" y="39"/>
                      </a:cubicBezTo>
                      <a:cubicBezTo>
                        <a:pt x="179" y="47"/>
                        <a:pt x="179" y="47"/>
                        <a:pt x="179" y="47"/>
                      </a:cubicBezTo>
                      <a:cubicBezTo>
                        <a:pt x="166" y="57"/>
                        <a:pt x="166" y="57"/>
                        <a:pt x="166" y="57"/>
                      </a:cubicBezTo>
                      <a:cubicBezTo>
                        <a:pt x="158" y="63"/>
                        <a:pt x="158" y="63"/>
                        <a:pt x="158" y="63"/>
                      </a:cubicBezTo>
                      <a:cubicBezTo>
                        <a:pt x="150" y="55"/>
                        <a:pt x="150" y="55"/>
                        <a:pt x="150" y="55"/>
                      </a:cubicBezTo>
                      <a:cubicBezTo>
                        <a:pt x="146" y="52"/>
                        <a:pt x="146" y="52"/>
                        <a:pt x="146" y="52"/>
                      </a:cubicBezTo>
                      <a:cubicBezTo>
                        <a:pt x="136" y="42"/>
                        <a:pt x="136" y="42"/>
                        <a:pt x="136" y="42"/>
                      </a:cubicBezTo>
                      <a:cubicBezTo>
                        <a:pt x="134" y="40"/>
                        <a:pt x="134" y="40"/>
                        <a:pt x="134" y="40"/>
                      </a:cubicBezTo>
                      <a:cubicBezTo>
                        <a:pt x="131" y="37"/>
                        <a:pt x="127" y="36"/>
                        <a:pt x="123" y="39"/>
                      </a:cubicBezTo>
                      <a:cubicBezTo>
                        <a:pt x="114" y="46"/>
                        <a:pt x="114" y="46"/>
                        <a:pt x="114" y="46"/>
                      </a:cubicBezTo>
                      <a:cubicBezTo>
                        <a:pt x="104" y="54"/>
                        <a:pt x="104" y="54"/>
                        <a:pt x="104" y="54"/>
                      </a:cubicBezTo>
                      <a:cubicBezTo>
                        <a:pt x="97" y="58"/>
                        <a:pt x="97" y="58"/>
                        <a:pt x="97" y="58"/>
                      </a:cubicBezTo>
                      <a:cubicBezTo>
                        <a:pt x="94" y="61"/>
                        <a:pt x="94" y="61"/>
                        <a:pt x="94" y="61"/>
                      </a:cubicBezTo>
                      <a:cubicBezTo>
                        <a:pt x="62" y="85"/>
                        <a:pt x="62" y="85"/>
                        <a:pt x="62" y="85"/>
                      </a:cubicBezTo>
                      <a:cubicBezTo>
                        <a:pt x="61" y="86"/>
                        <a:pt x="61" y="86"/>
                        <a:pt x="61" y="86"/>
                      </a:cubicBezTo>
                      <a:cubicBezTo>
                        <a:pt x="51" y="93"/>
                        <a:pt x="51" y="93"/>
                        <a:pt x="51" y="93"/>
                      </a:cubicBezTo>
                      <a:cubicBezTo>
                        <a:pt x="9" y="124"/>
                        <a:pt x="9" y="124"/>
                        <a:pt x="9" y="124"/>
                      </a:cubicBezTo>
                      <a:cubicBezTo>
                        <a:pt x="4" y="128"/>
                        <a:pt x="4" y="128"/>
                        <a:pt x="4" y="128"/>
                      </a:cubicBezTo>
                      <a:cubicBezTo>
                        <a:pt x="1" y="131"/>
                        <a:pt x="0" y="136"/>
                        <a:pt x="3" y="140"/>
                      </a:cubicBezTo>
                      <a:cubicBezTo>
                        <a:pt x="5" y="143"/>
                        <a:pt x="8" y="144"/>
                        <a:pt x="11" y="143"/>
                      </a:cubicBezTo>
                      <a:cubicBezTo>
                        <a:pt x="12" y="143"/>
                        <a:pt x="14" y="143"/>
                        <a:pt x="15" y="142"/>
                      </a:cubicBezTo>
                      <a:cubicBezTo>
                        <a:pt x="51" y="114"/>
                        <a:pt x="51" y="114"/>
                        <a:pt x="51" y="114"/>
                      </a:cubicBezTo>
                      <a:cubicBezTo>
                        <a:pt x="61" y="107"/>
                        <a:pt x="61" y="107"/>
                        <a:pt x="61" y="107"/>
                      </a:cubicBezTo>
                      <a:cubicBezTo>
                        <a:pt x="62" y="107"/>
                        <a:pt x="62" y="107"/>
                        <a:pt x="62" y="107"/>
                      </a:cubicBezTo>
                      <a:cubicBezTo>
                        <a:pt x="94" y="82"/>
                        <a:pt x="94" y="82"/>
                        <a:pt x="94" y="82"/>
                      </a:cubicBezTo>
                      <a:cubicBezTo>
                        <a:pt x="98" y="80"/>
                        <a:pt x="98" y="80"/>
                        <a:pt x="98" y="80"/>
                      </a:cubicBezTo>
                      <a:cubicBezTo>
                        <a:pt x="104" y="75"/>
                        <a:pt x="104" y="75"/>
                        <a:pt x="104" y="75"/>
                      </a:cubicBezTo>
                      <a:cubicBezTo>
                        <a:pt x="114" y="67"/>
                        <a:pt x="114" y="67"/>
                        <a:pt x="114" y="67"/>
                      </a:cubicBezTo>
                      <a:cubicBezTo>
                        <a:pt x="127" y="57"/>
                        <a:pt x="127" y="57"/>
                        <a:pt x="127" y="57"/>
                      </a:cubicBezTo>
                      <a:cubicBezTo>
                        <a:pt x="136" y="66"/>
                        <a:pt x="136" y="66"/>
                        <a:pt x="136" y="66"/>
                      </a:cubicBezTo>
                      <a:cubicBezTo>
                        <a:pt x="146" y="76"/>
                        <a:pt x="146" y="76"/>
                        <a:pt x="146" y="76"/>
                      </a:cubicBezTo>
                      <a:cubicBezTo>
                        <a:pt x="150" y="79"/>
                        <a:pt x="150" y="79"/>
                        <a:pt x="150" y="79"/>
                      </a:cubicBezTo>
                      <a:cubicBezTo>
                        <a:pt x="151" y="81"/>
                        <a:pt x="151" y="81"/>
                        <a:pt x="151" y="81"/>
                      </a:cubicBezTo>
                      <a:cubicBezTo>
                        <a:pt x="154" y="84"/>
                        <a:pt x="159" y="84"/>
                        <a:pt x="162" y="82"/>
                      </a:cubicBezTo>
                      <a:cubicBezTo>
                        <a:pt x="166" y="79"/>
                        <a:pt x="166" y="79"/>
                        <a:pt x="166" y="79"/>
                      </a:cubicBezTo>
                      <a:cubicBezTo>
                        <a:pt x="179" y="69"/>
                        <a:pt x="179" y="69"/>
                        <a:pt x="179" y="69"/>
                      </a:cubicBezTo>
                      <a:cubicBezTo>
                        <a:pt x="189" y="61"/>
                        <a:pt x="189" y="61"/>
                        <a:pt x="189" y="61"/>
                      </a:cubicBezTo>
                      <a:cubicBezTo>
                        <a:pt x="202" y="51"/>
                        <a:pt x="202" y="51"/>
                        <a:pt x="202" y="51"/>
                      </a:cubicBezTo>
                      <a:cubicBezTo>
                        <a:pt x="230" y="27"/>
                        <a:pt x="230" y="27"/>
                        <a:pt x="230" y="27"/>
                      </a:cubicBezTo>
                      <a:cubicBezTo>
                        <a:pt x="231" y="26"/>
                        <a:pt x="231" y="26"/>
                        <a:pt x="231" y="26"/>
                      </a:cubicBezTo>
                      <a:cubicBezTo>
                        <a:pt x="231" y="46"/>
                        <a:pt x="231" y="46"/>
                        <a:pt x="231" y="46"/>
                      </a:cubicBezTo>
                      <a:cubicBezTo>
                        <a:pt x="231" y="50"/>
                        <a:pt x="234" y="54"/>
                        <a:pt x="239" y="54"/>
                      </a:cubicBezTo>
                      <a:cubicBezTo>
                        <a:pt x="244" y="54"/>
                        <a:pt x="248" y="50"/>
                        <a:pt x="248" y="46"/>
                      </a:cubicBezTo>
                      <a:lnTo>
                        <a:pt x="248" y="8"/>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grpSp>
        </p:grpSp>
        <p:sp>
          <p:nvSpPr>
            <p:cNvPr id="21" name="六边形 20"/>
            <p:cNvSpPr/>
            <p:nvPr/>
          </p:nvSpPr>
          <p:spPr>
            <a:xfrm>
              <a:off x="5752" y="3480"/>
              <a:ext cx="2390" cy="2059"/>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endParaRPr lang="en-US" altLang="zh-CN" sz="2500" b="1">
                <a:latin typeface="+mn-lt"/>
                <a:ea typeface="+mn-ea"/>
                <a:cs typeface="+mn-ea"/>
                <a:sym typeface="+mn-lt"/>
              </a:endParaRPr>
            </a:p>
          </p:txBody>
        </p:sp>
        <p:sp>
          <p:nvSpPr>
            <p:cNvPr id="23" name="六边形 6"/>
            <p:cNvSpPr>
              <a:spLocks noChangeArrowheads="1"/>
            </p:cNvSpPr>
            <p:nvPr/>
          </p:nvSpPr>
          <p:spPr bwMode="auto">
            <a:xfrm>
              <a:off x="5839" y="3596"/>
              <a:ext cx="2230" cy="1880"/>
            </a:xfrm>
            <a:prstGeom prst="hexagon">
              <a:avLst>
                <a:gd name="adj" fmla="val 24998"/>
                <a:gd name="vf" fmla="val 115470"/>
              </a:avLst>
            </a:prstGeom>
            <a:solidFill>
              <a:srgbClr val="EA6103"/>
            </a:solidFill>
            <a:ln>
              <a:noFill/>
            </a:ln>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defTabSz="767080"/>
              <a:endParaRPr lang="zh-CN" altLang="en-US" sz="2000">
                <a:solidFill>
                  <a:schemeClr val="bg1"/>
                </a:solidFill>
                <a:cs typeface="+mn-ea"/>
                <a:sym typeface="+mn-lt"/>
              </a:endParaRPr>
            </a:p>
          </p:txBody>
        </p:sp>
        <p:sp>
          <p:nvSpPr>
            <p:cNvPr id="31" name="六边形 7"/>
            <p:cNvSpPr>
              <a:spLocks noChangeArrowheads="1"/>
            </p:cNvSpPr>
            <p:nvPr/>
          </p:nvSpPr>
          <p:spPr bwMode="auto">
            <a:xfrm>
              <a:off x="6226" y="2384"/>
              <a:ext cx="1417" cy="1097"/>
            </a:xfrm>
            <a:prstGeom prst="hexagon">
              <a:avLst>
                <a:gd name="adj" fmla="val 24998"/>
                <a:gd name="vf" fmla="val 115470"/>
              </a:avLst>
            </a:prstGeom>
            <a:solidFill>
              <a:srgbClr val="F69F1E"/>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lvl="0" algn="ctr">
                <a:lnSpc>
                  <a:spcPct val="120000"/>
                </a:lnSpc>
              </a:pPr>
              <a:endParaRPr lang="zh-CN" altLang="en-US" sz="3400" baseline="-3000" dirty="0">
                <a:solidFill>
                  <a:prstClr val="white"/>
                </a:solidFill>
                <a:cs typeface="+mn-ea"/>
                <a:sym typeface="+mn-lt"/>
              </a:endParaRPr>
            </a:p>
          </p:txBody>
        </p:sp>
        <p:grpSp>
          <p:nvGrpSpPr>
            <p:cNvPr id="32" name="组合 11"/>
            <p:cNvGrpSpPr/>
            <p:nvPr/>
          </p:nvGrpSpPr>
          <p:grpSpPr bwMode="auto">
            <a:xfrm>
              <a:off x="7829" y="3143"/>
              <a:ext cx="1421" cy="1241"/>
              <a:chOff x="6842760" y="2637270"/>
              <a:chExt cx="1203960" cy="1051560"/>
            </a:xfrm>
          </p:grpSpPr>
          <p:sp>
            <p:nvSpPr>
              <p:cNvPr id="33" name="六边形 1"/>
              <p:cNvSpPr>
                <a:spLocks noChangeArrowheads="1"/>
              </p:cNvSpPr>
              <p:nvPr/>
            </p:nvSpPr>
            <p:spPr bwMode="auto">
              <a:xfrm>
                <a:off x="6842760" y="2637270"/>
                <a:ext cx="1203960" cy="1051560"/>
              </a:xfrm>
              <a:prstGeom prst="hexagon">
                <a:avLst>
                  <a:gd name="adj" fmla="val 24998"/>
                  <a:gd name="vf" fmla="val 115470"/>
                </a:avLst>
              </a:prstGeom>
              <a:solidFill>
                <a:srgbClr val="A0BF0D"/>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endParaRPr lang="zh-CN" altLang="en-US" sz="2000">
                  <a:solidFill>
                    <a:srgbClr val="319095"/>
                  </a:solidFill>
                  <a:cs typeface="+mn-ea"/>
                  <a:sym typeface="+mn-lt"/>
                </a:endParaRPr>
              </a:p>
            </p:txBody>
          </p:sp>
          <p:sp>
            <p:nvSpPr>
              <p:cNvPr id="34" name="文本框 43"/>
              <p:cNvSpPr txBox="1">
                <a:spLocks noChangeArrowheads="1"/>
              </p:cNvSpPr>
              <p:nvPr/>
            </p:nvSpPr>
            <p:spPr bwMode="auto">
              <a:xfrm>
                <a:off x="6886164" y="2733546"/>
                <a:ext cx="1022889" cy="766243"/>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wrap="square">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3400" dirty="0">
                    <a:solidFill>
                      <a:schemeClr val="bg1"/>
                    </a:solidFill>
                    <a:latin typeface="+mn-lt"/>
                    <a:ea typeface="+mn-ea"/>
                    <a:cs typeface="+mn-ea"/>
                    <a:sym typeface="+mn-lt"/>
                  </a:rPr>
                  <a:t>02</a:t>
                </a:r>
                <a:endParaRPr lang="zh-CN" altLang="en-US" sz="3400" baseline="-3000" dirty="0">
                  <a:solidFill>
                    <a:schemeClr val="bg1"/>
                  </a:solidFill>
                  <a:latin typeface="+mn-lt"/>
                  <a:ea typeface="+mn-ea"/>
                  <a:cs typeface="+mn-ea"/>
                  <a:sym typeface="+mn-lt"/>
                </a:endParaRPr>
              </a:p>
            </p:txBody>
          </p:sp>
        </p:grpSp>
        <p:grpSp>
          <p:nvGrpSpPr>
            <p:cNvPr id="35" name="组合 18"/>
            <p:cNvGrpSpPr/>
            <p:nvPr/>
          </p:nvGrpSpPr>
          <p:grpSpPr bwMode="auto">
            <a:xfrm>
              <a:off x="7829" y="4850"/>
              <a:ext cx="1421" cy="1241"/>
              <a:chOff x="6842760" y="4083427"/>
              <a:chExt cx="1203960" cy="1051560"/>
            </a:xfrm>
          </p:grpSpPr>
          <p:sp>
            <p:nvSpPr>
              <p:cNvPr id="36" name="六边形 5"/>
              <p:cNvSpPr>
                <a:spLocks noChangeArrowheads="1"/>
              </p:cNvSpPr>
              <p:nvPr/>
            </p:nvSpPr>
            <p:spPr bwMode="auto">
              <a:xfrm>
                <a:off x="6842760" y="4083427"/>
                <a:ext cx="1203960" cy="1051560"/>
              </a:xfrm>
              <a:prstGeom prst="hexagon">
                <a:avLst>
                  <a:gd name="adj" fmla="val 24998"/>
                  <a:gd name="vf" fmla="val 115470"/>
                </a:avLst>
              </a:prstGeom>
              <a:solidFill>
                <a:srgbClr val="0099A9"/>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endParaRPr lang="zh-CN" altLang="en-US" sz="2000">
                  <a:solidFill>
                    <a:schemeClr val="bg1"/>
                  </a:solidFill>
                  <a:cs typeface="+mn-ea"/>
                  <a:sym typeface="+mn-lt"/>
                </a:endParaRPr>
              </a:p>
            </p:txBody>
          </p:sp>
          <p:sp>
            <p:nvSpPr>
              <p:cNvPr id="37" name="文本框 45"/>
              <p:cNvSpPr txBox="1">
                <a:spLocks noChangeArrowheads="1"/>
              </p:cNvSpPr>
              <p:nvPr/>
            </p:nvSpPr>
            <p:spPr bwMode="auto">
              <a:xfrm>
                <a:off x="6980946" y="4118473"/>
                <a:ext cx="927590" cy="83035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en-US" altLang="zh-CN" sz="3400" dirty="0">
                    <a:solidFill>
                      <a:schemeClr val="bg1"/>
                    </a:solidFill>
                    <a:latin typeface="+mn-lt"/>
                    <a:ea typeface="+mn-ea"/>
                    <a:cs typeface="+mn-ea"/>
                    <a:sym typeface="+mn-lt"/>
                  </a:rPr>
                  <a:t>03</a:t>
                </a:r>
                <a:endParaRPr lang="zh-CN" altLang="en-US" sz="3400" baseline="-3000" dirty="0">
                  <a:solidFill>
                    <a:schemeClr val="bg1"/>
                  </a:solidFill>
                  <a:latin typeface="+mn-lt"/>
                  <a:ea typeface="+mn-ea"/>
                  <a:cs typeface="+mn-ea"/>
                  <a:sym typeface="+mn-lt"/>
                </a:endParaRPr>
              </a:p>
            </p:txBody>
          </p:sp>
        </p:grpSp>
        <p:grpSp>
          <p:nvGrpSpPr>
            <p:cNvPr id="38" name="组合 66"/>
            <p:cNvGrpSpPr/>
            <p:nvPr/>
          </p:nvGrpSpPr>
          <p:grpSpPr bwMode="auto">
            <a:xfrm>
              <a:off x="6301" y="5572"/>
              <a:ext cx="1435" cy="1243"/>
              <a:chOff x="5525852" y="4683240"/>
              <a:chExt cx="1213798" cy="1051560"/>
            </a:xfrm>
          </p:grpSpPr>
          <p:sp>
            <p:nvSpPr>
              <p:cNvPr id="39" name="六边形 8"/>
              <p:cNvSpPr>
                <a:spLocks noChangeArrowheads="1"/>
              </p:cNvSpPr>
              <p:nvPr/>
            </p:nvSpPr>
            <p:spPr bwMode="auto">
              <a:xfrm>
                <a:off x="5525852" y="4683240"/>
                <a:ext cx="1203960" cy="1051560"/>
              </a:xfrm>
              <a:prstGeom prst="hexagon">
                <a:avLst>
                  <a:gd name="adj" fmla="val 24998"/>
                  <a:gd name="vf" fmla="val 115470"/>
                </a:avLst>
              </a:prstGeom>
              <a:solidFill>
                <a:srgbClr val="A0BF0D"/>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endParaRPr lang="zh-CN" altLang="en-US" sz="2000">
                  <a:solidFill>
                    <a:schemeClr val="bg1"/>
                  </a:solidFill>
                  <a:cs typeface="+mn-ea"/>
                  <a:sym typeface="+mn-lt"/>
                </a:endParaRPr>
              </a:p>
            </p:txBody>
          </p:sp>
          <p:sp>
            <p:nvSpPr>
              <p:cNvPr id="40" name="文本框 48"/>
              <p:cNvSpPr txBox="1">
                <a:spLocks noChangeArrowheads="1"/>
              </p:cNvSpPr>
              <p:nvPr/>
            </p:nvSpPr>
            <p:spPr bwMode="auto">
              <a:xfrm>
                <a:off x="5615001" y="4782028"/>
                <a:ext cx="1124649" cy="765089"/>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wrap="square">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3400" dirty="0">
                    <a:solidFill>
                      <a:schemeClr val="bg1"/>
                    </a:solidFill>
                    <a:latin typeface="+mn-lt"/>
                    <a:ea typeface="+mn-ea"/>
                    <a:cs typeface="+mn-ea"/>
                    <a:sym typeface="+mn-lt"/>
                  </a:rPr>
                  <a:t>04</a:t>
                </a:r>
                <a:endParaRPr lang="zh-CN" altLang="en-US" sz="3400" baseline="-3000" dirty="0">
                  <a:solidFill>
                    <a:schemeClr val="bg1"/>
                  </a:solidFill>
                  <a:latin typeface="+mn-lt"/>
                  <a:ea typeface="+mn-ea"/>
                  <a:cs typeface="+mn-ea"/>
                  <a:sym typeface="+mn-lt"/>
                </a:endParaRPr>
              </a:p>
            </p:txBody>
          </p:sp>
        </p:grpSp>
        <p:grpSp>
          <p:nvGrpSpPr>
            <p:cNvPr id="41" name="组合 41"/>
            <p:cNvGrpSpPr/>
            <p:nvPr/>
          </p:nvGrpSpPr>
          <p:grpSpPr bwMode="auto">
            <a:xfrm>
              <a:off x="4681" y="4757"/>
              <a:ext cx="1421" cy="1241"/>
              <a:chOff x="4206240" y="4008870"/>
              <a:chExt cx="1203960" cy="1051560"/>
            </a:xfrm>
          </p:grpSpPr>
          <p:sp>
            <p:nvSpPr>
              <p:cNvPr id="42" name="六边形 4"/>
              <p:cNvSpPr>
                <a:spLocks noChangeArrowheads="1"/>
              </p:cNvSpPr>
              <p:nvPr/>
            </p:nvSpPr>
            <p:spPr bwMode="auto">
              <a:xfrm>
                <a:off x="4206240" y="4008870"/>
                <a:ext cx="1203960" cy="1051560"/>
              </a:xfrm>
              <a:prstGeom prst="hexagon">
                <a:avLst>
                  <a:gd name="adj" fmla="val 24998"/>
                  <a:gd name="vf" fmla="val 115470"/>
                </a:avLst>
              </a:prstGeom>
              <a:solidFill>
                <a:srgbClr val="5FCACB"/>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endParaRPr lang="zh-CN" altLang="en-US" sz="2000">
                  <a:solidFill>
                    <a:schemeClr val="bg1"/>
                  </a:solidFill>
                  <a:cs typeface="+mn-ea"/>
                  <a:sym typeface="+mn-lt"/>
                </a:endParaRPr>
              </a:p>
            </p:txBody>
          </p:sp>
          <p:sp>
            <p:nvSpPr>
              <p:cNvPr id="43" name="文本框 46"/>
              <p:cNvSpPr txBox="1">
                <a:spLocks noChangeArrowheads="1"/>
              </p:cNvSpPr>
              <p:nvPr/>
            </p:nvSpPr>
            <p:spPr bwMode="auto">
              <a:xfrm>
                <a:off x="4323146" y="4082602"/>
                <a:ext cx="1011772" cy="83035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wrap="square">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en-US" altLang="zh-CN" sz="3400" dirty="0">
                    <a:solidFill>
                      <a:schemeClr val="bg1"/>
                    </a:solidFill>
                    <a:latin typeface="+mn-lt"/>
                    <a:ea typeface="+mn-ea"/>
                    <a:cs typeface="+mn-ea"/>
                    <a:sym typeface="+mn-lt"/>
                  </a:rPr>
                  <a:t>05</a:t>
                </a:r>
                <a:endParaRPr lang="zh-CN" altLang="en-US" sz="3400" baseline="-3000" dirty="0">
                  <a:solidFill>
                    <a:schemeClr val="bg1"/>
                  </a:solidFill>
                  <a:latin typeface="+mn-lt"/>
                  <a:ea typeface="+mn-ea"/>
                  <a:cs typeface="+mn-ea"/>
                  <a:sym typeface="+mn-lt"/>
                </a:endParaRPr>
              </a:p>
            </p:txBody>
          </p:sp>
        </p:grpSp>
        <p:sp>
          <p:nvSpPr>
            <p:cNvPr id="44" name="TextBox 43"/>
            <p:cNvSpPr txBox="1"/>
            <p:nvPr/>
          </p:nvSpPr>
          <p:spPr>
            <a:xfrm>
              <a:off x="6354" y="3823"/>
              <a:ext cx="1639" cy="1222"/>
            </a:xfrm>
            <a:prstGeom prst="rect">
              <a:avLst/>
            </a:prstGeom>
            <a:noFill/>
            <a:scene3d>
              <a:camera prst="orthographicFront"/>
              <a:lightRig rig="threePt" dir="t"/>
            </a:scene3d>
            <a:sp3d>
              <a:bevelT/>
            </a:sp3d>
          </p:spPr>
          <p:txBody>
            <a:bodyPr wrap="square" rtlCol="0">
              <a:spAutoFit/>
            </a:bodyPr>
            <a:lstStyle/>
            <a:p>
              <a:r>
                <a:rPr lang="zh-CN" altLang="en-US" sz="2400" b="1" dirty="0" smtClean="0">
                  <a:solidFill>
                    <a:schemeClr val="bg1"/>
                  </a:solidFill>
                  <a:cs typeface="+mn-ea"/>
                  <a:sym typeface="+mn-lt"/>
                </a:rPr>
                <a:t>基本</a:t>
              </a:r>
              <a:endParaRPr lang="en-US" altLang="zh-CN" sz="2400" b="1" dirty="0" smtClean="0">
                <a:solidFill>
                  <a:schemeClr val="bg1"/>
                </a:solidFill>
                <a:cs typeface="+mn-ea"/>
                <a:sym typeface="+mn-lt"/>
              </a:endParaRPr>
            </a:p>
            <a:p>
              <a:r>
                <a:rPr lang="zh-CN" altLang="en-US" sz="2400" b="1" dirty="0" smtClean="0">
                  <a:solidFill>
                    <a:schemeClr val="bg1"/>
                  </a:solidFill>
                  <a:cs typeface="+mn-ea"/>
                  <a:sym typeface="+mn-lt"/>
                </a:rPr>
                <a:t>要求</a:t>
              </a:r>
              <a:endParaRPr lang="zh-CN" altLang="en-US" sz="2400" b="1" dirty="0">
                <a:solidFill>
                  <a:schemeClr val="bg1"/>
                </a:solidFill>
                <a:cs typeface="+mn-ea"/>
                <a:sym typeface="+mn-lt"/>
              </a:endParaRPr>
            </a:p>
          </p:txBody>
        </p:sp>
        <p:grpSp>
          <p:nvGrpSpPr>
            <p:cNvPr id="45" name="组合 13"/>
            <p:cNvGrpSpPr/>
            <p:nvPr/>
          </p:nvGrpSpPr>
          <p:grpSpPr bwMode="auto">
            <a:xfrm>
              <a:off x="5045" y="2208"/>
              <a:ext cx="1435" cy="311"/>
              <a:chOff x="4255294" y="1661160"/>
              <a:chExt cx="1505426" cy="262890"/>
            </a:xfrm>
          </p:grpSpPr>
          <p:cxnSp>
            <p:nvCxnSpPr>
              <p:cNvPr id="46" name="直接连接符 9"/>
              <p:cNvCxnSpPr>
                <a:cxnSpLocks noChangeShapeType="1"/>
              </p:cNvCxnSpPr>
              <p:nvPr/>
            </p:nvCxnSpPr>
            <p:spPr bwMode="auto">
              <a:xfrm flipH="1" flipV="1">
                <a:off x="5410200" y="1661160"/>
                <a:ext cx="350520" cy="26289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cxnSp>
            <p:nvCxnSpPr>
              <p:cNvPr id="47" name="直接连接符 12"/>
              <p:cNvCxnSpPr>
                <a:cxnSpLocks noChangeShapeType="1"/>
              </p:cNvCxnSpPr>
              <p:nvPr/>
            </p:nvCxnSpPr>
            <p:spPr bwMode="auto">
              <a:xfrm flipH="1">
                <a:off x="4255294" y="1663541"/>
                <a:ext cx="1157287"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grpSp>
          <p:nvGrpSpPr>
            <p:cNvPr id="48" name="组合 61"/>
            <p:cNvGrpSpPr/>
            <p:nvPr/>
          </p:nvGrpSpPr>
          <p:grpSpPr bwMode="auto">
            <a:xfrm flipH="1">
              <a:off x="8911" y="2841"/>
              <a:ext cx="1045" cy="309"/>
              <a:chOff x="4255294" y="1661160"/>
              <a:chExt cx="1505426" cy="262890"/>
            </a:xfrm>
          </p:grpSpPr>
          <p:cxnSp>
            <p:nvCxnSpPr>
              <p:cNvPr id="49" name="直接连接符 62"/>
              <p:cNvCxnSpPr>
                <a:cxnSpLocks noChangeShapeType="1"/>
              </p:cNvCxnSpPr>
              <p:nvPr/>
            </p:nvCxnSpPr>
            <p:spPr bwMode="auto">
              <a:xfrm flipH="1" flipV="1">
                <a:off x="5410200" y="1661160"/>
                <a:ext cx="350520" cy="26289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cxnSp>
            <p:nvCxnSpPr>
              <p:cNvPr id="50" name="直接连接符 63"/>
              <p:cNvCxnSpPr>
                <a:cxnSpLocks noChangeShapeType="1"/>
              </p:cNvCxnSpPr>
              <p:nvPr/>
            </p:nvCxnSpPr>
            <p:spPr bwMode="auto">
              <a:xfrm flipH="1">
                <a:off x="4255294" y="1663541"/>
                <a:ext cx="1157287"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cxnSp>
          <p:nvCxnSpPr>
            <p:cNvPr id="51" name="直接连接符 16"/>
            <p:cNvCxnSpPr>
              <a:cxnSpLocks noChangeShapeType="1"/>
            </p:cNvCxnSpPr>
            <p:nvPr/>
          </p:nvCxnSpPr>
          <p:spPr bwMode="auto">
            <a:xfrm flipH="1">
              <a:off x="9213" y="5356"/>
              <a:ext cx="724"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nvGrpSpPr>
            <p:cNvPr id="52" name="组合 19"/>
            <p:cNvGrpSpPr/>
            <p:nvPr/>
          </p:nvGrpSpPr>
          <p:grpSpPr bwMode="auto">
            <a:xfrm flipH="1" flipV="1">
              <a:off x="7362" y="6777"/>
              <a:ext cx="1215" cy="231"/>
              <a:chOff x="4255294" y="1661160"/>
              <a:chExt cx="1505426" cy="262890"/>
            </a:xfrm>
          </p:grpSpPr>
          <p:cxnSp>
            <p:nvCxnSpPr>
              <p:cNvPr id="53" name="直接连接符 20"/>
              <p:cNvCxnSpPr>
                <a:cxnSpLocks noChangeShapeType="1"/>
              </p:cNvCxnSpPr>
              <p:nvPr/>
            </p:nvCxnSpPr>
            <p:spPr bwMode="auto">
              <a:xfrm flipH="1" flipV="1">
                <a:off x="5410200" y="1661160"/>
                <a:ext cx="350520" cy="26289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cxnSp>
            <p:nvCxnSpPr>
              <p:cNvPr id="54" name="直接连接符 21"/>
              <p:cNvCxnSpPr>
                <a:cxnSpLocks noChangeShapeType="1"/>
              </p:cNvCxnSpPr>
              <p:nvPr/>
            </p:nvCxnSpPr>
            <p:spPr bwMode="auto">
              <a:xfrm flipH="1">
                <a:off x="4255294" y="1663541"/>
                <a:ext cx="1157287"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cxnSp>
          <p:nvCxnSpPr>
            <p:cNvPr id="55" name="直接连接符 17"/>
            <p:cNvCxnSpPr>
              <a:cxnSpLocks noChangeShapeType="1"/>
            </p:cNvCxnSpPr>
            <p:nvPr/>
          </p:nvCxnSpPr>
          <p:spPr bwMode="auto">
            <a:xfrm flipH="1" flipV="1">
              <a:off x="3942" y="5375"/>
              <a:ext cx="739" cy="2"/>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sp>
          <p:nvSpPr>
            <p:cNvPr id="56" name="文本框 45"/>
            <p:cNvSpPr txBox="1">
              <a:spLocks noChangeArrowheads="1"/>
            </p:cNvSpPr>
            <p:nvPr/>
          </p:nvSpPr>
          <p:spPr bwMode="auto">
            <a:xfrm>
              <a:off x="6382" y="2349"/>
              <a:ext cx="1095" cy="980"/>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en-US" altLang="zh-CN" sz="3400" dirty="0" smtClean="0">
                  <a:solidFill>
                    <a:schemeClr val="bg1"/>
                  </a:solidFill>
                  <a:latin typeface="+mn-lt"/>
                  <a:ea typeface="+mn-ea"/>
                  <a:cs typeface="+mn-ea"/>
                  <a:sym typeface="+mn-lt"/>
                </a:rPr>
                <a:t>01</a:t>
              </a:r>
              <a:endParaRPr lang="zh-CN" altLang="en-US" sz="3400" baseline="-3000" dirty="0">
                <a:solidFill>
                  <a:schemeClr val="bg1"/>
                </a:solidFill>
                <a:latin typeface="+mn-lt"/>
                <a:ea typeface="+mn-ea"/>
                <a:cs typeface="+mn-ea"/>
                <a:sym typeface="+mn-lt"/>
              </a:endParaRPr>
            </a:p>
          </p:txBody>
        </p:sp>
        <p:sp>
          <p:nvSpPr>
            <p:cNvPr id="5" name="矩形 4"/>
            <p:cNvSpPr/>
            <p:nvPr/>
          </p:nvSpPr>
          <p:spPr>
            <a:xfrm>
              <a:off x="9922" y="2604"/>
              <a:ext cx="3199" cy="678"/>
            </a:xfrm>
            <a:prstGeom prst="rect">
              <a:avLst/>
            </a:prstGeom>
            <a:scene3d>
              <a:camera prst="orthographicFront"/>
              <a:lightRig rig="threePt" dir="t"/>
            </a:scene3d>
            <a:sp3d>
              <a:bevelT/>
            </a:sp3d>
          </p:spPr>
          <p:txBody>
            <a:bodyPr wrap="square">
              <a:spAutoFit/>
            </a:bodyPr>
            <a:lstStyle/>
            <a:p>
              <a:r>
                <a:rPr lang="zh-CN" altLang="en-US" sz="2400" dirty="0">
                  <a:cs typeface="+mn-ea"/>
                  <a:sym typeface="+mn-lt"/>
                </a:rPr>
                <a:t>数据的完整性</a:t>
              </a:r>
            </a:p>
          </p:txBody>
        </p:sp>
        <p:sp>
          <p:nvSpPr>
            <p:cNvPr id="6" name="矩形 5"/>
            <p:cNvSpPr/>
            <p:nvPr/>
          </p:nvSpPr>
          <p:spPr>
            <a:xfrm>
              <a:off x="1757" y="2059"/>
              <a:ext cx="3199" cy="678"/>
            </a:xfrm>
            <a:prstGeom prst="rect">
              <a:avLst/>
            </a:prstGeom>
            <a:scene3d>
              <a:camera prst="orthographicFront"/>
              <a:lightRig rig="threePt" dir="t"/>
            </a:scene3d>
            <a:sp3d>
              <a:bevelT/>
            </a:sp3d>
          </p:spPr>
          <p:txBody>
            <a:bodyPr wrap="square">
              <a:spAutoFit/>
            </a:bodyPr>
            <a:lstStyle/>
            <a:p>
              <a:r>
                <a:rPr lang="zh-CN" altLang="en-US" sz="2400" dirty="0">
                  <a:cs typeface="+mn-ea"/>
                  <a:sym typeface="+mn-lt"/>
                </a:rPr>
                <a:t>数据的保密性</a:t>
              </a:r>
            </a:p>
          </p:txBody>
        </p:sp>
        <p:sp>
          <p:nvSpPr>
            <p:cNvPr id="7" name="矩形 6"/>
            <p:cNvSpPr/>
            <p:nvPr/>
          </p:nvSpPr>
          <p:spPr>
            <a:xfrm>
              <a:off x="9937" y="5071"/>
              <a:ext cx="3199" cy="678"/>
            </a:xfrm>
            <a:prstGeom prst="rect">
              <a:avLst/>
            </a:prstGeom>
            <a:scene3d>
              <a:camera prst="orthographicFront"/>
              <a:lightRig rig="threePt" dir="t"/>
            </a:scene3d>
            <a:sp3d>
              <a:bevelT/>
            </a:sp3d>
          </p:spPr>
          <p:txBody>
            <a:bodyPr wrap="square">
              <a:spAutoFit/>
            </a:bodyPr>
            <a:lstStyle/>
            <a:p>
              <a:r>
                <a:rPr lang="zh-CN" altLang="en-US" sz="2400" dirty="0">
                  <a:cs typeface="+mn-ea"/>
                  <a:sym typeface="+mn-lt"/>
                </a:rPr>
                <a:t>数据的可用性</a:t>
              </a:r>
            </a:p>
          </p:txBody>
        </p:sp>
        <p:sp>
          <p:nvSpPr>
            <p:cNvPr id="57" name="矩形 56"/>
            <p:cNvSpPr/>
            <p:nvPr/>
          </p:nvSpPr>
          <p:spPr>
            <a:xfrm>
              <a:off x="713" y="5071"/>
              <a:ext cx="3199" cy="678"/>
            </a:xfrm>
            <a:prstGeom prst="rect">
              <a:avLst/>
            </a:prstGeom>
            <a:scene3d>
              <a:camera prst="orthographicFront"/>
              <a:lightRig rig="threePt" dir="t"/>
            </a:scene3d>
            <a:sp3d>
              <a:bevelT/>
            </a:sp3d>
          </p:spPr>
          <p:txBody>
            <a:bodyPr wrap="square">
              <a:spAutoFit/>
            </a:bodyPr>
            <a:lstStyle/>
            <a:p>
              <a:r>
                <a:rPr lang="zh-CN" altLang="en-US" sz="2400" dirty="0">
                  <a:cs typeface="+mn-ea"/>
                  <a:sym typeface="+mn-lt"/>
                </a:rPr>
                <a:t>数据的可控性</a:t>
              </a:r>
            </a:p>
          </p:txBody>
        </p:sp>
        <p:sp>
          <p:nvSpPr>
            <p:cNvPr id="58" name="矩形 57"/>
            <p:cNvSpPr/>
            <p:nvPr/>
          </p:nvSpPr>
          <p:spPr>
            <a:xfrm>
              <a:off x="8561" y="6687"/>
              <a:ext cx="2230" cy="678"/>
            </a:xfrm>
            <a:prstGeom prst="rect">
              <a:avLst/>
            </a:prstGeom>
            <a:scene3d>
              <a:camera prst="orthographicFront"/>
              <a:lightRig rig="threePt" dir="t"/>
            </a:scene3d>
            <a:sp3d>
              <a:bevelT/>
            </a:sp3d>
          </p:spPr>
          <p:txBody>
            <a:bodyPr wrap="square">
              <a:spAutoFit/>
            </a:bodyPr>
            <a:lstStyle/>
            <a:p>
              <a:r>
                <a:rPr lang="zh-CN" altLang="en-US" sz="2400" dirty="0">
                  <a:cs typeface="+mn-ea"/>
                  <a:sym typeface="+mn-lt"/>
                </a:rPr>
                <a:t>其他需求</a:t>
              </a:r>
            </a:p>
          </p:txBody>
        </p:sp>
      </p:grpSp>
      <p:sp>
        <p:nvSpPr>
          <p:cNvPr id="2" name="矩形 1"/>
          <p:cNvSpPr/>
          <p:nvPr/>
        </p:nvSpPr>
        <p:spPr>
          <a:xfrm>
            <a:off x="128028" y="621576"/>
            <a:ext cx="5211683" cy="523220"/>
          </a:xfrm>
          <a:prstGeom prst="rect">
            <a:avLst/>
          </a:prstGeom>
        </p:spPr>
        <p:txBody>
          <a:bodyPr wrap="none">
            <a:spAutoFit/>
          </a:bodyPr>
          <a:lstStyle/>
          <a:p>
            <a:pPr algn="l">
              <a:buClrTx/>
              <a:buSzTx/>
              <a:buFontTx/>
            </a:pPr>
            <a:r>
              <a:rPr lang="zh-CN" altLang="en-US" sz="2800" b="1" dirty="0" smtClean="0">
                <a:cs typeface="+mn-ea"/>
                <a:sym typeface="+mn-lt"/>
              </a:rPr>
              <a:t>一、计算机网络安全的基本要求</a:t>
            </a:r>
          </a:p>
        </p:txBody>
      </p:sp>
      <p:sp>
        <p:nvSpPr>
          <p:cNvPr id="4" name="矩形 3"/>
          <p:cNvSpPr/>
          <p:nvPr/>
        </p:nvSpPr>
        <p:spPr>
          <a:xfrm>
            <a:off x="3171412" y="4819996"/>
            <a:ext cx="2800767" cy="338554"/>
          </a:xfrm>
          <a:prstGeom prst="rect">
            <a:avLst/>
          </a:prstGeom>
        </p:spPr>
        <p:txBody>
          <a:bodyPr wrap="none">
            <a:spAutoFit/>
          </a:bodyPr>
          <a:lstStyle/>
          <a:p>
            <a:r>
              <a:rPr lang="en-US" altLang="zh-CN" sz="1600" dirty="0" smtClean="0">
                <a:cs typeface="+mn-ea"/>
                <a:sym typeface="+mn-lt"/>
              </a:rPr>
              <a:t>* </a:t>
            </a:r>
            <a:r>
              <a:rPr lang="zh-CN" altLang="en-US" sz="1600" dirty="0" smtClean="0">
                <a:cs typeface="+mn-ea"/>
                <a:sym typeface="+mn-lt"/>
              </a:rPr>
              <a:t>计算机网络</a:t>
            </a:r>
            <a:r>
              <a:rPr lang="zh-CN" altLang="en-US" sz="1600" dirty="0">
                <a:cs typeface="+mn-ea"/>
                <a:sym typeface="+mn-lt"/>
              </a:rPr>
              <a:t>安全的基本要求</a:t>
            </a: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1" name="TextBox 43"/>
          <p:cNvSpPr txBox="1">
            <a:spLocks noChangeArrowheads="1"/>
          </p:cNvSpPr>
          <p:nvPr/>
        </p:nvSpPr>
        <p:spPr bwMode="auto">
          <a:xfrm>
            <a:off x="1907704" y="51470"/>
            <a:ext cx="6229326" cy="56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200" b="1" dirty="0">
                <a:latin typeface="+mn-lt"/>
                <a:ea typeface="+mn-ea"/>
                <a:cs typeface="+mn-ea"/>
                <a:sym typeface="+mn-lt"/>
              </a:rPr>
              <a:t>一般网络操作系统的安全策略</a:t>
            </a:r>
          </a:p>
        </p:txBody>
      </p:sp>
      <p:sp>
        <p:nvSpPr>
          <p:cNvPr id="42" name="燕尾形 4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grpSp>
        <p:nvGrpSpPr>
          <p:cNvPr id="29" name="组合 28"/>
          <p:cNvGrpSpPr/>
          <p:nvPr/>
        </p:nvGrpSpPr>
        <p:grpSpPr>
          <a:xfrm>
            <a:off x="220980" y="1231265"/>
            <a:ext cx="8930005" cy="3600450"/>
            <a:chOff x="350" y="2157"/>
            <a:chExt cx="13783" cy="4444"/>
          </a:xfrm>
        </p:grpSpPr>
        <p:sp>
          <p:nvSpPr>
            <p:cNvPr id="2" name="椭圆 1"/>
            <p:cNvSpPr/>
            <p:nvPr/>
          </p:nvSpPr>
          <p:spPr>
            <a:xfrm>
              <a:off x="5045" y="2157"/>
              <a:ext cx="4309" cy="4309"/>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 name="等腰三角形 22"/>
            <p:cNvSpPr/>
            <p:nvPr/>
          </p:nvSpPr>
          <p:spPr>
            <a:xfrm rot="16200000" flipH="1">
              <a:off x="7296" y="2671"/>
              <a:ext cx="2313" cy="3281"/>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grpSp>
          <p:nvGrpSpPr>
            <p:cNvPr id="4" name="组合 3"/>
            <p:cNvGrpSpPr/>
            <p:nvPr/>
          </p:nvGrpSpPr>
          <p:grpSpPr>
            <a:xfrm>
              <a:off x="9213" y="2760"/>
              <a:ext cx="802" cy="794"/>
              <a:chOff x="5850034" y="1848492"/>
              <a:chExt cx="509470" cy="504056"/>
            </a:xfrm>
            <a:effectLst>
              <a:outerShdw blurRad="50800" dist="38100" dir="2700000" algn="tl" rotWithShape="0">
                <a:prstClr val="black">
                  <a:alpha val="40000"/>
                </a:prstClr>
              </a:outerShdw>
            </a:effectLst>
          </p:grpSpPr>
          <p:sp>
            <p:nvSpPr>
              <p:cNvPr id="5" name="椭圆 4"/>
              <p:cNvSpPr/>
              <p:nvPr/>
            </p:nvSpPr>
            <p:spPr>
              <a:xfrm>
                <a:off x="5850034" y="1848492"/>
                <a:ext cx="504056" cy="504056"/>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Box 5"/>
              <p:cNvSpPr txBox="1"/>
              <p:nvPr/>
            </p:nvSpPr>
            <p:spPr>
              <a:xfrm>
                <a:off x="5889504" y="1931243"/>
                <a:ext cx="470000" cy="288668"/>
              </a:xfrm>
              <a:prstGeom prst="rect">
                <a:avLst/>
              </a:prstGeom>
              <a:noFill/>
            </p:spPr>
            <p:txBody>
              <a:bodyPr wrap="square" rtlCol="0">
                <a:spAutoFit/>
              </a:bodyPr>
              <a:lstStyle/>
              <a:p>
                <a:r>
                  <a:rPr lang="en-US" altLang="zh-CN" b="1" dirty="0">
                    <a:solidFill>
                      <a:schemeClr val="bg1"/>
                    </a:solidFill>
                    <a:cs typeface="+mn-ea"/>
                    <a:sym typeface="+mn-lt"/>
                  </a:rPr>
                  <a:t>04</a:t>
                </a:r>
                <a:endParaRPr lang="zh-CN" altLang="en-US" b="1" dirty="0">
                  <a:solidFill>
                    <a:schemeClr val="bg1"/>
                  </a:solidFill>
                  <a:cs typeface="+mn-ea"/>
                  <a:sym typeface="+mn-lt"/>
                </a:endParaRPr>
              </a:p>
            </p:txBody>
          </p:sp>
        </p:grpSp>
        <p:grpSp>
          <p:nvGrpSpPr>
            <p:cNvPr id="7" name="组合 6"/>
            <p:cNvGrpSpPr/>
            <p:nvPr/>
          </p:nvGrpSpPr>
          <p:grpSpPr>
            <a:xfrm>
              <a:off x="9213" y="5086"/>
              <a:ext cx="802" cy="794"/>
              <a:chOff x="5850034" y="3325028"/>
              <a:chExt cx="509470" cy="504056"/>
            </a:xfrm>
            <a:effectLst>
              <a:outerShdw blurRad="50800" dist="38100" dir="2700000" algn="tl" rotWithShape="0">
                <a:prstClr val="black">
                  <a:alpha val="40000"/>
                </a:prstClr>
              </a:outerShdw>
            </a:effectLst>
          </p:grpSpPr>
          <p:sp>
            <p:nvSpPr>
              <p:cNvPr id="8" name="椭圆 7"/>
              <p:cNvSpPr/>
              <p:nvPr/>
            </p:nvSpPr>
            <p:spPr>
              <a:xfrm>
                <a:off x="5850034" y="3325028"/>
                <a:ext cx="504056" cy="504056"/>
              </a:xfrm>
              <a:prstGeom prst="ellipse">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8"/>
              <p:cNvSpPr txBox="1"/>
              <p:nvPr/>
            </p:nvSpPr>
            <p:spPr>
              <a:xfrm>
                <a:off x="5889504" y="3407779"/>
                <a:ext cx="470000" cy="288668"/>
              </a:xfrm>
              <a:prstGeom prst="rect">
                <a:avLst/>
              </a:prstGeom>
              <a:noFill/>
            </p:spPr>
            <p:txBody>
              <a:bodyPr wrap="square" rtlCol="0">
                <a:spAutoFit/>
              </a:bodyPr>
              <a:lstStyle/>
              <a:p>
                <a:r>
                  <a:rPr lang="en-US" altLang="zh-CN" b="1" dirty="0">
                    <a:solidFill>
                      <a:schemeClr val="bg1"/>
                    </a:solidFill>
                    <a:cs typeface="+mn-ea"/>
                    <a:sym typeface="+mn-lt"/>
                  </a:rPr>
                  <a:t>06</a:t>
                </a:r>
                <a:endParaRPr lang="zh-CN" altLang="en-US" b="1" dirty="0">
                  <a:solidFill>
                    <a:schemeClr val="bg1"/>
                  </a:solidFill>
                  <a:cs typeface="+mn-ea"/>
                  <a:sym typeface="+mn-lt"/>
                </a:endParaRPr>
              </a:p>
            </p:txBody>
          </p:sp>
        </p:grpSp>
        <p:grpSp>
          <p:nvGrpSpPr>
            <p:cNvPr id="10" name="组合 9"/>
            <p:cNvGrpSpPr/>
            <p:nvPr/>
          </p:nvGrpSpPr>
          <p:grpSpPr>
            <a:xfrm>
              <a:off x="9695" y="3923"/>
              <a:ext cx="802" cy="794"/>
              <a:chOff x="6156589" y="2586760"/>
              <a:chExt cx="509470" cy="504056"/>
            </a:xfrm>
            <a:effectLst>
              <a:outerShdw blurRad="50800" dist="38100" dir="2700000" algn="tl" rotWithShape="0">
                <a:prstClr val="black">
                  <a:alpha val="40000"/>
                </a:prstClr>
              </a:outerShdw>
            </a:effectLst>
          </p:grpSpPr>
          <p:sp>
            <p:nvSpPr>
              <p:cNvPr id="11" name="椭圆 10"/>
              <p:cNvSpPr/>
              <p:nvPr/>
            </p:nvSpPr>
            <p:spPr>
              <a:xfrm>
                <a:off x="6156589" y="2586760"/>
                <a:ext cx="504056" cy="504056"/>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2" name="TextBox 11"/>
              <p:cNvSpPr txBox="1"/>
              <p:nvPr/>
            </p:nvSpPr>
            <p:spPr>
              <a:xfrm>
                <a:off x="6196059" y="2669511"/>
                <a:ext cx="470000" cy="288668"/>
              </a:xfrm>
              <a:prstGeom prst="rect">
                <a:avLst/>
              </a:prstGeom>
              <a:noFill/>
            </p:spPr>
            <p:txBody>
              <a:bodyPr wrap="square" rtlCol="0">
                <a:spAutoFit/>
              </a:bodyPr>
              <a:lstStyle/>
              <a:p>
                <a:r>
                  <a:rPr lang="en-US" altLang="zh-CN" b="1" dirty="0">
                    <a:solidFill>
                      <a:schemeClr val="bg1"/>
                    </a:solidFill>
                    <a:cs typeface="+mn-ea"/>
                    <a:sym typeface="+mn-lt"/>
                  </a:rPr>
                  <a:t>05</a:t>
                </a:r>
                <a:endParaRPr lang="zh-CN" altLang="en-US" b="1" dirty="0">
                  <a:solidFill>
                    <a:schemeClr val="bg1"/>
                  </a:solidFill>
                  <a:cs typeface="+mn-ea"/>
                  <a:sym typeface="+mn-lt"/>
                </a:endParaRPr>
              </a:p>
            </p:txBody>
          </p:sp>
        </p:grpSp>
        <p:sp>
          <p:nvSpPr>
            <p:cNvPr id="14" name="等腰三角形 22"/>
            <p:cNvSpPr/>
            <p:nvPr/>
          </p:nvSpPr>
          <p:spPr>
            <a:xfrm rot="5400000">
              <a:off x="4720" y="2671"/>
              <a:ext cx="2313" cy="3281"/>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grpSp>
          <p:nvGrpSpPr>
            <p:cNvPr id="15" name="组合 14"/>
            <p:cNvGrpSpPr/>
            <p:nvPr/>
          </p:nvGrpSpPr>
          <p:grpSpPr>
            <a:xfrm>
              <a:off x="4260" y="2956"/>
              <a:ext cx="802" cy="794"/>
              <a:chOff x="2769119" y="1848492"/>
              <a:chExt cx="509470" cy="504056"/>
            </a:xfrm>
            <a:effectLst>
              <a:outerShdw blurRad="50800" dist="38100" dir="2700000" algn="tl" rotWithShape="0">
                <a:prstClr val="black">
                  <a:alpha val="40000"/>
                </a:prstClr>
              </a:outerShdw>
            </a:effectLst>
          </p:grpSpPr>
          <p:sp>
            <p:nvSpPr>
              <p:cNvPr id="16" name="椭圆 15"/>
              <p:cNvSpPr/>
              <p:nvPr/>
            </p:nvSpPr>
            <p:spPr>
              <a:xfrm>
                <a:off x="2769119" y="1848492"/>
                <a:ext cx="504056" cy="504056"/>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808589" y="1931244"/>
                <a:ext cx="470000" cy="288668"/>
              </a:xfrm>
              <a:prstGeom prst="rect">
                <a:avLst/>
              </a:prstGeom>
              <a:noFill/>
            </p:spPr>
            <p:txBody>
              <a:bodyPr wrap="square" rtlCol="0">
                <a:spAutoFit/>
              </a:bodyPr>
              <a:lstStyle/>
              <a:p>
                <a:r>
                  <a:rPr lang="en-US" altLang="zh-CN" b="1" dirty="0">
                    <a:solidFill>
                      <a:schemeClr val="bg1"/>
                    </a:solidFill>
                    <a:cs typeface="+mn-ea"/>
                    <a:sym typeface="+mn-lt"/>
                  </a:rPr>
                  <a:t>01</a:t>
                </a:r>
                <a:endParaRPr lang="zh-CN" altLang="en-US" b="1" dirty="0">
                  <a:solidFill>
                    <a:schemeClr val="bg1"/>
                  </a:solidFill>
                  <a:cs typeface="+mn-ea"/>
                  <a:sym typeface="+mn-lt"/>
                </a:endParaRPr>
              </a:p>
            </p:txBody>
          </p:sp>
        </p:grpSp>
        <p:grpSp>
          <p:nvGrpSpPr>
            <p:cNvPr id="18" name="组合 17"/>
            <p:cNvGrpSpPr/>
            <p:nvPr/>
          </p:nvGrpSpPr>
          <p:grpSpPr>
            <a:xfrm>
              <a:off x="3892" y="3923"/>
              <a:ext cx="802" cy="794"/>
              <a:chOff x="2471142" y="2586760"/>
              <a:chExt cx="509470" cy="504056"/>
            </a:xfrm>
            <a:effectLst>
              <a:outerShdw blurRad="50800" dist="38100" dir="2700000" algn="tl" rotWithShape="0">
                <a:prstClr val="black">
                  <a:alpha val="40000"/>
                </a:prstClr>
              </a:outerShdw>
            </a:effectLst>
          </p:grpSpPr>
          <p:sp>
            <p:nvSpPr>
              <p:cNvPr id="19" name="椭圆 18"/>
              <p:cNvSpPr/>
              <p:nvPr/>
            </p:nvSpPr>
            <p:spPr>
              <a:xfrm>
                <a:off x="2471142" y="2586760"/>
                <a:ext cx="504056" cy="504056"/>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TextBox 19"/>
              <p:cNvSpPr txBox="1"/>
              <p:nvPr/>
            </p:nvSpPr>
            <p:spPr>
              <a:xfrm>
                <a:off x="2510612" y="2669510"/>
                <a:ext cx="470000" cy="288668"/>
              </a:xfrm>
              <a:prstGeom prst="rect">
                <a:avLst/>
              </a:prstGeom>
              <a:noFill/>
            </p:spPr>
            <p:txBody>
              <a:bodyPr wrap="square" rtlCol="0">
                <a:spAutoFit/>
              </a:bodyPr>
              <a:lstStyle/>
              <a:p>
                <a:r>
                  <a:rPr lang="en-US" altLang="zh-CN" b="1" dirty="0">
                    <a:solidFill>
                      <a:schemeClr val="bg1"/>
                    </a:solidFill>
                    <a:cs typeface="+mn-ea"/>
                    <a:sym typeface="+mn-lt"/>
                  </a:rPr>
                  <a:t>02</a:t>
                </a:r>
                <a:endParaRPr lang="zh-CN" altLang="en-US" b="1" dirty="0">
                  <a:solidFill>
                    <a:schemeClr val="bg1"/>
                  </a:solidFill>
                  <a:cs typeface="+mn-ea"/>
                  <a:sym typeface="+mn-lt"/>
                </a:endParaRPr>
              </a:p>
            </p:txBody>
          </p:sp>
        </p:grpSp>
        <p:grpSp>
          <p:nvGrpSpPr>
            <p:cNvPr id="21" name="组合 20"/>
            <p:cNvGrpSpPr/>
            <p:nvPr/>
          </p:nvGrpSpPr>
          <p:grpSpPr>
            <a:xfrm>
              <a:off x="4361" y="5086"/>
              <a:ext cx="802" cy="794"/>
              <a:chOff x="2769119" y="3325028"/>
              <a:chExt cx="509470" cy="504056"/>
            </a:xfrm>
            <a:solidFill>
              <a:schemeClr val="accent3"/>
            </a:solidFill>
            <a:effectLst>
              <a:outerShdw blurRad="50800" dist="38100" dir="2700000" algn="tl" rotWithShape="0">
                <a:prstClr val="black">
                  <a:alpha val="40000"/>
                </a:prstClr>
              </a:outerShdw>
            </a:effectLst>
          </p:grpSpPr>
          <p:sp>
            <p:nvSpPr>
              <p:cNvPr id="22" name="椭圆 21"/>
              <p:cNvSpPr/>
              <p:nvPr/>
            </p:nvSpPr>
            <p:spPr>
              <a:xfrm>
                <a:off x="2769119" y="3325028"/>
                <a:ext cx="504056" cy="504056"/>
              </a:xfrm>
              <a:prstGeom prst="ellipse">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TextBox 22"/>
              <p:cNvSpPr txBox="1"/>
              <p:nvPr/>
            </p:nvSpPr>
            <p:spPr>
              <a:xfrm>
                <a:off x="2808589" y="3407779"/>
                <a:ext cx="470000" cy="288668"/>
              </a:xfrm>
              <a:prstGeom prst="rect">
                <a:avLst/>
              </a:prstGeom>
              <a:noFill/>
            </p:spPr>
            <p:txBody>
              <a:bodyPr wrap="square" rtlCol="0">
                <a:spAutoFit/>
              </a:bodyPr>
              <a:lstStyle/>
              <a:p>
                <a:r>
                  <a:rPr lang="en-US" altLang="zh-CN" b="1" dirty="0">
                    <a:solidFill>
                      <a:schemeClr val="bg1"/>
                    </a:solidFill>
                    <a:cs typeface="+mn-ea"/>
                    <a:sym typeface="+mn-lt"/>
                  </a:rPr>
                  <a:t>03</a:t>
                </a:r>
                <a:endParaRPr lang="zh-CN" altLang="en-US" b="1" dirty="0">
                  <a:solidFill>
                    <a:schemeClr val="bg1"/>
                  </a:solidFill>
                  <a:cs typeface="+mn-ea"/>
                  <a:sym typeface="+mn-lt"/>
                </a:endParaRPr>
              </a:p>
            </p:txBody>
          </p:sp>
        </p:grpSp>
        <p:grpSp>
          <p:nvGrpSpPr>
            <p:cNvPr id="24" name="组合 23"/>
            <p:cNvGrpSpPr/>
            <p:nvPr/>
          </p:nvGrpSpPr>
          <p:grpSpPr>
            <a:xfrm>
              <a:off x="5880" y="3324"/>
              <a:ext cx="2669" cy="1804"/>
              <a:chOff x="3707940" y="2140660"/>
              <a:chExt cx="1694807" cy="1145463"/>
            </a:xfrm>
            <a:effectLst>
              <a:outerShdw blurRad="50800" dist="38100" dir="2700000" algn="tl" rotWithShape="0">
                <a:prstClr val="black">
                  <a:alpha val="40000"/>
                </a:prstClr>
              </a:outerShdw>
            </a:effectLst>
          </p:grpSpPr>
          <p:sp>
            <p:nvSpPr>
              <p:cNvPr id="25" name="椭圆 24"/>
              <p:cNvSpPr/>
              <p:nvPr/>
            </p:nvSpPr>
            <p:spPr>
              <a:xfrm>
                <a:off x="3707940" y="2140660"/>
                <a:ext cx="1694184" cy="11454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TextBox 25"/>
              <p:cNvSpPr txBox="1"/>
              <p:nvPr/>
            </p:nvSpPr>
            <p:spPr>
              <a:xfrm>
                <a:off x="3707940" y="2449437"/>
                <a:ext cx="1694807" cy="553944"/>
              </a:xfrm>
              <a:prstGeom prst="rect">
                <a:avLst/>
              </a:prstGeom>
              <a:noFill/>
            </p:spPr>
            <p:txBody>
              <a:bodyPr wrap="square" rtlCol="0">
                <a:spAutoFit/>
              </a:bodyPr>
              <a:lstStyle/>
              <a:p>
                <a:pPr algn="ctr"/>
                <a:r>
                  <a:rPr lang="zh-CN" altLang="en-US" sz="2000" b="1" dirty="0">
                    <a:solidFill>
                      <a:schemeClr val="bg1"/>
                    </a:solidFill>
                    <a:cs typeface="+mn-ea"/>
                    <a:sym typeface="+mn-lt"/>
                  </a:rPr>
                  <a:t>安全管理策略的内容</a:t>
                </a:r>
              </a:p>
            </p:txBody>
          </p:sp>
        </p:grpSp>
        <p:sp>
          <p:nvSpPr>
            <p:cNvPr id="27" name="右箭头 26"/>
            <p:cNvSpPr/>
            <p:nvPr/>
          </p:nvSpPr>
          <p:spPr>
            <a:xfrm>
              <a:off x="5078" y="4163"/>
              <a:ext cx="802" cy="322"/>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8" name="右箭头 27"/>
            <p:cNvSpPr/>
            <p:nvPr/>
          </p:nvSpPr>
          <p:spPr>
            <a:xfrm flipH="1">
              <a:off x="8548" y="4163"/>
              <a:ext cx="802" cy="322"/>
            </a:xfrm>
            <a:prstGeom prst="rightArrow">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35" name="TextBox 34"/>
            <p:cNvSpPr txBox="1"/>
            <p:nvPr/>
          </p:nvSpPr>
          <p:spPr>
            <a:xfrm>
              <a:off x="400" y="3750"/>
              <a:ext cx="3669" cy="91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zh-CN" altLang="en-US" sz="2400" dirty="0">
                  <a:cs typeface="+mn-ea"/>
                  <a:sym typeface="+mn-lt"/>
                </a:rPr>
                <a:t>明确用户的权利与责任</a:t>
              </a:r>
            </a:p>
          </p:txBody>
        </p:sp>
        <p:sp>
          <p:nvSpPr>
            <p:cNvPr id="36" name="TextBox 35"/>
            <p:cNvSpPr txBox="1"/>
            <p:nvPr/>
          </p:nvSpPr>
          <p:spPr>
            <a:xfrm>
              <a:off x="399" y="5947"/>
              <a:ext cx="4420" cy="455"/>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zh-CN" altLang="en-US" sz="2400" dirty="0">
                  <a:cs typeface="+mn-ea"/>
                  <a:sym typeface="+mn-lt"/>
                </a:rPr>
                <a:t>网络使用的级别限制</a:t>
              </a:r>
            </a:p>
          </p:txBody>
        </p:sp>
        <p:sp>
          <p:nvSpPr>
            <p:cNvPr id="37" name="TextBox 36"/>
            <p:cNvSpPr txBox="1"/>
            <p:nvPr/>
          </p:nvSpPr>
          <p:spPr>
            <a:xfrm>
              <a:off x="9473" y="2318"/>
              <a:ext cx="4660" cy="455"/>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zh-CN" altLang="en-US" sz="2400" dirty="0">
                  <a:cs typeface="+mn-ea"/>
                  <a:sym typeface="+mn-lt"/>
                </a:rPr>
                <a:t>严格管理系统管理员</a:t>
              </a:r>
            </a:p>
          </p:txBody>
        </p:sp>
        <p:sp>
          <p:nvSpPr>
            <p:cNvPr id="38" name="TextBox 37"/>
            <p:cNvSpPr txBox="1"/>
            <p:nvPr/>
          </p:nvSpPr>
          <p:spPr>
            <a:xfrm>
              <a:off x="10681" y="3979"/>
              <a:ext cx="3027" cy="455"/>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zh-CN" altLang="en-US" sz="2400" dirty="0">
                  <a:cs typeface="+mn-ea"/>
                  <a:sym typeface="+mn-lt"/>
                </a:rPr>
                <a:t>制定应急措施</a:t>
              </a:r>
            </a:p>
          </p:txBody>
        </p:sp>
        <p:sp>
          <p:nvSpPr>
            <p:cNvPr id="39" name="TextBox 38"/>
            <p:cNvSpPr txBox="1"/>
            <p:nvPr/>
          </p:nvSpPr>
          <p:spPr>
            <a:xfrm>
              <a:off x="10148" y="5689"/>
              <a:ext cx="3560" cy="91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zh-CN" altLang="en-US" sz="2400" dirty="0">
                  <a:cs typeface="+mn-ea"/>
                  <a:sym typeface="+mn-lt"/>
                </a:rPr>
                <a:t>本地网络对其他</a:t>
              </a:r>
            </a:p>
            <a:p>
              <a:r>
                <a:rPr lang="zh-CN" altLang="en-US" sz="2400" dirty="0">
                  <a:cs typeface="+mn-ea"/>
                  <a:sym typeface="+mn-lt"/>
                </a:rPr>
                <a:t>相连网络的职责</a:t>
              </a:r>
            </a:p>
          </p:txBody>
        </p:sp>
        <p:sp>
          <p:nvSpPr>
            <p:cNvPr id="44" name="TextBox 43"/>
            <p:cNvSpPr txBox="1"/>
            <p:nvPr/>
          </p:nvSpPr>
          <p:spPr>
            <a:xfrm>
              <a:off x="350" y="2318"/>
              <a:ext cx="5494" cy="568"/>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dirty="0">
                  <a:cs typeface="+mn-ea"/>
                  <a:sym typeface="+mn-lt"/>
                </a:rPr>
                <a:t>确定网络资源和职责划分</a:t>
              </a:r>
            </a:p>
          </p:txBody>
        </p:sp>
      </p:grpSp>
      <p:sp>
        <p:nvSpPr>
          <p:cNvPr id="13" name="TextBox 12"/>
          <p:cNvSpPr txBox="1"/>
          <p:nvPr/>
        </p:nvSpPr>
        <p:spPr>
          <a:xfrm>
            <a:off x="221590" y="621690"/>
            <a:ext cx="5211683" cy="523220"/>
          </a:xfrm>
          <a:prstGeom prst="rect">
            <a:avLst/>
          </a:prstGeom>
          <a:noFill/>
        </p:spPr>
        <p:txBody>
          <a:bodyPr wrap="none" rtlCol="0">
            <a:spAutoFit/>
          </a:bodyPr>
          <a:lstStyle/>
          <a:p>
            <a:r>
              <a:rPr lang="zh-CN" altLang="en-US" sz="2800" b="1" dirty="0" smtClean="0">
                <a:cs typeface="+mn-ea"/>
                <a:sym typeface="+mn-lt"/>
              </a:rPr>
              <a:t>二、计算机网络安全的管理策略</a:t>
            </a:r>
            <a:endParaRPr lang="zh-CN" altLang="en-US" sz="2400" b="1" dirty="0">
              <a:cs typeface="+mn-ea"/>
              <a:sym typeface="+mn-lt"/>
            </a:endParaRPr>
          </a:p>
        </p:txBody>
      </p:sp>
      <p:sp>
        <p:nvSpPr>
          <p:cNvPr id="45"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smtClean="0">
                <a:cs typeface="+mn-ea"/>
                <a:sym typeface="+mn-lt"/>
              </a:rPr>
              <a:t>02</a:t>
            </a:r>
            <a:endParaRPr lang="zh-CN" altLang="en-US" sz="40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2"/>
</p:tagLst>
</file>

<file path=ppt/tags/tag1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3"/>
</p:tagLst>
</file>

<file path=ppt/tags/tag1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4"/>
</p:tagLst>
</file>

<file path=ppt/tags/tag1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5"/>
</p:tagLst>
</file>

<file path=ppt/tags/tag1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7"/>
</p:tagLst>
</file>

<file path=ppt/tags/tag7.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8"/>
</p:tagLst>
</file>

<file path=ppt/tags/tag8.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19"/>
</p:tagLst>
</file>

<file path=ppt/tags/tag9.xml><?xml version="1.0" encoding="utf-8"?>
<p:tagLst xmlns:a="http://schemas.openxmlformats.org/drawingml/2006/main" xmlns:r="http://schemas.openxmlformats.org/officeDocument/2006/relationships" xmlns:p="http://schemas.openxmlformats.org/presentationml/2006/main">
  <p:tag name="MH" val="20151208221311"/>
  <p:tag name="MH_LIBRARY" val="GRAPHIC"/>
  <p:tag name="MH_TYPE" val="Other"/>
  <p:tag name="MH_ORDER" val="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l3roect">
      <a:majorFont>
        <a:latin typeface="Times New Roman"/>
        <a:ea typeface="华文中宋"/>
        <a:cs typeface=""/>
      </a:majorFont>
      <a:minorFont>
        <a:latin typeface="Times New Roman"/>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1289</Words>
  <Application>Microsoft Office PowerPoint</Application>
  <PresentationFormat>全屏显示(16:9)</PresentationFormat>
  <Paragraphs>292</Paragraphs>
  <Slides>30</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华文中宋</vt:lpstr>
      <vt:lpstr>宋体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Wei Zhang</cp:lastModifiedBy>
  <cp:revision>58</cp:revision>
  <dcterms:created xsi:type="dcterms:W3CDTF">2017-11-15T07:08:00Z</dcterms:created>
  <dcterms:modified xsi:type="dcterms:W3CDTF">2020-12-28T08:37:00Z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