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302" r:id="rId2"/>
    <p:sldId id="300" r:id="rId3"/>
    <p:sldId id="258" r:id="rId4"/>
    <p:sldId id="306" r:id="rId5"/>
    <p:sldId id="307" r:id="rId6"/>
    <p:sldId id="313" r:id="rId7"/>
    <p:sldId id="256" r:id="rId8"/>
    <p:sldId id="259" r:id="rId9"/>
    <p:sldId id="314" r:id="rId10"/>
    <p:sldId id="315" r:id="rId11"/>
    <p:sldId id="316" r:id="rId12"/>
    <p:sldId id="317" r:id="rId13"/>
    <p:sldId id="318" r:id="rId14"/>
    <p:sldId id="261" r:id="rId15"/>
    <p:sldId id="269" r:id="rId16"/>
    <p:sldId id="319" r:id="rId17"/>
    <p:sldId id="272" r:id="rId18"/>
    <p:sldId id="311" r:id="rId19"/>
    <p:sldId id="299" r:id="rId20"/>
    <p:sldId id="309" r:id="rId21"/>
    <p:sldId id="310" r:id="rId22"/>
    <p:sldId id="312" r:id="rId23"/>
    <p:sldId id="274" r:id="rId24"/>
    <p:sldId id="275" r:id="rId25"/>
    <p:sldId id="277" r:id="rId26"/>
    <p:sldId id="276" r:id="rId27"/>
    <p:sldId id="320" r:id="rId28"/>
    <p:sldId id="262" r:id="rId29"/>
    <p:sldId id="267" r:id="rId30"/>
    <p:sldId id="281" r:id="rId31"/>
    <p:sldId id="280" r:id="rId32"/>
    <p:sldId id="290" r:id="rId33"/>
    <p:sldId id="295" r:id="rId34"/>
    <p:sldId id="292" r:id="rId35"/>
    <p:sldId id="288" r:id="rId36"/>
    <p:sldId id="266" r:id="rId37"/>
    <p:sldId id="297" r:id="rId38"/>
    <p:sldId id="298" r:id="rId39"/>
    <p:sldId id="296" r:id="rId4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9095"/>
    <a:srgbClr val="5FCACB"/>
    <a:srgbClr val="A0BF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68" y="8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233502-B2FE-4CAF-89B5-3A9EEDCE217F}" type="doc">
      <dgm:prSet loTypeId="urn:microsoft.com/office/officeart/2005/8/layout/hProcess9" loCatId="process" qsTypeId="urn:microsoft.com/office/officeart/2005/8/quickstyle/simple1" qsCatId="simple" csTypeId="urn:microsoft.com/office/officeart/2005/8/colors/accent1_2" csCatId="accent1" phldr="1"/>
      <dgm:spPr/>
    </dgm:pt>
    <dgm:pt modelId="{8D0AADF0-7ED1-4FE0-8B1F-BF52CA892351}">
      <dgm:prSet phldrT="[文本]"/>
      <dgm:spPr/>
      <dgm:t>
        <a:bodyPr/>
        <a:lstStyle/>
        <a:p>
          <a:r>
            <a:rPr lang="zh-CN" altLang="en-US" dirty="0" smtClean="0"/>
            <a:t>需求分析 </a:t>
          </a:r>
          <a:r>
            <a:rPr lang="en-US" altLang="zh-CN" dirty="0" smtClean="0"/>
            <a:t>7%</a:t>
          </a:r>
          <a:endParaRPr lang="zh-CN" altLang="en-US" dirty="0"/>
        </a:p>
      </dgm:t>
    </dgm:pt>
    <dgm:pt modelId="{B26845DF-3B3B-4205-B146-4D685E6681C5}" type="parTrans" cxnId="{8E2F36D3-4EB5-4D21-A402-E78FB5C5586B}">
      <dgm:prSet/>
      <dgm:spPr/>
      <dgm:t>
        <a:bodyPr/>
        <a:lstStyle/>
        <a:p>
          <a:endParaRPr lang="zh-CN" altLang="en-US"/>
        </a:p>
      </dgm:t>
    </dgm:pt>
    <dgm:pt modelId="{53F8E6BF-17B4-4071-BF47-954661A09BA4}" type="sibTrans" cxnId="{8E2F36D3-4EB5-4D21-A402-E78FB5C5586B}">
      <dgm:prSet/>
      <dgm:spPr/>
      <dgm:t>
        <a:bodyPr/>
        <a:lstStyle/>
        <a:p>
          <a:endParaRPr lang="zh-CN" altLang="en-US"/>
        </a:p>
      </dgm:t>
    </dgm:pt>
    <dgm:pt modelId="{EBA513FB-9C75-4BD0-8C7B-41416AF445BA}">
      <dgm:prSet phldrT="[文本]"/>
      <dgm:spPr/>
      <dgm:t>
        <a:bodyPr/>
        <a:lstStyle/>
        <a:p>
          <a:r>
            <a:rPr lang="zh-CN" altLang="en-US" dirty="0" smtClean="0"/>
            <a:t>系统设计 </a:t>
          </a:r>
          <a:r>
            <a:rPr lang="en-US" altLang="zh-CN" dirty="0" smtClean="0"/>
            <a:t>6%</a:t>
          </a:r>
          <a:endParaRPr lang="zh-CN" altLang="en-US" dirty="0"/>
        </a:p>
      </dgm:t>
    </dgm:pt>
    <dgm:pt modelId="{555A9E5B-366B-439F-BD38-9920EA085F11}" type="parTrans" cxnId="{10EC66D4-FD09-43E7-AAE7-0B1FABF412C2}">
      <dgm:prSet/>
      <dgm:spPr/>
      <dgm:t>
        <a:bodyPr/>
        <a:lstStyle/>
        <a:p>
          <a:endParaRPr lang="zh-CN" altLang="en-US"/>
        </a:p>
      </dgm:t>
    </dgm:pt>
    <dgm:pt modelId="{152D29F3-895D-4D2D-ABE7-62C5C87645AF}" type="sibTrans" cxnId="{10EC66D4-FD09-43E7-AAE7-0B1FABF412C2}">
      <dgm:prSet/>
      <dgm:spPr/>
      <dgm:t>
        <a:bodyPr/>
        <a:lstStyle/>
        <a:p>
          <a:endParaRPr lang="zh-CN" altLang="en-US"/>
        </a:p>
      </dgm:t>
    </dgm:pt>
    <dgm:pt modelId="{159DDC1F-F34B-411D-BEAD-E9E7C7EE6F3F}">
      <dgm:prSet phldrT="[文本]"/>
      <dgm:spPr/>
      <dgm:t>
        <a:bodyPr/>
        <a:lstStyle/>
        <a:p>
          <a:r>
            <a:rPr lang="zh-CN" altLang="en-US" dirty="0" smtClean="0"/>
            <a:t>软件编程 </a:t>
          </a:r>
          <a:r>
            <a:rPr lang="en-US" altLang="zh-CN" dirty="0" smtClean="0"/>
            <a:t>7%</a:t>
          </a:r>
          <a:endParaRPr lang="zh-CN" altLang="en-US" dirty="0"/>
        </a:p>
      </dgm:t>
    </dgm:pt>
    <dgm:pt modelId="{B4A2D90B-FAD6-4726-A558-7C2F8A17DA9C}" type="parTrans" cxnId="{25BA14C3-098E-466D-B7B9-C70CEBCB5BF6}">
      <dgm:prSet/>
      <dgm:spPr/>
      <dgm:t>
        <a:bodyPr/>
        <a:lstStyle/>
        <a:p>
          <a:endParaRPr lang="zh-CN" altLang="en-US"/>
        </a:p>
      </dgm:t>
    </dgm:pt>
    <dgm:pt modelId="{1304814A-B434-4E74-B370-688569DCDE8E}" type="sibTrans" cxnId="{25BA14C3-098E-466D-B7B9-C70CEBCB5BF6}">
      <dgm:prSet/>
      <dgm:spPr/>
      <dgm:t>
        <a:bodyPr/>
        <a:lstStyle/>
        <a:p>
          <a:endParaRPr lang="zh-CN" altLang="en-US"/>
        </a:p>
      </dgm:t>
    </dgm:pt>
    <dgm:pt modelId="{1287FE19-7CC2-496C-BD93-22C515A84830}">
      <dgm:prSet phldrT="[文本]"/>
      <dgm:spPr/>
      <dgm:t>
        <a:bodyPr/>
        <a:lstStyle/>
        <a:p>
          <a:r>
            <a:rPr lang="zh-CN" altLang="en-US" dirty="0" smtClean="0"/>
            <a:t>软件测试 </a:t>
          </a:r>
          <a:r>
            <a:rPr lang="en-US" altLang="zh-CN" dirty="0" smtClean="0"/>
            <a:t>13%</a:t>
          </a:r>
          <a:endParaRPr lang="zh-CN" altLang="en-US" dirty="0"/>
        </a:p>
      </dgm:t>
    </dgm:pt>
    <dgm:pt modelId="{22B76687-5CB3-43AF-AA0F-F4EB320B1AA1}" type="parTrans" cxnId="{B362D2A7-C0A4-4A08-94F2-BEFFB42605CB}">
      <dgm:prSet/>
      <dgm:spPr/>
      <dgm:t>
        <a:bodyPr/>
        <a:lstStyle/>
        <a:p>
          <a:endParaRPr lang="zh-CN" altLang="en-US"/>
        </a:p>
      </dgm:t>
    </dgm:pt>
    <dgm:pt modelId="{7C9F4B0A-8A0F-47EA-B6B2-7C3A8885FB29}" type="sibTrans" cxnId="{B362D2A7-C0A4-4A08-94F2-BEFFB42605CB}">
      <dgm:prSet/>
      <dgm:spPr/>
      <dgm:t>
        <a:bodyPr/>
        <a:lstStyle/>
        <a:p>
          <a:endParaRPr lang="zh-CN" altLang="en-US"/>
        </a:p>
      </dgm:t>
    </dgm:pt>
    <dgm:pt modelId="{A33A3BC2-5CB3-4AAA-8C1D-DE3D5551AB8B}">
      <dgm:prSet phldrT="[文本]"/>
      <dgm:spPr/>
      <dgm:t>
        <a:bodyPr/>
        <a:lstStyle/>
        <a:p>
          <a:r>
            <a:rPr lang="zh-CN" altLang="en-US" dirty="0" smtClean="0"/>
            <a:t>软件维护 </a:t>
          </a:r>
          <a:r>
            <a:rPr lang="en-US" altLang="zh-CN" dirty="0" smtClean="0"/>
            <a:t>67%</a:t>
          </a:r>
        </a:p>
        <a:p>
          <a:endParaRPr lang="zh-CN" altLang="en-US" dirty="0"/>
        </a:p>
      </dgm:t>
    </dgm:pt>
    <dgm:pt modelId="{EE1FB8F2-47F5-4E99-915E-93B28AD8E0DA}" type="parTrans" cxnId="{734385E0-C1DA-4C01-AABA-0DCE4AF11BA3}">
      <dgm:prSet/>
      <dgm:spPr/>
      <dgm:t>
        <a:bodyPr/>
        <a:lstStyle/>
        <a:p>
          <a:endParaRPr lang="zh-CN" altLang="en-US"/>
        </a:p>
      </dgm:t>
    </dgm:pt>
    <dgm:pt modelId="{2CD7259E-071F-4D44-9D6E-14172F8B0DD7}" type="sibTrans" cxnId="{734385E0-C1DA-4C01-AABA-0DCE4AF11BA3}">
      <dgm:prSet/>
      <dgm:spPr/>
      <dgm:t>
        <a:bodyPr/>
        <a:lstStyle/>
        <a:p>
          <a:endParaRPr lang="zh-CN" altLang="en-US"/>
        </a:p>
      </dgm:t>
    </dgm:pt>
    <dgm:pt modelId="{4205C9F4-C6F8-44B7-A570-F24BADC251F3}" type="pres">
      <dgm:prSet presAssocID="{83233502-B2FE-4CAF-89B5-3A9EEDCE217F}" presName="CompostProcess" presStyleCnt="0">
        <dgm:presLayoutVars>
          <dgm:dir/>
          <dgm:resizeHandles val="exact"/>
        </dgm:presLayoutVars>
      </dgm:prSet>
      <dgm:spPr/>
    </dgm:pt>
    <dgm:pt modelId="{541D525B-29DD-4752-92F8-E2AFF445768A}" type="pres">
      <dgm:prSet presAssocID="{83233502-B2FE-4CAF-89B5-3A9EEDCE217F}" presName="arrow" presStyleLbl="bgShp" presStyleIdx="0" presStyleCnt="1"/>
      <dgm:spPr/>
    </dgm:pt>
    <dgm:pt modelId="{6D3F7714-3450-4F1B-AC27-B0F32ACB45CF}" type="pres">
      <dgm:prSet presAssocID="{83233502-B2FE-4CAF-89B5-3A9EEDCE217F}" presName="linearProcess" presStyleCnt="0"/>
      <dgm:spPr/>
    </dgm:pt>
    <dgm:pt modelId="{68E1F4BD-A888-4DE2-B7FF-A5A2EBD2E851}" type="pres">
      <dgm:prSet presAssocID="{8D0AADF0-7ED1-4FE0-8B1F-BF52CA892351}" presName="textNode" presStyleLbl="node1" presStyleIdx="0" presStyleCnt="5">
        <dgm:presLayoutVars>
          <dgm:bulletEnabled val="1"/>
        </dgm:presLayoutVars>
      </dgm:prSet>
      <dgm:spPr/>
      <dgm:t>
        <a:bodyPr/>
        <a:lstStyle/>
        <a:p>
          <a:endParaRPr lang="zh-CN" altLang="en-US"/>
        </a:p>
      </dgm:t>
    </dgm:pt>
    <dgm:pt modelId="{7F0A0D56-2AC9-4959-AA2D-AE22FD70AD72}" type="pres">
      <dgm:prSet presAssocID="{53F8E6BF-17B4-4071-BF47-954661A09BA4}" presName="sibTrans" presStyleCnt="0"/>
      <dgm:spPr/>
    </dgm:pt>
    <dgm:pt modelId="{A658FAAB-027A-4725-9326-A1D0839E7F01}" type="pres">
      <dgm:prSet presAssocID="{EBA513FB-9C75-4BD0-8C7B-41416AF445BA}" presName="textNode" presStyleLbl="node1" presStyleIdx="1" presStyleCnt="5">
        <dgm:presLayoutVars>
          <dgm:bulletEnabled val="1"/>
        </dgm:presLayoutVars>
      </dgm:prSet>
      <dgm:spPr/>
    </dgm:pt>
    <dgm:pt modelId="{EAA0771E-9FD3-481B-B5FD-A2A9CBBB3603}" type="pres">
      <dgm:prSet presAssocID="{152D29F3-895D-4D2D-ABE7-62C5C87645AF}" presName="sibTrans" presStyleCnt="0"/>
      <dgm:spPr/>
    </dgm:pt>
    <dgm:pt modelId="{5A9F4CFF-7F5A-4CF4-A811-515B8BAA68F0}" type="pres">
      <dgm:prSet presAssocID="{159DDC1F-F34B-411D-BEAD-E9E7C7EE6F3F}" presName="textNode" presStyleLbl="node1" presStyleIdx="2" presStyleCnt="5">
        <dgm:presLayoutVars>
          <dgm:bulletEnabled val="1"/>
        </dgm:presLayoutVars>
      </dgm:prSet>
      <dgm:spPr/>
      <dgm:t>
        <a:bodyPr/>
        <a:lstStyle/>
        <a:p>
          <a:endParaRPr lang="zh-CN" altLang="en-US"/>
        </a:p>
      </dgm:t>
    </dgm:pt>
    <dgm:pt modelId="{4269FD41-150F-4DF2-B498-5D0D733CC199}" type="pres">
      <dgm:prSet presAssocID="{1304814A-B434-4E74-B370-688569DCDE8E}" presName="sibTrans" presStyleCnt="0"/>
      <dgm:spPr/>
    </dgm:pt>
    <dgm:pt modelId="{EAED5AA0-C278-4955-9128-7E7AA61E14C0}" type="pres">
      <dgm:prSet presAssocID="{1287FE19-7CC2-496C-BD93-22C515A84830}" presName="textNode" presStyleLbl="node1" presStyleIdx="3" presStyleCnt="5">
        <dgm:presLayoutVars>
          <dgm:bulletEnabled val="1"/>
        </dgm:presLayoutVars>
      </dgm:prSet>
      <dgm:spPr/>
    </dgm:pt>
    <dgm:pt modelId="{8DE7F50C-929C-4149-97F7-92A3A9C5AACA}" type="pres">
      <dgm:prSet presAssocID="{7C9F4B0A-8A0F-47EA-B6B2-7C3A8885FB29}" presName="sibTrans" presStyleCnt="0"/>
      <dgm:spPr/>
    </dgm:pt>
    <dgm:pt modelId="{26845CEF-2D98-4B17-9AA8-C6BA86AAC2DF}" type="pres">
      <dgm:prSet presAssocID="{A33A3BC2-5CB3-4AAA-8C1D-DE3D5551AB8B}" presName="textNode" presStyleLbl="node1" presStyleIdx="4" presStyleCnt="5">
        <dgm:presLayoutVars>
          <dgm:bulletEnabled val="1"/>
        </dgm:presLayoutVars>
      </dgm:prSet>
      <dgm:spPr/>
      <dgm:t>
        <a:bodyPr/>
        <a:lstStyle/>
        <a:p>
          <a:endParaRPr lang="zh-CN" altLang="en-US"/>
        </a:p>
      </dgm:t>
    </dgm:pt>
  </dgm:ptLst>
  <dgm:cxnLst>
    <dgm:cxn modelId="{25BA14C3-098E-466D-B7B9-C70CEBCB5BF6}" srcId="{83233502-B2FE-4CAF-89B5-3A9EEDCE217F}" destId="{159DDC1F-F34B-411D-BEAD-E9E7C7EE6F3F}" srcOrd="2" destOrd="0" parTransId="{B4A2D90B-FAD6-4726-A558-7C2F8A17DA9C}" sibTransId="{1304814A-B434-4E74-B370-688569DCDE8E}"/>
    <dgm:cxn modelId="{D135B717-791C-438C-B81B-0A2F4F50F10A}" type="presOf" srcId="{A33A3BC2-5CB3-4AAA-8C1D-DE3D5551AB8B}" destId="{26845CEF-2D98-4B17-9AA8-C6BA86AAC2DF}" srcOrd="0" destOrd="0" presId="urn:microsoft.com/office/officeart/2005/8/layout/hProcess9"/>
    <dgm:cxn modelId="{8218483D-DAD9-429C-9663-218A2B0014BA}" type="presOf" srcId="{159DDC1F-F34B-411D-BEAD-E9E7C7EE6F3F}" destId="{5A9F4CFF-7F5A-4CF4-A811-515B8BAA68F0}" srcOrd="0" destOrd="0" presId="urn:microsoft.com/office/officeart/2005/8/layout/hProcess9"/>
    <dgm:cxn modelId="{F5588371-B28D-4267-B96A-86766BE742BA}" type="presOf" srcId="{83233502-B2FE-4CAF-89B5-3A9EEDCE217F}" destId="{4205C9F4-C6F8-44B7-A570-F24BADC251F3}" srcOrd="0" destOrd="0" presId="urn:microsoft.com/office/officeart/2005/8/layout/hProcess9"/>
    <dgm:cxn modelId="{10EC66D4-FD09-43E7-AAE7-0B1FABF412C2}" srcId="{83233502-B2FE-4CAF-89B5-3A9EEDCE217F}" destId="{EBA513FB-9C75-4BD0-8C7B-41416AF445BA}" srcOrd="1" destOrd="0" parTransId="{555A9E5B-366B-439F-BD38-9920EA085F11}" sibTransId="{152D29F3-895D-4D2D-ABE7-62C5C87645AF}"/>
    <dgm:cxn modelId="{8E2F36D3-4EB5-4D21-A402-E78FB5C5586B}" srcId="{83233502-B2FE-4CAF-89B5-3A9EEDCE217F}" destId="{8D0AADF0-7ED1-4FE0-8B1F-BF52CA892351}" srcOrd="0" destOrd="0" parTransId="{B26845DF-3B3B-4205-B146-4D685E6681C5}" sibTransId="{53F8E6BF-17B4-4071-BF47-954661A09BA4}"/>
    <dgm:cxn modelId="{A9CFC0C0-CBEF-48D4-822A-92521D2E7B2C}" type="presOf" srcId="{8D0AADF0-7ED1-4FE0-8B1F-BF52CA892351}" destId="{68E1F4BD-A888-4DE2-B7FF-A5A2EBD2E851}" srcOrd="0" destOrd="0" presId="urn:microsoft.com/office/officeart/2005/8/layout/hProcess9"/>
    <dgm:cxn modelId="{18C3554E-5CB4-4870-9D2E-FF308DC46E5D}" type="presOf" srcId="{1287FE19-7CC2-496C-BD93-22C515A84830}" destId="{EAED5AA0-C278-4955-9128-7E7AA61E14C0}" srcOrd="0" destOrd="0" presId="urn:microsoft.com/office/officeart/2005/8/layout/hProcess9"/>
    <dgm:cxn modelId="{30440E82-2B7B-4B50-8FE2-A716E2FFAB8F}" type="presOf" srcId="{EBA513FB-9C75-4BD0-8C7B-41416AF445BA}" destId="{A658FAAB-027A-4725-9326-A1D0839E7F01}" srcOrd="0" destOrd="0" presId="urn:microsoft.com/office/officeart/2005/8/layout/hProcess9"/>
    <dgm:cxn modelId="{734385E0-C1DA-4C01-AABA-0DCE4AF11BA3}" srcId="{83233502-B2FE-4CAF-89B5-3A9EEDCE217F}" destId="{A33A3BC2-5CB3-4AAA-8C1D-DE3D5551AB8B}" srcOrd="4" destOrd="0" parTransId="{EE1FB8F2-47F5-4E99-915E-93B28AD8E0DA}" sibTransId="{2CD7259E-071F-4D44-9D6E-14172F8B0DD7}"/>
    <dgm:cxn modelId="{B362D2A7-C0A4-4A08-94F2-BEFFB42605CB}" srcId="{83233502-B2FE-4CAF-89B5-3A9EEDCE217F}" destId="{1287FE19-7CC2-496C-BD93-22C515A84830}" srcOrd="3" destOrd="0" parTransId="{22B76687-5CB3-43AF-AA0F-F4EB320B1AA1}" sibTransId="{7C9F4B0A-8A0F-47EA-B6B2-7C3A8885FB29}"/>
    <dgm:cxn modelId="{3746C18D-A3E1-4188-B351-5E76F7F48E56}" type="presParOf" srcId="{4205C9F4-C6F8-44B7-A570-F24BADC251F3}" destId="{541D525B-29DD-4752-92F8-E2AFF445768A}" srcOrd="0" destOrd="0" presId="urn:microsoft.com/office/officeart/2005/8/layout/hProcess9"/>
    <dgm:cxn modelId="{D2A7963A-BC90-4726-9301-BC848776C4B0}" type="presParOf" srcId="{4205C9F4-C6F8-44B7-A570-F24BADC251F3}" destId="{6D3F7714-3450-4F1B-AC27-B0F32ACB45CF}" srcOrd="1" destOrd="0" presId="urn:microsoft.com/office/officeart/2005/8/layout/hProcess9"/>
    <dgm:cxn modelId="{1A429A3F-CF45-4753-8B2D-E6475286156B}" type="presParOf" srcId="{6D3F7714-3450-4F1B-AC27-B0F32ACB45CF}" destId="{68E1F4BD-A888-4DE2-B7FF-A5A2EBD2E851}" srcOrd="0" destOrd="0" presId="urn:microsoft.com/office/officeart/2005/8/layout/hProcess9"/>
    <dgm:cxn modelId="{13A620A6-0128-4151-8410-6C7ADEAC0DD6}" type="presParOf" srcId="{6D3F7714-3450-4F1B-AC27-B0F32ACB45CF}" destId="{7F0A0D56-2AC9-4959-AA2D-AE22FD70AD72}" srcOrd="1" destOrd="0" presId="urn:microsoft.com/office/officeart/2005/8/layout/hProcess9"/>
    <dgm:cxn modelId="{4A206226-85AC-4B95-9CAF-141CE21E0358}" type="presParOf" srcId="{6D3F7714-3450-4F1B-AC27-B0F32ACB45CF}" destId="{A658FAAB-027A-4725-9326-A1D0839E7F01}" srcOrd="2" destOrd="0" presId="urn:microsoft.com/office/officeart/2005/8/layout/hProcess9"/>
    <dgm:cxn modelId="{2C878902-F273-42AB-AAAF-E2AFB0FB84B8}" type="presParOf" srcId="{6D3F7714-3450-4F1B-AC27-B0F32ACB45CF}" destId="{EAA0771E-9FD3-481B-B5FD-A2A9CBBB3603}" srcOrd="3" destOrd="0" presId="urn:microsoft.com/office/officeart/2005/8/layout/hProcess9"/>
    <dgm:cxn modelId="{8F34C003-8C39-466A-84D1-634ADE76B693}" type="presParOf" srcId="{6D3F7714-3450-4F1B-AC27-B0F32ACB45CF}" destId="{5A9F4CFF-7F5A-4CF4-A811-515B8BAA68F0}" srcOrd="4" destOrd="0" presId="urn:microsoft.com/office/officeart/2005/8/layout/hProcess9"/>
    <dgm:cxn modelId="{8008756F-4D37-4DB6-B50A-5D591745CB37}" type="presParOf" srcId="{6D3F7714-3450-4F1B-AC27-B0F32ACB45CF}" destId="{4269FD41-150F-4DF2-B498-5D0D733CC199}" srcOrd="5" destOrd="0" presId="urn:microsoft.com/office/officeart/2005/8/layout/hProcess9"/>
    <dgm:cxn modelId="{5EBCE0E0-E687-43E9-8D52-5BB81A5611F8}" type="presParOf" srcId="{6D3F7714-3450-4F1B-AC27-B0F32ACB45CF}" destId="{EAED5AA0-C278-4955-9128-7E7AA61E14C0}" srcOrd="6" destOrd="0" presId="urn:microsoft.com/office/officeart/2005/8/layout/hProcess9"/>
    <dgm:cxn modelId="{2D0A8AFE-7BEE-4DB9-A456-9BBEDAB26D20}" type="presParOf" srcId="{6D3F7714-3450-4F1B-AC27-B0F32ACB45CF}" destId="{8DE7F50C-929C-4149-97F7-92A3A9C5AACA}" srcOrd="7" destOrd="0" presId="urn:microsoft.com/office/officeart/2005/8/layout/hProcess9"/>
    <dgm:cxn modelId="{47E04CD6-E3A0-4A60-919C-A390AA9A8164}" type="presParOf" srcId="{6D3F7714-3450-4F1B-AC27-B0F32ACB45CF}" destId="{26845CEF-2D98-4B17-9AA8-C6BA86AAC2DF}"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D525B-29DD-4752-92F8-E2AFF445768A}">
      <dsp:nvSpPr>
        <dsp:cNvPr id="0" name=""/>
        <dsp:cNvSpPr/>
      </dsp:nvSpPr>
      <dsp:spPr>
        <a:xfrm>
          <a:off x="661112" y="0"/>
          <a:ext cx="7492611" cy="360279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E1F4BD-A888-4DE2-B7FF-A5A2EBD2E851}">
      <dsp:nvSpPr>
        <dsp:cNvPr id="0" name=""/>
        <dsp:cNvSpPr/>
      </dsp:nvSpPr>
      <dsp:spPr>
        <a:xfrm>
          <a:off x="423" y="1080838"/>
          <a:ext cx="1657260" cy="144111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kern="1200" dirty="0" smtClean="0"/>
            <a:t>需求分析 </a:t>
          </a:r>
          <a:r>
            <a:rPr lang="en-US" altLang="zh-CN" sz="2300" kern="1200" dirty="0" smtClean="0"/>
            <a:t>7%</a:t>
          </a:r>
          <a:endParaRPr lang="zh-CN" altLang="en-US" sz="2300" kern="1200" dirty="0"/>
        </a:p>
      </dsp:txBody>
      <dsp:txXfrm>
        <a:off x="70773" y="1151188"/>
        <a:ext cx="1516560" cy="1300418"/>
      </dsp:txXfrm>
    </dsp:sp>
    <dsp:sp modelId="{A658FAAB-027A-4725-9326-A1D0839E7F01}">
      <dsp:nvSpPr>
        <dsp:cNvPr id="0" name=""/>
        <dsp:cNvSpPr/>
      </dsp:nvSpPr>
      <dsp:spPr>
        <a:xfrm>
          <a:off x="1789605" y="1080838"/>
          <a:ext cx="1657260" cy="144111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kern="1200" dirty="0" smtClean="0"/>
            <a:t>系统设计 </a:t>
          </a:r>
          <a:r>
            <a:rPr lang="en-US" altLang="zh-CN" sz="2300" kern="1200" dirty="0" smtClean="0"/>
            <a:t>6%</a:t>
          </a:r>
          <a:endParaRPr lang="zh-CN" altLang="en-US" sz="2300" kern="1200" dirty="0"/>
        </a:p>
      </dsp:txBody>
      <dsp:txXfrm>
        <a:off x="1859955" y="1151188"/>
        <a:ext cx="1516560" cy="1300418"/>
      </dsp:txXfrm>
    </dsp:sp>
    <dsp:sp modelId="{5A9F4CFF-7F5A-4CF4-A811-515B8BAA68F0}">
      <dsp:nvSpPr>
        <dsp:cNvPr id="0" name=""/>
        <dsp:cNvSpPr/>
      </dsp:nvSpPr>
      <dsp:spPr>
        <a:xfrm>
          <a:off x="3578788" y="1080838"/>
          <a:ext cx="1657260" cy="144111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kern="1200" dirty="0" smtClean="0"/>
            <a:t>软件编程 </a:t>
          </a:r>
          <a:r>
            <a:rPr lang="en-US" altLang="zh-CN" sz="2300" kern="1200" dirty="0" smtClean="0"/>
            <a:t>7%</a:t>
          </a:r>
          <a:endParaRPr lang="zh-CN" altLang="en-US" sz="2300" kern="1200" dirty="0"/>
        </a:p>
      </dsp:txBody>
      <dsp:txXfrm>
        <a:off x="3649138" y="1151188"/>
        <a:ext cx="1516560" cy="1300418"/>
      </dsp:txXfrm>
    </dsp:sp>
    <dsp:sp modelId="{EAED5AA0-C278-4955-9128-7E7AA61E14C0}">
      <dsp:nvSpPr>
        <dsp:cNvPr id="0" name=""/>
        <dsp:cNvSpPr/>
      </dsp:nvSpPr>
      <dsp:spPr>
        <a:xfrm>
          <a:off x="5367970" y="1080838"/>
          <a:ext cx="1657260" cy="144111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kern="1200" dirty="0" smtClean="0"/>
            <a:t>软件测试 </a:t>
          </a:r>
          <a:r>
            <a:rPr lang="en-US" altLang="zh-CN" sz="2300" kern="1200" dirty="0" smtClean="0"/>
            <a:t>13%</a:t>
          </a:r>
          <a:endParaRPr lang="zh-CN" altLang="en-US" sz="2300" kern="1200" dirty="0"/>
        </a:p>
      </dsp:txBody>
      <dsp:txXfrm>
        <a:off x="5438320" y="1151188"/>
        <a:ext cx="1516560" cy="1300418"/>
      </dsp:txXfrm>
    </dsp:sp>
    <dsp:sp modelId="{26845CEF-2D98-4B17-9AA8-C6BA86AAC2DF}">
      <dsp:nvSpPr>
        <dsp:cNvPr id="0" name=""/>
        <dsp:cNvSpPr/>
      </dsp:nvSpPr>
      <dsp:spPr>
        <a:xfrm>
          <a:off x="7157152" y="1080838"/>
          <a:ext cx="1657260" cy="144111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kern="1200" dirty="0" smtClean="0"/>
            <a:t>软件维护 </a:t>
          </a:r>
          <a:r>
            <a:rPr lang="en-US" altLang="zh-CN" sz="2300" kern="1200" dirty="0" smtClean="0"/>
            <a:t>67%</a:t>
          </a:r>
        </a:p>
        <a:p>
          <a:pPr lvl="0" algn="ctr" defTabSz="1022350">
            <a:lnSpc>
              <a:spcPct val="90000"/>
            </a:lnSpc>
            <a:spcBef>
              <a:spcPct val="0"/>
            </a:spcBef>
            <a:spcAft>
              <a:spcPct val="35000"/>
            </a:spcAft>
          </a:pPr>
          <a:endParaRPr lang="zh-CN" altLang="en-US" sz="2300" kern="1200" dirty="0"/>
        </a:p>
      </dsp:txBody>
      <dsp:txXfrm>
        <a:off x="7227502" y="1151188"/>
        <a:ext cx="1516560" cy="130041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250D87-1610-4072-B517-58156BCDF211}" type="datetimeFigureOut">
              <a:rPr lang="zh-CN" altLang="en-US" smtClean="0"/>
              <a:t>2020/12/21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773261-DBFB-48E6-ABDF-1C9A81E4CE4D}" type="slidenum">
              <a:rPr lang="zh-CN" altLang="en-US" smtClean="0"/>
              <a:t>‹#›</a:t>
            </a:fld>
            <a:endParaRPr lang="zh-CN" altLang="en-US"/>
          </a:p>
        </p:txBody>
      </p:sp>
    </p:spTree>
    <p:extLst>
      <p:ext uri="{BB962C8B-B14F-4D97-AF65-F5344CB8AC3E}">
        <p14:creationId xmlns:p14="http://schemas.microsoft.com/office/powerpoint/2010/main" val="265721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93663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C173A-3DA8-4893-B28A-1E15F55C330A}"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07195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15</a:t>
            </a:fld>
            <a:endParaRPr lang="zh-CN" altLang="en-US"/>
          </a:p>
        </p:txBody>
      </p:sp>
    </p:spTree>
    <p:extLst>
      <p:ext uri="{BB962C8B-B14F-4D97-AF65-F5344CB8AC3E}">
        <p14:creationId xmlns:p14="http://schemas.microsoft.com/office/powerpoint/2010/main" val="2317337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C173A-3DA8-4893-B28A-1E15F55C330A}"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45656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17</a:t>
            </a:fld>
            <a:endParaRPr lang="zh-CN" altLang="en-US"/>
          </a:p>
        </p:txBody>
      </p:sp>
    </p:spTree>
    <p:extLst>
      <p:ext uri="{BB962C8B-B14F-4D97-AF65-F5344CB8AC3E}">
        <p14:creationId xmlns:p14="http://schemas.microsoft.com/office/powerpoint/2010/main" val="2437381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19</a:t>
            </a:fld>
            <a:endParaRPr lang="zh-CN" altLang="en-US"/>
          </a:p>
        </p:txBody>
      </p:sp>
    </p:spTree>
    <p:extLst>
      <p:ext uri="{BB962C8B-B14F-4D97-AF65-F5344CB8AC3E}">
        <p14:creationId xmlns:p14="http://schemas.microsoft.com/office/powerpoint/2010/main" val="2409985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C173A-3DA8-4893-B28A-1E15F55C330A}"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07340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C173A-3DA8-4893-B28A-1E15F55C330A}"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126625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C173A-3DA8-4893-B28A-1E15F55C330A}"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7838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23</a:t>
            </a:fld>
            <a:endParaRPr lang="zh-CN" altLang="en-US"/>
          </a:p>
        </p:txBody>
      </p:sp>
    </p:spTree>
    <p:extLst>
      <p:ext uri="{BB962C8B-B14F-4D97-AF65-F5344CB8AC3E}">
        <p14:creationId xmlns:p14="http://schemas.microsoft.com/office/powerpoint/2010/main" val="391647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24</a:t>
            </a:fld>
            <a:endParaRPr lang="zh-CN" altLang="en-US"/>
          </a:p>
        </p:txBody>
      </p:sp>
    </p:spTree>
    <p:extLst>
      <p:ext uri="{BB962C8B-B14F-4D97-AF65-F5344CB8AC3E}">
        <p14:creationId xmlns:p14="http://schemas.microsoft.com/office/powerpoint/2010/main" val="391647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extLst>
      <p:ext uri="{BB962C8B-B14F-4D97-AF65-F5344CB8AC3E}">
        <p14:creationId xmlns:p14="http://schemas.microsoft.com/office/powerpoint/2010/main" val="40378715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25</a:t>
            </a:fld>
            <a:endParaRPr lang="zh-CN" altLang="en-US"/>
          </a:p>
        </p:txBody>
      </p:sp>
    </p:spTree>
    <p:extLst>
      <p:ext uri="{BB962C8B-B14F-4D97-AF65-F5344CB8AC3E}">
        <p14:creationId xmlns:p14="http://schemas.microsoft.com/office/powerpoint/2010/main" val="3916478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26</a:t>
            </a:fld>
            <a:endParaRPr lang="zh-CN" altLang="en-US"/>
          </a:p>
        </p:txBody>
      </p:sp>
    </p:spTree>
    <p:extLst>
      <p:ext uri="{BB962C8B-B14F-4D97-AF65-F5344CB8AC3E}">
        <p14:creationId xmlns:p14="http://schemas.microsoft.com/office/powerpoint/2010/main" val="391647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C173A-3DA8-4893-B28A-1E15F55C330A}"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04688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29</a:t>
            </a:fld>
            <a:endParaRPr lang="zh-CN" altLang="en-US"/>
          </a:p>
        </p:txBody>
      </p:sp>
    </p:spTree>
    <p:extLst>
      <p:ext uri="{BB962C8B-B14F-4D97-AF65-F5344CB8AC3E}">
        <p14:creationId xmlns:p14="http://schemas.microsoft.com/office/powerpoint/2010/main" val="2317337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30</a:t>
            </a:fld>
            <a:endParaRPr lang="zh-CN" altLang="en-US"/>
          </a:p>
        </p:txBody>
      </p:sp>
    </p:spTree>
    <p:extLst>
      <p:ext uri="{BB962C8B-B14F-4D97-AF65-F5344CB8AC3E}">
        <p14:creationId xmlns:p14="http://schemas.microsoft.com/office/powerpoint/2010/main" val="20602309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31</a:t>
            </a:fld>
            <a:endParaRPr lang="zh-CN" altLang="en-US"/>
          </a:p>
        </p:txBody>
      </p:sp>
    </p:spTree>
    <p:extLst>
      <p:ext uri="{BB962C8B-B14F-4D97-AF65-F5344CB8AC3E}">
        <p14:creationId xmlns:p14="http://schemas.microsoft.com/office/powerpoint/2010/main" val="23173377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32</a:t>
            </a:fld>
            <a:endParaRPr lang="zh-CN" altLang="en-US"/>
          </a:p>
        </p:txBody>
      </p:sp>
    </p:spTree>
    <p:extLst>
      <p:ext uri="{BB962C8B-B14F-4D97-AF65-F5344CB8AC3E}">
        <p14:creationId xmlns:p14="http://schemas.microsoft.com/office/powerpoint/2010/main" val="16841489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33</a:t>
            </a:fld>
            <a:endParaRPr lang="zh-CN" altLang="en-US"/>
          </a:p>
        </p:txBody>
      </p:sp>
    </p:spTree>
    <p:extLst>
      <p:ext uri="{BB962C8B-B14F-4D97-AF65-F5344CB8AC3E}">
        <p14:creationId xmlns:p14="http://schemas.microsoft.com/office/powerpoint/2010/main" val="16841489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34</a:t>
            </a:fld>
            <a:endParaRPr lang="zh-CN" altLang="en-US"/>
          </a:p>
        </p:txBody>
      </p:sp>
    </p:spTree>
    <p:extLst>
      <p:ext uri="{BB962C8B-B14F-4D97-AF65-F5344CB8AC3E}">
        <p14:creationId xmlns:p14="http://schemas.microsoft.com/office/powerpoint/2010/main" val="24373811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35</a:t>
            </a:fld>
            <a:endParaRPr lang="zh-CN" altLang="en-US"/>
          </a:p>
        </p:txBody>
      </p:sp>
    </p:spTree>
    <p:extLst>
      <p:ext uri="{BB962C8B-B14F-4D97-AF65-F5344CB8AC3E}">
        <p14:creationId xmlns:p14="http://schemas.microsoft.com/office/powerpoint/2010/main" val="391647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C173A-3DA8-4893-B28A-1E15F55C330A}"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1173620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36</a:t>
            </a:fld>
            <a:endParaRPr lang="zh-CN" altLang="en-US"/>
          </a:p>
        </p:txBody>
      </p:sp>
    </p:spTree>
    <p:extLst>
      <p:ext uri="{BB962C8B-B14F-4D97-AF65-F5344CB8AC3E}">
        <p14:creationId xmlns:p14="http://schemas.microsoft.com/office/powerpoint/2010/main" val="23173377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37</a:t>
            </a:fld>
            <a:endParaRPr lang="zh-CN" altLang="en-US"/>
          </a:p>
        </p:txBody>
      </p:sp>
    </p:spTree>
    <p:extLst>
      <p:ext uri="{BB962C8B-B14F-4D97-AF65-F5344CB8AC3E}">
        <p14:creationId xmlns:p14="http://schemas.microsoft.com/office/powerpoint/2010/main" val="16841489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38</a:t>
            </a:fld>
            <a:endParaRPr lang="zh-CN" altLang="en-US"/>
          </a:p>
        </p:txBody>
      </p:sp>
    </p:spTree>
    <p:extLst>
      <p:ext uri="{BB962C8B-B14F-4D97-AF65-F5344CB8AC3E}">
        <p14:creationId xmlns:p14="http://schemas.microsoft.com/office/powerpoint/2010/main" val="24373811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39</a:t>
            </a:fld>
            <a:endParaRPr lang="zh-CN" altLang="en-US"/>
          </a:p>
        </p:txBody>
      </p:sp>
    </p:spTree>
    <p:extLst>
      <p:ext uri="{BB962C8B-B14F-4D97-AF65-F5344CB8AC3E}">
        <p14:creationId xmlns:p14="http://schemas.microsoft.com/office/powerpoint/2010/main" val="940865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7</a:t>
            </a:fld>
            <a:endParaRPr lang="zh-CN" altLang="en-US"/>
          </a:p>
        </p:txBody>
      </p:sp>
    </p:spTree>
    <p:extLst>
      <p:ext uri="{BB962C8B-B14F-4D97-AF65-F5344CB8AC3E}">
        <p14:creationId xmlns:p14="http://schemas.microsoft.com/office/powerpoint/2010/main" val="940865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8</a:t>
            </a:fld>
            <a:endParaRPr lang="zh-CN" altLang="en-US"/>
          </a:p>
        </p:txBody>
      </p:sp>
    </p:spTree>
    <p:extLst>
      <p:ext uri="{BB962C8B-B14F-4D97-AF65-F5344CB8AC3E}">
        <p14:creationId xmlns:p14="http://schemas.microsoft.com/office/powerpoint/2010/main" val="940865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C173A-3DA8-4893-B28A-1E15F55C330A}"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99427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C173A-3DA8-4893-B28A-1E15F55C330A}"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39049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C173A-3DA8-4893-B28A-1E15F55C330A}"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71457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C173A-3DA8-4893-B28A-1E15F55C330A}"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85123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3_两栏内容">
    <p:bg>
      <p:bgPr>
        <a:solidFill>
          <a:srgbClr val="F5F5F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680490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7671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769530230"/>
      </p:ext>
    </p:extLst>
  </p:cSld>
  <p:clrMapOvr>
    <a:masterClrMapping/>
  </p:clrMapOvr>
  <p:transition spd="slow" advClick="0"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2020/12/21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2020/12/21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2020/12/21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2020/12/21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2020/12/21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25BEEE69-E1D1-4447-A177-3AA64D3F1BC9}"/>
              </a:ext>
            </a:extLst>
          </p:cNvPr>
          <p:cNvPicPr>
            <a:picLocks noChangeAspect="1"/>
          </p:cNvPicPr>
          <p:nvPr/>
        </p:nvPicPr>
        <p:blipFill>
          <a:blip r:embed="rId3"/>
          <a:stretch>
            <a:fillRect/>
          </a:stretch>
        </p:blipFill>
        <p:spPr>
          <a:xfrm>
            <a:off x="3218595" y="1055221"/>
            <a:ext cx="2158171" cy="1860965"/>
          </a:xfrm>
          <a:prstGeom prst="rect">
            <a:avLst/>
          </a:prstGeom>
        </p:spPr>
      </p:pic>
      <p:grpSp>
        <p:nvGrpSpPr>
          <p:cNvPr id="3" name="组合 2"/>
          <p:cNvGrpSpPr/>
          <p:nvPr/>
        </p:nvGrpSpPr>
        <p:grpSpPr>
          <a:xfrm>
            <a:off x="1654" y="4803999"/>
            <a:ext cx="9140693" cy="339502"/>
            <a:chOff x="1" y="6406814"/>
            <a:chExt cx="12190412" cy="452774"/>
          </a:xfrm>
        </p:grpSpPr>
        <p:sp>
          <p:nvSpPr>
            <p:cNvPr id="32" name="六边形 31"/>
            <p:cNvSpPr/>
            <p:nvPr/>
          </p:nvSpPr>
          <p:spPr>
            <a:xfrm>
              <a:off x="1" y="6406814"/>
              <a:ext cx="3041773" cy="45277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defTabSz="816213"/>
              <a:endParaRPr lang="zh-CN" altLang="en-US" sz="1600">
                <a:solidFill>
                  <a:prstClr val="white"/>
                </a:solidFill>
                <a:cs typeface="+mn-ea"/>
                <a:sym typeface="+mn-lt"/>
              </a:endParaRPr>
            </a:p>
          </p:txBody>
        </p:sp>
        <p:sp>
          <p:nvSpPr>
            <p:cNvPr id="33" name="六边形 32"/>
            <p:cNvSpPr/>
            <p:nvPr/>
          </p:nvSpPr>
          <p:spPr>
            <a:xfrm>
              <a:off x="3041775" y="6406814"/>
              <a:ext cx="3063750" cy="45277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defTabSz="816213"/>
              <a:endParaRPr lang="zh-CN" altLang="en-US" sz="1600">
                <a:solidFill>
                  <a:prstClr val="white"/>
                </a:solidFill>
                <a:cs typeface="+mn-ea"/>
                <a:sym typeface="+mn-lt"/>
              </a:endParaRPr>
            </a:p>
          </p:txBody>
        </p:sp>
        <p:sp>
          <p:nvSpPr>
            <p:cNvPr id="34" name="六边形 33"/>
            <p:cNvSpPr/>
            <p:nvPr/>
          </p:nvSpPr>
          <p:spPr>
            <a:xfrm>
              <a:off x="6095207" y="6406814"/>
              <a:ext cx="3047603" cy="45277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defTabSz="816213"/>
              <a:endParaRPr lang="zh-CN" altLang="en-US" sz="1600">
                <a:solidFill>
                  <a:prstClr val="white"/>
                </a:solidFill>
                <a:cs typeface="+mn-ea"/>
                <a:sym typeface="+mn-lt"/>
              </a:endParaRPr>
            </a:p>
          </p:txBody>
        </p:sp>
        <p:sp>
          <p:nvSpPr>
            <p:cNvPr id="35" name="六边形 34"/>
            <p:cNvSpPr/>
            <p:nvPr/>
          </p:nvSpPr>
          <p:spPr>
            <a:xfrm>
              <a:off x="9142810" y="6406814"/>
              <a:ext cx="3047603" cy="45277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defTabSz="816213"/>
              <a:endParaRPr lang="zh-CN" altLang="en-US" sz="1600" dirty="0">
                <a:solidFill>
                  <a:prstClr val="white"/>
                </a:solidFill>
                <a:cs typeface="+mn-ea"/>
                <a:sym typeface="+mn-lt"/>
              </a:endParaRPr>
            </a:p>
          </p:txBody>
        </p:sp>
      </p:grpSp>
      <p:sp>
        <p:nvSpPr>
          <p:cNvPr id="36" name="六边形 35"/>
          <p:cNvSpPr/>
          <p:nvPr/>
        </p:nvSpPr>
        <p:spPr>
          <a:xfrm flipV="1">
            <a:off x="1654" y="1"/>
            <a:ext cx="2285174" cy="7003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91417" tIns="45708" rIns="91417" bIns="45708" rtlCol="0" anchor="ctr"/>
          <a:lstStyle/>
          <a:p>
            <a:pPr algn="ctr" defTabSz="816213"/>
            <a:endParaRPr lang="zh-CN" altLang="en-US" sz="1600">
              <a:solidFill>
                <a:prstClr val="white"/>
              </a:solidFill>
              <a:cs typeface="+mn-ea"/>
              <a:sym typeface="+mn-lt"/>
            </a:endParaRPr>
          </a:p>
        </p:txBody>
      </p:sp>
      <p:sp>
        <p:nvSpPr>
          <p:cNvPr id="41" name="文本框 5"/>
          <p:cNvSpPr txBox="1"/>
          <p:nvPr/>
        </p:nvSpPr>
        <p:spPr>
          <a:xfrm>
            <a:off x="2897108" y="3441140"/>
            <a:ext cx="3291550" cy="807885"/>
          </a:xfrm>
          <a:prstGeom prst="rect">
            <a:avLst/>
          </a:prstGeom>
          <a:noFill/>
        </p:spPr>
        <p:txBody>
          <a:bodyPr wrap="none" lIns="68552" tIns="34276" rIns="68552" bIns="34276" rtlCol="0">
            <a:spAutoFit/>
          </a:bodyPr>
          <a:lstStyle/>
          <a:p>
            <a:pPr algn="ctr" defTabSz="816213"/>
            <a:r>
              <a:rPr lang="zh-CN" altLang="en-US" sz="2800" dirty="0" smtClean="0">
                <a:solidFill>
                  <a:prstClr val="black">
                    <a:lumMod val="85000"/>
                    <a:lumOff val="15000"/>
                  </a:prstClr>
                </a:solidFill>
                <a:cs typeface="+mn-ea"/>
                <a:sym typeface="+mn-lt"/>
              </a:rPr>
              <a:t>张韦</a:t>
            </a:r>
            <a:endParaRPr lang="en-US" altLang="zh-CN" sz="2800" dirty="0" smtClean="0">
              <a:solidFill>
                <a:prstClr val="black">
                  <a:lumMod val="85000"/>
                  <a:lumOff val="15000"/>
                </a:prstClr>
              </a:solidFill>
              <a:cs typeface="+mn-ea"/>
              <a:sym typeface="+mn-lt"/>
            </a:endParaRPr>
          </a:p>
          <a:p>
            <a:pPr algn="ctr" defTabSz="816213"/>
            <a:r>
              <a:rPr lang="en-US" altLang="zh-CN" sz="2000" dirty="0" smtClean="0">
                <a:solidFill>
                  <a:prstClr val="black">
                    <a:lumMod val="85000"/>
                    <a:lumOff val="15000"/>
                  </a:prstClr>
                </a:solidFill>
                <a:cs typeface="+mn-ea"/>
                <a:sym typeface="+mn-lt"/>
              </a:rPr>
              <a:t>weizhanghust@hust.edu.cn</a:t>
            </a:r>
            <a:endParaRPr lang="en-US" altLang="zh-CN" sz="2000" dirty="0">
              <a:solidFill>
                <a:prstClr val="black">
                  <a:lumMod val="85000"/>
                  <a:lumOff val="15000"/>
                </a:prstClr>
              </a:solidFill>
              <a:cs typeface="+mn-ea"/>
              <a:sym typeface="+mn-lt"/>
            </a:endParaRPr>
          </a:p>
        </p:txBody>
      </p:sp>
      <p:sp>
        <p:nvSpPr>
          <p:cNvPr id="45" name="TextBox 44"/>
          <p:cNvSpPr txBox="1"/>
          <p:nvPr/>
        </p:nvSpPr>
        <p:spPr>
          <a:xfrm>
            <a:off x="721644" y="186218"/>
            <a:ext cx="4570436" cy="369308"/>
          </a:xfrm>
          <a:prstGeom prst="rect">
            <a:avLst/>
          </a:prstGeom>
          <a:noFill/>
        </p:spPr>
        <p:txBody>
          <a:bodyPr wrap="none" lIns="91417" tIns="45708" rIns="91417" bIns="45708" rtlCol="0">
            <a:spAutoFit/>
          </a:bodyPr>
          <a:lstStyle/>
          <a:p>
            <a:pPr algn="ctr"/>
            <a:r>
              <a:rPr lang="zh-CN" altLang="en-US" dirty="0">
                <a:solidFill>
                  <a:schemeClr val="tx1">
                    <a:lumMod val="75000"/>
                    <a:lumOff val="25000"/>
                  </a:schemeClr>
                </a:solidFill>
                <a:cs typeface="+mn-ea"/>
                <a:sym typeface="+mn-lt"/>
              </a:rPr>
              <a:t>华中科技大学同济医学院医药卫生管理学院</a:t>
            </a:r>
          </a:p>
        </p:txBody>
      </p:sp>
      <p:sp>
        <p:nvSpPr>
          <p:cNvPr id="19" name="六边形 18"/>
          <p:cNvSpPr/>
          <p:nvPr/>
        </p:nvSpPr>
        <p:spPr>
          <a:xfrm flipV="1">
            <a:off x="2282456" y="1975"/>
            <a:ext cx="2285174" cy="7003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91417" tIns="45708" rIns="91417" bIns="45708" rtlCol="0" anchor="ctr"/>
          <a:lstStyle/>
          <a:p>
            <a:pPr algn="ctr" defTabSz="816213"/>
            <a:endParaRPr lang="zh-CN" altLang="en-US" sz="1600">
              <a:solidFill>
                <a:prstClr val="white"/>
              </a:solidFill>
              <a:cs typeface="+mn-ea"/>
              <a:sym typeface="+mn-lt"/>
            </a:endParaRPr>
          </a:p>
        </p:txBody>
      </p:sp>
      <p:sp>
        <p:nvSpPr>
          <p:cNvPr id="20" name="六边形 19"/>
          <p:cNvSpPr/>
          <p:nvPr/>
        </p:nvSpPr>
        <p:spPr>
          <a:xfrm flipV="1">
            <a:off x="4563259" y="1975"/>
            <a:ext cx="2285174" cy="7003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91417" tIns="45708" rIns="91417" bIns="45708" rtlCol="0" anchor="ctr"/>
          <a:lstStyle/>
          <a:p>
            <a:pPr algn="ctr" defTabSz="816213"/>
            <a:endParaRPr lang="zh-CN" altLang="en-US" sz="1600">
              <a:solidFill>
                <a:prstClr val="white"/>
              </a:solidFill>
              <a:cs typeface="+mn-ea"/>
              <a:sym typeface="+mn-lt"/>
            </a:endParaRPr>
          </a:p>
        </p:txBody>
      </p:sp>
      <p:sp>
        <p:nvSpPr>
          <p:cNvPr id="21" name="六边形 20"/>
          <p:cNvSpPr/>
          <p:nvPr/>
        </p:nvSpPr>
        <p:spPr>
          <a:xfrm flipV="1">
            <a:off x="6857174" y="1975"/>
            <a:ext cx="2285174" cy="7003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91417" tIns="45708" rIns="91417" bIns="45708" rtlCol="0" anchor="ctr"/>
          <a:lstStyle/>
          <a:p>
            <a:pPr algn="ctr" defTabSz="816213"/>
            <a:endParaRPr lang="zh-CN" altLang="en-US" sz="1600">
              <a:solidFill>
                <a:prstClr val="white"/>
              </a:solidFill>
              <a:cs typeface="+mn-ea"/>
              <a:sym typeface="+mn-lt"/>
            </a:endParaRPr>
          </a:p>
        </p:txBody>
      </p:sp>
      <p:sp>
        <p:nvSpPr>
          <p:cNvPr id="15" name="矩形 14"/>
          <p:cNvSpPr/>
          <p:nvPr/>
        </p:nvSpPr>
        <p:spPr>
          <a:xfrm>
            <a:off x="1643097" y="1674408"/>
            <a:ext cx="5840325" cy="992551"/>
          </a:xfrm>
          <a:prstGeom prst="rect">
            <a:avLst/>
          </a:prstGeom>
          <a:noFill/>
          <a:ln>
            <a:noFill/>
          </a:ln>
          <a:effectLst>
            <a:glow rad="1905000">
              <a:srgbClr val="F14124">
                <a:alpha val="40000"/>
              </a:srgbClr>
            </a:glow>
            <a:softEdge rad="1270000"/>
          </a:effectLst>
        </p:spPr>
        <p:txBody>
          <a:bodyPr wrap="none" lIns="68552" tIns="34276" rIns="68552" bIns="34276">
            <a:spAutoFit/>
          </a:bodyPr>
          <a:lstStyle/>
          <a:p>
            <a:pPr algn="ctr" defTabSz="816213"/>
            <a:r>
              <a:rPr lang="zh-CN" altLang="en-US" sz="6000" b="1" dirty="0">
                <a:solidFill>
                  <a:prstClr val="black">
                    <a:lumMod val="75000"/>
                    <a:lumOff val="25000"/>
                  </a:prstClr>
                </a:solidFill>
                <a:cs typeface="+mn-ea"/>
                <a:sym typeface="+mn-lt"/>
              </a:rPr>
              <a:t>信 息 管 理 概 论</a:t>
            </a: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496" y="72007"/>
            <a:ext cx="686148" cy="540341"/>
          </a:xfrm>
          <a:prstGeom prst="rect">
            <a:avLst/>
          </a:prstGeom>
        </p:spPr>
      </p:pic>
    </p:spTree>
    <p:extLst>
      <p:ext uri="{BB962C8B-B14F-4D97-AF65-F5344CB8AC3E}">
        <p14:creationId xmlns:p14="http://schemas.microsoft.com/office/powerpoint/2010/main" val="3639447842"/>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
                                        <p:tgtEl>
                                          <p:spTgt spid="36"/>
                                        </p:tgtEl>
                                      </p:cBhvr>
                                    </p:animEffect>
                                  </p:childTnLst>
                                </p:cTn>
                              </p:par>
                            </p:childTnLst>
                          </p:cTn>
                        </p:par>
                        <p:par>
                          <p:cTn id="8" fill="hold">
                            <p:stCondLst>
                              <p:cond delay="200"/>
                            </p:stCondLst>
                            <p:childTnLst>
                              <p:par>
                                <p:cTn id="9" presetID="53" presetClass="entr" presetSubtype="16"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p:cTn id="11" dur="500" fill="hold"/>
                                        <p:tgtEl>
                                          <p:spTgt spid="45"/>
                                        </p:tgtEl>
                                        <p:attrNameLst>
                                          <p:attrName>ppt_w</p:attrName>
                                        </p:attrNameLst>
                                      </p:cBhvr>
                                      <p:tavLst>
                                        <p:tav tm="0">
                                          <p:val>
                                            <p:fltVal val="0"/>
                                          </p:val>
                                        </p:tav>
                                        <p:tav tm="100000">
                                          <p:val>
                                            <p:strVal val="#ppt_w"/>
                                          </p:val>
                                        </p:tav>
                                      </p:tavLst>
                                    </p:anim>
                                    <p:anim calcmode="lin" valueType="num">
                                      <p:cBhvr>
                                        <p:cTn id="12" dur="500" fill="hold"/>
                                        <p:tgtEl>
                                          <p:spTgt spid="45"/>
                                        </p:tgtEl>
                                        <p:attrNameLst>
                                          <p:attrName>ppt_h</p:attrName>
                                        </p:attrNameLst>
                                      </p:cBhvr>
                                      <p:tavLst>
                                        <p:tav tm="0">
                                          <p:val>
                                            <p:fltVal val="0"/>
                                          </p:val>
                                        </p:tav>
                                        <p:tav tm="100000">
                                          <p:val>
                                            <p:strVal val="#ppt_h"/>
                                          </p:val>
                                        </p:tav>
                                      </p:tavLst>
                                    </p:anim>
                                    <p:animEffect transition="in" filter="fade">
                                      <p:cBhvr>
                                        <p:cTn id="13" dur="500"/>
                                        <p:tgtEl>
                                          <p:spTgt spid="45"/>
                                        </p:tgtEl>
                                      </p:cBhvr>
                                    </p:animEffect>
                                  </p:childTnLst>
                                </p:cTn>
                              </p:par>
                            </p:childTnLst>
                          </p:cTn>
                        </p:par>
                        <p:par>
                          <p:cTn id="14" fill="hold">
                            <p:stCondLst>
                              <p:cond delay="700"/>
                            </p:stCondLst>
                            <p:childTnLst>
                              <p:par>
                                <p:cTn id="15" presetID="12" presetClass="entr" presetSubtype="4"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p:tgtEl>
                                          <p:spTgt spid="41"/>
                                        </p:tgtEl>
                                        <p:attrNameLst>
                                          <p:attrName>ppt_y</p:attrName>
                                        </p:attrNameLst>
                                      </p:cBhvr>
                                      <p:tavLst>
                                        <p:tav tm="0">
                                          <p:val>
                                            <p:strVal val="#ppt_y+#ppt_h*1.125000"/>
                                          </p:val>
                                        </p:tav>
                                        <p:tav tm="100000">
                                          <p:val>
                                            <p:strVal val="#ppt_y"/>
                                          </p:val>
                                        </p:tav>
                                      </p:tavLst>
                                    </p:anim>
                                    <p:animEffect transition="in" filter="wipe(up)">
                                      <p:cBhvr>
                                        <p:cTn id="18" dur="500"/>
                                        <p:tgtEl>
                                          <p:spTgt spid="4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2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2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200"/>
                                        <p:tgtEl>
                                          <p:spTgt spid="21"/>
                                        </p:tgtEl>
                                      </p:cBhvr>
                                    </p:animEffect>
                                  </p:childTnLst>
                                </p:cTn>
                              </p:par>
                            </p:childTnLst>
                          </p:cTn>
                        </p:par>
                        <p:par>
                          <p:cTn id="28" fill="hold">
                            <p:stCondLst>
                              <p:cond delay="1200"/>
                            </p:stCondLst>
                            <p:childTnLst>
                              <p:par>
                                <p:cTn id="29" presetID="16" presetClass="entr" presetSubtype="37"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arn(outVertical)">
                                      <p:cBhvr>
                                        <p:cTn id="31"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1" grpId="0"/>
      <p:bldP spid="45" grpId="0"/>
      <p:bldP spid="19" grpId="0" animBg="1"/>
      <p:bldP spid="20" grpId="0" animBg="1"/>
      <p:bldP spid="21" grpId="0" animBg="1"/>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6" name="TextBox 43"/>
          <p:cNvSpPr txBox="1">
            <a:spLocks noChangeArrowheads="1"/>
          </p:cNvSpPr>
          <p:nvPr/>
        </p:nvSpPr>
        <p:spPr bwMode="auto">
          <a:xfrm>
            <a:off x="1943074" y="6439"/>
            <a:ext cx="6809260"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prstClr val="black">
                    <a:lumMod val="75000"/>
                    <a:lumOff val="25000"/>
                  </a:prstClr>
                </a:solidFill>
                <a:effectLst/>
                <a:uLnTx/>
                <a:uFillTx/>
                <a:latin typeface="Tahoma" pitchFamily="34" charset="0"/>
                <a:ea typeface="华文中宋"/>
                <a:cs typeface="+mn-ea"/>
                <a:sym typeface="+mn-lt"/>
              </a:rPr>
              <a:t> </a:t>
            </a:r>
            <a:r>
              <a:rPr kumimoji="0" lang="zh-CN" altLang="en-US" sz="4000" b="1" i="0" u="none" strike="noStrike" kern="1200" cap="none" spc="0" normalizeH="0" baseline="0" noProof="0" dirty="0" smtClean="0">
                <a:ln>
                  <a:noFill/>
                </a:ln>
                <a:solidFill>
                  <a:prstClr val="black"/>
                </a:solidFill>
                <a:effectLst/>
                <a:uLnTx/>
                <a:uFillTx/>
                <a:latin typeface="Tahoma" pitchFamily="34" charset="0"/>
                <a:ea typeface="华文中宋"/>
                <a:cs typeface="+mn-ea"/>
                <a:sym typeface="+mn-lt"/>
              </a:rPr>
              <a:t>核心概念</a:t>
            </a:r>
            <a:endParaRPr kumimoji="0" lang="en-US" altLang="zh-CN" sz="4000" b="1" i="0" u="none" strike="noStrike" kern="1200" cap="none" spc="0" normalizeH="0" baseline="0" noProof="0" dirty="0">
              <a:ln>
                <a:noFill/>
              </a:ln>
              <a:solidFill>
                <a:prstClr val="black"/>
              </a:solidFill>
              <a:effectLst/>
              <a:uLnTx/>
              <a:uFillTx/>
              <a:latin typeface="Tahoma" pitchFamily="34" charset="0"/>
              <a:ea typeface="华文中宋"/>
              <a:cs typeface="+mn-ea"/>
              <a:sym typeface="+mn-lt"/>
            </a:endParaRPr>
          </a:p>
        </p:txBody>
      </p: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n-lt"/>
              <a:ea typeface="华文中宋"/>
              <a:cs typeface="+mn-ea"/>
              <a:sym typeface="+mn-lt"/>
            </a:endParaRPr>
          </a:p>
        </p:txBody>
      </p:sp>
      <p:sp>
        <p:nvSpPr>
          <p:cNvPr id="18" name="TextBox 7"/>
          <p:cNvSpPr txBox="1"/>
          <p:nvPr/>
        </p:nvSpPr>
        <p:spPr>
          <a:xfrm>
            <a:off x="221659" y="6439"/>
            <a:ext cx="725769" cy="693103"/>
          </a:xfrm>
          <a:prstGeom prst="rect">
            <a:avLst/>
          </a:prstGeom>
          <a:noFill/>
        </p:spPr>
        <p:txBody>
          <a:bodyPr wrap="none" lIns="76800" tIns="38400" rIns="76800" bIns="384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smtClean="0">
                <a:ln>
                  <a:noFill/>
                </a:ln>
                <a:solidFill>
                  <a:prstClr val="black"/>
                </a:solidFill>
                <a:effectLst/>
                <a:uLnTx/>
                <a:uFillTx/>
                <a:latin typeface="+mn-lt"/>
                <a:ea typeface="华文中宋"/>
                <a:cs typeface="+mn-ea"/>
                <a:sym typeface="+mn-lt"/>
              </a:rPr>
              <a:t>01</a:t>
            </a:r>
            <a:endParaRPr kumimoji="0" lang="zh-CN" altLang="en-US" sz="4000" b="0" i="0" u="none" strike="noStrike" kern="1200" cap="none" spc="0" normalizeH="0" baseline="0" noProof="0" dirty="0">
              <a:ln>
                <a:noFill/>
              </a:ln>
              <a:solidFill>
                <a:prstClr val="black"/>
              </a:solidFill>
              <a:effectLst/>
              <a:uLnTx/>
              <a:uFillTx/>
              <a:latin typeface="+mn-lt"/>
              <a:ea typeface="华文中宋"/>
              <a:cs typeface="+mn-ea"/>
              <a:sym typeface="+mn-lt"/>
            </a:endParaRPr>
          </a:p>
        </p:txBody>
      </p:sp>
      <p:sp>
        <p:nvSpPr>
          <p:cNvPr id="3" name="TextBox 2"/>
          <p:cNvSpPr txBox="1"/>
          <p:nvPr/>
        </p:nvSpPr>
        <p:spPr>
          <a:xfrm>
            <a:off x="175004" y="1330352"/>
            <a:ext cx="8801731" cy="64633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mn-lt"/>
                <a:ea typeface="华文中宋"/>
                <a:cs typeface="+mn-ea"/>
                <a:sym typeface="+mn-lt"/>
              </a:rPr>
              <a:t>              以系统和软件开发流程为例</a:t>
            </a:r>
            <a:endParaRPr kumimoji="0" lang="en-US" altLang="zh-CN" sz="2400" b="0" i="0" u="none" strike="noStrike" kern="1200" cap="none" spc="0" normalizeH="0" baseline="0" noProof="0" dirty="0" smtClean="0">
              <a:ln>
                <a:noFill/>
              </a:ln>
              <a:solidFill>
                <a:prstClr val="black"/>
              </a:solidFill>
              <a:effectLst/>
              <a:uLnTx/>
              <a:uFillTx/>
              <a:latin typeface="+mn-lt"/>
              <a:ea typeface="华文中宋"/>
              <a:cs typeface="+mn-ea"/>
              <a:sym typeface="+mn-lt"/>
            </a:endParaRPr>
          </a:p>
        </p:txBody>
      </p:sp>
      <p:sp>
        <p:nvSpPr>
          <p:cNvPr id="2" name="TextBox 1"/>
          <p:cNvSpPr txBox="1"/>
          <p:nvPr/>
        </p:nvSpPr>
        <p:spPr>
          <a:xfrm>
            <a:off x="121812" y="699542"/>
            <a:ext cx="26468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prstClr val="black"/>
                </a:solidFill>
                <a:effectLst/>
                <a:uLnTx/>
                <a:uFillTx/>
                <a:latin typeface="+mn-lt"/>
                <a:ea typeface="华文中宋"/>
                <a:cs typeface="+mn-ea"/>
                <a:sym typeface="+mn-lt"/>
              </a:rPr>
              <a:t>二、技术管理示例</a:t>
            </a:r>
            <a:endParaRPr kumimoji="0" lang="zh-CN" altLang="en-US" sz="2400" b="1" i="0" u="none" strike="noStrike" kern="1200" cap="none" spc="0" normalizeH="0" baseline="0" noProof="0" dirty="0">
              <a:ln>
                <a:noFill/>
              </a:ln>
              <a:solidFill>
                <a:prstClr val="black"/>
              </a:solidFill>
              <a:effectLst/>
              <a:uLnTx/>
              <a:uFillTx/>
              <a:latin typeface="+mn-lt"/>
              <a:ea typeface="华文中宋"/>
              <a:cs typeface="+mn-ea"/>
              <a:sym typeface="+mn-lt"/>
            </a:endParaRPr>
          </a:p>
        </p:txBody>
      </p:sp>
      <p:graphicFrame>
        <p:nvGraphicFramePr>
          <p:cNvPr id="4" name="图示 3"/>
          <p:cNvGraphicFramePr/>
          <p:nvPr>
            <p:extLst>
              <p:ext uri="{D42A27DB-BD31-4B8C-83A1-F6EECF244321}">
                <p14:modId xmlns:p14="http://schemas.microsoft.com/office/powerpoint/2010/main" val="3725369132"/>
              </p:ext>
            </p:extLst>
          </p:nvPr>
        </p:nvGraphicFramePr>
        <p:xfrm>
          <a:off x="221659" y="1825102"/>
          <a:ext cx="8814837" cy="36027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04135498"/>
      </p:ext>
    </p:extLst>
  </p:cSld>
  <p:clrMapOvr>
    <a:masterClrMapping/>
  </p:clrMapOvr>
  <mc:AlternateContent xmlns:mc="http://schemas.openxmlformats.org/markup-compatibility/2006">
    <mc:Choice xmlns:p14="http://schemas.microsoft.com/office/powerpoint/2010/main" Requires="p14">
      <p:transition p14:dur="10" advClick="0" advTm="0"/>
    </mc:Choice>
    <mc:Fallback>
      <p:transition advClick="0"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6" name="TextBox 43"/>
          <p:cNvSpPr txBox="1">
            <a:spLocks noChangeArrowheads="1"/>
          </p:cNvSpPr>
          <p:nvPr/>
        </p:nvSpPr>
        <p:spPr bwMode="auto">
          <a:xfrm>
            <a:off x="1943074" y="6439"/>
            <a:ext cx="6809260"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prstClr val="black">
                    <a:lumMod val="75000"/>
                    <a:lumOff val="25000"/>
                  </a:prstClr>
                </a:solidFill>
                <a:effectLst/>
                <a:uLnTx/>
                <a:uFillTx/>
                <a:latin typeface="Tahoma" pitchFamily="34" charset="0"/>
                <a:ea typeface="华文中宋"/>
                <a:cs typeface="+mn-ea"/>
                <a:sym typeface="+mn-lt"/>
              </a:rPr>
              <a:t> </a:t>
            </a:r>
            <a:r>
              <a:rPr kumimoji="0" lang="zh-CN" altLang="en-US" sz="4000" b="1" i="0" u="none" strike="noStrike" kern="1200" cap="none" spc="0" normalizeH="0" baseline="0" noProof="0" dirty="0" smtClean="0">
                <a:ln>
                  <a:noFill/>
                </a:ln>
                <a:solidFill>
                  <a:prstClr val="black"/>
                </a:solidFill>
                <a:effectLst/>
                <a:uLnTx/>
                <a:uFillTx/>
                <a:latin typeface="Tahoma" pitchFamily="34" charset="0"/>
                <a:ea typeface="华文中宋"/>
                <a:cs typeface="+mn-ea"/>
                <a:sym typeface="+mn-lt"/>
              </a:rPr>
              <a:t>核心概念</a:t>
            </a:r>
            <a:endParaRPr kumimoji="0" lang="en-US" altLang="zh-CN" sz="4000" b="1" i="0" u="none" strike="noStrike" kern="1200" cap="none" spc="0" normalizeH="0" baseline="0" noProof="0" dirty="0">
              <a:ln>
                <a:noFill/>
              </a:ln>
              <a:solidFill>
                <a:prstClr val="black"/>
              </a:solidFill>
              <a:effectLst/>
              <a:uLnTx/>
              <a:uFillTx/>
              <a:latin typeface="Tahoma" pitchFamily="34" charset="0"/>
              <a:ea typeface="华文中宋"/>
              <a:cs typeface="+mn-ea"/>
              <a:sym typeface="+mn-lt"/>
            </a:endParaRPr>
          </a:p>
        </p:txBody>
      </p: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n-lt"/>
              <a:ea typeface="华文中宋"/>
              <a:cs typeface="+mn-ea"/>
              <a:sym typeface="+mn-lt"/>
            </a:endParaRPr>
          </a:p>
        </p:txBody>
      </p:sp>
      <p:sp>
        <p:nvSpPr>
          <p:cNvPr id="18" name="TextBox 7"/>
          <p:cNvSpPr txBox="1"/>
          <p:nvPr/>
        </p:nvSpPr>
        <p:spPr>
          <a:xfrm>
            <a:off x="221659" y="6439"/>
            <a:ext cx="725769" cy="693103"/>
          </a:xfrm>
          <a:prstGeom prst="rect">
            <a:avLst/>
          </a:prstGeom>
          <a:noFill/>
        </p:spPr>
        <p:txBody>
          <a:bodyPr wrap="none" lIns="76800" tIns="38400" rIns="76800" bIns="384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smtClean="0">
                <a:ln>
                  <a:noFill/>
                </a:ln>
                <a:solidFill>
                  <a:prstClr val="black"/>
                </a:solidFill>
                <a:effectLst/>
                <a:uLnTx/>
                <a:uFillTx/>
                <a:latin typeface="+mn-lt"/>
                <a:ea typeface="华文中宋"/>
                <a:cs typeface="+mn-ea"/>
                <a:sym typeface="+mn-lt"/>
              </a:rPr>
              <a:t>01</a:t>
            </a:r>
            <a:endParaRPr kumimoji="0" lang="zh-CN" altLang="en-US" sz="4000" b="0" i="0" u="none" strike="noStrike" kern="1200" cap="none" spc="0" normalizeH="0" baseline="0" noProof="0" dirty="0">
              <a:ln>
                <a:noFill/>
              </a:ln>
              <a:solidFill>
                <a:prstClr val="black"/>
              </a:solidFill>
              <a:effectLst/>
              <a:uLnTx/>
              <a:uFillTx/>
              <a:latin typeface="+mn-lt"/>
              <a:ea typeface="华文中宋"/>
              <a:cs typeface="+mn-ea"/>
              <a:sym typeface="+mn-lt"/>
            </a:endParaRPr>
          </a:p>
        </p:txBody>
      </p:sp>
      <p:sp>
        <p:nvSpPr>
          <p:cNvPr id="3" name="TextBox 2"/>
          <p:cNvSpPr txBox="1"/>
          <p:nvPr/>
        </p:nvSpPr>
        <p:spPr>
          <a:xfrm>
            <a:off x="171134" y="674038"/>
            <a:ext cx="8801731" cy="4524315"/>
          </a:xfrm>
          <a:prstGeom prst="rect">
            <a:avLst/>
          </a:prstGeom>
          <a:noFill/>
        </p:spPr>
        <p:txBody>
          <a:bodyPr wrap="square" rtlCol="0">
            <a:spAutoFit/>
          </a:bodyPr>
          <a:lstStyle/>
          <a:p>
            <a:pPr>
              <a:lnSpc>
                <a:spcPct val="150000"/>
              </a:lnSpc>
            </a:pPr>
            <a:r>
              <a:rPr lang="zh-CN" altLang="en-US" sz="2400" b="1" dirty="0">
                <a:solidFill>
                  <a:prstClr val="black"/>
                </a:solidFill>
                <a:cs typeface="+mn-ea"/>
                <a:sym typeface="+mn-lt"/>
              </a:rPr>
              <a:t>二、技术管理</a:t>
            </a:r>
            <a:r>
              <a:rPr lang="zh-CN" altLang="en-US" sz="2400" b="1" dirty="0" smtClean="0">
                <a:solidFill>
                  <a:prstClr val="black"/>
                </a:solidFill>
                <a:cs typeface="+mn-ea"/>
                <a:sym typeface="+mn-lt"/>
              </a:rPr>
              <a:t>示例   </a:t>
            </a:r>
            <a:r>
              <a:rPr lang="zh-CN" altLang="en-US" sz="2400" dirty="0" smtClean="0">
                <a:solidFill>
                  <a:prstClr val="black"/>
                </a:solidFill>
                <a:cs typeface="+mn-ea"/>
                <a:sym typeface="+mn-lt"/>
              </a:rPr>
              <a:t>某</a:t>
            </a:r>
            <a:r>
              <a:rPr kumimoji="0" lang="zh-CN" altLang="en-US" sz="2400" i="0" u="none" strike="noStrike" kern="1200" cap="none" spc="0" normalizeH="0" baseline="0" noProof="0" dirty="0" smtClean="0">
                <a:ln>
                  <a:noFill/>
                </a:ln>
                <a:solidFill>
                  <a:prstClr val="black"/>
                </a:solidFill>
                <a:effectLst/>
                <a:uLnTx/>
                <a:uFillTx/>
                <a:ea typeface="华文中宋"/>
                <a:cs typeface="+mn-ea"/>
                <a:sym typeface="+mn-lt"/>
              </a:rPr>
              <a:t>软件开发公司技术管理</a:t>
            </a:r>
            <a:endParaRPr kumimoji="0" lang="en-US" altLang="zh-CN" sz="2400" i="0" u="none" strike="noStrike" kern="1200" cap="none" spc="0" normalizeH="0" baseline="0" noProof="0" dirty="0" smtClean="0">
              <a:ln>
                <a:noFill/>
              </a:ln>
              <a:solidFill>
                <a:prstClr val="black"/>
              </a:solidFill>
              <a:effectLst/>
              <a:uLnTx/>
              <a:uFillTx/>
              <a:ea typeface="华文中宋"/>
              <a:cs typeface="+mn-ea"/>
              <a:sym typeface="+mn-lt"/>
            </a:endParaRPr>
          </a:p>
          <a:p>
            <a:pPr marL="457200" marR="0" lvl="0" indent="-457200" algn="l" defTabSz="914400" rtl="0" eaLnBrk="1" fontAlgn="auto" latinLnBrk="0" hangingPunct="1">
              <a:lnSpc>
                <a:spcPct val="150000"/>
              </a:lnSpc>
              <a:spcBef>
                <a:spcPts val="0"/>
              </a:spcBef>
              <a:spcAft>
                <a:spcPts val="0"/>
              </a:spcAft>
              <a:buClrTx/>
              <a:buSzTx/>
              <a:buFontTx/>
              <a:buAutoNum type="arabicPeriod"/>
              <a:tabLst/>
              <a:defRPr/>
            </a:pPr>
            <a:r>
              <a:rPr lang="zh-CN" altLang="en-US" sz="2400" dirty="0" smtClean="0">
                <a:solidFill>
                  <a:srgbClr val="FF0000"/>
                </a:solidFill>
                <a:ea typeface="华文中宋"/>
                <a:cs typeface="+mn-ea"/>
                <a:sym typeface="+mn-lt"/>
              </a:rPr>
              <a:t>目的</a:t>
            </a:r>
            <a:r>
              <a:rPr lang="zh-CN" altLang="en-US" sz="2400" dirty="0" smtClean="0">
                <a:solidFill>
                  <a:prstClr val="black"/>
                </a:solidFill>
                <a:ea typeface="华文中宋"/>
                <a:cs typeface="+mn-ea"/>
                <a:sym typeface="+mn-lt"/>
              </a:rPr>
              <a:t>：为规范公司软件技术的研发、使用及升级维护流程，加强公司对公共软件技术的管理，对公司公用软件技术生命周期进行有效的控制，提高公司软件产品的开发效率和质量。</a:t>
            </a:r>
            <a:endParaRPr lang="en-US" altLang="zh-CN" sz="2400" dirty="0" smtClean="0">
              <a:solidFill>
                <a:prstClr val="black"/>
              </a:solidFill>
              <a:ea typeface="华文中宋"/>
              <a:cs typeface="+mn-ea"/>
              <a:sym typeface="+mn-lt"/>
            </a:endParaRPr>
          </a:p>
          <a:p>
            <a:pPr marL="457200" marR="0" lvl="0" indent="-457200" algn="l" defTabSz="914400" rtl="0" eaLnBrk="1" fontAlgn="auto" latinLnBrk="0" hangingPunct="1">
              <a:lnSpc>
                <a:spcPct val="150000"/>
              </a:lnSpc>
              <a:spcBef>
                <a:spcPts val="0"/>
              </a:spcBef>
              <a:spcAft>
                <a:spcPts val="0"/>
              </a:spcAft>
              <a:buClrTx/>
              <a:buSzTx/>
              <a:buFontTx/>
              <a:buAutoNum type="arabicPeriod"/>
              <a:tabLst/>
              <a:defRPr/>
            </a:pPr>
            <a:r>
              <a:rPr lang="zh-CN" altLang="en-US" sz="2400" dirty="0" smtClean="0">
                <a:solidFill>
                  <a:srgbClr val="FF0000"/>
                </a:solidFill>
                <a:ea typeface="华文中宋"/>
                <a:cs typeface="+mn-ea"/>
                <a:sym typeface="+mn-lt"/>
              </a:rPr>
              <a:t>范围</a:t>
            </a:r>
            <a:r>
              <a:rPr lang="zh-CN" altLang="en-US" sz="2400" dirty="0" smtClean="0">
                <a:solidFill>
                  <a:prstClr val="black"/>
                </a:solidFill>
                <a:ea typeface="华文中宋"/>
                <a:cs typeface="+mn-ea"/>
                <a:sym typeface="+mn-lt"/>
              </a:rPr>
              <a:t>：公司级公共软件技术的研发和升级维护过程；公司级公共软件技术应用过程；公共软件技术包括：</a:t>
            </a:r>
            <a:r>
              <a:rPr lang="en-US" altLang="zh-CN" sz="2400" dirty="0" smtClean="0">
                <a:solidFill>
                  <a:prstClr val="black"/>
                </a:solidFill>
                <a:ea typeface="华文中宋"/>
                <a:cs typeface="+mn-ea"/>
                <a:sym typeface="+mn-lt"/>
              </a:rPr>
              <a:t>Delphi</a:t>
            </a:r>
            <a:r>
              <a:rPr lang="zh-CN" altLang="en-US" sz="2400" dirty="0" smtClean="0">
                <a:solidFill>
                  <a:prstClr val="black"/>
                </a:solidFill>
                <a:ea typeface="华文中宋"/>
                <a:cs typeface="+mn-ea"/>
                <a:sym typeface="+mn-lt"/>
              </a:rPr>
              <a:t>、</a:t>
            </a:r>
            <a:r>
              <a:rPr lang="en-US" altLang="zh-CN" sz="2400" dirty="0" err="1" smtClean="0">
                <a:solidFill>
                  <a:prstClr val="black"/>
                </a:solidFill>
                <a:ea typeface="华文中宋"/>
                <a:cs typeface="+mn-ea"/>
                <a:sym typeface="+mn-lt"/>
              </a:rPr>
              <a:t>.Net</a:t>
            </a:r>
            <a:r>
              <a:rPr lang="zh-CN" altLang="en-US" sz="2400" dirty="0" smtClean="0">
                <a:solidFill>
                  <a:prstClr val="black"/>
                </a:solidFill>
                <a:ea typeface="华文中宋"/>
                <a:cs typeface="+mn-ea"/>
                <a:sym typeface="+mn-lt"/>
              </a:rPr>
              <a:t>、</a:t>
            </a:r>
            <a:r>
              <a:rPr lang="en-US" altLang="zh-CN" sz="2400" dirty="0" smtClean="0">
                <a:solidFill>
                  <a:prstClr val="black"/>
                </a:solidFill>
                <a:ea typeface="华文中宋"/>
                <a:cs typeface="+mn-ea"/>
                <a:sym typeface="+mn-lt"/>
              </a:rPr>
              <a:t>Java</a:t>
            </a:r>
            <a:r>
              <a:rPr lang="zh-CN" altLang="en-US" sz="2400" dirty="0" smtClean="0">
                <a:solidFill>
                  <a:prstClr val="black"/>
                </a:solidFill>
                <a:ea typeface="华文中宋"/>
                <a:cs typeface="+mn-ea"/>
                <a:sym typeface="+mn-lt"/>
              </a:rPr>
              <a:t>、嵌入式开发</a:t>
            </a:r>
            <a:r>
              <a:rPr lang="en-US" altLang="zh-CN" sz="2400" dirty="0" smtClean="0">
                <a:solidFill>
                  <a:prstClr val="black"/>
                </a:solidFill>
                <a:ea typeface="华文中宋"/>
                <a:cs typeface="+mn-ea"/>
                <a:sym typeface="+mn-lt"/>
              </a:rPr>
              <a:t>4</a:t>
            </a:r>
            <a:r>
              <a:rPr lang="zh-CN" altLang="en-US" sz="2400" dirty="0" smtClean="0">
                <a:solidFill>
                  <a:prstClr val="black"/>
                </a:solidFill>
                <a:ea typeface="华文中宋"/>
                <a:cs typeface="+mn-ea"/>
                <a:sym typeface="+mn-lt"/>
              </a:rPr>
              <a:t>条技术线的软件应用框架、外购控件包</a:t>
            </a:r>
            <a:r>
              <a:rPr lang="en-US" altLang="zh-CN" sz="2400" dirty="0" smtClean="0">
                <a:solidFill>
                  <a:prstClr val="black"/>
                </a:solidFill>
                <a:ea typeface="华文中宋"/>
                <a:cs typeface="+mn-ea"/>
                <a:sym typeface="+mn-lt"/>
              </a:rPr>
              <a:t>……</a:t>
            </a:r>
            <a:endParaRPr lang="en-US" altLang="zh-CN" sz="2400" dirty="0">
              <a:solidFill>
                <a:prstClr val="black"/>
              </a:solidFill>
              <a:ea typeface="华文中宋"/>
              <a:cs typeface="+mn-ea"/>
              <a:sym typeface="+mn-lt"/>
            </a:endParaRPr>
          </a:p>
        </p:txBody>
      </p:sp>
    </p:spTree>
    <p:extLst>
      <p:ext uri="{BB962C8B-B14F-4D97-AF65-F5344CB8AC3E}">
        <p14:creationId xmlns:p14="http://schemas.microsoft.com/office/powerpoint/2010/main" val="283798907"/>
      </p:ext>
    </p:extLst>
  </p:cSld>
  <p:clrMapOvr>
    <a:masterClrMapping/>
  </p:clrMapOvr>
  <mc:AlternateContent xmlns:mc="http://schemas.openxmlformats.org/markup-compatibility/2006">
    <mc:Choice xmlns:p14="http://schemas.microsoft.com/office/powerpoint/2010/main" Requires="p14">
      <p:transition p14:dur="10" advClick="0" advTm="0"/>
    </mc:Choice>
    <mc:Fallback>
      <p:transition advClick="0"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6" name="TextBox 43"/>
          <p:cNvSpPr txBox="1">
            <a:spLocks noChangeArrowheads="1"/>
          </p:cNvSpPr>
          <p:nvPr/>
        </p:nvSpPr>
        <p:spPr bwMode="auto">
          <a:xfrm>
            <a:off x="1943074" y="6439"/>
            <a:ext cx="6809260"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prstClr val="black">
                    <a:lumMod val="75000"/>
                    <a:lumOff val="25000"/>
                  </a:prstClr>
                </a:solidFill>
                <a:effectLst/>
                <a:uLnTx/>
                <a:uFillTx/>
                <a:latin typeface="Tahoma" pitchFamily="34" charset="0"/>
                <a:ea typeface="华文中宋"/>
                <a:cs typeface="+mn-ea"/>
                <a:sym typeface="+mn-lt"/>
              </a:rPr>
              <a:t> </a:t>
            </a:r>
            <a:r>
              <a:rPr kumimoji="0" lang="zh-CN" altLang="en-US" sz="4000" b="1" i="0" u="none" strike="noStrike" kern="1200" cap="none" spc="0" normalizeH="0" baseline="0" noProof="0" dirty="0" smtClean="0">
                <a:ln>
                  <a:noFill/>
                </a:ln>
                <a:solidFill>
                  <a:prstClr val="black"/>
                </a:solidFill>
                <a:effectLst/>
                <a:uLnTx/>
                <a:uFillTx/>
                <a:latin typeface="Tahoma" pitchFamily="34" charset="0"/>
                <a:ea typeface="华文中宋"/>
                <a:cs typeface="+mn-ea"/>
                <a:sym typeface="+mn-lt"/>
              </a:rPr>
              <a:t>信息技术的概念与类型</a:t>
            </a:r>
            <a:endParaRPr kumimoji="0" lang="en-US" altLang="zh-CN" sz="4000" b="1" i="0" u="none" strike="noStrike" kern="1200" cap="none" spc="0" normalizeH="0" baseline="0" noProof="0" dirty="0">
              <a:ln>
                <a:noFill/>
              </a:ln>
              <a:solidFill>
                <a:prstClr val="black"/>
              </a:solidFill>
              <a:effectLst/>
              <a:uLnTx/>
              <a:uFillTx/>
              <a:latin typeface="Tahoma" pitchFamily="34" charset="0"/>
              <a:ea typeface="华文中宋"/>
              <a:cs typeface="+mn-ea"/>
              <a:sym typeface="+mn-lt"/>
            </a:endParaRPr>
          </a:p>
        </p:txBody>
      </p: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n-lt"/>
              <a:ea typeface="华文中宋"/>
              <a:cs typeface="+mn-ea"/>
              <a:sym typeface="+mn-lt"/>
            </a:endParaRPr>
          </a:p>
        </p:txBody>
      </p:sp>
      <p:sp>
        <p:nvSpPr>
          <p:cNvPr id="18" name="TextBox 7"/>
          <p:cNvSpPr txBox="1"/>
          <p:nvPr/>
        </p:nvSpPr>
        <p:spPr>
          <a:xfrm>
            <a:off x="221659" y="6439"/>
            <a:ext cx="725769" cy="693103"/>
          </a:xfrm>
          <a:prstGeom prst="rect">
            <a:avLst/>
          </a:prstGeom>
          <a:noFill/>
        </p:spPr>
        <p:txBody>
          <a:bodyPr wrap="none" lIns="76800" tIns="38400" rIns="76800" bIns="384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smtClean="0">
                <a:ln>
                  <a:noFill/>
                </a:ln>
                <a:solidFill>
                  <a:prstClr val="black"/>
                </a:solidFill>
                <a:effectLst/>
                <a:uLnTx/>
                <a:uFillTx/>
                <a:latin typeface="+mn-lt"/>
                <a:ea typeface="华文中宋"/>
                <a:cs typeface="+mn-ea"/>
                <a:sym typeface="+mn-lt"/>
              </a:rPr>
              <a:t>01</a:t>
            </a:r>
            <a:endParaRPr kumimoji="0" lang="zh-CN" altLang="en-US" sz="4000" b="0" i="0" u="none" strike="noStrike" kern="1200" cap="none" spc="0" normalizeH="0" baseline="0" noProof="0" dirty="0">
              <a:ln>
                <a:noFill/>
              </a:ln>
              <a:solidFill>
                <a:prstClr val="black"/>
              </a:solidFill>
              <a:effectLst/>
              <a:uLnTx/>
              <a:uFillTx/>
              <a:latin typeface="+mn-lt"/>
              <a:ea typeface="华文中宋"/>
              <a:cs typeface="+mn-ea"/>
              <a:sym typeface="+mn-lt"/>
            </a:endParaRPr>
          </a:p>
        </p:txBody>
      </p:sp>
      <p:sp>
        <p:nvSpPr>
          <p:cNvPr id="3" name="TextBox 2"/>
          <p:cNvSpPr txBox="1"/>
          <p:nvPr/>
        </p:nvSpPr>
        <p:spPr>
          <a:xfrm>
            <a:off x="171134" y="797230"/>
            <a:ext cx="8801731" cy="452431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srgbClr val="FF0000"/>
                </a:solidFill>
                <a:effectLst/>
                <a:uLnTx/>
                <a:uFillTx/>
                <a:latin typeface="+mn-lt"/>
                <a:ea typeface="华文中宋"/>
                <a:cs typeface="+mn-ea"/>
                <a:sym typeface="+mn-lt"/>
              </a:rPr>
              <a:t>3</a:t>
            </a:r>
            <a:r>
              <a:rPr lang="en-US" altLang="zh-CN" sz="2400" noProof="0" dirty="0" smtClean="0">
                <a:solidFill>
                  <a:srgbClr val="FF0000"/>
                </a:solidFill>
                <a:ea typeface="华文中宋"/>
                <a:cs typeface="+mn-ea"/>
                <a:sym typeface="+mn-lt"/>
              </a:rPr>
              <a:t>. </a:t>
            </a:r>
            <a:r>
              <a:rPr lang="zh-CN" altLang="en-US" sz="2400" dirty="0" smtClean="0">
                <a:solidFill>
                  <a:srgbClr val="FF0000"/>
                </a:solidFill>
                <a:ea typeface="华文中宋"/>
                <a:cs typeface="+mn-ea"/>
                <a:sym typeface="+mn-lt"/>
              </a:rPr>
              <a:t>职责</a:t>
            </a:r>
            <a:endParaRPr lang="en-US" altLang="zh-CN" sz="2400" dirty="0" smtClean="0">
              <a:solidFill>
                <a:srgbClr val="FF0000"/>
              </a:solidFill>
              <a:ea typeface="华文中宋"/>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mn-lt"/>
                <a:ea typeface="华文中宋"/>
                <a:cs typeface="+mn-ea"/>
                <a:sym typeface="+mn-lt"/>
              </a:rPr>
              <a:t>技术委员会</a:t>
            </a:r>
            <a:r>
              <a:rPr kumimoji="0" lang="en-US" altLang="zh-CN" sz="2400" b="0" i="0" u="none" strike="noStrike" kern="1200" cap="none" spc="0" normalizeH="0" baseline="0" noProof="0" dirty="0" smtClean="0">
                <a:ln>
                  <a:noFill/>
                </a:ln>
                <a:solidFill>
                  <a:prstClr val="black"/>
                </a:solidFill>
                <a:effectLst/>
                <a:uLnTx/>
                <a:uFillTx/>
                <a:latin typeface="+mn-lt"/>
                <a:ea typeface="华文中宋"/>
                <a:cs typeface="+mn-ea"/>
                <a:sym typeface="+mn-lt"/>
              </a:rPr>
              <a:t>1</a:t>
            </a:r>
            <a:r>
              <a:rPr kumimoji="0" lang="zh-CN" altLang="en-US" sz="2400" b="0" i="0" u="none" strike="noStrike" kern="1200" cap="none" spc="0" normalizeH="0" baseline="0" noProof="0" dirty="0" smtClean="0">
                <a:ln>
                  <a:noFill/>
                </a:ln>
                <a:solidFill>
                  <a:prstClr val="black"/>
                </a:solidFill>
                <a:effectLst/>
                <a:uLnTx/>
                <a:uFillTx/>
                <a:latin typeface="+mn-lt"/>
                <a:ea typeface="华文中宋"/>
                <a:cs typeface="+mn-ea"/>
                <a:sym typeface="+mn-lt"/>
              </a:rPr>
              <a:t>）发布公共软件技术的某个版本；</a:t>
            </a:r>
            <a:r>
              <a:rPr kumimoji="0" lang="en-US" altLang="zh-CN" sz="2400" b="0" i="0" u="none" strike="noStrike" kern="1200" cap="none" spc="0" normalizeH="0" baseline="0" noProof="0" dirty="0" smtClean="0">
                <a:ln>
                  <a:noFill/>
                </a:ln>
                <a:solidFill>
                  <a:prstClr val="black"/>
                </a:solidFill>
                <a:effectLst/>
                <a:uLnTx/>
                <a:uFillTx/>
                <a:latin typeface="+mn-lt"/>
                <a:ea typeface="华文中宋"/>
                <a:cs typeface="+mn-ea"/>
                <a:sym typeface="+mn-lt"/>
              </a:rPr>
              <a:t>2</a:t>
            </a:r>
            <a:r>
              <a:rPr kumimoji="0" lang="zh-CN" altLang="en-US" sz="2400" b="0" i="0" u="none" strike="noStrike" kern="1200" cap="none" spc="0" normalizeH="0" baseline="0" noProof="0" dirty="0" smtClean="0">
                <a:ln>
                  <a:noFill/>
                </a:ln>
                <a:solidFill>
                  <a:prstClr val="black"/>
                </a:solidFill>
                <a:effectLst/>
                <a:uLnTx/>
                <a:uFillTx/>
                <a:latin typeface="+mn-lt"/>
                <a:ea typeface="华文中宋"/>
                <a:cs typeface="+mn-ea"/>
                <a:sym typeface="+mn-lt"/>
              </a:rPr>
              <a:t>）甄选和招募技术委员会成员；</a:t>
            </a:r>
            <a:r>
              <a:rPr kumimoji="0" lang="en-US" altLang="zh-CN" sz="2400" b="0" i="0" u="none" strike="noStrike" kern="1200" cap="none" spc="0" normalizeH="0" baseline="0" noProof="0" dirty="0" smtClean="0">
                <a:ln>
                  <a:noFill/>
                </a:ln>
                <a:solidFill>
                  <a:prstClr val="black"/>
                </a:solidFill>
                <a:effectLst/>
                <a:uLnTx/>
                <a:uFillTx/>
                <a:latin typeface="+mn-lt"/>
                <a:ea typeface="华文中宋"/>
                <a:cs typeface="+mn-ea"/>
                <a:sym typeface="+mn-lt"/>
              </a:rPr>
              <a:t>3</a:t>
            </a:r>
            <a:r>
              <a:rPr kumimoji="0" lang="zh-CN" altLang="en-US" sz="2400" b="0" i="0" u="none" strike="noStrike" kern="1200" cap="none" spc="0" normalizeH="0" baseline="0" noProof="0" dirty="0" smtClean="0">
                <a:ln>
                  <a:noFill/>
                </a:ln>
                <a:solidFill>
                  <a:prstClr val="black"/>
                </a:solidFill>
                <a:effectLst/>
                <a:uLnTx/>
                <a:uFillTx/>
                <a:latin typeface="+mn-lt"/>
                <a:ea typeface="华文中宋"/>
                <a:cs typeface="+mn-ea"/>
                <a:sym typeface="+mn-lt"/>
              </a:rPr>
              <a:t>）收集技术提议，做出技术规划；</a:t>
            </a:r>
            <a:r>
              <a:rPr kumimoji="0" lang="en-US" altLang="zh-CN" sz="2400" b="0" i="0" u="none" strike="noStrike" kern="1200" cap="none" spc="0" normalizeH="0" baseline="0" noProof="0" dirty="0" smtClean="0">
                <a:ln>
                  <a:noFill/>
                </a:ln>
                <a:solidFill>
                  <a:prstClr val="black"/>
                </a:solidFill>
                <a:effectLst/>
                <a:uLnTx/>
                <a:uFillTx/>
                <a:latin typeface="+mn-lt"/>
                <a:ea typeface="华文中宋"/>
                <a:cs typeface="+mn-ea"/>
                <a:sym typeface="+mn-lt"/>
              </a:rPr>
              <a:t>4</a:t>
            </a:r>
            <a:r>
              <a:rPr kumimoji="0" lang="zh-CN" altLang="en-US" sz="2400" b="0" i="0" u="none" strike="noStrike" kern="1200" cap="none" spc="0" normalizeH="0" baseline="0" noProof="0" dirty="0" smtClean="0">
                <a:ln>
                  <a:noFill/>
                </a:ln>
                <a:solidFill>
                  <a:prstClr val="black"/>
                </a:solidFill>
                <a:effectLst/>
                <a:uLnTx/>
                <a:uFillTx/>
                <a:latin typeface="+mn-lt"/>
                <a:ea typeface="华文中宋"/>
                <a:cs typeface="+mn-ea"/>
                <a:sym typeface="+mn-lt"/>
              </a:rPr>
              <a:t>）组织技术人员进行公司公共软件技术的研发。</a:t>
            </a:r>
            <a:endParaRPr kumimoji="0" lang="en-US" altLang="zh-CN" sz="2400" b="0" i="0" u="none" strike="noStrike" kern="1200" cap="none" spc="0" normalizeH="0" baseline="0" noProof="0" dirty="0" smtClean="0">
              <a:ln>
                <a:noFill/>
              </a:ln>
              <a:solidFill>
                <a:prstClr val="black"/>
              </a:solidFill>
              <a:effectLst/>
              <a:uLnTx/>
              <a:uFillTx/>
              <a:latin typeface="+mn-lt"/>
              <a:ea typeface="华文中宋"/>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2400" dirty="0" smtClean="0">
                <a:solidFill>
                  <a:prstClr val="black"/>
                </a:solidFill>
                <a:ea typeface="华文中宋"/>
                <a:cs typeface="+mn-ea"/>
                <a:sym typeface="+mn-lt"/>
              </a:rPr>
              <a:t>公共软件技术研发项目组：</a:t>
            </a:r>
            <a:r>
              <a:rPr lang="en-US" altLang="zh-CN" sz="2400" dirty="0" smtClean="0">
                <a:solidFill>
                  <a:prstClr val="black"/>
                </a:solidFill>
                <a:ea typeface="华文中宋"/>
                <a:cs typeface="+mn-ea"/>
                <a:sym typeface="+mn-lt"/>
              </a:rPr>
              <a:t>1</a:t>
            </a:r>
            <a:r>
              <a:rPr lang="zh-CN" altLang="en-US" sz="2400" dirty="0" smtClean="0">
                <a:solidFill>
                  <a:prstClr val="black"/>
                </a:solidFill>
                <a:ea typeface="华文中宋"/>
                <a:cs typeface="+mn-ea"/>
                <a:sym typeface="+mn-lt"/>
              </a:rPr>
              <a:t>）负责公共软件技术的技术论证、开发</a:t>
            </a:r>
            <a:r>
              <a:rPr lang="en-US" altLang="zh-CN" sz="2400" dirty="0" smtClean="0">
                <a:solidFill>
                  <a:prstClr val="black"/>
                </a:solidFill>
                <a:ea typeface="华文中宋"/>
                <a:cs typeface="+mn-ea"/>
                <a:sym typeface="+mn-lt"/>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srgbClr val="FF0000"/>
                </a:solidFill>
                <a:effectLst/>
                <a:uLnTx/>
                <a:uFillTx/>
                <a:latin typeface="+mn-lt"/>
                <a:ea typeface="华文中宋"/>
                <a:cs typeface="+mn-ea"/>
                <a:sym typeface="+mn-lt"/>
              </a:rPr>
              <a:t>4. </a:t>
            </a:r>
            <a:r>
              <a:rPr kumimoji="0" lang="zh-CN" altLang="en-US" sz="2400" b="0" i="0" u="none" strike="noStrike" kern="1200" cap="none" spc="0" normalizeH="0" baseline="0" noProof="0" dirty="0" smtClean="0">
                <a:ln>
                  <a:noFill/>
                </a:ln>
                <a:solidFill>
                  <a:srgbClr val="FF0000"/>
                </a:solidFill>
                <a:effectLst/>
                <a:uLnTx/>
                <a:uFillTx/>
                <a:latin typeface="+mn-lt"/>
                <a:ea typeface="华文中宋"/>
                <a:cs typeface="+mn-ea"/>
                <a:sym typeface="+mn-lt"/>
              </a:rPr>
              <a:t>控制流程  </a:t>
            </a:r>
            <a:r>
              <a:rPr kumimoji="0" lang="en-US" altLang="zh-CN" sz="2400" b="0" i="0" u="none" strike="noStrike" kern="1200" cap="none" spc="0" normalizeH="0" baseline="0" noProof="0" dirty="0" smtClean="0">
                <a:ln>
                  <a:noFill/>
                </a:ln>
                <a:solidFill>
                  <a:prstClr val="black"/>
                </a:solidFill>
                <a:effectLst/>
                <a:uLnTx/>
                <a:uFillTx/>
                <a:latin typeface="+mn-lt"/>
                <a:ea typeface="华文中宋"/>
                <a:cs typeface="+mn-ea"/>
                <a:sym typeface="+mn-lt"/>
              </a:rPr>
              <a:t>1</a:t>
            </a:r>
            <a:r>
              <a:rPr kumimoji="0" lang="zh-CN" altLang="en-US" sz="2400" b="0" i="0" u="none" strike="noStrike" kern="1200" cap="none" spc="0" normalizeH="0" baseline="0" noProof="0" dirty="0" smtClean="0">
                <a:ln>
                  <a:noFill/>
                </a:ln>
                <a:solidFill>
                  <a:prstClr val="black"/>
                </a:solidFill>
                <a:effectLst/>
                <a:uLnTx/>
                <a:uFillTx/>
                <a:latin typeface="+mn-lt"/>
                <a:ea typeface="华文中宋"/>
                <a:cs typeface="+mn-ea"/>
                <a:sym typeface="+mn-lt"/>
              </a:rPr>
              <a:t>）技术规划</a:t>
            </a:r>
            <a:r>
              <a:rPr kumimoji="0" lang="zh-CN" altLang="en-US" sz="2400" b="0" i="0" u="none" strike="noStrike" kern="1200" cap="none" spc="0" normalizeH="0" noProof="0" dirty="0" smtClean="0">
                <a:ln>
                  <a:noFill/>
                </a:ln>
                <a:solidFill>
                  <a:prstClr val="black"/>
                </a:solidFill>
                <a:effectLst/>
                <a:uLnTx/>
                <a:uFillTx/>
                <a:latin typeface="+mn-lt"/>
                <a:ea typeface="华文中宋"/>
                <a:cs typeface="+mn-ea"/>
                <a:sym typeface="+mn-lt"/>
              </a:rPr>
              <a:t> </a:t>
            </a:r>
            <a:r>
              <a:rPr kumimoji="0" lang="en-US" altLang="zh-CN" sz="2400" b="0" i="0" u="none" strike="noStrike" kern="1200" cap="none" spc="0" normalizeH="0" noProof="0" dirty="0" smtClean="0">
                <a:ln>
                  <a:noFill/>
                </a:ln>
                <a:solidFill>
                  <a:prstClr val="black"/>
                </a:solidFill>
                <a:effectLst/>
                <a:uLnTx/>
                <a:uFillTx/>
                <a:latin typeface="+mn-lt"/>
                <a:ea typeface="华文中宋"/>
                <a:cs typeface="+mn-ea"/>
                <a:sym typeface="+mn-lt"/>
              </a:rPr>
              <a:t>2</a:t>
            </a:r>
            <a:r>
              <a:rPr kumimoji="0" lang="zh-CN" altLang="en-US" sz="2400" b="0" i="0" u="none" strike="noStrike" kern="1200" cap="none" spc="0" normalizeH="0" noProof="0" dirty="0" smtClean="0">
                <a:ln>
                  <a:noFill/>
                </a:ln>
                <a:solidFill>
                  <a:prstClr val="black"/>
                </a:solidFill>
                <a:effectLst/>
                <a:uLnTx/>
                <a:uFillTx/>
                <a:latin typeface="+mn-lt"/>
                <a:ea typeface="华文中宋"/>
                <a:cs typeface="+mn-ea"/>
                <a:sym typeface="+mn-lt"/>
              </a:rPr>
              <a:t>）</a:t>
            </a:r>
            <a:r>
              <a:rPr kumimoji="0" lang="zh-CN" altLang="en-US" sz="2400" b="0" i="0" u="none" strike="noStrike" kern="1200" cap="none" spc="0" normalizeH="0" baseline="0" noProof="0" dirty="0" smtClean="0">
                <a:ln>
                  <a:noFill/>
                </a:ln>
                <a:solidFill>
                  <a:prstClr val="black"/>
                </a:solidFill>
                <a:effectLst/>
                <a:uLnTx/>
                <a:uFillTx/>
                <a:latin typeface="+mn-lt"/>
                <a:ea typeface="华文中宋"/>
                <a:cs typeface="+mn-ea"/>
                <a:sym typeface="+mn-lt"/>
              </a:rPr>
              <a:t>技术论证</a:t>
            </a:r>
            <a:r>
              <a:rPr kumimoji="0" lang="zh-CN" altLang="en-US" sz="2400" b="0" i="0" u="none" strike="noStrike" kern="1200" cap="none" spc="0" normalizeH="0" noProof="0" dirty="0" smtClean="0">
                <a:ln>
                  <a:noFill/>
                </a:ln>
                <a:solidFill>
                  <a:prstClr val="black"/>
                </a:solidFill>
                <a:effectLst/>
                <a:uLnTx/>
                <a:uFillTx/>
                <a:latin typeface="+mn-lt"/>
                <a:ea typeface="华文中宋"/>
                <a:cs typeface="+mn-ea"/>
                <a:sym typeface="+mn-lt"/>
              </a:rPr>
              <a:t> </a:t>
            </a:r>
            <a:r>
              <a:rPr kumimoji="0" lang="en-US" altLang="zh-CN" sz="2400" b="0" i="0" u="none" strike="noStrike" kern="1200" cap="none" spc="0" normalizeH="0" noProof="0" dirty="0" smtClean="0">
                <a:ln>
                  <a:noFill/>
                </a:ln>
                <a:solidFill>
                  <a:prstClr val="black"/>
                </a:solidFill>
                <a:effectLst/>
                <a:uLnTx/>
                <a:uFillTx/>
                <a:latin typeface="+mn-lt"/>
                <a:ea typeface="华文中宋"/>
                <a:cs typeface="+mn-ea"/>
                <a:sym typeface="+mn-lt"/>
              </a:rPr>
              <a:t>3</a:t>
            </a:r>
            <a:r>
              <a:rPr kumimoji="0" lang="zh-CN" altLang="en-US" sz="2400" b="0" i="0" u="none" strike="noStrike" kern="1200" cap="none" spc="0" normalizeH="0" noProof="0" dirty="0" smtClean="0">
                <a:ln>
                  <a:noFill/>
                </a:ln>
                <a:solidFill>
                  <a:prstClr val="black"/>
                </a:solidFill>
                <a:effectLst/>
                <a:uLnTx/>
                <a:uFillTx/>
                <a:latin typeface="+mn-lt"/>
                <a:ea typeface="华文中宋"/>
                <a:cs typeface="+mn-ea"/>
                <a:sym typeface="+mn-lt"/>
              </a:rPr>
              <a:t>）技术开发 </a:t>
            </a:r>
            <a:r>
              <a:rPr kumimoji="0" lang="en-US" altLang="zh-CN" sz="2400" b="0" i="0" u="none" strike="noStrike" kern="1200" cap="none" spc="0" normalizeH="0" noProof="0" dirty="0" smtClean="0">
                <a:ln>
                  <a:noFill/>
                </a:ln>
                <a:solidFill>
                  <a:prstClr val="black"/>
                </a:solidFill>
                <a:effectLst/>
                <a:uLnTx/>
                <a:uFillTx/>
                <a:latin typeface="+mn-lt"/>
                <a:ea typeface="华文中宋"/>
                <a:cs typeface="+mn-ea"/>
                <a:sym typeface="+mn-lt"/>
              </a:rPr>
              <a:t>4</a:t>
            </a:r>
            <a:r>
              <a:rPr kumimoji="0" lang="zh-CN" altLang="en-US" sz="2400" b="0" i="0" u="none" strike="noStrike" kern="1200" cap="none" spc="0" normalizeH="0" noProof="0" dirty="0" smtClean="0">
                <a:ln>
                  <a:noFill/>
                </a:ln>
                <a:solidFill>
                  <a:prstClr val="black"/>
                </a:solidFill>
                <a:effectLst/>
                <a:uLnTx/>
                <a:uFillTx/>
                <a:latin typeface="+mn-lt"/>
                <a:ea typeface="华文中宋"/>
                <a:cs typeface="+mn-ea"/>
                <a:sym typeface="+mn-lt"/>
              </a:rPr>
              <a:t>）技术应用 </a:t>
            </a:r>
            <a:r>
              <a:rPr kumimoji="0" lang="en-US" altLang="zh-CN" sz="2400" b="0" i="0" u="none" strike="noStrike" kern="1200" cap="none" spc="0" normalizeH="0" noProof="0" dirty="0" smtClean="0">
                <a:ln>
                  <a:noFill/>
                </a:ln>
                <a:solidFill>
                  <a:prstClr val="black"/>
                </a:solidFill>
                <a:effectLst/>
                <a:uLnTx/>
                <a:uFillTx/>
                <a:latin typeface="+mn-lt"/>
                <a:ea typeface="华文中宋"/>
                <a:cs typeface="+mn-ea"/>
                <a:sym typeface="+mn-lt"/>
              </a:rPr>
              <a:t>5</a:t>
            </a:r>
            <a:r>
              <a:rPr kumimoji="0" lang="zh-CN" altLang="en-US" sz="2400" b="0" i="0" u="none" strike="noStrike" kern="1200" cap="none" spc="0" normalizeH="0" noProof="0" dirty="0" smtClean="0">
                <a:ln>
                  <a:noFill/>
                </a:ln>
                <a:solidFill>
                  <a:prstClr val="black"/>
                </a:solidFill>
                <a:effectLst/>
                <a:uLnTx/>
                <a:uFillTx/>
                <a:latin typeface="+mn-lt"/>
                <a:ea typeface="华文中宋"/>
                <a:cs typeface="+mn-ea"/>
                <a:sym typeface="+mn-lt"/>
              </a:rPr>
              <a:t>）技术维护</a:t>
            </a:r>
            <a:endParaRPr kumimoji="0" lang="en-US" altLang="zh-CN" sz="2400" b="0" i="0" u="none" strike="noStrike" kern="1200" cap="none" spc="0" normalizeH="0" baseline="0" noProof="0" dirty="0">
              <a:ln>
                <a:noFill/>
              </a:ln>
              <a:solidFill>
                <a:prstClr val="black"/>
              </a:solidFill>
              <a:effectLst/>
              <a:uLnTx/>
              <a:uFillTx/>
              <a:latin typeface="+mn-lt"/>
              <a:ea typeface="华文中宋"/>
              <a:cs typeface="+mn-ea"/>
              <a:sym typeface="+mn-lt"/>
            </a:endParaRPr>
          </a:p>
        </p:txBody>
      </p:sp>
    </p:spTree>
    <p:extLst>
      <p:ext uri="{BB962C8B-B14F-4D97-AF65-F5344CB8AC3E}">
        <p14:creationId xmlns:p14="http://schemas.microsoft.com/office/powerpoint/2010/main" val="2920250326"/>
      </p:ext>
    </p:extLst>
  </p:cSld>
  <p:clrMapOvr>
    <a:masterClrMapping/>
  </p:clrMapOvr>
  <mc:AlternateContent xmlns:mc="http://schemas.openxmlformats.org/markup-compatibility/2006">
    <mc:Choice xmlns:p14="http://schemas.microsoft.com/office/powerpoint/2010/main" Requires="p14">
      <p:transition p14:dur="10" advClick="0" advTm="0"/>
    </mc:Choice>
    <mc:Fallback>
      <p:transition advClick="0"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6" name="TextBox 43"/>
          <p:cNvSpPr txBox="1">
            <a:spLocks noChangeArrowheads="1"/>
          </p:cNvSpPr>
          <p:nvPr/>
        </p:nvSpPr>
        <p:spPr bwMode="auto">
          <a:xfrm>
            <a:off x="1943074" y="6439"/>
            <a:ext cx="6809260"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prstClr val="black">
                    <a:lumMod val="75000"/>
                    <a:lumOff val="25000"/>
                  </a:prstClr>
                </a:solidFill>
                <a:effectLst/>
                <a:uLnTx/>
                <a:uFillTx/>
                <a:latin typeface="Tahoma" pitchFamily="34" charset="0"/>
                <a:ea typeface="华文中宋"/>
                <a:cs typeface="+mn-ea"/>
                <a:sym typeface="+mn-lt"/>
              </a:rPr>
              <a:t> </a:t>
            </a:r>
            <a:r>
              <a:rPr kumimoji="0" lang="zh-CN" altLang="en-US" sz="4000" b="1" i="0" u="none" strike="noStrike" kern="1200" cap="none" spc="0" normalizeH="0" baseline="0" noProof="0" dirty="0" smtClean="0">
                <a:ln>
                  <a:noFill/>
                </a:ln>
                <a:solidFill>
                  <a:prstClr val="black"/>
                </a:solidFill>
                <a:effectLst/>
                <a:uLnTx/>
                <a:uFillTx/>
                <a:latin typeface="Tahoma" pitchFamily="34" charset="0"/>
                <a:ea typeface="华文中宋"/>
                <a:cs typeface="+mn-ea"/>
                <a:sym typeface="+mn-lt"/>
              </a:rPr>
              <a:t>信息技术的概念与类型</a:t>
            </a:r>
            <a:endParaRPr kumimoji="0" lang="en-US" altLang="zh-CN" sz="4000" b="1" i="0" u="none" strike="noStrike" kern="1200" cap="none" spc="0" normalizeH="0" baseline="0" noProof="0" dirty="0">
              <a:ln>
                <a:noFill/>
              </a:ln>
              <a:solidFill>
                <a:prstClr val="black"/>
              </a:solidFill>
              <a:effectLst/>
              <a:uLnTx/>
              <a:uFillTx/>
              <a:latin typeface="Tahoma" pitchFamily="34" charset="0"/>
              <a:ea typeface="华文中宋"/>
              <a:cs typeface="+mn-ea"/>
              <a:sym typeface="+mn-lt"/>
            </a:endParaRPr>
          </a:p>
        </p:txBody>
      </p: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n-lt"/>
              <a:ea typeface="华文中宋"/>
              <a:cs typeface="+mn-ea"/>
              <a:sym typeface="+mn-lt"/>
            </a:endParaRPr>
          </a:p>
        </p:txBody>
      </p:sp>
      <p:sp>
        <p:nvSpPr>
          <p:cNvPr id="18" name="TextBox 7"/>
          <p:cNvSpPr txBox="1"/>
          <p:nvPr/>
        </p:nvSpPr>
        <p:spPr>
          <a:xfrm>
            <a:off x="221659" y="6439"/>
            <a:ext cx="725769" cy="693103"/>
          </a:xfrm>
          <a:prstGeom prst="rect">
            <a:avLst/>
          </a:prstGeom>
          <a:noFill/>
        </p:spPr>
        <p:txBody>
          <a:bodyPr wrap="none" lIns="76800" tIns="38400" rIns="76800" bIns="384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smtClean="0">
                <a:ln>
                  <a:noFill/>
                </a:ln>
                <a:solidFill>
                  <a:prstClr val="black"/>
                </a:solidFill>
                <a:effectLst/>
                <a:uLnTx/>
                <a:uFillTx/>
                <a:latin typeface="+mn-lt"/>
                <a:ea typeface="华文中宋"/>
                <a:cs typeface="+mn-ea"/>
                <a:sym typeface="+mn-lt"/>
              </a:rPr>
              <a:t>01</a:t>
            </a:r>
            <a:endParaRPr kumimoji="0" lang="zh-CN" altLang="en-US" sz="4000" b="0" i="0" u="none" strike="noStrike" kern="1200" cap="none" spc="0" normalizeH="0" baseline="0" noProof="0" dirty="0">
              <a:ln>
                <a:noFill/>
              </a:ln>
              <a:solidFill>
                <a:prstClr val="black"/>
              </a:solidFill>
              <a:effectLst/>
              <a:uLnTx/>
              <a:uFillTx/>
              <a:latin typeface="+mn-lt"/>
              <a:ea typeface="华文中宋"/>
              <a:cs typeface="+mn-ea"/>
              <a:sym typeface="+mn-lt"/>
            </a:endParaRPr>
          </a:p>
        </p:txBody>
      </p:sp>
      <p:sp>
        <p:nvSpPr>
          <p:cNvPr id="3" name="TextBox 2"/>
          <p:cNvSpPr txBox="1"/>
          <p:nvPr/>
        </p:nvSpPr>
        <p:spPr>
          <a:xfrm>
            <a:off x="171134" y="642483"/>
            <a:ext cx="8801731" cy="5170646"/>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srgbClr val="FF0000"/>
                </a:solidFill>
                <a:effectLst/>
                <a:uLnTx/>
                <a:uFillTx/>
                <a:ea typeface="华文中宋"/>
                <a:cs typeface="+mn-ea"/>
                <a:sym typeface="+mn-lt"/>
              </a:rPr>
              <a:t>网络游戏的设计与开发</a:t>
            </a:r>
            <a:endParaRPr lang="en-US" altLang="zh-CN" sz="2800" dirty="0">
              <a:solidFill>
                <a:srgbClr val="FF0000"/>
              </a:solidFill>
              <a:ea typeface="华文中宋"/>
              <a:cs typeface="+mn-ea"/>
              <a:sym typeface="+mn-lt"/>
            </a:endParaRPr>
          </a:p>
          <a:p>
            <a:pPr marL="0" marR="0" lvl="0" indent="0"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ea typeface="华文中宋"/>
                <a:cs typeface="+mn-ea"/>
                <a:sym typeface="+mn-lt"/>
              </a:rPr>
              <a:t>游戏引擎是用于控制游戏功能的主程序，控制着游戏的运行。游戏引擎是指游戏的核心技术。基于一个游戏引起，可以设定不同的人物和情节等，从而开发出多款不同的游戏。</a:t>
            </a:r>
            <a:endParaRPr kumimoji="0" lang="en-US" altLang="zh-CN" sz="2400" b="0" i="0" u="none" strike="noStrike" kern="1200" cap="none" spc="0" normalizeH="0" baseline="0" noProof="0" dirty="0" smtClean="0">
              <a:ln>
                <a:noFill/>
              </a:ln>
              <a:solidFill>
                <a:prstClr val="black"/>
              </a:solidFill>
              <a:effectLst/>
              <a:uLnTx/>
              <a:uFillTx/>
              <a:ea typeface="华文中宋"/>
              <a:cs typeface="+mn-ea"/>
              <a:sym typeface="+mn-lt"/>
            </a:endParaRPr>
          </a:p>
          <a:p>
            <a:pPr marL="0" marR="0" lvl="0" indent="0" defTabSz="914400" rtl="0" eaLnBrk="1" fontAlgn="auto" latinLnBrk="0" hangingPunct="1">
              <a:lnSpc>
                <a:spcPct val="150000"/>
              </a:lnSpc>
              <a:spcBef>
                <a:spcPts val="0"/>
              </a:spcBef>
              <a:spcAft>
                <a:spcPts val="0"/>
              </a:spcAft>
              <a:buClrTx/>
              <a:buSzTx/>
              <a:buFontTx/>
              <a:buNone/>
              <a:tabLst/>
              <a:defRPr/>
            </a:pPr>
            <a:endParaRPr lang="en-US" altLang="zh-CN" sz="2400" dirty="0">
              <a:solidFill>
                <a:prstClr val="black"/>
              </a:solidFill>
              <a:ea typeface="华文中宋"/>
              <a:cs typeface="+mn-ea"/>
              <a:sym typeface="+mn-lt"/>
            </a:endParaRPr>
          </a:p>
          <a:p>
            <a:pPr marL="0" marR="0" lvl="0" indent="0"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ea typeface="华文中宋"/>
                <a:cs typeface="+mn-ea"/>
                <a:sym typeface="+mn-lt"/>
              </a:rPr>
              <a:t>游戏作品</a:t>
            </a:r>
            <a:r>
              <a:rPr lang="en-US" altLang="zh-CN" sz="2400" noProof="0" dirty="0" smtClean="0">
                <a:solidFill>
                  <a:prstClr val="black"/>
                </a:solidFill>
                <a:ea typeface="华文中宋"/>
                <a:cs typeface="+mn-ea"/>
                <a:sym typeface="+mn-lt"/>
              </a:rPr>
              <a:t>=</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ea typeface="华文中宋"/>
                <a:cs typeface="+mn-ea"/>
                <a:sym typeface="+mn-lt"/>
              </a:rPr>
              <a:t>游戏引擎（程序代码）</a:t>
            </a:r>
            <a:r>
              <a:rPr kumimoji="0" lang="en-US" altLang="zh-CN" sz="2400" b="0" i="0" u="none" strike="noStrike" kern="1200" cap="none" spc="0" normalizeH="0" baseline="0" noProof="0" dirty="0" smtClean="0">
                <a:ln>
                  <a:noFill/>
                </a:ln>
                <a:solidFill>
                  <a:prstClr val="black"/>
                </a:solidFill>
                <a:effectLst/>
                <a:uLnTx/>
                <a:uFillTx/>
                <a:ea typeface="华文中宋"/>
                <a:cs typeface="+mn-ea"/>
                <a:sym typeface="+mn-lt"/>
              </a:rPr>
              <a:t>+</a:t>
            </a:r>
            <a:r>
              <a:rPr kumimoji="0" lang="zh-CN" altLang="en-US" sz="2400" b="0" i="0" u="none" strike="noStrike" kern="1200" cap="none" spc="0" normalizeH="0" baseline="0" noProof="0" dirty="0" smtClean="0">
                <a:ln>
                  <a:noFill/>
                </a:ln>
                <a:solidFill>
                  <a:prstClr val="black"/>
                </a:solidFill>
                <a:effectLst/>
                <a:uLnTx/>
                <a:uFillTx/>
                <a:ea typeface="华文中宋"/>
                <a:cs typeface="+mn-ea"/>
                <a:sym typeface="+mn-lt"/>
              </a:rPr>
              <a:t>游戏资源（图像、声音和动画等</a:t>
            </a:r>
            <a:r>
              <a:rPr kumimoji="0" lang="zh-CN" altLang="en-US" sz="2400" b="0" i="0" u="none" strike="noStrike" kern="1200" cap="none" spc="0" normalizeH="0" baseline="0" noProof="0" dirty="0" smtClean="0">
                <a:ln>
                  <a:noFill/>
                </a:ln>
                <a:solidFill>
                  <a:prstClr val="black"/>
                </a:solidFill>
                <a:effectLst/>
                <a:uLnTx/>
                <a:uFillTx/>
                <a:latin typeface="+mn-lt"/>
                <a:ea typeface="华文中宋"/>
                <a:cs typeface="+mn-ea"/>
                <a:sym typeface="+mn-lt"/>
              </a:rPr>
              <a:t>）</a:t>
            </a:r>
            <a:endParaRPr kumimoji="0" lang="en-US" altLang="zh-CN" sz="2400" b="0" i="0" u="none" strike="noStrike" kern="1200" cap="none" spc="0" normalizeH="0" baseline="0" noProof="0" dirty="0" smtClean="0">
              <a:ln>
                <a:noFill/>
              </a:ln>
              <a:solidFill>
                <a:prstClr val="black"/>
              </a:solidFill>
              <a:effectLst/>
              <a:uLnTx/>
              <a:uFillTx/>
              <a:latin typeface="+mn-lt"/>
              <a:ea typeface="华文中宋"/>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lang="en-US" altLang="zh-CN" sz="2400" dirty="0">
              <a:solidFill>
                <a:prstClr val="black"/>
              </a:solidFill>
              <a:ea typeface="华文中宋"/>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lang="en-US" altLang="zh-CN" sz="2400" dirty="0">
              <a:solidFill>
                <a:prstClr val="black"/>
              </a:solidFill>
              <a:ea typeface="华文中宋"/>
              <a:cs typeface="+mn-ea"/>
              <a:sym typeface="+mn-lt"/>
            </a:endParaRPr>
          </a:p>
        </p:txBody>
      </p:sp>
    </p:spTree>
    <p:extLst>
      <p:ext uri="{BB962C8B-B14F-4D97-AF65-F5344CB8AC3E}">
        <p14:creationId xmlns:p14="http://schemas.microsoft.com/office/powerpoint/2010/main" val="1238007500"/>
      </p:ext>
    </p:extLst>
  </p:cSld>
  <p:clrMapOvr>
    <a:masterClrMapping/>
  </p:clrMapOvr>
  <mc:AlternateContent xmlns:mc="http://schemas.openxmlformats.org/markup-compatibility/2006">
    <mc:Choice xmlns:p14="http://schemas.microsoft.com/office/powerpoint/2010/main" Requires="p14">
      <p:transition p14:dur="10" advClick="0" advTm="0"/>
    </mc:Choice>
    <mc:Fallback>
      <p:transition advClick="0"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标题层"/>
          <p:cNvSpPr txBox="1"/>
          <p:nvPr/>
        </p:nvSpPr>
        <p:spPr bwMode="auto">
          <a:xfrm>
            <a:off x="2180001" y="1419622"/>
            <a:ext cx="599460" cy="1057487"/>
          </a:xfrm>
          <a:prstGeom prst="rect">
            <a:avLst/>
          </a:prstGeom>
          <a:noFill/>
          <a:effectLst/>
        </p:spPr>
        <p:txBody>
          <a:bodyPr wrap="square" lIns="102382" tIns="51190" rIns="102382" bIns="51190">
            <a:spAutoFit/>
          </a:bodyPr>
          <a:lstStyle/>
          <a:p>
            <a:pPr algn="ctr" defTabSz="1024078">
              <a:defRPr/>
            </a:pPr>
            <a:r>
              <a:rPr lang="en-US" altLang="zh-CN" sz="3100" kern="0" dirty="0">
                <a:solidFill>
                  <a:schemeClr val="tx1">
                    <a:lumMod val="65000"/>
                    <a:lumOff val="35000"/>
                  </a:schemeClr>
                </a:solidFill>
                <a:cs typeface="+mn-ea"/>
                <a:sym typeface="+mn-lt"/>
              </a:rPr>
              <a:t>01</a:t>
            </a:r>
            <a:endParaRPr lang="zh-CN" altLang="en-US" sz="3100" kern="0" dirty="0">
              <a:solidFill>
                <a:schemeClr val="tx1">
                  <a:lumMod val="65000"/>
                  <a:lumOff val="35000"/>
                </a:schemeClr>
              </a:solidFill>
              <a:cs typeface="+mn-ea"/>
              <a:sym typeface="+mn-lt"/>
            </a:endParaRPr>
          </a:p>
        </p:txBody>
      </p:sp>
      <p:cxnSp>
        <p:nvCxnSpPr>
          <p:cNvPr id="71" name="直接连接符 70"/>
          <p:cNvCxnSpPr/>
          <p:nvPr/>
        </p:nvCxnSpPr>
        <p:spPr>
          <a:xfrm>
            <a:off x="2839315" y="1472561"/>
            <a:ext cx="0" cy="417343"/>
          </a:xfrm>
          <a:prstGeom prst="line">
            <a:avLst/>
          </a:prstGeom>
          <a:noFill/>
          <a:ln w="9525" cap="flat" cmpd="sng" algn="ctr">
            <a:solidFill>
              <a:schemeClr val="tx1">
                <a:lumMod val="65000"/>
                <a:lumOff val="35000"/>
              </a:schemeClr>
            </a:solidFill>
            <a:prstDash val="solid"/>
          </a:ln>
          <a:effectLst/>
        </p:spPr>
      </p:cxnSp>
      <p:sp>
        <p:nvSpPr>
          <p:cNvPr id="72" name="标题层"/>
          <p:cNvSpPr txBox="1"/>
          <p:nvPr/>
        </p:nvSpPr>
        <p:spPr bwMode="auto">
          <a:xfrm>
            <a:off x="2907774" y="1419623"/>
            <a:ext cx="4544546" cy="580433"/>
          </a:xfrm>
          <a:prstGeom prst="rect">
            <a:avLst/>
          </a:prstGeom>
          <a:noFill/>
          <a:effectLst/>
        </p:spPr>
        <p:txBody>
          <a:bodyPr wrap="square" lIns="102382" tIns="51190" rIns="102382" bIns="51190">
            <a:spAutoFit/>
          </a:bodyPr>
          <a:lstStyle/>
          <a:p>
            <a:pPr defTabSz="1024078">
              <a:defRPr/>
            </a:pPr>
            <a:r>
              <a:rPr lang="zh-CN" altLang="en-US" sz="3100" b="1" dirty="0" smtClean="0">
                <a:solidFill>
                  <a:schemeClr val="tx1">
                    <a:lumMod val="65000"/>
                    <a:lumOff val="35000"/>
                  </a:schemeClr>
                </a:solidFill>
                <a:cs typeface="+mn-ea"/>
                <a:sym typeface="+mn-lt"/>
              </a:rPr>
              <a:t>信息技术</a:t>
            </a:r>
            <a:r>
              <a:rPr lang="zh-CN" altLang="en-US" sz="3100" b="1" dirty="0">
                <a:solidFill>
                  <a:schemeClr val="tx1">
                    <a:lumMod val="65000"/>
                    <a:lumOff val="35000"/>
                  </a:schemeClr>
                </a:solidFill>
                <a:cs typeface="+mn-ea"/>
                <a:sym typeface="+mn-lt"/>
              </a:rPr>
              <a:t>的概念与类型</a:t>
            </a:r>
          </a:p>
        </p:txBody>
      </p:sp>
      <p:sp>
        <p:nvSpPr>
          <p:cNvPr id="90" name="标题层"/>
          <p:cNvSpPr txBox="1"/>
          <p:nvPr/>
        </p:nvSpPr>
        <p:spPr bwMode="auto">
          <a:xfrm>
            <a:off x="2180001" y="2194368"/>
            <a:ext cx="727773" cy="580433"/>
          </a:xfrm>
          <a:prstGeom prst="rect">
            <a:avLst/>
          </a:prstGeom>
          <a:noFill/>
          <a:effectLst/>
        </p:spPr>
        <p:txBody>
          <a:bodyPr wrap="square" lIns="102382" tIns="51190" rIns="102382" bIns="51190">
            <a:spAutoFit/>
          </a:bodyPr>
          <a:lstStyle/>
          <a:p>
            <a:pPr algn="ctr" defTabSz="1024078">
              <a:defRPr/>
            </a:pPr>
            <a:r>
              <a:rPr lang="en-US" altLang="zh-CN" sz="3100" kern="0" dirty="0">
                <a:solidFill>
                  <a:srgbClr val="319095"/>
                </a:solidFill>
                <a:cs typeface="+mn-ea"/>
                <a:sym typeface="+mn-lt"/>
              </a:rPr>
              <a:t>02</a:t>
            </a:r>
            <a:endParaRPr lang="zh-CN" altLang="en-US" sz="3100" kern="0" dirty="0">
              <a:solidFill>
                <a:srgbClr val="319095"/>
              </a:solidFill>
              <a:cs typeface="+mn-ea"/>
              <a:sym typeface="+mn-lt"/>
            </a:endParaRPr>
          </a:p>
        </p:txBody>
      </p:sp>
      <p:cxnSp>
        <p:nvCxnSpPr>
          <p:cNvPr id="91" name="直接连接符 90"/>
          <p:cNvCxnSpPr/>
          <p:nvPr/>
        </p:nvCxnSpPr>
        <p:spPr>
          <a:xfrm>
            <a:off x="2839315" y="2247307"/>
            <a:ext cx="0" cy="417343"/>
          </a:xfrm>
          <a:prstGeom prst="line">
            <a:avLst/>
          </a:prstGeom>
          <a:noFill/>
          <a:ln w="9525" cap="flat" cmpd="sng" algn="ctr">
            <a:solidFill>
              <a:schemeClr val="tx1">
                <a:lumMod val="65000"/>
                <a:lumOff val="35000"/>
              </a:schemeClr>
            </a:solidFill>
            <a:prstDash val="solid"/>
          </a:ln>
          <a:effectLst/>
        </p:spPr>
      </p:cxnSp>
      <p:sp>
        <p:nvSpPr>
          <p:cNvPr id="92" name="标题层"/>
          <p:cNvSpPr txBox="1"/>
          <p:nvPr/>
        </p:nvSpPr>
        <p:spPr bwMode="auto">
          <a:xfrm>
            <a:off x="2907774" y="2194368"/>
            <a:ext cx="4184506" cy="580433"/>
          </a:xfrm>
          <a:prstGeom prst="rect">
            <a:avLst/>
          </a:prstGeom>
          <a:noFill/>
          <a:effectLst/>
        </p:spPr>
        <p:txBody>
          <a:bodyPr wrap="square" lIns="102382" tIns="51190" rIns="102382" bIns="51190">
            <a:spAutoFit/>
          </a:bodyPr>
          <a:lstStyle/>
          <a:p>
            <a:pPr defTabSz="1024078">
              <a:defRPr/>
            </a:pPr>
            <a:r>
              <a:rPr lang="zh-CN" altLang="en-US" sz="3100" b="1" dirty="0" smtClean="0">
                <a:solidFill>
                  <a:srgbClr val="319095"/>
                </a:solidFill>
                <a:cs typeface="+mn-ea"/>
                <a:sym typeface="+mn-lt"/>
              </a:rPr>
              <a:t>信息技术标准化管理</a:t>
            </a:r>
            <a:endParaRPr lang="zh-CN" altLang="en-US" sz="3100" b="1" dirty="0">
              <a:solidFill>
                <a:srgbClr val="319095"/>
              </a:solidFill>
              <a:cs typeface="+mn-ea"/>
              <a:sym typeface="+mn-lt"/>
            </a:endParaRPr>
          </a:p>
        </p:txBody>
      </p:sp>
      <p:sp>
        <p:nvSpPr>
          <p:cNvPr id="95" name="标题层"/>
          <p:cNvSpPr txBox="1"/>
          <p:nvPr/>
        </p:nvSpPr>
        <p:spPr bwMode="auto">
          <a:xfrm>
            <a:off x="2180001" y="2969113"/>
            <a:ext cx="727773" cy="580433"/>
          </a:xfrm>
          <a:prstGeom prst="rect">
            <a:avLst/>
          </a:prstGeom>
          <a:noFill/>
          <a:effectLst/>
        </p:spPr>
        <p:txBody>
          <a:bodyPr wrap="square" lIns="102382" tIns="51190" rIns="102382" bIns="51190">
            <a:spAutoFit/>
          </a:bodyPr>
          <a:lstStyle/>
          <a:p>
            <a:pPr algn="ctr" defTabSz="1024078">
              <a:defRPr/>
            </a:pPr>
            <a:r>
              <a:rPr lang="en-US" altLang="zh-CN" sz="3100" kern="0" dirty="0">
                <a:solidFill>
                  <a:prstClr val="black">
                    <a:lumMod val="65000"/>
                    <a:lumOff val="35000"/>
                  </a:prstClr>
                </a:solidFill>
                <a:cs typeface="+mn-ea"/>
                <a:sym typeface="+mn-lt"/>
              </a:rPr>
              <a:t>03</a:t>
            </a:r>
            <a:endParaRPr lang="zh-CN" altLang="en-US" sz="3100" kern="0" dirty="0">
              <a:solidFill>
                <a:prstClr val="black">
                  <a:lumMod val="65000"/>
                  <a:lumOff val="35000"/>
                </a:prstClr>
              </a:solidFill>
              <a:cs typeface="+mn-ea"/>
              <a:sym typeface="+mn-lt"/>
            </a:endParaRPr>
          </a:p>
        </p:txBody>
      </p:sp>
      <p:cxnSp>
        <p:nvCxnSpPr>
          <p:cNvPr id="96" name="直接连接符 95"/>
          <p:cNvCxnSpPr/>
          <p:nvPr/>
        </p:nvCxnSpPr>
        <p:spPr>
          <a:xfrm>
            <a:off x="2839315" y="3022051"/>
            <a:ext cx="0" cy="417343"/>
          </a:xfrm>
          <a:prstGeom prst="line">
            <a:avLst/>
          </a:prstGeom>
          <a:noFill/>
          <a:ln w="9525" cap="flat" cmpd="sng" algn="ctr">
            <a:solidFill>
              <a:schemeClr val="tx1">
                <a:lumMod val="65000"/>
                <a:lumOff val="35000"/>
              </a:schemeClr>
            </a:solidFill>
            <a:prstDash val="solid"/>
          </a:ln>
          <a:effectLst/>
        </p:spPr>
      </p:cxnSp>
      <p:sp>
        <p:nvSpPr>
          <p:cNvPr id="97" name="标题层"/>
          <p:cNvSpPr txBox="1"/>
          <p:nvPr/>
        </p:nvSpPr>
        <p:spPr bwMode="auto">
          <a:xfrm>
            <a:off x="2907774" y="2969114"/>
            <a:ext cx="3824466" cy="580433"/>
          </a:xfrm>
          <a:prstGeom prst="rect">
            <a:avLst/>
          </a:prstGeom>
          <a:noFill/>
          <a:effectLst/>
        </p:spPr>
        <p:txBody>
          <a:bodyPr wrap="square" lIns="102382" tIns="51190" rIns="102382" bIns="51190">
            <a:spAutoFit/>
          </a:bodyPr>
          <a:lstStyle/>
          <a:p>
            <a:pPr defTabSz="1024078">
              <a:defRPr/>
            </a:pPr>
            <a:r>
              <a:rPr lang="zh-CN" altLang="en-US" sz="3100" b="1" dirty="0" smtClean="0">
                <a:solidFill>
                  <a:prstClr val="black">
                    <a:lumMod val="65000"/>
                    <a:lumOff val="35000"/>
                  </a:prstClr>
                </a:solidFill>
                <a:cs typeface="+mn-ea"/>
                <a:sym typeface="+mn-lt"/>
              </a:rPr>
              <a:t>信息技术政策管理</a:t>
            </a:r>
            <a:endParaRPr lang="zh-CN" altLang="en-US" sz="3100" b="1" dirty="0">
              <a:solidFill>
                <a:prstClr val="black">
                  <a:lumMod val="65000"/>
                  <a:lumOff val="35000"/>
                </a:prstClr>
              </a:solidFill>
              <a:cs typeface="+mn-ea"/>
              <a:sym typeface="+mn-lt"/>
            </a:endParaRPr>
          </a:p>
        </p:txBody>
      </p:sp>
      <p:sp>
        <p:nvSpPr>
          <p:cNvPr id="31" name="矩形 30"/>
          <p:cNvSpPr/>
          <p:nvPr/>
        </p:nvSpPr>
        <p:spPr>
          <a:xfrm>
            <a:off x="0" y="0"/>
            <a:ext cx="9145190" cy="843958"/>
          </a:xfrm>
          <a:prstGeom prst="rect">
            <a:avLst/>
          </a:prstGeom>
          <a:solidFill>
            <a:srgbClr val="319095"/>
          </a:solidFill>
          <a:ln w="25400" cap="flat" cmpd="sng" algn="ctr">
            <a:noFill/>
            <a:prstDash val="solid"/>
          </a:ln>
          <a:effectLst>
            <a:outerShdw blurRad="50800" dist="38100" dir="5400000" algn="t" rotWithShape="0">
              <a:prstClr val="black">
                <a:alpha val="40000"/>
              </a:prstClr>
            </a:outerShdw>
          </a:effectLst>
        </p:spPr>
        <p:txBody>
          <a:bodyPr lIns="76800" tIns="38400" rIns="76800" bIns="38400" rtlCol="0" anchor="ctr"/>
          <a:lstStyle/>
          <a:p>
            <a:pPr algn="ctr" defTabSz="768096">
              <a:defRPr/>
            </a:pPr>
            <a:endParaRPr lang="zh-CN" altLang="en-US" sz="1500" kern="0">
              <a:solidFill>
                <a:prstClr val="white"/>
              </a:solidFill>
              <a:cs typeface="+mn-ea"/>
              <a:sym typeface="+mn-lt"/>
            </a:endParaRPr>
          </a:p>
        </p:txBody>
      </p:sp>
      <p:sp>
        <p:nvSpPr>
          <p:cNvPr id="32" name="矩形 31"/>
          <p:cNvSpPr/>
          <p:nvPr/>
        </p:nvSpPr>
        <p:spPr>
          <a:xfrm>
            <a:off x="2232612" y="159024"/>
            <a:ext cx="4678775" cy="646937"/>
          </a:xfrm>
          <a:prstGeom prst="rect">
            <a:avLst/>
          </a:prstGeom>
        </p:spPr>
        <p:txBody>
          <a:bodyPr wrap="none" lIns="76800" tIns="38400" rIns="76800" bIns="38400">
            <a:spAutoFit/>
          </a:bodyPr>
          <a:lstStyle/>
          <a:p>
            <a:pPr algn="ctr"/>
            <a:r>
              <a:rPr lang="zh-CN" altLang="en-US" sz="3700" b="1" dirty="0" smtClean="0">
                <a:solidFill>
                  <a:prstClr val="white"/>
                </a:solidFill>
                <a:cs typeface="+mn-ea"/>
                <a:sym typeface="+mn-lt"/>
              </a:rPr>
              <a:t>第九章 信息技术管理</a:t>
            </a:r>
            <a:endParaRPr lang="en-US" altLang="zh-CN" sz="3700" b="1" dirty="0">
              <a:solidFill>
                <a:prstClr val="white"/>
              </a:solidFill>
              <a:cs typeface="+mn-ea"/>
              <a:sym typeface="+mn-lt"/>
            </a:endParaRPr>
          </a:p>
        </p:txBody>
      </p:sp>
      <p:grpSp>
        <p:nvGrpSpPr>
          <p:cNvPr id="2" name="组合 1"/>
          <p:cNvGrpSpPr/>
          <p:nvPr/>
        </p:nvGrpSpPr>
        <p:grpSpPr>
          <a:xfrm>
            <a:off x="1" y="4960458"/>
            <a:ext cx="9143999" cy="183043"/>
            <a:chOff x="-42912" y="6615474"/>
            <a:chExt cx="12190412" cy="244114"/>
          </a:xfrm>
        </p:grpSpPr>
        <p:sp>
          <p:nvSpPr>
            <p:cNvPr id="24" name="六边形 23"/>
            <p:cNvSpPr/>
            <p:nvPr/>
          </p:nvSpPr>
          <p:spPr>
            <a:xfrm>
              <a:off x="-42912" y="6615474"/>
              <a:ext cx="3041773" cy="24411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5" name="六边形 24"/>
            <p:cNvSpPr/>
            <p:nvPr/>
          </p:nvSpPr>
          <p:spPr>
            <a:xfrm>
              <a:off x="2998862" y="6615474"/>
              <a:ext cx="3063750" cy="24411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6" name="六边形 25"/>
            <p:cNvSpPr/>
            <p:nvPr/>
          </p:nvSpPr>
          <p:spPr>
            <a:xfrm>
              <a:off x="6052294" y="6615474"/>
              <a:ext cx="3047603" cy="24411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7" name="六边形 26"/>
            <p:cNvSpPr/>
            <p:nvPr/>
          </p:nvSpPr>
          <p:spPr>
            <a:xfrm>
              <a:off x="9099897" y="6615474"/>
              <a:ext cx="3047603" cy="24411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grpSp>
    </p:spTree>
    <p:extLst>
      <p:ext uri="{BB962C8B-B14F-4D97-AF65-F5344CB8AC3E}">
        <p14:creationId xmlns:p14="http://schemas.microsoft.com/office/powerpoint/2010/main" val="16447191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774594" y="2098422"/>
            <a:ext cx="888058" cy="288064"/>
          </a:xfrm>
          <a:prstGeom prst="rect">
            <a:avLst/>
          </a:prstGeom>
          <a:noFill/>
        </p:spPr>
        <p:txBody>
          <a:bodyPr wrap="square" lIns="102398" tIns="51199" rIns="102398" bIns="51199" rtlCol="0">
            <a:spAutoFit/>
          </a:bodyPr>
          <a:lstStyle/>
          <a:p>
            <a:pPr algn="ctr"/>
            <a:r>
              <a:rPr lang="en-US" altLang="zh-CN" sz="1200" b="1" dirty="0" smtClean="0">
                <a:solidFill>
                  <a:schemeClr val="bg1"/>
                </a:solidFill>
                <a:cs typeface="+mn-ea"/>
                <a:sym typeface="+mn-lt"/>
              </a:rPr>
              <a:t>1988</a:t>
            </a:r>
            <a:r>
              <a:rPr lang="zh-CN" altLang="en-US" sz="1200" b="1" dirty="0" smtClean="0">
                <a:solidFill>
                  <a:schemeClr val="bg1"/>
                </a:solidFill>
                <a:cs typeface="+mn-ea"/>
                <a:sym typeface="+mn-lt"/>
              </a:rPr>
              <a:t>年</a:t>
            </a:r>
            <a:endParaRPr lang="zh-CN" altLang="en-US" sz="1200" b="1" dirty="0">
              <a:solidFill>
                <a:schemeClr val="bg1"/>
              </a:solidFill>
              <a:cs typeface="+mn-ea"/>
              <a:sym typeface="+mn-lt"/>
            </a:endParaRPr>
          </a:p>
        </p:txBody>
      </p:sp>
      <p:sp>
        <p:nvSpPr>
          <p:cNvPr id="40" name="TextBox 39"/>
          <p:cNvSpPr txBox="1"/>
          <p:nvPr/>
        </p:nvSpPr>
        <p:spPr>
          <a:xfrm>
            <a:off x="2052968" y="2098422"/>
            <a:ext cx="888058" cy="288064"/>
          </a:xfrm>
          <a:prstGeom prst="rect">
            <a:avLst/>
          </a:prstGeom>
          <a:noFill/>
        </p:spPr>
        <p:txBody>
          <a:bodyPr wrap="square" lIns="102398" tIns="51199" rIns="102398" bIns="51199" rtlCol="0">
            <a:spAutoFit/>
          </a:bodyPr>
          <a:lstStyle/>
          <a:p>
            <a:pPr algn="ctr"/>
            <a:r>
              <a:rPr lang="en-US" altLang="zh-CN" sz="1200" b="1" dirty="0" smtClean="0">
                <a:solidFill>
                  <a:schemeClr val="bg1"/>
                </a:solidFill>
                <a:cs typeface="+mn-ea"/>
                <a:sym typeface="+mn-lt"/>
              </a:rPr>
              <a:t>1990</a:t>
            </a:r>
            <a:r>
              <a:rPr lang="zh-CN" altLang="en-US" sz="1200" b="1" dirty="0" smtClean="0">
                <a:solidFill>
                  <a:schemeClr val="bg1"/>
                </a:solidFill>
                <a:cs typeface="+mn-ea"/>
                <a:sym typeface="+mn-lt"/>
              </a:rPr>
              <a:t>年</a:t>
            </a:r>
            <a:endParaRPr lang="zh-CN" altLang="en-US" sz="1200" b="1" dirty="0">
              <a:solidFill>
                <a:schemeClr val="bg1"/>
              </a:solidFill>
              <a:cs typeface="+mn-ea"/>
              <a:sym typeface="+mn-lt"/>
            </a:endParaRPr>
          </a:p>
        </p:txBody>
      </p:sp>
      <p:sp>
        <p:nvSpPr>
          <p:cNvPr id="41" name="TextBox 40"/>
          <p:cNvSpPr txBox="1"/>
          <p:nvPr/>
        </p:nvSpPr>
        <p:spPr>
          <a:xfrm>
            <a:off x="3344210" y="2098422"/>
            <a:ext cx="888058" cy="288064"/>
          </a:xfrm>
          <a:prstGeom prst="rect">
            <a:avLst/>
          </a:prstGeom>
          <a:noFill/>
        </p:spPr>
        <p:txBody>
          <a:bodyPr wrap="square" lIns="102398" tIns="51199" rIns="102398" bIns="51199" rtlCol="0">
            <a:spAutoFit/>
          </a:bodyPr>
          <a:lstStyle/>
          <a:p>
            <a:pPr algn="ctr"/>
            <a:r>
              <a:rPr lang="en-US" altLang="zh-CN" sz="1200" b="1" dirty="0" smtClean="0">
                <a:solidFill>
                  <a:schemeClr val="bg1"/>
                </a:solidFill>
                <a:cs typeface="+mn-ea"/>
                <a:sym typeface="+mn-lt"/>
              </a:rPr>
              <a:t>1993</a:t>
            </a:r>
            <a:r>
              <a:rPr lang="zh-CN" altLang="en-US" sz="1200" b="1" dirty="0" smtClean="0">
                <a:solidFill>
                  <a:schemeClr val="bg1"/>
                </a:solidFill>
                <a:cs typeface="+mn-ea"/>
                <a:sym typeface="+mn-lt"/>
              </a:rPr>
              <a:t>年起</a:t>
            </a:r>
            <a:endParaRPr lang="zh-CN" altLang="en-US" sz="1200" b="1" dirty="0">
              <a:solidFill>
                <a:schemeClr val="bg1"/>
              </a:solidFill>
              <a:cs typeface="+mn-ea"/>
              <a:sym typeface="+mn-lt"/>
            </a:endParaRPr>
          </a:p>
        </p:txBody>
      </p:sp>
      <p:sp>
        <p:nvSpPr>
          <p:cNvPr id="42" name="TextBox 41"/>
          <p:cNvSpPr txBox="1"/>
          <p:nvPr/>
        </p:nvSpPr>
        <p:spPr>
          <a:xfrm>
            <a:off x="4591711" y="2098422"/>
            <a:ext cx="961048" cy="288064"/>
          </a:xfrm>
          <a:prstGeom prst="rect">
            <a:avLst/>
          </a:prstGeom>
          <a:noFill/>
        </p:spPr>
        <p:txBody>
          <a:bodyPr wrap="square" lIns="102398" tIns="51199" rIns="102398" bIns="51199" rtlCol="0">
            <a:spAutoFit/>
          </a:bodyPr>
          <a:lstStyle/>
          <a:p>
            <a:pPr algn="ctr"/>
            <a:r>
              <a:rPr lang="en-US" altLang="zh-CN" sz="1200" b="1" dirty="0" smtClean="0">
                <a:solidFill>
                  <a:schemeClr val="bg1"/>
                </a:solidFill>
                <a:cs typeface="+mn-ea"/>
                <a:sym typeface="+mn-lt"/>
              </a:rPr>
              <a:t>2004</a:t>
            </a:r>
            <a:r>
              <a:rPr lang="zh-CN" altLang="en-US" sz="1200" b="1" dirty="0" smtClean="0">
                <a:solidFill>
                  <a:schemeClr val="bg1"/>
                </a:solidFill>
                <a:cs typeface="+mn-ea"/>
                <a:sym typeface="+mn-lt"/>
              </a:rPr>
              <a:t>年</a:t>
            </a:r>
            <a:endParaRPr lang="zh-CN" altLang="en-US" sz="1200" b="1" dirty="0">
              <a:solidFill>
                <a:schemeClr val="bg1"/>
              </a:solidFill>
              <a:cs typeface="+mn-ea"/>
              <a:sym typeface="+mn-lt"/>
            </a:endParaRPr>
          </a:p>
        </p:txBody>
      </p:sp>
      <p:sp>
        <p:nvSpPr>
          <p:cNvPr id="43" name="TextBox 42"/>
          <p:cNvSpPr txBox="1"/>
          <p:nvPr/>
        </p:nvSpPr>
        <p:spPr>
          <a:xfrm>
            <a:off x="5893663" y="2098422"/>
            <a:ext cx="979973" cy="288064"/>
          </a:xfrm>
          <a:prstGeom prst="rect">
            <a:avLst/>
          </a:prstGeom>
          <a:noFill/>
        </p:spPr>
        <p:txBody>
          <a:bodyPr wrap="square" lIns="102398" tIns="51199" rIns="102398" bIns="51199" rtlCol="0">
            <a:spAutoFit/>
          </a:bodyPr>
          <a:lstStyle/>
          <a:p>
            <a:pPr algn="ctr"/>
            <a:r>
              <a:rPr lang="en-US" altLang="zh-CN" sz="1200" b="1" dirty="0" smtClean="0">
                <a:solidFill>
                  <a:schemeClr val="bg1"/>
                </a:solidFill>
                <a:cs typeface="+mn-ea"/>
                <a:sym typeface="+mn-lt"/>
              </a:rPr>
              <a:t>2009</a:t>
            </a:r>
            <a:r>
              <a:rPr lang="zh-CN" altLang="en-US" sz="1200" b="1" dirty="0" smtClean="0">
                <a:solidFill>
                  <a:schemeClr val="bg1"/>
                </a:solidFill>
                <a:cs typeface="+mn-ea"/>
                <a:sym typeface="+mn-lt"/>
              </a:rPr>
              <a:t>年</a:t>
            </a:r>
            <a:endParaRPr lang="zh-CN" altLang="en-US" sz="1200" b="1" dirty="0">
              <a:solidFill>
                <a:schemeClr val="bg1"/>
              </a:solidFill>
              <a:cs typeface="+mn-ea"/>
              <a:sym typeface="+mn-lt"/>
            </a:endParaRPr>
          </a:p>
        </p:txBody>
      </p:sp>
      <p:sp>
        <p:nvSpPr>
          <p:cNvPr id="44" name="TextBox 43"/>
          <p:cNvSpPr txBox="1"/>
          <p:nvPr/>
        </p:nvSpPr>
        <p:spPr>
          <a:xfrm>
            <a:off x="7182333" y="2098422"/>
            <a:ext cx="955621" cy="288064"/>
          </a:xfrm>
          <a:prstGeom prst="rect">
            <a:avLst/>
          </a:prstGeom>
          <a:noFill/>
        </p:spPr>
        <p:txBody>
          <a:bodyPr wrap="square" lIns="102398" tIns="51199" rIns="102398" bIns="51199" rtlCol="0">
            <a:spAutoFit/>
          </a:bodyPr>
          <a:lstStyle/>
          <a:p>
            <a:pPr algn="ctr"/>
            <a:r>
              <a:rPr lang="en-US" altLang="zh-CN" sz="1200" b="1" dirty="0" smtClean="0">
                <a:solidFill>
                  <a:schemeClr val="bg1"/>
                </a:solidFill>
                <a:cs typeface="+mn-ea"/>
                <a:sym typeface="+mn-lt"/>
              </a:rPr>
              <a:t>2011</a:t>
            </a:r>
            <a:r>
              <a:rPr lang="zh-CN" altLang="en-US" sz="1200" b="1" dirty="0" smtClean="0">
                <a:solidFill>
                  <a:schemeClr val="bg1"/>
                </a:solidFill>
                <a:cs typeface="+mn-ea"/>
                <a:sym typeface="+mn-lt"/>
              </a:rPr>
              <a:t>年后</a:t>
            </a:r>
            <a:endParaRPr lang="zh-CN" altLang="en-US" sz="1200" b="1" dirty="0">
              <a:solidFill>
                <a:schemeClr val="bg1"/>
              </a:solidFill>
              <a:cs typeface="+mn-ea"/>
              <a:sym typeface="+mn-lt"/>
            </a:endParaRPr>
          </a:p>
        </p:txBody>
      </p:sp>
      <p:cxnSp>
        <p:nvCxnSpPr>
          <p:cNvPr id="26" name="直接连接符 25"/>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7" name="TextBox 43"/>
          <p:cNvSpPr txBox="1">
            <a:spLocks noChangeArrowheads="1"/>
          </p:cNvSpPr>
          <p:nvPr/>
        </p:nvSpPr>
        <p:spPr bwMode="auto">
          <a:xfrm>
            <a:off x="1943074" y="6439"/>
            <a:ext cx="6157318"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r>
              <a:rPr lang="zh-CN" altLang="en-US" sz="4000" b="1" dirty="0" smtClean="0">
                <a:latin typeface="+mn-lt"/>
                <a:ea typeface="+mn-ea"/>
                <a:cs typeface="+mn-ea"/>
                <a:sym typeface="+mn-lt"/>
              </a:rPr>
              <a:t>信息技术</a:t>
            </a:r>
            <a:r>
              <a:rPr lang="zh-CN" altLang="en-US" sz="4000" b="1" dirty="0">
                <a:latin typeface="+mn-lt"/>
                <a:ea typeface="+mn-ea"/>
                <a:cs typeface="+mn-ea"/>
                <a:sym typeface="+mn-lt"/>
              </a:rPr>
              <a:t>标准化</a:t>
            </a:r>
            <a:r>
              <a:rPr lang="zh-CN" altLang="en-US" sz="4000" b="1" dirty="0" smtClean="0">
                <a:latin typeface="+mn-lt"/>
                <a:ea typeface="+mn-ea"/>
                <a:cs typeface="+mn-ea"/>
                <a:sym typeface="+mn-lt"/>
              </a:rPr>
              <a:t>管理</a:t>
            </a:r>
            <a:endParaRPr lang="en-US" altLang="zh-CN" sz="4000" b="1" dirty="0">
              <a:latin typeface="+mn-lt"/>
              <a:ea typeface="+mn-ea"/>
              <a:cs typeface="+mn-ea"/>
              <a:sym typeface="+mn-lt"/>
            </a:endParaRPr>
          </a:p>
        </p:txBody>
      </p:sp>
      <p:sp>
        <p:nvSpPr>
          <p:cNvPr id="28" name="燕尾形 27"/>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53" name="TextBox 7"/>
          <p:cNvSpPr txBox="1"/>
          <p:nvPr/>
        </p:nvSpPr>
        <p:spPr>
          <a:xfrm>
            <a:off x="221659" y="6439"/>
            <a:ext cx="725769" cy="693103"/>
          </a:xfrm>
          <a:prstGeom prst="rect">
            <a:avLst/>
          </a:prstGeom>
          <a:noFill/>
        </p:spPr>
        <p:txBody>
          <a:bodyPr wrap="none" lIns="76800" tIns="38400" rIns="76800" bIns="38400" rtlCol="0">
            <a:spAutoFit/>
          </a:bodyPr>
          <a:lstStyle/>
          <a:p>
            <a:r>
              <a:rPr lang="en-US" altLang="zh-CN" sz="4000" dirty="0" smtClean="0">
                <a:cs typeface="+mn-ea"/>
                <a:sym typeface="+mn-lt"/>
              </a:rPr>
              <a:t>02</a:t>
            </a:r>
            <a:endParaRPr lang="zh-CN" altLang="en-US" sz="4000" dirty="0">
              <a:cs typeface="+mn-ea"/>
              <a:sym typeface="+mn-lt"/>
            </a:endParaRPr>
          </a:p>
        </p:txBody>
      </p:sp>
      <p:sp>
        <p:nvSpPr>
          <p:cNvPr id="2" name="TextBox 1"/>
          <p:cNvSpPr txBox="1"/>
          <p:nvPr/>
        </p:nvSpPr>
        <p:spPr>
          <a:xfrm>
            <a:off x="221659" y="699542"/>
            <a:ext cx="8756204" cy="4524315"/>
          </a:xfrm>
          <a:prstGeom prst="rect">
            <a:avLst/>
          </a:prstGeom>
          <a:noFill/>
        </p:spPr>
        <p:txBody>
          <a:bodyPr wrap="square" rtlCol="0">
            <a:spAutoFit/>
          </a:bodyPr>
          <a:lstStyle/>
          <a:p>
            <a:pPr>
              <a:lnSpc>
                <a:spcPct val="150000"/>
              </a:lnSpc>
            </a:pPr>
            <a:endParaRPr lang="en-US" altLang="zh-CN" sz="2400" dirty="0" smtClean="0">
              <a:cs typeface="+mn-ea"/>
              <a:sym typeface="+mn-lt"/>
            </a:endParaRPr>
          </a:p>
          <a:p>
            <a:pPr>
              <a:lnSpc>
                <a:spcPct val="150000"/>
              </a:lnSpc>
            </a:pPr>
            <a:r>
              <a:rPr lang="zh-CN" altLang="en-US" sz="2400" dirty="0" smtClean="0">
                <a:cs typeface="+mn-ea"/>
                <a:sym typeface="+mn-lt"/>
              </a:rPr>
              <a:t>    为使信息化获得最佳秩序，对信息化过程中实现的或潜在的问题</a:t>
            </a:r>
            <a:r>
              <a:rPr lang="zh-CN" altLang="en-US" sz="2400" b="1" dirty="0" smtClean="0">
                <a:solidFill>
                  <a:srgbClr val="00B050"/>
                </a:solidFill>
                <a:cs typeface="+mn-ea"/>
                <a:sym typeface="+mn-lt"/>
              </a:rPr>
              <a:t>制定共同和重复使用的规则的一系列活动（过程）</a:t>
            </a:r>
            <a:r>
              <a:rPr lang="zh-CN" altLang="en-US" sz="2400" dirty="0" smtClean="0">
                <a:cs typeface="+mn-ea"/>
                <a:sym typeface="+mn-lt"/>
              </a:rPr>
              <a:t>。信息技术标准化是围绕信息技术开发、信息产品研制和信息系统建设与管理而展开的一系列标准化工作</a:t>
            </a:r>
            <a:r>
              <a:rPr lang="zh-CN" altLang="en-US" sz="2400" dirty="0" smtClean="0">
                <a:cs typeface="+mn-ea"/>
                <a:sym typeface="+mn-lt"/>
              </a:rPr>
              <a:t>。</a:t>
            </a:r>
            <a:endParaRPr lang="en-US" altLang="zh-CN" sz="2400" dirty="0" smtClean="0">
              <a:cs typeface="+mn-ea"/>
              <a:sym typeface="+mn-lt"/>
            </a:endParaRPr>
          </a:p>
          <a:p>
            <a:pPr>
              <a:lnSpc>
                <a:spcPct val="150000"/>
              </a:lnSpc>
            </a:pPr>
            <a:endParaRPr lang="en-US" altLang="zh-CN" sz="2400" dirty="0" smtClean="0">
              <a:cs typeface="+mn-ea"/>
              <a:sym typeface="+mn-lt"/>
            </a:endParaRPr>
          </a:p>
          <a:p>
            <a:pPr>
              <a:lnSpc>
                <a:spcPct val="150000"/>
              </a:lnSpc>
            </a:pPr>
            <a:r>
              <a:rPr lang="zh-CN" altLang="en-US" sz="2400" dirty="0" smtClean="0">
                <a:cs typeface="+mn-ea"/>
                <a:sym typeface="+mn-lt"/>
              </a:rPr>
              <a:t>可能涉及</a:t>
            </a:r>
            <a:r>
              <a:rPr lang="zh-CN" altLang="en-US" sz="2400" dirty="0" smtClean="0">
                <a:solidFill>
                  <a:srgbClr val="FF0000"/>
                </a:solidFill>
                <a:cs typeface="+mn-ea"/>
                <a:sym typeface="+mn-lt"/>
              </a:rPr>
              <a:t>行业间的协商、跨行业间的协商</a:t>
            </a:r>
            <a:r>
              <a:rPr lang="zh-CN" altLang="en-US" sz="2400" dirty="0" smtClean="0">
                <a:cs typeface="+mn-ea"/>
                <a:sym typeface="+mn-lt"/>
              </a:rPr>
              <a:t>、主管部门批准等，通过制定、发布和实施标准以达到统一。</a:t>
            </a:r>
            <a:endParaRPr lang="zh-CN" altLang="en-US" sz="2400" dirty="0">
              <a:cs typeface="+mn-ea"/>
              <a:sym typeface="+mn-lt"/>
            </a:endParaRPr>
          </a:p>
        </p:txBody>
      </p:sp>
      <p:sp>
        <p:nvSpPr>
          <p:cNvPr id="3" name="TextBox 2"/>
          <p:cNvSpPr txBox="1"/>
          <p:nvPr/>
        </p:nvSpPr>
        <p:spPr>
          <a:xfrm>
            <a:off x="137696" y="813941"/>
            <a:ext cx="3570208" cy="461665"/>
          </a:xfrm>
          <a:prstGeom prst="rect">
            <a:avLst/>
          </a:prstGeom>
          <a:noFill/>
        </p:spPr>
        <p:txBody>
          <a:bodyPr wrap="none" rtlCol="0">
            <a:spAutoFit/>
          </a:bodyPr>
          <a:lstStyle/>
          <a:p>
            <a:r>
              <a:rPr lang="zh-CN" altLang="en-US" sz="2400" b="1" dirty="0" smtClean="0">
                <a:cs typeface="+mn-ea"/>
                <a:sym typeface="+mn-lt"/>
              </a:rPr>
              <a:t>一、信息技术标准化概念</a:t>
            </a:r>
            <a:endParaRPr lang="zh-CN" altLang="en-US" sz="2400" b="1" dirty="0">
              <a:cs typeface="+mn-ea"/>
              <a:sym typeface="+mn-lt"/>
            </a:endParaRPr>
          </a:p>
        </p:txBody>
      </p:sp>
    </p:spTree>
    <p:extLst>
      <p:ext uri="{BB962C8B-B14F-4D97-AF65-F5344CB8AC3E}">
        <p14:creationId xmlns:p14="http://schemas.microsoft.com/office/powerpoint/2010/main" val="3316061944"/>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774594" y="2098422"/>
            <a:ext cx="888058" cy="288064"/>
          </a:xfrm>
          <a:prstGeom prst="rect">
            <a:avLst/>
          </a:prstGeom>
          <a:noFill/>
        </p:spPr>
        <p:txBody>
          <a:bodyPr wrap="square" lIns="102398" tIns="51199" rIns="102398" bIns="51199"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smtClean="0">
                <a:ln>
                  <a:noFill/>
                </a:ln>
                <a:solidFill>
                  <a:prstClr val="white"/>
                </a:solidFill>
                <a:effectLst/>
                <a:uLnTx/>
                <a:uFillTx/>
                <a:latin typeface="+mn-lt"/>
                <a:ea typeface="华文中宋"/>
                <a:cs typeface="+mn-ea"/>
                <a:sym typeface="+mn-lt"/>
              </a:rPr>
              <a:t>1988</a:t>
            </a:r>
            <a:r>
              <a:rPr kumimoji="0" lang="zh-CN" altLang="en-US" sz="1200" b="1" i="0" u="none" strike="noStrike" kern="1200" cap="none" spc="0" normalizeH="0" baseline="0" noProof="0" dirty="0" smtClean="0">
                <a:ln>
                  <a:noFill/>
                </a:ln>
                <a:solidFill>
                  <a:prstClr val="white"/>
                </a:solidFill>
                <a:effectLst/>
                <a:uLnTx/>
                <a:uFillTx/>
                <a:latin typeface="+mn-lt"/>
                <a:ea typeface="华文中宋"/>
                <a:cs typeface="+mn-ea"/>
                <a:sym typeface="+mn-lt"/>
              </a:rPr>
              <a:t>年</a:t>
            </a:r>
            <a:endParaRPr kumimoji="0" lang="zh-CN" altLang="en-US" sz="1200" b="1" i="0" u="none" strike="noStrike" kern="1200" cap="none" spc="0" normalizeH="0" baseline="0" noProof="0" dirty="0">
              <a:ln>
                <a:noFill/>
              </a:ln>
              <a:solidFill>
                <a:prstClr val="white"/>
              </a:solidFill>
              <a:effectLst/>
              <a:uLnTx/>
              <a:uFillTx/>
              <a:latin typeface="+mn-lt"/>
              <a:ea typeface="华文中宋"/>
              <a:cs typeface="+mn-ea"/>
              <a:sym typeface="+mn-lt"/>
            </a:endParaRPr>
          </a:p>
        </p:txBody>
      </p:sp>
      <p:sp>
        <p:nvSpPr>
          <p:cNvPr id="40" name="TextBox 39"/>
          <p:cNvSpPr txBox="1"/>
          <p:nvPr/>
        </p:nvSpPr>
        <p:spPr>
          <a:xfrm>
            <a:off x="2052968" y="2098422"/>
            <a:ext cx="888058" cy="288064"/>
          </a:xfrm>
          <a:prstGeom prst="rect">
            <a:avLst/>
          </a:prstGeom>
          <a:noFill/>
        </p:spPr>
        <p:txBody>
          <a:bodyPr wrap="square" lIns="102398" tIns="51199" rIns="102398" bIns="51199"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smtClean="0">
                <a:ln>
                  <a:noFill/>
                </a:ln>
                <a:solidFill>
                  <a:prstClr val="white"/>
                </a:solidFill>
                <a:effectLst/>
                <a:uLnTx/>
                <a:uFillTx/>
                <a:latin typeface="+mn-lt"/>
                <a:ea typeface="华文中宋"/>
                <a:cs typeface="+mn-ea"/>
                <a:sym typeface="+mn-lt"/>
              </a:rPr>
              <a:t>1990</a:t>
            </a:r>
            <a:r>
              <a:rPr kumimoji="0" lang="zh-CN" altLang="en-US" sz="1200" b="1" i="0" u="none" strike="noStrike" kern="1200" cap="none" spc="0" normalizeH="0" baseline="0" noProof="0" dirty="0" smtClean="0">
                <a:ln>
                  <a:noFill/>
                </a:ln>
                <a:solidFill>
                  <a:prstClr val="white"/>
                </a:solidFill>
                <a:effectLst/>
                <a:uLnTx/>
                <a:uFillTx/>
                <a:latin typeface="+mn-lt"/>
                <a:ea typeface="华文中宋"/>
                <a:cs typeface="+mn-ea"/>
                <a:sym typeface="+mn-lt"/>
              </a:rPr>
              <a:t>年</a:t>
            </a:r>
            <a:endParaRPr kumimoji="0" lang="zh-CN" altLang="en-US" sz="1200" b="1" i="0" u="none" strike="noStrike" kern="1200" cap="none" spc="0" normalizeH="0" baseline="0" noProof="0" dirty="0">
              <a:ln>
                <a:noFill/>
              </a:ln>
              <a:solidFill>
                <a:prstClr val="white"/>
              </a:solidFill>
              <a:effectLst/>
              <a:uLnTx/>
              <a:uFillTx/>
              <a:latin typeface="+mn-lt"/>
              <a:ea typeface="华文中宋"/>
              <a:cs typeface="+mn-ea"/>
              <a:sym typeface="+mn-lt"/>
            </a:endParaRPr>
          </a:p>
        </p:txBody>
      </p:sp>
      <p:sp>
        <p:nvSpPr>
          <p:cNvPr id="41" name="TextBox 40"/>
          <p:cNvSpPr txBox="1"/>
          <p:nvPr/>
        </p:nvSpPr>
        <p:spPr>
          <a:xfrm>
            <a:off x="3344210" y="2098422"/>
            <a:ext cx="888058" cy="288064"/>
          </a:xfrm>
          <a:prstGeom prst="rect">
            <a:avLst/>
          </a:prstGeom>
          <a:noFill/>
        </p:spPr>
        <p:txBody>
          <a:bodyPr wrap="square" lIns="102398" tIns="51199" rIns="102398" bIns="51199"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smtClean="0">
                <a:ln>
                  <a:noFill/>
                </a:ln>
                <a:solidFill>
                  <a:prstClr val="white"/>
                </a:solidFill>
                <a:effectLst/>
                <a:uLnTx/>
                <a:uFillTx/>
                <a:latin typeface="+mn-lt"/>
                <a:ea typeface="华文中宋"/>
                <a:cs typeface="+mn-ea"/>
                <a:sym typeface="+mn-lt"/>
              </a:rPr>
              <a:t>1993</a:t>
            </a:r>
            <a:r>
              <a:rPr kumimoji="0" lang="zh-CN" altLang="en-US" sz="1200" b="1" i="0" u="none" strike="noStrike" kern="1200" cap="none" spc="0" normalizeH="0" baseline="0" noProof="0" dirty="0" smtClean="0">
                <a:ln>
                  <a:noFill/>
                </a:ln>
                <a:solidFill>
                  <a:prstClr val="white"/>
                </a:solidFill>
                <a:effectLst/>
                <a:uLnTx/>
                <a:uFillTx/>
                <a:latin typeface="+mn-lt"/>
                <a:ea typeface="华文中宋"/>
                <a:cs typeface="+mn-ea"/>
                <a:sym typeface="+mn-lt"/>
              </a:rPr>
              <a:t>年起</a:t>
            </a:r>
            <a:endParaRPr kumimoji="0" lang="zh-CN" altLang="en-US" sz="1200" b="1" i="0" u="none" strike="noStrike" kern="1200" cap="none" spc="0" normalizeH="0" baseline="0" noProof="0" dirty="0">
              <a:ln>
                <a:noFill/>
              </a:ln>
              <a:solidFill>
                <a:prstClr val="white"/>
              </a:solidFill>
              <a:effectLst/>
              <a:uLnTx/>
              <a:uFillTx/>
              <a:latin typeface="+mn-lt"/>
              <a:ea typeface="华文中宋"/>
              <a:cs typeface="+mn-ea"/>
              <a:sym typeface="+mn-lt"/>
            </a:endParaRPr>
          </a:p>
        </p:txBody>
      </p:sp>
      <p:sp>
        <p:nvSpPr>
          <p:cNvPr id="42" name="TextBox 41"/>
          <p:cNvSpPr txBox="1"/>
          <p:nvPr/>
        </p:nvSpPr>
        <p:spPr>
          <a:xfrm>
            <a:off x="4591711" y="2098422"/>
            <a:ext cx="961048" cy="288064"/>
          </a:xfrm>
          <a:prstGeom prst="rect">
            <a:avLst/>
          </a:prstGeom>
          <a:noFill/>
        </p:spPr>
        <p:txBody>
          <a:bodyPr wrap="square" lIns="102398" tIns="51199" rIns="102398" bIns="51199"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smtClean="0">
                <a:ln>
                  <a:noFill/>
                </a:ln>
                <a:solidFill>
                  <a:prstClr val="white"/>
                </a:solidFill>
                <a:effectLst/>
                <a:uLnTx/>
                <a:uFillTx/>
                <a:latin typeface="+mn-lt"/>
                <a:ea typeface="华文中宋"/>
                <a:cs typeface="+mn-ea"/>
                <a:sym typeface="+mn-lt"/>
              </a:rPr>
              <a:t>2004</a:t>
            </a:r>
            <a:r>
              <a:rPr kumimoji="0" lang="zh-CN" altLang="en-US" sz="1200" b="1" i="0" u="none" strike="noStrike" kern="1200" cap="none" spc="0" normalizeH="0" baseline="0" noProof="0" dirty="0" smtClean="0">
                <a:ln>
                  <a:noFill/>
                </a:ln>
                <a:solidFill>
                  <a:prstClr val="white"/>
                </a:solidFill>
                <a:effectLst/>
                <a:uLnTx/>
                <a:uFillTx/>
                <a:latin typeface="+mn-lt"/>
                <a:ea typeface="华文中宋"/>
                <a:cs typeface="+mn-ea"/>
                <a:sym typeface="+mn-lt"/>
              </a:rPr>
              <a:t>年</a:t>
            </a:r>
            <a:endParaRPr kumimoji="0" lang="zh-CN" altLang="en-US" sz="1200" b="1" i="0" u="none" strike="noStrike" kern="1200" cap="none" spc="0" normalizeH="0" baseline="0" noProof="0" dirty="0">
              <a:ln>
                <a:noFill/>
              </a:ln>
              <a:solidFill>
                <a:prstClr val="white"/>
              </a:solidFill>
              <a:effectLst/>
              <a:uLnTx/>
              <a:uFillTx/>
              <a:latin typeface="+mn-lt"/>
              <a:ea typeface="华文中宋"/>
              <a:cs typeface="+mn-ea"/>
              <a:sym typeface="+mn-lt"/>
            </a:endParaRPr>
          </a:p>
        </p:txBody>
      </p:sp>
      <p:sp>
        <p:nvSpPr>
          <p:cNvPr id="43" name="TextBox 42"/>
          <p:cNvSpPr txBox="1"/>
          <p:nvPr/>
        </p:nvSpPr>
        <p:spPr>
          <a:xfrm>
            <a:off x="5893663" y="2098422"/>
            <a:ext cx="979973" cy="288064"/>
          </a:xfrm>
          <a:prstGeom prst="rect">
            <a:avLst/>
          </a:prstGeom>
          <a:noFill/>
        </p:spPr>
        <p:txBody>
          <a:bodyPr wrap="square" lIns="102398" tIns="51199" rIns="102398" bIns="51199"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smtClean="0">
                <a:ln>
                  <a:noFill/>
                </a:ln>
                <a:solidFill>
                  <a:prstClr val="white"/>
                </a:solidFill>
                <a:effectLst/>
                <a:uLnTx/>
                <a:uFillTx/>
                <a:latin typeface="+mn-lt"/>
                <a:ea typeface="华文中宋"/>
                <a:cs typeface="+mn-ea"/>
                <a:sym typeface="+mn-lt"/>
              </a:rPr>
              <a:t>2009</a:t>
            </a:r>
            <a:r>
              <a:rPr kumimoji="0" lang="zh-CN" altLang="en-US" sz="1200" b="1" i="0" u="none" strike="noStrike" kern="1200" cap="none" spc="0" normalizeH="0" baseline="0" noProof="0" dirty="0" smtClean="0">
                <a:ln>
                  <a:noFill/>
                </a:ln>
                <a:solidFill>
                  <a:prstClr val="white"/>
                </a:solidFill>
                <a:effectLst/>
                <a:uLnTx/>
                <a:uFillTx/>
                <a:latin typeface="+mn-lt"/>
                <a:ea typeface="华文中宋"/>
                <a:cs typeface="+mn-ea"/>
                <a:sym typeface="+mn-lt"/>
              </a:rPr>
              <a:t>年</a:t>
            </a:r>
            <a:endParaRPr kumimoji="0" lang="zh-CN" altLang="en-US" sz="1200" b="1" i="0" u="none" strike="noStrike" kern="1200" cap="none" spc="0" normalizeH="0" baseline="0" noProof="0" dirty="0">
              <a:ln>
                <a:noFill/>
              </a:ln>
              <a:solidFill>
                <a:prstClr val="white"/>
              </a:solidFill>
              <a:effectLst/>
              <a:uLnTx/>
              <a:uFillTx/>
              <a:latin typeface="+mn-lt"/>
              <a:ea typeface="华文中宋"/>
              <a:cs typeface="+mn-ea"/>
              <a:sym typeface="+mn-lt"/>
            </a:endParaRPr>
          </a:p>
        </p:txBody>
      </p:sp>
      <p:sp>
        <p:nvSpPr>
          <p:cNvPr id="44" name="TextBox 43"/>
          <p:cNvSpPr txBox="1"/>
          <p:nvPr/>
        </p:nvSpPr>
        <p:spPr>
          <a:xfrm>
            <a:off x="7182333" y="2098422"/>
            <a:ext cx="955621" cy="288064"/>
          </a:xfrm>
          <a:prstGeom prst="rect">
            <a:avLst/>
          </a:prstGeom>
          <a:noFill/>
        </p:spPr>
        <p:txBody>
          <a:bodyPr wrap="square" lIns="102398" tIns="51199" rIns="102398" bIns="51199"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smtClean="0">
                <a:ln>
                  <a:noFill/>
                </a:ln>
                <a:solidFill>
                  <a:prstClr val="white"/>
                </a:solidFill>
                <a:effectLst/>
                <a:uLnTx/>
                <a:uFillTx/>
                <a:latin typeface="+mn-lt"/>
                <a:ea typeface="华文中宋"/>
                <a:cs typeface="+mn-ea"/>
                <a:sym typeface="+mn-lt"/>
              </a:rPr>
              <a:t>2011</a:t>
            </a:r>
            <a:r>
              <a:rPr kumimoji="0" lang="zh-CN" altLang="en-US" sz="1200" b="1" i="0" u="none" strike="noStrike" kern="1200" cap="none" spc="0" normalizeH="0" baseline="0" noProof="0" dirty="0" smtClean="0">
                <a:ln>
                  <a:noFill/>
                </a:ln>
                <a:solidFill>
                  <a:prstClr val="white"/>
                </a:solidFill>
                <a:effectLst/>
                <a:uLnTx/>
                <a:uFillTx/>
                <a:latin typeface="+mn-lt"/>
                <a:ea typeface="华文中宋"/>
                <a:cs typeface="+mn-ea"/>
                <a:sym typeface="+mn-lt"/>
              </a:rPr>
              <a:t>年后</a:t>
            </a:r>
            <a:endParaRPr kumimoji="0" lang="zh-CN" altLang="en-US" sz="1200" b="1" i="0" u="none" strike="noStrike" kern="1200" cap="none" spc="0" normalizeH="0" baseline="0" noProof="0" dirty="0">
              <a:ln>
                <a:noFill/>
              </a:ln>
              <a:solidFill>
                <a:prstClr val="white"/>
              </a:solidFill>
              <a:effectLst/>
              <a:uLnTx/>
              <a:uFillTx/>
              <a:latin typeface="+mn-lt"/>
              <a:ea typeface="华文中宋"/>
              <a:cs typeface="+mn-ea"/>
              <a:sym typeface="+mn-lt"/>
            </a:endParaRPr>
          </a:p>
        </p:txBody>
      </p:sp>
      <p:cxnSp>
        <p:nvCxnSpPr>
          <p:cNvPr id="26" name="直接连接符 25"/>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7" name="TextBox 43"/>
          <p:cNvSpPr txBox="1">
            <a:spLocks noChangeArrowheads="1"/>
          </p:cNvSpPr>
          <p:nvPr/>
        </p:nvSpPr>
        <p:spPr bwMode="auto">
          <a:xfrm>
            <a:off x="1943074" y="6439"/>
            <a:ext cx="6157318"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smtClean="0">
                <a:ln>
                  <a:noFill/>
                </a:ln>
                <a:solidFill>
                  <a:prstClr val="black"/>
                </a:solidFill>
                <a:effectLst/>
                <a:uLnTx/>
                <a:uFillTx/>
                <a:latin typeface="Tahoma" pitchFamily="34" charset="0"/>
                <a:ea typeface="华文中宋"/>
                <a:cs typeface="+mn-ea"/>
                <a:sym typeface="+mn-lt"/>
              </a:rPr>
              <a:t>信息技术</a:t>
            </a:r>
            <a:r>
              <a:rPr kumimoji="0" lang="zh-CN" altLang="en-US" sz="4000" b="1" i="0" u="none" strike="noStrike" kern="1200" cap="none" spc="0" normalizeH="0" baseline="0" noProof="0" dirty="0">
                <a:ln>
                  <a:noFill/>
                </a:ln>
                <a:solidFill>
                  <a:prstClr val="black"/>
                </a:solidFill>
                <a:effectLst/>
                <a:uLnTx/>
                <a:uFillTx/>
                <a:latin typeface="Tahoma" pitchFamily="34" charset="0"/>
                <a:ea typeface="华文中宋"/>
                <a:cs typeface="+mn-ea"/>
                <a:sym typeface="+mn-lt"/>
              </a:rPr>
              <a:t>标准化</a:t>
            </a:r>
            <a:r>
              <a:rPr kumimoji="0" lang="zh-CN" altLang="en-US" sz="4000" b="1" i="0" u="none" strike="noStrike" kern="1200" cap="none" spc="0" normalizeH="0" baseline="0" noProof="0" dirty="0" smtClean="0">
                <a:ln>
                  <a:noFill/>
                </a:ln>
                <a:solidFill>
                  <a:prstClr val="black"/>
                </a:solidFill>
                <a:effectLst/>
                <a:uLnTx/>
                <a:uFillTx/>
                <a:latin typeface="Tahoma" pitchFamily="34" charset="0"/>
                <a:ea typeface="华文中宋"/>
                <a:cs typeface="+mn-ea"/>
                <a:sym typeface="+mn-lt"/>
              </a:rPr>
              <a:t>管理</a:t>
            </a:r>
            <a:endParaRPr kumimoji="0" lang="en-US" altLang="zh-CN" sz="4000" b="1" i="0" u="none" strike="noStrike" kern="1200" cap="none" spc="0" normalizeH="0" baseline="0" noProof="0" dirty="0">
              <a:ln>
                <a:noFill/>
              </a:ln>
              <a:solidFill>
                <a:prstClr val="black"/>
              </a:solidFill>
              <a:effectLst/>
              <a:uLnTx/>
              <a:uFillTx/>
              <a:latin typeface="Tahoma" pitchFamily="34" charset="0"/>
              <a:ea typeface="华文中宋"/>
              <a:cs typeface="+mn-ea"/>
              <a:sym typeface="+mn-lt"/>
            </a:endParaRPr>
          </a:p>
        </p:txBody>
      </p:sp>
      <p:sp>
        <p:nvSpPr>
          <p:cNvPr id="28" name="燕尾形 27"/>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n-lt"/>
              <a:ea typeface="华文中宋"/>
              <a:cs typeface="+mn-ea"/>
              <a:sym typeface="+mn-lt"/>
            </a:endParaRPr>
          </a:p>
        </p:txBody>
      </p:sp>
      <p:sp>
        <p:nvSpPr>
          <p:cNvPr id="53" name="TextBox 7"/>
          <p:cNvSpPr txBox="1"/>
          <p:nvPr/>
        </p:nvSpPr>
        <p:spPr>
          <a:xfrm>
            <a:off x="221659" y="6439"/>
            <a:ext cx="725769" cy="693103"/>
          </a:xfrm>
          <a:prstGeom prst="rect">
            <a:avLst/>
          </a:prstGeom>
          <a:noFill/>
        </p:spPr>
        <p:txBody>
          <a:bodyPr wrap="none" lIns="76800" tIns="38400" rIns="76800" bIns="384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smtClean="0">
                <a:ln>
                  <a:noFill/>
                </a:ln>
                <a:solidFill>
                  <a:prstClr val="black"/>
                </a:solidFill>
                <a:effectLst/>
                <a:uLnTx/>
                <a:uFillTx/>
                <a:latin typeface="+mn-lt"/>
                <a:ea typeface="华文中宋"/>
                <a:cs typeface="+mn-ea"/>
                <a:sym typeface="+mn-lt"/>
              </a:rPr>
              <a:t>02</a:t>
            </a:r>
            <a:endParaRPr kumimoji="0" lang="zh-CN" altLang="en-US" sz="4000" b="0" i="0" u="none" strike="noStrike" kern="1200" cap="none" spc="0" normalizeH="0" baseline="0" noProof="0" dirty="0">
              <a:ln>
                <a:noFill/>
              </a:ln>
              <a:solidFill>
                <a:prstClr val="black"/>
              </a:solidFill>
              <a:effectLst/>
              <a:uLnTx/>
              <a:uFillTx/>
              <a:latin typeface="+mn-lt"/>
              <a:ea typeface="华文中宋"/>
              <a:cs typeface="+mn-ea"/>
              <a:sym typeface="+mn-lt"/>
            </a:endParaRPr>
          </a:p>
        </p:txBody>
      </p:sp>
      <p:sp>
        <p:nvSpPr>
          <p:cNvPr id="2" name="TextBox 1"/>
          <p:cNvSpPr txBox="1"/>
          <p:nvPr/>
        </p:nvSpPr>
        <p:spPr>
          <a:xfrm>
            <a:off x="221659" y="699542"/>
            <a:ext cx="8756204" cy="397031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2400" b="0" i="0" u="none" strike="noStrike" kern="1200" cap="none" spc="0" normalizeH="0" baseline="0" noProof="0" dirty="0" smtClean="0">
              <a:ln>
                <a:noFill/>
              </a:ln>
              <a:solidFill>
                <a:prstClr val="black"/>
              </a:solidFill>
              <a:effectLst/>
              <a:uLnTx/>
              <a:uFillTx/>
              <a:latin typeface="+mn-lt"/>
              <a:ea typeface="华文中宋"/>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mn-lt"/>
                <a:ea typeface="华文中宋"/>
                <a:cs typeface="+mn-ea"/>
                <a:sym typeface="+mn-lt"/>
              </a:rPr>
              <a:t>    </a:t>
            </a:r>
            <a:r>
              <a:rPr kumimoji="0" lang="zh-CN" altLang="en-US" sz="2400" b="0" i="0" u="none" strike="noStrike" kern="1200" cap="none" spc="0" normalizeH="0" baseline="0" noProof="0" dirty="0" smtClean="0">
                <a:ln>
                  <a:noFill/>
                </a:ln>
                <a:solidFill>
                  <a:srgbClr val="FF0000"/>
                </a:solidFill>
                <a:effectLst/>
                <a:uLnTx/>
                <a:uFillTx/>
                <a:latin typeface="+mn-lt"/>
                <a:ea typeface="华文中宋"/>
                <a:cs typeface="+mn-ea"/>
                <a:sym typeface="+mn-lt"/>
              </a:rPr>
              <a:t>信息技术标准</a:t>
            </a:r>
            <a:r>
              <a:rPr kumimoji="0" lang="zh-CN" altLang="en-US" sz="2400" b="0" i="0" u="none" strike="noStrike" kern="1200" cap="none" spc="0" normalizeH="0" baseline="0" noProof="0" dirty="0" smtClean="0">
                <a:ln>
                  <a:noFill/>
                </a:ln>
                <a:solidFill>
                  <a:prstClr val="black"/>
                </a:solidFill>
                <a:effectLst/>
                <a:uLnTx/>
                <a:uFillTx/>
                <a:latin typeface="+mn-lt"/>
                <a:ea typeface="华文中宋"/>
                <a:cs typeface="+mn-ea"/>
                <a:sym typeface="+mn-lt"/>
              </a:rPr>
              <a:t>是围绕</a:t>
            </a:r>
            <a:r>
              <a:rPr kumimoji="0" lang="zh-CN" altLang="en-US" sz="2400" b="0" i="0" u="none" strike="noStrike" kern="1200" cap="none" spc="0" normalizeH="0" baseline="0" noProof="0" dirty="0" smtClean="0">
                <a:ln>
                  <a:noFill/>
                </a:ln>
                <a:solidFill>
                  <a:srgbClr val="FF0000"/>
                </a:solidFill>
                <a:effectLst/>
                <a:uLnTx/>
                <a:uFillTx/>
                <a:latin typeface="+mn-lt"/>
                <a:ea typeface="华文中宋"/>
                <a:cs typeface="+mn-ea"/>
                <a:sym typeface="+mn-lt"/>
              </a:rPr>
              <a:t>信息技术开发</a:t>
            </a:r>
            <a:r>
              <a:rPr kumimoji="0" lang="zh-CN" altLang="en-US" sz="2400" b="0" i="0" u="none" strike="noStrike" kern="1200" cap="none" spc="0" normalizeH="0" baseline="0" noProof="0" dirty="0" smtClean="0">
                <a:ln>
                  <a:noFill/>
                </a:ln>
                <a:solidFill>
                  <a:prstClr val="black"/>
                </a:solidFill>
                <a:effectLst/>
                <a:uLnTx/>
                <a:uFillTx/>
                <a:latin typeface="+mn-lt"/>
                <a:ea typeface="华文中宋"/>
                <a:cs typeface="+mn-ea"/>
                <a:sym typeface="+mn-lt"/>
              </a:rPr>
              <a:t>、</a:t>
            </a:r>
            <a:r>
              <a:rPr kumimoji="0" lang="zh-CN" altLang="en-US" sz="2400" b="0" i="0" u="none" strike="noStrike" kern="1200" cap="none" spc="0" normalizeH="0" baseline="0" noProof="0" dirty="0" smtClean="0">
                <a:ln>
                  <a:noFill/>
                </a:ln>
                <a:solidFill>
                  <a:srgbClr val="FF0000"/>
                </a:solidFill>
                <a:effectLst/>
                <a:uLnTx/>
                <a:uFillTx/>
                <a:latin typeface="+mn-lt"/>
                <a:ea typeface="华文中宋"/>
                <a:cs typeface="+mn-ea"/>
                <a:sym typeface="+mn-lt"/>
              </a:rPr>
              <a:t>设备研制</a:t>
            </a:r>
            <a:r>
              <a:rPr kumimoji="0" lang="zh-CN" altLang="en-US" sz="2400" b="0" i="0" u="none" strike="noStrike" kern="1200" cap="none" spc="0" normalizeH="0" baseline="0" noProof="0" dirty="0" smtClean="0">
                <a:ln>
                  <a:noFill/>
                </a:ln>
                <a:solidFill>
                  <a:prstClr val="black"/>
                </a:solidFill>
                <a:effectLst/>
                <a:uLnTx/>
                <a:uFillTx/>
                <a:latin typeface="+mn-lt"/>
                <a:ea typeface="华文中宋"/>
                <a:cs typeface="+mn-ea"/>
                <a:sym typeface="+mn-lt"/>
              </a:rPr>
              <a:t>和</a:t>
            </a:r>
            <a:r>
              <a:rPr kumimoji="0" lang="zh-CN" altLang="en-US" sz="2400" b="0" i="0" u="none" strike="noStrike" kern="1200" cap="none" spc="0" normalizeH="0" baseline="0" noProof="0" dirty="0" smtClean="0">
                <a:ln>
                  <a:noFill/>
                </a:ln>
                <a:solidFill>
                  <a:srgbClr val="FF0000"/>
                </a:solidFill>
                <a:effectLst/>
                <a:uLnTx/>
                <a:uFillTx/>
                <a:latin typeface="+mn-lt"/>
                <a:ea typeface="华文中宋"/>
                <a:cs typeface="+mn-ea"/>
                <a:sym typeface="+mn-lt"/>
              </a:rPr>
              <a:t>系统建设</a:t>
            </a:r>
            <a:r>
              <a:rPr kumimoji="0" lang="zh-CN" altLang="en-US" sz="2400" b="0" i="0" u="none" strike="noStrike" kern="1200" cap="none" spc="0" normalizeH="0" baseline="0" noProof="0" dirty="0" smtClean="0">
                <a:ln>
                  <a:noFill/>
                </a:ln>
                <a:solidFill>
                  <a:prstClr val="black"/>
                </a:solidFill>
                <a:effectLst/>
                <a:uLnTx/>
                <a:uFillTx/>
                <a:latin typeface="+mn-lt"/>
                <a:ea typeface="华文中宋"/>
                <a:cs typeface="+mn-ea"/>
                <a:sym typeface="+mn-lt"/>
              </a:rPr>
              <a:t>、</a:t>
            </a:r>
            <a:r>
              <a:rPr kumimoji="0" lang="zh-CN" altLang="en-US" sz="2400" b="0" i="0" u="none" strike="noStrike" kern="1200" cap="none" spc="0" normalizeH="0" baseline="0" noProof="0" dirty="0" smtClean="0">
                <a:ln>
                  <a:noFill/>
                </a:ln>
                <a:solidFill>
                  <a:srgbClr val="FF0000"/>
                </a:solidFill>
                <a:effectLst/>
                <a:uLnTx/>
                <a:uFillTx/>
                <a:latin typeface="+mn-lt"/>
                <a:ea typeface="华文中宋"/>
                <a:cs typeface="+mn-ea"/>
                <a:sym typeface="+mn-lt"/>
              </a:rPr>
              <a:t>运行、管理</a:t>
            </a:r>
            <a:r>
              <a:rPr kumimoji="0" lang="zh-CN" altLang="en-US" sz="2400" b="0" i="0" u="none" strike="noStrike" kern="1200" cap="none" spc="0" normalizeH="0" baseline="0" noProof="0" dirty="0" smtClean="0">
                <a:ln>
                  <a:noFill/>
                </a:ln>
                <a:solidFill>
                  <a:prstClr val="black"/>
                </a:solidFill>
                <a:effectLst/>
                <a:uLnTx/>
                <a:uFillTx/>
                <a:latin typeface="+mn-lt"/>
                <a:ea typeface="华文中宋"/>
                <a:cs typeface="+mn-ea"/>
                <a:sym typeface="+mn-lt"/>
              </a:rPr>
              <a:t>而制定的标准</a:t>
            </a:r>
            <a:r>
              <a:rPr lang="zh-CN" altLang="en-US" sz="2400" dirty="0" smtClean="0">
                <a:solidFill>
                  <a:prstClr val="black"/>
                </a:solidFill>
                <a:ea typeface="华文中宋"/>
                <a:cs typeface="+mn-ea"/>
                <a:sym typeface="+mn-lt"/>
              </a:rPr>
              <a:t>。</a:t>
            </a:r>
            <a:endParaRPr lang="en-US" altLang="zh-CN" sz="2400" dirty="0" smtClean="0">
              <a:solidFill>
                <a:prstClr val="black"/>
              </a:solidFill>
              <a:ea typeface="华文中宋"/>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2400" b="0" i="0" u="none" strike="noStrike" kern="1200" cap="none" spc="0" normalizeH="0" baseline="0" noProof="0" dirty="0" smtClean="0">
              <a:ln>
                <a:noFill/>
              </a:ln>
              <a:solidFill>
                <a:prstClr val="black"/>
              </a:solidFill>
              <a:effectLst/>
              <a:uLnTx/>
              <a:uFillTx/>
              <a:latin typeface="+mn-lt"/>
              <a:ea typeface="华文中宋"/>
              <a:cs typeface="+mn-ea"/>
              <a:sym typeface="+mn-lt"/>
            </a:endParaRPr>
          </a:p>
          <a:p>
            <a:pPr>
              <a:lnSpc>
                <a:spcPct val="150000"/>
              </a:lnSpc>
            </a:pPr>
            <a:r>
              <a:rPr kumimoji="0" lang="zh-CN" altLang="en-US" sz="2400" b="0" i="0" u="none" strike="noStrike" kern="1200" cap="none" spc="0" normalizeH="0" baseline="0" noProof="0" dirty="0" smtClean="0">
                <a:ln>
                  <a:noFill/>
                </a:ln>
                <a:solidFill>
                  <a:prstClr val="black"/>
                </a:solidFill>
                <a:effectLst/>
                <a:uLnTx/>
                <a:uFillTx/>
                <a:latin typeface="+mn-lt"/>
                <a:ea typeface="华文中宋"/>
                <a:cs typeface="+mn-ea"/>
                <a:sym typeface="+mn-lt"/>
              </a:rPr>
              <a:t>由于信息技术发展迅猛，在没有制定国际标准之前有些产品已大量生产。因此，若某厂商的产品在市场上占据绝对主要地位时，它就会成为</a:t>
            </a:r>
            <a:r>
              <a:rPr kumimoji="0" lang="zh-CN" altLang="en-US" sz="2400" b="0" i="0" u="none" strike="noStrike" kern="1200" cap="none" spc="0" normalizeH="0" baseline="0" noProof="0" dirty="0" smtClean="0">
                <a:ln>
                  <a:noFill/>
                </a:ln>
                <a:solidFill>
                  <a:srgbClr val="FF0000"/>
                </a:solidFill>
                <a:effectLst/>
                <a:uLnTx/>
                <a:uFillTx/>
                <a:latin typeface="+mn-lt"/>
                <a:ea typeface="华文中宋"/>
                <a:cs typeface="+mn-ea"/>
                <a:sym typeface="+mn-lt"/>
              </a:rPr>
              <a:t>事实上的标准</a:t>
            </a:r>
            <a:r>
              <a:rPr lang="zh-CN" altLang="en-US" sz="2400" dirty="0">
                <a:solidFill>
                  <a:prstClr val="black"/>
                </a:solidFill>
                <a:cs typeface="+mn-ea"/>
                <a:sym typeface="+mn-lt"/>
              </a:rPr>
              <a:t>。 （金山和微软之</a:t>
            </a:r>
            <a:r>
              <a:rPr lang="zh-CN" altLang="en-US" sz="2400" dirty="0" smtClean="0">
                <a:solidFill>
                  <a:prstClr val="black"/>
                </a:solidFill>
                <a:cs typeface="+mn-ea"/>
                <a:sym typeface="+mn-lt"/>
              </a:rPr>
              <a:t>争</a:t>
            </a:r>
            <a:r>
              <a:rPr kumimoji="0" lang="zh-CN" altLang="en-US" sz="2400" b="0" i="0" u="none" strike="noStrike" kern="1200" cap="none" spc="0" normalizeH="0" baseline="0" noProof="0" dirty="0" smtClean="0">
                <a:ln>
                  <a:noFill/>
                </a:ln>
                <a:solidFill>
                  <a:prstClr val="black"/>
                </a:solidFill>
                <a:effectLst/>
                <a:uLnTx/>
                <a:uFillTx/>
                <a:latin typeface="+mn-lt"/>
                <a:ea typeface="华文中宋"/>
                <a:cs typeface="+mn-ea"/>
                <a:sym typeface="+mn-lt"/>
              </a:rPr>
              <a:t>）</a:t>
            </a:r>
            <a:endParaRPr kumimoji="0" lang="zh-CN" altLang="en-US" sz="2400" b="0" i="0" u="none" strike="noStrike" kern="1200" cap="none" spc="0" normalizeH="0" baseline="0" noProof="0" dirty="0">
              <a:ln>
                <a:noFill/>
              </a:ln>
              <a:solidFill>
                <a:prstClr val="black"/>
              </a:solidFill>
              <a:effectLst/>
              <a:uLnTx/>
              <a:uFillTx/>
              <a:latin typeface="+mn-lt"/>
              <a:ea typeface="华文中宋"/>
              <a:cs typeface="+mn-ea"/>
              <a:sym typeface="+mn-lt"/>
            </a:endParaRPr>
          </a:p>
        </p:txBody>
      </p:sp>
      <p:sp>
        <p:nvSpPr>
          <p:cNvPr id="3" name="TextBox 2"/>
          <p:cNvSpPr txBox="1"/>
          <p:nvPr/>
        </p:nvSpPr>
        <p:spPr>
          <a:xfrm>
            <a:off x="137696" y="813941"/>
            <a:ext cx="357020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prstClr val="black"/>
                </a:solidFill>
                <a:effectLst/>
                <a:uLnTx/>
                <a:uFillTx/>
                <a:latin typeface="+mn-lt"/>
                <a:ea typeface="华文中宋"/>
                <a:cs typeface="+mn-ea"/>
                <a:sym typeface="+mn-lt"/>
              </a:rPr>
              <a:t>一、信息技术标准化概念</a:t>
            </a:r>
            <a:endParaRPr kumimoji="0" lang="zh-CN" altLang="en-US" sz="2400" b="1" i="0" u="none" strike="noStrike" kern="1200" cap="none" spc="0" normalizeH="0" baseline="0" noProof="0" dirty="0">
              <a:ln>
                <a:noFill/>
              </a:ln>
              <a:solidFill>
                <a:prstClr val="black"/>
              </a:solidFill>
              <a:effectLst/>
              <a:uLnTx/>
              <a:uFillTx/>
              <a:latin typeface="+mn-lt"/>
              <a:ea typeface="华文中宋"/>
              <a:cs typeface="+mn-ea"/>
              <a:sym typeface="+mn-lt"/>
            </a:endParaRPr>
          </a:p>
        </p:txBody>
      </p:sp>
    </p:spTree>
    <p:extLst>
      <p:ext uri="{BB962C8B-B14F-4D97-AF65-F5344CB8AC3E}">
        <p14:creationId xmlns:p14="http://schemas.microsoft.com/office/powerpoint/2010/main" val="4311792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2789570" y="2157867"/>
            <a:ext cx="1458352" cy="701915"/>
          </a:xfrm>
          <a:prstGeom prst="roundRect">
            <a:avLst/>
          </a:prstGeom>
          <a:solidFill>
            <a:srgbClr val="5FCACB"/>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lnSpc>
                <a:spcPct val="110000"/>
              </a:lnSpc>
            </a:pPr>
            <a:r>
              <a:rPr lang="en-US" altLang="zh-CN" sz="2000" b="1" dirty="0" smtClean="0">
                <a:cs typeface="+mn-ea"/>
                <a:sym typeface="+mn-lt"/>
              </a:rPr>
              <a:t>22</a:t>
            </a:r>
            <a:r>
              <a:rPr lang="zh-CN" altLang="en-US" sz="2000" b="1" dirty="0" smtClean="0">
                <a:cs typeface="+mn-ea"/>
                <a:sym typeface="+mn-lt"/>
              </a:rPr>
              <a:t>个分技术委员会</a:t>
            </a:r>
            <a:endParaRPr lang="zh-CN" altLang="en-US" sz="2000" dirty="0">
              <a:cs typeface="+mn-ea"/>
              <a:sym typeface="+mn-lt"/>
            </a:endParaRPr>
          </a:p>
        </p:txBody>
      </p:sp>
      <p:sp>
        <p:nvSpPr>
          <p:cNvPr id="7" name="矩形 6"/>
          <p:cNvSpPr/>
          <p:nvPr/>
        </p:nvSpPr>
        <p:spPr>
          <a:xfrm>
            <a:off x="4355949" y="2187584"/>
            <a:ext cx="3942951" cy="784282"/>
          </a:xfrm>
          <a:prstGeom prst="rect">
            <a:avLst/>
          </a:prstGeom>
          <a:scene3d>
            <a:camera prst="orthographicFront"/>
            <a:lightRig rig="threePt" dir="t"/>
          </a:scene3d>
          <a:sp3d>
            <a:bevelT/>
          </a:sp3d>
        </p:spPr>
        <p:txBody>
          <a:bodyPr wrap="square" lIns="76800" tIns="38400" rIns="76800" bIns="38400">
            <a:spAutoFit/>
          </a:bodyPr>
          <a:lstStyle/>
          <a:p>
            <a:pPr marL="240030" indent="-240030">
              <a:lnSpc>
                <a:spcPct val="120000"/>
              </a:lnSpc>
              <a:buFont typeface="Arial" panose="020B0604020202020204" pitchFamily="34" charset="0"/>
              <a:buChar char="•"/>
            </a:pPr>
            <a:r>
              <a:rPr lang="zh-CN" altLang="en-US" sz="2000" kern="100" dirty="0" smtClean="0">
                <a:solidFill>
                  <a:schemeClr val="tx1">
                    <a:lumMod val="75000"/>
                    <a:lumOff val="25000"/>
                  </a:schemeClr>
                </a:solidFill>
                <a:cs typeface="+mn-ea"/>
                <a:sym typeface="+mn-lt"/>
              </a:rPr>
              <a:t>词汇、字符集与编码、非键盘输入</a:t>
            </a:r>
            <a:endParaRPr lang="zh-CN" altLang="en-US" sz="2000" kern="100" dirty="0">
              <a:solidFill>
                <a:schemeClr val="tx1">
                  <a:lumMod val="75000"/>
                  <a:lumOff val="25000"/>
                </a:schemeClr>
              </a:solidFill>
              <a:cs typeface="+mn-ea"/>
              <a:sym typeface="+mn-lt"/>
            </a:endParaRPr>
          </a:p>
        </p:txBody>
      </p:sp>
      <p:sp>
        <p:nvSpPr>
          <p:cNvPr id="8" name="圆角矩形 7"/>
          <p:cNvSpPr/>
          <p:nvPr/>
        </p:nvSpPr>
        <p:spPr>
          <a:xfrm>
            <a:off x="2824797" y="4030075"/>
            <a:ext cx="1458352" cy="701915"/>
          </a:xfrm>
          <a:prstGeom prst="roundRect">
            <a:avLst/>
          </a:prstGeom>
          <a:solidFill>
            <a:srgbClr val="A0BF0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lnSpc>
                <a:spcPct val="110000"/>
              </a:lnSpc>
            </a:pPr>
            <a:r>
              <a:rPr lang="en-US" altLang="zh-CN" sz="2000" b="1" dirty="0" smtClean="0">
                <a:cs typeface="+mn-ea"/>
                <a:sym typeface="+mn-lt"/>
              </a:rPr>
              <a:t>18</a:t>
            </a:r>
            <a:r>
              <a:rPr lang="zh-CN" altLang="en-US" sz="2000" b="1" dirty="0" smtClean="0">
                <a:cs typeface="+mn-ea"/>
                <a:sym typeface="+mn-lt"/>
              </a:rPr>
              <a:t>个工作组</a:t>
            </a:r>
            <a:endParaRPr lang="zh-CN" altLang="en-US" sz="2000" dirty="0">
              <a:cs typeface="+mn-ea"/>
              <a:sym typeface="+mn-lt"/>
            </a:endParaRPr>
          </a:p>
        </p:txBody>
      </p:sp>
      <p:sp>
        <p:nvSpPr>
          <p:cNvPr id="11" name="矩形 10"/>
          <p:cNvSpPr/>
          <p:nvPr/>
        </p:nvSpPr>
        <p:spPr>
          <a:xfrm>
            <a:off x="4355949" y="3971662"/>
            <a:ext cx="3942951" cy="784282"/>
          </a:xfrm>
          <a:prstGeom prst="rect">
            <a:avLst/>
          </a:prstGeom>
          <a:scene3d>
            <a:camera prst="orthographicFront"/>
            <a:lightRig rig="threePt" dir="t"/>
          </a:scene3d>
          <a:sp3d>
            <a:bevelT/>
          </a:sp3d>
        </p:spPr>
        <p:txBody>
          <a:bodyPr wrap="square" lIns="76800" tIns="38400" rIns="76800" bIns="38400">
            <a:spAutoFit/>
          </a:bodyPr>
          <a:lstStyle/>
          <a:p>
            <a:pPr marL="240030" indent="-240030">
              <a:lnSpc>
                <a:spcPct val="120000"/>
              </a:lnSpc>
              <a:buFont typeface="Arial" panose="020B0604020202020204" pitchFamily="34" charset="0"/>
              <a:buChar char="•"/>
            </a:pPr>
            <a:r>
              <a:rPr lang="zh-CN" altLang="en-US" sz="2000" kern="100" dirty="0" smtClean="0">
                <a:solidFill>
                  <a:schemeClr val="tx1">
                    <a:lumMod val="75000"/>
                    <a:lumOff val="25000"/>
                  </a:schemeClr>
                </a:solidFill>
                <a:cs typeface="+mn-ea"/>
                <a:sym typeface="+mn-lt"/>
              </a:rPr>
              <a:t>少数民族信息技术、传感器网络</a:t>
            </a:r>
            <a:endParaRPr lang="zh-CN" altLang="en-US" sz="2000" kern="100" dirty="0">
              <a:solidFill>
                <a:schemeClr val="tx1">
                  <a:lumMod val="75000"/>
                  <a:lumOff val="25000"/>
                </a:schemeClr>
              </a:solidFill>
              <a:cs typeface="+mn-ea"/>
              <a:sym typeface="+mn-lt"/>
            </a:endParaRPr>
          </a:p>
        </p:txBody>
      </p:sp>
      <p:sp>
        <p:nvSpPr>
          <p:cNvPr id="12" name="圆角矩形 11"/>
          <p:cNvSpPr/>
          <p:nvPr/>
        </p:nvSpPr>
        <p:spPr>
          <a:xfrm>
            <a:off x="670185" y="2489559"/>
            <a:ext cx="1164863" cy="1540515"/>
          </a:xfrm>
          <a:prstGeom prst="roundRect">
            <a:avLst/>
          </a:prstGeom>
          <a:solidFill>
            <a:schemeClr val="tx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r>
              <a:rPr lang="zh-CN" altLang="en-US" sz="2000" b="1" dirty="0" smtClean="0">
                <a:cs typeface="+mn-ea"/>
                <a:sym typeface="+mn-lt"/>
              </a:rPr>
              <a:t>全国信息技术标准化技术委员会</a:t>
            </a:r>
            <a:endParaRPr lang="zh-CN" altLang="en-US" sz="2000" b="1" dirty="0">
              <a:cs typeface="+mn-ea"/>
              <a:sym typeface="+mn-lt"/>
            </a:endParaRPr>
          </a:p>
        </p:txBody>
      </p:sp>
      <p:cxnSp>
        <p:nvCxnSpPr>
          <p:cNvPr id="14" name="肘形连接符 13"/>
          <p:cNvCxnSpPr/>
          <p:nvPr/>
        </p:nvCxnSpPr>
        <p:spPr>
          <a:xfrm rot="10800000" flipV="1">
            <a:off x="2165835" y="2353600"/>
            <a:ext cx="623737" cy="974234"/>
          </a:xfrm>
          <a:prstGeom prst="bentConnector3">
            <a:avLst/>
          </a:prstGeom>
          <a:scene3d>
            <a:camera prst="orthographicFront"/>
            <a:lightRig rig="threePt" dir="t"/>
          </a:scene3d>
          <a:sp3d>
            <a:bevelT/>
          </a:sp3d>
        </p:spPr>
        <p:style>
          <a:lnRef idx="1">
            <a:schemeClr val="accent6"/>
          </a:lnRef>
          <a:fillRef idx="0">
            <a:schemeClr val="accent6"/>
          </a:fillRef>
          <a:effectRef idx="0">
            <a:schemeClr val="accent6"/>
          </a:effectRef>
          <a:fontRef idx="minor">
            <a:schemeClr val="tx1"/>
          </a:fontRef>
        </p:style>
      </p:cxnSp>
      <p:cxnSp>
        <p:nvCxnSpPr>
          <p:cNvPr id="15" name="肘形连接符 14"/>
          <p:cNvCxnSpPr/>
          <p:nvPr/>
        </p:nvCxnSpPr>
        <p:spPr>
          <a:xfrm>
            <a:off x="2165834" y="3327834"/>
            <a:ext cx="623737" cy="974234"/>
          </a:xfrm>
          <a:prstGeom prst="bentConnector3">
            <a:avLst/>
          </a:prstGeom>
          <a:scene3d>
            <a:camera prst="orthographicFront"/>
            <a:lightRig rig="threePt" dir="t"/>
          </a:scene3d>
          <a:sp3d>
            <a:bevelT/>
          </a:sp3d>
        </p:spPr>
        <p:style>
          <a:lnRef idx="1">
            <a:schemeClr val="accent6"/>
          </a:lnRef>
          <a:fillRef idx="0">
            <a:schemeClr val="accent6"/>
          </a:fillRef>
          <a:effectRef idx="0">
            <a:schemeClr val="accent6"/>
          </a:effectRef>
          <a:fontRef idx="minor">
            <a:schemeClr val="tx1"/>
          </a:fontRef>
        </p:style>
      </p:cxnSp>
      <p:cxnSp>
        <p:nvCxnSpPr>
          <p:cNvPr id="16" name="直接连接符 15"/>
          <p:cNvCxnSpPr/>
          <p:nvPr/>
        </p:nvCxnSpPr>
        <p:spPr>
          <a:xfrm>
            <a:off x="4626014" y="3003798"/>
            <a:ext cx="3510847" cy="0"/>
          </a:xfrm>
          <a:prstGeom prst="line">
            <a:avLst/>
          </a:prstGeom>
          <a:scene3d>
            <a:camera prst="orthographicFront"/>
            <a:lightRig rig="threePt" dir="t"/>
          </a:scene3d>
          <a:sp3d>
            <a:bevelT/>
          </a:sp3d>
        </p:spPr>
        <p:style>
          <a:lnRef idx="1">
            <a:schemeClr val="accent6"/>
          </a:lnRef>
          <a:fillRef idx="0">
            <a:schemeClr val="accent6"/>
          </a:fillRef>
          <a:effectRef idx="0">
            <a:schemeClr val="accent6"/>
          </a:effectRef>
          <a:fontRef idx="minor">
            <a:schemeClr val="tx1"/>
          </a:fontRef>
        </p:style>
      </p:cxnSp>
      <p:cxnSp>
        <p:nvCxnSpPr>
          <p:cNvPr id="17" name="直接连接符 16"/>
          <p:cNvCxnSpPr/>
          <p:nvPr/>
        </p:nvCxnSpPr>
        <p:spPr>
          <a:xfrm>
            <a:off x="4572000" y="4731990"/>
            <a:ext cx="3510847" cy="0"/>
          </a:xfrm>
          <a:prstGeom prst="line">
            <a:avLst/>
          </a:prstGeom>
          <a:scene3d>
            <a:camera prst="orthographicFront"/>
            <a:lightRig rig="threePt" dir="t"/>
          </a:scene3d>
          <a:sp3d>
            <a:bevelT/>
          </a:sp3d>
        </p:spPr>
        <p:style>
          <a:lnRef idx="1">
            <a:schemeClr val="accent6"/>
          </a:lnRef>
          <a:fillRef idx="0">
            <a:schemeClr val="accent6"/>
          </a:fillRef>
          <a:effectRef idx="0">
            <a:schemeClr val="accent6"/>
          </a:effectRef>
          <a:fontRef idx="minor">
            <a:schemeClr val="tx1"/>
          </a:fontRef>
        </p:style>
      </p:cxnSp>
      <p:cxnSp>
        <p:nvCxnSpPr>
          <p:cNvPr id="18" name="直接连接符 17"/>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9" name="TextBox 43"/>
          <p:cNvSpPr txBox="1">
            <a:spLocks noChangeArrowheads="1"/>
          </p:cNvSpPr>
          <p:nvPr/>
        </p:nvSpPr>
        <p:spPr bwMode="auto">
          <a:xfrm>
            <a:off x="1943074" y="6439"/>
            <a:ext cx="5437238"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r>
              <a:rPr lang="zh-CN" altLang="en-US" sz="4000" b="1" dirty="0">
                <a:latin typeface="+mn-lt"/>
                <a:ea typeface="+mn-ea"/>
                <a:cs typeface="+mn-ea"/>
                <a:sym typeface="+mn-lt"/>
              </a:rPr>
              <a:t>信息技术标准化管理</a:t>
            </a:r>
          </a:p>
        </p:txBody>
      </p:sp>
      <p:sp>
        <p:nvSpPr>
          <p:cNvPr id="20" name="燕尾形 19"/>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2" name="TextBox 1"/>
          <p:cNvSpPr txBox="1"/>
          <p:nvPr/>
        </p:nvSpPr>
        <p:spPr>
          <a:xfrm>
            <a:off x="606700" y="795546"/>
            <a:ext cx="7628714" cy="1477328"/>
          </a:xfrm>
          <a:prstGeom prst="rect">
            <a:avLst/>
          </a:prstGeom>
          <a:noFill/>
        </p:spPr>
        <p:txBody>
          <a:bodyPr wrap="square" rtlCol="0">
            <a:spAutoFit/>
          </a:bodyPr>
          <a:lstStyle/>
          <a:p>
            <a:pPr>
              <a:lnSpc>
                <a:spcPct val="150000"/>
              </a:lnSpc>
            </a:pPr>
            <a:r>
              <a:rPr lang="zh-CN" altLang="en-US" dirty="0" smtClean="0">
                <a:solidFill>
                  <a:schemeClr val="tx1">
                    <a:lumMod val="75000"/>
                    <a:lumOff val="25000"/>
                  </a:schemeClr>
                </a:solidFill>
                <a:cs typeface="+mn-ea"/>
                <a:sym typeface="+mn-lt"/>
              </a:rPr>
              <a:t>    </a:t>
            </a:r>
            <a:r>
              <a:rPr lang="zh-CN" altLang="en-US" sz="2000" dirty="0" smtClean="0">
                <a:solidFill>
                  <a:schemeClr val="tx1">
                    <a:lumMod val="75000"/>
                    <a:lumOff val="25000"/>
                  </a:schemeClr>
                </a:solidFill>
                <a:cs typeface="+mn-ea"/>
                <a:sym typeface="+mn-lt"/>
              </a:rPr>
              <a:t> 我国信息技术标准管理的最高机构是全国技术标准化技术委员会。截止</a:t>
            </a:r>
            <a:r>
              <a:rPr lang="en-US" altLang="zh-CN" sz="2000" dirty="0" smtClean="0">
                <a:solidFill>
                  <a:schemeClr val="tx1">
                    <a:lumMod val="75000"/>
                    <a:lumOff val="25000"/>
                  </a:schemeClr>
                </a:solidFill>
                <a:cs typeface="+mn-ea"/>
                <a:sym typeface="+mn-lt"/>
              </a:rPr>
              <a:t>2013</a:t>
            </a:r>
            <a:r>
              <a:rPr lang="zh-CN" altLang="en-US" sz="2000" dirty="0" smtClean="0">
                <a:solidFill>
                  <a:schemeClr val="tx1">
                    <a:lumMod val="75000"/>
                    <a:lumOff val="25000"/>
                  </a:schemeClr>
                </a:solidFill>
                <a:cs typeface="+mn-ea"/>
                <a:sym typeface="+mn-lt"/>
              </a:rPr>
              <a:t>年</a:t>
            </a:r>
            <a:r>
              <a:rPr lang="en-US" altLang="zh-CN" sz="2000" dirty="0" smtClean="0">
                <a:solidFill>
                  <a:schemeClr val="tx1">
                    <a:lumMod val="75000"/>
                    <a:lumOff val="25000"/>
                  </a:schemeClr>
                </a:solidFill>
                <a:cs typeface="+mn-ea"/>
                <a:sym typeface="+mn-lt"/>
              </a:rPr>
              <a:t>10</a:t>
            </a:r>
            <a:r>
              <a:rPr lang="zh-CN" altLang="en-US" sz="2000" dirty="0" smtClean="0">
                <a:solidFill>
                  <a:schemeClr val="tx1">
                    <a:lumMod val="75000"/>
                    <a:lumOff val="25000"/>
                  </a:schemeClr>
                </a:solidFill>
                <a:cs typeface="+mn-ea"/>
                <a:sym typeface="+mn-lt"/>
              </a:rPr>
              <a:t>月，已归口管理国家信息技术标准</a:t>
            </a:r>
            <a:r>
              <a:rPr lang="en-US" altLang="zh-CN" sz="2000" dirty="0" smtClean="0">
                <a:solidFill>
                  <a:schemeClr val="tx1">
                    <a:lumMod val="75000"/>
                    <a:lumOff val="25000"/>
                  </a:schemeClr>
                </a:solidFill>
                <a:cs typeface="+mn-ea"/>
                <a:sym typeface="+mn-lt"/>
              </a:rPr>
              <a:t>740</a:t>
            </a:r>
            <a:r>
              <a:rPr lang="zh-CN" altLang="en-US" sz="2000" dirty="0" smtClean="0">
                <a:solidFill>
                  <a:schemeClr val="tx1">
                    <a:lumMod val="75000"/>
                    <a:lumOff val="25000"/>
                  </a:schemeClr>
                </a:solidFill>
                <a:cs typeface="+mn-ea"/>
                <a:sym typeface="+mn-lt"/>
              </a:rPr>
              <a:t>项，涉及</a:t>
            </a:r>
            <a:r>
              <a:rPr lang="en-US" altLang="zh-CN" sz="2000" dirty="0" smtClean="0">
                <a:solidFill>
                  <a:schemeClr val="tx1">
                    <a:lumMod val="75000"/>
                    <a:lumOff val="25000"/>
                  </a:schemeClr>
                </a:solidFill>
                <a:cs typeface="+mn-ea"/>
                <a:sym typeface="+mn-lt"/>
              </a:rPr>
              <a:t>22</a:t>
            </a:r>
            <a:r>
              <a:rPr lang="zh-CN" altLang="en-US" sz="2000" dirty="0" smtClean="0">
                <a:solidFill>
                  <a:schemeClr val="tx1">
                    <a:lumMod val="75000"/>
                    <a:lumOff val="25000"/>
                  </a:schemeClr>
                </a:solidFill>
                <a:cs typeface="+mn-ea"/>
                <a:sym typeface="+mn-lt"/>
              </a:rPr>
              <a:t>个信息相关领域。</a:t>
            </a:r>
            <a:endParaRPr lang="zh-CN" altLang="en-US" sz="2000" dirty="0">
              <a:solidFill>
                <a:schemeClr val="tx1">
                  <a:lumMod val="75000"/>
                  <a:lumOff val="25000"/>
                </a:schemeClr>
              </a:solidFill>
              <a:cs typeface="+mn-ea"/>
              <a:sym typeface="+mn-lt"/>
            </a:endParaRPr>
          </a:p>
        </p:txBody>
      </p:sp>
      <p:cxnSp>
        <p:nvCxnSpPr>
          <p:cNvPr id="22" name="直接连接符 21"/>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3" name="TextBox 43"/>
          <p:cNvSpPr txBox="1">
            <a:spLocks noChangeArrowheads="1"/>
          </p:cNvSpPr>
          <p:nvPr/>
        </p:nvSpPr>
        <p:spPr bwMode="auto">
          <a:xfrm>
            <a:off x="1943074" y="6439"/>
            <a:ext cx="6157318"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r>
              <a:rPr lang="zh-CN" altLang="en-US" sz="4000" b="1" dirty="0" smtClean="0">
                <a:latin typeface="+mn-lt"/>
                <a:ea typeface="+mn-ea"/>
                <a:cs typeface="+mn-ea"/>
                <a:sym typeface="+mn-lt"/>
              </a:rPr>
              <a:t>信息技术</a:t>
            </a:r>
            <a:r>
              <a:rPr lang="zh-CN" altLang="en-US" sz="4000" b="1" dirty="0">
                <a:latin typeface="+mn-lt"/>
                <a:ea typeface="+mn-ea"/>
                <a:cs typeface="+mn-ea"/>
                <a:sym typeface="+mn-lt"/>
              </a:rPr>
              <a:t>标准化</a:t>
            </a:r>
            <a:r>
              <a:rPr lang="zh-CN" altLang="en-US" sz="4000" b="1" dirty="0" smtClean="0">
                <a:latin typeface="+mn-lt"/>
                <a:ea typeface="+mn-ea"/>
                <a:cs typeface="+mn-ea"/>
                <a:sym typeface="+mn-lt"/>
              </a:rPr>
              <a:t>管理</a:t>
            </a:r>
            <a:endParaRPr lang="en-US" altLang="zh-CN" sz="4000" b="1" dirty="0">
              <a:latin typeface="+mn-lt"/>
              <a:ea typeface="+mn-ea"/>
              <a:cs typeface="+mn-ea"/>
              <a:sym typeface="+mn-lt"/>
            </a:endParaRPr>
          </a:p>
        </p:txBody>
      </p:sp>
      <p:sp>
        <p:nvSpPr>
          <p:cNvPr id="24" name="燕尾形 23"/>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25" name="TextBox 7"/>
          <p:cNvSpPr txBox="1"/>
          <p:nvPr/>
        </p:nvSpPr>
        <p:spPr>
          <a:xfrm>
            <a:off x="221659" y="6439"/>
            <a:ext cx="725769" cy="693103"/>
          </a:xfrm>
          <a:prstGeom prst="rect">
            <a:avLst/>
          </a:prstGeom>
          <a:noFill/>
        </p:spPr>
        <p:txBody>
          <a:bodyPr wrap="none" lIns="76800" tIns="38400" rIns="76800" bIns="38400" rtlCol="0">
            <a:spAutoFit/>
          </a:bodyPr>
          <a:lstStyle/>
          <a:p>
            <a:r>
              <a:rPr lang="en-US" altLang="zh-CN" sz="4000" dirty="0" smtClean="0">
                <a:cs typeface="+mn-ea"/>
                <a:sym typeface="+mn-lt"/>
              </a:rPr>
              <a:t>02</a:t>
            </a:r>
            <a:endParaRPr lang="zh-CN" altLang="en-US" sz="4000" dirty="0">
              <a:cs typeface="+mn-ea"/>
              <a:sym typeface="+mn-lt"/>
            </a:endParaRPr>
          </a:p>
        </p:txBody>
      </p:sp>
    </p:spTree>
    <p:extLst>
      <p:ext uri="{BB962C8B-B14F-4D97-AF65-F5344CB8AC3E}">
        <p14:creationId xmlns:p14="http://schemas.microsoft.com/office/powerpoint/2010/main" val="176435888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646698"/>
            <a:ext cx="8856983" cy="4373324"/>
          </a:xfrm>
          <a:prstGeom prst="rect">
            <a:avLst/>
          </a:prstGeom>
        </p:spPr>
      </p:pic>
      <p:sp>
        <p:nvSpPr>
          <p:cNvPr id="3" name="文本框 2"/>
          <p:cNvSpPr txBox="1"/>
          <p:nvPr/>
        </p:nvSpPr>
        <p:spPr>
          <a:xfrm>
            <a:off x="611560" y="123478"/>
            <a:ext cx="7848872" cy="523220"/>
          </a:xfrm>
          <a:prstGeom prst="rect">
            <a:avLst/>
          </a:prstGeom>
          <a:noFill/>
        </p:spPr>
        <p:txBody>
          <a:bodyPr wrap="square" rtlCol="0">
            <a:spAutoFit/>
          </a:bodyPr>
          <a:lstStyle/>
          <a:p>
            <a:r>
              <a:rPr lang="zh-CN" altLang="en-US" sz="2800" b="1" dirty="0" smtClean="0">
                <a:solidFill>
                  <a:srgbClr val="00B0F0"/>
                </a:solidFill>
                <a:cs typeface="+mn-ea"/>
                <a:sym typeface="+mn-lt"/>
              </a:rPr>
              <a:t>新变化 “</a:t>
            </a:r>
            <a:r>
              <a:rPr lang="en-US" altLang="zh-CN" sz="2800" b="1" dirty="0" smtClean="0">
                <a:solidFill>
                  <a:srgbClr val="00B0F0"/>
                </a:solidFill>
                <a:cs typeface="+mn-ea"/>
                <a:sym typeface="+mn-lt"/>
              </a:rPr>
              <a:t>17+21</a:t>
            </a:r>
            <a:r>
              <a:rPr lang="zh-CN" altLang="en-US" sz="2800" b="1" dirty="0" smtClean="0">
                <a:solidFill>
                  <a:srgbClr val="00B0F0"/>
                </a:solidFill>
                <a:cs typeface="+mn-ea"/>
                <a:sym typeface="+mn-lt"/>
              </a:rPr>
              <a:t>”</a:t>
            </a:r>
            <a:endParaRPr lang="en-US" sz="2800" b="1" dirty="0">
              <a:solidFill>
                <a:srgbClr val="00B0F0"/>
              </a:solidFill>
              <a:cs typeface="+mn-ea"/>
              <a:sym typeface="+mn-lt"/>
            </a:endParaRPr>
          </a:p>
        </p:txBody>
      </p:sp>
    </p:spTree>
    <p:extLst>
      <p:ext uri="{BB962C8B-B14F-4D97-AF65-F5344CB8AC3E}">
        <p14:creationId xmlns:p14="http://schemas.microsoft.com/office/powerpoint/2010/main" val="234424723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直接连接符 45"/>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8" name="燕尾形 47"/>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cxnSp>
        <p:nvCxnSpPr>
          <p:cNvPr id="40" name="直接连接符 39"/>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66" name="TextBox 43"/>
          <p:cNvSpPr txBox="1">
            <a:spLocks noChangeArrowheads="1"/>
          </p:cNvSpPr>
          <p:nvPr/>
        </p:nvSpPr>
        <p:spPr bwMode="auto">
          <a:xfrm>
            <a:off x="1943074" y="6439"/>
            <a:ext cx="6157318"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r>
              <a:rPr lang="zh-CN" altLang="en-US" sz="4000" b="1" dirty="0" smtClean="0">
                <a:latin typeface="+mn-lt"/>
                <a:ea typeface="+mn-ea"/>
                <a:cs typeface="+mn-ea"/>
                <a:sym typeface="+mn-lt"/>
              </a:rPr>
              <a:t>信息技术</a:t>
            </a:r>
            <a:r>
              <a:rPr lang="zh-CN" altLang="en-US" sz="4000" b="1" dirty="0">
                <a:latin typeface="+mn-lt"/>
                <a:ea typeface="+mn-ea"/>
                <a:cs typeface="+mn-ea"/>
                <a:sym typeface="+mn-lt"/>
              </a:rPr>
              <a:t>标准化</a:t>
            </a:r>
            <a:r>
              <a:rPr lang="zh-CN" altLang="en-US" sz="4000" b="1" dirty="0" smtClean="0">
                <a:latin typeface="+mn-lt"/>
                <a:ea typeface="+mn-ea"/>
                <a:cs typeface="+mn-ea"/>
                <a:sym typeface="+mn-lt"/>
              </a:rPr>
              <a:t>管理</a:t>
            </a:r>
            <a:endParaRPr lang="en-US" altLang="zh-CN" sz="4000" b="1" dirty="0">
              <a:latin typeface="+mn-lt"/>
              <a:ea typeface="+mn-ea"/>
              <a:cs typeface="+mn-ea"/>
              <a:sym typeface="+mn-lt"/>
            </a:endParaRPr>
          </a:p>
        </p:txBody>
      </p:sp>
      <p:sp>
        <p:nvSpPr>
          <p:cNvPr id="67" name="燕尾形 6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68" name="TextBox 7"/>
          <p:cNvSpPr txBox="1"/>
          <p:nvPr/>
        </p:nvSpPr>
        <p:spPr>
          <a:xfrm>
            <a:off x="221659" y="6439"/>
            <a:ext cx="725769" cy="693103"/>
          </a:xfrm>
          <a:prstGeom prst="rect">
            <a:avLst/>
          </a:prstGeom>
          <a:noFill/>
        </p:spPr>
        <p:txBody>
          <a:bodyPr wrap="none" lIns="76800" tIns="38400" rIns="76800" bIns="38400" rtlCol="0">
            <a:spAutoFit/>
          </a:bodyPr>
          <a:lstStyle/>
          <a:p>
            <a:r>
              <a:rPr lang="en-US" altLang="zh-CN" sz="4000" dirty="0" smtClean="0">
                <a:cs typeface="+mn-ea"/>
                <a:sym typeface="+mn-lt"/>
              </a:rPr>
              <a:t>02</a:t>
            </a:r>
            <a:endParaRPr lang="zh-CN" altLang="en-US" sz="4000" dirty="0">
              <a:cs typeface="+mn-ea"/>
              <a:sym typeface="+mn-lt"/>
            </a:endParaRPr>
          </a:p>
        </p:txBody>
      </p:sp>
      <p:sp>
        <p:nvSpPr>
          <p:cNvPr id="69" name="TextBox 68"/>
          <p:cNvSpPr txBox="1"/>
          <p:nvPr/>
        </p:nvSpPr>
        <p:spPr>
          <a:xfrm>
            <a:off x="141410" y="813941"/>
            <a:ext cx="3278462" cy="461665"/>
          </a:xfrm>
          <a:prstGeom prst="rect">
            <a:avLst/>
          </a:prstGeom>
          <a:noFill/>
        </p:spPr>
        <p:txBody>
          <a:bodyPr wrap="none" rtlCol="0">
            <a:spAutoFit/>
          </a:bodyPr>
          <a:lstStyle/>
          <a:p>
            <a:r>
              <a:rPr lang="zh-CN" altLang="en-US" sz="2400" b="1" dirty="0">
                <a:cs typeface="+mn-ea"/>
                <a:sym typeface="+mn-lt"/>
              </a:rPr>
              <a:t>二、信息技术标准类型</a:t>
            </a:r>
          </a:p>
        </p:txBody>
      </p:sp>
      <p:grpSp>
        <p:nvGrpSpPr>
          <p:cNvPr id="47" name="组合 46"/>
          <p:cNvGrpSpPr/>
          <p:nvPr/>
        </p:nvGrpSpPr>
        <p:grpSpPr>
          <a:xfrm>
            <a:off x="899592" y="1513211"/>
            <a:ext cx="7056784" cy="2426691"/>
            <a:chOff x="1641197" y="1557989"/>
            <a:chExt cx="5983722" cy="2057687"/>
          </a:xfrm>
        </p:grpSpPr>
        <p:grpSp>
          <p:nvGrpSpPr>
            <p:cNvPr id="49" name="组合 48"/>
            <p:cNvGrpSpPr/>
            <p:nvPr/>
          </p:nvGrpSpPr>
          <p:grpSpPr>
            <a:xfrm rot="16200000">
              <a:off x="2809472" y="1749008"/>
              <a:ext cx="1032997" cy="1660388"/>
              <a:chOff x="3563888" y="150093"/>
              <a:chExt cx="1536700" cy="2470015"/>
            </a:xfrm>
          </p:grpSpPr>
          <p:sp>
            <p:nvSpPr>
              <p:cNvPr id="103" name="任意多边形 102"/>
              <p:cNvSpPr/>
              <p:nvPr/>
            </p:nvSpPr>
            <p:spPr>
              <a:xfrm>
                <a:off x="3563888" y="1000858"/>
                <a:ext cx="1536700" cy="1619250"/>
              </a:xfrm>
              <a:custGeom>
                <a:avLst/>
                <a:gdLst>
                  <a:gd name="connsiteX0" fmla="*/ 0 w 1536700"/>
                  <a:gd name="connsiteY0" fmla="*/ 1619250 h 1619250"/>
                  <a:gd name="connsiteX1" fmla="*/ 1536700 w 1536700"/>
                  <a:gd name="connsiteY1" fmla="*/ 384473 h 1619250"/>
                  <a:gd name="connsiteX2" fmla="*/ 1534545 w 1536700"/>
                  <a:gd name="connsiteY2" fmla="*/ 382737 h 1619250"/>
                  <a:gd name="connsiteX3" fmla="*/ 1536700 w 1536700"/>
                  <a:gd name="connsiteY3" fmla="*/ 381000 h 1619250"/>
                  <a:gd name="connsiteX4" fmla="*/ 1054100 w 1536700"/>
                  <a:gd name="connsiteY4" fmla="*/ 0 h 1619250"/>
                  <a:gd name="connsiteX5" fmla="*/ 579964 w 1536700"/>
                  <a:gd name="connsiteY5" fmla="*/ 382737 h 1619250"/>
                  <a:gd name="connsiteX6" fmla="*/ 0 w 1536700"/>
                  <a:gd name="connsiteY6" fmla="*/ 850900 h 1619250"/>
                  <a:gd name="connsiteX7" fmla="*/ 0 w 1536700"/>
                  <a:gd name="connsiteY7" fmla="*/ 161925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6700" h="1619250">
                    <a:moveTo>
                      <a:pt x="0" y="1619250"/>
                    </a:moveTo>
                    <a:lnTo>
                      <a:pt x="1536700" y="384473"/>
                    </a:lnTo>
                    <a:lnTo>
                      <a:pt x="1534545" y="382737"/>
                    </a:lnTo>
                    <a:lnTo>
                      <a:pt x="1536700" y="381000"/>
                    </a:lnTo>
                    <a:lnTo>
                      <a:pt x="1054100" y="0"/>
                    </a:lnTo>
                    <a:lnTo>
                      <a:pt x="579964" y="382737"/>
                    </a:lnTo>
                    <a:lnTo>
                      <a:pt x="0" y="850900"/>
                    </a:lnTo>
                    <a:lnTo>
                      <a:pt x="0" y="1619250"/>
                    </a:lnTo>
                    <a:close/>
                  </a:path>
                </a:pathLst>
              </a:custGeom>
              <a:gradFill flip="none" rotWithShape="1">
                <a:gsLst>
                  <a:gs pos="70000">
                    <a:srgbClr val="61AACC"/>
                  </a:gs>
                  <a:gs pos="45000">
                    <a:srgbClr val="2C85B6"/>
                  </a:gs>
                </a:gsLst>
                <a:lin ang="9000000" scaled="0"/>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104" name="任意多边形 103"/>
              <p:cNvSpPr/>
              <p:nvPr/>
            </p:nvSpPr>
            <p:spPr>
              <a:xfrm flipV="1">
                <a:off x="3563888" y="150093"/>
                <a:ext cx="1536700" cy="1619250"/>
              </a:xfrm>
              <a:custGeom>
                <a:avLst/>
                <a:gdLst>
                  <a:gd name="connsiteX0" fmla="*/ 0 w 1536700"/>
                  <a:gd name="connsiteY0" fmla="*/ 1619250 h 1619250"/>
                  <a:gd name="connsiteX1" fmla="*/ 1536700 w 1536700"/>
                  <a:gd name="connsiteY1" fmla="*/ 384473 h 1619250"/>
                  <a:gd name="connsiteX2" fmla="*/ 1534545 w 1536700"/>
                  <a:gd name="connsiteY2" fmla="*/ 382737 h 1619250"/>
                  <a:gd name="connsiteX3" fmla="*/ 1536700 w 1536700"/>
                  <a:gd name="connsiteY3" fmla="*/ 381000 h 1619250"/>
                  <a:gd name="connsiteX4" fmla="*/ 1054100 w 1536700"/>
                  <a:gd name="connsiteY4" fmla="*/ 0 h 1619250"/>
                  <a:gd name="connsiteX5" fmla="*/ 579964 w 1536700"/>
                  <a:gd name="connsiteY5" fmla="*/ 382737 h 1619250"/>
                  <a:gd name="connsiteX6" fmla="*/ 0 w 1536700"/>
                  <a:gd name="connsiteY6" fmla="*/ 850900 h 1619250"/>
                  <a:gd name="connsiteX7" fmla="*/ 0 w 1536700"/>
                  <a:gd name="connsiteY7" fmla="*/ 161925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6700" h="1619250">
                    <a:moveTo>
                      <a:pt x="0" y="1619250"/>
                    </a:moveTo>
                    <a:lnTo>
                      <a:pt x="1536700" y="384473"/>
                    </a:lnTo>
                    <a:lnTo>
                      <a:pt x="1534545" y="382737"/>
                    </a:lnTo>
                    <a:lnTo>
                      <a:pt x="1536700" y="381000"/>
                    </a:lnTo>
                    <a:lnTo>
                      <a:pt x="1054100" y="0"/>
                    </a:lnTo>
                    <a:lnTo>
                      <a:pt x="579964" y="382737"/>
                    </a:lnTo>
                    <a:lnTo>
                      <a:pt x="0" y="850900"/>
                    </a:lnTo>
                    <a:lnTo>
                      <a:pt x="0" y="1619250"/>
                    </a:lnTo>
                    <a:close/>
                  </a:path>
                </a:pathLst>
              </a:custGeom>
              <a:gradFill flip="none" rotWithShape="1">
                <a:gsLst>
                  <a:gs pos="50000">
                    <a:srgbClr val="61AACC"/>
                  </a:gs>
                  <a:gs pos="20000">
                    <a:srgbClr val="2C85B6"/>
                  </a:gs>
                </a:gsLst>
                <a:lin ang="9000000" scaled="0"/>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319095"/>
                  </a:solidFill>
                  <a:cs typeface="+mn-ea"/>
                  <a:sym typeface="+mn-lt"/>
                </a:endParaRPr>
              </a:p>
            </p:txBody>
          </p:sp>
        </p:grpSp>
        <p:grpSp>
          <p:nvGrpSpPr>
            <p:cNvPr id="70" name="组合 69"/>
            <p:cNvGrpSpPr/>
            <p:nvPr/>
          </p:nvGrpSpPr>
          <p:grpSpPr>
            <a:xfrm rot="5400000" flipV="1">
              <a:off x="3641142" y="1749008"/>
              <a:ext cx="1032997" cy="1660388"/>
              <a:chOff x="3563888" y="150093"/>
              <a:chExt cx="1536700" cy="2470015"/>
            </a:xfrm>
          </p:grpSpPr>
          <p:sp>
            <p:nvSpPr>
              <p:cNvPr id="101" name="任意多边形 100"/>
              <p:cNvSpPr/>
              <p:nvPr/>
            </p:nvSpPr>
            <p:spPr>
              <a:xfrm>
                <a:off x="3563888" y="1000858"/>
                <a:ext cx="1536700" cy="1619250"/>
              </a:xfrm>
              <a:custGeom>
                <a:avLst/>
                <a:gdLst>
                  <a:gd name="connsiteX0" fmla="*/ 0 w 1536700"/>
                  <a:gd name="connsiteY0" fmla="*/ 1619250 h 1619250"/>
                  <a:gd name="connsiteX1" fmla="*/ 1536700 w 1536700"/>
                  <a:gd name="connsiteY1" fmla="*/ 384473 h 1619250"/>
                  <a:gd name="connsiteX2" fmla="*/ 1534545 w 1536700"/>
                  <a:gd name="connsiteY2" fmla="*/ 382737 h 1619250"/>
                  <a:gd name="connsiteX3" fmla="*/ 1536700 w 1536700"/>
                  <a:gd name="connsiteY3" fmla="*/ 381000 h 1619250"/>
                  <a:gd name="connsiteX4" fmla="*/ 1054100 w 1536700"/>
                  <a:gd name="connsiteY4" fmla="*/ 0 h 1619250"/>
                  <a:gd name="connsiteX5" fmla="*/ 579964 w 1536700"/>
                  <a:gd name="connsiteY5" fmla="*/ 382737 h 1619250"/>
                  <a:gd name="connsiteX6" fmla="*/ 0 w 1536700"/>
                  <a:gd name="connsiteY6" fmla="*/ 850900 h 1619250"/>
                  <a:gd name="connsiteX7" fmla="*/ 0 w 1536700"/>
                  <a:gd name="connsiteY7" fmla="*/ 161925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6700" h="1619250">
                    <a:moveTo>
                      <a:pt x="0" y="1619250"/>
                    </a:moveTo>
                    <a:lnTo>
                      <a:pt x="1536700" y="384473"/>
                    </a:lnTo>
                    <a:lnTo>
                      <a:pt x="1534545" y="382737"/>
                    </a:lnTo>
                    <a:lnTo>
                      <a:pt x="1536700" y="381000"/>
                    </a:lnTo>
                    <a:lnTo>
                      <a:pt x="1054100" y="0"/>
                    </a:lnTo>
                    <a:lnTo>
                      <a:pt x="579964" y="382737"/>
                    </a:lnTo>
                    <a:lnTo>
                      <a:pt x="0" y="850900"/>
                    </a:lnTo>
                    <a:lnTo>
                      <a:pt x="0" y="1619250"/>
                    </a:lnTo>
                    <a:close/>
                  </a:path>
                </a:pathLst>
              </a:custGeom>
              <a:solidFill>
                <a:srgbClr val="319095"/>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102" name="任意多边形 101"/>
              <p:cNvSpPr/>
              <p:nvPr/>
            </p:nvSpPr>
            <p:spPr>
              <a:xfrm flipV="1">
                <a:off x="3563888" y="150093"/>
                <a:ext cx="1536700" cy="1619250"/>
              </a:xfrm>
              <a:custGeom>
                <a:avLst/>
                <a:gdLst>
                  <a:gd name="connsiteX0" fmla="*/ 0 w 1536700"/>
                  <a:gd name="connsiteY0" fmla="*/ 1619250 h 1619250"/>
                  <a:gd name="connsiteX1" fmla="*/ 1536700 w 1536700"/>
                  <a:gd name="connsiteY1" fmla="*/ 384473 h 1619250"/>
                  <a:gd name="connsiteX2" fmla="*/ 1534545 w 1536700"/>
                  <a:gd name="connsiteY2" fmla="*/ 382737 h 1619250"/>
                  <a:gd name="connsiteX3" fmla="*/ 1536700 w 1536700"/>
                  <a:gd name="connsiteY3" fmla="*/ 381000 h 1619250"/>
                  <a:gd name="connsiteX4" fmla="*/ 1054100 w 1536700"/>
                  <a:gd name="connsiteY4" fmla="*/ 0 h 1619250"/>
                  <a:gd name="connsiteX5" fmla="*/ 579964 w 1536700"/>
                  <a:gd name="connsiteY5" fmla="*/ 382737 h 1619250"/>
                  <a:gd name="connsiteX6" fmla="*/ 0 w 1536700"/>
                  <a:gd name="connsiteY6" fmla="*/ 850900 h 1619250"/>
                  <a:gd name="connsiteX7" fmla="*/ 0 w 1536700"/>
                  <a:gd name="connsiteY7" fmla="*/ 161925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6700" h="1619250">
                    <a:moveTo>
                      <a:pt x="0" y="1619250"/>
                    </a:moveTo>
                    <a:lnTo>
                      <a:pt x="1536700" y="384473"/>
                    </a:lnTo>
                    <a:lnTo>
                      <a:pt x="1534545" y="382737"/>
                    </a:lnTo>
                    <a:lnTo>
                      <a:pt x="1536700" y="381000"/>
                    </a:lnTo>
                    <a:lnTo>
                      <a:pt x="1054100" y="0"/>
                    </a:lnTo>
                    <a:lnTo>
                      <a:pt x="579964" y="382737"/>
                    </a:lnTo>
                    <a:lnTo>
                      <a:pt x="0" y="850900"/>
                    </a:lnTo>
                    <a:lnTo>
                      <a:pt x="0" y="1619250"/>
                    </a:lnTo>
                    <a:close/>
                  </a:path>
                </a:pathLst>
              </a:custGeom>
              <a:solidFill>
                <a:srgbClr val="319095"/>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grpSp>
          <p:nvGrpSpPr>
            <p:cNvPr id="71" name="组合 70"/>
            <p:cNvGrpSpPr/>
            <p:nvPr/>
          </p:nvGrpSpPr>
          <p:grpSpPr>
            <a:xfrm rot="16200000">
              <a:off x="4471336" y="1749008"/>
              <a:ext cx="1032998" cy="1660388"/>
              <a:chOff x="3563887" y="150093"/>
              <a:chExt cx="1536701" cy="2470015"/>
            </a:xfrm>
          </p:grpSpPr>
          <p:sp>
            <p:nvSpPr>
              <p:cNvPr id="99" name="任意多边形 98"/>
              <p:cNvSpPr/>
              <p:nvPr/>
            </p:nvSpPr>
            <p:spPr>
              <a:xfrm>
                <a:off x="3563887" y="1000857"/>
                <a:ext cx="1536700" cy="1619251"/>
              </a:xfrm>
              <a:custGeom>
                <a:avLst/>
                <a:gdLst>
                  <a:gd name="connsiteX0" fmla="*/ 0 w 1536700"/>
                  <a:gd name="connsiteY0" fmla="*/ 1619250 h 1619250"/>
                  <a:gd name="connsiteX1" fmla="*/ 1536700 w 1536700"/>
                  <a:gd name="connsiteY1" fmla="*/ 384473 h 1619250"/>
                  <a:gd name="connsiteX2" fmla="*/ 1534545 w 1536700"/>
                  <a:gd name="connsiteY2" fmla="*/ 382737 h 1619250"/>
                  <a:gd name="connsiteX3" fmla="*/ 1536700 w 1536700"/>
                  <a:gd name="connsiteY3" fmla="*/ 381000 h 1619250"/>
                  <a:gd name="connsiteX4" fmla="*/ 1054100 w 1536700"/>
                  <a:gd name="connsiteY4" fmla="*/ 0 h 1619250"/>
                  <a:gd name="connsiteX5" fmla="*/ 579964 w 1536700"/>
                  <a:gd name="connsiteY5" fmla="*/ 382737 h 1619250"/>
                  <a:gd name="connsiteX6" fmla="*/ 0 w 1536700"/>
                  <a:gd name="connsiteY6" fmla="*/ 850900 h 1619250"/>
                  <a:gd name="connsiteX7" fmla="*/ 0 w 1536700"/>
                  <a:gd name="connsiteY7" fmla="*/ 161925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6700" h="1619250">
                    <a:moveTo>
                      <a:pt x="0" y="1619250"/>
                    </a:moveTo>
                    <a:lnTo>
                      <a:pt x="1536700" y="384473"/>
                    </a:lnTo>
                    <a:lnTo>
                      <a:pt x="1534545" y="382737"/>
                    </a:lnTo>
                    <a:lnTo>
                      <a:pt x="1536700" y="381000"/>
                    </a:lnTo>
                    <a:lnTo>
                      <a:pt x="1054100" y="0"/>
                    </a:lnTo>
                    <a:lnTo>
                      <a:pt x="579964" y="382737"/>
                    </a:lnTo>
                    <a:lnTo>
                      <a:pt x="0" y="850900"/>
                    </a:lnTo>
                    <a:lnTo>
                      <a:pt x="0" y="1619250"/>
                    </a:lnTo>
                    <a:close/>
                  </a:path>
                </a:pathLst>
              </a:custGeom>
              <a:solidFill>
                <a:srgbClr val="A0BF0D"/>
              </a:solidFill>
              <a:ln>
                <a:solidFill>
                  <a:srgbClr val="A0BF0D"/>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100" name="任意多边形 99"/>
              <p:cNvSpPr/>
              <p:nvPr/>
            </p:nvSpPr>
            <p:spPr>
              <a:xfrm flipV="1">
                <a:off x="3563888" y="150093"/>
                <a:ext cx="1536700" cy="1619250"/>
              </a:xfrm>
              <a:custGeom>
                <a:avLst/>
                <a:gdLst>
                  <a:gd name="connsiteX0" fmla="*/ 0 w 1536700"/>
                  <a:gd name="connsiteY0" fmla="*/ 1619250 h 1619250"/>
                  <a:gd name="connsiteX1" fmla="*/ 1536700 w 1536700"/>
                  <a:gd name="connsiteY1" fmla="*/ 384473 h 1619250"/>
                  <a:gd name="connsiteX2" fmla="*/ 1534545 w 1536700"/>
                  <a:gd name="connsiteY2" fmla="*/ 382737 h 1619250"/>
                  <a:gd name="connsiteX3" fmla="*/ 1536700 w 1536700"/>
                  <a:gd name="connsiteY3" fmla="*/ 381000 h 1619250"/>
                  <a:gd name="connsiteX4" fmla="*/ 1054100 w 1536700"/>
                  <a:gd name="connsiteY4" fmla="*/ 0 h 1619250"/>
                  <a:gd name="connsiteX5" fmla="*/ 579964 w 1536700"/>
                  <a:gd name="connsiteY5" fmla="*/ 382737 h 1619250"/>
                  <a:gd name="connsiteX6" fmla="*/ 0 w 1536700"/>
                  <a:gd name="connsiteY6" fmla="*/ 850900 h 1619250"/>
                  <a:gd name="connsiteX7" fmla="*/ 0 w 1536700"/>
                  <a:gd name="connsiteY7" fmla="*/ 161925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6700" h="1619250">
                    <a:moveTo>
                      <a:pt x="0" y="1619250"/>
                    </a:moveTo>
                    <a:lnTo>
                      <a:pt x="1536700" y="384473"/>
                    </a:lnTo>
                    <a:lnTo>
                      <a:pt x="1534545" y="382737"/>
                    </a:lnTo>
                    <a:lnTo>
                      <a:pt x="1536700" y="381000"/>
                    </a:lnTo>
                    <a:lnTo>
                      <a:pt x="1054100" y="0"/>
                    </a:lnTo>
                    <a:lnTo>
                      <a:pt x="579964" y="382737"/>
                    </a:lnTo>
                    <a:lnTo>
                      <a:pt x="0" y="850900"/>
                    </a:lnTo>
                    <a:lnTo>
                      <a:pt x="0" y="1619250"/>
                    </a:lnTo>
                    <a:close/>
                  </a:path>
                </a:pathLst>
              </a:custGeom>
              <a:solidFill>
                <a:srgbClr val="A0BF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grpSp>
          <p:nvGrpSpPr>
            <p:cNvPr id="72" name="组合 71"/>
            <p:cNvGrpSpPr/>
            <p:nvPr/>
          </p:nvGrpSpPr>
          <p:grpSpPr>
            <a:xfrm rot="5400000" flipV="1">
              <a:off x="5301530" y="1749009"/>
              <a:ext cx="1032998" cy="1660387"/>
              <a:chOff x="3563888" y="150094"/>
              <a:chExt cx="1536701" cy="2470014"/>
            </a:xfrm>
          </p:grpSpPr>
          <p:sp>
            <p:nvSpPr>
              <p:cNvPr id="97" name="任意多边形 96"/>
              <p:cNvSpPr/>
              <p:nvPr/>
            </p:nvSpPr>
            <p:spPr>
              <a:xfrm>
                <a:off x="3563888" y="1000858"/>
                <a:ext cx="1536700" cy="1619250"/>
              </a:xfrm>
              <a:custGeom>
                <a:avLst/>
                <a:gdLst>
                  <a:gd name="connsiteX0" fmla="*/ 0 w 1536700"/>
                  <a:gd name="connsiteY0" fmla="*/ 1619250 h 1619250"/>
                  <a:gd name="connsiteX1" fmla="*/ 1536700 w 1536700"/>
                  <a:gd name="connsiteY1" fmla="*/ 384473 h 1619250"/>
                  <a:gd name="connsiteX2" fmla="*/ 1534545 w 1536700"/>
                  <a:gd name="connsiteY2" fmla="*/ 382737 h 1619250"/>
                  <a:gd name="connsiteX3" fmla="*/ 1536700 w 1536700"/>
                  <a:gd name="connsiteY3" fmla="*/ 381000 h 1619250"/>
                  <a:gd name="connsiteX4" fmla="*/ 1054100 w 1536700"/>
                  <a:gd name="connsiteY4" fmla="*/ 0 h 1619250"/>
                  <a:gd name="connsiteX5" fmla="*/ 579964 w 1536700"/>
                  <a:gd name="connsiteY5" fmla="*/ 382737 h 1619250"/>
                  <a:gd name="connsiteX6" fmla="*/ 0 w 1536700"/>
                  <a:gd name="connsiteY6" fmla="*/ 850900 h 1619250"/>
                  <a:gd name="connsiteX7" fmla="*/ 0 w 1536700"/>
                  <a:gd name="connsiteY7" fmla="*/ 161925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6700" h="1619250">
                    <a:moveTo>
                      <a:pt x="0" y="1619250"/>
                    </a:moveTo>
                    <a:lnTo>
                      <a:pt x="1536700" y="384473"/>
                    </a:lnTo>
                    <a:lnTo>
                      <a:pt x="1534545" y="382737"/>
                    </a:lnTo>
                    <a:lnTo>
                      <a:pt x="1536700" y="381000"/>
                    </a:lnTo>
                    <a:lnTo>
                      <a:pt x="1054100" y="0"/>
                    </a:lnTo>
                    <a:lnTo>
                      <a:pt x="579964" y="382737"/>
                    </a:lnTo>
                    <a:lnTo>
                      <a:pt x="0" y="850900"/>
                    </a:lnTo>
                    <a:lnTo>
                      <a:pt x="0" y="1619250"/>
                    </a:lnTo>
                    <a:close/>
                  </a:path>
                </a:pathLst>
              </a:custGeom>
              <a:solidFill>
                <a:srgbClr val="5FCACB"/>
              </a:solidFill>
              <a:ln>
                <a:solidFill>
                  <a:srgbClr val="5FCACB"/>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98" name="任意多边形 97"/>
              <p:cNvSpPr/>
              <p:nvPr/>
            </p:nvSpPr>
            <p:spPr>
              <a:xfrm flipV="1">
                <a:off x="3563889" y="150094"/>
                <a:ext cx="1536700" cy="1619251"/>
              </a:xfrm>
              <a:custGeom>
                <a:avLst/>
                <a:gdLst>
                  <a:gd name="connsiteX0" fmla="*/ 0 w 1536700"/>
                  <a:gd name="connsiteY0" fmla="*/ 1619250 h 1619250"/>
                  <a:gd name="connsiteX1" fmla="*/ 1536700 w 1536700"/>
                  <a:gd name="connsiteY1" fmla="*/ 384473 h 1619250"/>
                  <a:gd name="connsiteX2" fmla="*/ 1534545 w 1536700"/>
                  <a:gd name="connsiteY2" fmla="*/ 382737 h 1619250"/>
                  <a:gd name="connsiteX3" fmla="*/ 1536700 w 1536700"/>
                  <a:gd name="connsiteY3" fmla="*/ 381000 h 1619250"/>
                  <a:gd name="connsiteX4" fmla="*/ 1054100 w 1536700"/>
                  <a:gd name="connsiteY4" fmla="*/ 0 h 1619250"/>
                  <a:gd name="connsiteX5" fmla="*/ 579964 w 1536700"/>
                  <a:gd name="connsiteY5" fmla="*/ 382737 h 1619250"/>
                  <a:gd name="connsiteX6" fmla="*/ 0 w 1536700"/>
                  <a:gd name="connsiteY6" fmla="*/ 850900 h 1619250"/>
                  <a:gd name="connsiteX7" fmla="*/ 0 w 1536700"/>
                  <a:gd name="connsiteY7" fmla="*/ 161925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6700" h="1619250">
                    <a:moveTo>
                      <a:pt x="0" y="1619250"/>
                    </a:moveTo>
                    <a:lnTo>
                      <a:pt x="1536700" y="384473"/>
                    </a:lnTo>
                    <a:lnTo>
                      <a:pt x="1534545" y="382737"/>
                    </a:lnTo>
                    <a:lnTo>
                      <a:pt x="1536700" y="381000"/>
                    </a:lnTo>
                    <a:lnTo>
                      <a:pt x="1054100" y="0"/>
                    </a:lnTo>
                    <a:lnTo>
                      <a:pt x="579964" y="382737"/>
                    </a:lnTo>
                    <a:lnTo>
                      <a:pt x="0" y="850900"/>
                    </a:lnTo>
                    <a:lnTo>
                      <a:pt x="0" y="1619250"/>
                    </a:lnTo>
                    <a:close/>
                  </a:path>
                </a:pathLst>
              </a:custGeom>
              <a:solidFill>
                <a:srgbClr val="5FCACB"/>
              </a:solidFill>
              <a:ln>
                <a:solidFill>
                  <a:srgbClr val="5FCACB"/>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pic>
          <p:nvPicPr>
            <p:cNvPr id="73"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767" r="7205" b="57679"/>
            <a:stretch/>
          </p:blipFill>
          <p:spPr bwMode="auto">
            <a:xfrm flipV="1">
              <a:off x="1656000" y="2062703"/>
              <a:ext cx="5832000" cy="62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767" r="7205" b="57679"/>
            <a:stretch/>
          </p:blipFill>
          <p:spPr bwMode="auto">
            <a:xfrm flipH="1">
              <a:off x="1656000" y="3039560"/>
              <a:ext cx="5832000" cy="62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9" name="组合 78"/>
            <p:cNvGrpSpPr/>
            <p:nvPr/>
          </p:nvGrpSpPr>
          <p:grpSpPr>
            <a:xfrm>
              <a:off x="2923424" y="1557989"/>
              <a:ext cx="1838796" cy="339269"/>
              <a:chOff x="2923424" y="1557989"/>
              <a:chExt cx="1838796" cy="339269"/>
            </a:xfrm>
          </p:grpSpPr>
          <p:sp>
            <p:nvSpPr>
              <p:cNvPr id="89" name="TextBox 88"/>
              <p:cNvSpPr txBox="1"/>
              <p:nvPr/>
            </p:nvSpPr>
            <p:spPr>
              <a:xfrm>
                <a:off x="2923424" y="1557989"/>
                <a:ext cx="1791727" cy="339269"/>
              </a:xfrm>
              <a:prstGeom prst="rect">
                <a:avLst/>
              </a:prstGeom>
              <a:noFill/>
            </p:spPr>
            <p:txBody>
              <a:bodyPr wrap="square" rtlCol="0">
                <a:spAutoFit/>
              </a:bodyPr>
              <a:lstStyle/>
              <a:p>
                <a:pPr marL="342900" indent="-342900" algn="ctr">
                  <a:buFont typeface="Wingdings" pitchFamily="2" charset="2"/>
                  <a:buChar char="Ø"/>
                </a:pPr>
                <a:r>
                  <a:rPr lang="zh-CN" altLang="en-US" sz="2000" b="1" dirty="0" smtClean="0">
                    <a:solidFill>
                      <a:schemeClr val="tx1">
                        <a:lumMod val="75000"/>
                        <a:lumOff val="25000"/>
                      </a:schemeClr>
                    </a:solidFill>
                    <a:cs typeface="+mn-ea"/>
                    <a:sym typeface="+mn-lt"/>
                  </a:rPr>
                  <a:t>技术类标准</a:t>
                </a:r>
                <a:endParaRPr lang="zh-CN" altLang="en-US" sz="2000" b="1" dirty="0">
                  <a:solidFill>
                    <a:schemeClr val="tx1">
                      <a:lumMod val="75000"/>
                      <a:lumOff val="25000"/>
                    </a:schemeClr>
                  </a:solidFill>
                  <a:cs typeface="+mn-ea"/>
                  <a:sym typeface="+mn-lt"/>
                </a:endParaRPr>
              </a:p>
            </p:txBody>
          </p:sp>
          <p:sp>
            <p:nvSpPr>
              <p:cNvPr id="90" name="TextBox 89"/>
              <p:cNvSpPr txBox="1"/>
              <p:nvPr/>
            </p:nvSpPr>
            <p:spPr>
              <a:xfrm>
                <a:off x="3613119" y="1613536"/>
                <a:ext cx="1149101" cy="208780"/>
              </a:xfrm>
              <a:prstGeom prst="rect">
                <a:avLst/>
              </a:prstGeom>
              <a:noFill/>
            </p:spPr>
            <p:txBody>
              <a:bodyPr wrap="square" rtlCol="0">
                <a:spAutoFit/>
              </a:bodyPr>
              <a:lstStyle/>
              <a:p>
                <a:pPr algn="ctr"/>
                <a:endParaRPr lang="zh-CN" altLang="en-US" sz="1000" dirty="0">
                  <a:solidFill>
                    <a:schemeClr val="tx1">
                      <a:lumMod val="75000"/>
                      <a:lumOff val="25000"/>
                    </a:schemeClr>
                  </a:solidFill>
                  <a:cs typeface="+mn-ea"/>
                  <a:sym typeface="+mn-lt"/>
                </a:endParaRPr>
              </a:p>
            </p:txBody>
          </p:sp>
        </p:grpSp>
        <p:sp>
          <p:nvSpPr>
            <p:cNvPr id="87" name="TextBox 86"/>
            <p:cNvSpPr txBox="1"/>
            <p:nvPr/>
          </p:nvSpPr>
          <p:spPr>
            <a:xfrm>
              <a:off x="5689445" y="1585072"/>
              <a:ext cx="1935474" cy="339269"/>
            </a:xfrm>
            <a:prstGeom prst="rect">
              <a:avLst/>
            </a:prstGeom>
            <a:noFill/>
          </p:spPr>
          <p:txBody>
            <a:bodyPr wrap="square" rtlCol="0">
              <a:spAutoFit/>
            </a:bodyPr>
            <a:lstStyle/>
            <a:p>
              <a:pPr marL="342900" indent="-342900" algn="ctr">
                <a:buFont typeface="Wingdings" pitchFamily="2" charset="2"/>
                <a:buChar char="Ø"/>
              </a:pPr>
              <a:r>
                <a:rPr lang="zh-CN" altLang="en-US" sz="2000" b="1" dirty="0">
                  <a:solidFill>
                    <a:schemeClr val="tx1">
                      <a:lumMod val="75000"/>
                      <a:lumOff val="25000"/>
                    </a:schemeClr>
                  </a:solidFill>
                  <a:cs typeface="+mn-ea"/>
                  <a:sym typeface="+mn-lt"/>
                </a:rPr>
                <a:t>数据</a:t>
              </a:r>
              <a:r>
                <a:rPr lang="zh-CN" altLang="en-US" sz="2000" b="1" dirty="0" smtClean="0">
                  <a:solidFill>
                    <a:schemeClr val="tx1">
                      <a:lumMod val="75000"/>
                      <a:lumOff val="25000"/>
                    </a:schemeClr>
                  </a:solidFill>
                  <a:cs typeface="+mn-ea"/>
                  <a:sym typeface="+mn-lt"/>
                </a:rPr>
                <a:t>类标准</a:t>
              </a:r>
              <a:endParaRPr lang="zh-CN" altLang="en-US" sz="2000" b="1" dirty="0">
                <a:solidFill>
                  <a:schemeClr val="tx1">
                    <a:lumMod val="75000"/>
                    <a:lumOff val="25000"/>
                  </a:schemeClr>
                </a:solidFill>
                <a:cs typeface="+mn-ea"/>
                <a:sym typeface="+mn-lt"/>
              </a:endParaRPr>
            </a:p>
          </p:txBody>
        </p:sp>
        <p:grpSp>
          <p:nvGrpSpPr>
            <p:cNvPr id="81" name="组合 80"/>
            <p:cNvGrpSpPr/>
            <p:nvPr/>
          </p:nvGrpSpPr>
          <p:grpSpPr>
            <a:xfrm>
              <a:off x="1641197" y="3259745"/>
              <a:ext cx="2260798" cy="355931"/>
              <a:chOff x="2501422" y="1466385"/>
              <a:chExt cx="2260798" cy="355931"/>
            </a:xfrm>
          </p:grpSpPr>
          <p:sp>
            <p:nvSpPr>
              <p:cNvPr id="85" name="TextBox 84"/>
              <p:cNvSpPr txBox="1"/>
              <p:nvPr/>
            </p:nvSpPr>
            <p:spPr>
              <a:xfrm>
                <a:off x="2501422" y="1466385"/>
                <a:ext cx="1813207" cy="339269"/>
              </a:xfrm>
              <a:prstGeom prst="rect">
                <a:avLst/>
              </a:prstGeom>
              <a:noFill/>
            </p:spPr>
            <p:txBody>
              <a:bodyPr wrap="square" rtlCol="0">
                <a:spAutoFit/>
              </a:bodyPr>
              <a:lstStyle/>
              <a:p>
                <a:pPr marL="342900" indent="-342900" algn="ctr">
                  <a:buFont typeface="Wingdings" pitchFamily="2" charset="2"/>
                  <a:buChar char="Ø"/>
                </a:pPr>
                <a:r>
                  <a:rPr lang="zh-CN" altLang="en-US" sz="2000" b="1" dirty="0">
                    <a:solidFill>
                      <a:schemeClr val="tx1">
                        <a:lumMod val="75000"/>
                        <a:lumOff val="25000"/>
                      </a:schemeClr>
                    </a:solidFill>
                    <a:cs typeface="+mn-ea"/>
                    <a:sym typeface="+mn-lt"/>
                  </a:rPr>
                  <a:t>基础</a:t>
                </a:r>
                <a:r>
                  <a:rPr lang="zh-CN" altLang="en-US" sz="2000" b="1" dirty="0" smtClean="0">
                    <a:solidFill>
                      <a:schemeClr val="tx1">
                        <a:lumMod val="75000"/>
                        <a:lumOff val="25000"/>
                      </a:schemeClr>
                    </a:solidFill>
                    <a:cs typeface="+mn-ea"/>
                    <a:sym typeface="+mn-lt"/>
                  </a:rPr>
                  <a:t>类标准</a:t>
                </a:r>
                <a:endParaRPr lang="zh-CN" altLang="en-US" sz="2000" b="1" dirty="0">
                  <a:solidFill>
                    <a:schemeClr val="tx1">
                      <a:lumMod val="75000"/>
                      <a:lumOff val="25000"/>
                    </a:schemeClr>
                  </a:solidFill>
                  <a:cs typeface="+mn-ea"/>
                  <a:sym typeface="+mn-lt"/>
                </a:endParaRPr>
              </a:p>
            </p:txBody>
          </p:sp>
          <p:sp>
            <p:nvSpPr>
              <p:cNvPr id="86" name="TextBox 85"/>
              <p:cNvSpPr txBox="1"/>
              <p:nvPr/>
            </p:nvSpPr>
            <p:spPr>
              <a:xfrm>
                <a:off x="3613119" y="1613536"/>
                <a:ext cx="1149101" cy="208780"/>
              </a:xfrm>
              <a:prstGeom prst="rect">
                <a:avLst/>
              </a:prstGeom>
              <a:noFill/>
            </p:spPr>
            <p:txBody>
              <a:bodyPr wrap="square" rtlCol="0">
                <a:spAutoFit/>
              </a:bodyPr>
              <a:lstStyle/>
              <a:p>
                <a:pPr algn="ctr"/>
                <a:endParaRPr lang="zh-CN" altLang="en-US" sz="1000" dirty="0">
                  <a:solidFill>
                    <a:schemeClr val="tx1">
                      <a:lumMod val="75000"/>
                      <a:lumOff val="25000"/>
                    </a:schemeClr>
                  </a:solidFill>
                  <a:cs typeface="+mn-ea"/>
                  <a:sym typeface="+mn-lt"/>
                </a:endParaRPr>
              </a:p>
            </p:txBody>
          </p:sp>
        </p:grpSp>
        <p:sp>
          <p:nvSpPr>
            <p:cNvPr id="83" name="TextBox 82"/>
            <p:cNvSpPr txBox="1"/>
            <p:nvPr/>
          </p:nvSpPr>
          <p:spPr>
            <a:xfrm>
              <a:off x="4737516" y="3267626"/>
              <a:ext cx="1849411" cy="339269"/>
            </a:xfrm>
            <a:prstGeom prst="rect">
              <a:avLst/>
            </a:prstGeom>
            <a:noFill/>
          </p:spPr>
          <p:txBody>
            <a:bodyPr wrap="square" rtlCol="0">
              <a:spAutoFit/>
            </a:bodyPr>
            <a:lstStyle/>
            <a:p>
              <a:pPr marL="342900" indent="-342900" algn="ctr">
                <a:buFont typeface="Wingdings" pitchFamily="2" charset="2"/>
                <a:buChar char="Ø"/>
              </a:pPr>
              <a:r>
                <a:rPr lang="zh-CN" altLang="en-US" sz="2000" b="1" dirty="0" smtClean="0">
                  <a:solidFill>
                    <a:schemeClr val="tx1">
                      <a:lumMod val="75000"/>
                      <a:lumOff val="25000"/>
                    </a:schemeClr>
                  </a:solidFill>
                  <a:cs typeface="+mn-ea"/>
                  <a:sym typeface="+mn-lt"/>
                </a:rPr>
                <a:t>管理类标准</a:t>
              </a:r>
              <a:endParaRPr lang="zh-CN" altLang="en-US" sz="2000" b="1" dirty="0">
                <a:solidFill>
                  <a:schemeClr val="tx1">
                    <a:lumMod val="75000"/>
                    <a:lumOff val="25000"/>
                  </a:schemeClr>
                </a:solidFill>
                <a:cs typeface="+mn-ea"/>
                <a:sym typeface="+mn-lt"/>
              </a:endParaRPr>
            </a:p>
          </p:txBody>
        </p:sp>
      </p:grpSp>
    </p:spTree>
    <p:extLst>
      <p:ext uri="{BB962C8B-B14F-4D97-AF65-F5344CB8AC3E}">
        <p14:creationId xmlns:p14="http://schemas.microsoft.com/office/powerpoint/2010/main" val="411620884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 y="4803999"/>
            <a:ext cx="9143999" cy="339502"/>
            <a:chOff x="1" y="6406814"/>
            <a:chExt cx="12190412" cy="452774"/>
          </a:xfrm>
        </p:grpSpPr>
        <p:sp>
          <p:nvSpPr>
            <p:cNvPr id="32" name="六边形 31"/>
            <p:cNvSpPr/>
            <p:nvPr/>
          </p:nvSpPr>
          <p:spPr>
            <a:xfrm>
              <a:off x="1" y="6406814"/>
              <a:ext cx="3041773" cy="45277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33" name="六边形 32"/>
            <p:cNvSpPr/>
            <p:nvPr/>
          </p:nvSpPr>
          <p:spPr>
            <a:xfrm>
              <a:off x="3041775" y="6406814"/>
              <a:ext cx="3063750" cy="45277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34" name="六边形 33"/>
            <p:cNvSpPr/>
            <p:nvPr/>
          </p:nvSpPr>
          <p:spPr>
            <a:xfrm>
              <a:off x="6095207" y="6406814"/>
              <a:ext cx="3047603" cy="45277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35" name="六边形 34"/>
            <p:cNvSpPr/>
            <p:nvPr/>
          </p:nvSpPr>
          <p:spPr>
            <a:xfrm>
              <a:off x="9142810" y="6406814"/>
              <a:ext cx="3047603" cy="45277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grpSp>
      <p:sp>
        <p:nvSpPr>
          <p:cNvPr id="36" name="六边形 35"/>
          <p:cNvSpPr/>
          <p:nvPr/>
        </p:nvSpPr>
        <p:spPr>
          <a:xfrm flipV="1">
            <a:off x="0" y="1"/>
            <a:ext cx="2286000" cy="7003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pPr algn="ctr"/>
            <a:endParaRPr lang="zh-CN" altLang="en-US">
              <a:cs typeface="+mn-ea"/>
              <a:sym typeface="+mn-lt"/>
            </a:endParaRPr>
          </a:p>
        </p:txBody>
      </p:sp>
      <p:sp>
        <p:nvSpPr>
          <p:cNvPr id="19" name="六边形 18"/>
          <p:cNvSpPr/>
          <p:nvPr/>
        </p:nvSpPr>
        <p:spPr>
          <a:xfrm flipV="1">
            <a:off x="2281628" y="1975"/>
            <a:ext cx="2286000" cy="7003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pPr algn="ctr"/>
            <a:endParaRPr lang="zh-CN" altLang="en-US">
              <a:cs typeface="+mn-ea"/>
              <a:sym typeface="+mn-lt"/>
            </a:endParaRPr>
          </a:p>
        </p:txBody>
      </p:sp>
      <p:sp>
        <p:nvSpPr>
          <p:cNvPr id="20" name="六边形 19"/>
          <p:cNvSpPr/>
          <p:nvPr/>
        </p:nvSpPr>
        <p:spPr>
          <a:xfrm flipV="1">
            <a:off x="4563255" y="1975"/>
            <a:ext cx="2286000" cy="7003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pPr algn="ctr"/>
            <a:endParaRPr lang="zh-CN" altLang="en-US">
              <a:cs typeface="+mn-ea"/>
              <a:sym typeface="+mn-lt"/>
            </a:endParaRPr>
          </a:p>
        </p:txBody>
      </p:sp>
      <p:sp>
        <p:nvSpPr>
          <p:cNvPr id="21" name="六边形 20"/>
          <p:cNvSpPr/>
          <p:nvPr/>
        </p:nvSpPr>
        <p:spPr>
          <a:xfrm flipV="1">
            <a:off x="6858000" y="1975"/>
            <a:ext cx="2286000" cy="7003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pPr algn="ctr"/>
            <a:endParaRPr lang="zh-CN" altLang="en-US">
              <a:cs typeface="+mn-ea"/>
              <a:sym typeface="+mn-lt"/>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26318"/>
            <a:ext cx="9144000" cy="4305671"/>
          </a:xfrm>
          <a:prstGeom prst="rect">
            <a:avLst/>
          </a:prstGeom>
        </p:spPr>
      </p:pic>
      <p:sp>
        <p:nvSpPr>
          <p:cNvPr id="12" name="TextBox 11"/>
          <p:cNvSpPr txBox="1"/>
          <p:nvPr/>
        </p:nvSpPr>
        <p:spPr>
          <a:xfrm>
            <a:off x="3725880" y="195486"/>
            <a:ext cx="1422184" cy="461665"/>
          </a:xfrm>
          <a:prstGeom prst="rect">
            <a:avLst/>
          </a:prstGeom>
          <a:noFill/>
          <a:scene3d>
            <a:camera prst="orthographicFront"/>
            <a:lightRig rig="threePt" dir="t"/>
          </a:scene3d>
          <a:sp3d>
            <a:bevelT/>
          </a:sp3d>
        </p:spPr>
        <p:txBody>
          <a:bodyPr wrap="none" rtlCol="0">
            <a:spAutoFit/>
          </a:bodyPr>
          <a:lstStyle/>
          <a:p>
            <a:r>
              <a:rPr lang="zh-CN" altLang="en-US" sz="2400" b="1" dirty="0">
                <a:effectLst>
                  <a:outerShdw blurRad="38100" dist="38100" dir="2700000" algn="tl">
                    <a:srgbClr val="000000">
                      <a:alpha val="43137"/>
                    </a:srgbClr>
                  </a:outerShdw>
                </a:effectLst>
                <a:cs typeface="+mn-ea"/>
                <a:sym typeface="+mn-lt"/>
              </a:rPr>
              <a:t>知识导图</a:t>
            </a:r>
          </a:p>
        </p:txBody>
      </p:sp>
    </p:spTree>
    <p:extLst>
      <p:ext uri="{BB962C8B-B14F-4D97-AF65-F5344CB8AC3E}">
        <p14:creationId xmlns:p14="http://schemas.microsoft.com/office/powerpoint/2010/main" val="2503134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直接连接符 45"/>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8" name="燕尾形 47"/>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cxnSp>
        <p:nvCxnSpPr>
          <p:cNvPr id="40" name="直接连接符 39"/>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66" name="TextBox 43"/>
          <p:cNvSpPr txBox="1">
            <a:spLocks noChangeArrowheads="1"/>
          </p:cNvSpPr>
          <p:nvPr/>
        </p:nvSpPr>
        <p:spPr bwMode="auto">
          <a:xfrm>
            <a:off x="1943074" y="6439"/>
            <a:ext cx="6157318"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smtClean="0">
                <a:ln>
                  <a:noFill/>
                </a:ln>
                <a:solidFill>
                  <a:prstClr val="black"/>
                </a:solidFill>
                <a:effectLst/>
                <a:uLnTx/>
                <a:uFillTx/>
                <a:latin typeface="+mn-lt"/>
                <a:ea typeface="+mn-ea"/>
                <a:cs typeface="+mn-ea"/>
                <a:sym typeface="+mn-lt"/>
              </a:rPr>
              <a:t>信息技术</a:t>
            </a:r>
            <a:r>
              <a:rPr kumimoji="0" lang="zh-CN" altLang="en-US" sz="4000" b="1" i="0" u="none" strike="noStrike" kern="1200" cap="none" spc="0" normalizeH="0" baseline="0" noProof="0" dirty="0">
                <a:ln>
                  <a:noFill/>
                </a:ln>
                <a:solidFill>
                  <a:prstClr val="black"/>
                </a:solidFill>
                <a:effectLst/>
                <a:uLnTx/>
                <a:uFillTx/>
                <a:latin typeface="+mn-lt"/>
                <a:ea typeface="+mn-ea"/>
                <a:cs typeface="+mn-ea"/>
                <a:sym typeface="+mn-lt"/>
              </a:rPr>
              <a:t>标准化</a:t>
            </a:r>
            <a:r>
              <a:rPr kumimoji="0" lang="zh-CN" altLang="en-US" sz="4000" b="1" i="0" u="none" strike="noStrike" kern="1200" cap="none" spc="0" normalizeH="0" baseline="0" noProof="0" dirty="0" smtClean="0">
                <a:ln>
                  <a:noFill/>
                </a:ln>
                <a:solidFill>
                  <a:prstClr val="black"/>
                </a:solidFill>
                <a:effectLst/>
                <a:uLnTx/>
                <a:uFillTx/>
                <a:latin typeface="+mn-lt"/>
                <a:ea typeface="+mn-ea"/>
                <a:cs typeface="+mn-ea"/>
                <a:sym typeface="+mn-lt"/>
              </a:rPr>
              <a:t>管理</a:t>
            </a:r>
            <a:endParaRPr kumimoji="0" lang="en-US" altLang="zh-CN" sz="4000" b="1" i="0" u="none" strike="noStrike" kern="1200" cap="none" spc="0" normalizeH="0" baseline="0" noProof="0" dirty="0">
              <a:ln>
                <a:noFill/>
              </a:ln>
              <a:solidFill>
                <a:prstClr val="black"/>
              </a:solidFill>
              <a:effectLst/>
              <a:uLnTx/>
              <a:uFillTx/>
              <a:latin typeface="+mn-lt"/>
              <a:ea typeface="+mn-ea"/>
              <a:cs typeface="+mn-ea"/>
              <a:sym typeface="+mn-lt"/>
            </a:endParaRPr>
          </a:p>
        </p:txBody>
      </p:sp>
      <p:sp>
        <p:nvSpPr>
          <p:cNvPr id="67" name="燕尾形 6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68" name="TextBox 7"/>
          <p:cNvSpPr txBox="1"/>
          <p:nvPr/>
        </p:nvSpPr>
        <p:spPr>
          <a:xfrm>
            <a:off x="221659" y="6439"/>
            <a:ext cx="725769" cy="693103"/>
          </a:xfrm>
          <a:prstGeom prst="rect">
            <a:avLst/>
          </a:prstGeom>
          <a:noFill/>
        </p:spPr>
        <p:txBody>
          <a:bodyPr wrap="none" lIns="76800" tIns="38400" rIns="76800" bIns="384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smtClean="0">
                <a:ln>
                  <a:noFill/>
                </a:ln>
                <a:solidFill>
                  <a:prstClr val="black"/>
                </a:solidFill>
                <a:effectLst/>
                <a:uLnTx/>
                <a:uFillTx/>
                <a:cs typeface="+mn-ea"/>
                <a:sym typeface="+mn-lt"/>
              </a:rPr>
              <a:t>02</a:t>
            </a:r>
            <a:endParaRPr kumimoji="0" lang="zh-CN" altLang="en-US" sz="4000" b="0" i="0" u="none" strike="noStrike" kern="1200" cap="none" spc="0" normalizeH="0" baseline="0" noProof="0" dirty="0">
              <a:ln>
                <a:noFill/>
              </a:ln>
              <a:solidFill>
                <a:prstClr val="black"/>
              </a:solidFill>
              <a:effectLst/>
              <a:uLnTx/>
              <a:uFillTx/>
              <a:cs typeface="+mn-ea"/>
              <a:sym typeface="+mn-lt"/>
            </a:endParaRPr>
          </a:p>
        </p:txBody>
      </p:sp>
      <p:sp>
        <p:nvSpPr>
          <p:cNvPr id="69" name="TextBox 68"/>
          <p:cNvSpPr txBox="1"/>
          <p:nvPr/>
        </p:nvSpPr>
        <p:spPr>
          <a:xfrm>
            <a:off x="141410" y="813941"/>
            <a:ext cx="327846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cs typeface="+mn-ea"/>
                <a:sym typeface="+mn-lt"/>
              </a:rPr>
              <a:t>二、信息技术标准类型</a:t>
            </a:r>
          </a:p>
        </p:txBody>
      </p:sp>
      <p:sp>
        <p:nvSpPr>
          <p:cNvPr id="2" name="文本框 1"/>
          <p:cNvSpPr txBox="1"/>
          <p:nvPr/>
        </p:nvSpPr>
        <p:spPr>
          <a:xfrm>
            <a:off x="395536" y="1377074"/>
            <a:ext cx="8424936" cy="3816429"/>
          </a:xfrm>
          <a:prstGeom prst="rect">
            <a:avLst/>
          </a:prstGeom>
          <a:noFill/>
        </p:spPr>
        <p:txBody>
          <a:bodyPr wrap="square" rtlCol="0">
            <a:spAutoFit/>
          </a:bodyPr>
          <a:lstStyle/>
          <a:p>
            <a:r>
              <a:rPr lang="zh-CN" altLang="en-US" sz="2000" b="1" dirty="0" smtClean="0">
                <a:cs typeface="+mn-ea"/>
                <a:sym typeface="+mn-lt"/>
              </a:rPr>
              <a:t>基础类标准</a:t>
            </a:r>
            <a:r>
              <a:rPr lang="zh-CN" altLang="en-US" dirty="0" smtClean="0">
                <a:cs typeface="+mn-ea"/>
                <a:sym typeface="+mn-lt"/>
              </a:rPr>
              <a:t>：其他各类标准的</a:t>
            </a:r>
            <a:r>
              <a:rPr lang="zh-CN" altLang="en-US" b="1" dirty="0" smtClean="0">
                <a:solidFill>
                  <a:srgbClr val="FF0000"/>
                </a:solidFill>
                <a:cs typeface="+mn-ea"/>
                <a:sym typeface="+mn-lt"/>
              </a:rPr>
              <a:t>上位标准</a:t>
            </a:r>
            <a:r>
              <a:rPr lang="zh-CN" altLang="en-US" dirty="0" smtClean="0">
                <a:cs typeface="+mn-ea"/>
                <a:sym typeface="+mn-lt"/>
              </a:rPr>
              <a:t>，具有指导性和全局性，涉及信息标准的体系框架、理论与方法、术语及高层信息模型等。</a:t>
            </a:r>
            <a:endParaRPr lang="en-US" altLang="zh-CN" dirty="0" smtClean="0">
              <a:cs typeface="+mn-ea"/>
              <a:sym typeface="+mn-lt"/>
            </a:endParaRPr>
          </a:p>
          <a:p>
            <a:endParaRPr lang="en-US" altLang="zh-CN" dirty="0">
              <a:cs typeface="+mn-ea"/>
              <a:sym typeface="+mn-lt"/>
            </a:endParaRPr>
          </a:p>
          <a:p>
            <a:r>
              <a:rPr lang="zh-CN" altLang="en-US" sz="2000" b="1" dirty="0">
                <a:solidFill>
                  <a:prstClr val="black"/>
                </a:solidFill>
                <a:cs typeface="+mn-ea"/>
                <a:sym typeface="+mn-lt"/>
              </a:rPr>
              <a:t>数据类型标准：</a:t>
            </a:r>
            <a:r>
              <a:rPr lang="zh-CN" altLang="en-US" b="1" dirty="0">
                <a:solidFill>
                  <a:srgbClr val="FF0000"/>
                </a:solidFill>
                <a:cs typeface="+mn-ea"/>
                <a:sym typeface="+mn-lt"/>
              </a:rPr>
              <a:t>信息采集、表达、处理与传输交换过程中</a:t>
            </a:r>
            <a:r>
              <a:rPr lang="zh-CN" altLang="en-US" dirty="0">
                <a:solidFill>
                  <a:prstClr val="black"/>
                </a:solidFill>
                <a:cs typeface="+mn-ea"/>
                <a:sym typeface="+mn-lt"/>
              </a:rPr>
              <a:t>涉及的相关数据标准，是保证语义无歧义的重要基础，涉及数据元、分类与编码、数据集、共享文档等。</a:t>
            </a:r>
            <a:endParaRPr lang="en-US" altLang="zh-CN" dirty="0">
              <a:solidFill>
                <a:prstClr val="black"/>
              </a:solidFill>
              <a:cs typeface="+mn-ea"/>
              <a:sym typeface="+mn-lt"/>
            </a:endParaRPr>
          </a:p>
          <a:p>
            <a:endParaRPr lang="en-US" altLang="zh-CN" dirty="0" smtClean="0">
              <a:cs typeface="+mn-ea"/>
              <a:sym typeface="+mn-lt"/>
            </a:endParaRPr>
          </a:p>
          <a:p>
            <a:r>
              <a:rPr lang="zh-CN" altLang="en-US" sz="2000" b="1" dirty="0">
                <a:solidFill>
                  <a:prstClr val="black"/>
                </a:solidFill>
                <a:cs typeface="+mn-ea"/>
                <a:sym typeface="+mn-lt"/>
              </a:rPr>
              <a:t>技术类标准：</a:t>
            </a:r>
            <a:r>
              <a:rPr lang="zh-CN" altLang="en-US" b="1" dirty="0" smtClean="0">
                <a:solidFill>
                  <a:srgbClr val="FF0000"/>
                </a:solidFill>
                <a:cs typeface="+mn-ea"/>
                <a:sym typeface="+mn-lt"/>
              </a:rPr>
              <a:t>对业务应用系统设计、开发、实施、运行等</a:t>
            </a:r>
            <a:r>
              <a:rPr lang="zh-CN" altLang="en-US" b="1" dirty="0">
                <a:solidFill>
                  <a:srgbClr val="FF0000"/>
                </a:solidFill>
                <a:cs typeface="+mn-ea"/>
                <a:sym typeface="+mn-lt"/>
              </a:rPr>
              <a:t>各建设环节</a:t>
            </a:r>
            <a:r>
              <a:rPr lang="zh-CN" altLang="en-US" dirty="0">
                <a:solidFill>
                  <a:prstClr val="black"/>
                </a:solidFill>
                <a:cs typeface="+mn-ea"/>
                <a:sym typeface="+mn-lt"/>
              </a:rPr>
              <a:t>的技术要求、系统架构、技术实现</a:t>
            </a:r>
            <a:r>
              <a:rPr lang="zh-CN" altLang="en-US" dirty="0" smtClean="0">
                <a:solidFill>
                  <a:prstClr val="black"/>
                </a:solidFill>
                <a:cs typeface="+mn-ea"/>
                <a:sym typeface="+mn-lt"/>
              </a:rPr>
              <a:t>方式以及</a:t>
            </a:r>
            <a:r>
              <a:rPr lang="zh-CN" altLang="en-US" dirty="0">
                <a:solidFill>
                  <a:prstClr val="black"/>
                </a:solidFill>
                <a:cs typeface="+mn-ea"/>
                <a:sym typeface="+mn-lt"/>
              </a:rPr>
              <a:t>信息网络安全和隐私保护等予以规范约束，一般设计系统功能规范、系统技术规范、信息安全规范等。</a:t>
            </a:r>
            <a:endParaRPr lang="en-US" altLang="zh-CN" dirty="0">
              <a:solidFill>
                <a:prstClr val="black"/>
              </a:solidFill>
              <a:cs typeface="+mn-ea"/>
              <a:sym typeface="+mn-lt"/>
            </a:endParaRPr>
          </a:p>
          <a:p>
            <a:endParaRPr lang="en-US" altLang="zh-CN" sz="2000" dirty="0" smtClean="0">
              <a:cs typeface="+mn-ea"/>
              <a:sym typeface="+mn-lt"/>
            </a:endParaRPr>
          </a:p>
          <a:p>
            <a:r>
              <a:rPr lang="zh-CN" altLang="en-US" sz="2000" b="1" dirty="0">
                <a:solidFill>
                  <a:prstClr val="black"/>
                </a:solidFill>
                <a:cs typeface="+mn-ea"/>
                <a:sym typeface="+mn-lt"/>
              </a:rPr>
              <a:t>管理类标准</a:t>
            </a:r>
            <a:r>
              <a:rPr lang="zh-CN" altLang="en-US" sz="2000" dirty="0">
                <a:solidFill>
                  <a:prstClr val="black"/>
                </a:solidFill>
                <a:cs typeface="+mn-ea"/>
                <a:sym typeface="+mn-lt"/>
              </a:rPr>
              <a:t>：</a:t>
            </a:r>
            <a:r>
              <a:rPr lang="zh-CN" altLang="en-US" b="1" dirty="0">
                <a:solidFill>
                  <a:srgbClr val="FF0000"/>
                </a:solidFill>
                <a:cs typeface="+mn-ea"/>
                <a:sym typeface="+mn-lt"/>
              </a:rPr>
              <a:t>用于指导业务应用系统合理应用相关标准以及对标准应用实施水平</a:t>
            </a:r>
            <a:r>
              <a:rPr lang="zh-CN" altLang="en-US" dirty="0">
                <a:solidFill>
                  <a:prstClr val="black"/>
                </a:solidFill>
                <a:cs typeface="+mn-ea"/>
                <a:sym typeface="+mn-lt"/>
              </a:rPr>
              <a:t>进行评价与监督管理，涉及测试与评价、隐私保护规范，监理与验收规范</a:t>
            </a:r>
            <a:r>
              <a:rPr lang="zh-CN" altLang="en-US" dirty="0" smtClean="0">
                <a:solidFill>
                  <a:prstClr val="black"/>
                </a:solidFill>
                <a:cs typeface="+mn-ea"/>
                <a:sym typeface="+mn-lt"/>
              </a:rPr>
              <a:t>。</a:t>
            </a:r>
            <a:endParaRPr lang="en-US" altLang="zh-CN" dirty="0" smtClean="0">
              <a:cs typeface="+mn-ea"/>
              <a:sym typeface="+mn-lt"/>
            </a:endParaRPr>
          </a:p>
          <a:p>
            <a:endParaRPr lang="en-US" dirty="0">
              <a:cs typeface="+mn-ea"/>
              <a:sym typeface="+mn-lt"/>
            </a:endParaRPr>
          </a:p>
        </p:txBody>
      </p:sp>
    </p:spTree>
    <p:extLst>
      <p:ext uri="{BB962C8B-B14F-4D97-AF65-F5344CB8AC3E}">
        <p14:creationId xmlns:p14="http://schemas.microsoft.com/office/powerpoint/2010/main" val="182140250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8" name="燕尾形 27"/>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3" name="TextBox 2"/>
          <p:cNvSpPr txBox="1"/>
          <p:nvPr/>
        </p:nvSpPr>
        <p:spPr>
          <a:xfrm>
            <a:off x="2483768" y="3867894"/>
            <a:ext cx="5562051" cy="1134349"/>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itchFamily="2" charset="2"/>
              <a:buChar char="Ø"/>
              <a:tabLst/>
              <a:defRPr/>
            </a:pPr>
            <a:r>
              <a:rPr kumimoji="0" lang="zh-CN" altLang="en-US" sz="2400" b="0" i="0" u="none" strike="noStrike" kern="1200" cap="none" spc="0" normalizeH="0" baseline="0" noProof="0" dirty="0" smtClean="0">
                <a:ln>
                  <a:noFill/>
                </a:ln>
                <a:solidFill>
                  <a:prstClr val="black"/>
                </a:solidFill>
                <a:effectLst/>
                <a:uLnTx/>
                <a:uFillTx/>
                <a:cs typeface="+mn-ea"/>
                <a:sym typeface="+mn-lt"/>
              </a:rPr>
              <a:t>国外人口健康信息标准</a:t>
            </a:r>
            <a:endParaRPr kumimoji="0" lang="en-US" altLang="zh-CN" sz="2400" b="0" i="0" u="none" strike="noStrike" kern="1200" cap="none" spc="0" normalizeH="0" baseline="0" noProof="0" dirty="0" smtClean="0">
              <a:ln>
                <a:noFill/>
              </a:ln>
              <a:solidFill>
                <a:prstClr val="black"/>
              </a:solidFill>
              <a:effectLst/>
              <a:uLnTx/>
              <a:uFillTx/>
              <a:cs typeface="+mn-ea"/>
              <a:sym typeface="+mn-lt"/>
            </a:endParaRPr>
          </a:p>
          <a:p>
            <a:pPr marL="285750" marR="0" lvl="0" indent="-285750" algn="l" defTabSz="914400" rtl="0" eaLnBrk="1" fontAlgn="auto" latinLnBrk="0" hangingPunct="1">
              <a:lnSpc>
                <a:spcPct val="150000"/>
              </a:lnSpc>
              <a:spcBef>
                <a:spcPts val="0"/>
              </a:spcBef>
              <a:spcAft>
                <a:spcPts val="0"/>
              </a:spcAft>
              <a:buClrTx/>
              <a:buSzTx/>
              <a:buFont typeface="Wingdings" pitchFamily="2" charset="2"/>
              <a:buChar char="Ø"/>
              <a:tabLst/>
              <a:defRPr/>
            </a:pPr>
            <a:r>
              <a:rPr kumimoji="0" lang="zh-CN" altLang="en-US" sz="2400" b="0" i="0" u="none" strike="noStrike" kern="1200" cap="none" spc="0" normalizeH="0" baseline="0" noProof="0" dirty="0" smtClean="0">
                <a:ln>
                  <a:noFill/>
                </a:ln>
                <a:solidFill>
                  <a:prstClr val="black"/>
                </a:solidFill>
                <a:effectLst/>
                <a:uLnTx/>
                <a:uFillTx/>
                <a:cs typeface="+mn-ea"/>
                <a:sym typeface="+mn-lt"/>
              </a:rPr>
              <a:t>国内人口健康信息标准</a:t>
            </a:r>
            <a:endParaRPr kumimoji="0" lang="zh-CN" altLang="en-US" sz="2400" b="0" i="0" u="none" strike="noStrike" kern="1200" cap="none" spc="0" normalizeH="0" baseline="0" noProof="0" dirty="0">
              <a:ln>
                <a:noFill/>
              </a:ln>
              <a:solidFill>
                <a:prstClr val="black"/>
              </a:solidFill>
              <a:effectLst/>
              <a:uLnTx/>
              <a:uFillTx/>
              <a:cs typeface="+mn-ea"/>
              <a:sym typeface="+mn-lt"/>
            </a:endParaRPr>
          </a:p>
        </p:txBody>
      </p:sp>
      <p:sp>
        <p:nvSpPr>
          <p:cNvPr id="4" name="TextBox 3"/>
          <p:cNvSpPr txBox="1"/>
          <p:nvPr/>
        </p:nvSpPr>
        <p:spPr>
          <a:xfrm>
            <a:off x="323528" y="1357516"/>
            <a:ext cx="8136904" cy="230832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prstClr val="black"/>
                </a:solidFill>
                <a:effectLst/>
                <a:uLnTx/>
                <a:uFillTx/>
                <a:cs typeface="+mn-ea"/>
                <a:sym typeface="+mn-lt"/>
              </a:rPr>
              <a:t>        </a:t>
            </a:r>
            <a:r>
              <a:rPr kumimoji="0" lang="zh-CN" altLang="en-US" sz="2400" b="0" i="0" u="none" strike="noStrike" kern="1200" cap="none" spc="0" normalizeH="0" baseline="0" noProof="0" dirty="0" smtClean="0">
                <a:ln>
                  <a:noFill/>
                </a:ln>
                <a:solidFill>
                  <a:prstClr val="black"/>
                </a:solidFill>
                <a:effectLst/>
                <a:uLnTx/>
                <a:uFillTx/>
                <a:cs typeface="+mn-ea"/>
                <a:sym typeface="+mn-lt"/>
              </a:rPr>
              <a:t>人口健康信息是指依据国家法律法规和工作职责，各级各类医疗卫生</a:t>
            </a:r>
            <a:r>
              <a:rPr kumimoji="0" lang="zh-CN" altLang="en-US" sz="2400" b="0" i="0" u="none" strike="sngStrike" kern="1200" cap="none" spc="0" normalizeH="0" baseline="0" noProof="0" dirty="0" smtClean="0">
                <a:ln>
                  <a:noFill/>
                </a:ln>
                <a:solidFill>
                  <a:srgbClr val="FF0000"/>
                </a:solidFill>
                <a:effectLst/>
                <a:uLnTx/>
                <a:uFillTx/>
                <a:cs typeface="+mn-ea"/>
                <a:sym typeface="+mn-lt"/>
              </a:rPr>
              <a:t>计生</a:t>
            </a:r>
            <a:r>
              <a:rPr kumimoji="0" lang="zh-CN" altLang="en-US" sz="2400" b="0" i="0" u="none" strike="noStrike" kern="1200" cap="none" spc="0" normalizeH="0" baseline="0" noProof="0" dirty="0" smtClean="0">
                <a:ln>
                  <a:noFill/>
                </a:ln>
                <a:solidFill>
                  <a:prstClr val="black"/>
                </a:solidFill>
                <a:effectLst/>
                <a:uLnTx/>
                <a:uFillTx/>
                <a:cs typeface="+mn-ea"/>
                <a:sym typeface="+mn-lt"/>
              </a:rPr>
              <a:t>服务机构在服务和管理过程中产生的</a:t>
            </a:r>
            <a:r>
              <a:rPr kumimoji="0" lang="zh-CN" altLang="en-US" sz="2400" b="1" i="0" u="none" strike="noStrike" kern="1200" cap="none" spc="0" normalizeH="0" baseline="0" noProof="0" dirty="0" smtClean="0">
                <a:ln>
                  <a:noFill/>
                </a:ln>
                <a:solidFill>
                  <a:srgbClr val="FF0000"/>
                </a:solidFill>
                <a:effectLst/>
                <a:uLnTx/>
                <a:uFillTx/>
                <a:cs typeface="+mn-ea"/>
                <a:sym typeface="+mn-lt"/>
              </a:rPr>
              <a:t>人口基本信息、医疗卫生服务信息</a:t>
            </a:r>
            <a:r>
              <a:rPr kumimoji="0" lang="zh-CN" altLang="en-US" sz="2400" b="0" i="0" u="none" strike="noStrike" kern="1200" cap="none" spc="0" normalizeH="0" baseline="0" noProof="0" dirty="0" smtClean="0">
                <a:ln>
                  <a:noFill/>
                </a:ln>
                <a:solidFill>
                  <a:prstClr val="black"/>
                </a:solidFill>
                <a:effectLst/>
                <a:uLnTx/>
                <a:uFillTx/>
                <a:cs typeface="+mn-ea"/>
                <a:sym typeface="+mn-lt"/>
              </a:rPr>
              <a:t>等，主要包括全员人口、电子健康档案、电子病历以及人口健康统计信息等。</a:t>
            </a:r>
            <a:endParaRPr kumimoji="0" lang="zh-CN" altLang="en-US" sz="2400" b="0" i="0" u="none" strike="noStrike" kern="1200" cap="none" spc="0" normalizeH="0" baseline="0" noProof="0" dirty="0">
              <a:ln>
                <a:noFill/>
              </a:ln>
              <a:solidFill>
                <a:prstClr val="black"/>
              </a:solidFill>
              <a:effectLst/>
              <a:uLnTx/>
              <a:uFillTx/>
              <a:cs typeface="+mn-ea"/>
              <a:sym typeface="+mn-lt"/>
            </a:endParaRPr>
          </a:p>
        </p:txBody>
      </p:sp>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6" name="TextBox 43"/>
          <p:cNvSpPr txBox="1">
            <a:spLocks noChangeArrowheads="1"/>
          </p:cNvSpPr>
          <p:nvPr/>
        </p:nvSpPr>
        <p:spPr bwMode="auto">
          <a:xfrm>
            <a:off x="1943074" y="6439"/>
            <a:ext cx="6157318"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smtClean="0">
                <a:ln>
                  <a:noFill/>
                </a:ln>
                <a:solidFill>
                  <a:prstClr val="black"/>
                </a:solidFill>
                <a:effectLst/>
                <a:uLnTx/>
                <a:uFillTx/>
                <a:latin typeface="+mn-lt"/>
                <a:ea typeface="+mn-ea"/>
                <a:cs typeface="+mn-ea"/>
                <a:sym typeface="+mn-lt"/>
              </a:rPr>
              <a:t>信息技术</a:t>
            </a:r>
            <a:r>
              <a:rPr kumimoji="0" lang="zh-CN" altLang="en-US" sz="4000" b="1" i="0" u="none" strike="noStrike" kern="1200" cap="none" spc="0" normalizeH="0" baseline="0" noProof="0" dirty="0">
                <a:ln>
                  <a:noFill/>
                </a:ln>
                <a:solidFill>
                  <a:prstClr val="black"/>
                </a:solidFill>
                <a:effectLst/>
                <a:uLnTx/>
                <a:uFillTx/>
                <a:latin typeface="+mn-lt"/>
                <a:ea typeface="+mn-ea"/>
                <a:cs typeface="+mn-ea"/>
                <a:sym typeface="+mn-lt"/>
              </a:rPr>
              <a:t>标准化</a:t>
            </a:r>
            <a:r>
              <a:rPr kumimoji="0" lang="zh-CN" altLang="en-US" sz="4000" b="1" i="0" u="none" strike="noStrike" kern="1200" cap="none" spc="0" normalizeH="0" baseline="0" noProof="0" dirty="0" smtClean="0">
                <a:ln>
                  <a:noFill/>
                </a:ln>
                <a:solidFill>
                  <a:prstClr val="black"/>
                </a:solidFill>
                <a:effectLst/>
                <a:uLnTx/>
                <a:uFillTx/>
                <a:latin typeface="+mn-lt"/>
                <a:ea typeface="+mn-ea"/>
                <a:cs typeface="+mn-ea"/>
                <a:sym typeface="+mn-lt"/>
              </a:rPr>
              <a:t>管理</a:t>
            </a:r>
            <a:endParaRPr kumimoji="0" lang="en-US" altLang="zh-CN" sz="4000" b="1" i="0" u="none" strike="noStrike" kern="1200" cap="none" spc="0" normalizeH="0" baseline="0" noProof="0" dirty="0">
              <a:ln>
                <a:noFill/>
              </a:ln>
              <a:solidFill>
                <a:prstClr val="black"/>
              </a:solidFill>
              <a:effectLst/>
              <a:uLnTx/>
              <a:uFillTx/>
              <a:latin typeface="+mn-lt"/>
              <a:ea typeface="+mn-ea"/>
              <a:cs typeface="+mn-ea"/>
              <a:sym typeface="+mn-lt"/>
            </a:endParaRPr>
          </a:p>
        </p:txBody>
      </p: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8" name="TextBox 7"/>
          <p:cNvSpPr txBox="1"/>
          <p:nvPr/>
        </p:nvSpPr>
        <p:spPr>
          <a:xfrm>
            <a:off x="221659" y="6439"/>
            <a:ext cx="725769" cy="693103"/>
          </a:xfrm>
          <a:prstGeom prst="rect">
            <a:avLst/>
          </a:prstGeom>
          <a:noFill/>
        </p:spPr>
        <p:txBody>
          <a:bodyPr wrap="none" lIns="76800" tIns="38400" rIns="76800" bIns="384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smtClean="0">
                <a:ln>
                  <a:noFill/>
                </a:ln>
                <a:solidFill>
                  <a:prstClr val="black"/>
                </a:solidFill>
                <a:effectLst/>
                <a:uLnTx/>
                <a:uFillTx/>
                <a:cs typeface="+mn-ea"/>
                <a:sym typeface="+mn-lt"/>
              </a:rPr>
              <a:t>02</a:t>
            </a:r>
            <a:endParaRPr kumimoji="0" lang="zh-CN" altLang="en-US" sz="4000" b="0" i="0" u="none" strike="noStrike" kern="1200" cap="none" spc="0" normalizeH="0" baseline="0" noProof="0" dirty="0">
              <a:ln>
                <a:noFill/>
              </a:ln>
              <a:solidFill>
                <a:prstClr val="black"/>
              </a:solidFill>
              <a:effectLst/>
              <a:uLnTx/>
              <a:uFillTx/>
              <a:cs typeface="+mn-ea"/>
              <a:sym typeface="+mn-lt"/>
            </a:endParaRPr>
          </a:p>
        </p:txBody>
      </p:sp>
      <p:sp>
        <p:nvSpPr>
          <p:cNvPr id="11" name="TextBox 10"/>
          <p:cNvSpPr txBox="1"/>
          <p:nvPr/>
        </p:nvSpPr>
        <p:spPr>
          <a:xfrm>
            <a:off x="141410" y="813941"/>
            <a:ext cx="327846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cs typeface="+mn-ea"/>
                <a:sym typeface="+mn-lt"/>
              </a:rPr>
              <a:t>三、人口健康信息标准</a:t>
            </a:r>
          </a:p>
        </p:txBody>
      </p:sp>
    </p:spTree>
    <p:extLst>
      <p:ext uri="{BB962C8B-B14F-4D97-AF65-F5344CB8AC3E}">
        <p14:creationId xmlns:p14="http://schemas.microsoft.com/office/powerpoint/2010/main" val="419827060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25" name="组合 2824"/>
          <p:cNvGrpSpPr/>
          <p:nvPr/>
        </p:nvGrpSpPr>
        <p:grpSpPr>
          <a:xfrm>
            <a:off x="518150" y="2522039"/>
            <a:ext cx="2191599" cy="570733"/>
            <a:chOff x="503238" y="2612182"/>
            <a:chExt cx="2191599" cy="570733"/>
          </a:xfrm>
        </p:grpSpPr>
        <p:sp>
          <p:nvSpPr>
            <p:cNvPr id="2826" name="矩形 2825"/>
            <p:cNvSpPr/>
            <p:nvPr/>
          </p:nvSpPr>
          <p:spPr>
            <a:xfrm>
              <a:off x="503238" y="2612182"/>
              <a:ext cx="184731" cy="369332"/>
            </a:xfrm>
            <a:prstGeom prst="rect">
              <a:avLst/>
            </a:prstGeom>
            <a:scene3d>
              <a:camera prst="orthographicFront"/>
              <a:lightRig rig="threePt" dir="t"/>
            </a:scene3d>
            <a:sp3d>
              <a:bevelT/>
            </a:sp3d>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0" cap="none" spc="0" normalizeH="0" baseline="0" noProof="0" dirty="0">
                <a:ln>
                  <a:noFill/>
                </a:ln>
                <a:solidFill>
                  <a:prstClr val="black">
                    <a:lumMod val="75000"/>
                    <a:lumOff val="25000"/>
                  </a:prstClr>
                </a:solidFill>
                <a:effectLst/>
                <a:uLnTx/>
                <a:uFillTx/>
                <a:cs typeface="+mn-ea"/>
                <a:sym typeface="+mn-lt"/>
              </a:endParaRPr>
            </a:p>
          </p:txBody>
        </p:sp>
        <p:sp>
          <p:nvSpPr>
            <p:cNvPr id="2827" name="矩形 2826"/>
            <p:cNvSpPr/>
            <p:nvPr/>
          </p:nvSpPr>
          <p:spPr>
            <a:xfrm>
              <a:off x="503238" y="2905916"/>
              <a:ext cx="2191599" cy="276999"/>
            </a:xfrm>
            <a:prstGeom prst="rect">
              <a:avLst/>
            </a:prstGeom>
            <a:scene3d>
              <a:camera prst="orthographicFront"/>
              <a:lightRig rig="threePt" dir="t"/>
            </a:scene3d>
            <a:sp3d>
              <a:bevelT/>
            </a:sp3d>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lumMod val="75000"/>
                    <a:lumOff val="25000"/>
                  </a:prstClr>
                </a:solidFill>
                <a:effectLst/>
                <a:uLnTx/>
                <a:uFillTx/>
                <a:cs typeface="+mn-ea"/>
                <a:sym typeface="+mn-lt"/>
              </a:endParaRPr>
            </a:p>
          </p:txBody>
        </p:sp>
      </p:grpSp>
      <p:sp>
        <p:nvSpPr>
          <p:cNvPr id="2831" name="矩形 2830"/>
          <p:cNvSpPr/>
          <p:nvPr/>
        </p:nvSpPr>
        <p:spPr>
          <a:xfrm>
            <a:off x="3393147" y="2522039"/>
            <a:ext cx="184731" cy="369332"/>
          </a:xfrm>
          <a:prstGeom prst="rect">
            <a:avLst/>
          </a:prstGeom>
          <a:scene3d>
            <a:camera prst="orthographicFront"/>
            <a:lightRig rig="threePt" dir="t"/>
          </a:scene3d>
          <a:sp3d>
            <a:bevelT/>
          </a:sp3d>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0" cap="none" spc="0" normalizeH="0" baseline="0" noProof="0" dirty="0">
              <a:ln>
                <a:noFill/>
              </a:ln>
              <a:solidFill>
                <a:prstClr val="black">
                  <a:lumMod val="75000"/>
                  <a:lumOff val="25000"/>
                </a:prstClr>
              </a:solidFill>
              <a:effectLst/>
              <a:uLnTx/>
              <a:uFillTx/>
              <a:cs typeface="+mn-ea"/>
              <a:sym typeface="+mn-lt"/>
            </a:endParaRPr>
          </a:p>
        </p:txBody>
      </p:sp>
      <p:cxnSp>
        <p:nvCxnSpPr>
          <p:cNvPr id="16" name="直接连接符 15"/>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8" name="燕尾形 17"/>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2" name="TextBox 1"/>
          <p:cNvSpPr txBox="1"/>
          <p:nvPr/>
        </p:nvSpPr>
        <p:spPr>
          <a:xfrm>
            <a:off x="1943074" y="774275"/>
            <a:ext cx="469342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black"/>
                </a:solidFill>
                <a:effectLst/>
                <a:uLnTx/>
                <a:uFillTx/>
                <a:cs typeface="+mn-ea"/>
                <a:sym typeface="+mn-lt"/>
              </a:rPr>
              <a:t>国外人口健康信息技术标准</a:t>
            </a:r>
            <a:endParaRPr kumimoji="0" lang="zh-CN" altLang="en-US" sz="2800" b="1" i="0" u="none" strike="noStrike" kern="1200" cap="none" spc="0" normalizeH="0" baseline="0" noProof="0" dirty="0">
              <a:ln>
                <a:noFill/>
              </a:ln>
              <a:solidFill>
                <a:prstClr val="black"/>
              </a:solidFill>
              <a:effectLst/>
              <a:uLnTx/>
              <a:uFillTx/>
              <a:cs typeface="+mn-ea"/>
              <a:sym typeface="+mn-lt"/>
            </a:endParaRPr>
          </a:p>
        </p:txBody>
      </p:sp>
      <p:cxnSp>
        <p:nvCxnSpPr>
          <p:cNvPr id="20" name="直接连接符 19"/>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1" name="TextBox 43"/>
          <p:cNvSpPr txBox="1">
            <a:spLocks noChangeArrowheads="1"/>
          </p:cNvSpPr>
          <p:nvPr/>
        </p:nvSpPr>
        <p:spPr bwMode="auto">
          <a:xfrm>
            <a:off x="1943074" y="6439"/>
            <a:ext cx="6157318"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smtClean="0">
                <a:ln>
                  <a:noFill/>
                </a:ln>
                <a:solidFill>
                  <a:prstClr val="black"/>
                </a:solidFill>
                <a:effectLst/>
                <a:uLnTx/>
                <a:uFillTx/>
                <a:latin typeface="+mn-lt"/>
                <a:ea typeface="+mn-ea"/>
                <a:cs typeface="+mn-ea"/>
                <a:sym typeface="+mn-lt"/>
              </a:rPr>
              <a:t>信息技术</a:t>
            </a:r>
            <a:r>
              <a:rPr kumimoji="0" lang="zh-CN" altLang="en-US" sz="4000" b="1" i="0" u="none" strike="noStrike" kern="1200" cap="none" spc="0" normalizeH="0" baseline="0" noProof="0" dirty="0">
                <a:ln>
                  <a:noFill/>
                </a:ln>
                <a:solidFill>
                  <a:prstClr val="black"/>
                </a:solidFill>
                <a:effectLst/>
                <a:uLnTx/>
                <a:uFillTx/>
                <a:latin typeface="+mn-lt"/>
                <a:ea typeface="+mn-ea"/>
                <a:cs typeface="+mn-ea"/>
                <a:sym typeface="+mn-lt"/>
              </a:rPr>
              <a:t>标准化</a:t>
            </a:r>
            <a:r>
              <a:rPr kumimoji="0" lang="zh-CN" altLang="en-US" sz="4000" b="1" i="0" u="none" strike="noStrike" kern="1200" cap="none" spc="0" normalizeH="0" baseline="0" noProof="0" dirty="0" smtClean="0">
                <a:ln>
                  <a:noFill/>
                </a:ln>
                <a:solidFill>
                  <a:prstClr val="black"/>
                </a:solidFill>
                <a:effectLst/>
                <a:uLnTx/>
                <a:uFillTx/>
                <a:latin typeface="+mn-lt"/>
                <a:ea typeface="+mn-ea"/>
                <a:cs typeface="+mn-ea"/>
                <a:sym typeface="+mn-lt"/>
              </a:rPr>
              <a:t>管理</a:t>
            </a:r>
            <a:endParaRPr kumimoji="0" lang="en-US" altLang="zh-CN" sz="4000" b="1" i="0" u="none" strike="noStrike" kern="1200" cap="none" spc="0" normalizeH="0" baseline="0" noProof="0" dirty="0">
              <a:ln>
                <a:noFill/>
              </a:ln>
              <a:solidFill>
                <a:prstClr val="black"/>
              </a:solidFill>
              <a:effectLst/>
              <a:uLnTx/>
              <a:uFillTx/>
              <a:latin typeface="+mn-lt"/>
              <a:ea typeface="+mn-ea"/>
              <a:cs typeface="+mn-ea"/>
              <a:sym typeface="+mn-lt"/>
            </a:endParaRPr>
          </a:p>
        </p:txBody>
      </p:sp>
      <p:sp>
        <p:nvSpPr>
          <p:cNvPr id="22" name="燕尾形 21"/>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23" name="TextBox 7"/>
          <p:cNvSpPr txBox="1"/>
          <p:nvPr/>
        </p:nvSpPr>
        <p:spPr>
          <a:xfrm>
            <a:off x="221659" y="6439"/>
            <a:ext cx="725769" cy="693103"/>
          </a:xfrm>
          <a:prstGeom prst="rect">
            <a:avLst/>
          </a:prstGeom>
          <a:noFill/>
        </p:spPr>
        <p:txBody>
          <a:bodyPr wrap="none" lIns="76800" tIns="38400" rIns="76800" bIns="384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smtClean="0">
                <a:ln>
                  <a:noFill/>
                </a:ln>
                <a:solidFill>
                  <a:prstClr val="black"/>
                </a:solidFill>
                <a:effectLst/>
                <a:uLnTx/>
                <a:uFillTx/>
                <a:cs typeface="+mn-ea"/>
                <a:sym typeface="+mn-lt"/>
              </a:rPr>
              <a:t>02</a:t>
            </a:r>
            <a:endParaRPr kumimoji="0" lang="zh-CN" altLang="en-US" sz="4000" b="0" i="0" u="none" strike="noStrike" kern="1200" cap="none" spc="0" normalizeH="0" baseline="0" noProof="0" dirty="0">
              <a:ln>
                <a:noFill/>
              </a:ln>
              <a:solidFill>
                <a:prstClr val="black"/>
              </a:solidFill>
              <a:effectLst/>
              <a:uLnTx/>
              <a:uFillTx/>
              <a:cs typeface="+mn-ea"/>
              <a:sym typeface="+mn-lt"/>
            </a:endParaRPr>
          </a:p>
        </p:txBody>
      </p:sp>
      <p:sp>
        <p:nvSpPr>
          <p:cNvPr id="5" name="文本框 4"/>
          <p:cNvSpPr txBox="1"/>
          <p:nvPr/>
        </p:nvSpPr>
        <p:spPr>
          <a:xfrm>
            <a:off x="1259632" y="1770601"/>
            <a:ext cx="6624736" cy="2677656"/>
          </a:xfrm>
          <a:prstGeom prst="rect">
            <a:avLst/>
          </a:prstGeom>
          <a:noFill/>
        </p:spPr>
        <p:txBody>
          <a:bodyPr wrap="square" rtlCol="0">
            <a:spAutoFit/>
          </a:bodyPr>
          <a:lstStyle/>
          <a:p>
            <a:r>
              <a:rPr lang="zh-CN" altLang="en-US" sz="2400" dirty="0" smtClean="0">
                <a:cs typeface="+mn-ea"/>
                <a:sym typeface="+mn-lt"/>
              </a:rPr>
              <a:t>国际标准化组织</a:t>
            </a:r>
            <a:r>
              <a:rPr lang="en-US" altLang="zh-CN" sz="2400" dirty="0" smtClean="0">
                <a:cs typeface="+mn-ea"/>
                <a:sym typeface="+mn-lt"/>
              </a:rPr>
              <a:t>ISO/TC215        </a:t>
            </a:r>
            <a:r>
              <a:rPr lang="en-US" altLang="zh-CN" sz="2400" b="1" dirty="0" smtClean="0">
                <a:solidFill>
                  <a:srgbClr val="FF0000"/>
                </a:solidFill>
                <a:cs typeface="+mn-ea"/>
                <a:sym typeface="+mn-lt"/>
              </a:rPr>
              <a:t>1946</a:t>
            </a:r>
          </a:p>
          <a:p>
            <a:endParaRPr lang="en-US" sz="2400" dirty="0">
              <a:cs typeface="+mn-ea"/>
              <a:sym typeface="+mn-lt"/>
            </a:endParaRPr>
          </a:p>
          <a:p>
            <a:r>
              <a:rPr lang="en-US" sz="2400" dirty="0" smtClean="0">
                <a:cs typeface="+mn-ea"/>
                <a:sym typeface="+mn-lt"/>
              </a:rPr>
              <a:t>HL7 </a:t>
            </a:r>
            <a:r>
              <a:rPr lang="en-US" altLang="zh-CN" sz="2400" dirty="0" smtClean="0">
                <a:cs typeface="+mn-ea"/>
                <a:sym typeface="+mn-lt"/>
              </a:rPr>
              <a:t>Health Level Seven             </a:t>
            </a:r>
            <a:r>
              <a:rPr lang="en-US" altLang="zh-CN" sz="2400" b="1" dirty="0" smtClean="0">
                <a:solidFill>
                  <a:srgbClr val="FF0000"/>
                </a:solidFill>
                <a:cs typeface="+mn-ea"/>
                <a:sym typeface="+mn-lt"/>
              </a:rPr>
              <a:t>1987</a:t>
            </a:r>
            <a:endParaRPr lang="en-US" sz="2400" b="1" dirty="0" smtClean="0">
              <a:solidFill>
                <a:srgbClr val="FF0000"/>
              </a:solidFill>
              <a:cs typeface="+mn-ea"/>
              <a:sym typeface="+mn-lt"/>
            </a:endParaRPr>
          </a:p>
          <a:p>
            <a:endParaRPr lang="en-US" sz="2400" dirty="0">
              <a:cs typeface="+mn-ea"/>
              <a:sym typeface="+mn-lt"/>
            </a:endParaRPr>
          </a:p>
          <a:p>
            <a:r>
              <a:rPr lang="zh-CN" altLang="en-US" sz="2400" dirty="0" smtClean="0">
                <a:cs typeface="+mn-ea"/>
                <a:sym typeface="+mn-lt"/>
              </a:rPr>
              <a:t>欧洲标准化组织</a:t>
            </a:r>
            <a:r>
              <a:rPr lang="en-US" altLang="zh-CN" sz="2400" dirty="0" smtClean="0">
                <a:cs typeface="+mn-ea"/>
                <a:sym typeface="+mn-lt"/>
              </a:rPr>
              <a:t>CEN/TC 251       </a:t>
            </a:r>
            <a:r>
              <a:rPr lang="en-US" altLang="zh-CN" sz="2400" b="1" dirty="0" smtClean="0">
                <a:solidFill>
                  <a:srgbClr val="FF0000"/>
                </a:solidFill>
                <a:cs typeface="+mn-ea"/>
                <a:sym typeface="+mn-lt"/>
              </a:rPr>
              <a:t>1961</a:t>
            </a:r>
          </a:p>
          <a:p>
            <a:endParaRPr lang="en-US" sz="2400" dirty="0">
              <a:cs typeface="+mn-ea"/>
              <a:sym typeface="+mn-lt"/>
            </a:endParaRPr>
          </a:p>
          <a:p>
            <a:r>
              <a:rPr lang="zh-CN" altLang="en-US" sz="2400" dirty="0" smtClean="0">
                <a:cs typeface="+mn-ea"/>
                <a:sym typeface="+mn-lt"/>
              </a:rPr>
              <a:t>美国</a:t>
            </a:r>
            <a:r>
              <a:rPr lang="en-US" altLang="zh-CN" sz="2400" dirty="0" smtClean="0">
                <a:cs typeface="+mn-ea"/>
                <a:sym typeface="+mn-lt"/>
              </a:rPr>
              <a:t>IEEE                                      </a:t>
            </a:r>
            <a:r>
              <a:rPr lang="en-US" altLang="zh-CN" sz="2400" b="1" dirty="0" smtClean="0">
                <a:solidFill>
                  <a:srgbClr val="FF0000"/>
                </a:solidFill>
                <a:cs typeface="+mn-ea"/>
                <a:sym typeface="+mn-lt"/>
              </a:rPr>
              <a:t>1963</a:t>
            </a:r>
            <a:endParaRPr lang="en-US" sz="2400" b="1" dirty="0" smtClean="0">
              <a:solidFill>
                <a:srgbClr val="FF0000"/>
              </a:solidFill>
              <a:cs typeface="+mn-ea"/>
              <a:sym typeface="+mn-lt"/>
            </a:endParaRPr>
          </a:p>
        </p:txBody>
      </p:sp>
    </p:spTree>
    <p:extLst>
      <p:ext uri="{BB962C8B-B14F-4D97-AF65-F5344CB8AC3E}">
        <p14:creationId xmlns:p14="http://schemas.microsoft.com/office/powerpoint/2010/main" val="296916873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21" name="直接连接符 2820"/>
          <p:cNvCxnSpPr/>
          <p:nvPr/>
        </p:nvCxnSpPr>
        <p:spPr>
          <a:xfrm rot="5400000">
            <a:off x="1864962" y="2853044"/>
            <a:ext cx="2677772" cy="0"/>
          </a:xfrm>
          <a:prstGeom prst="line">
            <a:avLst/>
          </a:prstGeom>
          <a:ln w="3175">
            <a:solidFill>
              <a:schemeClr val="bg1">
                <a:lumMod val="50000"/>
              </a:schemeClr>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822" name="直接连接符 2821"/>
          <p:cNvCxnSpPr/>
          <p:nvPr/>
        </p:nvCxnSpPr>
        <p:spPr>
          <a:xfrm rot="5400000">
            <a:off x="4652181" y="2853044"/>
            <a:ext cx="2677772" cy="0"/>
          </a:xfrm>
          <a:prstGeom prst="line">
            <a:avLst/>
          </a:prstGeom>
          <a:ln w="3175">
            <a:solidFill>
              <a:schemeClr val="bg1">
                <a:lumMod val="50000"/>
              </a:schemeClr>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2824" name="11 Rectángulo"/>
          <p:cNvSpPr/>
          <p:nvPr/>
        </p:nvSpPr>
        <p:spPr>
          <a:xfrm>
            <a:off x="518149" y="1517589"/>
            <a:ext cx="2373312" cy="946149"/>
          </a:xfrm>
          <a:prstGeom prst="hexagon">
            <a:avLst/>
          </a:prstGeom>
          <a:solidFill>
            <a:srgbClr val="5FCACB"/>
          </a:solidFill>
          <a:ln>
            <a:noFill/>
          </a:ln>
          <a:effectLst/>
          <a:scene3d>
            <a:camera prst="orthographicFront"/>
            <a:lightRig rig="threePt" dir="t"/>
          </a:scene3d>
          <a:sp3d>
            <a:bevelT/>
          </a:sp3d>
        </p:spPr>
        <p:style>
          <a:lnRef idx="3">
            <a:schemeClr val="lt1"/>
          </a:lnRef>
          <a:fillRef idx="1">
            <a:schemeClr val="accent4"/>
          </a:fillRef>
          <a:effectRef idx="1">
            <a:schemeClr val="accent4"/>
          </a:effectRef>
          <a:fontRef idx="minor">
            <a:schemeClr val="lt1"/>
          </a:fontRef>
        </p:style>
        <p:txBody>
          <a:bodyPr lIns="76800" tIns="38400" rIns="76800" bIns="38400"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lvl="0" algn="ctr" fontAlgn="base">
              <a:spcBef>
                <a:spcPct val="0"/>
              </a:spcBef>
              <a:spcAft>
                <a:spcPct val="0"/>
              </a:spcAft>
              <a:defRPr/>
            </a:pPr>
            <a:r>
              <a:rPr lang="zh-CN" altLang="en-US" b="1" kern="0" dirty="0" smtClean="0">
                <a:solidFill>
                  <a:schemeClr val="bg1"/>
                </a:solidFill>
                <a:latin typeface="+mn-lt"/>
                <a:cs typeface="+mn-ea"/>
                <a:sym typeface="+mn-lt"/>
              </a:rPr>
              <a:t>电子病历标准</a:t>
            </a:r>
            <a:endParaRPr lang="en-US" altLang="zh-CN" b="1" kern="0" dirty="0">
              <a:solidFill>
                <a:schemeClr val="bg1"/>
              </a:solidFill>
              <a:latin typeface="+mn-lt"/>
              <a:cs typeface="+mn-ea"/>
              <a:sym typeface="+mn-lt"/>
            </a:endParaRPr>
          </a:p>
        </p:txBody>
      </p:sp>
      <p:grpSp>
        <p:nvGrpSpPr>
          <p:cNvPr id="2825" name="组合 2824"/>
          <p:cNvGrpSpPr/>
          <p:nvPr/>
        </p:nvGrpSpPr>
        <p:grpSpPr>
          <a:xfrm>
            <a:off x="518150" y="2522039"/>
            <a:ext cx="2191599" cy="570733"/>
            <a:chOff x="503238" y="2612182"/>
            <a:chExt cx="2191599" cy="570733"/>
          </a:xfrm>
        </p:grpSpPr>
        <p:sp>
          <p:nvSpPr>
            <p:cNvPr id="2826" name="矩形 2825"/>
            <p:cNvSpPr/>
            <p:nvPr/>
          </p:nvSpPr>
          <p:spPr>
            <a:xfrm>
              <a:off x="503238" y="2612182"/>
              <a:ext cx="184731" cy="369332"/>
            </a:xfrm>
            <a:prstGeom prst="rect">
              <a:avLst/>
            </a:prstGeom>
            <a:scene3d>
              <a:camera prst="orthographicFront"/>
              <a:lightRig rig="threePt" dir="t"/>
            </a:scene3d>
            <a:sp3d>
              <a:bevelT/>
            </a:sp3d>
          </p:spPr>
          <p:txBody>
            <a:bodyPr wrap="none">
              <a:spAutoFit/>
            </a:bodyPr>
            <a:lstStyle/>
            <a:p>
              <a:pPr lvl="0" eaLnBrk="0" fontAlgn="base" hangingPunct="0">
                <a:spcBef>
                  <a:spcPct val="0"/>
                </a:spcBef>
                <a:spcAft>
                  <a:spcPct val="0"/>
                </a:spcAft>
                <a:defRPr/>
              </a:pPr>
              <a:endParaRPr lang="en-US" altLang="zh-CN" kern="0" dirty="0">
                <a:solidFill>
                  <a:schemeClr val="tx1">
                    <a:lumMod val="75000"/>
                    <a:lumOff val="25000"/>
                  </a:schemeClr>
                </a:solidFill>
                <a:cs typeface="+mn-ea"/>
                <a:sym typeface="+mn-lt"/>
              </a:endParaRPr>
            </a:p>
          </p:txBody>
        </p:sp>
        <p:sp>
          <p:nvSpPr>
            <p:cNvPr id="2827" name="矩形 2826"/>
            <p:cNvSpPr/>
            <p:nvPr/>
          </p:nvSpPr>
          <p:spPr>
            <a:xfrm>
              <a:off x="503238" y="2905916"/>
              <a:ext cx="2191599" cy="276999"/>
            </a:xfrm>
            <a:prstGeom prst="rect">
              <a:avLst/>
            </a:prstGeom>
            <a:scene3d>
              <a:camera prst="orthographicFront"/>
              <a:lightRig rig="threePt" dir="t"/>
            </a:scene3d>
            <a:sp3d>
              <a:bevelT/>
            </a:sp3d>
          </p:spPr>
          <p:txBody>
            <a:bodyPr wrap="square">
              <a:spAutoFit/>
            </a:bodyPr>
            <a:lstStyle/>
            <a:p>
              <a:endParaRPr lang="zh-CN" altLang="en-US" sz="1200" dirty="0">
                <a:solidFill>
                  <a:schemeClr val="tx1">
                    <a:lumMod val="75000"/>
                    <a:lumOff val="25000"/>
                  </a:schemeClr>
                </a:solidFill>
                <a:cs typeface="+mn-ea"/>
                <a:sym typeface="+mn-lt"/>
              </a:endParaRPr>
            </a:p>
          </p:txBody>
        </p:sp>
      </p:grpSp>
      <p:sp>
        <p:nvSpPr>
          <p:cNvPr id="2829" name="42 Rectángulo"/>
          <p:cNvSpPr/>
          <p:nvPr/>
        </p:nvSpPr>
        <p:spPr>
          <a:xfrm>
            <a:off x="3416540" y="1520038"/>
            <a:ext cx="2373313" cy="946149"/>
          </a:xfrm>
          <a:prstGeom prst="hexagon">
            <a:avLst/>
          </a:prstGeom>
          <a:solidFill>
            <a:srgbClr val="A0BF0D"/>
          </a:solidFill>
          <a:ln>
            <a:noFill/>
          </a:ln>
          <a:effectLst/>
          <a:scene3d>
            <a:camera prst="orthographicFront"/>
            <a:lightRig rig="threePt" dir="t"/>
          </a:scene3d>
          <a:sp3d>
            <a:bevelT/>
          </a:sp3d>
        </p:spPr>
        <p:style>
          <a:lnRef idx="3">
            <a:schemeClr val="lt1"/>
          </a:lnRef>
          <a:fillRef idx="1">
            <a:schemeClr val="accent4"/>
          </a:fillRef>
          <a:effectRef idx="1">
            <a:schemeClr val="accent4"/>
          </a:effectRef>
          <a:fontRef idx="minor">
            <a:schemeClr val="lt1"/>
          </a:fontRef>
        </p:style>
        <p:txBody>
          <a:bodyPr lIns="76800" tIns="38400" rIns="76800" bIns="38400" anchor="ctr"/>
          <a:lstStyle/>
          <a:p>
            <a:pPr lvl="0" algn="ctr" eaLnBrk="0" fontAlgn="base" hangingPunct="0">
              <a:spcBef>
                <a:spcPct val="0"/>
              </a:spcBef>
              <a:spcAft>
                <a:spcPct val="0"/>
              </a:spcAft>
              <a:defRPr/>
            </a:pPr>
            <a:r>
              <a:rPr lang="en-US" altLang="zh-CN" b="1" kern="0" dirty="0" smtClean="0">
                <a:solidFill>
                  <a:schemeClr val="bg1"/>
                </a:solidFill>
                <a:cs typeface="+mn-ea"/>
                <a:sym typeface="+mn-lt"/>
              </a:rPr>
              <a:t>HL7</a:t>
            </a:r>
            <a:r>
              <a:rPr lang="zh-CN" altLang="en-US" b="1" kern="0" dirty="0" smtClean="0">
                <a:solidFill>
                  <a:schemeClr val="bg1"/>
                </a:solidFill>
                <a:cs typeface="+mn-ea"/>
                <a:sym typeface="+mn-lt"/>
              </a:rPr>
              <a:t>标准</a:t>
            </a:r>
            <a:endParaRPr lang="en-US" altLang="zh-CN" b="1" kern="0" dirty="0">
              <a:solidFill>
                <a:schemeClr val="bg1"/>
              </a:solidFill>
              <a:cs typeface="+mn-ea"/>
              <a:sym typeface="+mn-lt"/>
            </a:endParaRPr>
          </a:p>
        </p:txBody>
      </p:sp>
      <p:sp>
        <p:nvSpPr>
          <p:cNvPr id="2831" name="矩形 2830"/>
          <p:cNvSpPr/>
          <p:nvPr/>
        </p:nvSpPr>
        <p:spPr>
          <a:xfrm>
            <a:off x="3393147" y="2522039"/>
            <a:ext cx="184731" cy="369332"/>
          </a:xfrm>
          <a:prstGeom prst="rect">
            <a:avLst/>
          </a:prstGeom>
          <a:scene3d>
            <a:camera prst="orthographicFront"/>
            <a:lightRig rig="threePt" dir="t"/>
          </a:scene3d>
          <a:sp3d>
            <a:bevelT/>
          </a:sp3d>
        </p:spPr>
        <p:txBody>
          <a:bodyPr wrap="none">
            <a:spAutoFit/>
          </a:bodyPr>
          <a:lstStyle/>
          <a:p>
            <a:pPr lvl="0" eaLnBrk="0" fontAlgn="base" hangingPunct="0">
              <a:spcBef>
                <a:spcPct val="0"/>
              </a:spcBef>
              <a:spcAft>
                <a:spcPct val="0"/>
              </a:spcAft>
              <a:defRPr/>
            </a:pPr>
            <a:endParaRPr lang="en-US" altLang="zh-CN" kern="0" dirty="0">
              <a:solidFill>
                <a:schemeClr val="tx1">
                  <a:lumMod val="75000"/>
                  <a:lumOff val="25000"/>
                </a:schemeClr>
              </a:solidFill>
              <a:cs typeface="+mn-ea"/>
              <a:sym typeface="+mn-lt"/>
            </a:endParaRPr>
          </a:p>
        </p:txBody>
      </p:sp>
      <p:sp>
        <p:nvSpPr>
          <p:cNvPr id="2834" name="51 Rectángulo"/>
          <p:cNvSpPr/>
          <p:nvPr/>
        </p:nvSpPr>
        <p:spPr>
          <a:xfrm>
            <a:off x="6245784" y="1517589"/>
            <a:ext cx="2374901" cy="946149"/>
          </a:xfrm>
          <a:prstGeom prst="hexagon">
            <a:avLst/>
          </a:prstGeom>
          <a:solidFill>
            <a:srgbClr val="319095"/>
          </a:solidFill>
          <a:ln>
            <a:noFill/>
          </a:ln>
          <a:effectLst/>
          <a:scene3d>
            <a:camera prst="orthographicFront"/>
            <a:lightRig rig="threePt" dir="t"/>
          </a:scene3d>
          <a:sp3d>
            <a:bevelT/>
          </a:sp3d>
        </p:spPr>
        <p:style>
          <a:lnRef idx="3">
            <a:schemeClr val="lt1"/>
          </a:lnRef>
          <a:fillRef idx="1">
            <a:schemeClr val="accent4"/>
          </a:fillRef>
          <a:effectRef idx="1">
            <a:schemeClr val="accent4"/>
          </a:effectRef>
          <a:fontRef idx="minor">
            <a:schemeClr val="lt1"/>
          </a:fontRef>
        </p:style>
        <p:txBody>
          <a:bodyPr lIns="76800" tIns="38400" rIns="76800" bIns="38400" anchor="ctr"/>
          <a:lstStyle/>
          <a:p>
            <a:pPr lvl="0" algn="ctr" eaLnBrk="0" fontAlgn="base" hangingPunct="0">
              <a:spcBef>
                <a:spcPct val="0"/>
              </a:spcBef>
              <a:spcAft>
                <a:spcPct val="0"/>
              </a:spcAft>
              <a:defRPr/>
            </a:pPr>
            <a:r>
              <a:rPr lang="en-US" altLang="zh-CN" b="1" kern="0" dirty="0" smtClean="0">
                <a:solidFill>
                  <a:schemeClr val="bg1"/>
                </a:solidFill>
                <a:cs typeface="+mn-ea"/>
                <a:sym typeface="+mn-lt"/>
              </a:rPr>
              <a:t>LOINC</a:t>
            </a:r>
            <a:r>
              <a:rPr lang="zh-CN" altLang="en-US" b="1" kern="0" dirty="0">
                <a:solidFill>
                  <a:schemeClr val="bg1"/>
                </a:solidFill>
                <a:cs typeface="+mn-ea"/>
                <a:sym typeface="+mn-lt"/>
              </a:rPr>
              <a:t>标准</a:t>
            </a:r>
            <a:endParaRPr lang="en-US" altLang="zh-CN" b="1" kern="0" dirty="0">
              <a:solidFill>
                <a:schemeClr val="bg1"/>
              </a:solidFill>
              <a:cs typeface="+mn-ea"/>
              <a:sym typeface="+mn-lt"/>
            </a:endParaRPr>
          </a:p>
        </p:txBody>
      </p:sp>
      <p:sp>
        <p:nvSpPr>
          <p:cNvPr id="2836" name="矩形 2835"/>
          <p:cNvSpPr/>
          <p:nvPr/>
        </p:nvSpPr>
        <p:spPr>
          <a:xfrm>
            <a:off x="6245784" y="2522039"/>
            <a:ext cx="2374901" cy="1754326"/>
          </a:xfrm>
          <a:prstGeom prst="rect">
            <a:avLst/>
          </a:prstGeom>
          <a:scene3d>
            <a:camera prst="orthographicFront"/>
            <a:lightRig rig="threePt" dir="t"/>
          </a:scene3d>
          <a:sp3d>
            <a:bevelT/>
          </a:sp3d>
        </p:spPr>
        <p:txBody>
          <a:bodyPr wrap="square">
            <a:spAutoFit/>
          </a:bodyPr>
          <a:lstStyle/>
          <a:p>
            <a:pPr lvl="0" eaLnBrk="0" fontAlgn="base" hangingPunct="0">
              <a:lnSpc>
                <a:spcPct val="150000"/>
              </a:lnSpc>
              <a:spcBef>
                <a:spcPct val="0"/>
              </a:spcBef>
              <a:spcAft>
                <a:spcPct val="0"/>
              </a:spcAft>
              <a:defRPr/>
            </a:pPr>
            <a:r>
              <a:rPr lang="zh-CN" altLang="en-US" kern="0" dirty="0">
                <a:cs typeface="+mn-ea"/>
                <a:sym typeface="+mn-lt"/>
              </a:rPr>
              <a:t>观测指标标志符逻辑命名与编码</a:t>
            </a:r>
            <a:r>
              <a:rPr lang="zh-CN" altLang="en-US" kern="0" dirty="0" smtClean="0">
                <a:cs typeface="+mn-ea"/>
                <a:sym typeface="+mn-lt"/>
              </a:rPr>
              <a:t>系统由</a:t>
            </a:r>
            <a:r>
              <a:rPr lang="zh-CN" altLang="en-US" kern="0" dirty="0">
                <a:cs typeface="+mn-ea"/>
                <a:sym typeface="+mn-lt"/>
              </a:rPr>
              <a:t>美国 </a:t>
            </a:r>
            <a:r>
              <a:rPr lang="en-US" altLang="zh-CN" kern="0" dirty="0" err="1">
                <a:cs typeface="+mn-ea"/>
                <a:sym typeface="+mn-lt"/>
              </a:rPr>
              <a:t>Regenstrief</a:t>
            </a:r>
            <a:r>
              <a:rPr lang="zh-CN" altLang="en-US" kern="0" dirty="0">
                <a:cs typeface="+mn-ea"/>
                <a:sym typeface="+mn-lt"/>
              </a:rPr>
              <a:t>研究院建立和维护</a:t>
            </a:r>
            <a:r>
              <a:rPr lang="zh-CN" altLang="en-US" kern="0" dirty="0">
                <a:solidFill>
                  <a:schemeClr val="tx1">
                    <a:lumMod val="75000"/>
                    <a:lumOff val="25000"/>
                  </a:schemeClr>
                </a:solidFill>
                <a:cs typeface="+mn-ea"/>
                <a:sym typeface="+mn-lt"/>
              </a:rPr>
              <a:t>。</a:t>
            </a:r>
            <a:endParaRPr lang="en-US" altLang="zh-CN" kern="0" dirty="0">
              <a:solidFill>
                <a:schemeClr val="tx1">
                  <a:lumMod val="75000"/>
                  <a:lumOff val="25000"/>
                </a:schemeClr>
              </a:solidFill>
              <a:cs typeface="+mn-ea"/>
              <a:sym typeface="+mn-lt"/>
            </a:endParaRPr>
          </a:p>
        </p:txBody>
      </p:sp>
      <p:cxnSp>
        <p:nvCxnSpPr>
          <p:cNvPr id="16" name="直接连接符 15"/>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8" name="燕尾形 17"/>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2" name="TextBox 1"/>
          <p:cNvSpPr txBox="1"/>
          <p:nvPr/>
        </p:nvSpPr>
        <p:spPr>
          <a:xfrm>
            <a:off x="2291474" y="752386"/>
            <a:ext cx="4512774" cy="523220"/>
          </a:xfrm>
          <a:prstGeom prst="rect">
            <a:avLst/>
          </a:prstGeom>
          <a:noFill/>
        </p:spPr>
        <p:txBody>
          <a:bodyPr wrap="none" rtlCol="0">
            <a:spAutoFit/>
          </a:bodyPr>
          <a:lstStyle/>
          <a:p>
            <a:r>
              <a:rPr lang="zh-CN" altLang="en-US" sz="2800" b="1" dirty="0" smtClean="0">
                <a:cs typeface="+mn-ea"/>
                <a:sym typeface="+mn-lt"/>
              </a:rPr>
              <a:t>国外人口健康信息技术标准</a:t>
            </a:r>
            <a:endParaRPr lang="zh-CN" altLang="en-US" sz="2800" b="1" dirty="0">
              <a:cs typeface="+mn-ea"/>
              <a:sym typeface="+mn-lt"/>
            </a:endParaRPr>
          </a:p>
        </p:txBody>
      </p:sp>
      <p:sp>
        <p:nvSpPr>
          <p:cNvPr id="3" name="矩形 2"/>
          <p:cNvSpPr/>
          <p:nvPr/>
        </p:nvSpPr>
        <p:spPr>
          <a:xfrm>
            <a:off x="173977" y="2522039"/>
            <a:ext cx="4572000" cy="2419124"/>
          </a:xfrm>
          <a:prstGeom prst="rect">
            <a:avLst/>
          </a:prstGeom>
        </p:spPr>
        <p:txBody>
          <a:bodyPr>
            <a:spAutoFit/>
          </a:bodyPr>
          <a:lstStyle/>
          <a:p>
            <a:pPr>
              <a:lnSpc>
                <a:spcPct val="120000"/>
              </a:lnSpc>
            </a:pPr>
            <a:r>
              <a:rPr lang="en-US" altLang="zh-CN" dirty="0">
                <a:cs typeface="+mn-ea"/>
                <a:sym typeface="+mn-lt"/>
              </a:rPr>
              <a:t>《</a:t>
            </a:r>
            <a:r>
              <a:rPr lang="zh-CN" altLang="en-US" dirty="0">
                <a:cs typeface="+mn-ea"/>
                <a:sym typeface="+mn-lt"/>
              </a:rPr>
              <a:t>电子病历系统功能</a:t>
            </a:r>
            <a:r>
              <a:rPr lang="zh-CN" altLang="en-US" dirty="0" smtClean="0">
                <a:cs typeface="+mn-ea"/>
                <a:sym typeface="+mn-lt"/>
              </a:rPr>
              <a:t>模</a:t>
            </a:r>
            <a:r>
              <a:rPr lang="en-US" altLang="zh-CN" dirty="0" smtClean="0">
                <a:cs typeface="+mn-ea"/>
                <a:sym typeface="+mn-lt"/>
              </a:rPr>
              <a:t>V1.1》</a:t>
            </a:r>
          </a:p>
          <a:p>
            <a:pPr>
              <a:lnSpc>
                <a:spcPct val="120000"/>
              </a:lnSpc>
            </a:pPr>
            <a:r>
              <a:rPr lang="en-US" altLang="zh-CN" dirty="0" smtClean="0">
                <a:cs typeface="+mn-ea"/>
                <a:sym typeface="+mn-lt"/>
              </a:rPr>
              <a:t>   (ISO/HIL7107812009)</a:t>
            </a:r>
          </a:p>
          <a:p>
            <a:pPr>
              <a:lnSpc>
                <a:spcPct val="120000"/>
              </a:lnSpc>
            </a:pPr>
            <a:r>
              <a:rPr lang="en-US" altLang="zh-CN" dirty="0" smtClean="0">
                <a:cs typeface="+mn-ea"/>
                <a:sym typeface="+mn-lt"/>
              </a:rPr>
              <a:t>《</a:t>
            </a:r>
            <a:r>
              <a:rPr lang="zh-CN" altLang="en-US" dirty="0">
                <a:cs typeface="+mn-ea"/>
                <a:sym typeface="+mn-lt"/>
              </a:rPr>
              <a:t>数据交换标准</a:t>
            </a:r>
            <a:r>
              <a:rPr lang="en-US" altLang="zh-CN" dirty="0">
                <a:cs typeface="+mn-ea"/>
                <a:sym typeface="+mn-lt"/>
              </a:rPr>
              <a:t>HL7V2.5</a:t>
            </a:r>
            <a:r>
              <a:rPr lang="en-US" altLang="zh-CN" dirty="0" smtClean="0">
                <a:cs typeface="+mn-ea"/>
                <a:sym typeface="+mn-lt"/>
              </a:rPr>
              <a:t>—</a:t>
            </a:r>
            <a:r>
              <a:rPr lang="zh-CN" altLang="en-US" dirty="0" smtClean="0">
                <a:cs typeface="+mn-ea"/>
                <a:sym typeface="+mn-lt"/>
              </a:rPr>
              <a:t>医</a:t>
            </a:r>
            <a:endParaRPr lang="en-US" altLang="zh-CN" dirty="0" smtClean="0">
              <a:cs typeface="+mn-ea"/>
              <a:sym typeface="+mn-lt"/>
            </a:endParaRPr>
          </a:p>
          <a:p>
            <a:pPr>
              <a:lnSpc>
                <a:spcPct val="120000"/>
              </a:lnSpc>
            </a:pPr>
            <a:r>
              <a:rPr lang="en-US" altLang="zh-CN" dirty="0">
                <a:cs typeface="+mn-ea"/>
                <a:sym typeface="+mn-lt"/>
              </a:rPr>
              <a:t> </a:t>
            </a:r>
            <a:r>
              <a:rPr lang="en-US" altLang="zh-CN" dirty="0" smtClean="0">
                <a:cs typeface="+mn-ea"/>
                <a:sym typeface="+mn-lt"/>
              </a:rPr>
              <a:t>  </a:t>
            </a:r>
            <a:r>
              <a:rPr lang="zh-CN" altLang="en-US" dirty="0" smtClean="0">
                <a:cs typeface="+mn-ea"/>
                <a:sym typeface="+mn-lt"/>
              </a:rPr>
              <a:t>疗</a:t>
            </a:r>
            <a:r>
              <a:rPr lang="zh-CN" altLang="en-US" dirty="0">
                <a:cs typeface="+mn-ea"/>
                <a:sym typeface="+mn-lt"/>
              </a:rPr>
              <a:t>情景下的电子数据交换</a:t>
            </a:r>
            <a:r>
              <a:rPr lang="zh-CN" altLang="en-US" dirty="0" smtClean="0">
                <a:cs typeface="+mn-ea"/>
                <a:sym typeface="+mn-lt"/>
              </a:rPr>
              <a:t>应</a:t>
            </a:r>
            <a:endParaRPr lang="en-US" altLang="zh-CN" dirty="0" smtClean="0">
              <a:cs typeface="+mn-ea"/>
              <a:sym typeface="+mn-lt"/>
            </a:endParaRPr>
          </a:p>
          <a:p>
            <a:pPr>
              <a:lnSpc>
                <a:spcPct val="120000"/>
              </a:lnSpc>
            </a:pPr>
            <a:r>
              <a:rPr lang="en-US" altLang="zh-CN" dirty="0">
                <a:cs typeface="+mn-ea"/>
                <a:sym typeface="+mn-lt"/>
              </a:rPr>
              <a:t> </a:t>
            </a:r>
            <a:r>
              <a:rPr lang="en-US" altLang="zh-CN" dirty="0" smtClean="0">
                <a:cs typeface="+mn-ea"/>
                <a:sym typeface="+mn-lt"/>
              </a:rPr>
              <a:t>  </a:t>
            </a:r>
            <a:r>
              <a:rPr lang="zh-CN" altLang="en-US" dirty="0" smtClean="0">
                <a:cs typeface="+mn-ea"/>
                <a:sym typeface="+mn-lt"/>
              </a:rPr>
              <a:t>用</a:t>
            </a:r>
            <a:r>
              <a:rPr lang="zh-CN" altLang="en-US" dirty="0">
                <a:cs typeface="+mn-ea"/>
                <a:sym typeface="+mn-lt"/>
              </a:rPr>
              <a:t>协议</a:t>
            </a:r>
            <a:r>
              <a:rPr lang="en-US" altLang="zh-CN" dirty="0" smtClean="0">
                <a:cs typeface="+mn-ea"/>
                <a:sym typeface="+mn-lt"/>
              </a:rPr>
              <a:t>》</a:t>
            </a:r>
          </a:p>
          <a:p>
            <a:pPr>
              <a:lnSpc>
                <a:spcPct val="120000"/>
              </a:lnSpc>
            </a:pPr>
            <a:r>
              <a:rPr lang="en-US" altLang="zh-CN" dirty="0">
                <a:cs typeface="+mn-ea"/>
                <a:sym typeface="+mn-lt"/>
              </a:rPr>
              <a:t> </a:t>
            </a:r>
            <a:r>
              <a:rPr lang="en-US" altLang="zh-CN" dirty="0" smtClean="0">
                <a:cs typeface="+mn-ea"/>
                <a:sym typeface="+mn-lt"/>
              </a:rPr>
              <a:t>  (BO/HL727931:2009)</a:t>
            </a:r>
          </a:p>
          <a:p>
            <a:pPr>
              <a:lnSpc>
                <a:spcPct val="120000"/>
              </a:lnSpc>
            </a:pPr>
            <a:r>
              <a:rPr lang="zh-CN" altLang="en-US" dirty="0" smtClean="0">
                <a:cs typeface="+mn-ea"/>
                <a:sym typeface="+mn-lt"/>
              </a:rPr>
              <a:t>    等等</a:t>
            </a:r>
            <a:endParaRPr lang="en-US" altLang="zh-CN" dirty="0" smtClean="0">
              <a:cs typeface="+mn-ea"/>
              <a:sym typeface="+mn-lt"/>
            </a:endParaRPr>
          </a:p>
        </p:txBody>
      </p:sp>
      <p:sp>
        <p:nvSpPr>
          <p:cNvPr id="4" name="TextBox 3"/>
          <p:cNvSpPr txBox="1"/>
          <p:nvPr/>
        </p:nvSpPr>
        <p:spPr>
          <a:xfrm>
            <a:off x="3485511" y="2499742"/>
            <a:ext cx="2304341" cy="1754326"/>
          </a:xfrm>
          <a:prstGeom prst="rect">
            <a:avLst/>
          </a:prstGeom>
          <a:noFill/>
          <a:scene3d>
            <a:camera prst="orthographicFront"/>
            <a:lightRig rig="threePt" dir="t"/>
          </a:scene3d>
          <a:sp3d>
            <a:bevelT/>
          </a:sp3d>
        </p:spPr>
        <p:txBody>
          <a:bodyPr wrap="square" rtlCol="0">
            <a:spAutoFit/>
          </a:bodyPr>
          <a:lstStyle/>
          <a:p>
            <a:pPr>
              <a:lnSpc>
                <a:spcPct val="150000"/>
              </a:lnSpc>
            </a:pPr>
            <a:r>
              <a:rPr lang="zh-CN" altLang="en-US" dirty="0" smtClean="0">
                <a:cs typeface="+mn-ea"/>
                <a:sym typeface="+mn-lt"/>
              </a:rPr>
              <a:t>健康信息交换第七层协议是标准化的医疗领域不同应用之间的电子传输协议。</a:t>
            </a:r>
            <a:endParaRPr lang="zh-CN" altLang="en-US" dirty="0">
              <a:cs typeface="+mn-ea"/>
              <a:sym typeface="+mn-lt"/>
            </a:endParaRPr>
          </a:p>
        </p:txBody>
      </p:sp>
      <p:cxnSp>
        <p:nvCxnSpPr>
          <p:cNvPr id="20" name="直接连接符 19"/>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1" name="TextBox 43"/>
          <p:cNvSpPr txBox="1">
            <a:spLocks noChangeArrowheads="1"/>
          </p:cNvSpPr>
          <p:nvPr/>
        </p:nvSpPr>
        <p:spPr bwMode="auto">
          <a:xfrm>
            <a:off x="1943074" y="6439"/>
            <a:ext cx="6157318"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r>
              <a:rPr lang="zh-CN" altLang="en-US" sz="4000" b="1" dirty="0" smtClean="0">
                <a:latin typeface="+mn-lt"/>
                <a:ea typeface="+mn-ea"/>
                <a:cs typeface="+mn-ea"/>
                <a:sym typeface="+mn-lt"/>
              </a:rPr>
              <a:t>信息技术</a:t>
            </a:r>
            <a:r>
              <a:rPr lang="zh-CN" altLang="en-US" sz="4000" b="1" dirty="0">
                <a:latin typeface="+mn-lt"/>
                <a:ea typeface="+mn-ea"/>
                <a:cs typeface="+mn-ea"/>
                <a:sym typeface="+mn-lt"/>
              </a:rPr>
              <a:t>标准化</a:t>
            </a:r>
            <a:r>
              <a:rPr lang="zh-CN" altLang="en-US" sz="4000" b="1" dirty="0" smtClean="0">
                <a:latin typeface="+mn-lt"/>
                <a:ea typeface="+mn-ea"/>
                <a:cs typeface="+mn-ea"/>
                <a:sym typeface="+mn-lt"/>
              </a:rPr>
              <a:t>管理</a:t>
            </a:r>
            <a:endParaRPr lang="en-US" altLang="zh-CN" sz="4000" b="1" dirty="0">
              <a:latin typeface="+mn-lt"/>
              <a:ea typeface="+mn-ea"/>
              <a:cs typeface="+mn-ea"/>
              <a:sym typeface="+mn-lt"/>
            </a:endParaRPr>
          </a:p>
        </p:txBody>
      </p:sp>
      <p:sp>
        <p:nvSpPr>
          <p:cNvPr id="22" name="燕尾形 21"/>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23" name="TextBox 7"/>
          <p:cNvSpPr txBox="1"/>
          <p:nvPr/>
        </p:nvSpPr>
        <p:spPr>
          <a:xfrm>
            <a:off x="221659" y="6439"/>
            <a:ext cx="725769" cy="693103"/>
          </a:xfrm>
          <a:prstGeom prst="rect">
            <a:avLst/>
          </a:prstGeom>
          <a:noFill/>
        </p:spPr>
        <p:txBody>
          <a:bodyPr wrap="none" lIns="76800" tIns="38400" rIns="76800" bIns="38400" rtlCol="0">
            <a:spAutoFit/>
          </a:bodyPr>
          <a:lstStyle/>
          <a:p>
            <a:r>
              <a:rPr lang="en-US" altLang="zh-CN" sz="4000" dirty="0" smtClean="0">
                <a:cs typeface="+mn-ea"/>
                <a:sym typeface="+mn-lt"/>
              </a:rPr>
              <a:t>02</a:t>
            </a:r>
            <a:endParaRPr lang="zh-CN" altLang="en-US" sz="4000" dirty="0">
              <a:cs typeface="+mn-ea"/>
              <a:sym typeface="+mn-lt"/>
            </a:endParaRPr>
          </a:p>
        </p:txBody>
      </p:sp>
    </p:spTree>
    <p:extLst>
      <p:ext uri="{BB962C8B-B14F-4D97-AF65-F5344CB8AC3E}">
        <p14:creationId xmlns:p14="http://schemas.microsoft.com/office/powerpoint/2010/main" val="423415809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21" name="直接连接符 2820"/>
          <p:cNvCxnSpPr/>
          <p:nvPr/>
        </p:nvCxnSpPr>
        <p:spPr>
          <a:xfrm rot="5400000">
            <a:off x="3421719" y="2853044"/>
            <a:ext cx="2677772" cy="0"/>
          </a:xfrm>
          <a:prstGeom prst="line">
            <a:avLst/>
          </a:prstGeom>
          <a:ln w="3175">
            <a:solidFill>
              <a:schemeClr val="bg1">
                <a:lumMod val="50000"/>
              </a:schemeClr>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2824" name="11 Rectángulo"/>
          <p:cNvSpPr/>
          <p:nvPr/>
        </p:nvSpPr>
        <p:spPr>
          <a:xfrm>
            <a:off x="1835696" y="1517589"/>
            <a:ext cx="2373312" cy="946149"/>
          </a:xfrm>
          <a:prstGeom prst="hexagon">
            <a:avLst/>
          </a:prstGeom>
          <a:solidFill>
            <a:srgbClr val="5FCACB"/>
          </a:solidFill>
          <a:ln>
            <a:noFill/>
          </a:ln>
          <a:effectLst/>
          <a:scene3d>
            <a:camera prst="orthographicFront"/>
            <a:lightRig rig="threePt" dir="t"/>
          </a:scene3d>
          <a:sp3d>
            <a:bevelT/>
          </a:sp3d>
        </p:spPr>
        <p:style>
          <a:lnRef idx="3">
            <a:schemeClr val="lt1"/>
          </a:lnRef>
          <a:fillRef idx="1">
            <a:schemeClr val="accent4"/>
          </a:fillRef>
          <a:effectRef idx="1">
            <a:schemeClr val="accent4"/>
          </a:effectRef>
          <a:fontRef idx="minor">
            <a:schemeClr val="lt1"/>
          </a:fontRef>
        </p:style>
        <p:txBody>
          <a:bodyPr lIns="76800" tIns="38400" rIns="76800" bIns="38400"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lvl="0" algn="ctr" fontAlgn="base">
              <a:spcBef>
                <a:spcPct val="0"/>
              </a:spcBef>
              <a:spcAft>
                <a:spcPct val="0"/>
              </a:spcAft>
              <a:defRPr/>
            </a:pPr>
            <a:r>
              <a:rPr lang="en-US" altLang="zh-CN" b="1" kern="0" dirty="0">
                <a:solidFill>
                  <a:schemeClr val="bg1"/>
                </a:solidFill>
                <a:latin typeface="+mn-lt"/>
                <a:cs typeface="+mn-ea"/>
                <a:sym typeface="+mn-lt"/>
              </a:rPr>
              <a:t>SNOMED CT </a:t>
            </a:r>
            <a:r>
              <a:rPr lang="zh-CN" altLang="en-US" b="1" kern="0" dirty="0">
                <a:solidFill>
                  <a:schemeClr val="bg1"/>
                </a:solidFill>
                <a:latin typeface="+mn-lt"/>
                <a:cs typeface="+mn-ea"/>
                <a:sym typeface="+mn-lt"/>
              </a:rPr>
              <a:t>标准</a:t>
            </a:r>
          </a:p>
        </p:txBody>
      </p:sp>
      <p:sp>
        <p:nvSpPr>
          <p:cNvPr id="2826" name="矩形 2825"/>
          <p:cNvSpPr/>
          <p:nvPr/>
        </p:nvSpPr>
        <p:spPr>
          <a:xfrm>
            <a:off x="1907704" y="2522038"/>
            <a:ext cx="2373311" cy="2169825"/>
          </a:xfrm>
          <a:prstGeom prst="rect">
            <a:avLst/>
          </a:prstGeom>
          <a:scene3d>
            <a:camera prst="orthographicFront"/>
            <a:lightRig rig="threePt" dir="t"/>
          </a:scene3d>
          <a:sp3d>
            <a:bevelT/>
          </a:sp3d>
        </p:spPr>
        <p:txBody>
          <a:bodyPr wrap="square">
            <a:spAutoFit/>
          </a:bodyPr>
          <a:lstStyle/>
          <a:p>
            <a:pPr lvl="0" eaLnBrk="0" fontAlgn="base" hangingPunct="0">
              <a:lnSpc>
                <a:spcPct val="150000"/>
              </a:lnSpc>
              <a:spcBef>
                <a:spcPct val="0"/>
              </a:spcBef>
              <a:spcAft>
                <a:spcPct val="0"/>
              </a:spcAft>
              <a:defRPr/>
            </a:pPr>
            <a:r>
              <a:rPr lang="zh-CN" altLang="en-US" kern="0" dirty="0">
                <a:solidFill>
                  <a:schemeClr val="tx1">
                    <a:lumMod val="75000"/>
                    <a:lumOff val="25000"/>
                  </a:schemeClr>
                </a:solidFill>
                <a:cs typeface="+mn-ea"/>
                <a:sym typeface="+mn-lt"/>
              </a:rPr>
              <a:t>国际系统医学术语</a:t>
            </a:r>
            <a:r>
              <a:rPr lang="zh-CN" altLang="en-US" kern="0" dirty="0" smtClean="0">
                <a:solidFill>
                  <a:schemeClr val="tx1">
                    <a:lumMod val="75000"/>
                    <a:lumOff val="25000"/>
                  </a:schemeClr>
                </a:solidFill>
                <a:cs typeface="+mn-ea"/>
                <a:sym typeface="+mn-lt"/>
              </a:rPr>
              <a:t>全集是</a:t>
            </a:r>
            <a:r>
              <a:rPr lang="zh-CN" altLang="en-US" kern="0" dirty="0">
                <a:solidFill>
                  <a:schemeClr val="tx1">
                    <a:lumMod val="75000"/>
                    <a:lumOff val="25000"/>
                  </a:schemeClr>
                </a:solidFill>
                <a:cs typeface="+mn-ea"/>
                <a:sym typeface="+mn-lt"/>
              </a:rPr>
              <a:t>美国病理学家学会</a:t>
            </a:r>
            <a:r>
              <a:rPr lang="en-US" altLang="zh-CN" kern="0" dirty="0">
                <a:solidFill>
                  <a:schemeClr val="tx1">
                    <a:lumMod val="75000"/>
                    <a:lumOff val="25000"/>
                  </a:schemeClr>
                </a:solidFill>
                <a:cs typeface="+mn-ea"/>
                <a:sym typeface="+mn-lt"/>
              </a:rPr>
              <a:t>(CAP)</a:t>
            </a:r>
            <a:r>
              <a:rPr lang="zh-CN" altLang="en-US" kern="0" dirty="0">
                <a:solidFill>
                  <a:schemeClr val="tx1">
                    <a:lumMod val="75000"/>
                    <a:lumOff val="25000"/>
                  </a:schemeClr>
                </a:solidFill>
                <a:cs typeface="+mn-ea"/>
                <a:sym typeface="+mn-lt"/>
              </a:rPr>
              <a:t>编著出版的当今世界上最庞大的医学术语集</a:t>
            </a:r>
            <a:r>
              <a:rPr lang="zh-CN" altLang="en-US" kern="0" dirty="0" smtClean="0">
                <a:solidFill>
                  <a:schemeClr val="tx1">
                    <a:lumMod val="75000"/>
                    <a:lumOff val="25000"/>
                  </a:schemeClr>
                </a:solidFill>
                <a:cs typeface="+mn-ea"/>
                <a:sym typeface="+mn-lt"/>
              </a:rPr>
              <a:t>。</a:t>
            </a:r>
            <a:endParaRPr lang="zh-CN" altLang="en-US" kern="0" dirty="0">
              <a:solidFill>
                <a:schemeClr val="tx1">
                  <a:lumMod val="75000"/>
                  <a:lumOff val="25000"/>
                </a:schemeClr>
              </a:solidFill>
              <a:cs typeface="+mn-ea"/>
              <a:sym typeface="+mn-lt"/>
            </a:endParaRPr>
          </a:p>
        </p:txBody>
      </p:sp>
      <p:sp>
        <p:nvSpPr>
          <p:cNvPr id="2829" name="42 Rectángulo"/>
          <p:cNvSpPr/>
          <p:nvPr/>
        </p:nvSpPr>
        <p:spPr>
          <a:xfrm>
            <a:off x="5079007" y="1517589"/>
            <a:ext cx="2373313" cy="946149"/>
          </a:xfrm>
          <a:prstGeom prst="hexagon">
            <a:avLst/>
          </a:prstGeom>
          <a:solidFill>
            <a:srgbClr val="A0BF0D"/>
          </a:solidFill>
          <a:ln>
            <a:noFill/>
          </a:ln>
          <a:effectLst/>
          <a:scene3d>
            <a:camera prst="orthographicFront"/>
            <a:lightRig rig="threePt" dir="t"/>
          </a:scene3d>
          <a:sp3d>
            <a:bevelT/>
          </a:sp3d>
        </p:spPr>
        <p:style>
          <a:lnRef idx="3">
            <a:schemeClr val="lt1"/>
          </a:lnRef>
          <a:fillRef idx="1">
            <a:schemeClr val="accent4"/>
          </a:fillRef>
          <a:effectRef idx="1">
            <a:schemeClr val="accent4"/>
          </a:effectRef>
          <a:fontRef idx="minor">
            <a:schemeClr val="lt1"/>
          </a:fontRef>
        </p:style>
        <p:txBody>
          <a:bodyPr lIns="76800" tIns="38400" rIns="76800" bIns="38400" anchor="ctr"/>
          <a:lstStyle/>
          <a:p>
            <a:pPr lvl="0" algn="ctr" eaLnBrk="0" fontAlgn="base" hangingPunct="0">
              <a:spcBef>
                <a:spcPct val="0"/>
              </a:spcBef>
              <a:spcAft>
                <a:spcPct val="0"/>
              </a:spcAft>
              <a:defRPr/>
            </a:pPr>
            <a:r>
              <a:rPr lang="en-US" altLang="zh-CN" b="1" kern="0" dirty="0" smtClean="0">
                <a:solidFill>
                  <a:schemeClr val="bg1"/>
                </a:solidFill>
                <a:cs typeface="+mn-ea"/>
                <a:sym typeface="+mn-lt"/>
              </a:rPr>
              <a:t>DICOM</a:t>
            </a:r>
            <a:r>
              <a:rPr lang="zh-CN" altLang="en-US" b="1" kern="0" dirty="0" smtClean="0">
                <a:solidFill>
                  <a:schemeClr val="bg1"/>
                </a:solidFill>
                <a:cs typeface="+mn-ea"/>
                <a:sym typeface="+mn-lt"/>
              </a:rPr>
              <a:t>标准</a:t>
            </a:r>
            <a:endParaRPr lang="en-US" altLang="zh-CN" b="1" kern="0" dirty="0">
              <a:solidFill>
                <a:schemeClr val="bg1"/>
              </a:solidFill>
              <a:cs typeface="+mn-ea"/>
              <a:sym typeface="+mn-lt"/>
            </a:endParaRPr>
          </a:p>
        </p:txBody>
      </p:sp>
      <p:sp>
        <p:nvSpPr>
          <p:cNvPr id="2831" name="矩形 2830"/>
          <p:cNvSpPr/>
          <p:nvPr/>
        </p:nvSpPr>
        <p:spPr>
          <a:xfrm>
            <a:off x="5292080" y="2522039"/>
            <a:ext cx="2114957" cy="2169825"/>
          </a:xfrm>
          <a:prstGeom prst="rect">
            <a:avLst/>
          </a:prstGeom>
          <a:scene3d>
            <a:camera prst="orthographicFront"/>
            <a:lightRig rig="threePt" dir="t"/>
          </a:scene3d>
          <a:sp3d>
            <a:bevelT/>
          </a:sp3d>
        </p:spPr>
        <p:txBody>
          <a:bodyPr wrap="square">
            <a:spAutoFit/>
          </a:bodyPr>
          <a:lstStyle/>
          <a:p>
            <a:pPr lvl="0" eaLnBrk="0" fontAlgn="base" hangingPunct="0">
              <a:lnSpc>
                <a:spcPct val="150000"/>
              </a:lnSpc>
              <a:spcBef>
                <a:spcPct val="0"/>
              </a:spcBef>
              <a:spcAft>
                <a:spcPct val="0"/>
              </a:spcAft>
              <a:defRPr/>
            </a:pPr>
            <a:r>
              <a:rPr lang="zh-CN" altLang="en-US" kern="0" dirty="0">
                <a:solidFill>
                  <a:schemeClr val="tx1">
                    <a:lumMod val="75000"/>
                    <a:lumOff val="25000"/>
                  </a:schemeClr>
                </a:solidFill>
                <a:cs typeface="+mn-ea"/>
                <a:sym typeface="+mn-lt"/>
              </a:rPr>
              <a:t>涵盖了医学数字图像的采集、归档、通信、显示及查询等所有信息交换</a:t>
            </a:r>
          </a:p>
          <a:p>
            <a:pPr lvl="0" eaLnBrk="0" fontAlgn="base" hangingPunct="0">
              <a:lnSpc>
                <a:spcPct val="150000"/>
              </a:lnSpc>
              <a:spcBef>
                <a:spcPct val="0"/>
              </a:spcBef>
              <a:spcAft>
                <a:spcPct val="0"/>
              </a:spcAft>
              <a:defRPr/>
            </a:pPr>
            <a:r>
              <a:rPr lang="zh-CN" altLang="en-US" kern="0" dirty="0">
                <a:solidFill>
                  <a:schemeClr val="tx1">
                    <a:lumMod val="75000"/>
                    <a:lumOff val="25000"/>
                  </a:schemeClr>
                </a:solidFill>
                <a:cs typeface="+mn-ea"/>
                <a:sym typeface="+mn-lt"/>
              </a:rPr>
              <a:t>的</a:t>
            </a:r>
            <a:r>
              <a:rPr lang="zh-CN" altLang="en-US" kern="0" dirty="0" smtClean="0">
                <a:solidFill>
                  <a:schemeClr val="tx1">
                    <a:lumMod val="75000"/>
                    <a:lumOff val="25000"/>
                  </a:schemeClr>
                </a:solidFill>
                <a:cs typeface="+mn-ea"/>
                <a:sym typeface="+mn-lt"/>
              </a:rPr>
              <a:t>协议</a:t>
            </a:r>
            <a:r>
              <a:rPr lang="zh-CN" altLang="en-US" kern="0" dirty="0">
                <a:solidFill>
                  <a:schemeClr val="tx1">
                    <a:lumMod val="75000"/>
                    <a:lumOff val="25000"/>
                  </a:schemeClr>
                </a:solidFill>
                <a:cs typeface="+mn-ea"/>
                <a:sym typeface="+mn-lt"/>
              </a:rPr>
              <a:t>。</a:t>
            </a:r>
          </a:p>
        </p:txBody>
      </p:sp>
      <p:cxnSp>
        <p:nvCxnSpPr>
          <p:cNvPr id="16" name="直接连接符 15"/>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8" name="燕尾形 17"/>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cxnSp>
        <p:nvCxnSpPr>
          <p:cNvPr id="12" name="直接连接符 11"/>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3" name="TextBox 43"/>
          <p:cNvSpPr txBox="1">
            <a:spLocks noChangeArrowheads="1"/>
          </p:cNvSpPr>
          <p:nvPr/>
        </p:nvSpPr>
        <p:spPr bwMode="auto">
          <a:xfrm>
            <a:off x="1943074" y="6439"/>
            <a:ext cx="6157318"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r>
              <a:rPr lang="zh-CN" altLang="en-US" sz="4000" b="1" dirty="0" smtClean="0">
                <a:latin typeface="+mn-lt"/>
                <a:ea typeface="+mn-ea"/>
                <a:cs typeface="+mn-ea"/>
                <a:sym typeface="+mn-lt"/>
              </a:rPr>
              <a:t>信息技术</a:t>
            </a:r>
            <a:r>
              <a:rPr lang="zh-CN" altLang="en-US" sz="4000" b="1" dirty="0">
                <a:latin typeface="+mn-lt"/>
                <a:ea typeface="+mn-ea"/>
                <a:cs typeface="+mn-ea"/>
                <a:sym typeface="+mn-lt"/>
              </a:rPr>
              <a:t>标准化</a:t>
            </a:r>
            <a:r>
              <a:rPr lang="zh-CN" altLang="en-US" sz="4000" b="1" dirty="0" smtClean="0">
                <a:latin typeface="+mn-lt"/>
                <a:ea typeface="+mn-ea"/>
                <a:cs typeface="+mn-ea"/>
                <a:sym typeface="+mn-lt"/>
              </a:rPr>
              <a:t>管理</a:t>
            </a:r>
            <a:endParaRPr lang="en-US" altLang="zh-CN" sz="4000" b="1" dirty="0">
              <a:latin typeface="+mn-lt"/>
              <a:ea typeface="+mn-ea"/>
              <a:cs typeface="+mn-ea"/>
              <a:sym typeface="+mn-lt"/>
            </a:endParaRPr>
          </a:p>
        </p:txBody>
      </p:sp>
      <p:sp>
        <p:nvSpPr>
          <p:cNvPr id="14" name="燕尾形 13"/>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5" name="TextBox 7"/>
          <p:cNvSpPr txBox="1"/>
          <p:nvPr/>
        </p:nvSpPr>
        <p:spPr>
          <a:xfrm>
            <a:off x="221659" y="6439"/>
            <a:ext cx="725769" cy="693103"/>
          </a:xfrm>
          <a:prstGeom prst="rect">
            <a:avLst/>
          </a:prstGeom>
          <a:noFill/>
        </p:spPr>
        <p:txBody>
          <a:bodyPr wrap="none" lIns="76800" tIns="38400" rIns="76800" bIns="38400" rtlCol="0">
            <a:spAutoFit/>
          </a:bodyPr>
          <a:lstStyle/>
          <a:p>
            <a:r>
              <a:rPr lang="en-US" altLang="zh-CN" sz="4000" dirty="0" smtClean="0">
                <a:cs typeface="+mn-ea"/>
                <a:sym typeface="+mn-lt"/>
              </a:rPr>
              <a:t>02</a:t>
            </a:r>
            <a:endParaRPr lang="zh-CN" altLang="en-US" sz="4000" dirty="0">
              <a:cs typeface="+mn-ea"/>
              <a:sym typeface="+mn-lt"/>
            </a:endParaRPr>
          </a:p>
        </p:txBody>
      </p:sp>
    </p:spTree>
    <p:extLst>
      <p:ext uri="{BB962C8B-B14F-4D97-AF65-F5344CB8AC3E}">
        <p14:creationId xmlns:p14="http://schemas.microsoft.com/office/powerpoint/2010/main" val="127085620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21" name="直接连接符 2820"/>
          <p:cNvCxnSpPr/>
          <p:nvPr/>
        </p:nvCxnSpPr>
        <p:spPr>
          <a:xfrm rot="5400000">
            <a:off x="3089098" y="2954272"/>
            <a:ext cx="2677772" cy="0"/>
          </a:xfrm>
          <a:prstGeom prst="line">
            <a:avLst/>
          </a:prstGeom>
          <a:ln w="3175">
            <a:solidFill>
              <a:schemeClr val="bg1">
                <a:lumMod val="50000"/>
              </a:schemeClr>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2824" name="11 Rectángulo"/>
          <p:cNvSpPr/>
          <p:nvPr/>
        </p:nvSpPr>
        <p:spPr>
          <a:xfrm>
            <a:off x="902544" y="1517589"/>
            <a:ext cx="2373312" cy="946149"/>
          </a:xfrm>
          <a:prstGeom prst="hexagon">
            <a:avLst/>
          </a:prstGeom>
          <a:solidFill>
            <a:srgbClr val="5FCACB"/>
          </a:solidFill>
          <a:ln>
            <a:noFill/>
          </a:ln>
          <a:effectLst/>
          <a:scene3d>
            <a:camera prst="orthographicFront"/>
            <a:lightRig rig="threePt" dir="t"/>
          </a:scene3d>
          <a:sp3d>
            <a:bevelT/>
          </a:sp3d>
        </p:spPr>
        <p:style>
          <a:lnRef idx="3">
            <a:schemeClr val="lt1"/>
          </a:lnRef>
          <a:fillRef idx="1">
            <a:schemeClr val="accent4"/>
          </a:fillRef>
          <a:effectRef idx="1">
            <a:schemeClr val="accent4"/>
          </a:effectRef>
          <a:fontRef idx="minor">
            <a:schemeClr val="lt1"/>
          </a:fontRef>
        </p:style>
        <p:txBody>
          <a:bodyPr lIns="76800" tIns="38400" rIns="76800" bIns="38400"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lvl="0" algn="ctr" fontAlgn="base">
              <a:spcBef>
                <a:spcPct val="0"/>
              </a:spcBef>
              <a:spcAft>
                <a:spcPct val="0"/>
              </a:spcAft>
              <a:defRPr/>
            </a:pPr>
            <a:r>
              <a:rPr lang="zh-CN" altLang="en-US" b="1" kern="0" dirty="0">
                <a:solidFill>
                  <a:schemeClr val="bg1"/>
                </a:solidFill>
                <a:latin typeface="+mn-lt"/>
                <a:cs typeface="+mn-ea"/>
                <a:sym typeface="+mn-lt"/>
              </a:rPr>
              <a:t>基础</a:t>
            </a:r>
            <a:r>
              <a:rPr lang="zh-CN" altLang="en-US" b="1" kern="0" dirty="0" smtClean="0">
                <a:solidFill>
                  <a:schemeClr val="bg1"/>
                </a:solidFill>
                <a:latin typeface="+mn-lt"/>
                <a:cs typeface="+mn-ea"/>
                <a:sym typeface="+mn-lt"/>
              </a:rPr>
              <a:t>类标准</a:t>
            </a:r>
            <a:endParaRPr lang="en-US" altLang="zh-CN" b="1" kern="0" dirty="0">
              <a:solidFill>
                <a:schemeClr val="bg1"/>
              </a:solidFill>
              <a:latin typeface="+mn-lt"/>
              <a:cs typeface="+mn-ea"/>
              <a:sym typeface="+mn-lt"/>
            </a:endParaRPr>
          </a:p>
        </p:txBody>
      </p:sp>
      <p:grpSp>
        <p:nvGrpSpPr>
          <p:cNvPr id="2825" name="组合 2824"/>
          <p:cNvGrpSpPr/>
          <p:nvPr/>
        </p:nvGrpSpPr>
        <p:grpSpPr>
          <a:xfrm>
            <a:off x="518150" y="2507706"/>
            <a:ext cx="3477786" cy="2419124"/>
            <a:chOff x="503238" y="2597849"/>
            <a:chExt cx="3477786" cy="2419124"/>
          </a:xfrm>
        </p:grpSpPr>
        <p:sp>
          <p:nvSpPr>
            <p:cNvPr id="2826" name="矩形 2825"/>
            <p:cNvSpPr/>
            <p:nvPr/>
          </p:nvSpPr>
          <p:spPr>
            <a:xfrm>
              <a:off x="524640" y="2597849"/>
              <a:ext cx="3456384" cy="2419124"/>
            </a:xfrm>
            <a:prstGeom prst="rect">
              <a:avLst/>
            </a:prstGeom>
            <a:scene3d>
              <a:camera prst="orthographicFront"/>
              <a:lightRig rig="threePt" dir="t"/>
            </a:scene3d>
            <a:sp3d>
              <a:bevelT/>
            </a:sp3d>
          </p:spPr>
          <p:txBody>
            <a:bodyPr wrap="square">
              <a:spAutoFit/>
            </a:bodyPr>
            <a:lstStyle/>
            <a:p>
              <a:pPr lvl="0" eaLnBrk="0" fontAlgn="base" hangingPunct="0">
                <a:lnSpc>
                  <a:spcPct val="120000"/>
                </a:lnSpc>
                <a:spcBef>
                  <a:spcPct val="0"/>
                </a:spcBef>
                <a:spcAft>
                  <a:spcPct val="0"/>
                </a:spcAft>
                <a:defRPr/>
              </a:pPr>
              <a:r>
                <a:rPr lang="en-US" altLang="zh-CN" kern="0" dirty="0" smtClean="0">
                  <a:cs typeface="+mn-ea"/>
                  <a:sym typeface="+mn-lt"/>
                </a:rPr>
                <a:t>《</a:t>
              </a:r>
              <a:r>
                <a:rPr lang="zh-CN" altLang="en-US" kern="0" dirty="0" smtClean="0">
                  <a:cs typeface="+mn-ea"/>
                  <a:sym typeface="+mn-lt"/>
                </a:rPr>
                <a:t>卫生信息数据元标准化规则</a:t>
              </a:r>
              <a:r>
                <a:rPr lang="en-US" altLang="zh-CN" kern="0" dirty="0" smtClean="0">
                  <a:cs typeface="+mn-ea"/>
                  <a:sym typeface="+mn-lt"/>
                </a:rPr>
                <a:t>》</a:t>
              </a:r>
            </a:p>
            <a:p>
              <a:pPr lvl="0" eaLnBrk="0" fontAlgn="base" hangingPunct="0">
                <a:lnSpc>
                  <a:spcPct val="120000"/>
                </a:lnSpc>
                <a:spcBef>
                  <a:spcPct val="0"/>
                </a:spcBef>
                <a:spcAft>
                  <a:spcPct val="0"/>
                </a:spcAft>
                <a:defRPr/>
              </a:pPr>
              <a:r>
                <a:rPr lang="en-US" altLang="zh-CN" kern="0" dirty="0" smtClean="0">
                  <a:cs typeface="+mn-ea"/>
                  <a:sym typeface="+mn-lt"/>
                </a:rPr>
                <a:t>     (</a:t>
              </a:r>
              <a:r>
                <a:rPr lang="en-US" altLang="zh-CN" kern="0" dirty="0">
                  <a:cs typeface="+mn-ea"/>
                  <a:sym typeface="+mn-lt"/>
                </a:rPr>
                <a:t>WS/T303-2009</a:t>
              </a:r>
              <a:r>
                <a:rPr lang="en-US" altLang="zh-CN" kern="0" dirty="0" smtClean="0">
                  <a:cs typeface="+mn-ea"/>
                  <a:sym typeface="+mn-lt"/>
                </a:rPr>
                <a:t>)</a:t>
              </a:r>
            </a:p>
            <a:p>
              <a:pPr lvl="0" eaLnBrk="0" fontAlgn="base" hangingPunct="0">
                <a:lnSpc>
                  <a:spcPct val="120000"/>
                </a:lnSpc>
                <a:spcBef>
                  <a:spcPct val="0"/>
                </a:spcBef>
                <a:spcAft>
                  <a:spcPct val="0"/>
                </a:spcAft>
                <a:defRPr/>
              </a:pPr>
              <a:r>
                <a:rPr lang="en-US" altLang="zh-CN" kern="0" dirty="0" smtClean="0">
                  <a:cs typeface="+mn-ea"/>
                  <a:sym typeface="+mn-lt"/>
                </a:rPr>
                <a:t>《</a:t>
              </a:r>
              <a:r>
                <a:rPr lang="zh-CN" altLang="en-US" kern="0" dirty="0">
                  <a:cs typeface="+mn-ea"/>
                  <a:sym typeface="+mn-lt"/>
                </a:rPr>
                <a:t>卫生</a:t>
              </a:r>
              <a:r>
                <a:rPr lang="zh-CN" altLang="en-US" kern="0" dirty="0" smtClean="0">
                  <a:cs typeface="+mn-ea"/>
                  <a:sym typeface="+mn-lt"/>
                </a:rPr>
                <a:t>信息</a:t>
              </a:r>
              <a:r>
                <a:rPr lang="zh-CN" altLang="en-US" kern="0" dirty="0">
                  <a:cs typeface="+mn-ea"/>
                  <a:sym typeface="+mn-lt"/>
                </a:rPr>
                <a:t>数据模式描述指南</a:t>
              </a:r>
              <a:r>
                <a:rPr lang="en-US" altLang="zh-CN" kern="0" dirty="0" smtClean="0">
                  <a:cs typeface="+mn-ea"/>
                  <a:sym typeface="+mn-lt"/>
                </a:rPr>
                <a:t>》</a:t>
              </a:r>
            </a:p>
            <a:p>
              <a:pPr lvl="0" eaLnBrk="0" fontAlgn="base" hangingPunct="0">
                <a:lnSpc>
                  <a:spcPct val="120000"/>
                </a:lnSpc>
                <a:spcBef>
                  <a:spcPct val="0"/>
                </a:spcBef>
                <a:spcAft>
                  <a:spcPct val="0"/>
                </a:spcAft>
                <a:defRPr/>
              </a:pPr>
              <a:r>
                <a:rPr lang="en-US" altLang="zh-CN" kern="0" dirty="0" smtClean="0">
                  <a:cs typeface="+mn-ea"/>
                  <a:sym typeface="+mn-lt"/>
                </a:rPr>
                <a:t>     (</a:t>
              </a:r>
              <a:r>
                <a:rPr lang="en-US" altLang="zh-CN" kern="0" dirty="0">
                  <a:cs typeface="+mn-ea"/>
                  <a:sym typeface="+mn-lt"/>
                </a:rPr>
                <a:t>WS/T304-2009</a:t>
              </a:r>
              <a:r>
                <a:rPr lang="en-US" altLang="zh-CN" kern="0" dirty="0" smtClean="0">
                  <a:cs typeface="+mn-ea"/>
                  <a:sym typeface="+mn-lt"/>
                </a:rPr>
                <a:t>)</a:t>
              </a:r>
            </a:p>
            <a:p>
              <a:pPr lvl="0" eaLnBrk="0" fontAlgn="base" hangingPunct="0">
                <a:lnSpc>
                  <a:spcPct val="120000"/>
                </a:lnSpc>
                <a:spcBef>
                  <a:spcPct val="0"/>
                </a:spcBef>
                <a:spcAft>
                  <a:spcPct val="0"/>
                </a:spcAft>
                <a:defRPr/>
              </a:pPr>
              <a:r>
                <a:rPr lang="en-US" altLang="zh-CN" kern="0" dirty="0" smtClean="0">
                  <a:cs typeface="+mn-ea"/>
                  <a:sym typeface="+mn-lt"/>
                </a:rPr>
                <a:t>《</a:t>
              </a:r>
              <a:r>
                <a:rPr lang="zh-CN" altLang="en-US" kern="0" dirty="0">
                  <a:cs typeface="+mn-ea"/>
                  <a:sym typeface="+mn-lt"/>
                </a:rPr>
                <a:t>卫生信息数据集元数据规范</a:t>
              </a:r>
              <a:r>
                <a:rPr lang="en-US" altLang="zh-CN" kern="0" dirty="0" smtClean="0">
                  <a:cs typeface="+mn-ea"/>
                  <a:sym typeface="+mn-lt"/>
                </a:rPr>
                <a:t>》</a:t>
              </a:r>
            </a:p>
            <a:p>
              <a:pPr lvl="0" eaLnBrk="0" fontAlgn="base" hangingPunct="0">
                <a:lnSpc>
                  <a:spcPct val="120000"/>
                </a:lnSpc>
                <a:spcBef>
                  <a:spcPct val="0"/>
                </a:spcBef>
                <a:spcAft>
                  <a:spcPct val="0"/>
                </a:spcAft>
                <a:defRPr/>
              </a:pPr>
              <a:r>
                <a:rPr lang="en-US" altLang="zh-CN" kern="0" dirty="0" smtClean="0">
                  <a:cs typeface="+mn-ea"/>
                  <a:sym typeface="+mn-lt"/>
                </a:rPr>
                <a:t>      (WS/T3052009)</a:t>
              </a:r>
            </a:p>
            <a:p>
              <a:pPr lvl="0" eaLnBrk="0" fontAlgn="base" hangingPunct="0">
                <a:lnSpc>
                  <a:spcPct val="120000"/>
                </a:lnSpc>
                <a:spcBef>
                  <a:spcPct val="0"/>
                </a:spcBef>
                <a:spcAft>
                  <a:spcPct val="0"/>
                </a:spcAft>
                <a:defRPr/>
              </a:pPr>
              <a:r>
                <a:rPr lang="zh-CN" altLang="en-US" kern="0" dirty="0" smtClean="0">
                  <a:cs typeface="+mn-ea"/>
                  <a:sym typeface="+mn-lt"/>
                </a:rPr>
                <a:t>         等等</a:t>
              </a:r>
              <a:endParaRPr lang="zh-CN" altLang="en-US" kern="0" dirty="0">
                <a:cs typeface="+mn-ea"/>
                <a:sym typeface="+mn-lt"/>
              </a:endParaRPr>
            </a:p>
          </p:txBody>
        </p:sp>
        <p:sp>
          <p:nvSpPr>
            <p:cNvPr id="2827" name="矩形 2826"/>
            <p:cNvSpPr/>
            <p:nvPr/>
          </p:nvSpPr>
          <p:spPr>
            <a:xfrm>
              <a:off x="503238" y="2905916"/>
              <a:ext cx="2191599" cy="276999"/>
            </a:xfrm>
            <a:prstGeom prst="rect">
              <a:avLst/>
            </a:prstGeom>
            <a:scene3d>
              <a:camera prst="orthographicFront"/>
              <a:lightRig rig="threePt" dir="t"/>
            </a:scene3d>
            <a:sp3d>
              <a:bevelT/>
            </a:sp3d>
          </p:spPr>
          <p:txBody>
            <a:bodyPr wrap="square">
              <a:spAutoFit/>
            </a:bodyPr>
            <a:lstStyle/>
            <a:p>
              <a:endParaRPr lang="zh-CN" altLang="en-US" sz="1200" dirty="0">
                <a:solidFill>
                  <a:schemeClr val="tx1">
                    <a:lumMod val="75000"/>
                    <a:lumOff val="25000"/>
                  </a:schemeClr>
                </a:solidFill>
                <a:cs typeface="+mn-ea"/>
                <a:sym typeface="+mn-lt"/>
              </a:endParaRPr>
            </a:p>
          </p:txBody>
        </p:sp>
      </p:grpSp>
      <p:cxnSp>
        <p:nvCxnSpPr>
          <p:cNvPr id="16" name="直接连接符 15"/>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8" name="燕尾形 17"/>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2" name="TextBox 1"/>
          <p:cNvSpPr txBox="1"/>
          <p:nvPr/>
        </p:nvSpPr>
        <p:spPr>
          <a:xfrm>
            <a:off x="2147458" y="771550"/>
            <a:ext cx="4512774" cy="523220"/>
          </a:xfrm>
          <a:prstGeom prst="rect">
            <a:avLst/>
          </a:prstGeom>
          <a:noFill/>
        </p:spPr>
        <p:txBody>
          <a:bodyPr wrap="none" rtlCol="0">
            <a:spAutoFit/>
          </a:bodyPr>
          <a:lstStyle/>
          <a:p>
            <a:r>
              <a:rPr lang="zh-CN" altLang="en-US" sz="2800" b="1" dirty="0" smtClean="0">
                <a:cs typeface="+mn-ea"/>
                <a:sym typeface="+mn-lt"/>
              </a:rPr>
              <a:t>国内人口健康信息技术标准</a:t>
            </a:r>
            <a:endParaRPr lang="zh-CN" altLang="en-US" sz="2800" b="1" dirty="0">
              <a:cs typeface="+mn-ea"/>
              <a:sym typeface="+mn-lt"/>
            </a:endParaRPr>
          </a:p>
        </p:txBody>
      </p:sp>
      <p:sp>
        <p:nvSpPr>
          <p:cNvPr id="12" name="51 Rectángulo"/>
          <p:cNvSpPr/>
          <p:nvPr/>
        </p:nvSpPr>
        <p:spPr>
          <a:xfrm>
            <a:off x="5436096" y="1517587"/>
            <a:ext cx="2374901" cy="946149"/>
          </a:xfrm>
          <a:prstGeom prst="hexagon">
            <a:avLst/>
          </a:prstGeom>
          <a:solidFill>
            <a:srgbClr val="319095"/>
          </a:solidFill>
          <a:ln>
            <a:noFill/>
          </a:ln>
          <a:effectLst/>
          <a:scene3d>
            <a:camera prst="orthographicFront"/>
            <a:lightRig rig="threePt" dir="t"/>
          </a:scene3d>
          <a:sp3d>
            <a:bevelT/>
          </a:sp3d>
        </p:spPr>
        <p:style>
          <a:lnRef idx="3">
            <a:schemeClr val="lt1"/>
          </a:lnRef>
          <a:fillRef idx="1">
            <a:schemeClr val="accent4"/>
          </a:fillRef>
          <a:effectRef idx="1">
            <a:schemeClr val="accent4"/>
          </a:effectRef>
          <a:fontRef idx="minor">
            <a:schemeClr val="lt1"/>
          </a:fontRef>
        </p:style>
        <p:txBody>
          <a:bodyPr lIns="76800" tIns="38400" rIns="76800" bIns="38400" anchor="ctr"/>
          <a:lstStyle/>
          <a:p>
            <a:pPr lvl="0" algn="ctr" eaLnBrk="0" fontAlgn="base" hangingPunct="0">
              <a:spcBef>
                <a:spcPct val="0"/>
              </a:spcBef>
              <a:spcAft>
                <a:spcPct val="0"/>
              </a:spcAft>
              <a:defRPr/>
            </a:pPr>
            <a:r>
              <a:rPr lang="zh-CN" altLang="en-US" b="1" kern="0" dirty="0">
                <a:solidFill>
                  <a:schemeClr val="bg1"/>
                </a:solidFill>
                <a:cs typeface="+mn-ea"/>
                <a:sym typeface="+mn-lt"/>
              </a:rPr>
              <a:t>数据</a:t>
            </a:r>
            <a:r>
              <a:rPr lang="zh-CN" altLang="en-US" b="1" kern="0" dirty="0" smtClean="0">
                <a:solidFill>
                  <a:schemeClr val="bg1"/>
                </a:solidFill>
                <a:cs typeface="+mn-ea"/>
                <a:sym typeface="+mn-lt"/>
              </a:rPr>
              <a:t>类标准</a:t>
            </a:r>
            <a:endParaRPr lang="en-US" altLang="zh-CN" b="1" kern="0" dirty="0">
              <a:solidFill>
                <a:schemeClr val="bg1"/>
              </a:solidFill>
              <a:cs typeface="+mn-ea"/>
              <a:sym typeface="+mn-lt"/>
            </a:endParaRPr>
          </a:p>
        </p:txBody>
      </p:sp>
      <p:sp>
        <p:nvSpPr>
          <p:cNvPr id="3" name="矩形 2"/>
          <p:cNvSpPr/>
          <p:nvPr/>
        </p:nvSpPr>
        <p:spPr>
          <a:xfrm>
            <a:off x="4896544" y="2499742"/>
            <a:ext cx="4572000" cy="2419124"/>
          </a:xfrm>
          <a:prstGeom prst="rect">
            <a:avLst/>
          </a:prstGeom>
        </p:spPr>
        <p:txBody>
          <a:bodyPr>
            <a:spAutoFit/>
          </a:bodyPr>
          <a:lstStyle/>
          <a:p>
            <a:pPr>
              <a:lnSpc>
                <a:spcPct val="120000"/>
              </a:lnSpc>
            </a:pPr>
            <a:r>
              <a:rPr lang="en-US" altLang="zh-CN" dirty="0" smtClean="0">
                <a:cs typeface="+mn-ea"/>
                <a:sym typeface="+mn-lt"/>
              </a:rPr>
              <a:t>《</a:t>
            </a:r>
            <a:r>
              <a:rPr lang="zh-CN" altLang="en-US" dirty="0" smtClean="0">
                <a:cs typeface="+mn-ea"/>
                <a:sym typeface="+mn-lt"/>
              </a:rPr>
              <a:t>城乡居民健康档案基本数据集</a:t>
            </a:r>
            <a:r>
              <a:rPr lang="en-US" altLang="zh-CN" dirty="0" smtClean="0">
                <a:cs typeface="+mn-ea"/>
                <a:sym typeface="+mn-lt"/>
              </a:rPr>
              <a:t>》</a:t>
            </a:r>
          </a:p>
          <a:p>
            <a:pPr>
              <a:lnSpc>
                <a:spcPct val="120000"/>
              </a:lnSpc>
            </a:pPr>
            <a:r>
              <a:rPr lang="en-US" altLang="zh-CN" dirty="0" smtClean="0">
                <a:cs typeface="+mn-ea"/>
                <a:sym typeface="+mn-lt"/>
              </a:rPr>
              <a:t>        (</a:t>
            </a:r>
            <a:r>
              <a:rPr lang="en-US" altLang="zh-CN" dirty="0">
                <a:cs typeface="+mn-ea"/>
                <a:sym typeface="+mn-lt"/>
              </a:rPr>
              <a:t>WS365-2011</a:t>
            </a:r>
            <a:r>
              <a:rPr lang="en-US" altLang="zh-CN" dirty="0" smtClean="0">
                <a:cs typeface="+mn-ea"/>
                <a:sym typeface="+mn-lt"/>
              </a:rPr>
              <a:t>)</a:t>
            </a:r>
          </a:p>
          <a:p>
            <a:pPr>
              <a:lnSpc>
                <a:spcPct val="120000"/>
              </a:lnSpc>
            </a:pPr>
            <a:r>
              <a:rPr lang="en-US" altLang="zh-CN" dirty="0" smtClean="0">
                <a:cs typeface="+mn-ea"/>
                <a:sym typeface="+mn-lt"/>
              </a:rPr>
              <a:t>《</a:t>
            </a:r>
            <a:r>
              <a:rPr lang="zh-CN" altLang="en-US" dirty="0" smtClean="0">
                <a:cs typeface="+mn-ea"/>
                <a:sym typeface="+mn-lt"/>
              </a:rPr>
              <a:t>儿童保健</a:t>
            </a:r>
            <a:r>
              <a:rPr lang="zh-CN" altLang="en-US" dirty="0">
                <a:cs typeface="+mn-ea"/>
                <a:sym typeface="+mn-lt"/>
              </a:rPr>
              <a:t>基本数据集第</a:t>
            </a:r>
            <a:r>
              <a:rPr lang="en-US" altLang="zh-CN" dirty="0">
                <a:cs typeface="+mn-ea"/>
                <a:sym typeface="+mn-lt"/>
              </a:rPr>
              <a:t>1~5</a:t>
            </a:r>
            <a:r>
              <a:rPr lang="zh-CN" altLang="en-US" dirty="0">
                <a:cs typeface="+mn-ea"/>
                <a:sym typeface="+mn-lt"/>
              </a:rPr>
              <a:t>部分</a:t>
            </a:r>
            <a:r>
              <a:rPr lang="en-US" altLang="zh-CN" dirty="0" smtClean="0">
                <a:cs typeface="+mn-ea"/>
                <a:sym typeface="+mn-lt"/>
              </a:rPr>
              <a:t>》</a:t>
            </a:r>
          </a:p>
          <a:p>
            <a:pPr>
              <a:lnSpc>
                <a:spcPct val="120000"/>
              </a:lnSpc>
            </a:pPr>
            <a:r>
              <a:rPr lang="en-US" altLang="zh-CN" dirty="0" smtClean="0">
                <a:cs typeface="+mn-ea"/>
                <a:sym typeface="+mn-lt"/>
              </a:rPr>
              <a:t>        (</a:t>
            </a:r>
            <a:r>
              <a:rPr lang="en-US" altLang="zh-CN" dirty="0">
                <a:cs typeface="+mn-ea"/>
                <a:sym typeface="+mn-lt"/>
              </a:rPr>
              <a:t>WS376-2013</a:t>
            </a:r>
            <a:r>
              <a:rPr lang="en-US" altLang="zh-CN" dirty="0" smtClean="0">
                <a:cs typeface="+mn-ea"/>
                <a:sym typeface="+mn-lt"/>
              </a:rPr>
              <a:t>)</a:t>
            </a:r>
          </a:p>
          <a:p>
            <a:pPr>
              <a:lnSpc>
                <a:spcPct val="120000"/>
              </a:lnSpc>
            </a:pPr>
            <a:r>
              <a:rPr lang="en-US" altLang="zh-CN" dirty="0" smtClean="0">
                <a:cs typeface="+mn-ea"/>
                <a:sym typeface="+mn-lt"/>
              </a:rPr>
              <a:t>《</a:t>
            </a:r>
            <a:r>
              <a:rPr lang="zh-CN" altLang="en-US" dirty="0">
                <a:cs typeface="+mn-ea"/>
                <a:sym typeface="+mn-lt"/>
              </a:rPr>
              <a:t>妇女保健基本数据集第</a:t>
            </a:r>
            <a:r>
              <a:rPr lang="en-US" altLang="zh-CN" dirty="0">
                <a:cs typeface="+mn-ea"/>
                <a:sym typeface="+mn-lt"/>
              </a:rPr>
              <a:t>1~7</a:t>
            </a:r>
            <a:r>
              <a:rPr lang="zh-CN" altLang="en-US" dirty="0">
                <a:cs typeface="+mn-ea"/>
                <a:sym typeface="+mn-lt"/>
              </a:rPr>
              <a:t>部分</a:t>
            </a:r>
            <a:r>
              <a:rPr lang="en-US" altLang="zh-CN" dirty="0" smtClean="0">
                <a:cs typeface="+mn-ea"/>
                <a:sym typeface="+mn-lt"/>
              </a:rPr>
              <a:t>》</a:t>
            </a:r>
          </a:p>
          <a:p>
            <a:pPr>
              <a:lnSpc>
                <a:spcPct val="120000"/>
              </a:lnSpc>
            </a:pPr>
            <a:r>
              <a:rPr lang="en-US" altLang="zh-CN" dirty="0" smtClean="0">
                <a:cs typeface="+mn-ea"/>
                <a:sym typeface="+mn-lt"/>
              </a:rPr>
              <a:t>        (WS377-2013)</a:t>
            </a:r>
          </a:p>
          <a:p>
            <a:pPr>
              <a:lnSpc>
                <a:spcPct val="120000"/>
              </a:lnSpc>
            </a:pPr>
            <a:r>
              <a:rPr lang="zh-CN" altLang="en-US" dirty="0" smtClean="0">
                <a:cs typeface="+mn-ea"/>
                <a:sym typeface="+mn-lt"/>
              </a:rPr>
              <a:t>           等等</a:t>
            </a:r>
            <a:endParaRPr lang="en-US" altLang="zh-CN" dirty="0">
              <a:cs typeface="+mn-ea"/>
              <a:sym typeface="+mn-lt"/>
            </a:endParaRPr>
          </a:p>
        </p:txBody>
      </p:sp>
      <p:cxnSp>
        <p:nvCxnSpPr>
          <p:cNvPr id="14" name="直接连接符 13"/>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0" name="燕尾形 19"/>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cxnSp>
        <p:nvCxnSpPr>
          <p:cNvPr id="22" name="直接连接符 21"/>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3" name="TextBox 43"/>
          <p:cNvSpPr txBox="1">
            <a:spLocks noChangeArrowheads="1"/>
          </p:cNvSpPr>
          <p:nvPr/>
        </p:nvSpPr>
        <p:spPr bwMode="auto">
          <a:xfrm>
            <a:off x="1943074" y="6439"/>
            <a:ext cx="6157318"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r>
              <a:rPr lang="zh-CN" altLang="en-US" sz="4000" b="1" dirty="0" smtClean="0">
                <a:latin typeface="+mn-lt"/>
                <a:ea typeface="+mn-ea"/>
                <a:cs typeface="+mn-ea"/>
                <a:sym typeface="+mn-lt"/>
              </a:rPr>
              <a:t>信息技术</a:t>
            </a:r>
            <a:r>
              <a:rPr lang="zh-CN" altLang="en-US" sz="4000" b="1" dirty="0">
                <a:latin typeface="+mn-lt"/>
                <a:ea typeface="+mn-ea"/>
                <a:cs typeface="+mn-ea"/>
                <a:sym typeface="+mn-lt"/>
              </a:rPr>
              <a:t>标准化</a:t>
            </a:r>
            <a:r>
              <a:rPr lang="zh-CN" altLang="en-US" sz="4000" b="1" dirty="0" smtClean="0">
                <a:latin typeface="+mn-lt"/>
                <a:ea typeface="+mn-ea"/>
                <a:cs typeface="+mn-ea"/>
                <a:sym typeface="+mn-lt"/>
              </a:rPr>
              <a:t>管理</a:t>
            </a:r>
            <a:endParaRPr lang="en-US" altLang="zh-CN" sz="4000" b="1" dirty="0">
              <a:latin typeface="+mn-lt"/>
              <a:ea typeface="+mn-ea"/>
              <a:cs typeface="+mn-ea"/>
              <a:sym typeface="+mn-lt"/>
            </a:endParaRPr>
          </a:p>
        </p:txBody>
      </p:sp>
      <p:sp>
        <p:nvSpPr>
          <p:cNvPr id="24" name="燕尾形 23"/>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25" name="TextBox 7"/>
          <p:cNvSpPr txBox="1"/>
          <p:nvPr/>
        </p:nvSpPr>
        <p:spPr>
          <a:xfrm>
            <a:off x="221659" y="6439"/>
            <a:ext cx="725769" cy="693103"/>
          </a:xfrm>
          <a:prstGeom prst="rect">
            <a:avLst/>
          </a:prstGeom>
          <a:noFill/>
        </p:spPr>
        <p:txBody>
          <a:bodyPr wrap="none" lIns="76800" tIns="38400" rIns="76800" bIns="38400" rtlCol="0">
            <a:spAutoFit/>
          </a:bodyPr>
          <a:lstStyle/>
          <a:p>
            <a:r>
              <a:rPr lang="en-US" altLang="zh-CN" sz="4000" dirty="0" smtClean="0">
                <a:cs typeface="+mn-ea"/>
                <a:sym typeface="+mn-lt"/>
              </a:rPr>
              <a:t>02</a:t>
            </a:r>
            <a:endParaRPr lang="zh-CN" altLang="en-US" sz="4000" dirty="0">
              <a:cs typeface="+mn-ea"/>
              <a:sym typeface="+mn-lt"/>
            </a:endParaRPr>
          </a:p>
        </p:txBody>
      </p:sp>
    </p:spTree>
    <p:extLst>
      <p:ext uri="{BB962C8B-B14F-4D97-AF65-F5344CB8AC3E}">
        <p14:creationId xmlns:p14="http://schemas.microsoft.com/office/powerpoint/2010/main" val="295997940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21" name="直接连接符 2820"/>
          <p:cNvCxnSpPr/>
          <p:nvPr/>
        </p:nvCxnSpPr>
        <p:spPr>
          <a:xfrm rot="5400000">
            <a:off x="3089098" y="3092772"/>
            <a:ext cx="2677772" cy="0"/>
          </a:xfrm>
          <a:prstGeom prst="line">
            <a:avLst/>
          </a:prstGeom>
          <a:ln w="3175">
            <a:solidFill>
              <a:schemeClr val="bg1">
                <a:lumMod val="50000"/>
              </a:schemeClr>
            </a:solidFill>
          </a:ln>
          <a:effectLst>
            <a:innerShdw blurRad="63500" dist="50800" dir="108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2824" name="11 Rectángulo"/>
          <p:cNvSpPr/>
          <p:nvPr/>
        </p:nvSpPr>
        <p:spPr>
          <a:xfrm>
            <a:off x="902544" y="1517589"/>
            <a:ext cx="2373312" cy="946149"/>
          </a:xfrm>
          <a:prstGeom prst="hexagon">
            <a:avLst/>
          </a:prstGeom>
          <a:solidFill>
            <a:srgbClr val="5FCACB"/>
          </a:solidFill>
          <a:ln>
            <a:noFill/>
          </a:ln>
          <a:effectLst>
            <a:innerShdw blurRad="63500" dist="50800" dir="10800000">
              <a:prstClr val="black">
                <a:alpha val="50000"/>
              </a:prstClr>
            </a:innerShdw>
          </a:effectLst>
        </p:spPr>
        <p:style>
          <a:lnRef idx="3">
            <a:schemeClr val="lt1"/>
          </a:lnRef>
          <a:fillRef idx="1">
            <a:schemeClr val="accent4"/>
          </a:fillRef>
          <a:effectRef idx="1">
            <a:schemeClr val="accent4"/>
          </a:effectRef>
          <a:fontRef idx="minor">
            <a:schemeClr val="lt1"/>
          </a:fontRef>
        </p:style>
        <p:txBody>
          <a:bodyPr lIns="76800" tIns="38400" rIns="76800" bIns="38400"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lvl="0" algn="ctr" fontAlgn="base">
              <a:spcBef>
                <a:spcPct val="0"/>
              </a:spcBef>
              <a:spcAft>
                <a:spcPct val="0"/>
              </a:spcAft>
              <a:defRPr/>
            </a:pPr>
            <a:r>
              <a:rPr lang="zh-CN" altLang="en-US" b="1" kern="0" dirty="0">
                <a:solidFill>
                  <a:schemeClr val="bg1"/>
                </a:solidFill>
                <a:latin typeface="+mn-lt"/>
                <a:cs typeface="+mn-ea"/>
                <a:sym typeface="+mn-lt"/>
              </a:rPr>
              <a:t>技术</a:t>
            </a:r>
            <a:r>
              <a:rPr lang="zh-CN" altLang="en-US" b="1" kern="0" dirty="0" smtClean="0">
                <a:solidFill>
                  <a:schemeClr val="bg1"/>
                </a:solidFill>
                <a:latin typeface="+mn-lt"/>
                <a:cs typeface="+mn-ea"/>
                <a:sym typeface="+mn-lt"/>
              </a:rPr>
              <a:t>类标准</a:t>
            </a:r>
            <a:endParaRPr lang="en-US" altLang="zh-CN" b="1" kern="0" dirty="0">
              <a:solidFill>
                <a:schemeClr val="bg1"/>
              </a:solidFill>
              <a:latin typeface="+mn-lt"/>
              <a:cs typeface="+mn-ea"/>
              <a:sym typeface="+mn-lt"/>
            </a:endParaRPr>
          </a:p>
        </p:txBody>
      </p:sp>
      <p:sp>
        <p:nvSpPr>
          <p:cNvPr id="2827" name="矩形 2826"/>
          <p:cNvSpPr/>
          <p:nvPr/>
        </p:nvSpPr>
        <p:spPr>
          <a:xfrm>
            <a:off x="446504" y="2522038"/>
            <a:ext cx="3621440" cy="2419124"/>
          </a:xfrm>
          <a:prstGeom prst="rect">
            <a:avLst/>
          </a:prstGeom>
          <a:effectLst>
            <a:innerShdw blurRad="63500" dist="50800" dir="10800000">
              <a:prstClr val="black">
                <a:alpha val="50000"/>
              </a:prstClr>
            </a:innerShdw>
          </a:effectLst>
        </p:spPr>
        <p:txBody>
          <a:bodyPr wrap="square">
            <a:spAutoFit/>
          </a:bodyPr>
          <a:lstStyle/>
          <a:p>
            <a:pPr>
              <a:lnSpc>
                <a:spcPct val="120000"/>
              </a:lnSpc>
            </a:pPr>
            <a:r>
              <a:rPr lang="en-US" altLang="zh-CN" dirty="0" smtClean="0">
                <a:solidFill>
                  <a:schemeClr val="tx1">
                    <a:lumMod val="75000"/>
                    <a:lumOff val="25000"/>
                  </a:schemeClr>
                </a:solidFill>
                <a:cs typeface="+mn-ea"/>
                <a:sym typeface="+mn-lt"/>
              </a:rPr>
              <a:t>《</a:t>
            </a:r>
            <a:r>
              <a:rPr lang="zh-CN" altLang="en-US" dirty="0" smtClean="0">
                <a:solidFill>
                  <a:schemeClr val="tx1">
                    <a:lumMod val="75000"/>
                    <a:lumOff val="25000"/>
                  </a:schemeClr>
                </a:solidFill>
                <a:cs typeface="+mn-ea"/>
                <a:sym typeface="+mn-lt"/>
              </a:rPr>
              <a:t>基于居民健康档案的区域卫生信息平台技术规范</a:t>
            </a:r>
            <a:r>
              <a:rPr lang="en-US" altLang="zh-CN" dirty="0" smtClean="0">
                <a:solidFill>
                  <a:schemeClr val="tx1">
                    <a:lumMod val="75000"/>
                    <a:lumOff val="25000"/>
                  </a:schemeClr>
                </a:solidFill>
                <a:cs typeface="+mn-ea"/>
                <a:sym typeface="+mn-lt"/>
              </a:rPr>
              <a:t>(WS/T</a:t>
            </a:r>
            <a:r>
              <a:rPr lang="en-US" altLang="zh-CN" dirty="0">
                <a:solidFill>
                  <a:schemeClr val="tx1">
                    <a:lumMod val="75000"/>
                    <a:lumOff val="25000"/>
                  </a:schemeClr>
                </a:solidFill>
                <a:cs typeface="+mn-ea"/>
                <a:sym typeface="+mn-lt"/>
              </a:rPr>
              <a:t>4</a:t>
            </a:r>
            <a:r>
              <a:rPr lang="en-US" altLang="zh-CN" dirty="0" smtClean="0">
                <a:solidFill>
                  <a:schemeClr val="tx1">
                    <a:lumMod val="75000"/>
                    <a:lumOff val="25000"/>
                  </a:schemeClr>
                </a:solidFill>
                <a:cs typeface="+mn-ea"/>
                <a:sym typeface="+mn-lt"/>
              </a:rPr>
              <a:t>48-2014)</a:t>
            </a:r>
          </a:p>
          <a:p>
            <a:pPr>
              <a:lnSpc>
                <a:spcPct val="120000"/>
              </a:lnSpc>
            </a:pPr>
            <a:r>
              <a:rPr lang="en-US" altLang="zh-CN" dirty="0" smtClean="0">
                <a:solidFill>
                  <a:schemeClr val="tx1">
                    <a:lumMod val="75000"/>
                    <a:lumOff val="25000"/>
                  </a:schemeClr>
                </a:solidFill>
                <a:cs typeface="+mn-ea"/>
                <a:sym typeface="+mn-lt"/>
              </a:rPr>
              <a:t>《</a:t>
            </a:r>
            <a:r>
              <a:rPr lang="zh-CN" altLang="en-US" dirty="0">
                <a:solidFill>
                  <a:schemeClr val="tx1">
                    <a:lumMod val="75000"/>
                    <a:lumOff val="25000"/>
                  </a:schemeClr>
                </a:solidFill>
                <a:cs typeface="+mn-ea"/>
                <a:sym typeface="+mn-lt"/>
              </a:rPr>
              <a:t>基于电子病历的医院信息平台技术规范</a:t>
            </a:r>
            <a:r>
              <a:rPr lang="en-US" altLang="zh-CN" dirty="0">
                <a:solidFill>
                  <a:schemeClr val="tx1">
                    <a:lumMod val="75000"/>
                    <a:lumOff val="25000"/>
                  </a:schemeClr>
                </a:solidFill>
                <a:cs typeface="+mn-ea"/>
                <a:sym typeface="+mn-lt"/>
              </a:rPr>
              <a:t>》(WS/T447-2014</a:t>
            </a:r>
            <a:r>
              <a:rPr lang="en-US" altLang="zh-CN" dirty="0" smtClean="0">
                <a:solidFill>
                  <a:schemeClr val="tx1">
                    <a:lumMod val="75000"/>
                    <a:lumOff val="25000"/>
                  </a:schemeClr>
                </a:solidFill>
                <a:cs typeface="+mn-ea"/>
                <a:sym typeface="+mn-lt"/>
              </a:rPr>
              <a:t>)</a:t>
            </a:r>
          </a:p>
          <a:p>
            <a:pPr>
              <a:lnSpc>
                <a:spcPct val="120000"/>
              </a:lnSpc>
            </a:pPr>
            <a:r>
              <a:rPr lang="en-US" altLang="zh-CN" dirty="0" smtClean="0">
                <a:solidFill>
                  <a:schemeClr val="tx1">
                    <a:lumMod val="75000"/>
                    <a:lumOff val="25000"/>
                  </a:schemeClr>
                </a:solidFill>
                <a:cs typeface="+mn-ea"/>
                <a:sym typeface="+mn-lt"/>
              </a:rPr>
              <a:t>《</a:t>
            </a:r>
            <a:r>
              <a:rPr lang="zh-CN" altLang="en-US" dirty="0">
                <a:solidFill>
                  <a:schemeClr val="tx1">
                    <a:lumMod val="75000"/>
                    <a:lumOff val="25000"/>
                  </a:schemeClr>
                </a:solidFill>
                <a:cs typeface="+mn-ea"/>
                <a:sym typeface="+mn-lt"/>
              </a:rPr>
              <a:t>院前</a:t>
            </a:r>
            <a:r>
              <a:rPr lang="zh-CN" altLang="en-US" dirty="0" smtClean="0">
                <a:solidFill>
                  <a:schemeClr val="tx1">
                    <a:lumMod val="75000"/>
                    <a:lumOff val="25000"/>
                  </a:schemeClr>
                </a:solidFill>
                <a:cs typeface="+mn-ea"/>
                <a:sym typeface="+mn-lt"/>
              </a:rPr>
              <a:t>医疗急救</a:t>
            </a:r>
            <a:r>
              <a:rPr lang="zh-CN" altLang="en-US" dirty="0">
                <a:solidFill>
                  <a:schemeClr val="tx1">
                    <a:lumMod val="75000"/>
                    <a:lumOff val="25000"/>
                  </a:schemeClr>
                </a:solidFill>
                <a:cs typeface="+mn-ea"/>
                <a:sym typeface="+mn-lt"/>
              </a:rPr>
              <a:t>指挥信息系统基本功能规范</a:t>
            </a:r>
            <a:r>
              <a:rPr lang="en-US" altLang="zh-CN" dirty="0" smtClean="0">
                <a:solidFill>
                  <a:schemeClr val="tx1">
                    <a:lumMod val="75000"/>
                    <a:lumOff val="25000"/>
                  </a:schemeClr>
                </a:solidFill>
                <a:cs typeface="+mn-ea"/>
                <a:sym typeface="+mn-lt"/>
              </a:rPr>
              <a:t>》(WS/T451-2014)</a:t>
            </a:r>
            <a:endParaRPr lang="en-US" altLang="zh-CN" dirty="0">
              <a:solidFill>
                <a:schemeClr val="tx1">
                  <a:lumMod val="75000"/>
                  <a:lumOff val="25000"/>
                </a:schemeClr>
              </a:solidFill>
              <a:cs typeface="+mn-ea"/>
              <a:sym typeface="+mn-lt"/>
            </a:endParaRPr>
          </a:p>
          <a:p>
            <a:pPr>
              <a:lnSpc>
                <a:spcPct val="120000"/>
              </a:lnSpc>
            </a:pPr>
            <a:r>
              <a:rPr lang="en-US" altLang="zh-CN" dirty="0" smtClean="0">
                <a:solidFill>
                  <a:schemeClr val="tx1">
                    <a:lumMod val="75000"/>
                    <a:lumOff val="25000"/>
                  </a:schemeClr>
                </a:solidFill>
                <a:cs typeface="+mn-ea"/>
                <a:sym typeface="+mn-lt"/>
              </a:rPr>
              <a:t>  </a:t>
            </a:r>
            <a:r>
              <a:rPr lang="en-US" altLang="zh-CN" dirty="0" smtClean="0">
                <a:solidFill>
                  <a:schemeClr val="tx1">
                    <a:lumMod val="75000"/>
                    <a:lumOff val="25000"/>
                  </a:schemeClr>
                </a:solidFill>
                <a:cs typeface="+mn-ea"/>
                <a:sym typeface="+mn-lt"/>
              </a:rPr>
              <a:t>……</a:t>
            </a:r>
            <a:endParaRPr lang="zh-CN" altLang="en-US" dirty="0">
              <a:solidFill>
                <a:schemeClr val="tx1">
                  <a:lumMod val="75000"/>
                  <a:lumOff val="25000"/>
                </a:schemeClr>
              </a:solidFill>
              <a:cs typeface="+mn-ea"/>
              <a:sym typeface="+mn-lt"/>
            </a:endParaRPr>
          </a:p>
        </p:txBody>
      </p:sp>
      <p:sp>
        <p:nvSpPr>
          <p:cNvPr id="2829" name="42 Rectángulo"/>
          <p:cNvSpPr/>
          <p:nvPr/>
        </p:nvSpPr>
        <p:spPr>
          <a:xfrm>
            <a:off x="5436096" y="1520038"/>
            <a:ext cx="2373313" cy="946149"/>
          </a:xfrm>
          <a:prstGeom prst="hexagon">
            <a:avLst/>
          </a:prstGeom>
          <a:solidFill>
            <a:srgbClr val="A0BF0D"/>
          </a:solidFill>
          <a:ln>
            <a:noFill/>
          </a:ln>
          <a:effectLst>
            <a:innerShdw blurRad="63500" dist="50800" dir="10800000">
              <a:prstClr val="black">
                <a:alpha val="50000"/>
              </a:prstClr>
            </a:innerShdw>
          </a:effectLst>
        </p:spPr>
        <p:style>
          <a:lnRef idx="3">
            <a:schemeClr val="lt1"/>
          </a:lnRef>
          <a:fillRef idx="1">
            <a:schemeClr val="accent4"/>
          </a:fillRef>
          <a:effectRef idx="1">
            <a:schemeClr val="accent4"/>
          </a:effectRef>
          <a:fontRef idx="minor">
            <a:schemeClr val="lt1"/>
          </a:fontRef>
        </p:style>
        <p:txBody>
          <a:bodyPr lIns="76800" tIns="38400" rIns="76800" bIns="38400" anchor="ctr"/>
          <a:lstStyle/>
          <a:p>
            <a:pPr lvl="0" algn="ctr" eaLnBrk="0" fontAlgn="base" hangingPunct="0">
              <a:spcBef>
                <a:spcPct val="0"/>
              </a:spcBef>
              <a:spcAft>
                <a:spcPct val="0"/>
              </a:spcAft>
              <a:defRPr/>
            </a:pPr>
            <a:r>
              <a:rPr lang="zh-CN" altLang="en-US" b="1" kern="0" dirty="0">
                <a:solidFill>
                  <a:schemeClr val="bg1"/>
                </a:solidFill>
                <a:cs typeface="+mn-ea"/>
                <a:sym typeface="+mn-lt"/>
              </a:rPr>
              <a:t>管理</a:t>
            </a:r>
            <a:r>
              <a:rPr lang="zh-CN" altLang="en-US" b="1" kern="0" dirty="0" smtClean="0">
                <a:solidFill>
                  <a:schemeClr val="bg1"/>
                </a:solidFill>
                <a:cs typeface="+mn-ea"/>
                <a:sym typeface="+mn-lt"/>
              </a:rPr>
              <a:t>类标准</a:t>
            </a:r>
            <a:endParaRPr lang="en-US" altLang="zh-CN" b="1" kern="0" dirty="0">
              <a:solidFill>
                <a:schemeClr val="bg1"/>
              </a:solidFill>
              <a:cs typeface="+mn-ea"/>
              <a:sym typeface="+mn-lt"/>
            </a:endParaRPr>
          </a:p>
        </p:txBody>
      </p:sp>
      <p:grpSp>
        <p:nvGrpSpPr>
          <p:cNvPr id="2830" name="组合 2829"/>
          <p:cNvGrpSpPr/>
          <p:nvPr/>
        </p:nvGrpSpPr>
        <p:grpSpPr>
          <a:xfrm>
            <a:off x="4716017" y="2522038"/>
            <a:ext cx="3721366" cy="2419124"/>
            <a:chOff x="-505534" y="2612181"/>
            <a:chExt cx="3721366" cy="2419124"/>
          </a:xfrm>
          <a:effectLst>
            <a:innerShdw blurRad="63500" dist="50800" dir="10800000">
              <a:prstClr val="black">
                <a:alpha val="50000"/>
              </a:prstClr>
            </a:innerShdw>
          </a:effectLst>
        </p:grpSpPr>
        <p:sp>
          <p:nvSpPr>
            <p:cNvPr id="2831" name="矩形 2830"/>
            <p:cNvSpPr/>
            <p:nvPr/>
          </p:nvSpPr>
          <p:spPr>
            <a:xfrm>
              <a:off x="-505534" y="2612181"/>
              <a:ext cx="3721366" cy="2419124"/>
            </a:xfrm>
            <a:prstGeom prst="rect">
              <a:avLst/>
            </a:prstGeom>
          </p:spPr>
          <p:txBody>
            <a:bodyPr wrap="square">
              <a:spAutoFit/>
            </a:bodyPr>
            <a:lstStyle/>
            <a:p>
              <a:pPr lvl="0" eaLnBrk="0" fontAlgn="base" hangingPunct="0">
                <a:lnSpc>
                  <a:spcPct val="120000"/>
                </a:lnSpc>
                <a:spcBef>
                  <a:spcPct val="0"/>
                </a:spcBef>
                <a:spcAft>
                  <a:spcPct val="0"/>
                </a:spcAft>
                <a:defRPr/>
              </a:pPr>
              <a:r>
                <a:rPr lang="en-US" altLang="zh-CN" kern="0" dirty="0" smtClean="0">
                  <a:solidFill>
                    <a:schemeClr val="tx1">
                      <a:lumMod val="75000"/>
                      <a:lumOff val="25000"/>
                    </a:schemeClr>
                  </a:solidFill>
                  <a:cs typeface="+mn-ea"/>
                  <a:sym typeface="+mn-lt"/>
                </a:rPr>
                <a:t>《</a:t>
              </a:r>
              <a:r>
                <a:rPr lang="zh-CN" altLang="en-US" kern="0" dirty="0" smtClean="0">
                  <a:solidFill>
                    <a:schemeClr val="tx1">
                      <a:lumMod val="75000"/>
                      <a:lumOff val="25000"/>
                    </a:schemeClr>
                  </a:solidFill>
                  <a:cs typeface="+mn-ea"/>
                  <a:sym typeface="+mn-lt"/>
                </a:rPr>
                <a:t>电子健康档案与区域卫生信息平台标准符合性测试规范</a:t>
              </a:r>
              <a:r>
                <a:rPr lang="en-US" altLang="zh-CN" kern="0" dirty="0" smtClean="0">
                  <a:solidFill>
                    <a:schemeClr val="tx1">
                      <a:lumMod val="75000"/>
                      <a:lumOff val="25000"/>
                    </a:schemeClr>
                  </a:solidFill>
                  <a:cs typeface="+mn-ea"/>
                  <a:sym typeface="+mn-lt"/>
                </a:rPr>
                <a:t>》</a:t>
              </a:r>
              <a:r>
                <a:rPr lang="zh-CN" altLang="en-US" kern="0" dirty="0" smtClean="0">
                  <a:solidFill>
                    <a:schemeClr val="tx1">
                      <a:lumMod val="75000"/>
                      <a:lumOff val="25000"/>
                    </a:schemeClr>
                  </a:solidFill>
                  <a:cs typeface="+mn-ea"/>
                  <a:sym typeface="+mn-lt"/>
                </a:rPr>
                <a:t>、</a:t>
              </a:r>
              <a:endParaRPr lang="en-US" altLang="zh-CN" kern="0" dirty="0" smtClean="0">
                <a:solidFill>
                  <a:schemeClr val="tx1">
                    <a:lumMod val="75000"/>
                    <a:lumOff val="25000"/>
                  </a:schemeClr>
                </a:solidFill>
                <a:cs typeface="+mn-ea"/>
                <a:sym typeface="+mn-lt"/>
              </a:endParaRPr>
            </a:p>
            <a:p>
              <a:pPr lvl="0" eaLnBrk="0" fontAlgn="base" hangingPunct="0">
                <a:lnSpc>
                  <a:spcPct val="120000"/>
                </a:lnSpc>
                <a:spcBef>
                  <a:spcPct val="0"/>
                </a:spcBef>
                <a:spcAft>
                  <a:spcPct val="0"/>
                </a:spcAft>
                <a:defRPr/>
              </a:pPr>
              <a:r>
                <a:rPr lang="en-US" altLang="zh-CN" kern="0" dirty="0" smtClean="0">
                  <a:solidFill>
                    <a:schemeClr val="tx1">
                      <a:lumMod val="75000"/>
                      <a:lumOff val="25000"/>
                    </a:schemeClr>
                  </a:solidFill>
                  <a:cs typeface="+mn-ea"/>
                  <a:sym typeface="+mn-lt"/>
                </a:rPr>
                <a:t>《</a:t>
              </a:r>
              <a:r>
                <a:rPr lang="zh-CN" altLang="en-US" kern="0" dirty="0">
                  <a:solidFill>
                    <a:schemeClr val="tx1">
                      <a:lumMod val="75000"/>
                      <a:lumOff val="25000"/>
                    </a:schemeClr>
                  </a:solidFill>
                  <a:cs typeface="+mn-ea"/>
                  <a:sym typeface="+mn-lt"/>
                </a:rPr>
                <a:t>电子病历与医院信息平台标准符合性测试规范</a:t>
              </a:r>
              <a:r>
                <a:rPr lang="en-US" altLang="zh-CN" kern="0" dirty="0">
                  <a:solidFill>
                    <a:schemeClr val="tx1">
                      <a:lumMod val="75000"/>
                      <a:lumOff val="25000"/>
                    </a:schemeClr>
                  </a:solidFill>
                  <a:cs typeface="+mn-ea"/>
                  <a:sym typeface="+mn-lt"/>
                </a:rPr>
                <a:t>》</a:t>
              </a:r>
              <a:r>
                <a:rPr lang="zh-CN" altLang="en-US" kern="0" dirty="0" smtClean="0">
                  <a:solidFill>
                    <a:schemeClr val="tx1">
                      <a:lumMod val="75000"/>
                      <a:lumOff val="25000"/>
                    </a:schemeClr>
                  </a:solidFill>
                  <a:cs typeface="+mn-ea"/>
                  <a:sym typeface="+mn-lt"/>
                </a:rPr>
                <a:t>、</a:t>
              </a:r>
              <a:endParaRPr lang="en-US" altLang="zh-CN" kern="0" dirty="0" smtClean="0">
                <a:solidFill>
                  <a:schemeClr val="tx1">
                    <a:lumMod val="75000"/>
                    <a:lumOff val="25000"/>
                  </a:schemeClr>
                </a:solidFill>
                <a:cs typeface="+mn-ea"/>
                <a:sym typeface="+mn-lt"/>
              </a:endParaRPr>
            </a:p>
            <a:p>
              <a:pPr lvl="0" eaLnBrk="0" fontAlgn="base" hangingPunct="0">
                <a:lnSpc>
                  <a:spcPct val="120000"/>
                </a:lnSpc>
                <a:spcBef>
                  <a:spcPct val="0"/>
                </a:spcBef>
                <a:spcAft>
                  <a:spcPct val="0"/>
                </a:spcAft>
                <a:defRPr/>
              </a:pPr>
              <a:r>
                <a:rPr lang="en-US" altLang="zh-CN" kern="0" dirty="0" smtClean="0">
                  <a:solidFill>
                    <a:schemeClr val="tx1">
                      <a:lumMod val="75000"/>
                      <a:lumOff val="25000"/>
                    </a:schemeClr>
                  </a:solidFill>
                  <a:cs typeface="+mn-ea"/>
                  <a:sym typeface="+mn-lt"/>
                </a:rPr>
                <a:t>《</a:t>
              </a:r>
              <a:r>
                <a:rPr lang="zh-CN" altLang="en-US" kern="0" dirty="0">
                  <a:solidFill>
                    <a:schemeClr val="tx1">
                      <a:lumMod val="75000"/>
                      <a:lumOff val="25000"/>
                    </a:schemeClr>
                  </a:solidFill>
                  <a:cs typeface="+mn-ea"/>
                  <a:sym typeface="+mn-lt"/>
                </a:rPr>
                <a:t>远程医疗信息系统功能</a:t>
              </a:r>
              <a:r>
                <a:rPr lang="zh-CN" altLang="en-US" kern="0" dirty="0" smtClean="0">
                  <a:solidFill>
                    <a:schemeClr val="tx1">
                      <a:lumMod val="75000"/>
                      <a:lumOff val="25000"/>
                    </a:schemeClr>
                  </a:solidFill>
                  <a:cs typeface="+mn-ea"/>
                  <a:sym typeface="+mn-lt"/>
                </a:rPr>
                <a:t>应用</a:t>
              </a:r>
              <a:r>
                <a:rPr lang="zh-CN" altLang="en-US" kern="0" dirty="0">
                  <a:solidFill>
                    <a:schemeClr val="tx1">
                      <a:lumMod val="75000"/>
                      <a:lumOff val="25000"/>
                    </a:schemeClr>
                  </a:solidFill>
                  <a:cs typeface="+mn-ea"/>
                  <a:sym typeface="+mn-lt"/>
                </a:rPr>
                <a:t>评价标准</a:t>
              </a:r>
              <a:r>
                <a:rPr lang="en-US" altLang="zh-CN" kern="0" dirty="0" smtClean="0">
                  <a:solidFill>
                    <a:schemeClr val="tx1">
                      <a:lumMod val="75000"/>
                      <a:lumOff val="25000"/>
                    </a:schemeClr>
                  </a:solidFill>
                  <a:cs typeface="+mn-ea"/>
                  <a:sym typeface="+mn-lt"/>
                </a:rPr>
                <a:t>》</a:t>
              </a:r>
            </a:p>
            <a:p>
              <a:pPr lvl="0" eaLnBrk="0" fontAlgn="base" hangingPunct="0">
                <a:lnSpc>
                  <a:spcPct val="120000"/>
                </a:lnSpc>
                <a:spcBef>
                  <a:spcPct val="0"/>
                </a:spcBef>
                <a:spcAft>
                  <a:spcPct val="0"/>
                </a:spcAft>
                <a:defRPr/>
              </a:pPr>
              <a:r>
                <a:rPr lang="zh-CN" altLang="en-US" kern="0" dirty="0" smtClean="0">
                  <a:solidFill>
                    <a:schemeClr val="tx1">
                      <a:lumMod val="75000"/>
                      <a:lumOff val="25000"/>
                    </a:schemeClr>
                  </a:solidFill>
                  <a:cs typeface="+mn-ea"/>
                  <a:sym typeface="+mn-lt"/>
                </a:rPr>
                <a:t>  </a:t>
              </a:r>
              <a:r>
                <a:rPr lang="en-US" altLang="zh-CN" kern="0" dirty="0" smtClean="0">
                  <a:solidFill>
                    <a:schemeClr val="tx1">
                      <a:lumMod val="75000"/>
                      <a:lumOff val="25000"/>
                    </a:schemeClr>
                  </a:solidFill>
                  <a:cs typeface="+mn-ea"/>
                  <a:sym typeface="+mn-lt"/>
                </a:rPr>
                <a:t>……</a:t>
              </a:r>
              <a:endParaRPr lang="zh-CN" altLang="en-US" kern="0" dirty="0">
                <a:solidFill>
                  <a:schemeClr val="tx1">
                    <a:lumMod val="75000"/>
                    <a:lumOff val="25000"/>
                  </a:schemeClr>
                </a:solidFill>
                <a:cs typeface="+mn-ea"/>
                <a:sym typeface="+mn-lt"/>
              </a:endParaRPr>
            </a:p>
          </p:txBody>
        </p:sp>
        <p:sp>
          <p:nvSpPr>
            <p:cNvPr id="2832" name="矩形 2831"/>
            <p:cNvSpPr/>
            <p:nvPr/>
          </p:nvSpPr>
          <p:spPr>
            <a:xfrm>
              <a:off x="471218" y="2905916"/>
              <a:ext cx="2191599" cy="276999"/>
            </a:xfrm>
            <a:prstGeom prst="rect">
              <a:avLst/>
            </a:prstGeom>
          </p:spPr>
          <p:txBody>
            <a:bodyPr wrap="square">
              <a:spAutoFit/>
            </a:bodyPr>
            <a:lstStyle/>
            <a:p>
              <a:endParaRPr lang="zh-CN" altLang="en-US" sz="1200" dirty="0">
                <a:solidFill>
                  <a:schemeClr val="tx1">
                    <a:lumMod val="75000"/>
                    <a:lumOff val="25000"/>
                  </a:schemeClr>
                </a:solidFill>
                <a:cs typeface="+mn-ea"/>
                <a:sym typeface="+mn-lt"/>
              </a:endParaRPr>
            </a:p>
          </p:txBody>
        </p:sp>
      </p:grpSp>
      <p:sp>
        <p:nvSpPr>
          <p:cNvPr id="2837" name="矩形 2836"/>
          <p:cNvSpPr/>
          <p:nvPr/>
        </p:nvSpPr>
        <p:spPr>
          <a:xfrm>
            <a:off x="6245784" y="2815773"/>
            <a:ext cx="2191599" cy="276999"/>
          </a:xfrm>
          <a:prstGeom prst="rect">
            <a:avLst/>
          </a:prstGeom>
          <a:effectLst>
            <a:innerShdw blurRad="63500" dist="50800" dir="10800000">
              <a:prstClr val="black">
                <a:alpha val="50000"/>
              </a:prstClr>
            </a:innerShdw>
          </a:effectLst>
        </p:spPr>
        <p:txBody>
          <a:bodyPr wrap="square">
            <a:spAutoFit/>
          </a:bodyPr>
          <a:lstStyle/>
          <a:p>
            <a:endParaRPr lang="zh-CN" altLang="en-US" sz="1200" dirty="0">
              <a:solidFill>
                <a:schemeClr val="tx1">
                  <a:lumMod val="75000"/>
                  <a:lumOff val="25000"/>
                </a:schemeClr>
              </a:solidFill>
              <a:cs typeface="+mn-ea"/>
              <a:sym typeface="+mn-lt"/>
            </a:endParaRPr>
          </a:p>
        </p:txBody>
      </p:sp>
      <p:cxnSp>
        <p:nvCxnSpPr>
          <p:cNvPr id="16" name="直接连接符 15"/>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8" name="燕尾形 17"/>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0" name="TextBox 43"/>
          <p:cNvSpPr txBox="1">
            <a:spLocks noChangeArrowheads="1"/>
          </p:cNvSpPr>
          <p:nvPr/>
        </p:nvSpPr>
        <p:spPr bwMode="auto">
          <a:xfrm>
            <a:off x="1943074" y="6439"/>
            <a:ext cx="6157318"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r>
              <a:rPr lang="zh-CN" altLang="en-US" sz="4000" b="1" dirty="0" smtClean="0">
                <a:latin typeface="+mn-lt"/>
                <a:ea typeface="+mn-ea"/>
                <a:cs typeface="+mn-ea"/>
                <a:sym typeface="+mn-lt"/>
              </a:rPr>
              <a:t>信息技术</a:t>
            </a:r>
            <a:r>
              <a:rPr lang="zh-CN" altLang="en-US" sz="4000" b="1" dirty="0">
                <a:latin typeface="+mn-lt"/>
                <a:ea typeface="+mn-ea"/>
                <a:cs typeface="+mn-ea"/>
                <a:sym typeface="+mn-lt"/>
              </a:rPr>
              <a:t>标准化</a:t>
            </a:r>
            <a:r>
              <a:rPr lang="zh-CN" altLang="en-US" sz="4000" b="1" dirty="0" smtClean="0">
                <a:latin typeface="+mn-lt"/>
                <a:ea typeface="+mn-ea"/>
                <a:cs typeface="+mn-ea"/>
                <a:sym typeface="+mn-lt"/>
              </a:rPr>
              <a:t>管理</a:t>
            </a:r>
            <a:endParaRPr lang="en-US" altLang="zh-CN" sz="4000" b="1" dirty="0">
              <a:latin typeface="+mn-lt"/>
              <a:ea typeface="+mn-ea"/>
              <a:cs typeface="+mn-ea"/>
              <a:sym typeface="+mn-lt"/>
            </a:endParaRPr>
          </a:p>
        </p:txBody>
      </p:sp>
      <p:sp>
        <p:nvSpPr>
          <p:cNvPr id="21" name="燕尾形 20"/>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22" name="TextBox 7"/>
          <p:cNvSpPr txBox="1"/>
          <p:nvPr/>
        </p:nvSpPr>
        <p:spPr>
          <a:xfrm>
            <a:off x="221659" y="6439"/>
            <a:ext cx="725769" cy="693103"/>
          </a:xfrm>
          <a:prstGeom prst="rect">
            <a:avLst/>
          </a:prstGeom>
          <a:noFill/>
        </p:spPr>
        <p:txBody>
          <a:bodyPr wrap="none" lIns="76800" tIns="38400" rIns="76800" bIns="38400" rtlCol="0">
            <a:spAutoFit/>
          </a:bodyPr>
          <a:lstStyle/>
          <a:p>
            <a:r>
              <a:rPr lang="en-US" altLang="zh-CN" sz="4000" dirty="0" smtClean="0">
                <a:cs typeface="+mn-ea"/>
                <a:sym typeface="+mn-lt"/>
              </a:rPr>
              <a:t>02</a:t>
            </a:r>
            <a:endParaRPr lang="zh-CN" altLang="en-US" sz="4000" dirty="0">
              <a:cs typeface="+mn-ea"/>
              <a:sym typeface="+mn-lt"/>
            </a:endParaRPr>
          </a:p>
        </p:txBody>
      </p:sp>
    </p:spTree>
    <p:extLst>
      <p:ext uri="{BB962C8B-B14F-4D97-AF65-F5344CB8AC3E}">
        <p14:creationId xmlns:p14="http://schemas.microsoft.com/office/powerpoint/2010/main" val="295997940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774594" y="2098422"/>
            <a:ext cx="888058" cy="288064"/>
          </a:xfrm>
          <a:prstGeom prst="rect">
            <a:avLst/>
          </a:prstGeom>
          <a:noFill/>
        </p:spPr>
        <p:txBody>
          <a:bodyPr wrap="square" lIns="102398" tIns="51199" rIns="102398" bIns="51199"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smtClean="0">
                <a:ln>
                  <a:noFill/>
                </a:ln>
                <a:solidFill>
                  <a:prstClr val="white"/>
                </a:solidFill>
                <a:effectLst/>
                <a:uLnTx/>
                <a:uFillTx/>
                <a:latin typeface="+mn-lt"/>
                <a:ea typeface="华文中宋"/>
                <a:cs typeface="+mn-ea"/>
                <a:sym typeface="+mn-lt"/>
              </a:rPr>
              <a:t>1988</a:t>
            </a:r>
            <a:r>
              <a:rPr kumimoji="0" lang="zh-CN" altLang="en-US" sz="1200" b="1" i="0" u="none" strike="noStrike" kern="1200" cap="none" spc="0" normalizeH="0" baseline="0" noProof="0" dirty="0" smtClean="0">
                <a:ln>
                  <a:noFill/>
                </a:ln>
                <a:solidFill>
                  <a:prstClr val="white"/>
                </a:solidFill>
                <a:effectLst/>
                <a:uLnTx/>
                <a:uFillTx/>
                <a:latin typeface="+mn-lt"/>
                <a:ea typeface="华文中宋"/>
                <a:cs typeface="+mn-ea"/>
                <a:sym typeface="+mn-lt"/>
              </a:rPr>
              <a:t>年</a:t>
            </a:r>
            <a:endParaRPr kumimoji="0" lang="zh-CN" altLang="en-US" sz="1200" b="1" i="0" u="none" strike="noStrike" kern="1200" cap="none" spc="0" normalizeH="0" baseline="0" noProof="0" dirty="0">
              <a:ln>
                <a:noFill/>
              </a:ln>
              <a:solidFill>
                <a:prstClr val="white"/>
              </a:solidFill>
              <a:effectLst/>
              <a:uLnTx/>
              <a:uFillTx/>
              <a:latin typeface="+mn-lt"/>
              <a:ea typeface="华文中宋"/>
              <a:cs typeface="+mn-ea"/>
              <a:sym typeface="+mn-lt"/>
            </a:endParaRPr>
          </a:p>
        </p:txBody>
      </p:sp>
      <p:sp>
        <p:nvSpPr>
          <p:cNvPr id="40" name="TextBox 39"/>
          <p:cNvSpPr txBox="1"/>
          <p:nvPr/>
        </p:nvSpPr>
        <p:spPr>
          <a:xfrm>
            <a:off x="2052968" y="2098422"/>
            <a:ext cx="888058" cy="288064"/>
          </a:xfrm>
          <a:prstGeom prst="rect">
            <a:avLst/>
          </a:prstGeom>
          <a:noFill/>
        </p:spPr>
        <p:txBody>
          <a:bodyPr wrap="square" lIns="102398" tIns="51199" rIns="102398" bIns="51199"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smtClean="0">
                <a:ln>
                  <a:noFill/>
                </a:ln>
                <a:solidFill>
                  <a:prstClr val="white"/>
                </a:solidFill>
                <a:effectLst/>
                <a:uLnTx/>
                <a:uFillTx/>
                <a:latin typeface="+mn-lt"/>
                <a:ea typeface="华文中宋"/>
                <a:cs typeface="+mn-ea"/>
                <a:sym typeface="+mn-lt"/>
              </a:rPr>
              <a:t>1990</a:t>
            </a:r>
            <a:r>
              <a:rPr kumimoji="0" lang="zh-CN" altLang="en-US" sz="1200" b="1" i="0" u="none" strike="noStrike" kern="1200" cap="none" spc="0" normalizeH="0" baseline="0" noProof="0" dirty="0" smtClean="0">
                <a:ln>
                  <a:noFill/>
                </a:ln>
                <a:solidFill>
                  <a:prstClr val="white"/>
                </a:solidFill>
                <a:effectLst/>
                <a:uLnTx/>
                <a:uFillTx/>
                <a:latin typeface="+mn-lt"/>
                <a:ea typeface="华文中宋"/>
                <a:cs typeface="+mn-ea"/>
                <a:sym typeface="+mn-lt"/>
              </a:rPr>
              <a:t>年</a:t>
            </a:r>
            <a:endParaRPr kumimoji="0" lang="zh-CN" altLang="en-US" sz="1200" b="1" i="0" u="none" strike="noStrike" kern="1200" cap="none" spc="0" normalizeH="0" baseline="0" noProof="0" dirty="0">
              <a:ln>
                <a:noFill/>
              </a:ln>
              <a:solidFill>
                <a:prstClr val="white"/>
              </a:solidFill>
              <a:effectLst/>
              <a:uLnTx/>
              <a:uFillTx/>
              <a:latin typeface="+mn-lt"/>
              <a:ea typeface="华文中宋"/>
              <a:cs typeface="+mn-ea"/>
              <a:sym typeface="+mn-lt"/>
            </a:endParaRPr>
          </a:p>
        </p:txBody>
      </p:sp>
      <p:sp>
        <p:nvSpPr>
          <p:cNvPr id="41" name="TextBox 40"/>
          <p:cNvSpPr txBox="1"/>
          <p:nvPr/>
        </p:nvSpPr>
        <p:spPr>
          <a:xfrm>
            <a:off x="3344210" y="2098422"/>
            <a:ext cx="888058" cy="288064"/>
          </a:xfrm>
          <a:prstGeom prst="rect">
            <a:avLst/>
          </a:prstGeom>
          <a:noFill/>
        </p:spPr>
        <p:txBody>
          <a:bodyPr wrap="square" lIns="102398" tIns="51199" rIns="102398" bIns="51199"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smtClean="0">
                <a:ln>
                  <a:noFill/>
                </a:ln>
                <a:solidFill>
                  <a:prstClr val="white"/>
                </a:solidFill>
                <a:effectLst/>
                <a:uLnTx/>
                <a:uFillTx/>
                <a:latin typeface="+mn-lt"/>
                <a:ea typeface="华文中宋"/>
                <a:cs typeface="+mn-ea"/>
                <a:sym typeface="+mn-lt"/>
              </a:rPr>
              <a:t>1993</a:t>
            </a:r>
            <a:r>
              <a:rPr kumimoji="0" lang="zh-CN" altLang="en-US" sz="1200" b="1" i="0" u="none" strike="noStrike" kern="1200" cap="none" spc="0" normalizeH="0" baseline="0" noProof="0" dirty="0" smtClean="0">
                <a:ln>
                  <a:noFill/>
                </a:ln>
                <a:solidFill>
                  <a:prstClr val="white"/>
                </a:solidFill>
                <a:effectLst/>
                <a:uLnTx/>
                <a:uFillTx/>
                <a:latin typeface="+mn-lt"/>
                <a:ea typeface="华文中宋"/>
                <a:cs typeface="+mn-ea"/>
                <a:sym typeface="+mn-lt"/>
              </a:rPr>
              <a:t>年起</a:t>
            </a:r>
            <a:endParaRPr kumimoji="0" lang="zh-CN" altLang="en-US" sz="1200" b="1" i="0" u="none" strike="noStrike" kern="1200" cap="none" spc="0" normalizeH="0" baseline="0" noProof="0" dirty="0">
              <a:ln>
                <a:noFill/>
              </a:ln>
              <a:solidFill>
                <a:prstClr val="white"/>
              </a:solidFill>
              <a:effectLst/>
              <a:uLnTx/>
              <a:uFillTx/>
              <a:latin typeface="+mn-lt"/>
              <a:ea typeface="华文中宋"/>
              <a:cs typeface="+mn-ea"/>
              <a:sym typeface="+mn-lt"/>
            </a:endParaRPr>
          </a:p>
        </p:txBody>
      </p:sp>
      <p:sp>
        <p:nvSpPr>
          <p:cNvPr id="42" name="TextBox 41"/>
          <p:cNvSpPr txBox="1"/>
          <p:nvPr/>
        </p:nvSpPr>
        <p:spPr>
          <a:xfrm>
            <a:off x="4591711" y="2098422"/>
            <a:ext cx="961048" cy="288064"/>
          </a:xfrm>
          <a:prstGeom prst="rect">
            <a:avLst/>
          </a:prstGeom>
          <a:noFill/>
        </p:spPr>
        <p:txBody>
          <a:bodyPr wrap="square" lIns="102398" tIns="51199" rIns="102398" bIns="51199"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smtClean="0">
                <a:ln>
                  <a:noFill/>
                </a:ln>
                <a:solidFill>
                  <a:prstClr val="white"/>
                </a:solidFill>
                <a:effectLst/>
                <a:uLnTx/>
                <a:uFillTx/>
                <a:latin typeface="+mn-lt"/>
                <a:ea typeface="华文中宋"/>
                <a:cs typeface="+mn-ea"/>
                <a:sym typeface="+mn-lt"/>
              </a:rPr>
              <a:t>2004</a:t>
            </a:r>
            <a:r>
              <a:rPr kumimoji="0" lang="zh-CN" altLang="en-US" sz="1200" b="1" i="0" u="none" strike="noStrike" kern="1200" cap="none" spc="0" normalizeH="0" baseline="0" noProof="0" dirty="0" smtClean="0">
                <a:ln>
                  <a:noFill/>
                </a:ln>
                <a:solidFill>
                  <a:prstClr val="white"/>
                </a:solidFill>
                <a:effectLst/>
                <a:uLnTx/>
                <a:uFillTx/>
                <a:latin typeface="+mn-lt"/>
                <a:ea typeface="华文中宋"/>
                <a:cs typeface="+mn-ea"/>
                <a:sym typeface="+mn-lt"/>
              </a:rPr>
              <a:t>年</a:t>
            </a:r>
            <a:endParaRPr kumimoji="0" lang="zh-CN" altLang="en-US" sz="1200" b="1" i="0" u="none" strike="noStrike" kern="1200" cap="none" spc="0" normalizeH="0" baseline="0" noProof="0" dirty="0">
              <a:ln>
                <a:noFill/>
              </a:ln>
              <a:solidFill>
                <a:prstClr val="white"/>
              </a:solidFill>
              <a:effectLst/>
              <a:uLnTx/>
              <a:uFillTx/>
              <a:latin typeface="+mn-lt"/>
              <a:ea typeface="华文中宋"/>
              <a:cs typeface="+mn-ea"/>
              <a:sym typeface="+mn-lt"/>
            </a:endParaRPr>
          </a:p>
        </p:txBody>
      </p:sp>
      <p:sp>
        <p:nvSpPr>
          <p:cNvPr id="43" name="TextBox 42"/>
          <p:cNvSpPr txBox="1"/>
          <p:nvPr/>
        </p:nvSpPr>
        <p:spPr>
          <a:xfrm>
            <a:off x="5893663" y="2098422"/>
            <a:ext cx="979973" cy="288064"/>
          </a:xfrm>
          <a:prstGeom prst="rect">
            <a:avLst/>
          </a:prstGeom>
          <a:noFill/>
        </p:spPr>
        <p:txBody>
          <a:bodyPr wrap="square" lIns="102398" tIns="51199" rIns="102398" bIns="51199"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smtClean="0">
                <a:ln>
                  <a:noFill/>
                </a:ln>
                <a:solidFill>
                  <a:prstClr val="white"/>
                </a:solidFill>
                <a:effectLst/>
                <a:uLnTx/>
                <a:uFillTx/>
                <a:latin typeface="+mn-lt"/>
                <a:ea typeface="华文中宋"/>
                <a:cs typeface="+mn-ea"/>
                <a:sym typeface="+mn-lt"/>
              </a:rPr>
              <a:t>2009</a:t>
            </a:r>
            <a:r>
              <a:rPr kumimoji="0" lang="zh-CN" altLang="en-US" sz="1200" b="1" i="0" u="none" strike="noStrike" kern="1200" cap="none" spc="0" normalizeH="0" baseline="0" noProof="0" dirty="0" smtClean="0">
                <a:ln>
                  <a:noFill/>
                </a:ln>
                <a:solidFill>
                  <a:prstClr val="white"/>
                </a:solidFill>
                <a:effectLst/>
                <a:uLnTx/>
                <a:uFillTx/>
                <a:latin typeface="+mn-lt"/>
                <a:ea typeface="华文中宋"/>
                <a:cs typeface="+mn-ea"/>
                <a:sym typeface="+mn-lt"/>
              </a:rPr>
              <a:t>年</a:t>
            </a:r>
            <a:endParaRPr kumimoji="0" lang="zh-CN" altLang="en-US" sz="1200" b="1" i="0" u="none" strike="noStrike" kern="1200" cap="none" spc="0" normalizeH="0" baseline="0" noProof="0" dirty="0">
              <a:ln>
                <a:noFill/>
              </a:ln>
              <a:solidFill>
                <a:prstClr val="white"/>
              </a:solidFill>
              <a:effectLst/>
              <a:uLnTx/>
              <a:uFillTx/>
              <a:latin typeface="+mn-lt"/>
              <a:ea typeface="华文中宋"/>
              <a:cs typeface="+mn-ea"/>
              <a:sym typeface="+mn-lt"/>
            </a:endParaRPr>
          </a:p>
        </p:txBody>
      </p:sp>
      <p:sp>
        <p:nvSpPr>
          <p:cNvPr id="44" name="TextBox 43"/>
          <p:cNvSpPr txBox="1"/>
          <p:nvPr/>
        </p:nvSpPr>
        <p:spPr>
          <a:xfrm>
            <a:off x="7182333" y="2098422"/>
            <a:ext cx="955621" cy="288064"/>
          </a:xfrm>
          <a:prstGeom prst="rect">
            <a:avLst/>
          </a:prstGeom>
          <a:noFill/>
        </p:spPr>
        <p:txBody>
          <a:bodyPr wrap="square" lIns="102398" tIns="51199" rIns="102398" bIns="51199"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smtClean="0">
                <a:ln>
                  <a:noFill/>
                </a:ln>
                <a:solidFill>
                  <a:prstClr val="white"/>
                </a:solidFill>
                <a:effectLst/>
                <a:uLnTx/>
                <a:uFillTx/>
                <a:latin typeface="+mn-lt"/>
                <a:ea typeface="华文中宋"/>
                <a:cs typeface="+mn-ea"/>
                <a:sym typeface="+mn-lt"/>
              </a:rPr>
              <a:t>2011</a:t>
            </a:r>
            <a:r>
              <a:rPr kumimoji="0" lang="zh-CN" altLang="en-US" sz="1200" b="1" i="0" u="none" strike="noStrike" kern="1200" cap="none" spc="0" normalizeH="0" baseline="0" noProof="0" dirty="0" smtClean="0">
                <a:ln>
                  <a:noFill/>
                </a:ln>
                <a:solidFill>
                  <a:prstClr val="white"/>
                </a:solidFill>
                <a:effectLst/>
                <a:uLnTx/>
                <a:uFillTx/>
                <a:latin typeface="+mn-lt"/>
                <a:ea typeface="华文中宋"/>
                <a:cs typeface="+mn-ea"/>
                <a:sym typeface="+mn-lt"/>
              </a:rPr>
              <a:t>年后</a:t>
            </a:r>
            <a:endParaRPr kumimoji="0" lang="zh-CN" altLang="en-US" sz="1200" b="1" i="0" u="none" strike="noStrike" kern="1200" cap="none" spc="0" normalizeH="0" baseline="0" noProof="0" dirty="0">
              <a:ln>
                <a:noFill/>
              </a:ln>
              <a:solidFill>
                <a:prstClr val="white"/>
              </a:solidFill>
              <a:effectLst/>
              <a:uLnTx/>
              <a:uFillTx/>
              <a:latin typeface="+mn-lt"/>
              <a:ea typeface="华文中宋"/>
              <a:cs typeface="+mn-ea"/>
              <a:sym typeface="+mn-lt"/>
            </a:endParaRPr>
          </a:p>
        </p:txBody>
      </p:sp>
      <p:cxnSp>
        <p:nvCxnSpPr>
          <p:cNvPr id="26" name="直接连接符 25"/>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7" name="TextBox 43"/>
          <p:cNvSpPr txBox="1">
            <a:spLocks noChangeArrowheads="1"/>
          </p:cNvSpPr>
          <p:nvPr/>
        </p:nvSpPr>
        <p:spPr bwMode="auto">
          <a:xfrm>
            <a:off x="1943074" y="6439"/>
            <a:ext cx="6157318"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smtClean="0">
                <a:ln>
                  <a:noFill/>
                </a:ln>
                <a:solidFill>
                  <a:prstClr val="black"/>
                </a:solidFill>
                <a:effectLst/>
                <a:uLnTx/>
                <a:uFillTx/>
                <a:latin typeface="Tahoma" pitchFamily="34" charset="0"/>
                <a:ea typeface="华文中宋"/>
                <a:cs typeface="+mn-ea"/>
                <a:sym typeface="+mn-lt"/>
              </a:rPr>
              <a:t>信息技术</a:t>
            </a:r>
            <a:r>
              <a:rPr kumimoji="0" lang="zh-CN" altLang="en-US" sz="4000" b="1" i="0" u="none" strike="noStrike" kern="1200" cap="none" spc="0" normalizeH="0" baseline="0" noProof="0" dirty="0">
                <a:ln>
                  <a:noFill/>
                </a:ln>
                <a:solidFill>
                  <a:prstClr val="black"/>
                </a:solidFill>
                <a:effectLst/>
                <a:uLnTx/>
                <a:uFillTx/>
                <a:latin typeface="Tahoma" pitchFamily="34" charset="0"/>
                <a:ea typeface="华文中宋"/>
                <a:cs typeface="+mn-ea"/>
                <a:sym typeface="+mn-lt"/>
              </a:rPr>
              <a:t>标准化</a:t>
            </a:r>
            <a:r>
              <a:rPr kumimoji="0" lang="zh-CN" altLang="en-US" sz="4000" b="1" i="0" u="none" strike="noStrike" kern="1200" cap="none" spc="0" normalizeH="0" baseline="0" noProof="0" dirty="0" smtClean="0">
                <a:ln>
                  <a:noFill/>
                </a:ln>
                <a:solidFill>
                  <a:prstClr val="black"/>
                </a:solidFill>
                <a:effectLst/>
                <a:uLnTx/>
                <a:uFillTx/>
                <a:latin typeface="Tahoma" pitchFamily="34" charset="0"/>
                <a:ea typeface="华文中宋"/>
                <a:cs typeface="+mn-ea"/>
                <a:sym typeface="+mn-lt"/>
              </a:rPr>
              <a:t>管理</a:t>
            </a:r>
            <a:endParaRPr kumimoji="0" lang="en-US" altLang="zh-CN" sz="4000" b="1" i="0" u="none" strike="noStrike" kern="1200" cap="none" spc="0" normalizeH="0" baseline="0" noProof="0" dirty="0">
              <a:ln>
                <a:noFill/>
              </a:ln>
              <a:solidFill>
                <a:prstClr val="black"/>
              </a:solidFill>
              <a:effectLst/>
              <a:uLnTx/>
              <a:uFillTx/>
              <a:latin typeface="Tahoma" pitchFamily="34" charset="0"/>
              <a:ea typeface="华文中宋"/>
              <a:cs typeface="+mn-ea"/>
              <a:sym typeface="+mn-lt"/>
            </a:endParaRPr>
          </a:p>
        </p:txBody>
      </p:sp>
      <p:sp>
        <p:nvSpPr>
          <p:cNvPr id="28" name="燕尾形 27"/>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n-lt"/>
              <a:ea typeface="华文中宋"/>
              <a:cs typeface="+mn-ea"/>
              <a:sym typeface="+mn-lt"/>
            </a:endParaRPr>
          </a:p>
        </p:txBody>
      </p:sp>
      <p:sp>
        <p:nvSpPr>
          <p:cNvPr id="53" name="TextBox 7"/>
          <p:cNvSpPr txBox="1"/>
          <p:nvPr/>
        </p:nvSpPr>
        <p:spPr>
          <a:xfrm>
            <a:off x="221659" y="6439"/>
            <a:ext cx="725769" cy="693103"/>
          </a:xfrm>
          <a:prstGeom prst="rect">
            <a:avLst/>
          </a:prstGeom>
          <a:noFill/>
        </p:spPr>
        <p:txBody>
          <a:bodyPr wrap="none" lIns="76800" tIns="38400" rIns="76800" bIns="384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smtClean="0">
                <a:ln>
                  <a:noFill/>
                </a:ln>
                <a:solidFill>
                  <a:prstClr val="black"/>
                </a:solidFill>
                <a:effectLst/>
                <a:uLnTx/>
                <a:uFillTx/>
                <a:latin typeface="+mn-lt"/>
                <a:ea typeface="华文中宋"/>
                <a:cs typeface="+mn-ea"/>
                <a:sym typeface="+mn-lt"/>
              </a:rPr>
              <a:t>02</a:t>
            </a:r>
            <a:endParaRPr kumimoji="0" lang="zh-CN" altLang="en-US" sz="4000" b="0" i="0" u="none" strike="noStrike" kern="1200" cap="none" spc="0" normalizeH="0" baseline="0" noProof="0" dirty="0">
              <a:ln>
                <a:noFill/>
              </a:ln>
              <a:solidFill>
                <a:prstClr val="black"/>
              </a:solidFill>
              <a:effectLst/>
              <a:uLnTx/>
              <a:uFillTx/>
              <a:latin typeface="+mn-lt"/>
              <a:ea typeface="华文中宋"/>
              <a:cs typeface="+mn-ea"/>
              <a:sym typeface="+mn-lt"/>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9542"/>
            <a:ext cx="9252520" cy="4443958"/>
          </a:xfrm>
          <a:prstGeom prst="rect">
            <a:avLst/>
          </a:prstGeom>
        </p:spPr>
      </p:pic>
    </p:spTree>
    <p:extLst>
      <p:ext uri="{BB962C8B-B14F-4D97-AF65-F5344CB8AC3E}">
        <p14:creationId xmlns:p14="http://schemas.microsoft.com/office/powerpoint/2010/main" val="19341002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标题层"/>
          <p:cNvSpPr txBox="1"/>
          <p:nvPr/>
        </p:nvSpPr>
        <p:spPr bwMode="auto">
          <a:xfrm>
            <a:off x="2244348" y="1599867"/>
            <a:ext cx="599460" cy="1057487"/>
          </a:xfrm>
          <a:prstGeom prst="rect">
            <a:avLst/>
          </a:prstGeom>
          <a:noFill/>
          <a:effectLst/>
        </p:spPr>
        <p:txBody>
          <a:bodyPr wrap="square" lIns="102382" tIns="51190" rIns="102382" bIns="51190">
            <a:spAutoFit/>
          </a:bodyPr>
          <a:lstStyle/>
          <a:p>
            <a:pPr algn="ctr" defTabSz="1024078">
              <a:defRPr/>
            </a:pPr>
            <a:r>
              <a:rPr lang="en-US" altLang="zh-CN" sz="3100" kern="0" dirty="0">
                <a:solidFill>
                  <a:schemeClr val="tx1">
                    <a:lumMod val="65000"/>
                    <a:lumOff val="35000"/>
                  </a:schemeClr>
                </a:solidFill>
                <a:cs typeface="+mn-ea"/>
                <a:sym typeface="+mn-lt"/>
              </a:rPr>
              <a:t>01</a:t>
            </a:r>
            <a:endParaRPr lang="zh-CN" altLang="en-US" sz="3100" kern="0" dirty="0">
              <a:solidFill>
                <a:schemeClr val="tx1">
                  <a:lumMod val="65000"/>
                  <a:lumOff val="35000"/>
                </a:schemeClr>
              </a:solidFill>
              <a:cs typeface="+mn-ea"/>
              <a:sym typeface="+mn-lt"/>
            </a:endParaRPr>
          </a:p>
        </p:txBody>
      </p:sp>
      <p:cxnSp>
        <p:nvCxnSpPr>
          <p:cNvPr id="71" name="直接连接符 70"/>
          <p:cNvCxnSpPr/>
          <p:nvPr/>
        </p:nvCxnSpPr>
        <p:spPr>
          <a:xfrm>
            <a:off x="2839315" y="1652806"/>
            <a:ext cx="0" cy="417343"/>
          </a:xfrm>
          <a:prstGeom prst="line">
            <a:avLst/>
          </a:prstGeom>
          <a:noFill/>
          <a:ln w="9525" cap="flat" cmpd="sng" algn="ctr">
            <a:solidFill>
              <a:schemeClr val="tx1">
                <a:lumMod val="65000"/>
                <a:lumOff val="35000"/>
              </a:schemeClr>
            </a:solidFill>
            <a:prstDash val="solid"/>
          </a:ln>
          <a:effectLst/>
        </p:spPr>
      </p:cxnSp>
      <p:sp>
        <p:nvSpPr>
          <p:cNvPr id="72" name="标题层"/>
          <p:cNvSpPr txBox="1"/>
          <p:nvPr/>
        </p:nvSpPr>
        <p:spPr bwMode="auto">
          <a:xfrm>
            <a:off x="2907774" y="1599868"/>
            <a:ext cx="4544546" cy="580433"/>
          </a:xfrm>
          <a:prstGeom prst="rect">
            <a:avLst/>
          </a:prstGeom>
          <a:noFill/>
          <a:effectLst/>
        </p:spPr>
        <p:txBody>
          <a:bodyPr wrap="square" lIns="102382" tIns="51190" rIns="102382" bIns="51190">
            <a:spAutoFit/>
          </a:bodyPr>
          <a:lstStyle/>
          <a:p>
            <a:pPr defTabSz="1024078">
              <a:defRPr/>
            </a:pPr>
            <a:r>
              <a:rPr lang="zh-CN" altLang="en-US" sz="3100" b="1" dirty="0" smtClean="0">
                <a:solidFill>
                  <a:schemeClr val="tx1">
                    <a:lumMod val="65000"/>
                    <a:lumOff val="35000"/>
                  </a:schemeClr>
                </a:solidFill>
                <a:cs typeface="+mn-ea"/>
                <a:sym typeface="+mn-lt"/>
              </a:rPr>
              <a:t>信息技术</a:t>
            </a:r>
            <a:r>
              <a:rPr lang="zh-CN" altLang="en-US" sz="3100" b="1" dirty="0">
                <a:solidFill>
                  <a:schemeClr val="tx1">
                    <a:lumMod val="65000"/>
                    <a:lumOff val="35000"/>
                  </a:schemeClr>
                </a:solidFill>
                <a:cs typeface="+mn-ea"/>
                <a:sym typeface="+mn-lt"/>
              </a:rPr>
              <a:t>的概念与类型</a:t>
            </a:r>
          </a:p>
        </p:txBody>
      </p:sp>
      <p:sp>
        <p:nvSpPr>
          <p:cNvPr id="90" name="标题层"/>
          <p:cNvSpPr txBox="1"/>
          <p:nvPr/>
        </p:nvSpPr>
        <p:spPr bwMode="auto">
          <a:xfrm>
            <a:off x="2180001" y="2374613"/>
            <a:ext cx="727773" cy="580433"/>
          </a:xfrm>
          <a:prstGeom prst="rect">
            <a:avLst/>
          </a:prstGeom>
          <a:noFill/>
          <a:effectLst/>
        </p:spPr>
        <p:txBody>
          <a:bodyPr wrap="square" lIns="102382" tIns="51190" rIns="102382" bIns="51190">
            <a:spAutoFit/>
          </a:bodyPr>
          <a:lstStyle/>
          <a:p>
            <a:pPr algn="ctr" defTabSz="1024078">
              <a:defRPr/>
            </a:pPr>
            <a:r>
              <a:rPr lang="en-US" altLang="zh-CN" sz="3100" kern="0" dirty="0">
                <a:solidFill>
                  <a:schemeClr val="tx1">
                    <a:lumMod val="65000"/>
                    <a:lumOff val="35000"/>
                  </a:schemeClr>
                </a:solidFill>
                <a:cs typeface="+mn-ea"/>
                <a:sym typeface="+mn-lt"/>
              </a:rPr>
              <a:t>02</a:t>
            </a:r>
            <a:endParaRPr lang="zh-CN" altLang="en-US" sz="3100" kern="0" dirty="0">
              <a:solidFill>
                <a:schemeClr val="tx1">
                  <a:lumMod val="65000"/>
                  <a:lumOff val="35000"/>
                </a:schemeClr>
              </a:solidFill>
              <a:cs typeface="+mn-ea"/>
              <a:sym typeface="+mn-lt"/>
            </a:endParaRPr>
          </a:p>
        </p:txBody>
      </p:sp>
      <p:cxnSp>
        <p:nvCxnSpPr>
          <p:cNvPr id="91" name="直接连接符 90"/>
          <p:cNvCxnSpPr/>
          <p:nvPr/>
        </p:nvCxnSpPr>
        <p:spPr>
          <a:xfrm>
            <a:off x="2839315" y="2427552"/>
            <a:ext cx="0" cy="417343"/>
          </a:xfrm>
          <a:prstGeom prst="line">
            <a:avLst/>
          </a:prstGeom>
          <a:noFill/>
          <a:ln w="9525" cap="flat" cmpd="sng" algn="ctr">
            <a:solidFill>
              <a:schemeClr val="tx1">
                <a:lumMod val="65000"/>
                <a:lumOff val="35000"/>
              </a:schemeClr>
            </a:solidFill>
            <a:prstDash val="solid"/>
          </a:ln>
          <a:effectLst/>
        </p:spPr>
      </p:cxnSp>
      <p:sp>
        <p:nvSpPr>
          <p:cNvPr id="92" name="标题层"/>
          <p:cNvSpPr txBox="1"/>
          <p:nvPr/>
        </p:nvSpPr>
        <p:spPr bwMode="auto">
          <a:xfrm>
            <a:off x="2907774" y="2374613"/>
            <a:ext cx="4184506" cy="580433"/>
          </a:xfrm>
          <a:prstGeom prst="rect">
            <a:avLst/>
          </a:prstGeom>
          <a:noFill/>
          <a:effectLst/>
        </p:spPr>
        <p:txBody>
          <a:bodyPr wrap="square" lIns="102382" tIns="51190" rIns="102382" bIns="51190">
            <a:spAutoFit/>
          </a:bodyPr>
          <a:lstStyle/>
          <a:p>
            <a:pPr defTabSz="1024078">
              <a:defRPr/>
            </a:pPr>
            <a:r>
              <a:rPr lang="zh-CN" altLang="en-US" sz="3100" b="1" dirty="0" smtClean="0">
                <a:solidFill>
                  <a:schemeClr val="tx1">
                    <a:lumMod val="65000"/>
                    <a:lumOff val="35000"/>
                  </a:schemeClr>
                </a:solidFill>
                <a:cs typeface="+mn-ea"/>
                <a:sym typeface="+mn-lt"/>
              </a:rPr>
              <a:t>信息技术标准化管理</a:t>
            </a:r>
            <a:endParaRPr lang="zh-CN" altLang="en-US" sz="3100" b="1" dirty="0">
              <a:solidFill>
                <a:schemeClr val="tx1">
                  <a:lumMod val="65000"/>
                  <a:lumOff val="35000"/>
                </a:schemeClr>
              </a:solidFill>
              <a:cs typeface="+mn-ea"/>
              <a:sym typeface="+mn-lt"/>
            </a:endParaRPr>
          </a:p>
        </p:txBody>
      </p:sp>
      <p:sp>
        <p:nvSpPr>
          <p:cNvPr id="95" name="标题层"/>
          <p:cNvSpPr txBox="1"/>
          <p:nvPr/>
        </p:nvSpPr>
        <p:spPr bwMode="auto">
          <a:xfrm>
            <a:off x="2180001" y="3149358"/>
            <a:ext cx="727773" cy="580433"/>
          </a:xfrm>
          <a:prstGeom prst="rect">
            <a:avLst/>
          </a:prstGeom>
          <a:noFill/>
          <a:effectLst/>
        </p:spPr>
        <p:txBody>
          <a:bodyPr wrap="square" lIns="102382" tIns="51190" rIns="102382" bIns="51190">
            <a:spAutoFit/>
          </a:bodyPr>
          <a:lstStyle/>
          <a:p>
            <a:pPr algn="ctr" defTabSz="1024078">
              <a:defRPr/>
            </a:pPr>
            <a:r>
              <a:rPr lang="en-US" altLang="zh-CN" sz="3100" kern="0" dirty="0">
                <a:solidFill>
                  <a:srgbClr val="319095"/>
                </a:solidFill>
                <a:cs typeface="+mn-ea"/>
                <a:sym typeface="+mn-lt"/>
              </a:rPr>
              <a:t>03</a:t>
            </a:r>
            <a:endParaRPr lang="zh-CN" altLang="en-US" sz="3100" kern="0" dirty="0">
              <a:solidFill>
                <a:srgbClr val="319095"/>
              </a:solidFill>
              <a:cs typeface="+mn-ea"/>
              <a:sym typeface="+mn-lt"/>
            </a:endParaRPr>
          </a:p>
        </p:txBody>
      </p:sp>
      <p:cxnSp>
        <p:nvCxnSpPr>
          <p:cNvPr id="96" name="直接连接符 95"/>
          <p:cNvCxnSpPr/>
          <p:nvPr/>
        </p:nvCxnSpPr>
        <p:spPr>
          <a:xfrm>
            <a:off x="2839315" y="3202296"/>
            <a:ext cx="0" cy="417343"/>
          </a:xfrm>
          <a:prstGeom prst="line">
            <a:avLst/>
          </a:prstGeom>
          <a:noFill/>
          <a:ln w="9525" cap="flat" cmpd="sng" algn="ctr">
            <a:solidFill>
              <a:schemeClr val="tx1">
                <a:lumMod val="65000"/>
                <a:lumOff val="35000"/>
              </a:schemeClr>
            </a:solidFill>
            <a:prstDash val="solid"/>
          </a:ln>
          <a:effectLst/>
        </p:spPr>
      </p:cxnSp>
      <p:sp>
        <p:nvSpPr>
          <p:cNvPr id="97" name="标题层"/>
          <p:cNvSpPr txBox="1"/>
          <p:nvPr/>
        </p:nvSpPr>
        <p:spPr bwMode="auto">
          <a:xfrm>
            <a:off x="2907774" y="3149359"/>
            <a:ext cx="3824466" cy="580433"/>
          </a:xfrm>
          <a:prstGeom prst="rect">
            <a:avLst/>
          </a:prstGeom>
          <a:noFill/>
          <a:effectLst/>
        </p:spPr>
        <p:txBody>
          <a:bodyPr wrap="square" lIns="102382" tIns="51190" rIns="102382" bIns="51190">
            <a:spAutoFit/>
          </a:bodyPr>
          <a:lstStyle/>
          <a:p>
            <a:pPr defTabSz="1024078">
              <a:defRPr/>
            </a:pPr>
            <a:r>
              <a:rPr lang="zh-CN" altLang="en-US" sz="3100" b="1" dirty="0" smtClean="0">
                <a:solidFill>
                  <a:srgbClr val="319095"/>
                </a:solidFill>
                <a:cs typeface="+mn-ea"/>
                <a:sym typeface="+mn-lt"/>
              </a:rPr>
              <a:t>信息技术政策管理</a:t>
            </a:r>
            <a:endParaRPr lang="zh-CN" altLang="en-US" sz="3100" b="1" dirty="0">
              <a:solidFill>
                <a:srgbClr val="319095"/>
              </a:solidFill>
              <a:cs typeface="+mn-ea"/>
              <a:sym typeface="+mn-lt"/>
            </a:endParaRPr>
          </a:p>
        </p:txBody>
      </p:sp>
      <p:sp>
        <p:nvSpPr>
          <p:cNvPr id="31" name="矩形 30"/>
          <p:cNvSpPr/>
          <p:nvPr/>
        </p:nvSpPr>
        <p:spPr>
          <a:xfrm>
            <a:off x="0" y="0"/>
            <a:ext cx="9145190" cy="843958"/>
          </a:xfrm>
          <a:prstGeom prst="rect">
            <a:avLst/>
          </a:prstGeom>
          <a:solidFill>
            <a:srgbClr val="319095"/>
          </a:solidFill>
          <a:ln w="25400" cap="flat" cmpd="sng" algn="ctr">
            <a:noFill/>
            <a:prstDash val="solid"/>
          </a:ln>
          <a:effectLst>
            <a:outerShdw blurRad="50800" dist="38100" dir="5400000" algn="t" rotWithShape="0">
              <a:prstClr val="black">
                <a:alpha val="40000"/>
              </a:prstClr>
            </a:outerShdw>
          </a:effectLst>
        </p:spPr>
        <p:txBody>
          <a:bodyPr lIns="76800" tIns="38400" rIns="76800" bIns="38400" rtlCol="0" anchor="ctr"/>
          <a:lstStyle/>
          <a:p>
            <a:pPr algn="ctr" defTabSz="768096">
              <a:defRPr/>
            </a:pPr>
            <a:endParaRPr lang="zh-CN" altLang="en-US" sz="1500" kern="0">
              <a:solidFill>
                <a:prstClr val="white"/>
              </a:solidFill>
              <a:cs typeface="+mn-ea"/>
              <a:sym typeface="+mn-lt"/>
            </a:endParaRPr>
          </a:p>
        </p:txBody>
      </p:sp>
      <p:sp>
        <p:nvSpPr>
          <p:cNvPr id="32" name="矩形 31"/>
          <p:cNvSpPr/>
          <p:nvPr/>
        </p:nvSpPr>
        <p:spPr>
          <a:xfrm>
            <a:off x="2232612" y="159024"/>
            <a:ext cx="4678775" cy="646937"/>
          </a:xfrm>
          <a:prstGeom prst="rect">
            <a:avLst/>
          </a:prstGeom>
        </p:spPr>
        <p:txBody>
          <a:bodyPr wrap="none" lIns="76800" tIns="38400" rIns="76800" bIns="38400">
            <a:spAutoFit/>
          </a:bodyPr>
          <a:lstStyle/>
          <a:p>
            <a:pPr algn="ctr"/>
            <a:r>
              <a:rPr lang="zh-CN" altLang="en-US" sz="3700" b="1" dirty="0" smtClean="0">
                <a:solidFill>
                  <a:prstClr val="white"/>
                </a:solidFill>
                <a:cs typeface="+mn-ea"/>
                <a:sym typeface="+mn-lt"/>
              </a:rPr>
              <a:t>第九章 信息技术管理</a:t>
            </a:r>
            <a:endParaRPr lang="en-US" altLang="zh-CN" sz="3700" b="1" dirty="0">
              <a:solidFill>
                <a:prstClr val="white"/>
              </a:solidFill>
              <a:cs typeface="+mn-ea"/>
              <a:sym typeface="+mn-lt"/>
            </a:endParaRPr>
          </a:p>
        </p:txBody>
      </p:sp>
      <p:grpSp>
        <p:nvGrpSpPr>
          <p:cNvPr id="2" name="组合 1"/>
          <p:cNvGrpSpPr/>
          <p:nvPr/>
        </p:nvGrpSpPr>
        <p:grpSpPr>
          <a:xfrm>
            <a:off x="1" y="4960458"/>
            <a:ext cx="9143999" cy="183043"/>
            <a:chOff x="-42912" y="6615474"/>
            <a:chExt cx="12190412" cy="244114"/>
          </a:xfrm>
        </p:grpSpPr>
        <p:sp>
          <p:nvSpPr>
            <p:cNvPr id="24" name="六边形 23"/>
            <p:cNvSpPr/>
            <p:nvPr/>
          </p:nvSpPr>
          <p:spPr>
            <a:xfrm>
              <a:off x="-42912" y="6615474"/>
              <a:ext cx="3041773" cy="24411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5" name="六边形 24"/>
            <p:cNvSpPr/>
            <p:nvPr/>
          </p:nvSpPr>
          <p:spPr>
            <a:xfrm>
              <a:off x="2998862" y="6615474"/>
              <a:ext cx="3063750" cy="24411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6" name="六边形 25"/>
            <p:cNvSpPr/>
            <p:nvPr/>
          </p:nvSpPr>
          <p:spPr>
            <a:xfrm>
              <a:off x="6052294" y="6615474"/>
              <a:ext cx="3047603" cy="24411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7" name="六边形 26"/>
            <p:cNvSpPr/>
            <p:nvPr/>
          </p:nvSpPr>
          <p:spPr>
            <a:xfrm>
              <a:off x="9099897" y="6615474"/>
              <a:ext cx="3047603" cy="24411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grpSp>
    </p:spTree>
    <p:extLst>
      <p:ext uri="{BB962C8B-B14F-4D97-AF65-F5344CB8AC3E}">
        <p14:creationId xmlns:p14="http://schemas.microsoft.com/office/powerpoint/2010/main" val="201184636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990618" y="2620481"/>
            <a:ext cx="888058" cy="288064"/>
          </a:xfrm>
          <a:prstGeom prst="rect">
            <a:avLst/>
          </a:prstGeom>
          <a:noFill/>
        </p:spPr>
        <p:txBody>
          <a:bodyPr wrap="square" lIns="102398" tIns="51199" rIns="102398" bIns="51199" rtlCol="0">
            <a:spAutoFit/>
          </a:bodyPr>
          <a:lstStyle/>
          <a:p>
            <a:pPr algn="ctr"/>
            <a:r>
              <a:rPr lang="en-US" altLang="zh-CN" sz="1200" b="1" dirty="0" smtClean="0">
                <a:solidFill>
                  <a:schemeClr val="bg1"/>
                </a:solidFill>
                <a:cs typeface="+mn-ea"/>
                <a:sym typeface="+mn-lt"/>
              </a:rPr>
              <a:t>1988</a:t>
            </a:r>
            <a:r>
              <a:rPr lang="zh-CN" altLang="en-US" sz="1200" b="1" dirty="0" smtClean="0">
                <a:solidFill>
                  <a:schemeClr val="bg1"/>
                </a:solidFill>
                <a:cs typeface="+mn-ea"/>
                <a:sym typeface="+mn-lt"/>
              </a:rPr>
              <a:t>年</a:t>
            </a:r>
            <a:endParaRPr lang="zh-CN" altLang="en-US" sz="1200" b="1" dirty="0">
              <a:solidFill>
                <a:schemeClr val="bg1"/>
              </a:solidFill>
              <a:cs typeface="+mn-ea"/>
              <a:sym typeface="+mn-lt"/>
            </a:endParaRPr>
          </a:p>
        </p:txBody>
      </p:sp>
      <p:sp>
        <p:nvSpPr>
          <p:cNvPr id="40" name="TextBox 39"/>
          <p:cNvSpPr txBox="1"/>
          <p:nvPr/>
        </p:nvSpPr>
        <p:spPr>
          <a:xfrm>
            <a:off x="2268992" y="2620481"/>
            <a:ext cx="888058" cy="288064"/>
          </a:xfrm>
          <a:prstGeom prst="rect">
            <a:avLst/>
          </a:prstGeom>
          <a:noFill/>
        </p:spPr>
        <p:txBody>
          <a:bodyPr wrap="square" lIns="102398" tIns="51199" rIns="102398" bIns="51199" rtlCol="0">
            <a:spAutoFit/>
          </a:bodyPr>
          <a:lstStyle/>
          <a:p>
            <a:pPr algn="ctr"/>
            <a:r>
              <a:rPr lang="en-US" altLang="zh-CN" sz="1200" b="1" dirty="0" smtClean="0">
                <a:solidFill>
                  <a:schemeClr val="bg1"/>
                </a:solidFill>
                <a:cs typeface="+mn-ea"/>
                <a:sym typeface="+mn-lt"/>
              </a:rPr>
              <a:t>1990</a:t>
            </a:r>
            <a:r>
              <a:rPr lang="zh-CN" altLang="en-US" sz="1200" b="1" dirty="0" smtClean="0">
                <a:solidFill>
                  <a:schemeClr val="bg1"/>
                </a:solidFill>
                <a:cs typeface="+mn-ea"/>
                <a:sym typeface="+mn-lt"/>
              </a:rPr>
              <a:t>年</a:t>
            </a:r>
            <a:endParaRPr lang="zh-CN" altLang="en-US" sz="1200" b="1" dirty="0">
              <a:solidFill>
                <a:schemeClr val="bg1"/>
              </a:solidFill>
              <a:cs typeface="+mn-ea"/>
              <a:sym typeface="+mn-lt"/>
            </a:endParaRPr>
          </a:p>
        </p:txBody>
      </p:sp>
      <p:sp>
        <p:nvSpPr>
          <p:cNvPr id="41" name="TextBox 40"/>
          <p:cNvSpPr txBox="1"/>
          <p:nvPr/>
        </p:nvSpPr>
        <p:spPr>
          <a:xfrm>
            <a:off x="3560234" y="2620481"/>
            <a:ext cx="888058" cy="288064"/>
          </a:xfrm>
          <a:prstGeom prst="rect">
            <a:avLst/>
          </a:prstGeom>
          <a:noFill/>
        </p:spPr>
        <p:txBody>
          <a:bodyPr wrap="square" lIns="102398" tIns="51199" rIns="102398" bIns="51199" rtlCol="0">
            <a:spAutoFit/>
          </a:bodyPr>
          <a:lstStyle/>
          <a:p>
            <a:pPr algn="ctr"/>
            <a:r>
              <a:rPr lang="en-US" altLang="zh-CN" sz="1200" b="1" dirty="0" smtClean="0">
                <a:solidFill>
                  <a:schemeClr val="bg1"/>
                </a:solidFill>
                <a:cs typeface="+mn-ea"/>
                <a:sym typeface="+mn-lt"/>
              </a:rPr>
              <a:t>1993</a:t>
            </a:r>
            <a:r>
              <a:rPr lang="zh-CN" altLang="en-US" sz="1200" b="1" dirty="0" smtClean="0">
                <a:solidFill>
                  <a:schemeClr val="bg1"/>
                </a:solidFill>
                <a:cs typeface="+mn-ea"/>
                <a:sym typeface="+mn-lt"/>
              </a:rPr>
              <a:t>年起</a:t>
            </a:r>
            <a:endParaRPr lang="zh-CN" altLang="en-US" sz="1200" b="1" dirty="0">
              <a:solidFill>
                <a:schemeClr val="bg1"/>
              </a:solidFill>
              <a:cs typeface="+mn-ea"/>
              <a:sym typeface="+mn-lt"/>
            </a:endParaRPr>
          </a:p>
        </p:txBody>
      </p:sp>
      <p:sp>
        <p:nvSpPr>
          <p:cNvPr id="42" name="TextBox 41"/>
          <p:cNvSpPr txBox="1"/>
          <p:nvPr/>
        </p:nvSpPr>
        <p:spPr>
          <a:xfrm>
            <a:off x="4807735" y="2620481"/>
            <a:ext cx="961048" cy="288064"/>
          </a:xfrm>
          <a:prstGeom prst="rect">
            <a:avLst/>
          </a:prstGeom>
          <a:noFill/>
        </p:spPr>
        <p:txBody>
          <a:bodyPr wrap="square" lIns="102398" tIns="51199" rIns="102398" bIns="51199" rtlCol="0">
            <a:spAutoFit/>
          </a:bodyPr>
          <a:lstStyle/>
          <a:p>
            <a:pPr algn="ctr"/>
            <a:r>
              <a:rPr lang="en-US" altLang="zh-CN" sz="1200" b="1" dirty="0" smtClean="0">
                <a:solidFill>
                  <a:schemeClr val="bg1"/>
                </a:solidFill>
                <a:cs typeface="+mn-ea"/>
                <a:sym typeface="+mn-lt"/>
              </a:rPr>
              <a:t>2004</a:t>
            </a:r>
            <a:r>
              <a:rPr lang="zh-CN" altLang="en-US" sz="1200" b="1" dirty="0" smtClean="0">
                <a:solidFill>
                  <a:schemeClr val="bg1"/>
                </a:solidFill>
                <a:cs typeface="+mn-ea"/>
                <a:sym typeface="+mn-lt"/>
              </a:rPr>
              <a:t>年</a:t>
            </a:r>
            <a:endParaRPr lang="zh-CN" altLang="en-US" sz="1200" b="1" dirty="0">
              <a:solidFill>
                <a:schemeClr val="bg1"/>
              </a:solidFill>
              <a:cs typeface="+mn-ea"/>
              <a:sym typeface="+mn-lt"/>
            </a:endParaRPr>
          </a:p>
        </p:txBody>
      </p:sp>
      <p:sp>
        <p:nvSpPr>
          <p:cNvPr id="43" name="TextBox 42"/>
          <p:cNvSpPr txBox="1"/>
          <p:nvPr/>
        </p:nvSpPr>
        <p:spPr>
          <a:xfrm>
            <a:off x="6109687" y="2620481"/>
            <a:ext cx="979973" cy="288064"/>
          </a:xfrm>
          <a:prstGeom prst="rect">
            <a:avLst/>
          </a:prstGeom>
          <a:noFill/>
        </p:spPr>
        <p:txBody>
          <a:bodyPr wrap="square" lIns="102398" tIns="51199" rIns="102398" bIns="51199" rtlCol="0">
            <a:spAutoFit/>
          </a:bodyPr>
          <a:lstStyle/>
          <a:p>
            <a:pPr algn="ctr"/>
            <a:r>
              <a:rPr lang="en-US" altLang="zh-CN" sz="1200" b="1" dirty="0" smtClean="0">
                <a:solidFill>
                  <a:schemeClr val="bg1"/>
                </a:solidFill>
                <a:cs typeface="+mn-ea"/>
                <a:sym typeface="+mn-lt"/>
              </a:rPr>
              <a:t>2009</a:t>
            </a:r>
            <a:r>
              <a:rPr lang="zh-CN" altLang="en-US" sz="1200" b="1" dirty="0" smtClean="0">
                <a:solidFill>
                  <a:schemeClr val="bg1"/>
                </a:solidFill>
                <a:cs typeface="+mn-ea"/>
                <a:sym typeface="+mn-lt"/>
              </a:rPr>
              <a:t>年</a:t>
            </a:r>
            <a:endParaRPr lang="zh-CN" altLang="en-US" sz="1200" b="1" dirty="0">
              <a:solidFill>
                <a:schemeClr val="bg1"/>
              </a:solidFill>
              <a:cs typeface="+mn-ea"/>
              <a:sym typeface="+mn-lt"/>
            </a:endParaRPr>
          </a:p>
        </p:txBody>
      </p:sp>
      <p:sp>
        <p:nvSpPr>
          <p:cNvPr id="44" name="TextBox 43"/>
          <p:cNvSpPr txBox="1"/>
          <p:nvPr/>
        </p:nvSpPr>
        <p:spPr>
          <a:xfrm>
            <a:off x="7398357" y="2620481"/>
            <a:ext cx="955621" cy="288064"/>
          </a:xfrm>
          <a:prstGeom prst="rect">
            <a:avLst/>
          </a:prstGeom>
          <a:noFill/>
        </p:spPr>
        <p:txBody>
          <a:bodyPr wrap="square" lIns="102398" tIns="51199" rIns="102398" bIns="51199" rtlCol="0">
            <a:spAutoFit/>
          </a:bodyPr>
          <a:lstStyle/>
          <a:p>
            <a:pPr algn="ctr"/>
            <a:r>
              <a:rPr lang="en-US" altLang="zh-CN" sz="1200" b="1" dirty="0" smtClean="0">
                <a:solidFill>
                  <a:schemeClr val="bg1"/>
                </a:solidFill>
                <a:cs typeface="+mn-ea"/>
                <a:sym typeface="+mn-lt"/>
              </a:rPr>
              <a:t>2011</a:t>
            </a:r>
            <a:r>
              <a:rPr lang="zh-CN" altLang="en-US" sz="1200" b="1" dirty="0" smtClean="0">
                <a:solidFill>
                  <a:schemeClr val="bg1"/>
                </a:solidFill>
                <a:cs typeface="+mn-ea"/>
                <a:sym typeface="+mn-lt"/>
              </a:rPr>
              <a:t>年后</a:t>
            </a:r>
            <a:endParaRPr lang="zh-CN" altLang="en-US" sz="1200" b="1" dirty="0">
              <a:solidFill>
                <a:schemeClr val="bg1"/>
              </a:solidFill>
              <a:cs typeface="+mn-ea"/>
              <a:sym typeface="+mn-lt"/>
            </a:endParaRPr>
          </a:p>
        </p:txBody>
      </p:sp>
      <p:cxnSp>
        <p:nvCxnSpPr>
          <p:cNvPr id="26" name="直接连接符 25"/>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7" name="TextBox 43"/>
          <p:cNvSpPr txBox="1">
            <a:spLocks noChangeArrowheads="1"/>
          </p:cNvSpPr>
          <p:nvPr/>
        </p:nvSpPr>
        <p:spPr bwMode="auto">
          <a:xfrm>
            <a:off x="1907704" y="-20538"/>
            <a:ext cx="5146585"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r>
              <a:rPr lang="zh-CN" altLang="en-US" sz="4000" b="1" dirty="0" smtClean="0">
                <a:latin typeface="+mn-lt"/>
                <a:ea typeface="+mn-ea"/>
                <a:cs typeface="+mn-ea"/>
                <a:sym typeface="+mn-lt"/>
              </a:rPr>
              <a:t>信息技术政策管理</a:t>
            </a:r>
            <a:endParaRPr lang="en-US" altLang="zh-CN" sz="4000" b="1" dirty="0">
              <a:latin typeface="+mn-lt"/>
              <a:ea typeface="+mn-ea"/>
              <a:cs typeface="+mn-ea"/>
              <a:sym typeface="+mn-lt"/>
            </a:endParaRPr>
          </a:p>
        </p:txBody>
      </p:sp>
      <p:sp>
        <p:nvSpPr>
          <p:cNvPr id="28" name="燕尾形 27"/>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53" name="TextBox 7"/>
          <p:cNvSpPr txBox="1"/>
          <p:nvPr/>
        </p:nvSpPr>
        <p:spPr>
          <a:xfrm>
            <a:off x="221659" y="-20538"/>
            <a:ext cx="725769" cy="693103"/>
          </a:xfrm>
          <a:prstGeom prst="rect">
            <a:avLst/>
          </a:prstGeom>
          <a:noFill/>
        </p:spPr>
        <p:txBody>
          <a:bodyPr wrap="none" lIns="76800" tIns="38400" rIns="76800" bIns="38400" rtlCol="0">
            <a:spAutoFit/>
          </a:bodyPr>
          <a:lstStyle/>
          <a:p>
            <a:r>
              <a:rPr lang="en-US" altLang="zh-CN" sz="4000" dirty="0" smtClean="0">
                <a:cs typeface="+mn-ea"/>
                <a:sym typeface="+mn-lt"/>
              </a:rPr>
              <a:t>03</a:t>
            </a:r>
            <a:endParaRPr lang="zh-CN" altLang="en-US" sz="4000" dirty="0">
              <a:cs typeface="+mn-ea"/>
              <a:sym typeface="+mn-lt"/>
            </a:endParaRPr>
          </a:p>
        </p:txBody>
      </p:sp>
      <p:sp>
        <p:nvSpPr>
          <p:cNvPr id="2" name="TextBox 1"/>
          <p:cNvSpPr txBox="1"/>
          <p:nvPr/>
        </p:nvSpPr>
        <p:spPr>
          <a:xfrm>
            <a:off x="446504" y="1347614"/>
            <a:ext cx="8301960" cy="2769989"/>
          </a:xfrm>
          <a:prstGeom prst="rect">
            <a:avLst/>
          </a:prstGeom>
          <a:noFill/>
        </p:spPr>
        <p:txBody>
          <a:bodyPr wrap="square" rtlCol="0">
            <a:spAutoFit/>
          </a:bodyPr>
          <a:lstStyle/>
          <a:p>
            <a:pPr>
              <a:lnSpc>
                <a:spcPct val="150000"/>
              </a:lnSpc>
            </a:pPr>
            <a:r>
              <a:rPr lang="zh-CN" altLang="en-US" sz="4400" b="1" dirty="0" smtClean="0">
                <a:cs typeface="+mn-ea"/>
                <a:sym typeface="+mn-lt"/>
              </a:rPr>
              <a:t>   信息技术政策</a:t>
            </a:r>
            <a:r>
              <a:rPr lang="zh-CN" altLang="en-US" sz="2400" dirty="0" smtClean="0">
                <a:cs typeface="+mn-ea"/>
                <a:sym typeface="+mn-lt"/>
              </a:rPr>
              <a:t>是开发、引进、推广与应用信息技术的法律、条例和政策的集合，侧重于从不同的层面和角度来调节信息技术领域发生的各种经济关系和社会关系，解决各种信息矛盾。</a:t>
            </a:r>
            <a:endParaRPr lang="zh-CN" altLang="en-US" sz="2400" dirty="0">
              <a:cs typeface="+mn-ea"/>
              <a:sym typeface="+mn-lt"/>
            </a:endParaRPr>
          </a:p>
        </p:txBody>
      </p:sp>
      <p:sp>
        <p:nvSpPr>
          <p:cNvPr id="3" name="TextBox 2"/>
          <p:cNvSpPr txBox="1"/>
          <p:nvPr/>
        </p:nvSpPr>
        <p:spPr>
          <a:xfrm>
            <a:off x="222478" y="885949"/>
            <a:ext cx="4493538" cy="461665"/>
          </a:xfrm>
          <a:prstGeom prst="rect">
            <a:avLst/>
          </a:prstGeom>
          <a:noFill/>
        </p:spPr>
        <p:txBody>
          <a:bodyPr wrap="none" rtlCol="0">
            <a:spAutoFit/>
          </a:bodyPr>
          <a:lstStyle/>
          <a:p>
            <a:r>
              <a:rPr lang="zh-CN" altLang="en-US" sz="2400" b="1" dirty="0" smtClean="0">
                <a:cs typeface="+mn-ea"/>
                <a:sym typeface="+mn-lt"/>
              </a:rPr>
              <a:t>一、信息技术政策的含义和类型</a:t>
            </a:r>
            <a:endParaRPr lang="zh-CN" altLang="en-US" sz="2400" b="1" dirty="0">
              <a:cs typeface="+mn-ea"/>
              <a:sym typeface="+mn-lt"/>
            </a:endParaRPr>
          </a:p>
        </p:txBody>
      </p:sp>
    </p:spTree>
    <p:extLst>
      <p:ext uri="{BB962C8B-B14F-4D97-AF65-F5344CB8AC3E}">
        <p14:creationId xmlns:p14="http://schemas.microsoft.com/office/powerpoint/2010/main" val="196475144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标题层"/>
          <p:cNvSpPr txBox="1"/>
          <p:nvPr/>
        </p:nvSpPr>
        <p:spPr bwMode="auto">
          <a:xfrm>
            <a:off x="2232612" y="1419621"/>
            <a:ext cx="675161" cy="580433"/>
          </a:xfrm>
          <a:prstGeom prst="rect">
            <a:avLst/>
          </a:prstGeom>
          <a:noFill/>
          <a:effectLst/>
        </p:spPr>
        <p:txBody>
          <a:bodyPr wrap="square" lIns="102382" tIns="51190" rIns="102382" bIns="51190">
            <a:spAutoFit/>
          </a:bodyPr>
          <a:lstStyle/>
          <a:p>
            <a:pPr algn="ctr" defTabSz="1024078">
              <a:defRPr/>
            </a:pPr>
            <a:r>
              <a:rPr lang="en-US" altLang="zh-CN" sz="3100" kern="0" dirty="0">
                <a:solidFill>
                  <a:srgbClr val="319095"/>
                </a:solidFill>
                <a:cs typeface="+mn-ea"/>
                <a:sym typeface="+mn-lt"/>
              </a:rPr>
              <a:t>01</a:t>
            </a:r>
            <a:endParaRPr lang="zh-CN" altLang="en-US" sz="3100" kern="0" dirty="0">
              <a:solidFill>
                <a:srgbClr val="319095"/>
              </a:solidFill>
              <a:cs typeface="+mn-ea"/>
              <a:sym typeface="+mn-lt"/>
            </a:endParaRPr>
          </a:p>
        </p:txBody>
      </p:sp>
      <p:cxnSp>
        <p:nvCxnSpPr>
          <p:cNvPr id="71" name="直接连接符 70"/>
          <p:cNvCxnSpPr/>
          <p:nvPr/>
        </p:nvCxnSpPr>
        <p:spPr>
          <a:xfrm>
            <a:off x="2907774" y="1472561"/>
            <a:ext cx="0" cy="417343"/>
          </a:xfrm>
          <a:prstGeom prst="line">
            <a:avLst/>
          </a:prstGeom>
          <a:noFill/>
          <a:ln w="9525" cap="flat" cmpd="sng" algn="ctr">
            <a:solidFill>
              <a:schemeClr val="tx1">
                <a:lumMod val="65000"/>
                <a:lumOff val="35000"/>
              </a:schemeClr>
            </a:solidFill>
            <a:prstDash val="solid"/>
          </a:ln>
          <a:effectLst/>
        </p:spPr>
      </p:cxnSp>
      <p:sp>
        <p:nvSpPr>
          <p:cNvPr id="72" name="标题层"/>
          <p:cNvSpPr txBox="1"/>
          <p:nvPr/>
        </p:nvSpPr>
        <p:spPr bwMode="auto">
          <a:xfrm>
            <a:off x="2907774" y="1419623"/>
            <a:ext cx="4544546" cy="580433"/>
          </a:xfrm>
          <a:prstGeom prst="rect">
            <a:avLst/>
          </a:prstGeom>
          <a:noFill/>
          <a:effectLst/>
        </p:spPr>
        <p:txBody>
          <a:bodyPr wrap="square" lIns="102382" tIns="51190" rIns="102382" bIns="51190">
            <a:spAutoFit/>
          </a:bodyPr>
          <a:lstStyle/>
          <a:p>
            <a:pPr defTabSz="1024078">
              <a:defRPr/>
            </a:pPr>
            <a:r>
              <a:rPr lang="zh-CN" altLang="en-US" sz="3100" b="1" dirty="0" smtClean="0">
                <a:solidFill>
                  <a:srgbClr val="319095"/>
                </a:solidFill>
                <a:cs typeface="+mn-ea"/>
                <a:sym typeface="+mn-lt"/>
              </a:rPr>
              <a:t>信息技术</a:t>
            </a:r>
            <a:r>
              <a:rPr lang="zh-CN" altLang="en-US" sz="3100" b="1" dirty="0">
                <a:solidFill>
                  <a:srgbClr val="319095"/>
                </a:solidFill>
                <a:cs typeface="+mn-ea"/>
                <a:sym typeface="+mn-lt"/>
              </a:rPr>
              <a:t>的概念与类型</a:t>
            </a:r>
          </a:p>
        </p:txBody>
      </p:sp>
      <p:sp>
        <p:nvSpPr>
          <p:cNvPr id="90" name="标题层"/>
          <p:cNvSpPr txBox="1"/>
          <p:nvPr/>
        </p:nvSpPr>
        <p:spPr bwMode="auto">
          <a:xfrm>
            <a:off x="2180001" y="2194368"/>
            <a:ext cx="727773" cy="580433"/>
          </a:xfrm>
          <a:prstGeom prst="rect">
            <a:avLst/>
          </a:prstGeom>
          <a:noFill/>
          <a:effectLst/>
        </p:spPr>
        <p:txBody>
          <a:bodyPr wrap="square" lIns="102382" tIns="51190" rIns="102382" bIns="51190">
            <a:spAutoFit/>
          </a:bodyPr>
          <a:lstStyle/>
          <a:p>
            <a:pPr algn="ctr" defTabSz="1024078">
              <a:defRPr/>
            </a:pPr>
            <a:r>
              <a:rPr lang="en-US" altLang="zh-CN" sz="3100" kern="0" dirty="0">
                <a:solidFill>
                  <a:prstClr val="black">
                    <a:lumMod val="65000"/>
                    <a:lumOff val="35000"/>
                  </a:prstClr>
                </a:solidFill>
                <a:cs typeface="+mn-ea"/>
                <a:sym typeface="+mn-lt"/>
              </a:rPr>
              <a:t>02</a:t>
            </a:r>
            <a:endParaRPr lang="zh-CN" altLang="en-US" sz="3100" kern="0" dirty="0">
              <a:solidFill>
                <a:prstClr val="black">
                  <a:lumMod val="65000"/>
                  <a:lumOff val="35000"/>
                </a:prstClr>
              </a:solidFill>
              <a:cs typeface="+mn-ea"/>
              <a:sym typeface="+mn-lt"/>
            </a:endParaRPr>
          </a:p>
        </p:txBody>
      </p:sp>
      <p:cxnSp>
        <p:nvCxnSpPr>
          <p:cNvPr id="91" name="直接连接符 90"/>
          <p:cNvCxnSpPr/>
          <p:nvPr/>
        </p:nvCxnSpPr>
        <p:spPr>
          <a:xfrm>
            <a:off x="2907774" y="2247307"/>
            <a:ext cx="0" cy="417343"/>
          </a:xfrm>
          <a:prstGeom prst="line">
            <a:avLst/>
          </a:prstGeom>
          <a:noFill/>
          <a:ln w="9525" cap="flat" cmpd="sng" algn="ctr">
            <a:solidFill>
              <a:schemeClr val="tx1">
                <a:lumMod val="65000"/>
                <a:lumOff val="35000"/>
              </a:schemeClr>
            </a:solidFill>
            <a:prstDash val="solid"/>
          </a:ln>
          <a:effectLst/>
        </p:spPr>
      </p:cxnSp>
      <p:sp>
        <p:nvSpPr>
          <p:cNvPr id="92" name="标题层"/>
          <p:cNvSpPr txBox="1"/>
          <p:nvPr/>
        </p:nvSpPr>
        <p:spPr bwMode="auto">
          <a:xfrm>
            <a:off x="2907774" y="2194368"/>
            <a:ext cx="4184506" cy="580433"/>
          </a:xfrm>
          <a:prstGeom prst="rect">
            <a:avLst/>
          </a:prstGeom>
          <a:noFill/>
          <a:effectLst/>
        </p:spPr>
        <p:txBody>
          <a:bodyPr wrap="square" lIns="102382" tIns="51190" rIns="102382" bIns="51190">
            <a:spAutoFit/>
          </a:bodyPr>
          <a:lstStyle/>
          <a:p>
            <a:pPr defTabSz="1024078">
              <a:defRPr/>
            </a:pPr>
            <a:r>
              <a:rPr lang="zh-CN" altLang="en-US" sz="3100" b="1" dirty="0" smtClean="0">
                <a:solidFill>
                  <a:prstClr val="black">
                    <a:lumMod val="65000"/>
                    <a:lumOff val="35000"/>
                  </a:prstClr>
                </a:solidFill>
                <a:cs typeface="+mn-ea"/>
                <a:sym typeface="+mn-lt"/>
              </a:rPr>
              <a:t>信息技术标准化管理</a:t>
            </a:r>
            <a:endParaRPr lang="zh-CN" altLang="en-US" sz="3100" b="1" dirty="0">
              <a:solidFill>
                <a:prstClr val="black">
                  <a:lumMod val="65000"/>
                  <a:lumOff val="35000"/>
                </a:prstClr>
              </a:solidFill>
              <a:cs typeface="+mn-ea"/>
              <a:sym typeface="+mn-lt"/>
            </a:endParaRPr>
          </a:p>
        </p:txBody>
      </p:sp>
      <p:sp>
        <p:nvSpPr>
          <p:cNvPr id="95" name="标题层"/>
          <p:cNvSpPr txBox="1"/>
          <p:nvPr/>
        </p:nvSpPr>
        <p:spPr bwMode="auto">
          <a:xfrm>
            <a:off x="2180001" y="2969113"/>
            <a:ext cx="727773" cy="580433"/>
          </a:xfrm>
          <a:prstGeom prst="rect">
            <a:avLst/>
          </a:prstGeom>
          <a:noFill/>
          <a:effectLst/>
        </p:spPr>
        <p:txBody>
          <a:bodyPr wrap="square" lIns="102382" tIns="51190" rIns="102382" bIns="51190">
            <a:spAutoFit/>
          </a:bodyPr>
          <a:lstStyle/>
          <a:p>
            <a:pPr algn="ctr" defTabSz="1024078">
              <a:defRPr/>
            </a:pPr>
            <a:r>
              <a:rPr lang="en-US" altLang="zh-CN" sz="3100" kern="0" dirty="0">
                <a:solidFill>
                  <a:prstClr val="black">
                    <a:lumMod val="65000"/>
                    <a:lumOff val="35000"/>
                  </a:prstClr>
                </a:solidFill>
                <a:cs typeface="+mn-ea"/>
                <a:sym typeface="+mn-lt"/>
              </a:rPr>
              <a:t>03</a:t>
            </a:r>
            <a:endParaRPr lang="zh-CN" altLang="en-US" sz="3100" kern="0" dirty="0">
              <a:solidFill>
                <a:prstClr val="black">
                  <a:lumMod val="65000"/>
                  <a:lumOff val="35000"/>
                </a:prstClr>
              </a:solidFill>
              <a:cs typeface="+mn-ea"/>
              <a:sym typeface="+mn-lt"/>
            </a:endParaRPr>
          </a:p>
        </p:txBody>
      </p:sp>
      <p:cxnSp>
        <p:nvCxnSpPr>
          <p:cNvPr id="96" name="直接连接符 95"/>
          <p:cNvCxnSpPr/>
          <p:nvPr/>
        </p:nvCxnSpPr>
        <p:spPr>
          <a:xfrm>
            <a:off x="2907774" y="3022051"/>
            <a:ext cx="0" cy="417343"/>
          </a:xfrm>
          <a:prstGeom prst="line">
            <a:avLst/>
          </a:prstGeom>
          <a:noFill/>
          <a:ln w="9525" cap="flat" cmpd="sng" algn="ctr">
            <a:solidFill>
              <a:schemeClr val="tx1">
                <a:lumMod val="65000"/>
                <a:lumOff val="35000"/>
              </a:schemeClr>
            </a:solidFill>
            <a:prstDash val="solid"/>
          </a:ln>
          <a:effectLst/>
        </p:spPr>
      </p:cxnSp>
      <p:sp>
        <p:nvSpPr>
          <p:cNvPr id="97" name="标题层"/>
          <p:cNvSpPr txBox="1"/>
          <p:nvPr/>
        </p:nvSpPr>
        <p:spPr bwMode="auto">
          <a:xfrm>
            <a:off x="2907774" y="2969114"/>
            <a:ext cx="3824466" cy="580433"/>
          </a:xfrm>
          <a:prstGeom prst="rect">
            <a:avLst/>
          </a:prstGeom>
          <a:noFill/>
          <a:effectLst/>
        </p:spPr>
        <p:txBody>
          <a:bodyPr wrap="square" lIns="102382" tIns="51190" rIns="102382" bIns="51190">
            <a:spAutoFit/>
          </a:bodyPr>
          <a:lstStyle/>
          <a:p>
            <a:pPr defTabSz="1024078">
              <a:defRPr/>
            </a:pPr>
            <a:r>
              <a:rPr lang="zh-CN" altLang="en-US" sz="3100" b="1" dirty="0" smtClean="0">
                <a:solidFill>
                  <a:prstClr val="black">
                    <a:lumMod val="65000"/>
                    <a:lumOff val="35000"/>
                  </a:prstClr>
                </a:solidFill>
                <a:cs typeface="+mn-ea"/>
                <a:sym typeface="+mn-lt"/>
              </a:rPr>
              <a:t>信息技术政策管理</a:t>
            </a:r>
            <a:endParaRPr lang="zh-CN" altLang="en-US" sz="3100" b="1" dirty="0">
              <a:solidFill>
                <a:prstClr val="black">
                  <a:lumMod val="65000"/>
                  <a:lumOff val="35000"/>
                </a:prstClr>
              </a:solidFill>
              <a:cs typeface="+mn-ea"/>
              <a:sym typeface="+mn-lt"/>
            </a:endParaRPr>
          </a:p>
        </p:txBody>
      </p:sp>
      <p:sp>
        <p:nvSpPr>
          <p:cNvPr id="31" name="矩形 30"/>
          <p:cNvSpPr/>
          <p:nvPr/>
        </p:nvSpPr>
        <p:spPr>
          <a:xfrm>
            <a:off x="0" y="0"/>
            <a:ext cx="9145190" cy="843958"/>
          </a:xfrm>
          <a:prstGeom prst="rect">
            <a:avLst/>
          </a:prstGeom>
          <a:solidFill>
            <a:srgbClr val="319095"/>
          </a:solidFill>
          <a:ln w="25400" cap="flat" cmpd="sng" algn="ctr">
            <a:noFill/>
            <a:prstDash val="solid"/>
          </a:ln>
          <a:effectLst>
            <a:outerShdw blurRad="50800" dist="38100" dir="5400000" algn="t" rotWithShape="0">
              <a:prstClr val="black">
                <a:alpha val="40000"/>
              </a:prstClr>
            </a:outerShdw>
          </a:effectLst>
        </p:spPr>
        <p:txBody>
          <a:bodyPr lIns="76800" tIns="38400" rIns="76800" bIns="38400" rtlCol="0" anchor="ctr"/>
          <a:lstStyle/>
          <a:p>
            <a:pPr algn="ctr" defTabSz="768096">
              <a:defRPr/>
            </a:pPr>
            <a:endParaRPr lang="zh-CN" altLang="en-US" sz="1500" kern="0">
              <a:solidFill>
                <a:prstClr val="white"/>
              </a:solidFill>
              <a:cs typeface="+mn-ea"/>
              <a:sym typeface="+mn-lt"/>
            </a:endParaRPr>
          </a:p>
        </p:txBody>
      </p:sp>
      <p:sp>
        <p:nvSpPr>
          <p:cNvPr id="32" name="矩形 31"/>
          <p:cNvSpPr/>
          <p:nvPr/>
        </p:nvSpPr>
        <p:spPr>
          <a:xfrm>
            <a:off x="2232612" y="159024"/>
            <a:ext cx="4678775" cy="646937"/>
          </a:xfrm>
          <a:prstGeom prst="rect">
            <a:avLst/>
          </a:prstGeom>
        </p:spPr>
        <p:txBody>
          <a:bodyPr wrap="none" lIns="76800" tIns="38400" rIns="76800" bIns="38400">
            <a:spAutoFit/>
          </a:bodyPr>
          <a:lstStyle/>
          <a:p>
            <a:pPr algn="ctr"/>
            <a:r>
              <a:rPr lang="zh-CN" altLang="en-US" sz="3700" b="1" dirty="0" smtClean="0">
                <a:solidFill>
                  <a:prstClr val="white"/>
                </a:solidFill>
                <a:cs typeface="+mn-ea"/>
                <a:sym typeface="+mn-lt"/>
              </a:rPr>
              <a:t>第九章 信息技术管理</a:t>
            </a:r>
            <a:endParaRPr lang="en-US" altLang="zh-CN" sz="3700" b="1" dirty="0">
              <a:solidFill>
                <a:prstClr val="white"/>
              </a:solidFill>
              <a:cs typeface="+mn-ea"/>
              <a:sym typeface="+mn-lt"/>
            </a:endParaRPr>
          </a:p>
        </p:txBody>
      </p:sp>
      <p:grpSp>
        <p:nvGrpSpPr>
          <p:cNvPr id="2" name="组合 1"/>
          <p:cNvGrpSpPr/>
          <p:nvPr/>
        </p:nvGrpSpPr>
        <p:grpSpPr>
          <a:xfrm>
            <a:off x="1" y="4960458"/>
            <a:ext cx="9143999" cy="183043"/>
            <a:chOff x="-42912" y="6615474"/>
            <a:chExt cx="12190412" cy="244114"/>
          </a:xfrm>
        </p:grpSpPr>
        <p:sp>
          <p:nvSpPr>
            <p:cNvPr id="24" name="六边形 23"/>
            <p:cNvSpPr/>
            <p:nvPr/>
          </p:nvSpPr>
          <p:spPr>
            <a:xfrm>
              <a:off x="-42912" y="6615474"/>
              <a:ext cx="3041773" cy="24411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5" name="六边形 24"/>
            <p:cNvSpPr/>
            <p:nvPr/>
          </p:nvSpPr>
          <p:spPr>
            <a:xfrm>
              <a:off x="2998862" y="6615474"/>
              <a:ext cx="3063750" cy="24411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6" name="六边形 25"/>
            <p:cNvSpPr/>
            <p:nvPr/>
          </p:nvSpPr>
          <p:spPr>
            <a:xfrm>
              <a:off x="6052294" y="6615474"/>
              <a:ext cx="3047603" cy="24411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7" name="六边形 26"/>
            <p:cNvSpPr/>
            <p:nvPr/>
          </p:nvSpPr>
          <p:spPr>
            <a:xfrm>
              <a:off x="9099897" y="6615474"/>
              <a:ext cx="3047603" cy="24411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grpSp>
    </p:spTree>
    <p:extLst>
      <p:ext uri="{BB962C8B-B14F-4D97-AF65-F5344CB8AC3E}">
        <p14:creationId xmlns:p14="http://schemas.microsoft.com/office/powerpoint/2010/main" val="152222126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203848" y="1369657"/>
            <a:ext cx="2736304" cy="2736304"/>
          </a:xfrm>
          <a:prstGeom prst="ellipse">
            <a:avLst/>
          </a:prstGeom>
          <a:noFill/>
          <a:ln w="76200">
            <a:solidFill>
              <a:schemeClr val="bg1">
                <a:lumMod val="50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pPr algn="ctr"/>
            <a:endParaRPr lang="zh-CN" altLang="en-US">
              <a:cs typeface="+mn-ea"/>
              <a:sym typeface="+mn-lt"/>
            </a:endParaRPr>
          </a:p>
        </p:txBody>
      </p:sp>
      <p:sp>
        <p:nvSpPr>
          <p:cNvPr id="3" name="等腰三角形 22"/>
          <p:cNvSpPr/>
          <p:nvPr/>
        </p:nvSpPr>
        <p:spPr>
          <a:xfrm rot="16200000" flipH="1">
            <a:off x="4632715" y="1696251"/>
            <a:ext cx="1468685" cy="2083120"/>
          </a:xfrm>
          <a:custGeom>
            <a:avLst/>
            <a:gdLst/>
            <a:ahLst/>
            <a:cxnLst/>
            <a:rect l="l" t="t" r="r" b="b"/>
            <a:pathLst>
              <a:path w="1468685" h="2083120">
                <a:moveTo>
                  <a:pt x="0" y="1764196"/>
                </a:moveTo>
                <a:lnTo>
                  <a:pt x="2311" y="1764196"/>
                </a:lnTo>
                <a:lnTo>
                  <a:pt x="734343" y="0"/>
                </a:lnTo>
                <a:lnTo>
                  <a:pt x="1466374" y="1764196"/>
                </a:lnTo>
                <a:lnTo>
                  <a:pt x="1468685" y="1764196"/>
                </a:lnTo>
                <a:cubicBezTo>
                  <a:pt x="1285526" y="1960771"/>
                  <a:pt x="1024222" y="2083120"/>
                  <a:pt x="734343" y="2083120"/>
                </a:cubicBezTo>
                <a:cubicBezTo>
                  <a:pt x="444464" y="2083120"/>
                  <a:pt x="183161" y="1960771"/>
                  <a:pt x="0" y="1764196"/>
                </a:cubicBezTo>
                <a:close/>
              </a:path>
            </a:pathLst>
          </a:custGeom>
          <a:solidFill>
            <a:schemeClr val="bg1">
              <a:lumMod val="65000"/>
            </a:schemeClr>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pPr algn="ctr"/>
            <a:endParaRPr lang="zh-CN" altLang="en-US">
              <a:cs typeface="+mn-ea"/>
              <a:sym typeface="+mn-lt"/>
            </a:endParaRPr>
          </a:p>
        </p:txBody>
      </p:sp>
      <p:grpSp>
        <p:nvGrpSpPr>
          <p:cNvPr id="4" name="组合 3"/>
          <p:cNvGrpSpPr/>
          <p:nvPr/>
        </p:nvGrpSpPr>
        <p:grpSpPr>
          <a:xfrm>
            <a:off x="5850034" y="1752828"/>
            <a:ext cx="504056" cy="504056"/>
            <a:chOff x="5850034" y="1848492"/>
            <a:chExt cx="504056" cy="504056"/>
          </a:xfrm>
          <a:effectLst>
            <a:outerShdw blurRad="76200" dir="18900000" sy="23000" kx="-1200000" algn="bl" rotWithShape="0">
              <a:prstClr val="black">
                <a:alpha val="20000"/>
              </a:prstClr>
            </a:outerShdw>
          </a:effectLst>
        </p:grpSpPr>
        <p:sp>
          <p:nvSpPr>
            <p:cNvPr id="5" name="椭圆 4"/>
            <p:cNvSpPr/>
            <p:nvPr/>
          </p:nvSpPr>
          <p:spPr>
            <a:xfrm>
              <a:off x="5850034" y="1848492"/>
              <a:ext cx="504056" cy="504056"/>
            </a:xfrm>
            <a:prstGeom prst="ellipse">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TextBox 5"/>
            <p:cNvSpPr txBox="1"/>
            <p:nvPr/>
          </p:nvSpPr>
          <p:spPr>
            <a:xfrm>
              <a:off x="5889504" y="1931243"/>
              <a:ext cx="441146" cy="369332"/>
            </a:xfrm>
            <a:prstGeom prst="rect">
              <a:avLst/>
            </a:prstGeom>
            <a:noFill/>
          </p:spPr>
          <p:txBody>
            <a:bodyPr wrap="none" rtlCol="0">
              <a:spAutoFit/>
            </a:bodyPr>
            <a:lstStyle/>
            <a:p>
              <a:r>
                <a:rPr lang="en-US" altLang="zh-CN" b="1" dirty="0">
                  <a:solidFill>
                    <a:schemeClr val="bg1"/>
                  </a:solidFill>
                  <a:cs typeface="+mn-ea"/>
                  <a:sym typeface="+mn-lt"/>
                </a:rPr>
                <a:t>04</a:t>
              </a:r>
              <a:endParaRPr lang="zh-CN" altLang="en-US" b="1" dirty="0">
                <a:solidFill>
                  <a:schemeClr val="bg1"/>
                </a:solidFill>
                <a:cs typeface="+mn-ea"/>
                <a:sym typeface="+mn-lt"/>
              </a:endParaRPr>
            </a:p>
          </p:txBody>
        </p:sp>
      </p:grpSp>
      <p:grpSp>
        <p:nvGrpSpPr>
          <p:cNvPr id="7" name="组合 6"/>
          <p:cNvGrpSpPr/>
          <p:nvPr/>
        </p:nvGrpSpPr>
        <p:grpSpPr>
          <a:xfrm>
            <a:off x="5850034" y="3229364"/>
            <a:ext cx="504056" cy="504056"/>
            <a:chOff x="5850034" y="3325028"/>
            <a:chExt cx="504056" cy="504056"/>
          </a:xfrm>
          <a:effectLst>
            <a:outerShdw blurRad="76200" dir="18900000" sy="23000" kx="-1200000" algn="bl" rotWithShape="0">
              <a:prstClr val="black">
                <a:alpha val="20000"/>
              </a:prstClr>
            </a:outerShdw>
          </a:effectLst>
        </p:grpSpPr>
        <p:sp>
          <p:nvSpPr>
            <p:cNvPr id="8" name="椭圆 7"/>
            <p:cNvSpPr/>
            <p:nvPr/>
          </p:nvSpPr>
          <p:spPr>
            <a:xfrm>
              <a:off x="5850034" y="3325028"/>
              <a:ext cx="504056" cy="504056"/>
            </a:xfrm>
            <a:prstGeom prst="ellipse">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TextBox 8"/>
            <p:cNvSpPr txBox="1"/>
            <p:nvPr/>
          </p:nvSpPr>
          <p:spPr>
            <a:xfrm>
              <a:off x="5889504" y="3407779"/>
              <a:ext cx="441146" cy="369332"/>
            </a:xfrm>
            <a:prstGeom prst="rect">
              <a:avLst/>
            </a:prstGeom>
            <a:noFill/>
          </p:spPr>
          <p:txBody>
            <a:bodyPr wrap="none" rtlCol="0">
              <a:spAutoFit/>
            </a:bodyPr>
            <a:lstStyle/>
            <a:p>
              <a:r>
                <a:rPr lang="en-US" altLang="zh-CN" b="1" dirty="0">
                  <a:solidFill>
                    <a:schemeClr val="bg1"/>
                  </a:solidFill>
                  <a:cs typeface="+mn-ea"/>
                  <a:sym typeface="+mn-lt"/>
                </a:rPr>
                <a:t>06</a:t>
              </a:r>
              <a:endParaRPr lang="zh-CN" altLang="en-US" b="1" dirty="0">
                <a:solidFill>
                  <a:schemeClr val="bg1"/>
                </a:solidFill>
                <a:cs typeface="+mn-ea"/>
                <a:sym typeface="+mn-lt"/>
              </a:endParaRPr>
            </a:p>
          </p:txBody>
        </p:sp>
      </p:grpSp>
      <p:grpSp>
        <p:nvGrpSpPr>
          <p:cNvPr id="10" name="组合 9"/>
          <p:cNvGrpSpPr/>
          <p:nvPr/>
        </p:nvGrpSpPr>
        <p:grpSpPr>
          <a:xfrm>
            <a:off x="6156589" y="2491096"/>
            <a:ext cx="504056" cy="504056"/>
            <a:chOff x="6156589" y="2586760"/>
            <a:chExt cx="504056" cy="504056"/>
          </a:xfrm>
          <a:effectLst>
            <a:outerShdw blurRad="76200" dir="18900000" sy="23000" kx="-1200000" algn="bl" rotWithShape="0">
              <a:prstClr val="black">
                <a:alpha val="20000"/>
              </a:prstClr>
            </a:outerShdw>
          </a:effectLst>
        </p:grpSpPr>
        <p:sp>
          <p:nvSpPr>
            <p:cNvPr id="11" name="椭圆 10"/>
            <p:cNvSpPr/>
            <p:nvPr/>
          </p:nvSpPr>
          <p:spPr>
            <a:xfrm>
              <a:off x="6156589" y="2586760"/>
              <a:ext cx="504056" cy="504056"/>
            </a:xfrm>
            <a:prstGeom prst="ellipse">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12" name="TextBox 11"/>
            <p:cNvSpPr txBox="1"/>
            <p:nvPr/>
          </p:nvSpPr>
          <p:spPr>
            <a:xfrm>
              <a:off x="6196059" y="2669511"/>
              <a:ext cx="441146" cy="369332"/>
            </a:xfrm>
            <a:prstGeom prst="rect">
              <a:avLst/>
            </a:prstGeom>
            <a:noFill/>
          </p:spPr>
          <p:txBody>
            <a:bodyPr wrap="none" rtlCol="0">
              <a:spAutoFit/>
            </a:bodyPr>
            <a:lstStyle/>
            <a:p>
              <a:r>
                <a:rPr lang="en-US" altLang="zh-CN" b="1" dirty="0">
                  <a:solidFill>
                    <a:schemeClr val="bg1"/>
                  </a:solidFill>
                  <a:cs typeface="+mn-ea"/>
                  <a:sym typeface="+mn-lt"/>
                </a:rPr>
                <a:t>05</a:t>
              </a:r>
              <a:endParaRPr lang="zh-CN" altLang="en-US" b="1" dirty="0">
                <a:solidFill>
                  <a:schemeClr val="bg1"/>
                </a:solidFill>
                <a:cs typeface="+mn-ea"/>
                <a:sym typeface="+mn-lt"/>
              </a:endParaRPr>
            </a:p>
          </p:txBody>
        </p:sp>
      </p:grpSp>
      <p:sp>
        <p:nvSpPr>
          <p:cNvPr id="14" name="等腰三角形 22"/>
          <p:cNvSpPr/>
          <p:nvPr/>
        </p:nvSpPr>
        <p:spPr>
          <a:xfrm rot="5400000">
            <a:off x="2997478" y="1696251"/>
            <a:ext cx="1468685" cy="2083120"/>
          </a:xfrm>
          <a:custGeom>
            <a:avLst/>
            <a:gdLst/>
            <a:ahLst/>
            <a:cxnLst/>
            <a:rect l="l" t="t" r="r" b="b"/>
            <a:pathLst>
              <a:path w="1468685" h="2083120">
                <a:moveTo>
                  <a:pt x="0" y="1764196"/>
                </a:moveTo>
                <a:lnTo>
                  <a:pt x="2311" y="1764196"/>
                </a:lnTo>
                <a:lnTo>
                  <a:pt x="734343" y="0"/>
                </a:lnTo>
                <a:lnTo>
                  <a:pt x="1466374" y="1764196"/>
                </a:lnTo>
                <a:lnTo>
                  <a:pt x="1468685" y="1764196"/>
                </a:lnTo>
                <a:cubicBezTo>
                  <a:pt x="1285526" y="1960771"/>
                  <a:pt x="1024222" y="2083120"/>
                  <a:pt x="734343" y="2083120"/>
                </a:cubicBezTo>
                <a:cubicBezTo>
                  <a:pt x="444464" y="2083120"/>
                  <a:pt x="183161" y="1960771"/>
                  <a:pt x="0" y="1764196"/>
                </a:cubicBezTo>
                <a:close/>
              </a:path>
            </a:pathLst>
          </a:custGeom>
          <a:solidFill>
            <a:schemeClr val="bg1">
              <a:lumMod val="65000"/>
            </a:schemeClr>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pPr algn="ctr"/>
            <a:endParaRPr lang="zh-CN" altLang="en-US">
              <a:cs typeface="+mn-ea"/>
              <a:sym typeface="+mn-lt"/>
            </a:endParaRPr>
          </a:p>
        </p:txBody>
      </p:sp>
      <p:grpSp>
        <p:nvGrpSpPr>
          <p:cNvPr id="15" name="组合 14"/>
          <p:cNvGrpSpPr/>
          <p:nvPr/>
        </p:nvGrpSpPr>
        <p:grpSpPr>
          <a:xfrm>
            <a:off x="2769119" y="1752828"/>
            <a:ext cx="504056" cy="504056"/>
            <a:chOff x="2769119" y="1848492"/>
            <a:chExt cx="504056" cy="504056"/>
          </a:xfrm>
          <a:effectLst>
            <a:outerShdw blurRad="76200" dir="18900000" sy="23000" kx="-1200000" algn="bl" rotWithShape="0">
              <a:prstClr val="black">
                <a:alpha val="20000"/>
              </a:prstClr>
            </a:outerShdw>
          </a:effectLst>
        </p:grpSpPr>
        <p:sp>
          <p:nvSpPr>
            <p:cNvPr id="16" name="椭圆 15"/>
            <p:cNvSpPr/>
            <p:nvPr/>
          </p:nvSpPr>
          <p:spPr>
            <a:xfrm>
              <a:off x="2769119" y="1848492"/>
              <a:ext cx="504056" cy="504056"/>
            </a:xfrm>
            <a:prstGeom prst="ellipse">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TextBox 16"/>
            <p:cNvSpPr txBox="1"/>
            <p:nvPr/>
          </p:nvSpPr>
          <p:spPr>
            <a:xfrm>
              <a:off x="2808589" y="1931244"/>
              <a:ext cx="441146" cy="369332"/>
            </a:xfrm>
            <a:prstGeom prst="rect">
              <a:avLst/>
            </a:prstGeom>
            <a:noFill/>
          </p:spPr>
          <p:txBody>
            <a:bodyPr wrap="none" rtlCol="0">
              <a:spAutoFit/>
            </a:bodyPr>
            <a:lstStyle/>
            <a:p>
              <a:r>
                <a:rPr lang="en-US" altLang="zh-CN" b="1" dirty="0">
                  <a:solidFill>
                    <a:schemeClr val="bg1"/>
                  </a:solidFill>
                  <a:cs typeface="+mn-ea"/>
                  <a:sym typeface="+mn-lt"/>
                </a:rPr>
                <a:t>01</a:t>
              </a:r>
              <a:endParaRPr lang="zh-CN" altLang="en-US" b="1" dirty="0">
                <a:solidFill>
                  <a:schemeClr val="bg1"/>
                </a:solidFill>
                <a:cs typeface="+mn-ea"/>
                <a:sym typeface="+mn-lt"/>
              </a:endParaRPr>
            </a:p>
          </p:txBody>
        </p:sp>
      </p:grpSp>
      <p:grpSp>
        <p:nvGrpSpPr>
          <p:cNvPr id="18" name="组合 17"/>
          <p:cNvGrpSpPr/>
          <p:nvPr/>
        </p:nvGrpSpPr>
        <p:grpSpPr>
          <a:xfrm>
            <a:off x="2471142" y="2491096"/>
            <a:ext cx="504056" cy="504056"/>
            <a:chOff x="2471142" y="2586760"/>
            <a:chExt cx="504056" cy="504056"/>
          </a:xfrm>
          <a:effectLst>
            <a:outerShdw blurRad="76200" dir="18900000" sy="23000" kx="-1200000" algn="bl" rotWithShape="0">
              <a:prstClr val="black">
                <a:alpha val="20000"/>
              </a:prstClr>
            </a:outerShdw>
          </a:effectLst>
        </p:grpSpPr>
        <p:sp>
          <p:nvSpPr>
            <p:cNvPr id="19" name="椭圆 18"/>
            <p:cNvSpPr/>
            <p:nvPr/>
          </p:nvSpPr>
          <p:spPr>
            <a:xfrm>
              <a:off x="2471142" y="2586760"/>
              <a:ext cx="504056" cy="504056"/>
            </a:xfrm>
            <a:prstGeom prst="ellipse">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TextBox 19"/>
            <p:cNvSpPr txBox="1"/>
            <p:nvPr/>
          </p:nvSpPr>
          <p:spPr>
            <a:xfrm>
              <a:off x="2510612" y="2669510"/>
              <a:ext cx="441146" cy="369332"/>
            </a:xfrm>
            <a:prstGeom prst="rect">
              <a:avLst/>
            </a:prstGeom>
            <a:noFill/>
          </p:spPr>
          <p:txBody>
            <a:bodyPr wrap="none" rtlCol="0">
              <a:spAutoFit/>
            </a:bodyPr>
            <a:lstStyle/>
            <a:p>
              <a:r>
                <a:rPr lang="en-US" altLang="zh-CN" b="1" dirty="0">
                  <a:solidFill>
                    <a:schemeClr val="bg1"/>
                  </a:solidFill>
                  <a:cs typeface="+mn-ea"/>
                  <a:sym typeface="+mn-lt"/>
                </a:rPr>
                <a:t>02</a:t>
              </a:r>
              <a:endParaRPr lang="zh-CN" altLang="en-US" b="1" dirty="0">
                <a:solidFill>
                  <a:schemeClr val="bg1"/>
                </a:solidFill>
                <a:cs typeface="+mn-ea"/>
                <a:sym typeface="+mn-lt"/>
              </a:endParaRPr>
            </a:p>
          </p:txBody>
        </p:sp>
      </p:grpSp>
      <p:grpSp>
        <p:nvGrpSpPr>
          <p:cNvPr id="21" name="组合 20"/>
          <p:cNvGrpSpPr/>
          <p:nvPr/>
        </p:nvGrpSpPr>
        <p:grpSpPr>
          <a:xfrm>
            <a:off x="2769119" y="3229364"/>
            <a:ext cx="504056" cy="504056"/>
            <a:chOff x="2769119" y="3325028"/>
            <a:chExt cx="504056" cy="504056"/>
          </a:xfrm>
          <a:solidFill>
            <a:schemeClr val="accent3"/>
          </a:solidFill>
          <a:effectLst>
            <a:outerShdw blurRad="76200" dir="18900000" sy="23000" kx="-1200000" algn="bl" rotWithShape="0">
              <a:prstClr val="black">
                <a:alpha val="20000"/>
              </a:prstClr>
            </a:outerShdw>
          </a:effectLst>
        </p:grpSpPr>
        <p:sp>
          <p:nvSpPr>
            <p:cNvPr id="22" name="椭圆 21"/>
            <p:cNvSpPr/>
            <p:nvPr/>
          </p:nvSpPr>
          <p:spPr>
            <a:xfrm>
              <a:off x="2769119" y="3325028"/>
              <a:ext cx="504056" cy="504056"/>
            </a:xfrm>
            <a:prstGeom prst="ellipse">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TextBox 22"/>
            <p:cNvSpPr txBox="1"/>
            <p:nvPr/>
          </p:nvSpPr>
          <p:spPr>
            <a:xfrm>
              <a:off x="2808589" y="3407779"/>
              <a:ext cx="441146" cy="369332"/>
            </a:xfrm>
            <a:prstGeom prst="rect">
              <a:avLst/>
            </a:prstGeom>
            <a:noFill/>
          </p:spPr>
          <p:txBody>
            <a:bodyPr wrap="none" rtlCol="0">
              <a:spAutoFit/>
            </a:bodyPr>
            <a:lstStyle/>
            <a:p>
              <a:r>
                <a:rPr lang="en-US" altLang="zh-CN" b="1" dirty="0">
                  <a:solidFill>
                    <a:schemeClr val="bg1"/>
                  </a:solidFill>
                  <a:cs typeface="+mn-ea"/>
                  <a:sym typeface="+mn-lt"/>
                </a:rPr>
                <a:t>03</a:t>
              </a:r>
              <a:endParaRPr lang="zh-CN" altLang="en-US" b="1" dirty="0">
                <a:solidFill>
                  <a:schemeClr val="bg1"/>
                </a:solidFill>
                <a:cs typeface="+mn-ea"/>
                <a:sym typeface="+mn-lt"/>
              </a:endParaRPr>
            </a:p>
          </p:txBody>
        </p:sp>
      </p:grpSp>
      <p:grpSp>
        <p:nvGrpSpPr>
          <p:cNvPr id="24" name="组合 23"/>
          <p:cNvGrpSpPr/>
          <p:nvPr/>
        </p:nvGrpSpPr>
        <p:grpSpPr>
          <a:xfrm>
            <a:off x="3959932" y="2128962"/>
            <a:ext cx="1224136" cy="1224136"/>
            <a:chOff x="3933873" y="2159157"/>
            <a:chExt cx="1224136" cy="1224136"/>
          </a:xfrm>
          <a:effectLst>
            <a:outerShdw blurRad="76200" dir="18900000" sy="23000" kx="-1200000" algn="bl" rotWithShape="0">
              <a:prstClr val="black">
                <a:alpha val="20000"/>
              </a:prstClr>
            </a:outerShdw>
          </a:effectLst>
        </p:grpSpPr>
        <p:sp>
          <p:nvSpPr>
            <p:cNvPr id="25" name="椭圆 24"/>
            <p:cNvSpPr/>
            <p:nvPr/>
          </p:nvSpPr>
          <p:spPr>
            <a:xfrm>
              <a:off x="3933873" y="2159157"/>
              <a:ext cx="1224136" cy="122413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TextBox 25"/>
            <p:cNvSpPr txBox="1"/>
            <p:nvPr/>
          </p:nvSpPr>
          <p:spPr>
            <a:xfrm>
              <a:off x="4067944" y="2457929"/>
              <a:ext cx="955994" cy="523220"/>
            </a:xfrm>
            <a:prstGeom prst="rect">
              <a:avLst/>
            </a:prstGeom>
            <a:noFill/>
          </p:spPr>
          <p:txBody>
            <a:bodyPr wrap="square" rtlCol="0">
              <a:spAutoFit/>
            </a:bodyPr>
            <a:lstStyle/>
            <a:p>
              <a:pPr algn="ctr"/>
              <a:r>
                <a:rPr lang="zh-CN" altLang="en-US" sz="2800" b="1" dirty="0" smtClean="0">
                  <a:solidFill>
                    <a:schemeClr val="bg1"/>
                  </a:solidFill>
                  <a:cs typeface="+mn-ea"/>
                  <a:sym typeface="+mn-lt"/>
                </a:rPr>
                <a:t>类型</a:t>
              </a:r>
              <a:endParaRPr lang="zh-CN" altLang="en-US" sz="2800" b="1" dirty="0">
                <a:solidFill>
                  <a:schemeClr val="bg1"/>
                </a:solidFill>
                <a:cs typeface="+mn-ea"/>
                <a:sym typeface="+mn-lt"/>
              </a:endParaRPr>
            </a:p>
          </p:txBody>
        </p:sp>
      </p:grpSp>
      <p:sp>
        <p:nvSpPr>
          <p:cNvPr id="27" name="右箭头 26"/>
          <p:cNvSpPr/>
          <p:nvPr/>
        </p:nvSpPr>
        <p:spPr>
          <a:xfrm>
            <a:off x="3224369" y="2643760"/>
            <a:ext cx="509341" cy="204375"/>
          </a:xfrm>
          <a:prstGeom prst="rightArrow">
            <a:avLst/>
          </a:prstGeom>
          <a:solidFill>
            <a:schemeClr val="bg1">
              <a:lumMod val="50000"/>
            </a:schemeClr>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pPr algn="ctr"/>
            <a:endParaRPr lang="zh-CN" altLang="en-US">
              <a:cs typeface="+mn-ea"/>
              <a:sym typeface="+mn-lt"/>
            </a:endParaRPr>
          </a:p>
        </p:txBody>
      </p:sp>
      <p:sp>
        <p:nvSpPr>
          <p:cNvPr id="28" name="右箭头 27"/>
          <p:cNvSpPr/>
          <p:nvPr/>
        </p:nvSpPr>
        <p:spPr>
          <a:xfrm flipH="1">
            <a:off x="5427831" y="2643760"/>
            <a:ext cx="509341" cy="204375"/>
          </a:xfrm>
          <a:prstGeom prst="rightArrow">
            <a:avLst/>
          </a:prstGeom>
          <a:solidFill>
            <a:schemeClr val="bg1">
              <a:lumMod val="50000"/>
            </a:schemeClr>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pPr algn="ctr"/>
            <a:endParaRPr lang="zh-CN" altLang="en-US">
              <a:cs typeface="+mn-ea"/>
              <a:sym typeface="+mn-lt"/>
            </a:endParaRPr>
          </a:p>
        </p:txBody>
      </p:sp>
      <p:sp>
        <p:nvSpPr>
          <p:cNvPr id="34" name="TextBox 33"/>
          <p:cNvSpPr txBox="1"/>
          <p:nvPr/>
        </p:nvSpPr>
        <p:spPr>
          <a:xfrm>
            <a:off x="791758" y="1369657"/>
            <a:ext cx="2556106" cy="307777"/>
          </a:xfrm>
          <a:prstGeom prst="rect">
            <a:avLst/>
          </a:prstGeom>
          <a:noFill/>
          <a:effectLst>
            <a:outerShdw blurRad="76200" dir="18900000" sy="23000" kx="-1200000" algn="bl" rotWithShape="0">
              <a:prstClr val="black">
                <a:alpha val="20000"/>
              </a:prstClr>
            </a:outerShdw>
          </a:effectLst>
        </p:spPr>
        <p:txBody>
          <a:bodyPr wrap="square" lIns="0" tIns="0" rIns="0" bIns="0" rtlCol="0">
            <a:spAutoFit/>
          </a:bodyPr>
          <a:lstStyle/>
          <a:p>
            <a:r>
              <a:rPr lang="zh-CN" altLang="en-US" sz="2000" b="1" dirty="0">
                <a:cs typeface="+mn-ea"/>
                <a:sym typeface="+mn-lt"/>
              </a:rPr>
              <a:t>信息基础设施政策</a:t>
            </a:r>
          </a:p>
        </p:txBody>
      </p:sp>
      <p:sp>
        <p:nvSpPr>
          <p:cNvPr id="35" name="TextBox 34"/>
          <p:cNvSpPr txBox="1"/>
          <p:nvPr/>
        </p:nvSpPr>
        <p:spPr>
          <a:xfrm>
            <a:off x="323528" y="2491096"/>
            <a:ext cx="1890653" cy="615553"/>
          </a:xfrm>
          <a:prstGeom prst="rect">
            <a:avLst/>
          </a:prstGeom>
          <a:noFill/>
          <a:effectLst>
            <a:outerShdw blurRad="76200" dir="18900000" sy="23000" kx="-1200000" algn="bl" rotWithShape="0">
              <a:prstClr val="black">
                <a:alpha val="20000"/>
              </a:prstClr>
            </a:outerShdw>
          </a:effectLst>
        </p:spPr>
        <p:txBody>
          <a:bodyPr wrap="square" lIns="0" tIns="0" rIns="0" bIns="0" rtlCol="0">
            <a:spAutoFit/>
          </a:bodyPr>
          <a:lstStyle/>
          <a:p>
            <a:r>
              <a:rPr lang="zh-CN" altLang="en-US" sz="2000" b="1" dirty="0">
                <a:cs typeface="+mn-ea"/>
                <a:sym typeface="+mn-lt"/>
              </a:rPr>
              <a:t>信息技术</a:t>
            </a:r>
            <a:r>
              <a:rPr lang="zh-CN" altLang="en-US" sz="2000" b="1" dirty="0" smtClean="0">
                <a:cs typeface="+mn-ea"/>
                <a:sym typeface="+mn-lt"/>
              </a:rPr>
              <a:t>开发</a:t>
            </a:r>
            <a:endParaRPr lang="en-US" altLang="zh-CN" sz="2000" b="1" dirty="0" smtClean="0">
              <a:cs typeface="+mn-ea"/>
              <a:sym typeface="+mn-lt"/>
            </a:endParaRPr>
          </a:p>
          <a:p>
            <a:r>
              <a:rPr lang="zh-CN" altLang="en-US" sz="2000" b="1" dirty="0" smtClean="0">
                <a:cs typeface="+mn-ea"/>
                <a:sym typeface="+mn-lt"/>
              </a:rPr>
              <a:t>和</a:t>
            </a:r>
            <a:r>
              <a:rPr lang="zh-CN" altLang="en-US" sz="2000" b="1" dirty="0">
                <a:cs typeface="+mn-ea"/>
                <a:sym typeface="+mn-lt"/>
              </a:rPr>
              <a:t>引进政策</a:t>
            </a:r>
          </a:p>
        </p:txBody>
      </p:sp>
      <p:sp>
        <p:nvSpPr>
          <p:cNvPr id="36" name="TextBox 35"/>
          <p:cNvSpPr txBox="1"/>
          <p:nvPr/>
        </p:nvSpPr>
        <p:spPr>
          <a:xfrm>
            <a:off x="827584" y="3939902"/>
            <a:ext cx="2852563" cy="307777"/>
          </a:xfrm>
          <a:prstGeom prst="rect">
            <a:avLst/>
          </a:prstGeom>
          <a:noFill/>
          <a:effectLst>
            <a:outerShdw blurRad="76200" dir="18900000" sy="23000" kx="-1200000" algn="bl" rotWithShape="0">
              <a:prstClr val="black">
                <a:alpha val="20000"/>
              </a:prstClr>
            </a:outerShdw>
          </a:effectLst>
        </p:spPr>
        <p:txBody>
          <a:bodyPr wrap="square" lIns="0" tIns="0" rIns="0" bIns="0" rtlCol="0">
            <a:spAutoFit/>
          </a:bodyPr>
          <a:lstStyle/>
          <a:p>
            <a:r>
              <a:rPr lang="zh-CN" altLang="en-US" sz="2000" b="1" dirty="0">
                <a:cs typeface="+mn-ea"/>
                <a:sym typeface="+mn-lt"/>
              </a:rPr>
              <a:t>信息技术标准化政策</a:t>
            </a:r>
          </a:p>
        </p:txBody>
      </p:sp>
      <p:sp>
        <p:nvSpPr>
          <p:cNvPr id="37" name="TextBox 36"/>
          <p:cNvSpPr txBox="1"/>
          <p:nvPr/>
        </p:nvSpPr>
        <p:spPr>
          <a:xfrm>
            <a:off x="6372200" y="1131590"/>
            <a:ext cx="1841418" cy="615553"/>
          </a:xfrm>
          <a:prstGeom prst="rect">
            <a:avLst/>
          </a:prstGeom>
          <a:noFill/>
          <a:effectLst>
            <a:outerShdw blurRad="76200" dir="18900000" sy="23000" kx="-1200000" algn="bl" rotWithShape="0">
              <a:prstClr val="black">
                <a:alpha val="20000"/>
              </a:prstClr>
            </a:outerShdw>
          </a:effectLst>
        </p:spPr>
        <p:txBody>
          <a:bodyPr wrap="square" lIns="0" tIns="0" rIns="0" bIns="0" rtlCol="0">
            <a:spAutoFit/>
          </a:bodyPr>
          <a:lstStyle/>
          <a:p>
            <a:r>
              <a:rPr lang="zh-CN" altLang="en-US" sz="2000" b="1" dirty="0">
                <a:cs typeface="+mn-ea"/>
                <a:sym typeface="+mn-lt"/>
              </a:rPr>
              <a:t>信息技术</a:t>
            </a:r>
            <a:r>
              <a:rPr lang="zh-CN" altLang="en-US" sz="2000" b="1" dirty="0" smtClean="0">
                <a:cs typeface="+mn-ea"/>
                <a:sym typeface="+mn-lt"/>
              </a:rPr>
              <a:t>利益</a:t>
            </a:r>
            <a:endParaRPr lang="en-US" altLang="zh-CN" sz="2000" b="1" dirty="0" smtClean="0">
              <a:cs typeface="+mn-ea"/>
              <a:sym typeface="+mn-lt"/>
            </a:endParaRPr>
          </a:p>
          <a:p>
            <a:r>
              <a:rPr lang="zh-CN" altLang="en-US" sz="2000" b="1" dirty="0" smtClean="0">
                <a:cs typeface="+mn-ea"/>
                <a:sym typeface="+mn-lt"/>
              </a:rPr>
              <a:t>分配</a:t>
            </a:r>
            <a:r>
              <a:rPr lang="zh-CN" altLang="en-US" sz="2000" b="1" dirty="0">
                <a:cs typeface="+mn-ea"/>
                <a:sym typeface="+mn-lt"/>
              </a:rPr>
              <a:t>和平政策</a:t>
            </a:r>
          </a:p>
        </p:txBody>
      </p:sp>
      <p:sp>
        <p:nvSpPr>
          <p:cNvPr id="38" name="TextBox 37"/>
          <p:cNvSpPr txBox="1"/>
          <p:nvPr/>
        </p:nvSpPr>
        <p:spPr>
          <a:xfrm>
            <a:off x="7087573" y="2459093"/>
            <a:ext cx="2308963" cy="615553"/>
          </a:xfrm>
          <a:prstGeom prst="rect">
            <a:avLst/>
          </a:prstGeom>
          <a:noFill/>
          <a:effectLst>
            <a:outerShdw blurRad="76200" dir="18900000" sy="23000" kx="-1200000" algn="bl" rotWithShape="0">
              <a:prstClr val="black">
                <a:alpha val="20000"/>
              </a:prstClr>
            </a:outerShdw>
          </a:effectLst>
        </p:spPr>
        <p:txBody>
          <a:bodyPr wrap="square" lIns="0" tIns="0" rIns="0" bIns="0" rtlCol="0">
            <a:spAutoFit/>
          </a:bodyPr>
          <a:lstStyle/>
          <a:p>
            <a:r>
              <a:rPr lang="zh-CN" altLang="en-US" sz="2000" b="1" dirty="0">
                <a:cs typeface="+mn-ea"/>
                <a:sym typeface="+mn-lt"/>
              </a:rPr>
              <a:t>信息技术人才</a:t>
            </a:r>
            <a:r>
              <a:rPr lang="zh-CN" altLang="en-US" sz="2000" b="1" dirty="0" smtClean="0">
                <a:cs typeface="+mn-ea"/>
                <a:sym typeface="+mn-lt"/>
              </a:rPr>
              <a:t>的</a:t>
            </a:r>
            <a:endParaRPr lang="en-US" altLang="zh-CN" sz="2000" b="1" dirty="0" smtClean="0">
              <a:cs typeface="+mn-ea"/>
              <a:sym typeface="+mn-lt"/>
            </a:endParaRPr>
          </a:p>
          <a:p>
            <a:r>
              <a:rPr lang="zh-CN" altLang="en-US" sz="2000" b="1" dirty="0" smtClean="0">
                <a:cs typeface="+mn-ea"/>
                <a:sym typeface="+mn-lt"/>
              </a:rPr>
              <a:t>培养</a:t>
            </a:r>
            <a:r>
              <a:rPr lang="zh-CN" altLang="en-US" sz="2000" b="1" dirty="0">
                <a:cs typeface="+mn-ea"/>
                <a:sym typeface="+mn-lt"/>
              </a:rPr>
              <a:t>和选拔政策</a:t>
            </a:r>
          </a:p>
        </p:txBody>
      </p:sp>
      <p:sp>
        <p:nvSpPr>
          <p:cNvPr id="39" name="TextBox 38"/>
          <p:cNvSpPr txBox="1"/>
          <p:nvPr/>
        </p:nvSpPr>
        <p:spPr>
          <a:xfrm>
            <a:off x="6444208" y="3795886"/>
            <a:ext cx="2036896" cy="615553"/>
          </a:xfrm>
          <a:prstGeom prst="rect">
            <a:avLst/>
          </a:prstGeom>
          <a:noFill/>
          <a:effectLst>
            <a:outerShdw blurRad="76200" dir="18900000" sy="23000" kx="-1200000" algn="bl" rotWithShape="0">
              <a:prstClr val="black">
                <a:alpha val="20000"/>
              </a:prstClr>
            </a:outerShdw>
          </a:effectLst>
        </p:spPr>
        <p:txBody>
          <a:bodyPr wrap="square" lIns="0" tIns="0" rIns="0" bIns="0" rtlCol="0">
            <a:spAutoFit/>
          </a:bodyPr>
          <a:lstStyle/>
          <a:p>
            <a:r>
              <a:rPr lang="zh-CN" altLang="en-US" sz="2000" b="1" dirty="0">
                <a:cs typeface="+mn-ea"/>
                <a:sym typeface="+mn-lt"/>
              </a:rPr>
              <a:t>其他与</a:t>
            </a:r>
            <a:r>
              <a:rPr lang="zh-CN" altLang="en-US" sz="2000" b="1" dirty="0" smtClean="0">
                <a:cs typeface="+mn-ea"/>
                <a:sym typeface="+mn-lt"/>
              </a:rPr>
              <a:t>信息技术</a:t>
            </a:r>
            <a:r>
              <a:rPr lang="zh-CN" altLang="en-US" sz="2000" b="1" dirty="0">
                <a:cs typeface="+mn-ea"/>
                <a:sym typeface="+mn-lt"/>
              </a:rPr>
              <a:t>有关的政策</a:t>
            </a:r>
          </a:p>
        </p:txBody>
      </p:sp>
      <p:cxnSp>
        <p:nvCxnSpPr>
          <p:cNvPr id="40" name="直接连接符 39"/>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3" name="TextBox 12"/>
          <p:cNvSpPr txBox="1"/>
          <p:nvPr/>
        </p:nvSpPr>
        <p:spPr>
          <a:xfrm>
            <a:off x="3347864" y="4506674"/>
            <a:ext cx="3014683" cy="369332"/>
          </a:xfrm>
          <a:prstGeom prst="rect">
            <a:avLst/>
          </a:prstGeom>
          <a:noFill/>
        </p:spPr>
        <p:txBody>
          <a:bodyPr wrap="square" rtlCol="0">
            <a:spAutoFit/>
          </a:bodyPr>
          <a:lstStyle/>
          <a:p>
            <a:r>
              <a:rPr lang="zh-CN" altLang="en-US" dirty="0">
                <a:cs typeface="+mn-ea"/>
                <a:sym typeface="+mn-lt"/>
              </a:rPr>
              <a:t> </a:t>
            </a:r>
            <a:r>
              <a:rPr lang="zh-CN" altLang="en-US" dirty="0" smtClean="0">
                <a:cs typeface="+mn-ea"/>
                <a:sym typeface="+mn-lt"/>
              </a:rPr>
              <a:t> </a:t>
            </a:r>
            <a:r>
              <a:rPr lang="zh-CN" altLang="en-US" b="1" dirty="0" smtClean="0">
                <a:cs typeface="+mn-ea"/>
                <a:sym typeface="+mn-lt"/>
              </a:rPr>
              <a:t>* 信息技术政策类型</a:t>
            </a:r>
            <a:endParaRPr lang="zh-CN" altLang="en-US" b="1" dirty="0">
              <a:cs typeface="+mn-ea"/>
              <a:sym typeface="+mn-lt"/>
            </a:endParaRPr>
          </a:p>
        </p:txBody>
      </p:sp>
      <p:cxnSp>
        <p:nvCxnSpPr>
          <p:cNvPr id="44" name="直接连接符 43"/>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5" name="TextBox 43"/>
          <p:cNvSpPr txBox="1">
            <a:spLocks noChangeArrowheads="1"/>
          </p:cNvSpPr>
          <p:nvPr/>
        </p:nvSpPr>
        <p:spPr bwMode="auto">
          <a:xfrm>
            <a:off x="1907704" y="-20538"/>
            <a:ext cx="5146585"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r>
              <a:rPr lang="zh-CN" altLang="en-US" sz="4000" b="1" dirty="0" smtClean="0">
                <a:latin typeface="+mn-lt"/>
                <a:ea typeface="+mn-ea"/>
                <a:cs typeface="+mn-ea"/>
                <a:sym typeface="+mn-lt"/>
              </a:rPr>
              <a:t>信息技术政策管理</a:t>
            </a:r>
            <a:endParaRPr lang="en-US" altLang="zh-CN" sz="4000" b="1" dirty="0">
              <a:latin typeface="+mn-lt"/>
              <a:ea typeface="+mn-ea"/>
              <a:cs typeface="+mn-ea"/>
              <a:sym typeface="+mn-lt"/>
            </a:endParaRPr>
          </a:p>
        </p:txBody>
      </p:sp>
      <p:sp>
        <p:nvSpPr>
          <p:cNvPr id="46" name="燕尾形 45"/>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47" name="TextBox 7"/>
          <p:cNvSpPr txBox="1"/>
          <p:nvPr/>
        </p:nvSpPr>
        <p:spPr>
          <a:xfrm>
            <a:off x="221659" y="-20538"/>
            <a:ext cx="725769" cy="693103"/>
          </a:xfrm>
          <a:prstGeom prst="rect">
            <a:avLst/>
          </a:prstGeom>
          <a:noFill/>
        </p:spPr>
        <p:txBody>
          <a:bodyPr wrap="none" lIns="76800" tIns="38400" rIns="76800" bIns="38400" rtlCol="0">
            <a:spAutoFit/>
          </a:bodyPr>
          <a:lstStyle/>
          <a:p>
            <a:r>
              <a:rPr lang="en-US" altLang="zh-CN" sz="4000" dirty="0" smtClean="0">
                <a:cs typeface="+mn-ea"/>
                <a:sym typeface="+mn-lt"/>
              </a:rPr>
              <a:t>03</a:t>
            </a:r>
            <a:endParaRPr lang="zh-CN" altLang="en-US" sz="4000" dirty="0">
              <a:cs typeface="+mn-ea"/>
              <a:sym typeface="+mn-lt"/>
            </a:endParaRPr>
          </a:p>
        </p:txBody>
      </p:sp>
    </p:spTree>
    <p:extLst>
      <p:ext uri="{BB962C8B-B14F-4D97-AF65-F5344CB8AC3E}">
        <p14:creationId xmlns:p14="http://schemas.microsoft.com/office/powerpoint/2010/main" val="52707959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2268992" y="2620481"/>
            <a:ext cx="888058" cy="288064"/>
          </a:xfrm>
          <a:prstGeom prst="rect">
            <a:avLst/>
          </a:prstGeom>
          <a:noFill/>
        </p:spPr>
        <p:txBody>
          <a:bodyPr wrap="square" lIns="102398" tIns="51199" rIns="102398" bIns="51199" rtlCol="0">
            <a:spAutoFit/>
          </a:bodyPr>
          <a:lstStyle/>
          <a:p>
            <a:pPr algn="ctr"/>
            <a:r>
              <a:rPr lang="en-US" altLang="zh-CN" sz="1200" b="1" dirty="0" smtClean="0">
                <a:solidFill>
                  <a:schemeClr val="bg1"/>
                </a:solidFill>
                <a:cs typeface="+mn-ea"/>
                <a:sym typeface="+mn-lt"/>
              </a:rPr>
              <a:t>1990</a:t>
            </a:r>
            <a:r>
              <a:rPr lang="zh-CN" altLang="en-US" sz="1200" b="1" dirty="0" smtClean="0">
                <a:solidFill>
                  <a:schemeClr val="bg1"/>
                </a:solidFill>
                <a:cs typeface="+mn-ea"/>
                <a:sym typeface="+mn-lt"/>
              </a:rPr>
              <a:t>年</a:t>
            </a:r>
            <a:endParaRPr lang="zh-CN" altLang="en-US" sz="1200" b="1" dirty="0">
              <a:solidFill>
                <a:schemeClr val="bg1"/>
              </a:solidFill>
              <a:cs typeface="+mn-ea"/>
              <a:sym typeface="+mn-lt"/>
            </a:endParaRPr>
          </a:p>
        </p:txBody>
      </p:sp>
      <p:sp>
        <p:nvSpPr>
          <p:cNvPr id="41" name="TextBox 40"/>
          <p:cNvSpPr txBox="1"/>
          <p:nvPr/>
        </p:nvSpPr>
        <p:spPr>
          <a:xfrm>
            <a:off x="3560234" y="2620481"/>
            <a:ext cx="888058" cy="288064"/>
          </a:xfrm>
          <a:prstGeom prst="rect">
            <a:avLst/>
          </a:prstGeom>
          <a:noFill/>
        </p:spPr>
        <p:txBody>
          <a:bodyPr wrap="square" lIns="102398" tIns="51199" rIns="102398" bIns="51199" rtlCol="0">
            <a:spAutoFit/>
          </a:bodyPr>
          <a:lstStyle/>
          <a:p>
            <a:pPr algn="ctr"/>
            <a:r>
              <a:rPr lang="en-US" altLang="zh-CN" sz="1200" b="1" dirty="0" smtClean="0">
                <a:solidFill>
                  <a:schemeClr val="bg1"/>
                </a:solidFill>
                <a:cs typeface="+mn-ea"/>
                <a:sym typeface="+mn-lt"/>
              </a:rPr>
              <a:t>1993</a:t>
            </a:r>
            <a:r>
              <a:rPr lang="zh-CN" altLang="en-US" sz="1200" b="1" dirty="0" smtClean="0">
                <a:solidFill>
                  <a:schemeClr val="bg1"/>
                </a:solidFill>
                <a:cs typeface="+mn-ea"/>
                <a:sym typeface="+mn-lt"/>
              </a:rPr>
              <a:t>年起</a:t>
            </a:r>
            <a:endParaRPr lang="zh-CN" altLang="en-US" sz="1200" b="1" dirty="0">
              <a:solidFill>
                <a:schemeClr val="bg1"/>
              </a:solidFill>
              <a:cs typeface="+mn-ea"/>
              <a:sym typeface="+mn-lt"/>
            </a:endParaRPr>
          </a:p>
        </p:txBody>
      </p:sp>
      <p:sp>
        <p:nvSpPr>
          <p:cNvPr id="42" name="TextBox 41"/>
          <p:cNvSpPr txBox="1"/>
          <p:nvPr/>
        </p:nvSpPr>
        <p:spPr>
          <a:xfrm>
            <a:off x="4807735" y="2620481"/>
            <a:ext cx="961048" cy="288064"/>
          </a:xfrm>
          <a:prstGeom prst="rect">
            <a:avLst/>
          </a:prstGeom>
          <a:noFill/>
        </p:spPr>
        <p:txBody>
          <a:bodyPr wrap="square" lIns="102398" tIns="51199" rIns="102398" bIns="51199" rtlCol="0">
            <a:spAutoFit/>
          </a:bodyPr>
          <a:lstStyle/>
          <a:p>
            <a:pPr algn="ctr"/>
            <a:r>
              <a:rPr lang="en-US" altLang="zh-CN" sz="1200" b="1" dirty="0" smtClean="0">
                <a:solidFill>
                  <a:schemeClr val="bg1"/>
                </a:solidFill>
                <a:cs typeface="+mn-ea"/>
                <a:sym typeface="+mn-lt"/>
              </a:rPr>
              <a:t>2004</a:t>
            </a:r>
            <a:r>
              <a:rPr lang="zh-CN" altLang="en-US" sz="1200" b="1" dirty="0" smtClean="0">
                <a:solidFill>
                  <a:schemeClr val="bg1"/>
                </a:solidFill>
                <a:cs typeface="+mn-ea"/>
                <a:sym typeface="+mn-lt"/>
              </a:rPr>
              <a:t>年</a:t>
            </a:r>
            <a:endParaRPr lang="zh-CN" altLang="en-US" sz="1200" b="1" dirty="0">
              <a:solidFill>
                <a:schemeClr val="bg1"/>
              </a:solidFill>
              <a:cs typeface="+mn-ea"/>
              <a:sym typeface="+mn-lt"/>
            </a:endParaRPr>
          </a:p>
        </p:txBody>
      </p:sp>
      <p:cxnSp>
        <p:nvCxnSpPr>
          <p:cNvPr id="26" name="直接连接符 25"/>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8" name="燕尾形 27"/>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3" name="TextBox 2"/>
          <p:cNvSpPr txBox="1"/>
          <p:nvPr/>
        </p:nvSpPr>
        <p:spPr>
          <a:xfrm>
            <a:off x="1867947" y="1655134"/>
            <a:ext cx="4166613" cy="2862322"/>
          </a:xfrm>
          <a:prstGeom prst="rect">
            <a:avLst/>
          </a:prstGeom>
          <a:noFill/>
        </p:spPr>
        <p:txBody>
          <a:bodyPr wrap="square" rtlCol="0">
            <a:spAutoFit/>
          </a:bodyPr>
          <a:lstStyle/>
          <a:p>
            <a:pPr marL="342900" indent="-342900">
              <a:lnSpc>
                <a:spcPct val="150000"/>
              </a:lnSpc>
              <a:buFont typeface="Wingdings" pitchFamily="2" charset="2"/>
              <a:buChar char="Ø"/>
            </a:pPr>
            <a:r>
              <a:rPr lang="zh-CN" altLang="en-US" sz="2400" dirty="0" smtClean="0">
                <a:solidFill>
                  <a:schemeClr val="tx1">
                    <a:lumMod val="85000"/>
                    <a:lumOff val="15000"/>
                  </a:schemeClr>
                </a:solidFill>
                <a:cs typeface="+mn-ea"/>
                <a:sym typeface="+mn-lt"/>
              </a:rPr>
              <a:t>美国信息技术政策</a:t>
            </a:r>
            <a:endParaRPr lang="en-US" altLang="zh-CN" sz="2400" dirty="0" smtClean="0">
              <a:solidFill>
                <a:schemeClr val="tx1">
                  <a:lumMod val="85000"/>
                  <a:lumOff val="15000"/>
                </a:schemeClr>
              </a:solidFill>
              <a:cs typeface="+mn-ea"/>
              <a:sym typeface="+mn-lt"/>
            </a:endParaRPr>
          </a:p>
          <a:p>
            <a:pPr marL="342900" indent="-342900">
              <a:lnSpc>
                <a:spcPct val="150000"/>
              </a:lnSpc>
              <a:buFont typeface="Wingdings" pitchFamily="2" charset="2"/>
              <a:buChar char="Ø"/>
            </a:pPr>
            <a:r>
              <a:rPr lang="zh-CN" altLang="en-US" sz="2400" dirty="0" smtClean="0">
                <a:solidFill>
                  <a:schemeClr val="tx1">
                    <a:lumMod val="85000"/>
                    <a:lumOff val="15000"/>
                  </a:schemeClr>
                </a:solidFill>
                <a:cs typeface="+mn-ea"/>
                <a:sym typeface="+mn-lt"/>
              </a:rPr>
              <a:t>芬兰信息技术政策</a:t>
            </a:r>
            <a:endParaRPr lang="en-US" altLang="zh-CN" sz="2400" dirty="0" smtClean="0">
              <a:solidFill>
                <a:schemeClr val="tx1">
                  <a:lumMod val="85000"/>
                  <a:lumOff val="15000"/>
                </a:schemeClr>
              </a:solidFill>
              <a:cs typeface="+mn-ea"/>
              <a:sym typeface="+mn-lt"/>
            </a:endParaRPr>
          </a:p>
          <a:p>
            <a:pPr marL="342900" indent="-342900">
              <a:lnSpc>
                <a:spcPct val="150000"/>
              </a:lnSpc>
              <a:buFont typeface="Wingdings" pitchFamily="2" charset="2"/>
              <a:buChar char="Ø"/>
            </a:pPr>
            <a:r>
              <a:rPr lang="zh-CN" altLang="en-US" sz="2400" dirty="0" smtClean="0">
                <a:solidFill>
                  <a:schemeClr val="tx1">
                    <a:lumMod val="85000"/>
                    <a:lumOff val="15000"/>
                  </a:schemeClr>
                </a:solidFill>
                <a:cs typeface="+mn-ea"/>
                <a:sym typeface="+mn-lt"/>
              </a:rPr>
              <a:t>法国和德国信息技术政策</a:t>
            </a:r>
            <a:endParaRPr lang="en-US" altLang="zh-CN" sz="2400" dirty="0" smtClean="0">
              <a:solidFill>
                <a:schemeClr val="tx1">
                  <a:lumMod val="85000"/>
                  <a:lumOff val="15000"/>
                </a:schemeClr>
              </a:solidFill>
              <a:cs typeface="+mn-ea"/>
              <a:sym typeface="+mn-lt"/>
            </a:endParaRPr>
          </a:p>
          <a:p>
            <a:pPr marL="342900" indent="-342900">
              <a:lnSpc>
                <a:spcPct val="150000"/>
              </a:lnSpc>
              <a:buFont typeface="Wingdings" pitchFamily="2" charset="2"/>
              <a:buChar char="Ø"/>
            </a:pPr>
            <a:r>
              <a:rPr lang="zh-CN" altLang="en-US" sz="2400" dirty="0" smtClean="0">
                <a:solidFill>
                  <a:schemeClr val="tx1">
                    <a:lumMod val="85000"/>
                    <a:lumOff val="15000"/>
                  </a:schemeClr>
                </a:solidFill>
                <a:cs typeface="+mn-ea"/>
                <a:sym typeface="+mn-lt"/>
              </a:rPr>
              <a:t>印度信息技术政策</a:t>
            </a:r>
            <a:endParaRPr lang="en-US" altLang="zh-CN" sz="2400" dirty="0" smtClean="0">
              <a:solidFill>
                <a:schemeClr val="tx1">
                  <a:lumMod val="85000"/>
                  <a:lumOff val="15000"/>
                </a:schemeClr>
              </a:solidFill>
              <a:cs typeface="+mn-ea"/>
              <a:sym typeface="+mn-lt"/>
            </a:endParaRPr>
          </a:p>
          <a:p>
            <a:pPr marL="342900" indent="-342900">
              <a:lnSpc>
                <a:spcPct val="150000"/>
              </a:lnSpc>
              <a:buFont typeface="Wingdings" pitchFamily="2" charset="2"/>
              <a:buChar char="Ø"/>
            </a:pPr>
            <a:r>
              <a:rPr lang="zh-CN" altLang="en-US" sz="2400" dirty="0" smtClean="0">
                <a:solidFill>
                  <a:schemeClr val="tx1">
                    <a:lumMod val="85000"/>
                    <a:lumOff val="15000"/>
                  </a:schemeClr>
                </a:solidFill>
                <a:cs typeface="+mn-ea"/>
                <a:sym typeface="+mn-lt"/>
              </a:rPr>
              <a:t>中国信息技术政策</a:t>
            </a:r>
            <a:endParaRPr lang="zh-CN" altLang="en-US" sz="2400" dirty="0">
              <a:solidFill>
                <a:schemeClr val="tx1">
                  <a:lumMod val="85000"/>
                  <a:lumOff val="15000"/>
                </a:schemeClr>
              </a:solidFill>
              <a:cs typeface="+mn-ea"/>
              <a:sym typeface="+mn-lt"/>
            </a:endParaRPr>
          </a:p>
        </p:txBody>
      </p:sp>
      <p:cxnSp>
        <p:nvCxnSpPr>
          <p:cNvPr id="11" name="直接连接符 10"/>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2" name="TextBox 43"/>
          <p:cNvSpPr txBox="1">
            <a:spLocks noChangeArrowheads="1"/>
          </p:cNvSpPr>
          <p:nvPr/>
        </p:nvSpPr>
        <p:spPr bwMode="auto">
          <a:xfrm>
            <a:off x="1907704" y="-20538"/>
            <a:ext cx="5146585"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r>
              <a:rPr lang="zh-CN" altLang="en-US" sz="4000" b="1" dirty="0" smtClean="0">
                <a:latin typeface="+mn-lt"/>
                <a:ea typeface="+mn-ea"/>
                <a:cs typeface="+mn-ea"/>
                <a:sym typeface="+mn-lt"/>
              </a:rPr>
              <a:t>信息技术政策管理</a:t>
            </a:r>
            <a:endParaRPr lang="en-US" altLang="zh-CN" sz="4000" b="1" dirty="0">
              <a:latin typeface="+mn-lt"/>
              <a:ea typeface="+mn-ea"/>
              <a:cs typeface="+mn-ea"/>
              <a:sym typeface="+mn-lt"/>
            </a:endParaRPr>
          </a:p>
        </p:txBody>
      </p:sp>
      <p:sp>
        <p:nvSpPr>
          <p:cNvPr id="13" name="燕尾形 12"/>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4" name="TextBox 7"/>
          <p:cNvSpPr txBox="1"/>
          <p:nvPr/>
        </p:nvSpPr>
        <p:spPr>
          <a:xfrm>
            <a:off x="221659" y="-20538"/>
            <a:ext cx="725769" cy="693103"/>
          </a:xfrm>
          <a:prstGeom prst="rect">
            <a:avLst/>
          </a:prstGeom>
          <a:noFill/>
        </p:spPr>
        <p:txBody>
          <a:bodyPr wrap="none" lIns="76800" tIns="38400" rIns="76800" bIns="38400" rtlCol="0">
            <a:spAutoFit/>
          </a:bodyPr>
          <a:lstStyle/>
          <a:p>
            <a:r>
              <a:rPr lang="en-US" altLang="zh-CN" sz="4000" dirty="0" smtClean="0">
                <a:cs typeface="+mn-ea"/>
                <a:sym typeface="+mn-lt"/>
              </a:rPr>
              <a:t>03</a:t>
            </a:r>
            <a:endParaRPr lang="zh-CN" altLang="en-US" sz="4000" dirty="0">
              <a:cs typeface="+mn-ea"/>
              <a:sym typeface="+mn-lt"/>
            </a:endParaRPr>
          </a:p>
        </p:txBody>
      </p:sp>
      <p:sp>
        <p:nvSpPr>
          <p:cNvPr id="15" name="TextBox 14"/>
          <p:cNvSpPr txBox="1"/>
          <p:nvPr/>
        </p:nvSpPr>
        <p:spPr>
          <a:xfrm>
            <a:off x="221383" y="885949"/>
            <a:ext cx="7263527" cy="461665"/>
          </a:xfrm>
          <a:prstGeom prst="rect">
            <a:avLst/>
          </a:prstGeom>
          <a:noFill/>
        </p:spPr>
        <p:txBody>
          <a:bodyPr wrap="none" rtlCol="0">
            <a:spAutoFit/>
          </a:bodyPr>
          <a:lstStyle/>
          <a:p>
            <a:r>
              <a:rPr lang="zh-CN" altLang="en-US" sz="2400" b="1" dirty="0">
                <a:cs typeface="+mn-ea"/>
                <a:sym typeface="+mn-lt"/>
              </a:rPr>
              <a:t>二、信息技术政策发展的</a:t>
            </a:r>
            <a:r>
              <a:rPr lang="zh-CN" altLang="en-US" sz="2400" b="1" dirty="0" smtClean="0">
                <a:cs typeface="+mn-ea"/>
                <a:sym typeface="+mn-lt"/>
              </a:rPr>
              <a:t>现状（全球信息技术报告）</a:t>
            </a:r>
            <a:endParaRPr lang="zh-CN" altLang="en-US" sz="2400" b="1" dirty="0">
              <a:cs typeface="+mn-ea"/>
              <a:sym typeface="+mn-lt"/>
            </a:endParaRPr>
          </a:p>
        </p:txBody>
      </p:sp>
    </p:spTree>
    <p:extLst>
      <p:ext uri="{BB962C8B-B14F-4D97-AF65-F5344CB8AC3E}">
        <p14:creationId xmlns:p14="http://schemas.microsoft.com/office/powerpoint/2010/main" val="210130930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a:spLocks/>
          </p:cNvSpPr>
          <p:nvPr/>
        </p:nvSpPr>
        <p:spPr bwMode="auto">
          <a:xfrm>
            <a:off x="1395079" y="2355726"/>
            <a:ext cx="146050" cy="1163637"/>
          </a:xfrm>
          <a:custGeom>
            <a:avLst/>
            <a:gdLst>
              <a:gd name="T0" fmla="*/ 256 w 669"/>
              <a:gd name="T1" fmla="*/ 0 h 5309"/>
              <a:gd name="T2" fmla="*/ 256 w 669"/>
              <a:gd name="T3" fmla="*/ 4149 h 5309"/>
              <a:gd name="T4" fmla="*/ 669 w 669"/>
              <a:gd name="T5" fmla="*/ 5127 h 5309"/>
              <a:gd name="T6" fmla="*/ 486 w 669"/>
              <a:gd name="T7" fmla="*/ 5309 h 5309"/>
              <a:gd name="T8" fmla="*/ 0 w 669"/>
              <a:gd name="T9" fmla="*/ 4161 h 5309"/>
              <a:gd name="T10" fmla="*/ 0 w 669"/>
              <a:gd name="T11" fmla="*/ 0 h 5309"/>
              <a:gd name="T12" fmla="*/ 256 w 669"/>
              <a:gd name="T13" fmla="*/ 0 h 5309"/>
            </a:gdLst>
            <a:ahLst/>
            <a:cxnLst>
              <a:cxn ang="0">
                <a:pos x="T0" y="T1"/>
              </a:cxn>
              <a:cxn ang="0">
                <a:pos x="T2" y="T3"/>
              </a:cxn>
              <a:cxn ang="0">
                <a:pos x="T4" y="T5"/>
              </a:cxn>
              <a:cxn ang="0">
                <a:pos x="T6" y="T7"/>
              </a:cxn>
              <a:cxn ang="0">
                <a:pos x="T8" y="T9"/>
              </a:cxn>
              <a:cxn ang="0">
                <a:pos x="T10" y="T11"/>
              </a:cxn>
              <a:cxn ang="0">
                <a:pos x="T12" y="T13"/>
              </a:cxn>
            </a:cxnLst>
            <a:rect l="0" t="0" r="r" b="b"/>
            <a:pathLst>
              <a:path w="669" h="5309">
                <a:moveTo>
                  <a:pt x="256" y="0"/>
                </a:moveTo>
                <a:lnTo>
                  <a:pt x="256" y="4149"/>
                </a:lnTo>
                <a:cubicBezTo>
                  <a:pt x="256" y="4531"/>
                  <a:pt x="415" y="4878"/>
                  <a:pt x="669" y="5127"/>
                </a:cubicBezTo>
                <a:lnTo>
                  <a:pt x="486" y="5309"/>
                </a:lnTo>
                <a:cubicBezTo>
                  <a:pt x="187" y="5017"/>
                  <a:pt x="0" y="4610"/>
                  <a:pt x="0" y="4161"/>
                </a:cubicBezTo>
                <a:lnTo>
                  <a:pt x="0" y="0"/>
                </a:lnTo>
                <a:lnTo>
                  <a:pt x="256" y="0"/>
                </a:lnTo>
                <a:close/>
              </a:path>
            </a:pathLst>
          </a:custGeom>
          <a:solidFill>
            <a:schemeClr val="bg1">
              <a:lumMod val="50000"/>
            </a:schemeClr>
          </a:solidFill>
          <a:ln>
            <a:noFill/>
          </a:ln>
          <a:scene3d>
            <a:camera prst="orthographicFront"/>
            <a:lightRig rig="threePt" dir="t"/>
          </a:scene3d>
          <a:sp3d>
            <a:bevelT/>
          </a:sp3d>
        </p:spPr>
        <p:txBody>
          <a:bodyPr vert="horz" wrap="square" lIns="102398" tIns="51199" rIns="102398" bIns="51199" numCol="1" anchor="t" anchorCtr="0" compatLnSpc="1">
            <a:prstTxWarp prst="textNoShape">
              <a:avLst/>
            </a:prstTxWarp>
          </a:bodyPr>
          <a:lstStyle/>
          <a:p>
            <a:endParaRPr lang="zh-CN" altLang="en-US">
              <a:cs typeface="+mn-ea"/>
              <a:sym typeface="+mn-lt"/>
            </a:endParaRPr>
          </a:p>
        </p:txBody>
      </p:sp>
      <p:sp>
        <p:nvSpPr>
          <p:cNvPr id="3" name="Freeform 6"/>
          <p:cNvSpPr>
            <a:spLocks/>
          </p:cNvSpPr>
          <p:nvPr/>
        </p:nvSpPr>
        <p:spPr bwMode="auto">
          <a:xfrm>
            <a:off x="1440014" y="1414441"/>
            <a:ext cx="146050" cy="1163637"/>
          </a:xfrm>
          <a:custGeom>
            <a:avLst/>
            <a:gdLst>
              <a:gd name="T0" fmla="*/ 669 w 669"/>
              <a:gd name="T1" fmla="*/ 182 h 5308"/>
              <a:gd name="T2" fmla="*/ 256 w 669"/>
              <a:gd name="T3" fmla="*/ 1160 h 5308"/>
              <a:gd name="T4" fmla="*/ 256 w 669"/>
              <a:gd name="T5" fmla="*/ 5308 h 5308"/>
              <a:gd name="T6" fmla="*/ 0 w 669"/>
              <a:gd name="T7" fmla="*/ 5308 h 5308"/>
              <a:gd name="T8" fmla="*/ 0 w 669"/>
              <a:gd name="T9" fmla="*/ 1148 h 5308"/>
              <a:gd name="T10" fmla="*/ 486 w 669"/>
              <a:gd name="T11" fmla="*/ 0 h 5308"/>
              <a:gd name="T12" fmla="*/ 669 w 669"/>
              <a:gd name="T13" fmla="*/ 182 h 5308"/>
            </a:gdLst>
            <a:ahLst/>
            <a:cxnLst>
              <a:cxn ang="0">
                <a:pos x="T0" y="T1"/>
              </a:cxn>
              <a:cxn ang="0">
                <a:pos x="T2" y="T3"/>
              </a:cxn>
              <a:cxn ang="0">
                <a:pos x="T4" y="T5"/>
              </a:cxn>
              <a:cxn ang="0">
                <a:pos x="T6" y="T7"/>
              </a:cxn>
              <a:cxn ang="0">
                <a:pos x="T8" y="T9"/>
              </a:cxn>
              <a:cxn ang="0">
                <a:pos x="T10" y="T11"/>
              </a:cxn>
              <a:cxn ang="0">
                <a:pos x="T12" y="T13"/>
              </a:cxn>
            </a:cxnLst>
            <a:rect l="0" t="0" r="r" b="b"/>
            <a:pathLst>
              <a:path w="669" h="5308">
                <a:moveTo>
                  <a:pt x="669" y="182"/>
                </a:moveTo>
                <a:cubicBezTo>
                  <a:pt x="415" y="431"/>
                  <a:pt x="256" y="778"/>
                  <a:pt x="256" y="1160"/>
                </a:cubicBezTo>
                <a:lnTo>
                  <a:pt x="256" y="5308"/>
                </a:lnTo>
                <a:lnTo>
                  <a:pt x="0" y="5308"/>
                </a:lnTo>
                <a:lnTo>
                  <a:pt x="0" y="1148"/>
                </a:lnTo>
                <a:cubicBezTo>
                  <a:pt x="0" y="699"/>
                  <a:pt x="187" y="292"/>
                  <a:pt x="486" y="0"/>
                </a:cubicBezTo>
                <a:lnTo>
                  <a:pt x="669" y="182"/>
                </a:lnTo>
                <a:close/>
              </a:path>
            </a:pathLst>
          </a:custGeom>
          <a:solidFill>
            <a:schemeClr val="bg1">
              <a:lumMod val="50000"/>
            </a:schemeClr>
          </a:solidFill>
          <a:ln>
            <a:noFill/>
          </a:ln>
          <a:scene3d>
            <a:camera prst="orthographicFront"/>
            <a:lightRig rig="threePt" dir="t"/>
          </a:scene3d>
          <a:sp3d>
            <a:bevelT/>
          </a:sp3d>
        </p:spPr>
        <p:txBody>
          <a:bodyPr vert="horz" wrap="square" lIns="102398" tIns="51199" rIns="102398" bIns="51199" numCol="1" anchor="t" anchorCtr="0" compatLnSpc="1">
            <a:prstTxWarp prst="textNoShape">
              <a:avLst/>
            </a:prstTxWarp>
          </a:bodyPr>
          <a:lstStyle/>
          <a:p>
            <a:endParaRPr lang="zh-CN" altLang="en-US">
              <a:cs typeface="+mn-ea"/>
              <a:sym typeface="+mn-lt"/>
            </a:endParaRPr>
          </a:p>
        </p:txBody>
      </p:sp>
      <p:sp>
        <p:nvSpPr>
          <p:cNvPr id="4" name="Freeform 8"/>
          <p:cNvSpPr>
            <a:spLocks/>
          </p:cNvSpPr>
          <p:nvPr/>
        </p:nvSpPr>
        <p:spPr bwMode="auto">
          <a:xfrm>
            <a:off x="1499415" y="1275709"/>
            <a:ext cx="1253743" cy="222250"/>
          </a:xfrm>
          <a:custGeom>
            <a:avLst/>
            <a:gdLst>
              <a:gd name="T0" fmla="*/ 6397 w 7145"/>
              <a:gd name="T1" fmla="*/ 375 h 1015"/>
              <a:gd name="T2" fmla="*/ 6279 w 7145"/>
              <a:gd name="T3" fmla="*/ 0 h 1015"/>
              <a:gd name="T4" fmla="*/ 7145 w 7145"/>
              <a:gd name="T5" fmla="*/ 499 h 1015"/>
              <a:gd name="T6" fmla="*/ 6279 w 7145"/>
              <a:gd name="T7" fmla="*/ 997 h 1015"/>
              <a:gd name="T8" fmla="*/ 6397 w 7145"/>
              <a:gd name="T9" fmla="*/ 623 h 1015"/>
              <a:gd name="T10" fmla="*/ 1140 w 7145"/>
              <a:gd name="T11" fmla="*/ 623 h 1015"/>
              <a:gd name="T12" fmla="*/ 183 w 7145"/>
              <a:gd name="T13" fmla="*/ 1015 h 1015"/>
              <a:gd name="T14" fmla="*/ 0 w 7145"/>
              <a:gd name="T15" fmla="*/ 833 h 1015"/>
              <a:gd name="T16" fmla="*/ 1120 w 7145"/>
              <a:gd name="T17" fmla="*/ 375 h 1015"/>
              <a:gd name="T18" fmla="*/ 6397 w 7145"/>
              <a:gd name="T19" fmla="*/ 375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45" h="1015">
                <a:moveTo>
                  <a:pt x="6397" y="375"/>
                </a:moveTo>
                <a:lnTo>
                  <a:pt x="6279" y="0"/>
                </a:lnTo>
                <a:lnTo>
                  <a:pt x="7145" y="499"/>
                </a:lnTo>
                <a:lnTo>
                  <a:pt x="6279" y="997"/>
                </a:lnTo>
                <a:lnTo>
                  <a:pt x="6397" y="623"/>
                </a:lnTo>
                <a:lnTo>
                  <a:pt x="1140" y="623"/>
                </a:lnTo>
                <a:cubicBezTo>
                  <a:pt x="769" y="623"/>
                  <a:pt x="430" y="773"/>
                  <a:pt x="183" y="1015"/>
                </a:cubicBezTo>
                <a:lnTo>
                  <a:pt x="0" y="833"/>
                </a:lnTo>
                <a:cubicBezTo>
                  <a:pt x="290" y="550"/>
                  <a:pt x="686" y="375"/>
                  <a:pt x="1120" y="375"/>
                </a:cubicBezTo>
                <a:lnTo>
                  <a:pt x="6397" y="375"/>
                </a:lnTo>
                <a:close/>
              </a:path>
            </a:pathLst>
          </a:custGeom>
          <a:solidFill>
            <a:schemeClr val="bg1">
              <a:lumMod val="50000"/>
            </a:schemeClr>
          </a:solidFill>
          <a:ln>
            <a:noFill/>
          </a:ln>
          <a:scene3d>
            <a:camera prst="orthographicFront"/>
            <a:lightRig rig="threePt" dir="t"/>
          </a:scene3d>
          <a:sp3d>
            <a:bevelT/>
          </a:sp3d>
        </p:spPr>
        <p:txBody>
          <a:bodyPr vert="horz" wrap="square" lIns="102398" tIns="51199" rIns="102398" bIns="51199" numCol="1" anchor="t" anchorCtr="0" compatLnSpc="1">
            <a:prstTxWarp prst="textNoShape">
              <a:avLst/>
            </a:prstTxWarp>
          </a:bodyPr>
          <a:lstStyle/>
          <a:p>
            <a:endParaRPr lang="zh-CN" altLang="en-US">
              <a:cs typeface="+mn-ea"/>
              <a:sym typeface="+mn-lt"/>
            </a:endParaRPr>
          </a:p>
        </p:txBody>
      </p:sp>
      <p:sp>
        <p:nvSpPr>
          <p:cNvPr id="7" name="Freeform 10"/>
          <p:cNvSpPr>
            <a:spLocks/>
          </p:cNvSpPr>
          <p:nvPr/>
        </p:nvSpPr>
        <p:spPr bwMode="auto">
          <a:xfrm>
            <a:off x="1499415" y="3500041"/>
            <a:ext cx="1253743" cy="223837"/>
          </a:xfrm>
          <a:custGeom>
            <a:avLst/>
            <a:gdLst>
              <a:gd name="T0" fmla="*/ 6397 w 7145"/>
              <a:gd name="T1" fmla="*/ 392 h 1015"/>
              <a:gd name="T2" fmla="*/ 6279 w 7145"/>
              <a:gd name="T3" fmla="*/ 18 h 1015"/>
              <a:gd name="T4" fmla="*/ 7145 w 7145"/>
              <a:gd name="T5" fmla="*/ 516 h 1015"/>
              <a:gd name="T6" fmla="*/ 6279 w 7145"/>
              <a:gd name="T7" fmla="*/ 1015 h 1015"/>
              <a:gd name="T8" fmla="*/ 6397 w 7145"/>
              <a:gd name="T9" fmla="*/ 640 h 1015"/>
              <a:gd name="T10" fmla="*/ 1120 w 7145"/>
              <a:gd name="T11" fmla="*/ 640 h 1015"/>
              <a:gd name="T12" fmla="*/ 0 w 7145"/>
              <a:gd name="T13" fmla="*/ 182 h 1015"/>
              <a:gd name="T14" fmla="*/ 183 w 7145"/>
              <a:gd name="T15" fmla="*/ 0 h 1015"/>
              <a:gd name="T16" fmla="*/ 1140 w 7145"/>
              <a:gd name="T17" fmla="*/ 392 h 1015"/>
              <a:gd name="T18" fmla="*/ 6397 w 7145"/>
              <a:gd name="T19" fmla="*/ 392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45" h="1015">
                <a:moveTo>
                  <a:pt x="6397" y="392"/>
                </a:moveTo>
                <a:lnTo>
                  <a:pt x="6279" y="18"/>
                </a:lnTo>
                <a:lnTo>
                  <a:pt x="7145" y="516"/>
                </a:lnTo>
                <a:lnTo>
                  <a:pt x="6279" y="1015"/>
                </a:lnTo>
                <a:lnTo>
                  <a:pt x="6397" y="640"/>
                </a:lnTo>
                <a:lnTo>
                  <a:pt x="1120" y="640"/>
                </a:lnTo>
                <a:cubicBezTo>
                  <a:pt x="686" y="640"/>
                  <a:pt x="290" y="465"/>
                  <a:pt x="0" y="182"/>
                </a:cubicBezTo>
                <a:lnTo>
                  <a:pt x="183" y="0"/>
                </a:lnTo>
                <a:cubicBezTo>
                  <a:pt x="430" y="242"/>
                  <a:pt x="769" y="392"/>
                  <a:pt x="1140" y="392"/>
                </a:cubicBezTo>
                <a:lnTo>
                  <a:pt x="6397" y="392"/>
                </a:lnTo>
                <a:close/>
              </a:path>
            </a:pathLst>
          </a:custGeom>
          <a:solidFill>
            <a:schemeClr val="bg1">
              <a:lumMod val="50000"/>
            </a:schemeClr>
          </a:solidFill>
          <a:ln>
            <a:noFill/>
          </a:ln>
          <a:scene3d>
            <a:camera prst="orthographicFront"/>
            <a:lightRig rig="threePt" dir="t"/>
          </a:scene3d>
          <a:sp3d>
            <a:bevelT/>
          </a:sp3d>
        </p:spPr>
        <p:txBody>
          <a:bodyPr vert="horz" wrap="square" lIns="102398" tIns="51199" rIns="102398" bIns="51199" numCol="1" anchor="t" anchorCtr="0" compatLnSpc="1">
            <a:prstTxWarp prst="textNoShape">
              <a:avLst/>
            </a:prstTxWarp>
          </a:bodyPr>
          <a:lstStyle/>
          <a:p>
            <a:endParaRPr lang="zh-CN" altLang="en-US">
              <a:cs typeface="+mn-ea"/>
              <a:sym typeface="+mn-lt"/>
            </a:endParaRPr>
          </a:p>
        </p:txBody>
      </p:sp>
      <p:grpSp>
        <p:nvGrpSpPr>
          <p:cNvPr id="8" name="组合 7"/>
          <p:cNvGrpSpPr/>
          <p:nvPr/>
        </p:nvGrpSpPr>
        <p:grpSpPr>
          <a:xfrm>
            <a:off x="826655" y="1943105"/>
            <a:ext cx="1259379" cy="1259378"/>
            <a:chOff x="878699" y="1945606"/>
            <a:chExt cx="1705474" cy="1705474"/>
          </a:xfrm>
          <a:solidFill>
            <a:schemeClr val="tx2"/>
          </a:solidFill>
        </p:grpSpPr>
        <p:sp>
          <p:nvSpPr>
            <p:cNvPr id="9" name="八边形 8"/>
            <p:cNvSpPr/>
            <p:nvPr/>
          </p:nvSpPr>
          <p:spPr>
            <a:xfrm>
              <a:off x="878699" y="1945606"/>
              <a:ext cx="1705474" cy="1705474"/>
            </a:xfrm>
            <a:prstGeom prst="octagon">
              <a:avLst/>
            </a:prstGeom>
            <a:grp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Rectangle 11"/>
            <p:cNvSpPr>
              <a:spLocks noChangeArrowheads="1"/>
            </p:cNvSpPr>
            <p:nvPr/>
          </p:nvSpPr>
          <p:spPr bwMode="gray">
            <a:xfrm>
              <a:off x="1094398" y="2063913"/>
              <a:ext cx="1442696" cy="1375430"/>
            </a:xfrm>
            <a:prstGeom prst="rect">
              <a:avLst/>
            </a:prstGeom>
            <a:noFill/>
            <a:ln>
              <a:noFill/>
            </a:ln>
            <a:scene3d>
              <a:camera prst="orthographicFront"/>
              <a:lightRig rig="threePt" dir="t"/>
            </a:scene3d>
            <a:sp3d>
              <a:bevelT/>
            </a:sp3d>
            <a:extLst/>
          </p:spPr>
          <p:txBody>
            <a:bodyPr wrap="square">
              <a:spAutoFit/>
            </a:bodyPr>
            <a:lstStyle/>
            <a:p>
              <a:pPr lvl="0"/>
              <a:r>
                <a:rPr lang="zh-CN" altLang="en-US" sz="2000" b="1" dirty="0" smtClean="0">
                  <a:solidFill>
                    <a:schemeClr val="bg1"/>
                  </a:solidFill>
                  <a:cs typeface="+mn-ea"/>
                  <a:sym typeface="+mn-lt"/>
                </a:rPr>
                <a:t>  美国</a:t>
              </a:r>
              <a:endParaRPr lang="en-US" altLang="zh-CN" sz="2000" b="1" dirty="0" smtClean="0">
                <a:solidFill>
                  <a:schemeClr val="bg1"/>
                </a:solidFill>
                <a:cs typeface="+mn-ea"/>
                <a:sym typeface="+mn-lt"/>
              </a:endParaRPr>
            </a:p>
            <a:p>
              <a:pPr lvl="0"/>
              <a:r>
                <a:rPr lang="zh-CN" altLang="en-US" sz="2000" b="1" dirty="0" smtClean="0">
                  <a:solidFill>
                    <a:schemeClr val="bg1"/>
                  </a:solidFill>
                  <a:cs typeface="+mn-ea"/>
                  <a:sym typeface="+mn-lt"/>
                </a:rPr>
                <a:t>信息技术</a:t>
              </a:r>
              <a:r>
                <a:rPr lang="zh-CN" altLang="en-US" sz="2000" b="1" dirty="0">
                  <a:solidFill>
                    <a:schemeClr val="bg1"/>
                  </a:solidFill>
                  <a:cs typeface="+mn-ea"/>
                  <a:sym typeface="+mn-lt"/>
                </a:rPr>
                <a:t>政策</a:t>
              </a:r>
              <a:endParaRPr lang="en-US" altLang="zh-CN" sz="2000" b="1" dirty="0">
                <a:solidFill>
                  <a:schemeClr val="bg1"/>
                </a:solidFill>
                <a:cs typeface="+mn-ea"/>
                <a:sym typeface="+mn-lt"/>
              </a:endParaRPr>
            </a:p>
          </p:txBody>
        </p:sp>
      </p:grpSp>
      <p:sp>
        <p:nvSpPr>
          <p:cNvPr id="11" name="六边形 10"/>
          <p:cNvSpPr/>
          <p:nvPr/>
        </p:nvSpPr>
        <p:spPr>
          <a:xfrm>
            <a:off x="3044015" y="1323179"/>
            <a:ext cx="4912360" cy="888531"/>
          </a:xfrm>
          <a:prstGeom prst="hexagon">
            <a:avLst/>
          </a:prstGeom>
          <a:solidFill>
            <a:schemeClr val="bg1">
              <a:lumMod val="8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pPr algn="ctr"/>
            <a:endParaRPr lang="zh-CN" altLang="en-US" sz="2000" dirty="0">
              <a:solidFill>
                <a:schemeClr val="tx1"/>
              </a:solidFill>
              <a:cs typeface="+mn-ea"/>
              <a:sym typeface="+mn-lt"/>
            </a:endParaRPr>
          </a:p>
        </p:txBody>
      </p:sp>
      <p:sp>
        <p:nvSpPr>
          <p:cNvPr id="16" name="六边形 15"/>
          <p:cNvSpPr/>
          <p:nvPr/>
        </p:nvSpPr>
        <p:spPr>
          <a:xfrm>
            <a:off x="3044015" y="3075806"/>
            <a:ext cx="4912360" cy="888531"/>
          </a:xfrm>
          <a:prstGeom prst="hexagon">
            <a:avLst/>
          </a:prstGeom>
          <a:solidFill>
            <a:schemeClr val="bg1">
              <a:lumMod val="8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endParaRPr lang="en-US" altLang="zh-CN" sz="2000" dirty="0">
              <a:solidFill>
                <a:schemeClr val="tx1"/>
              </a:solidFill>
              <a:cs typeface="+mn-ea"/>
              <a:sym typeface="+mn-lt"/>
            </a:endParaRPr>
          </a:p>
        </p:txBody>
      </p:sp>
      <p:sp>
        <p:nvSpPr>
          <p:cNvPr id="17" name="六边形 16"/>
          <p:cNvSpPr/>
          <p:nvPr/>
        </p:nvSpPr>
        <p:spPr>
          <a:xfrm>
            <a:off x="2974834" y="3003798"/>
            <a:ext cx="2334903" cy="258356"/>
          </a:xfrm>
          <a:prstGeom prst="hexagon">
            <a:avLst/>
          </a:prstGeom>
          <a:solidFill>
            <a:srgbClr val="5FCACB"/>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pPr algn="ctr"/>
            <a:r>
              <a:rPr lang="en-US" altLang="zh-CN" b="1" dirty="0" smtClean="0">
                <a:solidFill>
                  <a:schemeClr val="tx1"/>
                </a:solidFill>
                <a:cs typeface="+mn-ea"/>
                <a:sym typeface="+mn-lt"/>
              </a:rPr>
              <a:t>2</a:t>
            </a:r>
            <a:endParaRPr lang="zh-CN" altLang="en-US" b="1" dirty="0">
              <a:solidFill>
                <a:schemeClr val="tx1"/>
              </a:solidFill>
              <a:cs typeface="+mn-ea"/>
              <a:sym typeface="+mn-lt"/>
            </a:endParaRPr>
          </a:p>
        </p:txBody>
      </p:sp>
      <p:sp>
        <p:nvSpPr>
          <p:cNvPr id="19" name="六边形 18"/>
          <p:cNvSpPr/>
          <p:nvPr/>
        </p:nvSpPr>
        <p:spPr>
          <a:xfrm>
            <a:off x="2974834" y="1233274"/>
            <a:ext cx="2334903" cy="258356"/>
          </a:xfrm>
          <a:prstGeom prst="hexagon">
            <a:avLst/>
          </a:prstGeom>
          <a:solidFill>
            <a:srgbClr val="5FCACB"/>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pPr algn="ctr"/>
            <a:r>
              <a:rPr lang="en-US" altLang="zh-CN" b="1" dirty="0" smtClean="0">
                <a:solidFill>
                  <a:schemeClr val="tx1"/>
                </a:solidFill>
                <a:cs typeface="+mn-ea"/>
                <a:sym typeface="+mn-lt"/>
              </a:rPr>
              <a:t>1</a:t>
            </a:r>
            <a:endParaRPr lang="zh-CN" altLang="en-US" b="1" dirty="0">
              <a:solidFill>
                <a:schemeClr val="tx1"/>
              </a:solidFill>
              <a:cs typeface="+mn-ea"/>
              <a:sym typeface="+mn-lt"/>
            </a:endParaRPr>
          </a:p>
        </p:txBody>
      </p:sp>
      <p:cxnSp>
        <p:nvCxnSpPr>
          <p:cNvPr id="27" name="直接连接符 26"/>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9" name="燕尾形 28"/>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024" name="TextBox 1023"/>
          <p:cNvSpPr txBox="1"/>
          <p:nvPr/>
        </p:nvSpPr>
        <p:spPr>
          <a:xfrm>
            <a:off x="3923928" y="1575832"/>
            <a:ext cx="4729501" cy="707886"/>
          </a:xfrm>
          <a:prstGeom prst="rect">
            <a:avLst/>
          </a:prstGeom>
          <a:noFill/>
          <a:scene3d>
            <a:camera prst="orthographicFront"/>
            <a:lightRig rig="threePt" dir="t"/>
          </a:scene3d>
          <a:sp3d>
            <a:bevelT/>
          </a:sp3d>
        </p:spPr>
        <p:txBody>
          <a:bodyPr wrap="square" rtlCol="0">
            <a:spAutoFit/>
          </a:bodyPr>
          <a:lstStyle/>
          <a:p>
            <a:r>
              <a:rPr lang="zh-CN" altLang="en-US" sz="2000" dirty="0">
                <a:cs typeface="+mn-ea"/>
                <a:sym typeface="+mn-lt"/>
              </a:rPr>
              <a:t>促进信息技术发展的政策</a:t>
            </a:r>
          </a:p>
          <a:p>
            <a:endParaRPr lang="zh-CN" altLang="en-US" sz="2000" dirty="0">
              <a:cs typeface="+mn-ea"/>
              <a:sym typeface="+mn-lt"/>
            </a:endParaRPr>
          </a:p>
        </p:txBody>
      </p:sp>
      <p:sp>
        <p:nvSpPr>
          <p:cNvPr id="1025" name="TextBox 1024"/>
          <p:cNvSpPr txBox="1"/>
          <p:nvPr/>
        </p:nvSpPr>
        <p:spPr>
          <a:xfrm>
            <a:off x="3851920" y="3363838"/>
            <a:ext cx="4029440" cy="569387"/>
          </a:xfrm>
          <a:prstGeom prst="rect">
            <a:avLst/>
          </a:prstGeom>
          <a:noFill/>
          <a:scene3d>
            <a:camera prst="orthographicFront"/>
            <a:lightRig rig="threePt" dir="t"/>
          </a:scene3d>
          <a:sp3d>
            <a:bevelT/>
          </a:sp3d>
        </p:spPr>
        <p:txBody>
          <a:bodyPr wrap="square" rtlCol="0">
            <a:spAutoFit/>
          </a:bodyPr>
          <a:lstStyle/>
          <a:p>
            <a:pPr lvl="0"/>
            <a:r>
              <a:rPr lang="zh-CN" altLang="en-US" sz="2000" dirty="0">
                <a:solidFill>
                  <a:prstClr val="black"/>
                </a:solidFill>
                <a:cs typeface="+mn-ea"/>
                <a:sym typeface="+mn-lt"/>
              </a:rPr>
              <a:t>规范信息技术社会影响</a:t>
            </a:r>
          </a:p>
          <a:p>
            <a:pPr algn="just">
              <a:defRPr/>
            </a:pPr>
            <a:endParaRPr lang="zh-CN" altLang="en-US" sz="1100" kern="0" dirty="0">
              <a:solidFill>
                <a:sysClr val="windowText" lastClr="000000">
                  <a:lumMod val="65000"/>
                  <a:lumOff val="35000"/>
                </a:sysClr>
              </a:solidFill>
              <a:cs typeface="+mn-ea"/>
              <a:sym typeface="+mn-lt"/>
            </a:endParaRPr>
          </a:p>
        </p:txBody>
      </p:sp>
      <p:cxnSp>
        <p:nvCxnSpPr>
          <p:cNvPr id="20" name="直接连接符 19"/>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2" name="燕尾形 21"/>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cxnSp>
        <p:nvCxnSpPr>
          <p:cNvPr id="24" name="直接连接符 23"/>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5" name="TextBox 43"/>
          <p:cNvSpPr txBox="1">
            <a:spLocks noChangeArrowheads="1"/>
          </p:cNvSpPr>
          <p:nvPr/>
        </p:nvSpPr>
        <p:spPr bwMode="auto">
          <a:xfrm>
            <a:off x="1907704" y="-20538"/>
            <a:ext cx="5146585"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r>
              <a:rPr lang="zh-CN" altLang="en-US" sz="4000" b="1" dirty="0" smtClean="0">
                <a:latin typeface="+mn-lt"/>
                <a:ea typeface="+mn-ea"/>
                <a:cs typeface="+mn-ea"/>
                <a:sym typeface="+mn-lt"/>
              </a:rPr>
              <a:t>信息技术政策管理</a:t>
            </a:r>
            <a:endParaRPr lang="en-US" altLang="zh-CN" sz="4000" b="1" dirty="0">
              <a:latin typeface="+mn-lt"/>
              <a:ea typeface="+mn-ea"/>
              <a:cs typeface="+mn-ea"/>
              <a:sym typeface="+mn-lt"/>
            </a:endParaRPr>
          </a:p>
        </p:txBody>
      </p:sp>
      <p:sp>
        <p:nvSpPr>
          <p:cNvPr id="26" name="燕尾形 25"/>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32" name="TextBox 7"/>
          <p:cNvSpPr txBox="1"/>
          <p:nvPr/>
        </p:nvSpPr>
        <p:spPr>
          <a:xfrm>
            <a:off x="221659" y="-20538"/>
            <a:ext cx="725769" cy="693103"/>
          </a:xfrm>
          <a:prstGeom prst="rect">
            <a:avLst/>
          </a:prstGeom>
          <a:noFill/>
        </p:spPr>
        <p:txBody>
          <a:bodyPr wrap="none" lIns="76800" tIns="38400" rIns="76800" bIns="38400" rtlCol="0">
            <a:spAutoFit/>
          </a:bodyPr>
          <a:lstStyle/>
          <a:p>
            <a:r>
              <a:rPr lang="en-US" altLang="zh-CN" sz="4000" dirty="0" smtClean="0">
                <a:cs typeface="+mn-ea"/>
                <a:sym typeface="+mn-lt"/>
              </a:rPr>
              <a:t>03</a:t>
            </a:r>
            <a:endParaRPr lang="zh-CN" altLang="en-US" sz="4000" dirty="0">
              <a:cs typeface="+mn-ea"/>
              <a:sym typeface="+mn-lt"/>
            </a:endParaRPr>
          </a:p>
        </p:txBody>
      </p:sp>
    </p:spTree>
    <p:extLst>
      <p:ext uri="{BB962C8B-B14F-4D97-AF65-F5344CB8AC3E}">
        <p14:creationId xmlns:p14="http://schemas.microsoft.com/office/powerpoint/2010/main" val="321275592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a:spLocks/>
          </p:cNvSpPr>
          <p:nvPr/>
        </p:nvSpPr>
        <p:spPr bwMode="auto">
          <a:xfrm>
            <a:off x="1467538" y="2416060"/>
            <a:ext cx="146050" cy="1163637"/>
          </a:xfrm>
          <a:custGeom>
            <a:avLst/>
            <a:gdLst>
              <a:gd name="T0" fmla="*/ 256 w 669"/>
              <a:gd name="T1" fmla="*/ 0 h 5309"/>
              <a:gd name="T2" fmla="*/ 256 w 669"/>
              <a:gd name="T3" fmla="*/ 4149 h 5309"/>
              <a:gd name="T4" fmla="*/ 669 w 669"/>
              <a:gd name="T5" fmla="*/ 5127 h 5309"/>
              <a:gd name="T6" fmla="*/ 486 w 669"/>
              <a:gd name="T7" fmla="*/ 5309 h 5309"/>
              <a:gd name="T8" fmla="*/ 0 w 669"/>
              <a:gd name="T9" fmla="*/ 4161 h 5309"/>
              <a:gd name="T10" fmla="*/ 0 w 669"/>
              <a:gd name="T11" fmla="*/ 0 h 5309"/>
              <a:gd name="T12" fmla="*/ 256 w 669"/>
              <a:gd name="T13" fmla="*/ 0 h 5309"/>
            </a:gdLst>
            <a:ahLst/>
            <a:cxnLst>
              <a:cxn ang="0">
                <a:pos x="T0" y="T1"/>
              </a:cxn>
              <a:cxn ang="0">
                <a:pos x="T2" y="T3"/>
              </a:cxn>
              <a:cxn ang="0">
                <a:pos x="T4" y="T5"/>
              </a:cxn>
              <a:cxn ang="0">
                <a:pos x="T6" y="T7"/>
              </a:cxn>
              <a:cxn ang="0">
                <a:pos x="T8" y="T9"/>
              </a:cxn>
              <a:cxn ang="0">
                <a:pos x="T10" y="T11"/>
              </a:cxn>
              <a:cxn ang="0">
                <a:pos x="T12" y="T13"/>
              </a:cxn>
            </a:cxnLst>
            <a:rect l="0" t="0" r="r" b="b"/>
            <a:pathLst>
              <a:path w="669" h="5309">
                <a:moveTo>
                  <a:pt x="256" y="0"/>
                </a:moveTo>
                <a:lnTo>
                  <a:pt x="256" y="4149"/>
                </a:lnTo>
                <a:cubicBezTo>
                  <a:pt x="256" y="4531"/>
                  <a:pt x="415" y="4878"/>
                  <a:pt x="669" y="5127"/>
                </a:cubicBezTo>
                <a:lnTo>
                  <a:pt x="486" y="5309"/>
                </a:lnTo>
                <a:cubicBezTo>
                  <a:pt x="187" y="5017"/>
                  <a:pt x="0" y="4610"/>
                  <a:pt x="0" y="4161"/>
                </a:cubicBezTo>
                <a:lnTo>
                  <a:pt x="0" y="0"/>
                </a:lnTo>
                <a:lnTo>
                  <a:pt x="256" y="0"/>
                </a:lnTo>
                <a:close/>
              </a:path>
            </a:pathLst>
          </a:custGeom>
          <a:solidFill>
            <a:schemeClr val="bg1">
              <a:lumMod val="50000"/>
            </a:schemeClr>
          </a:solidFill>
          <a:ln>
            <a:noFill/>
          </a:ln>
          <a:scene3d>
            <a:camera prst="orthographicFront"/>
            <a:lightRig rig="threePt" dir="t"/>
          </a:scene3d>
          <a:sp3d>
            <a:bevelT/>
          </a:sp3d>
        </p:spPr>
        <p:txBody>
          <a:bodyPr vert="horz" wrap="square" lIns="102398" tIns="51199" rIns="102398" bIns="51199" numCol="1" anchor="t" anchorCtr="0" compatLnSpc="1">
            <a:prstTxWarp prst="textNoShape">
              <a:avLst/>
            </a:prstTxWarp>
          </a:bodyPr>
          <a:lstStyle/>
          <a:p>
            <a:endParaRPr lang="zh-CN" altLang="en-US">
              <a:cs typeface="+mn-ea"/>
              <a:sym typeface="+mn-lt"/>
            </a:endParaRPr>
          </a:p>
        </p:txBody>
      </p:sp>
      <p:sp>
        <p:nvSpPr>
          <p:cNvPr id="3" name="Freeform 6"/>
          <p:cNvSpPr>
            <a:spLocks/>
          </p:cNvSpPr>
          <p:nvPr/>
        </p:nvSpPr>
        <p:spPr bwMode="auto">
          <a:xfrm>
            <a:off x="1512473" y="1414441"/>
            <a:ext cx="146050" cy="1163637"/>
          </a:xfrm>
          <a:custGeom>
            <a:avLst/>
            <a:gdLst>
              <a:gd name="T0" fmla="*/ 669 w 669"/>
              <a:gd name="T1" fmla="*/ 182 h 5308"/>
              <a:gd name="T2" fmla="*/ 256 w 669"/>
              <a:gd name="T3" fmla="*/ 1160 h 5308"/>
              <a:gd name="T4" fmla="*/ 256 w 669"/>
              <a:gd name="T5" fmla="*/ 5308 h 5308"/>
              <a:gd name="T6" fmla="*/ 0 w 669"/>
              <a:gd name="T7" fmla="*/ 5308 h 5308"/>
              <a:gd name="T8" fmla="*/ 0 w 669"/>
              <a:gd name="T9" fmla="*/ 1148 h 5308"/>
              <a:gd name="T10" fmla="*/ 486 w 669"/>
              <a:gd name="T11" fmla="*/ 0 h 5308"/>
              <a:gd name="T12" fmla="*/ 669 w 669"/>
              <a:gd name="T13" fmla="*/ 182 h 5308"/>
            </a:gdLst>
            <a:ahLst/>
            <a:cxnLst>
              <a:cxn ang="0">
                <a:pos x="T0" y="T1"/>
              </a:cxn>
              <a:cxn ang="0">
                <a:pos x="T2" y="T3"/>
              </a:cxn>
              <a:cxn ang="0">
                <a:pos x="T4" y="T5"/>
              </a:cxn>
              <a:cxn ang="0">
                <a:pos x="T6" y="T7"/>
              </a:cxn>
              <a:cxn ang="0">
                <a:pos x="T8" y="T9"/>
              </a:cxn>
              <a:cxn ang="0">
                <a:pos x="T10" y="T11"/>
              </a:cxn>
              <a:cxn ang="0">
                <a:pos x="T12" y="T13"/>
              </a:cxn>
            </a:cxnLst>
            <a:rect l="0" t="0" r="r" b="b"/>
            <a:pathLst>
              <a:path w="669" h="5308">
                <a:moveTo>
                  <a:pt x="669" y="182"/>
                </a:moveTo>
                <a:cubicBezTo>
                  <a:pt x="415" y="431"/>
                  <a:pt x="256" y="778"/>
                  <a:pt x="256" y="1160"/>
                </a:cubicBezTo>
                <a:lnTo>
                  <a:pt x="256" y="5308"/>
                </a:lnTo>
                <a:lnTo>
                  <a:pt x="0" y="5308"/>
                </a:lnTo>
                <a:lnTo>
                  <a:pt x="0" y="1148"/>
                </a:lnTo>
                <a:cubicBezTo>
                  <a:pt x="0" y="699"/>
                  <a:pt x="187" y="292"/>
                  <a:pt x="486" y="0"/>
                </a:cubicBezTo>
                <a:lnTo>
                  <a:pt x="669" y="182"/>
                </a:lnTo>
                <a:close/>
              </a:path>
            </a:pathLst>
          </a:custGeom>
          <a:solidFill>
            <a:schemeClr val="bg1">
              <a:lumMod val="50000"/>
            </a:schemeClr>
          </a:solidFill>
          <a:ln>
            <a:noFill/>
          </a:ln>
          <a:scene3d>
            <a:camera prst="orthographicFront"/>
            <a:lightRig rig="threePt" dir="t"/>
          </a:scene3d>
          <a:sp3d>
            <a:bevelT/>
          </a:sp3d>
        </p:spPr>
        <p:txBody>
          <a:bodyPr vert="horz" wrap="square" lIns="102398" tIns="51199" rIns="102398" bIns="51199" numCol="1" anchor="t" anchorCtr="0" compatLnSpc="1">
            <a:prstTxWarp prst="textNoShape">
              <a:avLst/>
            </a:prstTxWarp>
          </a:bodyPr>
          <a:lstStyle/>
          <a:p>
            <a:endParaRPr lang="zh-CN" altLang="en-US">
              <a:cs typeface="+mn-ea"/>
              <a:sym typeface="+mn-lt"/>
            </a:endParaRPr>
          </a:p>
        </p:txBody>
      </p:sp>
      <p:sp>
        <p:nvSpPr>
          <p:cNvPr id="4" name="Freeform 8"/>
          <p:cNvSpPr>
            <a:spLocks/>
          </p:cNvSpPr>
          <p:nvPr/>
        </p:nvSpPr>
        <p:spPr bwMode="auto">
          <a:xfrm>
            <a:off x="1571874" y="1275709"/>
            <a:ext cx="1253743" cy="222250"/>
          </a:xfrm>
          <a:custGeom>
            <a:avLst/>
            <a:gdLst>
              <a:gd name="T0" fmla="*/ 6397 w 7145"/>
              <a:gd name="T1" fmla="*/ 375 h 1015"/>
              <a:gd name="T2" fmla="*/ 6279 w 7145"/>
              <a:gd name="T3" fmla="*/ 0 h 1015"/>
              <a:gd name="T4" fmla="*/ 7145 w 7145"/>
              <a:gd name="T5" fmla="*/ 499 h 1015"/>
              <a:gd name="T6" fmla="*/ 6279 w 7145"/>
              <a:gd name="T7" fmla="*/ 997 h 1015"/>
              <a:gd name="T8" fmla="*/ 6397 w 7145"/>
              <a:gd name="T9" fmla="*/ 623 h 1015"/>
              <a:gd name="T10" fmla="*/ 1140 w 7145"/>
              <a:gd name="T11" fmla="*/ 623 h 1015"/>
              <a:gd name="T12" fmla="*/ 183 w 7145"/>
              <a:gd name="T13" fmla="*/ 1015 h 1015"/>
              <a:gd name="T14" fmla="*/ 0 w 7145"/>
              <a:gd name="T15" fmla="*/ 833 h 1015"/>
              <a:gd name="T16" fmla="*/ 1120 w 7145"/>
              <a:gd name="T17" fmla="*/ 375 h 1015"/>
              <a:gd name="T18" fmla="*/ 6397 w 7145"/>
              <a:gd name="T19" fmla="*/ 375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45" h="1015">
                <a:moveTo>
                  <a:pt x="6397" y="375"/>
                </a:moveTo>
                <a:lnTo>
                  <a:pt x="6279" y="0"/>
                </a:lnTo>
                <a:lnTo>
                  <a:pt x="7145" y="499"/>
                </a:lnTo>
                <a:lnTo>
                  <a:pt x="6279" y="997"/>
                </a:lnTo>
                <a:lnTo>
                  <a:pt x="6397" y="623"/>
                </a:lnTo>
                <a:lnTo>
                  <a:pt x="1140" y="623"/>
                </a:lnTo>
                <a:cubicBezTo>
                  <a:pt x="769" y="623"/>
                  <a:pt x="430" y="773"/>
                  <a:pt x="183" y="1015"/>
                </a:cubicBezTo>
                <a:lnTo>
                  <a:pt x="0" y="833"/>
                </a:lnTo>
                <a:cubicBezTo>
                  <a:pt x="290" y="550"/>
                  <a:pt x="686" y="375"/>
                  <a:pt x="1120" y="375"/>
                </a:cubicBezTo>
                <a:lnTo>
                  <a:pt x="6397" y="375"/>
                </a:lnTo>
                <a:close/>
              </a:path>
            </a:pathLst>
          </a:custGeom>
          <a:solidFill>
            <a:schemeClr val="bg1">
              <a:lumMod val="50000"/>
            </a:schemeClr>
          </a:solidFill>
          <a:ln>
            <a:noFill/>
          </a:ln>
          <a:scene3d>
            <a:camera prst="orthographicFront"/>
            <a:lightRig rig="threePt" dir="t"/>
          </a:scene3d>
          <a:sp3d>
            <a:bevelT/>
          </a:sp3d>
        </p:spPr>
        <p:txBody>
          <a:bodyPr vert="horz" wrap="square" lIns="102398" tIns="51199" rIns="102398" bIns="51199" numCol="1" anchor="t" anchorCtr="0" compatLnSpc="1">
            <a:prstTxWarp prst="textNoShape">
              <a:avLst/>
            </a:prstTxWarp>
          </a:bodyPr>
          <a:lstStyle/>
          <a:p>
            <a:endParaRPr lang="zh-CN" altLang="en-US">
              <a:cs typeface="+mn-ea"/>
              <a:sym typeface="+mn-lt"/>
            </a:endParaRPr>
          </a:p>
        </p:txBody>
      </p:sp>
      <p:sp>
        <p:nvSpPr>
          <p:cNvPr id="7" name="Freeform 10"/>
          <p:cNvSpPr>
            <a:spLocks/>
          </p:cNvSpPr>
          <p:nvPr/>
        </p:nvSpPr>
        <p:spPr bwMode="auto">
          <a:xfrm>
            <a:off x="1571874" y="3550186"/>
            <a:ext cx="1253743" cy="223837"/>
          </a:xfrm>
          <a:custGeom>
            <a:avLst/>
            <a:gdLst>
              <a:gd name="T0" fmla="*/ 6397 w 7145"/>
              <a:gd name="T1" fmla="*/ 392 h 1015"/>
              <a:gd name="T2" fmla="*/ 6279 w 7145"/>
              <a:gd name="T3" fmla="*/ 18 h 1015"/>
              <a:gd name="T4" fmla="*/ 7145 w 7145"/>
              <a:gd name="T5" fmla="*/ 516 h 1015"/>
              <a:gd name="T6" fmla="*/ 6279 w 7145"/>
              <a:gd name="T7" fmla="*/ 1015 h 1015"/>
              <a:gd name="T8" fmla="*/ 6397 w 7145"/>
              <a:gd name="T9" fmla="*/ 640 h 1015"/>
              <a:gd name="T10" fmla="*/ 1120 w 7145"/>
              <a:gd name="T11" fmla="*/ 640 h 1015"/>
              <a:gd name="T12" fmla="*/ 0 w 7145"/>
              <a:gd name="T13" fmla="*/ 182 h 1015"/>
              <a:gd name="T14" fmla="*/ 183 w 7145"/>
              <a:gd name="T15" fmla="*/ 0 h 1015"/>
              <a:gd name="T16" fmla="*/ 1140 w 7145"/>
              <a:gd name="T17" fmla="*/ 392 h 1015"/>
              <a:gd name="T18" fmla="*/ 6397 w 7145"/>
              <a:gd name="T19" fmla="*/ 392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45" h="1015">
                <a:moveTo>
                  <a:pt x="6397" y="392"/>
                </a:moveTo>
                <a:lnTo>
                  <a:pt x="6279" y="18"/>
                </a:lnTo>
                <a:lnTo>
                  <a:pt x="7145" y="516"/>
                </a:lnTo>
                <a:lnTo>
                  <a:pt x="6279" y="1015"/>
                </a:lnTo>
                <a:lnTo>
                  <a:pt x="6397" y="640"/>
                </a:lnTo>
                <a:lnTo>
                  <a:pt x="1120" y="640"/>
                </a:lnTo>
                <a:cubicBezTo>
                  <a:pt x="686" y="640"/>
                  <a:pt x="290" y="465"/>
                  <a:pt x="0" y="182"/>
                </a:cubicBezTo>
                <a:lnTo>
                  <a:pt x="183" y="0"/>
                </a:lnTo>
                <a:cubicBezTo>
                  <a:pt x="430" y="242"/>
                  <a:pt x="769" y="392"/>
                  <a:pt x="1140" y="392"/>
                </a:cubicBezTo>
                <a:lnTo>
                  <a:pt x="6397" y="392"/>
                </a:lnTo>
                <a:close/>
              </a:path>
            </a:pathLst>
          </a:custGeom>
          <a:solidFill>
            <a:schemeClr val="bg1">
              <a:lumMod val="50000"/>
            </a:schemeClr>
          </a:solidFill>
          <a:ln>
            <a:noFill/>
          </a:ln>
          <a:scene3d>
            <a:camera prst="orthographicFront"/>
            <a:lightRig rig="threePt" dir="t"/>
          </a:scene3d>
          <a:sp3d>
            <a:bevelT/>
          </a:sp3d>
        </p:spPr>
        <p:txBody>
          <a:bodyPr vert="horz" wrap="square" lIns="102398" tIns="51199" rIns="102398" bIns="51199" numCol="1" anchor="t" anchorCtr="0" compatLnSpc="1">
            <a:prstTxWarp prst="textNoShape">
              <a:avLst/>
            </a:prstTxWarp>
          </a:bodyPr>
          <a:lstStyle/>
          <a:p>
            <a:endParaRPr lang="zh-CN" altLang="en-US">
              <a:cs typeface="+mn-ea"/>
              <a:sym typeface="+mn-lt"/>
            </a:endParaRPr>
          </a:p>
        </p:txBody>
      </p:sp>
      <p:grpSp>
        <p:nvGrpSpPr>
          <p:cNvPr id="8" name="组合 7"/>
          <p:cNvGrpSpPr/>
          <p:nvPr/>
        </p:nvGrpSpPr>
        <p:grpSpPr>
          <a:xfrm>
            <a:off x="899114" y="1943105"/>
            <a:ext cx="1259379" cy="1259379"/>
            <a:chOff x="878699" y="1945606"/>
            <a:chExt cx="1705474" cy="1705474"/>
          </a:xfrm>
          <a:solidFill>
            <a:schemeClr val="tx2"/>
          </a:solidFill>
        </p:grpSpPr>
        <p:sp>
          <p:nvSpPr>
            <p:cNvPr id="9" name="八边形 8"/>
            <p:cNvSpPr/>
            <p:nvPr/>
          </p:nvSpPr>
          <p:spPr>
            <a:xfrm>
              <a:off x="878699" y="1945606"/>
              <a:ext cx="1705474" cy="1705474"/>
            </a:xfrm>
            <a:prstGeom prst="octagon">
              <a:avLst/>
            </a:prstGeom>
            <a:grp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Rectangle 11"/>
            <p:cNvSpPr>
              <a:spLocks noChangeArrowheads="1"/>
            </p:cNvSpPr>
            <p:nvPr/>
          </p:nvSpPr>
          <p:spPr bwMode="gray">
            <a:xfrm>
              <a:off x="1074375" y="2063913"/>
              <a:ext cx="1442696" cy="1375429"/>
            </a:xfrm>
            <a:prstGeom prst="rect">
              <a:avLst/>
            </a:prstGeom>
            <a:noFill/>
            <a:ln>
              <a:noFill/>
            </a:ln>
            <a:scene3d>
              <a:camera prst="orthographicFront"/>
              <a:lightRig rig="threePt" dir="t"/>
            </a:scene3d>
            <a:sp3d>
              <a:bevelT/>
            </a:sp3d>
            <a:extLst/>
          </p:spPr>
          <p:txBody>
            <a:bodyPr wrap="square">
              <a:spAutoFit/>
            </a:bodyPr>
            <a:lstStyle/>
            <a:p>
              <a:r>
                <a:rPr lang="zh-CN" altLang="en-US" sz="2000" b="1" dirty="0" smtClean="0">
                  <a:solidFill>
                    <a:schemeClr val="bg1"/>
                  </a:solidFill>
                  <a:cs typeface="+mn-ea"/>
                  <a:sym typeface="+mn-lt"/>
                </a:rPr>
                <a:t>  芬兰</a:t>
              </a:r>
              <a:endParaRPr lang="en-US" altLang="zh-CN" sz="2000" b="1" dirty="0" smtClean="0">
                <a:solidFill>
                  <a:schemeClr val="bg1"/>
                </a:solidFill>
                <a:cs typeface="+mn-ea"/>
                <a:sym typeface="+mn-lt"/>
              </a:endParaRPr>
            </a:p>
            <a:p>
              <a:r>
                <a:rPr lang="zh-CN" altLang="en-US" sz="2000" b="1" dirty="0" smtClean="0">
                  <a:solidFill>
                    <a:schemeClr val="bg1"/>
                  </a:solidFill>
                  <a:cs typeface="+mn-ea"/>
                  <a:sym typeface="+mn-lt"/>
                </a:rPr>
                <a:t>信息技术</a:t>
              </a:r>
              <a:r>
                <a:rPr lang="zh-CN" altLang="en-US" sz="2000" b="1" dirty="0">
                  <a:solidFill>
                    <a:schemeClr val="bg1"/>
                  </a:solidFill>
                  <a:cs typeface="+mn-ea"/>
                  <a:sym typeface="+mn-lt"/>
                </a:rPr>
                <a:t>政策</a:t>
              </a:r>
              <a:endParaRPr lang="en-US" altLang="zh-CN" sz="2000" b="1" dirty="0">
                <a:solidFill>
                  <a:schemeClr val="bg1"/>
                </a:solidFill>
                <a:cs typeface="+mn-ea"/>
                <a:sym typeface="+mn-lt"/>
              </a:endParaRPr>
            </a:p>
          </p:txBody>
        </p:sp>
      </p:grpSp>
      <p:sp>
        <p:nvSpPr>
          <p:cNvPr id="11" name="六边形 10"/>
          <p:cNvSpPr/>
          <p:nvPr/>
        </p:nvSpPr>
        <p:spPr>
          <a:xfrm>
            <a:off x="3116474" y="1149487"/>
            <a:ext cx="4912360" cy="888531"/>
          </a:xfrm>
          <a:prstGeom prst="hexagon">
            <a:avLst/>
          </a:prstGeom>
          <a:solidFill>
            <a:schemeClr val="bg1">
              <a:lumMod val="8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pPr algn="ctr"/>
            <a:endParaRPr lang="zh-CN" altLang="en-US" sz="2000" dirty="0">
              <a:solidFill>
                <a:schemeClr val="tx1"/>
              </a:solidFill>
              <a:cs typeface="+mn-ea"/>
              <a:sym typeface="+mn-lt"/>
            </a:endParaRPr>
          </a:p>
        </p:txBody>
      </p:sp>
      <p:sp>
        <p:nvSpPr>
          <p:cNvPr id="16" name="六边形 15"/>
          <p:cNvSpPr/>
          <p:nvPr/>
        </p:nvSpPr>
        <p:spPr>
          <a:xfrm>
            <a:off x="3116474" y="3226150"/>
            <a:ext cx="4912360" cy="888531"/>
          </a:xfrm>
          <a:prstGeom prst="hexagon">
            <a:avLst/>
          </a:prstGeom>
          <a:solidFill>
            <a:schemeClr val="bg1">
              <a:lumMod val="8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endParaRPr lang="en-US" altLang="zh-CN" sz="2000" dirty="0">
              <a:solidFill>
                <a:schemeClr val="tx1"/>
              </a:solidFill>
              <a:cs typeface="+mn-ea"/>
              <a:sym typeface="+mn-lt"/>
            </a:endParaRPr>
          </a:p>
        </p:txBody>
      </p:sp>
      <p:sp>
        <p:nvSpPr>
          <p:cNvPr id="17" name="六边形 16"/>
          <p:cNvSpPr/>
          <p:nvPr/>
        </p:nvSpPr>
        <p:spPr>
          <a:xfrm>
            <a:off x="3047293" y="3172144"/>
            <a:ext cx="2334903" cy="258356"/>
          </a:xfrm>
          <a:prstGeom prst="hexagon">
            <a:avLst/>
          </a:prstGeom>
          <a:solidFill>
            <a:srgbClr val="5FCACB"/>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pPr algn="ctr"/>
            <a:r>
              <a:rPr lang="en-US" altLang="zh-CN" b="1" dirty="0" smtClean="0">
                <a:solidFill>
                  <a:schemeClr val="tx1"/>
                </a:solidFill>
                <a:cs typeface="+mn-ea"/>
                <a:sym typeface="+mn-lt"/>
              </a:rPr>
              <a:t>2</a:t>
            </a:r>
            <a:endParaRPr lang="zh-CN" altLang="en-US" b="1" dirty="0">
              <a:solidFill>
                <a:schemeClr val="tx1"/>
              </a:solidFill>
              <a:cs typeface="+mn-ea"/>
              <a:sym typeface="+mn-lt"/>
            </a:endParaRPr>
          </a:p>
        </p:txBody>
      </p:sp>
      <p:sp>
        <p:nvSpPr>
          <p:cNvPr id="19" name="六边形 18"/>
          <p:cNvSpPr/>
          <p:nvPr/>
        </p:nvSpPr>
        <p:spPr>
          <a:xfrm>
            <a:off x="3047293" y="1131590"/>
            <a:ext cx="2334903" cy="258356"/>
          </a:xfrm>
          <a:prstGeom prst="hexagon">
            <a:avLst/>
          </a:prstGeom>
          <a:solidFill>
            <a:srgbClr val="5FCACB"/>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pPr algn="ctr"/>
            <a:r>
              <a:rPr lang="en-US" altLang="zh-CN" b="1" dirty="0" smtClean="0">
                <a:solidFill>
                  <a:schemeClr val="tx1"/>
                </a:solidFill>
                <a:cs typeface="+mn-ea"/>
                <a:sym typeface="+mn-lt"/>
              </a:rPr>
              <a:t>1</a:t>
            </a:r>
            <a:endParaRPr lang="zh-CN" altLang="en-US" b="1" dirty="0">
              <a:solidFill>
                <a:schemeClr val="tx1"/>
              </a:solidFill>
              <a:cs typeface="+mn-ea"/>
              <a:sym typeface="+mn-lt"/>
            </a:endParaRPr>
          </a:p>
        </p:txBody>
      </p:sp>
      <p:cxnSp>
        <p:nvCxnSpPr>
          <p:cNvPr id="27" name="直接连接符 26"/>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9" name="燕尾形 28"/>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024" name="TextBox 1023"/>
          <p:cNvSpPr txBox="1"/>
          <p:nvPr/>
        </p:nvSpPr>
        <p:spPr>
          <a:xfrm>
            <a:off x="3299334" y="1317938"/>
            <a:ext cx="4729501" cy="707886"/>
          </a:xfrm>
          <a:prstGeom prst="rect">
            <a:avLst/>
          </a:prstGeom>
          <a:noFill/>
          <a:scene3d>
            <a:camera prst="orthographicFront"/>
            <a:lightRig rig="threePt" dir="t"/>
          </a:scene3d>
          <a:sp3d>
            <a:bevelT/>
          </a:sp3d>
        </p:spPr>
        <p:txBody>
          <a:bodyPr wrap="square" rtlCol="0">
            <a:spAutoFit/>
          </a:bodyPr>
          <a:lstStyle/>
          <a:p>
            <a:r>
              <a:rPr lang="zh-CN" altLang="en-US" sz="2000" dirty="0">
                <a:cs typeface="+mn-ea"/>
                <a:sym typeface="+mn-lt"/>
              </a:rPr>
              <a:t>加大科研投入、强调政府、企业、大学战略合作</a:t>
            </a:r>
          </a:p>
        </p:txBody>
      </p:sp>
      <p:sp>
        <p:nvSpPr>
          <p:cNvPr id="1025" name="TextBox 1024"/>
          <p:cNvSpPr txBox="1"/>
          <p:nvPr/>
        </p:nvSpPr>
        <p:spPr>
          <a:xfrm>
            <a:off x="3347864" y="3418364"/>
            <a:ext cx="4029440" cy="707886"/>
          </a:xfrm>
          <a:prstGeom prst="rect">
            <a:avLst/>
          </a:prstGeom>
          <a:noFill/>
          <a:scene3d>
            <a:camera prst="orthographicFront"/>
            <a:lightRig rig="threePt" dir="t"/>
          </a:scene3d>
          <a:sp3d>
            <a:bevelT/>
          </a:sp3d>
        </p:spPr>
        <p:txBody>
          <a:bodyPr wrap="square" rtlCol="0">
            <a:spAutoFit/>
          </a:bodyPr>
          <a:lstStyle/>
          <a:p>
            <a:r>
              <a:rPr lang="zh-CN" altLang="en-US" sz="2000" dirty="0" smtClean="0">
                <a:cs typeface="+mn-ea"/>
                <a:sym typeface="+mn-lt"/>
              </a:rPr>
              <a:t>建立国家级的信息基本设施、向民众提供可利用的信息服务</a:t>
            </a:r>
            <a:endParaRPr lang="en-US" altLang="zh-CN" sz="2000" dirty="0">
              <a:cs typeface="+mn-ea"/>
              <a:sym typeface="+mn-lt"/>
            </a:endParaRPr>
          </a:p>
        </p:txBody>
      </p:sp>
      <p:cxnSp>
        <p:nvCxnSpPr>
          <p:cNvPr id="20" name="直接连接符 19"/>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1" name="TextBox 43"/>
          <p:cNvSpPr txBox="1">
            <a:spLocks noChangeArrowheads="1"/>
          </p:cNvSpPr>
          <p:nvPr/>
        </p:nvSpPr>
        <p:spPr bwMode="auto">
          <a:xfrm>
            <a:off x="1907704" y="-20538"/>
            <a:ext cx="5146585"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r>
              <a:rPr lang="zh-CN" altLang="en-US" sz="4000" b="1" dirty="0" smtClean="0">
                <a:latin typeface="+mn-lt"/>
                <a:ea typeface="+mn-ea"/>
                <a:cs typeface="+mn-ea"/>
                <a:sym typeface="+mn-lt"/>
              </a:rPr>
              <a:t>信息技术政策管理</a:t>
            </a:r>
            <a:endParaRPr lang="en-US" altLang="zh-CN" sz="4000" b="1" dirty="0">
              <a:latin typeface="+mn-lt"/>
              <a:ea typeface="+mn-ea"/>
              <a:cs typeface="+mn-ea"/>
              <a:sym typeface="+mn-lt"/>
            </a:endParaRPr>
          </a:p>
        </p:txBody>
      </p:sp>
      <p:sp>
        <p:nvSpPr>
          <p:cNvPr id="22" name="燕尾形 21"/>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23" name="TextBox 7"/>
          <p:cNvSpPr txBox="1"/>
          <p:nvPr/>
        </p:nvSpPr>
        <p:spPr>
          <a:xfrm>
            <a:off x="221659" y="-20538"/>
            <a:ext cx="725769" cy="693103"/>
          </a:xfrm>
          <a:prstGeom prst="rect">
            <a:avLst/>
          </a:prstGeom>
          <a:noFill/>
        </p:spPr>
        <p:txBody>
          <a:bodyPr wrap="none" lIns="76800" tIns="38400" rIns="76800" bIns="38400" rtlCol="0">
            <a:spAutoFit/>
          </a:bodyPr>
          <a:lstStyle/>
          <a:p>
            <a:r>
              <a:rPr lang="en-US" altLang="zh-CN" sz="4000" dirty="0" smtClean="0">
                <a:cs typeface="+mn-ea"/>
                <a:sym typeface="+mn-lt"/>
              </a:rPr>
              <a:t>03</a:t>
            </a:r>
            <a:endParaRPr lang="zh-CN" altLang="en-US" sz="4000" dirty="0">
              <a:cs typeface="+mn-ea"/>
              <a:sym typeface="+mn-lt"/>
            </a:endParaRPr>
          </a:p>
        </p:txBody>
      </p:sp>
    </p:spTree>
    <p:extLst>
      <p:ext uri="{BB962C8B-B14F-4D97-AF65-F5344CB8AC3E}">
        <p14:creationId xmlns:p14="http://schemas.microsoft.com/office/powerpoint/2010/main" val="2755792174"/>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2501538" y="915566"/>
            <a:ext cx="1458352" cy="701915"/>
          </a:xfrm>
          <a:prstGeom prst="roundRect">
            <a:avLst/>
          </a:prstGeom>
          <a:solidFill>
            <a:srgbClr val="5FCACB"/>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lnSpc>
                <a:spcPct val="130000"/>
              </a:lnSpc>
            </a:pPr>
            <a:r>
              <a:rPr lang="zh-CN" altLang="en-US" sz="2400" dirty="0">
                <a:cs typeface="+mn-ea"/>
                <a:sym typeface="+mn-lt"/>
              </a:rPr>
              <a:t>法国</a:t>
            </a:r>
          </a:p>
        </p:txBody>
      </p:sp>
      <p:sp>
        <p:nvSpPr>
          <p:cNvPr id="8" name="圆角矩形 7"/>
          <p:cNvSpPr/>
          <p:nvPr/>
        </p:nvSpPr>
        <p:spPr>
          <a:xfrm>
            <a:off x="2501538" y="1889799"/>
            <a:ext cx="1458352" cy="701915"/>
          </a:xfrm>
          <a:prstGeom prst="roundRect">
            <a:avLst/>
          </a:prstGeom>
          <a:solidFill>
            <a:srgbClr val="A0BF0D"/>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lnSpc>
                <a:spcPct val="130000"/>
              </a:lnSpc>
            </a:pPr>
            <a:r>
              <a:rPr lang="zh-CN" altLang="en-US" sz="2400" dirty="0" smtClean="0">
                <a:cs typeface="+mn-ea"/>
                <a:sym typeface="+mn-lt"/>
              </a:rPr>
              <a:t>法国</a:t>
            </a:r>
            <a:endParaRPr lang="zh-CN" altLang="en-US" sz="2400" dirty="0">
              <a:cs typeface="+mn-ea"/>
              <a:sym typeface="+mn-lt"/>
            </a:endParaRPr>
          </a:p>
        </p:txBody>
      </p:sp>
      <p:sp>
        <p:nvSpPr>
          <p:cNvPr id="9" name="圆角矩形 8"/>
          <p:cNvSpPr/>
          <p:nvPr/>
        </p:nvSpPr>
        <p:spPr>
          <a:xfrm>
            <a:off x="2525631" y="2787774"/>
            <a:ext cx="1458352" cy="701915"/>
          </a:xfrm>
          <a:prstGeom prst="roundRect">
            <a:avLst/>
          </a:prstGeom>
          <a:solidFill>
            <a:srgbClr val="319095"/>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lnSpc>
                <a:spcPct val="130000"/>
              </a:lnSpc>
            </a:pPr>
            <a:r>
              <a:rPr lang="zh-CN" altLang="en-US" sz="2400" dirty="0" smtClean="0">
                <a:cs typeface="+mn-ea"/>
                <a:sym typeface="+mn-lt"/>
              </a:rPr>
              <a:t>法国</a:t>
            </a:r>
            <a:endParaRPr lang="zh-CN" altLang="en-US" sz="2400" dirty="0">
              <a:cs typeface="+mn-ea"/>
              <a:sym typeface="+mn-lt"/>
            </a:endParaRPr>
          </a:p>
        </p:txBody>
      </p:sp>
      <p:sp>
        <p:nvSpPr>
          <p:cNvPr id="12" name="圆角矩形 11"/>
          <p:cNvSpPr/>
          <p:nvPr/>
        </p:nvSpPr>
        <p:spPr>
          <a:xfrm>
            <a:off x="395536" y="1952881"/>
            <a:ext cx="1458352" cy="1484251"/>
          </a:xfrm>
          <a:prstGeom prst="roundRect">
            <a:avLst/>
          </a:prstGeom>
          <a:solidFill>
            <a:schemeClr val="tx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endParaRPr lang="zh-CN" altLang="en-US" sz="2400" b="1" dirty="0">
              <a:cs typeface="+mn-ea"/>
              <a:sym typeface="+mn-lt"/>
            </a:endParaRPr>
          </a:p>
        </p:txBody>
      </p:sp>
      <p:cxnSp>
        <p:nvCxnSpPr>
          <p:cNvPr id="13" name="肘形连接符 12"/>
          <p:cNvCxnSpPr/>
          <p:nvPr/>
        </p:nvCxnSpPr>
        <p:spPr>
          <a:xfrm>
            <a:off x="1877802" y="2240757"/>
            <a:ext cx="623737" cy="9523"/>
          </a:xfrm>
          <a:prstGeom prst="bentConnector3">
            <a:avLst/>
          </a:prstGeom>
          <a:effectLst>
            <a:innerShdw blurRad="63500" dist="50800" dir="10800000">
              <a:prstClr val="black">
                <a:alpha val="50000"/>
              </a:prstClr>
            </a:innerShdw>
          </a:effectLst>
        </p:spPr>
        <p:style>
          <a:lnRef idx="1">
            <a:schemeClr val="accent6"/>
          </a:lnRef>
          <a:fillRef idx="0">
            <a:schemeClr val="accent6"/>
          </a:fillRef>
          <a:effectRef idx="0">
            <a:schemeClr val="accent6"/>
          </a:effectRef>
          <a:fontRef idx="minor">
            <a:schemeClr val="tx1"/>
          </a:fontRef>
        </p:style>
      </p:cxnSp>
      <p:cxnSp>
        <p:nvCxnSpPr>
          <p:cNvPr id="14" name="肘形连接符 13"/>
          <p:cNvCxnSpPr/>
          <p:nvPr/>
        </p:nvCxnSpPr>
        <p:spPr>
          <a:xfrm rot="10800000" flipV="1">
            <a:off x="1877803" y="1266522"/>
            <a:ext cx="623737" cy="974234"/>
          </a:xfrm>
          <a:prstGeom prst="bentConnector3">
            <a:avLst/>
          </a:prstGeom>
          <a:effectLst>
            <a:innerShdw blurRad="63500" dist="50800" dir="10800000">
              <a:prstClr val="black">
                <a:alpha val="50000"/>
              </a:prstClr>
            </a:innerShdw>
          </a:effectLst>
        </p:spPr>
        <p:style>
          <a:lnRef idx="1">
            <a:schemeClr val="accent6"/>
          </a:lnRef>
          <a:fillRef idx="0">
            <a:schemeClr val="accent6"/>
          </a:fillRef>
          <a:effectRef idx="0">
            <a:schemeClr val="accent6"/>
          </a:effectRef>
          <a:fontRef idx="minor">
            <a:schemeClr val="tx1"/>
          </a:fontRef>
        </p:style>
      </p:cxnSp>
      <p:cxnSp>
        <p:nvCxnSpPr>
          <p:cNvPr id="15" name="肘形连接符 14"/>
          <p:cNvCxnSpPr/>
          <p:nvPr/>
        </p:nvCxnSpPr>
        <p:spPr>
          <a:xfrm>
            <a:off x="1877802" y="2222911"/>
            <a:ext cx="623737" cy="974234"/>
          </a:xfrm>
          <a:prstGeom prst="bentConnector3">
            <a:avLst/>
          </a:prstGeom>
          <a:effectLst>
            <a:innerShdw blurRad="63500" dist="50800" dir="10800000">
              <a:prstClr val="black">
                <a:alpha val="50000"/>
              </a:prstClr>
            </a:innerShdw>
          </a:effectLst>
        </p:spPr>
        <p:style>
          <a:lnRef idx="1">
            <a:schemeClr val="accent6"/>
          </a:lnRef>
          <a:fillRef idx="0">
            <a:schemeClr val="accent6"/>
          </a:fillRef>
          <a:effectRef idx="0">
            <a:schemeClr val="accent6"/>
          </a:effectRef>
          <a:fontRef idx="minor">
            <a:schemeClr val="tx1"/>
          </a:fontRef>
        </p:style>
      </p:cxnSp>
      <p:cxnSp>
        <p:nvCxnSpPr>
          <p:cNvPr id="16" name="直接连接符 15"/>
          <p:cNvCxnSpPr/>
          <p:nvPr/>
        </p:nvCxnSpPr>
        <p:spPr>
          <a:xfrm>
            <a:off x="4337982" y="1779662"/>
            <a:ext cx="3906426" cy="0"/>
          </a:xfrm>
          <a:prstGeom prst="line">
            <a:avLst/>
          </a:prstGeom>
          <a:effectLst>
            <a:innerShdw blurRad="63500" dist="50800" dir="10800000">
              <a:prstClr val="black">
                <a:alpha val="50000"/>
              </a:prstClr>
            </a:innerShdw>
          </a:effectLst>
        </p:spPr>
        <p:style>
          <a:lnRef idx="1">
            <a:schemeClr val="accent6"/>
          </a:lnRef>
          <a:fillRef idx="0">
            <a:schemeClr val="accent6"/>
          </a:fillRef>
          <a:effectRef idx="0">
            <a:schemeClr val="accent6"/>
          </a:effectRef>
          <a:fontRef idx="minor">
            <a:schemeClr val="tx1"/>
          </a:fontRef>
        </p:style>
      </p:cxnSp>
      <p:cxnSp>
        <p:nvCxnSpPr>
          <p:cNvPr id="17" name="直接连接符 16"/>
          <p:cNvCxnSpPr/>
          <p:nvPr/>
        </p:nvCxnSpPr>
        <p:spPr>
          <a:xfrm>
            <a:off x="4337982" y="2787774"/>
            <a:ext cx="3906426" cy="0"/>
          </a:xfrm>
          <a:prstGeom prst="line">
            <a:avLst/>
          </a:prstGeom>
          <a:effectLst>
            <a:innerShdw blurRad="63500" dist="50800" dir="10800000">
              <a:prstClr val="black">
                <a:alpha val="50000"/>
              </a:prstClr>
            </a:innerShdw>
          </a:effectLst>
        </p:spPr>
        <p:style>
          <a:lnRef idx="1">
            <a:schemeClr val="accent6"/>
          </a:lnRef>
          <a:fillRef idx="0">
            <a:schemeClr val="accent6"/>
          </a:fillRef>
          <a:effectRef idx="0">
            <a:schemeClr val="accent6"/>
          </a:effectRef>
          <a:fontRef idx="minor">
            <a:schemeClr val="tx1"/>
          </a:fontRef>
        </p:style>
      </p:cxnSp>
      <p:cxnSp>
        <p:nvCxnSpPr>
          <p:cNvPr id="18" name="直接连接符 17"/>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0" name="燕尾形 19"/>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22" name="圆角矩形 21"/>
          <p:cNvSpPr/>
          <p:nvPr/>
        </p:nvSpPr>
        <p:spPr>
          <a:xfrm>
            <a:off x="2537584" y="3681236"/>
            <a:ext cx="1458352" cy="701915"/>
          </a:xfrm>
          <a:prstGeom prst="roundRect">
            <a:avLst/>
          </a:prstGeom>
          <a:solidFill>
            <a:srgbClr val="5FCACB"/>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lnSpc>
                <a:spcPct val="130000"/>
              </a:lnSpc>
            </a:pPr>
            <a:r>
              <a:rPr lang="zh-CN" altLang="en-US" sz="2400" dirty="0" smtClean="0">
                <a:cs typeface="+mn-ea"/>
                <a:sym typeface="+mn-lt"/>
              </a:rPr>
              <a:t>德国</a:t>
            </a:r>
            <a:endParaRPr lang="zh-CN" altLang="en-US" sz="2400" dirty="0">
              <a:cs typeface="+mn-ea"/>
              <a:sym typeface="+mn-lt"/>
            </a:endParaRPr>
          </a:p>
        </p:txBody>
      </p:sp>
      <p:cxnSp>
        <p:nvCxnSpPr>
          <p:cNvPr id="23" name="肘形连接符 22"/>
          <p:cNvCxnSpPr/>
          <p:nvPr/>
        </p:nvCxnSpPr>
        <p:spPr>
          <a:xfrm>
            <a:off x="1835697" y="3195019"/>
            <a:ext cx="623737" cy="974234"/>
          </a:xfrm>
          <a:prstGeom prst="bentConnector3">
            <a:avLst>
              <a:gd name="adj1" fmla="val 56981"/>
            </a:avLst>
          </a:prstGeom>
          <a:effectLst>
            <a:innerShdw blurRad="63500" dist="50800" dir="10800000">
              <a:prstClr val="black">
                <a:alpha val="50000"/>
              </a:prstClr>
            </a:innerShdw>
          </a:effectLst>
        </p:spPr>
        <p:style>
          <a:lnRef idx="1">
            <a:schemeClr val="accent6"/>
          </a:lnRef>
          <a:fillRef idx="0">
            <a:schemeClr val="accent6"/>
          </a:fillRef>
          <a:effectRef idx="0">
            <a:schemeClr val="accent6"/>
          </a:effectRef>
          <a:fontRef idx="minor">
            <a:schemeClr val="tx1"/>
          </a:fontRef>
        </p:style>
      </p:cxnSp>
      <p:sp>
        <p:nvSpPr>
          <p:cNvPr id="2" name="TextBox 1"/>
          <p:cNvSpPr txBox="1"/>
          <p:nvPr/>
        </p:nvSpPr>
        <p:spPr>
          <a:xfrm>
            <a:off x="395536" y="2067694"/>
            <a:ext cx="1530360" cy="1200329"/>
          </a:xfrm>
          <a:prstGeom prst="rect">
            <a:avLst/>
          </a:prstGeom>
          <a:noFill/>
          <a:effectLst>
            <a:innerShdw blurRad="63500" dist="50800" dir="10800000">
              <a:prstClr val="black">
                <a:alpha val="50000"/>
              </a:prstClr>
            </a:innerShdw>
          </a:effectLst>
        </p:spPr>
        <p:txBody>
          <a:bodyPr wrap="square" rtlCol="0">
            <a:spAutoFit/>
          </a:bodyPr>
          <a:lstStyle/>
          <a:p>
            <a:r>
              <a:rPr lang="zh-CN" altLang="en-US" sz="2400" b="1" dirty="0">
                <a:solidFill>
                  <a:schemeClr val="bg1"/>
                </a:solidFill>
                <a:cs typeface="+mn-ea"/>
                <a:sym typeface="+mn-lt"/>
              </a:rPr>
              <a:t>法国</a:t>
            </a:r>
            <a:r>
              <a:rPr lang="zh-CN" altLang="en-US" sz="2400" b="1" dirty="0" smtClean="0">
                <a:solidFill>
                  <a:schemeClr val="bg1"/>
                </a:solidFill>
                <a:cs typeface="+mn-ea"/>
                <a:sym typeface="+mn-lt"/>
              </a:rPr>
              <a:t>、德国</a:t>
            </a:r>
            <a:r>
              <a:rPr lang="zh-CN" altLang="en-US" sz="2400" b="1" dirty="0">
                <a:solidFill>
                  <a:schemeClr val="bg1"/>
                </a:solidFill>
                <a:cs typeface="+mn-ea"/>
                <a:sym typeface="+mn-lt"/>
              </a:rPr>
              <a:t>信息技术政策</a:t>
            </a:r>
          </a:p>
        </p:txBody>
      </p:sp>
      <p:cxnSp>
        <p:nvCxnSpPr>
          <p:cNvPr id="24" name="直接连接符 23"/>
          <p:cNvCxnSpPr/>
          <p:nvPr/>
        </p:nvCxnSpPr>
        <p:spPr>
          <a:xfrm>
            <a:off x="4283969" y="3723878"/>
            <a:ext cx="3960439" cy="0"/>
          </a:xfrm>
          <a:prstGeom prst="line">
            <a:avLst/>
          </a:prstGeom>
          <a:effectLst>
            <a:innerShdw blurRad="63500" dist="50800" dir="10800000">
              <a:prstClr val="black">
                <a:alpha val="50000"/>
              </a:prstClr>
            </a:innerShdw>
          </a:effectLst>
        </p:spPr>
        <p:style>
          <a:lnRef idx="1">
            <a:schemeClr val="accent6"/>
          </a:lnRef>
          <a:fillRef idx="0">
            <a:schemeClr val="accent6"/>
          </a:fillRef>
          <a:effectRef idx="0">
            <a:schemeClr val="accent6"/>
          </a:effectRef>
          <a:fontRef idx="minor">
            <a:schemeClr val="tx1"/>
          </a:fontRef>
        </p:style>
      </p:cxnSp>
      <p:sp>
        <p:nvSpPr>
          <p:cNvPr id="3" name="TextBox 2"/>
          <p:cNvSpPr txBox="1"/>
          <p:nvPr/>
        </p:nvSpPr>
        <p:spPr>
          <a:xfrm>
            <a:off x="4337982" y="915566"/>
            <a:ext cx="4151491" cy="707886"/>
          </a:xfrm>
          <a:prstGeom prst="rect">
            <a:avLst/>
          </a:prstGeom>
          <a:noFill/>
          <a:effectLst>
            <a:innerShdw blurRad="63500" dist="50800" dir="10800000">
              <a:prstClr val="black">
                <a:alpha val="50000"/>
              </a:prstClr>
            </a:innerShdw>
          </a:effectLst>
        </p:spPr>
        <p:txBody>
          <a:bodyPr wrap="square" rtlCol="0">
            <a:spAutoFit/>
          </a:bodyPr>
          <a:lstStyle/>
          <a:p>
            <a:pPr lvl="0"/>
            <a:r>
              <a:rPr lang="zh-CN" altLang="en-US" sz="2000" dirty="0" smtClean="0">
                <a:solidFill>
                  <a:prstClr val="black"/>
                </a:solidFill>
                <a:cs typeface="+mn-ea"/>
                <a:sym typeface="+mn-lt"/>
              </a:rPr>
              <a:t>由</a:t>
            </a:r>
            <a:r>
              <a:rPr lang="zh-CN" altLang="en-US" sz="2000" dirty="0">
                <a:solidFill>
                  <a:prstClr val="black"/>
                </a:solidFill>
                <a:cs typeface="+mn-ea"/>
                <a:sym typeface="+mn-lt"/>
              </a:rPr>
              <a:t>政府提出战略性的引导策略和</a:t>
            </a:r>
            <a:r>
              <a:rPr lang="zh-CN" altLang="en-US" sz="2000" dirty="0" smtClean="0">
                <a:solidFill>
                  <a:prstClr val="black"/>
                </a:solidFill>
                <a:cs typeface="+mn-ea"/>
                <a:sym typeface="+mn-lt"/>
              </a:rPr>
              <a:t>制</a:t>
            </a:r>
            <a:endParaRPr lang="en-US" altLang="zh-CN" sz="2000" dirty="0" smtClean="0">
              <a:solidFill>
                <a:prstClr val="black"/>
              </a:solidFill>
              <a:cs typeface="+mn-ea"/>
              <a:sym typeface="+mn-lt"/>
            </a:endParaRPr>
          </a:p>
          <a:p>
            <a:pPr lvl="0"/>
            <a:r>
              <a:rPr lang="zh-CN" altLang="en-US" sz="2000" dirty="0" smtClean="0">
                <a:solidFill>
                  <a:prstClr val="black"/>
                </a:solidFill>
                <a:cs typeface="+mn-ea"/>
                <a:sym typeface="+mn-lt"/>
              </a:rPr>
              <a:t>定</a:t>
            </a:r>
            <a:r>
              <a:rPr lang="zh-CN" altLang="en-US" sz="2000" dirty="0">
                <a:solidFill>
                  <a:prstClr val="black"/>
                </a:solidFill>
                <a:cs typeface="+mn-ea"/>
                <a:sym typeface="+mn-lt"/>
              </a:rPr>
              <a:t>切实可行的政策</a:t>
            </a:r>
            <a:r>
              <a:rPr lang="zh-CN" altLang="en-US" sz="2000" dirty="0" smtClean="0">
                <a:solidFill>
                  <a:prstClr val="black"/>
                </a:solidFill>
                <a:cs typeface="+mn-ea"/>
                <a:sym typeface="+mn-lt"/>
              </a:rPr>
              <a:t>措施。</a:t>
            </a:r>
            <a:endParaRPr lang="en-US" altLang="zh-CN" sz="2000" dirty="0">
              <a:solidFill>
                <a:prstClr val="black"/>
              </a:solidFill>
              <a:cs typeface="+mn-ea"/>
              <a:sym typeface="+mn-lt"/>
            </a:endParaRPr>
          </a:p>
        </p:txBody>
      </p:sp>
      <p:sp>
        <p:nvSpPr>
          <p:cNvPr id="4" name="TextBox 3"/>
          <p:cNvSpPr txBox="1"/>
          <p:nvPr/>
        </p:nvSpPr>
        <p:spPr>
          <a:xfrm>
            <a:off x="4427984" y="2067694"/>
            <a:ext cx="3262432" cy="400110"/>
          </a:xfrm>
          <a:prstGeom prst="rect">
            <a:avLst/>
          </a:prstGeom>
          <a:noFill/>
          <a:effectLst>
            <a:innerShdw blurRad="63500" dist="50800" dir="10800000">
              <a:prstClr val="black">
                <a:alpha val="50000"/>
              </a:prstClr>
            </a:innerShdw>
          </a:effectLst>
        </p:spPr>
        <p:txBody>
          <a:bodyPr wrap="none" rtlCol="0">
            <a:spAutoFit/>
          </a:bodyPr>
          <a:lstStyle/>
          <a:p>
            <a:pPr lvl="0"/>
            <a:r>
              <a:rPr lang="zh-CN" altLang="en-US" sz="2000" dirty="0">
                <a:solidFill>
                  <a:prstClr val="black"/>
                </a:solidFill>
                <a:cs typeface="+mn-ea"/>
                <a:sym typeface="+mn-lt"/>
              </a:rPr>
              <a:t>政府实施</a:t>
            </a:r>
            <a:r>
              <a:rPr lang="en-US" altLang="zh-CN" sz="2000" dirty="0">
                <a:solidFill>
                  <a:prstClr val="black"/>
                </a:solidFill>
                <a:cs typeface="+mn-ea"/>
                <a:sym typeface="+mn-lt"/>
              </a:rPr>
              <a:t>《</a:t>
            </a:r>
            <a:r>
              <a:rPr lang="zh-CN" altLang="en-US" sz="2000" dirty="0">
                <a:solidFill>
                  <a:prstClr val="black"/>
                </a:solidFill>
                <a:cs typeface="+mn-ea"/>
                <a:sym typeface="+mn-lt"/>
              </a:rPr>
              <a:t>信息传播计划</a:t>
            </a:r>
            <a:r>
              <a:rPr lang="en-US" altLang="zh-CN" sz="2000" dirty="0">
                <a:solidFill>
                  <a:prstClr val="black"/>
                </a:solidFill>
                <a:cs typeface="+mn-ea"/>
                <a:sym typeface="+mn-lt"/>
              </a:rPr>
              <a:t>》</a:t>
            </a:r>
          </a:p>
        </p:txBody>
      </p:sp>
      <p:sp>
        <p:nvSpPr>
          <p:cNvPr id="5" name="TextBox 4"/>
          <p:cNvSpPr txBox="1"/>
          <p:nvPr/>
        </p:nvSpPr>
        <p:spPr>
          <a:xfrm>
            <a:off x="4427984" y="3003798"/>
            <a:ext cx="2492990" cy="400110"/>
          </a:xfrm>
          <a:prstGeom prst="rect">
            <a:avLst/>
          </a:prstGeom>
          <a:noFill/>
          <a:effectLst>
            <a:innerShdw blurRad="63500" dist="50800" dir="10800000">
              <a:prstClr val="black">
                <a:alpha val="50000"/>
              </a:prstClr>
            </a:innerShdw>
          </a:effectLst>
        </p:spPr>
        <p:txBody>
          <a:bodyPr wrap="none" rtlCol="0">
            <a:spAutoFit/>
          </a:bodyPr>
          <a:lstStyle/>
          <a:p>
            <a:pPr algn="just"/>
            <a:r>
              <a:rPr lang="zh-CN" altLang="en-US" sz="2000" dirty="0">
                <a:cs typeface="+mn-ea"/>
                <a:sym typeface="+mn-lt"/>
              </a:rPr>
              <a:t>法国政府技术创新署</a:t>
            </a:r>
          </a:p>
        </p:txBody>
      </p:sp>
      <p:sp>
        <p:nvSpPr>
          <p:cNvPr id="25" name="矩形 24"/>
          <p:cNvSpPr/>
          <p:nvPr/>
        </p:nvSpPr>
        <p:spPr>
          <a:xfrm>
            <a:off x="4460111" y="3827824"/>
            <a:ext cx="4288353" cy="400110"/>
          </a:xfrm>
          <a:prstGeom prst="rect">
            <a:avLst/>
          </a:prstGeom>
        </p:spPr>
        <p:txBody>
          <a:bodyPr wrap="none">
            <a:spAutoFit/>
          </a:bodyPr>
          <a:lstStyle/>
          <a:p>
            <a:pPr lvl="0" algn="just"/>
            <a:r>
              <a:rPr lang="zh-CN" altLang="en-US" sz="2000" dirty="0">
                <a:cs typeface="+mn-ea"/>
                <a:sym typeface="+mn-lt"/>
              </a:rPr>
              <a:t>推动</a:t>
            </a:r>
            <a:r>
              <a:rPr lang="en-US" altLang="zh-CN" sz="2000" dirty="0">
                <a:cs typeface="+mn-ea"/>
                <a:sym typeface="+mn-lt"/>
              </a:rPr>
              <a:t>IT</a:t>
            </a:r>
            <a:r>
              <a:rPr lang="zh-CN" altLang="en-US" sz="2000" dirty="0">
                <a:cs typeface="+mn-ea"/>
                <a:sym typeface="+mn-lt"/>
              </a:rPr>
              <a:t>厂商与传统产业的对话与合作</a:t>
            </a:r>
          </a:p>
        </p:txBody>
      </p:sp>
      <p:cxnSp>
        <p:nvCxnSpPr>
          <p:cNvPr id="28" name="直接连接符 27"/>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9" name="TextBox 43"/>
          <p:cNvSpPr txBox="1">
            <a:spLocks noChangeArrowheads="1"/>
          </p:cNvSpPr>
          <p:nvPr/>
        </p:nvSpPr>
        <p:spPr bwMode="auto">
          <a:xfrm>
            <a:off x="1907704" y="-20538"/>
            <a:ext cx="5146585"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r>
              <a:rPr lang="zh-CN" altLang="en-US" sz="4000" b="1" dirty="0" smtClean="0">
                <a:latin typeface="+mn-lt"/>
                <a:ea typeface="+mn-ea"/>
                <a:cs typeface="+mn-ea"/>
                <a:sym typeface="+mn-lt"/>
              </a:rPr>
              <a:t>信息技术政策管理</a:t>
            </a:r>
            <a:endParaRPr lang="en-US" altLang="zh-CN" sz="4000" b="1" dirty="0">
              <a:latin typeface="+mn-lt"/>
              <a:ea typeface="+mn-ea"/>
              <a:cs typeface="+mn-ea"/>
              <a:sym typeface="+mn-lt"/>
            </a:endParaRPr>
          </a:p>
        </p:txBody>
      </p:sp>
      <p:sp>
        <p:nvSpPr>
          <p:cNvPr id="30" name="燕尾形 29"/>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31" name="TextBox 7"/>
          <p:cNvSpPr txBox="1"/>
          <p:nvPr/>
        </p:nvSpPr>
        <p:spPr>
          <a:xfrm>
            <a:off x="221659" y="-20538"/>
            <a:ext cx="725769" cy="693103"/>
          </a:xfrm>
          <a:prstGeom prst="rect">
            <a:avLst/>
          </a:prstGeom>
          <a:noFill/>
        </p:spPr>
        <p:txBody>
          <a:bodyPr wrap="none" lIns="76800" tIns="38400" rIns="76800" bIns="38400" rtlCol="0">
            <a:spAutoFit/>
          </a:bodyPr>
          <a:lstStyle/>
          <a:p>
            <a:r>
              <a:rPr lang="en-US" altLang="zh-CN" sz="4000" dirty="0" smtClean="0">
                <a:cs typeface="+mn-ea"/>
                <a:sym typeface="+mn-lt"/>
              </a:rPr>
              <a:t>03</a:t>
            </a:r>
            <a:endParaRPr lang="zh-CN" altLang="en-US" sz="4000" dirty="0">
              <a:cs typeface="+mn-ea"/>
              <a:sym typeface="+mn-lt"/>
            </a:endParaRPr>
          </a:p>
        </p:txBody>
      </p:sp>
    </p:spTree>
    <p:extLst>
      <p:ext uri="{BB962C8B-B14F-4D97-AF65-F5344CB8AC3E}">
        <p14:creationId xmlns:p14="http://schemas.microsoft.com/office/powerpoint/2010/main" val="377793087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组合 59"/>
          <p:cNvGrpSpPr>
            <a:grpSpLocks noChangeAspect="1"/>
          </p:cNvGrpSpPr>
          <p:nvPr/>
        </p:nvGrpSpPr>
        <p:grpSpPr>
          <a:xfrm>
            <a:off x="3764200" y="1311750"/>
            <a:ext cx="1511998" cy="1260000"/>
            <a:chOff x="1017666" y="1460660"/>
            <a:chExt cx="1241816" cy="1034848"/>
          </a:xfrm>
        </p:grpSpPr>
        <p:grpSp>
          <p:nvGrpSpPr>
            <p:cNvPr id="61" name="组合 60"/>
            <p:cNvGrpSpPr/>
            <p:nvPr/>
          </p:nvGrpSpPr>
          <p:grpSpPr>
            <a:xfrm>
              <a:off x="1017666" y="1460660"/>
              <a:ext cx="1241816" cy="1034848"/>
              <a:chOff x="1017666" y="1609725"/>
              <a:chExt cx="1241816" cy="1034848"/>
            </a:xfrm>
          </p:grpSpPr>
          <p:sp>
            <p:nvSpPr>
              <p:cNvPr id="63" name="六边形 62"/>
              <p:cNvSpPr>
                <a:spLocks noChangeAspect="1"/>
              </p:cNvSpPr>
              <p:nvPr/>
            </p:nvSpPr>
            <p:spPr>
              <a:xfrm>
                <a:off x="1017666" y="1609725"/>
                <a:ext cx="1241816" cy="1034848"/>
              </a:xfrm>
              <a:prstGeom prst="hexagon">
                <a:avLst/>
              </a:prstGeom>
              <a:solidFill>
                <a:schemeClr val="bg1"/>
              </a:solidFill>
              <a:ln w="6350">
                <a:solidFill>
                  <a:srgbClr val="5FCAC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六边形 63"/>
              <p:cNvSpPr>
                <a:spLocks noChangeAspect="1"/>
              </p:cNvSpPr>
              <p:nvPr/>
            </p:nvSpPr>
            <p:spPr>
              <a:xfrm>
                <a:off x="1120174" y="1695149"/>
                <a:ext cx="1036800" cy="864000"/>
              </a:xfrm>
              <a:prstGeom prst="hexagon">
                <a:avLst/>
              </a:prstGeom>
              <a:solidFill>
                <a:srgbClr val="5FCAC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2" name="TextBox 61"/>
            <p:cNvSpPr txBox="1"/>
            <p:nvPr/>
          </p:nvSpPr>
          <p:spPr>
            <a:xfrm>
              <a:off x="1180048" y="1808549"/>
              <a:ext cx="878409" cy="366530"/>
            </a:xfrm>
            <a:prstGeom prst="rect">
              <a:avLst/>
            </a:prstGeom>
            <a:noFill/>
          </p:spPr>
          <p:txBody>
            <a:bodyPr wrap="none" rtlCol="0">
              <a:spAutoFit/>
            </a:bodyPr>
            <a:lstStyle/>
            <a:p>
              <a:pPr algn="r"/>
              <a:r>
                <a:rPr lang="zh-CN" altLang="en-US" sz="2300" dirty="0">
                  <a:solidFill>
                    <a:schemeClr val="bg1"/>
                  </a:solidFill>
                  <a:cs typeface="+mn-ea"/>
                  <a:sym typeface="+mn-lt"/>
                </a:rPr>
                <a:t>方法二</a:t>
              </a:r>
            </a:p>
          </p:txBody>
        </p:sp>
      </p:grpSp>
      <p:grpSp>
        <p:nvGrpSpPr>
          <p:cNvPr id="65" name="组合 64"/>
          <p:cNvGrpSpPr>
            <a:grpSpLocks noChangeAspect="1"/>
          </p:cNvGrpSpPr>
          <p:nvPr/>
        </p:nvGrpSpPr>
        <p:grpSpPr>
          <a:xfrm>
            <a:off x="2463506" y="2013828"/>
            <a:ext cx="1511998" cy="1260000"/>
            <a:chOff x="1017666" y="2695004"/>
            <a:chExt cx="1241816" cy="1034848"/>
          </a:xfrm>
        </p:grpSpPr>
        <p:grpSp>
          <p:nvGrpSpPr>
            <p:cNvPr id="66" name="组合 65"/>
            <p:cNvGrpSpPr/>
            <p:nvPr/>
          </p:nvGrpSpPr>
          <p:grpSpPr>
            <a:xfrm>
              <a:off x="1017666" y="2695004"/>
              <a:ext cx="1241816" cy="1034848"/>
              <a:chOff x="1017666" y="1609725"/>
              <a:chExt cx="1241816" cy="1034848"/>
            </a:xfrm>
          </p:grpSpPr>
          <p:sp>
            <p:nvSpPr>
              <p:cNvPr id="68" name="六边形 67"/>
              <p:cNvSpPr>
                <a:spLocks noChangeAspect="1"/>
              </p:cNvSpPr>
              <p:nvPr/>
            </p:nvSpPr>
            <p:spPr>
              <a:xfrm>
                <a:off x="1017666" y="1609725"/>
                <a:ext cx="1241816" cy="1034848"/>
              </a:xfrm>
              <a:prstGeom prst="hexagon">
                <a:avLst/>
              </a:prstGeom>
              <a:solidFill>
                <a:schemeClr val="bg1"/>
              </a:solidFill>
              <a:ln w="6350">
                <a:solidFill>
                  <a:srgbClr val="A0BF0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六边形 68"/>
              <p:cNvSpPr>
                <a:spLocks noChangeAspect="1"/>
              </p:cNvSpPr>
              <p:nvPr/>
            </p:nvSpPr>
            <p:spPr>
              <a:xfrm>
                <a:off x="1120174" y="1695149"/>
                <a:ext cx="1036800" cy="864000"/>
              </a:xfrm>
              <a:prstGeom prst="hexagon">
                <a:avLst/>
              </a:prstGeom>
              <a:solidFill>
                <a:srgbClr val="A0BF0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7" name="TextBox 66"/>
            <p:cNvSpPr txBox="1"/>
            <p:nvPr/>
          </p:nvSpPr>
          <p:spPr>
            <a:xfrm>
              <a:off x="1179420" y="3058089"/>
              <a:ext cx="878409" cy="366530"/>
            </a:xfrm>
            <a:prstGeom prst="rect">
              <a:avLst/>
            </a:prstGeom>
            <a:noFill/>
          </p:spPr>
          <p:txBody>
            <a:bodyPr wrap="none" rtlCol="0">
              <a:spAutoFit/>
            </a:bodyPr>
            <a:lstStyle/>
            <a:p>
              <a:pPr algn="r"/>
              <a:r>
                <a:rPr lang="zh-CN" altLang="en-US" sz="2300" dirty="0">
                  <a:solidFill>
                    <a:schemeClr val="bg1"/>
                  </a:solidFill>
                  <a:cs typeface="+mn-ea"/>
                  <a:sym typeface="+mn-lt"/>
                </a:rPr>
                <a:t>方法一</a:t>
              </a:r>
            </a:p>
          </p:txBody>
        </p:sp>
      </p:grpSp>
      <p:grpSp>
        <p:nvGrpSpPr>
          <p:cNvPr id="70" name="组合 69"/>
          <p:cNvGrpSpPr>
            <a:grpSpLocks noChangeAspect="1"/>
          </p:cNvGrpSpPr>
          <p:nvPr/>
        </p:nvGrpSpPr>
        <p:grpSpPr>
          <a:xfrm>
            <a:off x="3764200" y="2715906"/>
            <a:ext cx="1511998" cy="1260000"/>
            <a:chOff x="1017666" y="3929062"/>
            <a:chExt cx="1241816" cy="1034848"/>
          </a:xfrm>
        </p:grpSpPr>
        <p:grpSp>
          <p:nvGrpSpPr>
            <p:cNvPr id="71" name="组合 70"/>
            <p:cNvGrpSpPr/>
            <p:nvPr/>
          </p:nvGrpSpPr>
          <p:grpSpPr>
            <a:xfrm>
              <a:off x="1017666" y="3929062"/>
              <a:ext cx="1241816" cy="1034848"/>
              <a:chOff x="1017666" y="1609725"/>
              <a:chExt cx="1241816" cy="1034848"/>
            </a:xfrm>
          </p:grpSpPr>
          <p:sp>
            <p:nvSpPr>
              <p:cNvPr id="73" name="六边形 72"/>
              <p:cNvSpPr>
                <a:spLocks noChangeAspect="1"/>
              </p:cNvSpPr>
              <p:nvPr/>
            </p:nvSpPr>
            <p:spPr>
              <a:xfrm>
                <a:off x="1017666" y="1609725"/>
                <a:ext cx="1241816" cy="1034848"/>
              </a:xfrm>
              <a:prstGeom prst="hexagon">
                <a:avLst/>
              </a:prstGeom>
              <a:solidFill>
                <a:schemeClr val="bg1"/>
              </a:solidFill>
              <a:ln w="6350">
                <a:solidFill>
                  <a:srgbClr val="5FCAC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 name="六边形 73"/>
              <p:cNvSpPr>
                <a:spLocks noChangeAspect="1"/>
              </p:cNvSpPr>
              <p:nvPr/>
            </p:nvSpPr>
            <p:spPr>
              <a:xfrm>
                <a:off x="1120174" y="1695149"/>
                <a:ext cx="1036800" cy="864000"/>
              </a:xfrm>
              <a:prstGeom prst="hexagon">
                <a:avLst/>
              </a:prstGeom>
              <a:solidFill>
                <a:srgbClr val="F584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2" name="TextBox 71"/>
            <p:cNvSpPr txBox="1"/>
            <p:nvPr/>
          </p:nvSpPr>
          <p:spPr>
            <a:xfrm>
              <a:off x="1171317" y="4274220"/>
              <a:ext cx="878409" cy="366530"/>
            </a:xfrm>
            <a:prstGeom prst="rect">
              <a:avLst/>
            </a:prstGeom>
            <a:noFill/>
          </p:spPr>
          <p:txBody>
            <a:bodyPr wrap="none" rtlCol="0">
              <a:spAutoFit/>
            </a:bodyPr>
            <a:lstStyle/>
            <a:p>
              <a:pPr algn="r"/>
              <a:r>
                <a:rPr lang="zh-CN" altLang="en-US" sz="2300" dirty="0">
                  <a:solidFill>
                    <a:schemeClr val="bg1"/>
                  </a:solidFill>
                  <a:cs typeface="+mn-ea"/>
                  <a:sym typeface="+mn-lt"/>
                </a:rPr>
                <a:t>方法四</a:t>
              </a:r>
            </a:p>
          </p:txBody>
        </p:sp>
      </p:grpSp>
      <p:grpSp>
        <p:nvGrpSpPr>
          <p:cNvPr id="75" name="组合 74"/>
          <p:cNvGrpSpPr>
            <a:grpSpLocks noChangeAspect="1"/>
          </p:cNvGrpSpPr>
          <p:nvPr/>
        </p:nvGrpSpPr>
        <p:grpSpPr>
          <a:xfrm>
            <a:off x="5064219" y="2013828"/>
            <a:ext cx="1511998" cy="1260000"/>
            <a:chOff x="1017666" y="2695004"/>
            <a:chExt cx="1241816" cy="1034848"/>
          </a:xfrm>
        </p:grpSpPr>
        <p:grpSp>
          <p:nvGrpSpPr>
            <p:cNvPr id="76" name="组合 75"/>
            <p:cNvGrpSpPr/>
            <p:nvPr/>
          </p:nvGrpSpPr>
          <p:grpSpPr>
            <a:xfrm>
              <a:off x="1017666" y="2695004"/>
              <a:ext cx="1241816" cy="1034848"/>
              <a:chOff x="1017666" y="1609725"/>
              <a:chExt cx="1241816" cy="1034848"/>
            </a:xfrm>
          </p:grpSpPr>
          <p:sp>
            <p:nvSpPr>
              <p:cNvPr id="78" name="六边形 77"/>
              <p:cNvSpPr>
                <a:spLocks noChangeAspect="1"/>
              </p:cNvSpPr>
              <p:nvPr/>
            </p:nvSpPr>
            <p:spPr>
              <a:xfrm>
                <a:off x="1017666" y="1609725"/>
                <a:ext cx="1241816" cy="1034848"/>
              </a:xfrm>
              <a:prstGeom prst="hexagon">
                <a:avLst/>
              </a:prstGeom>
              <a:solidFill>
                <a:schemeClr val="bg1"/>
              </a:solidFill>
              <a:ln w="6350">
                <a:solidFill>
                  <a:srgbClr val="A0BF0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9" name="六边形 78"/>
              <p:cNvSpPr>
                <a:spLocks noChangeAspect="1"/>
              </p:cNvSpPr>
              <p:nvPr/>
            </p:nvSpPr>
            <p:spPr>
              <a:xfrm>
                <a:off x="1120174" y="1695149"/>
                <a:ext cx="1036800" cy="864000"/>
              </a:xfrm>
              <a:prstGeom prst="hexagon">
                <a:avLst/>
              </a:prstGeom>
              <a:solidFill>
                <a:srgbClr val="31909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7" name="TextBox 76"/>
            <p:cNvSpPr txBox="1"/>
            <p:nvPr/>
          </p:nvSpPr>
          <p:spPr>
            <a:xfrm>
              <a:off x="1179420" y="3058089"/>
              <a:ext cx="878409" cy="366530"/>
            </a:xfrm>
            <a:prstGeom prst="rect">
              <a:avLst/>
            </a:prstGeom>
            <a:noFill/>
          </p:spPr>
          <p:txBody>
            <a:bodyPr wrap="none" rtlCol="0">
              <a:spAutoFit/>
            </a:bodyPr>
            <a:lstStyle/>
            <a:p>
              <a:pPr algn="r"/>
              <a:r>
                <a:rPr lang="zh-CN" altLang="en-US" sz="2300" dirty="0">
                  <a:solidFill>
                    <a:schemeClr val="bg1"/>
                  </a:solidFill>
                  <a:cs typeface="+mn-ea"/>
                  <a:sym typeface="+mn-lt"/>
                </a:rPr>
                <a:t>方法三</a:t>
              </a:r>
            </a:p>
          </p:txBody>
        </p:sp>
      </p:grpSp>
      <p:sp>
        <p:nvSpPr>
          <p:cNvPr id="83" name="Rectangle 13" descr="FD1DDF730CE4456e89755B07FE1653D0# #Rectangle 13"/>
          <p:cNvSpPr>
            <a:spLocks noChangeArrowheads="1"/>
          </p:cNvSpPr>
          <p:nvPr/>
        </p:nvSpPr>
        <p:spPr bwMode="auto">
          <a:xfrm>
            <a:off x="5531359" y="987574"/>
            <a:ext cx="2880320" cy="1026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2398" tIns="51199" rIns="102398" bIns="51199">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2000" dirty="0">
                <a:solidFill>
                  <a:schemeClr val="tx1">
                    <a:lumMod val="75000"/>
                    <a:lumOff val="25000"/>
                  </a:schemeClr>
                </a:solidFill>
                <a:latin typeface="+mn-lt"/>
                <a:ea typeface="+mn-ea"/>
                <a:cs typeface="+mn-ea"/>
                <a:sym typeface="+mn-lt"/>
              </a:rPr>
              <a:t>建立社区信息中心（</a:t>
            </a:r>
            <a:r>
              <a:rPr lang="en-US" altLang="zh-CN" sz="2000" dirty="0">
                <a:solidFill>
                  <a:schemeClr val="tx1">
                    <a:lumMod val="75000"/>
                    <a:lumOff val="25000"/>
                  </a:schemeClr>
                </a:solidFill>
                <a:latin typeface="+mn-lt"/>
                <a:ea typeface="+mn-ea"/>
                <a:cs typeface="+mn-ea"/>
                <a:sym typeface="+mn-lt"/>
              </a:rPr>
              <a:t>CIC</a:t>
            </a:r>
            <a:r>
              <a:rPr lang="zh-CN" altLang="en-US" sz="2000" dirty="0" smtClean="0">
                <a:solidFill>
                  <a:schemeClr val="tx1">
                    <a:lumMod val="75000"/>
                    <a:lumOff val="25000"/>
                  </a:schemeClr>
                </a:solidFill>
                <a:latin typeface="+mn-lt"/>
                <a:ea typeface="+mn-ea"/>
                <a:cs typeface="+mn-ea"/>
                <a:sym typeface="+mn-lt"/>
              </a:rPr>
              <a:t>）</a:t>
            </a:r>
            <a:endParaRPr lang="en-US" altLang="zh-CN" sz="2000" dirty="0" smtClean="0">
              <a:solidFill>
                <a:schemeClr val="tx1">
                  <a:lumMod val="75000"/>
                  <a:lumOff val="25000"/>
                </a:schemeClr>
              </a:solidFill>
              <a:latin typeface="+mn-lt"/>
              <a:ea typeface="+mn-ea"/>
              <a:cs typeface="+mn-ea"/>
              <a:sym typeface="+mn-lt"/>
            </a:endParaRPr>
          </a:p>
          <a:p>
            <a:pPr algn="just" eaLnBrk="1" hangingPunct="1">
              <a:spcBef>
                <a:spcPct val="0"/>
              </a:spcBef>
              <a:buNone/>
              <a:defRPr/>
            </a:pPr>
            <a:r>
              <a:rPr lang="zh-CN" altLang="en-US" sz="2000" dirty="0">
                <a:solidFill>
                  <a:schemeClr val="tx1">
                    <a:lumMod val="75000"/>
                    <a:lumOff val="25000"/>
                  </a:schemeClr>
                </a:solidFill>
                <a:latin typeface="+mn-lt"/>
                <a:ea typeface="+mn-ea"/>
                <a:cs typeface="+mn-ea"/>
                <a:sym typeface="+mn-lt"/>
              </a:rPr>
              <a:t>建立国家广域网络（</a:t>
            </a:r>
            <a:r>
              <a:rPr lang="en-US" altLang="zh-CN" sz="2000" dirty="0">
                <a:solidFill>
                  <a:schemeClr val="tx1">
                    <a:lumMod val="75000"/>
                    <a:lumOff val="25000"/>
                  </a:schemeClr>
                </a:solidFill>
                <a:latin typeface="+mn-lt"/>
                <a:ea typeface="+mn-ea"/>
                <a:cs typeface="+mn-ea"/>
                <a:sym typeface="+mn-lt"/>
              </a:rPr>
              <a:t>SWAN</a:t>
            </a:r>
            <a:r>
              <a:rPr lang="zh-CN" altLang="en-US" sz="2000" dirty="0">
                <a:solidFill>
                  <a:schemeClr val="tx1">
                    <a:lumMod val="75000"/>
                    <a:lumOff val="25000"/>
                  </a:schemeClr>
                </a:solidFill>
                <a:latin typeface="+mn-lt"/>
                <a:ea typeface="+mn-ea"/>
                <a:cs typeface="+mn-ea"/>
                <a:sym typeface="+mn-lt"/>
              </a:rPr>
              <a:t>）</a:t>
            </a:r>
          </a:p>
        </p:txBody>
      </p:sp>
      <p:sp>
        <p:nvSpPr>
          <p:cNvPr id="85" name="Rectangle 13" descr="FD1DDF730CE4456e89755B07FE1653D0# #Rectangle 13"/>
          <p:cNvSpPr>
            <a:spLocks noChangeArrowheads="1"/>
          </p:cNvSpPr>
          <p:nvPr/>
        </p:nvSpPr>
        <p:spPr bwMode="auto">
          <a:xfrm>
            <a:off x="692969" y="3760729"/>
            <a:ext cx="2822166" cy="718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2398" tIns="51199" rIns="102398" bIns="51199">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2000" dirty="0">
                <a:solidFill>
                  <a:schemeClr val="tx1">
                    <a:lumMod val="75000"/>
                    <a:lumOff val="25000"/>
                  </a:schemeClr>
                </a:solidFill>
                <a:latin typeface="+mn-lt"/>
                <a:ea typeface="+mn-ea"/>
                <a:cs typeface="+mn-ea"/>
                <a:sym typeface="+mn-lt"/>
              </a:rPr>
              <a:t>制定国家电子政务计划（</a:t>
            </a:r>
            <a:r>
              <a:rPr lang="en-US" altLang="zh-CN" sz="2000" dirty="0">
                <a:solidFill>
                  <a:schemeClr val="tx1">
                    <a:lumMod val="75000"/>
                    <a:lumOff val="25000"/>
                  </a:schemeClr>
                </a:solidFill>
                <a:latin typeface="+mn-lt"/>
                <a:ea typeface="+mn-ea"/>
                <a:cs typeface="+mn-ea"/>
                <a:sym typeface="+mn-lt"/>
              </a:rPr>
              <a:t>NEGP</a:t>
            </a:r>
            <a:r>
              <a:rPr lang="en-US" altLang="zh-CN" sz="1200" dirty="0">
                <a:solidFill>
                  <a:schemeClr val="tx1">
                    <a:lumMod val="75000"/>
                    <a:lumOff val="25000"/>
                  </a:schemeClr>
                </a:solidFill>
                <a:latin typeface="+mn-lt"/>
                <a:ea typeface="+mn-ea"/>
                <a:cs typeface="+mn-ea"/>
                <a:sym typeface="+mn-lt"/>
              </a:rPr>
              <a:t>)</a:t>
            </a:r>
          </a:p>
        </p:txBody>
      </p:sp>
      <p:sp>
        <p:nvSpPr>
          <p:cNvPr id="87" name="Rectangle 13" descr="FD1DDF730CE4456e89755B07FE1653D0# #Rectangle 13"/>
          <p:cNvSpPr>
            <a:spLocks noChangeArrowheads="1"/>
          </p:cNvSpPr>
          <p:nvPr/>
        </p:nvSpPr>
        <p:spPr bwMode="auto">
          <a:xfrm>
            <a:off x="6311641" y="3181471"/>
            <a:ext cx="2172047" cy="4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2398" tIns="51199" rIns="102398" bIns="51199">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2000" dirty="0">
                <a:solidFill>
                  <a:schemeClr val="tx1">
                    <a:lumMod val="75000"/>
                    <a:lumOff val="25000"/>
                  </a:schemeClr>
                </a:solidFill>
                <a:latin typeface="+mn-lt"/>
                <a:ea typeface="+mn-ea"/>
                <a:cs typeface="+mn-ea"/>
                <a:sym typeface="+mn-lt"/>
              </a:rPr>
              <a:t>启动电子县项目</a:t>
            </a:r>
          </a:p>
        </p:txBody>
      </p:sp>
      <p:grpSp>
        <p:nvGrpSpPr>
          <p:cNvPr id="88" name="组合 87"/>
          <p:cNvGrpSpPr/>
          <p:nvPr/>
        </p:nvGrpSpPr>
        <p:grpSpPr>
          <a:xfrm>
            <a:off x="778831" y="1121410"/>
            <a:ext cx="2440674" cy="856274"/>
            <a:chOff x="611560" y="1470144"/>
            <a:chExt cx="2440674" cy="856274"/>
          </a:xfrm>
        </p:grpSpPr>
        <p:cxnSp>
          <p:nvCxnSpPr>
            <p:cNvPr id="89" name="直接连接符 88"/>
            <p:cNvCxnSpPr/>
            <p:nvPr/>
          </p:nvCxnSpPr>
          <p:spPr>
            <a:xfrm>
              <a:off x="611560" y="1470144"/>
              <a:ext cx="1872208" cy="0"/>
            </a:xfrm>
            <a:prstGeom prst="line">
              <a:avLst/>
            </a:prstGeom>
            <a:ln w="6350">
              <a:solidFill>
                <a:srgbClr val="A0BF0D"/>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2483768" y="1470144"/>
              <a:ext cx="568466" cy="856274"/>
            </a:xfrm>
            <a:prstGeom prst="line">
              <a:avLst/>
            </a:prstGeom>
            <a:ln w="6350">
              <a:solidFill>
                <a:srgbClr val="A0BF0D"/>
              </a:solidFill>
            </a:ln>
          </p:spPr>
          <p:style>
            <a:lnRef idx="1">
              <a:schemeClr val="accent1"/>
            </a:lnRef>
            <a:fillRef idx="0">
              <a:schemeClr val="accent1"/>
            </a:fillRef>
            <a:effectRef idx="0">
              <a:schemeClr val="accent1"/>
            </a:effectRef>
            <a:fontRef idx="minor">
              <a:schemeClr val="tx1"/>
            </a:fontRef>
          </p:style>
        </p:cxnSp>
      </p:grpSp>
      <p:grpSp>
        <p:nvGrpSpPr>
          <p:cNvPr id="91" name="组合 90"/>
          <p:cNvGrpSpPr/>
          <p:nvPr/>
        </p:nvGrpSpPr>
        <p:grpSpPr>
          <a:xfrm flipH="1">
            <a:off x="5099311" y="987574"/>
            <a:ext cx="3312368" cy="453534"/>
            <a:chOff x="-380931" y="1470144"/>
            <a:chExt cx="3312368" cy="453534"/>
          </a:xfrm>
        </p:grpSpPr>
        <p:cxnSp>
          <p:nvCxnSpPr>
            <p:cNvPr id="92" name="直接连接符 91"/>
            <p:cNvCxnSpPr/>
            <p:nvPr/>
          </p:nvCxnSpPr>
          <p:spPr>
            <a:xfrm>
              <a:off x="-380931" y="1470144"/>
              <a:ext cx="2864699" cy="0"/>
            </a:xfrm>
            <a:prstGeom prst="line">
              <a:avLst/>
            </a:prstGeom>
            <a:ln w="6350">
              <a:solidFill>
                <a:srgbClr val="A0BF0D"/>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2483767" y="1470144"/>
              <a:ext cx="447670" cy="453534"/>
            </a:xfrm>
            <a:prstGeom prst="line">
              <a:avLst/>
            </a:prstGeom>
            <a:ln w="6350">
              <a:solidFill>
                <a:srgbClr val="A0BF0D"/>
              </a:solidFill>
            </a:ln>
          </p:spPr>
          <p:style>
            <a:lnRef idx="1">
              <a:schemeClr val="accent1"/>
            </a:lnRef>
            <a:fillRef idx="0">
              <a:schemeClr val="accent1"/>
            </a:fillRef>
            <a:effectRef idx="0">
              <a:schemeClr val="accent1"/>
            </a:effectRef>
            <a:fontRef idx="minor">
              <a:schemeClr val="tx1"/>
            </a:fontRef>
          </p:style>
        </p:cxnSp>
      </p:grpSp>
      <p:cxnSp>
        <p:nvCxnSpPr>
          <p:cNvPr id="94" name="直接连接符 93"/>
          <p:cNvCxnSpPr/>
          <p:nvPr/>
        </p:nvCxnSpPr>
        <p:spPr>
          <a:xfrm>
            <a:off x="778831" y="3705876"/>
            <a:ext cx="3168352" cy="0"/>
          </a:xfrm>
          <a:prstGeom prst="line">
            <a:avLst/>
          </a:prstGeom>
          <a:ln w="6350">
            <a:solidFill>
              <a:srgbClr val="A0BF0D"/>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H="1">
            <a:off x="6311641" y="3165816"/>
            <a:ext cx="2132459" cy="0"/>
          </a:xfrm>
          <a:prstGeom prst="line">
            <a:avLst/>
          </a:prstGeom>
          <a:ln w="6350">
            <a:solidFill>
              <a:srgbClr val="A0BF0D"/>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0" name="燕尾形 39"/>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2" name="TextBox 1"/>
          <p:cNvSpPr txBox="1"/>
          <p:nvPr/>
        </p:nvSpPr>
        <p:spPr>
          <a:xfrm>
            <a:off x="539552" y="1131590"/>
            <a:ext cx="2492990" cy="1015663"/>
          </a:xfrm>
          <a:prstGeom prst="rect">
            <a:avLst/>
          </a:prstGeom>
          <a:noFill/>
        </p:spPr>
        <p:txBody>
          <a:bodyPr wrap="none" rtlCol="0">
            <a:spAutoFit/>
          </a:bodyPr>
          <a:lstStyle/>
          <a:p>
            <a:r>
              <a:rPr lang="zh-CN" altLang="en-US" sz="2000" dirty="0" smtClean="0">
                <a:solidFill>
                  <a:schemeClr val="tx1">
                    <a:lumMod val="85000"/>
                    <a:lumOff val="15000"/>
                  </a:schemeClr>
                </a:solidFill>
                <a:cs typeface="+mn-ea"/>
                <a:sym typeface="+mn-lt"/>
              </a:rPr>
              <a:t>成立</a:t>
            </a:r>
            <a:r>
              <a:rPr lang="zh-CN" altLang="en-US" sz="2000" dirty="0">
                <a:solidFill>
                  <a:schemeClr val="tx1">
                    <a:lumMod val="85000"/>
                    <a:lumOff val="15000"/>
                  </a:schemeClr>
                </a:solidFill>
                <a:cs typeface="+mn-ea"/>
                <a:sym typeface="+mn-lt"/>
              </a:rPr>
              <a:t>国家</a:t>
            </a:r>
            <a:r>
              <a:rPr lang="zh-CN" altLang="en-US" sz="2000" dirty="0" smtClean="0">
                <a:solidFill>
                  <a:schemeClr val="tx1">
                    <a:lumMod val="85000"/>
                    <a:lumOff val="15000"/>
                  </a:schemeClr>
                </a:solidFill>
                <a:cs typeface="+mn-ea"/>
                <a:sym typeface="+mn-lt"/>
              </a:rPr>
              <a:t>信息技术</a:t>
            </a:r>
            <a:endParaRPr lang="en-US" altLang="zh-CN" sz="2000" dirty="0" smtClean="0">
              <a:solidFill>
                <a:schemeClr val="tx1">
                  <a:lumMod val="85000"/>
                  <a:lumOff val="15000"/>
                </a:schemeClr>
              </a:solidFill>
              <a:cs typeface="+mn-ea"/>
              <a:sym typeface="+mn-lt"/>
            </a:endParaRPr>
          </a:p>
          <a:p>
            <a:r>
              <a:rPr lang="zh-CN" altLang="en-US" sz="2000" dirty="0" smtClean="0">
                <a:solidFill>
                  <a:schemeClr val="tx1">
                    <a:lumMod val="85000"/>
                    <a:lumOff val="15000"/>
                  </a:schemeClr>
                </a:solidFill>
                <a:cs typeface="+mn-ea"/>
                <a:sym typeface="+mn-lt"/>
              </a:rPr>
              <a:t>和</a:t>
            </a:r>
            <a:r>
              <a:rPr lang="zh-CN" altLang="en-US" sz="2000" dirty="0">
                <a:solidFill>
                  <a:schemeClr val="tx1">
                    <a:lumMod val="85000"/>
                    <a:lumOff val="15000"/>
                  </a:schemeClr>
                </a:solidFill>
                <a:cs typeface="+mn-ea"/>
                <a:sym typeface="+mn-lt"/>
              </a:rPr>
              <a:t>软件开发工作队</a:t>
            </a:r>
          </a:p>
          <a:p>
            <a:r>
              <a:rPr lang="zh-CN" altLang="en-US" sz="2000" dirty="0">
                <a:solidFill>
                  <a:schemeClr val="tx1">
                    <a:lumMod val="85000"/>
                    <a:lumOff val="15000"/>
                  </a:schemeClr>
                </a:solidFill>
                <a:cs typeface="+mn-ea"/>
                <a:sym typeface="+mn-lt"/>
              </a:rPr>
              <a:t>颁布</a:t>
            </a:r>
            <a:r>
              <a:rPr lang="en-US" altLang="zh-CN" sz="2000" dirty="0">
                <a:solidFill>
                  <a:schemeClr val="tx1">
                    <a:lumMod val="85000"/>
                    <a:lumOff val="15000"/>
                  </a:schemeClr>
                </a:solidFill>
                <a:cs typeface="+mn-ea"/>
                <a:sym typeface="+mn-lt"/>
              </a:rPr>
              <a:t>《</a:t>
            </a:r>
            <a:r>
              <a:rPr lang="zh-CN" altLang="en-US" sz="2000" dirty="0">
                <a:solidFill>
                  <a:schemeClr val="tx1">
                    <a:lumMod val="85000"/>
                    <a:lumOff val="15000"/>
                  </a:schemeClr>
                </a:solidFill>
                <a:cs typeface="+mn-ea"/>
                <a:sym typeface="+mn-lt"/>
              </a:rPr>
              <a:t>信息技术法</a:t>
            </a:r>
            <a:r>
              <a:rPr lang="en-US" altLang="zh-CN" sz="2000" dirty="0">
                <a:solidFill>
                  <a:schemeClr val="tx1">
                    <a:lumMod val="85000"/>
                    <a:lumOff val="15000"/>
                  </a:schemeClr>
                </a:solidFill>
                <a:cs typeface="+mn-ea"/>
                <a:sym typeface="+mn-lt"/>
              </a:rPr>
              <a:t>》</a:t>
            </a:r>
          </a:p>
        </p:txBody>
      </p:sp>
      <p:sp>
        <p:nvSpPr>
          <p:cNvPr id="3" name="TextBox 2"/>
          <p:cNvSpPr txBox="1"/>
          <p:nvPr/>
        </p:nvSpPr>
        <p:spPr>
          <a:xfrm>
            <a:off x="3669139" y="4299942"/>
            <a:ext cx="1963999" cy="338554"/>
          </a:xfrm>
          <a:prstGeom prst="rect">
            <a:avLst/>
          </a:prstGeom>
          <a:noFill/>
        </p:spPr>
        <p:txBody>
          <a:bodyPr wrap="none" rtlCol="0">
            <a:spAutoFit/>
          </a:bodyPr>
          <a:lstStyle/>
          <a:p>
            <a:r>
              <a:rPr lang="zh-CN" altLang="en-US" sz="1600" b="1" dirty="0" smtClean="0">
                <a:cs typeface="+mn-ea"/>
                <a:sym typeface="+mn-lt"/>
              </a:rPr>
              <a:t>* 印度信息技术政策</a:t>
            </a:r>
            <a:endParaRPr lang="zh-CN" altLang="en-US" sz="1600" b="1" dirty="0">
              <a:cs typeface="+mn-ea"/>
              <a:sym typeface="+mn-lt"/>
            </a:endParaRPr>
          </a:p>
        </p:txBody>
      </p:sp>
      <p:cxnSp>
        <p:nvCxnSpPr>
          <p:cNvPr id="42" name="直接连接符 41"/>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3" name="TextBox 43"/>
          <p:cNvSpPr txBox="1">
            <a:spLocks noChangeArrowheads="1"/>
          </p:cNvSpPr>
          <p:nvPr/>
        </p:nvSpPr>
        <p:spPr bwMode="auto">
          <a:xfrm>
            <a:off x="1907704" y="-20538"/>
            <a:ext cx="5146585"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r>
              <a:rPr lang="zh-CN" altLang="en-US" sz="4000" b="1" dirty="0" smtClean="0">
                <a:latin typeface="+mn-lt"/>
                <a:ea typeface="+mn-ea"/>
                <a:cs typeface="+mn-ea"/>
                <a:sym typeface="+mn-lt"/>
              </a:rPr>
              <a:t>信息技术政策管理</a:t>
            </a:r>
            <a:endParaRPr lang="en-US" altLang="zh-CN" sz="4000" b="1" dirty="0">
              <a:latin typeface="+mn-lt"/>
              <a:ea typeface="+mn-ea"/>
              <a:cs typeface="+mn-ea"/>
              <a:sym typeface="+mn-lt"/>
            </a:endParaRPr>
          </a:p>
        </p:txBody>
      </p:sp>
      <p:sp>
        <p:nvSpPr>
          <p:cNvPr id="44" name="燕尾形 43"/>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45" name="TextBox 7"/>
          <p:cNvSpPr txBox="1"/>
          <p:nvPr/>
        </p:nvSpPr>
        <p:spPr>
          <a:xfrm>
            <a:off x="221659" y="-20538"/>
            <a:ext cx="725769" cy="693103"/>
          </a:xfrm>
          <a:prstGeom prst="rect">
            <a:avLst/>
          </a:prstGeom>
          <a:noFill/>
        </p:spPr>
        <p:txBody>
          <a:bodyPr wrap="none" lIns="76800" tIns="38400" rIns="76800" bIns="38400" rtlCol="0">
            <a:spAutoFit/>
          </a:bodyPr>
          <a:lstStyle/>
          <a:p>
            <a:r>
              <a:rPr lang="en-US" altLang="zh-CN" sz="4000" dirty="0" smtClean="0">
                <a:cs typeface="+mn-ea"/>
                <a:sym typeface="+mn-lt"/>
              </a:rPr>
              <a:t>03</a:t>
            </a:r>
            <a:endParaRPr lang="zh-CN" altLang="en-US" sz="4000" dirty="0">
              <a:cs typeface="+mn-ea"/>
              <a:sym typeface="+mn-lt"/>
            </a:endParaRPr>
          </a:p>
        </p:txBody>
      </p:sp>
    </p:spTree>
    <p:extLst>
      <p:ext uri="{BB962C8B-B14F-4D97-AF65-F5344CB8AC3E}">
        <p14:creationId xmlns:p14="http://schemas.microsoft.com/office/powerpoint/2010/main" val="2835141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右箭头 28"/>
          <p:cNvSpPr/>
          <p:nvPr/>
        </p:nvSpPr>
        <p:spPr>
          <a:xfrm>
            <a:off x="7024757" y="2008842"/>
            <a:ext cx="1555570" cy="527050"/>
          </a:xfrm>
          <a:prstGeom prst="rightArrow">
            <a:avLst>
              <a:gd name="adj1" fmla="val 62125"/>
              <a:gd name="adj2" fmla="val 52205"/>
            </a:avLst>
          </a:prstGeom>
          <a:solidFill>
            <a:srgbClr val="31909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pPr algn="ctr"/>
            <a:endParaRPr lang="zh-CN" altLang="en-US">
              <a:cs typeface="+mn-ea"/>
              <a:sym typeface="+mn-lt"/>
            </a:endParaRPr>
          </a:p>
        </p:txBody>
      </p:sp>
      <p:sp>
        <p:nvSpPr>
          <p:cNvPr id="30" name="右箭头 29"/>
          <p:cNvSpPr/>
          <p:nvPr/>
        </p:nvSpPr>
        <p:spPr>
          <a:xfrm>
            <a:off x="5746384" y="2008842"/>
            <a:ext cx="1555570" cy="527050"/>
          </a:xfrm>
          <a:prstGeom prst="rightArrow">
            <a:avLst>
              <a:gd name="adj1" fmla="val 62125"/>
              <a:gd name="adj2" fmla="val 52205"/>
            </a:avLst>
          </a:prstGeom>
          <a:solidFill>
            <a:srgbClr val="5FCA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pPr algn="ctr"/>
            <a:endParaRPr lang="zh-CN" altLang="en-US">
              <a:cs typeface="+mn-ea"/>
              <a:sym typeface="+mn-lt"/>
            </a:endParaRPr>
          </a:p>
        </p:txBody>
      </p:sp>
      <p:sp>
        <p:nvSpPr>
          <p:cNvPr id="31" name="右箭头 30"/>
          <p:cNvSpPr/>
          <p:nvPr/>
        </p:nvSpPr>
        <p:spPr>
          <a:xfrm>
            <a:off x="4436430" y="2008842"/>
            <a:ext cx="1555570" cy="527050"/>
          </a:xfrm>
          <a:prstGeom prst="rightArrow">
            <a:avLst>
              <a:gd name="adj1" fmla="val 62125"/>
              <a:gd name="adj2" fmla="val 52205"/>
            </a:avLst>
          </a:prstGeom>
          <a:solidFill>
            <a:srgbClr val="31909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pPr algn="ctr"/>
            <a:endParaRPr lang="zh-CN" altLang="en-US">
              <a:cs typeface="+mn-ea"/>
              <a:sym typeface="+mn-lt"/>
            </a:endParaRPr>
          </a:p>
        </p:txBody>
      </p:sp>
      <p:sp>
        <p:nvSpPr>
          <p:cNvPr id="32" name="右箭头 31"/>
          <p:cNvSpPr/>
          <p:nvPr/>
        </p:nvSpPr>
        <p:spPr>
          <a:xfrm>
            <a:off x="3158057" y="2008842"/>
            <a:ext cx="1555570" cy="527050"/>
          </a:xfrm>
          <a:prstGeom prst="rightArrow">
            <a:avLst>
              <a:gd name="adj1" fmla="val 62125"/>
              <a:gd name="adj2" fmla="val 52205"/>
            </a:avLst>
          </a:prstGeom>
          <a:solidFill>
            <a:srgbClr val="5FCA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pPr algn="ctr"/>
            <a:endParaRPr lang="zh-CN" altLang="en-US">
              <a:cs typeface="+mn-ea"/>
              <a:sym typeface="+mn-lt"/>
            </a:endParaRPr>
          </a:p>
        </p:txBody>
      </p:sp>
      <p:sp>
        <p:nvSpPr>
          <p:cNvPr id="33" name="右箭头 32"/>
          <p:cNvSpPr/>
          <p:nvPr/>
        </p:nvSpPr>
        <p:spPr>
          <a:xfrm>
            <a:off x="1866814" y="2008842"/>
            <a:ext cx="1555570" cy="527050"/>
          </a:xfrm>
          <a:prstGeom prst="rightArrow">
            <a:avLst>
              <a:gd name="adj1" fmla="val 62125"/>
              <a:gd name="adj2" fmla="val 52205"/>
            </a:avLst>
          </a:prstGeom>
          <a:solidFill>
            <a:srgbClr val="31909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pPr algn="ctr"/>
            <a:endParaRPr lang="zh-CN" altLang="en-US">
              <a:cs typeface="+mn-ea"/>
              <a:sym typeface="+mn-lt"/>
            </a:endParaRPr>
          </a:p>
        </p:txBody>
      </p:sp>
      <p:sp>
        <p:nvSpPr>
          <p:cNvPr id="34" name="右箭头 33"/>
          <p:cNvSpPr/>
          <p:nvPr/>
        </p:nvSpPr>
        <p:spPr>
          <a:xfrm>
            <a:off x="588441" y="2008842"/>
            <a:ext cx="1555570" cy="527050"/>
          </a:xfrm>
          <a:prstGeom prst="rightArrow">
            <a:avLst>
              <a:gd name="adj1" fmla="val 62125"/>
              <a:gd name="adj2" fmla="val 52205"/>
            </a:avLst>
          </a:prstGeom>
          <a:solidFill>
            <a:srgbClr val="5FCA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pPr algn="ctr"/>
            <a:endParaRPr lang="zh-CN" altLang="en-US">
              <a:cs typeface="+mn-ea"/>
              <a:sym typeface="+mn-lt"/>
            </a:endParaRPr>
          </a:p>
        </p:txBody>
      </p:sp>
      <p:sp>
        <p:nvSpPr>
          <p:cNvPr id="35" name="TextBox 34"/>
          <p:cNvSpPr txBox="1"/>
          <p:nvPr/>
        </p:nvSpPr>
        <p:spPr>
          <a:xfrm>
            <a:off x="990618" y="2157826"/>
            <a:ext cx="888058" cy="288064"/>
          </a:xfrm>
          <a:prstGeom prst="rect">
            <a:avLst/>
          </a:prstGeom>
          <a:noFill/>
        </p:spPr>
        <p:txBody>
          <a:bodyPr wrap="square" lIns="102398" tIns="51199" rIns="102398" bIns="51199" rtlCol="0">
            <a:spAutoFit/>
          </a:bodyPr>
          <a:lstStyle/>
          <a:p>
            <a:pPr algn="ctr"/>
            <a:r>
              <a:rPr lang="en-US" altLang="zh-CN" sz="1200" b="1" dirty="0" smtClean="0">
                <a:solidFill>
                  <a:schemeClr val="bg1"/>
                </a:solidFill>
                <a:cs typeface="+mn-ea"/>
                <a:sym typeface="+mn-lt"/>
              </a:rPr>
              <a:t>1988</a:t>
            </a:r>
            <a:r>
              <a:rPr lang="zh-CN" altLang="en-US" sz="1200" b="1" dirty="0" smtClean="0">
                <a:solidFill>
                  <a:schemeClr val="bg1"/>
                </a:solidFill>
                <a:cs typeface="+mn-ea"/>
                <a:sym typeface="+mn-lt"/>
              </a:rPr>
              <a:t>年</a:t>
            </a:r>
            <a:endParaRPr lang="zh-CN" altLang="en-US" sz="1200" b="1" dirty="0">
              <a:solidFill>
                <a:schemeClr val="bg1"/>
              </a:solidFill>
              <a:cs typeface="+mn-ea"/>
              <a:sym typeface="+mn-lt"/>
            </a:endParaRPr>
          </a:p>
        </p:txBody>
      </p:sp>
      <p:cxnSp>
        <p:nvCxnSpPr>
          <p:cNvPr id="36" name="直接连接符 35"/>
          <p:cNvCxnSpPr/>
          <p:nvPr/>
        </p:nvCxnSpPr>
        <p:spPr>
          <a:xfrm flipV="1">
            <a:off x="1366226" y="1635844"/>
            <a:ext cx="0" cy="468000"/>
          </a:xfrm>
          <a:prstGeom prst="line">
            <a:avLst/>
          </a:prstGeom>
          <a:ln>
            <a:solidFill>
              <a:schemeClr val="bg1">
                <a:lumMod val="50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63051" y="981695"/>
            <a:ext cx="1983763" cy="215444"/>
          </a:xfrm>
          <a:prstGeom prst="rect">
            <a:avLst/>
          </a:prstGeom>
          <a:noFill/>
        </p:spPr>
        <p:txBody>
          <a:bodyPr wrap="square" lIns="0" tIns="0" rIns="0" bIns="0" rtlCol="0">
            <a:spAutoFit/>
          </a:bodyPr>
          <a:lstStyle/>
          <a:p>
            <a:r>
              <a:rPr lang="en-US" altLang="zh-CN" sz="1400" dirty="0" smtClean="0">
                <a:cs typeface="+mn-ea"/>
                <a:sym typeface="+mn-lt"/>
              </a:rPr>
              <a:t>《</a:t>
            </a:r>
            <a:r>
              <a:rPr lang="zh-CN" altLang="en-US" sz="1400" dirty="0" smtClean="0">
                <a:cs typeface="+mn-ea"/>
                <a:sym typeface="+mn-lt"/>
              </a:rPr>
              <a:t>信息技术发展政策要点</a:t>
            </a:r>
            <a:r>
              <a:rPr lang="en-US" altLang="zh-CN" sz="1400" dirty="0" smtClean="0">
                <a:cs typeface="+mn-ea"/>
                <a:sym typeface="+mn-lt"/>
              </a:rPr>
              <a:t>》</a:t>
            </a:r>
            <a:endParaRPr lang="zh-CN" altLang="en-US" sz="1400" dirty="0">
              <a:cs typeface="+mn-ea"/>
              <a:sym typeface="+mn-lt"/>
            </a:endParaRPr>
          </a:p>
        </p:txBody>
      </p:sp>
      <p:cxnSp>
        <p:nvCxnSpPr>
          <p:cNvPr id="39" name="直接连接符 38"/>
          <p:cNvCxnSpPr/>
          <p:nvPr/>
        </p:nvCxnSpPr>
        <p:spPr>
          <a:xfrm>
            <a:off x="2644598" y="2481886"/>
            <a:ext cx="0" cy="468000"/>
          </a:xfrm>
          <a:prstGeom prst="line">
            <a:avLst/>
          </a:prstGeom>
          <a:ln>
            <a:solidFill>
              <a:schemeClr val="bg1">
                <a:lumMod val="50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268992" y="2157826"/>
            <a:ext cx="888058" cy="288064"/>
          </a:xfrm>
          <a:prstGeom prst="rect">
            <a:avLst/>
          </a:prstGeom>
          <a:noFill/>
        </p:spPr>
        <p:txBody>
          <a:bodyPr wrap="square" lIns="102398" tIns="51199" rIns="102398" bIns="51199" rtlCol="0">
            <a:spAutoFit/>
          </a:bodyPr>
          <a:lstStyle/>
          <a:p>
            <a:pPr algn="ctr"/>
            <a:r>
              <a:rPr lang="en-US" altLang="zh-CN" sz="1200" b="1" dirty="0" smtClean="0">
                <a:solidFill>
                  <a:schemeClr val="bg1"/>
                </a:solidFill>
                <a:cs typeface="+mn-ea"/>
                <a:sym typeface="+mn-lt"/>
              </a:rPr>
              <a:t>1990</a:t>
            </a:r>
            <a:r>
              <a:rPr lang="zh-CN" altLang="en-US" sz="1200" b="1" dirty="0" smtClean="0">
                <a:solidFill>
                  <a:schemeClr val="bg1"/>
                </a:solidFill>
                <a:cs typeface="+mn-ea"/>
                <a:sym typeface="+mn-lt"/>
              </a:rPr>
              <a:t>年</a:t>
            </a:r>
            <a:endParaRPr lang="zh-CN" altLang="en-US" sz="1200" b="1" dirty="0">
              <a:solidFill>
                <a:schemeClr val="bg1"/>
              </a:solidFill>
              <a:cs typeface="+mn-ea"/>
              <a:sym typeface="+mn-lt"/>
            </a:endParaRPr>
          </a:p>
        </p:txBody>
      </p:sp>
      <p:sp>
        <p:nvSpPr>
          <p:cNvPr id="41" name="TextBox 40"/>
          <p:cNvSpPr txBox="1"/>
          <p:nvPr/>
        </p:nvSpPr>
        <p:spPr>
          <a:xfrm>
            <a:off x="3560234" y="2157826"/>
            <a:ext cx="888058" cy="288064"/>
          </a:xfrm>
          <a:prstGeom prst="rect">
            <a:avLst/>
          </a:prstGeom>
          <a:noFill/>
        </p:spPr>
        <p:txBody>
          <a:bodyPr wrap="square" lIns="102398" tIns="51199" rIns="102398" bIns="51199" rtlCol="0">
            <a:spAutoFit/>
          </a:bodyPr>
          <a:lstStyle/>
          <a:p>
            <a:pPr algn="ctr"/>
            <a:r>
              <a:rPr lang="en-US" altLang="zh-CN" sz="1200" b="1" dirty="0" smtClean="0">
                <a:solidFill>
                  <a:schemeClr val="bg1"/>
                </a:solidFill>
                <a:cs typeface="+mn-ea"/>
                <a:sym typeface="+mn-lt"/>
              </a:rPr>
              <a:t>1993</a:t>
            </a:r>
            <a:r>
              <a:rPr lang="zh-CN" altLang="en-US" sz="1200" b="1" dirty="0" smtClean="0">
                <a:solidFill>
                  <a:schemeClr val="bg1"/>
                </a:solidFill>
                <a:cs typeface="+mn-ea"/>
                <a:sym typeface="+mn-lt"/>
              </a:rPr>
              <a:t>年起</a:t>
            </a:r>
            <a:endParaRPr lang="zh-CN" altLang="en-US" sz="1200" b="1" dirty="0">
              <a:solidFill>
                <a:schemeClr val="bg1"/>
              </a:solidFill>
              <a:cs typeface="+mn-ea"/>
              <a:sym typeface="+mn-lt"/>
            </a:endParaRPr>
          </a:p>
        </p:txBody>
      </p:sp>
      <p:sp>
        <p:nvSpPr>
          <p:cNvPr id="42" name="TextBox 41"/>
          <p:cNvSpPr txBox="1"/>
          <p:nvPr/>
        </p:nvSpPr>
        <p:spPr>
          <a:xfrm>
            <a:off x="4807735" y="2157826"/>
            <a:ext cx="961048" cy="288064"/>
          </a:xfrm>
          <a:prstGeom prst="rect">
            <a:avLst/>
          </a:prstGeom>
          <a:noFill/>
        </p:spPr>
        <p:txBody>
          <a:bodyPr wrap="square" lIns="102398" tIns="51199" rIns="102398" bIns="51199" rtlCol="0">
            <a:spAutoFit/>
          </a:bodyPr>
          <a:lstStyle/>
          <a:p>
            <a:pPr algn="ctr"/>
            <a:r>
              <a:rPr lang="en-US" altLang="zh-CN" sz="1200" b="1" dirty="0" smtClean="0">
                <a:solidFill>
                  <a:schemeClr val="bg1"/>
                </a:solidFill>
                <a:cs typeface="+mn-ea"/>
                <a:sym typeface="+mn-lt"/>
              </a:rPr>
              <a:t>2004</a:t>
            </a:r>
            <a:r>
              <a:rPr lang="zh-CN" altLang="en-US" sz="1200" b="1" dirty="0" smtClean="0">
                <a:solidFill>
                  <a:schemeClr val="bg1"/>
                </a:solidFill>
                <a:cs typeface="+mn-ea"/>
                <a:sym typeface="+mn-lt"/>
              </a:rPr>
              <a:t>年</a:t>
            </a:r>
            <a:endParaRPr lang="zh-CN" altLang="en-US" sz="1200" b="1" dirty="0">
              <a:solidFill>
                <a:schemeClr val="bg1"/>
              </a:solidFill>
              <a:cs typeface="+mn-ea"/>
              <a:sym typeface="+mn-lt"/>
            </a:endParaRPr>
          </a:p>
        </p:txBody>
      </p:sp>
      <p:sp>
        <p:nvSpPr>
          <p:cNvPr id="43" name="TextBox 42"/>
          <p:cNvSpPr txBox="1"/>
          <p:nvPr/>
        </p:nvSpPr>
        <p:spPr>
          <a:xfrm>
            <a:off x="6109687" y="2157826"/>
            <a:ext cx="979973" cy="288064"/>
          </a:xfrm>
          <a:prstGeom prst="rect">
            <a:avLst/>
          </a:prstGeom>
          <a:noFill/>
        </p:spPr>
        <p:txBody>
          <a:bodyPr wrap="square" lIns="102398" tIns="51199" rIns="102398" bIns="51199" rtlCol="0">
            <a:spAutoFit/>
          </a:bodyPr>
          <a:lstStyle/>
          <a:p>
            <a:pPr algn="ctr"/>
            <a:r>
              <a:rPr lang="en-US" altLang="zh-CN" sz="1200" b="1" dirty="0" smtClean="0">
                <a:solidFill>
                  <a:schemeClr val="bg1"/>
                </a:solidFill>
                <a:cs typeface="+mn-ea"/>
                <a:sym typeface="+mn-lt"/>
              </a:rPr>
              <a:t>2009</a:t>
            </a:r>
            <a:r>
              <a:rPr lang="zh-CN" altLang="en-US" sz="1200" b="1" dirty="0" smtClean="0">
                <a:solidFill>
                  <a:schemeClr val="bg1"/>
                </a:solidFill>
                <a:cs typeface="+mn-ea"/>
                <a:sym typeface="+mn-lt"/>
              </a:rPr>
              <a:t>年</a:t>
            </a:r>
            <a:endParaRPr lang="zh-CN" altLang="en-US" sz="1200" b="1" dirty="0">
              <a:solidFill>
                <a:schemeClr val="bg1"/>
              </a:solidFill>
              <a:cs typeface="+mn-ea"/>
              <a:sym typeface="+mn-lt"/>
            </a:endParaRPr>
          </a:p>
        </p:txBody>
      </p:sp>
      <p:sp>
        <p:nvSpPr>
          <p:cNvPr id="44" name="TextBox 43"/>
          <p:cNvSpPr txBox="1"/>
          <p:nvPr/>
        </p:nvSpPr>
        <p:spPr>
          <a:xfrm>
            <a:off x="7398357" y="2157826"/>
            <a:ext cx="955621" cy="288064"/>
          </a:xfrm>
          <a:prstGeom prst="rect">
            <a:avLst/>
          </a:prstGeom>
          <a:noFill/>
        </p:spPr>
        <p:txBody>
          <a:bodyPr wrap="square" lIns="102398" tIns="51199" rIns="102398" bIns="51199" rtlCol="0">
            <a:spAutoFit/>
          </a:bodyPr>
          <a:lstStyle/>
          <a:p>
            <a:pPr algn="ctr"/>
            <a:r>
              <a:rPr lang="en-US" altLang="zh-CN" sz="1200" b="1" dirty="0" smtClean="0">
                <a:solidFill>
                  <a:schemeClr val="bg1"/>
                </a:solidFill>
                <a:cs typeface="+mn-ea"/>
                <a:sym typeface="+mn-lt"/>
              </a:rPr>
              <a:t>2011</a:t>
            </a:r>
            <a:r>
              <a:rPr lang="zh-CN" altLang="en-US" sz="1200" b="1" dirty="0" smtClean="0">
                <a:solidFill>
                  <a:schemeClr val="bg1"/>
                </a:solidFill>
                <a:cs typeface="+mn-ea"/>
                <a:sym typeface="+mn-lt"/>
              </a:rPr>
              <a:t>年后</a:t>
            </a:r>
            <a:endParaRPr lang="zh-CN" altLang="en-US" sz="1200" b="1" dirty="0">
              <a:solidFill>
                <a:schemeClr val="bg1"/>
              </a:solidFill>
              <a:cs typeface="+mn-ea"/>
              <a:sym typeface="+mn-lt"/>
            </a:endParaRPr>
          </a:p>
        </p:txBody>
      </p:sp>
      <p:cxnSp>
        <p:nvCxnSpPr>
          <p:cNvPr id="45" name="直接连接符 44"/>
          <p:cNvCxnSpPr/>
          <p:nvPr/>
        </p:nvCxnSpPr>
        <p:spPr>
          <a:xfrm flipV="1">
            <a:off x="3935842" y="1635844"/>
            <a:ext cx="0" cy="468000"/>
          </a:xfrm>
          <a:prstGeom prst="line">
            <a:avLst/>
          </a:prstGeom>
          <a:ln>
            <a:solidFill>
              <a:schemeClr val="bg1">
                <a:lumMod val="50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895069" y="771550"/>
            <a:ext cx="2159686" cy="1277273"/>
          </a:xfrm>
          <a:prstGeom prst="rect">
            <a:avLst/>
          </a:prstGeom>
          <a:noFill/>
        </p:spPr>
        <p:txBody>
          <a:bodyPr wrap="square" lIns="0" tIns="0" rIns="0" bIns="0" rtlCol="0">
            <a:spAutoFit/>
          </a:bodyPr>
          <a:lstStyle/>
          <a:p>
            <a:r>
              <a:rPr lang="en-US" altLang="zh-CN" sz="1400" dirty="0" smtClean="0">
                <a:cs typeface="+mn-ea"/>
                <a:sym typeface="+mn-lt"/>
              </a:rPr>
              <a:t>《</a:t>
            </a:r>
            <a:r>
              <a:rPr lang="zh-CN" altLang="en-US" sz="1400" dirty="0" smtClean="0">
                <a:cs typeface="+mn-ea"/>
                <a:sym typeface="+mn-lt"/>
              </a:rPr>
              <a:t>通信技术政策</a:t>
            </a:r>
            <a:r>
              <a:rPr lang="en-US" altLang="zh-CN" sz="1400" dirty="0" smtClean="0">
                <a:cs typeface="+mn-ea"/>
                <a:sym typeface="+mn-lt"/>
              </a:rPr>
              <a:t>》</a:t>
            </a:r>
          </a:p>
          <a:p>
            <a:r>
              <a:rPr lang="en-US" altLang="zh-CN" sz="1400" dirty="0" smtClean="0">
                <a:cs typeface="+mn-ea"/>
                <a:sym typeface="+mn-lt"/>
              </a:rPr>
              <a:t>《</a:t>
            </a:r>
            <a:r>
              <a:rPr lang="zh-CN" altLang="en-US" sz="1400" dirty="0" smtClean="0">
                <a:cs typeface="+mn-ea"/>
                <a:sym typeface="+mn-lt"/>
              </a:rPr>
              <a:t>关于加速发展微电子和计      算机产业的对策</a:t>
            </a:r>
            <a:r>
              <a:rPr lang="en-US" altLang="zh-CN" sz="1400" dirty="0" smtClean="0">
                <a:cs typeface="+mn-ea"/>
                <a:sym typeface="+mn-lt"/>
              </a:rPr>
              <a:t>》</a:t>
            </a:r>
          </a:p>
          <a:p>
            <a:r>
              <a:rPr lang="en-US" altLang="zh-CN" sz="1400" dirty="0" smtClean="0">
                <a:cs typeface="+mn-ea"/>
                <a:sym typeface="+mn-lt"/>
              </a:rPr>
              <a:t>《</a:t>
            </a:r>
            <a:r>
              <a:rPr lang="zh-CN" altLang="en-US" sz="1400" dirty="0" smtClean="0">
                <a:cs typeface="+mn-ea"/>
                <a:sym typeface="+mn-lt"/>
              </a:rPr>
              <a:t>关于我国电子产业发展战</a:t>
            </a:r>
            <a:endParaRPr lang="en-US" altLang="zh-CN" sz="1400" dirty="0" smtClean="0">
              <a:cs typeface="+mn-ea"/>
              <a:sym typeface="+mn-lt"/>
            </a:endParaRPr>
          </a:p>
          <a:p>
            <a:r>
              <a:rPr lang="zh-CN" altLang="en-US" sz="1400" dirty="0" smtClean="0">
                <a:cs typeface="+mn-ea"/>
                <a:sym typeface="+mn-lt"/>
              </a:rPr>
              <a:t>略的报告</a:t>
            </a:r>
            <a:r>
              <a:rPr lang="en-US" altLang="zh-CN" sz="1400" dirty="0" smtClean="0">
                <a:cs typeface="+mn-ea"/>
                <a:sym typeface="+mn-lt"/>
              </a:rPr>
              <a:t>》</a:t>
            </a:r>
          </a:p>
          <a:p>
            <a:endParaRPr lang="zh-CN" altLang="en-US" sz="1300" dirty="0">
              <a:solidFill>
                <a:schemeClr val="tx1">
                  <a:lumMod val="75000"/>
                  <a:lumOff val="25000"/>
                </a:schemeClr>
              </a:solidFill>
              <a:cs typeface="+mn-ea"/>
              <a:sym typeface="+mn-lt"/>
            </a:endParaRPr>
          </a:p>
        </p:txBody>
      </p:sp>
      <p:sp>
        <p:nvSpPr>
          <p:cNvPr id="47" name="TextBox 46"/>
          <p:cNvSpPr txBox="1"/>
          <p:nvPr/>
        </p:nvSpPr>
        <p:spPr>
          <a:xfrm>
            <a:off x="4062874" y="2949938"/>
            <a:ext cx="1983763" cy="1508105"/>
          </a:xfrm>
          <a:prstGeom prst="rect">
            <a:avLst/>
          </a:prstGeom>
          <a:noFill/>
        </p:spPr>
        <p:txBody>
          <a:bodyPr wrap="square" lIns="0" tIns="0" rIns="0" bIns="0" rtlCol="0">
            <a:spAutoFit/>
          </a:bodyPr>
          <a:lstStyle/>
          <a:p>
            <a:r>
              <a:rPr lang="en-US" altLang="zh-CN" sz="1400" dirty="0" smtClean="0">
                <a:cs typeface="+mn-ea"/>
                <a:sym typeface="+mn-lt"/>
              </a:rPr>
              <a:t>《</a:t>
            </a:r>
            <a:r>
              <a:rPr lang="zh-CN" altLang="en-US" sz="1400" dirty="0" smtClean="0">
                <a:cs typeface="+mn-ea"/>
                <a:sym typeface="+mn-lt"/>
              </a:rPr>
              <a:t>关于加强信息资源开发利用工作的若干意见</a:t>
            </a:r>
            <a:r>
              <a:rPr lang="en-US" altLang="zh-CN" sz="1400" dirty="0" smtClean="0">
                <a:cs typeface="+mn-ea"/>
                <a:sym typeface="+mn-lt"/>
              </a:rPr>
              <a:t>》</a:t>
            </a:r>
            <a:endParaRPr lang="en-US" altLang="zh-CN" sz="1400" dirty="0">
              <a:cs typeface="+mn-ea"/>
              <a:sym typeface="+mn-lt"/>
            </a:endParaRPr>
          </a:p>
          <a:p>
            <a:r>
              <a:rPr lang="en-US" altLang="zh-CN" sz="1400" dirty="0" smtClean="0">
                <a:cs typeface="+mn-ea"/>
                <a:sym typeface="+mn-lt"/>
              </a:rPr>
              <a:t>《</a:t>
            </a:r>
            <a:r>
              <a:rPr lang="zh-CN" altLang="en-US" sz="1400" dirty="0" smtClean="0">
                <a:cs typeface="+mn-ea"/>
                <a:sym typeface="+mn-lt"/>
              </a:rPr>
              <a:t>关于进一步推行政务公开的意见</a:t>
            </a:r>
            <a:r>
              <a:rPr lang="en-US" altLang="zh-CN" sz="1400" dirty="0" smtClean="0">
                <a:cs typeface="+mn-ea"/>
                <a:sym typeface="+mn-lt"/>
              </a:rPr>
              <a:t>》</a:t>
            </a:r>
          </a:p>
          <a:p>
            <a:r>
              <a:rPr lang="en-US" altLang="zh-CN" sz="1400" dirty="0" smtClean="0">
                <a:cs typeface="+mn-ea"/>
                <a:sym typeface="+mn-lt"/>
              </a:rPr>
              <a:t>《</a:t>
            </a:r>
            <a:r>
              <a:rPr lang="zh-CN" altLang="en-US" sz="1400" dirty="0" smtClean="0">
                <a:cs typeface="+mn-ea"/>
                <a:sym typeface="+mn-lt"/>
              </a:rPr>
              <a:t>关于印发强化服务促进中  小企业信息化意见的通知</a:t>
            </a:r>
            <a:r>
              <a:rPr lang="en-US" altLang="zh-CN" sz="1300" dirty="0" smtClean="0">
                <a:cs typeface="+mn-ea"/>
                <a:sym typeface="+mn-lt"/>
              </a:rPr>
              <a:t>》</a:t>
            </a:r>
            <a:endParaRPr lang="zh-CN" altLang="en-US" sz="1300" dirty="0">
              <a:cs typeface="+mn-ea"/>
              <a:sym typeface="+mn-lt"/>
            </a:endParaRPr>
          </a:p>
        </p:txBody>
      </p:sp>
      <p:cxnSp>
        <p:nvCxnSpPr>
          <p:cNvPr id="48" name="直接连接符 47"/>
          <p:cNvCxnSpPr/>
          <p:nvPr/>
        </p:nvCxnSpPr>
        <p:spPr>
          <a:xfrm>
            <a:off x="5214214" y="2445934"/>
            <a:ext cx="0" cy="468000"/>
          </a:xfrm>
          <a:prstGeom prst="line">
            <a:avLst/>
          </a:prstGeom>
          <a:ln>
            <a:solidFill>
              <a:schemeClr val="bg1">
                <a:lumMod val="50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6524168" y="1635844"/>
            <a:ext cx="0" cy="468000"/>
          </a:xfrm>
          <a:prstGeom prst="line">
            <a:avLst/>
          </a:prstGeom>
          <a:ln>
            <a:solidFill>
              <a:schemeClr val="bg1">
                <a:lumMod val="50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720993" y="789625"/>
            <a:ext cx="1983763" cy="861774"/>
          </a:xfrm>
          <a:prstGeom prst="rect">
            <a:avLst/>
          </a:prstGeom>
          <a:noFill/>
        </p:spPr>
        <p:txBody>
          <a:bodyPr wrap="square" lIns="0" tIns="0" rIns="0" bIns="0" rtlCol="0">
            <a:spAutoFit/>
          </a:bodyPr>
          <a:lstStyle/>
          <a:p>
            <a:r>
              <a:rPr lang="en-US" altLang="zh-CN" sz="1400" dirty="0" smtClean="0">
                <a:cs typeface="+mn-ea"/>
                <a:sym typeface="+mn-lt"/>
              </a:rPr>
              <a:t>《</a:t>
            </a:r>
            <a:r>
              <a:rPr lang="zh-CN" altLang="en-US" sz="1400" dirty="0" smtClean="0">
                <a:cs typeface="+mn-ea"/>
                <a:sym typeface="+mn-lt"/>
              </a:rPr>
              <a:t>电子信息产业调整和振兴计划</a:t>
            </a:r>
            <a:r>
              <a:rPr lang="en-US" altLang="zh-CN" sz="1400" dirty="0" smtClean="0">
                <a:cs typeface="+mn-ea"/>
                <a:sym typeface="+mn-lt"/>
              </a:rPr>
              <a:t>》</a:t>
            </a:r>
          </a:p>
          <a:p>
            <a:r>
              <a:rPr lang="en-US" altLang="zh-CN" sz="1400" dirty="0" smtClean="0">
                <a:cs typeface="+mn-ea"/>
                <a:sym typeface="+mn-lt"/>
              </a:rPr>
              <a:t>《</a:t>
            </a:r>
            <a:r>
              <a:rPr lang="zh-CN" altLang="en-US" sz="1400" dirty="0" smtClean="0">
                <a:cs typeface="+mn-ea"/>
                <a:sym typeface="+mn-lt"/>
              </a:rPr>
              <a:t>信息安全条例（报送稿）</a:t>
            </a:r>
            <a:r>
              <a:rPr lang="en-US" altLang="zh-CN" sz="1300" dirty="0" smtClean="0">
                <a:solidFill>
                  <a:schemeClr val="tx1">
                    <a:lumMod val="75000"/>
                    <a:lumOff val="25000"/>
                  </a:schemeClr>
                </a:solidFill>
                <a:cs typeface="+mn-ea"/>
                <a:sym typeface="+mn-lt"/>
              </a:rPr>
              <a:t>》</a:t>
            </a:r>
            <a:endParaRPr lang="zh-CN" altLang="en-US" sz="1300" dirty="0">
              <a:solidFill>
                <a:schemeClr val="tx1">
                  <a:lumMod val="75000"/>
                  <a:lumOff val="25000"/>
                </a:schemeClr>
              </a:solidFill>
              <a:cs typeface="+mn-ea"/>
              <a:sym typeface="+mn-lt"/>
            </a:endParaRPr>
          </a:p>
        </p:txBody>
      </p:sp>
      <p:sp>
        <p:nvSpPr>
          <p:cNvPr id="51" name="TextBox 50"/>
          <p:cNvSpPr txBox="1"/>
          <p:nvPr/>
        </p:nvSpPr>
        <p:spPr>
          <a:xfrm>
            <a:off x="6618539" y="3015848"/>
            <a:ext cx="1983763" cy="861774"/>
          </a:xfrm>
          <a:prstGeom prst="rect">
            <a:avLst/>
          </a:prstGeom>
          <a:noFill/>
        </p:spPr>
        <p:txBody>
          <a:bodyPr wrap="square" lIns="0" tIns="0" rIns="0" bIns="0" rtlCol="0">
            <a:spAutoFit/>
          </a:bodyPr>
          <a:lstStyle/>
          <a:p>
            <a:r>
              <a:rPr lang="en-US" altLang="zh-CN" sz="1400" dirty="0" smtClean="0">
                <a:cs typeface="+mn-ea"/>
                <a:sym typeface="+mn-lt"/>
              </a:rPr>
              <a:t>《</a:t>
            </a:r>
            <a:r>
              <a:rPr lang="zh-CN" altLang="en-US" sz="1400" dirty="0" smtClean="0">
                <a:cs typeface="+mn-ea"/>
                <a:sym typeface="+mn-lt"/>
              </a:rPr>
              <a:t>国民经济和社会发展“十二五”规划纲要</a:t>
            </a:r>
            <a:r>
              <a:rPr lang="en-US" altLang="zh-CN" sz="1400" dirty="0" smtClean="0">
                <a:cs typeface="+mn-ea"/>
                <a:sym typeface="+mn-lt"/>
              </a:rPr>
              <a:t>》</a:t>
            </a:r>
            <a:endParaRPr lang="en-US" altLang="zh-CN" sz="1400" dirty="0">
              <a:cs typeface="+mn-ea"/>
              <a:sym typeface="+mn-lt"/>
            </a:endParaRPr>
          </a:p>
          <a:p>
            <a:r>
              <a:rPr lang="en-US" altLang="zh-CN" sz="1400" dirty="0">
                <a:cs typeface="+mn-ea"/>
                <a:sym typeface="+mn-lt"/>
              </a:rPr>
              <a:t>《</a:t>
            </a:r>
            <a:r>
              <a:rPr lang="en-US" altLang="zh-CN" sz="1400" dirty="0" smtClean="0">
                <a:cs typeface="+mn-ea"/>
                <a:sym typeface="+mn-lt"/>
              </a:rPr>
              <a:t>“</a:t>
            </a:r>
            <a:r>
              <a:rPr lang="zh-CN" altLang="en-US" sz="1400" dirty="0" smtClean="0">
                <a:cs typeface="+mn-ea"/>
                <a:sym typeface="+mn-lt"/>
              </a:rPr>
              <a:t>十二五”国家战略性新兴产业发展规划</a:t>
            </a:r>
            <a:r>
              <a:rPr lang="en-US" altLang="zh-CN" sz="1400" dirty="0" smtClean="0">
                <a:cs typeface="+mn-ea"/>
                <a:sym typeface="+mn-lt"/>
              </a:rPr>
              <a:t>》</a:t>
            </a:r>
            <a:endParaRPr lang="zh-CN" altLang="en-US" sz="1400" dirty="0">
              <a:cs typeface="+mn-ea"/>
              <a:sym typeface="+mn-lt"/>
            </a:endParaRPr>
          </a:p>
        </p:txBody>
      </p:sp>
      <p:cxnSp>
        <p:nvCxnSpPr>
          <p:cNvPr id="52" name="直接连接符 51"/>
          <p:cNvCxnSpPr/>
          <p:nvPr/>
        </p:nvCxnSpPr>
        <p:spPr>
          <a:xfrm>
            <a:off x="7802541" y="2427880"/>
            <a:ext cx="0" cy="468000"/>
          </a:xfrm>
          <a:prstGeom prst="line">
            <a:avLst/>
          </a:prstGeom>
          <a:ln>
            <a:solidFill>
              <a:schemeClr val="bg1">
                <a:lumMod val="50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8" name="燕尾形 27"/>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5" name="TextBox 4"/>
          <p:cNvSpPr txBox="1"/>
          <p:nvPr/>
        </p:nvSpPr>
        <p:spPr>
          <a:xfrm>
            <a:off x="1612233" y="3061144"/>
            <a:ext cx="1980029" cy="307777"/>
          </a:xfrm>
          <a:prstGeom prst="rect">
            <a:avLst/>
          </a:prstGeom>
          <a:noFill/>
        </p:spPr>
        <p:txBody>
          <a:bodyPr wrap="none" rtlCol="0">
            <a:spAutoFit/>
          </a:bodyPr>
          <a:lstStyle/>
          <a:p>
            <a:r>
              <a:rPr lang="en-US" altLang="zh-CN" sz="1400" dirty="0" smtClean="0">
                <a:cs typeface="+mn-ea"/>
                <a:sym typeface="+mn-lt"/>
              </a:rPr>
              <a:t>《</a:t>
            </a:r>
            <a:r>
              <a:rPr lang="zh-CN" altLang="en-US" sz="1400" dirty="0" smtClean="0">
                <a:cs typeface="+mn-ea"/>
                <a:sym typeface="+mn-lt"/>
              </a:rPr>
              <a:t>信息技术发展政策</a:t>
            </a:r>
            <a:r>
              <a:rPr lang="en-US" altLang="zh-CN" sz="1400" dirty="0" smtClean="0">
                <a:cs typeface="+mn-ea"/>
                <a:sym typeface="+mn-lt"/>
              </a:rPr>
              <a:t>》</a:t>
            </a:r>
            <a:endParaRPr lang="zh-CN" altLang="en-US" sz="1400" dirty="0">
              <a:cs typeface="+mn-ea"/>
              <a:sym typeface="+mn-lt"/>
            </a:endParaRPr>
          </a:p>
        </p:txBody>
      </p:sp>
      <p:cxnSp>
        <p:nvCxnSpPr>
          <p:cNvPr id="9" name="直接连接符 8"/>
          <p:cNvCxnSpPr/>
          <p:nvPr/>
        </p:nvCxnSpPr>
        <p:spPr>
          <a:xfrm flipV="1">
            <a:off x="1366226" y="1301527"/>
            <a:ext cx="0" cy="370269"/>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635896" y="4515966"/>
            <a:ext cx="1963999" cy="338554"/>
          </a:xfrm>
          <a:prstGeom prst="rect">
            <a:avLst/>
          </a:prstGeom>
          <a:noFill/>
        </p:spPr>
        <p:txBody>
          <a:bodyPr wrap="none" rtlCol="0">
            <a:spAutoFit/>
          </a:bodyPr>
          <a:lstStyle/>
          <a:p>
            <a:r>
              <a:rPr lang="zh-CN" altLang="en-US" sz="1600" b="1" dirty="0" smtClean="0">
                <a:cs typeface="+mn-ea"/>
                <a:sym typeface="+mn-lt"/>
              </a:rPr>
              <a:t>* 中国信息技术政策</a:t>
            </a:r>
            <a:endParaRPr lang="zh-CN" altLang="en-US" sz="1600" b="1" dirty="0">
              <a:cs typeface="+mn-ea"/>
              <a:sym typeface="+mn-lt"/>
            </a:endParaRPr>
          </a:p>
        </p:txBody>
      </p:sp>
      <p:cxnSp>
        <p:nvCxnSpPr>
          <p:cNvPr id="38" name="直接连接符 37"/>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55" name="燕尾形 54"/>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cxnSp>
        <p:nvCxnSpPr>
          <p:cNvPr id="57" name="直接连接符 56"/>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58" name="TextBox 43"/>
          <p:cNvSpPr txBox="1">
            <a:spLocks noChangeArrowheads="1"/>
          </p:cNvSpPr>
          <p:nvPr/>
        </p:nvSpPr>
        <p:spPr bwMode="auto">
          <a:xfrm>
            <a:off x="1907704" y="-20538"/>
            <a:ext cx="5146585"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r>
              <a:rPr lang="zh-CN" altLang="en-US" sz="4000" b="1" dirty="0" smtClean="0">
                <a:latin typeface="+mn-lt"/>
                <a:ea typeface="+mn-ea"/>
                <a:cs typeface="+mn-ea"/>
                <a:sym typeface="+mn-lt"/>
              </a:rPr>
              <a:t>信息技术政策管理</a:t>
            </a:r>
            <a:endParaRPr lang="en-US" altLang="zh-CN" sz="4000" b="1" dirty="0">
              <a:latin typeface="+mn-lt"/>
              <a:ea typeface="+mn-ea"/>
              <a:cs typeface="+mn-ea"/>
              <a:sym typeface="+mn-lt"/>
            </a:endParaRPr>
          </a:p>
        </p:txBody>
      </p:sp>
      <p:sp>
        <p:nvSpPr>
          <p:cNvPr id="59" name="燕尾形 58"/>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60" name="TextBox 7"/>
          <p:cNvSpPr txBox="1"/>
          <p:nvPr/>
        </p:nvSpPr>
        <p:spPr>
          <a:xfrm>
            <a:off x="221659" y="-20538"/>
            <a:ext cx="725769" cy="693103"/>
          </a:xfrm>
          <a:prstGeom prst="rect">
            <a:avLst/>
          </a:prstGeom>
          <a:noFill/>
        </p:spPr>
        <p:txBody>
          <a:bodyPr wrap="none" lIns="76800" tIns="38400" rIns="76800" bIns="38400" rtlCol="0">
            <a:spAutoFit/>
          </a:bodyPr>
          <a:lstStyle/>
          <a:p>
            <a:r>
              <a:rPr lang="en-US" altLang="zh-CN" sz="4000" dirty="0" smtClean="0">
                <a:cs typeface="+mn-ea"/>
                <a:sym typeface="+mn-lt"/>
              </a:rPr>
              <a:t>03</a:t>
            </a:r>
            <a:endParaRPr lang="zh-CN" altLang="en-US" sz="4000" dirty="0">
              <a:cs typeface="+mn-ea"/>
              <a:sym typeface="+mn-lt"/>
            </a:endParaRPr>
          </a:p>
        </p:txBody>
      </p:sp>
    </p:spTree>
    <p:extLst>
      <p:ext uri="{BB962C8B-B14F-4D97-AF65-F5344CB8AC3E}">
        <p14:creationId xmlns:p14="http://schemas.microsoft.com/office/powerpoint/2010/main" val="1570630684"/>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a:spLocks/>
          </p:cNvSpPr>
          <p:nvPr/>
        </p:nvSpPr>
        <p:spPr bwMode="auto">
          <a:xfrm>
            <a:off x="1467538" y="3352329"/>
            <a:ext cx="146050" cy="1163637"/>
          </a:xfrm>
          <a:custGeom>
            <a:avLst/>
            <a:gdLst>
              <a:gd name="T0" fmla="*/ 256 w 669"/>
              <a:gd name="T1" fmla="*/ 0 h 5309"/>
              <a:gd name="T2" fmla="*/ 256 w 669"/>
              <a:gd name="T3" fmla="*/ 4149 h 5309"/>
              <a:gd name="T4" fmla="*/ 669 w 669"/>
              <a:gd name="T5" fmla="*/ 5127 h 5309"/>
              <a:gd name="T6" fmla="*/ 486 w 669"/>
              <a:gd name="T7" fmla="*/ 5309 h 5309"/>
              <a:gd name="T8" fmla="*/ 0 w 669"/>
              <a:gd name="T9" fmla="*/ 4161 h 5309"/>
              <a:gd name="T10" fmla="*/ 0 w 669"/>
              <a:gd name="T11" fmla="*/ 0 h 5309"/>
              <a:gd name="T12" fmla="*/ 256 w 669"/>
              <a:gd name="T13" fmla="*/ 0 h 5309"/>
            </a:gdLst>
            <a:ahLst/>
            <a:cxnLst>
              <a:cxn ang="0">
                <a:pos x="T0" y="T1"/>
              </a:cxn>
              <a:cxn ang="0">
                <a:pos x="T2" y="T3"/>
              </a:cxn>
              <a:cxn ang="0">
                <a:pos x="T4" y="T5"/>
              </a:cxn>
              <a:cxn ang="0">
                <a:pos x="T6" y="T7"/>
              </a:cxn>
              <a:cxn ang="0">
                <a:pos x="T8" y="T9"/>
              </a:cxn>
              <a:cxn ang="0">
                <a:pos x="T10" y="T11"/>
              </a:cxn>
              <a:cxn ang="0">
                <a:pos x="T12" y="T13"/>
              </a:cxn>
            </a:cxnLst>
            <a:rect l="0" t="0" r="r" b="b"/>
            <a:pathLst>
              <a:path w="669" h="5309">
                <a:moveTo>
                  <a:pt x="256" y="0"/>
                </a:moveTo>
                <a:lnTo>
                  <a:pt x="256" y="4149"/>
                </a:lnTo>
                <a:cubicBezTo>
                  <a:pt x="256" y="4531"/>
                  <a:pt x="415" y="4878"/>
                  <a:pt x="669" y="5127"/>
                </a:cubicBezTo>
                <a:lnTo>
                  <a:pt x="486" y="5309"/>
                </a:lnTo>
                <a:cubicBezTo>
                  <a:pt x="187" y="5017"/>
                  <a:pt x="0" y="4610"/>
                  <a:pt x="0" y="4161"/>
                </a:cubicBezTo>
                <a:lnTo>
                  <a:pt x="0" y="0"/>
                </a:lnTo>
                <a:lnTo>
                  <a:pt x="256" y="0"/>
                </a:lnTo>
                <a:close/>
              </a:path>
            </a:pathLst>
          </a:custGeom>
          <a:solidFill>
            <a:schemeClr val="bg1">
              <a:lumMod val="50000"/>
            </a:schemeClr>
          </a:solidFill>
          <a:ln>
            <a:noFill/>
          </a:ln>
          <a:effectLst>
            <a:outerShdw blurRad="152400" dist="317500" dir="5400000" sx="90000" sy="-19000" rotWithShape="0">
              <a:prstClr val="black">
                <a:alpha val="15000"/>
              </a:prstClr>
            </a:outerShdw>
          </a:effectLst>
        </p:spPr>
        <p:txBody>
          <a:bodyPr vert="horz" wrap="square" lIns="91426" tIns="45712" rIns="91426" bIns="45712" numCol="1" anchor="t" anchorCtr="0" compatLnSpc="1">
            <a:prstTxWarp prst="textNoShape">
              <a:avLst/>
            </a:prstTxWarp>
          </a:bodyPr>
          <a:lstStyle/>
          <a:p>
            <a:endParaRPr lang="zh-CN" altLang="en-US">
              <a:cs typeface="+mn-ea"/>
              <a:sym typeface="+mn-lt"/>
            </a:endParaRPr>
          </a:p>
        </p:txBody>
      </p:sp>
      <p:sp>
        <p:nvSpPr>
          <p:cNvPr id="3" name="Freeform 6"/>
          <p:cNvSpPr>
            <a:spLocks/>
          </p:cNvSpPr>
          <p:nvPr/>
        </p:nvSpPr>
        <p:spPr bwMode="auto">
          <a:xfrm>
            <a:off x="1467538" y="1768153"/>
            <a:ext cx="146050" cy="1163637"/>
          </a:xfrm>
          <a:custGeom>
            <a:avLst/>
            <a:gdLst>
              <a:gd name="T0" fmla="*/ 669 w 669"/>
              <a:gd name="T1" fmla="*/ 182 h 5308"/>
              <a:gd name="T2" fmla="*/ 256 w 669"/>
              <a:gd name="T3" fmla="*/ 1160 h 5308"/>
              <a:gd name="T4" fmla="*/ 256 w 669"/>
              <a:gd name="T5" fmla="*/ 5308 h 5308"/>
              <a:gd name="T6" fmla="*/ 0 w 669"/>
              <a:gd name="T7" fmla="*/ 5308 h 5308"/>
              <a:gd name="T8" fmla="*/ 0 w 669"/>
              <a:gd name="T9" fmla="*/ 1148 h 5308"/>
              <a:gd name="T10" fmla="*/ 486 w 669"/>
              <a:gd name="T11" fmla="*/ 0 h 5308"/>
              <a:gd name="T12" fmla="*/ 669 w 669"/>
              <a:gd name="T13" fmla="*/ 182 h 5308"/>
            </a:gdLst>
            <a:ahLst/>
            <a:cxnLst>
              <a:cxn ang="0">
                <a:pos x="T0" y="T1"/>
              </a:cxn>
              <a:cxn ang="0">
                <a:pos x="T2" y="T3"/>
              </a:cxn>
              <a:cxn ang="0">
                <a:pos x="T4" y="T5"/>
              </a:cxn>
              <a:cxn ang="0">
                <a:pos x="T6" y="T7"/>
              </a:cxn>
              <a:cxn ang="0">
                <a:pos x="T8" y="T9"/>
              </a:cxn>
              <a:cxn ang="0">
                <a:pos x="T10" y="T11"/>
              </a:cxn>
              <a:cxn ang="0">
                <a:pos x="T12" y="T13"/>
              </a:cxn>
            </a:cxnLst>
            <a:rect l="0" t="0" r="r" b="b"/>
            <a:pathLst>
              <a:path w="669" h="5308">
                <a:moveTo>
                  <a:pt x="669" y="182"/>
                </a:moveTo>
                <a:cubicBezTo>
                  <a:pt x="415" y="431"/>
                  <a:pt x="256" y="778"/>
                  <a:pt x="256" y="1160"/>
                </a:cubicBezTo>
                <a:lnTo>
                  <a:pt x="256" y="5308"/>
                </a:lnTo>
                <a:lnTo>
                  <a:pt x="0" y="5308"/>
                </a:lnTo>
                <a:lnTo>
                  <a:pt x="0" y="1148"/>
                </a:lnTo>
                <a:cubicBezTo>
                  <a:pt x="0" y="699"/>
                  <a:pt x="187" y="292"/>
                  <a:pt x="486" y="0"/>
                </a:cubicBezTo>
                <a:lnTo>
                  <a:pt x="669" y="182"/>
                </a:lnTo>
                <a:close/>
              </a:path>
            </a:pathLst>
          </a:custGeom>
          <a:solidFill>
            <a:schemeClr val="bg1">
              <a:lumMod val="50000"/>
            </a:schemeClr>
          </a:solidFill>
          <a:ln>
            <a:noFill/>
          </a:ln>
          <a:effectLst>
            <a:outerShdw blurRad="152400" dist="317500" dir="5400000" sx="90000" sy="-19000" rotWithShape="0">
              <a:prstClr val="black">
                <a:alpha val="15000"/>
              </a:prstClr>
            </a:outerShdw>
          </a:effectLst>
        </p:spPr>
        <p:txBody>
          <a:bodyPr vert="horz" wrap="square" lIns="91426" tIns="45712" rIns="91426" bIns="45712" numCol="1" anchor="t" anchorCtr="0" compatLnSpc="1">
            <a:prstTxWarp prst="textNoShape">
              <a:avLst/>
            </a:prstTxWarp>
          </a:bodyPr>
          <a:lstStyle/>
          <a:p>
            <a:endParaRPr lang="zh-CN" altLang="en-US">
              <a:cs typeface="+mn-ea"/>
              <a:sym typeface="+mn-lt"/>
            </a:endParaRPr>
          </a:p>
        </p:txBody>
      </p:sp>
      <p:sp>
        <p:nvSpPr>
          <p:cNvPr id="4" name="Freeform 8"/>
          <p:cNvSpPr>
            <a:spLocks/>
          </p:cNvSpPr>
          <p:nvPr/>
        </p:nvSpPr>
        <p:spPr bwMode="auto">
          <a:xfrm>
            <a:off x="1547664" y="1629420"/>
            <a:ext cx="1253743" cy="222250"/>
          </a:xfrm>
          <a:custGeom>
            <a:avLst/>
            <a:gdLst>
              <a:gd name="T0" fmla="*/ 6397 w 7145"/>
              <a:gd name="T1" fmla="*/ 375 h 1015"/>
              <a:gd name="T2" fmla="*/ 6279 w 7145"/>
              <a:gd name="T3" fmla="*/ 0 h 1015"/>
              <a:gd name="T4" fmla="*/ 7145 w 7145"/>
              <a:gd name="T5" fmla="*/ 499 h 1015"/>
              <a:gd name="T6" fmla="*/ 6279 w 7145"/>
              <a:gd name="T7" fmla="*/ 997 h 1015"/>
              <a:gd name="T8" fmla="*/ 6397 w 7145"/>
              <a:gd name="T9" fmla="*/ 623 h 1015"/>
              <a:gd name="T10" fmla="*/ 1140 w 7145"/>
              <a:gd name="T11" fmla="*/ 623 h 1015"/>
              <a:gd name="T12" fmla="*/ 183 w 7145"/>
              <a:gd name="T13" fmla="*/ 1015 h 1015"/>
              <a:gd name="T14" fmla="*/ 0 w 7145"/>
              <a:gd name="T15" fmla="*/ 833 h 1015"/>
              <a:gd name="T16" fmla="*/ 1120 w 7145"/>
              <a:gd name="T17" fmla="*/ 375 h 1015"/>
              <a:gd name="T18" fmla="*/ 6397 w 7145"/>
              <a:gd name="T19" fmla="*/ 375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45" h="1015">
                <a:moveTo>
                  <a:pt x="6397" y="375"/>
                </a:moveTo>
                <a:lnTo>
                  <a:pt x="6279" y="0"/>
                </a:lnTo>
                <a:lnTo>
                  <a:pt x="7145" y="499"/>
                </a:lnTo>
                <a:lnTo>
                  <a:pt x="6279" y="997"/>
                </a:lnTo>
                <a:lnTo>
                  <a:pt x="6397" y="623"/>
                </a:lnTo>
                <a:lnTo>
                  <a:pt x="1140" y="623"/>
                </a:lnTo>
                <a:cubicBezTo>
                  <a:pt x="769" y="623"/>
                  <a:pt x="430" y="773"/>
                  <a:pt x="183" y="1015"/>
                </a:cubicBezTo>
                <a:lnTo>
                  <a:pt x="0" y="833"/>
                </a:lnTo>
                <a:cubicBezTo>
                  <a:pt x="290" y="550"/>
                  <a:pt x="686" y="375"/>
                  <a:pt x="1120" y="375"/>
                </a:cubicBezTo>
                <a:lnTo>
                  <a:pt x="6397" y="375"/>
                </a:lnTo>
                <a:close/>
              </a:path>
            </a:pathLst>
          </a:custGeom>
          <a:solidFill>
            <a:schemeClr val="bg1">
              <a:lumMod val="50000"/>
            </a:schemeClr>
          </a:solidFill>
          <a:ln>
            <a:noFill/>
          </a:ln>
          <a:effectLst>
            <a:outerShdw blurRad="152400" dist="317500" dir="5400000" sx="90000" sy="-19000" rotWithShape="0">
              <a:prstClr val="black">
                <a:alpha val="15000"/>
              </a:prstClr>
            </a:outerShdw>
          </a:effectLst>
        </p:spPr>
        <p:txBody>
          <a:bodyPr vert="horz" wrap="square" lIns="91426" tIns="45712" rIns="91426" bIns="45712" numCol="1" anchor="t" anchorCtr="0" compatLnSpc="1">
            <a:prstTxWarp prst="textNoShape">
              <a:avLst/>
            </a:prstTxWarp>
          </a:bodyPr>
          <a:lstStyle/>
          <a:p>
            <a:endParaRPr lang="zh-CN" altLang="en-US">
              <a:cs typeface="+mn-ea"/>
              <a:sym typeface="+mn-lt"/>
            </a:endParaRPr>
          </a:p>
        </p:txBody>
      </p:sp>
      <p:sp>
        <p:nvSpPr>
          <p:cNvPr id="5" name="Freeform 7"/>
          <p:cNvSpPr>
            <a:spLocks/>
          </p:cNvSpPr>
          <p:nvPr/>
        </p:nvSpPr>
        <p:spPr bwMode="auto">
          <a:xfrm>
            <a:off x="1467538" y="2498279"/>
            <a:ext cx="1339110" cy="217487"/>
          </a:xfrm>
          <a:custGeom>
            <a:avLst/>
            <a:gdLst>
              <a:gd name="T0" fmla="*/ 0 w 7631"/>
              <a:gd name="T1" fmla="*/ 374 h 997"/>
              <a:gd name="T2" fmla="*/ 6883 w 7631"/>
              <a:gd name="T3" fmla="*/ 374 h 997"/>
              <a:gd name="T4" fmla="*/ 6765 w 7631"/>
              <a:gd name="T5" fmla="*/ 0 h 997"/>
              <a:gd name="T6" fmla="*/ 7631 w 7631"/>
              <a:gd name="T7" fmla="*/ 498 h 997"/>
              <a:gd name="T8" fmla="*/ 6765 w 7631"/>
              <a:gd name="T9" fmla="*/ 997 h 997"/>
              <a:gd name="T10" fmla="*/ 6883 w 7631"/>
              <a:gd name="T11" fmla="*/ 622 h 997"/>
              <a:gd name="T12" fmla="*/ 0 w 7631"/>
              <a:gd name="T13" fmla="*/ 622 h 997"/>
              <a:gd name="T14" fmla="*/ 0 w 7631"/>
              <a:gd name="T15" fmla="*/ 374 h 9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31" h="997">
                <a:moveTo>
                  <a:pt x="0" y="374"/>
                </a:moveTo>
                <a:lnTo>
                  <a:pt x="6883" y="374"/>
                </a:lnTo>
                <a:lnTo>
                  <a:pt x="6765" y="0"/>
                </a:lnTo>
                <a:lnTo>
                  <a:pt x="7631" y="498"/>
                </a:lnTo>
                <a:lnTo>
                  <a:pt x="6765" y="997"/>
                </a:lnTo>
                <a:lnTo>
                  <a:pt x="6883" y="622"/>
                </a:lnTo>
                <a:lnTo>
                  <a:pt x="0" y="622"/>
                </a:lnTo>
                <a:lnTo>
                  <a:pt x="0" y="374"/>
                </a:lnTo>
                <a:close/>
              </a:path>
            </a:pathLst>
          </a:custGeom>
          <a:solidFill>
            <a:schemeClr val="bg1">
              <a:lumMod val="50000"/>
            </a:schemeClr>
          </a:solidFill>
          <a:ln>
            <a:noFill/>
          </a:ln>
          <a:effectLst>
            <a:outerShdw blurRad="152400" dist="317500" dir="5400000" sx="90000" sy="-19000" rotWithShape="0">
              <a:prstClr val="black">
                <a:alpha val="15000"/>
              </a:prstClr>
            </a:outerShdw>
          </a:effectLst>
          <a:extLst/>
        </p:spPr>
        <p:txBody>
          <a:bodyPr vert="horz" wrap="square" lIns="91426" tIns="45712" rIns="91426" bIns="45712" numCol="1" anchor="t" anchorCtr="0" compatLnSpc="1">
            <a:prstTxWarp prst="textNoShape">
              <a:avLst/>
            </a:prstTxWarp>
          </a:bodyPr>
          <a:lstStyle/>
          <a:p>
            <a:endParaRPr lang="zh-CN" altLang="en-US">
              <a:cs typeface="+mn-ea"/>
              <a:sym typeface="+mn-lt"/>
            </a:endParaRPr>
          </a:p>
        </p:txBody>
      </p:sp>
      <p:sp>
        <p:nvSpPr>
          <p:cNvPr id="6" name="Freeform 9"/>
          <p:cNvSpPr>
            <a:spLocks/>
          </p:cNvSpPr>
          <p:nvPr/>
        </p:nvSpPr>
        <p:spPr bwMode="auto">
          <a:xfrm>
            <a:off x="1467538" y="3576811"/>
            <a:ext cx="1339110" cy="219075"/>
          </a:xfrm>
          <a:custGeom>
            <a:avLst/>
            <a:gdLst>
              <a:gd name="T0" fmla="*/ 6883 w 7631"/>
              <a:gd name="T1" fmla="*/ 375 h 997"/>
              <a:gd name="T2" fmla="*/ 6765 w 7631"/>
              <a:gd name="T3" fmla="*/ 0 h 997"/>
              <a:gd name="T4" fmla="*/ 7631 w 7631"/>
              <a:gd name="T5" fmla="*/ 499 h 997"/>
              <a:gd name="T6" fmla="*/ 6765 w 7631"/>
              <a:gd name="T7" fmla="*/ 997 h 997"/>
              <a:gd name="T8" fmla="*/ 6883 w 7631"/>
              <a:gd name="T9" fmla="*/ 623 h 997"/>
              <a:gd name="T10" fmla="*/ 0 w 7631"/>
              <a:gd name="T11" fmla="*/ 623 h 997"/>
              <a:gd name="T12" fmla="*/ 0 w 7631"/>
              <a:gd name="T13" fmla="*/ 375 h 997"/>
              <a:gd name="T14" fmla="*/ 6883 w 7631"/>
              <a:gd name="T15" fmla="*/ 375 h 9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31" h="997">
                <a:moveTo>
                  <a:pt x="6883" y="375"/>
                </a:moveTo>
                <a:lnTo>
                  <a:pt x="6765" y="0"/>
                </a:lnTo>
                <a:lnTo>
                  <a:pt x="7631" y="499"/>
                </a:lnTo>
                <a:lnTo>
                  <a:pt x="6765" y="997"/>
                </a:lnTo>
                <a:lnTo>
                  <a:pt x="6883" y="623"/>
                </a:lnTo>
                <a:lnTo>
                  <a:pt x="0" y="623"/>
                </a:lnTo>
                <a:lnTo>
                  <a:pt x="0" y="375"/>
                </a:lnTo>
                <a:lnTo>
                  <a:pt x="6883" y="375"/>
                </a:lnTo>
                <a:close/>
              </a:path>
            </a:pathLst>
          </a:custGeom>
          <a:solidFill>
            <a:schemeClr val="bg1">
              <a:lumMod val="50000"/>
            </a:schemeClr>
          </a:solidFill>
          <a:ln>
            <a:noFill/>
          </a:ln>
          <a:effectLst>
            <a:outerShdw blurRad="152400" dist="317500" dir="5400000" sx="90000" sy="-19000" rotWithShape="0">
              <a:prstClr val="black">
                <a:alpha val="15000"/>
              </a:prstClr>
            </a:outerShdw>
          </a:effectLst>
          <a:extLst/>
        </p:spPr>
        <p:txBody>
          <a:bodyPr vert="horz" wrap="square" lIns="91426" tIns="45712" rIns="91426" bIns="45712" numCol="1" anchor="t" anchorCtr="0" compatLnSpc="1">
            <a:prstTxWarp prst="textNoShape">
              <a:avLst/>
            </a:prstTxWarp>
          </a:bodyPr>
          <a:lstStyle/>
          <a:p>
            <a:endParaRPr lang="zh-CN" altLang="en-US">
              <a:cs typeface="+mn-ea"/>
              <a:sym typeface="+mn-lt"/>
            </a:endParaRPr>
          </a:p>
        </p:txBody>
      </p:sp>
      <p:sp>
        <p:nvSpPr>
          <p:cNvPr id="7" name="Freeform 10"/>
          <p:cNvSpPr>
            <a:spLocks/>
          </p:cNvSpPr>
          <p:nvPr/>
        </p:nvSpPr>
        <p:spPr bwMode="auto">
          <a:xfrm>
            <a:off x="1547664" y="4443958"/>
            <a:ext cx="1253743" cy="223837"/>
          </a:xfrm>
          <a:custGeom>
            <a:avLst/>
            <a:gdLst>
              <a:gd name="T0" fmla="*/ 6397 w 7145"/>
              <a:gd name="T1" fmla="*/ 392 h 1015"/>
              <a:gd name="T2" fmla="*/ 6279 w 7145"/>
              <a:gd name="T3" fmla="*/ 18 h 1015"/>
              <a:gd name="T4" fmla="*/ 7145 w 7145"/>
              <a:gd name="T5" fmla="*/ 516 h 1015"/>
              <a:gd name="T6" fmla="*/ 6279 w 7145"/>
              <a:gd name="T7" fmla="*/ 1015 h 1015"/>
              <a:gd name="T8" fmla="*/ 6397 w 7145"/>
              <a:gd name="T9" fmla="*/ 640 h 1015"/>
              <a:gd name="T10" fmla="*/ 1120 w 7145"/>
              <a:gd name="T11" fmla="*/ 640 h 1015"/>
              <a:gd name="T12" fmla="*/ 0 w 7145"/>
              <a:gd name="T13" fmla="*/ 182 h 1015"/>
              <a:gd name="T14" fmla="*/ 183 w 7145"/>
              <a:gd name="T15" fmla="*/ 0 h 1015"/>
              <a:gd name="T16" fmla="*/ 1140 w 7145"/>
              <a:gd name="T17" fmla="*/ 392 h 1015"/>
              <a:gd name="T18" fmla="*/ 6397 w 7145"/>
              <a:gd name="T19" fmla="*/ 392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45" h="1015">
                <a:moveTo>
                  <a:pt x="6397" y="392"/>
                </a:moveTo>
                <a:lnTo>
                  <a:pt x="6279" y="18"/>
                </a:lnTo>
                <a:lnTo>
                  <a:pt x="7145" y="516"/>
                </a:lnTo>
                <a:lnTo>
                  <a:pt x="6279" y="1015"/>
                </a:lnTo>
                <a:lnTo>
                  <a:pt x="6397" y="640"/>
                </a:lnTo>
                <a:lnTo>
                  <a:pt x="1120" y="640"/>
                </a:lnTo>
                <a:cubicBezTo>
                  <a:pt x="686" y="640"/>
                  <a:pt x="290" y="465"/>
                  <a:pt x="0" y="182"/>
                </a:cubicBezTo>
                <a:lnTo>
                  <a:pt x="183" y="0"/>
                </a:lnTo>
                <a:cubicBezTo>
                  <a:pt x="430" y="242"/>
                  <a:pt x="769" y="392"/>
                  <a:pt x="1140" y="392"/>
                </a:cubicBezTo>
                <a:lnTo>
                  <a:pt x="6397" y="392"/>
                </a:lnTo>
                <a:close/>
              </a:path>
            </a:pathLst>
          </a:custGeom>
          <a:solidFill>
            <a:schemeClr val="bg1">
              <a:lumMod val="50000"/>
            </a:schemeClr>
          </a:solidFill>
          <a:ln>
            <a:noFill/>
          </a:ln>
          <a:effectLst>
            <a:outerShdw blurRad="152400" dist="317500" dir="5400000" sx="90000" sy="-19000" rotWithShape="0">
              <a:prstClr val="black">
                <a:alpha val="15000"/>
              </a:prstClr>
            </a:outerShdw>
          </a:effectLst>
        </p:spPr>
        <p:txBody>
          <a:bodyPr vert="horz" wrap="square" lIns="91426" tIns="45712" rIns="91426" bIns="45712" numCol="1" anchor="t" anchorCtr="0" compatLnSpc="1">
            <a:prstTxWarp prst="textNoShape">
              <a:avLst/>
            </a:prstTxWarp>
          </a:bodyPr>
          <a:lstStyle/>
          <a:p>
            <a:endParaRPr lang="zh-CN" altLang="en-US">
              <a:cs typeface="+mn-ea"/>
              <a:sym typeface="+mn-lt"/>
            </a:endParaRPr>
          </a:p>
        </p:txBody>
      </p:sp>
      <p:grpSp>
        <p:nvGrpSpPr>
          <p:cNvPr id="8" name="组合 7"/>
          <p:cNvGrpSpPr/>
          <p:nvPr/>
        </p:nvGrpSpPr>
        <p:grpSpPr>
          <a:xfrm>
            <a:off x="899114" y="2536507"/>
            <a:ext cx="1280624" cy="1259379"/>
            <a:chOff x="878699" y="2295407"/>
            <a:chExt cx="1734244" cy="1705474"/>
          </a:xfrm>
          <a:solidFill>
            <a:schemeClr val="tx2"/>
          </a:solidFill>
          <a:effectLst>
            <a:outerShdw blurRad="152400" dist="317500" dir="5400000" sx="90000" sy="-19000" rotWithShape="0">
              <a:prstClr val="black">
                <a:alpha val="15000"/>
              </a:prstClr>
            </a:outerShdw>
          </a:effectLst>
        </p:grpSpPr>
        <p:sp>
          <p:nvSpPr>
            <p:cNvPr id="9" name="八边形 8"/>
            <p:cNvSpPr/>
            <p:nvPr/>
          </p:nvSpPr>
          <p:spPr>
            <a:xfrm>
              <a:off x="878699" y="2295407"/>
              <a:ext cx="1705474" cy="1705474"/>
            </a:xfrm>
            <a:prstGeom prst="oct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Rectangle 11"/>
            <p:cNvSpPr>
              <a:spLocks noChangeArrowheads="1"/>
            </p:cNvSpPr>
            <p:nvPr/>
          </p:nvSpPr>
          <p:spPr bwMode="gray">
            <a:xfrm>
              <a:off x="881777" y="2440648"/>
              <a:ext cx="1731166" cy="1375429"/>
            </a:xfrm>
            <a:prstGeom prst="rect">
              <a:avLst/>
            </a:prstGeom>
            <a:noFill/>
            <a:ln>
              <a:noFill/>
            </a:ln>
            <a:extLst/>
          </p:spPr>
          <p:txBody>
            <a:bodyPr wrap="square">
              <a:spAutoFit/>
            </a:bodyPr>
            <a:lstStyle/>
            <a:p>
              <a:pPr algn="ctr"/>
              <a:r>
                <a:rPr lang="zh-CN" altLang="en-US" sz="2000" b="1" dirty="0" smtClean="0">
                  <a:solidFill>
                    <a:schemeClr val="bg1"/>
                  </a:solidFill>
                  <a:cs typeface="+mn-ea"/>
                  <a:sym typeface="+mn-lt"/>
                </a:rPr>
                <a:t>健康信</a:t>
              </a:r>
              <a:endParaRPr lang="en-US" altLang="zh-CN" sz="2000" b="1" dirty="0" smtClean="0">
                <a:solidFill>
                  <a:schemeClr val="bg1"/>
                </a:solidFill>
                <a:cs typeface="+mn-ea"/>
                <a:sym typeface="+mn-lt"/>
              </a:endParaRPr>
            </a:p>
            <a:p>
              <a:pPr algn="ctr"/>
              <a:r>
                <a:rPr lang="zh-CN" altLang="en-US" sz="2000" b="1" dirty="0" smtClean="0">
                  <a:solidFill>
                    <a:schemeClr val="bg1"/>
                  </a:solidFill>
                  <a:cs typeface="+mn-ea"/>
                  <a:sym typeface="+mn-lt"/>
                </a:rPr>
                <a:t>息隐私</a:t>
              </a:r>
              <a:endParaRPr lang="en-US" altLang="zh-CN" sz="2000" b="1" dirty="0" smtClean="0">
                <a:solidFill>
                  <a:schemeClr val="bg1"/>
                </a:solidFill>
                <a:cs typeface="+mn-ea"/>
                <a:sym typeface="+mn-lt"/>
              </a:endParaRPr>
            </a:p>
            <a:p>
              <a:pPr algn="ctr"/>
              <a:r>
                <a:rPr lang="zh-CN" altLang="en-US" sz="2000" b="1" dirty="0" smtClean="0">
                  <a:solidFill>
                    <a:schemeClr val="bg1"/>
                  </a:solidFill>
                  <a:cs typeface="+mn-ea"/>
                  <a:sym typeface="+mn-lt"/>
                </a:rPr>
                <a:t>保护政策</a:t>
              </a:r>
              <a:endParaRPr lang="zh-CN" altLang="en-US" sz="2000" b="1" dirty="0">
                <a:solidFill>
                  <a:schemeClr val="bg1"/>
                </a:solidFill>
                <a:cs typeface="+mn-ea"/>
                <a:sym typeface="+mn-lt"/>
              </a:endParaRPr>
            </a:p>
          </p:txBody>
        </p:sp>
      </p:grpSp>
      <p:sp>
        <p:nvSpPr>
          <p:cNvPr id="11" name="六边形 10"/>
          <p:cNvSpPr/>
          <p:nvPr/>
        </p:nvSpPr>
        <p:spPr>
          <a:xfrm>
            <a:off x="3116474" y="1305282"/>
            <a:ext cx="4912360" cy="888531"/>
          </a:xfrm>
          <a:prstGeom prst="hexagon">
            <a:avLst/>
          </a:prstGeom>
          <a:solidFill>
            <a:schemeClr val="bg1">
              <a:lumMod val="85000"/>
            </a:schemeClr>
          </a:solidFill>
          <a:ln>
            <a:no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dirty="0">
              <a:cs typeface="+mn-ea"/>
              <a:sym typeface="+mn-lt"/>
            </a:endParaRPr>
          </a:p>
        </p:txBody>
      </p:sp>
      <p:sp>
        <p:nvSpPr>
          <p:cNvPr id="12" name="六边形 11"/>
          <p:cNvSpPr/>
          <p:nvPr/>
        </p:nvSpPr>
        <p:spPr>
          <a:xfrm>
            <a:off x="3116474" y="2259283"/>
            <a:ext cx="4912360" cy="888531"/>
          </a:xfrm>
          <a:prstGeom prst="hexagon">
            <a:avLst/>
          </a:prstGeom>
          <a:solidFill>
            <a:schemeClr val="bg1">
              <a:lumMod val="85000"/>
            </a:schemeClr>
          </a:solidFill>
          <a:ln>
            <a:no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cs typeface="+mn-ea"/>
              <a:sym typeface="+mn-lt"/>
            </a:endParaRPr>
          </a:p>
        </p:txBody>
      </p:sp>
      <p:sp>
        <p:nvSpPr>
          <p:cNvPr id="13" name="六边形 12"/>
          <p:cNvSpPr/>
          <p:nvPr/>
        </p:nvSpPr>
        <p:spPr>
          <a:xfrm>
            <a:off x="3047292" y="2241386"/>
            <a:ext cx="2334903" cy="258356"/>
          </a:xfrm>
          <a:prstGeom prst="hexagon">
            <a:avLst/>
          </a:prstGeom>
          <a:solidFill>
            <a:srgbClr val="5FCACB"/>
          </a:solidFill>
          <a:ln>
            <a:no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cs typeface="+mn-ea"/>
              <a:sym typeface="+mn-lt"/>
            </a:endParaRPr>
          </a:p>
        </p:txBody>
      </p:sp>
      <p:sp>
        <p:nvSpPr>
          <p:cNvPr id="14" name="六边形 13"/>
          <p:cNvSpPr/>
          <p:nvPr/>
        </p:nvSpPr>
        <p:spPr>
          <a:xfrm>
            <a:off x="3116474" y="3195387"/>
            <a:ext cx="4912360" cy="888531"/>
          </a:xfrm>
          <a:prstGeom prst="hexagon">
            <a:avLst/>
          </a:prstGeom>
          <a:solidFill>
            <a:schemeClr val="bg1">
              <a:lumMod val="85000"/>
            </a:schemeClr>
          </a:solidFill>
          <a:ln>
            <a:no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cs typeface="+mn-ea"/>
              <a:sym typeface="+mn-lt"/>
            </a:endParaRPr>
          </a:p>
        </p:txBody>
      </p:sp>
      <p:sp>
        <p:nvSpPr>
          <p:cNvPr id="15" name="六边形 14"/>
          <p:cNvSpPr/>
          <p:nvPr/>
        </p:nvSpPr>
        <p:spPr>
          <a:xfrm>
            <a:off x="3047292" y="3177490"/>
            <a:ext cx="2334903" cy="258356"/>
          </a:xfrm>
          <a:prstGeom prst="hexagon">
            <a:avLst/>
          </a:prstGeom>
          <a:solidFill>
            <a:srgbClr val="5FCACB"/>
          </a:solidFill>
          <a:ln>
            <a:no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cs typeface="+mn-ea"/>
              <a:sym typeface="+mn-lt"/>
            </a:endParaRPr>
          </a:p>
        </p:txBody>
      </p:sp>
      <p:sp>
        <p:nvSpPr>
          <p:cNvPr id="16" name="六边形 15"/>
          <p:cNvSpPr/>
          <p:nvPr/>
        </p:nvSpPr>
        <p:spPr>
          <a:xfrm>
            <a:off x="3116474" y="4203499"/>
            <a:ext cx="4912360" cy="888531"/>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cs typeface="+mn-ea"/>
              <a:sym typeface="+mn-lt"/>
            </a:endParaRPr>
          </a:p>
        </p:txBody>
      </p:sp>
      <p:sp>
        <p:nvSpPr>
          <p:cNvPr id="17" name="六边形 16"/>
          <p:cNvSpPr/>
          <p:nvPr/>
        </p:nvSpPr>
        <p:spPr>
          <a:xfrm>
            <a:off x="3047292" y="4185602"/>
            <a:ext cx="2334903" cy="258356"/>
          </a:xfrm>
          <a:prstGeom prst="hexagon">
            <a:avLst/>
          </a:prstGeom>
          <a:solidFill>
            <a:srgbClr val="5FCACB"/>
          </a:solidFill>
          <a:ln>
            <a:no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cs typeface="+mn-ea"/>
              <a:sym typeface="+mn-lt"/>
            </a:endParaRPr>
          </a:p>
        </p:txBody>
      </p:sp>
      <p:sp>
        <p:nvSpPr>
          <p:cNvPr id="19" name="六边形 18"/>
          <p:cNvSpPr/>
          <p:nvPr/>
        </p:nvSpPr>
        <p:spPr>
          <a:xfrm>
            <a:off x="3047292" y="1233274"/>
            <a:ext cx="2334903" cy="258356"/>
          </a:xfrm>
          <a:prstGeom prst="hexagon">
            <a:avLst/>
          </a:prstGeom>
          <a:solidFill>
            <a:srgbClr val="5FCACB"/>
          </a:solidFill>
          <a:ln>
            <a:no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dirty="0">
              <a:cs typeface="+mn-ea"/>
              <a:sym typeface="+mn-lt"/>
            </a:endParaRPr>
          </a:p>
        </p:txBody>
      </p:sp>
      <p:sp>
        <p:nvSpPr>
          <p:cNvPr id="24" name="TextBox 23"/>
          <p:cNvSpPr txBox="1"/>
          <p:nvPr/>
        </p:nvSpPr>
        <p:spPr>
          <a:xfrm>
            <a:off x="3304997" y="2908124"/>
            <a:ext cx="184702" cy="307760"/>
          </a:xfrm>
          <a:prstGeom prst="rect">
            <a:avLst/>
          </a:prstGeom>
          <a:noFill/>
          <a:effectLst>
            <a:outerShdw blurRad="152400" dist="317500" dir="5400000" sx="90000" sy="-19000" rotWithShape="0">
              <a:prstClr val="black">
                <a:alpha val="15000"/>
              </a:prstClr>
            </a:outerShdw>
          </a:effectLst>
        </p:spPr>
        <p:txBody>
          <a:bodyPr wrap="none" lIns="91426" tIns="45712" rIns="91426" bIns="45712" rtlCol="0">
            <a:spAutoFit/>
          </a:bodyPr>
          <a:lstStyle/>
          <a:p>
            <a:endParaRPr lang="zh-CN" altLang="en-US" sz="1400" b="1" dirty="0">
              <a:solidFill>
                <a:schemeClr val="bg1"/>
              </a:solidFill>
              <a:cs typeface="+mn-ea"/>
              <a:sym typeface="+mn-lt"/>
            </a:endParaRPr>
          </a:p>
        </p:txBody>
      </p:sp>
      <p:sp>
        <p:nvSpPr>
          <p:cNvPr id="26" name="TextBox 25"/>
          <p:cNvSpPr txBox="1"/>
          <p:nvPr/>
        </p:nvSpPr>
        <p:spPr>
          <a:xfrm>
            <a:off x="3304997" y="3932434"/>
            <a:ext cx="184702" cy="307760"/>
          </a:xfrm>
          <a:prstGeom prst="rect">
            <a:avLst/>
          </a:prstGeom>
          <a:noFill/>
          <a:effectLst>
            <a:outerShdw blurRad="152400" dist="317500" dir="5400000" sx="90000" sy="-19000" rotWithShape="0">
              <a:prstClr val="black">
                <a:alpha val="15000"/>
              </a:prstClr>
            </a:outerShdw>
          </a:effectLst>
        </p:spPr>
        <p:txBody>
          <a:bodyPr wrap="none" lIns="91426" tIns="45712" rIns="91426" bIns="45712" rtlCol="0">
            <a:spAutoFit/>
          </a:bodyPr>
          <a:lstStyle/>
          <a:p>
            <a:endParaRPr lang="zh-CN" altLang="en-US" sz="1400" b="1" dirty="0">
              <a:solidFill>
                <a:schemeClr val="bg1"/>
              </a:solidFill>
              <a:cs typeface="+mn-ea"/>
              <a:sym typeface="+mn-lt"/>
            </a:endParaRPr>
          </a:p>
        </p:txBody>
      </p:sp>
      <p:cxnSp>
        <p:nvCxnSpPr>
          <p:cNvPr id="27" name="直接连接符 26"/>
          <p:cNvCxnSpPr/>
          <p:nvPr/>
        </p:nvCxnSpPr>
        <p:spPr>
          <a:xfrm>
            <a:off x="0" y="681978"/>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9" name="燕尾形 28"/>
          <p:cNvSpPr/>
          <p:nvPr/>
        </p:nvSpPr>
        <p:spPr>
          <a:xfrm>
            <a:off x="1189900" y="1"/>
            <a:ext cx="645147" cy="681978"/>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31" name="TextBox 30"/>
          <p:cNvSpPr txBox="1"/>
          <p:nvPr/>
        </p:nvSpPr>
        <p:spPr>
          <a:xfrm>
            <a:off x="3116739" y="1194306"/>
            <a:ext cx="2031325" cy="369332"/>
          </a:xfrm>
          <a:prstGeom prst="rect">
            <a:avLst/>
          </a:prstGeom>
          <a:noFill/>
          <a:effectLst>
            <a:outerShdw blurRad="152400" dist="317500" dir="5400000" sx="90000" sy="-19000" rotWithShape="0">
              <a:prstClr val="black">
                <a:alpha val="15000"/>
              </a:prstClr>
            </a:outerShdw>
          </a:effectLst>
        </p:spPr>
        <p:txBody>
          <a:bodyPr wrap="none" rtlCol="0">
            <a:spAutoFit/>
          </a:bodyPr>
          <a:lstStyle/>
          <a:p>
            <a:r>
              <a:rPr lang="zh-CN" altLang="en-US" dirty="0" smtClean="0">
                <a:cs typeface="+mn-ea"/>
                <a:sym typeface="+mn-lt"/>
              </a:rPr>
              <a:t>经济合作发展组织</a:t>
            </a:r>
            <a:endParaRPr lang="zh-CN" altLang="en-US" dirty="0">
              <a:cs typeface="+mn-ea"/>
              <a:sym typeface="+mn-lt"/>
            </a:endParaRPr>
          </a:p>
        </p:txBody>
      </p:sp>
      <p:sp>
        <p:nvSpPr>
          <p:cNvPr id="32" name="TextBox 31"/>
          <p:cNvSpPr txBox="1"/>
          <p:nvPr/>
        </p:nvSpPr>
        <p:spPr>
          <a:xfrm>
            <a:off x="3568411" y="2202418"/>
            <a:ext cx="646331" cy="369332"/>
          </a:xfrm>
          <a:prstGeom prst="rect">
            <a:avLst/>
          </a:prstGeom>
          <a:noFill/>
          <a:effectLst>
            <a:outerShdw blurRad="152400" dist="317500" dir="5400000" sx="90000" sy="-19000" rotWithShape="0">
              <a:prstClr val="black">
                <a:alpha val="15000"/>
              </a:prstClr>
            </a:outerShdw>
          </a:effectLst>
        </p:spPr>
        <p:txBody>
          <a:bodyPr wrap="none" rtlCol="0">
            <a:spAutoFit/>
          </a:bodyPr>
          <a:lstStyle/>
          <a:p>
            <a:r>
              <a:rPr lang="zh-CN" altLang="en-US" dirty="0" smtClean="0">
                <a:cs typeface="+mn-ea"/>
                <a:sym typeface="+mn-lt"/>
              </a:rPr>
              <a:t>美国</a:t>
            </a:r>
            <a:endParaRPr lang="zh-CN" altLang="en-US" dirty="0">
              <a:cs typeface="+mn-ea"/>
              <a:sym typeface="+mn-lt"/>
            </a:endParaRPr>
          </a:p>
        </p:txBody>
      </p:sp>
      <p:sp>
        <p:nvSpPr>
          <p:cNvPr id="33" name="TextBox 32"/>
          <p:cNvSpPr txBox="1"/>
          <p:nvPr/>
        </p:nvSpPr>
        <p:spPr>
          <a:xfrm>
            <a:off x="3568412" y="3138522"/>
            <a:ext cx="646331" cy="369332"/>
          </a:xfrm>
          <a:prstGeom prst="rect">
            <a:avLst/>
          </a:prstGeom>
          <a:noFill/>
          <a:effectLst>
            <a:outerShdw blurRad="152400" dist="317500" dir="5400000" sx="90000" sy="-19000" rotWithShape="0">
              <a:prstClr val="black">
                <a:alpha val="15000"/>
              </a:prstClr>
            </a:outerShdw>
          </a:effectLst>
        </p:spPr>
        <p:txBody>
          <a:bodyPr wrap="none" rtlCol="0">
            <a:spAutoFit/>
          </a:bodyPr>
          <a:lstStyle/>
          <a:p>
            <a:r>
              <a:rPr lang="zh-CN" altLang="en-US" dirty="0" smtClean="0">
                <a:cs typeface="+mn-ea"/>
                <a:sym typeface="+mn-lt"/>
              </a:rPr>
              <a:t>欧盟</a:t>
            </a:r>
            <a:endParaRPr lang="zh-CN" altLang="en-US" dirty="0">
              <a:cs typeface="+mn-ea"/>
              <a:sym typeface="+mn-lt"/>
            </a:endParaRPr>
          </a:p>
        </p:txBody>
      </p:sp>
      <p:sp>
        <p:nvSpPr>
          <p:cNvPr id="34" name="TextBox 33"/>
          <p:cNvSpPr txBox="1"/>
          <p:nvPr/>
        </p:nvSpPr>
        <p:spPr>
          <a:xfrm>
            <a:off x="3563888" y="4146634"/>
            <a:ext cx="646331" cy="369332"/>
          </a:xfrm>
          <a:prstGeom prst="rect">
            <a:avLst/>
          </a:prstGeom>
          <a:noFill/>
          <a:effectLst>
            <a:outerShdw blurRad="152400" dist="317500" dir="5400000" sx="90000" sy="-19000" rotWithShape="0">
              <a:prstClr val="black">
                <a:alpha val="15000"/>
              </a:prstClr>
            </a:outerShdw>
          </a:effectLst>
        </p:spPr>
        <p:txBody>
          <a:bodyPr wrap="none" rtlCol="0">
            <a:spAutoFit/>
          </a:bodyPr>
          <a:lstStyle/>
          <a:p>
            <a:r>
              <a:rPr lang="zh-CN" altLang="en-US" dirty="0" smtClean="0">
                <a:cs typeface="+mn-ea"/>
                <a:sym typeface="+mn-lt"/>
              </a:rPr>
              <a:t>中国</a:t>
            </a:r>
            <a:endParaRPr lang="zh-CN" altLang="en-US" dirty="0">
              <a:cs typeface="+mn-ea"/>
              <a:sym typeface="+mn-lt"/>
            </a:endParaRPr>
          </a:p>
        </p:txBody>
      </p:sp>
      <p:sp>
        <p:nvSpPr>
          <p:cNvPr id="35" name="矩形 34"/>
          <p:cNvSpPr/>
          <p:nvPr/>
        </p:nvSpPr>
        <p:spPr>
          <a:xfrm>
            <a:off x="128028" y="741933"/>
            <a:ext cx="4515980" cy="461665"/>
          </a:xfrm>
          <a:prstGeom prst="rect">
            <a:avLst/>
          </a:prstGeom>
        </p:spPr>
        <p:txBody>
          <a:bodyPr wrap="none">
            <a:spAutoFit/>
          </a:bodyPr>
          <a:lstStyle/>
          <a:p>
            <a:pPr lvl="0"/>
            <a:r>
              <a:rPr lang="zh-CN" altLang="en-US" sz="2400" b="1" dirty="0" smtClean="0">
                <a:solidFill>
                  <a:prstClr val="black"/>
                </a:solidFill>
                <a:cs typeface="+mn-ea"/>
                <a:sym typeface="+mn-lt"/>
              </a:rPr>
              <a:t>三、人口</a:t>
            </a:r>
            <a:r>
              <a:rPr lang="zh-CN" altLang="en-US" sz="2400" b="1" dirty="0">
                <a:solidFill>
                  <a:prstClr val="black"/>
                </a:solidFill>
                <a:cs typeface="+mn-ea"/>
                <a:sym typeface="+mn-lt"/>
              </a:rPr>
              <a:t>健康信息技术政策管理</a:t>
            </a:r>
          </a:p>
        </p:txBody>
      </p:sp>
      <p:sp>
        <p:nvSpPr>
          <p:cNvPr id="36" name="TextBox 35"/>
          <p:cNvSpPr txBox="1"/>
          <p:nvPr/>
        </p:nvSpPr>
        <p:spPr>
          <a:xfrm>
            <a:off x="3218710" y="1470471"/>
            <a:ext cx="4809674" cy="584775"/>
          </a:xfrm>
          <a:prstGeom prst="rect">
            <a:avLst/>
          </a:prstGeom>
          <a:noFill/>
          <a:effectLst>
            <a:outerShdw blurRad="152400" dist="317500" dir="5400000" sx="90000" sy="-19000" rotWithShape="0">
              <a:prstClr val="black">
                <a:alpha val="15000"/>
              </a:prstClr>
            </a:outerShdw>
          </a:effectLst>
        </p:spPr>
        <p:txBody>
          <a:bodyPr wrap="square" rtlCol="0">
            <a:spAutoFit/>
          </a:bodyPr>
          <a:lstStyle/>
          <a:p>
            <a:r>
              <a:rPr lang="en-US" altLang="zh-CN" sz="1600" dirty="0" smtClean="0">
                <a:cs typeface="+mn-ea"/>
                <a:sym typeface="+mn-lt"/>
              </a:rPr>
              <a:t>1980</a:t>
            </a:r>
            <a:r>
              <a:rPr lang="zh-CN" altLang="en-US" sz="1600" dirty="0" smtClean="0">
                <a:cs typeface="+mn-ea"/>
                <a:sym typeface="+mn-lt"/>
              </a:rPr>
              <a:t>年提出</a:t>
            </a:r>
            <a:r>
              <a:rPr lang="en-US" altLang="zh-CN" sz="1600" dirty="0" smtClean="0">
                <a:cs typeface="+mn-ea"/>
                <a:sym typeface="+mn-lt"/>
              </a:rPr>
              <a:t>《</a:t>
            </a:r>
            <a:r>
              <a:rPr lang="zh-CN" altLang="en-US" sz="1600" dirty="0">
                <a:cs typeface="+mn-ea"/>
                <a:sym typeface="+mn-lt"/>
              </a:rPr>
              <a:t>保护个人信息跨国传送及隐私权指导</a:t>
            </a:r>
            <a:r>
              <a:rPr lang="zh-CN" altLang="en-US" sz="1600" dirty="0" smtClean="0">
                <a:cs typeface="+mn-ea"/>
                <a:sym typeface="+mn-lt"/>
              </a:rPr>
              <a:t>纲领</a:t>
            </a:r>
            <a:r>
              <a:rPr lang="en-US" altLang="zh-CN" sz="1600" dirty="0">
                <a:cs typeface="+mn-ea"/>
                <a:sym typeface="+mn-lt"/>
              </a:rPr>
              <a:t>》,</a:t>
            </a:r>
            <a:r>
              <a:rPr lang="zh-CN" altLang="en-US" sz="1600" dirty="0">
                <a:cs typeface="+mn-ea"/>
                <a:sym typeface="+mn-lt"/>
              </a:rPr>
              <a:t>对个人信息的保护做了原则性</a:t>
            </a:r>
            <a:r>
              <a:rPr lang="zh-CN" altLang="en-US" sz="1600" dirty="0" smtClean="0">
                <a:cs typeface="+mn-ea"/>
                <a:sym typeface="+mn-lt"/>
              </a:rPr>
              <a:t>规定。</a:t>
            </a:r>
            <a:endParaRPr lang="zh-CN" altLang="en-US" sz="1600" dirty="0">
              <a:cs typeface="+mn-ea"/>
              <a:sym typeface="+mn-lt"/>
            </a:endParaRPr>
          </a:p>
        </p:txBody>
      </p:sp>
      <p:sp>
        <p:nvSpPr>
          <p:cNvPr id="37" name="TextBox 36"/>
          <p:cNvSpPr txBox="1"/>
          <p:nvPr/>
        </p:nvSpPr>
        <p:spPr>
          <a:xfrm>
            <a:off x="3275856" y="2593236"/>
            <a:ext cx="5388983" cy="338554"/>
          </a:xfrm>
          <a:prstGeom prst="rect">
            <a:avLst/>
          </a:prstGeom>
          <a:noFill/>
          <a:effectLst>
            <a:outerShdw blurRad="152400" dist="317500" dir="5400000" sx="90000" sy="-19000" rotWithShape="0">
              <a:prstClr val="black">
                <a:alpha val="15000"/>
              </a:prstClr>
            </a:outerShdw>
          </a:effectLst>
        </p:spPr>
        <p:txBody>
          <a:bodyPr wrap="square" rtlCol="0">
            <a:spAutoFit/>
          </a:bodyPr>
          <a:lstStyle/>
          <a:p>
            <a:r>
              <a:rPr lang="zh-CN" altLang="en-US" sz="1600" dirty="0" smtClean="0">
                <a:cs typeface="+mn-ea"/>
                <a:sym typeface="+mn-lt"/>
              </a:rPr>
              <a:t>国会</a:t>
            </a:r>
            <a:r>
              <a:rPr lang="zh-CN" altLang="en-US" sz="1600" dirty="0">
                <a:cs typeface="+mn-ea"/>
                <a:sym typeface="+mn-lt"/>
              </a:rPr>
              <a:t>于</a:t>
            </a:r>
            <a:r>
              <a:rPr lang="en-US" altLang="zh-CN" sz="1600" dirty="0">
                <a:cs typeface="+mn-ea"/>
                <a:sym typeface="+mn-lt"/>
              </a:rPr>
              <a:t>1996</a:t>
            </a:r>
            <a:r>
              <a:rPr lang="zh-CN" altLang="en-US" sz="1600" dirty="0">
                <a:cs typeface="+mn-ea"/>
                <a:sym typeface="+mn-lt"/>
              </a:rPr>
              <a:t>年通过了</a:t>
            </a:r>
            <a:r>
              <a:rPr lang="en-US" altLang="zh-CN" sz="1600" dirty="0">
                <a:cs typeface="+mn-ea"/>
                <a:sym typeface="+mn-lt"/>
              </a:rPr>
              <a:t>《</a:t>
            </a:r>
            <a:r>
              <a:rPr lang="zh-CN" altLang="en-US" sz="1600" dirty="0" smtClean="0">
                <a:cs typeface="+mn-ea"/>
                <a:sym typeface="+mn-lt"/>
              </a:rPr>
              <a:t>健康</a:t>
            </a:r>
            <a:r>
              <a:rPr lang="zh-CN" altLang="en-US" sz="1600" dirty="0">
                <a:cs typeface="+mn-ea"/>
                <a:sym typeface="+mn-lt"/>
              </a:rPr>
              <a:t>保险携带和</a:t>
            </a:r>
            <a:r>
              <a:rPr lang="zh-CN" altLang="en-US" sz="1600" dirty="0" smtClean="0">
                <a:cs typeface="+mn-ea"/>
                <a:sym typeface="+mn-lt"/>
              </a:rPr>
              <a:t>责任法案</a:t>
            </a:r>
            <a:r>
              <a:rPr lang="en-US" altLang="zh-CN" sz="1600" dirty="0" smtClean="0">
                <a:cs typeface="+mn-ea"/>
                <a:sym typeface="+mn-lt"/>
              </a:rPr>
              <a:t>》</a:t>
            </a:r>
            <a:r>
              <a:rPr lang="zh-CN" altLang="en-US" sz="1600" dirty="0" smtClean="0">
                <a:cs typeface="+mn-ea"/>
                <a:sym typeface="+mn-lt"/>
              </a:rPr>
              <a:t>。</a:t>
            </a:r>
            <a:endParaRPr lang="zh-CN" altLang="en-US" sz="1600" dirty="0">
              <a:cs typeface="+mn-ea"/>
              <a:sym typeface="+mn-lt"/>
            </a:endParaRPr>
          </a:p>
        </p:txBody>
      </p:sp>
      <p:sp>
        <p:nvSpPr>
          <p:cNvPr id="38" name="TextBox 37"/>
          <p:cNvSpPr txBox="1"/>
          <p:nvPr/>
        </p:nvSpPr>
        <p:spPr>
          <a:xfrm>
            <a:off x="3218710" y="3507854"/>
            <a:ext cx="4544834" cy="338554"/>
          </a:xfrm>
          <a:prstGeom prst="rect">
            <a:avLst/>
          </a:prstGeom>
          <a:noFill/>
          <a:effectLst>
            <a:outerShdw blurRad="152400" dist="317500" dir="5400000" sx="90000" sy="-19000" rotWithShape="0">
              <a:prstClr val="black">
                <a:alpha val="15000"/>
              </a:prstClr>
            </a:outerShdw>
          </a:effectLst>
        </p:spPr>
        <p:txBody>
          <a:bodyPr wrap="none" rtlCol="0">
            <a:spAutoFit/>
          </a:bodyPr>
          <a:lstStyle/>
          <a:p>
            <a:r>
              <a:rPr lang="zh-CN" altLang="en-US" sz="1600" dirty="0">
                <a:cs typeface="+mn-ea"/>
                <a:sym typeface="+mn-lt"/>
              </a:rPr>
              <a:t>欧盟将</a:t>
            </a:r>
            <a:r>
              <a:rPr lang="zh-CN" altLang="en-US" sz="1600" dirty="0" smtClean="0">
                <a:cs typeface="+mn-ea"/>
                <a:sym typeface="+mn-lt"/>
              </a:rPr>
              <a:t>隐私作为</a:t>
            </a:r>
            <a:r>
              <a:rPr lang="zh-CN" altLang="en-US" sz="1600" dirty="0">
                <a:cs typeface="+mn-ea"/>
                <a:sym typeface="+mn-lt"/>
              </a:rPr>
              <a:t>基本人权</a:t>
            </a:r>
            <a:r>
              <a:rPr lang="en-US" altLang="zh-CN" sz="1600" dirty="0">
                <a:cs typeface="+mn-ea"/>
                <a:sym typeface="+mn-lt"/>
              </a:rPr>
              <a:t>,</a:t>
            </a:r>
            <a:r>
              <a:rPr lang="zh-CN" altLang="en-US" sz="1600" dirty="0">
                <a:cs typeface="+mn-ea"/>
                <a:sym typeface="+mn-lt"/>
              </a:rPr>
              <a:t>注重严格的立法</a:t>
            </a:r>
            <a:r>
              <a:rPr lang="zh-CN" altLang="en-US" sz="1600" dirty="0" smtClean="0">
                <a:cs typeface="+mn-ea"/>
                <a:sym typeface="+mn-lt"/>
              </a:rPr>
              <a:t>保护。</a:t>
            </a:r>
            <a:endParaRPr lang="zh-CN" altLang="en-US" sz="1600" dirty="0">
              <a:cs typeface="+mn-ea"/>
              <a:sym typeface="+mn-lt"/>
            </a:endParaRPr>
          </a:p>
        </p:txBody>
      </p:sp>
      <p:sp>
        <p:nvSpPr>
          <p:cNvPr id="39" name="TextBox 38"/>
          <p:cNvSpPr txBox="1"/>
          <p:nvPr/>
        </p:nvSpPr>
        <p:spPr>
          <a:xfrm>
            <a:off x="3319466" y="4525682"/>
            <a:ext cx="3467616" cy="338554"/>
          </a:xfrm>
          <a:prstGeom prst="rect">
            <a:avLst/>
          </a:prstGeom>
          <a:noFill/>
          <a:effectLst>
            <a:outerShdw blurRad="152400" dist="317500" dir="5400000" sx="90000" sy="-19000" rotWithShape="0">
              <a:prstClr val="black">
                <a:alpha val="15000"/>
              </a:prstClr>
            </a:outerShdw>
          </a:effectLst>
        </p:spPr>
        <p:txBody>
          <a:bodyPr wrap="none" rtlCol="0">
            <a:spAutoFit/>
          </a:bodyPr>
          <a:lstStyle/>
          <a:p>
            <a:r>
              <a:rPr lang="zh-CN" altLang="en-US" sz="1600" dirty="0" smtClean="0">
                <a:cs typeface="+mn-ea"/>
                <a:sym typeface="+mn-lt"/>
              </a:rPr>
              <a:t>尚未建立病人隐私权保护法律体系。</a:t>
            </a:r>
            <a:endParaRPr lang="zh-CN" altLang="en-US" sz="1600" dirty="0">
              <a:cs typeface="+mn-ea"/>
              <a:sym typeface="+mn-lt"/>
            </a:endParaRPr>
          </a:p>
        </p:txBody>
      </p:sp>
      <p:cxnSp>
        <p:nvCxnSpPr>
          <p:cNvPr id="40" name="直接连接符 39"/>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1" name="TextBox 43"/>
          <p:cNvSpPr txBox="1">
            <a:spLocks noChangeArrowheads="1"/>
          </p:cNvSpPr>
          <p:nvPr/>
        </p:nvSpPr>
        <p:spPr bwMode="auto">
          <a:xfrm>
            <a:off x="1907704" y="-20538"/>
            <a:ext cx="5146585"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r>
              <a:rPr lang="zh-CN" altLang="en-US" sz="4000" b="1" dirty="0" smtClean="0">
                <a:latin typeface="+mn-lt"/>
                <a:ea typeface="+mn-ea"/>
                <a:cs typeface="+mn-ea"/>
                <a:sym typeface="+mn-lt"/>
              </a:rPr>
              <a:t>信息技术政策管理</a:t>
            </a:r>
            <a:endParaRPr lang="en-US" altLang="zh-CN" sz="4000" b="1" dirty="0">
              <a:latin typeface="+mn-lt"/>
              <a:ea typeface="+mn-ea"/>
              <a:cs typeface="+mn-ea"/>
              <a:sym typeface="+mn-lt"/>
            </a:endParaRPr>
          </a:p>
        </p:txBody>
      </p:sp>
      <p:sp>
        <p:nvSpPr>
          <p:cNvPr id="42" name="燕尾形 41"/>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43" name="TextBox 7"/>
          <p:cNvSpPr txBox="1"/>
          <p:nvPr/>
        </p:nvSpPr>
        <p:spPr>
          <a:xfrm>
            <a:off x="221659" y="-20538"/>
            <a:ext cx="725769" cy="693103"/>
          </a:xfrm>
          <a:prstGeom prst="rect">
            <a:avLst/>
          </a:prstGeom>
          <a:noFill/>
        </p:spPr>
        <p:txBody>
          <a:bodyPr wrap="none" lIns="76800" tIns="38400" rIns="76800" bIns="38400" rtlCol="0">
            <a:spAutoFit/>
          </a:bodyPr>
          <a:lstStyle/>
          <a:p>
            <a:r>
              <a:rPr lang="en-US" altLang="zh-CN" sz="4000" dirty="0" smtClean="0">
                <a:cs typeface="+mn-ea"/>
                <a:sym typeface="+mn-lt"/>
              </a:rPr>
              <a:t>03</a:t>
            </a:r>
            <a:endParaRPr lang="zh-CN" altLang="en-US" sz="4000" dirty="0">
              <a:cs typeface="+mn-ea"/>
              <a:sym typeface="+mn-lt"/>
            </a:endParaRPr>
          </a:p>
        </p:txBody>
      </p:sp>
    </p:spTree>
    <p:extLst>
      <p:ext uri="{BB962C8B-B14F-4D97-AF65-F5344CB8AC3E}">
        <p14:creationId xmlns:p14="http://schemas.microsoft.com/office/powerpoint/2010/main" val="110874114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2813836" y="1347614"/>
            <a:ext cx="1458352" cy="701915"/>
          </a:xfrm>
          <a:prstGeom prst="roundRect">
            <a:avLst/>
          </a:prstGeom>
          <a:solidFill>
            <a:srgbClr val="5FCACB"/>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lnSpc>
                <a:spcPct val="130000"/>
              </a:lnSpc>
            </a:pPr>
            <a:r>
              <a:rPr lang="zh-CN" altLang="en-US" sz="2000" b="1" dirty="0" smtClean="0">
                <a:cs typeface="+mn-ea"/>
                <a:sym typeface="+mn-lt"/>
              </a:rPr>
              <a:t>美国</a:t>
            </a:r>
            <a:endParaRPr lang="zh-CN" altLang="en-US" sz="2000" b="1" dirty="0">
              <a:cs typeface="+mn-ea"/>
              <a:sym typeface="+mn-lt"/>
            </a:endParaRPr>
          </a:p>
        </p:txBody>
      </p:sp>
      <p:sp>
        <p:nvSpPr>
          <p:cNvPr id="8" name="圆角矩形 7"/>
          <p:cNvSpPr/>
          <p:nvPr/>
        </p:nvSpPr>
        <p:spPr>
          <a:xfrm>
            <a:off x="2789571" y="3201657"/>
            <a:ext cx="1458352" cy="701915"/>
          </a:xfrm>
          <a:prstGeom prst="roundRect">
            <a:avLst/>
          </a:prstGeom>
          <a:solidFill>
            <a:srgbClr val="A0BF0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lnSpc>
                <a:spcPct val="130000"/>
              </a:lnSpc>
            </a:pPr>
            <a:r>
              <a:rPr lang="zh-CN" altLang="en-US" sz="2400" b="1" dirty="0" smtClean="0">
                <a:cs typeface="+mn-ea"/>
                <a:sym typeface="+mn-lt"/>
              </a:rPr>
              <a:t>中国</a:t>
            </a:r>
            <a:endParaRPr lang="zh-CN" altLang="en-US" sz="2400" b="1" dirty="0">
              <a:cs typeface="+mn-ea"/>
              <a:sym typeface="+mn-lt"/>
            </a:endParaRPr>
          </a:p>
        </p:txBody>
      </p:sp>
      <p:sp>
        <p:nvSpPr>
          <p:cNvPr id="12" name="圆角矩形 11"/>
          <p:cNvSpPr/>
          <p:nvPr/>
        </p:nvSpPr>
        <p:spPr>
          <a:xfrm>
            <a:off x="707481" y="2148465"/>
            <a:ext cx="1458352" cy="701915"/>
          </a:xfrm>
          <a:prstGeom prst="roundRect">
            <a:avLst/>
          </a:prstGeom>
          <a:solidFill>
            <a:schemeClr val="tx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r>
              <a:rPr lang="zh-CN" altLang="en-US" sz="2100" b="1" dirty="0" smtClean="0">
                <a:cs typeface="+mn-ea"/>
                <a:sym typeface="+mn-lt"/>
              </a:rPr>
              <a:t>电子病历政策管理</a:t>
            </a:r>
            <a:endParaRPr lang="zh-CN" altLang="en-US" sz="2100" b="1" dirty="0">
              <a:cs typeface="+mn-ea"/>
              <a:sym typeface="+mn-lt"/>
            </a:endParaRPr>
          </a:p>
        </p:txBody>
      </p:sp>
      <p:cxnSp>
        <p:nvCxnSpPr>
          <p:cNvPr id="14" name="肘形连接符 13"/>
          <p:cNvCxnSpPr/>
          <p:nvPr/>
        </p:nvCxnSpPr>
        <p:spPr>
          <a:xfrm rot="10800000" flipV="1">
            <a:off x="2165834" y="1651359"/>
            <a:ext cx="623737" cy="974234"/>
          </a:xfrm>
          <a:prstGeom prst="bentConnector3">
            <a:avLst/>
          </a:prstGeom>
          <a:scene3d>
            <a:camera prst="orthographicFront"/>
            <a:lightRig rig="threePt" dir="t"/>
          </a:scene3d>
          <a:sp3d>
            <a:bevelT/>
          </a:sp3d>
        </p:spPr>
        <p:style>
          <a:lnRef idx="1">
            <a:schemeClr val="accent6"/>
          </a:lnRef>
          <a:fillRef idx="0">
            <a:schemeClr val="accent6"/>
          </a:fillRef>
          <a:effectRef idx="0">
            <a:schemeClr val="accent6"/>
          </a:effectRef>
          <a:fontRef idx="minor">
            <a:schemeClr val="tx1"/>
          </a:fontRef>
        </p:style>
      </p:cxnSp>
      <p:cxnSp>
        <p:nvCxnSpPr>
          <p:cNvPr id="15" name="肘形连接符 14"/>
          <p:cNvCxnSpPr/>
          <p:nvPr/>
        </p:nvCxnSpPr>
        <p:spPr>
          <a:xfrm>
            <a:off x="2165833" y="2625593"/>
            <a:ext cx="623737" cy="974234"/>
          </a:xfrm>
          <a:prstGeom prst="bentConnector3">
            <a:avLst/>
          </a:prstGeom>
          <a:scene3d>
            <a:camera prst="orthographicFront"/>
            <a:lightRig rig="threePt" dir="t"/>
          </a:scene3d>
          <a:sp3d>
            <a:bevelT/>
          </a:sp3d>
        </p:spPr>
        <p:style>
          <a:lnRef idx="1">
            <a:schemeClr val="accent6"/>
          </a:lnRef>
          <a:fillRef idx="0">
            <a:schemeClr val="accent6"/>
          </a:fillRef>
          <a:effectRef idx="0">
            <a:schemeClr val="accent6"/>
          </a:effectRef>
          <a:fontRef idx="minor">
            <a:schemeClr val="tx1"/>
          </a:fontRef>
        </p:style>
      </p:cxnSp>
      <p:cxnSp>
        <p:nvCxnSpPr>
          <p:cNvPr id="16" name="直接连接符 15"/>
          <p:cNvCxnSpPr/>
          <p:nvPr/>
        </p:nvCxnSpPr>
        <p:spPr>
          <a:xfrm>
            <a:off x="4427984" y="2697601"/>
            <a:ext cx="3510847" cy="0"/>
          </a:xfrm>
          <a:prstGeom prst="line">
            <a:avLst/>
          </a:prstGeom>
          <a:scene3d>
            <a:camera prst="orthographicFront"/>
            <a:lightRig rig="threePt" dir="t"/>
          </a:scene3d>
          <a:sp3d>
            <a:bevelT/>
          </a:sp3d>
        </p:spPr>
        <p:style>
          <a:lnRef idx="1">
            <a:schemeClr val="accent6"/>
          </a:lnRef>
          <a:fillRef idx="0">
            <a:schemeClr val="accent6"/>
          </a:fillRef>
          <a:effectRef idx="0">
            <a:schemeClr val="accent6"/>
          </a:effectRef>
          <a:fontRef idx="minor">
            <a:schemeClr val="tx1"/>
          </a:fontRef>
        </p:style>
      </p:cxnSp>
      <p:cxnSp>
        <p:nvCxnSpPr>
          <p:cNvPr id="18" name="直接连接符 17"/>
          <p:cNvCxnSpPr/>
          <p:nvPr/>
        </p:nvCxnSpPr>
        <p:spPr>
          <a:xfrm>
            <a:off x="0" y="681978"/>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0" name="燕尾形 19"/>
          <p:cNvSpPr/>
          <p:nvPr/>
        </p:nvSpPr>
        <p:spPr>
          <a:xfrm>
            <a:off x="1189900" y="1"/>
            <a:ext cx="645147" cy="681978"/>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3" name="矩形 2"/>
          <p:cNvSpPr/>
          <p:nvPr/>
        </p:nvSpPr>
        <p:spPr>
          <a:xfrm>
            <a:off x="4246188" y="1425264"/>
            <a:ext cx="4067944" cy="1200329"/>
          </a:xfrm>
          <a:prstGeom prst="rect">
            <a:avLst/>
          </a:prstGeom>
          <a:scene3d>
            <a:camera prst="orthographicFront"/>
            <a:lightRig rig="threePt" dir="t"/>
          </a:scene3d>
          <a:sp3d>
            <a:bevelT/>
          </a:sp3d>
        </p:spPr>
        <p:txBody>
          <a:bodyPr wrap="square">
            <a:spAutoFit/>
          </a:bodyPr>
          <a:lstStyle/>
          <a:p>
            <a:r>
              <a:rPr lang="en-US" altLang="zh-CN" dirty="0">
                <a:cs typeface="+mn-ea"/>
                <a:sym typeface="+mn-lt"/>
              </a:rPr>
              <a:t>《</a:t>
            </a:r>
            <a:r>
              <a:rPr lang="zh-CN" altLang="en-US" dirty="0">
                <a:cs typeface="+mn-ea"/>
                <a:sym typeface="+mn-lt"/>
              </a:rPr>
              <a:t>电子</a:t>
            </a:r>
            <a:r>
              <a:rPr lang="zh-CN" altLang="en-US" dirty="0" smtClean="0">
                <a:cs typeface="+mn-ea"/>
                <a:sym typeface="+mn-lt"/>
              </a:rPr>
              <a:t>病历</a:t>
            </a:r>
            <a:r>
              <a:rPr lang="en-US" altLang="zh-CN" dirty="0">
                <a:cs typeface="+mn-ea"/>
                <a:sym typeface="+mn-lt"/>
              </a:rPr>
              <a:t>:</a:t>
            </a:r>
            <a:r>
              <a:rPr lang="zh-CN" altLang="en-US" dirty="0">
                <a:cs typeface="+mn-ea"/>
                <a:sym typeface="+mn-lt"/>
              </a:rPr>
              <a:t>用于医疗的基本技术</a:t>
            </a:r>
            <a:r>
              <a:rPr lang="en-US" altLang="zh-CN" dirty="0" smtClean="0">
                <a:cs typeface="+mn-ea"/>
                <a:sym typeface="+mn-lt"/>
              </a:rPr>
              <a:t>》</a:t>
            </a:r>
            <a:r>
              <a:rPr lang="zh-CN" altLang="en-US" dirty="0" smtClean="0">
                <a:cs typeface="+mn-ea"/>
                <a:sym typeface="+mn-lt"/>
              </a:rPr>
              <a:t>、</a:t>
            </a:r>
            <a:endParaRPr lang="en-US" altLang="zh-CN" dirty="0" smtClean="0">
              <a:cs typeface="+mn-ea"/>
              <a:sym typeface="+mn-lt"/>
            </a:endParaRPr>
          </a:p>
          <a:p>
            <a:r>
              <a:rPr lang="zh-CN" altLang="en-US" dirty="0" smtClean="0">
                <a:cs typeface="+mn-ea"/>
                <a:sym typeface="+mn-lt"/>
              </a:rPr>
              <a:t>   电子</a:t>
            </a:r>
            <a:r>
              <a:rPr lang="zh-CN" altLang="en-US" dirty="0">
                <a:cs typeface="+mn-ea"/>
                <a:sym typeface="+mn-lt"/>
              </a:rPr>
              <a:t>健康信息内容交换标准和</a:t>
            </a:r>
            <a:r>
              <a:rPr lang="zh-CN" altLang="en-US" dirty="0" smtClean="0">
                <a:cs typeface="+mn-ea"/>
                <a:sym typeface="+mn-lt"/>
              </a:rPr>
              <a:t>规范</a:t>
            </a:r>
            <a:endParaRPr lang="en-US" altLang="zh-CN" dirty="0" smtClean="0">
              <a:cs typeface="+mn-ea"/>
              <a:sym typeface="+mn-lt"/>
            </a:endParaRPr>
          </a:p>
          <a:p>
            <a:r>
              <a:rPr lang="en-US" altLang="zh-CN" dirty="0">
                <a:cs typeface="+mn-ea"/>
                <a:sym typeface="+mn-lt"/>
              </a:rPr>
              <a:t> </a:t>
            </a:r>
            <a:r>
              <a:rPr lang="en-US" altLang="zh-CN" dirty="0" smtClean="0">
                <a:cs typeface="+mn-ea"/>
                <a:sym typeface="+mn-lt"/>
              </a:rPr>
              <a:t>  </a:t>
            </a:r>
            <a:r>
              <a:rPr lang="zh-CN" altLang="en-US" dirty="0" smtClean="0">
                <a:cs typeface="+mn-ea"/>
                <a:sym typeface="+mn-lt"/>
              </a:rPr>
              <a:t>等等</a:t>
            </a:r>
            <a:endParaRPr lang="zh-CN" altLang="en-US" dirty="0">
              <a:cs typeface="+mn-ea"/>
              <a:sym typeface="+mn-lt"/>
            </a:endParaRPr>
          </a:p>
          <a:p>
            <a:endParaRPr lang="zh-CN" altLang="en-US" dirty="0">
              <a:cs typeface="+mn-ea"/>
              <a:sym typeface="+mn-lt"/>
            </a:endParaRPr>
          </a:p>
        </p:txBody>
      </p:sp>
      <p:sp>
        <p:nvSpPr>
          <p:cNvPr id="4" name="TextBox 3"/>
          <p:cNvSpPr txBox="1"/>
          <p:nvPr/>
        </p:nvSpPr>
        <p:spPr>
          <a:xfrm>
            <a:off x="4468048" y="3345673"/>
            <a:ext cx="3416320" cy="646331"/>
          </a:xfrm>
          <a:prstGeom prst="rect">
            <a:avLst/>
          </a:prstGeom>
          <a:noFill/>
          <a:scene3d>
            <a:camera prst="orthographicFront"/>
            <a:lightRig rig="threePt" dir="t"/>
          </a:scene3d>
          <a:sp3d>
            <a:bevelT/>
          </a:sp3d>
        </p:spPr>
        <p:txBody>
          <a:bodyPr wrap="none" rtlCol="0">
            <a:spAutoFit/>
          </a:bodyPr>
          <a:lstStyle/>
          <a:p>
            <a:r>
              <a:rPr lang="en-US" altLang="zh-CN" dirty="0" smtClean="0">
                <a:cs typeface="+mn-ea"/>
                <a:sym typeface="+mn-lt"/>
              </a:rPr>
              <a:t>《</a:t>
            </a:r>
            <a:r>
              <a:rPr lang="zh-CN" altLang="en-US" dirty="0" smtClean="0">
                <a:cs typeface="+mn-ea"/>
                <a:sym typeface="+mn-lt"/>
              </a:rPr>
              <a:t>中华人民共和国电子签名法</a:t>
            </a:r>
            <a:r>
              <a:rPr lang="en-US" altLang="zh-CN" dirty="0" smtClean="0">
                <a:cs typeface="+mn-ea"/>
                <a:sym typeface="+mn-lt"/>
              </a:rPr>
              <a:t>》</a:t>
            </a:r>
          </a:p>
          <a:p>
            <a:r>
              <a:rPr lang="en-US" altLang="zh-CN" dirty="0" smtClean="0">
                <a:cs typeface="+mn-ea"/>
                <a:sym typeface="+mn-lt"/>
              </a:rPr>
              <a:t>《</a:t>
            </a:r>
            <a:r>
              <a:rPr lang="zh-CN" altLang="en-US" dirty="0" smtClean="0">
                <a:cs typeface="+mn-ea"/>
                <a:sym typeface="+mn-lt"/>
              </a:rPr>
              <a:t>电子认证服务管理办法</a:t>
            </a:r>
            <a:r>
              <a:rPr lang="en-US" altLang="zh-CN" dirty="0" smtClean="0">
                <a:cs typeface="+mn-ea"/>
                <a:sym typeface="+mn-lt"/>
              </a:rPr>
              <a:t>》</a:t>
            </a:r>
            <a:r>
              <a:rPr lang="zh-CN" altLang="en-US" dirty="0" smtClean="0">
                <a:cs typeface="+mn-ea"/>
                <a:sym typeface="+mn-lt"/>
              </a:rPr>
              <a:t>等等</a:t>
            </a:r>
            <a:endParaRPr lang="zh-CN" altLang="en-US" dirty="0">
              <a:cs typeface="+mn-ea"/>
              <a:sym typeface="+mn-lt"/>
            </a:endParaRPr>
          </a:p>
        </p:txBody>
      </p:sp>
      <p:cxnSp>
        <p:nvCxnSpPr>
          <p:cNvPr id="17" name="直接连接符 16"/>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1" name="TextBox 43"/>
          <p:cNvSpPr txBox="1">
            <a:spLocks noChangeArrowheads="1"/>
          </p:cNvSpPr>
          <p:nvPr/>
        </p:nvSpPr>
        <p:spPr bwMode="auto">
          <a:xfrm>
            <a:off x="1907704" y="-20538"/>
            <a:ext cx="5146585"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r>
              <a:rPr lang="zh-CN" altLang="en-US" sz="4000" b="1" dirty="0" smtClean="0">
                <a:latin typeface="+mn-lt"/>
                <a:ea typeface="+mn-ea"/>
                <a:cs typeface="+mn-ea"/>
                <a:sym typeface="+mn-lt"/>
              </a:rPr>
              <a:t>信息技术政策管理</a:t>
            </a:r>
            <a:endParaRPr lang="en-US" altLang="zh-CN" sz="4000" b="1" dirty="0">
              <a:latin typeface="+mn-lt"/>
              <a:ea typeface="+mn-ea"/>
              <a:cs typeface="+mn-ea"/>
              <a:sym typeface="+mn-lt"/>
            </a:endParaRPr>
          </a:p>
        </p:txBody>
      </p:sp>
      <p:sp>
        <p:nvSpPr>
          <p:cNvPr id="22" name="燕尾形 21"/>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23" name="TextBox 7"/>
          <p:cNvSpPr txBox="1"/>
          <p:nvPr/>
        </p:nvSpPr>
        <p:spPr>
          <a:xfrm>
            <a:off x="221659" y="-20538"/>
            <a:ext cx="725769" cy="693103"/>
          </a:xfrm>
          <a:prstGeom prst="rect">
            <a:avLst/>
          </a:prstGeom>
          <a:noFill/>
        </p:spPr>
        <p:txBody>
          <a:bodyPr wrap="none" lIns="76800" tIns="38400" rIns="76800" bIns="38400" rtlCol="0">
            <a:spAutoFit/>
          </a:bodyPr>
          <a:lstStyle/>
          <a:p>
            <a:r>
              <a:rPr lang="en-US" altLang="zh-CN" sz="4000" dirty="0" smtClean="0">
                <a:cs typeface="+mn-ea"/>
                <a:sym typeface="+mn-lt"/>
              </a:rPr>
              <a:t>03</a:t>
            </a:r>
            <a:endParaRPr lang="zh-CN" altLang="en-US" sz="4000" dirty="0">
              <a:cs typeface="+mn-ea"/>
              <a:sym typeface="+mn-lt"/>
            </a:endParaRPr>
          </a:p>
        </p:txBody>
      </p:sp>
    </p:spTree>
    <p:extLst>
      <p:ext uri="{BB962C8B-B14F-4D97-AF65-F5344CB8AC3E}">
        <p14:creationId xmlns:p14="http://schemas.microsoft.com/office/powerpoint/2010/main" val="69636916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21"/>
          <p:cNvSpPr/>
          <p:nvPr/>
        </p:nvSpPr>
        <p:spPr>
          <a:xfrm>
            <a:off x="2547591" y="1168128"/>
            <a:ext cx="5434028" cy="971574"/>
          </a:xfrm>
          <a:prstGeom prst="roundRect">
            <a:avLst/>
          </a:prstGeom>
          <a:solidFill>
            <a:schemeClr val="bg1">
              <a:lumMod val="95000"/>
            </a:schemeClr>
          </a:solidFill>
          <a:ln w="12700">
            <a:solidFill>
              <a:schemeClr val="tx2"/>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rtlCol="0" anchor="ctr"/>
          <a:lstStyle/>
          <a:p>
            <a:pPr algn="ctr"/>
            <a:endParaRPr lang="zh-CN" altLang="en-US" dirty="0">
              <a:cs typeface="+mn-ea"/>
              <a:sym typeface="+mn-lt"/>
            </a:endParaRPr>
          </a:p>
        </p:txBody>
      </p:sp>
      <p:sp>
        <p:nvSpPr>
          <p:cNvPr id="23" name="六边形 22"/>
          <p:cNvSpPr/>
          <p:nvPr/>
        </p:nvSpPr>
        <p:spPr>
          <a:xfrm>
            <a:off x="3186633" y="1010526"/>
            <a:ext cx="3977992" cy="337088"/>
          </a:xfrm>
          <a:prstGeom prst="hexagon">
            <a:avLst/>
          </a:prstGeom>
          <a:solidFill>
            <a:srgbClr val="5FCACB"/>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rtlCol="0" anchor="ctr"/>
          <a:lstStyle/>
          <a:p>
            <a:pPr algn="ctr"/>
            <a:r>
              <a:rPr lang="zh-CN" altLang="en-US" dirty="0">
                <a:cs typeface="+mn-ea"/>
                <a:sym typeface="+mn-lt"/>
              </a:rPr>
              <a:t>美国</a:t>
            </a:r>
          </a:p>
        </p:txBody>
      </p:sp>
      <p:sp>
        <p:nvSpPr>
          <p:cNvPr id="24" name="六边形 23"/>
          <p:cNvSpPr/>
          <p:nvPr/>
        </p:nvSpPr>
        <p:spPr>
          <a:xfrm>
            <a:off x="683061" y="2409732"/>
            <a:ext cx="1527488" cy="1026114"/>
          </a:xfrm>
          <a:prstGeom prst="hexagon">
            <a:avLst/>
          </a:prstGeom>
          <a:solidFill>
            <a:schemeClr val="tx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rtlCol="0" anchor="ctr"/>
          <a:lstStyle/>
          <a:p>
            <a:pPr algn="ctr"/>
            <a:r>
              <a:rPr lang="zh-CN" altLang="en-US" b="1" dirty="0" smtClean="0">
                <a:cs typeface="+mn-ea"/>
                <a:sym typeface="+mn-lt"/>
              </a:rPr>
              <a:t>远程医疗政策管理政策</a:t>
            </a:r>
            <a:endParaRPr lang="zh-CN" altLang="en-US" b="1" dirty="0">
              <a:cs typeface="+mn-ea"/>
              <a:sym typeface="+mn-lt"/>
            </a:endParaRPr>
          </a:p>
        </p:txBody>
      </p:sp>
      <p:cxnSp>
        <p:nvCxnSpPr>
          <p:cNvPr id="25" name="直接箭头连接符 24"/>
          <p:cNvCxnSpPr/>
          <p:nvPr/>
        </p:nvCxnSpPr>
        <p:spPr>
          <a:xfrm flipV="1">
            <a:off x="1954021" y="1687818"/>
            <a:ext cx="593569" cy="739916"/>
          </a:xfrm>
          <a:prstGeom prst="straightConnector1">
            <a:avLst/>
          </a:prstGeom>
          <a:ln>
            <a:solidFill>
              <a:srgbClr val="414455"/>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2210549" y="2931790"/>
            <a:ext cx="337042" cy="0"/>
          </a:xfrm>
          <a:prstGeom prst="straightConnector1">
            <a:avLst/>
          </a:prstGeom>
          <a:ln>
            <a:solidFill>
              <a:srgbClr val="414455"/>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1954021" y="3405526"/>
            <a:ext cx="593569" cy="750400"/>
          </a:xfrm>
          <a:prstGeom prst="straightConnector1">
            <a:avLst/>
          </a:prstGeom>
          <a:ln>
            <a:solidFill>
              <a:srgbClr val="414455"/>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2547591" y="2392264"/>
            <a:ext cx="5434028" cy="971574"/>
          </a:xfrm>
          <a:prstGeom prst="roundRect">
            <a:avLst/>
          </a:prstGeom>
          <a:solidFill>
            <a:schemeClr val="bg1">
              <a:lumMod val="95000"/>
            </a:schemeClr>
          </a:solidFill>
          <a:ln w="12700">
            <a:solidFill>
              <a:schemeClr val="tx2"/>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rtlCol="0" anchor="ctr"/>
          <a:lstStyle/>
          <a:p>
            <a:pPr algn="ctr"/>
            <a:endParaRPr lang="zh-CN" altLang="en-US" dirty="0">
              <a:cs typeface="+mn-ea"/>
              <a:sym typeface="+mn-lt"/>
            </a:endParaRPr>
          </a:p>
        </p:txBody>
      </p:sp>
      <p:sp>
        <p:nvSpPr>
          <p:cNvPr id="30" name="六边形 29"/>
          <p:cNvSpPr/>
          <p:nvPr/>
        </p:nvSpPr>
        <p:spPr>
          <a:xfrm>
            <a:off x="3186633" y="2306670"/>
            <a:ext cx="3977992" cy="337088"/>
          </a:xfrm>
          <a:prstGeom prst="hexagon">
            <a:avLst/>
          </a:prstGeom>
          <a:solidFill>
            <a:srgbClr val="319095"/>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rtlCol="0" anchor="ctr"/>
          <a:lstStyle/>
          <a:p>
            <a:pPr algn="ctr"/>
            <a:r>
              <a:rPr lang="zh-CN" altLang="en-US" dirty="0">
                <a:cs typeface="+mn-ea"/>
                <a:sym typeface="+mn-lt"/>
              </a:rPr>
              <a:t>中国</a:t>
            </a:r>
          </a:p>
        </p:txBody>
      </p:sp>
      <p:sp>
        <p:nvSpPr>
          <p:cNvPr id="32" name="圆角矩形 31"/>
          <p:cNvSpPr/>
          <p:nvPr/>
        </p:nvSpPr>
        <p:spPr>
          <a:xfrm>
            <a:off x="2547591" y="3704679"/>
            <a:ext cx="5434028" cy="955303"/>
          </a:xfrm>
          <a:prstGeom prst="roundRect">
            <a:avLst/>
          </a:prstGeom>
          <a:solidFill>
            <a:schemeClr val="bg1">
              <a:lumMod val="95000"/>
            </a:schemeClr>
          </a:solidFill>
          <a:ln w="12700">
            <a:solidFill>
              <a:schemeClr val="tx2"/>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rtlCol="0" anchor="ctr"/>
          <a:lstStyle/>
          <a:p>
            <a:pPr algn="ctr"/>
            <a:endParaRPr lang="zh-CN" altLang="en-US">
              <a:cs typeface="+mn-ea"/>
              <a:sym typeface="+mn-lt"/>
            </a:endParaRPr>
          </a:p>
        </p:txBody>
      </p:sp>
      <p:sp>
        <p:nvSpPr>
          <p:cNvPr id="33" name="六边形 32"/>
          <p:cNvSpPr/>
          <p:nvPr/>
        </p:nvSpPr>
        <p:spPr>
          <a:xfrm>
            <a:off x="3186633" y="3530806"/>
            <a:ext cx="3977992" cy="337088"/>
          </a:xfrm>
          <a:prstGeom prst="hexagon">
            <a:avLst/>
          </a:prstGeom>
          <a:solidFill>
            <a:srgbClr val="F5841C"/>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rtlCol="0" anchor="ctr"/>
          <a:lstStyle/>
          <a:p>
            <a:pPr algn="ctr"/>
            <a:r>
              <a:rPr lang="zh-CN" altLang="en-US" dirty="0">
                <a:cs typeface="+mn-ea"/>
                <a:sym typeface="+mn-lt"/>
              </a:rPr>
              <a:t>其他国家</a:t>
            </a:r>
          </a:p>
        </p:txBody>
      </p:sp>
      <p:cxnSp>
        <p:nvCxnSpPr>
          <p:cNvPr id="15" name="直接连接符 14"/>
          <p:cNvCxnSpPr/>
          <p:nvPr/>
        </p:nvCxnSpPr>
        <p:spPr>
          <a:xfrm>
            <a:off x="0" y="681978"/>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p:nvSpPr>
        <p:spPr>
          <a:xfrm>
            <a:off x="1189900" y="1"/>
            <a:ext cx="645147" cy="681978"/>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5" name="矩形 4"/>
          <p:cNvSpPr/>
          <p:nvPr/>
        </p:nvSpPr>
        <p:spPr>
          <a:xfrm>
            <a:off x="2699792" y="1347615"/>
            <a:ext cx="5281827" cy="959055"/>
          </a:xfrm>
          <a:prstGeom prst="rect">
            <a:avLst/>
          </a:prstGeom>
          <a:scene3d>
            <a:camera prst="orthographicFront"/>
            <a:lightRig rig="threePt" dir="t"/>
          </a:scene3d>
          <a:sp3d>
            <a:bevelT/>
          </a:sp3d>
        </p:spPr>
        <p:txBody>
          <a:bodyPr wrap="square">
            <a:spAutoFit/>
          </a:bodyPr>
          <a:lstStyle/>
          <a:p>
            <a:r>
              <a:rPr lang="en-US" altLang="zh-CN" dirty="0" smtClean="0">
                <a:cs typeface="+mn-ea"/>
                <a:sym typeface="+mn-lt"/>
              </a:rPr>
              <a:t>《</a:t>
            </a:r>
            <a:r>
              <a:rPr lang="zh-CN" altLang="en-US" dirty="0" smtClean="0">
                <a:cs typeface="+mn-ea"/>
                <a:sym typeface="+mn-lt"/>
              </a:rPr>
              <a:t>在医疗行为中正确使用互联网的标准指南</a:t>
            </a:r>
            <a:r>
              <a:rPr lang="en-US" altLang="zh-CN" dirty="0" smtClean="0">
                <a:cs typeface="+mn-ea"/>
                <a:sym typeface="+mn-lt"/>
              </a:rPr>
              <a:t>》</a:t>
            </a:r>
            <a:r>
              <a:rPr lang="zh-CN" altLang="en-US" dirty="0" smtClean="0">
                <a:cs typeface="+mn-ea"/>
                <a:sym typeface="+mn-lt"/>
              </a:rPr>
              <a:t>、</a:t>
            </a:r>
            <a:r>
              <a:rPr lang="en-US" altLang="zh-CN" dirty="0" smtClean="0">
                <a:cs typeface="+mn-ea"/>
                <a:sym typeface="+mn-lt"/>
              </a:rPr>
              <a:t>《</a:t>
            </a:r>
            <a:r>
              <a:rPr lang="zh-CN" altLang="en-US" dirty="0">
                <a:cs typeface="+mn-ea"/>
                <a:sym typeface="+mn-lt"/>
              </a:rPr>
              <a:t>平衡预算法案</a:t>
            </a:r>
            <a:r>
              <a:rPr lang="en-US" altLang="zh-CN" dirty="0" smtClean="0">
                <a:cs typeface="+mn-ea"/>
                <a:sym typeface="+mn-lt"/>
              </a:rPr>
              <a:t>》</a:t>
            </a:r>
            <a:r>
              <a:rPr lang="zh-CN" altLang="en-US" dirty="0" smtClean="0">
                <a:cs typeface="+mn-ea"/>
                <a:sym typeface="+mn-lt"/>
              </a:rPr>
              <a:t>、</a:t>
            </a:r>
            <a:r>
              <a:rPr lang="en-US" altLang="zh-CN" dirty="0" smtClean="0">
                <a:cs typeface="+mn-ea"/>
                <a:sym typeface="+mn-lt"/>
              </a:rPr>
              <a:t>《</a:t>
            </a:r>
            <a:r>
              <a:rPr lang="zh-CN" altLang="en-US" dirty="0">
                <a:cs typeface="+mn-ea"/>
                <a:sym typeface="+mn-lt"/>
              </a:rPr>
              <a:t>联邦食品、</a:t>
            </a:r>
            <a:r>
              <a:rPr lang="zh-CN" altLang="en-US" dirty="0" smtClean="0">
                <a:cs typeface="+mn-ea"/>
                <a:sym typeface="+mn-lt"/>
              </a:rPr>
              <a:t>药品和</a:t>
            </a:r>
            <a:r>
              <a:rPr lang="zh-CN" altLang="en-US" dirty="0">
                <a:cs typeface="+mn-ea"/>
                <a:sym typeface="+mn-lt"/>
              </a:rPr>
              <a:t>化妆品法</a:t>
            </a:r>
            <a:r>
              <a:rPr lang="en-US" altLang="zh-CN" dirty="0">
                <a:cs typeface="+mn-ea"/>
                <a:sym typeface="+mn-lt"/>
              </a:rPr>
              <a:t>》</a:t>
            </a:r>
          </a:p>
          <a:p>
            <a:endParaRPr lang="zh-CN" altLang="en-US" dirty="0">
              <a:cs typeface="+mn-ea"/>
              <a:sym typeface="+mn-lt"/>
            </a:endParaRPr>
          </a:p>
        </p:txBody>
      </p:sp>
      <p:sp>
        <p:nvSpPr>
          <p:cNvPr id="6" name="矩形 5"/>
          <p:cNvSpPr/>
          <p:nvPr/>
        </p:nvSpPr>
        <p:spPr>
          <a:xfrm>
            <a:off x="2699792" y="2712749"/>
            <a:ext cx="5184576" cy="646331"/>
          </a:xfrm>
          <a:prstGeom prst="rect">
            <a:avLst/>
          </a:prstGeom>
          <a:scene3d>
            <a:camera prst="orthographicFront"/>
            <a:lightRig rig="threePt" dir="t"/>
          </a:scene3d>
          <a:sp3d>
            <a:bevelT/>
          </a:sp3d>
        </p:spPr>
        <p:txBody>
          <a:bodyPr wrap="square">
            <a:spAutoFit/>
          </a:bodyPr>
          <a:lstStyle/>
          <a:p>
            <a:r>
              <a:rPr lang="en-US" altLang="zh-CN" dirty="0" smtClean="0">
                <a:cs typeface="+mn-ea"/>
                <a:sym typeface="+mn-lt"/>
              </a:rPr>
              <a:t>《</a:t>
            </a:r>
            <a:r>
              <a:rPr lang="zh-CN" altLang="en-US" dirty="0" smtClean="0">
                <a:cs typeface="+mn-ea"/>
                <a:sym typeface="+mn-lt"/>
              </a:rPr>
              <a:t>关于加强远程医疗会诊管理的通知</a:t>
            </a:r>
            <a:r>
              <a:rPr lang="en-US" altLang="zh-CN" dirty="0">
                <a:cs typeface="+mn-ea"/>
                <a:sym typeface="+mn-lt"/>
              </a:rPr>
              <a:t>》《</a:t>
            </a:r>
            <a:r>
              <a:rPr lang="zh-CN" altLang="en-US" dirty="0">
                <a:cs typeface="+mn-ea"/>
                <a:sym typeface="+mn-lt"/>
              </a:rPr>
              <a:t>互联网医疗保健信息服务</a:t>
            </a:r>
            <a:r>
              <a:rPr lang="zh-CN" altLang="en-US" dirty="0" smtClean="0">
                <a:cs typeface="+mn-ea"/>
                <a:sym typeface="+mn-lt"/>
              </a:rPr>
              <a:t>管理</a:t>
            </a:r>
            <a:r>
              <a:rPr lang="zh-CN" altLang="en-US" dirty="0">
                <a:cs typeface="+mn-ea"/>
                <a:sym typeface="+mn-lt"/>
              </a:rPr>
              <a:t>办法</a:t>
            </a:r>
            <a:r>
              <a:rPr lang="en-US" altLang="zh-CN" dirty="0" smtClean="0">
                <a:cs typeface="+mn-ea"/>
                <a:sym typeface="+mn-lt"/>
              </a:rPr>
              <a:t>》</a:t>
            </a:r>
            <a:r>
              <a:rPr lang="zh-CN" altLang="en-US" dirty="0" smtClean="0">
                <a:cs typeface="+mn-ea"/>
                <a:sym typeface="+mn-lt"/>
              </a:rPr>
              <a:t>等</a:t>
            </a:r>
            <a:endParaRPr lang="zh-CN" altLang="en-US" dirty="0">
              <a:cs typeface="+mn-ea"/>
              <a:sym typeface="+mn-lt"/>
            </a:endParaRPr>
          </a:p>
        </p:txBody>
      </p:sp>
      <p:sp>
        <p:nvSpPr>
          <p:cNvPr id="7" name="矩形 6"/>
          <p:cNvSpPr/>
          <p:nvPr/>
        </p:nvSpPr>
        <p:spPr>
          <a:xfrm>
            <a:off x="2797125" y="3997664"/>
            <a:ext cx="3930884" cy="646331"/>
          </a:xfrm>
          <a:prstGeom prst="rect">
            <a:avLst/>
          </a:prstGeom>
          <a:scene3d>
            <a:camera prst="orthographicFront"/>
            <a:lightRig rig="threePt" dir="t"/>
          </a:scene3d>
          <a:sp3d>
            <a:bevelT/>
          </a:sp3d>
        </p:spPr>
        <p:txBody>
          <a:bodyPr wrap="none">
            <a:spAutoFit/>
          </a:bodyPr>
          <a:lstStyle/>
          <a:p>
            <a:r>
              <a:rPr lang="zh-CN" altLang="en-US" dirty="0" smtClean="0">
                <a:cs typeface="+mn-ea"/>
                <a:sym typeface="+mn-lt"/>
              </a:rPr>
              <a:t>马来西亚 </a:t>
            </a:r>
            <a:r>
              <a:rPr lang="en-US" altLang="zh-CN" dirty="0" smtClean="0">
                <a:cs typeface="+mn-ea"/>
                <a:sym typeface="+mn-lt"/>
              </a:rPr>
              <a:t>《</a:t>
            </a:r>
            <a:r>
              <a:rPr lang="zh-CN" altLang="en-US" dirty="0">
                <a:cs typeface="+mn-ea"/>
                <a:sym typeface="+mn-lt"/>
              </a:rPr>
              <a:t>远程医疗法令</a:t>
            </a:r>
            <a:r>
              <a:rPr lang="en-US" altLang="zh-CN" dirty="0" smtClean="0">
                <a:cs typeface="+mn-ea"/>
                <a:sym typeface="+mn-lt"/>
              </a:rPr>
              <a:t>》</a:t>
            </a:r>
          </a:p>
          <a:p>
            <a:r>
              <a:rPr lang="zh-CN" altLang="en-US" dirty="0" smtClean="0">
                <a:cs typeface="+mn-ea"/>
                <a:sym typeface="+mn-lt"/>
              </a:rPr>
              <a:t>日本 “</a:t>
            </a:r>
            <a:r>
              <a:rPr lang="zh-CN" altLang="en-US" dirty="0">
                <a:cs typeface="+mn-ea"/>
                <a:sym typeface="+mn-lt"/>
              </a:rPr>
              <a:t>社会保险诊疗报酬支付基金”</a:t>
            </a:r>
          </a:p>
        </p:txBody>
      </p:sp>
      <p:cxnSp>
        <p:nvCxnSpPr>
          <p:cNvPr id="20" name="直接连接符 19"/>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1" name="TextBox 43"/>
          <p:cNvSpPr txBox="1">
            <a:spLocks noChangeArrowheads="1"/>
          </p:cNvSpPr>
          <p:nvPr/>
        </p:nvSpPr>
        <p:spPr bwMode="auto">
          <a:xfrm>
            <a:off x="1907704" y="-20538"/>
            <a:ext cx="5146585"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r>
              <a:rPr lang="zh-CN" altLang="en-US" sz="4000" b="1" dirty="0" smtClean="0">
                <a:latin typeface="+mn-lt"/>
                <a:ea typeface="+mn-ea"/>
                <a:cs typeface="+mn-ea"/>
                <a:sym typeface="+mn-lt"/>
              </a:rPr>
              <a:t>信息技术政策管理</a:t>
            </a:r>
            <a:endParaRPr lang="en-US" altLang="zh-CN" sz="4000" b="1" dirty="0">
              <a:latin typeface="+mn-lt"/>
              <a:ea typeface="+mn-ea"/>
              <a:cs typeface="+mn-ea"/>
              <a:sym typeface="+mn-lt"/>
            </a:endParaRPr>
          </a:p>
        </p:txBody>
      </p:sp>
      <p:sp>
        <p:nvSpPr>
          <p:cNvPr id="28" name="燕尾形 27"/>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31" name="TextBox 7"/>
          <p:cNvSpPr txBox="1"/>
          <p:nvPr/>
        </p:nvSpPr>
        <p:spPr>
          <a:xfrm>
            <a:off x="221659" y="-20538"/>
            <a:ext cx="725769" cy="693103"/>
          </a:xfrm>
          <a:prstGeom prst="rect">
            <a:avLst/>
          </a:prstGeom>
          <a:noFill/>
        </p:spPr>
        <p:txBody>
          <a:bodyPr wrap="none" lIns="76800" tIns="38400" rIns="76800" bIns="38400" rtlCol="0">
            <a:spAutoFit/>
          </a:bodyPr>
          <a:lstStyle/>
          <a:p>
            <a:r>
              <a:rPr lang="en-US" altLang="zh-CN" sz="4000" dirty="0" smtClean="0">
                <a:cs typeface="+mn-ea"/>
                <a:sym typeface="+mn-lt"/>
              </a:rPr>
              <a:t>03</a:t>
            </a:r>
            <a:endParaRPr lang="zh-CN" altLang="en-US" sz="4000" dirty="0">
              <a:cs typeface="+mn-ea"/>
              <a:sym typeface="+mn-lt"/>
            </a:endParaRPr>
          </a:p>
        </p:txBody>
      </p:sp>
    </p:spTree>
    <p:extLst>
      <p:ext uri="{BB962C8B-B14F-4D97-AF65-F5344CB8AC3E}">
        <p14:creationId xmlns:p14="http://schemas.microsoft.com/office/powerpoint/2010/main" val="3066394314"/>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63982" y="345916"/>
            <a:ext cx="8800506" cy="4524315"/>
          </a:xfrm>
          <a:prstGeom prst="rect">
            <a:avLst/>
          </a:prstGeom>
          <a:noFill/>
        </p:spPr>
        <p:txBody>
          <a:bodyPr wrap="square" rtlCol="0">
            <a:spAutoFit/>
          </a:bodyPr>
          <a:lstStyle/>
          <a:p>
            <a:pPr lvl="0">
              <a:lnSpc>
                <a:spcPct val="150000"/>
              </a:lnSpc>
            </a:pPr>
            <a:r>
              <a:rPr kumimoji="0" lang="zh-CN" altLang="en-US" sz="1800" b="1" i="0" u="none" strike="noStrike" kern="1200" cap="none" spc="0" normalizeH="0" baseline="0" noProof="0" dirty="0" smtClean="0">
                <a:ln>
                  <a:noFill/>
                </a:ln>
                <a:solidFill>
                  <a:prstClr val="black"/>
                </a:solidFill>
                <a:effectLst/>
                <a:uLnTx/>
                <a:uFillTx/>
                <a:cs typeface="+mn-ea"/>
                <a:sym typeface="+mn-lt"/>
              </a:rPr>
              <a:t>        </a:t>
            </a:r>
            <a:r>
              <a:rPr kumimoji="0" lang="en-US" altLang="zh-CN" sz="2400" b="1" i="1" u="none" strike="noStrike" kern="1200" cap="none" spc="0" normalizeH="0" baseline="0" noProof="0" dirty="0" smtClean="0">
                <a:ln>
                  <a:noFill/>
                </a:ln>
                <a:solidFill>
                  <a:prstClr val="black"/>
                </a:solidFill>
                <a:effectLst/>
                <a:uLnTx/>
                <a:uFillTx/>
                <a:latin typeface="Agency FB" panose="020B0503020202020204" pitchFamily="34" charset="0"/>
                <a:cs typeface="+mn-ea"/>
                <a:sym typeface="+mn-lt"/>
              </a:rPr>
              <a:t>O</a:t>
            </a:r>
            <a:r>
              <a:rPr lang="en-US" sz="2400" i="1" dirty="0" err="1" smtClean="0">
                <a:latin typeface="Agency FB" panose="020B0503020202020204" pitchFamily="34" charset="0"/>
                <a:cs typeface="+mn-ea"/>
                <a:sym typeface="+mn-lt"/>
              </a:rPr>
              <a:t>ver</a:t>
            </a:r>
            <a:r>
              <a:rPr lang="en-US" sz="2400" i="1" dirty="0" smtClean="0">
                <a:latin typeface="Agency FB" panose="020B0503020202020204" pitchFamily="34" charset="0"/>
                <a:cs typeface="+mn-ea"/>
                <a:sym typeface="+mn-lt"/>
              </a:rPr>
              <a:t> </a:t>
            </a:r>
            <a:r>
              <a:rPr lang="en-US" sz="2400" i="1" dirty="0">
                <a:latin typeface="Agency FB" panose="020B0503020202020204" pitchFamily="34" charset="0"/>
                <a:cs typeface="+mn-ea"/>
                <a:sym typeface="+mn-lt"/>
              </a:rPr>
              <a:t>the last decade a new technology has begun to take hold in American business, one so new that its significance is still difficult to evaluate. While many aspects of this technology are uncertain, it seems clear that it will move into the managerial scene rapidly, with definite and far-reaching impact on managerial organization. In this article we would like to speculate about these effects, especially as they apply to medium-size and large business firms of the future</a:t>
            </a:r>
            <a:r>
              <a:rPr lang="en-US" sz="2400" i="1" dirty="0" smtClean="0">
                <a:latin typeface="Agency FB" panose="020B0503020202020204" pitchFamily="34" charset="0"/>
                <a:cs typeface="+mn-ea"/>
                <a:sym typeface="+mn-lt"/>
              </a:rPr>
              <a:t>.</a:t>
            </a:r>
          </a:p>
          <a:p>
            <a:pPr lvl="0" algn="r">
              <a:lnSpc>
                <a:spcPct val="150000"/>
              </a:lnSpc>
            </a:pPr>
            <a:r>
              <a:rPr lang="en-US" sz="2400" i="1" dirty="0" smtClean="0">
                <a:latin typeface="Agency FB" panose="020B0503020202020204" pitchFamily="34" charset="0"/>
                <a:cs typeface="+mn-ea"/>
                <a:sym typeface="+mn-lt"/>
              </a:rPr>
              <a:t>in  Management in the 1980’s</a:t>
            </a:r>
          </a:p>
          <a:p>
            <a:pPr lvl="0" algn="r">
              <a:lnSpc>
                <a:spcPct val="150000"/>
              </a:lnSpc>
            </a:pPr>
            <a:r>
              <a:rPr lang="en-US" altLang="zh-CN" sz="2400" i="1" dirty="0" smtClean="0">
                <a:latin typeface="Agency FB" panose="020B0503020202020204" pitchFamily="34" charset="0"/>
                <a:cs typeface="+mn-ea"/>
                <a:sym typeface="+mn-lt"/>
              </a:rPr>
              <a:t>By Harold J. Leavitt &amp; Thomas L. </a:t>
            </a:r>
            <a:r>
              <a:rPr lang="en-US" altLang="zh-CN" sz="2400" i="1" dirty="0" err="1" smtClean="0">
                <a:latin typeface="Agency FB" panose="020B0503020202020204" pitchFamily="34" charset="0"/>
                <a:cs typeface="+mn-ea"/>
                <a:sym typeface="+mn-lt"/>
              </a:rPr>
              <a:t>Whisler</a:t>
            </a:r>
            <a:r>
              <a:rPr kumimoji="0" lang="en-US" altLang="zh-CN" sz="2400" b="0" i="1" u="none" strike="noStrike" kern="1200" cap="none" spc="0" normalizeH="0" baseline="0" noProof="0" dirty="0" smtClean="0">
                <a:ln>
                  <a:noFill/>
                </a:ln>
                <a:solidFill>
                  <a:prstClr val="black"/>
                </a:solidFill>
                <a:effectLst/>
                <a:uLnTx/>
                <a:uFillTx/>
                <a:latin typeface="Agency FB" panose="020B0503020202020204" pitchFamily="34" charset="0"/>
                <a:cs typeface="+mn-ea"/>
                <a:sym typeface="+mn-lt"/>
              </a:rPr>
              <a:t>    1958                  </a:t>
            </a:r>
            <a:endParaRPr kumimoji="0" lang="zh-CN" altLang="en-US" sz="2400" b="0" i="1" u="none" strike="noStrike" kern="1200" cap="none" spc="0" normalizeH="0" baseline="0" noProof="0" dirty="0">
              <a:ln>
                <a:noFill/>
              </a:ln>
              <a:solidFill>
                <a:prstClr val="black"/>
              </a:solidFill>
              <a:effectLst/>
              <a:uLnTx/>
              <a:uFillTx/>
              <a:latin typeface="Agency FB" panose="020B0503020202020204" pitchFamily="34" charset="0"/>
              <a:cs typeface="+mn-ea"/>
              <a:sym typeface="+mn-lt"/>
            </a:endParaRPr>
          </a:p>
        </p:txBody>
      </p:sp>
    </p:spTree>
    <p:extLst>
      <p:ext uri="{BB962C8B-B14F-4D97-AF65-F5344CB8AC3E}">
        <p14:creationId xmlns:p14="http://schemas.microsoft.com/office/powerpoint/2010/main" val="17364167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circle(in)">
                                      <p:cBhvr>
                                        <p:cTn id="10" dur="2000"/>
                                        <p:tgtEl>
                                          <p:spTgt spid="2">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circle(in)">
                                      <p:cBhvr>
                                        <p:cTn id="13"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1471"/>
            <a:ext cx="8856984" cy="936104"/>
          </a:xfrm>
          <a:solidFill>
            <a:srgbClr val="00B050"/>
          </a:solidFill>
        </p:spPr>
        <p:txBody>
          <a:bodyPr>
            <a:noAutofit/>
          </a:bodyPr>
          <a:lstStyle/>
          <a:p>
            <a:r>
              <a:rPr lang="en-US" sz="2400" b="1" dirty="0">
                <a:latin typeface="Agency FB" panose="020B0503020202020204" pitchFamily="34" charset="0"/>
                <a:ea typeface="+mn-ea"/>
                <a:cs typeface="+mn-ea"/>
                <a:sym typeface="+mn-lt"/>
              </a:rPr>
              <a:t>The new technology does not yet have a single established name. </a:t>
            </a:r>
            <a:r>
              <a:rPr lang="en-US" sz="2400" b="1" dirty="0" smtClean="0">
                <a:latin typeface="Agency FB" panose="020B0503020202020204" pitchFamily="34" charset="0"/>
                <a:ea typeface="+mn-ea"/>
                <a:cs typeface="+mn-ea"/>
                <a:sym typeface="+mn-lt"/>
              </a:rPr>
              <a:t/>
            </a:r>
            <a:br>
              <a:rPr lang="en-US" sz="2400" b="1" dirty="0" smtClean="0">
                <a:latin typeface="Agency FB" panose="020B0503020202020204" pitchFamily="34" charset="0"/>
                <a:ea typeface="+mn-ea"/>
                <a:cs typeface="+mn-ea"/>
                <a:sym typeface="+mn-lt"/>
              </a:rPr>
            </a:br>
            <a:r>
              <a:rPr lang="en-US" sz="2400" b="1" dirty="0" smtClean="0">
                <a:latin typeface="Agency FB" panose="020B0503020202020204" pitchFamily="34" charset="0"/>
                <a:ea typeface="+mn-ea"/>
                <a:cs typeface="+mn-ea"/>
                <a:sym typeface="+mn-lt"/>
              </a:rPr>
              <a:t>We </a:t>
            </a:r>
            <a:r>
              <a:rPr lang="en-US" sz="2400" b="1" dirty="0">
                <a:latin typeface="Agency FB" panose="020B0503020202020204" pitchFamily="34" charset="0"/>
                <a:ea typeface="+mn-ea"/>
                <a:cs typeface="+mn-ea"/>
                <a:sym typeface="+mn-lt"/>
              </a:rPr>
              <a:t>shall call it </a:t>
            </a:r>
            <a:r>
              <a:rPr lang="en-US" sz="2400" b="1" dirty="0" smtClean="0">
                <a:latin typeface="Agency FB" panose="020B0503020202020204" pitchFamily="34" charset="0"/>
                <a:ea typeface="+mn-ea"/>
                <a:cs typeface="+mn-ea"/>
                <a:sym typeface="+mn-lt"/>
              </a:rPr>
              <a:t>information technology</a:t>
            </a:r>
            <a:r>
              <a:rPr lang="en-US" sz="2400" b="1" dirty="0">
                <a:latin typeface="Agency FB" panose="020B0503020202020204" pitchFamily="34" charset="0"/>
                <a:ea typeface="+mn-ea"/>
                <a:cs typeface="+mn-ea"/>
                <a:sym typeface="+mn-lt"/>
              </a:rPr>
              <a:t>.</a:t>
            </a:r>
          </a:p>
        </p:txBody>
      </p:sp>
      <p:sp>
        <p:nvSpPr>
          <p:cNvPr id="3" name="内容占位符 2"/>
          <p:cNvSpPr>
            <a:spLocks noGrp="1"/>
          </p:cNvSpPr>
          <p:nvPr>
            <p:ph idx="1"/>
          </p:nvPr>
        </p:nvSpPr>
        <p:spPr>
          <a:xfrm>
            <a:off x="179512" y="987576"/>
            <a:ext cx="8856984" cy="4032446"/>
          </a:xfrm>
        </p:spPr>
        <p:txBody>
          <a:bodyPr>
            <a:noAutofit/>
          </a:bodyPr>
          <a:lstStyle/>
          <a:p>
            <a:r>
              <a:rPr lang="en-US" sz="2700" dirty="0">
                <a:latin typeface="Agency FB" panose="020B0503020202020204" pitchFamily="34" charset="0"/>
                <a:cs typeface="+mn-ea"/>
                <a:sym typeface="+mn-lt"/>
              </a:rPr>
              <a:t>It is composed of several related parts. One includes </a:t>
            </a:r>
            <a:r>
              <a:rPr lang="en-US" sz="2700" dirty="0">
                <a:solidFill>
                  <a:srgbClr val="FF0000"/>
                </a:solidFill>
                <a:latin typeface="Agency FB" panose="020B0503020202020204" pitchFamily="34" charset="0"/>
                <a:cs typeface="+mn-ea"/>
                <a:sym typeface="+mn-lt"/>
              </a:rPr>
              <a:t>techniques for processing </a:t>
            </a:r>
            <a:r>
              <a:rPr lang="en-US" sz="2700" dirty="0" smtClean="0">
                <a:solidFill>
                  <a:srgbClr val="FF0000"/>
                </a:solidFill>
                <a:latin typeface="Agency FB" panose="020B0503020202020204" pitchFamily="34" charset="0"/>
                <a:cs typeface="+mn-ea"/>
                <a:sym typeface="+mn-lt"/>
              </a:rPr>
              <a:t>large amounts </a:t>
            </a:r>
            <a:r>
              <a:rPr lang="en-US" sz="2700" dirty="0">
                <a:solidFill>
                  <a:srgbClr val="FF0000"/>
                </a:solidFill>
                <a:latin typeface="Agency FB" panose="020B0503020202020204" pitchFamily="34" charset="0"/>
                <a:cs typeface="+mn-ea"/>
                <a:sym typeface="+mn-lt"/>
              </a:rPr>
              <a:t>of information rapidly</a:t>
            </a:r>
            <a:r>
              <a:rPr lang="en-US" sz="2700" dirty="0">
                <a:latin typeface="Agency FB" panose="020B0503020202020204" pitchFamily="34" charset="0"/>
                <a:cs typeface="+mn-ea"/>
                <a:sym typeface="+mn-lt"/>
              </a:rPr>
              <a:t>, and it is epitomized by the high-speed computer. </a:t>
            </a:r>
            <a:endParaRPr lang="en-US" sz="2700" dirty="0" smtClean="0">
              <a:latin typeface="Agency FB" panose="020B0503020202020204" pitchFamily="34" charset="0"/>
              <a:cs typeface="+mn-ea"/>
              <a:sym typeface="+mn-lt"/>
            </a:endParaRPr>
          </a:p>
          <a:p>
            <a:r>
              <a:rPr lang="en-US" sz="2700" dirty="0" smtClean="0">
                <a:latin typeface="Agency FB" panose="020B0503020202020204" pitchFamily="34" charset="0"/>
                <a:cs typeface="+mn-ea"/>
                <a:sym typeface="+mn-lt"/>
              </a:rPr>
              <a:t>A </a:t>
            </a:r>
            <a:r>
              <a:rPr lang="en-US" sz="2700" dirty="0">
                <a:latin typeface="Agency FB" panose="020B0503020202020204" pitchFamily="34" charset="0"/>
                <a:cs typeface="+mn-ea"/>
                <a:sym typeface="+mn-lt"/>
              </a:rPr>
              <a:t>second </a:t>
            </a:r>
            <a:r>
              <a:rPr lang="en-US" sz="2700" dirty="0" smtClean="0">
                <a:latin typeface="Agency FB" panose="020B0503020202020204" pitchFamily="34" charset="0"/>
                <a:cs typeface="+mn-ea"/>
                <a:sym typeface="+mn-lt"/>
              </a:rPr>
              <a:t>part centers </a:t>
            </a:r>
            <a:r>
              <a:rPr lang="en-US" sz="2700" dirty="0">
                <a:latin typeface="Agency FB" panose="020B0503020202020204" pitchFamily="34" charset="0"/>
                <a:cs typeface="+mn-ea"/>
                <a:sym typeface="+mn-lt"/>
              </a:rPr>
              <a:t>around the </a:t>
            </a:r>
            <a:r>
              <a:rPr lang="en-US" sz="2700" dirty="0">
                <a:solidFill>
                  <a:srgbClr val="FF0000"/>
                </a:solidFill>
                <a:latin typeface="Agency FB" panose="020B0503020202020204" pitchFamily="34" charset="0"/>
                <a:cs typeface="+mn-ea"/>
                <a:sym typeface="+mn-lt"/>
              </a:rPr>
              <a:t>application of statistical and mathematical methods to </a:t>
            </a:r>
            <a:r>
              <a:rPr lang="en-US" sz="2700" dirty="0" smtClean="0">
                <a:solidFill>
                  <a:srgbClr val="FF0000"/>
                </a:solidFill>
                <a:latin typeface="Agency FB" panose="020B0503020202020204" pitchFamily="34" charset="0"/>
                <a:cs typeface="+mn-ea"/>
                <a:sym typeface="+mn-lt"/>
              </a:rPr>
              <a:t>decision-making problems</a:t>
            </a:r>
            <a:r>
              <a:rPr lang="en-US" sz="2700" dirty="0">
                <a:latin typeface="Agency FB" panose="020B0503020202020204" pitchFamily="34" charset="0"/>
                <a:cs typeface="+mn-ea"/>
                <a:sym typeface="+mn-lt"/>
              </a:rPr>
              <a:t>; it is represented by techniques like mathematical programing, and by </a:t>
            </a:r>
            <a:r>
              <a:rPr lang="en-US" sz="2700" dirty="0" smtClean="0">
                <a:latin typeface="Agency FB" panose="020B0503020202020204" pitchFamily="34" charset="0"/>
                <a:cs typeface="+mn-ea"/>
                <a:sym typeface="+mn-lt"/>
              </a:rPr>
              <a:t>methodologies like </a:t>
            </a:r>
            <a:r>
              <a:rPr lang="en-US" sz="2700" dirty="0">
                <a:latin typeface="Agency FB" panose="020B0503020202020204" pitchFamily="34" charset="0"/>
                <a:cs typeface="+mn-ea"/>
                <a:sym typeface="+mn-lt"/>
              </a:rPr>
              <a:t>operations research. </a:t>
            </a:r>
            <a:endParaRPr lang="en-US" sz="2700" dirty="0" smtClean="0">
              <a:latin typeface="Agency FB" panose="020B0503020202020204" pitchFamily="34" charset="0"/>
              <a:cs typeface="+mn-ea"/>
              <a:sym typeface="+mn-lt"/>
            </a:endParaRPr>
          </a:p>
          <a:p>
            <a:r>
              <a:rPr lang="en-US" sz="2700" dirty="0" smtClean="0">
                <a:latin typeface="Agency FB" panose="020B0503020202020204" pitchFamily="34" charset="0"/>
                <a:cs typeface="+mn-ea"/>
                <a:sym typeface="+mn-lt"/>
              </a:rPr>
              <a:t>A third </a:t>
            </a:r>
            <a:r>
              <a:rPr lang="en-US" sz="2700" dirty="0">
                <a:latin typeface="Agency FB" panose="020B0503020202020204" pitchFamily="34" charset="0"/>
                <a:cs typeface="+mn-ea"/>
                <a:sym typeface="+mn-lt"/>
              </a:rPr>
              <a:t>part is in the offing, though its applications have not yet </a:t>
            </a:r>
            <a:r>
              <a:rPr lang="en-US" sz="2700" dirty="0" smtClean="0">
                <a:latin typeface="Agency FB" panose="020B0503020202020204" pitchFamily="34" charset="0"/>
                <a:cs typeface="+mn-ea"/>
                <a:sym typeface="+mn-lt"/>
              </a:rPr>
              <a:t>emerged very </a:t>
            </a:r>
            <a:r>
              <a:rPr lang="en-US" sz="2700" dirty="0">
                <a:latin typeface="Agency FB" panose="020B0503020202020204" pitchFamily="34" charset="0"/>
                <a:cs typeface="+mn-ea"/>
                <a:sym typeface="+mn-lt"/>
              </a:rPr>
              <a:t>clearly; it consists of the </a:t>
            </a:r>
            <a:r>
              <a:rPr lang="en-US" sz="2700" dirty="0">
                <a:solidFill>
                  <a:srgbClr val="FF0000"/>
                </a:solidFill>
                <a:latin typeface="Agency FB" panose="020B0503020202020204" pitchFamily="34" charset="0"/>
                <a:cs typeface="+mn-ea"/>
                <a:sym typeface="+mn-lt"/>
              </a:rPr>
              <a:t>simulation of higher-order thinking </a:t>
            </a:r>
            <a:r>
              <a:rPr lang="en-US" sz="2700" dirty="0">
                <a:latin typeface="Agency FB" panose="020B0503020202020204" pitchFamily="34" charset="0"/>
                <a:cs typeface="+mn-ea"/>
                <a:sym typeface="+mn-lt"/>
              </a:rPr>
              <a:t>through computer programs.</a:t>
            </a:r>
          </a:p>
        </p:txBody>
      </p:sp>
    </p:spTree>
    <p:extLst>
      <p:ext uri="{BB962C8B-B14F-4D97-AF65-F5344CB8AC3E}">
        <p14:creationId xmlns:p14="http://schemas.microsoft.com/office/powerpoint/2010/main" val="178260269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6" name="TextBox 43"/>
          <p:cNvSpPr txBox="1">
            <a:spLocks noChangeArrowheads="1"/>
          </p:cNvSpPr>
          <p:nvPr/>
        </p:nvSpPr>
        <p:spPr bwMode="auto">
          <a:xfrm>
            <a:off x="1943074" y="6439"/>
            <a:ext cx="6809260"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prstClr val="black">
                    <a:lumMod val="75000"/>
                    <a:lumOff val="25000"/>
                  </a:prstClr>
                </a:solidFill>
                <a:effectLst/>
                <a:uLnTx/>
                <a:uFillTx/>
                <a:latin typeface="Tahoma" pitchFamily="34" charset="0"/>
                <a:ea typeface="华文中宋"/>
                <a:cs typeface="+mn-ea"/>
                <a:sym typeface="+mn-lt"/>
              </a:rPr>
              <a:t> </a:t>
            </a:r>
            <a:r>
              <a:rPr kumimoji="0" lang="zh-CN" altLang="en-US" sz="4000" b="1" i="0" u="none" strike="noStrike" kern="1200" cap="none" spc="0" normalizeH="0" baseline="0" noProof="0" dirty="0" smtClean="0">
                <a:ln>
                  <a:noFill/>
                </a:ln>
                <a:solidFill>
                  <a:prstClr val="black"/>
                </a:solidFill>
                <a:effectLst/>
                <a:uLnTx/>
                <a:uFillTx/>
                <a:latin typeface="Tahoma" pitchFamily="34" charset="0"/>
                <a:ea typeface="华文中宋"/>
                <a:cs typeface="+mn-ea"/>
                <a:sym typeface="+mn-lt"/>
              </a:rPr>
              <a:t>核心概念</a:t>
            </a:r>
            <a:endParaRPr kumimoji="0" lang="en-US" altLang="zh-CN" sz="4000" b="1" i="0" u="none" strike="noStrike" kern="1200" cap="none" spc="0" normalizeH="0" baseline="0" noProof="0" dirty="0">
              <a:ln>
                <a:noFill/>
              </a:ln>
              <a:solidFill>
                <a:prstClr val="black"/>
              </a:solidFill>
              <a:effectLst/>
              <a:uLnTx/>
              <a:uFillTx/>
              <a:latin typeface="Tahoma" pitchFamily="34" charset="0"/>
              <a:ea typeface="华文中宋"/>
              <a:cs typeface="+mn-ea"/>
              <a:sym typeface="+mn-lt"/>
            </a:endParaRPr>
          </a:p>
        </p:txBody>
      </p: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n-lt"/>
              <a:ea typeface="华文中宋"/>
              <a:cs typeface="+mn-ea"/>
              <a:sym typeface="+mn-lt"/>
            </a:endParaRPr>
          </a:p>
        </p:txBody>
      </p:sp>
      <p:sp>
        <p:nvSpPr>
          <p:cNvPr id="18" name="TextBox 7"/>
          <p:cNvSpPr txBox="1"/>
          <p:nvPr/>
        </p:nvSpPr>
        <p:spPr>
          <a:xfrm>
            <a:off x="221659" y="6439"/>
            <a:ext cx="725769" cy="693103"/>
          </a:xfrm>
          <a:prstGeom prst="rect">
            <a:avLst/>
          </a:prstGeom>
          <a:noFill/>
        </p:spPr>
        <p:txBody>
          <a:bodyPr wrap="none" lIns="76800" tIns="38400" rIns="76800" bIns="384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smtClean="0">
                <a:ln>
                  <a:noFill/>
                </a:ln>
                <a:solidFill>
                  <a:prstClr val="black"/>
                </a:solidFill>
                <a:effectLst/>
                <a:uLnTx/>
                <a:uFillTx/>
                <a:latin typeface="+mn-lt"/>
                <a:ea typeface="华文中宋"/>
                <a:cs typeface="+mn-ea"/>
                <a:sym typeface="+mn-lt"/>
              </a:rPr>
              <a:t>01</a:t>
            </a:r>
            <a:endParaRPr kumimoji="0" lang="zh-CN" altLang="en-US" sz="4000" b="0" i="0" u="none" strike="noStrike" kern="1200" cap="none" spc="0" normalizeH="0" baseline="0" noProof="0" dirty="0">
              <a:ln>
                <a:noFill/>
              </a:ln>
              <a:solidFill>
                <a:prstClr val="black"/>
              </a:solidFill>
              <a:effectLst/>
              <a:uLnTx/>
              <a:uFillTx/>
              <a:latin typeface="+mn-lt"/>
              <a:ea typeface="华文中宋"/>
              <a:cs typeface="+mn-ea"/>
              <a:sym typeface="+mn-lt"/>
            </a:endParaRPr>
          </a:p>
        </p:txBody>
      </p:sp>
      <p:sp>
        <p:nvSpPr>
          <p:cNvPr id="3" name="TextBox 2"/>
          <p:cNvSpPr txBox="1"/>
          <p:nvPr/>
        </p:nvSpPr>
        <p:spPr>
          <a:xfrm>
            <a:off x="255390" y="1220909"/>
            <a:ext cx="8640960" cy="397031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rgbClr val="FF0000"/>
                </a:solidFill>
                <a:effectLst/>
                <a:uLnTx/>
                <a:uFillTx/>
                <a:ea typeface="华文中宋"/>
                <a:cs typeface="+mn-ea"/>
                <a:sym typeface="+mn-lt"/>
              </a:rPr>
              <a:t>    技术</a:t>
            </a:r>
            <a:r>
              <a:rPr lang="zh-CN" altLang="en-US" sz="2400" dirty="0">
                <a:solidFill>
                  <a:prstClr val="black"/>
                </a:solidFill>
                <a:ea typeface="华文中宋"/>
                <a:cs typeface="+mn-ea"/>
                <a:sym typeface="+mn-lt"/>
              </a:rPr>
              <a:t>：</a:t>
            </a:r>
            <a:r>
              <a:rPr kumimoji="0" lang="zh-CN" altLang="en-US" sz="2400" b="0" i="0" u="none" strike="noStrike" kern="1200" cap="none" spc="0" normalizeH="0" baseline="0" noProof="0" dirty="0" smtClean="0">
                <a:ln>
                  <a:noFill/>
                </a:ln>
                <a:solidFill>
                  <a:prstClr val="black"/>
                </a:solidFill>
                <a:effectLst/>
                <a:uLnTx/>
                <a:uFillTx/>
                <a:ea typeface="华文中宋"/>
                <a:cs typeface="+mn-ea"/>
                <a:sym typeface="+mn-lt"/>
              </a:rPr>
              <a:t>为满足社会需要，利用科学知识，在改造、控制、协调自然的</a:t>
            </a:r>
            <a:r>
              <a:rPr kumimoji="0" lang="zh-CN" altLang="en-US" sz="2400" b="1" i="0" u="none" strike="noStrike" kern="1200" cap="none" spc="0" normalizeH="0" baseline="0" noProof="0" dirty="0" smtClean="0">
                <a:ln>
                  <a:noFill/>
                </a:ln>
                <a:effectLst/>
                <a:uLnTx/>
                <a:uFillTx/>
                <a:ea typeface="华文中宋"/>
                <a:cs typeface="+mn-ea"/>
                <a:sym typeface="+mn-lt"/>
              </a:rPr>
              <a:t>实践活动</a:t>
            </a:r>
            <a:r>
              <a:rPr kumimoji="0" lang="zh-CN" altLang="en-US" sz="2400" b="0" i="0" u="none" strike="noStrike" kern="1200" cap="none" spc="0" normalizeH="0" baseline="0" noProof="0" dirty="0" smtClean="0">
                <a:ln>
                  <a:noFill/>
                </a:ln>
                <a:solidFill>
                  <a:prstClr val="black"/>
                </a:solidFill>
                <a:effectLst/>
                <a:uLnTx/>
                <a:uFillTx/>
                <a:ea typeface="华文中宋"/>
                <a:cs typeface="+mn-ea"/>
                <a:sym typeface="+mn-lt"/>
              </a:rPr>
              <a:t>中所创造的</a:t>
            </a:r>
            <a:r>
              <a:rPr kumimoji="0" lang="zh-CN" altLang="en-US" sz="2400" b="1" i="0" u="none" strike="noStrike" kern="1200" cap="none" spc="0" normalizeH="0" baseline="0" noProof="0" dirty="0" smtClean="0">
                <a:ln>
                  <a:noFill/>
                </a:ln>
                <a:effectLst/>
                <a:uLnTx/>
                <a:uFillTx/>
                <a:ea typeface="华文中宋"/>
                <a:cs typeface="+mn-ea"/>
                <a:sym typeface="+mn-lt"/>
              </a:rPr>
              <a:t>劳动手段</a:t>
            </a:r>
            <a:r>
              <a:rPr kumimoji="0" lang="zh-CN" altLang="en-US" sz="2400" b="1" i="0" u="none" strike="noStrike" kern="1200" cap="none" spc="0" normalizeH="0" baseline="0" noProof="0" dirty="0" smtClean="0">
                <a:ln>
                  <a:noFill/>
                </a:ln>
                <a:solidFill>
                  <a:prstClr val="black"/>
                </a:solidFill>
                <a:effectLst/>
                <a:uLnTx/>
                <a:uFillTx/>
                <a:ea typeface="华文中宋"/>
                <a:cs typeface="+mn-ea"/>
                <a:sym typeface="+mn-lt"/>
              </a:rPr>
              <a:t>、工艺方法</a:t>
            </a:r>
            <a:r>
              <a:rPr kumimoji="0" lang="zh-CN" altLang="en-US" sz="2400" b="0" i="0" u="none" strike="noStrike" kern="1200" cap="none" spc="0" normalizeH="0" baseline="0" noProof="0" dirty="0" smtClean="0">
                <a:ln>
                  <a:noFill/>
                </a:ln>
                <a:solidFill>
                  <a:prstClr val="black"/>
                </a:solidFill>
                <a:effectLst/>
                <a:uLnTx/>
                <a:uFillTx/>
                <a:ea typeface="华文中宋"/>
                <a:cs typeface="+mn-ea"/>
                <a:sym typeface="+mn-lt"/>
              </a:rPr>
              <a:t>和技能体系的总称。</a:t>
            </a:r>
            <a:endParaRPr kumimoji="0" lang="en-US" altLang="zh-CN" sz="2400" b="0" i="0" u="none" strike="noStrike" kern="1200" cap="none" spc="0" normalizeH="0" baseline="0" noProof="0" dirty="0" smtClean="0">
              <a:ln>
                <a:noFill/>
              </a:ln>
              <a:solidFill>
                <a:prstClr val="black"/>
              </a:solidFill>
              <a:effectLst/>
              <a:uLnTx/>
              <a:uFillTx/>
              <a:ea typeface="华文中宋"/>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2400" b="0" i="0" u="none" strike="noStrike" kern="1200" cap="none" spc="0" normalizeH="0" baseline="0" noProof="0" dirty="0" smtClean="0">
              <a:ln>
                <a:noFill/>
              </a:ln>
              <a:solidFill>
                <a:prstClr val="black"/>
              </a:solidFill>
              <a:effectLst/>
              <a:uLnTx/>
              <a:uFillTx/>
              <a:ea typeface="华文中宋"/>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2400" dirty="0" smtClean="0">
                <a:solidFill>
                  <a:prstClr val="black"/>
                </a:solidFill>
                <a:ea typeface="华文中宋"/>
                <a:cs typeface="+mn-ea"/>
                <a:sym typeface="+mn-lt"/>
              </a:rPr>
              <a:t>古代技术体系：技巧、工具→ 经验知识</a:t>
            </a:r>
            <a:endParaRPr lang="en-US" altLang="zh-CN" sz="2400" dirty="0" smtClean="0">
              <a:solidFill>
                <a:prstClr val="black"/>
              </a:solidFill>
              <a:ea typeface="华文中宋"/>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2400" dirty="0" smtClean="0">
                <a:solidFill>
                  <a:prstClr val="black"/>
                </a:solidFill>
                <a:ea typeface="华文中宋"/>
                <a:cs typeface="+mn-ea"/>
                <a:sym typeface="+mn-lt"/>
              </a:rPr>
              <a:t>近代技术体系：机器、工艺→技术规范</a:t>
            </a:r>
            <a:endParaRPr lang="en-US" altLang="zh-CN" sz="2400" dirty="0" smtClean="0">
              <a:solidFill>
                <a:prstClr val="black"/>
              </a:solidFill>
              <a:ea typeface="华文中宋"/>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2400" dirty="0" smtClean="0">
                <a:solidFill>
                  <a:prstClr val="black"/>
                </a:solidFill>
                <a:ea typeface="华文中宋"/>
                <a:cs typeface="+mn-ea"/>
                <a:sym typeface="+mn-lt"/>
              </a:rPr>
              <a:t>现代技术体系：机器体系、工程设计→技术理论</a:t>
            </a:r>
            <a:endParaRPr lang="en-US" altLang="zh-CN" sz="2400" dirty="0">
              <a:solidFill>
                <a:prstClr val="black"/>
              </a:solidFill>
              <a:ea typeface="华文中宋"/>
              <a:cs typeface="+mn-ea"/>
              <a:sym typeface="+mn-lt"/>
            </a:endParaRPr>
          </a:p>
        </p:txBody>
      </p:sp>
      <p:sp>
        <p:nvSpPr>
          <p:cNvPr id="2" name="TextBox 1"/>
          <p:cNvSpPr txBox="1"/>
          <p:nvPr/>
        </p:nvSpPr>
        <p:spPr>
          <a:xfrm>
            <a:off x="0" y="680125"/>
            <a:ext cx="341632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black"/>
                </a:solidFill>
                <a:effectLst/>
                <a:uLnTx/>
                <a:uFillTx/>
                <a:latin typeface="+mn-lt"/>
                <a:ea typeface="华文中宋"/>
                <a:cs typeface="+mn-ea"/>
                <a:sym typeface="+mn-lt"/>
              </a:rPr>
              <a:t>一、技术与信息技术</a:t>
            </a:r>
            <a:endParaRPr kumimoji="0" lang="zh-CN" altLang="en-US" sz="2800" b="1" i="0" u="none" strike="noStrike" kern="1200" cap="none" spc="0" normalizeH="0" baseline="0" noProof="0" dirty="0">
              <a:ln>
                <a:noFill/>
              </a:ln>
              <a:solidFill>
                <a:prstClr val="black"/>
              </a:solidFill>
              <a:effectLst/>
              <a:uLnTx/>
              <a:uFillTx/>
              <a:latin typeface="+mn-lt"/>
              <a:ea typeface="华文中宋"/>
              <a:cs typeface="+mn-ea"/>
              <a:sym typeface="+mn-lt"/>
            </a:endParaRPr>
          </a:p>
        </p:txBody>
      </p:sp>
    </p:spTree>
    <p:extLst>
      <p:ext uri="{BB962C8B-B14F-4D97-AF65-F5344CB8AC3E}">
        <p14:creationId xmlns:p14="http://schemas.microsoft.com/office/powerpoint/2010/main" val="123148725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6" name="TextBox 43"/>
          <p:cNvSpPr txBox="1">
            <a:spLocks noChangeArrowheads="1"/>
          </p:cNvSpPr>
          <p:nvPr/>
        </p:nvSpPr>
        <p:spPr bwMode="auto">
          <a:xfrm>
            <a:off x="1943074" y="6439"/>
            <a:ext cx="6809260"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r>
              <a:rPr lang="zh-CN" altLang="en-US" sz="2400" b="1" dirty="0" smtClean="0">
                <a:solidFill>
                  <a:schemeClr val="tx1">
                    <a:lumMod val="75000"/>
                    <a:lumOff val="25000"/>
                  </a:schemeClr>
                </a:solidFill>
                <a:latin typeface="+mn-lt"/>
                <a:ea typeface="+mn-ea"/>
                <a:cs typeface="+mn-ea"/>
                <a:sym typeface="+mn-lt"/>
              </a:rPr>
              <a:t> </a:t>
            </a:r>
            <a:r>
              <a:rPr lang="zh-CN" altLang="en-US" sz="4000" b="1" dirty="0" smtClean="0">
                <a:latin typeface="+mn-lt"/>
                <a:ea typeface="+mn-ea"/>
                <a:cs typeface="+mn-ea"/>
                <a:sym typeface="+mn-lt"/>
              </a:rPr>
              <a:t>核心概念的界定</a:t>
            </a:r>
            <a:endParaRPr lang="en-US" altLang="zh-CN" sz="4000" b="1" dirty="0">
              <a:latin typeface="+mn-lt"/>
              <a:ea typeface="+mn-ea"/>
              <a:cs typeface="+mn-ea"/>
              <a:sym typeface="+mn-lt"/>
            </a:endParaRPr>
          </a:p>
        </p:txBody>
      </p: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8" name="TextBox 7"/>
          <p:cNvSpPr txBox="1"/>
          <p:nvPr/>
        </p:nvSpPr>
        <p:spPr>
          <a:xfrm>
            <a:off x="221659" y="6439"/>
            <a:ext cx="725769" cy="693103"/>
          </a:xfrm>
          <a:prstGeom prst="rect">
            <a:avLst/>
          </a:prstGeom>
          <a:noFill/>
        </p:spPr>
        <p:txBody>
          <a:bodyPr wrap="none" lIns="76800" tIns="38400" rIns="76800" bIns="38400" rtlCol="0">
            <a:spAutoFit/>
          </a:bodyPr>
          <a:lstStyle/>
          <a:p>
            <a:r>
              <a:rPr lang="en-US" altLang="zh-CN" sz="4000" dirty="0" smtClean="0">
                <a:cs typeface="+mn-ea"/>
                <a:sym typeface="+mn-lt"/>
              </a:rPr>
              <a:t>01</a:t>
            </a:r>
            <a:endParaRPr lang="zh-CN" altLang="en-US" sz="4000" dirty="0">
              <a:cs typeface="+mn-ea"/>
              <a:sym typeface="+mn-lt"/>
            </a:endParaRPr>
          </a:p>
        </p:txBody>
      </p:sp>
      <p:sp>
        <p:nvSpPr>
          <p:cNvPr id="3" name="TextBox 2"/>
          <p:cNvSpPr txBox="1"/>
          <p:nvPr/>
        </p:nvSpPr>
        <p:spPr>
          <a:xfrm>
            <a:off x="247868" y="1707654"/>
            <a:ext cx="8801731" cy="2677656"/>
          </a:xfrm>
          <a:prstGeom prst="rect">
            <a:avLst/>
          </a:prstGeom>
          <a:noFill/>
        </p:spPr>
        <p:txBody>
          <a:bodyPr wrap="square" rtlCol="0">
            <a:spAutoFit/>
          </a:bodyPr>
          <a:lstStyle/>
          <a:p>
            <a:pPr>
              <a:lnSpc>
                <a:spcPct val="150000"/>
              </a:lnSpc>
            </a:pPr>
            <a:r>
              <a:rPr lang="zh-CN" altLang="en-US" sz="2800" b="1" dirty="0" smtClean="0">
                <a:cs typeface="+mn-ea"/>
                <a:sym typeface="+mn-lt"/>
              </a:rPr>
              <a:t>        </a:t>
            </a:r>
            <a:r>
              <a:rPr lang="zh-CN" altLang="en-US" sz="2800" b="1" dirty="0" smtClean="0">
                <a:solidFill>
                  <a:srgbClr val="FF0000"/>
                </a:solidFill>
                <a:cs typeface="+mn-ea"/>
                <a:sym typeface="+mn-lt"/>
              </a:rPr>
              <a:t>信息技术</a:t>
            </a:r>
            <a:r>
              <a:rPr lang="zh-CN" altLang="en-US" sz="2800" dirty="0" smtClean="0">
                <a:cs typeface="+mn-ea"/>
                <a:sym typeface="+mn-lt"/>
              </a:rPr>
              <a:t>（</a:t>
            </a:r>
            <a:r>
              <a:rPr lang="en-US" altLang="zh-CN" sz="2800" dirty="0" smtClean="0">
                <a:cs typeface="+mn-ea"/>
                <a:sym typeface="+mn-lt"/>
              </a:rPr>
              <a:t>Information Technology , IT)</a:t>
            </a:r>
            <a:r>
              <a:rPr lang="zh-CN" altLang="en-US" sz="2800" dirty="0" smtClean="0">
                <a:cs typeface="+mn-ea"/>
                <a:sym typeface="+mn-lt"/>
              </a:rPr>
              <a:t>是用于处理信息所采用的各种技术的总称。一切与</a:t>
            </a:r>
            <a:r>
              <a:rPr lang="zh-CN" altLang="en-US" sz="2800" dirty="0" smtClean="0">
                <a:solidFill>
                  <a:srgbClr val="FF0000"/>
                </a:solidFill>
                <a:cs typeface="+mn-ea"/>
                <a:sym typeface="+mn-lt"/>
              </a:rPr>
              <a:t>信息的识别、获取、储存、处理、表达、传递、分析和利用</a:t>
            </a:r>
            <a:r>
              <a:rPr lang="zh-CN" altLang="en-US" sz="2800" dirty="0" smtClean="0">
                <a:cs typeface="+mn-ea"/>
                <a:sym typeface="+mn-lt"/>
              </a:rPr>
              <a:t>等有关的技术都可称为信息技术。</a:t>
            </a:r>
            <a:endParaRPr lang="zh-CN" altLang="en-US" sz="2800" dirty="0">
              <a:cs typeface="+mn-ea"/>
              <a:sym typeface="+mn-lt"/>
            </a:endParaRPr>
          </a:p>
        </p:txBody>
      </p:sp>
      <p:sp>
        <p:nvSpPr>
          <p:cNvPr id="2" name="TextBox 1"/>
          <p:cNvSpPr txBox="1"/>
          <p:nvPr/>
        </p:nvSpPr>
        <p:spPr>
          <a:xfrm>
            <a:off x="0" y="741453"/>
            <a:ext cx="3416320" cy="523220"/>
          </a:xfrm>
          <a:prstGeom prst="rect">
            <a:avLst/>
          </a:prstGeom>
          <a:noFill/>
        </p:spPr>
        <p:txBody>
          <a:bodyPr wrap="none" rtlCol="0">
            <a:spAutoFit/>
          </a:bodyPr>
          <a:lstStyle/>
          <a:p>
            <a:r>
              <a:rPr lang="zh-CN" altLang="en-US" sz="2800" b="1" dirty="0" smtClean="0">
                <a:cs typeface="+mn-ea"/>
                <a:sym typeface="+mn-lt"/>
              </a:rPr>
              <a:t>一</a:t>
            </a:r>
            <a:r>
              <a:rPr lang="zh-CN" altLang="en-US" sz="2800" b="1" dirty="0" smtClean="0">
                <a:cs typeface="+mn-ea"/>
                <a:sym typeface="+mn-lt"/>
              </a:rPr>
              <a:t>、技术与信息技术</a:t>
            </a:r>
            <a:endParaRPr lang="zh-CN" altLang="en-US" sz="2800" b="1" dirty="0">
              <a:cs typeface="+mn-ea"/>
              <a:sym typeface="+mn-lt"/>
            </a:endParaRPr>
          </a:p>
        </p:txBody>
      </p:sp>
    </p:spTree>
    <p:extLst>
      <p:ext uri="{BB962C8B-B14F-4D97-AF65-F5344CB8AC3E}">
        <p14:creationId xmlns:p14="http://schemas.microsoft.com/office/powerpoint/2010/main" val="413104596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21"/>
          <p:cNvSpPr/>
          <p:nvPr/>
        </p:nvSpPr>
        <p:spPr>
          <a:xfrm>
            <a:off x="2666364" y="1323628"/>
            <a:ext cx="5434028" cy="971574"/>
          </a:xfrm>
          <a:prstGeom prst="roundRect">
            <a:avLst/>
          </a:prstGeom>
          <a:solidFill>
            <a:schemeClr val="bg1">
              <a:lumMod val="95000"/>
            </a:schemeClr>
          </a:solidFill>
          <a:ln w="12700">
            <a:solidFill>
              <a:schemeClr val="tx2"/>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6827" tIns="38414" rIns="76827" bIns="38414" rtlCol="0" anchor="ctr"/>
          <a:lstStyle/>
          <a:p>
            <a:pPr algn="ctr"/>
            <a:endParaRPr lang="zh-CN" altLang="en-US">
              <a:cs typeface="+mn-ea"/>
              <a:sym typeface="+mn-lt"/>
            </a:endParaRPr>
          </a:p>
        </p:txBody>
      </p:sp>
      <p:sp>
        <p:nvSpPr>
          <p:cNvPr id="23" name="六边形 22"/>
          <p:cNvSpPr/>
          <p:nvPr/>
        </p:nvSpPr>
        <p:spPr>
          <a:xfrm>
            <a:off x="3305406" y="1154542"/>
            <a:ext cx="3977992" cy="337088"/>
          </a:xfrm>
          <a:prstGeom prst="hexagon">
            <a:avLst/>
          </a:prstGeom>
          <a:solidFill>
            <a:srgbClr val="5FCACB"/>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6827" tIns="38414" rIns="76827" bIns="38414" rtlCol="0" anchor="ctr"/>
          <a:lstStyle/>
          <a:p>
            <a:pPr algn="ctr"/>
            <a:r>
              <a:rPr lang="zh-CN" altLang="en-US" sz="2400" b="1" dirty="0" smtClean="0">
                <a:cs typeface="+mn-ea"/>
                <a:sym typeface="+mn-lt"/>
              </a:rPr>
              <a:t>按技术特征划分</a:t>
            </a:r>
            <a:endParaRPr lang="zh-CN" altLang="en-US" sz="2400" b="1" dirty="0">
              <a:cs typeface="+mn-ea"/>
              <a:sym typeface="+mn-lt"/>
            </a:endParaRPr>
          </a:p>
        </p:txBody>
      </p:sp>
      <p:sp>
        <p:nvSpPr>
          <p:cNvPr id="24" name="六边形 23"/>
          <p:cNvSpPr/>
          <p:nvPr/>
        </p:nvSpPr>
        <p:spPr>
          <a:xfrm>
            <a:off x="801835" y="2499742"/>
            <a:ext cx="1190447" cy="1161169"/>
          </a:xfrm>
          <a:prstGeom prst="hexagon">
            <a:avLst/>
          </a:prstGeom>
          <a:solidFill>
            <a:schemeClr val="tx2"/>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lIns="76827" tIns="38414" rIns="76827" bIns="38414" rtlCol="0" anchor="ctr"/>
          <a:lstStyle/>
          <a:p>
            <a:pPr algn="ctr"/>
            <a:r>
              <a:rPr lang="zh-CN" altLang="en-US" sz="2400" b="1" dirty="0" smtClean="0">
                <a:cs typeface="+mn-ea"/>
                <a:sym typeface="+mn-lt"/>
              </a:rPr>
              <a:t>信息技术类型</a:t>
            </a:r>
            <a:endParaRPr lang="zh-CN" altLang="en-US" sz="2400" b="1" dirty="0">
              <a:cs typeface="+mn-ea"/>
              <a:sym typeface="+mn-lt"/>
            </a:endParaRPr>
          </a:p>
        </p:txBody>
      </p:sp>
      <p:cxnSp>
        <p:nvCxnSpPr>
          <p:cNvPr id="25" name="直接箭头连接符 24"/>
          <p:cNvCxnSpPr>
            <a:stCxn id="24" idx="5"/>
          </p:cNvCxnSpPr>
          <p:nvPr/>
        </p:nvCxnSpPr>
        <p:spPr>
          <a:xfrm flipV="1">
            <a:off x="1701990" y="1759826"/>
            <a:ext cx="964374" cy="739916"/>
          </a:xfrm>
          <a:prstGeom prst="straightConnector1">
            <a:avLst/>
          </a:prstGeom>
          <a:ln>
            <a:solidFill>
              <a:srgbClr val="414455"/>
            </a:solidFill>
            <a:tailEnd type="arrow"/>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4" idx="0"/>
          </p:cNvCxnSpPr>
          <p:nvPr/>
        </p:nvCxnSpPr>
        <p:spPr>
          <a:xfrm flipV="1">
            <a:off x="1992282" y="3012799"/>
            <a:ext cx="674083" cy="67528"/>
          </a:xfrm>
          <a:prstGeom prst="straightConnector1">
            <a:avLst/>
          </a:prstGeom>
          <a:ln>
            <a:solidFill>
              <a:srgbClr val="414455"/>
            </a:solidFill>
            <a:tailEnd type="arrow"/>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4" idx="1"/>
          </p:cNvCxnSpPr>
          <p:nvPr/>
        </p:nvCxnSpPr>
        <p:spPr>
          <a:xfrm>
            <a:off x="1701990" y="3660911"/>
            <a:ext cx="964374" cy="615346"/>
          </a:xfrm>
          <a:prstGeom prst="straightConnector1">
            <a:avLst/>
          </a:prstGeom>
          <a:ln>
            <a:solidFill>
              <a:srgbClr val="414455"/>
            </a:solidFill>
            <a:tailEnd type="arrow"/>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011732" y="1491630"/>
            <a:ext cx="4870213" cy="1117863"/>
          </a:xfrm>
          <a:prstGeom prst="rect">
            <a:avLst/>
          </a:prstGeom>
          <a:noFill/>
          <a:effectLst>
            <a:outerShdw blurRad="50800" dist="38100" algn="l" rotWithShape="0">
              <a:prstClr val="black">
                <a:alpha val="40000"/>
              </a:prstClr>
            </a:outerShdw>
          </a:effectLst>
        </p:spPr>
        <p:txBody>
          <a:bodyPr wrap="square" lIns="76827" tIns="38414" rIns="76827" bIns="38414" rtlCol="0">
            <a:spAutoFit/>
          </a:bodyPr>
          <a:lstStyle/>
          <a:p>
            <a:pPr>
              <a:lnSpc>
                <a:spcPct val="130000"/>
              </a:lnSpc>
            </a:pPr>
            <a:r>
              <a:rPr lang="zh-CN" altLang="en-US" sz="2000" dirty="0" smtClean="0">
                <a:solidFill>
                  <a:schemeClr val="tx1">
                    <a:lumMod val="75000"/>
                    <a:lumOff val="25000"/>
                  </a:schemeClr>
                </a:solidFill>
                <a:cs typeface="+mn-ea"/>
                <a:sym typeface="+mn-lt"/>
              </a:rPr>
              <a:t>计算机技术</a:t>
            </a:r>
            <a:r>
              <a:rPr lang="en-US" altLang="zh-CN" sz="2000" dirty="0">
                <a:solidFill>
                  <a:schemeClr val="tx1">
                    <a:lumMod val="75000"/>
                    <a:lumOff val="25000"/>
                  </a:schemeClr>
                </a:solidFill>
                <a:cs typeface="+mn-ea"/>
                <a:sym typeface="+mn-lt"/>
              </a:rPr>
              <a:t> </a:t>
            </a:r>
            <a:r>
              <a:rPr lang="zh-CN" altLang="en-US" sz="2000" dirty="0" smtClean="0">
                <a:solidFill>
                  <a:schemeClr val="tx1">
                    <a:lumMod val="75000"/>
                    <a:lumOff val="25000"/>
                  </a:schemeClr>
                </a:solidFill>
                <a:cs typeface="+mn-ea"/>
                <a:sym typeface="+mn-lt"/>
              </a:rPr>
              <a:t>、通讯技术</a:t>
            </a:r>
            <a:r>
              <a:rPr lang="zh-CN" altLang="en-US" sz="2000" dirty="0">
                <a:solidFill>
                  <a:schemeClr val="tx1">
                    <a:lumMod val="75000"/>
                    <a:lumOff val="25000"/>
                  </a:schemeClr>
                </a:solidFill>
                <a:cs typeface="+mn-ea"/>
                <a:sym typeface="+mn-lt"/>
              </a:rPr>
              <a:t>、</a:t>
            </a:r>
            <a:r>
              <a:rPr lang="zh-CN" altLang="en-US" sz="2000" dirty="0" smtClean="0">
                <a:solidFill>
                  <a:schemeClr val="tx1">
                    <a:lumMod val="75000"/>
                    <a:lumOff val="25000"/>
                  </a:schemeClr>
                </a:solidFill>
                <a:cs typeface="+mn-ea"/>
                <a:sym typeface="+mn-lt"/>
              </a:rPr>
              <a:t>微电子技术</a:t>
            </a:r>
            <a:endParaRPr lang="en-US" altLang="zh-CN" sz="2000" dirty="0" smtClean="0">
              <a:solidFill>
                <a:schemeClr val="tx1">
                  <a:lumMod val="75000"/>
                  <a:lumOff val="25000"/>
                </a:schemeClr>
              </a:solidFill>
              <a:cs typeface="+mn-ea"/>
              <a:sym typeface="+mn-lt"/>
            </a:endParaRPr>
          </a:p>
          <a:p>
            <a:pPr>
              <a:lnSpc>
                <a:spcPct val="130000"/>
              </a:lnSpc>
            </a:pPr>
            <a:r>
              <a:rPr lang="zh-CN" altLang="en-US" sz="2000" dirty="0">
                <a:solidFill>
                  <a:schemeClr val="tx1">
                    <a:lumMod val="75000"/>
                    <a:lumOff val="25000"/>
                  </a:schemeClr>
                </a:solidFill>
                <a:cs typeface="+mn-ea"/>
                <a:sym typeface="+mn-lt"/>
              </a:rPr>
              <a:t>传感技术</a:t>
            </a:r>
            <a:endParaRPr lang="en-US" altLang="zh-CN" sz="2000" dirty="0" smtClean="0">
              <a:solidFill>
                <a:schemeClr val="tx1">
                  <a:lumMod val="75000"/>
                  <a:lumOff val="25000"/>
                </a:schemeClr>
              </a:solidFill>
              <a:cs typeface="+mn-ea"/>
              <a:sym typeface="+mn-lt"/>
            </a:endParaRPr>
          </a:p>
          <a:p>
            <a:pPr>
              <a:lnSpc>
                <a:spcPct val="130000"/>
              </a:lnSpc>
            </a:pPr>
            <a:endParaRPr lang="zh-CN" altLang="en-US" sz="1200" dirty="0">
              <a:solidFill>
                <a:schemeClr val="tx1">
                  <a:lumMod val="75000"/>
                  <a:lumOff val="25000"/>
                </a:schemeClr>
              </a:solidFill>
              <a:cs typeface="+mn-ea"/>
              <a:sym typeface="+mn-lt"/>
            </a:endParaRPr>
          </a:p>
        </p:txBody>
      </p:sp>
      <p:sp>
        <p:nvSpPr>
          <p:cNvPr id="29" name="圆角矩形 28"/>
          <p:cNvSpPr/>
          <p:nvPr/>
        </p:nvSpPr>
        <p:spPr>
          <a:xfrm>
            <a:off x="2666364" y="2579041"/>
            <a:ext cx="5434028" cy="971574"/>
          </a:xfrm>
          <a:prstGeom prst="roundRect">
            <a:avLst/>
          </a:prstGeom>
          <a:solidFill>
            <a:schemeClr val="bg1">
              <a:lumMod val="95000"/>
            </a:schemeClr>
          </a:solidFill>
          <a:ln w="12700">
            <a:solidFill>
              <a:schemeClr val="tx2"/>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6827" tIns="38414" rIns="76827" bIns="38414" rtlCol="0" anchor="ctr"/>
          <a:lstStyle/>
          <a:p>
            <a:pPr algn="ctr"/>
            <a:endParaRPr lang="zh-CN" altLang="en-US">
              <a:cs typeface="+mn-ea"/>
              <a:sym typeface="+mn-lt"/>
            </a:endParaRPr>
          </a:p>
        </p:txBody>
      </p:sp>
      <p:sp>
        <p:nvSpPr>
          <p:cNvPr id="30" name="六边形 29"/>
          <p:cNvSpPr/>
          <p:nvPr/>
        </p:nvSpPr>
        <p:spPr>
          <a:xfrm>
            <a:off x="3305406" y="2441346"/>
            <a:ext cx="3977992" cy="337088"/>
          </a:xfrm>
          <a:prstGeom prst="hexagon">
            <a:avLst/>
          </a:prstGeom>
          <a:solidFill>
            <a:srgbClr val="319095"/>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6827" tIns="38414" rIns="76827" bIns="38414" rtlCol="0" anchor="ctr"/>
          <a:lstStyle/>
          <a:p>
            <a:pPr algn="ctr"/>
            <a:r>
              <a:rPr lang="zh-CN" altLang="en-US" sz="2400" b="1" dirty="0" smtClean="0">
                <a:cs typeface="+mn-ea"/>
                <a:sym typeface="+mn-lt"/>
              </a:rPr>
              <a:t>按技术表现形态划分</a:t>
            </a:r>
            <a:endParaRPr lang="zh-CN" altLang="en-US" sz="2400" b="1" dirty="0">
              <a:cs typeface="+mn-ea"/>
              <a:sym typeface="+mn-lt"/>
            </a:endParaRPr>
          </a:p>
        </p:txBody>
      </p:sp>
      <p:sp>
        <p:nvSpPr>
          <p:cNvPr id="31" name="TextBox 30"/>
          <p:cNvSpPr txBox="1"/>
          <p:nvPr/>
        </p:nvSpPr>
        <p:spPr>
          <a:xfrm>
            <a:off x="3011731" y="2825552"/>
            <a:ext cx="4919824" cy="438062"/>
          </a:xfrm>
          <a:prstGeom prst="rect">
            <a:avLst/>
          </a:prstGeom>
          <a:noFill/>
          <a:effectLst>
            <a:outerShdw blurRad="50800" dist="38100" algn="l" rotWithShape="0">
              <a:prstClr val="black">
                <a:alpha val="40000"/>
              </a:prstClr>
            </a:outerShdw>
          </a:effectLst>
        </p:spPr>
        <p:txBody>
          <a:bodyPr wrap="square" lIns="76827" tIns="38414" rIns="76827" bIns="38414" rtlCol="0">
            <a:spAutoFit/>
          </a:bodyPr>
          <a:lstStyle/>
          <a:p>
            <a:pPr>
              <a:lnSpc>
                <a:spcPct val="130000"/>
              </a:lnSpc>
            </a:pPr>
            <a:r>
              <a:rPr lang="zh-CN" altLang="en-US" sz="2000" dirty="0" smtClean="0">
                <a:solidFill>
                  <a:schemeClr val="tx1">
                    <a:lumMod val="75000"/>
                    <a:lumOff val="25000"/>
                  </a:schemeClr>
                </a:solidFill>
                <a:cs typeface="+mn-ea"/>
                <a:sym typeface="+mn-lt"/>
              </a:rPr>
              <a:t>硬件技术</a:t>
            </a:r>
            <a:r>
              <a:rPr lang="en-US" altLang="zh-CN" sz="2000" dirty="0">
                <a:solidFill>
                  <a:schemeClr val="tx1">
                    <a:lumMod val="75000"/>
                    <a:lumOff val="25000"/>
                  </a:schemeClr>
                </a:solidFill>
                <a:cs typeface="+mn-ea"/>
                <a:sym typeface="+mn-lt"/>
              </a:rPr>
              <a:t> </a:t>
            </a:r>
            <a:r>
              <a:rPr lang="zh-CN" altLang="en-US" sz="2000" dirty="0" smtClean="0">
                <a:solidFill>
                  <a:schemeClr val="tx1">
                    <a:lumMod val="75000"/>
                    <a:lumOff val="25000"/>
                  </a:schemeClr>
                </a:solidFill>
                <a:cs typeface="+mn-ea"/>
                <a:sym typeface="+mn-lt"/>
              </a:rPr>
              <a:t>、软件技术</a:t>
            </a:r>
            <a:endParaRPr lang="zh-CN" altLang="en-US" sz="2000" dirty="0">
              <a:solidFill>
                <a:schemeClr val="tx1">
                  <a:lumMod val="75000"/>
                  <a:lumOff val="25000"/>
                </a:schemeClr>
              </a:solidFill>
              <a:cs typeface="+mn-ea"/>
              <a:sym typeface="+mn-lt"/>
            </a:endParaRPr>
          </a:p>
        </p:txBody>
      </p:sp>
      <p:sp>
        <p:nvSpPr>
          <p:cNvPr id="32" name="圆角矩形 31"/>
          <p:cNvSpPr/>
          <p:nvPr/>
        </p:nvSpPr>
        <p:spPr>
          <a:xfrm>
            <a:off x="2666364" y="3848195"/>
            <a:ext cx="5434028" cy="955303"/>
          </a:xfrm>
          <a:prstGeom prst="roundRect">
            <a:avLst/>
          </a:prstGeom>
          <a:solidFill>
            <a:schemeClr val="bg1">
              <a:lumMod val="95000"/>
            </a:schemeClr>
          </a:solidFill>
          <a:ln w="12700">
            <a:solidFill>
              <a:schemeClr val="tx2"/>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6827" tIns="38414" rIns="76827" bIns="38414" rtlCol="0" anchor="ctr"/>
          <a:lstStyle/>
          <a:p>
            <a:pPr algn="ctr"/>
            <a:endParaRPr lang="zh-CN" altLang="en-US">
              <a:cs typeface="+mn-ea"/>
              <a:sym typeface="+mn-lt"/>
            </a:endParaRPr>
          </a:p>
        </p:txBody>
      </p:sp>
      <p:sp>
        <p:nvSpPr>
          <p:cNvPr id="33" name="六边形 32"/>
          <p:cNvSpPr/>
          <p:nvPr/>
        </p:nvSpPr>
        <p:spPr>
          <a:xfrm>
            <a:off x="3305406" y="3710502"/>
            <a:ext cx="3977992" cy="337088"/>
          </a:xfrm>
          <a:prstGeom prst="hexagon">
            <a:avLst/>
          </a:prstGeom>
          <a:solidFill>
            <a:srgbClr val="F5841C"/>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6827" tIns="38414" rIns="76827" bIns="38414" rtlCol="0" anchor="ctr"/>
          <a:lstStyle/>
          <a:p>
            <a:pPr algn="ctr"/>
            <a:r>
              <a:rPr lang="zh-CN" altLang="en-US" sz="2400" b="1" dirty="0" smtClean="0">
                <a:cs typeface="+mn-ea"/>
                <a:sym typeface="+mn-lt"/>
              </a:rPr>
              <a:t>按信息处理环节划分</a:t>
            </a:r>
            <a:endParaRPr lang="zh-CN" altLang="en-US" sz="2400" b="1" dirty="0">
              <a:cs typeface="+mn-ea"/>
              <a:sym typeface="+mn-lt"/>
            </a:endParaRPr>
          </a:p>
        </p:txBody>
      </p:sp>
      <p:sp>
        <p:nvSpPr>
          <p:cNvPr id="34" name="TextBox 33"/>
          <p:cNvSpPr txBox="1"/>
          <p:nvPr/>
        </p:nvSpPr>
        <p:spPr>
          <a:xfrm>
            <a:off x="3011731" y="3998209"/>
            <a:ext cx="4878480" cy="838171"/>
          </a:xfrm>
          <a:prstGeom prst="rect">
            <a:avLst/>
          </a:prstGeom>
          <a:noFill/>
          <a:effectLst>
            <a:outerShdw blurRad="50800" dist="38100" algn="l" rotWithShape="0">
              <a:prstClr val="black">
                <a:alpha val="40000"/>
              </a:prstClr>
            </a:outerShdw>
          </a:effectLst>
        </p:spPr>
        <p:txBody>
          <a:bodyPr wrap="square" lIns="76827" tIns="38414" rIns="76827" bIns="38414" rtlCol="0">
            <a:spAutoFit/>
          </a:bodyPr>
          <a:lstStyle/>
          <a:p>
            <a:pPr>
              <a:lnSpc>
                <a:spcPct val="130000"/>
              </a:lnSpc>
            </a:pPr>
            <a:r>
              <a:rPr lang="zh-CN" altLang="en-US" sz="2000" dirty="0" smtClean="0">
                <a:solidFill>
                  <a:schemeClr val="tx1">
                    <a:lumMod val="75000"/>
                    <a:lumOff val="25000"/>
                  </a:schemeClr>
                </a:solidFill>
                <a:cs typeface="+mn-ea"/>
                <a:sym typeface="+mn-lt"/>
              </a:rPr>
              <a:t>信息获取技术</a:t>
            </a:r>
            <a:r>
              <a:rPr lang="zh-CN" altLang="en-US" sz="2000" dirty="0">
                <a:solidFill>
                  <a:schemeClr val="tx1">
                    <a:lumMod val="75000"/>
                    <a:lumOff val="25000"/>
                  </a:schemeClr>
                </a:solidFill>
                <a:cs typeface="+mn-ea"/>
                <a:sym typeface="+mn-lt"/>
              </a:rPr>
              <a:t>、</a:t>
            </a:r>
            <a:r>
              <a:rPr lang="zh-CN" altLang="en-US" sz="2000" dirty="0" smtClean="0">
                <a:solidFill>
                  <a:schemeClr val="tx1">
                    <a:lumMod val="75000"/>
                    <a:lumOff val="25000"/>
                  </a:schemeClr>
                </a:solidFill>
                <a:cs typeface="+mn-ea"/>
                <a:sym typeface="+mn-lt"/>
              </a:rPr>
              <a:t>信息加工技术</a:t>
            </a:r>
            <a:r>
              <a:rPr lang="zh-CN" altLang="en-US" sz="2000" dirty="0">
                <a:solidFill>
                  <a:schemeClr val="tx1">
                    <a:lumMod val="75000"/>
                    <a:lumOff val="25000"/>
                  </a:schemeClr>
                </a:solidFill>
                <a:cs typeface="+mn-ea"/>
                <a:sym typeface="+mn-lt"/>
              </a:rPr>
              <a:t>、</a:t>
            </a:r>
            <a:r>
              <a:rPr lang="zh-CN" altLang="en-US" sz="2000" dirty="0" smtClean="0">
                <a:solidFill>
                  <a:schemeClr val="tx1">
                    <a:lumMod val="75000"/>
                    <a:lumOff val="25000"/>
                  </a:schemeClr>
                </a:solidFill>
                <a:cs typeface="+mn-ea"/>
                <a:sym typeface="+mn-lt"/>
              </a:rPr>
              <a:t>信息储存技术</a:t>
            </a:r>
            <a:r>
              <a:rPr lang="zh-CN" altLang="en-US" sz="2000" dirty="0">
                <a:solidFill>
                  <a:schemeClr val="tx1">
                    <a:lumMod val="75000"/>
                    <a:lumOff val="25000"/>
                  </a:schemeClr>
                </a:solidFill>
                <a:cs typeface="+mn-ea"/>
                <a:sym typeface="+mn-lt"/>
              </a:rPr>
              <a:t>、</a:t>
            </a:r>
            <a:r>
              <a:rPr lang="zh-CN" altLang="en-US" sz="2000" dirty="0" smtClean="0">
                <a:solidFill>
                  <a:schemeClr val="tx1">
                    <a:lumMod val="75000"/>
                    <a:lumOff val="25000"/>
                  </a:schemeClr>
                </a:solidFill>
                <a:cs typeface="+mn-ea"/>
                <a:sym typeface="+mn-lt"/>
              </a:rPr>
              <a:t>信息传递技术等等</a:t>
            </a:r>
            <a:endParaRPr lang="zh-CN" altLang="en-US" sz="2000" dirty="0">
              <a:solidFill>
                <a:schemeClr val="tx1">
                  <a:lumMod val="75000"/>
                  <a:lumOff val="25000"/>
                </a:schemeClr>
              </a:solidFill>
              <a:cs typeface="+mn-ea"/>
              <a:sym typeface="+mn-lt"/>
            </a:endParaRPr>
          </a:p>
        </p:txBody>
      </p:sp>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cxnSp>
        <p:nvCxnSpPr>
          <p:cNvPr id="21" name="直接连接符 20"/>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35" name="TextBox 43"/>
          <p:cNvSpPr txBox="1">
            <a:spLocks noChangeArrowheads="1"/>
          </p:cNvSpPr>
          <p:nvPr/>
        </p:nvSpPr>
        <p:spPr bwMode="auto">
          <a:xfrm>
            <a:off x="1943074" y="6439"/>
            <a:ext cx="6809260"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r>
              <a:rPr lang="zh-CN" altLang="en-US" sz="2400" b="1" dirty="0" smtClean="0">
                <a:solidFill>
                  <a:schemeClr val="tx1">
                    <a:lumMod val="75000"/>
                    <a:lumOff val="25000"/>
                  </a:schemeClr>
                </a:solidFill>
                <a:latin typeface="+mn-lt"/>
                <a:ea typeface="+mn-ea"/>
                <a:cs typeface="+mn-ea"/>
                <a:sym typeface="+mn-lt"/>
              </a:rPr>
              <a:t> </a:t>
            </a:r>
            <a:r>
              <a:rPr lang="zh-CN" altLang="en-US" sz="4000" b="1" dirty="0" smtClean="0">
                <a:latin typeface="+mn-lt"/>
                <a:ea typeface="+mn-ea"/>
                <a:cs typeface="+mn-ea"/>
                <a:sym typeface="+mn-lt"/>
              </a:rPr>
              <a:t>信息技术的概念与类型</a:t>
            </a:r>
            <a:endParaRPr lang="en-US" altLang="zh-CN" sz="4000" b="1" dirty="0">
              <a:latin typeface="+mn-lt"/>
              <a:ea typeface="+mn-ea"/>
              <a:cs typeface="+mn-ea"/>
              <a:sym typeface="+mn-lt"/>
            </a:endParaRPr>
          </a:p>
        </p:txBody>
      </p:sp>
      <p:sp>
        <p:nvSpPr>
          <p:cNvPr id="36" name="燕尾形 35"/>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37" name="TextBox 7"/>
          <p:cNvSpPr txBox="1"/>
          <p:nvPr/>
        </p:nvSpPr>
        <p:spPr>
          <a:xfrm>
            <a:off x="221659" y="6439"/>
            <a:ext cx="725769" cy="693103"/>
          </a:xfrm>
          <a:prstGeom prst="rect">
            <a:avLst/>
          </a:prstGeom>
          <a:noFill/>
        </p:spPr>
        <p:txBody>
          <a:bodyPr wrap="none" lIns="76800" tIns="38400" rIns="76800" bIns="38400" rtlCol="0">
            <a:spAutoFit/>
          </a:bodyPr>
          <a:lstStyle/>
          <a:p>
            <a:r>
              <a:rPr lang="en-US" altLang="zh-CN" sz="4000" dirty="0" smtClean="0">
                <a:cs typeface="+mn-ea"/>
                <a:sym typeface="+mn-lt"/>
              </a:rPr>
              <a:t>01</a:t>
            </a:r>
            <a:endParaRPr lang="zh-CN" altLang="en-US" sz="4000" dirty="0">
              <a:cs typeface="+mn-ea"/>
              <a:sym typeface="+mn-lt"/>
            </a:endParaRPr>
          </a:p>
        </p:txBody>
      </p:sp>
      <p:sp>
        <p:nvSpPr>
          <p:cNvPr id="38" name="TextBox 37"/>
          <p:cNvSpPr txBox="1"/>
          <p:nvPr/>
        </p:nvSpPr>
        <p:spPr>
          <a:xfrm>
            <a:off x="177185" y="813941"/>
            <a:ext cx="2339102" cy="461665"/>
          </a:xfrm>
          <a:prstGeom prst="rect">
            <a:avLst/>
          </a:prstGeom>
          <a:noFill/>
        </p:spPr>
        <p:txBody>
          <a:bodyPr wrap="none" rtlCol="0">
            <a:spAutoFit/>
          </a:bodyPr>
          <a:lstStyle/>
          <a:p>
            <a:r>
              <a:rPr lang="zh-CN" altLang="en-US" sz="2400" b="1" dirty="0" smtClean="0">
                <a:cs typeface="+mn-ea"/>
                <a:sym typeface="+mn-lt"/>
              </a:rPr>
              <a:t>信息技术</a:t>
            </a:r>
            <a:r>
              <a:rPr lang="zh-CN" altLang="en-US" sz="2400" b="1" dirty="0">
                <a:cs typeface="+mn-ea"/>
                <a:sym typeface="+mn-lt"/>
              </a:rPr>
              <a:t>的类型</a:t>
            </a:r>
          </a:p>
        </p:txBody>
      </p:sp>
    </p:spTree>
    <p:extLst>
      <p:ext uri="{BB962C8B-B14F-4D97-AF65-F5344CB8AC3E}">
        <p14:creationId xmlns:p14="http://schemas.microsoft.com/office/powerpoint/2010/main" val="290577133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6" name="TextBox 43"/>
          <p:cNvSpPr txBox="1">
            <a:spLocks noChangeArrowheads="1"/>
          </p:cNvSpPr>
          <p:nvPr/>
        </p:nvSpPr>
        <p:spPr bwMode="auto">
          <a:xfrm>
            <a:off x="1943074" y="6439"/>
            <a:ext cx="6809260"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prstClr val="black">
                    <a:lumMod val="75000"/>
                    <a:lumOff val="25000"/>
                  </a:prstClr>
                </a:solidFill>
                <a:effectLst/>
                <a:uLnTx/>
                <a:uFillTx/>
                <a:latin typeface="Tahoma" pitchFamily="34" charset="0"/>
                <a:ea typeface="华文中宋"/>
                <a:cs typeface="+mn-ea"/>
                <a:sym typeface="+mn-lt"/>
              </a:rPr>
              <a:t> </a:t>
            </a:r>
            <a:r>
              <a:rPr kumimoji="0" lang="zh-CN" altLang="en-US" sz="4000" b="1" i="0" u="none" strike="noStrike" kern="1200" cap="none" spc="0" normalizeH="0" baseline="0" noProof="0" dirty="0" smtClean="0">
                <a:ln>
                  <a:noFill/>
                </a:ln>
                <a:solidFill>
                  <a:prstClr val="black"/>
                </a:solidFill>
                <a:effectLst/>
                <a:uLnTx/>
                <a:uFillTx/>
                <a:latin typeface="Tahoma" pitchFamily="34" charset="0"/>
                <a:ea typeface="华文中宋"/>
                <a:cs typeface="+mn-ea"/>
                <a:sym typeface="+mn-lt"/>
              </a:rPr>
              <a:t>核心概念</a:t>
            </a:r>
            <a:endParaRPr kumimoji="0" lang="en-US" altLang="zh-CN" sz="4000" b="1" i="0" u="none" strike="noStrike" kern="1200" cap="none" spc="0" normalizeH="0" baseline="0" noProof="0" dirty="0">
              <a:ln>
                <a:noFill/>
              </a:ln>
              <a:solidFill>
                <a:prstClr val="black"/>
              </a:solidFill>
              <a:effectLst/>
              <a:uLnTx/>
              <a:uFillTx/>
              <a:latin typeface="Tahoma" pitchFamily="34" charset="0"/>
              <a:ea typeface="华文中宋"/>
              <a:cs typeface="+mn-ea"/>
              <a:sym typeface="+mn-lt"/>
            </a:endParaRPr>
          </a:p>
        </p:txBody>
      </p: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n-lt"/>
              <a:ea typeface="华文中宋"/>
              <a:cs typeface="+mn-ea"/>
              <a:sym typeface="+mn-lt"/>
            </a:endParaRPr>
          </a:p>
        </p:txBody>
      </p:sp>
      <p:sp>
        <p:nvSpPr>
          <p:cNvPr id="18" name="TextBox 7"/>
          <p:cNvSpPr txBox="1"/>
          <p:nvPr/>
        </p:nvSpPr>
        <p:spPr>
          <a:xfrm>
            <a:off x="221659" y="6439"/>
            <a:ext cx="725769" cy="693103"/>
          </a:xfrm>
          <a:prstGeom prst="rect">
            <a:avLst/>
          </a:prstGeom>
          <a:noFill/>
        </p:spPr>
        <p:txBody>
          <a:bodyPr wrap="none" lIns="76800" tIns="38400" rIns="76800" bIns="384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smtClean="0">
                <a:ln>
                  <a:noFill/>
                </a:ln>
                <a:solidFill>
                  <a:prstClr val="black"/>
                </a:solidFill>
                <a:effectLst/>
                <a:uLnTx/>
                <a:uFillTx/>
                <a:latin typeface="+mn-lt"/>
                <a:ea typeface="华文中宋"/>
                <a:cs typeface="+mn-ea"/>
                <a:sym typeface="+mn-lt"/>
              </a:rPr>
              <a:t>01</a:t>
            </a:r>
            <a:endParaRPr kumimoji="0" lang="zh-CN" altLang="en-US" sz="4000" b="0" i="0" u="none" strike="noStrike" kern="1200" cap="none" spc="0" normalizeH="0" baseline="0" noProof="0" dirty="0">
              <a:ln>
                <a:noFill/>
              </a:ln>
              <a:solidFill>
                <a:prstClr val="black"/>
              </a:solidFill>
              <a:effectLst/>
              <a:uLnTx/>
              <a:uFillTx/>
              <a:latin typeface="+mn-lt"/>
              <a:ea typeface="华文中宋"/>
              <a:cs typeface="+mn-ea"/>
              <a:sym typeface="+mn-lt"/>
            </a:endParaRPr>
          </a:p>
        </p:txBody>
      </p:sp>
      <p:sp>
        <p:nvSpPr>
          <p:cNvPr id="3" name="TextBox 2"/>
          <p:cNvSpPr txBox="1"/>
          <p:nvPr/>
        </p:nvSpPr>
        <p:spPr>
          <a:xfrm>
            <a:off x="234765" y="1491630"/>
            <a:ext cx="8801731" cy="295465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2400" dirty="0" smtClean="0">
                <a:solidFill>
                  <a:prstClr val="black"/>
                </a:solidFill>
                <a:ea typeface="华文中宋"/>
                <a:cs typeface="+mn-ea"/>
                <a:sym typeface="+mn-lt"/>
              </a:rPr>
              <a:t>      针对组织（企业）内部业务构成的相关要素和技术要求，按照科学的方法，对技术的开发与使用进行计划与决策、组织与指挥、服务与支持、控制与协调工作的总称。</a:t>
            </a:r>
            <a:endParaRPr kumimoji="0" lang="en-US" altLang="zh-CN" sz="2400" b="0" i="0" u="none" strike="noStrike" kern="1200" cap="none" spc="0" normalizeH="0" baseline="0" noProof="0" dirty="0" smtClean="0">
              <a:ln>
                <a:noFill/>
              </a:ln>
              <a:solidFill>
                <a:prstClr val="black"/>
              </a:solidFill>
              <a:effectLst/>
              <a:uLnTx/>
              <a:uFillTx/>
              <a:latin typeface="+mn-lt"/>
              <a:ea typeface="华文中宋"/>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lang="en-US" altLang="zh-CN" sz="2400" dirty="0">
              <a:solidFill>
                <a:prstClr val="black"/>
              </a:solidFill>
              <a:ea typeface="华文中宋"/>
              <a:cs typeface="+mn-ea"/>
              <a:sym typeface="+mn-lt"/>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mn-lt"/>
                <a:ea typeface="华文中宋"/>
                <a:cs typeface="+mn-ea"/>
                <a:sym typeface="+mn-lt"/>
              </a:rPr>
              <a:t>强调对</a:t>
            </a:r>
            <a:r>
              <a:rPr kumimoji="0" lang="zh-CN" altLang="en-US" sz="2800" b="0" i="0" u="none" strike="noStrike" kern="1200" cap="none" spc="0" normalizeH="0" baseline="0" noProof="0" dirty="0" smtClean="0">
                <a:ln>
                  <a:noFill/>
                </a:ln>
                <a:solidFill>
                  <a:srgbClr val="FF0000"/>
                </a:solidFill>
                <a:effectLst/>
                <a:uLnTx/>
                <a:uFillTx/>
                <a:latin typeface="+mn-lt"/>
                <a:ea typeface="华文中宋"/>
                <a:cs typeface="+mn-ea"/>
                <a:sym typeface="+mn-lt"/>
              </a:rPr>
              <a:t>技术应用</a:t>
            </a:r>
            <a:r>
              <a:rPr kumimoji="0" lang="zh-CN" altLang="en-US" sz="2400" b="0" i="0" u="none" strike="noStrike" kern="1200" cap="none" spc="0" normalizeH="0" baseline="0" noProof="0" dirty="0" smtClean="0">
                <a:ln>
                  <a:noFill/>
                </a:ln>
                <a:solidFill>
                  <a:prstClr val="black"/>
                </a:solidFill>
                <a:effectLst/>
                <a:uLnTx/>
                <a:uFillTx/>
                <a:latin typeface="+mn-lt"/>
                <a:ea typeface="华文中宋"/>
                <a:cs typeface="+mn-ea"/>
                <a:sym typeface="+mn-lt"/>
              </a:rPr>
              <a:t>的管理，而不是技术本身。</a:t>
            </a:r>
            <a:endParaRPr kumimoji="0" lang="en-US" altLang="zh-CN" sz="2400" b="0" i="0" u="none" strike="noStrike" kern="1200" cap="none" spc="0" normalizeH="0" baseline="0" noProof="0" dirty="0" smtClean="0">
              <a:ln>
                <a:noFill/>
              </a:ln>
              <a:solidFill>
                <a:prstClr val="black"/>
              </a:solidFill>
              <a:effectLst/>
              <a:uLnTx/>
              <a:uFillTx/>
              <a:latin typeface="+mn-lt"/>
              <a:ea typeface="华文中宋"/>
              <a:cs typeface="+mn-ea"/>
              <a:sym typeface="+mn-lt"/>
            </a:endParaRPr>
          </a:p>
        </p:txBody>
      </p:sp>
      <p:sp>
        <p:nvSpPr>
          <p:cNvPr id="2" name="TextBox 1"/>
          <p:cNvSpPr txBox="1"/>
          <p:nvPr/>
        </p:nvSpPr>
        <p:spPr>
          <a:xfrm>
            <a:off x="234765" y="813941"/>
            <a:ext cx="418576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prstClr val="black"/>
                </a:solidFill>
                <a:effectLst/>
                <a:uLnTx/>
                <a:uFillTx/>
                <a:latin typeface="+mn-lt"/>
                <a:ea typeface="华文中宋"/>
                <a:cs typeface="+mn-ea"/>
                <a:sym typeface="+mn-lt"/>
              </a:rPr>
              <a:t>二、技术管理与信息技术管理</a:t>
            </a:r>
            <a:endParaRPr kumimoji="0" lang="zh-CN" altLang="en-US" sz="2400" b="1" i="0" u="none" strike="noStrike" kern="1200" cap="none" spc="0" normalizeH="0" baseline="0" noProof="0" dirty="0">
              <a:ln>
                <a:noFill/>
              </a:ln>
              <a:solidFill>
                <a:prstClr val="black"/>
              </a:solidFill>
              <a:effectLst/>
              <a:uLnTx/>
              <a:uFillTx/>
              <a:latin typeface="+mn-lt"/>
              <a:ea typeface="华文中宋"/>
              <a:cs typeface="+mn-ea"/>
              <a:sym typeface="+mn-lt"/>
            </a:endParaRPr>
          </a:p>
        </p:txBody>
      </p:sp>
    </p:spTree>
    <p:extLst>
      <p:ext uri="{BB962C8B-B14F-4D97-AF65-F5344CB8AC3E}">
        <p14:creationId xmlns:p14="http://schemas.microsoft.com/office/powerpoint/2010/main" val="51351142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gq32ulp">
      <a:majorFont>
        <a:latin typeface=""/>
        <a:ea typeface="华文中宋"/>
        <a:cs typeface=""/>
      </a:majorFont>
      <a:minorFont>
        <a:latin typeface=""/>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1900</TotalTime>
  <Words>2368</Words>
  <Application>Microsoft Office PowerPoint</Application>
  <PresentationFormat>全屏显示(16:9)</PresentationFormat>
  <Paragraphs>389</Paragraphs>
  <Slides>39</Slides>
  <Notes>33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39</vt:i4>
      </vt:variant>
    </vt:vector>
  </HeadingPairs>
  <TitlesOfParts>
    <vt:vector size="47" baseType="lpstr">
      <vt:lpstr>华文中宋</vt:lpstr>
      <vt:lpstr>宋体</vt:lpstr>
      <vt:lpstr>Agency FB</vt:lpstr>
      <vt:lpstr>Arial</vt:lpstr>
      <vt:lpstr>Calibri</vt:lpstr>
      <vt:lpstr>Tahoma</vt:lpstr>
      <vt:lpstr>Wingdings</vt:lpstr>
      <vt:lpstr>Office 主题</vt:lpstr>
      <vt:lpstr>PowerPoint 演示文稿</vt:lpstr>
      <vt:lpstr>PowerPoint 演示文稿</vt:lpstr>
      <vt:lpstr>PowerPoint 演示文稿</vt:lpstr>
      <vt:lpstr>PowerPoint 演示文稿</vt:lpstr>
      <vt:lpstr>The new technology does not yet have a single established name.  We shall call it information technology.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Wei Zhang</cp:lastModifiedBy>
  <cp:revision>121</cp:revision>
  <dcterms:created xsi:type="dcterms:W3CDTF">2017-11-14T14:47:05Z</dcterms:created>
  <dcterms:modified xsi:type="dcterms:W3CDTF">2020-12-21T05:14:50Z</dcterms:modified>
</cp:coreProperties>
</file>