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5" r:id="rId6"/>
    <p:sldId id="266" r:id="rId7"/>
    <p:sldId id="278" r:id="rId8"/>
    <p:sldId id="268" r:id="rId9"/>
    <p:sldId id="281" r:id="rId10"/>
    <p:sldId id="282" r:id="rId11"/>
    <p:sldId id="267" r:id="rId12"/>
    <p:sldId id="29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76" r:id="rId25"/>
    <p:sldId id="296" r:id="rId26"/>
    <p:sldId id="279" r:id="rId27"/>
    <p:sldId id="297" r:id="rId28"/>
    <p:sldId id="280" r:id="rId29"/>
    <p:sldId id="277" r:id="rId3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49B961-E682-402D-AF66-2857CE1D2C8C}">
          <p14:sldIdLst>
            <p14:sldId id="256"/>
            <p14:sldId id="265"/>
            <p14:sldId id="266"/>
            <p14:sldId id="278"/>
            <p14:sldId id="268"/>
            <p14:sldId id="281"/>
            <p14:sldId id="282"/>
            <p14:sldId id="267"/>
            <p14:sldId id="29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76"/>
            <p14:sldId id="296"/>
            <p14:sldId id="279"/>
            <p14:sldId id="297"/>
            <p14:sldId id="280"/>
            <p14:sldId id="277"/>
          </p14:sldIdLst>
        </p14:section>
        <p14:section name="无标题节" id="{B7814802-B58B-4A2F-8DEE-60D04B36500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2018年6月14日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2018年6月14日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2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45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4720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015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40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80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91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269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2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99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2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179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408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697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55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9251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70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4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603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0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459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96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65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06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5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rtlCol="0" anchor="b">
            <a:normAutofit/>
          </a:bodyPr>
          <a:lstStyle>
            <a:lvl1pPr algn="l">
              <a:defRPr sz="4051" b="1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rmAutofit/>
          </a:bodyPr>
          <a:lstStyle>
            <a:lvl1pPr algn="l">
              <a:defRPr sz="2701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2018年6月14日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Autofit/>
          </a:bodyPr>
          <a:lstStyle>
            <a:lvl1pPr algn="l">
              <a:defRPr sz="2701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2018年6月14日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10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4536504" cy="895719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/>
              <a:t>毕业设计中期答辩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601207"/>
            <a:ext cx="3772883" cy="77533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dirty="0" smtClean="0"/>
              <a:t>姓名：韦兆春</a:t>
            </a:r>
            <a:endParaRPr lang="en-US" altLang="zh-CN" sz="2400" dirty="0" smtClean="0"/>
          </a:p>
          <a:p>
            <a:pPr rtl="0"/>
            <a:r>
              <a:rPr lang="zh-CN" altLang="en-US" sz="2400" dirty="0"/>
              <a:t>学</a:t>
            </a:r>
            <a:r>
              <a:rPr lang="zh-CN" altLang="en-US" sz="2400" dirty="0" smtClean="0"/>
              <a:t>号：</a:t>
            </a:r>
            <a:r>
              <a:rPr lang="en-US" altLang="zh-CN" sz="2400" dirty="0" smtClean="0"/>
              <a:t>201484006</a:t>
            </a:r>
          </a:p>
          <a:p>
            <a:pPr rtl="0"/>
            <a:r>
              <a:rPr lang="zh-CN" altLang="en-US" sz="2400" dirty="0" smtClean="0"/>
              <a:t>指导教师：王开宇</a:t>
            </a:r>
            <a:endParaRPr 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2492896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一种家居系统云控制软件设计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622" y="2020011"/>
            <a:ext cx="372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服务</a:t>
            </a:r>
            <a:r>
              <a:rPr lang="zh-CN" altLang="en-US" sz="2800" dirty="0" smtClean="0"/>
              <a:t>端通讯原理框架：</a:t>
            </a:r>
            <a:endParaRPr lang="zh-CN" altLang="en-US" sz="2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233782" y="1476752"/>
            <a:ext cx="4521741" cy="5032340"/>
            <a:chOff x="3233782" y="1476752"/>
            <a:chExt cx="4521741" cy="5032340"/>
          </a:xfrm>
        </p:grpSpPr>
        <p:grpSp>
          <p:nvGrpSpPr>
            <p:cNvPr id="22" name="组合 21"/>
            <p:cNvGrpSpPr/>
            <p:nvPr/>
          </p:nvGrpSpPr>
          <p:grpSpPr>
            <a:xfrm>
              <a:off x="4463353" y="1476752"/>
              <a:ext cx="3292170" cy="5032340"/>
              <a:chOff x="4866747" y="1348988"/>
              <a:chExt cx="3292170" cy="503234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866747" y="1348988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客户端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JS</a:t>
                </a:r>
                <a:r>
                  <a:rPr lang="zh-CN" altLang="en-US" dirty="0" smtClean="0"/>
                  <a:t>通讯处理代码）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66747" y="2782015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MQTT</a:t>
                </a:r>
                <a:r>
                  <a:rPr lang="zh-CN" altLang="en-US" dirty="0" smtClean="0"/>
                  <a:t>通讯处理程序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866747" y="4231519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节点服务处理程序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6747" y="5733256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节点终端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（</a:t>
                </a:r>
                <a:r>
                  <a:rPr lang="en-US" altLang="zh-CN" dirty="0" err="1" smtClean="0"/>
                  <a:t>websocket</a:t>
                </a:r>
                <a:r>
                  <a:rPr lang="zh-CN" altLang="en-US" dirty="0" smtClean="0"/>
                  <a:t>通讯）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5796136" y="1997060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5796136" y="3475996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796136" y="4977733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7092280" y="1997060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7092280" y="3452522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7092280" y="4870038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5282787" y="1997060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/>
                  <a:t>MQTT</a:t>
                </a:r>
                <a:r>
                  <a:rPr lang="zh-CN" altLang="en-US" sz="1200" dirty="0" smtClean="0"/>
                  <a:t>订阅</a:t>
                </a:r>
                <a:endParaRPr lang="zh-CN" altLang="en-US" sz="12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161712" y="1999601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/>
                  <a:t>MQTT</a:t>
                </a:r>
                <a:r>
                  <a:rPr lang="zh-CN" altLang="en-US" sz="1200" dirty="0"/>
                  <a:t>发布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449995" y="4924430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err="1" smtClean="0"/>
                  <a:t>websocket</a:t>
                </a:r>
                <a:endParaRPr lang="zh-CN" altLang="en-US" sz="1200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117106" y="4903065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err="1" smtClean="0"/>
                  <a:t>websocket</a:t>
                </a:r>
                <a:endParaRPr lang="zh-CN" altLang="en-US" sz="1200" dirty="0"/>
              </a:p>
            </p:txBody>
          </p:sp>
        </p:grpSp>
        <p:sp>
          <p:nvSpPr>
            <p:cNvPr id="25" name="左大括号 24"/>
            <p:cNvSpPr/>
            <p:nvPr/>
          </p:nvSpPr>
          <p:spPr>
            <a:xfrm>
              <a:off x="3779913" y="3233815"/>
              <a:ext cx="576064" cy="14495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233782" y="3391103"/>
              <a:ext cx="492443" cy="16066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/>
                <a:t>服务器端</a:t>
              </a:r>
              <a:endParaRPr lang="zh-CN" altLang="en-US" sz="20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9656" y="3807026"/>
            <a:ext cx="324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服务</a:t>
            </a:r>
            <a:r>
              <a:rPr lang="zh-CN" altLang="en-US" sz="2400" dirty="0" smtClean="0">
                <a:solidFill>
                  <a:srgbClr val="FF0000"/>
                </a:solidFill>
              </a:rPr>
              <a:t>端程序间的通讯：</a:t>
            </a:r>
            <a:r>
              <a:rPr lang="zh-CN" altLang="en-US" sz="2400" dirty="0" smtClean="0"/>
              <a:t>全局变量，共享内存，程序调用。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311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端搭建工具：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5560" y="263691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a.</a:t>
            </a:r>
            <a:r>
              <a:rPr lang="zh-CN" altLang="en-US" sz="2800" dirty="0" smtClean="0"/>
              <a:t>云主机及</a:t>
            </a:r>
            <a:r>
              <a:rPr lang="en-US" altLang="zh-CN" sz="2800" dirty="0" smtClean="0"/>
              <a:t>Ubuntu</a:t>
            </a:r>
            <a:r>
              <a:rPr lang="zh-CN" altLang="en-US" sz="2800" dirty="0" smtClean="0"/>
              <a:t>操作系统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5560" y="3583469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b.Mosquitto</a:t>
            </a:r>
            <a:r>
              <a:rPr lang="zh-CN" altLang="en-US" sz="2800" dirty="0" smtClean="0"/>
              <a:t>框架</a:t>
            </a:r>
            <a:endParaRPr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665560" y="4530026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b.Nginx</a:t>
            </a:r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9281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处理程序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03413" y="244545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主程序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117191" y="2213575"/>
            <a:ext cx="1881517" cy="3964685"/>
            <a:chOff x="5508104" y="1637511"/>
            <a:chExt cx="1881517" cy="3964685"/>
          </a:xfrm>
        </p:grpSpPr>
        <p:sp>
          <p:nvSpPr>
            <p:cNvPr id="6" name="流程图: 可选过程 5"/>
            <p:cNvSpPr/>
            <p:nvPr/>
          </p:nvSpPr>
          <p:spPr>
            <a:xfrm>
              <a:off x="5796136" y="1637511"/>
              <a:ext cx="1296144" cy="57606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</a:t>
              </a:r>
              <a:endParaRPr lang="zh-CN" altLang="en-US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5508104" y="2669878"/>
              <a:ext cx="1872208" cy="72204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启动</a:t>
              </a:r>
              <a:r>
                <a:rPr lang="en-US" altLang="zh-CN" dirty="0" err="1" smtClean="0"/>
                <a:t>MqttClient</a:t>
              </a:r>
              <a:endParaRPr lang="zh-CN" altLang="en-US" dirty="0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5517413" y="3848227"/>
              <a:ext cx="1872208" cy="72204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启动</a:t>
              </a:r>
              <a:r>
                <a:rPr lang="en-US" altLang="zh-CN" dirty="0" err="1" smtClean="0"/>
                <a:t>NodeServer</a:t>
              </a:r>
              <a:endParaRPr lang="zh-CN" altLang="en-US" dirty="0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5805445" y="5026132"/>
              <a:ext cx="1296144" cy="57606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11" name="直接箭头连接符 10"/>
            <p:cNvCxnSpPr>
              <a:stCxn id="6" idx="2"/>
              <a:endCxn id="9" idx="0"/>
            </p:cNvCxnSpPr>
            <p:nvPr/>
          </p:nvCxnSpPr>
          <p:spPr>
            <a:xfrm>
              <a:off x="6444208" y="2213575"/>
              <a:ext cx="0" cy="45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453517" y="3391924"/>
              <a:ext cx="0" cy="45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453517" y="4570273"/>
              <a:ext cx="0" cy="45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985884" y="3349040"/>
            <a:ext cx="322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主程序负责</a:t>
            </a:r>
            <a:r>
              <a:rPr lang="zh-CN" altLang="en-US" sz="2000" dirty="0"/>
              <a:t>整个系统服务的框架，协调各个功能部件的运行与调用及管理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71365" y="4596584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复杂的功能实现都放到各个对象的方法</a:t>
            </a:r>
            <a:r>
              <a:rPr lang="zh-CN" altLang="en-US" sz="2000" dirty="0" smtClean="0"/>
              <a:t>中，有利于提高复用性，减少代码耦合性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1711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处理程序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03413" y="244545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MqttClient</a:t>
            </a:r>
            <a:r>
              <a:rPr lang="zh-CN" altLang="en-US" sz="2800" dirty="0" smtClean="0"/>
              <a:t>程序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73125" y="3375474"/>
            <a:ext cx="3168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</a:t>
            </a:r>
            <a:r>
              <a:rPr lang="en-US" altLang="zh-CN" sz="2000" dirty="0" err="1"/>
              <a:t>mqttclient</a:t>
            </a:r>
            <a:r>
              <a:rPr lang="zh-CN" altLang="en-US" sz="2000" dirty="0"/>
              <a:t>要能连接到云主机配置的</a:t>
            </a:r>
            <a:r>
              <a:rPr lang="en-US" altLang="zh-CN" sz="2000" dirty="0"/>
              <a:t>MQTT</a:t>
            </a:r>
            <a:r>
              <a:rPr lang="zh-CN" altLang="en-US" sz="2000" dirty="0"/>
              <a:t>服务，能接收用户客户端即网页以</a:t>
            </a:r>
            <a:r>
              <a:rPr lang="en-US" altLang="zh-CN" sz="2000" dirty="0"/>
              <a:t>MQTT</a:t>
            </a:r>
            <a:r>
              <a:rPr lang="zh-CN" altLang="en-US" sz="2000" dirty="0"/>
              <a:t>协议发来的节点控制消息并发送给传感器节点，又能往客户端及网页发送数据信息即能实现双工通讯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3989" y="1561147"/>
            <a:ext cx="4025477" cy="4676166"/>
            <a:chOff x="4213989" y="1561147"/>
            <a:chExt cx="4025477" cy="4676166"/>
          </a:xfrm>
        </p:grpSpPr>
        <p:grpSp>
          <p:nvGrpSpPr>
            <p:cNvPr id="60" name="组合 59"/>
            <p:cNvGrpSpPr/>
            <p:nvPr/>
          </p:nvGrpSpPr>
          <p:grpSpPr>
            <a:xfrm>
              <a:off x="4213989" y="1561147"/>
              <a:ext cx="4025477" cy="4676166"/>
              <a:chOff x="4213989" y="1561147"/>
              <a:chExt cx="4025477" cy="4676166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580112" y="1561147"/>
                <a:ext cx="1440160" cy="5847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开始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20072" y="244545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创建新的线程实例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20072" y="3375474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连接</a:t>
                </a:r>
                <a:r>
                  <a:rPr lang="en-US" altLang="zh-CN" dirty="0" smtClean="0"/>
                  <a:t>MQTT</a:t>
                </a:r>
                <a:r>
                  <a:rPr lang="zh-CN" altLang="en-US" dirty="0" smtClean="0"/>
                  <a:t>服务</a:t>
                </a:r>
                <a:endParaRPr lang="zh-CN" altLang="en-US" dirty="0"/>
              </a:p>
            </p:txBody>
          </p:sp>
          <p:sp>
            <p:nvSpPr>
              <p:cNvPr id="10" name="流程图: 决策 9"/>
              <p:cNvSpPr/>
              <p:nvPr/>
            </p:nvSpPr>
            <p:spPr>
              <a:xfrm>
                <a:off x="4360918" y="4303679"/>
                <a:ext cx="3878548" cy="783966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是否接收到信息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20072" y="538468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处理信息</a:t>
                </a:r>
              </a:p>
            </p:txBody>
          </p:sp>
          <p:cxnSp>
            <p:nvCxnSpPr>
              <p:cNvPr id="22" name="直接箭头连接符 21"/>
              <p:cNvCxnSpPr>
                <a:stCxn id="4" idx="2"/>
                <a:endCxn id="5" idx="0"/>
              </p:cNvCxnSpPr>
              <p:nvPr/>
            </p:nvCxnSpPr>
            <p:spPr>
              <a:xfrm>
                <a:off x="6300192" y="214592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6300192" y="3068960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300192" y="399356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300192" y="507368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/>
              <p:nvPr/>
            </p:nvCxnSpPr>
            <p:spPr>
              <a:xfrm flipV="1">
                <a:off x="6444208" y="4293096"/>
                <a:ext cx="1296144" cy="965207"/>
              </a:xfrm>
              <a:prstGeom prst="bentConnector3">
                <a:avLst>
                  <a:gd name="adj1" fmla="val 1558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H="1">
                <a:off x="6444208" y="4293096"/>
                <a:ext cx="1296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肘形连接符 53"/>
              <p:cNvCxnSpPr/>
              <p:nvPr/>
            </p:nvCxnSpPr>
            <p:spPr>
              <a:xfrm rot="10800000">
                <a:off x="4213990" y="4293096"/>
                <a:ext cx="2086202" cy="1944216"/>
              </a:xfrm>
              <a:prstGeom prst="bentConnector3">
                <a:avLst>
                  <a:gd name="adj1" fmla="val 1024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21" idx="2"/>
              </p:cNvCxnSpPr>
              <p:nvPr/>
            </p:nvCxnSpPr>
            <p:spPr>
              <a:xfrm>
                <a:off x="6300192" y="6015850"/>
                <a:ext cx="0" cy="221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4213989" y="4282513"/>
                <a:ext cx="1942187" cy="10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877272" y="50374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57392" y="49521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869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处理程序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03412" y="2445456"/>
            <a:ext cx="284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NodeServer</a:t>
            </a:r>
            <a:r>
              <a:rPr lang="zh-CN" altLang="en-US" sz="2800" dirty="0" smtClean="0"/>
              <a:t>程序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31032" y="3775608"/>
            <a:ext cx="316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其功能则是负责实现传感器的注册，实时监听并接收节点传感器传来的状态数据信息，并将信息传送给</a:t>
            </a:r>
            <a:r>
              <a:rPr lang="en-US" altLang="zh-CN" sz="2000" dirty="0" err="1"/>
              <a:t>mqttclient</a:t>
            </a:r>
            <a:r>
              <a:rPr lang="zh-CN" altLang="en-US" sz="2000" dirty="0"/>
              <a:t>程序处理，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213989" y="1561147"/>
            <a:ext cx="4102427" cy="4676166"/>
            <a:chOff x="4213989" y="1561147"/>
            <a:chExt cx="4102427" cy="4676166"/>
          </a:xfrm>
        </p:grpSpPr>
        <p:grpSp>
          <p:nvGrpSpPr>
            <p:cNvPr id="60" name="组合 59"/>
            <p:cNvGrpSpPr/>
            <p:nvPr/>
          </p:nvGrpSpPr>
          <p:grpSpPr>
            <a:xfrm>
              <a:off x="4213989" y="1561147"/>
              <a:ext cx="4102427" cy="4676166"/>
              <a:chOff x="4213989" y="1561147"/>
              <a:chExt cx="4102427" cy="4676166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580112" y="1561147"/>
                <a:ext cx="1440160" cy="5847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开始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20072" y="244545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创建新的线程实例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143500" y="3377946"/>
                <a:ext cx="2313384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启动</a:t>
                </a:r>
                <a:r>
                  <a:rPr lang="en-US" altLang="zh-CN" dirty="0" err="1" smtClean="0"/>
                  <a:t>NodeServer</a:t>
                </a:r>
                <a:r>
                  <a:rPr lang="zh-CN" altLang="en-US" dirty="0" smtClean="0"/>
                  <a:t>服务</a:t>
                </a:r>
                <a:endParaRPr lang="zh-CN" altLang="en-US" dirty="0"/>
              </a:p>
            </p:txBody>
          </p:sp>
          <p:sp>
            <p:nvSpPr>
              <p:cNvPr id="10" name="流程图: 决策 9"/>
              <p:cNvSpPr/>
              <p:nvPr/>
            </p:nvSpPr>
            <p:spPr>
              <a:xfrm>
                <a:off x="4355976" y="4303679"/>
                <a:ext cx="3960440" cy="758533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是否接收到节点信息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20072" y="538468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将</a:t>
                </a:r>
                <a:r>
                  <a:rPr lang="zh-CN" altLang="en-US" dirty="0" smtClean="0"/>
                  <a:t>信息发送</a:t>
                </a:r>
                <a:r>
                  <a:rPr lang="en-US" altLang="zh-CN" dirty="0" err="1" smtClean="0"/>
                  <a:t>mqttclient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>
                <a:stCxn id="4" idx="2"/>
                <a:endCxn id="5" idx="0"/>
              </p:cNvCxnSpPr>
              <p:nvPr/>
            </p:nvCxnSpPr>
            <p:spPr>
              <a:xfrm>
                <a:off x="6300192" y="214592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6300192" y="3068960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300192" y="399356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300192" y="507368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/>
              <p:nvPr/>
            </p:nvCxnSpPr>
            <p:spPr>
              <a:xfrm flipV="1">
                <a:off x="6444208" y="4293096"/>
                <a:ext cx="1296144" cy="965207"/>
              </a:xfrm>
              <a:prstGeom prst="bentConnector3">
                <a:avLst>
                  <a:gd name="adj1" fmla="val 1558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H="1">
                <a:off x="6444208" y="4293096"/>
                <a:ext cx="1296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肘形连接符 53"/>
              <p:cNvCxnSpPr/>
              <p:nvPr/>
            </p:nvCxnSpPr>
            <p:spPr>
              <a:xfrm rot="10800000">
                <a:off x="4213990" y="4293096"/>
                <a:ext cx="2086202" cy="1944216"/>
              </a:xfrm>
              <a:prstGeom prst="bentConnector3">
                <a:avLst>
                  <a:gd name="adj1" fmla="val 1024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21" idx="2"/>
              </p:cNvCxnSpPr>
              <p:nvPr/>
            </p:nvCxnSpPr>
            <p:spPr>
              <a:xfrm>
                <a:off x="6300192" y="6015850"/>
                <a:ext cx="0" cy="221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4213989" y="4282513"/>
                <a:ext cx="1942187" cy="10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877272" y="50374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57392" y="49521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7352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客户端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客户端架构及原理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5522" y="3098089"/>
            <a:ext cx="316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其功能则是负责实现传感器的注册，实时监听并接收节点传感器传来的状态数据信息，并将信息传送给</a:t>
            </a:r>
            <a:r>
              <a:rPr lang="en-US" altLang="zh-CN" sz="2000" dirty="0" err="1"/>
              <a:t>mqttclient</a:t>
            </a:r>
            <a:r>
              <a:rPr lang="zh-CN" altLang="en-US" sz="2000" dirty="0"/>
              <a:t>程序处理，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588933" y="1801825"/>
            <a:ext cx="5242917" cy="3594199"/>
            <a:chOff x="3588933" y="1801825"/>
            <a:chExt cx="5242917" cy="3594199"/>
          </a:xfrm>
        </p:grpSpPr>
        <p:grpSp>
          <p:nvGrpSpPr>
            <p:cNvPr id="33" name="组合 32"/>
            <p:cNvGrpSpPr/>
            <p:nvPr/>
          </p:nvGrpSpPr>
          <p:grpSpPr>
            <a:xfrm>
              <a:off x="3588933" y="1801825"/>
              <a:ext cx="5242917" cy="3594199"/>
              <a:chOff x="3898450" y="705677"/>
              <a:chExt cx="5242917" cy="359419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98450" y="2289125"/>
                <a:ext cx="2305184" cy="5284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JS</a:t>
                </a:r>
                <a:r>
                  <a:rPr lang="zh-CN" altLang="en-US" dirty="0" smtClean="0"/>
                  <a:t>动画控制管理程序</a:t>
                </a:r>
                <a:endParaRPr lang="zh-CN" altLang="en-US" dirty="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536940" y="705677"/>
                <a:ext cx="3604427" cy="3594199"/>
                <a:chOff x="5536940" y="731039"/>
                <a:chExt cx="3604427" cy="359419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5536940" y="731039"/>
                  <a:ext cx="2025352" cy="5284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客户交互界面</a:t>
                  </a:r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116015" y="2314487"/>
                  <a:ext cx="2025352" cy="5284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JS</a:t>
                  </a:r>
                  <a:r>
                    <a:rPr lang="zh-CN" altLang="en-US" dirty="0" smtClean="0"/>
                    <a:t>通讯处理程序</a:t>
                  </a:r>
                  <a:endParaRPr lang="zh-CN" altLang="en-US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7003858" y="3796814"/>
                  <a:ext cx="2025352" cy="5284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服务器端</a:t>
                  </a: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5860009" y="1279438"/>
                  <a:ext cx="17263" cy="10350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7380312" y="1279437"/>
                  <a:ext cx="0" cy="10350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>
                  <a:stCxn id="30" idx="1"/>
                  <a:endCxn id="27" idx="3"/>
                </p:cNvCxnSpPr>
                <p:nvPr/>
              </p:nvCxnSpPr>
              <p:spPr>
                <a:xfrm flipH="1">
                  <a:off x="6203634" y="2578699"/>
                  <a:ext cx="91238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8553925" y="2842911"/>
                  <a:ext cx="0" cy="9539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7380312" y="2842911"/>
                  <a:ext cx="0" cy="9539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文本框 33"/>
            <p:cNvSpPr txBox="1"/>
            <p:nvPr/>
          </p:nvSpPr>
          <p:spPr>
            <a:xfrm>
              <a:off x="5149668" y="2368639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动画转变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46244" y="2352555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控制请求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615449" y="3878429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状态信息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179349" y="3877551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请求发送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47223" y="3006598"/>
              <a:ext cx="794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信息发送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32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客户端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客户端动画页面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5522" y="3098089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该系统前端动画模块包括窗帘，空调，台灯，温度计，百叶窗，门。其都能通过接收各自传感器节点的状态信息来自身的动画状态的</a:t>
            </a:r>
            <a:r>
              <a:rPr lang="zh-CN" altLang="en-US" sz="2000" dirty="0" smtClean="0"/>
              <a:t>转变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84784"/>
            <a:ext cx="617304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6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节点终端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节点</a:t>
            </a:r>
            <a:r>
              <a:rPr lang="zh-CN" altLang="en-US" sz="3200" dirty="0" smtClean="0"/>
              <a:t>终端通讯框架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5522" y="3098089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该系统前端动画模块包括窗帘，空调，台灯，温度计，百叶窗，门。其都能通过接收各自传感器节点的状态信息来自身的动画状态的</a:t>
            </a:r>
            <a:r>
              <a:rPr lang="zh-CN" altLang="en-US" sz="2000" dirty="0" smtClean="0"/>
              <a:t>转变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259" y="2059753"/>
            <a:ext cx="2513315" cy="2977328"/>
            <a:chOff x="5361501" y="1800301"/>
            <a:chExt cx="2513315" cy="2977328"/>
          </a:xfrm>
        </p:grpSpPr>
        <p:sp>
          <p:nvSpPr>
            <p:cNvPr id="2" name="矩形 1"/>
            <p:cNvSpPr/>
            <p:nvPr/>
          </p:nvSpPr>
          <p:spPr>
            <a:xfrm>
              <a:off x="5652120" y="1800301"/>
              <a:ext cx="201622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节点终端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52120" y="4129557"/>
              <a:ext cx="201622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节点服务</a:t>
              </a:r>
              <a:r>
                <a:rPr lang="zh-CN" altLang="en-US" dirty="0" smtClean="0"/>
                <a:t>处理程序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zh-CN" altLang="en-US" dirty="0" smtClean="0"/>
                <a:t>（服务器端）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6084168" y="2448373"/>
              <a:ext cx="0" cy="168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7164288" y="2448373"/>
              <a:ext cx="0" cy="168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61501" y="2448374"/>
              <a:ext cx="738664" cy="17661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/>
                <a:t>WebSocket</a:t>
              </a:r>
              <a:r>
                <a:rPr lang="zh-CN" altLang="en-US" dirty="0" smtClean="0"/>
                <a:t>传送状态信息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36152" y="2444910"/>
              <a:ext cx="738664" cy="17696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/>
                <a:t>WebSocket</a:t>
              </a:r>
              <a:r>
                <a:rPr lang="zh-CN" altLang="en-US" dirty="0" smtClean="0"/>
                <a:t>传送控制信息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240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节点终端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物理节点终端展示</a:t>
            </a:r>
            <a:endParaRPr lang="zh-CN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4675259" y="3030901"/>
            <a:ext cx="13878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5522" y="355975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该系统的实物模型包括模拟灯，风扇，温度传感器，窗帘等节点。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78" y="2851154"/>
            <a:ext cx="5485714" cy="2432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687" y="109176"/>
            <a:ext cx="3838095" cy="2723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687" y="3717032"/>
            <a:ext cx="4085714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87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39552" y="548680"/>
            <a:ext cx="3096344" cy="65629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dirty="0" smtClean="0"/>
              <a:t>系统功能展示</a:t>
            </a:r>
            <a:endParaRPr lang="zh-cn" sz="4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807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99592" y="116632"/>
            <a:ext cx="6516798" cy="10668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目录</a:t>
            </a:r>
            <a:endParaRPr lang="en-US" sz="4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907704" y="1700808"/>
            <a:ext cx="6516798" cy="4191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200" dirty="0" smtClean="0"/>
              <a:t>课题来源及意义</a:t>
            </a:r>
            <a:endParaRPr lang="zh-cn" sz="3200" dirty="0"/>
          </a:p>
          <a:p>
            <a:pPr rtl="0"/>
            <a:r>
              <a:rPr lang="zh-CN" altLang="en-US" sz="3200" dirty="0" smtClean="0"/>
              <a:t>系统</a:t>
            </a:r>
            <a:r>
              <a:rPr lang="zh-CN" altLang="en-US" sz="3200" dirty="0"/>
              <a:t>设计</a:t>
            </a:r>
            <a:endParaRPr lang="en-US" altLang="zh-CN" sz="3200" dirty="0" smtClean="0"/>
          </a:p>
          <a:p>
            <a:pPr rtl="0"/>
            <a:r>
              <a:rPr lang="zh-CN" altLang="en-US" sz="3200" dirty="0" smtClean="0"/>
              <a:t>重要技术分析</a:t>
            </a:r>
            <a:endParaRPr lang="en-US" altLang="zh-CN" sz="3200" dirty="0" smtClean="0"/>
          </a:p>
          <a:p>
            <a:pPr rtl="0"/>
            <a:r>
              <a:rPr lang="zh-CN" altLang="en-US" sz="3200" dirty="0"/>
              <a:t>完成</a:t>
            </a:r>
            <a:r>
              <a:rPr lang="zh-CN" altLang="en-US" sz="3200" dirty="0" smtClean="0"/>
              <a:t>情况</a:t>
            </a:r>
            <a:endParaRPr lang="en-US" altLang="zh-CN" sz="3200" dirty="0" smtClean="0"/>
          </a:p>
          <a:p>
            <a:pPr rtl="0"/>
            <a:r>
              <a:rPr lang="zh-CN" altLang="en-US" sz="3200" dirty="0" smtClean="0"/>
              <a:t>挑战及解决方案</a:t>
            </a:r>
            <a:endParaRPr lang="en-US" altLang="zh-CN" sz="3200" dirty="0" smtClean="0"/>
          </a:p>
          <a:p>
            <a:pPr rtl="0"/>
            <a:r>
              <a:rPr lang="zh-CN" altLang="en-US" sz="3200" dirty="0" smtClean="0"/>
              <a:t>预期目标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707904" y="2924944"/>
            <a:ext cx="3096344" cy="65629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dirty="0"/>
              <a:t>总结</a:t>
            </a:r>
            <a:endParaRPr lang="zh-cn" sz="4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2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83568" y="624244"/>
            <a:ext cx="6292247" cy="572259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/>
              <a:t>系统架构</a:t>
            </a:r>
            <a:endParaRPr lang="zh-cn" sz="4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061" y="1412776"/>
            <a:ext cx="439508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系统功能方面：</a:t>
            </a:r>
            <a:endParaRPr lang="en-US" altLang="zh-CN" sz="2400" b="1" dirty="0"/>
          </a:p>
          <a:p>
            <a:r>
              <a:rPr lang="zh-CN" altLang="en-US" sz="2000" dirty="0"/>
              <a:t>        系统能够实时准确接收客户的控制命令并与服务端进行通信，节点对控制命令的执行准确无误，对于节点的状态将实时无误的呈现给客户。整个系统正常运行且实时正确的提供服务。</a:t>
            </a:r>
            <a:r>
              <a:rPr lang="zh-CN" altLang="en-US" sz="2000" dirty="0">
                <a:solidFill>
                  <a:srgbClr val="FF0000"/>
                </a:solidFill>
              </a:rPr>
              <a:t>基本实现云控制家居系统功能模型。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061" y="4028877"/>
            <a:ext cx="43204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系统优化方面：</a:t>
            </a:r>
            <a:endParaRPr lang="en-US" altLang="zh-CN" sz="2400" b="1" dirty="0"/>
          </a:p>
          <a:p>
            <a:r>
              <a:rPr lang="en-US" altLang="zh-CN" sz="2000" dirty="0"/>
              <a:t>        </a:t>
            </a:r>
            <a:r>
              <a:rPr lang="zh-CN" altLang="zh-CN" sz="2000" dirty="0"/>
              <a:t>在</a:t>
            </a:r>
            <a:r>
              <a:rPr lang="zh-CN" altLang="zh-CN" sz="2000" dirty="0" smtClean="0"/>
              <a:t>完成</a:t>
            </a:r>
            <a:r>
              <a:rPr lang="zh-CN" altLang="en-US" sz="2000" dirty="0" smtClean="0"/>
              <a:t>基本</a:t>
            </a:r>
            <a:r>
              <a:rPr lang="zh-CN" altLang="zh-CN" sz="2000" dirty="0" smtClean="0"/>
              <a:t>通讯</a:t>
            </a:r>
            <a:r>
              <a:rPr lang="zh-CN" altLang="zh-CN" sz="2000" dirty="0"/>
              <a:t>控制之后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该系统更是</a:t>
            </a:r>
            <a:r>
              <a:rPr lang="zh-CN" altLang="zh-CN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zh-CN" sz="2000" dirty="0" smtClean="0">
                <a:solidFill>
                  <a:srgbClr val="FF0000"/>
                </a:solidFill>
              </a:rPr>
              <a:t>高</a:t>
            </a:r>
            <a:r>
              <a:rPr lang="zh-CN" altLang="zh-CN" sz="2000" dirty="0">
                <a:solidFill>
                  <a:srgbClr val="FF0000"/>
                </a:solidFill>
              </a:rPr>
              <a:t>内聚，低耦合</a:t>
            </a:r>
            <a:r>
              <a:rPr lang="zh-CN" altLang="zh-CN" sz="2000" dirty="0"/>
              <a:t>的能优化</a:t>
            </a:r>
            <a:r>
              <a:rPr lang="zh-CN" altLang="zh-CN" sz="2000" dirty="0" smtClean="0"/>
              <a:t>现有</a:t>
            </a:r>
            <a:r>
              <a:rPr lang="zh-CN" altLang="en-US" sz="2000" dirty="0" smtClean="0"/>
              <a:t>双端</a:t>
            </a:r>
            <a:r>
              <a:rPr lang="zh-CN" altLang="zh-CN" sz="2000" dirty="0" smtClean="0"/>
              <a:t>通讯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框架，</a:t>
            </a:r>
            <a:r>
              <a:rPr lang="zh-CN" altLang="zh-CN" sz="2000" dirty="0"/>
              <a:t>提高系统通讯正确性及效率。在面对</a:t>
            </a:r>
            <a:r>
              <a:rPr lang="zh-CN" altLang="zh-CN" sz="2000" dirty="0">
                <a:solidFill>
                  <a:srgbClr val="FF0000"/>
                </a:solidFill>
              </a:rPr>
              <a:t>高并发</a:t>
            </a:r>
            <a:r>
              <a:rPr lang="zh-CN" altLang="zh-CN" sz="2000" dirty="0"/>
              <a:t>的访问具有一定的管理及控制</a:t>
            </a:r>
            <a:r>
              <a:rPr lang="zh-CN" altLang="zh-CN" sz="2000" dirty="0" smtClean="0"/>
              <a:t>能力。</a:t>
            </a:r>
            <a:endParaRPr lang="zh-CN" altLang="zh-CN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675273" y="1628800"/>
            <a:ext cx="2601084" cy="4371505"/>
            <a:chOff x="5741268" y="1660107"/>
            <a:chExt cx="2601084" cy="43715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3356992"/>
              <a:ext cx="2042160" cy="267462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268" y="1660107"/>
              <a:ext cx="2469094" cy="1905165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>
              <a:off x="6228184" y="2924944"/>
              <a:ext cx="288032" cy="16561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749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755576" y="620688"/>
            <a:ext cx="4032448" cy="65629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dirty="0"/>
              <a:t>设计</a:t>
            </a:r>
            <a:r>
              <a:rPr lang="zh-CN" altLang="en-US" sz="4000" dirty="0" smtClean="0"/>
              <a:t>要求完成情况</a:t>
            </a:r>
            <a:endParaRPr lang="zh-cn" sz="4000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56313"/>
              </p:ext>
            </p:extLst>
          </p:nvPr>
        </p:nvGraphicFramePr>
        <p:xfrm>
          <a:off x="783087" y="1556792"/>
          <a:ext cx="705678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1367206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12222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设计要求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完成情况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6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解耦各功能模块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实时双工通讯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实现动态图形化界面进行人机交互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0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自动管理维护节点的状态信息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便捷的控制转移及节点的增删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便捷的跨平台迁移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29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644" y="423995"/>
            <a:ext cx="6516798" cy="7348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/>
              <a:t>设计</a:t>
            </a:r>
            <a:r>
              <a:rPr lang="zh-CN" altLang="en-US" sz="4000" dirty="0" smtClean="0"/>
              <a:t>优势</a:t>
            </a:r>
            <a:endParaRPr lang="zh-cn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48031"/>
            <a:ext cx="2394180" cy="159452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80562"/>
              </p:ext>
            </p:extLst>
          </p:nvPr>
        </p:nvGraphicFramePr>
        <p:xfrm>
          <a:off x="107504" y="2132856"/>
          <a:ext cx="6984776" cy="361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572">
                  <a:extLst>
                    <a:ext uri="{9D8B030D-6E8A-4147-A177-3AD203B41FA5}">
                      <a16:colId xmlns:a16="http://schemas.microsoft.com/office/drawing/2014/main" val="2123074895"/>
                    </a:ext>
                  </a:extLst>
                </a:gridCol>
                <a:gridCol w="2411240">
                  <a:extLst>
                    <a:ext uri="{9D8B030D-6E8A-4147-A177-3AD203B41FA5}">
                      <a16:colId xmlns:a16="http://schemas.microsoft.com/office/drawing/2014/main" val="1608855174"/>
                    </a:ext>
                  </a:extLst>
                </a:gridCol>
                <a:gridCol w="2371964">
                  <a:extLst>
                    <a:ext uri="{9D8B030D-6E8A-4147-A177-3AD203B41FA5}">
                      <a16:colId xmlns:a16="http://schemas.microsoft.com/office/drawing/2014/main" val="2052276220"/>
                    </a:ext>
                  </a:extLst>
                </a:gridCol>
              </a:tblGrid>
              <a:tr h="629032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传统物联网设计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云控制物联网设计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3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客户端与节点耦合度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低（解耦）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5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异常处理能力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很难避免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避免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9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人机交互友好程度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静态交互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动态交互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并发访问能力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低（几乎不）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高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平台的可迁移性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便捷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3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维护管理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便捷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4404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37904" y="332656"/>
            <a:ext cx="6814415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系统实现有关的软件设计技术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1470371"/>
            <a:ext cx="72728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单例</a:t>
            </a:r>
            <a:r>
              <a:rPr lang="zh-CN" altLang="en-US" sz="2800" b="1" dirty="0" smtClean="0"/>
              <a:t>模式</a:t>
            </a:r>
            <a:endParaRPr lang="en-US" altLang="zh-CN" sz="2800" b="1" dirty="0" smtClean="0"/>
          </a:p>
          <a:p>
            <a:r>
              <a:rPr lang="zh-CN" altLang="en-US" sz="2400" dirty="0" smtClean="0"/>
              <a:t>        一</a:t>
            </a:r>
            <a:r>
              <a:rPr lang="zh-CN" altLang="en-US" sz="2400" dirty="0"/>
              <a:t>种软件开发中广泛应用的设计模式</a:t>
            </a:r>
            <a:r>
              <a:rPr lang="en-US" altLang="zh-CN" sz="2400" dirty="0"/>
              <a:t>,</a:t>
            </a:r>
            <a:r>
              <a:rPr lang="zh-CN" altLang="en-US" sz="2400" dirty="0"/>
              <a:t>应用该模式的类只能在类体内部实例化本类唯一的实例对象</a:t>
            </a:r>
            <a:r>
              <a:rPr lang="en-US" altLang="zh-CN" sz="2400" dirty="0"/>
              <a:t>,</a:t>
            </a:r>
            <a:r>
              <a:rPr lang="zh-CN" altLang="en-US" sz="2400" dirty="0"/>
              <a:t>并通过该类的静态成员方法提供给整个应用程序</a:t>
            </a:r>
            <a:r>
              <a:rPr lang="en-US" altLang="zh-CN" sz="2400" dirty="0"/>
              <a:t>,</a:t>
            </a:r>
            <a:r>
              <a:rPr lang="zh-CN" altLang="en-US" sz="2400" dirty="0"/>
              <a:t>起到全局共享的作用</a:t>
            </a:r>
            <a:r>
              <a:rPr lang="en-US" altLang="zh-CN" sz="2400" dirty="0"/>
              <a:t>.</a:t>
            </a:r>
            <a:r>
              <a:rPr lang="zh-CN" altLang="en-US" sz="2400" dirty="0"/>
              <a:t>该种模式的应用可以降低应用程序的资源耗费、提高运行</a:t>
            </a:r>
            <a:r>
              <a:rPr lang="zh-CN" altLang="en-US" sz="2400" dirty="0" smtClean="0"/>
              <a:t>效率。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92161" y="3840251"/>
            <a:ext cx="73968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AOP</a:t>
            </a:r>
            <a:r>
              <a:rPr lang="zh-CN" altLang="en-US" sz="2800" b="1" dirty="0" smtClean="0"/>
              <a:t>技术</a:t>
            </a:r>
            <a:endParaRPr lang="en-US" altLang="zh-CN" sz="2800" b="1" dirty="0" smtClean="0"/>
          </a:p>
          <a:p>
            <a:r>
              <a:rPr lang="en-US" altLang="zh-CN" sz="2400" dirty="0" smtClean="0"/>
              <a:t>        AOP</a:t>
            </a:r>
            <a:r>
              <a:rPr lang="zh-CN" altLang="en-US" sz="2400" dirty="0"/>
              <a:t>的核心思想是将与系统核心业务逻辑无关的系统横切关注点</a:t>
            </a:r>
            <a:r>
              <a:rPr lang="en-US" altLang="zh-CN" sz="2400" dirty="0"/>
              <a:t>(</a:t>
            </a:r>
            <a:r>
              <a:rPr lang="zh-CN" altLang="en-US" sz="2400" dirty="0"/>
              <a:t>如数据库事务处理、安全性检查、日志记录等</a:t>
            </a:r>
            <a:r>
              <a:rPr lang="en-US" altLang="zh-CN" sz="2400" dirty="0"/>
              <a:t>)</a:t>
            </a:r>
            <a:r>
              <a:rPr lang="zh-CN" altLang="en-US" sz="2400" dirty="0"/>
              <a:t>抽取出来</a:t>
            </a:r>
            <a:r>
              <a:rPr lang="en-US" altLang="zh-CN" sz="2400" dirty="0"/>
              <a:t>,</a:t>
            </a:r>
            <a:r>
              <a:rPr lang="zh-CN" altLang="en-US" sz="2400" dirty="0"/>
              <a:t>单独对其进行建模、设计、实现</a:t>
            </a:r>
            <a:r>
              <a:rPr lang="en-US" altLang="zh-CN" sz="2400" dirty="0"/>
              <a:t>,</a:t>
            </a:r>
            <a:r>
              <a:rPr lang="zh-CN" altLang="en-US" sz="2400" dirty="0"/>
              <a:t>以提高系统程序的抽象性和模块化程度</a:t>
            </a:r>
            <a:r>
              <a:rPr lang="en-US" altLang="zh-CN" sz="2400" dirty="0"/>
              <a:t>,</a:t>
            </a:r>
            <a:r>
              <a:rPr lang="zh-CN" altLang="en-US" sz="2400" dirty="0"/>
              <a:t>改善软件的可复用性、可扩展性和</a:t>
            </a:r>
            <a:r>
              <a:rPr lang="zh-CN" altLang="en-US" sz="2400" dirty="0" smtClean="0"/>
              <a:t>可维护性。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82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37904" y="332656"/>
            <a:ext cx="6814415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系统不足与展望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2161" y="1660646"/>
            <a:ext cx="7272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不足</a:t>
            </a:r>
            <a:endParaRPr lang="en-US" altLang="zh-CN" sz="2800" b="1" dirty="0" smtClean="0"/>
          </a:p>
          <a:p>
            <a:r>
              <a:rPr lang="zh-CN" altLang="en-US" sz="2400" dirty="0" smtClean="0"/>
              <a:t>        并发</a:t>
            </a:r>
            <a:r>
              <a:rPr lang="zh-CN" altLang="en-US" sz="2400" dirty="0"/>
              <a:t>访问时不能同时接受客户对同一个传感器节点的控制命令（只能同时接收到状态信息），系统还不能自主判断无规则操作是否恶意，必须人为判断。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92161" y="3429000"/>
            <a:ext cx="7396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展望</a:t>
            </a:r>
            <a:endParaRPr lang="en-US" altLang="zh-CN" sz="2800" b="1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系统</a:t>
            </a:r>
            <a:r>
              <a:rPr lang="zh-CN" altLang="en-US" sz="2400" dirty="0" smtClean="0"/>
              <a:t>能</a:t>
            </a:r>
            <a:r>
              <a:rPr lang="zh-CN" altLang="en-US" sz="2400" dirty="0"/>
              <a:t>同时接受多个客户对同一个物理节点终端的控制</a:t>
            </a:r>
            <a:r>
              <a:rPr lang="zh-CN" altLang="en-US" sz="2400" dirty="0" smtClean="0"/>
              <a:t>命令，实现</a:t>
            </a:r>
            <a:r>
              <a:rPr lang="zh-CN" altLang="en-US" sz="2400" dirty="0"/>
              <a:t>系统的自主判断</a:t>
            </a:r>
            <a:r>
              <a:rPr lang="zh-CN" altLang="en-US" sz="2400" dirty="0" smtClean="0"/>
              <a:t>，智能</a:t>
            </a:r>
            <a:r>
              <a:rPr lang="zh-CN" altLang="en-US" sz="2400" dirty="0"/>
              <a:t>拦截恶意访问及恶意攻击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实现用户认证系统</a:t>
            </a:r>
            <a:r>
              <a:rPr lang="zh-CN" altLang="en-US" sz="2400" dirty="0" smtClean="0"/>
              <a:t>，实现</a:t>
            </a:r>
            <a:r>
              <a:rPr lang="zh-CN" altLang="en-US" sz="2400" dirty="0"/>
              <a:t>权限</a:t>
            </a:r>
            <a:r>
              <a:rPr lang="zh-CN" altLang="en-US" sz="2400" dirty="0" smtClean="0"/>
              <a:t>管理系统等使系统更强大，更智能。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15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059832" y="2636912"/>
            <a:ext cx="3187184" cy="800308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5400" dirty="0"/>
              <a:t>感</a:t>
            </a:r>
            <a:r>
              <a:rPr lang="zh-CN" altLang="en-US" sz="5400" dirty="0" smtClean="0"/>
              <a:t>谢</a:t>
            </a:r>
            <a:r>
              <a:rPr lang="zh-CN" altLang="en-US" sz="5400" dirty="0"/>
              <a:t>聆听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91296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6516798" cy="7348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课题背景</a:t>
            </a:r>
            <a:endParaRPr 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412776"/>
            <a:ext cx="4578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背景：</a:t>
            </a:r>
            <a:endParaRPr lang="en-US" altLang="zh-CN" sz="2400" b="1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随</a:t>
            </a:r>
            <a:r>
              <a:rPr lang="zh-CN" altLang="en-US" sz="2000" dirty="0" smtClean="0"/>
              <a:t>物联网发展</a:t>
            </a:r>
            <a:r>
              <a:rPr lang="zh-CN" altLang="zh-CN" sz="2000" dirty="0" smtClean="0"/>
              <a:t>产生</a:t>
            </a:r>
            <a:r>
              <a:rPr lang="zh-CN" altLang="zh-CN" sz="2000" dirty="0"/>
              <a:t>的网络连接、海量数据信息，要求在计算、存储、分析等方面形成与之相匹配的平台承载与处理能力。</a:t>
            </a:r>
            <a:r>
              <a:rPr lang="zh-CN" altLang="zh-CN" sz="2000" dirty="0">
                <a:solidFill>
                  <a:srgbClr val="FF0000"/>
                </a:solidFill>
              </a:rPr>
              <a:t>云计算按需弹性扩展的特点与物联网业务的发展特征相切合，是目前物联网平台的主流承载技术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81000" y="4149080"/>
            <a:ext cx="40020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国内外研究：</a:t>
            </a:r>
            <a:endParaRPr lang="en-US" altLang="zh-CN" sz="2400" b="1" dirty="0"/>
          </a:p>
          <a:p>
            <a:r>
              <a:rPr lang="en-US" altLang="zh-CN" dirty="0" smtClean="0"/>
              <a:t>         </a:t>
            </a:r>
            <a:r>
              <a:rPr lang="zh-CN" altLang="zh-CN" sz="2000" dirty="0" smtClean="0"/>
              <a:t>平台</a:t>
            </a:r>
            <a:r>
              <a:rPr lang="zh-CN" altLang="zh-CN" sz="2000" dirty="0">
                <a:solidFill>
                  <a:srgbClr val="FF0000"/>
                </a:solidFill>
              </a:rPr>
              <a:t>异构性强、平台架构封闭化、耦合度高和扩展性差</a:t>
            </a:r>
            <a:r>
              <a:rPr lang="zh-CN" altLang="zh-CN" sz="2000" dirty="0"/>
              <a:t>等问题，导致了物联网应用的碎片化、开发门槛高、开发周期</a:t>
            </a:r>
            <a:r>
              <a:rPr lang="zh-CN" altLang="zh-CN" sz="2000" dirty="0" smtClean="0"/>
              <a:t>长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26" y="1700808"/>
            <a:ext cx="3013982" cy="16702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36198"/>
            <a:ext cx="2193032" cy="2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6516798" cy="7348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课题</a:t>
            </a:r>
            <a:r>
              <a:rPr lang="zh-CN" altLang="en-US" sz="4000" dirty="0"/>
              <a:t>内容</a:t>
            </a:r>
            <a:endParaRPr 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79961" y="3212976"/>
            <a:ext cx="65364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功能实现</a:t>
            </a:r>
            <a:r>
              <a:rPr lang="zh-CN" altLang="en-US" sz="2800" b="1" dirty="0" smtClean="0"/>
              <a:t>：</a:t>
            </a:r>
            <a:endParaRPr lang="en-US" altLang="zh-CN" sz="2800" b="1" dirty="0"/>
          </a:p>
          <a:p>
            <a:r>
              <a:rPr lang="zh-CN" altLang="en-US" sz="2400" dirty="0"/>
              <a:t>       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解耦各功能模块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实时双工通信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3.</a:t>
            </a:r>
            <a:r>
              <a:rPr lang="zh-CN" altLang="en-US" sz="2400" dirty="0" smtClean="0"/>
              <a:t>实现动态图形化界面进行人机交互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4.</a:t>
            </a:r>
            <a:r>
              <a:rPr lang="zh-CN" altLang="en-US" sz="2400" dirty="0" smtClean="0"/>
              <a:t>自动管理维护节点的状态信息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5.</a:t>
            </a:r>
            <a:r>
              <a:rPr lang="zh-CN" altLang="en-US" sz="2400" dirty="0" smtClean="0"/>
              <a:t>便捷的控制转移及节点的增删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6.</a:t>
            </a:r>
            <a:r>
              <a:rPr lang="zh-CN" altLang="en-US" sz="2400" dirty="0" smtClean="0"/>
              <a:t>便捷的跨平台迁移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379961" y="1788426"/>
            <a:ext cx="65128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模块化设计：</a:t>
            </a:r>
            <a:endParaRPr lang="en-US" altLang="zh-CN" sz="2800" b="1" dirty="0"/>
          </a:p>
          <a:p>
            <a:r>
              <a:rPr lang="zh-CN" altLang="en-US" sz="2000" dirty="0"/>
              <a:t>        </a:t>
            </a:r>
            <a:r>
              <a:rPr lang="zh-CN" altLang="en-US" sz="2000" dirty="0" smtClean="0"/>
              <a:t> </a:t>
            </a:r>
            <a:r>
              <a:rPr lang="zh-CN" altLang="en-US" sz="2400" dirty="0" smtClean="0"/>
              <a:t>整体</a:t>
            </a:r>
            <a:r>
              <a:rPr lang="zh-CN" altLang="en-US" sz="2400" dirty="0"/>
              <a:t>架构可以分为三大功能模块，即服务端，客户端，节点终端。</a:t>
            </a:r>
          </a:p>
        </p:txBody>
      </p:sp>
    </p:spTree>
    <p:extLst>
      <p:ext uri="{BB962C8B-B14F-4D97-AF65-F5344CB8AC3E}">
        <p14:creationId xmlns:p14="http://schemas.microsoft.com/office/powerpoint/2010/main" val="28223985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66950"/>
            <a:ext cx="6516798" cy="51874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 smtClean="0"/>
              <a:t>系统</a:t>
            </a:r>
            <a:r>
              <a:rPr lang="zh-CN" altLang="en-US" sz="4000" dirty="0"/>
              <a:t>设计</a:t>
            </a:r>
            <a:endParaRPr 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5680" y="2472634"/>
            <a:ext cx="433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使用的订阅</a:t>
            </a:r>
            <a:r>
              <a:rPr lang="en-US" altLang="zh-CN" sz="2400" dirty="0"/>
              <a:t>—</a:t>
            </a:r>
            <a:r>
              <a:rPr lang="zh-CN" altLang="en-US" sz="2400" dirty="0"/>
              <a:t>发布运行模式</a:t>
            </a:r>
            <a:r>
              <a:rPr lang="zh-CN" altLang="en-US" sz="1500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89782" y="3373440"/>
            <a:ext cx="4198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为什么不直接客户端与节点终端直接通信？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63253" y="4188164"/>
            <a:ext cx="3682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解耦，能避免恶意访问及异常（节点终端随意乱发数据），可以实现并发访问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37607" y="2533472"/>
            <a:ext cx="3752175" cy="3309384"/>
            <a:chOff x="380688" y="1883875"/>
            <a:chExt cx="4552734" cy="40196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328" y="1883875"/>
              <a:ext cx="2469094" cy="190516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72" y="3789040"/>
              <a:ext cx="1691603" cy="211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88" y="3948082"/>
              <a:ext cx="1043940" cy="1310640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1485900" y="4221088"/>
              <a:ext cx="936104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1424628" y="4725144"/>
              <a:ext cx="925368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2854052" y="3278450"/>
              <a:ext cx="288032" cy="942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3385834" y="3478505"/>
              <a:ext cx="254487" cy="89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674032" y="5524928"/>
              <a:ext cx="936104" cy="36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Server</a:t>
              </a:r>
              <a:endPara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62909" y="4166382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订阅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56027" y="5034963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发布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4509" y="3892268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订阅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94013" y="3669297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发布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415853" y="1467834"/>
            <a:ext cx="4020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系统整体架构分析</a:t>
            </a:r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678" y="486898"/>
            <a:ext cx="6516798" cy="51874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 smtClean="0"/>
              <a:t>系统</a:t>
            </a:r>
            <a:r>
              <a:rPr lang="zh-CN" altLang="en-US" sz="4000" dirty="0"/>
              <a:t>设计</a:t>
            </a:r>
            <a:endParaRPr 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4834586" y="1842676"/>
            <a:ext cx="3781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1.Mosquitto</a:t>
            </a:r>
            <a:r>
              <a:rPr lang="zh-CN" altLang="en-US" sz="2400" dirty="0"/>
              <a:t>框架对外开放</a:t>
            </a:r>
            <a:r>
              <a:rPr lang="en-US" altLang="zh-CN" sz="2400" dirty="0"/>
              <a:t>1883</a:t>
            </a:r>
            <a:r>
              <a:rPr lang="zh-CN" altLang="en-US" sz="2400" dirty="0"/>
              <a:t>及</a:t>
            </a:r>
            <a:r>
              <a:rPr lang="en-US" altLang="zh-CN" sz="2400" dirty="0"/>
              <a:t>8089</a:t>
            </a:r>
            <a:r>
              <a:rPr lang="zh-CN" altLang="en-US" sz="2400" dirty="0"/>
              <a:t>端口，使得外网的基于</a:t>
            </a:r>
            <a:r>
              <a:rPr lang="en-US" altLang="zh-CN" sz="2400" dirty="0" err="1"/>
              <a:t>mqtt</a:t>
            </a:r>
            <a:r>
              <a:rPr lang="zh-CN" altLang="en-US" sz="2400" dirty="0"/>
              <a:t>协议的请求可以与其通讯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33261" y="3463441"/>
            <a:ext cx="4025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2.Nginx</a:t>
            </a:r>
            <a:r>
              <a:rPr lang="zh-CN" altLang="en-US" sz="2400" dirty="0"/>
              <a:t>服务器的配置使用为客户访问系统网站提供保证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33261" y="4345543"/>
            <a:ext cx="3889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3.Python</a:t>
            </a:r>
            <a:r>
              <a:rPr lang="zh-CN" altLang="en-US" sz="2400" dirty="0"/>
              <a:t>服务处理程序负责管理维护节点到客户端的通讯，维护节点的注册信息，对信息进行识别，编解码，实现控制转移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0655" y="2427451"/>
            <a:ext cx="4392488" cy="2871281"/>
            <a:chOff x="440655" y="2427451"/>
            <a:chExt cx="4392488" cy="2871281"/>
          </a:xfrm>
        </p:grpSpPr>
        <p:sp>
          <p:nvSpPr>
            <p:cNvPr id="25" name="文本框 24"/>
            <p:cNvSpPr txBox="1"/>
            <p:nvPr/>
          </p:nvSpPr>
          <p:spPr>
            <a:xfrm>
              <a:off x="3256214" y="2649524"/>
              <a:ext cx="1576929" cy="27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8089</a:t>
              </a:r>
              <a:r>
                <a:rPr lang="zh-CN" altLang="en-US" sz="900" dirty="0"/>
                <a:t>，</a:t>
              </a:r>
              <a:r>
                <a:rPr lang="en-US" altLang="zh-CN" sz="900" dirty="0" err="1"/>
                <a:t>websocket</a:t>
              </a:r>
              <a:r>
                <a:rPr lang="zh-CN" altLang="en-US" sz="900" dirty="0"/>
                <a:t>请求端口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40655" y="2855594"/>
              <a:ext cx="3943465" cy="24431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934915" y="4728149"/>
              <a:ext cx="1458542" cy="384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 err="1"/>
                <a:t>Mosquitto</a:t>
              </a:r>
              <a:r>
                <a:rPr lang="zh-CN" altLang="en-US" sz="1350" dirty="0"/>
                <a:t>框架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861461" y="3192635"/>
              <a:ext cx="1766298" cy="4583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Python</a:t>
              </a:r>
              <a:r>
                <a:rPr lang="zh-CN" altLang="en-US" sz="1350" dirty="0"/>
                <a:t>服务处理程序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20278" y="4740745"/>
              <a:ext cx="1458542" cy="3597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Nginx</a:t>
              </a:r>
              <a:r>
                <a:rPr lang="zh-CN" altLang="en-US" sz="1350" dirty="0"/>
                <a:t>服务器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1413016" y="3680411"/>
              <a:ext cx="0" cy="976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72978" y="3740633"/>
              <a:ext cx="346249" cy="13474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50" dirty="0"/>
                <a:t>提供通讯接口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730384" y="2738046"/>
              <a:ext cx="162060" cy="192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155163" y="2749216"/>
              <a:ext cx="162060" cy="192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0933" y="2624761"/>
              <a:ext cx="1361700" cy="27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1883</a:t>
              </a:r>
              <a:r>
                <a:rPr lang="zh-CN" altLang="en-US" sz="900" dirty="0"/>
                <a:t>，</a:t>
              </a:r>
              <a:r>
                <a:rPr lang="en-US" altLang="zh-CN" sz="900" dirty="0" err="1"/>
                <a:t>mqtt</a:t>
              </a:r>
              <a:r>
                <a:rPr lang="zh-CN" altLang="en-US" sz="900" dirty="0"/>
                <a:t>请求端口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892444" y="2436746"/>
              <a:ext cx="0" cy="320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1730384" y="2427451"/>
              <a:ext cx="0" cy="321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155163" y="2449980"/>
              <a:ext cx="0" cy="321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3317224" y="2469361"/>
              <a:ext cx="0" cy="320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201366" y="6053473"/>
            <a:ext cx="283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服务器结构及配置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361903" y="1285245"/>
            <a:ext cx="410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系统服务器端分析</a:t>
            </a:r>
          </a:p>
        </p:txBody>
      </p:sp>
    </p:spTree>
    <p:extLst>
      <p:ext uri="{BB962C8B-B14F-4D97-AF65-F5344CB8AC3E}">
        <p14:creationId xmlns:p14="http://schemas.microsoft.com/office/powerpoint/2010/main" val="1131911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6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319" y="663172"/>
            <a:ext cx="6516798" cy="51874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 smtClean="0"/>
              <a:t>系统设计</a:t>
            </a:r>
            <a:endParaRPr 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4499992" y="2259261"/>
            <a:ext cx="3673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 Html</a:t>
            </a:r>
            <a:r>
              <a:rPr lang="zh-CN" altLang="en-US" sz="2400" dirty="0"/>
              <a:t>页面包含动画显示节点状态，命令控制按钮等图形化人机交互界面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9992" y="3693571"/>
            <a:ext cx="3756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 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程序主要处理页面接收到的请求，将请求编码，利用</a:t>
            </a:r>
            <a:r>
              <a:rPr lang="en-US" altLang="zh-CN" sz="2400" dirty="0" err="1">
                <a:solidFill>
                  <a:srgbClr val="FF0000"/>
                </a:solidFill>
              </a:rPr>
              <a:t>websocket</a:t>
            </a:r>
            <a:r>
              <a:rPr lang="zh-CN" altLang="en-US" sz="2400" dirty="0"/>
              <a:t>将请求提交到服务器端，而且实时将接收到的节点信息控制页面动画的显示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9996" y="2492896"/>
            <a:ext cx="3643972" cy="3078244"/>
            <a:chOff x="639996" y="2492896"/>
            <a:chExt cx="3643972" cy="3078244"/>
          </a:xfrm>
        </p:grpSpPr>
        <p:grpSp>
          <p:nvGrpSpPr>
            <p:cNvPr id="19" name="组合 18"/>
            <p:cNvGrpSpPr/>
            <p:nvPr/>
          </p:nvGrpSpPr>
          <p:grpSpPr>
            <a:xfrm>
              <a:off x="639996" y="2492896"/>
              <a:ext cx="3643972" cy="2629333"/>
              <a:chOff x="1269876" y="2060848"/>
              <a:chExt cx="4194465" cy="295232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269876" y="2060848"/>
                <a:ext cx="3816424" cy="295232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773932" y="2564904"/>
                <a:ext cx="1656184" cy="5760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350" dirty="0"/>
                  <a:t>Html</a:t>
                </a:r>
                <a:r>
                  <a:rPr lang="zh-CN" altLang="en-US" sz="1350" dirty="0"/>
                  <a:t>前端页面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773932" y="4077072"/>
                <a:ext cx="1656184" cy="4678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350" dirty="0" err="1"/>
                  <a:t>Js</a:t>
                </a:r>
                <a:r>
                  <a:rPr lang="zh-CN" altLang="en-US" sz="1350" dirty="0"/>
                  <a:t>程序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2277988" y="3140968"/>
                <a:ext cx="0" cy="936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2205982" y="3354813"/>
                <a:ext cx="1152128" cy="55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页面接收请求并传送</a:t>
                </a:r>
                <a:r>
                  <a:rPr lang="en-US" altLang="zh-CN" sz="1050" dirty="0" err="1"/>
                  <a:t>js</a:t>
                </a:r>
                <a:endParaRPr lang="zh-CN" altLang="en-US" sz="105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978288" y="3400508"/>
                <a:ext cx="216023" cy="2085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916170" y="3164404"/>
                <a:ext cx="1296144" cy="30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err="1"/>
                  <a:t>Websocket</a:t>
                </a:r>
                <a:r>
                  <a:rPr lang="zh-CN" altLang="en-US" sz="900" dirty="0"/>
                  <a:t>请求</a:t>
                </a: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V="1">
                <a:off x="5158307" y="3352703"/>
                <a:ext cx="30603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>
                <a:off x="5150285" y="3616424"/>
                <a:ext cx="306033" cy="11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1242640" y="5132687"/>
              <a:ext cx="2627414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客户端架构功能协作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488965" y="1309234"/>
            <a:ext cx="3871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系统客户端分析</a:t>
            </a:r>
          </a:p>
        </p:txBody>
      </p:sp>
    </p:spTree>
    <p:extLst>
      <p:ext uri="{BB962C8B-B14F-4D97-AF65-F5344CB8AC3E}">
        <p14:creationId xmlns:p14="http://schemas.microsoft.com/office/powerpoint/2010/main" val="3716831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83568" y="481338"/>
            <a:ext cx="6516798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>
                <a:ea typeface="微软雅黑" panose="020B0503020204020204" pitchFamily="34" charset="-122"/>
              </a:rPr>
              <a:t>重要</a:t>
            </a:r>
            <a:r>
              <a:rPr lang="zh-CN" altLang="en-US" sz="4000" dirty="0"/>
              <a:t>工具</a:t>
            </a:r>
            <a:r>
              <a:rPr lang="zh-CN" altLang="en-US" sz="4000" dirty="0" smtClean="0">
                <a:ea typeface="微软雅黑" panose="020B0503020204020204" pitchFamily="34" charset="-122"/>
              </a:rPr>
              <a:t>分析</a:t>
            </a:r>
            <a:endParaRPr lang="zh-cn" sz="4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7362" y="1412776"/>
            <a:ext cx="3558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Mosquitto</a:t>
            </a:r>
            <a:r>
              <a:rPr lang="zh-CN" altLang="en-US" sz="2800" b="1" dirty="0"/>
              <a:t>框架：</a:t>
            </a:r>
            <a:endParaRPr lang="en-US" altLang="zh-CN" sz="2800" b="1" dirty="0"/>
          </a:p>
          <a:p>
            <a:r>
              <a:rPr lang="zh-CN" altLang="en-US" sz="2000" dirty="0"/>
              <a:t>        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款实现了消息推送协议 </a:t>
            </a:r>
            <a:r>
              <a:rPr lang="en-US" altLang="zh-CN" sz="2000" dirty="0"/>
              <a:t>MQTT </a:t>
            </a:r>
            <a:r>
              <a:rPr lang="zh-CN" altLang="en-US" sz="2000" dirty="0"/>
              <a:t>（</a:t>
            </a:r>
            <a:r>
              <a:rPr lang="en-US" altLang="zh-CN" sz="2000" dirty="0"/>
              <a:t>Message Queuing Telemetry Transport</a:t>
            </a:r>
            <a:r>
              <a:rPr lang="zh-CN" altLang="en-US" sz="2000" dirty="0"/>
              <a:t>，消息队列遥测传输）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的开源消息代理软件，提供轻量级的，支持</a:t>
            </a:r>
            <a:r>
              <a:rPr lang="zh-CN" altLang="en-US" sz="2000" dirty="0">
                <a:solidFill>
                  <a:srgbClr val="FF0000"/>
                </a:solidFill>
              </a:rPr>
              <a:t>可发布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可订阅</a:t>
            </a:r>
            <a:r>
              <a:rPr lang="zh-CN" altLang="en-US" sz="2000" dirty="0"/>
              <a:t>的的消息推送</a:t>
            </a:r>
            <a:r>
              <a:rPr lang="zh-CN" altLang="en-US" sz="2000" dirty="0" smtClean="0"/>
              <a:t>模式</a:t>
            </a:r>
            <a:r>
              <a:rPr lang="zh-CN" altLang="en-US" sz="2000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7279" y="4113806"/>
            <a:ext cx="35387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Nginx</a:t>
            </a:r>
            <a:r>
              <a:rPr lang="zh-CN" altLang="en-US" sz="2800" b="1" dirty="0"/>
              <a:t>服务器：</a:t>
            </a:r>
            <a:endParaRPr lang="en-US" altLang="zh-CN" sz="2800" b="1" dirty="0"/>
          </a:p>
          <a:p>
            <a:r>
              <a:rPr lang="zh-CN" altLang="en-US" sz="1350" dirty="0"/>
              <a:t>        </a:t>
            </a:r>
            <a:r>
              <a:rPr lang="zh-CN" altLang="en-US" sz="1350" dirty="0" smtClean="0"/>
              <a:t>    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一款轻量级的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</a:t>
            </a:r>
            <a:r>
              <a:rPr lang="en-US" altLang="zh-CN" sz="2000" dirty="0"/>
              <a:t>/</a:t>
            </a:r>
            <a:r>
              <a:rPr lang="zh-CN" altLang="en-US" sz="2000" dirty="0"/>
              <a:t>反向代理服务器及电子邮件（</a:t>
            </a:r>
            <a:r>
              <a:rPr lang="en-US" altLang="zh-CN" sz="2000" dirty="0"/>
              <a:t>IMAP/POP3</a:t>
            </a:r>
            <a:r>
              <a:rPr lang="zh-CN" altLang="en-US" sz="2000" dirty="0"/>
              <a:t>）代理服务器，并在一个</a:t>
            </a:r>
            <a:r>
              <a:rPr lang="en-US" altLang="zh-CN" sz="2000" dirty="0"/>
              <a:t>BSD-like </a:t>
            </a:r>
            <a:r>
              <a:rPr lang="zh-CN" altLang="en-US" sz="2000" dirty="0"/>
              <a:t>协议下发行。其特点是占有内存少，并发能力</a:t>
            </a:r>
            <a:r>
              <a:rPr lang="zh-CN" altLang="en-US" sz="2000" dirty="0" smtClean="0"/>
              <a:t>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49" y="4382931"/>
            <a:ext cx="3568509" cy="2074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69890"/>
            <a:ext cx="2950517" cy="18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203848" y="2852936"/>
            <a:ext cx="2664296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/>
              <a:t>系统实现</a:t>
            </a:r>
            <a:endParaRPr lang="zh-cn" sz="4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535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674</TotalTime>
  <Words>1460</Words>
  <Application>Microsoft Office PowerPoint</Application>
  <PresentationFormat>全屏显示(4:3)</PresentationFormat>
  <Paragraphs>217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华文行楷</vt:lpstr>
      <vt:lpstr>华文楷体</vt:lpstr>
      <vt:lpstr>华文宋体</vt:lpstr>
      <vt:lpstr>微软雅黑</vt:lpstr>
      <vt:lpstr>幼圆</vt:lpstr>
      <vt:lpstr>Arial</vt:lpstr>
      <vt:lpstr>Franklin Gothic Medium</vt:lpstr>
      <vt:lpstr>业务对比 16x9</vt:lpstr>
      <vt:lpstr>毕业设计中期答辩</vt:lpstr>
      <vt:lpstr>目录</vt:lpstr>
      <vt:lpstr>课题背景</vt:lpstr>
      <vt:lpstr>课题内容</vt:lpstr>
      <vt:lpstr>系统设计</vt:lpstr>
      <vt:lpstr>系统设计</vt:lpstr>
      <vt:lpstr>系统设计</vt:lpstr>
      <vt:lpstr>重要工具分析</vt:lpstr>
      <vt:lpstr>系统实现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系统功能展示</vt:lpstr>
      <vt:lpstr>总结</vt:lpstr>
      <vt:lpstr>系统架构</vt:lpstr>
      <vt:lpstr>设计要求完成情况</vt:lpstr>
      <vt:lpstr>设计优势</vt:lpstr>
      <vt:lpstr>系统实现有关的软件设计技术</vt:lpstr>
      <vt:lpstr>系统不足与展望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毕业设计中期答辩</dc:title>
  <dc:creator>韦兆春</dc:creator>
  <cp:lastModifiedBy>韦兆春</cp:lastModifiedBy>
  <cp:revision>94</cp:revision>
  <dcterms:created xsi:type="dcterms:W3CDTF">2018-04-21T10:49:37Z</dcterms:created>
  <dcterms:modified xsi:type="dcterms:W3CDTF">2018-06-14T07:52:26Z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