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69" r:id="rId22"/>
    <p:sldId id="277" r:id="rId23"/>
  </p:sldIdLst>
  <p:sldSz cx="9144000" cy="5143500" type="screen16x9"/>
  <p:notesSz cx="6858000" cy="9144000"/>
  <p:embeddedFontLst>
    <p:embeddedFont>
      <p:font typeface="Barlow Light" panose="00000400000000000000" pitchFamily="2" charset="0"/>
      <p:regular r:id="rId25"/>
      <p:bold r:id="rId26"/>
      <p:italic r:id="rId27"/>
      <p:boldItalic r:id="rId28"/>
    </p:embeddedFont>
    <p:embeddedFont>
      <p:font typeface="EB Garamond" panose="00000500000000000000" pitchFamily="2"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Montserrat ExtraBold" panose="00000900000000000000" pitchFamily="2" charset="0"/>
      <p:bold r:id="rId41"/>
      <p:boldItalic r:id="rId42"/>
    </p:embeddedFont>
    <p:embeddedFont>
      <p:font typeface="Montserrat Medium" panose="00000600000000000000" pitchFamily="2" charset="0"/>
      <p:regular r:id="rId43"/>
      <p:bold r:id="rId44"/>
      <p:italic r:id="rId45"/>
      <p:boldItalic r:id="rId46"/>
    </p:embeddedFont>
    <p:embeddedFont>
      <p:font typeface="Oswald" panose="00000500000000000000" pitchFamily="2" charset="0"/>
      <p:regular r:id="rId47"/>
      <p:bold r:id="rId48"/>
    </p:embeddedFont>
    <p:embeddedFont>
      <p:font typeface="Squada One"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E5DC1-5BCD-453D-ACE5-F3A279687848}" v="4" dt="2022-11-18T01:47:39.119"/>
  </p1510:revLst>
</p1510:revInfo>
</file>

<file path=ppt/tableStyles.xml><?xml version="1.0" encoding="utf-8"?>
<a:tblStyleLst xmlns:a="http://schemas.openxmlformats.org/drawingml/2006/main" def="{E9953BF1-0201-4067-B707-1B27745A8930}">
  <a:tblStyle styleId="{E9953BF1-0201-4067-B707-1B27745A89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81" autoAdjust="0"/>
  </p:normalViewPr>
  <p:slideViewPr>
    <p:cSldViewPr snapToGrid="0">
      <p:cViewPr varScale="1">
        <p:scale>
          <a:sx n="63" d="100"/>
          <a:sy n="63" d="100"/>
        </p:scale>
        <p:origin x="38"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 weizhe" userId="deca01452a8f5901" providerId="LiveId" clId="{1D0E5DC1-5BCD-453D-ACE5-F3A279687848}"/>
    <pc:docChg chg="undo custSel modSld sldOrd">
      <pc:chgData name="ko weizhe" userId="deca01452a8f5901" providerId="LiveId" clId="{1D0E5DC1-5BCD-453D-ACE5-F3A279687848}" dt="2022-11-18T04:47:34.758" v="371"/>
      <pc:docMkLst>
        <pc:docMk/>
      </pc:docMkLst>
      <pc:sldChg chg="modNotesTx">
        <pc:chgData name="ko weizhe" userId="deca01452a8f5901" providerId="LiveId" clId="{1D0E5DC1-5BCD-453D-ACE5-F3A279687848}" dt="2022-11-18T01:44:13.498" v="14" actId="20577"/>
        <pc:sldMkLst>
          <pc:docMk/>
          <pc:sldMk cId="0" sldId="262"/>
        </pc:sldMkLst>
      </pc:sldChg>
      <pc:sldChg chg="modNotesTx">
        <pc:chgData name="ko weizhe" userId="deca01452a8f5901" providerId="LiveId" clId="{1D0E5DC1-5BCD-453D-ACE5-F3A279687848}" dt="2022-11-18T01:57:55.721" v="324" actId="20577"/>
        <pc:sldMkLst>
          <pc:docMk/>
          <pc:sldMk cId="0" sldId="263"/>
        </pc:sldMkLst>
      </pc:sldChg>
      <pc:sldChg chg="modNotesTx">
        <pc:chgData name="ko weizhe" userId="deca01452a8f5901" providerId="LiveId" clId="{1D0E5DC1-5BCD-453D-ACE5-F3A279687848}" dt="2022-11-18T01:58:46.071" v="367" actId="20577"/>
        <pc:sldMkLst>
          <pc:docMk/>
          <pc:sldMk cId="0" sldId="264"/>
        </pc:sldMkLst>
      </pc:sldChg>
      <pc:sldChg chg="modNotesTx">
        <pc:chgData name="ko weizhe" userId="deca01452a8f5901" providerId="LiveId" clId="{1D0E5DC1-5BCD-453D-ACE5-F3A279687848}" dt="2022-11-18T01:59:19.696" v="369" actId="20577"/>
        <pc:sldMkLst>
          <pc:docMk/>
          <pc:sldMk cId="0" sldId="265"/>
        </pc:sldMkLst>
      </pc:sldChg>
      <pc:sldChg chg="modNotesTx">
        <pc:chgData name="ko weizhe" userId="deca01452a8f5901" providerId="LiveId" clId="{1D0E5DC1-5BCD-453D-ACE5-F3A279687848}" dt="2022-11-18T01:50:15.301" v="208" actId="20577"/>
        <pc:sldMkLst>
          <pc:docMk/>
          <pc:sldMk cId="0" sldId="266"/>
        </pc:sldMkLst>
      </pc:sldChg>
      <pc:sldChg chg="modSp mod modNotesTx">
        <pc:chgData name="ko weizhe" userId="deca01452a8f5901" providerId="LiveId" clId="{1D0E5DC1-5BCD-453D-ACE5-F3A279687848}" dt="2022-11-18T01:56:32.126" v="322" actId="20577"/>
        <pc:sldMkLst>
          <pc:docMk/>
          <pc:sldMk cId="0" sldId="267"/>
        </pc:sldMkLst>
        <pc:spChg chg="mod">
          <ac:chgData name="ko weizhe" userId="deca01452a8f5901" providerId="LiveId" clId="{1D0E5DC1-5BCD-453D-ACE5-F3A279687848}" dt="2022-11-18T01:50:47.553" v="220" actId="20577"/>
          <ac:spMkLst>
            <pc:docMk/>
            <pc:sldMk cId="0" sldId="267"/>
            <ac:spMk id="762" creationId="{00000000-0000-0000-0000-000000000000}"/>
          </ac:spMkLst>
        </pc:spChg>
      </pc:sldChg>
      <pc:sldChg chg="ord modNotes">
        <pc:chgData name="ko weizhe" userId="deca01452a8f5901" providerId="LiveId" clId="{1D0E5DC1-5BCD-453D-ACE5-F3A279687848}" dt="2022-11-18T04:47:34.758" v="371"/>
        <pc:sldMkLst>
          <pc:docMk/>
          <pc:sldMk cId="0"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owardsdatascience.com/the-limitations-of-machine-learning-a00e0c3040c6"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link.springer.com/chapter/10.1007/978-0-585-25657-3_37" TargetMode="External"/><Relationship Id="rId5" Type="http://schemas.openxmlformats.org/officeDocument/2006/relationships/hyperlink" Target="https://www.mastersindatascience.org/learning/how-to-deal-with-missing-data/" TargetMode="External"/><Relationship Id="rId4" Type="http://schemas.openxmlformats.org/officeDocument/2006/relationships/hyperlink" Target="https://www.investopedia.com/articles/mortgages-real-estate/08/housing-appreciation.asp"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Presentation order :</a:t>
            </a:r>
            <a:endParaRPr/>
          </a:p>
          <a:p>
            <a:pPr marL="0" lvl="0" indent="0" algn="l" rtl="0">
              <a:spcBef>
                <a:spcPts val="0"/>
              </a:spcBef>
              <a:spcAft>
                <a:spcPts val="0"/>
              </a:spcAft>
              <a:buNone/>
            </a:pPr>
            <a:r>
              <a:rPr lang="en"/>
              <a:t>Mary-Anne - intro, background, problem statement, </a:t>
            </a:r>
            <a:r>
              <a:rPr lang="en">
                <a:solidFill>
                  <a:schemeClr val="dk1"/>
                </a:solidFill>
              </a:rPr>
              <a:t>work flow process, cleaning data</a:t>
            </a:r>
            <a:endParaRPr/>
          </a:p>
          <a:p>
            <a:pPr marL="0" lvl="0" indent="0" algn="l" rtl="0">
              <a:spcBef>
                <a:spcPts val="0"/>
              </a:spcBef>
              <a:spcAft>
                <a:spcPts val="0"/>
              </a:spcAft>
              <a:buNone/>
            </a:pPr>
            <a:r>
              <a:rPr lang="en"/>
              <a:t>Wei Zhe - features selection -  visualization</a:t>
            </a:r>
            <a:endParaRPr/>
          </a:p>
          <a:p>
            <a:pPr marL="0" lvl="0" indent="0" algn="l" rtl="0">
              <a:spcBef>
                <a:spcPts val="0"/>
              </a:spcBef>
              <a:spcAft>
                <a:spcPts val="0"/>
              </a:spcAft>
              <a:buNone/>
            </a:pPr>
            <a:r>
              <a:rPr lang="en"/>
              <a:t>Daniel - model </a:t>
            </a:r>
            <a:endParaRPr/>
          </a:p>
          <a:p>
            <a:pPr marL="0" lvl="0" indent="0" algn="l" rtl="0">
              <a:spcBef>
                <a:spcPts val="0"/>
              </a:spcBef>
              <a:spcAft>
                <a:spcPts val="0"/>
              </a:spcAft>
              <a:buNone/>
            </a:pPr>
            <a:r>
              <a:rPr lang="en"/>
              <a:t>Jimmy - Recommendation, limitation</a:t>
            </a:r>
            <a:endParaRPr/>
          </a:p>
          <a:p>
            <a:pPr marL="0" lvl="0" indent="0" algn="l" rtl="0">
              <a:spcBef>
                <a:spcPts val="0"/>
              </a:spcBef>
              <a:spcAft>
                <a:spcPts val="0"/>
              </a:spcAft>
              <a:buNone/>
            </a:pPr>
            <a:r>
              <a:rPr lang="en"/>
              <a:t>Yan Da -  moving forward, conclusion </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8d82e52281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8d82e52281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Generally these 8 features all are positively correlated to sale prices. However having a strong correlation with sale price does not mean causation, and that’s where our model comes into play, to enable us to select the core features with significant impact to sales price.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Other than the 8 numerical and ordinal features that were selected as inputs to our model, we have selected one more feature based on our domain knowledge and research.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An article from Forbes, states that having a good housing location, is one of the top 5 most desirable home features to buyers. To further </a:t>
            </a:r>
            <a:r>
              <a:rPr lang="en" dirty="0">
                <a:solidFill>
                  <a:schemeClr val="dk1"/>
                </a:solidFill>
              </a:rPr>
              <a:t>support that statement with data, we can see from the boxplot chart, that there is a trend across different neighborhood locations. This can be interpreted that buyers are more willing to pay more for better locations such as Stone Brook, Northridge Heights and north ridge.</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out of the 80 features in our dataset, these are the 9 features that were selected for our model training and creation.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Next i will hand over to daniel, who will bring you through the steps taken during model selection and identify which are the core features which contributes significantly to sales pricing.</a:t>
            </a:r>
            <a:endParaRPr dirty="0"/>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EB Garamond"/>
                <a:ea typeface="EB Garamond"/>
                <a:cs typeface="EB Garamond"/>
                <a:sym typeface="EB Garamond"/>
              </a:rPr>
              <a:t>Thank you Weizhe. After identifying the core features, we split our data to train and test dataset for model training and evaluation. For model evaluation, we used R2 score and RMSE (aka root mean square error). R2 score measures how much the variability in sale price can be explained by the selected features. The higher the R2 score, the better the model performance. RMSE measures the average difference of the predicted value from actual sale price. The lower the RMSE, the better the model performance. For our train dataset, all the regression  models gave same R2 score and RMSE. For the test dataset, Ridge Regression gave the highest R2 score, which is much higher than our baseline model whereby it uses the mean of the house’s sale price as prediction. Ridge regression also gave the lowest RMSE. With this, our best prediction model is Ridge Regression and this will lead to better prediction to the property’s sale price. Also, high R2 score of 89% suggests that our core features are representative of the sale price prediction.</a:t>
            </a:r>
            <a:endParaRPr sz="1400">
              <a:solidFill>
                <a:schemeClr val="dk1"/>
              </a:solidFill>
              <a:latin typeface="EB Garamond"/>
              <a:ea typeface="EB Garamond"/>
              <a:cs typeface="EB Garamond"/>
              <a:sym typeface="EB Garamond"/>
            </a:endParaRPr>
          </a:p>
          <a:p>
            <a:pPr marL="0" lvl="0" indent="0" algn="l" rtl="0">
              <a:spcBef>
                <a:spcPts val="0"/>
              </a:spcBef>
              <a:spcAft>
                <a:spcPts val="0"/>
              </a:spcAft>
              <a:buClr>
                <a:schemeClr val="dk1"/>
              </a:buClr>
              <a:buSzPts val="1100"/>
              <a:buFont typeface="Arial"/>
              <a:buNone/>
            </a:pPr>
            <a:endParaRPr sz="1400">
              <a:solidFill>
                <a:schemeClr val="dk1"/>
              </a:solidFill>
              <a:latin typeface="EB Garamond"/>
              <a:ea typeface="EB Garamond"/>
              <a:cs typeface="EB Garamond"/>
              <a:sym typeface="EB Garamond"/>
            </a:endParaRPr>
          </a:p>
          <a:p>
            <a:pPr marL="0" lvl="0" indent="0" algn="l" rtl="0">
              <a:spcBef>
                <a:spcPts val="0"/>
              </a:spcBef>
              <a:spcAft>
                <a:spcPts val="0"/>
              </a:spcAft>
              <a:buClr>
                <a:schemeClr val="dk1"/>
              </a:buClr>
              <a:buSzPts val="1100"/>
              <a:buFont typeface="Arial"/>
              <a:buNone/>
            </a:pPr>
            <a:r>
              <a:rPr lang="en" sz="1400">
                <a:solidFill>
                  <a:schemeClr val="dk1"/>
                </a:solidFill>
                <a:latin typeface="EB Garamond"/>
                <a:ea typeface="EB Garamond"/>
                <a:cs typeface="EB Garamond"/>
                <a:sym typeface="EB Garamond"/>
              </a:rPr>
              <a:t>(1:30 mins)</a:t>
            </a:r>
            <a:endParaRPr sz="1400">
              <a:solidFill>
                <a:schemeClr val="dk1"/>
              </a:solidFill>
              <a:latin typeface="EB Garamond"/>
              <a:ea typeface="EB Garamond"/>
              <a:cs typeface="EB Garamond"/>
              <a:sym typeface="EB Garamond"/>
            </a:endParaRPr>
          </a:p>
          <a:p>
            <a:pPr marL="0" lvl="0" indent="0" algn="l" rtl="0">
              <a:spcBef>
                <a:spcPts val="0"/>
              </a:spcBef>
              <a:spcAft>
                <a:spcPts val="0"/>
              </a:spcAft>
              <a:buClr>
                <a:schemeClr val="dk1"/>
              </a:buClr>
              <a:buSzPts val="1100"/>
              <a:buFont typeface="Arial"/>
              <a:buNone/>
            </a:pPr>
            <a:endParaRPr sz="1400">
              <a:solidFill>
                <a:schemeClr val="dk1"/>
              </a:solidFill>
              <a:latin typeface="EB Garamond"/>
              <a:ea typeface="EB Garamond"/>
              <a:cs typeface="EB Garamond"/>
              <a:sym typeface="EB Garamond"/>
            </a:endParaRPr>
          </a:p>
          <a:p>
            <a:pPr marL="0" lvl="0" indent="0" algn="l" rtl="0">
              <a:spcBef>
                <a:spcPts val="0"/>
              </a:spcBef>
              <a:spcAft>
                <a:spcPts val="0"/>
              </a:spcAft>
              <a:buNone/>
            </a:pPr>
            <a:endParaRPr/>
          </a:p>
          <a:p>
            <a:pPr marL="0" lvl="0" indent="0" algn="l" rtl="0">
              <a:spcBef>
                <a:spcPts val="0"/>
              </a:spcBef>
              <a:spcAft>
                <a:spcPts val="0"/>
              </a:spcAft>
              <a:buNone/>
            </a:pPr>
            <a:r>
              <a:rPr lang="en"/>
              <a:t>** show an example of a predicted value against an actual value (maybe can choose a median)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961b9513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961b9513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From our prediction model, the top 3 features that have greater impact to the sale price are ground living area, overall quality and basement area. They have higher positive coefficient as compared to the rest. Space and quality of the house are of importance to buyers. Using median as a benchmark, we recommend building houses with dimensions above the median. This will likely have greater impact on the sale price.</a:t>
            </a:r>
            <a:endParaRPr sz="1300"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~1 min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18f3e0c927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18f3e0c927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t>Next, we identified the 3 top desired neighborhoods by comparing the coefficients obtained from our model. Northridge, Stone Brook and Northridge Heights located at the north-west of Ames have the top 3 positive coefficients with sale price. WIth higher positive coefficient, they are more likely to yield higher sale price. This is supported by our earlier analysis whereby these areas have higher median sale price than the rest. We also conducted further research and found that they have lower crime rate and better education ranking. Areas to avoid are those with negative coefficient, especially Old Town, Iowa DOT and Rail Road and Edwards. I will now handover the presentation to Jimmy. </a:t>
            </a:r>
            <a:endParaRPr sz="1300"/>
          </a:p>
          <a:p>
            <a:pPr marL="0" lvl="0" indent="0" algn="l" rtl="0">
              <a:spcBef>
                <a:spcPts val="0"/>
              </a:spcBef>
              <a:spcAft>
                <a:spcPts val="0"/>
              </a:spcAft>
              <a:buClr>
                <a:schemeClr val="dk1"/>
              </a:buClr>
              <a:buSzPts val="1100"/>
              <a:buFont typeface="Arial"/>
              <a:buNone/>
            </a:pPr>
            <a:endParaRPr sz="1300"/>
          </a:p>
          <a:p>
            <a:pPr marL="0" lvl="0" indent="0" algn="l" rtl="0">
              <a:spcBef>
                <a:spcPts val="0"/>
              </a:spcBef>
              <a:spcAft>
                <a:spcPts val="0"/>
              </a:spcAft>
              <a:buClr>
                <a:schemeClr val="dk1"/>
              </a:buClr>
              <a:buSzPts val="1100"/>
              <a:buFont typeface="Arial"/>
              <a:buNone/>
            </a:pPr>
            <a:r>
              <a:rPr lang="en" sz="1300"/>
              <a:t>(30 sec)</a:t>
            </a:r>
            <a:endParaRPr sz="1300"/>
          </a:p>
          <a:p>
            <a:pPr marL="0" lvl="0" indent="0" algn="l" rtl="0">
              <a:spcBef>
                <a:spcPts val="0"/>
              </a:spcBef>
              <a:spcAft>
                <a:spcPts val="0"/>
              </a:spcAft>
              <a:buClr>
                <a:schemeClr val="dk1"/>
              </a:buClr>
              <a:buSzPts val="1100"/>
              <a:buFont typeface="Arial"/>
              <a:buNone/>
            </a:pPr>
            <a:r>
              <a:rPr lang="en" sz="1300"/>
              <a:t>Overall ~3:30 </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9623b3a1c0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19623b3a1c0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**Time contraint - hyper parameter tuning</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Insufficient data {</a:t>
            </a:r>
            <a:r>
              <a:rPr lang="en" sz="1000" u="sng">
                <a:solidFill>
                  <a:schemeClr val="hlink"/>
                </a:solidFill>
                <a:hlinkClick r:id="rId3"/>
              </a:rPr>
              <a:t>https://towardsdatascience.com/the-limitations-of-machine-learning-a00e0c3040c6</a:t>
            </a:r>
            <a:r>
              <a:rPr lang="en" sz="1000">
                <a:solidFill>
                  <a:schemeClr val="dk1"/>
                </a:solidFill>
              </a:rPr>
              <a:t>}:</a:t>
            </a:r>
            <a:endParaRPr sz="1000">
              <a:solidFill>
                <a:schemeClr val="dk1"/>
              </a:solidFill>
            </a:endParaRPr>
          </a:p>
          <a:p>
            <a:pPr marL="457200" lvl="0" indent="-292100" algn="l" rtl="0">
              <a:lnSpc>
                <a:spcPct val="115000"/>
              </a:lnSpc>
              <a:spcBef>
                <a:spcPts val="1200"/>
              </a:spcBef>
              <a:spcAft>
                <a:spcPts val="0"/>
              </a:spcAft>
              <a:buClr>
                <a:schemeClr val="dk1"/>
              </a:buClr>
              <a:buSzPts val="1000"/>
              <a:buChar char="●"/>
            </a:pPr>
            <a:r>
              <a:rPr lang="en" sz="1000">
                <a:solidFill>
                  <a:schemeClr val="dk1"/>
                </a:solidFill>
              </a:rPr>
              <a:t>External factors such as natural disasters ,geopolicial, race,nationality,income,inflations may have skewed the sales price. However, the house prices does increase overtime due to land appreciation.[https://www.investopedia.com/articles/mortgages-real-estate/08/housing-appreciation.asp] Results: It might not be a huge factor in the long term horizon of the sales price. </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More recent year data to analyze the trends of consumer behaviour and to predict upcoming trend, rising new features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Due to time constraint </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 multicollinearity - </a:t>
            </a:r>
            <a:r>
              <a:rPr lang="en" sz="1000" i="1">
                <a:solidFill>
                  <a:schemeClr val="dk1"/>
                </a:solidFill>
              </a:rPr>
              <a:t>means 1 independent variable(or features) is highly correlated with one or more of the other independent variable (or features) -&gt; means less accurate results</a:t>
            </a:r>
            <a:endParaRPr sz="1000" i="1">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i="1">
                <a:solidFill>
                  <a:schemeClr val="dk1"/>
                </a:solidFill>
              </a:rPr>
              <a:t>- limited time to check and remove those features </a:t>
            </a:r>
            <a:endParaRPr sz="1000" i="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1"/>
                </a:solidFill>
              </a:rPr>
              <a:t>Our sol : </a:t>
            </a:r>
            <a:endParaRPr sz="1000">
              <a:solidFill>
                <a:schemeClr val="dk1"/>
              </a:solidFill>
            </a:endParaRPr>
          </a:p>
          <a:p>
            <a:pPr marL="457200" lvl="0" indent="-292100" algn="l" rtl="0">
              <a:lnSpc>
                <a:spcPct val="115000"/>
              </a:lnSpc>
              <a:spcBef>
                <a:spcPts val="1200"/>
              </a:spcBef>
              <a:spcAft>
                <a:spcPts val="0"/>
              </a:spcAft>
              <a:buClr>
                <a:schemeClr val="dk1"/>
              </a:buClr>
              <a:buSzPts val="1000"/>
              <a:buAutoNum type="arabicPeriod"/>
            </a:pPr>
            <a:r>
              <a:rPr lang="en" sz="1000">
                <a:solidFill>
                  <a:schemeClr val="dk1"/>
                </a:solidFill>
              </a:rPr>
              <a:t>No control of such data but it is shown the house price do increase over time due to land appreciation [</a:t>
            </a:r>
            <a:r>
              <a:rPr lang="en" sz="1000" u="sng">
                <a:solidFill>
                  <a:srgbClr val="DCA10D"/>
                </a:solidFill>
                <a:hlinkClick r:id="rId4">
                  <a:extLst>
                    <a:ext uri="{A12FA001-AC4F-418D-AE19-62706E023703}">
                      <ahyp:hlinkClr xmlns:ahyp="http://schemas.microsoft.com/office/drawing/2018/hyperlinkcolor" val="tx"/>
                    </a:ext>
                  </a:extLst>
                </a:hlinkClick>
              </a:rPr>
              <a:t>https://www.investopedia.com/articles/mortgages-real-estate/08/housing-appreciation.asp</a:t>
            </a:r>
            <a:r>
              <a:rPr lang="en" sz="1000">
                <a:solidFill>
                  <a:schemeClr val="dk1"/>
                </a:solidFill>
              </a:rPr>
              <a:t>], which is why, it might not be a huge factor in a long term price of the sales price of house.</a:t>
            </a:r>
            <a:endParaRPr sz="1000">
              <a:solidFill>
                <a:schemeClr val="dk1"/>
              </a:solidFill>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rPr>
              <a:t>for missing data that is more than 5% - we did not include the features in our model. And those missing data were replaced with median values as we assumed it is a normally standard distribution. So, the median values of the data will not be affected. [</a:t>
            </a:r>
            <a:r>
              <a:rPr lang="en" sz="1000" u="sng">
                <a:solidFill>
                  <a:srgbClr val="DCA10D"/>
                </a:solidFill>
                <a:hlinkClick r:id="rId5">
                  <a:extLst>
                    <a:ext uri="{A12FA001-AC4F-418D-AE19-62706E023703}">
                      <ahyp:hlinkClr xmlns:ahyp="http://schemas.microsoft.com/office/drawing/2018/hyperlinkcolor" val="tx"/>
                    </a:ext>
                  </a:extLst>
                </a:hlinkClick>
              </a:rPr>
              <a:t>https://www.mastersindatascience.org/learning/how-to-deal-with-missing-data/</a:t>
            </a:r>
            <a:r>
              <a:rPr lang="en" sz="1000">
                <a:solidFill>
                  <a:schemeClr val="dk1"/>
                </a:solidFill>
              </a:rPr>
              <a:t>]</a:t>
            </a:r>
            <a:endParaRPr sz="10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Multicollinearity : [</a:t>
            </a:r>
            <a:r>
              <a:rPr lang="en" sz="1000" u="sng">
                <a:solidFill>
                  <a:schemeClr val="hlink"/>
                </a:solidFill>
                <a:hlinkClick r:id="rId6"/>
              </a:rPr>
              <a:t>https://link.springer.com/chapter/10.1007/978-0-585-25657-3_37</a:t>
            </a:r>
            <a:r>
              <a:rPr lang="en" sz="1000">
                <a:solidFill>
                  <a:schemeClr val="dk1"/>
                </a:solidFill>
              </a:rPr>
              <a:t>]</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 def :  </a:t>
            </a:r>
            <a:r>
              <a:rPr lang="en" sz="1000" i="1">
                <a:solidFill>
                  <a:schemeClr val="dk1"/>
                </a:solidFill>
              </a:rPr>
              <a:t>Multicollinearity exists whenever an independent variable is highly correlated with one or more of the other independent variables in a multiple regression equation</a:t>
            </a:r>
            <a:r>
              <a:rPr lang="en" sz="1000">
                <a:solidFill>
                  <a:schemeClr val="dk1"/>
                </a:solidFill>
              </a:rPr>
              <a:t>.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How does it affect our results? it undermines the statistical significance of an independent variable.</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Our sol: Features that are of high correlation and these features was removed so that the model will have more accurate results.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9623b3a1c0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9623b3a1c0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**show some screenshots/pictures to better explain the pointers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MOVING FORWARD : 3 key points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 talking about what can we do to further about the data set , different types of model, prediction of increase sales price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Monitoring new data - future of the datasets-&gt; it might no longer be relevant due to the change in trends,consumer behaviour/preference, differences in material quality</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Change to clarity features values - explaining dict? Can use jimmy previous work experience to explain more. Amenities in the neighbourhood</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Different models like neutral network and compare predictions, estimate the possible increase of sale price</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Pass next slide to Yan Da to talk about recommendations and conclusion.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Total: 3:30 mins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19623b3a1c0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19623b3a1c0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Recommendations to the audience: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Make examples i.e core feature how can be marketed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 always, location is important in ensuring a high saleprice to customers. Real Sky should prio procurement into areas in the north west location of ames, neighborhood.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Channel more funding into the core features, we can optimize how overhead fees can be funnel better into increasing saleprice.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Marketing - when advertising banners, commercials to show more of the features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16612d386_1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 about :</a:t>
            </a:r>
            <a:endParaRPr/>
          </a:p>
          <a:p>
            <a:pPr marL="0" lvl="0" indent="0" algn="l" rtl="0">
              <a:spcBef>
                <a:spcPts val="0"/>
              </a:spcBef>
              <a:spcAft>
                <a:spcPts val="0"/>
              </a:spcAft>
              <a:buNone/>
            </a:pPr>
            <a:r>
              <a:rPr lang="en"/>
              <a:t>So, to conclude, what core features should real sky focus on to increase the sale price for the next development project? </a:t>
            </a:r>
            <a:endParaRPr/>
          </a:p>
          <a:p>
            <a:pPr marL="0" lvl="0" indent="0" algn="l" rtl="0">
              <a:spcBef>
                <a:spcPts val="0"/>
              </a:spcBef>
              <a:spcAft>
                <a:spcPts val="0"/>
              </a:spcAft>
              <a:buNone/>
            </a:pPr>
            <a:r>
              <a:rPr lang="en"/>
              <a:t>By using the historical data provided by AMES, we perform EDA and data visualisation to identify the top features with a high correlation to saleprice. Comparing to our baseline, we have selected the RidgeCV score as it has the highest R2 score out of all 3 models at a 87%. Therefore, Real sky should focus on the top 3 features, ground living area, overall quality and total basement area, and focus on procuring land in the top 3 neighborhoods.</a:t>
            </a:r>
            <a:endParaRPr/>
          </a:p>
          <a:p>
            <a:pPr marL="0" lvl="0" indent="0" algn="l" rtl="0">
              <a:spcBef>
                <a:spcPts val="0"/>
              </a:spcBef>
              <a:spcAft>
                <a:spcPts val="0"/>
              </a:spcAft>
              <a:buNone/>
            </a:pPr>
            <a:endParaRPr/>
          </a:p>
          <a:p>
            <a:pPr marL="0" lvl="0" indent="0" algn="l" rtl="0">
              <a:spcBef>
                <a:spcPts val="0"/>
              </a:spcBef>
              <a:spcAft>
                <a:spcPts val="0"/>
              </a:spcAft>
              <a:buNone/>
            </a:pPr>
            <a:r>
              <a:rPr lang="en"/>
              <a:t>Interpret the data, i.e so how to increase? Increase the living area? </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model accuracy in the slide</a:t>
            </a:r>
            <a:endParaRPr/>
          </a:p>
          <a:p>
            <a:pPr marL="457200" lvl="0" indent="0" algn="l" rtl="0">
              <a:spcBef>
                <a:spcPts val="0"/>
              </a:spcBef>
              <a:spcAft>
                <a:spcPts val="0"/>
              </a:spcAft>
              <a:buNone/>
            </a:pPr>
            <a:r>
              <a:rPr lang="en"/>
              <a:t>Using the core features, we had ultilize the RidgeCV model as it had a 87% accuracy to predict saleprice values of new housing developments. </a:t>
            </a:r>
            <a:endParaRPr/>
          </a:p>
          <a:p>
            <a:pPr marL="457200" lvl="0" indent="-298450" algn="l" rtl="0">
              <a:spcBef>
                <a:spcPts val="0"/>
              </a:spcBef>
              <a:spcAft>
                <a:spcPts val="0"/>
              </a:spcAft>
              <a:buSzPts val="1100"/>
              <a:buChar char="-"/>
            </a:pPr>
            <a:r>
              <a:rPr lang="en"/>
              <a:t>All these relate back to problem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2 mins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8dadb85b5f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8dadb85b5f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18d82e52281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18d82e5228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Q&amp;A: Answer as a group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9623b3a1c0_5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9623b3a1c0_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19623b3a1c0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19623b3a1c0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4325" algn="l" rtl="0">
              <a:lnSpc>
                <a:spcPct val="115000"/>
              </a:lnSpc>
              <a:spcBef>
                <a:spcPts val="0"/>
              </a:spcBef>
              <a:spcAft>
                <a:spcPts val="0"/>
              </a:spcAft>
              <a:buClr>
                <a:srgbClr val="111111"/>
              </a:buClr>
              <a:buSzPts val="1350"/>
              <a:buChar char="●"/>
            </a:pPr>
            <a:r>
              <a:rPr lang="en" sz="1350">
                <a:solidFill>
                  <a:srgbClr val="111111"/>
                </a:solidFill>
                <a:highlight>
                  <a:srgbClr val="FFFFFF"/>
                </a:highlight>
              </a:rPr>
              <a:t>The House Price Index (HPI) is a broad measure of the movement of single-family house prices in the United States.</a:t>
            </a:r>
            <a:endParaRPr sz="1350">
              <a:solidFill>
                <a:srgbClr val="111111"/>
              </a:solidFill>
              <a:highlight>
                <a:srgbClr val="FFFFFF"/>
              </a:highlight>
            </a:endParaRPr>
          </a:p>
          <a:p>
            <a:pPr marL="457200" lvl="0" indent="-314325" algn="l" rtl="0">
              <a:lnSpc>
                <a:spcPct val="115000"/>
              </a:lnSpc>
              <a:spcBef>
                <a:spcPts val="0"/>
              </a:spcBef>
              <a:spcAft>
                <a:spcPts val="0"/>
              </a:spcAft>
              <a:buClr>
                <a:srgbClr val="111111"/>
              </a:buClr>
              <a:buSzPts val="1350"/>
              <a:buChar char="●"/>
            </a:pPr>
            <a:r>
              <a:rPr lang="en" sz="1350">
                <a:solidFill>
                  <a:srgbClr val="111111"/>
                </a:solidFill>
                <a:highlight>
                  <a:srgbClr val="FFFFFF"/>
                </a:highlight>
              </a:rPr>
              <a:t>It is published by the Federal Housing Finance Agency (FHFA), using monthly and quarterly data supplied by Fannie Mae and Freddie Mac.</a:t>
            </a:r>
            <a:endParaRPr sz="1350">
              <a:solidFill>
                <a:srgbClr val="11111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8d82e5228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8d82e5228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6c698b0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9623b3a1c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9623b3a1c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6c698b077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8f3e0c927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8f3e0c927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 mary-ann.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our exploratory data analysis (EDA), we plotted the distribution of housing sale prices.</a:t>
            </a:r>
            <a:endParaRPr dirty="0"/>
          </a:p>
          <a:p>
            <a:pPr marL="0" lvl="0" indent="0" algn="l" rtl="0">
              <a:spcBef>
                <a:spcPts val="0"/>
              </a:spcBef>
              <a:spcAft>
                <a:spcPts val="0"/>
              </a:spcAft>
              <a:buNone/>
            </a:pPr>
            <a:r>
              <a:rPr lang="en" dirty="0"/>
              <a:t>What we observed from the histogram plot, was that the main distribution of sale prices falls within the 100 to 300K USD range, with the median sale price at ~160K.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can further see from the plot, that there were limited data for sale prices greater than 400K and lower than 50K.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is an expected observation, as the demand for houses with higher sale prices are expected to be lower, due to their affordability. And for houses lower than 50K sale prices, they probably have features which are undesired, causing those cases to fall into the low price ranges.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8f3e0c927e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8f3e0c927e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 mentioned by mary-ann, our team is coming up with a model to predict sale price values of new housing developments, and we are working with a data set that contains data of houses that were built from 1950 till 2010, we need to first ensure that the age of the house is not a significant factor that affects historical sale prices.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Looking at the correlation coefficient of the scatter plot of sale price vs year built/remodified, we see a weak correlation coefficient value of 0.5.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What this means is that there is poor linearity between sale pricing and year in which the house was built.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Thus we can conclude that the age of the house in our dataset, is not a significant factor that affects housing sales prices.</a:t>
            </a:r>
            <a:endParaRPr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8d82e52281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8d82e52281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conducting our EDA, we move on to feature selection for model training.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Here we applied the pearson correlation to come up with a </a:t>
            </a:r>
            <a:r>
              <a:rPr lang="en" sz="1050" b="1" dirty="0">
                <a:solidFill>
                  <a:schemeClr val="dk1"/>
                </a:solidFill>
                <a:highlight>
                  <a:srgbClr val="FFFFFF"/>
                </a:highlight>
              </a:rPr>
              <a:t>correlation matrix to determine the pairwise correlation of the features in the dataset to sale price. </a:t>
            </a:r>
          </a:p>
          <a:p>
            <a:pPr marL="0" lvl="0" indent="0" algn="l" rtl="0">
              <a:spcBef>
                <a:spcPts val="0"/>
              </a:spcBef>
              <a:spcAft>
                <a:spcPts val="0"/>
              </a:spcAft>
              <a:buNone/>
            </a:pPr>
            <a:endParaRPr lang="en" sz="1050" b="1" dirty="0">
              <a:solidFill>
                <a:schemeClr val="dk1"/>
              </a:solidFill>
              <a:highlight>
                <a:srgbClr val="FFFFFF"/>
              </a:highlight>
            </a:endParaRPr>
          </a:p>
          <a:p>
            <a:pPr marL="0" lvl="0" indent="0" algn="l" rtl="0">
              <a:spcBef>
                <a:spcPts val="0"/>
              </a:spcBef>
              <a:spcAft>
                <a:spcPts val="0"/>
              </a:spcAft>
              <a:buNone/>
            </a:pPr>
            <a:r>
              <a:rPr lang="en" sz="1050" b="1" dirty="0">
                <a:solidFill>
                  <a:schemeClr val="dk1"/>
                </a:solidFill>
                <a:highlight>
                  <a:srgbClr val="FFFFFF"/>
                </a:highlight>
              </a:rPr>
              <a:t>The figure in the slide shows a zoomed in matrix to the features we have selected, and these features have minimally &gt;0.6 correlation coefficient with sale price. </a:t>
            </a:r>
            <a:endParaRPr sz="1050" b="1" dirty="0">
              <a:solidFill>
                <a:schemeClr val="dk1"/>
              </a:solidFill>
              <a:highlight>
                <a:srgbClr val="FFFFFF"/>
              </a:highlight>
            </a:endParaRPr>
          </a:p>
          <a:p>
            <a:pPr marL="0" lvl="0" indent="0" algn="l" rtl="0">
              <a:spcBef>
                <a:spcPts val="0"/>
              </a:spcBef>
              <a:spcAft>
                <a:spcPts val="0"/>
              </a:spcAft>
              <a:buNone/>
            </a:pPr>
            <a:endParaRPr sz="1050" b="1" dirty="0">
              <a:solidFill>
                <a:schemeClr val="dk1"/>
              </a:solidFill>
              <a:highlight>
                <a:srgbClr val="FFFFFF"/>
              </a:highlight>
            </a:endParaRPr>
          </a:p>
          <a:p>
            <a:pPr marL="0" lvl="0" indent="0" algn="l" rtl="0">
              <a:spcBef>
                <a:spcPts val="0"/>
              </a:spcBef>
              <a:spcAft>
                <a:spcPts val="0"/>
              </a:spcAft>
              <a:buNone/>
            </a:pPr>
            <a:r>
              <a:rPr lang="en" sz="1050" b="1" dirty="0">
                <a:solidFill>
                  <a:schemeClr val="dk1"/>
                </a:solidFill>
                <a:highlight>
                  <a:srgbClr val="FFFFFF"/>
                </a:highlight>
              </a:rPr>
              <a:t>From the correlation matrix, we selected 8 numerical and ordinal features which includes overall quality, above ground living area, , external quality score, kitchen quality score, total basement area, garage area, 1st floor area, and basement quality score.</a:t>
            </a:r>
            <a:endParaRPr sz="1050" b="1" dirty="0">
              <a:solidFill>
                <a:schemeClr val="dk1"/>
              </a:solidFill>
              <a:highlight>
                <a:srgbClr val="FFFFFF"/>
              </a:highlight>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80"/>
        <p:cNvGrpSpPr/>
        <p:nvPr/>
      </p:nvGrpSpPr>
      <p:grpSpPr>
        <a:xfrm>
          <a:off x="0" y="0"/>
          <a:ext cx="0" cy="0"/>
          <a:chOff x="0" y="0"/>
          <a:chExt cx="0" cy="0"/>
        </a:xfrm>
      </p:grpSpPr>
      <p:sp>
        <p:nvSpPr>
          <p:cNvPr id="81" name="Google Shape;81;p11"/>
          <p:cNvSpPr/>
          <p:nvPr/>
        </p:nvSpPr>
        <p:spPr>
          <a:xfrm rot="466977">
            <a:off x="4431599" y="-984378"/>
            <a:ext cx="5995900" cy="6457590"/>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txBox="1">
            <a:spLocks noGrp="1"/>
          </p:cNvSpPr>
          <p:nvPr>
            <p:ph type="body" idx="1"/>
          </p:nvPr>
        </p:nvSpPr>
        <p:spPr>
          <a:xfrm>
            <a:off x="642050" y="12204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83" name="Google Shape;83;p11"/>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Clr>
                <a:schemeClr val="dk1"/>
              </a:buClr>
              <a:buSzPts val="2800"/>
              <a:buNone/>
              <a:defRPr>
                <a:solidFill>
                  <a:schemeClr val="dk1"/>
                </a:solidFill>
              </a:defRPr>
            </a:lvl2pPr>
            <a:lvl3pPr lvl="2" algn="r" rtl="0">
              <a:spcBef>
                <a:spcPts val="0"/>
              </a:spcBef>
              <a:spcAft>
                <a:spcPts val="0"/>
              </a:spcAft>
              <a:buClr>
                <a:schemeClr val="dk1"/>
              </a:buClr>
              <a:buSzPts val="2800"/>
              <a:buNone/>
              <a:defRPr>
                <a:solidFill>
                  <a:schemeClr val="dk1"/>
                </a:solidFill>
              </a:defRPr>
            </a:lvl3pPr>
            <a:lvl4pPr lvl="3" algn="r" rtl="0">
              <a:spcBef>
                <a:spcPts val="0"/>
              </a:spcBef>
              <a:spcAft>
                <a:spcPts val="0"/>
              </a:spcAft>
              <a:buClr>
                <a:schemeClr val="dk1"/>
              </a:buClr>
              <a:buSzPts val="2800"/>
              <a:buNone/>
              <a:defRPr>
                <a:solidFill>
                  <a:schemeClr val="dk1"/>
                </a:solidFill>
              </a:defRPr>
            </a:lvl4pPr>
            <a:lvl5pPr lvl="4" algn="r" rtl="0">
              <a:spcBef>
                <a:spcPts val="0"/>
              </a:spcBef>
              <a:spcAft>
                <a:spcPts val="0"/>
              </a:spcAft>
              <a:buClr>
                <a:schemeClr val="dk1"/>
              </a:buClr>
              <a:buSzPts val="2800"/>
              <a:buNone/>
              <a:defRPr>
                <a:solidFill>
                  <a:schemeClr val="dk1"/>
                </a:solidFill>
              </a:defRPr>
            </a:lvl5pPr>
            <a:lvl6pPr lvl="5" algn="r" rtl="0">
              <a:spcBef>
                <a:spcPts val="0"/>
              </a:spcBef>
              <a:spcAft>
                <a:spcPts val="0"/>
              </a:spcAft>
              <a:buClr>
                <a:schemeClr val="dk1"/>
              </a:buClr>
              <a:buSzPts val="2800"/>
              <a:buNone/>
              <a:defRPr>
                <a:solidFill>
                  <a:schemeClr val="dk1"/>
                </a:solidFill>
              </a:defRPr>
            </a:lvl6pPr>
            <a:lvl7pPr lvl="6" algn="r" rtl="0">
              <a:spcBef>
                <a:spcPts val="0"/>
              </a:spcBef>
              <a:spcAft>
                <a:spcPts val="0"/>
              </a:spcAft>
              <a:buClr>
                <a:schemeClr val="dk1"/>
              </a:buClr>
              <a:buSzPts val="2800"/>
              <a:buNone/>
              <a:defRPr>
                <a:solidFill>
                  <a:schemeClr val="dk1"/>
                </a:solidFill>
              </a:defRPr>
            </a:lvl7pPr>
            <a:lvl8pPr lvl="7" algn="r" rtl="0">
              <a:spcBef>
                <a:spcPts val="0"/>
              </a:spcBef>
              <a:spcAft>
                <a:spcPts val="0"/>
              </a:spcAft>
              <a:buClr>
                <a:schemeClr val="dk1"/>
              </a:buClr>
              <a:buSzPts val="2800"/>
              <a:buNone/>
              <a:defRPr>
                <a:solidFill>
                  <a:schemeClr val="dk1"/>
                </a:solidFill>
              </a:defRPr>
            </a:lvl8pPr>
            <a:lvl9pPr lvl="8" algn="r" rtl="0">
              <a:spcBef>
                <a:spcPts val="0"/>
              </a:spcBef>
              <a:spcAft>
                <a:spcPts val="0"/>
              </a:spcAft>
              <a:buClr>
                <a:schemeClr val="dk1"/>
              </a:buClr>
              <a:buSzPts val="2800"/>
              <a:buNone/>
              <a:defRPr>
                <a:solidFill>
                  <a:schemeClr val="dk1"/>
                </a:solidFill>
              </a:defRPr>
            </a:lvl9pPr>
          </a:lstStyle>
          <a:p>
            <a:endParaRPr/>
          </a:p>
        </p:txBody>
      </p:sp>
      <p:sp>
        <p:nvSpPr>
          <p:cNvPr id="84" name="Google Shape;84;p11"/>
          <p:cNvSpPr txBox="1">
            <a:spLocks noGrp="1"/>
          </p:cNvSpPr>
          <p:nvPr>
            <p:ph type="subTitle" idx="2"/>
          </p:nvPr>
        </p:nvSpPr>
        <p:spPr>
          <a:xfrm>
            <a:off x="562250" y="914850"/>
            <a:ext cx="28437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ontserrat ExtraBold"/>
                <a:ea typeface="Montserrat ExtraBold"/>
                <a:cs typeface="Montserrat ExtraBold"/>
                <a:sym typeface="Montserrat ExtraBold"/>
              </a:defRPr>
            </a:lvl1pPr>
            <a:lvl2pPr lvl="1">
              <a:spcBef>
                <a:spcPts val="1600"/>
              </a:spcBef>
              <a:spcAft>
                <a:spcPts val="0"/>
              </a:spcAft>
              <a:buNone/>
              <a:defRPr b="1">
                <a:solidFill>
                  <a:schemeClr val="dk1"/>
                </a:solidFill>
                <a:latin typeface="Oswald"/>
                <a:ea typeface="Oswald"/>
                <a:cs typeface="Oswald"/>
                <a:sym typeface="Oswald"/>
              </a:defRPr>
            </a:lvl2pPr>
            <a:lvl3pPr lvl="2">
              <a:spcBef>
                <a:spcPts val="1600"/>
              </a:spcBef>
              <a:spcAft>
                <a:spcPts val="0"/>
              </a:spcAft>
              <a:buNone/>
              <a:defRPr b="1">
                <a:solidFill>
                  <a:schemeClr val="dk1"/>
                </a:solidFill>
                <a:latin typeface="Oswald"/>
                <a:ea typeface="Oswald"/>
                <a:cs typeface="Oswald"/>
                <a:sym typeface="Oswald"/>
              </a:defRPr>
            </a:lvl3pPr>
            <a:lvl4pPr lvl="3">
              <a:spcBef>
                <a:spcPts val="1600"/>
              </a:spcBef>
              <a:spcAft>
                <a:spcPts val="0"/>
              </a:spcAft>
              <a:buNone/>
              <a:defRPr b="1">
                <a:solidFill>
                  <a:schemeClr val="dk1"/>
                </a:solidFill>
                <a:latin typeface="Oswald"/>
                <a:ea typeface="Oswald"/>
                <a:cs typeface="Oswald"/>
                <a:sym typeface="Oswald"/>
              </a:defRPr>
            </a:lvl4pPr>
            <a:lvl5pPr lvl="4">
              <a:spcBef>
                <a:spcPts val="1600"/>
              </a:spcBef>
              <a:spcAft>
                <a:spcPts val="0"/>
              </a:spcAft>
              <a:buNone/>
              <a:defRPr b="1">
                <a:solidFill>
                  <a:schemeClr val="dk1"/>
                </a:solidFill>
                <a:latin typeface="Oswald"/>
                <a:ea typeface="Oswald"/>
                <a:cs typeface="Oswald"/>
                <a:sym typeface="Oswald"/>
              </a:defRPr>
            </a:lvl5pPr>
            <a:lvl6pPr lvl="5">
              <a:spcBef>
                <a:spcPts val="1600"/>
              </a:spcBef>
              <a:spcAft>
                <a:spcPts val="0"/>
              </a:spcAft>
              <a:buNone/>
              <a:defRPr b="1">
                <a:solidFill>
                  <a:schemeClr val="dk1"/>
                </a:solidFill>
                <a:latin typeface="Oswald"/>
                <a:ea typeface="Oswald"/>
                <a:cs typeface="Oswald"/>
                <a:sym typeface="Oswald"/>
              </a:defRPr>
            </a:lvl6pPr>
            <a:lvl7pPr lvl="6">
              <a:spcBef>
                <a:spcPts val="1600"/>
              </a:spcBef>
              <a:spcAft>
                <a:spcPts val="0"/>
              </a:spcAft>
              <a:buNone/>
              <a:defRPr b="1">
                <a:solidFill>
                  <a:schemeClr val="dk1"/>
                </a:solidFill>
                <a:latin typeface="Oswald"/>
                <a:ea typeface="Oswald"/>
                <a:cs typeface="Oswald"/>
                <a:sym typeface="Oswald"/>
              </a:defRPr>
            </a:lvl7pPr>
            <a:lvl8pPr lvl="7">
              <a:spcBef>
                <a:spcPts val="1600"/>
              </a:spcBef>
              <a:spcAft>
                <a:spcPts val="0"/>
              </a:spcAft>
              <a:buNone/>
              <a:defRPr b="1">
                <a:solidFill>
                  <a:schemeClr val="dk1"/>
                </a:solidFill>
                <a:latin typeface="Oswald"/>
                <a:ea typeface="Oswald"/>
                <a:cs typeface="Oswald"/>
                <a:sym typeface="Oswald"/>
              </a:defRPr>
            </a:lvl8pPr>
            <a:lvl9pPr lvl="8">
              <a:spcBef>
                <a:spcPts val="1600"/>
              </a:spcBef>
              <a:spcAft>
                <a:spcPts val="1600"/>
              </a:spcAft>
              <a:buNone/>
              <a:defRPr b="1">
                <a:solidFill>
                  <a:schemeClr val="dk1"/>
                </a:solidFill>
                <a:latin typeface="Oswald"/>
                <a:ea typeface="Oswald"/>
                <a:cs typeface="Oswald"/>
                <a:sym typeface="Oswa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chemeClr val="lt1"/>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chemeClr val="accent5">
              <a:alpha val="120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52" name="Google Shape;52;p6"/>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chemeClr val="lt1"/>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61" name="Google Shape;61;p7"/>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chemeClr val="lt1"/>
        </a:solidFill>
        <a:effectLst/>
      </p:bgPr>
    </p:bg>
    <p:spTree>
      <p:nvGrpSpPr>
        <p:cNvPr id="1" name="Shape 63"/>
        <p:cNvGrpSpPr/>
        <p:nvPr/>
      </p:nvGrpSpPr>
      <p:grpSpPr>
        <a:xfrm>
          <a:off x="0" y="0"/>
          <a:ext cx="0" cy="0"/>
          <a:chOff x="0" y="0"/>
          <a:chExt cx="0" cy="0"/>
        </a:xfrm>
      </p:grpSpPr>
      <p:sp>
        <p:nvSpPr>
          <p:cNvPr id="64" name="Google Shape;64;p8"/>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67" name="Google Shape;67;p8"/>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3">
  <p:cSld name="CUSTOM_6_2_1">
    <p:bg>
      <p:bgPr>
        <a:solidFill>
          <a:schemeClr val="lt1"/>
        </a:solidFill>
        <a:effectLst/>
      </p:bgPr>
    </p:bg>
    <p:spTree>
      <p:nvGrpSpPr>
        <p:cNvPr id="1" name="Shape 69"/>
        <p:cNvGrpSpPr/>
        <p:nvPr/>
      </p:nvGrpSpPr>
      <p:grpSpPr>
        <a:xfrm>
          <a:off x="0" y="0"/>
          <a:ext cx="0" cy="0"/>
          <a:chOff x="0" y="0"/>
          <a:chExt cx="0" cy="0"/>
        </a:xfrm>
      </p:grpSpPr>
      <p:sp>
        <p:nvSpPr>
          <p:cNvPr id="70" name="Google Shape;70;p9"/>
          <p:cNvSpPr/>
          <p:nvPr/>
        </p:nvSpPr>
        <p:spPr>
          <a:xfrm rot="5400000">
            <a:off x="3902197" y="260906"/>
            <a:ext cx="5602683" cy="6035175"/>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73" name="Google Shape;73;p9"/>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6_1">
    <p:bg>
      <p:bgPr>
        <a:solidFill>
          <a:schemeClr val="lt1"/>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1FF">
              <a:alpha val="653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chemeClr val="dk1"/>
              </a:buClr>
              <a:buSzPts val="1200"/>
              <a:buNone/>
              <a:defRPr>
                <a:solidFill>
                  <a:schemeClr val="dk1"/>
                </a:solidFill>
              </a:defRPr>
            </a:lvl2pPr>
            <a:lvl3pPr lvl="2" algn="r" rtl="0">
              <a:lnSpc>
                <a:spcPct val="100000"/>
              </a:lnSpc>
              <a:spcBef>
                <a:spcPts val="0"/>
              </a:spcBef>
              <a:spcAft>
                <a:spcPts val="0"/>
              </a:spcAft>
              <a:buClr>
                <a:schemeClr val="dk1"/>
              </a:buClr>
              <a:buSzPts val="1200"/>
              <a:buNone/>
              <a:defRPr>
                <a:solidFill>
                  <a:schemeClr val="dk1"/>
                </a:solidFill>
              </a:defRPr>
            </a:lvl3pPr>
            <a:lvl4pPr lvl="3" algn="r" rtl="0">
              <a:lnSpc>
                <a:spcPct val="100000"/>
              </a:lnSpc>
              <a:spcBef>
                <a:spcPts val="0"/>
              </a:spcBef>
              <a:spcAft>
                <a:spcPts val="0"/>
              </a:spcAft>
              <a:buClr>
                <a:schemeClr val="dk1"/>
              </a:buClr>
              <a:buSzPts val="1200"/>
              <a:buNone/>
              <a:defRPr>
                <a:solidFill>
                  <a:schemeClr val="dk1"/>
                </a:solidFill>
              </a:defRPr>
            </a:lvl4pPr>
            <a:lvl5pPr lvl="4" algn="r" rtl="0">
              <a:lnSpc>
                <a:spcPct val="100000"/>
              </a:lnSpc>
              <a:spcBef>
                <a:spcPts val="0"/>
              </a:spcBef>
              <a:spcAft>
                <a:spcPts val="0"/>
              </a:spcAft>
              <a:buClr>
                <a:schemeClr val="dk1"/>
              </a:buClr>
              <a:buSzPts val="1200"/>
              <a:buNone/>
              <a:defRPr>
                <a:solidFill>
                  <a:schemeClr val="dk1"/>
                </a:solidFill>
              </a:defRPr>
            </a:lvl5pPr>
            <a:lvl6pPr lvl="5" algn="r" rtl="0">
              <a:lnSpc>
                <a:spcPct val="100000"/>
              </a:lnSpc>
              <a:spcBef>
                <a:spcPts val="0"/>
              </a:spcBef>
              <a:spcAft>
                <a:spcPts val="0"/>
              </a:spcAft>
              <a:buClr>
                <a:schemeClr val="dk1"/>
              </a:buClr>
              <a:buSzPts val="1200"/>
              <a:buNone/>
              <a:defRPr>
                <a:solidFill>
                  <a:schemeClr val="dk1"/>
                </a:solidFill>
              </a:defRPr>
            </a:lvl6pPr>
            <a:lvl7pPr lvl="6" algn="r" rtl="0">
              <a:lnSpc>
                <a:spcPct val="100000"/>
              </a:lnSpc>
              <a:spcBef>
                <a:spcPts val="0"/>
              </a:spcBef>
              <a:spcAft>
                <a:spcPts val="0"/>
              </a:spcAft>
              <a:buClr>
                <a:schemeClr val="dk1"/>
              </a:buClr>
              <a:buSzPts val="1200"/>
              <a:buNone/>
              <a:defRPr>
                <a:solidFill>
                  <a:schemeClr val="dk1"/>
                </a:solidFill>
              </a:defRPr>
            </a:lvl7pPr>
            <a:lvl8pPr lvl="7" algn="r" rtl="0">
              <a:lnSpc>
                <a:spcPct val="100000"/>
              </a:lnSpc>
              <a:spcBef>
                <a:spcPts val="0"/>
              </a:spcBef>
              <a:spcAft>
                <a:spcPts val="0"/>
              </a:spcAft>
              <a:buClr>
                <a:schemeClr val="dk1"/>
              </a:buClr>
              <a:buSzPts val="1200"/>
              <a:buNone/>
              <a:defRPr>
                <a:solidFill>
                  <a:schemeClr val="dk1"/>
                </a:solidFill>
              </a:defRPr>
            </a:lvl8pPr>
            <a:lvl9pPr lvl="8" algn="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solidFill>
                <a:schemeClr val="dk1"/>
              </a:solidFill>
              <a:latin typeface="Barlow Light"/>
              <a:ea typeface="Barlow Light"/>
              <a:cs typeface="Barlow Light"/>
              <a:sym typeface="Barlow Light"/>
            </a:endParaRPr>
          </a:p>
          <a:p>
            <a:pPr marL="0" lvl="0" indent="0" algn="r" rtl="0">
              <a:spcBef>
                <a:spcPts val="0"/>
              </a:spcBef>
              <a:spcAft>
                <a:spcPts val="0"/>
              </a:spcAft>
              <a:buNone/>
            </a:pPr>
            <a:endParaRPr>
              <a:solidFill>
                <a:schemeClr val="dk1"/>
              </a:solidFill>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www.forbes.com/sites/forbesrealestatecouncil/2020/04/27/15-most-desirable-home-features-to-todays-buyers/?sh=7997a5677a4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2"/>
          <p:cNvSpPr txBox="1">
            <a:spLocks noGrp="1"/>
          </p:cNvSpPr>
          <p:nvPr>
            <p:ph type="subTitle" idx="1"/>
          </p:nvPr>
        </p:nvSpPr>
        <p:spPr>
          <a:xfrm flipH="1">
            <a:off x="743000" y="3101475"/>
            <a:ext cx="3690300"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DSI 33</a:t>
            </a:r>
            <a:endParaRPr/>
          </a:p>
          <a:p>
            <a:pPr marL="0" lvl="0" indent="0" algn="l" rtl="0">
              <a:spcBef>
                <a:spcPts val="0"/>
              </a:spcBef>
              <a:spcAft>
                <a:spcPts val="0"/>
              </a:spcAft>
              <a:buNone/>
            </a:pPr>
            <a:r>
              <a:rPr lang="en"/>
              <a:t>Mary-Anne | Wei Zhe | Daniel | Jimmy | Yan Da</a:t>
            </a:r>
            <a:endParaRPr/>
          </a:p>
        </p:txBody>
      </p:sp>
      <p:sp>
        <p:nvSpPr>
          <p:cNvPr id="90" name="Google Shape;90;p12"/>
          <p:cNvSpPr txBox="1">
            <a:spLocks noGrp="1"/>
          </p:cNvSpPr>
          <p:nvPr>
            <p:ph type="ctrTitle"/>
          </p:nvPr>
        </p:nvSpPr>
        <p:spPr>
          <a:xfrm flipH="1">
            <a:off x="743025" y="2221200"/>
            <a:ext cx="35718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AMES HOUSING</a:t>
            </a:r>
            <a:endParaRPr>
              <a:solidFill>
                <a:srgbClr val="434343"/>
              </a:solidFill>
            </a:endParaRPr>
          </a:p>
          <a:p>
            <a:pPr marL="0" lvl="0" indent="0" algn="l" rtl="0">
              <a:spcBef>
                <a:spcPts val="0"/>
              </a:spcBef>
              <a:spcAft>
                <a:spcPts val="0"/>
              </a:spcAft>
              <a:buNone/>
            </a:pPr>
            <a:r>
              <a:rPr lang="en" sz="2800" b="1">
                <a:latin typeface="Montserrat"/>
                <a:ea typeface="Montserrat"/>
                <a:cs typeface="Montserrat"/>
                <a:sym typeface="Montserrat"/>
              </a:rPr>
              <a:t>DEVELOPMENT</a:t>
            </a:r>
            <a:endParaRPr sz="2800" b="1">
              <a:solidFill>
                <a:srgbClr val="434343"/>
              </a:solidFill>
              <a:latin typeface="Montserrat"/>
              <a:ea typeface="Montserrat"/>
              <a:cs typeface="Montserrat"/>
              <a:sym typeface="Montserrat"/>
            </a:endParaRPr>
          </a:p>
        </p:txBody>
      </p:sp>
      <p:cxnSp>
        <p:nvCxnSpPr>
          <p:cNvPr id="91" name="Google Shape;91;p12"/>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2" name="Google Shape;92;p12"/>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12"/>
          <p:cNvGrpSpPr/>
          <p:nvPr/>
        </p:nvGrpSpPr>
        <p:grpSpPr>
          <a:xfrm>
            <a:off x="3600418" y="1582862"/>
            <a:ext cx="6231905" cy="3782922"/>
            <a:chOff x="3600418" y="1582862"/>
            <a:chExt cx="6231905" cy="3782922"/>
          </a:xfrm>
        </p:grpSpPr>
        <p:sp>
          <p:nvSpPr>
            <p:cNvPr id="94" name="Google Shape;94;p12"/>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2"/>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2"/>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2"/>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2"/>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2"/>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2"/>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2"/>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2"/>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2"/>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2"/>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2"/>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2"/>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2"/>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2"/>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2"/>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1"/>
          <p:cNvSpPr txBox="1">
            <a:spLocks noGrp="1"/>
          </p:cNvSpPr>
          <p:nvPr>
            <p:ph type="ctrTitle"/>
          </p:nvPr>
        </p:nvSpPr>
        <p:spPr>
          <a:xfrm>
            <a:off x="790975" y="720000"/>
            <a:ext cx="90780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 SELECTION : POSITIVE CORRELATION BETWEEN SELECTED FEATURES AND SALE PRICE</a:t>
            </a:r>
            <a:endParaRPr/>
          </a:p>
        </p:txBody>
      </p:sp>
      <p:pic>
        <p:nvPicPr>
          <p:cNvPr id="741" name="Google Shape;741;p21"/>
          <p:cNvPicPr preferRelativeResize="0"/>
          <p:nvPr/>
        </p:nvPicPr>
        <p:blipFill>
          <a:blip r:embed="rId3">
            <a:alphaModFix/>
          </a:blip>
          <a:stretch>
            <a:fillRect/>
          </a:stretch>
        </p:blipFill>
        <p:spPr>
          <a:xfrm>
            <a:off x="12713" y="1170222"/>
            <a:ext cx="2188310" cy="1884956"/>
          </a:xfrm>
          <a:prstGeom prst="rect">
            <a:avLst/>
          </a:prstGeom>
          <a:noFill/>
          <a:ln>
            <a:noFill/>
          </a:ln>
        </p:spPr>
      </p:pic>
      <p:pic>
        <p:nvPicPr>
          <p:cNvPr id="742" name="Google Shape;742;p21"/>
          <p:cNvPicPr preferRelativeResize="0"/>
          <p:nvPr/>
        </p:nvPicPr>
        <p:blipFill>
          <a:blip r:embed="rId4">
            <a:alphaModFix/>
          </a:blip>
          <a:stretch>
            <a:fillRect/>
          </a:stretch>
        </p:blipFill>
        <p:spPr>
          <a:xfrm>
            <a:off x="0" y="3133075"/>
            <a:ext cx="2213750" cy="1968600"/>
          </a:xfrm>
          <a:prstGeom prst="rect">
            <a:avLst/>
          </a:prstGeom>
          <a:noFill/>
          <a:ln>
            <a:noFill/>
          </a:ln>
        </p:spPr>
      </p:pic>
      <p:pic>
        <p:nvPicPr>
          <p:cNvPr id="743" name="Google Shape;743;p21"/>
          <p:cNvPicPr preferRelativeResize="0"/>
          <p:nvPr/>
        </p:nvPicPr>
        <p:blipFill>
          <a:blip r:embed="rId5">
            <a:alphaModFix/>
          </a:blip>
          <a:stretch>
            <a:fillRect/>
          </a:stretch>
        </p:blipFill>
        <p:spPr>
          <a:xfrm>
            <a:off x="4605763" y="3174900"/>
            <a:ext cx="2213775" cy="1968600"/>
          </a:xfrm>
          <a:prstGeom prst="rect">
            <a:avLst/>
          </a:prstGeom>
          <a:noFill/>
          <a:ln>
            <a:noFill/>
          </a:ln>
        </p:spPr>
      </p:pic>
      <p:pic>
        <p:nvPicPr>
          <p:cNvPr id="744" name="Google Shape;744;p21"/>
          <p:cNvPicPr preferRelativeResize="0"/>
          <p:nvPr/>
        </p:nvPicPr>
        <p:blipFill>
          <a:blip r:embed="rId6">
            <a:alphaModFix/>
          </a:blip>
          <a:stretch>
            <a:fillRect/>
          </a:stretch>
        </p:blipFill>
        <p:spPr>
          <a:xfrm>
            <a:off x="2238150" y="1170225"/>
            <a:ext cx="2268600" cy="1884950"/>
          </a:xfrm>
          <a:prstGeom prst="rect">
            <a:avLst/>
          </a:prstGeom>
          <a:noFill/>
          <a:ln>
            <a:noFill/>
          </a:ln>
        </p:spPr>
      </p:pic>
      <p:pic>
        <p:nvPicPr>
          <p:cNvPr id="745" name="Google Shape;745;p21"/>
          <p:cNvPicPr preferRelativeResize="0"/>
          <p:nvPr/>
        </p:nvPicPr>
        <p:blipFill>
          <a:blip r:embed="rId7">
            <a:alphaModFix/>
          </a:blip>
          <a:stretch>
            <a:fillRect/>
          </a:stretch>
        </p:blipFill>
        <p:spPr>
          <a:xfrm>
            <a:off x="2238150" y="3174900"/>
            <a:ext cx="2386450" cy="1968600"/>
          </a:xfrm>
          <a:prstGeom prst="rect">
            <a:avLst/>
          </a:prstGeom>
          <a:noFill/>
          <a:ln>
            <a:noFill/>
          </a:ln>
        </p:spPr>
      </p:pic>
      <p:pic>
        <p:nvPicPr>
          <p:cNvPr id="746" name="Google Shape;746;p21"/>
          <p:cNvPicPr preferRelativeResize="0"/>
          <p:nvPr/>
        </p:nvPicPr>
        <p:blipFill>
          <a:blip r:embed="rId8">
            <a:alphaModFix/>
          </a:blip>
          <a:stretch>
            <a:fillRect/>
          </a:stretch>
        </p:blipFill>
        <p:spPr>
          <a:xfrm>
            <a:off x="4584850" y="1163725"/>
            <a:ext cx="2188300" cy="1884950"/>
          </a:xfrm>
          <a:prstGeom prst="rect">
            <a:avLst/>
          </a:prstGeom>
          <a:noFill/>
          <a:ln>
            <a:noFill/>
          </a:ln>
        </p:spPr>
      </p:pic>
      <p:pic>
        <p:nvPicPr>
          <p:cNvPr id="747" name="Google Shape;747;p21"/>
          <p:cNvPicPr preferRelativeResize="0"/>
          <p:nvPr/>
        </p:nvPicPr>
        <p:blipFill>
          <a:blip r:embed="rId9">
            <a:alphaModFix/>
          </a:blip>
          <a:stretch>
            <a:fillRect/>
          </a:stretch>
        </p:blipFill>
        <p:spPr>
          <a:xfrm>
            <a:off x="6869475" y="3174900"/>
            <a:ext cx="2188325" cy="1926775"/>
          </a:xfrm>
          <a:prstGeom prst="rect">
            <a:avLst/>
          </a:prstGeom>
          <a:noFill/>
          <a:ln>
            <a:noFill/>
          </a:ln>
        </p:spPr>
      </p:pic>
      <p:pic>
        <p:nvPicPr>
          <p:cNvPr id="748" name="Google Shape;748;p21"/>
          <p:cNvPicPr preferRelativeResize="0"/>
          <p:nvPr/>
        </p:nvPicPr>
        <p:blipFill>
          <a:blip r:embed="rId10">
            <a:alphaModFix/>
          </a:blip>
          <a:stretch>
            <a:fillRect/>
          </a:stretch>
        </p:blipFill>
        <p:spPr>
          <a:xfrm>
            <a:off x="6869475" y="1133450"/>
            <a:ext cx="2188325" cy="188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22"/>
          <p:cNvSpPr txBox="1">
            <a:spLocks noGrp="1"/>
          </p:cNvSpPr>
          <p:nvPr>
            <p:ph type="ctrTitle"/>
          </p:nvPr>
        </p:nvSpPr>
        <p:spPr>
          <a:xfrm>
            <a:off x="790975" y="720000"/>
            <a:ext cx="76140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 SELECTION : SELECTION OF “Neighborhood” AS MODELLING FEATURE</a:t>
            </a:r>
            <a:endParaRPr/>
          </a:p>
        </p:txBody>
      </p:sp>
      <p:pic>
        <p:nvPicPr>
          <p:cNvPr id="754" name="Google Shape;754;p22"/>
          <p:cNvPicPr preferRelativeResize="0"/>
          <p:nvPr/>
        </p:nvPicPr>
        <p:blipFill>
          <a:blip r:embed="rId3">
            <a:alphaModFix/>
          </a:blip>
          <a:stretch>
            <a:fillRect/>
          </a:stretch>
        </p:blipFill>
        <p:spPr>
          <a:xfrm>
            <a:off x="74225" y="1142750"/>
            <a:ext cx="6246349" cy="3656525"/>
          </a:xfrm>
          <a:prstGeom prst="rect">
            <a:avLst/>
          </a:prstGeom>
          <a:noFill/>
          <a:ln>
            <a:noFill/>
          </a:ln>
        </p:spPr>
      </p:pic>
      <p:sp>
        <p:nvSpPr>
          <p:cNvPr id="755" name="Google Shape;755;p22"/>
          <p:cNvSpPr/>
          <p:nvPr/>
        </p:nvSpPr>
        <p:spPr>
          <a:xfrm>
            <a:off x="421675" y="1283125"/>
            <a:ext cx="681000" cy="337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2"/>
          <p:cNvSpPr txBox="1"/>
          <p:nvPr/>
        </p:nvSpPr>
        <p:spPr>
          <a:xfrm>
            <a:off x="6270650" y="1442850"/>
            <a:ext cx="27261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Good location as one of the top 5 most desired home features from Forbes*.</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Top 3 locations with better sales price:</a:t>
            </a:r>
            <a:endParaRPr>
              <a:solidFill>
                <a:schemeClr val="dk1"/>
              </a:solidFill>
              <a:latin typeface="Montserrat"/>
              <a:ea typeface="Montserrat"/>
              <a:cs typeface="Montserrat"/>
              <a:sym typeface="Montserrat"/>
            </a:endParaRPr>
          </a:p>
          <a:p>
            <a:pPr marL="914400" lvl="1"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Stone Brook</a:t>
            </a:r>
            <a:endParaRPr>
              <a:solidFill>
                <a:schemeClr val="dk1"/>
              </a:solidFill>
              <a:latin typeface="Montserrat"/>
              <a:ea typeface="Montserrat"/>
              <a:cs typeface="Montserrat"/>
              <a:sym typeface="Montserrat"/>
            </a:endParaRPr>
          </a:p>
          <a:p>
            <a:pPr marL="914400" lvl="1"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Northridge Heights</a:t>
            </a:r>
            <a:endParaRPr>
              <a:solidFill>
                <a:schemeClr val="dk1"/>
              </a:solidFill>
              <a:latin typeface="Montserrat"/>
              <a:ea typeface="Montserrat"/>
              <a:cs typeface="Montserrat"/>
              <a:sym typeface="Montserrat"/>
            </a:endParaRPr>
          </a:p>
          <a:p>
            <a:pPr marL="914400" lvl="1"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North Ridge</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Montserrat"/>
              <a:ea typeface="Montserrat"/>
              <a:cs typeface="Montserrat"/>
              <a:sym typeface="Montserrat"/>
            </a:endParaRPr>
          </a:p>
        </p:txBody>
      </p:sp>
      <p:sp>
        <p:nvSpPr>
          <p:cNvPr id="757" name="Google Shape;757;p22"/>
          <p:cNvSpPr txBox="1"/>
          <p:nvPr/>
        </p:nvSpPr>
        <p:spPr>
          <a:xfrm>
            <a:off x="40675" y="4730125"/>
            <a:ext cx="8642700" cy="43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Montserrat"/>
                <a:ea typeface="Montserrat"/>
                <a:cs typeface="Montserrat"/>
                <a:sym typeface="Montserrat"/>
              </a:rPr>
              <a:t>Reference links:</a:t>
            </a:r>
            <a:r>
              <a:rPr lang="en" sz="600">
                <a:latin typeface="Montserrat"/>
                <a:ea typeface="Montserrat"/>
                <a:cs typeface="Montserrat"/>
                <a:sym typeface="Montserrat"/>
              </a:rPr>
              <a:t> </a:t>
            </a:r>
            <a:endParaRPr sz="600">
              <a:latin typeface="Montserrat"/>
              <a:ea typeface="Montserrat"/>
              <a:cs typeface="Montserrat"/>
              <a:sym typeface="Montserrat"/>
            </a:endParaRPr>
          </a:p>
          <a:p>
            <a:pPr marL="0" lvl="0" indent="0" algn="l" rtl="0">
              <a:spcBef>
                <a:spcPts val="0"/>
              </a:spcBef>
              <a:spcAft>
                <a:spcPts val="0"/>
              </a:spcAft>
              <a:buNone/>
            </a:pPr>
            <a:r>
              <a:rPr lang="en" sz="850" u="sng">
                <a:solidFill>
                  <a:schemeClr val="hlink"/>
                </a:solidFill>
                <a:highlight>
                  <a:srgbClr val="F8F8F8"/>
                </a:highlight>
                <a:hlinkClick r:id="rId4"/>
              </a:rPr>
              <a:t>https://www.forbes.com/sites/forbesrealestatecouncil/2020/04/27/15-most-desirable-home-features-to-todays-buyers/?sh=7997a5677a4e</a:t>
            </a:r>
            <a:endParaRPr sz="6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23"/>
          <p:cNvSpPr txBox="1">
            <a:spLocks noGrp="1"/>
          </p:cNvSpPr>
          <p:nvPr>
            <p:ph type="ctrTitle"/>
          </p:nvPr>
        </p:nvSpPr>
        <p:spPr>
          <a:xfrm>
            <a:off x="925900"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CORE FEATURES: OVERVIEW OF SELECTED FEATURES</a:t>
            </a:r>
            <a:endParaRPr dirty="0">
              <a:solidFill>
                <a:schemeClr val="dk1"/>
              </a:solidFill>
            </a:endParaRPr>
          </a:p>
        </p:txBody>
      </p:sp>
      <p:sp>
        <p:nvSpPr>
          <p:cNvPr id="763" name="Google Shape;763;p23"/>
          <p:cNvSpPr/>
          <p:nvPr/>
        </p:nvSpPr>
        <p:spPr>
          <a:xfrm>
            <a:off x="152400" y="1902425"/>
            <a:ext cx="1592400" cy="15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1496707" y="1902425"/>
            <a:ext cx="1592400" cy="1519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2841014" y="1902425"/>
            <a:ext cx="1592400" cy="151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4185321" y="1902425"/>
            <a:ext cx="1592400" cy="15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3"/>
          <p:cNvSpPr/>
          <p:nvPr/>
        </p:nvSpPr>
        <p:spPr>
          <a:xfrm>
            <a:off x="813083" y="3094199"/>
            <a:ext cx="1592400" cy="151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3"/>
          <p:cNvSpPr/>
          <p:nvPr/>
        </p:nvSpPr>
        <p:spPr>
          <a:xfrm>
            <a:off x="2157390" y="3094199"/>
            <a:ext cx="1592400" cy="15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3"/>
          <p:cNvSpPr/>
          <p:nvPr/>
        </p:nvSpPr>
        <p:spPr>
          <a:xfrm>
            <a:off x="3501696" y="3094199"/>
            <a:ext cx="1592400" cy="1519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3"/>
          <p:cNvSpPr txBox="1">
            <a:spLocks noGrp="1"/>
          </p:cNvSpPr>
          <p:nvPr>
            <p:ph type="ctrTitle"/>
          </p:nvPr>
        </p:nvSpPr>
        <p:spPr>
          <a:xfrm>
            <a:off x="328807" y="2259434"/>
            <a:ext cx="10872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OVERALL</a:t>
            </a:r>
            <a:endParaRPr/>
          </a:p>
          <a:p>
            <a:pPr marL="0" lvl="0" indent="0" algn="ctr" rtl="0">
              <a:spcBef>
                <a:spcPts val="0"/>
              </a:spcBef>
              <a:spcAft>
                <a:spcPts val="0"/>
              </a:spcAft>
              <a:buNone/>
            </a:pPr>
            <a:r>
              <a:rPr lang="en"/>
              <a:t>QUALITY</a:t>
            </a:r>
            <a:endParaRPr/>
          </a:p>
        </p:txBody>
      </p:sp>
      <p:sp>
        <p:nvSpPr>
          <p:cNvPr id="771" name="Google Shape;771;p23"/>
          <p:cNvSpPr txBox="1">
            <a:spLocks noGrp="1"/>
          </p:cNvSpPr>
          <p:nvPr>
            <p:ph type="ctrTitle"/>
          </p:nvPr>
        </p:nvSpPr>
        <p:spPr>
          <a:xfrm>
            <a:off x="1505625" y="2335625"/>
            <a:ext cx="14793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TOTAL</a:t>
            </a:r>
            <a:endParaRPr/>
          </a:p>
          <a:p>
            <a:pPr marL="0" lvl="0" indent="0" algn="ctr" rtl="0">
              <a:spcBef>
                <a:spcPts val="0"/>
              </a:spcBef>
              <a:spcAft>
                <a:spcPts val="0"/>
              </a:spcAft>
              <a:buNone/>
            </a:pPr>
            <a:r>
              <a:rPr lang="en"/>
              <a:t>BASEMENT</a:t>
            </a:r>
            <a:endParaRPr/>
          </a:p>
          <a:p>
            <a:pPr marL="0" lvl="0" indent="0" algn="ctr" rtl="0">
              <a:spcBef>
                <a:spcPts val="0"/>
              </a:spcBef>
              <a:spcAft>
                <a:spcPts val="0"/>
              </a:spcAft>
              <a:buNone/>
            </a:pPr>
            <a:r>
              <a:rPr lang="en"/>
              <a:t>AREA</a:t>
            </a:r>
            <a:endParaRPr/>
          </a:p>
        </p:txBody>
      </p:sp>
      <p:sp>
        <p:nvSpPr>
          <p:cNvPr id="772" name="Google Shape;772;p23"/>
          <p:cNvSpPr txBox="1">
            <a:spLocks noGrp="1"/>
          </p:cNvSpPr>
          <p:nvPr>
            <p:ph type="ctrTitle"/>
          </p:nvPr>
        </p:nvSpPr>
        <p:spPr>
          <a:xfrm>
            <a:off x="3083571" y="2274323"/>
            <a:ext cx="10872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1ST FLOOR</a:t>
            </a:r>
            <a:endParaRPr/>
          </a:p>
          <a:p>
            <a:pPr marL="0" lvl="0" indent="0" algn="ctr" rtl="0">
              <a:spcBef>
                <a:spcPts val="0"/>
              </a:spcBef>
              <a:spcAft>
                <a:spcPts val="0"/>
              </a:spcAft>
              <a:buNone/>
            </a:pPr>
            <a:r>
              <a:rPr lang="en"/>
              <a:t>AREA</a:t>
            </a:r>
            <a:endParaRPr/>
          </a:p>
        </p:txBody>
      </p:sp>
      <p:sp>
        <p:nvSpPr>
          <p:cNvPr id="773" name="Google Shape;773;p23"/>
          <p:cNvSpPr txBox="1">
            <a:spLocks noGrp="1"/>
          </p:cNvSpPr>
          <p:nvPr>
            <p:ph type="ctrTitle"/>
          </p:nvPr>
        </p:nvSpPr>
        <p:spPr>
          <a:xfrm>
            <a:off x="4185325" y="2411825"/>
            <a:ext cx="15924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ABOVE GROUND</a:t>
            </a:r>
            <a:endParaRPr/>
          </a:p>
          <a:p>
            <a:pPr marL="0" lvl="0" indent="0" algn="ctr" rtl="0">
              <a:spcBef>
                <a:spcPts val="0"/>
              </a:spcBef>
              <a:spcAft>
                <a:spcPts val="0"/>
              </a:spcAft>
              <a:buNone/>
            </a:pPr>
            <a:r>
              <a:rPr lang="en"/>
              <a:t>LIVING</a:t>
            </a:r>
            <a:endParaRPr/>
          </a:p>
          <a:p>
            <a:pPr marL="0" lvl="0" indent="0" algn="ctr" rtl="0">
              <a:spcBef>
                <a:spcPts val="0"/>
              </a:spcBef>
              <a:spcAft>
                <a:spcPts val="0"/>
              </a:spcAft>
              <a:buNone/>
            </a:pPr>
            <a:r>
              <a:rPr lang="en"/>
              <a:t>AREA</a:t>
            </a:r>
            <a:endParaRPr/>
          </a:p>
        </p:txBody>
      </p:sp>
      <p:sp>
        <p:nvSpPr>
          <p:cNvPr id="774" name="Google Shape;774;p23"/>
          <p:cNvSpPr/>
          <p:nvPr/>
        </p:nvSpPr>
        <p:spPr>
          <a:xfrm>
            <a:off x="7110674" y="2284550"/>
            <a:ext cx="1675500" cy="1675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3"/>
          <p:cNvSpPr txBox="1">
            <a:spLocks noGrp="1"/>
          </p:cNvSpPr>
          <p:nvPr>
            <p:ph type="ctrTitle"/>
          </p:nvPr>
        </p:nvSpPr>
        <p:spPr>
          <a:xfrm>
            <a:off x="977020" y="3551395"/>
            <a:ext cx="10872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EXTERIOR</a:t>
            </a:r>
            <a:endParaRPr/>
          </a:p>
          <a:p>
            <a:pPr marL="0" lvl="0" indent="0" algn="ctr" rtl="0">
              <a:spcBef>
                <a:spcPts val="0"/>
              </a:spcBef>
              <a:spcAft>
                <a:spcPts val="0"/>
              </a:spcAft>
              <a:buNone/>
            </a:pPr>
            <a:r>
              <a:rPr lang="en"/>
              <a:t>MATERIAL QUALITY</a:t>
            </a:r>
            <a:endParaRPr/>
          </a:p>
        </p:txBody>
      </p:sp>
      <p:sp>
        <p:nvSpPr>
          <p:cNvPr id="776" name="Google Shape;776;p23"/>
          <p:cNvSpPr txBox="1">
            <a:spLocks noGrp="1"/>
          </p:cNvSpPr>
          <p:nvPr>
            <p:ph type="ctrTitle"/>
          </p:nvPr>
        </p:nvSpPr>
        <p:spPr>
          <a:xfrm>
            <a:off x="2309738" y="3492225"/>
            <a:ext cx="12264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BASEMENT</a:t>
            </a:r>
            <a:endParaRPr/>
          </a:p>
          <a:p>
            <a:pPr marL="0" lvl="0" indent="0" algn="ctr" rtl="0">
              <a:spcBef>
                <a:spcPts val="0"/>
              </a:spcBef>
              <a:spcAft>
                <a:spcPts val="0"/>
              </a:spcAft>
              <a:buNone/>
            </a:pPr>
            <a:r>
              <a:rPr lang="en"/>
              <a:t>HEIGHT</a:t>
            </a:r>
            <a:endParaRPr/>
          </a:p>
        </p:txBody>
      </p:sp>
      <p:sp>
        <p:nvSpPr>
          <p:cNvPr id="777" name="Google Shape;777;p23"/>
          <p:cNvSpPr txBox="1">
            <a:spLocks noGrp="1"/>
          </p:cNvSpPr>
          <p:nvPr>
            <p:ph type="ctrTitle"/>
          </p:nvPr>
        </p:nvSpPr>
        <p:spPr>
          <a:xfrm>
            <a:off x="3692070" y="3492215"/>
            <a:ext cx="10872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KITCHEN</a:t>
            </a:r>
            <a:endParaRPr/>
          </a:p>
          <a:p>
            <a:pPr marL="0" lvl="0" indent="0" algn="ctr" rtl="0">
              <a:spcBef>
                <a:spcPts val="0"/>
              </a:spcBef>
              <a:spcAft>
                <a:spcPts val="0"/>
              </a:spcAft>
              <a:buNone/>
            </a:pPr>
            <a:r>
              <a:rPr lang="en"/>
              <a:t>QUALITY</a:t>
            </a:r>
            <a:endParaRPr/>
          </a:p>
        </p:txBody>
      </p:sp>
      <p:sp>
        <p:nvSpPr>
          <p:cNvPr id="778" name="Google Shape;778;p23"/>
          <p:cNvSpPr/>
          <p:nvPr/>
        </p:nvSpPr>
        <p:spPr>
          <a:xfrm>
            <a:off x="4798846" y="3094199"/>
            <a:ext cx="1592400" cy="151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3"/>
          <p:cNvSpPr txBox="1">
            <a:spLocks noGrp="1"/>
          </p:cNvSpPr>
          <p:nvPr>
            <p:ph type="ctrTitle"/>
          </p:nvPr>
        </p:nvSpPr>
        <p:spPr>
          <a:xfrm>
            <a:off x="5045383" y="3487996"/>
            <a:ext cx="10872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GARAGE </a:t>
            </a:r>
            <a:endParaRPr/>
          </a:p>
          <a:p>
            <a:pPr marL="0" lvl="0" indent="0" algn="ctr" rtl="0">
              <a:spcBef>
                <a:spcPts val="0"/>
              </a:spcBef>
              <a:spcAft>
                <a:spcPts val="0"/>
              </a:spcAft>
              <a:buNone/>
            </a:pPr>
            <a:r>
              <a:rPr lang="en"/>
              <a:t>AREA</a:t>
            </a:r>
            <a:endParaRPr/>
          </a:p>
        </p:txBody>
      </p:sp>
      <p:sp>
        <p:nvSpPr>
          <p:cNvPr id="780" name="Google Shape;780;p23"/>
          <p:cNvSpPr txBox="1">
            <a:spLocks noGrp="1"/>
          </p:cNvSpPr>
          <p:nvPr>
            <p:ph type="ctrTitle"/>
          </p:nvPr>
        </p:nvSpPr>
        <p:spPr>
          <a:xfrm>
            <a:off x="7110684" y="3043923"/>
            <a:ext cx="1742100" cy="29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300"/>
              <a:t>NEIGHBORHOOD</a:t>
            </a:r>
            <a:endParaRPr sz="1300"/>
          </a:p>
        </p:txBody>
      </p:sp>
      <p:cxnSp>
        <p:nvCxnSpPr>
          <p:cNvPr id="781" name="Google Shape;781;p23"/>
          <p:cNvCxnSpPr/>
          <p:nvPr/>
        </p:nvCxnSpPr>
        <p:spPr>
          <a:xfrm>
            <a:off x="6638425" y="1531550"/>
            <a:ext cx="0" cy="3181500"/>
          </a:xfrm>
          <a:prstGeom prst="straightConnector1">
            <a:avLst/>
          </a:prstGeom>
          <a:noFill/>
          <a:ln w="38100" cap="flat" cmpd="sng">
            <a:solidFill>
              <a:schemeClr val="accent1"/>
            </a:solidFill>
            <a:prstDash val="solid"/>
            <a:round/>
            <a:headEnd type="none" w="med" len="med"/>
            <a:tailEnd type="none" w="med" len="med"/>
          </a:ln>
        </p:spPr>
      </p:cxnSp>
      <p:sp>
        <p:nvSpPr>
          <p:cNvPr id="782" name="Google Shape;782;p23"/>
          <p:cNvSpPr txBox="1"/>
          <p:nvPr/>
        </p:nvSpPr>
        <p:spPr>
          <a:xfrm>
            <a:off x="1429425" y="1217438"/>
            <a:ext cx="3575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Numerical/Ordinal Features</a:t>
            </a:r>
            <a:endParaRPr sz="1800">
              <a:solidFill>
                <a:schemeClr val="accent2"/>
              </a:solidFill>
              <a:latin typeface="Montserrat ExtraBold"/>
              <a:ea typeface="Montserrat ExtraBold"/>
              <a:cs typeface="Montserrat ExtraBold"/>
              <a:sym typeface="Montserrat ExtraBold"/>
            </a:endParaRPr>
          </a:p>
        </p:txBody>
      </p:sp>
      <p:sp>
        <p:nvSpPr>
          <p:cNvPr id="783" name="Google Shape;783;p23"/>
          <p:cNvSpPr txBox="1"/>
          <p:nvPr/>
        </p:nvSpPr>
        <p:spPr>
          <a:xfrm>
            <a:off x="6547425" y="1170204"/>
            <a:ext cx="2649600" cy="40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Categorical Features</a:t>
            </a:r>
            <a:endParaRPr sz="1800">
              <a:solidFill>
                <a:schemeClr val="accent2"/>
              </a:solidFill>
              <a:latin typeface="Montserrat ExtraBold"/>
              <a:ea typeface="Montserrat ExtraBold"/>
              <a:cs typeface="Montserrat ExtraBold"/>
              <a:sym typeface="Montserrat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24"/>
          <p:cNvSpPr txBox="1">
            <a:spLocks noGrp="1"/>
          </p:cNvSpPr>
          <p:nvPr>
            <p:ph type="ctrTitle"/>
          </p:nvPr>
        </p:nvSpPr>
        <p:spPr>
          <a:xfrm>
            <a:off x="790975" y="720000"/>
            <a:ext cx="70986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SELECTION - BEST PREDICTION MODEL: RIDGE REGRESSION</a:t>
            </a:r>
            <a:endParaRPr/>
          </a:p>
        </p:txBody>
      </p:sp>
      <p:graphicFrame>
        <p:nvGraphicFramePr>
          <p:cNvPr id="789" name="Google Shape;789;p24"/>
          <p:cNvGraphicFramePr/>
          <p:nvPr/>
        </p:nvGraphicFramePr>
        <p:xfrm>
          <a:off x="513575" y="1141925"/>
          <a:ext cx="8310450" cy="2133435"/>
        </p:xfrm>
        <a:graphic>
          <a:graphicData uri="http://schemas.openxmlformats.org/drawingml/2006/table">
            <a:tbl>
              <a:tblPr>
                <a:noFill/>
                <a:tableStyleId>{E9953BF1-0201-4067-B707-1B27745A8930}</a:tableStyleId>
              </a:tblPr>
              <a:tblGrid>
                <a:gridCol w="1859250">
                  <a:extLst>
                    <a:ext uri="{9D8B030D-6E8A-4147-A177-3AD203B41FA5}">
                      <a16:colId xmlns:a16="http://schemas.microsoft.com/office/drawing/2014/main" val="20000"/>
                    </a:ext>
                  </a:extLst>
                </a:gridCol>
                <a:gridCol w="1372125">
                  <a:extLst>
                    <a:ext uri="{9D8B030D-6E8A-4147-A177-3AD203B41FA5}">
                      <a16:colId xmlns:a16="http://schemas.microsoft.com/office/drawing/2014/main" val="20001"/>
                    </a:ext>
                  </a:extLst>
                </a:gridCol>
                <a:gridCol w="1693025">
                  <a:extLst>
                    <a:ext uri="{9D8B030D-6E8A-4147-A177-3AD203B41FA5}">
                      <a16:colId xmlns:a16="http://schemas.microsoft.com/office/drawing/2014/main" val="20002"/>
                    </a:ext>
                  </a:extLst>
                </a:gridCol>
                <a:gridCol w="1693025">
                  <a:extLst>
                    <a:ext uri="{9D8B030D-6E8A-4147-A177-3AD203B41FA5}">
                      <a16:colId xmlns:a16="http://schemas.microsoft.com/office/drawing/2014/main" val="20003"/>
                    </a:ext>
                  </a:extLst>
                </a:gridCol>
                <a:gridCol w="1693025">
                  <a:extLst>
                    <a:ext uri="{9D8B030D-6E8A-4147-A177-3AD203B41FA5}">
                      <a16:colId xmlns:a16="http://schemas.microsoft.com/office/drawing/2014/main" val="20004"/>
                    </a:ext>
                  </a:extLst>
                </a:gridCol>
              </a:tblGrid>
              <a:tr h="535550">
                <a:tc>
                  <a:txBody>
                    <a:bodyPr/>
                    <a:lstStyle/>
                    <a:p>
                      <a:pPr marL="0" lvl="0" indent="0" algn="l" rtl="0">
                        <a:spcBef>
                          <a:spcPts val="0"/>
                        </a:spcBef>
                        <a:spcAft>
                          <a:spcPts val="0"/>
                        </a:spcAft>
                        <a:buNone/>
                      </a:pPr>
                      <a:r>
                        <a:rPr lang="en" sz="1200">
                          <a:latin typeface="Montserrat"/>
                          <a:ea typeface="Montserrat"/>
                          <a:cs typeface="Montserrat"/>
                          <a:sym typeface="Montserrat"/>
                        </a:rPr>
                        <a:t>Model</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 sz="1200">
                          <a:latin typeface="Montserrat"/>
                          <a:ea typeface="Montserrat"/>
                          <a:cs typeface="Montserrat"/>
                          <a:sym typeface="Montserrat"/>
                        </a:rPr>
                        <a:t>Train</a:t>
                      </a:r>
                      <a:endParaRPr sz="1200">
                        <a:latin typeface="Montserrat"/>
                        <a:ea typeface="Montserrat"/>
                        <a:cs typeface="Montserrat"/>
                        <a:sym typeface="Montserrat"/>
                      </a:endParaRPr>
                    </a:p>
                    <a:p>
                      <a:pPr marL="0" lvl="0" indent="0" algn="ctr" rtl="0">
                        <a:spcBef>
                          <a:spcPts val="0"/>
                        </a:spcBef>
                        <a:spcAft>
                          <a:spcPts val="0"/>
                        </a:spcAft>
                        <a:buNone/>
                      </a:pPr>
                      <a:r>
                        <a:rPr lang="en" sz="1200">
                          <a:latin typeface="Montserrat"/>
                          <a:ea typeface="Montserrat"/>
                          <a:cs typeface="Montserrat"/>
                          <a:sym typeface="Montserrat"/>
                        </a:rPr>
                        <a:t>R2 score</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 sz="1200">
                          <a:latin typeface="Montserrat"/>
                          <a:ea typeface="Montserrat"/>
                          <a:cs typeface="Montserrat"/>
                          <a:sym typeface="Montserrat"/>
                        </a:rPr>
                        <a:t>Train</a:t>
                      </a:r>
                      <a:endParaRPr sz="1200">
                        <a:latin typeface="Montserrat"/>
                        <a:ea typeface="Montserrat"/>
                        <a:cs typeface="Montserrat"/>
                        <a:sym typeface="Montserrat"/>
                      </a:endParaRPr>
                    </a:p>
                    <a:p>
                      <a:pPr marL="0" lvl="0" indent="0" algn="ctr" rtl="0">
                        <a:spcBef>
                          <a:spcPts val="0"/>
                        </a:spcBef>
                        <a:spcAft>
                          <a:spcPts val="0"/>
                        </a:spcAft>
                        <a:buNone/>
                      </a:pPr>
                      <a:r>
                        <a:rPr lang="en" sz="1200">
                          <a:latin typeface="Montserrat"/>
                          <a:ea typeface="Montserrat"/>
                          <a:cs typeface="Montserrat"/>
                          <a:sym typeface="Montserrat"/>
                        </a:rPr>
                        <a:t>RMSE</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 sz="1200">
                          <a:latin typeface="Montserrat"/>
                          <a:ea typeface="Montserrat"/>
                          <a:cs typeface="Montserrat"/>
                          <a:sym typeface="Montserrat"/>
                        </a:rPr>
                        <a:t>Test</a:t>
                      </a:r>
                      <a:endParaRPr sz="1200">
                        <a:latin typeface="Montserrat"/>
                        <a:ea typeface="Montserrat"/>
                        <a:cs typeface="Montserrat"/>
                        <a:sym typeface="Montserrat"/>
                      </a:endParaRPr>
                    </a:p>
                    <a:p>
                      <a:pPr marL="0" lvl="0" indent="0" algn="ctr" rtl="0">
                        <a:spcBef>
                          <a:spcPts val="0"/>
                        </a:spcBef>
                        <a:spcAft>
                          <a:spcPts val="0"/>
                        </a:spcAft>
                        <a:buNone/>
                      </a:pPr>
                      <a:r>
                        <a:rPr lang="en" sz="1200">
                          <a:latin typeface="Montserrat"/>
                          <a:ea typeface="Montserrat"/>
                          <a:cs typeface="Montserrat"/>
                          <a:sym typeface="Montserrat"/>
                        </a:rPr>
                        <a:t>R2 score</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 sz="1200">
                          <a:latin typeface="Montserrat"/>
                          <a:ea typeface="Montserrat"/>
                          <a:cs typeface="Montserrat"/>
                          <a:sym typeface="Montserrat"/>
                        </a:rPr>
                        <a:t>Test</a:t>
                      </a:r>
                      <a:endParaRPr sz="1200">
                        <a:latin typeface="Montserrat"/>
                        <a:ea typeface="Montserrat"/>
                        <a:cs typeface="Montserrat"/>
                        <a:sym typeface="Montserrat"/>
                      </a:endParaRPr>
                    </a:p>
                    <a:p>
                      <a:pPr marL="0" lvl="0" indent="0" algn="ctr" rtl="0">
                        <a:spcBef>
                          <a:spcPts val="0"/>
                        </a:spcBef>
                        <a:spcAft>
                          <a:spcPts val="0"/>
                        </a:spcAft>
                        <a:buNone/>
                      </a:pPr>
                      <a:r>
                        <a:rPr lang="en" sz="1200">
                          <a:latin typeface="Montserrat"/>
                          <a:ea typeface="Montserrat"/>
                          <a:cs typeface="Montserrat"/>
                          <a:sym typeface="Montserrat"/>
                        </a:rPr>
                        <a:t>RMSE</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374250">
                <a:tc>
                  <a:txBody>
                    <a:bodyPr/>
                    <a:lstStyle/>
                    <a:p>
                      <a:pPr marL="0" lvl="0" indent="0" algn="l" rtl="0">
                        <a:spcBef>
                          <a:spcPts val="0"/>
                        </a:spcBef>
                        <a:spcAft>
                          <a:spcPts val="0"/>
                        </a:spcAft>
                        <a:buNone/>
                      </a:pPr>
                      <a:r>
                        <a:rPr lang="en" sz="1200">
                          <a:latin typeface="Montserrat"/>
                          <a:ea typeface="Montserrat"/>
                          <a:cs typeface="Montserrat"/>
                          <a:sym typeface="Montserrat"/>
                        </a:rPr>
                        <a:t>Baseline</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ontserrat"/>
                          <a:ea typeface="Montserrat"/>
                          <a:cs typeface="Montserrat"/>
                          <a:sym typeface="Montserrat"/>
                        </a:rPr>
                        <a:t>-</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ontserrat"/>
                          <a:ea typeface="Montserrat"/>
                          <a:cs typeface="Montserrat"/>
                          <a:sym typeface="Montserrat"/>
                        </a:rPr>
                        <a:t>0.0</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ontserrat"/>
                          <a:ea typeface="Montserrat"/>
                          <a:cs typeface="Montserrat"/>
                          <a:sym typeface="Montserrat"/>
                        </a:rPr>
                        <a:t>79277</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extLst>
                  <a:ext uri="{0D108BD9-81ED-4DB2-BD59-A6C34878D82A}">
                    <a16:rowId xmlns:a16="http://schemas.microsoft.com/office/drawing/2014/main" val="10001"/>
                  </a:ext>
                </a:extLst>
              </a:tr>
              <a:tr h="374250">
                <a:tc>
                  <a:txBody>
                    <a:bodyPr/>
                    <a:lstStyle/>
                    <a:p>
                      <a:pPr marL="0" lvl="0" indent="0" algn="l" rtl="0">
                        <a:spcBef>
                          <a:spcPts val="0"/>
                        </a:spcBef>
                        <a:spcAft>
                          <a:spcPts val="0"/>
                        </a:spcAft>
                        <a:buNone/>
                      </a:pPr>
                      <a:r>
                        <a:rPr lang="en" sz="1200">
                          <a:latin typeface="Montserrat"/>
                          <a:ea typeface="Montserrat"/>
                          <a:cs typeface="Montserrat"/>
                          <a:sym typeface="Montserrat"/>
                        </a:rPr>
                        <a:t>Linear Regression</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ontserrat"/>
                          <a:ea typeface="Montserrat"/>
                          <a:cs typeface="Montserrat"/>
                          <a:sym typeface="Montserrat"/>
                        </a:rPr>
                        <a:t>0.88816</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ontserrat"/>
                          <a:ea typeface="Montserrat"/>
                          <a:cs typeface="Montserrat"/>
                          <a:sym typeface="Montserrat"/>
                        </a:rPr>
                        <a:t>26256</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ontserrat"/>
                          <a:ea typeface="Montserrat"/>
                          <a:cs typeface="Montserrat"/>
                          <a:sym typeface="Montserrat"/>
                        </a:rPr>
                        <a:t>0.86</a:t>
                      </a:r>
                      <a:r>
                        <a:rPr lang="en" sz="1200">
                          <a:highlight>
                            <a:srgbClr val="FFFF00"/>
                          </a:highlight>
                          <a:latin typeface="Montserrat"/>
                          <a:ea typeface="Montserrat"/>
                          <a:cs typeface="Montserrat"/>
                          <a:sym typeface="Montserrat"/>
                        </a:rPr>
                        <a:t>899</a:t>
                      </a:r>
                      <a:endParaRPr sz="1200">
                        <a:solidFill>
                          <a:schemeClr val="dk1"/>
                        </a:solidFill>
                        <a:highlight>
                          <a:srgbClr val="FFFF00"/>
                        </a:highlight>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297</a:t>
                      </a:r>
                      <a:r>
                        <a:rPr lang="en" sz="1200">
                          <a:solidFill>
                            <a:schemeClr val="dk1"/>
                          </a:solidFill>
                          <a:highlight>
                            <a:srgbClr val="FFFF00"/>
                          </a:highlight>
                          <a:latin typeface="Montserrat"/>
                          <a:ea typeface="Montserrat"/>
                          <a:cs typeface="Montserrat"/>
                          <a:sym typeface="Montserrat"/>
                        </a:rPr>
                        <a:t>65</a:t>
                      </a:r>
                      <a:endParaRPr sz="1200">
                        <a:solidFill>
                          <a:schemeClr val="dk1"/>
                        </a:solidFill>
                        <a:highlight>
                          <a:srgbClr val="FFFF00"/>
                        </a:highlight>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extLst>
                  <a:ext uri="{0D108BD9-81ED-4DB2-BD59-A6C34878D82A}">
                    <a16:rowId xmlns:a16="http://schemas.microsoft.com/office/drawing/2014/main" val="10002"/>
                  </a:ext>
                </a:extLst>
              </a:tr>
              <a:tr h="374250">
                <a:tc>
                  <a:txBody>
                    <a:bodyPr/>
                    <a:lstStyle/>
                    <a:p>
                      <a:pPr marL="0" lvl="0" indent="0" algn="l" rtl="0">
                        <a:spcBef>
                          <a:spcPts val="0"/>
                        </a:spcBef>
                        <a:spcAft>
                          <a:spcPts val="0"/>
                        </a:spcAft>
                        <a:buNone/>
                      </a:pPr>
                      <a:r>
                        <a:rPr lang="en" sz="1200">
                          <a:latin typeface="Montserrat"/>
                          <a:ea typeface="Montserrat"/>
                          <a:cs typeface="Montserrat"/>
                          <a:sym typeface="Montserrat"/>
                        </a:rPr>
                        <a:t>Lasso Regression</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ontserrat"/>
                          <a:ea typeface="Montserrat"/>
                          <a:cs typeface="Montserrat"/>
                          <a:sym typeface="Montserrat"/>
                        </a:rPr>
                        <a:t>0.88816</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ontserrat"/>
                          <a:ea typeface="Montserrat"/>
                          <a:cs typeface="Montserrat"/>
                          <a:sym typeface="Montserrat"/>
                        </a:rPr>
                        <a:t>26256</a:t>
                      </a:r>
                      <a:endParaRPr sz="1200">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ontserrat"/>
                          <a:ea typeface="Montserrat"/>
                          <a:cs typeface="Montserrat"/>
                          <a:sym typeface="Montserrat"/>
                        </a:rPr>
                        <a:t>0.86</a:t>
                      </a:r>
                      <a:r>
                        <a:rPr lang="en" sz="1200">
                          <a:highlight>
                            <a:srgbClr val="FFFF00"/>
                          </a:highlight>
                          <a:latin typeface="Montserrat"/>
                          <a:ea typeface="Montserrat"/>
                          <a:cs typeface="Montserrat"/>
                          <a:sym typeface="Montserrat"/>
                        </a:rPr>
                        <a:t>898</a:t>
                      </a:r>
                      <a:endParaRPr sz="1200">
                        <a:highlight>
                          <a:srgbClr val="FFFF00"/>
                        </a:highlight>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ontserrat"/>
                          <a:ea typeface="Montserrat"/>
                          <a:cs typeface="Montserrat"/>
                          <a:sym typeface="Montserrat"/>
                        </a:rPr>
                        <a:t>297</a:t>
                      </a:r>
                      <a:r>
                        <a:rPr lang="en" sz="1200">
                          <a:highlight>
                            <a:srgbClr val="FFFF00"/>
                          </a:highlight>
                          <a:latin typeface="Montserrat"/>
                          <a:ea typeface="Montserrat"/>
                          <a:cs typeface="Montserrat"/>
                          <a:sym typeface="Montserrat"/>
                        </a:rPr>
                        <a:t>66</a:t>
                      </a:r>
                      <a:endParaRPr sz="1200">
                        <a:highlight>
                          <a:srgbClr val="FFFF00"/>
                        </a:highlight>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extLst>
                  <a:ext uri="{0D108BD9-81ED-4DB2-BD59-A6C34878D82A}">
                    <a16:rowId xmlns:a16="http://schemas.microsoft.com/office/drawing/2014/main" val="10003"/>
                  </a:ext>
                </a:extLst>
              </a:tr>
              <a:tr h="462075">
                <a:tc>
                  <a:txBody>
                    <a:bodyPr/>
                    <a:lstStyle/>
                    <a:p>
                      <a:pPr marL="0" lvl="0" indent="0" algn="l" rtl="0">
                        <a:spcBef>
                          <a:spcPts val="0"/>
                        </a:spcBef>
                        <a:spcAft>
                          <a:spcPts val="0"/>
                        </a:spcAft>
                        <a:buNone/>
                      </a:pPr>
                      <a:r>
                        <a:rPr lang="en" sz="1200" b="1">
                          <a:latin typeface="Montserrat"/>
                          <a:ea typeface="Montserrat"/>
                          <a:cs typeface="Montserrat"/>
                          <a:sym typeface="Montserrat"/>
                        </a:rPr>
                        <a:t>Ridge Regression</a:t>
                      </a:r>
                      <a:endParaRPr sz="1200" b="1">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SzPts val="1100"/>
                        <a:buFont typeface="Arial"/>
                        <a:buNone/>
                      </a:pPr>
                      <a:r>
                        <a:rPr lang="en" sz="1200" b="1">
                          <a:solidFill>
                            <a:schemeClr val="dk1"/>
                          </a:solidFill>
                          <a:latin typeface="Montserrat"/>
                          <a:ea typeface="Montserrat"/>
                          <a:cs typeface="Montserrat"/>
                          <a:sym typeface="Montserrat"/>
                        </a:rPr>
                        <a:t>0.88816</a:t>
                      </a:r>
                      <a:endParaRPr sz="1200" b="1">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Montserrat"/>
                          <a:ea typeface="Montserrat"/>
                          <a:cs typeface="Montserrat"/>
                          <a:sym typeface="Montserrat"/>
                        </a:rPr>
                        <a:t>26256</a:t>
                      </a:r>
                      <a:endParaRPr sz="1200" b="1">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Montserrat"/>
                          <a:ea typeface="Montserrat"/>
                          <a:cs typeface="Montserrat"/>
                          <a:sym typeface="Montserrat"/>
                        </a:rPr>
                        <a:t>0.86</a:t>
                      </a:r>
                      <a:r>
                        <a:rPr lang="en" sz="1200" b="1">
                          <a:solidFill>
                            <a:schemeClr val="dk1"/>
                          </a:solidFill>
                          <a:highlight>
                            <a:srgbClr val="FFFF00"/>
                          </a:highlight>
                          <a:latin typeface="Montserrat"/>
                          <a:ea typeface="Montserrat"/>
                          <a:cs typeface="Montserrat"/>
                          <a:sym typeface="Montserrat"/>
                        </a:rPr>
                        <a:t>901</a:t>
                      </a:r>
                      <a:endParaRPr sz="1200" b="1">
                        <a:highlight>
                          <a:srgbClr val="FFFF00"/>
                        </a:highlight>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Montserrat"/>
                          <a:ea typeface="Montserrat"/>
                          <a:cs typeface="Montserrat"/>
                          <a:sym typeface="Montserrat"/>
                        </a:rPr>
                        <a:t>297</a:t>
                      </a:r>
                      <a:r>
                        <a:rPr lang="en" sz="1200" b="1">
                          <a:highlight>
                            <a:srgbClr val="FFFF00"/>
                          </a:highlight>
                          <a:latin typeface="Montserrat"/>
                          <a:ea typeface="Montserrat"/>
                          <a:cs typeface="Montserrat"/>
                          <a:sym typeface="Montserrat"/>
                        </a:rPr>
                        <a:t>63</a:t>
                      </a:r>
                      <a:endParaRPr sz="1200" b="1">
                        <a:highlight>
                          <a:srgbClr val="FFFF00"/>
                        </a:highlight>
                        <a:latin typeface="Montserrat"/>
                        <a:ea typeface="Montserrat"/>
                        <a:cs typeface="Montserrat"/>
                        <a:sym typeface="Montserrat"/>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90" name="Google Shape;790;p24"/>
          <p:cNvSpPr txBox="1"/>
          <p:nvPr/>
        </p:nvSpPr>
        <p:spPr>
          <a:xfrm>
            <a:off x="2526050" y="3969525"/>
            <a:ext cx="465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Higher R2 score             Better Model Performance</a:t>
            </a:r>
            <a:endParaRPr>
              <a:latin typeface="Montserrat"/>
              <a:ea typeface="Montserrat"/>
              <a:cs typeface="Montserrat"/>
              <a:sym typeface="Montserrat"/>
            </a:endParaRPr>
          </a:p>
        </p:txBody>
      </p:sp>
      <p:sp>
        <p:nvSpPr>
          <p:cNvPr id="791" name="Google Shape;791;p24"/>
          <p:cNvSpPr txBox="1"/>
          <p:nvPr/>
        </p:nvSpPr>
        <p:spPr>
          <a:xfrm>
            <a:off x="517525" y="3296213"/>
            <a:ext cx="764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1"/>
                </a:solidFill>
                <a:latin typeface="Montserrat"/>
                <a:ea typeface="Montserrat"/>
                <a:cs typeface="Montserrat"/>
                <a:sym typeface="Montserrat"/>
              </a:rPr>
              <a:t>R2 score: measures how much the variability in sale price can be explained by the selected features in our model</a:t>
            </a:r>
            <a:endParaRPr sz="900">
              <a:solidFill>
                <a:schemeClr val="dk1"/>
              </a:solidFill>
              <a:latin typeface="Montserrat"/>
              <a:ea typeface="Montserrat"/>
              <a:cs typeface="Montserrat"/>
              <a:sym typeface="Montserrat"/>
            </a:endParaRPr>
          </a:p>
          <a:p>
            <a:pPr marL="0" lvl="0" indent="0" algn="l" rtl="0">
              <a:spcBef>
                <a:spcPts val="0"/>
              </a:spcBef>
              <a:spcAft>
                <a:spcPts val="0"/>
              </a:spcAft>
              <a:buNone/>
            </a:pPr>
            <a:r>
              <a:rPr lang="en" sz="900">
                <a:solidFill>
                  <a:schemeClr val="dk1"/>
                </a:solidFill>
                <a:latin typeface="Montserrat"/>
                <a:ea typeface="Montserrat"/>
                <a:cs typeface="Montserrat"/>
                <a:sym typeface="Montserrat"/>
              </a:rPr>
              <a:t>RMSE (Root Mean Square Error) : measures the average difference of the predicted value from actual sale price</a:t>
            </a:r>
            <a:endParaRPr sz="900">
              <a:solidFill>
                <a:schemeClr val="dk1"/>
              </a:solidFill>
              <a:latin typeface="Montserrat"/>
              <a:ea typeface="Montserrat"/>
              <a:cs typeface="Montserrat"/>
              <a:sym typeface="Montserrat"/>
            </a:endParaRPr>
          </a:p>
        </p:txBody>
      </p:sp>
      <p:sp>
        <p:nvSpPr>
          <p:cNvPr id="792" name="Google Shape;792;p24"/>
          <p:cNvSpPr/>
          <p:nvPr/>
        </p:nvSpPr>
        <p:spPr>
          <a:xfrm>
            <a:off x="2275550" y="3998575"/>
            <a:ext cx="250500" cy="239700"/>
          </a:xfrm>
          <a:prstGeom prst="upArrow">
            <a:avLst>
              <a:gd name="adj1" fmla="val 50000"/>
              <a:gd name="adj2" fmla="val 50000"/>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4215025" y="4009663"/>
            <a:ext cx="250500" cy="239700"/>
          </a:xfrm>
          <a:prstGeom prst="upArrow">
            <a:avLst>
              <a:gd name="adj1" fmla="val 50000"/>
              <a:gd name="adj2" fmla="val 50000"/>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txBox="1"/>
          <p:nvPr/>
        </p:nvSpPr>
        <p:spPr>
          <a:xfrm>
            <a:off x="2526050" y="4398675"/>
            <a:ext cx="465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Lower RMSE                  Better Model Performance</a:t>
            </a:r>
            <a:endParaRPr>
              <a:latin typeface="Montserrat"/>
              <a:ea typeface="Montserrat"/>
              <a:cs typeface="Montserrat"/>
              <a:sym typeface="Montserrat"/>
            </a:endParaRPr>
          </a:p>
        </p:txBody>
      </p:sp>
      <p:sp>
        <p:nvSpPr>
          <p:cNvPr id="795" name="Google Shape;795;p24"/>
          <p:cNvSpPr/>
          <p:nvPr/>
        </p:nvSpPr>
        <p:spPr>
          <a:xfrm>
            <a:off x="4215025" y="4478900"/>
            <a:ext cx="250500" cy="239700"/>
          </a:xfrm>
          <a:prstGeom prst="upArrow">
            <a:avLst>
              <a:gd name="adj1" fmla="val 50000"/>
              <a:gd name="adj2" fmla="val 50000"/>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2275550" y="4478913"/>
            <a:ext cx="250500" cy="239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26"/>
          <p:cNvSpPr txBox="1">
            <a:spLocks noGrp="1"/>
          </p:cNvSpPr>
          <p:nvPr>
            <p:ph type="ctrTitle"/>
          </p:nvPr>
        </p:nvSpPr>
        <p:spPr>
          <a:xfrm>
            <a:off x="790975" y="720000"/>
            <a:ext cx="72009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 3 features are ground living area, overall quality and total basement area</a:t>
            </a:r>
            <a:endParaRPr>
              <a:latin typeface="Montserrat Medium"/>
              <a:ea typeface="Montserrat Medium"/>
              <a:cs typeface="Montserrat Medium"/>
              <a:sym typeface="Montserrat Medium"/>
            </a:endParaRPr>
          </a:p>
        </p:txBody>
      </p:sp>
      <p:sp>
        <p:nvSpPr>
          <p:cNvPr id="810" name="Google Shape;810;p26"/>
          <p:cNvSpPr txBox="1"/>
          <p:nvPr/>
        </p:nvSpPr>
        <p:spPr>
          <a:xfrm>
            <a:off x="7399225" y="1416650"/>
            <a:ext cx="1634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811" name="Google Shape;811;p26"/>
          <p:cNvPicPr preferRelativeResize="0"/>
          <p:nvPr/>
        </p:nvPicPr>
        <p:blipFill>
          <a:blip r:embed="rId3">
            <a:alphaModFix/>
          </a:blip>
          <a:stretch>
            <a:fillRect/>
          </a:stretch>
        </p:blipFill>
        <p:spPr>
          <a:xfrm>
            <a:off x="199049" y="1130675"/>
            <a:ext cx="6782106" cy="3825101"/>
          </a:xfrm>
          <a:prstGeom prst="rect">
            <a:avLst/>
          </a:prstGeom>
          <a:noFill/>
          <a:ln>
            <a:noFill/>
          </a:ln>
        </p:spPr>
      </p:pic>
      <p:sp>
        <p:nvSpPr>
          <p:cNvPr id="812" name="Google Shape;812;p26"/>
          <p:cNvSpPr/>
          <p:nvPr/>
        </p:nvSpPr>
        <p:spPr>
          <a:xfrm>
            <a:off x="848900" y="1381575"/>
            <a:ext cx="2240100" cy="3574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13" name="Google Shape;813;p26"/>
          <p:cNvGraphicFramePr/>
          <p:nvPr/>
        </p:nvGraphicFramePr>
        <p:xfrm>
          <a:off x="7076450" y="1926150"/>
          <a:ext cx="1841075" cy="1875125"/>
        </p:xfrm>
        <a:graphic>
          <a:graphicData uri="http://schemas.openxmlformats.org/drawingml/2006/table">
            <a:tbl>
              <a:tblPr>
                <a:noFill/>
                <a:tableStyleId>{E9953BF1-0201-4067-B707-1B27745A8930}</a:tableStyleId>
              </a:tblPr>
              <a:tblGrid>
                <a:gridCol w="971825">
                  <a:extLst>
                    <a:ext uri="{9D8B030D-6E8A-4147-A177-3AD203B41FA5}">
                      <a16:colId xmlns:a16="http://schemas.microsoft.com/office/drawing/2014/main" val="20000"/>
                    </a:ext>
                  </a:extLst>
                </a:gridCol>
                <a:gridCol w="869250">
                  <a:extLst>
                    <a:ext uri="{9D8B030D-6E8A-4147-A177-3AD203B41FA5}">
                      <a16:colId xmlns:a16="http://schemas.microsoft.com/office/drawing/2014/main" val="20001"/>
                    </a:ext>
                  </a:extLst>
                </a:gridCol>
              </a:tblGrid>
              <a:tr h="366450">
                <a:tc>
                  <a:txBody>
                    <a:bodyPr/>
                    <a:lstStyle/>
                    <a:p>
                      <a:pPr marL="0" lvl="0" indent="0" algn="l" rtl="0">
                        <a:spcBef>
                          <a:spcPts val="0"/>
                        </a:spcBef>
                        <a:spcAft>
                          <a:spcPts val="0"/>
                        </a:spcAft>
                        <a:buNone/>
                      </a:pPr>
                      <a:endParaRPr sz="900">
                        <a:latin typeface="Montserrat"/>
                        <a:ea typeface="Montserrat"/>
                        <a:cs typeface="Montserrat"/>
                        <a:sym typeface="Montserrat"/>
                      </a:endParaRPr>
                    </a:p>
                  </a:txBody>
                  <a:tcPr marL="91425" marR="91425" marT="91425" marB="91425">
                    <a:solidFill>
                      <a:srgbClr val="C9DAF8"/>
                    </a:solidFill>
                  </a:tcPr>
                </a:tc>
                <a:tc>
                  <a:txBody>
                    <a:bodyPr/>
                    <a:lstStyle/>
                    <a:p>
                      <a:pPr marL="0" lvl="0" indent="0" algn="l" rtl="0">
                        <a:spcBef>
                          <a:spcPts val="0"/>
                        </a:spcBef>
                        <a:spcAft>
                          <a:spcPts val="0"/>
                        </a:spcAft>
                        <a:buNone/>
                      </a:pPr>
                      <a:r>
                        <a:rPr lang="en" sz="900">
                          <a:latin typeface="Montserrat"/>
                          <a:ea typeface="Montserrat"/>
                          <a:cs typeface="Montserrat"/>
                          <a:sym typeface="Montserrat"/>
                        </a:rPr>
                        <a:t>Median</a:t>
                      </a:r>
                      <a:endParaRPr sz="900">
                        <a:latin typeface="Montserrat"/>
                        <a:ea typeface="Montserrat"/>
                        <a:cs typeface="Montserrat"/>
                        <a:sym typeface="Montserrat"/>
                      </a:endParaRPr>
                    </a:p>
                  </a:txBody>
                  <a:tcPr marL="91425" marR="91425" marT="91425" marB="91425">
                    <a:solidFill>
                      <a:srgbClr val="C9DAF8"/>
                    </a:solidFill>
                  </a:tcPr>
                </a:tc>
                <a:extLst>
                  <a:ext uri="{0D108BD9-81ED-4DB2-BD59-A6C34878D82A}">
                    <a16:rowId xmlns:a16="http://schemas.microsoft.com/office/drawing/2014/main" val="10000"/>
                  </a:ext>
                </a:extLst>
              </a:tr>
              <a:tr h="457175">
                <a:tc>
                  <a:txBody>
                    <a:bodyPr/>
                    <a:lstStyle/>
                    <a:p>
                      <a:pPr marL="0" lvl="0" indent="0" algn="l" rtl="0">
                        <a:spcBef>
                          <a:spcPts val="0"/>
                        </a:spcBef>
                        <a:spcAft>
                          <a:spcPts val="0"/>
                        </a:spcAft>
                        <a:buClr>
                          <a:schemeClr val="dk1"/>
                        </a:buClr>
                        <a:buSzPts val="1100"/>
                        <a:buFont typeface="Arial"/>
                        <a:buNone/>
                      </a:pPr>
                      <a:r>
                        <a:rPr lang="en" sz="900">
                          <a:solidFill>
                            <a:schemeClr val="dk1"/>
                          </a:solidFill>
                          <a:latin typeface="Montserrat"/>
                          <a:ea typeface="Montserrat"/>
                          <a:cs typeface="Montserrat"/>
                          <a:sym typeface="Montserrat"/>
                        </a:rPr>
                        <a:t>Ground Living Area</a:t>
                      </a:r>
                      <a:endParaRPr sz="9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900">
                          <a:latin typeface="Montserrat"/>
                          <a:ea typeface="Montserrat"/>
                          <a:cs typeface="Montserrat"/>
                          <a:sym typeface="Montserrat"/>
                        </a:rPr>
                        <a:t>1444 sq. ft.</a:t>
                      </a:r>
                      <a:endParaRPr sz="9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366450">
                <a:tc>
                  <a:txBody>
                    <a:bodyPr/>
                    <a:lstStyle/>
                    <a:p>
                      <a:pPr marL="0" lvl="0" indent="0" algn="l" rtl="0">
                        <a:spcBef>
                          <a:spcPts val="0"/>
                        </a:spcBef>
                        <a:spcAft>
                          <a:spcPts val="0"/>
                        </a:spcAft>
                        <a:buNone/>
                      </a:pPr>
                      <a:r>
                        <a:rPr lang="en" sz="900">
                          <a:latin typeface="Montserrat"/>
                          <a:ea typeface="Montserrat"/>
                          <a:cs typeface="Montserrat"/>
                          <a:sym typeface="Montserrat"/>
                        </a:rPr>
                        <a:t>Overall Quality</a:t>
                      </a:r>
                      <a:endParaRPr sz="9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900">
                          <a:latin typeface="Montserrat"/>
                          <a:ea typeface="Montserrat"/>
                          <a:cs typeface="Montserrat"/>
                          <a:sym typeface="Montserrat"/>
                        </a:rPr>
                        <a:t>Score 6</a:t>
                      </a:r>
                      <a:endParaRPr sz="9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594325">
                <a:tc>
                  <a:txBody>
                    <a:bodyPr/>
                    <a:lstStyle/>
                    <a:p>
                      <a:pPr marL="0" lvl="0" indent="0" algn="l" rtl="0">
                        <a:spcBef>
                          <a:spcPts val="0"/>
                        </a:spcBef>
                        <a:spcAft>
                          <a:spcPts val="0"/>
                        </a:spcAft>
                        <a:buNone/>
                      </a:pPr>
                      <a:r>
                        <a:rPr lang="en" sz="900">
                          <a:latin typeface="Montserrat"/>
                          <a:ea typeface="Montserrat"/>
                          <a:cs typeface="Montserrat"/>
                          <a:sym typeface="Montserrat"/>
                        </a:rPr>
                        <a:t>Total Basement Area</a:t>
                      </a:r>
                      <a:endParaRPr sz="9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900">
                          <a:latin typeface="Montserrat"/>
                          <a:ea typeface="Montserrat"/>
                          <a:cs typeface="Montserrat"/>
                          <a:sym typeface="Montserrat"/>
                        </a:rPr>
                        <a:t>994 sq. ft.</a:t>
                      </a:r>
                      <a:endParaRPr sz="9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27"/>
          <p:cNvSpPr txBox="1">
            <a:spLocks noGrp="1"/>
          </p:cNvSpPr>
          <p:nvPr>
            <p:ph type="ctrTitle"/>
          </p:nvPr>
        </p:nvSpPr>
        <p:spPr>
          <a:xfrm>
            <a:off x="790975" y="720000"/>
            <a:ext cx="81993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DESIRABLE LOCATIONS </a:t>
            </a:r>
            <a:endParaRPr/>
          </a:p>
        </p:txBody>
      </p:sp>
      <p:sp>
        <p:nvSpPr>
          <p:cNvPr id="819" name="Google Shape;819;p27"/>
          <p:cNvSpPr txBox="1"/>
          <p:nvPr/>
        </p:nvSpPr>
        <p:spPr>
          <a:xfrm>
            <a:off x="6353025" y="1513550"/>
            <a:ext cx="26808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Top 3 neighborhoods:</a:t>
            </a: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b="1">
                <a:solidFill>
                  <a:schemeClr val="dk1"/>
                </a:solidFill>
                <a:latin typeface="Montserrat"/>
                <a:ea typeface="Montserrat"/>
                <a:cs typeface="Montserrat"/>
                <a:sym typeface="Montserrat"/>
              </a:rPr>
              <a:t>Northridge, </a:t>
            </a:r>
            <a:br>
              <a:rPr lang="en" b="1">
                <a:solidFill>
                  <a:schemeClr val="dk1"/>
                </a:solidFill>
                <a:latin typeface="Montserrat"/>
                <a:ea typeface="Montserrat"/>
                <a:cs typeface="Montserrat"/>
                <a:sym typeface="Montserrat"/>
              </a:rPr>
            </a:br>
            <a:r>
              <a:rPr lang="en" b="1">
                <a:solidFill>
                  <a:schemeClr val="dk1"/>
                </a:solidFill>
                <a:latin typeface="Montserrat"/>
                <a:ea typeface="Montserrat"/>
                <a:cs typeface="Montserrat"/>
                <a:sym typeface="Montserrat"/>
              </a:rPr>
              <a:t>Stone Brook</a:t>
            </a:r>
            <a:r>
              <a:rPr lang="en">
                <a:solidFill>
                  <a:schemeClr val="dk1"/>
                </a:solidFill>
                <a:latin typeface="Montserrat"/>
                <a:ea typeface="Montserrat"/>
                <a:cs typeface="Montserrat"/>
                <a:sym typeface="Montserrat"/>
              </a:rPr>
              <a:t> and </a:t>
            </a:r>
            <a:r>
              <a:rPr lang="en" b="1">
                <a:solidFill>
                  <a:schemeClr val="dk1"/>
                </a:solidFill>
                <a:latin typeface="Montserrat"/>
                <a:ea typeface="Montserrat"/>
                <a:cs typeface="Montserrat"/>
                <a:sym typeface="Montserrat"/>
              </a:rPr>
              <a:t> Northridge Heights</a:t>
            </a:r>
            <a:br>
              <a:rPr lang="en" b="1">
                <a:solidFill>
                  <a:schemeClr val="dk1"/>
                </a:solidFill>
                <a:latin typeface="Montserrat"/>
                <a:ea typeface="Montserrat"/>
                <a:cs typeface="Montserrat"/>
                <a:sym typeface="Montserrat"/>
              </a:rPr>
            </a:b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Located North-west of Ames with lower crime rate and better education ranking*</a:t>
            </a:r>
            <a:endParaRPr>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solidFill>
                <a:schemeClr val="dk1"/>
              </a:solidFill>
            </a:endParaRPr>
          </a:p>
        </p:txBody>
      </p:sp>
      <p:pic>
        <p:nvPicPr>
          <p:cNvPr id="820" name="Google Shape;820;p27"/>
          <p:cNvPicPr preferRelativeResize="0"/>
          <p:nvPr/>
        </p:nvPicPr>
        <p:blipFill>
          <a:blip r:embed="rId3">
            <a:alphaModFix/>
          </a:blip>
          <a:stretch>
            <a:fillRect/>
          </a:stretch>
        </p:blipFill>
        <p:spPr>
          <a:xfrm>
            <a:off x="279649" y="1211642"/>
            <a:ext cx="6021475" cy="3692133"/>
          </a:xfrm>
          <a:prstGeom prst="rect">
            <a:avLst/>
          </a:prstGeom>
          <a:noFill/>
          <a:ln>
            <a:noFill/>
          </a:ln>
        </p:spPr>
      </p:pic>
      <p:sp>
        <p:nvSpPr>
          <p:cNvPr id="821" name="Google Shape;821;p27"/>
          <p:cNvSpPr txBox="1"/>
          <p:nvPr/>
        </p:nvSpPr>
        <p:spPr>
          <a:xfrm>
            <a:off x="6483825" y="4751200"/>
            <a:ext cx="2680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Montserrat"/>
                <a:ea typeface="Montserrat"/>
                <a:cs typeface="Montserrat"/>
                <a:sym typeface="Montserrat"/>
              </a:rPr>
              <a:t>*www.neighborhoodscout.com/ia/ames</a:t>
            </a:r>
            <a:endParaRPr sz="900">
              <a:latin typeface="Montserrat"/>
              <a:ea typeface="Montserrat"/>
              <a:cs typeface="Montserrat"/>
              <a:sym typeface="Montserrat"/>
            </a:endParaRPr>
          </a:p>
        </p:txBody>
      </p:sp>
      <p:sp>
        <p:nvSpPr>
          <p:cNvPr id="822" name="Google Shape;822;p27"/>
          <p:cNvSpPr/>
          <p:nvPr/>
        </p:nvSpPr>
        <p:spPr>
          <a:xfrm>
            <a:off x="790975" y="1348025"/>
            <a:ext cx="560400" cy="347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28"/>
          <p:cNvSpPr txBox="1"/>
          <p:nvPr/>
        </p:nvSpPr>
        <p:spPr>
          <a:xfrm>
            <a:off x="5727785" y="2204633"/>
            <a:ext cx="1479600" cy="5628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endParaRPr sz="1100">
              <a:solidFill>
                <a:srgbClr val="434343"/>
              </a:solidFill>
              <a:latin typeface="EB Garamond"/>
              <a:ea typeface="EB Garamond"/>
              <a:cs typeface="EB Garamond"/>
              <a:sym typeface="EB Garamond"/>
            </a:endParaRPr>
          </a:p>
        </p:txBody>
      </p:sp>
      <p:sp>
        <p:nvSpPr>
          <p:cNvPr id="828" name="Google Shape;828;p28"/>
          <p:cNvSpPr txBox="1"/>
          <p:nvPr/>
        </p:nvSpPr>
        <p:spPr>
          <a:xfrm>
            <a:off x="251200" y="2474750"/>
            <a:ext cx="2707800" cy="957600"/>
          </a:xfrm>
          <a:prstGeom prst="rect">
            <a:avLst/>
          </a:prstGeom>
          <a:noFill/>
          <a:ln>
            <a:noFill/>
          </a:ln>
        </p:spPr>
        <p:txBody>
          <a:bodyPr spcFirstLastPara="1" wrap="square" lIns="0" tIns="6350" rIns="0" bIns="0" anchor="t" anchorCtr="0">
            <a:noAutofit/>
          </a:bodyPr>
          <a:lstStyle/>
          <a:p>
            <a:pPr marL="457200" marR="0" lvl="0" indent="0" algn="l" rtl="0">
              <a:lnSpc>
                <a:spcPct val="100000"/>
              </a:lnSpc>
              <a:spcBef>
                <a:spcPts val="0"/>
              </a:spcBef>
              <a:spcAft>
                <a:spcPts val="0"/>
              </a:spcAft>
              <a:buNone/>
            </a:pPr>
            <a:r>
              <a:rPr lang="en" b="1">
                <a:solidFill>
                  <a:srgbClr val="434343"/>
                </a:solidFill>
                <a:latin typeface="Montserrat"/>
                <a:ea typeface="Montserrat"/>
                <a:cs typeface="Montserrat"/>
                <a:sym typeface="Montserrat"/>
              </a:rPr>
              <a:t>External factors skewing sale prices </a:t>
            </a:r>
            <a:br>
              <a:rPr lang="en" b="1">
                <a:solidFill>
                  <a:srgbClr val="434343"/>
                </a:solidFill>
                <a:latin typeface="Montserrat"/>
                <a:ea typeface="Montserrat"/>
                <a:cs typeface="Montserrat"/>
                <a:sym typeface="Montserrat"/>
              </a:rPr>
            </a:br>
            <a:r>
              <a:rPr lang="en" b="1">
                <a:solidFill>
                  <a:srgbClr val="434343"/>
                </a:solidFill>
                <a:latin typeface="Montserrat"/>
                <a:ea typeface="Montserrat"/>
                <a:cs typeface="Montserrat"/>
                <a:sym typeface="Montserrat"/>
              </a:rPr>
              <a:t>(eg. recession, natural disasters)</a:t>
            </a:r>
            <a:endParaRPr b="1">
              <a:solidFill>
                <a:srgbClr val="434343"/>
              </a:solidFill>
              <a:latin typeface="Montserrat"/>
              <a:ea typeface="Montserrat"/>
              <a:cs typeface="Montserrat"/>
              <a:sym typeface="Montserrat"/>
            </a:endParaRPr>
          </a:p>
        </p:txBody>
      </p:sp>
      <p:sp>
        <p:nvSpPr>
          <p:cNvPr id="829" name="Google Shape;829;p28"/>
          <p:cNvSpPr txBox="1"/>
          <p:nvPr/>
        </p:nvSpPr>
        <p:spPr>
          <a:xfrm>
            <a:off x="6401450" y="1660225"/>
            <a:ext cx="2333700" cy="61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TIME CONSTRAINT</a:t>
            </a:r>
            <a:endParaRPr sz="1800">
              <a:solidFill>
                <a:schemeClr val="accent2"/>
              </a:solidFill>
              <a:latin typeface="Montserrat ExtraBold"/>
              <a:ea typeface="Montserrat ExtraBold"/>
              <a:cs typeface="Montserrat ExtraBold"/>
              <a:sym typeface="Montserrat ExtraBold"/>
            </a:endParaRPr>
          </a:p>
        </p:txBody>
      </p:sp>
      <p:sp>
        <p:nvSpPr>
          <p:cNvPr id="830" name="Google Shape;830;p28"/>
          <p:cNvSpPr txBox="1"/>
          <p:nvPr/>
        </p:nvSpPr>
        <p:spPr>
          <a:xfrm>
            <a:off x="3800700" y="1830813"/>
            <a:ext cx="2333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NEW DATA</a:t>
            </a:r>
            <a:endParaRPr sz="1800">
              <a:solidFill>
                <a:schemeClr val="accent2"/>
              </a:solidFill>
              <a:latin typeface="Montserrat ExtraBold"/>
              <a:ea typeface="Montserrat ExtraBold"/>
              <a:cs typeface="Montserrat ExtraBold"/>
              <a:sym typeface="Montserrat ExtraBold"/>
            </a:endParaRPr>
          </a:p>
        </p:txBody>
      </p:sp>
      <p:cxnSp>
        <p:nvCxnSpPr>
          <p:cNvPr id="831" name="Google Shape;831;p28"/>
          <p:cNvCxnSpPr/>
          <p:nvPr/>
        </p:nvCxnSpPr>
        <p:spPr>
          <a:xfrm>
            <a:off x="3137125" y="1575650"/>
            <a:ext cx="0" cy="3181500"/>
          </a:xfrm>
          <a:prstGeom prst="straightConnector1">
            <a:avLst/>
          </a:prstGeom>
          <a:noFill/>
          <a:ln w="38100" cap="flat" cmpd="sng">
            <a:solidFill>
              <a:schemeClr val="accent1"/>
            </a:solidFill>
            <a:prstDash val="solid"/>
            <a:round/>
            <a:headEnd type="none" w="med" len="med"/>
            <a:tailEnd type="none" w="med" len="med"/>
          </a:ln>
        </p:spPr>
      </p:cxnSp>
      <p:sp>
        <p:nvSpPr>
          <p:cNvPr id="832" name="Google Shape;832;p28"/>
          <p:cNvSpPr txBox="1"/>
          <p:nvPr/>
        </p:nvSpPr>
        <p:spPr>
          <a:xfrm>
            <a:off x="6134400" y="2474750"/>
            <a:ext cx="3009600" cy="1161600"/>
          </a:xfrm>
          <a:prstGeom prst="rect">
            <a:avLst/>
          </a:prstGeom>
          <a:noFill/>
          <a:ln>
            <a:noFill/>
          </a:ln>
        </p:spPr>
        <p:txBody>
          <a:bodyPr spcFirstLastPara="1" wrap="square" lIns="0" tIns="6350" rIns="0" bIns="0" anchor="t" anchorCtr="0">
            <a:noAutofit/>
          </a:bodyPr>
          <a:lstStyle/>
          <a:p>
            <a:pPr marL="457200" marR="0" lvl="0" indent="0" algn="l" rtl="0">
              <a:lnSpc>
                <a:spcPct val="100000"/>
              </a:lnSpc>
              <a:spcBef>
                <a:spcPts val="0"/>
              </a:spcBef>
              <a:spcAft>
                <a:spcPts val="0"/>
              </a:spcAft>
              <a:buNone/>
            </a:pPr>
            <a:r>
              <a:rPr lang="en" b="1">
                <a:solidFill>
                  <a:schemeClr val="dk1"/>
                </a:solidFill>
                <a:latin typeface="Montserrat"/>
                <a:ea typeface="Montserrat"/>
                <a:cs typeface="Montserrat"/>
                <a:sym typeface="Montserrat"/>
              </a:rPr>
              <a:t>Different models</a:t>
            </a:r>
            <a:endParaRPr b="1">
              <a:solidFill>
                <a:srgbClr val="434343"/>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a:solidFill>
                <a:srgbClr val="434343"/>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a:solidFill>
                <a:srgbClr val="434343"/>
              </a:solidFill>
              <a:latin typeface="Montserrat"/>
              <a:ea typeface="Montserrat"/>
              <a:cs typeface="Montserrat"/>
              <a:sym typeface="Montserrat"/>
            </a:endParaRPr>
          </a:p>
        </p:txBody>
      </p:sp>
      <p:grpSp>
        <p:nvGrpSpPr>
          <p:cNvPr id="833" name="Google Shape;833;p28"/>
          <p:cNvGrpSpPr/>
          <p:nvPr/>
        </p:nvGrpSpPr>
        <p:grpSpPr>
          <a:xfrm>
            <a:off x="7167442" y="3432363"/>
            <a:ext cx="1865790" cy="1575082"/>
            <a:chOff x="3103900" y="938525"/>
            <a:chExt cx="1878375" cy="1759475"/>
          </a:xfrm>
        </p:grpSpPr>
        <p:sp>
          <p:nvSpPr>
            <p:cNvPr id="834" name="Google Shape;834;p28"/>
            <p:cNvSpPr/>
            <p:nvPr/>
          </p:nvSpPr>
          <p:spPr>
            <a:xfrm>
              <a:off x="3103900" y="2553950"/>
              <a:ext cx="1826225" cy="144050"/>
            </a:xfrm>
            <a:custGeom>
              <a:avLst/>
              <a:gdLst/>
              <a:ahLst/>
              <a:cxnLst/>
              <a:rect l="l" t="t" r="r" b="b"/>
              <a:pathLst>
                <a:path w="73049" h="5762" extrusionOk="0">
                  <a:moveTo>
                    <a:pt x="36525" y="1"/>
                  </a:moveTo>
                  <a:cubicBezTo>
                    <a:pt x="26838" y="1"/>
                    <a:pt x="17549" y="304"/>
                    <a:pt x="10699" y="845"/>
                  </a:cubicBezTo>
                  <a:cubicBezTo>
                    <a:pt x="3850" y="1385"/>
                    <a:pt x="1" y="2118"/>
                    <a:pt x="1" y="2882"/>
                  </a:cubicBezTo>
                  <a:cubicBezTo>
                    <a:pt x="1" y="3646"/>
                    <a:pt x="3850" y="4377"/>
                    <a:pt x="10699" y="4918"/>
                  </a:cubicBezTo>
                  <a:cubicBezTo>
                    <a:pt x="17549" y="5458"/>
                    <a:pt x="26838" y="5761"/>
                    <a:pt x="36525" y="5761"/>
                  </a:cubicBezTo>
                  <a:cubicBezTo>
                    <a:pt x="46212" y="5761"/>
                    <a:pt x="55502" y="5458"/>
                    <a:pt x="62351" y="4918"/>
                  </a:cubicBezTo>
                  <a:cubicBezTo>
                    <a:pt x="69201" y="4377"/>
                    <a:pt x="73048" y="3646"/>
                    <a:pt x="73048" y="2882"/>
                  </a:cubicBezTo>
                  <a:cubicBezTo>
                    <a:pt x="73048" y="2118"/>
                    <a:pt x="69201" y="1385"/>
                    <a:pt x="62351" y="845"/>
                  </a:cubicBezTo>
                  <a:cubicBezTo>
                    <a:pt x="55502" y="304"/>
                    <a:pt x="46212" y="1"/>
                    <a:pt x="36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3831125" y="2359450"/>
              <a:ext cx="323825" cy="254425"/>
            </a:xfrm>
            <a:custGeom>
              <a:avLst/>
              <a:gdLst/>
              <a:ahLst/>
              <a:cxnLst/>
              <a:rect l="l" t="t" r="r" b="b"/>
              <a:pathLst>
                <a:path w="12953" h="10177" extrusionOk="0">
                  <a:moveTo>
                    <a:pt x="1537" y="1"/>
                  </a:moveTo>
                  <a:lnTo>
                    <a:pt x="1" y="4685"/>
                  </a:lnTo>
                  <a:cubicBezTo>
                    <a:pt x="24" y="4688"/>
                    <a:pt x="55" y="4689"/>
                    <a:pt x="93" y="4689"/>
                  </a:cubicBezTo>
                  <a:cubicBezTo>
                    <a:pt x="125" y="4689"/>
                    <a:pt x="161" y="4688"/>
                    <a:pt x="202" y="4688"/>
                  </a:cubicBezTo>
                  <a:cubicBezTo>
                    <a:pt x="650" y="4688"/>
                    <a:pt x="1610" y="4752"/>
                    <a:pt x="2455" y="6273"/>
                  </a:cubicBezTo>
                  <a:cubicBezTo>
                    <a:pt x="3470" y="8095"/>
                    <a:pt x="4804" y="10173"/>
                    <a:pt x="7047" y="10176"/>
                  </a:cubicBezTo>
                  <a:cubicBezTo>
                    <a:pt x="7048" y="10176"/>
                    <a:pt x="7050" y="10176"/>
                    <a:pt x="7052" y="10176"/>
                  </a:cubicBezTo>
                  <a:cubicBezTo>
                    <a:pt x="9296" y="10176"/>
                    <a:pt x="12667" y="8212"/>
                    <a:pt x="12809" y="6443"/>
                  </a:cubicBezTo>
                  <a:cubicBezTo>
                    <a:pt x="12953" y="4674"/>
                    <a:pt x="8779" y="369"/>
                    <a:pt x="8779" y="369"/>
                  </a:cubicBez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3866400" y="2388400"/>
              <a:ext cx="287575" cy="223600"/>
            </a:xfrm>
            <a:custGeom>
              <a:avLst/>
              <a:gdLst/>
              <a:ahLst/>
              <a:cxnLst/>
              <a:rect l="l" t="t" r="r" b="b"/>
              <a:pathLst>
                <a:path w="11503" h="8944" extrusionOk="0">
                  <a:moveTo>
                    <a:pt x="8098" y="1"/>
                  </a:moveTo>
                  <a:cubicBezTo>
                    <a:pt x="7807" y="70"/>
                    <a:pt x="7519" y="155"/>
                    <a:pt x="7238" y="258"/>
                  </a:cubicBezTo>
                  <a:cubicBezTo>
                    <a:pt x="0" y="2894"/>
                    <a:pt x="6330" y="8850"/>
                    <a:pt x="6431" y="8944"/>
                  </a:cubicBezTo>
                  <a:cubicBezTo>
                    <a:pt x="8599" y="8577"/>
                    <a:pt x="11271" y="6856"/>
                    <a:pt x="11398" y="5285"/>
                  </a:cubicBezTo>
                  <a:cubicBezTo>
                    <a:pt x="11503" y="3988"/>
                    <a:pt x="9288" y="1328"/>
                    <a:pt x="8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3167200" y="2401350"/>
              <a:ext cx="523075" cy="174700"/>
            </a:xfrm>
            <a:custGeom>
              <a:avLst/>
              <a:gdLst/>
              <a:ahLst/>
              <a:cxnLst/>
              <a:rect l="l" t="t" r="r" b="b"/>
              <a:pathLst>
                <a:path w="20923" h="6988" extrusionOk="0">
                  <a:moveTo>
                    <a:pt x="6526" y="1"/>
                  </a:moveTo>
                  <a:cubicBezTo>
                    <a:pt x="6491" y="1"/>
                    <a:pt x="6457" y="1"/>
                    <a:pt x="6421" y="1"/>
                  </a:cubicBezTo>
                  <a:cubicBezTo>
                    <a:pt x="3622" y="9"/>
                    <a:pt x="1485" y="1683"/>
                    <a:pt x="743" y="2873"/>
                  </a:cubicBezTo>
                  <a:cubicBezTo>
                    <a:pt x="0" y="4062"/>
                    <a:pt x="2540" y="6157"/>
                    <a:pt x="5446" y="6717"/>
                  </a:cubicBezTo>
                  <a:cubicBezTo>
                    <a:pt x="6467" y="6913"/>
                    <a:pt x="7403" y="6988"/>
                    <a:pt x="8300" y="6988"/>
                  </a:cubicBezTo>
                  <a:cubicBezTo>
                    <a:pt x="9955" y="6988"/>
                    <a:pt x="11475" y="6734"/>
                    <a:pt x="13144" y="6525"/>
                  </a:cubicBezTo>
                  <a:cubicBezTo>
                    <a:pt x="13571" y="6472"/>
                    <a:pt x="14037" y="6457"/>
                    <a:pt x="14518" y="6457"/>
                  </a:cubicBezTo>
                  <a:cubicBezTo>
                    <a:pt x="15142" y="6457"/>
                    <a:pt x="15793" y="6482"/>
                    <a:pt x="16425" y="6482"/>
                  </a:cubicBezTo>
                  <a:cubicBezTo>
                    <a:pt x="18242" y="6482"/>
                    <a:pt x="19899" y="6273"/>
                    <a:pt x="20290" y="4651"/>
                  </a:cubicBezTo>
                  <a:cubicBezTo>
                    <a:pt x="20923" y="2030"/>
                    <a:pt x="13990" y="621"/>
                    <a:pt x="13990" y="621"/>
                  </a:cubicBezTo>
                  <a:cubicBezTo>
                    <a:pt x="13990" y="621"/>
                    <a:pt x="12550" y="459"/>
                    <a:pt x="11045" y="378"/>
                  </a:cubicBezTo>
                  <a:cubicBezTo>
                    <a:pt x="9560" y="297"/>
                    <a:pt x="9227" y="1"/>
                    <a:pt x="6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3167200" y="2401700"/>
              <a:ext cx="220200" cy="172275"/>
            </a:xfrm>
            <a:custGeom>
              <a:avLst/>
              <a:gdLst/>
              <a:ahLst/>
              <a:cxnLst/>
              <a:rect l="l" t="t" r="r" b="b"/>
              <a:pathLst>
                <a:path w="8808" h="6891" extrusionOk="0">
                  <a:moveTo>
                    <a:pt x="6087" y="1"/>
                  </a:moveTo>
                  <a:cubicBezTo>
                    <a:pt x="3455" y="134"/>
                    <a:pt x="1454" y="1717"/>
                    <a:pt x="743" y="2859"/>
                  </a:cubicBezTo>
                  <a:cubicBezTo>
                    <a:pt x="0" y="4048"/>
                    <a:pt x="2540" y="6143"/>
                    <a:pt x="5446" y="6703"/>
                  </a:cubicBezTo>
                  <a:cubicBezTo>
                    <a:pt x="5886" y="6787"/>
                    <a:pt x="6308" y="6847"/>
                    <a:pt x="6721" y="6890"/>
                  </a:cubicBezTo>
                  <a:cubicBezTo>
                    <a:pt x="8808" y="4773"/>
                    <a:pt x="7170" y="1660"/>
                    <a:pt x="6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3226775" y="1451375"/>
              <a:ext cx="540675" cy="154975"/>
            </a:xfrm>
            <a:custGeom>
              <a:avLst/>
              <a:gdLst/>
              <a:ahLst/>
              <a:cxnLst/>
              <a:rect l="l" t="t" r="r" b="b"/>
              <a:pathLst>
                <a:path w="21627" h="6199" extrusionOk="0">
                  <a:moveTo>
                    <a:pt x="1423" y="0"/>
                  </a:moveTo>
                  <a:lnTo>
                    <a:pt x="1" y="583"/>
                  </a:lnTo>
                  <a:lnTo>
                    <a:pt x="7629" y="6199"/>
                  </a:lnTo>
                  <a:lnTo>
                    <a:pt x="21626" y="2688"/>
                  </a:lnTo>
                  <a:lnTo>
                    <a:pt x="21469" y="1202"/>
                  </a:lnTo>
                  <a:cubicBezTo>
                    <a:pt x="21469" y="1202"/>
                    <a:pt x="13979" y="1949"/>
                    <a:pt x="11025" y="2263"/>
                  </a:cubicBezTo>
                  <a:cubicBezTo>
                    <a:pt x="8072" y="2577"/>
                    <a:pt x="7935" y="4582"/>
                    <a:pt x="7935" y="4582"/>
                  </a:cubicBezTo>
                  <a:lnTo>
                    <a:pt x="7369" y="2999"/>
                  </a:lnTo>
                  <a:cubicBezTo>
                    <a:pt x="6802" y="1417"/>
                    <a:pt x="1423" y="0"/>
                    <a:pt x="1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3779100" y="1847225"/>
              <a:ext cx="195100" cy="281550"/>
            </a:xfrm>
            <a:custGeom>
              <a:avLst/>
              <a:gdLst/>
              <a:ahLst/>
              <a:cxnLst/>
              <a:rect l="l" t="t" r="r" b="b"/>
              <a:pathLst>
                <a:path w="7804" h="11262" extrusionOk="0">
                  <a:moveTo>
                    <a:pt x="4819" y="1"/>
                  </a:moveTo>
                  <a:cubicBezTo>
                    <a:pt x="4819" y="1"/>
                    <a:pt x="1935" y="5976"/>
                    <a:pt x="1749" y="7088"/>
                  </a:cubicBezTo>
                  <a:cubicBezTo>
                    <a:pt x="1564" y="8200"/>
                    <a:pt x="0" y="11262"/>
                    <a:pt x="0" y="11262"/>
                  </a:cubicBezTo>
                  <a:lnTo>
                    <a:pt x="7488" y="10846"/>
                  </a:lnTo>
                  <a:lnTo>
                    <a:pt x="7804" y="1530"/>
                  </a:lnTo>
                  <a:lnTo>
                    <a:pt x="4819"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3151575" y="1884825"/>
              <a:ext cx="951650" cy="607175"/>
            </a:xfrm>
            <a:custGeom>
              <a:avLst/>
              <a:gdLst/>
              <a:ahLst/>
              <a:cxnLst/>
              <a:rect l="l" t="t" r="r" b="b"/>
              <a:pathLst>
                <a:path w="38066" h="24287" extrusionOk="0">
                  <a:moveTo>
                    <a:pt x="7036" y="1"/>
                  </a:moveTo>
                  <a:cubicBezTo>
                    <a:pt x="7024" y="1"/>
                    <a:pt x="7013" y="1"/>
                    <a:pt x="7002" y="1"/>
                  </a:cubicBezTo>
                  <a:cubicBezTo>
                    <a:pt x="3800" y="69"/>
                    <a:pt x="1937" y="461"/>
                    <a:pt x="998" y="3323"/>
                  </a:cubicBezTo>
                  <a:cubicBezTo>
                    <a:pt x="58" y="6186"/>
                    <a:pt x="1" y="8762"/>
                    <a:pt x="5738" y="12047"/>
                  </a:cubicBezTo>
                  <a:cubicBezTo>
                    <a:pt x="11474" y="15331"/>
                    <a:pt x="27013" y="24287"/>
                    <a:pt x="27013" y="24287"/>
                  </a:cubicBezTo>
                  <a:cubicBezTo>
                    <a:pt x="27013" y="24287"/>
                    <a:pt x="27897" y="20141"/>
                    <a:pt x="30628" y="20094"/>
                  </a:cubicBezTo>
                  <a:cubicBezTo>
                    <a:pt x="30671" y="20094"/>
                    <a:pt x="30715" y="20093"/>
                    <a:pt x="30758" y="20093"/>
                  </a:cubicBezTo>
                  <a:cubicBezTo>
                    <a:pt x="33505" y="20093"/>
                    <a:pt x="38065" y="21455"/>
                    <a:pt x="38065" y="21455"/>
                  </a:cubicBezTo>
                  <a:lnTo>
                    <a:pt x="27732" y="9708"/>
                  </a:lnTo>
                  <a:cubicBezTo>
                    <a:pt x="26686" y="9490"/>
                    <a:pt x="10319" y="1"/>
                    <a:pt x="7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3154950" y="1886400"/>
              <a:ext cx="174450" cy="224250"/>
            </a:xfrm>
            <a:custGeom>
              <a:avLst/>
              <a:gdLst/>
              <a:ahLst/>
              <a:cxnLst/>
              <a:rect l="l" t="t" r="r" b="b"/>
              <a:pathLst>
                <a:path w="6978" h="8970" extrusionOk="0">
                  <a:moveTo>
                    <a:pt x="5520" y="0"/>
                  </a:moveTo>
                  <a:cubicBezTo>
                    <a:pt x="3132" y="181"/>
                    <a:pt x="1661" y="827"/>
                    <a:pt x="863" y="3260"/>
                  </a:cubicBezTo>
                  <a:cubicBezTo>
                    <a:pt x="229" y="5192"/>
                    <a:pt x="0" y="6993"/>
                    <a:pt x="1678" y="8970"/>
                  </a:cubicBezTo>
                  <a:cubicBezTo>
                    <a:pt x="3440" y="7799"/>
                    <a:pt x="6978" y="4726"/>
                    <a:pt x="5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3642275" y="1989225"/>
              <a:ext cx="142575" cy="32400"/>
            </a:xfrm>
            <a:custGeom>
              <a:avLst/>
              <a:gdLst/>
              <a:ahLst/>
              <a:cxnLst/>
              <a:rect l="l" t="t" r="r" b="b"/>
              <a:pathLst>
                <a:path w="5703" h="1296" extrusionOk="0">
                  <a:moveTo>
                    <a:pt x="5590" y="0"/>
                  </a:moveTo>
                  <a:cubicBezTo>
                    <a:pt x="5590" y="0"/>
                    <a:pt x="5589" y="1"/>
                    <a:pt x="5588" y="1"/>
                  </a:cubicBezTo>
                  <a:cubicBezTo>
                    <a:pt x="5447" y="16"/>
                    <a:pt x="0" y="584"/>
                    <a:pt x="0" y="584"/>
                  </a:cubicBezTo>
                  <a:cubicBezTo>
                    <a:pt x="0" y="584"/>
                    <a:pt x="2607" y="1296"/>
                    <a:pt x="3339" y="1296"/>
                  </a:cubicBezTo>
                  <a:cubicBezTo>
                    <a:pt x="3414" y="1296"/>
                    <a:pt x="3469" y="1288"/>
                    <a:pt x="3500" y="1272"/>
                  </a:cubicBezTo>
                  <a:cubicBezTo>
                    <a:pt x="3833" y="1095"/>
                    <a:pt x="5702" y="0"/>
                    <a:pt x="5590" y="0"/>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3921250" y="1258725"/>
              <a:ext cx="145775" cy="139750"/>
            </a:xfrm>
            <a:custGeom>
              <a:avLst/>
              <a:gdLst/>
              <a:ahLst/>
              <a:cxnLst/>
              <a:rect l="l" t="t" r="r" b="b"/>
              <a:pathLst>
                <a:path w="5831" h="5590" extrusionOk="0">
                  <a:moveTo>
                    <a:pt x="1631" y="0"/>
                  </a:moveTo>
                  <a:cubicBezTo>
                    <a:pt x="1591" y="183"/>
                    <a:pt x="935" y="3413"/>
                    <a:pt x="253" y="4876"/>
                  </a:cubicBezTo>
                  <a:cubicBezTo>
                    <a:pt x="0" y="5419"/>
                    <a:pt x="600" y="5590"/>
                    <a:pt x="1455" y="5590"/>
                  </a:cubicBezTo>
                  <a:cubicBezTo>
                    <a:pt x="2903" y="5590"/>
                    <a:pt x="5084" y="5099"/>
                    <a:pt x="5084" y="5099"/>
                  </a:cubicBezTo>
                  <a:lnTo>
                    <a:pt x="5831" y="385"/>
                  </a:lnTo>
                  <a:lnTo>
                    <a:pt x="1631" y="0"/>
                  </a:lnTo>
                  <a:close/>
                </a:path>
              </a:pathLst>
            </a:custGeom>
            <a:solidFill>
              <a:srgbClr val="64B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3911675" y="968500"/>
              <a:ext cx="403800" cy="345375"/>
            </a:xfrm>
            <a:custGeom>
              <a:avLst/>
              <a:gdLst/>
              <a:ahLst/>
              <a:cxnLst/>
              <a:rect l="l" t="t" r="r" b="b"/>
              <a:pathLst>
                <a:path w="16152" h="13815" extrusionOk="0">
                  <a:moveTo>
                    <a:pt x="7086" y="0"/>
                  </a:moveTo>
                  <a:cubicBezTo>
                    <a:pt x="6829" y="0"/>
                    <a:pt x="6578" y="27"/>
                    <a:pt x="6336" y="82"/>
                  </a:cubicBezTo>
                  <a:cubicBezTo>
                    <a:pt x="6336" y="82"/>
                    <a:pt x="6310" y="81"/>
                    <a:pt x="6260" y="81"/>
                  </a:cubicBezTo>
                  <a:cubicBezTo>
                    <a:pt x="5682" y="81"/>
                    <a:pt x="1964" y="173"/>
                    <a:pt x="1022" y="2513"/>
                  </a:cubicBezTo>
                  <a:cubicBezTo>
                    <a:pt x="0" y="5054"/>
                    <a:pt x="68" y="13157"/>
                    <a:pt x="3109" y="13713"/>
                  </a:cubicBezTo>
                  <a:cubicBezTo>
                    <a:pt x="3491" y="13782"/>
                    <a:pt x="3856" y="13814"/>
                    <a:pt x="4205" y="13814"/>
                  </a:cubicBezTo>
                  <a:cubicBezTo>
                    <a:pt x="6634" y="13814"/>
                    <a:pt x="8303" y="12267"/>
                    <a:pt x="9732" y="11144"/>
                  </a:cubicBezTo>
                  <a:cubicBezTo>
                    <a:pt x="16151" y="6093"/>
                    <a:pt x="10975" y="0"/>
                    <a:pt x="70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4007600" y="1179425"/>
              <a:ext cx="191300" cy="233175"/>
            </a:xfrm>
            <a:custGeom>
              <a:avLst/>
              <a:gdLst/>
              <a:ahLst/>
              <a:cxnLst/>
              <a:rect l="l" t="t" r="r" b="b"/>
              <a:pathLst>
                <a:path w="7652" h="9327" extrusionOk="0">
                  <a:moveTo>
                    <a:pt x="4647" y="1"/>
                  </a:moveTo>
                  <a:lnTo>
                    <a:pt x="0" y="2594"/>
                  </a:lnTo>
                  <a:cubicBezTo>
                    <a:pt x="0" y="2594"/>
                    <a:pt x="1729" y="5633"/>
                    <a:pt x="696" y="7860"/>
                  </a:cubicBezTo>
                  <a:cubicBezTo>
                    <a:pt x="185" y="8960"/>
                    <a:pt x="793" y="9327"/>
                    <a:pt x="1829" y="9327"/>
                  </a:cubicBezTo>
                  <a:cubicBezTo>
                    <a:pt x="3892" y="9327"/>
                    <a:pt x="7652" y="7874"/>
                    <a:pt x="7652" y="7874"/>
                  </a:cubicBezTo>
                  <a:lnTo>
                    <a:pt x="46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3915425" y="1337400"/>
              <a:ext cx="359075" cy="318575"/>
            </a:xfrm>
            <a:custGeom>
              <a:avLst/>
              <a:gdLst/>
              <a:ahLst/>
              <a:cxnLst/>
              <a:rect l="l" t="t" r="r" b="b"/>
              <a:pathLst>
                <a:path w="14363" h="12743" extrusionOk="0">
                  <a:moveTo>
                    <a:pt x="14362" y="0"/>
                  </a:moveTo>
                  <a:lnTo>
                    <a:pt x="9056" y="223"/>
                  </a:lnTo>
                  <a:lnTo>
                    <a:pt x="5229" y="220"/>
                  </a:lnTo>
                  <a:lnTo>
                    <a:pt x="2258" y="535"/>
                  </a:lnTo>
                  <a:cubicBezTo>
                    <a:pt x="2258" y="535"/>
                    <a:pt x="0" y="6924"/>
                    <a:pt x="1957" y="11840"/>
                  </a:cubicBezTo>
                  <a:cubicBezTo>
                    <a:pt x="2207" y="12469"/>
                    <a:pt x="2596" y="12743"/>
                    <a:pt x="3085" y="12743"/>
                  </a:cubicBezTo>
                  <a:cubicBezTo>
                    <a:pt x="6416" y="12743"/>
                    <a:pt x="14362" y="0"/>
                    <a:pt x="143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3744925" y="1328450"/>
              <a:ext cx="770200" cy="565500"/>
            </a:xfrm>
            <a:custGeom>
              <a:avLst/>
              <a:gdLst/>
              <a:ahLst/>
              <a:cxnLst/>
              <a:rect l="l" t="t" r="r" b="b"/>
              <a:pathLst>
                <a:path w="30808" h="22620" extrusionOk="0">
                  <a:moveTo>
                    <a:pt x="18105" y="0"/>
                  </a:moveTo>
                  <a:cubicBezTo>
                    <a:pt x="17747" y="0"/>
                    <a:pt x="17507" y="9"/>
                    <a:pt x="17424" y="9"/>
                  </a:cubicBezTo>
                  <a:cubicBezTo>
                    <a:pt x="17414" y="9"/>
                    <a:pt x="17406" y="9"/>
                    <a:pt x="17401" y="9"/>
                  </a:cubicBezTo>
                  <a:lnTo>
                    <a:pt x="15318" y="3527"/>
                  </a:lnTo>
                  <a:cubicBezTo>
                    <a:pt x="14879" y="4269"/>
                    <a:pt x="14142" y="4622"/>
                    <a:pt x="13409" y="4622"/>
                  </a:cubicBezTo>
                  <a:cubicBezTo>
                    <a:pt x="12485" y="4622"/>
                    <a:pt x="11568" y="4062"/>
                    <a:pt x="11262" y="3020"/>
                  </a:cubicBezTo>
                  <a:lnTo>
                    <a:pt x="10591" y="733"/>
                  </a:lnTo>
                  <a:cubicBezTo>
                    <a:pt x="0" y="1108"/>
                    <a:pt x="1550" y="8835"/>
                    <a:pt x="1550" y="8835"/>
                  </a:cubicBezTo>
                  <a:lnTo>
                    <a:pt x="4258" y="14465"/>
                  </a:lnTo>
                  <a:lnTo>
                    <a:pt x="3251" y="20433"/>
                  </a:lnTo>
                  <a:lnTo>
                    <a:pt x="20879" y="21430"/>
                  </a:lnTo>
                  <a:lnTo>
                    <a:pt x="21626" y="21206"/>
                  </a:lnTo>
                  <a:cubicBezTo>
                    <a:pt x="21755" y="21200"/>
                    <a:pt x="21881" y="21197"/>
                    <a:pt x="22005" y="21197"/>
                  </a:cubicBezTo>
                  <a:cubicBezTo>
                    <a:pt x="24737" y="21197"/>
                    <a:pt x="26221" y="22620"/>
                    <a:pt x="26221" y="22620"/>
                  </a:cubicBezTo>
                  <a:cubicBezTo>
                    <a:pt x="26221" y="22620"/>
                    <a:pt x="30807" y="10472"/>
                    <a:pt x="28582" y="4971"/>
                  </a:cubicBezTo>
                  <a:cubicBezTo>
                    <a:pt x="26704" y="330"/>
                    <a:pt x="20265" y="0"/>
                    <a:pt x="1810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3208075" y="1457175"/>
              <a:ext cx="761725" cy="551400"/>
            </a:xfrm>
            <a:custGeom>
              <a:avLst/>
              <a:gdLst/>
              <a:ahLst/>
              <a:cxnLst/>
              <a:rect l="l" t="t" r="r" b="b"/>
              <a:pathLst>
                <a:path w="30469" h="22056" extrusionOk="0">
                  <a:moveTo>
                    <a:pt x="0" y="0"/>
                  </a:moveTo>
                  <a:lnTo>
                    <a:pt x="7858" y="17069"/>
                  </a:lnTo>
                  <a:lnTo>
                    <a:pt x="14891" y="21334"/>
                  </a:lnTo>
                  <a:cubicBezTo>
                    <a:pt x="15354" y="21911"/>
                    <a:pt x="15895" y="22056"/>
                    <a:pt x="16320" y="22056"/>
                  </a:cubicBezTo>
                  <a:cubicBezTo>
                    <a:pt x="16746" y="22056"/>
                    <a:pt x="17056" y="21911"/>
                    <a:pt x="17056" y="21911"/>
                  </a:cubicBezTo>
                  <a:lnTo>
                    <a:pt x="30469" y="20483"/>
                  </a:lnTo>
                  <a:lnTo>
                    <a:pt x="22783" y="1516"/>
                  </a:lnTo>
                  <a:cubicBezTo>
                    <a:pt x="22783" y="1516"/>
                    <a:pt x="9870" y="2782"/>
                    <a:pt x="9033" y="3291"/>
                  </a:cubicBezTo>
                  <a:cubicBezTo>
                    <a:pt x="8452" y="3644"/>
                    <a:pt x="8112" y="3757"/>
                    <a:pt x="7890" y="3757"/>
                  </a:cubicBezTo>
                  <a:cubicBezTo>
                    <a:pt x="7568" y="3757"/>
                    <a:pt x="7498" y="3517"/>
                    <a:pt x="7302" y="3430"/>
                  </a:cubicBezTo>
                  <a:cubicBezTo>
                    <a:pt x="6975" y="3287"/>
                    <a:pt x="0"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3713075" y="1751525"/>
              <a:ext cx="687375" cy="299550"/>
            </a:xfrm>
            <a:custGeom>
              <a:avLst/>
              <a:gdLst/>
              <a:ahLst/>
              <a:cxnLst/>
              <a:rect l="l" t="t" r="r" b="b"/>
              <a:pathLst>
                <a:path w="27495" h="11982" extrusionOk="0">
                  <a:moveTo>
                    <a:pt x="1637" y="0"/>
                  </a:moveTo>
                  <a:cubicBezTo>
                    <a:pt x="0" y="0"/>
                    <a:pt x="1452" y="959"/>
                    <a:pt x="1743" y="1783"/>
                  </a:cubicBezTo>
                  <a:cubicBezTo>
                    <a:pt x="2063" y="2689"/>
                    <a:pt x="3186" y="4404"/>
                    <a:pt x="3682" y="5291"/>
                  </a:cubicBezTo>
                  <a:cubicBezTo>
                    <a:pt x="4180" y="6179"/>
                    <a:pt x="3902" y="6192"/>
                    <a:pt x="6133" y="6451"/>
                  </a:cubicBezTo>
                  <a:cubicBezTo>
                    <a:pt x="6531" y="6498"/>
                    <a:pt x="6872" y="6517"/>
                    <a:pt x="7169" y="6517"/>
                  </a:cubicBezTo>
                  <a:cubicBezTo>
                    <a:pt x="8463" y="6517"/>
                    <a:pt x="8926" y="6147"/>
                    <a:pt x="9715" y="6026"/>
                  </a:cubicBezTo>
                  <a:cubicBezTo>
                    <a:pt x="9728" y="6024"/>
                    <a:pt x="9743" y="6023"/>
                    <a:pt x="9759" y="6023"/>
                  </a:cubicBezTo>
                  <a:cubicBezTo>
                    <a:pt x="10947" y="6023"/>
                    <a:pt x="20562" y="11255"/>
                    <a:pt x="23726" y="11933"/>
                  </a:cubicBezTo>
                  <a:cubicBezTo>
                    <a:pt x="23878" y="11966"/>
                    <a:pt x="24024" y="11982"/>
                    <a:pt x="24164" y="11982"/>
                  </a:cubicBezTo>
                  <a:cubicBezTo>
                    <a:pt x="26985" y="11982"/>
                    <a:pt x="27495" y="5697"/>
                    <a:pt x="27495" y="5697"/>
                  </a:cubicBezTo>
                  <a:cubicBezTo>
                    <a:pt x="26482" y="4178"/>
                    <a:pt x="24720" y="3812"/>
                    <a:pt x="23564" y="3748"/>
                  </a:cubicBezTo>
                  <a:cubicBezTo>
                    <a:pt x="23498" y="3744"/>
                    <a:pt x="23433" y="3743"/>
                    <a:pt x="23367" y="3743"/>
                  </a:cubicBezTo>
                  <a:cubicBezTo>
                    <a:pt x="22939" y="3743"/>
                    <a:pt x="22514" y="3822"/>
                    <a:pt x="22125" y="3994"/>
                  </a:cubicBezTo>
                  <a:cubicBezTo>
                    <a:pt x="21780" y="4146"/>
                    <a:pt x="21051" y="4321"/>
                    <a:pt x="19526" y="4321"/>
                  </a:cubicBezTo>
                  <a:cubicBezTo>
                    <a:pt x="19098" y="4321"/>
                    <a:pt x="18608" y="4307"/>
                    <a:pt x="18046" y="4275"/>
                  </a:cubicBezTo>
                  <a:cubicBezTo>
                    <a:pt x="14447" y="4071"/>
                    <a:pt x="11595" y="3511"/>
                    <a:pt x="8526" y="2002"/>
                  </a:cubicBezTo>
                  <a:cubicBezTo>
                    <a:pt x="5456" y="493"/>
                    <a:pt x="4758" y="253"/>
                    <a:pt x="2228" y="30"/>
                  </a:cubicBezTo>
                  <a:cubicBezTo>
                    <a:pt x="1997" y="10"/>
                    <a:pt x="1802" y="0"/>
                    <a:pt x="1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3892025" y="938525"/>
              <a:ext cx="601875" cy="545700"/>
            </a:xfrm>
            <a:custGeom>
              <a:avLst/>
              <a:gdLst/>
              <a:ahLst/>
              <a:cxnLst/>
              <a:rect l="l" t="t" r="r" b="b"/>
              <a:pathLst>
                <a:path w="24075" h="21828" extrusionOk="0">
                  <a:moveTo>
                    <a:pt x="8964" y="1"/>
                  </a:moveTo>
                  <a:cubicBezTo>
                    <a:pt x="8834" y="1"/>
                    <a:pt x="8703" y="5"/>
                    <a:pt x="8570" y="14"/>
                  </a:cubicBezTo>
                  <a:cubicBezTo>
                    <a:pt x="3909" y="332"/>
                    <a:pt x="1" y="1686"/>
                    <a:pt x="1246" y="6907"/>
                  </a:cubicBezTo>
                  <a:lnTo>
                    <a:pt x="4221" y="3270"/>
                  </a:lnTo>
                  <a:cubicBezTo>
                    <a:pt x="4221" y="3270"/>
                    <a:pt x="5740" y="7031"/>
                    <a:pt x="7291" y="7043"/>
                  </a:cubicBezTo>
                  <a:cubicBezTo>
                    <a:pt x="8688" y="7056"/>
                    <a:pt x="8754" y="9085"/>
                    <a:pt x="9316" y="9085"/>
                  </a:cubicBezTo>
                  <a:cubicBezTo>
                    <a:pt x="9379" y="9085"/>
                    <a:pt x="9448" y="9060"/>
                    <a:pt x="9525" y="9004"/>
                  </a:cubicBezTo>
                  <a:cubicBezTo>
                    <a:pt x="10091" y="8596"/>
                    <a:pt x="10309" y="8479"/>
                    <a:pt x="10739" y="8479"/>
                  </a:cubicBezTo>
                  <a:cubicBezTo>
                    <a:pt x="10895" y="8479"/>
                    <a:pt x="11080" y="8495"/>
                    <a:pt x="11319" y="8517"/>
                  </a:cubicBezTo>
                  <a:cubicBezTo>
                    <a:pt x="12216" y="8599"/>
                    <a:pt x="12635" y="10872"/>
                    <a:pt x="10252" y="11364"/>
                  </a:cubicBezTo>
                  <a:cubicBezTo>
                    <a:pt x="10252" y="11364"/>
                    <a:pt x="9596" y="11908"/>
                    <a:pt x="10022" y="13111"/>
                  </a:cubicBezTo>
                  <a:cubicBezTo>
                    <a:pt x="10447" y="14313"/>
                    <a:pt x="11472" y="14415"/>
                    <a:pt x="10832" y="16764"/>
                  </a:cubicBezTo>
                  <a:cubicBezTo>
                    <a:pt x="10317" y="18651"/>
                    <a:pt x="10395" y="21827"/>
                    <a:pt x="12537" y="21827"/>
                  </a:cubicBezTo>
                  <a:cubicBezTo>
                    <a:pt x="13062" y="21827"/>
                    <a:pt x="13711" y="21637"/>
                    <a:pt x="14505" y="21190"/>
                  </a:cubicBezTo>
                  <a:cubicBezTo>
                    <a:pt x="15341" y="20719"/>
                    <a:pt x="16296" y="20551"/>
                    <a:pt x="17269" y="20551"/>
                  </a:cubicBezTo>
                  <a:cubicBezTo>
                    <a:pt x="19724" y="20551"/>
                    <a:pt x="22296" y="21624"/>
                    <a:pt x="23367" y="21624"/>
                  </a:cubicBezTo>
                  <a:cubicBezTo>
                    <a:pt x="23921" y="21624"/>
                    <a:pt x="24074" y="21338"/>
                    <a:pt x="23606" y="20471"/>
                  </a:cubicBezTo>
                  <a:cubicBezTo>
                    <a:pt x="21871" y="17257"/>
                    <a:pt x="21849" y="19293"/>
                    <a:pt x="20923" y="15611"/>
                  </a:cubicBezTo>
                  <a:cubicBezTo>
                    <a:pt x="19996" y="11930"/>
                    <a:pt x="18295" y="11933"/>
                    <a:pt x="17176" y="8488"/>
                  </a:cubicBezTo>
                  <a:cubicBezTo>
                    <a:pt x="16088" y="5140"/>
                    <a:pt x="13389" y="1"/>
                    <a:pt x="8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4031375" y="1289375"/>
              <a:ext cx="78350" cy="54975"/>
            </a:xfrm>
            <a:custGeom>
              <a:avLst/>
              <a:gdLst/>
              <a:ahLst/>
              <a:cxnLst/>
              <a:rect l="l" t="t" r="r" b="b"/>
              <a:pathLst>
                <a:path w="3134" h="2199" extrusionOk="0">
                  <a:moveTo>
                    <a:pt x="3133" y="1"/>
                  </a:moveTo>
                  <a:cubicBezTo>
                    <a:pt x="1820" y="924"/>
                    <a:pt x="0" y="949"/>
                    <a:pt x="0" y="949"/>
                  </a:cubicBezTo>
                  <a:lnTo>
                    <a:pt x="60" y="2198"/>
                  </a:lnTo>
                  <a:cubicBezTo>
                    <a:pt x="2688" y="1476"/>
                    <a:pt x="3133" y="1"/>
                    <a:pt x="3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3502825" y="1879850"/>
              <a:ext cx="957775" cy="658100"/>
            </a:xfrm>
            <a:custGeom>
              <a:avLst/>
              <a:gdLst/>
              <a:ahLst/>
              <a:cxnLst/>
              <a:rect l="l" t="t" r="r" b="b"/>
              <a:pathLst>
                <a:path w="38311" h="26324" extrusionOk="0">
                  <a:moveTo>
                    <a:pt x="20377" y="1"/>
                  </a:moveTo>
                  <a:cubicBezTo>
                    <a:pt x="17441" y="1"/>
                    <a:pt x="16189" y="2089"/>
                    <a:pt x="14338" y="5021"/>
                  </a:cubicBezTo>
                  <a:cubicBezTo>
                    <a:pt x="11772" y="9086"/>
                    <a:pt x="5900" y="17737"/>
                    <a:pt x="2949" y="19022"/>
                  </a:cubicBezTo>
                  <a:cubicBezTo>
                    <a:pt x="0" y="20306"/>
                    <a:pt x="565" y="21479"/>
                    <a:pt x="565" y="21479"/>
                  </a:cubicBezTo>
                  <a:cubicBezTo>
                    <a:pt x="565" y="21479"/>
                    <a:pt x="913" y="25588"/>
                    <a:pt x="3701" y="26086"/>
                  </a:cubicBezTo>
                  <a:cubicBezTo>
                    <a:pt x="3855" y="26114"/>
                    <a:pt x="4020" y="26127"/>
                    <a:pt x="4195" y="26127"/>
                  </a:cubicBezTo>
                  <a:cubicBezTo>
                    <a:pt x="7185" y="26127"/>
                    <a:pt x="13003" y="22314"/>
                    <a:pt x="14398" y="21333"/>
                  </a:cubicBezTo>
                  <a:cubicBezTo>
                    <a:pt x="15875" y="20293"/>
                    <a:pt x="19594" y="16282"/>
                    <a:pt x="19594" y="16282"/>
                  </a:cubicBezTo>
                  <a:cubicBezTo>
                    <a:pt x="19594" y="16282"/>
                    <a:pt x="22553" y="26324"/>
                    <a:pt x="28634" y="26324"/>
                  </a:cubicBezTo>
                  <a:cubicBezTo>
                    <a:pt x="28726" y="26324"/>
                    <a:pt x="28819" y="26321"/>
                    <a:pt x="28913" y="26317"/>
                  </a:cubicBezTo>
                  <a:cubicBezTo>
                    <a:pt x="35181" y="26003"/>
                    <a:pt x="38311" y="20819"/>
                    <a:pt x="37691" y="17357"/>
                  </a:cubicBezTo>
                  <a:cubicBezTo>
                    <a:pt x="37069" y="13894"/>
                    <a:pt x="34845" y="12066"/>
                    <a:pt x="34845" y="12066"/>
                  </a:cubicBezTo>
                  <a:lnTo>
                    <a:pt x="34646" y="12516"/>
                  </a:lnTo>
                  <a:cubicBezTo>
                    <a:pt x="34742" y="12241"/>
                    <a:pt x="31026" y="3511"/>
                    <a:pt x="24673" y="1011"/>
                  </a:cubicBezTo>
                  <a:cubicBezTo>
                    <a:pt x="22901" y="313"/>
                    <a:pt x="21513" y="1"/>
                    <a:pt x="20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3891250" y="1879850"/>
              <a:ext cx="288550" cy="175625"/>
            </a:xfrm>
            <a:custGeom>
              <a:avLst/>
              <a:gdLst/>
              <a:ahLst/>
              <a:cxnLst/>
              <a:rect l="l" t="t" r="r" b="b"/>
              <a:pathLst>
                <a:path w="11542" h="7025" extrusionOk="0">
                  <a:moveTo>
                    <a:pt x="4842" y="1"/>
                  </a:moveTo>
                  <a:cubicBezTo>
                    <a:pt x="2980" y="1"/>
                    <a:pt x="1795" y="841"/>
                    <a:pt x="706" y="2203"/>
                  </a:cubicBezTo>
                  <a:cubicBezTo>
                    <a:pt x="706" y="2203"/>
                    <a:pt x="1" y="6369"/>
                    <a:pt x="5211" y="6981"/>
                  </a:cubicBezTo>
                  <a:cubicBezTo>
                    <a:pt x="5459" y="7011"/>
                    <a:pt x="5698" y="7024"/>
                    <a:pt x="5930" y="7024"/>
                  </a:cubicBezTo>
                  <a:cubicBezTo>
                    <a:pt x="9379" y="7024"/>
                    <a:pt x="10961" y="3935"/>
                    <a:pt x="11542" y="2365"/>
                  </a:cubicBezTo>
                  <a:cubicBezTo>
                    <a:pt x="10789" y="1813"/>
                    <a:pt x="9988" y="1346"/>
                    <a:pt x="9136" y="1011"/>
                  </a:cubicBezTo>
                  <a:cubicBezTo>
                    <a:pt x="7364" y="313"/>
                    <a:pt x="5977" y="1"/>
                    <a:pt x="4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4068625" y="1569775"/>
              <a:ext cx="200175" cy="290725"/>
            </a:xfrm>
            <a:custGeom>
              <a:avLst/>
              <a:gdLst/>
              <a:ahLst/>
              <a:cxnLst/>
              <a:rect l="l" t="t" r="r" b="b"/>
              <a:pathLst>
                <a:path w="8007" h="11629" extrusionOk="0">
                  <a:moveTo>
                    <a:pt x="7455" y="0"/>
                  </a:moveTo>
                  <a:cubicBezTo>
                    <a:pt x="7289" y="0"/>
                    <a:pt x="7054" y="246"/>
                    <a:pt x="6740" y="830"/>
                  </a:cubicBezTo>
                  <a:cubicBezTo>
                    <a:pt x="5383" y="3357"/>
                    <a:pt x="4905" y="7993"/>
                    <a:pt x="2730" y="9107"/>
                  </a:cubicBezTo>
                  <a:cubicBezTo>
                    <a:pt x="555" y="10220"/>
                    <a:pt x="1" y="11126"/>
                    <a:pt x="1" y="11126"/>
                  </a:cubicBezTo>
                  <a:cubicBezTo>
                    <a:pt x="1" y="11126"/>
                    <a:pt x="2830" y="11628"/>
                    <a:pt x="5030" y="11628"/>
                  </a:cubicBezTo>
                  <a:cubicBezTo>
                    <a:pt x="5620" y="11628"/>
                    <a:pt x="6165" y="11592"/>
                    <a:pt x="6598" y="11501"/>
                  </a:cubicBezTo>
                  <a:cubicBezTo>
                    <a:pt x="6598" y="11501"/>
                    <a:pt x="6331" y="7399"/>
                    <a:pt x="7156" y="4755"/>
                  </a:cubicBezTo>
                  <a:cubicBezTo>
                    <a:pt x="7793" y="2720"/>
                    <a:pt x="8006" y="0"/>
                    <a:pt x="745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3814250" y="1502800"/>
              <a:ext cx="107100" cy="168625"/>
            </a:xfrm>
            <a:custGeom>
              <a:avLst/>
              <a:gdLst/>
              <a:ahLst/>
              <a:cxnLst/>
              <a:rect l="l" t="t" r="r" b="b"/>
              <a:pathLst>
                <a:path w="4284" h="6745" extrusionOk="0">
                  <a:moveTo>
                    <a:pt x="4078" y="0"/>
                  </a:moveTo>
                  <a:cubicBezTo>
                    <a:pt x="3249" y="0"/>
                    <a:pt x="0" y="3306"/>
                    <a:pt x="0" y="3306"/>
                  </a:cubicBezTo>
                  <a:lnTo>
                    <a:pt x="1393" y="6744"/>
                  </a:lnTo>
                  <a:cubicBezTo>
                    <a:pt x="1393" y="6744"/>
                    <a:pt x="4151" y="1732"/>
                    <a:pt x="4267" y="288"/>
                  </a:cubicBezTo>
                  <a:cubicBezTo>
                    <a:pt x="4283" y="87"/>
                    <a:pt x="4212" y="0"/>
                    <a:pt x="4078"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3992625" y="2176200"/>
              <a:ext cx="405750" cy="361750"/>
            </a:xfrm>
            <a:custGeom>
              <a:avLst/>
              <a:gdLst/>
              <a:ahLst/>
              <a:cxnLst/>
              <a:rect l="l" t="t" r="r" b="b"/>
              <a:pathLst>
                <a:path w="16230" h="14470" extrusionOk="0">
                  <a:moveTo>
                    <a:pt x="3944" y="1"/>
                  </a:moveTo>
                  <a:cubicBezTo>
                    <a:pt x="3632" y="1"/>
                    <a:pt x="3257" y="476"/>
                    <a:pt x="2732" y="1276"/>
                  </a:cubicBezTo>
                  <a:cubicBezTo>
                    <a:pt x="1510" y="3143"/>
                    <a:pt x="1" y="4428"/>
                    <a:pt x="1" y="4428"/>
                  </a:cubicBezTo>
                  <a:cubicBezTo>
                    <a:pt x="1" y="4428"/>
                    <a:pt x="2961" y="14470"/>
                    <a:pt x="9041" y="14470"/>
                  </a:cubicBezTo>
                  <a:cubicBezTo>
                    <a:pt x="9133" y="14470"/>
                    <a:pt x="9226" y="14467"/>
                    <a:pt x="9320" y="14463"/>
                  </a:cubicBezTo>
                  <a:cubicBezTo>
                    <a:pt x="12411" y="14308"/>
                    <a:pt x="14738" y="12967"/>
                    <a:pt x="16229" y="11235"/>
                  </a:cubicBezTo>
                  <a:lnTo>
                    <a:pt x="16229" y="11235"/>
                  </a:lnTo>
                  <a:cubicBezTo>
                    <a:pt x="15000" y="11880"/>
                    <a:pt x="13882" y="12158"/>
                    <a:pt x="12871" y="12158"/>
                  </a:cubicBezTo>
                  <a:cubicBezTo>
                    <a:pt x="8037" y="12158"/>
                    <a:pt x="5633" y="5812"/>
                    <a:pt x="5059" y="2871"/>
                  </a:cubicBezTo>
                  <a:cubicBezTo>
                    <a:pt x="4663" y="840"/>
                    <a:pt x="4359" y="1"/>
                    <a:pt x="39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3208025" y="1457125"/>
              <a:ext cx="372325" cy="533400"/>
            </a:xfrm>
            <a:custGeom>
              <a:avLst/>
              <a:gdLst/>
              <a:ahLst/>
              <a:cxnLst/>
              <a:rect l="l" t="t" r="r" b="b"/>
              <a:pathLst>
                <a:path w="14893" h="21336" extrusionOk="0">
                  <a:moveTo>
                    <a:pt x="1" y="1"/>
                  </a:moveTo>
                  <a:lnTo>
                    <a:pt x="7860" y="17071"/>
                  </a:lnTo>
                  <a:lnTo>
                    <a:pt x="14893" y="21336"/>
                  </a:lnTo>
                  <a:lnTo>
                    <a:pt x="7304" y="3432"/>
                  </a:lnTo>
                  <a:cubicBezTo>
                    <a:pt x="6975" y="3289"/>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3259725" y="1682700"/>
              <a:ext cx="320625" cy="307825"/>
            </a:xfrm>
            <a:custGeom>
              <a:avLst/>
              <a:gdLst/>
              <a:ahLst/>
              <a:cxnLst/>
              <a:rect l="l" t="t" r="r" b="b"/>
              <a:pathLst>
                <a:path w="12825" h="12313" extrusionOk="0">
                  <a:moveTo>
                    <a:pt x="3379" y="0"/>
                  </a:moveTo>
                  <a:cubicBezTo>
                    <a:pt x="3337" y="0"/>
                    <a:pt x="3288" y="10"/>
                    <a:pt x="3234" y="31"/>
                  </a:cubicBezTo>
                  <a:cubicBezTo>
                    <a:pt x="2453" y="326"/>
                    <a:pt x="1834" y="1487"/>
                    <a:pt x="1834" y="1487"/>
                  </a:cubicBezTo>
                  <a:cubicBezTo>
                    <a:pt x="1834" y="1487"/>
                    <a:pt x="1055" y="2454"/>
                    <a:pt x="527" y="3145"/>
                  </a:cubicBezTo>
                  <a:cubicBezTo>
                    <a:pt x="0" y="3837"/>
                    <a:pt x="560" y="5120"/>
                    <a:pt x="560" y="5120"/>
                  </a:cubicBezTo>
                  <a:cubicBezTo>
                    <a:pt x="1871" y="7808"/>
                    <a:pt x="3444" y="8985"/>
                    <a:pt x="4802" y="9122"/>
                  </a:cubicBezTo>
                  <a:cubicBezTo>
                    <a:pt x="6158" y="9258"/>
                    <a:pt x="6689" y="9594"/>
                    <a:pt x="8871" y="10844"/>
                  </a:cubicBezTo>
                  <a:cubicBezTo>
                    <a:pt x="11053" y="12095"/>
                    <a:pt x="12825" y="12313"/>
                    <a:pt x="12825" y="12313"/>
                  </a:cubicBezTo>
                  <a:lnTo>
                    <a:pt x="5792" y="8048"/>
                  </a:lnTo>
                  <a:cubicBezTo>
                    <a:pt x="5792" y="8048"/>
                    <a:pt x="5337" y="7509"/>
                    <a:pt x="5928" y="6810"/>
                  </a:cubicBezTo>
                  <a:cubicBezTo>
                    <a:pt x="6520" y="6111"/>
                    <a:pt x="5529" y="4662"/>
                    <a:pt x="4800" y="3468"/>
                  </a:cubicBezTo>
                  <a:cubicBezTo>
                    <a:pt x="4074" y="2273"/>
                    <a:pt x="2386" y="3018"/>
                    <a:pt x="2951" y="2346"/>
                  </a:cubicBezTo>
                  <a:cubicBezTo>
                    <a:pt x="3476" y="1720"/>
                    <a:pt x="3945" y="0"/>
                    <a:pt x="3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4239825" y="1845075"/>
              <a:ext cx="171925" cy="201550"/>
            </a:xfrm>
            <a:custGeom>
              <a:avLst/>
              <a:gdLst/>
              <a:ahLst/>
              <a:cxnLst/>
              <a:rect l="l" t="t" r="r" b="b"/>
              <a:pathLst>
                <a:path w="6877" h="8062" extrusionOk="0">
                  <a:moveTo>
                    <a:pt x="2297" y="1"/>
                  </a:moveTo>
                  <a:cubicBezTo>
                    <a:pt x="1869" y="1"/>
                    <a:pt x="1444" y="80"/>
                    <a:pt x="1054" y="252"/>
                  </a:cubicBezTo>
                  <a:cubicBezTo>
                    <a:pt x="856" y="340"/>
                    <a:pt x="530" y="434"/>
                    <a:pt x="1" y="498"/>
                  </a:cubicBezTo>
                  <a:cubicBezTo>
                    <a:pt x="751" y="541"/>
                    <a:pt x="2990" y="787"/>
                    <a:pt x="3711" y="2244"/>
                  </a:cubicBezTo>
                  <a:cubicBezTo>
                    <a:pt x="4580" y="4004"/>
                    <a:pt x="6876" y="3074"/>
                    <a:pt x="4243" y="7245"/>
                  </a:cubicBezTo>
                  <a:cubicBezTo>
                    <a:pt x="4009" y="7615"/>
                    <a:pt x="3892" y="7881"/>
                    <a:pt x="3868" y="8062"/>
                  </a:cubicBezTo>
                  <a:cubicBezTo>
                    <a:pt x="6010" y="7046"/>
                    <a:pt x="6425" y="1955"/>
                    <a:pt x="6425" y="1955"/>
                  </a:cubicBezTo>
                  <a:cubicBezTo>
                    <a:pt x="5412" y="436"/>
                    <a:pt x="3650" y="71"/>
                    <a:pt x="2494" y="6"/>
                  </a:cubicBezTo>
                  <a:cubicBezTo>
                    <a:pt x="2428" y="2"/>
                    <a:pt x="2363" y="1"/>
                    <a:pt x="2297" y="1"/>
                  </a:cubicBezTo>
                  <a:close/>
                </a:path>
              </a:pathLst>
            </a:custGeom>
            <a:solidFill>
              <a:srgbClr val="F76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4273075" y="1925550"/>
              <a:ext cx="182975" cy="405350"/>
            </a:xfrm>
            <a:custGeom>
              <a:avLst/>
              <a:gdLst/>
              <a:ahLst/>
              <a:cxnLst/>
              <a:rect l="l" t="t" r="r" b="b"/>
              <a:pathLst>
                <a:path w="7319" h="16214" extrusionOk="0">
                  <a:moveTo>
                    <a:pt x="4925" y="0"/>
                  </a:moveTo>
                  <a:lnTo>
                    <a:pt x="4925" y="0"/>
                  </a:lnTo>
                  <a:cubicBezTo>
                    <a:pt x="4924" y="0"/>
                    <a:pt x="4923" y="5"/>
                    <a:pt x="4921" y="13"/>
                  </a:cubicBezTo>
                  <a:cubicBezTo>
                    <a:pt x="4294" y="3852"/>
                    <a:pt x="2606" y="4561"/>
                    <a:pt x="1448" y="4561"/>
                  </a:cubicBezTo>
                  <a:cubicBezTo>
                    <a:pt x="1114" y="4561"/>
                    <a:pt x="824" y="4502"/>
                    <a:pt x="616" y="4442"/>
                  </a:cubicBezTo>
                  <a:cubicBezTo>
                    <a:pt x="413" y="4382"/>
                    <a:pt x="229" y="4272"/>
                    <a:pt x="83" y="4120"/>
                  </a:cubicBezTo>
                  <a:cubicBezTo>
                    <a:pt x="41" y="4080"/>
                    <a:pt x="8" y="4049"/>
                    <a:pt x="3" y="4049"/>
                  </a:cubicBezTo>
                  <a:lnTo>
                    <a:pt x="3" y="4049"/>
                  </a:lnTo>
                  <a:cubicBezTo>
                    <a:pt x="1" y="4049"/>
                    <a:pt x="7" y="4058"/>
                    <a:pt x="25" y="4082"/>
                  </a:cubicBezTo>
                  <a:cubicBezTo>
                    <a:pt x="95" y="4173"/>
                    <a:pt x="888" y="5857"/>
                    <a:pt x="1651" y="7097"/>
                  </a:cubicBezTo>
                  <a:cubicBezTo>
                    <a:pt x="2104" y="7835"/>
                    <a:pt x="2537" y="8630"/>
                    <a:pt x="2843" y="9398"/>
                  </a:cubicBezTo>
                  <a:cubicBezTo>
                    <a:pt x="4252" y="12918"/>
                    <a:pt x="6954" y="16214"/>
                    <a:pt x="6954" y="16214"/>
                  </a:cubicBezTo>
                  <a:cubicBezTo>
                    <a:pt x="6954" y="16214"/>
                    <a:pt x="7318" y="11248"/>
                    <a:pt x="6092" y="8115"/>
                  </a:cubicBezTo>
                  <a:cubicBezTo>
                    <a:pt x="4898" y="5069"/>
                    <a:pt x="4968" y="0"/>
                    <a:pt x="492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4574175" y="1925875"/>
              <a:ext cx="397500" cy="438425"/>
            </a:xfrm>
            <a:custGeom>
              <a:avLst/>
              <a:gdLst/>
              <a:ahLst/>
              <a:cxnLst/>
              <a:rect l="l" t="t" r="r" b="b"/>
              <a:pathLst>
                <a:path w="15900" h="17537" extrusionOk="0">
                  <a:moveTo>
                    <a:pt x="13750" y="1"/>
                  </a:moveTo>
                  <a:cubicBezTo>
                    <a:pt x="12947" y="1"/>
                    <a:pt x="11841" y="444"/>
                    <a:pt x="10345" y="1885"/>
                  </a:cubicBezTo>
                  <a:cubicBezTo>
                    <a:pt x="6762" y="5338"/>
                    <a:pt x="0" y="16924"/>
                    <a:pt x="0" y="16924"/>
                  </a:cubicBezTo>
                  <a:lnTo>
                    <a:pt x="891" y="17537"/>
                  </a:lnTo>
                  <a:cubicBezTo>
                    <a:pt x="1627" y="15335"/>
                    <a:pt x="9169" y="8292"/>
                    <a:pt x="10329" y="7326"/>
                  </a:cubicBezTo>
                  <a:cubicBezTo>
                    <a:pt x="11489" y="6357"/>
                    <a:pt x="13280" y="4506"/>
                    <a:pt x="13280" y="4506"/>
                  </a:cubicBezTo>
                  <a:lnTo>
                    <a:pt x="12109" y="4010"/>
                  </a:lnTo>
                  <a:lnTo>
                    <a:pt x="13872" y="4098"/>
                  </a:lnTo>
                  <a:cubicBezTo>
                    <a:pt x="15306" y="3209"/>
                    <a:pt x="15900" y="1451"/>
                    <a:pt x="15586" y="1079"/>
                  </a:cubicBezTo>
                  <a:cubicBezTo>
                    <a:pt x="15402" y="862"/>
                    <a:pt x="14870" y="1"/>
                    <a:pt x="13750"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4611875" y="1945700"/>
              <a:ext cx="359800" cy="391150"/>
            </a:xfrm>
            <a:custGeom>
              <a:avLst/>
              <a:gdLst/>
              <a:ahLst/>
              <a:cxnLst/>
              <a:rect l="l" t="t" r="r" b="b"/>
              <a:pathLst>
                <a:path w="14392" h="15646" extrusionOk="0">
                  <a:moveTo>
                    <a:pt x="13849" y="0"/>
                  </a:moveTo>
                  <a:cubicBezTo>
                    <a:pt x="11914" y="290"/>
                    <a:pt x="7434" y="2636"/>
                    <a:pt x="0" y="15646"/>
                  </a:cubicBezTo>
                  <a:cubicBezTo>
                    <a:pt x="1997" y="12791"/>
                    <a:pt x="7815" y="7372"/>
                    <a:pt x="8821" y="6533"/>
                  </a:cubicBezTo>
                  <a:cubicBezTo>
                    <a:pt x="9981" y="5566"/>
                    <a:pt x="11772" y="3713"/>
                    <a:pt x="11772" y="3713"/>
                  </a:cubicBezTo>
                  <a:lnTo>
                    <a:pt x="10601" y="3217"/>
                  </a:lnTo>
                  <a:lnTo>
                    <a:pt x="12364" y="3305"/>
                  </a:lnTo>
                  <a:cubicBezTo>
                    <a:pt x="13798" y="2416"/>
                    <a:pt x="14392" y="658"/>
                    <a:pt x="14078" y="286"/>
                  </a:cubicBezTo>
                  <a:cubicBezTo>
                    <a:pt x="14028" y="228"/>
                    <a:pt x="13953" y="123"/>
                    <a:pt x="138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4364600" y="2096075"/>
              <a:ext cx="308850" cy="325575"/>
            </a:xfrm>
            <a:custGeom>
              <a:avLst/>
              <a:gdLst/>
              <a:ahLst/>
              <a:cxnLst/>
              <a:rect l="l" t="t" r="r" b="b"/>
              <a:pathLst>
                <a:path w="12354" h="13023" extrusionOk="0">
                  <a:moveTo>
                    <a:pt x="1644" y="1"/>
                  </a:moveTo>
                  <a:cubicBezTo>
                    <a:pt x="765" y="1"/>
                    <a:pt x="369" y="684"/>
                    <a:pt x="232" y="855"/>
                  </a:cubicBezTo>
                  <a:cubicBezTo>
                    <a:pt x="0" y="1142"/>
                    <a:pt x="486" y="2461"/>
                    <a:pt x="1590" y="3106"/>
                  </a:cubicBezTo>
                  <a:lnTo>
                    <a:pt x="2923" y="3004"/>
                  </a:lnTo>
                  <a:lnTo>
                    <a:pt x="2046" y="3403"/>
                  </a:lnTo>
                  <a:cubicBezTo>
                    <a:pt x="2046" y="3403"/>
                    <a:pt x="3441" y="4770"/>
                    <a:pt x="4338" y="5479"/>
                  </a:cubicBezTo>
                  <a:cubicBezTo>
                    <a:pt x="5235" y="6188"/>
                    <a:pt x="11090" y="11369"/>
                    <a:pt x="11691" y="13022"/>
                  </a:cubicBezTo>
                  <a:lnTo>
                    <a:pt x="12353" y="12540"/>
                  </a:lnTo>
                  <a:cubicBezTo>
                    <a:pt x="12353" y="12540"/>
                    <a:pt x="6998" y="3903"/>
                    <a:pt x="4216" y="1360"/>
                  </a:cubicBezTo>
                  <a:cubicBezTo>
                    <a:pt x="3082" y="324"/>
                    <a:pt x="2249" y="1"/>
                    <a:pt x="1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4364600" y="2111900"/>
              <a:ext cx="280075" cy="289250"/>
            </a:xfrm>
            <a:custGeom>
              <a:avLst/>
              <a:gdLst/>
              <a:ahLst/>
              <a:cxnLst/>
              <a:rect l="l" t="t" r="r" b="b"/>
              <a:pathLst>
                <a:path w="11203" h="11570" extrusionOk="0">
                  <a:moveTo>
                    <a:pt x="399" y="1"/>
                  </a:moveTo>
                  <a:cubicBezTo>
                    <a:pt x="322" y="95"/>
                    <a:pt x="268" y="177"/>
                    <a:pt x="232" y="222"/>
                  </a:cubicBezTo>
                  <a:cubicBezTo>
                    <a:pt x="0" y="509"/>
                    <a:pt x="486" y="1828"/>
                    <a:pt x="1590" y="2473"/>
                  </a:cubicBezTo>
                  <a:lnTo>
                    <a:pt x="2923" y="2371"/>
                  </a:lnTo>
                  <a:lnTo>
                    <a:pt x="2046" y="2770"/>
                  </a:lnTo>
                  <a:cubicBezTo>
                    <a:pt x="2046" y="2770"/>
                    <a:pt x="3439" y="4137"/>
                    <a:pt x="4338" y="4846"/>
                  </a:cubicBezTo>
                  <a:cubicBezTo>
                    <a:pt x="5117" y="5461"/>
                    <a:pt x="9631" y="9448"/>
                    <a:pt x="11203" y="11570"/>
                  </a:cubicBezTo>
                  <a:cubicBezTo>
                    <a:pt x="5311" y="1867"/>
                    <a:pt x="1870" y="180"/>
                    <a:pt x="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4502350" y="1954850"/>
              <a:ext cx="109050" cy="418900"/>
            </a:xfrm>
            <a:custGeom>
              <a:avLst/>
              <a:gdLst/>
              <a:ahLst/>
              <a:cxnLst/>
              <a:rect l="l" t="t" r="r" b="b"/>
              <a:pathLst>
                <a:path w="4362" h="16756" extrusionOk="0">
                  <a:moveTo>
                    <a:pt x="1499" y="0"/>
                  </a:moveTo>
                  <a:cubicBezTo>
                    <a:pt x="1153" y="0"/>
                    <a:pt x="875" y="111"/>
                    <a:pt x="756" y="142"/>
                  </a:cubicBezTo>
                  <a:cubicBezTo>
                    <a:pt x="399" y="236"/>
                    <a:pt x="0" y="1583"/>
                    <a:pt x="500" y="2760"/>
                  </a:cubicBezTo>
                  <a:lnTo>
                    <a:pt x="1630" y="3474"/>
                  </a:lnTo>
                  <a:lnTo>
                    <a:pt x="688" y="3272"/>
                  </a:lnTo>
                  <a:lnTo>
                    <a:pt x="688" y="3272"/>
                  </a:lnTo>
                  <a:cubicBezTo>
                    <a:pt x="688" y="3272"/>
                    <a:pt x="990" y="5200"/>
                    <a:pt x="1285" y="6304"/>
                  </a:cubicBezTo>
                  <a:cubicBezTo>
                    <a:pt x="1581" y="7410"/>
                    <a:pt x="3178" y="15062"/>
                    <a:pt x="2672" y="16746"/>
                  </a:cubicBezTo>
                  <a:lnTo>
                    <a:pt x="3492" y="16755"/>
                  </a:lnTo>
                  <a:cubicBezTo>
                    <a:pt x="3492" y="16755"/>
                    <a:pt x="4361" y="6631"/>
                    <a:pt x="3650" y="2928"/>
                  </a:cubicBezTo>
                  <a:cubicBezTo>
                    <a:pt x="3173" y="452"/>
                    <a:pt x="2199" y="0"/>
                    <a:pt x="1499" y="0"/>
                  </a:cubicBezTo>
                  <a:close/>
                </a:path>
              </a:pathLst>
            </a:custGeom>
            <a:solidFill>
              <a:srgbClr val="3E7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4502350" y="1956450"/>
              <a:ext cx="96125" cy="393350"/>
            </a:xfrm>
            <a:custGeom>
              <a:avLst/>
              <a:gdLst/>
              <a:ahLst/>
              <a:cxnLst/>
              <a:rect l="l" t="t" r="r" b="b"/>
              <a:pathLst>
                <a:path w="3845" h="15734" extrusionOk="0">
                  <a:moveTo>
                    <a:pt x="1022" y="0"/>
                  </a:moveTo>
                  <a:cubicBezTo>
                    <a:pt x="905" y="31"/>
                    <a:pt x="812" y="64"/>
                    <a:pt x="756" y="78"/>
                  </a:cubicBezTo>
                  <a:cubicBezTo>
                    <a:pt x="399" y="170"/>
                    <a:pt x="0" y="1517"/>
                    <a:pt x="500" y="2694"/>
                  </a:cubicBezTo>
                  <a:lnTo>
                    <a:pt x="1630" y="3410"/>
                  </a:lnTo>
                  <a:lnTo>
                    <a:pt x="688" y="3206"/>
                  </a:lnTo>
                  <a:lnTo>
                    <a:pt x="688" y="3206"/>
                  </a:lnTo>
                  <a:cubicBezTo>
                    <a:pt x="688" y="3206"/>
                    <a:pt x="990" y="5135"/>
                    <a:pt x="1285" y="6240"/>
                  </a:cubicBezTo>
                  <a:cubicBezTo>
                    <a:pt x="1542" y="7199"/>
                    <a:pt x="2779" y="13094"/>
                    <a:pt x="2771" y="15734"/>
                  </a:cubicBezTo>
                  <a:cubicBezTo>
                    <a:pt x="3845" y="4432"/>
                    <a:pt x="2094" y="1024"/>
                    <a:pt x="1022" y="0"/>
                  </a:cubicBezTo>
                  <a:close/>
                </a:path>
              </a:pathLst>
            </a:custGeom>
            <a:solidFill>
              <a:srgbClr val="3E7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4479450" y="1668300"/>
              <a:ext cx="203925" cy="772050"/>
            </a:xfrm>
            <a:custGeom>
              <a:avLst/>
              <a:gdLst/>
              <a:ahLst/>
              <a:cxnLst/>
              <a:rect l="l" t="t" r="r" b="b"/>
              <a:pathLst>
                <a:path w="8157" h="30882" extrusionOk="0">
                  <a:moveTo>
                    <a:pt x="2770" y="1"/>
                  </a:moveTo>
                  <a:cubicBezTo>
                    <a:pt x="2116" y="1"/>
                    <a:pt x="1589" y="217"/>
                    <a:pt x="1368" y="277"/>
                  </a:cubicBezTo>
                  <a:cubicBezTo>
                    <a:pt x="710" y="457"/>
                    <a:pt x="1" y="2951"/>
                    <a:pt x="949" y="5113"/>
                  </a:cubicBezTo>
                  <a:lnTo>
                    <a:pt x="3049" y="6407"/>
                  </a:lnTo>
                  <a:lnTo>
                    <a:pt x="1307" y="6052"/>
                  </a:lnTo>
                  <a:lnTo>
                    <a:pt x="1307" y="6052"/>
                  </a:lnTo>
                  <a:cubicBezTo>
                    <a:pt x="1307" y="6052"/>
                    <a:pt x="1904" y="9606"/>
                    <a:pt x="2472" y="11639"/>
                  </a:cubicBezTo>
                  <a:cubicBezTo>
                    <a:pt x="3041" y="13671"/>
                    <a:pt x="6151" y="27763"/>
                    <a:pt x="5254" y="30882"/>
                  </a:cubicBezTo>
                  <a:lnTo>
                    <a:pt x="6765" y="30882"/>
                  </a:lnTo>
                  <a:cubicBezTo>
                    <a:pt x="6765" y="30882"/>
                    <a:pt x="8157" y="12176"/>
                    <a:pt x="6765" y="5361"/>
                  </a:cubicBezTo>
                  <a:cubicBezTo>
                    <a:pt x="5842" y="840"/>
                    <a:pt x="4058" y="1"/>
                    <a:pt x="2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4479500" y="1671500"/>
              <a:ext cx="178950" cy="725025"/>
            </a:xfrm>
            <a:custGeom>
              <a:avLst/>
              <a:gdLst/>
              <a:ahLst/>
              <a:cxnLst/>
              <a:rect l="l" t="t" r="r" b="b"/>
              <a:pathLst>
                <a:path w="7158" h="29001" extrusionOk="0">
                  <a:moveTo>
                    <a:pt x="1856" y="1"/>
                  </a:moveTo>
                  <a:cubicBezTo>
                    <a:pt x="1638" y="60"/>
                    <a:pt x="1468" y="121"/>
                    <a:pt x="1366" y="149"/>
                  </a:cubicBezTo>
                  <a:cubicBezTo>
                    <a:pt x="707" y="329"/>
                    <a:pt x="0" y="2823"/>
                    <a:pt x="947" y="4984"/>
                  </a:cubicBezTo>
                  <a:lnTo>
                    <a:pt x="3047" y="6279"/>
                  </a:lnTo>
                  <a:lnTo>
                    <a:pt x="1305" y="5924"/>
                  </a:lnTo>
                  <a:lnTo>
                    <a:pt x="1305" y="5924"/>
                  </a:lnTo>
                  <a:cubicBezTo>
                    <a:pt x="1305" y="5924"/>
                    <a:pt x="1902" y="9478"/>
                    <a:pt x="2470" y="11510"/>
                  </a:cubicBezTo>
                  <a:cubicBezTo>
                    <a:pt x="2965" y="13276"/>
                    <a:pt x="5374" y="24129"/>
                    <a:pt x="5413" y="29000"/>
                  </a:cubicBezTo>
                  <a:cubicBezTo>
                    <a:pt x="7157" y="8121"/>
                    <a:pt x="3856" y="1867"/>
                    <a:pt x="1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4610325" y="1700125"/>
              <a:ext cx="230725" cy="644225"/>
            </a:xfrm>
            <a:custGeom>
              <a:avLst/>
              <a:gdLst/>
              <a:ahLst/>
              <a:cxnLst/>
              <a:rect l="l" t="t" r="r" b="b"/>
              <a:pathLst>
                <a:path w="9229" h="25769" extrusionOk="0">
                  <a:moveTo>
                    <a:pt x="5490" y="0"/>
                  </a:moveTo>
                  <a:cubicBezTo>
                    <a:pt x="3953" y="0"/>
                    <a:pt x="2325" y="2495"/>
                    <a:pt x="1989" y="5325"/>
                  </a:cubicBezTo>
                  <a:cubicBezTo>
                    <a:pt x="1479" y="9607"/>
                    <a:pt x="0" y="21895"/>
                    <a:pt x="917" y="25769"/>
                  </a:cubicBezTo>
                  <a:lnTo>
                    <a:pt x="1377" y="25483"/>
                  </a:lnTo>
                  <a:cubicBezTo>
                    <a:pt x="1377" y="25483"/>
                    <a:pt x="1797" y="21181"/>
                    <a:pt x="3270" y="17866"/>
                  </a:cubicBezTo>
                  <a:cubicBezTo>
                    <a:pt x="4742" y="14552"/>
                    <a:pt x="9228" y="7007"/>
                    <a:pt x="7597" y="2266"/>
                  </a:cubicBezTo>
                  <a:cubicBezTo>
                    <a:pt x="7043" y="658"/>
                    <a:pt x="6278" y="0"/>
                    <a:pt x="5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4632750" y="1700700"/>
              <a:ext cx="208300" cy="643625"/>
            </a:xfrm>
            <a:custGeom>
              <a:avLst/>
              <a:gdLst/>
              <a:ahLst/>
              <a:cxnLst/>
              <a:rect l="l" t="t" r="r" b="b"/>
              <a:pathLst>
                <a:path w="8332" h="25745" extrusionOk="0">
                  <a:moveTo>
                    <a:pt x="4836" y="0"/>
                  </a:moveTo>
                  <a:cubicBezTo>
                    <a:pt x="3891" y="5795"/>
                    <a:pt x="1700" y="20644"/>
                    <a:pt x="0" y="25645"/>
                  </a:cubicBezTo>
                  <a:cubicBezTo>
                    <a:pt x="8" y="25678"/>
                    <a:pt x="14" y="25713"/>
                    <a:pt x="20" y="25744"/>
                  </a:cubicBezTo>
                  <a:lnTo>
                    <a:pt x="480" y="25460"/>
                  </a:lnTo>
                  <a:cubicBezTo>
                    <a:pt x="480" y="25460"/>
                    <a:pt x="900" y="21156"/>
                    <a:pt x="2373" y="17843"/>
                  </a:cubicBezTo>
                  <a:cubicBezTo>
                    <a:pt x="3845" y="14529"/>
                    <a:pt x="8331" y="6984"/>
                    <a:pt x="6700" y="2243"/>
                  </a:cubicBezTo>
                  <a:cubicBezTo>
                    <a:pt x="6203" y="800"/>
                    <a:pt x="5538" y="126"/>
                    <a:pt x="4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4284100" y="1852500"/>
              <a:ext cx="380725" cy="453900"/>
            </a:xfrm>
            <a:custGeom>
              <a:avLst/>
              <a:gdLst/>
              <a:ahLst/>
              <a:cxnLst/>
              <a:rect l="l" t="t" r="r" b="b"/>
              <a:pathLst>
                <a:path w="15229" h="18156" extrusionOk="0">
                  <a:moveTo>
                    <a:pt x="2932" y="0"/>
                  </a:moveTo>
                  <a:cubicBezTo>
                    <a:pt x="648" y="0"/>
                    <a:pt x="0" y="1294"/>
                    <a:pt x="444" y="3014"/>
                  </a:cubicBezTo>
                  <a:cubicBezTo>
                    <a:pt x="903" y="4798"/>
                    <a:pt x="5796" y="3932"/>
                    <a:pt x="9264" y="6889"/>
                  </a:cubicBezTo>
                  <a:cubicBezTo>
                    <a:pt x="12731" y="9846"/>
                    <a:pt x="13037" y="18155"/>
                    <a:pt x="13037" y="18155"/>
                  </a:cubicBezTo>
                  <a:lnTo>
                    <a:pt x="13801" y="18155"/>
                  </a:lnTo>
                  <a:cubicBezTo>
                    <a:pt x="15228" y="1333"/>
                    <a:pt x="5694" y="108"/>
                    <a:pt x="3197" y="6"/>
                  </a:cubicBezTo>
                  <a:cubicBezTo>
                    <a:pt x="3106" y="2"/>
                    <a:pt x="3018" y="0"/>
                    <a:pt x="2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4627250" y="1875525"/>
              <a:ext cx="355025" cy="464650"/>
            </a:xfrm>
            <a:custGeom>
              <a:avLst/>
              <a:gdLst/>
              <a:ahLst/>
              <a:cxnLst/>
              <a:rect l="l" t="t" r="r" b="b"/>
              <a:pathLst>
                <a:path w="14201" h="18586" extrusionOk="0">
                  <a:moveTo>
                    <a:pt x="12635" y="0"/>
                  </a:moveTo>
                  <a:cubicBezTo>
                    <a:pt x="11386" y="0"/>
                    <a:pt x="9583" y="1016"/>
                    <a:pt x="8174" y="2048"/>
                  </a:cubicBezTo>
                  <a:cubicBezTo>
                    <a:pt x="5706" y="3856"/>
                    <a:pt x="766" y="9760"/>
                    <a:pt x="1" y="18586"/>
                  </a:cubicBezTo>
                  <a:lnTo>
                    <a:pt x="641" y="18408"/>
                  </a:lnTo>
                  <a:cubicBezTo>
                    <a:pt x="641" y="18408"/>
                    <a:pt x="2283" y="11740"/>
                    <a:pt x="5907" y="8286"/>
                  </a:cubicBezTo>
                  <a:cubicBezTo>
                    <a:pt x="9530" y="4832"/>
                    <a:pt x="13902" y="5815"/>
                    <a:pt x="14111" y="2149"/>
                  </a:cubicBezTo>
                  <a:cubicBezTo>
                    <a:pt x="14201" y="575"/>
                    <a:pt x="13575" y="0"/>
                    <a:pt x="12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4627250" y="1916550"/>
              <a:ext cx="353050" cy="423625"/>
            </a:xfrm>
            <a:custGeom>
              <a:avLst/>
              <a:gdLst/>
              <a:ahLst/>
              <a:cxnLst/>
              <a:rect l="l" t="t" r="r" b="b"/>
              <a:pathLst>
                <a:path w="14122" h="16945" extrusionOk="0">
                  <a:moveTo>
                    <a:pt x="14112" y="0"/>
                  </a:moveTo>
                  <a:cubicBezTo>
                    <a:pt x="10961" y="809"/>
                    <a:pt x="3318" y="3167"/>
                    <a:pt x="146" y="16328"/>
                  </a:cubicBezTo>
                  <a:cubicBezTo>
                    <a:pt x="142" y="16387"/>
                    <a:pt x="138" y="16441"/>
                    <a:pt x="134" y="16499"/>
                  </a:cubicBezTo>
                  <a:lnTo>
                    <a:pt x="106" y="16499"/>
                  </a:lnTo>
                  <a:cubicBezTo>
                    <a:pt x="70" y="16648"/>
                    <a:pt x="35" y="16795"/>
                    <a:pt x="1" y="16945"/>
                  </a:cubicBezTo>
                  <a:lnTo>
                    <a:pt x="641" y="16767"/>
                  </a:lnTo>
                  <a:cubicBezTo>
                    <a:pt x="641" y="16767"/>
                    <a:pt x="2285" y="10099"/>
                    <a:pt x="5908" y="6645"/>
                  </a:cubicBezTo>
                  <a:cubicBezTo>
                    <a:pt x="9532" y="3191"/>
                    <a:pt x="13904" y="4174"/>
                    <a:pt x="14112" y="508"/>
                  </a:cubicBezTo>
                  <a:cubicBezTo>
                    <a:pt x="14122" y="339"/>
                    <a:pt x="14122" y="169"/>
                    <a:pt x="14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4640700" y="2129450"/>
              <a:ext cx="253300" cy="301975"/>
            </a:xfrm>
            <a:custGeom>
              <a:avLst/>
              <a:gdLst/>
              <a:ahLst/>
              <a:cxnLst/>
              <a:rect l="l" t="t" r="r" b="b"/>
              <a:pathLst>
                <a:path w="10132" h="12079" extrusionOk="0">
                  <a:moveTo>
                    <a:pt x="8182" y="0"/>
                  </a:moveTo>
                  <a:cubicBezTo>
                    <a:pt x="8125" y="0"/>
                    <a:pt x="8066" y="1"/>
                    <a:pt x="8005" y="4"/>
                  </a:cubicBezTo>
                  <a:cubicBezTo>
                    <a:pt x="6345" y="70"/>
                    <a:pt x="1" y="885"/>
                    <a:pt x="950" y="12078"/>
                  </a:cubicBezTo>
                  <a:lnTo>
                    <a:pt x="1459" y="12078"/>
                  </a:lnTo>
                  <a:cubicBezTo>
                    <a:pt x="1459" y="12078"/>
                    <a:pt x="1663" y="6550"/>
                    <a:pt x="3969" y="4583"/>
                  </a:cubicBezTo>
                  <a:cubicBezTo>
                    <a:pt x="6277" y="2614"/>
                    <a:pt x="9533" y="3191"/>
                    <a:pt x="9838" y="2005"/>
                  </a:cubicBezTo>
                  <a:cubicBezTo>
                    <a:pt x="10132" y="860"/>
                    <a:pt x="9701" y="0"/>
                    <a:pt x="8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4652850" y="2158325"/>
              <a:ext cx="236400" cy="267525"/>
            </a:xfrm>
            <a:custGeom>
              <a:avLst/>
              <a:gdLst/>
              <a:ahLst/>
              <a:cxnLst/>
              <a:rect l="l" t="t" r="r" b="b"/>
              <a:pathLst>
                <a:path w="9456" h="10701" extrusionOk="0">
                  <a:moveTo>
                    <a:pt x="9423" y="1"/>
                  </a:moveTo>
                  <a:lnTo>
                    <a:pt x="9423" y="1"/>
                  </a:lnTo>
                  <a:cubicBezTo>
                    <a:pt x="7026" y="63"/>
                    <a:pt x="1" y="1060"/>
                    <a:pt x="986" y="10701"/>
                  </a:cubicBezTo>
                  <a:cubicBezTo>
                    <a:pt x="1052" y="9652"/>
                    <a:pt x="1453" y="5160"/>
                    <a:pt x="3483" y="3426"/>
                  </a:cubicBezTo>
                  <a:cubicBezTo>
                    <a:pt x="5791" y="1459"/>
                    <a:pt x="9047" y="2036"/>
                    <a:pt x="9352" y="848"/>
                  </a:cubicBezTo>
                  <a:cubicBezTo>
                    <a:pt x="9431" y="542"/>
                    <a:pt x="9456" y="256"/>
                    <a:pt x="9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4340275" y="2006200"/>
              <a:ext cx="253300" cy="302000"/>
            </a:xfrm>
            <a:custGeom>
              <a:avLst/>
              <a:gdLst/>
              <a:ahLst/>
              <a:cxnLst/>
              <a:rect l="l" t="t" r="r" b="b"/>
              <a:pathLst>
                <a:path w="10132" h="12080" extrusionOk="0">
                  <a:moveTo>
                    <a:pt x="1953" y="0"/>
                  </a:moveTo>
                  <a:cubicBezTo>
                    <a:pt x="432" y="0"/>
                    <a:pt x="0" y="859"/>
                    <a:pt x="294" y="2005"/>
                  </a:cubicBezTo>
                  <a:cubicBezTo>
                    <a:pt x="599" y="3192"/>
                    <a:pt x="3856" y="2616"/>
                    <a:pt x="6161" y="4583"/>
                  </a:cubicBezTo>
                  <a:cubicBezTo>
                    <a:pt x="8469" y="6551"/>
                    <a:pt x="8673" y="12080"/>
                    <a:pt x="8673" y="12080"/>
                  </a:cubicBezTo>
                  <a:lnTo>
                    <a:pt x="9182" y="12078"/>
                  </a:lnTo>
                  <a:cubicBezTo>
                    <a:pt x="10131" y="885"/>
                    <a:pt x="3788" y="70"/>
                    <a:pt x="2125" y="4"/>
                  </a:cubicBezTo>
                  <a:cubicBezTo>
                    <a:pt x="2066" y="1"/>
                    <a:pt x="2009" y="0"/>
                    <a:pt x="19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4345000" y="2035125"/>
              <a:ext cx="236400" cy="267525"/>
            </a:xfrm>
            <a:custGeom>
              <a:avLst/>
              <a:gdLst/>
              <a:ahLst/>
              <a:cxnLst/>
              <a:rect l="l" t="t" r="r" b="b"/>
              <a:pathLst>
                <a:path w="9456" h="10701" extrusionOk="0">
                  <a:moveTo>
                    <a:pt x="32" y="0"/>
                  </a:moveTo>
                  <a:lnTo>
                    <a:pt x="32" y="0"/>
                  </a:lnTo>
                  <a:cubicBezTo>
                    <a:pt x="0" y="255"/>
                    <a:pt x="26" y="542"/>
                    <a:pt x="105" y="848"/>
                  </a:cubicBezTo>
                  <a:cubicBezTo>
                    <a:pt x="410" y="2035"/>
                    <a:pt x="3667" y="1459"/>
                    <a:pt x="5972" y="3426"/>
                  </a:cubicBezTo>
                  <a:cubicBezTo>
                    <a:pt x="8005" y="5159"/>
                    <a:pt x="8405" y="9653"/>
                    <a:pt x="8472" y="10700"/>
                  </a:cubicBezTo>
                  <a:cubicBezTo>
                    <a:pt x="9455" y="1061"/>
                    <a:pt x="2430" y="62"/>
                    <a:pt x="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4291250" y="1895975"/>
              <a:ext cx="355275" cy="402075"/>
            </a:xfrm>
            <a:custGeom>
              <a:avLst/>
              <a:gdLst/>
              <a:ahLst/>
              <a:cxnLst/>
              <a:rect l="l" t="t" r="r" b="b"/>
              <a:pathLst>
                <a:path w="14211" h="16083" extrusionOk="0">
                  <a:moveTo>
                    <a:pt x="50" y="1"/>
                  </a:moveTo>
                  <a:cubicBezTo>
                    <a:pt x="0" y="384"/>
                    <a:pt x="39" y="814"/>
                    <a:pt x="158" y="1275"/>
                  </a:cubicBezTo>
                  <a:cubicBezTo>
                    <a:pt x="617" y="3059"/>
                    <a:pt x="5512" y="2192"/>
                    <a:pt x="8978" y="5150"/>
                  </a:cubicBezTo>
                  <a:cubicBezTo>
                    <a:pt x="12032" y="7755"/>
                    <a:pt x="12632" y="14508"/>
                    <a:pt x="12732" y="16082"/>
                  </a:cubicBezTo>
                  <a:cubicBezTo>
                    <a:pt x="14211" y="1593"/>
                    <a:pt x="3653" y="95"/>
                    <a:pt x="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4510300" y="2297325"/>
              <a:ext cx="271200" cy="283100"/>
            </a:xfrm>
            <a:custGeom>
              <a:avLst/>
              <a:gdLst/>
              <a:ahLst/>
              <a:cxnLst/>
              <a:rect l="l" t="t" r="r" b="b"/>
              <a:pathLst>
                <a:path w="10848" h="11324" extrusionOk="0">
                  <a:moveTo>
                    <a:pt x="1" y="0"/>
                  </a:moveTo>
                  <a:lnTo>
                    <a:pt x="2118" y="10847"/>
                  </a:lnTo>
                  <a:cubicBezTo>
                    <a:pt x="3187" y="11168"/>
                    <a:pt x="4210" y="11324"/>
                    <a:pt x="5191" y="11324"/>
                  </a:cubicBezTo>
                  <a:cubicBezTo>
                    <a:pt x="6188" y="11324"/>
                    <a:pt x="7141" y="11162"/>
                    <a:pt x="8052" y="10847"/>
                  </a:cubicBezTo>
                  <a:lnTo>
                    <a:pt x="108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4501375" y="2280400"/>
              <a:ext cx="289050" cy="46550"/>
            </a:xfrm>
            <a:custGeom>
              <a:avLst/>
              <a:gdLst/>
              <a:ahLst/>
              <a:cxnLst/>
              <a:rect l="l" t="t" r="r" b="b"/>
              <a:pathLst>
                <a:path w="11562" h="1862" extrusionOk="0">
                  <a:moveTo>
                    <a:pt x="0" y="0"/>
                  </a:moveTo>
                  <a:lnTo>
                    <a:pt x="0" y="1862"/>
                  </a:lnTo>
                  <a:lnTo>
                    <a:pt x="11562" y="1862"/>
                  </a:lnTo>
                  <a:lnTo>
                    <a:pt x="115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2" name="Google Shape;882;p28"/>
          <p:cNvCxnSpPr/>
          <p:nvPr/>
        </p:nvCxnSpPr>
        <p:spPr>
          <a:xfrm>
            <a:off x="6028725" y="1575650"/>
            <a:ext cx="0" cy="3181500"/>
          </a:xfrm>
          <a:prstGeom prst="straightConnector1">
            <a:avLst/>
          </a:prstGeom>
          <a:noFill/>
          <a:ln w="38100" cap="flat" cmpd="sng">
            <a:solidFill>
              <a:schemeClr val="accent1"/>
            </a:solidFill>
            <a:prstDash val="solid"/>
            <a:round/>
            <a:headEnd type="none" w="med" len="med"/>
            <a:tailEnd type="none" w="med" len="med"/>
          </a:ln>
        </p:spPr>
      </p:cxnSp>
      <p:sp>
        <p:nvSpPr>
          <p:cNvPr id="883" name="Google Shape;883;p28"/>
          <p:cNvSpPr txBox="1"/>
          <p:nvPr/>
        </p:nvSpPr>
        <p:spPr>
          <a:xfrm>
            <a:off x="524475" y="1660213"/>
            <a:ext cx="23337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INSUFFICIENT DATA</a:t>
            </a:r>
            <a:endParaRPr sz="1800">
              <a:solidFill>
                <a:schemeClr val="accent2"/>
              </a:solidFill>
              <a:latin typeface="Montserrat ExtraBold"/>
              <a:ea typeface="Montserrat ExtraBold"/>
              <a:cs typeface="Montserrat ExtraBold"/>
              <a:sym typeface="Montserrat ExtraBold"/>
            </a:endParaRPr>
          </a:p>
        </p:txBody>
      </p:sp>
      <p:sp>
        <p:nvSpPr>
          <p:cNvPr id="884" name="Google Shape;884;p28"/>
          <p:cNvSpPr txBox="1"/>
          <p:nvPr/>
        </p:nvSpPr>
        <p:spPr>
          <a:xfrm>
            <a:off x="3315275" y="2474750"/>
            <a:ext cx="2535300" cy="611400"/>
          </a:xfrm>
          <a:prstGeom prst="rect">
            <a:avLst/>
          </a:prstGeom>
          <a:noFill/>
          <a:ln>
            <a:noFill/>
          </a:ln>
        </p:spPr>
        <p:txBody>
          <a:bodyPr spcFirstLastPara="1" wrap="square" lIns="0" tIns="6350" rIns="0" bIns="0" anchor="t" anchorCtr="0">
            <a:noAutofit/>
          </a:bodyPr>
          <a:lstStyle/>
          <a:p>
            <a:pPr marL="457200" marR="0" lvl="0" indent="0" algn="l" rtl="0">
              <a:lnSpc>
                <a:spcPct val="100000"/>
              </a:lnSpc>
              <a:spcBef>
                <a:spcPts val="0"/>
              </a:spcBef>
              <a:spcAft>
                <a:spcPts val="0"/>
              </a:spcAft>
              <a:buNone/>
            </a:pPr>
            <a:r>
              <a:rPr lang="en" b="1">
                <a:solidFill>
                  <a:srgbClr val="434343"/>
                </a:solidFill>
                <a:latin typeface="Montserrat"/>
                <a:ea typeface="Montserrat"/>
                <a:cs typeface="Montserrat"/>
                <a:sym typeface="Montserrat"/>
              </a:rPr>
              <a:t>More recent year data</a:t>
            </a:r>
            <a:endParaRPr b="1">
              <a:solidFill>
                <a:srgbClr val="434343"/>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a:solidFill>
                <a:srgbClr val="434343"/>
              </a:solidFill>
              <a:latin typeface="Montserrat"/>
              <a:ea typeface="Montserrat"/>
              <a:cs typeface="Montserrat"/>
              <a:sym typeface="Montserrat"/>
            </a:endParaRPr>
          </a:p>
        </p:txBody>
      </p:sp>
      <p:sp>
        <p:nvSpPr>
          <p:cNvPr id="885" name="Google Shape;885;p28"/>
          <p:cNvSpPr txBox="1">
            <a:spLocks noGrp="1"/>
          </p:cNvSpPr>
          <p:nvPr>
            <p:ph type="ctrTitle" idx="4294967295"/>
          </p:nvPr>
        </p:nvSpPr>
        <p:spPr>
          <a:xfrm>
            <a:off x="621800" y="523888"/>
            <a:ext cx="4980000" cy="8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29"/>
          <p:cNvSpPr txBox="1">
            <a:spLocks noGrp="1"/>
          </p:cNvSpPr>
          <p:nvPr>
            <p:ph type="ctrTitle" idx="4294967295"/>
          </p:nvPr>
        </p:nvSpPr>
        <p:spPr>
          <a:xfrm>
            <a:off x="621800" y="523888"/>
            <a:ext cx="4980000" cy="8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FORWARD</a:t>
            </a:r>
            <a:endParaRPr>
              <a:solidFill>
                <a:srgbClr val="434343"/>
              </a:solidFill>
            </a:endParaRPr>
          </a:p>
        </p:txBody>
      </p:sp>
      <p:sp>
        <p:nvSpPr>
          <p:cNvPr id="891" name="Google Shape;891;p29"/>
          <p:cNvSpPr txBox="1"/>
          <p:nvPr/>
        </p:nvSpPr>
        <p:spPr>
          <a:xfrm>
            <a:off x="5099125" y="1407700"/>
            <a:ext cx="337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Montserrat ExtraBold"/>
                <a:ea typeface="Montserrat ExtraBold"/>
                <a:cs typeface="Montserrat ExtraBold"/>
                <a:sym typeface="Montserrat ExtraBold"/>
              </a:rPr>
              <a:t>CLARITY IN FEATURES VALUES</a:t>
            </a:r>
            <a:endParaRPr>
              <a:solidFill>
                <a:srgbClr val="666666"/>
              </a:solidFill>
              <a:latin typeface="Montserrat ExtraBold"/>
              <a:ea typeface="Montserrat ExtraBold"/>
              <a:cs typeface="Montserrat ExtraBold"/>
              <a:sym typeface="Montserrat ExtraBold"/>
            </a:endParaRPr>
          </a:p>
        </p:txBody>
      </p:sp>
      <p:sp>
        <p:nvSpPr>
          <p:cNvPr id="892" name="Google Shape;892;p29"/>
          <p:cNvSpPr txBox="1"/>
          <p:nvPr/>
        </p:nvSpPr>
        <p:spPr>
          <a:xfrm>
            <a:off x="1111725" y="1407700"/>
            <a:ext cx="264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Montserrat ExtraBold"/>
                <a:ea typeface="Montserrat ExtraBold"/>
                <a:cs typeface="Montserrat ExtraBold"/>
                <a:sym typeface="Montserrat ExtraBold"/>
              </a:rPr>
              <a:t>MONITORING NEW DATA</a:t>
            </a:r>
            <a:endParaRPr>
              <a:solidFill>
                <a:srgbClr val="666666"/>
              </a:solidFill>
              <a:latin typeface="Montserrat ExtraBold"/>
              <a:ea typeface="Montserrat ExtraBold"/>
              <a:cs typeface="Montserrat ExtraBold"/>
              <a:sym typeface="Montserrat ExtraBold"/>
            </a:endParaRPr>
          </a:p>
        </p:txBody>
      </p:sp>
      <p:cxnSp>
        <p:nvCxnSpPr>
          <p:cNvPr id="893" name="Google Shape;893;p29"/>
          <p:cNvCxnSpPr/>
          <p:nvPr/>
        </p:nvCxnSpPr>
        <p:spPr>
          <a:xfrm>
            <a:off x="4571988" y="1407700"/>
            <a:ext cx="0" cy="3181500"/>
          </a:xfrm>
          <a:prstGeom prst="straightConnector1">
            <a:avLst/>
          </a:prstGeom>
          <a:noFill/>
          <a:ln w="38100" cap="flat" cmpd="sng">
            <a:solidFill>
              <a:schemeClr val="accent1"/>
            </a:solidFill>
            <a:prstDash val="solid"/>
            <a:round/>
            <a:headEnd type="none" w="med" len="med"/>
            <a:tailEnd type="none" w="med" len="med"/>
          </a:ln>
        </p:spPr>
      </p:cxnSp>
      <p:sp>
        <p:nvSpPr>
          <p:cNvPr id="894" name="Google Shape;894;p29"/>
          <p:cNvSpPr txBox="1"/>
          <p:nvPr/>
        </p:nvSpPr>
        <p:spPr>
          <a:xfrm>
            <a:off x="919375" y="2021900"/>
            <a:ext cx="2707800" cy="1600200"/>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rgbClr val="434343"/>
              </a:buClr>
              <a:buSzPts val="1400"/>
              <a:buFont typeface="Montserrat"/>
              <a:buChar char="-"/>
            </a:pPr>
            <a:r>
              <a:rPr lang="en" b="1">
                <a:solidFill>
                  <a:srgbClr val="434343"/>
                </a:solidFill>
                <a:latin typeface="Montserrat"/>
                <a:ea typeface="Montserrat"/>
                <a:cs typeface="Montserrat"/>
                <a:sym typeface="Montserrat"/>
              </a:rPr>
              <a:t>Change in trends</a:t>
            </a:r>
            <a:endParaRPr b="1">
              <a:solidFill>
                <a:srgbClr val="434343"/>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b="1">
              <a:solidFill>
                <a:srgbClr val="434343"/>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434343"/>
              </a:buClr>
              <a:buSzPts val="1400"/>
              <a:buFont typeface="Montserrat"/>
              <a:buChar char="-"/>
            </a:pPr>
            <a:r>
              <a:rPr lang="en" b="1">
                <a:solidFill>
                  <a:srgbClr val="434343"/>
                </a:solidFill>
                <a:latin typeface="Montserrat"/>
                <a:ea typeface="Montserrat"/>
                <a:cs typeface="Montserrat"/>
                <a:sym typeface="Montserrat"/>
              </a:rPr>
              <a:t>Change in consumer preference</a:t>
            </a:r>
            <a:endParaRPr b="1">
              <a:solidFill>
                <a:srgbClr val="434343"/>
              </a:solidFill>
              <a:latin typeface="Montserrat"/>
              <a:ea typeface="Montserrat"/>
              <a:cs typeface="Montserrat"/>
              <a:sym typeface="Montserrat"/>
            </a:endParaRPr>
          </a:p>
        </p:txBody>
      </p:sp>
      <p:sp>
        <p:nvSpPr>
          <p:cNvPr id="895" name="Google Shape;895;p29"/>
          <p:cNvSpPr txBox="1"/>
          <p:nvPr/>
        </p:nvSpPr>
        <p:spPr>
          <a:xfrm>
            <a:off x="5324375" y="1855350"/>
            <a:ext cx="3708600" cy="2733900"/>
          </a:xfrm>
          <a:prstGeom prst="rect">
            <a:avLst/>
          </a:prstGeom>
          <a:noFill/>
          <a:ln>
            <a:noFill/>
          </a:ln>
        </p:spPr>
        <p:txBody>
          <a:bodyPr spcFirstLastPara="1" wrap="square" lIns="0" tIns="635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rgbClr val="434343"/>
                </a:solidFill>
                <a:latin typeface="Montserrat"/>
                <a:ea typeface="Montserrat"/>
                <a:cs typeface="Montserrat"/>
                <a:sym typeface="Montserrat"/>
              </a:rPr>
              <a:t>Garage Qual (Ordinal): Garage quality</a:t>
            </a:r>
            <a:endParaRPr b="1">
              <a:solidFill>
                <a:srgbClr val="434343"/>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 b="1">
                <a:solidFill>
                  <a:srgbClr val="434343"/>
                </a:solidFill>
                <a:latin typeface="Montserrat"/>
                <a:ea typeface="Montserrat"/>
                <a:cs typeface="Montserrat"/>
                <a:sym typeface="Montserrat"/>
              </a:rPr>
              <a:t>Ex	Excellent</a:t>
            </a:r>
            <a:endParaRPr b="1">
              <a:solidFill>
                <a:srgbClr val="434343"/>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 b="1">
                <a:solidFill>
                  <a:srgbClr val="434343"/>
                </a:solidFill>
                <a:latin typeface="Montserrat"/>
                <a:ea typeface="Montserrat"/>
                <a:cs typeface="Montserrat"/>
                <a:sym typeface="Montserrat"/>
              </a:rPr>
              <a:t>Gd	Good</a:t>
            </a:r>
            <a:endParaRPr b="1">
              <a:solidFill>
                <a:srgbClr val="434343"/>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 b="1">
                <a:solidFill>
                  <a:srgbClr val="434343"/>
                </a:solidFill>
                <a:latin typeface="Montserrat"/>
                <a:ea typeface="Montserrat"/>
                <a:cs typeface="Montserrat"/>
                <a:sym typeface="Montserrat"/>
              </a:rPr>
              <a:t>TA	Typical/Average</a:t>
            </a:r>
            <a:endParaRPr b="1">
              <a:solidFill>
                <a:srgbClr val="434343"/>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 b="1">
                <a:solidFill>
                  <a:srgbClr val="434343"/>
                </a:solidFill>
                <a:latin typeface="Montserrat"/>
                <a:ea typeface="Montserrat"/>
                <a:cs typeface="Montserrat"/>
                <a:sym typeface="Montserrat"/>
              </a:rPr>
              <a:t>Fa	Fair</a:t>
            </a:r>
            <a:endParaRPr b="1">
              <a:solidFill>
                <a:srgbClr val="434343"/>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 b="1">
                <a:solidFill>
                  <a:srgbClr val="434343"/>
                </a:solidFill>
                <a:latin typeface="Montserrat"/>
                <a:ea typeface="Montserrat"/>
                <a:cs typeface="Montserrat"/>
                <a:sym typeface="Montserrat"/>
              </a:rPr>
              <a:t>Po	Poor</a:t>
            </a:r>
            <a:endParaRPr b="1">
              <a:solidFill>
                <a:srgbClr val="434343"/>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 b="1">
                <a:solidFill>
                  <a:srgbClr val="434343"/>
                </a:solidFill>
                <a:latin typeface="Montserrat"/>
                <a:ea typeface="Montserrat"/>
                <a:cs typeface="Montserrat"/>
                <a:sym typeface="Montserrat"/>
              </a:rPr>
              <a:t>NA	No Garage</a:t>
            </a:r>
            <a:endParaRPr b="1">
              <a:solidFill>
                <a:srgbClr val="434343"/>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b="1">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cxnSp>
        <p:nvCxnSpPr>
          <p:cNvPr id="900" name="Google Shape;900;p30"/>
          <p:cNvCxnSpPr/>
          <p:nvPr/>
        </p:nvCxnSpPr>
        <p:spPr>
          <a:xfrm>
            <a:off x="3137125" y="1575650"/>
            <a:ext cx="0" cy="3181500"/>
          </a:xfrm>
          <a:prstGeom prst="straightConnector1">
            <a:avLst/>
          </a:prstGeom>
          <a:noFill/>
          <a:ln w="38100" cap="flat" cmpd="sng">
            <a:solidFill>
              <a:schemeClr val="accent1"/>
            </a:solidFill>
            <a:prstDash val="solid"/>
            <a:round/>
            <a:headEnd type="none" w="med" len="med"/>
            <a:tailEnd type="none" w="med" len="med"/>
          </a:ln>
        </p:spPr>
      </p:cxnSp>
      <p:cxnSp>
        <p:nvCxnSpPr>
          <p:cNvPr id="901" name="Google Shape;901;p30"/>
          <p:cNvCxnSpPr/>
          <p:nvPr/>
        </p:nvCxnSpPr>
        <p:spPr>
          <a:xfrm>
            <a:off x="6028725" y="1575650"/>
            <a:ext cx="0" cy="3181500"/>
          </a:xfrm>
          <a:prstGeom prst="straightConnector1">
            <a:avLst/>
          </a:prstGeom>
          <a:noFill/>
          <a:ln w="38100" cap="flat" cmpd="sng">
            <a:solidFill>
              <a:schemeClr val="accent1"/>
            </a:solidFill>
            <a:prstDash val="solid"/>
            <a:round/>
            <a:headEnd type="none" w="med" len="med"/>
            <a:tailEnd type="none" w="med" len="med"/>
          </a:ln>
        </p:spPr>
      </p:cxnSp>
      <p:sp>
        <p:nvSpPr>
          <p:cNvPr id="902" name="Google Shape;902;p30"/>
          <p:cNvSpPr txBox="1">
            <a:spLocks noGrp="1"/>
          </p:cNvSpPr>
          <p:nvPr>
            <p:ph type="ctrTitle" idx="4294967295"/>
          </p:nvPr>
        </p:nvSpPr>
        <p:spPr>
          <a:xfrm>
            <a:off x="621800" y="523888"/>
            <a:ext cx="4980000" cy="8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solidFill>
                <a:srgbClr val="434343"/>
              </a:solidFill>
            </a:endParaRPr>
          </a:p>
        </p:txBody>
      </p:sp>
      <p:sp>
        <p:nvSpPr>
          <p:cNvPr id="903" name="Google Shape;903;p30"/>
          <p:cNvSpPr txBox="1"/>
          <p:nvPr/>
        </p:nvSpPr>
        <p:spPr>
          <a:xfrm>
            <a:off x="3460525" y="1917100"/>
            <a:ext cx="2110200" cy="1446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rgbClr val="434343"/>
                </a:solidFill>
                <a:latin typeface="Montserrat ExtraBold"/>
                <a:ea typeface="Montserrat ExtraBold"/>
                <a:cs typeface="Montserrat ExtraBold"/>
                <a:sym typeface="Montserrat ExtraBold"/>
              </a:rPr>
              <a:t> </a:t>
            </a:r>
            <a:r>
              <a:rPr lang="en" sz="1800">
                <a:solidFill>
                  <a:schemeClr val="accent2"/>
                </a:solidFill>
                <a:latin typeface="Montserrat ExtraBold"/>
                <a:ea typeface="Montserrat ExtraBold"/>
                <a:cs typeface="Montserrat ExtraBold"/>
                <a:sym typeface="Montserrat ExtraBold"/>
              </a:rPr>
              <a:t>Budget Allocation</a:t>
            </a:r>
            <a:endParaRPr sz="1800">
              <a:solidFill>
                <a:schemeClr val="accent2"/>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 </a:t>
            </a:r>
            <a:endParaRPr sz="1600">
              <a:solidFill>
                <a:srgbClr val="434343"/>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n">
                <a:solidFill>
                  <a:srgbClr val="434343"/>
                </a:solidFill>
                <a:latin typeface="Montserrat ExtraBold"/>
                <a:ea typeface="Montserrat ExtraBold"/>
                <a:cs typeface="Montserrat ExtraBold"/>
                <a:sym typeface="Montserrat ExtraBold"/>
              </a:rPr>
              <a:t> Prioritization of Core Features</a:t>
            </a:r>
            <a:endParaRPr>
              <a:latin typeface="Montserrat"/>
              <a:ea typeface="Montserrat"/>
              <a:cs typeface="Montserrat"/>
              <a:sym typeface="Montserrat"/>
            </a:endParaRPr>
          </a:p>
        </p:txBody>
      </p:sp>
      <p:sp>
        <p:nvSpPr>
          <p:cNvPr id="904" name="Google Shape;904;p30"/>
          <p:cNvSpPr txBox="1"/>
          <p:nvPr/>
        </p:nvSpPr>
        <p:spPr>
          <a:xfrm>
            <a:off x="6057900" y="1934800"/>
            <a:ext cx="27813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Marketing </a:t>
            </a:r>
            <a:endParaRPr sz="1800">
              <a:solidFill>
                <a:schemeClr val="accent2"/>
              </a:solidFill>
              <a:latin typeface="Montserrat ExtraBold"/>
              <a:ea typeface="Montserrat ExtraBold"/>
              <a:cs typeface="Montserrat ExtraBold"/>
              <a:sym typeface="Montserrat ExtraBold"/>
            </a:endParaRPr>
          </a:p>
          <a:p>
            <a:pPr marL="0" lvl="0" indent="0" algn="ctr" rtl="0">
              <a:spcBef>
                <a:spcPts val="0"/>
              </a:spcBef>
              <a:spcAft>
                <a:spcPts val="0"/>
              </a:spcAft>
              <a:buNone/>
            </a:pPr>
            <a:endParaRPr sz="1800">
              <a:solidFill>
                <a:schemeClr val="accent2"/>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n">
                <a:solidFill>
                  <a:srgbClr val="434343"/>
                </a:solidFill>
                <a:latin typeface="Montserrat ExtraBold"/>
                <a:ea typeface="Montserrat ExtraBold"/>
                <a:cs typeface="Montserrat ExtraBold"/>
                <a:sym typeface="Montserrat ExtraBold"/>
              </a:rPr>
              <a:t>Core Features</a:t>
            </a:r>
            <a:endParaRPr>
              <a:latin typeface="Montserrat"/>
              <a:ea typeface="Montserrat"/>
              <a:cs typeface="Montserrat"/>
              <a:sym typeface="Montserrat"/>
            </a:endParaRPr>
          </a:p>
        </p:txBody>
      </p:sp>
      <p:sp>
        <p:nvSpPr>
          <p:cNvPr id="905" name="Google Shape;905;p30"/>
          <p:cNvSpPr txBox="1"/>
          <p:nvPr/>
        </p:nvSpPr>
        <p:spPr>
          <a:xfrm>
            <a:off x="185750" y="1840900"/>
            <a:ext cx="2559600" cy="169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Potential</a:t>
            </a:r>
            <a:r>
              <a:rPr lang="en" sz="1500">
                <a:solidFill>
                  <a:srgbClr val="434343"/>
                </a:solidFill>
                <a:latin typeface="Montserrat ExtraBold"/>
                <a:ea typeface="Montserrat ExtraBold"/>
                <a:cs typeface="Montserrat ExtraBold"/>
                <a:sym typeface="Montserrat ExtraBold"/>
              </a:rPr>
              <a:t> </a:t>
            </a:r>
            <a:r>
              <a:rPr lang="en" sz="1800">
                <a:solidFill>
                  <a:schemeClr val="accent2"/>
                </a:solidFill>
                <a:latin typeface="Montserrat ExtraBold"/>
                <a:ea typeface="Montserrat ExtraBold"/>
                <a:cs typeface="Montserrat ExtraBold"/>
                <a:sym typeface="Montserrat ExtraBold"/>
              </a:rPr>
              <a:t>Development </a:t>
            </a:r>
            <a:endParaRPr sz="1800">
              <a:solidFill>
                <a:schemeClr val="accent2"/>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n" sz="1800">
                <a:solidFill>
                  <a:schemeClr val="accent2"/>
                </a:solidFill>
                <a:latin typeface="Montserrat ExtraBold"/>
                <a:ea typeface="Montserrat ExtraBold"/>
                <a:cs typeface="Montserrat ExtraBold"/>
                <a:sym typeface="Montserrat ExtraBold"/>
              </a:rPr>
              <a:t>Area</a:t>
            </a:r>
            <a:endParaRPr sz="1800">
              <a:solidFill>
                <a:schemeClr val="accent2"/>
              </a:solidFill>
              <a:latin typeface="Montserrat ExtraBold"/>
              <a:ea typeface="Montserrat ExtraBold"/>
              <a:cs typeface="Montserrat ExtraBold"/>
              <a:sym typeface="Montserrat ExtraBold"/>
            </a:endParaRPr>
          </a:p>
          <a:p>
            <a:pPr marL="0" lvl="0" indent="0" algn="ctr" rtl="0">
              <a:spcBef>
                <a:spcPts val="0"/>
              </a:spcBef>
              <a:spcAft>
                <a:spcPts val="0"/>
              </a:spcAft>
              <a:buNone/>
            </a:pPr>
            <a:endParaRPr sz="1800">
              <a:solidFill>
                <a:schemeClr val="accent2"/>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n" b="1">
                <a:solidFill>
                  <a:schemeClr val="dk1"/>
                </a:solidFill>
                <a:latin typeface="Montserrat"/>
                <a:ea typeface="Montserrat"/>
                <a:cs typeface="Montserrat"/>
                <a:sym typeface="Montserrat"/>
              </a:rPr>
              <a:t>North-West of Ames</a:t>
            </a:r>
            <a:endParaRPr>
              <a:solidFill>
                <a:srgbClr val="434343"/>
              </a:solidFill>
              <a:latin typeface="Montserrat ExtraBold"/>
              <a:ea typeface="Montserrat ExtraBold"/>
              <a:cs typeface="Montserrat ExtraBold"/>
              <a:sym typeface="Montserrat ExtraBold"/>
            </a:endParaRPr>
          </a:p>
          <a:p>
            <a:pPr marL="0" lvl="0" indent="0" algn="ctr" rtl="0">
              <a:spcBef>
                <a:spcPts val="0"/>
              </a:spcBef>
              <a:spcAft>
                <a:spcPts val="0"/>
              </a:spcAft>
              <a:buNone/>
            </a:pPr>
            <a:endParaRPr sz="1200">
              <a:solidFill>
                <a:srgbClr val="434343"/>
              </a:solidFill>
              <a:latin typeface="Montserrat ExtraBold"/>
              <a:ea typeface="Montserrat ExtraBold"/>
              <a:cs typeface="Montserrat ExtraBold"/>
              <a:sym typeface="Montserrat ExtraBold"/>
            </a:endParaRPr>
          </a:p>
        </p:txBody>
      </p:sp>
      <p:grpSp>
        <p:nvGrpSpPr>
          <p:cNvPr id="906" name="Google Shape;906;p30"/>
          <p:cNvGrpSpPr/>
          <p:nvPr/>
        </p:nvGrpSpPr>
        <p:grpSpPr>
          <a:xfrm>
            <a:off x="365605" y="4099016"/>
            <a:ext cx="958763" cy="1027631"/>
            <a:chOff x="637825" y="916825"/>
            <a:chExt cx="1663075" cy="1782225"/>
          </a:xfrm>
        </p:grpSpPr>
        <p:sp>
          <p:nvSpPr>
            <p:cNvPr id="907" name="Google Shape;907;p30"/>
            <p:cNvSpPr/>
            <p:nvPr/>
          </p:nvSpPr>
          <p:spPr>
            <a:xfrm>
              <a:off x="939550" y="1483725"/>
              <a:ext cx="301250" cy="234775"/>
            </a:xfrm>
            <a:custGeom>
              <a:avLst/>
              <a:gdLst/>
              <a:ahLst/>
              <a:cxnLst/>
              <a:rect l="l" t="t" r="r" b="b"/>
              <a:pathLst>
                <a:path w="12050" h="9391" extrusionOk="0">
                  <a:moveTo>
                    <a:pt x="2152" y="1"/>
                  </a:moveTo>
                  <a:cubicBezTo>
                    <a:pt x="1963" y="1"/>
                    <a:pt x="1762" y="61"/>
                    <a:pt x="1549" y="200"/>
                  </a:cubicBezTo>
                  <a:cubicBezTo>
                    <a:pt x="1" y="1213"/>
                    <a:pt x="519" y="5129"/>
                    <a:pt x="863" y="6531"/>
                  </a:cubicBezTo>
                  <a:lnTo>
                    <a:pt x="627" y="3084"/>
                  </a:lnTo>
                  <a:lnTo>
                    <a:pt x="627" y="3084"/>
                  </a:lnTo>
                  <a:cubicBezTo>
                    <a:pt x="1177" y="5698"/>
                    <a:pt x="3350" y="9216"/>
                    <a:pt x="6307" y="9386"/>
                  </a:cubicBezTo>
                  <a:cubicBezTo>
                    <a:pt x="6356" y="9389"/>
                    <a:pt x="6408" y="9390"/>
                    <a:pt x="6460" y="9390"/>
                  </a:cubicBezTo>
                  <a:cubicBezTo>
                    <a:pt x="8317" y="9390"/>
                    <a:pt x="12050" y="7664"/>
                    <a:pt x="9669" y="6029"/>
                  </a:cubicBezTo>
                  <a:cubicBezTo>
                    <a:pt x="8520" y="5240"/>
                    <a:pt x="7318" y="4861"/>
                    <a:pt x="6241" y="3916"/>
                  </a:cubicBezTo>
                  <a:cubicBezTo>
                    <a:pt x="5342" y="3128"/>
                    <a:pt x="4604" y="2300"/>
                    <a:pt x="3871" y="1393"/>
                  </a:cubicBezTo>
                  <a:cubicBezTo>
                    <a:pt x="3373" y="774"/>
                    <a:pt x="2834" y="1"/>
                    <a:pt x="2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1633750" y="2234650"/>
              <a:ext cx="160325" cy="136275"/>
            </a:xfrm>
            <a:custGeom>
              <a:avLst/>
              <a:gdLst/>
              <a:ahLst/>
              <a:cxnLst/>
              <a:rect l="l" t="t" r="r" b="b"/>
              <a:pathLst>
                <a:path w="6413" h="5451" extrusionOk="0">
                  <a:moveTo>
                    <a:pt x="1555" y="0"/>
                  </a:moveTo>
                  <a:cubicBezTo>
                    <a:pt x="1416" y="0"/>
                    <a:pt x="1277" y="73"/>
                    <a:pt x="1153" y="257"/>
                  </a:cubicBezTo>
                  <a:cubicBezTo>
                    <a:pt x="975" y="522"/>
                    <a:pt x="862" y="823"/>
                    <a:pt x="799" y="1137"/>
                  </a:cubicBezTo>
                  <a:cubicBezTo>
                    <a:pt x="790" y="1134"/>
                    <a:pt x="781" y="1133"/>
                    <a:pt x="772" y="1133"/>
                  </a:cubicBezTo>
                  <a:cubicBezTo>
                    <a:pt x="728" y="1133"/>
                    <a:pt x="689" y="1167"/>
                    <a:pt x="686" y="1215"/>
                  </a:cubicBezTo>
                  <a:cubicBezTo>
                    <a:pt x="595" y="2127"/>
                    <a:pt x="1" y="3446"/>
                    <a:pt x="508" y="4328"/>
                  </a:cubicBezTo>
                  <a:cubicBezTo>
                    <a:pt x="1036" y="5246"/>
                    <a:pt x="2140" y="5308"/>
                    <a:pt x="3088" y="5376"/>
                  </a:cubicBezTo>
                  <a:cubicBezTo>
                    <a:pt x="3568" y="5411"/>
                    <a:pt x="4049" y="5450"/>
                    <a:pt x="4529" y="5450"/>
                  </a:cubicBezTo>
                  <a:cubicBezTo>
                    <a:pt x="4825" y="5450"/>
                    <a:pt x="5120" y="5435"/>
                    <a:pt x="5415" y="5395"/>
                  </a:cubicBezTo>
                  <a:cubicBezTo>
                    <a:pt x="5905" y="5325"/>
                    <a:pt x="6413" y="4890"/>
                    <a:pt x="5959" y="4406"/>
                  </a:cubicBezTo>
                  <a:cubicBezTo>
                    <a:pt x="5455" y="3865"/>
                    <a:pt x="4606" y="3703"/>
                    <a:pt x="3926" y="3503"/>
                  </a:cubicBezTo>
                  <a:cubicBezTo>
                    <a:pt x="3381" y="3342"/>
                    <a:pt x="2916" y="3044"/>
                    <a:pt x="2738" y="2483"/>
                  </a:cubicBezTo>
                  <a:cubicBezTo>
                    <a:pt x="2556" y="1901"/>
                    <a:pt x="2627" y="1230"/>
                    <a:pt x="2347" y="676"/>
                  </a:cubicBezTo>
                  <a:cubicBezTo>
                    <a:pt x="2196" y="380"/>
                    <a:pt x="1874" y="0"/>
                    <a:pt x="1555" y="0"/>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1333425" y="1738225"/>
              <a:ext cx="418400" cy="559575"/>
            </a:xfrm>
            <a:custGeom>
              <a:avLst/>
              <a:gdLst/>
              <a:ahLst/>
              <a:cxnLst/>
              <a:rect l="l" t="t" r="r" b="b"/>
              <a:pathLst>
                <a:path w="16736" h="22383" extrusionOk="0">
                  <a:moveTo>
                    <a:pt x="3858" y="1"/>
                  </a:moveTo>
                  <a:cubicBezTo>
                    <a:pt x="3153" y="1"/>
                    <a:pt x="2457" y="52"/>
                    <a:pt x="1888" y="247"/>
                  </a:cubicBezTo>
                  <a:cubicBezTo>
                    <a:pt x="282" y="609"/>
                    <a:pt x="1" y="2485"/>
                    <a:pt x="734" y="3893"/>
                  </a:cubicBezTo>
                  <a:cubicBezTo>
                    <a:pt x="1979" y="6288"/>
                    <a:pt x="4809" y="6805"/>
                    <a:pt x="7293" y="6805"/>
                  </a:cubicBezTo>
                  <a:cubicBezTo>
                    <a:pt x="7509" y="6805"/>
                    <a:pt x="7722" y="6802"/>
                    <a:pt x="7931" y="6795"/>
                  </a:cubicBezTo>
                  <a:cubicBezTo>
                    <a:pt x="8571" y="6773"/>
                    <a:pt x="9179" y="6649"/>
                    <a:pt x="9806" y="6530"/>
                  </a:cubicBezTo>
                  <a:cubicBezTo>
                    <a:pt x="9975" y="6497"/>
                    <a:pt x="10131" y="6482"/>
                    <a:pt x="10273" y="6482"/>
                  </a:cubicBezTo>
                  <a:cubicBezTo>
                    <a:pt x="11826" y="6482"/>
                    <a:pt x="11818" y="8326"/>
                    <a:pt x="11955" y="9574"/>
                  </a:cubicBezTo>
                  <a:cubicBezTo>
                    <a:pt x="12199" y="11780"/>
                    <a:pt x="12393" y="13986"/>
                    <a:pt x="12414" y="16206"/>
                  </a:cubicBezTo>
                  <a:cubicBezTo>
                    <a:pt x="12422" y="17106"/>
                    <a:pt x="11588" y="22382"/>
                    <a:pt x="13444" y="22382"/>
                  </a:cubicBezTo>
                  <a:cubicBezTo>
                    <a:pt x="13503" y="22382"/>
                    <a:pt x="13564" y="22377"/>
                    <a:pt x="13628" y="22366"/>
                  </a:cubicBezTo>
                  <a:cubicBezTo>
                    <a:pt x="14705" y="22185"/>
                    <a:pt x="15133" y="21668"/>
                    <a:pt x="15289" y="20597"/>
                  </a:cubicBezTo>
                  <a:cubicBezTo>
                    <a:pt x="15552" y="18792"/>
                    <a:pt x="15906" y="16981"/>
                    <a:pt x="16039" y="15158"/>
                  </a:cubicBezTo>
                  <a:cubicBezTo>
                    <a:pt x="16287" y="11810"/>
                    <a:pt x="16735" y="8281"/>
                    <a:pt x="16598" y="4920"/>
                  </a:cubicBezTo>
                  <a:cubicBezTo>
                    <a:pt x="16475" y="1945"/>
                    <a:pt x="14609" y="1360"/>
                    <a:pt x="11960" y="801"/>
                  </a:cubicBezTo>
                  <a:cubicBezTo>
                    <a:pt x="10157" y="420"/>
                    <a:pt x="8371" y="62"/>
                    <a:pt x="6527" y="62"/>
                  </a:cubicBezTo>
                  <a:cubicBezTo>
                    <a:pt x="6438" y="62"/>
                    <a:pt x="6349" y="63"/>
                    <a:pt x="6260" y="64"/>
                  </a:cubicBezTo>
                  <a:cubicBezTo>
                    <a:pt x="6208" y="65"/>
                    <a:pt x="6155" y="66"/>
                    <a:pt x="6101" y="66"/>
                  </a:cubicBezTo>
                  <a:cubicBezTo>
                    <a:pt x="5455" y="66"/>
                    <a:pt x="4651" y="1"/>
                    <a:pt x="3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637825" y="1559350"/>
              <a:ext cx="1663075" cy="1139700"/>
            </a:xfrm>
            <a:custGeom>
              <a:avLst/>
              <a:gdLst/>
              <a:ahLst/>
              <a:cxnLst/>
              <a:rect l="l" t="t" r="r" b="b"/>
              <a:pathLst>
                <a:path w="66523" h="45588" extrusionOk="0">
                  <a:moveTo>
                    <a:pt x="58165" y="3257"/>
                  </a:moveTo>
                  <a:lnTo>
                    <a:pt x="58165" y="3257"/>
                  </a:lnTo>
                  <a:cubicBezTo>
                    <a:pt x="57740" y="3472"/>
                    <a:pt x="57330" y="3788"/>
                    <a:pt x="56942" y="4140"/>
                  </a:cubicBezTo>
                  <a:cubicBezTo>
                    <a:pt x="56670" y="3896"/>
                    <a:pt x="56322" y="3601"/>
                    <a:pt x="55989" y="3389"/>
                  </a:cubicBezTo>
                  <a:cubicBezTo>
                    <a:pt x="56715" y="3349"/>
                    <a:pt x="57440" y="3304"/>
                    <a:pt x="58165" y="3257"/>
                  </a:cubicBezTo>
                  <a:close/>
                  <a:moveTo>
                    <a:pt x="54942" y="3458"/>
                  </a:moveTo>
                  <a:cubicBezTo>
                    <a:pt x="54500" y="3783"/>
                    <a:pt x="54086" y="4145"/>
                    <a:pt x="53704" y="4541"/>
                  </a:cubicBezTo>
                  <a:cubicBezTo>
                    <a:pt x="53394" y="4264"/>
                    <a:pt x="53117" y="3973"/>
                    <a:pt x="52799" y="3729"/>
                  </a:cubicBezTo>
                  <a:cubicBezTo>
                    <a:pt x="52833" y="3706"/>
                    <a:pt x="52867" y="3683"/>
                    <a:pt x="52901" y="3660"/>
                  </a:cubicBezTo>
                  <a:lnTo>
                    <a:pt x="52901" y="3658"/>
                  </a:lnTo>
                  <a:cubicBezTo>
                    <a:pt x="53577" y="3574"/>
                    <a:pt x="54257" y="3508"/>
                    <a:pt x="54942" y="3458"/>
                  </a:cubicBezTo>
                  <a:close/>
                  <a:moveTo>
                    <a:pt x="52154" y="3751"/>
                  </a:moveTo>
                  <a:lnTo>
                    <a:pt x="52154" y="3751"/>
                  </a:lnTo>
                  <a:cubicBezTo>
                    <a:pt x="51888" y="3950"/>
                    <a:pt x="51642" y="4181"/>
                    <a:pt x="51399" y="4419"/>
                  </a:cubicBezTo>
                  <a:cubicBezTo>
                    <a:pt x="51172" y="4643"/>
                    <a:pt x="50928" y="4890"/>
                    <a:pt x="50694" y="5155"/>
                  </a:cubicBezTo>
                  <a:cubicBezTo>
                    <a:pt x="50244" y="4850"/>
                    <a:pt x="49796" y="4538"/>
                    <a:pt x="49352" y="4219"/>
                  </a:cubicBezTo>
                  <a:cubicBezTo>
                    <a:pt x="50286" y="4046"/>
                    <a:pt x="51217" y="3884"/>
                    <a:pt x="52154" y="3751"/>
                  </a:cubicBezTo>
                  <a:close/>
                  <a:moveTo>
                    <a:pt x="55385" y="3491"/>
                  </a:moveTo>
                  <a:cubicBezTo>
                    <a:pt x="55657" y="3630"/>
                    <a:pt x="56150" y="4035"/>
                    <a:pt x="56619" y="4445"/>
                  </a:cubicBezTo>
                  <a:cubicBezTo>
                    <a:pt x="56153" y="4907"/>
                    <a:pt x="55728" y="5405"/>
                    <a:pt x="55363" y="5828"/>
                  </a:cubicBezTo>
                  <a:cubicBezTo>
                    <a:pt x="54887" y="5469"/>
                    <a:pt x="54412" y="5112"/>
                    <a:pt x="53943" y="4742"/>
                  </a:cubicBezTo>
                  <a:lnTo>
                    <a:pt x="53903" y="4708"/>
                  </a:lnTo>
                  <a:cubicBezTo>
                    <a:pt x="53973" y="4631"/>
                    <a:pt x="54039" y="4553"/>
                    <a:pt x="54112" y="4478"/>
                  </a:cubicBezTo>
                  <a:cubicBezTo>
                    <a:pt x="54492" y="4089"/>
                    <a:pt x="54981" y="3844"/>
                    <a:pt x="55385" y="3492"/>
                  </a:cubicBezTo>
                  <a:lnTo>
                    <a:pt x="55385" y="3491"/>
                  </a:lnTo>
                  <a:close/>
                  <a:moveTo>
                    <a:pt x="59939" y="3124"/>
                  </a:moveTo>
                  <a:cubicBezTo>
                    <a:pt x="60076" y="3124"/>
                    <a:pt x="60191" y="3131"/>
                    <a:pt x="60267" y="3149"/>
                  </a:cubicBezTo>
                  <a:cubicBezTo>
                    <a:pt x="60210" y="3545"/>
                    <a:pt x="60180" y="3955"/>
                    <a:pt x="60163" y="4372"/>
                  </a:cubicBezTo>
                  <a:cubicBezTo>
                    <a:pt x="59769" y="4909"/>
                    <a:pt x="59354" y="5427"/>
                    <a:pt x="58929" y="5934"/>
                  </a:cubicBezTo>
                  <a:cubicBezTo>
                    <a:pt x="58423" y="5467"/>
                    <a:pt x="57913" y="5008"/>
                    <a:pt x="57393" y="4555"/>
                  </a:cubicBezTo>
                  <a:cubicBezTo>
                    <a:pt x="57366" y="4530"/>
                    <a:pt x="57324" y="4492"/>
                    <a:pt x="57277" y="4450"/>
                  </a:cubicBezTo>
                  <a:cubicBezTo>
                    <a:pt x="57877" y="3933"/>
                    <a:pt x="58525" y="3505"/>
                    <a:pt x="59245" y="3265"/>
                  </a:cubicBezTo>
                  <a:cubicBezTo>
                    <a:pt x="59296" y="3248"/>
                    <a:pt x="59334" y="3206"/>
                    <a:pt x="59348" y="3154"/>
                  </a:cubicBezTo>
                  <a:lnTo>
                    <a:pt x="59348" y="3152"/>
                  </a:lnTo>
                  <a:cubicBezTo>
                    <a:pt x="59554" y="3136"/>
                    <a:pt x="59764" y="3124"/>
                    <a:pt x="59939" y="3124"/>
                  </a:cubicBezTo>
                  <a:close/>
                  <a:moveTo>
                    <a:pt x="52463" y="3966"/>
                  </a:moveTo>
                  <a:cubicBezTo>
                    <a:pt x="52802" y="4232"/>
                    <a:pt x="53136" y="4507"/>
                    <a:pt x="53465" y="4793"/>
                  </a:cubicBezTo>
                  <a:cubicBezTo>
                    <a:pt x="53048" y="5249"/>
                    <a:pt x="52666" y="5735"/>
                    <a:pt x="52302" y="6242"/>
                  </a:cubicBezTo>
                  <a:cubicBezTo>
                    <a:pt x="51854" y="5941"/>
                    <a:pt x="51407" y="5639"/>
                    <a:pt x="50962" y="5337"/>
                  </a:cubicBezTo>
                  <a:cubicBezTo>
                    <a:pt x="51073" y="5201"/>
                    <a:pt x="51186" y="5068"/>
                    <a:pt x="51305" y="4943"/>
                  </a:cubicBezTo>
                  <a:cubicBezTo>
                    <a:pt x="51659" y="4569"/>
                    <a:pt x="52053" y="4260"/>
                    <a:pt x="52463" y="3966"/>
                  </a:cubicBezTo>
                  <a:close/>
                  <a:moveTo>
                    <a:pt x="48999" y="4324"/>
                  </a:moveTo>
                  <a:cubicBezTo>
                    <a:pt x="49474" y="4716"/>
                    <a:pt x="49958" y="5090"/>
                    <a:pt x="50445" y="5452"/>
                  </a:cubicBezTo>
                  <a:cubicBezTo>
                    <a:pt x="50190" y="5769"/>
                    <a:pt x="49961" y="6103"/>
                    <a:pt x="49806" y="6442"/>
                  </a:cubicBezTo>
                  <a:cubicBezTo>
                    <a:pt x="49799" y="6423"/>
                    <a:pt x="49793" y="6404"/>
                    <a:pt x="49785" y="6386"/>
                  </a:cubicBezTo>
                  <a:cubicBezTo>
                    <a:pt x="49516" y="5699"/>
                    <a:pt x="49250" y="5014"/>
                    <a:pt x="48999" y="4324"/>
                  </a:cubicBezTo>
                  <a:close/>
                  <a:moveTo>
                    <a:pt x="60146" y="4960"/>
                  </a:moveTo>
                  <a:lnTo>
                    <a:pt x="60146" y="4960"/>
                  </a:lnTo>
                  <a:cubicBezTo>
                    <a:pt x="60135" y="5656"/>
                    <a:pt x="60137" y="6363"/>
                    <a:pt x="60104" y="7060"/>
                  </a:cubicBezTo>
                  <a:lnTo>
                    <a:pt x="60104" y="7059"/>
                  </a:lnTo>
                  <a:cubicBezTo>
                    <a:pt x="59812" y="6776"/>
                    <a:pt x="59518" y="6493"/>
                    <a:pt x="59221" y="6213"/>
                  </a:cubicBezTo>
                  <a:cubicBezTo>
                    <a:pt x="59543" y="5806"/>
                    <a:pt x="59855" y="5392"/>
                    <a:pt x="60146" y="4960"/>
                  </a:cubicBezTo>
                  <a:close/>
                  <a:moveTo>
                    <a:pt x="53666" y="4965"/>
                  </a:moveTo>
                  <a:cubicBezTo>
                    <a:pt x="54129" y="5371"/>
                    <a:pt x="54594" y="5775"/>
                    <a:pt x="55068" y="6164"/>
                  </a:cubicBezTo>
                  <a:lnTo>
                    <a:pt x="55068" y="6164"/>
                  </a:lnTo>
                  <a:cubicBezTo>
                    <a:pt x="55064" y="6170"/>
                    <a:pt x="55058" y="6176"/>
                    <a:pt x="55052" y="6183"/>
                  </a:cubicBezTo>
                  <a:cubicBezTo>
                    <a:pt x="54692" y="6588"/>
                    <a:pt x="54325" y="6989"/>
                    <a:pt x="53963" y="7391"/>
                  </a:cubicBezTo>
                  <a:cubicBezTo>
                    <a:pt x="53897" y="7343"/>
                    <a:pt x="53835" y="7291"/>
                    <a:pt x="53767" y="7244"/>
                  </a:cubicBezTo>
                  <a:cubicBezTo>
                    <a:pt x="53363" y="6961"/>
                    <a:pt x="52958" y="6681"/>
                    <a:pt x="52550" y="6408"/>
                  </a:cubicBezTo>
                  <a:cubicBezTo>
                    <a:pt x="52709" y="6171"/>
                    <a:pt x="52872" y="5937"/>
                    <a:pt x="53045" y="5715"/>
                  </a:cubicBezTo>
                  <a:cubicBezTo>
                    <a:pt x="53243" y="5458"/>
                    <a:pt x="53450" y="5209"/>
                    <a:pt x="53666" y="4965"/>
                  </a:cubicBezTo>
                  <a:close/>
                  <a:moveTo>
                    <a:pt x="56954" y="4742"/>
                  </a:moveTo>
                  <a:cubicBezTo>
                    <a:pt x="57338" y="5084"/>
                    <a:pt x="57656" y="5379"/>
                    <a:pt x="57744" y="5455"/>
                  </a:cubicBezTo>
                  <a:cubicBezTo>
                    <a:pt x="58052" y="5716"/>
                    <a:pt x="58355" y="5982"/>
                    <a:pt x="58660" y="6248"/>
                  </a:cubicBezTo>
                  <a:cubicBezTo>
                    <a:pt x="58300" y="6667"/>
                    <a:pt x="57933" y="7080"/>
                    <a:pt x="57560" y="7487"/>
                  </a:cubicBezTo>
                  <a:cubicBezTo>
                    <a:pt x="57134" y="7170"/>
                    <a:pt x="56701" y="6859"/>
                    <a:pt x="56285" y="6530"/>
                  </a:cubicBezTo>
                  <a:cubicBezTo>
                    <a:pt x="56087" y="6375"/>
                    <a:pt x="55886" y="6225"/>
                    <a:pt x="55685" y="6072"/>
                  </a:cubicBezTo>
                  <a:cubicBezTo>
                    <a:pt x="56084" y="5620"/>
                    <a:pt x="56506" y="5161"/>
                    <a:pt x="56954" y="4742"/>
                  </a:cubicBezTo>
                  <a:close/>
                  <a:moveTo>
                    <a:pt x="50711" y="5647"/>
                  </a:moveTo>
                  <a:cubicBezTo>
                    <a:pt x="51152" y="5971"/>
                    <a:pt x="51596" y="6292"/>
                    <a:pt x="52043" y="6607"/>
                  </a:cubicBezTo>
                  <a:cubicBezTo>
                    <a:pt x="51736" y="7048"/>
                    <a:pt x="51438" y="7501"/>
                    <a:pt x="51135" y="7960"/>
                  </a:cubicBezTo>
                  <a:cubicBezTo>
                    <a:pt x="50703" y="7536"/>
                    <a:pt x="50289" y="7096"/>
                    <a:pt x="49882" y="6646"/>
                  </a:cubicBezTo>
                  <a:cubicBezTo>
                    <a:pt x="49873" y="6616"/>
                    <a:pt x="49861" y="6585"/>
                    <a:pt x="49850" y="6556"/>
                  </a:cubicBezTo>
                  <a:cubicBezTo>
                    <a:pt x="49864" y="6556"/>
                    <a:pt x="49878" y="6550"/>
                    <a:pt x="49890" y="6541"/>
                  </a:cubicBezTo>
                  <a:cubicBezTo>
                    <a:pt x="50195" y="6284"/>
                    <a:pt x="50454" y="5967"/>
                    <a:pt x="50711" y="5647"/>
                  </a:cubicBezTo>
                  <a:close/>
                  <a:moveTo>
                    <a:pt x="58975" y="6519"/>
                  </a:moveTo>
                  <a:cubicBezTo>
                    <a:pt x="59314" y="6820"/>
                    <a:pt x="59645" y="7132"/>
                    <a:pt x="59971" y="7446"/>
                  </a:cubicBezTo>
                  <a:lnTo>
                    <a:pt x="59971" y="7446"/>
                  </a:lnTo>
                  <a:cubicBezTo>
                    <a:pt x="59652" y="7851"/>
                    <a:pt x="59320" y="8250"/>
                    <a:pt x="58974" y="8645"/>
                  </a:cubicBezTo>
                  <a:cubicBezTo>
                    <a:pt x="58635" y="8327"/>
                    <a:pt x="58280" y="8028"/>
                    <a:pt x="57908" y="7748"/>
                  </a:cubicBezTo>
                  <a:cubicBezTo>
                    <a:pt x="58275" y="7348"/>
                    <a:pt x="58631" y="6938"/>
                    <a:pt x="58975" y="6519"/>
                  </a:cubicBezTo>
                  <a:close/>
                  <a:moveTo>
                    <a:pt x="55363" y="6417"/>
                  </a:moveTo>
                  <a:cubicBezTo>
                    <a:pt x="55440" y="6476"/>
                    <a:pt x="55522" y="6541"/>
                    <a:pt x="55601" y="6599"/>
                  </a:cubicBezTo>
                  <a:cubicBezTo>
                    <a:pt x="56139" y="7004"/>
                    <a:pt x="56707" y="7400"/>
                    <a:pt x="57256" y="7813"/>
                  </a:cubicBezTo>
                  <a:cubicBezTo>
                    <a:pt x="56933" y="8161"/>
                    <a:pt x="56534" y="8506"/>
                    <a:pt x="56203" y="8848"/>
                  </a:cubicBezTo>
                  <a:cubicBezTo>
                    <a:pt x="56142" y="8911"/>
                    <a:pt x="55941" y="8973"/>
                    <a:pt x="55941" y="9037"/>
                  </a:cubicBezTo>
                  <a:cubicBezTo>
                    <a:pt x="55511" y="8557"/>
                    <a:pt x="54822" y="8084"/>
                    <a:pt x="54208" y="7628"/>
                  </a:cubicBezTo>
                  <a:lnTo>
                    <a:pt x="54208" y="7626"/>
                  </a:lnTo>
                  <a:cubicBezTo>
                    <a:pt x="54437" y="7385"/>
                    <a:pt x="54699" y="7144"/>
                    <a:pt x="54914" y="6904"/>
                  </a:cubicBezTo>
                  <a:cubicBezTo>
                    <a:pt x="55055" y="6746"/>
                    <a:pt x="55218" y="6582"/>
                    <a:pt x="55363" y="6417"/>
                  </a:cubicBezTo>
                  <a:close/>
                  <a:moveTo>
                    <a:pt x="52299" y="6786"/>
                  </a:moveTo>
                  <a:cubicBezTo>
                    <a:pt x="52749" y="7102"/>
                    <a:pt x="53199" y="7419"/>
                    <a:pt x="53652" y="7737"/>
                  </a:cubicBezTo>
                  <a:lnTo>
                    <a:pt x="53652" y="7737"/>
                  </a:lnTo>
                  <a:cubicBezTo>
                    <a:pt x="53237" y="8201"/>
                    <a:pt x="52830" y="8673"/>
                    <a:pt x="52442" y="9163"/>
                  </a:cubicBezTo>
                  <a:cubicBezTo>
                    <a:pt x="52066" y="8836"/>
                    <a:pt x="51698" y="8498"/>
                    <a:pt x="51339" y="8152"/>
                  </a:cubicBezTo>
                  <a:cubicBezTo>
                    <a:pt x="51690" y="7724"/>
                    <a:pt x="51995" y="7253"/>
                    <a:pt x="52299" y="6786"/>
                  </a:cubicBezTo>
                  <a:close/>
                  <a:moveTo>
                    <a:pt x="60067" y="7685"/>
                  </a:moveTo>
                  <a:lnTo>
                    <a:pt x="60067" y="7685"/>
                  </a:lnTo>
                  <a:cubicBezTo>
                    <a:pt x="60012" y="8296"/>
                    <a:pt x="59910" y="8891"/>
                    <a:pt x="59721" y="9453"/>
                  </a:cubicBezTo>
                  <a:lnTo>
                    <a:pt x="59721" y="9451"/>
                  </a:lnTo>
                  <a:cubicBezTo>
                    <a:pt x="59715" y="9451"/>
                    <a:pt x="59707" y="9445"/>
                    <a:pt x="59701" y="9445"/>
                  </a:cubicBezTo>
                  <a:cubicBezTo>
                    <a:pt x="59538" y="9234"/>
                    <a:pt x="59364" y="9033"/>
                    <a:pt x="59178" y="8845"/>
                  </a:cubicBezTo>
                  <a:cubicBezTo>
                    <a:pt x="59486" y="8466"/>
                    <a:pt x="59784" y="8081"/>
                    <a:pt x="60067" y="7685"/>
                  </a:cubicBezTo>
                  <a:close/>
                  <a:moveTo>
                    <a:pt x="50192" y="7484"/>
                  </a:moveTo>
                  <a:cubicBezTo>
                    <a:pt x="50436" y="7745"/>
                    <a:pt x="50683" y="8005"/>
                    <a:pt x="50935" y="8257"/>
                  </a:cubicBezTo>
                  <a:cubicBezTo>
                    <a:pt x="50849" y="8387"/>
                    <a:pt x="50764" y="8517"/>
                    <a:pt x="50677" y="8648"/>
                  </a:cubicBezTo>
                  <a:cubicBezTo>
                    <a:pt x="50639" y="8705"/>
                    <a:pt x="50690" y="8761"/>
                    <a:pt x="50745" y="8761"/>
                  </a:cubicBezTo>
                  <a:cubicBezTo>
                    <a:pt x="50764" y="8761"/>
                    <a:pt x="50782" y="8755"/>
                    <a:pt x="50798" y="8741"/>
                  </a:cubicBezTo>
                  <a:cubicBezTo>
                    <a:pt x="50906" y="8641"/>
                    <a:pt x="51010" y="8534"/>
                    <a:pt x="51109" y="8424"/>
                  </a:cubicBezTo>
                  <a:cubicBezTo>
                    <a:pt x="51467" y="8775"/>
                    <a:pt x="51835" y="9115"/>
                    <a:pt x="52211" y="9448"/>
                  </a:cubicBezTo>
                  <a:cubicBezTo>
                    <a:pt x="51965" y="9751"/>
                    <a:pt x="51709" y="10012"/>
                    <a:pt x="51474" y="10289"/>
                  </a:cubicBezTo>
                  <a:cubicBezTo>
                    <a:pt x="51310" y="10130"/>
                    <a:pt x="51149" y="9968"/>
                    <a:pt x="50989" y="9804"/>
                  </a:cubicBezTo>
                  <a:cubicBezTo>
                    <a:pt x="50737" y="9026"/>
                    <a:pt x="50471" y="8252"/>
                    <a:pt x="50192" y="7485"/>
                  </a:cubicBezTo>
                  <a:lnTo>
                    <a:pt x="50192" y="7484"/>
                  </a:lnTo>
                  <a:close/>
                  <a:moveTo>
                    <a:pt x="57608" y="8078"/>
                  </a:moveTo>
                  <a:cubicBezTo>
                    <a:pt x="57978" y="8365"/>
                    <a:pt x="58340" y="8662"/>
                    <a:pt x="58677" y="8981"/>
                  </a:cubicBezTo>
                  <a:cubicBezTo>
                    <a:pt x="58275" y="9428"/>
                    <a:pt x="57860" y="9867"/>
                    <a:pt x="57443" y="10289"/>
                  </a:cubicBezTo>
                  <a:cubicBezTo>
                    <a:pt x="57070" y="9958"/>
                    <a:pt x="56702" y="9593"/>
                    <a:pt x="56411" y="9323"/>
                  </a:cubicBezTo>
                  <a:cubicBezTo>
                    <a:pt x="56817" y="8913"/>
                    <a:pt x="57216" y="8498"/>
                    <a:pt x="57608" y="8079"/>
                  </a:cubicBezTo>
                  <a:lnTo>
                    <a:pt x="57608" y="8078"/>
                  </a:lnTo>
                  <a:close/>
                  <a:moveTo>
                    <a:pt x="53966" y="7956"/>
                  </a:moveTo>
                  <a:cubicBezTo>
                    <a:pt x="53968" y="7957"/>
                    <a:pt x="53970" y="7959"/>
                    <a:pt x="53973" y="7960"/>
                  </a:cubicBezTo>
                  <a:cubicBezTo>
                    <a:pt x="54586" y="8398"/>
                    <a:pt x="55174" y="8878"/>
                    <a:pt x="55756" y="9361"/>
                  </a:cubicBezTo>
                  <a:lnTo>
                    <a:pt x="55756" y="9361"/>
                  </a:lnTo>
                  <a:cubicBezTo>
                    <a:pt x="55290" y="9803"/>
                    <a:pt x="54792" y="10242"/>
                    <a:pt x="54319" y="10699"/>
                  </a:cubicBezTo>
                  <a:cubicBezTo>
                    <a:pt x="53820" y="10317"/>
                    <a:pt x="53331" y="9924"/>
                    <a:pt x="52850" y="9519"/>
                  </a:cubicBezTo>
                  <a:cubicBezTo>
                    <a:pt x="52786" y="9466"/>
                    <a:pt x="52728" y="9411"/>
                    <a:pt x="52664" y="9357"/>
                  </a:cubicBezTo>
                  <a:cubicBezTo>
                    <a:pt x="53085" y="8877"/>
                    <a:pt x="53529" y="8413"/>
                    <a:pt x="53966" y="7956"/>
                  </a:cubicBezTo>
                  <a:close/>
                  <a:moveTo>
                    <a:pt x="58893" y="9196"/>
                  </a:moveTo>
                  <a:cubicBezTo>
                    <a:pt x="59124" y="9423"/>
                    <a:pt x="59340" y="9661"/>
                    <a:pt x="59541" y="9913"/>
                  </a:cubicBezTo>
                  <a:cubicBezTo>
                    <a:pt x="59359" y="10329"/>
                    <a:pt x="59113" y="10718"/>
                    <a:pt x="58815" y="11061"/>
                  </a:cubicBezTo>
                  <a:lnTo>
                    <a:pt x="58815" y="11059"/>
                  </a:lnTo>
                  <a:cubicBezTo>
                    <a:pt x="58801" y="11076"/>
                    <a:pt x="58784" y="11090"/>
                    <a:pt x="58768" y="11106"/>
                  </a:cubicBezTo>
                  <a:cubicBezTo>
                    <a:pt x="58728" y="11090"/>
                    <a:pt x="58674" y="11073"/>
                    <a:pt x="58637" y="11059"/>
                  </a:cubicBezTo>
                  <a:cubicBezTo>
                    <a:pt x="58626" y="11055"/>
                    <a:pt x="58615" y="11053"/>
                    <a:pt x="58604" y="11053"/>
                  </a:cubicBezTo>
                  <a:cubicBezTo>
                    <a:pt x="58580" y="11053"/>
                    <a:pt x="58557" y="11062"/>
                    <a:pt x="58538" y="11078"/>
                  </a:cubicBezTo>
                  <a:cubicBezTo>
                    <a:pt x="58301" y="10979"/>
                    <a:pt x="58017" y="10773"/>
                    <a:pt x="57721" y="10529"/>
                  </a:cubicBezTo>
                  <a:cubicBezTo>
                    <a:pt x="58125" y="10094"/>
                    <a:pt x="58515" y="9650"/>
                    <a:pt x="58893" y="9196"/>
                  </a:cubicBezTo>
                  <a:close/>
                  <a:moveTo>
                    <a:pt x="56094" y="9641"/>
                  </a:moveTo>
                  <a:cubicBezTo>
                    <a:pt x="56441" y="9929"/>
                    <a:pt x="56789" y="10215"/>
                    <a:pt x="57141" y="10492"/>
                  </a:cubicBezTo>
                  <a:cubicBezTo>
                    <a:pt x="57158" y="10506"/>
                    <a:pt x="57178" y="10523"/>
                    <a:pt x="57195" y="10538"/>
                  </a:cubicBezTo>
                  <a:cubicBezTo>
                    <a:pt x="56778" y="10943"/>
                    <a:pt x="56285" y="11331"/>
                    <a:pt x="55859" y="11764"/>
                  </a:cubicBezTo>
                  <a:cubicBezTo>
                    <a:pt x="55680" y="11659"/>
                    <a:pt x="55504" y="11557"/>
                    <a:pt x="55357" y="11457"/>
                  </a:cubicBezTo>
                  <a:cubicBezTo>
                    <a:pt x="55143" y="11310"/>
                    <a:pt x="54931" y="11158"/>
                    <a:pt x="54723" y="11005"/>
                  </a:cubicBezTo>
                  <a:cubicBezTo>
                    <a:pt x="55179" y="10551"/>
                    <a:pt x="55640" y="10096"/>
                    <a:pt x="56094" y="9641"/>
                  </a:cubicBezTo>
                  <a:close/>
                  <a:moveTo>
                    <a:pt x="52425" y="9637"/>
                  </a:moveTo>
                  <a:cubicBezTo>
                    <a:pt x="52952" y="10096"/>
                    <a:pt x="53493" y="10540"/>
                    <a:pt x="54051" y="10965"/>
                  </a:cubicBezTo>
                  <a:cubicBezTo>
                    <a:pt x="53778" y="11236"/>
                    <a:pt x="53520" y="11522"/>
                    <a:pt x="53278" y="11822"/>
                  </a:cubicBezTo>
                  <a:cubicBezTo>
                    <a:pt x="53119" y="11696"/>
                    <a:pt x="52961" y="11574"/>
                    <a:pt x="52803" y="11457"/>
                  </a:cubicBezTo>
                  <a:cubicBezTo>
                    <a:pt x="52431" y="11177"/>
                    <a:pt x="52074" y="10861"/>
                    <a:pt x="51724" y="10532"/>
                  </a:cubicBezTo>
                  <a:cubicBezTo>
                    <a:pt x="51939" y="10226"/>
                    <a:pt x="52177" y="9927"/>
                    <a:pt x="52425" y="9637"/>
                  </a:cubicBezTo>
                  <a:close/>
                  <a:moveTo>
                    <a:pt x="57480" y="10787"/>
                  </a:moveTo>
                  <a:cubicBezTo>
                    <a:pt x="57744" y="11027"/>
                    <a:pt x="58055" y="11310"/>
                    <a:pt x="58358" y="11471"/>
                  </a:cubicBezTo>
                  <a:cubicBezTo>
                    <a:pt x="57837" y="11851"/>
                    <a:pt x="57192" y="12077"/>
                    <a:pt x="56554" y="12270"/>
                  </a:cubicBezTo>
                  <a:lnTo>
                    <a:pt x="56554" y="12269"/>
                  </a:lnTo>
                  <a:cubicBezTo>
                    <a:pt x="56462" y="12177"/>
                    <a:pt x="56363" y="12094"/>
                    <a:pt x="56258" y="12020"/>
                  </a:cubicBezTo>
                  <a:cubicBezTo>
                    <a:pt x="56676" y="11621"/>
                    <a:pt x="57081" y="11208"/>
                    <a:pt x="57480" y="10787"/>
                  </a:cubicBezTo>
                  <a:close/>
                  <a:moveTo>
                    <a:pt x="51484" y="10891"/>
                  </a:moveTo>
                  <a:cubicBezTo>
                    <a:pt x="51939" y="11387"/>
                    <a:pt x="52423" y="11865"/>
                    <a:pt x="52936" y="12284"/>
                  </a:cubicBezTo>
                  <a:cubicBezTo>
                    <a:pt x="52827" y="12446"/>
                    <a:pt x="52725" y="12613"/>
                    <a:pt x="52633" y="12785"/>
                  </a:cubicBezTo>
                  <a:cubicBezTo>
                    <a:pt x="52247" y="12635"/>
                    <a:pt x="51914" y="12372"/>
                    <a:pt x="51667" y="11952"/>
                  </a:cubicBezTo>
                  <a:lnTo>
                    <a:pt x="51667" y="11950"/>
                  </a:lnTo>
                  <a:cubicBezTo>
                    <a:pt x="51573" y="11647"/>
                    <a:pt x="51478" y="11344"/>
                    <a:pt x="51384" y="11041"/>
                  </a:cubicBezTo>
                  <a:cubicBezTo>
                    <a:pt x="51415" y="10990"/>
                    <a:pt x="51450" y="10940"/>
                    <a:pt x="51484" y="10891"/>
                  </a:cubicBezTo>
                  <a:close/>
                  <a:moveTo>
                    <a:pt x="54457" y="11270"/>
                  </a:moveTo>
                  <a:cubicBezTo>
                    <a:pt x="54828" y="11543"/>
                    <a:pt x="55204" y="11809"/>
                    <a:pt x="55584" y="12069"/>
                  </a:cubicBezTo>
                  <a:cubicBezTo>
                    <a:pt x="55420" y="12259"/>
                    <a:pt x="55278" y="12468"/>
                    <a:pt x="55160" y="12692"/>
                  </a:cubicBezTo>
                  <a:lnTo>
                    <a:pt x="55160" y="12691"/>
                  </a:lnTo>
                  <a:cubicBezTo>
                    <a:pt x="55009" y="12734"/>
                    <a:pt x="54857" y="12773"/>
                    <a:pt x="54707" y="12807"/>
                  </a:cubicBezTo>
                  <a:cubicBezTo>
                    <a:pt x="54331" y="12612"/>
                    <a:pt x="53977" y="12363"/>
                    <a:pt x="53637" y="12102"/>
                  </a:cubicBezTo>
                  <a:cubicBezTo>
                    <a:pt x="53908" y="11823"/>
                    <a:pt x="54181" y="11546"/>
                    <a:pt x="54457" y="11270"/>
                  </a:cubicBezTo>
                  <a:close/>
                  <a:moveTo>
                    <a:pt x="53237" y="12521"/>
                  </a:moveTo>
                  <a:cubicBezTo>
                    <a:pt x="53434" y="12669"/>
                    <a:pt x="53635" y="12811"/>
                    <a:pt x="53843" y="12937"/>
                  </a:cubicBezTo>
                  <a:cubicBezTo>
                    <a:pt x="53754" y="12942"/>
                    <a:pt x="53666" y="12945"/>
                    <a:pt x="53580" y="12945"/>
                  </a:cubicBezTo>
                  <a:cubicBezTo>
                    <a:pt x="53345" y="12945"/>
                    <a:pt x="53119" y="12923"/>
                    <a:pt x="52904" y="12870"/>
                  </a:cubicBezTo>
                  <a:lnTo>
                    <a:pt x="52904" y="12869"/>
                  </a:lnTo>
                  <a:cubicBezTo>
                    <a:pt x="53012" y="12751"/>
                    <a:pt x="53127" y="12637"/>
                    <a:pt x="53237" y="12521"/>
                  </a:cubicBezTo>
                  <a:close/>
                  <a:moveTo>
                    <a:pt x="9945" y="19161"/>
                  </a:moveTo>
                  <a:cubicBezTo>
                    <a:pt x="11137" y="19334"/>
                    <a:pt x="12329" y="19491"/>
                    <a:pt x="13522" y="19577"/>
                  </a:cubicBezTo>
                  <a:cubicBezTo>
                    <a:pt x="13792" y="19596"/>
                    <a:pt x="14071" y="19625"/>
                    <a:pt x="14355" y="19656"/>
                  </a:cubicBezTo>
                  <a:cubicBezTo>
                    <a:pt x="14136" y="19945"/>
                    <a:pt x="14012" y="20374"/>
                    <a:pt x="13939" y="20652"/>
                  </a:cubicBezTo>
                  <a:cubicBezTo>
                    <a:pt x="13789" y="21227"/>
                    <a:pt x="13744" y="21826"/>
                    <a:pt x="13811" y="22415"/>
                  </a:cubicBezTo>
                  <a:cubicBezTo>
                    <a:pt x="13763" y="22414"/>
                    <a:pt x="13715" y="22414"/>
                    <a:pt x="13668" y="22414"/>
                  </a:cubicBezTo>
                  <a:cubicBezTo>
                    <a:pt x="12952" y="22414"/>
                    <a:pt x="12237" y="22469"/>
                    <a:pt x="11530" y="22577"/>
                  </a:cubicBezTo>
                  <a:cubicBezTo>
                    <a:pt x="10835" y="21535"/>
                    <a:pt x="10685" y="20168"/>
                    <a:pt x="9945" y="19161"/>
                  </a:cubicBezTo>
                  <a:close/>
                  <a:moveTo>
                    <a:pt x="15187" y="19755"/>
                  </a:moveTo>
                  <a:cubicBezTo>
                    <a:pt x="16167" y="19876"/>
                    <a:pt x="17189" y="20002"/>
                    <a:pt x="18172" y="20002"/>
                  </a:cubicBezTo>
                  <a:cubicBezTo>
                    <a:pt x="18697" y="20002"/>
                    <a:pt x="19211" y="19966"/>
                    <a:pt x="19701" y="19874"/>
                  </a:cubicBezTo>
                  <a:cubicBezTo>
                    <a:pt x="19757" y="19927"/>
                    <a:pt x="19814" y="19973"/>
                    <a:pt x="19892" y="19995"/>
                  </a:cubicBezTo>
                  <a:cubicBezTo>
                    <a:pt x="19956" y="20012"/>
                    <a:pt x="20025" y="20019"/>
                    <a:pt x="20096" y="20019"/>
                  </a:cubicBezTo>
                  <a:cubicBezTo>
                    <a:pt x="20209" y="20019"/>
                    <a:pt x="20327" y="20001"/>
                    <a:pt x="20441" y="19978"/>
                  </a:cubicBezTo>
                  <a:lnTo>
                    <a:pt x="20441" y="19978"/>
                  </a:lnTo>
                  <a:cubicBezTo>
                    <a:pt x="20374" y="20080"/>
                    <a:pt x="20309" y="20183"/>
                    <a:pt x="20244" y="20287"/>
                  </a:cubicBezTo>
                  <a:cubicBezTo>
                    <a:pt x="20224" y="20318"/>
                    <a:pt x="20210" y="20354"/>
                    <a:pt x="20206" y="20391"/>
                  </a:cubicBezTo>
                  <a:cubicBezTo>
                    <a:pt x="19486" y="21346"/>
                    <a:pt x="18773" y="22305"/>
                    <a:pt x="18065" y="23269"/>
                  </a:cubicBezTo>
                  <a:cubicBezTo>
                    <a:pt x="16870" y="22737"/>
                    <a:pt x="15546" y="22481"/>
                    <a:pt x="14219" y="22427"/>
                  </a:cubicBezTo>
                  <a:cubicBezTo>
                    <a:pt x="14202" y="21963"/>
                    <a:pt x="14296" y="21513"/>
                    <a:pt x="14425" y="21070"/>
                  </a:cubicBezTo>
                  <a:cubicBezTo>
                    <a:pt x="14498" y="20802"/>
                    <a:pt x="14600" y="20545"/>
                    <a:pt x="14729" y="20301"/>
                  </a:cubicBezTo>
                  <a:lnTo>
                    <a:pt x="14731" y="20299"/>
                  </a:lnTo>
                  <a:cubicBezTo>
                    <a:pt x="14828" y="20120"/>
                    <a:pt x="14986" y="20002"/>
                    <a:pt x="15110" y="19848"/>
                  </a:cubicBezTo>
                  <a:cubicBezTo>
                    <a:pt x="15144" y="19825"/>
                    <a:pt x="15170" y="19792"/>
                    <a:pt x="15187" y="19755"/>
                  </a:cubicBezTo>
                  <a:close/>
                  <a:moveTo>
                    <a:pt x="13450" y="24129"/>
                  </a:moveTo>
                  <a:cubicBezTo>
                    <a:pt x="14659" y="24129"/>
                    <a:pt x="15857" y="24326"/>
                    <a:pt x="16995" y="24736"/>
                  </a:cubicBezTo>
                  <a:cubicBezTo>
                    <a:pt x="16955" y="24792"/>
                    <a:pt x="16913" y="24848"/>
                    <a:pt x="16874" y="24903"/>
                  </a:cubicBezTo>
                  <a:cubicBezTo>
                    <a:pt x="15654" y="26606"/>
                    <a:pt x="14601" y="28381"/>
                    <a:pt x="13622" y="30200"/>
                  </a:cubicBezTo>
                  <a:cubicBezTo>
                    <a:pt x="13613" y="29697"/>
                    <a:pt x="13594" y="29195"/>
                    <a:pt x="13559" y="28692"/>
                  </a:cubicBezTo>
                  <a:cubicBezTo>
                    <a:pt x="13502" y="27866"/>
                    <a:pt x="13494" y="27039"/>
                    <a:pt x="13494" y="26213"/>
                  </a:cubicBezTo>
                  <a:cubicBezTo>
                    <a:pt x="13492" y="25511"/>
                    <a:pt x="13359" y="24824"/>
                    <a:pt x="13274" y="24130"/>
                  </a:cubicBezTo>
                  <a:cubicBezTo>
                    <a:pt x="13333" y="24129"/>
                    <a:pt x="13392" y="24129"/>
                    <a:pt x="13450" y="24129"/>
                  </a:cubicBezTo>
                  <a:close/>
                  <a:moveTo>
                    <a:pt x="26204" y="29915"/>
                  </a:moveTo>
                  <a:cubicBezTo>
                    <a:pt x="26212" y="30362"/>
                    <a:pt x="26226" y="30811"/>
                    <a:pt x="26258" y="31255"/>
                  </a:cubicBezTo>
                  <a:cubicBezTo>
                    <a:pt x="25411" y="31287"/>
                    <a:pt x="24567" y="31346"/>
                    <a:pt x="23739" y="31420"/>
                  </a:cubicBezTo>
                  <a:cubicBezTo>
                    <a:pt x="23733" y="31237"/>
                    <a:pt x="23727" y="31055"/>
                    <a:pt x="23710" y="30877"/>
                  </a:cubicBezTo>
                  <a:cubicBezTo>
                    <a:pt x="23704" y="30828"/>
                    <a:pt x="23696" y="30778"/>
                    <a:pt x="23688" y="30730"/>
                  </a:cubicBezTo>
                  <a:cubicBezTo>
                    <a:pt x="24525" y="30449"/>
                    <a:pt x="25365" y="30180"/>
                    <a:pt x="26204" y="29915"/>
                  </a:cubicBezTo>
                  <a:close/>
                  <a:moveTo>
                    <a:pt x="22360" y="31182"/>
                  </a:moveTo>
                  <a:cubicBezTo>
                    <a:pt x="22384" y="31302"/>
                    <a:pt x="22408" y="31425"/>
                    <a:pt x="22431" y="31545"/>
                  </a:cubicBezTo>
                  <a:cubicBezTo>
                    <a:pt x="22380" y="31550"/>
                    <a:pt x="22330" y="31556"/>
                    <a:pt x="22282" y="31561"/>
                  </a:cubicBezTo>
                  <a:cubicBezTo>
                    <a:pt x="21774" y="31613"/>
                    <a:pt x="21266" y="31674"/>
                    <a:pt x="20761" y="31739"/>
                  </a:cubicBezTo>
                  <a:cubicBezTo>
                    <a:pt x="21293" y="31553"/>
                    <a:pt x="21826" y="31367"/>
                    <a:pt x="22360" y="31182"/>
                  </a:cubicBezTo>
                  <a:close/>
                  <a:moveTo>
                    <a:pt x="52216" y="19498"/>
                  </a:moveTo>
                  <a:cubicBezTo>
                    <a:pt x="52584" y="20570"/>
                    <a:pt x="53000" y="21636"/>
                    <a:pt x="53605" y="22587"/>
                  </a:cubicBezTo>
                  <a:cubicBezTo>
                    <a:pt x="53591" y="22588"/>
                    <a:pt x="53578" y="22590"/>
                    <a:pt x="53566" y="22593"/>
                  </a:cubicBezTo>
                  <a:cubicBezTo>
                    <a:pt x="48749" y="23363"/>
                    <a:pt x="44001" y="26462"/>
                    <a:pt x="42722" y="31148"/>
                  </a:cubicBezTo>
                  <a:lnTo>
                    <a:pt x="42721" y="31148"/>
                  </a:lnTo>
                  <a:cubicBezTo>
                    <a:pt x="42540" y="31106"/>
                    <a:pt x="42359" y="31066"/>
                    <a:pt x="42184" y="31023"/>
                  </a:cubicBezTo>
                  <a:cubicBezTo>
                    <a:pt x="41151" y="30764"/>
                    <a:pt x="40110" y="30503"/>
                    <a:pt x="39038" y="30460"/>
                  </a:cubicBezTo>
                  <a:cubicBezTo>
                    <a:pt x="38989" y="30458"/>
                    <a:pt x="38938" y="30456"/>
                    <a:pt x="38885" y="30456"/>
                  </a:cubicBezTo>
                  <a:cubicBezTo>
                    <a:pt x="38275" y="30456"/>
                    <a:pt x="37506" y="30616"/>
                    <a:pt x="37599" y="31375"/>
                  </a:cubicBezTo>
                  <a:cubicBezTo>
                    <a:pt x="37611" y="31471"/>
                    <a:pt x="37637" y="31567"/>
                    <a:pt x="37676" y="31657"/>
                  </a:cubicBezTo>
                  <a:cubicBezTo>
                    <a:pt x="36957" y="31312"/>
                    <a:pt x="36283" y="30860"/>
                    <a:pt x="35466" y="30792"/>
                  </a:cubicBezTo>
                  <a:cubicBezTo>
                    <a:pt x="35432" y="30789"/>
                    <a:pt x="35399" y="30788"/>
                    <a:pt x="35367" y="30788"/>
                  </a:cubicBezTo>
                  <a:cubicBezTo>
                    <a:pt x="34635" y="30788"/>
                    <a:pt x="34254" y="31508"/>
                    <a:pt x="34131" y="32144"/>
                  </a:cubicBezTo>
                  <a:cubicBezTo>
                    <a:pt x="34113" y="32246"/>
                    <a:pt x="34101" y="32349"/>
                    <a:pt x="34090" y="32456"/>
                  </a:cubicBezTo>
                  <a:cubicBezTo>
                    <a:pt x="33250" y="32017"/>
                    <a:pt x="32313" y="31734"/>
                    <a:pt x="31540" y="31578"/>
                  </a:cubicBezTo>
                  <a:cubicBezTo>
                    <a:pt x="30263" y="31320"/>
                    <a:pt x="28922" y="31227"/>
                    <a:pt x="27571" y="31227"/>
                  </a:cubicBezTo>
                  <a:cubicBezTo>
                    <a:pt x="27346" y="31227"/>
                    <a:pt x="27121" y="31230"/>
                    <a:pt x="26896" y="31234"/>
                  </a:cubicBezTo>
                  <a:cubicBezTo>
                    <a:pt x="27112" y="30726"/>
                    <a:pt x="27166" y="30170"/>
                    <a:pt x="27168" y="29611"/>
                  </a:cubicBezTo>
                  <a:cubicBezTo>
                    <a:pt x="29246" y="28953"/>
                    <a:pt x="31320" y="28287"/>
                    <a:pt x="33343" y="27464"/>
                  </a:cubicBezTo>
                  <a:cubicBezTo>
                    <a:pt x="36787" y="26061"/>
                    <a:pt x="40209" y="24602"/>
                    <a:pt x="43652" y="23196"/>
                  </a:cubicBezTo>
                  <a:cubicBezTo>
                    <a:pt x="45255" y="22540"/>
                    <a:pt x="46854" y="21878"/>
                    <a:pt x="48425" y="21147"/>
                  </a:cubicBezTo>
                  <a:cubicBezTo>
                    <a:pt x="49291" y="20742"/>
                    <a:pt x="50176" y="20377"/>
                    <a:pt x="51054" y="19996"/>
                  </a:cubicBezTo>
                  <a:cubicBezTo>
                    <a:pt x="51438" y="19829"/>
                    <a:pt x="51848" y="19693"/>
                    <a:pt x="52216" y="19498"/>
                  </a:cubicBezTo>
                  <a:close/>
                  <a:moveTo>
                    <a:pt x="21177" y="28036"/>
                  </a:moveTo>
                  <a:cubicBezTo>
                    <a:pt x="21650" y="28776"/>
                    <a:pt x="22021" y="29586"/>
                    <a:pt x="22309" y="30433"/>
                  </a:cubicBezTo>
                  <a:cubicBezTo>
                    <a:pt x="20605" y="31038"/>
                    <a:pt x="18905" y="31647"/>
                    <a:pt x="17191" y="32227"/>
                  </a:cubicBezTo>
                  <a:cubicBezTo>
                    <a:pt x="17178" y="32232"/>
                    <a:pt x="17164" y="32233"/>
                    <a:pt x="17148" y="32240"/>
                  </a:cubicBezTo>
                  <a:cubicBezTo>
                    <a:pt x="16497" y="32326"/>
                    <a:pt x="15756" y="32436"/>
                    <a:pt x="15056" y="32620"/>
                  </a:cubicBezTo>
                  <a:cubicBezTo>
                    <a:pt x="17009" y="30954"/>
                    <a:pt x="18948" y="29332"/>
                    <a:pt x="21177" y="28036"/>
                  </a:cubicBezTo>
                  <a:close/>
                  <a:moveTo>
                    <a:pt x="17668" y="25008"/>
                  </a:moveTo>
                  <a:cubicBezTo>
                    <a:pt x="17914" y="25117"/>
                    <a:pt x="18156" y="25234"/>
                    <a:pt x="18395" y="25364"/>
                  </a:cubicBezTo>
                  <a:cubicBezTo>
                    <a:pt x="18685" y="25525"/>
                    <a:pt x="18965" y="25707"/>
                    <a:pt x="19230" y="25908"/>
                  </a:cubicBezTo>
                  <a:cubicBezTo>
                    <a:pt x="19010" y="26126"/>
                    <a:pt x="18812" y="26369"/>
                    <a:pt x="18619" y="26614"/>
                  </a:cubicBezTo>
                  <a:cubicBezTo>
                    <a:pt x="18110" y="27252"/>
                    <a:pt x="17607" y="27894"/>
                    <a:pt x="17086" y="28523"/>
                  </a:cubicBezTo>
                  <a:cubicBezTo>
                    <a:pt x="16001" y="29833"/>
                    <a:pt x="15028" y="31214"/>
                    <a:pt x="14179" y="32688"/>
                  </a:cubicBezTo>
                  <a:cubicBezTo>
                    <a:pt x="14142" y="32687"/>
                    <a:pt x="14105" y="32686"/>
                    <a:pt x="14068" y="32686"/>
                  </a:cubicBezTo>
                  <a:cubicBezTo>
                    <a:pt x="13918" y="32686"/>
                    <a:pt x="13768" y="32696"/>
                    <a:pt x="13619" y="32717"/>
                  </a:cubicBezTo>
                  <a:cubicBezTo>
                    <a:pt x="13624" y="32380"/>
                    <a:pt x="13628" y="32043"/>
                    <a:pt x="13631" y="31706"/>
                  </a:cubicBezTo>
                  <a:cubicBezTo>
                    <a:pt x="13730" y="31500"/>
                    <a:pt x="13829" y="31296"/>
                    <a:pt x="13928" y="31091"/>
                  </a:cubicBezTo>
                  <a:cubicBezTo>
                    <a:pt x="14788" y="29308"/>
                    <a:pt x="15846" y="27653"/>
                    <a:pt x="16963" y="26020"/>
                  </a:cubicBezTo>
                  <a:cubicBezTo>
                    <a:pt x="17195" y="25680"/>
                    <a:pt x="17431" y="25344"/>
                    <a:pt x="17668" y="25008"/>
                  </a:cubicBezTo>
                  <a:close/>
                  <a:moveTo>
                    <a:pt x="13359" y="32250"/>
                  </a:moveTo>
                  <a:cubicBezTo>
                    <a:pt x="13365" y="32421"/>
                    <a:pt x="13370" y="32589"/>
                    <a:pt x="13375" y="32758"/>
                  </a:cubicBezTo>
                  <a:cubicBezTo>
                    <a:pt x="13267" y="32782"/>
                    <a:pt x="13163" y="32806"/>
                    <a:pt x="13067" y="32837"/>
                  </a:cubicBezTo>
                  <a:cubicBezTo>
                    <a:pt x="13166" y="32642"/>
                    <a:pt x="13262" y="32445"/>
                    <a:pt x="13359" y="32250"/>
                  </a:cubicBezTo>
                  <a:close/>
                  <a:moveTo>
                    <a:pt x="55577" y="24131"/>
                  </a:moveTo>
                  <a:cubicBezTo>
                    <a:pt x="56459" y="24131"/>
                    <a:pt x="57336" y="24235"/>
                    <a:pt x="58188" y="24452"/>
                  </a:cubicBezTo>
                  <a:cubicBezTo>
                    <a:pt x="57366" y="25777"/>
                    <a:pt x="56926" y="27288"/>
                    <a:pt x="56490" y="28776"/>
                  </a:cubicBezTo>
                  <a:cubicBezTo>
                    <a:pt x="56087" y="30150"/>
                    <a:pt x="55558" y="31486"/>
                    <a:pt x="55199" y="32871"/>
                  </a:cubicBezTo>
                  <a:cubicBezTo>
                    <a:pt x="55047" y="32798"/>
                    <a:pt x="54883" y="32748"/>
                    <a:pt x="54716" y="32727"/>
                  </a:cubicBezTo>
                  <a:cubicBezTo>
                    <a:pt x="54683" y="32723"/>
                    <a:pt x="54649" y="32722"/>
                    <a:pt x="54615" y="32722"/>
                  </a:cubicBezTo>
                  <a:cubicBezTo>
                    <a:pt x="54524" y="32722"/>
                    <a:pt x="54433" y="32734"/>
                    <a:pt x="54345" y="32758"/>
                  </a:cubicBezTo>
                  <a:cubicBezTo>
                    <a:pt x="54321" y="31466"/>
                    <a:pt x="54313" y="30172"/>
                    <a:pt x="54313" y="28881"/>
                  </a:cubicBezTo>
                  <a:cubicBezTo>
                    <a:pt x="54313" y="27326"/>
                    <a:pt x="54167" y="25777"/>
                    <a:pt x="54133" y="24223"/>
                  </a:cubicBezTo>
                  <a:cubicBezTo>
                    <a:pt x="54614" y="24162"/>
                    <a:pt x="55096" y="24131"/>
                    <a:pt x="55577" y="24131"/>
                  </a:cubicBezTo>
                  <a:close/>
                  <a:moveTo>
                    <a:pt x="19505" y="26212"/>
                  </a:moveTo>
                  <a:cubicBezTo>
                    <a:pt x="20085" y="26688"/>
                    <a:pt x="20575" y="27297"/>
                    <a:pt x="20996" y="27906"/>
                  </a:cubicBezTo>
                  <a:cubicBezTo>
                    <a:pt x="18588" y="29105"/>
                    <a:pt x="16565" y="31207"/>
                    <a:pt x="14592" y="33007"/>
                  </a:cubicBezTo>
                  <a:lnTo>
                    <a:pt x="14583" y="33007"/>
                  </a:lnTo>
                  <a:cubicBezTo>
                    <a:pt x="14535" y="33007"/>
                    <a:pt x="14485" y="32860"/>
                    <a:pt x="14436" y="32852"/>
                  </a:cubicBezTo>
                  <a:cubicBezTo>
                    <a:pt x="15382" y="31517"/>
                    <a:pt x="16274" y="30093"/>
                    <a:pt x="17328" y="28834"/>
                  </a:cubicBezTo>
                  <a:cubicBezTo>
                    <a:pt x="17773" y="28304"/>
                    <a:pt x="18214" y="27739"/>
                    <a:pt x="18636" y="27190"/>
                  </a:cubicBezTo>
                  <a:cubicBezTo>
                    <a:pt x="18899" y="26842"/>
                    <a:pt x="19189" y="26515"/>
                    <a:pt x="19505" y="26212"/>
                  </a:cubicBezTo>
                  <a:close/>
                  <a:moveTo>
                    <a:pt x="10067" y="24629"/>
                  </a:moveTo>
                  <a:cubicBezTo>
                    <a:pt x="10161" y="24929"/>
                    <a:pt x="10259" y="25226"/>
                    <a:pt x="10305" y="25505"/>
                  </a:cubicBezTo>
                  <a:cubicBezTo>
                    <a:pt x="10478" y="26538"/>
                    <a:pt x="10579" y="27597"/>
                    <a:pt x="10699" y="28638"/>
                  </a:cubicBezTo>
                  <a:cubicBezTo>
                    <a:pt x="10874" y="30144"/>
                    <a:pt x="11037" y="31658"/>
                    <a:pt x="11459" y="33115"/>
                  </a:cubicBezTo>
                  <a:cubicBezTo>
                    <a:pt x="11199" y="32784"/>
                    <a:pt x="11016" y="32346"/>
                    <a:pt x="10837" y="32008"/>
                  </a:cubicBezTo>
                  <a:cubicBezTo>
                    <a:pt x="10452" y="31279"/>
                    <a:pt x="9997" y="30588"/>
                    <a:pt x="9570" y="29886"/>
                  </a:cubicBezTo>
                  <a:cubicBezTo>
                    <a:pt x="8749" y="28537"/>
                    <a:pt x="8009" y="27136"/>
                    <a:pt x="7299" y="25726"/>
                  </a:cubicBezTo>
                  <a:cubicBezTo>
                    <a:pt x="8183" y="25270"/>
                    <a:pt x="9110" y="24903"/>
                    <a:pt x="10067" y="24631"/>
                  </a:cubicBezTo>
                  <a:lnTo>
                    <a:pt x="10067" y="24629"/>
                  </a:lnTo>
                  <a:close/>
                  <a:moveTo>
                    <a:pt x="53832" y="24261"/>
                  </a:moveTo>
                  <a:cubicBezTo>
                    <a:pt x="53861" y="25802"/>
                    <a:pt x="54000" y="27339"/>
                    <a:pt x="54011" y="28881"/>
                  </a:cubicBezTo>
                  <a:cubicBezTo>
                    <a:pt x="54019" y="30209"/>
                    <a:pt x="54028" y="31533"/>
                    <a:pt x="54093" y="32858"/>
                  </a:cubicBezTo>
                  <a:cubicBezTo>
                    <a:pt x="53987" y="32917"/>
                    <a:pt x="53888" y="32993"/>
                    <a:pt x="53804" y="33082"/>
                  </a:cubicBezTo>
                  <a:cubicBezTo>
                    <a:pt x="53722" y="33121"/>
                    <a:pt x="53645" y="33171"/>
                    <a:pt x="53577" y="33229"/>
                  </a:cubicBezTo>
                  <a:cubicBezTo>
                    <a:pt x="52782" y="32071"/>
                    <a:pt x="52052" y="30868"/>
                    <a:pt x="51217" y="29736"/>
                  </a:cubicBezTo>
                  <a:cubicBezTo>
                    <a:pt x="50385" y="28612"/>
                    <a:pt x="49544" y="27404"/>
                    <a:pt x="48568" y="26400"/>
                  </a:cubicBezTo>
                  <a:cubicBezTo>
                    <a:pt x="48537" y="26368"/>
                    <a:pt x="48501" y="26355"/>
                    <a:pt x="48467" y="26355"/>
                  </a:cubicBezTo>
                  <a:cubicBezTo>
                    <a:pt x="48354" y="26355"/>
                    <a:pt x="48254" y="26504"/>
                    <a:pt x="48356" y="26612"/>
                  </a:cubicBezTo>
                  <a:cubicBezTo>
                    <a:pt x="50267" y="28607"/>
                    <a:pt x="51715" y="31021"/>
                    <a:pt x="53317" y="33265"/>
                  </a:cubicBezTo>
                  <a:cubicBezTo>
                    <a:pt x="51554" y="32683"/>
                    <a:pt x="49771" y="32320"/>
                    <a:pt x="47937" y="31975"/>
                  </a:cubicBezTo>
                  <a:cubicBezTo>
                    <a:pt x="46724" y="31748"/>
                    <a:pt x="45547" y="31448"/>
                    <a:pt x="44360" y="31156"/>
                  </a:cubicBezTo>
                  <a:cubicBezTo>
                    <a:pt x="44408" y="31006"/>
                    <a:pt x="44459" y="30859"/>
                    <a:pt x="44514" y="30713"/>
                  </a:cubicBezTo>
                  <a:cubicBezTo>
                    <a:pt x="44562" y="30641"/>
                    <a:pt x="44615" y="30571"/>
                    <a:pt x="44658" y="30497"/>
                  </a:cubicBezTo>
                  <a:cubicBezTo>
                    <a:pt x="44689" y="30446"/>
                    <a:pt x="44695" y="30384"/>
                    <a:pt x="44678" y="30328"/>
                  </a:cubicBezTo>
                  <a:cubicBezTo>
                    <a:pt x="46148" y="27142"/>
                    <a:pt x="49828" y="25092"/>
                    <a:pt x="53195" y="24377"/>
                  </a:cubicBezTo>
                  <a:cubicBezTo>
                    <a:pt x="53407" y="24334"/>
                    <a:pt x="53618" y="24294"/>
                    <a:pt x="53832" y="24261"/>
                  </a:cubicBezTo>
                  <a:close/>
                  <a:moveTo>
                    <a:pt x="58477" y="24531"/>
                  </a:moveTo>
                  <a:cubicBezTo>
                    <a:pt x="59187" y="24732"/>
                    <a:pt x="59871" y="25011"/>
                    <a:pt x="60519" y="25364"/>
                  </a:cubicBezTo>
                  <a:lnTo>
                    <a:pt x="60519" y="25362"/>
                  </a:lnTo>
                  <a:cubicBezTo>
                    <a:pt x="61598" y="25952"/>
                    <a:pt x="62441" y="26778"/>
                    <a:pt x="63106" y="27739"/>
                  </a:cubicBezTo>
                  <a:cubicBezTo>
                    <a:pt x="61680" y="28505"/>
                    <a:pt x="60330" y="29589"/>
                    <a:pt x="59059" y="30542"/>
                  </a:cubicBezTo>
                  <a:cubicBezTo>
                    <a:pt x="57899" y="31409"/>
                    <a:pt x="56793" y="32345"/>
                    <a:pt x="55746" y="33344"/>
                  </a:cubicBezTo>
                  <a:cubicBezTo>
                    <a:pt x="55658" y="33201"/>
                    <a:pt x="55542" y="33081"/>
                    <a:pt x="55405" y="32988"/>
                  </a:cubicBezTo>
                  <a:cubicBezTo>
                    <a:pt x="55797" y="31677"/>
                    <a:pt x="56295" y="30396"/>
                    <a:pt x="56693" y="29085"/>
                  </a:cubicBezTo>
                  <a:cubicBezTo>
                    <a:pt x="57168" y="27521"/>
                    <a:pt x="57596" y="25922"/>
                    <a:pt x="58477" y="24531"/>
                  </a:cubicBezTo>
                  <a:close/>
                  <a:moveTo>
                    <a:pt x="12917" y="24145"/>
                  </a:moveTo>
                  <a:cubicBezTo>
                    <a:pt x="13001" y="24742"/>
                    <a:pt x="13129" y="25333"/>
                    <a:pt x="13132" y="25935"/>
                  </a:cubicBezTo>
                  <a:cubicBezTo>
                    <a:pt x="13135" y="26760"/>
                    <a:pt x="13147" y="27588"/>
                    <a:pt x="13194" y="28414"/>
                  </a:cubicBezTo>
                  <a:cubicBezTo>
                    <a:pt x="13239" y="29205"/>
                    <a:pt x="13276" y="29999"/>
                    <a:pt x="13310" y="30791"/>
                  </a:cubicBezTo>
                  <a:cubicBezTo>
                    <a:pt x="12837" y="31686"/>
                    <a:pt x="12379" y="32592"/>
                    <a:pt x="11926" y="33505"/>
                  </a:cubicBezTo>
                  <a:cubicBezTo>
                    <a:pt x="11389" y="31855"/>
                    <a:pt x="11214" y="30121"/>
                    <a:pt x="11013" y="28406"/>
                  </a:cubicBezTo>
                  <a:cubicBezTo>
                    <a:pt x="10917" y="27582"/>
                    <a:pt x="10823" y="26756"/>
                    <a:pt x="10712" y="25935"/>
                  </a:cubicBezTo>
                  <a:cubicBezTo>
                    <a:pt x="10650" y="25471"/>
                    <a:pt x="10492" y="25010"/>
                    <a:pt x="10356" y="24549"/>
                  </a:cubicBezTo>
                  <a:cubicBezTo>
                    <a:pt x="10594" y="24487"/>
                    <a:pt x="10834" y="24428"/>
                    <a:pt x="11071" y="24377"/>
                  </a:cubicBezTo>
                  <a:cubicBezTo>
                    <a:pt x="11678" y="24251"/>
                    <a:pt x="12295" y="24173"/>
                    <a:pt x="12917" y="24145"/>
                  </a:cubicBezTo>
                  <a:close/>
                  <a:moveTo>
                    <a:pt x="33055" y="32843"/>
                  </a:moveTo>
                  <a:lnTo>
                    <a:pt x="33055" y="32843"/>
                  </a:lnTo>
                  <a:cubicBezTo>
                    <a:pt x="33315" y="32942"/>
                    <a:pt x="33572" y="33055"/>
                    <a:pt x="33827" y="33183"/>
                  </a:cubicBezTo>
                  <a:cubicBezTo>
                    <a:pt x="33906" y="33223"/>
                    <a:pt x="33981" y="33265"/>
                    <a:pt x="34057" y="33311"/>
                  </a:cubicBezTo>
                  <a:cubicBezTo>
                    <a:pt x="34057" y="33376"/>
                    <a:pt x="34056" y="33441"/>
                    <a:pt x="34054" y="33506"/>
                  </a:cubicBezTo>
                  <a:cubicBezTo>
                    <a:pt x="34053" y="33590"/>
                    <a:pt x="34043" y="33670"/>
                    <a:pt x="34037" y="33750"/>
                  </a:cubicBezTo>
                  <a:cubicBezTo>
                    <a:pt x="34006" y="33723"/>
                    <a:pt x="33978" y="33693"/>
                    <a:pt x="33944" y="33665"/>
                  </a:cubicBezTo>
                  <a:cubicBezTo>
                    <a:pt x="33731" y="33358"/>
                    <a:pt x="33443" y="33093"/>
                    <a:pt x="33120" y="32877"/>
                  </a:cubicBezTo>
                  <a:cubicBezTo>
                    <a:pt x="33098" y="32863"/>
                    <a:pt x="33077" y="32855"/>
                    <a:pt x="33055" y="32843"/>
                  </a:cubicBezTo>
                  <a:close/>
                  <a:moveTo>
                    <a:pt x="7088" y="25839"/>
                  </a:moveTo>
                  <a:cubicBezTo>
                    <a:pt x="7840" y="27435"/>
                    <a:pt x="8686" y="28992"/>
                    <a:pt x="9598" y="30501"/>
                  </a:cubicBezTo>
                  <a:cubicBezTo>
                    <a:pt x="9993" y="31154"/>
                    <a:pt x="10382" y="31807"/>
                    <a:pt x="10733" y="32484"/>
                  </a:cubicBezTo>
                  <a:cubicBezTo>
                    <a:pt x="10965" y="32932"/>
                    <a:pt x="11219" y="33471"/>
                    <a:pt x="11664" y="33741"/>
                  </a:cubicBezTo>
                  <a:cubicBezTo>
                    <a:pt x="11661" y="33744"/>
                    <a:pt x="11655" y="33747"/>
                    <a:pt x="11652" y="33750"/>
                  </a:cubicBezTo>
                  <a:cubicBezTo>
                    <a:pt x="11551" y="33822"/>
                    <a:pt x="11531" y="33928"/>
                    <a:pt x="11567" y="34013"/>
                  </a:cubicBezTo>
                  <a:cubicBezTo>
                    <a:pt x="11539" y="34054"/>
                    <a:pt x="11517" y="34097"/>
                    <a:pt x="11491" y="34139"/>
                  </a:cubicBezTo>
                  <a:cubicBezTo>
                    <a:pt x="11091" y="33857"/>
                    <a:pt x="10687" y="33580"/>
                    <a:pt x="10234" y="33351"/>
                  </a:cubicBezTo>
                  <a:cubicBezTo>
                    <a:pt x="9564" y="33011"/>
                    <a:pt x="8898" y="32648"/>
                    <a:pt x="8225" y="32323"/>
                  </a:cubicBezTo>
                  <a:cubicBezTo>
                    <a:pt x="7656" y="32048"/>
                    <a:pt x="7045" y="31847"/>
                    <a:pt x="6457" y="31621"/>
                  </a:cubicBezTo>
                  <a:cubicBezTo>
                    <a:pt x="5536" y="31267"/>
                    <a:pt x="4612" y="30911"/>
                    <a:pt x="3705" y="30523"/>
                  </a:cubicBezTo>
                  <a:cubicBezTo>
                    <a:pt x="3485" y="30429"/>
                    <a:pt x="3034" y="30288"/>
                    <a:pt x="2661" y="30104"/>
                  </a:cubicBezTo>
                  <a:cubicBezTo>
                    <a:pt x="3573" y="28285"/>
                    <a:pt x="5214" y="26850"/>
                    <a:pt x="7088" y="25839"/>
                  </a:cubicBezTo>
                  <a:close/>
                  <a:moveTo>
                    <a:pt x="32059" y="32991"/>
                  </a:moveTo>
                  <a:cubicBezTo>
                    <a:pt x="31784" y="33305"/>
                    <a:pt x="31594" y="33732"/>
                    <a:pt x="31462" y="34145"/>
                  </a:cubicBezTo>
                  <a:cubicBezTo>
                    <a:pt x="31393" y="33839"/>
                    <a:pt x="31326" y="33534"/>
                    <a:pt x="31219" y="33240"/>
                  </a:cubicBezTo>
                  <a:cubicBezTo>
                    <a:pt x="31489" y="33106"/>
                    <a:pt x="31773" y="33014"/>
                    <a:pt x="32059" y="32991"/>
                  </a:cubicBezTo>
                  <a:close/>
                  <a:moveTo>
                    <a:pt x="32929" y="33178"/>
                  </a:moveTo>
                  <a:cubicBezTo>
                    <a:pt x="33103" y="33273"/>
                    <a:pt x="33266" y="33390"/>
                    <a:pt x="33412" y="33526"/>
                  </a:cubicBezTo>
                  <a:cubicBezTo>
                    <a:pt x="33408" y="33553"/>
                    <a:pt x="33415" y="33580"/>
                    <a:pt x="33431" y="33604"/>
                  </a:cubicBezTo>
                  <a:cubicBezTo>
                    <a:pt x="33575" y="33802"/>
                    <a:pt x="33712" y="33961"/>
                    <a:pt x="33830" y="34122"/>
                  </a:cubicBezTo>
                  <a:cubicBezTo>
                    <a:pt x="33780" y="34110"/>
                    <a:pt x="33727" y="34104"/>
                    <a:pt x="33671" y="34104"/>
                  </a:cubicBezTo>
                  <a:cubicBezTo>
                    <a:pt x="33397" y="34104"/>
                    <a:pt x="33062" y="34235"/>
                    <a:pt x="32774" y="34397"/>
                  </a:cubicBezTo>
                  <a:cubicBezTo>
                    <a:pt x="32925" y="34000"/>
                    <a:pt x="33007" y="33575"/>
                    <a:pt x="32929" y="33178"/>
                  </a:cubicBezTo>
                  <a:close/>
                  <a:moveTo>
                    <a:pt x="12555" y="34086"/>
                  </a:moveTo>
                  <a:cubicBezTo>
                    <a:pt x="12404" y="34241"/>
                    <a:pt x="12263" y="34406"/>
                    <a:pt x="12139" y="34584"/>
                  </a:cubicBezTo>
                  <a:cubicBezTo>
                    <a:pt x="12116" y="34569"/>
                    <a:pt x="12094" y="34553"/>
                    <a:pt x="12073" y="34538"/>
                  </a:cubicBezTo>
                  <a:cubicBezTo>
                    <a:pt x="12076" y="34530"/>
                    <a:pt x="12077" y="34521"/>
                    <a:pt x="12080" y="34511"/>
                  </a:cubicBezTo>
                  <a:cubicBezTo>
                    <a:pt x="12139" y="34429"/>
                    <a:pt x="12201" y="34349"/>
                    <a:pt x="12258" y="34265"/>
                  </a:cubicBezTo>
                  <a:cubicBezTo>
                    <a:pt x="12351" y="34201"/>
                    <a:pt x="12455" y="34143"/>
                    <a:pt x="12555" y="34086"/>
                  </a:cubicBezTo>
                  <a:close/>
                  <a:moveTo>
                    <a:pt x="22567" y="32366"/>
                  </a:moveTo>
                  <a:cubicBezTo>
                    <a:pt x="22685" y="33147"/>
                    <a:pt x="22760" y="33922"/>
                    <a:pt x="22774" y="34688"/>
                  </a:cubicBezTo>
                  <a:lnTo>
                    <a:pt x="22638" y="34672"/>
                  </a:lnTo>
                  <a:cubicBezTo>
                    <a:pt x="22280" y="34634"/>
                    <a:pt x="21906" y="34624"/>
                    <a:pt x="21531" y="34624"/>
                  </a:cubicBezTo>
                  <a:cubicBezTo>
                    <a:pt x="21195" y="34624"/>
                    <a:pt x="20859" y="34632"/>
                    <a:pt x="20536" y="34634"/>
                  </a:cubicBezTo>
                  <a:cubicBezTo>
                    <a:pt x="19212" y="34638"/>
                    <a:pt x="17822" y="34818"/>
                    <a:pt x="16465" y="34818"/>
                  </a:cubicBezTo>
                  <a:cubicBezTo>
                    <a:pt x="16459" y="34818"/>
                    <a:pt x="16453" y="34818"/>
                    <a:pt x="16448" y="34818"/>
                  </a:cubicBezTo>
                  <a:cubicBezTo>
                    <a:pt x="16641" y="34238"/>
                    <a:pt x="16608" y="33652"/>
                    <a:pt x="16152" y="33229"/>
                  </a:cubicBezTo>
                  <a:cubicBezTo>
                    <a:pt x="17264" y="33010"/>
                    <a:pt x="18390" y="32891"/>
                    <a:pt x="19510" y="32727"/>
                  </a:cubicBezTo>
                  <a:cubicBezTo>
                    <a:pt x="20530" y="32578"/>
                    <a:pt x="21548" y="32462"/>
                    <a:pt x="22567" y="32366"/>
                  </a:cubicBezTo>
                  <a:close/>
                  <a:moveTo>
                    <a:pt x="32520" y="33019"/>
                  </a:moveTo>
                  <a:cubicBezTo>
                    <a:pt x="32525" y="33019"/>
                    <a:pt x="32531" y="33021"/>
                    <a:pt x="32535" y="33022"/>
                  </a:cubicBezTo>
                  <a:cubicBezTo>
                    <a:pt x="32783" y="33607"/>
                    <a:pt x="32463" y="34333"/>
                    <a:pt x="32171" y="34852"/>
                  </a:cubicBezTo>
                  <a:lnTo>
                    <a:pt x="32169" y="34850"/>
                  </a:lnTo>
                  <a:cubicBezTo>
                    <a:pt x="32094" y="34828"/>
                    <a:pt x="32019" y="34818"/>
                    <a:pt x="31944" y="34818"/>
                  </a:cubicBezTo>
                  <a:cubicBezTo>
                    <a:pt x="31690" y="34818"/>
                    <a:pt x="31438" y="34937"/>
                    <a:pt x="31227" y="35136"/>
                  </a:cubicBezTo>
                  <a:cubicBezTo>
                    <a:pt x="30819" y="34940"/>
                    <a:pt x="30757" y="34060"/>
                    <a:pt x="30861" y="33447"/>
                  </a:cubicBezTo>
                  <a:cubicBezTo>
                    <a:pt x="30892" y="33427"/>
                    <a:pt x="30924" y="33407"/>
                    <a:pt x="30958" y="33387"/>
                  </a:cubicBezTo>
                  <a:cubicBezTo>
                    <a:pt x="31119" y="33846"/>
                    <a:pt x="31170" y="34337"/>
                    <a:pt x="31306" y="34813"/>
                  </a:cubicBezTo>
                  <a:cubicBezTo>
                    <a:pt x="31327" y="34886"/>
                    <a:pt x="31395" y="34925"/>
                    <a:pt x="31462" y="34925"/>
                  </a:cubicBezTo>
                  <a:cubicBezTo>
                    <a:pt x="31527" y="34925"/>
                    <a:pt x="31590" y="34889"/>
                    <a:pt x="31608" y="34813"/>
                  </a:cubicBezTo>
                  <a:cubicBezTo>
                    <a:pt x="31742" y="34239"/>
                    <a:pt x="32000" y="33389"/>
                    <a:pt x="32520" y="33019"/>
                  </a:cubicBezTo>
                  <a:close/>
                  <a:moveTo>
                    <a:pt x="33567" y="34526"/>
                  </a:moveTo>
                  <a:cubicBezTo>
                    <a:pt x="33755" y="34526"/>
                    <a:pt x="33986" y="34563"/>
                    <a:pt x="33723" y="34745"/>
                  </a:cubicBezTo>
                  <a:cubicBezTo>
                    <a:pt x="33402" y="34971"/>
                    <a:pt x="32996" y="35032"/>
                    <a:pt x="32628" y="35172"/>
                  </a:cubicBezTo>
                  <a:cubicBezTo>
                    <a:pt x="32621" y="35161"/>
                    <a:pt x="32616" y="35150"/>
                    <a:pt x="32607" y="35139"/>
                  </a:cubicBezTo>
                  <a:cubicBezTo>
                    <a:pt x="32573" y="35102"/>
                    <a:pt x="32534" y="35068"/>
                    <a:pt x="32494" y="35037"/>
                  </a:cubicBezTo>
                  <a:cubicBezTo>
                    <a:pt x="32614" y="34918"/>
                    <a:pt x="32761" y="34828"/>
                    <a:pt x="32910" y="34745"/>
                  </a:cubicBezTo>
                  <a:cubicBezTo>
                    <a:pt x="33061" y="34661"/>
                    <a:pt x="33222" y="34593"/>
                    <a:pt x="33386" y="34539"/>
                  </a:cubicBezTo>
                  <a:cubicBezTo>
                    <a:pt x="33401" y="34534"/>
                    <a:pt x="33479" y="34526"/>
                    <a:pt x="33567" y="34526"/>
                  </a:cubicBezTo>
                  <a:close/>
                  <a:moveTo>
                    <a:pt x="2526" y="30395"/>
                  </a:moveTo>
                  <a:cubicBezTo>
                    <a:pt x="3448" y="30924"/>
                    <a:pt x="5066" y="31446"/>
                    <a:pt x="5338" y="31553"/>
                  </a:cubicBezTo>
                  <a:cubicBezTo>
                    <a:pt x="6171" y="31878"/>
                    <a:pt x="7013" y="32184"/>
                    <a:pt x="7842" y="32523"/>
                  </a:cubicBezTo>
                  <a:cubicBezTo>
                    <a:pt x="8435" y="32765"/>
                    <a:pt x="8991" y="33115"/>
                    <a:pt x="9574" y="33390"/>
                  </a:cubicBezTo>
                  <a:cubicBezTo>
                    <a:pt x="10189" y="33681"/>
                    <a:pt x="10764" y="34047"/>
                    <a:pt x="11352" y="34383"/>
                  </a:cubicBezTo>
                  <a:cubicBezTo>
                    <a:pt x="11304" y="34474"/>
                    <a:pt x="11259" y="34565"/>
                    <a:pt x="11221" y="34658"/>
                  </a:cubicBezTo>
                  <a:cubicBezTo>
                    <a:pt x="11185" y="34745"/>
                    <a:pt x="11156" y="34833"/>
                    <a:pt x="11131" y="34924"/>
                  </a:cubicBezTo>
                  <a:cubicBezTo>
                    <a:pt x="11106" y="34971"/>
                    <a:pt x="11084" y="35019"/>
                    <a:pt x="11067" y="35068"/>
                  </a:cubicBezTo>
                  <a:cubicBezTo>
                    <a:pt x="9475" y="35351"/>
                    <a:pt x="7851" y="35460"/>
                    <a:pt x="6233" y="35460"/>
                  </a:cubicBezTo>
                  <a:cubicBezTo>
                    <a:pt x="5907" y="35460"/>
                    <a:pt x="5580" y="35455"/>
                    <a:pt x="5254" y="35447"/>
                  </a:cubicBezTo>
                  <a:cubicBezTo>
                    <a:pt x="4955" y="35439"/>
                    <a:pt x="4656" y="35436"/>
                    <a:pt x="4358" y="35436"/>
                  </a:cubicBezTo>
                  <a:cubicBezTo>
                    <a:pt x="3688" y="35436"/>
                    <a:pt x="3021" y="35450"/>
                    <a:pt x="2351" y="35450"/>
                  </a:cubicBezTo>
                  <a:cubicBezTo>
                    <a:pt x="2326" y="35450"/>
                    <a:pt x="2302" y="35450"/>
                    <a:pt x="2277" y="35450"/>
                  </a:cubicBezTo>
                  <a:cubicBezTo>
                    <a:pt x="2243" y="35450"/>
                    <a:pt x="2208" y="35450"/>
                    <a:pt x="2172" y="35452"/>
                  </a:cubicBezTo>
                  <a:cubicBezTo>
                    <a:pt x="2024" y="34870"/>
                    <a:pt x="1932" y="34276"/>
                    <a:pt x="1902" y="33678"/>
                  </a:cubicBezTo>
                  <a:lnTo>
                    <a:pt x="1902" y="33676"/>
                  </a:lnTo>
                  <a:cubicBezTo>
                    <a:pt x="1847" y="32549"/>
                    <a:pt x="2061" y="31425"/>
                    <a:pt x="2526" y="30395"/>
                  </a:cubicBezTo>
                  <a:close/>
                  <a:moveTo>
                    <a:pt x="13406" y="33904"/>
                  </a:moveTo>
                  <a:cubicBezTo>
                    <a:pt x="13407" y="33939"/>
                    <a:pt x="13409" y="33975"/>
                    <a:pt x="13410" y="34012"/>
                  </a:cubicBezTo>
                  <a:cubicBezTo>
                    <a:pt x="13412" y="34027"/>
                    <a:pt x="13418" y="34044"/>
                    <a:pt x="13429" y="34057"/>
                  </a:cubicBezTo>
                  <a:cubicBezTo>
                    <a:pt x="13287" y="34275"/>
                    <a:pt x="13147" y="34494"/>
                    <a:pt x="13018" y="34712"/>
                  </a:cubicBezTo>
                  <a:cubicBezTo>
                    <a:pt x="12906" y="34898"/>
                    <a:pt x="12739" y="35169"/>
                    <a:pt x="12639" y="35445"/>
                  </a:cubicBezTo>
                  <a:cubicBezTo>
                    <a:pt x="12569" y="35483"/>
                    <a:pt x="12501" y="35521"/>
                    <a:pt x="12433" y="35558"/>
                  </a:cubicBezTo>
                  <a:cubicBezTo>
                    <a:pt x="12571" y="35240"/>
                    <a:pt x="12762" y="34927"/>
                    <a:pt x="12854" y="34757"/>
                  </a:cubicBezTo>
                  <a:cubicBezTo>
                    <a:pt x="12951" y="34579"/>
                    <a:pt x="13106" y="34259"/>
                    <a:pt x="13294" y="33986"/>
                  </a:cubicBezTo>
                  <a:cubicBezTo>
                    <a:pt x="13330" y="33958"/>
                    <a:pt x="13369" y="33931"/>
                    <a:pt x="13406" y="33904"/>
                  </a:cubicBezTo>
                  <a:close/>
                  <a:moveTo>
                    <a:pt x="33923" y="35036"/>
                  </a:moveTo>
                  <a:cubicBezTo>
                    <a:pt x="33916" y="35169"/>
                    <a:pt x="33912" y="35302"/>
                    <a:pt x="33918" y="35438"/>
                  </a:cubicBezTo>
                  <a:cubicBezTo>
                    <a:pt x="33920" y="35464"/>
                    <a:pt x="33930" y="35489"/>
                    <a:pt x="33951" y="35507"/>
                  </a:cubicBezTo>
                  <a:cubicBezTo>
                    <a:pt x="33941" y="35551"/>
                    <a:pt x="33935" y="35594"/>
                    <a:pt x="33930" y="35636"/>
                  </a:cubicBezTo>
                  <a:cubicBezTo>
                    <a:pt x="33675" y="35494"/>
                    <a:pt x="33394" y="35423"/>
                    <a:pt x="33103" y="35389"/>
                  </a:cubicBezTo>
                  <a:lnTo>
                    <a:pt x="33103" y="35389"/>
                  </a:lnTo>
                  <a:cubicBezTo>
                    <a:pt x="33390" y="35291"/>
                    <a:pt x="33702" y="35182"/>
                    <a:pt x="33923" y="35036"/>
                  </a:cubicBezTo>
                  <a:close/>
                  <a:moveTo>
                    <a:pt x="30505" y="33729"/>
                  </a:moveTo>
                  <a:lnTo>
                    <a:pt x="30505" y="33729"/>
                  </a:lnTo>
                  <a:cubicBezTo>
                    <a:pt x="30479" y="34142"/>
                    <a:pt x="30527" y="34587"/>
                    <a:pt x="30683" y="34915"/>
                  </a:cubicBezTo>
                  <a:lnTo>
                    <a:pt x="30681" y="34913"/>
                  </a:lnTo>
                  <a:cubicBezTo>
                    <a:pt x="30452" y="34774"/>
                    <a:pt x="30198" y="34687"/>
                    <a:pt x="29901" y="34687"/>
                  </a:cubicBezTo>
                  <a:cubicBezTo>
                    <a:pt x="29881" y="34687"/>
                    <a:pt x="29861" y="34687"/>
                    <a:pt x="29842" y="34688"/>
                  </a:cubicBezTo>
                  <a:cubicBezTo>
                    <a:pt x="29696" y="34694"/>
                    <a:pt x="29634" y="34831"/>
                    <a:pt x="29688" y="34955"/>
                  </a:cubicBezTo>
                  <a:cubicBezTo>
                    <a:pt x="29803" y="35218"/>
                    <a:pt x="30032" y="35399"/>
                    <a:pt x="30295" y="35530"/>
                  </a:cubicBezTo>
                  <a:cubicBezTo>
                    <a:pt x="29910" y="35597"/>
                    <a:pt x="29528" y="35724"/>
                    <a:pt x="29293" y="35968"/>
                  </a:cubicBezTo>
                  <a:cubicBezTo>
                    <a:pt x="29384" y="35178"/>
                    <a:pt x="29834" y="34392"/>
                    <a:pt x="30392" y="33832"/>
                  </a:cubicBezTo>
                  <a:cubicBezTo>
                    <a:pt x="30428" y="33798"/>
                    <a:pt x="30466" y="33764"/>
                    <a:pt x="30505" y="33729"/>
                  </a:cubicBezTo>
                  <a:close/>
                  <a:moveTo>
                    <a:pt x="32829" y="35716"/>
                  </a:moveTo>
                  <a:lnTo>
                    <a:pt x="32829" y="35716"/>
                  </a:lnTo>
                  <a:cubicBezTo>
                    <a:pt x="33094" y="35727"/>
                    <a:pt x="33357" y="35766"/>
                    <a:pt x="33592" y="35866"/>
                  </a:cubicBezTo>
                  <a:cubicBezTo>
                    <a:pt x="33341" y="35945"/>
                    <a:pt x="33084" y="35999"/>
                    <a:pt x="32823" y="36030"/>
                  </a:cubicBezTo>
                  <a:cubicBezTo>
                    <a:pt x="32837" y="35926"/>
                    <a:pt x="32839" y="35821"/>
                    <a:pt x="32829" y="35716"/>
                  </a:cubicBezTo>
                  <a:close/>
                  <a:moveTo>
                    <a:pt x="30817" y="35812"/>
                  </a:moveTo>
                  <a:lnTo>
                    <a:pt x="30817" y="35812"/>
                  </a:lnTo>
                  <a:cubicBezTo>
                    <a:pt x="30791" y="35895"/>
                    <a:pt x="30773" y="35980"/>
                    <a:pt x="30760" y="36067"/>
                  </a:cubicBezTo>
                  <a:cubicBezTo>
                    <a:pt x="30581" y="36205"/>
                    <a:pt x="30409" y="36349"/>
                    <a:pt x="30242" y="36503"/>
                  </a:cubicBezTo>
                  <a:cubicBezTo>
                    <a:pt x="29911" y="36474"/>
                    <a:pt x="29252" y="36372"/>
                    <a:pt x="29641" y="36123"/>
                  </a:cubicBezTo>
                  <a:lnTo>
                    <a:pt x="29639" y="36123"/>
                  </a:lnTo>
                  <a:cubicBezTo>
                    <a:pt x="29953" y="35922"/>
                    <a:pt x="30415" y="35840"/>
                    <a:pt x="30817" y="35812"/>
                  </a:cubicBezTo>
                  <a:close/>
                  <a:moveTo>
                    <a:pt x="35496" y="31175"/>
                  </a:moveTo>
                  <a:cubicBezTo>
                    <a:pt x="36081" y="31175"/>
                    <a:pt x="36788" y="31669"/>
                    <a:pt x="37229" y="31910"/>
                  </a:cubicBezTo>
                  <a:cubicBezTo>
                    <a:pt x="37841" y="32244"/>
                    <a:pt x="38514" y="32481"/>
                    <a:pt x="39167" y="32724"/>
                  </a:cubicBezTo>
                  <a:cubicBezTo>
                    <a:pt x="39691" y="32915"/>
                    <a:pt x="40228" y="33070"/>
                    <a:pt x="40774" y="33184"/>
                  </a:cubicBezTo>
                  <a:cubicBezTo>
                    <a:pt x="40022" y="33772"/>
                    <a:pt x="39250" y="34337"/>
                    <a:pt x="38472" y="34887"/>
                  </a:cubicBezTo>
                  <a:lnTo>
                    <a:pt x="38471" y="34889"/>
                  </a:lnTo>
                  <a:cubicBezTo>
                    <a:pt x="37693" y="35439"/>
                    <a:pt x="36921" y="36001"/>
                    <a:pt x="36150" y="36559"/>
                  </a:cubicBezTo>
                  <a:cubicBezTo>
                    <a:pt x="36267" y="36202"/>
                    <a:pt x="36326" y="35829"/>
                    <a:pt x="36323" y="35455"/>
                  </a:cubicBezTo>
                  <a:cubicBezTo>
                    <a:pt x="36314" y="34197"/>
                    <a:pt x="35499" y="33293"/>
                    <a:pt x="34455" y="32662"/>
                  </a:cubicBezTo>
                  <a:cubicBezTo>
                    <a:pt x="34493" y="32063"/>
                    <a:pt x="34617" y="31437"/>
                    <a:pt x="35205" y="31224"/>
                  </a:cubicBezTo>
                  <a:cubicBezTo>
                    <a:pt x="35297" y="31190"/>
                    <a:pt x="35395" y="31175"/>
                    <a:pt x="35496" y="31175"/>
                  </a:cubicBezTo>
                  <a:close/>
                  <a:moveTo>
                    <a:pt x="44267" y="31462"/>
                  </a:moveTo>
                  <a:cubicBezTo>
                    <a:pt x="44425" y="31493"/>
                    <a:pt x="44581" y="31516"/>
                    <a:pt x="44698" y="31544"/>
                  </a:cubicBezTo>
                  <a:cubicBezTo>
                    <a:pt x="45571" y="31754"/>
                    <a:pt x="46435" y="31955"/>
                    <a:pt x="47320" y="32127"/>
                  </a:cubicBezTo>
                  <a:cubicBezTo>
                    <a:pt x="49358" y="32520"/>
                    <a:pt x="51368" y="32871"/>
                    <a:pt x="53343" y="33495"/>
                  </a:cubicBezTo>
                  <a:cubicBezTo>
                    <a:pt x="53335" y="33508"/>
                    <a:pt x="53326" y="33519"/>
                    <a:pt x="53318" y="33529"/>
                  </a:cubicBezTo>
                  <a:cubicBezTo>
                    <a:pt x="53303" y="33560"/>
                    <a:pt x="53289" y="33593"/>
                    <a:pt x="53277" y="33624"/>
                  </a:cubicBezTo>
                  <a:cubicBezTo>
                    <a:pt x="52913" y="33672"/>
                    <a:pt x="52547" y="33820"/>
                    <a:pt x="52217" y="33948"/>
                  </a:cubicBezTo>
                  <a:cubicBezTo>
                    <a:pt x="51277" y="34315"/>
                    <a:pt x="50272" y="34485"/>
                    <a:pt x="49343" y="34895"/>
                  </a:cubicBezTo>
                  <a:cubicBezTo>
                    <a:pt x="48240" y="35380"/>
                    <a:pt x="47092" y="35755"/>
                    <a:pt x="45985" y="36234"/>
                  </a:cubicBezTo>
                  <a:cubicBezTo>
                    <a:pt x="45585" y="36407"/>
                    <a:pt x="45145" y="36567"/>
                    <a:pt x="44720" y="36752"/>
                  </a:cubicBezTo>
                  <a:cubicBezTo>
                    <a:pt x="44323" y="35781"/>
                    <a:pt x="44078" y="34749"/>
                    <a:pt x="44027" y="33678"/>
                  </a:cubicBezTo>
                  <a:lnTo>
                    <a:pt x="44026" y="33678"/>
                  </a:lnTo>
                  <a:cubicBezTo>
                    <a:pt x="44021" y="33549"/>
                    <a:pt x="44024" y="33424"/>
                    <a:pt x="44024" y="33300"/>
                  </a:cubicBezTo>
                  <a:cubicBezTo>
                    <a:pt x="44596" y="33197"/>
                    <a:pt x="45455" y="32945"/>
                    <a:pt x="45377" y="32354"/>
                  </a:cubicBezTo>
                  <a:cubicBezTo>
                    <a:pt x="45333" y="32018"/>
                    <a:pt x="44947" y="31850"/>
                    <a:pt x="44678" y="31728"/>
                  </a:cubicBezTo>
                  <a:cubicBezTo>
                    <a:pt x="44539" y="31664"/>
                    <a:pt x="44391" y="31613"/>
                    <a:pt x="44244" y="31561"/>
                  </a:cubicBezTo>
                  <a:cubicBezTo>
                    <a:pt x="44252" y="31528"/>
                    <a:pt x="44258" y="31494"/>
                    <a:pt x="44267" y="31462"/>
                  </a:cubicBezTo>
                  <a:close/>
                  <a:moveTo>
                    <a:pt x="29320" y="36696"/>
                  </a:moveTo>
                  <a:lnTo>
                    <a:pt x="29320" y="36696"/>
                  </a:lnTo>
                  <a:cubicBezTo>
                    <a:pt x="29475" y="36771"/>
                    <a:pt x="29685" y="36811"/>
                    <a:pt x="29907" y="36831"/>
                  </a:cubicBezTo>
                  <a:cubicBezTo>
                    <a:pt x="29775" y="36964"/>
                    <a:pt x="29644" y="37100"/>
                    <a:pt x="29511" y="37235"/>
                  </a:cubicBezTo>
                  <a:lnTo>
                    <a:pt x="29509" y="37235"/>
                  </a:lnTo>
                  <a:cubicBezTo>
                    <a:pt x="29421" y="37065"/>
                    <a:pt x="29358" y="36884"/>
                    <a:pt x="29320" y="36696"/>
                  </a:cubicBezTo>
                  <a:close/>
                  <a:moveTo>
                    <a:pt x="14682" y="36938"/>
                  </a:moveTo>
                  <a:cubicBezTo>
                    <a:pt x="14782" y="37112"/>
                    <a:pt x="14799" y="37287"/>
                    <a:pt x="14896" y="37462"/>
                  </a:cubicBezTo>
                  <a:cubicBezTo>
                    <a:pt x="14547" y="37352"/>
                    <a:pt x="14465" y="37228"/>
                    <a:pt x="14017" y="37097"/>
                  </a:cubicBezTo>
                  <a:lnTo>
                    <a:pt x="14017" y="37051"/>
                  </a:lnTo>
                  <a:cubicBezTo>
                    <a:pt x="14465" y="37040"/>
                    <a:pt x="14454" y="37004"/>
                    <a:pt x="14682" y="36938"/>
                  </a:cubicBezTo>
                  <a:close/>
                  <a:moveTo>
                    <a:pt x="19541" y="35038"/>
                  </a:moveTo>
                  <a:cubicBezTo>
                    <a:pt x="20192" y="35038"/>
                    <a:pt x="20844" y="35061"/>
                    <a:pt x="21493" y="35061"/>
                  </a:cubicBezTo>
                  <a:cubicBezTo>
                    <a:pt x="21555" y="35061"/>
                    <a:pt x="21617" y="35061"/>
                    <a:pt x="21679" y="35060"/>
                  </a:cubicBezTo>
                  <a:cubicBezTo>
                    <a:pt x="21844" y="35059"/>
                    <a:pt x="22011" y="35053"/>
                    <a:pt x="22176" y="35053"/>
                  </a:cubicBezTo>
                  <a:cubicBezTo>
                    <a:pt x="22378" y="35053"/>
                    <a:pt x="22577" y="35062"/>
                    <a:pt x="22771" y="35097"/>
                  </a:cubicBezTo>
                  <a:cubicBezTo>
                    <a:pt x="22760" y="35909"/>
                    <a:pt x="22675" y="36709"/>
                    <a:pt x="22490" y="37498"/>
                  </a:cubicBezTo>
                  <a:lnTo>
                    <a:pt x="22490" y="37496"/>
                  </a:lnTo>
                  <a:cubicBezTo>
                    <a:pt x="22077" y="37440"/>
                    <a:pt x="21661" y="37385"/>
                    <a:pt x="21252" y="37290"/>
                  </a:cubicBezTo>
                  <a:cubicBezTo>
                    <a:pt x="20425" y="37097"/>
                    <a:pt x="19613" y="36834"/>
                    <a:pt x="18781" y="36658"/>
                  </a:cubicBezTo>
                  <a:cubicBezTo>
                    <a:pt x="17748" y="36440"/>
                    <a:pt x="16704" y="36291"/>
                    <a:pt x="15670" y="36092"/>
                  </a:cubicBezTo>
                  <a:cubicBezTo>
                    <a:pt x="15943" y="35792"/>
                    <a:pt x="16186" y="35439"/>
                    <a:pt x="16349" y="35074"/>
                  </a:cubicBezTo>
                  <a:cubicBezTo>
                    <a:pt x="16570" y="35083"/>
                    <a:pt x="16793" y="35086"/>
                    <a:pt x="17015" y="35086"/>
                  </a:cubicBezTo>
                  <a:cubicBezTo>
                    <a:pt x="17743" y="35086"/>
                    <a:pt x="18473" y="35050"/>
                    <a:pt x="19194" y="35040"/>
                  </a:cubicBezTo>
                  <a:cubicBezTo>
                    <a:pt x="19310" y="35039"/>
                    <a:pt x="19425" y="35038"/>
                    <a:pt x="19541" y="35038"/>
                  </a:cubicBezTo>
                  <a:close/>
                  <a:moveTo>
                    <a:pt x="63307" y="28044"/>
                  </a:moveTo>
                  <a:cubicBezTo>
                    <a:pt x="63783" y="28796"/>
                    <a:pt x="64162" y="29617"/>
                    <a:pt x="64448" y="30477"/>
                  </a:cubicBezTo>
                  <a:cubicBezTo>
                    <a:pt x="64399" y="30563"/>
                    <a:pt x="64382" y="30665"/>
                    <a:pt x="64402" y="30763"/>
                  </a:cubicBezTo>
                  <a:cubicBezTo>
                    <a:pt x="64884" y="33079"/>
                    <a:pt x="65133" y="35353"/>
                    <a:pt x="64609" y="37535"/>
                  </a:cubicBezTo>
                  <a:cubicBezTo>
                    <a:pt x="64532" y="37547"/>
                    <a:pt x="64453" y="37553"/>
                    <a:pt x="64372" y="37553"/>
                  </a:cubicBezTo>
                  <a:cubicBezTo>
                    <a:pt x="63897" y="37553"/>
                    <a:pt x="63382" y="37358"/>
                    <a:pt x="62947" y="37264"/>
                  </a:cubicBezTo>
                  <a:cubicBezTo>
                    <a:pt x="62000" y="37057"/>
                    <a:pt x="61130" y="36693"/>
                    <a:pt x="60237" y="36324"/>
                  </a:cubicBezTo>
                  <a:cubicBezTo>
                    <a:pt x="58716" y="35694"/>
                    <a:pt x="57248" y="34941"/>
                    <a:pt x="55725" y="34321"/>
                  </a:cubicBezTo>
                  <a:cubicBezTo>
                    <a:pt x="55776" y="34224"/>
                    <a:pt x="55814" y="34122"/>
                    <a:pt x="55841" y="34016"/>
                  </a:cubicBezTo>
                  <a:cubicBezTo>
                    <a:pt x="56011" y="34025"/>
                    <a:pt x="56181" y="34029"/>
                    <a:pt x="56351" y="34029"/>
                  </a:cubicBezTo>
                  <a:cubicBezTo>
                    <a:pt x="57647" y="34029"/>
                    <a:pt x="58913" y="33789"/>
                    <a:pt x="60186" y="33398"/>
                  </a:cubicBezTo>
                  <a:cubicBezTo>
                    <a:pt x="61051" y="33133"/>
                    <a:pt x="61965" y="32939"/>
                    <a:pt x="62848" y="32736"/>
                  </a:cubicBezTo>
                  <a:cubicBezTo>
                    <a:pt x="63357" y="32620"/>
                    <a:pt x="63893" y="32430"/>
                    <a:pt x="64421" y="32424"/>
                  </a:cubicBezTo>
                  <a:cubicBezTo>
                    <a:pt x="64521" y="32424"/>
                    <a:pt x="64592" y="32286"/>
                    <a:pt x="64507" y="32215"/>
                  </a:cubicBezTo>
                  <a:cubicBezTo>
                    <a:pt x="64426" y="32145"/>
                    <a:pt x="64317" y="32120"/>
                    <a:pt x="64198" y="32120"/>
                  </a:cubicBezTo>
                  <a:cubicBezTo>
                    <a:pt x="63960" y="32120"/>
                    <a:pt x="63682" y="32220"/>
                    <a:pt x="63504" y="32258"/>
                  </a:cubicBezTo>
                  <a:cubicBezTo>
                    <a:pt x="62718" y="32427"/>
                    <a:pt x="61942" y="32635"/>
                    <a:pt x="61165" y="32841"/>
                  </a:cubicBezTo>
                  <a:cubicBezTo>
                    <a:pt x="59434" y="33298"/>
                    <a:pt x="57745" y="33787"/>
                    <a:pt x="55976" y="33787"/>
                  </a:cubicBezTo>
                  <a:cubicBezTo>
                    <a:pt x="55941" y="33787"/>
                    <a:pt x="55905" y="33786"/>
                    <a:pt x="55870" y="33786"/>
                  </a:cubicBezTo>
                  <a:cubicBezTo>
                    <a:pt x="55870" y="33715"/>
                    <a:pt x="55861" y="33644"/>
                    <a:pt x="55844" y="33574"/>
                  </a:cubicBezTo>
                  <a:cubicBezTo>
                    <a:pt x="56987" y="32535"/>
                    <a:pt x="58191" y="31561"/>
                    <a:pt x="59430" y="30642"/>
                  </a:cubicBezTo>
                  <a:cubicBezTo>
                    <a:pt x="60673" y="29717"/>
                    <a:pt x="62054" y="28952"/>
                    <a:pt x="63307" y="28044"/>
                  </a:cubicBezTo>
                  <a:close/>
                  <a:moveTo>
                    <a:pt x="32548" y="36771"/>
                  </a:moveTo>
                  <a:cubicBezTo>
                    <a:pt x="32956" y="37007"/>
                    <a:pt x="33303" y="37309"/>
                    <a:pt x="33156" y="37648"/>
                  </a:cubicBezTo>
                  <a:lnTo>
                    <a:pt x="33156" y="37646"/>
                  </a:lnTo>
                  <a:cubicBezTo>
                    <a:pt x="33150" y="37658"/>
                    <a:pt x="33142" y="37663"/>
                    <a:pt x="33130" y="37663"/>
                  </a:cubicBezTo>
                  <a:cubicBezTo>
                    <a:pt x="33030" y="37663"/>
                    <a:pt x="32707" y="37242"/>
                    <a:pt x="32461" y="36901"/>
                  </a:cubicBezTo>
                  <a:cubicBezTo>
                    <a:pt x="32463" y="36898"/>
                    <a:pt x="32464" y="36898"/>
                    <a:pt x="32467" y="36894"/>
                  </a:cubicBezTo>
                  <a:cubicBezTo>
                    <a:pt x="32495" y="36857"/>
                    <a:pt x="32522" y="36812"/>
                    <a:pt x="32548" y="36771"/>
                  </a:cubicBezTo>
                  <a:close/>
                  <a:moveTo>
                    <a:pt x="34087" y="36081"/>
                  </a:moveTo>
                  <a:cubicBezTo>
                    <a:pt x="34104" y="36107"/>
                    <a:pt x="34124" y="36134"/>
                    <a:pt x="34145" y="36158"/>
                  </a:cubicBezTo>
                  <a:cubicBezTo>
                    <a:pt x="34087" y="36713"/>
                    <a:pt x="33934" y="37241"/>
                    <a:pt x="33542" y="37720"/>
                  </a:cubicBezTo>
                  <a:cubicBezTo>
                    <a:pt x="33533" y="37728"/>
                    <a:pt x="33524" y="37737"/>
                    <a:pt x="33514" y="37747"/>
                  </a:cubicBezTo>
                  <a:cubicBezTo>
                    <a:pt x="33762" y="37278"/>
                    <a:pt x="33241" y="36828"/>
                    <a:pt x="32692" y="36499"/>
                  </a:cubicBezTo>
                  <a:cubicBezTo>
                    <a:pt x="32706" y="36466"/>
                    <a:pt x="32715" y="36434"/>
                    <a:pt x="32727" y="36400"/>
                  </a:cubicBezTo>
                  <a:cubicBezTo>
                    <a:pt x="33196" y="36370"/>
                    <a:pt x="33658" y="36268"/>
                    <a:pt x="34087" y="36081"/>
                  </a:cubicBezTo>
                  <a:close/>
                  <a:moveTo>
                    <a:pt x="30074" y="37293"/>
                  </a:moveTo>
                  <a:cubicBezTo>
                    <a:pt x="29980" y="37443"/>
                    <a:pt x="29917" y="37606"/>
                    <a:pt x="29920" y="37781"/>
                  </a:cubicBezTo>
                  <a:cubicBezTo>
                    <a:pt x="29889" y="37750"/>
                    <a:pt x="29855" y="37720"/>
                    <a:pt x="29826" y="37688"/>
                  </a:cubicBezTo>
                  <a:cubicBezTo>
                    <a:pt x="29800" y="37660"/>
                    <a:pt x="29780" y="37629"/>
                    <a:pt x="29755" y="37600"/>
                  </a:cubicBezTo>
                  <a:cubicBezTo>
                    <a:pt x="29863" y="37497"/>
                    <a:pt x="29970" y="37395"/>
                    <a:pt x="30074" y="37293"/>
                  </a:cubicBezTo>
                  <a:close/>
                  <a:moveTo>
                    <a:pt x="30900" y="36880"/>
                  </a:moveTo>
                  <a:lnTo>
                    <a:pt x="30900" y="36880"/>
                  </a:lnTo>
                  <a:cubicBezTo>
                    <a:pt x="30969" y="37020"/>
                    <a:pt x="31085" y="37136"/>
                    <a:pt x="31226" y="37205"/>
                  </a:cubicBezTo>
                  <a:cubicBezTo>
                    <a:pt x="30906" y="37414"/>
                    <a:pt x="30610" y="37652"/>
                    <a:pt x="30250" y="37788"/>
                  </a:cubicBezTo>
                  <a:cubicBezTo>
                    <a:pt x="30241" y="37428"/>
                    <a:pt x="30629" y="37116"/>
                    <a:pt x="30900" y="36880"/>
                  </a:cubicBezTo>
                  <a:close/>
                  <a:moveTo>
                    <a:pt x="34405" y="33556"/>
                  </a:moveTo>
                  <a:cubicBezTo>
                    <a:pt x="35318" y="34273"/>
                    <a:pt x="35823" y="35418"/>
                    <a:pt x="35333" y="36576"/>
                  </a:cubicBezTo>
                  <a:lnTo>
                    <a:pt x="35332" y="36577"/>
                  </a:lnTo>
                  <a:cubicBezTo>
                    <a:pt x="35042" y="37262"/>
                    <a:pt x="34475" y="37739"/>
                    <a:pt x="33828" y="38091"/>
                  </a:cubicBezTo>
                  <a:cubicBezTo>
                    <a:pt x="34487" y="37419"/>
                    <a:pt x="34645" y="36440"/>
                    <a:pt x="34640" y="35523"/>
                  </a:cubicBezTo>
                  <a:cubicBezTo>
                    <a:pt x="34636" y="34881"/>
                    <a:pt x="34577" y="34460"/>
                    <a:pt x="34337" y="34095"/>
                  </a:cubicBezTo>
                  <a:cubicBezTo>
                    <a:pt x="34365" y="33916"/>
                    <a:pt x="34388" y="33738"/>
                    <a:pt x="34405" y="33556"/>
                  </a:cubicBezTo>
                  <a:close/>
                  <a:moveTo>
                    <a:pt x="31965" y="37256"/>
                  </a:moveTo>
                  <a:lnTo>
                    <a:pt x="31965" y="37256"/>
                  </a:lnTo>
                  <a:cubicBezTo>
                    <a:pt x="31971" y="37524"/>
                    <a:pt x="31945" y="37791"/>
                    <a:pt x="31884" y="38053"/>
                  </a:cubicBezTo>
                  <a:lnTo>
                    <a:pt x="31838" y="38210"/>
                  </a:lnTo>
                  <a:cubicBezTo>
                    <a:pt x="31450" y="38108"/>
                    <a:pt x="31385" y="37907"/>
                    <a:pt x="31643" y="37609"/>
                  </a:cubicBezTo>
                  <a:cubicBezTo>
                    <a:pt x="31685" y="37508"/>
                    <a:pt x="31721" y="37408"/>
                    <a:pt x="31756" y="37306"/>
                  </a:cubicBezTo>
                  <a:cubicBezTo>
                    <a:pt x="31827" y="37297"/>
                    <a:pt x="31897" y="37280"/>
                    <a:pt x="31965" y="37256"/>
                  </a:cubicBezTo>
                  <a:close/>
                  <a:moveTo>
                    <a:pt x="31357" y="37499"/>
                  </a:moveTo>
                  <a:lnTo>
                    <a:pt x="31357" y="37499"/>
                  </a:lnTo>
                  <a:cubicBezTo>
                    <a:pt x="31263" y="37784"/>
                    <a:pt x="31156" y="38161"/>
                    <a:pt x="31147" y="38459"/>
                  </a:cubicBezTo>
                  <a:cubicBezTo>
                    <a:pt x="30854" y="38388"/>
                    <a:pt x="30578" y="38269"/>
                    <a:pt x="30326" y="38105"/>
                  </a:cubicBezTo>
                  <a:cubicBezTo>
                    <a:pt x="30706" y="37965"/>
                    <a:pt x="31022" y="37719"/>
                    <a:pt x="31357" y="37499"/>
                  </a:cubicBezTo>
                  <a:close/>
                  <a:moveTo>
                    <a:pt x="32296" y="37360"/>
                  </a:moveTo>
                  <a:cubicBezTo>
                    <a:pt x="32531" y="37713"/>
                    <a:pt x="32826" y="38055"/>
                    <a:pt x="33105" y="38055"/>
                  </a:cubicBezTo>
                  <a:cubicBezTo>
                    <a:pt x="33141" y="38055"/>
                    <a:pt x="33177" y="38050"/>
                    <a:pt x="33213" y="38037"/>
                  </a:cubicBezTo>
                  <a:lnTo>
                    <a:pt x="33213" y="38037"/>
                  </a:lnTo>
                  <a:cubicBezTo>
                    <a:pt x="32887" y="38297"/>
                    <a:pt x="32494" y="38461"/>
                    <a:pt x="32078" y="38510"/>
                  </a:cubicBezTo>
                  <a:cubicBezTo>
                    <a:pt x="32245" y="38198"/>
                    <a:pt x="32299" y="37762"/>
                    <a:pt x="32296" y="37360"/>
                  </a:cubicBezTo>
                  <a:close/>
                  <a:moveTo>
                    <a:pt x="15487" y="36280"/>
                  </a:moveTo>
                  <a:cubicBezTo>
                    <a:pt x="16642" y="36551"/>
                    <a:pt x="17813" y="36751"/>
                    <a:pt x="18971" y="37006"/>
                  </a:cubicBezTo>
                  <a:cubicBezTo>
                    <a:pt x="20032" y="37239"/>
                    <a:pt x="21225" y="37750"/>
                    <a:pt x="22381" y="37917"/>
                  </a:cubicBezTo>
                  <a:cubicBezTo>
                    <a:pt x="22320" y="38144"/>
                    <a:pt x="22248" y="38370"/>
                    <a:pt x="22165" y="38594"/>
                  </a:cubicBezTo>
                  <a:lnTo>
                    <a:pt x="22165" y="38592"/>
                  </a:lnTo>
                  <a:cubicBezTo>
                    <a:pt x="20622" y="38498"/>
                    <a:pt x="19081" y="38388"/>
                    <a:pt x="17547" y="38161"/>
                  </a:cubicBezTo>
                  <a:cubicBezTo>
                    <a:pt x="17198" y="38108"/>
                    <a:pt x="16172" y="37893"/>
                    <a:pt x="15060" y="37561"/>
                  </a:cubicBezTo>
                  <a:cubicBezTo>
                    <a:pt x="14926" y="37327"/>
                    <a:pt x="14791" y="37094"/>
                    <a:pt x="14655" y="36864"/>
                  </a:cubicBezTo>
                  <a:cubicBezTo>
                    <a:pt x="14923" y="36754"/>
                    <a:pt x="15215" y="36543"/>
                    <a:pt x="15487" y="36280"/>
                  </a:cubicBezTo>
                  <a:close/>
                  <a:moveTo>
                    <a:pt x="27262" y="32120"/>
                  </a:moveTo>
                  <a:cubicBezTo>
                    <a:pt x="28876" y="32120"/>
                    <a:pt x="30651" y="32172"/>
                    <a:pt x="32160" y="32614"/>
                  </a:cubicBezTo>
                  <a:cubicBezTo>
                    <a:pt x="32100" y="32608"/>
                    <a:pt x="32041" y="32605"/>
                    <a:pt x="31984" y="32605"/>
                  </a:cubicBezTo>
                  <a:cubicBezTo>
                    <a:pt x="31625" y="32605"/>
                    <a:pt x="31320" y="32718"/>
                    <a:pt x="30961" y="32891"/>
                  </a:cubicBezTo>
                  <a:cubicBezTo>
                    <a:pt x="30946" y="32858"/>
                    <a:pt x="30984" y="32826"/>
                    <a:pt x="30966" y="32795"/>
                  </a:cubicBezTo>
                  <a:cubicBezTo>
                    <a:pt x="30938" y="32744"/>
                    <a:pt x="30896" y="32721"/>
                    <a:pt x="30852" y="32721"/>
                  </a:cubicBezTo>
                  <a:cubicBezTo>
                    <a:pt x="30807" y="32721"/>
                    <a:pt x="30760" y="32747"/>
                    <a:pt x="30729" y="32795"/>
                  </a:cubicBezTo>
                  <a:cubicBezTo>
                    <a:pt x="30667" y="32889"/>
                    <a:pt x="30632" y="33011"/>
                    <a:pt x="30590" y="33152"/>
                  </a:cubicBezTo>
                  <a:cubicBezTo>
                    <a:pt x="29208" y="34061"/>
                    <a:pt x="28377" y="36018"/>
                    <a:pt x="29221" y="37522"/>
                  </a:cubicBezTo>
                  <a:cubicBezTo>
                    <a:pt x="29141" y="37603"/>
                    <a:pt x="29062" y="37685"/>
                    <a:pt x="28982" y="37762"/>
                  </a:cubicBezTo>
                  <a:cubicBezTo>
                    <a:pt x="28549" y="38176"/>
                    <a:pt x="28110" y="38579"/>
                    <a:pt x="27684" y="38999"/>
                  </a:cubicBezTo>
                  <a:cubicBezTo>
                    <a:pt x="26889" y="38936"/>
                    <a:pt x="26104" y="38851"/>
                    <a:pt x="25346" y="38793"/>
                  </a:cubicBezTo>
                  <a:lnTo>
                    <a:pt x="25346" y="38795"/>
                  </a:lnTo>
                  <a:cubicBezTo>
                    <a:pt x="24840" y="38756"/>
                    <a:pt x="23968" y="38725"/>
                    <a:pt x="23462" y="38693"/>
                  </a:cubicBezTo>
                  <a:cubicBezTo>
                    <a:pt x="24126" y="36627"/>
                    <a:pt x="24362" y="34400"/>
                    <a:pt x="23012" y="32295"/>
                  </a:cubicBezTo>
                  <a:lnTo>
                    <a:pt x="23012" y="32266"/>
                  </a:lnTo>
                  <a:cubicBezTo>
                    <a:pt x="24362" y="32178"/>
                    <a:pt x="25796" y="32124"/>
                    <a:pt x="27018" y="32121"/>
                  </a:cubicBezTo>
                  <a:cubicBezTo>
                    <a:pt x="27099" y="32120"/>
                    <a:pt x="27180" y="32120"/>
                    <a:pt x="27262" y="32120"/>
                  </a:cubicBezTo>
                  <a:close/>
                  <a:moveTo>
                    <a:pt x="29461" y="37880"/>
                  </a:moveTo>
                  <a:cubicBezTo>
                    <a:pt x="29916" y="38464"/>
                    <a:pt x="30585" y="38846"/>
                    <a:pt x="31320" y="38937"/>
                  </a:cubicBezTo>
                  <a:cubicBezTo>
                    <a:pt x="30715" y="39040"/>
                    <a:pt x="30094" y="39078"/>
                    <a:pt x="29467" y="39078"/>
                  </a:cubicBezTo>
                  <a:cubicBezTo>
                    <a:pt x="29044" y="39078"/>
                    <a:pt x="28619" y="39061"/>
                    <a:pt x="28195" y="39033"/>
                  </a:cubicBezTo>
                  <a:lnTo>
                    <a:pt x="28195" y="39033"/>
                  </a:lnTo>
                  <a:cubicBezTo>
                    <a:pt x="28550" y="38701"/>
                    <a:pt x="28906" y="38372"/>
                    <a:pt x="29272" y="38050"/>
                  </a:cubicBezTo>
                  <a:cubicBezTo>
                    <a:pt x="29337" y="37994"/>
                    <a:pt x="29398" y="37935"/>
                    <a:pt x="29461" y="37880"/>
                  </a:cubicBezTo>
                  <a:close/>
                  <a:moveTo>
                    <a:pt x="11012" y="35340"/>
                  </a:moveTo>
                  <a:lnTo>
                    <a:pt x="11012" y="35340"/>
                  </a:lnTo>
                  <a:cubicBezTo>
                    <a:pt x="10999" y="35575"/>
                    <a:pt x="11081" y="35798"/>
                    <a:pt x="11227" y="36008"/>
                  </a:cubicBezTo>
                  <a:cubicBezTo>
                    <a:pt x="11265" y="36075"/>
                    <a:pt x="11307" y="36138"/>
                    <a:pt x="11355" y="36200"/>
                  </a:cubicBezTo>
                  <a:cubicBezTo>
                    <a:pt x="10478" y="36765"/>
                    <a:pt x="9642" y="37394"/>
                    <a:pt x="8794" y="38019"/>
                  </a:cubicBezTo>
                  <a:cubicBezTo>
                    <a:pt x="7637" y="38872"/>
                    <a:pt x="6409" y="39672"/>
                    <a:pt x="5268" y="40561"/>
                  </a:cubicBezTo>
                  <a:cubicBezTo>
                    <a:pt x="3869" y="39239"/>
                    <a:pt x="2792" y="37601"/>
                    <a:pt x="2263" y="35784"/>
                  </a:cubicBezTo>
                  <a:lnTo>
                    <a:pt x="2263" y="35783"/>
                  </a:lnTo>
                  <a:cubicBezTo>
                    <a:pt x="2468" y="35783"/>
                    <a:pt x="2670" y="35792"/>
                    <a:pt x="2863" y="35793"/>
                  </a:cubicBezTo>
                  <a:cubicBezTo>
                    <a:pt x="3119" y="35797"/>
                    <a:pt x="3375" y="35798"/>
                    <a:pt x="3632" y="35798"/>
                  </a:cubicBezTo>
                  <a:cubicBezTo>
                    <a:pt x="4320" y="35798"/>
                    <a:pt x="5010" y="35789"/>
                    <a:pt x="5699" y="35789"/>
                  </a:cubicBezTo>
                  <a:cubicBezTo>
                    <a:pt x="5831" y="35789"/>
                    <a:pt x="5963" y="35790"/>
                    <a:pt x="6094" y="35790"/>
                  </a:cubicBezTo>
                  <a:cubicBezTo>
                    <a:pt x="6137" y="35790"/>
                    <a:pt x="6181" y="35791"/>
                    <a:pt x="6224" y="35791"/>
                  </a:cubicBezTo>
                  <a:cubicBezTo>
                    <a:pt x="7834" y="35791"/>
                    <a:pt x="9437" y="35650"/>
                    <a:pt x="11012" y="35340"/>
                  </a:cubicBezTo>
                  <a:close/>
                  <a:moveTo>
                    <a:pt x="53184" y="33902"/>
                  </a:moveTo>
                  <a:cubicBezTo>
                    <a:pt x="53133" y="34210"/>
                    <a:pt x="53240" y="34497"/>
                    <a:pt x="53441" y="34712"/>
                  </a:cubicBezTo>
                  <a:cubicBezTo>
                    <a:pt x="52606" y="35928"/>
                    <a:pt x="51636" y="37066"/>
                    <a:pt x="50716" y="38207"/>
                  </a:cubicBezTo>
                  <a:cubicBezTo>
                    <a:pt x="49884" y="39237"/>
                    <a:pt x="49008" y="40244"/>
                    <a:pt x="48360" y="41396"/>
                  </a:cubicBezTo>
                  <a:cubicBezTo>
                    <a:pt x="46851" y="40236"/>
                    <a:pt x="45606" y="38738"/>
                    <a:pt x="44842" y="37034"/>
                  </a:cubicBezTo>
                  <a:cubicBezTo>
                    <a:pt x="46079" y="36403"/>
                    <a:pt x="47448" y="35953"/>
                    <a:pt x="48715" y="35487"/>
                  </a:cubicBezTo>
                  <a:cubicBezTo>
                    <a:pt x="49646" y="35145"/>
                    <a:pt x="50533" y="34759"/>
                    <a:pt x="51494" y="34487"/>
                  </a:cubicBezTo>
                  <a:cubicBezTo>
                    <a:pt x="51973" y="34349"/>
                    <a:pt x="52602" y="34015"/>
                    <a:pt x="53184" y="33902"/>
                  </a:cubicBezTo>
                  <a:close/>
                  <a:moveTo>
                    <a:pt x="53592" y="34845"/>
                  </a:moveTo>
                  <a:cubicBezTo>
                    <a:pt x="53745" y="34960"/>
                    <a:pt x="53925" y="35034"/>
                    <a:pt x="54113" y="35065"/>
                  </a:cubicBezTo>
                  <a:cubicBezTo>
                    <a:pt x="54132" y="35067"/>
                    <a:pt x="54149" y="35067"/>
                    <a:pt x="54167" y="35070"/>
                  </a:cubicBezTo>
                  <a:cubicBezTo>
                    <a:pt x="53318" y="36089"/>
                    <a:pt x="52553" y="37181"/>
                    <a:pt x="51695" y="38195"/>
                  </a:cubicBezTo>
                  <a:cubicBezTo>
                    <a:pt x="50719" y="39350"/>
                    <a:pt x="49854" y="40637"/>
                    <a:pt x="48746" y="41671"/>
                  </a:cubicBezTo>
                  <a:cubicBezTo>
                    <a:pt x="48687" y="41630"/>
                    <a:pt x="48626" y="41588"/>
                    <a:pt x="48568" y="41545"/>
                  </a:cubicBezTo>
                  <a:cubicBezTo>
                    <a:pt x="49278" y="40256"/>
                    <a:pt x="50287" y="39145"/>
                    <a:pt x="51200" y="37996"/>
                  </a:cubicBezTo>
                  <a:cubicBezTo>
                    <a:pt x="52015" y="36966"/>
                    <a:pt x="52878" y="35953"/>
                    <a:pt x="53592" y="34845"/>
                  </a:cubicBezTo>
                  <a:close/>
                  <a:moveTo>
                    <a:pt x="55587" y="34531"/>
                  </a:moveTo>
                  <a:cubicBezTo>
                    <a:pt x="57345" y="35300"/>
                    <a:pt x="59057" y="36180"/>
                    <a:pt x="60823" y="36928"/>
                  </a:cubicBezTo>
                  <a:cubicBezTo>
                    <a:pt x="61640" y="37273"/>
                    <a:pt x="62457" y="37494"/>
                    <a:pt x="63312" y="37711"/>
                  </a:cubicBezTo>
                  <a:cubicBezTo>
                    <a:pt x="63627" y="37790"/>
                    <a:pt x="64021" y="37909"/>
                    <a:pt x="64387" y="37909"/>
                  </a:cubicBezTo>
                  <a:cubicBezTo>
                    <a:pt x="64428" y="37909"/>
                    <a:pt x="64469" y="37908"/>
                    <a:pt x="64510" y="37904"/>
                  </a:cubicBezTo>
                  <a:lnTo>
                    <a:pt x="64510" y="37904"/>
                  </a:lnTo>
                  <a:cubicBezTo>
                    <a:pt x="64272" y="38750"/>
                    <a:pt x="63915" y="39561"/>
                    <a:pt x="63449" y="40307"/>
                  </a:cubicBezTo>
                  <a:cubicBezTo>
                    <a:pt x="62936" y="41135"/>
                    <a:pt x="62273" y="41791"/>
                    <a:pt x="61518" y="42309"/>
                  </a:cubicBezTo>
                  <a:cubicBezTo>
                    <a:pt x="61504" y="42305"/>
                    <a:pt x="61489" y="42304"/>
                    <a:pt x="61474" y="42304"/>
                  </a:cubicBezTo>
                  <a:cubicBezTo>
                    <a:pt x="61414" y="42304"/>
                    <a:pt x="61353" y="42332"/>
                    <a:pt x="61325" y="42387"/>
                  </a:cubicBezTo>
                  <a:cubicBezTo>
                    <a:pt x="60684" y="42022"/>
                    <a:pt x="60223" y="41410"/>
                    <a:pt x="59727" y="40875"/>
                  </a:cubicBezTo>
                  <a:cubicBezTo>
                    <a:pt x="59003" y="40097"/>
                    <a:pt x="58323" y="39329"/>
                    <a:pt x="57744" y="38430"/>
                  </a:cubicBezTo>
                  <a:cubicBezTo>
                    <a:pt x="56987" y="37255"/>
                    <a:pt x="55912" y="36024"/>
                    <a:pt x="55501" y="34635"/>
                  </a:cubicBezTo>
                  <a:cubicBezTo>
                    <a:pt x="55530" y="34601"/>
                    <a:pt x="55559" y="34567"/>
                    <a:pt x="55587" y="34531"/>
                  </a:cubicBezTo>
                  <a:close/>
                  <a:moveTo>
                    <a:pt x="15475" y="38288"/>
                  </a:moveTo>
                  <a:lnTo>
                    <a:pt x="15475" y="38288"/>
                  </a:lnTo>
                  <a:cubicBezTo>
                    <a:pt x="17543" y="38906"/>
                    <a:pt x="19711" y="39107"/>
                    <a:pt x="21885" y="39261"/>
                  </a:cubicBezTo>
                  <a:cubicBezTo>
                    <a:pt x="21721" y="39621"/>
                    <a:pt x="21534" y="39970"/>
                    <a:pt x="21325" y="40307"/>
                  </a:cubicBezTo>
                  <a:cubicBezTo>
                    <a:pt x="20622" y="41439"/>
                    <a:pt x="19641" y="42256"/>
                    <a:pt x="18520" y="42825"/>
                  </a:cubicBezTo>
                  <a:cubicBezTo>
                    <a:pt x="17311" y="41458"/>
                    <a:pt x="16383" y="39878"/>
                    <a:pt x="15475" y="38288"/>
                  </a:cubicBezTo>
                  <a:close/>
                  <a:moveTo>
                    <a:pt x="11504" y="36362"/>
                  </a:moveTo>
                  <a:cubicBezTo>
                    <a:pt x="11635" y="36488"/>
                    <a:pt x="11783" y="36596"/>
                    <a:pt x="11946" y="36683"/>
                  </a:cubicBezTo>
                  <a:cubicBezTo>
                    <a:pt x="12082" y="36778"/>
                    <a:pt x="12226" y="36868"/>
                    <a:pt x="12371" y="36953"/>
                  </a:cubicBezTo>
                  <a:cubicBezTo>
                    <a:pt x="11406" y="39036"/>
                    <a:pt x="10367" y="41084"/>
                    <a:pt x="9390" y="43161"/>
                  </a:cubicBezTo>
                  <a:cubicBezTo>
                    <a:pt x="7962" y="42612"/>
                    <a:pt x="6648" y="41808"/>
                    <a:pt x="5511" y="40788"/>
                  </a:cubicBezTo>
                  <a:lnTo>
                    <a:pt x="5511" y="40787"/>
                  </a:lnTo>
                  <a:cubicBezTo>
                    <a:pt x="5932" y="40482"/>
                    <a:pt x="6340" y="40154"/>
                    <a:pt x="6748" y="39844"/>
                  </a:cubicBezTo>
                  <a:cubicBezTo>
                    <a:pt x="7466" y="39299"/>
                    <a:pt x="8205" y="38787"/>
                    <a:pt x="8929" y="38251"/>
                  </a:cubicBezTo>
                  <a:cubicBezTo>
                    <a:pt x="9781" y="37618"/>
                    <a:pt x="10622" y="36959"/>
                    <a:pt x="11504" y="36362"/>
                  </a:cubicBezTo>
                  <a:close/>
                  <a:moveTo>
                    <a:pt x="55247" y="34845"/>
                  </a:moveTo>
                  <a:cubicBezTo>
                    <a:pt x="55403" y="36197"/>
                    <a:pt x="55539" y="37547"/>
                    <a:pt x="55513" y="38911"/>
                  </a:cubicBezTo>
                  <a:cubicBezTo>
                    <a:pt x="55496" y="39811"/>
                    <a:pt x="55431" y="40710"/>
                    <a:pt x="55425" y="41611"/>
                  </a:cubicBezTo>
                  <a:cubicBezTo>
                    <a:pt x="55420" y="42333"/>
                    <a:pt x="55570" y="43048"/>
                    <a:pt x="55389" y="43751"/>
                  </a:cubicBezTo>
                  <a:cubicBezTo>
                    <a:pt x="55003" y="43472"/>
                    <a:pt x="54924" y="42649"/>
                    <a:pt x="54860" y="42253"/>
                  </a:cubicBezTo>
                  <a:cubicBezTo>
                    <a:pt x="54747" y="41545"/>
                    <a:pt x="54715" y="40819"/>
                    <a:pt x="54696" y="40102"/>
                  </a:cubicBezTo>
                  <a:cubicBezTo>
                    <a:pt x="54678" y="39339"/>
                    <a:pt x="54681" y="38575"/>
                    <a:pt x="54703" y="37811"/>
                  </a:cubicBezTo>
                  <a:cubicBezTo>
                    <a:pt x="54729" y="36785"/>
                    <a:pt x="54998" y="35851"/>
                    <a:pt x="55199" y="34879"/>
                  </a:cubicBezTo>
                  <a:cubicBezTo>
                    <a:pt x="55216" y="34869"/>
                    <a:pt x="55231" y="34856"/>
                    <a:pt x="55247" y="34845"/>
                  </a:cubicBezTo>
                  <a:close/>
                  <a:moveTo>
                    <a:pt x="13701" y="37635"/>
                  </a:moveTo>
                  <a:lnTo>
                    <a:pt x="13701" y="37635"/>
                  </a:lnTo>
                  <a:cubicBezTo>
                    <a:pt x="14170" y="37842"/>
                    <a:pt x="14649" y="38025"/>
                    <a:pt x="15138" y="38183"/>
                  </a:cubicBezTo>
                  <a:cubicBezTo>
                    <a:pt x="15487" y="38821"/>
                    <a:pt x="15829" y="39465"/>
                    <a:pt x="16166" y="40111"/>
                  </a:cubicBezTo>
                  <a:cubicBezTo>
                    <a:pt x="16681" y="41102"/>
                    <a:pt x="17300" y="42186"/>
                    <a:pt x="18107" y="43023"/>
                  </a:cubicBezTo>
                  <a:cubicBezTo>
                    <a:pt x="16881" y="43566"/>
                    <a:pt x="15514" y="43833"/>
                    <a:pt x="14165" y="43900"/>
                  </a:cubicBezTo>
                  <a:lnTo>
                    <a:pt x="14165" y="43898"/>
                  </a:lnTo>
                  <a:cubicBezTo>
                    <a:pt x="14210" y="43009"/>
                    <a:pt x="14071" y="42083"/>
                    <a:pt x="13995" y="41232"/>
                  </a:cubicBezTo>
                  <a:cubicBezTo>
                    <a:pt x="13891" y="40057"/>
                    <a:pt x="13735" y="38840"/>
                    <a:pt x="13701" y="37635"/>
                  </a:cubicBezTo>
                  <a:close/>
                  <a:moveTo>
                    <a:pt x="54914" y="35003"/>
                  </a:moveTo>
                  <a:cubicBezTo>
                    <a:pt x="54718" y="35933"/>
                    <a:pt x="54469" y="36833"/>
                    <a:pt x="54423" y="37811"/>
                  </a:cubicBezTo>
                  <a:cubicBezTo>
                    <a:pt x="54379" y="38758"/>
                    <a:pt x="54379" y="39714"/>
                    <a:pt x="54409" y="40662"/>
                  </a:cubicBezTo>
                  <a:cubicBezTo>
                    <a:pt x="54432" y="41412"/>
                    <a:pt x="54376" y="43219"/>
                    <a:pt x="55071" y="43909"/>
                  </a:cubicBezTo>
                  <a:cubicBezTo>
                    <a:pt x="52924" y="43824"/>
                    <a:pt x="50779" y="43060"/>
                    <a:pt x="48956" y="41821"/>
                  </a:cubicBezTo>
                  <a:cubicBezTo>
                    <a:pt x="49927" y="40900"/>
                    <a:pt x="50711" y="39796"/>
                    <a:pt x="51560" y="38755"/>
                  </a:cubicBezTo>
                  <a:cubicBezTo>
                    <a:pt x="52545" y="37545"/>
                    <a:pt x="53468" y="36262"/>
                    <a:pt x="54492" y="35080"/>
                  </a:cubicBezTo>
                  <a:cubicBezTo>
                    <a:pt x="54636" y="35073"/>
                    <a:pt x="54777" y="35046"/>
                    <a:pt x="54914" y="35003"/>
                  </a:cubicBezTo>
                  <a:close/>
                  <a:moveTo>
                    <a:pt x="12588" y="37080"/>
                  </a:moveTo>
                  <a:cubicBezTo>
                    <a:pt x="12795" y="37194"/>
                    <a:pt x="12996" y="37298"/>
                    <a:pt x="13177" y="37388"/>
                  </a:cubicBezTo>
                  <a:cubicBezTo>
                    <a:pt x="13270" y="37434"/>
                    <a:pt x="13364" y="37477"/>
                    <a:pt x="13458" y="37521"/>
                  </a:cubicBezTo>
                  <a:cubicBezTo>
                    <a:pt x="13469" y="38623"/>
                    <a:pt x="13596" y="39724"/>
                    <a:pt x="13628" y="40835"/>
                  </a:cubicBezTo>
                  <a:cubicBezTo>
                    <a:pt x="13658" y="41857"/>
                    <a:pt x="13833" y="42896"/>
                    <a:pt x="13775" y="43914"/>
                  </a:cubicBezTo>
                  <a:cubicBezTo>
                    <a:pt x="13648" y="43916"/>
                    <a:pt x="13520" y="43918"/>
                    <a:pt x="13392" y="43918"/>
                  </a:cubicBezTo>
                  <a:cubicBezTo>
                    <a:pt x="13265" y="43918"/>
                    <a:pt x="13137" y="43916"/>
                    <a:pt x="13011" y="43912"/>
                  </a:cubicBezTo>
                  <a:cubicBezTo>
                    <a:pt x="11896" y="43875"/>
                    <a:pt x="10780" y="43651"/>
                    <a:pt x="9707" y="43277"/>
                  </a:cubicBezTo>
                  <a:cubicBezTo>
                    <a:pt x="10682" y="41217"/>
                    <a:pt x="11675" y="39168"/>
                    <a:pt x="12588" y="37080"/>
                  </a:cubicBezTo>
                  <a:close/>
                  <a:moveTo>
                    <a:pt x="55604" y="35591"/>
                  </a:moveTo>
                  <a:cubicBezTo>
                    <a:pt x="56071" y="36584"/>
                    <a:pt x="56772" y="37504"/>
                    <a:pt x="57362" y="38359"/>
                  </a:cubicBezTo>
                  <a:cubicBezTo>
                    <a:pt x="57995" y="39278"/>
                    <a:pt x="58586" y="40156"/>
                    <a:pt x="59368" y="40963"/>
                  </a:cubicBezTo>
                  <a:cubicBezTo>
                    <a:pt x="59911" y="41521"/>
                    <a:pt x="60381" y="42188"/>
                    <a:pt x="61042" y="42610"/>
                  </a:cubicBezTo>
                  <a:cubicBezTo>
                    <a:pt x="59452" y="43535"/>
                    <a:pt x="57526" y="43909"/>
                    <a:pt x="55680" y="43918"/>
                  </a:cubicBezTo>
                  <a:cubicBezTo>
                    <a:pt x="55864" y="43298"/>
                    <a:pt x="55804" y="42649"/>
                    <a:pt x="55762" y="42007"/>
                  </a:cubicBezTo>
                  <a:cubicBezTo>
                    <a:pt x="55702" y="41068"/>
                    <a:pt x="55794" y="40117"/>
                    <a:pt x="55828" y="39180"/>
                  </a:cubicBezTo>
                  <a:cubicBezTo>
                    <a:pt x="55872" y="37966"/>
                    <a:pt x="55754" y="36778"/>
                    <a:pt x="55604" y="35591"/>
                  </a:cubicBezTo>
                  <a:close/>
                  <a:moveTo>
                    <a:pt x="47253" y="1"/>
                  </a:moveTo>
                  <a:cubicBezTo>
                    <a:pt x="47090" y="1"/>
                    <a:pt x="46941" y="71"/>
                    <a:pt x="46857" y="197"/>
                  </a:cubicBezTo>
                  <a:cubicBezTo>
                    <a:pt x="46856" y="197"/>
                    <a:pt x="46855" y="197"/>
                    <a:pt x="46854" y="197"/>
                  </a:cubicBezTo>
                  <a:cubicBezTo>
                    <a:pt x="46756" y="197"/>
                    <a:pt x="46666" y="269"/>
                    <a:pt x="46709" y="390"/>
                  </a:cubicBezTo>
                  <a:cubicBezTo>
                    <a:pt x="47329" y="2175"/>
                    <a:pt x="51919" y="18609"/>
                    <a:pt x="51968" y="18758"/>
                  </a:cubicBezTo>
                  <a:cubicBezTo>
                    <a:pt x="45529" y="21411"/>
                    <a:pt x="39162" y="24246"/>
                    <a:pt x="32718" y="26890"/>
                  </a:cubicBezTo>
                  <a:cubicBezTo>
                    <a:pt x="30896" y="27637"/>
                    <a:pt x="29025" y="28247"/>
                    <a:pt x="27151" y="28842"/>
                  </a:cubicBezTo>
                  <a:cubicBezTo>
                    <a:pt x="27145" y="28717"/>
                    <a:pt x="27140" y="28593"/>
                    <a:pt x="27137" y="28471"/>
                  </a:cubicBezTo>
                  <a:cubicBezTo>
                    <a:pt x="27093" y="27133"/>
                    <a:pt x="27163" y="25803"/>
                    <a:pt x="27228" y="24470"/>
                  </a:cubicBezTo>
                  <a:cubicBezTo>
                    <a:pt x="27364" y="21523"/>
                    <a:pt x="27322" y="18570"/>
                    <a:pt x="27101" y="15629"/>
                  </a:cubicBezTo>
                  <a:cubicBezTo>
                    <a:pt x="27089" y="15474"/>
                    <a:pt x="26983" y="15409"/>
                    <a:pt x="26875" y="15409"/>
                  </a:cubicBezTo>
                  <a:cubicBezTo>
                    <a:pt x="26749" y="15409"/>
                    <a:pt x="26620" y="15497"/>
                    <a:pt x="26634" y="15632"/>
                  </a:cubicBezTo>
                  <a:cubicBezTo>
                    <a:pt x="26449" y="18264"/>
                    <a:pt x="26544" y="20926"/>
                    <a:pt x="26449" y="23564"/>
                  </a:cubicBezTo>
                  <a:cubicBezTo>
                    <a:pt x="26384" y="25398"/>
                    <a:pt x="26218" y="27280"/>
                    <a:pt x="26201" y="29139"/>
                  </a:cubicBezTo>
                  <a:cubicBezTo>
                    <a:pt x="25309" y="29423"/>
                    <a:pt x="24418" y="29708"/>
                    <a:pt x="23532" y="30010"/>
                  </a:cubicBezTo>
                  <a:cubicBezTo>
                    <a:pt x="23374" y="29473"/>
                    <a:pt x="23142" y="28961"/>
                    <a:pt x="22912" y="28445"/>
                  </a:cubicBezTo>
                  <a:cubicBezTo>
                    <a:pt x="22194" y="26849"/>
                    <a:pt x="21175" y="25438"/>
                    <a:pt x="19814" y="24333"/>
                  </a:cubicBezTo>
                  <a:cubicBezTo>
                    <a:pt x="19463" y="24048"/>
                    <a:pt x="19086" y="23797"/>
                    <a:pt x="18690" y="23581"/>
                  </a:cubicBezTo>
                  <a:cubicBezTo>
                    <a:pt x="19278" y="22772"/>
                    <a:pt x="19873" y="21968"/>
                    <a:pt x="20468" y="21162"/>
                  </a:cubicBezTo>
                  <a:cubicBezTo>
                    <a:pt x="20864" y="20626"/>
                    <a:pt x="21291" y="20083"/>
                    <a:pt x="21715" y="19529"/>
                  </a:cubicBezTo>
                  <a:cubicBezTo>
                    <a:pt x="22230" y="18979"/>
                    <a:pt x="22740" y="18425"/>
                    <a:pt x="23213" y="17824"/>
                  </a:cubicBezTo>
                  <a:cubicBezTo>
                    <a:pt x="23817" y="17055"/>
                    <a:pt x="24698" y="16183"/>
                    <a:pt x="24689" y="15156"/>
                  </a:cubicBezTo>
                  <a:cubicBezTo>
                    <a:pt x="24685" y="14908"/>
                    <a:pt x="24484" y="14741"/>
                    <a:pt x="24266" y="14741"/>
                  </a:cubicBezTo>
                  <a:cubicBezTo>
                    <a:pt x="24197" y="14741"/>
                    <a:pt x="24126" y="14758"/>
                    <a:pt x="24059" y="14794"/>
                  </a:cubicBezTo>
                  <a:cubicBezTo>
                    <a:pt x="23213" y="15249"/>
                    <a:pt x="22797" y="16327"/>
                    <a:pt x="22282" y="17104"/>
                  </a:cubicBezTo>
                  <a:cubicBezTo>
                    <a:pt x="21914" y="17658"/>
                    <a:pt x="21559" y="18216"/>
                    <a:pt x="21205" y="18776"/>
                  </a:cubicBezTo>
                  <a:cubicBezTo>
                    <a:pt x="20957" y="18866"/>
                    <a:pt x="20741" y="19020"/>
                    <a:pt x="20499" y="19135"/>
                  </a:cubicBezTo>
                  <a:cubicBezTo>
                    <a:pt x="20373" y="19195"/>
                    <a:pt x="20238" y="19239"/>
                    <a:pt x="20103" y="19239"/>
                  </a:cubicBezTo>
                  <a:cubicBezTo>
                    <a:pt x="20097" y="19239"/>
                    <a:pt x="20090" y="19239"/>
                    <a:pt x="20083" y="19239"/>
                  </a:cubicBezTo>
                  <a:cubicBezTo>
                    <a:pt x="18248" y="18575"/>
                    <a:pt x="16135" y="18685"/>
                    <a:pt x="14210" y="18546"/>
                  </a:cubicBezTo>
                  <a:cubicBezTo>
                    <a:pt x="11213" y="18326"/>
                    <a:pt x="8271" y="18068"/>
                    <a:pt x="5260" y="17987"/>
                  </a:cubicBezTo>
                  <a:cubicBezTo>
                    <a:pt x="5258" y="17987"/>
                    <a:pt x="5255" y="17987"/>
                    <a:pt x="5252" y="17987"/>
                  </a:cubicBezTo>
                  <a:cubicBezTo>
                    <a:pt x="4928" y="17987"/>
                    <a:pt x="4949" y="18456"/>
                    <a:pt x="5260" y="18493"/>
                  </a:cubicBezTo>
                  <a:cubicBezTo>
                    <a:pt x="6575" y="18646"/>
                    <a:pt x="7891" y="18855"/>
                    <a:pt x="9209" y="19054"/>
                  </a:cubicBezTo>
                  <a:cubicBezTo>
                    <a:pt x="9781" y="19820"/>
                    <a:pt x="10098" y="20912"/>
                    <a:pt x="10409" y="21796"/>
                  </a:cubicBezTo>
                  <a:cubicBezTo>
                    <a:pt x="10500" y="22058"/>
                    <a:pt x="10625" y="22427"/>
                    <a:pt x="10818" y="22704"/>
                  </a:cubicBezTo>
                  <a:cubicBezTo>
                    <a:pt x="5268" y="23825"/>
                    <a:pt x="1" y="28007"/>
                    <a:pt x="267" y="34115"/>
                  </a:cubicBezTo>
                  <a:cubicBezTo>
                    <a:pt x="560" y="40843"/>
                    <a:pt x="7533" y="45588"/>
                    <a:pt x="13809" y="45588"/>
                  </a:cubicBezTo>
                  <a:cubicBezTo>
                    <a:pt x="13853" y="45588"/>
                    <a:pt x="13898" y="45588"/>
                    <a:pt x="13942" y="45587"/>
                  </a:cubicBezTo>
                  <a:cubicBezTo>
                    <a:pt x="17388" y="45550"/>
                    <a:pt x="20648" y="43863"/>
                    <a:pt x="22635" y="41075"/>
                  </a:cubicBezTo>
                  <a:cubicBezTo>
                    <a:pt x="23011" y="40546"/>
                    <a:pt x="23326" y="39977"/>
                    <a:pt x="23575" y="39376"/>
                  </a:cubicBezTo>
                  <a:cubicBezTo>
                    <a:pt x="24735" y="39455"/>
                    <a:pt x="25895" y="39537"/>
                    <a:pt x="27053" y="39635"/>
                  </a:cubicBezTo>
                  <a:cubicBezTo>
                    <a:pt x="27019" y="39712"/>
                    <a:pt x="27022" y="39800"/>
                    <a:pt x="27063" y="39876"/>
                  </a:cubicBezTo>
                  <a:cubicBezTo>
                    <a:pt x="27086" y="39916"/>
                    <a:pt x="27129" y="39941"/>
                    <a:pt x="27175" y="39943"/>
                  </a:cubicBezTo>
                  <a:cubicBezTo>
                    <a:pt x="27644" y="41103"/>
                    <a:pt x="29380" y="41444"/>
                    <a:pt x="30594" y="41444"/>
                  </a:cubicBezTo>
                  <a:cubicBezTo>
                    <a:pt x="30731" y="41444"/>
                    <a:pt x="30862" y="41440"/>
                    <a:pt x="30983" y="41432"/>
                  </a:cubicBezTo>
                  <a:cubicBezTo>
                    <a:pt x="32113" y="41356"/>
                    <a:pt x="34455" y="41557"/>
                    <a:pt x="34982" y="40241"/>
                  </a:cubicBezTo>
                  <a:cubicBezTo>
                    <a:pt x="35008" y="40174"/>
                    <a:pt x="34977" y="40086"/>
                    <a:pt x="34929" y="40040"/>
                  </a:cubicBezTo>
                  <a:cubicBezTo>
                    <a:pt x="34665" y="39779"/>
                    <a:pt x="34344" y="39704"/>
                    <a:pt x="34008" y="39704"/>
                  </a:cubicBezTo>
                  <a:cubicBezTo>
                    <a:pt x="33820" y="39704"/>
                    <a:pt x="33627" y="39728"/>
                    <a:pt x="33437" y="39755"/>
                  </a:cubicBezTo>
                  <a:cubicBezTo>
                    <a:pt x="33123" y="39661"/>
                    <a:pt x="32795" y="39605"/>
                    <a:pt x="32461" y="39567"/>
                  </a:cubicBezTo>
                  <a:cubicBezTo>
                    <a:pt x="32972" y="39376"/>
                    <a:pt x="33465" y="39148"/>
                    <a:pt x="33940" y="38882"/>
                  </a:cubicBezTo>
                  <a:cubicBezTo>
                    <a:pt x="34161" y="38772"/>
                    <a:pt x="34374" y="38647"/>
                    <a:pt x="34580" y="38509"/>
                  </a:cubicBezTo>
                  <a:cubicBezTo>
                    <a:pt x="36057" y="37595"/>
                    <a:pt x="37439" y="36430"/>
                    <a:pt x="38819" y="35481"/>
                  </a:cubicBezTo>
                  <a:cubicBezTo>
                    <a:pt x="39810" y="34797"/>
                    <a:pt x="40780" y="34083"/>
                    <a:pt x="41725" y="33334"/>
                  </a:cubicBezTo>
                  <a:cubicBezTo>
                    <a:pt x="41946" y="33361"/>
                    <a:pt x="42168" y="33379"/>
                    <a:pt x="42390" y="33389"/>
                  </a:cubicBezTo>
                  <a:cubicBezTo>
                    <a:pt x="42382" y="33628"/>
                    <a:pt x="42382" y="33870"/>
                    <a:pt x="42393" y="34114"/>
                  </a:cubicBezTo>
                  <a:cubicBezTo>
                    <a:pt x="42448" y="35363"/>
                    <a:pt x="42736" y="36590"/>
                    <a:pt x="43242" y="37734"/>
                  </a:cubicBezTo>
                  <a:cubicBezTo>
                    <a:pt x="43181" y="37813"/>
                    <a:pt x="43243" y="37937"/>
                    <a:pt x="43330" y="37937"/>
                  </a:cubicBezTo>
                  <a:cubicBezTo>
                    <a:pt x="43332" y="37937"/>
                    <a:pt x="43334" y="37937"/>
                    <a:pt x="43336" y="37937"/>
                  </a:cubicBezTo>
                  <a:cubicBezTo>
                    <a:pt x="45488" y="42571"/>
                    <a:pt x="50931" y="45588"/>
                    <a:pt x="55935" y="45588"/>
                  </a:cubicBezTo>
                  <a:cubicBezTo>
                    <a:pt x="55979" y="45588"/>
                    <a:pt x="56024" y="45588"/>
                    <a:pt x="56068" y="45587"/>
                  </a:cubicBezTo>
                  <a:cubicBezTo>
                    <a:pt x="59514" y="45550"/>
                    <a:pt x="62774" y="43863"/>
                    <a:pt x="64761" y="41075"/>
                  </a:cubicBezTo>
                  <a:cubicBezTo>
                    <a:pt x="65604" y="39890"/>
                    <a:pt x="66114" y="38534"/>
                    <a:pt x="66307" y="37097"/>
                  </a:cubicBezTo>
                  <a:cubicBezTo>
                    <a:pt x="66522" y="35490"/>
                    <a:pt x="66480" y="33845"/>
                    <a:pt x="66199" y="32241"/>
                  </a:cubicBezTo>
                  <a:cubicBezTo>
                    <a:pt x="65970" y="30933"/>
                    <a:pt x="65579" y="29657"/>
                    <a:pt x="65036" y="28446"/>
                  </a:cubicBezTo>
                  <a:cubicBezTo>
                    <a:pt x="64320" y="26850"/>
                    <a:pt x="63301" y="25438"/>
                    <a:pt x="61940" y="24333"/>
                  </a:cubicBezTo>
                  <a:cubicBezTo>
                    <a:pt x="60238" y="22947"/>
                    <a:pt x="57999" y="22411"/>
                    <a:pt x="55800" y="22411"/>
                  </a:cubicBezTo>
                  <a:cubicBezTo>
                    <a:pt x="55684" y="22411"/>
                    <a:pt x="55568" y="22412"/>
                    <a:pt x="55453" y="22415"/>
                  </a:cubicBezTo>
                  <a:cubicBezTo>
                    <a:pt x="55287" y="22101"/>
                    <a:pt x="55119" y="21786"/>
                    <a:pt x="54928" y="21487"/>
                  </a:cubicBezTo>
                  <a:cubicBezTo>
                    <a:pt x="54797" y="21284"/>
                    <a:pt x="54659" y="21099"/>
                    <a:pt x="54526" y="20907"/>
                  </a:cubicBezTo>
                  <a:cubicBezTo>
                    <a:pt x="54319" y="20289"/>
                    <a:pt x="54129" y="19664"/>
                    <a:pt x="53923" y="19079"/>
                  </a:cubicBezTo>
                  <a:cubicBezTo>
                    <a:pt x="53852" y="18880"/>
                    <a:pt x="53787" y="18679"/>
                    <a:pt x="53722" y="18479"/>
                  </a:cubicBezTo>
                  <a:lnTo>
                    <a:pt x="53722" y="18479"/>
                  </a:lnTo>
                  <a:cubicBezTo>
                    <a:pt x="54084" y="18721"/>
                    <a:pt x="54476" y="18933"/>
                    <a:pt x="54843" y="18933"/>
                  </a:cubicBezTo>
                  <a:cubicBezTo>
                    <a:pt x="55103" y="18933"/>
                    <a:pt x="55351" y="18827"/>
                    <a:pt x="55569" y="18550"/>
                  </a:cubicBezTo>
                  <a:cubicBezTo>
                    <a:pt x="56122" y="17845"/>
                    <a:pt x="55674" y="16538"/>
                    <a:pt x="55378" y="15821"/>
                  </a:cubicBezTo>
                  <a:cubicBezTo>
                    <a:pt x="55149" y="15263"/>
                    <a:pt x="54863" y="14435"/>
                    <a:pt x="54308" y="14435"/>
                  </a:cubicBezTo>
                  <a:cubicBezTo>
                    <a:pt x="54156" y="14435"/>
                    <a:pt x="53983" y="14498"/>
                    <a:pt x="53786" y="14646"/>
                  </a:cubicBezTo>
                  <a:cubicBezTo>
                    <a:pt x="53434" y="14910"/>
                    <a:pt x="53396" y="15521"/>
                    <a:pt x="53348" y="15915"/>
                  </a:cubicBezTo>
                  <a:cubicBezTo>
                    <a:pt x="53291" y="16404"/>
                    <a:pt x="53322" y="16910"/>
                    <a:pt x="53377" y="17409"/>
                  </a:cubicBezTo>
                  <a:cubicBezTo>
                    <a:pt x="53094" y="16498"/>
                    <a:pt x="52824" y="15581"/>
                    <a:pt x="52527" y="14673"/>
                  </a:cubicBezTo>
                  <a:cubicBezTo>
                    <a:pt x="52417" y="14341"/>
                    <a:pt x="52310" y="14007"/>
                    <a:pt x="52203" y="13673"/>
                  </a:cubicBezTo>
                  <a:lnTo>
                    <a:pt x="52203" y="13673"/>
                  </a:lnTo>
                  <a:cubicBezTo>
                    <a:pt x="52641" y="13891"/>
                    <a:pt x="53163" y="13983"/>
                    <a:pt x="53723" y="13983"/>
                  </a:cubicBezTo>
                  <a:cubicBezTo>
                    <a:pt x="54965" y="13983"/>
                    <a:pt x="56390" y="13531"/>
                    <a:pt x="57468" y="13006"/>
                  </a:cubicBezTo>
                  <a:cubicBezTo>
                    <a:pt x="59030" y="12244"/>
                    <a:pt x="59985" y="11169"/>
                    <a:pt x="60452" y="9482"/>
                  </a:cubicBezTo>
                  <a:cubicBezTo>
                    <a:pt x="60768" y="8342"/>
                    <a:pt x="60814" y="6975"/>
                    <a:pt x="60847" y="5801"/>
                  </a:cubicBezTo>
                  <a:cubicBezTo>
                    <a:pt x="60875" y="4843"/>
                    <a:pt x="61060" y="3888"/>
                    <a:pt x="60893" y="2933"/>
                  </a:cubicBezTo>
                  <a:cubicBezTo>
                    <a:pt x="60868" y="2786"/>
                    <a:pt x="60734" y="2714"/>
                    <a:pt x="60599" y="2714"/>
                  </a:cubicBezTo>
                  <a:cubicBezTo>
                    <a:pt x="60553" y="2714"/>
                    <a:pt x="60506" y="2722"/>
                    <a:pt x="60463" y="2739"/>
                  </a:cubicBezTo>
                  <a:cubicBezTo>
                    <a:pt x="60144" y="2571"/>
                    <a:pt x="59712" y="2513"/>
                    <a:pt x="59245" y="2513"/>
                  </a:cubicBezTo>
                  <a:cubicBezTo>
                    <a:pt x="58317" y="2513"/>
                    <a:pt x="57253" y="2739"/>
                    <a:pt x="56663" y="2773"/>
                  </a:cubicBezTo>
                  <a:cubicBezTo>
                    <a:pt x="54095" y="2917"/>
                    <a:pt x="51440" y="3186"/>
                    <a:pt x="48973" y="3969"/>
                  </a:cubicBezTo>
                  <a:cubicBezTo>
                    <a:pt x="48967" y="3968"/>
                    <a:pt x="48961" y="3967"/>
                    <a:pt x="48955" y="3967"/>
                  </a:cubicBezTo>
                  <a:cubicBezTo>
                    <a:pt x="48928" y="3967"/>
                    <a:pt x="48901" y="3976"/>
                    <a:pt x="48880" y="3992"/>
                  </a:cubicBezTo>
                  <a:cubicBezTo>
                    <a:pt x="48713" y="3523"/>
                    <a:pt x="48554" y="3052"/>
                    <a:pt x="48412" y="2574"/>
                  </a:cubicBezTo>
                  <a:cubicBezTo>
                    <a:pt x="48206" y="1887"/>
                    <a:pt x="48183" y="1162"/>
                    <a:pt x="47906" y="497"/>
                  </a:cubicBezTo>
                  <a:cubicBezTo>
                    <a:pt x="47762" y="151"/>
                    <a:pt x="47492" y="1"/>
                    <a:pt x="47253"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1440850" y="1310900"/>
              <a:ext cx="379950" cy="279325"/>
            </a:xfrm>
            <a:custGeom>
              <a:avLst/>
              <a:gdLst/>
              <a:ahLst/>
              <a:cxnLst/>
              <a:rect l="l" t="t" r="r" b="b"/>
              <a:pathLst>
                <a:path w="15198" h="11173" extrusionOk="0">
                  <a:moveTo>
                    <a:pt x="346" y="1"/>
                  </a:moveTo>
                  <a:cubicBezTo>
                    <a:pt x="307" y="1"/>
                    <a:pt x="270" y="30"/>
                    <a:pt x="286" y="80"/>
                  </a:cubicBezTo>
                  <a:cubicBezTo>
                    <a:pt x="309" y="150"/>
                    <a:pt x="339" y="214"/>
                    <a:pt x="363" y="283"/>
                  </a:cubicBezTo>
                  <a:cubicBezTo>
                    <a:pt x="351" y="279"/>
                    <a:pt x="338" y="278"/>
                    <a:pt x="326" y="278"/>
                  </a:cubicBezTo>
                  <a:cubicBezTo>
                    <a:pt x="270" y="278"/>
                    <a:pt x="217" y="308"/>
                    <a:pt x="187" y="357"/>
                  </a:cubicBezTo>
                  <a:cubicBezTo>
                    <a:pt x="0" y="685"/>
                    <a:pt x="108" y="1261"/>
                    <a:pt x="114" y="1619"/>
                  </a:cubicBezTo>
                  <a:cubicBezTo>
                    <a:pt x="130" y="2506"/>
                    <a:pt x="422" y="3368"/>
                    <a:pt x="710" y="4203"/>
                  </a:cubicBezTo>
                  <a:cubicBezTo>
                    <a:pt x="1070" y="5257"/>
                    <a:pt x="1492" y="6309"/>
                    <a:pt x="1927" y="7334"/>
                  </a:cubicBezTo>
                  <a:cubicBezTo>
                    <a:pt x="2264" y="8128"/>
                    <a:pt x="2717" y="8924"/>
                    <a:pt x="3421" y="9450"/>
                  </a:cubicBezTo>
                  <a:cubicBezTo>
                    <a:pt x="5154" y="10740"/>
                    <a:pt x="7457" y="11105"/>
                    <a:pt x="9557" y="11165"/>
                  </a:cubicBezTo>
                  <a:cubicBezTo>
                    <a:pt x="9734" y="11170"/>
                    <a:pt x="9910" y="11172"/>
                    <a:pt x="10085" y="11172"/>
                  </a:cubicBezTo>
                  <a:cubicBezTo>
                    <a:pt x="11082" y="11172"/>
                    <a:pt x="12069" y="11096"/>
                    <a:pt x="13062" y="10969"/>
                  </a:cubicBezTo>
                  <a:cubicBezTo>
                    <a:pt x="13637" y="10893"/>
                    <a:pt x="14770" y="11033"/>
                    <a:pt x="15157" y="10483"/>
                  </a:cubicBezTo>
                  <a:cubicBezTo>
                    <a:pt x="15197" y="10424"/>
                    <a:pt x="15193" y="10334"/>
                    <a:pt x="15157" y="10277"/>
                  </a:cubicBezTo>
                  <a:cubicBezTo>
                    <a:pt x="14971" y="9968"/>
                    <a:pt x="14582" y="9911"/>
                    <a:pt x="14211" y="9911"/>
                  </a:cubicBezTo>
                  <a:cubicBezTo>
                    <a:pt x="14033" y="9911"/>
                    <a:pt x="13858" y="9924"/>
                    <a:pt x="13713" y="9929"/>
                  </a:cubicBezTo>
                  <a:cubicBezTo>
                    <a:pt x="13621" y="9932"/>
                    <a:pt x="13529" y="9933"/>
                    <a:pt x="13436" y="9933"/>
                  </a:cubicBezTo>
                  <a:cubicBezTo>
                    <a:pt x="12697" y="9933"/>
                    <a:pt x="11945" y="9849"/>
                    <a:pt x="11218" y="9738"/>
                  </a:cubicBezTo>
                  <a:cubicBezTo>
                    <a:pt x="9625" y="9495"/>
                    <a:pt x="8083" y="8946"/>
                    <a:pt x="6744" y="8038"/>
                  </a:cubicBezTo>
                  <a:cubicBezTo>
                    <a:pt x="5985" y="7523"/>
                    <a:pt x="5396" y="6832"/>
                    <a:pt x="4769" y="6171"/>
                  </a:cubicBezTo>
                  <a:cubicBezTo>
                    <a:pt x="4075" y="5440"/>
                    <a:pt x="3497" y="4715"/>
                    <a:pt x="2982" y="3849"/>
                  </a:cubicBezTo>
                  <a:cubicBezTo>
                    <a:pt x="2600" y="3207"/>
                    <a:pt x="2174" y="2628"/>
                    <a:pt x="1710" y="2045"/>
                  </a:cubicBezTo>
                  <a:cubicBezTo>
                    <a:pt x="1199" y="1402"/>
                    <a:pt x="889" y="669"/>
                    <a:pt x="405" y="29"/>
                  </a:cubicBezTo>
                  <a:cubicBezTo>
                    <a:pt x="390" y="10"/>
                    <a:pt x="368" y="1"/>
                    <a:pt x="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1726250" y="1514575"/>
              <a:ext cx="123025" cy="53925"/>
            </a:xfrm>
            <a:custGeom>
              <a:avLst/>
              <a:gdLst/>
              <a:ahLst/>
              <a:cxnLst/>
              <a:rect l="l" t="t" r="r" b="b"/>
              <a:pathLst>
                <a:path w="4921" h="2157" extrusionOk="0">
                  <a:moveTo>
                    <a:pt x="2640" y="0"/>
                  </a:moveTo>
                  <a:cubicBezTo>
                    <a:pt x="1751" y="0"/>
                    <a:pt x="596" y="725"/>
                    <a:pt x="230" y="1594"/>
                  </a:cubicBezTo>
                  <a:cubicBezTo>
                    <a:pt x="206" y="1598"/>
                    <a:pt x="186" y="1611"/>
                    <a:pt x="169" y="1629"/>
                  </a:cubicBezTo>
                  <a:cubicBezTo>
                    <a:pt x="0" y="1812"/>
                    <a:pt x="17" y="1932"/>
                    <a:pt x="136" y="2013"/>
                  </a:cubicBezTo>
                  <a:cubicBezTo>
                    <a:pt x="149" y="2042"/>
                    <a:pt x="178" y="2061"/>
                    <a:pt x="209" y="2061"/>
                  </a:cubicBezTo>
                  <a:cubicBezTo>
                    <a:pt x="215" y="2061"/>
                    <a:pt x="221" y="2061"/>
                    <a:pt x="227" y="2059"/>
                  </a:cubicBezTo>
                  <a:cubicBezTo>
                    <a:pt x="415" y="2133"/>
                    <a:pt x="725" y="2156"/>
                    <a:pt x="1035" y="2156"/>
                  </a:cubicBezTo>
                  <a:cubicBezTo>
                    <a:pt x="1533" y="2156"/>
                    <a:pt x="2033" y="2098"/>
                    <a:pt x="2044" y="2098"/>
                  </a:cubicBezTo>
                  <a:cubicBezTo>
                    <a:pt x="2420" y="2092"/>
                    <a:pt x="2815" y="1963"/>
                    <a:pt x="3189" y="1928"/>
                  </a:cubicBezTo>
                  <a:cubicBezTo>
                    <a:pt x="3232" y="1923"/>
                    <a:pt x="3274" y="1921"/>
                    <a:pt x="3315" y="1921"/>
                  </a:cubicBezTo>
                  <a:cubicBezTo>
                    <a:pt x="3607" y="1921"/>
                    <a:pt x="3871" y="2022"/>
                    <a:pt x="4155" y="2095"/>
                  </a:cubicBezTo>
                  <a:cubicBezTo>
                    <a:pt x="4230" y="2114"/>
                    <a:pt x="4312" y="2127"/>
                    <a:pt x="4391" y="2127"/>
                  </a:cubicBezTo>
                  <a:cubicBezTo>
                    <a:pt x="4574" y="2127"/>
                    <a:pt x="4746" y="2060"/>
                    <a:pt x="4802" y="1855"/>
                  </a:cubicBezTo>
                  <a:cubicBezTo>
                    <a:pt x="4921" y="1417"/>
                    <a:pt x="4459" y="858"/>
                    <a:pt x="4185" y="573"/>
                  </a:cubicBezTo>
                  <a:cubicBezTo>
                    <a:pt x="3797" y="171"/>
                    <a:pt x="3226" y="15"/>
                    <a:pt x="2685" y="1"/>
                  </a:cubicBezTo>
                  <a:cubicBezTo>
                    <a:pt x="2670" y="0"/>
                    <a:pt x="2655" y="0"/>
                    <a:pt x="2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1386025" y="1166150"/>
              <a:ext cx="103475" cy="153550"/>
            </a:xfrm>
            <a:custGeom>
              <a:avLst/>
              <a:gdLst/>
              <a:ahLst/>
              <a:cxnLst/>
              <a:rect l="l" t="t" r="r" b="b"/>
              <a:pathLst>
                <a:path w="4139" h="6142" extrusionOk="0">
                  <a:moveTo>
                    <a:pt x="2103" y="0"/>
                  </a:moveTo>
                  <a:cubicBezTo>
                    <a:pt x="1672" y="0"/>
                    <a:pt x="1270" y="196"/>
                    <a:pt x="1081" y="587"/>
                  </a:cubicBezTo>
                  <a:cubicBezTo>
                    <a:pt x="991" y="589"/>
                    <a:pt x="920" y="660"/>
                    <a:pt x="917" y="750"/>
                  </a:cubicBezTo>
                  <a:cubicBezTo>
                    <a:pt x="840" y="1942"/>
                    <a:pt x="306" y="3051"/>
                    <a:pt x="118" y="4224"/>
                  </a:cubicBezTo>
                  <a:cubicBezTo>
                    <a:pt x="34" y="4741"/>
                    <a:pt x="0" y="5537"/>
                    <a:pt x="497" y="5885"/>
                  </a:cubicBezTo>
                  <a:cubicBezTo>
                    <a:pt x="752" y="6065"/>
                    <a:pt x="1011" y="6141"/>
                    <a:pt x="1264" y="6141"/>
                  </a:cubicBezTo>
                  <a:cubicBezTo>
                    <a:pt x="2202" y="6141"/>
                    <a:pt x="3065" y="5093"/>
                    <a:pt x="3368" y="4285"/>
                  </a:cubicBezTo>
                  <a:cubicBezTo>
                    <a:pt x="3797" y="3142"/>
                    <a:pt x="4139" y="1291"/>
                    <a:pt x="3105" y="382"/>
                  </a:cubicBezTo>
                  <a:cubicBezTo>
                    <a:pt x="2816" y="127"/>
                    <a:pt x="2450" y="0"/>
                    <a:pt x="2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1746450" y="1577825"/>
              <a:ext cx="101675" cy="98875"/>
            </a:xfrm>
            <a:custGeom>
              <a:avLst/>
              <a:gdLst/>
              <a:ahLst/>
              <a:cxnLst/>
              <a:rect l="l" t="t" r="r" b="b"/>
              <a:pathLst>
                <a:path w="4067" h="3955" extrusionOk="0">
                  <a:moveTo>
                    <a:pt x="1965" y="0"/>
                  </a:moveTo>
                  <a:cubicBezTo>
                    <a:pt x="1651" y="0"/>
                    <a:pt x="1331" y="124"/>
                    <a:pt x="1099" y="329"/>
                  </a:cubicBezTo>
                  <a:cubicBezTo>
                    <a:pt x="171" y="1148"/>
                    <a:pt x="1" y="2616"/>
                    <a:pt x="893" y="3527"/>
                  </a:cubicBezTo>
                  <a:cubicBezTo>
                    <a:pt x="1185" y="3825"/>
                    <a:pt x="1562" y="3954"/>
                    <a:pt x="1947" y="3954"/>
                  </a:cubicBezTo>
                  <a:cubicBezTo>
                    <a:pt x="2574" y="3954"/>
                    <a:pt x="3224" y="3612"/>
                    <a:pt x="3569" y="3098"/>
                  </a:cubicBezTo>
                  <a:cubicBezTo>
                    <a:pt x="4014" y="2435"/>
                    <a:pt x="4067" y="1832"/>
                    <a:pt x="3202" y="655"/>
                  </a:cubicBezTo>
                  <a:cubicBezTo>
                    <a:pt x="3194" y="644"/>
                    <a:pt x="3184" y="639"/>
                    <a:pt x="3173" y="639"/>
                  </a:cubicBezTo>
                  <a:cubicBezTo>
                    <a:pt x="3140" y="639"/>
                    <a:pt x="3100" y="678"/>
                    <a:pt x="3078" y="701"/>
                  </a:cubicBezTo>
                  <a:cubicBezTo>
                    <a:pt x="2938" y="489"/>
                    <a:pt x="2766" y="298"/>
                    <a:pt x="2506" y="143"/>
                  </a:cubicBezTo>
                  <a:cubicBezTo>
                    <a:pt x="2341" y="45"/>
                    <a:pt x="2154" y="0"/>
                    <a:pt x="196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1161500" y="1848425"/>
              <a:ext cx="236050" cy="133525"/>
            </a:xfrm>
            <a:custGeom>
              <a:avLst/>
              <a:gdLst/>
              <a:ahLst/>
              <a:cxnLst/>
              <a:rect l="l" t="t" r="r" b="b"/>
              <a:pathLst>
                <a:path w="9442" h="5341" extrusionOk="0">
                  <a:moveTo>
                    <a:pt x="1298" y="1"/>
                  </a:moveTo>
                  <a:cubicBezTo>
                    <a:pt x="981" y="1"/>
                    <a:pt x="663" y="17"/>
                    <a:pt x="346" y="48"/>
                  </a:cubicBezTo>
                  <a:cubicBezTo>
                    <a:pt x="278" y="55"/>
                    <a:pt x="193" y="95"/>
                    <a:pt x="182" y="174"/>
                  </a:cubicBezTo>
                  <a:cubicBezTo>
                    <a:pt x="1" y="1480"/>
                    <a:pt x="1009" y="2592"/>
                    <a:pt x="1908" y="3407"/>
                  </a:cubicBezTo>
                  <a:cubicBezTo>
                    <a:pt x="3054" y="4447"/>
                    <a:pt x="4557" y="5124"/>
                    <a:pt x="6094" y="5308"/>
                  </a:cubicBezTo>
                  <a:cubicBezTo>
                    <a:pt x="6276" y="5330"/>
                    <a:pt x="6450" y="5340"/>
                    <a:pt x="6618" y="5340"/>
                  </a:cubicBezTo>
                  <a:cubicBezTo>
                    <a:pt x="7307" y="5340"/>
                    <a:pt x="7910" y="5167"/>
                    <a:pt x="8595" y="4893"/>
                  </a:cubicBezTo>
                  <a:cubicBezTo>
                    <a:pt x="8925" y="4760"/>
                    <a:pt x="9442" y="4440"/>
                    <a:pt x="9292" y="3995"/>
                  </a:cubicBezTo>
                  <a:cubicBezTo>
                    <a:pt x="8935" y="2933"/>
                    <a:pt x="7854" y="2223"/>
                    <a:pt x="6768" y="1893"/>
                  </a:cubicBezTo>
                  <a:cubicBezTo>
                    <a:pt x="6405" y="1593"/>
                    <a:pt x="6054" y="1281"/>
                    <a:pt x="5656" y="1021"/>
                  </a:cubicBezTo>
                  <a:cubicBezTo>
                    <a:pt x="5188" y="715"/>
                    <a:pt x="4555" y="553"/>
                    <a:pt x="4026" y="395"/>
                  </a:cubicBezTo>
                  <a:cubicBezTo>
                    <a:pt x="3139" y="134"/>
                    <a:pt x="2220" y="1"/>
                    <a:pt x="1298"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1345550" y="2422050"/>
              <a:ext cx="160300" cy="136225"/>
            </a:xfrm>
            <a:custGeom>
              <a:avLst/>
              <a:gdLst/>
              <a:ahLst/>
              <a:cxnLst/>
              <a:rect l="l" t="t" r="r" b="b"/>
              <a:pathLst>
                <a:path w="6412" h="5449" extrusionOk="0">
                  <a:moveTo>
                    <a:pt x="1553" y="0"/>
                  </a:moveTo>
                  <a:cubicBezTo>
                    <a:pt x="1413" y="0"/>
                    <a:pt x="1274" y="73"/>
                    <a:pt x="1151" y="257"/>
                  </a:cubicBezTo>
                  <a:cubicBezTo>
                    <a:pt x="973" y="521"/>
                    <a:pt x="861" y="825"/>
                    <a:pt x="798" y="1135"/>
                  </a:cubicBezTo>
                  <a:cubicBezTo>
                    <a:pt x="790" y="1134"/>
                    <a:pt x="783" y="1133"/>
                    <a:pt x="775" y="1133"/>
                  </a:cubicBezTo>
                  <a:cubicBezTo>
                    <a:pt x="733" y="1133"/>
                    <a:pt x="690" y="1158"/>
                    <a:pt x="685" y="1213"/>
                  </a:cubicBezTo>
                  <a:cubicBezTo>
                    <a:pt x="592" y="2127"/>
                    <a:pt x="0" y="3446"/>
                    <a:pt x="506" y="4327"/>
                  </a:cubicBezTo>
                  <a:cubicBezTo>
                    <a:pt x="1035" y="5246"/>
                    <a:pt x="2139" y="5306"/>
                    <a:pt x="3087" y="5376"/>
                  </a:cubicBezTo>
                  <a:cubicBezTo>
                    <a:pt x="3565" y="5410"/>
                    <a:pt x="4043" y="5449"/>
                    <a:pt x="4520" y="5449"/>
                  </a:cubicBezTo>
                  <a:cubicBezTo>
                    <a:pt x="4818" y="5449"/>
                    <a:pt x="5116" y="5434"/>
                    <a:pt x="5414" y="5393"/>
                  </a:cubicBezTo>
                  <a:cubicBezTo>
                    <a:pt x="5903" y="5325"/>
                    <a:pt x="6412" y="4890"/>
                    <a:pt x="5959" y="4406"/>
                  </a:cubicBezTo>
                  <a:cubicBezTo>
                    <a:pt x="5453" y="3866"/>
                    <a:pt x="4605" y="3701"/>
                    <a:pt x="3925" y="3501"/>
                  </a:cubicBezTo>
                  <a:cubicBezTo>
                    <a:pt x="3381" y="3342"/>
                    <a:pt x="2915" y="3042"/>
                    <a:pt x="2737" y="2482"/>
                  </a:cubicBezTo>
                  <a:cubicBezTo>
                    <a:pt x="2555" y="1902"/>
                    <a:pt x="2626" y="1230"/>
                    <a:pt x="2346" y="678"/>
                  </a:cubicBezTo>
                  <a:cubicBezTo>
                    <a:pt x="2195" y="382"/>
                    <a:pt x="1872" y="0"/>
                    <a:pt x="1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1113525" y="1609675"/>
              <a:ext cx="487200" cy="872400"/>
            </a:xfrm>
            <a:custGeom>
              <a:avLst/>
              <a:gdLst/>
              <a:ahLst/>
              <a:cxnLst/>
              <a:rect l="l" t="t" r="r" b="b"/>
              <a:pathLst>
                <a:path w="19488" h="34896" extrusionOk="0">
                  <a:moveTo>
                    <a:pt x="3700" y="0"/>
                  </a:moveTo>
                  <a:cubicBezTo>
                    <a:pt x="3537" y="0"/>
                    <a:pt x="3446" y="113"/>
                    <a:pt x="3451" y="371"/>
                  </a:cubicBezTo>
                  <a:cubicBezTo>
                    <a:pt x="3452" y="549"/>
                    <a:pt x="398" y="3224"/>
                    <a:pt x="199" y="6410"/>
                  </a:cubicBezTo>
                  <a:cubicBezTo>
                    <a:pt x="1" y="9594"/>
                    <a:pt x="7332" y="12447"/>
                    <a:pt x="9552" y="14097"/>
                  </a:cubicBezTo>
                  <a:cubicBezTo>
                    <a:pt x="11109" y="15254"/>
                    <a:pt x="13099" y="16533"/>
                    <a:pt x="14596" y="17754"/>
                  </a:cubicBezTo>
                  <a:cubicBezTo>
                    <a:pt x="16033" y="18928"/>
                    <a:pt x="12547" y="24265"/>
                    <a:pt x="12057" y="25414"/>
                  </a:cubicBezTo>
                  <a:cubicBezTo>
                    <a:pt x="11284" y="27220"/>
                    <a:pt x="10588" y="29040"/>
                    <a:pt x="10116" y="30952"/>
                  </a:cubicBezTo>
                  <a:cubicBezTo>
                    <a:pt x="9813" y="32189"/>
                    <a:pt x="9222" y="33943"/>
                    <a:pt x="10019" y="34540"/>
                  </a:cubicBezTo>
                  <a:cubicBezTo>
                    <a:pt x="10243" y="34708"/>
                    <a:pt x="10725" y="34896"/>
                    <a:pt x="11179" y="34896"/>
                  </a:cubicBezTo>
                  <a:cubicBezTo>
                    <a:pt x="11455" y="34896"/>
                    <a:pt x="11720" y="34826"/>
                    <a:pt x="11910" y="34640"/>
                  </a:cubicBezTo>
                  <a:cubicBezTo>
                    <a:pt x="12586" y="33975"/>
                    <a:pt x="12722" y="32338"/>
                    <a:pt x="12900" y="31870"/>
                  </a:cubicBezTo>
                  <a:cubicBezTo>
                    <a:pt x="14448" y="27819"/>
                    <a:pt x="17095" y="24328"/>
                    <a:pt x="18538" y="20207"/>
                  </a:cubicBezTo>
                  <a:cubicBezTo>
                    <a:pt x="19110" y="18574"/>
                    <a:pt x="19488" y="16981"/>
                    <a:pt x="19189" y="15260"/>
                  </a:cubicBezTo>
                  <a:cubicBezTo>
                    <a:pt x="18895" y="13565"/>
                    <a:pt x="17114" y="11801"/>
                    <a:pt x="16099" y="10478"/>
                  </a:cubicBezTo>
                  <a:cubicBezTo>
                    <a:pt x="14483" y="8367"/>
                    <a:pt x="12510" y="6346"/>
                    <a:pt x="10033" y="5302"/>
                  </a:cubicBezTo>
                  <a:cubicBezTo>
                    <a:pt x="8980" y="4859"/>
                    <a:pt x="4771" y="0"/>
                    <a:pt x="3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1414625" y="1769000"/>
              <a:ext cx="132050" cy="132750"/>
            </a:xfrm>
            <a:custGeom>
              <a:avLst/>
              <a:gdLst/>
              <a:ahLst/>
              <a:cxnLst/>
              <a:rect l="l" t="t" r="r" b="b"/>
              <a:pathLst>
                <a:path w="5282" h="5310" extrusionOk="0">
                  <a:moveTo>
                    <a:pt x="104" y="1"/>
                  </a:moveTo>
                  <a:cubicBezTo>
                    <a:pt x="48" y="1"/>
                    <a:pt x="1" y="69"/>
                    <a:pt x="50" y="122"/>
                  </a:cubicBezTo>
                  <a:cubicBezTo>
                    <a:pt x="908" y="1033"/>
                    <a:pt x="1836" y="1841"/>
                    <a:pt x="2651" y="2799"/>
                  </a:cubicBezTo>
                  <a:cubicBezTo>
                    <a:pt x="3366" y="3640"/>
                    <a:pt x="4111" y="4738"/>
                    <a:pt x="5081" y="5296"/>
                  </a:cubicBezTo>
                  <a:cubicBezTo>
                    <a:pt x="5097" y="5306"/>
                    <a:pt x="5114" y="5310"/>
                    <a:pt x="5131" y="5310"/>
                  </a:cubicBezTo>
                  <a:cubicBezTo>
                    <a:pt x="5209" y="5310"/>
                    <a:pt x="5281" y="5222"/>
                    <a:pt x="5231" y="5145"/>
                  </a:cubicBezTo>
                  <a:cubicBezTo>
                    <a:pt x="4598" y="4203"/>
                    <a:pt x="3661" y="3394"/>
                    <a:pt x="2908" y="2540"/>
                  </a:cubicBezTo>
                  <a:cubicBezTo>
                    <a:pt x="2062" y="1583"/>
                    <a:pt x="1105" y="858"/>
                    <a:pt x="152" y="20"/>
                  </a:cubicBezTo>
                  <a:cubicBezTo>
                    <a:pt x="137" y="6"/>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1474325" y="2051150"/>
              <a:ext cx="71500" cy="38250"/>
            </a:xfrm>
            <a:custGeom>
              <a:avLst/>
              <a:gdLst/>
              <a:ahLst/>
              <a:cxnLst/>
              <a:rect l="l" t="t" r="r" b="b"/>
              <a:pathLst>
                <a:path w="2860" h="1530" extrusionOk="0">
                  <a:moveTo>
                    <a:pt x="2562" y="1"/>
                  </a:moveTo>
                  <a:cubicBezTo>
                    <a:pt x="2560" y="1"/>
                    <a:pt x="2558" y="1"/>
                    <a:pt x="2557" y="1"/>
                  </a:cubicBezTo>
                  <a:cubicBezTo>
                    <a:pt x="2184" y="20"/>
                    <a:pt x="1828" y="146"/>
                    <a:pt x="1465" y="221"/>
                  </a:cubicBezTo>
                  <a:cubicBezTo>
                    <a:pt x="1012" y="313"/>
                    <a:pt x="546" y="351"/>
                    <a:pt x="85" y="382"/>
                  </a:cubicBezTo>
                  <a:cubicBezTo>
                    <a:pt x="81" y="382"/>
                    <a:pt x="79" y="386"/>
                    <a:pt x="73" y="388"/>
                  </a:cubicBezTo>
                  <a:cubicBezTo>
                    <a:pt x="65" y="389"/>
                    <a:pt x="59" y="395"/>
                    <a:pt x="50" y="399"/>
                  </a:cubicBezTo>
                  <a:cubicBezTo>
                    <a:pt x="37" y="405"/>
                    <a:pt x="25" y="408"/>
                    <a:pt x="19" y="419"/>
                  </a:cubicBezTo>
                  <a:cubicBezTo>
                    <a:pt x="11" y="429"/>
                    <a:pt x="6" y="443"/>
                    <a:pt x="6" y="456"/>
                  </a:cubicBezTo>
                  <a:cubicBezTo>
                    <a:pt x="5" y="462"/>
                    <a:pt x="0" y="465"/>
                    <a:pt x="0" y="471"/>
                  </a:cubicBezTo>
                  <a:cubicBezTo>
                    <a:pt x="2" y="480"/>
                    <a:pt x="5" y="491"/>
                    <a:pt x="11" y="501"/>
                  </a:cubicBezTo>
                  <a:cubicBezTo>
                    <a:pt x="13" y="511"/>
                    <a:pt x="17" y="522"/>
                    <a:pt x="25" y="532"/>
                  </a:cubicBezTo>
                  <a:cubicBezTo>
                    <a:pt x="501" y="985"/>
                    <a:pt x="1237" y="1529"/>
                    <a:pt x="1919" y="1529"/>
                  </a:cubicBezTo>
                  <a:cubicBezTo>
                    <a:pt x="2239" y="1529"/>
                    <a:pt x="2547" y="1410"/>
                    <a:pt x="2810" y="1105"/>
                  </a:cubicBezTo>
                  <a:cubicBezTo>
                    <a:pt x="2859" y="1051"/>
                    <a:pt x="2825" y="944"/>
                    <a:pt x="2753" y="944"/>
                  </a:cubicBezTo>
                  <a:cubicBezTo>
                    <a:pt x="2743" y="944"/>
                    <a:pt x="2733" y="946"/>
                    <a:pt x="2722" y="951"/>
                  </a:cubicBezTo>
                  <a:cubicBezTo>
                    <a:pt x="2410" y="1077"/>
                    <a:pt x="2140" y="1168"/>
                    <a:pt x="1846" y="1168"/>
                  </a:cubicBezTo>
                  <a:cubicBezTo>
                    <a:pt x="1702" y="1168"/>
                    <a:pt x="1552" y="1146"/>
                    <a:pt x="1389" y="1096"/>
                  </a:cubicBezTo>
                  <a:cubicBezTo>
                    <a:pt x="1040" y="986"/>
                    <a:pt x="727" y="774"/>
                    <a:pt x="416" y="573"/>
                  </a:cubicBezTo>
                  <a:lnTo>
                    <a:pt x="416" y="573"/>
                  </a:lnTo>
                  <a:cubicBezTo>
                    <a:pt x="522" y="577"/>
                    <a:pt x="631" y="579"/>
                    <a:pt x="740" y="579"/>
                  </a:cubicBezTo>
                  <a:cubicBezTo>
                    <a:pt x="1390" y="579"/>
                    <a:pt x="2085" y="504"/>
                    <a:pt x="2600" y="167"/>
                  </a:cubicBezTo>
                  <a:cubicBezTo>
                    <a:pt x="2670" y="123"/>
                    <a:pt x="2650" y="1"/>
                    <a:pt x="25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1142475" y="1253475"/>
              <a:ext cx="372125" cy="531750"/>
            </a:xfrm>
            <a:custGeom>
              <a:avLst/>
              <a:gdLst/>
              <a:ahLst/>
              <a:cxnLst/>
              <a:rect l="l" t="t" r="r" b="b"/>
              <a:pathLst>
                <a:path w="14885" h="21270" extrusionOk="0">
                  <a:moveTo>
                    <a:pt x="10151" y="1"/>
                  </a:moveTo>
                  <a:cubicBezTo>
                    <a:pt x="10141" y="1"/>
                    <a:pt x="10134" y="5"/>
                    <a:pt x="10130" y="14"/>
                  </a:cubicBezTo>
                  <a:cubicBezTo>
                    <a:pt x="10100" y="13"/>
                    <a:pt x="10071" y="13"/>
                    <a:pt x="10041" y="13"/>
                  </a:cubicBezTo>
                  <a:cubicBezTo>
                    <a:pt x="6851" y="13"/>
                    <a:pt x="5124" y="5180"/>
                    <a:pt x="4122" y="7482"/>
                  </a:cubicBezTo>
                  <a:cubicBezTo>
                    <a:pt x="3213" y="9569"/>
                    <a:pt x="2383" y="11626"/>
                    <a:pt x="1032" y="13439"/>
                  </a:cubicBezTo>
                  <a:cubicBezTo>
                    <a:pt x="892" y="13774"/>
                    <a:pt x="771" y="14118"/>
                    <a:pt x="671" y="14469"/>
                  </a:cubicBezTo>
                  <a:cubicBezTo>
                    <a:pt x="1" y="16890"/>
                    <a:pt x="1249" y="19049"/>
                    <a:pt x="3490" y="20109"/>
                  </a:cubicBezTo>
                  <a:cubicBezTo>
                    <a:pt x="4832" y="20743"/>
                    <a:pt x="6503" y="21269"/>
                    <a:pt x="8084" y="21269"/>
                  </a:cubicBezTo>
                  <a:cubicBezTo>
                    <a:pt x="8538" y="21269"/>
                    <a:pt x="8985" y="21226"/>
                    <a:pt x="9414" y="21129"/>
                  </a:cubicBezTo>
                  <a:cubicBezTo>
                    <a:pt x="9787" y="21044"/>
                    <a:pt x="10143" y="20891"/>
                    <a:pt x="10461" y="20678"/>
                  </a:cubicBezTo>
                  <a:cubicBezTo>
                    <a:pt x="11279" y="18887"/>
                    <a:pt x="12155" y="17088"/>
                    <a:pt x="12617" y="15186"/>
                  </a:cubicBezTo>
                  <a:cubicBezTo>
                    <a:pt x="13140" y="13047"/>
                    <a:pt x="14742" y="10047"/>
                    <a:pt x="14819" y="7867"/>
                  </a:cubicBezTo>
                  <a:cubicBezTo>
                    <a:pt x="14884" y="5986"/>
                    <a:pt x="13678" y="555"/>
                    <a:pt x="10650" y="336"/>
                  </a:cubicBezTo>
                  <a:cubicBezTo>
                    <a:pt x="10534" y="326"/>
                    <a:pt x="10238" y="1"/>
                    <a:pt x="10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1373375" y="1316675"/>
              <a:ext cx="407125" cy="345525"/>
            </a:xfrm>
            <a:custGeom>
              <a:avLst/>
              <a:gdLst/>
              <a:ahLst/>
              <a:cxnLst/>
              <a:rect l="l" t="t" r="r" b="b"/>
              <a:pathLst>
                <a:path w="16285" h="13821" extrusionOk="0">
                  <a:moveTo>
                    <a:pt x="2177" y="1"/>
                  </a:moveTo>
                  <a:cubicBezTo>
                    <a:pt x="1679" y="1"/>
                    <a:pt x="1132" y="299"/>
                    <a:pt x="794" y="630"/>
                  </a:cubicBezTo>
                  <a:cubicBezTo>
                    <a:pt x="338" y="1075"/>
                    <a:pt x="0" y="1927"/>
                    <a:pt x="319" y="2493"/>
                  </a:cubicBezTo>
                  <a:cubicBezTo>
                    <a:pt x="321" y="2503"/>
                    <a:pt x="321" y="2510"/>
                    <a:pt x="322" y="2520"/>
                  </a:cubicBezTo>
                  <a:cubicBezTo>
                    <a:pt x="686" y="4900"/>
                    <a:pt x="1748" y="7402"/>
                    <a:pt x="2803" y="9559"/>
                  </a:cubicBezTo>
                  <a:cubicBezTo>
                    <a:pt x="3700" y="11399"/>
                    <a:pt x="4917" y="13073"/>
                    <a:pt x="6963" y="13623"/>
                  </a:cubicBezTo>
                  <a:cubicBezTo>
                    <a:pt x="7481" y="13763"/>
                    <a:pt x="8059" y="13821"/>
                    <a:pt x="8665" y="13821"/>
                  </a:cubicBezTo>
                  <a:cubicBezTo>
                    <a:pt x="10392" y="13821"/>
                    <a:pt x="12346" y="13353"/>
                    <a:pt x="13793" y="13002"/>
                  </a:cubicBezTo>
                  <a:cubicBezTo>
                    <a:pt x="14720" y="12777"/>
                    <a:pt x="16285" y="11933"/>
                    <a:pt x="15184" y="10833"/>
                  </a:cubicBezTo>
                  <a:cubicBezTo>
                    <a:pt x="14759" y="10408"/>
                    <a:pt x="14209" y="10312"/>
                    <a:pt x="13646" y="10312"/>
                  </a:cubicBezTo>
                  <a:cubicBezTo>
                    <a:pt x="13450" y="10312"/>
                    <a:pt x="13252" y="10324"/>
                    <a:pt x="13057" y="10337"/>
                  </a:cubicBezTo>
                  <a:cubicBezTo>
                    <a:pt x="12524" y="10373"/>
                    <a:pt x="11967" y="10408"/>
                    <a:pt x="11407" y="10408"/>
                  </a:cubicBezTo>
                  <a:cubicBezTo>
                    <a:pt x="10270" y="10408"/>
                    <a:pt x="9124" y="10264"/>
                    <a:pt x="8161" y="9698"/>
                  </a:cubicBezTo>
                  <a:cubicBezTo>
                    <a:pt x="5911" y="8375"/>
                    <a:pt x="4637" y="4598"/>
                    <a:pt x="3995" y="2274"/>
                  </a:cubicBezTo>
                  <a:cubicBezTo>
                    <a:pt x="3808" y="1598"/>
                    <a:pt x="3502" y="480"/>
                    <a:pt x="2806" y="212"/>
                  </a:cubicBezTo>
                  <a:cubicBezTo>
                    <a:pt x="2622" y="63"/>
                    <a:pt x="2405" y="1"/>
                    <a:pt x="2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1345650" y="1356325"/>
              <a:ext cx="112325" cy="231600"/>
            </a:xfrm>
            <a:custGeom>
              <a:avLst/>
              <a:gdLst/>
              <a:ahLst/>
              <a:cxnLst/>
              <a:rect l="l" t="t" r="r" b="b"/>
              <a:pathLst>
                <a:path w="4493" h="9264" extrusionOk="0">
                  <a:moveTo>
                    <a:pt x="1152" y="0"/>
                  </a:moveTo>
                  <a:cubicBezTo>
                    <a:pt x="1124" y="0"/>
                    <a:pt x="1097" y="27"/>
                    <a:pt x="1103" y="61"/>
                  </a:cubicBezTo>
                  <a:cubicBezTo>
                    <a:pt x="1222" y="810"/>
                    <a:pt x="1632" y="1493"/>
                    <a:pt x="1835" y="2225"/>
                  </a:cubicBezTo>
                  <a:cubicBezTo>
                    <a:pt x="2078" y="3110"/>
                    <a:pt x="2130" y="4039"/>
                    <a:pt x="2337" y="4933"/>
                  </a:cubicBezTo>
                  <a:cubicBezTo>
                    <a:pt x="2344" y="4958"/>
                    <a:pt x="2351" y="4984"/>
                    <a:pt x="2359" y="5010"/>
                  </a:cubicBezTo>
                  <a:cubicBezTo>
                    <a:pt x="2231" y="4837"/>
                    <a:pt x="2101" y="4670"/>
                    <a:pt x="1989" y="4500"/>
                  </a:cubicBezTo>
                  <a:cubicBezTo>
                    <a:pt x="1516" y="3785"/>
                    <a:pt x="955" y="2898"/>
                    <a:pt x="141" y="2548"/>
                  </a:cubicBezTo>
                  <a:cubicBezTo>
                    <a:pt x="129" y="2543"/>
                    <a:pt x="117" y="2540"/>
                    <a:pt x="105" y="2540"/>
                  </a:cubicBezTo>
                  <a:cubicBezTo>
                    <a:pt x="43" y="2540"/>
                    <a:pt x="0" y="2610"/>
                    <a:pt x="49" y="2667"/>
                  </a:cubicBezTo>
                  <a:cubicBezTo>
                    <a:pt x="564" y="3277"/>
                    <a:pt x="1137" y="3787"/>
                    <a:pt x="1607" y="4443"/>
                  </a:cubicBezTo>
                  <a:cubicBezTo>
                    <a:pt x="1867" y="4804"/>
                    <a:pt x="2280" y="5234"/>
                    <a:pt x="2568" y="5691"/>
                  </a:cubicBezTo>
                  <a:cubicBezTo>
                    <a:pt x="2657" y="5944"/>
                    <a:pt x="2760" y="6198"/>
                    <a:pt x="2872" y="6448"/>
                  </a:cubicBezTo>
                  <a:cubicBezTo>
                    <a:pt x="2883" y="6499"/>
                    <a:pt x="2889" y="6552"/>
                    <a:pt x="2893" y="6603"/>
                  </a:cubicBezTo>
                  <a:cubicBezTo>
                    <a:pt x="2893" y="6641"/>
                    <a:pt x="2917" y="6657"/>
                    <a:pt x="2944" y="6657"/>
                  </a:cubicBezTo>
                  <a:cubicBezTo>
                    <a:pt x="2952" y="6657"/>
                    <a:pt x="2959" y="6656"/>
                    <a:pt x="2967" y="6654"/>
                  </a:cubicBezTo>
                  <a:cubicBezTo>
                    <a:pt x="3380" y="7535"/>
                    <a:pt x="3887" y="8392"/>
                    <a:pt x="4295" y="9216"/>
                  </a:cubicBezTo>
                  <a:cubicBezTo>
                    <a:pt x="4311" y="9249"/>
                    <a:pt x="4340" y="9263"/>
                    <a:pt x="4370" y="9263"/>
                  </a:cubicBezTo>
                  <a:cubicBezTo>
                    <a:pt x="4430" y="9263"/>
                    <a:pt x="4492" y="9210"/>
                    <a:pt x="4470" y="9142"/>
                  </a:cubicBezTo>
                  <a:cubicBezTo>
                    <a:pt x="3949" y="7573"/>
                    <a:pt x="2931" y="6195"/>
                    <a:pt x="2555" y="4571"/>
                  </a:cubicBezTo>
                  <a:cubicBezTo>
                    <a:pt x="2368" y="3770"/>
                    <a:pt x="2308" y="2947"/>
                    <a:pt x="2116" y="2148"/>
                  </a:cubicBezTo>
                  <a:cubicBezTo>
                    <a:pt x="1943" y="1415"/>
                    <a:pt x="1575" y="668"/>
                    <a:pt x="1191" y="24"/>
                  </a:cubicBezTo>
                  <a:cubicBezTo>
                    <a:pt x="1181" y="7"/>
                    <a:pt x="1166" y="0"/>
                    <a:pt x="1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1729350" y="1535950"/>
              <a:ext cx="133200" cy="92575"/>
            </a:xfrm>
            <a:custGeom>
              <a:avLst/>
              <a:gdLst/>
              <a:ahLst/>
              <a:cxnLst/>
              <a:rect l="l" t="t" r="r" b="b"/>
              <a:pathLst>
                <a:path w="5328" h="3703" extrusionOk="0">
                  <a:moveTo>
                    <a:pt x="3049" y="0"/>
                  </a:moveTo>
                  <a:cubicBezTo>
                    <a:pt x="1903" y="0"/>
                    <a:pt x="630" y="759"/>
                    <a:pt x="153" y="1741"/>
                  </a:cubicBezTo>
                  <a:cubicBezTo>
                    <a:pt x="131" y="1781"/>
                    <a:pt x="142" y="1830"/>
                    <a:pt x="178" y="1860"/>
                  </a:cubicBezTo>
                  <a:cubicBezTo>
                    <a:pt x="1" y="2528"/>
                    <a:pt x="683" y="3495"/>
                    <a:pt x="1349" y="3495"/>
                  </a:cubicBezTo>
                  <a:cubicBezTo>
                    <a:pt x="1563" y="3495"/>
                    <a:pt x="1776" y="3395"/>
                    <a:pt x="1958" y="3153"/>
                  </a:cubicBezTo>
                  <a:cubicBezTo>
                    <a:pt x="2210" y="2816"/>
                    <a:pt x="2378" y="2430"/>
                    <a:pt x="2598" y="2075"/>
                  </a:cubicBezTo>
                  <a:cubicBezTo>
                    <a:pt x="2711" y="1890"/>
                    <a:pt x="2803" y="1816"/>
                    <a:pt x="2881" y="1816"/>
                  </a:cubicBezTo>
                  <a:cubicBezTo>
                    <a:pt x="3006" y="1816"/>
                    <a:pt x="3093" y="2011"/>
                    <a:pt x="3165" y="2245"/>
                  </a:cubicBezTo>
                  <a:cubicBezTo>
                    <a:pt x="3301" y="2679"/>
                    <a:pt x="3397" y="3300"/>
                    <a:pt x="3807" y="3575"/>
                  </a:cubicBezTo>
                  <a:cubicBezTo>
                    <a:pt x="3936" y="3660"/>
                    <a:pt x="4099" y="3703"/>
                    <a:pt x="4264" y="3703"/>
                  </a:cubicBezTo>
                  <a:cubicBezTo>
                    <a:pt x="4539" y="3703"/>
                    <a:pt x="4820" y="3585"/>
                    <a:pt x="4959" y="3351"/>
                  </a:cubicBezTo>
                  <a:cubicBezTo>
                    <a:pt x="5327" y="2726"/>
                    <a:pt x="5193" y="1863"/>
                    <a:pt x="4922" y="1227"/>
                  </a:cubicBezTo>
                  <a:cubicBezTo>
                    <a:pt x="4552" y="353"/>
                    <a:pt x="3830" y="0"/>
                    <a:pt x="3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1189375" y="1753425"/>
              <a:ext cx="156575" cy="96350"/>
            </a:xfrm>
            <a:custGeom>
              <a:avLst/>
              <a:gdLst/>
              <a:ahLst/>
              <a:cxnLst/>
              <a:rect l="l" t="t" r="r" b="b"/>
              <a:pathLst>
                <a:path w="6263" h="3854" extrusionOk="0">
                  <a:moveTo>
                    <a:pt x="164" y="0"/>
                  </a:moveTo>
                  <a:cubicBezTo>
                    <a:pt x="85" y="0"/>
                    <a:pt x="1" y="91"/>
                    <a:pt x="44" y="191"/>
                  </a:cubicBezTo>
                  <a:cubicBezTo>
                    <a:pt x="655" y="1591"/>
                    <a:pt x="1374" y="3259"/>
                    <a:pt x="2950" y="3754"/>
                  </a:cubicBezTo>
                  <a:cubicBezTo>
                    <a:pt x="3164" y="3821"/>
                    <a:pt x="3389" y="3853"/>
                    <a:pt x="3617" y="3853"/>
                  </a:cubicBezTo>
                  <a:cubicBezTo>
                    <a:pt x="4785" y="3853"/>
                    <a:pt x="6034" y="3024"/>
                    <a:pt x="6247" y="1887"/>
                  </a:cubicBezTo>
                  <a:cubicBezTo>
                    <a:pt x="6263" y="1805"/>
                    <a:pt x="6190" y="1718"/>
                    <a:pt x="6115" y="1718"/>
                  </a:cubicBezTo>
                  <a:cubicBezTo>
                    <a:pt x="6086" y="1718"/>
                    <a:pt x="6056" y="1731"/>
                    <a:pt x="6030" y="1762"/>
                  </a:cubicBezTo>
                  <a:cubicBezTo>
                    <a:pt x="5343" y="2596"/>
                    <a:pt x="4567" y="3397"/>
                    <a:pt x="3556" y="3397"/>
                  </a:cubicBezTo>
                  <a:cubicBezTo>
                    <a:pt x="3232" y="3397"/>
                    <a:pt x="2884" y="3315"/>
                    <a:pt x="2508" y="3126"/>
                  </a:cubicBezTo>
                  <a:cubicBezTo>
                    <a:pt x="1399" y="2569"/>
                    <a:pt x="756" y="1131"/>
                    <a:pt x="258" y="66"/>
                  </a:cubicBezTo>
                  <a:cubicBezTo>
                    <a:pt x="236" y="20"/>
                    <a:pt x="201"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173525" y="2340475"/>
              <a:ext cx="158275" cy="134500"/>
            </a:xfrm>
            <a:custGeom>
              <a:avLst/>
              <a:gdLst/>
              <a:ahLst/>
              <a:cxnLst/>
              <a:rect l="l" t="t" r="r" b="b"/>
              <a:pathLst>
                <a:path w="6331" h="5380" extrusionOk="0">
                  <a:moveTo>
                    <a:pt x="1534" y="0"/>
                  </a:moveTo>
                  <a:cubicBezTo>
                    <a:pt x="1396" y="0"/>
                    <a:pt x="1259" y="72"/>
                    <a:pt x="1136" y="254"/>
                  </a:cubicBezTo>
                  <a:cubicBezTo>
                    <a:pt x="963" y="515"/>
                    <a:pt x="850" y="814"/>
                    <a:pt x="788" y="1123"/>
                  </a:cubicBezTo>
                  <a:cubicBezTo>
                    <a:pt x="779" y="1120"/>
                    <a:pt x="770" y="1119"/>
                    <a:pt x="762" y="1119"/>
                  </a:cubicBezTo>
                  <a:cubicBezTo>
                    <a:pt x="719" y="1119"/>
                    <a:pt x="681" y="1152"/>
                    <a:pt x="678" y="1199"/>
                  </a:cubicBezTo>
                  <a:cubicBezTo>
                    <a:pt x="587" y="2100"/>
                    <a:pt x="1" y="3402"/>
                    <a:pt x="502" y="4272"/>
                  </a:cubicBezTo>
                  <a:cubicBezTo>
                    <a:pt x="1021" y="5179"/>
                    <a:pt x="2112" y="5238"/>
                    <a:pt x="3047" y="5306"/>
                  </a:cubicBezTo>
                  <a:cubicBezTo>
                    <a:pt x="3522" y="5341"/>
                    <a:pt x="3996" y="5380"/>
                    <a:pt x="4470" y="5380"/>
                  </a:cubicBezTo>
                  <a:cubicBezTo>
                    <a:pt x="4762" y="5380"/>
                    <a:pt x="5054" y="5365"/>
                    <a:pt x="5345" y="5325"/>
                  </a:cubicBezTo>
                  <a:cubicBezTo>
                    <a:pt x="5828" y="5257"/>
                    <a:pt x="6330" y="4828"/>
                    <a:pt x="5882" y="4350"/>
                  </a:cubicBezTo>
                  <a:cubicBezTo>
                    <a:pt x="5384" y="3817"/>
                    <a:pt x="4546" y="3655"/>
                    <a:pt x="3875" y="3458"/>
                  </a:cubicBezTo>
                  <a:cubicBezTo>
                    <a:pt x="3338" y="3300"/>
                    <a:pt x="2877" y="3005"/>
                    <a:pt x="2702" y="2451"/>
                  </a:cubicBezTo>
                  <a:cubicBezTo>
                    <a:pt x="2522" y="1878"/>
                    <a:pt x="2593" y="1216"/>
                    <a:pt x="2316" y="670"/>
                  </a:cubicBezTo>
                  <a:cubicBezTo>
                    <a:pt x="2167" y="377"/>
                    <a:pt x="184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877075" y="1850450"/>
              <a:ext cx="412975" cy="552375"/>
            </a:xfrm>
            <a:custGeom>
              <a:avLst/>
              <a:gdLst/>
              <a:ahLst/>
              <a:cxnLst/>
              <a:rect l="l" t="t" r="r" b="b"/>
              <a:pathLst>
                <a:path w="16519" h="22095" extrusionOk="0">
                  <a:moveTo>
                    <a:pt x="3805" y="0"/>
                  </a:moveTo>
                  <a:cubicBezTo>
                    <a:pt x="3110" y="0"/>
                    <a:pt x="2424" y="51"/>
                    <a:pt x="1862" y="243"/>
                  </a:cubicBezTo>
                  <a:cubicBezTo>
                    <a:pt x="277" y="601"/>
                    <a:pt x="0" y="2453"/>
                    <a:pt x="723" y="3843"/>
                  </a:cubicBezTo>
                  <a:cubicBezTo>
                    <a:pt x="1952" y="6207"/>
                    <a:pt x="4749" y="6717"/>
                    <a:pt x="7201" y="6717"/>
                  </a:cubicBezTo>
                  <a:cubicBezTo>
                    <a:pt x="7413" y="6717"/>
                    <a:pt x="7623" y="6714"/>
                    <a:pt x="7829" y="6707"/>
                  </a:cubicBezTo>
                  <a:cubicBezTo>
                    <a:pt x="8460" y="6685"/>
                    <a:pt x="9060" y="6565"/>
                    <a:pt x="9678" y="6446"/>
                  </a:cubicBezTo>
                  <a:cubicBezTo>
                    <a:pt x="9845" y="6413"/>
                    <a:pt x="9998" y="6398"/>
                    <a:pt x="10138" y="6398"/>
                  </a:cubicBezTo>
                  <a:cubicBezTo>
                    <a:pt x="11672" y="6398"/>
                    <a:pt x="11664" y="8219"/>
                    <a:pt x="11800" y="9450"/>
                  </a:cubicBezTo>
                  <a:cubicBezTo>
                    <a:pt x="12041" y="11629"/>
                    <a:pt x="12233" y="13805"/>
                    <a:pt x="12253" y="15998"/>
                  </a:cubicBezTo>
                  <a:cubicBezTo>
                    <a:pt x="12262" y="16887"/>
                    <a:pt x="11438" y="22094"/>
                    <a:pt x="13271" y="22094"/>
                  </a:cubicBezTo>
                  <a:cubicBezTo>
                    <a:pt x="13328" y="22094"/>
                    <a:pt x="13389" y="22089"/>
                    <a:pt x="13452" y="22079"/>
                  </a:cubicBezTo>
                  <a:cubicBezTo>
                    <a:pt x="14517" y="21899"/>
                    <a:pt x="14939" y="21389"/>
                    <a:pt x="15092" y="20333"/>
                  </a:cubicBezTo>
                  <a:cubicBezTo>
                    <a:pt x="15352" y="18550"/>
                    <a:pt x="15702" y="16762"/>
                    <a:pt x="15833" y="14962"/>
                  </a:cubicBezTo>
                  <a:cubicBezTo>
                    <a:pt x="16076" y="11660"/>
                    <a:pt x="16518" y="8174"/>
                    <a:pt x="16382" y="4857"/>
                  </a:cubicBezTo>
                  <a:cubicBezTo>
                    <a:pt x="16262" y="1921"/>
                    <a:pt x="14420" y="1342"/>
                    <a:pt x="11805" y="790"/>
                  </a:cubicBezTo>
                  <a:cubicBezTo>
                    <a:pt x="10024" y="414"/>
                    <a:pt x="8258" y="61"/>
                    <a:pt x="6437" y="61"/>
                  </a:cubicBezTo>
                  <a:cubicBezTo>
                    <a:pt x="6351" y="61"/>
                    <a:pt x="6265" y="62"/>
                    <a:pt x="6179" y="63"/>
                  </a:cubicBezTo>
                  <a:cubicBezTo>
                    <a:pt x="6127" y="64"/>
                    <a:pt x="6074" y="65"/>
                    <a:pt x="6020" y="65"/>
                  </a:cubicBezTo>
                  <a:cubicBezTo>
                    <a:pt x="5382" y="65"/>
                    <a:pt x="4588" y="0"/>
                    <a:pt x="3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1164300" y="1967175"/>
              <a:ext cx="67900" cy="36225"/>
            </a:xfrm>
            <a:custGeom>
              <a:avLst/>
              <a:gdLst/>
              <a:ahLst/>
              <a:cxnLst/>
              <a:rect l="l" t="t" r="r" b="b"/>
              <a:pathLst>
                <a:path w="2716" h="1449" extrusionOk="0">
                  <a:moveTo>
                    <a:pt x="2543" y="0"/>
                  </a:moveTo>
                  <a:cubicBezTo>
                    <a:pt x="1606" y="0"/>
                    <a:pt x="618" y="576"/>
                    <a:pt x="51" y="1280"/>
                  </a:cubicBezTo>
                  <a:cubicBezTo>
                    <a:pt x="0" y="1322"/>
                    <a:pt x="16" y="1378"/>
                    <a:pt x="54" y="1412"/>
                  </a:cubicBezTo>
                  <a:cubicBezTo>
                    <a:pt x="73" y="1434"/>
                    <a:pt x="99" y="1448"/>
                    <a:pt x="125" y="1448"/>
                  </a:cubicBezTo>
                  <a:cubicBezTo>
                    <a:pt x="146" y="1448"/>
                    <a:pt x="168" y="1439"/>
                    <a:pt x="186" y="1416"/>
                  </a:cubicBezTo>
                  <a:cubicBezTo>
                    <a:pt x="413" y="1234"/>
                    <a:pt x="636" y="1045"/>
                    <a:pt x="889" y="900"/>
                  </a:cubicBezTo>
                  <a:cubicBezTo>
                    <a:pt x="1443" y="581"/>
                    <a:pt x="2097" y="481"/>
                    <a:pt x="2643" y="159"/>
                  </a:cubicBezTo>
                  <a:cubicBezTo>
                    <a:pt x="2716" y="116"/>
                    <a:pt x="2682" y="3"/>
                    <a:pt x="2601" y="1"/>
                  </a:cubicBezTo>
                  <a:cubicBezTo>
                    <a:pt x="2582" y="1"/>
                    <a:pt x="2562" y="0"/>
                    <a:pt x="2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1164225" y="1999250"/>
              <a:ext cx="75200" cy="15200"/>
            </a:xfrm>
            <a:custGeom>
              <a:avLst/>
              <a:gdLst/>
              <a:ahLst/>
              <a:cxnLst/>
              <a:rect l="l" t="t" r="r" b="b"/>
              <a:pathLst>
                <a:path w="3008" h="608" extrusionOk="0">
                  <a:moveTo>
                    <a:pt x="1962" y="1"/>
                  </a:moveTo>
                  <a:cubicBezTo>
                    <a:pt x="1318" y="1"/>
                    <a:pt x="654" y="139"/>
                    <a:pt x="107" y="391"/>
                  </a:cubicBezTo>
                  <a:cubicBezTo>
                    <a:pt x="0" y="440"/>
                    <a:pt x="59" y="607"/>
                    <a:pt x="162" y="607"/>
                  </a:cubicBezTo>
                  <a:cubicBezTo>
                    <a:pt x="172" y="607"/>
                    <a:pt x="183" y="606"/>
                    <a:pt x="195" y="602"/>
                  </a:cubicBezTo>
                  <a:cubicBezTo>
                    <a:pt x="1098" y="288"/>
                    <a:pt x="2012" y="520"/>
                    <a:pt x="2911" y="306"/>
                  </a:cubicBezTo>
                  <a:cubicBezTo>
                    <a:pt x="3008" y="283"/>
                    <a:pt x="3006" y="136"/>
                    <a:pt x="2911" y="112"/>
                  </a:cubicBezTo>
                  <a:cubicBezTo>
                    <a:pt x="2611" y="36"/>
                    <a:pt x="2289"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928950" y="1315200"/>
              <a:ext cx="102175" cy="151575"/>
            </a:xfrm>
            <a:custGeom>
              <a:avLst/>
              <a:gdLst/>
              <a:ahLst/>
              <a:cxnLst/>
              <a:rect l="l" t="t" r="r" b="b"/>
              <a:pathLst>
                <a:path w="4087" h="6063" extrusionOk="0">
                  <a:moveTo>
                    <a:pt x="2077" y="0"/>
                  </a:moveTo>
                  <a:cubicBezTo>
                    <a:pt x="1651" y="0"/>
                    <a:pt x="1254" y="194"/>
                    <a:pt x="1068" y="581"/>
                  </a:cubicBezTo>
                  <a:cubicBezTo>
                    <a:pt x="980" y="582"/>
                    <a:pt x="909" y="652"/>
                    <a:pt x="906" y="740"/>
                  </a:cubicBezTo>
                  <a:cubicBezTo>
                    <a:pt x="828" y="1917"/>
                    <a:pt x="304" y="3012"/>
                    <a:pt x="117" y="4170"/>
                  </a:cubicBezTo>
                  <a:cubicBezTo>
                    <a:pt x="35" y="4680"/>
                    <a:pt x="1" y="5466"/>
                    <a:pt x="491" y="5809"/>
                  </a:cubicBezTo>
                  <a:cubicBezTo>
                    <a:pt x="743" y="5987"/>
                    <a:pt x="999" y="6063"/>
                    <a:pt x="1250" y="6063"/>
                  </a:cubicBezTo>
                  <a:cubicBezTo>
                    <a:pt x="2175" y="6063"/>
                    <a:pt x="3026" y="5027"/>
                    <a:pt x="3326" y="4230"/>
                  </a:cubicBezTo>
                  <a:cubicBezTo>
                    <a:pt x="3748" y="3103"/>
                    <a:pt x="4087" y="1273"/>
                    <a:pt x="3066" y="376"/>
                  </a:cubicBezTo>
                  <a:cubicBezTo>
                    <a:pt x="2781" y="126"/>
                    <a:pt x="2419" y="0"/>
                    <a:pt x="2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918525" y="1144275"/>
              <a:ext cx="187750" cy="229075"/>
            </a:xfrm>
            <a:custGeom>
              <a:avLst/>
              <a:gdLst/>
              <a:ahLst/>
              <a:cxnLst/>
              <a:rect l="l" t="t" r="r" b="b"/>
              <a:pathLst>
                <a:path w="7510" h="9163" extrusionOk="0">
                  <a:moveTo>
                    <a:pt x="4951" y="1"/>
                  </a:moveTo>
                  <a:cubicBezTo>
                    <a:pt x="4294" y="1"/>
                    <a:pt x="3471" y="314"/>
                    <a:pt x="2569" y="655"/>
                  </a:cubicBezTo>
                  <a:cubicBezTo>
                    <a:pt x="164" y="1564"/>
                    <a:pt x="0" y="5365"/>
                    <a:pt x="1179" y="7252"/>
                  </a:cubicBezTo>
                  <a:cubicBezTo>
                    <a:pt x="1870" y="8357"/>
                    <a:pt x="3205" y="9162"/>
                    <a:pt x="4441" y="9162"/>
                  </a:cubicBezTo>
                  <a:cubicBezTo>
                    <a:pt x="5248" y="9162"/>
                    <a:pt x="6012" y="8820"/>
                    <a:pt x="6529" y="7994"/>
                  </a:cubicBezTo>
                  <a:cubicBezTo>
                    <a:pt x="7417" y="6581"/>
                    <a:pt x="7510" y="1979"/>
                    <a:pt x="6140" y="700"/>
                  </a:cubicBezTo>
                  <a:cubicBezTo>
                    <a:pt x="5870" y="189"/>
                    <a:pt x="5460" y="1"/>
                    <a:pt x="49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889025" y="2525450"/>
              <a:ext cx="158225" cy="134525"/>
            </a:xfrm>
            <a:custGeom>
              <a:avLst/>
              <a:gdLst/>
              <a:ahLst/>
              <a:cxnLst/>
              <a:rect l="l" t="t" r="r" b="b"/>
              <a:pathLst>
                <a:path w="6329" h="5381" extrusionOk="0">
                  <a:moveTo>
                    <a:pt x="1532" y="1"/>
                  </a:moveTo>
                  <a:cubicBezTo>
                    <a:pt x="1395" y="1"/>
                    <a:pt x="1258" y="73"/>
                    <a:pt x="1135" y="255"/>
                  </a:cubicBezTo>
                  <a:cubicBezTo>
                    <a:pt x="961" y="516"/>
                    <a:pt x="849" y="813"/>
                    <a:pt x="787" y="1122"/>
                  </a:cubicBezTo>
                  <a:cubicBezTo>
                    <a:pt x="779" y="1119"/>
                    <a:pt x="770" y="1118"/>
                    <a:pt x="761" y="1118"/>
                  </a:cubicBezTo>
                  <a:cubicBezTo>
                    <a:pt x="718" y="1118"/>
                    <a:pt x="680" y="1152"/>
                    <a:pt x="676" y="1198"/>
                  </a:cubicBezTo>
                  <a:cubicBezTo>
                    <a:pt x="585" y="2101"/>
                    <a:pt x="0" y="3402"/>
                    <a:pt x="500" y="4272"/>
                  </a:cubicBezTo>
                  <a:cubicBezTo>
                    <a:pt x="1021" y="5179"/>
                    <a:pt x="2111" y="5239"/>
                    <a:pt x="3047" y="5307"/>
                  </a:cubicBezTo>
                  <a:cubicBezTo>
                    <a:pt x="3518" y="5341"/>
                    <a:pt x="3990" y="5380"/>
                    <a:pt x="4462" y="5380"/>
                  </a:cubicBezTo>
                  <a:cubicBezTo>
                    <a:pt x="4756" y="5380"/>
                    <a:pt x="5051" y="5365"/>
                    <a:pt x="5345" y="5324"/>
                  </a:cubicBezTo>
                  <a:cubicBezTo>
                    <a:pt x="5827" y="5257"/>
                    <a:pt x="6328" y="4828"/>
                    <a:pt x="5882" y="4350"/>
                  </a:cubicBezTo>
                  <a:cubicBezTo>
                    <a:pt x="5384" y="3816"/>
                    <a:pt x="4545" y="3654"/>
                    <a:pt x="3873" y="3457"/>
                  </a:cubicBezTo>
                  <a:cubicBezTo>
                    <a:pt x="3336" y="3300"/>
                    <a:pt x="2877" y="3004"/>
                    <a:pt x="2702" y="2451"/>
                  </a:cubicBezTo>
                  <a:cubicBezTo>
                    <a:pt x="2521" y="1878"/>
                    <a:pt x="2592" y="1215"/>
                    <a:pt x="2315" y="669"/>
                  </a:cubicBezTo>
                  <a:cubicBezTo>
                    <a:pt x="2166" y="377"/>
                    <a:pt x="1848" y="1"/>
                    <a:pt x="1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790050" y="1802500"/>
              <a:ext cx="350875" cy="792675"/>
            </a:xfrm>
            <a:custGeom>
              <a:avLst/>
              <a:gdLst/>
              <a:ahLst/>
              <a:cxnLst/>
              <a:rect l="l" t="t" r="r" b="b"/>
              <a:pathLst>
                <a:path w="14035" h="31707" extrusionOk="0">
                  <a:moveTo>
                    <a:pt x="2155" y="1"/>
                  </a:moveTo>
                  <a:cubicBezTo>
                    <a:pt x="2103" y="1"/>
                    <a:pt x="2052" y="9"/>
                    <a:pt x="2001" y="25"/>
                  </a:cubicBezTo>
                  <a:cubicBezTo>
                    <a:pt x="856" y="396"/>
                    <a:pt x="0" y="4075"/>
                    <a:pt x="37" y="5002"/>
                  </a:cubicBezTo>
                  <a:cubicBezTo>
                    <a:pt x="82" y="6198"/>
                    <a:pt x="226" y="6602"/>
                    <a:pt x="823" y="7621"/>
                  </a:cubicBezTo>
                  <a:cubicBezTo>
                    <a:pt x="1364" y="8548"/>
                    <a:pt x="3502" y="9969"/>
                    <a:pt x="4225" y="10757"/>
                  </a:cubicBezTo>
                  <a:cubicBezTo>
                    <a:pt x="5520" y="12168"/>
                    <a:pt x="7091" y="13372"/>
                    <a:pt x="8568" y="14580"/>
                  </a:cubicBezTo>
                  <a:cubicBezTo>
                    <a:pt x="9986" y="15740"/>
                    <a:pt x="7184" y="20795"/>
                    <a:pt x="6698" y="21929"/>
                  </a:cubicBezTo>
                  <a:cubicBezTo>
                    <a:pt x="5934" y="23712"/>
                    <a:pt x="5248" y="25509"/>
                    <a:pt x="4782" y="27396"/>
                  </a:cubicBezTo>
                  <a:cubicBezTo>
                    <a:pt x="4482" y="28617"/>
                    <a:pt x="4100" y="29921"/>
                    <a:pt x="4895" y="31042"/>
                  </a:cubicBezTo>
                  <a:cubicBezTo>
                    <a:pt x="5230" y="31515"/>
                    <a:pt x="5526" y="31706"/>
                    <a:pt x="5788" y="31706"/>
                  </a:cubicBezTo>
                  <a:cubicBezTo>
                    <a:pt x="6783" y="31706"/>
                    <a:pt x="7285" y="28946"/>
                    <a:pt x="7530" y="28304"/>
                  </a:cubicBezTo>
                  <a:cubicBezTo>
                    <a:pt x="9058" y="24303"/>
                    <a:pt x="11672" y="20859"/>
                    <a:pt x="13097" y="16790"/>
                  </a:cubicBezTo>
                  <a:cubicBezTo>
                    <a:pt x="13662" y="15177"/>
                    <a:pt x="14035" y="13606"/>
                    <a:pt x="13741" y="11905"/>
                  </a:cubicBezTo>
                  <a:cubicBezTo>
                    <a:pt x="13450" y="10233"/>
                    <a:pt x="11690" y="8490"/>
                    <a:pt x="10690" y="7185"/>
                  </a:cubicBezTo>
                  <a:cubicBezTo>
                    <a:pt x="9094" y="5100"/>
                    <a:pt x="7145" y="3106"/>
                    <a:pt x="4702" y="2076"/>
                  </a:cubicBezTo>
                  <a:cubicBezTo>
                    <a:pt x="3996" y="1780"/>
                    <a:pt x="2952" y="1"/>
                    <a:pt x="2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957225" y="1880850"/>
              <a:ext cx="130350" cy="131000"/>
            </a:xfrm>
            <a:custGeom>
              <a:avLst/>
              <a:gdLst/>
              <a:ahLst/>
              <a:cxnLst/>
              <a:rect l="l" t="t" r="r" b="b"/>
              <a:pathLst>
                <a:path w="5214" h="5240" extrusionOk="0">
                  <a:moveTo>
                    <a:pt x="101" y="1"/>
                  </a:moveTo>
                  <a:cubicBezTo>
                    <a:pt x="46" y="1"/>
                    <a:pt x="0" y="67"/>
                    <a:pt x="48" y="118"/>
                  </a:cubicBezTo>
                  <a:cubicBezTo>
                    <a:pt x="896" y="1020"/>
                    <a:pt x="1813" y="1816"/>
                    <a:pt x="2615" y="2761"/>
                  </a:cubicBezTo>
                  <a:cubicBezTo>
                    <a:pt x="3321" y="3593"/>
                    <a:pt x="4057" y="4676"/>
                    <a:pt x="5014" y="5226"/>
                  </a:cubicBezTo>
                  <a:cubicBezTo>
                    <a:pt x="5030" y="5236"/>
                    <a:pt x="5047" y="5240"/>
                    <a:pt x="5064" y="5240"/>
                  </a:cubicBezTo>
                  <a:cubicBezTo>
                    <a:pt x="5141" y="5240"/>
                    <a:pt x="5213" y="5154"/>
                    <a:pt x="5162" y="5078"/>
                  </a:cubicBezTo>
                  <a:cubicBezTo>
                    <a:pt x="4538" y="4147"/>
                    <a:pt x="3611" y="3351"/>
                    <a:pt x="2869" y="2508"/>
                  </a:cubicBezTo>
                  <a:cubicBezTo>
                    <a:pt x="2035" y="1561"/>
                    <a:pt x="1089" y="845"/>
                    <a:pt x="149" y="19"/>
                  </a:cubicBezTo>
                  <a:cubicBezTo>
                    <a:pt x="133" y="6"/>
                    <a:pt x="117" y="1"/>
                    <a:pt x="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1016150" y="2159325"/>
              <a:ext cx="70550" cy="37750"/>
            </a:xfrm>
            <a:custGeom>
              <a:avLst/>
              <a:gdLst/>
              <a:ahLst/>
              <a:cxnLst/>
              <a:rect l="l" t="t" r="r" b="b"/>
              <a:pathLst>
                <a:path w="2822" h="1510" extrusionOk="0">
                  <a:moveTo>
                    <a:pt x="2529" y="1"/>
                  </a:moveTo>
                  <a:cubicBezTo>
                    <a:pt x="2527" y="1"/>
                    <a:pt x="2526" y="1"/>
                    <a:pt x="2524" y="1"/>
                  </a:cubicBezTo>
                  <a:cubicBezTo>
                    <a:pt x="2156" y="20"/>
                    <a:pt x="1805" y="145"/>
                    <a:pt x="1446" y="219"/>
                  </a:cubicBezTo>
                  <a:cubicBezTo>
                    <a:pt x="999" y="309"/>
                    <a:pt x="540" y="347"/>
                    <a:pt x="85" y="377"/>
                  </a:cubicBezTo>
                  <a:cubicBezTo>
                    <a:pt x="81" y="377"/>
                    <a:pt x="77" y="381"/>
                    <a:pt x="73" y="381"/>
                  </a:cubicBezTo>
                  <a:cubicBezTo>
                    <a:pt x="65" y="385"/>
                    <a:pt x="57" y="388"/>
                    <a:pt x="50" y="392"/>
                  </a:cubicBezTo>
                  <a:cubicBezTo>
                    <a:pt x="39" y="397"/>
                    <a:pt x="28" y="405"/>
                    <a:pt x="19" y="414"/>
                  </a:cubicBezTo>
                  <a:cubicBezTo>
                    <a:pt x="12" y="425"/>
                    <a:pt x="8" y="437"/>
                    <a:pt x="6" y="450"/>
                  </a:cubicBezTo>
                  <a:cubicBezTo>
                    <a:pt x="6" y="454"/>
                    <a:pt x="0" y="459"/>
                    <a:pt x="0" y="465"/>
                  </a:cubicBezTo>
                  <a:cubicBezTo>
                    <a:pt x="0" y="476"/>
                    <a:pt x="8" y="485"/>
                    <a:pt x="11" y="494"/>
                  </a:cubicBezTo>
                  <a:cubicBezTo>
                    <a:pt x="14" y="505"/>
                    <a:pt x="19" y="516"/>
                    <a:pt x="25" y="525"/>
                  </a:cubicBezTo>
                  <a:cubicBezTo>
                    <a:pt x="494" y="973"/>
                    <a:pt x="1221" y="1510"/>
                    <a:pt x="1894" y="1510"/>
                  </a:cubicBezTo>
                  <a:cubicBezTo>
                    <a:pt x="2210" y="1510"/>
                    <a:pt x="2514" y="1392"/>
                    <a:pt x="2774" y="1091"/>
                  </a:cubicBezTo>
                  <a:cubicBezTo>
                    <a:pt x="2822" y="1037"/>
                    <a:pt x="2790" y="933"/>
                    <a:pt x="2720" y="933"/>
                  </a:cubicBezTo>
                  <a:cubicBezTo>
                    <a:pt x="2710" y="933"/>
                    <a:pt x="2699" y="935"/>
                    <a:pt x="2688" y="940"/>
                  </a:cubicBezTo>
                  <a:cubicBezTo>
                    <a:pt x="2378" y="1063"/>
                    <a:pt x="2112" y="1153"/>
                    <a:pt x="1822" y="1153"/>
                  </a:cubicBezTo>
                  <a:cubicBezTo>
                    <a:pt x="1680" y="1153"/>
                    <a:pt x="1532" y="1132"/>
                    <a:pt x="1372" y="1082"/>
                  </a:cubicBezTo>
                  <a:cubicBezTo>
                    <a:pt x="1025" y="975"/>
                    <a:pt x="718" y="765"/>
                    <a:pt x="410" y="566"/>
                  </a:cubicBezTo>
                  <a:lnTo>
                    <a:pt x="410" y="566"/>
                  </a:lnTo>
                  <a:cubicBezTo>
                    <a:pt x="518" y="569"/>
                    <a:pt x="628" y="572"/>
                    <a:pt x="739" y="572"/>
                  </a:cubicBezTo>
                  <a:cubicBezTo>
                    <a:pt x="1378" y="572"/>
                    <a:pt x="2060" y="496"/>
                    <a:pt x="2567" y="165"/>
                  </a:cubicBezTo>
                  <a:cubicBezTo>
                    <a:pt x="2636" y="121"/>
                    <a:pt x="2616" y="1"/>
                    <a:pt x="2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91550" y="1413475"/>
              <a:ext cx="230375" cy="483450"/>
            </a:xfrm>
            <a:custGeom>
              <a:avLst/>
              <a:gdLst/>
              <a:ahLst/>
              <a:cxnLst/>
              <a:rect l="l" t="t" r="r" b="b"/>
              <a:pathLst>
                <a:path w="9215" h="19338" extrusionOk="0">
                  <a:moveTo>
                    <a:pt x="6152" y="0"/>
                  </a:moveTo>
                  <a:cubicBezTo>
                    <a:pt x="6099" y="0"/>
                    <a:pt x="6048" y="6"/>
                    <a:pt x="5999" y="18"/>
                  </a:cubicBezTo>
                  <a:cubicBezTo>
                    <a:pt x="5220" y="206"/>
                    <a:pt x="3732" y="2404"/>
                    <a:pt x="3383" y="3010"/>
                  </a:cubicBezTo>
                  <a:cubicBezTo>
                    <a:pt x="1918" y="5551"/>
                    <a:pt x="1049" y="7861"/>
                    <a:pt x="625" y="10838"/>
                  </a:cubicBezTo>
                  <a:cubicBezTo>
                    <a:pt x="353" y="12751"/>
                    <a:pt x="1" y="16249"/>
                    <a:pt x="1255" y="17848"/>
                  </a:cubicBezTo>
                  <a:cubicBezTo>
                    <a:pt x="1957" y="18744"/>
                    <a:pt x="3148" y="19338"/>
                    <a:pt x="4288" y="19338"/>
                  </a:cubicBezTo>
                  <a:cubicBezTo>
                    <a:pt x="4999" y="19338"/>
                    <a:pt x="5691" y="19107"/>
                    <a:pt x="6231" y="18574"/>
                  </a:cubicBezTo>
                  <a:cubicBezTo>
                    <a:pt x="7640" y="17185"/>
                    <a:pt x="8039" y="15125"/>
                    <a:pt x="8331" y="13251"/>
                  </a:cubicBezTo>
                  <a:cubicBezTo>
                    <a:pt x="8512" y="12089"/>
                    <a:pt x="9215" y="9431"/>
                    <a:pt x="8754" y="8381"/>
                  </a:cubicBezTo>
                  <a:lnTo>
                    <a:pt x="8491" y="1963"/>
                  </a:lnTo>
                  <a:cubicBezTo>
                    <a:pt x="8221" y="1354"/>
                    <a:pt x="6972" y="0"/>
                    <a:pt x="6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653725" y="1427475"/>
              <a:ext cx="385975" cy="332675"/>
            </a:xfrm>
            <a:custGeom>
              <a:avLst/>
              <a:gdLst/>
              <a:ahLst/>
              <a:cxnLst/>
              <a:rect l="l" t="t" r="r" b="b"/>
              <a:pathLst>
                <a:path w="15439" h="13307" extrusionOk="0">
                  <a:moveTo>
                    <a:pt x="10963" y="1731"/>
                  </a:moveTo>
                  <a:cubicBezTo>
                    <a:pt x="11093" y="1731"/>
                    <a:pt x="11227" y="1737"/>
                    <a:pt x="11366" y="1754"/>
                  </a:cubicBezTo>
                  <a:cubicBezTo>
                    <a:pt x="12637" y="1915"/>
                    <a:pt x="13235" y="3505"/>
                    <a:pt x="13503" y="4839"/>
                  </a:cubicBezTo>
                  <a:cubicBezTo>
                    <a:pt x="13786" y="6241"/>
                    <a:pt x="13056" y="7625"/>
                    <a:pt x="12310" y="8747"/>
                  </a:cubicBezTo>
                  <a:cubicBezTo>
                    <a:pt x="11717" y="9641"/>
                    <a:pt x="10826" y="10738"/>
                    <a:pt x="9637" y="10738"/>
                  </a:cubicBezTo>
                  <a:cubicBezTo>
                    <a:pt x="9624" y="10738"/>
                    <a:pt x="9612" y="10738"/>
                    <a:pt x="9599" y="10738"/>
                  </a:cubicBezTo>
                  <a:cubicBezTo>
                    <a:pt x="9052" y="10727"/>
                    <a:pt x="8302" y="10288"/>
                    <a:pt x="7696" y="10288"/>
                  </a:cubicBezTo>
                  <a:cubicBezTo>
                    <a:pt x="7670" y="10288"/>
                    <a:pt x="7645" y="10289"/>
                    <a:pt x="7620" y="10291"/>
                  </a:cubicBezTo>
                  <a:cubicBezTo>
                    <a:pt x="7756" y="9910"/>
                    <a:pt x="7881" y="9530"/>
                    <a:pt x="8000" y="9174"/>
                  </a:cubicBezTo>
                  <a:cubicBezTo>
                    <a:pt x="8478" y="7761"/>
                    <a:pt x="8862" y="6460"/>
                    <a:pt x="9083" y="4972"/>
                  </a:cubicBezTo>
                  <a:cubicBezTo>
                    <a:pt x="9236" y="3952"/>
                    <a:pt x="9547" y="2908"/>
                    <a:pt x="9453" y="1731"/>
                  </a:cubicBezTo>
                  <a:lnTo>
                    <a:pt x="9453" y="1731"/>
                  </a:lnTo>
                  <a:cubicBezTo>
                    <a:pt x="9597" y="1773"/>
                    <a:pt x="9749" y="1788"/>
                    <a:pt x="9908" y="1788"/>
                  </a:cubicBezTo>
                  <a:cubicBezTo>
                    <a:pt x="10227" y="1788"/>
                    <a:pt x="10577" y="1731"/>
                    <a:pt x="10963" y="1731"/>
                  </a:cubicBezTo>
                  <a:close/>
                  <a:moveTo>
                    <a:pt x="7430" y="0"/>
                  </a:moveTo>
                  <a:cubicBezTo>
                    <a:pt x="6939" y="0"/>
                    <a:pt x="6440" y="44"/>
                    <a:pt x="5939" y="64"/>
                  </a:cubicBezTo>
                  <a:cubicBezTo>
                    <a:pt x="5860" y="67"/>
                    <a:pt x="5777" y="69"/>
                    <a:pt x="5691" y="69"/>
                  </a:cubicBezTo>
                  <a:cubicBezTo>
                    <a:pt x="5263" y="69"/>
                    <a:pt x="4755" y="34"/>
                    <a:pt x="4240" y="34"/>
                  </a:cubicBezTo>
                  <a:cubicBezTo>
                    <a:pt x="3338" y="34"/>
                    <a:pt x="2417" y="141"/>
                    <a:pt x="1879" y="726"/>
                  </a:cubicBezTo>
                  <a:cubicBezTo>
                    <a:pt x="1089" y="1587"/>
                    <a:pt x="2371" y="1822"/>
                    <a:pt x="3264" y="2053"/>
                  </a:cubicBezTo>
                  <a:cubicBezTo>
                    <a:pt x="3783" y="2186"/>
                    <a:pt x="4315" y="2262"/>
                    <a:pt x="4852" y="2282"/>
                  </a:cubicBezTo>
                  <a:cubicBezTo>
                    <a:pt x="4674" y="2500"/>
                    <a:pt x="4508" y="2718"/>
                    <a:pt x="4365" y="2931"/>
                  </a:cubicBezTo>
                  <a:cubicBezTo>
                    <a:pt x="2911" y="5081"/>
                    <a:pt x="1" y="11228"/>
                    <a:pt x="3386" y="12910"/>
                  </a:cubicBezTo>
                  <a:cubicBezTo>
                    <a:pt x="3939" y="13186"/>
                    <a:pt x="4420" y="13306"/>
                    <a:pt x="4841" y="13306"/>
                  </a:cubicBezTo>
                  <a:cubicBezTo>
                    <a:pt x="5760" y="13306"/>
                    <a:pt x="6395" y="12734"/>
                    <a:pt x="6873" y="11945"/>
                  </a:cubicBezTo>
                  <a:cubicBezTo>
                    <a:pt x="6898" y="12007"/>
                    <a:pt x="8455" y="12924"/>
                    <a:pt x="9125" y="12971"/>
                  </a:cubicBezTo>
                  <a:cubicBezTo>
                    <a:pt x="9196" y="12976"/>
                    <a:pt x="9268" y="12978"/>
                    <a:pt x="9340" y="12978"/>
                  </a:cubicBezTo>
                  <a:cubicBezTo>
                    <a:pt x="10289" y="12978"/>
                    <a:pt x="11229" y="12562"/>
                    <a:pt x="12024" y="12085"/>
                  </a:cubicBezTo>
                  <a:cubicBezTo>
                    <a:pt x="13902" y="10960"/>
                    <a:pt x="14986" y="9083"/>
                    <a:pt x="15227" y="6946"/>
                  </a:cubicBezTo>
                  <a:cubicBezTo>
                    <a:pt x="15439" y="5076"/>
                    <a:pt x="14935" y="3268"/>
                    <a:pt x="13911" y="1725"/>
                  </a:cubicBezTo>
                  <a:cubicBezTo>
                    <a:pt x="13453" y="1037"/>
                    <a:pt x="12909" y="509"/>
                    <a:pt x="12105" y="256"/>
                  </a:cubicBezTo>
                  <a:cubicBezTo>
                    <a:pt x="11503" y="66"/>
                    <a:pt x="10790" y="0"/>
                    <a:pt x="10095" y="0"/>
                  </a:cubicBezTo>
                  <a:cubicBezTo>
                    <a:pt x="9528" y="0"/>
                    <a:pt x="8973" y="44"/>
                    <a:pt x="8501" y="100"/>
                  </a:cubicBezTo>
                  <a:cubicBezTo>
                    <a:pt x="8150" y="24"/>
                    <a:pt x="7792" y="0"/>
                    <a:pt x="7430"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896625" y="1444400"/>
              <a:ext cx="418550" cy="331000"/>
            </a:xfrm>
            <a:custGeom>
              <a:avLst/>
              <a:gdLst/>
              <a:ahLst/>
              <a:cxnLst/>
              <a:rect l="l" t="t" r="r" b="b"/>
              <a:pathLst>
                <a:path w="16742" h="13240" extrusionOk="0">
                  <a:moveTo>
                    <a:pt x="1493" y="0"/>
                  </a:moveTo>
                  <a:cubicBezTo>
                    <a:pt x="1200" y="0"/>
                    <a:pt x="956" y="86"/>
                    <a:pt x="816" y="217"/>
                  </a:cubicBezTo>
                  <a:cubicBezTo>
                    <a:pt x="347" y="657"/>
                    <a:pt x="1" y="1499"/>
                    <a:pt x="329" y="2056"/>
                  </a:cubicBezTo>
                  <a:cubicBezTo>
                    <a:pt x="329" y="2067"/>
                    <a:pt x="330" y="2073"/>
                    <a:pt x="332" y="2082"/>
                  </a:cubicBezTo>
                  <a:cubicBezTo>
                    <a:pt x="705" y="4433"/>
                    <a:pt x="1798" y="6903"/>
                    <a:pt x="2880" y="9032"/>
                  </a:cubicBezTo>
                  <a:cubicBezTo>
                    <a:pt x="3802" y="10849"/>
                    <a:pt x="5053" y="12501"/>
                    <a:pt x="7158" y="13045"/>
                  </a:cubicBezTo>
                  <a:cubicBezTo>
                    <a:pt x="7691" y="13183"/>
                    <a:pt x="8284" y="13240"/>
                    <a:pt x="8906" y="13240"/>
                  </a:cubicBezTo>
                  <a:cubicBezTo>
                    <a:pt x="10682" y="13240"/>
                    <a:pt x="12692" y="12778"/>
                    <a:pt x="14181" y="12430"/>
                  </a:cubicBezTo>
                  <a:cubicBezTo>
                    <a:pt x="15133" y="12209"/>
                    <a:pt x="16741" y="11377"/>
                    <a:pt x="15609" y="10291"/>
                  </a:cubicBezTo>
                  <a:cubicBezTo>
                    <a:pt x="15173" y="9871"/>
                    <a:pt x="14608" y="9776"/>
                    <a:pt x="14027" y="9776"/>
                  </a:cubicBezTo>
                  <a:cubicBezTo>
                    <a:pt x="13826" y="9776"/>
                    <a:pt x="13623" y="9788"/>
                    <a:pt x="13423" y="9801"/>
                  </a:cubicBezTo>
                  <a:cubicBezTo>
                    <a:pt x="12875" y="9837"/>
                    <a:pt x="12303" y="9871"/>
                    <a:pt x="11728" y="9871"/>
                  </a:cubicBezTo>
                  <a:cubicBezTo>
                    <a:pt x="10558" y="9871"/>
                    <a:pt x="9380" y="9729"/>
                    <a:pt x="8389" y="9170"/>
                  </a:cubicBezTo>
                  <a:cubicBezTo>
                    <a:pt x="6075" y="7863"/>
                    <a:pt x="4483" y="4733"/>
                    <a:pt x="3863" y="2429"/>
                  </a:cubicBezTo>
                  <a:cubicBezTo>
                    <a:pt x="3365" y="581"/>
                    <a:pt x="2259" y="0"/>
                    <a:pt x="1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914150" y="1111875"/>
              <a:ext cx="235900" cy="206600"/>
            </a:xfrm>
            <a:custGeom>
              <a:avLst/>
              <a:gdLst/>
              <a:ahLst/>
              <a:cxnLst/>
              <a:rect l="l" t="t" r="r" b="b"/>
              <a:pathLst>
                <a:path w="9436" h="8264" extrusionOk="0">
                  <a:moveTo>
                    <a:pt x="4070" y="1"/>
                  </a:moveTo>
                  <a:cubicBezTo>
                    <a:pt x="2041" y="1"/>
                    <a:pt x="1142" y="1227"/>
                    <a:pt x="519" y="2716"/>
                  </a:cubicBezTo>
                  <a:cubicBezTo>
                    <a:pt x="262" y="3332"/>
                    <a:pt x="84" y="4043"/>
                    <a:pt x="98" y="4728"/>
                  </a:cubicBezTo>
                  <a:cubicBezTo>
                    <a:pt x="24" y="5104"/>
                    <a:pt x="1" y="5502"/>
                    <a:pt x="72" y="5867"/>
                  </a:cubicBezTo>
                  <a:cubicBezTo>
                    <a:pt x="175" y="6386"/>
                    <a:pt x="457" y="6859"/>
                    <a:pt x="669" y="7340"/>
                  </a:cubicBezTo>
                  <a:cubicBezTo>
                    <a:pt x="795" y="7626"/>
                    <a:pt x="893" y="8036"/>
                    <a:pt x="1114" y="8264"/>
                  </a:cubicBezTo>
                  <a:cubicBezTo>
                    <a:pt x="1533" y="8021"/>
                    <a:pt x="1777" y="7373"/>
                    <a:pt x="2050" y="6988"/>
                  </a:cubicBezTo>
                  <a:cubicBezTo>
                    <a:pt x="2493" y="6363"/>
                    <a:pt x="2913" y="5763"/>
                    <a:pt x="3239" y="5101"/>
                  </a:cubicBezTo>
                  <a:cubicBezTo>
                    <a:pt x="3690" y="4724"/>
                    <a:pt x="4178" y="4393"/>
                    <a:pt x="4696" y="4113"/>
                  </a:cubicBezTo>
                  <a:cubicBezTo>
                    <a:pt x="5678" y="3582"/>
                    <a:pt x="6774" y="3634"/>
                    <a:pt x="7824" y="3333"/>
                  </a:cubicBezTo>
                  <a:cubicBezTo>
                    <a:pt x="8282" y="3202"/>
                    <a:pt x="8625" y="3038"/>
                    <a:pt x="8961" y="2701"/>
                  </a:cubicBezTo>
                  <a:cubicBezTo>
                    <a:pt x="9071" y="2591"/>
                    <a:pt x="9420" y="2331"/>
                    <a:pt x="9347" y="2166"/>
                  </a:cubicBezTo>
                  <a:cubicBezTo>
                    <a:pt x="9216" y="1858"/>
                    <a:pt x="8205" y="1889"/>
                    <a:pt x="7917" y="1810"/>
                  </a:cubicBezTo>
                  <a:cubicBezTo>
                    <a:pt x="8140" y="1632"/>
                    <a:pt x="8560" y="1566"/>
                    <a:pt x="8828" y="1400"/>
                  </a:cubicBezTo>
                  <a:cubicBezTo>
                    <a:pt x="8936" y="1334"/>
                    <a:pt x="9436" y="1018"/>
                    <a:pt x="9395" y="872"/>
                  </a:cubicBezTo>
                  <a:cubicBezTo>
                    <a:pt x="9373" y="792"/>
                    <a:pt x="9287" y="771"/>
                    <a:pt x="9192" y="771"/>
                  </a:cubicBezTo>
                  <a:cubicBezTo>
                    <a:pt x="9088" y="771"/>
                    <a:pt x="8972" y="796"/>
                    <a:pt x="8919" y="799"/>
                  </a:cubicBezTo>
                  <a:cubicBezTo>
                    <a:pt x="8881" y="801"/>
                    <a:pt x="8843" y="802"/>
                    <a:pt x="8806" y="802"/>
                  </a:cubicBezTo>
                  <a:cubicBezTo>
                    <a:pt x="8501" y="802"/>
                    <a:pt x="8225" y="733"/>
                    <a:pt x="7922" y="664"/>
                  </a:cubicBezTo>
                  <a:cubicBezTo>
                    <a:pt x="7057" y="466"/>
                    <a:pt x="6661" y="457"/>
                    <a:pt x="5803" y="242"/>
                  </a:cubicBezTo>
                  <a:cubicBezTo>
                    <a:pt x="5147" y="76"/>
                    <a:pt x="4574" y="1"/>
                    <a:pt x="407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925050" y="1244850"/>
              <a:ext cx="62425" cy="63600"/>
            </a:xfrm>
            <a:custGeom>
              <a:avLst/>
              <a:gdLst/>
              <a:ahLst/>
              <a:cxnLst/>
              <a:rect l="l" t="t" r="r" b="b"/>
              <a:pathLst>
                <a:path w="2497" h="2544" extrusionOk="0">
                  <a:moveTo>
                    <a:pt x="1464" y="1"/>
                  </a:moveTo>
                  <a:cubicBezTo>
                    <a:pt x="1292" y="1"/>
                    <a:pt x="1081" y="79"/>
                    <a:pt x="955" y="166"/>
                  </a:cubicBezTo>
                  <a:cubicBezTo>
                    <a:pt x="0" y="828"/>
                    <a:pt x="761" y="2544"/>
                    <a:pt x="1826" y="2544"/>
                  </a:cubicBezTo>
                  <a:cubicBezTo>
                    <a:pt x="1883" y="2544"/>
                    <a:pt x="1940" y="2539"/>
                    <a:pt x="1999" y="2529"/>
                  </a:cubicBezTo>
                  <a:cubicBezTo>
                    <a:pt x="2200" y="2389"/>
                    <a:pt x="2497" y="2247"/>
                    <a:pt x="2477" y="1963"/>
                  </a:cubicBezTo>
                  <a:cubicBezTo>
                    <a:pt x="2463" y="1789"/>
                    <a:pt x="2381" y="1621"/>
                    <a:pt x="2333" y="1454"/>
                  </a:cubicBezTo>
                  <a:cubicBezTo>
                    <a:pt x="2277" y="1267"/>
                    <a:pt x="2223" y="1081"/>
                    <a:pt x="2161" y="897"/>
                  </a:cubicBezTo>
                  <a:cubicBezTo>
                    <a:pt x="2059" y="596"/>
                    <a:pt x="1918" y="76"/>
                    <a:pt x="1549" y="8"/>
                  </a:cubicBezTo>
                  <a:cubicBezTo>
                    <a:pt x="1522" y="3"/>
                    <a:pt x="1494" y="1"/>
                    <a:pt x="14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242350" y="1669450"/>
              <a:ext cx="129000" cy="86775"/>
            </a:xfrm>
            <a:custGeom>
              <a:avLst/>
              <a:gdLst/>
              <a:ahLst/>
              <a:cxnLst/>
              <a:rect l="l" t="t" r="r" b="b"/>
              <a:pathLst>
                <a:path w="5160" h="3471" extrusionOk="0">
                  <a:moveTo>
                    <a:pt x="2510" y="1"/>
                  </a:moveTo>
                  <a:cubicBezTo>
                    <a:pt x="1536" y="1"/>
                    <a:pt x="1" y="686"/>
                    <a:pt x="412" y="1755"/>
                  </a:cubicBezTo>
                  <a:cubicBezTo>
                    <a:pt x="364" y="2359"/>
                    <a:pt x="701" y="2939"/>
                    <a:pt x="1402" y="3244"/>
                  </a:cubicBezTo>
                  <a:cubicBezTo>
                    <a:pt x="1740" y="3391"/>
                    <a:pt x="2131" y="3470"/>
                    <a:pt x="2524" y="3470"/>
                  </a:cubicBezTo>
                  <a:cubicBezTo>
                    <a:pt x="3213" y="3470"/>
                    <a:pt x="3904" y="3225"/>
                    <a:pt x="4307" y="2669"/>
                  </a:cubicBezTo>
                  <a:cubicBezTo>
                    <a:pt x="5159" y="1495"/>
                    <a:pt x="3882" y="166"/>
                    <a:pt x="2739" y="15"/>
                  </a:cubicBezTo>
                  <a:cubicBezTo>
                    <a:pt x="2668" y="5"/>
                    <a:pt x="2591" y="1"/>
                    <a:pt x="2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375450" y="993025"/>
              <a:ext cx="190225" cy="232025"/>
            </a:xfrm>
            <a:custGeom>
              <a:avLst/>
              <a:gdLst/>
              <a:ahLst/>
              <a:cxnLst/>
              <a:rect l="l" t="t" r="r" b="b"/>
              <a:pathLst>
                <a:path w="7609" h="9281" extrusionOk="0">
                  <a:moveTo>
                    <a:pt x="5014" y="0"/>
                  </a:moveTo>
                  <a:cubicBezTo>
                    <a:pt x="4349" y="0"/>
                    <a:pt x="3516" y="317"/>
                    <a:pt x="2602" y="663"/>
                  </a:cubicBezTo>
                  <a:cubicBezTo>
                    <a:pt x="166" y="1583"/>
                    <a:pt x="1" y="5434"/>
                    <a:pt x="1195" y="7345"/>
                  </a:cubicBezTo>
                  <a:cubicBezTo>
                    <a:pt x="1894" y="8465"/>
                    <a:pt x="3246" y="9280"/>
                    <a:pt x="4499" y="9280"/>
                  </a:cubicBezTo>
                  <a:cubicBezTo>
                    <a:pt x="5316" y="9280"/>
                    <a:pt x="6091" y="8933"/>
                    <a:pt x="6615" y="8097"/>
                  </a:cubicBezTo>
                  <a:cubicBezTo>
                    <a:pt x="7512" y="6665"/>
                    <a:pt x="7608" y="2004"/>
                    <a:pt x="6219" y="709"/>
                  </a:cubicBezTo>
                  <a:cubicBezTo>
                    <a:pt x="5946" y="192"/>
                    <a:pt x="5530" y="0"/>
                    <a:pt x="5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335900" y="916825"/>
              <a:ext cx="291000" cy="203950"/>
            </a:xfrm>
            <a:custGeom>
              <a:avLst/>
              <a:gdLst/>
              <a:ahLst/>
              <a:cxnLst/>
              <a:rect l="l" t="t" r="r" b="b"/>
              <a:pathLst>
                <a:path w="11640" h="8158" extrusionOk="0">
                  <a:moveTo>
                    <a:pt x="5134" y="1"/>
                  </a:moveTo>
                  <a:cubicBezTo>
                    <a:pt x="4041" y="1"/>
                    <a:pt x="2909" y="385"/>
                    <a:pt x="2084" y="997"/>
                  </a:cubicBezTo>
                  <a:cubicBezTo>
                    <a:pt x="1" y="2542"/>
                    <a:pt x="372" y="5663"/>
                    <a:pt x="1594" y="7630"/>
                  </a:cubicBezTo>
                  <a:cubicBezTo>
                    <a:pt x="1611" y="7733"/>
                    <a:pt x="1639" y="7834"/>
                    <a:pt x="1694" y="7922"/>
                  </a:cubicBezTo>
                  <a:cubicBezTo>
                    <a:pt x="1785" y="8064"/>
                    <a:pt x="1930" y="8157"/>
                    <a:pt x="2083" y="8157"/>
                  </a:cubicBezTo>
                  <a:cubicBezTo>
                    <a:pt x="2158" y="8157"/>
                    <a:pt x="2234" y="8135"/>
                    <a:pt x="2307" y="8084"/>
                  </a:cubicBezTo>
                  <a:cubicBezTo>
                    <a:pt x="2412" y="8012"/>
                    <a:pt x="2393" y="7848"/>
                    <a:pt x="2304" y="7791"/>
                  </a:cubicBezTo>
                  <a:cubicBezTo>
                    <a:pt x="2304" y="6552"/>
                    <a:pt x="3544" y="5663"/>
                    <a:pt x="4535" y="5149"/>
                  </a:cubicBezTo>
                  <a:cubicBezTo>
                    <a:pt x="5021" y="4898"/>
                    <a:pt x="5489" y="4809"/>
                    <a:pt x="5966" y="4809"/>
                  </a:cubicBezTo>
                  <a:cubicBezTo>
                    <a:pt x="6394" y="4809"/>
                    <a:pt x="6830" y="4881"/>
                    <a:pt x="7293" y="4971"/>
                  </a:cubicBezTo>
                  <a:cubicBezTo>
                    <a:pt x="7903" y="5091"/>
                    <a:pt x="8578" y="5227"/>
                    <a:pt x="9211" y="5227"/>
                  </a:cubicBezTo>
                  <a:cubicBezTo>
                    <a:pt x="10118" y="5227"/>
                    <a:pt x="10940" y="4947"/>
                    <a:pt x="11360" y="3934"/>
                  </a:cubicBezTo>
                  <a:cubicBezTo>
                    <a:pt x="11404" y="3827"/>
                    <a:pt x="11296" y="3682"/>
                    <a:pt x="11182" y="3682"/>
                  </a:cubicBezTo>
                  <a:cubicBezTo>
                    <a:pt x="11177" y="3682"/>
                    <a:pt x="11173" y="3683"/>
                    <a:pt x="11168" y="3683"/>
                  </a:cubicBezTo>
                  <a:cubicBezTo>
                    <a:pt x="10922" y="3708"/>
                    <a:pt x="10674" y="3721"/>
                    <a:pt x="10427" y="3721"/>
                  </a:cubicBezTo>
                  <a:cubicBezTo>
                    <a:pt x="10400" y="3721"/>
                    <a:pt x="10373" y="3721"/>
                    <a:pt x="10345" y="3720"/>
                  </a:cubicBezTo>
                  <a:cubicBezTo>
                    <a:pt x="10458" y="3668"/>
                    <a:pt x="10565" y="3607"/>
                    <a:pt x="10668" y="3536"/>
                  </a:cubicBezTo>
                  <a:cubicBezTo>
                    <a:pt x="11143" y="3205"/>
                    <a:pt x="11640" y="2717"/>
                    <a:pt x="11612" y="2098"/>
                  </a:cubicBezTo>
                  <a:cubicBezTo>
                    <a:pt x="11605" y="1968"/>
                    <a:pt x="11510" y="1897"/>
                    <a:pt x="11393" y="1897"/>
                  </a:cubicBezTo>
                  <a:cubicBezTo>
                    <a:pt x="11380" y="1897"/>
                    <a:pt x="11366" y="1898"/>
                    <a:pt x="11352" y="1900"/>
                  </a:cubicBezTo>
                  <a:cubicBezTo>
                    <a:pt x="10924" y="1960"/>
                    <a:pt x="10503" y="2042"/>
                    <a:pt x="10072" y="2044"/>
                  </a:cubicBezTo>
                  <a:cubicBezTo>
                    <a:pt x="9557" y="2044"/>
                    <a:pt x="9113" y="1684"/>
                    <a:pt x="8698" y="1424"/>
                  </a:cubicBezTo>
                  <a:cubicBezTo>
                    <a:pt x="8026" y="998"/>
                    <a:pt x="7347" y="565"/>
                    <a:pt x="6606" y="269"/>
                  </a:cubicBezTo>
                  <a:cubicBezTo>
                    <a:pt x="6148" y="85"/>
                    <a:pt x="5645" y="1"/>
                    <a:pt x="5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1349700" y="1068975"/>
              <a:ext cx="82650" cy="75925"/>
            </a:xfrm>
            <a:custGeom>
              <a:avLst/>
              <a:gdLst/>
              <a:ahLst/>
              <a:cxnLst/>
              <a:rect l="l" t="t" r="r" b="b"/>
              <a:pathLst>
                <a:path w="3306" h="3037" extrusionOk="0">
                  <a:moveTo>
                    <a:pt x="1580" y="1"/>
                  </a:moveTo>
                  <a:cubicBezTo>
                    <a:pt x="1391" y="1"/>
                    <a:pt x="1185" y="95"/>
                    <a:pt x="958" y="320"/>
                  </a:cubicBezTo>
                  <a:cubicBezTo>
                    <a:pt x="1" y="1275"/>
                    <a:pt x="1099" y="3037"/>
                    <a:pt x="2313" y="3037"/>
                  </a:cubicBezTo>
                  <a:cubicBezTo>
                    <a:pt x="2454" y="3037"/>
                    <a:pt x="2596" y="3013"/>
                    <a:pt x="2737" y="2962"/>
                  </a:cubicBezTo>
                  <a:lnTo>
                    <a:pt x="3306" y="2393"/>
                  </a:lnTo>
                  <a:cubicBezTo>
                    <a:pt x="2908" y="1809"/>
                    <a:pt x="2408" y="1"/>
                    <a:pt x="1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30"/>
          <p:cNvGrpSpPr/>
          <p:nvPr/>
        </p:nvGrpSpPr>
        <p:grpSpPr>
          <a:xfrm>
            <a:off x="2735467" y="4111139"/>
            <a:ext cx="416339" cy="1027729"/>
            <a:chOff x="5980250" y="1255500"/>
            <a:chExt cx="1400400" cy="3456875"/>
          </a:xfrm>
        </p:grpSpPr>
        <p:sp>
          <p:nvSpPr>
            <p:cNvPr id="945" name="Google Shape;945;p30"/>
            <p:cNvSpPr/>
            <p:nvPr/>
          </p:nvSpPr>
          <p:spPr>
            <a:xfrm>
              <a:off x="6180575" y="4598800"/>
              <a:ext cx="1200075" cy="113575"/>
            </a:xfrm>
            <a:custGeom>
              <a:avLst/>
              <a:gdLst/>
              <a:ahLst/>
              <a:cxnLst/>
              <a:rect l="l" t="t" r="r" b="b"/>
              <a:pathLst>
                <a:path w="48003" h="4543" extrusionOk="0">
                  <a:moveTo>
                    <a:pt x="24001" y="0"/>
                  </a:moveTo>
                  <a:cubicBezTo>
                    <a:pt x="10747" y="0"/>
                    <a:pt x="0" y="1016"/>
                    <a:pt x="0" y="2271"/>
                  </a:cubicBezTo>
                  <a:cubicBezTo>
                    <a:pt x="0" y="3525"/>
                    <a:pt x="10747" y="4542"/>
                    <a:pt x="24001" y="4542"/>
                  </a:cubicBezTo>
                  <a:cubicBezTo>
                    <a:pt x="37258" y="4542"/>
                    <a:pt x="48003" y="3525"/>
                    <a:pt x="48003" y="2271"/>
                  </a:cubicBezTo>
                  <a:cubicBezTo>
                    <a:pt x="48003" y="1016"/>
                    <a:pt x="37258" y="0"/>
                    <a:pt x="240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6553025" y="1871275"/>
              <a:ext cx="133100" cy="143575"/>
            </a:xfrm>
            <a:custGeom>
              <a:avLst/>
              <a:gdLst/>
              <a:ahLst/>
              <a:cxnLst/>
              <a:rect l="l" t="t" r="r" b="b"/>
              <a:pathLst>
                <a:path w="5324" h="5743" extrusionOk="0">
                  <a:moveTo>
                    <a:pt x="3570" y="0"/>
                  </a:moveTo>
                  <a:cubicBezTo>
                    <a:pt x="3473" y="0"/>
                    <a:pt x="3355" y="17"/>
                    <a:pt x="3214" y="53"/>
                  </a:cubicBezTo>
                  <a:cubicBezTo>
                    <a:pt x="513" y="740"/>
                    <a:pt x="101" y="5600"/>
                    <a:pt x="1" y="5742"/>
                  </a:cubicBezTo>
                  <a:lnTo>
                    <a:pt x="101" y="5602"/>
                  </a:lnTo>
                  <a:cubicBezTo>
                    <a:pt x="101" y="5602"/>
                    <a:pt x="5324" y="0"/>
                    <a:pt x="3570" y="0"/>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499400" y="2158100"/>
              <a:ext cx="60475" cy="175600"/>
            </a:xfrm>
            <a:custGeom>
              <a:avLst/>
              <a:gdLst/>
              <a:ahLst/>
              <a:cxnLst/>
              <a:rect l="l" t="t" r="r" b="b"/>
              <a:pathLst>
                <a:path w="2419" h="7024" extrusionOk="0">
                  <a:moveTo>
                    <a:pt x="1161" y="1"/>
                  </a:moveTo>
                  <a:cubicBezTo>
                    <a:pt x="1161" y="1"/>
                    <a:pt x="360" y="5494"/>
                    <a:pt x="1" y="6483"/>
                  </a:cubicBezTo>
                  <a:lnTo>
                    <a:pt x="2418" y="7023"/>
                  </a:lnTo>
                  <a:lnTo>
                    <a:pt x="2418" y="7023"/>
                  </a:lnTo>
                  <a:lnTo>
                    <a:pt x="1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5980250" y="2031750"/>
              <a:ext cx="484725" cy="264175"/>
            </a:xfrm>
            <a:custGeom>
              <a:avLst/>
              <a:gdLst/>
              <a:ahLst/>
              <a:cxnLst/>
              <a:rect l="l" t="t" r="r" b="b"/>
              <a:pathLst>
                <a:path w="19389" h="10567" extrusionOk="0">
                  <a:moveTo>
                    <a:pt x="1210" y="1"/>
                  </a:moveTo>
                  <a:lnTo>
                    <a:pt x="1" y="9448"/>
                  </a:lnTo>
                  <a:lnTo>
                    <a:pt x="19389" y="10566"/>
                  </a:lnTo>
                  <a:lnTo>
                    <a:pt x="19389" y="6617"/>
                  </a:lnTo>
                  <a:lnTo>
                    <a:pt x="1210"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5993725" y="2026800"/>
              <a:ext cx="461100" cy="262575"/>
            </a:xfrm>
            <a:custGeom>
              <a:avLst/>
              <a:gdLst/>
              <a:ahLst/>
              <a:cxnLst/>
              <a:rect l="l" t="t" r="r" b="b"/>
              <a:pathLst>
                <a:path w="18444" h="10503" extrusionOk="0">
                  <a:moveTo>
                    <a:pt x="1313" y="1"/>
                  </a:moveTo>
                  <a:lnTo>
                    <a:pt x="0" y="9253"/>
                  </a:lnTo>
                  <a:lnTo>
                    <a:pt x="18194" y="10503"/>
                  </a:lnTo>
                  <a:lnTo>
                    <a:pt x="18443" y="6207"/>
                  </a:lnTo>
                  <a:lnTo>
                    <a:pt x="13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6455375" y="3002950"/>
              <a:ext cx="628300" cy="1388050"/>
            </a:xfrm>
            <a:custGeom>
              <a:avLst/>
              <a:gdLst/>
              <a:ahLst/>
              <a:cxnLst/>
              <a:rect l="l" t="t" r="r" b="b"/>
              <a:pathLst>
                <a:path w="25132" h="55522" extrusionOk="0">
                  <a:moveTo>
                    <a:pt x="25112" y="51194"/>
                  </a:moveTo>
                  <a:cubicBezTo>
                    <a:pt x="25100" y="51194"/>
                    <a:pt x="25075" y="51431"/>
                    <a:pt x="25035" y="52136"/>
                  </a:cubicBezTo>
                  <a:lnTo>
                    <a:pt x="25035" y="52136"/>
                  </a:lnTo>
                  <a:cubicBezTo>
                    <a:pt x="25107" y="51936"/>
                    <a:pt x="25132" y="51194"/>
                    <a:pt x="25112" y="51194"/>
                  </a:cubicBezTo>
                  <a:close/>
                  <a:moveTo>
                    <a:pt x="15831" y="0"/>
                  </a:moveTo>
                  <a:cubicBezTo>
                    <a:pt x="10035" y="0"/>
                    <a:pt x="1139" y="3130"/>
                    <a:pt x="1139" y="3130"/>
                  </a:cubicBezTo>
                  <a:cubicBezTo>
                    <a:pt x="1173" y="5038"/>
                    <a:pt x="0" y="25052"/>
                    <a:pt x="2574" y="30782"/>
                  </a:cubicBezTo>
                  <a:cubicBezTo>
                    <a:pt x="5147" y="36510"/>
                    <a:pt x="20435" y="48903"/>
                    <a:pt x="20947" y="51750"/>
                  </a:cubicBezTo>
                  <a:cubicBezTo>
                    <a:pt x="21108" y="52641"/>
                    <a:pt x="21396" y="52878"/>
                    <a:pt x="21718" y="52878"/>
                  </a:cubicBezTo>
                  <a:cubicBezTo>
                    <a:pt x="22086" y="52878"/>
                    <a:pt x="22499" y="52569"/>
                    <a:pt x="22819" y="52569"/>
                  </a:cubicBezTo>
                  <a:cubicBezTo>
                    <a:pt x="23115" y="52569"/>
                    <a:pt x="23331" y="52834"/>
                    <a:pt x="23358" y="53855"/>
                  </a:cubicBezTo>
                  <a:cubicBezTo>
                    <a:pt x="23390" y="55023"/>
                    <a:pt x="23612" y="55521"/>
                    <a:pt x="23885" y="55521"/>
                  </a:cubicBezTo>
                  <a:cubicBezTo>
                    <a:pt x="24334" y="55521"/>
                    <a:pt x="24923" y="54169"/>
                    <a:pt x="25030" y="52230"/>
                  </a:cubicBezTo>
                  <a:cubicBezTo>
                    <a:pt x="25032" y="52198"/>
                    <a:pt x="25034" y="52166"/>
                    <a:pt x="25035" y="52136"/>
                  </a:cubicBezTo>
                  <a:lnTo>
                    <a:pt x="25035" y="52136"/>
                  </a:lnTo>
                  <a:cubicBezTo>
                    <a:pt x="25024" y="52167"/>
                    <a:pt x="25012" y="52184"/>
                    <a:pt x="24998" y="52184"/>
                  </a:cubicBezTo>
                  <a:cubicBezTo>
                    <a:pt x="24946" y="52184"/>
                    <a:pt x="24875" y="51904"/>
                    <a:pt x="24786" y="51045"/>
                  </a:cubicBezTo>
                  <a:cubicBezTo>
                    <a:pt x="24444" y="47750"/>
                    <a:pt x="22938" y="46746"/>
                    <a:pt x="17876" y="37687"/>
                  </a:cubicBezTo>
                  <a:cubicBezTo>
                    <a:pt x="15170" y="32842"/>
                    <a:pt x="10727" y="30184"/>
                    <a:pt x="10925" y="24726"/>
                  </a:cubicBezTo>
                  <a:cubicBezTo>
                    <a:pt x="11123" y="19270"/>
                    <a:pt x="20241" y="10172"/>
                    <a:pt x="20698" y="3130"/>
                  </a:cubicBezTo>
                  <a:cubicBezTo>
                    <a:pt x="20851" y="783"/>
                    <a:pt x="18729" y="0"/>
                    <a:pt x="15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6494450" y="2835525"/>
              <a:ext cx="532800" cy="1823750"/>
            </a:xfrm>
            <a:custGeom>
              <a:avLst/>
              <a:gdLst/>
              <a:ahLst/>
              <a:cxnLst/>
              <a:rect l="l" t="t" r="r" b="b"/>
              <a:pathLst>
                <a:path w="21312" h="72950" extrusionOk="0">
                  <a:moveTo>
                    <a:pt x="17241" y="1"/>
                  </a:moveTo>
                  <a:lnTo>
                    <a:pt x="2689" y="7625"/>
                  </a:lnTo>
                  <a:cubicBezTo>
                    <a:pt x="2689" y="7625"/>
                    <a:pt x="4271" y="26307"/>
                    <a:pt x="4241" y="33127"/>
                  </a:cubicBezTo>
                  <a:cubicBezTo>
                    <a:pt x="4214" y="39946"/>
                    <a:pt x="9560" y="60277"/>
                    <a:pt x="8058" y="65826"/>
                  </a:cubicBezTo>
                  <a:cubicBezTo>
                    <a:pt x="6556" y="71373"/>
                    <a:pt x="1" y="71885"/>
                    <a:pt x="2344" y="72655"/>
                  </a:cubicBezTo>
                  <a:cubicBezTo>
                    <a:pt x="2970" y="72860"/>
                    <a:pt x="3522" y="72950"/>
                    <a:pt x="4075" y="72950"/>
                  </a:cubicBezTo>
                  <a:cubicBezTo>
                    <a:pt x="5592" y="72950"/>
                    <a:pt x="7126" y="72278"/>
                    <a:pt x="10282" y="71481"/>
                  </a:cubicBezTo>
                  <a:cubicBezTo>
                    <a:pt x="14590" y="70395"/>
                    <a:pt x="13144" y="69154"/>
                    <a:pt x="13486" y="67471"/>
                  </a:cubicBezTo>
                  <a:cubicBezTo>
                    <a:pt x="13828" y="65790"/>
                    <a:pt x="16559" y="50206"/>
                    <a:pt x="14340" y="44528"/>
                  </a:cubicBezTo>
                  <a:cubicBezTo>
                    <a:pt x="12121" y="38851"/>
                    <a:pt x="12094" y="39596"/>
                    <a:pt x="16703" y="21373"/>
                  </a:cubicBezTo>
                  <a:cubicBezTo>
                    <a:pt x="21311" y="3151"/>
                    <a:pt x="17241" y="1"/>
                    <a:pt x="17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6544825" y="1683800"/>
              <a:ext cx="118700" cy="108200"/>
            </a:xfrm>
            <a:custGeom>
              <a:avLst/>
              <a:gdLst/>
              <a:ahLst/>
              <a:cxnLst/>
              <a:rect l="l" t="t" r="r" b="b"/>
              <a:pathLst>
                <a:path w="4748" h="4328" extrusionOk="0">
                  <a:moveTo>
                    <a:pt x="484" y="1"/>
                  </a:moveTo>
                  <a:lnTo>
                    <a:pt x="484" y="1"/>
                  </a:lnTo>
                  <a:cubicBezTo>
                    <a:pt x="426" y="245"/>
                    <a:pt x="531" y="1708"/>
                    <a:pt x="484" y="2648"/>
                  </a:cubicBezTo>
                  <a:cubicBezTo>
                    <a:pt x="434" y="3588"/>
                    <a:pt x="1" y="4117"/>
                    <a:pt x="844" y="4215"/>
                  </a:cubicBezTo>
                  <a:cubicBezTo>
                    <a:pt x="1184" y="4253"/>
                    <a:pt x="1657" y="4327"/>
                    <a:pt x="2147" y="4327"/>
                  </a:cubicBezTo>
                  <a:cubicBezTo>
                    <a:pt x="2870" y="4327"/>
                    <a:pt x="3629" y="4166"/>
                    <a:pt x="4047" y="3491"/>
                  </a:cubicBezTo>
                  <a:cubicBezTo>
                    <a:pt x="4747" y="2359"/>
                    <a:pt x="484" y="1"/>
                    <a:pt x="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6504700" y="1470325"/>
              <a:ext cx="307625" cy="426950"/>
            </a:xfrm>
            <a:custGeom>
              <a:avLst/>
              <a:gdLst/>
              <a:ahLst/>
              <a:cxnLst/>
              <a:rect l="l" t="t" r="r" b="b"/>
              <a:pathLst>
                <a:path w="12305" h="17078" extrusionOk="0">
                  <a:moveTo>
                    <a:pt x="5402" y="1"/>
                  </a:moveTo>
                  <a:cubicBezTo>
                    <a:pt x="2298" y="1"/>
                    <a:pt x="1" y="1295"/>
                    <a:pt x="742" y="4378"/>
                  </a:cubicBezTo>
                  <a:cubicBezTo>
                    <a:pt x="1493" y="7507"/>
                    <a:pt x="2477" y="10910"/>
                    <a:pt x="4206" y="12183"/>
                  </a:cubicBezTo>
                  <a:cubicBezTo>
                    <a:pt x="4206" y="12183"/>
                    <a:pt x="4676" y="12415"/>
                    <a:pt x="5302" y="12415"/>
                  </a:cubicBezTo>
                  <a:cubicBezTo>
                    <a:pt x="5414" y="12415"/>
                    <a:pt x="5531" y="12408"/>
                    <a:pt x="5652" y="12390"/>
                  </a:cubicBezTo>
                  <a:lnTo>
                    <a:pt x="6017" y="16620"/>
                  </a:lnTo>
                  <a:cubicBezTo>
                    <a:pt x="6017" y="16620"/>
                    <a:pt x="7036" y="17078"/>
                    <a:pt x="8247" y="17078"/>
                  </a:cubicBezTo>
                  <a:cubicBezTo>
                    <a:pt x="9389" y="17078"/>
                    <a:pt x="10700" y="16670"/>
                    <a:pt x="11486" y="15087"/>
                  </a:cubicBezTo>
                  <a:lnTo>
                    <a:pt x="10279" y="7405"/>
                  </a:lnTo>
                  <a:cubicBezTo>
                    <a:pt x="10279" y="7405"/>
                    <a:pt x="12304" y="6252"/>
                    <a:pt x="12116" y="4172"/>
                  </a:cubicBezTo>
                  <a:cubicBezTo>
                    <a:pt x="12028" y="3211"/>
                    <a:pt x="11502" y="2952"/>
                    <a:pt x="10961" y="2952"/>
                  </a:cubicBezTo>
                  <a:cubicBezTo>
                    <a:pt x="10334" y="2952"/>
                    <a:pt x="9688" y="3300"/>
                    <a:pt x="9688" y="3300"/>
                  </a:cubicBezTo>
                  <a:cubicBezTo>
                    <a:pt x="9688" y="3300"/>
                    <a:pt x="8714" y="40"/>
                    <a:pt x="5540" y="2"/>
                  </a:cubicBezTo>
                  <a:cubicBezTo>
                    <a:pt x="5494" y="1"/>
                    <a:pt x="5448" y="1"/>
                    <a:pt x="5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6645975" y="1740575"/>
              <a:ext cx="107800" cy="56850"/>
            </a:xfrm>
            <a:custGeom>
              <a:avLst/>
              <a:gdLst/>
              <a:ahLst/>
              <a:cxnLst/>
              <a:rect l="l" t="t" r="r" b="b"/>
              <a:pathLst>
                <a:path w="4312" h="2274" extrusionOk="0">
                  <a:moveTo>
                    <a:pt x="3946" y="1"/>
                  </a:moveTo>
                  <a:cubicBezTo>
                    <a:pt x="3880" y="1"/>
                    <a:pt x="3744" y="75"/>
                    <a:pt x="3528" y="250"/>
                  </a:cubicBezTo>
                  <a:cubicBezTo>
                    <a:pt x="2118" y="1399"/>
                    <a:pt x="1" y="1579"/>
                    <a:pt x="1" y="1579"/>
                  </a:cubicBezTo>
                  <a:lnTo>
                    <a:pt x="61" y="2270"/>
                  </a:lnTo>
                  <a:lnTo>
                    <a:pt x="123" y="2273"/>
                  </a:lnTo>
                  <a:cubicBezTo>
                    <a:pt x="128" y="2273"/>
                    <a:pt x="134" y="2273"/>
                    <a:pt x="139" y="2273"/>
                  </a:cubicBezTo>
                  <a:cubicBezTo>
                    <a:pt x="2526" y="2273"/>
                    <a:pt x="4311" y="1"/>
                    <a:pt x="3946" y="1"/>
                  </a:cubicBez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6495650" y="1390800"/>
              <a:ext cx="489600" cy="378125"/>
            </a:xfrm>
            <a:custGeom>
              <a:avLst/>
              <a:gdLst/>
              <a:ahLst/>
              <a:cxnLst/>
              <a:rect l="l" t="t" r="r" b="b"/>
              <a:pathLst>
                <a:path w="19584" h="15125" extrusionOk="0">
                  <a:moveTo>
                    <a:pt x="6954" y="0"/>
                  </a:moveTo>
                  <a:cubicBezTo>
                    <a:pt x="5864" y="0"/>
                    <a:pt x="4628" y="193"/>
                    <a:pt x="3934" y="942"/>
                  </a:cubicBezTo>
                  <a:cubicBezTo>
                    <a:pt x="2730" y="2239"/>
                    <a:pt x="1240" y="1441"/>
                    <a:pt x="517" y="3874"/>
                  </a:cubicBezTo>
                  <a:cubicBezTo>
                    <a:pt x="214" y="4647"/>
                    <a:pt x="1" y="5660"/>
                    <a:pt x="285" y="6746"/>
                  </a:cubicBezTo>
                  <a:cubicBezTo>
                    <a:pt x="460" y="7952"/>
                    <a:pt x="910" y="9774"/>
                    <a:pt x="1847" y="10349"/>
                  </a:cubicBezTo>
                  <a:cubicBezTo>
                    <a:pt x="1847" y="10349"/>
                    <a:pt x="1688" y="9067"/>
                    <a:pt x="1654" y="7943"/>
                  </a:cubicBezTo>
                  <a:cubicBezTo>
                    <a:pt x="2333" y="7839"/>
                    <a:pt x="3153" y="7347"/>
                    <a:pt x="3975" y="7296"/>
                  </a:cubicBezTo>
                  <a:cubicBezTo>
                    <a:pt x="4049" y="7292"/>
                    <a:pt x="4120" y="7290"/>
                    <a:pt x="4190" y="7290"/>
                  </a:cubicBezTo>
                  <a:cubicBezTo>
                    <a:pt x="4948" y="7290"/>
                    <a:pt x="5460" y="7539"/>
                    <a:pt x="6075" y="7539"/>
                  </a:cubicBezTo>
                  <a:cubicBezTo>
                    <a:pt x="6413" y="7539"/>
                    <a:pt x="6782" y="7464"/>
                    <a:pt x="7240" y="7230"/>
                  </a:cubicBezTo>
                  <a:cubicBezTo>
                    <a:pt x="7253" y="7229"/>
                    <a:pt x="7267" y="7229"/>
                    <a:pt x="7280" y="7229"/>
                  </a:cubicBezTo>
                  <a:cubicBezTo>
                    <a:pt x="8519" y="7229"/>
                    <a:pt x="8989" y="8468"/>
                    <a:pt x="9427" y="8468"/>
                  </a:cubicBezTo>
                  <a:cubicBezTo>
                    <a:pt x="9490" y="8468"/>
                    <a:pt x="9553" y="8442"/>
                    <a:pt x="9617" y="8383"/>
                  </a:cubicBezTo>
                  <a:cubicBezTo>
                    <a:pt x="10184" y="7864"/>
                    <a:pt x="9795" y="6555"/>
                    <a:pt x="11177" y="6139"/>
                  </a:cubicBezTo>
                  <a:cubicBezTo>
                    <a:pt x="11177" y="6139"/>
                    <a:pt x="11242" y="6124"/>
                    <a:pt x="11343" y="6124"/>
                  </a:cubicBezTo>
                  <a:cubicBezTo>
                    <a:pt x="11658" y="6124"/>
                    <a:pt x="12322" y="6276"/>
                    <a:pt x="12390" y="7533"/>
                  </a:cubicBezTo>
                  <a:cubicBezTo>
                    <a:pt x="12428" y="8221"/>
                    <a:pt x="12198" y="8894"/>
                    <a:pt x="11780" y="9441"/>
                  </a:cubicBezTo>
                  <a:cubicBezTo>
                    <a:pt x="11452" y="9871"/>
                    <a:pt x="11071" y="10256"/>
                    <a:pt x="10642" y="10586"/>
                  </a:cubicBezTo>
                  <a:cubicBezTo>
                    <a:pt x="10642" y="10586"/>
                    <a:pt x="9943" y="11526"/>
                    <a:pt x="9727" y="12633"/>
                  </a:cubicBezTo>
                  <a:cubicBezTo>
                    <a:pt x="9642" y="13065"/>
                    <a:pt x="9654" y="13385"/>
                    <a:pt x="9699" y="13617"/>
                  </a:cubicBezTo>
                  <a:cubicBezTo>
                    <a:pt x="9635" y="13822"/>
                    <a:pt x="9583" y="14031"/>
                    <a:pt x="9544" y="14243"/>
                  </a:cubicBezTo>
                  <a:cubicBezTo>
                    <a:pt x="9420" y="14901"/>
                    <a:pt x="9592" y="15125"/>
                    <a:pt x="9936" y="15125"/>
                  </a:cubicBezTo>
                  <a:cubicBezTo>
                    <a:pt x="10504" y="15125"/>
                    <a:pt x="11541" y="14515"/>
                    <a:pt x="12492" y="14243"/>
                  </a:cubicBezTo>
                  <a:cubicBezTo>
                    <a:pt x="14018" y="13804"/>
                    <a:pt x="15766" y="12757"/>
                    <a:pt x="16638" y="11970"/>
                  </a:cubicBezTo>
                  <a:cubicBezTo>
                    <a:pt x="17512" y="11184"/>
                    <a:pt x="19584" y="10966"/>
                    <a:pt x="17728" y="8127"/>
                  </a:cubicBezTo>
                  <a:cubicBezTo>
                    <a:pt x="15872" y="5289"/>
                    <a:pt x="14184" y="827"/>
                    <a:pt x="10837" y="421"/>
                  </a:cubicBezTo>
                  <a:cubicBezTo>
                    <a:pt x="10286" y="235"/>
                    <a:pt x="9803" y="195"/>
                    <a:pt x="9488" y="195"/>
                  </a:cubicBezTo>
                  <a:cubicBezTo>
                    <a:pt x="9246" y="195"/>
                    <a:pt x="9103" y="218"/>
                    <a:pt x="9103" y="218"/>
                  </a:cubicBezTo>
                  <a:cubicBezTo>
                    <a:pt x="9103" y="218"/>
                    <a:pt x="8111" y="0"/>
                    <a:pt x="6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6571900" y="1255500"/>
              <a:ext cx="369450" cy="300325"/>
            </a:xfrm>
            <a:custGeom>
              <a:avLst/>
              <a:gdLst/>
              <a:ahLst/>
              <a:cxnLst/>
              <a:rect l="l" t="t" r="r" b="b"/>
              <a:pathLst>
                <a:path w="14778" h="12013" extrusionOk="0">
                  <a:moveTo>
                    <a:pt x="4928" y="0"/>
                  </a:moveTo>
                  <a:cubicBezTo>
                    <a:pt x="4440" y="0"/>
                    <a:pt x="4400" y="3483"/>
                    <a:pt x="4706" y="4860"/>
                  </a:cubicBezTo>
                  <a:cubicBezTo>
                    <a:pt x="4923" y="5833"/>
                    <a:pt x="5566" y="6369"/>
                    <a:pt x="5968" y="6768"/>
                  </a:cubicBezTo>
                  <a:cubicBezTo>
                    <a:pt x="5140" y="6127"/>
                    <a:pt x="4014" y="5707"/>
                    <a:pt x="2479" y="5707"/>
                  </a:cubicBezTo>
                  <a:cubicBezTo>
                    <a:pt x="2278" y="5707"/>
                    <a:pt x="2070" y="5714"/>
                    <a:pt x="1855" y="5729"/>
                  </a:cubicBezTo>
                  <a:cubicBezTo>
                    <a:pt x="1479" y="5873"/>
                    <a:pt x="1143" y="6075"/>
                    <a:pt x="884" y="6355"/>
                  </a:cubicBezTo>
                  <a:cubicBezTo>
                    <a:pt x="601" y="6660"/>
                    <a:pt x="302" y="6849"/>
                    <a:pt x="1" y="6991"/>
                  </a:cubicBezTo>
                  <a:cubicBezTo>
                    <a:pt x="30" y="6984"/>
                    <a:pt x="557" y="6854"/>
                    <a:pt x="1326" y="6854"/>
                  </a:cubicBezTo>
                  <a:cubicBezTo>
                    <a:pt x="3097" y="6854"/>
                    <a:pt x="6153" y="7543"/>
                    <a:pt x="7374" y="12012"/>
                  </a:cubicBezTo>
                  <a:cubicBezTo>
                    <a:pt x="7541" y="11819"/>
                    <a:pt x="7776" y="11657"/>
                    <a:pt x="8126" y="11551"/>
                  </a:cubicBezTo>
                  <a:cubicBezTo>
                    <a:pt x="8172" y="11544"/>
                    <a:pt x="8220" y="11538"/>
                    <a:pt x="8268" y="11538"/>
                  </a:cubicBezTo>
                  <a:cubicBezTo>
                    <a:pt x="8171" y="10822"/>
                    <a:pt x="8002" y="9977"/>
                    <a:pt x="7679" y="9156"/>
                  </a:cubicBezTo>
                  <a:lnTo>
                    <a:pt x="7679" y="9156"/>
                  </a:lnTo>
                  <a:lnTo>
                    <a:pt x="7815" y="9190"/>
                  </a:lnTo>
                  <a:cubicBezTo>
                    <a:pt x="9132" y="9530"/>
                    <a:pt x="10834" y="9403"/>
                    <a:pt x="12549" y="9536"/>
                  </a:cubicBezTo>
                  <a:cubicBezTo>
                    <a:pt x="12611" y="9541"/>
                    <a:pt x="12673" y="9544"/>
                    <a:pt x="12733" y="9544"/>
                  </a:cubicBezTo>
                  <a:cubicBezTo>
                    <a:pt x="14180" y="9544"/>
                    <a:pt x="14778" y="8178"/>
                    <a:pt x="14072" y="8178"/>
                  </a:cubicBezTo>
                  <a:cubicBezTo>
                    <a:pt x="14009" y="8178"/>
                    <a:pt x="13936" y="8189"/>
                    <a:pt x="13852" y="8213"/>
                  </a:cubicBezTo>
                  <a:cubicBezTo>
                    <a:pt x="13736" y="8245"/>
                    <a:pt x="13609" y="8260"/>
                    <a:pt x="13475" y="8260"/>
                  </a:cubicBezTo>
                  <a:cubicBezTo>
                    <a:pt x="12385" y="8260"/>
                    <a:pt x="10762" y="7294"/>
                    <a:pt x="9494" y="7096"/>
                  </a:cubicBezTo>
                  <a:cubicBezTo>
                    <a:pt x="9308" y="7067"/>
                    <a:pt x="9131" y="7054"/>
                    <a:pt x="8965" y="7054"/>
                  </a:cubicBezTo>
                  <a:cubicBezTo>
                    <a:pt x="7861" y="7054"/>
                    <a:pt x="7218" y="7617"/>
                    <a:pt x="7218" y="7617"/>
                  </a:cubicBezTo>
                  <a:cubicBezTo>
                    <a:pt x="7218" y="7617"/>
                    <a:pt x="7642" y="6996"/>
                    <a:pt x="7686" y="5491"/>
                  </a:cubicBezTo>
                  <a:cubicBezTo>
                    <a:pt x="7730" y="3986"/>
                    <a:pt x="6241" y="3153"/>
                    <a:pt x="5359" y="680"/>
                  </a:cubicBezTo>
                  <a:cubicBezTo>
                    <a:pt x="5189" y="201"/>
                    <a:pt x="5046" y="0"/>
                    <a:pt x="4928"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6642225" y="1835400"/>
              <a:ext cx="11900" cy="37175"/>
            </a:xfrm>
            <a:custGeom>
              <a:avLst/>
              <a:gdLst/>
              <a:ahLst/>
              <a:cxnLst/>
              <a:rect l="l" t="t" r="r" b="b"/>
              <a:pathLst>
                <a:path w="476" h="1487" extrusionOk="0">
                  <a:moveTo>
                    <a:pt x="349" y="0"/>
                  </a:moveTo>
                  <a:cubicBezTo>
                    <a:pt x="1" y="641"/>
                    <a:pt x="143" y="1230"/>
                    <a:pt x="155" y="1278"/>
                  </a:cubicBezTo>
                  <a:cubicBezTo>
                    <a:pt x="166" y="1326"/>
                    <a:pt x="475" y="1486"/>
                    <a:pt x="475" y="1486"/>
                  </a:cubicBezTo>
                  <a:lnTo>
                    <a:pt x="349" y="0"/>
                  </a:lnTo>
                  <a:close/>
                </a:path>
              </a:pathLst>
            </a:custGeom>
            <a:solidFill>
              <a:srgbClr val="030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6426175" y="1777575"/>
              <a:ext cx="618825" cy="1521025"/>
            </a:xfrm>
            <a:custGeom>
              <a:avLst/>
              <a:gdLst/>
              <a:ahLst/>
              <a:cxnLst/>
              <a:rect l="l" t="t" r="r" b="b"/>
              <a:pathLst>
                <a:path w="24753" h="60841" extrusionOk="0">
                  <a:moveTo>
                    <a:pt x="15187" y="1"/>
                  </a:moveTo>
                  <a:cubicBezTo>
                    <a:pt x="15006" y="1"/>
                    <a:pt x="14851" y="37"/>
                    <a:pt x="14742" y="99"/>
                  </a:cubicBezTo>
                  <a:cubicBezTo>
                    <a:pt x="14273" y="365"/>
                    <a:pt x="11400" y="2879"/>
                    <a:pt x="10990" y="3114"/>
                  </a:cubicBezTo>
                  <a:cubicBezTo>
                    <a:pt x="10305" y="3506"/>
                    <a:pt x="9837" y="3653"/>
                    <a:pt x="9521" y="3653"/>
                  </a:cubicBezTo>
                  <a:cubicBezTo>
                    <a:pt x="8565" y="3653"/>
                    <a:pt x="8989" y="2314"/>
                    <a:pt x="8989" y="2313"/>
                  </a:cubicBezTo>
                  <a:lnTo>
                    <a:pt x="8989" y="2313"/>
                  </a:lnTo>
                  <a:cubicBezTo>
                    <a:pt x="8988" y="2314"/>
                    <a:pt x="5546" y="7174"/>
                    <a:pt x="4181" y="10168"/>
                  </a:cubicBezTo>
                  <a:cubicBezTo>
                    <a:pt x="2815" y="13162"/>
                    <a:pt x="2987" y="12891"/>
                    <a:pt x="3926" y="17118"/>
                  </a:cubicBezTo>
                  <a:cubicBezTo>
                    <a:pt x="4865" y="21344"/>
                    <a:pt x="3839" y="24329"/>
                    <a:pt x="2359" y="29508"/>
                  </a:cubicBezTo>
                  <a:cubicBezTo>
                    <a:pt x="878" y="34687"/>
                    <a:pt x="1" y="60261"/>
                    <a:pt x="1" y="60261"/>
                  </a:cubicBezTo>
                  <a:cubicBezTo>
                    <a:pt x="1589" y="60674"/>
                    <a:pt x="3491" y="60841"/>
                    <a:pt x="5526" y="60841"/>
                  </a:cubicBezTo>
                  <a:cubicBezTo>
                    <a:pt x="13991" y="60841"/>
                    <a:pt x="24752" y="57956"/>
                    <a:pt x="24752" y="57956"/>
                  </a:cubicBezTo>
                  <a:cubicBezTo>
                    <a:pt x="24580" y="52664"/>
                    <a:pt x="20830" y="38405"/>
                    <a:pt x="18809" y="34427"/>
                  </a:cubicBezTo>
                  <a:cubicBezTo>
                    <a:pt x="16789" y="30450"/>
                    <a:pt x="17926" y="24516"/>
                    <a:pt x="19126" y="20886"/>
                  </a:cubicBezTo>
                  <a:cubicBezTo>
                    <a:pt x="20326" y="17258"/>
                    <a:pt x="21209" y="8985"/>
                    <a:pt x="19946" y="6351"/>
                  </a:cubicBezTo>
                  <a:cubicBezTo>
                    <a:pt x="18684" y="3717"/>
                    <a:pt x="17672" y="3176"/>
                    <a:pt x="17105" y="1607"/>
                  </a:cubicBezTo>
                  <a:cubicBezTo>
                    <a:pt x="16669" y="400"/>
                    <a:pt x="15785" y="1"/>
                    <a:pt x="15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5980250" y="2164650"/>
              <a:ext cx="610850" cy="285875"/>
            </a:xfrm>
            <a:custGeom>
              <a:avLst/>
              <a:gdLst/>
              <a:ahLst/>
              <a:cxnLst/>
              <a:rect l="l" t="t" r="r" b="b"/>
              <a:pathLst>
                <a:path w="24434" h="11435" extrusionOk="0">
                  <a:moveTo>
                    <a:pt x="6267" y="0"/>
                  </a:moveTo>
                  <a:cubicBezTo>
                    <a:pt x="5611" y="0"/>
                    <a:pt x="1" y="4132"/>
                    <a:pt x="1" y="4132"/>
                  </a:cubicBezTo>
                  <a:lnTo>
                    <a:pt x="3218" y="5553"/>
                  </a:lnTo>
                  <a:lnTo>
                    <a:pt x="17445" y="11434"/>
                  </a:lnTo>
                  <a:lnTo>
                    <a:pt x="24434" y="7257"/>
                  </a:lnTo>
                  <a:cubicBezTo>
                    <a:pt x="24434" y="7257"/>
                    <a:pt x="6727" y="216"/>
                    <a:pt x="6306" y="8"/>
                  </a:cubicBezTo>
                  <a:cubicBezTo>
                    <a:pt x="6296" y="3"/>
                    <a:pt x="6283" y="0"/>
                    <a:pt x="626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6249450" y="2417475"/>
              <a:ext cx="291350" cy="97800"/>
            </a:xfrm>
            <a:custGeom>
              <a:avLst/>
              <a:gdLst/>
              <a:ahLst/>
              <a:cxnLst/>
              <a:rect l="l" t="t" r="r" b="b"/>
              <a:pathLst>
                <a:path w="11654" h="3912" extrusionOk="0">
                  <a:moveTo>
                    <a:pt x="722" y="0"/>
                  </a:moveTo>
                  <a:cubicBezTo>
                    <a:pt x="206" y="0"/>
                    <a:pt x="0" y="65"/>
                    <a:pt x="265" y="220"/>
                  </a:cubicBezTo>
                  <a:cubicBezTo>
                    <a:pt x="1727" y="1076"/>
                    <a:pt x="9428" y="3912"/>
                    <a:pt x="9428" y="3912"/>
                  </a:cubicBezTo>
                  <a:cubicBezTo>
                    <a:pt x="9428" y="3912"/>
                    <a:pt x="11632" y="1768"/>
                    <a:pt x="11644" y="1518"/>
                  </a:cubicBezTo>
                  <a:cubicBezTo>
                    <a:pt x="11653" y="1313"/>
                    <a:pt x="3046" y="0"/>
                    <a:pt x="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6049350" y="2258125"/>
              <a:ext cx="777350" cy="253600"/>
            </a:xfrm>
            <a:custGeom>
              <a:avLst/>
              <a:gdLst/>
              <a:ahLst/>
              <a:cxnLst/>
              <a:rect l="l" t="t" r="r" b="b"/>
              <a:pathLst>
                <a:path w="31094" h="10144" extrusionOk="0">
                  <a:moveTo>
                    <a:pt x="1823" y="0"/>
                  </a:moveTo>
                  <a:cubicBezTo>
                    <a:pt x="1665" y="0"/>
                    <a:pt x="1624" y="120"/>
                    <a:pt x="1785" y="436"/>
                  </a:cubicBezTo>
                  <a:cubicBezTo>
                    <a:pt x="2255" y="1360"/>
                    <a:pt x="3741" y="2063"/>
                    <a:pt x="2880" y="2221"/>
                  </a:cubicBezTo>
                  <a:cubicBezTo>
                    <a:pt x="2704" y="2253"/>
                    <a:pt x="2524" y="2267"/>
                    <a:pt x="2345" y="2267"/>
                  </a:cubicBezTo>
                  <a:cubicBezTo>
                    <a:pt x="1648" y="2267"/>
                    <a:pt x="952" y="2052"/>
                    <a:pt x="455" y="1814"/>
                  </a:cubicBezTo>
                  <a:cubicBezTo>
                    <a:pt x="416" y="1796"/>
                    <a:pt x="384" y="1787"/>
                    <a:pt x="360" y="1787"/>
                  </a:cubicBezTo>
                  <a:cubicBezTo>
                    <a:pt x="1" y="1787"/>
                    <a:pt x="1321" y="3792"/>
                    <a:pt x="3741" y="5266"/>
                  </a:cubicBezTo>
                  <a:cubicBezTo>
                    <a:pt x="6322" y="6837"/>
                    <a:pt x="6324" y="6743"/>
                    <a:pt x="8672" y="7064"/>
                  </a:cubicBezTo>
                  <a:cubicBezTo>
                    <a:pt x="10975" y="7380"/>
                    <a:pt x="23437" y="10143"/>
                    <a:pt x="25741" y="10143"/>
                  </a:cubicBezTo>
                  <a:cubicBezTo>
                    <a:pt x="25785" y="10143"/>
                    <a:pt x="25826" y="10142"/>
                    <a:pt x="25862" y="10140"/>
                  </a:cubicBezTo>
                  <a:cubicBezTo>
                    <a:pt x="27806" y="10032"/>
                    <a:pt x="30780" y="3472"/>
                    <a:pt x="31094" y="1664"/>
                  </a:cubicBezTo>
                  <a:cubicBezTo>
                    <a:pt x="31094" y="1664"/>
                    <a:pt x="29294" y="1322"/>
                    <a:pt x="26788" y="1098"/>
                  </a:cubicBezTo>
                  <a:cubicBezTo>
                    <a:pt x="26380" y="1062"/>
                    <a:pt x="26069" y="1038"/>
                    <a:pt x="25828" y="1038"/>
                  </a:cubicBezTo>
                  <a:cubicBezTo>
                    <a:pt x="24593" y="1038"/>
                    <a:pt x="25193" y="1676"/>
                    <a:pt x="23832" y="4596"/>
                  </a:cubicBezTo>
                  <a:cubicBezTo>
                    <a:pt x="23655" y="4975"/>
                    <a:pt x="23054" y="5119"/>
                    <a:pt x="22165" y="5119"/>
                  </a:cubicBezTo>
                  <a:cubicBezTo>
                    <a:pt x="19303" y="5119"/>
                    <a:pt x="13454" y="3623"/>
                    <a:pt x="9151" y="3623"/>
                  </a:cubicBezTo>
                  <a:cubicBezTo>
                    <a:pt x="8989" y="3623"/>
                    <a:pt x="8829" y="3625"/>
                    <a:pt x="8672" y="3630"/>
                  </a:cubicBezTo>
                  <a:cubicBezTo>
                    <a:pt x="8672" y="3630"/>
                    <a:pt x="7968" y="3472"/>
                    <a:pt x="6636" y="2454"/>
                  </a:cubicBezTo>
                  <a:cubicBezTo>
                    <a:pt x="5306" y="1438"/>
                    <a:pt x="4289" y="1304"/>
                    <a:pt x="3427" y="784"/>
                  </a:cubicBezTo>
                  <a:cubicBezTo>
                    <a:pt x="2862" y="442"/>
                    <a:pt x="2127" y="0"/>
                    <a:pt x="1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6645125" y="1903125"/>
              <a:ext cx="261800" cy="435975"/>
            </a:xfrm>
            <a:custGeom>
              <a:avLst/>
              <a:gdLst/>
              <a:ahLst/>
              <a:cxnLst/>
              <a:rect l="l" t="t" r="r" b="b"/>
              <a:pathLst>
                <a:path w="10472" h="17439" extrusionOk="0">
                  <a:moveTo>
                    <a:pt x="5736" y="0"/>
                  </a:moveTo>
                  <a:cubicBezTo>
                    <a:pt x="4966" y="0"/>
                    <a:pt x="4192" y="397"/>
                    <a:pt x="3516" y="1329"/>
                  </a:cubicBezTo>
                  <a:cubicBezTo>
                    <a:pt x="1549" y="4040"/>
                    <a:pt x="1" y="15864"/>
                    <a:pt x="1" y="15864"/>
                  </a:cubicBezTo>
                  <a:cubicBezTo>
                    <a:pt x="482" y="15922"/>
                    <a:pt x="4893" y="17439"/>
                    <a:pt x="7178" y="17439"/>
                  </a:cubicBezTo>
                  <a:cubicBezTo>
                    <a:pt x="7786" y="17439"/>
                    <a:pt x="8243" y="17331"/>
                    <a:pt x="8437" y="17061"/>
                  </a:cubicBezTo>
                  <a:cubicBezTo>
                    <a:pt x="8905" y="16406"/>
                    <a:pt x="10472" y="6259"/>
                    <a:pt x="9375" y="3350"/>
                  </a:cubicBezTo>
                  <a:cubicBezTo>
                    <a:pt x="8656" y="1441"/>
                    <a:pt x="7205" y="0"/>
                    <a:pt x="5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6913475" y="4117175"/>
              <a:ext cx="266875" cy="451525"/>
            </a:xfrm>
            <a:custGeom>
              <a:avLst/>
              <a:gdLst/>
              <a:ahLst/>
              <a:cxnLst/>
              <a:rect l="l" t="t" r="r" b="b"/>
              <a:pathLst>
                <a:path w="10675" h="18061" extrusionOk="0">
                  <a:moveTo>
                    <a:pt x="4303" y="1"/>
                  </a:moveTo>
                  <a:cubicBezTo>
                    <a:pt x="3636" y="1"/>
                    <a:pt x="1" y="6289"/>
                    <a:pt x="1" y="6289"/>
                  </a:cubicBezTo>
                  <a:cubicBezTo>
                    <a:pt x="1" y="6289"/>
                    <a:pt x="2905" y="8780"/>
                    <a:pt x="3380" y="9551"/>
                  </a:cubicBezTo>
                  <a:cubicBezTo>
                    <a:pt x="3854" y="10322"/>
                    <a:pt x="3441" y="13066"/>
                    <a:pt x="2490" y="15005"/>
                  </a:cubicBezTo>
                  <a:cubicBezTo>
                    <a:pt x="1539" y="16946"/>
                    <a:pt x="1601" y="17911"/>
                    <a:pt x="3261" y="18030"/>
                  </a:cubicBezTo>
                  <a:cubicBezTo>
                    <a:pt x="3517" y="18048"/>
                    <a:pt x="3753" y="18061"/>
                    <a:pt x="3971" y="18061"/>
                  </a:cubicBezTo>
                  <a:cubicBezTo>
                    <a:pt x="5164" y="18061"/>
                    <a:pt x="5841" y="17681"/>
                    <a:pt x="6658" y="15775"/>
                  </a:cubicBezTo>
                  <a:cubicBezTo>
                    <a:pt x="7623" y="13520"/>
                    <a:pt x="9723" y="10381"/>
                    <a:pt x="10198" y="8009"/>
                  </a:cubicBezTo>
                  <a:cubicBezTo>
                    <a:pt x="10674" y="5637"/>
                    <a:pt x="9132" y="4985"/>
                    <a:pt x="7530" y="3680"/>
                  </a:cubicBezTo>
                  <a:cubicBezTo>
                    <a:pt x="5930" y="2377"/>
                    <a:pt x="4921" y="182"/>
                    <a:pt x="4329" y="4"/>
                  </a:cubicBezTo>
                  <a:cubicBezTo>
                    <a:pt x="4321" y="2"/>
                    <a:pt x="4312" y="1"/>
                    <a:pt x="4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6483025" y="4398150"/>
              <a:ext cx="409050" cy="281900"/>
            </a:xfrm>
            <a:custGeom>
              <a:avLst/>
              <a:gdLst/>
              <a:ahLst/>
              <a:cxnLst/>
              <a:rect l="l" t="t" r="r" b="b"/>
              <a:pathLst>
                <a:path w="16362" h="11276" extrusionOk="0">
                  <a:moveTo>
                    <a:pt x="14904" y="0"/>
                  </a:moveTo>
                  <a:cubicBezTo>
                    <a:pt x="13506" y="0"/>
                    <a:pt x="7745" y="1556"/>
                    <a:pt x="7773" y="1759"/>
                  </a:cubicBezTo>
                  <a:cubicBezTo>
                    <a:pt x="8261" y="5401"/>
                    <a:pt x="5544" y="6868"/>
                    <a:pt x="2771" y="8572"/>
                  </a:cubicBezTo>
                  <a:cubicBezTo>
                    <a:pt x="0" y="10277"/>
                    <a:pt x="1196" y="10945"/>
                    <a:pt x="2771" y="11235"/>
                  </a:cubicBezTo>
                  <a:cubicBezTo>
                    <a:pt x="2922" y="11263"/>
                    <a:pt x="3109" y="11276"/>
                    <a:pt x="3328" y="11276"/>
                  </a:cubicBezTo>
                  <a:cubicBezTo>
                    <a:pt x="5412" y="11276"/>
                    <a:pt x="10355" y="10122"/>
                    <a:pt x="13209" y="9531"/>
                  </a:cubicBezTo>
                  <a:cubicBezTo>
                    <a:pt x="16362" y="8880"/>
                    <a:pt x="15437" y="6325"/>
                    <a:pt x="15111" y="4454"/>
                  </a:cubicBezTo>
                  <a:cubicBezTo>
                    <a:pt x="14784" y="2584"/>
                    <a:pt x="15111" y="19"/>
                    <a:pt x="15111" y="19"/>
                  </a:cubicBezTo>
                  <a:cubicBezTo>
                    <a:pt x="15060" y="6"/>
                    <a:pt x="14990" y="0"/>
                    <a:pt x="149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30"/>
          <p:cNvGrpSpPr/>
          <p:nvPr/>
        </p:nvGrpSpPr>
        <p:grpSpPr>
          <a:xfrm>
            <a:off x="5149684" y="4174537"/>
            <a:ext cx="826321" cy="951900"/>
            <a:chOff x="3825875" y="1790375"/>
            <a:chExt cx="3199075" cy="3685250"/>
          </a:xfrm>
        </p:grpSpPr>
        <p:sp>
          <p:nvSpPr>
            <p:cNvPr id="966" name="Google Shape;966;p30"/>
            <p:cNvSpPr/>
            <p:nvPr/>
          </p:nvSpPr>
          <p:spPr>
            <a:xfrm>
              <a:off x="4127000" y="1883750"/>
              <a:ext cx="998500" cy="1170125"/>
            </a:xfrm>
            <a:custGeom>
              <a:avLst/>
              <a:gdLst/>
              <a:ahLst/>
              <a:cxnLst/>
              <a:rect l="l" t="t" r="r" b="b"/>
              <a:pathLst>
                <a:path w="39940" h="46805" extrusionOk="0">
                  <a:moveTo>
                    <a:pt x="16245" y="1"/>
                  </a:moveTo>
                  <a:cubicBezTo>
                    <a:pt x="14419" y="1"/>
                    <a:pt x="12574" y="419"/>
                    <a:pt x="10958" y="1237"/>
                  </a:cubicBezTo>
                  <a:cubicBezTo>
                    <a:pt x="6617" y="3433"/>
                    <a:pt x="3782" y="7861"/>
                    <a:pt x="2240" y="12472"/>
                  </a:cubicBezTo>
                  <a:cubicBezTo>
                    <a:pt x="1" y="19172"/>
                    <a:pt x="146" y="26733"/>
                    <a:pt x="3107" y="33146"/>
                  </a:cubicBezTo>
                  <a:cubicBezTo>
                    <a:pt x="6067" y="39559"/>
                    <a:pt x="11926" y="44677"/>
                    <a:pt x="18808" y="46277"/>
                  </a:cubicBezTo>
                  <a:cubicBezTo>
                    <a:pt x="20298" y="46624"/>
                    <a:pt x="21834" y="46805"/>
                    <a:pt x="23367" y="46805"/>
                  </a:cubicBezTo>
                  <a:cubicBezTo>
                    <a:pt x="25966" y="46805"/>
                    <a:pt x="28557" y="46286"/>
                    <a:pt x="30904" y="45180"/>
                  </a:cubicBezTo>
                  <a:cubicBezTo>
                    <a:pt x="34637" y="43422"/>
                    <a:pt x="37685" y="40117"/>
                    <a:pt x="38812" y="36149"/>
                  </a:cubicBezTo>
                  <a:cubicBezTo>
                    <a:pt x="39939" y="32180"/>
                    <a:pt x="38999" y="27609"/>
                    <a:pt x="36152" y="24623"/>
                  </a:cubicBezTo>
                  <a:cubicBezTo>
                    <a:pt x="34017" y="22385"/>
                    <a:pt x="30973" y="21086"/>
                    <a:pt x="29134" y="18599"/>
                  </a:cubicBezTo>
                  <a:cubicBezTo>
                    <a:pt x="25980" y="14335"/>
                    <a:pt x="27292" y="7924"/>
                    <a:pt x="24153" y="3647"/>
                  </a:cubicBezTo>
                  <a:cubicBezTo>
                    <a:pt x="22348" y="1187"/>
                    <a:pt x="19322" y="1"/>
                    <a:pt x="16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4967200" y="5324850"/>
              <a:ext cx="250325" cy="147250"/>
            </a:xfrm>
            <a:custGeom>
              <a:avLst/>
              <a:gdLst/>
              <a:ahLst/>
              <a:cxnLst/>
              <a:rect l="l" t="t" r="r" b="b"/>
              <a:pathLst>
                <a:path w="10013" h="5890" extrusionOk="0">
                  <a:moveTo>
                    <a:pt x="1" y="0"/>
                  </a:moveTo>
                  <a:lnTo>
                    <a:pt x="647" y="5890"/>
                  </a:lnTo>
                  <a:lnTo>
                    <a:pt x="10013" y="5890"/>
                  </a:lnTo>
                  <a:cubicBezTo>
                    <a:pt x="9944" y="5335"/>
                    <a:pt x="3659" y="2910"/>
                    <a:pt x="3659" y="2910"/>
                  </a:cubicBezTo>
                  <a:lnTo>
                    <a:pt x="1" y="0"/>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3825875" y="4989975"/>
              <a:ext cx="177525" cy="280525"/>
            </a:xfrm>
            <a:custGeom>
              <a:avLst/>
              <a:gdLst/>
              <a:ahLst/>
              <a:cxnLst/>
              <a:rect l="l" t="t" r="r" b="b"/>
              <a:pathLst>
                <a:path w="7101" h="11221" extrusionOk="0">
                  <a:moveTo>
                    <a:pt x="4804" y="0"/>
                  </a:moveTo>
                  <a:lnTo>
                    <a:pt x="0" y="3435"/>
                  </a:lnTo>
                  <a:lnTo>
                    <a:pt x="4797" y="11221"/>
                  </a:lnTo>
                  <a:cubicBezTo>
                    <a:pt x="5179" y="10814"/>
                    <a:pt x="4858" y="4633"/>
                    <a:pt x="4858" y="4633"/>
                  </a:cubicBezTo>
                  <a:lnTo>
                    <a:pt x="7100" y="2777"/>
                  </a:lnTo>
                  <a:lnTo>
                    <a:pt x="4804" y="0"/>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3901525" y="3673525"/>
              <a:ext cx="715350" cy="1432275"/>
            </a:xfrm>
            <a:custGeom>
              <a:avLst/>
              <a:gdLst/>
              <a:ahLst/>
              <a:cxnLst/>
              <a:rect l="l" t="t" r="r" b="b"/>
              <a:pathLst>
                <a:path w="28614" h="57291" extrusionOk="0">
                  <a:moveTo>
                    <a:pt x="14854" y="0"/>
                  </a:moveTo>
                  <a:lnTo>
                    <a:pt x="17355" y="29254"/>
                  </a:lnTo>
                  <a:lnTo>
                    <a:pt x="1" y="53928"/>
                  </a:lnTo>
                  <a:lnTo>
                    <a:pt x="1832" y="57291"/>
                  </a:lnTo>
                  <a:cubicBezTo>
                    <a:pt x="1832" y="57291"/>
                    <a:pt x="26345" y="37344"/>
                    <a:pt x="26659" y="36780"/>
                  </a:cubicBezTo>
                  <a:cubicBezTo>
                    <a:pt x="26971" y="36216"/>
                    <a:pt x="28613" y="21542"/>
                    <a:pt x="28613" y="21542"/>
                  </a:cubicBezTo>
                  <a:lnTo>
                    <a:pt x="14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4169300" y="3283575"/>
              <a:ext cx="889400" cy="2114025"/>
            </a:xfrm>
            <a:custGeom>
              <a:avLst/>
              <a:gdLst/>
              <a:ahLst/>
              <a:cxnLst/>
              <a:rect l="l" t="t" r="r" b="b"/>
              <a:pathLst>
                <a:path w="35576" h="84561" extrusionOk="0">
                  <a:moveTo>
                    <a:pt x="3562" y="1"/>
                  </a:moveTo>
                  <a:cubicBezTo>
                    <a:pt x="2404" y="2019"/>
                    <a:pt x="1245" y="4878"/>
                    <a:pt x="860" y="8637"/>
                  </a:cubicBezTo>
                  <a:cubicBezTo>
                    <a:pt x="0" y="17009"/>
                    <a:pt x="17902" y="38249"/>
                    <a:pt x="17902" y="38249"/>
                  </a:cubicBezTo>
                  <a:lnTo>
                    <a:pt x="32188" y="84120"/>
                  </a:lnTo>
                  <a:lnTo>
                    <a:pt x="35575" y="84561"/>
                  </a:lnTo>
                  <a:cubicBezTo>
                    <a:pt x="35575" y="84561"/>
                    <a:pt x="29157" y="37609"/>
                    <a:pt x="28845" y="35541"/>
                  </a:cubicBezTo>
                  <a:cubicBezTo>
                    <a:pt x="28533" y="33471"/>
                    <a:pt x="19999" y="8731"/>
                    <a:pt x="19999" y="8731"/>
                  </a:cubicBezTo>
                  <a:lnTo>
                    <a:pt x="21476" y="3927"/>
                  </a:lnTo>
                  <a:cubicBezTo>
                    <a:pt x="16048" y="1135"/>
                    <a:pt x="9766" y="630"/>
                    <a:pt x="3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4184050" y="3283575"/>
              <a:ext cx="632450" cy="801275"/>
            </a:xfrm>
            <a:custGeom>
              <a:avLst/>
              <a:gdLst/>
              <a:ahLst/>
              <a:cxnLst/>
              <a:rect l="l" t="t" r="r" b="b"/>
              <a:pathLst>
                <a:path w="25298" h="32051" extrusionOk="0">
                  <a:moveTo>
                    <a:pt x="2972" y="1"/>
                  </a:moveTo>
                  <a:cubicBezTo>
                    <a:pt x="1812" y="2019"/>
                    <a:pt x="655" y="4878"/>
                    <a:pt x="270" y="8637"/>
                  </a:cubicBezTo>
                  <a:cubicBezTo>
                    <a:pt x="0" y="11262"/>
                    <a:pt x="1578" y="15149"/>
                    <a:pt x="3866" y="19251"/>
                  </a:cubicBezTo>
                  <a:lnTo>
                    <a:pt x="4961" y="32050"/>
                  </a:lnTo>
                  <a:cubicBezTo>
                    <a:pt x="7136" y="31724"/>
                    <a:pt x="9290" y="31268"/>
                    <a:pt x="11425" y="30724"/>
                  </a:cubicBezTo>
                  <a:cubicBezTo>
                    <a:pt x="11428" y="30727"/>
                    <a:pt x="11431" y="30731"/>
                    <a:pt x="11433" y="30735"/>
                  </a:cubicBezTo>
                  <a:cubicBezTo>
                    <a:pt x="11674" y="30674"/>
                    <a:pt x="11911" y="30596"/>
                    <a:pt x="12151" y="30534"/>
                  </a:cubicBezTo>
                  <a:cubicBezTo>
                    <a:pt x="12420" y="30462"/>
                    <a:pt x="12690" y="30396"/>
                    <a:pt x="12958" y="30322"/>
                  </a:cubicBezTo>
                  <a:lnTo>
                    <a:pt x="12950" y="30310"/>
                  </a:lnTo>
                  <a:cubicBezTo>
                    <a:pt x="15044" y="29732"/>
                    <a:pt x="17122" y="29095"/>
                    <a:pt x="19183" y="28399"/>
                  </a:cubicBezTo>
                  <a:cubicBezTo>
                    <a:pt x="21220" y="27707"/>
                    <a:pt x="23255" y="26895"/>
                    <a:pt x="25298" y="26086"/>
                  </a:cubicBezTo>
                  <a:cubicBezTo>
                    <a:pt x="22724" y="18344"/>
                    <a:pt x="19408" y="8731"/>
                    <a:pt x="19408" y="8731"/>
                  </a:cubicBezTo>
                  <a:lnTo>
                    <a:pt x="20886" y="3927"/>
                  </a:lnTo>
                  <a:cubicBezTo>
                    <a:pt x="15458" y="1135"/>
                    <a:pt x="9176" y="630"/>
                    <a:pt x="2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4312975" y="1941525"/>
              <a:ext cx="422375" cy="603300"/>
            </a:xfrm>
            <a:custGeom>
              <a:avLst/>
              <a:gdLst/>
              <a:ahLst/>
              <a:cxnLst/>
              <a:rect l="l" t="t" r="r" b="b"/>
              <a:pathLst>
                <a:path w="16895" h="24132" extrusionOk="0">
                  <a:moveTo>
                    <a:pt x="7173" y="1"/>
                  </a:moveTo>
                  <a:cubicBezTo>
                    <a:pt x="3765" y="1"/>
                    <a:pt x="448" y="1714"/>
                    <a:pt x="258" y="4995"/>
                  </a:cubicBezTo>
                  <a:cubicBezTo>
                    <a:pt x="0" y="9445"/>
                    <a:pt x="2137" y="13968"/>
                    <a:pt x="6327" y="16431"/>
                  </a:cubicBezTo>
                  <a:lnTo>
                    <a:pt x="3859" y="21172"/>
                  </a:lnTo>
                  <a:lnTo>
                    <a:pt x="11313" y="24131"/>
                  </a:lnTo>
                  <a:cubicBezTo>
                    <a:pt x="11313" y="24131"/>
                    <a:pt x="10556" y="17371"/>
                    <a:pt x="11788" y="16284"/>
                  </a:cubicBezTo>
                  <a:cubicBezTo>
                    <a:pt x="12018" y="16081"/>
                    <a:pt x="12401" y="16027"/>
                    <a:pt x="12848" y="16027"/>
                  </a:cubicBezTo>
                  <a:cubicBezTo>
                    <a:pt x="13356" y="16027"/>
                    <a:pt x="13948" y="16097"/>
                    <a:pt x="14491" y="16097"/>
                  </a:cubicBezTo>
                  <a:cubicBezTo>
                    <a:pt x="15140" y="16097"/>
                    <a:pt x="15720" y="15998"/>
                    <a:pt x="16010" y="15561"/>
                  </a:cubicBezTo>
                  <a:cubicBezTo>
                    <a:pt x="16235" y="15224"/>
                    <a:pt x="15820" y="12687"/>
                    <a:pt x="15655" y="10993"/>
                  </a:cubicBezTo>
                  <a:cubicBezTo>
                    <a:pt x="15640" y="10843"/>
                    <a:pt x="15794" y="10810"/>
                    <a:pt x="15997" y="10810"/>
                  </a:cubicBezTo>
                  <a:cubicBezTo>
                    <a:pt x="16156" y="10810"/>
                    <a:pt x="16346" y="10830"/>
                    <a:pt x="16507" y="10830"/>
                  </a:cubicBezTo>
                  <a:cubicBezTo>
                    <a:pt x="16726" y="10830"/>
                    <a:pt x="16894" y="10793"/>
                    <a:pt x="16870" y="10619"/>
                  </a:cubicBezTo>
                  <a:cubicBezTo>
                    <a:pt x="16794" y="10069"/>
                    <a:pt x="14582" y="7834"/>
                    <a:pt x="14654" y="7246"/>
                  </a:cubicBezTo>
                  <a:cubicBezTo>
                    <a:pt x="15259" y="2338"/>
                    <a:pt x="11154" y="1"/>
                    <a:pt x="7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4572025" y="2955600"/>
              <a:ext cx="822250" cy="622700"/>
            </a:xfrm>
            <a:custGeom>
              <a:avLst/>
              <a:gdLst/>
              <a:ahLst/>
              <a:cxnLst/>
              <a:rect l="l" t="t" r="r" b="b"/>
              <a:pathLst>
                <a:path w="32890" h="24908" extrusionOk="0">
                  <a:moveTo>
                    <a:pt x="5171" y="0"/>
                  </a:moveTo>
                  <a:lnTo>
                    <a:pt x="0" y="2440"/>
                  </a:lnTo>
                  <a:cubicBezTo>
                    <a:pt x="0" y="2440"/>
                    <a:pt x="5138" y="14838"/>
                    <a:pt x="6439" y="15927"/>
                  </a:cubicBezTo>
                  <a:cubicBezTo>
                    <a:pt x="7738" y="17015"/>
                    <a:pt x="24277" y="21232"/>
                    <a:pt x="24277" y="21232"/>
                  </a:cubicBezTo>
                  <a:cubicBezTo>
                    <a:pt x="24277" y="21232"/>
                    <a:pt x="25959" y="24866"/>
                    <a:pt x="26079" y="24907"/>
                  </a:cubicBezTo>
                  <a:cubicBezTo>
                    <a:pt x="26080" y="24908"/>
                    <a:pt x="26082" y="24908"/>
                    <a:pt x="26085" y="24908"/>
                  </a:cubicBezTo>
                  <a:cubicBezTo>
                    <a:pt x="26264" y="24908"/>
                    <a:pt x="28716" y="23416"/>
                    <a:pt x="28716" y="23416"/>
                  </a:cubicBezTo>
                  <a:cubicBezTo>
                    <a:pt x="28716" y="23416"/>
                    <a:pt x="29985" y="23983"/>
                    <a:pt x="30383" y="23986"/>
                  </a:cubicBezTo>
                  <a:cubicBezTo>
                    <a:pt x="30385" y="23986"/>
                    <a:pt x="30387" y="23986"/>
                    <a:pt x="30390" y="23986"/>
                  </a:cubicBezTo>
                  <a:cubicBezTo>
                    <a:pt x="30805" y="23986"/>
                    <a:pt x="32889" y="23643"/>
                    <a:pt x="32381" y="22809"/>
                  </a:cubicBezTo>
                  <a:cubicBezTo>
                    <a:pt x="31871" y="21969"/>
                    <a:pt x="27641" y="18395"/>
                    <a:pt x="26809" y="18110"/>
                  </a:cubicBezTo>
                  <a:cubicBezTo>
                    <a:pt x="25976" y="17825"/>
                    <a:pt x="11789" y="10711"/>
                    <a:pt x="11789" y="10711"/>
                  </a:cubicBezTo>
                  <a:lnTo>
                    <a:pt x="5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4643600" y="2891525"/>
              <a:ext cx="551650" cy="594925"/>
            </a:xfrm>
            <a:custGeom>
              <a:avLst/>
              <a:gdLst/>
              <a:ahLst/>
              <a:cxnLst/>
              <a:rect l="l" t="t" r="r" b="b"/>
              <a:pathLst>
                <a:path w="22066" h="23797" extrusionOk="0">
                  <a:moveTo>
                    <a:pt x="1885" y="1"/>
                  </a:moveTo>
                  <a:lnTo>
                    <a:pt x="169" y="2114"/>
                  </a:lnTo>
                  <a:cubicBezTo>
                    <a:pt x="169" y="2114"/>
                    <a:pt x="0" y="16891"/>
                    <a:pt x="2506" y="19611"/>
                  </a:cubicBezTo>
                  <a:cubicBezTo>
                    <a:pt x="5011" y="22332"/>
                    <a:pt x="21414" y="23797"/>
                    <a:pt x="21414" y="23797"/>
                  </a:cubicBezTo>
                  <a:lnTo>
                    <a:pt x="22066" y="19795"/>
                  </a:lnTo>
                  <a:cubicBezTo>
                    <a:pt x="22066" y="19795"/>
                    <a:pt x="19549" y="18562"/>
                    <a:pt x="17279" y="15683"/>
                  </a:cubicBezTo>
                  <a:cubicBezTo>
                    <a:pt x="16113" y="14204"/>
                    <a:pt x="13846" y="13844"/>
                    <a:pt x="11915" y="13844"/>
                  </a:cubicBezTo>
                  <a:cubicBezTo>
                    <a:pt x="10084" y="13844"/>
                    <a:pt x="8555" y="14167"/>
                    <a:pt x="8555" y="14167"/>
                  </a:cubicBezTo>
                  <a:lnTo>
                    <a:pt x="18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4412475" y="2352275"/>
              <a:ext cx="228750" cy="196725"/>
            </a:xfrm>
            <a:custGeom>
              <a:avLst/>
              <a:gdLst/>
              <a:ahLst/>
              <a:cxnLst/>
              <a:rect l="l" t="t" r="r" b="b"/>
              <a:pathLst>
                <a:path w="9150" h="7869" extrusionOk="0">
                  <a:moveTo>
                    <a:pt x="2347" y="1"/>
                  </a:moveTo>
                  <a:lnTo>
                    <a:pt x="0" y="3524"/>
                  </a:lnTo>
                  <a:lnTo>
                    <a:pt x="7416" y="7868"/>
                  </a:lnTo>
                  <a:lnTo>
                    <a:pt x="9149" y="4763"/>
                  </a:lnTo>
                  <a:lnTo>
                    <a:pt x="2347" y="1"/>
                  </a:lnTo>
                  <a:close/>
                </a:path>
              </a:pathLst>
            </a:custGeom>
            <a:solidFill>
              <a:srgbClr val="E6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4111000" y="2426325"/>
              <a:ext cx="663825" cy="1164075"/>
            </a:xfrm>
            <a:custGeom>
              <a:avLst/>
              <a:gdLst/>
              <a:ahLst/>
              <a:cxnLst/>
              <a:rect l="l" t="t" r="r" b="b"/>
              <a:pathLst>
                <a:path w="26553" h="46563" extrusionOk="0">
                  <a:moveTo>
                    <a:pt x="13887" y="1"/>
                  </a:moveTo>
                  <a:cubicBezTo>
                    <a:pt x="10116" y="1"/>
                    <a:pt x="7029" y="4338"/>
                    <a:pt x="7029" y="4338"/>
                  </a:cubicBezTo>
                  <a:cubicBezTo>
                    <a:pt x="4013" y="17259"/>
                    <a:pt x="5879" y="25014"/>
                    <a:pt x="5879" y="25014"/>
                  </a:cubicBezTo>
                  <a:lnTo>
                    <a:pt x="0" y="39225"/>
                  </a:lnTo>
                  <a:lnTo>
                    <a:pt x="26552" y="46562"/>
                  </a:lnTo>
                  <a:lnTo>
                    <a:pt x="22673" y="23439"/>
                  </a:lnTo>
                  <a:cubicBezTo>
                    <a:pt x="22673" y="23439"/>
                    <a:pt x="26434" y="16599"/>
                    <a:pt x="26258" y="14622"/>
                  </a:cubicBezTo>
                  <a:cubicBezTo>
                    <a:pt x="26083" y="12647"/>
                    <a:pt x="17059" y="959"/>
                    <a:pt x="15906" y="441"/>
                  </a:cubicBezTo>
                  <a:cubicBezTo>
                    <a:pt x="15221" y="132"/>
                    <a:pt x="14543" y="1"/>
                    <a:pt x="13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4294375" y="3795075"/>
              <a:ext cx="136900" cy="191325"/>
            </a:xfrm>
            <a:custGeom>
              <a:avLst/>
              <a:gdLst/>
              <a:ahLst/>
              <a:cxnLst/>
              <a:rect l="l" t="t" r="r" b="b"/>
              <a:pathLst>
                <a:path w="5476" h="7653" extrusionOk="0">
                  <a:moveTo>
                    <a:pt x="287" y="1"/>
                  </a:moveTo>
                  <a:cubicBezTo>
                    <a:pt x="242" y="1"/>
                    <a:pt x="196" y="13"/>
                    <a:pt x="156" y="38"/>
                  </a:cubicBezTo>
                  <a:cubicBezTo>
                    <a:pt x="38" y="111"/>
                    <a:pt x="1" y="266"/>
                    <a:pt x="73" y="384"/>
                  </a:cubicBezTo>
                  <a:cubicBezTo>
                    <a:pt x="1547" y="2772"/>
                    <a:pt x="3153" y="5042"/>
                    <a:pt x="4948" y="7548"/>
                  </a:cubicBezTo>
                  <a:cubicBezTo>
                    <a:pt x="4994" y="7615"/>
                    <a:pt x="5070" y="7653"/>
                    <a:pt x="5151" y="7653"/>
                  </a:cubicBezTo>
                  <a:cubicBezTo>
                    <a:pt x="5356" y="7653"/>
                    <a:pt x="5475" y="7422"/>
                    <a:pt x="5356" y="7255"/>
                  </a:cubicBezTo>
                  <a:cubicBezTo>
                    <a:pt x="3567" y="4755"/>
                    <a:pt x="1968" y="2494"/>
                    <a:pt x="501" y="120"/>
                  </a:cubicBezTo>
                  <a:cubicBezTo>
                    <a:pt x="454" y="43"/>
                    <a:pt x="372" y="1"/>
                    <a:pt x="287"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5957500" y="1889425"/>
              <a:ext cx="401875" cy="568475"/>
            </a:xfrm>
            <a:custGeom>
              <a:avLst/>
              <a:gdLst/>
              <a:ahLst/>
              <a:cxnLst/>
              <a:rect l="l" t="t" r="r" b="b"/>
              <a:pathLst>
                <a:path w="16075" h="22739" extrusionOk="0">
                  <a:moveTo>
                    <a:pt x="7516" y="1"/>
                  </a:moveTo>
                  <a:cubicBezTo>
                    <a:pt x="4658" y="1"/>
                    <a:pt x="1823" y="942"/>
                    <a:pt x="1184" y="3221"/>
                  </a:cubicBezTo>
                  <a:cubicBezTo>
                    <a:pt x="1" y="7429"/>
                    <a:pt x="381" y="9469"/>
                    <a:pt x="2522" y="15451"/>
                  </a:cubicBezTo>
                  <a:lnTo>
                    <a:pt x="1212" y="21416"/>
                  </a:lnTo>
                  <a:lnTo>
                    <a:pt x="9441" y="22739"/>
                  </a:lnTo>
                  <a:lnTo>
                    <a:pt x="10938" y="16986"/>
                  </a:lnTo>
                  <a:cubicBezTo>
                    <a:pt x="10938" y="16986"/>
                    <a:pt x="11616" y="17170"/>
                    <a:pt x="12380" y="17170"/>
                  </a:cubicBezTo>
                  <a:cubicBezTo>
                    <a:pt x="12980" y="17170"/>
                    <a:pt x="13632" y="17056"/>
                    <a:pt x="14051" y="16652"/>
                  </a:cubicBezTo>
                  <a:cubicBezTo>
                    <a:pt x="14449" y="16269"/>
                    <a:pt x="14814" y="14589"/>
                    <a:pt x="14968" y="11933"/>
                  </a:cubicBezTo>
                  <a:cubicBezTo>
                    <a:pt x="14971" y="11874"/>
                    <a:pt x="15020" y="11852"/>
                    <a:pt x="15096" y="11852"/>
                  </a:cubicBezTo>
                  <a:cubicBezTo>
                    <a:pt x="15304" y="11852"/>
                    <a:pt x="15714" y="12018"/>
                    <a:pt x="15924" y="12018"/>
                  </a:cubicBezTo>
                  <a:cubicBezTo>
                    <a:pt x="16002" y="12018"/>
                    <a:pt x="16052" y="11996"/>
                    <a:pt x="16054" y="11933"/>
                  </a:cubicBezTo>
                  <a:cubicBezTo>
                    <a:pt x="16074" y="11366"/>
                    <a:pt x="14169" y="8789"/>
                    <a:pt x="14334" y="7741"/>
                  </a:cubicBezTo>
                  <a:cubicBezTo>
                    <a:pt x="14943" y="3899"/>
                    <a:pt x="14620" y="2871"/>
                    <a:pt x="13507" y="1783"/>
                  </a:cubicBezTo>
                  <a:cubicBezTo>
                    <a:pt x="12372" y="675"/>
                    <a:pt x="9936" y="1"/>
                    <a:pt x="7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6648325" y="5205075"/>
              <a:ext cx="309875" cy="256225"/>
            </a:xfrm>
            <a:custGeom>
              <a:avLst/>
              <a:gdLst/>
              <a:ahLst/>
              <a:cxnLst/>
              <a:rect l="l" t="t" r="r" b="b"/>
              <a:pathLst>
                <a:path w="12395" h="10249" extrusionOk="0">
                  <a:moveTo>
                    <a:pt x="3155" y="0"/>
                  </a:moveTo>
                  <a:lnTo>
                    <a:pt x="1" y="864"/>
                  </a:lnTo>
                  <a:lnTo>
                    <a:pt x="2566" y="10248"/>
                  </a:lnTo>
                  <a:lnTo>
                    <a:pt x="12395" y="7557"/>
                  </a:lnTo>
                  <a:cubicBezTo>
                    <a:pt x="12202" y="7088"/>
                    <a:pt x="5371" y="6675"/>
                    <a:pt x="5371" y="6675"/>
                  </a:cubicBezTo>
                  <a:lnTo>
                    <a:pt x="3155" y="0"/>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5188575" y="5189050"/>
              <a:ext cx="242875" cy="286575"/>
            </a:xfrm>
            <a:custGeom>
              <a:avLst/>
              <a:gdLst/>
              <a:ahLst/>
              <a:cxnLst/>
              <a:rect l="l" t="t" r="r" b="b"/>
              <a:pathLst>
                <a:path w="9715" h="11463" extrusionOk="0">
                  <a:moveTo>
                    <a:pt x="5066" y="1"/>
                  </a:moveTo>
                  <a:lnTo>
                    <a:pt x="1" y="8308"/>
                  </a:lnTo>
                  <a:lnTo>
                    <a:pt x="4084" y="11463"/>
                  </a:lnTo>
                  <a:lnTo>
                    <a:pt x="9714" y="11463"/>
                  </a:lnTo>
                  <a:lnTo>
                    <a:pt x="5562" y="10372"/>
                  </a:lnTo>
                  <a:lnTo>
                    <a:pt x="4524" y="7895"/>
                  </a:lnTo>
                  <a:lnTo>
                    <a:pt x="7860" y="1703"/>
                  </a:lnTo>
                  <a:lnTo>
                    <a:pt x="5066"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5256050" y="4371300"/>
              <a:ext cx="624775" cy="964150"/>
            </a:xfrm>
            <a:custGeom>
              <a:avLst/>
              <a:gdLst/>
              <a:ahLst/>
              <a:cxnLst/>
              <a:rect l="l" t="t" r="r" b="b"/>
              <a:pathLst>
                <a:path w="24991" h="38566" extrusionOk="0">
                  <a:moveTo>
                    <a:pt x="15991" y="1"/>
                  </a:moveTo>
                  <a:lnTo>
                    <a:pt x="1" y="36593"/>
                  </a:lnTo>
                  <a:lnTo>
                    <a:pt x="2924" y="38565"/>
                  </a:lnTo>
                  <a:lnTo>
                    <a:pt x="22036" y="9239"/>
                  </a:lnTo>
                  <a:lnTo>
                    <a:pt x="24990" y="2206"/>
                  </a:lnTo>
                  <a:cubicBezTo>
                    <a:pt x="23523" y="1921"/>
                    <a:pt x="22382" y="1231"/>
                    <a:pt x="20897" y="949"/>
                  </a:cubicBezTo>
                  <a:cubicBezTo>
                    <a:pt x="18726" y="538"/>
                    <a:pt x="18111" y="591"/>
                    <a:pt x="15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6296150" y="4328950"/>
              <a:ext cx="471600" cy="1015525"/>
            </a:xfrm>
            <a:custGeom>
              <a:avLst/>
              <a:gdLst/>
              <a:ahLst/>
              <a:cxnLst/>
              <a:rect l="l" t="t" r="r" b="b"/>
              <a:pathLst>
                <a:path w="18864" h="40621" extrusionOk="0">
                  <a:moveTo>
                    <a:pt x="7473" y="0"/>
                  </a:moveTo>
                  <a:cubicBezTo>
                    <a:pt x="4156" y="1236"/>
                    <a:pt x="3417" y="2576"/>
                    <a:pt x="0" y="3523"/>
                  </a:cubicBezTo>
                  <a:lnTo>
                    <a:pt x="526" y="5973"/>
                  </a:lnTo>
                  <a:lnTo>
                    <a:pt x="15375" y="40620"/>
                  </a:lnTo>
                  <a:lnTo>
                    <a:pt x="18864" y="39932"/>
                  </a:lnTo>
                  <a:lnTo>
                    <a:pt x="74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5617200" y="3665475"/>
              <a:ext cx="921675" cy="794425"/>
            </a:xfrm>
            <a:custGeom>
              <a:avLst/>
              <a:gdLst/>
              <a:ahLst/>
              <a:cxnLst/>
              <a:rect l="l" t="t" r="r" b="b"/>
              <a:pathLst>
                <a:path w="36867" h="31777" extrusionOk="0">
                  <a:moveTo>
                    <a:pt x="4515" y="1"/>
                  </a:moveTo>
                  <a:lnTo>
                    <a:pt x="1" y="29346"/>
                  </a:lnTo>
                  <a:cubicBezTo>
                    <a:pt x="2159" y="29945"/>
                    <a:pt x="4327" y="30506"/>
                    <a:pt x="6536" y="30929"/>
                  </a:cubicBezTo>
                  <a:cubicBezTo>
                    <a:pt x="8076" y="31223"/>
                    <a:pt x="9610" y="31478"/>
                    <a:pt x="11128" y="31777"/>
                  </a:cubicBezTo>
                  <a:lnTo>
                    <a:pt x="18071" y="13925"/>
                  </a:lnTo>
                  <a:lnTo>
                    <a:pt x="25403" y="31054"/>
                  </a:lnTo>
                  <a:cubicBezTo>
                    <a:pt x="28940" y="30084"/>
                    <a:pt x="33437" y="27979"/>
                    <a:pt x="36866" y="26698"/>
                  </a:cubicBezTo>
                  <a:lnTo>
                    <a:pt x="300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0"/>
            <p:cNvSpPr/>
            <p:nvPr/>
          </p:nvSpPr>
          <p:spPr>
            <a:xfrm>
              <a:off x="5683550" y="2304700"/>
              <a:ext cx="755175" cy="1477100"/>
            </a:xfrm>
            <a:custGeom>
              <a:avLst/>
              <a:gdLst/>
              <a:ahLst/>
              <a:cxnLst/>
              <a:rect l="l" t="t" r="r" b="b"/>
              <a:pathLst>
                <a:path w="30207" h="59084" extrusionOk="0">
                  <a:moveTo>
                    <a:pt x="12014" y="1"/>
                  </a:moveTo>
                  <a:cubicBezTo>
                    <a:pt x="12014" y="1"/>
                    <a:pt x="10728" y="1795"/>
                    <a:pt x="9693" y="2687"/>
                  </a:cubicBezTo>
                  <a:cubicBezTo>
                    <a:pt x="8657" y="3578"/>
                    <a:pt x="5647" y="7941"/>
                    <a:pt x="4988" y="11772"/>
                  </a:cubicBezTo>
                  <a:cubicBezTo>
                    <a:pt x="4329" y="15602"/>
                    <a:pt x="2824" y="23841"/>
                    <a:pt x="3671" y="24821"/>
                  </a:cubicBezTo>
                  <a:cubicBezTo>
                    <a:pt x="4517" y="25802"/>
                    <a:pt x="5270" y="34103"/>
                    <a:pt x="5270" y="34103"/>
                  </a:cubicBezTo>
                  <a:lnTo>
                    <a:pt x="0" y="57698"/>
                  </a:lnTo>
                  <a:cubicBezTo>
                    <a:pt x="3356" y="58737"/>
                    <a:pt x="7831" y="59083"/>
                    <a:pt x="12306" y="59083"/>
                  </a:cubicBezTo>
                  <a:cubicBezTo>
                    <a:pt x="21256" y="59083"/>
                    <a:pt x="30206" y="57698"/>
                    <a:pt x="30206" y="57698"/>
                  </a:cubicBezTo>
                  <a:lnTo>
                    <a:pt x="25501" y="29141"/>
                  </a:lnTo>
                  <a:cubicBezTo>
                    <a:pt x="25501" y="29141"/>
                    <a:pt x="26913" y="18364"/>
                    <a:pt x="26819" y="17383"/>
                  </a:cubicBezTo>
                  <a:cubicBezTo>
                    <a:pt x="26725" y="16404"/>
                    <a:pt x="22490" y="7675"/>
                    <a:pt x="19864" y="4657"/>
                  </a:cubicBezTo>
                  <a:cubicBezTo>
                    <a:pt x="17239" y="1639"/>
                    <a:pt x="12014" y="1"/>
                    <a:pt x="120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0"/>
            <p:cNvSpPr/>
            <p:nvPr/>
          </p:nvSpPr>
          <p:spPr>
            <a:xfrm>
              <a:off x="5626425" y="2281275"/>
              <a:ext cx="400275" cy="424800"/>
            </a:xfrm>
            <a:custGeom>
              <a:avLst/>
              <a:gdLst/>
              <a:ahLst/>
              <a:cxnLst/>
              <a:rect l="l" t="t" r="r" b="b"/>
              <a:pathLst>
                <a:path w="16011" h="16992" extrusionOk="0">
                  <a:moveTo>
                    <a:pt x="6969" y="1"/>
                  </a:moveTo>
                  <a:cubicBezTo>
                    <a:pt x="5540" y="1"/>
                    <a:pt x="4435" y="112"/>
                    <a:pt x="4110" y="322"/>
                  </a:cubicBezTo>
                  <a:cubicBezTo>
                    <a:pt x="3103" y="972"/>
                    <a:pt x="5452" y="3027"/>
                    <a:pt x="5200" y="4390"/>
                  </a:cubicBezTo>
                  <a:cubicBezTo>
                    <a:pt x="4949" y="5753"/>
                    <a:pt x="1" y="7526"/>
                    <a:pt x="1677" y="10498"/>
                  </a:cubicBezTo>
                  <a:cubicBezTo>
                    <a:pt x="3355" y="13470"/>
                    <a:pt x="8304" y="16991"/>
                    <a:pt x="8304" y="16991"/>
                  </a:cubicBezTo>
                  <a:lnTo>
                    <a:pt x="16011" y="1582"/>
                  </a:lnTo>
                  <a:cubicBezTo>
                    <a:pt x="14370" y="489"/>
                    <a:pt x="9960" y="1"/>
                    <a:pt x="6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5893450" y="1790375"/>
              <a:ext cx="503575" cy="553625"/>
            </a:xfrm>
            <a:custGeom>
              <a:avLst/>
              <a:gdLst/>
              <a:ahLst/>
              <a:cxnLst/>
              <a:rect l="l" t="t" r="r" b="b"/>
              <a:pathLst>
                <a:path w="20143" h="22145" extrusionOk="0">
                  <a:moveTo>
                    <a:pt x="13553" y="1245"/>
                  </a:moveTo>
                  <a:cubicBezTo>
                    <a:pt x="13535" y="1268"/>
                    <a:pt x="13518" y="1292"/>
                    <a:pt x="13504" y="1318"/>
                  </a:cubicBezTo>
                  <a:cubicBezTo>
                    <a:pt x="13520" y="1294"/>
                    <a:pt x="13537" y="1269"/>
                    <a:pt x="13553" y="1245"/>
                  </a:cubicBezTo>
                  <a:close/>
                  <a:moveTo>
                    <a:pt x="15584" y="1"/>
                  </a:moveTo>
                  <a:cubicBezTo>
                    <a:pt x="14691" y="1"/>
                    <a:pt x="14065" y="514"/>
                    <a:pt x="13553" y="1245"/>
                  </a:cubicBezTo>
                  <a:lnTo>
                    <a:pt x="13553" y="1245"/>
                  </a:lnTo>
                  <a:cubicBezTo>
                    <a:pt x="13659" y="1119"/>
                    <a:pt x="13821" y="1060"/>
                    <a:pt x="13989" y="1060"/>
                  </a:cubicBezTo>
                  <a:cubicBezTo>
                    <a:pt x="14250" y="1060"/>
                    <a:pt x="14528" y="1201"/>
                    <a:pt x="14640" y="1444"/>
                  </a:cubicBezTo>
                  <a:cubicBezTo>
                    <a:pt x="14838" y="1870"/>
                    <a:pt x="14601" y="2403"/>
                    <a:pt x="14212" y="2669"/>
                  </a:cubicBezTo>
                  <a:cubicBezTo>
                    <a:pt x="13841" y="2922"/>
                    <a:pt x="13372" y="2983"/>
                    <a:pt x="12920" y="2983"/>
                  </a:cubicBezTo>
                  <a:cubicBezTo>
                    <a:pt x="12900" y="2983"/>
                    <a:pt x="12880" y="2982"/>
                    <a:pt x="12859" y="2982"/>
                  </a:cubicBezTo>
                  <a:cubicBezTo>
                    <a:pt x="11755" y="2969"/>
                    <a:pt x="10677" y="2677"/>
                    <a:pt x="9611" y="2389"/>
                  </a:cubicBezTo>
                  <a:cubicBezTo>
                    <a:pt x="8545" y="2103"/>
                    <a:pt x="7464" y="1816"/>
                    <a:pt x="6359" y="1813"/>
                  </a:cubicBezTo>
                  <a:cubicBezTo>
                    <a:pt x="6355" y="1813"/>
                    <a:pt x="6350" y="1813"/>
                    <a:pt x="6345" y="1813"/>
                  </a:cubicBezTo>
                  <a:cubicBezTo>
                    <a:pt x="5245" y="1813"/>
                    <a:pt x="4104" y="2130"/>
                    <a:pt x="3317" y="2897"/>
                  </a:cubicBezTo>
                  <a:cubicBezTo>
                    <a:pt x="2526" y="3666"/>
                    <a:pt x="2252" y="5157"/>
                    <a:pt x="2770" y="6132"/>
                  </a:cubicBezTo>
                  <a:cubicBezTo>
                    <a:pt x="0" y="7266"/>
                    <a:pt x="1918" y="12107"/>
                    <a:pt x="2770" y="14246"/>
                  </a:cubicBezTo>
                  <a:cubicBezTo>
                    <a:pt x="3621" y="16385"/>
                    <a:pt x="5084" y="19411"/>
                    <a:pt x="5084" y="19411"/>
                  </a:cubicBezTo>
                  <a:lnTo>
                    <a:pt x="7921" y="16636"/>
                  </a:lnTo>
                  <a:cubicBezTo>
                    <a:pt x="7921" y="16636"/>
                    <a:pt x="5756" y="14120"/>
                    <a:pt x="6707" y="12989"/>
                  </a:cubicBezTo>
                  <a:cubicBezTo>
                    <a:pt x="6938" y="12713"/>
                    <a:pt x="7172" y="12609"/>
                    <a:pt x="7394" y="12609"/>
                  </a:cubicBezTo>
                  <a:cubicBezTo>
                    <a:pt x="8082" y="12609"/>
                    <a:pt x="8649" y="13617"/>
                    <a:pt x="8649" y="13617"/>
                  </a:cubicBezTo>
                  <a:cubicBezTo>
                    <a:pt x="8649" y="13617"/>
                    <a:pt x="8964" y="18964"/>
                    <a:pt x="9710" y="19278"/>
                  </a:cubicBezTo>
                  <a:cubicBezTo>
                    <a:pt x="10382" y="19562"/>
                    <a:pt x="13990" y="22145"/>
                    <a:pt x="16055" y="22145"/>
                  </a:cubicBezTo>
                  <a:cubicBezTo>
                    <a:pt x="16281" y="22145"/>
                    <a:pt x="16489" y="22114"/>
                    <a:pt x="16672" y="22046"/>
                  </a:cubicBezTo>
                  <a:cubicBezTo>
                    <a:pt x="18532" y="21355"/>
                    <a:pt x="17530" y="15895"/>
                    <a:pt x="17530" y="15895"/>
                  </a:cubicBezTo>
                  <a:lnTo>
                    <a:pt x="14795" y="15578"/>
                  </a:lnTo>
                  <a:cubicBezTo>
                    <a:pt x="12287" y="15288"/>
                    <a:pt x="10422" y="13120"/>
                    <a:pt x="10510" y="10597"/>
                  </a:cubicBezTo>
                  <a:lnTo>
                    <a:pt x="10510" y="10597"/>
                  </a:lnTo>
                  <a:cubicBezTo>
                    <a:pt x="10510" y="10597"/>
                    <a:pt x="11089" y="10790"/>
                    <a:pt x="11781" y="10790"/>
                  </a:cubicBezTo>
                  <a:cubicBezTo>
                    <a:pt x="12657" y="10790"/>
                    <a:pt x="13713" y="10482"/>
                    <a:pt x="14012" y="9089"/>
                  </a:cubicBezTo>
                  <a:cubicBezTo>
                    <a:pt x="16075" y="8792"/>
                    <a:pt x="18577" y="7939"/>
                    <a:pt x="19359" y="6006"/>
                  </a:cubicBezTo>
                  <a:cubicBezTo>
                    <a:pt x="20142" y="4073"/>
                    <a:pt x="19519" y="1582"/>
                    <a:pt x="17752" y="476"/>
                  </a:cubicBezTo>
                  <a:lnTo>
                    <a:pt x="17752" y="476"/>
                  </a:lnTo>
                  <a:cubicBezTo>
                    <a:pt x="17786" y="996"/>
                    <a:pt x="17576" y="1504"/>
                    <a:pt x="17184" y="1850"/>
                  </a:cubicBezTo>
                  <a:cubicBezTo>
                    <a:pt x="17464" y="954"/>
                    <a:pt x="16553" y="13"/>
                    <a:pt x="15614" y="1"/>
                  </a:cubicBezTo>
                  <a:cubicBezTo>
                    <a:pt x="15604" y="1"/>
                    <a:pt x="15594" y="1"/>
                    <a:pt x="15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5882225" y="1816525"/>
              <a:ext cx="344325" cy="374400"/>
            </a:xfrm>
            <a:custGeom>
              <a:avLst/>
              <a:gdLst/>
              <a:ahLst/>
              <a:cxnLst/>
              <a:rect l="l" t="t" r="r" b="b"/>
              <a:pathLst>
                <a:path w="13773" h="14976" extrusionOk="0">
                  <a:moveTo>
                    <a:pt x="6371" y="0"/>
                  </a:moveTo>
                  <a:cubicBezTo>
                    <a:pt x="6174" y="0"/>
                    <a:pt x="5979" y="7"/>
                    <a:pt x="5788" y="21"/>
                  </a:cubicBezTo>
                  <a:cubicBezTo>
                    <a:pt x="2350" y="272"/>
                    <a:pt x="169" y="2201"/>
                    <a:pt x="85" y="5217"/>
                  </a:cubicBezTo>
                  <a:cubicBezTo>
                    <a:pt x="0" y="8235"/>
                    <a:pt x="3968" y="14976"/>
                    <a:pt x="3968" y="14976"/>
                  </a:cubicBezTo>
                  <a:cubicBezTo>
                    <a:pt x="9110" y="12569"/>
                    <a:pt x="13772" y="1913"/>
                    <a:pt x="13772" y="1913"/>
                  </a:cubicBezTo>
                  <a:cubicBezTo>
                    <a:pt x="13772" y="1913"/>
                    <a:pt x="9718" y="0"/>
                    <a:pt x="6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5251100" y="3291975"/>
              <a:ext cx="197325" cy="359100"/>
            </a:xfrm>
            <a:custGeom>
              <a:avLst/>
              <a:gdLst/>
              <a:ahLst/>
              <a:cxnLst/>
              <a:rect l="l" t="t" r="r" b="b"/>
              <a:pathLst>
                <a:path w="7893" h="14364" extrusionOk="0">
                  <a:moveTo>
                    <a:pt x="6342" y="1"/>
                  </a:moveTo>
                  <a:cubicBezTo>
                    <a:pt x="3247" y="5434"/>
                    <a:pt x="1052" y="7673"/>
                    <a:pt x="799" y="8404"/>
                  </a:cubicBezTo>
                  <a:cubicBezTo>
                    <a:pt x="238" y="10021"/>
                    <a:pt x="1" y="10935"/>
                    <a:pt x="1332" y="11033"/>
                  </a:cubicBezTo>
                  <a:cubicBezTo>
                    <a:pt x="2618" y="11129"/>
                    <a:pt x="1949" y="12824"/>
                    <a:pt x="2918" y="12824"/>
                  </a:cubicBezTo>
                  <a:cubicBezTo>
                    <a:pt x="2950" y="12824"/>
                    <a:pt x="2984" y="12822"/>
                    <a:pt x="3020" y="12818"/>
                  </a:cubicBezTo>
                  <a:cubicBezTo>
                    <a:pt x="3051" y="12815"/>
                    <a:pt x="3080" y="12813"/>
                    <a:pt x="3108" y="12813"/>
                  </a:cubicBezTo>
                  <a:cubicBezTo>
                    <a:pt x="3980" y="12813"/>
                    <a:pt x="3715" y="14363"/>
                    <a:pt x="4346" y="14363"/>
                  </a:cubicBezTo>
                  <a:cubicBezTo>
                    <a:pt x="4438" y="14363"/>
                    <a:pt x="4549" y="14330"/>
                    <a:pt x="4686" y="14254"/>
                  </a:cubicBezTo>
                  <a:cubicBezTo>
                    <a:pt x="5789" y="13644"/>
                    <a:pt x="5665" y="11048"/>
                    <a:pt x="5665" y="11048"/>
                  </a:cubicBezTo>
                  <a:cubicBezTo>
                    <a:pt x="5665" y="11048"/>
                    <a:pt x="7893" y="10178"/>
                    <a:pt x="6152" y="7421"/>
                  </a:cubicBezTo>
                  <a:cubicBezTo>
                    <a:pt x="5699" y="6703"/>
                    <a:pt x="6692" y="5021"/>
                    <a:pt x="7421" y="4103"/>
                  </a:cubicBezTo>
                  <a:cubicBezTo>
                    <a:pt x="6843" y="3142"/>
                    <a:pt x="6837" y="1009"/>
                    <a:pt x="63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5320925" y="2418525"/>
              <a:ext cx="741250" cy="1046025"/>
            </a:xfrm>
            <a:custGeom>
              <a:avLst/>
              <a:gdLst/>
              <a:ahLst/>
              <a:cxnLst/>
              <a:rect l="l" t="t" r="r" b="b"/>
              <a:pathLst>
                <a:path w="29650" h="41841" extrusionOk="0">
                  <a:moveTo>
                    <a:pt x="23259" y="0"/>
                  </a:moveTo>
                  <a:cubicBezTo>
                    <a:pt x="23076" y="0"/>
                    <a:pt x="22901" y="41"/>
                    <a:pt x="22737" y="127"/>
                  </a:cubicBezTo>
                  <a:cubicBezTo>
                    <a:pt x="19331" y="1918"/>
                    <a:pt x="1" y="38660"/>
                    <a:pt x="1" y="38660"/>
                  </a:cubicBezTo>
                  <a:lnTo>
                    <a:pt x="5002" y="41841"/>
                  </a:lnTo>
                  <a:cubicBezTo>
                    <a:pt x="5002" y="41841"/>
                    <a:pt x="9370" y="34702"/>
                    <a:pt x="11756" y="32923"/>
                  </a:cubicBezTo>
                  <a:cubicBezTo>
                    <a:pt x="14142" y="31146"/>
                    <a:pt x="14912" y="30372"/>
                    <a:pt x="15139" y="26890"/>
                  </a:cubicBezTo>
                  <a:cubicBezTo>
                    <a:pt x="15366" y="23408"/>
                    <a:pt x="26282" y="14792"/>
                    <a:pt x="28026" y="10931"/>
                  </a:cubicBezTo>
                  <a:cubicBezTo>
                    <a:pt x="29649" y="7339"/>
                    <a:pt x="25716" y="0"/>
                    <a:pt x="232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6001825" y="1906225"/>
              <a:ext cx="147775" cy="209800"/>
            </a:xfrm>
            <a:custGeom>
              <a:avLst/>
              <a:gdLst/>
              <a:ahLst/>
              <a:cxnLst/>
              <a:rect l="l" t="t" r="r" b="b"/>
              <a:pathLst>
                <a:path w="5911" h="8392" extrusionOk="0">
                  <a:moveTo>
                    <a:pt x="5623" y="1"/>
                  </a:moveTo>
                  <a:cubicBezTo>
                    <a:pt x="5530" y="1"/>
                    <a:pt x="5439" y="54"/>
                    <a:pt x="5396" y="144"/>
                  </a:cubicBezTo>
                  <a:cubicBezTo>
                    <a:pt x="4014" y="2994"/>
                    <a:pt x="2228" y="5630"/>
                    <a:pt x="94" y="7969"/>
                  </a:cubicBezTo>
                  <a:cubicBezTo>
                    <a:pt x="1" y="8072"/>
                    <a:pt x="7" y="8233"/>
                    <a:pt x="112" y="8326"/>
                  </a:cubicBezTo>
                  <a:cubicBezTo>
                    <a:pt x="158" y="8368"/>
                    <a:pt x="218" y="8391"/>
                    <a:pt x="281" y="8391"/>
                  </a:cubicBezTo>
                  <a:cubicBezTo>
                    <a:pt x="352" y="8391"/>
                    <a:pt x="418" y="8361"/>
                    <a:pt x="466" y="8308"/>
                  </a:cubicBezTo>
                  <a:cubicBezTo>
                    <a:pt x="2632" y="5932"/>
                    <a:pt x="4446" y="3256"/>
                    <a:pt x="5850" y="362"/>
                  </a:cubicBezTo>
                  <a:cubicBezTo>
                    <a:pt x="5911" y="238"/>
                    <a:pt x="5859" y="86"/>
                    <a:pt x="5733" y="26"/>
                  </a:cubicBezTo>
                  <a:cubicBezTo>
                    <a:pt x="5698" y="9"/>
                    <a:pt x="5660" y="1"/>
                    <a:pt x="5623" y="1"/>
                  </a:cubicBezTo>
                  <a:close/>
                </a:path>
              </a:pathLst>
            </a:custGeom>
            <a:solidFill>
              <a:srgbClr val="3E7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5733900" y="2348250"/>
              <a:ext cx="205125" cy="583300"/>
            </a:xfrm>
            <a:custGeom>
              <a:avLst/>
              <a:gdLst/>
              <a:ahLst/>
              <a:cxnLst/>
              <a:rect l="l" t="t" r="r" b="b"/>
              <a:pathLst>
                <a:path w="8205" h="23332" extrusionOk="0">
                  <a:moveTo>
                    <a:pt x="7922" y="0"/>
                  </a:moveTo>
                  <a:cubicBezTo>
                    <a:pt x="7865" y="0"/>
                    <a:pt x="7807" y="20"/>
                    <a:pt x="7759" y="60"/>
                  </a:cubicBezTo>
                  <a:cubicBezTo>
                    <a:pt x="928" y="5853"/>
                    <a:pt x="0" y="15774"/>
                    <a:pt x="1410" y="23126"/>
                  </a:cubicBezTo>
                  <a:cubicBezTo>
                    <a:pt x="1431" y="23246"/>
                    <a:pt x="1536" y="23331"/>
                    <a:pt x="1657" y="23331"/>
                  </a:cubicBezTo>
                  <a:cubicBezTo>
                    <a:pt x="1673" y="23331"/>
                    <a:pt x="1688" y="23330"/>
                    <a:pt x="1704" y="23327"/>
                  </a:cubicBezTo>
                  <a:cubicBezTo>
                    <a:pt x="1840" y="23300"/>
                    <a:pt x="1929" y="23168"/>
                    <a:pt x="1904" y="23033"/>
                  </a:cubicBezTo>
                  <a:cubicBezTo>
                    <a:pt x="521" y="15819"/>
                    <a:pt x="1419" y="6098"/>
                    <a:pt x="8086" y="444"/>
                  </a:cubicBezTo>
                  <a:cubicBezTo>
                    <a:pt x="8192" y="353"/>
                    <a:pt x="8204" y="194"/>
                    <a:pt x="8115" y="89"/>
                  </a:cubicBezTo>
                  <a:cubicBezTo>
                    <a:pt x="8064" y="30"/>
                    <a:pt x="7994" y="0"/>
                    <a:pt x="7922" y="0"/>
                  </a:cubicBezTo>
                  <a:close/>
                </a:path>
              </a:pathLst>
            </a:custGeom>
            <a:solidFill>
              <a:srgbClr val="3E7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6015425" y="2465275"/>
              <a:ext cx="616275" cy="705750"/>
            </a:xfrm>
            <a:custGeom>
              <a:avLst/>
              <a:gdLst/>
              <a:ahLst/>
              <a:cxnLst/>
              <a:rect l="l" t="t" r="r" b="b"/>
              <a:pathLst>
                <a:path w="24651" h="28230" extrusionOk="0">
                  <a:moveTo>
                    <a:pt x="2571" y="0"/>
                  </a:moveTo>
                  <a:cubicBezTo>
                    <a:pt x="399" y="0"/>
                    <a:pt x="0" y="17864"/>
                    <a:pt x="3888" y="23413"/>
                  </a:cubicBezTo>
                  <a:cubicBezTo>
                    <a:pt x="6260" y="26798"/>
                    <a:pt x="7578" y="28230"/>
                    <a:pt x="9801" y="28230"/>
                  </a:cubicBezTo>
                  <a:cubicBezTo>
                    <a:pt x="11410" y="28230"/>
                    <a:pt x="13493" y="27480"/>
                    <a:pt x="16793" y="26178"/>
                  </a:cubicBezTo>
                  <a:cubicBezTo>
                    <a:pt x="24651" y="23079"/>
                    <a:pt x="15521" y="18843"/>
                    <a:pt x="15521" y="18843"/>
                  </a:cubicBezTo>
                  <a:lnTo>
                    <a:pt x="12557" y="18843"/>
                  </a:lnTo>
                  <a:cubicBezTo>
                    <a:pt x="12557" y="18843"/>
                    <a:pt x="5400" y="2205"/>
                    <a:pt x="2926" y="151"/>
                  </a:cubicBezTo>
                  <a:cubicBezTo>
                    <a:pt x="2803" y="49"/>
                    <a:pt x="2685" y="0"/>
                    <a:pt x="2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6948875" y="2699425"/>
              <a:ext cx="47225" cy="115400"/>
            </a:xfrm>
            <a:custGeom>
              <a:avLst/>
              <a:gdLst/>
              <a:ahLst/>
              <a:cxnLst/>
              <a:rect l="l" t="t" r="r" b="b"/>
              <a:pathLst>
                <a:path w="1889" h="4616" extrusionOk="0">
                  <a:moveTo>
                    <a:pt x="1461" y="1"/>
                  </a:moveTo>
                  <a:cubicBezTo>
                    <a:pt x="1449" y="1"/>
                    <a:pt x="1436" y="5"/>
                    <a:pt x="1424" y="14"/>
                  </a:cubicBezTo>
                  <a:cubicBezTo>
                    <a:pt x="1135" y="224"/>
                    <a:pt x="875" y="1514"/>
                    <a:pt x="875" y="1514"/>
                  </a:cubicBezTo>
                  <a:lnTo>
                    <a:pt x="767" y="2140"/>
                  </a:lnTo>
                  <a:cubicBezTo>
                    <a:pt x="767" y="2140"/>
                    <a:pt x="554" y="2062"/>
                    <a:pt x="406" y="2062"/>
                  </a:cubicBezTo>
                  <a:cubicBezTo>
                    <a:pt x="334" y="2062"/>
                    <a:pt x="278" y="2081"/>
                    <a:pt x="270" y="2136"/>
                  </a:cubicBezTo>
                  <a:cubicBezTo>
                    <a:pt x="245" y="2304"/>
                    <a:pt x="77" y="3096"/>
                    <a:pt x="77" y="3096"/>
                  </a:cubicBezTo>
                  <a:lnTo>
                    <a:pt x="1" y="4615"/>
                  </a:lnTo>
                  <a:lnTo>
                    <a:pt x="1579" y="2852"/>
                  </a:lnTo>
                  <a:cubicBezTo>
                    <a:pt x="1889" y="2143"/>
                    <a:pt x="1727" y="1"/>
                    <a:pt x="1461" y="1"/>
                  </a:cubicBez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6897375" y="2551275"/>
              <a:ext cx="127575" cy="297700"/>
            </a:xfrm>
            <a:custGeom>
              <a:avLst/>
              <a:gdLst/>
              <a:ahLst/>
              <a:cxnLst/>
              <a:rect l="l" t="t" r="r" b="b"/>
              <a:pathLst>
                <a:path w="5103" h="11908" extrusionOk="0">
                  <a:moveTo>
                    <a:pt x="3229" y="0"/>
                  </a:moveTo>
                  <a:lnTo>
                    <a:pt x="1767" y="5208"/>
                  </a:lnTo>
                  <a:lnTo>
                    <a:pt x="1" y="11739"/>
                  </a:lnTo>
                  <a:lnTo>
                    <a:pt x="1639" y="11907"/>
                  </a:lnTo>
                  <a:lnTo>
                    <a:pt x="5102" y="703"/>
                  </a:lnTo>
                  <a:lnTo>
                    <a:pt x="3229" y="0"/>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6432300" y="2673675"/>
              <a:ext cx="559000" cy="414800"/>
            </a:xfrm>
            <a:custGeom>
              <a:avLst/>
              <a:gdLst/>
              <a:ahLst/>
              <a:cxnLst/>
              <a:rect l="l" t="t" r="r" b="b"/>
              <a:pathLst>
                <a:path w="22360" h="16592" extrusionOk="0">
                  <a:moveTo>
                    <a:pt x="18579" y="1"/>
                  </a:moveTo>
                  <a:cubicBezTo>
                    <a:pt x="18478" y="1"/>
                    <a:pt x="18386" y="89"/>
                    <a:pt x="18315" y="316"/>
                  </a:cubicBezTo>
                  <a:lnTo>
                    <a:pt x="17691" y="2997"/>
                  </a:lnTo>
                  <a:lnTo>
                    <a:pt x="16800" y="3882"/>
                  </a:lnTo>
                  <a:cubicBezTo>
                    <a:pt x="16338" y="4519"/>
                    <a:pt x="15805" y="7217"/>
                    <a:pt x="15805" y="7217"/>
                  </a:cubicBezTo>
                  <a:lnTo>
                    <a:pt x="0" y="10682"/>
                  </a:lnTo>
                  <a:lnTo>
                    <a:pt x="1496" y="16592"/>
                  </a:lnTo>
                  <a:cubicBezTo>
                    <a:pt x="1496" y="16592"/>
                    <a:pt x="16616" y="10680"/>
                    <a:pt x="17404" y="10395"/>
                  </a:cubicBezTo>
                  <a:cubicBezTo>
                    <a:pt x="17404" y="10395"/>
                    <a:pt x="19725" y="8563"/>
                    <a:pt x="20193" y="8212"/>
                  </a:cubicBezTo>
                  <a:cubicBezTo>
                    <a:pt x="20663" y="7860"/>
                    <a:pt x="22125" y="4233"/>
                    <a:pt x="22242" y="3882"/>
                  </a:cubicBezTo>
                  <a:cubicBezTo>
                    <a:pt x="22360" y="3531"/>
                    <a:pt x="19550" y="3356"/>
                    <a:pt x="19550" y="3356"/>
                  </a:cubicBezTo>
                  <a:cubicBezTo>
                    <a:pt x="19550" y="3356"/>
                    <a:pt x="19469" y="1617"/>
                    <a:pt x="19324" y="1058"/>
                  </a:cubicBezTo>
                  <a:cubicBezTo>
                    <a:pt x="19265" y="830"/>
                    <a:pt x="18885" y="1"/>
                    <a:pt x="18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6403425" y="2803775"/>
              <a:ext cx="464025" cy="315975"/>
            </a:xfrm>
            <a:custGeom>
              <a:avLst/>
              <a:gdLst/>
              <a:ahLst/>
              <a:cxnLst/>
              <a:rect l="l" t="t" r="r" b="b"/>
              <a:pathLst>
                <a:path w="18561" h="12639" extrusionOk="0">
                  <a:moveTo>
                    <a:pt x="15955" y="0"/>
                  </a:moveTo>
                  <a:lnTo>
                    <a:pt x="7903" y="2213"/>
                  </a:lnTo>
                  <a:cubicBezTo>
                    <a:pt x="7903" y="2213"/>
                    <a:pt x="7719" y="3353"/>
                    <a:pt x="6536" y="3353"/>
                  </a:cubicBezTo>
                  <a:cubicBezTo>
                    <a:pt x="6058" y="3353"/>
                    <a:pt x="5418" y="3167"/>
                    <a:pt x="4561" y="2645"/>
                  </a:cubicBezTo>
                  <a:cubicBezTo>
                    <a:pt x="4059" y="2340"/>
                    <a:pt x="3596" y="2213"/>
                    <a:pt x="3174" y="2213"/>
                  </a:cubicBezTo>
                  <a:cubicBezTo>
                    <a:pt x="1094" y="2213"/>
                    <a:pt x="1" y="5303"/>
                    <a:pt x="1" y="5303"/>
                  </a:cubicBezTo>
                  <a:lnTo>
                    <a:pt x="1273" y="12638"/>
                  </a:lnTo>
                  <a:lnTo>
                    <a:pt x="18561" y="5191"/>
                  </a:lnTo>
                  <a:lnTo>
                    <a:pt x="159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5872325" y="2435125"/>
              <a:ext cx="391050" cy="743325"/>
            </a:xfrm>
            <a:custGeom>
              <a:avLst/>
              <a:gdLst/>
              <a:ahLst/>
              <a:cxnLst/>
              <a:rect l="l" t="t" r="r" b="b"/>
              <a:pathLst>
                <a:path w="15642" h="29733" extrusionOk="0">
                  <a:moveTo>
                    <a:pt x="4860" y="1"/>
                  </a:moveTo>
                  <a:cubicBezTo>
                    <a:pt x="3757" y="1"/>
                    <a:pt x="2818" y="349"/>
                    <a:pt x="2049" y="1034"/>
                  </a:cubicBezTo>
                  <a:cubicBezTo>
                    <a:pt x="733" y="2213"/>
                    <a:pt x="0" y="4440"/>
                    <a:pt x="90" y="6994"/>
                  </a:cubicBezTo>
                  <a:cubicBezTo>
                    <a:pt x="189" y="9786"/>
                    <a:pt x="1248" y="12407"/>
                    <a:pt x="2377" y="14824"/>
                  </a:cubicBezTo>
                  <a:cubicBezTo>
                    <a:pt x="4110" y="18532"/>
                    <a:pt x="6153" y="22089"/>
                    <a:pt x="8483" y="25455"/>
                  </a:cubicBezTo>
                  <a:cubicBezTo>
                    <a:pt x="9266" y="26587"/>
                    <a:pt x="10129" y="27763"/>
                    <a:pt x="11299" y="28620"/>
                  </a:cubicBezTo>
                  <a:cubicBezTo>
                    <a:pt x="12291" y="29347"/>
                    <a:pt x="13394" y="29732"/>
                    <a:pt x="14438" y="29732"/>
                  </a:cubicBezTo>
                  <a:cubicBezTo>
                    <a:pt x="14773" y="29732"/>
                    <a:pt x="15107" y="29690"/>
                    <a:pt x="15432" y="29607"/>
                  </a:cubicBezTo>
                  <a:cubicBezTo>
                    <a:pt x="15564" y="29570"/>
                    <a:pt x="15641" y="29434"/>
                    <a:pt x="15607" y="29302"/>
                  </a:cubicBezTo>
                  <a:cubicBezTo>
                    <a:pt x="15578" y="29189"/>
                    <a:pt x="15476" y="29113"/>
                    <a:pt x="15364" y="29113"/>
                  </a:cubicBezTo>
                  <a:cubicBezTo>
                    <a:pt x="15345" y="29113"/>
                    <a:pt x="15326" y="29115"/>
                    <a:pt x="15306" y="29119"/>
                  </a:cubicBezTo>
                  <a:cubicBezTo>
                    <a:pt x="15034" y="29190"/>
                    <a:pt x="14747" y="29225"/>
                    <a:pt x="14453" y="29225"/>
                  </a:cubicBezTo>
                  <a:cubicBezTo>
                    <a:pt x="13512" y="29225"/>
                    <a:pt x="12493" y="28871"/>
                    <a:pt x="11594" y="28213"/>
                  </a:cubicBezTo>
                  <a:cubicBezTo>
                    <a:pt x="10487" y="27402"/>
                    <a:pt x="9654" y="26264"/>
                    <a:pt x="8896" y="25168"/>
                  </a:cubicBezTo>
                  <a:cubicBezTo>
                    <a:pt x="6582" y="21824"/>
                    <a:pt x="4553" y="18293"/>
                    <a:pt x="2831" y="14611"/>
                  </a:cubicBezTo>
                  <a:cubicBezTo>
                    <a:pt x="1726" y="12241"/>
                    <a:pt x="689" y="9677"/>
                    <a:pt x="593" y="6975"/>
                  </a:cubicBezTo>
                  <a:cubicBezTo>
                    <a:pt x="508" y="4570"/>
                    <a:pt x="1176" y="2490"/>
                    <a:pt x="2385" y="1410"/>
                  </a:cubicBezTo>
                  <a:cubicBezTo>
                    <a:pt x="3057" y="808"/>
                    <a:pt x="3891" y="506"/>
                    <a:pt x="4870" y="506"/>
                  </a:cubicBezTo>
                  <a:cubicBezTo>
                    <a:pt x="5123" y="506"/>
                    <a:pt x="5385" y="526"/>
                    <a:pt x="5657" y="566"/>
                  </a:cubicBezTo>
                  <a:cubicBezTo>
                    <a:pt x="5670" y="569"/>
                    <a:pt x="5684" y="570"/>
                    <a:pt x="5698" y="570"/>
                  </a:cubicBezTo>
                  <a:cubicBezTo>
                    <a:pt x="5820" y="570"/>
                    <a:pt x="5927" y="479"/>
                    <a:pt x="5943" y="353"/>
                  </a:cubicBezTo>
                  <a:cubicBezTo>
                    <a:pt x="5963" y="216"/>
                    <a:pt x="5870" y="89"/>
                    <a:pt x="5733" y="68"/>
                  </a:cubicBezTo>
                  <a:cubicBezTo>
                    <a:pt x="5431" y="23"/>
                    <a:pt x="5140" y="1"/>
                    <a:pt x="4860" y="1"/>
                  </a:cubicBezTo>
                  <a:close/>
                </a:path>
              </a:pathLst>
            </a:custGeom>
            <a:solidFill>
              <a:srgbClr val="3E7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6079950" y="2538750"/>
              <a:ext cx="213525" cy="361600"/>
            </a:xfrm>
            <a:custGeom>
              <a:avLst/>
              <a:gdLst/>
              <a:ahLst/>
              <a:cxnLst/>
              <a:rect l="l" t="t" r="r" b="b"/>
              <a:pathLst>
                <a:path w="8541" h="14464" extrusionOk="0">
                  <a:moveTo>
                    <a:pt x="287" y="1"/>
                  </a:moveTo>
                  <a:cubicBezTo>
                    <a:pt x="200" y="1"/>
                    <a:pt x="115" y="47"/>
                    <a:pt x="69" y="128"/>
                  </a:cubicBezTo>
                  <a:cubicBezTo>
                    <a:pt x="1" y="246"/>
                    <a:pt x="40" y="398"/>
                    <a:pt x="158" y="469"/>
                  </a:cubicBezTo>
                  <a:cubicBezTo>
                    <a:pt x="1330" y="1138"/>
                    <a:pt x="1927" y="2383"/>
                    <a:pt x="2559" y="3700"/>
                  </a:cubicBezTo>
                  <a:cubicBezTo>
                    <a:pt x="3099" y="4826"/>
                    <a:pt x="3658" y="5991"/>
                    <a:pt x="4615" y="6807"/>
                  </a:cubicBezTo>
                  <a:cubicBezTo>
                    <a:pt x="4904" y="7053"/>
                    <a:pt x="5222" y="7261"/>
                    <a:pt x="5528" y="7460"/>
                  </a:cubicBezTo>
                  <a:cubicBezTo>
                    <a:pt x="5878" y="7688"/>
                    <a:pt x="6209" y="7903"/>
                    <a:pt x="6499" y="8172"/>
                  </a:cubicBezTo>
                  <a:cubicBezTo>
                    <a:pt x="8035" y="9595"/>
                    <a:pt x="7989" y="12026"/>
                    <a:pt x="7826" y="14193"/>
                  </a:cubicBezTo>
                  <a:cubicBezTo>
                    <a:pt x="7815" y="14332"/>
                    <a:pt x="7920" y="14454"/>
                    <a:pt x="8058" y="14463"/>
                  </a:cubicBezTo>
                  <a:lnTo>
                    <a:pt x="8077" y="14463"/>
                  </a:lnTo>
                  <a:cubicBezTo>
                    <a:pt x="8207" y="14463"/>
                    <a:pt x="8317" y="14363"/>
                    <a:pt x="8327" y="14233"/>
                  </a:cubicBezTo>
                  <a:cubicBezTo>
                    <a:pt x="8500" y="11947"/>
                    <a:pt x="8541" y="9378"/>
                    <a:pt x="6841" y="7803"/>
                  </a:cubicBezTo>
                  <a:cubicBezTo>
                    <a:pt x="6520" y="7506"/>
                    <a:pt x="6155" y="7269"/>
                    <a:pt x="5804" y="7038"/>
                  </a:cubicBezTo>
                  <a:cubicBezTo>
                    <a:pt x="5496" y="6839"/>
                    <a:pt x="5207" y="6649"/>
                    <a:pt x="4942" y="6424"/>
                  </a:cubicBezTo>
                  <a:cubicBezTo>
                    <a:pt x="4065" y="5676"/>
                    <a:pt x="3529" y="4561"/>
                    <a:pt x="3012" y="3481"/>
                  </a:cubicBezTo>
                  <a:cubicBezTo>
                    <a:pt x="2375" y="2152"/>
                    <a:pt x="1715" y="778"/>
                    <a:pt x="408" y="32"/>
                  </a:cubicBezTo>
                  <a:cubicBezTo>
                    <a:pt x="369" y="11"/>
                    <a:pt x="328" y="1"/>
                    <a:pt x="287" y="1"/>
                  </a:cubicBezTo>
                  <a:close/>
                </a:path>
              </a:pathLst>
            </a:custGeom>
            <a:solidFill>
              <a:srgbClr val="3E7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3980700" y="3107725"/>
              <a:ext cx="735200" cy="603325"/>
            </a:xfrm>
            <a:custGeom>
              <a:avLst/>
              <a:gdLst/>
              <a:ahLst/>
              <a:cxnLst/>
              <a:rect l="l" t="t" r="r" b="b"/>
              <a:pathLst>
                <a:path w="29408" h="24133" extrusionOk="0">
                  <a:moveTo>
                    <a:pt x="4633" y="0"/>
                  </a:moveTo>
                  <a:lnTo>
                    <a:pt x="1" y="18076"/>
                  </a:lnTo>
                  <a:lnTo>
                    <a:pt x="25292" y="24132"/>
                  </a:lnTo>
                  <a:cubicBezTo>
                    <a:pt x="26933" y="17891"/>
                    <a:pt x="27456" y="11419"/>
                    <a:pt x="29407" y="5270"/>
                  </a:cubicBezTo>
                  <a:lnTo>
                    <a:pt x="4633" y="0"/>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4186425" y="3409375"/>
              <a:ext cx="189375" cy="362025"/>
            </a:xfrm>
            <a:custGeom>
              <a:avLst/>
              <a:gdLst/>
              <a:ahLst/>
              <a:cxnLst/>
              <a:rect l="l" t="t" r="r" b="b"/>
              <a:pathLst>
                <a:path w="7575" h="14481" extrusionOk="0">
                  <a:moveTo>
                    <a:pt x="4030" y="1"/>
                  </a:moveTo>
                  <a:cubicBezTo>
                    <a:pt x="2077" y="5939"/>
                    <a:pt x="372" y="8572"/>
                    <a:pt x="269" y="9339"/>
                  </a:cubicBezTo>
                  <a:cubicBezTo>
                    <a:pt x="59" y="10904"/>
                    <a:pt x="1" y="11828"/>
                    <a:pt x="1034" y="11828"/>
                  </a:cubicBezTo>
                  <a:cubicBezTo>
                    <a:pt x="1120" y="11828"/>
                    <a:pt x="1213" y="11822"/>
                    <a:pt x="1314" y="11809"/>
                  </a:cubicBezTo>
                  <a:cubicBezTo>
                    <a:pt x="1370" y="11802"/>
                    <a:pt x="1423" y="11798"/>
                    <a:pt x="1472" y="11798"/>
                  </a:cubicBezTo>
                  <a:cubicBezTo>
                    <a:pt x="2511" y="11798"/>
                    <a:pt x="2341" y="13264"/>
                    <a:pt x="3090" y="13264"/>
                  </a:cubicBezTo>
                  <a:cubicBezTo>
                    <a:pt x="3160" y="13264"/>
                    <a:pt x="3237" y="13251"/>
                    <a:pt x="3325" y="13223"/>
                  </a:cubicBezTo>
                  <a:cubicBezTo>
                    <a:pt x="3401" y="13199"/>
                    <a:pt x="3472" y="13188"/>
                    <a:pt x="3538" y="13188"/>
                  </a:cubicBezTo>
                  <a:cubicBezTo>
                    <a:pt x="4242" y="13188"/>
                    <a:pt x="4338" y="14480"/>
                    <a:pt x="4863" y="14480"/>
                  </a:cubicBezTo>
                  <a:cubicBezTo>
                    <a:pt x="4970" y="14480"/>
                    <a:pt x="5094" y="14427"/>
                    <a:pt x="5244" y="14299"/>
                  </a:cubicBezTo>
                  <a:cubicBezTo>
                    <a:pt x="6203" y="13481"/>
                    <a:pt x="5564" y="10961"/>
                    <a:pt x="5564" y="10961"/>
                  </a:cubicBezTo>
                  <a:cubicBezTo>
                    <a:pt x="5564" y="10961"/>
                    <a:pt x="7574" y="9666"/>
                    <a:pt x="5320" y="7311"/>
                  </a:cubicBezTo>
                  <a:cubicBezTo>
                    <a:pt x="4733" y="6696"/>
                    <a:pt x="5370" y="4852"/>
                    <a:pt x="5902" y="3806"/>
                  </a:cubicBezTo>
                  <a:cubicBezTo>
                    <a:pt x="5145" y="2981"/>
                    <a:pt x="4715" y="891"/>
                    <a:pt x="40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4207375" y="2523125"/>
              <a:ext cx="312200" cy="1051225"/>
            </a:xfrm>
            <a:custGeom>
              <a:avLst/>
              <a:gdLst/>
              <a:ahLst/>
              <a:cxnLst/>
              <a:rect l="l" t="t" r="r" b="b"/>
              <a:pathLst>
                <a:path w="12488" h="42049" extrusionOk="0">
                  <a:moveTo>
                    <a:pt x="4288" y="1"/>
                  </a:moveTo>
                  <a:cubicBezTo>
                    <a:pt x="3810" y="1"/>
                    <a:pt x="3423" y="145"/>
                    <a:pt x="3174" y="466"/>
                  </a:cubicBezTo>
                  <a:cubicBezTo>
                    <a:pt x="820" y="3510"/>
                    <a:pt x="0" y="41231"/>
                    <a:pt x="0" y="41231"/>
                  </a:cubicBezTo>
                  <a:lnTo>
                    <a:pt x="5870" y="42049"/>
                  </a:lnTo>
                  <a:cubicBezTo>
                    <a:pt x="5870" y="42049"/>
                    <a:pt x="6880" y="33741"/>
                    <a:pt x="8313" y="31132"/>
                  </a:cubicBezTo>
                  <a:cubicBezTo>
                    <a:pt x="9745" y="28524"/>
                    <a:pt x="10123" y="27500"/>
                    <a:pt x="8885" y="24237"/>
                  </a:cubicBezTo>
                  <a:cubicBezTo>
                    <a:pt x="7647" y="20975"/>
                    <a:pt x="12488" y="12337"/>
                    <a:pt x="12471" y="8100"/>
                  </a:cubicBezTo>
                  <a:cubicBezTo>
                    <a:pt x="12459" y="4507"/>
                    <a:pt x="6956" y="1"/>
                    <a:pt x="4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4671400" y="2949325"/>
              <a:ext cx="68325" cy="410775"/>
            </a:xfrm>
            <a:custGeom>
              <a:avLst/>
              <a:gdLst/>
              <a:ahLst/>
              <a:cxnLst/>
              <a:rect l="l" t="t" r="r" b="b"/>
              <a:pathLst>
                <a:path w="2733" h="16431" extrusionOk="0">
                  <a:moveTo>
                    <a:pt x="1197" y="0"/>
                  </a:moveTo>
                  <a:cubicBezTo>
                    <a:pt x="1098" y="0"/>
                    <a:pt x="1004" y="59"/>
                    <a:pt x="964" y="155"/>
                  </a:cubicBezTo>
                  <a:lnTo>
                    <a:pt x="24" y="2423"/>
                  </a:lnTo>
                  <a:cubicBezTo>
                    <a:pt x="6" y="2466"/>
                    <a:pt x="1" y="2512"/>
                    <a:pt x="8" y="2560"/>
                  </a:cubicBezTo>
                  <a:lnTo>
                    <a:pt x="2214" y="16219"/>
                  </a:lnTo>
                  <a:cubicBezTo>
                    <a:pt x="2235" y="16340"/>
                    <a:pt x="2339" y="16431"/>
                    <a:pt x="2464" y="16431"/>
                  </a:cubicBezTo>
                  <a:cubicBezTo>
                    <a:pt x="2476" y="16429"/>
                    <a:pt x="2490" y="16429"/>
                    <a:pt x="2503" y="16427"/>
                  </a:cubicBezTo>
                  <a:cubicBezTo>
                    <a:pt x="2639" y="16404"/>
                    <a:pt x="2733" y="16275"/>
                    <a:pt x="2711" y="16138"/>
                  </a:cubicBezTo>
                  <a:lnTo>
                    <a:pt x="516" y="2549"/>
                  </a:lnTo>
                  <a:lnTo>
                    <a:pt x="1428" y="347"/>
                  </a:lnTo>
                  <a:cubicBezTo>
                    <a:pt x="1481" y="220"/>
                    <a:pt x="1420" y="72"/>
                    <a:pt x="1292" y="19"/>
                  </a:cubicBezTo>
                  <a:cubicBezTo>
                    <a:pt x="1261" y="6"/>
                    <a:pt x="1228" y="0"/>
                    <a:pt x="1197" y="0"/>
                  </a:cubicBezTo>
                  <a:close/>
                </a:path>
              </a:pathLst>
            </a:custGeom>
            <a:solidFill>
              <a:srgbClr val="E08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4397950" y="2572075"/>
              <a:ext cx="79775" cy="530100"/>
            </a:xfrm>
            <a:custGeom>
              <a:avLst/>
              <a:gdLst/>
              <a:ahLst/>
              <a:cxnLst/>
              <a:rect l="l" t="t" r="r" b="b"/>
              <a:pathLst>
                <a:path w="3191" h="21204" extrusionOk="0">
                  <a:moveTo>
                    <a:pt x="285" y="0"/>
                  </a:moveTo>
                  <a:cubicBezTo>
                    <a:pt x="186" y="0"/>
                    <a:pt x="92" y="60"/>
                    <a:pt x="53" y="157"/>
                  </a:cubicBezTo>
                  <a:cubicBezTo>
                    <a:pt x="0" y="286"/>
                    <a:pt x="63" y="434"/>
                    <a:pt x="192" y="486"/>
                  </a:cubicBezTo>
                  <a:cubicBezTo>
                    <a:pt x="1252" y="915"/>
                    <a:pt x="2074" y="2005"/>
                    <a:pt x="2389" y="3398"/>
                  </a:cubicBezTo>
                  <a:cubicBezTo>
                    <a:pt x="2681" y="4685"/>
                    <a:pt x="2549" y="6033"/>
                    <a:pt x="2419" y="7337"/>
                  </a:cubicBezTo>
                  <a:lnTo>
                    <a:pt x="1079" y="20927"/>
                  </a:lnTo>
                  <a:cubicBezTo>
                    <a:pt x="1065" y="21065"/>
                    <a:pt x="1166" y="21189"/>
                    <a:pt x="1304" y="21202"/>
                  </a:cubicBezTo>
                  <a:cubicBezTo>
                    <a:pt x="1312" y="21204"/>
                    <a:pt x="1322" y="21204"/>
                    <a:pt x="1330" y="21204"/>
                  </a:cubicBezTo>
                  <a:cubicBezTo>
                    <a:pt x="1459" y="21202"/>
                    <a:pt x="1567" y="21105"/>
                    <a:pt x="1579" y="20976"/>
                  </a:cubicBezTo>
                  <a:lnTo>
                    <a:pt x="2921" y="7386"/>
                  </a:lnTo>
                  <a:cubicBezTo>
                    <a:pt x="3052" y="6043"/>
                    <a:pt x="3191" y="4654"/>
                    <a:pt x="2882" y="3288"/>
                  </a:cubicBezTo>
                  <a:cubicBezTo>
                    <a:pt x="2529" y="1732"/>
                    <a:pt x="1594" y="510"/>
                    <a:pt x="380" y="19"/>
                  </a:cubicBezTo>
                  <a:cubicBezTo>
                    <a:pt x="349" y="6"/>
                    <a:pt x="317" y="0"/>
                    <a:pt x="285" y="0"/>
                  </a:cubicBezTo>
                  <a:close/>
                </a:path>
              </a:pathLst>
            </a:custGeom>
            <a:solidFill>
              <a:srgbClr val="E08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4190725" y="1923125"/>
              <a:ext cx="542300" cy="429175"/>
            </a:xfrm>
            <a:custGeom>
              <a:avLst/>
              <a:gdLst/>
              <a:ahLst/>
              <a:cxnLst/>
              <a:rect l="l" t="t" r="r" b="b"/>
              <a:pathLst>
                <a:path w="21692" h="17167" extrusionOk="0">
                  <a:moveTo>
                    <a:pt x="12783" y="1"/>
                  </a:moveTo>
                  <a:cubicBezTo>
                    <a:pt x="9161" y="1"/>
                    <a:pt x="4786" y="1067"/>
                    <a:pt x="3096" y="5763"/>
                  </a:cubicBezTo>
                  <a:cubicBezTo>
                    <a:pt x="0" y="14360"/>
                    <a:pt x="11217" y="17167"/>
                    <a:pt x="11217" y="17167"/>
                  </a:cubicBezTo>
                  <a:cubicBezTo>
                    <a:pt x="18452" y="12852"/>
                    <a:pt x="21691" y="5763"/>
                    <a:pt x="21691" y="5763"/>
                  </a:cubicBezTo>
                  <a:lnTo>
                    <a:pt x="18282" y="736"/>
                  </a:lnTo>
                  <a:cubicBezTo>
                    <a:pt x="18282" y="736"/>
                    <a:pt x="15792" y="1"/>
                    <a:pt x="1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30"/>
          <p:cNvGrpSpPr/>
          <p:nvPr/>
        </p:nvGrpSpPr>
        <p:grpSpPr>
          <a:xfrm>
            <a:off x="6921654" y="4174649"/>
            <a:ext cx="473014" cy="951809"/>
            <a:chOff x="593750" y="358750"/>
            <a:chExt cx="1769600" cy="3560825"/>
          </a:xfrm>
        </p:grpSpPr>
        <p:sp>
          <p:nvSpPr>
            <p:cNvPr id="1006" name="Google Shape;1006;p30"/>
            <p:cNvSpPr/>
            <p:nvPr/>
          </p:nvSpPr>
          <p:spPr>
            <a:xfrm>
              <a:off x="2053450" y="3649000"/>
              <a:ext cx="309900" cy="256225"/>
            </a:xfrm>
            <a:custGeom>
              <a:avLst/>
              <a:gdLst/>
              <a:ahLst/>
              <a:cxnLst/>
              <a:rect l="l" t="t" r="r" b="b"/>
              <a:pathLst>
                <a:path w="12396" h="10249" extrusionOk="0">
                  <a:moveTo>
                    <a:pt x="3156" y="1"/>
                  </a:moveTo>
                  <a:lnTo>
                    <a:pt x="1" y="863"/>
                  </a:lnTo>
                  <a:lnTo>
                    <a:pt x="2567" y="10248"/>
                  </a:lnTo>
                  <a:lnTo>
                    <a:pt x="12396" y="7557"/>
                  </a:lnTo>
                  <a:cubicBezTo>
                    <a:pt x="12203" y="7088"/>
                    <a:pt x="5372" y="6676"/>
                    <a:pt x="5372" y="6676"/>
                  </a:cubicBezTo>
                  <a:lnTo>
                    <a:pt x="3156"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593750" y="3633000"/>
              <a:ext cx="242850" cy="286575"/>
            </a:xfrm>
            <a:custGeom>
              <a:avLst/>
              <a:gdLst/>
              <a:ahLst/>
              <a:cxnLst/>
              <a:rect l="l" t="t" r="r" b="b"/>
              <a:pathLst>
                <a:path w="9714" h="11463" extrusionOk="0">
                  <a:moveTo>
                    <a:pt x="5065" y="0"/>
                  </a:moveTo>
                  <a:lnTo>
                    <a:pt x="0" y="8307"/>
                  </a:lnTo>
                  <a:lnTo>
                    <a:pt x="4083" y="11462"/>
                  </a:lnTo>
                  <a:lnTo>
                    <a:pt x="9713" y="11462"/>
                  </a:lnTo>
                  <a:lnTo>
                    <a:pt x="5561" y="10372"/>
                  </a:lnTo>
                  <a:lnTo>
                    <a:pt x="4524" y="7895"/>
                  </a:lnTo>
                  <a:lnTo>
                    <a:pt x="7858" y="1703"/>
                  </a:lnTo>
                  <a:lnTo>
                    <a:pt x="5065" y="0"/>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652075" y="2084250"/>
              <a:ext cx="1546375" cy="1718875"/>
            </a:xfrm>
            <a:custGeom>
              <a:avLst/>
              <a:gdLst/>
              <a:ahLst/>
              <a:cxnLst/>
              <a:rect l="l" t="t" r="r" b="b"/>
              <a:pathLst>
                <a:path w="61855" h="68755" extrusionOk="0">
                  <a:moveTo>
                    <a:pt x="41792" y="1"/>
                  </a:moveTo>
                  <a:lnTo>
                    <a:pt x="19326" y="1007"/>
                  </a:lnTo>
                  <a:lnTo>
                    <a:pt x="14607" y="31677"/>
                  </a:lnTo>
                  <a:lnTo>
                    <a:pt x="0" y="65427"/>
                  </a:lnTo>
                  <a:lnTo>
                    <a:pt x="4200" y="68419"/>
                  </a:lnTo>
                  <a:lnTo>
                    <a:pt x="23149" y="39528"/>
                  </a:lnTo>
                  <a:lnTo>
                    <a:pt x="31876" y="17950"/>
                  </a:lnTo>
                  <a:lnTo>
                    <a:pt x="40483" y="33518"/>
                  </a:lnTo>
                  <a:lnTo>
                    <a:pt x="56152" y="68754"/>
                  </a:lnTo>
                  <a:lnTo>
                    <a:pt x="61855" y="67276"/>
                  </a:lnTo>
                  <a:lnTo>
                    <a:pt x="41792"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1456100" y="2272975"/>
              <a:ext cx="114500" cy="211325"/>
            </a:xfrm>
            <a:custGeom>
              <a:avLst/>
              <a:gdLst/>
              <a:ahLst/>
              <a:cxnLst/>
              <a:rect l="l" t="t" r="r" b="b"/>
              <a:pathLst>
                <a:path w="4580" h="8453" extrusionOk="0">
                  <a:moveTo>
                    <a:pt x="4291" y="0"/>
                  </a:moveTo>
                  <a:cubicBezTo>
                    <a:pt x="4209" y="0"/>
                    <a:pt x="4128" y="41"/>
                    <a:pt x="4080" y="115"/>
                  </a:cubicBezTo>
                  <a:cubicBezTo>
                    <a:pt x="3600" y="861"/>
                    <a:pt x="2853" y="2444"/>
                    <a:pt x="2060" y="4121"/>
                  </a:cubicBezTo>
                  <a:cubicBezTo>
                    <a:pt x="1310" y="5708"/>
                    <a:pt x="536" y="7348"/>
                    <a:pt x="75" y="8063"/>
                  </a:cubicBezTo>
                  <a:cubicBezTo>
                    <a:pt x="0" y="8181"/>
                    <a:pt x="34" y="8335"/>
                    <a:pt x="151" y="8411"/>
                  </a:cubicBezTo>
                  <a:cubicBezTo>
                    <a:pt x="191" y="8437"/>
                    <a:pt x="237" y="8452"/>
                    <a:pt x="286" y="8452"/>
                  </a:cubicBezTo>
                  <a:cubicBezTo>
                    <a:pt x="372" y="8452"/>
                    <a:pt x="452" y="8409"/>
                    <a:pt x="499" y="8337"/>
                  </a:cubicBezTo>
                  <a:cubicBezTo>
                    <a:pt x="977" y="7592"/>
                    <a:pt x="1724" y="6011"/>
                    <a:pt x="2516" y="4337"/>
                  </a:cubicBezTo>
                  <a:cubicBezTo>
                    <a:pt x="3266" y="2748"/>
                    <a:pt x="4042" y="1106"/>
                    <a:pt x="4503" y="389"/>
                  </a:cubicBezTo>
                  <a:cubicBezTo>
                    <a:pt x="4579" y="271"/>
                    <a:pt x="4545" y="115"/>
                    <a:pt x="4427" y="41"/>
                  </a:cubicBezTo>
                  <a:cubicBezTo>
                    <a:pt x="4385" y="13"/>
                    <a:pt x="4338" y="0"/>
                    <a:pt x="4291"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1284525" y="439625"/>
              <a:ext cx="394725" cy="552625"/>
            </a:xfrm>
            <a:custGeom>
              <a:avLst/>
              <a:gdLst/>
              <a:ahLst/>
              <a:cxnLst/>
              <a:rect l="l" t="t" r="r" b="b"/>
              <a:pathLst>
                <a:path w="15789" h="22105" extrusionOk="0">
                  <a:moveTo>
                    <a:pt x="7306" y="1"/>
                  </a:moveTo>
                  <a:cubicBezTo>
                    <a:pt x="4528" y="1"/>
                    <a:pt x="1772" y="915"/>
                    <a:pt x="1150" y="3131"/>
                  </a:cubicBezTo>
                  <a:cubicBezTo>
                    <a:pt x="1" y="7222"/>
                    <a:pt x="1066" y="11869"/>
                    <a:pt x="4464" y="15020"/>
                  </a:cubicBezTo>
                  <a:lnTo>
                    <a:pt x="2185" y="20818"/>
                  </a:lnTo>
                  <a:lnTo>
                    <a:pt x="8171" y="22104"/>
                  </a:lnTo>
                  <a:lnTo>
                    <a:pt x="10633" y="16513"/>
                  </a:lnTo>
                  <a:cubicBezTo>
                    <a:pt x="10633" y="16513"/>
                    <a:pt x="11291" y="16691"/>
                    <a:pt x="12033" y="16691"/>
                  </a:cubicBezTo>
                  <a:cubicBezTo>
                    <a:pt x="12616" y="16691"/>
                    <a:pt x="13252" y="16581"/>
                    <a:pt x="13659" y="16188"/>
                  </a:cubicBezTo>
                  <a:cubicBezTo>
                    <a:pt x="14006" y="15853"/>
                    <a:pt x="14357" y="14062"/>
                    <a:pt x="14534" y="11832"/>
                  </a:cubicBezTo>
                  <a:cubicBezTo>
                    <a:pt x="14554" y="11565"/>
                    <a:pt x="14573" y="11292"/>
                    <a:pt x="14588" y="11016"/>
                  </a:cubicBezTo>
                  <a:cubicBezTo>
                    <a:pt x="14591" y="10969"/>
                    <a:pt x="14623" y="10951"/>
                    <a:pt x="14675" y="10951"/>
                  </a:cubicBezTo>
                  <a:cubicBezTo>
                    <a:pt x="14894" y="10951"/>
                    <a:pt x="15462" y="11279"/>
                    <a:pt x="15681" y="11279"/>
                  </a:cubicBezTo>
                  <a:cubicBezTo>
                    <a:pt x="15734" y="11279"/>
                    <a:pt x="15766" y="11260"/>
                    <a:pt x="15768" y="11211"/>
                  </a:cubicBezTo>
                  <a:cubicBezTo>
                    <a:pt x="15788" y="10607"/>
                    <a:pt x="14654" y="8921"/>
                    <a:pt x="14644" y="8311"/>
                  </a:cubicBezTo>
                  <a:cubicBezTo>
                    <a:pt x="14593" y="5493"/>
                    <a:pt x="14184" y="2763"/>
                    <a:pt x="13130" y="1733"/>
                  </a:cubicBezTo>
                  <a:cubicBezTo>
                    <a:pt x="12027" y="656"/>
                    <a:pt x="9659" y="1"/>
                    <a:pt x="7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0"/>
            <p:cNvSpPr/>
            <p:nvPr/>
          </p:nvSpPr>
          <p:spPr>
            <a:xfrm>
              <a:off x="723775" y="358750"/>
              <a:ext cx="970975" cy="941925"/>
            </a:xfrm>
            <a:custGeom>
              <a:avLst/>
              <a:gdLst/>
              <a:ahLst/>
              <a:cxnLst/>
              <a:rect l="l" t="t" r="r" b="b"/>
              <a:pathLst>
                <a:path w="38839" h="37677" extrusionOk="0">
                  <a:moveTo>
                    <a:pt x="29663" y="0"/>
                  </a:moveTo>
                  <a:cubicBezTo>
                    <a:pt x="28051" y="0"/>
                    <a:pt x="26412" y="345"/>
                    <a:pt x="24879" y="1005"/>
                  </a:cubicBezTo>
                  <a:cubicBezTo>
                    <a:pt x="20951" y="2696"/>
                    <a:pt x="17872" y="5838"/>
                    <a:pt x="14603" y="8594"/>
                  </a:cubicBezTo>
                  <a:cubicBezTo>
                    <a:pt x="11217" y="11451"/>
                    <a:pt x="7503" y="13986"/>
                    <a:pt x="4681" y="17400"/>
                  </a:cubicBezTo>
                  <a:cubicBezTo>
                    <a:pt x="1858" y="20814"/>
                    <a:pt x="1" y="25411"/>
                    <a:pt x="1150" y="29689"/>
                  </a:cubicBezTo>
                  <a:cubicBezTo>
                    <a:pt x="2435" y="34474"/>
                    <a:pt x="7448" y="37676"/>
                    <a:pt x="12408" y="37676"/>
                  </a:cubicBezTo>
                  <a:cubicBezTo>
                    <a:pt x="12734" y="37676"/>
                    <a:pt x="13061" y="37662"/>
                    <a:pt x="13386" y="37634"/>
                  </a:cubicBezTo>
                  <a:cubicBezTo>
                    <a:pt x="18648" y="37176"/>
                    <a:pt x="23289" y="33500"/>
                    <a:pt x="25796" y="28851"/>
                  </a:cubicBezTo>
                  <a:cubicBezTo>
                    <a:pt x="28303" y="24203"/>
                    <a:pt x="28901" y="18712"/>
                    <a:pt x="28429" y="13452"/>
                  </a:cubicBezTo>
                  <a:cubicBezTo>
                    <a:pt x="31865" y="11603"/>
                    <a:pt x="35320" y="10051"/>
                    <a:pt x="38756" y="8202"/>
                  </a:cubicBezTo>
                  <a:cubicBezTo>
                    <a:pt x="38838" y="6147"/>
                    <a:pt x="38001" y="4073"/>
                    <a:pt x="36517" y="2649"/>
                  </a:cubicBezTo>
                  <a:cubicBezTo>
                    <a:pt x="34637" y="843"/>
                    <a:pt x="32183" y="0"/>
                    <a:pt x="29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0"/>
            <p:cNvSpPr/>
            <p:nvPr/>
          </p:nvSpPr>
          <p:spPr>
            <a:xfrm>
              <a:off x="979950" y="979675"/>
              <a:ext cx="281375" cy="889575"/>
            </a:xfrm>
            <a:custGeom>
              <a:avLst/>
              <a:gdLst/>
              <a:ahLst/>
              <a:cxnLst/>
              <a:rect l="l" t="t" r="r" b="b"/>
              <a:pathLst>
                <a:path w="11255" h="35583" extrusionOk="0">
                  <a:moveTo>
                    <a:pt x="11255" y="0"/>
                  </a:moveTo>
                  <a:cubicBezTo>
                    <a:pt x="11255" y="1"/>
                    <a:pt x="6039" y="2488"/>
                    <a:pt x="3020" y="6263"/>
                  </a:cubicBezTo>
                  <a:cubicBezTo>
                    <a:pt x="0" y="10037"/>
                    <a:pt x="0" y="33521"/>
                    <a:pt x="1426" y="34276"/>
                  </a:cubicBezTo>
                  <a:cubicBezTo>
                    <a:pt x="2661" y="34929"/>
                    <a:pt x="8086" y="35583"/>
                    <a:pt x="9799" y="35583"/>
                  </a:cubicBezTo>
                  <a:cubicBezTo>
                    <a:pt x="10064" y="35583"/>
                    <a:pt x="10240" y="35567"/>
                    <a:pt x="10298" y="35534"/>
                  </a:cubicBezTo>
                  <a:cubicBezTo>
                    <a:pt x="10735" y="35283"/>
                    <a:pt x="10298" y="28321"/>
                    <a:pt x="10298" y="28321"/>
                  </a:cubicBezTo>
                  <a:lnTo>
                    <a:pt x="11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1108400" y="920325"/>
              <a:ext cx="626425" cy="1189125"/>
            </a:xfrm>
            <a:custGeom>
              <a:avLst/>
              <a:gdLst/>
              <a:ahLst/>
              <a:cxnLst/>
              <a:rect l="l" t="t" r="r" b="b"/>
              <a:pathLst>
                <a:path w="25057" h="47565" extrusionOk="0">
                  <a:moveTo>
                    <a:pt x="10882" y="0"/>
                  </a:moveTo>
                  <a:cubicBezTo>
                    <a:pt x="9454" y="0"/>
                    <a:pt x="7967" y="375"/>
                    <a:pt x="7066" y="1212"/>
                  </a:cubicBezTo>
                  <a:cubicBezTo>
                    <a:pt x="5186" y="2958"/>
                    <a:pt x="3099" y="8598"/>
                    <a:pt x="2665" y="10209"/>
                  </a:cubicBezTo>
                  <a:cubicBezTo>
                    <a:pt x="2231" y="11821"/>
                    <a:pt x="1750" y="36123"/>
                    <a:pt x="1750" y="36123"/>
                  </a:cubicBezTo>
                  <a:lnTo>
                    <a:pt x="543" y="40835"/>
                  </a:lnTo>
                  <a:cubicBezTo>
                    <a:pt x="1" y="41920"/>
                    <a:pt x="188" y="43229"/>
                    <a:pt x="1014" y="44117"/>
                  </a:cubicBezTo>
                  <a:lnTo>
                    <a:pt x="1073" y="47564"/>
                  </a:lnTo>
                  <a:lnTo>
                    <a:pt x="23539" y="46558"/>
                  </a:lnTo>
                  <a:lnTo>
                    <a:pt x="25057" y="43181"/>
                  </a:lnTo>
                  <a:lnTo>
                    <a:pt x="21210" y="24715"/>
                  </a:lnTo>
                  <a:cubicBezTo>
                    <a:pt x="21210" y="24715"/>
                    <a:pt x="22820" y="19745"/>
                    <a:pt x="23136" y="17328"/>
                  </a:cubicBezTo>
                  <a:cubicBezTo>
                    <a:pt x="23451" y="14911"/>
                    <a:pt x="15617" y="2689"/>
                    <a:pt x="14498" y="1212"/>
                  </a:cubicBezTo>
                  <a:cubicBezTo>
                    <a:pt x="13915" y="442"/>
                    <a:pt x="12434" y="0"/>
                    <a:pt x="10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1205925" y="964025"/>
              <a:ext cx="285250" cy="147075"/>
            </a:xfrm>
            <a:custGeom>
              <a:avLst/>
              <a:gdLst/>
              <a:ahLst/>
              <a:cxnLst/>
              <a:rect l="l" t="t" r="r" b="b"/>
              <a:pathLst>
                <a:path w="11410" h="5883" extrusionOk="0">
                  <a:moveTo>
                    <a:pt x="5061" y="1"/>
                  </a:moveTo>
                  <a:cubicBezTo>
                    <a:pt x="4216" y="1"/>
                    <a:pt x="3270" y="187"/>
                    <a:pt x="2216" y="626"/>
                  </a:cubicBezTo>
                  <a:cubicBezTo>
                    <a:pt x="2216" y="626"/>
                    <a:pt x="317" y="2695"/>
                    <a:pt x="1" y="5001"/>
                  </a:cubicBezTo>
                  <a:cubicBezTo>
                    <a:pt x="1" y="5001"/>
                    <a:pt x="1937" y="3019"/>
                    <a:pt x="5000" y="3019"/>
                  </a:cubicBezTo>
                  <a:cubicBezTo>
                    <a:pt x="6801" y="3019"/>
                    <a:pt x="8993" y="3704"/>
                    <a:pt x="11410" y="5883"/>
                  </a:cubicBezTo>
                  <a:cubicBezTo>
                    <a:pt x="11410" y="5883"/>
                    <a:pt x="9812" y="1"/>
                    <a:pt x="5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1628800" y="2026950"/>
              <a:ext cx="258800" cy="280550"/>
            </a:xfrm>
            <a:custGeom>
              <a:avLst/>
              <a:gdLst/>
              <a:ahLst/>
              <a:cxnLst/>
              <a:rect l="l" t="t" r="r" b="b"/>
              <a:pathLst>
                <a:path w="10352" h="11222" extrusionOk="0">
                  <a:moveTo>
                    <a:pt x="0" y="0"/>
                  </a:moveTo>
                  <a:cubicBezTo>
                    <a:pt x="2335" y="5800"/>
                    <a:pt x="2728" y="8912"/>
                    <a:pt x="3143" y="9563"/>
                  </a:cubicBezTo>
                  <a:cubicBezTo>
                    <a:pt x="3777" y="10556"/>
                    <a:pt x="4243" y="11222"/>
                    <a:pt x="4767" y="11222"/>
                  </a:cubicBezTo>
                  <a:cubicBezTo>
                    <a:pt x="5005" y="11222"/>
                    <a:pt x="5254" y="11085"/>
                    <a:pt x="5536" y="10778"/>
                  </a:cubicBezTo>
                  <a:cubicBezTo>
                    <a:pt x="5751" y="10545"/>
                    <a:pt x="5968" y="10464"/>
                    <a:pt x="6183" y="10464"/>
                  </a:cubicBezTo>
                  <a:cubicBezTo>
                    <a:pt x="6660" y="10464"/>
                    <a:pt x="7123" y="10862"/>
                    <a:pt x="7515" y="10862"/>
                  </a:cubicBezTo>
                  <a:cubicBezTo>
                    <a:pt x="7687" y="10862"/>
                    <a:pt x="7845" y="10785"/>
                    <a:pt x="7984" y="10564"/>
                  </a:cubicBezTo>
                  <a:cubicBezTo>
                    <a:pt x="8122" y="10346"/>
                    <a:pt x="8299" y="10271"/>
                    <a:pt x="8493" y="10271"/>
                  </a:cubicBezTo>
                  <a:cubicBezTo>
                    <a:pt x="8908" y="10271"/>
                    <a:pt x="9398" y="10609"/>
                    <a:pt x="9742" y="10609"/>
                  </a:cubicBezTo>
                  <a:cubicBezTo>
                    <a:pt x="9939" y="10609"/>
                    <a:pt x="10087" y="10498"/>
                    <a:pt x="10145" y="10149"/>
                  </a:cubicBezTo>
                  <a:cubicBezTo>
                    <a:pt x="10351" y="8907"/>
                    <a:pt x="8239" y="7391"/>
                    <a:pt x="8239" y="7391"/>
                  </a:cubicBezTo>
                  <a:cubicBezTo>
                    <a:pt x="8239" y="7391"/>
                    <a:pt x="8941" y="5106"/>
                    <a:pt x="5699" y="4757"/>
                  </a:cubicBezTo>
                  <a:cubicBezTo>
                    <a:pt x="4854" y="4666"/>
                    <a:pt x="4152" y="2845"/>
                    <a:pt x="3884" y="1703"/>
                  </a:cubicBezTo>
                  <a:cubicBezTo>
                    <a:pt x="2773" y="1560"/>
                    <a:pt x="1098" y="23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1226725" y="1077025"/>
              <a:ext cx="559850" cy="1077275"/>
            </a:xfrm>
            <a:custGeom>
              <a:avLst/>
              <a:gdLst/>
              <a:ahLst/>
              <a:cxnLst/>
              <a:rect l="l" t="t" r="r" b="b"/>
              <a:pathLst>
                <a:path w="22394" h="43091" extrusionOk="0">
                  <a:moveTo>
                    <a:pt x="3778" y="1"/>
                  </a:moveTo>
                  <a:cubicBezTo>
                    <a:pt x="2138" y="1"/>
                    <a:pt x="885" y="423"/>
                    <a:pt x="712" y="1341"/>
                  </a:cubicBezTo>
                  <a:cubicBezTo>
                    <a:pt x="0" y="5121"/>
                    <a:pt x="16797" y="43091"/>
                    <a:pt x="16797" y="43091"/>
                  </a:cubicBezTo>
                  <a:lnTo>
                    <a:pt x="22393" y="41147"/>
                  </a:lnTo>
                  <a:cubicBezTo>
                    <a:pt x="22393" y="41147"/>
                    <a:pt x="19511" y="33289"/>
                    <a:pt x="19599" y="30316"/>
                  </a:cubicBezTo>
                  <a:cubicBezTo>
                    <a:pt x="19686" y="27341"/>
                    <a:pt x="19559" y="26256"/>
                    <a:pt x="16970" y="23916"/>
                  </a:cubicBezTo>
                  <a:cubicBezTo>
                    <a:pt x="14384" y="21575"/>
                    <a:pt x="14408" y="7670"/>
                    <a:pt x="12464" y="3905"/>
                  </a:cubicBezTo>
                  <a:cubicBezTo>
                    <a:pt x="11202" y="1458"/>
                    <a:pt x="6823" y="1"/>
                    <a:pt x="37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0"/>
          <p:cNvGrpSpPr/>
          <p:nvPr/>
        </p:nvGrpSpPr>
        <p:grpSpPr>
          <a:xfrm>
            <a:off x="7652907" y="4174569"/>
            <a:ext cx="286192" cy="951661"/>
            <a:chOff x="2551825" y="238125"/>
            <a:chExt cx="1107125" cy="3681475"/>
          </a:xfrm>
        </p:grpSpPr>
        <p:sp>
          <p:nvSpPr>
            <p:cNvPr id="1018" name="Google Shape;1018;p30"/>
            <p:cNvSpPr/>
            <p:nvPr/>
          </p:nvSpPr>
          <p:spPr>
            <a:xfrm>
              <a:off x="2717875" y="1937350"/>
              <a:ext cx="764850" cy="669725"/>
            </a:xfrm>
            <a:custGeom>
              <a:avLst/>
              <a:gdLst/>
              <a:ahLst/>
              <a:cxnLst/>
              <a:rect l="l" t="t" r="r" b="b"/>
              <a:pathLst>
                <a:path w="30594" h="26789" extrusionOk="0">
                  <a:moveTo>
                    <a:pt x="991" y="1"/>
                  </a:moveTo>
                  <a:cubicBezTo>
                    <a:pt x="688" y="5067"/>
                    <a:pt x="536" y="19037"/>
                    <a:pt x="0" y="26789"/>
                  </a:cubicBezTo>
                  <a:lnTo>
                    <a:pt x="11462" y="26789"/>
                  </a:lnTo>
                  <a:lnTo>
                    <a:pt x="14635" y="11438"/>
                  </a:lnTo>
                  <a:lnTo>
                    <a:pt x="16645" y="11476"/>
                  </a:lnTo>
                  <a:lnTo>
                    <a:pt x="17995" y="26789"/>
                  </a:lnTo>
                  <a:lnTo>
                    <a:pt x="30376" y="26789"/>
                  </a:lnTo>
                  <a:cubicBezTo>
                    <a:pt x="30565" y="19993"/>
                    <a:pt x="30593" y="7122"/>
                    <a:pt x="30353" y="786"/>
                  </a:cubicBezTo>
                  <a:lnTo>
                    <a:pt x="9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2551825" y="2581925"/>
              <a:ext cx="452625" cy="1337675"/>
            </a:xfrm>
            <a:custGeom>
              <a:avLst/>
              <a:gdLst/>
              <a:ahLst/>
              <a:cxnLst/>
              <a:rect l="l" t="t" r="r" b="b"/>
              <a:pathLst>
                <a:path w="18105" h="53507" extrusionOk="0">
                  <a:moveTo>
                    <a:pt x="11767" y="1"/>
                  </a:moveTo>
                  <a:lnTo>
                    <a:pt x="6642" y="1006"/>
                  </a:lnTo>
                  <a:cubicBezTo>
                    <a:pt x="5472" y="22682"/>
                    <a:pt x="4373" y="50267"/>
                    <a:pt x="4373" y="50267"/>
                  </a:cubicBezTo>
                  <a:lnTo>
                    <a:pt x="0" y="53507"/>
                  </a:lnTo>
                  <a:lnTo>
                    <a:pt x="6827" y="53507"/>
                  </a:lnTo>
                  <a:lnTo>
                    <a:pt x="18104" y="1007"/>
                  </a:lnTo>
                  <a:lnTo>
                    <a:pt x="11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3167725" y="2481275"/>
              <a:ext cx="309575" cy="1438325"/>
            </a:xfrm>
            <a:custGeom>
              <a:avLst/>
              <a:gdLst/>
              <a:ahLst/>
              <a:cxnLst/>
              <a:rect l="l" t="t" r="r" b="b"/>
              <a:pathLst>
                <a:path w="12383" h="57533" extrusionOk="0">
                  <a:moveTo>
                    <a:pt x="3233" y="1"/>
                  </a:moveTo>
                  <a:lnTo>
                    <a:pt x="1" y="5032"/>
                  </a:lnTo>
                  <a:lnTo>
                    <a:pt x="5425" y="57533"/>
                  </a:lnTo>
                  <a:lnTo>
                    <a:pt x="12254" y="57533"/>
                  </a:lnTo>
                  <a:lnTo>
                    <a:pt x="8369" y="54580"/>
                  </a:lnTo>
                  <a:cubicBezTo>
                    <a:pt x="8369" y="54580"/>
                    <a:pt x="11813" y="30143"/>
                    <a:pt x="12382" y="5032"/>
                  </a:cubicBezTo>
                  <a:lnTo>
                    <a:pt x="32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3061825" y="2006125"/>
              <a:ext cx="56725" cy="171775"/>
            </a:xfrm>
            <a:custGeom>
              <a:avLst/>
              <a:gdLst/>
              <a:ahLst/>
              <a:cxnLst/>
              <a:rect l="l" t="t" r="r" b="b"/>
              <a:pathLst>
                <a:path w="2269" h="6871" extrusionOk="0">
                  <a:moveTo>
                    <a:pt x="280" y="0"/>
                  </a:moveTo>
                  <a:cubicBezTo>
                    <a:pt x="258" y="0"/>
                    <a:pt x="237" y="3"/>
                    <a:pt x="215" y="9"/>
                  </a:cubicBezTo>
                  <a:cubicBezTo>
                    <a:pt x="81" y="44"/>
                    <a:pt x="1" y="182"/>
                    <a:pt x="37" y="316"/>
                  </a:cubicBezTo>
                  <a:lnTo>
                    <a:pt x="1741" y="6684"/>
                  </a:lnTo>
                  <a:cubicBezTo>
                    <a:pt x="1771" y="6793"/>
                    <a:pt x="1870" y="6871"/>
                    <a:pt x="1984" y="6871"/>
                  </a:cubicBezTo>
                  <a:cubicBezTo>
                    <a:pt x="2149" y="6869"/>
                    <a:pt x="2269" y="6713"/>
                    <a:pt x="2228" y="6553"/>
                  </a:cubicBezTo>
                  <a:lnTo>
                    <a:pt x="524" y="188"/>
                  </a:lnTo>
                  <a:cubicBezTo>
                    <a:pt x="494" y="74"/>
                    <a:pt x="391" y="0"/>
                    <a:pt x="280" y="0"/>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2583225" y="745700"/>
              <a:ext cx="1075725" cy="1295400"/>
            </a:xfrm>
            <a:custGeom>
              <a:avLst/>
              <a:gdLst/>
              <a:ahLst/>
              <a:cxnLst/>
              <a:rect l="l" t="t" r="r" b="b"/>
              <a:pathLst>
                <a:path w="43029" h="51816" extrusionOk="0">
                  <a:moveTo>
                    <a:pt x="19346" y="185"/>
                  </a:moveTo>
                  <a:cubicBezTo>
                    <a:pt x="16833" y="185"/>
                    <a:pt x="4260" y="6915"/>
                    <a:pt x="3949" y="8482"/>
                  </a:cubicBezTo>
                  <a:cubicBezTo>
                    <a:pt x="3364" y="11416"/>
                    <a:pt x="1933" y="18406"/>
                    <a:pt x="1468" y="21337"/>
                  </a:cubicBezTo>
                  <a:cubicBezTo>
                    <a:pt x="0" y="30562"/>
                    <a:pt x="1097" y="41139"/>
                    <a:pt x="2638" y="50055"/>
                  </a:cubicBezTo>
                  <a:lnTo>
                    <a:pt x="6377" y="47667"/>
                  </a:lnTo>
                  <a:lnTo>
                    <a:pt x="34243" y="49864"/>
                  </a:lnTo>
                  <a:lnTo>
                    <a:pt x="38089" y="51816"/>
                  </a:lnTo>
                  <a:cubicBezTo>
                    <a:pt x="38089" y="51816"/>
                    <a:pt x="41260" y="41800"/>
                    <a:pt x="42515" y="36114"/>
                  </a:cubicBezTo>
                  <a:cubicBezTo>
                    <a:pt x="43029" y="33783"/>
                    <a:pt x="40674" y="9395"/>
                    <a:pt x="39164" y="7558"/>
                  </a:cubicBezTo>
                  <a:cubicBezTo>
                    <a:pt x="37655" y="5723"/>
                    <a:pt x="30509" y="1758"/>
                    <a:pt x="26434" y="826"/>
                  </a:cubicBezTo>
                  <a:cubicBezTo>
                    <a:pt x="22826" y="0"/>
                    <a:pt x="21753" y="324"/>
                    <a:pt x="19419" y="187"/>
                  </a:cubicBezTo>
                  <a:cubicBezTo>
                    <a:pt x="19396" y="186"/>
                    <a:pt x="19372" y="185"/>
                    <a:pt x="19346" y="1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2865800" y="1448650"/>
              <a:ext cx="328825" cy="278625"/>
            </a:xfrm>
            <a:custGeom>
              <a:avLst/>
              <a:gdLst/>
              <a:ahLst/>
              <a:cxnLst/>
              <a:rect l="l" t="t" r="r" b="b"/>
              <a:pathLst>
                <a:path w="13153" h="11145" extrusionOk="0">
                  <a:moveTo>
                    <a:pt x="12869" y="0"/>
                  </a:moveTo>
                  <a:cubicBezTo>
                    <a:pt x="12794" y="0"/>
                    <a:pt x="12719" y="34"/>
                    <a:pt x="12668" y="97"/>
                  </a:cubicBezTo>
                  <a:cubicBezTo>
                    <a:pt x="9305" y="4461"/>
                    <a:pt x="5004" y="8117"/>
                    <a:pt x="231" y="10669"/>
                  </a:cubicBezTo>
                  <a:cubicBezTo>
                    <a:pt x="0" y="10793"/>
                    <a:pt x="87" y="11143"/>
                    <a:pt x="349" y="11144"/>
                  </a:cubicBezTo>
                  <a:cubicBezTo>
                    <a:pt x="391" y="11143"/>
                    <a:pt x="432" y="11133"/>
                    <a:pt x="468" y="11114"/>
                  </a:cubicBezTo>
                  <a:cubicBezTo>
                    <a:pt x="5304" y="8528"/>
                    <a:pt x="9661" y="4823"/>
                    <a:pt x="13067" y="405"/>
                  </a:cubicBezTo>
                  <a:cubicBezTo>
                    <a:pt x="13152" y="294"/>
                    <a:pt x="13132" y="137"/>
                    <a:pt x="13022" y="51"/>
                  </a:cubicBezTo>
                  <a:cubicBezTo>
                    <a:pt x="12976" y="17"/>
                    <a:pt x="12922" y="0"/>
                    <a:pt x="12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3079100" y="1487625"/>
              <a:ext cx="192600" cy="321725"/>
            </a:xfrm>
            <a:custGeom>
              <a:avLst/>
              <a:gdLst/>
              <a:ahLst/>
              <a:cxnLst/>
              <a:rect l="l" t="t" r="r" b="b"/>
              <a:pathLst>
                <a:path w="7704" h="12869" extrusionOk="0">
                  <a:moveTo>
                    <a:pt x="7419" y="0"/>
                  </a:moveTo>
                  <a:cubicBezTo>
                    <a:pt x="7312" y="0"/>
                    <a:pt x="7212" y="69"/>
                    <a:pt x="7178" y="177"/>
                  </a:cubicBezTo>
                  <a:cubicBezTo>
                    <a:pt x="5647" y="4789"/>
                    <a:pt x="3329" y="8296"/>
                    <a:pt x="86" y="12462"/>
                  </a:cubicBezTo>
                  <a:cubicBezTo>
                    <a:pt x="0" y="12572"/>
                    <a:pt x="19" y="12731"/>
                    <a:pt x="129" y="12815"/>
                  </a:cubicBezTo>
                  <a:cubicBezTo>
                    <a:pt x="174" y="12850"/>
                    <a:pt x="228" y="12868"/>
                    <a:pt x="284" y="12869"/>
                  </a:cubicBezTo>
                  <a:cubicBezTo>
                    <a:pt x="361" y="12869"/>
                    <a:pt x="434" y="12832"/>
                    <a:pt x="482" y="12771"/>
                  </a:cubicBezTo>
                  <a:cubicBezTo>
                    <a:pt x="3759" y="8565"/>
                    <a:pt x="6101" y="5017"/>
                    <a:pt x="7656" y="336"/>
                  </a:cubicBezTo>
                  <a:cubicBezTo>
                    <a:pt x="7703" y="203"/>
                    <a:pt x="7631" y="57"/>
                    <a:pt x="7497" y="13"/>
                  </a:cubicBezTo>
                  <a:cubicBezTo>
                    <a:pt x="7471" y="4"/>
                    <a:pt x="7445" y="0"/>
                    <a:pt x="7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2756325" y="933050"/>
              <a:ext cx="72900" cy="952000"/>
            </a:xfrm>
            <a:custGeom>
              <a:avLst/>
              <a:gdLst/>
              <a:ahLst/>
              <a:cxnLst/>
              <a:rect l="l" t="t" r="r" b="b"/>
              <a:pathLst>
                <a:path w="2916" h="38080" extrusionOk="0">
                  <a:moveTo>
                    <a:pt x="752" y="0"/>
                  </a:moveTo>
                  <a:cubicBezTo>
                    <a:pt x="708" y="0"/>
                    <a:pt x="664" y="12"/>
                    <a:pt x="623" y="36"/>
                  </a:cubicBezTo>
                  <a:cubicBezTo>
                    <a:pt x="504" y="106"/>
                    <a:pt x="465" y="262"/>
                    <a:pt x="536" y="382"/>
                  </a:cubicBezTo>
                  <a:cubicBezTo>
                    <a:pt x="2418" y="3552"/>
                    <a:pt x="2353" y="11199"/>
                    <a:pt x="2016" y="15217"/>
                  </a:cubicBezTo>
                  <a:cubicBezTo>
                    <a:pt x="1738" y="18550"/>
                    <a:pt x="1436" y="21766"/>
                    <a:pt x="1143" y="24876"/>
                  </a:cubicBezTo>
                  <a:cubicBezTo>
                    <a:pt x="751" y="29028"/>
                    <a:pt x="347" y="33321"/>
                    <a:pt x="12" y="37810"/>
                  </a:cubicBezTo>
                  <a:cubicBezTo>
                    <a:pt x="1" y="37948"/>
                    <a:pt x="105" y="38069"/>
                    <a:pt x="243" y="38078"/>
                  </a:cubicBezTo>
                  <a:cubicBezTo>
                    <a:pt x="250" y="38080"/>
                    <a:pt x="257" y="38080"/>
                    <a:pt x="262" y="38080"/>
                  </a:cubicBezTo>
                  <a:cubicBezTo>
                    <a:pt x="394" y="38080"/>
                    <a:pt x="503" y="37978"/>
                    <a:pt x="513" y="37848"/>
                  </a:cubicBezTo>
                  <a:cubicBezTo>
                    <a:pt x="848" y="33363"/>
                    <a:pt x="1253" y="29074"/>
                    <a:pt x="1643" y="24925"/>
                  </a:cubicBezTo>
                  <a:cubicBezTo>
                    <a:pt x="1936" y="21812"/>
                    <a:pt x="2240" y="18594"/>
                    <a:pt x="2518" y="15260"/>
                  </a:cubicBezTo>
                  <a:cubicBezTo>
                    <a:pt x="2859" y="11181"/>
                    <a:pt x="2916" y="3405"/>
                    <a:pt x="969" y="125"/>
                  </a:cubicBezTo>
                  <a:cubicBezTo>
                    <a:pt x="922" y="45"/>
                    <a:pt x="838"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3016400" y="616550"/>
              <a:ext cx="227650" cy="203650"/>
            </a:xfrm>
            <a:custGeom>
              <a:avLst/>
              <a:gdLst/>
              <a:ahLst/>
              <a:cxnLst/>
              <a:rect l="l" t="t" r="r" b="b"/>
              <a:pathLst>
                <a:path w="9106" h="8146" extrusionOk="0">
                  <a:moveTo>
                    <a:pt x="0" y="1"/>
                  </a:moveTo>
                  <a:lnTo>
                    <a:pt x="0" y="5874"/>
                  </a:lnTo>
                  <a:cubicBezTo>
                    <a:pt x="0" y="5874"/>
                    <a:pt x="2143" y="8146"/>
                    <a:pt x="4871" y="8146"/>
                  </a:cubicBezTo>
                  <a:cubicBezTo>
                    <a:pt x="6204" y="8146"/>
                    <a:pt x="7676" y="7604"/>
                    <a:pt x="9106" y="5992"/>
                  </a:cubicBezTo>
                  <a:lnTo>
                    <a:pt x="8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926600" y="275100"/>
              <a:ext cx="414650" cy="470675"/>
            </a:xfrm>
            <a:custGeom>
              <a:avLst/>
              <a:gdLst/>
              <a:ahLst/>
              <a:cxnLst/>
              <a:rect l="l" t="t" r="r" b="b"/>
              <a:pathLst>
                <a:path w="16586" h="18827" extrusionOk="0">
                  <a:moveTo>
                    <a:pt x="8487" y="0"/>
                  </a:moveTo>
                  <a:cubicBezTo>
                    <a:pt x="8358" y="0"/>
                    <a:pt x="8227" y="2"/>
                    <a:pt x="8093" y="6"/>
                  </a:cubicBezTo>
                  <a:cubicBezTo>
                    <a:pt x="3908" y="131"/>
                    <a:pt x="2664" y="3970"/>
                    <a:pt x="2394" y="7982"/>
                  </a:cubicBezTo>
                  <a:cubicBezTo>
                    <a:pt x="2265" y="7914"/>
                    <a:pt x="2110" y="7873"/>
                    <a:pt x="1926" y="7873"/>
                  </a:cubicBezTo>
                  <a:cubicBezTo>
                    <a:pt x="1784" y="7873"/>
                    <a:pt x="1625" y="7897"/>
                    <a:pt x="1445" y="7951"/>
                  </a:cubicBezTo>
                  <a:cubicBezTo>
                    <a:pt x="0" y="8385"/>
                    <a:pt x="1003" y="12028"/>
                    <a:pt x="2502" y="12589"/>
                  </a:cubicBezTo>
                  <a:cubicBezTo>
                    <a:pt x="3055" y="16256"/>
                    <a:pt x="4993" y="18606"/>
                    <a:pt x="7769" y="18813"/>
                  </a:cubicBezTo>
                  <a:cubicBezTo>
                    <a:pt x="7883" y="18822"/>
                    <a:pt x="7996" y="18826"/>
                    <a:pt x="8108" y="18826"/>
                  </a:cubicBezTo>
                  <a:cubicBezTo>
                    <a:pt x="10512" y="18826"/>
                    <a:pt x="12392" y="16878"/>
                    <a:pt x="13547" y="14005"/>
                  </a:cubicBezTo>
                  <a:cubicBezTo>
                    <a:pt x="15108" y="13659"/>
                    <a:pt x="16585" y="10159"/>
                    <a:pt x="15205" y="9541"/>
                  </a:cubicBezTo>
                  <a:cubicBezTo>
                    <a:pt x="15051" y="9470"/>
                    <a:pt x="14890" y="9424"/>
                    <a:pt x="14723" y="9402"/>
                  </a:cubicBezTo>
                  <a:cubicBezTo>
                    <a:pt x="15382" y="5202"/>
                    <a:pt x="15118" y="0"/>
                    <a:pt x="8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3025300" y="691800"/>
              <a:ext cx="200450" cy="60300"/>
            </a:xfrm>
            <a:custGeom>
              <a:avLst/>
              <a:gdLst/>
              <a:ahLst/>
              <a:cxnLst/>
              <a:rect l="l" t="t" r="r" b="b"/>
              <a:pathLst>
                <a:path w="8018" h="2412" extrusionOk="0">
                  <a:moveTo>
                    <a:pt x="284" y="1"/>
                  </a:moveTo>
                  <a:cubicBezTo>
                    <a:pt x="228" y="1"/>
                    <a:pt x="172" y="20"/>
                    <a:pt x="126" y="58"/>
                  </a:cubicBezTo>
                  <a:cubicBezTo>
                    <a:pt x="17" y="145"/>
                    <a:pt x="1" y="303"/>
                    <a:pt x="89" y="412"/>
                  </a:cubicBezTo>
                  <a:cubicBezTo>
                    <a:pt x="1056" y="1601"/>
                    <a:pt x="2341" y="2288"/>
                    <a:pt x="3802" y="2398"/>
                  </a:cubicBezTo>
                  <a:cubicBezTo>
                    <a:pt x="3920" y="2407"/>
                    <a:pt x="4038" y="2411"/>
                    <a:pt x="4154" y="2411"/>
                  </a:cubicBezTo>
                  <a:cubicBezTo>
                    <a:pt x="5539" y="2411"/>
                    <a:pt x="6836" y="1793"/>
                    <a:pt x="7924" y="607"/>
                  </a:cubicBezTo>
                  <a:cubicBezTo>
                    <a:pt x="8017" y="505"/>
                    <a:pt x="8011" y="347"/>
                    <a:pt x="7908" y="253"/>
                  </a:cubicBezTo>
                  <a:cubicBezTo>
                    <a:pt x="7859" y="208"/>
                    <a:pt x="7799" y="186"/>
                    <a:pt x="7738" y="186"/>
                  </a:cubicBezTo>
                  <a:cubicBezTo>
                    <a:pt x="7670" y="186"/>
                    <a:pt x="7603" y="214"/>
                    <a:pt x="7553" y="268"/>
                  </a:cubicBezTo>
                  <a:cubicBezTo>
                    <a:pt x="6551" y="1358"/>
                    <a:pt x="5412" y="1908"/>
                    <a:pt x="4160" y="1908"/>
                  </a:cubicBezTo>
                  <a:cubicBezTo>
                    <a:pt x="4054" y="1908"/>
                    <a:pt x="3946" y="1904"/>
                    <a:pt x="3838" y="1896"/>
                  </a:cubicBezTo>
                  <a:cubicBezTo>
                    <a:pt x="2520" y="1797"/>
                    <a:pt x="1357" y="1174"/>
                    <a:pt x="480" y="94"/>
                  </a:cubicBezTo>
                  <a:cubicBezTo>
                    <a:pt x="430" y="33"/>
                    <a:pt x="357" y="1"/>
                    <a:pt x="284"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2649175" y="1937350"/>
              <a:ext cx="161550" cy="183125"/>
            </a:xfrm>
            <a:custGeom>
              <a:avLst/>
              <a:gdLst/>
              <a:ahLst/>
              <a:cxnLst/>
              <a:rect l="l" t="t" r="r" b="b"/>
              <a:pathLst>
                <a:path w="6462" h="7325" extrusionOk="0">
                  <a:moveTo>
                    <a:pt x="3739" y="1"/>
                  </a:moveTo>
                  <a:lnTo>
                    <a:pt x="0" y="2389"/>
                  </a:lnTo>
                  <a:cubicBezTo>
                    <a:pt x="0" y="2389"/>
                    <a:pt x="2532" y="7325"/>
                    <a:pt x="4186" y="7325"/>
                  </a:cubicBezTo>
                  <a:cubicBezTo>
                    <a:pt x="4563" y="7325"/>
                    <a:pt x="4894" y="7068"/>
                    <a:pt x="5140" y="6438"/>
                  </a:cubicBezTo>
                  <a:cubicBezTo>
                    <a:pt x="6461" y="3046"/>
                    <a:pt x="3739" y="1"/>
                    <a:pt x="3739"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2952125" y="238125"/>
              <a:ext cx="385900" cy="291125"/>
            </a:xfrm>
            <a:custGeom>
              <a:avLst/>
              <a:gdLst/>
              <a:ahLst/>
              <a:cxnLst/>
              <a:rect l="l" t="t" r="r" b="b"/>
              <a:pathLst>
                <a:path w="15436" h="11645" extrusionOk="0">
                  <a:moveTo>
                    <a:pt x="8313" y="0"/>
                  </a:moveTo>
                  <a:cubicBezTo>
                    <a:pt x="7878" y="0"/>
                    <a:pt x="7418" y="59"/>
                    <a:pt x="6939" y="197"/>
                  </a:cubicBezTo>
                  <a:cubicBezTo>
                    <a:pt x="3649" y="1139"/>
                    <a:pt x="1007" y="3152"/>
                    <a:pt x="504" y="4537"/>
                  </a:cubicBezTo>
                  <a:cubicBezTo>
                    <a:pt x="1" y="5921"/>
                    <a:pt x="1373" y="9461"/>
                    <a:pt x="1373" y="9461"/>
                  </a:cubicBezTo>
                  <a:lnTo>
                    <a:pt x="2265" y="10892"/>
                  </a:lnTo>
                  <a:lnTo>
                    <a:pt x="3211" y="10892"/>
                  </a:lnTo>
                  <a:lnTo>
                    <a:pt x="3211" y="8437"/>
                  </a:lnTo>
                  <a:cubicBezTo>
                    <a:pt x="3211" y="8437"/>
                    <a:pt x="4404" y="7227"/>
                    <a:pt x="4530" y="5850"/>
                  </a:cubicBezTo>
                  <a:lnTo>
                    <a:pt x="11677" y="6360"/>
                  </a:lnTo>
                  <a:cubicBezTo>
                    <a:pt x="11677" y="6360"/>
                    <a:pt x="11450" y="8122"/>
                    <a:pt x="12015" y="8814"/>
                  </a:cubicBezTo>
                  <a:lnTo>
                    <a:pt x="12015" y="11645"/>
                  </a:lnTo>
                  <a:lnTo>
                    <a:pt x="12896" y="11645"/>
                  </a:lnTo>
                  <a:lnTo>
                    <a:pt x="13702" y="10881"/>
                  </a:lnTo>
                  <a:cubicBezTo>
                    <a:pt x="13702" y="10881"/>
                    <a:pt x="15436" y="4600"/>
                    <a:pt x="14732" y="3026"/>
                  </a:cubicBezTo>
                  <a:cubicBezTo>
                    <a:pt x="14322" y="2112"/>
                    <a:pt x="13662" y="1921"/>
                    <a:pt x="13181" y="1921"/>
                  </a:cubicBezTo>
                  <a:cubicBezTo>
                    <a:pt x="12835" y="1921"/>
                    <a:pt x="12582" y="2020"/>
                    <a:pt x="12582" y="2020"/>
                  </a:cubicBezTo>
                  <a:cubicBezTo>
                    <a:pt x="12582" y="2020"/>
                    <a:pt x="10864" y="0"/>
                    <a:pt x="8313"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3346025" y="1992275"/>
              <a:ext cx="189350" cy="182550"/>
            </a:xfrm>
            <a:custGeom>
              <a:avLst/>
              <a:gdLst/>
              <a:ahLst/>
              <a:cxnLst/>
              <a:rect l="l" t="t" r="r" b="b"/>
              <a:pathLst>
                <a:path w="7574" h="7302" extrusionOk="0">
                  <a:moveTo>
                    <a:pt x="3731" y="1"/>
                  </a:moveTo>
                  <a:cubicBezTo>
                    <a:pt x="3731" y="1"/>
                    <a:pt x="1" y="4175"/>
                    <a:pt x="1848" y="6755"/>
                  </a:cubicBezTo>
                  <a:cubicBezTo>
                    <a:pt x="2123" y="7138"/>
                    <a:pt x="2443" y="7301"/>
                    <a:pt x="2788" y="7301"/>
                  </a:cubicBezTo>
                  <a:cubicBezTo>
                    <a:pt x="4765" y="7301"/>
                    <a:pt x="7574" y="1953"/>
                    <a:pt x="7574" y="1953"/>
                  </a:cubicBezTo>
                  <a:cubicBezTo>
                    <a:pt x="7574" y="1953"/>
                    <a:pt x="4249" y="42"/>
                    <a:pt x="3731"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3402025" y="948675"/>
              <a:ext cx="109175" cy="1031125"/>
            </a:xfrm>
            <a:custGeom>
              <a:avLst/>
              <a:gdLst/>
              <a:ahLst/>
              <a:cxnLst/>
              <a:rect l="l" t="t" r="r" b="b"/>
              <a:pathLst>
                <a:path w="4367" h="41245" extrusionOk="0">
                  <a:moveTo>
                    <a:pt x="3724" y="1"/>
                  </a:moveTo>
                  <a:cubicBezTo>
                    <a:pt x="3608" y="1"/>
                    <a:pt x="3504" y="80"/>
                    <a:pt x="3477" y="197"/>
                  </a:cubicBezTo>
                  <a:cubicBezTo>
                    <a:pt x="3344" y="793"/>
                    <a:pt x="3318" y="3858"/>
                    <a:pt x="3284" y="8812"/>
                  </a:cubicBezTo>
                  <a:cubicBezTo>
                    <a:pt x="3242" y="14932"/>
                    <a:pt x="3185" y="23315"/>
                    <a:pt x="2750" y="24221"/>
                  </a:cubicBezTo>
                  <a:cubicBezTo>
                    <a:pt x="2433" y="24879"/>
                    <a:pt x="2651" y="25795"/>
                    <a:pt x="2903" y="26854"/>
                  </a:cubicBezTo>
                  <a:cubicBezTo>
                    <a:pt x="3329" y="28636"/>
                    <a:pt x="3811" y="30655"/>
                    <a:pt x="2111" y="32266"/>
                  </a:cubicBezTo>
                  <a:cubicBezTo>
                    <a:pt x="0" y="34268"/>
                    <a:pt x="1052" y="36521"/>
                    <a:pt x="1746" y="38013"/>
                  </a:cubicBezTo>
                  <a:cubicBezTo>
                    <a:pt x="2019" y="38599"/>
                    <a:pt x="2278" y="39153"/>
                    <a:pt x="2232" y="39461"/>
                  </a:cubicBezTo>
                  <a:cubicBezTo>
                    <a:pt x="2076" y="40532"/>
                    <a:pt x="1501" y="40745"/>
                    <a:pt x="1480" y="40753"/>
                  </a:cubicBezTo>
                  <a:cubicBezTo>
                    <a:pt x="1361" y="40790"/>
                    <a:pt x="1286" y="40908"/>
                    <a:pt x="1305" y="41031"/>
                  </a:cubicBezTo>
                  <a:cubicBezTo>
                    <a:pt x="1324" y="41154"/>
                    <a:pt x="1430" y="41244"/>
                    <a:pt x="1555" y="41244"/>
                  </a:cubicBezTo>
                  <a:cubicBezTo>
                    <a:pt x="1581" y="41244"/>
                    <a:pt x="1606" y="41240"/>
                    <a:pt x="1631" y="41232"/>
                  </a:cubicBezTo>
                  <a:cubicBezTo>
                    <a:pt x="1668" y="41221"/>
                    <a:pt x="2526" y="40938"/>
                    <a:pt x="2731" y="39534"/>
                  </a:cubicBezTo>
                  <a:cubicBezTo>
                    <a:pt x="2797" y="39077"/>
                    <a:pt x="2536" y="38514"/>
                    <a:pt x="2203" y="37800"/>
                  </a:cubicBezTo>
                  <a:cubicBezTo>
                    <a:pt x="1493" y="36279"/>
                    <a:pt x="610" y="34384"/>
                    <a:pt x="2457" y="32632"/>
                  </a:cubicBezTo>
                  <a:cubicBezTo>
                    <a:pt x="4367" y="30822"/>
                    <a:pt x="3827" y="28556"/>
                    <a:pt x="3393" y="26737"/>
                  </a:cubicBezTo>
                  <a:cubicBezTo>
                    <a:pt x="3162" y="25772"/>
                    <a:pt x="2964" y="24936"/>
                    <a:pt x="3203" y="24440"/>
                  </a:cubicBezTo>
                  <a:cubicBezTo>
                    <a:pt x="3653" y="23506"/>
                    <a:pt x="3732" y="17097"/>
                    <a:pt x="3788" y="8816"/>
                  </a:cubicBezTo>
                  <a:cubicBezTo>
                    <a:pt x="3816" y="4733"/>
                    <a:pt x="3841" y="878"/>
                    <a:pt x="3968" y="306"/>
                  </a:cubicBezTo>
                  <a:cubicBezTo>
                    <a:pt x="3998" y="170"/>
                    <a:pt x="3912" y="36"/>
                    <a:pt x="3777" y="6"/>
                  </a:cubicBezTo>
                  <a:cubicBezTo>
                    <a:pt x="3759" y="2"/>
                    <a:pt x="3741" y="1"/>
                    <a:pt x="3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787150" y="1978825"/>
              <a:ext cx="63250" cy="182775"/>
            </a:xfrm>
            <a:custGeom>
              <a:avLst/>
              <a:gdLst/>
              <a:ahLst/>
              <a:cxnLst/>
              <a:rect l="l" t="t" r="r" b="b"/>
              <a:pathLst>
                <a:path w="2530" h="7311" extrusionOk="0">
                  <a:moveTo>
                    <a:pt x="285" y="1"/>
                  </a:moveTo>
                  <a:cubicBezTo>
                    <a:pt x="210" y="1"/>
                    <a:pt x="135" y="35"/>
                    <a:pt x="85" y="99"/>
                  </a:cubicBezTo>
                  <a:cubicBezTo>
                    <a:pt x="1" y="209"/>
                    <a:pt x="21" y="368"/>
                    <a:pt x="131" y="452"/>
                  </a:cubicBezTo>
                  <a:cubicBezTo>
                    <a:pt x="1080" y="1182"/>
                    <a:pt x="1730" y="2327"/>
                    <a:pt x="1871" y="3516"/>
                  </a:cubicBezTo>
                  <a:cubicBezTo>
                    <a:pt x="2011" y="4705"/>
                    <a:pt x="1645" y="5970"/>
                    <a:pt x="892" y="6899"/>
                  </a:cubicBezTo>
                  <a:cubicBezTo>
                    <a:pt x="759" y="7065"/>
                    <a:pt x="876" y="7309"/>
                    <a:pt x="1087" y="7310"/>
                  </a:cubicBezTo>
                  <a:cubicBezTo>
                    <a:pt x="1163" y="7310"/>
                    <a:pt x="1235" y="7275"/>
                    <a:pt x="1282" y="7217"/>
                  </a:cubicBezTo>
                  <a:cubicBezTo>
                    <a:pt x="2137" y="6161"/>
                    <a:pt x="2529" y="4805"/>
                    <a:pt x="2370" y="3457"/>
                  </a:cubicBezTo>
                  <a:cubicBezTo>
                    <a:pt x="2210" y="2108"/>
                    <a:pt x="1514" y="881"/>
                    <a:pt x="437" y="53"/>
                  </a:cubicBezTo>
                  <a:cubicBezTo>
                    <a:pt x="392" y="18"/>
                    <a:pt x="338" y="1"/>
                    <a:pt x="285"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3341825" y="2190450"/>
              <a:ext cx="101875" cy="63150"/>
            </a:xfrm>
            <a:custGeom>
              <a:avLst/>
              <a:gdLst/>
              <a:ahLst/>
              <a:cxnLst/>
              <a:rect l="l" t="t" r="r" b="b"/>
              <a:pathLst>
                <a:path w="4075" h="2526" extrusionOk="0">
                  <a:moveTo>
                    <a:pt x="3795" y="1"/>
                  </a:moveTo>
                  <a:cubicBezTo>
                    <a:pt x="3730" y="1"/>
                    <a:pt x="3665" y="26"/>
                    <a:pt x="3616" y="77"/>
                  </a:cubicBezTo>
                  <a:cubicBezTo>
                    <a:pt x="2700" y="1051"/>
                    <a:pt x="1515" y="1730"/>
                    <a:pt x="211" y="2027"/>
                  </a:cubicBezTo>
                  <a:cubicBezTo>
                    <a:pt x="85" y="2055"/>
                    <a:pt x="1" y="2173"/>
                    <a:pt x="14" y="2300"/>
                  </a:cubicBezTo>
                  <a:cubicBezTo>
                    <a:pt x="29" y="2429"/>
                    <a:pt x="138" y="2525"/>
                    <a:pt x="265" y="2525"/>
                  </a:cubicBezTo>
                  <a:cubicBezTo>
                    <a:pt x="284" y="2524"/>
                    <a:pt x="302" y="2523"/>
                    <a:pt x="321" y="2518"/>
                  </a:cubicBezTo>
                  <a:cubicBezTo>
                    <a:pt x="1711" y="2207"/>
                    <a:pt x="3012" y="1462"/>
                    <a:pt x="3983" y="420"/>
                  </a:cubicBezTo>
                  <a:cubicBezTo>
                    <a:pt x="4074" y="318"/>
                    <a:pt x="4067" y="162"/>
                    <a:pt x="3967" y="69"/>
                  </a:cubicBezTo>
                  <a:cubicBezTo>
                    <a:pt x="3919" y="23"/>
                    <a:pt x="3857" y="1"/>
                    <a:pt x="3795"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1"/>
          <p:cNvSpPr/>
          <p:nvPr/>
        </p:nvSpPr>
        <p:spPr>
          <a:xfrm>
            <a:off x="8217430" y="4615655"/>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219715" y="4187648"/>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C9B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957135" y="4658142"/>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1072112" y="4833012"/>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433197" y="4684233"/>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1378215" y="4871516"/>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1744534" y="4833012"/>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105222" y="4155404"/>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7693051" y="3500763"/>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8199650" y="3945155"/>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1901009" y="4809396"/>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txBox="1">
            <a:spLocks noGrp="1"/>
          </p:cNvSpPr>
          <p:nvPr>
            <p:ph type="ctrTitle"/>
          </p:nvPr>
        </p:nvSpPr>
        <p:spPr>
          <a:xfrm>
            <a:off x="988200" y="602750"/>
            <a:ext cx="7167600" cy="100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
                <a:solidFill>
                  <a:schemeClr val="dk1"/>
                </a:solidFill>
              </a:rPr>
              <a:t>PROBLEM STATEMENT</a:t>
            </a:r>
            <a:r>
              <a:rPr lang="en" sz="800">
                <a:solidFill>
                  <a:srgbClr val="999999"/>
                </a:solidFill>
              </a:rPr>
              <a:t>:</a:t>
            </a:r>
            <a:r>
              <a:rPr lang="en" sz="800">
                <a:solidFill>
                  <a:schemeClr val="dk2"/>
                </a:solidFill>
              </a:rPr>
              <a:t> </a:t>
            </a:r>
            <a:r>
              <a:rPr lang="en" sz="1300">
                <a:latin typeface="Montserrat"/>
                <a:ea typeface="Montserrat"/>
                <a:cs typeface="Montserrat"/>
                <a:sym typeface="Montserrat"/>
              </a:rPr>
              <a:t>What </a:t>
            </a:r>
            <a:r>
              <a:rPr lang="en" sz="1300" b="1">
                <a:solidFill>
                  <a:schemeClr val="accent1"/>
                </a:solidFill>
                <a:latin typeface="Montserrat"/>
                <a:ea typeface="Montserrat"/>
                <a:cs typeface="Montserrat"/>
                <a:sym typeface="Montserrat"/>
              </a:rPr>
              <a:t>core features</a:t>
            </a:r>
            <a:r>
              <a:rPr lang="en" sz="1300" b="1">
                <a:latin typeface="Montserrat"/>
                <a:ea typeface="Montserrat"/>
                <a:cs typeface="Montserrat"/>
                <a:sym typeface="Montserrat"/>
              </a:rPr>
              <a:t> </a:t>
            </a:r>
            <a:r>
              <a:rPr lang="en" sz="1300">
                <a:latin typeface="Montserrat"/>
                <a:ea typeface="Montserrat"/>
                <a:cs typeface="Montserrat"/>
                <a:sym typeface="Montserrat"/>
              </a:rPr>
              <a:t>should we, Real Sky, focus on to </a:t>
            </a:r>
            <a:r>
              <a:rPr lang="en" sz="1300" b="1">
                <a:solidFill>
                  <a:schemeClr val="accent1"/>
                </a:solidFill>
                <a:latin typeface="Montserrat"/>
                <a:ea typeface="Montserrat"/>
                <a:cs typeface="Montserrat"/>
                <a:sym typeface="Montserrat"/>
              </a:rPr>
              <a:t>increase the sale price of homes</a:t>
            </a:r>
            <a:r>
              <a:rPr lang="en" sz="1300">
                <a:solidFill>
                  <a:schemeClr val="accent1"/>
                </a:solidFill>
                <a:latin typeface="Montserrat"/>
                <a:ea typeface="Montserrat"/>
                <a:cs typeface="Montserrat"/>
                <a:sym typeface="Montserrat"/>
              </a:rPr>
              <a:t> </a:t>
            </a:r>
            <a:r>
              <a:rPr lang="en" sz="1300">
                <a:latin typeface="Montserrat"/>
                <a:ea typeface="Montserrat"/>
                <a:cs typeface="Montserrat"/>
                <a:sym typeface="Montserrat"/>
              </a:rPr>
              <a:t>for our next development project?</a:t>
            </a:r>
            <a:endParaRPr sz="800">
              <a:solidFill>
                <a:schemeClr val="dk2"/>
              </a:solidFill>
            </a:endParaRPr>
          </a:p>
        </p:txBody>
      </p:sp>
      <p:cxnSp>
        <p:nvCxnSpPr>
          <p:cNvPr id="1051" name="Google Shape;1051;p31"/>
          <p:cNvCxnSpPr/>
          <p:nvPr/>
        </p:nvCxnSpPr>
        <p:spPr>
          <a:xfrm>
            <a:off x="3808500" y="1612250"/>
            <a:ext cx="1171500" cy="0"/>
          </a:xfrm>
          <a:prstGeom prst="straightConnector1">
            <a:avLst/>
          </a:prstGeom>
          <a:noFill/>
          <a:ln w="19050" cap="flat" cmpd="sng">
            <a:solidFill>
              <a:srgbClr val="434343"/>
            </a:solidFill>
            <a:prstDash val="solid"/>
            <a:round/>
            <a:headEnd type="oval" w="med" len="med"/>
            <a:tailEnd type="oval" w="med" len="med"/>
          </a:ln>
        </p:spPr>
      </p:cxnSp>
      <p:sp>
        <p:nvSpPr>
          <p:cNvPr id="1052" name="Google Shape;1052;p31"/>
          <p:cNvSpPr txBox="1">
            <a:spLocks noGrp="1"/>
          </p:cNvSpPr>
          <p:nvPr>
            <p:ph type="ctrTitle"/>
          </p:nvPr>
        </p:nvSpPr>
        <p:spPr>
          <a:xfrm>
            <a:off x="957125" y="2336613"/>
            <a:ext cx="8107800" cy="1740600"/>
          </a:xfrm>
          <a:prstGeom prst="rect">
            <a:avLst/>
          </a:prstGeom>
        </p:spPr>
        <p:txBody>
          <a:bodyPr spcFirstLastPara="1" wrap="square" lIns="91425" tIns="91425" rIns="91425" bIns="91425" anchor="b" anchorCtr="0">
            <a:noAutofit/>
          </a:bodyPr>
          <a:lstStyle/>
          <a:p>
            <a:pPr marL="457200" lvl="0" indent="-323850" algn="l" rtl="0">
              <a:spcBef>
                <a:spcPts val="0"/>
              </a:spcBef>
              <a:spcAft>
                <a:spcPts val="0"/>
              </a:spcAft>
              <a:buSzPts val="1500"/>
              <a:buChar char="●"/>
            </a:pPr>
            <a:r>
              <a:rPr lang="en" sz="1700">
                <a:solidFill>
                  <a:schemeClr val="dk1"/>
                </a:solidFill>
              </a:rPr>
              <a:t>Top 3 Core features</a:t>
            </a:r>
            <a:endParaRPr sz="1700">
              <a:solidFill>
                <a:schemeClr val="dk1"/>
              </a:solidFill>
            </a:endParaRPr>
          </a:p>
          <a:p>
            <a:pPr marL="914400" lvl="1" indent="-317500" algn="l" rtl="0">
              <a:spcBef>
                <a:spcPts val="0"/>
              </a:spcBef>
              <a:spcAft>
                <a:spcPts val="0"/>
              </a:spcAft>
              <a:buClr>
                <a:schemeClr val="dk1"/>
              </a:buClr>
              <a:buSzPts val="1400"/>
              <a:buFont typeface="Montserrat"/>
              <a:buChar char="○"/>
            </a:pPr>
            <a:r>
              <a:rPr lang="en" sz="1400">
                <a:solidFill>
                  <a:schemeClr val="dk1"/>
                </a:solidFill>
                <a:latin typeface="Montserrat"/>
                <a:ea typeface="Montserrat"/>
                <a:cs typeface="Montserrat"/>
                <a:sym typeface="Montserrat"/>
              </a:rPr>
              <a:t>GROUND LIVING AREA , OVERALL QUALITY,  TOTAL BASEMENT AREA</a:t>
            </a:r>
            <a:endParaRPr sz="1400">
              <a:solidFill>
                <a:schemeClr val="dk1"/>
              </a:solidFill>
              <a:latin typeface="Montserrat"/>
              <a:ea typeface="Montserrat"/>
              <a:cs typeface="Montserrat"/>
              <a:sym typeface="Montserrat"/>
            </a:endParaRPr>
          </a:p>
          <a:p>
            <a:pPr marL="914400" lvl="0" indent="0" algn="ctr" rtl="0">
              <a:spcBef>
                <a:spcPts val="0"/>
              </a:spcBef>
              <a:spcAft>
                <a:spcPts val="0"/>
              </a:spcAft>
              <a:buNone/>
            </a:pPr>
            <a:endParaRPr sz="1400">
              <a:solidFill>
                <a:schemeClr val="dk1"/>
              </a:solidFill>
              <a:latin typeface="Montserrat"/>
              <a:ea typeface="Montserrat"/>
              <a:cs typeface="Montserrat"/>
              <a:sym typeface="Montserrat"/>
            </a:endParaRPr>
          </a:p>
          <a:p>
            <a:pPr marL="457200" lvl="0" indent="-336550" algn="l" rtl="0">
              <a:spcBef>
                <a:spcPts val="0"/>
              </a:spcBef>
              <a:spcAft>
                <a:spcPts val="0"/>
              </a:spcAft>
              <a:buClr>
                <a:schemeClr val="dk1"/>
              </a:buClr>
              <a:buSzPts val="1700"/>
              <a:buChar char="●"/>
            </a:pPr>
            <a:r>
              <a:rPr lang="en" sz="1700">
                <a:solidFill>
                  <a:schemeClr val="dk1"/>
                </a:solidFill>
              </a:rPr>
              <a:t>Model used : Ridge Regression (89% R2 Score)</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Top 3 Neighborhoods</a:t>
            </a:r>
            <a:endParaRPr sz="1700">
              <a:solidFill>
                <a:schemeClr val="dk1"/>
              </a:solidFill>
            </a:endParaRPr>
          </a:p>
          <a:p>
            <a:pPr marL="914400" lvl="1" indent="-336550" algn="l" rtl="0">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Northridge, Stone Brook and  Northridge Heights</a:t>
            </a:r>
            <a:endParaRPr sz="1700">
              <a:solidFill>
                <a:schemeClr val="dk1"/>
              </a:solidFill>
              <a:latin typeface="Montserrat"/>
              <a:ea typeface="Montserrat"/>
              <a:cs typeface="Montserrat"/>
              <a:sym typeface="Montserrat"/>
            </a:endParaRPr>
          </a:p>
          <a:p>
            <a:pPr marL="457200" lvl="0" indent="0" algn="l" rtl="0">
              <a:spcBef>
                <a:spcPts val="0"/>
              </a:spcBef>
              <a:spcAft>
                <a:spcPts val="0"/>
              </a:spcAft>
              <a:buNone/>
            </a:pPr>
            <a:endParaRPr sz="1400">
              <a:solidFill>
                <a:schemeClr val="dk1"/>
              </a:solidFill>
            </a:endParaRPr>
          </a:p>
          <a:p>
            <a:pPr marL="457200" lvl="0" indent="0" algn="l" rtl="0">
              <a:spcBef>
                <a:spcPts val="0"/>
              </a:spcBef>
              <a:spcAft>
                <a:spcPts val="0"/>
              </a:spcAft>
              <a:buNone/>
            </a:pPr>
            <a:endParaRPr sz="1400">
              <a:solidFill>
                <a:schemeClr val="dk1"/>
              </a:solidFill>
            </a:endParaRPr>
          </a:p>
        </p:txBody>
      </p:sp>
      <p:sp>
        <p:nvSpPr>
          <p:cNvPr id="1053" name="Google Shape;1053;p31"/>
          <p:cNvSpPr txBox="1">
            <a:spLocks noGrp="1"/>
          </p:cNvSpPr>
          <p:nvPr>
            <p:ph type="ctrTitle"/>
          </p:nvPr>
        </p:nvSpPr>
        <p:spPr>
          <a:xfrm>
            <a:off x="0" y="0"/>
            <a:ext cx="4980000" cy="82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CONCLUSION</a:t>
            </a:r>
            <a:endParaRPr sz="28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p:nvPr/>
        </p:nvSpPr>
        <p:spPr>
          <a:xfrm>
            <a:off x="6305385" y="1192768"/>
            <a:ext cx="2357757" cy="3041282"/>
          </a:xfrm>
          <a:custGeom>
            <a:avLst/>
            <a:gdLst/>
            <a:ahLst/>
            <a:cxnLst/>
            <a:rect l="l" t="t" r="r" b="b"/>
            <a:pathLst>
              <a:path w="138366" h="178479" extrusionOk="0">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7416863" y="3687955"/>
            <a:ext cx="1246357" cy="546268"/>
          </a:xfrm>
          <a:custGeom>
            <a:avLst/>
            <a:gdLst/>
            <a:ahLst/>
            <a:cxnLst/>
            <a:rect l="l" t="t" r="r" b="b"/>
            <a:pathLst>
              <a:path w="73143" h="32058" extrusionOk="0">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6305350" y="2913025"/>
            <a:ext cx="2357484" cy="774894"/>
          </a:xfrm>
          <a:custGeom>
            <a:avLst/>
            <a:gdLst/>
            <a:ahLst/>
            <a:cxnLst/>
            <a:rect l="l" t="t" r="r" b="b"/>
            <a:pathLst>
              <a:path w="138350" h="45475" extrusionOk="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305913" y="2377727"/>
            <a:ext cx="1526920" cy="535278"/>
          </a:xfrm>
          <a:custGeom>
            <a:avLst/>
            <a:gdLst/>
            <a:ahLst/>
            <a:cxnLst/>
            <a:rect l="l" t="t" r="r" b="b"/>
            <a:pathLst>
              <a:path w="89608" h="31413" extrusionOk="0">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7413914" y="1469449"/>
            <a:ext cx="1231157" cy="1232554"/>
          </a:xfrm>
          <a:custGeom>
            <a:avLst/>
            <a:gdLst/>
            <a:ahLst/>
            <a:cxnLst/>
            <a:rect l="l" t="t" r="r" b="b"/>
            <a:pathLst>
              <a:path w="72251" h="72333" extrusionOk="0">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6440743" y="1197642"/>
            <a:ext cx="2086838" cy="2900838"/>
          </a:xfrm>
          <a:custGeom>
            <a:avLst/>
            <a:gdLst/>
            <a:ahLst/>
            <a:cxnLst/>
            <a:rect l="l" t="t" r="r" b="b"/>
            <a:pathLst>
              <a:path w="122467" h="170237" extrusionOk="0">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8032987" y="3225911"/>
            <a:ext cx="860878" cy="860878"/>
          </a:xfrm>
          <a:custGeom>
            <a:avLst/>
            <a:gdLst/>
            <a:ahLst/>
            <a:cxnLst/>
            <a:rect l="l" t="t" r="r" b="b"/>
            <a:pathLst>
              <a:path w="50521" h="50521" extrusionOk="0">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8141795" y="3334770"/>
            <a:ext cx="643226" cy="643226"/>
          </a:xfrm>
          <a:custGeom>
            <a:avLst/>
            <a:gdLst/>
            <a:ahLst/>
            <a:cxnLst/>
            <a:rect l="l" t="t" r="r" b="b"/>
            <a:pathLst>
              <a:path w="37748" h="37748" extrusionOk="0">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6802902" y="3641637"/>
            <a:ext cx="860878" cy="860878"/>
          </a:xfrm>
          <a:custGeom>
            <a:avLst/>
            <a:gdLst/>
            <a:ahLst/>
            <a:cxnLst/>
            <a:rect l="l" t="t" r="r" b="b"/>
            <a:pathLst>
              <a:path w="50521" h="50521" extrusionOk="0">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6911761" y="3750445"/>
            <a:ext cx="643226" cy="643226"/>
          </a:xfrm>
          <a:custGeom>
            <a:avLst/>
            <a:gdLst/>
            <a:ahLst/>
            <a:cxnLst/>
            <a:rect l="l" t="t" r="r" b="b"/>
            <a:pathLst>
              <a:path w="37748" h="37748" extrusionOk="0">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7087916" y="942042"/>
            <a:ext cx="860861" cy="860861"/>
          </a:xfrm>
          <a:custGeom>
            <a:avLst/>
            <a:gdLst/>
            <a:ahLst/>
            <a:cxnLst/>
            <a:rect l="l" t="t" r="r" b="b"/>
            <a:pathLst>
              <a:path w="50520" h="50520" extrusionOk="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7196707" y="1050849"/>
            <a:ext cx="643243" cy="643277"/>
          </a:xfrm>
          <a:custGeom>
            <a:avLst/>
            <a:gdLst/>
            <a:ahLst/>
            <a:cxnLst/>
            <a:rect l="l" t="t" r="r" b="b"/>
            <a:pathLst>
              <a:path w="37749" h="37751" extrusionOk="0">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8032959" y="1840772"/>
            <a:ext cx="860921" cy="860938"/>
          </a:xfrm>
          <a:custGeom>
            <a:avLst/>
            <a:gdLst/>
            <a:ahLst/>
            <a:cxnLst/>
            <a:rect l="l" t="t" r="r" b="b"/>
            <a:pathLst>
              <a:path w="50520" h="50521" extrusionOk="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8141801" y="1949614"/>
            <a:ext cx="643243" cy="643243"/>
          </a:xfrm>
          <a:custGeom>
            <a:avLst/>
            <a:gdLst/>
            <a:ahLst/>
            <a:cxnLst/>
            <a:rect l="l" t="t" r="r" b="b"/>
            <a:pathLst>
              <a:path w="37749" h="37749" extrusionOk="0">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7264548" y="1106399"/>
            <a:ext cx="507720" cy="515055"/>
          </a:xfrm>
          <a:custGeom>
            <a:avLst/>
            <a:gdLst/>
            <a:ahLst/>
            <a:cxnLst/>
            <a:rect l="l" t="t" r="r" b="b"/>
            <a:pathLst>
              <a:path w="209585" h="209585" extrusionOk="0">
                <a:moveTo>
                  <a:pt x="104792" y="55889"/>
                </a:moveTo>
                <a:cubicBezTo>
                  <a:pt x="114713" y="55889"/>
                  <a:pt x="120162" y="60570"/>
                  <a:pt x="121734" y="70351"/>
                </a:cubicBezTo>
                <a:lnTo>
                  <a:pt x="121734" y="70351"/>
                </a:lnTo>
                <a:lnTo>
                  <a:pt x="110102" y="63365"/>
                </a:lnTo>
                <a:cubicBezTo>
                  <a:pt x="109534" y="63033"/>
                  <a:pt x="108913" y="62874"/>
                  <a:pt x="108302" y="62874"/>
                </a:cubicBezTo>
                <a:cubicBezTo>
                  <a:pt x="107109" y="62874"/>
                  <a:pt x="105951" y="63479"/>
                  <a:pt x="105282" y="64587"/>
                </a:cubicBezTo>
                <a:cubicBezTo>
                  <a:pt x="105177" y="64797"/>
                  <a:pt x="105072" y="65006"/>
                  <a:pt x="104967" y="65251"/>
                </a:cubicBezTo>
                <a:cubicBezTo>
                  <a:pt x="103221" y="70560"/>
                  <a:pt x="93650" y="72586"/>
                  <a:pt x="87537" y="73145"/>
                </a:cubicBezTo>
                <a:lnTo>
                  <a:pt x="87537" y="73145"/>
                </a:lnTo>
                <a:cubicBezTo>
                  <a:pt x="88445" y="61443"/>
                  <a:pt x="93964" y="55889"/>
                  <a:pt x="104792" y="55889"/>
                </a:cubicBezTo>
                <a:close/>
                <a:moveTo>
                  <a:pt x="48903" y="76848"/>
                </a:moveTo>
                <a:cubicBezTo>
                  <a:pt x="58824" y="76848"/>
                  <a:pt x="64273" y="81529"/>
                  <a:pt x="65845" y="91309"/>
                </a:cubicBezTo>
                <a:lnTo>
                  <a:pt x="54213" y="84323"/>
                </a:lnTo>
                <a:cubicBezTo>
                  <a:pt x="53644" y="83992"/>
                  <a:pt x="53024" y="83833"/>
                  <a:pt x="52412" y="83833"/>
                </a:cubicBezTo>
                <a:cubicBezTo>
                  <a:pt x="51220" y="83833"/>
                  <a:pt x="50062" y="84437"/>
                  <a:pt x="49392" y="85546"/>
                </a:cubicBezTo>
                <a:cubicBezTo>
                  <a:pt x="49287" y="85755"/>
                  <a:pt x="49183" y="85965"/>
                  <a:pt x="49078" y="86209"/>
                </a:cubicBezTo>
                <a:cubicBezTo>
                  <a:pt x="47331" y="91519"/>
                  <a:pt x="37760" y="93545"/>
                  <a:pt x="31647" y="94104"/>
                </a:cubicBezTo>
                <a:cubicBezTo>
                  <a:pt x="32556" y="82402"/>
                  <a:pt x="38075" y="76848"/>
                  <a:pt x="48903" y="76848"/>
                </a:cubicBezTo>
                <a:close/>
                <a:moveTo>
                  <a:pt x="160682" y="76848"/>
                </a:moveTo>
                <a:cubicBezTo>
                  <a:pt x="170602" y="76848"/>
                  <a:pt x="176051" y="81529"/>
                  <a:pt x="177623" y="91309"/>
                </a:cubicBezTo>
                <a:lnTo>
                  <a:pt x="165991" y="84323"/>
                </a:lnTo>
                <a:cubicBezTo>
                  <a:pt x="165423" y="83992"/>
                  <a:pt x="164803" y="83833"/>
                  <a:pt x="164191" y="83833"/>
                </a:cubicBezTo>
                <a:cubicBezTo>
                  <a:pt x="162999" y="83833"/>
                  <a:pt x="161840" y="84437"/>
                  <a:pt x="161171" y="85546"/>
                </a:cubicBezTo>
                <a:cubicBezTo>
                  <a:pt x="161066" y="85755"/>
                  <a:pt x="160961" y="85965"/>
                  <a:pt x="160856" y="86209"/>
                </a:cubicBezTo>
                <a:cubicBezTo>
                  <a:pt x="159110" y="91519"/>
                  <a:pt x="149539" y="93545"/>
                  <a:pt x="143426" y="94104"/>
                </a:cubicBezTo>
                <a:cubicBezTo>
                  <a:pt x="144334" y="82402"/>
                  <a:pt x="149853" y="76848"/>
                  <a:pt x="160682" y="76848"/>
                </a:cubicBezTo>
                <a:close/>
                <a:moveTo>
                  <a:pt x="109613" y="71224"/>
                </a:moveTo>
                <a:lnTo>
                  <a:pt x="122083" y="78734"/>
                </a:lnTo>
                <a:cubicBezTo>
                  <a:pt x="120686" y="87292"/>
                  <a:pt x="110172" y="94313"/>
                  <a:pt x="104792" y="94313"/>
                </a:cubicBezTo>
                <a:cubicBezTo>
                  <a:pt x="97003" y="92986"/>
                  <a:pt x="90506" y="87572"/>
                  <a:pt x="87816" y="80166"/>
                </a:cubicBezTo>
                <a:cubicBezTo>
                  <a:pt x="93789" y="79677"/>
                  <a:pt x="104583" y="77861"/>
                  <a:pt x="109613" y="71224"/>
                </a:cubicBezTo>
                <a:close/>
                <a:moveTo>
                  <a:pt x="53724" y="92182"/>
                </a:moveTo>
                <a:lnTo>
                  <a:pt x="66194" y="99693"/>
                </a:lnTo>
                <a:cubicBezTo>
                  <a:pt x="64797" y="108251"/>
                  <a:pt x="54283" y="115272"/>
                  <a:pt x="48903" y="115272"/>
                </a:cubicBezTo>
                <a:cubicBezTo>
                  <a:pt x="41114" y="113944"/>
                  <a:pt x="34616" y="108530"/>
                  <a:pt x="31927" y="101125"/>
                </a:cubicBezTo>
                <a:cubicBezTo>
                  <a:pt x="37900" y="100636"/>
                  <a:pt x="48694" y="98819"/>
                  <a:pt x="53724" y="92182"/>
                </a:cubicBezTo>
                <a:close/>
                <a:moveTo>
                  <a:pt x="165502" y="92182"/>
                </a:moveTo>
                <a:lnTo>
                  <a:pt x="177973" y="99693"/>
                </a:lnTo>
                <a:cubicBezTo>
                  <a:pt x="176575" y="108251"/>
                  <a:pt x="166061" y="115272"/>
                  <a:pt x="160682" y="115272"/>
                </a:cubicBezTo>
                <a:cubicBezTo>
                  <a:pt x="152892" y="113944"/>
                  <a:pt x="146395" y="108530"/>
                  <a:pt x="143705" y="101125"/>
                </a:cubicBezTo>
                <a:cubicBezTo>
                  <a:pt x="149679" y="100636"/>
                  <a:pt x="160472" y="98819"/>
                  <a:pt x="165502" y="92182"/>
                </a:cubicBezTo>
                <a:close/>
                <a:moveTo>
                  <a:pt x="104792" y="107203"/>
                </a:moveTo>
                <a:lnTo>
                  <a:pt x="107692" y="114433"/>
                </a:lnTo>
                <a:lnTo>
                  <a:pt x="104792" y="117333"/>
                </a:lnTo>
                <a:lnTo>
                  <a:pt x="101893" y="114433"/>
                </a:lnTo>
                <a:lnTo>
                  <a:pt x="104792" y="107203"/>
                </a:lnTo>
                <a:close/>
                <a:moveTo>
                  <a:pt x="108286" y="14077"/>
                </a:moveTo>
                <a:cubicBezTo>
                  <a:pt x="155652" y="15928"/>
                  <a:pt x="193656" y="53933"/>
                  <a:pt x="195543" y="101299"/>
                </a:cubicBezTo>
                <a:lnTo>
                  <a:pt x="188626" y="101299"/>
                </a:lnTo>
                <a:lnTo>
                  <a:pt x="188626" y="108286"/>
                </a:lnTo>
                <a:lnTo>
                  <a:pt x="195543" y="108286"/>
                </a:lnTo>
                <a:cubicBezTo>
                  <a:pt x="195228" y="115866"/>
                  <a:pt x="194006" y="123411"/>
                  <a:pt x="191840" y="130711"/>
                </a:cubicBezTo>
                <a:cubicBezTo>
                  <a:pt x="190513" y="122642"/>
                  <a:pt x="184016" y="116424"/>
                  <a:pt x="175912" y="115446"/>
                </a:cubicBezTo>
                <a:cubicBezTo>
                  <a:pt x="181361" y="111150"/>
                  <a:pt x="184714" y="104723"/>
                  <a:pt x="185133" y="97806"/>
                </a:cubicBezTo>
                <a:cubicBezTo>
                  <a:pt x="185133" y="74717"/>
                  <a:pt x="171825" y="69862"/>
                  <a:pt x="160682" y="69862"/>
                </a:cubicBezTo>
                <a:cubicBezTo>
                  <a:pt x="149539" y="69862"/>
                  <a:pt x="136230" y="74717"/>
                  <a:pt x="136230" y="97806"/>
                </a:cubicBezTo>
                <a:cubicBezTo>
                  <a:pt x="136649" y="104723"/>
                  <a:pt x="140003" y="111150"/>
                  <a:pt x="145452" y="115446"/>
                </a:cubicBezTo>
                <a:cubicBezTo>
                  <a:pt x="142588" y="115796"/>
                  <a:pt x="139863" y="116809"/>
                  <a:pt x="137488" y="118381"/>
                </a:cubicBezTo>
                <a:cubicBezTo>
                  <a:pt x="137034" y="118695"/>
                  <a:pt x="136649" y="119009"/>
                  <a:pt x="136230" y="119359"/>
                </a:cubicBezTo>
                <a:lnTo>
                  <a:pt x="136230" y="112827"/>
                </a:lnTo>
                <a:cubicBezTo>
                  <a:pt x="136265" y="103500"/>
                  <a:pt x="129279" y="95606"/>
                  <a:pt x="120022" y="94488"/>
                </a:cubicBezTo>
                <a:cubicBezTo>
                  <a:pt x="125472" y="90191"/>
                  <a:pt x="128825" y="83764"/>
                  <a:pt x="129244" y="76848"/>
                </a:cubicBezTo>
                <a:cubicBezTo>
                  <a:pt x="129244" y="53759"/>
                  <a:pt x="115935" y="48903"/>
                  <a:pt x="104792" y="48903"/>
                </a:cubicBezTo>
                <a:cubicBezTo>
                  <a:pt x="93650" y="48903"/>
                  <a:pt x="80341" y="53759"/>
                  <a:pt x="80341" y="76848"/>
                </a:cubicBezTo>
                <a:cubicBezTo>
                  <a:pt x="80760" y="83764"/>
                  <a:pt x="84113" y="90191"/>
                  <a:pt x="89563" y="94488"/>
                </a:cubicBezTo>
                <a:cubicBezTo>
                  <a:pt x="80306" y="95641"/>
                  <a:pt x="73355" y="103500"/>
                  <a:pt x="73355" y="112827"/>
                </a:cubicBezTo>
                <a:lnTo>
                  <a:pt x="73355" y="119324"/>
                </a:lnTo>
                <a:cubicBezTo>
                  <a:pt x="72936" y="119009"/>
                  <a:pt x="72551" y="118660"/>
                  <a:pt x="72097" y="118381"/>
                </a:cubicBezTo>
                <a:cubicBezTo>
                  <a:pt x="69722" y="116774"/>
                  <a:pt x="66997" y="115796"/>
                  <a:pt x="64133" y="115446"/>
                </a:cubicBezTo>
                <a:cubicBezTo>
                  <a:pt x="69582" y="111150"/>
                  <a:pt x="72936" y="104723"/>
                  <a:pt x="73355" y="97806"/>
                </a:cubicBezTo>
                <a:cubicBezTo>
                  <a:pt x="73355" y="74717"/>
                  <a:pt x="60046" y="69862"/>
                  <a:pt x="48903" y="69862"/>
                </a:cubicBezTo>
                <a:cubicBezTo>
                  <a:pt x="37760" y="69862"/>
                  <a:pt x="24452" y="74717"/>
                  <a:pt x="24452" y="97806"/>
                </a:cubicBezTo>
                <a:cubicBezTo>
                  <a:pt x="24871" y="104723"/>
                  <a:pt x="28224" y="111150"/>
                  <a:pt x="33673" y="115446"/>
                </a:cubicBezTo>
                <a:cubicBezTo>
                  <a:pt x="25569" y="116424"/>
                  <a:pt x="19072" y="122642"/>
                  <a:pt x="17745" y="130711"/>
                </a:cubicBezTo>
                <a:cubicBezTo>
                  <a:pt x="15579" y="123411"/>
                  <a:pt x="14357" y="115866"/>
                  <a:pt x="14077" y="108286"/>
                </a:cubicBezTo>
                <a:lnTo>
                  <a:pt x="20958" y="108286"/>
                </a:lnTo>
                <a:lnTo>
                  <a:pt x="20958" y="101299"/>
                </a:lnTo>
                <a:lnTo>
                  <a:pt x="14077" y="101299"/>
                </a:lnTo>
                <a:cubicBezTo>
                  <a:pt x="15928" y="53933"/>
                  <a:pt x="53933" y="15928"/>
                  <a:pt x="101299" y="14077"/>
                </a:cubicBezTo>
                <a:lnTo>
                  <a:pt x="101299" y="20958"/>
                </a:lnTo>
                <a:lnTo>
                  <a:pt x="108286" y="20958"/>
                </a:lnTo>
                <a:lnTo>
                  <a:pt x="108286" y="14077"/>
                </a:lnTo>
                <a:close/>
                <a:moveTo>
                  <a:pt x="117717" y="101299"/>
                </a:moveTo>
                <a:cubicBezTo>
                  <a:pt x="124074" y="101299"/>
                  <a:pt x="129244" y="106469"/>
                  <a:pt x="129244" y="112827"/>
                </a:cubicBezTo>
                <a:lnTo>
                  <a:pt x="129244" y="136230"/>
                </a:lnTo>
                <a:lnTo>
                  <a:pt x="80341" y="136230"/>
                </a:lnTo>
                <a:lnTo>
                  <a:pt x="80341" y="112827"/>
                </a:lnTo>
                <a:cubicBezTo>
                  <a:pt x="80341" y="106469"/>
                  <a:pt x="85511" y="101299"/>
                  <a:pt x="91868" y="101299"/>
                </a:cubicBezTo>
                <a:lnTo>
                  <a:pt x="99623" y="101299"/>
                </a:lnTo>
                <a:lnTo>
                  <a:pt x="94558" y="113979"/>
                </a:lnTo>
                <a:cubicBezTo>
                  <a:pt x="94034" y="115272"/>
                  <a:pt x="94348" y="116739"/>
                  <a:pt x="95326" y="117752"/>
                </a:cubicBezTo>
                <a:lnTo>
                  <a:pt x="102312" y="124738"/>
                </a:lnTo>
                <a:cubicBezTo>
                  <a:pt x="102994" y="125419"/>
                  <a:pt x="103893" y="125760"/>
                  <a:pt x="104792" y="125760"/>
                </a:cubicBezTo>
                <a:cubicBezTo>
                  <a:pt x="105692" y="125760"/>
                  <a:pt x="106591" y="125419"/>
                  <a:pt x="107273" y="124738"/>
                </a:cubicBezTo>
                <a:lnTo>
                  <a:pt x="114259" y="117752"/>
                </a:lnTo>
                <a:cubicBezTo>
                  <a:pt x="115237" y="116739"/>
                  <a:pt x="115551" y="115272"/>
                  <a:pt x="115027" y="113979"/>
                </a:cubicBezTo>
                <a:lnTo>
                  <a:pt x="109962" y="101299"/>
                </a:lnTo>
                <a:close/>
                <a:moveTo>
                  <a:pt x="48903" y="128161"/>
                </a:moveTo>
                <a:lnTo>
                  <a:pt x="51802" y="135392"/>
                </a:lnTo>
                <a:lnTo>
                  <a:pt x="48903" y="138291"/>
                </a:lnTo>
                <a:lnTo>
                  <a:pt x="46004" y="135392"/>
                </a:lnTo>
                <a:lnTo>
                  <a:pt x="48903" y="128161"/>
                </a:lnTo>
                <a:close/>
                <a:moveTo>
                  <a:pt x="160682" y="128161"/>
                </a:moveTo>
                <a:lnTo>
                  <a:pt x="163581" y="135392"/>
                </a:lnTo>
                <a:lnTo>
                  <a:pt x="160682" y="138291"/>
                </a:lnTo>
                <a:lnTo>
                  <a:pt x="157783" y="135392"/>
                </a:lnTo>
                <a:lnTo>
                  <a:pt x="160682" y="128161"/>
                </a:lnTo>
                <a:close/>
                <a:moveTo>
                  <a:pt x="61828" y="122258"/>
                </a:moveTo>
                <a:cubicBezTo>
                  <a:pt x="68185" y="122258"/>
                  <a:pt x="73355" y="127428"/>
                  <a:pt x="73355" y="133785"/>
                </a:cubicBezTo>
                <a:lnTo>
                  <a:pt x="73355" y="157189"/>
                </a:lnTo>
                <a:lnTo>
                  <a:pt x="30669" y="157189"/>
                </a:lnTo>
                <a:cubicBezTo>
                  <a:pt x="28399" y="153940"/>
                  <a:pt x="26303" y="150552"/>
                  <a:pt x="24452" y="147059"/>
                </a:cubicBezTo>
                <a:lnTo>
                  <a:pt x="24452" y="133785"/>
                </a:lnTo>
                <a:cubicBezTo>
                  <a:pt x="24452" y="127428"/>
                  <a:pt x="29621" y="122258"/>
                  <a:pt x="35979" y="122258"/>
                </a:cubicBezTo>
                <a:lnTo>
                  <a:pt x="43733" y="122258"/>
                </a:lnTo>
                <a:lnTo>
                  <a:pt x="38668" y="134938"/>
                </a:lnTo>
                <a:cubicBezTo>
                  <a:pt x="38144" y="136230"/>
                  <a:pt x="38459" y="137697"/>
                  <a:pt x="39437" y="138710"/>
                </a:cubicBezTo>
                <a:lnTo>
                  <a:pt x="46423" y="145696"/>
                </a:lnTo>
                <a:cubicBezTo>
                  <a:pt x="47104" y="146378"/>
                  <a:pt x="48004" y="146718"/>
                  <a:pt x="48903" y="146718"/>
                </a:cubicBezTo>
                <a:cubicBezTo>
                  <a:pt x="49803" y="146718"/>
                  <a:pt x="50702" y="146378"/>
                  <a:pt x="51383" y="145696"/>
                </a:cubicBezTo>
                <a:lnTo>
                  <a:pt x="58369" y="138710"/>
                </a:lnTo>
                <a:cubicBezTo>
                  <a:pt x="59347" y="137697"/>
                  <a:pt x="59662" y="136230"/>
                  <a:pt x="59138" y="134938"/>
                </a:cubicBezTo>
                <a:lnTo>
                  <a:pt x="54073" y="122258"/>
                </a:lnTo>
                <a:close/>
                <a:moveTo>
                  <a:pt x="173606" y="122258"/>
                </a:moveTo>
                <a:cubicBezTo>
                  <a:pt x="179964" y="122258"/>
                  <a:pt x="185133" y="127428"/>
                  <a:pt x="185133" y="133785"/>
                </a:cubicBezTo>
                <a:lnTo>
                  <a:pt x="185133" y="147059"/>
                </a:lnTo>
                <a:cubicBezTo>
                  <a:pt x="183282" y="150552"/>
                  <a:pt x="181186" y="153940"/>
                  <a:pt x="178916" y="157189"/>
                </a:cubicBezTo>
                <a:lnTo>
                  <a:pt x="136230" y="157189"/>
                </a:lnTo>
                <a:lnTo>
                  <a:pt x="136230" y="133785"/>
                </a:lnTo>
                <a:cubicBezTo>
                  <a:pt x="136230" y="127428"/>
                  <a:pt x="141400" y="122258"/>
                  <a:pt x="147757" y="122258"/>
                </a:cubicBezTo>
                <a:lnTo>
                  <a:pt x="155512" y="122258"/>
                </a:lnTo>
                <a:lnTo>
                  <a:pt x="150447" y="134938"/>
                </a:lnTo>
                <a:cubicBezTo>
                  <a:pt x="149923" y="136230"/>
                  <a:pt x="150237" y="137697"/>
                  <a:pt x="151216" y="138710"/>
                </a:cubicBezTo>
                <a:lnTo>
                  <a:pt x="158202" y="145696"/>
                </a:lnTo>
                <a:cubicBezTo>
                  <a:pt x="158883" y="146378"/>
                  <a:pt x="159782" y="146718"/>
                  <a:pt x="160682" y="146718"/>
                </a:cubicBezTo>
                <a:cubicBezTo>
                  <a:pt x="161581" y="146718"/>
                  <a:pt x="162481" y="146378"/>
                  <a:pt x="163162" y="145696"/>
                </a:cubicBezTo>
                <a:lnTo>
                  <a:pt x="170148" y="138710"/>
                </a:lnTo>
                <a:cubicBezTo>
                  <a:pt x="171126" y="137697"/>
                  <a:pt x="171440" y="136230"/>
                  <a:pt x="170917" y="134938"/>
                </a:cubicBezTo>
                <a:lnTo>
                  <a:pt x="165852" y="122258"/>
                </a:lnTo>
                <a:close/>
                <a:moveTo>
                  <a:pt x="129244" y="143216"/>
                </a:moveTo>
                <a:lnTo>
                  <a:pt x="129244" y="160682"/>
                </a:lnTo>
                <a:cubicBezTo>
                  <a:pt x="129244" y="162603"/>
                  <a:pt x="130816" y="164175"/>
                  <a:pt x="132737" y="164175"/>
                </a:cubicBezTo>
                <a:lnTo>
                  <a:pt x="173432" y="164175"/>
                </a:lnTo>
                <a:cubicBezTo>
                  <a:pt x="157014" y="183212"/>
                  <a:pt x="133401" y="194565"/>
                  <a:pt x="108286" y="195543"/>
                </a:cubicBezTo>
                <a:lnTo>
                  <a:pt x="108286" y="188626"/>
                </a:lnTo>
                <a:lnTo>
                  <a:pt x="101299" y="188626"/>
                </a:lnTo>
                <a:lnTo>
                  <a:pt x="101299" y="195543"/>
                </a:lnTo>
                <a:cubicBezTo>
                  <a:pt x="76184" y="194565"/>
                  <a:pt x="52571" y="183212"/>
                  <a:pt x="36153" y="164175"/>
                </a:cubicBezTo>
                <a:lnTo>
                  <a:pt x="76848" y="164175"/>
                </a:lnTo>
                <a:cubicBezTo>
                  <a:pt x="78769" y="164175"/>
                  <a:pt x="80341" y="162603"/>
                  <a:pt x="80341" y="160682"/>
                </a:cubicBezTo>
                <a:lnTo>
                  <a:pt x="80341" y="143216"/>
                </a:lnTo>
                <a:close/>
                <a:moveTo>
                  <a:pt x="101299" y="0"/>
                </a:moveTo>
                <a:lnTo>
                  <a:pt x="101299" y="7091"/>
                </a:lnTo>
                <a:cubicBezTo>
                  <a:pt x="50056" y="8977"/>
                  <a:pt x="8977" y="50056"/>
                  <a:pt x="7091" y="101299"/>
                </a:cubicBezTo>
                <a:lnTo>
                  <a:pt x="0" y="101299"/>
                </a:lnTo>
                <a:lnTo>
                  <a:pt x="0" y="108286"/>
                </a:lnTo>
                <a:lnTo>
                  <a:pt x="7091" y="108286"/>
                </a:lnTo>
                <a:cubicBezTo>
                  <a:pt x="8977" y="159529"/>
                  <a:pt x="50056" y="200608"/>
                  <a:pt x="101299" y="202529"/>
                </a:cubicBezTo>
                <a:lnTo>
                  <a:pt x="101299" y="209585"/>
                </a:lnTo>
                <a:lnTo>
                  <a:pt x="108286" y="209585"/>
                </a:lnTo>
                <a:lnTo>
                  <a:pt x="108286" y="202529"/>
                </a:lnTo>
                <a:cubicBezTo>
                  <a:pt x="159529" y="200608"/>
                  <a:pt x="200608" y="159529"/>
                  <a:pt x="202529" y="108286"/>
                </a:cubicBezTo>
                <a:lnTo>
                  <a:pt x="209585" y="108286"/>
                </a:lnTo>
                <a:lnTo>
                  <a:pt x="209585" y="101299"/>
                </a:lnTo>
                <a:lnTo>
                  <a:pt x="202529" y="101299"/>
                </a:lnTo>
                <a:cubicBezTo>
                  <a:pt x="200608" y="50056"/>
                  <a:pt x="159529" y="8977"/>
                  <a:pt x="108286" y="7091"/>
                </a:cubicBezTo>
                <a:lnTo>
                  <a:pt x="108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3"/>
          <p:cNvGrpSpPr/>
          <p:nvPr/>
        </p:nvGrpSpPr>
        <p:grpSpPr>
          <a:xfrm>
            <a:off x="7045515" y="3898694"/>
            <a:ext cx="342070" cy="317393"/>
            <a:chOff x="1190625" y="426500"/>
            <a:chExt cx="5222450" cy="4845700"/>
          </a:xfrm>
        </p:grpSpPr>
        <p:sp>
          <p:nvSpPr>
            <p:cNvPr id="153" name="Google Shape;153;p13"/>
            <p:cNvSpPr/>
            <p:nvPr/>
          </p:nvSpPr>
          <p:spPr>
            <a:xfrm>
              <a:off x="2997750" y="426500"/>
              <a:ext cx="1392075" cy="1202875"/>
            </a:xfrm>
            <a:custGeom>
              <a:avLst/>
              <a:gdLst/>
              <a:ahLst/>
              <a:cxnLst/>
              <a:rect l="l" t="t" r="r" b="b"/>
              <a:pathLst>
                <a:path w="55683" h="48115" extrusionOk="0">
                  <a:moveTo>
                    <a:pt x="16963" y="8155"/>
                  </a:moveTo>
                  <a:cubicBezTo>
                    <a:pt x="17615" y="8155"/>
                    <a:pt x="18268" y="8253"/>
                    <a:pt x="18920" y="8416"/>
                  </a:cubicBezTo>
                  <a:cubicBezTo>
                    <a:pt x="20453" y="8775"/>
                    <a:pt x="21204" y="9525"/>
                    <a:pt x="23422" y="11874"/>
                  </a:cubicBezTo>
                  <a:cubicBezTo>
                    <a:pt x="23878" y="12363"/>
                    <a:pt x="24400" y="12885"/>
                    <a:pt x="24922" y="13440"/>
                  </a:cubicBezTo>
                  <a:cubicBezTo>
                    <a:pt x="25705" y="14255"/>
                    <a:pt x="26749" y="14679"/>
                    <a:pt x="27858" y="14679"/>
                  </a:cubicBezTo>
                  <a:cubicBezTo>
                    <a:pt x="28967" y="14679"/>
                    <a:pt x="30011" y="14255"/>
                    <a:pt x="30794" y="13440"/>
                  </a:cubicBezTo>
                  <a:cubicBezTo>
                    <a:pt x="31316" y="12885"/>
                    <a:pt x="31805" y="12363"/>
                    <a:pt x="32294" y="11874"/>
                  </a:cubicBezTo>
                  <a:cubicBezTo>
                    <a:pt x="34480" y="9525"/>
                    <a:pt x="35263" y="8775"/>
                    <a:pt x="36796" y="8416"/>
                  </a:cubicBezTo>
                  <a:cubicBezTo>
                    <a:pt x="37468" y="8256"/>
                    <a:pt x="38125" y="8175"/>
                    <a:pt x="38763" y="8175"/>
                  </a:cubicBezTo>
                  <a:cubicBezTo>
                    <a:pt x="40198" y="8175"/>
                    <a:pt x="41536" y="8582"/>
                    <a:pt x="42733" y="9395"/>
                  </a:cubicBezTo>
                  <a:cubicBezTo>
                    <a:pt x="44690" y="10732"/>
                    <a:pt x="46092" y="12983"/>
                    <a:pt x="46680" y="15723"/>
                  </a:cubicBezTo>
                  <a:cubicBezTo>
                    <a:pt x="47332" y="18724"/>
                    <a:pt x="46908" y="21921"/>
                    <a:pt x="45473" y="24759"/>
                  </a:cubicBezTo>
                  <a:cubicBezTo>
                    <a:pt x="43222" y="29260"/>
                    <a:pt x="32620" y="36404"/>
                    <a:pt x="27858" y="39307"/>
                  </a:cubicBezTo>
                  <a:cubicBezTo>
                    <a:pt x="23095" y="36404"/>
                    <a:pt x="12494" y="29260"/>
                    <a:pt x="10211" y="24759"/>
                  </a:cubicBezTo>
                  <a:cubicBezTo>
                    <a:pt x="8808" y="21921"/>
                    <a:pt x="8384" y="18724"/>
                    <a:pt x="9004" y="15723"/>
                  </a:cubicBezTo>
                  <a:cubicBezTo>
                    <a:pt x="9623" y="12983"/>
                    <a:pt x="11026" y="10732"/>
                    <a:pt x="12983" y="9395"/>
                  </a:cubicBezTo>
                  <a:cubicBezTo>
                    <a:pt x="14190" y="8579"/>
                    <a:pt x="15528" y="8155"/>
                    <a:pt x="16963" y="8155"/>
                  </a:cubicBezTo>
                  <a:close/>
                  <a:moveTo>
                    <a:pt x="16944" y="1"/>
                  </a:moveTo>
                  <a:cubicBezTo>
                    <a:pt x="13887" y="1"/>
                    <a:pt x="10972" y="896"/>
                    <a:pt x="8384" y="2675"/>
                  </a:cubicBezTo>
                  <a:cubicBezTo>
                    <a:pt x="4698" y="5187"/>
                    <a:pt x="2088" y="9232"/>
                    <a:pt x="1044" y="14027"/>
                  </a:cubicBezTo>
                  <a:cubicBezTo>
                    <a:pt x="1" y="18789"/>
                    <a:pt x="686" y="23911"/>
                    <a:pt x="2936" y="28379"/>
                  </a:cubicBezTo>
                  <a:cubicBezTo>
                    <a:pt x="4763" y="32066"/>
                    <a:pt x="9102" y="36306"/>
                    <a:pt x="16147" y="41330"/>
                  </a:cubicBezTo>
                  <a:cubicBezTo>
                    <a:pt x="18790" y="43222"/>
                    <a:pt x="21236" y="44787"/>
                    <a:pt x="22835" y="45798"/>
                  </a:cubicBezTo>
                  <a:cubicBezTo>
                    <a:pt x="26129" y="47854"/>
                    <a:pt x="26618" y="48114"/>
                    <a:pt x="27858" y="48114"/>
                  </a:cubicBezTo>
                  <a:cubicBezTo>
                    <a:pt x="29098" y="48114"/>
                    <a:pt x="29587" y="47854"/>
                    <a:pt x="32881" y="45798"/>
                  </a:cubicBezTo>
                  <a:cubicBezTo>
                    <a:pt x="34480" y="44787"/>
                    <a:pt x="36926" y="43222"/>
                    <a:pt x="39536" y="41330"/>
                  </a:cubicBezTo>
                  <a:cubicBezTo>
                    <a:pt x="46614" y="36306"/>
                    <a:pt x="50953" y="32066"/>
                    <a:pt x="52780" y="28379"/>
                  </a:cubicBezTo>
                  <a:cubicBezTo>
                    <a:pt x="55030" y="23911"/>
                    <a:pt x="55683" y="18789"/>
                    <a:pt x="54672" y="14027"/>
                  </a:cubicBezTo>
                  <a:cubicBezTo>
                    <a:pt x="53628" y="9232"/>
                    <a:pt x="51018" y="5187"/>
                    <a:pt x="47332" y="2675"/>
                  </a:cubicBezTo>
                  <a:cubicBezTo>
                    <a:pt x="44744" y="896"/>
                    <a:pt x="41829" y="1"/>
                    <a:pt x="38761" y="1"/>
                  </a:cubicBezTo>
                  <a:cubicBezTo>
                    <a:pt x="37497" y="1"/>
                    <a:pt x="36207" y="152"/>
                    <a:pt x="34904" y="457"/>
                  </a:cubicBezTo>
                  <a:cubicBezTo>
                    <a:pt x="31772" y="1207"/>
                    <a:pt x="29783" y="2773"/>
                    <a:pt x="27858" y="4697"/>
                  </a:cubicBezTo>
                  <a:cubicBezTo>
                    <a:pt x="25933" y="2773"/>
                    <a:pt x="23944" y="1207"/>
                    <a:pt x="20779" y="457"/>
                  </a:cubicBezTo>
                  <a:cubicBezTo>
                    <a:pt x="19485" y="152"/>
                    <a:pt x="18203" y="1"/>
                    <a:pt x="1694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2777575" y="3494175"/>
              <a:ext cx="203900" cy="204125"/>
            </a:xfrm>
            <a:custGeom>
              <a:avLst/>
              <a:gdLst/>
              <a:ahLst/>
              <a:cxnLst/>
              <a:rect l="l" t="t" r="r" b="b"/>
              <a:pathLst>
                <a:path w="8156" h="8165" extrusionOk="0">
                  <a:moveTo>
                    <a:pt x="4094" y="1"/>
                  </a:moveTo>
                  <a:cubicBezTo>
                    <a:pt x="3825" y="1"/>
                    <a:pt x="3556" y="25"/>
                    <a:pt x="3295" y="74"/>
                  </a:cubicBezTo>
                  <a:cubicBezTo>
                    <a:pt x="3034" y="140"/>
                    <a:pt x="2773" y="205"/>
                    <a:pt x="2512" y="303"/>
                  </a:cubicBezTo>
                  <a:cubicBezTo>
                    <a:pt x="2284" y="401"/>
                    <a:pt x="2055" y="531"/>
                    <a:pt x="1827" y="694"/>
                  </a:cubicBezTo>
                  <a:cubicBezTo>
                    <a:pt x="1599" y="857"/>
                    <a:pt x="1403" y="1020"/>
                    <a:pt x="1207" y="1183"/>
                  </a:cubicBezTo>
                  <a:cubicBezTo>
                    <a:pt x="457" y="1966"/>
                    <a:pt x="0" y="3010"/>
                    <a:pt x="0" y="4087"/>
                  </a:cubicBezTo>
                  <a:cubicBezTo>
                    <a:pt x="0" y="4348"/>
                    <a:pt x="33" y="4609"/>
                    <a:pt x="98" y="4869"/>
                  </a:cubicBezTo>
                  <a:cubicBezTo>
                    <a:pt x="131" y="5130"/>
                    <a:pt x="229" y="5391"/>
                    <a:pt x="326" y="5652"/>
                  </a:cubicBezTo>
                  <a:cubicBezTo>
                    <a:pt x="424" y="5881"/>
                    <a:pt x="555" y="6109"/>
                    <a:pt x="685" y="6337"/>
                  </a:cubicBezTo>
                  <a:cubicBezTo>
                    <a:pt x="848" y="6566"/>
                    <a:pt x="1011" y="6761"/>
                    <a:pt x="1207" y="6957"/>
                  </a:cubicBezTo>
                  <a:cubicBezTo>
                    <a:pt x="1403" y="7153"/>
                    <a:pt x="1599" y="7316"/>
                    <a:pt x="1827" y="7479"/>
                  </a:cubicBezTo>
                  <a:cubicBezTo>
                    <a:pt x="2055" y="7610"/>
                    <a:pt x="2284" y="7740"/>
                    <a:pt x="2512" y="7838"/>
                  </a:cubicBezTo>
                  <a:cubicBezTo>
                    <a:pt x="2773" y="7936"/>
                    <a:pt x="3034" y="8034"/>
                    <a:pt x="3295" y="8066"/>
                  </a:cubicBezTo>
                  <a:cubicBezTo>
                    <a:pt x="3556" y="8131"/>
                    <a:pt x="3817" y="8164"/>
                    <a:pt x="4078" y="8164"/>
                  </a:cubicBezTo>
                  <a:cubicBezTo>
                    <a:pt x="4339" y="8164"/>
                    <a:pt x="4632" y="8131"/>
                    <a:pt x="4893" y="8066"/>
                  </a:cubicBezTo>
                  <a:cubicBezTo>
                    <a:pt x="5154" y="8034"/>
                    <a:pt x="5415" y="7936"/>
                    <a:pt x="5643" y="7838"/>
                  </a:cubicBezTo>
                  <a:cubicBezTo>
                    <a:pt x="5904" y="7740"/>
                    <a:pt x="6133" y="7610"/>
                    <a:pt x="6361" y="7479"/>
                  </a:cubicBezTo>
                  <a:cubicBezTo>
                    <a:pt x="6589" y="7316"/>
                    <a:pt x="6785" y="7153"/>
                    <a:pt x="6981" y="6957"/>
                  </a:cubicBezTo>
                  <a:cubicBezTo>
                    <a:pt x="7144" y="6761"/>
                    <a:pt x="7340" y="6566"/>
                    <a:pt x="7470" y="6337"/>
                  </a:cubicBezTo>
                  <a:cubicBezTo>
                    <a:pt x="7633" y="6109"/>
                    <a:pt x="7764" y="5881"/>
                    <a:pt x="7862" y="5652"/>
                  </a:cubicBezTo>
                  <a:cubicBezTo>
                    <a:pt x="7960" y="5391"/>
                    <a:pt x="8025" y="5130"/>
                    <a:pt x="8090" y="4869"/>
                  </a:cubicBezTo>
                  <a:cubicBezTo>
                    <a:pt x="8155" y="4609"/>
                    <a:pt x="8155" y="4348"/>
                    <a:pt x="8155" y="4087"/>
                  </a:cubicBezTo>
                  <a:cubicBezTo>
                    <a:pt x="8155" y="3010"/>
                    <a:pt x="7731" y="1966"/>
                    <a:pt x="6981" y="1183"/>
                  </a:cubicBezTo>
                  <a:cubicBezTo>
                    <a:pt x="6785" y="1020"/>
                    <a:pt x="6589" y="857"/>
                    <a:pt x="6361" y="694"/>
                  </a:cubicBezTo>
                  <a:cubicBezTo>
                    <a:pt x="6133" y="531"/>
                    <a:pt x="5904" y="401"/>
                    <a:pt x="5643" y="303"/>
                  </a:cubicBezTo>
                  <a:cubicBezTo>
                    <a:pt x="5415" y="205"/>
                    <a:pt x="5154" y="140"/>
                    <a:pt x="4893" y="74"/>
                  </a:cubicBezTo>
                  <a:cubicBezTo>
                    <a:pt x="4632" y="25"/>
                    <a:pt x="4363" y="1"/>
                    <a:pt x="409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1190625" y="1530675"/>
              <a:ext cx="5222450" cy="3741525"/>
            </a:xfrm>
            <a:custGeom>
              <a:avLst/>
              <a:gdLst/>
              <a:ahLst/>
              <a:cxnLst/>
              <a:rect l="l" t="t" r="r" b="b"/>
              <a:pathLst>
                <a:path w="208898" h="149661" extrusionOk="0">
                  <a:moveTo>
                    <a:pt x="103764" y="16539"/>
                  </a:moveTo>
                  <a:lnTo>
                    <a:pt x="103764" y="24792"/>
                  </a:lnTo>
                  <a:lnTo>
                    <a:pt x="96490" y="30141"/>
                  </a:lnTo>
                  <a:lnTo>
                    <a:pt x="96490" y="16539"/>
                  </a:lnTo>
                  <a:close/>
                  <a:moveTo>
                    <a:pt x="138863" y="9134"/>
                  </a:moveTo>
                  <a:lnTo>
                    <a:pt x="189424" y="46255"/>
                  </a:lnTo>
                  <a:lnTo>
                    <a:pt x="189424" y="56498"/>
                  </a:lnTo>
                  <a:lnTo>
                    <a:pt x="141277" y="21138"/>
                  </a:lnTo>
                  <a:cubicBezTo>
                    <a:pt x="140559" y="20616"/>
                    <a:pt x="139711" y="20355"/>
                    <a:pt x="138863" y="20355"/>
                  </a:cubicBezTo>
                  <a:cubicBezTo>
                    <a:pt x="138015" y="20355"/>
                    <a:pt x="137167" y="20616"/>
                    <a:pt x="136449" y="21138"/>
                  </a:cubicBezTo>
                  <a:lnTo>
                    <a:pt x="88302" y="56400"/>
                  </a:lnTo>
                  <a:lnTo>
                    <a:pt x="88302" y="46255"/>
                  </a:lnTo>
                  <a:lnTo>
                    <a:pt x="138863" y="9134"/>
                  </a:lnTo>
                  <a:close/>
                  <a:moveTo>
                    <a:pt x="27303" y="47821"/>
                  </a:moveTo>
                  <a:lnTo>
                    <a:pt x="27303" y="104710"/>
                  </a:lnTo>
                  <a:lnTo>
                    <a:pt x="8155" y="104710"/>
                  </a:lnTo>
                  <a:lnTo>
                    <a:pt x="8155" y="47821"/>
                  </a:lnTo>
                  <a:close/>
                  <a:moveTo>
                    <a:pt x="150182" y="78256"/>
                  </a:moveTo>
                  <a:lnTo>
                    <a:pt x="150182" y="115083"/>
                  </a:lnTo>
                  <a:lnTo>
                    <a:pt x="149693" y="115083"/>
                  </a:lnTo>
                  <a:cubicBezTo>
                    <a:pt x="148877" y="111430"/>
                    <a:pt x="146855" y="108005"/>
                    <a:pt x="143723" y="105493"/>
                  </a:cubicBezTo>
                  <a:lnTo>
                    <a:pt x="127544" y="91369"/>
                  </a:lnTo>
                  <a:lnTo>
                    <a:pt x="127544" y="78256"/>
                  </a:lnTo>
                  <a:close/>
                  <a:moveTo>
                    <a:pt x="138863" y="29489"/>
                  </a:moveTo>
                  <a:lnTo>
                    <a:pt x="181856" y="61065"/>
                  </a:lnTo>
                  <a:lnTo>
                    <a:pt x="181856" y="115083"/>
                  </a:lnTo>
                  <a:lnTo>
                    <a:pt x="158337" y="115083"/>
                  </a:lnTo>
                  <a:lnTo>
                    <a:pt x="158337" y="74145"/>
                  </a:lnTo>
                  <a:cubicBezTo>
                    <a:pt x="158337" y="71895"/>
                    <a:pt x="156510" y="70068"/>
                    <a:pt x="154259" y="70068"/>
                  </a:cubicBezTo>
                  <a:lnTo>
                    <a:pt x="123466" y="70068"/>
                  </a:lnTo>
                  <a:cubicBezTo>
                    <a:pt x="121215" y="70068"/>
                    <a:pt x="119389" y="71895"/>
                    <a:pt x="119389" y="74145"/>
                  </a:cubicBezTo>
                  <a:lnTo>
                    <a:pt x="119389" y="84258"/>
                  </a:lnTo>
                  <a:lnTo>
                    <a:pt x="94141" y="62239"/>
                  </a:lnTo>
                  <a:lnTo>
                    <a:pt x="138863" y="29489"/>
                  </a:lnTo>
                  <a:close/>
                  <a:moveTo>
                    <a:pt x="49282" y="55187"/>
                  </a:moveTo>
                  <a:cubicBezTo>
                    <a:pt x="61352" y="55187"/>
                    <a:pt x="75688" y="56695"/>
                    <a:pt x="82659" y="63055"/>
                  </a:cubicBezTo>
                  <a:cubicBezTo>
                    <a:pt x="82691" y="63087"/>
                    <a:pt x="82724" y="63120"/>
                    <a:pt x="82757" y="63120"/>
                  </a:cubicBezTo>
                  <a:lnTo>
                    <a:pt x="138439" y="111691"/>
                  </a:lnTo>
                  <a:cubicBezTo>
                    <a:pt x="138471" y="111724"/>
                    <a:pt x="138504" y="111756"/>
                    <a:pt x="138569" y="111789"/>
                  </a:cubicBezTo>
                  <a:cubicBezTo>
                    <a:pt x="142484" y="114920"/>
                    <a:pt x="143136" y="120694"/>
                    <a:pt x="139972" y="124608"/>
                  </a:cubicBezTo>
                  <a:cubicBezTo>
                    <a:pt x="138471" y="126533"/>
                    <a:pt x="136286" y="127707"/>
                    <a:pt x="133872" y="128001"/>
                  </a:cubicBezTo>
                  <a:cubicBezTo>
                    <a:pt x="133532" y="128037"/>
                    <a:pt x="133193" y="128055"/>
                    <a:pt x="132857" y="128055"/>
                  </a:cubicBezTo>
                  <a:cubicBezTo>
                    <a:pt x="130774" y="128055"/>
                    <a:pt x="128786" y="127364"/>
                    <a:pt x="127185" y="126044"/>
                  </a:cubicBezTo>
                  <a:lnTo>
                    <a:pt x="80571" y="88270"/>
                  </a:lnTo>
                  <a:cubicBezTo>
                    <a:pt x="79823" y="87663"/>
                    <a:pt x="78917" y="87368"/>
                    <a:pt x="78015" y="87368"/>
                  </a:cubicBezTo>
                  <a:cubicBezTo>
                    <a:pt x="76832" y="87368"/>
                    <a:pt x="75658" y="87876"/>
                    <a:pt x="74863" y="88857"/>
                  </a:cubicBezTo>
                  <a:cubicBezTo>
                    <a:pt x="73427" y="90618"/>
                    <a:pt x="73688" y="93195"/>
                    <a:pt x="75450" y="94598"/>
                  </a:cubicBezTo>
                  <a:lnTo>
                    <a:pt x="122064" y="132405"/>
                  </a:lnTo>
                  <a:cubicBezTo>
                    <a:pt x="125162" y="134884"/>
                    <a:pt x="128914" y="136188"/>
                    <a:pt x="132828" y="136188"/>
                  </a:cubicBezTo>
                  <a:cubicBezTo>
                    <a:pt x="133480" y="136188"/>
                    <a:pt x="134100" y="136156"/>
                    <a:pt x="134753" y="136091"/>
                  </a:cubicBezTo>
                  <a:cubicBezTo>
                    <a:pt x="139352" y="135601"/>
                    <a:pt x="143462" y="133318"/>
                    <a:pt x="146365" y="129730"/>
                  </a:cubicBezTo>
                  <a:cubicBezTo>
                    <a:pt x="147931" y="127740"/>
                    <a:pt x="149008" y="125554"/>
                    <a:pt x="149595" y="123238"/>
                  </a:cubicBezTo>
                  <a:lnTo>
                    <a:pt x="191218" y="123238"/>
                  </a:lnTo>
                  <a:cubicBezTo>
                    <a:pt x="196274" y="123238"/>
                    <a:pt x="200482" y="127218"/>
                    <a:pt x="200612" y="132111"/>
                  </a:cubicBezTo>
                  <a:cubicBezTo>
                    <a:pt x="200677" y="134623"/>
                    <a:pt x="199764" y="136971"/>
                    <a:pt x="198035" y="138733"/>
                  </a:cubicBezTo>
                  <a:cubicBezTo>
                    <a:pt x="196306" y="140527"/>
                    <a:pt x="193958" y="141505"/>
                    <a:pt x="191479" y="141505"/>
                  </a:cubicBezTo>
                  <a:lnTo>
                    <a:pt x="85431" y="141473"/>
                  </a:lnTo>
                  <a:cubicBezTo>
                    <a:pt x="62630" y="141473"/>
                    <a:pt x="55030" y="125065"/>
                    <a:pt x="52648" y="111299"/>
                  </a:cubicBezTo>
                  <a:cubicBezTo>
                    <a:pt x="51702" y="105689"/>
                    <a:pt x="50724" y="101285"/>
                    <a:pt x="49745" y="98154"/>
                  </a:cubicBezTo>
                  <a:cubicBezTo>
                    <a:pt x="48962" y="95577"/>
                    <a:pt x="47495" y="90782"/>
                    <a:pt x="43352" y="90782"/>
                  </a:cubicBezTo>
                  <a:lnTo>
                    <a:pt x="35458" y="90782"/>
                  </a:lnTo>
                  <a:lnTo>
                    <a:pt x="35458" y="55780"/>
                  </a:lnTo>
                  <a:cubicBezTo>
                    <a:pt x="39073" y="55481"/>
                    <a:pt x="43957" y="55187"/>
                    <a:pt x="49282" y="55187"/>
                  </a:cubicBezTo>
                  <a:close/>
                  <a:moveTo>
                    <a:pt x="138863" y="0"/>
                  </a:moveTo>
                  <a:cubicBezTo>
                    <a:pt x="138015" y="0"/>
                    <a:pt x="137167" y="261"/>
                    <a:pt x="136449" y="783"/>
                  </a:cubicBezTo>
                  <a:lnTo>
                    <a:pt x="111919" y="18790"/>
                  </a:lnTo>
                  <a:lnTo>
                    <a:pt x="111919" y="12461"/>
                  </a:lnTo>
                  <a:cubicBezTo>
                    <a:pt x="111919" y="10211"/>
                    <a:pt x="110092" y="8384"/>
                    <a:pt x="107841" y="8384"/>
                  </a:cubicBezTo>
                  <a:lnTo>
                    <a:pt x="92412" y="8384"/>
                  </a:lnTo>
                  <a:cubicBezTo>
                    <a:pt x="90161" y="8384"/>
                    <a:pt x="88335" y="10211"/>
                    <a:pt x="88335" y="12461"/>
                  </a:cubicBezTo>
                  <a:lnTo>
                    <a:pt x="88335" y="36111"/>
                  </a:lnTo>
                  <a:lnTo>
                    <a:pt x="81811" y="40906"/>
                  </a:lnTo>
                  <a:cubicBezTo>
                    <a:pt x="80767" y="41689"/>
                    <a:pt x="80147" y="42896"/>
                    <a:pt x="80147" y="44200"/>
                  </a:cubicBezTo>
                  <a:lnTo>
                    <a:pt x="80147" y="52029"/>
                  </a:lnTo>
                  <a:cubicBezTo>
                    <a:pt x="71152" y="48114"/>
                    <a:pt x="59340" y="47032"/>
                    <a:pt x="48989" y="47032"/>
                  </a:cubicBezTo>
                  <a:cubicBezTo>
                    <a:pt x="43987" y="47032"/>
                    <a:pt x="39327" y="47285"/>
                    <a:pt x="35490" y="47593"/>
                  </a:cubicBezTo>
                  <a:lnTo>
                    <a:pt x="35490" y="43744"/>
                  </a:lnTo>
                  <a:cubicBezTo>
                    <a:pt x="35490" y="41493"/>
                    <a:pt x="33664" y="39666"/>
                    <a:pt x="31413" y="39666"/>
                  </a:cubicBezTo>
                  <a:lnTo>
                    <a:pt x="4077" y="39666"/>
                  </a:lnTo>
                  <a:cubicBezTo>
                    <a:pt x="1827" y="39666"/>
                    <a:pt x="0" y="41493"/>
                    <a:pt x="0" y="43744"/>
                  </a:cubicBezTo>
                  <a:lnTo>
                    <a:pt x="0" y="108788"/>
                  </a:lnTo>
                  <a:cubicBezTo>
                    <a:pt x="0" y="111039"/>
                    <a:pt x="1827" y="112865"/>
                    <a:pt x="4077" y="112865"/>
                  </a:cubicBezTo>
                  <a:lnTo>
                    <a:pt x="31413" y="112865"/>
                  </a:lnTo>
                  <a:cubicBezTo>
                    <a:pt x="33664" y="112865"/>
                    <a:pt x="35490" y="111039"/>
                    <a:pt x="35490" y="108788"/>
                  </a:cubicBezTo>
                  <a:lnTo>
                    <a:pt x="35490" y="98937"/>
                  </a:lnTo>
                  <a:lnTo>
                    <a:pt x="41395" y="98937"/>
                  </a:lnTo>
                  <a:cubicBezTo>
                    <a:pt x="42014" y="100502"/>
                    <a:pt x="43189" y="104286"/>
                    <a:pt x="44624" y="112669"/>
                  </a:cubicBezTo>
                  <a:cubicBezTo>
                    <a:pt x="48734" y="136515"/>
                    <a:pt x="63217" y="149628"/>
                    <a:pt x="85431" y="149628"/>
                  </a:cubicBezTo>
                  <a:lnTo>
                    <a:pt x="191479" y="149660"/>
                  </a:lnTo>
                  <a:cubicBezTo>
                    <a:pt x="196176" y="149660"/>
                    <a:pt x="200580" y="147801"/>
                    <a:pt x="203874" y="144441"/>
                  </a:cubicBezTo>
                  <a:cubicBezTo>
                    <a:pt x="207169" y="141049"/>
                    <a:pt x="208898" y="136612"/>
                    <a:pt x="208767" y="131883"/>
                  </a:cubicBezTo>
                  <a:cubicBezTo>
                    <a:pt x="208506" y="122619"/>
                    <a:pt x="200645" y="115083"/>
                    <a:pt x="191218" y="115083"/>
                  </a:cubicBezTo>
                  <a:lnTo>
                    <a:pt x="190011" y="115083"/>
                  </a:lnTo>
                  <a:lnTo>
                    <a:pt x="190011" y="67067"/>
                  </a:lnTo>
                  <a:lnTo>
                    <a:pt x="191087" y="67850"/>
                  </a:lnTo>
                  <a:cubicBezTo>
                    <a:pt x="191805" y="68372"/>
                    <a:pt x="192653" y="68633"/>
                    <a:pt x="193501" y="68633"/>
                  </a:cubicBezTo>
                  <a:cubicBezTo>
                    <a:pt x="194121" y="68633"/>
                    <a:pt x="194773" y="68502"/>
                    <a:pt x="195360" y="68209"/>
                  </a:cubicBezTo>
                  <a:cubicBezTo>
                    <a:pt x="196730" y="67491"/>
                    <a:pt x="197579" y="66088"/>
                    <a:pt x="197579" y="64555"/>
                  </a:cubicBezTo>
                  <a:lnTo>
                    <a:pt x="197579" y="44200"/>
                  </a:lnTo>
                  <a:cubicBezTo>
                    <a:pt x="197579" y="42896"/>
                    <a:pt x="196959" y="41689"/>
                    <a:pt x="195915" y="40906"/>
                  </a:cubicBezTo>
                  <a:lnTo>
                    <a:pt x="141277" y="783"/>
                  </a:lnTo>
                  <a:cubicBezTo>
                    <a:pt x="140559" y="261"/>
                    <a:pt x="139711" y="0"/>
                    <a:pt x="1388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a:off x="8307691" y="3471444"/>
            <a:ext cx="318773" cy="318773"/>
            <a:chOff x="1190625" y="238125"/>
            <a:chExt cx="5183300" cy="5183300"/>
          </a:xfrm>
        </p:grpSpPr>
        <p:sp>
          <p:nvSpPr>
            <p:cNvPr id="157" name="Google Shape;157;p13"/>
            <p:cNvSpPr/>
            <p:nvPr/>
          </p:nvSpPr>
          <p:spPr>
            <a:xfrm>
              <a:off x="5503350" y="238125"/>
              <a:ext cx="870575" cy="870550"/>
            </a:xfrm>
            <a:custGeom>
              <a:avLst/>
              <a:gdLst/>
              <a:ahLst/>
              <a:cxnLst/>
              <a:rect l="l" t="t" r="r" b="b"/>
              <a:pathLst>
                <a:path w="34823" h="34822" extrusionOk="0">
                  <a:moveTo>
                    <a:pt x="17386" y="8925"/>
                  </a:moveTo>
                  <a:cubicBezTo>
                    <a:pt x="22081" y="8925"/>
                    <a:pt x="25846" y="12742"/>
                    <a:pt x="25846" y="17385"/>
                  </a:cubicBezTo>
                  <a:cubicBezTo>
                    <a:pt x="25846" y="22080"/>
                    <a:pt x="22081" y="25846"/>
                    <a:pt x="17386" y="25846"/>
                  </a:cubicBezTo>
                  <a:cubicBezTo>
                    <a:pt x="12743" y="25846"/>
                    <a:pt x="8926" y="22080"/>
                    <a:pt x="8926" y="17385"/>
                  </a:cubicBezTo>
                  <a:cubicBezTo>
                    <a:pt x="8926" y="12742"/>
                    <a:pt x="12743" y="8925"/>
                    <a:pt x="17386" y="8925"/>
                  </a:cubicBezTo>
                  <a:close/>
                  <a:moveTo>
                    <a:pt x="17386" y="0"/>
                  </a:moveTo>
                  <a:cubicBezTo>
                    <a:pt x="7791" y="0"/>
                    <a:pt x="1" y="7790"/>
                    <a:pt x="1" y="17385"/>
                  </a:cubicBezTo>
                  <a:cubicBezTo>
                    <a:pt x="1" y="27032"/>
                    <a:pt x="7791" y="34822"/>
                    <a:pt x="17386" y="34822"/>
                  </a:cubicBezTo>
                  <a:cubicBezTo>
                    <a:pt x="27033" y="34822"/>
                    <a:pt x="34823" y="27032"/>
                    <a:pt x="34823" y="17385"/>
                  </a:cubicBezTo>
                  <a:cubicBezTo>
                    <a:pt x="34823" y="7790"/>
                    <a:pt x="27033" y="0"/>
                    <a:pt x="173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1190625" y="2718200"/>
              <a:ext cx="870550" cy="869275"/>
            </a:xfrm>
            <a:custGeom>
              <a:avLst/>
              <a:gdLst/>
              <a:ahLst/>
              <a:cxnLst/>
              <a:rect l="l" t="t" r="r" b="b"/>
              <a:pathLst>
                <a:path w="34822" h="34771" extrusionOk="0">
                  <a:moveTo>
                    <a:pt x="17385" y="8925"/>
                  </a:moveTo>
                  <a:cubicBezTo>
                    <a:pt x="22080" y="8925"/>
                    <a:pt x="25846" y="12691"/>
                    <a:pt x="25846" y="17386"/>
                  </a:cubicBezTo>
                  <a:cubicBezTo>
                    <a:pt x="25846" y="22080"/>
                    <a:pt x="22080" y="25846"/>
                    <a:pt x="17385" y="25846"/>
                  </a:cubicBezTo>
                  <a:cubicBezTo>
                    <a:pt x="12742" y="25846"/>
                    <a:pt x="8925" y="22080"/>
                    <a:pt x="8925" y="17386"/>
                  </a:cubicBezTo>
                  <a:cubicBezTo>
                    <a:pt x="8925" y="12691"/>
                    <a:pt x="12742" y="8925"/>
                    <a:pt x="17385" y="8925"/>
                  </a:cubicBezTo>
                  <a:close/>
                  <a:moveTo>
                    <a:pt x="17385" y="1"/>
                  </a:moveTo>
                  <a:cubicBezTo>
                    <a:pt x="7790" y="1"/>
                    <a:pt x="0" y="7739"/>
                    <a:pt x="0" y="17386"/>
                  </a:cubicBezTo>
                  <a:cubicBezTo>
                    <a:pt x="0" y="27033"/>
                    <a:pt x="7790" y="34771"/>
                    <a:pt x="17385" y="34771"/>
                  </a:cubicBezTo>
                  <a:cubicBezTo>
                    <a:pt x="27032" y="34771"/>
                    <a:pt x="34822" y="27033"/>
                    <a:pt x="34822" y="17386"/>
                  </a:cubicBezTo>
                  <a:cubicBezTo>
                    <a:pt x="34822" y="7739"/>
                    <a:pt x="27032" y="1"/>
                    <a:pt x="173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2484175" y="1424625"/>
              <a:ext cx="869275" cy="870575"/>
            </a:xfrm>
            <a:custGeom>
              <a:avLst/>
              <a:gdLst/>
              <a:ahLst/>
              <a:cxnLst/>
              <a:rect l="l" t="t" r="r" b="b"/>
              <a:pathLst>
                <a:path w="34771" h="34823" extrusionOk="0">
                  <a:moveTo>
                    <a:pt x="17386" y="8926"/>
                  </a:moveTo>
                  <a:cubicBezTo>
                    <a:pt x="22080" y="8926"/>
                    <a:pt x="25846" y="12743"/>
                    <a:pt x="25846" y="17386"/>
                  </a:cubicBezTo>
                  <a:cubicBezTo>
                    <a:pt x="25846" y="22080"/>
                    <a:pt x="22080" y="25846"/>
                    <a:pt x="17386" y="25846"/>
                  </a:cubicBezTo>
                  <a:cubicBezTo>
                    <a:pt x="12691" y="25846"/>
                    <a:pt x="8925" y="22080"/>
                    <a:pt x="8925" y="17386"/>
                  </a:cubicBezTo>
                  <a:cubicBezTo>
                    <a:pt x="8925" y="12743"/>
                    <a:pt x="12691" y="8926"/>
                    <a:pt x="17386" y="8926"/>
                  </a:cubicBezTo>
                  <a:close/>
                  <a:moveTo>
                    <a:pt x="17386" y="1"/>
                  </a:moveTo>
                  <a:cubicBezTo>
                    <a:pt x="7739" y="1"/>
                    <a:pt x="1" y="7791"/>
                    <a:pt x="1" y="17386"/>
                  </a:cubicBezTo>
                  <a:cubicBezTo>
                    <a:pt x="1" y="27033"/>
                    <a:pt x="7739" y="34823"/>
                    <a:pt x="17386" y="34823"/>
                  </a:cubicBezTo>
                  <a:cubicBezTo>
                    <a:pt x="27033" y="34823"/>
                    <a:pt x="34771" y="27033"/>
                    <a:pt x="34771" y="17386"/>
                  </a:cubicBezTo>
                  <a:cubicBezTo>
                    <a:pt x="34771" y="7791"/>
                    <a:pt x="27033" y="1"/>
                    <a:pt x="173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3399875" y="2341600"/>
              <a:ext cx="870550" cy="869300"/>
            </a:xfrm>
            <a:custGeom>
              <a:avLst/>
              <a:gdLst/>
              <a:ahLst/>
              <a:cxnLst/>
              <a:rect l="l" t="t" r="r" b="b"/>
              <a:pathLst>
                <a:path w="34822" h="34772" extrusionOk="0">
                  <a:moveTo>
                    <a:pt x="17437" y="8926"/>
                  </a:moveTo>
                  <a:cubicBezTo>
                    <a:pt x="22080" y="8926"/>
                    <a:pt x="25897" y="12691"/>
                    <a:pt x="25897" y="17386"/>
                  </a:cubicBezTo>
                  <a:cubicBezTo>
                    <a:pt x="25897" y="22080"/>
                    <a:pt x="22080" y="25846"/>
                    <a:pt x="17437" y="25846"/>
                  </a:cubicBezTo>
                  <a:cubicBezTo>
                    <a:pt x="12742" y="25846"/>
                    <a:pt x="8976" y="22080"/>
                    <a:pt x="8976" y="17386"/>
                  </a:cubicBezTo>
                  <a:cubicBezTo>
                    <a:pt x="8976" y="12691"/>
                    <a:pt x="12742" y="8926"/>
                    <a:pt x="17437" y="8926"/>
                  </a:cubicBezTo>
                  <a:close/>
                  <a:moveTo>
                    <a:pt x="17437" y="1"/>
                  </a:moveTo>
                  <a:cubicBezTo>
                    <a:pt x="7790" y="1"/>
                    <a:pt x="0" y="7739"/>
                    <a:pt x="0" y="17386"/>
                  </a:cubicBezTo>
                  <a:cubicBezTo>
                    <a:pt x="0" y="27033"/>
                    <a:pt x="7790" y="34771"/>
                    <a:pt x="17437" y="34771"/>
                  </a:cubicBezTo>
                  <a:cubicBezTo>
                    <a:pt x="27032" y="34771"/>
                    <a:pt x="34822" y="27033"/>
                    <a:pt x="34822" y="17386"/>
                  </a:cubicBezTo>
                  <a:cubicBezTo>
                    <a:pt x="34822" y="7739"/>
                    <a:pt x="27032" y="1"/>
                    <a:pt x="174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985375" y="821050"/>
              <a:ext cx="1801750" cy="1804325"/>
            </a:xfrm>
            <a:custGeom>
              <a:avLst/>
              <a:gdLst/>
              <a:ahLst/>
              <a:cxnLst/>
              <a:rect l="l" t="t" r="r" b="b"/>
              <a:pathLst>
                <a:path w="72070" h="72173" extrusionOk="0">
                  <a:moveTo>
                    <a:pt x="65724" y="1"/>
                  </a:moveTo>
                  <a:lnTo>
                    <a:pt x="1" y="65878"/>
                  </a:lnTo>
                  <a:lnTo>
                    <a:pt x="6346" y="72172"/>
                  </a:lnTo>
                  <a:lnTo>
                    <a:pt x="72069" y="6294"/>
                  </a:lnTo>
                  <a:lnTo>
                    <a:pt x="657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3069700" y="2008875"/>
              <a:ext cx="617800" cy="616500"/>
            </a:xfrm>
            <a:custGeom>
              <a:avLst/>
              <a:gdLst/>
              <a:ahLst/>
              <a:cxnLst/>
              <a:rect l="l" t="t" r="r" b="b"/>
              <a:pathLst>
                <a:path w="24712" h="24660" extrusionOk="0">
                  <a:moveTo>
                    <a:pt x="6294" y="0"/>
                  </a:moveTo>
                  <a:lnTo>
                    <a:pt x="1" y="6345"/>
                  </a:lnTo>
                  <a:lnTo>
                    <a:pt x="18417" y="24659"/>
                  </a:lnTo>
                  <a:lnTo>
                    <a:pt x="24711" y="18365"/>
                  </a:lnTo>
                  <a:lnTo>
                    <a:pt x="62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1776125" y="2008875"/>
              <a:ext cx="993100" cy="993075"/>
            </a:xfrm>
            <a:custGeom>
              <a:avLst/>
              <a:gdLst/>
              <a:ahLst/>
              <a:cxnLst/>
              <a:rect l="l" t="t" r="r" b="b"/>
              <a:pathLst>
                <a:path w="39724" h="39723" extrusionOk="0">
                  <a:moveTo>
                    <a:pt x="33430" y="0"/>
                  </a:moveTo>
                  <a:lnTo>
                    <a:pt x="1" y="33429"/>
                  </a:lnTo>
                  <a:lnTo>
                    <a:pt x="6346" y="39723"/>
                  </a:lnTo>
                  <a:lnTo>
                    <a:pt x="39724" y="6345"/>
                  </a:lnTo>
                  <a:lnTo>
                    <a:pt x="334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1194475" y="5197000"/>
              <a:ext cx="5175575" cy="224425"/>
            </a:xfrm>
            <a:custGeom>
              <a:avLst/>
              <a:gdLst/>
              <a:ahLst/>
              <a:cxnLst/>
              <a:rect l="l" t="t" r="r" b="b"/>
              <a:pathLst>
                <a:path w="207023" h="8977" extrusionOk="0">
                  <a:moveTo>
                    <a:pt x="1" y="0"/>
                  </a:moveTo>
                  <a:lnTo>
                    <a:pt x="1" y="8977"/>
                  </a:lnTo>
                  <a:lnTo>
                    <a:pt x="207023" y="8977"/>
                  </a:lnTo>
                  <a:lnTo>
                    <a:pt x="2070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5827075" y="2074650"/>
              <a:ext cx="223150" cy="3234575"/>
            </a:xfrm>
            <a:custGeom>
              <a:avLst/>
              <a:gdLst/>
              <a:ahLst/>
              <a:cxnLst/>
              <a:rect l="l" t="t" r="r" b="b"/>
              <a:pathLst>
                <a:path w="8926" h="129383" extrusionOk="0">
                  <a:moveTo>
                    <a:pt x="0" y="0"/>
                  </a:moveTo>
                  <a:lnTo>
                    <a:pt x="0" y="129383"/>
                  </a:lnTo>
                  <a:lnTo>
                    <a:pt x="8925" y="129383"/>
                  </a:lnTo>
                  <a:lnTo>
                    <a:pt x="89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779025" y="3693200"/>
              <a:ext cx="223150" cy="1616025"/>
            </a:xfrm>
            <a:custGeom>
              <a:avLst/>
              <a:gdLst/>
              <a:ahLst/>
              <a:cxnLst/>
              <a:rect l="l" t="t" r="r" b="b"/>
              <a:pathLst>
                <a:path w="8926" h="64641" extrusionOk="0">
                  <a:moveTo>
                    <a:pt x="1" y="1"/>
                  </a:moveTo>
                  <a:lnTo>
                    <a:pt x="1" y="64641"/>
                  </a:lnTo>
                  <a:lnTo>
                    <a:pt x="8926" y="64641"/>
                  </a:lnTo>
                  <a:lnTo>
                    <a:pt x="89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1514325" y="4015625"/>
              <a:ext cx="223150" cy="1293600"/>
            </a:xfrm>
            <a:custGeom>
              <a:avLst/>
              <a:gdLst/>
              <a:ahLst/>
              <a:cxnLst/>
              <a:rect l="l" t="t" r="r" b="b"/>
              <a:pathLst>
                <a:path w="8926" h="51744" extrusionOk="0">
                  <a:moveTo>
                    <a:pt x="1" y="1"/>
                  </a:moveTo>
                  <a:lnTo>
                    <a:pt x="1" y="51744"/>
                  </a:lnTo>
                  <a:lnTo>
                    <a:pt x="8925" y="51744"/>
                  </a:lnTo>
                  <a:lnTo>
                    <a:pt x="89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2806600" y="3044500"/>
              <a:ext cx="224425" cy="2264725"/>
            </a:xfrm>
            <a:custGeom>
              <a:avLst/>
              <a:gdLst/>
              <a:ahLst/>
              <a:cxnLst/>
              <a:rect l="l" t="t" r="r" b="b"/>
              <a:pathLst>
                <a:path w="8977" h="90589" extrusionOk="0">
                  <a:moveTo>
                    <a:pt x="1" y="0"/>
                  </a:moveTo>
                  <a:lnTo>
                    <a:pt x="1" y="90589"/>
                  </a:lnTo>
                  <a:lnTo>
                    <a:pt x="8977" y="90589"/>
                  </a:lnTo>
                  <a:lnTo>
                    <a:pt x="89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3"/>
          <p:cNvSpPr/>
          <p:nvPr/>
        </p:nvSpPr>
        <p:spPr>
          <a:xfrm>
            <a:off x="7429142" y="1391145"/>
            <a:ext cx="15805" cy="13867"/>
          </a:xfrm>
          <a:custGeom>
            <a:avLst/>
            <a:gdLst/>
            <a:ahLst/>
            <a:cxnLst/>
            <a:rect l="l" t="t" r="r" b="b"/>
            <a:pathLst>
              <a:path w="9297" h="8157" extrusionOk="0">
                <a:moveTo>
                  <a:pt x="4644" y="0"/>
                </a:moveTo>
                <a:cubicBezTo>
                  <a:pt x="3953" y="0"/>
                  <a:pt x="3253" y="175"/>
                  <a:pt x="2610" y="539"/>
                </a:cubicBezTo>
                <a:cubicBezTo>
                  <a:pt x="653" y="1681"/>
                  <a:pt x="0" y="4160"/>
                  <a:pt x="1109" y="6117"/>
                </a:cubicBezTo>
                <a:cubicBezTo>
                  <a:pt x="1875" y="7431"/>
                  <a:pt x="3244" y="8157"/>
                  <a:pt x="4653" y="8157"/>
                </a:cubicBezTo>
                <a:cubicBezTo>
                  <a:pt x="5344" y="8157"/>
                  <a:pt x="6044" y="7983"/>
                  <a:pt x="6687" y="7618"/>
                </a:cubicBezTo>
                <a:cubicBezTo>
                  <a:pt x="8644" y="6476"/>
                  <a:pt x="9297" y="3997"/>
                  <a:pt x="8188" y="2040"/>
                </a:cubicBezTo>
                <a:cubicBezTo>
                  <a:pt x="7421" y="726"/>
                  <a:pt x="6053" y="0"/>
                  <a:pt x="46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txBox="1">
            <a:spLocks noGrp="1"/>
          </p:cNvSpPr>
          <p:nvPr>
            <p:ph type="ctrTitle"/>
          </p:nvPr>
        </p:nvSpPr>
        <p:spPr>
          <a:xfrm>
            <a:off x="755000" y="843950"/>
            <a:ext cx="49800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a:t>
            </a:r>
            <a:endParaRPr>
              <a:solidFill>
                <a:srgbClr val="434343"/>
              </a:solidFill>
            </a:endParaRPr>
          </a:p>
        </p:txBody>
      </p:sp>
      <p:cxnSp>
        <p:nvCxnSpPr>
          <p:cNvPr id="171" name="Google Shape;171;p13"/>
          <p:cNvCxnSpPr/>
          <p:nvPr/>
        </p:nvCxnSpPr>
        <p:spPr>
          <a:xfrm>
            <a:off x="-768200" y="1680400"/>
            <a:ext cx="7571100" cy="0"/>
          </a:xfrm>
          <a:prstGeom prst="straightConnector1">
            <a:avLst/>
          </a:prstGeom>
          <a:noFill/>
          <a:ln w="38100" cap="flat" cmpd="sng">
            <a:solidFill>
              <a:schemeClr val="accent3"/>
            </a:solidFill>
            <a:prstDash val="solid"/>
            <a:round/>
            <a:headEnd type="none" w="med" len="med"/>
            <a:tailEnd type="none" w="med" len="med"/>
          </a:ln>
        </p:spPr>
      </p:cxnSp>
      <p:sp>
        <p:nvSpPr>
          <p:cNvPr id="172" name="Google Shape;172;p13"/>
          <p:cNvSpPr/>
          <p:nvPr/>
        </p:nvSpPr>
        <p:spPr>
          <a:xfrm flipH="1">
            <a:off x="831208" y="1992850"/>
            <a:ext cx="241800" cy="2418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txBox="1"/>
          <p:nvPr/>
        </p:nvSpPr>
        <p:spPr>
          <a:xfrm>
            <a:off x="1290975" y="1854625"/>
            <a:ext cx="19677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34343"/>
                </a:solidFill>
                <a:latin typeface="Montserrat"/>
                <a:ea typeface="Montserrat"/>
                <a:cs typeface="Montserrat"/>
                <a:sym typeface="Montserrat"/>
              </a:rPr>
              <a:t>Background</a:t>
            </a:r>
            <a:endParaRPr sz="2000">
              <a:solidFill>
                <a:srgbClr val="434343"/>
              </a:solidFill>
              <a:latin typeface="EB Garamond"/>
              <a:ea typeface="EB Garamond"/>
              <a:cs typeface="EB Garamond"/>
              <a:sym typeface="EB Garamond"/>
            </a:endParaRPr>
          </a:p>
        </p:txBody>
      </p:sp>
      <p:sp>
        <p:nvSpPr>
          <p:cNvPr id="174" name="Google Shape;174;p13"/>
          <p:cNvSpPr/>
          <p:nvPr/>
        </p:nvSpPr>
        <p:spPr>
          <a:xfrm flipH="1">
            <a:off x="831208" y="2600825"/>
            <a:ext cx="241800" cy="2418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flipH="1">
            <a:off x="831208" y="3208800"/>
            <a:ext cx="241800" cy="2418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flipH="1">
            <a:off x="831208" y="3816775"/>
            <a:ext cx="241800" cy="2418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txBox="1"/>
          <p:nvPr/>
        </p:nvSpPr>
        <p:spPr>
          <a:xfrm>
            <a:off x="1290975" y="3678550"/>
            <a:ext cx="47964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34343"/>
                </a:solidFill>
                <a:latin typeface="Montserrat"/>
                <a:ea typeface="Montserrat"/>
                <a:cs typeface="Montserrat"/>
                <a:sym typeface="Montserrat"/>
              </a:rPr>
              <a:t>Conclusion &amp; Recommendations</a:t>
            </a:r>
            <a:endParaRPr sz="2000">
              <a:solidFill>
                <a:srgbClr val="434343"/>
              </a:solidFill>
              <a:latin typeface="EB Garamond"/>
              <a:ea typeface="EB Garamond"/>
              <a:cs typeface="EB Garamond"/>
              <a:sym typeface="EB Garamond"/>
            </a:endParaRPr>
          </a:p>
        </p:txBody>
      </p:sp>
      <p:sp>
        <p:nvSpPr>
          <p:cNvPr id="178" name="Google Shape;178;p13"/>
          <p:cNvSpPr txBox="1"/>
          <p:nvPr/>
        </p:nvSpPr>
        <p:spPr>
          <a:xfrm>
            <a:off x="1290975" y="2464225"/>
            <a:ext cx="31290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34343"/>
                </a:solidFill>
                <a:latin typeface="Montserrat"/>
                <a:ea typeface="Montserrat"/>
                <a:cs typeface="Montserrat"/>
                <a:sym typeface="Montserrat"/>
              </a:rPr>
              <a:t>Problem Statement</a:t>
            </a:r>
            <a:endParaRPr sz="2000">
              <a:solidFill>
                <a:srgbClr val="434343"/>
              </a:solidFill>
              <a:latin typeface="EB Garamond"/>
              <a:ea typeface="EB Garamond"/>
              <a:cs typeface="EB Garamond"/>
              <a:sym typeface="EB Garamond"/>
            </a:endParaRPr>
          </a:p>
        </p:txBody>
      </p:sp>
      <p:sp>
        <p:nvSpPr>
          <p:cNvPr id="179" name="Google Shape;179;p13"/>
          <p:cNvSpPr txBox="1"/>
          <p:nvPr/>
        </p:nvSpPr>
        <p:spPr>
          <a:xfrm>
            <a:off x="1290975" y="3073825"/>
            <a:ext cx="31290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34343"/>
                </a:solidFill>
                <a:latin typeface="Montserrat"/>
                <a:ea typeface="Montserrat"/>
                <a:cs typeface="Montserrat"/>
                <a:sym typeface="Montserrat"/>
              </a:rPr>
              <a:t>Workflow Process</a:t>
            </a:r>
            <a:endParaRPr sz="2000">
              <a:solidFill>
                <a:srgbClr val="434343"/>
              </a:solidFill>
              <a:latin typeface="Montserrat"/>
              <a:ea typeface="Montserrat"/>
              <a:cs typeface="Montserrat"/>
              <a:sym typeface="Montserrat"/>
            </a:endParaRPr>
          </a:p>
        </p:txBody>
      </p:sp>
      <p:grpSp>
        <p:nvGrpSpPr>
          <p:cNvPr id="180" name="Google Shape;180;p13"/>
          <p:cNvGrpSpPr/>
          <p:nvPr/>
        </p:nvGrpSpPr>
        <p:grpSpPr>
          <a:xfrm>
            <a:off x="8273615" y="2089514"/>
            <a:ext cx="386927" cy="363438"/>
            <a:chOff x="1749728" y="2894777"/>
            <a:chExt cx="386927" cy="363438"/>
          </a:xfrm>
        </p:grpSpPr>
        <p:sp>
          <p:nvSpPr>
            <p:cNvPr id="181" name="Google Shape;181;p13"/>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grpSp>
        <p:nvGrpSpPr>
          <p:cNvPr id="1058" name="Google Shape;1058;p32"/>
          <p:cNvGrpSpPr/>
          <p:nvPr/>
        </p:nvGrpSpPr>
        <p:grpSpPr>
          <a:xfrm>
            <a:off x="5967148" y="1660990"/>
            <a:ext cx="3481645" cy="3406550"/>
            <a:chOff x="4095386" y="2301250"/>
            <a:chExt cx="2149164" cy="2102809"/>
          </a:xfrm>
        </p:grpSpPr>
        <p:sp>
          <p:nvSpPr>
            <p:cNvPr id="1059" name="Google Shape;1059;p32"/>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2"/>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2"/>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2"/>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2"/>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2"/>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2"/>
          <p:cNvGrpSpPr/>
          <p:nvPr/>
        </p:nvGrpSpPr>
        <p:grpSpPr>
          <a:xfrm>
            <a:off x="6370239" y="2922987"/>
            <a:ext cx="2792057" cy="2314899"/>
            <a:chOff x="202950" y="1579375"/>
            <a:chExt cx="1537900" cy="1275075"/>
          </a:xfrm>
        </p:grpSpPr>
        <p:sp>
          <p:nvSpPr>
            <p:cNvPr id="1066" name="Google Shape;1066;p32"/>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2"/>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2"/>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2"/>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2"/>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2"/>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2"/>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2"/>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2"/>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0" name="Google Shape;1080;p32"/>
          <p:cNvSpPr/>
          <p:nvPr/>
        </p:nvSpPr>
        <p:spPr>
          <a:xfrm>
            <a:off x="7506875" y="37095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7773575" y="37095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txBox="1">
            <a:spLocks noGrp="1"/>
          </p:cNvSpPr>
          <p:nvPr>
            <p:ph type="ctrTitle" idx="4294967295"/>
          </p:nvPr>
        </p:nvSpPr>
        <p:spPr>
          <a:xfrm>
            <a:off x="1373601" y="1831725"/>
            <a:ext cx="4209300" cy="8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2"/>
                </a:solidFill>
              </a:rPr>
              <a:t>THANKS</a:t>
            </a:r>
            <a:endParaRPr sz="4800">
              <a:solidFill>
                <a:schemeClr val="lt2"/>
              </a:solidFill>
            </a:endParaRPr>
          </a:p>
        </p:txBody>
      </p:sp>
      <p:pic>
        <p:nvPicPr>
          <p:cNvPr id="1083" name="Google Shape;1083;p32"/>
          <p:cNvPicPr preferRelativeResize="0"/>
          <p:nvPr/>
        </p:nvPicPr>
        <p:blipFill>
          <a:blip r:embed="rId3">
            <a:alphaModFix/>
          </a:blip>
          <a:stretch>
            <a:fillRect/>
          </a:stretch>
        </p:blipFill>
        <p:spPr>
          <a:xfrm>
            <a:off x="1726450" y="3046100"/>
            <a:ext cx="3067050" cy="1905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800"/>
        <p:cNvGrpSpPr/>
        <p:nvPr/>
      </p:nvGrpSpPr>
      <p:grpSpPr>
        <a:xfrm>
          <a:off x="0" y="0"/>
          <a:ext cx="0" cy="0"/>
          <a:chOff x="0" y="0"/>
          <a:chExt cx="0" cy="0"/>
        </a:xfrm>
      </p:grpSpPr>
      <p:sp>
        <p:nvSpPr>
          <p:cNvPr id="801" name="Google Shape;801;p25"/>
          <p:cNvSpPr txBox="1">
            <a:spLocks noGrp="1"/>
          </p:cNvSpPr>
          <p:nvPr>
            <p:ph type="ctrTitle"/>
          </p:nvPr>
        </p:nvSpPr>
        <p:spPr>
          <a:xfrm>
            <a:off x="790975" y="720000"/>
            <a:ext cx="70986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RMSE for Ridge Regression = 29763</a:t>
            </a:r>
            <a:endParaRPr/>
          </a:p>
        </p:txBody>
      </p:sp>
      <p:pic>
        <p:nvPicPr>
          <p:cNvPr id="802" name="Google Shape;802;p25"/>
          <p:cNvPicPr preferRelativeResize="0"/>
          <p:nvPr/>
        </p:nvPicPr>
        <p:blipFill>
          <a:blip r:embed="rId3">
            <a:alphaModFix/>
          </a:blip>
          <a:stretch>
            <a:fillRect/>
          </a:stretch>
        </p:blipFill>
        <p:spPr>
          <a:xfrm>
            <a:off x="1708550" y="1130850"/>
            <a:ext cx="5479959" cy="3804600"/>
          </a:xfrm>
          <a:prstGeom prst="rect">
            <a:avLst/>
          </a:prstGeom>
          <a:noFill/>
          <a:ln>
            <a:noFill/>
          </a:ln>
        </p:spPr>
      </p:pic>
      <p:sp>
        <p:nvSpPr>
          <p:cNvPr id="803" name="Google Shape;803;p25"/>
          <p:cNvSpPr txBox="1"/>
          <p:nvPr/>
        </p:nvSpPr>
        <p:spPr>
          <a:xfrm>
            <a:off x="6140575" y="2457600"/>
            <a:ext cx="174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rgbClr val="6AA84F"/>
                </a:solidFill>
                <a:latin typeface="Montserrat"/>
                <a:ea typeface="Montserrat"/>
                <a:cs typeface="Montserrat"/>
                <a:sym typeface="Montserrat"/>
              </a:rPr>
              <a:t>y = 29763</a:t>
            </a:r>
            <a:endParaRPr sz="800">
              <a:solidFill>
                <a:srgbClr val="6AA84F"/>
              </a:solidFill>
              <a:latin typeface="Montserrat"/>
              <a:ea typeface="Montserrat"/>
              <a:cs typeface="Montserrat"/>
              <a:sym typeface="Montserrat"/>
            </a:endParaRPr>
          </a:p>
        </p:txBody>
      </p:sp>
      <p:sp>
        <p:nvSpPr>
          <p:cNvPr id="804" name="Google Shape;804;p25"/>
          <p:cNvSpPr txBox="1"/>
          <p:nvPr/>
        </p:nvSpPr>
        <p:spPr>
          <a:xfrm>
            <a:off x="6092875" y="3173300"/>
            <a:ext cx="174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rgbClr val="6AA84F"/>
                </a:solidFill>
                <a:latin typeface="Montserrat"/>
                <a:ea typeface="Montserrat"/>
                <a:cs typeface="Montserrat"/>
                <a:sym typeface="Montserrat"/>
              </a:rPr>
              <a:t>y = -29763</a:t>
            </a:r>
            <a:endParaRPr sz="800">
              <a:solidFill>
                <a:srgbClr val="6AA84F"/>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087"/>
        <p:cNvGrpSpPr/>
        <p:nvPr/>
      </p:nvGrpSpPr>
      <p:grpSpPr>
        <a:xfrm>
          <a:off x="0" y="0"/>
          <a:ext cx="0" cy="0"/>
          <a:chOff x="0" y="0"/>
          <a:chExt cx="0" cy="0"/>
        </a:xfrm>
      </p:grpSpPr>
      <p:sp>
        <p:nvSpPr>
          <p:cNvPr id="1088" name="Google Shape;1088;p33"/>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1089" name="Google Shape;1089;p33"/>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090" name="Google Shape;1090;p33"/>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091" name="Google Shape;1091;p33"/>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092" name="Google Shape;1092;p33"/>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1093" name="Google Shape;1093;p33"/>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094" name="Google Shape;1094;p33"/>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pic>
        <p:nvPicPr>
          <p:cNvPr id="1095" name="Google Shape;1095;p33"/>
          <p:cNvPicPr preferRelativeResize="0"/>
          <p:nvPr/>
        </p:nvPicPr>
        <p:blipFill>
          <a:blip r:embed="rId3">
            <a:alphaModFix/>
          </a:blip>
          <a:stretch>
            <a:fillRect/>
          </a:stretch>
        </p:blipFill>
        <p:spPr>
          <a:xfrm>
            <a:off x="750375" y="517400"/>
            <a:ext cx="6188775" cy="4250725"/>
          </a:xfrm>
          <a:prstGeom prst="rect">
            <a:avLst/>
          </a:prstGeom>
          <a:noFill/>
          <a:ln>
            <a:noFill/>
          </a:ln>
        </p:spPr>
      </p:pic>
      <p:sp>
        <p:nvSpPr>
          <p:cNvPr id="1096" name="Google Shape;1096;p33"/>
          <p:cNvSpPr txBox="1"/>
          <p:nvPr/>
        </p:nvSpPr>
        <p:spPr>
          <a:xfrm>
            <a:off x="1019575" y="4647350"/>
            <a:ext cx="7538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Reference link:</a:t>
            </a:r>
            <a:r>
              <a:rPr lang="en" sz="600">
                <a:solidFill>
                  <a:schemeClr val="dk1"/>
                </a:solidFill>
                <a:latin typeface="Montserrat"/>
                <a:ea typeface="Montserrat"/>
                <a:cs typeface="Montserrat"/>
                <a:sym typeface="Montserrat"/>
              </a:rPr>
              <a:t> </a:t>
            </a:r>
            <a:endParaRPr/>
          </a:p>
          <a:p>
            <a:pPr marL="0" lvl="0" indent="0" algn="l" rtl="0">
              <a:spcBef>
                <a:spcPts val="0"/>
              </a:spcBef>
              <a:spcAft>
                <a:spcPts val="0"/>
              </a:spcAft>
              <a:buNone/>
            </a:pPr>
            <a:r>
              <a:rPr lang="en" sz="800">
                <a:solidFill>
                  <a:schemeClr val="dk1"/>
                </a:solidFill>
                <a:latin typeface="Montserrat"/>
                <a:ea typeface="Montserrat"/>
                <a:cs typeface="Montserrat"/>
                <a:sym typeface="Montserrat"/>
              </a:rPr>
              <a:t>https://www.forbes.com/sites/johnwake/2018/11/02/the-next-housing-bust/?sh=353094318b79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a:spLocks noGrp="1"/>
          </p:cNvSpPr>
          <p:nvPr>
            <p:ph type="ctrTitle"/>
          </p:nvPr>
        </p:nvSpPr>
        <p:spPr>
          <a:xfrm>
            <a:off x="602600" y="462950"/>
            <a:ext cx="49800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a:t>
            </a:r>
            <a:endParaRPr>
              <a:solidFill>
                <a:srgbClr val="434343"/>
              </a:solidFill>
            </a:endParaRPr>
          </a:p>
        </p:txBody>
      </p:sp>
      <p:grpSp>
        <p:nvGrpSpPr>
          <p:cNvPr id="193" name="Google Shape;193;p14"/>
          <p:cNvGrpSpPr/>
          <p:nvPr/>
        </p:nvGrpSpPr>
        <p:grpSpPr>
          <a:xfrm>
            <a:off x="8122756" y="3177223"/>
            <a:ext cx="869321" cy="1955368"/>
            <a:chOff x="2449930" y="2556776"/>
            <a:chExt cx="1339065" cy="3009185"/>
          </a:xfrm>
        </p:grpSpPr>
        <p:sp>
          <p:nvSpPr>
            <p:cNvPr id="194" name="Google Shape;194;p14"/>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4"/>
          <p:cNvGrpSpPr/>
          <p:nvPr/>
        </p:nvGrpSpPr>
        <p:grpSpPr>
          <a:xfrm>
            <a:off x="6511969" y="3422100"/>
            <a:ext cx="1287593" cy="1710219"/>
            <a:chOff x="1231043" y="3326737"/>
            <a:chExt cx="1851853" cy="2457564"/>
          </a:xfrm>
        </p:grpSpPr>
        <p:sp>
          <p:nvSpPr>
            <p:cNvPr id="197" name="Google Shape;197;p14"/>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4"/>
          <p:cNvGrpSpPr/>
          <p:nvPr/>
        </p:nvGrpSpPr>
        <p:grpSpPr>
          <a:xfrm>
            <a:off x="7168862" y="4180641"/>
            <a:ext cx="1235324" cy="969576"/>
            <a:chOff x="3115275" y="2982775"/>
            <a:chExt cx="2142800" cy="1680375"/>
          </a:xfrm>
        </p:grpSpPr>
        <p:sp>
          <p:nvSpPr>
            <p:cNvPr id="200" name="Google Shape;200;p14"/>
            <p:cNvSpPr/>
            <p:nvPr/>
          </p:nvSpPr>
          <p:spPr>
            <a:xfrm>
              <a:off x="3115275" y="3687550"/>
              <a:ext cx="2142800" cy="975550"/>
            </a:xfrm>
            <a:custGeom>
              <a:avLst/>
              <a:gdLst/>
              <a:ahLst/>
              <a:cxnLst/>
              <a:rect l="l" t="t" r="r" b="b"/>
              <a:pathLst>
                <a:path w="85712" h="39022" extrusionOk="0">
                  <a:moveTo>
                    <a:pt x="1" y="1"/>
                  </a:moveTo>
                  <a:lnTo>
                    <a:pt x="1" y="39022"/>
                  </a:lnTo>
                  <a:lnTo>
                    <a:pt x="85711" y="39022"/>
                  </a:lnTo>
                  <a:lnTo>
                    <a:pt x="857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3284775" y="3065800"/>
              <a:ext cx="343700" cy="181350"/>
            </a:xfrm>
            <a:custGeom>
              <a:avLst/>
              <a:gdLst/>
              <a:ahLst/>
              <a:cxnLst/>
              <a:rect l="l" t="t" r="r" b="b"/>
              <a:pathLst>
                <a:path w="13748" h="7254" extrusionOk="0">
                  <a:moveTo>
                    <a:pt x="1" y="0"/>
                  </a:moveTo>
                  <a:lnTo>
                    <a:pt x="1" y="7253"/>
                  </a:lnTo>
                  <a:lnTo>
                    <a:pt x="13748" y="7253"/>
                  </a:lnTo>
                  <a:lnTo>
                    <a:pt x="137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3262025" y="2982775"/>
              <a:ext cx="389250" cy="102725"/>
            </a:xfrm>
            <a:custGeom>
              <a:avLst/>
              <a:gdLst/>
              <a:ahLst/>
              <a:cxnLst/>
              <a:rect l="l" t="t" r="r" b="b"/>
              <a:pathLst>
                <a:path w="15570" h="4109" extrusionOk="0">
                  <a:moveTo>
                    <a:pt x="328" y="1"/>
                  </a:moveTo>
                  <a:cubicBezTo>
                    <a:pt x="147" y="1"/>
                    <a:pt x="0" y="147"/>
                    <a:pt x="0" y="330"/>
                  </a:cubicBezTo>
                  <a:lnTo>
                    <a:pt x="0" y="3781"/>
                  </a:lnTo>
                  <a:cubicBezTo>
                    <a:pt x="0" y="3963"/>
                    <a:pt x="147" y="4108"/>
                    <a:pt x="328" y="4108"/>
                  </a:cubicBezTo>
                  <a:lnTo>
                    <a:pt x="15242" y="4108"/>
                  </a:lnTo>
                  <a:cubicBezTo>
                    <a:pt x="15423" y="4108"/>
                    <a:pt x="15570" y="3963"/>
                    <a:pt x="15570" y="3781"/>
                  </a:cubicBezTo>
                  <a:lnTo>
                    <a:pt x="15570" y="330"/>
                  </a:lnTo>
                  <a:cubicBezTo>
                    <a:pt x="15570" y="147"/>
                    <a:pt x="15423" y="1"/>
                    <a:pt x="15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3115275" y="3205475"/>
              <a:ext cx="2142800" cy="492300"/>
            </a:xfrm>
            <a:custGeom>
              <a:avLst/>
              <a:gdLst/>
              <a:ahLst/>
              <a:cxnLst/>
              <a:rect l="l" t="t" r="r" b="b"/>
              <a:pathLst>
                <a:path w="85712" h="19692" extrusionOk="0">
                  <a:moveTo>
                    <a:pt x="1376" y="1"/>
                  </a:moveTo>
                  <a:cubicBezTo>
                    <a:pt x="616" y="1"/>
                    <a:pt x="1" y="616"/>
                    <a:pt x="1" y="1376"/>
                  </a:cubicBezTo>
                  <a:lnTo>
                    <a:pt x="1" y="19692"/>
                  </a:lnTo>
                  <a:lnTo>
                    <a:pt x="85711" y="19692"/>
                  </a:lnTo>
                  <a:lnTo>
                    <a:pt x="85711" y="1376"/>
                  </a:lnTo>
                  <a:cubicBezTo>
                    <a:pt x="85711" y="616"/>
                    <a:pt x="85096" y="1"/>
                    <a:pt x="84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3873700" y="3447700"/>
              <a:ext cx="625950" cy="1215450"/>
            </a:xfrm>
            <a:custGeom>
              <a:avLst/>
              <a:gdLst/>
              <a:ahLst/>
              <a:cxnLst/>
              <a:rect l="l" t="t" r="r" b="b"/>
              <a:pathLst>
                <a:path w="25038" h="48618" extrusionOk="0">
                  <a:moveTo>
                    <a:pt x="12520" y="0"/>
                  </a:moveTo>
                  <a:lnTo>
                    <a:pt x="1" y="9988"/>
                  </a:lnTo>
                  <a:lnTo>
                    <a:pt x="1" y="48617"/>
                  </a:lnTo>
                  <a:lnTo>
                    <a:pt x="25037" y="48617"/>
                  </a:lnTo>
                  <a:lnTo>
                    <a:pt x="25037" y="9988"/>
                  </a:lnTo>
                  <a:lnTo>
                    <a:pt x="12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4066200" y="3612175"/>
              <a:ext cx="240950" cy="244475"/>
            </a:xfrm>
            <a:custGeom>
              <a:avLst/>
              <a:gdLst/>
              <a:ahLst/>
              <a:cxnLst/>
              <a:rect l="l" t="t" r="r" b="b"/>
              <a:pathLst>
                <a:path w="9638" h="9779" extrusionOk="0">
                  <a:moveTo>
                    <a:pt x="4820" y="1"/>
                  </a:moveTo>
                  <a:cubicBezTo>
                    <a:pt x="2158" y="1"/>
                    <a:pt x="0" y="2190"/>
                    <a:pt x="0" y="4890"/>
                  </a:cubicBezTo>
                  <a:cubicBezTo>
                    <a:pt x="0" y="7589"/>
                    <a:pt x="2158" y="9778"/>
                    <a:pt x="4820" y="9778"/>
                  </a:cubicBezTo>
                  <a:cubicBezTo>
                    <a:pt x="7480" y="9778"/>
                    <a:pt x="9638" y="7589"/>
                    <a:pt x="9638" y="4890"/>
                  </a:cubicBezTo>
                  <a:cubicBezTo>
                    <a:pt x="9638" y="2190"/>
                    <a:pt x="7480" y="1"/>
                    <a:pt x="48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3829525" y="3447700"/>
              <a:ext cx="714350" cy="284975"/>
            </a:xfrm>
            <a:custGeom>
              <a:avLst/>
              <a:gdLst/>
              <a:ahLst/>
              <a:cxnLst/>
              <a:rect l="l" t="t" r="r" b="b"/>
              <a:pathLst>
                <a:path w="28574" h="11399" fill="none" extrusionOk="0">
                  <a:moveTo>
                    <a:pt x="0" y="11398"/>
                  </a:moveTo>
                  <a:lnTo>
                    <a:pt x="14287" y="0"/>
                  </a:lnTo>
                  <a:lnTo>
                    <a:pt x="28574" y="11398"/>
                  </a:lnTo>
                </a:path>
              </a:pathLst>
            </a:custGeom>
            <a:noFill/>
            <a:ln w="1400" cap="rnd" cmpd="sng">
              <a:solidFill>
                <a:srgbClr val="F1F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4072125" y="4247975"/>
              <a:ext cx="254350" cy="415125"/>
            </a:xfrm>
            <a:custGeom>
              <a:avLst/>
              <a:gdLst/>
              <a:ahLst/>
              <a:cxnLst/>
              <a:rect l="l" t="t" r="r" b="b"/>
              <a:pathLst>
                <a:path w="10174" h="16605" extrusionOk="0">
                  <a:moveTo>
                    <a:pt x="5087" y="0"/>
                  </a:moveTo>
                  <a:cubicBezTo>
                    <a:pt x="2283" y="0"/>
                    <a:pt x="0" y="2305"/>
                    <a:pt x="0" y="5137"/>
                  </a:cubicBezTo>
                  <a:lnTo>
                    <a:pt x="0" y="16431"/>
                  </a:lnTo>
                  <a:cubicBezTo>
                    <a:pt x="2" y="16489"/>
                    <a:pt x="8" y="16547"/>
                    <a:pt x="17" y="16605"/>
                  </a:cubicBezTo>
                  <a:lnTo>
                    <a:pt x="10147" y="16605"/>
                  </a:lnTo>
                  <a:lnTo>
                    <a:pt x="10174" y="5137"/>
                  </a:lnTo>
                  <a:cubicBezTo>
                    <a:pt x="10174" y="2305"/>
                    <a:pt x="7893" y="0"/>
                    <a:pt x="508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4680400" y="3856575"/>
              <a:ext cx="359125" cy="692875"/>
            </a:xfrm>
            <a:custGeom>
              <a:avLst/>
              <a:gdLst/>
              <a:ahLst/>
              <a:cxnLst/>
              <a:rect l="l" t="t" r="r" b="b"/>
              <a:pathLst>
                <a:path w="14365" h="27715" extrusionOk="0">
                  <a:moveTo>
                    <a:pt x="7182" y="932"/>
                  </a:moveTo>
                  <a:cubicBezTo>
                    <a:pt x="10627" y="932"/>
                    <a:pt x="13433" y="3736"/>
                    <a:pt x="13433" y="7183"/>
                  </a:cubicBezTo>
                  <a:lnTo>
                    <a:pt x="13426" y="26783"/>
                  </a:lnTo>
                  <a:lnTo>
                    <a:pt x="932" y="26783"/>
                  </a:lnTo>
                  <a:lnTo>
                    <a:pt x="932" y="7183"/>
                  </a:lnTo>
                  <a:cubicBezTo>
                    <a:pt x="932" y="3736"/>
                    <a:pt x="3736" y="932"/>
                    <a:pt x="7182" y="932"/>
                  </a:cubicBezTo>
                  <a:close/>
                  <a:moveTo>
                    <a:pt x="7182" y="1"/>
                  </a:moveTo>
                  <a:cubicBezTo>
                    <a:pt x="3223" y="1"/>
                    <a:pt x="0" y="3223"/>
                    <a:pt x="0" y="7183"/>
                  </a:cubicBezTo>
                  <a:lnTo>
                    <a:pt x="0" y="26998"/>
                  </a:lnTo>
                  <a:cubicBezTo>
                    <a:pt x="0" y="27066"/>
                    <a:pt x="9" y="27133"/>
                    <a:pt x="27" y="27263"/>
                  </a:cubicBezTo>
                  <a:lnTo>
                    <a:pt x="40" y="27714"/>
                  </a:lnTo>
                  <a:lnTo>
                    <a:pt x="13873" y="27714"/>
                  </a:lnTo>
                  <a:lnTo>
                    <a:pt x="14327" y="27647"/>
                  </a:lnTo>
                  <a:lnTo>
                    <a:pt x="14345" y="27203"/>
                  </a:lnTo>
                  <a:cubicBezTo>
                    <a:pt x="14357" y="27134"/>
                    <a:pt x="14363" y="27068"/>
                    <a:pt x="14364" y="26999"/>
                  </a:cubicBezTo>
                  <a:lnTo>
                    <a:pt x="14364" y="7183"/>
                  </a:lnTo>
                  <a:cubicBezTo>
                    <a:pt x="14364" y="3223"/>
                    <a:pt x="11143" y="1"/>
                    <a:pt x="7182"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4692075" y="3868225"/>
              <a:ext cx="335800" cy="669575"/>
            </a:xfrm>
            <a:custGeom>
              <a:avLst/>
              <a:gdLst/>
              <a:ahLst/>
              <a:cxnLst/>
              <a:rect l="l" t="t" r="r" b="b"/>
              <a:pathLst>
                <a:path w="13432" h="26783" extrusionOk="0">
                  <a:moveTo>
                    <a:pt x="6715" y="0"/>
                  </a:moveTo>
                  <a:cubicBezTo>
                    <a:pt x="3023" y="0"/>
                    <a:pt x="1" y="3023"/>
                    <a:pt x="1" y="6717"/>
                  </a:cubicBezTo>
                  <a:lnTo>
                    <a:pt x="1" y="26532"/>
                  </a:lnTo>
                  <a:cubicBezTo>
                    <a:pt x="1" y="26618"/>
                    <a:pt x="23" y="26698"/>
                    <a:pt x="26" y="26783"/>
                  </a:cubicBezTo>
                  <a:lnTo>
                    <a:pt x="13406" y="26783"/>
                  </a:lnTo>
                  <a:cubicBezTo>
                    <a:pt x="13409" y="26698"/>
                    <a:pt x="13432" y="26618"/>
                    <a:pt x="13432" y="26532"/>
                  </a:cubicBezTo>
                  <a:lnTo>
                    <a:pt x="13432" y="6717"/>
                  </a:lnTo>
                  <a:cubicBezTo>
                    <a:pt x="13432" y="3023"/>
                    <a:pt x="10409" y="0"/>
                    <a:pt x="671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4680400" y="4406750"/>
              <a:ext cx="359125" cy="21250"/>
            </a:xfrm>
            <a:custGeom>
              <a:avLst/>
              <a:gdLst/>
              <a:ahLst/>
              <a:cxnLst/>
              <a:rect l="l" t="t" r="r" b="b"/>
              <a:pathLst>
                <a:path w="14365" h="850" extrusionOk="0">
                  <a:moveTo>
                    <a:pt x="0" y="1"/>
                  </a:moveTo>
                  <a:lnTo>
                    <a:pt x="0" y="849"/>
                  </a:lnTo>
                  <a:lnTo>
                    <a:pt x="14364" y="849"/>
                  </a:lnTo>
                  <a:lnTo>
                    <a:pt x="14364"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4680400" y="4215650"/>
              <a:ext cx="359125" cy="21225"/>
            </a:xfrm>
            <a:custGeom>
              <a:avLst/>
              <a:gdLst/>
              <a:ahLst/>
              <a:cxnLst/>
              <a:rect l="l" t="t" r="r" b="b"/>
              <a:pathLst>
                <a:path w="14365" h="849" extrusionOk="0">
                  <a:moveTo>
                    <a:pt x="0" y="0"/>
                  </a:moveTo>
                  <a:lnTo>
                    <a:pt x="0" y="848"/>
                  </a:lnTo>
                  <a:lnTo>
                    <a:pt x="14364" y="848"/>
                  </a:lnTo>
                  <a:lnTo>
                    <a:pt x="14364"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4764775" y="4226250"/>
              <a:ext cx="8075" cy="323200"/>
            </a:xfrm>
            <a:custGeom>
              <a:avLst/>
              <a:gdLst/>
              <a:ahLst/>
              <a:cxnLst/>
              <a:rect l="l" t="t" r="r" b="b"/>
              <a:pathLst>
                <a:path w="323" h="12928" extrusionOk="0">
                  <a:moveTo>
                    <a:pt x="1" y="0"/>
                  </a:moveTo>
                  <a:lnTo>
                    <a:pt x="1"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4825550" y="4226250"/>
              <a:ext cx="8050" cy="323200"/>
            </a:xfrm>
            <a:custGeom>
              <a:avLst/>
              <a:gdLst/>
              <a:ahLst/>
              <a:cxnLst/>
              <a:rect l="l" t="t" r="r" b="b"/>
              <a:pathLst>
                <a:path w="322" h="12928" extrusionOk="0">
                  <a:moveTo>
                    <a:pt x="0" y="0"/>
                  </a:moveTo>
                  <a:lnTo>
                    <a:pt x="0"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4886350" y="4226250"/>
              <a:ext cx="8025" cy="323200"/>
            </a:xfrm>
            <a:custGeom>
              <a:avLst/>
              <a:gdLst/>
              <a:ahLst/>
              <a:cxnLst/>
              <a:rect l="l" t="t" r="r" b="b"/>
              <a:pathLst>
                <a:path w="321" h="12928" extrusionOk="0">
                  <a:moveTo>
                    <a:pt x="0" y="0"/>
                  </a:moveTo>
                  <a:lnTo>
                    <a:pt x="0"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4947100" y="4226250"/>
              <a:ext cx="8050" cy="323200"/>
            </a:xfrm>
            <a:custGeom>
              <a:avLst/>
              <a:gdLst/>
              <a:ahLst/>
              <a:cxnLst/>
              <a:rect l="l" t="t" r="r" b="b"/>
              <a:pathLst>
                <a:path w="322" h="12928" extrusionOk="0">
                  <a:moveTo>
                    <a:pt x="1" y="0"/>
                  </a:moveTo>
                  <a:lnTo>
                    <a:pt x="1"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3321225" y="3828725"/>
              <a:ext cx="359125" cy="692875"/>
            </a:xfrm>
            <a:custGeom>
              <a:avLst/>
              <a:gdLst/>
              <a:ahLst/>
              <a:cxnLst/>
              <a:rect l="l" t="t" r="r" b="b"/>
              <a:pathLst>
                <a:path w="14365" h="27715" extrusionOk="0">
                  <a:moveTo>
                    <a:pt x="7183" y="932"/>
                  </a:moveTo>
                  <a:cubicBezTo>
                    <a:pt x="10629" y="932"/>
                    <a:pt x="13433" y="3736"/>
                    <a:pt x="13433" y="7183"/>
                  </a:cubicBezTo>
                  <a:lnTo>
                    <a:pt x="13424" y="26783"/>
                  </a:lnTo>
                  <a:lnTo>
                    <a:pt x="932" y="26783"/>
                  </a:lnTo>
                  <a:lnTo>
                    <a:pt x="932" y="7183"/>
                  </a:lnTo>
                  <a:cubicBezTo>
                    <a:pt x="932" y="3736"/>
                    <a:pt x="3736" y="932"/>
                    <a:pt x="7183" y="932"/>
                  </a:cubicBezTo>
                  <a:close/>
                  <a:moveTo>
                    <a:pt x="7183" y="1"/>
                  </a:moveTo>
                  <a:cubicBezTo>
                    <a:pt x="3223" y="1"/>
                    <a:pt x="1" y="3223"/>
                    <a:pt x="1" y="7183"/>
                  </a:cubicBezTo>
                  <a:lnTo>
                    <a:pt x="1" y="26998"/>
                  </a:lnTo>
                  <a:cubicBezTo>
                    <a:pt x="1" y="27066"/>
                    <a:pt x="10" y="27133"/>
                    <a:pt x="26" y="27264"/>
                  </a:cubicBezTo>
                  <a:lnTo>
                    <a:pt x="41" y="27715"/>
                  </a:lnTo>
                  <a:lnTo>
                    <a:pt x="13874" y="27715"/>
                  </a:lnTo>
                  <a:lnTo>
                    <a:pt x="14328" y="27648"/>
                  </a:lnTo>
                  <a:lnTo>
                    <a:pt x="14345" y="27203"/>
                  </a:lnTo>
                  <a:cubicBezTo>
                    <a:pt x="14357" y="27135"/>
                    <a:pt x="14363" y="27068"/>
                    <a:pt x="14365" y="27000"/>
                  </a:cubicBezTo>
                  <a:lnTo>
                    <a:pt x="14365" y="7183"/>
                  </a:lnTo>
                  <a:cubicBezTo>
                    <a:pt x="14365" y="3223"/>
                    <a:pt x="11142" y="1"/>
                    <a:pt x="7183"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3332875" y="3840425"/>
              <a:ext cx="335825" cy="669525"/>
            </a:xfrm>
            <a:custGeom>
              <a:avLst/>
              <a:gdLst/>
              <a:ahLst/>
              <a:cxnLst/>
              <a:rect l="l" t="t" r="r" b="b"/>
              <a:pathLst>
                <a:path w="13433" h="26781" extrusionOk="0">
                  <a:moveTo>
                    <a:pt x="6717" y="0"/>
                  </a:moveTo>
                  <a:cubicBezTo>
                    <a:pt x="3023" y="0"/>
                    <a:pt x="0" y="3021"/>
                    <a:pt x="0" y="6715"/>
                  </a:cubicBezTo>
                  <a:lnTo>
                    <a:pt x="0" y="26532"/>
                  </a:lnTo>
                  <a:cubicBezTo>
                    <a:pt x="0" y="26618"/>
                    <a:pt x="23" y="26696"/>
                    <a:pt x="27" y="26781"/>
                  </a:cubicBezTo>
                  <a:lnTo>
                    <a:pt x="13408" y="26781"/>
                  </a:lnTo>
                  <a:cubicBezTo>
                    <a:pt x="13411" y="26696"/>
                    <a:pt x="13433" y="26616"/>
                    <a:pt x="13433" y="26532"/>
                  </a:cubicBezTo>
                  <a:lnTo>
                    <a:pt x="13433" y="6715"/>
                  </a:lnTo>
                  <a:cubicBezTo>
                    <a:pt x="13433" y="3021"/>
                    <a:pt x="10411" y="0"/>
                    <a:pt x="671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3321225" y="4378925"/>
              <a:ext cx="359125" cy="21250"/>
            </a:xfrm>
            <a:custGeom>
              <a:avLst/>
              <a:gdLst/>
              <a:ahLst/>
              <a:cxnLst/>
              <a:rect l="l" t="t" r="r" b="b"/>
              <a:pathLst>
                <a:path w="14365" h="850"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3321225" y="4187800"/>
              <a:ext cx="359125" cy="21275"/>
            </a:xfrm>
            <a:custGeom>
              <a:avLst/>
              <a:gdLst/>
              <a:ahLst/>
              <a:cxnLst/>
              <a:rect l="l" t="t" r="r" b="b"/>
              <a:pathLst>
                <a:path w="14365" h="851"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3405600" y="4198400"/>
              <a:ext cx="8050" cy="323225"/>
            </a:xfrm>
            <a:custGeom>
              <a:avLst/>
              <a:gdLst/>
              <a:ahLst/>
              <a:cxnLst/>
              <a:rect l="l" t="t" r="r" b="b"/>
              <a:pathLst>
                <a:path w="322" h="12929" extrusionOk="0">
                  <a:moveTo>
                    <a:pt x="1" y="1"/>
                  </a:moveTo>
                  <a:lnTo>
                    <a:pt x="1" y="12929"/>
                  </a:lnTo>
                  <a:lnTo>
                    <a:pt x="321" y="12929"/>
                  </a:lnTo>
                  <a:lnTo>
                    <a:pt x="321"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3466375" y="4198400"/>
              <a:ext cx="8075" cy="323225"/>
            </a:xfrm>
            <a:custGeom>
              <a:avLst/>
              <a:gdLst/>
              <a:ahLst/>
              <a:cxnLst/>
              <a:rect l="l" t="t" r="r" b="b"/>
              <a:pathLst>
                <a:path w="323"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3527150" y="4198400"/>
              <a:ext cx="8050" cy="323225"/>
            </a:xfrm>
            <a:custGeom>
              <a:avLst/>
              <a:gdLst/>
              <a:ahLst/>
              <a:cxnLst/>
              <a:rect l="l" t="t" r="r" b="b"/>
              <a:pathLst>
                <a:path w="322"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3587900" y="4198400"/>
              <a:ext cx="8075" cy="323225"/>
            </a:xfrm>
            <a:custGeom>
              <a:avLst/>
              <a:gdLst/>
              <a:ahLst/>
              <a:cxnLst/>
              <a:rect l="l" t="t" r="r" b="b"/>
              <a:pathLst>
                <a:path w="323" h="12929" extrusionOk="0">
                  <a:moveTo>
                    <a:pt x="1" y="1"/>
                  </a:moveTo>
                  <a:lnTo>
                    <a:pt x="1"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3995650" y="3970650"/>
              <a:ext cx="407150" cy="217025"/>
            </a:xfrm>
            <a:custGeom>
              <a:avLst/>
              <a:gdLst/>
              <a:ahLst/>
              <a:cxnLst/>
              <a:rect l="l" t="t" r="r" b="b"/>
              <a:pathLst>
                <a:path w="16286" h="8681" extrusionOk="0">
                  <a:moveTo>
                    <a:pt x="0" y="1"/>
                  </a:moveTo>
                  <a:lnTo>
                    <a:pt x="0" y="8680"/>
                  </a:lnTo>
                  <a:lnTo>
                    <a:pt x="16286" y="8680"/>
                  </a:lnTo>
                  <a:lnTo>
                    <a:pt x="16286"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3726625" y="3422325"/>
              <a:ext cx="946000" cy="343625"/>
            </a:xfrm>
            <a:custGeom>
              <a:avLst/>
              <a:gdLst/>
              <a:ahLst/>
              <a:cxnLst/>
              <a:rect l="l" t="t" r="r" b="b"/>
              <a:pathLst>
                <a:path w="37840" h="13745" extrusionOk="0">
                  <a:moveTo>
                    <a:pt x="18920" y="1"/>
                  </a:moveTo>
                  <a:cubicBezTo>
                    <a:pt x="18535" y="1"/>
                    <a:pt x="18150" y="103"/>
                    <a:pt x="17832" y="308"/>
                  </a:cubicBezTo>
                  <a:lnTo>
                    <a:pt x="876" y="11234"/>
                  </a:lnTo>
                  <a:cubicBezTo>
                    <a:pt x="124" y="11719"/>
                    <a:pt x="1" y="12606"/>
                    <a:pt x="601" y="13214"/>
                  </a:cubicBezTo>
                  <a:cubicBezTo>
                    <a:pt x="945" y="13562"/>
                    <a:pt x="1453" y="13745"/>
                    <a:pt x="1966" y="13745"/>
                  </a:cubicBezTo>
                  <a:cubicBezTo>
                    <a:pt x="2347" y="13745"/>
                    <a:pt x="2729" y="13644"/>
                    <a:pt x="3053" y="13436"/>
                  </a:cubicBezTo>
                  <a:lnTo>
                    <a:pt x="18920" y="3210"/>
                  </a:lnTo>
                  <a:lnTo>
                    <a:pt x="34788" y="13436"/>
                  </a:lnTo>
                  <a:cubicBezTo>
                    <a:pt x="35110" y="13643"/>
                    <a:pt x="35495" y="13743"/>
                    <a:pt x="35876" y="13743"/>
                  </a:cubicBezTo>
                  <a:cubicBezTo>
                    <a:pt x="36388" y="13743"/>
                    <a:pt x="36895" y="13562"/>
                    <a:pt x="37239" y="13214"/>
                  </a:cubicBezTo>
                  <a:cubicBezTo>
                    <a:pt x="37840" y="12606"/>
                    <a:pt x="37717" y="11719"/>
                    <a:pt x="36964" y="11234"/>
                  </a:cubicBezTo>
                  <a:lnTo>
                    <a:pt x="20007" y="308"/>
                  </a:lnTo>
                  <a:cubicBezTo>
                    <a:pt x="19689" y="103"/>
                    <a:pt x="19304" y="1"/>
                    <a:pt x="189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4"/>
          <p:cNvGrpSpPr/>
          <p:nvPr/>
        </p:nvGrpSpPr>
        <p:grpSpPr>
          <a:xfrm>
            <a:off x="6559022" y="4164072"/>
            <a:ext cx="559407" cy="1003012"/>
            <a:chOff x="426500" y="2770200"/>
            <a:chExt cx="762550" cy="1408725"/>
          </a:xfrm>
        </p:grpSpPr>
        <p:sp>
          <p:nvSpPr>
            <p:cNvPr id="227" name="Google Shape;227;p14"/>
            <p:cNvSpPr/>
            <p:nvPr/>
          </p:nvSpPr>
          <p:spPr>
            <a:xfrm>
              <a:off x="610575" y="2849750"/>
              <a:ext cx="113675" cy="320325"/>
            </a:xfrm>
            <a:custGeom>
              <a:avLst/>
              <a:gdLst/>
              <a:ahLst/>
              <a:cxnLst/>
              <a:rect l="l" t="t" r="r" b="b"/>
              <a:pathLst>
                <a:path w="4547" h="12813" extrusionOk="0">
                  <a:moveTo>
                    <a:pt x="0" y="1"/>
                  </a:moveTo>
                  <a:lnTo>
                    <a:pt x="0" y="12812"/>
                  </a:lnTo>
                  <a:lnTo>
                    <a:pt x="4547" y="12812"/>
                  </a:lnTo>
                  <a:lnTo>
                    <a:pt x="4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588725" y="2770200"/>
              <a:ext cx="157375" cy="98450"/>
            </a:xfrm>
            <a:custGeom>
              <a:avLst/>
              <a:gdLst/>
              <a:ahLst/>
              <a:cxnLst/>
              <a:rect l="l" t="t" r="r" b="b"/>
              <a:pathLst>
                <a:path w="6295" h="3938" extrusionOk="0">
                  <a:moveTo>
                    <a:pt x="176" y="0"/>
                  </a:moveTo>
                  <a:cubicBezTo>
                    <a:pt x="78" y="0"/>
                    <a:pt x="1" y="79"/>
                    <a:pt x="1" y="175"/>
                  </a:cubicBezTo>
                  <a:lnTo>
                    <a:pt x="1" y="3763"/>
                  </a:lnTo>
                  <a:cubicBezTo>
                    <a:pt x="1" y="3861"/>
                    <a:pt x="78" y="3938"/>
                    <a:pt x="176" y="3938"/>
                  </a:cubicBezTo>
                  <a:lnTo>
                    <a:pt x="6118" y="3938"/>
                  </a:lnTo>
                  <a:cubicBezTo>
                    <a:pt x="6216" y="3938"/>
                    <a:pt x="6294" y="3861"/>
                    <a:pt x="6294" y="3763"/>
                  </a:cubicBezTo>
                  <a:lnTo>
                    <a:pt x="6294" y="175"/>
                  </a:lnTo>
                  <a:cubicBezTo>
                    <a:pt x="6294" y="79"/>
                    <a:pt x="6216" y="0"/>
                    <a:pt x="6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510500" y="2961650"/>
              <a:ext cx="60050" cy="283775"/>
            </a:xfrm>
            <a:custGeom>
              <a:avLst/>
              <a:gdLst/>
              <a:ahLst/>
              <a:cxnLst/>
              <a:rect l="l" t="t" r="r" b="b"/>
              <a:pathLst>
                <a:path w="2402" h="11351" extrusionOk="0">
                  <a:moveTo>
                    <a:pt x="1" y="0"/>
                  </a:moveTo>
                  <a:lnTo>
                    <a:pt x="1" y="11351"/>
                  </a:lnTo>
                  <a:lnTo>
                    <a:pt x="2402" y="11351"/>
                  </a:lnTo>
                  <a:lnTo>
                    <a:pt x="2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498975" y="2919650"/>
              <a:ext cx="83100" cy="52000"/>
            </a:xfrm>
            <a:custGeom>
              <a:avLst/>
              <a:gdLst/>
              <a:ahLst/>
              <a:cxnLst/>
              <a:rect l="l" t="t" r="r" b="b"/>
              <a:pathLst>
                <a:path w="3324" h="2080" extrusionOk="0">
                  <a:moveTo>
                    <a:pt x="119" y="0"/>
                  </a:moveTo>
                  <a:cubicBezTo>
                    <a:pt x="54" y="0"/>
                    <a:pt x="1" y="54"/>
                    <a:pt x="1" y="119"/>
                  </a:cubicBezTo>
                  <a:lnTo>
                    <a:pt x="1" y="1961"/>
                  </a:lnTo>
                  <a:cubicBezTo>
                    <a:pt x="1" y="2026"/>
                    <a:pt x="54" y="2079"/>
                    <a:pt x="119" y="2079"/>
                  </a:cubicBezTo>
                  <a:lnTo>
                    <a:pt x="3205" y="2079"/>
                  </a:lnTo>
                  <a:cubicBezTo>
                    <a:pt x="3270" y="2079"/>
                    <a:pt x="3324" y="2026"/>
                    <a:pt x="3324" y="1961"/>
                  </a:cubicBezTo>
                  <a:lnTo>
                    <a:pt x="3324" y="119"/>
                  </a:lnTo>
                  <a:cubicBezTo>
                    <a:pt x="3324" y="54"/>
                    <a:pt x="3270"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507050" y="3013725"/>
              <a:ext cx="600075" cy="1165200"/>
            </a:xfrm>
            <a:custGeom>
              <a:avLst/>
              <a:gdLst/>
              <a:ahLst/>
              <a:cxnLst/>
              <a:rect l="l" t="t" r="r" b="b"/>
              <a:pathLst>
                <a:path w="24003" h="46608" extrusionOk="0">
                  <a:moveTo>
                    <a:pt x="12001" y="1"/>
                  </a:moveTo>
                  <a:lnTo>
                    <a:pt x="1" y="9576"/>
                  </a:lnTo>
                  <a:lnTo>
                    <a:pt x="1" y="46607"/>
                  </a:lnTo>
                  <a:lnTo>
                    <a:pt x="24002" y="46607"/>
                  </a:lnTo>
                  <a:lnTo>
                    <a:pt x="24002" y="9576"/>
                  </a:lnTo>
                  <a:lnTo>
                    <a:pt x="12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691575" y="3171400"/>
              <a:ext cx="231000" cy="231000"/>
            </a:xfrm>
            <a:custGeom>
              <a:avLst/>
              <a:gdLst/>
              <a:ahLst/>
              <a:cxnLst/>
              <a:rect l="l" t="t" r="r" b="b"/>
              <a:pathLst>
                <a:path w="9240" h="9240" extrusionOk="0">
                  <a:moveTo>
                    <a:pt x="4620" y="1"/>
                  </a:moveTo>
                  <a:cubicBezTo>
                    <a:pt x="2069" y="1"/>
                    <a:pt x="1" y="2070"/>
                    <a:pt x="1" y="4620"/>
                  </a:cubicBezTo>
                  <a:cubicBezTo>
                    <a:pt x="1" y="7171"/>
                    <a:pt x="2069" y="9240"/>
                    <a:pt x="4620" y="9240"/>
                  </a:cubicBezTo>
                  <a:cubicBezTo>
                    <a:pt x="7172" y="9240"/>
                    <a:pt x="9239" y="7173"/>
                    <a:pt x="9239" y="4622"/>
                  </a:cubicBezTo>
                  <a:cubicBezTo>
                    <a:pt x="9239" y="2070"/>
                    <a:pt x="7172" y="1"/>
                    <a:pt x="46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426500" y="2978550"/>
              <a:ext cx="762550" cy="343600"/>
            </a:xfrm>
            <a:custGeom>
              <a:avLst/>
              <a:gdLst/>
              <a:ahLst/>
              <a:cxnLst/>
              <a:rect l="l" t="t" r="r" b="b"/>
              <a:pathLst>
                <a:path w="30502" h="13744" extrusionOk="0">
                  <a:moveTo>
                    <a:pt x="15224" y="1"/>
                  </a:moveTo>
                  <a:cubicBezTo>
                    <a:pt x="14913" y="1"/>
                    <a:pt x="14602" y="103"/>
                    <a:pt x="14345" y="308"/>
                  </a:cubicBezTo>
                  <a:lnTo>
                    <a:pt x="648" y="11234"/>
                  </a:lnTo>
                  <a:cubicBezTo>
                    <a:pt x="180" y="11608"/>
                    <a:pt x="0" y="12235"/>
                    <a:pt x="198" y="12800"/>
                  </a:cubicBezTo>
                  <a:cubicBezTo>
                    <a:pt x="396" y="13365"/>
                    <a:pt x="929" y="13743"/>
                    <a:pt x="1528" y="13743"/>
                  </a:cubicBezTo>
                  <a:cubicBezTo>
                    <a:pt x="1847" y="13743"/>
                    <a:pt x="2157" y="13635"/>
                    <a:pt x="2406" y="13436"/>
                  </a:cubicBezTo>
                  <a:lnTo>
                    <a:pt x="15223" y="3210"/>
                  </a:lnTo>
                  <a:lnTo>
                    <a:pt x="28042" y="13438"/>
                  </a:lnTo>
                  <a:cubicBezTo>
                    <a:pt x="28300" y="13643"/>
                    <a:pt x="28609" y="13742"/>
                    <a:pt x="28915" y="13742"/>
                  </a:cubicBezTo>
                  <a:cubicBezTo>
                    <a:pt x="29329" y="13742"/>
                    <a:pt x="29740" y="13561"/>
                    <a:pt x="30018" y="13212"/>
                  </a:cubicBezTo>
                  <a:cubicBezTo>
                    <a:pt x="30502" y="12604"/>
                    <a:pt x="30404" y="11720"/>
                    <a:pt x="29797" y="11234"/>
                  </a:cubicBezTo>
                  <a:lnTo>
                    <a:pt x="16102" y="308"/>
                  </a:lnTo>
                  <a:cubicBezTo>
                    <a:pt x="15845" y="103"/>
                    <a:pt x="15534" y="1"/>
                    <a:pt x="15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708400" y="3796000"/>
              <a:ext cx="221550" cy="382925"/>
            </a:xfrm>
            <a:custGeom>
              <a:avLst/>
              <a:gdLst/>
              <a:ahLst/>
              <a:cxnLst/>
              <a:rect l="l" t="t" r="r" b="b"/>
              <a:pathLst>
                <a:path w="8862" h="15317" extrusionOk="0">
                  <a:moveTo>
                    <a:pt x="4432" y="0"/>
                  </a:moveTo>
                  <a:cubicBezTo>
                    <a:pt x="1995" y="0"/>
                    <a:pt x="1" y="1994"/>
                    <a:pt x="1" y="4432"/>
                  </a:cubicBezTo>
                  <a:lnTo>
                    <a:pt x="1" y="15152"/>
                  </a:lnTo>
                  <a:cubicBezTo>
                    <a:pt x="1" y="15207"/>
                    <a:pt x="16" y="15260"/>
                    <a:pt x="17" y="15316"/>
                  </a:cubicBezTo>
                  <a:lnTo>
                    <a:pt x="8845" y="15316"/>
                  </a:lnTo>
                  <a:cubicBezTo>
                    <a:pt x="8847" y="15262"/>
                    <a:pt x="8861" y="15208"/>
                    <a:pt x="8861" y="15152"/>
                  </a:cubicBezTo>
                  <a:lnTo>
                    <a:pt x="8861" y="4430"/>
                  </a:lnTo>
                  <a:cubicBezTo>
                    <a:pt x="8861" y="1994"/>
                    <a:pt x="6868" y="0"/>
                    <a:pt x="4432"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539250" y="3458525"/>
              <a:ext cx="245525" cy="244300"/>
            </a:xfrm>
            <a:custGeom>
              <a:avLst/>
              <a:gdLst/>
              <a:ahLst/>
              <a:cxnLst/>
              <a:rect l="l" t="t" r="r" b="b"/>
              <a:pathLst>
                <a:path w="9821" h="9772" extrusionOk="0">
                  <a:moveTo>
                    <a:pt x="172" y="0"/>
                  </a:moveTo>
                  <a:cubicBezTo>
                    <a:pt x="77" y="0"/>
                    <a:pt x="0" y="76"/>
                    <a:pt x="0" y="171"/>
                  </a:cubicBezTo>
                  <a:lnTo>
                    <a:pt x="0" y="9601"/>
                  </a:lnTo>
                  <a:cubicBezTo>
                    <a:pt x="0" y="9696"/>
                    <a:pt x="77" y="9771"/>
                    <a:pt x="172" y="9771"/>
                  </a:cubicBezTo>
                  <a:lnTo>
                    <a:pt x="9648" y="9771"/>
                  </a:lnTo>
                  <a:cubicBezTo>
                    <a:pt x="9743" y="9771"/>
                    <a:pt x="9820" y="9696"/>
                    <a:pt x="9820" y="9601"/>
                  </a:cubicBezTo>
                  <a:lnTo>
                    <a:pt x="9820" y="171"/>
                  </a:lnTo>
                  <a:cubicBezTo>
                    <a:pt x="9820" y="76"/>
                    <a:pt x="9743" y="0"/>
                    <a:pt x="9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829425" y="3458525"/>
              <a:ext cx="245475" cy="244300"/>
            </a:xfrm>
            <a:custGeom>
              <a:avLst/>
              <a:gdLst/>
              <a:ahLst/>
              <a:cxnLst/>
              <a:rect l="l" t="t" r="r" b="b"/>
              <a:pathLst>
                <a:path w="9819" h="9772" extrusionOk="0">
                  <a:moveTo>
                    <a:pt x="230" y="0"/>
                  </a:moveTo>
                  <a:cubicBezTo>
                    <a:pt x="102" y="0"/>
                    <a:pt x="0" y="102"/>
                    <a:pt x="0" y="230"/>
                  </a:cubicBezTo>
                  <a:lnTo>
                    <a:pt x="0" y="9541"/>
                  </a:lnTo>
                  <a:cubicBezTo>
                    <a:pt x="0" y="9669"/>
                    <a:pt x="102" y="9771"/>
                    <a:pt x="230" y="9771"/>
                  </a:cubicBezTo>
                  <a:lnTo>
                    <a:pt x="9587" y="9771"/>
                  </a:lnTo>
                  <a:cubicBezTo>
                    <a:pt x="9715" y="9771"/>
                    <a:pt x="9819" y="9669"/>
                    <a:pt x="9819" y="9541"/>
                  </a:cubicBezTo>
                  <a:lnTo>
                    <a:pt x="9819" y="230"/>
                  </a:lnTo>
                  <a:cubicBezTo>
                    <a:pt x="9819" y="102"/>
                    <a:pt x="9715" y="0"/>
                    <a:pt x="9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4"/>
          <p:cNvGrpSpPr/>
          <p:nvPr/>
        </p:nvGrpSpPr>
        <p:grpSpPr>
          <a:xfrm>
            <a:off x="8454666" y="4292891"/>
            <a:ext cx="758576" cy="857455"/>
            <a:chOff x="1529700" y="2893025"/>
            <a:chExt cx="1419225" cy="1610850"/>
          </a:xfrm>
        </p:grpSpPr>
        <p:sp>
          <p:nvSpPr>
            <p:cNvPr id="238" name="Google Shape;238;p14"/>
            <p:cNvSpPr/>
            <p:nvPr/>
          </p:nvSpPr>
          <p:spPr>
            <a:xfrm>
              <a:off x="1621800" y="3568650"/>
              <a:ext cx="1327125" cy="935225"/>
            </a:xfrm>
            <a:custGeom>
              <a:avLst/>
              <a:gdLst/>
              <a:ahLst/>
              <a:cxnLst/>
              <a:rect l="l" t="t" r="r" b="b"/>
              <a:pathLst>
                <a:path w="53085" h="37409" extrusionOk="0">
                  <a:moveTo>
                    <a:pt x="0" y="1"/>
                  </a:moveTo>
                  <a:lnTo>
                    <a:pt x="0" y="37409"/>
                  </a:lnTo>
                  <a:lnTo>
                    <a:pt x="53084" y="37409"/>
                  </a:lnTo>
                  <a:lnTo>
                    <a:pt x="53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2489575" y="2972575"/>
              <a:ext cx="166600" cy="173875"/>
            </a:xfrm>
            <a:custGeom>
              <a:avLst/>
              <a:gdLst/>
              <a:ahLst/>
              <a:cxnLst/>
              <a:rect l="l" t="t" r="r" b="b"/>
              <a:pathLst>
                <a:path w="6664" h="6955" extrusionOk="0">
                  <a:moveTo>
                    <a:pt x="1" y="1"/>
                  </a:moveTo>
                  <a:lnTo>
                    <a:pt x="1" y="6954"/>
                  </a:lnTo>
                  <a:lnTo>
                    <a:pt x="6664" y="6954"/>
                  </a:lnTo>
                  <a:lnTo>
                    <a:pt x="66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2467750" y="2893025"/>
              <a:ext cx="210275" cy="98500"/>
            </a:xfrm>
            <a:custGeom>
              <a:avLst/>
              <a:gdLst/>
              <a:ahLst/>
              <a:cxnLst/>
              <a:rect l="l" t="t" r="r" b="b"/>
              <a:pathLst>
                <a:path w="8411" h="3940" extrusionOk="0">
                  <a:moveTo>
                    <a:pt x="190" y="0"/>
                  </a:moveTo>
                  <a:cubicBezTo>
                    <a:pt x="85" y="0"/>
                    <a:pt x="1" y="85"/>
                    <a:pt x="1" y="190"/>
                  </a:cubicBezTo>
                  <a:lnTo>
                    <a:pt x="1" y="3749"/>
                  </a:lnTo>
                  <a:cubicBezTo>
                    <a:pt x="1" y="3855"/>
                    <a:pt x="85" y="3939"/>
                    <a:pt x="190" y="3939"/>
                  </a:cubicBezTo>
                  <a:lnTo>
                    <a:pt x="8221" y="3939"/>
                  </a:lnTo>
                  <a:cubicBezTo>
                    <a:pt x="8326" y="3939"/>
                    <a:pt x="8410" y="3855"/>
                    <a:pt x="8410" y="3749"/>
                  </a:cubicBezTo>
                  <a:lnTo>
                    <a:pt x="8410" y="190"/>
                  </a:lnTo>
                  <a:cubicBezTo>
                    <a:pt x="8410" y="85"/>
                    <a:pt x="8326" y="0"/>
                    <a:pt x="8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2253475" y="3011325"/>
              <a:ext cx="101900" cy="106325"/>
            </a:xfrm>
            <a:custGeom>
              <a:avLst/>
              <a:gdLst/>
              <a:ahLst/>
              <a:cxnLst/>
              <a:rect l="l" t="t" r="r" b="b"/>
              <a:pathLst>
                <a:path w="4076" h="4253" extrusionOk="0">
                  <a:moveTo>
                    <a:pt x="0" y="1"/>
                  </a:moveTo>
                  <a:lnTo>
                    <a:pt x="0" y="4252"/>
                  </a:lnTo>
                  <a:lnTo>
                    <a:pt x="4075" y="4252"/>
                  </a:lnTo>
                  <a:lnTo>
                    <a:pt x="4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2240075" y="2962650"/>
              <a:ext cx="128650" cy="60225"/>
            </a:xfrm>
            <a:custGeom>
              <a:avLst/>
              <a:gdLst/>
              <a:ahLst/>
              <a:cxnLst/>
              <a:rect l="l" t="t" r="r" b="b"/>
              <a:pathLst>
                <a:path w="5146" h="2409" extrusionOk="0">
                  <a:moveTo>
                    <a:pt x="179" y="0"/>
                  </a:moveTo>
                  <a:cubicBezTo>
                    <a:pt x="81" y="0"/>
                    <a:pt x="1" y="81"/>
                    <a:pt x="1" y="178"/>
                  </a:cubicBezTo>
                  <a:lnTo>
                    <a:pt x="1" y="2231"/>
                  </a:lnTo>
                  <a:cubicBezTo>
                    <a:pt x="1" y="2329"/>
                    <a:pt x="81" y="2409"/>
                    <a:pt x="179" y="2409"/>
                  </a:cubicBezTo>
                  <a:lnTo>
                    <a:pt x="4967" y="2409"/>
                  </a:lnTo>
                  <a:cubicBezTo>
                    <a:pt x="5065" y="2409"/>
                    <a:pt x="5145" y="2329"/>
                    <a:pt x="5145" y="2231"/>
                  </a:cubicBezTo>
                  <a:lnTo>
                    <a:pt x="5145" y="178"/>
                  </a:lnTo>
                  <a:cubicBezTo>
                    <a:pt x="5145" y="81"/>
                    <a:pt x="5065" y="0"/>
                    <a:pt x="4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1621800" y="3106525"/>
              <a:ext cx="1327125" cy="471950"/>
            </a:xfrm>
            <a:custGeom>
              <a:avLst/>
              <a:gdLst/>
              <a:ahLst/>
              <a:cxnLst/>
              <a:rect l="l" t="t" r="r" b="b"/>
              <a:pathLst>
                <a:path w="53085" h="18878" extrusionOk="0">
                  <a:moveTo>
                    <a:pt x="2080" y="1"/>
                  </a:moveTo>
                  <a:cubicBezTo>
                    <a:pt x="932" y="1"/>
                    <a:pt x="0" y="931"/>
                    <a:pt x="0" y="2080"/>
                  </a:cubicBezTo>
                  <a:lnTo>
                    <a:pt x="0" y="18877"/>
                  </a:lnTo>
                  <a:lnTo>
                    <a:pt x="53084" y="18877"/>
                  </a:lnTo>
                  <a:lnTo>
                    <a:pt x="53084" y="2080"/>
                  </a:lnTo>
                  <a:cubicBezTo>
                    <a:pt x="53084" y="931"/>
                    <a:pt x="52153" y="1"/>
                    <a:pt x="510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1621800" y="3338725"/>
              <a:ext cx="600075" cy="1165150"/>
            </a:xfrm>
            <a:custGeom>
              <a:avLst/>
              <a:gdLst/>
              <a:ahLst/>
              <a:cxnLst/>
              <a:rect l="l" t="t" r="r" b="b"/>
              <a:pathLst>
                <a:path w="24003" h="46606" extrusionOk="0">
                  <a:moveTo>
                    <a:pt x="12002" y="1"/>
                  </a:moveTo>
                  <a:lnTo>
                    <a:pt x="0" y="9575"/>
                  </a:lnTo>
                  <a:lnTo>
                    <a:pt x="0" y="46606"/>
                  </a:lnTo>
                  <a:lnTo>
                    <a:pt x="24002" y="46606"/>
                  </a:lnTo>
                  <a:lnTo>
                    <a:pt x="24002" y="9575"/>
                  </a:lnTo>
                  <a:lnTo>
                    <a:pt x="12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1806350" y="3496400"/>
              <a:ext cx="231000" cy="234325"/>
            </a:xfrm>
            <a:custGeom>
              <a:avLst/>
              <a:gdLst/>
              <a:ahLst/>
              <a:cxnLst/>
              <a:rect l="l" t="t" r="r" b="b"/>
              <a:pathLst>
                <a:path w="9240" h="9373" extrusionOk="0">
                  <a:moveTo>
                    <a:pt x="4620" y="1"/>
                  </a:moveTo>
                  <a:cubicBezTo>
                    <a:pt x="2069" y="1"/>
                    <a:pt x="1" y="2099"/>
                    <a:pt x="1" y="4687"/>
                  </a:cubicBezTo>
                  <a:cubicBezTo>
                    <a:pt x="1" y="7276"/>
                    <a:pt x="2069" y="9373"/>
                    <a:pt x="4620" y="9373"/>
                  </a:cubicBezTo>
                  <a:cubicBezTo>
                    <a:pt x="7171" y="9373"/>
                    <a:pt x="9239" y="7276"/>
                    <a:pt x="9239" y="4687"/>
                  </a:cubicBezTo>
                  <a:cubicBezTo>
                    <a:pt x="9239" y="2099"/>
                    <a:pt x="7171" y="1"/>
                    <a:pt x="46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1579425" y="3338725"/>
              <a:ext cx="684850" cy="273200"/>
            </a:xfrm>
            <a:custGeom>
              <a:avLst/>
              <a:gdLst/>
              <a:ahLst/>
              <a:cxnLst/>
              <a:rect l="l" t="t" r="r" b="b"/>
              <a:pathLst>
                <a:path w="27394" h="10928" fill="none" extrusionOk="0">
                  <a:moveTo>
                    <a:pt x="27394" y="10927"/>
                  </a:moveTo>
                  <a:lnTo>
                    <a:pt x="13697" y="1"/>
                  </a:lnTo>
                  <a:lnTo>
                    <a:pt x="0" y="10927"/>
                  </a:lnTo>
                </a:path>
              </a:pathLst>
            </a:custGeom>
            <a:noFill/>
            <a:ln w="1400" cap="rnd" cmpd="sng">
              <a:solidFill>
                <a:srgbClr val="F1F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1787825" y="4105900"/>
              <a:ext cx="243850" cy="397975"/>
            </a:xfrm>
            <a:custGeom>
              <a:avLst/>
              <a:gdLst/>
              <a:ahLst/>
              <a:cxnLst/>
              <a:rect l="l" t="t" r="r" b="b"/>
              <a:pathLst>
                <a:path w="9754" h="15919" extrusionOk="0">
                  <a:moveTo>
                    <a:pt x="4876" y="1"/>
                  </a:moveTo>
                  <a:cubicBezTo>
                    <a:pt x="2187" y="1"/>
                    <a:pt x="0" y="2209"/>
                    <a:pt x="0" y="4925"/>
                  </a:cubicBezTo>
                  <a:lnTo>
                    <a:pt x="25" y="15919"/>
                  </a:lnTo>
                  <a:lnTo>
                    <a:pt x="9737" y="15919"/>
                  </a:lnTo>
                  <a:cubicBezTo>
                    <a:pt x="9746" y="15864"/>
                    <a:pt x="9752" y="15807"/>
                    <a:pt x="9753" y="15753"/>
                  </a:cubicBezTo>
                  <a:lnTo>
                    <a:pt x="9753" y="4925"/>
                  </a:lnTo>
                  <a:cubicBezTo>
                    <a:pt x="9753" y="2209"/>
                    <a:pt x="7566" y="1"/>
                    <a:pt x="4876"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445775" y="3741825"/>
              <a:ext cx="321925" cy="641925"/>
            </a:xfrm>
            <a:custGeom>
              <a:avLst/>
              <a:gdLst/>
              <a:ahLst/>
              <a:cxnLst/>
              <a:rect l="l" t="t" r="r" b="b"/>
              <a:pathLst>
                <a:path w="12877" h="25677" extrusionOk="0">
                  <a:moveTo>
                    <a:pt x="6439" y="1"/>
                  </a:moveTo>
                  <a:cubicBezTo>
                    <a:pt x="2898" y="1"/>
                    <a:pt x="0" y="2899"/>
                    <a:pt x="0" y="6440"/>
                  </a:cubicBezTo>
                  <a:lnTo>
                    <a:pt x="0" y="25437"/>
                  </a:lnTo>
                  <a:cubicBezTo>
                    <a:pt x="0" y="25520"/>
                    <a:pt x="22" y="25595"/>
                    <a:pt x="25" y="25677"/>
                  </a:cubicBezTo>
                  <a:lnTo>
                    <a:pt x="12853" y="25677"/>
                  </a:lnTo>
                  <a:cubicBezTo>
                    <a:pt x="12856" y="25595"/>
                    <a:pt x="12877" y="25520"/>
                    <a:pt x="12877" y="25437"/>
                  </a:cubicBezTo>
                  <a:lnTo>
                    <a:pt x="12877" y="6440"/>
                  </a:lnTo>
                  <a:cubicBezTo>
                    <a:pt x="12877" y="2899"/>
                    <a:pt x="9980" y="1"/>
                    <a:pt x="64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723375" y="3810525"/>
              <a:ext cx="373475" cy="212275"/>
            </a:xfrm>
            <a:custGeom>
              <a:avLst/>
              <a:gdLst/>
              <a:ahLst/>
              <a:cxnLst/>
              <a:rect l="l" t="t" r="r" b="b"/>
              <a:pathLst>
                <a:path w="14939" h="8491" extrusionOk="0">
                  <a:moveTo>
                    <a:pt x="1" y="1"/>
                  </a:moveTo>
                  <a:lnTo>
                    <a:pt x="1" y="8491"/>
                  </a:lnTo>
                  <a:lnTo>
                    <a:pt x="14939" y="8491"/>
                  </a:lnTo>
                  <a:lnTo>
                    <a:pt x="14939"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529700" y="3287375"/>
              <a:ext cx="762675" cy="343625"/>
            </a:xfrm>
            <a:custGeom>
              <a:avLst/>
              <a:gdLst/>
              <a:ahLst/>
              <a:cxnLst/>
              <a:rect l="l" t="t" r="r" b="b"/>
              <a:pathLst>
                <a:path w="30507" h="13745" extrusionOk="0">
                  <a:moveTo>
                    <a:pt x="15224" y="1"/>
                  </a:moveTo>
                  <a:cubicBezTo>
                    <a:pt x="14913" y="1"/>
                    <a:pt x="14603" y="103"/>
                    <a:pt x="14345" y="308"/>
                  </a:cubicBezTo>
                  <a:lnTo>
                    <a:pt x="649" y="11234"/>
                  </a:lnTo>
                  <a:cubicBezTo>
                    <a:pt x="182" y="11608"/>
                    <a:pt x="1" y="12237"/>
                    <a:pt x="198" y="12802"/>
                  </a:cubicBezTo>
                  <a:cubicBezTo>
                    <a:pt x="397" y="13367"/>
                    <a:pt x="931" y="13745"/>
                    <a:pt x="1528" y="13745"/>
                  </a:cubicBezTo>
                  <a:cubicBezTo>
                    <a:pt x="1847" y="13745"/>
                    <a:pt x="2157" y="13637"/>
                    <a:pt x="2406" y="13438"/>
                  </a:cubicBezTo>
                  <a:lnTo>
                    <a:pt x="15223" y="3211"/>
                  </a:lnTo>
                  <a:lnTo>
                    <a:pt x="28042" y="13438"/>
                  </a:lnTo>
                  <a:cubicBezTo>
                    <a:pt x="28301" y="13644"/>
                    <a:pt x="28611" y="13745"/>
                    <a:pt x="28918" y="13745"/>
                  </a:cubicBezTo>
                  <a:cubicBezTo>
                    <a:pt x="29333" y="13745"/>
                    <a:pt x="29743" y="13563"/>
                    <a:pt x="30022" y="13214"/>
                  </a:cubicBezTo>
                  <a:cubicBezTo>
                    <a:pt x="30507" y="12606"/>
                    <a:pt x="30407" y="11719"/>
                    <a:pt x="29799" y="11234"/>
                  </a:cubicBezTo>
                  <a:lnTo>
                    <a:pt x="16103" y="308"/>
                  </a:lnTo>
                  <a:cubicBezTo>
                    <a:pt x="15845" y="103"/>
                    <a:pt x="15535" y="1"/>
                    <a:pt x="152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14"/>
          <p:cNvSpPr txBox="1"/>
          <p:nvPr/>
        </p:nvSpPr>
        <p:spPr>
          <a:xfrm>
            <a:off x="606625" y="1287650"/>
            <a:ext cx="56799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Real Sky Estate Development has been developing residential areas around Ames and is looking to </a:t>
            </a:r>
            <a:r>
              <a:rPr lang="en" b="1">
                <a:latin typeface="Montserrat"/>
                <a:ea typeface="Montserrat"/>
                <a:cs typeface="Montserrat"/>
                <a:sym typeface="Montserrat"/>
              </a:rPr>
              <a:t>procure and develop new housing</a:t>
            </a:r>
            <a:r>
              <a:rPr lang="en">
                <a:latin typeface="Montserrat"/>
                <a:ea typeface="Montserrat"/>
                <a:cs typeface="Montserrat"/>
                <a:sym typeface="Montserrat"/>
              </a:rPr>
              <a:t> in the area. </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Previous housing developments </a:t>
            </a:r>
            <a:r>
              <a:rPr lang="en" b="1">
                <a:latin typeface="Montserrat"/>
                <a:ea typeface="Montserrat"/>
                <a:cs typeface="Montserrat"/>
                <a:sym typeface="Montserrat"/>
              </a:rPr>
              <a:t>were not returning favourable profits </a:t>
            </a:r>
            <a:r>
              <a:rPr lang="en">
                <a:latin typeface="Montserrat"/>
                <a:ea typeface="Montserrat"/>
                <a:cs typeface="Montserrat"/>
                <a:sym typeface="Montserrat"/>
              </a:rPr>
              <a:t>due to the recent pandemic and political tensions. It also caused a rise in the costs of living and building materials over the years.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Facing a forecasted recession in the upcoming year, Real Sky senior management team </a:t>
            </a:r>
            <a:r>
              <a:rPr lang="en">
                <a:solidFill>
                  <a:schemeClr val="dk1"/>
                </a:solidFill>
                <a:latin typeface="Montserrat"/>
                <a:ea typeface="Montserrat"/>
                <a:cs typeface="Montserrat"/>
                <a:sym typeface="Montserrat"/>
              </a:rPr>
              <a:t>has reached out to our data science team to </a:t>
            </a:r>
            <a:r>
              <a:rPr lang="en" b="1">
                <a:solidFill>
                  <a:schemeClr val="dk1"/>
                </a:solidFill>
                <a:latin typeface="Montserrat"/>
                <a:ea typeface="Montserrat"/>
                <a:cs typeface="Montserrat"/>
                <a:sym typeface="Montserrat"/>
              </a:rPr>
              <a:t>pinpoint factors</a:t>
            </a:r>
            <a:r>
              <a:rPr lang="en">
                <a:solidFill>
                  <a:schemeClr val="dk1"/>
                </a:solidFill>
                <a:latin typeface="Montserrat"/>
                <a:ea typeface="Montserrat"/>
                <a:cs typeface="Montserrat"/>
                <a:sym typeface="Montserrat"/>
              </a:rPr>
              <a:t> that will</a:t>
            </a:r>
            <a:r>
              <a:rPr lang="en">
                <a:latin typeface="Montserrat"/>
                <a:ea typeface="Montserrat"/>
                <a:cs typeface="Montserrat"/>
                <a:sym typeface="Montserrat"/>
              </a:rPr>
              <a:t> direct towards </a:t>
            </a:r>
            <a:r>
              <a:rPr lang="en" b="1">
                <a:latin typeface="Montserrat"/>
                <a:ea typeface="Montserrat"/>
                <a:cs typeface="Montserrat"/>
                <a:sym typeface="Montserrat"/>
              </a:rPr>
              <a:t>revamping the company’s focus structure to improve the attractiveness and sales price</a:t>
            </a:r>
            <a:r>
              <a:rPr lang="en">
                <a:latin typeface="Montserrat"/>
                <a:ea typeface="Montserrat"/>
                <a:cs typeface="Montserrat"/>
                <a:sym typeface="Montserrat"/>
              </a:rPr>
              <a:t> of</a:t>
            </a:r>
            <a:r>
              <a:rPr lang="en" b="1">
                <a:latin typeface="Montserrat"/>
                <a:ea typeface="Montserrat"/>
                <a:cs typeface="Montserrat"/>
                <a:sym typeface="Montserrat"/>
              </a:rPr>
              <a:t> </a:t>
            </a:r>
            <a:r>
              <a:rPr lang="en">
                <a:latin typeface="Montserrat"/>
                <a:ea typeface="Montserrat"/>
                <a:cs typeface="Montserrat"/>
                <a:sym typeface="Montserrat"/>
              </a:rPr>
              <a:t>new housing developments.  </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5"/>
          <p:cNvSpPr txBox="1">
            <a:spLocks noGrp="1"/>
          </p:cNvSpPr>
          <p:nvPr>
            <p:ph type="ctrTitle"/>
          </p:nvPr>
        </p:nvSpPr>
        <p:spPr>
          <a:xfrm>
            <a:off x="621800" y="523888"/>
            <a:ext cx="49800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solidFill>
                <a:srgbClr val="434343"/>
              </a:solidFill>
            </a:endParaRPr>
          </a:p>
        </p:txBody>
      </p:sp>
      <p:sp>
        <p:nvSpPr>
          <p:cNvPr id="257" name="Google Shape;257;p15"/>
          <p:cNvSpPr txBox="1">
            <a:spLocks noGrp="1"/>
          </p:cNvSpPr>
          <p:nvPr>
            <p:ph type="subTitle" idx="1"/>
          </p:nvPr>
        </p:nvSpPr>
        <p:spPr>
          <a:xfrm>
            <a:off x="621800" y="1765563"/>
            <a:ext cx="51303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Montserrat"/>
                <a:ea typeface="Montserrat"/>
                <a:cs typeface="Montserrat"/>
                <a:sym typeface="Montserrat"/>
              </a:rPr>
              <a:t>What </a:t>
            </a:r>
            <a:r>
              <a:rPr lang="en" sz="1900" b="1">
                <a:latin typeface="Montserrat"/>
                <a:ea typeface="Montserrat"/>
                <a:cs typeface="Montserrat"/>
                <a:sym typeface="Montserrat"/>
              </a:rPr>
              <a:t>core features </a:t>
            </a:r>
            <a:r>
              <a:rPr lang="en" sz="1900">
                <a:latin typeface="Montserrat"/>
                <a:ea typeface="Montserrat"/>
                <a:cs typeface="Montserrat"/>
                <a:sym typeface="Montserrat"/>
              </a:rPr>
              <a:t>should we, Real Sky, focus on to </a:t>
            </a:r>
            <a:r>
              <a:rPr lang="en" sz="1900" b="1">
                <a:latin typeface="Montserrat"/>
                <a:ea typeface="Montserrat"/>
                <a:cs typeface="Montserrat"/>
                <a:sym typeface="Montserrat"/>
              </a:rPr>
              <a:t>increase the sale price of homes</a:t>
            </a:r>
            <a:r>
              <a:rPr lang="en" sz="1900">
                <a:latin typeface="Montserrat"/>
                <a:ea typeface="Montserrat"/>
                <a:cs typeface="Montserrat"/>
                <a:sym typeface="Montserrat"/>
              </a:rPr>
              <a:t> for our next development project?</a:t>
            </a:r>
            <a:endParaRPr sz="1900">
              <a:solidFill>
                <a:srgbClr val="434343"/>
              </a:solidFill>
              <a:latin typeface="Montserrat"/>
              <a:ea typeface="Montserrat"/>
              <a:cs typeface="Montserrat"/>
              <a:sym typeface="Montserrat"/>
            </a:endParaRPr>
          </a:p>
        </p:txBody>
      </p:sp>
      <p:sp>
        <p:nvSpPr>
          <p:cNvPr id="258" name="Google Shape;258;p15"/>
          <p:cNvSpPr/>
          <p:nvPr/>
        </p:nvSpPr>
        <p:spPr>
          <a:xfrm>
            <a:off x="4622872" y="4357510"/>
            <a:ext cx="4595932" cy="86564"/>
          </a:xfrm>
          <a:custGeom>
            <a:avLst/>
            <a:gdLst/>
            <a:ahLst/>
            <a:cxnLst/>
            <a:rect l="l" t="t" r="r" b="b"/>
            <a:pathLst>
              <a:path w="285639" h="5380" extrusionOk="0">
                <a:moveTo>
                  <a:pt x="0" y="1"/>
                </a:moveTo>
                <a:lnTo>
                  <a:pt x="0" y="5379"/>
                </a:lnTo>
                <a:lnTo>
                  <a:pt x="285639" y="5379"/>
                </a:lnTo>
                <a:lnTo>
                  <a:pt x="2856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5171292" y="3823683"/>
            <a:ext cx="3470098" cy="84215"/>
          </a:xfrm>
          <a:custGeom>
            <a:avLst/>
            <a:gdLst/>
            <a:ahLst/>
            <a:cxnLst/>
            <a:rect l="l" t="t" r="r" b="b"/>
            <a:pathLst>
              <a:path w="215668" h="5234" extrusionOk="0">
                <a:moveTo>
                  <a:pt x="1" y="1"/>
                </a:moveTo>
                <a:lnTo>
                  <a:pt x="1" y="5234"/>
                </a:lnTo>
                <a:lnTo>
                  <a:pt x="215668" y="5234"/>
                </a:lnTo>
                <a:lnTo>
                  <a:pt x="2156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4717242" y="4444060"/>
            <a:ext cx="4393568" cy="778450"/>
          </a:xfrm>
          <a:custGeom>
            <a:avLst/>
            <a:gdLst/>
            <a:ahLst/>
            <a:cxnLst/>
            <a:rect l="l" t="t" r="r" b="b"/>
            <a:pathLst>
              <a:path w="273062" h="48381" extrusionOk="0">
                <a:moveTo>
                  <a:pt x="1" y="0"/>
                </a:moveTo>
                <a:lnTo>
                  <a:pt x="1" y="48381"/>
                </a:lnTo>
                <a:lnTo>
                  <a:pt x="273061" y="48381"/>
                </a:lnTo>
                <a:lnTo>
                  <a:pt x="2730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5284246" y="3907883"/>
            <a:ext cx="3259577" cy="1314617"/>
          </a:xfrm>
          <a:custGeom>
            <a:avLst/>
            <a:gdLst/>
            <a:ahLst/>
            <a:cxnLst/>
            <a:rect l="l" t="t" r="r" b="b"/>
            <a:pathLst>
              <a:path w="202584" h="81704" extrusionOk="0">
                <a:moveTo>
                  <a:pt x="0" y="1"/>
                </a:moveTo>
                <a:lnTo>
                  <a:pt x="0" y="81704"/>
                </a:lnTo>
                <a:lnTo>
                  <a:pt x="202584" y="81704"/>
                </a:lnTo>
                <a:lnTo>
                  <a:pt x="2025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5918282" y="3230964"/>
            <a:ext cx="1991524" cy="1991524"/>
          </a:xfrm>
          <a:custGeom>
            <a:avLst/>
            <a:gdLst/>
            <a:ahLst/>
            <a:cxnLst/>
            <a:rect l="l" t="t" r="r" b="b"/>
            <a:pathLst>
              <a:path w="123774" h="123774" extrusionOk="0">
                <a:moveTo>
                  <a:pt x="0" y="0"/>
                </a:moveTo>
                <a:lnTo>
                  <a:pt x="0" y="123774"/>
                </a:lnTo>
                <a:lnTo>
                  <a:pt x="123774" y="123774"/>
                </a:lnTo>
                <a:lnTo>
                  <a:pt x="123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5818153" y="3151189"/>
            <a:ext cx="2191780" cy="79790"/>
          </a:xfrm>
          <a:custGeom>
            <a:avLst/>
            <a:gdLst/>
            <a:ahLst/>
            <a:cxnLst/>
            <a:rect l="l" t="t" r="r" b="b"/>
            <a:pathLst>
              <a:path w="136220" h="4959" extrusionOk="0">
                <a:moveTo>
                  <a:pt x="0" y="1"/>
                </a:moveTo>
                <a:lnTo>
                  <a:pt x="0" y="4958"/>
                </a:lnTo>
                <a:lnTo>
                  <a:pt x="136220" y="4958"/>
                </a:lnTo>
                <a:lnTo>
                  <a:pt x="1362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6538513" y="2067491"/>
            <a:ext cx="751081" cy="3154975"/>
          </a:xfrm>
          <a:custGeom>
            <a:avLst/>
            <a:gdLst/>
            <a:ahLst/>
            <a:cxnLst/>
            <a:rect l="l" t="t" r="r" b="b"/>
            <a:pathLst>
              <a:path w="46680" h="196083" extrusionOk="0">
                <a:moveTo>
                  <a:pt x="1" y="1"/>
                </a:moveTo>
                <a:lnTo>
                  <a:pt x="1" y="196083"/>
                </a:lnTo>
                <a:lnTo>
                  <a:pt x="46679" y="196083"/>
                </a:lnTo>
                <a:lnTo>
                  <a:pt x="466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6637397" y="1991100"/>
            <a:ext cx="537921" cy="76419"/>
          </a:xfrm>
          <a:custGeom>
            <a:avLst/>
            <a:gdLst/>
            <a:ahLst/>
            <a:cxnLst/>
            <a:rect l="l" t="t" r="r" b="b"/>
            <a:pathLst>
              <a:path w="33432" h="7396" extrusionOk="0">
                <a:moveTo>
                  <a:pt x="1" y="0"/>
                </a:moveTo>
                <a:lnTo>
                  <a:pt x="1" y="7396"/>
                </a:lnTo>
                <a:lnTo>
                  <a:pt x="33432" y="7396"/>
                </a:lnTo>
                <a:lnTo>
                  <a:pt x="334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6979322" y="2797234"/>
            <a:ext cx="173643" cy="173692"/>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6979322" y="2797234"/>
            <a:ext cx="173643" cy="173692"/>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7652586" y="3334715"/>
            <a:ext cx="149717" cy="149669"/>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7652586" y="3334715"/>
            <a:ext cx="149717" cy="149669"/>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6678885" y="2216777"/>
            <a:ext cx="173708" cy="173692"/>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6678885" y="2216777"/>
            <a:ext cx="173708" cy="173692"/>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6979322" y="2216777"/>
            <a:ext cx="173643" cy="173692"/>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6979322" y="2216777"/>
            <a:ext cx="173643" cy="173692"/>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6678885" y="2507014"/>
            <a:ext cx="173708" cy="173708"/>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6678885" y="2507014"/>
            <a:ext cx="173708" cy="173708"/>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6979322" y="2507014"/>
            <a:ext cx="173643" cy="173708"/>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6979322" y="2507014"/>
            <a:ext cx="173643" cy="173708"/>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6678885" y="2797234"/>
            <a:ext cx="173708" cy="173692"/>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6678885" y="2797234"/>
            <a:ext cx="173708" cy="173692"/>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6678885" y="3087471"/>
            <a:ext cx="173708" cy="173708"/>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6678885" y="3087471"/>
            <a:ext cx="173708" cy="173708"/>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6979322" y="3087471"/>
            <a:ext cx="173643" cy="173708"/>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6979322" y="3087471"/>
            <a:ext cx="173643" cy="173708"/>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7393678" y="3334715"/>
            <a:ext cx="149669" cy="149669"/>
          </a:xfrm>
          <a:custGeom>
            <a:avLst/>
            <a:gdLst/>
            <a:ahLst/>
            <a:cxnLst/>
            <a:rect l="l" t="t" r="r" b="b"/>
            <a:pathLst>
              <a:path w="9302" h="9302" extrusionOk="0">
                <a:moveTo>
                  <a:pt x="0" y="0"/>
                </a:moveTo>
                <a:lnTo>
                  <a:pt x="0" y="9302"/>
                </a:lnTo>
                <a:lnTo>
                  <a:pt x="9302" y="9302"/>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7393678" y="3334715"/>
            <a:ext cx="149669" cy="149669"/>
          </a:xfrm>
          <a:custGeom>
            <a:avLst/>
            <a:gdLst/>
            <a:ahLst/>
            <a:cxnLst/>
            <a:rect l="l" t="t" r="r" b="b"/>
            <a:pathLst>
              <a:path w="9302" h="9302" extrusionOk="0">
                <a:moveTo>
                  <a:pt x="0" y="0"/>
                </a:moveTo>
                <a:lnTo>
                  <a:pt x="9302" y="9302"/>
                </a:lnTo>
                <a:lnTo>
                  <a:pt x="9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7393678" y="3621299"/>
            <a:ext cx="149669" cy="149717"/>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7393678" y="3621299"/>
            <a:ext cx="149669" cy="149717"/>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7652586" y="3621299"/>
            <a:ext cx="149717" cy="149717"/>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7652586" y="3621299"/>
            <a:ext cx="149717" cy="149717"/>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7393678" y="3907883"/>
            <a:ext cx="149669" cy="149717"/>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393678" y="3907883"/>
            <a:ext cx="149669" cy="149717"/>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652586" y="3907883"/>
            <a:ext cx="149717" cy="149717"/>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7652586" y="3907883"/>
            <a:ext cx="149717" cy="149717"/>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7393678" y="4194516"/>
            <a:ext cx="149669" cy="149717"/>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7393678" y="4194516"/>
            <a:ext cx="149669" cy="149717"/>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652586" y="4194516"/>
            <a:ext cx="149717" cy="149717"/>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7652586" y="4194516"/>
            <a:ext cx="149717" cy="149717"/>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7393678" y="4481100"/>
            <a:ext cx="149669" cy="149717"/>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7393678" y="4481100"/>
            <a:ext cx="149669" cy="149717"/>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7652586" y="4481100"/>
            <a:ext cx="149717" cy="149717"/>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7652586" y="4481100"/>
            <a:ext cx="149717" cy="149717"/>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7393678" y="4767732"/>
            <a:ext cx="149669" cy="149685"/>
          </a:xfrm>
          <a:custGeom>
            <a:avLst/>
            <a:gdLst/>
            <a:ahLst/>
            <a:cxnLst/>
            <a:rect l="l" t="t" r="r" b="b"/>
            <a:pathLst>
              <a:path w="9302" h="9303" extrusionOk="0">
                <a:moveTo>
                  <a:pt x="0" y="1"/>
                </a:moveTo>
                <a:lnTo>
                  <a:pt x="0" y="9302"/>
                </a:lnTo>
                <a:lnTo>
                  <a:pt x="9302" y="930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7393678" y="4767732"/>
            <a:ext cx="149669" cy="149685"/>
          </a:xfrm>
          <a:custGeom>
            <a:avLst/>
            <a:gdLst/>
            <a:ahLst/>
            <a:cxnLst/>
            <a:rect l="l" t="t" r="r" b="b"/>
            <a:pathLst>
              <a:path w="9302" h="9303" extrusionOk="0">
                <a:moveTo>
                  <a:pt x="0" y="1"/>
                </a:moveTo>
                <a:lnTo>
                  <a:pt x="9302" y="9302"/>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7652586" y="4767732"/>
            <a:ext cx="149717" cy="149685"/>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7652586" y="4767732"/>
            <a:ext cx="149717" cy="149685"/>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8017867" y="4062398"/>
            <a:ext cx="149717" cy="149717"/>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8017867" y="4062398"/>
            <a:ext cx="149717" cy="149717"/>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8276775" y="4062398"/>
            <a:ext cx="149717" cy="149717"/>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8276775" y="4062398"/>
            <a:ext cx="149717" cy="149717"/>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8017867" y="4349031"/>
            <a:ext cx="149717" cy="149685"/>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8017867" y="4349031"/>
            <a:ext cx="149717" cy="149685"/>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8276775" y="4349031"/>
            <a:ext cx="149717" cy="149685"/>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8276775" y="4349031"/>
            <a:ext cx="149717" cy="149685"/>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8017867" y="4635631"/>
            <a:ext cx="149717" cy="149701"/>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8017867" y="4635631"/>
            <a:ext cx="149717" cy="149701"/>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8276775" y="4635631"/>
            <a:ext cx="149717" cy="149701"/>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8276775" y="4635631"/>
            <a:ext cx="149717" cy="149701"/>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8017867" y="4922215"/>
            <a:ext cx="149717" cy="149717"/>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8017867" y="4922215"/>
            <a:ext cx="149717" cy="149717"/>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8276775" y="4922215"/>
            <a:ext cx="149717" cy="149717"/>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8276775" y="4922215"/>
            <a:ext cx="149717" cy="149717"/>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024156" y="3334715"/>
            <a:ext cx="149717" cy="149669"/>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6024156" y="3334715"/>
            <a:ext cx="149717" cy="149669"/>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6283097" y="3334715"/>
            <a:ext cx="149685" cy="149669"/>
          </a:xfrm>
          <a:custGeom>
            <a:avLst/>
            <a:gdLst/>
            <a:ahLst/>
            <a:cxnLst/>
            <a:rect l="l" t="t" r="r" b="b"/>
            <a:pathLst>
              <a:path w="9303" h="9302" extrusionOk="0">
                <a:moveTo>
                  <a:pt x="1" y="0"/>
                </a:moveTo>
                <a:lnTo>
                  <a:pt x="1" y="9302"/>
                </a:lnTo>
                <a:lnTo>
                  <a:pt x="9302" y="930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6283097" y="3334715"/>
            <a:ext cx="149685" cy="149669"/>
          </a:xfrm>
          <a:custGeom>
            <a:avLst/>
            <a:gdLst/>
            <a:ahLst/>
            <a:cxnLst/>
            <a:rect l="l" t="t" r="r" b="b"/>
            <a:pathLst>
              <a:path w="9303" h="9302" extrusionOk="0">
                <a:moveTo>
                  <a:pt x="1" y="0"/>
                </a:moveTo>
                <a:lnTo>
                  <a:pt x="9302" y="9302"/>
                </a:lnTo>
                <a:lnTo>
                  <a:pt x="9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6024156" y="3621299"/>
            <a:ext cx="149717" cy="149717"/>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6024156" y="3621299"/>
            <a:ext cx="149717" cy="149717"/>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6283097" y="3621299"/>
            <a:ext cx="149685" cy="149717"/>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6283097" y="3621299"/>
            <a:ext cx="149685" cy="149717"/>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6024156" y="3907883"/>
            <a:ext cx="149717" cy="149717"/>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6024156" y="3907883"/>
            <a:ext cx="149717" cy="149717"/>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6283097" y="3907883"/>
            <a:ext cx="149685" cy="149717"/>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6283097" y="3907883"/>
            <a:ext cx="149685" cy="149717"/>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6024156" y="4194516"/>
            <a:ext cx="149717" cy="149717"/>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6024156" y="4194516"/>
            <a:ext cx="149717" cy="149717"/>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6283097" y="4194516"/>
            <a:ext cx="149685" cy="149717"/>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6283097" y="4194516"/>
            <a:ext cx="149685" cy="149717"/>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6024156" y="4481100"/>
            <a:ext cx="149717" cy="149717"/>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6024156" y="4481100"/>
            <a:ext cx="149717" cy="149717"/>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6283097" y="4481100"/>
            <a:ext cx="149685" cy="149717"/>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6283097" y="4481100"/>
            <a:ext cx="149685" cy="149717"/>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6024156" y="4767732"/>
            <a:ext cx="149717" cy="149685"/>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6024156" y="4767732"/>
            <a:ext cx="149717" cy="149685"/>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6283097" y="4767732"/>
            <a:ext cx="149685" cy="149685"/>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6283097" y="4767732"/>
            <a:ext cx="149685" cy="149685"/>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5412308" y="4062398"/>
            <a:ext cx="149717" cy="149717"/>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5412308" y="4062398"/>
            <a:ext cx="149717" cy="149717"/>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5671249" y="4062398"/>
            <a:ext cx="149685" cy="149717"/>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5671249" y="4062398"/>
            <a:ext cx="149685" cy="149717"/>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5412308" y="4349031"/>
            <a:ext cx="149717" cy="149685"/>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5412308" y="4349031"/>
            <a:ext cx="149717" cy="149685"/>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5671249" y="4349031"/>
            <a:ext cx="149685" cy="149685"/>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5671249" y="4349031"/>
            <a:ext cx="149685" cy="149685"/>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5412308" y="4635631"/>
            <a:ext cx="149717" cy="149701"/>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5412308" y="4635631"/>
            <a:ext cx="149717" cy="149701"/>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5671249" y="4635631"/>
            <a:ext cx="149685" cy="149701"/>
          </a:xfrm>
          <a:custGeom>
            <a:avLst/>
            <a:gdLst/>
            <a:ahLst/>
            <a:cxnLst/>
            <a:rect l="l" t="t" r="r" b="b"/>
            <a:pathLst>
              <a:path w="9303" h="9304" extrusionOk="0">
                <a:moveTo>
                  <a:pt x="1" y="0"/>
                </a:moveTo>
                <a:lnTo>
                  <a:pt x="1" y="9304"/>
                </a:lnTo>
                <a:lnTo>
                  <a:pt x="9302" y="930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5671249" y="4635631"/>
            <a:ext cx="149685" cy="149701"/>
          </a:xfrm>
          <a:custGeom>
            <a:avLst/>
            <a:gdLst/>
            <a:ahLst/>
            <a:cxnLst/>
            <a:rect l="l" t="t" r="r" b="b"/>
            <a:pathLst>
              <a:path w="9303" h="9304" extrusionOk="0">
                <a:moveTo>
                  <a:pt x="1" y="0"/>
                </a:moveTo>
                <a:lnTo>
                  <a:pt x="9302" y="9304"/>
                </a:lnTo>
                <a:lnTo>
                  <a:pt x="9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5412308" y="4922215"/>
            <a:ext cx="149717" cy="149717"/>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5412308" y="4922215"/>
            <a:ext cx="149717" cy="149717"/>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5671249" y="4922215"/>
            <a:ext cx="149685" cy="149717"/>
          </a:xfrm>
          <a:custGeom>
            <a:avLst/>
            <a:gdLst/>
            <a:ahLst/>
            <a:cxnLst/>
            <a:rect l="l" t="t" r="r" b="b"/>
            <a:pathLst>
              <a:path w="9303" h="9305" extrusionOk="0">
                <a:moveTo>
                  <a:pt x="1" y="0"/>
                </a:moveTo>
                <a:lnTo>
                  <a:pt x="1" y="9304"/>
                </a:lnTo>
                <a:lnTo>
                  <a:pt x="9302" y="930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5671249" y="4922215"/>
            <a:ext cx="149685" cy="149717"/>
          </a:xfrm>
          <a:custGeom>
            <a:avLst/>
            <a:gdLst/>
            <a:ahLst/>
            <a:cxnLst/>
            <a:rect l="l" t="t" r="r" b="b"/>
            <a:pathLst>
              <a:path w="9303" h="9305" extrusionOk="0">
                <a:moveTo>
                  <a:pt x="1" y="0"/>
                </a:moveTo>
                <a:lnTo>
                  <a:pt x="9302" y="9304"/>
                </a:lnTo>
                <a:lnTo>
                  <a:pt x="9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4788119" y="4635631"/>
            <a:ext cx="149717" cy="149701"/>
          </a:xfrm>
          <a:custGeom>
            <a:avLst/>
            <a:gdLst/>
            <a:ahLst/>
            <a:cxnLst/>
            <a:rect l="l" t="t" r="r" b="b"/>
            <a:pathLst>
              <a:path w="9305" h="9304" extrusionOk="0">
                <a:moveTo>
                  <a:pt x="0" y="0"/>
                </a:moveTo>
                <a:lnTo>
                  <a:pt x="0" y="9304"/>
                </a:lnTo>
                <a:lnTo>
                  <a:pt x="9304" y="930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4788119" y="4635631"/>
            <a:ext cx="149717" cy="149701"/>
          </a:xfrm>
          <a:custGeom>
            <a:avLst/>
            <a:gdLst/>
            <a:ahLst/>
            <a:cxnLst/>
            <a:rect l="l" t="t" r="r" b="b"/>
            <a:pathLst>
              <a:path w="9305" h="9304" extrusionOk="0">
                <a:moveTo>
                  <a:pt x="0" y="0"/>
                </a:moveTo>
                <a:lnTo>
                  <a:pt x="9304" y="9304"/>
                </a:lnTo>
                <a:lnTo>
                  <a:pt x="93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5047011" y="4635631"/>
            <a:ext cx="149717" cy="149701"/>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5047011" y="4635631"/>
            <a:ext cx="149717" cy="149701"/>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4788119" y="4922215"/>
            <a:ext cx="149717" cy="149717"/>
          </a:xfrm>
          <a:custGeom>
            <a:avLst/>
            <a:gdLst/>
            <a:ahLst/>
            <a:cxnLst/>
            <a:rect l="l" t="t" r="r" b="b"/>
            <a:pathLst>
              <a:path w="9305" h="9305" extrusionOk="0">
                <a:moveTo>
                  <a:pt x="0" y="0"/>
                </a:moveTo>
                <a:lnTo>
                  <a:pt x="0" y="9304"/>
                </a:lnTo>
                <a:lnTo>
                  <a:pt x="9304" y="930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4788119" y="4922215"/>
            <a:ext cx="149717" cy="149717"/>
          </a:xfrm>
          <a:custGeom>
            <a:avLst/>
            <a:gdLst/>
            <a:ahLst/>
            <a:cxnLst/>
            <a:rect l="l" t="t" r="r" b="b"/>
            <a:pathLst>
              <a:path w="9305" h="9305" extrusionOk="0">
                <a:moveTo>
                  <a:pt x="0" y="0"/>
                </a:moveTo>
                <a:lnTo>
                  <a:pt x="9304" y="9304"/>
                </a:lnTo>
                <a:lnTo>
                  <a:pt x="93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5047011" y="4922215"/>
            <a:ext cx="149717" cy="149717"/>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5047011" y="4922215"/>
            <a:ext cx="149717" cy="149717"/>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619884" y="4623274"/>
            <a:ext cx="149717" cy="149669"/>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8619884" y="4623274"/>
            <a:ext cx="149717" cy="149669"/>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8878792" y="4623274"/>
            <a:ext cx="149717" cy="149669"/>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8878792" y="4623274"/>
            <a:ext cx="149717" cy="149669"/>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8619884" y="4909858"/>
            <a:ext cx="149717" cy="149717"/>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8619884" y="4909858"/>
            <a:ext cx="149717" cy="149717"/>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8878792" y="4909858"/>
            <a:ext cx="149717" cy="149717"/>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8878792" y="4909858"/>
            <a:ext cx="149717" cy="149717"/>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6678885" y="3377724"/>
            <a:ext cx="173708" cy="173708"/>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6678885" y="3377724"/>
            <a:ext cx="173708" cy="173708"/>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6979322" y="3377724"/>
            <a:ext cx="173643" cy="173708"/>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6979322" y="3377724"/>
            <a:ext cx="173643" cy="173708"/>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6678885" y="3667945"/>
            <a:ext cx="173708" cy="173692"/>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6678885" y="3667945"/>
            <a:ext cx="173708" cy="173692"/>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6979322" y="3667945"/>
            <a:ext cx="173643" cy="173692"/>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6979322" y="3667945"/>
            <a:ext cx="173643" cy="173692"/>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6678885" y="3958181"/>
            <a:ext cx="173708" cy="173708"/>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6678885" y="3958181"/>
            <a:ext cx="173708" cy="173708"/>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6979322" y="3958181"/>
            <a:ext cx="173643" cy="173708"/>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6979322" y="3958181"/>
            <a:ext cx="173643" cy="173708"/>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6678885" y="4248434"/>
            <a:ext cx="173708" cy="173659"/>
          </a:xfrm>
          <a:custGeom>
            <a:avLst/>
            <a:gdLst/>
            <a:ahLst/>
            <a:cxnLst/>
            <a:rect l="l" t="t" r="r" b="b"/>
            <a:pathLst>
              <a:path w="10796" h="10793" extrusionOk="0">
                <a:moveTo>
                  <a:pt x="1" y="1"/>
                </a:moveTo>
                <a:lnTo>
                  <a:pt x="1" y="10792"/>
                </a:lnTo>
                <a:lnTo>
                  <a:pt x="10795" y="1079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6678885" y="4248434"/>
            <a:ext cx="173708" cy="173659"/>
          </a:xfrm>
          <a:custGeom>
            <a:avLst/>
            <a:gdLst/>
            <a:ahLst/>
            <a:cxnLst/>
            <a:rect l="l" t="t" r="r" b="b"/>
            <a:pathLst>
              <a:path w="10796" h="10793" extrusionOk="0">
                <a:moveTo>
                  <a:pt x="1" y="1"/>
                </a:moveTo>
                <a:lnTo>
                  <a:pt x="10795" y="10792"/>
                </a:lnTo>
                <a:lnTo>
                  <a:pt x="10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6979322" y="4248434"/>
            <a:ext cx="173643" cy="173659"/>
          </a:xfrm>
          <a:custGeom>
            <a:avLst/>
            <a:gdLst/>
            <a:ahLst/>
            <a:cxnLst/>
            <a:rect l="l" t="t" r="r" b="b"/>
            <a:pathLst>
              <a:path w="10792" h="10793" extrusionOk="0">
                <a:moveTo>
                  <a:pt x="0" y="1"/>
                </a:moveTo>
                <a:lnTo>
                  <a:pt x="0" y="10792"/>
                </a:lnTo>
                <a:lnTo>
                  <a:pt x="10792" y="1079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6979322" y="4248434"/>
            <a:ext cx="173643" cy="173659"/>
          </a:xfrm>
          <a:custGeom>
            <a:avLst/>
            <a:gdLst/>
            <a:ahLst/>
            <a:cxnLst/>
            <a:rect l="l" t="t" r="r" b="b"/>
            <a:pathLst>
              <a:path w="10792" h="10793" extrusionOk="0">
                <a:moveTo>
                  <a:pt x="0" y="1"/>
                </a:moveTo>
                <a:lnTo>
                  <a:pt x="10792" y="10792"/>
                </a:lnTo>
                <a:lnTo>
                  <a:pt x="107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6678885" y="4538639"/>
            <a:ext cx="173708" cy="173708"/>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6678885" y="4538639"/>
            <a:ext cx="173708" cy="173708"/>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6979322" y="4538639"/>
            <a:ext cx="173643" cy="173708"/>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6979322" y="4538639"/>
            <a:ext cx="173643" cy="173708"/>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5"/>
          <p:cNvGrpSpPr/>
          <p:nvPr/>
        </p:nvGrpSpPr>
        <p:grpSpPr>
          <a:xfrm>
            <a:off x="6075960" y="3377719"/>
            <a:ext cx="1626388" cy="1624757"/>
            <a:chOff x="3040984" y="3681059"/>
            <a:chExt cx="356164" cy="355815"/>
          </a:xfrm>
        </p:grpSpPr>
        <p:sp>
          <p:nvSpPr>
            <p:cNvPr id="399" name="Google Shape;399;p15"/>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6"/>
          <p:cNvSpPr txBox="1">
            <a:spLocks noGrp="1"/>
          </p:cNvSpPr>
          <p:nvPr>
            <p:ph type="ctrTitle"/>
          </p:nvPr>
        </p:nvSpPr>
        <p:spPr>
          <a:xfrm>
            <a:off x="621800" y="523888"/>
            <a:ext cx="49800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WORKFLOW PROCESS</a:t>
            </a:r>
            <a:endParaRPr>
              <a:solidFill>
                <a:srgbClr val="434343"/>
              </a:solidFill>
            </a:endParaRPr>
          </a:p>
        </p:txBody>
      </p:sp>
      <p:grpSp>
        <p:nvGrpSpPr>
          <p:cNvPr id="407" name="Google Shape;407;p16"/>
          <p:cNvGrpSpPr/>
          <p:nvPr/>
        </p:nvGrpSpPr>
        <p:grpSpPr>
          <a:xfrm rot="5400000">
            <a:off x="6419572" y="1749875"/>
            <a:ext cx="1709942" cy="2207509"/>
            <a:chOff x="5813788" y="1327518"/>
            <a:chExt cx="1801267" cy="3815919"/>
          </a:xfrm>
        </p:grpSpPr>
        <p:sp>
          <p:nvSpPr>
            <p:cNvPr id="408" name="Google Shape;408;p16"/>
            <p:cNvSpPr/>
            <p:nvPr/>
          </p:nvSpPr>
          <p:spPr>
            <a:xfrm>
              <a:off x="5813788" y="1327518"/>
              <a:ext cx="1801267" cy="593728"/>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a:off x="5997545" y="1458976"/>
              <a:ext cx="1433668" cy="3684462"/>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solidFill>
                    <a:schemeClr val="dk1"/>
                  </a:solidFill>
                </a:rPr>
                <a:t>		</a:t>
              </a:r>
              <a:endParaRPr>
                <a:solidFill>
                  <a:schemeClr val="dk1"/>
                </a:solidFill>
              </a:endParaRPr>
            </a:p>
          </p:txBody>
        </p:sp>
        <p:sp>
          <p:nvSpPr>
            <p:cNvPr id="410" name="Google Shape;410;p16"/>
            <p:cNvSpPr/>
            <p:nvPr/>
          </p:nvSpPr>
          <p:spPr>
            <a:xfrm>
              <a:off x="6135879" y="1595205"/>
              <a:ext cx="1157000" cy="3457024"/>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6"/>
          <p:cNvGrpSpPr/>
          <p:nvPr/>
        </p:nvGrpSpPr>
        <p:grpSpPr>
          <a:xfrm rot="5400000">
            <a:off x="4588423" y="1681081"/>
            <a:ext cx="1761204" cy="2295159"/>
            <a:chOff x="4375772" y="1776620"/>
            <a:chExt cx="1810262" cy="3366817"/>
          </a:xfrm>
        </p:grpSpPr>
        <p:sp>
          <p:nvSpPr>
            <p:cNvPr id="412" name="Google Shape;412;p16"/>
            <p:cNvSpPr/>
            <p:nvPr/>
          </p:nvSpPr>
          <p:spPr>
            <a:xfrm>
              <a:off x="4375772" y="1776620"/>
              <a:ext cx="1810262" cy="594492"/>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a:off x="4564154" y="1908824"/>
              <a:ext cx="1433583" cy="3234613"/>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a:off x="4702424" y="2044981"/>
              <a:ext cx="1157063" cy="3007248"/>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rot="5400000">
            <a:off x="2857953" y="1779360"/>
            <a:ext cx="1761211" cy="2098492"/>
            <a:chOff x="2953976" y="2152854"/>
            <a:chExt cx="1785856" cy="2990584"/>
          </a:xfrm>
        </p:grpSpPr>
        <p:sp>
          <p:nvSpPr>
            <p:cNvPr id="416" name="Google Shape;416;p16"/>
            <p:cNvSpPr/>
            <p:nvPr/>
          </p:nvSpPr>
          <p:spPr>
            <a:xfrm>
              <a:off x="2953976" y="2152854"/>
              <a:ext cx="1785856" cy="592580"/>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a:off x="3130059" y="2283164"/>
              <a:ext cx="1433668" cy="2860273"/>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a:off x="3268393" y="2419394"/>
              <a:ext cx="1157000" cy="2632835"/>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16"/>
          <p:cNvGrpSpPr/>
          <p:nvPr/>
        </p:nvGrpSpPr>
        <p:grpSpPr>
          <a:xfrm rot="5400000">
            <a:off x="1118615" y="1775076"/>
            <a:ext cx="1761142" cy="2106591"/>
            <a:chOff x="1528940" y="2605143"/>
            <a:chExt cx="1778033" cy="2538367"/>
          </a:xfrm>
        </p:grpSpPr>
        <p:sp>
          <p:nvSpPr>
            <p:cNvPr id="420" name="Google Shape;420;p16"/>
            <p:cNvSpPr/>
            <p:nvPr/>
          </p:nvSpPr>
          <p:spPr>
            <a:xfrm>
              <a:off x="1528940" y="2605143"/>
              <a:ext cx="1778033" cy="591979"/>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a:off x="1701123" y="2734925"/>
              <a:ext cx="1433668" cy="240858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1839478" y="2871082"/>
              <a:ext cx="1157063" cy="2181147"/>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16"/>
          <p:cNvSpPr txBox="1">
            <a:spLocks noGrp="1"/>
          </p:cNvSpPr>
          <p:nvPr>
            <p:ph type="ctrTitle" idx="4294967295"/>
          </p:nvPr>
        </p:nvSpPr>
        <p:spPr>
          <a:xfrm>
            <a:off x="1117575" y="2485525"/>
            <a:ext cx="1580700" cy="7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dk1"/>
                </a:solidFill>
              </a:rPr>
              <a:t>DATA</a:t>
            </a:r>
            <a:endParaRPr sz="1400">
              <a:solidFill>
                <a:schemeClr val="dk1"/>
              </a:solidFill>
            </a:endParaRPr>
          </a:p>
          <a:p>
            <a:pPr marL="0" lvl="0" indent="0" algn="ctr" rtl="0">
              <a:spcBef>
                <a:spcPts val="0"/>
              </a:spcBef>
              <a:spcAft>
                <a:spcPts val="0"/>
              </a:spcAft>
              <a:buNone/>
            </a:pPr>
            <a:r>
              <a:rPr lang="en" sz="1400">
                <a:solidFill>
                  <a:schemeClr val="dk1"/>
                </a:solidFill>
              </a:rPr>
              <a:t>CLEANING</a:t>
            </a:r>
            <a:endParaRPr sz="1400">
              <a:solidFill>
                <a:schemeClr val="dk1"/>
              </a:solidFill>
            </a:endParaRPr>
          </a:p>
        </p:txBody>
      </p:sp>
      <p:sp>
        <p:nvSpPr>
          <p:cNvPr id="424" name="Google Shape;424;p16"/>
          <p:cNvSpPr txBox="1">
            <a:spLocks noGrp="1"/>
          </p:cNvSpPr>
          <p:nvPr>
            <p:ph type="ctrTitle" idx="4294967295"/>
          </p:nvPr>
        </p:nvSpPr>
        <p:spPr>
          <a:xfrm>
            <a:off x="2825400" y="2485525"/>
            <a:ext cx="1874400" cy="7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dk1"/>
                </a:solidFill>
              </a:rPr>
              <a:t>EDA &amp;</a:t>
            </a:r>
            <a:endParaRPr sz="1400">
              <a:solidFill>
                <a:schemeClr val="dk1"/>
              </a:solidFill>
            </a:endParaRPr>
          </a:p>
          <a:p>
            <a:pPr marL="0" lvl="0" indent="0" algn="ctr" rtl="0">
              <a:spcBef>
                <a:spcPts val="0"/>
              </a:spcBef>
              <a:spcAft>
                <a:spcPts val="0"/>
              </a:spcAft>
              <a:buNone/>
            </a:pPr>
            <a:r>
              <a:rPr lang="en" sz="1400">
                <a:solidFill>
                  <a:schemeClr val="dk1"/>
                </a:solidFill>
              </a:rPr>
              <a:t>VISUALISATION</a:t>
            </a:r>
            <a:endParaRPr sz="1400">
              <a:solidFill>
                <a:schemeClr val="dk1"/>
              </a:solidFill>
            </a:endParaRPr>
          </a:p>
        </p:txBody>
      </p:sp>
      <p:sp>
        <p:nvSpPr>
          <p:cNvPr id="425" name="Google Shape;425;p16"/>
          <p:cNvSpPr txBox="1">
            <a:spLocks noGrp="1"/>
          </p:cNvSpPr>
          <p:nvPr>
            <p:ph type="ctrTitle" idx="4294967295"/>
          </p:nvPr>
        </p:nvSpPr>
        <p:spPr>
          <a:xfrm>
            <a:off x="4715875" y="2485525"/>
            <a:ext cx="1580700" cy="7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dk1"/>
                </a:solidFill>
              </a:rPr>
              <a:t>FEATURE</a:t>
            </a:r>
            <a:endParaRPr sz="1400">
              <a:solidFill>
                <a:schemeClr val="dk1"/>
              </a:solidFill>
            </a:endParaRPr>
          </a:p>
          <a:p>
            <a:pPr marL="0" lvl="0" indent="0" algn="ctr" rtl="0">
              <a:spcBef>
                <a:spcPts val="0"/>
              </a:spcBef>
              <a:spcAft>
                <a:spcPts val="0"/>
              </a:spcAft>
              <a:buNone/>
            </a:pPr>
            <a:r>
              <a:rPr lang="en" sz="1400">
                <a:solidFill>
                  <a:schemeClr val="dk1"/>
                </a:solidFill>
              </a:rPr>
              <a:t>SELECTION</a:t>
            </a:r>
            <a:endParaRPr sz="1400">
              <a:solidFill>
                <a:schemeClr val="dk1"/>
              </a:solidFill>
            </a:endParaRPr>
          </a:p>
        </p:txBody>
      </p:sp>
      <p:sp>
        <p:nvSpPr>
          <p:cNvPr id="426" name="Google Shape;426;p16"/>
          <p:cNvSpPr txBox="1">
            <a:spLocks noGrp="1"/>
          </p:cNvSpPr>
          <p:nvPr>
            <p:ph type="ctrTitle" idx="4294967295"/>
          </p:nvPr>
        </p:nvSpPr>
        <p:spPr>
          <a:xfrm>
            <a:off x="6586175" y="2485525"/>
            <a:ext cx="1580700" cy="7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dk1"/>
                </a:solidFill>
              </a:rPr>
              <a:t>MODEL &amp;</a:t>
            </a:r>
            <a:endParaRPr sz="1400">
              <a:solidFill>
                <a:schemeClr val="dk1"/>
              </a:solidFill>
            </a:endParaRPr>
          </a:p>
          <a:p>
            <a:pPr marL="0" lvl="0" indent="0" algn="ctr" rtl="0">
              <a:spcBef>
                <a:spcPts val="0"/>
              </a:spcBef>
              <a:spcAft>
                <a:spcPts val="0"/>
              </a:spcAft>
              <a:buNone/>
            </a:pPr>
            <a:r>
              <a:rPr lang="en" sz="1400">
                <a:solidFill>
                  <a:schemeClr val="dk1"/>
                </a:solidFill>
              </a:rPr>
              <a:t>EVALUATION</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cxnSp>
        <p:nvCxnSpPr>
          <p:cNvPr id="431" name="Google Shape;431;p17"/>
          <p:cNvCxnSpPr/>
          <p:nvPr/>
        </p:nvCxnSpPr>
        <p:spPr>
          <a:xfrm>
            <a:off x="3137125" y="1423250"/>
            <a:ext cx="0" cy="3181500"/>
          </a:xfrm>
          <a:prstGeom prst="straightConnector1">
            <a:avLst/>
          </a:prstGeom>
          <a:noFill/>
          <a:ln w="38100" cap="flat" cmpd="sng">
            <a:solidFill>
              <a:schemeClr val="accent1"/>
            </a:solidFill>
            <a:prstDash val="solid"/>
            <a:round/>
            <a:headEnd type="none" w="med" len="med"/>
            <a:tailEnd type="none" w="med" len="med"/>
          </a:ln>
        </p:spPr>
      </p:cxnSp>
      <p:cxnSp>
        <p:nvCxnSpPr>
          <p:cNvPr id="432" name="Google Shape;432;p17"/>
          <p:cNvCxnSpPr/>
          <p:nvPr/>
        </p:nvCxnSpPr>
        <p:spPr>
          <a:xfrm>
            <a:off x="6028725" y="1423250"/>
            <a:ext cx="0" cy="3181500"/>
          </a:xfrm>
          <a:prstGeom prst="straightConnector1">
            <a:avLst/>
          </a:prstGeom>
          <a:noFill/>
          <a:ln w="38100" cap="flat" cmpd="sng">
            <a:solidFill>
              <a:schemeClr val="accent1"/>
            </a:solidFill>
            <a:prstDash val="solid"/>
            <a:round/>
            <a:headEnd type="none" w="med" len="med"/>
            <a:tailEnd type="none" w="med" len="med"/>
          </a:ln>
        </p:spPr>
      </p:cxnSp>
      <p:sp>
        <p:nvSpPr>
          <p:cNvPr id="433" name="Google Shape;433;p17"/>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AMES HOUSING DATASET OVERALL</a:t>
            </a:r>
            <a:endParaRPr/>
          </a:p>
        </p:txBody>
      </p:sp>
      <p:sp>
        <p:nvSpPr>
          <p:cNvPr id="434" name="Google Shape;434;p17"/>
          <p:cNvSpPr txBox="1">
            <a:spLocks noGrp="1"/>
          </p:cNvSpPr>
          <p:nvPr>
            <p:ph type="ctrTitle"/>
          </p:nvPr>
        </p:nvSpPr>
        <p:spPr>
          <a:xfrm>
            <a:off x="3468525" y="1565100"/>
            <a:ext cx="2560200" cy="19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3 TYPES OF DATA</a:t>
            </a:r>
            <a:endParaRPr sz="1600"/>
          </a:p>
          <a:p>
            <a:pPr marL="0" lvl="0" indent="0" algn="l" rtl="0">
              <a:spcBef>
                <a:spcPts val="0"/>
              </a:spcBef>
              <a:spcAft>
                <a:spcPts val="0"/>
              </a:spcAft>
              <a:buNone/>
            </a:pPr>
            <a:endParaRPr sz="1600"/>
          </a:p>
          <a:p>
            <a:pPr marL="457200" lvl="0" indent="0" algn="l" rtl="0">
              <a:spcBef>
                <a:spcPts val="0"/>
              </a:spcBef>
              <a:spcAft>
                <a:spcPts val="0"/>
              </a:spcAft>
              <a:buNone/>
            </a:pPr>
            <a:r>
              <a:rPr lang="en" sz="1600">
                <a:latin typeface="Montserrat"/>
                <a:ea typeface="Montserrat"/>
                <a:cs typeface="Montserrat"/>
                <a:sym typeface="Montserrat"/>
              </a:rPr>
              <a:t>Numerical</a:t>
            </a:r>
            <a:endParaRPr sz="1600">
              <a:latin typeface="Montserrat"/>
              <a:ea typeface="Montserrat"/>
              <a:cs typeface="Montserrat"/>
              <a:sym typeface="Montserrat"/>
            </a:endParaRPr>
          </a:p>
          <a:p>
            <a:pPr marL="457200" lvl="0" indent="0" algn="l" rtl="0">
              <a:spcBef>
                <a:spcPts val="0"/>
              </a:spcBef>
              <a:spcAft>
                <a:spcPts val="0"/>
              </a:spcAft>
              <a:buNone/>
            </a:pPr>
            <a:r>
              <a:rPr lang="en" sz="1000">
                <a:latin typeface="Montserrat"/>
                <a:ea typeface="Montserrat"/>
                <a:cs typeface="Montserrat"/>
                <a:sym typeface="Montserrat"/>
              </a:rPr>
              <a:t>Square foot | No. of</a:t>
            </a:r>
            <a:br>
              <a:rPr lang="en" sz="1600">
                <a:latin typeface="Montserrat"/>
                <a:ea typeface="Montserrat"/>
                <a:cs typeface="Montserrat"/>
                <a:sym typeface="Montserrat"/>
              </a:rPr>
            </a:br>
            <a:endParaRPr sz="500">
              <a:latin typeface="Montserrat"/>
              <a:ea typeface="Montserrat"/>
              <a:cs typeface="Montserrat"/>
              <a:sym typeface="Montserrat"/>
            </a:endParaRPr>
          </a:p>
          <a:p>
            <a:pPr marL="457200" lvl="0" indent="0" algn="l" rtl="0">
              <a:spcBef>
                <a:spcPts val="0"/>
              </a:spcBef>
              <a:spcAft>
                <a:spcPts val="0"/>
              </a:spcAft>
              <a:buNone/>
            </a:pPr>
            <a:r>
              <a:rPr lang="en" sz="1600">
                <a:latin typeface="Montserrat"/>
                <a:ea typeface="Montserrat"/>
                <a:cs typeface="Montserrat"/>
                <a:sym typeface="Montserrat"/>
              </a:rPr>
              <a:t>Ordinal</a:t>
            </a:r>
            <a:endParaRPr sz="1600">
              <a:latin typeface="Montserrat"/>
              <a:ea typeface="Montserrat"/>
              <a:cs typeface="Montserrat"/>
              <a:sym typeface="Montserrat"/>
            </a:endParaRPr>
          </a:p>
          <a:p>
            <a:pPr marL="457200" lvl="0" indent="0" algn="l" rtl="0">
              <a:spcBef>
                <a:spcPts val="0"/>
              </a:spcBef>
              <a:spcAft>
                <a:spcPts val="0"/>
              </a:spcAft>
              <a:buNone/>
            </a:pPr>
            <a:r>
              <a:rPr lang="en" sz="1000">
                <a:latin typeface="Montserrat"/>
                <a:ea typeface="Montserrat"/>
                <a:cs typeface="Montserrat"/>
                <a:sym typeface="Montserrat"/>
              </a:rPr>
              <a:t>Excellent, poor, average</a:t>
            </a:r>
            <a:br>
              <a:rPr lang="en" sz="1600">
                <a:latin typeface="Montserrat"/>
                <a:ea typeface="Montserrat"/>
                <a:cs typeface="Montserrat"/>
                <a:sym typeface="Montserrat"/>
              </a:rPr>
            </a:br>
            <a:endParaRPr sz="500">
              <a:latin typeface="Montserrat"/>
              <a:ea typeface="Montserrat"/>
              <a:cs typeface="Montserrat"/>
              <a:sym typeface="Montserrat"/>
            </a:endParaRPr>
          </a:p>
          <a:p>
            <a:pPr marL="457200" lvl="0" indent="0" algn="l" rtl="0">
              <a:spcBef>
                <a:spcPts val="0"/>
              </a:spcBef>
              <a:spcAft>
                <a:spcPts val="0"/>
              </a:spcAft>
              <a:buNone/>
            </a:pPr>
            <a:r>
              <a:rPr lang="en" sz="1600">
                <a:latin typeface="Montserrat"/>
                <a:ea typeface="Montserrat"/>
                <a:cs typeface="Montserrat"/>
                <a:sym typeface="Montserrat"/>
              </a:rPr>
              <a:t>Nominal</a:t>
            </a:r>
            <a:endParaRPr sz="1600">
              <a:latin typeface="Montserrat"/>
              <a:ea typeface="Montserrat"/>
              <a:cs typeface="Montserrat"/>
              <a:sym typeface="Montserrat"/>
            </a:endParaRPr>
          </a:p>
          <a:p>
            <a:pPr marL="457200" lvl="0" indent="0" algn="l" rtl="0">
              <a:spcBef>
                <a:spcPts val="0"/>
              </a:spcBef>
              <a:spcAft>
                <a:spcPts val="0"/>
              </a:spcAft>
              <a:buNone/>
            </a:pPr>
            <a:r>
              <a:rPr lang="en" sz="1000">
                <a:latin typeface="Montserrat"/>
                <a:ea typeface="Montserrat"/>
                <a:cs typeface="Montserrat"/>
                <a:sym typeface="Montserrat"/>
              </a:rPr>
              <a:t>Material types | Names</a:t>
            </a:r>
            <a:endParaRPr sz="1000">
              <a:latin typeface="Montserrat"/>
              <a:ea typeface="Montserrat"/>
              <a:cs typeface="Montserrat"/>
              <a:sym typeface="Montserrat"/>
            </a:endParaRPr>
          </a:p>
          <a:p>
            <a:pPr marL="0" lvl="0" indent="0" algn="l" rtl="0">
              <a:spcBef>
                <a:spcPts val="0"/>
              </a:spcBef>
              <a:spcAft>
                <a:spcPts val="0"/>
              </a:spcAft>
              <a:buNone/>
            </a:pPr>
            <a:endParaRPr sz="1600"/>
          </a:p>
        </p:txBody>
      </p:sp>
      <p:sp>
        <p:nvSpPr>
          <p:cNvPr id="435" name="Google Shape;435;p17"/>
          <p:cNvSpPr txBox="1">
            <a:spLocks noGrp="1"/>
          </p:cNvSpPr>
          <p:nvPr>
            <p:ph type="ctrTitle" idx="4"/>
          </p:nvPr>
        </p:nvSpPr>
        <p:spPr>
          <a:xfrm>
            <a:off x="462125" y="1565100"/>
            <a:ext cx="2438700" cy="226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DATA</a:t>
            </a:r>
            <a:br>
              <a:rPr lang="en" sz="1600"/>
            </a:br>
            <a:endParaRPr sz="1600"/>
          </a:p>
          <a:p>
            <a:pPr marL="457200" lvl="0" indent="0" algn="l" rtl="0">
              <a:spcBef>
                <a:spcPts val="0"/>
              </a:spcBef>
              <a:spcAft>
                <a:spcPts val="0"/>
              </a:spcAft>
              <a:buNone/>
            </a:pPr>
            <a:r>
              <a:rPr lang="en" sz="1600">
                <a:latin typeface="Montserrat"/>
                <a:ea typeface="Montserrat"/>
                <a:cs typeface="Montserrat"/>
                <a:sym typeface="Montserrat"/>
              </a:rPr>
              <a:t>80 Features</a:t>
            </a:r>
            <a:br>
              <a:rPr lang="en" sz="1600">
                <a:latin typeface="Montserrat"/>
                <a:ea typeface="Montserrat"/>
                <a:cs typeface="Montserrat"/>
                <a:sym typeface="Montserrat"/>
              </a:rPr>
            </a:br>
            <a:endParaRPr sz="500">
              <a:latin typeface="Montserrat"/>
              <a:ea typeface="Montserrat"/>
              <a:cs typeface="Montserrat"/>
              <a:sym typeface="Montserrat"/>
            </a:endParaRPr>
          </a:p>
          <a:p>
            <a:pPr marL="457200" lvl="0" indent="0" algn="l" rtl="0">
              <a:spcBef>
                <a:spcPts val="0"/>
              </a:spcBef>
              <a:spcAft>
                <a:spcPts val="0"/>
              </a:spcAft>
              <a:buNone/>
            </a:pPr>
            <a:r>
              <a:rPr lang="en" sz="1600">
                <a:latin typeface="Montserrat"/>
                <a:ea typeface="Montserrat"/>
                <a:cs typeface="Montserrat"/>
                <a:sym typeface="Montserrat"/>
              </a:rPr>
              <a:t>2930 Entries</a:t>
            </a:r>
            <a:br>
              <a:rPr lang="en" sz="1600">
                <a:latin typeface="Montserrat"/>
                <a:ea typeface="Montserrat"/>
                <a:cs typeface="Montserrat"/>
                <a:sym typeface="Montserrat"/>
              </a:rPr>
            </a:br>
            <a:endParaRPr sz="500">
              <a:latin typeface="Montserrat"/>
              <a:ea typeface="Montserrat"/>
              <a:cs typeface="Montserrat"/>
              <a:sym typeface="Montserrat"/>
            </a:endParaRPr>
          </a:p>
          <a:p>
            <a:pPr marL="457200" lvl="0" indent="0" algn="l" rtl="0">
              <a:spcBef>
                <a:spcPts val="0"/>
              </a:spcBef>
              <a:spcAft>
                <a:spcPts val="0"/>
              </a:spcAft>
              <a:buNone/>
            </a:pPr>
            <a:r>
              <a:rPr lang="en" sz="1600">
                <a:latin typeface="Montserrat"/>
                <a:ea typeface="Montserrat"/>
                <a:cs typeface="Montserrat"/>
                <a:sym typeface="Montserrat"/>
              </a:rPr>
              <a:t>Home sales from Years 2006-2010</a:t>
            </a:r>
            <a:endParaRPr sz="1600">
              <a:latin typeface="Montserrat"/>
              <a:ea typeface="Montserrat"/>
              <a:cs typeface="Montserrat"/>
              <a:sym typeface="Montserrat"/>
            </a:endParaRPr>
          </a:p>
        </p:txBody>
      </p:sp>
      <p:sp>
        <p:nvSpPr>
          <p:cNvPr id="436" name="Google Shape;436;p17"/>
          <p:cNvSpPr txBox="1">
            <a:spLocks noGrp="1"/>
          </p:cNvSpPr>
          <p:nvPr>
            <p:ph type="ctrTitle" idx="6"/>
          </p:nvPr>
        </p:nvSpPr>
        <p:spPr>
          <a:xfrm>
            <a:off x="6207000" y="1565100"/>
            <a:ext cx="2757000" cy="14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MISSING VALUES</a:t>
            </a:r>
            <a:endParaRPr sz="1600"/>
          </a:p>
          <a:p>
            <a:pPr marL="0" lvl="0" indent="0" algn="ctr" rtl="0">
              <a:spcBef>
                <a:spcPts val="0"/>
              </a:spcBef>
              <a:spcAft>
                <a:spcPts val="0"/>
              </a:spcAft>
              <a:buNone/>
            </a:pPr>
            <a:endParaRPr sz="1600"/>
          </a:p>
          <a:p>
            <a:pPr marL="457200" lvl="0" indent="0" algn="l" rtl="0">
              <a:spcBef>
                <a:spcPts val="0"/>
              </a:spcBef>
              <a:spcAft>
                <a:spcPts val="0"/>
              </a:spcAft>
              <a:buNone/>
            </a:pPr>
            <a:r>
              <a:rPr lang="en" sz="1600">
                <a:latin typeface="Montserrat"/>
                <a:ea typeface="Montserrat"/>
                <a:cs typeface="Montserrat"/>
                <a:sym typeface="Montserrat"/>
              </a:rPr>
              <a:t>Replaced with best fit values</a:t>
            </a:r>
            <a:endParaRPr sz="1600">
              <a:latin typeface="Montserrat"/>
              <a:ea typeface="Montserrat"/>
              <a:cs typeface="Montserrat"/>
              <a:sym typeface="Montserrat"/>
            </a:endParaRPr>
          </a:p>
          <a:p>
            <a:pPr marL="457200" lvl="0" indent="0" algn="l" rtl="0">
              <a:spcBef>
                <a:spcPts val="0"/>
              </a:spcBef>
              <a:spcAft>
                <a:spcPts val="0"/>
              </a:spcAft>
              <a:buNone/>
            </a:pPr>
            <a:r>
              <a:rPr lang="en" sz="1000">
                <a:latin typeface="Montserrat"/>
                <a:ea typeface="Montserrat"/>
                <a:cs typeface="Montserrat"/>
                <a:sym typeface="Montserrat"/>
              </a:rPr>
              <a:t>Median Values </a:t>
            </a:r>
            <a:br>
              <a:rPr lang="en" sz="1600">
                <a:latin typeface="Montserrat"/>
                <a:ea typeface="Montserrat"/>
                <a:cs typeface="Montserrat"/>
                <a:sym typeface="Montserrat"/>
              </a:rPr>
            </a:br>
            <a:endParaRPr sz="500">
              <a:latin typeface="Montserrat"/>
              <a:ea typeface="Montserrat"/>
              <a:cs typeface="Montserrat"/>
              <a:sym typeface="Montserrat"/>
            </a:endParaRPr>
          </a:p>
          <a:p>
            <a:pPr marL="457200" lvl="0" indent="0" algn="l" rtl="0">
              <a:spcBef>
                <a:spcPts val="0"/>
              </a:spcBef>
              <a:spcAft>
                <a:spcPts val="0"/>
              </a:spcAft>
              <a:buNone/>
            </a:pPr>
            <a:r>
              <a:rPr lang="en" sz="1600">
                <a:latin typeface="Montserrat"/>
                <a:ea typeface="Montserrat"/>
                <a:cs typeface="Montserrat"/>
                <a:sym typeface="Montserrat"/>
              </a:rPr>
              <a:t>Removed </a:t>
            </a:r>
            <a:endParaRPr sz="1600">
              <a:latin typeface="Montserrat"/>
              <a:ea typeface="Montserrat"/>
              <a:cs typeface="Montserrat"/>
              <a:sym typeface="Montserrat"/>
            </a:endParaRPr>
          </a:p>
          <a:p>
            <a:pPr marL="457200" lvl="0" indent="0" algn="l" rtl="0">
              <a:spcBef>
                <a:spcPts val="0"/>
              </a:spcBef>
              <a:spcAft>
                <a:spcPts val="0"/>
              </a:spcAft>
              <a:buNone/>
            </a:pPr>
            <a:r>
              <a:rPr lang="en" sz="1000">
                <a:latin typeface="Montserrat"/>
                <a:ea typeface="Montserrat"/>
                <a:cs typeface="Montserrat"/>
                <a:sym typeface="Montserrat"/>
              </a:rPr>
              <a:t>Misc Features : 97% Missing Values</a:t>
            </a:r>
            <a:endParaRPr sz="1000">
              <a:latin typeface="Montserrat"/>
              <a:ea typeface="Montserrat"/>
              <a:cs typeface="Montserrat"/>
              <a:sym typeface="Montserrat"/>
            </a:endParaRPr>
          </a:p>
          <a:p>
            <a:pPr marL="0" lvl="0" indent="0" algn="l" rtl="0">
              <a:spcBef>
                <a:spcPts val="0"/>
              </a:spcBef>
              <a:spcAft>
                <a:spcPts val="0"/>
              </a:spcAft>
              <a:buNone/>
            </a:pPr>
            <a:endParaRPr sz="1600"/>
          </a:p>
        </p:txBody>
      </p:sp>
      <p:grpSp>
        <p:nvGrpSpPr>
          <p:cNvPr id="437" name="Google Shape;437;p17"/>
          <p:cNvGrpSpPr/>
          <p:nvPr/>
        </p:nvGrpSpPr>
        <p:grpSpPr>
          <a:xfrm>
            <a:off x="2819684" y="3834542"/>
            <a:ext cx="3561044" cy="1401078"/>
            <a:chOff x="2249581" y="2988863"/>
            <a:chExt cx="4644639" cy="2379548"/>
          </a:xfrm>
        </p:grpSpPr>
        <p:sp>
          <p:nvSpPr>
            <p:cNvPr id="438" name="Google Shape;438;p17"/>
            <p:cNvSpPr/>
            <p:nvPr/>
          </p:nvSpPr>
          <p:spPr>
            <a:xfrm>
              <a:off x="26375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50933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5403382" y="3184684"/>
              <a:ext cx="235059" cy="323285"/>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5373761" y="3478650"/>
              <a:ext cx="294301" cy="4704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5315156" y="3890430"/>
              <a:ext cx="411814" cy="823293"/>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5386676" y="3054155"/>
              <a:ext cx="269712" cy="159848"/>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5402745" y="3977382"/>
              <a:ext cx="59880" cy="1188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5491609" y="3684355"/>
              <a:ext cx="58941" cy="117882"/>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5491609" y="3272910"/>
              <a:ext cx="58941" cy="11754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5579165" y="3977382"/>
              <a:ext cx="59914" cy="1188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5403382" y="4156016"/>
              <a:ext cx="58639" cy="116607"/>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5579802" y="4156016"/>
              <a:ext cx="58639" cy="116607"/>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5403382" y="4332469"/>
              <a:ext cx="58941" cy="11657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5579802" y="4332469"/>
              <a:ext cx="58639" cy="11657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a:off x="5462290" y="4537236"/>
              <a:ext cx="117546" cy="176487"/>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a:off x="5481512" y="3566843"/>
              <a:ext cx="69038" cy="58907"/>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36701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a:off x="50311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23247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38401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38785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31716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30593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30329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a:off x="31160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54570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55525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55525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55537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55525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57251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57251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57133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57126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4512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32268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31154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32265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31160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32271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31160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32268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31154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32265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39859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40933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38785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39859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40933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38785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39859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40933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38785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39859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40933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38785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39859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40933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38785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39859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40933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38785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39859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40933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38785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39859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40933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38785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39859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40933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38785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39859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40933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7"/>
            <p:cNvSpPr/>
            <p:nvPr/>
          </p:nvSpPr>
          <p:spPr>
            <a:xfrm>
              <a:off x="38785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7"/>
            <p:cNvSpPr/>
            <p:nvPr/>
          </p:nvSpPr>
          <p:spPr>
            <a:xfrm>
              <a:off x="39859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7"/>
            <p:cNvSpPr/>
            <p:nvPr/>
          </p:nvSpPr>
          <p:spPr>
            <a:xfrm>
              <a:off x="40933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38785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46043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46427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47501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7"/>
            <p:cNvSpPr/>
            <p:nvPr/>
          </p:nvSpPr>
          <p:spPr>
            <a:xfrm>
              <a:off x="48575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46427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47501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48575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46427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47501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7"/>
            <p:cNvSpPr/>
            <p:nvPr/>
          </p:nvSpPr>
          <p:spPr>
            <a:xfrm>
              <a:off x="48575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46427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7"/>
            <p:cNvSpPr/>
            <p:nvPr/>
          </p:nvSpPr>
          <p:spPr>
            <a:xfrm>
              <a:off x="47501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7"/>
            <p:cNvSpPr/>
            <p:nvPr/>
          </p:nvSpPr>
          <p:spPr>
            <a:xfrm>
              <a:off x="48575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46427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39448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38232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39161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39175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39161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39161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7"/>
            <p:cNvSpPr/>
            <p:nvPr/>
          </p:nvSpPr>
          <p:spPr>
            <a:xfrm>
              <a:off x="39161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39161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41164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41164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41164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41164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41164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7"/>
            <p:cNvSpPr/>
            <p:nvPr/>
          </p:nvSpPr>
          <p:spPr>
            <a:xfrm>
              <a:off x="41164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7"/>
            <p:cNvSpPr/>
            <p:nvPr/>
          </p:nvSpPr>
          <p:spPr>
            <a:xfrm>
              <a:off x="47501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7"/>
            <p:cNvSpPr/>
            <p:nvPr/>
          </p:nvSpPr>
          <p:spPr>
            <a:xfrm>
              <a:off x="48575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7"/>
            <p:cNvSpPr/>
            <p:nvPr/>
          </p:nvSpPr>
          <p:spPr>
            <a:xfrm>
              <a:off x="46427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7"/>
            <p:cNvSpPr/>
            <p:nvPr/>
          </p:nvSpPr>
          <p:spPr>
            <a:xfrm>
              <a:off x="47501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7"/>
            <p:cNvSpPr/>
            <p:nvPr/>
          </p:nvSpPr>
          <p:spPr>
            <a:xfrm>
              <a:off x="48575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7"/>
            <p:cNvSpPr/>
            <p:nvPr/>
          </p:nvSpPr>
          <p:spPr>
            <a:xfrm>
              <a:off x="46427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7"/>
            <p:cNvSpPr/>
            <p:nvPr/>
          </p:nvSpPr>
          <p:spPr>
            <a:xfrm>
              <a:off x="47501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a:off x="48575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46427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47501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48575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46427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7"/>
            <p:cNvSpPr/>
            <p:nvPr/>
          </p:nvSpPr>
          <p:spPr>
            <a:xfrm>
              <a:off x="47501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7"/>
            <p:cNvSpPr/>
            <p:nvPr/>
          </p:nvSpPr>
          <p:spPr>
            <a:xfrm>
              <a:off x="48575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7"/>
            <p:cNvSpPr/>
            <p:nvPr/>
          </p:nvSpPr>
          <p:spPr>
            <a:xfrm>
              <a:off x="46427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a:off x="47501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7"/>
            <p:cNvSpPr/>
            <p:nvPr/>
          </p:nvSpPr>
          <p:spPr>
            <a:xfrm>
              <a:off x="48575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7"/>
            <p:cNvSpPr/>
            <p:nvPr/>
          </p:nvSpPr>
          <p:spPr>
            <a:xfrm>
              <a:off x="46427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7"/>
            <p:cNvSpPr/>
            <p:nvPr/>
          </p:nvSpPr>
          <p:spPr>
            <a:xfrm>
              <a:off x="47501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7"/>
            <p:cNvSpPr/>
            <p:nvPr/>
          </p:nvSpPr>
          <p:spPr>
            <a:xfrm>
              <a:off x="48575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7"/>
            <p:cNvSpPr/>
            <p:nvPr/>
          </p:nvSpPr>
          <p:spPr>
            <a:xfrm>
              <a:off x="46427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7"/>
            <p:cNvSpPr/>
            <p:nvPr/>
          </p:nvSpPr>
          <p:spPr>
            <a:xfrm>
              <a:off x="47501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7"/>
            <p:cNvSpPr/>
            <p:nvPr/>
          </p:nvSpPr>
          <p:spPr>
            <a:xfrm>
              <a:off x="48575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7"/>
            <p:cNvSpPr/>
            <p:nvPr/>
          </p:nvSpPr>
          <p:spPr>
            <a:xfrm>
              <a:off x="42239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7"/>
            <p:cNvSpPr/>
            <p:nvPr/>
          </p:nvSpPr>
          <p:spPr>
            <a:xfrm>
              <a:off x="42886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7"/>
            <p:cNvSpPr/>
            <p:nvPr/>
          </p:nvSpPr>
          <p:spPr>
            <a:xfrm>
              <a:off x="43831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7"/>
            <p:cNvSpPr/>
            <p:nvPr/>
          </p:nvSpPr>
          <p:spPr>
            <a:xfrm>
              <a:off x="44776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7"/>
            <p:cNvSpPr/>
            <p:nvPr/>
          </p:nvSpPr>
          <p:spPr>
            <a:xfrm>
              <a:off x="50044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7"/>
            <p:cNvSpPr/>
            <p:nvPr/>
          </p:nvSpPr>
          <p:spPr>
            <a:xfrm>
              <a:off x="51502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7"/>
            <p:cNvSpPr/>
            <p:nvPr/>
          </p:nvSpPr>
          <p:spPr>
            <a:xfrm>
              <a:off x="52576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7"/>
            <p:cNvSpPr/>
            <p:nvPr/>
          </p:nvSpPr>
          <p:spPr>
            <a:xfrm>
              <a:off x="50427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7"/>
            <p:cNvSpPr/>
            <p:nvPr/>
          </p:nvSpPr>
          <p:spPr>
            <a:xfrm>
              <a:off x="52576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7"/>
            <p:cNvSpPr/>
            <p:nvPr/>
          </p:nvSpPr>
          <p:spPr>
            <a:xfrm>
              <a:off x="50427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7"/>
            <p:cNvSpPr/>
            <p:nvPr/>
          </p:nvSpPr>
          <p:spPr>
            <a:xfrm>
              <a:off x="51502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7"/>
            <p:cNvSpPr/>
            <p:nvPr/>
          </p:nvSpPr>
          <p:spPr>
            <a:xfrm>
              <a:off x="52576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7"/>
            <p:cNvSpPr/>
            <p:nvPr/>
          </p:nvSpPr>
          <p:spPr>
            <a:xfrm>
              <a:off x="50427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7"/>
            <p:cNvSpPr/>
            <p:nvPr/>
          </p:nvSpPr>
          <p:spPr>
            <a:xfrm>
              <a:off x="51502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7"/>
            <p:cNvSpPr/>
            <p:nvPr/>
          </p:nvSpPr>
          <p:spPr>
            <a:xfrm>
              <a:off x="52576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7"/>
            <p:cNvSpPr/>
            <p:nvPr/>
          </p:nvSpPr>
          <p:spPr>
            <a:xfrm>
              <a:off x="50427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7"/>
            <p:cNvSpPr/>
            <p:nvPr/>
          </p:nvSpPr>
          <p:spPr>
            <a:xfrm>
              <a:off x="51502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7"/>
            <p:cNvSpPr/>
            <p:nvPr/>
          </p:nvSpPr>
          <p:spPr>
            <a:xfrm>
              <a:off x="52576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7"/>
            <p:cNvSpPr/>
            <p:nvPr/>
          </p:nvSpPr>
          <p:spPr>
            <a:xfrm>
              <a:off x="50427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7"/>
            <p:cNvSpPr/>
            <p:nvPr/>
          </p:nvSpPr>
          <p:spPr>
            <a:xfrm>
              <a:off x="51502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7"/>
            <p:cNvSpPr/>
            <p:nvPr/>
          </p:nvSpPr>
          <p:spPr>
            <a:xfrm>
              <a:off x="52576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7"/>
            <p:cNvSpPr/>
            <p:nvPr/>
          </p:nvSpPr>
          <p:spPr>
            <a:xfrm>
              <a:off x="50427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7"/>
            <p:cNvSpPr/>
            <p:nvPr/>
          </p:nvSpPr>
          <p:spPr>
            <a:xfrm>
              <a:off x="51502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7"/>
            <p:cNvSpPr/>
            <p:nvPr/>
          </p:nvSpPr>
          <p:spPr>
            <a:xfrm>
              <a:off x="52576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7"/>
            <p:cNvSpPr/>
            <p:nvPr/>
          </p:nvSpPr>
          <p:spPr>
            <a:xfrm>
              <a:off x="50427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7"/>
            <p:cNvSpPr/>
            <p:nvPr/>
          </p:nvSpPr>
          <p:spPr>
            <a:xfrm>
              <a:off x="51502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7"/>
            <p:cNvSpPr/>
            <p:nvPr/>
          </p:nvSpPr>
          <p:spPr>
            <a:xfrm>
              <a:off x="52576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7"/>
            <p:cNvSpPr/>
            <p:nvPr/>
          </p:nvSpPr>
          <p:spPr>
            <a:xfrm>
              <a:off x="50427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7"/>
            <p:cNvSpPr/>
            <p:nvPr/>
          </p:nvSpPr>
          <p:spPr>
            <a:xfrm>
              <a:off x="51502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7"/>
            <p:cNvSpPr/>
            <p:nvPr/>
          </p:nvSpPr>
          <p:spPr>
            <a:xfrm>
              <a:off x="52576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7"/>
            <p:cNvSpPr/>
            <p:nvPr/>
          </p:nvSpPr>
          <p:spPr>
            <a:xfrm>
              <a:off x="50427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7"/>
            <p:cNvSpPr/>
            <p:nvPr/>
          </p:nvSpPr>
          <p:spPr>
            <a:xfrm>
              <a:off x="51502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7"/>
            <p:cNvSpPr/>
            <p:nvPr/>
          </p:nvSpPr>
          <p:spPr>
            <a:xfrm>
              <a:off x="52576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7"/>
            <p:cNvSpPr/>
            <p:nvPr/>
          </p:nvSpPr>
          <p:spPr>
            <a:xfrm>
              <a:off x="50427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7"/>
            <p:cNvSpPr/>
            <p:nvPr/>
          </p:nvSpPr>
          <p:spPr>
            <a:xfrm>
              <a:off x="51502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7"/>
            <p:cNvSpPr/>
            <p:nvPr/>
          </p:nvSpPr>
          <p:spPr>
            <a:xfrm>
              <a:off x="52576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7"/>
            <p:cNvSpPr/>
            <p:nvPr/>
          </p:nvSpPr>
          <p:spPr>
            <a:xfrm>
              <a:off x="34310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7"/>
            <p:cNvSpPr/>
            <p:nvPr/>
          </p:nvSpPr>
          <p:spPr>
            <a:xfrm>
              <a:off x="34494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7"/>
            <p:cNvSpPr/>
            <p:nvPr/>
          </p:nvSpPr>
          <p:spPr>
            <a:xfrm>
              <a:off x="34916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7"/>
            <p:cNvSpPr/>
            <p:nvPr/>
          </p:nvSpPr>
          <p:spPr>
            <a:xfrm>
              <a:off x="35990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7"/>
            <p:cNvSpPr/>
            <p:nvPr/>
          </p:nvSpPr>
          <p:spPr>
            <a:xfrm>
              <a:off x="37064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7"/>
            <p:cNvSpPr/>
            <p:nvPr/>
          </p:nvSpPr>
          <p:spPr>
            <a:xfrm>
              <a:off x="34916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7"/>
            <p:cNvSpPr/>
            <p:nvPr/>
          </p:nvSpPr>
          <p:spPr>
            <a:xfrm>
              <a:off x="35990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7"/>
            <p:cNvSpPr/>
            <p:nvPr/>
          </p:nvSpPr>
          <p:spPr>
            <a:xfrm>
              <a:off x="37064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7"/>
            <p:cNvSpPr/>
            <p:nvPr/>
          </p:nvSpPr>
          <p:spPr>
            <a:xfrm>
              <a:off x="34916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a:off x="35990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a:off x="37064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34916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35990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37064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34916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35990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37064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34916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35990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37064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34916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35990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37064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34916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35990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37064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34916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35990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37064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34916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35990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37064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a:off x="34916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35990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37064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34916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35990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37064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34916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35990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37064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34916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35990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37064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34916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35990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a:off x="37064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a:off x="34916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35990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37064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34916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35990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37064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34878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35953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37027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9284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a:off x="29402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44160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44160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46035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43468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46326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45215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7"/>
            <p:cNvSpPr/>
            <p:nvPr/>
          </p:nvSpPr>
          <p:spPr>
            <a:xfrm>
              <a:off x="45516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7"/>
            <p:cNvSpPr/>
            <p:nvPr/>
          </p:nvSpPr>
          <p:spPr>
            <a:xfrm>
              <a:off x="45215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45215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45215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45215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47675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47976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47675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7"/>
            <p:cNvSpPr/>
            <p:nvPr/>
          </p:nvSpPr>
          <p:spPr>
            <a:xfrm>
              <a:off x="47675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7"/>
            <p:cNvSpPr/>
            <p:nvPr/>
          </p:nvSpPr>
          <p:spPr>
            <a:xfrm>
              <a:off x="47675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7"/>
            <p:cNvSpPr/>
            <p:nvPr/>
          </p:nvSpPr>
          <p:spPr>
            <a:xfrm>
              <a:off x="47675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52927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51105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51105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52502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50399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26086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22495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7"/>
            <p:cNvSpPr/>
            <p:nvPr/>
          </p:nvSpPr>
          <p:spPr>
            <a:xfrm>
              <a:off x="24036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7"/>
            <p:cNvSpPr/>
            <p:nvPr/>
          </p:nvSpPr>
          <p:spPr>
            <a:xfrm>
              <a:off x="25490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27307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27232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32525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33740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49180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50270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7"/>
            <p:cNvSpPr/>
            <p:nvPr/>
          </p:nvSpPr>
          <p:spPr>
            <a:xfrm>
              <a:off x="46846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7"/>
            <p:cNvSpPr/>
            <p:nvPr/>
          </p:nvSpPr>
          <p:spPr>
            <a:xfrm>
              <a:off x="47653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7"/>
            <p:cNvSpPr/>
            <p:nvPr/>
          </p:nvSpPr>
          <p:spPr>
            <a:xfrm>
              <a:off x="34689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35718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7"/>
            <p:cNvSpPr/>
            <p:nvPr/>
          </p:nvSpPr>
          <p:spPr>
            <a:xfrm>
              <a:off x="57532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7"/>
            <p:cNvSpPr/>
            <p:nvPr/>
          </p:nvSpPr>
          <p:spPr>
            <a:xfrm>
              <a:off x="58671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60303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7"/>
            <p:cNvSpPr/>
            <p:nvPr/>
          </p:nvSpPr>
          <p:spPr>
            <a:xfrm>
              <a:off x="61740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7"/>
            <p:cNvSpPr/>
            <p:nvPr/>
          </p:nvSpPr>
          <p:spPr>
            <a:xfrm>
              <a:off x="52576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7"/>
            <p:cNvSpPr/>
            <p:nvPr/>
          </p:nvSpPr>
          <p:spPr>
            <a:xfrm>
              <a:off x="51502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7"/>
            <p:cNvSpPr/>
            <p:nvPr/>
          </p:nvSpPr>
          <p:spPr>
            <a:xfrm>
              <a:off x="52576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50427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50427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7"/>
            <p:cNvSpPr/>
            <p:nvPr/>
          </p:nvSpPr>
          <p:spPr>
            <a:xfrm>
              <a:off x="50427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51502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a:off x="51502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17"/>
          <p:cNvSpPr txBox="1"/>
          <p:nvPr/>
        </p:nvSpPr>
        <p:spPr>
          <a:xfrm>
            <a:off x="540500" y="3022825"/>
            <a:ext cx="144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18"/>
          <p:cNvSpPr txBox="1">
            <a:spLocks noGrp="1"/>
          </p:cNvSpPr>
          <p:nvPr>
            <p:ph type="ctrTitle" idx="2"/>
          </p:nvPr>
        </p:nvSpPr>
        <p:spPr>
          <a:xfrm>
            <a:off x="790975" y="720000"/>
            <a:ext cx="85395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EDA: DISTRIBUTION OF HOUSING SALE PRICE WITHIN 100K TO 300K USD</a:t>
            </a:r>
            <a:endParaRPr/>
          </a:p>
        </p:txBody>
      </p:sp>
      <p:sp>
        <p:nvSpPr>
          <p:cNvPr id="714" name="Google Shape;714;p18"/>
          <p:cNvSpPr txBox="1"/>
          <p:nvPr/>
        </p:nvSpPr>
        <p:spPr>
          <a:xfrm>
            <a:off x="5904125" y="1952325"/>
            <a:ext cx="30462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Main distribution of sale prices within 100-300K USD range.</a:t>
            </a:r>
            <a:endParaRPr>
              <a:solidFill>
                <a:schemeClr val="dk1"/>
              </a:solidFill>
              <a:latin typeface="Montserrat"/>
              <a:ea typeface="Montserrat"/>
              <a:cs typeface="Montserrat"/>
              <a:sym typeface="Montserrat"/>
            </a:endParaRPr>
          </a:p>
          <a:p>
            <a:pPr marL="457200" lvl="0" indent="0" algn="l" rtl="0">
              <a:spcBef>
                <a:spcPts val="0"/>
              </a:spcBef>
              <a:spcAft>
                <a:spcPts val="0"/>
              </a:spcAft>
              <a:buNone/>
            </a:pP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Median sale price at ~160,000</a:t>
            </a:r>
            <a:endParaRPr>
              <a:solidFill>
                <a:schemeClr val="dk1"/>
              </a:solidFill>
              <a:latin typeface="Montserrat"/>
              <a:ea typeface="Montserrat"/>
              <a:cs typeface="Montserrat"/>
              <a:sym typeface="Montserrat"/>
            </a:endParaRPr>
          </a:p>
          <a:p>
            <a:pPr marL="457200" lvl="0" indent="0" algn="l" rtl="0">
              <a:spcBef>
                <a:spcPts val="0"/>
              </a:spcBef>
              <a:spcAft>
                <a:spcPts val="0"/>
              </a:spcAft>
              <a:buNone/>
            </a:pP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Limited data for sale prices </a:t>
            </a:r>
            <a:endParaRPr>
              <a:solidFill>
                <a:schemeClr val="dk1"/>
              </a:solidFill>
              <a:latin typeface="Montserrat"/>
              <a:ea typeface="Montserrat"/>
              <a:cs typeface="Montserrat"/>
              <a:sym typeface="Montserrat"/>
            </a:endParaRPr>
          </a:p>
          <a:p>
            <a:pPr marL="457200" lvl="0" indent="0" algn="l" rtl="0">
              <a:spcBef>
                <a:spcPts val="0"/>
              </a:spcBef>
              <a:spcAft>
                <a:spcPts val="0"/>
              </a:spcAft>
              <a:buNone/>
            </a:pPr>
            <a:r>
              <a:rPr lang="en">
                <a:solidFill>
                  <a:schemeClr val="dk1"/>
                </a:solidFill>
                <a:latin typeface="Montserrat"/>
                <a:ea typeface="Montserrat"/>
                <a:cs typeface="Montserrat"/>
                <a:sym typeface="Montserrat"/>
              </a:rPr>
              <a:t>&lt; 50K and &gt; 400K.</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EB Garamond"/>
              <a:ea typeface="EB Garamond"/>
              <a:cs typeface="EB Garamond"/>
              <a:sym typeface="EB Garamond"/>
            </a:endParaRPr>
          </a:p>
        </p:txBody>
      </p:sp>
      <p:grpSp>
        <p:nvGrpSpPr>
          <p:cNvPr id="715" name="Google Shape;715;p18"/>
          <p:cNvGrpSpPr/>
          <p:nvPr/>
        </p:nvGrpSpPr>
        <p:grpSpPr>
          <a:xfrm>
            <a:off x="301750" y="1217800"/>
            <a:ext cx="5403051" cy="3773300"/>
            <a:chOff x="220100" y="1228000"/>
            <a:chExt cx="5403051" cy="3773300"/>
          </a:xfrm>
        </p:grpSpPr>
        <p:pic>
          <p:nvPicPr>
            <p:cNvPr id="716" name="Google Shape;716;p18"/>
            <p:cNvPicPr preferRelativeResize="0"/>
            <p:nvPr/>
          </p:nvPicPr>
          <p:blipFill>
            <a:blip r:embed="rId3">
              <a:alphaModFix/>
            </a:blip>
            <a:stretch>
              <a:fillRect/>
            </a:stretch>
          </p:blipFill>
          <p:spPr>
            <a:xfrm>
              <a:off x="220100" y="1228000"/>
              <a:ext cx="5403051" cy="3773300"/>
            </a:xfrm>
            <a:prstGeom prst="rect">
              <a:avLst/>
            </a:prstGeom>
            <a:noFill/>
            <a:ln>
              <a:noFill/>
            </a:ln>
          </p:spPr>
        </p:pic>
        <p:sp>
          <p:nvSpPr>
            <p:cNvPr id="717" name="Google Shape;717;p18"/>
            <p:cNvSpPr/>
            <p:nvPr/>
          </p:nvSpPr>
          <p:spPr>
            <a:xfrm>
              <a:off x="721301" y="4525075"/>
              <a:ext cx="471900" cy="387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3530156" y="4525075"/>
              <a:ext cx="1854300" cy="387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txBox="1"/>
            <p:nvPr/>
          </p:nvSpPr>
          <p:spPr>
            <a:xfrm>
              <a:off x="1964900" y="1608525"/>
              <a:ext cx="1179000" cy="354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a:ea typeface="Montserrat"/>
                  <a:cs typeface="Montserrat"/>
                  <a:sym typeface="Montserrat"/>
                </a:rPr>
                <a:t>~160,000 USD</a:t>
              </a:r>
              <a:endParaRPr sz="1100">
                <a:latin typeface="Montserrat"/>
                <a:ea typeface="Montserrat"/>
                <a:cs typeface="Montserrat"/>
                <a:sym typeface="Montserra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19"/>
          <p:cNvSpPr txBox="1">
            <a:spLocks noGrp="1"/>
          </p:cNvSpPr>
          <p:nvPr>
            <p:ph type="ctrTitle" idx="2"/>
          </p:nvPr>
        </p:nvSpPr>
        <p:spPr>
          <a:xfrm>
            <a:off x="790975" y="720000"/>
            <a:ext cx="68427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EDA: MINIMAL IMPACT OF YEAR BUILT/REMODIFIED ON SALE PRICES</a:t>
            </a:r>
            <a:endParaRPr/>
          </a:p>
        </p:txBody>
      </p:sp>
      <p:pic>
        <p:nvPicPr>
          <p:cNvPr id="725" name="Google Shape;725;p19"/>
          <p:cNvPicPr preferRelativeResize="0"/>
          <p:nvPr/>
        </p:nvPicPr>
        <p:blipFill>
          <a:blip r:embed="rId3">
            <a:alphaModFix/>
          </a:blip>
          <a:stretch>
            <a:fillRect/>
          </a:stretch>
        </p:blipFill>
        <p:spPr>
          <a:xfrm>
            <a:off x="421825" y="1204225"/>
            <a:ext cx="4919649" cy="3745349"/>
          </a:xfrm>
          <a:prstGeom prst="rect">
            <a:avLst/>
          </a:prstGeom>
          <a:noFill/>
          <a:ln>
            <a:noFill/>
          </a:ln>
        </p:spPr>
      </p:pic>
      <p:sp>
        <p:nvSpPr>
          <p:cNvPr id="726" name="Google Shape;726;p19"/>
          <p:cNvSpPr txBox="1"/>
          <p:nvPr/>
        </p:nvSpPr>
        <p:spPr>
          <a:xfrm>
            <a:off x="2662700" y="1532850"/>
            <a:ext cx="2466300" cy="354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a:ea typeface="Montserrat"/>
                <a:cs typeface="Montserrat"/>
                <a:sym typeface="Montserrat"/>
              </a:rPr>
              <a:t>Correlation Coefficient = ~0.5</a:t>
            </a:r>
            <a:endParaRPr sz="1100">
              <a:latin typeface="Montserrat"/>
              <a:ea typeface="Montserrat"/>
              <a:cs typeface="Montserrat"/>
              <a:sym typeface="Montserrat"/>
            </a:endParaRPr>
          </a:p>
        </p:txBody>
      </p:sp>
      <p:sp>
        <p:nvSpPr>
          <p:cNvPr id="727" name="Google Shape;727;p19"/>
          <p:cNvSpPr txBox="1"/>
          <p:nvPr/>
        </p:nvSpPr>
        <p:spPr>
          <a:xfrm>
            <a:off x="5495900" y="1583800"/>
            <a:ext cx="33372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Model creation for sale price prediction of new housing developments.</a:t>
            </a:r>
            <a:endParaRPr>
              <a:solidFill>
                <a:schemeClr val="dk1"/>
              </a:solidFill>
              <a:latin typeface="Montserrat"/>
              <a:ea typeface="Montserrat"/>
              <a:cs typeface="Montserrat"/>
              <a:sym typeface="Montserrat"/>
            </a:endParaRPr>
          </a:p>
          <a:p>
            <a:pPr marL="457200" lvl="0" indent="0" algn="l" rtl="0">
              <a:spcBef>
                <a:spcPts val="0"/>
              </a:spcBef>
              <a:spcAft>
                <a:spcPts val="0"/>
              </a:spcAft>
              <a:buNone/>
            </a:pP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Weak correlation coefficient value of ~0.5. </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Poor linearity between Sale Pricing and Year Built/Remodified.</a:t>
            </a:r>
            <a:endParaRPr>
              <a:solidFill>
                <a:schemeClr val="dk1"/>
              </a:solidFill>
              <a:latin typeface="Montserrat"/>
              <a:ea typeface="Montserrat"/>
              <a:cs typeface="Montserrat"/>
              <a:sym typeface="Montserrat"/>
            </a:endParaRPr>
          </a:p>
          <a:p>
            <a:pPr marL="457200" lvl="0" indent="0" algn="l" rtl="0">
              <a:spcBef>
                <a:spcPts val="0"/>
              </a:spcBef>
              <a:spcAft>
                <a:spcPts val="0"/>
              </a:spcAft>
              <a:buNone/>
            </a:pP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Not a significant factor that will affect sales price.</a:t>
            </a:r>
            <a:endParaRPr>
              <a:solidFill>
                <a:schemeClr val="dk1"/>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20"/>
          <p:cNvSpPr txBox="1">
            <a:spLocks noGrp="1"/>
          </p:cNvSpPr>
          <p:nvPr>
            <p:ph type="ctrTitle"/>
          </p:nvPr>
        </p:nvSpPr>
        <p:spPr>
          <a:xfrm>
            <a:off x="790975" y="720000"/>
            <a:ext cx="80877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 SELECTION : FEATURES WITH &gt; 0.6 CORRELATION COEFFICIENT WITH SALE PRICE</a:t>
            </a:r>
            <a:endParaRPr>
              <a:latin typeface="Montserrat Medium"/>
              <a:ea typeface="Montserrat Medium"/>
              <a:cs typeface="Montserrat Medium"/>
              <a:sym typeface="Montserrat Medium"/>
            </a:endParaRPr>
          </a:p>
        </p:txBody>
      </p:sp>
      <p:pic>
        <p:nvPicPr>
          <p:cNvPr id="733" name="Google Shape;733;p20"/>
          <p:cNvPicPr preferRelativeResize="0"/>
          <p:nvPr/>
        </p:nvPicPr>
        <p:blipFill rotWithShape="1">
          <a:blip r:embed="rId3">
            <a:alphaModFix/>
          </a:blip>
          <a:srcRect l="8256" r="-1967"/>
          <a:stretch/>
        </p:blipFill>
        <p:spPr>
          <a:xfrm>
            <a:off x="76550" y="1178900"/>
            <a:ext cx="5191099" cy="3845525"/>
          </a:xfrm>
          <a:prstGeom prst="rect">
            <a:avLst/>
          </a:prstGeom>
          <a:noFill/>
          <a:ln>
            <a:noFill/>
          </a:ln>
        </p:spPr>
      </p:pic>
      <p:sp>
        <p:nvSpPr>
          <p:cNvPr id="734" name="Google Shape;734;p20"/>
          <p:cNvSpPr/>
          <p:nvPr/>
        </p:nvSpPr>
        <p:spPr>
          <a:xfrm>
            <a:off x="692825" y="3676425"/>
            <a:ext cx="3210600" cy="1347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5" name="Google Shape;735;p20"/>
          <p:cNvPicPr preferRelativeResize="0"/>
          <p:nvPr/>
        </p:nvPicPr>
        <p:blipFill>
          <a:blip r:embed="rId4">
            <a:alphaModFix/>
          </a:blip>
          <a:stretch>
            <a:fillRect/>
          </a:stretch>
        </p:blipFill>
        <p:spPr>
          <a:xfrm>
            <a:off x="5377450" y="2052138"/>
            <a:ext cx="3501225" cy="1875847"/>
          </a:xfrm>
          <a:prstGeom prst="rect">
            <a:avLst/>
          </a:prstGeom>
          <a:noFill/>
          <a:ln>
            <a:noFill/>
          </a:ln>
        </p:spPr>
      </p:pic>
    </p:spTree>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55E5E"/>
      </a:dk2>
      <a:lt2>
        <a:srgbClr val="C55151"/>
      </a:lt2>
      <a:accent1>
        <a:srgbClr val="E06666"/>
      </a:accent1>
      <a:accent2>
        <a:srgbClr val="DB7D7D"/>
      </a:accent2>
      <a:accent3>
        <a:srgbClr val="EA9999"/>
      </a:accent3>
      <a:accent4>
        <a:srgbClr val="C1A6FF"/>
      </a:accent4>
      <a:accent5>
        <a:srgbClr val="DCCCFF"/>
      </a:accent5>
      <a:accent6>
        <a:srgbClr val="E2656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2695</Words>
  <Application>Microsoft Office PowerPoint</Application>
  <PresentationFormat>On-screen Show (16:9)</PresentationFormat>
  <Paragraphs>295</Paragraphs>
  <Slides>22</Slides>
  <Notes>22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Oswald</vt:lpstr>
      <vt:lpstr>Barlow Light</vt:lpstr>
      <vt:lpstr>EB Garamond</vt:lpstr>
      <vt:lpstr>Fira Sans Extra Condensed Medium</vt:lpstr>
      <vt:lpstr>Montserrat Medium</vt:lpstr>
      <vt:lpstr>Montserrat</vt:lpstr>
      <vt:lpstr>Montserrat ExtraBold</vt:lpstr>
      <vt:lpstr>Squada One</vt:lpstr>
      <vt:lpstr>Arial</vt:lpstr>
      <vt:lpstr>Real Estate Marketing Plan </vt:lpstr>
      <vt:lpstr>AMES HOUSING DEVELOPMENT</vt:lpstr>
      <vt:lpstr>CONTENTS</vt:lpstr>
      <vt:lpstr>BACKGROUND</vt:lpstr>
      <vt:lpstr>PROBLEM STATEMENT</vt:lpstr>
      <vt:lpstr>WORKFLOW PROCESS</vt:lpstr>
      <vt:lpstr>AMES HOUSING DATASET OVERALL</vt:lpstr>
      <vt:lpstr>EDA: DISTRIBUTION OF HOUSING SALE PRICE WITHIN 100K TO 300K USD</vt:lpstr>
      <vt:lpstr>EDA: MINIMAL IMPACT OF YEAR BUILT/REMODIFIED ON SALE PRICES</vt:lpstr>
      <vt:lpstr>FEATURES SELECTION : FEATURES WITH &gt; 0.6 CORRELATION COEFFICIENT WITH SALE PRICE</vt:lpstr>
      <vt:lpstr>FEATURES SELECTION : POSITIVE CORRELATION BETWEEN SELECTED FEATURES AND SALE PRICE</vt:lpstr>
      <vt:lpstr>FEATURE SELECTION : SELECTION OF “Neighborhood” AS MODELLING FEATURE</vt:lpstr>
      <vt:lpstr>CORE FEATURES: OVERVIEW OF SELECTED FEATURES</vt:lpstr>
      <vt:lpstr>MODEL SELECTION - BEST PREDICTION MODEL: RIDGE REGRESSION</vt:lpstr>
      <vt:lpstr>Top 3 features are ground living area, overall quality and total basement area</vt:lpstr>
      <vt:lpstr>DESIRABLE LOCATIONS </vt:lpstr>
      <vt:lpstr>LIMITATIONS</vt:lpstr>
      <vt:lpstr>MOVING FORWARD</vt:lpstr>
      <vt:lpstr>RECOMMENDATIONS</vt:lpstr>
      <vt:lpstr>PROBLEM STATEMENT: What core features should we, Real Sky, focus on to increase the sale price of homes for our next development project?</vt:lpstr>
      <vt:lpstr>THANKS</vt:lpstr>
      <vt:lpstr>RMSE for Ridge Regression = 29763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HOUSING DEVELOPMENT</dc:title>
  <cp:lastModifiedBy>ko weizhe</cp:lastModifiedBy>
  <cp:revision>1</cp:revision>
  <dcterms:modified xsi:type="dcterms:W3CDTF">2022-11-18T04:47:46Z</dcterms:modified>
</cp:coreProperties>
</file>