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4" autoAdjust="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88090-0C4D-4AF9-B614-B98329C0318D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EC662-EED3-4D4C-A6F7-275A224E51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80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5E82-3F21-4ECF-A9B9-E943C36FA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C3B13-4AAA-42BE-80DF-C215059C9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AB001-5D5A-491C-833C-4BDD7418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6264-E73E-4E84-AAB8-74E9E0C8BEC8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A0E01-0BC9-459D-9A66-6F06AC44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BC847-3543-4AF9-B30F-502621B3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3051-239E-4BDA-979E-9F2A2D4C1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659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C9A9-43E5-40C3-BF14-4358C685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F7672-2828-4304-94B9-DD12AAA1A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580E2-3D9D-476F-AC56-3499C4E7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6264-E73E-4E84-AAB8-74E9E0C8BEC8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84E5-3229-4B53-9874-F460F27D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074F5-E210-47E3-AB6D-7A18AAB2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3051-239E-4BDA-979E-9F2A2D4C1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792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0BA4B-19DD-49DB-A5E1-0E9E7E9CF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02ACA-C183-4C90-AAE5-F5974CF51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5E320-0DD6-439A-B92B-802D5EE5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6264-E73E-4E84-AAB8-74E9E0C8BEC8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D2C04-14ED-4341-B6F9-70448011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FE59-49CE-40FF-B80F-84205205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3051-239E-4BDA-979E-9F2A2D4C1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960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1F0E-AD67-4549-B95E-4C4D00DF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34B6C-1A0D-4D7B-AC35-731560E2B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C0243-0611-44ED-8AA2-BB573A65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6264-E73E-4E84-AAB8-74E9E0C8BEC8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A527-10B8-4FEC-8355-A2CC94B2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F6DB6-EA2D-4E0A-84B8-C2B51C94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3051-239E-4BDA-979E-9F2A2D4C1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81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5753-8BE3-43E2-8575-2AC00B66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D4345-3770-4B30-8580-5239150E4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B227F-2533-4E6F-BE70-28B832F0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6264-E73E-4E84-AAB8-74E9E0C8BEC8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85D2E-8223-4701-B479-540EEAE1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33245-D20F-4F59-ABEF-426E6952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3051-239E-4BDA-979E-9F2A2D4C1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034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9C63-B808-4E3A-953F-E87179E6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5D1D9-A77F-4967-9B3B-828995F8A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2F9BB-CA97-4233-B12F-330FFBAE5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D9C85-773D-4625-831B-0D31D131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6264-E73E-4E84-AAB8-74E9E0C8BEC8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35FD4-070C-4F52-8649-62967FA4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6AD37-B4BC-4AEF-89F8-523BA9C9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3051-239E-4BDA-979E-9F2A2D4C1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544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E00E-147E-4908-8B28-80558B8D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DAAA-DE3F-421E-9E1D-26FE45D5D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0ED70-06AE-4905-B009-2C59A9FC9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2F953-DF0D-4853-BB02-13F9F274C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B2564-F3C6-40EA-B536-A013EA18B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B8BC4-095F-4612-B2A6-04F23A16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6264-E73E-4E84-AAB8-74E9E0C8BEC8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C4A84-67C4-4619-8CF8-D5B8BA1F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3AD35-3F2D-4ED8-A976-2937FECA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3051-239E-4BDA-979E-9F2A2D4C1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40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5601-B84D-4B0F-98DA-1038741E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744B2-4079-48D4-BF48-1C8AE02E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6264-E73E-4E84-AAB8-74E9E0C8BEC8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2D9E0-7CBB-4E8D-BF1A-6D8C5972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83BCC-0132-403E-840F-F70AC702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3051-239E-4BDA-979E-9F2A2D4C1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921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BF8BE-0DCE-4D10-ABA7-C04A251A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6264-E73E-4E84-AAB8-74E9E0C8BEC8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70C4F-9B27-453D-8604-C0A5E021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64F88-750B-4B9C-BD4F-55CB9107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3051-239E-4BDA-979E-9F2A2D4C1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076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B2E7-29F1-41EA-9AA1-0F2DB48B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64973-51BF-483D-900F-E51B1E171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ABC1C-E7CA-401E-85D3-4934810E9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9EFD5-4680-41FF-9F10-D17AAC03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6264-E73E-4E84-AAB8-74E9E0C8BEC8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79DEA-766D-4134-9A38-1DC8197F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2A37F-7844-4543-BAD6-E03FC58C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3051-239E-4BDA-979E-9F2A2D4C1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513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9DD7-B61D-4716-B236-2D5C4870D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BB4F59-0262-40C2-A1B2-767CCF868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5ED97-A004-493B-B5CE-02931DB01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3EAE4-53E7-4EF1-97F6-DD1B4C19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6264-E73E-4E84-AAB8-74E9E0C8BEC8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1D147-7F72-4243-8420-C4C5FDA0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63186-0EBE-4CDD-8101-CEF54600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3051-239E-4BDA-979E-9F2A2D4C1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701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8646C-3890-474C-8E51-FB7F4310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A58DB-C7D3-4A50-BC76-25F4118B8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3F5CE-3971-49EB-8AB2-9E9851CB6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E6264-E73E-4E84-AAB8-74E9E0C8BEC8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5785F-1452-457E-8100-04A4BAFDD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1FFDA-8FDE-4C1C-AB13-6CD2C53E0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53051-239E-4BDA-979E-9F2A2D4C12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318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iamond 136">
            <a:extLst>
              <a:ext uri="{FF2B5EF4-FFF2-40B4-BE49-F238E27FC236}">
                <a16:creationId xmlns:a16="http://schemas.microsoft.com/office/drawing/2014/main" id="{D7F23723-4841-406E-8416-6D6C7DB57B12}"/>
              </a:ext>
            </a:extLst>
          </p:cNvPr>
          <p:cNvSpPr/>
          <p:nvPr/>
        </p:nvSpPr>
        <p:spPr>
          <a:xfrm>
            <a:off x="10105084" y="5565580"/>
            <a:ext cx="1496605" cy="991378"/>
          </a:xfrm>
          <a:prstGeom prst="diamond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77D0500-974C-4DE9-890F-C56474A3E82C}"/>
              </a:ext>
            </a:extLst>
          </p:cNvPr>
          <p:cNvSpPr/>
          <p:nvPr/>
        </p:nvSpPr>
        <p:spPr>
          <a:xfrm>
            <a:off x="9762377" y="2971565"/>
            <a:ext cx="2182019" cy="199939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0088373-7C30-468C-9E70-EEFB75E5B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913094"/>
              </p:ext>
            </p:extLst>
          </p:nvPr>
        </p:nvGraphicFramePr>
        <p:xfrm>
          <a:off x="1339654" y="3618482"/>
          <a:ext cx="168260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601">
                  <a:extLst>
                    <a:ext uri="{9D8B030D-6E8A-4147-A177-3AD203B41FA5}">
                      <a16:colId xmlns:a16="http://schemas.microsoft.com/office/drawing/2014/main" val="2014956439"/>
                    </a:ext>
                  </a:extLst>
                </a:gridCol>
              </a:tblGrid>
              <a:tr h="350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Airport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62557"/>
                  </a:ext>
                </a:extLst>
              </a:tr>
              <a:tr h="1139877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AirportCode</a:t>
                      </a:r>
                    </a:p>
                    <a:p>
                      <a:pPr algn="ctr"/>
                      <a:r>
                        <a:rPr lang="en-US" i="1" u="none" dirty="0">
                          <a:solidFill>
                            <a:schemeClr val="accent1"/>
                          </a:solidFill>
                        </a:rPr>
                        <a:t>AirportCountry</a:t>
                      </a:r>
                    </a:p>
                    <a:p>
                      <a:pPr algn="ctr"/>
                      <a:r>
                        <a:rPr lang="en-US" u="none" dirty="0"/>
                        <a:t>AirportName</a:t>
                      </a:r>
                    </a:p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096501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5A7F95C6-74F0-443B-8AF2-7510E5B2B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696255"/>
              </p:ext>
            </p:extLst>
          </p:nvPr>
        </p:nvGraphicFramePr>
        <p:xfrm>
          <a:off x="3590646" y="1702494"/>
          <a:ext cx="1682601" cy="1226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601">
                  <a:extLst>
                    <a:ext uri="{9D8B030D-6E8A-4147-A177-3AD203B41FA5}">
                      <a16:colId xmlns:a16="http://schemas.microsoft.com/office/drawing/2014/main" val="2014956439"/>
                    </a:ext>
                  </a:extLst>
                </a:gridCol>
              </a:tblGrid>
              <a:tr h="3643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Airline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62557"/>
                  </a:ext>
                </a:extLst>
              </a:tr>
              <a:tr h="8609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AirlineName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u="none" dirty="0">
                          <a:solidFill>
                            <a:schemeClr val="accent1"/>
                          </a:solidFill>
                        </a:rPr>
                        <a:t>AirlineCountry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096501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AF498D79-313A-4CF1-9C80-ED5BFBF3F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066246"/>
              </p:ext>
            </p:extLst>
          </p:nvPr>
        </p:nvGraphicFramePr>
        <p:xfrm>
          <a:off x="7317287" y="436135"/>
          <a:ext cx="208760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605">
                  <a:extLst>
                    <a:ext uri="{9D8B030D-6E8A-4147-A177-3AD203B41FA5}">
                      <a16:colId xmlns:a16="http://schemas.microsoft.com/office/drawing/2014/main" val="2014956439"/>
                    </a:ext>
                  </a:extLst>
                </a:gridCol>
              </a:tblGrid>
              <a:tr h="350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Flight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62557"/>
                  </a:ext>
                </a:extLst>
              </a:tr>
              <a:tr h="3245959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FlightNumber</a:t>
                      </a:r>
                    </a:p>
                    <a:p>
                      <a:pPr algn="ctr"/>
                      <a:r>
                        <a:rPr lang="en-US" i="1" u="none" dirty="0">
                          <a:solidFill>
                            <a:schemeClr val="accent1"/>
                          </a:solidFill>
                        </a:rPr>
                        <a:t>AirlineName </a:t>
                      </a:r>
                    </a:p>
                    <a:p>
                      <a:pPr algn="ctr"/>
                      <a:r>
                        <a:rPr lang="en-US" i="1" dirty="0">
                          <a:solidFill>
                            <a:schemeClr val="accent1"/>
                          </a:solidFill>
                        </a:rPr>
                        <a:t>DepartureAirport</a:t>
                      </a:r>
                    </a:p>
                    <a:p>
                      <a:pPr algn="ctr"/>
                      <a:r>
                        <a:rPr lang="en-US" i="1" dirty="0">
                          <a:solidFill>
                            <a:schemeClr val="accent1"/>
                          </a:solidFill>
                        </a:rPr>
                        <a:t>DestinationAirport</a:t>
                      </a:r>
                    </a:p>
                    <a:p>
                      <a:pPr algn="ctr"/>
                      <a:r>
                        <a:rPr lang="en-US" dirty="0"/>
                        <a:t>Mileage</a:t>
                      </a:r>
                    </a:p>
                    <a:p>
                      <a:pPr algn="ctr"/>
                      <a:r>
                        <a:rPr lang="en-US" dirty="0"/>
                        <a:t>DepartureTime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DepartureDate</a:t>
                      </a:r>
                    </a:p>
                    <a:p>
                      <a:pPr algn="ctr"/>
                      <a:r>
                        <a:rPr lang="en-US" dirty="0"/>
                        <a:t>DepartureDay</a:t>
                      </a:r>
                    </a:p>
                    <a:p>
                      <a:pPr algn="ctr"/>
                      <a:r>
                        <a:rPr lang="en-US" dirty="0"/>
                        <a:t>ArrivalTime</a:t>
                      </a:r>
                    </a:p>
                    <a:p>
                      <a:pPr algn="ctr"/>
                      <a:r>
                        <a:rPr lang="en-US" dirty="0"/>
                        <a:t>ArrivalDate</a:t>
                      </a:r>
                    </a:p>
                    <a:p>
                      <a:pPr algn="ctr"/>
                      <a:r>
                        <a:rPr lang="en-US" dirty="0"/>
                        <a:t>ArrivalDay</a:t>
                      </a:r>
                    </a:p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096501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E0B55FE9-C480-48BD-8A55-4CCD75063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132270"/>
              </p:ext>
            </p:extLst>
          </p:nvPr>
        </p:nvGraphicFramePr>
        <p:xfrm>
          <a:off x="7294244" y="5398630"/>
          <a:ext cx="2141970" cy="1325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970">
                  <a:extLst>
                    <a:ext uri="{9D8B030D-6E8A-4147-A177-3AD203B41FA5}">
                      <a16:colId xmlns:a16="http://schemas.microsoft.com/office/drawing/2014/main" val="2014956439"/>
                    </a:ext>
                  </a:extLst>
                </a:gridCol>
              </a:tblGrid>
              <a:tr h="306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Passenger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62557"/>
                  </a:ext>
                </a:extLst>
              </a:tr>
              <a:tr h="9595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u="sng" dirty="0"/>
                        <a:t>PassportNumber </a:t>
                      </a:r>
                      <a:endParaRPr lang="en-SG" u="non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u="none" dirty="0"/>
                        <a:t>PassengerName</a:t>
                      </a:r>
                    </a:p>
                    <a:p>
                      <a:pPr algn="ctr"/>
                      <a:r>
                        <a:rPr lang="en-SG" i="1" dirty="0">
                          <a:solidFill>
                            <a:schemeClr val="accent1"/>
                          </a:solidFill>
                        </a:rPr>
                        <a:t>PassengerCountry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096501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5692CE2-3A7E-4A42-A922-CF3DC681C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837072"/>
              </p:ext>
            </p:extLst>
          </p:nvPr>
        </p:nvGraphicFramePr>
        <p:xfrm>
          <a:off x="9856791" y="3122364"/>
          <a:ext cx="1958048" cy="1764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048">
                  <a:extLst>
                    <a:ext uri="{9D8B030D-6E8A-4147-A177-3AD203B41FA5}">
                      <a16:colId xmlns:a16="http://schemas.microsoft.com/office/drawing/2014/main" val="2014956439"/>
                    </a:ext>
                  </a:extLst>
                </a:gridCol>
              </a:tblGrid>
              <a:tr h="395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Travel History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62557"/>
                  </a:ext>
                </a:extLst>
              </a:tr>
              <a:tr h="1368812">
                <a:tc>
                  <a:txBody>
                    <a:bodyPr/>
                    <a:lstStyle/>
                    <a:p>
                      <a:pPr algn="ctr"/>
                      <a:r>
                        <a:rPr lang="en-SG" u="none" dirty="0"/>
                        <a:t>PassportNumber</a:t>
                      </a:r>
                    </a:p>
                    <a:p>
                      <a:pPr algn="ctr"/>
                      <a:endParaRPr lang="en-SG" u="none" dirty="0"/>
                    </a:p>
                    <a:p>
                      <a:pPr algn="ctr"/>
                      <a:r>
                        <a:rPr lang="en-SG" u="none" dirty="0"/>
                        <a:t>FlightNumber</a:t>
                      </a:r>
                    </a:p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096501"/>
                  </a:ext>
                </a:extLst>
              </a:tr>
            </a:tbl>
          </a:graphicData>
        </a:graphic>
      </p:graphicFrame>
      <p:sp>
        <p:nvSpPr>
          <p:cNvPr id="20" name="Diamond 19">
            <a:extLst>
              <a:ext uri="{FF2B5EF4-FFF2-40B4-BE49-F238E27FC236}">
                <a16:creationId xmlns:a16="http://schemas.microsoft.com/office/drawing/2014/main" id="{4E8FD3C5-B1C3-45CF-B193-8397C483D0F5}"/>
              </a:ext>
            </a:extLst>
          </p:cNvPr>
          <p:cNvSpPr/>
          <p:nvPr/>
        </p:nvSpPr>
        <p:spPr>
          <a:xfrm>
            <a:off x="5681582" y="1988218"/>
            <a:ext cx="1199316" cy="6448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Conducts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48F398-B563-44B4-9ADB-F9A1AB4C9A8B}"/>
              </a:ext>
            </a:extLst>
          </p:cNvPr>
          <p:cNvCxnSpPr>
            <a:cxnSpLocks/>
            <a:stCxn id="20" idx="3"/>
            <a:endCxn id="5" idx="1"/>
          </p:cNvCxnSpPr>
          <p:nvPr/>
        </p:nvCxnSpPr>
        <p:spPr>
          <a:xfrm flipV="1">
            <a:off x="6880898" y="2310655"/>
            <a:ext cx="43638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26A3C0F-9B99-4352-A335-85E62F328675}"/>
              </a:ext>
            </a:extLst>
          </p:cNvPr>
          <p:cNvCxnSpPr>
            <a:cxnSpLocks/>
            <a:stCxn id="20" idx="1"/>
            <a:endCxn id="4" idx="3"/>
          </p:cNvCxnSpPr>
          <p:nvPr/>
        </p:nvCxnSpPr>
        <p:spPr>
          <a:xfrm flipH="1">
            <a:off x="5273247" y="2310657"/>
            <a:ext cx="408335" cy="5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9CC9CA93-77AF-48E2-A49F-C806D581A8B6}"/>
              </a:ext>
            </a:extLst>
          </p:cNvPr>
          <p:cNvSpPr/>
          <p:nvPr/>
        </p:nvSpPr>
        <p:spPr>
          <a:xfrm>
            <a:off x="7725986" y="4294306"/>
            <a:ext cx="1266225" cy="9951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Commutes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1C38041-4BE4-4129-8D8F-29E0F81BC78C}"/>
              </a:ext>
            </a:extLst>
          </p:cNvPr>
          <p:cNvCxnSpPr>
            <a:cxnSpLocks/>
            <a:stCxn id="5" idx="2"/>
            <a:endCxn id="44" idx="0"/>
          </p:cNvCxnSpPr>
          <p:nvPr/>
        </p:nvCxnSpPr>
        <p:spPr>
          <a:xfrm flipH="1">
            <a:off x="8359099" y="4185175"/>
            <a:ext cx="1990" cy="109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156A211-A18C-4C64-B690-BDD44734459F}"/>
              </a:ext>
            </a:extLst>
          </p:cNvPr>
          <p:cNvCxnSpPr>
            <a:cxnSpLocks/>
            <a:stCxn id="6" idx="0"/>
            <a:endCxn id="44" idx="2"/>
          </p:cNvCxnSpPr>
          <p:nvPr/>
        </p:nvCxnSpPr>
        <p:spPr>
          <a:xfrm flipH="1" flipV="1">
            <a:off x="8359099" y="5289499"/>
            <a:ext cx="6130" cy="109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iamond 102">
            <a:extLst>
              <a:ext uri="{FF2B5EF4-FFF2-40B4-BE49-F238E27FC236}">
                <a16:creationId xmlns:a16="http://schemas.microsoft.com/office/drawing/2014/main" id="{A85965E8-2477-45D9-9851-295960861DA8}"/>
              </a:ext>
            </a:extLst>
          </p:cNvPr>
          <p:cNvSpPr/>
          <p:nvPr/>
        </p:nvSpPr>
        <p:spPr>
          <a:xfrm>
            <a:off x="10226216" y="5641840"/>
            <a:ext cx="1268000" cy="8161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Contains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6E6A47A-4D0B-4346-B5B0-3A559A90D708}"/>
              </a:ext>
            </a:extLst>
          </p:cNvPr>
          <p:cNvCxnSpPr>
            <a:cxnSpLocks/>
            <a:stCxn id="137" idx="1"/>
            <a:endCxn id="6" idx="3"/>
          </p:cNvCxnSpPr>
          <p:nvPr/>
        </p:nvCxnSpPr>
        <p:spPr>
          <a:xfrm flipH="1">
            <a:off x="9436214" y="6061269"/>
            <a:ext cx="668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4DFCBAA-2C35-4357-AC58-55429602C531}"/>
              </a:ext>
            </a:extLst>
          </p:cNvPr>
          <p:cNvCxnSpPr>
            <a:cxnSpLocks/>
            <a:stCxn id="34" idx="2"/>
            <a:endCxn id="132" idx="0"/>
          </p:cNvCxnSpPr>
          <p:nvPr/>
        </p:nvCxnSpPr>
        <p:spPr>
          <a:xfrm>
            <a:off x="10853386" y="2808423"/>
            <a:ext cx="1" cy="16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4" name="Table 2">
            <a:extLst>
              <a:ext uri="{FF2B5EF4-FFF2-40B4-BE49-F238E27FC236}">
                <a16:creationId xmlns:a16="http://schemas.microsoft.com/office/drawing/2014/main" id="{578B36CC-5DE3-4F51-8E79-AC0DAFA3B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244223"/>
              </p:ext>
            </p:extLst>
          </p:nvPr>
        </p:nvGraphicFramePr>
        <p:xfrm>
          <a:off x="3633921" y="5581267"/>
          <a:ext cx="1639326" cy="950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326">
                  <a:extLst>
                    <a:ext uri="{9D8B030D-6E8A-4147-A177-3AD203B41FA5}">
                      <a16:colId xmlns:a16="http://schemas.microsoft.com/office/drawing/2014/main" val="2014956439"/>
                    </a:ext>
                  </a:extLst>
                </a:gridCol>
              </a:tblGrid>
              <a:tr h="2665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62557"/>
                  </a:ext>
                </a:extLst>
              </a:tr>
              <a:tr h="5845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CountryName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096501"/>
                  </a:ext>
                </a:extLst>
              </a:tr>
            </a:tbl>
          </a:graphicData>
        </a:graphic>
      </p:graphicFrame>
      <p:sp>
        <p:nvSpPr>
          <p:cNvPr id="166" name="Diamond 165">
            <a:extLst>
              <a:ext uri="{FF2B5EF4-FFF2-40B4-BE49-F238E27FC236}">
                <a16:creationId xmlns:a16="http://schemas.microsoft.com/office/drawing/2014/main" id="{EF115B25-CCAC-4CA5-A03F-958B9BC41099}"/>
              </a:ext>
            </a:extLst>
          </p:cNvPr>
          <p:cNvSpPr/>
          <p:nvPr/>
        </p:nvSpPr>
        <p:spPr>
          <a:xfrm>
            <a:off x="1555501" y="5843986"/>
            <a:ext cx="1274105" cy="4248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Locates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1E22E63-3442-4C8F-B0BA-6AC6B0A24A9C}"/>
              </a:ext>
            </a:extLst>
          </p:cNvPr>
          <p:cNvCxnSpPr>
            <a:cxnSpLocks/>
            <a:stCxn id="166" idx="3"/>
            <a:endCxn id="164" idx="1"/>
          </p:cNvCxnSpPr>
          <p:nvPr/>
        </p:nvCxnSpPr>
        <p:spPr>
          <a:xfrm>
            <a:off x="2829606" y="6056417"/>
            <a:ext cx="804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CDC4465B-D765-4338-AC4B-DA5F45CDEC1A}"/>
              </a:ext>
            </a:extLst>
          </p:cNvPr>
          <p:cNvCxnSpPr>
            <a:cxnSpLocks/>
            <a:stCxn id="166" idx="0"/>
            <a:endCxn id="2" idx="2"/>
          </p:cNvCxnSpPr>
          <p:nvPr/>
        </p:nvCxnSpPr>
        <p:spPr>
          <a:xfrm flipH="1" flipV="1">
            <a:off x="2180954" y="5172962"/>
            <a:ext cx="11600" cy="67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Diamond 177">
            <a:extLst>
              <a:ext uri="{FF2B5EF4-FFF2-40B4-BE49-F238E27FC236}">
                <a16:creationId xmlns:a16="http://schemas.microsoft.com/office/drawing/2014/main" id="{B7BDC077-798D-41AF-A08E-EC4D62B6F8F1}"/>
              </a:ext>
            </a:extLst>
          </p:cNvPr>
          <p:cNvSpPr/>
          <p:nvPr/>
        </p:nvSpPr>
        <p:spPr>
          <a:xfrm>
            <a:off x="3742054" y="4050753"/>
            <a:ext cx="1382662" cy="73629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Comprises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609BC2D-C90F-4D37-B5C5-ED649431027C}"/>
              </a:ext>
            </a:extLst>
          </p:cNvPr>
          <p:cNvCxnSpPr>
            <a:cxnSpLocks/>
            <a:stCxn id="178" idx="2"/>
            <a:endCxn id="164" idx="0"/>
          </p:cNvCxnSpPr>
          <p:nvPr/>
        </p:nvCxnSpPr>
        <p:spPr>
          <a:xfrm>
            <a:off x="4433385" y="4787051"/>
            <a:ext cx="20199" cy="79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075335B-DBD2-494D-AA7D-F8CEE3ECEE24}"/>
              </a:ext>
            </a:extLst>
          </p:cNvPr>
          <p:cNvCxnSpPr>
            <a:cxnSpLocks/>
            <a:stCxn id="4" idx="2"/>
            <a:endCxn id="178" idx="0"/>
          </p:cNvCxnSpPr>
          <p:nvPr/>
        </p:nvCxnSpPr>
        <p:spPr>
          <a:xfrm>
            <a:off x="4431946" y="2929167"/>
            <a:ext cx="1439" cy="1121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F5F89FC-B8BC-4490-AAD0-C7371FABBA55}"/>
              </a:ext>
            </a:extLst>
          </p:cNvPr>
          <p:cNvCxnSpPr>
            <a:cxnSpLocks/>
            <a:stCxn id="137" idx="0"/>
            <a:endCxn id="132" idx="2"/>
          </p:cNvCxnSpPr>
          <p:nvPr/>
        </p:nvCxnSpPr>
        <p:spPr>
          <a:xfrm flipV="1">
            <a:off x="10853387" y="4970957"/>
            <a:ext cx="0" cy="594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56099F2-EF02-4FAF-9E7B-DEE554339380}"/>
              </a:ext>
            </a:extLst>
          </p:cNvPr>
          <p:cNvCxnSpPr/>
          <p:nvPr/>
        </p:nvCxnSpPr>
        <p:spPr>
          <a:xfrm>
            <a:off x="10036183" y="3855845"/>
            <a:ext cx="1611571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C0FA8DF-A56C-4469-86BB-CE2226408C6E}"/>
              </a:ext>
            </a:extLst>
          </p:cNvPr>
          <p:cNvCxnSpPr>
            <a:cxnSpLocks/>
          </p:cNvCxnSpPr>
          <p:nvPr/>
        </p:nvCxnSpPr>
        <p:spPr>
          <a:xfrm>
            <a:off x="10130899" y="4418902"/>
            <a:ext cx="1383535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4A039905-8C22-496B-B77C-F15E1E7DA387}"/>
              </a:ext>
            </a:extLst>
          </p:cNvPr>
          <p:cNvSpPr txBox="1"/>
          <p:nvPr/>
        </p:nvSpPr>
        <p:spPr>
          <a:xfrm>
            <a:off x="107861" y="436134"/>
            <a:ext cx="14476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u="sng" dirty="0"/>
              <a:t>PRIMARY KEY</a:t>
            </a:r>
          </a:p>
          <a:p>
            <a:r>
              <a:rPr lang="en-US" i="1" dirty="0">
                <a:solidFill>
                  <a:schemeClr val="accent1"/>
                </a:solidFill>
              </a:rPr>
              <a:t>FOREIGN KEY</a:t>
            </a:r>
            <a:endParaRPr lang="en-SG" i="1" dirty="0">
              <a:solidFill>
                <a:schemeClr val="accent1"/>
              </a:solidFill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699F2001-FCC4-4315-8B54-C83324651D1A}"/>
              </a:ext>
            </a:extLst>
          </p:cNvPr>
          <p:cNvSpPr/>
          <p:nvPr/>
        </p:nvSpPr>
        <p:spPr>
          <a:xfrm>
            <a:off x="10220273" y="1813230"/>
            <a:ext cx="1266225" cy="9951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Travel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E10D25E-5871-4903-9040-C549BB8F917E}"/>
              </a:ext>
            </a:extLst>
          </p:cNvPr>
          <p:cNvCxnSpPr>
            <a:stCxn id="34" idx="1"/>
            <a:endCxn id="5" idx="3"/>
          </p:cNvCxnSpPr>
          <p:nvPr/>
        </p:nvCxnSpPr>
        <p:spPr>
          <a:xfrm flipH="1" flipV="1">
            <a:off x="9404892" y="2310655"/>
            <a:ext cx="815381" cy="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Diamond 115">
            <a:extLst>
              <a:ext uri="{FF2B5EF4-FFF2-40B4-BE49-F238E27FC236}">
                <a16:creationId xmlns:a16="http://schemas.microsoft.com/office/drawing/2014/main" id="{5F202FAE-AF71-433F-985E-DD48F6B58F0A}"/>
              </a:ext>
            </a:extLst>
          </p:cNvPr>
          <p:cNvSpPr/>
          <p:nvPr/>
        </p:nvSpPr>
        <p:spPr>
          <a:xfrm>
            <a:off x="5589909" y="5681755"/>
            <a:ext cx="1382662" cy="73629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Born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2A8E134-3247-47C2-9151-E275EB2997B0}"/>
              </a:ext>
            </a:extLst>
          </p:cNvPr>
          <p:cNvCxnSpPr>
            <a:endCxn id="6" idx="2"/>
          </p:cNvCxnSpPr>
          <p:nvPr/>
        </p:nvCxnSpPr>
        <p:spPr>
          <a:xfrm>
            <a:off x="8359099" y="6723909"/>
            <a:ext cx="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8FB936A-EE3B-4A93-86FD-6784CFBCD32C}"/>
              </a:ext>
            </a:extLst>
          </p:cNvPr>
          <p:cNvCxnSpPr>
            <a:cxnSpLocks/>
            <a:stCxn id="116" idx="1"/>
            <a:endCxn id="164" idx="3"/>
          </p:cNvCxnSpPr>
          <p:nvPr/>
        </p:nvCxnSpPr>
        <p:spPr>
          <a:xfrm flipH="1">
            <a:off x="5273247" y="6049904"/>
            <a:ext cx="316662" cy="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E13F6A7-59C1-4BBD-9A7D-492B77FFEA33}"/>
              </a:ext>
            </a:extLst>
          </p:cNvPr>
          <p:cNvCxnSpPr>
            <a:stCxn id="116" idx="3"/>
            <a:endCxn id="6" idx="1"/>
          </p:cNvCxnSpPr>
          <p:nvPr/>
        </p:nvCxnSpPr>
        <p:spPr>
          <a:xfrm>
            <a:off x="6972571" y="6049904"/>
            <a:ext cx="321673" cy="11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2E778E7-BE7F-4B4C-BDA2-F82CF5DFABD6}"/>
              </a:ext>
            </a:extLst>
          </p:cNvPr>
          <p:cNvCxnSpPr>
            <a:stCxn id="34" idx="2"/>
            <a:endCxn id="132" idx="0"/>
          </p:cNvCxnSpPr>
          <p:nvPr/>
        </p:nvCxnSpPr>
        <p:spPr>
          <a:xfrm>
            <a:off x="10853386" y="2808423"/>
            <a:ext cx="1" cy="16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D4B7687-BD07-4020-8230-139670D4F243}"/>
              </a:ext>
            </a:extLst>
          </p:cNvPr>
          <p:cNvCxnSpPr>
            <a:cxnSpLocks/>
          </p:cNvCxnSpPr>
          <p:nvPr/>
        </p:nvCxnSpPr>
        <p:spPr>
          <a:xfrm>
            <a:off x="10960443" y="2769128"/>
            <a:ext cx="0" cy="202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Diamond 194">
            <a:extLst>
              <a:ext uri="{FF2B5EF4-FFF2-40B4-BE49-F238E27FC236}">
                <a16:creationId xmlns:a16="http://schemas.microsoft.com/office/drawing/2014/main" id="{E436140E-D98D-4C6A-B289-D2C836B04845}"/>
              </a:ext>
            </a:extLst>
          </p:cNvPr>
          <p:cNvSpPr/>
          <p:nvPr/>
        </p:nvSpPr>
        <p:spPr>
          <a:xfrm>
            <a:off x="1463579" y="1810017"/>
            <a:ext cx="1434750" cy="7496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Departure/ Destination</a:t>
            </a:r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3BC5FBB6-925A-49EF-A45F-D942FDA10E99}"/>
              </a:ext>
            </a:extLst>
          </p:cNvPr>
          <p:cNvCxnSpPr>
            <a:cxnSpLocks/>
            <a:stCxn id="5" idx="0"/>
            <a:endCxn id="195" idx="0"/>
          </p:cNvCxnSpPr>
          <p:nvPr/>
        </p:nvCxnSpPr>
        <p:spPr>
          <a:xfrm rot="16200000" flipH="1" flipV="1">
            <a:off x="4584081" y="-1966992"/>
            <a:ext cx="1373882" cy="6180135"/>
          </a:xfrm>
          <a:prstGeom prst="bentConnector3">
            <a:avLst>
              <a:gd name="adj1" fmla="val -166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21B75C3D-5E76-45E0-96B8-16891519BB57}"/>
              </a:ext>
            </a:extLst>
          </p:cNvPr>
          <p:cNvCxnSpPr>
            <a:cxnSpLocks/>
            <a:stCxn id="195" idx="2"/>
            <a:endCxn id="2" idx="0"/>
          </p:cNvCxnSpPr>
          <p:nvPr/>
        </p:nvCxnSpPr>
        <p:spPr>
          <a:xfrm>
            <a:off x="2180954" y="2559697"/>
            <a:ext cx="0" cy="1058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0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035DA8F-161C-43CF-825C-4A4FBD29E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91117"/>
              </p:ext>
            </p:extLst>
          </p:nvPr>
        </p:nvGraphicFramePr>
        <p:xfrm>
          <a:off x="2302456" y="1840128"/>
          <a:ext cx="8657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746">
                  <a:extLst>
                    <a:ext uri="{9D8B030D-6E8A-4147-A177-3AD203B41FA5}">
                      <a16:colId xmlns:a16="http://schemas.microsoft.com/office/drawing/2014/main" val="2296540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Airport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3772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814E7606-C016-45AC-A38B-8F3F5624AED6}"/>
              </a:ext>
            </a:extLst>
          </p:cNvPr>
          <p:cNvSpPr/>
          <p:nvPr/>
        </p:nvSpPr>
        <p:spPr>
          <a:xfrm>
            <a:off x="1111309" y="1245805"/>
            <a:ext cx="1944710" cy="4169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u="sng" dirty="0">
                <a:solidFill>
                  <a:schemeClr val="accent1"/>
                </a:solidFill>
              </a:rPr>
              <a:t>Airport_Code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4E2E9B-51C5-40BB-9CFE-C70CA98EB833}"/>
              </a:ext>
            </a:extLst>
          </p:cNvPr>
          <p:cNvSpPr/>
          <p:nvPr/>
        </p:nvSpPr>
        <p:spPr>
          <a:xfrm>
            <a:off x="118296" y="1668549"/>
            <a:ext cx="1944710" cy="4169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i="1" dirty="0">
                <a:solidFill>
                  <a:schemeClr val="accent2"/>
                </a:solidFill>
              </a:rPr>
              <a:t>Country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6FC700-029A-4B42-8391-8EB245C0D29F}"/>
              </a:ext>
            </a:extLst>
          </p:cNvPr>
          <p:cNvSpPr/>
          <p:nvPr/>
        </p:nvSpPr>
        <p:spPr>
          <a:xfrm>
            <a:off x="180533" y="2234007"/>
            <a:ext cx="1944710" cy="4169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/>
              <a:t>Airport_Name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464765-08B8-433C-B529-402F02177FC8}"/>
              </a:ext>
            </a:extLst>
          </p:cNvPr>
          <p:cNvCxnSpPr>
            <a:cxnSpLocks/>
            <a:stCxn id="2" idx="0"/>
            <a:endCxn id="3" idx="4"/>
          </p:cNvCxnSpPr>
          <p:nvPr/>
        </p:nvCxnSpPr>
        <p:spPr>
          <a:xfrm flipH="1" flipV="1">
            <a:off x="2083664" y="1662723"/>
            <a:ext cx="651665" cy="177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87F6A3-4DF6-4AF8-904C-729591D4C208}"/>
              </a:ext>
            </a:extLst>
          </p:cNvPr>
          <p:cNvCxnSpPr>
            <a:cxnSpLocks/>
            <a:stCxn id="2" idx="1"/>
            <a:endCxn id="4" idx="6"/>
          </p:cNvCxnSpPr>
          <p:nvPr/>
        </p:nvCxnSpPr>
        <p:spPr>
          <a:xfrm flipH="1" flipV="1">
            <a:off x="2063006" y="1877008"/>
            <a:ext cx="239450" cy="14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1E60D0-28B8-4A1F-9E2E-E452A637F14E}"/>
              </a:ext>
            </a:extLst>
          </p:cNvPr>
          <p:cNvCxnSpPr>
            <a:cxnSpLocks/>
            <a:stCxn id="2" idx="1"/>
            <a:endCxn id="5" idx="6"/>
          </p:cNvCxnSpPr>
          <p:nvPr/>
        </p:nvCxnSpPr>
        <p:spPr>
          <a:xfrm flipH="1">
            <a:off x="2125243" y="2025548"/>
            <a:ext cx="177213" cy="416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>
            <a:extLst>
              <a:ext uri="{FF2B5EF4-FFF2-40B4-BE49-F238E27FC236}">
                <a16:creationId xmlns:a16="http://schemas.microsoft.com/office/drawing/2014/main" id="{05C96001-6CDB-4B5A-850B-46D9CB766CF7}"/>
              </a:ext>
            </a:extLst>
          </p:cNvPr>
          <p:cNvSpPr/>
          <p:nvPr/>
        </p:nvSpPr>
        <p:spPr>
          <a:xfrm>
            <a:off x="3362525" y="1802456"/>
            <a:ext cx="1221670" cy="44618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/>
              <a:t>Operates</a:t>
            </a: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4CAF5EEE-E611-41C4-B641-BA515320B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5452"/>
              </p:ext>
            </p:extLst>
          </p:nvPr>
        </p:nvGraphicFramePr>
        <p:xfrm>
          <a:off x="4749731" y="1840128"/>
          <a:ext cx="8657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746">
                  <a:extLst>
                    <a:ext uri="{9D8B030D-6E8A-4147-A177-3AD203B41FA5}">
                      <a16:colId xmlns:a16="http://schemas.microsoft.com/office/drawing/2014/main" val="2296540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Airport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3772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F70913-7215-4306-B2DE-DCEF4A2A55DF}"/>
              </a:ext>
            </a:extLst>
          </p:cNvPr>
          <p:cNvCxnSpPr>
            <a:cxnSpLocks/>
            <a:stCxn id="2" idx="3"/>
            <a:endCxn id="19" idx="1"/>
          </p:cNvCxnSpPr>
          <p:nvPr/>
        </p:nvCxnSpPr>
        <p:spPr>
          <a:xfrm>
            <a:off x="3168202" y="2025548"/>
            <a:ext cx="1943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6F11228-7129-4F01-8459-72C1563E3DF1}"/>
              </a:ext>
            </a:extLst>
          </p:cNvPr>
          <p:cNvSpPr txBox="1"/>
          <p:nvPr/>
        </p:nvSpPr>
        <p:spPr>
          <a:xfrm>
            <a:off x="3120159" y="1656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EEC112-BF94-48D1-A00C-0649BC11E33A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4584195" y="2025548"/>
            <a:ext cx="1655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A9C9B1-9413-48FC-9F42-C5932ED6630A}"/>
              </a:ext>
            </a:extLst>
          </p:cNvPr>
          <p:cNvSpPr txBox="1"/>
          <p:nvPr/>
        </p:nvSpPr>
        <p:spPr>
          <a:xfrm>
            <a:off x="4439342" y="17074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69B5E60-6392-4430-ABD1-B0BAD07B5AA0}"/>
              </a:ext>
            </a:extLst>
          </p:cNvPr>
          <p:cNvSpPr/>
          <p:nvPr/>
        </p:nvSpPr>
        <p:spPr>
          <a:xfrm>
            <a:off x="4140704" y="972717"/>
            <a:ext cx="1944710" cy="4169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i="1" dirty="0">
                <a:solidFill>
                  <a:schemeClr val="accent2"/>
                </a:solidFill>
              </a:rPr>
              <a:t>Country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000422-D702-4901-85E1-4EC477CAEF32}"/>
              </a:ext>
            </a:extLst>
          </p:cNvPr>
          <p:cNvCxnSpPr>
            <a:cxnSpLocks/>
            <a:stCxn id="20" idx="0"/>
            <a:endCxn id="27" idx="4"/>
          </p:cNvCxnSpPr>
          <p:nvPr/>
        </p:nvCxnSpPr>
        <p:spPr>
          <a:xfrm flipH="1" flipV="1">
            <a:off x="5113059" y="1389635"/>
            <a:ext cx="69545" cy="450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1356A2DB-280C-4626-9D84-91A80ACF1217}"/>
              </a:ext>
            </a:extLst>
          </p:cNvPr>
          <p:cNvSpPr/>
          <p:nvPr/>
        </p:nvSpPr>
        <p:spPr>
          <a:xfrm>
            <a:off x="2530991" y="615385"/>
            <a:ext cx="1944710" cy="4169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u="sng" dirty="0">
                <a:solidFill>
                  <a:schemeClr val="accent1"/>
                </a:solidFill>
              </a:rPr>
              <a:t>Airline_Name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A07C03-4009-4A2E-A337-22AD0C979ACD}"/>
              </a:ext>
            </a:extLst>
          </p:cNvPr>
          <p:cNvCxnSpPr>
            <a:cxnSpLocks/>
            <a:stCxn id="20" idx="0"/>
            <a:endCxn id="36" idx="4"/>
          </p:cNvCxnSpPr>
          <p:nvPr/>
        </p:nvCxnSpPr>
        <p:spPr>
          <a:xfrm flipH="1" flipV="1">
            <a:off x="3503346" y="1032303"/>
            <a:ext cx="1679258" cy="807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159934FD-52B5-4837-B967-658074DFEB7B}"/>
              </a:ext>
            </a:extLst>
          </p:cNvPr>
          <p:cNvSpPr/>
          <p:nvPr/>
        </p:nvSpPr>
        <p:spPr>
          <a:xfrm>
            <a:off x="2027464" y="2812296"/>
            <a:ext cx="1394614" cy="3507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Constructs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67376C-30F3-4F86-9C8B-1C656F1F5EA1}"/>
              </a:ext>
            </a:extLst>
          </p:cNvPr>
          <p:cNvCxnSpPr>
            <a:cxnSpLocks/>
            <a:stCxn id="2" idx="2"/>
            <a:endCxn id="57" idx="0"/>
          </p:cNvCxnSpPr>
          <p:nvPr/>
        </p:nvCxnSpPr>
        <p:spPr>
          <a:xfrm flipH="1">
            <a:off x="2724771" y="2210968"/>
            <a:ext cx="10558" cy="601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2">
            <a:extLst>
              <a:ext uri="{FF2B5EF4-FFF2-40B4-BE49-F238E27FC236}">
                <a16:creationId xmlns:a16="http://schemas.microsoft.com/office/drawing/2014/main" id="{701D857D-12F7-45C6-9E41-4371FB141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74063"/>
              </p:ext>
            </p:extLst>
          </p:nvPr>
        </p:nvGraphicFramePr>
        <p:xfrm>
          <a:off x="2244500" y="3498397"/>
          <a:ext cx="981658" cy="416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58">
                  <a:extLst>
                    <a:ext uri="{9D8B030D-6E8A-4147-A177-3AD203B41FA5}">
                      <a16:colId xmlns:a16="http://schemas.microsoft.com/office/drawing/2014/main" val="2296540656"/>
                    </a:ext>
                  </a:extLst>
                </a:gridCol>
              </a:tblGrid>
              <a:tr h="416918">
                <a:tc>
                  <a:txBody>
                    <a:bodyPr/>
                    <a:lstStyle/>
                    <a:p>
                      <a:r>
                        <a:rPr lang="en-SG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3772"/>
                  </a:ext>
                </a:extLst>
              </a:tr>
            </a:tbl>
          </a:graphicData>
        </a:graphic>
      </p:graphicFrame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1B73238-DB7B-41AF-83BE-48625D9F54D3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2724771" y="3163002"/>
            <a:ext cx="10558" cy="335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CFCA7BA-3EA7-4A6E-974C-05D927CBA43E}"/>
              </a:ext>
            </a:extLst>
          </p:cNvPr>
          <p:cNvSpPr txBox="1"/>
          <p:nvPr/>
        </p:nvSpPr>
        <p:spPr>
          <a:xfrm>
            <a:off x="2435247" y="21715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DDE19B-41A8-45C9-BDEA-B85B803E6306}"/>
              </a:ext>
            </a:extLst>
          </p:cNvPr>
          <p:cNvSpPr txBox="1"/>
          <p:nvPr/>
        </p:nvSpPr>
        <p:spPr>
          <a:xfrm>
            <a:off x="2409317" y="3104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B7888A5-3A48-4D92-9B43-E062AD67D995}"/>
              </a:ext>
            </a:extLst>
          </p:cNvPr>
          <p:cNvSpPr/>
          <p:nvPr/>
        </p:nvSpPr>
        <p:spPr>
          <a:xfrm>
            <a:off x="68382" y="3520000"/>
            <a:ext cx="2055749" cy="451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u="sng" dirty="0">
                <a:solidFill>
                  <a:schemeClr val="accent1"/>
                </a:solidFill>
              </a:rPr>
              <a:t>Country_Name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9409EBB-7AFF-4BAB-A1F9-C42AC86A5983}"/>
              </a:ext>
            </a:extLst>
          </p:cNvPr>
          <p:cNvCxnSpPr>
            <a:cxnSpLocks/>
            <a:stCxn id="77" idx="6"/>
            <a:endCxn id="60" idx="1"/>
          </p:cNvCxnSpPr>
          <p:nvPr/>
        </p:nvCxnSpPr>
        <p:spPr>
          <a:xfrm flipV="1">
            <a:off x="2124131" y="3706856"/>
            <a:ext cx="120369" cy="39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Diamond 79">
            <a:extLst>
              <a:ext uri="{FF2B5EF4-FFF2-40B4-BE49-F238E27FC236}">
                <a16:creationId xmlns:a16="http://schemas.microsoft.com/office/drawing/2014/main" id="{714822A8-75DE-4DF6-B060-2E9FF0B3F3A4}"/>
              </a:ext>
            </a:extLst>
          </p:cNvPr>
          <p:cNvSpPr/>
          <p:nvPr/>
        </p:nvSpPr>
        <p:spPr>
          <a:xfrm>
            <a:off x="4528258" y="3460860"/>
            <a:ext cx="1308692" cy="5135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Comprises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321E0C8-227A-41D3-8C6D-B29DA85DF01F}"/>
              </a:ext>
            </a:extLst>
          </p:cNvPr>
          <p:cNvCxnSpPr>
            <a:cxnSpLocks/>
            <a:stCxn id="80" idx="0"/>
            <a:endCxn id="20" idx="2"/>
          </p:cNvCxnSpPr>
          <p:nvPr/>
        </p:nvCxnSpPr>
        <p:spPr>
          <a:xfrm flipV="1">
            <a:off x="5182604" y="2210968"/>
            <a:ext cx="0" cy="1249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040E1BD-7F55-4825-ADD6-27FCE408A501}"/>
              </a:ext>
            </a:extLst>
          </p:cNvPr>
          <p:cNvCxnSpPr>
            <a:cxnSpLocks/>
            <a:stCxn id="80" idx="1"/>
            <a:endCxn id="60" idx="3"/>
          </p:cNvCxnSpPr>
          <p:nvPr/>
        </p:nvCxnSpPr>
        <p:spPr>
          <a:xfrm flipH="1" flipV="1">
            <a:off x="3226158" y="3706856"/>
            <a:ext cx="1302100" cy="1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80C0D65-820C-4DBC-A879-AD6EA650DE63}"/>
              </a:ext>
            </a:extLst>
          </p:cNvPr>
          <p:cNvSpPr txBox="1"/>
          <p:nvPr/>
        </p:nvSpPr>
        <p:spPr>
          <a:xfrm>
            <a:off x="4865946" y="22340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ED5A5A-F382-4B9E-B819-00E54B987842}"/>
              </a:ext>
            </a:extLst>
          </p:cNvPr>
          <p:cNvSpPr txBox="1"/>
          <p:nvPr/>
        </p:nvSpPr>
        <p:spPr>
          <a:xfrm>
            <a:off x="3226158" y="36985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</a:p>
        </p:txBody>
      </p:sp>
      <p:graphicFrame>
        <p:nvGraphicFramePr>
          <p:cNvPr id="92" name="Table 2">
            <a:extLst>
              <a:ext uri="{FF2B5EF4-FFF2-40B4-BE49-F238E27FC236}">
                <a16:creationId xmlns:a16="http://schemas.microsoft.com/office/drawing/2014/main" id="{0B0DB358-CADF-4E61-BFA0-51456A9DD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55389"/>
              </p:ext>
            </p:extLst>
          </p:nvPr>
        </p:nvGraphicFramePr>
        <p:xfrm>
          <a:off x="7524202" y="1840128"/>
          <a:ext cx="8657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746">
                  <a:extLst>
                    <a:ext uri="{9D8B030D-6E8A-4147-A177-3AD203B41FA5}">
                      <a16:colId xmlns:a16="http://schemas.microsoft.com/office/drawing/2014/main" val="2296540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3772"/>
                  </a:ext>
                </a:extLst>
              </a:tr>
            </a:tbl>
          </a:graphicData>
        </a:graphic>
      </p:graphicFrame>
      <p:sp>
        <p:nvSpPr>
          <p:cNvPr id="93" name="Diamond 92">
            <a:extLst>
              <a:ext uri="{FF2B5EF4-FFF2-40B4-BE49-F238E27FC236}">
                <a16:creationId xmlns:a16="http://schemas.microsoft.com/office/drawing/2014/main" id="{CAD89017-D7A6-4179-A0EA-AFB8FDFF1A5E}"/>
              </a:ext>
            </a:extLst>
          </p:cNvPr>
          <p:cNvSpPr/>
          <p:nvPr/>
        </p:nvSpPr>
        <p:spPr>
          <a:xfrm>
            <a:off x="5786970" y="1855046"/>
            <a:ext cx="1334650" cy="3559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Conducts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D6C408-A916-4D5B-AC38-F6A80CE126A7}"/>
              </a:ext>
            </a:extLst>
          </p:cNvPr>
          <p:cNvCxnSpPr>
            <a:cxnSpLocks/>
            <a:stCxn id="20" idx="3"/>
            <a:endCxn id="93" idx="1"/>
          </p:cNvCxnSpPr>
          <p:nvPr/>
        </p:nvCxnSpPr>
        <p:spPr>
          <a:xfrm>
            <a:off x="5615477" y="2025548"/>
            <a:ext cx="171493" cy="7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C3E3322-18AF-47F7-9A5A-ED29660E41B1}"/>
              </a:ext>
            </a:extLst>
          </p:cNvPr>
          <p:cNvCxnSpPr>
            <a:cxnSpLocks/>
            <a:stCxn id="93" idx="3"/>
            <a:endCxn id="92" idx="1"/>
          </p:cNvCxnSpPr>
          <p:nvPr/>
        </p:nvCxnSpPr>
        <p:spPr>
          <a:xfrm flipV="1">
            <a:off x="7121620" y="2025548"/>
            <a:ext cx="402582" cy="7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174C3F8-FE1C-4368-89D3-5AD402B2BADB}"/>
              </a:ext>
            </a:extLst>
          </p:cNvPr>
          <p:cNvSpPr txBox="1"/>
          <p:nvPr/>
        </p:nvSpPr>
        <p:spPr>
          <a:xfrm>
            <a:off x="5696978" y="16334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72A8FDE-E7E6-45AE-9448-2B4DC9C3785F}"/>
              </a:ext>
            </a:extLst>
          </p:cNvPr>
          <p:cNvSpPr txBox="1"/>
          <p:nvPr/>
        </p:nvSpPr>
        <p:spPr>
          <a:xfrm>
            <a:off x="7237898" y="17074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DB46467-3FB6-4AD5-88CB-580537C7ED3E}"/>
              </a:ext>
            </a:extLst>
          </p:cNvPr>
          <p:cNvSpPr/>
          <p:nvPr/>
        </p:nvSpPr>
        <p:spPr>
          <a:xfrm>
            <a:off x="5653939" y="326458"/>
            <a:ext cx="2153634" cy="4169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u="sng" dirty="0">
                <a:solidFill>
                  <a:schemeClr val="accent1"/>
                </a:solidFill>
              </a:rPr>
              <a:t>Flight_Number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C3F10DC-76C1-458B-84BC-060FFF6B7ECB}"/>
              </a:ext>
            </a:extLst>
          </p:cNvPr>
          <p:cNvCxnSpPr>
            <a:cxnSpLocks/>
            <a:stCxn id="104" idx="4"/>
            <a:endCxn id="92" idx="0"/>
          </p:cNvCxnSpPr>
          <p:nvPr/>
        </p:nvCxnSpPr>
        <p:spPr>
          <a:xfrm>
            <a:off x="6730756" y="743376"/>
            <a:ext cx="1226319" cy="1096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E9560E7-049B-4DA5-97D4-829DAED8B5DF}"/>
              </a:ext>
            </a:extLst>
          </p:cNvPr>
          <p:cNvSpPr/>
          <p:nvPr/>
        </p:nvSpPr>
        <p:spPr>
          <a:xfrm>
            <a:off x="7136951" y="734452"/>
            <a:ext cx="1944710" cy="4169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i="1" dirty="0">
                <a:solidFill>
                  <a:schemeClr val="accent2"/>
                </a:solidFill>
              </a:rPr>
              <a:t>Airline_Name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8941BBA-8865-494D-9A9A-85C0CD3C4449}"/>
              </a:ext>
            </a:extLst>
          </p:cNvPr>
          <p:cNvCxnSpPr>
            <a:stCxn id="108" idx="4"/>
            <a:endCxn id="92" idx="0"/>
          </p:cNvCxnSpPr>
          <p:nvPr/>
        </p:nvCxnSpPr>
        <p:spPr>
          <a:xfrm flipH="1">
            <a:off x="7957075" y="1151370"/>
            <a:ext cx="152231" cy="688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F881BB78-DC90-4DEC-B67D-E3A0B235518B}"/>
              </a:ext>
            </a:extLst>
          </p:cNvPr>
          <p:cNvSpPr/>
          <p:nvPr/>
        </p:nvSpPr>
        <p:spPr>
          <a:xfrm>
            <a:off x="5345418" y="2453226"/>
            <a:ext cx="2462155" cy="3930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/>
              <a:t>Departure_Airport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16DE954-2FA6-4EBB-B2B7-5A4E7E519026}"/>
              </a:ext>
            </a:extLst>
          </p:cNvPr>
          <p:cNvCxnSpPr>
            <a:cxnSpLocks/>
            <a:stCxn id="92" idx="2"/>
            <a:endCxn id="161" idx="6"/>
          </p:cNvCxnSpPr>
          <p:nvPr/>
        </p:nvCxnSpPr>
        <p:spPr>
          <a:xfrm flipH="1">
            <a:off x="7807573" y="2210968"/>
            <a:ext cx="149502" cy="43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E79B0E70-C181-4B47-AF6D-9D0357F4C484}"/>
              </a:ext>
            </a:extLst>
          </p:cNvPr>
          <p:cNvSpPr/>
          <p:nvPr/>
        </p:nvSpPr>
        <p:spPr>
          <a:xfrm>
            <a:off x="5199181" y="2949658"/>
            <a:ext cx="2696441" cy="4286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/>
              <a:t>Destination_Airport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A047E16-34E5-4459-96DA-DF265CE6D801}"/>
              </a:ext>
            </a:extLst>
          </p:cNvPr>
          <p:cNvCxnSpPr>
            <a:cxnSpLocks/>
            <a:stCxn id="167" idx="6"/>
            <a:endCxn id="92" idx="2"/>
          </p:cNvCxnSpPr>
          <p:nvPr/>
        </p:nvCxnSpPr>
        <p:spPr>
          <a:xfrm flipV="1">
            <a:off x="7895622" y="2210968"/>
            <a:ext cx="61453" cy="95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D39CEE3D-1A4D-4DE0-9BFC-B2BA0D470B25}"/>
              </a:ext>
            </a:extLst>
          </p:cNvPr>
          <p:cNvSpPr/>
          <p:nvPr/>
        </p:nvSpPr>
        <p:spPr>
          <a:xfrm>
            <a:off x="8196535" y="1181253"/>
            <a:ext cx="1308692" cy="3332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/>
              <a:t>Mileage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83742A6-D89E-4403-8B37-42CB39483227}"/>
              </a:ext>
            </a:extLst>
          </p:cNvPr>
          <p:cNvCxnSpPr>
            <a:cxnSpLocks/>
            <a:stCxn id="92" idx="0"/>
            <a:endCxn id="171" idx="4"/>
          </p:cNvCxnSpPr>
          <p:nvPr/>
        </p:nvCxnSpPr>
        <p:spPr>
          <a:xfrm flipV="1">
            <a:off x="7957075" y="1514530"/>
            <a:ext cx="893806" cy="325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998829B2-EC62-4399-BC5F-A011FB459D91}"/>
              </a:ext>
            </a:extLst>
          </p:cNvPr>
          <p:cNvSpPr/>
          <p:nvPr/>
        </p:nvSpPr>
        <p:spPr>
          <a:xfrm>
            <a:off x="5870430" y="3428510"/>
            <a:ext cx="2239381" cy="3646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/>
              <a:t>Departure_Time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3E9C972-7F9E-48E1-B699-7919AAB6F227}"/>
              </a:ext>
            </a:extLst>
          </p:cNvPr>
          <p:cNvCxnSpPr>
            <a:cxnSpLocks/>
            <a:stCxn id="92" idx="2"/>
            <a:endCxn id="174" idx="6"/>
          </p:cNvCxnSpPr>
          <p:nvPr/>
        </p:nvCxnSpPr>
        <p:spPr>
          <a:xfrm>
            <a:off x="7957075" y="2210968"/>
            <a:ext cx="152736" cy="139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>
            <a:extLst>
              <a:ext uri="{FF2B5EF4-FFF2-40B4-BE49-F238E27FC236}">
                <a16:creationId xmlns:a16="http://schemas.microsoft.com/office/drawing/2014/main" id="{5181D337-2F6F-4EA8-BB43-D3A1E6D69179}"/>
              </a:ext>
            </a:extLst>
          </p:cNvPr>
          <p:cNvSpPr/>
          <p:nvPr/>
        </p:nvSpPr>
        <p:spPr>
          <a:xfrm>
            <a:off x="5799383" y="3893993"/>
            <a:ext cx="2462155" cy="3930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/>
              <a:t>Departure_Date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870CB1E-8867-42A4-8506-034D4F16D1B7}"/>
              </a:ext>
            </a:extLst>
          </p:cNvPr>
          <p:cNvCxnSpPr>
            <a:cxnSpLocks/>
            <a:stCxn id="92" idx="2"/>
            <a:endCxn id="177" idx="6"/>
          </p:cNvCxnSpPr>
          <p:nvPr/>
        </p:nvCxnSpPr>
        <p:spPr>
          <a:xfrm>
            <a:off x="7957075" y="2210968"/>
            <a:ext cx="304463" cy="1879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E42F99AC-4398-4390-A910-79DB5BB46A30}"/>
              </a:ext>
            </a:extLst>
          </p:cNvPr>
          <p:cNvSpPr/>
          <p:nvPr/>
        </p:nvSpPr>
        <p:spPr>
          <a:xfrm>
            <a:off x="5955621" y="4330165"/>
            <a:ext cx="2462155" cy="3930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/>
              <a:t>Departure_Day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3139BCEE-0D20-44B1-9975-6588315EA8A2}"/>
              </a:ext>
            </a:extLst>
          </p:cNvPr>
          <p:cNvCxnSpPr>
            <a:cxnSpLocks/>
            <a:stCxn id="92" idx="2"/>
            <a:endCxn id="183" idx="6"/>
          </p:cNvCxnSpPr>
          <p:nvPr/>
        </p:nvCxnSpPr>
        <p:spPr>
          <a:xfrm>
            <a:off x="7957075" y="2210968"/>
            <a:ext cx="460701" cy="2315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AC0A0165-50B1-4E96-8578-1D2519923967}"/>
              </a:ext>
            </a:extLst>
          </p:cNvPr>
          <p:cNvSpPr/>
          <p:nvPr/>
        </p:nvSpPr>
        <p:spPr>
          <a:xfrm>
            <a:off x="6730756" y="4850628"/>
            <a:ext cx="1850100" cy="3930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/>
              <a:t>Arrival_Time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29227BA-F61A-48C3-B1F3-DF7B5FFCE539}"/>
              </a:ext>
            </a:extLst>
          </p:cNvPr>
          <p:cNvCxnSpPr>
            <a:cxnSpLocks/>
            <a:stCxn id="92" idx="2"/>
            <a:endCxn id="194" idx="6"/>
          </p:cNvCxnSpPr>
          <p:nvPr/>
        </p:nvCxnSpPr>
        <p:spPr>
          <a:xfrm>
            <a:off x="7957075" y="2210968"/>
            <a:ext cx="623781" cy="2836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val 198">
            <a:extLst>
              <a:ext uri="{FF2B5EF4-FFF2-40B4-BE49-F238E27FC236}">
                <a16:creationId xmlns:a16="http://schemas.microsoft.com/office/drawing/2014/main" id="{2FF35058-B33C-42A9-869A-AE5C0589527D}"/>
              </a:ext>
            </a:extLst>
          </p:cNvPr>
          <p:cNvSpPr/>
          <p:nvPr/>
        </p:nvSpPr>
        <p:spPr>
          <a:xfrm>
            <a:off x="7026369" y="5287391"/>
            <a:ext cx="1771658" cy="3930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/>
              <a:t>Arrival_Date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17E409CE-6D3C-4EE7-9054-D5DA4AD918D6}"/>
              </a:ext>
            </a:extLst>
          </p:cNvPr>
          <p:cNvCxnSpPr>
            <a:cxnSpLocks/>
            <a:stCxn id="92" idx="2"/>
            <a:endCxn id="199" idx="6"/>
          </p:cNvCxnSpPr>
          <p:nvPr/>
        </p:nvCxnSpPr>
        <p:spPr>
          <a:xfrm>
            <a:off x="7957075" y="2210968"/>
            <a:ext cx="840952" cy="3272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2C4D4B38-0D52-4C27-ABF4-1FE2CB5B1E68}"/>
              </a:ext>
            </a:extLst>
          </p:cNvPr>
          <p:cNvSpPr/>
          <p:nvPr/>
        </p:nvSpPr>
        <p:spPr>
          <a:xfrm>
            <a:off x="7344754" y="5676747"/>
            <a:ext cx="1681842" cy="3930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/>
              <a:t>Arrival_Day</a:t>
            </a: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4D09E936-27C5-4053-AFF4-9A1F3279F690}"/>
              </a:ext>
            </a:extLst>
          </p:cNvPr>
          <p:cNvCxnSpPr>
            <a:endCxn id="203" idx="6"/>
          </p:cNvCxnSpPr>
          <p:nvPr/>
        </p:nvCxnSpPr>
        <p:spPr>
          <a:xfrm>
            <a:off x="7931776" y="2156175"/>
            <a:ext cx="1094820" cy="3717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Diamond 205">
            <a:extLst>
              <a:ext uri="{FF2B5EF4-FFF2-40B4-BE49-F238E27FC236}">
                <a16:creationId xmlns:a16="http://schemas.microsoft.com/office/drawing/2014/main" id="{33BD413C-A656-44A6-95EA-7CBEAB26617F}"/>
              </a:ext>
            </a:extLst>
          </p:cNvPr>
          <p:cNvSpPr/>
          <p:nvPr/>
        </p:nvSpPr>
        <p:spPr>
          <a:xfrm>
            <a:off x="8976970" y="1824772"/>
            <a:ext cx="1334650" cy="3559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Commutes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9E536FFC-7143-42B8-8026-AF15571C8EA8}"/>
              </a:ext>
            </a:extLst>
          </p:cNvPr>
          <p:cNvCxnSpPr>
            <a:cxnSpLocks/>
            <a:stCxn id="92" idx="3"/>
            <a:endCxn id="206" idx="1"/>
          </p:cNvCxnSpPr>
          <p:nvPr/>
        </p:nvCxnSpPr>
        <p:spPr>
          <a:xfrm flipV="1">
            <a:off x="8389948" y="2002733"/>
            <a:ext cx="587022" cy="22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3EAE7792-AADE-4323-BB7F-F20DE995BA68}"/>
              </a:ext>
            </a:extLst>
          </p:cNvPr>
          <p:cNvSpPr txBox="1"/>
          <p:nvPr/>
        </p:nvSpPr>
        <p:spPr>
          <a:xfrm>
            <a:off x="8430815" y="17073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</a:t>
            </a:r>
          </a:p>
        </p:txBody>
      </p:sp>
      <p:graphicFrame>
        <p:nvGraphicFramePr>
          <p:cNvPr id="213" name="Table 2">
            <a:extLst>
              <a:ext uri="{FF2B5EF4-FFF2-40B4-BE49-F238E27FC236}">
                <a16:creationId xmlns:a16="http://schemas.microsoft.com/office/drawing/2014/main" id="{9E693135-3727-4A37-9BAE-8EB1DA4F2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953794"/>
              </p:ext>
            </p:extLst>
          </p:nvPr>
        </p:nvGraphicFramePr>
        <p:xfrm>
          <a:off x="10706246" y="1744053"/>
          <a:ext cx="1302333" cy="43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333">
                  <a:extLst>
                    <a:ext uri="{9D8B030D-6E8A-4147-A177-3AD203B41FA5}">
                      <a16:colId xmlns:a16="http://schemas.microsoft.com/office/drawing/2014/main" val="2296540656"/>
                    </a:ext>
                  </a:extLst>
                </a:gridCol>
              </a:tblGrid>
              <a:tr h="438787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Passenger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3772"/>
                  </a:ext>
                </a:extLst>
              </a:tr>
            </a:tbl>
          </a:graphicData>
        </a:graphic>
      </p:graphicFrame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C4E8036-8C70-419E-8520-0E4E05CC9EBD}"/>
              </a:ext>
            </a:extLst>
          </p:cNvPr>
          <p:cNvCxnSpPr>
            <a:stCxn id="206" idx="3"/>
            <a:endCxn id="213" idx="1"/>
          </p:cNvCxnSpPr>
          <p:nvPr/>
        </p:nvCxnSpPr>
        <p:spPr>
          <a:xfrm flipV="1">
            <a:off x="10311620" y="1963446"/>
            <a:ext cx="394626" cy="39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37B15D84-F6BE-4D5C-9738-517FFD70A2BD}"/>
              </a:ext>
            </a:extLst>
          </p:cNvPr>
          <p:cNvSpPr txBox="1"/>
          <p:nvPr/>
        </p:nvSpPr>
        <p:spPr>
          <a:xfrm>
            <a:off x="10439108" y="16773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</a:t>
            </a: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1A64CEFC-69BB-4629-B2FA-E8600197F071}"/>
              </a:ext>
            </a:extLst>
          </p:cNvPr>
          <p:cNvSpPr/>
          <p:nvPr/>
        </p:nvSpPr>
        <p:spPr>
          <a:xfrm>
            <a:off x="8489551" y="364552"/>
            <a:ext cx="2415565" cy="3635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u="sng" dirty="0">
                <a:solidFill>
                  <a:schemeClr val="accent1"/>
                </a:solidFill>
              </a:rPr>
              <a:t>Passport_Number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8E5E474B-E6AB-4C10-B9F9-193640D3FCE9}"/>
              </a:ext>
            </a:extLst>
          </p:cNvPr>
          <p:cNvCxnSpPr>
            <a:stCxn id="218" idx="4"/>
            <a:endCxn id="213" idx="0"/>
          </p:cNvCxnSpPr>
          <p:nvPr/>
        </p:nvCxnSpPr>
        <p:spPr>
          <a:xfrm>
            <a:off x="9697334" y="728055"/>
            <a:ext cx="1660078" cy="1015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Oval 220">
            <a:extLst>
              <a:ext uri="{FF2B5EF4-FFF2-40B4-BE49-F238E27FC236}">
                <a16:creationId xmlns:a16="http://schemas.microsoft.com/office/drawing/2014/main" id="{75779668-C8DB-4022-B82B-2C3D74770E6C}"/>
              </a:ext>
            </a:extLst>
          </p:cNvPr>
          <p:cNvSpPr/>
          <p:nvPr/>
        </p:nvSpPr>
        <p:spPr>
          <a:xfrm>
            <a:off x="10484331" y="717144"/>
            <a:ext cx="1628568" cy="464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/>
              <a:t>Passenger_Country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36D49EE-C836-4F96-B4BB-8A6A237D4958}"/>
              </a:ext>
            </a:extLst>
          </p:cNvPr>
          <p:cNvCxnSpPr>
            <a:stCxn id="221" idx="4"/>
            <a:endCxn id="213" idx="0"/>
          </p:cNvCxnSpPr>
          <p:nvPr/>
        </p:nvCxnSpPr>
        <p:spPr>
          <a:xfrm>
            <a:off x="11298615" y="1181176"/>
            <a:ext cx="58797" cy="562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Diamond 226">
            <a:extLst>
              <a:ext uri="{FF2B5EF4-FFF2-40B4-BE49-F238E27FC236}">
                <a16:creationId xmlns:a16="http://schemas.microsoft.com/office/drawing/2014/main" id="{4B8921A0-CE66-480C-A6A9-EC6584CA10D3}"/>
              </a:ext>
            </a:extLst>
          </p:cNvPr>
          <p:cNvSpPr/>
          <p:nvPr/>
        </p:nvSpPr>
        <p:spPr>
          <a:xfrm>
            <a:off x="10673929" y="2732947"/>
            <a:ext cx="1334650" cy="3559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Contains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983A378A-9D04-41AC-9684-7816F20E8FFB}"/>
              </a:ext>
            </a:extLst>
          </p:cNvPr>
          <p:cNvCxnSpPr>
            <a:cxnSpLocks/>
            <a:stCxn id="213" idx="2"/>
            <a:endCxn id="227" idx="0"/>
          </p:cNvCxnSpPr>
          <p:nvPr/>
        </p:nvCxnSpPr>
        <p:spPr>
          <a:xfrm flipH="1">
            <a:off x="11341254" y="2182840"/>
            <a:ext cx="16158" cy="550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2" name="Table 2">
            <a:extLst>
              <a:ext uri="{FF2B5EF4-FFF2-40B4-BE49-F238E27FC236}">
                <a16:creationId xmlns:a16="http://schemas.microsoft.com/office/drawing/2014/main" id="{50693899-F05E-4946-82D4-200638F0F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200766"/>
              </p:ext>
            </p:extLst>
          </p:nvPr>
        </p:nvGraphicFramePr>
        <p:xfrm>
          <a:off x="10484331" y="3577652"/>
          <a:ext cx="1582937" cy="43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937">
                  <a:extLst>
                    <a:ext uri="{9D8B030D-6E8A-4147-A177-3AD203B41FA5}">
                      <a16:colId xmlns:a16="http://schemas.microsoft.com/office/drawing/2014/main" val="2296540656"/>
                    </a:ext>
                  </a:extLst>
                </a:gridCol>
              </a:tblGrid>
              <a:tr h="438787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Travel_History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3772"/>
                  </a:ext>
                </a:extLst>
              </a:tr>
            </a:tbl>
          </a:graphicData>
        </a:graphic>
      </p:graphicFrame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8786FF7-8ADD-4A5B-9BE4-F9C4C3A5F174}"/>
              </a:ext>
            </a:extLst>
          </p:cNvPr>
          <p:cNvCxnSpPr>
            <a:stCxn id="227" idx="2"/>
            <a:endCxn id="232" idx="0"/>
          </p:cNvCxnSpPr>
          <p:nvPr/>
        </p:nvCxnSpPr>
        <p:spPr>
          <a:xfrm flipH="1">
            <a:off x="11275799" y="3088869"/>
            <a:ext cx="65455" cy="488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71C01B86-CCF0-4D60-967D-B71F317172A1}"/>
              </a:ext>
            </a:extLst>
          </p:cNvPr>
          <p:cNvSpPr txBox="1"/>
          <p:nvPr/>
        </p:nvSpPr>
        <p:spPr>
          <a:xfrm>
            <a:off x="11027866" y="2109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0003DB94-5B44-47CC-9F0D-B4A5AE7FF53E}"/>
              </a:ext>
            </a:extLst>
          </p:cNvPr>
          <p:cNvSpPr txBox="1"/>
          <p:nvPr/>
        </p:nvSpPr>
        <p:spPr>
          <a:xfrm>
            <a:off x="10937901" y="32415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7B579709-A235-45B6-A5F1-1ED42B3F9278}"/>
              </a:ext>
            </a:extLst>
          </p:cNvPr>
          <p:cNvSpPr/>
          <p:nvPr/>
        </p:nvSpPr>
        <p:spPr>
          <a:xfrm>
            <a:off x="8820036" y="4358430"/>
            <a:ext cx="2381606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i="1" dirty="0">
                <a:solidFill>
                  <a:schemeClr val="accent2"/>
                </a:solidFill>
              </a:rPr>
              <a:t>Passport_Number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BF6B9C58-84AA-4A34-828B-6D179C1A77AE}"/>
              </a:ext>
            </a:extLst>
          </p:cNvPr>
          <p:cNvCxnSpPr>
            <a:cxnSpLocks/>
            <a:stCxn id="232" idx="2"/>
            <a:endCxn id="237" idx="6"/>
          </p:cNvCxnSpPr>
          <p:nvPr/>
        </p:nvCxnSpPr>
        <p:spPr>
          <a:xfrm flipH="1">
            <a:off x="11201642" y="4016439"/>
            <a:ext cx="74157" cy="526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F28FAA62-6711-40F5-AE50-114DD5581876}"/>
              </a:ext>
            </a:extLst>
          </p:cNvPr>
          <p:cNvSpPr/>
          <p:nvPr/>
        </p:nvSpPr>
        <p:spPr>
          <a:xfrm>
            <a:off x="9178842" y="4998490"/>
            <a:ext cx="2023872" cy="4460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i="1" dirty="0">
                <a:solidFill>
                  <a:schemeClr val="accent2"/>
                </a:solidFill>
              </a:rPr>
              <a:t>Flight_Number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C34527FB-449A-4152-9E8E-D238344E1FC7}"/>
              </a:ext>
            </a:extLst>
          </p:cNvPr>
          <p:cNvCxnSpPr>
            <a:cxnSpLocks/>
            <a:endCxn id="241" idx="6"/>
          </p:cNvCxnSpPr>
          <p:nvPr/>
        </p:nvCxnSpPr>
        <p:spPr>
          <a:xfrm flipH="1">
            <a:off x="11202714" y="4067836"/>
            <a:ext cx="73085" cy="1153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59DF554-AB36-41EF-AA87-0004797E4972}"/>
              </a:ext>
            </a:extLst>
          </p:cNvPr>
          <p:cNvSpPr txBox="1"/>
          <p:nvPr/>
        </p:nvSpPr>
        <p:spPr>
          <a:xfrm>
            <a:off x="772732" y="5444565"/>
            <a:ext cx="18706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/>
              <a:t>Legends:</a:t>
            </a:r>
          </a:p>
          <a:p>
            <a:r>
              <a:rPr lang="en-SG" u="sng" dirty="0">
                <a:solidFill>
                  <a:schemeClr val="accent1"/>
                </a:solidFill>
              </a:rPr>
              <a:t>Primary Key</a:t>
            </a:r>
          </a:p>
          <a:p>
            <a:r>
              <a:rPr lang="en-SG" i="1" dirty="0">
                <a:solidFill>
                  <a:schemeClr val="accent2"/>
                </a:solidFill>
              </a:rPr>
              <a:t>Foreign Key</a:t>
            </a:r>
          </a:p>
          <a:p>
            <a:r>
              <a:rPr lang="en-SG" dirty="0"/>
              <a:t>Normal Attributes</a:t>
            </a:r>
          </a:p>
        </p:txBody>
      </p:sp>
    </p:spTree>
    <p:extLst>
      <p:ext uri="{BB962C8B-B14F-4D97-AF65-F5344CB8AC3E}">
        <p14:creationId xmlns:p14="http://schemas.microsoft.com/office/powerpoint/2010/main" val="110232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136</Words>
  <Application>Microsoft Office PowerPoint</Application>
  <PresentationFormat>Widescreen</PresentationFormat>
  <Paragraphs>89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Zhe Goh</dc:creator>
  <cp:lastModifiedBy>Wei Zhe Goh</cp:lastModifiedBy>
  <cp:revision>57</cp:revision>
  <dcterms:created xsi:type="dcterms:W3CDTF">2022-03-20T13:10:03Z</dcterms:created>
  <dcterms:modified xsi:type="dcterms:W3CDTF">2022-03-22T11:22:46Z</dcterms:modified>
</cp:coreProperties>
</file>