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4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5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tags/tag2.xml" ContentType="application/vnd.openxmlformats-officedocument.presentationml.tags+xml"/>
  <Override PartName="/ppt/tags/tag1.xml" ContentType="application/vnd.openxmlformats-officedocument.presentationml.tags+xml"/>
  <Override PartName="/docProps/custom.xml" ContentType="application/vnd.openxmlformats-officedocument.custom-properties+xml"/>
  <Override PartName="/docProps/app.xml" ContentType="application/vnd.openxmlformats-officedocument.extended-properties+xml"/>
  <Override PartName="/ppt/tags/tag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6"/>
  </p:notesMasterIdLst>
  <p:sldIdLst>
    <p:sldId id="256" r:id="rId3"/>
    <p:sldId id="257" r:id="rId4"/>
    <p:sldId id="369" r:id="rId5"/>
    <p:sldId id="338" r:id="rId6"/>
    <p:sldId id="339" r:id="rId7"/>
    <p:sldId id="341" r:id="rId8"/>
    <p:sldId id="342" r:id="rId9"/>
    <p:sldId id="343" r:id="rId10"/>
    <p:sldId id="344" r:id="rId11"/>
    <p:sldId id="374" r:id="rId12"/>
    <p:sldId id="373" r:id="rId13"/>
    <p:sldId id="345" r:id="rId14"/>
    <p:sldId id="346" r:id="rId15"/>
    <p:sldId id="347" r:id="rId16"/>
    <p:sldId id="399" r:id="rId17"/>
    <p:sldId id="402" r:id="rId18"/>
    <p:sldId id="401" r:id="rId19"/>
    <p:sldId id="396" r:id="rId20"/>
    <p:sldId id="397" r:id="rId21"/>
    <p:sldId id="348" r:id="rId22"/>
    <p:sldId id="349" r:id="rId23"/>
    <p:sldId id="350" r:id="rId24"/>
    <p:sldId id="366" r:id="rId25"/>
    <p:sldId id="367" r:id="rId26"/>
    <p:sldId id="368" r:id="rId27"/>
    <p:sldId id="398" r:id="rId28"/>
    <p:sldId id="370" r:id="rId29"/>
    <p:sldId id="403" r:id="rId30"/>
    <p:sldId id="393" r:id="rId31"/>
    <p:sldId id="376" r:id="rId32"/>
    <p:sldId id="394"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5" r:id="rId49"/>
    <p:sldId id="362" r:id="rId50"/>
    <p:sldId id="360" r:id="rId51"/>
    <p:sldId id="359" r:id="rId52"/>
    <p:sldId id="358" r:id="rId53"/>
    <p:sldId id="356" r:id="rId54"/>
    <p:sldId id="355"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97" d="100"/>
          <a:sy n="97" d="100"/>
        </p:scale>
        <p:origin x="6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customXml" Target="../customXml/item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p:cNvSpPr>
          <p:nvPr>
            <p:ph type="body"/>
          </p:nvPr>
        </p:nvSpPr>
        <p:spPr>
          <a:xfrm>
            <a:off x="756000" y="5078520"/>
            <a:ext cx="6047640" cy="4811040"/>
          </a:xfrm>
          <a:prstGeom prst="rect">
            <a:avLst/>
          </a:prstGeom>
        </p:spPr>
        <p:txBody>
          <a:bodyPr lIns="0" tIns="0" rIns="0" bIns="0"/>
          <a:lstStyle/>
          <a:p>
            <a:r>
              <a:rPr lang="en-SG" sz="2000" b="0" strike="noStrike" spc="-1">
                <a:solidFill>
                  <a:srgbClr val="000000"/>
                </a:solidFill>
                <a:uFill>
                  <a:solidFill>
                    <a:srgbClr val="FFFFFF"/>
                  </a:solidFill>
                </a:uFill>
                <a:latin typeface="Arial"/>
              </a:rPr>
              <a:t>Click to edit the notes format</a:t>
            </a:r>
          </a:p>
        </p:txBody>
      </p:sp>
      <p:sp>
        <p:nvSpPr>
          <p:cNvPr id="84" name="PlaceHolder 2"/>
          <p:cNvSpPr>
            <a:spLocks noGrp="1"/>
          </p:cNvSpPr>
          <p:nvPr>
            <p:ph type="hdr"/>
          </p:nvPr>
        </p:nvSpPr>
        <p:spPr>
          <a:xfrm>
            <a:off x="0" y="0"/>
            <a:ext cx="3280680" cy="534240"/>
          </a:xfrm>
          <a:prstGeom prst="rect">
            <a:avLst/>
          </a:prstGeom>
        </p:spPr>
        <p:txBody>
          <a:bodyPr lIns="0" tIns="0" rIns="0" bIns="0"/>
          <a:lstStyle/>
          <a:p>
            <a:r>
              <a:rPr lang="en-SG" sz="1400" b="0" strike="noStrike" spc="-1">
                <a:solidFill>
                  <a:srgbClr val="000000"/>
                </a:solidFill>
                <a:uFill>
                  <a:solidFill>
                    <a:srgbClr val="FFFFFF"/>
                  </a:solidFill>
                </a:uFill>
                <a:latin typeface="Times New Roman"/>
              </a:rPr>
              <a:t>&lt;header&gt;</a:t>
            </a:r>
          </a:p>
        </p:txBody>
      </p:sp>
      <p:sp>
        <p:nvSpPr>
          <p:cNvPr id="85" name="PlaceHolder 3"/>
          <p:cNvSpPr>
            <a:spLocks noGrp="1"/>
          </p:cNvSpPr>
          <p:nvPr>
            <p:ph type="dt"/>
          </p:nvPr>
        </p:nvSpPr>
        <p:spPr>
          <a:xfrm>
            <a:off x="4278960" y="0"/>
            <a:ext cx="3280680" cy="534240"/>
          </a:xfrm>
          <a:prstGeom prst="rect">
            <a:avLst/>
          </a:prstGeom>
        </p:spPr>
        <p:txBody>
          <a:bodyPr lIns="0" tIns="0" rIns="0" bIns="0"/>
          <a:lstStyle/>
          <a:p>
            <a:pPr algn="r"/>
            <a:r>
              <a:rPr lang="en-SG" sz="1400" b="0" strike="noStrike" spc="-1">
                <a:solidFill>
                  <a:srgbClr val="000000"/>
                </a:solidFill>
                <a:uFill>
                  <a:solidFill>
                    <a:srgbClr val="FFFFFF"/>
                  </a:solidFill>
                </a:uFill>
                <a:latin typeface="Times New Roman"/>
              </a:rPr>
              <a:t>&lt;date/time&gt;</a:t>
            </a:r>
          </a:p>
        </p:txBody>
      </p:sp>
      <p:sp>
        <p:nvSpPr>
          <p:cNvPr id="86" name="PlaceHolder 4"/>
          <p:cNvSpPr>
            <a:spLocks noGrp="1"/>
          </p:cNvSpPr>
          <p:nvPr>
            <p:ph type="ftr"/>
          </p:nvPr>
        </p:nvSpPr>
        <p:spPr>
          <a:xfrm>
            <a:off x="0" y="10157400"/>
            <a:ext cx="3280680" cy="534240"/>
          </a:xfrm>
          <a:prstGeom prst="rect">
            <a:avLst/>
          </a:prstGeom>
        </p:spPr>
        <p:txBody>
          <a:bodyPr lIns="0" tIns="0" rIns="0" bIns="0" anchor="b"/>
          <a:lstStyle/>
          <a:p>
            <a:r>
              <a:rPr lang="en-SG" sz="1400" b="0" strike="noStrike" spc="-1">
                <a:solidFill>
                  <a:srgbClr val="000000"/>
                </a:solidFill>
                <a:uFill>
                  <a:solidFill>
                    <a:srgbClr val="FFFFFF"/>
                  </a:solidFill>
                </a:uFill>
                <a:latin typeface="Times New Roman"/>
              </a:rPr>
              <a:t>&lt;footer&gt;</a:t>
            </a:r>
          </a:p>
        </p:txBody>
      </p:sp>
      <p:sp>
        <p:nvSpPr>
          <p:cNvPr id="87" name="PlaceHolder 5"/>
          <p:cNvSpPr>
            <a:spLocks noGrp="1"/>
          </p:cNvSpPr>
          <p:nvPr>
            <p:ph type="sldNum"/>
          </p:nvPr>
        </p:nvSpPr>
        <p:spPr>
          <a:xfrm>
            <a:off x="4278960" y="10157400"/>
            <a:ext cx="3280680" cy="534240"/>
          </a:xfrm>
          <a:prstGeom prst="rect">
            <a:avLst/>
          </a:prstGeom>
        </p:spPr>
        <p:txBody>
          <a:bodyPr lIns="0" tIns="0" rIns="0" bIns="0" anchor="b"/>
          <a:lstStyle/>
          <a:p>
            <a:pPr algn="r"/>
            <a:fld id="{0244E449-BB23-4090-B6DA-F818CAF7301C}" type="slidenum">
              <a:rPr lang="en-SG" sz="1400" b="0" strike="noStrike" spc="-1">
                <a:solidFill>
                  <a:srgbClr val="000000"/>
                </a:solidFill>
                <a:uFill>
                  <a:solidFill>
                    <a:srgbClr val="FFFFFF"/>
                  </a:solidFill>
                </a:uFill>
                <a:latin typeface="Times New Roman"/>
              </a:rPr>
              <a:t>‹#›</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476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PlaceHolder 1"/>
          <p:cNvSpPr>
            <a:spLocks noGrp="1"/>
          </p:cNvSpPr>
          <p:nvPr>
            <p:ph type="body"/>
          </p:nvPr>
        </p:nvSpPr>
        <p:spPr>
          <a:xfrm>
            <a:off x="731520" y="4560480"/>
            <a:ext cx="5851800" cy="4320360"/>
          </a:xfrm>
          <a:prstGeom prst="rect">
            <a:avLst/>
          </a:prstGeom>
        </p:spPr>
        <p:txBody>
          <a:bodyPr lIns="95400" tIns="47880" rIns="95400" bIns="47880"/>
          <a:lstStyle/>
          <a:p>
            <a:endParaRPr lang="en-SG" sz="2000" b="0" strike="noStrike" spc="-1">
              <a:solidFill>
                <a:srgbClr val="000000"/>
              </a:solidFill>
              <a:uFill>
                <a:solidFill>
                  <a:srgbClr val="FFFFFF"/>
                </a:solidFill>
              </a:uFill>
              <a:latin typeface="Arial"/>
            </a:endParaRPr>
          </a:p>
        </p:txBody>
      </p:sp>
      <p:sp>
        <p:nvSpPr>
          <p:cNvPr id="1900" name="TextShape 2"/>
          <p:cNvSpPr txBox="1"/>
          <p:nvPr/>
        </p:nvSpPr>
        <p:spPr>
          <a:xfrm>
            <a:off x="4143600" y="9119520"/>
            <a:ext cx="3169440" cy="479880"/>
          </a:xfrm>
          <a:prstGeom prst="rect">
            <a:avLst/>
          </a:prstGeom>
          <a:noFill/>
          <a:ln>
            <a:noFill/>
          </a:ln>
        </p:spPr>
        <p:txBody>
          <a:bodyPr lIns="95400" tIns="47880" rIns="95400" bIns="47880" anchor="b"/>
          <a:lstStyle/>
          <a:p>
            <a:pPr algn="r">
              <a:lnSpc>
                <a:spcPct val="100000"/>
              </a:lnSpc>
            </a:pPr>
            <a:fld id="{2E0ABEB4-0C91-4234-BD99-CC69C6E921BE}" type="slidenum">
              <a:rPr lang="en-SG" sz="1300" b="0" strike="noStrike" spc="-1">
                <a:solidFill>
                  <a:srgbClr val="000000"/>
                </a:solidFill>
                <a:uFill>
                  <a:solidFill>
                    <a:srgbClr val="FFFFFF"/>
                  </a:solidFill>
                </a:uFill>
                <a:latin typeface="+mn-lt"/>
                <a:ea typeface="+mn-ea"/>
              </a:rPr>
              <a:t>1</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91548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971800" y="547688"/>
            <a:ext cx="3659188" cy="2744787"/>
          </a:xfrm>
          <a:prstGeom prst="rect">
            <a:avLst/>
          </a:prstGeo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OS first appeared as a subroutine “library” shared by all users. Library: pull card decks from wall.</a:t>
            </a:r>
          </a:p>
        </p:txBody>
      </p:sp>
    </p:spTree>
    <p:extLst>
      <p:ext uri="{BB962C8B-B14F-4D97-AF65-F5344CB8AC3E}">
        <p14:creationId xmlns:p14="http://schemas.microsoft.com/office/powerpoint/2010/main" val="207287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F3C29C-1C5B-4CAC-A931-CA6C31018737}" type="slidenum">
              <a:rPr lang="en-SG" smtClean="0"/>
              <a:pPr/>
              <a:t>32</a:t>
            </a:fld>
            <a:endParaRPr lang="en-SG"/>
          </a:p>
        </p:txBody>
      </p:sp>
    </p:spTree>
    <p:extLst>
      <p:ext uri="{BB962C8B-B14F-4D97-AF65-F5344CB8AC3E}">
        <p14:creationId xmlns:p14="http://schemas.microsoft.com/office/powerpoint/2010/main" val="1876805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a:prstGeom prst="rect">
            <a:avLst/>
          </a:prstGeo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5F3C29C-1C5B-4CAC-A931-CA6C31018737}" type="slidenum">
              <a:rPr lang="en-SG" smtClean="0"/>
              <a:pPr/>
              <a:t>33</a:t>
            </a:fld>
            <a:endParaRPr lang="en-SG"/>
          </a:p>
        </p:txBody>
      </p:sp>
    </p:spTree>
    <p:extLst>
      <p:ext uri="{BB962C8B-B14F-4D97-AF65-F5344CB8AC3E}">
        <p14:creationId xmlns:p14="http://schemas.microsoft.com/office/powerpoint/2010/main" val="136224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a:prstGeom prst="rect">
            <a:avLst/>
          </a:prstGeom>
        </p:spPr>
      </p:sp>
      <p:sp>
        <p:nvSpPr>
          <p:cNvPr id="3" name="Notes Placeholder 2"/>
          <p:cNvSpPr>
            <a:spLocks noGrp="1"/>
          </p:cNvSpPr>
          <p:nvPr>
            <p:ph type="body" idx="1"/>
          </p:nvPr>
        </p:nvSpPr>
        <p:spPr/>
        <p:txBody>
          <a:bodyPr>
            <a:normAutofit/>
          </a:bodyPr>
          <a:lstStyle/>
          <a:p>
            <a:r>
              <a:rPr lang="en-US" dirty="0"/>
              <a:t>It</a:t>
            </a:r>
            <a:r>
              <a:rPr lang="en-US" baseline="0" dirty="0"/>
              <a:t> is difficult for us to imagine how difficult it is to run programs on the earliest machines. </a:t>
            </a:r>
          </a:p>
          <a:p>
            <a:endParaRPr lang="en-US" baseline="0" dirty="0"/>
          </a:p>
          <a:p>
            <a:pPr marL="242979" indent="-242979">
              <a:buAutoNum type="arabicPeriod"/>
            </a:pPr>
            <a:r>
              <a:rPr lang="en-US" baseline="0" dirty="0"/>
              <a:t>Load FORTRAN tape</a:t>
            </a:r>
          </a:p>
          <a:p>
            <a:pPr marL="242979" indent="-242979">
              <a:buAutoNum type="arabicPeriod"/>
            </a:pPr>
            <a:r>
              <a:rPr lang="en-US" baseline="0" dirty="0"/>
              <a:t>Run compiler</a:t>
            </a:r>
          </a:p>
          <a:p>
            <a:pPr marL="242979" indent="-242979">
              <a:buAutoNum type="arabicPeriod"/>
            </a:pPr>
            <a:r>
              <a:rPr lang="en-US" baseline="0" dirty="0"/>
              <a:t>Unload tape</a:t>
            </a:r>
          </a:p>
          <a:p>
            <a:pPr marL="242979" indent="-242979">
              <a:buAutoNum type="arabicPeriod"/>
            </a:pPr>
            <a:r>
              <a:rPr lang="en-US" baseline="0" dirty="0"/>
              <a:t>Load assembler tape</a:t>
            </a:r>
          </a:p>
          <a:p>
            <a:pPr marL="242979" indent="-242979">
              <a:buAutoNum type="arabicPeriod"/>
            </a:pPr>
            <a:r>
              <a:rPr lang="en-US" baseline="0" dirty="0"/>
              <a:t>Unload assembler</a:t>
            </a:r>
          </a:p>
          <a:p>
            <a:pPr marL="242979" indent="-242979">
              <a:buAutoNum type="arabicPeriod"/>
            </a:pPr>
            <a:r>
              <a:rPr lang="en-US" baseline="0" dirty="0"/>
              <a:t>Load object program</a:t>
            </a:r>
          </a:p>
          <a:p>
            <a:pPr marL="242979" indent="-242979">
              <a:buAutoNum type="arabicPeriod"/>
            </a:pPr>
            <a:r>
              <a:rPr lang="en-US" baseline="0" dirty="0"/>
              <a:t>Run object program</a:t>
            </a:r>
            <a:endParaRPr lang="en-US" dirty="0"/>
          </a:p>
        </p:txBody>
      </p:sp>
      <p:sp>
        <p:nvSpPr>
          <p:cNvPr id="4" name="Slide Number Placeholder 3"/>
          <p:cNvSpPr>
            <a:spLocks noGrp="1"/>
          </p:cNvSpPr>
          <p:nvPr>
            <p:ph type="sldNum" sz="quarter" idx="10"/>
          </p:nvPr>
        </p:nvSpPr>
        <p:spPr/>
        <p:txBody>
          <a:bodyPr/>
          <a:lstStyle/>
          <a:p>
            <a:fld id="{45F3C29C-1C5B-4CAC-A931-CA6C31018737}" type="slidenum">
              <a:rPr lang="en-SG" smtClean="0"/>
              <a:pPr/>
              <a:t>39</a:t>
            </a:fld>
            <a:endParaRPr lang="en-SG"/>
          </a:p>
        </p:txBody>
      </p:sp>
    </p:spTree>
    <p:extLst>
      <p:ext uri="{BB962C8B-B14F-4D97-AF65-F5344CB8AC3E}">
        <p14:creationId xmlns:p14="http://schemas.microsoft.com/office/powerpoint/2010/main" val="382965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a:prstGeom prst="rect">
            <a:avLst/>
          </a:prstGeom>
        </p:spPr>
      </p:sp>
      <p:sp>
        <p:nvSpPr>
          <p:cNvPr id="3" name="Notes Placeholder 2"/>
          <p:cNvSpPr>
            <a:spLocks noGrp="1"/>
          </p:cNvSpPr>
          <p:nvPr>
            <p:ph type="body" idx="1"/>
          </p:nvPr>
        </p:nvSpPr>
        <p:spPr/>
        <p:txBody>
          <a:bodyPr>
            <a:normAutofit/>
          </a:bodyPr>
          <a:lstStyle/>
          <a:p>
            <a:r>
              <a:rPr lang="en-US" dirty="0"/>
              <a:t>To be sure, the earliest computer</a:t>
            </a:r>
            <a:r>
              <a:rPr lang="en-US" baseline="0" dirty="0"/>
              <a:t>s are not interactive systems as we would understand it i.e. no keyboards or mouse connected to them. Instead what we have connected to the computers are huge I/O devices. Such as this card reader and the printer.  This printer is 635kg in weight! So, when you want to load something into the computer, such as data or code, you have to get these punched cards (I don’t know how to read one) and punch it in using one of the keypunch machines (that is something like a typewriter) and then you move the cards over to the card reader for loading.</a:t>
            </a:r>
          </a:p>
          <a:p>
            <a:endParaRPr lang="en-US" baseline="0" dirty="0"/>
          </a:p>
          <a:p>
            <a:r>
              <a:rPr lang="en-US" baseline="0" dirty="0"/>
              <a:t>What happens then is that very soon, people realize that communication with these devices can be quite complicated. You have buffers, flags, registers, control bits etc for each particular device. So even reading a character from the card or tape in some cases, can be very tedious and complicated. We will explain the details of I/O interaction with the computer later in this lecture. But the point is that you don’t want to write code that deals with the devices every time. So what happens is that you developed a HW I/O routine library for interacting with the I/O. </a:t>
            </a:r>
          </a:p>
        </p:txBody>
      </p:sp>
      <p:sp>
        <p:nvSpPr>
          <p:cNvPr id="4" name="Slide Number Placeholder 3"/>
          <p:cNvSpPr>
            <a:spLocks noGrp="1"/>
          </p:cNvSpPr>
          <p:nvPr>
            <p:ph type="sldNum" sz="quarter" idx="10"/>
          </p:nvPr>
        </p:nvSpPr>
        <p:spPr/>
        <p:txBody>
          <a:bodyPr/>
          <a:lstStyle/>
          <a:p>
            <a:fld id="{45F3C29C-1C5B-4CAC-A931-CA6C31018737}" type="slidenum">
              <a:rPr lang="en-SG" smtClean="0"/>
              <a:pPr/>
              <a:t>41</a:t>
            </a:fld>
            <a:endParaRPr lang="en-SG"/>
          </a:p>
        </p:txBody>
      </p:sp>
    </p:spTree>
    <p:extLst>
      <p:ext uri="{BB962C8B-B14F-4D97-AF65-F5344CB8AC3E}">
        <p14:creationId xmlns:p14="http://schemas.microsoft.com/office/powerpoint/2010/main" val="3988067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F3C29C-1C5B-4CAC-A931-CA6C31018737}" type="slidenum">
              <a:rPr lang="en-SG" smtClean="0"/>
              <a:pPr/>
              <a:t>43</a:t>
            </a:fld>
            <a:endParaRPr lang="en-SG"/>
          </a:p>
        </p:txBody>
      </p:sp>
    </p:spTree>
    <p:extLst>
      <p:ext uri="{BB962C8B-B14F-4D97-AF65-F5344CB8AC3E}">
        <p14:creationId xmlns:p14="http://schemas.microsoft.com/office/powerpoint/2010/main" val="3159236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a:prstGeom prst="rect">
            <a:avLst/>
          </a:prstGeo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5F3C29C-1C5B-4CAC-A931-CA6C31018737}" type="slidenum">
              <a:rPr lang="en-SG" smtClean="0"/>
              <a:pPr/>
              <a:t>45</a:t>
            </a:fld>
            <a:endParaRPr lang="en-SG"/>
          </a:p>
        </p:txBody>
      </p:sp>
    </p:spTree>
    <p:extLst>
      <p:ext uri="{BB962C8B-B14F-4D97-AF65-F5344CB8AC3E}">
        <p14:creationId xmlns:p14="http://schemas.microsoft.com/office/powerpoint/2010/main" val="2828353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a:prstGeom prst="rect">
            <a:avLst/>
          </a:prstGeom>
        </p:spPr>
      </p:sp>
      <p:sp>
        <p:nvSpPr>
          <p:cNvPr id="3" name="Notes Placeholder 2"/>
          <p:cNvSpPr>
            <a:spLocks noGrp="1"/>
          </p:cNvSpPr>
          <p:nvPr>
            <p:ph type="body" idx="1"/>
          </p:nvPr>
        </p:nvSpPr>
        <p:spPr/>
        <p:txBody>
          <a:bodyPr>
            <a:normAutofit/>
          </a:bodyPr>
          <a:lstStyle/>
          <a:p>
            <a:pPr defTabSz="971916">
              <a:defRPr/>
            </a:pPr>
            <a:r>
              <a:rPr lang="en-US" dirty="0"/>
              <a:t>This graph shows us the</a:t>
            </a:r>
            <a:r>
              <a:rPr lang="en-US" baseline="0" dirty="0"/>
              <a:t> timeline or history of operating systems. In particular, we observe that there are 4 different kinds of computers mentioned here. Mainframes, minicomputers, desktop computers and handhelds. The easiest way to read this graph, I guess, is to trace the development of a particular kind of computer. Then you realize that the pattern is being repeated. For example, if you trace the mainframes, it began with no software before 1950, then compilers and resident monitors come in, then time-sharing comes in (we will explain these terms later, time sharing means that different programs can be run on the same system at the same time) and later, the mainframes developed to become multi-user, networked etc. And we see sort of the same development in desktop computers too. So this is a case of history repeating itself for every new kind of computer invented. For our purposes, we shall be focusing mainly on this part (click). Although this is quite an early period in computer history, we need to know that most of the basic concepts are invented during this decade. </a:t>
            </a:r>
          </a:p>
          <a:p>
            <a:pPr defTabSz="971916">
              <a:defRPr/>
            </a:pPr>
            <a:endParaRPr lang="en-US" baseline="0" dirty="0"/>
          </a:p>
          <a:p>
            <a:endParaRPr lang="en-SG" dirty="0"/>
          </a:p>
        </p:txBody>
      </p:sp>
      <p:sp>
        <p:nvSpPr>
          <p:cNvPr id="4" name="Slide Number Placeholder 3"/>
          <p:cNvSpPr>
            <a:spLocks noGrp="1"/>
          </p:cNvSpPr>
          <p:nvPr>
            <p:ph type="sldNum" sz="quarter" idx="10"/>
          </p:nvPr>
        </p:nvSpPr>
        <p:spPr/>
        <p:txBody>
          <a:bodyPr/>
          <a:lstStyle/>
          <a:p>
            <a:fld id="{45F3C29C-1C5B-4CAC-A931-CA6C31018737}" type="slidenum">
              <a:rPr lang="en-SG" smtClean="0"/>
              <a:pPr/>
              <a:t>46</a:t>
            </a:fld>
            <a:endParaRPr lang="en-SG"/>
          </a:p>
        </p:txBody>
      </p:sp>
    </p:spTree>
    <p:extLst>
      <p:ext uri="{BB962C8B-B14F-4D97-AF65-F5344CB8AC3E}">
        <p14:creationId xmlns:p14="http://schemas.microsoft.com/office/powerpoint/2010/main" val="3117397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971800" y="547688"/>
            <a:ext cx="3659188" cy="2744787"/>
          </a:xfrm>
          <a:prstGeom prst="rect">
            <a:avLst/>
          </a:prstGeo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OS first appeared as a subroutine “library” shared by all users. Library: pull card decks from wall.</a:t>
            </a:r>
          </a:p>
        </p:txBody>
      </p:sp>
    </p:spTree>
    <p:extLst>
      <p:ext uri="{BB962C8B-B14F-4D97-AF65-F5344CB8AC3E}">
        <p14:creationId xmlns:p14="http://schemas.microsoft.com/office/powerpoint/2010/main" val="3091411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971800" y="547688"/>
            <a:ext cx="3659188" cy="2744787"/>
          </a:xfrm>
          <a:prstGeom prst="rect">
            <a:avLst/>
          </a:prstGeom>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Computers are friendly things: 1 terminal, feed me. Add another terminal, feed me. Can you keep doing this? NO!</a:t>
            </a:r>
          </a:p>
          <a:p>
            <a:r>
              <a:rPr lang="en-US" altLang="en-US" smtClean="0"/>
              <a:t>Eventually fall off a cliff (add one more user, computer slows down by a factor of 1000)</a:t>
            </a:r>
          </a:p>
        </p:txBody>
      </p:sp>
    </p:spTree>
    <p:extLst>
      <p:ext uri="{BB962C8B-B14F-4D97-AF65-F5344CB8AC3E}">
        <p14:creationId xmlns:p14="http://schemas.microsoft.com/office/powerpoint/2010/main" val="317847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0244E449-BB23-4090-B6DA-F818CAF7301C}" type="slidenum">
              <a:rPr lang="en-SG" sz="1400" b="0" strike="noStrike" spc="-1" smtClean="0">
                <a:solidFill>
                  <a:srgbClr val="000000"/>
                </a:solidFill>
                <a:uFill>
                  <a:solidFill>
                    <a:srgbClr val="FFFFFF"/>
                  </a:solidFill>
                </a:uFill>
                <a:latin typeface="Times New Roman"/>
              </a:rPr>
              <a:t>2</a:t>
            </a:fld>
            <a:endParaRPr lang="en-SG"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8585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2971800" y="547688"/>
            <a:ext cx="3659188" cy="2744787"/>
          </a:xfrm>
          <a:prstGeom prst="rect">
            <a:avLst/>
          </a:prstGeom>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No, Feature creep. PC made OS a subroutine all over again. But then realized even single users need memory protection, multiprogramming, etc. Same is true of PDAs and phones</a:t>
            </a:r>
          </a:p>
        </p:txBody>
      </p:sp>
    </p:spTree>
    <p:extLst>
      <p:ext uri="{BB962C8B-B14F-4D97-AF65-F5344CB8AC3E}">
        <p14:creationId xmlns:p14="http://schemas.microsoft.com/office/powerpoint/2010/main" val="336630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2971800" y="547688"/>
            <a:ext cx="3659188" cy="2744787"/>
          </a:xfrm>
          <a:prstGeom prst="rect">
            <a:avLst/>
          </a:prstGeom>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Why do we need distributed systems? Resource sharing (printers, Internet connections,…) and info sharing (files, email, IM, …)</a:t>
            </a:r>
          </a:p>
        </p:txBody>
      </p:sp>
    </p:spTree>
    <p:extLst>
      <p:ext uri="{BB962C8B-B14F-4D97-AF65-F5344CB8AC3E}">
        <p14:creationId xmlns:p14="http://schemas.microsoft.com/office/powerpoint/2010/main" val="3424650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2971800" y="547688"/>
            <a:ext cx="3659188" cy="2744787"/>
          </a:xfrm>
          <a:prstGeom prst="rect">
            <a:avLst/>
          </a:prstGeo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34850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2971800" y="547688"/>
            <a:ext cx="3659188" cy="2744787"/>
          </a:xfrm>
          <a:prstGeom prst="rect">
            <a:avLst/>
          </a:prstGeo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2495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49884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41717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253339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370352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971800" y="547688"/>
            <a:ext cx="3659188" cy="2744787"/>
          </a:xfrm>
          <a:prstGeom prst="rect">
            <a:avLst/>
          </a:prstGeo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OS first appeared as a subroutine “library” shared by all users. Library: pull card decks from wall.</a:t>
            </a:r>
          </a:p>
        </p:txBody>
      </p:sp>
    </p:spTree>
    <p:extLst>
      <p:ext uri="{BB962C8B-B14F-4D97-AF65-F5344CB8AC3E}">
        <p14:creationId xmlns:p14="http://schemas.microsoft.com/office/powerpoint/2010/main" val="1386067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971800" y="547688"/>
            <a:ext cx="3659188" cy="2744787"/>
          </a:xfrm>
          <a:prstGeom prst="rect">
            <a:avLst/>
          </a:prstGeo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OS first appeared as a subroutine “library” shared by all users. Library: pull card decks from wall.</a:t>
            </a:r>
          </a:p>
        </p:txBody>
      </p:sp>
    </p:spTree>
    <p:extLst>
      <p:ext uri="{BB962C8B-B14F-4D97-AF65-F5344CB8AC3E}">
        <p14:creationId xmlns:p14="http://schemas.microsoft.com/office/powerpoint/2010/main" val="3123617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a:prstGeom prst="rect">
            <a:avLst/>
          </a:prstGeom>
        </p:spPr>
      </p:sp>
      <p:sp>
        <p:nvSpPr>
          <p:cNvPr id="3" name="Notes Placeholder 2"/>
          <p:cNvSpPr>
            <a:spLocks noGrp="1"/>
          </p:cNvSpPr>
          <p:nvPr>
            <p:ph type="body" idx="1"/>
          </p:nvPr>
        </p:nvSpPr>
        <p:spPr/>
        <p:txBody>
          <a:bodyPr>
            <a:normAutofit/>
          </a:bodyPr>
          <a:lstStyle/>
          <a:p>
            <a:r>
              <a:rPr lang="en-US" dirty="0"/>
              <a:t>The very first</a:t>
            </a:r>
            <a:r>
              <a:rPr lang="en-US" baseline="0" dirty="0"/>
              <a:t> so-called computers – were actually more like calculators. The main thing is they are designed to do one application only. In short, these machines are not what we would call programmable. You can key in different inputs to get the machines to output different results, but the “task performed” if you like, remains unchanged. “Reprogramming” if you like, is tedious, involves changing how the machine is set-up physically etc.</a:t>
            </a:r>
            <a:endParaRPr lang="en-SG" dirty="0"/>
          </a:p>
        </p:txBody>
      </p:sp>
      <p:sp>
        <p:nvSpPr>
          <p:cNvPr id="4" name="Slide Number Placeholder 3"/>
          <p:cNvSpPr>
            <a:spLocks noGrp="1"/>
          </p:cNvSpPr>
          <p:nvPr>
            <p:ph type="sldNum" sz="quarter" idx="10"/>
          </p:nvPr>
        </p:nvSpPr>
        <p:spPr/>
        <p:txBody>
          <a:bodyPr/>
          <a:lstStyle/>
          <a:p>
            <a:fld id="{45F3C29C-1C5B-4CAC-A931-CA6C31018737}" type="slidenum">
              <a:rPr lang="en-SG" smtClean="0"/>
              <a:pPr/>
              <a:t>30</a:t>
            </a:fld>
            <a:endParaRPr lang="en-SG"/>
          </a:p>
        </p:txBody>
      </p:sp>
    </p:spTree>
    <p:extLst>
      <p:ext uri="{BB962C8B-B14F-4D97-AF65-F5344CB8AC3E}">
        <p14:creationId xmlns:p14="http://schemas.microsoft.com/office/powerpoint/2010/main" val="153873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31" name="PlaceHolder 2"/>
          <p:cNvSpPr>
            <a:spLocks noGrp="1"/>
          </p:cNvSpPr>
          <p:nvPr>
            <p:ph type="body"/>
          </p:nvPr>
        </p:nvSpPr>
        <p:spPr>
          <a:xfrm>
            <a:off x="768240" y="2286000"/>
            <a:ext cx="728964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32" name="PlaceHolder 3"/>
          <p:cNvSpPr>
            <a:spLocks noGrp="1"/>
          </p:cNvSpPr>
          <p:nvPr>
            <p:ph type="body"/>
          </p:nvPr>
        </p:nvSpPr>
        <p:spPr>
          <a:xfrm>
            <a:off x="768240" y="4387320"/>
            <a:ext cx="728964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34" name="PlaceHolder 2"/>
          <p:cNvSpPr>
            <a:spLocks noGrp="1"/>
          </p:cNvSpPr>
          <p:nvPr>
            <p:ph type="body"/>
          </p:nvPr>
        </p:nvSpPr>
        <p:spPr>
          <a:xfrm>
            <a:off x="76824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35" name="PlaceHolder 3"/>
          <p:cNvSpPr>
            <a:spLocks noGrp="1"/>
          </p:cNvSpPr>
          <p:nvPr>
            <p:ph type="body"/>
          </p:nvPr>
        </p:nvSpPr>
        <p:spPr>
          <a:xfrm>
            <a:off x="450360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36" name="PlaceHolder 4"/>
          <p:cNvSpPr>
            <a:spLocks noGrp="1"/>
          </p:cNvSpPr>
          <p:nvPr>
            <p:ph type="body"/>
          </p:nvPr>
        </p:nvSpPr>
        <p:spPr>
          <a:xfrm>
            <a:off x="4503600" y="438732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37" name="PlaceHolder 5"/>
          <p:cNvSpPr>
            <a:spLocks noGrp="1"/>
          </p:cNvSpPr>
          <p:nvPr>
            <p:ph type="body"/>
          </p:nvPr>
        </p:nvSpPr>
        <p:spPr>
          <a:xfrm>
            <a:off x="768240" y="438732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39" name="PlaceHolder 2"/>
          <p:cNvSpPr>
            <a:spLocks noGrp="1"/>
          </p:cNvSpPr>
          <p:nvPr>
            <p:ph type="body"/>
          </p:nvPr>
        </p:nvSpPr>
        <p:spPr>
          <a:xfrm>
            <a:off x="768240" y="2286000"/>
            <a:ext cx="728964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40" name="PlaceHolder 3"/>
          <p:cNvSpPr>
            <a:spLocks noGrp="1"/>
          </p:cNvSpPr>
          <p:nvPr>
            <p:ph type="body"/>
          </p:nvPr>
        </p:nvSpPr>
        <p:spPr>
          <a:xfrm>
            <a:off x="768240" y="2286000"/>
            <a:ext cx="728964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pic>
        <p:nvPicPr>
          <p:cNvPr id="41" name="Picture 40"/>
          <p:cNvPicPr/>
          <p:nvPr/>
        </p:nvPicPr>
        <p:blipFill>
          <a:blip r:embed="rId2"/>
          <a:stretch/>
        </p:blipFill>
        <p:spPr>
          <a:xfrm>
            <a:off x="1891800" y="2285640"/>
            <a:ext cx="5042160" cy="4023000"/>
          </a:xfrm>
          <a:prstGeom prst="rect">
            <a:avLst/>
          </a:prstGeom>
          <a:ln>
            <a:noFill/>
          </a:ln>
        </p:spPr>
      </p:pic>
      <p:pic>
        <p:nvPicPr>
          <p:cNvPr id="42" name="Picture 41"/>
          <p:cNvPicPr/>
          <p:nvPr/>
        </p:nvPicPr>
        <p:blipFill>
          <a:blip r:embed="rId2"/>
          <a:stretch/>
        </p:blipFill>
        <p:spPr>
          <a:xfrm>
            <a:off x="1891800" y="2285640"/>
            <a:ext cx="5042160" cy="40230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50" name="PlaceHolder 2"/>
          <p:cNvSpPr>
            <a:spLocks noGrp="1"/>
          </p:cNvSpPr>
          <p:nvPr>
            <p:ph type="subTitle"/>
          </p:nvPr>
        </p:nvSpPr>
        <p:spPr>
          <a:xfrm>
            <a:off x="768240" y="2286000"/>
            <a:ext cx="7289640" cy="4023000"/>
          </a:xfrm>
          <a:prstGeom prst="rect">
            <a:avLst/>
          </a:prstGeom>
        </p:spPr>
        <p:txBody>
          <a:bodyPr lIns="0" tIns="0" rIns="0" bIns="0" anchor="ctr"/>
          <a:lstStyle/>
          <a:p>
            <a:pPr algn="ctr"/>
            <a:endParaRPr lang="en-SG"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52" name="PlaceHolder 2"/>
          <p:cNvSpPr>
            <a:spLocks noGrp="1"/>
          </p:cNvSpPr>
          <p:nvPr>
            <p:ph type="body"/>
          </p:nvPr>
        </p:nvSpPr>
        <p:spPr>
          <a:xfrm>
            <a:off x="768240" y="2286000"/>
            <a:ext cx="728964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54" name="PlaceHolder 2"/>
          <p:cNvSpPr>
            <a:spLocks noGrp="1"/>
          </p:cNvSpPr>
          <p:nvPr>
            <p:ph type="body"/>
          </p:nvPr>
        </p:nvSpPr>
        <p:spPr>
          <a:xfrm>
            <a:off x="768240" y="2286000"/>
            <a:ext cx="355716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55" name="PlaceHolder 3"/>
          <p:cNvSpPr>
            <a:spLocks noGrp="1"/>
          </p:cNvSpPr>
          <p:nvPr>
            <p:ph type="body"/>
          </p:nvPr>
        </p:nvSpPr>
        <p:spPr>
          <a:xfrm>
            <a:off x="4503600" y="2286000"/>
            <a:ext cx="355716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768240" y="585360"/>
            <a:ext cx="7289640" cy="6951600"/>
          </a:xfrm>
          <a:prstGeom prst="rect">
            <a:avLst/>
          </a:prstGeom>
        </p:spPr>
        <p:txBody>
          <a:bodyPr lIns="0" tIns="0" rIns="0" bIns="0" anchor="ctr"/>
          <a:lstStyle/>
          <a:p>
            <a:pPr algn="ctr"/>
            <a:endParaRPr lang="en-SG"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59" name="PlaceHolder 2"/>
          <p:cNvSpPr>
            <a:spLocks noGrp="1"/>
          </p:cNvSpPr>
          <p:nvPr>
            <p:ph type="body"/>
          </p:nvPr>
        </p:nvSpPr>
        <p:spPr>
          <a:xfrm>
            <a:off x="76824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60" name="PlaceHolder 3"/>
          <p:cNvSpPr>
            <a:spLocks noGrp="1"/>
          </p:cNvSpPr>
          <p:nvPr>
            <p:ph type="body"/>
          </p:nvPr>
        </p:nvSpPr>
        <p:spPr>
          <a:xfrm>
            <a:off x="768240" y="438732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61" name="PlaceHolder 4"/>
          <p:cNvSpPr>
            <a:spLocks noGrp="1"/>
          </p:cNvSpPr>
          <p:nvPr>
            <p:ph type="body"/>
          </p:nvPr>
        </p:nvSpPr>
        <p:spPr>
          <a:xfrm>
            <a:off x="4503600" y="2286000"/>
            <a:ext cx="355716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0" name="PlaceHolder 2"/>
          <p:cNvSpPr>
            <a:spLocks noGrp="1"/>
          </p:cNvSpPr>
          <p:nvPr>
            <p:ph type="subTitle"/>
          </p:nvPr>
        </p:nvSpPr>
        <p:spPr>
          <a:xfrm>
            <a:off x="768240" y="2286000"/>
            <a:ext cx="7289640" cy="4023000"/>
          </a:xfrm>
          <a:prstGeom prst="rect">
            <a:avLst/>
          </a:prstGeom>
        </p:spPr>
        <p:txBody>
          <a:bodyPr lIns="0" tIns="0" rIns="0" bIns="0" anchor="ctr"/>
          <a:lstStyle/>
          <a:p>
            <a:pPr algn="ctr"/>
            <a:endParaRPr lang="en-SG"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63" name="PlaceHolder 2"/>
          <p:cNvSpPr>
            <a:spLocks noGrp="1"/>
          </p:cNvSpPr>
          <p:nvPr>
            <p:ph type="body"/>
          </p:nvPr>
        </p:nvSpPr>
        <p:spPr>
          <a:xfrm>
            <a:off x="768240" y="2286000"/>
            <a:ext cx="355716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64" name="PlaceHolder 3"/>
          <p:cNvSpPr>
            <a:spLocks noGrp="1"/>
          </p:cNvSpPr>
          <p:nvPr>
            <p:ph type="body"/>
          </p:nvPr>
        </p:nvSpPr>
        <p:spPr>
          <a:xfrm>
            <a:off x="450360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65" name="PlaceHolder 4"/>
          <p:cNvSpPr>
            <a:spLocks noGrp="1"/>
          </p:cNvSpPr>
          <p:nvPr>
            <p:ph type="body"/>
          </p:nvPr>
        </p:nvSpPr>
        <p:spPr>
          <a:xfrm>
            <a:off x="4503600" y="438732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67" name="PlaceHolder 2"/>
          <p:cNvSpPr>
            <a:spLocks noGrp="1"/>
          </p:cNvSpPr>
          <p:nvPr>
            <p:ph type="body"/>
          </p:nvPr>
        </p:nvSpPr>
        <p:spPr>
          <a:xfrm>
            <a:off x="76824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68" name="PlaceHolder 3"/>
          <p:cNvSpPr>
            <a:spLocks noGrp="1"/>
          </p:cNvSpPr>
          <p:nvPr>
            <p:ph type="body"/>
          </p:nvPr>
        </p:nvSpPr>
        <p:spPr>
          <a:xfrm>
            <a:off x="450360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69" name="PlaceHolder 4"/>
          <p:cNvSpPr>
            <a:spLocks noGrp="1"/>
          </p:cNvSpPr>
          <p:nvPr>
            <p:ph type="body"/>
          </p:nvPr>
        </p:nvSpPr>
        <p:spPr>
          <a:xfrm>
            <a:off x="768240" y="4387320"/>
            <a:ext cx="728964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71" name="PlaceHolder 2"/>
          <p:cNvSpPr>
            <a:spLocks noGrp="1"/>
          </p:cNvSpPr>
          <p:nvPr>
            <p:ph type="body"/>
          </p:nvPr>
        </p:nvSpPr>
        <p:spPr>
          <a:xfrm>
            <a:off x="768240" y="2286000"/>
            <a:ext cx="728964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72" name="PlaceHolder 3"/>
          <p:cNvSpPr>
            <a:spLocks noGrp="1"/>
          </p:cNvSpPr>
          <p:nvPr>
            <p:ph type="body"/>
          </p:nvPr>
        </p:nvSpPr>
        <p:spPr>
          <a:xfrm>
            <a:off x="768240" y="4387320"/>
            <a:ext cx="728964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74" name="PlaceHolder 2"/>
          <p:cNvSpPr>
            <a:spLocks noGrp="1"/>
          </p:cNvSpPr>
          <p:nvPr>
            <p:ph type="body"/>
          </p:nvPr>
        </p:nvSpPr>
        <p:spPr>
          <a:xfrm>
            <a:off x="76824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75" name="PlaceHolder 3"/>
          <p:cNvSpPr>
            <a:spLocks noGrp="1"/>
          </p:cNvSpPr>
          <p:nvPr>
            <p:ph type="body"/>
          </p:nvPr>
        </p:nvSpPr>
        <p:spPr>
          <a:xfrm>
            <a:off x="450360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76" name="PlaceHolder 4"/>
          <p:cNvSpPr>
            <a:spLocks noGrp="1"/>
          </p:cNvSpPr>
          <p:nvPr>
            <p:ph type="body"/>
          </p:nvPr>
        </p:nvSpPr>
        <p:spPr>
          <a:xfrm>
            <a:off x="4503600" y="438732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77" name="PlaceHolder 5"/>
          <p:cNvSpPr>
            <a:spLocks noGrp="1"/>
          </p:cNvSpPr>
          <p:nvPr>
            <p:ph type="body"/>
          </p:nvPr>
        </p:nvSpPr>
        <p:spPr>
          <a:xfrm>
            <a:off x="768240" y="438732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79" name="PlaceHolder 2"/>
          <p:cNvSpPr>
            <a:spLocks noGrp="1"/>
          </p:cNvSpPr>
          <p:nvPr>
            <p:ph type="body"/>
          </p:nvPr>
        </p:nvSpPr>
        <p:spPr>
          <a:xfrm>
            <a:off x="768240" y="2286000"/>
            <a:ext cx="728964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80" name="PlaceHolder 3"/>
          <p:cNvSpPr>
            <a:spLocks noGrp="1"/>
          </p:cNvSpPr>
          <p:nvPr>
            <p:ph type="body"/>
          </p:nvPr>
        </p:nvSpPr>
        <p:spPr>
          <a:xfrm>
            <a:off x="768240" y="2286000"/>
            <a:ext cx="728964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pic>
        <p:nvPicPr>
          <p:cNvPr id="81" name="Picture 80"/>
          <p:cNvPicPr/>
          <p:nvPr/>
        </p:nvPicPr>
        <p:blipFill>
          <a:blip r:embed="rId2"/>
          <a:stretch/>
        </p:blipFill>
        <p:spPr>
          <a:xfrm>
            <a:off x="1891800" y="2285640"/>
            <a:ext cx="5042160" cy="4023000"/>
          </a:xfrm>
          <a:prstGeom prst="rect">
            <a:avLst/>
          </a:prstGeom>
          <a:ln>
            <a:noFill/>
          </a:ln>
        </p:spPr>
      </p:pic>
      <p:pic>
        <p:nvPicPr>
          <p:cNvPr id="82" name="Picture 81"/>
          <p:cNvPicPr/>
          <p:nvPr/>
        </p:nvPicPr>
        <p:blipFill>
          <a:blip r:embed="rId2"/>
          <a:stretch/>
        </p:blipFill>
        <p:spPr>
          <a:xfrm>
            <a:off x="1891800" y="2285640"/>
            <a:ext cx="5042160" cy="40230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2" name="PlaceHolder 2"/>
          <p:cNvSpPr>
            <a:spLocks noGrp="1"/>
          </p:cNvSpPr>
          <p:nvPr>
            <p:ph type="body"/>
          </p:nvPr>
        </p:nvSpPr>
        <p:spPr>
          <a:xfrm>
            <a:off x="768240" y="2286000"/>
            <a:ext cx="728964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4" name="PlaceHolder 2"/>
          <p:cNvSpPr>
            <a:spLocks noGrp="1"/>
          </p:cNvSpPr>
          <p:nvPr>
            <p:ph type="body"/>
          </p:nvPr>
        </p:nvSpPr>
        <p:spPr>
          <a:xfrm>
            <a:off x="768240" y="2286000"/>
            <a:ext cx="355716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15" name="PlaceHolder 3"/>
          <p:cNvSpPr>
            <a:spLocks noGrp="1"/>
          </p:cNvSpPr>
          <p:nvPr>
            <p:ph type="body"/>
          </p:nvPr>
        </p:nvSpPr>
        <p:spPr>
          <a:xfrm>
            <a:off x="4503600" y="2286000"/>
            <a:ext cx="355716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768240" y="585360"/>
            <a:ext cx="7289640" cy="6951600"/>
          </a:xfrm>
          <a:prstGeom prst="rect">
            <a:avLst/>
          </a:prstGeom>
        </p:spPr>
        <p:txBody>
          <a:bodyPr lIns="0" tIns="0" rIns="0" bIns="0" anchor="ctr"/>
          <a:lstStyle/>
          <a:p>
            <a:pPr algn="ctr"/>
            <a:endParaRPr lang="en-SG"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19" name="PlaceHolder 2"/>
          <p:cNvSpPr>
            <a:spLocks noGrp="1"/>
          </p:cNvSpPr>
          <p:nvPr>
            <p:ph type="body"/>
          </p:nvPr>
        </p:nvSpPr>
        <p:spPr>
          <a:xfrm>
            <a:off x="76824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20" name="PlaceHolder 3"/>
          <p:cNvSpPr>
            <a:spLocks noGrp="1"/>
          </p:cNvSpPr>
          <p:nvPr>
            <p:ph type="body"/>
          </p:nvPr>
        </p:nvSpPr>
        <p:spPr>
          <a:xfrm>
            <a:off x="768240" y="438732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21" name="PlaceHolder 4"/>
          <p:cNvSpPr>
            <a:spLocks noGrp="1"/>
          </p:cNvSpPr>
          <p:nvPr>
            <p:ph type="body"/>
          </p:nvPr>
        </p:nvSpPr>
        <p:spPr>
          <a:xfrm>
            <a:off x="4503600" y="2286000"/>
            <a:ext cx="355716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23" name="PlaceHolder 2"/>
          <p:cNvSpPr>
            <a:spLocks noGrp="1"/>
          </p:cNvSpPr>
          <p:nvPr>
            <p:ph type="body"/>
          </p:nvPr>
        </p:nvSpPr>
        <p:spPr>
          <a:xfrm>
            <a:off x="768240" y="2286000"/>
            <a:ext cx="3557160" cy="40230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24" name="PlaceHolder 3"/>
          <p:cNvSpPr>
            <a:spLocks noGrp="1"/>
          </p:cNvSpPr>
          <p:nvPr>
            <p:ph type="body"/>
          </p:nvPr>
        </p:nvSpPr>
        <p:spPr>
          <a:xfrm>
            <a:off x="450360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25" name="PlaceHolder 4"/>
          <p:cNvSpPr>
            <a:spLocks noGrp="1"/>
          </p:cNvSpPr>
          <p:nvPr>
            <p:ph type="body"/>
          </p:nvPr>
        </p:nvSpPr>
        <p:spPr>
          <a:xfrm>
            <a:off x="4503600" y="438732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68240" y="585360"/>
            <a:ext cx="7289640" cy="1499400"/>
          </a:xfrm>
          <a:prstGeom prst="rect">
            <a:avLst/>
          </a:prstGeom>
        </p:spPr>
        <p:txBody>
          <a:bodyPr lIns="0" tIns="0" rIns="0" bIns="0" anchor="ctr"/>
          <a:lstStyle/>
          <a:p>
            <a:endParaRPr lang="en-US" sz="1800" b="0" strike="noStrike" spc="-1">
              <a:solidFill>
                <a:srgbClr val="000000"/>
              </a:solidFill>
              <a:uFill>
                <a:solidFill>
                  <a:srgbClr val="FFFFFF"/>
                </a:solidFill>
              </a:uFill>
              <a:latin typeface="Tw Cen MT"/>
            </a:endParaRPr>
          </a:p>
        </p:txBody>
      </p:sp>
      <p:sp>
        <p:nvSpPr>
          <p:cNvPr id="27" name="PlaceHolder 2"/>
          <p:cNvSpPr>
            <a:spLocks noGrp="1"/>
          </p:cNvSpPr>
          <p:nvPr>
            <p:ph type="body"/>
          </p:nvPr>
        </p:nvSpPr>
        <p:spPr>
          <a:xfrm>
            <a:off x="76824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28" name="PlaceHolder 3"/>
          <p:cNvSpPr>
            <a:spLocks noGrp="1"/>
          </p:cNvSpPr>
          <p:nvPr>
            <p:ph type="body"/>
          </p:nvPr>
        </p:nvSpPr>
        <p:spPr>
          <a:xfrm>
            <a:off x="4503600" y="2286000"/>
            <a:ext cx="355716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
        <p:nvSpPr>
          <p:cNvPr id="29" name="PlaceHolder 4"/>
          <p:cNvSpPr>
            <a:spLocks noGrp="1"/>
          </p:cNvSpPr>
          <p:nvPr>
            <p:ph type="body"/>
          </p:nvPr>
        </p:nvSpPr>
        <p:spPr>
          <a:xfrm>
            <a:off x="768240" y="4387320"/>
            <a:ext cx="7289640" cy="1918800"/>
          </a:xfrm>
          <a:prstGeom prst="rect">
            <a:avLst/>
          </a:prstGeom>
        </p:spPr>
        <p:txBody>
          <a:bodyPr lIns="0" tIns="0" rIns="0" bIns="0"/>
          <a:lstStyle/>
          <a:p>
            <a:endParaRPr lang="en-US" sz="2000" b="0" strike="noStrike" spc="-1">
              <a:solidFill>
                <a:srgbClr val="000000"/>
              </a:solidFill>
              <a:uFill>
                <a:solidFill>
                  <a:srgbClr val="FFFFFF"/>
                </a:solidFill>
              </a:u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0" name="CustomShape 2"/>
          <p:cNvSpPr/>
          <p:nvPr/>
        </p:nvSpPr>
        <p:spPr>
          <a:xfrm>
            <a:off x="0" y="0"/>
            <a:ext cx="9143640" cy="4571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4680" y="0"/>
            <a:ext cx="9138960" cy="457164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343080" y="4960080"/>
            <a:ext cx="5829120" cy="1462680"/>
          </a:xfrm>
          <a:prstGeom prst="rect">
            <a:avLst/>
          </a:prstGeom>
        </p:spPr>
        <p:txBody>
          <a:bodyPr anchor="ctr"/>
          <a:lstStyle/>
          <a:p>
            <a:pPr algn="r">
              <a:lnSpc>
                <a:spcPct val="100000"/>
              </a:lnSpc>
            </a:pPr>
            <a:r>
              <a:rPr lang="en-US" sz="4400" b="0" strike="noStrike" cap="all" spc="199">
                <a:solidFill>
                  <a:srgbClr val="0D0D0D"/>
                </a:solidFill>
                <a:uFill>
                  <a:solidFill>
                    <a:srgbClr val="FFFFFF"/>
                  </a:solidFill>
                </a:uFill>
                <a:latin typeface="Tw Cen MT Condensed"/>
              </a:rPr>
              <a:t>Click to edit Master title style</a:t>
            </a:r>
            <a:endParaRPr lang="en-US" sz="1800" b="0" strike="noStrike" spc="-1">
              <a:solidFill>
                <a:srgbClr val="000000"/>
              </a:solidFill>
              <a:uFill>
                <a:solidFill>
                  <a:srgbClr val="FFFFFF"/>
                </a:solidFill>
              </a:uFill>
              <a:latin typeface="Tw Cen MT"/>
            </a:endParaRPr>
          </a:p>
        </p:txBody>
      </p:sp>
      <p:sp>
        <p:nvSpPr>
          <p:cNvPr id="4" name="Line 5"/>
          <p:cNvSpPr/>
          <p:nvPr/>
        </p:nvSpPr>
        <p:spPr>
          <a:xfrm flipV="1">
            <a:off x="6289920" y="5263920"/>
            <a:ext cx="360" cy="914400"/>
          </a:xfrm>
          <a:prstGeom prst="line">
            <a:avLst/>
          </a:prstGeom>
          <a:ln w="19080">
            <a:solidFill>
              <a:schemeClr val="accent1">
                <a:lumMod val="75000"/>
              </a:schemeClr>
            </a:solidFill>
            <a:round/>
          </a:ln>
        </p:spPr>
        <p:style>
          <a:lnRef idx="1">
            <a:schemeClr val="accent1"/>
          </a:lnRef>
          <a:fillRef idx="0">
            <a:schemeClr val="accent1"/>
          </a:fillRef>
          <a:effectRef idx="0">
            <a:schemeClr val="accent1"/>
          </a:effectRef>
          <a:fontRef idx="minor"/>
        </p:style>
      </p:sp>
      <p:sp>
        <p:nvSpPr>
          <p:cNvPr id="5" name="PlaceHolder 6"/>
          <p:cNvSpPr>
            <a:spLocks noGrp="1"/>
          </p:cNvSpPr>
          <p:nvPr>
            <p:ph type="dt"/>
          </p:nvPr>
        </p:nvSpPr>
        <p:spPr>
          <a:xfrm>
            <a:off x="768240" y="6470640"/>
            <a:ext cx="1615320" cy="273960"/>
          </a:xfrm>
          <a:prstGeom prst="rect">
            <a:avLst/>
          </a:prstGeom>
        </p:spPr>
        <p:txBody>
          <a:bodyPr anchor="ctr"/>
          <a:lstStyle/>
          <a:p>
            <a:pPr>
              <a:lnSpc>
                <a:spcPct val="100000"/>
              </a:lnSpc>
            </a:pPr>
            <a:fld id="{A1A225F1-5A62-4AE8-89C4-21E697867075}" type="datetime1">
              <a:rPr lang="en-SG" sz="1400" b="0" strike="noStrike" spc="-1" smtClean="0">
                <a:solidFill>
                  <a:srgbClr val="000000"/>
                </a:solidFill>
                <a:uFill>
                  <a:solidFill>
                    <a:srgbClr val="FFFFFF"/>
                  </a:solidFill>
                </a:uFill>
                <a:latin typeface="Times New Roman"/>
              </a:rPr>
              <a:t>10/5/2018</a:t>
            </a:fld>
            <a:endParaRPr lang="en-SG" sz="1400" b="0" strike="noStrike" spc="-1" dirty="0">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3632040" y="6470640"/>
            <a:ext cx="4425840" cy="273960"/>
          </a:xfrm>
          <a:prstGeom prst="rect">
            <a:avLst/>
          </a:prstGeom>
        </p:spPr>
        <p:txBody>
          <a:bodyPr anchor="ctr"/>
          <a:lstStyle/>
          <a:p>
            <a:pPr algn="r">
              <a:lnSpc>
                <a:spcPct val="100000"/>
              </a:lnSpc>
            </a:pPr>
            <a:r>
              <a:rPr lang="en-US" sz="1400" b="0" strike="noStrike" spc="-1" smtClean="0">
                <a:solidFill>
                  <a:srgbClr val="000000"/>
                </a:solidFill>
                <a:uFill>
                  <a:solidFill>
                    <a:srgbClr val="FFFFFF"/>
                  </a:solidFill>
                </a:uFill>
                <a:latin typeface="Times New Roman"/>
              </a:rPr>
              <a:t>© 2011 DigiPen, All Rights Reserved</a:t>
            </a:r>
            <a:endParaRPr lang="en-SG" sz="1400" b="0" strike="noStrike" spc="-1" dirty="0">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8128080" y="6470640"/>
            <a:ext cx="729720" cy="273960"/>
          </a:xfrm>
          <a:prstGeom prst="rect">
            <a:avLst/>
          </a:prstGeom>
        </p:spPr>
        <p:txBody>
          <a:bodyPr anchor="ctr"/>
          <a:lstStyle/>
          <a:p>
            <a:pPr>
              <a:lnSpc>
                <a:spcPct val="100000"/>
              </a:lnSpc>
            </a:pPr>
            <a:fld id="{EFDE541A-EB5C-48E2-988D-807393A6C808}" type="slidenum">
              <a:rPr lang="en-SG" sz="1000" b="0" strike="noStrike" spc="-1">
                <a:solidFill>
                  <a:srgbClr val="0D0D0D"/>
                </a:solidFill>
                <a:uFill>
                  <a:solidFill>
                    <a:srgbClr val="FFFFFF"/>
                  </a:solidFill>
                </a:uFill>
                <a:latin typeface="Tw Cen MT Condensed"/>
              </a:rPr>
              <a:t>‹#›</a:t>
            </a:fld>
            <a:endParaRPr lang="en-SG" sz="1400" b="0" strike="noStrike" spc="-1">
              <a:solidFill>
                <a:srgbClr val="000000"/>
              </a:solidFill>
              <a:uFill>
                <a:solidFill>
                  <a:srgbClr val="FFFFFF"/>
                </a:solidFill>
              </a:uFill>
              <a:latin typeface="Times New Roman"/>
            </a:endParaRPr>
          </a:p>
        </p:txBody>
      </p:sp>
      <p:sp>
        <p:nvSpPr>
          <p:cNvPr id="8" name="PlaceHolder 9"/>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1200" b="0" strike="noStrike" spc="-1">
                <a:solidFill>
                  <a:srgbClr val="000000"/>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1200" b="0" strike="noStrike" spc="-1">
                <a:solidFill>
                  <a:srgbClr val="000000"/>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4" name="PlaceHolder 2"/>
          <p:cNvSpPr>
            <a:spLocks noGrp="1"/>
          </p:cNvSpPr>
          <p:nvPr>
            <p:ph type="title"/>
          </p:nvPr>
        </p:nvSpPr>
        <p:spPr>
          <a:xfrm>
            <a:off x="768240" y="585360"/>
            <a:ext cx="7289640" cy="1499400"/>
          </a:xfrm>
          <a:prstGeom prst="rect">
            <a:avLst/>
          </a:prstGeom>
        </p:spPr>
        <p:txBody>
          <a:bodyPr anchor="ctr"/>
          <a:lstStyle/>
          <a:p>
            <a:pPr>
              <a:lnSpc>
                <a:spcPct val="80000"/>
              </a:lnSpc>
            </a:pPr>
            <a:r>
              <a:rPr lang="en-US" sz="4400" b="0" strike="noStrike" cap="all" spc="97">
                <a:solidFill>
                  <a:srgbClr val="0D0D0D"/>
                </a:solidFill>
                <a:uFill>
                  <a:solidFill>
                    <a:srgbClr val="FFFFFF"/>
                  </a:solidFill>
                </a:uFill>
                <a:latin typeface="Tw Cen MT Condensed"/>
              </a:rPr>
              <a:t>Click to edit Master title style</a:t>
            </a:r>
            <a:endParaRPr lang="en-US" sz="1800" b="0" strike="noStrike" spc="-1">
              <a:solidFill>
                <a:srgbClr val="000000"/>
              </a:solidFill>
              <a:uFill>
                <a:solidFill>
                  <a:srgbClr val="FFFFFF"/>
                </a:solidFill>
              </a:uFill>
              <a:latin typeface="Tw Cen MT"/>
            </a:endParaRPr>
          </a:p>
        </p:txBody>
      </p:sp>
      <p:sp>
        <p:nvSpPr>
          <p:cNvPr id="45" name="PlaceHolder 3"/>
          <p:cNvSpPr>
            <a:spLocks noGrp="1"/>
          </p:cNvSpPr>
          <p:nvPr>
            <p:ph type="body"/>
          </p:nvPr>
        </p:nvSpPr>
        <p:spPr>
          <a:xfrm>
            <a:off x="768240" y="2286000"/>
            <a:ext cx="7289640" cy="4023000"/>
          </a:xfrm>
          <a:prstGeom prst="rect">
            <a:avLst/>
          </a:prstGeom>
        </p:spPr>
        <p:txBody>
          <a:bodyPr lIns="45720" rIns="45720"/>
          <a:lstStyle/>
          <a:p>
            <a:pPr marL="432000" indent="-324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Tw Cen MT"/>
              </a:rPr>
              <a:t>Sixth Outline Level</a:t>
            </a:r>
          </a:p>
          <a:p>
            <a:pPr marL="91440" indent="-91080">
              <a:lnSpc>
                <a:spcPct val="100000"/>
              </a:lnSpc>
              <a:buClr>
                <a:srgbClr val="1CADE4"/>
              </a:buClr>
              <a:buFont typeface="Tw Cen MT"/>
              <a:buChar char=" "/>
            </a:pPr>
            <a:r>
              <a:rPr lang="en-US" sz="2000" b="0" strike="noStrike" spc="-1">
                <a:solidFill>
                  <a:srgbClr val="000000"/>
                </a:solidFill>
                <a:uFill>
                  <a:solidFill>
                    <a:srgbClr val="FFFFFF"/>
                  </a:solidFill>
                </a:uFill>
                <a:latin typeface="Tw Cen MT"/>
              </a:rPr>
              <a:t>Seventh Outline LevelClick to edit Master text styles</a:t>
            </a:r>
          </a:p>
          <a:p>
            <a:pPr marL="265320" lvl="1" indent="-136800">
              <a:lnSpc>
                <a:spcPct val="100000"/>
              </a:lnSpc>
              <a:buClr>
                <a:srgbClr val="1CADE4"/>
              </a:buClr>
              <a:buFont typeface="Wingdings 3" charset="2"/>
              <a:buChar char=""/>
            </a:pPr>
            <a:r>
              <a:rPr lang="en-US" sz="1600" b="0" strike="noStrike" spc="-1">
                <a:solidFill>
                  <a:srgbClr val="000000"/>
                </a:solidFill>
                <a:uFill>
                  <a:solidFill>
                    <a:srgbClr val="FFFFFF"/>
                  </a:solidFill>
                </a:uFill>
                <a:latin typeface="Tw Cen MT"/>
              </a:rPr>
              <a:t>Second level</a:t>
            </a:r>
            <a:endParaRPr lang="en-US" sz="2000" b="0" strike="noStrike" spc="-1">
              <a:solidFill>
                <a:srgbClr val="000000"/>
              </a:solidFill>
              <a:uFill>
                <a:solidFill>
                  <a:srgbClr val="FFFFFF"/>
                </a:solidFill>
              </a:uFill>
              <a:latin typeface="Tw Cen MT"/>
            </a:endParaRPr>
          </a:p>
          <a:p>
            <a:pPr marL="448200" lvl="2" indent="-136800">
              <a:lnSpc>
                <a:spcPct val="100000"/>
              </a:lnSpc>
              <a:buClr>
                <a:srgbClr val="1CADE4"/>
              </a:buClr>
              <a:buFont typeface="Wingdings 3" charset="2"/>
              <a:buChar char=""/>
            </a:pPr>
            <a:r>
              <a:rPr lang="en-US" sz="1200" b="0" strike="noStrike" spc="-1">
                <a:solidFill>
                  <a:srgbClr val="000000"/>
                </a:solidFill>
                <a:uFill>
                  <a:solidFill>
                    <a:srgbClr val="FFFFFF"/>
                  </a:solidFill>
                </a:uFill>
                <a:latin typeface="Tw Cen MT"/>
              </a:rPr>
              <a:t>Third level</a:t>
            </a:r>
            <a:endParaRPr lang="en-US" sz="2000" b="0" strike="noStrike" spc="-1">
              <a:solidFill>
                <a:srgbClr val="000000"/>
              </a:solidFill>
              <a:uFill>
                <a:solidFill>
                  <a:srgbClr val="FFFFFF"/>
                </a:solidFill>
              </a:uFill>
              <a:latin typeface="Tw Cen MT"/>
            </a:endParaRPr>
          </a:p>
          <a:p>
            <a:pPr marL="594360" lvl="3" indent="-136800">
              <a:lnSpc>
                <a:spcPct val="100000"/>
              </a:lnSpc>
              <a:buClr>
                <a:srgbClr val="1CADE4"/>
              </a:buClr>
              <a:buFont typeface="Wingdings 3" charset="2"/>
              <a:buChar char=""/>
            </a:pPr>
            <a:r>
              <a:rPr lang="en-US" sz="1200" b="0" strike="noStrike" spc="-1">
                <a:solidFill>
                  <a:srgbClr val="000000"/>
                </a:solidFill>
                <a:uFill>
                  <a:solidFill>
                    <a:srgbClr val="FFFFFF"/>
                  </a:solidFill>
                </a:uFill>
                <a:latin typeface="Tw Cen MT"/>
              </a:rPr>
              <a:t>Fourth level</a:t>
            </a:r>
            <a:endParaRPr lang="en-US" sz="2000" b="0" strike="noStrike" spc="-1">
              <a:solidFill>
                <a:srgbClr val="000000"/>
              </a:solidFill>
              <a:uFill>
                <a:solidFill>
                  <a:srgbClr val="FFFFFF"/>
                </a:solidFill>
              </a:uFill>
              <a:latin typeface="Tw Cen MT"/>
            </a:endParaRPr>
          </a:p>
          <a:p>
            <a:pPr marL="777240" lvl="4" indent="-136800">
              <a:lnSpc>
                <a:spcPct val="100000"/>
              </a:lnSpc>
              <a:buClr>
                <a:srgbClr val="1CADE4"/>
              </a:buClr>
              <a:buFont typeface="Wingdings 3" charset="2"/>
              <a:buChar char=""/>
            </a:pPr>
            <a:r>
              <a:rPr lang="en-US" sz="1200" b="0" strike="noStrike" spc="-1">
                <a:solidFill>
                  <a:srgbClr val="000000"/>
                </a:solidFill>
                <a:uFill>
                  <a:solidFill>
                    <a:srgbClr val="FFFFFF"/>
                  </a:solidFill>
                </a:uFill>
                <a:latin typeface="Tw Cen MT"/>
              </a:rPr>
              <a:t>Fifth level</a:t>
            </a:r>
            <a:endParaRPr lang="en-US" sz="2000" b="0" strike="noStrike" spc="-1">
              <a:solidFill>
                <a:srgbClr val="000000"/>
              </a:solidFill>
              <a:uFill>
                <a:solidFill>
                  <a:srgbClr val="FFFFFF"/>
                </a:solidFill>
              </a:uFill>
              <a:latin typeface="Tw Cen MT"/>
            </a:endParaRPr>
          </a:p>
        </p:txBody>
      </p:sp>
      <p:sp>
        <p:nvSpPr>
          <p:cNvPr id="46" name="PlaceHolder 4"/>
          <p:cNvSpPr>
            <a:spLocks noGrp="1"/>
          </p:cNvSpPr>
          <p:nvPr>
            <p:ph type="dt"/>
          </p:nvPr>
        </p:nvSpPr>
        <p:spPr>
          <a:xfrm>
            <a:off x="768240" y="6470640"/>
            <a:ext cx="1615320" cy="273960"/>
          </a:xfrm>
          <a:prstGeom prst="rect">
            <a:avLst/>
          </a:prstGeom>
        </p:spPr>
        <p:txBody>
          <a:bodyPr anchor="ctr"/>
          <a:lstStyle/>
          <a:p>
            <a:pPr>
              <a:lnSpc>
                <a:spcPct val="100000"/>
              </a:lnSpc>
            </a:pPr>
            <a:fld id="{E75FB7C1-5AA2-49E5-A988-1F78E6A67EFF}" type="datetime1">
              <a:rPr lang="en-SG" sz="1400" b="0" strike="noStrike" spc="-1" smtClean="0">
                <a:solidFill>
                  <a:srgbClr val="000000"/>
                </a:solidFill>
                <a:uFill>
                  <a:solidFill>
                    <a:srgbClr val="FFFFFF"/>
                  </a:solidFill>
                </a:uFill>
                <a:latin typeface="Times New Roman"/>
              </a:rPr>
              <a:t>10/5/2018</a:t>
            </a:fld>
            <a:endParaRPr lang="en-SG" sz="1400" b="0" strike="noStrike" spc="-1">
              <a:solidFill>
                <a:srgbClr val="000000"/>
              </a:solidFill>
              <a:uFill>
                <a:solidFill>
                  <a:srgbClr val="FFFFFF"/>
                </a:solidFill>
              </a:uFill>
              <a:latin typeface="Times New Roman"/>
            </a:endParaRPr>
          </a:p>
        </p:txBody>
      </p:sp>
      <p:sp>
        <p:nvSpPr>
          <p:cNvPr id="47" name="PlaceHolder 5"/>
          <p:cNvSpPr>
            <a:spLocks noGrp="1"/>
          </p:cNvSpPr>
          <p:nvPr>
            <p:ph type="ftr"/>
          </p:nvPr>
        </p:nvSpPr>
        <p:spPr>
          <a:xfrm>
            <a:off x="3632040" y="6470640"/>
            <a:ext cx="4425840" cy="273960"/>
          </a:xfrm>
          <a:prstGeom prst="rect">
            <a:avLst/>
          </a:prstGeom>
        </p:spPr>
        <p:txBody>
          <a:bodyPr anchor="ctr"/>
          <a:lstStyle/>
          <a:p>
            <a:pPr algn="r">
              <a:lnSpc>
                <a:spcPct val="100000"/>
              </a:lnSpc>
            </a:pPr>
            <a:r>
              <a:rPr lang="en-US" sz="1400" b="0" strike="noStrike" spc="-1" smtClean="0">
                <a:solidFill>
                  <a:srgbClr val="000000"/>
                </a:solidFill>
                <a:uFill>
                  <a:solidFill>
                    <a:srgbClr val="FFFFFF"/>
                  </a:solidFill>
                </a:uFill>
                <a:latin typeface="Times New Roman"/>
              </a:rPr>
              <a:t>© 2011 DigiPen, All Rights Reserved</a:t>
            </a:r>
            <a:endParaRPr lang="en-SG" sz="1400" b="0" strike="noStrike" spc="-1">
              <a:solidFill>
                <a:srgbClr val="000000"/>
              </a:solidFill>
              <a:uFill>
                <a:solidFill>
                  <a:srgbClr val="FFFFFF"/>
                </a:solidFill>
              </a:uFill>
              <a:latin typeface="Times New Roman"/>
            </a:endParaRPr>
          </a:p>
        </p:txBody>
      </p:sp>
      <p:sp>
        <p:nvSpPr>
          <p:cNvPr id="48" name="PlaceHolder 6"/>
          <p:cNvSpPr>
            <a:spLocks noGrp="1"/>
          </p:cNvSpPr>
          <p:nvPr>
            <p:ph type="sldNum"/>
          </p:nvPr>
        </p:nvSpPr>
        <p:spPr>
          <a:xfrm>
            <a:off x="8128080" y="6470640"/>
            <a:ext cx="729720" cy="273960"/>
          </a:xfrm>
          <a:prstGeom prst="rect">
            <a:avLst/>
          </a:prstGeom>
        </p:spPr>
        <p:txBody>
          <a:bodyPr anchor="ctr"/>
          <a:lstStyle/>
          <a:p>
            <a:pPr>
              <a:lnSpc>
                <a:spcPct val="100000"/>
              </a:lnSpc>
            </a:pPr>
            <a:fld id="{E459B439-83D4-4AAE-906A-7C950FB7BDA6}" type="slidenum">
              <a:rPr lang="en-SG" sz="1000" b="0" strike="noStrike" spc="-1">
                <a:solidFill>
                  <a:srgbClr val="0D0D0D"/>
                </a:solidFill>
                <a:uFill>
                  <a:solidFill>
                    <a:srgbClr val="FFFFFF"/>
                  </a:solidFill>
                </a:uFill>
                <a:latin typeface="Tw Cen MT Condensed"/>
              </a:rPr>
              <a:t>‹#›</a:t>
            </a:fld>
            <a:endParaRPr lang="en-SG"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lliam.zheng@digipen.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library/windows/desktop/ms680547(v=vs.85).aspx" TargetMode="Externa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5.xml"/><Relationship Id="rId5" Type="http://schemas.openxmlformats.org/officeDocument/2006/relationships/image" Target="../media/image14.jpeg"/><Relationship Id="rId4" Type="http://schemas.openxmlformats.org/officeDocument/2006/relationships/image" Target="../media/image1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3.gif"/><Relationship Id="rId4" Type="http://schemas.openxmlformats.org/officeDocument/2006/relationships/image" Target="../media/image18.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tags" Target="../tags/tag1.xml"/><Relationship Id="rId4" Type="http://schemas.openxmlformats.org/officeDocument/2006/relationships/image" Target="../media/image19.jpeg"/></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23.jpeg"/><Relationship Id="rId4" Type="http://schemas.openxmlformats.org/officeDocument/2006/relationships/image" Target="../media/image22.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3.xml"/><Relationship Id="rId4" Type="http://schemas.openxmlformats.org/officeDocument/2006/relationships/image" Target="../media/image2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43080" y="4960080"/>
            <a:ext cx="5829120" cy="1462680"/>
          </a:xfrm>
          <a:prstGeom prst="rect">
            <a:avLst/>
          </a:prstGeom>
          <a:noFill/>
          <a:ln>
            <a:noFill/>
          </a:ln>
        </p:spPr>
        <p:txBody>
          <a:bodyPr anchor="ctr"/>
          <a:lstStyle/>
          <a:p>
            <a:pPr algn="r">
              <a:lnSpc>
                <a:spcPct val="100000"/>
              </a:lnSpc>
            </a:pPr>
            <a:r>
              <a:rPr lang="en-US" sz="4400" b="0" strike="noStrike" cap="all" spc="199" dirty="0" smtClean="0">
                <a:solidFill>
                  <a:srgbClr val="0D0D0D"/>
                </a:solidFill>
                <a:uFill>
                  <a:solidFill>
                    <a:srgbClr val="FFFFFF"/>
                  </a:solidFill>
                </a:uFill>
                <a:latin typeface="Tw Cen MT Condensed"/>
              </a:rPr>
              <a:t>Operating systems:</a:t>
            </a:r>
          </a:p>
          <a:p>
            <a:pPr algn="r">
              <a:lnSpc>
                <a:spcPct val="100000"/>
              </a:lnSpc>
            </a:pPr>
            <a:r>
              <a:rPr lang="en-US" sz="4400" b="0" strike="noStrike" cap="all" spc="199" dirty="0" smtClean="0">
                <a:solidFill>
                  <a:srgbClr val="0D0D0D"/>
                </a:solidFill>
                <a:uFill>
                  <a:solidFill>
                    <a:srgbClr val="FFFFFF"/>
                  </a:solidFill>
                </a:uFill>
                <a:latin typeface="Tw Cen MT Condensed"/>
              </a:rPr>
              <a:t>Introduction, Program loading, History</a:t>
            </a:r>
            <a:endParaRPr lang="en-US" sz="1800" b="0" strike="noStrike" spc="-1" dirty="0">
              <a:solidFill>
                <a:srgbClr val="000000"/>
              </a:solidFill>
              <a:uFill>
                <a:solidFill>
                  <a:srgbClr val="FFFFFF"/>
                </a:solidFill>
              </a:uFill>
              <a:latin typeface="Tw Cen MT"/>
            </a:endParaRPr>
          </a:p>
        </p:txBody>
      </p:sp>
      <p:sp>
        <p:nvSpPr>
          <p:cNvPr id="89" name="TextShape 2"/>
          <p:cNvSpPr txBox="1"/>
          <p:nvPr/>
        </p:nvSpPr>
        <p:spPr>
          <a:xfrm>
            <a:off x="6458040" y="4960080"/>
            <a:ext cx="2506320" cy="1462680"/>
          </a:xfrm>
          <a:prstGeom prst="rect">
            <a:avLst/>
          </a:prstGeom>
          <a:noFill/>
          <a:ln>
            <a:noFill/>
          </a:ln>
        </p:spPr>
        <p:txBody>
          <a:bodyPr anchor="ctr"/>
          <a:lstStyle/>
          <a:p>
            <a:pPr>
              <a:lnSpc>
                <a:spcPct val="100000"/>
              </a:lnSpc>
            </a:pPr>
            <a:r>
              <a:rPr lang="en-SG" sz="1600" b="0" strike="noStrike" spc="-1">
                <a:solidFill>
                  <a:srgbClr val="0D0D0D"/>
                </a:solidFill>
                <a:uFill>
                  <a:solidFill>
                    <a:srgbClr val="FFFFFF"/>
                  </a:solidFill>
                </a:uFill>
                <a:latin typeface="Tw Cen MT"/>
              </a:rPr>
              <a:t>Instructor: William Zheng</a:t>
            </a:r>
            <a:endParaRPr lang="en-SG" sz="3200" b="0" strike="noStrike" spc="-1">
              <a:solidFill>
                <a:srgbClr val="000000"/>
              </a:solidFill>
              <a:uFill>
                <a:solidFill>
                  <a:srgbClr val="FFFFFF"/>
                </a:solidFill>
              </a:uFill>
              <a:latin typeface="Arial"/>
            </a:endParaRPr>
          </a:p>
          <a:p>
            <a:pPr>
              <a:lnSpc>
                <a:spcPct val="100000"/>
              </a:lnSpc>
            </a:pPr>
            <a:r>
              <a:rPr lang="en-SG" sz="1600" b="0" strike="noStrike" spc="-1">
                <a:solidFill>
                  <a:srgbClr val="0D0D0D"/>
                </a:solidFill>
                <a:uFill>
                  <a:solidFill>
                    <a:srgbClr val="FFFFFF"/>
                  </a:solidFill>
                </a:uFill>
                <a:latin typeface="Tw Cen MT"/>
              </a:rPr>
              <a:t>Email: </a:t>
            </a:r>
            <a:r>
              <a:rPr lang="en-SG" sz="1600" b="0" u="sng" strike="noStrike" spc="-1">
                <a:solidFill>
                  <a:srgbClr val="74AC28"/>
                </a:solidFill>
                <a:uFill>
                  <a:solidFill>
                    <a:srgbClr val="FFFFFF"/>
                  </a:solidFill>
                </a:uFill>
                <a:latin typeface="Tw Cen MT"/>
                <a:hlinkClick r:id="rId3"/>
              </a:rPr>
              <a:t>william.zheng@digipen.edu</a:t>
            </a:r>
            <a:endParaRPr lang="en-SG" sz="3200" b="0" strike="noStrike" spc="-1">
              <a:solidFill>
                <a:srgbClr val="000000"/>
              </a:solidFill>
              <a:uFill>
                <a:solidFill>
                  <a:srgbClr val="FFFFFF"/>
                </a:solidFill>
              </a:uFill>
              <a:latin typeface="Arial"/>
            </a:endParaRPr>
          </a:p>
          <a:p>
            <a:pPr>
              <a:lnSpc>
                <a:spcPct val="100000"/>
              </a:lnSpc>
            </a:pPr>
            <a:r>
              <a:rPr lang="en-SG" sz="1600" b="0" strike="noStrike" spc="-1">
                <a:solidFill>
                  <a:srgbClr val="0D0D0D"/>
                </a:solidFill>
                <a:uFill>
                  <a:solidFill>
                    <a:srgbClr val="FFFFFF"/>
                  </a:solidFill>
                </a:uFill>
                <a:latin typeface="Tw Cen MT"/>
              </a:rPr>
              <a:t>PHONE EXT: 1745</a:t>
            </a:r>
            <a:endParaRPr lang="en-SG"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Program </a:t>
            </a:r>
            <a:r>
              <a:rPr lang="en-US" sz="3600" dirty="0"/>
              <a:t>execution</a:t>
            </a:r>
          </a:p>
        </p:txBody>
      </p:sp>
      <p:sp>
        <p:nvSpPr>
          <p:cNvPr id="4" name="Rectangle 2"/>
          <p:cNvSpPr txBox="1">
            <a:spLocks noChangeArrowheads="1"/>
          </p:cNvSpPr>
          <p:nvPr/>
        </p:nvSpPr>
        <p:spPr>
          <a:xfrm>
            <a:off x="768240" y="2084760"/>
            <a:ext cx="7289640" cy="4617201"/>
          </a:xfrm>
          <a:prstGeom prst="rect">
            <a:avLst/>
          </a:prstGeom>
          <a:ln/>
        </p:spPr>
        <p:txBody>
          <a:bodyPr lIns="45720" rIns="4572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 how does a program execute?</a:t>
            </a:r>
          </a:p>
          <a:p>
            <a:pPr lvl="1"/>
            <a:r>
              <a:rPr lang="en-US" dirty="0"/>
              <a:t>Naïve answer: 	load the program into memory and point the PC to the start of the program. </a:t>
            </a:r>
          </a:p>
          <a:p>
            <a:r>
              <a:rPr lang="en-US" dirty="0"/>
              <a:t>Outstanding questions:</a:t>
            </a:r>
          </a:p>
          <a:p>
            <a:pPr lvl="1"/>
            <a:r>
              <a:rPr lang="en-US" dirty="0"/>
              <a:t>Where to store the program in memory?</a:t>
            </a:r>
          </a:p>
          <a:p>
            <a:pPr lvl="1"/>
            <a:r>
              <a:rPr lang="en-US" dirty="0"/>
              <a:t>Which memory address is the 1</a:t>
            </a:r>
            <a:r>
              <a:rPr lang="en-US" baseline="30000" dirty="0"/>
              <a:t>st</a:t>
            </a:r>
            <a:r>
              <a:rPr lang="en-US" dirty="0"/>
              <a:t> instruction of the program?</a:t>
            </a:r>
          </a:p>
          <a:p>
            <a:pPr lvl="1"/>
            <a:r>
              <a:rPr lang="en-US" dirty="0"/>
              <a:t>How much memory should I reserve for the running program?</a:t>
            </a:r>
          </a:p>
          <a:p>
            <a:pPr lvl="1"/>
            <a:r>
              <a:rPr lang="en-US" dirty="0"/>
              <a:t>How about stack and heap?</a:t>
            </a:r>
          </a:p>
        </p:txBody>
      </p:sp>
    </p:spTree>
    <p:extLst>
      <p:ext uri="{BB962C8B-B14F-4D97-AF65-F5344CB8AC3E}">
        <p14:creationId xmlns:p14="http://schemas.microsoft.com/office/powerpoint/2010/main" val="3810617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Executable and loading</a:t>
            </a:r>
          </a:p>
        </p:txBody>
      </p:sp>
      <p:sp>
        <p:nvSpPr>
          <p:cNvPr id="4" name="Rectangle 2"/>
          <p:cNvSpPr txBox="1">
            <a:spLocks noChangeArrowheads="1"/>
          </p:cNvSpPr>
          <p:nvPr/>
        </p:nvSpPr>
        <p:spPr>
          <a:xfrm>
            <a:off x="768240" y="2084760"/>
            <a:ext cx="7289640" cy="4617201"/>
          </a:xfrm>
          <a:prstGeom prst="rect">
            <a:avLst/>
          </a:prstGeom>
          <a:ln/>
        </p:spPr>
        <p:txBody>
          <a:bodyPr lIns="45720" rIns="4572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Demo (Using </a:t>
            </a:r>
            <a:r>
              <a:rPr lang="en-US" dirty="0" err="1"/>
              <a:t>cygwin</a:t>
            </a:r>
            <a:r>
              <a:rPr lang="en-US" dirty="0"/>
              <a:t>)</a:t>
            </a:r>
          </a:p>
          <a:p>
            <a:pPr lvl="1"/>
            <a:r>
              <a:rPr lang="en-US" dirty="0"/>
              <a:t>Use </a:t>
            </a:r>
            <a:r>
              <a:rPr lang="en-US" dirty="0" err="1"/>
              <a:t>objdump</a:t>
            </a:r>
            <a:r>
              <a:rPr lang="en-US" dirty="0"/>
              <a:t> program to examine an executable</a:t>
            </a:r>
          </a:p>
          <a:p>
            <a:pPr lvl="1"/>
            <a:r>
              <a:rPr lang="en-US" dirty="0" err="1">
                <a:latin typeface="Courier New" pitchFamily="49" charset="0"/>
                <a:cs typeface="Courier New" pitchFamily="49" charset="0"/>
              </a:rPr>
              <a:t>gcc</a:t>
            </a:r>
            <a:r>
              <a:rPr lang="en-US" dirty="0">
                <a:latin typeface="Courier New" pitchFamily="49" charset="0"/>
                <a:cs typeface="Courier New" pitchFamily="49" charset="0"/>
              </a:rPr>
              <a:t> hello-</a:t>
            </a:r>
            <a:r>
              <a:rPr lang="en-US" dirty="0" err="1">
                <a:latin typeface="Courier New" pitchFamily="49" charset="0"/>
                <a:cs typeface="Courier New" pitchFamily="49" charset="0"/>
              </a:rPr>
              <a:t>world.c</a:t>
            </a:r>
            <a:r>
              <a:rPr lang="en-US" dirty="0">
                <a:latin typeface="Courier New" pitchFamily="49" charset="0"/>
                <a:cs typeface="Courier New" pitchFamily="49" charset="0"/>
              </a:rPr>
              <a:t> –o hello-world.exe</a:t>
            </a:r>
          </a:p>
          <a:p>
            <a:pPr lvl="1"/>
            <a:r>
              <a:rPr lang="en-US" dirty="0" err="1">
                <a:latin typeface="Courier New" pitchFamily="49" charset="0"/>
                <a:cs typeface="Courier New" pitchFamily="49" charset="0"/>
              </a:rPr>
              <a:t>objdump</a:t>
            </a:r>
            <a:r>
              <a:rPr lang="en-US" dirty="0">
                <a:latin typeface="Courier New" pitchFamily="49" charset="0"/>
                <a:cs typeface="Courier New" pitchFamily="49" charset="0"/>
              </a:rPr>
              <a:t> –D  hello-world.exe (to disassemble program)</a:t>
            </a:r>
          </a:p>
          <a:p>
            <a:pPr lvl="1"/>
            <a:r>
              <a:rPr lang="en-US" dirty="0" err="1">
                <a:latin typeface="Courier New" pitchFamily="49" charset="0"/>
                <a:cs typeface="Courier New" pitchFamily="49" charset="0"/>
              </a:rPr>
              <a:t>objdump</a:t>
            </a:r>
            <a:r>
              <a:rPr lang="en-US" dirty="0">
                <a:latin typeface="Courier New" pitchFamily="49" charset="0"/>
                <a:cs typeface="Courier New" pitchFamily="49" charset="0"/>
              </a:rPr>
              <a:t> -s -j .data  hello-world.exe (to examine the data section)</a:t>
            </a:r>
          </a:p>
          <a:p>
            <a:pPr lvl="1"/>
            <a:r>
              <a:rPr lang="en-US" dirty="0" err="1">
                <a:latin typeface="Courier New" pitchFamily="49" charset="0"/>
                <a:cs typeface="Courier New" pitchFamily="49" charset="0"/>
              </a:rPr>
              <a:t>objdump</a:t>
            </a:r>
            <a:r>
              <a:rPr lang="en-US" dirty="0">
                <a:latin typeface="Courier New" pitchFamily="49" charset="0"/>
                <a:cs typeface="Courier New" pitchFamily="49" charset="0"/>
              </a:rPr>
              <a:t> –x hello-world.exe (to see all section headers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400223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Loading a Program</a:t>
            </a:r>
            <a:endParaRPr lang="en-US" sz="3600" dirty="0"/>
          </a:p>
        </p:txBody>
      </p:sp>
      <p:sp>
        <p:nvSpPr>
          <p:cNvPr id="4" name="Rectangle 2"/>
          <p:cNvSpPr txBox="1">
            <a:spLocks noChangeArrowheads="1"/>
          </p:cNvSpPr>
          <p:nvPr/>
        </p:nvSpPr>
        <p:spPr>
          <a:xfrm>
            <a:off x="768240" y="2084760"/>
            <a:ext cx="7289640" cy="4617201"/>
          </a:xfrm>
          <a:prstGeom prst="rect">
            <a:avLst/>
          </a:prstGeom>
          <a:ln/>
        </p:spPr>
        <p:txBody>
          <a:bodyPr lIns="45720" rIns="4572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Need </a:t>
            </a:r>
            <a:r>
              <a:rPr lang="en-US" dirty="0"/>
              <a:t>a program called a loader</a:t>
            </a:r>
          </a:p>
          <a:p>
            <a:pPr marL="742950" lvl="2" indent="-285750"/>
            <a:r>
              <a:rPr lang="en-US" dirty="0"/>
              <a:t>Able to read the executable format</a:t>
            </a:r>
          </a:p>
          <a:p>
            <a:pPr marL="742950" lvl="2" indent="-285750"/>
            <a:r>
              <a:rPr lang="en-US" dirty="0"/>
              <a:t>Copy the text and data segments into the correct memory addresses.</a:t>
            </a:r>
          </a:p>
          <a:p>
            <a:pPr marL="742950" lvl="2" indent="-285750"/>
            <a:r>
              <a:rPr lang="en-US" dirty="0"/>
              <a:t>Allocate space for Stack and heap for the new running program</a:t>
            </a:r>
          </a:p>
          <a:p>
            <a:pPr marL="742950" lvl="2" indent="-285750"/>
            <a:r>
              <a:rPr lang="en-US" dirty="0"/>
              <a:t>Set the Program Counter value to the address of the starting instruction of the loaded program.</a:t>
            </a:r>
          </a:p>
          <a:p>
            <a:pPr marL="742950" lvl="2" indent="-285750"/>
            <a:r>
              <a:rPr lang="en-US" dirty="0"/>
              <a:t>The newly loaded program runs</a:t>
            </a:r>
            <a:endParaRPr lang="en-US" sz="1600" dirty="0"/>
          </a:p>
          <a:p>
            <a:pPr lvl="1">
              <a:lnSpc>
                <a:spcPct val="88000"/>
              </a:lnSpc>
              <a:spcBef>
                <a:spcPts val="563"/>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3200" dirty="0"/>
          </a:p>
        </p:txBody>
      </p:sp>
    </p:spTree>
    <p:extLst>
      <p:ext uri="{BB962C8B-B14F-4D97-AF65-F5344CB8AC3E}">
        <p14:creationId xmlns:p14="http://schemas.microsoft.com/office/powerpoint/2010/main" val="3716100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Layout of an executable</a:t>
            </a:r>
            <a:endParaRPr lang="en-US" sz="3600" dirty="0"/>
          </a:p>
        </p:txBody>
      </p:sp>
      <p:sp>
        <p:nvSpPr>
          <p:cNvPr id="5" name="Rectangle 3"/>
          <p:cNvSpPr>
            <a:spLocks noChangeArrowheads="1"/>
          </p:cNvSpPr>
          <p:nvPr/>
        </p:nvSpPr>
        <p:spPr bwMode="auto">
          <a:xfrm>
            <a:off x="1201882" y="268760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ea typeface="msgothic" charset="0"/>
                <a:cs typeface="msgothic" charset="0"/>
              </a:rPr>
              <a:t>Main </a:t>
            </a:r>
            <a:r>
              <a:rPr lang="en-GB" sz="1600" b="1" dirty="0">
                <a:latin typeface="Calibri" pitchFamily="34" charset="0"/>
                <a:ea typeface="msgothic" charset="0"/>
                <a:cs typeface="msgothic" charset="0"/>
              </a:rPr>
              <a:t>header</a:t>
            </a:r>
          </a:p>
        </p:txBody>
      </p:sp>
      <p:sp>
        <p:nvSpPr>
          <p:cNvPr id="6" name="Rectangle 4"/>
          <p:cNvSpPr>
            <a:spLocks noChangeArrowheads="1"/>
          </p:cNvSpPr>
          <p:nvPr/>
        </p:nvSpPr>
        <p:spPr bwMode="auto">
          <a:xfrm>
            <a:off x="1201882" y="3068608"/>
            <a:ext cx="2971800"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ea typeface="msgothic" charset="0"/>
                <a:cs typeface="msgothic" charset="0"/>
              </a:rPr>
              <a:t>Program Header</a:t>
            </a:r>
            <a:endParaRPr lang="en-GB" sz="1600" b="1" dirty="0">
              <a:latin typeface="Calibri" pitchFamily="34" charset="0"/>
              <a:ea typeface="msgothic" charset="0"/>
              <a:cs typeface="msgothic" charset="0"/>
            </a:endParaRPr>
          </a:p>
        </p:txBody>
      </p:sp>
      <p:sp>
        <p:nvSpPr>
          <p:cNvPr id="7" name="Rectangle 5"/>
          <p:cNvSpPr>
            <a:spLocks noChangeArrowheads="1"/>
          </p:cNvSpPr>
          <p:nvPr/>
        </p:nvSpPr>
        <p:spPr bwMode="auto">
          <a:xfrm>
            <a:off x="1201882" y="367820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pitchFamily="49" charset="0"/>
                <a:ea typeface="msgothic" charset="0"/>
                <a:cs typeface="msgothic" charset="0"/>
              </a:rPr>
              <a:t>Text Segment</a:t>
            </a:r>
            <a:endParaRPr lang="en-GB" sz="1600" b="1" dirty="0">
              <a:latin typeface="Calibri" pitchFamily="34" charset="0"/>
              <a:ea typeface="msgothic" charset="0"/>
              <a:cs typeface="msgothic" charset="0"/>
            </a:endParaRPr>
          </a:p>
        </p:txBody>
      </p:sp>
      <p:sp>
        <p:nvSpPr>
          <p:cNvPr id="8" name="Rectangle 6"/>
          <p:cNvSpPr>
            <a:spLocks noChangeArrowheads="1"/>
          </p:cNvSpPr>
          <p:nvPr/>
        </p:nvSpPr>
        <p:spPr bwMode="auto">
          <a:xfrm>
            <a:off x="1201882" y="405920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pitchFamily="49" charset="0"/>
                <a:ea typeface="msgothic" charset="0"/>
                <a:cs typeface="msgothic" charset="0"/>
              </a:rPr>
              <a:t>Data Segment</a:t>
            </a:r>
            <a:endParaRPr lang="en-GB" sz="1600" b="1" dirty="0">
              <a:latin typeface="Calibri" pitchFamily="34" charset="0"/>
              <a:ea typeface="msgothic" charset="0"/>
              <a:cs typeface="msgothic" charset="0"/>
            </a:endParaRPr>
          </a:p>
        </p:txBody>
      </p:sp>
      <p:sp>
        <p:nvSpPr>
          <p:cNvPr id="9" name="Rectangle 6"/>
          <p:cNvSpPr>
            <a:spLocks noChangeArrowheads="1"/>
          </p:cNvSpPr>
          <p:nvPr/>
        </p:nvSpPr>
        <p:spPr bwMode="auto">
          <a:xfrm>
            <a:off x="1201882" y="444020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pitchFamily="49" charset="0"/>
                <a:ea typeface="msgothic" charset="0"/>
                <a:cs typeface="msgothic" charset="0"/>
              </a:rPr>
              <a:t>String Table</a:t>
            </a:r>
            <a:endParaRPr lang="en-GB" sz="1600" b="1" dirty="0">
              <a:latin typeface="Calibri" pitchFamily="34" charset="0"/>
              <a:ea typeface="msgothic" charset="0"/>
              <a:cs typeface="msgothic" charset="0"/>
            </a:endParaRPr>
          </a:p>
        </p:txBody>
      </p:sp>
      <p:sp>
        <p:nvSpPr>
          <p:cNvPr id="15" name="Rectangle 14"/>
          <p:cNvSpPr/>
          <p:nvPr/>
        </p:nvSpPr>
        <p:spPr>
          <a:xfrm>
            <a:off x="4572000" y="2687608"/>
            <a:ext cx="4572000" cy="523220"/>
          </a:xfrm>
          <a:prstGeom prst="rect">
            <a:avLst/>
          </a:prstGeom>
        </p:spPr>
        <p:txBody>
          <a:bodyPr>
            <a:spAutoFit/>
          </a:bodyPr>
          <a:lstStyle/>
          <a:p>
            <a:r>
              <a:rPr lang="en-US" sz="1400" dirty="0">
                <a:latin typeface="LucidaSansUnicode"/>
              </a:rPr>
              <a:t>How many sections,</a:t>
            </a:r>
          </a:p>
          <a:p>
            <a:r>
              <a:rPr lang="en-US" sz="1400" dirty="0">
                <a:latin typeface="LucidaSansUnicode"/>
              </a:rPr>
              <a:t>address of start instruction </a:t>
            </a:r>
            <a:r>
              <a:rPr lang="en-US" sz="1400" dirty="0" err="1">
                <a:latin typeface="LucidaSansUnicode"/>
              </a:rPr>
              <a:t>etc</a:t>
            </a:r>
            <a:endParaRPr lang="en-US" sz="4000" dirty="0"/>
          </a:p>
        </p:txBody>
      </p:sp>
      <p:cxnSp>
        <p:nvCxnSpPr>
          <p:cNvPr id="17" name="Straight Arrow Connector 16"/>
          <p:cNvCxnSpPr>
            <a:stCxn id="5" idx="3"/>
            <a:endCxn id="15" idx="1"/>
          </p:cNvCxnSpPr>
          <p:nvPr/>
        </p:nvCxnSpPr>
        <p:spPr>
          <a:xfrm>
            <a:off x="4173682" y="2878108"/>
            <a:ext cx="398318" cy="71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73682" y="3392231"/>
            <a:ext cx="398318" cy="1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72000" y="3240203"/>
            <a:ext cx="4572000" cy="523220"/>
          </a:xfrm>
          <a:prstGeom prst="rect">
            <a:avLst/>
          </a:prstGeom>
        </p:spPr>
        <p:txBody>
          <a:bodyPr>
            <a:spAutoFit/>
          </a:bodyPr>
          <a:lstStyle/>
          <a:p>
            <a:r>
              <a:rPr lang="en-US" sz="1400" dirty="0">
                <a:latin typeface="LucidaSansUnicode"/>
              </a:rPr>
              <a:t>How much memory needed,</a:t>
            </a:r>
          </a:p>
          <a:p>
            <a:r>
              <a:rPr lang="en-US" sz="1400" dirty="0">
                <a:latin typeface="LucidaSansUnicode"/>
              </a:rPr>
              <a:t>these sections need to be in these addresses </a:t>
            </a:r>
            <a:r>
              <a:rPr lang="en-US" sz="1400" dirty="0" err="1">
                <a:latin typeface="LucidaSansUnicode"/>
              </a:rPr>
              <a:t>etc</a:t>
            </a:r>
            <a:endParaRPr lang="en-US" sz="4000" dirty="0"/>
          </a:p>
        </p:txBody>
      </p:sp>
      <p:cxnSp>
        <p:nvCxnSpPr>
          <p:cNvPr id="21" name="Straight Arrow Connector 20"/>
          <p:cNvCxnSpPr>
            <a:stCxn id="7" idx="3"/>
          </p:cNvCxnSpPr>
          <p:nvPr/>
        </p:nvCxnSpPr>
        <p:spPr>
          <a:xfrm>
            <a:off x="4173682" y="3868708"/>
            <a:ext cx="39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72000" y="3737077"/>
            <a:ext cx="4572000" cy="307777"/>
          </a:xfrm>
          <a:prstGeom prst="rect">
            <a:avLst/>
          </a:prstGeom>
        </p:spPr>
        <p:txBody>
          <a:bodyPr>
            <a:spAutoFit/>
          </a:bodyPr>
          <a:lstStyle/>
          <a:p>
            <a:r>
              <a:rPr lang="en-US" sz="1400" dirty="0" smtClean="0">
                <a:latin typeface="LucidaSansUnicode"/>
              </a:rPr>
              <a:t>Code</a:t>
            </a:r>
            <a:endParaRPr lang="en-US" sz="4000" dirty="0"/>
          </a:p>
        </p:txBody>
      </p:sp>
      <p:cxnSp>
        <p:nvCxnSpPr>
          <p:cNvPr id="23" name="Straight Arrow Connector 22"/>
          <p:cNvCxnSpPr/>
          <p:nvPr/>
        </p:nvCxnSpPr>
        <p:spPr>
          <a:xfrm>
            <a:off x="4173682" y="4249708"/>
            <a:ext cx="39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173682" y="4630708"/>
            <a:ext cx="39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72000" y="4148937"/>
            <a:ext cx="4572000" cy="307777"/>
          </a:xfrm>
          <a:prstGeom prst="rect">
            <a:avLst/>
          </a:prstGeom>
        </p:spPr>
        <p:txBody>
          <a:bodyPr>
            <a:spAutoFit/>
          </a:bodyPr>
          <a:lstStyle/>
          <a:p>
            <a:r>
              <a:rPr lang="en-US" sz="1400" dirty="0"/>
              <a:t>Data used in your program i.e., global variables</a:t>
            </a:r>
          </a:p>
        </p:txBody>
      </p:sp>
      <p:sp>
        <p:nvSpPr>
          <p:cNvPr id="26" name="Rectangle 25"/>
          <p:cNvSpPr/>
          <p:nvPr/>
        </p:nvSpPr>
        <p:spPr>
          <a:xfrm>
            <a:off x="4572000" y="4529936"/>
            <a:ext cx="4572000" cy="523220"/>
          </a:xfrm>
          <a:prstGeom prst="rect">
            <a:avLst/>
          </a:prstGeom>
        </p:spPr>
        <p:txBody>
          <a:bodyPr>
            <a:spAutoFit/>
          </a:bodyPr>
          <a:lstStyle/>
          <a:p>
            <a:r>
              <a:rPr lang="en-US" sz="1400" dirty="0"/>
              <a:t>Really an extension of data segment. Strings such</a:t>
            </a:r>
          </a:p>
          <a:p>
            <a:r>
              <a:rPr lang="en-US" sz="1400" dirty="0"/>
              <a:t>as “hello world”.</a:t>
            </a:r>
          </a:p>
        </p:txBody>
      </p:sp>
    </p:spTree>
    <p:extLst>
      <p:ext uri="{BB962C8B-B14F-4D97-AF65-F5344CB8AC3E}">
        <p14:creationId xmlns:p14="http://schemas.microsoft.com/office/powerpoint/2010/main" val="3688735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777778" y="865981"/>
            <a:ext cx="762846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t>ELF Object File Format</a:t>
            </a:r>
          </a:p>
        </p:txBody>
      </p:sp>
      <p:sp>
        <p:nvSpPr>
          <p:cNvPr id="14338" name="Rectangle 2"/>
          <p:cNvSpPr>
            <a:spLocks noGrp="1" noChangeArrowheads="1"/>
          </p:cNvSpPr>
          <p:nvPr>
            <p:ph type="body" idx="4294967295"/>
          </p:nvPr>
        </p:nvSpPr>
        <p:spPr>
          <a:xfrm>
            <a:off x="381000" y="1783599"/>
            <a:ext cx="5348287" cy="4617201"/>
          </a:xfrm>
          <a:prstGeom prst="rect">
            <a:avLst/>
          </a:prstGeom>
          <a:ln/>
        </p:spPr>
        <p:txBody>
          <a:bodyPr/>
          <a:lstStyle/>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Elf header</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200" dirty="0" smtClean="0"/>
              <a:t>Word size, byte ordering, file type </a:t>
            </a:r>
            <a:r>
              <a:rPr lang="en-GB" sz="1200" dirty="0"/>
              <a:t>(.o, exec, .so</a:t>
            </a:r>
            <a:r>
              <a:rPr lang="en-GB" sz="1200" dirty="0" smtClean="0"/>
              <a:t>), machine type, etc</a:t>
            </a:r>
            <a:r>
              <a:rPr lang="en-GB" sz="1200" dirty="0"/>
              <a:t>.</a:t>
            </a:r>
          </a:p>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Segment header table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200" dirty="0"/>
              <a:t>Page size, virtual addresses memory segments (sections), segment sizes.</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latin typeface="Courier New" pitchFamily="49" charset="0"/>
              </a:rPr>
              <a:t>.text</a:t>
            </a:r>
            <a:r>
              <a:rPr lang="en-GB" sz="14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200" dirty="0"/>
              <a:t>Code</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smtClean="0">
                <a:latin typeface="Courier New" pitchFamily="49" charset="0"/>
              </a:rPr>
              <a:t>.</a:t>
            </a:r>
            <a:r>
              <a:rPr lang="en-GB" sz="1400" dirty="0" err="1" smtClean="0">
                <a:latin typeface="Courier New" pitchFamily="49" charset="0"/>
              </a:rPr>
              <a:t>rodata</a:t>
            </a:r>
            <a:r>
              <a:rPr lang="en-GB" sz="1400" dirty="0" smtClean="0">
                <a:latin typeface="Courier New" pitchFamily="49" charset="0"/>
              </a:rPr>
              <a:t> </a:t>
            </a:r>
            <a:r>
              <a:rPr lang="en-GB" sz="1400" dirty="0" smtClean="0"/>
              <a:t>section</a:t>
            </a:r>
          </a:p>
          <a:p>
            <a:pPr lvl="1">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200" dirty="0" smtClean="0"/>
              <a:t>Read only data: jump tables, ...</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smtClean="0">
                <a:latin typeface="Courier New" pitchFamily="49" charset="0"/>
              </a:rPr>
              <a:t>.</a:t>
            </a:r>
            <a:r>
              <a:rPr lang="en-GB" sz="1400" dirty="0">
                <a:latin typeface="Courier New" pitchFamily="49" charset="0"/>
              </a:rPr>
              <a:t>data</a:t>
            </a:r>
            <a:r>
              <a:rPr lang="en-GB" sz="14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200" dirty="0"/>
              <a:t>Initialized global variables</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latin typeface="Courier New" pitchFamily="49" charset="0"/>
              </a:rPr>
              <a:t>.</a:t>
            </a:r>
            <a:r>
              <a:rPr lang="en-GB" sz="1400" dirty="0" err="1">
                <a:latin typeface="Courier New" pitchFamily="49" charset="0"/>
              </a:rPr>
              <a:t>bss</a:t>
            </a:r>
            <a:r>
              <a:rPr lang="en-GB" sz="14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200" dirty="0"/>
              <a:t>Uninitialized global variables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200" dirty="0"/>
              <a:t>“Block Started by Symbol”</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200" dirty="0">
                <a:solidFill>
                  <a:srgbClr val="C00000"/>
                </a:solidFill>
              </a:rPr>
              <a:t>“Better Save Space”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200" dirty="0"/>
              <a:t>Has section header but occupies no space</a:t>
            </a:r>
          </a:p>
          <a:p>
            <a:pPr lvl="1">
              <a:lnSpc>
                <a:spcPct val="88000"/>
              </a:lnSpc>
              <a:spcBef>
                <a:spcPts val="563"/>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p:txBody>
      </p:sp>
      <p:sp>
        <p:nvSpPr>
          <p:cNvPr id="14339" name="Rectangle 3"/>
          <p:cNvSpPr>
            <a:spLocks noChangeArrowheads="1"/>
          </p:cNvSpPr>
          <p:nvPr/>
        </p:nvSpPr>
        <p:spPr bwMode="auto">
          <a:xfrm>
            <a:off x="5524500" y="17835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ELF header</a:t>
            </a:r>
          </a:p>
        </p:txBody>
      </p:sp>
      <p:sp>
        <p:nvSpPr>
          <p:cNvPr id="14340" name="Rectangle 4"/>
          <p:cNvSpPr>
            <a:spLocks noChangeArrowheads="1"/>
          </p:cNvSpPr>
          <p:nvPr/>
        </p:nvSpPr>
        <p:spPr bwMode="auto">
          <a:xfrm>
            <a:off x="5524500" y="2164599"/>
            <a:ext cx="2971800"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Segment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(required for executables)</a:t>
            </a:r>
          </a:p>
        </p:txBody>
      </p:sp>
      <p:sp>
        <p:nvSpPr>
          <p:cNvPr id="14341" name="Rectangle 5"/>
          <p:cNvSpPr>
            <a:spLocks noChangeArrowheads="1"/>
          </p:cNvSpPr>
          <p:nvPr/>
        </p:nvSpPr>
        <p:spPr bwMode="auto">
          <a:xfrm>
            <a:off x="5524500" y="27741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.text</a:t>
            </a:r>
            <a:r>
              <a:rPr lang="en-GB" sz="1600" b="1" dirty="0">
                <a:latin typeface="Calibri" pitchFamily="34" charset="0"/>
                <a:ea typeface="msgothic" charset="0"/>
                <a:cs typeface="msgothic" charset="0"/>
              </a:rPr>
              <a:t> section</a:t>
            </a:r>
          </a:p>
        </p:txBody>
      </p:sp>
      <p:sp>
        <p:nvSpPr>
          <p:cNvPr id="14342" name="Rectangle 6"/>
          <p:cNvSpPr>
            <a:spLocks noChangeArrowheads="1"/>
          </p:cNvSpPr>
          <p:nvPr/>
        </p:nvSpPr>
        <p:spPr bwMode="auto">
          <a:xfrm>
            <a:off x="5524500" y="31551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pitchFamily="49" charset="0"/>
                <a:ea typeface="msgothic" charset="0"/>
                <a:cs typeface="msgothic" charset="0"/>
              </a:rPr>
              <a:t>.</a:t>
            </a:r>
            <a:r>
              <a:rPr lang="en-GB" sz="1600" b="1" dirty="0" err="1" smtClean="0">
                <a:latin typeface="Courier New" pitchFamily="49" charset="0"/>
                <a:ea typeface="msgothic" charset="0"/>
                <a:cs typeface="msgothic" charset="0"/>
              </a:rPr>
              <a:t>rodata</a:t>
            </a:r>
            <a:r>
              <a:rPr lang="en-GB" sz="1600" b="1" dirty="0" smtClean="0">
                <a:latin typeface="Calibri" pitchFamily="34" charset="0"/>
                <a:ea typeface="msgothic" charset="0"/>
                <a:cs typeface="msgothic" charset="0"/>
              </a:rPr>
              <a:t> </a:t>
            </a:r>
            <a:r>
              <a:rPr lang="en-GB" sz="1600" b="1" dirty="0">
                <a:latin typeface="Calibri" pitchFamily="34" charset="0"/>
                <a:ea typeface="msgothic" charset="0"/>
                <a:cs typeface="msgothic" charset="0"/>
              </a:rPr>
              <a:t>section</a:t>
            </a:r>
          </a:p>
        </p:txBody>
      </p:sp>
      <p:sp>
        <p:nvSpPr>
          <p:cNvPr id="14343" name="Rectangle 7"/>
          <p:cNvSpPr>
            <a:spLocks noChangeArrowheads="1"/>
          </p:cNvSpPr>
          <p:nvPr/>
        </p:nvSpPr>
        <p:spPr bwMode="auto">
          <a:xfrm>
            <a:off x="5524500" y="39171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bss</a:t>
            </a:r>
            <a:r>
              <a:rPr lang="en-GB" sz="1600" b="1" dirty="0">
                <a:latin typeface="Calibri" pitchFamily="34" charset="0"/>
                <a:ea typeface="msgothic" charset="0"/>
                <a:cs typeface="msgothic" charset="0"/>
              </a:rPr>
              <a:t> section</a:t>
            </a:r>
          </a:p>
        </p:txBody>
      </p:sp>
      <p:sp>
        <p:nvSpPr>
          <p:cNvPr id="14344" name="Rectangle 8"/>
          <p:cNvSpPr>
            <a:spLocks noChangeArrowheads="1"/>
          </p:cNvSpPr>
          <p:nvPr/>
        </p:nvSpPr>
        <p:spPr bwMode="auto">
          <a:xfrm>
            <a:off x="5524500" y="4298199"/>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symtab</a:t>
            </a:r>
            <a:r>
              <a:rPr lang="en-GB" sz="1600" b="1" dirty="0">
                <a:latin typeface="Courier New" pitchFamily="49" charset="0"/>
                <a:ea typeface="msgothic" charset="0"/>
                <a:cs typeface="msgothic" charset="0"/>
              </a:rPr>
              <a:t> </a:t>
            </a:r>
            <a:r>
              <a:rPr lang="en-GB" sz="1600" dirty="0">
                <a:latin typeface="Calibri" pitchFamily="34" charset="0"/>
                <a:ea typeface="msgothic" charset="0"/>
                <a:cs typeface="msgothic" charset="0"/>
              </a:rPr>
              <a:t>section</a:t>
            </a:r>
          </a:p>
        </p:txBody>
      </p:sp>
      <p:sp>
        <p:nvSpPr>
          <p:cNvPr id="14345" name="Rectangle 9"/>
          <p:cNvSpPr>
            <a:spLocks noChangeArrowheads="1"/>
          </p:cNvSpPr>
          <p:nvPr/>
        </p:nvSpPr>
        <p:spPr bwMode="auto">
          <a:xfrm>
            <a:off x="5524500" y="4679199"/>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rel.txt</a:t>
            </a:r>
            <a:r>
              <a:rPr lang="en-GB" sz="1600" b="1" dirty="0">
                <a:latin typeface="Courier New" pitchFamily="49" charset="0"/>
                <a:ea typeface="msgothic" charset="0"/>
                <a:cs typeface="msgothic" charset="0"/>
              </a:rPr>
              <a:t> </a:t>
            </a:r>
            <a:r>
              <a:rPr lang="en-GB" sz="1600" dirty="0">
                <a:latin typeface="Calibri" pitchFamily="34" charset="0"/>
                <a:ea typeface="msgothic" charset="0"/>
                <a:cs typeface="msgothic" charset="0"/>
              </a:rPr>
              <a:t>section</a:t>
            </a:r>
          </a:p>
        </p:txBody>
      </p:sp>
      <p:sp>
        <p:nvSpPr>
          <p:cNvPr id="14346" name="Rectangle 10"/>
          <p:cNvSpPr>
            <a:spLocks noChangeArrowheads="1"/>
          </p:cNvSpPr>
          <p:nvPr/>
        </p:nvSpPr>
        <p:spPr bwMode="auto">
          <a:xfrm>
            <a:off x="5524500" y="5060199"/>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rel.data</a:t>
            </a:r>
            <a:r>
              <a:rPr lang="en-GB" sz="1600" b="1" dirty="0">
                <a:latin typeface="Courier New" pitchFamily="49" charset="0"/>
                <a:ea typeface="msgothic" charset="0"/>
                <a:cs typeface="msgothic" charset="0"/>
              </a:rPr>
              <a:t> </a:t>
            </a:r>
            <a:r>
              <a:rPr lang="en-GB" sz="1600" dirty="0">
                <a:latin typeface="Calibri" pitchFamily="34" charset="0"/>
                <a:ea typeface="msgothic" charset="0"/>
                <a:cs typeface="msgothic" charset="0"/>
              </a:rPr>
              <a:t>section</a:t>
            </a:r>
          </a:p>
        </p:txBody>
      </p:sp>
      <p:sp>
        <p:nvSpPr>
          <p:cNvPr id="14347" name="Rectangle 11"/>
          <p:cNvSpPr>
            <a:spLocks noChangeArrowheads="1"/>
          </p:cNvSpPr>
          <p:nvPr/>
        </p:nvSpPr>
        <p:spPr bwMode="auto">
          <a:xfrm>
            <a:off x="5524500" y="5441199"/>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.debug </a:t>
            </a:r>
            <a:r>
              <a:rPr lang="en-GB" sz="1600" dirty="0">
                <a:latin typeface="Calibri" pitchFamily="34" charset="0"/>
                <a:ea typeface="msgothic" charset="0"/>
                <a:cs typeface="msgothic" charset="0"/>
              </a:rPr>
              <a:t>section</a:t>
            </a:r>
          </a:p>
        </p:txBody>
      </p:sp>
      <p:sp>
        <p:nvSpPr>
          <p:cNvPr id="14348" name="Rectangle 12"/>
          <p:cNvSpPr>
            <a:spLocks noChangeArrowheads="1"/>
          </p:cNvSpPr>
          <p:nvPr/>
        </p:nvSpPr>
        <p:spPr bwMode="auto">
          <a:xfrm>
            <a:off x="5524500" y="5822199"/>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Section header table</a:t>
            </a:r>
          </a:p>
        </p:txBody>
      </p:sp>
      <p:sp>
        <p:nvSpPr>
          <p:cNvPr id="15" name="Rectangle 6"/>
          <p:cNvSpPr>
            <a:spLocks noChangeArrowheads="1"/>
          </p:cNvSpPr>
          <p:nvPr/>
        </p:nvSpPr>
        <p:spPr bwMode="auto">
          <a:xfrm>
            <a:off x="5524500" y="35361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.data</a:t>
            </a:r>
            <a:r>
              <a:rPr lang="en-GB" sz="1600" b="1" dirty="0">
                <a:latin typeface="Calibri" pitchFamily="34" charset="0"/>
                <a:ea typeface="msgothic" charset="0"/>
                <a:cs typeface="msgothic" charset="0"/>
              </a:rPr>
              <a:t> section</a:t>
            </a:r>
          </a:p>
        </p:txBody>
      </p:sp>
    </p:spTree>
    <p:extLst>
      <p:ext uri="{BB962C8B-B14F-4D97-AF65-F5344CB8AC3E}">
        <p14:creationId xmlns:p14="http://schemas.microsoft.com/office/powerpoint/2010/main" val="19932185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777778" y="865981"/>
            <a:ext cx="762846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t>ELF Object File Format</a:t>
            </a:r>
          </a:p>
        </p:txBody>
      </p:sp>
      <p:sp>
        <p:nvSpPr>
          <p:cNvPr id="14338" name="Rectangle 2"/>
          <p:cNvSpPr>
            <a:spLocks noGrp="1" noChangeArrowheads="1"/>
          </p:cNvSpPr>
          <p:nvPr>
            <p:ph type="body" idx="4294967295"/>
          </p:nvPr>
        </p:nvSpPr>
        <p:spPr>
          <a:xfrm>
            <a:off x="381000" y="1783599"/>
            <a:ext cx="5348287" cy="4617201"/>
          </a:xfrm>
          <a:prstGeom prst="rect">
            <a:avLst/>
          </a:prstGeom>
          <a:ln/>
        </p:spPr>
        <p:txBody>
          <a:bodyPr/>
          <a:lstStyle/>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latin typeface="Courier New" pitchFamily="49" charset="0"/>
              </a:rPr>
              <a:t>.</a:t>
            </a:r>
            <a:r>
              <a:rPr lang="en-GB" sz="1400" dirty="0" err="1">
                <a:latin typeface="Courier New" pitchFamily="49" charset="0"/>
              </a:rPr>
              <a:t>symtab</a:t>
            </a:r>
            <a:r>
              <a:rPr lang="en-GB" sz="14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Symbol table</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Procedure and static variable names</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Section names and locations</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latin typeface="Courier New" pitchFamily="49" charset="0"/>
              </a:rPr>
              <a:t>.</a:t>
            </a:r>
            <a:r>
              <a:rPr lang="en-GB" sz="1400" dirty="0" err="1">
                <a:latin typeface="Courier New" pitchFamily="49" charset="0"/>
              </a:rPr>
              <a:t>rel.text</a:t>
            </a:r>
            <a:r>
              <a:rPr lang="en-GB" sz="14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Relocation info for </a:t>
            </a:r>
            <a:r>
              <a:rPr lang="en-GB" sz="1400" b="1" dirty="0">
                <a:latin typeface="Courier New" pitchFamily="49" charset="0"/>
              </a:rPr>
              <a:t>.text</a:t>
            </a:r>
            <a:r>
              <a:rPr lang="en-GB" sz="1400" b="1" dirty="0"/>
              <a:t> </a:t>
            </a:r>
            <a:r>
              <a:rPr lang="en-GB" sz="1400" dirty="0"/>
              <a:t>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Addresses of instructions that will need to be modified in the executable</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Instructions for modifying.</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latin typeface="Courier New" pitchFamily="49" charset="0"/>
              </a:rPr>
              <a:t>.</a:t>
            </a:r>
            <a:r>
              <a:rPr lang="en-GB" sz="1400" dirty="0" err="1">
                <a:latin typeface="Courier New" pitchFamily="49" charset="0"/>
              </a:rPr>
              <a:t>rel.data</a:t>
            </a:r>
            <a:r>
              <a:rPr lang="en-GB" sz="14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Relocation info for </a:t>
            </a:r>
            <a:r>
              <a:rPr lang="en-GB" sz="1400" b="1" dirty="0">
                <a:latin typeface="Courier New" pitchFamily="49" charset="0"/>
              </a:rPr>
              <a:t>.data</a:t>
            </a:r>
            <a:r>
              <a:rPr lang="en-GB" sz="1400" b="1" dirty="0"/>
              <a:t> </a:t>
            </a:r>
            <a:r>
              <a:rPr lang="en-GB" sz="1400" dirty="0"/>
              <a:t>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Addresses of pointer data that will need to be modified in the merged executable</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latin typeface="Courier New" pitchFamily="49" charset="0"/>
              </a:rPr>
              <a:t>.debug</a:t>
            </a:r>
            <a:r>
              <a:rPr lang="en-GB" sz="14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Info for symbolic debugging (</a:t>
            </a:r>
            <a:r>
              <a:rPr lang="en-GB" sz="1400" b="1" dirty="0" err="1">
                <a:latin typeface="Courier New" pitchFamily="49" charset="0"/>
              </a:rPr>
              <a:t>gcc</a:t>
            </a:r>
            <a:r>
              <a:rPr lang="en-GB" sz="1400" b="1" dirty="0">
                <a:latin typeface="Courier New" pitchFamily="49" charset="0"/>
              </a:rPr>
              <a:t> -g</a:t>
            </a:r>
            <a:r>
              <a:rPr lang="en-GB" sz="1400" dirty="0"/>
              <a:t>)</a:t>
            </a:r>
          </a:p>
          <a:p>
            <a:pPr>
              <a:lnSpc>
                <a:spcPct val="88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Section header table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400" dirty="0"/>
              <a:t>Offsets and sizes of each section</a:t>
            </a:r>
          </a:p>
        </p:txBody>
      </p:sp>
      <p:sp>
        <p:nvSpPr>
          <p:cNvPr id="14339" name="Rectangle 3"/>
          <p:cNvSpPr>
            <a:spLocks noChangeArrowheads="1"/>
          </p:cNvSpPr>
          <p:nvPr/>
        </p:nvSpPr>
        <p:spPr bwMode="auto">
          <a:xfrm>
            <a:off x="5524500" y="17835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ELF header</a:t>
            </a:r>
          </a:p>
        </p:txBody>
      </p:sp>
      <p:sp>
        <p:nvSpPr>
          <p:cNvPr id="14340" name="Rectangle 4"/>
          <p:cNvSpPr>
            <a:spLocks noChangeArrowheads="1"/>
          </p:cNvSpPr>
          <p:nvPr/>
        </p:nvSpPr>
        <p:spPr bwMode="auto">
          <a:xfrm>
            <a:off x="5524500" y="2164599"/>
            <a:ext cx="2971800"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Segment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(required for executables)</a:t>
            </a:r>
          </a:p>
        </p:txBody>
      </p:sp>
      <p:sp>
        <p:nvSpPr>
          <p:cNvPr id="14341" name="Rectangle 5"/>
          <p:cNvSpPr>
            <a:spLocks noChangeArrowheads="1"/>
          </p:cNvSpPr>
          <p:nvPr/>
        </p:nvSpPr>
        <p:spPr bwMode="auto">
          <a:xfrm>
            <a:off x="5524500" y="27741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.text</a:t>
            </a:r>
            <a:r>
              <a:rPr lang="en-GB" sz="1600" b="1" dirty="0">
                <a:latin typeface="Calibri" pitchFamily="34" charset="0"/>
                <a:ea typeface="msgothic" charset="0"/>
                <a:cs typeface="msgothic" charset="0"/>
              </a:rPr>
              <a:t> section</a:t>
            </a:r>
          </a:p>
        </p:txBody>
      </p:sp>
      <p:sp>
        <p:nvSpPr>
          <p:cNvPr id="14342" name="Rectangle 6"/>
          <p:cNvSpPr>
            <a:spLocks noChangeArrowheads="1"/>
          </p:cNvSpPr>
          <p:nvPr/>
        </p:nvSpPr>
        <p:spPr bwMode="auto">
          <a:xfrm>
            <a:off x="5524500" y="31551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pitchFamily="49" charset="0"/>
                <a:ea typeface="msgothic" charset="0"/>
                <a:cs typeface="msgothic" charset="0"/>
              </a:rPr>
              <a:t>.</a:t>
            </a:r>
            <a:r>
              <a:rPr lang="en-GB" sz="1600" b="1" dirty="0" err="1" smtClean="0">
                <a:latin typeface="Courier New" pitchFamily="49" charset="0"/>
                <a:ea typeface="msgothic" charset="0"/>
                <a:cs typeface="msgothic" charset="0"/>
              </a:rPr>
              <a:t>rodata</a:t>
            </a:r>
            <a:r>
              <a:rPr lang="en-GB" sz="1600" b="1" dirty="0" smtClean="0">
                <a:latin typeface="Calibri" pitchFamily="34" charset="0"/>
                <a:ea typeface="msgothic" charset="0"/>
                <a:cs typeface="msgothic" charset="0"/>
              </a:rPr>
              <a:t> </a:t>
            </a:r>
            <a:r>
              <a:rPr lang="en-GB" sz="1600" b="1" dirty="0">
                <a:latin typeface="Calibri" pitchFamily="34" charset="0"/>
                <a:ea typeface="msgothic" charset="0"/>
                <a:cs typeface="msgothic" charset="0"/>
              </a:rPr>
              <a:t>section</a:t>
            </a:r>
          </a:p>
        </p:txBody>
      </p:sp>
      <p:sp>
        <p:nvSpPr>
          <p:cNvPr id="14343" name="Rectangle 7"/>
          <p:cNvSpPr>
            <a:spLocks noChangeArrowheads="1"/>
          </p:cNvSpPr>
          <p:nvPr/>
        </p:nvSpPr>
        <p:spPr bwMode="auto">
          <a:xfrm>
            <a:off x="5524500" y="39171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bss</a:t>
            </a:r>
            <a:r>
              <a:rPr lang="en-GB" sz="1600" b="1" dirty="0">
                <a:latin typeface="Calibri" pitchFamily="34" charset="0"/>
                <a:ea typeface="msgothic" charset="0"/>
                <a:cs typeface="msgothic" charset="0"/>
              </a:rPr>
              <a:t> section</a:t>
            </a:r>
          </a:p>
        </p:txBody>
      </p:sp>
      <p:sp>
        <p:nvSpPr>
          <p:cNvPr id="14344" name="Rectangle 8"/>
          <p:cNvSpPr>
            <a:spLocks noChangeArrowheads="1"/>
          </p:cNvSpPr>
          <p:nvPr/>
        </p:nvSpPr>
        <p:spPr bwMode="auto">
          <a:xfrm>
            <a:off x="5524500" y="4298199"/>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symtab</a:t>
            </a:r>
            <a:r>
              <a:rPr lang="en-GB" sz="1600" b="1" dirty="0">
                <a:latin typeface="Courier New" pitchFamily="49" charset="0"/>
                <a:ea typeface="msgothic" charset="0"/>
                <a:cs typeface="msgothic" charset="0"/>
              </a:rPr>
              <a:t> </a:t>
            </a:r>
            <a:r>
              <a:rPr lang="en-GB" sz="1600" dirty="0">
                <a:latin typeface="Calibri" pitchFamily="34" charset="0"/>
                <a:ea typeface="msgothic" charset="0"/>
                <a:cs typeface="msgothic" charset="0"/>
              </a:rPr>
              <a:t>section</a:t>
            </a:r>
          </a:p>
        </p:txBody>
      </p:sp>
      <p:sp>
        <p:nvSpPr>
          <p:cNvPr id="14345" name="Rectangle 9"/>
          <p:cNvSpPr>
            <a:spLocks noChangeArrowheads="1"/>
          </p:cNvSpPr>
          <p:nvPr/>
        </p:nvSpPr>
        <p:spPr bwMode="auto">
          <a:xfrm>
            <a:off x="5524500" y="4679199"/>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rel.txt</a:t>
            </a:r>
            <a:r>
              <a:rPr lang="en-GB" sz="1600" b="1" dirty="0">
                <a:latin typeface="Courier New" pitchFamily="49" charset="0"/>
                <a:ea typeface="msgothic" charset="0"/>
                <a:cs typeface="msgothic" charset="0"/>
              </a:rPr>
              <a:t> </a:t>
            </a:r>
            <a:r>
              <a:rPr lang="en-GB" sz="1600" dirty="0">
                <a:latin typeface="Calibri" pitchFamily="34" charset="0"/>
                <a:ea typeface="msgothic" charset="0"/>
                <a:cs typeface="msgothic" charset="0"/>
              </a:rPr>
              <a:t>section</a:t>
            </a:r>
          </a:p>
        </p:txBody>
      </p:sp>
      <p:sp>
        <p:nvSpPr>
          <p:cNvPr id="14346" name="Rectangle 10"/>
          <p:cNvSpPr>
            <a:spLocks noChangeArrowheads="1"/>
          </p:cNvSpPr>
          <p:nvPr/>
        </p:nvSpPr>
        <p:spPr bwMode="auto">
          <a:xfrm>
            <a:off x="5524500" y="5060199"/>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rel.data</a:t>
            </a:r>
            <a:r>
              <a:rPr lang="en-GB" sz="1600" b="1" dirty="0">
                <a:latin typeface="Courier New" pitchFamily="49" charset="0"/>
                <a:ea typeface="msgothic" charset="0"/>
                <a:cs typeface="msgothic" charset="0"/>
              </a:rPr>
              <a:t> </a:t>
            </a:r>
            <a:r>
              <a:rPr lang="en-GB" sz="1600" dirty="0">
                <a:latin typeface="Calibri" pitchFamily="34" charset="0"/>
                <a:ea typeface="msgothic" charset="0"/>
                <a:cs typeface="msgothic" charset="0"/>
              </a:rPr>
              <a:t>section</a:t>
            </a:r>
          </a:p>
        </p:txBody>
      </p:sp>
      <p:sp>
        <p:nvSpPr>
          <p:cNvPr id="14347" name="Rectangle 11"/>
          <p:cNvSpPr>
            <a:spLocks noChangeArrowheads="1"/>
          </p:cNvSpPr>
          <p:nvPr/>
        </p:nvSpPr>
        <p:spPr bwMode="auto">
          <a:xfrm>
            <a:off x="5524500" y="5441199"/>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.debug </a:t>
            </a:r>
            <a:r>
              <a:rPr lang="en-GB" sz="1600" dirty="0">
                <a:latin typeface="Calibri" pitchFamily="34" charset="0"/>
                <a:ea typeface="msgothic" charset="0"/>
                <a:cs typeface="msgothic" charset="0"/>
              </a:rPr>
              <a:t>section</a:t>
            </a:r>
          </a:p>
        </p:txBody>
      </p:sp>
      <p:sp>
        <p:nvSpPr>
          <p:cNvPr id="14348" name="Rectangle 12"/>
          <p:cNvSpPr>
            <a:spLocks noChangeArrowheads="1"/>
          </p:cNvSpPr>
          <p:nvPr/>
        </p:nvSpPr>
        <p:spPr bwMode="auto">
          <a:xfrm>
            <a:off x="5524500" y="5822199"/>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Section header table</a:t>
            </a:r>
          </a:p>
        </p:txBody>
      </p:sp>
      <p:sp>
        <p:nvSpPr>
          <p:cNvPr id="15" name="Rectangle 6"/>
          <p:cNvSpPr>
            <a:spLocks noChangeArrowheads="1"/>
          </p:cNvSpPr>
          <p:nvPr/>
        </p:nvSpPr>
        <p:spPr bwMode="auto">
          <a:xfrm>
            <a:off x="5524500" y="3536199"/>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.data</a:t>
            </a:r>
            <a:r>
              <a:rPr lang="en-GB" sz="1600" b="1" dirty="0">
                <a:latin typeface="Calibri" pitchFamily="34" charset="0"/>
                <a:ea typeface="msgothic" charset="0"/>
                <a:cs typeface="msgothic" charset="0"/>
              </a:rPr>
              <a:t> section</a:t>
            </a:r>
          </a:p>
        </p:txBody>
      </p:sp>
    </p:spTree>
    <p:extLst>
      <p:ext uri="{BB962C8B-B14F-4D97-AF65-F5344CB8AC3E}">
        <p14:creationId xmlns:p14="http://schemas.microsoft.com/office/powerpoint/2010/main" val="37816435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670683" y="912145"/>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Symbol Resolution</a:t>
            </a:r>
            <a:endParaRPr lang="en-GB" dirty="0"/>
          </a:p>
        </p:txBody>
      </p:sp>
      <p:sp>
        <p:nvSpPr>
          <p:cNvPr id="6146" name="Rectangle 2"/>
          <p:cNvSpPr>
            <a:spLocks noChangeArrowheads="1"/>
          </p:cNvSpPr>
          <p:nvPr/>
        </p:nvSpPr>
        <p:spPr bwMode="auto">
          <a:xfrm>
            <a:off x="118003" y="2702650"/>
            <a:ext cx="4072997" cy="2587504"/>
          </a:xfrm>
          <a:prstGeom prst="rect">
            <a:avLst/>
          </a:prstGeom>
          <a:solidFill>
            <a:srgbClr val="F7F5CD"/>
          </a:solidFill>
          <a:ln w="3240">
            <a:solidFill>
              <a:srgbClr val="000066"/>
            </a:solidFill>
            <a:miter lim="800000"/>
            <a:headEnd/>
            <a:tailEnd/>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a:cs typeface="Courier New"/>
            </a:endParaRPr>
          </a:p>
        </p:txBody>
      </p:sp>
      <p:sp>
        <p:nvSpPr>
          <p:cNvPr id="6147" name="Rectangle 3"/>
          <p:cNvSpPr>
            <a:spLocks noChangeArrowheads="1"/>
          </p:cNvSpPr>
          <p:nvPr/>
        </p:nvSpPr>
        <p:spPr bwMode="auto">
          <a:xfrm>
            <a:off x="3182093" y="4931144"/>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149" name="Rectangle 5"/>
          <p:cNvSpPr>
            <a:spLocks noChangeArrowheads="1"/>
          </p:cNvSpPr>
          <p:nvPr/>
        </p:nvSpPr>
        <p:spPr bwMode="auto">
          <a:xfrm>
            <a:off x="4487848" y="2704237"/>
            <a:ext cx="4211970" cy="2587504"/>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p:txBody>
      </p:sp>
      <p:sp>
        <p:nvSpPr>
          <p:cNvPr id="6148" name="Rectangle 4"/>
          <p:cNvSpPr>
            <a:spLocks noChangeArrowheads="1"/>
          </p:cNvSpPr>
          <p:nvPr/>
        </p:nvSpPr>
        <p:spPr bwMode="auto">
          <a:xfrm>
            <a:off x="7758028" y="4913085"/>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smtClean="0">
                <a:solidFill>
                  <a:schemeClr val="tx1">
                    <a:lumMod val="50000"/>
                    <a:lumOff val="50000"/>
                  </a:schemeClr>
                </a:solidFill>
                <a:latin typeface="Courier New" pitchFamily="49" charset="0"/>
                <a:ea typeface="msgothic" charset="0"/>
                <a:cs typeface="msgothic" charset="0"/>
              </a:rPr>
              <a:t>sum.c</a:t>
            </a:r>
            <a:endParaRPr lang="en-GB" sz="1800" b="1" i="1" dirty="0">
              <a:solidFill>
                <a:schemeClr val="tx1">
                  <a:lumMod val="50000"/>
                  <a:lumOff val="50000"/>
                </a:schemeClr>
              </a:solidFill>
              <a:latin typeface="Courier New" pitchFamily="49" charset="0"/>
              <a:ea typeface="msgothic" charset="0"/>
              <a:cs typeface="msgothic" charset="0"/>
            </a:endParaRPr>
          </a:p>
        </p:txBody>
      </p:sp>
      <p:grpSp>
        <p:nvGrpSpPr>
          <p:cNvPr id="48" name="Group 47"/>
          <p:cNvGrpSpPr/>
          <p:nvPr/>
        </p:nvGrpSpPr>
        <p:grpSpPr>
          <a:xfrm>
            <a:off x="2882980" y="1455438"/>
            <a:ext cx="2218328" cy="3117923"/>
            <a:chOff x="1321656" y="865751"/>
            <a:chExt cx="2218328" cy="3117923"/>
          </a:xfrm>
        </p:grpSpPr>
        <p:sp>
          <p:nvSpPr>
            <p:cNvPr id="7" name="TextBox 6"/>
            <p:cNvSpPr txBox="1"/>
            <p:nvPr/>
          </p:nvSpPr>
          <p:spPr>
            <a:xfrm>
              <a:off x="2201156" y="865751"/>
              <a:ext cx="1338828" cy="646331"/>
            </a:xfrm>
            <a:prstGeom prst="rect">
              <a:avLst/>
            </a:prstGeom>
            <a:noFill/>
          </p:spPr>
          <p:txBody>
            <a:bodyPr wrap="none" rtlCol="0">
              <a:spAutoFit/>
            </a:bodyPr>
            <a:lstStyle/>
            <a:p>
              <a:r>
                <a:rPr lang="en-US" sz="1800" dirty="0" smtClean="0">
                  <a:solidFill>
                    <a:srgbClr val="990000"/>
                  </a:solidFill>
                  <a:latin typeface="Calibri" pitchFamily="34" charset="0"/>
                </a:rPr>
                <a:t>Referencing </a:t>
              </a:r>
            </a:p>
            <a:p>
              <a:r>
                <a:rPr lang="en-US" sz="1800" dirty="0" smtClean="0">
                  <a:solidFill>
                    <a:srgbClr val="990000"/>
                  </a:solidFill>
                  <a:latin typeface="Calibri" pitchFamily="34" charset="0"/>
                </a:rPr>
                <a:t>a global…</a:t>
              </a:r>
            </a:p>
          </p:txBody>
        </p:sp>
        <p:cxnSp>
          <p:nvCxnSpPr>
            <p:cNvPr id="12" name="Straight Arrow Connector 11"/>
            <p:cNvCxnSpPr>
              <a:stCxn id="7" idx="2"/>
            </p:cNvCxnSpPr>
            <p:nvPr/>
          </p:nvCxnSpPr>
          <p:spPr bwMode="auto">
            <a:xfrm flipH="1">
              <a:off x="1321656" y="1512082"/>
              <a:ext cx="1548914" cy="2471592"/>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132131" y="4120568"/>
            <a:ext cx="992579" cy="1936469"/>
            <a:chOff x="132131" y="3397531"/>
            <a:chExt cx="992579" cy="1936469"/>
          </a:xfrm>
        </p:grpSpPr>
        <p:sp>
          <p:nvSpPr>
            <p:cNvPr id="14" name="TextBox 13"/>
            <p:cNvSpPr txBox="1"/>
            <p:nvPr/>
          </p:nvSpPr>
          <p:spPr>
            <a:xfrm>
              <a:off x="132131" y="4687669"/>
              <a:ext cx="992579" cy="646331"/>
            </a:xfrm>
            <a:prstGeom prst="rect">
              <a:avLst/>
            </a:prstGeom>
            <a:noFill/>
          </p:spPr>
          <p:txBody>
            <a:bodyPr wrap="none" rtlCol="0">
              <a:spAutoFit/>
            </a:bodyPr>
            <a:lstStyle/>
            <a:p>
              <a:pPr algn="ctr"/>
              <a:r>
                <a:rPr lang="en-US" sz="1800" dirty="0" smtClean="0">
                  <a:solidFill>
                    <a:srgbClr val="990000"/>
                  </a:solidFill>
                  <a:latin typeface="Calibri" pitchFamily="34" charset="0"/>
                </a:rPr>
                <a:t>Defining </a:t>
              </a:r>
            </a:p>
            <a:p>
              <a:pPr algn="ctr"/>
              <a:r>
                <a:rPr lang="en-US" sz="1800" dirty="0" smtClean="0">
                  <a:solidFill>
                    <a:srgbClr val="990000"/>
                  </a:solidFill>
                  <a:latin typeface="Calibri" pitchFamily="34" charset="0"/>
                </a:rPr>
                <a:t>a global</a:t>
              </a:r>
            </a:p>
          </p:txBody>
        </p:sp>
        <p:cxnSp>
          <p:nvCxnSpPr>
            <p:cNvPr id="15" name="Straight Arrow Connector 14"/>
            <p:cNvCxnSpPr>
              <a:stCxn id="14" idx="0"/>
            </p:cNvCxnSpPr>
            <p:nvPr/>
          </p:nvCxnSpPr>
          <p:spPr bwMode="auto">
            <a:xfrm flipV="1">
              <a:off x="628421" y="3397531"/>
              <a:ext cx="395906" cy="1290138"/>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994380" y="4609239"/>
            <a:ext cx="1643599" cy="2057398"/>
            <a:chOff x="994380" y="3886202"/>
            <a:chExt cx="1643599" cy="2057398"/>
          </a:xfrm>
        </p:grpSpPr>
        <p:sp>
          <p:nvSpPr>
            <p:cNvPr id="28" name="TextBox 27"/>
            <p:cNvSpPr txBox="1"/>
            <p:nvPr/>
          </p:nvSpPr>
          <p:spPr>
            <a:xfrm>
              <a:off x="994380" y="5297269"/>
              <a:ext cx="1643599" cy="646331"/>
            </a:xfrm>
            <a:prstGeom prst="rect">
              <a:avLst/>
            </a:prstGeom>
            <a:noFill/>
          </p:spPr>
          <p:txBody>
            <a:bodyPr wrap="none" rtlCol="0">
              <a:spAutoFit/>
            </a:bodyPr>
            <a:lstStyle/>
            <a:p>
              <a:pPr algn="r"/>
              <a:r>
                <a:rPr lang="en-US" sz="1800" dirty="0" smtClean="0">
                  <a:solidFill>
                    <a:srgbClr val="990000"/>
                  </a:solidFill>
                  <a:latin typeface="Calibri" pitchFamily="34" charset="0"/>
                </a:rPr>
                <a:t>Linker knows</a:t>
              </a:r>
            </a:p>
            <a:p>
              <a:pPr algn="r"/>
              <a:r>
                <a:rPr lang="en-US" sz="1800" dirty="0" smtClean="0">
                  <a:solidFill>
                    <a:srgbClr val="990000"/>
                  </a:solidFill>
                  <a:latin typeface="Calibri" pitchFamily="34" charset="0"/>
                </a:rPr>
                <a:t>nothing of </a:t>
              </a:r>
              <a:r>
                <a:rPr lang="en-US" sz="1800" dirty="0" err="1" smtClean="0">
                  <a:solidFill>
                    <a:srgbClr val="990000"/>
                  </a:solidFill>
                  <a:latin typeface="Courier New"/>
                  <a:cs typeface="Courier New"/>
                </a:rPr>
                <a:t>val</a:t>
              </a:r>
              <a:endParaRPr lang="en-US" sz="1800" dirty="0" smtClean="0">
                <a:solidFill>
                  <a:srgbClr val="990000"/>
                </a:solidFill>
                <a:latin typeface="Courier New"/>
                <a:cs typeface="Courier New"/>
              </a:endParaRPr>
            </a:p>
          </p:txBody>
        </p:sp>
        <p:cxnSp>
          <p:nvCxnSpPr>
            <p:cNvPr id="32" name="Straight Arrow Connector 31"/>
            <p:cNvCxnSpPr>
              <a:stCxn id="28" idx="0"/>
            </p:cNvCxnSpPr>
            <p:nvPr/>
          </p:nvCxnSpPr>
          <p:spPr bwMode="auto">
            <a:xfrm flipH="1" flipV="1">
              <a:off x="1524000" y="3886202"/>
              <a:ext cx="292180" cy="1411067"/>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2400301" y="4609239"/>
            <a:ext cx="1900433" cy="1734232"/>
            <a:chOff x="2400301" y="4609239"/>
            <a:chExt cx="1900433" cy="1734232"/>
          </a:xfrm>
        </p:grpSpPr>
        <p:sp>
          <p:nvSpPr>
            <p:cNvPr id="42" name="TextBox 41"/>
            <p:cNvSpPr txBox="1"/>
            <p:nvPr/>
          </p:nvSpPr>
          <p:spPr>
            <a:xfrm>
              <a:off x="2961906" y="5697140"/>
              <a:ext cx="1338828" cy="646331"/>
            </a:xfrm>
            <a:prstGeom prst="rect">
              <a:avLst/>
            </a:prstGeom>
            <a:noFill/>
          </p:spPr>
          <p:txBody>
            <a:bodyPr wrap="none" rtlCol="0">
              <a:spAutoFit/>
            </a:bodyPr>
            <a:lstStyle/>
            <a:p>
              <a:pPr algn="ctr"/>
              <a:r>
                <a:rPr lang="en-US" sz="1800" dirty="0" smtClean="0">
                  <a:solidFill>
                    <a:srgbClr val="990000"/>
                  </a:solidFill>
                  <a:latin typeface="Calibri" pitchFamily="34" charset="0"/>
                </a:rPr>
                <a:t>Referencing</a:t>
              </a:r>
            </a:p>
            <a:p>
              <a:pPr algn="ctr"/>
              <a:r>
                <a:rPr lang="en-US" sz="1800" dirty="0" smtClean="0">
                  <a:solidFill>
                    <a:srgbClr val="990000"/>
                  </a:solidFill>
                  <a:latin typeface="Calibri" pitchFamily="34" charset="0"/>
                </a:rPr>
                <a:t>a global…</a:t>
              </a:r>
            </a:p>
          </p:txBody>
        </p:sp>
        <p:cxnSp>
          <p:nvCxnSpPr>
            <p:cNvPr id="43" name="Straight Arrow Connector 42"/>
            <p:cNvCxnSpPr>
              <a:stCxn id="42" idx="0"/>
            </p:cNvCxnSpPr>
            <p:nvPr/>
          </p:nvCxnSpPr>
          <p:spPr bwMode="auto">
            <a:xfrm flipH="1" flipV="1">
              <a:off x="2400301" y="4609239"/>
              <a:ext cx="1231019" cy="1087901"/>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404589" y="3009038"/>
            <a:ext cx="2173003" cy="3726764"/>
            <a:chOff x="3404589" y="3009038"/>
            <a:chExt cx="2173003" cy="3726764"/>
          </a:xfrm>
        </p:grpSpPr>
        <p:sp>
          <p:nvSpPr>
            <p:cNvPr id="49" name="TextBox 48"/>
            <p:cNvSpPr txBox="1"/>
            <p:nvPr/>
          </p:nvSpPr>
          <p:spPr>
            <a:xfrm>
              <a:off x="3404589" y="6366470"/>
              <a:ext cx="2173003" cy="369332"/>
            </a:xfrm>
            <a:prstGeom prst="rect">
              <a:avLst/>
            </a:prstGeom>
            <a:noFill/>
          </p:spPr>
          <p:txBody>
            <a:bodyPr wrap="none" rtlCol="0">
              <a:spAutoFit/>
            </a:bodyPr>
            <a:lstStyle/>
            <a:p>
              <a:r>
                <a:rPr lang="en-US" sz="1800" dirty="0" smtClean="0">
                  <a:solidFill>
                    <a:srgbClr val="990000"/>
                  </a:solidFill>
                  <a:latin typeface="Calibri" pitchFamily="34" charset="0"/>
                </a:rPr>
                <a:t>…that’s defined here</a:t>
              </a: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6324600" y="3605937"/>
            <a:ext cx="2059165" cy="2774265"/>
            <a:chOff x="6324600" y="2882900"/>
            <a:chExt cx="2059165" cy="2774265"/>
          </a:xfrm>
        </p:grpSpPr>
        <p:sp>
          <p:nvSpPr>
            <p:cNvPr id="52" name="TextBox 51"/>
            <p:cNvSpPr txBox="1"/>
            <p:nvPr/>
          </p:nvSpPr>
          <p:spPr>
            <a:xfrm>
              <a:off x="6324600" y="5010834"/>
              <a:ext cx="2059165" cy="646331"/>
            </a:xfrm>
            <a:prstGeom prst="rect">
              <a:avLst/>
            </a:prstGeom>
            <a:noFill/>
          </p:spPr>
          <p:txBody>
            <a:bodyPr wrap="none" rtlCol="0">
              <a:spAutoFit/>
            </a:bodyPr>
            <a:lstStyle/>
            <a:p>
              <a:pPr algn="ctr"/>
              <a:r>
                <a:rPr lang="en-US" sz="1800" dirty="0" smtClean="0">
                  <a:solidFill>
                    <a:srgbClr val="990000"/>
                  </a:solidFill>
                  <a:latin typeface="Calibri" pitchFamily="34" charset="0"/>
                </a:rPr>
                <a:t>Linker knows</a:t>
              </a:r>
            </a:p>
            <a:p>
              <a:pPr algn="ctr"/>
              <a:r>
                <a:rPr lang="en-US" sz="1800" dirty="0" smtClean="0">
                  <a:solidFill>
                    <a:srgbClr val="990000"/>
                  </a:solidFill>
                  <a:latin typeface="Calibri" pitchFamily="34" charset="0"/>
                </a:rPr>
                <a:t>nothing of </a:t>
              </a:r>
              <a:r>
                <a:rPr lang="en-US" sz="1800" dirty="0" err="1" smtClean="0">
                  <a:solidFill>
                    <a:srgbClr val="990000"/>
                  </a:solidFill>
                  <a:latin typeface="Courier New"/>
                  <a:cs typeface="Courier New"/>
                </a:rPr>
                <a:t>i</a:t>
              </a:r>
              <a:r>
                <a:rPr lang="en-US" sz="1800" dirty="0">
                  <a:solidFill>
                    <a:srgbClr val="990000"/>
                  </a:solidFill>
                  <a:latin typeface="Courier New"/>
                  <a:cs typeface="Courier New"/>
                </a:rPr>
                <a:t> </a:t>
              </a:r>
              <a:r>
                <a:rPr lang="en-US" sz="1800" dirty="0" smtClean="0">
                  <a:solidFill>
                    <a:srgbClr val="990000"/>
                  </a:solidFill>
                  <a:latin typeface="Calibri"/>
                  <a:cs typeface="Calibri"/>
                </a:rPr>
                <a:t>or</a:t>
              </a:r>
              <a:r>
                <a:rPr lang="en-US" sz="1800" dirty="0" smtClean="0">
                  <a:solidFill>
                    <a:srgbClr val="990000"/>
                  </a:solidFill>
                  <a:latin typeface="Courier New"/>
                  <a:cs typeface="Courier New"/>
                </a:rPr>
                <a:t> s</a:t>
              </a:r>
            </a:p>
          </p:txBody>
        </p:sp>
        <p:cxnSp>
          <p:nvCxnSpPr>
            <p:cNvPr id="53" name="Straight Arrow Connector 52"/>
            <p:cNvCxnSpPr>
              <a:stCxn id="52" idx="0"/>
            </p:cNvCxnSpPr>
            <p:nvPr/>
          </p:nvCxnSpPr>
          <p:spPr bwMode="auto">
            <a:xfrm flipH="1" flipV="1">
              <a:off x="6324600" y="2882900"/>
              <a:ext cx="1029583"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1124710" y="1872734"/>
            <a:ext cx="2599770" cy="1480066"/>
            <a:chOff x="1124710" y="1872734"/>
            <a:chExt cx="2599770" cy="1480066"/>
          </a:xfrm>
        </p:grpSpPr>
        <p:sp>
          <p:nvSpPr>
            <p:cNvPr id="71" name="TextBox 70"/>
            <p:cNvSpPr txBox="1"/>
            <p:nvPr/>
          </p:nvSpPr>
          <p:spPr>
            <a:xfrm>
              <a:off x="1551477" y="1872734"/>
              <a:ext cx="2173003" cy="369332"/>
            </a:xfrm>
            <a:prstGeom prst="rect">
              <a:avLst/>
            </a:prstGeom>
            <a:noFill/>
          </p:spPr>
          <p:txBody>
            <a:bodyPr wrap="none" rtlCol="0">
              <a:spAutoFit/>
            </a:bodyPr>
            <a:lstStyle/>
            <a:p>
              <a:r>
                <a:rPr lang="en-US" sz="1800" dirty="0" smtClean="0">
                  <a:solidFill>
                    <a:srgbClr val="990000"/>
                  </a:solidFill>
                  <a:latin typeface="Calibri" pitchFamily="34" charset="0"/>
                </a:rPr>
                <a:t>…that’s defined here</a:t>
              </a:r>
            </a:p>
          </p:txBody>
        </p:sp>
        <p:cxnSp>
          <p:nvCxnSpPr>
            <p:cNvPr id="72" name="Straight Arrow Connector 71"/>
            <p:cNvCxnSpPr>
              <a:stCxn id="71" idx="2"/>
            </p:cNvCxnSpPr>
            <p:nvPr/>
          </p:nvCxnSpPr>
          <p:spPr bwMode="auto">
            <a:xfrm flipH="1">
              <a:off x="1124710" y="2242066"/>
              <a:ext cx="1513269" cy="1110734"/>
            </a:xfrm>
            <a:prstGeom prst="straightConnector1">
              <a:avLst/>
            </a:prstGeom>
            <a:noFill/>
            <a:ln w="25400" cap="flat" cmpd="sng" algn="ctr">
              <a:solidFill>
                <a:srgbClr val="990000"/>
              </a:solidFill>
              <a:prstDash val="solid"/>
              <a:round/>
              <a:headEnd type="none" w="med" len="med"/>
              <a:tailEnd type="arrow"/>
            </a:ln>
            <a:effectLst/>
          </p:spPr>
        </p:cxnSp>
      </p:grpSp>
    </p:spTree>
    <p:extLst>
      <p:ext uri="{BB962C8B-B14F-4D97-AF65-F5344CB8AC3E}">
        <p14:creationId xmlns:p14="http://schemas.microsoft.com/office/powerpoint/2010/main" val="20139749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728432" y="977993"/>
            <a:ext cx="7594600"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Relocation</a:t>
            </a:r>
            <a:endParaRPr lang="en-GB" dirty="0"/>
          </a:p>
        </p:txBody>
      </p:sp>
      <p:sp>
        <p:nvSpPr>
          <p:cNvPr id="18434" name="Rectangle 2"/>
          <p:cNvSpPr>
            <a:spLocks noChangeArrowheads="1"/>
          </p:cNvSpPr>
          <p:nvPr/>
        </p:nvSpPr>
        <p:spPr bwMode="auto">
          <a:xfrm>
            <a:off x="577000" y="4618038"/>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18435" name="Text Box 3"/>
          <p:cNvSpPr txBox="1">
            <a:spLocks noChangeArrowheads="1"/>
          </p:cNvSpPr>
          <p:nvPr/>
        </p:nvSpPr>
        <p:spPr bwMode="auto">
          <a:xfrm>
            <a:off x="483691" y="4311816"/>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main.o</a:t>
            </a:r>
          </a:p>
        </p:txBody>
      </p:sp>
      <p:sp>
        <p:nvSpPr>
          <p:cNvPr id="18437" name="Rectangle 5"/>
          <p:cNvSpPr>
            <a:spLocks noChangeArrowheads="1"/>
          </p:cNvSpPr>
          <p:nvPr/>
        </p:nvSpPr>
        <p:spPr bwMode="auto">
          <a:xfrm>
            <a:off x="577000" y="5948363"/>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pitchFamily="49" charset="0"/>
                <a:ea typeface="msgothic" charset="0"/>
                <a:cs typeface="msgothic" charset="0"/>
              </a:rPr>
              <a:t>sum(</a:t>
            </a:r>
            <a:r>
              <a:rPr lang="en-GB" sz="1600" b="1" dirty="0">
                <a:latin typeface="Courier New" pitchFamily="49" charset="0"/>
                <a:ea typeface="msgothic" charset="0"/>
                <a:cs typeface="msgothic" charset="0"/>
              </a:rPr>
              <a:t>)</a:t>
            </a:r>
          </a:p>
        </p:txBody>
      </p:sp>
      <p:sp>
        <p:nvSpPr>
          <p:cNvPr id="18438" name="Text Box 6"/>
          <p:cNvSpPr txBox="1">
            <a:spLocks noChangeArrowheads="1"/>
          </p:cNvSpPr>
          <p:nvPr/>
        </p:nvSpPr>
        <p:spPr bwMode="auto">
          <a:xfrm>
            <a:off x="449826" y="5654677"/>
            <a:ext cx="874368" cy="35766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itchFamily="49" charset="0"/>
                <a:ea typeface="msgothic" charset="0"/>
                <a:cs typeface="msgothic" charset="0"/>
              </a:rPr>
              <a:t>sum.o</a:t>
            </a:r>
            <a:endParaRPr lang="en-GB" sz="1800" b="1" dirty="0">
              <a:latin typeface="Courier New" pitchFamily="49" charset="0"/>
              <a:ea typeface="msgothic" charset="0"/>
              <a:cs typeface="msgothic" charset="0"/>
            </a:endParaRPr>
          </a:p>
        </p:txBody>
      </p:sp>
      <p:sp>
        <p:nvSpPr>
          <p:cNvPr id="18444" name="Rectangle 12"/>
          <p:cNvSpPr>
            <a:spLocks noChangeArrowheads="1"/>
          </p:cNvSpPr>
          <p:nvPr/>
        </p:nvSpPr>
        <p:spPr bwMode="auto">
          <a:xfrm>
            <a:off x="577000" y="2973388"/>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System code</a:t>
            </a:r>
          </a:p>
        </p:txBody>
      </p:sp>
      <p:sp>
        <p:nvSpPr>
          <p:cNvPr id="18446" name="Rectangle 14"/>
          <p:cNvSpPr>
            <a:spLocks noChangeArrowheads="1"/>
          </p:cNvSpPr>
          <p:nvPr/>
        </p:nvSpPr>
        <p:spPr bwMode="auto">
          <a:xfrm>
            <a:off x="577000" y="5151438"/>
            <a:ext cx="2278062"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int</a:t>
            </a:r>
            <a:r>
              <a:rPr lang="en-GB" sz="1600" b="1" dirty="0">
                <a:latin typeface="Courier New" pitchFamily="49" charset="0"/>
                <a:ea typeface="msgothic" charset="0"/>
                <a:cs typeface="msgothic" charset="0"/>
              </a:rPr>
              <a:t> </a:t>
            </a:r>
            <a:r>
              <a:rPr lang="en-GB" sz="1600" b="1" dirty="0" smtClean="0">
                <a:latin typeface="Courier New" pitchFamily="49" charset="0"/>
                <a:ea typeface="msgothic" charset="0"/>
                <a:cs typeface="msgothic" charset="0"/>
              </a:rPr>
              <a:t>array[</a:t>
            </a:r>
            <a:r>
              <a:rPr lang="en-GB" sz="1600" b="1" dirty="0">
                <a:latin typeface="Courier New" pitchFamily="49" charset="0"/>
                <a:ea typeface="msgothic" charset="0"/>
                <a:cs typeface="msgothic" charset="0"/>
              </a:rPr>
              <a:t>2]={1,2}</a:t>
            </a:r>
          </a:p>
        </p:txBody>
      </p:sp>
      <p:sp>
        <p:nvSpPr>
          <p:cNvPr id="18447" name="Rectangle 15"/>
          <p:cNvSpPr>
            <a:spLocks noChangeArrowheads="1"/>
          </p:cNvSpPr>
          <p:nvPr/>
        </p:nvSpPr>
        <p:spPr bwMode="auto">
          <a:xfrm>
            <a:off x="577000" y="3506788"/>
            <a:ext cx="2278062"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System </a:t>
            </a:r>
            <a:r>
              <a:rPr lang="en-GB" sz="1600" b="1" dirty="0" smtClean="0">
                <a:latin typeface="Calibri" pitchFamily="34" charset="0"/>
                <a:ea typeface="msgothic" charset="0"/>
                <a:cs typeface="msgothic" charset="0"/>
              </a:rPr>
              <a:t>data</a:t>
            </a:r>
            <a:endParaRPr lang="en-GB" sz="1600" b="1" dirty="0">
              <a:latin typeface="Calibri" pitchFamily="34" charset="0"/>
              <a:ea typeface="msgothic" charset="0"/>
              <a:cs typeface="msgothic" charset="0"/>
            </a:endParaRPr>
          </a:p>
        </p:txBody>
      </p:sp>
      <p:sp>
        <p:nvSpPr>
          <p:cNvPr id="18451" name="Text Box 19"/>
          <p:cNvSpPr txBox="1">
            <a:spLocks noChangeArrowheads="1"/>
          </p:cNvSpPr>
          <p:nvPr/>
        </p:nvSpPr>
        <p:spPr bwMode="auto">
          <a:xfrm>
            <a:off x="458293" y="2222501"/>
            <a:ext cx="3226502"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Calibri" pitchFamily="34" charset="0"/>
                <a:ea typeface="msgothic" charset="0"/>
                <a:cs typeface="msgothic" charset="0"/>
              </a:rPr>
              <a:t>Relocatable</a:t>
            </a:r>
            <a:r>
              <a:rPr lang="en-GB" b="1" dirty="0">
                <a:latin typeface="Calibri" pitchFamily="34" charset="0"/>
                <a:ea typeface="msgothic" charset="0"/>
                <a:cs typeface="msgothic" charset="0"/>
              </a:rPr>
              <a:t> Object Files</a:t>
            </a:r>
          </a:p>
        </p:txBody>
      </p:sp>
      <p:sp>
        <p:nvSpPr>
          <p:cNvPr id="18455" name="Text Box 23"/>
          <p:cNvSpPr txBox="1">
            <a:spLocks noChangeArrowheads="1"/>
          </p:cNvSpPr>
          <p:nvPr/>
        </p:nvSpPr>
        <p:spPr bwMode="auto">
          <a:xfrm>
            <a:off x="2847125" y="3028951"/>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sp>
        <p:nvSpPr>
          <p:cNvPr id="18456" name="Text Box 24"/>
          <p:cNvSpPr txBox="1">
            <a:spLocks noChangeArrowheads="1"/>
          </p:cNvSpPr>
          <p:nvPr/>
        </p:nvSpPr>
        <p:spPr bwMode="auto">
          <a:xfrm>
            <a:off x="2847125" y="3394076"/>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57" name="Text Box 25"/>
          <p:cNvSpPr txBox="1">
            <a:spLocks noChangeArrowheads="1"/>
          </p:cNvSpPr>
          <p:nvPr/>
        </p:nvSpPr>
        <p:spPr bwMode="auto">
          <a:xfrm>
            <a:off x="2847125" y="4657726"/>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sp>
        <p:nvSpPr>
          <p:cNvPr id="18458" name="Text Box 26"/>
          <p:cNvSpPr txBox="1">
            <a:spLocks noChangeArrowheads="1"/>
          </p:cNvSpPr>
          <p:nvPr/>
        </p:nvSpPr>
        <p:spPr bwMode="auto">
          <a:xfrm>
            <a:off x="2847125" y="5070476"/>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59" name="Text Box 27"/>
          <p:cNvSpPr txBox="1">
            <a:spLocks noChangeArrowheads="1"/>
          </p:cNvSpPr>
          <p:nvPr/>
        </p:nvSpPr>
        <p:spPr bwMode="auto">
          <a:xfrm>
            <a:off x="2847125" y="6019801"/>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grpSp>
        <p:nvGrpSpPr>
          <p:cNvPr id="2" name="Group 1"/>
          <p:cNvGrpSpPr/>
          <p:nvPr/>
        </p:nvGrpSpPr>
        <p:grpSpPr>
          <a:xfrm>
            <a:off x="4107426" y="2222501"/>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Headers</a:t>
              </a: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swap()</a:t>
              </a:r>
            </a:p>
          </p:txBody>
        </p:sp>
        <p:sp>
          <p:nvSpPr>
            <p:cNvPr id="18443" name="Text Box 11"/>
            <p:cNvSpPr txBox="1">
              <a:spLocks noChangeArrowheads="1"/>
            </p:cNvSpPr>
            <p:nvPr/>
          </p:nvSpPr>
          <p:spPr bwMode="auto">
            <a:xfrm>
              <a:off x="4948237" y="2136774"/>
              <a:ext cx="309563" cy="36353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More system code</a:t>
              </a:r>
            </a:p>
          </p:txBody>
        </p:sp>
        <p:sp>
          <p:nvSpPr>
            <p:cNvPr id="18452" name="Text Box 20"/>
            <p:cNvSpPr txBox="1">
              <a:spLocks noChangeArrowheads="1"/>
            </p:cNvSpPr>
            <p:nvPr/>
          </p:nvSpPr>
          <p:spPr bwMode="auto">
            <a:xfrm>
              <a:off x="5105400" y="1306513"/>
              <a:ext cx="2995862"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Executable Object File</a:t>
              </a:r>
            </a:p>
          </p:txBody>
        </p:sp>
        <p:sp>
          <p:nvSpPr>
            <p:cNvPr id="18453" name="AutoShape 21"/>
            <p:cNvSpPr>
              <a:spLocks/>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headEnd/>
              <a:tailEnd/>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.debug</a:t>
              </a:r>
            </a:p>
          </p:txBody>
        </p:sp>
        <p:sp>
          <p:nvSpPr>
            <p:cNvPr id="18463" name="AutoShape 31"/>
            <p:cNvSpPr>
              <a:spLocks/>
            </p:cNvSpPr>
            <p:nvPr/>
          </p:nvSpPr>
          <p:spPr bwMode="auto">
            <a:xfrm>
              <a:off x="7730316" y="4557713"/>
              <a:ext cx="304800" cy="676275"/>
            </a:xfrm>
            <a:prstGeom prst="rightBrace">
              <a:avLst>
                <a:gd name="adj1" fmla="val 18490"/>
                <a:gd name="adj2" fmla="val 50000"/>
              </a:avLst>
            </a:prstGeom>
            <a:noFill/>
            <a:ln w="25560">
              <a:solidFill>
                <a:schemeClr val="tx1"/>
              </a:solidFill>
              <a:miter lim="800000"/>
              <a:headEnd/>
              <a:tailEnd/>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System </a:t>
              </a:r>
              <a:r>
                <a:rPr lang="en-GB" sz="1600" b="1" dirty="0" smtClean="0">
                  <a:latin typeface="Calibri" pitchFamily="34" charset="0"/>
                  <a:ea typeface="msgothic" charset="0"/>
                  <a:cs typeface="msgothic" charset="0"/>
                </a:rPr>
                <a:t>data</a:t>
              </a:r>
              <a:endParaRPr lang="en-GB" sz="1600" b="1" dirty="0">
                <a:latin typeface="Calibri" pitchFamily="34" charset="0"/>
                <a:ea typeface="msgothic" charset="0"/>
                <a:cs typeface="msgothic" charset="0"/>
              </a:endParaRP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int</a:t>
              </a:r>
              <a:r>
                <a:rPr lang="en-GB" sz="1600" b="1" dirty="0">
                  <a:latin typeface="Courier New" pitchFamily="49" charset="0"/>
                  <a:ea typeface="msgothic" charset="0"/>
                  <a:cs typeface="msgothic" charset="0"/>
                </a:rPr>
                <a:t> </a:t>
              </a:r>
              <a:r>
                <a:rPr lang="en-GB" sz="1600" b="1" dirty="0" smtClean="0">
                  <a:latin typeface="Courier New" pitchFamily="49" charset="0"/>
                  <a:ea typeface="msgothic" charset="0"/>
                  <a:cs typeface="msgothic" charset="0"/>
                </a:rPr>
                <a:t>array[</a:t>
              </a:r>
              <a:r>
                <a:rPr lang="en-GB" sz="1600" b="1" dirty="0">
                  <a:latin typeface="Courier New" pitchFamily="49" charset="0"/>
                  <a:ea typeface="msgothic" charset="0"/>
                  <a:cs typeface="msgothic" charset="0"/>
                </a:rPr>
                <a:t>2]={1,2}</a:t>
              </a:r>
            </a:p>
          </p:txBody>
        </p:sp>
      </p:grpSp>
    </p:spTree>
    <p:extLst>
      <p:ext uri="{BB962C8B-B14F-4D97-AF65-F5344CB8AC3E}">
        <p14:creationId xmlns:p14="http://schemas.microsoft.com/office/powerpoint/2010/main" val="10953967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Portable Executable </a:t>
            </a:r>
            <a:br>
              <a:rPr lang="en-US" sz="3600" dirty="0" smtClean="0"/>
            </a:br>
            <a:r>
              <a:rPr lang="en-US" sz="3600" dirty="0" smtClean="0"/>
              <a:t>File Format</a:t>
            </a:r>
            <a:endParaRPr lang="en-US" sz="3600" dirty="0"/>
          </a:p>
        </p:txBody>
      </p:sp>
      <p:sp>
        <p:nvSpPr>
          <p:cNvPr id="3" name="Text Placeholder 2"/>
          <p:cNvSpPr>
            <a:spLocks noGrp="1"/>
          </p:cNvSpPr>
          <p:nvPr>
            <p:ph type="body"/>
          </p:nvPr>
        </p:nvSpPr>
        <p:spPr>
          <a:xfrm>
            <a:off x="768240" y="2286000"/>
            <a:ext cx="3636612" cy="4023000"/>
          </a:xfrm>
        </p:spPr>
        <p:txBody>
          <a:bodyPr/>
          <a:lstStyle/>
          <a:p>
            <a:r>
              <a:rPr lang="en-US" sz="1600" dirty="0" smtClean="0"/>
              <a:t>MS-DOS </a:t>
            </a:r>
            <a:r>
              <a:rPr lang="en-US" sz="1600" dirty="0"/>
              <a:t>2.0 Compatible EXE Header</a:t>
            </a:r>
          </a:p>
          <a:p>
            <a:r>
              <a:rPr lang="en-US" sz="1600" dirty="0" smtClean="0"/>
              <a:t>OEM </a:t>
            </a:r>
            <a:r>
              <a:rPr lang="en-US" sz="1600" dirty="0"/>
              <a:t>Identifier</a:t>
            </a:r>
          </a:p>
          <a:p>
            <a:r>
              <a:rPr lang="en-US" sz="1600" dirty="0"/>
              <a:t>OEM Information</a:t>
            </a:r>
          </a:p>
          <a:p>
            <a:r>
              <a:rPr lang="en-US" sz="1600" dirty="0"/>
              <a:t>Offset to PE Header</a:t>
            </a:r>
          </a:p>
          <a:p>
            <a:r>
              <a:rPr lang="en-US" sz="1600" dirty="0"/>
              <a:t>MS-DOS 2.0 Stub Program and Relocation Table</a:t>
            </a:r>
          </a:p>
          <a:p>
            <a:r>
              <a:rPr lang="en-US" sz="1600" dirty="0" smtClean="0"/>
              <a:t>PE </a:t>
            </a:r>
            <a:r>
              <a:rPr lang="en-US" sz="1600" dirty="0"/>
              <a:t>Header (aligned on 8-byte boundary)</a:t>
            </a:r>
          </a:p>
          <a:p>
            <a:r>
              <a:rPr lang="en-US" sz="1600" dirty="0"/>
              <a:t>Section </a:t>
            </a:r>
            <a:r>
              <a:rPr lang="en-US" sz="1600" dirty="0" smtClean="0"/>
              <a:t>Headers</a:t>
            </a:r>
            <a:endParaRPr lang="en-US" sz="1600" dirty="0"/>
          </a:p>
        </p:txBody>
      </p:sp>
      <p:sp>
        <p:nvSpPr>
          <p:cNvPr id="5" name="Text Placeholder 2"/>
          <p:cNvSpPr txBox="1">
            <a:spLocks/>
          </p:cNvSpPr>
          <p:nvPr/>
        </p:nvSpPr>
        <p:spPr>
          <a:xfrm>
            <a:off x="5050188" y="2408902"/>
            <a:ext cx="3936496" cy="3698857"/>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Image Pages:</a:t>
            </a:r>
          </a:p>
          <a:p>
            <a:r>
              <a:rPr lang="en-US" sz="1600" dirty="0"/>
              <a:t>import info</a:t>
            </a:r>
          </a:p>
          <a:p>
            <a:r>
              <a:rPr lang="en-US" sz="1600" dirty="0"/>
              <a:t>export info</a:t>
            </a:r>
          </a:p>
          <a:p>
            <a:r>
              <a:rPr lang="en-US" sz="1600" dirty="0"/>
              <a:t>base relocations</a:t>
            </a:r>
          </a:p>
          <a:p>
            <a:r>
              <a:rPr lang="en-US" sz="1600" dirty="0"/>
              <a:t>resource info</a:t>
            </a:r>
          </a:p>
          <a:p>
            <a:endParaRPr lang="en-US" sz="1600" dirty="0" smtClean="0"/>
          </a:p>
          <a:p>
            <a:r>
              <a:rPr lang="en-US" sz="1600" dirty="0" smtClean="0"/>
              <a:t>Microsoft </a:t>
            </a:r>
            <a:r>
              <a:rPr lang="en-US" sz="1600" dirty="0"/>
              <a:t>COFF Header Section Headers</a:t>
            </a:r>
          </a:p>
          <a:p>
            <a:r>
              <a:rPr lang="en-US" sz="1600" dirty="0"/>
              <a:t>Raw Data:</a:t>
            </a:r>
          </a:p>
          <a:p>
            <a:r>
              <a:rPr lang="en-US" sz="1600" dirty="0"/>
              <a:t>code</a:t>
            </a:r>
          </a:p>
          <a:p>
            <a:r>
              <a:rPr lang="en-US" sz="1600" dirty="0"/>
              <a:t>data</a:t>
            </a:r>
          </a:p>
          <a:p>
            <a:r>
              <a:rPr lang="en-US" sz="1600" dirty="0"/>
              <a:t>debug info</a:t>
            </a:r>
          </a:p>
          <a:p>
            <a:r>
              <a:rPr lang="en-US" sz="1600" dirty="0"/>
              <a:t>relocations</a:t>
            </a:r>
          </a:p>
          <a:p>
            <a:endParaRPr lang="en-US" sz="1600" dirty="0"/>
          </a:p>
          <a:p>
            <a:r>
              <a:rPr lang="en-US" sz="1600" dirty="0" smtClean="0">
                <a:hlinkClick r:id="rId2"/>
              </a:rPr>
              <a:t>https</a:t>
            </a:r>
            <a:r>
              <a:rPr lang="en-US" sz="1600" dirty="0">
                <a:hlinkClick r:id="rId2"/>
              </a:rPr>
              <a:t>://msdn.microsoft.com/library/windows/desktop/ms680547(v=vs.85).aspx</a:t>
            </a:r>
            <a:endParaRPr lang="en-US" sz="1600" dirty="0"/>
          </a:p>
          <a:p>
            <a:endParaRPr lang="en-US" sz="1100" dirty="0" smtClean="0"/>
          </a:p>
          <a:p>
            <a:endParaRPr lang="en-US" dirty="0"/>
          </a:p>
        </p:txBody>
      </p:sp>
      <p:sp>
        <p:nvSpPr>
          <p:cNvPr id="4" name="TextBox 3"/>
          <p:cNvSpPr txBox="1"/>
          <p:nvPr/>
        </p:nvSpPr>
        <p:spPr>
          <a:xfrm>
            <a:off x="4709652" y="6184490"/>
            <a:ext cx="4301877" cy="369332"/>
          </a:xfrm>
          <a:prstGeom prst="rect">
            <a:avLst/>
          </a:prstGeom>
          <a:noFill/>
        </p:spPr>
        <p:txBody>
          <a:bodyPr wrap="square" rtlCol="0">
            <a:spAutoFit/>
          </a:bodyPr>
          <a:lstStyle/>
          <a:p>
            <a:r>
              <a:rPr lang="en-US" dirty="0" smtClean="0"/>
              <a:t>c:&gt;dumpbin /headers hello-world.exe</a:t>
            </a:r>
            <a:endParaRPr lang="en-US" dirty="0"/>
          </a:p>
        </p:txBody>
      </p:sp>
    </p:spTree>
    <p:extLst>
      <p:ext uri="{BB962C8B-B14F-4D97-AF65-F5344CB8AC3E}">
        <p14:creationId xmlns:p14="http://schemas.microsoft.com/office/powerpoint/2010/main" val="2703610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PE Example - illustration</a:t>
            </a:r>
            <a:endParaRPr lang="en-US" sz="3600" dirty="0"/>
          </a:p>
        </p:txBody>
      </p:sp>
      <p:pic>
        <p:nvPicPr>
          <p:cNvPr id="2050" name="Picture 2" descr="Image result for portable execu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60" y="1835406"/>
            <a:ext cx="693420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840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768240" y="585360"/>
            <a:ext cx="7289640" cy="1499400"/>
          </a:xfrm>
          <a:prstGeom prst="rect">
            <a:avLst/>
          </a:prstGeom>
          <a:noFill/>
          <a:ln>
            <a:noFill/>
          </a:ln>
        </p:spPr>
        <p:txBody>
          <a:bodyPr anchor="ctr"/>
          <a:lstStyle/>
          <a:p>
            <a:pPr>
              <a:lnSpc>
                <a:spcPct val="80000"/>
              </a:lnSpc>
            </a:pPr>
            <a:r>
              <a:rPr lang="en-US" sz="3600" b="0" strike="noStrike" cap="all" spc="97" dirty="0" smtClean="0">
                <a:solidFill>
                  <a:srgbClr val="0D0D0D"/>
                </a:solidFill>
                <a:uFill>
                  <a:solidFill>
                    <a:srgbClr val="FFFFFF"/>
                  </a:solidFill>
                </a:uFill>
                <a:latin typeface="+mj-lt"/>
              </a:rPr>
              <a:t>Outline</a:t>
            </a:r>
            <a:endParaRPr lang="en-US" sz="1400" b="0" strike="noStrike" spc="-1" dirty="0">
              <a:solidFill>
                <a:srgbClr val="000000"/>
              </a:solidFill>
              <a:uFill>
                <a:solidFill>
                  <a:srgbClr val="FFFFFF"/>
                </a:solidFill>
              </a:uFill>
              <a:latin typeface="+mj-lt"/>
            </a:endParaRPr>
          </a:p>
        </p:txBody>
      </p:sp>
      <p:sp>
        <p:nvSpPr>
          <p:cNvPr id="94" name="TextShape 2"/>
          <p:cNvSpPr txBox="1"/>
          <p:nvPr/>
        </p:nvSpPr>
        <p:spPr>
          <a:xfrm>
            <a:off x="747000" y="2084760"/>
            <a:ext cx="7920360" cy="5015520"/>
          </a:xfrm>
          <a:prstGeom prst="rect">
            <a:avLst/>
          </a:prstGeom>
          <a:noFill/>
          <a:ln>
            <a:noFill/>
          </a:ln>
        </p:spPr>
        <p:txBody>
          <a:bodyPr/>
          <a:lstStyle/>
          <a:p>
            <a:pPr marL="457200" indent="-457200">
              <a:buFont typeface="Arial" panose="020B0604020202020204" pitchFamily="34" charset="0"/>
              <a:buChar char="•"/>
            </a:pPr>
            <a:r>
              <a:rPr lang="en-US" sz="2800" dirty="0"/>
              <a:t>Execution of a program</a:t>
            </a:r>
          </a:p>
          <a:p>
            <a:pPr marL="457200" indent="-457200">
              <a:buFont typeface="Arial" panose="020B0604020202020204" pitchFamily="34" charset="0"/>
              <a:buChar char="•"/>
            </a:pPr>
            <a:r>
              <a:rPr lang="en-US" sz="2800" dirty="0" smtClean="0"/>
              <a:t>Boot </a:t>
            </a:r>
            <a:r>
              <a:rPr lang="en-US" sz="2800" dirty="0"/>
              <a:t>Sequence</a:t>
            </a:r>
          </a:p>
          <a:p>
            <a:pPr marL="457200" indent="-457200">
              <a:buFont typeface="Arial" panose="020B0604020202020204" pitchFamily="34" charset="0"/>
              <a:buChar char="•"/>
            </a:pPr>
            <a:r>
              <a:rPr lang="en-US" sz="2800" dirty="0" smtClean="0"/>
              <a:t>Roles </a:t>
            </a:r>
            <a:r>
              <a:rPr lang="en-US" sz="2800" dirty="0"/>
              <a:t>of an OS</a:t>
            </a:r>
          </a:p>
          <a:p>
            <a:pPr marL="457200" indent="-457200">
              <a:buFont typeface="Arial" panose="020B0604020202020204" pitchFamily="34" charset="0"/>
              <a:buChar char="•"/>
            </a:pPr>
            <a:r>
              <a:rPr lang="en-US" sz="2800" dirty="0" smtClean="0"/>
              <a:t>History </a:t>
            </a:r>
            <a:r>
              <a:rPr lang="en-US" sz="2800" dirty="0"/>
              <a:t>of OS</a:t>
            </a:r>
            <a:endParaRPr lang="en-US" sz="2800" b="0" strike="noStrike"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Loader</a:t>
            </a:r>
            <a:endParaRPr lang="en-US" sz="3600" dirty="0"/>
          </a:p>
        </p:txBody>
      </p:sp>
      <p:sp>
        <p:nvSpPr>
          <p:cNvPr id="4" name="Rectangle 2"/>
          <p:cNvSpPr>
            <a:spLocks noGrp="1" noChangeArrowheads="1"/>
          </p:cNvSpPr>
          <p:nvPr>
            <p:ph type="body" idx="4294967295"/>
          </p:nvPr>
        </p:nvSpPr>
        <p:spPr>
          <a:xfrm>
            <a:off x="768240" y="2084760"/>
            <a:ext cx="7289640" cy="4617201"/>
          </a:xfrm>
          <a:prstGeom prst="rect">
            <a:avLst/>
          </a:prstGeom>
          <a:ln/>
        </p:spPr>
        <p:txBody>
          <a:bodyPr/>
          <a:lstStyle/>
          <a:p>
            <a:pPr marL="571500" indent="-571500"/>
            <a:r>
              <a:rPr lang="en-US" sz="2400" dirty="0" smtClean="0"/>
              <a:t>Chicken </a:t>
            </a:r>
            <a:r>
              <a:rPr lang="en-US" sz="2400" dirty="0"/>
              <a:t>and egg problem</a:t>
            </a:r>
          </a:p>
          <a:p>
            <a:pPr marL="571500" indent="-571500"/>
            <a:r>
              <a:rPr lang="en-US" sz="2400" dirty="0"/>
              <a:t>Who loads the loader?</a:t>
            </a:r>
          </a:p>
          <a:p>
            <a:pPr marL="571500" indent="-571500"/>
            <a:r>
              <a:rPr lang="en-US" sz="2400" dirty="0"/>
              <a:t>Need to talk about the boot sequence</a:t>
            </a:r>
          </a:p>
          <a:p>
            <a:pPr lvl="1">
              <a:lnSpc>
                <a:spcPct val="88000"/>
              </a:lnSpc>
              <a:spcBef>
                <a:spcPts val="563"/>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3200" dirty="0"/>
          </a:p>
        </p:txBody>
      </p:sp>
    </p:spTree>
    <p:extLst>
      <p:ext uri="{BB962C8B-B14F-4D97-AF65-F5344CB8AC3E}">
        <p14:creationId xmlns:p14="http://schemas.microsoft.com/office/powerpoint/2010/main" val="4065551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Boot-up process - I</a:t>
            </a:r>
            <a:endParaRPr lang="en-US" sz="3600" dirty="0"/>
          </a:p>
        </p:txBody>
      </p:sp>
      <p:sp>
        <p:nvSpPr>
          <p:cNvPr id="3" name="Text Placeholder 2"/>
          <p:cNvSpPr>
            <a:spLocks noGrp="1"/>
          </p:cNvSpPr>
          <p:nvPr>
            <p:ph type="body"/>
          </p:nvPr>
        </p:nvSpPr>
        <p:spPr>
          <a:xfrm>
            <a:off x="768240" y="2286000"/>
            <a:ext cx="3814151" cy="4023000"/>
          </a:xfrm>
        </p:spPr>
        <p:txBody>
          <a:bodyPr/>
          <a:lstStyle/>
          <a:p>
            <a:pPr marL="514350" indent="-514350">
              <a:buFont typeface="+mj-lt"/>
              <a:buAutoNum type="arabicPeriod"/>
            </a:pPr>
            <a:r>
              <a:rPr lang="en-US" sz="2400" dirty="0" smtClean="0"/>
              <a:t>Power-On (HW up &amp; running)</a:t>
            </a:r>
            <a:endParaRPr lang="en-US" sz="2400" dirty="0"/>
          </a:p>
          <a:p>
            <a:pPr marL="514350" indent="-514350">
              <a:buFont typeface="+mj-lt"/>
              <a:buAutoNum type="arabicPeriod"/>
            </a:pPr>
            <a:r>
              <a:rPr lang="en-US" sz="2400" dirty="0" smtClean="0"/>
              <a:t>Run </a:t>
            </a:r>
            <a:r>
              <a:rPr lang="en-US" sz="2400" dirty="0"/>
              <a:t>BIOS</a:t>
            </a:r>
          </a:p>
          <a:p>
            <a:pPr marL="342900" lvl="3" indent="-342900">
              <a:buFont typeface="Arial" panose="020B0604020202020204" pitchFamily="34" charset="0"/>
              <a:buChar char="•"/>
            </a:pPr>
            <a:r>
              <a:rPr lang="en-US" sz="2000" dirty="0" smtClean="0"/>
              <a:t>Memory-mapped to FFFFFFFF0h</a:t>
            </a:r>
            <a:endParaRPr lang="en-US" sz="2000" dirty="0"/>
          </a:p>
          <a:p>
            <a:pPr marL="342900" lvl="3" indent="-342900">
              <a:buFont typeface="Arial" panose="020B0604020202020204" pitchFamily="34" charset="0"/>
              <a:buChar char="•"/>
            </a:pPr>
            <a:r>
              <a:rPr lang="en-US" sz="2000" dirty="0" smtClean="0"/>
              <a:t>Performs </a:t>
            </a:r>
            <a:r>
              <a:rPr lang="en-US" sz="2000" dirty="0"/>
              <a:t>POST test</a:t>
            </a:r>
          </a:p>
          <a:p>
            <a:pPr marL="342900" lvl="3" indent="-342900">
              <a:buFont typeface="Arial" panose="020B0604020202020204" pitchFamily="34" charset="0"/>
              <a:buChar char="•"/>
            </a:pPr>
            <a:r>
              <a:rPr lang="en-US" sz="2000" dirty="0" smtClean="0"/>
              <a:t>Initialize peripherals </a:t>
            </a:r>
            <a:r>
              <a:rPr lang="en-US" sz="2000" dirty="0" err="1" smtClean="0"/>
              <a:t>etc</a:t>
            </a:r>
            <a:endParaRPr lang="en-US" sz="2000" dirty="0"/>
          </a:p>
          <a:p>
            <a:pPr marL="342900" lvl="3" indent="-342900">
              <a:buFont typeface="Arial" panose="020B0604020202020204" pitchFamily="34" charset="0"/>
              <a:buChar char="•"/>
            </a:pPr>
            <a:r>
              <a:rPr lang="en-US" sz="2000" dirty="0" smtClean="0"/>
              <a:t>Search </a:t>
            </a:r>
            <a:r>
              <a:rPr lang="en-US" sz="2000" dirty="0"/>
              <a:t>through </a:t>
            </a:r>
            <a:r>
              <a:rPr lang="en-US" sz="2000" dirty="0" smtClean="0"/>
              <a:t>the secondary storages i.e</a:t>
            </a:r>
            <a:r>
              <a:rPr lang="en-US" sz="2000" dirty="0"/>
              <a:t>., hard disks </a:t>
            </a:r>
            <a:r>
              <a:rPr lang="en-US" sz="2000" dirty="0" smtClean="0"/>
              <a:t>for bootable </a:t>
            </a:r>
            <a:r>
              <a:rPr lang="en-US" sz="2000" dirty="0"/>
              <a:t>drive</a:t>
            </a:r>
          </a:p>
        </p:txBody>
      </p:sp>
      <p:sp>
        <p:nvSpPr>
          <p:cNvPr id="10" name="TextBox 9"/>
          <p:cNvSpPr txBox="1"/>
          <p:nvPr/>
        </p:nvSpPr>
        <p:spPr>
          <a:xfrm>
            <a:off x="4696691" y="4291445"/>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Decode</a:t>
            </a:r>
          </a:p>
          <a:p>
            <a:endParaRPr lang="en-US" dirty="0"/>
          </a:p>
          <a:p>
            <a:endParaRPr lang="en-US" dirty="0" smtClean="0"/>
          </a:p>
          <a:p>
            <a:r>
              <a:rPr lang="en-US" dirty="0" smtClean="0"/>
              <a:t>Execute</a:t>
            </a:r>
          </a:p>
          <a:p>
            <a:endParaRPr lang="en-US" dirty="0"/>
          </a:p>
          <a:p>
            <a:endParaRPr lang="en-US" dirty="0" smtClean="0"/>
          </a:p>
          <a:p>
            <a:r>
              <a:rPr lang="en-US" dirty="0" err="1" smtClean="0"/>
              <a:t>Writeback</a:t>
            </a:r>
            <a:endParaRPr lang="en-US" dirty="0" smtClean="0"/>
          </a:p>
          <a:p>
            <a:endParaRPr lang="en-US" dirty="0"/>
          </a:p>
        </p:txBody>
      </p:sp>
      <p:sp>
        <p:nvSpPr>
          <p:cNvPr id="11" name="TextBox 10"/>
          <p:cNvSpPr txBox="1"/>
          <p:nvPr/>
        </p:nvSpPr>
        <p:spPr>
          <a:xfrm>
            <a:off x="6993769" y="4291445"/>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 </a:t>
            </a:r>
          </a:p>
          <a:p>
            <a:endParaRPr lang="en-US" dirty="0" smtClean="0"/>
          </a:p>
          <a:p>
            <a:endParaRPr lang="en-US" dirty="0"/>
          </a:p>
          <a:p>
            <a:endParaRPr lang="en-US" dirty="0" smtClean="0"/>
          </a:p>
          <a:p>
            <a:r>
              <a:rPr lang="en-US" dirty="0" smtClean="0"/>
              <a:t> </a:t>
            </a:r>
          </a:p>
          <a:p>
            <a:endParaRPr lang="en-US" dirty="0"/>
          </a:p>
          <a:p>
            <a:endParaRPr lang="en-US" dirty="0" smtClean="0"/>
          </a:p>
          <a:p>
            <a:endParaRPr lang="en-US" dirty="0" smtClean="0"/>
          </a:p>
        </p:txBody>
      </p:sp>
      <p:sp>
        <p:nvSpPr>
          <p:cNvPr id="16" name="TextBox 15"/>
          <p:cNvSpPr txBox="1"/>
          <p:nvPr/>
        </p:nvSpPr>
        <p:spPr>
          <a:xfrm>
            <a:off x="5008418" y="3979718"/>
            <a:ext cx="671979" cy="369332"/>
          </a:xfrm>
          <a:prstGeom prst="rect">
            <a:avLst/>
          </a:prstGeom>
          <a:noFill/>
        </p:spPr>
        <p:txBody>
          <a:bodyPr wrap="none" rtlCol="0">
            <a:spAutoFit/>
          </a:bodyPr>
          <a:lstStyle/>
          <a:p>
            <a:r>
              <a:rPr lang="en-US" dirty="0" smtClean="0"/>
              <a:t>CPU</a:t>
            </a:r>
            <a:endParaRPr lang="en-US" dirty="0"/>
          </a:p>
        </p:txBody>
      </p:sp>
      <p:sp>
        <p:nvSpPr>
          <p:cNvPr id="17" name="TextBox 16"/>
          <p:cNvSpPr txBox="1"/>
          <p:nvPr/>
        </p:nvSpPr>
        <p:spPr>
          <a:xfrm>
            <a:off x="7243191" y="3979718"/>
            <a:ext cx="1018227" cy="369332"/>
          </a:xfrm>
          <a:prstGeom prst="rect">
            <a:avLst/>
          </a:prstGeom>
          <a:noFill/>
        </p:spPr>
        <p:txBody>
          <a:bodyPr wrap="none" rtlCol="0">
            <a:spAutoFit/>
          </a:bodyPr>
          <a:lstStyle/>
          <a:p>
            <a:r>
              <a:rPr lang="en-US" dirty="0" smtClean="0"/>
              <a:t>Memory</a:t>
            </a:r>
            <a:endParaRPr lang="en-US" dirty="0"/>
          </a:p>
        </p:txBody>
      </p:sp>
      <p:sp>
        <p:nvSpPr>
          <p:cNvPr id="20" name="TextBox 19"/>
          <p:cNvSpPr txBox="1"/>
          <p:nvPr/>
        </p:nvSpPr>
        <p:spPr>
          <a:xfrm>
            <a:off x="5792612" y="4291445"/>
            <a:ext cx="415637" cy="2308324"/>
          </a:xfrm>
          <a:prstGeom prst="rect">
            <a:avLst/>
          </a:prstGeom>
          <a:noFill/>
          <a:ln>
            <a:solidFill>
              <a:schemeClr val="tx1"/>
            </a:solidFill>
          </a:ln>
        </p:spPr>
        <p:txBody>
          <a:bodyPr wrap="square" rtlCol="0">
            <a:spAutoFit/>
          </a:bodyPr>
          <a:lstStyle/>
          <a:p>
            <a:endParaRPr lang="en-US" dirty="0" smtClean="0"/>
          </a:p>
          <a:p>
            <a:endParaRPr lang="en-US" dirty="0"/>
          </a:p>
          <a:p>
            <a:r>
              <a:rPr lang="en-US" dirty="0" smtClean="0"/>
              <a:t>Cache</a:t>
            </a:r>
          </a:p>
          <a:p>
            <a:endParaRPr lang="en-US" dirty="0"/>
          </a:p>
        </p:txBody>
      </p:sp>
      <p:sp>
        <p:nvSpPr>
          <p:cNvPr id="21" name="CustomShape 9"/>
          <p:cNvSpPr/>
          <p:nvPr/>
        </p:nvSpPr>
        <p:spPr>
          <a:xfrm>
            <a:off x="6208249" y="5237018"/>
            <a:ext cx="785520" cy="276218"/>
          </a:xfrm>
          <a:prstGeom prst="lef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3" name="TextBox 22"/>
          <p:cNvSpPr txBox="1"/>
          <p:nvPr/>
        </p:nvSpPr>
        <p:spPr>
          <a:xfrm>
            <a:off x="6993767" y="6186403"/>
            <a:ext cx="1517073" cy="369332"/>
          </a:xfrm>
          <a:prstGeom prst="rect">
            <a:avLst/>
          </a:prstGeom>
          <a:solidFill>
            <a:srgbClr val="C00000"/>
          </a:solidFill>
        </p:spPr>
        <p:txBody>
          <a:bodyPr wrap="square" rtlCol="0">
            <a:spAutoFit/>
          </a:bodyPr>
          <a:lstStyle/>
          <a:p>
            <a:r>
              <a:rPr lang="en-US" dirty="0" smtClean="0"/>
              <a:t>BIOS</a:t>
            </a:r>
            <a:endParaRPr lang="en-US" dirty="0"/>
          </a:p>
        </p:txBody>
      </p:sp>
      <p:cxnSp>
        <p:nvCxnSpPr>
          <p:cNvPr id="24" name="Straight Arrow Connector 23"/>
          <p:cNvCxnSpPr/>
          <p:nvPr/>
        </p:nvCxnSpPr>
        <p:spPr>
          <a:xfrm>
            <a:off x="5153891" y="4675909"/>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153891" y="5513236"/>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929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Boot-up process - II</a:t>
            </a:r>
            <a:endParaRPr lang="en-US" sz="3600" dirty="0"/>
          </a:p>
        </p:txBody>
      </p:sp>
      <p:sp>
        <p:nvSpPr>
          <p:cNvPr id="3" name="Text Placeholder 2"/>
          <p:cNvSpPr>
            <a:spLocks noGrp="1"/>
          </p:cNvSpPr>
          <p:nvPr>
            <p:ph type="body"/>
          </p:nvPr>
        </p:nvSpPr>
        <p:spPr>
          <a:xfrm>
            <a:off x="768240" y="2286000"/>
            <a:ext cx="3814151" cy="4023000"/>
          </a:xfrm>
        </p:spPr>
        <p:txBody>
          <a:bodyPr/>
          <a:lstStyle/>
          <a:p>
            <a:pPr marL="514350" indent="-514350">
              <a:buFont typeface="+mj-lt"/>
              <a:buAutoNum type="arabicPeriod"/>
            </a:pPr>
            <a:r>
              <a:rPr lang="en-US" sz="2400" dirty="0" smtClean="0"/>
              <a:t>Power-On (HW up &amp; running)</a:t>
            </a:r>
            <a:endParaRPr lang="en-US" sz="2400" dirty="0"/>
          </a:p>
          <a:p>
            <a:pPr marL="514350" indent="-514350">
              <a:buFont typeface="+mj-lt"/>
              <a:buAutoNum type="arabicPeriod"/>
            </a:pPr>
            <a:r>
              <a:rPr lang="en-US" sz="2400" dirty="0" smtClean="0"/>
              <a:t>Run BIOS</a:t>
            </a:r>
          </a:p>
          <a:p>
            <a:pPr marL="514350" indent="-514350">
              <a:buFont typeface="+mj-lt"/>
              <a:buAutoNum type="arabicPeriod"/>
            </a:pPr>
            <a:r>
              <a:rPr lang="en-US" sz="2400" dirty="0" smtClean="0"/>
              <a:t>BIOS </a:t>
            </a:r>
            <a:r>
              <a:rPr lang="en-US" sz="2400" dirty="0"/>
              <a:t>load and run</a:t>
            </a:r>
          </a:p>
          <a:p>
            <a:r>
              <a:rPr lang="en-US" sz="2400" dirty="0" smtClean="0"/>
              <a:t>MBR (</a:t>
            </a:r>
            <a:r>
              <a:rPr lang="en-US" sz="2400" dirty="0"/>
              <a:t>Master Boot </a:t>
            </a:r>
            <a:r>
              <a:rPr lang="en-US" sz="2400" dirty="0" smtClean="0"/>
              <a:t>Record)</a:t>
            </a:r>
          </a:p>
          <a:p>
            <a:pPr marL="342900" indent="-342900">
              <a:buFont typeface="Arial" panose="020B0604020202020204" pitchFamily="34" charset="0"/>
              <a:buChar char="•"/>
            </a:pPr>
            <a:r>
              <a:rPr lang="en-US" sz="2400" dirty="0" smtClean="0"/>
              <a:t>Boot Record</a:t>
            </a:r>
          </a:p>
          <a:p>
            <a:pPr marL="342900" lvl="5" indent="-342900">
              <a:buFont typeface="Arial" panose="020B0604020202020204" pitchFamily="34" charset="0"/>
              <a:buChar char="•"/>
            </a:pPr>
            <a:r>
              <a:rPr lang="en-US" sz="2400" dirty="0" smtClean="0"/>
              <a:t>1</a:t>
            </a:r>
            <a:r>
              <a:rPr lang="en-US" sz="2400" baseline="30000" dirty="0" smtClean="0"/>
              <a:t>st</a:t>
            </a:r>
            <a:r>
              <a:rPr lang="en-US" sz="2400" dirty="0" smtClean="0"/>
              <a:t> Sector Boot Record</a:t>
            </a:r>
          </a:p>
          <a:p>
            <a:pPr marL="342900" lvl="5" indent="-342900">
              <a:buFont typeface="Arial" panose="020B0604020202020204" pitchFamily="34" charset="0"/>
              <a:buChar char="•"/>
            </a:pPr>
            <a:r>
              <a:rPr lang="en-US" sz="2400" dirty="0" smtClean="0"/>
              <a:t>Small (512 Bytes)</a:t>
            </a:r>
            <a:endParaRPr lang="en-US" sz="2400" dirty="0"/>
          </a:p>
        </p:txBody>
      </p:sp>
      <p:sp>
        <p:nvSpPr>
          <p:cNvPr id="10" name="TextBox 9"/>
          <p:cNvSpPr txBox="1"/>
          <p:nvPr/>
        </p:nvSpPr>
        <p:spPr>
          <a:xfrm>
            <a:off x="4810991" y="4239491"/>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Decode</a:t>
            </a:r>
          </a:p>
          <a:p>
            <a:endParaRPr lang="en-US" dirty="0"/>
          </a:p>
          <a:p>
            <a:endParaRPr lang="en-US" dirty="0" smtClean="0"/>
          </a:p>
          <a:p>
            <a:r>
              <a:rPr lang="en-US" dirty="0" smtClean="0"/>
              <a:t>Execute</a:t>
            </a:r>
          </a:p>
          <a:p>
            <a:endParaRPr lang="en-US" dirty="0"/>
          </a:p>
          <a:p>
            <a:endParaRPr lang="en-US" dirty="0" smtClean="0"/>
          </a:p>
          <a:p>
            <a:r>
              <a:rPr lang="en-US" dirty="0" err="1" smtClean="0"/>
              <a:t>Writeback</a:t>
            </a:r>
            <a:endParaRPr lang="en-US" dirty="0" smtClean="0"/>
          </a:p>
          <a:p>
            <a:endParaRPr lang="en-US" dirty="0"/>
          </a:p>
        </p:txBody>
      </p:sp>
      <p:sp>
        <p:nvSpPr>
          <p:cNvPr id="11" name="TextBox 10"/>
          <p:cNvSpPr txBox="1"/>
          <p:nvPr/>
        </p:nvSpPr>
        <p:spPr>
          <a:xfrm>
            <a:off x="7108069" y="4239491"/>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smtClean="0"/>
          </a:p>
          <a:p>
            <a:endParaRPr lang="en-US" dirty="0" smtClean="0"/>
          </a:p>
          <a:p>
            <a:endParaRPr lang="en-US" dirty="0"/>
          </a:p>
          <a:p>
            <a:endParaRPr lang="en-US" dirty="0" smtClean="0"/>
          </a:p>
          <a:p>
            <a:r>
              <a:rPr lang="en-US" dirty="0" smtClean="0"/>
              <a:t> </a:t>
            </a:r>
          </a:p>
          <a:p>
            <a:endParaRPr lang="en-US" dirty="0"/>
          </a:p>
          <a:p>
            <a:endParaRPr lang="en-US" dirty="0" smtClean="0"/>
          </a:p>
          <a:p>
            <a:endParaRPr lang="en-US" dirty="0" smtClean="0"/>
          </a:p>
        </p:txBody>
      </p:sp>
      <p:sp>
        <p:nvSpPr>
          <p:cNvPr id="16" name="TextBox 15"/>
          <p:cNvSpPr txBox="1"/>
          <p:nvPr/>
        </p:nvSpPr>
        <p:spPr>
          <a:xfrm>
            <a:off x="5122718" y="3927764"/>
            <a:ext cx="671979" cy="369332"/>
          </a:xfrm>
          <a:prstGeom prst="rect">
            <a:avLst/>
          </a:prstGeom>
          <a:noFill/>
        </p:spPr>
        <p:txBody>
          <a:bodyPr wrap="none" rtlCol="0">
            <a:spAutoFit/>
          </a:bodyPr>
          <a:lstStyle/>
          <a:p>
            <a:r>
              <a:rPr lang="en-US" dirty="0" smtClean="0"/>
              <a:t>CPU</a:t>
            </a:r>
            <a:endParaRPr lang="en-US" dirty="0"/>
          </a:p>
        </p:txBody>
      </p:sp>
      <p:sp>
        <p:nvSpPr>
          <p:cNvPr id="17" name="TextBox 16"/>
          <p:cNvSpPr txBox="1"/>
          <p:nvPr/>
        </p:nvSpPr>
        <p:spPr>
          <a:xfrm>
            <a:off x="7357491" y="3927764"/>
            <a:ext cx="1018227" cy="369332"/>
          </a:xfrm>
          <a:prstGeom prst="rect">
            <a:avLst/>
          </a:prstGeom>
          <a:noFill/>
        </p:spPr>
        <p:txBody>
          <a:bodyPr wrap="none" rtlCol="0">
            <a:spAutoFit/>
          </a:bodyPr>
          <a:lstStyle/>
          <a:p>
            <a:r>
              <a:rPr lang="en-US" dirty="0" smtClean="0"/>
              <a:t>Memory</a:t>
            </a:r>
            <a:endParaRPr lang="en-US" dirty="0"/>
          </a:p>
        </p:txBody>
      </p:sp>
      <p:sp>
        <p:nvSpPr>
          <p:cNvPr id="20" name="TextBox 19"/>
          <p:cNvSpPr txBox="1"/>
          <p:nvPr/>
        </p:nvSpPr>
        <p:spPr>
          <a:xfrm>
            <a:off x="5906912" y="4239491"/>
            <a:ext cx="415637" cy="2308324"/>
          </a:xfrm>
          <a:prstGeom prst="rect">
            <a:avLst/>
          </a:prstGeom>
          <a:noFill/>
          <a:ln>
            <a:solidFill>
              <a:schemeClr val="tx1"/>
            </a:solidFill>
          </a:ln>
        </p:spPr>
        <p:txBody>
          <a:bodyPr wrap="square" rtlCol="0">
            <a:spAutoFit/>
          </a:bodyPr>
          <a:lstStyle/>
          <a:p>
            <a:endParaRPr lang="en-US" dirty="0" smtClean="0"/>
          </a:p>
          <a:p>
            <a:endParaRPr lang="en-US" dirty="0"/>
          </a:p>
          <a:p>
            <a:r>
              <a:rPr lang="en-US" dirty="0" smtClean="0"/>
              <a:t>Cache</a:t>
            </a:r>
          </a:p>
          <a:p>
            <a:endParaRPr lang="en-US" dirty="0"/>
          </a:p>
        </p:txBody>
      </p:sp>
      <p:sp>
        <p:nvSpPr>
          <p:cNvPr id="21" name="CustomShape 9"/>
          <p:cNvSpPr/>
          <p:nvPr/>
        </p:nvSpPr>
        <p:spPr>
          <a:xfrm>
            <a:off x="6322549" y="5185064"/>
            <a:ext cx="785520" cy="276218"/>
          </a:xfrm>
          <a:prstGeom prst="lef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2" name="Picture 2" descr="Bootstr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830" y="1937683"/>
            <a:ext cx="3498957" cy="14052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4755" y="3266005"/>
            <a:ext cx="697627" cy="369332"/>
          </a:xfrm>
          <a:prstGeom prst="rect">
            <a:avLst/>
          </a:prstGeom>
          <a:noFill/>
        </p:spPr>
        <p:txBody>
          <a:bodyPr wrap="none" rtlCol="0">
            <a:spAutoFit/>
          </a:bodyPr>
          <a:lstStyle/>
          <a:p>
            <a:r>
              <a:rPr lang="en-US" dirty="0" smtClean="0"/>
              <a:t>MBR</a:t>
            </a:r>
            <a:endParaRPr lang="en-US" dirty="0"/>
          </a:p>
        </p:txBody>
      </p:sp>
      <p:sp>
        <p:nvSpPr>
          <p:cNvPr id="8" name="TextBox 7"/>
          <p:cNvSpPr txBox="1"/>
          <p:nvPr/>
        </p:nvSpPr>
        <p:spPr>
          <a:xfrm>
            <a:off x="7108067" y="4579368"/>
            <a:ext cx="1517073" cy="369332"/>
          </a:xfrm>
          <a:prstGeom prst="rect">
            <a:avLst/>
          </a:prstGeom>
          <a:solidFill>
            <a:srgbClr val="C00000"/>
          </a:solidFill>
        </p:spPr>
        <p:txBody>
          <a:bodyPr wrap="square" rtlCol="0">
            <a:spAutoFit/>
          </a:bodyPr>
          <a:lstStyle/>
          <a:p>
            <a:r>
              <a:rPr lang="en-US" dirty="0" smtClean="0"/>
              <a:t>MBR</a:t>
            </a:r>
            <a:endParaRPr lang="en-US" dirty="0"/>
          </a:p>
        </p:txBody>
      </p:sp>
      <p:cxnSp>
        <p:nvCxnSpPr>
          <p:cNvPr id="13" name="Straight Arrow Connector 12"/>
          <p:cNvCxnSpPr/>
          <p:nvPr/>
        </p:nvCxnSpPr>
        <p:spPr>
          <a:xfrm flipH="1">
            <a:off x="7108068" y="3551844"/>
            <a:ext cx="425341" cy="1120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08067" y="6145577"/>
            <a:ext cx="1517073" cy="369332"/>
          </a:xfrm>
          <a:prstGeom prst="rect">
            <a:avLst/>
          </a:prstGeom>
          <a:solidFill>
            <a:srgbClr val="C00000"/>
          </a:solidFill>
        </p:spPr>
        <p:txBody>
          <a:bodyPr wrap="square" rtlCol="0">
            <a:spAutoFit/>
          </a:bodyPr>
          <a:lstStyle/>
          <a:p>
            <a:r>
              <a:rPr lang="en-US" dirty="0" smtClean="0"/>
              <a:t>BIOS</a:t>
            </a:r>
            <a:endParaRPr lang="en-US" dirty="0"/>
          </a:p>
        </p:txBody>
      </p:sp>
      <p:cxnSp>
        <p:nvCxnSpPr>
          <p:cNvPr id="24" name="Straight Arrow Connector 23"/>
          <p:cNvCxnSpPr/>
          <p:nvPr/>
        </p:nvCxnSpPr>
        <p:spPr>
          <a:xfrm>
            <a:off x="5257800" y="4579368"/>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257800" y="546128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454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Boot-up process - III</a:t>
            </a:r>
            <a:endParaRPr lang="en-US" sz="3600" dirty="0"/>
          </a:p>
        </p:txBody>
      </p:sp>
      <p:sp>
        <p:nvSpPr>
          <p:cNvPr id="3" name="Text Placeholder 2"/>
          <p:cNvSpPr>
            <a:spLocks noGrp="1"/>
          </p:cNvSpPr>
          <p:nvPr>
            <p:ph type="body"/>
          </p:nvPr>
        </p:nvSpPr>
        <p:spPr>
          <a:xfrm>
            <a:off x="768240" y="2286000"/>
            <a:ext cx="3814151" cy="4023000"/>
          </a:xfrm>
        </p:spPr>
        <p:txBody>
          <a:bodyPr/>
          <a:lstStyle/>
          <a:p>
            <a:pPr marL="514350" indent="-514350">
              <a:buFont typeface="+mj-lt"/>
              <a:buAutoNum type="arabicPeriod"/>
            </a:pPr>
            <a:r>
              <a:rPr lang="en-US" sz="2400" dirty="0" smtClean="0"/>
              <a:t>Power-On (hardware up &amp; running)</a:t>
            </a:r>
            <a:endParaRPr lang="en-US" sz="2400" dirty="0"/>
          </a:p>
          <a:p>
            <a:pPr marL="514350" indent="-514350">
              <a:buFont typeface="+mj-lt"/>
              <a:buAutoNum type="arabicPeriod"/>
            </a:pPr>
            <a:r>
              <a:rPr lang="en-US" sz="2400" dirty="0" smtClean="0"/>
              <a:t>Run BIOS</a:t>
            </a:r>
          </a:p>
          <a:p>
            <a:pPr marL="514350" indent="-514350">
              <a:buFont typeface="+mj-lt"/>
              <a:buAutoNum type="arabicPeriod"/>
            </a:pPr>
            <a:r>
              <a:rPr lang="en-US" sz="2400" dirty="0" smtClean="0"/>
              <a:t>BIOS </a:t>
            </a:r>
            <a:r>
              <a:rPr lang="en-US" sz="2400" dirty="0"/>
              <a:t>load and </a:t>
            </a:r>
            <a:r>
              <a:rPr lang="en-US" sz="2400" dirty="0" smtClean="0"/>
              <a:t>run MBR</a:t>
            </a:r>
            <a:endParaRPr lang="en-US" sz="2400" dirty="0"/>
          </a:p>
          <a:p>
            <a:pPr marL="514350" indent="-514350">
              <a:buFont typeface="+mj-lt"/>
              <a:buAutoNum type="arabicPeriod"/>
            </a:pPr>
            <a:r>
              <a:rPr lang="en-US" sz="2400" dirty="0" smtClean="0"/>
              <a:t>MBR </a:t>
            </a:r>
            <a:r>
              <a:rPr lang="en-US" sz="2400" dirty="0"/>
              <a:t>may load </a:t>
            </a:r>
            <a:r>
              <a:rPr lang="en-US" sz="2400" dirty="0" smtClean="0"/>
              <a:t>boot loaders </a:t>
            </a:r>
            <a:r>
              <a:rPr lang="en-US" sz="2400" dirty="0"/>
              <a:t>(</a:t>
            </a:r>
            <a:r>
              <a:rPr lang="en-US" sz="2400" dirty="0" smtClean="0"/>
              <a:t>chain-loading</a:t>
            </a:r>
            <a:r>
              <a:rPr lang="en-US" sz="2400" dirty="0"/>
              <a:t>)</a:t>
            </a:r>
          </a:p>
        </p:txBody>
      </p:sp>
      <p:sp>
        <p:nvSpPr>
          <p:cNvPr id="10" name="TextBox 9"/>
          <p:cNvSpPr txBox="1"/>
          <p:nvPr/>
        </p:nvSpPr>
        <p:spPr>
          <a:xfrm>
            <a:off x="4810991" y="4239491"/>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Decode</a:t>
            </a:r>
          </a:p>
          <a:p>
            <a:endParaRPr lang="en-US" dirty="0"/>
          </a:p>
          <a:p>
            <a:endParaRPr lang="en-US" dirty="0" smtClean="0"/>
          </a:p>
          <a:p>
            <a:r>
              <a:rPr lang="en-US" dirty="0" smtClean="0"/>
              <a:t>Execute</a:t>
            </a:r>
          </a:p>
          <a:p>
            <a:endParaRPr lang="en-US" dirty="0"/>
          </a:p>
          <a:p>
            <a:endParaRPr lang="en-US" dirty="0" smtClean="0"/>
          </a:p>
          <a:p>
            <a:r>
              <a:rPr lang="en-US" dirty="0" err="1" smtClean="0"/>
              <a:t>Writeback</a:t>
            </a:r>
            <a:endParaRPr lang="en-US" dirty="0" smtClean="0"/>
          </a:p>
          <a:p>
            <a:endParaRPr lang="en-US" dirty="0"/>
          </a:p>
        </p:txBody>
      </p:sp>
      <p:sp>
        <p:nvSpPr>
          <p:cNvPr id="11" name="TextBox 10"/>
          <p:cNvSpPr txBox="1"/>
          <p:nvPr/>
        </p:nvSpPr>
        <p:spPr>
          <a:xfrm>
            <a:off x="7108069" y="4239491"/>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smtClean="0"/>
          </a:p>
          <a:p>
            <a:endParaRPr lang="en-US" dirty="0" smtClean="0"/>
          </a:p>
          <a:p>
            <a:endParaRPr lang="en-US" dirty="0"/>
          </a:p>
          <a:p>
            <a:endParaRPr lang="en-US" dirty="0" smtClean="0"/>
          </a:p>
          <a:p>
            <a:r>
              <a:rPr lang="en-US" dirty="0" smtClean="0"/>
              <a:t> </a:t>
            </a:r>
          </a:p>
          <a:p>
            <a:endParaRPr lang="en-US" dirty="0"/>
          </a:p>
          <a:p>
            <a:endParaRPr lang="en-US" dirty="0" smtClean="0"/>
          </a:p>
          <a:p>
            <a:endParaRPr lang="en-US" dirty="0" smtClean="0"/>
          </a:p>
        </p:txBody>
      </p:sp>
      <p:sp>
        <p:nvSpPr>
          <p:cNvPr id="16" name="TextBox 15"/>
          <p:cNvSpPr txBox="1"/>
          <p:nvPr/>
        </p:nvSpPr>
        <p:spPr>
          <a:xfrm>
            <a:off x="5122718" y="3927764"/>
            <a:ext cx="671979" cy="369332"/>
          </a:xfrm>
          <a:prstGeom prst="rect">
            <a:avLst/>
          </a:prstGeom>
          <a:noFill/>
        </p:spPr>
        <p:txBody>
          <a:bodyPr wrap="none" rtlCol="0">
            <a:spAutoFit/>
          </a:bodyPr>
          <a:lstStyle/>
          <a:p>
            <a:r>
              <a:rPr lang="en-US" dirty="0" smtClean="0"/>
              <a:t>CPU</a:t>
            </a:r>
            <a:endParaRPr lang="en-US" dirty="0"/>
          </a:p>
        </p:txBody>
      </p:sp>
      <p:sp>
        <p:nvSpPr>
          <p:cNvPr id="17" name="TextBox 16"/>
          <p:cNvSpPr txBox="1"/>
          <p:nvPr/>
        </p:nvSpPr>
        <p:spPr>
          <a:xfrm>
            <a:off x="7357491" y="3927764"/>
            <a:ext cx="1018227" cy="369332"/>
          </a:xfrm>
          <a:prstGeom prst="rect">
            <a:avLst/>
          </a:prstGeom>
          <a:noFill/>
        </p:spPr>
        <p:txBody>
          <a:bodyPr wrap="none" rtlCol="0">
            <a:spAutoFit/>
          </a:bodyPr>
          <a:lstStyle/>
          <a:p>
            <a:r>
              <a:rPr lang="en-US" dirty="0" smtClean="0"/>
              <a:t>Memory</a:t>
            </a:r>
            <a:endParaRPr lang="en-US" dirty="0"/>
          </a:p>
        </p:txBody>
      </p:sp>
      <p:sp>
        <p:nvSpPr>
          <p:cNvPr id="20" name="TextBox 19"/>
          <p:cNvSpPr txBox="1"/>
          <p:nvPr/>
        </p:nvSpPr>
        <p:spPr>
          <a:xfrm>
            <a:off x="5906912" y="4239491"/>
            <a:ext cx="415637" cy="2308324"/>
          </a:xfrm>
          <a:prstGeom prst="rect">
            <a:avLst/>
          </a:prstGeom>
          <a:noFill/>
          <a:ln>
            <a:solidFill>
              <a:schemeClr val="tx1"/>
            </a:solidFill>
          </a:ln>
        </p:spPr>
        <p:txBody>
          <a:bodyPr wrap="square" rtlCol="0">
            <a:spAutoFit/>
          </a:bodyPr>
          <a:lstStyle/>
          <a:p>
            <a:endParaRPr lang="en-US" dirty="0" smtClean="0"/>
          </a:p>
          <a:p>
            <a:endParaRPr lang="en-US" dirty="0"/>
          </a:p>
          <a:p>
            <a:r>
              <a:rPr lang="en-US" dirty="0" smtClean="0"/>
              <a:t>Cache</a:t>
            </a:r>
          </a:p>
          <a:p>
            <a:endParaRPr lang="en-US" dirty="0"/>
          </a:p>
        </p:txBody>
      </p:sp>
      <p:sp>
        <p:nvSpPr>
          <p:cNvPr id="21" name="CustomShape 9"/>
          <p:cNvSpPr/>
          <p:nvPr/>
        </p:nvSpPr>
        <p:spPr>
          <a:xfrm>
            <a:off x="6322549" y="5185064"/>
            <a:ext cx="785520" cy="276218"/>
          </a:xfrm>
          <a:prstGeom prst="lef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2" name="Picture 2" descr="Bootstr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3" y="1925001"/>
            <a:ext cx="3498957" cy="14052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4755" y="3266005"/>
            <a:ext cx="697627" cy="369332"/>
          </a:xfrm>
          <a:prstGeom prst="rect">
            <a:avLst/>
          </a:prstGeom>
          <a:noFill/>
        </p:spPr>
        <p:txBody>
          <a:bodyPr wrap="none" rtlCol="0">
            <a:spAutoFit/>
          </a:bodyPr>
          <a:lstStyle/>
          <a:p>
            <a:r>
              <a:rPr lang="en-US" dirty="0" smtClean="0"/>
              <a:t>MBR</a:t>
            </a:r>
            <a:endParaRPr lang="en-US" dirty="0"/>
          </a:p>
        </p:txBody>
      </p:sp>
      <p:sp>
        <p:nvSpPr>
          <p:cNvPr id="8" name="TextBox 7"/>
          <p:cNvSpPr txBox="1"/>
          <p:nvPr/>
        </p:nvSpPr>
        <p:spPr>
          <a:xfrm>
            <a:off x="7108067" y="4579368"/>
            <a:ext cx="1517073" cy="369332"/>
          </a:xfrm>
          <a:prstGeom prst="rect">
            <a:avLst/>
          </a:prstGeom>
          <a:solidFill>
            <a:srgbClr val="C00000"/>
          </a:solidFill>
        </p:spPr>
        <p:txBody>
          <a:bodyPr wrap="square" rtlCol="0">
            <a:spAutoFit/>
          </a:bodyPr>
          <a:lstStyle/>
          <a:p>
            <a:r>
              <a:rPr lang="en-US" dirty="0" smtClean="0"/>
              <a:t>MBR</a:t>
            </a:r>
            <a:endParaRPr lang="en-US" dirty="0"/>
          </a:p>
        </p:txBody>
      </p:sp>
      <p:cxnSp>
        <p:nvCxnSpPr>
          <p:cNvPr id="13" name="Straight Arrow Connector 12"/>
          <p:cNvCxnSpPr/>
          <p:nvPr/>
        </p:nvCxnSpPr>
        <p:spPr>
          <a:xfrm flipH="1">
            <a:off x="7108068" y="3551844"/>
            <a:ext cx="425341" cy="1120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08067" y="6145577"/>
            <a:ext cx="1517073" cy="369332"/>
          </a:xfrm>
          <a:prstGeom prst="rect">
            <a:avLst/>
          </a:prstGeom>
          <a:solidFill>
            <a:srgbClr val="C00000"/>
          </a:solidFill>
        </p:spPr>
        <p:txBody>
          <a:bodyPr wrap="square" rtlCol="0">
            <a:spAutoFit/>
          </a:bodyPr>
          <a:lstStyle/>
          <a:p>
            <a:r>
              <a:rPr lang="en-US" dirty="0" smtClean="0"/>
              <a:t>BIOS</a:t>
            </a:r>
            <a:endParaRPr lang="en-US" dirty="0"/>
          </a:p>
        </p:txBody>
      </p:sp>
      <p:sp>
        <p:nvSpPr>
          <p:cNvPr id="4" name="TextBox 3"/>
          <p:cNvSpPr txBox="1"/>
          <p:nvPr/>
        </p:nvSpPr>
        <p:spPr>
          <a:xfrm>
            <a:off x="7533409" y="1438258"/>
            <a:ext cx="1390124" cy="369332"/>
          </a:xfrm>
          <a:prstGeom prst="rect">
            <a:avLst/>
          </a:prstGeom>
          <a:noFill/>
        </p:spPr>
        <p:txBody>
          <a:bodyPr wrap="none" rtlCol="0">
            <a:spAutoFit/>
          </a:bodyPr>
          <a:lstStyle/>
          <a:p>
            <a:r>
              <a:rPr lang="en-US" dirty="0" err="1" smtClean="0"/>
              <a:t>bootloaders</a:t>
            </a:r>
            <a:endParaRPr lang="en-US" dirty="0"/>
          </a:p>
        </p:txBody>
      </p:sp>
      <p:cxnSp>
        <p:nvCxnSpPr>
          <p:cNvPr id="7" name="Straight Arrow Connector 6"/>
          <p:cNvCxnSpPr/>
          <p:nvPr/>
        </p:nvCxnSpPr>
        <p:spPr>
          <a:xfrm flipH="1">
            <a:off x="7909257" y="1743202"/>
            <a:ext cx="466461" cy="104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68191" y="4579368"/>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299364" y="546128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6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Boot-up process - IV</a:t>
            </a:r>
            <a:endParaRPr lang="en-US" sz="3600" dirty="0"/>
          </a:p>
        </p:txBody>
      </p:sp>
      <p:sp>
        <p:nvSpPr>
          <p:cNvPr id="3" name="Text Placeholder 2"/>
          <p:cNvSpPr>
            <a:spLocks noGrp="1"/>
          </p:cNvSpPr>
          <p:nvPr>
            <p:ph type="body"/>
          </p:nvPr>
        </p:nvSpPr>
        <p:spPr>
          <a:xfrm>
            <a:off x="768240" y="2286000"/>
            <a:ext cx="3814151" cy="4023000"/>
          </a:xfrm>
        </p:spPr>
        <p:txBody>
          <a:bodyPr/>
          <a:lstStyle/>
          <a:p>
            <a:pPr marL="514350" indent="-514350">
              <a:buFont typeface="+mj-lt"/>
              <a:buAutoNum type="arabicPeriod"/>
            </a:pPr>
            <a:r>
              <a:rPr lang="en-US" sz="2400" dirty="0" smtClean="0"/>
              <a:t>Power-On (hardware up &amp; running)</a:t>
            </a:r>
            <a:endParaRPr lang="en-US" sz="2400" dirty="0"/>
          </a:p>
          <a:p>
            <a:pPr marL="514350" indent="-514350">
              <a:buFont typeface="+mj-lt"/>
              <a:buAutoNum type="arabicPeriod"/>
            </a:pPr>
            <a:r>
              <a:rPr lang="en-US" sz="2400" dirty="0" smtClean="0"/>
              <a:t>Run BIOS</a:t>
            </a:r>
          </a:p>
          <a:p>
            <a:pPr marL="514350" indent="-514350">
              <a:buFont typeface="+mj-lt"/>
              <a:buAutoNum type="arabicPeriod"/>
            </a:pPr>
            <a:r>
              <a:rPr lang="en-US" sz="2400" dirty="0" smtClean="0"/>
              <a:t>BIOS </a:t>
            </a:r>
            <a:r>
              <a:rPr lang="en-US" sz="2400" dirty="0"/>
              <a:t>load and </a:t>
            </a:r>
            <a:r>
              <a:rPr lang="en-US" sz="2400" dirty="0" smtClean="0"/>
              <a:t>run MBR</a:t>
            </a:r>
            <a:endParaRPr lang="en-US" sz="2400" dirty="0"/>
          </a:p>
          <a:p>
            <a:pPr marL="514350" indent="-514350">
              <a:buFont typeface="+mj-lt"/>
              <a:buAutoNum type="arabicPeriod"/>
            </a:pPr>
            <a:r>
              <a:rPr lang="en-US" sz="2400" dirty="0" smtClean="0"/>
              <a:t>MBR </a:t>
            </a:r>
            <a:r>
              <a:rPr lang="en-US" sz="2400" dirty="0"/>
              <a:t>may load </a:t>
            </a:r>
            <a:r>
              <a:rPr lang="en-US" sz="2400" dirty="0" smtClean="0"/>
              <a:t>boot loaders </a:t>
            </a:r>
            <a:r>
              <a:rPr lang="en-US" sz="2400" dirty="0"/>
              <a:t>(</a:t>
            </a:r>
            <a:r>
              <a:rPr lang="en-US" sz="2400" dirty="0" smtClean="0"/>
              <a:t>chain-loading</a:t>
            </a:r>
            <a:r>
              <a:rPr lang="en-US" sz="2400" dirty="0"/>
              <a:t>)</a:t>
            </a:r>
          </a:p>
        </p:txBody>
      </p:sp>
      <p:sp>
        <p:nvSpPr>
          <p:cNvPr id="10" name="TextBox 9"/>
          <p:cNvSpPr txBox="1"/>
          <p:nvPr/>
        </p:nvSpPr>
        <p:spPr>
          <a:xfrm>
            <a:off x="4810991" y="4239491"/>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Decode</a:t>
            </a:r>
          </a:p>
          <a:p>
            <a:endParaRPr lang="en-US" dirty="0"/>
          </a:p>
          <a:p>
            <a:endParaRPr lang="en-US" dirty="0" smtClean="0"/>
          </a:p>
          <a:p>
            <a:r>
              <a:rPr lang="en-US" dirty="0" smtClean="0"/>
              <a:t>Execute</a:t>
            </a:r>
          </a:p>
          <a:p>
            <a:endParaRPr lang="en-US" dirty="0"/>
          </a:p>
          <a:p>
            <a:endParaRPr lang="en-US" dirty="0" smtClean="0"/>
          </a:p>
          <a:p>
            <a:r>
              <a:rPr lang="en-US" dirty="0" err="1" smtClean="0"/>
              <a:t>Writeback</a:t>
            </a:r>
            <a:endParaRPr lang="en-US" dirty="0" smtClean="0"/>
          </a:p>
          <a:p>
            <a:endParaRPr lang="en-US" dirty="0"/>
          </a:p>
        </p:txBody>
      </p:sp>
      <p:sp>
        <p:nvSpPr>
          <p:cNvPr id="11" name="TextBox 10"/>
          <p:cNvSpPr txBox="1"/>
          <p:nvPr/>
        </p:nvSpPr>
        <p:spPr>
          <a:xfrm>
            <a:off x="7108069" y="4239491"/>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smtClean="0"/>
          </a:p>
          <a:p>
            <a:endParaRPr lang="en-US" dirty="0" smtClean="0"/>
          </a:p>
          <a:p>
            <a:endParaRPr lang="en-US" dirty="0"/>
          </a:p>
          <a:p>
            <a:endParaRPr lang="en-US" dirty="0" smtClean="0"/>
          </a:p>
          <a:p>
            <a:r>
              <a:rPr lang="en-US" dirty="0" smtClean="0"/>
              <a:t> </a:t>
            </a:r>
          </a:p>
          <a:p>
            <a:endParaRPr lang="en-US" dirty="0"/>
          </a:p>
          <a:p>
            <a:endParaRPr lang="en-US" dirty="0" smtClean="0"/>
          </a:p>
          <a:p>
            <a:endParaRPr lang="en-US" dirty="0" smtClean="0"/>
          </a:p>
        </p:txBody>
      </p:sp>
      <p:sp>
        <p:nvSpPr>
          <p:cNvPr id="16" name="TextBox 15"/>
          <p:cNvSpPr txBox="1"/>
          <p:nvPr/>
        </p:nvSpPr>
        <p:spPr>
          <a:xfrm>
            <a:off x="5122718" y="3927764"/>
            <a:ext cx="671979" cy="369332"/>
          </a:xfrm>
          <a:prstGeom prst="rect">
            <a:avLst/>
          </a:prstGeom>
          <a:noFill/>
        </p:spPr>
        <p:txBody>
          <a:bodyPr wrap="none" rtlCol="0">
            <a:spAutoFit/>
          </a:bodyPr>
          <a:lstStyle/>
          <a:p>
            <a:r>
              <a:rPr lang="en-US" dirty="0" smtClean="0"/>
              <a:t>CPU</a:t>
            </a:r>
            <a:endParaRPr lang="en-US" dirty="0"/>
          </a:p>
        </p:txBody>
      </p:sp>
      <p:sp>
        <p:nvSpPr>
          <p:cNvPr id="17" name="TextBox 16"/>
          <p:cNvSpPr txBox="1"/>
          <p:nvPr/>
        </p:nvSpPr>
        <p:spPr>
          <a:xfrm>
            <a:off x="7357491" y="3927764"/>
            <a:ext cx="1018227" cy="369332"/>
          </a:xfrm>
          <a:prstGeom prst="rect">
            <a:avLst/>
          </a:prstGeom>
          <a:noFill/>
        </p:spPr>
        <p:txBody>
          <a:bodyPr wrap="none" rtlCol="0">
            <a:spAutoFit/>
          </a:bodyPr>
          <a:lstStyle/>
          <a:p>
            <a:r>
              <a:rPr lang="en-US" dirty="0" smtClean="0"/>
              <a:t>Memory</a:t>
            </a:r>
            <a:endParaRPr lang="en-US" dirty="0"/>
          </a:p>
        </p:txBody>
      </p:sp>
      <p:sp>
        <p:nvSpPr>
          <p:cNvPr id="20" name="TextBox 19"/>
          <p:cNvSpPr txBox="1"/>
          <p:nvPr/>
        </p:nvSpPr>
        <p:spPr>
          <a:xfrm>
            <a:off x="5906912" y="4239491"/>
            <a:ext cx="415637" cy="2308324"/>
          </a:xfrm>
          <a:prstGeom prst="rect">
            <a:avLst/>
          </a:prstGeom>
          <a:noFill/>
          <a:ln>
            <a:solidFill>
              <a:schemeClr val="tx1"/>
            </a:solidFill>
          </a:ln>
        </p:spPr>
        <p:txBody>
          <a:bodyPr wrap="square" rtlCol="0">
            <a:spAutoFit/>
          </a:bodyPr>
          <a:lstStyle/>
          <a:p>
            <a:endParaRPr lang="en-US" dirty="0" smtClean="0"/>
          </a:p>
          <a:p>
            <a:endParaRPr lang="en-US" dirty="0"/>
          </a:p>
          <a:p>
            <a:r>
              <a:rPr lang="en-US" dirty="0" smtClean="0"/>
              <a:t>Cache</a:t>
            </a:r>
          </a:p>
          <a:p>
            <a:endParaRPr lang="en-US" dirty="0"/>
          </a:p>
        </p:txBody>
      </p:sp>
      <p:sp>
        <p:nvSpPr>
          <p:cNvPr id="21" name="CustomShape 9"/>
          <p:cNvSpPr/>
          <p:nvPr/>
        </p:nvSpPr>
        <p:spPr>
          <a:xfrm>
            <a:off x="6322549" y="5185064"/>
            <a:ext cx="785520" cy="276218"/>
          </a:xfrm>
          <a:prstGeom prst="lef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2" name="Picture 2" descr="Bootstr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3" y="1910253"/>
            <a:ext cx="3498957" cy="14052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4755" y="3266005"/>
            <a:ext cx="697627" cy="369332"/>
          </a:xfrm>
          <a:prstGeom prst="rect">
            <a:avLst/>
          </a:prstGeom>
          <a:noFill/>
        </p:spPr>
        <p:txBody>
          <a:bodyPr wrap="none" rtlCol="0">
            <a:spAutoFit/>
          </a:bodyPr>
          <a:lstStyle/>
          <a:p>
            <a:r>
              <a:rPr lang="en-US" dirty="0" smtClean="0"/>
              <a:t>MBR</a:t>
            </a:r>
            <a:endParaRPr lang="en-US" dirty="0"/>
          </a:p>
        </p:txBody>
      </p:sp>
      <p:sp>
        <p:nvSpPr>
          <p:cNvPr id="8" name="TextBox 7"/>
          <p:cNvSpPr txBox="1"/>
          <p:nvPr/>
        </p:nvSpPr>
        <p:spPr>
          <a:xfrm>
            <a:off x="7108067" y="4579368"/>
            <a:ext cx="1517073" cy="369332"/>
          </a:xfrm>
          <a:prstGeom prst="rect">
            <a:avLst/>
          </a:prstGeom>
          <a:solidFill>
            <a:srgbClr val="C00000"/>
          </a:solidFill>
        </p:spPr>
        <p:txBody>
          <a:bodyPr wrap="square" rtlCol="0">
            <a:spAutoFit/>
          </a:bodyPr>
          <a:lstStyle/>
          <a:p>
            <a:r>
              <a:rPr lang="en-US" dirty="0" err="1" smtClean="0"/>
              <a:t>Bootloaders</a:t>
            </a:r>
            <a:endParaRPr lang="en-US" dirty="0"/>
          </a:p>
        </p:txBody>
      </p:sp>
      <p:cxnSp>
        <p:nvCxnSpPr>
          <p:cNvPr id="13" name="Straight Arrow Connector 12"/>
          <p:cNvCxnSpPr/>
          <p:nvPr/>
        </p:nvCxnSpPr>
        <p:spPr>
          <a:xfrm flipH="1">
            <a:off x="7108068" y="3551844"/>
            <a:ext cx="425341" cy="1120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08067" y="6145577"/>
            <a:ext cx="1517073" cy="369332"/>
          </a:xfrm>
          <a:prstGeom prst="rect">
            <a:avLst/>
          </a:prstGeom>
          <a:solidFill>
            <a:srgbClr val="C00000"/>
          </a:solidFill>
        </p:spPr>
        <p:txBody>
          <a:bodyPr wrap="square" rtlCol="0">
            <a:spAutoFit/>
          </a:bodyPr>
          <a:lstStyle/>
          <a:p>
            <a:r>
              <a:rPr lang="en-US" dirty="0" smtClean="0"/>
              <a:t>BIOS</a:t>
            </a:r>
            <a:endParaRPr lang="en-US" dirty="0"/>
          </a:p>
        </p:txBody>
      </p:sp>
      <p:sp>
        <p:nvSpPr>
          <p:cNvPr id="4" name="TextBox 3"/>
          <p:cNvSpPr txBox="1"/>
          <p:nvPr/>
        </p:nvSpPr>
        <p:spPr>
          <a:xfrm>
            <a:off x="7533409" y="1423510"/>
            <a:ext cx="1390124" cy="369332"/>
          </a:xfrm>
          <a:prstGeom prst="rect">
            <a:avLst/>
          </a:prstGeom>
          <a:noFill/>
        </p:spPr>
        <p:txBody>
          <a:bodyPr wrap="none" rtlCol="0">
            <a:spAutoFit/>
          </a:bodyPr>
          <a:lstStyle/>
          <a:p>
            <a:r>
              <a:rPr lang="en-US" dirty="0" err="1" smtClean="0"/>
              <a:t>bootloaders</a:t>
            </a:r>
            <a:endParaRPr lang="en-US" dirty="0"/>
          </a:p>
        </p:txBody>
      </p:sp>
      <p:cxnSp>
        <p:nvCxnSpPr>
          <p:cNvPr id="7" name="Straight Arrow Connector 6"/>
          <p:cNvCxnSpPr/>
          <p:nvPr/>
        </p:nvCxnSpPr>
        <p:spPr>
          <a:xfrm flipH="1">
            <a:off x="7909257" y="1728454"/>
            <a:ext cx="466461" cy="104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268191" y="4579368"/>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68191" y="546128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246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Boot-up process - V</a:t>
            </a:r>
            <a:endParaRPr lang="en-US" sz="3600" dirty="0"/>
          </a:p>
        </p:txBody>
      </p:sp>
      <p:sp>
        <p:nvSpPr>
          <p:cNvPr id="3" name="Text Placeholder 2"/>
          <p:cNvSpPr>
            <a:spLocks noGrp="1"/>
          </p:cNvSpPr>
          <p:nvPr>
            <p:ph type="body"/>
          </p:nvPr>
        </p:nvSpPr>
        <p:spPr>
          <a:xfrm>
            <a:off x="768240" y="2286000"/>
            <a:ext cx="3814151" cy="4023000"/>
          </a:xfrm>
        </p:spPr>
        <p:txBody>
          <a:bodyPr/>
          <a:lstStyle/>
          <a:p>
            <a:pPr marL="514350" indent="-514350">
              <a:buFont typeface="+mj-lt"/>
              <a:buAutoNum type="arabicPeriod"/>
            </a:pPr>
            <a:r>
              <a:rPr lang="en-US" sz="2400" dirty="0" smtClean="0"/>
              <a:t>Power-On (hardware up &amp; running)</a:t>
            </a:r>
            <a:endParaRPr lang="en-US" sz="2400" dirty="0"/>
          </a:p>
          <a:p>
            <a:pPr marL="514350" indent="-514350">
              <a:buFont typeface="+mj-lt"/>
              <a:buAutoNum type="arabicPeriod"/>
            </a:pPr>
            <a:r>
              <a:rPr lang="en-US" sz="2400" dirty="0" smtClean="0"/>
              <a:t>Run BIOS</a:t>
            </a:r>
          </a:p>
          <a:p>
            <a:pPr marL="514350" indent="-514350">
              <a:buFont typeface="+mj-lt"/>
              <a:buAutoNum type="arabicPeriod"/>
            </a:pPr>
            <a:r>
              <a:rPr lang="en-US" sz="2400" dirty="0" smtClean="0"/>
              <a:t>BIOS </a:t>
            </a:r>
            <a:r>
              <a:rPr lang="en-US" sz="2400" dirty="0"/>
              <a:t>load and </a:t>
            </a:r>
            <a:r>
              <a:rPr lang="en-US" sz="2400" dirty="0" smtClean="0"/>
              <a:t>run MBR</a:t>
            </a:r>
            <a:endParaRPr lang="en-US" sz="2400" dirty="0"/>
          </a:p>
          <a:p>
            <a:pPr marL="514350" indent="-514350">
              <a:buFont typeface="+mj-lt"/>
              <a:buAutoNum type="arabicPeriod"/>
            </a:pPr>
            <a:r>
              <a:rPr lang="en-US" sz="2400" dirty="0" smtClean="0"/>
              <a:t>MBR </a:t>
            </a:r>
            <a:r>
              <a:rPr lang="en-US" sz="2400" dirty="0"/>
              <a:t>may load </a:t>
            </a:r>
            <a:r>
              <a:rPr lang="en-US" sz="2400" dirty="0" smtClean="0"/>
              <a:t>boot loaders </a:t>
            </a:r>
            <a:r>
              <a:rPr lang="en-US" sz="2400" dirty="0"/>
              <a:t>(</a:t>
            </a:r>
            <a:r>
              <a:rPr lang="en-US" sz="2400" dirty="0" smtClean="0"/>
              <a:t>chain-loading)</a:t>
            </a:r>
          </a:p>
          <a:p>
            <a:pPr marL="514350" indent="-514350">
              <a:buFont typeface="+mj-lt"/>
              <a:buAutoNum type="arabicPeriod"/>
            </a:pPr>
            <a:r>
              <a:rPr lang="en-US" sz="2400" dirty="0" smtClean="0"/>
              <a:t>Load and run OS</a:t>
            </a:r>
            <a:endParaRPr lang="en-US" sz="2400" dirty="0"/>
          </a:p>
        </p:txBody>
      </p:sp>
      <p:sp>
        <p:nvSpPr>
          <p:cNvPr id="10" name="TextBox 9"/>
          <p:cNvSpPr txBox="1"/>
          <p:nvPr/>
        </p:nvSpPr>
        <p:spPr>
          <a:xfrm>
            <a:off x="4810991" y="4239491"/>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Decode</a:t>
            </a:r>
          </a:p>
          <a:p>
            <a:endParaRPr lang="en-US" dirty="0"/>
          </a:p>
          <a:p>
            <a:endParaRPr lang="en-US" dirty="0" smtClean="0"/>
          </a:p>
          <a:p>
            <a:r>
              <a:rPr lang="en-US" dirty="0" smtClean="0"/>
              <a:t>Execute</a:t>
            </a:r>
          </a:p>
          <a:p>
            <a:endParaRPr lang="en-US" dirty="0"/>
          </a:p>
          <a:p>
            <a:endParaRPr lang="en-US" dirty="0" smtClean="0"/>
          </a:p>
          <a:p>
            <a:r>
              <a:rPr lang="en-US" dirty="0" err="1" smtClean="0"/>
              <a:t>Writeback</a:t>
            </a:r>
            <a:endParaRPr lang="en-US" dirty="0" smtClean="0"/>
          </a:p>
          <a:p>
            <a:endParaRPr lang="en-US" dirty="0"/>
          </a:p>
        </p:txBody>
      </p:sp>
      <p:sp>
        <p:nvSpPr>
          <p:cNvPr id="11" name="TextBox 10"/>
          <p:cNvSpPr txBox="1"/>
          <p:nvPr/>
        </p:nvSpPr>
        <p:spPr>
          <a:xfrm>
            <a:off x="7108069" y="4239491"/>
            <a:ext cx="151707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smtClean="0"/>
          </a:p>
          <a:p>
            <a:endParaRPr lang="en-US" dirty="0" smtClean="0"/>
          </a:p>
          <a:p>
            <a:endParaRPr lang="en-US" dirty="0"/>
          </a:p>
          <a:p>
            <a:endParaRPr lang="en-US" dirty="0" smtClean="0"/>
          </a:p>
          <a:p>
            <a:r>
              <a:rPr lang="en-US" dirty="0" smtClean="0"/>
              <a:t> </a:t>
            </a:r>
          </a:p>
          <a:p>
            <a:endParaRPr lang="en-US" dirty="0"/>
          </a:p>
          <a:p>
            <a:endParaRPr lang="en-US" dirty="0" smtClean="0"/>
          </a:p>
          <a:p>
            <a:endParaRPr lang="en-US" dirty="0" smtClean="0"/>
          </a:p>
        </p:txBody>
      </p:sp>
      <p:sp>
        <p:nvSpPr>
          <p:cNvPr id="16" name="TextBox 15"/>
          <p:cNvSpPr txBox="1"/>
          <p:nvPr/>
        </p:nvSpPr>
        <p:spPr>
          <a:xfrm>
            <a:off x="5122718" y="3927764"/>
            <a:ext cx="671979" cy="369332"/>
          </a:xfrm>
          <a:prstGeom prst="rect">
            <a:avLst/>
          </a:prstGeom>
          <a:noFill/>
        </p:spPr>
        <p:txBody>
          <a:bodyPr wrap="none" rtlCol="0">
            <a:spAutoFit/>
          </a:bodyPr>
          <a:lstStyle/>
          <a:p>
            <a:r>
              <a:rPr lang="en-US" dirty="0" smtClean="0"/>
              <a:t>CPU</a:t>
            </a:r>
            <a:endParaRPr lang="en-US" dirty="0"/>
          </a:p>
        </p:txBody>
      </p:sp>
      <p:sp>
        <p:nvSpPr>
          <p:cNvPr id="17" name="TextBox 16"/>
          <p:cNvSpPr txBox="1"/>
          <p:nvPr/>
        </p:nvSpPr>
        <p:spPr>
          <a:xfrm>
            <a:off x="7357491" y="3927764"/>
            <a:ext cx="1018227" cy="369332"/>
          </a:xfrm>
          <a:prstGeom prst="rect">
            <a:avLst/>
          </a:prstGeom>
          <a:noFill/>
        </p:spPr>
        <p:txBody>
          <a:bodyPr wrap="none" rtlCol="0">
            <a:spAutoFit/>
          </a:bodyPr>
          <a:lstStyle/>
          <a:p>
            <a:r>
              <a:rPr lang="en-US" dirty="0" smtClean="0"/>
              <a:t>Memory</a:t>
            </a:r>
            <a:endParaRPr lang="en-US" dirty="0"/>
          </a:p>
        </p:txBody>
      </p:sp>
      <p:sp>
        <p:nvSpPr>
          <p:cNvPr id="20" name="TextBox 19"/>
          <p:cNvSpPr txBox="1"/>
          <p:nvPr/>
        </p:nvSpPr>
        <p:spPr>
          <a:xfrm>
            <a:off x="5906912" y="4239491"/>
            <a:ext cx="415637" cy="2308324"/>
          </a:xfrm>
          <a:prstGeom prst="rect">
            <a:avLst/>
          </a:prstGeom>
          <a:noFill/>
          <a:ln>
            <a:solidFill>
              <a:schemeClr val="tx1"/>
            </a:solidFill>
          </a:ln>
        </p:spPr>
        <p:txBody>
          <a:bodyPr wrap="square" rtlCol="0">
            <a:spAutoFit/>
          </a:bodyPr>
          <a:lstStyle/>
          <a:p>
            <a:endParaRPr lang="en-US" dirty="0" smtClean="0"/>
          </a:p>
          <a:p>
            <a:endParaRPr lang="en-US" dirty="0"/>
          </a:p>
          <a:p>
            <a:r>
              <a:rPr lang="en-US" dirty="0" smtClean="0"/>
              <a:t>Cache</a:t>
            </a:r>
          </a:p>
          <a:p>
            <a:endParaRPr lang="en-US" dirty="0"/>
          </a:p>
        </p:txBody>
      </p:sp>
      <p:sp>
        <p:nvSpPr>
          <p:cNvPr id="21" name="CustomShape 9"/>
          <p:cNvSpPr/>
          <p:nvPr/>
        </p:nvSpPr>
        <p:spPr>
          <a:xfrm>
            <a:off x="6322549" y="5185064"/>
            <a:ext cx="785520" cy="276218"/>
          </a:xfrm>
          <a:prstGeom prst="lef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2" name="Picture 2" descr="Bootstr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3" y="1887479"/>
            <a:ext cx="3498957" cy="14052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4755" y="3266005"/>
            <a:ext cx="697627" cy="369332"/>
          </a:xfrm>
          <a:prstGeom prst="rect">
            <a:avLst/>
          </a:prstGeom>
          <a:noFill/>
        </p:spPr>
        <p:txBody>
          <a:bodyPr wrap="none" rtlCol="0">
            <a:spAutoFit/>
          </a:bodyPr>
          <a:lstStyle/>
          <a:p>
            <a:r>
              <a:rPr lang="en-US" dirty="0" smtClean="0"/>
              <a:t>MBR</a:t>
            </a:r>
            <a:endParaRPr lang="en-US" dirty="0"/>
          </a:p>
        </p:txBody>
      </p:sp>
      <p:sp>
        <p:nvSpPr>
          <p:cNvPr id="8" name="TextBox 7"/>
          <p:cNvSpPr txBox="1"/>
          <p:nvPr/>
        </p:nvSpPr>
        <p:spPr>
          <a:xfrm>
            <a:off x="7108067" y="4579368"/>
            <a:ext cx="1517073" cy="369332"/>
          </a:xfrm>
          <a:prstGeom prst="rect">
            <a:avLst/>
          </a:prstGeom>
          <a:solidFill>
            <a:srgbClr val="C00000"/>
          </a:solidFill>
        </p:spPr>
        <p:txBody>
          <a:bodyPr wrap="square" rtlCol="0">
            <a:spAutoFit/>
          </a:bodyPr>
          <a:lstStyle/>
          <a:p>
            <a:r>
              <a:rPr lang="en-US" dirty="0" smtClean="0"/>
              <a:t>OS</a:t>
            </a:r>
            <a:endParaRPr lang="en-US" dirty="0"/>
          </a:p>
        </p:txBody>
      </p:sp>
      <p:cxnSp>
        <p:nvCxnSpPr>
          <p:cNvPr id="13" name="Straight Arrow Connector 12"/>
          <p:cNvCxnSpPr/>
          <p:nvPr/>
        </p:nvCxnSpPr>
        <p:spPr>
          <a:xfrm flipH="1">
            <a:off x="7108068" y="3551844"/>
            <a:ext cx="425341" cy="1120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08067" y="6145577"/>
            <a:ext cx="1517073" cy="369332"/>
          </a:xfrm>
          <a:prstGeom prst="rect">
            <a:avLst/>
          </a:prstGeom>
          <a:solidFill>
            <a:srgbClr val="C00000"/>
          </a:solidFill>
        </p:spPr>
        <p:txBody>
          <a:bodyPr wrap="square" rtlCol="0">
            <a:spAutoFit/>
          </a:bodyPr>
          <a:lstStyle/>
          <a:p>
            <a:r>
              <a:rPr lang="en-US" dirty="0" smtClean="0"/>
              <a:t>BIOS</a:t>
            </a:r>
            <a:endParaRPr lang="en-US" dirty="0"/>
          </a:p>
        </p:txBody>
      </p:sp>
      <p:sp>
        <p:nvSpPr>
          <p:cNvPr id="4" name="TextBox 3"/>
          <p:cNvSpPr txBox="1"/>
          <p:nvPr/>
        </p:nvSpPr>
        <p:spPr>
          <a:xfrm>
            <a:off x="7533409" y="1400736"/>
            <a:ext cx="1390124" cy="369332"/>
          </a:xfrm>
          <a:prstGeom prst="rect">
            <a:avLst/>
          </a:prstGeom>
          <a:noFill/>
        </p:spPr>
        <p:txBody>
          <a:bodyPr wrap="none" rtlCol="0">
            <a:spAutoFit/>
          </a:bodyPr>
          <a:lstStyle/>
          <a:p>
            <a:r>
              <a:rPr lang="en-US" dirty="0" err="1" smtClean="0"/>
              <a:t>bootloaders</a:t>
            </a:r>
            <a:endParaRPr lang="en-US" dirty="0"/>
          </a:p>
        </p:txBody>
      </p:sp>
      <p:cxnSp>
        <p:nvCxnSpPr>
          <p:cNvPr id="7" name="Straight Arrow Connector 6"/>
          <p:cNvCxnSpPr/>
          <p:nvPr/>
        </p:nvCxnSpPr>
        <p:spPr>
          <a:xfrm flipH="1">
            <a:off x="7909257" y="1705680"/>
            <a:ext cx="466461" cy="104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7808789" y="3085554"/>
            <a:ext cx="419682" cy="32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99691" y="3313062"/>
            <a:ext cx="518091" cy="369332"/>
          </a:xfrm>
          <a:prstGeom prst="rect">
            <a:avLst/>
          </a:prstGeom>
          <a:noFill/>
        </p:spPr>
        <p:txBody>
          <a:bodyPr wrap="none" rtlCol="0">
            <a:spAutoFit/>
          </a:bodyPr>
          <a:lstStyle/>
          <a:p>
            <a:r>
              <a:rPr lang="en-US" dirty="0" smtClean="0"/>
              <a:t>OS</a:t>
            </a:r>
            <a:endParaRPr lang="en-US" dirty="0"/>
          </a:p>
        </p:txBody>
      </p:sp>
      <p:cxnSp>
        <p:nvCxnSpPr>
          <p:cNvPr id="24" name="Straight Arrow Connector 23"/>
          <p:cNvCxnSpPr/>
          <p:nvPr/>
        </p:nvCxnSpPr>
        <p:spPr>
          <a:xfrm>
            <a:off x="5257800" y="4579368"/>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278582" y="546128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132923" y="4968004"/>
            <a:ext cx="1225015" cy="261610"/>
          </a:xfrm>
          <a:prstGeom prst="rect">
            <a:avLst/>
          </a:prstGeom>
        </p:spPr>
        <p:txBody>
          <a:bodyPr wrap="none">
            <a:spAutoFit/>
          </a:bodyPr>
          <a:lstStyle/>
          <a:p>
            <a:r>
              <a:rPr lang="en-US" sz="1100" dirty="0"/>
              <a:t>Instruction Fetch</a:t>
            </a:r>
            <a:endParaRPr lang="en-SG" sz="1100" dirty="0"/>
          </a:p>
        </p:txBody>
      </p:sp>
      <p:sp>
        <p:nvSpPr>
          <p:cNvPr id="14" name="Rectangle 13"/>
          <p:cNvSpPr/>
          <p:nvPr/>
        </p:nvSpPr>
        <p:spPr>
          <a:xfrm>
            <a:off x="6114730" y="5397976"/>
            <a:ext cx="1140056" cy="261610"/>
          </a:xfrm>
          <a:prstGeom prst="rect">
            <a:avLst/>
          </a:prstGeom>
        </p:spPr>
        <p:txBody>
          <a:bodyPr wrap="none">
            <a:spAutoFit/>
          </a:bodyPr>
          <a:lstStyle/>
          <a:p>
            <a:r>
              <a:rPr lang="en-US" sz="1100" dirty="0"/>
              <a:t>Data read/write</a:t>
            </a:r>
            <a:endParaRPr lang="en-SG" sz="1100" dirty="0"/>
          </a:p>
        </p:txBody>
      </p:sp>
    </p:spTree>
    <p:extLst>
      <p:ext uri="{BB962C8B-B14F-4D97-AF65-F5344CB8AC3E}">
        <p14:creationId xmlns:p14="http://schemas.microsoft.com/office/powerpoint/2010/main" val="1106188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Need BIOS?</a:t>
            </a:r>
            <a:endParaRPr lang="en-US" dirty="0"/>
          </a:p>
        </p:txBody>
      </p:sp>
      <p:sp>
        <p:nvSpPr>
          <p:cNvPr id="3" name="Text Placeholder 2"/>
          <p:cNvSpPr>
            <a:spLocks noGrp="1"/>
          </p:cNvSpPr>
          <p:nvPr>
            <p:ph type="body"/>
          </p:nvPr>
        </p:nvSpPr>
        <p:spPr>
          <a:xfrm>
            <a:off x="903322" y="3183087"/>
            <a:ext cx="7289640" cy="1499400"/>
          </a:xfrm>
        </p:spPr>
        <p:txBody>
          <a:bodyPr/>
          <a:lstStyle/>
          <a:p>
            <a:r>
              <a:rPr lang="en-US" sz="2400" b="1" dirty="0" smtClean="0"/>
              <a:t>Initialize and Test HW Components</a:t>
            </a:r>
          </a:p>
          <a:p>
            <a:pPr lvl="1"/>
            <a:r>
              <a:rPr lang="en-US" sz="2000" dirty="0" smtClean="0"/>
              <a:t>ensure </a:t>
            </a:r>
            <a:r>
              <a:rPr lang="en-US" sz="2000" dirty="0"/>
              <a:t>that the components are attached, functional and accessible to the Operating System (OS)</a:t>
            </a:r>
            <a:endParaRPr lang="en-US" sz="2000" b="1" dirty="0" smtClean="0"/>
          </a:p>
          <a:p>
            <a:r>
              <a:rPr lang="en-US" sz="2400" b="1" dirty="0" smtClean="0"/>
              <a:t>Load </a:t>
            </a:r>
            <a:r>
              <a:rPr lang="en-US" sz="2400" b="1" dirty="0" err="1" smtClean="0"/>
              <a:t>bootloader</a:t>
            </a:r>
            <a:r>
              <a:rPr lang="en-US" sz="2400" b="1" dirty="0" smtClean="0"/>
              <a:t> </a:t>
            </a:r>
            <a:r>
              <a:rPr lang="en-US" sz="2400" b="1" dirty="0"/>
              <a:t>or </a:t>
            </a:r>
            <a:r>
              <a:rPr lang="en-US" sz="2400" b="1" dirty="0" smtClean="0"/>
              <a:t>OS</a:t>
            </a:r>
          </a:p>
          <a:p>
            <a:pPr lvl="1"/>
            <a:r>
              <a:rPr lang="en-US" sz="2000" dirty="0"/>
              <a:t>BIOS loads the OS </a:t>
            </a:r>
            <a:r>
              <a:rPr lang="en-US" sz="2000" dirty="0" smtClean="0"/>
              <a:t>directly or loads </a:t>
            </a:r>
            <a:r>
              <a:rPr lang="en-US" sz="2000" dirty="0"/>
              <a:t>the </a:t>
            </a:r>
            <a:r>
              <a:rPr lang="en-US" sz="2000" dirty="0" err="1" smtClean="0"/>
              <a:t>bootloader</a:t>
            </a:r>
            <a:r>
              <a:rPr lang="en-US" sz="2000" dirty="0" smtClean="0"/>
              <a:t> and then </a:t>
            </a:r>
            <a:r>
              <a:rPr lang="en-US" sz="2000" dirty="0"/>
              <a:t>passes control to the </a:t>
            </a:r>
            <a:r>
              <a:rPr lang="en-US" sz="2000" dirty="0" err="1"/>
              <a:t>bootloader</a:t>
            </a:r>
            <a:endParaRPr lang="en-US" sz="2000" b="1" dirty="0" smtClean="0"/>
          </a:p>
          <a:p>
            <a:r>
              <a:rPr lang="en-US" sz="2400" b="1" dirty="0" smtClean="0"/>
              <a:t>Provide </a:t>
            </a:r>
            <a:r>
              <a:rPr lang="en-US" sz="2400" b="1" dirty="0"/>
              <a:t>an abstraction layer for I/O </a:t>
            </a:r>
            <a:r>
              <a:rPr lang="en-US" sz="2400" b="1" dirty="0" smtClean="0"/>
              <a:t>devices</a:t>
            </a:r>
          </a:p>
          <a:p>
            <a:pPr lvl="1"/>
            <a:r>
              <a:rPr lang="en-US" sz="2000" dirty="0"/>
              <a:t>BIOS facilitates </a:t>
            </a:r>
            <a:r>
              <a:rPr lang="en-US" sz="2000" dirty="0" smtClean="0"/>
              <a:t>the interaction btw OS and application </a:t>
            </a:r>
            <a:r>
              <a:rPr lang="en-US" sz="2000" dirty="0"/>
              <a:t>by providing an abstraction layer for I/O devices.</a:t>
            </a:r>
          </a:p>
        </p:txBody>
      </p:sp>
    </p:spTree>
    <p:extLst>
      <p:ext uri="{BB962C8B-B14F-4D97-AF65-F5344CB8AC3E}">
        <p14:creationId xmlns:p14="http://schemas.microsoft.com/office/powerpoint/2010/main" val="1083524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260475"/>
            <a:ext cx="8458200" cy="685800"/>
          </a:xfrm>
        </p:spPr>
        <p:txBody>
          <a:bodyPr/>
          <a:lstStyle/>
          <a:p>
            <a:r>
              <a:rPr lang="en-US" sz="3600" dirty="0"/>
              <a:t>What does an OS do?</a:t>
            </a:r>
            <a:r>
              <a:rPr lang="en-US" altLang="en-US" sz="3600" dirty="0" smtClean="0"/>
              <a:t/>
            </a:r>
            <a:br>
              <a:rPr lang="en-US" altLang="en-US" sz="3600" dirty="0" smtClean="0"/>
            </a:br>
            <a:endParaRPr lang="en-US" altLang="en-US" sz="3600" dirty="0" smtClean="0"/>
          </a:p>
        </p:txBody>
      </p:sp>
      <p:sp>
        <p:nvSpPr>
          <p:cNvPr id="13315" name="Rectangle 3"/>
          <p:cNvSpPr>
            <a:spLocks noGrp="1" noChangeArrowheads="1"/>
          </p:cNvSpPr>
          <p:nvPr>
            <p:ph type="body" idx="4294967295"/>
          </p:nvPr>
        </p:nvSpPr>
        <p:spPr>
          <a:xfrm>
            <a:off x="685800" y="1859972"/>
            <a:ext cx="8153400" cy="3931227"/>
          </a:xfrm>
          <a:prstGeom prst="rect">
            <a:avLst/>
          </a:prstGeom>
        </p:spPr>
        <p:txBody>
          <a:bodyPr/>
          <a:lstStyle/>
          <a:p>
            <a:pPr marL="457200" indent="-457200"/>
            <a:r>
              <a:rPr lang="en-US" sz="3200" dirty="0"/>
              <a:t>Interface/Abstraction</a:t>
            </a:r>
          </a:p>
          <a:p>
            <a:pPr marL="914400" lvl="8" indent="-457200"/>
            <a:r>
              <a:rPr lang="en-US" sz="3200" dirty="0"/>
              <a:t>API for programmers</a:t>
            </a:r>
          </a:p>
          <a:p>
            <a:pPr marL="914400" lvl="8" indent="-457200"/>
            <a:r>
              <a:rPr lang="en-US" sz="3200" dirty="0"/>
              <a:t>Remove need for low-level details</a:t>
            </a:r>
          </a:p>
          <a:p>
            <a:r>
              <a:rPr lang="en-US" sz="3200" dirty="0"/>
              <a:t>Portability</a:t>
            </a:r>
          </a:p>
          <a:p>
            <a:r>
              <a:rPr lang="en-US" sz="3200" dirty="0"/>
              <a:t>Resource Management</a:t>
            </a:r>
          </a:p>
          <a:p>
            <a:pPr lvl="1"/>
            <a:r>
              <a:rPr lang="en-US" sz="3200" dirty="0"/>
              <a:t>Virtualization</a:t>
            </a:r>
          </a:p>
          <a:p>
            <a:r>
              <a:rPr lang="en-US" sz="3200" dirty="0"/>
              <a:t>Security</a:t>
            </a:r>
          </a:p>
          <a:p>
            <a:pPr>
              <a:lnSpc>
                <a:spcPct val="80000"/>
              </a:lnSpc>
            </a:pPr>
            <a:endParaRPr lang="en-US" altLang="en-US" dirty="0" smtClean="0"/>
          </a:p>
        </p:txBody>
      </p:sp>
    </p:spTree>
    <p:extLst>
      <p:ext uri="{BB962C8B-B14F-4D97-AF65-F5344CB8AC3E}">
        <p14:creationId xmlns:p14="http://schemas.microsoft.com/office/powerpoint/2010/main" val="788614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Text Placeholder 2"/>
          <p:cNvSpPr>
            <a:spLocks noGrp="1"/>
          </p:cNvSpPr>
          <p:nvPr>
            <p:ph type="body"/>
          </p:nvPr>
        </p:nvSpPr>
        <p:spPr>
          <a:xfrm>
            <a:off x="768239" y="2286000"/>
            <a:ext cx="8133151" cy="486697"/>
          </a:xfrm>
        </p:spPr>
        <p:txBody>
          <a:bodyPr/>
          <a:lstStyle/>
          <a:p>
            <a:r>
              <a:rPr lang="en-US" sz="3200" dirty="0" smtClean="0"/>
              <a:t>Hypervisor/Virtual </a:t>
            </a:r>
            <a:r>
              <a:rPr lang="en-US" sz="3200" dirty="0" smtClean="0"/>
              <a:t>Machine Monitor</a:t>
            </a:r>
            <a:r>
              <a:rPr lang="en-US" sz="3200" dirty="0"/>
              <a:t> </a:t>
            </a:r>
            <a:r>
              <a:rPr lang="en-US" sz="3200" dirty="0" smtClean="0"/>
              <a:t>(VMM)</a:t>
            </a:r>
          </a:p>
          <a:p>
            <a:endParaRPr lang="en-US" dirty="0"/>
          </a:p>
        </p:txBody>
      </p:sp>
      <p:pic>
        <p:nvPicPr>
          <p:cNvPr id="1026" name="Picture 2" descr="https://upload.wikimedia.org/wikipedia/commons/thumb/e/e1/Hyperviseur.png/400px-Hyperviseu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227" y="3042763"/>
            <a:ext cx="5278470" cy="329904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1691148" y="4129549"/>
            <a:ext cx="462117" cy="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0083" y="3677716"/>
            <a:ext cx="1252266" cy="738664"/>
          </a:xfrm>
          <a:prstGeom prst="rect">
            <a:avLst/>
          </a:prstGeom>
          <a:noFill/>
        </p:spPr>
        <p:txBody>
          <a:bodyPr wrap="none" rtlCol="0">
            <a:spAutoFit/>
          </a:bodyPr>
          <a:lstStyle/>
          <a:p>
            <a:r>
              <a:rPr lang="en-US" sz="1400" dirty="0" err="1" smtClean="0"/>
              <a:t>Xen</a:t>
            </a:r>
            <a:endParaRPr lang="en-US" sz="1400" dirty="0" smtClean="0"/>
          </a:p>
          <a:p>
            <a:r>
              <a:rPr lang="en-US" sz="1400" dirty="0" smtClean="0"/>
              <a:t>Hyper V</a:t>
            </a:r>
          </a:p>
          <a:p>
            <a:r>
              <a:rPr lang="en-US" sz="1400" dirty="0" smtClean="0"/>
              <a:t>VMware ESX</a:t>
            </a:r>
            <a:endParaRPr lang="en-US" sz="1400" dirty="0"/>
          </a:p>
        </p:txBody>
      </p:sp>
      <p:cxnSp>
        <p:nvCxnSpPr>
          <p:cNvPr id="8" name="Straight Arrow Connector 7"/>
          <p:cNvCxnSpPr/>
          <p:nvPr/>
        </p:nvCxnSpPr>
        <p:spPr>
          <a:xfrm flipH="1" flipV="1">
            <a:off x="6874489" y="3908644"/>
            <a:ext cx="137651" cy="23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76102" y="4139381"/>
            <a:ext cx="2225289" cy="1169551"/>
          </a:xfrm>
          <a:prstGeom prst="rect">
            <a:avLst/>
          </a:prstGeom>
          <a:noFill/>
        </p:spPr>
        <p:txBody>
          <a:bodyPr wrap="none" rtlCol="0">
            <a:spAutoFit/>
          </a:bodyPr>
          <a:lstStyle/>
          <a:p>
            <a:r>
              <a:rPr lang="en-US" sz="1400" dirty="0" smtClean="0"/>
              <a:t>VMware </a:t>
            </a:r>
          </a:p>
          <a:p>
            <a:r>
              <a:rPr lang="en-US" sz="1400" dirty="0" smtClean="0"/>
              <a:t>Workstation/</a:t>
            </a:r>
          </a:p>
          <a:p>
            <a:r>
              <a:rPr lang="en-US" sz="1400" dirty="0" smtClean="0"/>
              <a:t>Player</a:t>
            </a:r>
            <a:br>
              <a:rPr lang="en-US" sz="1400" dirty="0" smtClean="0"/>
            </a:br>
            <a:r>
              <a:rPr lang="en-US" sz="1400" dirty="0" err="1" smtClean="0"/>
              <a:t>VirtualBox</a:t>
            </a:r>
            <a:endParaRPr lang="en-US" sz="1400" dirty="0" smtClean="0"/>
          </a:p>
          <a:p>
            <a:r>
              <a:rPr lang="en-US" sz="1400" dirty="0" smtClean="0"/>
              <a:t>Parallels Desktop for Mac</a:t>
            </a:r>
          </a:p>
        </p:txBody>
      </p:sp>
    </p:spTree>
    <p:extLst>
      <p:ext uri="{BB962C8B-B14F-4D97-AF65-F5344CB8AC3E}">
        <p14:creationId xmlns:p14="http://schemas.microsoft.com/office/powerpoint/2010/main" val="1892806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260475"/>
            <a:ext cx="8458200" cy="685800"/>
          </a:xfrm>
        </p:spPr>
        <p:txBody>
          <a:bodyPr/>
          <a:lstStyle/>
          <a:p>
            <a:r>
              <a:rPr lang="en-US" sz="3600" dirty="0"/>
              <a:t>Before there were computers</a:t>
            </a:r>
            <a:r>
              <a:rPr lang="en-US" altLang="en-US" sz="3600" dirty="0" smtClean="0"/>
              <a:t/>
            </a:r>
            <a:br>
              <a:rPr lang="en-US" altLang="en-US" sz="3600" dirty="0" smtClean="0"/>
            </a:br>
            <a:endParaRPr lang="en-US" altLang="en-US" sz="3600" dirty="0" smtClean="0"/>
          </a:p>
        </p:txBody>
      </p:sp>
      <p:sp>
        <p:nvSpPr>
          <p:cNvPr id="13315" name="Rectangle 3"/>
          <p:cNvSpPr>
            <a:spLocks noGrp="1" noChangeArrowheads="1"/>
          </p:cNvSpPr>
          <p:nvPr>
            <p:ph type="body" idx="4294967295"/>
          </p:nvPr>
        </p:nvSpPr>
        <p:spPr>
          <a:xfrm>
            <a:off x="685800" y="1859972"/>
            <a:ext cx="8153400" cy="3931227"/>
          </a:xfrm>
          <a:prstGeom prst="rect">
            <a:avLst/>
          </a:prstGeom>
        </p:spPr>
        <p:txBody>
          <a:bodyPr/>
          <a:lstStyle/>
          <a:p>
            <a:r>
              <a:rPr lang="en-US" sz="3200" dirty="0"/>
              <a:t>“Computers” are more like super-sized calculators</a:t>
            </a:r>
          </a:p>
          <a:p>
            <a:pPr>
              <a:lnSpc>
                <a:spcPct val="80000"/>
              </a:lnSpc>
            </a:pPr>
            <a:endParaRPr lang="en-US" altLang="en-US" dirty="0" smtClean="0"/>
          </a:p>
        </p:txBody>
      </p:sp>
    </p:spTree>
    <p:extLst>
      <p:ext uri="{BB962C8B-B14F-4D97-AF65-F5344CB8AC3E}">
        <p14:creationId xmlns:p14="http://schemas.microsoft.com/office/powerpoint/2010/main" val="1246360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Von Neumann Model</a:t>
            </a:r>
            <a:endParaRPr lang="en-US" sz="3600" dirty="0"/>
          </a:p>
        </p:txBody>
      </p:sp>
      <p:pic>
        <p:nvPicPr>
          <p:cNvPr id="1026" name="Picture 2" descr="https://upload.wikimedia.org/wikipedia/commons/thumb/e/e5/Von_Neumann_Architecture.svg/330px-Von_Neumann_Architectu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211" y="2552351"/>
            <a:ext cx="5751506" cy="332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040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&lt;1950s: Initial computing machines</a:t>
            </a:r>
            <a:endParaRPr lang="en-SG" sz="3600" dirty="0"/>
          </a:p>
        </p:txBody>
      </p:sp>
      <p:pic>
        <p:nvPicPr>
          <p:cNvPr id="4" name="Picture 3" descr="Cambridge_differential_analyser.jpg"/>
          <p:cNvPicPr>
            <a:picLocks noChangeAspect="1"/>
          </p:cNvPicPr>
          <p:nvPr/>
        </p:nvPicPr>
        <p:blipFill>
          <a:blip r:embed="rId3" cstate="print"/>
          <a:stretch>
            <a:fillRect/>
          </a:stretch>
        </p:blipFill>
        <p:spPr>
          <a:xfrm>
            <a:off x="785786" y="1785926"/>
            <a:ext cx="4884650" cy="3571900"/>
          </a:xfrm>
          <a:prstGeom prst="rect">
            <a:avLst/>
          </a:prstGeom>
        </p:spPr>
      </p:pic>
      <p:pic>
        <p:nvPicPr>
          <p:cNvPr id="5" name="Picture 4" descr="calculator1.jpg"/>
          <p:cNvPicPr>
            <a:picLocks noChangeAspect="1"/>
          </p:cNvPicPr>
          <p:nvPr/>
        </p:nvPicPr>
        <p:blipFill>
          <a:blip r:embed="rId4" cstate="print"/>
          <a:stretch>
            <a:fillRect/>
          </a:stretch>
        </p:blipFill>
        <p:spPr>
          <a:xfrm>
            <a:off x="6000760" y="3857628"/>
            <a:ext cx="2151042" cy="1613282"/>
          </a:xfrm>
          <a:prstGeom prst="rect">
            <a:avLst/>
          </a:prstGeom>
        </p:spPr>
      </p:pic>
      <p:sp>
        <p:nvSpPr>
          <p:cNvPr id="6" name="TextBox 5"/>
          <p:cNvSpPr txBox="1"/>
          <p:nvPr/>
        </p:nvSpPr>
        <p:spPr>
          <a:xfrm>
            <a:off x="785786" y="5417122"/>
            <a:ext cx="3412153" cy="369332"/>
          </a:xfrm>
          <a:prstGeom prst="rect">
            <a:avLst/>
          </a:prstGeom>
          <a:noFill/>
        </p:spPr>
        <p:txBody>
          <a:bodyPr wrap="none" rtlCol="0">
            <a:spAutoFit/>
          </a:bodyPr>
          <a:lstStyle/>
          <a:p>
            <a:r>
              <a:rPr lang="en-US" dirty="0"/>
              <a:t>Cambridge Differential Analyzer</a:t>
            </a:r>
            <a:endParaRPr lang="en-SG" dirty="0"/>
          </a:p>
        </p:txBody>
      </p:sp>
    </p:spTree>
    <p:extLst>
      <p:ext uri="{BB962C8B-B14F-4D97-AF65-F5344CB8AC3E}">
        <p14:creationId xmlns:p14="http://schemas.microsoft.com/office/powerpoint/2010/main" val="2661694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260475"/>
            <a:ext cx="8458200" cy="685800"/>
          </a:xfrm>
        </p:spPr>
        <p:txBody>
          <a:bodyPr/>
          <a:lstStyle/>
          <a:p>
            <a:r>
              <a:rPr lang="en-US" sz="3600" dirty="0"/>
              <a:t>Before there were computers</a:t>
            </a:r>
            <a:r>
              <a:rPr lang="en-US" altLang="en-US" sz="3600" dirty="0" smtClean="0"/>
              <a:t/>
            </a:r>
            <a:br>
              <a:rPr lang="en-US" altLang="en-US" sz="3600" dirty="0" smtClean="0"/>
            </a:br>
            <a:endParaRPr lang="en-US" altLang="en-US" sz="3600" dirty="0" smtClean="0"/>
          </a:p>
        </p:txBody>
      </p:sp>
      <p:sp>
        <p:nvSpPr>
          <p:cNvPr id="13315" name="Rectangle 3"/>
          <p:cNvSpPr>
            <a:spLocks noGrp="1" noChangeArrowheads="1"/>
          </p:cNvSpPr>
          <p:nvPr>
            <p:ph type="body" idx="4294967295"/>
          </p:nvPr>
        </p:nvSpPr>
        <p:spPr>
          <a:xfrm>
            <a:off x="685800" y="1859972"/>
            <a:ext cx="8153400" cy="3931227"/>
          </a:xfrm>
          <a:prstGeom prst="rect">
            <a:avLst/>
          </a:prstGeom>
        </p:spPr>
        <p:txBody>
          <a:bodyPr/>
          <a:lstStyle/>
          <a:p>
            <a:r>
              <a:rPr lang="en-US" dirty="0"/>
              <a:t>“Computers” are more like super-sized calculators</a:t>
            </a:r>
          </a:p>
          <a:p>
            <a:r>
              <a:rPr lang="en-US" dirty="0"/>
              <a:t>Non-programmable</a:t>
            </a:r>
          </a:p>
          <a:p>
            <a:pPr lvl="1"/>
            <a:r>
              <a:rPr lang="en-US" dirty="0"/>
              <a:t>Only 1 function </a:t>
            </a:r>
          </a:p>
          <a:p>
            <a:pPr lvl="1"/>
            <a:r>
              <a:rPr lang="en-US" dirty="0"/>
              <a:t>To change the function, a massive re-engineering project</a:t>
            </a:r>
          </a:p>
          <a:p>
            <a:pPr>
              <a:lnSpc>
                <a:spcPct val="80000"/>
              </a:lnSpc>
            </a:pPr>
            <a:endParaRPr lang="en-US" altLang="en-US" dirty="0" smtClean="0"/>
          </a:p>
        </p:txBody>
      </p:sp>
    </p:spTree>
    <p:extLst>
      <p:ext uri="{BB962C8B-B14F-4D97-AF65-F5344CB8AC3E}">
        <p14:creationId xmlns:p14="http://schemas.microsoft.com/office/powerpoint/2010/main" val="251295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N.gif"/>
          <p:cNvPicPr>
            <a:picLocks noGrp="1" noChangeAspect="1"/>
          </p:cNvPicPr>
          <p:nvPr>
            <p:ph idx="4294967295"/>
          </p:nvPr>
        </p:nvPicPr>
        <p:blipFill>
          <a:blip r:embed="rId3" cstate="print"/>
          <a:stretch>
            <a:fillRect/>
          </a:stretch>
        </p:blipFill>
        <p:spPr>
          <a:xfrm>
            <a:off x="830348" y="1717142"/>
            <a:ext cx="1520333" cy="1976434"/>
          </a:xfrm>
          <a:prstGeom prst="rect">
            <a:avLst/>
          </a:prstGeom>
        </p:spPr>
      </p:pic>
      <p:sp>
        <p:nvSpPr>
          <p:cNvPr id="3" name="Title 2"/>
          <p:cNvSpPr>
            <a:spLocks noGrp="1"/>
          </p:cNvSpPr>
          <p:nvPr>
            <p:ph type="title"/>
          </p:nvPr>
        </p:nvSpPr>
        <p:spPr/>
        <p:txBody>
          <a:bodyPr>
            <a:normAutofit/>
          </a:bodyPr>
          <a:lstStyle/>
          <a:p>
            <a:r>
              <a:rPr lang="en-US" sz="3600" dirty="0"/>
              <a:t>Something’s brewing in 1940s…</a:t>
            </a:r>
          </a:p>
        </p:txBody>
      </p:sp>
      <p:sp>
        <p:nvSpPr>
          <p:cNvPr id="5" name="TextBox 4"/>
          <p:cNvSpPr txBox="1"/>
          <p:nvPr/>
        </p:nvSpPr>
        <p:spPr>
          <a:xfrm>
            <a:off x="2687736" y="1931456"/>
            <a:ext cx="4458272" cy="646331"/>
          </a:xfrm>
          <a:prstGeom prst="rect">
            <a:avLst/>
          </a:prstGeom>
          <a:noFill/>
        </p:spPr>
        <p:txBody>
          <a:bodyPr wrap="none" rtlCol="0">
            <a:spAutoFit/>
          </a:bodyPr>
          <a:lstStyle/>
          <a:p>
            <a:r>
              <a:rPr lang="en-US" dirty="0"/>
              <a:t>Von Neumann wrote a paper titled</a:t>
            </a:r>
          </a:p>
          <a:p>
            <a:r>
              <a:rPr lang="en-US" dirty="0"/>
              <a:t>“First Draft of a report  on the EDVAC”</a:t>
            </a:r>
          </a:p>
        </p:txBody>
      </p:sp>
      <p:sp>
        <p:nvSpPr>
          <p:cNvPr id="6" name="TextBox 5"/>
          <p:cNvSpPr txBox="1"/>
          <p:nvPr/>
        </p:nvSpPr>
        <p:spPr>
          <a:xfrm>
            <a:off x="2712776" y="2677460"/>
            <a:ext cx="3618298" cy="1754326"/>
          </a:xfrm>
          <a:prstGeom prst="rect">
            <a:avLst/>
          </a:prstGeom>
          <a:noFill/>
        </p:spPr>
        <p:txBody>
          <a:bodyPr wrap="none" rtlCol="0">
            <a:spAutoFit/>
          </a:bodyPr>
          <a:lstStyle/>
          <a:p>
            <a:r>
              <a:rPr lang="en-US" dirty="0"/>
              <a:t>Computers consists of 5 Parts:</a:t>
            </a:r>
          </a:p>
          <a:p>
            <a:pPr marL="342900" indent="-342900">
              <a:buAutoNum type="arabicPeriod"/>
            </a:pPr>
            <a:r>
              <a:rPr lang="en-US" dirty="0"/>
              <a:t>CA </a:t>
            </a:r>
          </a:p>
          <a:p>
            <a:pPr marL="342900" indent="-342900">
              <a:buAutoNum type="arabicPeriod"/>
            </a:pPr>
            <a:r>
              <a:rPr lang="en-US" dirty="0"/>
              <a:t>CC</a:t>
            </a:r>
          </a:p>
          <a:p>
            <a:pPr marL="342900" indent="-342900">
              <a:buAutoNum type="arabicPeriod"/>
            </a:pPr>
            <a:r>
              <a:rPr lang="en-US" dirty="0"/>
              <a:t>M</a:t>
            </a:r>
          </a:p>
          <a:p>
            <a:pPr marL="342900" indent="-342900">
              <a:buAutoNum type="arabicPeriod"/>
            </a:pPr>
            <a:r>
              <a:rPr lang="en-US" dirty="0"/>
              <a:t>I</a:t>
            </a:r>
          </a:p>
          <a:p>
            <a:pPr marL="342900" indent="-342900">
              <a:buAutoNum type="arabicPeriod"/>
            </a:pPr>
            <a:r>
              <a:rPr lang="en-US" dirty="0"/>
              <a:t>O</a:t>
            </a:r>
          </a:p>
        </p:txBody>
      </p:sp>
      <p:pic>
        <p:nvPicPr>
          <p:cNvPr id="8" name="Picture 7" descr="280px-Von_Neumann_architecture.svg.png"/>
          <p:cNvPicPr>
            <a:picLocks noChangeAspect="1"/>
          </p:cNvPicPr>
          <p:nvPr/>
        </p:nvPicPr>
        <p:blipFill>
          <a:blip r:embed="rId4" cstate="print"/>
          <a:stretch>
            <a:fillRect/>
          </a:stretch>
        </p:blipFill>
        <p:spPr>
          <a:xfrm>
            <a:off x="4616562" y="3145902"/>
            <a:ext cx="2667000" cy="2543175"/>
          </a:xfrm>
          <a:prstGeom prst="rect">
            <a:avLst/>
          </a:prstGeom>
        </p:spPr>
      </p:pic>
      <p:sp>
        <p:nvSpPr>
          <p:cNvPr id="9" name="TextBox 8"/>
          <p:cNvSpPr txBox="1"/>
          <p:nvPr/>
        </p:nvSpPr>
        <p:spPr>
          <a:xfrm>
            <a:off x="2616298" y="4445903"/>
            <a:ext cx="1933054" cy="1200329"/>
          </a:xfrm>
          <a:prstGeom prst="rect">
            <a:avLst/>
          </a:prstGeom>
          <a:noFill/>
        </p:spPr>
        <p:txBody>
          <a:bodyPr wrap="square" rtlCol="0">
            <a:spAutoFit/>
          </a:bodyPr>
          <a:lstStyle/>
          <a:p>
            <a:r>
              <a:rPr lang="en-US" dirty="0"/>
              <a:t>Connected by address bus, data bus and control bus. </a:t>
            </a:r>
          </a:p>
        </p:txBody>
      </p:sp>
      <p:sp>
        <p:nvSpPr>
          <p:cNvPr id="10" name="TextBox 9"/>
          <p:cNvSpPr txBox="1"/>
          <p:nvPr/>
        </p:nvSpPr>
        <p:spPr>
          <a:xfrm>
            <a:off x="2687736" y="5931984"/>
            <a:ext cx="5286412" cy="646331"/>
          </a:xfrm>
          <a:prstGeom prst="rect">
            <a:avLst/>
          </a:prstGeom>
          <a:noFill/>
        </p:spPr>
        <p:txBody>
          <a:bodyPr wrap="square" rtlCol="0">
            <a:spAutoFit/>
          </a:bodyPr>
          <a:lstStyle/>
          <a:p>
            <a:r>
              <a:rPr lang="en-US" dirty="0"/>
              <a:t>All these proposed in 1945! And the model still fits till now.</a:t>
            </a:r>
          </a:p>
        </p:txBody>
      </p:sp>
    </p:spTree>
    <p:extLst>
      <p:ext uri="{BB962C8B-B14F-4D97-AF65-F5344CB8AC3E}">
        <p14:creationId xmlns:p14="http://schemas.microsoft.com/office/powerpoint/2010/main" val="34894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IVAC-1.jpg"/>
          <p:cNvPicPr>
            <a:picLocks noGrp="1" noChangeAspect="1"/>
          </p:cNvPicPr>
          <p:nvPr>
            <p:ph idx="4294967295"/>
          </p:nvPr>
        </p:nvPicPr>
        <p:blipFill>
          <a:blip r:embed="rId3" cstate="print"/>
          <a:stretch>
            <a:fillRect/>
          </a:stretch>
        </p:blipFill>
        <p:spPr>
          <a:xfrm>
            <a:off x="1684367" y="1645046"/>
            <a:ext cx="5908315" cy="4572000"/>
          </a:xfrm>
          <a:prstGeom prst="rect">
            <a:avLst/>
          </a:prstGeom>
        </p:spPr>
      </p:pic>
      <p:sp>
        <p:nvSpPr>
          <p:cNvPr id="2" name="Title 1"/>
          <p:cNvSpPr>
            <a:spLocks noGrp="1"/>
          </p:cNvSpPr>
          <p:nvPr>
            <p:ph type="title"/>
          </p:nvPr>
        </p:nvSpPr>
        <p:spPr/>
        <p:txBody>
          <a:bodyPr/>
          <a:lstStyle/>
          <a:p>
            <a:r>
              <a:rPr lang="en-US" sz="3600" dirty="0"/>
              <a:t>Mainframes</a:t>
            </a:r>
            <a:endParaRPr lang="en-SG" sz="3600" dirty="0"/>
          </a:p>
        </p:txBody>
      </p:sp>
      <p:sp>
        <p:nvSpPr>
          <p:cNvPr id="5" name="TextBox 4"/>
          <p:cNvSpPr txBox="1"/>
          <p:nvPr/>
        </p:nvSpPr>
        <p:spPr>
          <a:xfrm>
            <a:off x="1785918" y="6143644"/>
            <a:ext cx="6194837" cy="369332"/>
          </a:xfrm>
          <a:prstGeom prst="rect">
            <a:avLst/>
          </a:prstGeom>
          <a:noFill/>
        </p:spPr>
        <p:txBody>
          <a:bodyPr wrap="none" rtlCol="0">
            <a:spAutoFit/>
          </a:bodyPr>
          <a:lstStyle/>
          <a:p>
            <a:r>
              <a:rPr lang="en-US" dirty="0"/>
              <a:t>UNIVAC I (1951), 1000 cu. feet, 2000 additions per second</a:t>
            </a:r>
            <a:endParaRPr lang="en-SG" dirty="0"/>
          </a:p>
        </p:txBody>
      </p:sp>
    </p:spTree>
    <p:extLst>
      <p:ext uri="{BB962C8B-B14F-4D97-AF65-F5344CB8AC3E}">
        <p14:creationId xmlns:p14="http://schemas.microsoft.com/office/powerpoint/2010/main" val="3638922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Lifetime of a program – in early 1950s</a:t>
            </a:r>
          </a:p>
        </p:txBody>
      </p:sp>
      <p:pic>
        <p:nvPicPr>
          <p:cNvPr id="5" name="Picture 4" descr="writing01.jpg"/>
          <p:cNvPicPr>
            <a:picLocks noChangeAspect="1"/>
          </p:cNvPicPr>
          <p:nvPr/>
        </p:nvPicPr>
        <p:blipFill>
          <a:blip r:embed="rId2" cstate="print"/>
          <a:stretch>
            <a:fillRect/>
          </a:stretch>
        </p:blipFill>
        <p:spPr>
          <a:xfrm>
            <a:off x="214282" y="1928802"/>
            <a:ext cx="1714512" cy="1332421"/>
          </a:xfrm>
          <a:prstGeom prst="rect">
            <a:avLst/>
          </a:prstGeom>
        </p:spPr>
      </p:pic>
      <p:sp>
        <p:nvSpPr>
          <p:cNvPr id="6" name="TextBox 5"/>
          <p:cNvSpPr txBox="1"/>
          <p:nvPr/>
        </p:nvSpPr>
        <p:spPr>
          <a:xfrm>
            <a:off x="142844" y="3143248"/>
            <a:ext cx="1785949" cy="1077218"/>
          </a:xfrm>
          <a:prstGeom prst="rect">
            <a:avLst/>
          </a:prstGeom>
          <a:noFill/>
        </p:spPr>
        <p:txBody>
          <a:bodyPr wrap="square" rtlCol="0">
            <a:spAutoFit/>
          </a:bodyPr>
          <a:lstStyle/>
          <a:p>
            <a:pPr marL="342900" indent="-342900">
              <a:buAutoNum type="arabicPeriod"/>
            </a:pPr>
            <a:r>
              <a:rPr lang="en-US" sz="1600" dirty="0"/>
              <a:t>Write the program(in assembly by </a:t>
            </a:r>
          </a:p>
          <a:p>
            <a:pPr marL="342900" indent="-342900"/>
            <a:r>
              <a:rPr lang="en-US" sz="1600" dirty="0"/>
              <a:t>     hand!)</a:t>
            </a:r>
          </a:p>
        </p:txBody>
      </p:sp>
      <p:grpSp>
        <p:nvGrpSpPr>
          <p:cNvPr id="15" name="Group 14"/>
          <p:cNvGrpSpPr/>
          <p:nvPr/>
        </p:nvGrpSpPr>
        <p:grpSpPr>
          <a:xfrm>
            <a:off x="5929322" y="1643050"/>
            <a:ext cx="2928958" cy="1571636"/>
            <a:chOff x="6072198" y="1785926"/>
            <a:chExt cx="2928958" cy="1571636"/>
          </a:xfrm>
        </p:grpSpPr>
        <p:sp>
          <p:nvSpPr>
            <p:cNvPr id="7" name="Rectangle 6"/>
            <p:cNvSpPr/>
            <p:nvPr/>
          </p:nvSpPr>
          <p:spPr>
            <a:xfrm>
              <a:off x="6072198" y="1785926"/>
              <a:ext cx="2928958" cy="1571636"/>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10" name="Picture 9" descr="images.jpeg"/>
            <p:cNvPicPr>
              <a:picLocks noChangeAspect="1"/>
            </p:cNvPicPr>
            <p:nvPr/>
          </p:nvPicPr>
          <p:blipFill>
            <a:blip r:embed="rId3" cstate="print"/>
            <a:stretch>
              <a:fillRect/>
            </a:stretch>
          </p:blipFill>
          <p:spPr>
            <a:xfrm>
              <a:off x="6215074" y="1889112"/>
              <a:ext cx="2738437" cy="1397000"/>
            </a:xfrm>
            <a:prstGeom prst="rect">
              <a:avLst/>
            </a:prstGeom>
          </p:spPr>
        </p:pic>
      </p:grpSp>
      <p:pic>
        <p:nvPicPr>
          <p:cNvPr id="11" name="Picture 10" descr="punched-card.gif"/>
          <p:cNvPicPr>
            <a:picLocks noChangeAspect="1"/>
          </p:cNvPicPr>
          <p:nvPr/>
        </p:nvPicPr>
        <p:blipFill>
          <a:blip r:embed="rId4" cstate="print"/>
          <a:stretch>
            <a:fillRect/>
          </a:stretch>
        </p:blipFill>
        <p:spPr>
          <a:xfrm>
            <a:off x="2024638" y="2285992"/>
            <a:ext cx="1804285" cy="785681"/>
          </a:xfrm>
          <a:prstGeom prst="rect">
            <a:avLst/>
          </a:prstGeom>
        </p:spPr>
      </p:pic>
      <p:sp>
        <p:nvSpPr>
          <p:cNvPr id="13" name="TextBox 12"/>
          <p:cNvSpPr txBox="1"/>
          <p:nvPr/>
        </p:nvSpPr>
        <p:spPr>
          <a:xfrm>
            <a:off x="2024638" y="3214686"/>
            <a:ext cx="3357586" cy="584775"/>
          </a:xfrm>
          <a:prstGeom prst="rect">
            <a:avLst/>
          </a:prstGeom>
          <a:noFill/>
        </p:spPr>
        <p:txBody>
          <a:bodyPr wrap="square" rtlCol="0">
            <a:spAutoFit/>
          </a:bodyPr>
          <a:lstStyle/>
          <a:p>
            <a:pPr marL="342900" indent="-342900"/>
            <a:r>
              <a:rPr lang="en-US" sz="1600" dirty="0"/>
              <a:t>2. Write the program in the form of punch-cards/tapes</a:t>
            </a:r>
          </a:p>
        </p:txBody>
      </p:sp>
      <p:pic>
        <p:nvPicPr>
          <p:cNvPr id="14" name="Picture 13" descr="288928.jpg"/>
          <p:cNvPicPr>
            <a:picLocks noChangeAspect="1"/>
          </p:cNvPicPr>
          <p:nvPr/>
        </p:nvPicPr>
        <p:blipFill>
          <a:blip r:embed="rId5" cstate="print"/>
          <a:stretch>
            <a:fillRect/>
          </a:stretch>
        </p:blipFill>
        <p:spPr>
          <a:xfrm>
            <a:off x="3882026" y="2143116"/>
            <a:ext cx="1547230" cy="1028699"/>
          </a:xfrm>
          <a:prstGeom prst="rect">
            <a:avLst/>
          </a:prstGeom>
        </p:spPr>
      </p:pic>
      <p:sp>
        <p:nvSpPr>
          <p:cNvPr id="16" name="TextBox 15"/>
          <p:cNvSpPr txBox="1"/>
          <p:nvPr/>
        </p:nvSpPr>
        <p:spPr>
          <a:xfrm>
            <a:off x="5786446" y="3214686"/>
            <a:ext cx="3357586" cy="584775"/>
          </a:xfrm>
          <a:prstGeom prst="rect">
            <a:avLst/>
          </a:prstGeom>
          <a:noFill/>
        </p:spPr>
        <p:txBody>
          <a:bodyPr wrap="square" rtlCol="0">
            <a:spAutoFit/>
          </a:bodyPr>
          <a:lstStyle/>
          <a:p>
            <a:pPr marL="342900" indent="-342900"/>
            <a:r>
              <a:rPr lang="en-US" sz="1600" dirty="0"/>
              <a:t>3. Load the program manually</a:t>
            </a:r>
          </a:p>
          <a:p>
            <a:pPr marL="342900" indent="-342900"/>
            <a:r>
              <a:rPr lang="en-US" sz="1600" dirty="0"/>
              <a:t>    from tapes/punched cards</a:t>
            </a:r>
          </a:p>
        </p:txBody>
      </p:sp>
      <p:sp>
        <p:nvSpPr>
          <p:cNvPr id="18" name="TextBox 17"/>
          <p:cNvSpPr txBox="1"/>
          <p:nvPr/>
        </p:nvSpPr>
        <p:spPr>
          <a:xfrm>
            <a:off x="1071538" y="4572008"/>
            <a:ext cx="3357586" cy="1323439"/>
          </a:xfrm>
          <a:prstGeom prst="rect">
            <a:avLst/>
          </a:prstGeom>
          <a:noFill/>
        </p:spPr>
        <p:txBody>
          <a:bodyPr wrap="square" rtlCol="0">
            <a:spAutoFit/>
          </a:bodyPr>
          <a:lstStyle/>
          <a:p>
            <a:pPr marL="342900" indent="-342900"/>
            <a:r>
              <a:rPr lang="en-US" sz="1600" dirty="0"/>
              <a:t>4. If error occurs, (how is an error detected?), programmer examine memory and registers directly. </a:t>
            </a:r>
          </a:p>
        </p:txBody>
      </p:sp>
      <p:sp>
        <p:nvSpPr>
          <p:cNvPr id="20" name="TextBox 19"/>
          <p:cNvSpPr txBox="1"/>
          <p:nvPr/>
        </p:nvSpPr>
        <p:spPr>
          <a:xfrm>
            <a:off x="4739282" y="5415993"/>
            <a:ext cx="3357586" cy="584775"/>
          </a:xfrm>
          <a:prstGeom prst="rect">
            <a:avLst/>
          </a:prstGeom>
          <a:noFill/>
        </p:spPr>
        <p:txBody>
          <a:bodyPr wrap="square" rtlCol="0">
            <a:spAutoFit/>
          </a:bodyPr>
          <a:lstStyle/>
          <a:p>
            <a:pPr marL="342900" indent="-342900"/>
            <a:r>
              <a:rPr lang="en-US" sz="1600" dirty="0"/>
              <a:t>5. Output was in form of punched cards or tapes </a:t>
            </a:r>
          </a:p>
        </p:txBody>
      </p:sp>
      <p:pic>
        <p:nvPicPr>
          <p:cNvPr id="21" name="Picture 20" descr="punched-card.gif"/>
          <p:cNvPicPr>
            <a:picLocks noChangeAspect="1"/>
          </p:cNvPicPr>
          <p:nvPr/>
        </p:nvPicPr>
        <p:blipFill>
          <a:blip r:embed="rId4" cstate="print"/>
          <a:stretch>
            <a:fillRect/>
          </a:stretch>
        </p:blipFill>
        <p:spPr>
          <a:xfrm>
            <a:off x="5096472" y="4363059"/>
            <a:ext cx="1804285" cy="785681"/>
          </a:xfrm>
          <a:prstGeom prst="rect">
            <a:avLst/>
          </a:prstGeom>
        </p:spPr>
      </p:pic>
      <p:pic>
        <p:nvPicPr>
          <p:cNvPr id="22" name="Picture 21" descr="288928.jpg"/>
          <p:cNvPicPr>
            <a:picLocks noChangeAspect="1"/>
          </p:cNvPicPr>
          <p:nvPr/>
        </p:nvPicPr>
        <p:blipFill>
          <a:blip r:embed="rId5" cstate="print"/>
          <a:stretch>
            <a:fillRect/>
          </a:stretch>
        </p:blipFill>
        <p:spPr>
          <a:xfrm>
            <a:off x="7096736" y="4434497"/>
            <a:ext cx="1547230" cy="1028699"/>
          </a:xfrm>
          <a:prstGeom prst="rect">
            <a:avLst/>
          </a:prstGeom>
        </p:spPr>
      </p:pic>
    </p:spTree>
    <p:extLst>
      <p:ext uri="{BB962C8B-B14F-4D97-AF65-F5344CB8AC3E}">
        <p14:creationId xmlns:p14="http://schemas.microsoft.com/office/powerpoint/2010/main" val="304848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par>
                                <p:cTn id="43" presetID="3" presetClass="entr" presetSubtype="1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6" grpId="0"/>
      <p:bldP spid="18"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27704" y="1835290"/>
            <a:ext cx="4757742" cy="4525963"/>
          </a:xfrm>
          <a:prstGeom prst="rect">
            <a:avLst/>
          </a:prstGeom>
        </p:spPr>
        <p:txBody>
          <a:bodyPr/>
          <a:lstStyle/>
          <a:p>
            <a:r>
              <a:rPr lang="en-US" dirty="0"/>
              <a:t>Assembly Programming</a:t>
            </a:r>
          </a:p>
          <a:p>
            <a:pPr lvl="1"/>
            <a:r>
              <a:rPr lang="en-US" dirty="0"/>
              <a:t>Error prone</a:t>
            </a:r>
          </a:p>
          <a:p>
            <a:pPr lvl="1"/>
            <a:r>
              <a:rPr lang="en-US" dirty="0" smtClean="0"/>
              <a:t>Labor </a:t>
            </a:r>
            <a:r>
              <a:rPr lang="en-US" dirty="0"/>
              <a:t>intensive</a:t>
            </a:r>
          </a:p>
          <a:p>
            <a:r>
              <a:rPr lang="en-US" dirty="0"/>
              <a:t>Reinventing the wheel</a:t>
            </a:r>
          </a:p>
          <a:p>
            <a:r>
              <a:rPr lang="en-US" dirty="0"/>
              <a:t>I/O Peripherals</a:t>
            </a:r>
          </a:p>
          <a:p>
            <a:r>
              <a:rPr lang="en-US" dirty="0"/>
              <a:t>Computer </a:t>
            </a:r>
            <a:r>
              <a:rPr lang="en-US" dirty="0" smtClean="0"/>
              <a:t>expensive, </a:t>
            </a:r>
            <a:r>
              <a:rPr lang="en-US" dirty="0"/>
              <a:t>cheap </a:t>
            </a:r>
            <a:r>
              <a:rPr lang="en-US" dirty="0" smtClean="0"/>
              <a:t>labor</a:t>
            </a:r>
            <a:endParaRPr lang="en-US" dirty="0"/>
          </a:p>
          <a:p>
            <a:pPr lvl="1"/>
            <a:r>
              <a:rPr lang="en-US" dirty="0"/>
              <a:t>Need to keep the computer running as busy as possible.</a:t>
            </a:r>
          </a:p>
          <a:p>
            <a:endParaRPr lang="en-US" dirty="0"/>
          </a:p>
        </p:txBody>
      </p:sp>
      <p:sp>
        <p:nvSpPr>
          <p:cNvPr id="3" name="Title 2"/>
          <p:cNvSpPr>
            <a:spLocks noGrp="1"/>
          </p:cNvSpPr>
          <p:nvPr>
            <p:ph type="title"/>
          </p:nvPr>
        </p:nvSpPr>
        <p:spPr/>
        <p:txBody>
          <a:bodyPr/>
          <a:lstStyle/>
          <a:p>
            <a:r>
              <a:rPr lang="en-US" sz="3600" dirty="0"/>
              <a:t>Problems</a:t>
            </a:r>
            <a:r>
              <a:rPr lang="en-US" dirty="0"/>
              <a:t> </a:t>
            </a:r>
          </a:p>
        </p:txBody>
      </p:sp>
      <p:sp>
        <p:nvSpPr>
          <p:cNvPr id="4" name="Right Brace 3"/>
          <p:cNvSpPr/>
          <p:nvPr/>
        </p:nvSpPr>
        <p:spPr>
          <a:xfrm>
            <a:off x="5025915" y="2084760"/>
            <a:ext cx="428628" cy="107157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525982" y="2227636"/>
            <a:ext cx="3286147" cy="923330"/>
          </a:xfrm>
          <a:prstGeom prst="rect">
            <a:avLst/>
          </a:prstGeom>
          <a:noFill/>
        </p:spPr>
        <p:txBody>
          <a:bodyPr wrap="square" rtlCol="0">
            <a:spAutoFit/>
          </a:bodyPr>
          <a:lstStyle/>
          <a:p>
            <a:r>
              <a:rPr lang="en-US" dirty="0"/>
              <a:t>Partly solved by high-level programming languages.</a:t>
            </a:r>
          </a:p>
          <a:p>
            <a:r>
              <a:rPr lang="en-US" dirty="0"/>
              <a:t>FORTRAN, COBOL</a:t>
            </a:r>
          </a:p>
        </p:txBody>
      </p:sp>
      <p:sp>
        <p:nvSpPr>
          <p:cNvPr id="7" name="Right Brace 6"/>
          <p:cNvSpPr/>
          <p:nvPr/>
        </p:nvSpPr>
        <p:spPr>
          <a:xfrm>
            <a:off x="5025915" y="3227768"/>
            <a:ext cx="428628" cy="1000132"/>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454543" y="3438693"/>
            <a:ext cx="3286147" cy="646331"/>
          </a:xfrm>
          <a:prstGeom prst="rect">
            <a:avLst/>
          </a:prstGeom>
          <a:noFill/>
        </p:spPr>
        <p:txBody>
          <a:bodyPr wrap="square" rtlCol="0">
            <a:spAutoFit/>
          </a:bodyPr>
          <a:lstStyle/>
          <a:p>
            <a:r>
              <a:rPr lang="en-US" dirty="0"/>
              <a:t>Introduction of library routines</a:t>
            </a:r>
          </a:p>
        </p:txBody>
      </p:sp>
    </p:spTree>
    <p:extLst>
      <p:ext uri="{BB962C8B-B14F-4D97-AF65-F5344CB8AC3E}">
        <p14:creationId xmlns:p14="http://schemas.microsoft.com/office/powerpoint/2010/main" val="41820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blinds(horizontal)">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horizontal)">
                                      <p:cBhvr>
                                        <p:cTn id="48" dur="500"/>
                                        <p:tgtEl>
                                          <p:spTgt spid="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linds(horizontal)">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67032" y="2084760"/>
            <a:ext cx="5472122" cy="4525963"/>
          </a:xfrm>
          <a:prstGeom prst="rect">
            <a:avLst/>
          </a:prstGeom>
        </p:spPr>
        <p:txBody>
          <a:bodyPr>
            <a:normAutofit fontScale="77500" lnSpcReduction="20000"/>
          </a:bodyPr>
          <a:lstStyle/>
          <a:p>
            <a:pPr marL="624078" indent="-514350">
              <a:buFont typeface="+mj-lt"/>
              <a:buAutoNum type="arabicPeriod"/>
            </a:pPr>
            <a:r>
              <a:rPr lang="en-US" dirty="0"/>
              <a:t>Loading the FORTRAN compiler tape ( with FORTRAN program as input)</a:t>
            </a:r>
          </a:p>
          <a:p>
            <a:pPr marL="624078" indent="-514350">
              <a:buFont typeface="+mj-lt"/>
              <a:buAutoNum type="arabicPeriod"/>
            </a:pPr>
            <a:r>
              <a:rPr lang="en-US" dirty="0"/>
              <a:t>Running the compiler</a:t>
            </a:r>
          </a:p>
          <a:p>
            <a:pPr marL="624078" indent="-514350">
              <a:buFont typeface="+mj-lt"/>
              <a:buAutoNum type="arabicPeriod"/>
            </a:pPr>
            <a:r>
              <a:rPr lang="en-US" dirty="0"/>
              <a:t>Unloading the compiler tape (assembly code is printed as output)</a:t>
            </a:r>
          </a:p>
          <a:p>
            <a:pPr marL="624078" indent="-514350">
              <a:buFont typeface="+mj-lt"/>
              <a:buAutoNum type="arabicPeriod"/>
            </a:pPr>
            <a:r>
              <a:rPr lang="en-US" dirty="0"/>
              <a:t>Loading the assembler tape (with assembly code as input)</a:t>
            </a:r>
          </a:p>
          <a:p>
            <a:pPr marL="624078" indent="-514350">
              <a:buFont typeface="+mj-lt"/>
              <a:buAutoNum type="arabicPeriod"/>
            </a:pPr>
            <a:r>
              <a:rPr lang="en-US" dirty="0"/>
              <a:t>Running the assembler</a:t>
            </a:r>
          </a:p>
          <a:p>
            <a:pPr marL="624078" indent="-514350">
              <a:buFont typeface="+mj-lt"/>
              <a:buAutoNum type="arabicPeriod"/>
            </a:pPr>
            <a:r>
              <a:rPr lang="en-US" dirty="0"/>
              <a:t>Unloading the assembler tape (object program is printed as output)</a:t>
            </a:r>
          </a:p>
          <a:p>
            <a:pPr marL="624078" indent="-514350">
              <a:buFont typeface="+mj-lt"/>
              <a:buAutoNum type="arabicPeriod"/>
            </a:pPr>
            <a:r>
              <a:rPr lang="en-US" dirty="0"/>
              <a:t>Loading the object program tape</a:t>
            </a:r>
          </a:p>
          <a:p>
            <a:pPr marL="624078" indent="-514350">
              <a:buFont typeface="+mj-lt"/>
              <a:buAutoNum type="arabicPeriod"/>
            </a:pPr>
            <a:r>
              <a:rPr lang="en-US" dirty="0"/>
              <a:t>Running the object program</a:t>
            </a:r>
          </a:p>
        </p:txBody>
      </p:sp>
      <p:sp>
        <p:nvSpPr>
          <p:cNvPr id="3" name="Title 2"/>
          <p:cNvSpPr>
            <a:spLocks noGrp="1"/>
          </p:cNvSpPr>
          <p:nvPr>
            <p:ph type="title"/>
          </p:nvPr>
        </p:nvSpPr>
        <p:spPr/>
        <p:txBody>
          <a:bodyPr>
            <a:normAutofit/>
          </a:bodyPr>
          <a:lstStyle/>
          <a:p>
            <a:r>
              <a:rPr lang="en-US" sz="3600" dirty="0"/>
              <a:t>Running a program after FORTRAN</a:t>
            </a:r>
            <a:r>
              <a:rPr lang="en-US" dirty="0"/>
              <a:t>…</a:t>
            </a:r>
          </a:p>
        </p:txBody>
      </p:sp>
      <p:sp>
        <p:nvSpPr>
          <p:cNvPr id="4" name="TextBox 3"/>
          <p:cNvSpPr txBox="1"/>
          <p:nvPr/>
        </p:nvSpPr>
        <p:spPr>
          <a:xfrm>
            <a:off x="5857884" y="2428868"/>
            <a:ext cx="2571768" cy="1477328"/>
          </a:xfrm>
          <a:prstGeom prst="rect">
            <a:avLst/>
          </a:prstGeom>
          <a:noFill/>
        </p:spPr>
        <p:txBody>
          <a:bodyPr wrap="square" rtlCol="0">
            <a:spAutoFit/>
          </a:bodyPr>
          <a:lstStyle/>
          <a:p>
            <a:pPr algn="just"/>
            <a:r>
              <a:rPr lang="en-US" dirty="0"/>
              <a:t>Big Problem:</a:t>
            </a:r>
          </a:p>
          <a:p>
            <a:pPr algn="just"/>
            <a:r>
              <a:rPr lang="en-US" dirty="0"/>
              <a:t>While all the loading and unloading is being done, the CPU is idle!</a:t>
            </a:r>
          </a:p>
        </p:txBody>
      </p:sp>
    </p:spTree>
    <p:extLst>
      <p:ext uri="{BB962C8B-B14F-4D97-AF65-F5344CB8AC3E}">
        <p14:creationId xmlns:p14="http://schemas.microsoft.com/office/powerpoint/2010/main" val="9354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2000" fill="hold"/>
                                        <p:tgtEl>
                                          <p:spTgt spid="2">
                                            <p:txEl>
                                              <p:pRg st="0" end="0"/>
                                            </p:txEl>
                                          </p:spTgt>
                                        </p:tgtEl>
                                        <p:attrNameLst>
                                          <p:attrName>style.color</p:attrName>
                                        </p:attrNameLst>
                                      </p:cBhvr>
                                      <p:to>
                                        <a:srgbClr val="E30B2A"/>
                                      </p:to>
                                    </p:animClr>
                                  </p:childTnLst>
                                </p:cTn>
                              </p:par>
                              <p:par>
                                <p:cTn id="47" presetID="3" presetClass="emph" presetSubtype="2" fill="hold" nodeType="withEffect">
                                  <p:stCondLst>
                                    <p:cond delay="0"/>
                                  </p:stCondLst>
                                  <p:childTnLst>
                                    <p:animClr clrSpc="rgb" dir="cw">
                                      <p:cBhvr override="childStyle">
                                        <p:cTn id="48" dur="2000" fill="hold"/>
                                        <p:tgtEl>
                                          <p:spTgt spid="2">
                                            <p:txEl>
                                              <p:pRg st="2" end="2"/>
                                            </p:txEl>
                                          </p:spTgt>
                                        </p:tgtEl>
                                        <p:attrNameLst>
                                          <p:attrName>style.color</p:attrName>
                                        </p:attrNameLst>
                                      </p:cBhvr>
                                      <p:to>
                                        <a:srgbClr val="E30B2A"/>
                                      </p:to>
                                    </p:animClr>
                                  </p:childTnLst>
                                </p:cTn>
                              </p:par>
                              <p:par>
                                <p:cTn id="49" presetID="3" presetClass="emph" presetSubtype="2" fill="hold" nodeType="withEffect">
                                  <p:stCondLst>
                                    <p:cond delay="0"/>
                                  </p:stCondLst>
                                  <p:childTnLst>
                                    <p:animClr clrSpc="rgb" dir="cw">
                                      <p:cBhvr override="childStyle">
                                        <p:cTn id="50" dur="2000" fill="hold"/>
                                        <p:tgtEl>
                                          <p:spTgt spid="2">
                                            <p:txEl>
                                              <p:pRg st="3" end="3"/>
                                            </p:txEl>
                                          </p:spTgt>
                                        </p:tgtEl>
                                        <p:attrNameLst>
                                          <p:attrName>style.color</p:attrName>
                                        </p:attrNameLst>
                                      </p:cBhvr>
                                      <p:to>
                                        <a:srgbClr val="E30B2A"/>
                                      </p:to>
                                    </p:animClr>
                                  </p:childTnLst>
                                </p:cTn>
                              </p:par>
                              <p:par>
                                <p:cTn id="51" presetID="3" presetClass="emph" presetSubtype="2" fill="hold" nodeType="withEffect">
                                  <p:stCondLst>
                                    <p:cond delay="0"/>
                                  </p:stCondLst>
                                  <p:childTnLst>
                                    <p:animClr clrSpc="rgb" dir="cw">
                                      <p:cBhvr override="childStyle">
                                        <p:cTn id="52" dur="2000" fill="hold"/>
                                        <p:tgtEl>
                                          <p:spTgt spid="2">
                                            <p:txEl>
                                              <p:pRg st="5" end="5"/>
                                            </p:txEl>
                                          </p:spTgt>
                                        </p:tgtEl>
                                        <p:attrNameLst>
                                          <p:attrName>style.color</p:attrName>
                                        </p:attrNameLst>
                                      </p:cBhvr>
                                      <p:to>
                                        <a:srgbClr val="E30B2A"/>
                                      </p:to>
                                    </p:animClr>
                                  </p:childTnLst>
                                </p:cTn>
                              </p:par>
                              <p:par>
                                <p:cTn id="53" presetID="3" presetClass="emph" presetSubtype="2" fill="hold" nodeType="withEffect">
                                  <p:stCondLst>
                                    <p:cond delay="0"/>
                                  </p:stCondLst>
                                  <p:childTnLst>
                                    <p:animClr clrSpc="rgb" dir="cw">
                                      <p:cBhvr override="childStyle">
                                        <p:cTn id="54" dur="2000" fill="hold"/>
                                        <p:tgtEl>
                                          <p:spTgt spid="2">
                                            <p:txEl>
                                              <p:pRg st="6" end="6"/>
                                            </p:txEl>
                                          </p:spTgt>
                                        </p:tgtEl>
                                        <p:attrNameLst>
                                          <p:attrName>style.color</p:attrName>
                                        </p:attrNameLst>
                                      </p:cBhvr>
                                      <p:to>
                                        <a:srgbClr val="E30B2A"/>
                                      </p:to>
                                    </p:animClr>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1919379"/>
            <a:ext cx="3257544" cy="3590745"/>
          </a:xfrm>
          <a:prstGeom prst="rect">
            <a:avLst/>
          </a:prstGeom>
        </p:spPr>
        <p:txBody>
          <a:bodyPr>
            <a:normAutofit/>
          </a:bodyPr>
          <a:lstStyle/>
          <a:p>
            <a:pPr marL="624078" indent="-514350">
              <a:buFont typeface="+mj-lt"/>
              <a:buAutoNum type="arabicPeriod"/>
            </a:pPr>
            <a:r>
              <a:rPr lang="en-US" sz="2400" dirty="0"/>
              <a:t>Get a computer operator (better and faster at loading/unloading tapes)</a:t>
            </a:r>
          </a:p>
          <a:p>
            <a:pPr marL="624078" indent="-514350">
              <a:buFont typeface="+mj-lt"/>
              <a:buAutoNum type="arabicPeriod"/>
            </a:pPr>
            <a:r>
              <a:rPr lang="en-US" sz="2400" dirty="0"/>
              <a:t>Batch the same jobs together.</a:t>
            </a:r>
          </a:p>
        </p:txBody>
      </p:sp>
      <p:sp>
        <p:nvSpPr>
          <p:cNvPr id="3" name="Title 2"/>
          <p:cNvSpPr>
            <a:spLocks noGrp="1"/>
          </p:cNvSpPr>
          <p:nvPr>
            <p:ph type="title"/>
          </p:nvPr>
        </p:nvSpPr>
        <p:spPr/>
        <p:txBody>
          <a:bodyPr/>
          <a:lstStyle/>
          <a:p>
            <a:r>
              <a:rPr lang="en-US" sz="3600" dirty="0"/>
              <a:t>Initial Solution</a:t>
            </a:r>
          </a:p>
        </p:txBody>
      </p:sp>
      <p:grpSp>
        <p:nvGrpSpPr>
          <p:cNvPr id="4" name="Group 14"/>
          <p:cNvGrpSpPr/>
          <p:nvPr/>
        </p:nvGrpSpPr>
        <p:grpSpPr>
          <a:xfrm>
            <a:off x="4500562" y="1740756"/>
            <a:ext cx="4071966" cy="2143140"/>
            <a:chOff x="6072198" y="1785926"/>
            <a:chExt cx="2928958" cy="1571636"/>
          </a:xfrm>
        </p:grpSpPr>
        <p:sp>
          <p:nvSpPr>
            <p:cNvPr id="5" name="Rectangle 4"/>
            <p:cNvSpPr/>
            <p:nvPr/>
          </p:nvSpPr>
          <p:spPr>
            <a:xfrm>
              <a:off x="6072198" y="1785926"/>
              <a:ext cx="2928958" cy="1571636"/>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5"/>
            <p:cNvSpPr txBox="1"/>
            <p:nvPr/>
          </p:nvSpPr>
          <p:spPr>
            <a:xfrm>
              <a:off x="6195358" y="1928802"/>
              <a:ext cx="734096" cy="369332"/>
            </a:xfrm>
            <a:prstGeom prst="rect">
              <a:avLst/>
            </a:prstGeom>
            <a:noFill/>
          </p:spPr>
          <p:txBody>
            <a:bodyPr wrap="square" rtlCol="0">
              <a:spAutoFit/>
            </a:bodyPr>
            <a:lstStyle/>
            <a:p>
              <a:r>
                <a:rPr lang="en-US" dirty="0"/>
                <a:t>Lab</a:t>
              </a:r>
            </a:p>
          </p:txBody>
        </p:sp>
        <p:pic>
          <p:nvPicPr>
            <p:cNvPr id="7" name="Picture 6" descr="319.jpg"/>
            <p:cNvPicPr>
              <a:picLocks noChangeAspect="1"/>
            </p:cNvPicPr>
            <p:nvPr/>
          </p:nvPicPr>
          <p:blipFill>
            <a:blip r:embed="rId2" cstate="print"/>
            <a:stretch>
              <a:fillRect/>
            </a:stretch>
          </p:blipFill>
          <p:spPr>
            <a:xfrm>
              <a:off x="6123583" y="2466968"/>
              <a:ext cx="583392" cy="818796"/>
            </a:xfrm>
            <a:prstGeom prst="rect">
              <a:avLst/>
            </a:prstGeom>
          </p:spPr>
        </p:pic>
        <p:pic>
          <p:nvPicPr>
            <p:cNvPr id="8" name="Picture 7" descr="images.jpeg"/>
            <p:cNvPicPr>
              <a:picLocks noChangeAspect="1"/>
            </p:cNvPicPr>
            <p:nvPr/>
          </p:nvPicPr>
          <p:blipFill>
            <a:blip r:embed="rId3" cstate="print"/>
            <a:stretch>
              <a:fillRect/>
            </a:stretch>
          </p:blipFill>
          <p:spPr>
            <a:xfrm>
              <a:off x="6780400" y="1889112"/>
              <a:ext cx="2173111" cy="1397000"/>
            </a:xfrm>
            <a:prstGeom prst="rect">
              <a:avLst/>
            </a:prstGeom>
          </p:spPr>
        </p:pic>
      </p:grpSp>
      <p:sp>
        <p:nvSpPr>
          <p:cNvPr id="9" name="TextBox 8"/>
          <p:cNvSpPr txBox="1"/>
          <p:nvPr/>
        </p:nvSpPr>
        <p:spPr>
          <a:xfrm>
            <a:off x="3714744" y="4098210"/>
            <a:ext cx="1824538" cy="738664"/>
          </a:xfrm>
          <a:prstGeom prst="rect">
            <a:avLst/>
          </a:prstGeom>
          <a:noFill/>
        </p:spPr>
        <p:txBody>
          <a:bodyPr wrap="none" rtlCol="0">
            <a:spAutoFit/>
          </a:bodyPr>
          <a:lstStyle/>
          <a:p>
            <a:pPr algn="ctr"/>
            <a:r>
              <a:rPr lang="en-US" sz="1400" dirty="0"/>
              <a:t>Student A:</a:t>
            </a:r>
          </a:p>
          <a:p>
            <a:pPr algn="ctr"/>
            <a:r>
              <a:rPr lang="en-US" sz="1400" dirty="0"/>
              <a:t>Help me run my</a:t>
            </a:r>
          </a:p>
          <a:p>
            <a:pPr algn="ctr"/>
            <a:r>
              <a:rPr lang="en-US" sz="1400" dirty="0"/>
              <a:t>FORTRAN program</a:t>
            </a:r>
          </a:p>
        </p:txBody>
      </p:sp>
      <p:sp>
        <p:nvSpPr>
          <p:cNvPr id="10" name="TextBox 9"/>
          <p:cNvSpPr txBox="1"/>
          <p:nvPr/>
        </p:nvSpPr>
        <p:spPr>
          <a:xfrm>
            <a:off x="5551665" y="4098210"/>
            <a:ext cx="1592103" cy="738664"/>
          </a:xfrm>
          <a:prstGeom prst="rect">
            <a:avLst/>
          </a:prstGeom>
          <a:noFill/>
        </p:spPr>
        <p:txBody>
          <a:bodyPr wrap="none" rtlCol="0">
            <a:spAutoFit/>
          </a:bodyPr>
          <a:lstStyle/>
          <a:p>
            <a:pPr algn="ctr"/>
            <a:r>
              <a:rPr lang="en-US" sz="1400" dirty="0"/>
              <a:t>Student B:</a:t>
            </a:r>
          </a:p>
          <a:p>
            <a:pPr algn="ctr"/>
            <a:r>
              <a:rPr lang="en-US" sz="1400" dirty="0"/>
              <a:t>Help me run my</a:t>
            </a:r>
          </a:p>
          <a:p>
            <a:pPr algn="ctr"/>
            <a:r>
              <a:rPr lang="en-US" sz="1400" dirty="0"/>
              <a:t>COBOL program</a:t>
            </a:r>
          </a:p>
        </p:txBody>
      </p:sp>
      <p:sp>
        <p:nvSpPr>
          <p:cNvPr id="11" name="TextBox 10"/>
          <p:cNvSpPr txBox="1"/>
          <p:nvPr/>
        </p:nvSpPr>
        <p:spPr>
          <a:xfrm>
            <a:off x="7051863" y="4098210"/>
            <a:ext cx="1824538" cy="738664"/>
          </a:xfrm>
          <a:prstGeom prst="rect">
            <a:avLst/>
          </a:prstGeom>
          <a:noFill/>
        </p:spPr>
        <p:txBody>
          <a:bodyPr wrap="none" rtlCol="0">
            <a:spAutoFit/>
          </a:bodyPr>
          <a:lstStyle/>
          <a:p>
            <a:pPr algn="ctr"/>
            <a:r>
              <a:rPr lang="en-US" sz="1400" dirty="0"/>
              <a:t>Student C:</a:t>
            </a:r>
          </a:p>
          <a:p>
            <a:pPr algn="ctr"/>
            <a:r>
              <a:rPr lang="en-US" sz="1400" dirty="0"/>
              <a:t>Help me run my</a:t>
            </a:r>
          </a:p>
          <a:p>
            <a:pPr algn="ctr"/>
            <a:r>
              <a:rPr lang="en-US" sz="1400" dirty="0"/>
              <a:t>FORTRAN program</a:t>
            </a:r>
          </a:p>
        </p:txBody>
      </p:sp>
      <p:sp>
        <p:nvSpPr>
          <p:cNvPr id="12" name="TextBox 11"/>
          <p:cNvSpPr txBox="1"/>
          <p:nvPr/>
        </p:nvSpPr>
        <p:spPr>
          <a:xfrm>
            <a:off x="5286380" y="5026904"/>
            <a:ext cx="2357454" cy="1384995"/>
          </a:xfrm>
          <a:prstGeom prst="rect">
            <a:avLst/>
          </a:prstGeom>
          <a:noFill/>
        </p:spPr>
        <p:txBody>
          <a:bodyPr wrap="square" rtlCol="0">
            <a:spAutoFit/>
          </a:bodyPr>
          <a:lstStyle/>
          <a:p>
            <a:pPr algn="ctr"/>
            <a:r>
              <a:rPr lang="en-US" sz="1400" dirty="0"/>
              <a:t>Lab Operator:</a:t>
            </a:r>
          </a:p>
          <a:p>
            <a:pPr algn="ctr"/>
            <a:r>
              <a:rPr lang="en-US" sz="1400" dirty="0"/>
              <a:t>Why don’t I load the FORTRAN compiler only once and compile the FORTRAN jobs before I deal with the COBOL job?</a:t>
            </a:r>
          </a:p>
        </p:txBody>
      </p:sp>
    </p:spTree>
    <p:extLst>
      <p:ext uri="{BB962C8B-B14F-4D97-AF65-F5344CB8AC3E}">
        <p14:creationId xmlns:p14="http://schemas.microsoft.com/office/powerpoint/2010/main" val="326655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1943444"/>
            <a:ext cx="8229600" cy="4525963"/>
          </a:xfrm>
          <a:prstGeom prst="rect">
            <a:avLst/>
          </a:prstGeom>
        </p:spPr>
        <p:txBody>
          <a:bodyPr/>
          <a:lstStyle/>
          <a:p>
            <a:r>
              <a:rPr lang="en-US" dirty="0"/>
              <a:t>When a job stops…</a:t>
            </a:r>
          </a:p>
          <a:p>
            <a:pPr lvl="1"/>
            <a:r>
              <a:rPr lang="en-US" dirty="0"/>
              <a:t>Who knows? Maybe the lab operator is sleeping or outside the lab.</a:t>
            </a:r>
          </a:p>
          <a:p>
            <a:r>
              <a:rPr lang="en-US" dirty="0"/>
              <a:t>In between jobs</a:t>
            </a:r>
          </a:p>
          <a:p>
            <a:pPr lvl="1"/>
            <a:r>
              <a:rPr lang="en-US" dirty="0"/>
              <a:t>Loading and unloading is still slow.</a:t>
            </a:r>
          </a:p>
        </p:txBody>
      </p:sp>
      <p:sp>
        <p:nvSpPr>
          <p:cNvPr id="3" name="Title 2"/>
          <p:cNvSpPr>
            <a:spLocks noGrp="1"/>
          </p:cNvSpPr>
          <p:nvPr>
            <p:ph type="title"/>
          </p:nvPr>
        </p:nvSpPr>
        <p:spPr/>
        <p:txBody>
          <a:bodyPr/>
          <a:lstStyle/>
          <a:p>
            <a:r>
              <a:rPr lang="en-US" sz="3600" dirty="0"/>
              <a:t>Not good enough</a:t>
            </a:r>
          </a:p>
        </p:txBody>
      </p:sp>
    </p:spTree>
    <p:extLst>
      <p:ext uri="{BB962C8B-B14F-4D97-AF65-F5344CB8AC3E}">
        <p14:creationId xmlns:p14="http://schemas.microsoft.com/office/powerpoint/2010/main" val="1862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Resident Monitor</a:t>
            </a:r>
            <a:endParaRPr lang="en-SG" sz="3600" dirty="0"/>
          </a:p>
        </p:txBody>
      </p:sp>
      <p:sp>
        <p:nvSpPr>
          <p:cNvPr id="5" name="Rectangle 4"/>
          <p:cNvSpPr/>
          <p:nvPr/>
        </p:nvSpPr>
        <p:spPr>
          <a:xfrm>
            <a:off x="5857884" y="1571612"/>
            <a:ext cx="1428760" cy="4500594"/>
          </a:xfrm>
          <a:prstGeom prst="rect">
            <a:avLst/>
          </a:prstGeom>
          <a:solidFill>
            <a:schemeClr val="accent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Rectangle 5"/>
          <p:cNvSpPr/>
          <p:nvPr/>
        </p:nvSpPr>
        <p:spPr>
          <a:xfrm>
            <a:off x="5857884" y="1571612"/>
            <a:ext cx="1428760" cy="2000264"/>
          </a:xfrm>
          <a:prstGeom prst="rect">
            <a:avLst/>
          </a:prstGeom>
          <a:solidFill>
            <a:schemeClr val="accent2"/>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8" name="TextBox 7"/>
          <p:cNvSpPr txBox="1"/>
          <p:nvPr/>
        </p:nvSpPr>
        <p:spPr>
          <a:xfrm>
            <a:off x="5989982" y="1214422"/>
            <a:ext cx="1082348" cy="369332"/>
          </a:xfrm>
          <a:prstGeom prst="rect">
            <a:avLst/>
          </a:prstGeom>
          <a:noFill/>
        </p:spPr>
        <p:txBody>
          <a:bodyPr wrap="none" rtlCol="0">
            <a:spAutoFit/>
          </a:bodyPr>
          <a:lstStyle/>
          <a:p>
            <a:r>
              <a:rPr lang="en-US" dirty="0"/>
              <a:t>Memory</a:t>
            </a:r>
          </a:p>
        </p:txBody>
      </p:sp>
      <p:sp>
        <p:nvSpPr>
          <p:cNvPr id="9" name="Content Placeholder 1"/>
          <p:cNvSpPr>
            <a:spLocks noGrp="1"/>
          </p:cNvSpPr>
          <p:nvPr>
            <p:ph idx="4294967295"/>
          </p:nvPr>
        </p:nvSpPr>
        <p:spPr>
          <a:xfrm>
            <a:off x="457200" y="1956619"/>
            <a:ext cx="4900618" cy="4050672"/>
          </a:xfrm>
          <a:prstGeom prst="rect">
            <a:avLst/>
          </a:prstGeom>
        </p:spPr>
        <p:txBody>
          <a:bodyPr/>
          <a:lstStyle/>
          <a:p>
            <a:r>
              <a:rPr lang="en-US" dirty="0"/>
              <a:t>Idea</a:t>
            </a:r>
          </a:p>
          <a:p>
            <a:pPr lvl="1"/>
            <a:r>
              <a:rPr lang="en-US" dirty="0"/>
              <a:t>Computers fast. Humans slow. </a:t>
            </a:r>
          </a:p>
          <a:p>
            <a:pPr lvl="1"/>
            <a:r>
              <a:rPr lang="en-US" dirty="0"/>
              <a:t>Automatic job loader in memory.</a:t>
            </a:r>
          </a:p>
        </p:txBody>
      </p:sp>
      <p:sp>
        <p:nvSpPr>
          <p:cNvPr id="10" name="Right Brace 9"/>
          <p:cNvSpPr/>
          <p:nvPr/>
        </p:nvSpPr>
        <p:spPr>
          <a:xfrm>
            <a:off x="7286644" y="1571612"/>
            <a:ext cx="285752" cy="2000264"/>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7715272" y="2357430"/>
            <a:ext cx="1220206" cy="646331"/>
          </a:xfrm>
          <a:prstGeom prst="rect">
            <a:avLst/>
          </a:prstGeom>
          <a:noFill/>
        </p:spPr>
        <p:txBody>
          <a:bodyPr wrap="none" rtlCol="0">
            <a:spAutoFit/>
          </a:bodyPr>
          <a:lstStyle/>
          <a:p>
            <a:r>
              <a:rPr lang="en-US" dirty="0"/>
              <a:t>Resident </a:t>
            </a:r>
          </a:p>
          <a:p>
            <a:r>
              <a:rPr lang="en-US" dirty="0"/>
              <a:t>Monitor</a:t>
            </a:r>
          </a:p>
        </p:txBody>
      </p:sp>
      <p:sp>
        <p:nvSpPr>
          <p:cNvPr id="12" name="TextBox 11"/>
          <p:cNvSpPr txBox="1"/>
          <p:nvPr/>
        </p:nvSpPr>
        <p:spPr>
          <a:xfrm>
            <a:off x="5929322" y="4071942"/>
            <a:ext cx="1247456" cy="1200329"/>
          </a:xfrm>
          <a:prstGeom prst="rect">
            <a:avLst/>
          </a:prstGeom>
          <a:noFill/>
        </p:spPr>
        <p:txBody>
          <a:bodyPr wrap="none" rtlCol="0">
            <a:spAutoFit/>
          </a:bodyPr>
          <a:lstStyle/>
          <a:p>
            <a:pPr algn="ctr"/>
            <a:r>
              <a:rPr lang="en-US" dirty="0"/>
              <a:t>User</a:t>
            </a:r>
          </a:p>
          <a:p>
            <a:pPr algn="ctr"/>
            <a:r>
              <a:rPr lang="en-US" dirty="0"/>
              <a:t>Programs</a:t>
            </a:r>
          </a:p>
          <a:p>
            <a:pPr algn="ctr"/>
            <a:r>
              <a:rPr lang="en-US" dirty="0"/>
              <a:t>Loaded </a:t>
            </a:r>
          </a:p>
          <a:p>
            <a:pPr algn="ctr"/>
            <a:r>
              <a:rPr lang="en-US" dirty="0"/>
              <a:t>here</a:t>
            </a:r>
          </a:p>
        </p:txBody>
      </p:sp>
      <p:grpSp>
        <p:nvGrpSpPr>
          <p:cNvPr id="17" name="Group 16"/>
          <p:cNvGrpSpPr/>
          <p:nvPr/>
        </p:nvGrpSpPr>
        <p:grpSpPr>
          <a:xfrm>
            <a:off x="5775598" y="1787902"/>
            <a:ext cx="1582484" cy="1569660"/>
            <a:chOff x="5775598" y="1787902"/>
            <a:chExt cx="1582484" cy="1569660"/>
          </a:xfrm>
        </p:grpSpPr>
        <p:sp>
          <p:nvSpPr>
            <p:cNvPr id="13" name="TextBox 12"/>
            <p:cNvSpPr txBox="1"/>
            <p:nvPr/>
          </p:nvSpPr>
          <p:spPr>
            <a:xfrm>
              <a:off x="5775598" y="1787902"/>
              <a:ext cx="1582484" cy="1569660"/>
            </a:xfrm>
            <a:prstGeom prst="rect">
              <a:avLst/>
            </a:prstGeom>
            <a:noFill/>
          </p:spPr>
          <p:txBody>
            <a:bodyPr wrap="none" rtlCol="0">
              <a:spAutoFit/>
            </a:bodyPr>
            <a:lstStyle/>
            <a:p>
              <a:pPr algn="ctr"/>
              <a:r>
                <a:rPr lang="en-US" sz="1600" dirty="0"/>
                <a:t>Loader</a:t>
              </a:r>
            </a:p>
            <a:p>
              <a:pPr algn="ctr"/>
              <a:endParaRPr lang="en-US" sz="1600" dirty="0"/>
            </a:p>
            <a:p>
              <a:pPr algn="ctr"/>
              <a:r>
                <a:rPr lang="en-US" sz="1600" dirty="0"/>
                <a:t>Device drivers</a:t>
              </a:r>
            </a:p>
            <a:p>
              <a:pPr algn="ctr"/>
              <a:endParaRPr lang="en-US" sz="1600" dirty="0"/>
            </a:p>
            <a:p>
              <a:pPr algn="ctr"/>
              <a:r>
                <a:rPr lang="en-US" sz="1600" dirty="0"/>
                <a:t>Control card </a:t>
              </a:r>
            </a:p>
            <a:p>
              <a:pPr algn="ctr"/>
              <a:r>
                <a:rPr lang="en-US" sz="1600" dirty="0"/>
                <a:t>interpreter</a:t>
              </a:r>
            </a:p>
          </p:txBody>
        </p:sp>
        <p:cxnSp>
          <p:nvCxnSpPr>
            <p:cNvPr id="15" name="Straight Connector 14"/>
            <p:cNvCxnSpPr/>
            <p:nvPr/>
          </p:nvCxnSpPr>
          <p:spPr>
            <a:xfrm>
              <a:off x="6143636" y="2143116"/>
              <a:ext cx="785818"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43636" y="2641594"/>
              <a:ext cx="785818"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739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8240"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2" name="Title 1"/>
          <p:cNvSpPr>
            <a:spLocks noGrp="1"/>
          </p:cNvSpPr>
          <p:nvPr>
            <p:ph type="title"/>
          </p:nvPr>
        </p:nvSpPr>
        <p:spPr>
          <a:xfrm>
            <a:off x="851368" y="532022"/>
            <a:ext cx="7289640" cy="1499400"/>
          </a:xfrm>
        </p:spPr>
        <p:txBody>
          <a:bodyPr/>
          <a:lstStyle/>
          <a:p>
            <a:r>
              <a:rPr lang="en-US" sz="3600" dirty="0" smtClean="0"/>
              <a:t>Execution</a:t>
            </a:r>
            <a:endParaRPr lang="en-US" sz="3600" dirty="0"/>
          </a:p>
        </p:txBody>
      </p:sp>
      <p:sp>
        <p:nvSpPr>
          <p:cNvPr id="6" name="TextBox 5"/>
          <p:cNvSpPr txBox="1"/>
          <p:nvPr/>
        </p:nvSpPr>
        <p:spPr>
          <a:xfrm>
            <a:off x="1668084" y="3674433"/>
            <a:ext cx="1371943" cy="369332"/>
          </a:xfrm>
          <a:prstGeom prst="rect">
            <a:avLst/>
          </a:prstGeom>
          <a:solidFill>
            <a:srgbClr val="FFC000"/>
          </a:solidFill>
        </p:spPr>
        <p:txBody>
          <a:bodyPr wrap="square" rtlCol="0">
            <a:spAutoFit/>
          </a:bodyPr>
          <a:lstStyle/>
          <a:p>
            <a:r>
              <a:rPr lang="en-US" dirty="0" smtClean="0"/>
              <a:t>Inst. </a:t>
            </a:r>
            <a:r>
              <a:rPr lang="en-US" dirty="0" err="1" smtClean="0"/>
              <a:t>Reg</a:t>
            </a:r>
            <a:endParaRPr lang="en-US" dirty="0"/>
          </a:p>
        </p:txBody>
      </p:sp>
      <p:sp>
        <p:nvSpPr>
          <p:cNvPr id="7" name="TextBox 6"/>
          <p:cNvSpPr txBox="1"/>
          <p:nvPr/>
        </p:nvSpPr>
        <p:spPr>
          <a:xfrm>
            <a:off x="2587679" y="2670464"/>
            <a:ext cx="452347" cy="307777"/>
          </a:xfrm>
          <a:prstGeom prst="rect">
            <a:avLst/>
          </a:prstGeom>
          <a:solidFill>
            <a:schemeClr val="accent1"/>
          </a:solidFill>
        </p:spPr>
        <p:txBody>
          <a:bodyPr wrap="square" rtlCol="0">
            <a:spAutoFit/>
          </a:bodyPr>
          <a:lstStyle/>
          <a:p>
            <a:r>
              <a:rPr lang="en-US" sz="1400" dirty="0" smtClean="0">
                <a:ln w="0"/>
                <a:effectLst>
                  <a:outerShdw blurRad="38100" dist="19050" dir="2700000" algn="tl" rotWithShape="0">
                    <a:schemeClr val="dk1">
                      <a:alpha val="40000"/>
                    </a:schemeClr>
                  </a:outerShdw>
                </a:effectLst>
              </a:rPr>
              <a:t>PC</a:t>
            </a:r>
            <a:endParaRPr lang="en-US" sz="1400" dirty="0">
              <a:ln w="0"/>
              <a:effectLst>
                <a:outerShdw blurRad="38100" dist="19050" dir="2700000" algn="tl" rotWithShape="0">
                  <a:schemeClr val="dk1">
                    <a:alpha val="40000"/>
                  </a:schemeClr>
                </a:outerShdw>
              </a:effectLst>
            </a:endParaRPr>
          </a:p>
        </p:txBody>
      </p:sp>
      <p:sp>
        <p:nvSpPr>
          <p:cNvPr id="8" name="TextBox 7"/>
          <p:cNvSpPr txBox="1"/>
          <p:nvPr/>
        </p:nvSpPr>
        <p:spPr>
          <a:xfrm>
            <a:off x="1194954" y="2670464"/>
            <a:ext cx="946260" cy="369332"/>
          </a:xfrm>
          <a:prstGeom prst="rect">
            <a:avLst/>
          </a:prstGeom>
          <a:solidFill>
            <a:schemeClr val="accent2"/>
          </a:solidFill>
        </p:spPr>
        <p:txBody>
          <a:bodyPr wrap="square" rtlCol="0">
            <a:spAutoFit/>
          </a:bodyPr>
          <a:lstStyle/>
          <a:p>
            <a:r>
              <a:rPr lang="en-US" dirty="0" err="1" smtClean="0"/>
              <a:t>Reg</a:t>
            </a:r>
            <a:endParaRPr lang="en-US" dirty="0"/>
          </a:p>
        </p:txBody>
      </p:sp>
      <p:sp>
        <p:nvSpPr>
          <p:cNvPr id="9" name="TextBox 8"/>
          <p:cNvSpPr txBox="1"/>
          <p:nvPr/>
        </p:nvSpPr>
        <p:spPr>
          <a:xfrm>
            <a:off x="4962703"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10" name="TextBox 9"/>
          <p:cNvSpPr txBox="1"/>
          <p:nvPr/>
        </p:nvSpPr>
        <p:spPr>
          <a:xfrm>
            <a:off x="1091045" y="6424371"/>
            <a:ext cx="671979" cy="369332"/>
          </a:xfrm>
          <a:prstGeom prst="rect">
            <a:avLst/>
          </a:prstGeom>
          <a:noFill/>
        </p:spPr>
        <p:txBody>
          <a:bodyPr wrap="none" rtlCol="0">
            <a:spAutoFit/>
          </a:bodyPr>
          <a:lstStyle/>
          <a:p>
            <a:r>
              <a:rPr lang="en-US" dirty="0" smtClean="0"/>
              <a:t>CPU</a:t>
            </a:r>
            <a:endParaRPr lang="en-US" dirty="0"/>
          </a:p>
        </p:txBody>
      </p:sp>
      <p:sp>
        <p:nvSpPr>
          <p:cNvPr id="11" name="TextBox 10"/>
          <p:cNvSpPr txBox="1"/>
          <p:nvPr/>
        </p:nvSpPr>
        <p:spPr>
          <a:xfrm>
            <a:off x="5201694" y="6416769"/>
            <a:ext cx="1018227" cy="369332"/>
          </a:xfrm>
          <a:prstGeom prst="rect">
            <a:avLst/>
          </a:prstGeom>
          <a:noFill/>
        </p:spPr>
        <p:txBody>
          <a:bodyPr wrap="none" rtlCol="0">
            <a:spAutoFit/>
          </a:bodyPr>
          <a:lstStyle/>
          <a:p>
            <a:r>
              <a:rPr lang="en-US" dirty="0" smtClean="0"/>
              <a:t>Memory</a:t>
            </a:r>
            <a:endParaRPr lang="en-US" dirty="0"/>
          </a:p>
        </p:txBody>
      </p:sp>
      <p:sp>
        <p:nvSpPr>
          <p:cNvPr id="12" name="TextBox 11"/>
          <p:cNvSpPr txBox="1"/>
          <p:nvPr/>
        </p:nvSpPr>
        <p:spPr>
          <a:xfrm>
            <a:off x="5313262" y="2901832"/>
            <a:ext cx="1980029" cy="1200329"/>
          </a:xfrm>
          <a:prstGeom prst="rect">
            <a:avLst/>
          </a:prstGeom>
          <a:noFill/>
        </p:spPr>
        <p:txBody>
          <a:bodyPr wrap="none" rtlCol="0">
            <a:spAutoFit/>
          </a:bodyPr>
          <a:lstStyle/>
          <a:p>
            <a:r>
              <a:rPr lang="en-US" dirty="0" err="1" smtClean="0"/>
              <a:t>movq</a:t>
            </a:r>
            <a:r>
              <a:rPr lang="en-US" dirty="0" smtClean="0"/>
              <a:t> </a:t>
            </a:r>
            <a:r>
              <a:rPr lang="en-US" dirty="0"/>
              <a:t>$</a:t>
            </a:r>
            <a:r>
              <a:rPr lang="en-US" dirty="0" smtClean="0"/>
              <a:t>10, %</a:t>
            </a:r>
            <a:r>
              <a:rPr lang="en-US" dirty="0" err="1" smtClean="0"/>
              <a:t>rax</a:t>
            </a:r>
            <a:r>
              <a:rPr lang="en-US" dirty="0" smtClean="0"/>
              <a:t> </a:t>
            </a:r>
          </a:p>
          <a:p>
            <a:r>
              <a:rPr lang="en-US" dirty="0" err="1" smtClean="0"/>
              <a:t>movq</a:t>
            </a:r>
            <a:r>
              <a:rPr lang="en-US" dirty="0" smtClean="0"/>
              <a:t> </a:t>
            </a:r>
            <a:r>
              <a:rPr lang="en-US" dirty="0"/>
              <a:t>$</a:t>
            </a:r>
            <a:r>
              <a:rPr lang="en-US" dirty="0" smtClean="0"/>
              <a:t>20, %</a:t>
            </a:r>
            <a:r>
              <a:rPr lang="en-US" dirty="0" err="1" smtClean="0"/>
              <a:t>rbx</a:t>
            </a:r>
            <a:r>
              <a:rPr lang="en-US" dirty="0" smtClean="0"/>
              <a:t> </a:t>
            </a:r>
          </a:p>
          <a:p>
            <a:r>
              <a:rPr lang="en-US" dirty="0" err="1" smtClean="0"/>
              <a:t>andq</a:t>
            </a:r>
            <a:r>
              <a:rPr lang="en-US" dirty="0" smtClean="0"/>
              <a:t> %</a:t>
            </a:r>
            <a:r>
              <a:rPr lang="en-US" dirty="0" err="1" smtClean="0"/>
              <a:t>rax</a:t>
            </a:r>
            <a:r>
              <a:rPr lang="en-US" dirty="0" smtClean="0"/>
              <a:t>, %</a:t>
            </a:r>
            <a:r>
              <a:rPr lang="en-US" dirty="0" err="1" smtClean="0"/>
              <a:t>rbx</a:t>
            </a:r>
            <a:endParaRPr lang="en-US" dirty="0" smtClean="0"/>
          </a:p>
          <a:p>
            <a:endParaRPr lang="en-US" dirty="0"/>
          </a:p>
        </p:txBody>
      </p:sp>
    </p:spTree>
    <p:extLst>
      <p:ext uri="{BB962C8B-B14F-4D97-AF65-F5344CB8AC3E}">
        <p14:creationId xmlns:p14="http://schemas.microsoft.com/office/powerpoint/2010/main" val="4052298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3.png"/>
          <p:cNvPicPr>
            <a:picLocks noGrp="1" noChangeAspect="1"/>
          </p:cNvPicPr>
          <p:nvPr>
            <p:ph idx="4294967295"/>
          </p:nvPr>
        </p:nvPicPr>
        <p:blipFill>
          <a:blip r:embed="rId2" cstate="print"/>
          <a:stretch>
            <a:fillRect/>
          </a:stretch>
        </p:blipFill>
        <p:spPr>
          <a:xfrm>
            <a:off x="1412664" y="2223153"/>
            <a:ext cx="6000792" cy="3568892"/>
          </a:xfrm>
          <a:prstGeom prst="rect">
            <a:avLst/>
          </a:prstGeom>
        </p:spPr>
      </p:pic>
      <p:sp>
        <p:nvSpPr>
          <p:cNvPr id="3" name="Title 2"/>
          <p:cNvSpPr>
            <a:spLocks noGrp="1"/>
          </p:cNvSpPr>
          <p:nvPr>
            <p:ph type="title"/>
          </p:nvPr>
        </p:nvSpPr>
        <p:spPr/>
        <p:txBody>
          <a:bodyPr/>
          <a:lstStyle/>
          <a:p>
            <a:r>
              <a:rPr lang="en-US" sz="3600" dirty="0"/>
              <a:t>An example batch job cards</a:t>
            </a:r>
          </a:p>
        </p:txBody>
      </p:sp>
    </p:spTree>
    <p:extLst>
      <p:ext uri="{BB962C8B-B14F-4D97-AF65-F5344CB8AC3E}">
        <p14:creationId xmlns:p14="http://schemas.microsoft.com/office/powerpoint/2010/main" val="449467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rd-Reader.jpg"/>
          <p:cNvPicPr>
            <a:picLocks noGrp="1" noChangeAspect="1"/>
          </p:cNvPicPr>
          <p:nvPr>
            <p:ph idx="4294967295"/>
          </p:nvPr>
        </p:nvPicPr>
        <p:blipFill>
          <a:blip r:embed="rId3" cstate="print"/>
          <a:stretch>
            <a:fillRect/>
          </a:stretch>
        </p:blipFill>
        <p:spPr>
          <a:xfrm>
            <a:off x="469815" y="3969330"/>
            <a:ext cx="3241862" cy="2376486"/>
          </a:xfrm>
          <a:prstGeom prst="rect">
            <a:avLst/>
          </a:prstGeom>
        </p:spPr>
      </p:pic>
      <p:sp>
        <p:nvSpPr>
          <p:cNvPr id="2" name="Title 1"/>
          <p:cNvSpPr>
            <a:spLocks noGrp="1"/>
          </p:cNvSpPr>
          <p:nvPr>
            <p:ph type="title"/>
          </p:nvPr>
        </p:nvSpPr>
        <p:spPr/>
        <p:txBody>
          <a:bodyPr/>
          <a:lstStyle/>
          <a:p>
            <a:r>
              <a:rPr lang="en-US" sz="3600" dirty="0"/>
              <a:t>Hardware I/O libraries	</a:t>
            </a:r>
          </a:p>
        </p:txBody>
      </p:sp>
      <p:pic>
        <p:nvPicPr>
          <p:cNvPr id="5" name="Picture 4" descr="line-printer.jpg"/>
          <p:cNvPicPr>
            <a:picLocks noChangeAspect="1"/>
          </p:cNvPicPr>
          <p:nvPr/>
        </p:nvPicPr>
        <p:blipFill>
          <a:blip r:embed="rId4" cstate="print"/>
          <a:stretch>
            <a:fillRect/>
          </a:stretch>
        </p:blipFill>
        <p:spPr>
          <a:xfrm>
            <a:off x="4857752" y="3857628"/>
            <a:ext cx="3286148" cy="2553835"/>
          </a:xfrm>
          <a:prstGeom prst="rect">
            <a:avLst/>
          </a:prstGeom>
        </p:spPr>
      </p:pic>
      <p:sp>
        <p:nvSpPr>
          <p:cNvPr id="6" name="TextBox 5"/>
          <p:cNvSpPr txBox="1"/>
          <p:nvPr/>
        </p:nvSpPr>
        <p:spPr>
          <a:xfrm>
            <a:off x="4786314" y="6345816"/>
            <a:ext cx="1595309" cy="369332"/>
          </a:xfrm>
          <a:prstGeom prst="rect">
            <a:avLst/>
          </a:prstGeom>
          <a:noFill/>
        </p:spPr>
        <p:txBody>
          <a:bodyPr wrap="none" rtlCol="0">
            <a:spAutoFit/>
          </a:bodyPr>
          <a:lstStyle/>
          <a:p>
            <a:r>
              <a:rPr lang="en-US" dirty="0"/>
              <a:t>635kg! printer</a:t>
            </a:r>
          </a:p>
        </p:txBody>
      </p:sp>
      <p:pic>
        <p:nvPicPr>
          <p:cNvPr id="7" name="Picture 6" descr="punched-card.gif"/>
          <p:cNvPicPr>
            <a:picLocks noChangeAspect="1"/>
          </p:cNvPicPr>
          <p:nvPr/>
        </p:nvPicPr>
        <p:blipFill>
          <a:blip r:embed="rId5" cstate="print"/>
          <a:stretch>
            <a:fillRect/>
          </a:stretch>
        </p:blipFill>
        <p:spPr>
          <a:xfrm>
            <a:off x="386862" y="1928939"/>
            <a:ext cx="4429156" cy="1928689"/>
          </a:xfrm>
          <a:prstGeom prst="rect">
            <a:avLst/>
          </a:prstGeom>
        </p:spPr>
      </p:pic>
      <p:sp>
        <p:nvSpPr>
          <p:cNvPr id="8" name="TextBox 7"/>
          <p:cNvSpPr txBox="1"/>
          <p:nvPr/>
        </p:nvSpPr>
        <p:spPr>
          <a:xfrm>
            <a:off x="4939198" y="1966565"/>
            <a:ext cx="1723549" cy="369332"/>
          </a:xfrm>
          <a:prstGeom prst="rect">
            <a:avLst/>
          </a:prstGeom>
          <a:noFill/>
        </p:spPr>
        <p:txBody>
          <a:bodyPr wrap="none" rtlCol="0">
            <a:spAutoFit/>
          </a:bodyPr>
          <a:lstStyle/>
          <a:p>
            <a:r>
              <a:rPr lang="en-US" dirty="0"/>
              <a:t>Punched cards</a:t>
            </a:r>
          </a:p>
        </p:txBody>
      </p:sp>
      <p:sp>
        <p:nvSpPr>
          <p:cNvPr id="9" name="TextBox 8"/>
          <p:cNvSpPr txBox="1"/>
          <p:nvPr/>
        </p:nvSpPr>
        <p:spPr>
          <a:xfrm>
            <a:off x="786543" y="6272852"/>
            <a:ext cx="2608406" cy="369332"/>
          </a:xfrm>
          <a:prstGeom prst="rect">
            <a:avLst/>
          </a:prstGeom>
          <a:noFill/>
        </p:spPr>
        <p:txBody>
          <a:bodyPr wrap="none" rtlCol="0">
            <a:spAutoFit/>
          </a:bodyPr>
          <a:lstStyle/>
          <a:p>
            <a:r>
              <a:rPr lang="en-US" dirty="0"/>
              <a:t>Card reader  10 cards/s</a:t>
            </a:r>
          </a:p>
        </p:txBody>
      </p:sp>
    </p:spTree>
    <p:extLst>
      <p:ext uri="{BB962C8B-B14F-4D97-AF65-F5344CB8AC3E}">
        <p14:creationId xmlns:p14="http://schemas.microsoft.com/office/powerpoint/2010/main" val="2048659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24377" y="2084760"/>
            <a:ext cx="7439751" cy="4525963"/>
          </a:xfrm>
          <a:prstGeom prst="rect">
            <a:avLst/>
          </a:prstGeom>
        </p:spPr>
        <p:txBody>
          <a:bodyPr/>
          <a:lstStyle/>
          <a:p>
            <a:r>
              <a:rPr lang="en-US" dirty="0"/>
              <a:t>Computer </a:t>
            </a:r>
            <a:r>
              <a:rPr lang="en-US" dirty="0" smtClean="0"/>
              <a:t>expensive, </a:t>
            </a:r>
            <a:r>
              <a:rPr lang="en-US" dirty="0"/>
              <a:t>cheap </a:t>
            </a:r>
            <a:r>
              <a:rPr lang="en-US" dirty="0" smtClean="0"/>
              <a:t>labor</a:t>
            </a:r>
            <a:endParaRPr lang="en-US" dirty="0"/>
          </a:p>
          <a:p>
            <a:pPr lvl="1"/>
            <a:r>
              <a:rPr lang="en-US" dirty="0"/>
              <a:t>Need to keep the computer running as busy as possible.</a:t>
            </a:r>
          </a:p>
          <a:p>
            <a:r>
              <a:rPr lang="en-US" dirty="0"/>
              <a:t>What kind of bottlenecks do we have so far?</a:t>
            </a:r>
          </a:p>
          <a:p>
            <a:pPr lvl="1"/>
            <a:endParaRPr lang="en-US" dirty="0"/>
          </a:p>
          <a:p>
            <a:pPr lvl="1"/>
            <a:endParaRPr lang="en-US" dirty="0"/>
          </a:p>
        </p:txBody>
      </p:sp>
      <p:sp>
        <p:nvSpPr>
          <p:cNvPr id="3" name="Title 2"/>
          <p:cNvSpPr>
            <a:spLocks noGrp="1"/>
          </p:cNvSpPr>
          <p:nvPr>
            <p:ph type="title"/>
          </p:nvPr>
        </p:nvSpPr>
        <p:spPr/>
        <p:txBody>
          <a:bodyPr>
            <a:normAutofit/>
          </a:bodyPr>
          <a:lstStyle/>
          <a:p>
            <a:r>
              <a:rPr lang="en-US" sz="3600" dirty="0"/>
              <a:t>So how are we doing in dealing with this problem?</a:t>
            </a:r>
          </a:p>
        </p:txBody>
      </p:sp>
      <p:cxnSp>
        <p:nvCxnSpPr>
          <p:cNvPr id="5" name="Straight Connector 4"/>
          <p:cNvCxnSpPr/>
          <p:nvPr/>
        </p:nvCxnSpPr>
        <p:spPr>
          <a:xfrm>
            <a:off x="2367464" y="5281411"/>
            <a:ext cx="142876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42968" y="4635080"/>
            <a:ext cx="1353256" cy="646331"/>
          </a:xfrm>
          <a:prstGeom prst="rect">
            <a:avLst/>
          </a:prstGeom>
          <a:noFill/>
        </p:spPr>
        <p:txBody>
          <a:bodyPr wrap="none" rtlCol="0">
            <a:spAutoFit/>
          </a:bodyPr>
          <a:lstStyle/>
          <a:p>
            <a:r>
              <a:rPr lang="en-US" dirty="0"/>
              <a:t>Loading a </a:t>
            </a:r>
          </a:p>
          <a:p>
            <a:r>
              <a:rPr lang="en-US" dirty="0"/>
              <a:t>program</a:t>
            </a:r>
          </a:p>
        </p:txBody>
      </p:sp>
      <p:cxnSp>
        <p:nvCxnSpPr>
          <p:cNvPr id="11" name="Straight Connector 10"/>
          <p:cNvCxnSpPr/>
          <p:nvPr/>
        </p:nvCxnSpPr>
        <p:spPr>
          <a:xfrm>
            <a:off x="3867662" y="5281411"/>
            <a:ext cx="1428760" cy="1588"/>
          </a:xfrm>
          <a:prstGeom prst="line">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43166" y="4635080"/>
            <a:ext cx="1388522" cy="646331"/>
          </a:xfrm>
          <a:prstGeom prst="rect">
            <a:avLst/>
          </a:prstGeom>
          <a:noFill/>
        </p:spPr>
        <p:txBody>
          <a:bodyPr wrap="none" rtlCol="0">
            <a:spAutoFit/>
          </a:bodyPr>
          <a:lstStyle/>
          <a:p>
            <a:r>
              <a:rPr lang="en-US" dirty="0"/>
              <a:t>Running a </a:t>
            </a:r>
          </a:p>
          <a:p>
            <a:r>
              <a:rPr lang="en-US" dirty="0"/>
              <a:t>program</a:t>
            </a:r>
          </a:p>
        </p:txBody>
      </p:sp>
      <p:cxnSp>
        <p:nvCxnSpPr>
          <p:cNvPr id="14" name="Straight Connector 13"/>
          <p:cNvCxnSpPr/>
          <p:nvPr/>
        </p:nvCxnSpPr>
        <p:spPr>
          <a:xfrm>
            <a:off x="5344298" y="5284800"/>
            <a:ext cx="142876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19802" y="4638469"/>
            <a:ext cx="1438214" cy="646331"/>
          </a:xfrm>
          <a:prstGeom prst="rect">
            <a:avLst/>
          </a:prstGeom>
          <a:noFill/>
        </p:spPr>
        <p:txBody>
          <a:bodyPr wrap="none" rtlCol="0">
            <a:spAutoFit/>
          </a:bodyPr>
          <a:lstStyle/>
          <a:p>
            <a:r>
              <a:rPr lang="en-US" dirty="0"/>
              <a:t>Getting the</a:t>
            </a:r>
          </a:p>
          <a:p>
            <a:r>
              <a:rPr lang="en-US" dirty="0"/>
              <a:t>Output </a:t>
            </a:r>
          </a:p>
        </p:txBody>
      </p:sp>
    </p:spTree>
    <p:extLst>
      <p:ext uri="{BB962C8B-B14F-4D97-AF65-F5344CB8AC3E}">
        <p14:creationId xmlns:p14="http://schemas.microsoft.com/office/powerpoint/2010/main" val="94948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1907458"/>
            <a:ext cx="7363334" cy="4099833"/>
          </a:xfrm>
          <a:prstGeom prst="rect">
            <a:avLst/>
          </a:prstGeom>
        </p:spPr>
        <p:txBody>
          <a:bodyPr/>
          <a:lstStyle/>
          <a:p>
            <a:r>
              <a:rPr lang="en-US" sz="2000" dirty="0"/>
              <a:t>Card Reader /line printer slower than Tape Drives</a:t>
            </a:r>
          </a:p>
        </p:txBody>
      </p:sp>
      <p:sp>
        <p:nvSpPr>
          <p:cNvPr id="3" name="Title 2"/>
          <p:cNvSpPr>
            <a:spLocks noGrp="1"/>
          </p:cNvSpPr>
          <p:nvPr>
            <p:ph type="title"/>
          </p:nvPr>
        </p:nvSpPr>
        <p:spPr/>
        <p:txBody>
          <a:bodyPr/>
          <a:lstStyle/>
          <a:p>
            <a:r>
              <a:rPr lang="en-US" sz="3600" dirty="0"/>
              <a:t>Overlapped I/O</a:t>
            </a:r>
          </a:p>
        </p:txBody>
      </p:sp>
      <p:pic>
        <p:nvPicPr>
          <p:cNvPr id="4" name="Picture 1" descr="fg23_04.jpg"/>
          <p:cNvPicPr>
            <a:picLocks noChangeAspect="1"/>
          </p:cNvPicPr>
          <p:nvPr>
            <p:custDataLst>
              <p:tags r:id="rId1"/>
            </p:custDataLst>
          </p:nvPr>
        </p:nvPicPr>
        <p:blipFill>
          <a:blip r:embed="rId4" cstate="print"/>
          <a:srcRect/>
          <a:stretch>
            <a:fillRect/>
          </a:stretch>
        </p:blipFill>
        <p:spPr bwMode="auto">
          <a:xfrm>
            <a:off x="4357686" y="5000636"/>
            <a:ext cx="4238924" cy="1525323"/>
          </a:xfrm>
          <a:prstGeom prst="rect">
            <a:avLst/>
          </a:prstGeom>
          <a:noFill/>
          <a:ln w="9525">
            <a:noFill/>
            <a:miter lim="800000"/>
            <a:headEnd/>
            <a:tailEnd/>
          </a:ln>
        </p:spPr>
      </p:pic>
      <p:grpSp>
        <p:nvGrpSpPr>
          <p:cNvPr id="16" name="Group 15"/>
          <p:cNvGrpSpPr/>
          <p:nvPr/>
        </p:nvGrpSpPr>
        <p:grpSpPr>
          <a:xfrm>
            <a:off x="56112" y="2591409"/>
            <a:ext cx="3429024" cy="547120"/>
            <a:chOff x="5072066" y="3096194"/>
            <a:chExt cx="3429024" cy="547120"/>
          </a:xfrm>
        </p:grpSpPr>
        <p:cxnSp>
          <p:nvCxnSpPr>
            <p:cNvPr id="5" name="Straight Connector 4"/>
            <p:cNvCxnSpPr/>
            <p:nvPr/>
          </p:nvCxnSpPr>
          <p:spPr>
            <a:xfrm>
              <a:off x="5072066" y="3571876"/>
              <a:ext cx="1010142"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1299" y="3120094"/>
              <a:ext cx="609461" cy="523220"/>
            </a:xfrm>
            <a:prstGeom prst="rect">
              <a:avLst/>
            </a:prstGeom>
            <a:noFill/>
          </p:spPr>
          <p:txBody>
            <a:bodyPr wrap="none" rtlCol="0">
              <a:spAutoFit/>
            </a:bodyPr>
            <a:lstStyle/>
            <a:p>
              <a:pPr algn="ctr"/>
              <a:r>
                <a:rPr lang="en-US" sz="1400" dirty="0"/>
                <a:t>Read</a:t>
              </a:r>
            </a:p>
            <a:p>
              <a:pPr algn="ctr"/>
              <a:r>
                <a:rPr lang="en-US" sz="1400" dirty="0"/>
                <a:t>card</a:t>
              </a:r>
            </a:p>
          </p:txBody>
        </p:sp>
        <p:cxnSp>
          <p:nvCxnSpPr>
            <p:cNvPr id="7" name="Straight Connector 6"/>
            <p:cNvCxnSpPr/>
            <p:nvPr/>
          </p:nvCxnSpPr>
          <p:spPr>
            <a:xfrm>
              <a:off x="6153646" y="3571876"/>
              <a:ext cx="1428760" cy="1588"/>
            </a:xfrm>
            <a:prstGeom prst="line">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86512" y="3096194"/>
              <a:ext cx="1122422" cy="523220"/>
            </a:xfrm>
            <a:prstGeom prst="rect">
              <a:avLst/>
            </a:prstGeom>
            <a:noFill/>
          </p:spPr>
          <p:txBody>
            <a:bodyPr wrap="none" rtlCol="0">
              <a:spAutoFit/>
            </a:bodyPr>
            <a:lstStyle/>
            <a:p>
              <a:pPr algn="ctr"/>
              <a:r>
                <a:rPr lang="en-US" sz="1400" dirty="0"/>
                <a:t>Running a </a:t>
              </a:r>
            </a:p>
            <a:p>
              <a:pPr algn="ctr"/>
              <a:r>
                <a:rPr lang="en-US" sz="1400" dirty="0"/>
                <a:t>program</a:t>
              </a:r>
            </a:p>
          </p:txBody>
        </p:sp>
        <p:cxnSp>
          <p:nvCxnSpPr>
            <p:cNvPr id="9" name="Straight Connector 8"/>
            <p:cNvCxnSpPr/>
            <p:nvPr/>
          </p:nvCxnSpPr>
          <p:spPr>
            <a:xfrm flipV="1">
              <a:off x="7630282" y="3571876"/>
              <a:ext cx="870808" cy="339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41029" y="3276291"/>
              <a:ext cx="588623" cy="307777"/>
            </a:xfrm>
            <a:prstGeom prst="rect">
              <a:avLst/>
            </a:prstGeom>
            <a:noFill/>
          </p:spPr>
          <p:txBody>
            <a:bodyPr wrap="none" rtlCol="0">
              <a:spAutoFit/>
            </a:bodyPr>
            <a:lstStyle/>
            <a:p>
              <a:r>
                <a:rPr lang="en-US" sz="1400" dirty="0"/>
                <a:t>Print</a:t>
              </a:r>
            </a:p>
          </p:txBody>
        </p:sp>
      </p:grpSp>
      <p:cxnSp>
        <p:nvCxnSpPr>
          <p:cNvPr id="22" name="Straight Connector 21"/>
          <p:cNvCxnSpPr/>
          <p:nvPr/>
        </p:nvCxnSpPr>
        <p:spPr>
          <a:xfrm flipV="1">
            <a:off x="6534328" y="7153585"/>
            <a:ext cx="870808" cy="339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72264" y="6858000"/>
            <a:ext cx="864339" cy="307777"/>
          </a:xfrm>
          <a:prstGeom prst="rect">
            <a:avLst/>
          </a:prstGeom>
          <a:noFill/>
        </p:spPr>
        <p:txBody>
          <a:bodyPr wrap="none" rtlCol="0">
            <a:spAutoFit/>
          </a:bodyPr>
          <a:lstStyle/>
          <a:p>
            <a:r>
              <a:rPr lang="en-US" sz="1400" dirty="0"/>
              <a:t>Printing</a:t>
            </a:r>
          </a:p>
        </p:txBody>
      </p:sp>
      <p:cxnSp>
        <p:nvCxnSpPr>
          <p:cNvPr id="24" name="Straight Connector 23"/>
          <p:cNvCxnSpPr/>
          <p:nvPr/>
        </p:nvCxnSpPr>
        <p:spPr>
          <a:xfrm>
            <a:off x="1199120" y="3768008"/>
            <a:ext cx="1010142"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117064" y="3807402"/>
            <a:ext cx="2737269" cy="536642"/>
            <a:chOff x="2406235" y="3905912"/>
            <a:chExt cx="2737269" cy="536642"/>
          </a:xfrm>
        </p:grpSpPr>
        <p:cxnSp>
          <p:nvCxnSpPr>
            <p:cNvPr id="18" name="Straight Connector 17"/>
            <p:cNvCxnSpPr/>
            <p:nvPr/>
          </p:nvCxnSpPr>
          <p:spPr>
            <a:xfrm>
              <a:off x="2505550" y="4371116"/>
              <a:ext cx="457200" cy="15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06235" y="3919334"/>
              <a:ext cx="665567" cy="523220"/>
            </a:xfrm>
            <a:prstGeom prst="rect">
              <a:avLst/>
            </a:prstGeom>
            <a:noFill/>
          </p:spPr>
          <p:txBody>
            <a:bodyPr wrap="none" rtlCol="0">
              <a:spAutoFit/>
            </a:bodyPr>
            <a:lstStyle/>
            <a:p>
              <a:pPr algn="ctr"/>
              <a:r>
                <a:rPr lang="en-US" sz="1400" dirty="0"/>
                <a:t>Read </a:t>
              </a:r>
            </a:p>
            <a:p>
              <a:pPr algn="ctr"/>
              <a:r>
                <a:rPr lang="en-US" sz="1400" dirty="0"/>
                <a:t>tape</a:t>
              </a:r>
            </a:p>
          </p:txBody>
        </p:sp>
        <p:cxnSp>
          <p:nvCxnSpPr>
            <p:cNvPr id="20" name="Straight Connector 19"/>
            <p:cNvCxnSpPr/>
            <p:nvPr/>
          </p:nvCxnSpPr>
          <p:spPr>
            <a:xfrm>
              <a:off x="3015626" y="4381594"/>
              <a:ext cx="1428760" cy="1588"/>
            </a:xfrm>
            <a:prstGeom prst="line">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48492" y="3905912"/>
              <a:ext cx="1122422" cy="523220"/>
            </a:xfrm>
            <a:prstGeom prst="rect">
              <a:avLst/>
            </a:prstGeom>
            <a:noFill/>
          </p:spPr>
          <p:txBody>
            <a:bodyPr wrap="none" rtlCol="0">
              <a:spAutoFit/>
            </a:bodyPr>
            <a:lstStyle/>
            <a:p>
              <a:pPr algn="ctr"/>
              <a:r>
                <a:rPr lang="en-US" sz="1400" dirty="0"/>
                <a:t>Running a </a:t>
              </a:r>
            </a:p>
            <a:p>
              <a:pPr algn="ctr"/>
              <a:r>
                <a:rPr lang="en-US" sz="1400" dirty="0"/>
                <a:t>program</a:t>
              </a:r>
            </a:p>
          </p:txBody>
        </p:sp>
        <p:cxnSp>
          <p:nvCxnSpPr>
            <p:cNvPr id="28" name="Straight Connector 27"/>
            <p:cNvCxnSpPr/>
            <p:nvPr/>
          </p:nvCxnSpPr>
          <p:spPr>
            <a:xfrm>
              <a:off x="4505814" y="4368172"/>
              <a:ext cx="457200" cy="15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00993" y="3905912"/>
              <a:ext cx="742511" cy="523220"/>
            </a:xfrm>
            <a:prstGeom prst="rect">
              <a:avLst/>
            </a:prstGeom>
            <a:noFill/>
          </p:spPr>
          <p:txBody>
            <a:bodyPr wrap="none" rtlCol="0">
              <a:spAutoFit/>
            </a:bodyPr>
            <a:lstStyle/>
            <a:p>
              <a:pPr algn="ctr"/>
              <a:r>
                <a:rPr lang="en-US" sz="1400" dirty="0"/>
                <a:t>Write  </a:t>
              </a:r>
            </a:p>
            <a:p>
              <a:pPr algn="ctr"/>
              <a:r>
                <a:rPr lang="en-US" sz="1400" dirty="0"/>
                <a:t>tape</a:t>
              </a:r>
            </a:p>
          </p:txBody>
        </p:sp>
      </p:grpSp>
      <p:grpSp>
        <p:nvGrpSpPr>
          <p:cNvPr id="32" name="Group 31"/>
          <p:cNvGrpSpPr/>
          <p:nvPr/>
        </p:nvGrpSpPr>
        <p:grpSpPr>
          <a:xfrm>
            <a:off x="3521712" y="2591409"/>
            <a:ext cx="3429024" cy="547120"/>
            <a:chOff x="5072066" y="3096194"/>
            <a:chExt cx="3429024" cy="547120"/>
          </a:xfrm>
        </p:grpSpPr>
        <p:cxnSp>
          <p:nvCxnSpPr>
            <p:cNvPr id="33" name="Straight Connector 32"/>
            <p:cNvCxnSpPr/>
            <p:nvPr/>
          </p:nvCxnSpPr>
          <p:spPr>
            <a:xfrm>
              <a:off x="5072066" y="3571876"/>
              <a:ext cx="1010142"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91299" y="3120094"/>
              <a:ext cx="609461" cy="523220"/>
            </a:xfrm>
            <a:prstGeom prst="rect">
              <a:avLst/>
            </a:prstGeom>
            <a:noFill/>
          </p:spPr>
          <p:txBody>
            <a:bodyPr wrap="none" rtlCol="0">
              <a:spAutoFit/>
            </a:bodyPr>
            <a:lstStyle/>
            <a:p>
              <a:pPr algn="ctr"/>
              <a:r>
                <a:rPr lang="en-US" sz="1400" dirty="0"/>
                <a:t>Read</a:t>
              </a:r>
            </a:p>
            <a:p>
              <a:pPr algn="ctr"/>
              <a:r>
                <a:rPr lang="en-US" sz="1400" dirty="0"/>
                <a:t>card</a:t>
              </a:r>
            </a:p>
          </p:txBody>
        </p:sp>
        <p:cxnSp>
          <p:nvCxnSpPr>
            <p:cNvPr id="35" name="Straight Connector 34"/>
            <p:cNvCxnSpPr/>
            <p:nvPr/>
          </p:nvCxnSpPr>
          <p:spPr>
            <a:xfrm>
              <a:off x="6153646" y="3571876"/>
              <a:ext cx="1428760" cy="1588"/>
            </a:xfrm>
            <a:prstGeom prst="line">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86512" y="3096194"/>
              <a:ext cx="1122422" cy="523220"/>
            </a:xfrm>
            <a:prstGeom prst="rect">
              <a:avLst/>
            </a:prstGeom>
            <a:noFill/>
          </p:spPr>
          <p:txBody>
            <a:bodyPr wrap="none" rtlCol="0">
              <a:spAutoFit/>
            </a:bodyPr>
            <a:lstStyle/>
            <a:p>
              <a:pPr algn="ctr"/>
              <a:r>
                <a:rPr lang="en-US" sz="1400" dirty="0"/>
                <a:t>Running a </a:t>
              </a:r>
            </a:p>
            <a:p>
              <a:pPr algn="ctr"/>
              <a:r>
                <a:rPr lang="en-US" sz="1400" dirty="0"/>
                <a:t>program</a:t>
              </a:r>
            </a:p>
          </p:txBody>
        </p:sp>
        <p:cxnSp>
          <p:nvCxnSpPr>
            <p:cNvPr id="37" name="Straight Connector 36"/>
            <p:cNvCxnSpPr/>
            <p:nvPr/>
          </p:nvCxnSpPr>
          <p:spPr>
            <a:xfrm flipV="1">
              <a:off x="7630282" y="3571876"/>
              <a:ext cx="870808" cy="339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41029" y="3276291"/>
              <a:ext cx="588623" cy="307777"/>
            </a:xfrm>
            <a:prstGeom prst="rect">
              <a:avLst/>
            </a:prstGeom>
            <a:noFill/>
          </p:spPr>
          <p:txBody>
            <a:bodyPr wrap="none" rtlCol="0">
              <a:spAutoFit/>
            </a:bodyPr>
            <a:lstStyle/>
            <a:p>
              <a:r>
                <a:rPr lang="en-US" sz="1400" dirty="0"/>
                <a:t>Print</a:t>
              </a:r>
            </a:p>
          </p:txBody>
        </p:sp>
      </p:grpSp>
      <p:cxnSp>
        <p:nvCxnSpPr>
          <p:cNvPr id="40" name="Straight Connector 39"/>
          <p:cNvCxnSpPr/>
          <p:nvPr/>
        </p:nvCxnSpPr>
        <p:spPr>
          <a:xfrm>
            <a:off x="6985598" y="3067091"/>
            <a:ext cx="1010142"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304831" y="2615309"/>
            <a:ext cx="609461" cy="523220"/>
          </a:xfrm>
          <a:prstGeom prst="rect">
            <a:avLst/>
          </a:prstGeom>
          <a:noFill/>
        </p:spPr>
        <p:txBody>
          <a:bodyPr wrap="none" rtlCol="0">
            <a:spAutoFit/>
          </a:bodyPr>
          <a:lstStyle/>
          <a:p>
            <a:pPr algn="ctr"/>
            <a:r>
              <a:rPr lang="en-US" sz="1400" dirty="0"/>
              <a:t>Read</a:t>
            </a:r>
          </a:p>
          <a:p>
            <a:pPr algn="ctr"/>
            <a:r>
              <a:rPr lang="en-US" sz="1400" dirty="0"/>
              <a:t>card</a:t>
            </a:r>
          </a:p>
        </p:txBody>
      </p:sp>
      <p:sp>
        <p:nvSpPr>
          <p:cNvPr id="46" name="TextBox 45"/>
          <p:cNvSpPr txBox="1"/>
          <p:nvPr/>
        </p:nvSpPr>
        <p:spPr>
          <a:xfrm>
            <a:off x="7985730" y="2842299"/>
            <a:ext cx="415498" cy="369332"/>
          </a:xfrm>
          <a:prstGeom prst="rect">
            <a:avLst/>
          </a:prstGeom>
          <a:noFill/>
        </p:spPr>
        <p:txBody>
          <a:bodyPr wrap="none" rtlCol="0">
            <a:spAutoFit/>
          </a:bodyPr>
          <a:lstStyle/>
          <a:p>
            <a:r>
              <a:rPr lang="en-US" dirty="0"/>
              <a:t>…</a:t>
            </a:r>
          </a:p>
        </p:txBody>
      </p:sp>
      <p:cxnSp>
        <p:nvCxnSpPr>
          <p:cNvPr id="47" name="Straight Connector 46"/>
          <p:cNvCxnSpPr/>
          <p:nvPr/>
        </p:nvCxnSpPr>
        <p:spPr>
          <a:xfrm>
            <a:off x="94069" y="3757571"/>
            <a:ext cx="1010142"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3302" y="3305789"/>
            <a:ext cx="609461" cy="523220"/>
          </a:xfrm>
          <a:prstGeom prst="rect">
            <a:avLst/>
          </a:prstGeom>
          <a:noFill/>
        </p:spPr>
        <p:txBody>
          <a:bodyPr wrap="none" rtlCol="0">
            <a:spAutoFit/>
          </a:bodyPr>
          <a:lstStyle/>
          <a:p>
            <a:pPr algn="ctr"/>
            <a:r>
              <a:rPr lang="en-US" sz="1400" dirty="0"/>
              <a:t>Read</a:t>
            </a:r>
          </a:p>
          <a:p>
            <a:pPr algn="ctr"/>
            <a:r>
              <a:rPr lang="en-US" sz="1400" dirty="0"/>
              <a:t>card</a:t>
            </a:r>
          </a:p>
        </p:txBody>
      </p:sp>
      <p:grpSp>
        <p:nvGrpSpPr>
          <p:cNvPr id="59" name="Group 58"/>
          <p:cNvGrpSpPr/>
          <p:nvPr/>
        </p:nvGrpSpPr>
        <p:grpSpPr>
          <a:xfrm>
            <a:off x="4605519" y="3805855"/>
            <a:ext cx="2737269" cy="536642"/>
            <a:chOff x="2406235" y="3905912"/>
            <a:chExt cx="2737269" cy="536642"/>
          </a:xfrm>
        </p:grpSpPr>
        <p:cxnSp>
          <p:nvCxnSpPr>
            <p:cNvPr id="60" name="Straight Connector 59"/>
            <p:cNvCxnSpPr/>
            <p:nvPr/>
          </p:nvCxnSpPr>
          <p:spPr>
            <a:xfrm>
              <a:off x="2505550" y="4371116"/>
              <a:ext cx="457200" cy="15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406235" y="3919334"/>
              <a:ext cx="665567" cy="523220"/>
            </a:xfrm>
            <a:prstGeom prst="rect">
              <a:avLst/>
            </a:prstGeom>
            <a:noFill/>
          </p:spPr>
          <p:txBody>
            <a:bodyPr wrap="none" rtlCol="0">
              <a:spAutoFit/>
            </a:bodyPr>
            <a:lstStyle/>
            <a:p>
              <a:pPr algn="ctr"/>
              <a:r>
                <a:rPr lang="en-US" sz="1400" dirty="0"/>
                <a:t>Read </a:t>
              </a:r>
            </a:p>
            <a:p>
              <a:pPr algn="ctr"/>
              <a:r>
                <a:rPr lang="en-US" sz="1400" dirty="0"/>
                <a:t>tape</a:t>
              </a:r>
            </a:p>
          </p:txBody>
        </p:sp>
        <p:cxnSp>
          <p:nvCxnSpPr>
            <p:cNvPr id="62" name="Straight Connector 61"/>
            <p:cNvCxnSpPr/>
            <p:nvPr/>
          </p:nvCxnSpPr>
          <p:spPr>
            <a:xfrm>
              <a:off x="3015626" y="4381594"/>
              <a:ext cx="1428760" cy="1588"/>
            </a:xfrm>
            <a:prstGeom prst="line">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148492" y="3905912"/>
              <a:ext cx="1122422" cy="523220"/>
            </a:xfrm>
            <a:prstGeom prst="rect">
              <a:avLst/>
            </a:prstGeom>
            <a:noFill/>
          </p:spPr>
          <p:txBody>
            <a:bodyPr wrap="none" rtlCol="0">
              <a:spAutoFit/>
            </a:bodyPr>
            <a:lstStyle/>
            <a:p>
              <a:pPr algn="ctr"/>
              <a:r>
                <a:rPr lang="en-US" sz="1400" dirty="0"/>
                <a:t>Running a </a:t>
              </a:r>
            </a:p>
            <a:p>
              <a:pPr algn="ctr"/>
              <a:r>
                <a:rPr lang="en-US" sz="1400" dirty="0"/>
                <a:t>program</a:t>
              </a:r>
            </a:p>
          </p:txBody>
        </p:sp>
        <p:cxnSp>
          <p:nvCxnSpPr>
            <p:cNvPr id="64" name="Straight Connector 63"/>
            <p:cNvCxnSpPr/>
            <p:nvPr/>
          </p:nvCxnSpPr>
          <p:spPr>
            <a:xfrm>
              <a:off x="4505814" y="4368172"/>
              <a:ext cx="457200" cy="15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400993" y="3905912"/>
              <a:ext cx="742511" cy="523220"/>
            </a:xfrm>
            <a:prstGeom prst="rect">
              <a:avLst/>
            </a:prstGeom>
            <a:noFill/>
          </p:spPr>
          <p:txBody>
            <a:bodyPr wrap="none" rtlCol="0">
              <a:spAutoFit/>
            </a:bodyPr>
            <a:lstStyle/>
            <a:p>
              <a:pPr algn="ctr"/>
              <a:r>
                <a:rPr lang="en-US" sz="1400" dirty="0"/>
                <a:t>Write  </a:t>
              </a:r>
            </a:p>
            <a:p>
              <a:pPr algn="ctr"/>
              <a:r>
                <a:rPr lang="en-US" sz="1400" dirty="0"/>
                <a:t>tape</a:t>
              </a:r>
            </a:p>
          </p:txBody>
        </p:sp>
      </p:grpSp>
      <p:cxnSp>
        <p:nvCxnSpPr>
          <p:cNvPr id="67" name="Straight Connector 66"/>
          <p:cNvCxnSpPr/>
          <p:nvPr/>
        </p:nvCxnSpPr>
        <p:spPr>
          <a:xfrm>
            <a:off x="7205164" y="4259184"/>
            <a:ext cx="457200" cy="158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105849" y="3807402"/>
            <a:ext cx="665567" cy="523220"/>
          </a:xfrm>
          <a:prstGeom prst="rect">
            <a:avLst/>
          </a:prstGeom>
          <a:noFill/>
        </p:spPr>
        <p:txBody>
          <a:bodyPr wrap="none" rtlCol="0">
            <a:spAutoFit/>
          </a:bodyPr>
          <a:lstStyle/>
          <a:p>
            <a:pPr algn="ctr"/>
            <a:r>
              <a:rPr lang="en-US" sz="1400" dirty="0"/>
              <a:t>Read </a:t>
            </a:r>
          </a:p>
          <a:p>
            <a:pPr algn="ctr"/>
            <a:r>
              <a:rPr lang="en-US" sz="1400" dirty="0"/>
              <a:t>tape</a:t>
            </a:r>
          </a:p>
        </p:txBody>
      </p:sp>
      <p:cxnSp>
        <p:nvCxnSpPr>
          <p:cNvPr id="69" name="Straight Connector 68"/>
          <p:cNvCxnSpPr/>
          <p:nvPr/>
        </p:nvCxnSpPr>
        <p:spPr>
          <a:xfrm>
            <a:off x="7715240" y="4269662"/>
            <a:ext cx="1428760" cy="1588"/>
          </a:xfrm>
          <a:prstGeom prst="line">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848106" y="3793980"/>
            <a:ext cx="1122422" cy="523220"/>
          </a:xfrm>
          <a:prstGeom prst="rect">
            <a:avLst/>
          </a:prstGeom>
          <a:noFill/>
        </p:spPr>
        <p:txBody>
          <a:bodyPr wrap="none" rtlCol="0">
            <a:spAutoFit/>
          </a:bodyPr>
          <a:lstStyle/>
          <a:p>
            <a:pPr algn="ctr"/>
            <a:r>
              <a:rPr lang="en-US" sz="1400" dirty="0"/>
              <a:t>Running a </a:t>
            </a:r>
          </a:p>
          <a:p>
            <a:pPr algn="ctr"/>
            <a:r>
              <a:rPr lang="en-US" sz="1400" dirty="0"/>
              <a:t>program</a:t>
            </a:r>
          </a:p>
        </p:txBody>
      </p:sp>
      <p:sp>
        <p:nvSpPr>
          <p:cNvPr id="73" name="TextBox 72"/>
          <p:cNvSpPr txBox="1"/>
          <p:nvPr/>
        </p:nvSpPr>
        <p:spPr>
          <a:xfrm>
            <a:off x="1413434" y="3305789"/>
            <a:ext cx="609461" cy="523220"/>
          </a:xfrm>
          <a:prstGeom prst="rect">
            <a:avLst/>
          </a:prstGeom>
          <a:noFill/>
        </p:spPr>
        <p:txBody>
          <a:bodyPr wrap="none" rtlCol="0">
            <a:spAutoFit/>
          </a:bodyPr>
          <a:lstStyle/>
          <a:p>
            <a:pPr algn="ctr"/>
            <a:r>
              <a:rPr lang="en-US" sz="1400" dirty="0"/>
              <a:t>Read</a:t>
            </a:r>
          </a:p>
          <a:p>
            <a:pPr algn="ctr"/>
            <a:r>
              <a:rPr lang="en-US" sz="1400" dirty="0"/>
              <a:t>card</a:t>
            </a:r>
          </a:p>
        </p:txBody>
      </p:sp>
      <p:cxnSp>
        <p:nvCxnSpPr>
          <p:cNvPr id="74" name="Straight Connector 73"/>
          <p:cNvCxnSpPr/>
          <p:nvPr/>
        </p:nvCxnSpPr>
        <p:spPr>
          <a:xfrm>
            <a:off x="3368251" y="3768008"/>
            <a:ext cx="1010142"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63200" y="3757571"/>
            <a:ext cx="1010142"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582433" y="3305789"/>
            <a:ext cx="609461" cy="523220"/>
          </a:xfrm>
          <a:prstGeom prst="rect">
            <a:avLst/>
          </a:prstGeom>
          <a:noFill/>
        </p:spPr>
        <p:txBody>
          <a:bodyPr wrap="none" rtlCol="0">
            <a:spAutoFit/>
          </a:bodyPr>
          <a:lstStyle/>
          <a:p>
            <a:pPr algn="ctr"/>
            <a:r>
              <a:rPr lang="en-US" sz="1400" dirty="0"/>
              <a:t>Read</a:t>
            </a:r>
          </a:p>
          <a:p>
            <a:pPr algn="ctr"/>
            <a:r>
              <a:rPr lang="en-US" sz="1400" dirty="0"/>
              <a:t>card</a:t>
            </a:r>
          </a:p>
        </p:txBody>
      </p:sp>
      <p:sp>
        <p:nvSpPr>
          <p:cNvPr id="77" name="TextBox 76"/>
          <p:cNvSpPr txBox="1"/>
          <p:nvPr/>
        </p:nvSpPr>
        <p:spPr>
          <a:xfrm>
            <a:off x="3582565" y="3305789"/>
            <a:ext cx="609461" cy="523220"/>
          </a:xfrm>
          <a:prstGeom prst="rect">
            <a:avLst/>
          </a:prstGeom>
          <a:noFill/>
        </p:spPr>
        <p:txBody>
          <a:bodyPr wrap="none" rtlCol="0">
            <a:spAutoFit/>
          </a:bodyPr>
          <a:lstStyle/>
          <a:p>
            <a:pPr algn="ctr"/>
            <a:r>
              <a:rPr lang="en-US" sz="1400" dirty="0"/>
              <a:t>Read</a:t>
            </a:r>
          </a:p>
          <a:p>
            <a:pPr algn="ctr"/>
            <a:r>
              <a:rPr lang="en-US" sz="1400" dirty="0"/>
              <a:t>card</a:t>
            </a:r>
          </a:p>
        </p:txBody>
      </p:sp>
      <p:cxnSp>
        <p:nvCxnSpPr>
          <p:cNvPr id="78" name="Straight Connector 77"/>
          <p:cNvCxnSpPr/>
          <p:nvPr/>
        </p:nvCxnSpPr>
        <p:spPr>
          <a:xfrm flipV="1">
            <a:off x="4703149" y="4744382"/>
            <a:ext cx="870808" cy="339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913896" y="4448797"/>
            <a:ext cx="588623" cy="307777"/>
          </a:xfrm>
          <a:prstGeom prst="rect">
            <a:avLst/>
          </a:prstGeom>
          <a:noFill/>
        </p:spPr>
        <p:txBody>
          <a:bodyPr wrap="none" rtlCol="0">
            <a:spAutoFit/>
          </a:bodyPr>
          <a:lstStyle/>
          <a:p>
            <a:r>
              <a:rPr lang="en-US" sz="1400" dirty="0"/>
              <a:t>Print</a:t>
            </a:r>
          </a:p>
        </p:txBody>
      </p:sp>
      <p:cxnSp>
        <p:nvCxnSpPr>
          <p:cNvPr id="80" name="Straight Connector 79"/>
          <p:cNvCxnSpPr/>
          <p:nvPr/>
        </p:nvCxnSpPr>
        <p:spPr>
          <a:xfrm flipV="1">
            <a:off x="7203479" y="4744382"/>
            <a:ext cx="870808" cy="339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414226" y="4448797"/>
            <a:ext cx="588623" cy="307777"/>
          </a:xfrm>
          <a:prstGeom prst="rect">
            <a:avLst/>
          </a:prstGeom>
          <a:noFill/>
        </p:spPr>
        <p:txBody>
          <a:bodyPr wrap="none" rtlCol="0">
            <a:spAutoFit/>
          </a:bodyPr>
          <a:lstStyle/>
          <a:p>
            <a:r>
              <a:rPr lang="en-US" sz="1400" dirty="0"/>
              <a:t>Print</a:t>
            </a:r>
          </a:p>
        </p:txBody>
      </p:sp>
      <p:sp>
        <p:nvSpPr>
          <p:cNvPr id="82" name="TextBox 81"/>
          <p:cNvSpPr txBox="1"/>
          <p:nvPr/>
        </p:nvSpPr>
        <p:spPr>
          <a:xfrm>
            <a:off x="4413830" y="3555461"/>
            <a:ext cx="41549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5630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blinds(horizontal)">
                                      <p:cBhvr>
                                        <p:cTn id="20" dur="500"/>
                                        <p:tgtEl>
                                          <p:spTgt spid="4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blinds(horizontal)">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linds(horizontal)">
                                      <p:cBhvr>
                                        <p:cTn id="31" dur="500"/>
                                        <p:tgtEl>
                                          <p:spTgt spid="4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linds(horizontal)">
                                      <p:cBhvr>
                                        <p:cTn id="34" dur="500"/>
                                        <p:tgtEl>
                                          <p:spTgt spid="4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linds(horizontal)">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linds(horizontal)">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blinds(horizontal)">
                                      <p:cBhvr>
                                        <p:cTn id="47" dur="500"/>
                                        <p:tgtEl>
                                          <p:spTgt spid="74"/>
                                        </p:tgtEl>
                                      </p:cBhvr>
                                    </p:animEffect>
                                  </p:childTnLst>
                                </p:cTn>
                              </p:par>
                              <p:par>
                                <p:cTn id="48" presetID="3" presetClass="entr" presetSubtype="10" fill="hold"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blinds(horizontal)">
                                      <p:cBhvr>
                                        <p:cTn id="50" dur="500"/>
                                        <p:tgtEl>
                                          <p:spTgt spid="7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blinds(horizontal)">
                                      <p:cBhvr>
                                        <p:cTn id="53" dur="500"/>
                                        <p:tgtEl>
                                          <p:spTgt spid="7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blinds(horizontal)">
                                      <p:cBhvr>
                                        <p:cTn id="56" dur="500"/>
                                        <p:tgtEl>
                                          <p:spTgt spid="77"/>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blinds(horizontal)">
                                      <p:cBhvr>
                                        <p:cTn id="59" dur="500"/>
                                        <p:tgtEl>
                                          <p:spTgt spid="8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linds(horizontal)">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blinds(horizontal)">
                                      <p:cBhvr>
                                        <p:cTn id="69" dur="500"/>
                                        <p:tgtEl>
                                          <p:spTgt spid="7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blinds(horizontal)">
                                      <p:cBhvr>
                                        <p:cTn id="72" dur="500"/>
                                        <p:tgtEl>
                                          <p:spTgt spid="7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blinds(horizontal)">
                                      <p:cBhvr>
                                        <p:cTn id="77" dur="500"/>
                                        <p:tgtEl>
                                          <p:spTgt spid="8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blinds(horizontal)">
                                      <p:cBhvr>
                                        <p:cTn id="80" dur="500"/>
                                        <p:tgtEl>
                                          <p:spTgt spid="8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blinds(horizontal)">
                                      <p:cBhvr>
                                        <p:cTn id="85" dur="500"/>
                                        <p:tgtEl>
                                          <p:spTgt spid="67"/>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blinds(horizontal)">
                                      <p:cBhvr>
                                        <p:cTn id="88" dur="500"/>
                                        <p:tgtEl>
                                          <p:spTgt spid="68"/>
                                        </p:tgtEl>
                                      </p:cBhvr>
                                    </p:animEffect>
                                  </p:childTnLst>
                                </p:cTn>
                              </p:par>
                              <p:par>
                                <p:cTn id="89" presetID="3" presetClass="entr" presetSubtype="1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blinds(horizontal)">
                                      <p:cBhvr>
                                        <p:cTn id="91" dur="500"/>
                                        <p:tgtEl>
                                          <p:spTgt spid="69"/>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blinds(horizontal)">
                                      <p:cBhvr>
                                        <p:cTn id="9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6" grpId="0"/>
      <p:bldP spid="48" grpId="0"/>
      <p:bldP spid="68" grpId="0"/>
      <p:bldP spid="70" grpId="0"/>
      <p:bldP spid="73" grpId="0"/>
      <p:bldP spid="76" grpId="0"/>
      <p:bldP spid="77" grpId="0"/>
      <p:bldP spid="79" grpId="0"/>
      <p:bldP spid="81" grpId="0"/>
      <p:bldP spid="8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2182761"/>
            <a:ext cx="4543428" cy="3824530"/>
          </a:xfrm>
          <a:prstGeom prst="rect">
            <a:avLst/>
          </a:prstGeom>
        </p:spPr>
        <p:txBody>
          <a:bodyPr/>
          <a:lstStyle/>
          <a:p>
            <a:r>
              <a:rPr lang="en-US" dirty="0"/>
              <a:t>Sequential versus random access</a:t>
            </a:r>
          </a:p>
          <a:p>
            <a:r>
              <a:rPr lang="en-US" dirty="0"/>
              <a:t>Fast  to read “card” and write “card”</a:t>
            </a:r>
          </a:p>
          <a:p>
            <a:r>
              <a:rPr lang="en-US" dirty="0"/>
              <a:t>SPOOL (Simultaneous Peripheral Operation On-Line)</a:t>
            </a:r>
          </a:p>
          <a:p>
            <a:r>
              <a:rPr lang="en-US" dirty="0"/>
              <a:t>Leads to multiprogramming</a:t>
            </a:r>
          </a:p>
        </p:txBody>
      </p:sp>
      <p:sp>
        <p:nvSpPr>
          <p:cNvPr id="3" name="Title 2"/>
          <p:cNvSpPr>
            <a:spLocks noGrp="1"/>
          </p:cNvSpPr>
          <p:nvPr>
            <p:ph type="title"/>
          </p:nvPr>
        </p:nvSpPr>
        <p:spPr/>
        <p:txBody>
          <a:bodyPr/>
          <a:lstStyle/>
          <a:p>
            <a:r>
              <a:rPr lang="en-US" sz="3600" dirty="0"/>
              <a:t>Tapes versus disks</a:t>
            </a:r>
          </a:p>
        </p:txBody>
      </p:sp>
      <p:pic>
        <p:nvPicPr>
          <p:cNvPr id="4" name="Picture 1" descr="fg23_05.jpg"/>
          <p:cNvPicPr>
            <a:picLocks noChangeAspect="1"/>
          </p:cNvPicPr>
          <p:nvPr>
            <p:custDataLst>
              <p:tags r:id="rId1"/>
            </p:custDataLst>
          </p:nvPr>
        </p:nvPicPr>
        <p:blipFill>
          <a:blip r:embed="rId3" cstate="print"/>
          <a:srcRect/>
          <a:stretch>
            <a:fillRect/>
          </a:stretch>
        </p:blipFill>
        <p:spPr bwMode="auto">
          <a:xfrm>
            <a:off x="5143504" y="2084760"/>
            <a:ext cx="3357586" cy="1888192"/>
          </a:xfrm>
          <a:prstGeom prst="rect">
            <a:avLst/>
          </a:prstGeom>
          <a:noFill/>
          <a:ln w="9525">
            <a:noFill/>
            <a:miter lim="800000"/>
            <a:headEnd/>
            <a:tailEnd/>
          </a:ln>
        </p:spPr>
      </p:pic>
    </p:spTree>
    <p:extLst>
      <p:ext uri="{BB962C8B-B14F-4D97-AF65-F5344CB8AC3E}">
        <p14:creationId xmlns:p14="http://schemas.microsoft.com/office/powerpoint/2010/main" val="3734265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Minicomputers Desktops, Handhelds</a:t>
            </a:r>
            <a:endParaRPr lang="en-SG" sz="3600" dirty="0"/>
          </a:p>
        </p:txBody>
      </p:sp>
      <p:pic>
        <p:nvPicPr>
          <p:cNvPr id="4" name="Picture 3" descr="pdp8closed.gif"/>
          <p:cNvPicPr>
            <a:picLocks noChangeAspect="1"/>
          </p:cNvPicPr>
          <p:nvPr/>
        </p:nvPicPr>
        <p:blipFill>
          <a:blip r:embed="rId3" cstate="print"/>
          <a:stretch>
            <a:fillRect/>
          </a:stretch>
        </p:blipFill>
        <p:spPr>
          <a:xfrm>
            <a:off x="933451" y="2211165"/>
            <a:ext cx="3781425" cy="3143250"/>
          </a:xfrm>
          <a:prstGeom prst="rect">
            <a:avLst/>
          </a:prstGeom>
        </p:spPr>
      </p:pic>
      <p:sp>
        <p:nvSpPr>
          <p:cNvPr id="5" name="TextBox 4"/>
          <p:cNvSpPr txBox="1"/>
          <p:nvPr/>
        </p:nvSpPr>
        <p:spPr>
          <a:xfrm>
            <a:off x="937026" y="5282999"/>
            <a:ext cx="3211135" cy="646331"/>
          </a:xfrm>
          <a:prstGeom prst="rect">
            <a:avLst/>
          </a:prstGeom>
          <a:noFill/>
        </p:spPr>
        <p:txBody>
          <a:bodyPr wrap="none" rtlCol="0">
            <a:spAutoFit/>
          </a:bodyPr>
          <a:lstStyle/>
          <a:p>
            <a:r>
              <a:rPr lang="en-US" dirty="0"/>
              <a:t>Minicomputers: 8 cu. Feet, </a:t>
            </a:r>
          </a:p>
          <a:p>
            <a:r>
              <a:rPr lang="en-US" dirty="0"/>
              <a:t>330000 additions per second </a:t>
            </a:r>
            <a:endParaRPr lang="en-SG" dirty="0"/>
          </a:p>
        </p:txBody>
      </p:sp>
      <p:pic>
        <p:nvPicPr>
          <p:cNvPr id="6" name="Picture 5" descr="imac.jpg"/>
          <p:cNvPicPr>
            <a:picLocks noChangeAspect="1"/>
          </p:cNvPicPr>
          <p:nvPr/>
        </p:nvPicPr>
        <p:blipFill>
          <a:blip r:embed="rId4" cstate="print"/>
          <a:stretch>
            <a:fillRect/>
          </a:stretch>
        </p:blipFill>
        <p:spPr>
          <a:xfrm>
            <a:off x="5429256" y="1428736"/>
            <a:ext cx="2214578" cy="2112708"/>
          </a:xfrm>
          <a:prstGeom prst="rect">
            <a:avLst/>
          </a:prstGeom>
        </p:spPr>
      </p:pic>
      <p:sp>
        <p:nvSpPr>
          <p:cNvPr id="7" name="TextBox 6"/>
          <p:cNvSpPr txBox="1"/>
          <p:nvPr/>
        </p:nvSpPr>
        <p:spPr>
          <a:xfrm>
            <a:off x="5218517" y="3429000"/>
            <a:ext cx="3159839" cy="923330"/>
          </a:xfrm>
          <a:prstGeom prst="rect">
            <a:avLst/>
          </a:prstGeom>
          <a:noFill/>
        </p:spPr>
        <p:txBody>
          <a:bodyPr wrap="none" rtlCol="0">
            <a:spAutoFit/>
          </a:bodyPr>
          <a:lstStyle/>
          <a:p>
            <a:r>
              <a:rPr lang="en-US" dirty="0"/>
              <a:t>Desktops:  ? cu ft, </a:t>
            </a:r>
          </a:p>
          <a:p>
            <a:r>
              <a:rPr lang="en-US" dirty="0"/>
              <a:t>6 billion additions per second</a:t>
            </a:r>
          </a:p>
          <a:p>
            <a:endParaRPr lang="en-SG" dirty="0"/>
          </a:p>
        </p:txBody>
      </p:sp>
      <p:pic>
        <p:nvPicPr>
          <p:cNvPr id="8" name="Picture 7" descr="iphone-3g.jpg"/>
          <p:cNvPicPr>
            <a:picLocks noChangeAspect="1"/>
          </p:cNvPicPr>
          <p:nvPr/>
        </p:nvPicPr>
        <p:blipFill>
          <a:blip r:embed="rId5" cstate="print"/>
          <a:stretch>
            <a:fillRect/>
          </a:stretch>
        </p:blipFill>
        <p:spPr>
          <a:xfrm>
            <a:off x="6357950" y="4214818"/>
            <a:ext cx="739872" cy="1142992"/>
          </a:xfrm>
          <a:prstGeom prst="rect">
            <a:avLst/>
          </a:prstGeom>
        </p:spPr>
      </p:pic>
      <p:sp>
        <p:nvSpPr>
          <p:cNvPr id="9" name="TextBox 8"/>
          <p:cNvSpPr txBox="1"/>
          <p:nvPr/>
        </p:nvSpPr>
        <p:spPr>
          <a:xfrm>
            <a:off x="5429256" y="5500702"/>
            <a:ext cx="3480440" cy="646331"/>
          </a:xfrm>
          <a:prstGeom prst="rect">
            <a:avLst/>
          </a:prstGeom>
          <a:noFill/>
        </p:spPr>
        <p:txBody>
          <a:bodyPr wrap="none" rtlCol="0">
            <a:spAutoFit/>
          </a:bodyPr>
          <a:lstStyle/>
          <a:p>
            <a:r>
              <a:rPr lang="en-US" dirty="0"/>
              <a:t>Handhelds: in </a:t>
            </a:r>
            <a:r>
              <a:rPr lang="en-US" dirty="0" err="1"/>
              <a:t>ur</a:t>
            </a:r>
            <a:r>
              <a:rPr lang="en-US" dirty="0"/>
              <a:t> hand!, </a:t>
            </a:r>
          </a:p>
          <a:p>
            <a:r>
              <a:rPr lang="en-US" dirty="0"/>
              <a:t>600 million additions per second</a:t>
            </a:r>
            <a:endParaRPr lang="en-SG" dirty="0"/>
          </a:p>
        </p:txBody>
      </p:sp>
    </p:spTree>
    <p:extLst>
      <p:ext uri="{BB962C8B-B14F-4D97-AF65-F5344CB8AC3E}">
        <p14:creationId xmlns:p14="http://schemas.microsoft.com/office/powerpoint/2010/main" val="285143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History of Computers</a:t>
            </a:r>
            <a:endParaRPr lang="en-SG" sz="3600" dirty="0"/>
          </a:p>
        </p:txBody>
      </p:sp>
      <p:pic>
        <p:nvPicPr>
          <p:cNvPr id="4" name="Picture 1" descr="fg23_01.jpg"/>
          <p:cNvPicPr>
            <a:picLocks noChangeAspect="1"/>
          </p:cNvPicPr>
          <p:nvPr>
            <p:custDataLst>
              <p:tags r:id="rId1"/>
            </p:custDataLst>
          </p:nvPr>
        </p:nvPicPr>
        <p:blipFill>
          <a:blip r:embed="rId4" cstate="print"/>
          <a:srcRect/>
          <a:stretch>
            <a:fillRect/>
          </a:stretch>
        </p:blipFill>
        <p:spPr bwMode="auto">
          <a:xfrm>
            <a:off x="823105" y="2084760"/>
            <a:ext cx="7497789" cy="4702189"/>
          </a:xfrm>
          <a:prstGeom prst="rect">
            <a:avLst/>
          </a:prstGeom>
          <a:noFill/>
          <a:ln w="9525">
            <a:noFill/>
            <a:miter lim="800000"/>
            <a:headEnd/>
            <a:tailEnd/>
          </a:ln>
        </p:spPr>
      </p:pic>
      <p:sp>
        <p:nvSpPr>
          <p:cNvPr id="5" name="Oval 4"/>
          <p:cNvSpPr/>
          <p:nvPr/>
        </p:nvSpPr>
        <p:spPr>
          <a:xfrm>
            <a:off x="1500166" y="1643050"/>
            <a:ext cx="2357454"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SG" dirty="0"/>
          </a:p>
        </p:txBody>
      </p:sp>
    </p:spTree>
    <p:extLst>
      <p:ext uri="{BB962C8B-B14F-4D97-AF65-F5344CB8AC3E}">
        <p14:creationId xmlns:p14="http://schemas.microsoft.com/office/powerpoint/2010/main" val="274228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Phases</a:t>
            </a:r>
            <a:endParaRPr lang="en-US" dirty="0"/>
          </a:p>
        </p:txBody>
      </p:sp>
      <p:sp>
        <p:nvSpPr>
          <p:cNvPr id="3" name="Rectangle 3"/>
          <p:cNvSpPr>
            <a:spLocks noGrp="1" noChangeArrowheads="1"/>
          </p:cNvSpPr>
          <p:nvPr>
            <p:ph type="body" idx="4294967295"/>
          </p:nvPr>
        </p:nvSpPr>
        <p:spPr>
          <a:xfrm>
            <a:off x="685800" y="1859972"/>
            <a:ext cx="8153400" cy="3931227"/>
          </a:xfrm>
          <a:prstGeom prst="rect">
            <a:avLst/>
          </a:prstGeom>
        </p:spPr>
        <p:txBody>
          <a:bodyPr/>
          <a:lstStyle/>
          <a:p>
            <a:pPr>
              <a:lnSpc>
                <a:spcPct val="80000"/>
              </a:lnSpc>
            </a:pPr>
            <a:r>
              <a:rPr lang="en-US" altLang="en-US" dirty="0"/>
              <a:t>Phase 1 (1948—1970</a:t>
            </a:r>
            <a:r>
              <a:rPr lang="en-US" altLang="en-US" dirty="0" smtClean="0"/>
              <a:t>)</a:t>
            </a:r>
          </a:p>
          <a:p>
            <a:pPr>
              <a:lnSpc>
                <a:spcPct val="80000"/>
              </a:lnSpc>
            </a:pPr>
            <a:r>
              <a:rPr lang="en-US" altLang="en-US" dirty="0"/>
              <a:t>Phase 2 (1970 – 1985</a:t>
            </a:r>
            <a:r>
              <a:rPr lang="en-US" altLang="en-US" dirty="0" smtClean="0"/>
              <a:t>)</a:t>
            </a:r>
          </a:p>
          <a:p>
            <a:pPr>
              <a:lnSpc>
                <a:spcPct val="80000"/>
              </a:lnSpc>
            </a:pPr>
            <a:r>
              <a:rPr lang="en-US" altLang="en-US" dirty="0"/>
              <a:t>Phase 3 (1981- </a:t>
            </a:r>
            <a:r>
              <a:rPr lang="en-US" altLang="en-US" dirty="0" smtClean="0"/>
              <a:t>)</a:t>
            </a:r>
          </a:p>
          <a:p>
            <a:pPr>
              <a:lnSpc>
                <a:spcPct val="80000"/>
              </a:lnSpc>
            </a:pPr>
            <a:r>
              <a:rPr lang="en-US" altLang="en-US" dirty="0"/>
              <a:t>Phase 4 (1988 -): Distributed </a:t>
            </a:r>
            <a:r>
              <a:rPr lang="en-US" altLang="en-US" dirty="0" smtClean="0"/>
              <a:t>Systems</a:t>
            </a:r>
          </a:p>
          <a:p>
            <a:pPr>
              <a:lnSpc>
                <a:spcPct val="80000"/>
              </a:lnSpc>
            </a:pPr>
            <a:r>
              <a:rPr lang="en-US" altLang="en-US" dirty="0"/>
              <a:t>Phase 5 (1995 -): Mobile Systems</a:t>
            </a:r>
            <a:br>
              <a:rPr lang="en-US" altLang="en-US" dirty="0"/>
            </a:br>
            <a:endParaRPr lang="en-US" altLang="en-US" dirty="0" smtClean="0"/>
          </a:p>
        </p:txBody>
      </p:sp>
    </p:spTree>
    <p:extLst>
      <p:ext uri="{BB962C8B-B14F-4D97-AF65-F5344CB8AC3E}">
        <p14:creationId xmlns:p14="http://schemas.microsoft.com/office/powerpoint/2010/main" val="1272213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260475"/>
            <a:ext cx="8458200" cy="685800"/>
          </a:xfrm>
        </p:spPr>
        <p:txBody>
          <a:bodyPr/>
          <a:lstStyle/>
          <a:p>
            <a:r>
              <a:rPr lang="en-US" altLang="en-US" sz="3600" dirty="0" smtClean="0"/>
              <a:t>Phase 1 (1948—1970)</a:t>
            </a:r>
            <a:br>
              <a:rPr lang="en-US" altLang="en-US" sz="3600" dirty="0" smtClean="0"/>
            </a:br>
            <a:endParaRPr lang="en-US" altLang="en-US" sz="3600" dirty="0" smtClean="0"/>
          </a:p>
        </p:txBody>
      </p:sp>
      <p:sp>
        <p:nvSpPr>
          <p:cNvPr id="13315" name="Rectangle 3"/>
          <p:cNvSpPr>
            <a:spLocks noGrp="1" noChangeArrowheads="1"/>
          </p:cNvSpPr>
          <p:nvPr>
            <p:ph type="body" idx="4294967295"/>
          </p:nvPr>
        </p:nvSpPr>
        <p:spPr>
          <a:xfrm>
            <a:off x="685800" y="1859972"/>
            <a:ext cx="8153400" cy="3931227"/>
          </a:xfrm>
          <a:prstGeom prst="rect">
            <a:avLst/>
          </a:prstGeom>
        </p:spPr>
        <p:txBody>
          <a:bodyPr/>
          <a:lstStyle/>
          <a:p>
            <a:pPr>
              <a:lnSpc>
                <a:spcPct val="80000"/>
              </a:lnSpc>
            </a:pPr>
            <a:r>
              <a:rPr lang="en-US" altLang="en-US" dirty="0"/>
              <a:t>Hardware Expensive, Humans Cheap</a:t>
            </a:r>
          </a:p>
          <a:p>
            <a:pPr>
              <a:lnSpc>
                <a:spcPct val="80000"/>
              </a:lnSpc>
            </a:pPr>
            <a:r>
              <a:rPr lang="en-US" altLang="en-US" dirty="0" smtClean="0"/>
              <a:t>When computers cost millions of $’s, optimize for more efficient use of the hardware!</a:t>
            </a:r>
          </a:p>
          <a:p>
            <a:pPr lvl="1">
              <a:lnSpc>
                <a:spcPct val="80000"/>
              </a:lnSpc>
            </a:pPr>
            <a:r>
              <a:rPr lang="en-US" altLang="en-US" dirty="0" smtClean="0"/>
              <a:t>Lack of interaction between user and computer</a:t>
            </a:r>
          </a:p>
          <a:p>
            <a:pPr>
              <a:lnSpc>
                <a:spcPct val="80000"/>
              </a:lnSpc>
            </a:pPr>
            <a:r>
              <a:rPr lang="en-US" altLang="en-US" dirty="0" smtClean="0">
                <a:solidFill>
                  <a:schemeClr val="hlink"/>
                </a:solidFill>
              </a:rPr>
              <a:t>User at console</a:t>
            </a:r>
            <a:r>
              <a:rPr lang="en-US" altLang="en-US" dirty="0" smtClean="0"/>
              <a:t>: one user at a time</a:t>
            </a:r>
          </a:p>
          <a:p>
            <a:pPr>
              <a:lnSpc>
                <a:spcPct val="80000"/>
              </a:lnSpc>
            </a:pPr>
            <a:r>
              <a:rPr lang="en-US" altLang="en-US" dirty="0" smtClean="0">
                <a:solidFill>
                  <a:schemeClr val="hlink"/>
                </a:solidFill>
              </a:rPr>
              <a:t>Batch monitor</a:t>
            </a:r>
            <a:r>
              <a:rPr lang="en-US" altLang="en-US" dirty="0" smtClean="0"/>
              <a:t>: load program, run, print</a:t>
            </a:r>
          </a:p>
          <a:p>
            <a:pPr>
              <a:lnSpc>
                <a:spcPct val="80000"/>
              </a:lnSpc>
            </a:pPr>
            <a:r>
              <a:rPr lang="en-US" altLang="en-US" dirty="0" smtClean="0"/>
              <a:t>Optimize to better use hardware</a:t>
            </a:r>
          </a:p>
          <a:p>
            <a:pPr lvl="1">
              <a:lnSpc>
                <a:spcPct val="80000"/>
              </a:lnSpc>
            </a:pPr>
            <a:r>
              <a:rPr lang="en-US" altLang="en-US" dirty="0" smtClean="0"/>
              <a:t>When user thinking at console, computer </a:t>
            </a:r>
            <a:r>
              <a:rPr lang="en-US" altLang="en-US" dirty="0" err="1" smtClean="0"/>
              <a:t>idle</a:t>
            </a:r>
            <a:r>
              <a:rPr lang="en-US" altLang="en-US" dirty="0" err="1" smtClean="0">
                <a:sym typeface="Symbol" panose="05050102010706020507" pitchFamily="18" charset="2"/>
              </a:rPr>
              <a:t>BAD</a:t>
            </a:r>
            <a:r>
              <a:rPr lang="en-US" altLang="en-US" dirty="0" smtClean="0">
                <a:sym typeface="Symbol" panose="05050102010706020507" pitchFamily="18" charset="2"/>
              </a:rPr>
              <a:t>!</a:t>
            </a:r>
          </a:p>
          <a:p>
            <a:pPr lvl="1">
              <a:lnSpc>
                <a:spcPct val="80000"/>
              </a:lnSpc>
            </a:pPr>
            <a:r>
              <a:rPr lang="en-US" altLang="en-US" dirty="0" smtClean="0"/>
              <a:t>Feed computer batches and make users wait </a:t>
            </a:r>
          </a:p>
          <a:p>
            <a:pPr>
              <a:lnSpc>
                <a:spcPct val="80000"/>
              </a:lnSpc>
            </a:pPr>
            <a:r>
              <a:rPr lang="en-US" altLang="en-US" i="1" dirty="0" smtClean="0"/>
              <a:t>No protection:</a:t>
            </a:r>
            <a:r>
              <a:rPr lang="en-US" altLang="en-US" dirty="0" smtClean="0"/>
              <a:t> what if batch program has bug?</a:t>
            </a:r>
            <a:endParaRPr lang="en-US" altLang="en-US" i="1" dirty="0" smtClean="0"/>
          </a:p>
          <a:p>
            <a:pPr>
              <a:lnSpc>
                <a:spcPct val="80000"/>
              </a:lnSpc>
            </a:pPr>
            <a:endParaRPr lang="en-US" altLang="en-US" dirty="0" smtClean="0"/>
          </a:p>
        </p:txBody>
      </p:sp>
    </p:spTree>
    <p:extLst>
      <p:ext uri="{BB962C8B-B14F-4D97-AF65-F5344CB8AC3E}">
        <p14:creationId xmlns:p14="http://schemas.microsoft.com/office/powerpoint/2010/main" val="1355764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1084985"/>
            <a:ext cx="7162800" cy="609600"/>
          </a:xfrm>
        </p:spPr>
        <p:txBody>
          <a:bodyPr/>
          <a:lstStyle/>
          <a:p>
            <a:r>
              <a:rPr lang="en-US" altLang="en-US" sz="3600" dirty="0" smtClean="0"/>
              <a:t>Phase 2 (1970 – 1985)</a:t>
            </a:r>
          </a:p>
        </p:txBody>
      </p:sp>
      <p:sp>
        <p:nvSpPr>
          <p:cNvPr id="259075" name="Rectangle 3"/>
          <p:cNvSpPr>
            <a:spLocks noGrp="1" noChangeArrowheads="1"/>
          </p:cNvSpPr>
          <p:nvPr>
            <p:ph type="body" idx="4294967295"/>
          </p:nvPr>
        </p:nvSpPr>
        <p:spPr>
          <a:xfrm>
            <a:off x="609600" y="2047008"/>
            <a:ext cx="7924800" cy="3972791"/>
          </a:xfrm>
          <a:prstGeom prst="rect">
            <a:avLst/>
          </a:prstGeom>
        </p:spPr>
        <p:txBody>
          <a:bodyPr/>
          <a:lstStyle/>
          <a:p>
            <a:r>
              <a:rPr lang="en-US" altLang="en-US" sz="2000" dirty="0"/>
              <a:t>Hardware Cheaper, Humans Expensive</a:t>
            </a:r>
          </a:p>
          <a:p>
            <a:r>
              <a:rPr lang="en-US" altLang="en-US" sz="1800" dirty="0" smtClean="0"/>
              <a:t>Computers available for tens of thousands of dollars instead of millions</a:t>
            </a:r>
          </a:p>
          <a:p>
            <a:r>
              <a:rPr lang="en-US" altLang="en-US" sz="1800" dirty="0" smtClean="0"/>
              <a:t>OS Technology maturing/stabilizing</a:t>
            </a:r>
          </a:p>
          <a:p>
            <a:r>
              <a:rPr lang="en-US" altLang="en-US" sz="1800" i="1" dirty="0" smtClean="0">
                <a:solidFill>
                  <a:schemeClr val="hlink"/>
                </a:solidFill>
              </a:rPr>
              <a:t>Interactive</a:t>
            </a:r>
            <a:r>
              <a:rPr lang="en-US" altLang="en-US" sz="1800" dirty="0" smtClean="0">
                <a:solidFill>
                  <a:schemeClr val="hlink"/>
                </a:solidFill>
              </a:rPr>
              <a:t> timesharing:</a:t>
            </a:r>
          </a:p>
          <a:p>
            <a:pPr lvl="1"/>
            <a:r>
              <a:rPr lang="en-US" altLang="en-US" sz="1800" dirty="0" smtClean="0"/>
              <a:t>Use cheap terminals (~$1000) to let multiple users interact with the system at the same time</a:t>
            </a:r>
          </a:p>
          <a:p>
            <a:pPr lvl="1"/>
            <a:r>
              <a:rPr lang="en-US" altLang="en-US" sz="1800" dirty="0" smtClean="0"/>
              <a:t>Sacrifice CPU time to get better response time</a:t>
            </a:r>
          </a:p>
          <a:p>
            <a:pPr lvl="1"/>
            <a:r>
              <a:rPr lang="en-US" altLang="en-US" sz="1800" dirty="0" smtClean="0"/>
              <a:t>Users do debugging, editing, and email online</a:t>
            </a:r>
          </a:p>
          <a:p>
            <a:r>
              <a:rPr lang="en-US" altLang="en-US" sz="1800" dirty="0" smtClean="0">
                <a:solidFill>
                  <a:schemeClr val="hlink"/>
                </a:solidFill>
              </a:rPr>
              <a:t>Problem: Thrashing</a:t>
            </a:r>
          </a:p>
          <a:p>
            <a:pPr lvl="1"/>
            <a:r>
              <a:rPr lang="en-US" altLang="en-US" sz="1800" dirty="0" smtClean="0"/>
              <a:t>Performance very non-linear </a:t>
            </a:r>
            <a:br>
              <a:rPr lang="en-US" altLang="en-US" sz="1800" dirty="0" smtClean="0"/>
            </a:br>
            <a:r>
              <a:rPr lang="en-US" altLang="en-US" sz="1800" dirty="0" smtClean="0"/>
              <a:t>response with load</a:t>
            </a:r>
          </a:p>
          <a:p>
            <a:pPr lvl="1"/>
            <a:r>
              <a:rPr lang="en-US" altLang="en-US" sz="1800" dirty="0" smtClean="0"/>
              <a:t>Thrashing caused by many</a:t>
            </a:r>
            <a:br>
              <a:rPr lang="en-US" altLang="en-US" sz="1800" dirty="0" smtClean="0"/>
            </a:br>
            <a:r>
              <a:rPr lang="en-US" altLang="en-US" sz="1800" dirty="0" smtClean="0"/>
              <a:t>factors including</a:t>
            </a:r>
          </a:p>
          <a:p>
            <a:pPr lvl="2"/>
            <a:r>
              <a:rPr lang="en-US" altLang="en-US" sz="1600" dirty="0" smtClean="0"/>
              <a:t>Swapping, </a:t>
            </a:r>
            <a:r>
              <a:rPr lang="en-US" altLang="en-US" sz="1600" dirty="0" err="1" smtClean="0"/>
              <a:t>queueing</a:t>
            </a:r>
            <a:endParaRPr lang="en-US" altLang="en-US" sz="1600" dirty="0" smtClean="0"/>
          </a:p>
        </p:txBody>
      </p:sp>
      <p:grpSp>
        <p:nvGrpSpPr>
          <p:cNvPr id="2" name="Group 13"/>
          <p:cNvGrpSpPr>
            <a:grpSpLocks/>
          </p:cNvGrpSpPr>
          <p:nvPr/>
        </p:nvGrpSpPr>
        <p:grpSpPr bwMode="auto">
          <a:xfrm>
            <a:off x="5562600" y="4267200"/>
            <a:ext cx="2514600" cy="2008188"/>
            <a:chOff x="3456" y="2688"/>
            <a:chExt cx="1584" cy="1265"/>
          </a:xfrm>
        </p:grpSpPr>
        <p:grpSp>
          <p:nvGrpSpPr>
            <p:cNvPr id="18437" name="Group 10"/>
            <p:cNvGrpSpPr>
              <a:grpSpLocks/>
            </p:cNvGrpSpPr>
            <p:nvPr/>
          </p:nvGrpSpPr>
          <p:grpSpPr bwMode="auto">
            <a:xfrm>
              <a:off x="3936" y="2688"/>
              <a:ext cx="1104" cy="960"/>
              <a:chOff x="1776" y="3024"/>
              <a:chExt cx="1104" cy="864"/>
            </a:xfrm>
          </p:grpSpPr>
          <p:sp>
            <p:nvSpPr>
              <p:cNvPr id="18440" name="Line 4"/>
              <p:cNvSpPr>
                <a:spLocks noChangeShapeType="1"/>
              </p:cNvSpPr>
              <p:nvPr/>
            </p:nvSpPr>
            <p:spPr bwMode="auto">
              <a:xfrm>
                <a:off x="1776" y="3024"/>
                <a:ext cx="0" cy="86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5"/>
              <p:cNvSpPr>
                <a:spLocks noChangeShapeType="1"/>
              </p:cNvSpPr>
              <p:nvPr/>
            </p:nvSpPr>
            <p:spPr bwMode="auto">
              <a:xfrm>
                <a:off x="1776" y="3888"/>
                <a:ext cx="110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Freeform 8"/>
              <p:cNvSpPr>
                <a:spLocks/>
              </p:cNvSpPr>
              <p:nvPr/>
            </p:nvSpPr>
            <p:spPr bwMode="auto">
              <a:xfrm>
                <a:off x="1821" y="3173"/>
                <a:ext cx="893" cy="665"/>
              </a:xfrm>
              <a:custGeom>
                <a:avLst/>
                <a:gdLst>
                  <a:gd name="T0" fmla="*/ 0 w 893"/>
                  <a:gd name="T1" fmla="*/ 656 h 665"/>
                  <a:gd name="T2" fmla="*/ 212 w 893"/>
                  <a:gd name="T3" fmla="*/ 647 h 665"/>
                  <a:gd name="T4" fmla="*/ 364 w 893"/>
                  <a:gd name="T5" fmla="*/ 605 h 665"/>
                  <a:gd name="T6" fmla="*/ 491 w 893"/>
                  <a:gd name="T7" fmla="*/ 537 h 665"/>
                  <a:gd name="T8" fmla="*/ 542 w 893"/>
                  <a:gd name="T9" fmla="*/ 520 h 665"/>
                  <a:gd name="T10" fmla="*/ 593 w 893"/>
                  <a:gd name="T11" fmla="*/ 486 h 665"/>
                  <a:gd name="T12" fmla="*/ 619 w 893"/>
                  <a:gd name="T13" fmla="*/ 469 h 665"/>
                  <a:gd name="T14" fmla="*/ 661 w 893"/>
                  <a:gd name="T15" fmla="*/ 427 h 665"/>
                  <a:gd name="T16" fmla="*/ 729 w 893"/>
                  <a:gd name="T17" fmla="*/ 351 h 665"/>
                  <a:gd name="T18" fmla="*/ 813 w 893"/>
                  <a:gd name="T19" fmla="*/ 198 h 665"/>
                  <a:gd name="T20" fmla="*/ 856 w 893"/>
                  <a:gd name="T21" fmla="*/ 71 h 665"/>
                  <a:gd name="T22" fmla="*/ 890 w 893"/>
                  <a:gd name="T23" fmla="*/ 37 h 6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93"/>
                  <a:gd name="T37" fmla="*/ 0 h 665"/>
                  <a:gd name="T38" fmla="*/ 893 w 893"/>
                  <a:gd name="T39" fmla="*/ 665 h 6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93" h="665">
                    <a:moveTo>
                      <a:pt x="0" y="656"/>
                    </a:moveTo>
                    <a:cubicBezTo>
                      <a:pt x="78" y="665"/>
                      <a:pt x="130" y="654"/>
                      <a:pt x="212" y="647"/>
                    </a:cubicBezTo>
                    <a:cubicBezTo>
                      <a:pt x="262" y="631"/>
                      <a:pt x="314" y="621"/>
                      <a:pt x="364" y="605"/>
                    </a:cubicBezTo>
                    <a:cubicBezTo>
                      <a:pt x="403" y="579"/>
                      <a:pt x="449" y="558"/>
                      <a:pt x="491" y="537"/>
                    </a:cubicBezTo>
                    <a:cubicBezTo>
                      <a:pt x="515" y="525"/>
                      <a:pt x="518" y="533"/>
                      <a:pt x="542" y="520"/>
                    </a:cubicBezTo>
                    <a:cubicBezTo>
                      <a:pt x="560" y="510"/>
                      <a:pt x="576" y="497"/>
                      <a:pt x="593" y="486"/>
                    </a:cubicBezTo>
                    <a:cubicBezTo>
                      <a:pt x="602" y="480"/>
                      <a:pt x="619" y="469"/>
                      <a:pt x="619" y="469"/>
                    </a:cubicBezTo>
                    <a:cubicBezTo>
                      <a:pt x="659" y="407"/>
                      <a:pt x="608" y="479"/>
                      <a:pt x="661" y="427"/>
                    </a:cubicBezTo>
                    <a:cubicBezTo>
                      <a:pt x="685" y="403"/>
                      <a:pt x="705" y="375"/>
                      <a:pt x="729" y="351"/>
                    </a:cubicBezTo>
                    <a:cubicBezTo>
                      <a:pt x="769" y="311"/>
                      <a:pt x="795" y="251"/>
                      <a:pt x="813" y="198"/>
                    </a:cubicBezTo>
                    <a:cubicBezTo>
                      <a:pt x="825" y="162"/>
                      <a:pt x="836" y="102"/>
                      <a:pt x="856" y="71"/>
                    </a:cubicBezTo>
                    <a:cubicBezTo>
                      <a:pt x="893" y="15"/>
                      <a:pt x="890" y="0"/>
                      <a:pt x="890" y="37"/>
                    </a:cubicBez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
          <p:nvSpPr>
            <p:cNvPr id="18438" name="Text Box 11"/>
            <p:cNvSpPr txBox="1">
              <a:spLocks noChangeArrowheads="1"/>
            </p:cNvSpPr>
            <p:nvPr/>
          </p:nvSpPr>
          <p:spPr bwMode="auto">
            <a:xfrm>
              <a:off x="4118" y="3722"/>
              <a:ext cx="5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a:t>Users</a:t>
              </a:r>
            </a:p>
          </p:txBody>
        </p:sp>
        <p:sp>
          <p:nvSpPr>
            <p:cNvPr id="18439" name="Text Box 12"/>
            <p:cNvSpPr txBox="1">
              <a:spLocks noChangeArrowheads="1"/>
            </p:cNvSpPr>
            <p:nvPr/>
          </p:nvSpPr>
          <p:spPr bwMode="auto">
            <a:xfrm rot="5400000">
              <a:off x="3289" y="2999"/>
              <a:ext cx="73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a:t>Response</a:t>
              </a:r>
            </a:p>
            <a:p>
              <a:pPr algn="ctr"/>
              <a:r>
                <a:rPr lang="en-US" altLang="en-US"/>
                <a:t>time</a:t>
              </a:r>
            </a:p>
          </p:txBody>
        </p:sp>
      </p:grpSp>
    </p:spTree>
    <p:extLst>
      <p:ext uri="{BB962C8B-B14F-4D97-AF65-F5344CB8AC3E}">
        <p14:creationId xmlns:p14="http://schemas.microsoft.com/office/powerpoint/2010/main" val="4185823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 calcmode="lin" valueType="num">
                                      <p:cBhvr additive="base">
                                        <p:cTn id="7" dur="500" fill="hold"/>
                                        <p:tgtEl>
                                          <p:spTgt spid="2590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9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9075">
                                            <p:txEl>
                                              <p:pRg st="1" end="1"/>
                                            </p:txEl>
                                          </p:spTgt>
                                        </p:tgtEl>
                                        <p:attrNameLst>
                                          <p:attrName>style.visibility</p:attrName>
                                        </p:attrNameLst>
                                      </p:cBhvr>
                                      <p:to>
                                        <p:strVal val="visible"/>
                                      </p:to>
                                    </p:set>
                                    <p:anim calcmode="lin" valueType="num">
                                      <p:cBhvr additive="base">
                                        <p:cTn id="13" dur="500" fill="hold"/>
                                        <p:tgtEl>
                                          <p:spTgt spid="2590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9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9075">
                                            <p:txEl>
                                              <p:pRg st="2" end="2"/>
                                            </p:txEl>
                                          </p:spTgt>
                                        </p:tgtEl>
                                        <p:attrNameLst>
                                          <p:attrName>style.visibility</p:attrName>
                                        </p:attrNameLst>
                                      </p:cBhvr>
                                      <p:to>
                                        <p:strVal val="visible"/>
                                      </p:to>
                                    </p:set>
                                    <p:anim calcmode="lin" valueType="num">
                                      <p:cBhvr additive="base">
                                        <p:cTn id="19" dur="500" fill="hold"/>
                                        <p:tgtEl>
                                          <p:spTgt spid="2590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59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9075">
                                            <p:txEl>
                                              <p:pRg st="3" end="3"/>
                                            </p:txEl>
                                          </p:spTgt>
                                        </p:tgtEl>
                                        <p:attrNameLst>
                                          <p:attrName>style.visibility</p:attrName>
                                        </p:attrNameLst>
                                      </p:cBhvr>
                                      <p:to>
                                        <p:strVal val="visible"/>
                                      </p:to>
                                    </p:set>
                                    <p:anim calcmode="lin" valueType="num">
                                      <p:cBhvr additive="base">
                                        <p:cTn id="25" dur="500" fill="hold"/>
                                        <p:tgtEl>
                                          <p:spTgt spid="2590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5907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59075">
                                            <p:txEl>
                                              <p:pRg st="4" end="4"/>
                                            </p:txEl>
                                          </p:spTgt>
                                        </p:tgtEl>
                                        <p:attrNameLst>
                                          <p:attrName>style.visibility</p:attrName>
                                        </p:attrNameLst>
                                      </p:cBhvr>
                                      <p:to>
                                        <p:strVal val="visible"/>
                                      </p:to>
                                    </p:set>
                                    <p:anim calcmode="lin" valueType="num">
                                      <p:cBhvr additive="base">
                                        <p:cTn id="29" dur="500" fill="hold"/>
                                        <p:tgtEl>
                                          <p:spTgt spid="25907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5907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59075">
                                            <p:txEl>
                                              <p:pRg st="5" end="5"/>
                                            </p:txEl>
                                          </p:spTgt>
                                        </p:tgtEl>
                                        <p:attrNameLst>
                                          <p:attrName>style.visibility</p:attrName>
                                        </p:attrNameLst>
                                      </p:cBhvr>
                                      <p:to>
                                        <p:strVal val="visible"/>
                                      </p:to>
                                    </p:set>
                                    <p:anim calcmode="lin" valueType="num">
                                      <p:cBhvr additive="base">
                                        <p:cTn id="33" dur="500" fill="hold"/>
                                        <p:tgtEl>
                                          <p:spTgt spid="25907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59075">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59075">
                                            <p:txEl>
                                              <p:pRg st="6" end="6"/>
                                            </p:txEl>
                                          </p:spTgt>
                                        </p:tgtEl>
                                        <p:attrNameLst>
                                          <p:attrName>style.visibility</p:attrName>
                                        </p:attrNameLst>
                                      </p:cBhvr>
                                      <p:to>
                                        <p:strVal val="visible"/>
                                      </p:to>
                                    </p:set>
                                    <p:anim calcmode="lin" valueType="num">
                                      <p:cBhvr additive="base">
                                        <p:cTn id="37" dur="500" fill="hold"/>
                                        <p:tgtEl>
                                          <p:spTgt spid="25907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590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59075">
                                            <p:txEl>
                                              <p:pRg st="7" end="7"/>
                                            </p:txEl>
                                          </p:spTgt>
                                        </p:tgtEl>
                                        <p:attrNameLst>
                                          <p:attrName>style.visibility</p:attrName>
                                        </p:attrNameLst>
                                      </p:cBhvr>
                                      <p:to>
                                        <p:strVal val="visible"/>
                                      </p:to>
                                    </p:set>
                                    <p:anim calcmode="lin" valueType="num">
                                      <p:cBhvr additive="base">
                                        <p:cTn id="43" dur="500" fill="hold"/>
                                        <p:tgtEl>
                                          <p:spTgt spid="25907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59075">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59075">
                                            <p:txEl>
                                              <p:pRg st="8" end="8"/>
                                            </p:txEl>
                                          </p:spTgt>
                                        </p:tgtEl>
                                        <p:attrNameLst>
                                          <p:attrName>style.visibility</p:attrName>
                                        </p:attrNameLst>
                                      </p:cBhvr>
                                      <p:to>
                                        <p:strVal val="visible"/>
                                      </p:to>
                                    </p:set>
                                    <p:anim calcmode="lin" valueType="num">
                                      <p:cBhvr additive="base">
                                        <p:cTn id="47" dur="500" fill="hold"/>
                                        <p:tgtEl>
                                          <p:spTgt spid="259075">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59075">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59075">
                                            <p:txEl>
                                              <p:pRg st="9" end="9"/>
                                            </p:txEl>
                                          </p:spTgt>
                                        </p:tgtEl>
                                        <p:attrNameLst>
                                          <p:attrName>style.visibility</p:attrName>
                                        </p:attrNameLst>
                                      </p:cBhvr>
                                      <p:to>
                                        <p:strVal val="visible"/>
                                      </p:to>
                                    </p:set>
                                    <p:anim calcmode="lin" valueType="num">
                                      <p:cBhvr additive="base">
                                        <p:cTn id="51" dur="500" fill="hold"/>
                                        <p:tgtEl>
                                          <p:spTgt spid="259075">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59075">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59075">
                                            <p:txEl>
                                              <p:pRg st="10" end="10"/>
                                            </p:txEl>
                                          </p:spTgt>
                                        </p:tgtEl>
                                        <p:attrNameLst>
                                          <p:attrName>style.visibility</p:attrName>
                                        </p:attrNameLst>
                                      </p:cBhvr>
                                      <p:to>
                                        <p:strVal val="visible"/>
                                      </p:to>
                                    </p:set>
                                    <p:anim calcmode="lin" valueType="num">
                                      <p:cBhvr additive="base">
                                        <p:cTn id="55" dur="500" fill="hold"/>
                                        <p:tgtEl>
                                          <p:spTgt spid="259075">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59075">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1+#ppt_w/2"/>
                                          </p:val>
                                        </p:tav>
                                        <p:tav tm="100000">
                                          <p:val>
                                            <p:strVal val="#ppt_x"/>
                                          </p:val>
                                        </p:tav>
                                      </p:tavLst>
                                    </p:anim>
                                    <p:anim calcmode="lin" valueType="num">
                                      <p:cBhvr additive="base">
                                        <p:cTn id="6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8240"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2" name="Title 1"/>
          <p:cNvSpPr>
            <a:spLocks noGrp="1"/>
          </p:cNvSpPr>
          <p:nvPr>
            <p:ph type="title"/>
          </p:nvPr>
        </p:nvSpPr>
        <p:spPr>
          <a:xfrm>
            <a:off x="851368" y="532022"/>
            <a:ext cx="7289640" cy="1499400"/>
          </a:xfrm>
        </p:spPr>
        <p:txBody>
          <a:bodyPr/>
          <a:lstStyle/>
          <a:p>
            <a:r>
              <a:rPr lang="en-US" sz="3600" dirty="0" smtClean="0"/>
              <a:t>Fetch</a:t>
            </a:r>
            <a:endParaRPr lang="en-US" sz="3600" dirty="0"/>
          </a:p>
        </p:txBody>
      </p:sp>
      <p:sp>
        <p:nvSpPr>
          <p:cNvPr id="6" name="TextBox 5"/>
          <p:cNvSpPr txBox="1"/>
          <p:nvPr/>
        </p:nvSpPr>
        <p:spPr>
          <a:xfrm>
            <a:off x="1194954" y="3674433"/>
            <a:ext cx="1845073" cy="369332"/>
          </a:xfrm>
          <a:prstGeom prst="rect">
            <a:avLst/>
          </a:prstGeom>
          <a:solidFill>
            <a:srgbClr val="FFC000"/>
          </a:solidFill>
        </p:spPr>
        <p:txBody>
          <a:bodyPr wrap="square" rtlCol="0">
            <a:spAutoFit/>
          </a:bodyPr>
          <a:lstStyle/>
          <a:p>
            <a:r>
              <a:rPr lang="en-US" dirty="0" smtClean="0"/>
              <a:t>Instr. </a:t>
            </a:r>
            <a:r>
              <a:rPr lang="en-US" dirty="0" err="1" smtClean="0"/>
              <a:t>Reg</a:t>
            </a:r>
            <a:endParaRPr lang="en-US" dirty="0"/>
          </a:p>
        </p:txBody>
      </p:sp>
      <p:sp>
        <p:nvSpPr>
          <p:cNvPr id="7" name="TextBox 6"/>
          <p:cNvSpPr txBox="1"/>
          <p:nvPr/>
        </p:nvSpPr>
        <p:spPr>
          <a:xfrm>
            <a:off x="2587679" y="2670464"/>
            <a:ext cx="452347" cy="307777"/>
          </a:xfrm>
          <a:prstGeom prst="rect">
            <a:avLst/>
          </a:prstGeom>
          <a:solidFill>
            <a:schemeClr val="accent1"/>
          </a:solidFill>
        </p:spPr>
        <p:txBody>
          <a:bodyPr wrap="square" rtlCol="0">
            <a:spAutoFit/>
          </a:bodyPr>
          <a:lstStyle/>
          <a:p>
            <a:r>
              <a:rPr lang="en-US" sz="1400" dirty="0" smtClean="0">
                <a:ln w="0"/>
                <a:effectLst>
                  <a:outerShdw blurRad="38100" dist="19050" dir="2700000" algn="tl" rotWithShape="0">
                    <a:schemeClr val="dk1">
                      <a:alpha val="40000"/>
                    </a:schemeClr>
                  </a:outerShdw>
                </a:effectLst>
              </a:rPr>
              <a:t>PC</a:t>
            </a:r>
            <a:endParaRPr lang="en-US" sz="1400" dirty="0">
              <a:ln w="0"/>
              <a:effectLst>
                <a:outerShdw blurRad="38100" dist="19050" dir="2700000" algn="tl" rotWithShape="0">
                  <a:schemeClr val="dk1">
                    <a:alpha val="40000"/>
                  </a:schemeClr>
                </a:outerShdw>
              </a:effectLst>
            </a:endParaRPr>
          </a:p>
        </p:txBody>
      </p:sp>
      <p:sp>
        <p:nvSpPr>
          <p:cNvPr id="8" name="TextBox 7"/>
          <p:cNvSpPr txBox="1"/>
          <p:nvPr/>
        </p:nvSpPr>
        <p:spPr>
          <a:xfrm>
            <a:off x="1194954" y="2670464"/>
            <a:ext cx="946260" cy="369332"/>
          </a:xfrm>
          <a:prstGeom prst="rect">
            <a:avLst/>
          </a:prstGeom>
          <a:solidFill>
            <a:schemeClr val="accent2"/>
          </a:solidFill>
        </p:spPr>
        <p:txBody>
          <a:bodyPr wrap="square" rtlCol="0">
            <a:spAutoFit/>
          </a:bodyPr>
          <a:lstStyle/>
          <a:p>
            <a:r>
              <a:rPr lang="en-US" dirty="0" err="1" smtClean="0"/>
              <a:t>Reg</a:t>
            </a:r>
            <a:endParaRPr lang="en-US" dirty="0"/>
          </a:p>
        </p:txBody>
      </p:sp>
      <p:sp>
        <p:nvSpPr>
          <p:cNvPr id="9" name="TextBox 8"/>
          <p:cNvSpPr txBox="1"/>
          <p:nvPr/>
        </p:nvSpPr>
        <p:spPr>
          <a:xfrm>
            <a:off x="4962703"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10" name="TextBox 9"/>
          <p:cNvSpPr txBox="1"/>
          <p:nvPr/>
        </p:nvSpPr>
        <p:spPr>
          <a:xfrm>
            <a:off x="1091045" y="6424371"/>
            <a:ext cx="671979" cy="369332"/>
          </a:xfrm>
          <a:prstGeom prst="rect">
            <a:avLst/>
          </a:prstGeom>
          <a:noFill/>
        </p:spPr>
        <p:txBody>
          <a:bodyPr wrap="none" rtlCol="0">
            <a:spAutoFit/>
          </a:bodyPr>
          <a:lstStyle/>
          <a:p>
            <a:r>
              <a:rPr lang="en-US" dirty="0" smtClean="0"/>
              <a:t>CPU</a:t>
            </a:r>
            <a:endParaRPr lang="en-US" dirty="0"/>
          </a:p>
        </p:txBody>
      </p:sp>
      <p:sp>
        <p:nvSpPr>
          <p:cNvPr id="11" name="TextBox 10"/>
          <p:cNvSpPr txBox="1"/>
          <p:nvPr/>
        </p:nvSpPr>
        <p:spPr>
          <a:xfrm>
            <a:off x="5201694" y="6416769"/>
            <a:ext cx="1018227" cy="369332"/>
          </a:xfrm>
          <a:prstGeom prst="rect">
            <a:avLst/>
          </a:prstGeom>
          <a:noFill/>
        </p:spPr>
        <p:txBody>
          <a:bodyPr wrap="none" rtlCol="0">
            <a:spAutoFit/>
          </a:bodyPr>
          <a:lstStyle/>
          <a:p>
            <a:r>
              <a:rPr lang="en-US" dirty="0" smtClean="0"/>
              <a:t>Memory</a:t>
            </a:r>
            <a:endParaRPr lang="en-US" dirty="0"/>
          </a:p>
        </p:txBody>
      </p:sp>
      <p:sp>
        <p:nvSpPr>
          <p:cNvPr id="12" name="TextBox 11"/>
          <p:cNvSpPr txBox="1"/>
          <p:nvPr/>
        </p:nvSpPr>
        <p:spPr>
          <a:xfrm>
            <a:off x="5313262" y="2901832"/>
            <a:ext cx="1941557" cy="1754326"/>
          </a:xfrm>
          <a:prstGeom prst="rect">
            <a:avLst/>
          </a:prstGeom>
          <a:noFill/>
        </p:spPr>
        <p:txBody>
          <a:bodyPr wrap="none" rtlCol="0">
            <a:spAutoFit/>
          </a:bodyPr>
          <a:lstStyle/>
          <a:p>
            <a:r>
              <a:rPr lang="en-US" dirty="0" err="1"/>
              <a:t>movq</a:t>
            </a:r>
            <a:r>
              <a:rPr lang="en-US" dirty="0"/>
              <a:t> $10, %</a:t>
            </a:r>
            <a:r>
              <a:rPr lang="en-US" dirty="0" err="1"/>
              <a:t>rax</a:t>
            </a:r>
            <a:r>
              <a:rPr lang="en-US" dirty="0"/>
              <a:t> </a:t>
            </a:r>
          </a:p>
          <a:p>
            <a:r>
              <a:rPr lang="en-US" dirty="0" err="1"/>
              <a:t>movq</a:t>
            </a:r>
            <a:r>
              <a:rPr lang="en-US" dirty="0"/>
              <a:t> $20, %</a:t>
            </a:r>
            <a:r>
              <a:rPr lang="en-US" dirty="0" err="1"/>
              <a:t>rbx</a:t>
            </a:r>
            <a:r>
              <a:rPr lang="en-US" dirty="0"/>
              <a:t> </a:t>
            </a:r>
          </a:p>
          <a:p>
            <a:r>
              <a:rPr lang="en-US" dirty="0" err="1"/>
              <a:t>andq</a:t>
            </a:r>
            <a:r>
              <a:rPr lang="en-US" dirty="0"/>
              <a:t> %</a:t>
            </a:r>
            <a:r>
              <a:rPr lang="en-US" dirty="0" err="1"/>
              <a:t>rax</a:t>
            </a:r>
            <a:r>
              <a:rPr lang="en-US" dirty="0"/>
              <a:t>, %</a:t>
            </a:r>
            <a:r>
              <a:rPr lang="en-US" dirty="0" err="1"/>
              <a:t>rbx</a:t>
            </a:r>
            <a:endParaRPr lang="en-US" dirty="0"/>
          </a:p>
          <a:p>
            <a:endParaRPr lang="en-US" dirty="0"/>
          </a:p>
          <a:p>
            <a:endParaRPr lang="en-US" dirty="0"/>
          </a:p>
          <a:p>
            <a:endParaRPr lang="en-US" dirty="0"/>
          </a:p>
        </p:txBody>
      </p:sp>
      <p:cxnSp>
        <p:nvCxnSpPr>
          <p:cNvPr id="14" name="Straight Arrow Connector 13"/>
          <p:cNvCxnSpPr/>
          <p:nvPr/>
        </p:nvCxnSpPr>
        <p:spPr>
          <a:xfrm>
            <a:off x="3040026" y="2826327"/>
            <a:ext cx="2363247" cy="33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1428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991467"/>
            <a:ext cx="8382000" cy="609600"/>
          </a:xfrm>
        </p:spPr>
        <p:txBody>
          <a:bodyPr/>
          <a:lstStyle/>
          <a:p>
            <a:r>
              <a:rPr lang="en-US" altLang="en-US" sz="3600" dirty="0" smtClean="0"/>
              <a:t>Phase 3 (1981- )</a:t>
            </a:r>
          </a:p>
        </p:txBody>
      </p:sp>
      <p:sp>
        <p:nvSpPr>
          <p:cNvPr id="28675" name="Rectangle 3"/>
          <p:cNvSpPr>
            <a:spLocks noGrp="1" noChangeArrowheads="1"/>
          </p:cNvSpPr>
          <p:nvPr>
            <p:ph type="body" idx="4294967295"/>
          </p:nvPr>
        </p:nvSpPr>
        <p:spPr>
          <a:xfrm>
            <a:off x="498764" y="2026226"/>
            <a:ext cx="8305800" cy="4145973"/>
          </a:xfrm>
          <a:prstGeom prst="rect">
            <a:avLst/>
          </a:prstGeom>
        </p:spPr>
        <p:txBody>
          <a:bodyPr/>
          <a:lstStyle/>
          <a:p>
            <a:pPr>
              <a:lnSpc>
                <a:spcPct val="80000"/>
              </a:lnSpc>
            </a:pPr>
            <a:r>
              <a:rPr lang="en-US" altLang="en-US" sz="2000" dirty="0"/>
              <a:t>Hardware Very Cheap, Humans Very Expensive</a:t>
            </a:r>
          </a:p>
          <a:p>
            <a:pPr>
              <a:lnSpc>
                <a:spcPct val="80000"/>
              </a:lnSpc>
            </a:pPr>
            <a:r>
              <a:rPr lang="en-US" altLang="en-US" sz="2000" dirty="0" smtClean="0"/>
              <a:t>Computer costs $1K, Programmer costs $100K/year</a:t>
            </a:r>
          </a:p>
          <a:p>
            <a:pPr lvl="1">
              <a:lnSpc>
                <a:spcPct val="80000"/>
              </a:lnSpc>
            </a:pPr>
            <a:r>
              <a:rPr lang="en-US" altLang="en-US" sz="1800" dirty="0" smtClean="0"/>
              <a:t>If you can make someone 1% more efficient by giving them a computer, it’s worth it!</a:t>
            </a:r>
          </a:p>
          <a:p>
            <a:pPr lvl="1">
              <a:lnSpc>
                <a:spcPct val="80000"/>
              </a:lnSpc>
            </a:pPr>
            <a:r>
              <a:rPr lang="en-US" altLang="en-US" sz="1800" dirty="0" smtClean="0"/>
              <a:t>Use computers to make people more efficient</a:t>
            </a:r>
          </a:p>
          <a:p>
            <a:pPr>
              <a:lnSpc>
                <a:spcPct val="80000"/>
              </a:lnSpc>
            </a:pPr>
            <a:r>
              <a:rPr lang="en-US" altLang="en-US" sz="2000" dirty="0" smtClean="0">
                <a:solidFill>
                  <a:schemeClr val="hlink"/>
                </a:solidFill>
              </a:rPr>
              <a:t>Personal computing: </a:t>
            </a:r>
            <a:endParaRPr lang="en-US" altLang="en-US" sz="2000" dirty="0" smtClean="0"/>
          </a:p>
          <a:p>
            <a:pPr lvl="1">
              <a:lnSpc>
                <a:spcPct val="80000"/>
              </a:lnSpc>
            </a:pPr>
            <a:r>
              <a:rPr lang="en-US" altLang="en-US" sz="1800" dirty="0" smtClean="0"/>
              <a:t>Computers cheap, so give everyone a PC</a:t>
            </a:r>
          </a:p>
          <a:p>
            <a:pPr>
              <a:lnSpc>
                <a:spcPct val="80000"/>
              </a:lnSpc>
            </a:pPr>
            <a:r>
              <a:rPr lang="en-US" altLang="en-US" sz="2000" dirty="0" smtClean="0">
                <a:solidFill>
                  <a:schemeClr val="hlink"/>
                </a:solidFill>
              </a:rPr>
              <a:t>Limited Hardware Resources Initially:</a:t>
            </a:r>
          </a:p>
          <a:p>
            <a:pPr lvl="1">
              <a:lnSpc>
                <a:spcPct val="80000"/>
              </a:lnSpc>
            </a:pPr>
            <a:r>
              <a:rPr lang="en-US" altLang="en-US" sz="1800" dirty="0" smtClean="0"/>
              <a:t>OS becomes a subroutine library</a:t>
            </a:r>
          </a:p>
          <a:p>
            <a:pPr lvl="1">
              <a:lnSpc>
                <a:spcPct val="80000"/>
              </a:lnSpc>
            </a:pPr>
            <a:r>
              <a:rPr lang="en-US" altLang="en-US" sz="1800" dirty="0" smtClean="0"/>
              <a:t>One application at a time (MSDOS, CP/M, …)</a:t>
            </a:r>
          </a:p>
          <a:p>
            <a:pPr>
              <a:lnSpc>
                <a:spcPct val="80000"/>
              </a:lnSpc>
            </a:pPr>
            <a:r>
              <a:rPr lang="en-US" altLang="en-US" sz="2000" dirty="0" smtClean="0">
                <a:solidFill>
                  <a:schemeClr val="hlink"/>
                </a:solidFill>
              </a:rPr>
              <a:t>Eventually PCs become powerful:</a:t>
            </a:r>
          </a:p>
          <a:p>
            <a:pPr lvl="1">
              <a:lnSpc>
                <a:spcPct val="80000"/>
              </a:lnSpc>
            </a:pPr>
            <a:r>
              <a:rPr lang="en-US" altLang="en-US" sz="1800" dirty="0" smtClean="0"/>
              <a:t>OS regains all the complexity of a “big” OS</a:t>
            </a:r>
          </a:p>
          <a:p>
            <a:pPr lvl="1">
              <a:lnSpc>
                <a:spcPct val="80000"/>
              </a:lnSpc>
            </a:pPr>
            <a:r>
              <a:rPr lang="en-US" altLang="en-US" sz="1800" dirty="0" smtClean="0"/>
              <a:t>multiprogramming, memory protection, </a:t>
            </a:r>
            <a:r>
              <a:rPr lang="en-US" altLang="en-US" sz="1800" dirty="0" err="1" smtClean="0"/>
              <a:t>etc</a:t>
            </a:r>
            <a:r>
              <a:rPr lang="en-US" altLang="en-US" sz="1800" dirty="0" smtClean="0"/>
              <a:t> (NT,OS/2)</a:t>
            </a:r>
          </a:p>
          <a:p>
            <a:pPr>
              <a:lnSpc>
                <a:spcPct val="80000"/>
              </a:lnSpc>
            </a:pPr>
            <a:r>
              <a:rPr lang="en-US" altLang="en-US" sz="2000" dirty="0" smtClean="0"/>
              <a:t>Question: As hardware gets cheaper does need for OS go away?</a:t>
            </a:r>
          </a:p>
        </p:txBody>
      </p:sp>
    </p:spTree>
    <p:extLst>
      <p:ext uri="{BB962C8B-B14F-4D97-AF65-F5344CB8AC3E}">
        <p14:creationId xmlns:p14="http://schemas.microsoft.com/office/powerpoint/2010/main" val="165769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8350" y="1035989"/>
            <a:ext cx="7467600" cy="533400"/>
          </a:xfrm>
        </p:spPr>
        <p:txBody>
          <a:bodyPr/>
          <a:lstStyle/>
          <a:p>
            <a:r>
              <a:rPr lang="en-US" altLang="en-US" sz="3600" dirty="0" smtClean="0"/>
              <a:t>Phase 4 (1988 -): Distributed Systems</a:t>
            </a:r>
          </a:p>
        </p:txBody>
      </p:sp>
      <p:sp>
        <p:nvSpPr>
          <p:cNvPr id="30723" name="Rectangle 3"/>
          <p:cNvSpPr>
            <a:spLocks noGrp="1" noChangeArrowheads="1"/>
          </p:cNvSpPr>
          <p:nvPr>
            <p:ph type="body" idx="4294967295"/>
          </p:nvPr>
        </p:nvSpPr>
        <p:spPr>
          <a:xfrm>
            <a:off x="768350" y="1995055"/>
            <a:ext cx="7924800" cy="4741718"/>
          </a:xfrm>
          <a:prstGeom prst="rect">
            <a:avLst/>
          </a:prstGeom>
        </p:spPr>
        <p:txBody>
          <a:bodyPr/>
          <a:lstStyle/>
          <a:p>
            <a:r>
              <a:rPr lang="en-US" altLang="en-US" sz="2000" dirty="0" smtClean="0"/>
              <a:t>Networking (Local Area Networking)</a:t>
            </a:r>
          </a:p>
          <a:p>
            <a:pPr lvl="1"/>
            <a:r>
              <a:rPr lang="en-US" altLang="en-US" sz="1800" dirty="0" smtClean="0"/>
              <a:t>Different machines share resources</a:t>
            </a:r>
          </a:p>
          <a:p>
            <a:pPr lvl="1"/>
            <a:r>
              <a:rPr lang="en-US" altLang="en-US" sz="1800" dirty="0" smtClean="0"/>
              <a:t>Printers, File Servers, Web Servers</a:t>
            </a:r>
          </a:p>
          <a:p>
            <a:pPr lvl="1"/>
            <a:r>
              <a:rPr lang="en-US" altLang="en-US" sz="1800" dirty="0" smtClean="0"/>
              <a:t>Client – Server Model</a:t>
            </a:r>
          </a:p>
          <a:p>
            <a:r>
              <a:rPr lang="en-US" altLang="en-US" sz="2000" dirty="0" smtClean="0"/>
              <a:t>Services</a:t>
            </a:r>
          </a:p>
          <a:p>
            <a:pPr lvl="1"/>
            <a:r>
              <a:rPr lang="en-US" altLang="en-US" sz="1800" dirty="0" smtClean="0"/>
              <a:t>Computing</a:t>
            </a:r>
          </a:p>
          <a:p>
            <a:pPr lvl="1"/>
            <a:r>
              <a:rPr lang="en-US" altLang="en-US" sz="1800" dirty="0" smtClean="0"/>
              <a:t>File Storage</a:t>
            </a:r>
          </a:p>
          <a:p>
            <a:endParaRPr lang="en-US" altLang="en-US" dirty="0" smtClean="0"/>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l="391" t="30930" r="586" b="30669"/>
          <a:stretch>
            <a:fillRect/>
          </a:stretch>
        </p:blipFill>
        <p:spPr bwMode="auto">
          <a:xfrm>
            <a:off x="1504950" y="4536642"/>
            <a:ext cx="6451600" cy="1876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65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630382" y="1891146"/>
            <a:ext cx="7924800" cy="5105400"/>
          </a:xfrm>
          <a:prstGeom prst="rect">
            <a:avLst/>
          </a:prstGeom>
        </p:spPr>
        <p:txBody>
          <a:bodyPr/>
          <a:lstStyle/>
          <a:p>
            <a:r>
              <a:rPr lang="en-US" altLang="en-US" sz="2400" dirty="0" smtClean="0"/>
              <a:t>Developed by the research community</a:t>
            </a:r>
          </a:p>
          <a:p>
            <a:pPr lvl="1"/>
            <a:r>
              <a:rPr lang="en-US" altLang="en-US" sz="2000" dirty="0" smtClean="0"/>
              <a:t>Based on open standard: Internet Protocol</a:t>
            </a:r>
          </a:p>
          <a:p>
            <a:pPr lvl="1"/>
            <a:r>
              <a:rPr lang="en-US" altLang="en-US" sz="2000" dirty="0" smtClean="0"/>
              <a:t>Internet Engineering Task Force (IETF)</a:t>
            </a:r>
          </a:p>
          <a:p>
            <a:r>
              <a:rPr lang="en-US" altLang="en-US" sz="2400" dirty="0" smtClean="0"/>
              <a:t>Technical basis for many other types of networks</a:t>
            </a:r>
          </a:p>
          <a:p>
            <a:pPr lvl="1"/>
            <a:r>
              <a:rPr lang="en-US" altLang="en-US" sz="2000" dirty="0" smtClean="0"/>
              <a:t>Intranet: enterprise IP network</a:t>
            </a:r>
          </a:p>
          <a:p>
            <a:r>
              <a:rPr lang="en-US" altLang="en-US" sz="2400" dirty="0" smtClean="0"/>
              <a:t>Services Provided by the Internet</a:t>
            </a:r>
          </a:p>
          <a:p>
            <a:pPr lvl="1">
              <a:lnSpc>
                <a:spcPct val="80000"/>
              </a:lnSpc>
            </a:pPr>
            <a:r>
              <a:rPr lang="en-US" altLang="en-US" sz="1600" dirty="0" smtClean="0"/>
              <a:t>Shared access to computing resources: </a:t>
            </a:r>
            <a:r>
              <a:rPr lang="en-US" altLang="en-US" sz="1400" dirty="0" smtClean="0"/>
              <a:t>telnet (1970’s)</a:t>
            </a:r>
          </a:p>
          <a:p>
            <a:pPr lvl="1">
              <a:lnSpc>
                <a:spcPct val="80000"/>
              </a:lnSpc>
            </a:pPr>
            <a:r>
              <a:rPr lang="en-US" altLang="en-US" sz="1600" dirty="0" smtClean="0"/>
              <a:t>Shared access to data/files: </a:t>
            </a:r>
            <a:r>
              <a:rPr lang="en-US" altLang="en-US" sz="1400" dirty="0" smtClean="0"/>
              <a:t>FTP, NFS, AFS (1980’s)</a:t>
            </a:r>
          </a:p>
          <a:p>
            <a:pPr lvl="1">
              <a:lnSpc>
                <a:spcPct val="80000"/>
              </a:lnSpc>
            </a:pPr>
            <a:r>
              <a:rPr lang="en-US" altLang="en-US" sz="1600" dirty="0" smtClean="0"/>
              <a:t>Communication medium over which people interact</a:t>
            </a:r>
          </a:p>
          <a:p>
            <a:pPr lvl="2">
              <a:lnSpc>
                <a:spcPct val="80000"/>
              </a:lnSpc>
            </a:pPr>
            <a:r>
              <a:rPr lang="en-US" altLang="en-US" sz="1400" dirty="0" smtClean="0"/>
              <a:t>email (1980’s), on-line chat rooms, instant messaging (1990’s)</a:t>
            </a:r>
          </a:p>
          <a:p>
            <a:pPr lvl="2">
              <a:lnSpc>
                <a:spcPct val="80000"/>
              </a:lnSpc>
            </a:pPr>
            <a:r>
              <a:rPr lang="en-US" altLang="en-US" sz="1400" dirty="0" smtClean="0"/>
              <a:t>audio, video (1990’s, early 00’s) </a:t>
            </a:r>
          </a:p>
          <a:p>
            <a:pPr lvl="1">
              <a:lnSpc>
                <a:spcPct val="80000"/>
              </a:lnSpc>
            </a:pPr>
            <a:r>
              <a:rPr lang="en-US" altLang="en-US" sz="1600" dirty="0" smtClean="0"/>
              <a:t>Medium for information dissemination</a:t>
            </a:r>
          </a:p>
          <a:p>
            <a:pPr lvl="2">
              <a:lnSpc>
                <a:spcPct val="80000"/>
              </a:lnSpc>
            </a:pPr>
            <a:r>
              <a:rPr lang="en-US" altLang="en-US" sz="1400" dirty="0" smtClean="0"/>
              <a:t>USENET  (1980’s)</a:t>
            </a:r>
          </a:p>
          <a:p>
            <a:pPr lvl="2">
              <a:lnSpc>
                <a:spcPct val="80000"/>
              </a:lnSpc>
            </a:pPr>
            <a:r>
              <a:rPr lang="en-US" altLang="en-US" sz="1400" dirty="0" smtClean="0"/>
              <a:t>WWW (1990’s)</a:t>
            </a:r>
          </a:p>
          <a:p>
            <a:pPr lvl="2">
              <a:lnSpc>
                <a:spcPct val="80000"/>
              </a:lnSpc>
            </a:pPr>
            <a:r>
              <a:rPr lang="en-US" altLang="en-US" sz="1400" dirty="0" smtClean="0"/>
              <a:t>Audio, video (late 90’s, early 00’s) – replacing radio, TV?</a:t>
            </a:r>
          </a:p>
          <a:p>
            <a:pPr lvl="2">
              <a:lnSpc>
                <a:spcPct val="80000"/>
              </a:lnSpc>
            </a:pPr>
            <a:r>
              <a:rPr lang="en-US" altLang="en-US" sz="1400" dirty="0" smtClean="0"/>
              <a:t>File sharing (late 90’s, early 00’s)</a:t>
            </a:r>
          </a:p>
          <a:p>
            <a:endParaRPr lang="en-US" altLang="en-US" dirty="0" smtClean="0"/>
          </a:p>
        </p:txBody>
      </p:sp>
      <p:sp>
        <p:nvSpPr>
          <p:cNvPr id="31747" name="Rectangle 2"/>
          <p:cNvSpPr>
            <a:spLocks noGrp="1" noChangeArrowheads="1"/>
          </p:cNvSpPr>
          <p:nvPr>
            <p:ph type="title"/>
          </p:nvPr>
        </p:nvSpPr>
        <p:spPr/>
        <p:txBody>
          <a:bodyPr/>
          <a:lstStyle/>
          <a:p>
            <a:r>
              <a:rPr lang="en-US" altLang="en-US" sz="3600" dirty="0" smtClean="0"/>
              <a:t>Phase 4 (1988 -): Internet</a:t>
            </a:r>
          </a:p>
        </p:txBody>
      </p:sp>
    </p:spTree>
    <p:extLst>
      <p:ext uri="{BB962C8B-B14F-4D97-AF65-F5344CB8AC3E}">
        <p14:creationId xmlns:p14="http://schemas.microsoft.com/office/powerpoint/2010/main" val="3362298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3600" dirty="0" smtClean="0"/>
              <a:t>Phase 5 (1995 -): Mobile Systems</a:t>
            </a:r>
          </a:p>
        </p:txBody>
      </p:sp>
      <p:sp>
        <p:nvSpPr>
          <p:cNvPr id="33795" name="Rectangle 3"/>
          <p:cNvSpPr>
            <a:spLocks noGrp="1" noChangeArrowheads="1"/>
          </p:cNvSpPr>
          <p:nvPr>
            <p:ph type="body" idx="4294967295"/>
          </p:nvPr>
        </p:nvSpPr>
        <p:spPr>
          <a:xfrm>
            <a:off x="381000" y="2192482"/>
            <a:ext cx="8458200" cy="4132118"/>
          </a:xfrm>
          <a:prstGeom prst="rect">
            <a:avLst/>
          </a:prstGeom>
        </p:spPr>
        <p:txBody>
          <a:bodyPr/>
          <a:lstStyle/>
          <a:p>
            <a:r>
              <a:rPr lang="en-US" altLang="en-US" sz="2000" dirty="0" smtClean="0"/>
              <a:t>Ubiquitous Mobile Devices</a:t>
            </a:r>
          </a:p>
          <a:p>
            <a:pPr lvl="1"/>
            <a:r>
              <a:rPr lang="en-US" altLang="en-US" sz="1800" dirty="0" smtClean="0"/>
              <a:t>Laptops, PDAs, phones</a:t>
            </a:r>
          </a:p>
          <a:p>
            <a:pPr lvl="1"/>
            <a:r>
              <a:rPr lang="en-US" altLang="en-US" sz="1800" dirty="0" smtClean="0"/>
              <a:t>Small, portable, and inexpensive</a:t>
            </a:r>
          </a:p>
          <a:p>
            <a:pPr lvl="2"/>
            <a:r>
              <a:rPr lang="en-US" altLang="en-US" sz="1600" dirty="0" smtClean="0"/>
              <a:t>Recently twice as many smart phones as PDAs</a:t>
            </a:r>
          </a:p>
          <a:p>
            <a:pPr lvl="2"/>
            <a:r>
              <a:rPr lang="en-US" altLang="en-US" sz="1600" dirty="0" smtClean="0"/>
              <a:t>Many computers/person!</a:t>
            </a:r>
          </a:p>
          <a:p>
            <a:pPr lvl="1"/>
            <a:r>
              <a:rPr lang="en-US" altLang="en-US" sz="1800" dirty="0" smtClean="0"/>
              <a:t>Limited capabilities (memory, CPU, power, etc…)</a:t>
            </a:r>
          </a:p>
          <a:p>
            <a:r>
              <a:rPr lang="en-US" altLang="en-US" sz="2000" dirty="0" smtClean="0"/>
              <a:t>Wireless/Wide Area Networking</a:t>
            </a:r>
          </a:p>
          <a:p>
            <a:pPr lvl="1"/>
            <a:r>
              <a:rPr lang="en-US" altLang="en-US" sz="1800" dirty="0" smtClean="0"/>
              <a:t>Leveraging the infrastructure</a:t>
            </a:r>
          </a:p>
          <a:p>
            <a:pPr lvl="1"/>
            <a:r>
              <a:rPr lang="en-US" altLang="en-US" sz="1800" dirty="0" smtClean="0"/>
              <a:t>Huge distributed pool of resources extend devices</a:t>
            </a:r>
          </a:p>
          <a:p>
            <a:pPr lvl="1"/>
            <a:r>
              <a:rPr lang="en-US" altLang="en-US" sz="1800" dirty="0" smtClean="0"/>
              <a:t>Traditional computers split into pieces. Wireless keyboards/mice, CPU distributed, storage remote</a:t>
            </a:r>
          </a:p>
          <a:p>
            <a:r>
              <a:rPr lang="en-US" altLang="en-US" sz="2000" dirty="0" smtClean="0"/>
              <a:t>Peer-to-peer systems</a:t>
            </a:r>
          </a:p>
          <a:p>
            <a:pPr lvl="1"/>
            <a:r>
              <a:rPr lang="en-US" altLang="en-US" sz="1800" dirty="0" smtClean="0"/>
              <a:t>Many devices with equal responsibilities work together</a:t>
            </a:r>
          </a:p>
          <a:p>
            <a:pPr lvl="1"/>
            <a:r>
              <a:rPr lang="en-US" altLang="en-US" sz="1800" dirty="0" smtClean="0"/>
              <a:t>Components of “Operating System” spread across globe</a:t>
            </a:r>
          </a:p>
          <a:p>
            <a:pPr>
              <a:buFontTx/>
              <a:buNone/>
            </a:pPr>
            <a:endParaRPr lang="en-US" altLang="en-US" sz="2000" dirty="0" smtClean="0"/>
          </a:p>
        </p:txBody>
      </p:sp>
    </p:spTree>
    <p:extLst>
      <p:ext uri="{BB962C8B-B14F-4D97-AF65-F5344CB8AC3E}">
        <p14:creationId xmlns:p14="http://schemas.microsoft.com/office/powerpoint/2010/main" val="3144010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8240"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2" name="Title 1"/>
          <p:cNvSpPr>
            <a:spLocks noGrp="1"/>
          </p:cNvSpPr>
          <p:nvPr>
            <p:ph type="title"/>
          </p:nvPr>
        </p:nvSpPr>
        <p:spPr>
          <a:xfrm>
            <a:off x="851368" y="532022"/>
            <a:ext cx="7289640" cy="1499400"/>
          </a:xfrm>
        </p:spPr>
        <p:txBody>
          <a:bodyPr/>
          <a:lstStyle/>
          <a:p>
            <a:r>
              <a:rPr lang="en-US" sz="3600" dirty="0" smtClean="0"/>
              <a:t>Decode</a:t>
            </a:r>
            <a:endParaRPr lang="en-US" sz="3600" dirty="0"/>
          </a:p>
        </p:txBody>
      </p:sp>
      <p:sp>
        <p:nvSpPr>
          <p:cNvPr id="6" name="TextBox 5"/>
          <p:cNvSpPr txBox="1"/>
          <p:nvPr/>
        </p:nvSpPr>
        <p:spPr>
          <a:xfrm>
            <a:off x="1091046" y="3674433"/>
            <a:ext cx="2212976" cy="369332"/>
          </a:xfrm>
          <a:prstGeom prst="rect">
            <a:avLst/>
          </a:prstGeom>
          <a:solidFill>
            <a:srgbClr val="FFC000"/>
          </a:solidFill>
        </p:spPr>
        <p:txBody>
          <a:bodyPr wrap="square" rtlCol="0">
            <a:spAutoFit/>
          </a:bodyPr>
          <a:lstStyle/>
          <a:p>
            <a:r>
              <a:rPr lang="en-US" dirty="0" smtClean="0"/>
              <a:t>Instr. </a:t>
            </a:r>
            <a:r>
              <a:rPr lang="en-US" dirty="0" err="1" smtClean="0"/>
              <a:t>Reg</a:t>
            </a:r>
            <a:endParaRPr lang="en-US" dirty="0"/>
          </a:p>
        </p:txBody>
      </p:sp>
      <p:sp>
        <p:nvSpPr>
          <p:cNvPr id="7" name="TextBox 6"/>
          <p:cNvSpPr txBox="1"/>
          <p:nvPr/>
        </p:nvSpPr>
        <p:spPr>
          <a:xfrm>
            <a:off x="2587679" y="2670464"/>
            <a:ext cx="452347" cy="307777"/>
          </a:xfrm>
          <a:prstGeom prst="rect">
            <a:avLst/>
          </a:prstGeom>
          <a:solidFill>
            <a:schemeClr val="accent1"/>
          </a:solidFill>
        </p:spPr>
        <p:txBody>
          <a:bodyPr wrap="square" rtlCol="0">
            <a:spAutoFit/>
          </a:bodyPr>
          <a:lstStyle/>
          <a:p>
            <a:r>
              <a:rPr lang="en-US" sz="1400" dirty="0" smtClean="0">
                <a:ln w="0"/>
                <a:effectLst>
                  <a:outerShdw blurRad="38100" dist="19050" dir="2700000" algn="tl" rotWithShape="0">
                    <a:schemeClr val="dk1">
                      <a:alpha val="40000"/>
                    </a:schemeClr>
                  </a:outerShdw>
                </a:effectLst>
              </a:rPr>
              <a:t>PC</a:t>
            </a:r>
            <a:endParaRPr lang="en-US" sz="1400" dirty="0">
              <a:ln w="0"/>
              <a:effectLst>
                <a:outerShdw blurRad="38100" dist="19050" dir="2700000" algn="tl" rotWithShape="0">
                  <a:schemeClr val="dk1">
                    <a:alpha val="40000"/>
                  </a:schemeClr>
                </a:outerShdw>
              </a:effectLst>
            </a:endParaRPr>
          </a:p>
        </p:txBody>
      </p:sp>
      <p:sp>
        <p:nvSpPr>
          <p:cNvPr id="8" name="TextBox 7"/>
          <p:cNvSpPr txBox="1"/>
          <p:nvPr/>
        </p:nvSpPr>
        <p:spPr>
          <a:xfrm>
            <a:off x="1194954" y="2670464"/>
            <a:ext cx="946260" cy="369332"/>
          </a:xfrm>
          <a:prstGeom prst="rect">
            <a:avLst/>
          </a:prstGeom>
          <a:solidFill>
            <a:schemeClr val="accent2"/>
          </a:solidFill>
        </p:spPr>
        <p:txBody>
          <a:bodyPr wrap="square" rtlCol="0">
            <a:spAutoFit/>
          </a:bodyPr>
          <a:lstStyle/>
          <a:p>
            <a:r>
              <a:rPr lang="en-US" dirty="0" err="1" smtClean="0"/>
              <a:t>Reg</a:t>
            </a:r>
            <a:endParaRPr lang="en-US" dirty="0"/>
          </a:p>
        </p:txBody>
      </p:sp>
      <p:sp>
        <p:nvSpPr>
          <p:cNvPr id="9" name="TextBox 8"/>
          <p:cNvSpPr txBox="1"/>
          <p:nvPr/>
        </p:nvSpPr>
        <p:spPr>
          <a:xfrm>
            <a:off x="4962703"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10" name="TextBox 9"/>
          <p:cNvSpPr txBox="1"/>
          <p:nvPr/>
        </p:nvSpPr>
        <p:spPr>
          <a:xfrm>
            <a:off x="1091045" y="6424371"/>
            <a:ext cx="671979" cy="369332"/>
          </a:xfrm>
          <a:prstGeom prst="rect">
            <a:avLst/>
          </a:prstGeom>
          <a:noFill/>
        </p:spPr>
        <p:txBody>
          <a:bodyPr wrap="none" rtlCol="0">
            <a:spAutoFit/>
          </a:bodyPr>
          <a:lstStyle/>
          <a:p>
            <a:r>
              <a:rPr lang="en-US" dirty="0" smtClean="0"/>
              <a:t>CPU</a:t>
            </a:r>
            <a:endParaRPr lang="en-US" dirty="0"/>
          </a:p>
        </p:txBody>
      </p:sp>
      <p:sp>
        <p:nvSpPr>
          <p:cNvPr id="11" name="TextBox 10"/>
          <p:cNvSpPr txBox="1"/>
          <p:nvPr/>
        </p:nvSpPr>
        <p:spPr>
          <a:xfrm>
            <a:off x="5201694" y="6416769"/>
            <a:ext cx="1018227" cy="369332"/>
          </a:xfrm>
          <a:prstGeom prst="rect">
            <a:avLst/>
          </a:prstGeom>
          <a:noFill/>
        </p:spPr>
        <p:txBody>
          <a:bodyPr wrap="none" rtlCol="0">
            <a:spAutoFit/>
          </a:bodyPr>
          <a:lstStyle/>
          <a:p>
            <a:r>
              <a:rPr lang="en-US" dirty="0" smtClean="0"/>
              <a:t>Memory</a:t>
            </a:r>
            <a:endParaRPr lang="en-US" dirty="0"/>
          </a:p>
        </p:txBody>
      </p:sp>
      <p:sp>
        <p:nvSpPr>
          <p:cNvPr id="12" name="TextBox 11"/>
          <p:cNvSpPr txBox="1"/>
          <p:nvPr/>
        </p:nvSpPr>
        <p:spPr>
          <a:xfrm>
            <a:off x="5313262" y="2901832"/>
            <a:ext cx="1941557" cy="1200329"/>
          </a:xfrm>
          <a:prstGeom prst="rect">
            <a:avLst/>
          </a:prstGeom>
          <a:noFill/>
        </p:spPr>
        <p:txBody>
          <a:bodyPr wrap="none" rtlCol="0">
            <a:spAutoFit/>
          </a:bodyPr>
          <a:lstStyle/>
          <a:p>
            <a:r>
              <a:rPr lang="en-US" dirty="0" err="1"/>
              <a:t>movq</a:t>
            </a:r>
            <a:r>
              <a:rPr lang="en-US" dirty="0"/>
              <a:t> $10, %</a:t>
            </a:r>
            <a:r>
              <a:rPr lang="en-US" dirty="0" err="1"/>
              <a:t>rax</a:t>
            </a:r>
            <a:r>
              <a:rPr lang="en-US" dirty="0"/>
              <a:t> </a:t>
            </a:r>
          </a:p>
          <a:p>
            <a:r>
              <a:rPr lang="en-US" dirty="0" err="1"/>
              <a:t>movq</a:t>
            </a:r>
            <a:r>
              <a:rPr lang="en-US" dirty="0"/>
              <a:t> $20, %</a:t>
            </a:r>
            <a:r>
              <a:rPr lang="en-US" dirty="0" err="1"/>
              <a:t>rbx</a:t>
            </a:r>
            <a:r>
              <a:rPr lang="en-US" dirty="0"/>
              <a:t> </a:t>
            </a:r>
          </a:p>
          <a:p>
            <a:r>
              <a:rPr lang="en-US" dirty="0" err="1"/>
              <a:t>andq</a:t>
            </a:r>
            <a:r>
              <a:rPr lang="en-US" dirty="0"/>
              <a:t> %</a:t>
            </a:r>
            <a:r>
              <a:rPr lang="en-US" dirty="0" err="1"/>
              <a:t>rax</a:t>
            </a:r>
            <a:r>
              <a:rPr lang="en-US" dirty="0"/>
              <a:t>, %</a:t>
            </a:r>
            <a:r>
              <a:rPr lang="en-US" dirty="0" err="1"/>
              <a:t>rbx</a:t>
            </a:r>
            <a:endParaRPr lang="en-US" dirty="0"/>
          </a:p>
          <a:p>
            <a:endParaRPr lang="en-US" dirty="0"/>
          </a:p>
        </p:txBody>
      </p:sp>
      <p:cxnSp>
        <p:nvCxnSpPr>
          <p:cNvPr id="14" name="Straight Arrow Connector 13"/>
          <p:cNvCxnSpPr/>
          <p:nvPr/>
        </p:nvCxnSpPr>
        <p:spPr>
          <a:xfrm>
            <a:off x="3040026" y="2826327"/>
            <a:ext cx="2363247" cy="33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851368" y="4772608"/>
            <a:ext cx="2621940" cy="830997"/>
          </a:xfrm>
          <a:prstGeom prst="rect">
            <a:avLst/>
          </a:prstGeom>
        </p:spPr>
        <p:txBody>
          <a:bodyPr wrap="square">
            <a:spAutoFit/>
          </a:bodyPr>
          <a:lstStyle/>
          <a:p>
            <a:r>
              <a:rPr lang="en-US" sz="1600" dirty="0">
                <a:latin typeface="LucidaSansUnicode"/>
              </a:rPr>
              <a:t>everything is in </a:t>
            </a:r>
            <a:r>
              <a:rPr lang="en-US" sz="1600" dirty="0" smtClean="0">
                <a:latin typeface="LucidaSansUnicode"/>
              </a:rPr>
              <a:t>binary </a:t>
            </a:r>
          </a:p>
          <a:p>
            <a:r>
              <a:rPr lang="en-US" sz="1600" dirty="0" smtClean="0">
                <a:latin typeface="LucidaSansUnicode"/>
              </a:rPr>
              <a:t>need </a:t>
            </a:r>
            <a:r>
              <a:rPr lang="en-US" sz="1600" dirty="0">
                <a:latin typeface="LucidaSansUnicode"/>
              </a:rPr>
              <a:t>to decipher what the</a:t>
            </a:r>
          </a:p>
          <a:p>
            <a:r>
              <a:rPr lang="en-US" sz="1600" dirty="0">
                <a:latin typeface="LucidaSansUnicode"/>
              </a:rPr>
              <a:t>instruction </a:t>
            </a:r>
            <a:r>
              <a:rPr lang="en-US" sz="1600" dirty="0" smtClean="0">
                <a:latin typeface="LucidaSansUnicode"/>
              </a:rPr>
              <a:t>means.</a:t>
            </a:r>
            <a:endParaRPr lang="en-US" sz="4400" dirty="0"/>
          </a:p>
        </p:txBody>
      </p:sp>
      <p:sp>
        <p:nvSpPr>
          <p:cNvPr id="13" name="Rectangle 12"/>
          <p:cNvSpPr/>
          <p:nvPr/>
        </p:nvSpPr>
        <p:spPr>
          <a:xfrm>
            <a:off x="3023468" y="3645194"/>
            <a:ext cx="1876390" cy="369332"/>
          </a:xfrm>
          <a:prstGeom prst="rect">
            <a:avLst/>
          </a:prstGeom>
        </p:spPr>
        <p:txBody>
          <a:bodyPr wrap="square">
            <a:spAutoFit/>
          </a:bodyPr>
          <a:lstStyle/>
          <a:p>
            <a:r>
              <a:rPr lang="en-US" dirty="0" err="1" smtClean="0"/>
              <a:t>movq</a:t>
            </a:r>
            <a:r>
              <a:rPr lang="en-US" dirty="0" smtClean="0"/>
              <a:t> $10, %</a:t>
            </a:r>
            <a:r>
              <a:rPr lang="en-US" dirty="0" err="1" smtClean="0"/>
              <a:t>rax</a:t>
            </a:r>
            <a:endParaRPr lang="en-US" dirty="0"/>
          </a:p>
        </p:txBody>
      </p:sp>
      <p:sp>
        <p:nvSpPr>
          <p:cNvPr id="15" name="TextBox 14"/>
          <p:cNvSpPr txBox="1"/>
          <p:nvPr/>
        </p:nvSpPr>
        <p:spPr>
          <a:xfrm>
            <a:off x="1101149" y="4383508"/>
            <a:ext cx="2202873" cy="369332"/>
          </a:xfrm>
          <a:prstGeom prst="rect">
            <a:avLst/>
          </a:prstGeom>
          <a:solidFill>
            <a:srgbClr val="FFC000"/>
          </a:solidFill>
        </p:spPr>
        <p:txBody>
          <a:bodyPr wrap="square" rtlCol="0">
            <a:spAutoFit/>
          </a:bodyPr>
          <a:lstStyle/>
          <a:p>
            <a:r>
              <a:rPr lang="en-US" dirty="0" smtClean="0">
                <a:solidFill>
                  <a:srgbClr val="0070C0"/>
                </a:solidFill>
              </a:rPr>
              <a:t>Instruction decoder</a:t>
            </a:r>
            <a:endParaRPr lang="en-US" dirty="0">
              <a:solidFill>
                <a:srgbClr val="0070C0"/>
              </a:solidFill>
            </a:endParaRPr>
          </a:p>
        </p:txBody>
      </p:sp>
      <p:cxnSp>
        <p:nvCxnSpPr>
          <p:cNvPr id="17" name="Straight Arrow Connector 16"/>
          <p:cNvCxnSpPr>
            <a:stCxn id="6" idx="2"/>
            <a:endCxn id="15" idx="0"/>
          </p:cNvCxnSpPr>
          <p:nvPr/>
        </p:nvCxnSpPr>
        <p:spPr>
          <a:xfrm>
            <a:off x="2197534" y="4043765"/>
            <a:ext cx="5052" cy="339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60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8240"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2" name="Title 1"/>
          <p:cNvSpPr>
            <a:spLocks noGrp="1"/>
          </p:cNvSpPr>
          <p:nvPr>
            <p:ph type="title"/>
          </p:nvPr>
        </p:nvSpPr>
        <p:spPr>
          <a:xfrm>
            <a:off x="851368" y="532022"/>
            <a:ext cx="7289640" cy="1499400"/>
          </a:xfrm>
        </p:spPr>
        <p:txBody>
          <a:bodyPr/>
          <a:lstStyle/>
          <a:p>
            <a:r>
              <a:rPr lang="en-US" sz="3600" dirty="0" smtClean="0"/>
              <a:t>Execute</a:t>
            </a:r>
            <a:endParaRPr lang="en-US" sz="3600" dirty="0"/>
          </a:p>
        </p:txBody>
      </p:sp>
      <p:sp>
        <p:nvSpPr>
          <p:cNvPr id="6" name="TextBox 5"/>
          <p:cNvSpPr txBox="1"/>
          <p:nvPr/>
        </p:nvSpPr>
        <p:spPr>
          <a:xfrm>
            <a:off x="1091046" y="3674433"/>
            <a:ext cx="2212976" cy="369332"/>
          </a:xfrm>
          <a:prstGeom prst="rect">
            <a:avLst/>
          </a:prstGeom>
          <a:solidFill>
            <a:srgbClr val="FFC000"/>
          </a:solidFill>
        </p:spPr>
        <p:txBody>
          <a:bodyPr wrap="square" rtlCol="0">
            <a:spAutoFit/>
          </a:bodyPr>
          <a:lstStyle/>
          <a:p>
            <a:r>
              <a:rPr lang="en-US" dirty="0" smtClean="0"/>
              <a:t>Instr. </a:t>
            </a:r>
            <a:r>
              <a:rPr lang="en-US" dirty="0" err="1" smtClean="0"/>
              <a:t>Reg</a:t>
            </a:r>
            <a:endParaRPr lang="en-US" dirty="0"/>
          </a:p>
        </p:txBody>
      </p:sp>
      <p:sp>
        <p:nvSpPr>
          <p:cNvPr id="7" name="TextBox 6"/>
          <p:cNvSpPr txBox="1"/>
          <p:nvPr/>
        </p:nvSpPr>
        <p:spPr>
          <a:xfrm>
            <a:off x="2587679" y="2670464"/>
            <a:ext cx="452347" cy="307777"/>
          </a:xfrm>
          <a:prstGeom prst="rect">
            <a:avLst/>
          </a:prstGeom>
          <a:solidFill>
            <a:schemeClr val="accent1"/>
          </a:solidFill>
        </p:spPr>
        <p:txBody>
          <a:bodyPr wrap="square" rtlCol="0">
            <a:spAutoFit/>
          </a:bodyPr>
          <a:lstStyle/>
          <a:p>
            <a:r>
              <a:rPr lang="en-US" sz="1400" dirty="0" smtClean="0">
                <a:ln w="0"/>
                <a:effectLst>
                  <a:outerShdw blurRad="38100" dist="19050" dir="2700000" algn="tl" rotWithShape="0">
                    <a:schemeClr val="dk1">
                      <a:alpha val="40000"/>
                    </a:schemeClr>
                  </a:outerShdw>
                </a:effectLst>
              </a:rPr>
              <a:t>PC</a:t>
            </a:r>
            <a:endParaRPr lang="en-US" sz="1400" dirty="0">
              <a:ln w="0"/>
              <a:effectLst>
                <a:outerShdw blurRad="38100" dist="19050" dir="2700000" algn="tl" rotWithShape="0">
                  <a:schemeClr val="dk1">
                    <a:alpha val="40000"/>
                  </a:schemeClr>
                </a:outerShdw>
              </a:effectLst>
            </a:endParaRPr>
          </a:p>
        </p:txBody>
      </p:sp>
      <p:sp>
        <p:nvSpPr>
          <p:cNvPr id="8" name="TextBox 7"/>
          <p:cNvSpPr txBox="1"/>
          <p:nvPr/>
        </p:nvSpPr>
        <p:spPr>
          <a:xfrm>
            <a:off x="1194954" y="2670464"/>
            <a:ext cx="946260" cy="369332"/>
          </a:xfrm>
          <a:prstGeom prst="rect">
            <a:avLst/>
          </a:prstGeom>
          <a:solidFill>
            <a:schemeClr val="accent2"/>
          </a:solidFill>
        </p:spPr>
        <p:txBody>
          <a:bodyPr wrap="square" rtlCol="0">
            <a:spAutoFit/>
          </a:bodyPr>
          <a:lstStyle/>
          <a:p>
            <a:r>
              <a:rPr lang="en-US" dirty="0" err="1" smtClean="0"/>
              <a:t>Reg</a:t>
            </a:r>
            <a:endParaRPr lang="en-US" dirty="0"/>
          </a:p>
        </p:txBody>
      </p:sp>
      <p:sp>
        <p:nvSpPr>
          <p:cNvPr id="9" name="TextBox 8"/>
          <p:cNvSpPr txBox="1"/>
          <p:nvPr/>
        </p:nvSpPr>
        <p:spPr>
          <a:xfrm>
            <a:off x="4962703"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10" name="TextBox 9"/>
          <p:cNvSpPr txBox="1"/>
          <p:nvPr/>
        </p:nvSpPr>
        <p:spPr>
          <a:xfrm>
            <a:off x="1091045" y="6424371"/>
            <a:ext cx="671979" cy="369332"/>
          </a:xfrm>
          <a:prstGeom prst="rect">
            <a:avLst/>
          </a:prstGeom>
          <a:noFill/>
        </p:spPr>
        <p:txBody>
          <a:bodyPr wrap="none" rtlCol="0">
            <a:spAutoFit/>
          </a:bodyPr>
          <a:lstStyle/>
          <a:p>
            <a:r>
              <a:rPr lang="en-US" dirty="0" smtClean="0"/>
              <a:t>CPU</a:t>
            </a:r>
            <a:endParaRPr lang="en-US" dirty="0"/>
          </a:p>
        </p:txBody>
      </p:sp>
      <p:sp>
        <p:nvSpPr>
          <p:cNvPr id="11" name="TextBox 10"/>
          <p:cNvSpPr txBox="1"/>
          <p:nvPr/>
        </p:nvSpPr>
        <p:spPr>
          <a:xfrm>
            <a:off x="5201694" y="6416769"/>
            <a:ext cx="1018227" cy="369332"/>
          </a:xfrm>
          <a:prstGeom prst="rect">
            <a:avLst/>
          </a:prstGeom>
          <a:noFill/>
        </p:spPr>
        <p:txBody>
          <a:bodyPr wrap="none" rtlCol="0">
            <a:spAutoFit/>
          </a:bodyPr>
          <a:lstStyle/>
          <a:p>
            <a:r>
              <a:rPr lang="en-US" dirty="0" smtClean="0"/>
              <a:t>Memory</a:t>
            </a:r>
            <a:endParaRPr lang="en-US" dirty="0"/>
          </a:p>
        </p:txBody>
      </p:sp>
      <p:sp>
        <p:nvSpPr>
          <p:cNvPr id="12" name="TextBox 11"/>
          <p:cNvSpPr txBox="1"/>
          <p:nvPr/>
        </p:nvSpPr>
        <p:spPr>
          <a:xfrm>
            <a:off x="5313262" y="2901832"/>
            <a:ext cx="1941557" cy="1200329"/>
          </a:xfrm>
          <a:prstGeom prst="rect">
            <a:avLst/>
          </a:prstGeom>
          <a:noFill/>
        </p:spPr>
        <p:txBody>
          <a:bodyPr wrap="none" rtlCol="0">
            <a:spAutoFit/>
          </a:bodyPr>
          <a:lstStyle/>
          <a:p>
            <a:r>
              <a:rPr lang="en-US" dirty="0" err="1"/>
              <a:t>movq</a:t>
            </a:r>
            <a:r>
              <a:rPr lang="en-US" dirty="0"/>
              <a:t> $10, %</a:t>
            </a:r>
            <a:r>
              <a:rPr lang="en-US" dirty="0" err="1"/>
              <a:t>rax</a:t>
            </a:r>
            <a:r>
              <a:rPr lang="en-US" dirty="0"/>
              <a:t> </a:t>
            </a:r>
          </a:p>
          <a:p>
            <a:r>
              <a:rPr lang="en-US" dirty="0" err="1"/>
              <a:t>movq</a:t>
            </a:r>
            <a:r>
              <a:rPr lang="en-US" dirty="0"/>
              <a:t> $20, %</a:t>
            </a:r>
            <a:r>
              <a:rPr lang="en-US" dirty="0" err="1"/>
              <a:t>rbx</a:t>
            </a:r>
            <a:r>
              <a:rPr lang="en-US" dirty="0"/>
              <a:t> </a:t>
            </a:r>
          </a:p>
          <a:p>
            <a:r>
              <a:rPr lang="en-US" dirty="0" err="1"/>
              <a:t>andq</a:t>
            </a:r>
            <a:r>
              <a:rPr lang="en-US" dirty="0"/>
              <a:t> %</a:t>
            </a:r>
            <a:r>
              <a:rPr lang="en-US" dirty="0" err="1"/>
              <a:t>rax</a:t>
            </a:r>
            <a:r>
              <a:rPr lang="en-US" dirty="0"/>
              <a:t>, %</a:t>
            </a:r>
            <a:r>
              <a:rPr lang="en-US" dirty="0" err="1"/>
              <a:t>rbx</a:t>
            </a:r>
            <a:endParaRPr lang="en-US" dirty="0"/>
          </a:p>
          <a:p>
            <a:endParaRPr lang="en-US" dirty="0"/>
          </a:p>
        </p:txBody>
      </p:sp>
      <p:cxnSp>
        <p:nvCxnSpPr>
          <p:cNvPr id="14" name="Straight Arrow Connector 13"/>
          <p:cNvCxnSpPr/>
          <p:nvPr/>
        </p:nvCxnSpPr>
        <p:spPr>
          <a:xfrm>
            <a:off x="3040026" y="2826327"/>
            <a:ext cx="2363247" cy="33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56926" y="3697254"/>
            <a:ext cx="1851789" cy="369332"/>
          </a:xfrm>
          <a:prstGeom prst="rect">
            <a:avLst/>
          </a:prstGeom>
        </p:spPr>
        <p:txBody>
          <a:bodyPr wrap="none">
            <a:spAutoFit/>
          </a:bodyPr>
          <a:lstStyle/>
          <a:p>
            <a:r>
              <a:rPr lang="en-US" dirty="0" err="1"/>
              <a:t>movq</a:t>
            </a:r>
            <a:r>
              <a:rPr lang="en-US" dirty="0"/>
              <a:t> $10, %</a:t>
            </a:r>
            <a:r>
              <a:rPr lang="en-US" dirty="0" err="1"/>
              <a:t>rax</a:t>
            </a:r>
            <a:endParaRPr lang="en-US" dirty="0"/>
          </a:p>
        </p:txBody>
      </p:sp>
      <p:sp>
        <p:nvSpPr>
          <p:cNvPr id="15" name="TextBox 14"/>
          <p:cNvSpPr txBox="1"/>
          <p:nvPr/>
        </p:nvSpPr>
        <p:spPr>
          <a:xfrm>
            <a:off x="1101149" y="4383508"/>
            <a:ext cx="2202873" cy="369332"/>
          </a:xfrm>
          <a:prstGeom prst="rect">
            <a:avLst/>
          </a:prstGeom>
          <a:solidFill>
            <a:srgbClr val="FFC000"/>
          </a:solidFill>
        </p:spPr>
        <p:txBody>
          <a:bodyPr wrap="square" rtlCol="0">
            <a:spAutoFit/>
          </a:bodyPr>
          <a:lstStyle/>
          <a:p>
            <a:r>
              <a:rPr lang="en-US" dirty="0" smtClean="0"/>
              <a:t>Instruction decoder</a:t>
            </a:r>
            <a:endParaRPr lang="en-US" dirty="0"/>
          </a:p>
        </p:txBody>
      </p:sp>
      <p:cxnSp>
        <p:nvCxnSpPr>
          <p:cNvPr id="17" name="Straight Arrow Connector 16"/>
          <p:cNvCxnSpPr/>
          <p:nvPr/>
        </p:nvCxnSpPr>
        <p:spPr>
          <a:xfrm>
            <a:off x="2291708" y="4043765"/>
            <a:ext cx="2" cy="36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91708" y="4781729"/>
            <a:ext cx="1" cy="36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91045" y="5150711"/>
            <a:ext cx="2202873" cy="369332"/>
          </a:xfrm>
          <a:prstGeom prst="rect">
            <a:avLst/>
          </a:prstGeom>
          <a:solidFill>
            <a:srgbClr val="FFC000"/>
          </a:solidFill>
        </p:spPr>
        <p:txBody>
          <a:bodyPr wrap="square" rtlCol="0">
            <a:spAutoFit/>
          </a:bodyPr>
          <a:lstStyle/>
          <a:p>
            <a:pPr algn="ctr"/>
            <a:r>
              <a:rPr lang="en-US" dirty="0" smtClean="0"/>
              <a:t>ALU</a:t>
            </a:r>
            <a:endParaRPr lang="en-US" dirty="0"/>
          </a:p>
        </p:txBody>
      </p:sp>
      <p:sp>
        <p:nvSpPr>
          <p:cNvPr id="19" name="Rectangle 18"/>
          <p:cNvSpPr/>
          <p:nvPr/>
        </p:nvSpPr>
        <p:spPr>
          <a:xfrm>
            <a:off x="3276076" y="4619574"/>
            <a:ext cx="2943845" cy="738664"/>
          </a:xfrm>
          <a:prstGeom prst="rect">
            <a:avLst/>
          </a:prstGeom>
        </p:spPr>
        <p:txBody>
          <a:bodyPr wrap="square">
            <a:spAutoFit/>
          </a:bodyPr>
          <a:lstStyle/>
          <a:p>
            <a:r>
              <a:rPr lang="en-US" sz="1400" dirty="0">
                <a:latin typeface="LucidaSansUnicode"/>
              </a:rPr>
              <a:t>Upon decoding the instruction,</a:t>
            </a:r>
          </a:p>
          <a:p>
            <a:r>
              <a:rPr lang="en-US" sz="1400" dirty="0">
                <a:latin typeface="LucidaSansUnicode"/>
              </a:rPr>
              <a:t>pass </a:t>
            </a:r>
            <a:r>
              <a:rPr lang="en-US" sz="1400" dirty="0" smtClean="0">
                <a:latin typeface="LucidaSansUnicode"/>
              </a:rPr>
              <a:t>over </a:t>
            </a:r>
            <a:r>
              <a:rPr lang="en-US" sz="1400" dirty="0">
                <a:latin typeface="LucidaSansUnicode"/>
              </a:rPr>
              <a:t>to the</a:t>
            </a:r>
          </a:p>
          <a:p>
            <a:r>
              <a:rPr lang="en-US" sz="1400" dirty="0">
                <a:latin typeface="LucidaSansUnicode"/>
              </a:rPr>
              <a:t>ALU for execution.</a:t>
            </a:r>
            <a:endParaRPr lang="en-US" sz="4000" dirty="0"/>
          </a:p>
        </p:txBody>
      </p:sp>
    </p:spTree>
    <p:extLst>
      <p:ext uri="{BB962C8B-B14F-4D97-AF65-F5344CB8AC3E}">
        <p14:creationId xmlns:p14="http://schemas.microsoft.com/office/powerpoint/2010/main" val="1398633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8240"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2" name="Title 1"/>
          <p:cNvSpPr>
            <a:spLocks noGrp="1"/>
          </p:cNvSpPr>
          <p:nvPr>
            <p:ph type="title"/>
          </p:nvPr>
        </p:nvSpPr>
        <p:spPr>
          <a:xfrm>
            <a:off x="851368" y="532022"/>
            <a:ext cx="7289640" cy="1499400"/>
          </a:xfrm>
        </p:spPr>
        <p:txBody>
          <a:bodyPr/>
          <a:lstStyle/>
          <a:p>
            <a:r>
              <a:rPr lang="en-US" sz="3600" dirty="0" err="1" smtClean="0"/>
              <a:t>Writeback</a:t>
            </a:r>
            <a:endParaRPr lang="en-US" sz="3600" dirty="0"/>
          </a:p>
        </p:txBody>
      </p:sp>
      <p:sp>
        <p:nvSpPr>
          <p:cNvPr id="6" name="TextBox 5"/>
          <p:cNvSpPr txBox="1"/>
          <p:nvPr/>
        </p:nvSpPr>
        <p:spPr>
          <a:xfrm>
            <a:off x="1101149" y="3655342"/>
            <a:ext cx="2192769" cy="369332"/>
          </a:xfrm>
          <a:prstGeom prst="rect">
            <a:avLst/>
          </a:prstGeom>
          <a:solidFill>
            <a:srgbClr val="FFC000"/>
          </a:solidFill>
        </p:spPr>
        <p:txBody>
          <a:bodyPr wrap="square" rtlCol="0">
            <a:spAutoFit/>
          </a:bodyPr>
          <a:lstStyle/>
          <a:p>
            <a:r>
              <a:rPr lang="en-US" dirty="0" smtClean="0"/>
              <a:t>Instr. </a:t>
            </a:r>
            <a:r>
              <a:rPr lang="en-US" dirty="0" err="1" smtClean="0"/>
              <a:t>Reg</a:t>
            </a:r>
            <a:endParaRPr lang="en-US" dirty="0"/>
          </a:p>
        </p:txBody>
      </p:sp>
      <p:sp>
        <p:nvSpPr>
          <p:cNvPr id="7" name="TextBox 6"/>
          <p:cNvSpPr txBox="1"/>
          <p:nvPr/>
        </p:nvSpPr>
        <p:spPr>
          <a:xfrm>
            <a:off x="2587679" y="2670464"/>
            <a:ext cx="452347" cy="307777"/>
          </a:xfrm>
          <a:prstGeom prst="rect">
            <a:avLst/>
          </a:prstGeom>
          <a:solidFill>
            <a:schemeClr val="accent1"/>
          </a:solidFill>
        </p:spPr>
        <p:txBody>
          <a:bodyPr wrap="square" rtlCol="0">
            <a:spAutoFit/>
          </a:bodyPr>
          <a:lstStyle/>
          <a:p>
            <a:r>
              <a:rPr lang="en-US" sz="1400" dirty="0" smtClean="0">
                <a:ln w="0"/>
                <a:effectLst>
                  <a:outerShdw blurRad="38100" dist="19050" dir="2700000" algn="tl" rotWithShape="0">
                    <a:schemeClr val="dk1">
                      <a:alpha val="40000"/>
                    </a:schemeClr>
                  </a:outerShdw>
                </a:effectLst>
              </a:rPr>
              <a:t>PC</a:t>
            </a:r>
            <a:endParaRPr lang="en-US" sz="1400" dirty="0">
              <a:ln w="0"/>
              <a:effectLst>
                <a:outerShdw blurRad="38100" dist="19050" dir="2700000" algn="tl" rotWithShape="0">
                  <a:schemeClr val="dk1">
                    <a:alpha val="40000"/>
                  </a:schemeClr>
                </a:outerShdw>
              </a:effectLst>
            </a:endParaRPr>
          </a:p>
        </p:txBody>
      </p:sp>
      <p:sp>
        <p:nvSpPr>
          <p:cNvPr id="8" name="TextBox 7"/>
          <p:cNvSpPr txBox="1"/>
          <p:nvPr/>
        </p:nvSpPr>
        <p:spPr>
          <a:xfrm>
            <a:off x="1194954" y="2670464"/>
            <a:ext cx="946260" cy="369332"/>
          </a:xfrm>
          <a:prstGeom prst="rect">
            <a:avLst/>
          </a:prstGeom>
          <a:solidFill>
            <a:schemeClr val="accent2"/>
          </a:solidFill>
        </p:spPr>
        <p:txBody>
          <a:bodyPr wrap="square" rtlCol="0">
            <a:spAutoFit/>
          </a:bodyPr>
          <a:lstStyle/>
          <a:p>
            <a:r>
              <a:rPr lang="en-US" dirty="0" err="1" smtClean="0"/>
              <a:t>Reg</a:t>
            </a:r>
            <a:endParaRPr lang="en-US" dirty="0"/>
          </a:p>
        </p:txBody>
      </p:sp>
      <p:sp>
        <p:nvSpPr>
          <p:cNvPr id="9" name="TextBox 8"/>
          <p:cNvSpPr txBox="1"/>
          <p:nvPr/>
        </p:nvSpPr>
        <p:spPr>
          <a:xfrm>
            <a:off x="4962703"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10" name="TextBox 9"/>
          <p:cNvSpPr txBox="1"/>
          <p:nvPr/>
        </p:nvSpPr>
        <p:spPr>
          <a:xfrm>
            <a:off x="1091045" y="6424371"/>
            <a:ext cx="671979" cy="369332"/>
          </a:xfrm>
          <a:prstGeom prst="rect">
            <a:avLst/>
          </a:prstGeom>
          <a:noFill/>
        </p:spPr>
        <p:txBody>
          <a:bodyPr wrap="none" rtlCol="0">
            <a:spAutoFit/>
          </a:bodyPr>
          <a:lstStyle/>
          <a:p>
            <a:r>
              <a:rPr lang="en-US" dirty="0" smtClean="0"/>
              <a:t>CPU</a:t>
            </a:r>
            <a:endParaRPr lang="en-US" dirty="0"/>
          </a:p>
        </p:txBody>
      </p:sp>
      <p:sp>
        <p:nvSpPr>
          <p:cNvPr id="11" name="TextBox 10"/>
          <p:cNvSpPr txBox="1"/>
          <p:nvPr/>
        </p:nvSpPr>
        <p:spPr>
          <a:xfrm>
            <a:off x="5201694" y="6416769"/>
            <a:ext cx="1018227" cy="369332"/>
          </a:xfrm>
          <a:prstGeom prst="rect">
            <a:avLst/>
          </a:prstGeom>
          <a:noFill/>
        </p:spPr>
        <p:txBody>
          <a:bodyPr wrap="none" rtlCol="0">
            <a:spAutoFit/>
          </a:bodyPr>
          <a:lstStyle/>
          <a:p>
            <a:r>
              <a:rPr lang="en-US" dirty="0" smtClean="0"/>
              <a:t>Memory</a:t>
            </a:r>
            <a:endParaRPr lang="en-US" dirty="0"/>
          </a:p>
        </p:txBody>
      </p:sp>
      <p:sp>
        <p:nvSpPr>
          <p:cNvPr id="12" name="TextBox 11"/>
          <p:cNvSpPr txBox="1"/>
          <p:nvPr/>
        </p:nvSpPr>
        <p:spPr>
          <a:xfrm>
            <a:off x="5313262" y="2901832"/>
            <a:ext cx="1941557" cy="1200329"/>
          </a:xfrm>
          <a:prstGeom prst="rect">
            <a:avLst/>
          </a:prstGeom>
          <a:noFill/>
        </p:spPr>
        <p:txBody>
          <a:bodyPr wrap="none" rtlCol="0">
            <a:spAutoFit/>
          </a:bodyPr>
          <a:lstStyle/>
          <a:p>
            <a:r>
              <a:rPr lang="en-US" dirty="0" err="1"/>
              <a:t>movq</a:t>
            </a:r>
            <a:r>
              <a:rPr lang="en-US" dirty="0"/>
              <a:t> $10, %</a:t>
            </a:r>
            <a:r>
              <a:rPr lang="en-US" dirty="0" err="1"/>
              <a:t>rax</a:t>
            </a:r>
            <a:r>
              <a:rPr lang="en-US" dirty="0"/>
              <a:t> </a:t>
            </a:r>
          </a:p>
          <a:p>
            <a:r>
              <a:rPr lang="en-US" dirty="0" err="1"/>
              <a:t>movq</a:t>
            </a:r>
            <a:r>
              <a:rPr lang="en-US" dirty="0"/>
              <a:t> $20, %</a:t>
            </a:r>
            <a:r>
              <a:rPr lang="en-US" dirty="0" err="1"/>
              <a:t>rbx</a:t>
            </a:r>
            <a:r>
              <a:rPr lang="en-US" dirty="0"/>
              <a:t> </a:t>
            </a:r>
          </a:p>
          <a:p>
            <a:r>
              <a:rPr lang="en-US" dirty="0" err="1"/>
              <a:t>andq</a:t>
            </a:r>
            <a:r>
              <a:rPr lang="en-US" dirty="0"/>
              <a:t> %</a:t>
            </a:r>
            <a:r>
              <a:rPr lang="en-US" dirty="0" err="1"/>
              <a:t>rax</a:t>
            </a:r>
            <a:r>
              <a:rPr lang="en-US" dirty="0"/>
              <a:t>, %</a:t>
            </a:r>
            <a:r>
              <a:rPr lang="en-US" dirty="0" err="1"/>
              <a:t>rbx</a:t>
            </a:r>
            <a:endParaRPr lang="en-US" dirty="0"/>
          </a:p>
          <a:p>
            <a:endParaRPr lang="en-US" dirty="0"/>
          </a:p>
        </p:txBody>
      </p:sp>
      <p:cxnSp>
        <p:nvCxnSpPr>
          <p:cNvPr id="14" name="Straight Arrow Connector 13"/>
          <p:cNvCxnSpPr/>
          <p:nvPr/>
        </p:nvCxnSpPr>
        <p:spPr>
          <a:xfrm>
            <a:off x="3040026" y="2826327"/>
            <a:ext cx="2363247" cy="33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023468" y="3645194"/>
            <a:ext cx="1851789" cy="369332"/>
          </a:xfrm>
          <a:prstGeom prst="rect">
            <a:avLst/>
          </a:prstGeom>
        </p:spPr>
        <p:txBody>
          <a:bodyPr wrap="none">
            <a:spAutoFit/>
          </a:bodyPr>
          <a:lstStyle/>
          <a:p>
            <a:r>
              <a:rPr lang="en-US" dirty="0" err="1"/>
              <a:t>movq</a:t>
            </a:r>
            <a:r>
              <a:rPr lang="en-US" dirty="0"/>
              <a:t> $10, %</a:t>
            </a:r>
            <a:r>
              <a:rPr lang="en-US" dirty="0" err="1"/>
              <a:t>rax</a:t>
            </a:r>
            <a:endParaRPr lang="en-US" dirty="0"/>
          </a:p>
        </p:txBody>
      </p:sp>
      <p:sp>
        <p:nvSpPr>
          <p:cNvPr id="15" name="TextBox 14"/>
          <p:cNvSpPr txBox="1"/>
          <p:nvPr/>
        </p:nvSpPr>
        <p:spPr>
          <a:xfrm>
            <a:off x="1101149" y="4383508"/>
            <a:ext cx="2202873" cy="369332"/>
          </a:xfrm>
          <a:prstGeom prst="rect">
            <a:avLst/>
          </a:prstGeom>
          <a:solidFill>
            <a:srgbClr val="FFC000"/>
          </a:solidFill>
        </p:spPr>
        <p:txBody>
          <a:bodyPr wrap="square" rtlCol="0">
            <a:spAutoFit/>
          </a:bodyPr>
          <a:lstStyle/>
          <a:p>
            <a:r>
              <a:rPr lang="en-US" dirty="0" smtClean="0"/>
              <a:t>Instruction decoder</a:t>
            </a:r>
            <a:endParaRPr lang="en-US" dirty="0"/>
          </a:p>
        </p:txBody>
      </p:sp>
      <p:cxnSp>
        <p:nvCxnSpPr>
          <p:cNvPr id="17" name="Straight Arrow Connector 16"/>
          <p:cNvCxnSpPr>
            <a:stCxn id="6" idx="2"/>
          </p:cNvCxnSpPr>
          <p:nvPr/>
        </p:nvCxnSpPr>
        <p:spPr>
          <a:xfrm>
            <a:off x="2197534" y="4024674"/>
            <a:ext cx="8908" cy="36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97534" y="4752840"/>
            <a:ext cx="0" cy="397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91045" y="5150711"/>
            <a:ext cx="2202873" cy="369332"/>
          </a:xfrm>
          <a:prstGeom prst="rect">
            <a:avLst/>
          </a:prstGeom>
          <a:solidFill>
            <a:srgbClr val="FFC000"/>
          </a:solidFill>
        </p:spPr>
        <p:txBody>
          <a:bodyPr wrap="square" rtlCol="0">
            <a:spAutoFit/>
          </a:bodyPr>
          <a:lstStyle/>
          <a:p>
            <a:pPr algn="ctr"/>
            <a:r>
              <a:rPr lang="en-US" dirty="0" smtClean="0"/>
              <a:t>ALU</a:t>
            </a:r>
            <a:endParaRPr lang="en-US" dirty="0"/>
          </a:p>
        </p:txBody>
      </p:sp>
      <p:sp>
        <p:nvSpPr>
          <p:cNvPr id="19" name="Rectangle 18"/>
          <p:cNvSpPr/>
          <p:nvPr/>
        </p:nvSpPr>
        <p:spPr>
          <a:xfrm>
            <a:off x="3276076" y="4619574"/>
            <a:ext cx="2943845" cy="738664"/>
          </a:xfrm>
          <a:prstGeom prst="rect">
            <a:avLst/>
          </a:prstGeom>
        </p:spPr>
        <p:txBody>
          <a:bodyPr wrap="square">
            <a:spAutoFit/>
          </a:bodyPr>
          <a:lstStyle/>
          <a:p>
            <a:r>
              <a:rPr lang="en-US" sz="1400" dirty="0"/>
              <a:t>the result of the execution may</a:t>
            </a:r>
          </a:p>
          <a:p>
            <a:r>
              <a:rPr lang="en-US" sz="1400" dirty="0"/>
              <a:t>be written back to registers or</a:t>
            </a:r>
          </a:p>
          <a:p>
            <a:r>
              <a:rPr lang="en-US" sz="1400" dirty="0"/>
              <a:t>memory</a:t>
            </a:r>
            <a:endParaRPr lang="en-US" sz="4000" dirty="0"/>
          </a:p>
        </p:txBody>
      </p:sp>
      <p:sp>
        <p:nvSpPr>
          <p:cNvPr id="20" name="CustomShape 28"/>
          <p:cNvSpPr/>
          <p:nvPr/>
        </p:nvSpPr>
        <p:spPr>
          <a:xfrm rot="5400000" flipH="1" flipV="1">
            <a:off x="-289696" y="3967391"/>
            <a:ext cx="2531911" cy="249781"/>
          </a:xfrm>
          <a:prstGeom prst="uturnArrow">
            <a:avLst>
              <a:gd name="adj1" fmla="val 5493"/>
              <a:gd name="adj2" fmla="val 8943"/>
              <a:gd name="adj3" fmla="val 14708"/>
              <a:gd name="adj4" fmla="val 43750"/>
              <a:gd name="adj5" fmla="val 10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6" name="CustomShape 47"/>
          <p:cNvSpPr/>
          <p:nvPr/>
        </p:nvSpPr>
        <p:spPr>
          <a:xfrm>
            <a:off x="3304022" y="5299200"/>
            <a:ext cx="1658681" cy="117376"/>
          </a:xfrm>
          <a:prstGeom prs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4268615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8240"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2" name="Title 1"/>
          <p:cNvSpPr>
            <a:spLocks noGrp="1"/>
          </p:cNvSpPr>
          <p:nvPr>
            <p:ph type="title"/>
          </p:nvPr>
        </p:nvSpPr>
        <p:spPr>
          <a:xfrm>
            <a:off x="851368" y="532022"/>
            <a:ext cx="7289640" cy="1499400"/>
          </a:xfrm>
        </p:spPr>
        <p:txBody>
          <a:bodyPr/>
          <a:lstStyle/>
          <a:p>
            <a:r>
              <a:rPr lang="en-US" sz="3600" dirty="0" smtClean="0"/>
              <a:t>Next instruction…Repeat the cycle</a:t>
            </a:r>
            <a:endParaRPr lang="en-US" sz="3600" dirty="0"/>
          </a:p>
        </p:txBody>
      </p:sp>
      <p:sp>
        <p:nvSpPr>
          <p:cNvPr id="6" name="TextBox 5"/>
          <p:cNvSpPr txBox="1"/>
          <p:nvPr/>
        </p:nvSpPr>
        <p:spPr>
          <a:xfrm>
            <a:off x="1101149" y="3655342"/>
            <a:ext cx="2192769" cy="369332"/>
          </a:xfrm>
          <a:prstGeom prst="rect">
            <a:avLst/>
          </a:prstGeom>
          <a:solidFill>
            <a:srgbClr val="FFC000"/>
          </a:solidFill>
        </p:spPr>
        <p:txBody>
          <a:bodyPr wrap="square" rtlCol="0">
            <a:spAutoFit/>
          </a:bodyPr>
          <a:lstStyle/>
          <a:p>
            <a:r>
              <a:rPr lang="en-US" dirty="0" smtClean="0"/>
              <a:t>Instr. </a:t>
            </a:r>
            <a:r>
              <a:rPr lang="en-US" dirty="0" err="1" smtClean="0"/>
              <a:t>Reg</a:t>
            </a:r>
            <a:endParaRPr lang="en-US" dirty="0"/>
          </a:p>
        </p:txBody>
      </p:sp>
      <p:sp>
        <p:nvSpPr>
          <p:cNvPr id="7" name="TextBox 6"/>
          <p:cNvSpPr txBox="1"/>
          <p:nvPr/>
        </p:nvSpPr>
        <p:spPr>
          <a:xfrm>
            <a:off x="2587679" y="2670464"/>
            <a:ext cx="452347" cy="307777"/>
          </a:xfrm>
          <a:prstGeom prst="rect">
            <a:avLst/>
          </a:prstGeom>
          <a:solidFill>
            <a:schemeClr val="accent1"/>
          </a:solidFill>
        </p:spPr>
        <p:txBody>
          <a:bodyPr wrap="square" rtlCol="0">
            <a:spAutoFit/>
          </a:bodyPr>
          <a:lstStyle/>
          <a:p>
            <a:r>
              <a:rPr lang="en-US" sz="1400" dirty="0" smtClean="0">
                <a:ln w="0"/>
                <a:effectLst>
                  <a:outerShdw blurRad="38100" dist="19050" dir="2700000" algn="tl" rotWithShape="0">
                    <a:schemeClr val="dk1">
                      <a:alpha val="40000"/>
                    </a:schemeClr>
                  </a:outerShdw>
                </a:effectLst>
              </a:rPr>
              <a:t>PC</a:t>
            </a:r>
            <a:endParaRPr lang="en-US" sz="1400" dirty="0">
              <a:ln w="0"/>
              <a:effectLst>
                <a:outerShdw blurRad="38100" dist="19050" dir="2700000" algn="tl" rotWithShape="0">
                  <a:schemeClr val="dk1">
                    <a:alpha val="40000"/>
                  </a:schemeClr>
                </a:outerShdw>
              </a:effectLst>
            </a:endParaRPr>
          </a:p>
        </p:txBody>
      </p:sp>
      <p:sp>
        <p:nvSpPr>
          <p:cNvPr id="8" name="TextBox 7"/>
          <p:cNvSpPr txBox="1"/>
          <p:nvPr/>
        </p:nvSpPr>
        <p:spPr>
          <a:xfrm>
            <a:off x="1194954" y="2670464"/>
            <a:ext cx="946260" cy="369332"/>
          </a:xfrm>
          <a:prstGeom prst="rect">
            <a:avLst/>
          </a:prstGeom>
          <a:solidFill>
            <a:schemeClr val="accent2"/>
          </a:solidFill>
        </p:spPr>
        <p:txBody>
          <a:bodyPr wrap="square" rtlCol="0">
            <a:spAutoFit/>
          </a:bodyPr>
          <a:lstStyle/>
          <a:p>
            <a:r>
              <a:rPr lang="en-US" dirty="0" err="1" smtClean="0"/>
              <a:t>Reg</a:t>
            </a:r>
            <a:endParaRPr lang="en-US" dirty="0"/>
          </a:p>
        </p:txBody>
      </p:sp>
      <p:sp>
        <p:nvSpPr>
          <p:cNvPr id="9" name="TextBox 8"/>
          <p:cNvSpPr txBox="1"/>
          <p:nvPr/>
        </p:nvSpPr>
        <p:spPr>
          <a:xfrm>
            <a:off x="4962703" y="2244436"/>
            <a:ext cx="2702324" cy="38862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10" name="TextBox 9"/>
          <p:cNvSpPr txBox="1"/>
          <p:nvPr/>
        </p:nvSpPr>
        <p:spPr>
          <a:xfrm>
            <a:off x="1091045" y="6424371"/>
            <a:ext cx="671979" cy="369332"/>
          </a:xfrm>
          <a:prstGeom prst="rect">
            <a:avLst/>
          </a:prstGeom>
          <a:noFill/>
        </p:spPr>
        <p:txBody>
          <a:bodyPr wrap="none" rtlCol="0">
            <a:spAutoFit/>
          </a:bodyPr>
          <a:lstStyle/>
          <a:p>
            <a:r>
              <a:rPr lang="en-US" dirty="0" smtClean="0"/>
              <a:t>CPU</a:t>
            </a:r>
            <a:endParaRPr lang="en-US" dirty="0"/>
          </a:p>
        </p:txBody>
      </p:sp>
      <p:sp>
        <p:nvSpPr>
          <p:cNvPr id="11" name="TextBox 10"/>
          <p:cNvSpPr txBox="1"/>
          <p:nvPr/>
        </p:nvSpPr>
        <p:spPr>
          <a:xfrm>
            <a:off x="5201694" y="6416769"/>
            <a:ext cx="1018227" cy="369332"/>
          </a:xfrm>
          <a:prstGeom prst="rect">
            <a:avLst/>
          </a:prstGeom>
          <a:noFill/>
        </p:spPr>
        <p:txBody>
          <a:bodyPr wrap="none" rtlCol="0">
            <a:spAutoFit/>
          </a:bodyPr>
          <a:lstStyle/>
          <a:p>
            <a:r>
              <a:rPr lang="en-US" dirty="0" smtClean="0"/>
              <a:t>Memory</a:t>
            </a:r>
            <a:endParaRPr lang="en-US" dirty="0"/>
          </a:p>
        </p:txBody>
      </p:sp>
      <p:sp>
        <p:nvSpPr>
          <p:cNvPr id="12" name="TextBox 11"/>
          <p:cNvSpPr txBox="1"/>
          <p:nvPr/>
        </p:nvSpPr>
        <p:spPr>
          <a:xfrm>
            <a:off x="5313262" y="2901832"/>
            <a:ext cx="1941557" cy="1477328"/>
          </a:xfrm>
          <a:prstGeom prst="rect">
            <a:avLst/>
          </a:prstGeom>
          <a:noFill/>
        </p:spPr>
        <p:txBody>
          <a:bodyPr wrap="none" rtlCol="0">
            <a:spAutoFit/>
          </a:bodyPr>
          <a:lstStyle/>
          <a:p>
            <a:r>
              <a:rPr lang="en-US" dirty="0" err="1"/>
              <a:t>movq</a:t>
            </a:r>
            <a:r>
              <a:rPr lang="en-US" dirty="0"/>
              <a:t> $10, %</a:t>
            </a:r>
            <a:r>
              <a:rPr lang="en-US" dirty="0" err="1"/>
              <a:t>rax</a:t>
            </a:r>
            <a:r>
              <a:rPr lang="en-US" dirty="0"/>
              <a:t> </a:t>
            </a:r>
          </a:p>
          <a:p>
            <a:r>
              <a:rPr lang="en-US" dirty="0" err="1"/>
              <a:t>movq</a:t>
            </a:r>
            <a:r>
              <a:rPr lang="en-US" dirty="0"/>
              <a:t> $20, %</a:t>
            </a:r>
            <a:r>
              <a:rPr lang="en-US" dirty="0" err="1"/>
              <a:t>rbx</a:t>
            </a:r>
            <a:r>
              <a:rPr lang="en-US" dirty="0"/>
              <a:t> </a:t>
            </a:r>
          </a:p>
          <a:p>
            <a:r>
              <a:rPr lang="en-US" dirty="0" err="1"/>
              <a:t>andq</a:t>
            </a:r>
            <a:r>
              <a:rPr lang="en-US" dirty="0"/>
              <a:t> %</a:t>
            </a:r>
            <a:r>
              <a:rPr lang="en-US" dirty="0" err="1"/>
              <a:t>rax</a:t>
            </a:r>
            <a:r>
              <a:rPr lang="en-US" dirty="0"/>
              <a:t>, %</a:t>
            </a:r>
            <a:r>
              <a:rPr lang="en-US" dirty="0" err="1"/>
              <a:t>rbx</a:t>
            </a:r>
            <a:endParaRPr lang="en-US" dirty="0"/>
          </a:p>
          <a:p>
            <a:endParaRPr lang="en-US" dirty="0"/>
          </a:p>
          <a:p>
            <a:endParaRPr lang="en-US" dirty="0"/>
          </a:p>
        </p:txBody>
      </p:sp>
      <p:cxnSp>
        <p:nvCxnSpPr>
          <p:cNvPr id="14" name="Straight Arrow Connector 13"/>
          <p:cNvCxnSpPr/>
          <p:nvPr/>
        </p:nvCxnSpPr>
        <p:spPr>
          <a:xfrm>
            <a:off x="3040026" y="2826327"/>
            <a:ext cx="2352856"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01149" y="4383508"/>
            <a:ext cx="2202873" cy="369332"/>
          </a:xfrm>
          <a:prstGeom prst="rect">
            <a:avLst/>
          </a:prstGeom>
          <a:solidFill>
            <a:srgbClr val="FFC000"/>
          </a:solidFill>
        </p:spPr>
        <p:txBody>
          <a:bodyPr wrap="square" rtlCol="0">
            <a:spAutoFit/>
          </a:bodyPr>
          <a:lstStyle/>
          <a:p>
            <a:r>
              <a:rPr lang="en-US" dirty="0" smtClean="0"/>
              <a:t>Instruction decoder</a:t>
            </a:r>
            <a:endParaRPr lang="en-US" dirty="0"/>
          </a:p>
        </p:txBody>
      </p:sp>
      <p:cxnSp>
        <p:nvCxnSpPr>
          <p:cNvPr id="17" name="Straight Arrow Connector 16"/>
          <p:cNvCxnSpPr>
            <a:endCxn id="15" idx="0"/>
          </p:cNvCxnSpPr>
          <p:nvPr/>
        </p:nvCxnSpPr>
        <p:spPr>
          <a:xfrm>
            <a:off x="2197534" y="4024674"/>
            <a:ext cx="5052" cy="35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97534" y="4752840"/>
            <a:ext cx="0" cy="397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91045" y="5150711"/>
            <a:ext cx="2202873" cy="369332"/>
          </a:xfrm>
          <a:prstGeom prst="rect">
            <a:avLst/>
          </a:prstGeom>
          <a:solidFill>
            <a:srgbClr val="FFC000"/>
          </a:solidFill>
        </p:spPr>
        <p:txBody>
          <a:bodyPr wrap="square" rtlCol="0">
            <a:spAutoFit/>
          </a:bodyPr>
          <a:lstStyle/>
          <a:p>
            <a:pPr algn="ctr"/>
            <a:r>
              <a:rPr lang="en-US" dirty="0" smtClean="0"/>
              <a:t>ALU</a:t>
            </a:r>
            <a:endParaRPr lang="en-US" dirty="0"/>
          </a:p>
        </p:txBody>
      </p:sp>
      <p:sp>
        <p:nvSpPr>
          <p:cNvPr id="19" name="Rectangle 18"/>
          <p:cNvSpPr/>
          <p:nvPr/>
        </p:nvSpPr>
        <p:spPr>
          <a:xfrm>
            <a:off x="3276076" y="4619574"/>
            <a:ext cx="2943845" cy="738664"/>
          </a:xfrm>
          <a:prstGeom prst="rect">
            <a:avLst/>
          </a:prstGeom>
        </p:spPr>
        <p:txBody>
          <a:bodyPr wrap="square">
            <a:spAutoFit/>
          </a:bodyPr>
          <a:lstStyle/>
          <a:p>
            <a:r>
              <a:rPr lang="en-US" sz="1400" dirty="0"/>
              <a:t>the result of the execution may</a:t>
            </a:r>
          </a:p>
          <a:p>
            <a:r>
              <a:rPr lang="en-US" sz="1400" dirty="0"/>
              <a:t>be written back to registers or</a:t>
            </a:r>
          </a:p>
          <a:p>
            <a:r>
              <a:rPr lang="en-US" sz="1400" dirty="0"/>
              <a:t>memory</a:t>
            </a:r>
            <a:endParaRPr lang="en-US" sz="4000" dirty="0"/>
          </a:p>
        </p:txBody>
      </p:sp>
      <p:sp>
        <p:nvSpPr>
          <p:cNvPr id="20" name="CustomShape 28"/>
          <p:cNvSpPr/>
          <p:nvPr/>
        </p:nvSpPr>
        <p:spPr>
          <a:xfrm rot="5400000" flipH="1" flipV="1">
            <a:off x="-289696" y="3967391"/>
            <a:ext cx="2531911" cy="249781"/>
          </a:xfrm>
          <a:prstGeom prst="uturnArrow">
            <a:avLst>
              <a:gd name="adj1" fmla="val 5493"/>
              <a:gd name="adj2" fmla="val 8943"/>
              <a:gd name="adj3" fmla="val 14708"/>
              <a:gd name="adj4" fmla="val 43750"/>
              <a:gd name="adj5" fmla="val 10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26" name="CustomShape 47"/>
          <p:cNvSpPr/>
          <p:nvPr/>
        </p:nvSpPr>
        <p:spPr>
          <a:xfrm>
            <a:off x="3304022" y="5299200"/>
            <a:ext cx="1658681" cy="117376"/>
          </a:xfrm>
          <a:prstGeom prst="rightArrow">
            <a:avLst>
              <a:gd name="adj1" fmla="val 50000"/>
              <a:gd name="adj2" fmla="val 50000"/>
            </a:avLst>
          </a:prstGeom>
          <a:solidFill>
            <a:schemeClr val="accent2"/>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4628218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xml><?xml version="1.0" encoding="utf-8"?>
<p:tagLst xmlns:a="http://schemas.openxmlformats.org/drawingml/2006/main" xmlns:r="http://schemas.openxmlformats.org/officeDocument/2006/relationships" xmlns:p="http://schemas.openxmlformats.org/presentationml/2006/main">
  <p:tag name="IIW_TYPE_IMAGE" val="TextBox 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C562F89EA87C448262665F2DC4B700" ma:contentTypeVersion="0" ma:contentTypeDescription="Create a new document." ma:contentTypeScope="" ma:versionID="80627808201c2ea8f3888dbc55ea3df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88DC72-5D84-4A53-8CB9-CFB00B5C945E}"/>
</file>

<file path=customXml/itemProps2.xml><?xml version="1.0" encoding="utf-8"?>
<ds:datastoreItem xmlns:ds="http://schemas.openxmlformats.org/officeDocument/2006/customXml" ds:itemID="{024C9E28-165C-4C97-BE4B-5DF806E91DA4}"/>
</file>

<file path=customXml/itemProps3.xml><?xml version="1.0" encoding="utf-8"?>
<ds:datastoreItem xmlns:ds="http://schemas.openxmlformats.org/officeDocument/2006/customXml" ds:itemID="{F95B0B4F-9505-4D09-BC5C-1FA2BE03154B}"/>
</file>

<file path=docProps/app.xml><?xml version="1.0" encoding="utf-8"?>
<Properties xmlns="http://schemas.openxmlformats.org/officeDocument/2006/extended-properties" xmlns:vt="http://schemas.openxmlformats.org/officeDocument/2006/docPropsVTypes">
  <Template>Integral</Template>
  <TotalTime>32611</TotalTime>
  <Words>3243</Words>
  <Application>Microsoft Office PowerPoint</Application>
  <PresentationFormat>On-screen Show (4:3)</PresentationFormat>
  <Paragraphs>708</Paragraphs>
  <Slides>53</Slides>
  <Notes>23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53</vt:i4>
      </vt:variant>
    </vt:vector>
  </HeadingPairs>
  <TitlesOfParts>
    <vt:vector size="69" baseType="lpstr">
      <vt:lpstr>Arial</vt:lpstr>
      <vt:lpstr>Calibri</vt:lpstr>
      <vt:lpstr>Comic Sans MS</vt:lpstr>
      <vt:lpstr>Courier New</vt:lpstr>
      <vt:lpstr>DejaVu Sans</vt:lpstr>
      <vt:lpstr>LucidaSansUnicode</vt:lpstr>
      <vt:lpstr>Menlo-Regular</vt:lpstr>
      <vt:lpstr>msgothic</vt:lpstr>
      <vt:lpstr>Symbol</vt:lpstr>
      <vt:lpstr>Times New Roman</vt:lpstr>
      <vt:lpstr>Tw Cen MT</vt:lpstr>
      <vt:lpstr>Tw Cen MT Condensed</vt:lpstr>
      <vt:lpstr>Wingdings</vt:lpstr>
      <vt:lpstr>Wingdings 3</vt:lpstr>
      <vt:lpstr>Office Theme</vt:lpstr>
      <vt:lpstr>Office Theme</vt:lpstr>
      <vt:lpstr>PowerPoint Presentation</vt:lpstr>
      <vt:lpstr>PowerPoint Presentation</vt:lpstr>
      <vt:lpstr>Von Neumann Model</vt:lpstr>
      <vt:lpstr>Execution</vt:lpstr>
      <vt:lpstr>Fetch</vt:lpstr>
      <vt:lpstr>Decode</vt:lpstr>
      <vt:lpstr>Execute</vt:lpstr>
      <vt:lpstr>Writeback</vt:lpstr>
      <vt:lpstr>Next instruction…Repeat the cycle</vt:lpstr>
      <vt:lpstr>Program execution</vt:lpstr>
      <vt:lpstr>Executable and loading</vt:lpstr>
      <vt:lpstr>Loading a Program</vt:lpstr>
      <vt:lpstr>Layout of an executable</vt:lpstr>
      <vt:lpstr>ELF Object File Format</vt:lpstr>
      <vt:lpstr>ELF Object File Format</vt:lpstr>
      <vt:lpstr>Symbol Resolution</vt:lpstr>
      <vt:lpstr>Relocation</vt:lpstr>
      <vt:lpstr>Portable Executable  File Format</vt:lpstr>
      <vt:lpstr>PE Example - illustration</vt:lpstr>
      <vt:lpstr>Loader</vt:lpstr>
      <vt:lpstr>Boot-up process - I</vt:lpstr>
      <vt:lpstr>Boot-up process - II</vt:lpstr>
      <vt:lpstr>Boot-up process - III</vt:lpstr>
      <vt:lpstr>Boot-up process - IV</vt:lpstr>
      <vt:lpstr>Boot-up process - V</vt:lpstr>
      <vt:lpstr>Why Need BIOS?</vt:lpstr>
      <vt:lpstr>What does an OS do? </vt:lpstr>
      <vt:lpstr>Virtualization</vt:lpstr>
      <vt:lpstr>Before there were computers </vt:lpstr>
      <vt:lpstr>&lt;1950s: Initial computing machines</vt:lpstr>
      <vt:lpstr>Before there were computers </vt:lpstr>
      <vt:lpstr>Something’s brewing in 1940s…</vt:lpstr>
      <vt:lpstr>Mainframes</vt:lpstr>
      <vt:lpstr>Lifetime of a program – in early 1950s</vt:lpstr>
      <vt:lpstr>Problems </vt:lpstr>
      <vt:lpstr>Running a program after FORTRAN…</vt:lpstr>
      <vt:lpstr>Initial Solution</vt:lpstr>
      <vt:lpstr>Not good enough</vt:lpstr>
      <vt:lpstr>Resident Monitor</vt:lpstr>
      <vt:lpstr>An example batch job cards</vt:lpstr>
      <vt:lpstr>Hardware I/O libraries </vt:lpstr>
      <vt:lpstr>So how are we doing in dealing with this problem?</vt:lpstr>
      <vt:lpstr>Overlapped I/O</vt:lpstr>
      <vt:lpstr>Tapes versus disks</vt:lpstr>
      <vt:lpstr>Minicomputers Desktops, Handhelds</vt:lpstr>
      <vt:lpstr>History of Computers</vt:lpstr>
      <vt:lpstr>5 Phases</vt:lpstr>
      <vt:lpstr>Phase 1 (1948—1970) </vt:lpstr>
      <vt:lpstr>Phase 2 (1970 – 1985)</vt:lpstr>
      <vt:lpstr>Phase 3 (1981- )</vt:lpstr>
      <vt:lpstr>Phase 4 (1988 -): Distributed Systems</vt:lpstr>
      <vt:lpstr>Phase 4 (1988 -): Internet</vt:lpstr>
      <vt:lpstr>Phase 5 (1995 -): Mobile Systems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cs180</dc:title>
  <dc:subject/>
  <dc:creator>EdwardSim</dc:creator>
  <dc:description/>
  <cp:lastModifiedBy>William ZHENG</cp:lastModifiedBy>
  <cp:revision>2755</cp:revision>
  <cp:lastPrinted>2016-09-19T03:22:34Z</cp:lastPrinted>
  <dcterms:created xsi:type="dcterms:W3CDTF">2010-04-16T03:09:22Z</dcterms:created>
  <dcterms:modified xsi:type="dcterms:W3CDTF">2018-05-10T05:59:10Z</dcterms:modified>
  <dc:language>en-SG</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41</vt:i4>
  </property>
  <property fmtid="{D5CDD505-2E9C-101B-9397-08002B2CF9AE}" pid="12" name="ContentTypeId">
    <vt:lpwstr>0x0101003CC562F89EA87C448262665F2DC4B700</vt:lpwstr>
  </property>
</Properties>
</file>