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378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3" r:id="rId15"/>
    <p:sldId id="390" r:id="rId16"/>
    <p:sldId id="394" r:id="rId17"/>
    <p:sldId id="395" r:id="rId18"/>
    <p:sldId id="391" r:id="rId19"/>
    <p:sldId id="392" r:id="rId20"/>
    <p:sldId id="396" r:id="rId21"/>
    <p:sldId id="397" r:id="rId22"/>
    <p:sldId id="372" r:id="rId23"/>
    <p:sldId id="400" r:id="rId24"/>
    <p:sldId id="373" r:id="rId25"/>
    <p:sldId id="374" r:id="rId26"/>
    <p:sldId id="376" r:id="rId27"/>
    <p:sldId id="377" r:id="rId28"/>
    <p:sldId id="398" r:id="rId29"/>
    <p:sldId id="3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44E449-BB23-4090-B6DA-F818CAF7301C}" type="slidenum"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76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2E0ABEB4-0C91-4234-BD99-CC69C6E921BE}" type="slidenum">
              <a:rPr lang="en-SG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154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75103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48345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C6D64F-809B-4257-AE86-613B41CD521F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ED4F67-7B7A-4892-9976-DB1BFCA0BD3B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0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8734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33475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018354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32375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47758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38574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09939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07285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366760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60864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50522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30833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45844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914364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680" y="0"/>
            <a:ext cx="9138960" cy="457164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43080" y="4960080"/>
            <a:ext cx="582912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Line 5"/>
          <p:cNvSpPr/>
          <p:nvPr/>
        </p:nvSpPr>
        <p:spPr>
          <a:xfrm flipV="1">
            <a:off x="628992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8240" y="6470640"/>
            <a:ext cx="16153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32040" y="6470640"/>
            <a:ext cx="4425840" cy="27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SG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@Digipen 2017</a:t>
            </a: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28080" y="6470640"/>
            <a:ext cx="7297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FDE541A-EB5C-48E2-988D-807393A6C808}" type="slidenum">
              <a:rPr lang="en-SG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44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768240" y="6470640"/>
            <a:ext cx="16153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3632040" y="6470640"/>
            <a:ext cx="4425840" cy="27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SG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@Digipen 2017</a:t>
            </a: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8128080" y="6470640"/>
            <a:ext cx="7297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59B439-83D4-4AAE-906A-7C950FB7BDA6}" type="slidenum">
              <a:rPr lang="en-SG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zhe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43080" y="4960080"/>
            <a:ext cx="58291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cap="all" spc="199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hardware support for OS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6458040" y="4960080"/>
            <a:ext cx="25063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SG" sz="16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Instructor: William Zheng</a:t>
            </a:r>
            <a:endParaRPr lang="en-SG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Email: </a:t>
            </a:r>
            <a:r>
              <a:rPr lang="en-SG" sz="1600" b="0" u="sng" strike="noStrike" spc="-1" dirty="0">
                <a:solidFill>
                  <a:srgbClr val="74AC28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3"/>
              </a:rPr>
              <a:t>william.zheng@digipen.edu</a:t>
            </a:r>
            <a:endParaRPr lang="en-SG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PHONE EXT: 1745</a:t>
            </a:r>
            <a:endParaRPr lang="en-SG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Memory-mapped I/O - </a:t>
            </a:r>
            <a:r>
              <a:rPr lang="en-US" sz="3600" dirty="0"/>
              <a:t>I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Use memory read/write</a:t>
            </a:r>
          </a:p>
          <a:p>
            <a:pPr lvl="1"/>
            <a:r>
              <a:rPr lang="en-US" altLang="en-US" dirty="0" smtClean="0"/>
              <a:t>E.g. intel MOV instructions</a:t>
            </a:r>
          </a:p>
          <a:p>
            <a:pPr lvl="1"/>
            <a:r>
              <a:rPr lang="en-US" altLang="en-US" dirty="0" smtClean="0"/>
              <a:t>Specific addresses mapped to I/O devices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33479" y="3132571"/>
            <a:ext cx="3834245" cy="35952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999" y="3865503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Status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999" y="4464226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999" y="4998354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999" y="5584558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7721" y="3499037"/>
            <a:ext cx="1933224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4336" y="3645566"/>
            <a:ext cx="1471178" cy="25853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Memory Address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15514" y="3865503"/>
            <a:ext cx="1873485" cy="84753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838893" y="5076727"/>
            <a:ext cx="1950107" cy="8771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65811" y="4707395"/>
            <a:ext cx="14497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8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Memory-mapped I/O - II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4" y="1926793"/>
            <a:ext cx="3928196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Using software to wait for I/O</a:t>
            </a:r>
          </a:p>
          <a:p>
            <a:r>
              <a:rPr lang="en-US" altLang="en-US" dirty="0" smtClean="0"/>
              <a:t>Can check status register at fixed times</a:t>
            </a:r>
          </a:p>
          <a:p>
            <a:r>
              <a:rPr lang="en-US" altLang="en-US" dirty="0" smtClean="0"/>
              <a:t>Pros</a:t>
            </a:r>
          </a:p>
          <a:p>
            <a:pPr lvl="1"/>
            <a:r>
              <a:rPr lang="en-US" altLang="en-US" dirty="0" smtClean="0"/>
              <a:t>Fast response time (for program waiting)</a:t>
            </a:r>
          </a:p>
          <a:p>
            <a:r>
              <a:rPr lang="en-US" altLang="en-US" dirty="0" smtClean="0"/>
              <a:t>Cons</a:t>
            </a:r>
          </a:p>
          <a:p>
            <a:pPr lvl="1"/>
            <a:r>
              <a:rPr lang="en-US" altLang="en-US" dirty="0" smtClean="0"/>
              <a:t>Low CPU utilization</a:t>
            </a:r>
          </a:p>
          <a:p>
            <a:pPr lvl="1"/>
            <a:endParaRPr lang="en-US" alt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910" y="1926793"/>
            <a:ext cx="3928196" cy="5086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//wait for I/O to be done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//done bit is on status register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while (</a:t>
            </a:r>
            <a:r>
              <a:rPr lang="en-US" altLang="en-US" dirty="0" err="1" smtClean="0">
                <a:solidFill>
                  <a:srgbClr val="C00000"/>
                </a:solidFill>
              </a:rPr>
              <a:t>done_bit</a:t>
            </a:r>
            <a:r>
              <a:rPr lang="en-US" altLang="en-US" dirty="0" smtClean="0">
                <a:solidFill>
                  <a:srgbClr val="C00000"/>
                </a:solidFill>
              </a:rPr>
              <a:t>==0) 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//process further data for I/O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8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HW Setup for Interrupt Handling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4" y="1926793"/>
            <a:ext cx="3928196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While waiting for I/O, do other jobs first</a:t>
            </a:r>
          </a:p>
          <a:p>
            <a:r>
              <a:rPr lang="en-US" altLang="en-US" dirty="0" smtClean="0"/>
              <a:t>Wait for I/O device to assert interrupt signal</a:t>
            </a:r>
          </a:p>
          <a:p>
            <a:r>
              <a:rPr lang="en-US" altLang="en-US" dirty="0" smtClean="0"/>
              <a:t>IF and IV register</a:t>
            </a:r>
          </a:p>
          <a:p>
            <a:pPr lvl="1"/>
            <a:r>
              <a:rPr lang="en-US" altLang="en-US" dirty="0" smtClean="0"/>
              <a:t>Interrupt flag</a:t>
            </a:r>
          </a:p>
          <a:p>
            <a:pPr lvl="1"/>
            <a:r>
              <a:rPr lang="en-US" altLang="en-US" dirty="0" smtClean="0"/>
              <a:t>Interrupt vector</a:t>
            </a:r>
          </a:p>
          <a:p>
            <a:pPr lvl="2"/>
            <a:r>
              <a:rPr lang="en-US" altLang="en-US" dirty="0" smtClean="0"/>
              <a:t>A number indicating I/O controller type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42813" y="2554698"/>
            <a:ext cx="2702324" cy="3886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5722" y="3965604"/>
            <a:ext cx="21927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Instr. </a:t>
            </a:r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2252" y="2980726"/>
            <a:ext cx="45234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9527" y="2980726"/>
            <a:ext cx="9462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2813" y="60993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75722" y="4693770"/>
            <a:ext cx="220287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572107" y="4334936"/>
            <a:ext cx="8908" cy="36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72107" y="5063102"/>
            <a:ext cx="0" cy="39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5618" y="5460973"/>
            <a:ext cx="220287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5" name="CustomShape 28"/>
          <p:cNvSpPr/>
          <p:nvPr/>
        </p:nvSpPr>
        <p:spPr>
          <a:xfrm rot="5400000" flipH="1" flipV="1">
            <a:off x="4084877" y="4277653"/>
            <a:ext cx="2531911" cy="249781"/>
          </a:xfrm>
          <a:prstGeom prst="uturnArrow">
            <a:avLst>
              <a:gd name="adj1" fmla="val 5493"/>
              <a:gd name="adj2" fmla="val 8943"/>
              <a:gd name="adj3" fmla="val 14708"/>
              <a:gd name="adj4" fmla="val 43750"/>
              <a:gd name="adj5" fmla="val 100000"/>
            </a:avLst>
          </a:prstGeom>
          <a:solidFill>
            <a:schemeClr val="accent2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/>
          <p:cNvSpPr txBox="1"/>
          <p:nvPr/>
        </p:nvSpPr>
        <p:spPr>
          <a:xfrm>
            <a:off x="5569527" y="2549761"/>
            <a:ext cx="4156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2657" y="2549761"/>
            <a:ext cx="4650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77345" y="2191016"/>
            <a:ext cx="0" cy="358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53499" y="158324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Interrupt signal</a:t>
            </a:r>
          </a:p>
          <a:p>
            <a:r>
              <a:rPr lang="en-US" sz="1200" dirty="0" smtClean="0"/>
              <a:t>1 interrupt</a:t>
            </a:r>
          </a:p>
          <a:p>
            <a:r>
              <a:rPr lang="en-US" sz="1200" dirty="0" smtClean="0"/>
              <a:t>0 No interrupt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8345" y="19054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I/O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63546" y="2220368"/>
            <a:ext cx="1714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Interrupt vector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A number indicating I/O Controller Type.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3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Interrupt Handling</a:t>
            </a:r>
            <a:endParaRPr lang="en-US" alt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2181" y="2781664"/>
            <a:ext cx="2702324" cy="3886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090" y="4192570"/>
            <a:ext cx="21927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Instr. </a:t>
            </a:r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1620" y="3207692"/>
            <a:ext cx="45234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895" y="3207692"/>
            <a:ext cx="9462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270" y="63263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090" y="4920736"/>
            <a:ext cx="220287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2211475" y="4561902"/>
            <a:ext cx="8908" cy="36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11475" y="5290068"/>
            <a:ext cx="0" cy="39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4986" y="5687939"/>
            <a:ext cx="220287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5" name="CustomShape 28"/>
          <p:cNvSpPr/>
          <p:nvPr/>
        </p:nvSpPr>
        <p:spPr>
          <a:xfrm rot="5400000" flipH="1" flipV="1">
            <a:off x="-275755" y="4504619"/>
            <a:ext cx="2531911" cy="249781"/>
          </a:xfrm>
          <a:prstGeom prst="uturnArrow">
            <a:avLst>
              <a:gd name="adj1" fmla="val 5493"/>
              <a:gd name="adj2" fmla="val 8943"/>
              <a:gd name="adj3" fmla="val 14708"/>
              <a:gd name="adj4" fmla="val 43750"/>
              <a:gd name="adj5" fmla="val 100000"/>
            </a:avLst>
          </a:prstGeom>
          <a:solidFill>
            <a:schemeClr val="accent2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/>
          <p:cNvSpPr txBox="1"/>
          <p:nvPr/>
        </p:nvSpPr>
        <p:spPr>
          <a:xfrm>
            <a:off x="1208895" y="2776727"/>
            <a:ext cx="4156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82025" y="2776727"/>
            <a:ext cx="4650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1776" y="191827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Interrupt line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4110" y="2883800"/>
            <a:ext cx="1678772" cy="12638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43457" y="2924141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Status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6643" y="3255431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IN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6643" y="3561051"/>
            <a:ext cx="80210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OUT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743457" y="3851422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60234" y="2989647"/>
            <a:ext cx="811160" cy="98488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100" dirty="0" smtClean="0"/>
              <a:t>Device Controller</a:t>
            </a:r>
            <a:endParaRPr lang="en-US" dirty="0"/>
          </a:p>
          <a:p>
            <a:endParaRPr lang="en-US" dirty="0"/>
          </a:p>
        </p:txBody>
      </p:sp>
      <p:sp>
        <p:nvSpPr>
          <p:cNvPr id="37" name="CustomShape 28"/>
          <p:cNvSpPr/>
          <p:nvPr/>
        </p:nvSpPr>
        <p:spPr>
          <a:xfrm flipH="1">
            <a:off x="1256010" y="1859041"/>
            <a:ext cx="3715791" cy="970173"/>
          </a:xfrm>
          <a:prstGeom prst="uturnArrow">
            <a:avLst>
              <a:gd name="adj1" fmla="val 5493"/>
              <a:gd name="adj2" fmla="val 8943"/>
              <a:gd name="adj3" fmla="val 14708"/>
              <a:gd name="adj4" fmla="val 43750"/>
              <a:gd name="adj5" fmla="val 10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5561183" y="2924163"/>
            <a:ext cx="827264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I/O device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performs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operation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1183" y="3793624"/>
            <a:ext cx="82726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Error or I/O complete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16820" y="3478161"/>
            <a:ext cx="0" cy="31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68281" y="4533784"/>
            <a:ext cx="827264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CPU transfer controls to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Interrupt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Handler (ISR)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28499" y="4210695"/>
            <a:ext cx="0" cy="31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68281" y="5854212"/>
            <a:ext cx="82726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ISR runs and returns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74584" y="5538749"/>
            <a:ext cx="0" cy="31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4262" y="426065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IF to 1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67281" y="2930199"/>
            <a:ext cx="1606549" cy="30162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CPU executes other instructions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Fetch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Decode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Execute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Writeback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Check IF Flag and priority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6200000" flipV="1">
            <a:off x="6910786" y="4044035"/>
            <a:ext cx="1811906" cy="680159"/>
          </a:xfrm>
          <a:prstGeom prst="bentConnector3">
            <a:avLst>
              <a:gd name="adj1" fmla="val 100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37037" y="394491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= </a:t>
            </a:r>
            <a:r>
              <a:rPr lang="en-US" sz="1200" dirty="0"/>
              <a:t>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16354" y="3600871"/>
            <a:ext cx="6259" cy="24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203434" y="4083667"/>
            <a:ext cx="6259" cy="24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06564" y="4533784"/>
            <a:ext cx="6259" cy="24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23213" y="4941214"/>
            <a:ext cx="6259" cy="24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2" idx="3"/>
          </p:cNvCxnSpPr>
          <p:nvPr/>
        </p:nvCxnSpPr>
        <p:spPr>
          <a:xfrm rot="10800000">
            <a:off x="6395546" y="5041616"/>
            <a:ext cx="665077" cy="2908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78463" y="5104667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= 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962549" y="6234652"/>
            <a:ext cx="1557540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CPU resumes running interrupted program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44" idx="2"/>
            <a:endCxn id="68" idx="1"/>
          </p:cNvCxnSpPr>
          <p:nvPr/>
        </p:nvCxnSpPr>
        <p:spPr>
          <a:xfrm rot="16200000" flipH="1">
            <a:off x="6382039" y="5854196"/>
            <a:ext cx="180385" cy="9806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3"/>
          </p:cNvCxnSpPr>
          <p:nvPr/>
        </p:nvCxnSpPr>
        <p:spPr>
          <a:xfrm flipH="1" flipV="1">
            <a:off x="8251712" y="3083191"/>
            <a:ext cx="268377" cy="3351516"/>
          </a:xfrm>
          <a:prstGeom prst="bentConnector4">
            <a:avLst>
              <a:gd name="adj1" fmla="val -85179"/>
              <a:gd name="adj2" fmla="val 1004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86802" y="1532804"/>
            <a:ext cx="112067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CPU initiates I/O operation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endCxn id="38" idx="0"/>
          </p:cNvCxnSpPr>
          <p:nvPr/>
        </p:nvCxnSpPr>
        <p:spPr>
          <a:xfrm flipH="1">
            <a:off x="5974815" y="1932914"/>
            <a:ext cx="1028624" cy="9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  <a:endCxn id="47" idx="0"/>
          </p:cNvCxnSpPr>
          <p:nvPr/>
        </p:nvCxnSpPr>
        <p:spPr>
          <a:xfrm>
            <a:off x="7047139" y="1932914"/>
            <a:ext cx="723417" cy="997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-Up Arrow 4"/>
          <p:cNvSpPr/>
          <p:nvPr/>
        </p:nvSpPr>
        <p:spPr>
          <a:xfrm>
            <a:off x="3418794" y="4169874"/>
            <a:ext cx="1350141" cy="72728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9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1072284"/>
            <a:ext cx="7897812" cy="57626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Interrupt-Driven I/O Cycle</a:t>
            </a:r>
            <a:endParaRPr lang="en-US" altLang="en-US" sz="1800" dirty="0" smtClean="0"/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043690"/>
            <a:ext cx="5059362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5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 smtClean="0"/>
              <a:t>Interrupts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3 </a:t>
            </a:r>
            <a:r>
              <a:rPr lang="en-US" sz="2400" dirty="0"/>
              <a:t>kinds of interrupt</a:t>
            </a:r>
          </a:p>
          <a:p>
            <a:pPr lvl="1"/>
            <a:r>
              <a:rPr lang="en-US" sz="2000" dirty="0" smtClean="0"/>
              <a:t>Exceptions/Faults: Errors: e.g</a:t>
            </a:r>
            <a:r>
              <a:rPr lang="en-US" sz="2000" dirty="0"/>
              <a:t>., divide by zero</a:t>
            </a:r>
          </a:p>
          <a:p>
            <a:pPr lvl="1"/>
            <a:r>
              <a:rPr lang="en-US" sz="2000" dirty="0" smtClean="0"/>
              <a:t>Hardware Interrupt: </a:t>
            </a:r>
            <a:r>
              <a:rPr lang="en-US" sz="2000" dirty="0"/>
              <a:t>I/O!</a:t>
            </a:r>
          </a:p>
          <a:p>
            <a:pPr lvl="1"/>
            <a:r>
              <a:rPr lang="en-US" sz="2000" dirty="0" smtClean="0"/>
              <a:t>Software-generated interrupt: </a:t>
            </a:r>
            <a:r>
              <a:rPr lang="en-US" sz="2000" dirty="0"/>
              <a:t>System calls</a:t>
            </a:r>
          </a:p>
          <a:p>
            <a:r>
              <a:rPr lang="en-US" sz="2400" dirty="0" err="1" smtClean="0"/>
              <a:t>Maskable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non-</a:t>
            </a:r>
            <a:r>
              <a:rPr lang="en-US" sz="2400" dirty="0" err="1" smtClean="0"/>
              <a:t>maskable</a:t>
            </a:r>
            <a:endParaRPr lang="en-US" sz="2400" dirty="0"/>
          </a:p>
          <a:p>
            <a:pPr lvl="1"/>
            <a:r>
              <a:rPr lang="en-US" sz="2000" dirty="0" err="1" smtClean="0"/>
              <a:t>Maskable</a:t>
            </a:r>
            <a:r>
              <a:rPr lang="en-US" sz="2000" dirty="0" smtClean="0"/>
              <a:t> </a:t>
            </a:r>
            <a:r>
              <a:rPr lang="en-US" sz="2000" dirty="0"/>
              <a:t>means turned-off</a:t>
            </a:r>
          </a:p>
          <a:p>
            <a:pPr lvl="1"/>
            <a:r>
              <a:rPr lang="en-US" sz="2000" dirty="0" smtClean="0"/>
              <a:t>Usually </a:t>
            </a:r>
            <a:r>
              <a:rPr lang="en-US" sz="2000" dirty="0"/>
              <a:t>exceptions/faults are not </a:t>
            </a:r>
            <a:r>
              <a:rPr lang="en-US" sz="2000" dirty="0" err="1"/>
              <a:t>maskable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Interrupt </a:t>
            </a:r>
            <a:r>
              <a:rPr lang="en-US" sz="2400" dirty="0"/>
              <a:t>priority</a:t>
            </a:r>
          </a:p>
          <a:p>
            <a:pPr lvl="1"/>
            <a:r>
              <a:rPr lang="en-US" sz="2000" dirty="0" smtClean="0"/>
              <a:t>Interrupt </a:t>
            </a:r>
            <a:r>
              <a:rPr lang="en-US" sz="2000" dirty="0"/>
              <a:t>handling can be interrupted by </a:t>
            </a:r>
            <a:r>
              <a:rPr lang="en-US" sz="2000" dirty="0" smtClean="0"/>
              <a:t>higher priority </a:t>
            </a:r>
            <a:r>
              <a:rPr lang="en-US" sz="2000" dirty="0"/>
              <a:t>interrupts.</a:t>
            </a:r>
            <a:endParaRPr lang="en-US" altLang="en-US" sz="2000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 smtClean="0"/>
              <a:t>Interrupt Vector Table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3637568" cy="3522518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Interrupt Vector</a:t>
            </a:r>
            <a:endParaRPr lang="en-US" sz="2400" dirty="0"/>
          </a:p>
          <a:p>
            <a:pPr lvl="1"/>
            <a:r>
              <a:rPr lang="en-US" sz="2000" dirty="0" smtClean="0"/>
              <a:t>Unique for each interrupt</a:t>
            </a:r>
          </a:p>
          <a:p>
            <a:r>
              <a:rPr lang="en-US" sz="2400" dirty="0" smtClean="0"/>
              <a:t>ISR</a:t>
            </a:r>
          </a:p>
          <a:p>
            <a:pPr lvl="1"/>
            <a:r>
              <a:rPr lang="en-US" sz="2000" dirty="0" smtClean="0"/>
              <a:t>SW handling of interrupts</a:t>
            </a:r>
            <a:endParaRPr lang="en-US" sz="2000" dirty="0"/>
          </a:p>
          <a:p>
            <a:r>
              <a:rPr lang="en-US" sz="2400" dirty="0" smtClean="0"/>
              <a:t>Interrupt Vector Table</a:t>
            </a:r>
            <a:endParaRPr lang="en-US" sz="2400" dirty="0"/>
          </a:p>
          <a:p>
            <a:pPr lvl="1"/>
            <a:r>
              <a:rPr lang="en-US" sz="2000" dirty="0" smtClean="0"/>
              <a:t>Intel – IDT</a:t>
            </a:r>
          </a:p>
          <a:p>
            <a:pPr lvl="2"/>
            <a:r>
              <a:rPr lang="en-US" sz="1600" dirty="0" smtClean="0"/>
              <a:t>Real addressing mode: IVT</a:t>
            </a:r>
          </a:p>
          <a:p>
            <a:pPr lvl="2"/>
            <a:r>
              <a:rPr lang="en-US" sz="1600" dirty="0" smtClean="0"/>
              <a:t>Protected mode: IDT</a:t>
            </a:r>
          </a:p>
          <a:p>
            <a:pPr lvl="1"/>
            <a:r>
              <a:rPr lang="en-US" sz="2000" dirty="0" smtClean="0"/>
              <a:t>Array of function pointers</a:t>
            </a:r>
          </a:p>
          <a:p>
            <a:pPr lvl="1"/>
            <a:endParaRPr lang="en-US" sz="2000" dirty="0" smtClean="0"/>
          </a:p>
          <a:p>
            <a:pPr lvl="1"/>
            <a:endParaRPr lang="en-US" altLang="en-US" sz="2000" b="1" dirty="0" smtClean="0">
              <a:solidFill>
                <a:srgbClr val="3366FF"/>
              </a:solidFill>
            </a:endParaRPr>
          </a:p>
        </p:txBody>
      </p:sp>
      <p:pic>
        <p:nvPicPr>
          <p:cNvPr id="5122" name="Picture 2" descr="Image result for Relationship of the IDTR and ID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93" y="1704110"/>
            <a:ext cx="4646007" cy="3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4105" y="971694"/>
            <a:ext cx="7661275" cy="56038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Intel Pentium Processor Event-Vector Table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2" y="2064472"/>
            <a:ext cx="5859463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 smtClean="0"/>
              <a:t>Interrupts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smtClean="0"/>
              <a:t>Interrupt mechanism also used for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exceptions</a:t>
            </a:r>
          </a:p>
          <a:p>
            <a:pPr lvl="1"/>
            <a:r>
              <a:rPr lang="en-US" altLang="en-US" sz="2000" dirty="0" smtClean="0"/>
              <a:t>Terminate process, crash system due to hardware error</a:t>
            </a:r>
          </a:p>
          <a:p>
            <a:r>
              <a:rPr lang="en-US" altLang="en-US" sz="2400" dirty="0" smtClean="0"/>
              <a:t>Page fault executes when memory access error</a:t>
            </a:r>
          </a:p>
          <a:p>
            <a:r>
              <a:rPr lang="en-US" altLang="en-US" sz="2400" dirty="0" smtClean="0"/>
              <a:t>System call executes via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trap</a:t>
            </a:r>
            <a:r>
              <a:rPr lang="en-US" altLang="en-US" sz="2400" dirty="0" smtClean="0"/>
              <a:t> to trigger kernel to execute request</a:t>
            </a:r>
          </a:p>
          <a:p>
            <a:r>
              <a:rPr lang="en-US" altLang="en-US" sz="2400" dirty="0" smtClean="0"/>
              <a:t>Multi-CPU systems can process interrupts concurrently</a:t>
            </a:r>
          </a:p>
          <a:p>
            <a:pPr lvl="1"/>
            <a:r>
              <a:rPr lang="en-US" altLang="en-US" sz="2000" dirty="0" smtClean="0"/>
              <a:t>If operating system designed to handle it</a:t>
            </a:r>
          </a:p>
          <a:p>
            <a:r>
              <a:rPr lang="en-US" altLang="en-US" sz="2400" dirty="0" smtClean="0"/>
              <a:t>Used for time-sensitive processing, frequent, must be fast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39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does CPU transfer control to ISR?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5590" y="1932588"/>
            <a:ext cx="4927311" cy="4561609"/>
          </a:xfrm>
          <a:prstGeom prst="rect">
            <a:avLst/>
          </a:prstGeom>
        </p:spPr>
        <p:txBody>
          <a:bodyPr lIns="45720" rIns="457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M</a:t>
            </a:r>
            <a:r>
              <a:rPr lang="en-US" sz="1800" dirty="0" smtClean="0"/>
              <a:t>ust </a:t>
            </a:r>
            <a:r>
              <a:rPr lang="en-US" sz="1800" dirty="0"/>
              <a:t>know the address of </a:t>
            </a:r>
            <a:r>
              <a:rPr lang="en-US" sz="1800" dirty="0" smtClean="0"/>
              <a:t>a function </a:t>
            </a:r>
            <a:r>
              <a:rPr lang="en-US" sz="1800" dirty="0"/>
              <a:t>to call a function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Where </a:t>
            </a:r>
            <a:r>
              <a:rPr lang="en-US" sz="1800" dirty="0"/>
              <a:t>is the interrupt vector </a:t>
            </a:r>
            <a:r>
              <a:rPr lang="en-US" sz="1800" dirty="0" smtClean="0"/>
              <a:t>table located</a:t>
            </a:r>
            <a:r>
              <a:rPr lang="en-US" sz="1800" dirty="0"/>
              <a:t>?</a:t>
            </a:r>
          </a:p>
          <a:p>
            <a:pPr lvl="1"/>
            <a:r>
              <a:rPr lang="en-US" sz="1600" dirty="0" smtClean="0"/>
              <a:t>Memory </a:t>
            </a:r>
          </a:p>
          <a:p>
            <a:r>
              <a:rPr lang="en-US" sz="1800" dirty="0" smtClean="0"/>
              <a:t>We </a:t>
            </a:r>
            <a:r>
              <a:rPr lang="en-US" sz="1800" dirty="0"/>
              <a:t>want to know </a:t>
            </a:r>
            <a:r>
              <a:rPr lang="en-US" sz="1800" dirty="0" smtClean="0"/>
              <a:t>address containing </a:t>
            </a:r>
            <a:r>
              <a:rPr lang="en-US" sz="1800" dirty="0"/>
              <a:t>the starting address </a:t>
            </a:r>
            <a:r>
              <a:rPr lang="en-US" sz="1800" dirty="0" smtClean="0"/>
              <a:t>of ISR </a:t>
            </a:r>
            <a:r>
              <a:rPr lang="en-US" sz="1800" dirty="0"/>
              <a:t>for vector </a:t>
            </a:r>
            <a:r>
              <a:rPr lang="en-US" sz="1800" dirty="0" smtClean="0"/>
              <a:t>N </a:t>
            </a:r>
          </a:p>
          <a:p>
            <a:pPr lvl="1"/>
            <a:r>
              <a:rPr lang="en-US" sz="1600" dirty="0" smtClean="0"/>
              <a:t>Base Address + 8 * N for 64 bit</a:t>
            </a:r>
          </a:p>
          <a:p>
            <a:pPr lvl="1"/>
            <a:r>
              <a:rPr lang="en-US" sz="1600" dirty="0" smtClean="0"/>
              <a:t>Base Address + 4 * N for 32 bit</a:t>
            </a:r>
          </a:p>
          <a:p>
            <a:r>
              <a:rPr lang="en-US" sz="1800" dirty="0" smtClean="0"/>
              <a:t>Question</a:t>
            </a:r>
            <a:r>
              <a:rPr lang="en-US" sz="1800" dirty="0"/>
              <a:t>: how does the HW </a:t>
            </a:r>
            <a:r>
              <a:rPr lang="en-US" sz="1800" dirty="0" smtClean="0"/>
              <a:t>know where </a:t>
            </a:r>
            <a:r>
              <a:rPr lang="en-US" sz="1800" dirty="0"/>
              <a:t>is the </a:t>
            </a:r>
            <a:r>
              <a:rPr lang="en-US" sz="1800" dirty="0" smtClean="0"/>
              <a:t>base?</a:t>
            </a:r>
          </a:p>
          <a:p>
            <a:r>
              <a:rPr lang="en-US" sz="1800" dirty="0" smtClean="0"/>
              <a:t>Hardcoded </a:t>
            </a:r>
            <a:r>
              <a:rPr lang="en-US" sz="1800" dirty="0"/>
              <a:t>(0x0000 to 0x03ff) </a:t>
            </a:r>
            <a:r>
              <a:rPr lang="en-US" sz="1800" dirty="0" smtClean="0"/>
              <a:t>during real </a:t>
            </a:r>
            <a:r>
              <a:rPr lang="en-US" sz="1800" dirty="0"/>
              <a:t>mode</a:t>
            </a:r>
          </a:p>
          <a:p>
            <a:r>
              <a:rPr lang="en-US" sz="1800" dirty="0" smtClean="0"/>
              <a:t>IDTR </a:t>
            </a:r>
            <a:r>
              <a:rPr lang="en-US" sz="1800" dirty="0"/>
              <a:t>(Interrupt Descriptor </a:t>
            </a:r>
            <a:r>
              <a:rPr lang="en-US" sz="1800" dirty="0" smtClean="0"/>
              <a:t>Table Register</a:t>
            </a:r>
            <a:r>
              <a:rPr lang="en-US" sz="1800" dirty="0"/>
              <a:t>) (Protected mode)</a:t>
            </a:r>
          </a:p>
          <a:p>
            <a:pPr lvl="1"/>
            <a:r>
              <a:rPr lang="en-US" sz="1600" dirty="0" smtClean="0"/>
              <a:t>Who </a:t>
            </a:r>
            <a:r>
              <a:rPr lang="en-US" sz="1600" dirty="0"/>
              <a:t>sets up the IDTR?</a:t>
            </a:r>
          </a:p>
          <a:p>
            <a:pPr lvl="1"/>
            <a:r>
              <a:rPr lang="en-US" sz="1600" dirty="0"/>
              <a:t>Who sets up the IDT?</a:t>
            </a:r>
            <a:endParaRPr lang="en-US" alt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6272" y="2457278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6272" y="1584442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6272" y="2020860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2136" y="13350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8555" y="2834460"/>
            <a:ext cx="16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</a:p>
          <a:p>
            <a:r>
              <a:rPr lang="en-US" sz="1200" b="1" dirty="0"/>
              <a:t>.</a:t>
            </a:r>
            <a:endParaRPr lang="en-US" sz="1200" b="1" dirty="0" smtClean="0"/>
          </a:p>
          <a:p>
            <a:r>
              <a:rPr lang="en-US" sz="1200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6272" y="4353627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6272" y="3480791"/>
            <a:ext cx="13349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46272" y="3917209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7780" y="365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7780" y="4028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8555" y="4798874"/>
            <a:ext cx="16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</a:p>
          <a:p>
            <a:r>
              <a:rPr lang="en-US" sz="1200" b="1" dirty="0"/>
              <a:t>.</a:t>
            </a:r>
            <a:endParaRPr lang="en-US" sz="1200" b="1" dirty="0" smtClean="0"/>
          </a:p>
          <a:p>
            <a:r>
              <a:rPr lang="en-US" sz="1200" b="1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4201" y="5810940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4201" y="5374522"/>
            <a:ext cx="133496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7780" y="44414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5709" y="58548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28121" y="6211669"/>
            <a:ext cx="16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</a:p>
          <a:p>
            <a:r>
              <a:rPr lang="en-US" sz="1200" b="1" dirty="0"/>
              <a:t>.</a:t>
            </a:r>
            <a:endParaRPr lang="en-US" sz="1200" b="1" dirty="0" smtClean="0"/>
          </a:p>
          <a:p>
            <a:r>
              <a:rPr lang="en-US" sz="1200" b="1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7323" y="54184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81234" y="3544975"/>
            <a:ext cx="1218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ISR ADDRESS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720363" y="3624971"/>
            <a:ext cx="337517" cy="1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04626" y="35332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9292" y="3947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9292" y="44010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9291" y="58565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73957" y="54309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Goals for this lecture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HW </a:t>
            </a:r>
            <a:r>
              <a:rPr lang="en-US" dirty="0"/>
              <a:t>and SW</a:t>
            </a:r>
          </a:p>
          <a:p>
            <a:r>
              <a:rPr lang="en-US" dirty="0" smtClean="0"/>
              <a:t>CPU </a:t>
            </a:r>
            <a:r>
              <a:rPr lang="en-US" dirty="0"/>
              <a:t>- I/O Communication</a:t>
            </a:r>
          </a:p>
          <a:p>
            <a:pPr lvl="1"/>
            <a:r>
              <a:rPr lang="en-US" dirty="0" smtClean="0"/>
              <a:t>Interrupt </a:t>
            </a:r>
            <a:r>
              <a:rPr lang="en-US" dirty="0"/>
              <a:t>handling</a:t>
            </a:r>
          </a:p>
          <a:p>
            <a:pPr lvl="1"/>
            <a:r>
              <a:rPr lang="en-US" dirty="0" smtClean="0"/>
              <a:t>DMA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details in chapter 13.1-13.2 of textbook</a:t>
            </a:r>
          </a:p>
          <a:p>
            <a:r>
              <a:rPr lang="en-US" dirty="0" smtClean="0"/>
              <a:t>CPU </a:t>
            </a:r>
            <a:r>
              <a:rPr lang="en-US" dirty="0"/>
              <a:t>modes</a:t>
            </a:r>
          </a:p>
          <a:p>
            <a:pPr lvl="1"/>
            <a:r>
              <a:rPr lang="en-US" dirty="0" smtClean="0"/>
              <a:t>Backward-compatibility </a:t>
            </a:r>
            <a:r>
              <a:rPr lang="en-US" dirty="0"/>
              <a:t>modes</a:t>
            </a:r>
          </a:p>
          <a:p>
            <a:pPr lvl="1"/>
            <a:r>
              <a:rPr lang="en-US" dirty="0" smtClean="0"/>
              <a:t>Privilege </a:t>
            </a:r>
            <a:r>
              <a:rPr lang="en-US" dirty="0"/>
              <a:t>modes</a:t>
            </a:r>
          </a:p>
          <a:p>
            <a:pPr lvl="1"/>
            <a:endParaRPr lang="en-US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DMA: Motivation Scenario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85551" cy="4023000"/>
          </a:xfrm>
        </p:spPr>
        <p:txBody>
          <a:bodyPr/>
          <a:lstStyle/>
          <a:p>
            <a:r>
              <a:rPr lang="en-US" sz="2000" dirty="0" smtClean="0"/>
              <a:t>Copy 1KB from Disk 1 to Memory (Disk Read)</a:t>
            </a:r>
          </a:p>
          <a:p>
            <a:r>
              <a:rPr lang="en-US" sz="2000" dirty="0" smtClean="0"/>
              <a:t>A simple way: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CPU </a:t>
            </a:r>
            <a:r>
              <a:rPr lang="en-US" sz="2000" dirty="0" err="1" smtClean="0"/>
              <a:t>req</a:t>
            </a:r>
            <a:r>
              <a:rPr lang="en-US" sz="2000" dirty="0" smtClean="0"/>
              <a:t> Disk1 controller for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byte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Disk1 prepares the </a:t>
            </a:r>
            <a:r>
              <a:rPr lang="en-US" sz="2000" dirty="0"/>
              <a:t>byte. Put it </a:t>
            </a:r>
            <a:r>
              <a:rPr lang="en-US" sz="2000" dirty="0" smtClean="0"/>
              <a:t>in Data-IN </a:t>
            </a:r>
            <a:r>
              <a:rPr lang="en-US" sz="2000" dirty="0"/>
              <a:t>register</a:t>
            </a:r>
            <a:r>
              <a:rPr lang="en-US" sz="2000" dirty="0" smtClean="0"/>
              <a:t>. 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Interrupt CPU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ISR </a:t>
            </a:r>
            <a:r>
              <a:rPr lang="en-US" sz="2000" dirty="0"/>
              <a:t>reads </a:t>
            </a:r>
            <a:r>
              <a:rPr lang="en-US" sz="2000" dirty="0" smtClean="0"/>
              <a:t>the byte </a:t>
            </a:r>
            <a:r>
              <a:rPr lang="en-US" sz="2000" dirty="0"/>
              <a:t>in Data-IN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4865" y="2436991"/>
            <a:ext cx="1678772" cy="12638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4212" y="2477332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Status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617398" y="2808622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IN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17398" y="3114242"/>
            <a:ext cx="80210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OUT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624212" y="3404613"/>
            <a:ext cx="8021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440989" y="2542838"/>
            <a:ext cx="811160" cy="98488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100" dirty="0" smtClean="0"/>
              <a:t>Disk1 Controller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4773" y="3985454"/>
            <a:ext cx="1668864" cy="1232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4120" y="4000604"/>
            <a:ext cx="79737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Status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27306" y="4331894"/>
            <a:ext cx="79737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IN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27306" y="4637703"/>
            <a:ext cx="797370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OUT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634120" y="4927885"/>
            <a:ext cx="79737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50897" y="4084395"/>
            <a:ext cx="806373" cy="11541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100" dirty="0" smtClean="0"/>
              <a:t>Other Device Controller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47709" y="2884263"/>
            <a:ext cx="1163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47709" y="4290656"/>
            <a:ext cx="1163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377545" y="2084760"/>
            <a:ext cx="0" cy="1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16" idx="1"/>
          </p:cNvCxnSpPr>
          <p:nvPr/>
        </p:nvCxnSpPr>
        <p:spPr>
          <a:xfrm>
            <a:off x="7273637" y="3068929"/>
            <a:ext cx="374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73637" y="4475322"/>
            <a:ext cx="374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43355" y="3068929"/>
            <a:ext cx="17318" cy="14063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DMA Scenario (Fig 13.5 Textbook)</a:t>
            </a:r>
            <a:endParaRPr lang="en-US" alt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9" y="1802356"/>
            <a:ext cx="7458243" cy="5023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Transfer Operation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1" y="2693936"/>
            <a:ext cx="7418356" cy="367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9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85436"/>
            <a:ext cx="8396287" cy="457200"/>
          </a:xfrm>
        </p:spPr>
        <p:txBody>
          <a:bodyPr/>
          <a:lstStyle/>
          <a:p>
            <a:r>
              <a:rPr lang="en-US" sz="3600" dirty="0" smtClean="0"/>
              <a:t>Direct Memory Access - I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Allow d</a:t>
            </a:r>
            <a:r>
              <a:rPr lang="en-US" dirty="0" smtClean="0"/>
              <a:t>evices </a:t>
            </a:r>
            <a:r>
              <a:rPr lang="en-US" dirty="0"/>
              <a:t>to read/write memory </a:t>
            </a:r>
            <a:r>
              <a:rPr lang="en-US" dirty="0" smtClean="0"/>
              <a:t>directly without </a:t>
            </a:r>
            <a:r>
              <a:rPr lang="en-US" dirty="0"/>
              <a:t>CPU </a:t>
            </a:r>
            <a:r>
              <a:rPr lang="en-US" dirty="0" smtClean="0"/>
              <a:t>intervention</a:t>
            </a:r>
          </a:p>
          <a:p>
            <a:r>
              <a:rPr lang="en-US" altLang="en-US" dirty="0"/>
              <a:t>Does not mean accessing the memory in the same cycle</a:t>
            </a:r>
          </a:p>
          <a:p>
            <a:pPr lvl="1"/>
            <a:r>
              <a:rPr lang="en-US" altLang="en-US" dirty="0"/>
              <a:t>Whether multiple devices (e.g. CPU) can access the memory at the same time depends on the memory design</a:t>
            </a:r>
          </a:p>
          <a:p>
            <a:r>
              <a:rPr lang="en-US" altLang="en-US" dirty="0" smtClean="0"/>
              <a:t>Allows CPU processing to be in parallel with device to memory communication</a:t>
            </a:r>
          </a:p>
          <a:p>
            <a:pPr lvl="1"/>
            <a:r>
              <a:rPr lang="en-US" altLang="en-US" dirty="0" smtClean="0"/>
              <a:t>Reduce number of interrupts</a:t>
            </a:r>
          </a:p>
          <a:p>
            <a:pPr lvl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9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Direct Memory Access - II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/>
              <a:t>Used to avoid </a:t>
            </a:r>
            <a:r>
              <a:rPr lang="en-US" altLang="en-US" sz="2000" b="1" dirty="0">
                <a:solidFill>
                  <a:srgbClr val="3366FF"/>
                </a:solidFill>
              </a:rPr>
              <a:t>programmed I/O</a:t>
            </a:r>
            <a:r>
              <a:rPr lang="en-US" altLang="en-US" sz="2000" dirty="0"/>
              <a:t> (one byte at a time) for large data movement </a:t>
            </a:r>
          </a:p>
          <a:p>
            <a:r>
              <a:rPr lang="en-US" altLang="en-US" sz="2000" dirty="0"/>
              <a:t>Requires </a:t>
            </a:r>
            <a:r>
              <a:rPr lang="en-US" altLang="en-US" sz="2000" b="1" dirty="0">
                <a:solidFill>
                  <a:srgbClr val="3366FF"/>
                </a:solidFill>
              </a:rPr>
              <a:t>DMA</a:t>
            </a:r>
            <a:r>
              <a:rPr lang="en-US" altLang="en-US" sz="2000" dirty="0"/>
              <a:t> controller</a:t>
            </a:r>
          </a:p>
          <a:p>
            <a:r>
              <a:rPr lang="en-US" altLang="en-US" sz="2000" dirty="0"/>
              <a:t>Bypasses CPU to transfer data directly between I/O device and memory </a:t>
            </a:r>
            <a:endParaRPr lang="en-US" altLang="en-US" sz="600" dirty="0"/>
          </a:p>
          <a:p>
            <a:r>
              <a:rPr lang="en-US" altLang="en-US" sz="2000" dirty="0"/>
              <a:t>OS writes DMA command block into memory </a:t>
            </a:r>
          </a:p>
          <a:p>
            <a:pPr lvl="1"/>
            <a:r>
              <a:rPr lang="en-US" altLang="en-US" sz="1200" dirty="0"/>
              <a:t>Source and destination addresses</a:t>
            </a:r>
          </a:p>
          <a:p>
            <a:pPr lvl="1"/>
            <a:r>
              <a:rPr lang="en-US" altLang="en-US" sz="1200" dirty="0"/>
              <a:t>Read or write mode</a:t>
            </a:r>
          </a:p>
          <a:p>
            <a:pPr lvl="1"/>
            <a:r>
              <a:rPr lang="en-US" altLang="en-US" sz="1200" dirty="0"/>
              <a:t>Count of bytes</a:t>
            </a:r>
          </a:p>
          <a:p>
            <a:pPr lvl="1"/>
            <a:r>
              <a:rPr lang="en-US" altLang="en-US" sz="1200" dirty="0"/>
              <a:t>Writes location of command block to DMA controller</a:t>
            </a:r>
          </a:p>
          <a:p>
            <a:pPr lvl="1"/>
            <a:r>
              <a:rPr lang="en-US" altLang="en-US" sz="1200" dirty="0"/>
              <a:t>Bus mastering of DMA controller – grabs bus from CPU</a:t>
            </a:r>
          </a:p>
          <a:p>
            <a:pPr lvl="2"/>
            <a:r>
              <a:rPr lang="en-US" altLang="en-US" sz="1200" b="1" dirty="0">
                <a:solidFill>
                  <a:srgbClr val="3366FF"/>
                </a:solidFill>
              </a:rPr>
              <a:t>Cycle stealing </a:t>
            </a:r>
            <a:r>
              <a:rPr lang="en-US" altLang="en-US" sz="1200" dirty="0"/>
              <a:t>from CPU but still much more efficient</a:t>
            </a:r>
          </a:p>
          <a:p>
            <a:pPr lvl="1"/>
            <a:r>
              <a:rPr lang="en-US" altLang="en-US" sz="1200" dirty="0"/>
              <a:t>When done, interrupts to signal completion</a:t>
            </a:r>
            <a:endParaRPr lang="en-US" altLang="en-US" sz="1800" dirty="0"/>
          </a:p>
          <a:p>
            <a:r>
              <a:rPr lang="en-US" altLang="en-US" sz="2000" dirty="0"/>
              <a:t>Version that is aware of virtual addresses can be even more efficient </a:t>
            </a:r>
            <a:r>
              <a:rPr lang="en-US" altLang="en-US" sz="2000" dirty="0" smtClean="0"/>
              <a:t>–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DVMA (</a:t>
            </a:r>
            <a:r>
              <a:rPr lang="en-US" sz="1400" dirty="0"/>
              <a:t>allows a device to perform a transfer from two </a:t>
            </a:r>
            <a:r>
              <a:rPr lang="en-US" sz="1400" b="1" dirty="0"/>
              <a:t>memory</a:t>
            </a:r>
            <a:r>
              <a:rPr lang="en-US" sz="1400" dirty="0"/>
              <a:t>-mapped devices without the intervention of the CPU or the use of </a:t>
            </a:r>
            <a:r>
              <a:rPr lang="en-US" sz="1400" dirty="0" smtClean="0"/>
              <a:t>main </a:t>
            </a:r>
            <a:r>
              <a:rPr lang="en-US" sz="1400" b="1" dirty="0" smtClean="0"/>
              <a:t>memory</a:t>
            </a:r>
            <a:r>
              <a:rPr lang="en-US" sz="1400" dirty="0"/>
              <a:t> as a staging ground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)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pPr lvl="1"/>
            <a:endParaRPr lang="en-US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1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51622" y="1075604"/>
            <a:ext cx="8074169" cy="457200"/>
          </a:xfrm>
        </p:spPr>
        <p:txBody>
          <a:bodyPr/>
          <a:lstStyle/>
          <a:p>
            <a:r>
              <a:rPr lang="en-US" sz="3600" dirty="0" smtClean="0"/>
              <a:t>Access </a:t>
            </a:r>
            <a:r>
              <a:rPr lang="en-US" sz="3600" dirty="0"/>
              <a:t>HW device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User program </a:t>
            </a:r>
            <a:r>
              <a:rPr lang="en-US" dirty="0" smtClean="0"/>
              <a:t>access device </a:t>
            </a:r>
            <a:r>
              <a:rPr lang="en-US" dirty="0"/>
              <a:t>directly?</a:t>
            </a:r>
          </a:p>
          <a:p>
            <a:pPr lvl="1"/>
            <a:r>
              <a:rPr lang="en-US" dirty="0"/>
              <a:t>User program talks with device </a:t>
            </a:r>
            <a:r>
              <a:rPr lang="en-US" dirty="0" smtClean="0"/>
              <a:t>driver via system calls open(), read(), write()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Protect data from access-control violations</a:t>
            </a:r>
          </a:p>
          <a:p>
            <a:pPr lvl="1"/>
            <a:r>
              <a:rPr lang="en-US" dirty="0" smtClean="0"/>
              <a:t>Erroneous use leads to crash</a:t>
            </a:r>
          </a:p>
          <a:p>
            <a:pPr lvl="1"/>
            <a:endParaRPr lang="en-US" dirty="0"/>
          </a:p>
          <a:p>
            <a:pPr lvl="1"/>
            <a:endParaRPr lang="en-US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9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How does this code execute?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add;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add_p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scanf</a:t>
            </a:r>
            <a:r>
              <a:rPr lang="en-US" dirty="0"/>
              <a:t>(“%d”, &amp;add);</a:t>
            </a:r>
          </a:p>
          <a:p>
            <a:pPr marL="457200" lvl="1" indent="0">
              <a:buNone/>
            </a:pPr>
            <a:r>
              <a:rPr lang="en-US" dirty="0" err="1"/>
              <a:t>add_p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*) add;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dirty="0" err="1"/>
              <a:t>add_p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altLang="en-US" sz="18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3943350" y="3838575"/>
            <a:ext cx="819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45856" y="3749159"/>
            <a:ext cx="3480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libc</a:t>
            </a:r>
            <a:r>
              <a:rPr lang="en-US" dirty="0" smtClean="0"/>
              <a:t> functions : read() and write()</a:t>
            </a:r>
          </a:p>
          <a:p>
            <a:r>
              <a:rPr lang="en-US" dirty="0" smtClean="0"/>
              <a:t>Context switch from user level </a:t>
            </a:r>
          </a:p>
          <a:p>
            <a:r>
              <a:rPr lang="en-US" dirty="0" smtClean="0"/>
              <a:t>to kernel mode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 smtClean="0"/>
              <a:t>MS-DOS and Intel 8088</a:t>
            </a:r>
            <a:endParaRPr lang="en-SG" sz="3600" dirty="0"/>
          </a:p>
        </p:txBody>
      </p:sp>
      <p:sp>
        <p:nvSpPr>
          <p:cNvPr id="5" name="Rectangle 4"/>
          <p:cNvSpPr/>
          <p:nvPr/>
        </p:nvSpPr>
        <p:spPr>
          <a:xfrm>
            <a:off x="3500430" y="1785926"/>
            <a:ext cx="1944068" cy="403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500430" y="2000240"/>
            <a:ext cx="1944068" cy="60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Text/Code</a:t>
            </a:r>
            <a:endParaRPr lang="en-SG" sz="1600" dirty="0"/>
          </a:p>
        </p:txBody>
      </p:sp>
      <p:sp>
        <p:nvSpPr>
          <p:cNvPr id="7" name="Rectangle 6"/>
          <p:cNvSpPr/>
          <p:nvPr/>
        </p:nvSpPr>
        <p:spPr>
          <a:xfrm>
            <a:off x="3500430" y="2500306"/>
            <a:ext cx="1944068" cy="504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Data</a:t>
            </a:r>
            <a:endParaRPr lang="en-SG" sz="1700" dirty="0"/>
          </a:p>
        </p:txBody>
      </p:sp>
      <p:sp>
        <p:nvSpPr>
          <p:cNvPr id="10" name="Rectangle 9"/>
          <p:cNvSpPr/>
          <p:nvPr/>
        </p:nvSpPr>
        <p:spPr>
          <a:xfrm>
            <a:off x="3515672" y="3357562"/>
            <a:ext cx="1928826" cy="1714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SG" dirty="0" smtClean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6" idx="3"/>
            <a:endCxn id="10" idx="3"/>
          </p:cNvCxnSpPr>
          <p:nvPr/>
        </p:nvCxnSpPr>
        <p:spPr>
          <a:xfrm>
            <a:off x="5444498" y="2302801"/>
            <a:ext cx="1588" cy="1912017"/>
          </a:xfrm>
          <a:prstGeom prst="curvedConnector3">
            <a:avLst>
              <a:gd name="adj1" fmla="val 50135973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86512" y="3134874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add_p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43576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1880755"/>
            <a:ext cx="4900618" cy="41265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Kernel (Supervisor mode) and user mode</a:t>
            </a:r>
          </a:p>
          <a:p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e.g. change the </a:t>
            </a:r>
            <a:r>
              <a:rPr lang="en-US" dirty="0" err="1" smtClean="0"/>
              <a:t>idtr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Other instructions</a:t>
            </a:r>
          </a:p>
          <a:p>
            <a:pPr lvl="1"/>
            <a:r>
              <a:rPr lang="en-US" dirty="0" smtClean="0"/>
              <a:t>e.g. add, sub etc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CPU privilege modes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436096" y="1643050"/>
            <a:ext cx="1571636" cy="4000528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1643050"/>
            <a:ext cx="1571636" cy="1714512"/>
          </a:xfrm>
          <a:prstGeom prst="rect">
            <a:avLst/>
          </a:prstGeom>
          <a:solidFill>
            <a:schemeClr val="accent3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Privileged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6096" y="3357562"/>
            <a:ext cx="1571636" cy="2286016"/>
          </a:xfrm>
          <a:prstGeom prst="rect">
            <a:avLst/>
          </a:prstGeom>
          <a:solidFill>
            <a:schemeClr val="accent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Instructions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57384" y="1700808"/>
            <a:ext cx="504056" cy="388843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524328" y="3068960"/>
            <a:ext cx="164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instructions supported by the CPU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45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HW &amp; SW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Difference</a:t>
            </a:r>
            <a:r>
              <a:rPr lang="en-US" dirty="0"/>
              <a:t>?</a:t>
            </a:r>
          </a:p>
          <a:p>
            <a:r>
              <a:rPr lang="en-US" dirty="0"/>
              <a:t>Important to know the distinction</a:t>
            </a:r>
          </a:p>
          <a:p>
            <a:pPr lvl="1"/>
            <a:r>
              <a:rPr lang="en-US" dirty="0"/>
              <a:t>OS (SW)</a:t>
            </a:r>
          </a:p>
          <a:p>
            <a:pPr lvl="1"/>
            <a:r>
              <a:rPr lang="en-US" dirty="0"/>
              <a:t>But what OS can do</a:t>
            </a:r>
          </a:p>
          <a:p>
            <a:pPr lvl="2"/>
            <a:r>
              <a:rPr lang="en-US" dirty="0"/>
              <a:t>Limited by the hardware </a:t>
            </a:r>
            <a:r>
              <a:rPr lang="en-US" dirty="0" smtClean="0"/>
              <a:t>it’s </a:t>
            </a:r>
            <a:r>
              <a:rPr lang="en-US" dirty="0"/>
              <a:t>running on</a:t>
            </a:r>
          </a:p>
          <a:p>
            <a:pPr lvl="1"/>
            <a:endParaRPr lang="en-US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Computer System Components</a:t>
            </a:r>
            <a:endParaRPr lang="en-US" altLang="en-US" sz="3600" dirty="0" smtClean="0"/>
          </a:p>
        </p:txBody>
      </p:sp>
      <p:sp>
        <p:nvSpPr>
          <p:cNvPr id="2" name="AutoShape 2" descr="components of a computer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omponents of a computer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845666"/>
            <a:ext cx="7984928" cy="29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2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Motherboard</a:t>
            </a:r>
            <a:endParaRPr lang="en-US" sz="3600" dirty="0"/>
          </a:p>
        </p:txBody>
      </p:sp>
      <p:pic>
        <p:nvPicPr>
          <p:cNvPr id="2052" name="Picture 4" descr="A labeled ASRock K7VT4A Pro Mainboard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6" y="2618509"/>
            <a:ext cx="565189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Chipset Block Diagram</a:t>
            </a:r>
            <a:endParaRPr lang="en-US" sz="3600" dirty="0"/>
          </a:p>
        </p:txBody>
      </p:sp>
      <p:sp>
        <p:nvSpPr>
          <p:cNvPr id="4" name="AutoShape 4" descr="Image result for computer system components chipset block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computer system components chipset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661"/>
            <a:ext cx="4478770" cy="38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Z270 Chipset Block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60" y="2254828"/>
            <a:ext cx="4610793" cy="43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Device Control Registers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4" y="1926793"/>
            <a:ext cx="3855460" cy="450518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Status register</a:t>
            </a:r>
          </a:p>
          <a:p>
            <a:pPr lvl="1"/>
            <a:r>
              <a:rPr lang="en-US" altLang="en-US" dirty="0" smtClean="0"/>
              <a:t>Done bit</a:t>
            </a:r>
          </a:p>
          <a:p>
            <a:pPr lvl="1"/>
            <a:r>
              <a:rPr lang="en-US" altLang="en-US" dirty="0" smtClean="0"/>
              <a:t>Error bit</a:t>
            </a:r>
          </a:p>
          <a:p>
            <a:r>
              <a:rPr lang="en-US" altLang="en-US" dirty="0" smtClean="0"/>
              <a:t>Data register</a:t>
            </a:r>
          </a:p>
          <a:p>
            <a:pPr lvl="1"/>
            <a:r>
              <a:rPr lang="en-US" altLang="en-US" dirty="0" smtClean="0"/>
              <a:t>Data to be printed</a:t>
            </a:r>
          </a:p>
          <a:p>
            <a:r>
              <a:rPr lang="en-US" altLang="en-US" dirty="0" smtClean="0"/>
              <a:t>Control registers</a:t>
            </a:r>
          </a:p>
          <a:p>
            <a:pPr lvl="1"/>
            <a:r>
              <a:rPr lang="en-US" altLang="en-US" dirty="0" smtClean="0"/>
              <a:t>Commands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03174" y="2138971"/>
            <a:ext cx="3834245" cy="35952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8694" y="2871903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Status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8694" y="3470626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8694" y="4004754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8694" y="4590958"/>
            <a:ext cx="13719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7416" y="2505437"/>
            <a:ext cx="1933224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CPU – I/O Communication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From CPU to I/O</a:t>
            </a:r>
          </a:p>
          <a:p>
            <a:pPr lvl="1"/>
            <a:r>
              <a:rPr lang="en-US" altLang="en-US" dirty="0" smtClean="0"/>
              <a:t>Special instructions</a:t>
            </a:r>
          </a:p>
          <a:p>
            <a:pPr lvl="1"/>
            <a:r>
              <a:rPr lang="en-US" altLang="en-US" dirty="0" smtClean="0"/>
              <a:t>Memory-mapped I/O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Device data and command registers mapped to processor address space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Especially for large address spaces (graphics)</a:t>
            </a:r>
          </a:p>
          <a:p>
            <a:r>
              <a:rPr lang="en-US" altLang="en-US" dirty="0" smtClean="0"/>
              <a:t>From I/O to CPU</a:t>
            </a:r>
          </a:p>
          <a:p>
            <a:pPr lvl="1"/>
            <a:r>
              <a:rPr lang="en-US" altLang="en-US" dirty="0" smtClean="0"/>
              <a:t>Polling</a:t>
            </a:r>
          </a:p>
          <a:p>
            <a:pPr lvl="1"/>
            <a:r>
              <a:rPr lang="en-US" altLang="en-US" dirty="0" smtClean="0"/>
              <a:t>Interrupt</a:t>
            </a:r>
          </a:p>
          <a:p>
            <a:pPr lvl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9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smtClean="0"/>
              <a:t>Special I/O Instructions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Instruction specially for I/O</a:t>
            </a:r>
          </a:p>
          <a:p>
            <a:pPr lvl="1"/>
            <a:r>
              <a:rPr lang="en-US" altLang="en-US" dirty="0" smtClean="0"/>
              <a:t>I/O ports</a:t>
            </a:r>
          </a:p>
          <a:p>
            <a:pPr lvl="2"/>
            <a:r>
              <a:rPr lang="en-US" dirty="0"/>
              <a:t>Different address spaces for memory and I/O devices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E.g. Intel IN, OUT instructions</a:t>
            </a:r>
          </a:p>
          <a:p>
            <a:pPr lvl="2"/>
            <a:r>
              <a:rPr lang="en-US" altLang="en-US" dirty="0" smtClean="0"/>
              <a:t>Register I/O instructions: IN/OUT move data between I/O parts and the EAX (32-bit I/O), AX (16-bit I/O) or AL (8-bit I/O) general registers.</a:t>
            </a:r>
          </a:p>
          <a:p>
            <a:pPr lvl="2"/>
            <a:r>
              <a:rPr lang="en-US" altLang="en-US" dirty="0" smtClean="0"/>
              <a:t>Block I/O instructions: INS/OUTS move blocks of data between I/O ports and memory space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0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62F89EA87C448262665F2DC4B700" ma:contentTypeVersion="0" ma:contentTypeDescription="Create a new document." ma:contentTypeScope="" ma:versionID="80627808201c2ea8f3888dbc55ea3d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8F23B1-107A-45C4-8DF0-B5611C27CE90}"/>
</file>

<file path=customXml/itemProps2.xml><?xml version="1.0" encoding="utf-8"?>
<ds:datastoreItem xmlns:ds="http://schemas.openxmlformats.org/officeDocument/2006/customXml" ds:itemID="{EFB01A82-4A92-44A3-9146-02959EC5A8D5}"/>
</file>

<file path=customXml/itemProps3.xml><?xml version="1.0" encoding="utf-8"?>
<ds:datastoreItem xmlns:ds="http://schemas.openxmlformats.org/officeDocument/2006/customXml" ds:itemID="{8ACB2F7F-62AB-4BD5-9061-B7B28A201CB6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38319</TotalTime>
  <Words>1127</Words>
  <Application>Microsoft Office PowerPoint</Application>
  <PresentationFormat>On-screen Show (4:3)</PresentationFormat>
  <Paragraphs>310</Paragraphs>
  <Slides>28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MS PGothic</vt:lpstr>
      <vt:lpstr>Arial</vt:lpstr>
      <vt:lpstr>Courier New</vt:lpstr>
      <vt:lpstr>DejaVu Sans</vt:lpstr>
      <vt:lpstr>Helvetica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PowerPoint Presentation</vt:lpstr>
      <vt:lpstr>Goals for this lecture</vt:lpstr>
      <vt:lpstr>HW &amp; SW</vt:lpstr>
      <vt:lpstr>Computer System Components</vt:lpstr>
      <vt:lpstr>Motherboard</vt:lpstr>
      <vt:lpstr>Chipset Block Diagram</vt:lpstr>
      <vt:lpstr>Device Control Registers</vt:lpstr>
      <vt:lpstr>CPU – I/O Communication</vt:lpstr>
      <vt:lpstr>Special I/O Instructions</vt:lpstr>
      <vt:lpstr>Memory-mapped I/O - I</vt:lpstr>
      <vt:lpstr>Memory-mapped I/O - II</vt:lpstr>
      <vt:lpstr>HW Setup for Interrupt Handling</vt:lpstr>
      <vt:lpstr>Interrupt Handling</vt:lpstr>
      <vt:lpstr>Interrupt-Driven I/O Cycle</vt:lpstr>
      <vt:lpstr>Interrupts (Cont.)</vt:lpstr>
      <vt:lpstr>Interrupt Vector Table</vt:lpstr>
      <vt:lpstr>Intel Pentium Processor Event-Vector Table</vt:lpstr>
      <vt:lpstr>Interrupts (Cont.)</vt:lpstr>
      <vt:lpstr>How does CPU transfer control to ISR?</vt:lpstr>
      <vt:lpstr>DMA: Motivation Scenario</vt:lpstr>
      <vt:lpstr>DMA Scenario (Fig 13.5 Textbook)</vt:lpstr>
      <vt:lpstr>DMA Transfer Operation</vt:lpstr>
      <vt:lpstr>Direct Memory Access - I</vt:lpstr>
      <vt:lpstr>Direct Memory Access - II</vt:lpstr>
      <vt:lpstr>Access HW device</vt:lpstr>
      <vt:lpstr>How does this code execute?</vt:lpstr>
      <vt:lpstr>MS-DOS and Intel 8088</vt:lpstr>
      <vt:lpstr>CPU privilege modes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cs180</dc:title>
  <dc:subject/>
  <dc:creator>EdwardSim</dc:creator>
  <dc:description/>
  <cp:lastModifiedBy>William ZHENG</cp:lastModifiedBy>
  <cp:revision>2772</cp:revision>
  <cp:lastPrinted>2017-01-16T10:14:24Z</cp:lastPrinted>
  <dcterms:created xsi:type="dcterms:W3CDTF">2010-04-16T03:09:22Z</dcterms:created>
  <dcterms:modified xsi:type="dcterms:W3CDTF">2018-05-14T05:59:03Z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  <property fmtid="{D5CDD505-2E9C-101B-9397-08002B2CF9AE}" pid="12" name="ContentTypeId">
    <vt:lpwstr>0x0101003CC562F89EA87C448262665F2DC4B700</vt:lpwstr>
  </property>
</Properties>
</file>