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29"/>
  </p:notesMasterIdLst>
  <p:sldIdLst>
    <p:sldId id="256" r:id="rId6"/>
    <p:sldId id="378" r:id="rId7"/>
    <p:sldId id="380" r:id="rId8"/>
    <p:sldId id="385" r:id="rId9"/>
    <p:sldId id="386" r:id="rId10"/>
    <p:sldId id="388" r:id="rId11"/>
    <p:sldId id="394" r:id="rId12"/>
    <p:sldId id="399" r:id="rId13"/>
    <p:sldId id="398" r:id="rId14"/>
    <p:sldId id="392" r:id="rId15"/>
    <p:sldId id="396" r:id="rId16"/>
    <p:sldId id="397" r:id="rId17"/>
    <p:sldId id="400" r:id="rId18"/>
    <p:sldId id="401" r:id="rId19"/>
    <p:sldId id="402" r:id="rId20"/>
    <p:sldId id="403" r:id="rId21"/>
    <p:sldId id="373" r:id="rId22"/>
    <p:sldId id="374" r:id="rId23"/>
    <p:sldId id="405" r:id="rId24"/>
    <p:sldId id="376" r:id="rId25"/>
    <p:sldId id="377" r:id="rId26"/>
    <p:sldId id="404" r:id="rId27"/>
    <p:sldId id="371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ZHENG" initials="WZ" lastIdx="0" clrIdx="0">
    <p:extLst>
      <p:ext uri="{19B8F6BF-5375-455C-9EA6-DF929625EA0E}">
        <p15:presenceInfo xmlns:p15="http://schemas.microsoft.com/office/powerpoint/2012/main" userId="William ZH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2131" autoAdjust="0"/>
  </p:normalViewPr>
  <p:slideViewPr>
    <p:cSldViewPr snapToGrid="0">
      <p:cViewPr>
        <p:scale>
          <a:sx n="75" d="100"/>
          <a:sy n="75" d="100"/>
        </p:scale>
        <p:origin x="11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SG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SG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SG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SG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244E449-BB23-4090-B6DA-F818CAF7301C}" type="slidenum">
              <a:rPr lang="en-SG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SG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4764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400" tIns="47880" rIns="95400" bIns="4788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0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400" tIns="47880" rIns="95400" bIns="47880" anchor="b"/>
          <a:lstStyle/>
          <a:p>
            <a:pPr algn="r">
              <a:lnSpc>
                <a:spcPct val="100000"/>
              </a:lnSpc>
            </a:pPr>
            <a:fld id="{2E0ABEB4-0C91-4234-BD99-CC69C6E921BE}" type="slidenum">
              <a:rPr lang="en-SG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SG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1548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4989E7-B42E-4F2A-B0B5-7E8BB50E2B79}" type="slidenum">
              <a:rPr lang="he-IL" altLang="en-US" sz="1200"/>
              <a:pPr/>
              <a:t>18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54587" cy="3716338"/>
          </a:xfrm>
          <a:prstGeom prst="rect">
            <a:avLst/>
          </a:prstGeo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018354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https://www.geeksforgeeks.org/monolithic-kernel-and-key-differences-from-microkernel/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44E449-BB23-4090-B6DA-F818CAF7301C}" type="slidenum">
              <a:rPr lang="en-SG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19</a:t>
            </a:fld>
            <a:endParaRPr lang="en-SG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2419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4989E7-B42E-4F2A-B0B5-7E8BB50E2B79}" type="slidenum">
              <a:rPr lang="he-IL" altLang="en-US" sz="1200"/>
              <a:pPr/>
              <a:t>20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54587" cy="3716338"/>
          </a:xfrm>
          <a:prstGeom prst="rect">
            <a:avLst/>
          </a:prstGeo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323752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4989E7-B42E-4F2A-B0B5-7E8BB50E2B79}" type="slidenum">
              <a:rPr lang="he-IL" altLang="en-US" sz="1200"/>
              <a:pPr/>
              <a:t>21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54587" cy="3716338"/>
          </a:xfrm>
          <a:prstGeom prst="rect">
            <a:avLst/>
          </a:prstGeo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SG" altLang="en-US" dirty="0"/>
              <a:t>https://www.techopedia.com/definition/27006/exokernel#:~:text=The%20exokernel%20architecture%20is%20built,from%20micro%2D%20and%20monolithic%20kernels.</a:t>
            </a:r>
          </a:p>
          <a:p>
            <a:endParaRPr lang="en-SG" altLang="en-US" dirty="0"/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Exokernel is an operating system developed at the MIT that provides application-level management of hardware resources. This architecture is designed to separate resource protection from management to facilitate application-specific customization.</a:t>
            </a:r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2477586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4989E7-B42E-4F2A-B0B5-7E8BB50E2B79}" type="slidenum">
              <a:rPr lang="he-IL" altLang="en-US" sz="1200"/>
              <a:pPr/>
              <a:t>23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54587" cy="3716338"/>
          </a:xfrm>
          <a:prstGeom prst="rect">
            <a:avLst/>
          </a:prstGeo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5274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4989E7-B42E-4F2A-B0B5-7E8BB50E2B79}" type="slidenum">
              <a:rPr lang="he-IL" altLang="en-US" sz="1200"/>
              <a:pPr/>
              <a:t>2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54587" cy="3716338"/>
          </a:xfrm>
          <a:prstGeom prst="rect">
            <a:avLst/>
          </a:prstGeo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857405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4989E7-B42E-4F2A-B0B5-7E8BB50E2B79}" type="slidenum">
              <a:rPr lang="he-IL" altLang="en-US" sz="1200"/>
              <a:pPr/>
              <a:t>3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54587" cy="3716338"/>
          </a:xfrm>
          <a:prstGeom prst="rect">
            <a:avLst/>
          </a:prstGeo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/>
              </a:rPr>
              <a:t>System call is a request by the kernel to enter kernel mode to access a resource while a function call is a request made by a program to perform a specific task.</a:t>
            </a:r>
          </a:p>
          <a:p>
            <a:endParaRPr lang="en-US" altLang="en-US" b="1" i="0" dirty="0">
              <a:solidFill>
                <a:srgbClr val="444444"/>
              </a:solidFill>
              <a:effectLst/>
              <a:latin typeface="Open Sans"/>
            </a:endParaRPr>
          </a:p>
          <a:p>
            <a:r>
              <a:rPr lang="en-US" altLang="en-US" b="1" i="0" dirty="0">
                <a:solidFill>
                  <a:srgbClr val="444444"/>
                </a:solidFill>
                <a:effectLst/>
                <a:latin typeface="Open Sans"/>
              </a:rPr>
              <a:t>Context switching occurs in system calls, while there is no context switching in function calls </a:t>
            </a:r>
          </a:p>
          <a:p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099394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4989E7-B42E-4F2A-B0B5-7E8BB50E2B79}" type="slidenum">
              <a:rPr lang="he-IL" altLang="en-US" sz="1200"/>
              <a:pPr/>
              <a:t>4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54587" cy="3716338"/>
          </a:xfrm>
          <a:prstGeom prst="rect">
            <a:avLst/>
          </a:prstGeo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SG" altLang="en-US" dirty="0"/>
              <a:t>API – application program interface. </a:t>
            </a:r>
            <a:r>
              <a:rPr lang="en-US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concept in software technology that essentially refers to how multiple applications can interact with and obtain data from one another.</a:t>
            </a:r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608644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4989E7-B42E-4F2A-B0B5-7E8BB50E2B79}" type="slidenum">
              <a:rPr lang="he-IL" altLang="en-US" sz="1200"/>
              <a:pPr/>
              <a:t>5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54587" cy="3716338"/>
          </a:xfrm>
          <a:prstGeom prst="rect">
            <a:avLst/>
          </a:prstGeo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505226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4989E7-B42E-4F2A-B0B5-7E8BB50E2B79}" type="slidenum">
              <a:rPr lang="he-IL" altLang="en-US" sz="1200"/>
              <a:pPr/>
              <a:t>6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54587" cy="3716338"/>
          </a:xfrm>
          <a:prstGeom prst="rect">
            <a:avLst/>
          </a:prstGeo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458443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4989E7-B42E-4F2A-B0B5-7E8BB50E2B79}" type="slidenum">
              <a:rPr lang="he-IL" altLang="en-US" sz="1200"/>
              <a:pPr/>
              <a:t>14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54587" cy="3716338"/>
          </a:xfrm>
          <a:prstGeom prst="rect">
            <a:avLst/>
          </a:prstGeo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577527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https://www.tutorialspoint.com/ms-dos-layered-structure#:~:text=MS%2DDOS%20is%20an%20operating,the%20layers%20have%20different%20functionalities.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44E449-BB23-4090-B6DA-F818CAF7301C}" type="slidenum">
              <a:rPr lang="en-SG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fld>
            <a:endParaRPr lang="en-SG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7874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4989E7-B42E-4F2A-B0B5-7E8BB50E2B79}" type="slidenum">
              <a:rPr lang="he-IL" altLang="en-US" sz="1200"/>
              <a:pPr/>
              <a:t>17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54587" cy="3716338"/>
          </a:xfrm>
          <a:prstGeom prst="rect">
            <a:avLst/>
          </a:prstGeo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33475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728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768240" y="4387320"/>
            <a:ext cx="728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03600" y="438732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768240" y="438732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728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768240" y="2286000"/>
            <a:ext cx="728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1891800" y="228564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1891800" y="2285640"/>
            <a:ext cx="5042160" cy="402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768240" y="2286000"/>
            <a:ext cx="72896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728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768240" y="585360"/>
            <a:ext cx="7289640" cy="695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768240" y="438732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768240" y="2286000"/>
            <a:ext cx="72896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03600" y="438732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68240" y="4387320"/>
            <a:ext cx="728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728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768240" y="4387320"/>
            <a:ext cx="728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03600" y="438732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768240" y="438732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728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768240" y="2286000"/>
            <a:ext cx="728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1891800" y="228564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1891800" y="2285640"/>
            <a:ext cx="5042160" cy="402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728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768240" y="585360"/>
            <a:ext cx="7289640" cy="695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68240" y="438732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03600" y="438732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68240" y="4387320"/>
            <a:ext cx="728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"/>
          <p:cNvSpPr/>
          <p:nvPr/>
        </p:nvSpPr>
        <p:spPr>
          <a:xfrm flipV="1">
            <a:off x="57132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0" y="0"/>
            <a:ext cx="9143640" cy="4571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680" y="0"/>
            <a:ext cx="9138960" cy="457164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43080" y="4960080"/>
            <a:ext cx="5829120" cy="1462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4400" b="0" strike="noStrike" cap="all" spc="199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" name="Line 5"/>
          <p:cNvSpPr/>
          <p:nvPr/>
        </p:nvSpPr>
        <p:spPr>
          <a:xfrm flipV="1">
            <a:off x="6289920" y="5263920"/>
            <a:ext cx="360" cy="914400"/>
          </a:xfrm>
          <a:prstGeom prst="line">
            <a:avLst/>
          </a:prstGeom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768240" y="6470640"/>
            <a:ext cx="161532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SG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632040" y="6470640"/>
            <a:ext cx="4425840" cy="2739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SG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@Digipen 2017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128080" y="6470640"/>
            <a:ext cx="72972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FDE541A-EB5C-48E2-988D-807393A6C808}" type="slidenum">
              <a:rPr lang="en-SG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‹#›</a:t>
            </a:fld>
            <a:endParaRPr lang="en-SG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"/>
          <p:cNvSpPr/>
          <p:nvPr/>
        </p:nvSpPr>
        <p:spPr>
          <a:xfrm flipV="1">
            <a:off x="57132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640" cy="1499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4400" b="0" strike="noStrike" cap="all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768240" y="2286000"/>
            <a:ext cx="7289640" cy="4023000"/>
          </a:xfrm>
          <a:prstGeom prst="rect">
            <a:avLst/>
          </a:prstGeom>
        </p:spPr>
        <p:txBody>
          <a:bodyPr lIns="45720" rIns="4572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Tw Cen MT"/>
              <a:buChar char=" 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LevelClick to edit Master text styles</a:t>
            </a:r>
          </a:p>
          <a:p>
            <a:pPr marL="265320" lvl="1" indent="-136800">
              <a:lnSpc>
                <a:spcPct val="100000"/>
              </a:lnSpc>
              <a:buClr>
                <a:srgbClr val="1CADE4"/>
              </a:buClr>
              <a:buFont typeface="Wingdings 3" charset="2"/>
              <a:buChar char="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48200" lvl="2" indent="-136800">
              <a:lnSpc>
                <a:spcPct val="100000"/>
              </a:lnSpc>
              <a:buClr>
                <a:srgbClr val="1CADE4"/>
              </a:buClr>
              <a:buFont typeface="Wingdings 3" charset="2"/>
              <a:buChar char="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594360" lvl="3" indent="-136800">
              <a:lnSpc>
                <a:spcPct val="100000"/>
              </a:lnSpc>
              <a:buClr>
                <a:srgbClr val="1CADE4"/>
              </a:buClr>
              <a:buFont typeface="Wingdings 3" charset="2"/>
              <a:buChar char="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777240" lvl="4" indent="-136800">
              <a:lnSpc>
                <a:spcPct val="100000"/>
              </a:lnSpc>
              <a:buClr>
                <a:srgbClr val="1CADE4"/>
              </a:buClr>
              <a:buFont typeface="Wingdings 3" charset="2"/>
              <a:buChar char="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768240" y="6470640"/>
            <a:ext cx="161532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SG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/>
          </p:nvPr>
        </p:nvSpPr>
        <p:spPr>
          <a:xfrm>
            <a:off x="3632040" y="6470640"/>
            <a:ext cx="4425840" cy="2739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SG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@Digipen 2017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8128080" y="6470640"/>
            <a:ext cx="72972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459B439-83D4-4AAE-906A-7C950FB7BDA6}" type="slidenum">
              <a:rPr lang="en-SG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‹#›</a:t>
            </a:fld>
            <a:endParaRPr lang="en-SG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illiam.zheng@digipen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7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8.xml"/><Relationship Id="rId4" Type="http://schemas.openxmlformats.org/officeDocument/2006/relationships/image" Target="../media/image13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9.x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0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43080" y="4960080"/>
            <a:ext cx="5829120" cy="1462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4400" dirty="0"/>
              <a:t>OS Architecture</a:t>
            </a:r>
          </a:p>
          <a:p>
            <a:r>
              <a:rPr lang="en-US" sz="4400" dirty="0"/>
              <a:t>and System Calls</a:t>
            </a:r>
            <a:endParaRPr lang="en-US" sz="4400" b="0" strike="noStrike" cap="all" spc="199" dirty="0">
              <a:solidFill>
                <a:srgbClr val="0D0D0D"/>
              </a:solidFill>
              <a:uFill>
                <a:solidFill>
                  <a:srgbClr val="FFFFFF"/>
                </a:solidFill>
              </a:uFill>
              <a:latin typeface="Tw Cen MT Condensed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458040" y="4960080"/>
            <a:ext cx="2506320" cy="1462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SG" sz="16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Instructor: William Zheng</a:t>
            </a:r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6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Email: </a:t>
            </a:r>
            <a:r>
              <a:rPr lang="en-SG" sz="1600" b="0" u="sng" strike="noStrike" spc="-1">
                <a:solidFill>
                  <a:srgbClr val="74AC28"/>
                </a:solidFill>
                <a:uFill>
                  <a:solidFill>
                    <a:srgbClr val="FFFFFF"/>
                  </a:solidFill>
                </a:uFill>
                <a:latin typeface="Tw Cen MT"/>
                <a:hlinkClick r:id="rId3"/>
              </a:rPr>
              <a:t>william.zheng@digipen.edu</a:t>
            </a:r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6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PHONE EXT: 1745</a:t>
            </a:r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58536" y="1049194"/>
            <a:ext cx="8229600" cy="576263"/>
          </a:xfrm>
        </p:spPr>
        <p:txBody>
          <a:bodyPr/>
          <a:lstStyle/>
          <a:p>
            <a:r>
              <a:rPr lang="en-US" altLang="en-US" sz="3600" dirty="0"/>
              <a:t>Difference between system call and function call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860425" y="2192482"/>
            <a:ext cx="6864350" cy="3503468"/>
          </a:xfrm>
          <a:prstGeom prst="rect">
            <a:avLst/>
          </a:prstGeom>
        </p:spPr>
        <p:txBody>
          <a:bodyPr/>
          <a:lstStyle/>
          <a:p>
            <a:r>
              <a:rPr lang="en-US" altLang="en-US" sz="2000" dirty="0"/>
              <a:t>System call: a call into kernel code, typically performed by executing an interrupt</a:t>
            </a:r>
          </a:p>
          <a:p>
            <a:r>
              <a:rPr lang="en-US" altLang="en-US" sz="2000" dirty="0"/>
              <a:t>Function call, if calling a system call  (via library), switches into kernel mode from user mode</a:t>
            </a:r>
          </a:p>
        </p:txBody>
      </p:sp>
    </p:spTree>
    <p:extLst>
      <p:ext uri="{BB962C8B-B14F-4D97-AF65-F5344CB8AC3E}">
        <p14:creationId xmlns:p14="http://schemas.microsoft.com/office/powerpoint/2010/main" val="335390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Portability - I</a:t>
            </a:r>
          </a:p>
        </p:txBody>
      </p:sp>
      <p:sp>
        <p:nvSpPr>
          <p:cNvPr id="3" name="AutoShape 2" descr="Image result for diagram p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66" y="2818389"/>
            <a:ext cx="23812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030" y="2761239"/>
            <a:ext cx="231457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36618" y="23691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45281" y="227752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36618" y="5039591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 </a:t>
            </a:r>
          </a:p>
          <a:p>
            <a:r>
              <a:rPr lang="en-US" dirty="0"/>
              <a:t>System 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77375" y="5039591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 </a:t>
            </a:r>
          </a:p>
          <a:p>
            <a:r>
              <a:rPr lang="en-US" dirty="0"/>
              <a:t>System B</a:t>
            </a:r>
          </a:p>
        </p:txBody>
      </p:sp>
    </p:spTree>
    <p:extLst>
      <p:ext uri="{BB962C8B-B14F-4D97-AF65-F5344CB8AC3E}">
        <p14:creationId xmlns:p14="http://schemas.microsoft.com/office/powerpoint/2010/main" val="398377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Portability - II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377545" y="2084760"/>
            <a:ext cx="0" cy="14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860425" y="2192482"/>
            <a:ext cx="6864350" cy="3503468"/>
          </a:xfrm>
          <a:prstGeom prst="rect">
            <a:avLst/>
          </a:prstGeom>
        </p:spPr>
        <p:txBody>
          <a:bodyPr lIns="45720" rIns="4572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Binary level</a:t>
            </a:r>
          </a:p>
          <a:p>
            <a:r>
              <a:rPr lang="en-US" dirty="0"/>
              <a:t>Source code level</a:t>
            </a:r>
          </a:p>
        </p:txBody>
      </p:sp>
    </p:spTree>
    <p:extLst>
      <p:ext uri="{BB962C8B-B14F-4D97-AF65-F5344CB8AC3E}">
        <p14:creationId xmlns:p14="http://schemas.microsoft.com/office/powerpoint/2010/main" val="379855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Source Code Portability - Demo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377545" y="2084760"/>
            <a:ext cx="0" cy="14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Image result for ubuntu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95" y="5705017"/>
            <a:ext cx="977034" cy="97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window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798" y="5600247"/>
            <a:ext cx="1062698" cy="105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hello world c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409" y="2319024"/>
            <a:ext cx="3138640" cy="157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gcc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79" y="3839980"/>
            <a:ext cx="1456603" cy="108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endCxn id="4106" idx="0"/>
          </p:cNvCxnSpPr>
          <p:nvPr/>
        </p:nvCxnSpPr>
        <p:spPr>
          <a:xfrm flipH="1">
            <a:off x="1660381" y="2806112"/>
            <a:ext cx="1301028" cy="1033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106" idx="2"/>
          </p:cNvCxnSpPr>
          <p:nvPr/>
        </p:nvCxnSpPr>
        <p:spPr>
          <a:xfrm>
            <a:off x="1660381" y="4926831"/>
            <a:ext cx="812655" cy="892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98727" y="2865946"/>
            <a:ext cx="1348097" cy="1156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407307" y="4695059"/>
            <a:ext cx="592377" cy="947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99684" y="4097109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cl</a:t>
            </a:r>
          </a:p>
        </p:txBody>
      </p:sp>
    </p:spTree>
    <p:extLst>
      <p:ext uri="{BB962C8B-B14F-4D97-AF65-F5344CB8AC3E}">
        <p14:creationId xmlns:p14="http://schemas.microsoft.com/office/powerpoint/2010/main" val="289129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075604"/>
            <a:ext cx="8396287" cy="457200"/>
          </a:xfrm>
        </p:spPr>
        <p:txBody>
          <a:bodyPr/>
          <a:lstStyle/>
          <a:p>
            <a:r>
              <a:rPr lang="en-US" sz="3600" dirty="0"/>
              <a:t>System calls, API and portability</a:t>
            </a:r>
            <a:endParaRPr lang="en-US" altLang="en-US" sz="3600" dirty="0"/>
          </a:p>
        </p:txBody>
      </p:sp>
      <p:pic>
        <p:nvPicPr>
          <p:cNvPr id="4" name="Picture 5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29" y="2381538"/>
            <a:ext cx="715327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46782" y="1824973"/>
            <a:ext cx="37773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main ()</a:t>
            </a:r>
          </a:p>
          <a:p>
            <a:r>
              <a:rPr lang="en-US" sz="1400" dirty="0"/>
              <a:t>{</a:t>
            </a:r>
          </a:p>
          <a:p>
            <a:pPr lvl="0"/>
            <a:r>
              <a:rPr lang="en-US" altLang="en-US" sz="1400" dirty="0">
                <a:solidFill>
                  <a:srgbClr val="00B0F0"/>
                </a:solidFill>
                <a:latin typeface="Andale Mono"/>
              </a:rPr>
              <a:t>   </a:t>
            </a:r>
            <a:r>
              <a:rPr lang="en-US" altLang="en-US" sz="1400" dirty="0" err="1">
                <a:solidFill>
                  <a:srgbClr val="00B0F0"/>
                </a:solidFill>
                <a:latin typeface="Andale Mono"/>
              </a:rPr>
              <a:t>int</a:t>
            </a:r>
            <a:r>
              <a:rPr lang="en-US" altLang="en-US" sz="1400" dirty="0">
                <a:solidFill>
                  <a:srgbClr val="00B0F0"/>
                </a:solidFill>
                <a:latin typeface="Andale Mono"/>
              </a:rPr>
              <a:t> </a:t>
            </a:r>
            <a:r>
              <a:rPr lang="en-US" altLang="en-US" sz="1400" dirty="0" err="1">
                <a:solidFill>
                  <a:srgbClr val="00B0F0"/>
                </a:solidFill>
                <a:latin typeface="Andale Mono"/>
              </a:rPr>
              <a:t>fd</a:t>
            </a:r>
            <a:r>
              <a:rPr lang="en-US" altLang="en-US" sz="1400" dirty="0">
                <a:solidFill>
                  <a:srgbClr val="00B0F0"/>
                </a:solidFill>
                <a:latin typeface="Andale Mono"/>
              </a:rPr>
              <a:t> = </a:t>
            </a:r>
            <a:r>
              <a:rPr lang="en-US" altLang="en-US" sz="1400" dirty="0" err="1">
                <a:solidFill>
                  <a:srgbClr val="00B0F0"/>
                </a:solidFill>
                <a:latin typeface="Andale Mono"/>
              </a:rPr>
              <a:t>fopen</a:t>
            </a:r>
            <a:r>
              <a:rPr lang="en-US" altLang="en-US" sz="1400" dirty="0">
                <a:solidFill>
                  <a:srgbClr val="00B0F0"/>
                </a:solidFill>
                <a:latin typeface="Andale Mono"/>
              </a:rPr>
              <a:t>("test.txt", O_WRONLY,0640);</a:t>
            </a:r>
            <a:r>
              <a:rPr lang="en-US" altLang="en-US" sz="1200" dirty="0"/>
              <a:t> </a:t>
            </a:r>
            <a:endParaRPr lang="en-US" altLang="en-US" sz="3600" dirty="0">
              <a:latin typeface="Arial" panose="020B0604020202020204" pitchFamily="34" charset="0"/>
            </a:endParaRPr>
          </a:p>
          <a:p>
            <a:r>
              <a:rPr lang="en-US" sz="1400" dirty="0"/>
              <a:t>   …</a:t>
            </a:r>
          </a:p>
          <a:p>
            <a:r>
              <a:rPr lang="en-US" sz="1400" dirty="0"/>
              <a:t>}</a:t>
            </a:r>
          </a:p>
        </p:txBody>
      </p:sp>
      <p:cxnSp>
        <p:nvCxnSpPr>
          <p:cNvPr id="5" name="Elbow Connector 4"/>
          <p:cNvCxnSpPr/>
          <p:nvPr/>
        </p:nvCxnSpPr>
        <p:spPr>
          <a:xfrm rot="5400000">
            <a:off x="2043053" y="3222424"/>
            <a:ext cx="1006450" cy="289937"/>
          </a:xfrm>
          <a:prstGeom prst="bentConnector3">
            <a:avLst>
              <a:gd name="adj1" fmla="val -58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6200000" flipV="1">
            <a:off x="6039168" y="2941521"/>
            <a:ext cx="1062131" cy="796059"/>
          </a:xfrm>
          <a:prstGeom prst="bentConnector3">
            <a:avLst>
              <a:gd name="adj1" fmla="val 9891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89132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Standard C Library Example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68240" y="1620591"/>
            <a:ext cx="7289640" cy="1392382"/>
          </a:xfrm>
        </p:spPr>
        <p:txBody>
          <a:bodyPr/>
          <a:lstStyle/>
          <a:p>
            <a:r>
              <a:rPr lang="en-US" altLang="en-US" sz="1800" dirty="0"/>
              <a:t>C program invoking </a:t>
            </a:r>
            <a:r>
              <a:rPr lang="en-US" altLang="en-US" sz="1800" dirty="0" err="1"/>
              <a:t>printf</a:t>
            </a:r>
            <a:r>
              <a:rPr lang="en-US" altLang="en-US" sz="1800" dirty="0"/>
              <a:t>() library call, which calls write() system call</a:t>
            </a:r>
          </a:p>
          <a:p>
            <a:endParaRPr lang="en-US" sz="1800" dirty="0"/>
          </a:p>
        </p:txBody>
      </p:sp>
      <p:pic>
        <p:nvPicPr>
          <p:cNvPr id="4" name="Picture 1" descr="Screen Shot 2012-12-01 at 1.12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582" y="2548804"/>
            <a:ext cx="41687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043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DOS OS architecture - I</a:t>
            </a:r>
          </a:p>
        </p:txBody>
      </p:sp>
      <p:sp>
        <p:nvSpPr>
          <p:cNvPr id="4" name="AutoShape 2" descr="Image result for ms dos archite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Image result for ms dos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94" y="2773939"/>
            <a:ext cx="358140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104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075604"/>
            <a:ext cx="8396287" cy="457200"/>
          </a:xfrm>
        </p:spPr>
        <p:txBody>
          <a:bodyPr/>
          <a:lstStyle/>
          <a:p>
            <a:r>
              <a:rPr lang="en-US" sz="3600" dirty="0"/>
              <a:t>DOS OS architecture - II</a:t>
            </a:r>
            <a:endParaRPr lang="en-US" altLang="en-US" sz="36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7714" y="1926793"/>
            <a:ext cx="3346304" cy="4193452"/>
          </a:xfrm>
          <a:prstGeom prst="rect">
            <a:avLst/>
          </a:prstGeom>
        </p:spPr>
        <p:txBody>
          <a:bodyPr/>
          <a:lstStyle/>
          <a:p>
            <a:r>
              <a:rPr lang="en-US" altLang="en-US" sz="1800" dirty="0"/>
              <a:t>Single-tasking</a:t>
            </a:r>
          </a:p>
          <a:p>
            <a:r>
              <a:rPr lang="en-US" altLang="en-US" sz="1800" dirty="0"/>
              <a:t>Shell invoked when system booted</a:t>
            </a:r>
          </a:p>
          <a:p>
            <a:r>
              <a:rPr lang="en-US" altLang="en-US" sz="1800" dirty="0"/>
              <a:t>Simple method to run program</a:t>
            </a:r>
          </a:p>
          <a:p>
            <a:pPr lvl="1"/>
            <a:r>
              <a:rPr lang="en-US" altLang="en-US" sz="1600" dirty="0"/>
              <a:t>No process created</a:t>
            </a:r>
          </a:p>
          <a:p>
            <a:r>
              <a:rPr lang="en-US" altLang="en-US" sz="1800" dirty="0"/>
              <a:t>Single memory space</a:t>
            </a:r>
          </a:p>
          <a:p>
            <a:r>
              <a:rPr lang="en-US" altLang="en-US" sz="1800" dirty="0"/>
              <a:t>Loads program into memory, overwriting all but the kernel</a:t>
            </a:r>
          </a:p>
          <a:p>
            <a:r>
              <a:rPr lang="en-US" altLang="en-US" sz="1800" dirty="0"/>
              <a:t>Program exit -&gt; shell reloaded</a:t>
            </a:r>
          </a:p>
        </p:txBody>
      </p:sp>
      <p:pic>
        <p:nvPicPr>
          <p:cNvPr id="4" name="Picture 9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2349212"/>
            <a:ext cx="4127500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1930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075604"/>
            <a:ext cx="8396287" cy="457200"/>
          </a:xfrm>
        </p:spPr>
        <p:txBody>
          <a:bodyPr/>
          <a:lstStyle/>
          <a:p>
            <a:r>
              <a:rPr lang="en-US" sz="3600" dirty="0"/>
              <a:t>OS architecture</a:t>
            </a:r>
            <a:endParaRPr lang="en-US" altLang="en-US" sz="36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7713" y="2009920"/>
            <a:ext cx="7720011" cy="50863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Everything *almost* runs in kernel model</a:t>
            </a:r>
          </a:p>
          <a:p>
            <a:r>
              <a:rPr lang="en-US" dirty="0"/>
              <a:t>Example: Linux</a:t>
            </a:r>
          </a:p>
          <a:p>
            <a:r>
              <a:rPr lang="en-US" dirty="0"/>
              <a:t>Pros and Cons</a:t>
            </a:r>
            <a:endParaRPr lang="en-US" altLang="en-US" dirty="0"/>
          </a:p>
        </p:txBody>
      </p:sp>
      <p:pic>
        <p:nvPicPr>
          <p:cNvPr id="5" name="Picture 4" descr="monolithic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6705" y="3666534"/>
            <a:ext cx="5879143" cy="27146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8138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OS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68240" y="3308895"/>
            <a:ext cx="7289640" cy="1499400"/>
          </a:xfrm>
        </p:spPr>
        <p:txBody>
          <a:bodyPr/>
          <a:lstStyle/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Pros: </a:t>
            </a:r>
            <a:r>
              <a:rPr lang="en-US" sz="2400" dirty="0"/>
              <a:t>Good performance (</a:t>
            </a:r>
            <a:r>
              <a:rPr lang="en-US" sz="2400" b="1" dirty="0"/>
              <a:t>S</a:t>
            </a:r>
            <a:r>
              <a:rPr lang="en-US" sz="2400" dirty="0"/>
              <a:t>peed) / (Shared kernel space) Simplicity of design</a:t>
            </a:r>
          </a:p>
          <a:p>
            <a:r>
              <a:rPr lang="en-US" sz="2400" b="1" dirty="0"/>
              <a:t>Cons</a:t>
            </a:r>
            <a:r>
              <a:rPr lang="en-US" sz="2400" dirty="0"/>
              <a:t>: </a:t>
            </a:r>
            <a:endParaRPr lang="en-US" sz="2400" b="1" dirty="0"/>
          </a:p>
          <a:p>
            <a:pPr lvl="1"/>
            <a:r>
              <a:rPr lang="en-US" sz="2000" dirty="0"/>
              <a:t>No information hiding</a:t>
            </a:r>
          </a:p>
          <a:p>
            <a:pPr lvl="1"/>
            <a:r>
              <a:rPr lang="en-US" sz="2000" dirty="0"/>
              <a:t>Potential stability issues / Chaotic</a:t>
            </a:r>
          </a:p>
          <a:p>
            <a:pPr lvl="1"/>
            <a:r>
              <a:rPr lang="en-US" sz="2000" dirty="0"/>
              <a:t>Hard to understand </a:t>
            </a:r>
          </a:p>
          <a:p>
            <a:pPr lvl="1"/>
            <a:r>
              <a:rPr lang="en-US" sz="2000" dirty="0"/>
              <a:t>	Can become huge  </a:t>
            </a:r>
          </a:p>
          <a:p>
            <a:pPr lvl="1"/>
            <a:r>
              <a:rPr lang="en-US" sz="2000" dirty="0"/>
              <a:t>		Linux 4.15 has 20 million lines of code </a:t>
            </a:r>
          </a:p>
          <a:p>
            <a:pPr lvl="1"/>
            <a:r>
              <a:rPr lang="en-US" sz="2000" dirty="0"/>
              <a:t>		Windows 10 contains over 40 million lines!</a:t>
            </a:r>
          </a:p>
          <a:p>
            <a:pPr lvl="1"/>
            <a:r>
              <a:rPr lang="en-US" sz="2000" dirty="0"/>
              <a:t>	Potentially difficult to maintain</a:t>
            </a:r>
          </a:p>
          <a:p>
            <a:r>
              <a:rPr lang="en-US" sz="2400"/>
              <a:t>Examples</a:t>
            </a:r>
            <a:r>
              <a:rPr lang="en-US" sz="2400" dirty="0"/>
              <a:t>: </a:t>
            </a:r>
          </a:p>
          <a:p>
            <a:pPr lvl="1"/>
            <a:r>
              <a:rPr lang="en-US" sz="1800" dirty="0"/>
              <a:t>Traditional Unix kernels (includes BSDs and Solaris)</a:t>
            </a:r>
          </a:p>
          <a:p>
            <a:pPr lvl="1"/>
            <a:r>
              <a:rPr lang="en-US" sz="1800" dirty="0"/>
              <a:t>Linux</a:t>
            </a:r>
          </a:p>
          <a:p>
            <a:pPr lvl="1"/>
            <a:r>
              <a:rPr lang="en-US" sz="1800" dirty="0"/>
              <a:t>MS-DOS, Windows 9x</a:t>
            </a:r>
          </a:p>
          <a:p>
            <a:pPr lvl="1"/>
            <a:r>
              <a:rPr lang="en-US" sz="1800" dirty="0"/>
              <a:t>Mac OS versions below 8.6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6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075604"/>
            <a:ext cx="8396287" cy="457200"/>
          </a:xfrm>
        </p:spPr>
        <p:txBody>
          <a:bodyPr/>
          <a:lstStyle/>
          <a:p>
            <a:r>
              <a:rPr lang="en-US" sz="3600" dirty="0"/>
              <a:t>A word about the study of OS</a:t>
            </a:r>
            <a:endParaRPr lang="en-US" altLang="en-US" sz="36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7713" y="1926793"/>
            <a:ext cx="7720011" cy="50863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Generalist versus Specialist</a:t>
            </a:r>
          </a:p>
          <a:p>
            <a:r>
              <a:rPr lang="en-US" dirty="0"/>
              <a:t>Organic and circularity</a:t>
            </a:r>
            <a:endParaRPr lang="en-US" alt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7653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075604"/>
            <a:ext cx="8396287" cy="457200"/>
          </a:xfrm>
        </p:spPr>
        <p:txBody>
          <a:bodyPr/>
          <a:lstStyle/>
          <a:p>
            <a:r>
              <a:rPr lang="en-US" sz="3600" dirty="0"/>
              <a:t>Microkernel architecture</a:t>
            </a:r>
            <a:endParaRPr lang="en-US" altLang="en-US" sz="36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7713" y="1710484"/>
            <a:ext cx="5928389" cy="868362"/>
          </a:xfrm>
          <a:prstGeom prst="rect">
            <a:avLst/>
          </a:prstGeom>
        </p:spPr>
        <p:txBody>
          <a:bodyPr/>
          <a:lstStyle/>
          <a:p>
            <a:r>
              <a:rPr lang="en-US" sz="1200" dirty="0"/>
              <a:t>Push stuffs out of kernel </a:t>
            </a:r>
          </a:p>
          <a:p>
            <a:r>
              <a:rPr lang="en-US" sz="1200" dirty="0"/>
              <a:t>Client-Server model</a:t>
            </a:r>
          </a:p>
          <a:p>
            <a:r>
              <a:rPr lang="en-US" sz="1200" dirty="0"/>
              <a:t>Example: Mac OS, iPhone OS </a:t>
            </a:r>
            <a:r>
              <a:rPr lang="en-US" sz="1200" dirty="0" err="1"/>
              <a:t>etc</a:t>
            </a:r>
            <a:endParaRPr lang="en-US" sz="1200" dirty="0"/>
          </a:p>
          <a:p>
            <a:r>
              <a:rPr lang="en-US" sz="1200" dirty="0"/>
              <a:t>Pros : Modularity: easier management, Fault isolation and reliability </a:t>
            </a:r>
          </a:p>
          <a:p>
            <a:r>
              <a:rPr lang="en-US" sz="1200" dirty="0"/>
              <a:t>Cons: Inefficient (boundary crossings); Insufficient protection;  Inconvenient to share data between kernel and services </a:t>
            </a:r>
          </a:p>
          <a:p>
            <a:pPr lvl="1"/>
            <a:endParaRPr lang="en-US" altLang="en-US" sz="600" dirty="0"/>
          </a:p>
        </p:txBody>
      </p:sp>
      <p:pic>
        <p:nvPicPr>
          <p:cNvPr id="4" name="Picture 2" descr="2_14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83" y="3263900"/>
            <a:ext cx="7427912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7994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075604"/>
            <a:ext cx="8396287" cy="457200"/>
          </a:xfrm>
        </p:spPr>
        <p:txBody>
          <a:bodyPr/>
          <a:lstStyle/>
          <a:p>
            <a:r>
              <a:rPr lang="en-US" sz="3600" dirty="0" err="1"/>
              <a:t>Exokernel</a:t>
            </a:r>
            <a:r>
              <a:rPr lang="en-US" sz="3600" dirty="0"/>
              <a:t> architecture</a:t>
            </a:r>
            <a:endParaRPr lang="en-US" altLang="en-US" sz="36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7713" y="1926793"/>
            <a:ext cx="7720011" cy="50863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Proposed by MIT</a:t>
            </a:r>
          </a:p>
          <a:p>
            <a:r>
              <a:rPr lang="en-US" dirty="0"/>
              <a:t>Application-oriented OS</a:t>
            </a:r>
          </a:p>
          <a:p>
            <a:pPr lvl="1"/>
            <a:r>
              <a:rPr lang="en-US" dirty="0"/>
              <a:t>Gives them all control</a:t>
            </a:r>
          </a:p>
          <a:p>
            <a:r>
              <a:rPr lang="en-US" dirty="0"/>
              <a:t>Research</a:t>
            </a:r>
            <a:endParaRPr lang="en-US" altLang="en-US" sz="1800" dirty="0"/>
          </a:p>
        </p:txBody>
      </p:sp>
      <p:pic>
        <p:nvPicPr>
          <p:cNvPr id="1026" name="Picture 2" descr="https://upload.wikimedia.org/wikipedia/commons/f/f2/Exokernel_revised%28english%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988" y="3278289"/>
            <a:ext cx="438150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823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Comparison</a:t>
            </a:r>
          </a:p>
        </p:txBody>
      </p:sp>
      <p:pic>
        <p:nvPicPr>
          <p:cNvPr id="9218" name="Picture 2" descr="Image result for monolithic architectur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9" y="2223654"/>
            <a:ext cx="9102231" cy="393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615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075604"/>
            <a:ext cx="8396287" cy="457200"/>
          </a:xfrm>
        </p:spPr>
        <p:txBody>
          <a:bodyPr/>
          <a:lstStyle/>
          <a:p>
            <a:r>
              <a:rPr lang="en-US" sz="3600" dirty="0"/>
              <a:t>Questions</a:t>
            </a:r>
            <a:endParaRPr lang="en-US" altLang="en-US" sz="36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7713" y="1926793"/>
            <a:ext cx="7679313" cy="467143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Is the operating system using the CPU at all times?</a:t>
            </a:r>
          </a:p>
          <a:p>
            <a:r>
              <a:rPr lang="en-US" dirty="0"/>
              <a:t>After booting and initialization, what are the circumstances that would cause OS code to use the CPU?</a:t>
            </a: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329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075604"/>
            <a:ext cx="8396287" cy="457200"/>
          </a:xfrm>
        </p:spPr>
        <p:txBody>
          <a:bodyPr/>
          <a:lstStyle/>
          <a:p>
            <a:r>
              <a:rPr lang="en-US" sz="3600" dirty="0"/>
              <a:t>Goals of this lecture</a:t>
            </a:r>
            <a:endParaRPr lang="en-US" altLang="en-US" sz="36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7713" y="1926793"/>
            <a:ext cx="7720011" cy="50863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System Calls</a:t>
            </a:r>
          </a:p>
          <a:p>
            <a:pPr lvl="1"/>
            <a:r>
              <a:rPr lang="en-US" dirty="0"/>
              <a:t>Interface between user program and OS</a:t>
            </a:r>
          </a:p>
          <a:p>
            <a:r>
              <a:rPr lang="en-US" dirty="0"/>
              <a:t>OS architecture</a:t>
            </a:r>
          </a:p>
          <a:p>
            <a:pPr lvl="1"/>
            <a:r>
              <a:rPr lang="en-US" dirty="0"/>
              <a:t>Organization and Design of OS code</a:t>
            </a:r>
            <a:endParaRPr lang="en-US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586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075604"/>
            <a:ext cx="8396287" cy="457200"/>
          </a:xfrm>
        </p:spPr>
        <p:txBody>
          <a:bodyPr/>
          <a:lstStyle/>
          <a:p>
            <a:r>
              <a:rPr lang="en-US" sz="3600" dirty="0"/>
              <a:t>What is an OS and what are the roles of OS?</a:t>
            </a:r>
            <a:endParaRPr lang="en-US" altLang="en-US" sz="36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7713" y="1926793"/>
            <a:ext cx="7720011" cy="5086350"/>
          </a:xfrm>
          <a:prstGeom prst="rect">
            <a:avLst/>
          </a:prstGeom>
        </p:spPr>
        <p:txBody>
          <a:bodyPr/>
          <a:lstStyle/>
          <a:p>
            <a:r>
              <a:rPr lang="en-US" altLang="en-US" sz="2000" dirty="0"/>
              <a:t>P</a:t>
            </a:r>
            <a:r>
              <a:rPr lang="en-US" sz="2000" dirty="0"/>
              <a:t>rocess Management</a:t>
            </a:r>
          </a:p>
          <a:p>
            <a:pPr lvl="1"/>
            <a:r>
              <a:rPr lang="en-US" sz="1800" dirty="0"/>
              <a:t>A process a running program.</a:t>
            </a:r>
          </a:p>
          <a:p>
            <a:pPr lvl="1"/>
            <a:r>
              <a:rPr lang="en-US" sz="1800" dirty="0"/>
              <a:t>Starting, terminating processes</a:t>
            </a:r>
          </a:p>
          <a:p>
            <a:pPr lvl="1"/>
            <a:r>
              <a:rPr lang="en-US" sz="1800" dirty="0"/>
              <a:t>Coordinating processes (allowing processes to talk to one another, protecting them from one another)</a:t>
            </a:r>
          </a:p>
          <a:p>
            <a:r>
              <a:rPr lang="en-US" sz="2000" dirty="0"/>
              <a:t>Memory Management</a:t>
            </a:r>
          </a:p>
          <a:p>
            <a:pPr lvl="1"/>
            <a:r>
              <a:rPr lang="en-US" sz="1800" dirty="0"/>
              <a:t>Allocation of memory for the processes</a:t>
            </a:r>
          </a:p>
          <a:p>
            <a:pPr lvl="1"/>
            <a:r>
              <a:rPr lang="en-US" sz="1800" dirty="0"/>
              <a:t>Protect memory from being written by another process</a:t>
            </a:r>
          </a:p>
          <a:p>
            <a:pPr lvl="1"/>
            <a:r>
              <a:rPr lang="en-US" sz="1800" dirty="0"/>
              <a:t>How to handle when we run out of RAM</a:t>
            </a:r>
          </a:p>
          <a:p>
            <a:r>
              <a:rPr lang="en-US" sz="2000" dirty="0"/>
              <a:t>I/O Management</a:t>
            </a:r>
          </a:p>
          <a:p>
            <a:pPr lvl="1"/>
            <a:r>
              <a:rPr lang="en-US" sz="1800" dirty="0"/>
              <a:t>Device drivers</a:t>
            </a:r>
          </a:p>
          <a:p>
            <a:pPr lvl="1"/>
            <a:r>
              <a:rPr lang="en-US" sz="1800" dirty="0"/>
              <a:t>Providing API for the user programs (encapsulation principle)</a:t>
            </a:r>
          </a:p>
          <a:p>
            <a:r>
              <a:rPr lang="en-US" sz="2000" dirty="0"/>
              <a:t>Storage Management</a:t>
            </a:r>
          </a:p>
          <a:p>
            <a:pPr lvl="1"/>
            <a:r>
              <a:rPr lang="en-US" sz="1800" dirty="0"/>
              <a:t>File systems and data</a:t>
            </a:r>
            <a:endParaRPr lang="en-US" alt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393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075604"/>
            <a:ext cx="8396287" cy="457200"/>
          </a:xfrm>
        </p:spPr>
        <p:txBody>
          <a:bodyPr/>
          <a:lstStyle/>
          <a:p>
            <a:r>
              <a:rPr lang="en-US" sz="3600" dirty="0"/>
              <a:t>OS Services</a:t>
            </a:r>
            <a:endParaRPr lang="en-US" altLang="en-US" sz="3600" dirty="0"/>
          </a:p>
        </p:txBody>
      </p:sp>
      <p:pic>
        <p:nvPicPr>
          <p:cNvPr id="4" name="Picture 4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30" y="2349934"/>
            <a:ext cx="721836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901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075604"/>
            <a:ext cx="8396287" cy="457200"/>
          </a:xfrm>
        </p:spPr>
        <p:txBody>
          <a:bodyPr/>
          <a:lstStyle/>
          <a:p>
            <a:r>
              <a:rPr lang="en-US" sz="3600" dirty="0"/>
              <a:t>Invoking the OS services</a:t>
            </a:r>
            <a:endParaRPr lang="en-US" altLang="en-US" sz="36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7714" y="1926793"/>
            <a:ext cx="3928196" cy="4588307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00B0F0"/>
                </a:solidFill>
              </a:rPr>
              <a:t>int</a:t>
            </a:r>
            <a:r>
              <a:rPr lang="en-US" altLang="en-US" dirty="0"/>
              <a:t> instruction</a:t>
            </a:r>
          </a:p>
          <a:p>
            <a:pPr lvl="1"/>
            <a:r>
              <a:rPr lang="en-US" altLang="en-US" dirty="0"/>
              <a:t>Generate the software interrupt</a:t>
            </a:r>
          </a:p>
          <a:p>
            <a:pPr lvl="2"/>
            <a:r>
              <a:rPr lang="en-US" altLang="en-US" dirty="0" err="1">
                <a:solidFill>
                  <a:srgbClr val="00B0F0"/>
                </a:solidFill>
              </a:rPr>
              <a:t>int</a:t>
            </a:r>
            <a:r>
              <a:rPr lang="en-US" altLang="en-US" dirty="0">
                <a:solidFill>
                  <a:srgbClr val="00B0F0"/>
                </a:solidFill>
              </a:rPr>
              <a:t> 80h </a:t>
            </a:r>
          </a:p>
          <a:p>
            <a:pPr lvl="2"/>
            <a:r>
              <a:rPr lang="en-US" altLang="en-US" dirty="0"/>
              <a:t>80h: the interrupt vector for system call</a:t>
            </a:r>
          </a:p>
          <a:p>
            <a:pPr lvl="1"/>
            <a:r>
              <a:rPr lang="en-US" altLang="en-US" dirty="0"/>
              <a:t>Return: </a:t>
            </a:r>
            <a:r>
              <a:rPr lang="en-US" altLang="en-US" dirty="0" err="1"/>
              <a:t>iret</a:t>
            </a:r>
            <a:endParaRPr lang="en-US" altLang="en-US" dirty="0"/>
          </a:p>
          <a:p>
            <a:r>
              <a:rPr lang="en-US" altLang="en-US" dirty="0" err="1">
                <a:solidFill>
                  <a:srgbClr val="00B0F0"/>
                </a:solidFill>
              </a:rPr>
              <a:t>sysenter</a:t>
            </a:r>
            <a:r>
              <a:rPr lang="en-US" altLang="en-US" dirty="0">
                <a:solidFill>
                  <a:srgbClr val="00B0F0"/>
                </a:solidFill>
              </a:rPr>
              <a:t>/</a:t>
            </a:r>
            <a:r>
              <a:rPr lang="en-US" altLang="en-US" dirty="0" err="1">
                <a:solidFill>
                  <a:srgbClr val="00B0F0"/>
                </a:solidFill>
              </a:rPr>
              <a:t>sysexit</a:t>
            </a:r>
            <a:r>
              <a:rPr lang="en-US" altLang="en-US" dirty="0"/>
              <a:t> instruction</a:t>
            </a:r>
          </a:p>
          <a:p>
            <a:r>
              <a:rPr lang="en-US" altLang="en-US" dirty="0" err="1">
                <a:solidFill>
                  <a:srgbClr val="00B0F0"/>
                </a:solidFill>
              </a:rPr>
              <a:t>syscall</a:t>
            </a:r>
            <a:r>
              <a:rPr lang="en-US" altLang="en-US" dirty="0"/>
              <a:t> instruction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910" y="1926793"/>
            <a:ext cx="3928196" cy="50863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Main: 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	…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	call FUNC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	…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	ret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FUNC: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	…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	…call the OS. How?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	…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	ret</a:t>
            </a:r>
          </a:p>
          <a:p>
            <a:pPr marL="457200" lvl="1" indent="0">
              <a:buNone/>
            </a:pPr>
            <a:endParaRPr lang="en-US" alt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081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58536" y="1049194"/>
            <a:ext cx="8229600" cy="576263"/>
          </a:xfrm>
        </p:spPr>
        <p:txBody>
          <a:bodyPr/>
          <a:lstStyle/>
          <a:p>
            <a:r>
              <a:rPr lang="en-US" altLang="en-US" sz="3600" dirty="0"/>
              <a:t>System calls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860425" y="2192482"/>
            <a:ext cx="6864350" cy="3503468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API provided by OS</a:t>
            </a:r>
          </a:p>
          <a:p>
            <a:pPr lvl="1"/>
            <a:r>
              <a:rPr lang="en-US" sz="2000" dirty="0"/>
              <a:t>For access to services provided by OS</a:t>
            </a:r>
          </a:p>
          <a:p>
            <a:r>
              <a:rPr lang="en-US" sz="2400" dirty="0"/>
              <a:t>How to access?</a:t>
            </a:r>
          </a:p>
          <a:p>
            <a:pPr lvl="1"/>
            <a:r>
              <a:rPr lang="en-US" sz="2000" dirty="0"/>
              <a:t>software-generated interrupt (usually)</a:t>
            </a:r>
          </a:p>
          <a:p>
            <a:pPr lvl="1"/>
            <a:r>
              <a:rPr lang="en-US" sz="2000" dirty="0">
                <a:solidFill>
                  <a:srgbClr val="00B0F0"/>
                </a:solidFill>
              </a:rPr>
              <a:t>call</a:t>
            </a:r>
            <a:r>
              <a:rPr lang="en-US" sz="2000" dirty="0"/>
              <a:t> instruction (older days)</a:t>
            </a:r>
            <a:endParaRPr lang="en-US" altLang="en-US" sz="16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4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58536" y="1049194"/>
            <a:ext cx="8229600" cy="576263"/>
          </a:xfrm>
        </p:spPr>
        <p:txBody>
          <a:bodyPr/>
          <a:lstStyle/>
          <a:p>
            <a:r>
              <a:rPr lang="en-US" altLang="en-US" sz="3600" dirty="0"/>
              <a:t>Types of system calls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860424" y="2192482"/>
            <a:ext cx="8127712" cy="3503468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C</a:t>
            </a:r>
            <a:r>
              <a:rPr lang="en-US" dirty="0"/>
              <a:t>ontrol</a:t>
            </a:r>
          </a:p>
          <a:p>
            <a:pPr lvl="1"/>
            <a:r>
              <a:rPr lang="en-US" sz="2000" dirty="0"/>
              <a:t>Process – </a:t>
            </a:r>
            <a:r>
              <a:rPr lang="en-US" sz="2000" dirty="0" err="1"/>
              <a:t>CreateProcess</a:t>
            </a:r>
            <a:r>
              <a:rPr lang="en-US" sz="2000" dirty="0"/>
              <a:t>(), </a:t>
            </a:r>
            <a:r>
              <a:rPr lang="en-US" sz="2000" dirty="0" err="1"/>
              <a:t>ExitProcess</a:t>
            </a:r>
            <a:r>
              <a:rPr lang="en-US" sz="2000" dirty="0"/>
              <a:t>(), </a:t>
            </a:r>
            <a:r>
              <a:rPr lang="en-US" sz="2000" dirty="0" err="1"/>
              <a:t>WaitForSingleObject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Files – </a:t>
            </a:r>
            <a:r>
              <a:rPr lang="en-US" sz="2000" dirty="0" err="1"/>
              <a:t>CreateFile</a:t>
            </a:r>
            <a:r>
              <a:rPr lang="en-US" sz="2000" dirty="0"/>
              <a:t>(), </a:t>
            </a:r>
            <a:r>
              <a:rPr lang="en-US" sz="2000" dirty="0" err="1"/>
              <a:t>ReadFile</a:t>
            </a:r>
            <a:r>
              <a:rPr lang="en-US" sz="2000" dirty="0"/>
              <a:t>(), </a:t>
            </a:r>
            <a:r>
              <a:rPr lang="en-US" sz="2000" dirty="0" err="1"/>
              <a:t>WriteFile</a:t>
            </a:r>
            <a:r>
              <a:rPr lang="en-US" sz="2000" dirty="0"/>
              <a:t>(), </a:t>
            </a:r>
            <a:r>
              <a:rPr lang="en-US" sz="2000" dirty="0" err="1"/>
              <a:t>CloseHandle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Devices – </a:t>
            </a:r>
            <a:r>
              <a:rPr lang="en-US" sz="2000" dirty="0" err="1"/>
              <a:t>SetConsoleMode</a:t>
            </a:r>
            <a:r>
              <a:rPr lang="en-US" sz="2000" dirty="0"/>
              <a:t>(), </a:t>
            </a:r>
            <a:r>
              <a:rPr lang="en-US" sz="2000" dirty="0" err="1"/>
              <a:t>ReadConsole</a:t>
            </a:r>
            <a:r>
              <a:rPr lang="en-US" sz="2000" dirty="0"/>
              <a:t>(),</a:t>
            </a:r>
            <a:r>
              <a:rPr lang="en-US" sz="2000" dirty="0" err="1"/>
              <a:t>WriteConsole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Info – </a:t>
            </a:r>
            <a:r>
              <a:rPr lang="en-US" sz="2000" dirty="0" err="1"/>
              <a:t>GetCurrentProcessID</a:t>
            </a:r>
            <a:r>
              <a:rPr lang="en-US" sz="2000" dirty="0"/>
              <a:t>(), Sleep(), </a:t>
            </a:r>
            <a:r>
              <a:rPr lang="en-US" sz="2000" dirty="0" err="1"/>
              <a:t>SetTimer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Communications – </a:t>
            </a:r>
            <a:r>
              <a:rPr lang="en-US" sz="2000" dirty="0" err="1"/>
              <a:t>CreatePipe</a:t>
            </a:r>
            <a:r>
              <a:rPr lang="en-US" sz="2000" dirty="0"/>
              <a:t>(), </a:t>
            </a:r>
            <a:r>
              <a:rPr lang="en-US" sz="2000" dirty="0" err="1"/>
              <a:t>CreateFileMapping</a:t>
            </a:r>
            <a:r>
              <a:rPr lang="en-US" sz="2000" dirty="0"/>
              <a:t>(), </a:t>
            </a:r>
            <a:r>
              <a:rPr lang="en-US" sz="2000" dirty="0" err="1"/>
              <a:t>MapViewOfFile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Protection – </a:t>
            </a:r>
            <a:r>
              <a:rPr lang="en-US" sz="2000" dirty="0" err="1"/>
              <a:t>SetFileSecurity</a:t>
            </a:r>
            <a:r>
              <a:rPr lang="en-US" sz="2000" dirty="0"/>
              <a:t>(), </a:t>
            </a:r>
            <a:r>
              <a:rPr lang="en-US" sz="2000" dirty="0" err="1"/>
              <a:t>InitializeSecurityDescriptor</a:t>
            </a:r>
            <a:r>
              <a:rPr lang="en-US" sz="2000" dirty="0"/>
              <a:t>()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826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58536" y="1049194"/>
            <a:ext cx="8229600" cy="576263"/>
          </a:xfrm>
        </p:spPr>
        <p:txBody>
          <a:bodyPr/>
          <a:lstStyle/>
          <a:p>
            <a:r>
              <a:rPr lang="en-US" altLang="en-US" sz="3600" dirty="0"/>
              <a:t>System call 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860425" y="2192482"/>
            <a:ext cx="6864350" cy="3503468"/>
          </a:xfrm>
          <a:prstGeom prst="rect">
            <a:avLst/>
          </a:prstGeom>
        </p:spPr>
        <p:txBody>
          <a:bodyPr/>
          <a:lstStyle/>
          <a:p>
            <a:r>
              <a:rPr lang="en-US" altLang="en-US" sz="3200" dirty="0"/>
              <a:t>Copy contents of file A to file B</a:t>
            </a:r>
          </a:p>
          <a:p>
            <a:pPr lvl="1"/>
            <a:r>
              <a:rPr lang="en-US" altLang="en-US" dirty="0"/>
              <a:t>How many system calls involved?</a:t>
            </a:r>
          </a:p>
        </p:txBody>
      </p:sp>
    </p:spTree>
    <p:extLst>
      <p:ext uri="{BB962C8B-B14F-4D97-AF65-F5344CB8AC3E}">
        <p14:creationId xmlns:p14="http://schemas.microsoft.com/office/powerpoint/2010/main" val="3115946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BSN" val="3"/>
  <p:tag name="SVT" val="TRUE"/>
  <p:tag name="CVB" val="3"/>
  <p:tag name="SPT" val="FALSE"/>
  <p:tag name="CII" val="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C562F89EA87C448262665F2DC4B700" ma:contentTypeVersion="0" ma:contentTypeDescription="Create a new document." ma:contentTypeScope="" ma:versionID="80627808201c2ea8f3888dbc55ea3df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0E044A-CF63-4376-AE16-9C9D8532A5B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30747AA-87C1-4246-A70C-27DD1C38D1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128246C-1D8B-4553-A61D-39B61E2CA5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35037</TotalTime>
  <Words>855</Words>
  <Application>Microsoft Office PowerPoint</Application>
  <PresentationFormat>On-screen Show (4:3)</PresentationFormat>
  <Paragraphs>156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Andale Mono</vt:lpstr>
      <vt:lpstr>medium-content-serif-font</vt:lpstr>
      <vt:lpstr>Open Sans</vt:lpstr>
      <vt:lpstr>Arial</vt:lpstr>
      <vt:lpstr>Arial</vt:lpstr>
      <vt:lpstr>Symbol</vt:lpstr>
      <vt:lpstr>Times New Roman</vt:lpstr>
      <vt:lpstr>Tw Cen MT</vt:lpstr>
      <vt:lpstr>Tw Cen MT Condensed</vt:lpstr>
      <vt:lpstr>Wingdings</vt:lpstr>
      <vt:lpstr>Wingdings 3</vt:lpstr>
      <vt:lpstr>Office Theme</vt:lpstr>
      <vt:lpstr>Office Theme</vt:lpstr>
      <vt:lpstr>PowerPoint Presentation</vt:lpstr>
      <vt:lpstr>A word about the study of OS</vt:lpstr>
      <vt:lpstr>Goals of this lecture</vt:lpstr>
      <vt:lpstr>What is an OS and what are the roles of OS?</vt:lpstr>
      <vt:lpstr>OS Services</vt:lpstr>
      <vt:lpstr>Invoking the OS services</vt:lpstr>
      <vt:lpstr>System calls</vt:lpstr>
      <vt:lpstr>Types of system calls</vt:lpstr>
      <vt:lpstr>System call example</vt:lpstr>
      <vt:lpstr>Difference between system call and function call</vt:lpstr>
      <vt:lpstr>Portability - I</vt:lpstr>
      <vt:lpstr>Portability - II</vt:lpstr>
      <vt:lpstr>Source Code Portability - Demo</vt:lpstr>
      <vt:lpstr>System calls, API and portability</vt:lpstr>
      <vt:lpstr>Standard C Library Example</vt:lpstr>
      <vt:lpstr>DOS OS architecture - I</vt:lpstr>
      <vt:lpstr>DOS OS architecture - II</vt:lpstr>
      <vt:lpstr>OS architecture</vt:lpstr>
      <vt:lpstr>Monolithic OS architecture</vt:lpstr>
      <vt:lpstr>Microkernel architecture</vt:lpstr>
      <vt:lpstr>Exokernel architecture</vt:lpstr>
      <vt:lpstr>Comparison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– cs180</dc:title>
  <dc:subject/>
  <dc:creator>EdwardSim</dc:creator>
  <dc:description/>
  <cp:lastModifiedBy>weizhe</cp:lastModifiedBy>
  <cp:revision>2795</cp:revision>
  <cp:lastPrinted>2017-01-12T09:35:35Z</cp:lastPrinted>
  <dcterms:created xsi:type="dcterms:W3CDTF">2010-04-16T03:09:22Z</dcterms:created>
  <dcterms:modified xsi:type="dcterms:W3CDTF">2020-09-30T06:04:40Z</dcterms:modified>
  <dc:language>en-SG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41</vt:i4>
  </property>
  <property fmtid="{D5CDD505-2E9C-101B-9397-08002B2CF9AE}" pid="12" name="ContentTypeId">
    <vt:lpwstr>0x0101003CC562F89EA87C448262665F2DC4B700</vt:lpwstr>
  </property>
</Properties>
</file>