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57"/>
  </p:notesMasterIdLst>
  <p:sldIdLst>
    <p:sldId id="256" r:id="rId6"/>
    <p:sldId id="257" r:id="rId7"/>
    <p:sldId id="258" r:id="rId8"/>
    <p:sldId id="259" r:id="rId9"/>
    <p:sldId id="260" r:id="rId10"/>
    <p:sldId id="261" r:id="rId11"/>
    <p:sldId id="262" r:id="rId12"/>
    <p:sldId id="263" r:id="rId13"/>
    <p:sldId id="264" r:id="rId14"/>
    <p:sldId id="301" r:id="rId15"/>
    <p:sldId id="302" r:id="rId16"/>
    <p:sldId id="303" r:id="rId17"/>
    <p:sldId id="304" r:id="rId18"/>
    <p:sldId id="305" r:id="rId19"/>
    <p:sldId id="265" r:id="rId20"/>
    <p:sldId id="306" r:id="rId21"/>
    <p:sldId id="307" r:id="rId22"/>
    <p:sldId id="308" r:id="rId23"/>
    <p:sldId id="309"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98" r:id="rId43"/>
    <p:sldId id="299" r:id="rId44"/>
    <p:sldId id="300" r:id="rId45"/>
    <p:sldId id="284" r:id="rId46"/>
    <p:sldId id="285" r:id="rId47"/>
    <p:sldId id="286" r:id="rId48"/>
    <p:sldId id="287" r:id="rId49"/>
    <p:sldId id="297" r:id="rId50"/>
    <p:sldId id="288" r:id="rId51"/>
    <p:sldId id="289" r:id="rId52"/>
    <p:sldId id="290" r:id="rId53"/>
    <p:sldId id="291" r:id="rId54"/>
    <p:sldId id="292" r:id="rId55"/>
    <p:sldId id="293"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2131" autoAdjust="0"/>
  </p:normalViewPr>
  <p:slideViewPr>
    <p:cSldViewPr snapToGrid="0">
      <p:cViewPr varScale="1">
        <p:scale>
          <a:sx n="64" d="100"/>
          <a:sy n="64" d="100"/>
        </p:scale>
        <p:origin x="17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 name="PlaceHolder 1"/>
          <p:cNvSpPr>
            <a:spLocks noGrp="1"/>
          </p:cNvSpPr>
          <p:nvPr>
            <p:ph type="body"/>
          </p:nvPr>
        </p:nvSpPr>
        <p:spPr>
          <a:xfrm>
            <a:off x="756000" y="5078520"/>
            <a:ext cx="6047640" cy="4811040"/>
          </a:xfrm>
          <a:prstGeom prst="rect">
            <a:avLst/>
          </a:prstGeom>
        </p:spPr>
        <p:txBody>
          <a:bodyPr lIns="0" tIns="0" rIns="0" bIns="0"/>
          <a:lstStyle/>
          <a:p>
            <a:r>
              <a:rPr lang="en-SG" sz="2000" b="0" strike="noStrike" spc="-1">
                <a:solidFill>
                  <a:srgbClr val="000000"/>
                </a:solidFill>
                <a:uFill>
                  <a:solidFill>
                    <a:srgbClr val="FFFFFF"/>
                  </a:solidFill>
                </a:uFill>
                <a:latin typeface="Arial"/>
              </a:rPr>
              <a:t>Click to edit the notes format</a:t>
            </a:r>
          </a:p>
        </p:txBody>
      </p:sp>
      <p:sp>
        <p:nvSpPr>
          <p:cNvPr id="78" name="PlaceHolder 2"/>
          <p:cNvSpPr>
            <a:spLocks noGrp="1"/>
          </p:cNvSpPr>
          <p:nvPr>
            <p:ph type="hdr"/>
          </p:nvPr>
        </p:nvSpPr>
        <p:spPr>
          <a:xfrm>
            <a:off x="0" y="0"/>
            <a:ext cx="3280680" cy="534240"/>
          </a:xfrm>
          <a:prstGeom prst="rect">
            <a:avLst/>
          </a:prstGeom>
        </p:spPr>
        <p:txBody>
          <a:bodyPr lIns="0" tIns="0" rIns="0" bIns="0"/>
          <a:lstStyle/>
          <a:p>
            <a:r>
              <a:rPr lang="en-SG" sz="1400" b="0" strike="noStrike" spc="-1">
                <a:solidFill>
                  <a:srgbClr val="000000"/>
                </a:solidFill>
                <a:uFill>
                  <a:solidFill>
                    <a:srgbClr val="FFFFFF"/>
                  </a:solidFill>
                </a:uFill>
                <a:latin typeface="Times New Roman"/>
              </a:rPr>
              <a:t>&lt;header&gt;</a:t>
            </a:r>
          </a:p>
        </p:txBody>
      </p:sp>
      <p:sp>
        <p:nvSpPr>
          <p:cNvPr id="79" name="PlaceHolder 3"/>
          <p:cNvSpPr>
            <a:spLocks noGrp="1"/>
          </p:cNvSpPr>
          <p:nvPr>
            <p:ph type="dt"/>
          </p:nvPr>
        </p:nvSpPr>
        <p:spPr>
          <a:xfrm>
            <a:off x="4278960" y="0"/>
            <a:ext cx="3280680" cy="534240"/>
          </a:xfrm>
          <a:prstGeom prst="rect">
            <a:avLst/>
          </a:prstGeom>
        </p:spPr>
        <p:txBody>
          <a:bodyPr lIns="0" tIns="0" rIns="0" bIns="0"/>
          <a:lstStyle/>
          <a:p>
            <a:pPr algn="r"/>
            <a:r>
              <a:rPr lang="en-SG" sz="1400" b="0" strike="noStrike" spc="-1">
                <a:solidFill>
                  <a:srgbClr val="000000"/>
                </a:solidFill>
                <a:uFill>
                  <a:solidFill>
                    <a:srgbClr val="FFFFFF"/>
                  </a:solidFill>
                </a:uFill>
                <a:latin typeface="Times New Roman"/>
              </a:rPr>
              <a:t>&lt;date/time&gt;</a:t>
            </a:r>
          </a:p>
        </p:txBody>
      </p:sp>
      <p:sp>
        <p:nvSpPr>
          <p:cNvPr id="80" name="PlaceHolder 4"/>
          <p:cNvSpPr>
            <a:spLocks noGrp="1"/>
          </p:cNvSpPr>
          <p:nvPr>
            <p:ph type="ftr"/>
          </p:nvPr>
        </p:nvSpPr>
        <p:spPr>
          <a:xfrm>
            <a:off x="0" y="10157400"/>
            <a:ext cx="3280680" cy="534240"/>
          </a:xfrm>
          <a:prstGeom prst="rect">
            <a:avLst/>
          </a:prstGeom>
        </p:spPr>
        <p:txBody>
          <a:bodyPr lIns="0" tIns="0" rIns="0" bIns="0" anchor="b"/>
          <a:lstStyle/>
          <a:p>
            <a:r>
              <a:rPr lang="en-SG" sz="1400" b="0" strike="noStrike" spc="-1">
                <a:solidFill>
                  <a:srgbClr val="000000"/>
                </a:solidFill>
                <a:uFill>
                  <a:solidFill>
                    <a:srgbClr val="FFFFFF"/>
                  </a:solidFill>
                </a:uFill>
                <a:latin typeface="Times New Roman"/>
              </a:rPr>
              <a:t>&lt;footer&gt;</a:t>
            </a:r>
          </a:p>
        </p:txBody>
      </p:sp>
      <p:sp>
        <p:nvSpPr>
          <p:cNvPr id="81" name="PlaceHolder 5"/>
          <p:cNvSpPr>
            <a:spLocks noGrp="1"/>
          </p:cNvSpPr>
          <p:nvPr>
            <p:ph type="sldNum"/>
          </p:nvPr>
        </p:nvSpPr>
        <p:spPr>
          <a:xfrm>
            <a:off x="4278960" y="10157400"/>
            <a:ext cx="3280680" cy="534240"/>
          </a:xfrm>
          <a:prstGeom prst="rect">
            <a:avLst/>
          </a:prstGeom>
        </p:spPr>
        <p:txBody>
          <a:bodyPr lIns="0" tIns="0" rIns="0" bIns="0" anchor="b"/>
          <a:lstStyle/>
          <a:p>
            <a:pPr algn="r"/>
            <a:fld id="{8F1276FA-BED1-4E34-B534-220C151EDAEB}" type="slidenum">
              <a:rPr lang="en-SG" sz="1400" b="0" strike="noStrike" spc="-1">
                <a:solidFill>
                  <a:srgbClr val="000000"/>
                </a:solidFill>
                <a:uFill>
                  <a:solidFill>
                    <a:srgbClr val="FFFFFF"/>
                  </a:solidFill>
                </a:uFill>
                <a:latin typeface="Times New Roman"/>
              </a:rPr>
              <a:t>‹#›</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0564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731520" y="4560480"/>
            <a:ext cx="5851440" cy="4320000"/>
          </a:xfrm>
          <a:prstGeom prst="rect">
            <a:avLst/>
          </a:prstGeom>
        </p:spPr>
        <p:txBody>
          <a:bodyPr lIns="95400" tIns="47880" rIns="95400" bIns="47880"/>
          <a:lstStyle/>
          <a:p>
            <a:endParaRPr lang="en-SG" sz="2000" b="0" strike="noStrike" spc="-1">
              <a:solidFill>
                <a:srgbClr val="000000"/>
              </a:solidFill>
              <a:uFill>
                <a:solidFill>
                  <a:srgbClr val="FFFFFF"/>
                </a:solidFill>
              </a:uFill>
              <a:latin typeface="Arial"/>
            </a:endParaRPr>
          </a:p>
        </p:txBody>
      </p:sp>
      <p:sp>
        <p:nvSpPr>
          <p:cNvPr id="456" name="CustomShape 2"/>
          <p:cNvSpPr/>
          <p:nvPr/>
        </p:nvSpPr>
        <p:spPr>
          <a:xfrm>
            <a:off x="4143600" y="9119520"/>
            <a:ext cx="3169080" cy="47952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algn="r">
              <a:lnSpc>
                <a:spcPct val="100000"/>
              </a:lnSpc>
            </a:pPr>
            <a:fld id="{A3B674CD-947E-4108-95D8-32E37E083055}" type="slidenum">
              <a:rPr lang="en-SG" sz="1300" b="0" strike="noStrike" spc="-1">
                <a:solidFill>
                  <a:srgbClr val="000000"/>
                </a:solidFill>
                <a:uFill>
                  <a:solidFill>
                    <a:srgbClr val="FFFFFF"/>
                  </a:solidFill>
                </a:uFill>
                <a:latin typeface="+mn-lt"/>
                <a:ea typeface="+mn-ea"/>
              </a:rPr>
              <a:t>1</a:t>
            </a:fld>
            <a:endParaRPr lang="en-SG"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4281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eriod"/>
            </a:pPr>
            <a:r>
              <a:rPr lang="en-SG" dirty="0"/>
              <a:t>Interrupt Stack contains saved registers </a:t>
            </a:r>
          </a:p>
          <a:p>
            <a:pPr marL="228600" indent="-228600">
              <a:buAutoNum type="arabicPeriod"/>
            </a:pPr>
            <a:r>
              <a:rPr lang="en-SG" dirty="0"/>
              <a:t> Pop all registers – restore CPU state </a:t>
            </a:r>
          </a:p>
          <a:p>
            <a:pPr marL="228600" indent="-228600">
              <a:buAutoNum type="arabicPeriod"/>
            </a:pPr>
            <a:r>
              <a:rPr lang="en-SG" dirty="0"/>
              <a:t> Pop error code </a:t>
            </a:r>
          </a:p>
          <a:p>
            <a:pPr marL="228600" indent="-228600">
              <a:buAutoNum type="arabicPeriod"/>
            </a:pPr>
            <a:r>
              <a:rPr lang="en-SG" dirty="0"/>
              <a:t>IRET – return / restore process state (restore SS:ESP, execution flags, CS:EIP – return)</a:t>
            </a:r>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14</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4128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SG" dirty="0"/>
              <a:t>PCB – process control block </a:t>
            </a:r>
          </a:p>
          <a:p>
            <a:endParaRPr lang="en-SG" dirty="0"/>
          </a:p>
          <a:p>
            <a:r>
              <a:rPr lang="en-SG" dirty="0"/>
              <a:t>PCB is a data structure that is used by computer operating system to store all information about a process. Also known as process descriptor. When a process is created or initialized, the operating system creates a process control block. </a:t>
            </a:r>
          </a:p>
          <a:p>
            <a:endParaRPr lang="en-SG" dirty="0"/>
          </a:p>
          <a:p>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15</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40410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eriod"/>
            </a:pPr>
            <a:r>
              <a:rPr lang="en-SG" dirty="0"/>
              <a:t>Temporarily save contents of registers </a:t>
            </a:r>
          </a:p>
          <a:p>
            <a:pPr marL="228600" indent="-228600">
              <a:buAutoNum type="arabicPeriod"/>
            </a:pPr>
            <a:r>
              <a:rPr lang="en-SG" dirty="0"/>
              <a:t>Load segment selector and stack pointer for new stack from TSS into SS and ESP and switch to new stack </a:t>
            </a:r>
          </a:p>
          <a:p>
            <a:pPr marL="228600" indent="-228600">
              <a:buAutoNum type="arabicPeriod"/>
            </a:pPr>
            <a:r>
              <a:rPr lang="en-SG" dirty="0"/>
              <a:t> Push temporarily saved registers values onto new stack </a:t>
            </a:r>
          </a:p>
          <a:p>
            <a:pPr marL="228600" indent="-228600">
              <a:buAutoNum type="arabicPeriod"/>
            </a:pPr>
            <a:r>
              <a:rPr lang="en-SG" dirty="0"/>
              <a:t> Pushes error code onto new stack </a:t>
            </a:r>
          </a:p>
          <a:p>
            <a:pPr marL="228600" indent="-228600">
              <a:buAutoNum type="arabicPeriod"/>
            </a:pPr>
            <a:r>
              <a:rPr lang="en-SG" dirty="0"/>
              <a:t>Load segment selector for new code segment into new IP into CS and EIP register</a:t>
            </a:r>
          </a:p>
          <a:p>
            <a:pPr marL="228600" indent="-228600">
              <a:buAutoNum type="arabicPeriod"/>
            </a:pPr>
            <a:r>
              <a:rPr lang="en-SG" dirty="0"/>
              <a:t>Clears Instruction flag in the register</a:t>
            </a:r>
          </a:p>
          <a:p>
            <a:pPr marL="228600" indent="-228600">
              <a:buAutoNum type="arabicPeriod"/>
            </a:pPr>
            <a:r>
              <a:rPr lang="en-SG" dirty="0"/>
              <a:t> Execute handler procedure at new privilege level </a:t>
            </a:r>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17</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88227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eriod"/>
            </a:pPr>
            <a:r>
              <a:rPr lang="en-US" dirty="0"/>
              <a:t>Push </a:t>
            </a:r>
            <a:r>
              <a:rPr lang="en-US" dirty="0" err="1"/>
              <a:t>constents</a:t>
            </a:r>
            <a:r>
              <a:rPr lang="en-US" dirty="0"/>
              <a:t> of registers on the stack </a:t>
            </a:r>
          </a:p>
          <a:p>
            <a:pPr marL="228600" indent="-228600">
              <a:buAutoNum type="arabicPeriod"/>
            </a:pPr>
            <a:r>
              <a:rPr lang="en-US" dirty="0"/>
              <a:t> Push error code onto stack </a:t>
            </a:r>
          </a:p>
          <a:p>
            <a:pPr marL="228600" indent="-228600">
              <a:buAutoNum type="arabicPeriod"/>
            </a:pPr>
            <a:r>
              <a:rPr lang="en-US" dirty="0"/>
              <a:t> Load segment selector for new code segment and the new instruction pointer into registers </a:t>
            </a:r>
          </a:p>
          <a:p>
            <a:pPr marL="228600" indent="-228600">
              <a:buAutoNum type="arabicPeriod"/>
            </a:pPr>
            <a:r>
              <a:rPr lang="en-US" dirty="0"/>
              <a:t> Clear IF flag in register </a:t>
            </a:r>
          </a:p>
          <a:p>
            <a:pPr marL="228600" indent="-228600">
              <a:buAutoNum type="arabicPeriod"/>
            </a:pPr>
            <a:r>
              <a:rPr lang="en-US" dirty="0"/>
              <a:t> Execute handler procedure.</a:t>
            </a:r>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18</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12148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eriod"/>
            </a:pPr>
            <a:r>
              <a:rPr lang="en-US" dirty="0"/>
              <a:t>Save state of interrupted procedure </a:t>
            </a:r>
          </a:p>
          <a:p>
            <a:pPr marL="228600" indent="-228600">
              <a:buAutoNum type="arabicPeriod"/>
            </a:pPr>
            <a:r>
              <a:rPr lang="en-US" dirty="0"/>
              <a:t>Save previous data segment </a:t>
            </a:r>
          </a:p>
          <a:p>
            <a:pPr marL="228600" indent="-228600">
              <a:buAutoNum type="arabicPeriod"/>
            </a:pPr>
            <a:r>
              <a:rPr lang="en-US" dirty="0"/>
              <a:t>Reload data segment registers</a:t>
            </a:r>
          </a:p>
          <a:p>
            <a:pPr marL="228600" indent="-228600">
              <a:buAutoNum type="arabicPeriod"/>
            </a:pPr>
            <a:r>
              <a:rPr lang="en-US" dirty="0"/>
              <a:t>Acknowledge interrupt </a:t>
            </a:r>
          </a:p>
          <a:p>
            <a:pPr marL="228600" indent="-228600">
              <a:buAutoNum type="arabicPeriod"/>
            </a:pPr>
            <a:r>
              <a:rPr lang="en-US" dirty="0"/>
              <a:t>Do work </a:t>
            </a:r>
          </a:p>
          <a:p>
            <a:pPr marL="228600" indent="-228600">
              <a:buAutoNum type="arabicPeriod"/>
            </a:pPr>
            <a:r>
              <a:rPr lang="en-US" dirty="0"/>
              <a:t>Restore data segment </a:t>
            </a:r>
          </a:p>
          <a:p>
            <a:pPr marL="228600" indent="-228600">
              <a:buAutoNum type="arabicPeriod"/>
            </a:pPr>
            <a:r>
              <a:rPr lang="en-US" dirty="0"/>
              <a:t>Restore state of interrupted procedure </a:t>
            </a:r>
          </a:p>
          <a:p>
            <a:pPr marL="228600" indent="-228600">
              <a:buAutoNum type="arabicPeriod"/>
            </a:pPr>
            <a:r>
              <a:rPr lang="en-US" dirty="0"/>
              <a:t>Enable interrupts</a:t>
            </a:r>
          </a:p>
          <a:p>
            <a:pPr marL="228600" indent="-228600">
              <a:buAutoNum type="arabicPeriod"/>
            </a:pPr>
            <a:r>
              <a:rPr lang="en-US" dirty="0"/>
              <a:t> Exit interrupt handler with </a:t>
            </a:r>
            <a:r>
              <a:rPr lang="en-US" dirty="0" err="1"/>
              <a:t>iret</a:t>
            </a:r>
            <a:endParaRPr lang="en-US" dirty="0"/>
          </a:p>
          <a:p>
            <a:pPr marL="228600" indent="-228600">
              <a:buAutoNum type="arabicPeriod"/>
            </a:pPr>
            <a:r>
              <a:rPr lang="en-US" dirty="0"/>
              <a:t> </a:t>
            </a:r>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19</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915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61B4D3C1-D412-4D0F-8BB1-9693D870BF6E}" type="slidenum">
              <a:rPr lang="en-SG" sz="1200" b="0" strike="noStrike" spc="-1">
                <a:solidFill>
                  <a:srgbClr val="000000"/>
                </a:solidFill>
                <a:uFill>
                  <a:solidFill>
                    <a:srgbClr val="FFFFFF"/>
                  </a:solidFill>
                </a:uFill>
                <a:latin typeface="Times New Roman"/>
                <a:ea typeface="+mn-ea"/>
              </a:rPr>
              <a:t>20</a:t>
            </a:fld>
            <a:endParaRPr lang="en-SG" sz="1400" b="0" strike="noStrike" spc="-1">
              <a:solidFill>
                <a:srgbClr val="000000"/>
              </a:solidFill>
              <a:uFill>
                <a:solidFill>
                  <a:srgbClr val="FFFFFF"/>
                </a:solidFill>
              </a:uFill>
              <a:latin typeface="Times New Roman"/>
            </a:endParaRPr>
          </a:p>
        </p:txBody>
      </p:sp>
      <p:sp>
        <p:nvSpPr>
          <p:cNvPr id="470" name="PlaceHolder 2"/>
          <p:cNvSpPr>
            <a:spLocks noGrp="1"/>
          </p:cNvSpPr>
          <p:nvPr>
            <p:ph type="body"/>
          </p:nvPr>
        </p:nvSpPr>
        <p:spPr>
          <a:xfrm>
            <a:off x="756000" y="5078520"/>
            <a:ext cx="6047280" cy="4810680"/>
          </a:xfrm>
          <a:prstGeom prst="rect">
            <a:avLst/>
          </a:prstGeom>
        </p:spPr>
        <p:txBody>
          <a:bodyPr lIns="0" tIns="0" rIns="0" bIns="0"/>
          <a:lstStyle/>
          <a:p>
            <a:endParaRPr lang="en-SG"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43293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21</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1641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eriod"/>
            </a:pPr>
            <a:r>
              <a:rPr lang="en-US" dirty="0"/>
              <a:t>New </a:t>
            </a:r>
          </a:p>
          <a:p>
            <a:pPr marL="228600" indent="-228600">
              <a:buAutoNum type="arabicPeriod"/>
            </a:pPr>
            <a:r>
              <a:rPr lang="en-US" dirty="0"/>
              <a:t>Running </a:t>
            </a:r>
          </a:p>
          <a:p>
            <a:pPr marL="228600" indent="-228600">
              <a:buAutoNum type="arabicPeriod"/>
            </a:pPr>
            <a:r>
              <a:rPr lang="en-US" dirty="0"/>
              <a:t>Waiting </a:t>
            </a:r>
          </a:p>
          <a:p>
            <a:pPr marL="228600" indent="-228600">
              <a:buAutoNum type="arabicPeriod"/>
            </a:pPr>
            <a:r>
              <a:rPr lang="en-US" dirty="0"/>
              <a:t>Ready </a:t>
            </a:r>
          </a:p>
          <a:p>
            <a:pPr marL="228600" indent="-228600">
              <a:buAutoNum type="arabicPeriod"/>
            </a:pPr>
            <a:r>
              <a:rPr lang="en-US" dirty="0"/>
              <a:t>Terminated </a:t>
            </a:r>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22</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48903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D3FFDB39-9DE4-40CF-9054-FBF364EE6059}" type="slidenum">
              <a:rPr lang="en-SG" sz="1200" b="0" strike="noStrike" spc="-1">
                <a:solidFill>
                  <a:srgbClr val="000000"/>
                </a:solidFill>
                <a:uFill>
                  <a:solidFill>
                    <a:srgbClr val="FFFFFF"/>
                  </a:solidFill>
                </a:uFill>
                <a:latin typeface="Times New Roman"/>
                <a:ea typeface="+mn-ea"/>
              </a:rPr>
              <a:t>23</a:t>
            </a:fld>
            <a:endParaRPr lang="en-SG" sz="1400" b="0" strike="noStrike" spc="-1">
              <a:solidFill>
                <a:srgbClr val="000000"/>
              </a:solidFill>
              <a:uFill>
                <a:solidFill>
                  <a:srgbClr val="FFFFFF"/>
                </a:solidFill>
              </a:uFill>
              <a:latin typeface="Times New Roman"/>
            </a:endParaRPr>
          </a:p>
        </p:txBody>
      </p:sp>
      <p:sp>
        <p:nvSpPr>
          <p:cNvPr id="472" name="PlaceHolder 2"/>
          <p:cNvSpPr>
            <a:spLocks noGrp="1"/>
          </p:cNvSpPr>
          <p:nvPr>
            <p:ph type="body"/>
          </p:nvPr>
        </p:nvSpPr>
        <p:spPr>
          <a:xfrm>
            <a:off x="756000" y="5078520"/>
            <a:ext cx="6047280" cy="4810680"/>
          </a:xfrm>
          <a:prstGeom prst="rect">
            <a:avLst/>
          </a:prstGeom>
        </p:spPr>
        <p:txBody>
          <a:bodyPr lIns="0" tIns="0" rIns="0" bIns="0"/>
          <a:lstStyle/>
          <a:p>
            <a:endParaRPr lang="en-SG"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96143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D41651E0-2C55-44FC-A2BC-508820E474F5}" type="slidenum">
              <a:rPr lang="en-SG" sz="1200" b="0" strike="noStrike" spc="-1">
                <a:solidFill>
                  <a:srgbClr val="000000"/>
                </a:solidFill>
                <a:uFill>
                  <a:solidFill>
                    <a:srgbClr val="FFFFFF"/>
                  </a:solidFill>
                </a:uFill>
                <a:latin typeface="Times New Roman"/>
                <a:ea typeface="+mn-ea"/>
              </a:rPr>
              <a:t>24</a:t>
            </a:fld>
            <a:endParaRPr lang="en-SG" sz="1400" b="0" strike="noStrike" spc="-1">
              <a:solidFill>
                <a:srgbClr val="000000"/>
              </a:solidFill>
              <a:uFill>
                <a:solidFill>
                  <a:srgbClr val="FFFFFF"/>
                </a:solidFill>
              </a:uFill>
              <a:latin typeface="Times New Roman"/>
            </a:endParaRPr>
          </a:p>
        </p:txBody>
      </p:sp>
      <p:sp>
        <p:nvSpPr>
          <p:cNvPr id="474" name="PlaceHolder 2"/>
          <p:cNvSpPr>
            <a:spLocks noGrp="1"/>
          </p:cNvSpPr>
          <p:nvPr>
            <p:ph type="body"/>
          </p:nvPr>
        </p:nvSpPr>
        <p:spPr>
          <a:xfrm>
            <a:off x="756000" y="5078520"/>
            <a:ext cx="6047280" cy="4810680"/>
          </a:xfrm>
          <a:prstGeom prst="rect">
            <a:avLst/>
          </a:prstGeom>
        </p:spPr>
        <p:txBody>
          <a:bodyPr lIns="0" tIns="0" rIns="0" bIns="0"/>
          <a:lstStyle/>
          <a:p>
            <a:pPr marL="457200" indent="-457200">
              <a:buAutoNum type="arabicPeriod"/>
            </a:pPr>
            <a:r>
              <a:rPr lang="en-US" sz="2000" b="0" strike="noStrike" spc="-1" dirty="0">
                <a:solidFill>
                  <a:srgbClr val="000000"/>
                </a:solidFill>
                <a:uFill>
                  <a:solidFill>
                    <a:srgbClr val="FFFFFF"/>
                  </a:solidFill>
                </a:uFill>
                <a:latin typeface="Arial"/>
              </a:rPr>
              <a:t>Process ID</a:t>
            </a:r>
          </a:p>
          <a:p>
            <a:pPr marL="457200" indent="-457200">
              <a:buAutoNum type="arabicPeriod"/>
            </a:pPr>
            <a:r>
              <a:rPr lang="en-US" sz="2000" b="0" strike="noStrike" spc="-1" dirty="0">
                <a:solidFill>
                  <a:srgbClr val="000000"/>
                </a:solidFill>
                <a:uFill>
                  <a:solidFill>
                    <a:srgbClr val="FFFFFF"/>
                  </a:solidFill>
                </a:uFill>
                <a:latin typeface="Arial"/>
              </a:rPr>
              <a:t> Process state </a:t>
            </a:r>
          </a:p>
          <a:p>
            <a:pPr marL="457200" indent="-457200">
              <a:buAutoNum type="arabicPeriod"/>
            </a:pPr>
            <a:r>
              <a:rPr lang="en-US" sz="2000" b="0" strike="noStrike" spc="-1" dirty="0">
                <a:solidFill>
                  <a:srgbClr val="000000"/>
                </a:solidFill>
                <a:uFill>
                  <a:solidFill>
                    <a:srgbClr val="FFFFFF"/>
                  </a:solidFill>
                </a:uFill>
                <a:latin typeface="Arial"/>
              </a:rPr>
              <a:t>Context </a:t>
            </a:r>
          </a:p>
          <a:p>
            <a:pPr marL="457200" indent="-457200">
              <a:buAutoNum type="arabicPeriod"/>
            </a:pPr>
            <a:r>
              <a:rPr lang="en-US" sz="2000" b="0" strike="noStrike" spc="-1" dirty="0">
                <a:solidFill>
                  <a:srgbClr val="000000"/>
                </a:solidFill>
                <a:uFill>
                  <a:solidFill>
                    <a:srgbClr val="FFFFFF"/>
                  </a:solidFill>
                </a:uFill>
                <a:latin typeface="Arial"/>
              </a:rPr>
              <a:t>CPU scheduling info </a:t>
            </a:r>
          </a:p>
          <a:p>
            <a:pPr marL="457200" indent="-457200">
              <a:buAutoNum type="arabicPeriod"/>
            </a:pPr>
            <a:r>
              <a:rPr lang="en-US" sz="2000" b="0" strike="noStrike" spc="-1" dirty="0">
                <a:solidFill>
                  <a:srgbClr val="000000"/>
                </a:solidFill>
                <a:uFill>
                  <a:solidFill>
                    <a:srgbClr val="FFFFFF"/>
                  </a:solidFill>
                </a:uFill>
                <a:latin typeface="Arial"/>
              </a:rPr>
              <a:t>Memory management info </a:t>
            </a:r>
          </a:p>
          <a:p>
            <a:pPr marL="457200" indent="-457200">
              <a:buAutoNum type="arabicPeriod"/>
            </a:pPr>
            <a:r>
              <a:rPr lang="en-US" sz="2000" b="0" strike="noStrike" spc="-1" dirty="0">
                <a:solidFill>
                  <a:srgbClr val="000000"/>
                </a:solidFill>
                <a:uFill>
                  <a:solidFill>
                    <a:srgbClr val="FFFFFF"/>
                  </a:solidFill>
                </a:uFill>
                <a:latin typeface="Arial"/>
              </a:rPr>
              <a:t>Accounting Info</a:t>
            </a:r>
          </a:p>
          <a:p>
            <a:pPr marL="457200" indent="-457200">
              <a:buAutoNum type="arabicPeriod"/>
            </a:pPr>
            <a:r>
              <a:rPr lang="en-US" sz="2000" b="0" strike="noStrike" spc="-1" dirty="0">
                <a:solidFill>
                  <a:srgbClr val="000000"/>
                </a:solidFill>
                <a:uFill>
                  <a:solidFill>
                    <a:srgbClr val="FFFFFF"/>
                  </a:solidFill>
                </a:uFill>
                <a:latin typeface="Arial"/>
              </a:rPr>
              <a:t>I/O status  </a:t>
            </a:r>
            <a:endParaRPr lang="en-SG"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26969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2F767AA7-8547-4A88-A275-24063BC122C0}" type="slidenum">
              <a:rPr lang="en-SG" sz="1200" b="0" strike="noStrike" spc="-1">
                <a:solidFill>
                  <a:srgbClr val="000000"/>
                </a:solidFill>
                <a:uFill>
                  <a:solidFill>
                    <a:srgbClr val="FFFFFF"/>
                  </a:solidFill>
                </a:uFill>
                <a:latin typeface="Times New Roman"/>
                <a:ea typeface="+mn-ea"/>
              </a:rPr>
              <a:t>2</a:t>
            </a:fld>
            <a:endParaRPr lang="en-SG" sz="1400" b="0" strike="noStrike" spc="-1">
              <a:solidFill>
                <a:srgbClr val="000000"/>
              </a:solidFill>
              <a:uFill>
                <a:solidFill>
                  <a:srgbClr val="FFFFFF"/>
                </a:solidFill>
              </a:uFill>
              <a:latin typeface="Times New Roman"/>
            </a:endParaRPr>
          </a:p>
        </p:txBody>
      </p:sp>
      <p:sp>
        <p:nvSpPr>
          <p:cNvPr id="458" name="PlaceHolder 2"/>
          <p:cNvSpPr>
            <a:spLocks noGrp="1"/>
          </p:cNvSpPr>
          <p:nvPr>
            <p:ph type="body"/>
          </p:nvPr>
        </p:nvSpPr>
        <p:spPr>
          <a:xfrm>
            <a:off x="756000" y="5078520"/>
            <a:ext cx="6047280" cy="4810680"/>
          </a:xfrm>
          <a:prstGeom prst="rect">
            <a:avLst/>
          </a:prstGeom>
        </p:spPr>
        <p:txBody>
          <a:bodyPr lIns="0" tIns="0" rIns="0" bIns="0"/>
          <a:lstStyle/>
          <a:p>
            <a:endParaRPr lang="en-SG"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73451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0BBDA52A-723A-4288-AA16-29C4E71CE403}" type="slidenum">
              <a:rPr lang="en-SG" sz="1200" b="0" strike="noStrike" spc="-1">
                <a:solidFill>
                  <a:srgbClr val="000000"/>
                </a:solidFill>
                <a:uFill>
                  <a:solidFill>
                    <a:srgbClr val="FFFFFF"/>
                  </a:solidFill>
                </a:uFill>
                <a:latin typeface="Times New Roman"/>
                <a:ea typeface="+mn-ea"/>
              </a:rPr>
              <a:t>25</a:t>
            </a:fld>
            <a:endParaRPr lang="en-SG" sz="1400" b="0" strike="noStrike" spc="-1">
              <a:solidFill>
                <a:srgbClr val="000000"/>
              </a:solidFill>
              <a:uFill>
                <a:solidFill>
                  <a:srgbClr val="FFFFFF"/>
                </a:solidFill>
              </a:uFill>
              <a:latin typeface="Times New Roman"/>
            </a:endParaRPr>
          </a:p>
        </p:txBody>
      </p:sp>
      <p:sp>
        <p:nvSpPr>
          <p:cNvPr id="476" name="PlaceHolder 2"/>
          <p:cNvSpPr>
            <a:spLocks noGrp="1"/>
          </p:cNvSpPr>
          <p:nvPr>
            <p:ph type="body"/>
          </p:nvPr>
        </p:nvSpPr>
        <p:spPr>
          <a:xfrm>
            <a:off x="756000" y="5078520"/>
            <a:ext cx="6047280" cy="4810680"/>
          </a:xfrm>
          <a:prstGeom prst="rect">
            <a:avLst/>
          </a:prstGeom>
        </p:spPr>
        <p:txBody>
          <a:bodyPr lIns="0" tIns="0" rIns="0" bIns="0"/>
          <a:lstStyle/>
          <a:p>
            <a:endParaRPr lang="en-SG"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5404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7683CD06-F5BE-4F93-93B9-7E9ECE1778E5}" type="slidenum">
              <a:rPr lang="en-SG" sz="1200" b="0" strike="noStrike" spc="-1">
                <a:solidFill>
                  <a:srgbClr val="000000"/>
                </a:solidFill>
                <a:uFill>
                  <a:solidFill>
                    <a:srgbClr val="FFFFFF"/>
                  </a:solidFill>
                </a:uFill>
                <a:latin typeface="Times New Roman"/>
                <a:ea typeface="+mn-ea"/>
              </a:rPr>
              <a:t>26</a:t>
            </a:fld>
            <a:endParaRPr lang="en-SG" sz="1400" b="0" strike="noStrike" spc="-1">
              <a:solidFill>
                <a:srgbClr val="000000"/>
              </a:solidFill>
              <a:uFill>
                <a:solidFill>
                  <a:srgbClr val="FFFFFF"/>
                </a:solidFill>
              </a:uFill>
              <a:latin typeface="Times New Roman"/>
            </a:endParaRPr>
          </a:p>
        </p:txBody>
      </p:sp>
      <p:sp>
        <p:nvSpPr>
          <p:cNvPr id="478" name="PlaceHolder 2"/>
          <p:cNvSpPr>
            <a:spLocks noGrp="1"/>
          </p:cNvSpPr>
          <p:nvPr>
            <p:ph type="body"/>
          </p:nvPr>
        </p:nvSpPr>
        <p:spPr>
          <a:xfrm>
            <a:off x="756000" y="5078520"/>
            <a:ext cx="6047280" cy="4810680"/>
          </a:xfrm>
          <a:prstGeom prst="rect">
            <a:avLst/>
          </a:prstGeom>
        </p:spPr>
        <p:txBody>
          <a:bodyPr lIns="0" tIns="0" rIns="0" bIns="0"/>
          <a:lstStyle/>
          <a:p>
            <a:endParaRPr lang="en-SG"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00762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Between ready and waiting </a:t>
            </a:r>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29</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51084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b="0" i="0" dirty="0">
                <a:solidFill>
                  <a:srgbClr val="444444"/>
                </a:solidFill>
                <a:effectLst/>
                <a:latin typeface="Open Sans"/>
              </a:rPr>
              <a:t>The fork() system call creates a new process without destroying the existing process. Then, the existing process becomes the parent process while the new process becomes the child process. Moreover, the exec() is also a system call that creates a new process and destroys the existing process.</a:t>
            </a:r>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31</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38173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xfrm>
            <a:off x="1219200" y="685800"/>
            <a:ext cx="4876800" cy="3657600"/>
          </a:xfrm>
          <a:prstGeom prst="rect">
            <a:avLst/>
          </a:prstGeom>
          <a:ln/>
        </p:spPr>
      </p:sp>
      <p:sp>
        <p:nvSpPr>
          <p:cNvPr id="536579" name="Rectangle 3"/>
          <p:cNvSpPr>
            <a:spLocks noGrp="1" noChangeArrowheads="1"/>
          </p:cNvSpPr>
          <p:nvPr>
            <p:ph type="body" idx="1"/>
          </p:nvPr>
        </p:nvSpPr>
        <p:spPr/>
        <p:txBody>
          <a:bodyPr/>
          <a:lstStyle/>
          <a:p>
            <a:r>
              <a:rPr lang="en-US" dirty="0"/>
              <a:t>Parent or child, which one to run first?</a:t>
            </a:r>
          </a:p>
        </p:txBody>
      </p:sp>
    </p:spTree>
    <p:extLst>
      <p:ext uri="{BB962C8B-B14F-4D97-AF65-F5344CB8AC3E}">
        <p14:creationId xmlns:p14="http://schemas.microsoft.com/office/powerpoint/2010/main" val="3412402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xfrm>
            <a:off x="1219200" y="685800"/>
            <a:ext cx="4876800" cy="3657600"/>
          </a:xfrm>
          <a:prstGeom prst="rect">
            <a:avLst/>
          </a:prstGeo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3080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xfrm>
            <a:off x="1219200" y="685800"/>
            <a:ext cx="4876800" cy="3657600"/>
          </a:xfrm>
          <a:prstGeom prst="rect">
            <a:avLst/>
          </a:prstGeom>
          <a:ln/>
        </p:spPr>
      </p:sp>
      <p:sp>
        <p:nvSpPr>
          <p:cNvPr id="536579" name="Rectangle 3"/>
          <p:cNvSpPr>
            <a:spLocks noGrp="1" noChangeArrowheads="1"/>
          </p:cNvSpPr>
          <p:nvPr>
            <p:ph type="body" idx="1"/>
          </p:nvPr>
        </p:nvSpPr>
        <p:spPr/>
        <p:txBody>
          <a:bodyPr/>
          <a:lstStyle/>
          <a:p>
            <a:r>
              <a:rPr lang="en-US" dirty="0"/>
              <a:t>fork() || fork() &amp;&amp; fork();</a:t>
            </a:r>
          </a:p>
        </p:txBody>
      </p:sp>
    </p:spTree>
    <p:extLst>
      <p:ext uri="{BB962C8B-B14F-4D97-AF65-F5344CB8AC3E}">
        <p14:creationId xmlns:p14="http://schemas.microsoft.com/office/powerpoint/2010/main" val="932891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SG" dirty="0"/>
              <a:t>After running fork, want the parent or child to run a different program.  </a:t>
            </a:r>
          </a:p>
          <a:p>
            <a:endParaRPr lang="en-SG" dirty="0"/>
          </a:p>
          <a:p>
            <a:r>
              <a:rPr lang="en-SG" dirty="0"/>
              <a:t>Child run new program and call using the exec() function which is to create a new program to override the whole thing except for some contents. </a:t>
            </a:r>
          </a:p>
          <a:p>
            <a:endParaRPr lang="en-SG" dirty="0"/>
          </a:p>
          <a:p>
            <a:r>
              <a:rPr lang="en-SG" dirty="0"/>
              <a:t>Environment Variables – define path</a:t>
            </a:r>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42</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30844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43</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78112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44</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3417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5F7D0B5D-0031-41D9-B7BB-31A6485B125D}" type="slidenum">
              <a:rPr lang="en-SG" sz="1200" b="0" strike="noStrike" spc="-1">
                <a:solidFill>
                  <a:srgbClr val="000000"/>
                </a:solidFill>
                <a:uFill>
                  <a:solidFill>
                    <a:srgbClr val="FFFFFF"/>
                  </a:solidFill>
                </a:uFill>
                <a:latin typeface="Times New Roman"/>
                <a:ea typeface="+mn-ea"/>
              </a:rPr>
              <a:t>3</a:t>
            </a:fld>
            <a:endParaRPr lang="en-SG" sz="1400" b="0" strike="noStrike" spc="-1">
              <a:solidFill>
                <a:srgbClr val="000000"/>
              </a:solidFill>
              <a:uFill>
                <a:solidFill>
                  <a:srgbClr val="FFFFFF"/>
                </a:solidFill>
              </a:uFill>
              <a:latin typeface="Times New Roman"/>
            </a:endParaRPr>
          </a:p>
        </p:txBody>
      </p:sp>
      <p:sp>
        <p:nvSpPr>
          <p:cNvPr id="460" name="PlaceHolder 2"/>
          <p:cNvSpPr>
            <a:spLocks noGrp="1"/>
          </p:cNvSpPr>
          <p:nvPr>
            <p:ph type="body"/>
          </p:nvPr>
        </p:nvSpPr>
        <p:spPr>
          <a:xfrm>
            <a:off x="756000" y="5078520"/>
            <a:ext cx="6047280" cy="4810680"/>
          </a:xfrm>
          <a:prstGeom prst="rect">
            <a:avLst/>
          </a:prstGeom>
        </p:spPr>
        <p:txBody>
          <a:bodyPr lIns="0" tIns="0" rIns="0" bIns="0"/>
          <a:lstStyle/>
          <a:p>
            <a:endParaRPr lang="en-SG"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13967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45</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59199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SG" dirty="0"/>
              <a:t>After fork, the child process, it will run ls. Will have b.exe file when run. After</a:t>
            </a:r>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47</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78757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48</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0289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49</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15397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SG" dirty="0"/>
              <a:t>Create child process and override it. After creating the child process, the parent will wait for the child process to finish? </a:t>
            </a:r>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50</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72959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SG" dirty="0"/>
              <a:t>Child process when create, the number of process is count. At the end when we create so many, and all the process information handle will put into proc[</a:t>
            </a:r>
            <a:r>
              <a:rPr lang="en-SG" dirty="0" err="1"/>
              <a:t>i</a:t>
            </a:r>
            <a:r>
              <a:rPr lang="en-SG" dirty="0"/>
              <a:t>] and will put into a for loop to wait for the child? Then lastly, close it by using </a:t>
            </a:r>
            <a:r>
              <a:rPr lang="en-SG" dirty="0" err="1"/>
              <a:t>closehandle</a:t>
            </a:r>
            <a:r>
              <a:rPr lang="en-SG" dirty="0"/>
              <a:t>. When we do the fork and execute. </a:t>
            </a:r>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51</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91505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92CC1E51-F70A-4A07-825D-5D667C66FFF0}" type="slidenum">
              <a:rPr lang="en-SG" sz="1200" b="0" strike="noStrike" spc="-1">
                <a:solidFill>
                  <a:srgbClr val="000000"/>
                </a:solidFill>
                <a:uFill>
                  <a:solidFill>
                    <a:srgbClr val="FFFFFF"/>
                  </a:solidFill>
                </a:uFill>
                <a:latin typeface="Times New Roman"/>
                <a:ea typeface="+mn-ea"/>
              </a:rPr>
              <a:t>4</a:t>
            </a:fld>
            <a:endParaRPr lang="en-SG" sz="1400" b="0" strike="noStrike" spc="-1">
              <a:solidFill>
                <a:srgbClr val="000000"/>
              </a:solidFill>
              <a:uFill>
                <a:solidFill>
                  <a:srgbClr val="FFFFFF"/>
                </a:solidFill>
              </a:uFill>
              <a:latin typeface="Times New Roman"/>
            </a:endParaRPr>
          </a:p>
        </p:txBody>
      </p:sp>
      <p:sp>
        <p:nvSpPr>
          <p:cNvPr id="462" name="PlaceHolder 2"/>
          <p:cNvSpPr>
            <a:spLocks noGrp="1"/>
          </p:cNvSpPr>
          <p:nvPr>
            <p:ph type="body"/>
          </p:nvPr>
        </p:nvSpPr>
        <p:spPr>
          <a:xfrm>
            <a:off x="756000" y="5078520"/>
            <a:ext cx="6047280" cy="4810680"/>
          </a:xfrm>
          <a:prstGeom prst="rect">
            <a:avLst/>
          </a:prstGeom>
        </p:spPr>
        <p:txBody>
          <a:bodyPr lIns="0" tIns="0" rIns="0" bIns="0"/>
          <a:lstStyle/>
          <a:p>
            <a:r>
              <a:rPr lang="en-SG" sz="2000" b="0" strike="noStrike" spc="-1" dirty="0">
                <a:solidFill>
                  <a:srgbClr val="000000"/>
                </a:solidFill>
                <a:uFill>
                  <a:solidFill>
                    <a:srgbClr val="FFFFFF"/>
                  </a:solidFill>
                </a:uFill>
                <a:latin typeface="Arial"/>
              </a:rPr>
              <a:t>Program Counter – PC </a:t>
            </a:r>
          </a:p>
          <a:p>
            <a:r>
              <a:rPr lang="en-SG" sz="2000" b="0" strike="noStrike" spc="-1" dirty="0">
                <a:solidFill>
                  <a:srgbClr val="000000"/>
                </a:solidFill>
                <a:uFill>
                  <a:solidFill>
                    <a:srgbClr val="FFFFFF"/>
                  </a:solidFill>
                </a:uFill>
                <a:latin typeface="Arial"/>
              </a:rPr>
              <a:t>Stack pointer – SP</a:t>
            </a:r>
          </a:p>
          <a:p>
            <a:r>
              <a:rPr lang="en-SG" sz="2000" b="0" strike="noStrike" spc="-1" dirty="0">
                <a:solidFill>
                  <a:srgbClr val="000000"/>
                </a:solidFill>
                <a:uFill>
                  <a:solidFill>
                    <a:srgbClr val="FFFFFF"/>
                  </a:solidFill>
                </a:uFill>
                <a:latin typeface="Arial"/>
              </a:rPr>
              <a:t>General Purpose Register – GPR (used to calculate data and store addresses)</a:t>
            </a:r>
          </a:p>
          <a:p>
            <a:r>
              <a:rPr lang="en-SG" sz="2000" b="0" strike="noStrike" spc="-1" dirty="0">
                <a:solidFill>
                  <a:srgbClr val="000000"/>
                </a:solidFill>
                <a:uFill>
                  <a:solidFill>
                    <a:srgbClr val="FFFFFF"/>
                  </a:solidFill>
                </a:uFill>
                <a:latin typeface="Arial"/>
              </a:rPr>
              <a:t>Floating Point Register – FPR </a:t>
            </a:r>
          </a:p>
          <a:p>
            <a:r>
              <a:rPr lang="en-SG" sz="2000" b="0" strike="noStrike" spc="-1" dirty="0" err="1">
                <a:solidFill>
                  <a:srgbClr val="000000"/>
                </a:solidFill>
                <a:uFill>
                  <a:solidFill>
                    <a:srgbClr val="FFFFFF"/>
                  </a:solidFill>
                </a:uFill>
                <a:latin typeface="Arial"/>
              </a:rPr>
              <a:t>Arithmethic</a:t>
            </a:r>
            <a:r>
              <a:rPr lang="en-SG" sz="2000" b="0" strike="noStrike" spc="-1" dirty="0">
                <a:solidFill>
                  <a:srgbClr val="000000"/>
                </a:solidFill>
                <a:uFill>
                  <a:solidFill>
                    <a:srgbClr val="FFFFFF"/>
                  </a:solidFill>
                </a:uFill>
                <a:latin typeface="Arial"/>
              </a:rPr>
              <a:t> Logic Unit – ALU</a:t>
            </a:r>
          </a:p>
          <a:p>
            <a:endParaRPr lang="en-SG"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16945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2AA5302F-223F-40EF-8758-FCE8B1E0B463}" type="slidenum">
              <a:rPr lang="en-SG" sz="1200" b="0" strike="noStrike" spc="-1">
                <a:solidFill>
                  <a:srgbClr val="000000"/>
                </a:solidFill>
                <a:uFill>
                  <a:solidFill>
                    <a:srgbClr val="FFFFFF"/>
                  </a:solidFill>
                </a:uFill>
                <a:latin typeface="Times New Roman"/>
                <a:ea typeface="+mn-ea"/>
              </a:rPr>
              <a:t>5</a:t>
            </a:fld>
            <a:endParaRPr lang="en-SG" sz="1400" b="0" strike="noStrike" spc="-1">
              <a:solidFill>
                <a:srgbClr val="000000"/>
              </a:solidFill>
              <a:uFill>
                <a:solidFill>
                  <a:srgbClr val="FFFFFF"/>
                </a:solidFill>
              </a:uFill>
              <a:latin typeface="Times New Roman"/>
            </a:endParaRPr>
          </a:p>
        </p:txBody>
      </p:sp>
      <p:sp>
        <p:nvSpPr>
          <p:cNvPr id="464" name="PlaceHolder 2"/>
          <p:cNvSpPr>
            <a:spLocks noGrp="1"/>
          </p:cNvSpPr>
          <p:nvPr>
            <p:ph type="body"/>
          </p:nvPr>
        </p:nvSpPr>
        <p:spPr>
          <a:xfrm>
            <a:off x="756000" y="5078520"/>
            <a:ext cx="6047280" cy="4810680"/>
          </a:xfrm>
          <a:prstGeom prst="rect">
            <a:avLst/>
          </a:prstGeom>
        </p:spPr>
        <p:txBody>
          <a:bodyPr lIns="0" tIns="0" rIns="0" bIns="0"/>
          <a:lstStyle/>
          <a:p>
            <a:r>
              <a:rPr lang="en-SG" sz="2000" b="0" strike="noStrike" spc="-1" dirty="0">
                <a:solidFill>
                  <a:srgbClr val="000000"/>
                </a:solidFill>
                <a:uFill>
                  <a:solidFill>
                    <a:srgbClr val="FFFFFF"/>
                  </a:solidFill>
                </a:uFill>
                <a:latin typeface="Arial"/>
              </a:rPr>
              <a:t>Frame pointers – FP </a:t>
            </a:r>
          </a:p>
          <a:p>
            <a:r>
              <a:rPr lang="en-SG" sz="2000" b="0" strike="noStrike" spc="-1" dirty="0">
                <a:solidFill>
                  <a:srgbClr val="000000"/>
                </a:solidFill>
                <a:uFill>
                  <a:solidFill>
                    <a:srgbClr val="FFFFFF"/>
                  </a:solidFill>
                </a:uFill>
                <a:latin typeface="Arial"/>
              </a:rPr>
              <a:t>Program counter – PC </a:t>
            </a:r>
          </a:p>
          <a:p>
            <a:r>
              <a:rPr lang="en-SG" sz="2000" b="0" strike="noStrike" spc="-1" dirty="0">
                <a:solidFill>
                  <a:srgbClr val="000000"/>
                </a:solidFill>
                <a:uFill>
                  <a:solidFill>
                    <a:srgbClr val="FFFFFF"/>
                  </a:solidFill>
                </a:uFill>
                <a:latin typeface="Arial"/>
              </a:rPr>
              <a:t>Stack Pointer – SP </a:t>
            </a:r>
          </a:p>
          <a:p>
            <a:endParaRPr lang="en-SG"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33799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4C0325EC-AE72-4598-9F3D-73F039770A41}" type="slidenum">
              <a:rPr lang="en-SG" sz="1200" b="0" strike="noStrike" spc="-1">
                <a:solidFill>
                  <a:srgbClr val="000000"/>
                </a:solidFill>
                <a:uFill>
                  <a:solidFill>
                    <a:srgbClr val="FFFFFF"/>
                  </a:solidFill>
                </a:uFill>
                <a:latin typeface="Times New Roman"/>
                <a:ea typeface="+mn-ea"/>
              </a:rPr>
              <a:t>6</a:t>
            </a:fld>
            <a:endParaRPr lang="en-SG" sz="1400" b="0" strike="noStrike" spc="-1">
              <a:solidFill>
                <a:srgbClr val="000000"/>
              </a:solidFill>
              <a:uFill>
                <a:solidFill>
                  <a:srgbClr val="FFFFFF"/>
                </a:solidFill>
              </a:uFill>
              <a:latin typeface="Times New Roman"/>
            </a:endParaRPr>
          </a:p>
        </p:txBody>
      </p:sp>
      <p:sp>
        <p:nvSpPr>
          <p:cNvPr id="466" name="PlaceHolder 2"/>
          <p:cNvSpPr>
            <a:spLocks noGrp="1"/>
          </p:cNvSpPr>
          <p:nvPr>
            <p:ph type="body"/>
          </p:nvPr>
        </p:nvSpPr>
        <p:spPr>
          <a:xfrm>
            <a:off x="756000" y="5078520"/>
            <a:ext cx="6047280" cy="4810680"/>
          </a:xfrm>
          <a:prstGeom prst="rect">
            <a:avLst/>
          </a:prstGeom>
        </p:spPr>
        <p:txBody>
          <a:bodyPr lIns="0" tIns="0" rIns="0" bIns="0"/>
          <a:lstStyle/>
          <a:p>
            <a:endParaRPr lang="en-SG"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7519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TextShape 1"/>
          <p:cNvSpPr txBox="1"/>
          <p:nvPr/>
        </p:nvSpPr>
        <p:spPr>
          <a:xfrm>
            <a:off x="4278960" y="10157400"/>
            <a:ext cx="3280320" cy="533880"/>
          </a:xfrm>
          <a:prstGeom prst="rect">
            <a:avLst/>
          </a:prstGeom>
          <a:noFill/>
          <a:ln>
            <a:noFill/>
          </a:ln>
        </p:spPr>
        <p:txBody>
          <a:bodyPr lIns="0" tIns="0" rIns="0" bIns="0" anchor="b"/>
          <a:lstStyle/>
          <a:p>
            <a:pPr>
              <a:lnSpc>
                <a:spcPct val="100000"/>
              </a:lnSpc>
            </a:pPr>
            <a:fld id="{A94D0808-7770-418F-B09C-AD4A2A1E03BE}" type="slidenum">
              <a:rPr lang="en-SG" sz="1200" b="0" strike="noStrike" spc="-1">
                <a:solidFill>
                  <a:srgbClr val="000000"/>
                </a:solidFill>
                <a:uFill>
                  <a:solidFill>
                    <a:srgbClr val="FFFFFF"/>
                  </a:solidFill>
                </a:uFill>
                <a:latin typeface="Times New Roman"/>
                <a:ea typeface="+mn-ea"/>
              </a:rPr>
              <a:t>8</a:t>
            </a:fld>
            <a:endParaRPr lang="en-SG" sz="1400" b="0" strike="noStrike" spc="-1">
              <a:solidFill>
                <a:srgbClr val="000000"/>
              </a:solidFill>
              <a:uFill>
                <a:solidFill>
                  <a:srgbClr val="FFFFFF"/>
                </a:solidFill>
              </a:uFill>
              <a:latin typeface="Times New Roman"/>
            </a:endParaRPr>
          </a:p>
        </p:txBody>
      </p:sp>
      <p:sp>
        <p:nvSpPr>
          <p:cNvPr id="468" name="PlaceHolder 2"/>
          <p:cNvSpPr>
            <a:spLocks noGrp="1"/>
          </p:cNvSpPr>
          <p:nvPr>
            <p:ph type="body"/>
          </p:nvPr>
        </p:nvSpPr>
        <p:spPr>
          <a:xfrm>
            <a:off x="756000" y="5078520"/>
            <a:ext cx="6047280" cy="4810680"/>
          </a:xfrm>
          <a:prstGeom prst="rect">
            <a:avLst/>
          </a:prstGeom>
        </p:spPr>
        <p:txBody>
          <a:bodyPr lIns="0" tIns="0" rIns="0" bIns="0"/>
          <a:lstStyle/>
          <a:p>
            <a:endParaRPr lang="en-SG"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56448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SG" dirty="0"/>
              <a:t>Stack segment – SS register </a:t>
            </a:r>
          </a:p>
          <a:p>
            <a:r>
              <a:rPr lang="en-SG" dirty="0"/>
              <a:t>ESP – 32bit of stack pointer </a:t>
            </a:r>
          </a:p>
          <a:p>
            <a:endParaRPr lang="en-SG" dirty="0"/>
          </a:p>
          <a:p>
            <a:r>
              <a:rPr lang="en-SG" dirty="0"/>
              <a:t>Code segment – CS (stores the code data of the program) </a:t>
            </a:r>
          </a:p>
          <a:p>
            <a:r>
              <a:rPr lang="en-SG" dirty="0"/>
              <a:t>EIP – 32 bit of Instruction pointer register </a:t>
            </a:r>
          </a:p>
          <a:p>
            <a:endParaRPr lang="en-SG" dirty="0"/>
          </a:p>
          <a:p>
            <a:r>
              <a:rPr lang="en-SG" dirty="0"/>
              <a:t>CS:EIP – where	 next instruction to be executed in the code segment </a:t>
            </a:r>
          </a:p>
          <a:p>
            <a:endParaRPr lang="en-SG" dirty="0"/>
          </a:p>
          <a:p>
            <a:r>
              <a:rPr lang="en-SG" dirty="0"/>
              <a:t>https://datacadamia.com/computer/memory/segment/code </a:t>
            </a:r>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12</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72112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eriod"/>
            </a:pPr>
            <a:r>
              <a:rPr lang="en-SG" dirty="0"/>
              <a:t>Mask interrupts</a:t>
            </a:r>
          </a:p>
          <a:p>
            <a:pPr marL="228600" indent="-228600">
              <a:buAutoNum type="arabicPeriod"/>
            </a:pPr>
            <a:r>
              <a:rPr lang="en-SG" dirty="0"/>
              <a:t> Save to temporary hardware registers such as SS:ESP, Execution flags, CS:EIP</a:t>
            </a:r>
          </a:p>
          <a:p>
            <a:pPr marL="228600" indent="-228600">
              <a:buAutoNum type="arabicPeriod"/>
            </a:pPr>
            <a:r>
              <a:rPr lang="en-SG" dirty="0"/>
              <a:t> Switch to kernel mode</a:t>
            </a:r>
          </a:p>
          <a:p>
            <a:pPr marL="228600" indent="-228600">
              <a:buAutoNum type="arabicPeriod"/>
            </a:pPr>
            <a:r>
              <a:rPr lang="en-SG" dirty="0"/>
              <a:t> Switch onto kernel interrupt stack </a:t>
            </a:r>
          </a:p>
          <a:p>
            <a:pPr marL="228600" indent="-228600">
              <a:buAutoNum type="arabicPeriod"/>
            </a:pPr>
            <a:r>
              <a:rPr lang="en-SG" dirty="0"/>
              <a:t> Push to stack </a:t>
            </a:r>
          </a:p>
          <a:p>
            <a:pPr marL="228600" indent="-228600">
              <a:buAutoNum type="arabicPeriod"/>
            </a:pPr>
            <a:r>
              <a:rPr lang="en-SG" dirty="0"/>
              <a:t> Save error code </a:t>
            </a:r>
          </a:p>
          <a:p>
            <a:pPr marL="228600" indent="-228600">
              <a:buAutoNum type="arabicPeriod"/>
            </a:pPr>
            <a:r>
              <a:rPr lang="en-SG" dirty="0"/>
              <a:t> Invoke interrupt handler </a:t>
            </a:r>
          </a:p>
        </p:txBody>
      </p:sp>
      <p:sp>
        <p:nvSpPr>
          <p:cNvPr id="4" name="Slide Number Placeholder 3"/>
          <p:cNvSpPr>
            <a:spLocks noGrp="1"/>
          </p:cNvSpPr>
          <p:nvPr>
            <p:ph type="sldNum"/>
          </p:nvPr>
        </p:nvSpPr>
        <p:spPr/>
        <p:txBody>
          <a:bodyPr/>
          <a:lstStyle/>
          <a:p>
            <a:pPr algn="r"/>
            <a:fld id="{8F1276FA-BED1-4E34-B534-220C151EDAEB}" type="slidenum">
              <a:rPr lang="en-SG" sz="1400" b="0" strike="noStrike" spc="-1" smtClean="0">
                <a:solidFill>
                  <a:srgbClr val="000000"/>
                </a:solidFill>
                <a:uFill>
                  <a:solidFill>
                    <a:srgbClr val="FFFFFF"/>
                  </a:solidFill>
                </a:uFill>
                <a:latin typeface="Times New Roman"/>
              </a:rPr>
              <a:t>13</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9382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768240" y="2286000"/>
            <a:ext cx="728928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768240" y="4386960"/>
            <a:ext cx="728928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76824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50360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503600" y="438696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768240" y="438696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768240" y="2286000"/>
            <a:ext cx="728928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768240" y="2286000"/>
            <a:ext cx="728928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1890720" y="2286000"/>
            <a:ext cx="5044320" cy="4022640"/>
          </a:xfrm>
          <a:prstGeom prst="rect">
            <a:avLst/>
          </a:prstGeom>
          <a:ln>
            <a:noFill/>
          </a:ln>
        </p:spPr>
      </p:pic>
      <p:pic>
        <p:nvPicPr>
          <p:cNvPr id="39" name="Picture 38"/>
          <p:cNvPicPr/>
          <p:nvPr/>
        </p:nvPicPr>
        <p:blipFill>
          <a:blip r:embed="rId2"/>
          <a:stretch/>
        </p:blipFill>
        <p:spPr>
          <a:xfrm>
            <a:off x="1890720" y="2286000"/>
            <a:ext cx="5044320" cy="40226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4" name="PlaceHolder 2"/>
          <p:cNvSpPr>
            <a:spLocks noGrp="1"/>
          </p:cNvSpPr>
          <p:nvPr>
            <p:ph type="subTitle"/>
          </p:nvPr>
        </p:nvSpPr>
        <p:spPr>
          <a:xfrm>
            <a:off x="768240" y="2286000"/>
            <a:ext cx="7289280" cy="4022640"/>
          </a:xfrm>
          <a:prstGeom prst="rect">
            <a:avLst/>
          </a:prstGeom>
        </p:spPr>
        <p:txBody>
          <a:bodyPr lIns="0" tIns="0" rIns="0" bIns="0" anchor="ctr"/>
          <a:lstStyle/>
          <a:p>
            <a:pPr algn="ctr"/>
            <a:endParaRPr lang="en-SG"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768240" y="2286000"/>
            <a:ext cx="728928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768240" y="2286000"/>
            <a:ext cx="355716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03600" y="2286000"/>
            <a:ext cx="355716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768240" y="585360"/>
            <a:ext cx="7289280" cy="6949800"/>
          </a:xfrm>
          <a:prstGeom prst="rect">
            <a:avLst/>
          </a:prstGeom>
        </p:spPr>
        <p:txBody>
          <a:bodyPr lIns="0" tIns="0" rIns="0" bIns="0" anchor="ctr"/>
          <a:lstStyle/>
          <a:p>
            <a:pPr algn="ctr"/>
            <a:endParaRPr lang="en-SG"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76824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768240" y="438696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4503600" y="2286000"/>
            <a:ext cx="355716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768240" y="2286000"/>
            <a:ext cx="7289280" cy="4022640"/>
          </a:xfrm>
          <a:prstGeom prst="rect">
            <a:avLst/>
          </a:prstGeom>
        </p:spPr>
        <p:txBody>
          <a:bodyPr lIns="0" tIns="0" rIns="0" bIns="0" anchor="ctr"/>
          <a:lstStyle/>
          <a:p>
            <a:pPr algn="ctr"/>
            <a:endParaRPr lang="en-SG"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768240" y="2286000"/>
            <a:ext cx="355716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450360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4503600" y="438696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76824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50360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768240" y="4386960"/>
            <a:ext cx="728928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768240" y="2286000"/>
            <a:ext cx="728928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768240" y="4386960"/>
            <a:ext cx="728928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76824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0360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503600" y="438696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1" name="PlaceHolder 5"/>
          <p:cNvSpPr>
            <a:spLocks noGrp="1"/>
          </p:cNvSpPr>
          <p:nvPr>
            <p:ph type="body"/>
          </p:nvPr>
        </p:nvSpPr>
        <p:spPr>
          <a:xfrm>
            <a:off x="768240" y="438696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768240" y="2286000"/>
            <a:ext cx="728928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768240" y="2286000"/>
            <a:ext cx="728928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5" name="Picture 74"/>
          <p:cNvPicPr/>
          <p:nvPr/>
        </p:nvPicPr>
        <p:blipFill>
          <a:blip r:embed="rId2"/>
          <a:stretch/>
        </p:blipFill>
        <p:spPr>
          <a:xfrm>
            <a:off x="1890720" y="2286000"/>
            <a:ext cx="5044320" cy="4022640"/>
          </a:xfrm>
          <a:prstGeom prst="rect">
            <a:avLst/>
          </a:prstGeom>
          <a:ln>
            <a:noFill/>
          </a:ln>
        </p:spPr>
      </p:pic>
      <p:pic>
        <p:nvPicPr>
          <p:cNvPr id="76" name="Picture 75"/>
          <p:cNvPicPr/>
          <p:nvPr/>
        </p:nvPicPr>
        <p:blipFill>
          <a:blip r:embed="rId2"/>
          <a:stretch/>
        </p:blipFill>
        <p:spPr>
          <a:xfrm>
            <a:off x="1890720" y="2286000"/>
            <a:ext cx="5044320" cy="40226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768240" y="2286000"/>
            <a:ext cx="728928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768240" y="2286000"/>
            <a:ext cx="355716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503600" y="2286000"/>
            <a:ext cx="355716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68240" y="585360"/>
            <a:ext cx="7289280" cy="6949800"/>
          </a:xfrm>
          <a:prstGeom prst="rect">
            <a:avLst/>
          </a:prstGeom>
        </p:spPr>
        <p:txBody>
          <a:bodyPr lIns="0" tIns="0" rIns="0" bIns="0" anchor="ctr"/>
          <a:lstStyle/>
          <a:p>
            <a:pPr algn="ctr"/>
            <a:endParaRPr lang="en-SG"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76824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768240" y="438696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503600" y="2286000"/>
            <a:ext cx="355716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768240" y="2286000"/>
            <a:ext cx="3557160" cy="40226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50360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03600" y="438696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76824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03600" y="2286000"/>
            <a:ext cx="355716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768240" y="4386960"/>
            <a:ext cx="7289280" cy="19184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7" name="CustomShape 2"/>
          <p:cNvSpPr/>
          <p:nvPr/>
        </p:nvSpPr>
        <p:spPr>
          <a:xfrm>
            <a:off x="0" y="0"/>
            <a:ext cx="9143280" cy="4571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4680" y="0"/>
            <a:ext cx="9138600" cy="457128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Line 4"/>
          <p:cNvSpPr/>
          <p:nvPr/>
        </p:nvSpPr>
        <p:spPr>
          <a:xfrm flipV="1">
            <a:off x="6289920" y="5263920"/>
            <a:ext cx="360" cy="914400"/>
          </a:xfrm>
          <a:prstGeom prst="line">
            <a:avLst/>
          </a:prstGeom>
          <a:ln w="19080">
            <a:solidFill>
              <a:schemeClr val="accent1">
                <a:lumMod val="75000"/>
              </a:schemeClr>
            </a:solidFill>
            <a:round/>
          </a:ln>
        </p:spPr>
        <p:style>
          <a:lnRef idx="1">
            <a:schemeClr val="accent1"/>
          </a:lnRef>
          <a:fillRef idx="0">
            <a:schemeClr val="accent1"/>
          </a:fillRef>
          <a:effectRef idx="0">
            <a:schemeClr val="accent1"/>
          </a:effectRef>
          <a:fontRef idx="minor"/>
        </p:style>
      </p:sp>
      <p:sp>
        <p:nvSpPr>
          <p:cNvPr id="4" name="PlaceHolder 5"/>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1" name="PlaceHolder 2"/>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768240" y="2286000"/>
            <a:ext cx="7289280" cy="402264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lliam.zheng@digipen.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hyperlink" Target="http://futura.disca.upv.es/lxr/http/ident?i=usage" TargetMode="External"/><Relationship Id="rId13" Type="http://schemas.openxmlformats.org/officeDocument/2006/relationships/hyperlink" Target="http://futura.disca.upv.es/lxr/http/ident?i=cpumask_t" TargetMode="External"/><Relationship Id="rId18" Type="http://schemas.openxmlformats.org/officeDocument/2006/relationships/hyperlink" Target="http://futura.disca.upv.es/lxr/http/ident?i=pid_t" TargetMode="External"/><Relationship Id="rId3" Type="http://schemas.openxmlformats.org/officeDocument/2006/relationships/image" Target="../media/image6.png"/><Relationship Id="rId21" Type="http://schemas.openxmlformats.org/officeDocument/2006/relationships/hyperlink" Target="http://futura.disca.upv.es/lxr/http/ident?i=uid" TargetMode="External"/><Relationship Id="rId7" Type="http://schemas.openxmlformats.org/officeDocument/2006/relationships/hyperlink" Target="http://futura.disca.upv.es/lxr/http/ident?i=atomic_t" TargetMode="External"/><Relationship Id="rId12" Type="http://schemas.openxmlformats.org/officeDocument/2006/relationships/hyperlink" Target="http://futura.disca.upv.es/lxr/http/ident?i=timestamp" TargetMode="External"/><Relationship Id="rId17" Type="http://schemas.openxmlformats.org/officeDocument/2006/relationships/hyperlink" Target="http://futura.disca.upv.es/lxr/http/ident?i=exit_signal" TargetMode="External"/><Relationship Id="rId2" Type="http://schemas.openxmlformats.org/officeDocument/2006/relationships/notesSlide" Target="../notesSlides/notesSlide20.xml"/><Relationship Id="rId16" Type="http://schemas.openxmlformats.org/officeDocument/2006/relationships/hyperlink" Target="http://futura.disca.upv.es/lxr/http/ident?i=exit_code" TargetMode="External"/><Relationship Id="rId20" Type="http://schemas.openxmlformats.org/officeDocument/2006/relationships/hyperlink" Target="http://futura.disca.upv.es/lxr/http/ident?i=uid_t" TargetMode="External"/><Relationship Id="rId1" Type="http://schemas.openxmlformats.org/officeDocument/2006/relationships/slideLayout" Target="../slideLayouts/slideLayout13.xml"/><Relationship Id="rId6" Type="http://schemas.openxmlformats.org/officeDocument/2006/relationships/hyperlink" Target="http://futura.disca.upv.es/lxr/http/ident?i=thread_info" TargetMode="External"/><Relationship Id="rId11" Type="http://schemas.openxmlformats.org/officeDocument/2006/relationships/hyperlink" Target="http://futura.disca.upv.es/lxr/http/ident?i=prio_array_t" TargetMode="External"/><Relationship Id="rId24" Type="http://schemas.openxmlformats.org/officeDocument/2006/relationships/hyperlink" Target="http://lxr.free-electrons.com/source/include/linux/sched.h#L1474" TargetMode="External"/><Relationship Id="rId5" Type="http://schemas.openxmlformats.org/officeDocument/2006/relationships/hyperlink" Target="http://futura.disca.upv.es/lxr/http/ident?i=state" TargetMode="External"/><Relationship Id="rId15" Type="http://schemas.openxmlformats.org/officeDocument/2006/relationships/hyperlink" Target="http://futura.disca.upv.es/lxr/http/ident?i=mm_struct" TargetMode="External"/><Relationship Id="rId23" Type="http://schemas.openxmlformats.org/officeDocument/2006/relationships/hyperlink" Target="http://futura.disca.upv.es/lxr/http/ident?i=gid" TargetMode="External"/><Relationship Id="rId10" Type="http://schemas.openxmlformats.org/officeDocument/2006/relationships/hyperlink" Target="http://futura.disca.upv.es/lxr/http/ident?i=list_head" TargetMode="External"/><Relationship Id="rId19" Type="http://schemas.openxmlformats.org/officeDocument/2006/relationships/hyperlink" Target="http://futura.disca.upv.es/lxr/http/ident?i=pid" TargetMode="External"/><Relationship Id="rId4" Type="http://schemas.openxmlformats.org/officeDocument/2006/relationships/hyperlink" Target="http://futura.disca.upv.es/lxr/http/ident?i=task_struct" TargetMode="External"/><Relationship Id="rId9" Type="http://schemas.openxmlformats.org/officeDocument/2006/relationships/hyperlink" Target="http://futura.disca.upv.es/lxr/http/ident?i=flags" TargetMode="External"/><Relationship Id="rId14" Type="http://schemas.openxmlformats.org/officeDocument/2006/relationships/hyperlink" Target="http://futura.disca.upv.es/lxr/http/ident?i=tasks" TargetMode="External"/><Relationship Id="rId22" Type="http://schemas.openxmlformats.org/officeDocument/2006/relationships/hyperlink" Target="http://futura.disca.upv.es/lxr/http/ident?i=gid_t"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linux.die.net/man/2/fork"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43080" y="4960080"/>
            <a:ext cx="5828760" cy="14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SG" sz="4400" b="0" strike="noStrike" spc="-1" dirty="0">
                <a:solidFill>
                  <a:srgbClr val="000000"/>
                </a:solidFill>
                <a:uFill>
                  <a:solidFill>
                    <a:srgbClr val="FFFFFF"/>
                  </a:solidFill>
                </a:uFill>
                <a:latin typeface="Arial"/>
                <a:ea typeface="DejaVu Sans"/>
              </a:rPr>
              <a:t>Processes</a:t>
            </a:r>
            <a:endParaRPr lang="en-SG" sz="1800" b="0" strike="noStrike" spc="-1" dirty="0">
              <a:solidFill>
                <a:srgbClr val="000000"/>
              </a:solidFill>
              <a:uFill>
                <a:solidFill>
                  <a:srgbClr val="FFFFFF"/>
                </a:solidFill>
              </a:uFill>
              <a:latin typeface="Arial"/>
            </a:endParaRPr>
          </a:p>
        </p:txBody>
      </p:sp>
      <p:sp>
        <p:nvSpPr>
          <p:cNvPr id="83" name="CustomShape 2"/>
          <p:cNvSpPr/>
          <p:nvPr/>
        </p:nvSpPr>
        <p:spPr>
          <a:xfrm>
            <a:off x="6458040" y="4960080"/>
            <a:ext cx="2505960" cy="14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SG" sz="1600" b="0" strike="noStrike" spc="-1">
                <a:solidFill>
                  <a:srgbClr val="0D0D0D"/>
                </a:solidFill>
                <a:uFill>
                  <a:solidFill>
                    <a:srgbClr val="FFFFFF"/>
                  </a:solidFill>
                </a:uFill>
                <a:latin typeface="Tw Cen MT"/>
                <a:ea typeface="DejaVu Sans"/>
              </a:rPr>
              <a:t>Instructor: William Zheng</a:t>
            </a:r>
            <a:endParaRPr lang="en-SG" sz="1800" b="0" strike="noStrike" spc="-1">
              <a:solidFill>
                <a:srgbClr val="000000"/>
              </a:solidFill>
              <a:uFill>
                <a:solidFill>
                  <a:srgbClr val="FFFFFF"/>
                </a:solidFill>
              </a:uFill>
              <a:latin typeface="Arial"/>
            </a:endParaRPr>
          </a:p>
          <a:p>
            <a:pPr>
              <a:lnSpc>
                <a:spcPct val="100000"/>
              </a:lnSpc>
            </a:pPr>
            <a:r>
              <a:rPr lang="en-SG" sz="1600" b="0" strike="noStrike" spc="-1">
                <a:solidFill>
                  <a:srgbClr val="0D0D0D"/>
                </a:solidFill>
                <a:uFill>
                  <a:solidFill>
                    <a:srgbClr val="FFFFFF"/>
                  </a:solidFill>
                </a:uFill>
                <a:latin typeface="Tw Cen MT"/>
                <a:ea typeface="DejaVu Sans"/>
              </a:rPr>
              <a:t>Email: </a:t>
            </a:r>
            <a:r>
              <a:rPr lang="en-SG" sz="1600" b="0" u="sng" strike="noStrike" spc="-1">
                <a:solidFill>
                  <a:srgbClr val="0000FF"/>
                </a:solidFill>
                <a:uFill>
                  <a:solidFill>
                    <a:srgbClr val="FFFFFF"/>
                  </a:solidFill>
                </a:uFill>
                <a:latin typeface="Tw Cen MT"/>
                <a:ea typeface="DejaVu Sans"/>
                <a:hlinkClick r:id="rId3"/>
              </a:rPr>
              <a:t>william.zheng@digipen.edu</a:t>
            </a:r>
            <a:endParaRPr lang="en-SG" sz="1800" b="0" strike="noStrike" spc="-1">
              <a:solidFill>
                <a:srgbClr val="000000"/>
              </a:solidFill>
              <a:uFill>
                <a:solidFill>
                  <a:srgbClr val="FFFFFF"/>
                </a:solidFill>
              </a:uFill>
              <a:latin typeface="Arial"/>
            </a:endParaRPr>
          </a:p>
          <a:p>
            <a:pPr>
              <a:lnSpc>
                <a:spcPct val="100000"/>
              </a:lnSpc>
            </a:pPr>
            <a:r>
              <a:rPr lang="en-SG" sz="1600" b="0" strike="noStrike" spc="-1">
                <a:solidFill>
                  <a:srgbClr val="0D0D0D"/>
                </a:solidFill>
                <a:uFill>
                  <a:solidFill>
                    <a:srgbClr val="FFFFFF"/>
                  </a:solidFill>
                </a:uFill>
                <a:latin typeface="Tw Cen MT"/>
                <a:ea typeface="DejaVu Sans"/>
              </a:rPr>
              <a:t>PHONE EXT: 1745</a:t>
            </a:r>
            <a:endParaRPr lang="en-SG"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Virtual Memory Layout</a:t>
            </a:r>
          </a:p>
        </p:txBody>
      </p:sp>
      <p:sp>
        <p:nvSpPr>
          <p:cNvPr id="4" name="CustomShape 3"/>
          <p:cNvSpPr/>
          <p:nvPr/>
        </p:nvSpPr>
        <p:spPr>
          <a:xfrm>
            <a:off x="6074237" y="1496290"/>
            <a:ext cx="1571400" cy="538546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6" name="CustomShape 5"/>
          <p:cNvSpPr/>
          <p:nvPr/>
        </p:nvSpPr>
        <p:spPr>
          <a:xfrm>
            <a:off x="6095477" y="6259621"/>
            <a:ext cx="1545120" cy="251387"/>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dirty="0"/>
              <a:t>Program text (.text)</a:t>
            </a:r>
            <a:endParaRPr lang="en-SG" sz="1200" b="0" strike="noStrike" spc="-1" dirty="0">
              <a:solidFill>
                <a:srgbClr val="000000"/>
              </a:solidFill>
              <a:uFill>
                <a:solidFill>
                  <a:srgbClr val="FFFFFF"/>
                </a:solidFill>
              </a:uFill>
              <a:latin typeface="Arial"/>
            </a:endParaRPr>
          </a:p>
        </p:txBody>
      </p:sp>
      <p:sp>
        <p:nvSpPr>
          <p:cNvPr id="8" name="CustomShape 8"/>
          <p:cNvSpPr/>
          <p:nvPr/>
        </p:nvSpPr>
        <p:spPr>
          <a:xfrm>
            <a:off x="6094397" y="5867221"/>
            <a:ext cx="1545120" cy="39240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dirty="0"/>
              <a:t>Initialized data (.data) </a:t>
            </a:r>
            <a:endParaRPr lang="en-SG" sz="1200" b="0" strike="noStrike" spc="-1" dirty="0">
              <a:solidFill>
                <a:srgbClr val="000000"/>
              </a:solidFill>
              <a:uFill>
                <a:solidFill>
                  <a:srgbClr val="FFFFFF"/>
                </a:solidFill>
              </a:uFill>
              <a:latin typeface="Arial"/>
            </a:endParaRPr>
          </a:p>
        </p:txBody>
      </p:sp>
      <p:sp>
        <p:nvSpPr>
          <p:cNvPr id="9" name="CustomShape 9"/>
          <p:cNvSpPr/>
          <p:nvPr/>
        </p:nvSpPr>
        <p:spPr>
          <a:xfrm>
            <a:off x="6075497" y="3868416"/>
            <a:ext cx="1563120" cy="445459"/>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10" name="CustomShape 10"/>
          <p:cNvSpPr/>
          <p:nvPr/>
        </p:nvSpPr>
        <p:spPr>
          <a:xfrm>
            <a:off x="6094397" y="3606171"/>
            <a:ext cx="1535760" cy="251387"/>
          </a:xfrm>
          <a:prstGeom prst="rect">
            <a:avLst/>
          </a:prstGeom>
          <a:solidFill>
            <a:schemeClr val="bg2">
              <a:lumMod val="75000"/>
            </a:schemeClr>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400" b="0" strike="noStrike" spc="-1" dirty="0">
                <a:solidFill>
                  <a:srgbClr val="000000"/>
                </a:solidFill>
                <a:uFill>
                  <a:solidFill>
                    <a:srgbClr val="FFFFFF"/>
                  </a:solidFill>
                </a:uFill>
                <a:latin typeface="Arial"/>
                <a:ea typeface="DejaVu Sans"/>
              </a:rPr>
              <a:t>User Stack</a:t>
            </a:r>
            <a:endParaRPr lang="en-SG" sz="1400" b="0" strike="noStrike" spc="-1" dirty="0">
              <a:solidFill>
                <a:srgbClr val="000000"/>
              </a:solidFill>
              <a:uFill>
                <a:solidFill>
                  <a:srgbClr val="FFFFFF"/>
                </a:solidFill>
              </a:uFill>
              <a:latin typeface="Arial"/>
            </a:endParaRPr>
          </a:p>
        </p:txBody>
      </p:sp>
      <p:sp>
        <p:nvSpPr>
          <p:cNvPr id="11" name="CustomShape 11"/>
          <p:cNvSpPr/>
          <p:nvPr/>
        </p:nvSpPr>
        <p:spPr>
          <a:xfrm>
            <a:off x="6107357" y="5474821"/>
            <a:ext cx="1535760" cy="39240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dirty="0"/>
              <a:t>Uninitialized data (.</a:t>
            </a:r>
            <a:r>
              <a:rPr lang="en-US" sz="1200" dirty="0" err="1"/>
              <a:t>bss</a:t>
            </a:r>
            <a:r>
              <a:rPr lang="en-US" sz="1200" dirty="0"/>
              <a:t>)</a:t>
            </a:r>
            <a:endParaRPr lang="en-SG" sz="1200" b="0" strike="noStrike" spc="-1" dirty="0">
              <a:solidFill>
                <a:srgbClr val="000000"/>
              </a:solidFill>
              <a:uFill>
                <a:solidFill>
                  <a:srgbClr val="FFFFFF"/>
                </a:solidFill>
              </a:uFill>
              <a:latin typeface="Arial"/>
            </a:endParaRPr>
          </a:p>
        </p:txBody>
      </p:sp>
      <p:sp>
        <p:nvSpPr>
          <p:cNvPr id="12" name="CustomShape 12"/>
          <p:cNvSpPr/>
          <p:nvPr/>
        </p:nvSpPr>
        <p:spPr>
          <a:xfrm rot="5400000">
            <a:off x="6781985" y="3981856"/>
            <a:ext cx="145389"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3" name="CustomShape 13"/>
          <p:cNvSpPr/>
          <p:nvPr/>
        </p:nvSpPr>
        <p:spPr>
          <a:xfrm rot="16200000" flipV="1">
            <a:off x="6785622" y="4230044"/>
            <a:ext cx="145389"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4" name="CustomShape 14"/>
          <p:cNvSpPr/>
          <p:nvPr/>
        </p:nvSpPr>
        <p:spPr>
          <a:xfrm flipH="1">
            <a:off x="7643116" y="3865918"/>
            <a:ext cx="414403" cy="2992082"/>
          </a:xfrm>
          <a:prstGeom prst="lef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17" name="CustomShape 17"/>
          <p:cNvSpPr/>
          <p:nvPr/>
        </p:nvSpPr>
        <p:spPr>
          <a:xfrm>
            <a:off x="6014117" y="5975391"/>
            <a:ext cx="914040" cy="606146"/>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19" name="CustomShape 19"/>
          <p:cNvSpPr/>
          <p:nvPr/>
        </p:nvSpPr>
        <p:spPr>
          <a:xfrm>
            <a:off x="6096917" y="1478609"/>
            <a:ext cx="1554120" cy="732019"/>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dirty="0"/>
              <a:t>Process-specific data structures Kernel stack</a:t>
            </a:r>
            <a:endParaRPr lang="en-SG" sz="1200" b="0" strike="noStrike" spc="-1" dirty="0">
              <a:solidFill>
                <a:srgbClr val="000000"/>
              </a:solidFill>
              <a:uFill>
                <a:solidFill>
                  <a:srgbClr val="FFFFFF"/>
                </a:solidFill>
              </a:uFill>
              <a:latin typeface="Arial"/>
            </a:endParaRPr>
          </a:p>
        </p:txBody>
      </p:sp>
      <p:sp>
        <p:nvSpPr>
          <p:cNvPr id="21" name="CustomShape 22"/>
          <p:cNvSpPr/>
          <p:nvPr/>
        </p:nvSpPr>
        <p:spPr>
          <a:xfrm>
            <a:off x="8083974" y="5110005"/>
            <a:ext cx="344520" cy="787584"/>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rPr>
              <a:t>Process </a:t>
            </a:r>
          </a:p>
          <a:p>
            <a:pPr>
              <a:lnSpc>
                <a:spcPct val="100000"/>
              </a:lnSpc>
            </a:pPr>
            <a:r>
              <a:rPr lang="en-SG" sz="1800" b="0" strike="noStrike" spc="-1" dirty="0">
                <a:solidFill>
                  <a:srgbClr val="000000"/>
                </a:solidFill>
                <a:uFill>
                  <a:solidFill>
                    <a:srgbClr val="FFFFFF"/>
                  </a:solidFill>
                </a:uFill>
                <a:latin typeface="Arial"/>
              </a:rPr>
              <a:t>virtual </a:t>
            </a:r>
          </a:p>
          <a:p>
            <a:pPr>
              <a:lnSpc>
                <a:spcPct val="100000"/>
              </a:lnSpc>
            </a:pPr>
            <a:r>
              <a:rPr lang="en-SG" sz="1800" b="0" strike="noStrike" spc="-1" dirty="0">
                <a:solidFill>
                  <a:srgbClr val="000000"/>
                </a:solidFill>
                <a:uFill>
                  <a:solidFill>
                    <a:srgbClr val="FFFFFF"/>
                  </a:solidFill>
                </a:uFill>
                <a:latin typeface="Arial"/>
              </a:rPr>
              <a:t>memory</a:t>
            </a:r>
          </a:p>
        </p:txBody>
      </p:sp>
      <p:sp>
        <p:nvSpPr>
          <p:cNvPr id="23" name="CustomShape 24"/>
          <p:cNvSpPr/>
          <p:nvPr/>
        </p:nvSpPr>
        <p:spPr>
          <a:xfrm>
            <a:off x="8083974" y="2210628"/>
            <a:ext cx="359280" cy="423753"/>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pc="-1" dirty="0">
                <a:solidFill>
                  <a:srgbClr val="000000"/>
                </a:solidFill>
                <a:uFill>
                  <a:solidFill>
                    <a:srgbClr val="FFFFFF"/>
                  </a:solidFill>
                </a:uFill>
                <a:latin typeface="Arial"/>
              </a:rPr>
              <a:t>Kernel </a:t>
            </a:r>
          </a:p>
          <a:p>
            <a:pPr>
              <a:lnSpc>
                <a:spcPct val="100000"/>
              </a:lnSpc>
            </a:pPr>
            <a:r>
              <a:rPr lang="en-SG" spc="-1" dirty="0">
                <a:solidFill>
                  <a:srgbClr val="000000"/>
                </a:solidFill>
                <a:uFill>
                  <a:solidFill>
                    <a:srgbClr val="FFFFFF"/>
                  </a:solidFill>
                </a:uFill>
                <a:latin typeface="Arial"/>
              </a:rPr>
              <a:t>virtual </a:t>
            </a:r>
          </a:p>
          <a:p>
            <a:pPr>
              <a:lnSpc>
                <a:spcPct val="100000"/>
              </a:lnSpc>
            </a:pPr>
            <a:r>
              <a:rPr lang="en-SG" spc="-1" dirty="0">
                <a:solidFill>
                  <a:srgbClr val="000000"/>
                </a:solidFill>
                <a:uFill>
                  <a:solidFill>
                    <a:srgbClr val="FFFFFF"/>
                  </a:solidFill>
                </a:uFill>
                <a:latin typeface="Arial"/>
              </a:rPr>
              <a:t>memory</a:t>
            </a:r>
            <a:endParaRPr lang="en-SG" sz="1800" b="0" strike="noStrike" spc="-1" dirty="0">
              <a:solidFill>
                <a:srgbClr val="000000"/>
              </a:solidFill>
              <a:uFill>
                <a:solidFill>
                  <a:srgbClr val="FFFFFF"/>
                </a:solidFill>
              </a:uFill>
              <a:latin typeface="Arial"/>
            </a:endParaRPr>
          </a:p>
        </p:txBody>
      </p:sp>
      <p:sp>
        <p:nvSpPr>
          <p:cNvPr id="24" name="CustomShape 19"/>
          <p:cNvSpPr/>
          <p:nvPr/>
        </p:nvSpPr>
        <p:spPr>
          <a:xfrm>
            <a:off x="6082517" y="2214798"/>
            <a:ext cx="1554120" cy="81380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dirty="0"/>
              <a:t>Mapping to physical memory</a:t>
            </a:r>
            <a:endParaRPr lang="en-SG" sz="1200" b="0" strike="noStrike" spc="-1" dirty="0">
              <a:solidFill>
                <a:srgbClr val="000000"/>
              </a:solidFill>
              <a:uFill>
                <a:solidFill>
                  <a:srgbClr val="FFFFFF"/>
                </a:solidFill>
              </a:uFill>
              <a:latin typeface="Arial"/>
            </a:endParaRPr>
          </a:p>
        </p:txBody>
      </p:sp>
      <p:sp>
        <p:nvSpPr>
          <p:cNvPr id="25" name="CustomShape 19"/>
          <p:cNvSpPr/>
          <p:nvPr/>
        </p:nvSpPr>
        <p:spPr>
          <a:xfrm>
            <a:off x="6085212" y="3040880"/>
            <a:ext cx="1554120" cy="57767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dirty="0"/>
              <a:t>Kernel code &amp; global data</a:t>
            </a:r>
            <a:endParaRPr lang="en-SG" sz="1200" b="0" strike="noStrike" spc="-1" dirty="0">
              <a:solidFill>
                <a:srgbClr val="000000"/>
              </a:solidFill>
              <a:uFill>
                <a:solidFill>
                  <a:srgbClr val="FFFFFF"/>
                </a:solidFill>
              </a:uFill>
              <a:latin typeface="Arial"/>
            </a:endParaRPr>
          </a:p>
        </p:txBody>
      </p:sp>
      <p:sp>
        <p:nvSpPr>
          <p:cNvPr id="26" name="Left Brace 25"/>
          <p:cNvSpPr/>
          <p:nvPr/>
        </p:nvSpPr>
        <p:spPr>
          <a:xfrm>
            <a:off x="5730428" y="1478609"/>
            <a:ext cx="300377" cy="1534611"/>
          </a:xfrm>
          <a:prstGeom prst="leftBrace">
            <a:avLst>
              <a:gd name="adj1" fmla="val 8333"/>
              <a:gd name="adj2" fmla="val 507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4631556" y="1987092"/>
            <a:ext cx="1249060" cy="523220"/>
          </a:xfrm>
          <a:prstGeom prst="rect">
            <a:avLst/>
          </a:prstGeom>
          <a:noFill/>
        </p:spPr>
        <p:txBody>
          <a:bodyPr wrap="none" rtlCol="0">
            <a:spAutoFit/>
          </a:bodyPr>
          <a:lstStyle/>
          <a:p>
            <a:r>
              <a:rPr lang="en-US" sz="1400" dirty="0"/>
              <a:t>Different for </a:t>
            </a:r>
          </a:p>
          <a:p>
            <a:r>
              <a:rPr lang="en-US" sz="1400" dirty="0"/>
              <a:t>each process</a:t>
            </a:r>
          </a:p>
        </p:txBody>
      </p:sp>
      <p:cxnSp>
        <p:nvCxnSpPr>
          <p:cNvPr id="29" name="Straight Arrow Connector 28"/>
          <p:cNvCxnSpPr/>
          <p:nvPr/>
        </p:nvCxnSpPr>
        <p:spPr>
          <a:xfrm flipV="1">
            <a:off x="5548068" y="3837761"/>
            <a:ext cx="485116" cy="19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86090" y="3725580"/>
            <a:ext cx="633507" cy="307777"/>
          </a:xfrm>
          <a:prstGeom prst="rect">
            <a:avLst/>
          </a:prstGeom>
          <a:noFill/>
        </p:spPr>
        <p:txBody>
          <a:bodyPr wrap="none" rtlCol="0">
            <a:spAutoFit/>
          </a:bodyPr>
          <a:lstStyle/>
          <a:p>
            <a:r>
              <a:rPr lang="en-US" sz="1400" dirty="0"/>
              <a:t>%</a:t>
            </a:r>
            <a:r>
              <a:rPr lang="en-US" sz="1400" dirty="0" err="1"/>
              <a:t>esp</a:t>
            </a:r>
            <a:endParaRPr lang="en-US" sz="1400" dirty="0"/>
          </a:p>
        </p:txBody>
      </p:sp>
      <p:sp>
        <p:nvSpPr>
          <p:cNvPr id="33" name="Left Brace 32"/>
          <p:cNvSpPr/>
          <p:nvPr/>
        </p:nvSpPr>
        <p:spPr>
          <a:xfrm>
            <a:off x="5721408" y="3071490"/>
            <a:ext cx="318416" cy="5655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4473604" y="3002531"/>
            <a:ext cx="1249060" cy="523220"/>
          </a:xfrm>
          <a:prstGeom prst="rect">
            <a:avLst/>
          </a:prstGeom>
          <a:noFill/>
        </p:spPr>
        <p:txBody>
          <a:bodyPr wrap="none" rtlCol="0">
            <a:spAutoFit/>
          </a:bodyPr>
          <a:lstStyle/>
          <a:p>
            <a:r>
              <a:rPr lang="en-US" sz="1400" dirty="0"/>
              <a:t>Identical for </a:t>
            </a:r>
          </a:p>
          <a:p>
            <a:r>
              <a:rPr lang="en-US" sz="1400" dirty="0"/>
              <a:t>each process</a:t>
            </a:r>
          </a:p>
        </p:txBody>
      </p:sp>
      <p:sp>
        <p:nvSpPr>
          <p:cNvPr id="35" name="TextBox 34"/>
          <p:cNvSpPr txBox="1"/>
          <p:nvPr/>
        </p:nvSpPr>
        <p:spPr>
          <a:xfrm>
            <a:off x="4974007" y="3499675"/>
            <a:ext cx="1159292" cy="307777"/>
          </a:xfrm>
          <a:prstGeom prst="rect">
            <a:avLst/>
          </a:prstGeom>
          <a:noFill/>
        </p:spPr>
        <p:txBody>
          <a:bodyPr wrap="none" rtlCol="0">
            <a:spAutoFit/>
          </a:bodyPr>
          <a:lstStyle/>
          <a:p>
            <a:r>
              <a:rPr lang="en-US" sz="1400" dirty="0">
                <a:solidFill>
                  <a:srgbClr val="C00000"/>
                </a:solidFill>
              </a:rPr>
              <a:t>0xc0000000</a:t>
            </a:r>
          </a:p>
        </p:txBody>
      </p:sp>
      <p:sp>
        <p:nvSpPr>
          <p:cNvPr id="36" name="CustomShape 19"/>
          <p:cNvSpPr/>
          <p:nvPr/>
        </p:nvSpPr>
        <p:spPr>
          <a:xfrm>
            <a:off x="6085217" y="4298954"/>
            <a:ext cx="1554120" cy="58214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dirty="0"/>
              <a:t>Memory mapped region for shared libraries</a:t>
            </a:r>
            <a:endParaRPr lang="en-SG" sz="1200" b="0" strike="noStrike" spc="-1" dirty="0">
              <a:solidFill>
                <a:srgbClr val="000000"/>
              </a:solidFill>
              <a:uFill>
                <a:solidFill>
                  <a:srgbClr val="FFFFFF"/>
                </a:solidFill>
              </a:uFill>
              <a:latin typeface="Arial"/>
            </a:endParaRPr>
          </a:p>
        </p:txBody>
      </p:sp>
      <p:sp>
        <p:nvSpPr>
          <p:cNvPr id="37" name="CustomShape 19"/>
          <p:cNvSpPr/>
          <p:nvPr/>
        </p:nvSpPr>
        <p:spPr>
          <a:xfrm>
            <a:off x="6082517" y="5077799"/>
            <a:ext cx="1554120" cy="391169"/>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dirty="0"/>
              <a:t>Runtime heap</a:t>
            </a:r>
          </a:p>
          <a:p>
            <a:pPr algn="ctr">
              <a:lnSpc>
                <a:spcPct val="100000"/>
              </a:lnSpc>
            </a:pPr>
            <a:r>
              <a:rPr lang="en-US" sz="1200" dirty="0"/>
              <a:t>(via </a:t>
            </a:r>
            <a:r>
              <a:rPr lang="en-US" sz="1200" dirty="0" err="1"/>
              <a:t>malloc</a:t>
            </a:r>
            <a:r>
              <a:rPr lang="en-US" sz="1200" dirty="0"/>
              <a:t>)</a:t>
            </a:r>
          </a:p>
        </p:txBody>
      </p:sp>
      <p:sp>
        <p:nvSpPr>
          <p:cNvPr id="38" name="TextBox 37"/>
          <p:cNvSpPr txBox="1"/>
          <p:nvPr/>
        </p:nvSpPr>
        <p:spPr>
          <a:xfrm>
            <a:off x="4972041" y="6331638"/>
            <a:ext cx="1168910" cy="307777"/>
          </a:xfrm>
          <a:prstGeom prst="rect">
            <a:avLst/>
          </a:prstGeom>
          <a:noFill/>
        </p:spPr>
        <p:txBody>
          <a:bodyPr wrap="none" rtlCol="0">
            <a:spAutoFit/>
          </a:bodyPr>
          <a:lstStyle/>
          <a:p>
            <a:r>
              <a:rPr lang="en-US" sz="1400" dirty="0">
                <a:solidFill>
                  <a:srgbClr val="C00000"/>
                </a:solidFill>
              </a:rPr>
              <a:t>0x08048000</a:t>
            </a:r>
          </a:p>
        </p:txBody>
      </p:sp>
      <p:sp>
        <p:nvSpPr>
          <p:cNvPr id="40" name="CustomShape 5"/>
          <p:cNvSpPr/>
          <p:nvPr/>
        </p:nvSpPr>
        <p:spPr>
          <a:xfrm>
            <a:off x="6082517" y="6506414"/>
            <a:ext cx="1545120" cy="360841"/>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dirty="0"/>
              <a:t>forbidden</a:t>
            </a:r>
            <a:endParaRPr lang="en-SG" sz="1200" b="0" strike="noStrike" spc="-1" dirty="0">
              <a:solidFill>
                <a:srgbClr val="000000"/>
              </a:solidFill>
              <a:uFill>
                <a:solidFill>
                  <a:srgbClr val="FFFFFF"/>
                </a:solidFill>
              </a:uFill>
              <a:latin typeface="Arial"/>
            </a:endParaRPr>
          </a:p>
        </p:txBody>
      </p:sp>
      <p:sp>
        <p:nvSpPr>
          <p:cNvPr id="42" name="TextBox 41"/>
          <p:cNvSpPr txBox="1"/>
          <p:nvPr/>
        </p:nvSpPr>
        <p:spPr>
          <a:xfrm>
            <a:off x="5798464" y="6642991"/>
            <a:ext cx="284052" cy="307777"/>
          </a:xfrm>
          <a:prstGeom prst="rect">
            <a:avLst/>
          </a:prstGeom>
          <a:noFill/>
        </p:spPr>
        <p:txBody>
          <a:bodyPr wrap="none" rtlCol="0">
            <a:spAutoFit/>
          </a:bodyPr>
          <a:lstStyle/>
          <a:p>
            <a:r>
              <a:rPr lang="en-US" sz="1400" dirty="0">
                <a:solidFill>
                  <a:srgbClr val="C00000"/>
                </a:solidFill>
              </a:rPr>
              <a:t>0</a:t>
            </a:r>
          </a:p>
        </p:txBody>
      </p:sp>
      <p:sp>
        <p:nvSpPr>
          <p:cNvPr id="43" name="CustomShape 13"/>
          <p:cNvSpPr/>
          <p:nvPr/>
        </p:nvSpPr>
        <p:spPr>
          <a:xfrm rot="16200000" flipV="1">
            <a:off x="6780184" y="5036050"/>
            <a:ext cx="145389"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44" name="CustomShape 14"/>
          <p:cNvSpPr/>
          <p:nvPr/>
        </p:nvSpPr>
        <p:spPr>
          <a:xfrm flipH="1">
            <a:off x="7652301" y="1496290"/>
            <a:ext cx="414403" cy="2121318"/>
          </a:xfrm>
          <a:prstGeom prst="lef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45" name="TextShape 2"/>
          <p:cNvSpPr txBox="1"/>
          <p:nvPr/>
        </p:nvSpPr>
        <p:spPr>
          <a:xfrm>
            <a:off x="582930" y="1926720"/>
            <a:ext cx="3975524" cy="493128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Interrupt context</a:t>
            </a:r>
          </a:p>
          <a:p>
            <a:pPr marL="685800" lvl="1" indent="-228240">
              <a:lnSpc>
                <a:spcPct val="90000"/>
              </a:lnSpc>
              <a:buClr>
                <a:srgbClr val="000000"/>
              </a:buClr>
              <a:buFont typeface="Arial"/>
              <a:buChar char="•"/>
            </a:pPr>
            <a:r>
              <a:rPr lang="en-US" sz="2000" spc="-1" dirty="0">
                <a:solidFill>
                  <a:srgbClr val="000000"/>
                </a:solidFill>
                <a:uFill>
                  <a:solidFill>
                    <a:srgbClr val="FFFFFF"/>
                  </a:solidFill>
                </a:uFill>
                <a:latin typeface="Arial"/>
                <a:ea typeface="DejaVu Sans"/>
              </a:rPr>
              <a:t>User </a:t>
            </a:r>
            <a:r>
              <a:rPr lang="en-US" sz="2000" spc="-1" dirty="0" err="1">
                <a:solidFill>
                  <a:srgbClr val="000000"/>
                </a:solidFill>
                <a:uFill>
                  <a:solidFill>
                    <a:srgbClr val="FFFFFF"/>
                  </a:solidFill>
                </a:uFill>
                <a:latin typeface="Arial"/>
                <a:ea typeface="DejaVu Sans"/>
              </a:rPr>
              <a:t>mode</a:t>
            </a:r>
            <a:r>
              <a:rPr lang="en-US" sz="2000" spc="-1" dirty="0" err="1">
                <a:solidFill>
                  <a:srgbClr val="000000"/>
                </a:solidFill>
                <a:uFill>
                  <a:solidFill>
                    <a:srgbClr val="FFFFFF"/>
                  </a:solidFill>
                </a:uFill>
                <a:latin typeface="Arial"/>
                <a:ea typeface="DejaVu Sans"/>
                <a:sym typeface="Wingdings" panose="05000000000000000000" pitchFamily="2" charset="2"/>
              </a:rPr>
              <a:t>kernel</a:t>
            </a:r>
            <a:r>
              <a:rPr lang="en-US" sz="2000" spc="-1" dirty="0">
                <a:solidFill>
                  <a:srgbClr val="000000"/>
                </a:solidFill>
                <a:uFill>
                  <a:solidFill>
                    <a:srgbClr val="FFFFFF"/>
                  </a:solidFill>
                </a:uFill>
                <a:latin typeface="Arial"/>
                <a:ea typeface="DejaVu Sans"/>
                <a:sym typeface="Wingdings" panose="05000000000000000000" pitchFamily="2" charset="2"/>
              </a:rPr>
              <a:t> mode</a:t>
            </a:r>
            <a:endParaRPr lang="en-US" sz="2000" spc="-1" dirty="0">
              <a:solidFill>
                <a:srgbClr val="000000"/>
              </a:solidFill>
              <a:uFill>
                <a:solidFill>
                  <a:srgbClr val="FFFFFF"/>
                </a:solidFill>
              </a:uFill>
              <a:latin typeface="Arial"/>
              <a:ea typeface="DejaVu Sans"/>
            </a:endParaRPr>
          </a:p>
          <a:p>
            <a:pPr marL="685800" lvl="1"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Kernel mode</a:t>
            </a:r>
          </a:p>
          <a:p>
            <a:pPr marL="685800" lvl="1" indent="-228240">
              <a:lnSpc>
                <a:spcPct val="90000"/>
              </a:lnSpc>
              <a:buClr>
                <a:srgbClr val="000000"/>
              </a:buClr>
              <a:buFont typeface="Arial"/>
              <a:buChar char="•"/>
            </a:pPr>
            <a:r>
              <a:rPr lang="en-US" sz="2000" spc="-1" dirty="0">
                <a:solidFill>
                  <a:srgbClr val="000000"/>
                </a:solidFill>
                <a:uFill>
                  <a:solidFill>
                    <a:srgbClr val="FFFFFF"/>
                  </a:solidFill>
                </a:uFill>
                <a:latin typeface="Arial"/>
                <a:ea typeface="DejaVu Sans"/>
              </a:rPr>
              <a:t>Save on kernel mode stack for </a:t>
            </a:r>
            <a:r>
              <a:rPr lang="en-US" sz="2000" spc="-1" dirty="0" err="1">
                <a:solidFill>
                  <a:srgbClr val="000000"/>
                </a:solidFill>
                <a:uFill>
                  <a:solidFill>
                    <a:srgbClr val="FFFFFF"/>
                  </a:solidFill>
                </a:uFill>
                <a:latin typeface="Arial"/>
                <a:ea typeface="DejaVu Sans"/>
              </a:rPr>
              <a:t>intrpt</a:t>
            </a:r>
            <a:r>
              <a:rPr lang="en-US" sz="2000" spc="-1" dirty="0">
                <a:solidFill>
                  <a:srgbClr val="000000"/>
                </a:solidFill>
                <a:uFill>
                  <a:solidFill>
                    <a:srgbClr val="FFFFFF"/>
                  </a:solidFill>
                </a:uFill>
                <a:latin typeface="Arial"/>
                <a:ea typeface="DejaVu Sans"/>
              </a:rPr>
              <a:t> (</a:t>
            </a:r>
            <a:r>
              <a:rPr lang="en-US" sz="2000" spc="-1" dirty="0" err="1">
                <a:solidFill>
                  <a:srgbClr val="000000"/>
                </a:solidFill>
                <a:uFill>
                  <a:solidFill>
                    <a:srgbClr val="FFFFFF"/>
                  </a:solidFill>
                </a:uFill>
                <a:latin typeface="Arial"/>
                <a:ea typeface="DejaVu Sans"/>
              </a:rPr>
              <a:t>intrpt</a:t>
            </a:r>
            <a:r>
              <a:rPr lang="en-US" sz="2000" spc="-1" dirty="0">
                <a:solidFill>
                  <a:srgbClr val="000000"/>
                </a:solidFill>
                <a:uFill>
                  <a:solidFill>
                    <a:srgbClr val="FFFFFF"/>
                  </a:solidFill>
                </a:uFill>
                <a:latin typeface="Arial"/>
                <a:ea typeface="DejaVu Sans"/>
              </a:rPr>
              <a:t> stack)</a:t>
            </a:r>
            <a:endParaRPr lang="en-US" sz="2000" b="0" strike="noStrike" spc="-1" dirty="0">
              <a:solidFill>
                <a:srgbClr val="000000"/>
              </a:solidFill>
              <a:uFill>
                <a:solidFill>
                  <a:srgbClr val="FFFFFF"/>
                </a:solidFill>
              </a:uFill>
              <a:latin typeface="Arial"/>
              <a:ea typeface="DejaVu Sans"/>
            </a:endParaRPr>
          </a:p>
          <a:p>
            <a:pPr marL="228600" indent="-228240">
              <a:lnSpc>
                <a:spcPct val="90000"/>
              </a:lnSpc>
              <a:buClr>
                <a:srgbClr val="000000"/>
              </a:buClr>
              <a:buFont typeface="Arial"/>
              <a:buChar char="•"/>
            </a:pPr>
            <a:r>
              <a:rPr lang="en-US" sz="2800" spc="-1" dirty="0">
                <a:solidFill>
                  <a:srgbClr val="000000"/>
                </a:solidFill>
                <a:uFill>
                  <a:solidFill>
                    <a:srgbClr val="FFFFFF"/>
                  </a:solidFill>
                </a:uFill>
                <a:latin typeface="Arial"/>
              </a:rPr>
              <a:t>Process context</a:t>
            </a:r>
          </a:p>
          <a:p>
            <a:pPr marL="685800" lvl="1" indent="-228240">
              <a:lnSpc>
                <a:spcPct val="90000"/>
              </a:lnSpc>
              <a:buClr>
                <a:srgbClr val="000000"/>
              </a:buClr>
              <a:buFont typeface="Arial"/>
              <a:buChar char="•"/>
            </a:pPr>
            <a:r>
              <a:rPr lang="en-US" sz="2000" b="0" strike="noStrike" spc="-1" dirty="0" err="1">
                <a:solidFill>
                  <a:srgbClr val="000000"/>
                </a:solidFill>
                <a:uFill>
                  <a:solidFill>
                    <a:srgbClr val="FFFFFF"/>
                  </a:solidFill>
                </a:uFill>
                <a:latin typeface="Arial"/>
              </a:rPr>
              <a:t>Syscall</a:t>
            </a:r>
            <a:endParaRPr lang="en-US" sz="2000" b="0" strike="noStrike" spc="-1" dirty="0">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n-US" sz="2000" spc="-1" dirty="0">
                <a:solidFill>
                  <a:srgbClr val="000000"/>
                </a:solidFill>
                <a:uFill>
                  <a:solidFill>
                    <a:srgbClr val="FFFFFF"/>
                  </a:solidFill>
                </a:uFill>
                <a:latin typeface="Arial"/>
              </a:rPr>
              <a:t>Save state on its kernel stack</a:t>
            </a:r>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8461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x86 Interrupt</a:t>
            </a:r>
          </a:p>
        </p:txBody>
      </p:sp>
      <p:sp>
        <p:nvSpPr>
          <p:cNvPr id="3" name="Subtitle 2"/>
          <p:cNvSpPr>
            <a:spLocks noGrp="1"/>
          </p:cNvSpPr>
          <p:nvPr>
            <p:ph type="subTitle"/>
          </p:nvPr>
        </p:nvSpPr>
        <p:spPr>
          <a:xfrm>
            <a:off x="768240" y="1805940"/>
            <a:ext cx="7918560" cy="4502700"/>
          </a:xfrm>
        </p:spPr>
        <p:txBody>
          <a:bodyPr/>
          <a:lstStyle/>
          <a:p>
            <a:r>
              <a:rPr lang="en-US" sz="2400" dirty="0"/>
              <a:t>before ISR code execution </a:t>
            </a:r>
          </a:p>
          <a:p>
            <a:pPr marL="342900" lvl="2" indent="-342900">
              <a:buFont typeface="Arial" panose="020B0604020202020204" pitchFamily="34" charset="0"/>
              <a:buChar char="•"/>
            </a:pPr>
            <a:r>
              <a:rPr lang="en-US" sz="2000" dirty="0"/>
              <a:t>Save current stack pointer </a:t>
            </a:r>
          </a:p>
          <a:p>
            <a:pPr marL="342900" lvl="2" indent="-342900">
              <a:buFont typeface="Arial" panose="020B0604020202020204" pitchFamily="34" charset="0"/>
              <a:buChar char="•"/>
            </a:pPr>
            <a:r>
              <a:rPr lang="en-US" sz="2000" dirty="0"/>
              <a:t>Save current program counter </a:t>
            </a:r>
          </a:p>
          <a:p>
            <a:pPr marL="342900" lvl="2" indent="-342900">
              <a:buFont typeface="Arial" panose="020B0604020202020204" pitchFamily="34" charset="0"/>
              <a:buChar char="•"/>
            </a:pPr>
            <a:r>
              <a:rPr lang="en-US" sz="2000" dirty="0"/>
              <a:t>Save current processor status word (condition codes) </a:t>
            </a:r>
          </a:p>
          <a:p>
            <a:pPr marL="342900" lvl="2" indent="-342900">
              <a:buFont typeface="Arial" panose="020B0604020202020204" pitchFamily="34" charset="0"/>
              <a:buChar char="•"/>
            </a:pPr>
            <a:r>
              <a:rPr lang="en-US" sz="2000" dirty="0"/>
              <a:t>Switch to kernel stack; put SP, PC, PSW on stack </a:t>
            </a:r>
          </a:p>
          <a:p>
            <a:pPr marL="342900" lvl="2" indent="-342900">
              <a:buFont typeface="Arial" panose="020B0604020202020204" pitchFamily="34" charset="0"/>
              <a:buChar char="•"/>
            </a:pPr>
            <a:r>
              <a:rPr lang="en-US" sz="2000" dirty="0"/>
              <a:t>Switch to kernel mode </a:t>
            </a:r>
          </a:p>
          <a:p>
            <a:r>
              <a:rPr lang="en-US" sz="2400" dirty="0"/>
              <a:t>Vector through interrupt table </a:t>
            </a:r>
          </a:p>
          <a:p>
            <a:r>
              <a:rPr lang="en-US" sz="2400" dirty="0"/>
              <a:t>ISR saves registers it might clobber </a:t>
            </a:r>
          </a:p>
          <a:p>
            <a:r>
              <a:rPr lang="en-US" sz="2400" dirty="0"/>
              <a:t>Execution of handler code </a:t>
            </a:r>
          </a:p>
          <a:p>
            <a:r>
              <a:rPr lang="en-US" sz="2400" dirty="0"/>
              <a:t>Return / Restoring of process state (IRET instruction)</a:t>
            </a:r>
          </a:p>
        </p:txBody>
      </p:sp>
    </p:spTree>
    <p:extLst>
      <p:ext uri="{BB962C8B-B14F-4D97-AF65-F5344CB8AC3E}">
        <p14:creationId xmlns:p14="http://schemas.microsoft.com/office/powerpoint/2010/main" val="285585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Interrupt</a:t>
            </a:r>
          </a:p>
        </p:txBody>
      </p:sp>
      <p:sp>
        <p:nvSpPr>
          <p:cNvPr id="4" name="TextShape 2"/>
          <p:cNvSpPr txBox="1"/>
          <p:nvPr/>
        </p:nvSpPr>
        <p:spPr>
          <a:xfrm>
            <a:off x="540134" y="1721482"/>
            <a:ext cx="7745491" cy="932868"/>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000" dirty="0"/>
              <a:t>pointers: segment </a:t>
            </a:r>
            <a:r>
              <a:rPr lang="en-US" sz="2000" dirty="0" err="1"/>
              <a:t>base+offset</a:t>
            </a:r>
            <a:r>
              <a:rPr lang="en-US" sz="2000" dirty="0"/>
              <a:t> </a:t>
            </a:r>
          </a:p>
          <a:p>
            <a:pPr marL="228600" indent="-228240">
              <a:lnSpc>
                <a:spcPct val="90000"/>
              </a:lnSpc>
              <a:buClr>
                <a:srgbClr val="000000"/>
              </a:buClr>
              <a:buFont typeface="Arial"/>
              <a:buChar char="•"/>
            </a:pPr>
            <a:r>
              <a:rPr lang="en-US" sz="2000" dirty="0"/>
              <a:t>Current instructions: CS+EIP </a:t>
            </a:r>
          </a:p>
          <a:p>
            <a:pPr marL="228600" indent="-228240">
              <a:lnSpc>
                <a:spcPct val="90000"/>
              </a:lnSpc>
              <a:buClr>
                <a:srgbClr val="000000"/>
              </a:buClr>
              <a:buFont typeface="Arial"/>
              <a:buChar char="•"/>
            </a:pPr>
            <a:r>
              <a:rPr lang="en-US" sz="2000" dirty="0"/>
              <a:t>Current privilege: low-order bit of the ESP</a:t>
            </a:r>
            <a:endParaRPr lang="en-US" sz="2000" b="0" strike="noStrike" spc="-1" dirty="0">
              <a:solidFill>
                <a:srgbClr val="000000"/>
              </a:solidFill>
              <a:uFill>
                <a:solidFill>
                  <a:srgbClr val="FFFFFF"/>
                </a:solidFill>
              </a:uFill>
              <a:latin typeface="Arial"/>
            </a:endParaRPr>
          </a:p>
        </p:txBody>
      </p:sp>
      <p:sp>
        <p:nvSpPr>
          <p:cNvPr id="6" name="TextBox 5"/>
          <p:cNvSpPr txBox="1"/>
          <p:nvPr/>
        </p:nvSpPr>
        <p:spPr>
          <a:xfrm>
            <a:off x="1980129" y="3609305"/>
            <a:ext cx="3091046" cy="1323439"/>
          </a:xfrm>
          <a:prstGeom prst="rect">
            <a:avLst/>
          </a:prstGeom>
          <a:noFill/>
        </p:spPr>
        <p:txBody>
          <a:bodyPr wrap="square" rtlCol="0">
            <a:spAutoFit/>
          </a:bodyPr>
          <a:lstStyle/>
          <a:p>
            <a:r>
              <a:rPr lang="en-US" sz="1600" dirty="0"/>
              <a:t>void goo {</a:t>
            </a:r>
          </a:p>
          <a:p>
            <a:r>
              <a:rPr lang="en-US" sz="1600" dirty="0"/>
              <a:t> while(1) {</a:t>
            </a:r>
          </a:p>
          <a:p>
            <a:r>
              <a:rPr lang="en-US" sz="1600" dirty="0"/>
              <a:t>   …;</a:t>
            </a:r>
          </a:p>
          <a:p>
            <a:r>
              <a:rPr lang="en-US" sz="1600" dirty="0"/>
              <a:t> }</a:t>
            </a:r>
          </a:p>
          <a:p>
            <a:r>
              <a:rPr lang="en-US" sz="1600" dirty="0"/>
              <a:t>}</a:t>
            </a:r>
          </a:p>
        </p:txBody>
      </p:sp>
      <p:sp>
        <p:nvSpPr>
          <p:cNvPr id="9" name="CustomShape 19"/>
          <p:cNvSpPr/>
          <p:nvPr/>
        </p:nvSpPr>
        <p:spPr>
          <a:xfrm>
            <a:off x="2667917" y="4699520"/>
            <a:ext cx="1554120" cy="732019"/>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0" name="CustomShape 19"/>
          <p:cNvSpPr/>
          <p:nvPr/>
        </p:nvSpPr>
        <p:spPr>
          <a:xfrm>
            <a:off x="2664947" y="5435709"/>
            <a:ext cx="1554120" cy="81380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4" name="TextBox 13"/>
          <p:cNvSpPr txBox="1"/>
          <p:nvPr/>
        </p:nvSpPr>
        <p:spPr>
          <a:xfrm>
            <a:off x="2804653" y="4367864"/>
            <a:ext cx="1274708" cy="369332"/>
          </a:xfrm>
          <a:prstGeom prst="rect">
            <a:avLst/>
          </a:prstGeom>
          <a:noFill/>
        </p:spPr>
        <p:txBody>
          <a:bodyPr wrap="none" rtlCol="0">
            <a:spAutoFit/>
          </a:bodyPr>
          <a:lstStyle/>
          <a:p>
            <a:r>
              <a:rPr lang="en-US" dirty="0"/>
              <a:t>User stack</a:t>
            </a:r>
          </a:p>
        </p:txBody>
      </p:sp>
      <p:sp>
        <p:nvSpPr>
          <p:cNvPr id="15" name="CustomShape 19"/>
          <p:cNvSpPr/>
          <p:nvPr/>
        </p:nvSpPr>
        <p:spPr>
          <a:xfrm>
            <a:off x="4823036" y="3720350"/>
            <a:ext cx="1554120" cy="732019"/>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6" name="CustomShape 19"/>
          <p:cNvSpPr/>
          <p:nvPr/>
        </p:nvSpPr>
        <p:spPr>
          <a:xfrm>
            <a:off x="7189830" y="4078869"/>
            <a:ext cx="1554120" cy="81380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8" name="TextBox 17"/>
          <p:cNvSpPr txBox="1"/>
          <p:nvPr/>
        </p:nvSpPr>
        <p:spPr>
          <a:xfrm>
            <a:off x="5058922" y="3901693"/>
            <a:ext cx="1082348" cy="369332"/>
          </a:xfrm>
          <a:prstGeom prst="rect">
            <a:avLst/>
          </a:prstGeom>
          <a:noFill/>
        </p:spPr>
        <p:txBody>
          <a:bodyPr wrap="none" rtlCol="0">
            <a:spAutoFit/>
          </a:bodyPr>
          <a:lstStyle/>
          <a:p>
            <a:r>
              <a:rPr lang="en-US" dirty="0"/>
              <a:t>SS: ESP</a:t>
            </a:r>
          </a:p>
        </p:txBody>
      </p:sp>
      <p:sp>
        <p:nvSpPr>
          <p:cNvPr id="20" name="TextBox 19"/>
          <p:cNvSpPr txBox="1"/>
          <p:nvPr/>
        </p:nvSpPr>
        <p:spPr>
          <a:xfrm>
            <a:off x="7259184" y="4240510"/>
            <a:ext cx="1769888" cy="646331"/>
          </a:xfrm>
          <a:prstGeom prst="rect">
            <a:avLst/>
          </a:prstGeom>
          <a:noFill/>
        </p:spPr>
        <p:txBody>
          <a:bodyPr wrap="square" rtlCol="0">
            <a:spAutoFit/>
          </a:bodyPr>
          <a:lstStyle/>
          <a:p>
            <a:r>
              <a:rPr lang="en-US" dirty="0"/>
              <a:t>Interrupt</a:t>
            </a:r>
          </a:p>
          <a:p>
            <a:r>
              <a:rPr lang="en-US" dirty="0"/>
              <a:t>Stack</a:t>
            </a:r>
          </a:p>
        </p:txBody>
      </p:sp>
      <p:cxnSp>
        <p:nvCxnSpPr>
          <p:cNvPr id="22" name="Elbow Connector 21"/>
          <p:cNvCxnSpPr>
            <a:stCxn id="15" idx="1"/>
          </p:cNvCxnSpPr>
          <p:nvPr/>
        </p:nvCxnSpPr>
        <p:spPr>
          <a:xfrm rot="10800000" flipV="1">
            <a:off x="4104018" y="4086359"/>
            <a:ext cx="719018" cy="1345179"/>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0800000">
            <a:off x="2950030" y="4086360"/>
            <a:ext cx="1927607" cy="790335"/>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284122" y="3078931"/>
            <a:ext cx="2095445" cy="369332"/>
          </a:xfrm>
          <a:prstGeom prst="rect">
            <a:avLst/>
          </a:prstGeom>
          <a:noFill/>
        </p:spPr>
        <p:txBody>
          <a:bodyPr wrap="none" rtlCol="0">
            <a:spAutoFit/>
          </a:bodyPr>
          <a:lstStyle/>
          <a:p>
            <a:r>
              <a:rPr lang="en-US" dirty="0">
                <a:solidFill>
                  <a:srgbClr val="C00000"/>
                </a:solidFill>
              </a:rPr>
              <a:t>User-level process</a:t>
            </a:r>
          </a:p>
        </p:txBody>
      </p:sp>
      <p:sp>
        <p:nvSpPr>
          <p:cNvPr id="31" name="TextBox 30"/>
          <p:cNvSpPr txBox="1"/>
          <p:nvPr/>
        </p:nvSpPr>
        <p:spPr>
          <a:xfrm>
            <a:off x="4899933" y="3080232"/>
            <a:ext cx="1159292" cy="369332"/>
          </a:xfrm>
          <a:prstGeom prst="rect">
            <a:avLst/>
          </a:prstGeom>
          <a:noFill/>
        </p:spPr>
        <p:txBody>
          <a:bodyPr wrap="none" rtlCol="0">
            <a:spAutoFit/>
          </a:bodyPr>
          <a:lstStyle/>
          <a:p>
            <a:r>
              <a:rPr lang="en-US" dirty="0">
                <a:solidFill>
                  <a:srgbClr val="C00000"/>
                </a:solidFill>
              </a:rPr>
              <a:t>Registers</a:t>
            </a:r>
          </a:p>
        </p:txBody>
      </p:sp>
      <p:sp>
        <p:nvSpPr>
          <p:cNvPr id="32" name="TextBox 31"/>
          <p:cNvSpPr txBox="1"/>
          <p:nvPr/>
        </p:nvSpPr>
        <p:spPr>
          <a:xfrm>
            <a:off x="7292613" y="3035855"/>
            <a:ext cx="851515" cy="369332"/>
          </a:xfrm>
          <a:prstGeom prst="rect">
            <a:avLst/>
          </a:prstGeom>
          <a:noFill/>
        </p:spPr>
        <p:txBody>
          <a:bodyPr wrap="none" rtlCol="0">
            <a:spAutoFit/>
          </a:bodyPr>
          <a:lstStyle/>
          <a:p>
            <a:r>
              <a:rPr lang="en-US" dirty="0">
                <a:solidFill>
                  <a:srgbClr val="C00000"/>
                </a:solidFill>
              </a:rPr>
              <a:t>Kernel</a:t>
            </a:r>
          </a:p>
        </p:txBody>
      </p:sp>
      <p:sp>
        <p:nvSpPr>
          <p:cNvPr id="33" name="TextBox 32"/>
          <p:cNvSpPr txBox="1"/>
          <p:nvPr/>
        </p:nvSpPr>
        <p:spPr>
          <a:xfrm>
            <a:off x="7021830" y="3438562"/>
            <a:ext cx="1722120" cy="738664"/>
          </a:xfrm>
          <a:prstGeom prst="rect">
            <a:avLst/>
          </a:prstGeom>
          <a:noFill/>
        </p:spPr>
        <p:txBody>
          <a:bodyPr wrap="square" rtlCol="0">
            <a:spAutoFit/>
          </a:bodyPr>
          <a:lstStyle/>
          <a:p>
            <a:r>
              <a:rPr lang="en-US" sz="1400" dirty="0"/>
              <a:t>Handler() {</a:t>
            </a:r>
          </a:p>
          <a:p>
            <a:r>
              <a:rPr lang="en-US" sz="1400" dirty="0"/>
              <a:t>…</a:t>
            </a:r>
          </a:p>
          <a:p>
            <a:r>
              <a:rPr lang="en-US" sz="1400" dirty="0"/>
              <a:t>}</a:t>
            </a:r>
          </a:p>
        </p:txBody>
      </p:sp>
      <p:sp>
        <p:nvSpPr>
          <p:cNvPr id="34" name="CustomShape 19"/>
          <p:cNvSpPr/>
          <p:nvPr/>
        </p:nvSpPr>
        <p:spPr>
          <a:xfrm>
            <a:off x="4824952" y="4452368"/>
            <a:ext cx="1554120" cy="81380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35" name="CustomShape 19"/>
          <p:cNvSpPr/>
          <p:nvPr/>
        </p:nvSpPr>
        <p:spPr>
          <a:xfrm>
            <a:off x="4827647" y="5278450"/>
            <a:ext cx="1554120" cy="57767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36" name="TextBox 35"/>
          <p:cNvSpPr txBox="1"/>
          <p:nvPr/>
        </p:nvSpPr>
        <p:spPr>
          <a:xfrm>
            <a:off x="5070138" y="4692026"/>
            <a:ext cx="1005403" cy="369332"/>
          </a:xfrm>
          <a:prstGeom prst="rect">
            <a:avLst/>
          </a:prstGeom>
          <a:noFill/>
        </p:spPr>
        <p:txBody>
          <a:bodyPr wrap="none" rtlCol="0">
            <a:spAutoFit/>
          </a:bodyPr>
          <a:lstStyle/>
          <a:p>
            <a:r>
              <a:rPr lang="en-US" dirty="0"/>
              <a:t>CS: EIP</a:t>
            </a:r>
          </a:p>
        </p:txBody>
      </p:sp>
      <p:sp>
        <p:nvSpPr>
          <p:cNvPr id="37" name="TextBox 36"/>
          <p:cNvSpPr txBox="1"/>
          <p:nvPr/>
        </p:nvSpPr>
        <p:spPr>
          <a:xfrm>
            <a:off x="5070138" y="5370345"/>
            <a:ext cx="1769888" cy="369332"/>
          </a:xfrm>
          <a:prstGeom prst="rect">
            <a:avLst/>
          </a:prstGeom>
          <a:noFill/>
        </p:spPr>
        <p:txBody>
          <a:bodyPr wrap="square" rtlCol="0">
            <a:spAutoFit/>
          </a:bodyPr>
          <a:lstStyle/>
          <a:p>
            <a:r>
              <a:rPr lang="en-US" dirty="0"/>
              <a:t>EFLAGS</a:t>
            </a:r>
          </a:p>
        </p:txBody>
      </p:sp>
      <p:sp>
        <p:nvSpPr>
          <p:cNvPr id="41" name="CustomShape 19"/>
          <p:cNvSpPr/>
          <p:nvPr/>
        </p:nvSpPr>
        <p:spPr>
          <a:xfrm>
            <a:off x="4811331" y="5856120"/>
            <a:ext cx="1554120" cy="57767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42" name="TextBox 41"/>
          <p:cNvSpPr txBox="1"/>
          <p:nvPr/>
        </p:nvSpPr>
        <p:spPr>
          <a:xfrm>
            <a:off x="4823036" y="5960289"/>
            <a:ext cx="1769888" cy="369332"/>
          </a:xfrm>
          <a:prstGeom prst="rect">
            <a:avLst/>
          </a:prstGeom>
          <a:noFill/>
        </p:spPr>
        <p:txBody>
          <a:bodyPr wrap="square" rtlCol="0">
            <a:spAutoFit/>
          </a:bodyPr>
          <a:lstStyle/>
          <a:p>
            <a:r>
              <a:rPr lang="en-US" dirty="0"/>
              <a:t>EAX, EBX,…</a:t>
            </a:r>
          </a:p>
        </p:txBody>
      </p:sp>
    </p:spTree>
    <p:extLst>
      <p:ext uri="{BB962C8B-B14F-4D97-AF65-F5344CB8AC3E}">
        <p14:creationId xmlns:p14="http://schemas.microsoft.com/office/powerpoint/2010/main" val="182238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During Interrupt</a:t>
            </a:r>
          </a:p>
        </p:txBody>
      </p:sp>
      <p:sp>
        <p:nvSpPr>
          <p:cNvPr id="4" name="TextShape 2"/>
          <p:cNvSpPr txBox="1"/>
          <p:nvPr/>
        </p:nvSpPr>
        <p:spPr>
          <a:xfrm>
            <a:off x="162452" y="4985320"/>
            <a:ext cx="3534730" cy="856602"/>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1600" dirty="0"/>
              <a:t>Mask interrupts</a:t>
            </a:r>
          </a:p>
          <a:p>
            <a:pPr marL="228600" indent="-228240">
              <a:lnSpc>
                <a:spcPct val="90000"/>
              </a:lnSpc>
              <a:buClr>
                <a:srgbClr val="000000"/>
              </a:buClr>
              <a:buFont typeface="Arial"/>
              <a:buChar char="•"/>
            </a:pPr>
            <a:r>
              <a:rPr lang="en-US" sz="1600" dirty="0"/>
              <a:t>Save to temporary HW registers (SS:ESP, Execution </a:t>
            </a:r>
            <a:r>
              <a:rPr lang="en-US" sz="1600" dirty="0" err="1"/>
              <a:t>Flags,CS:EIP</a:t>
            </a:r>
            <a:r>
              <a:rPr lang="en-US" sz="1600" dirty="0"/>
              <a:t>)</a:t>
            </a:r>
          </a:p>
          <a:p>
            <a:pPr marL="228600" indent="-228240">
              <a:lnSpc>
                <a:spcPct val="90000"/>
              </a:lnSpc>
              <a:buClr>
                <a:srgbClr val="000000"/>
              </a:buClr>
              <a:buFont typeface="Arial"/>
              <a:buChar char="•"/>
            </a:pPr>
            <a:r>
              <a:rPr lang="en-US" sz="1600" dirty="0"/>
              <a:t>Switch to kernel mode</a:t>
            </a:r>
          </a:p>
          <a:p>
            <a:pPr marL="228600" indent="-228240">
              <a:lnSpc>
                <a:spcPct val="90000"/>
              </a:lnSpc>
              <a:buClr>
                <a:srgbClr val="000000"/>
              </a:buClr>
              <a:buFont typeface="Arial"/>
              <a:buChar char="•"/>
            </a:pPr>
            <a:r>
              <a:rPr lang="en-US" sz="1600" dirty="0"/>
              <a:t>Switch onto kernel interrupt stack</a:t>
            </a:r>
          </a:p>
          <a:p>
            <a:pPr marL="228600" indent="-228240">
              <a:lnSpc>
                <a:spcPct val="90000"/>
              </a:lnSpc>
              <a:buClr>
                <a:srgbClr val="000000"/>
              </a:buClr>
              <a:buFont typeface="Arial"/>
              <a:buChar char="•"/>
            </a:pPr>
            <a:r>
              <a:rPr lang="en-US" sz="1600" dirty="0"/>
              <a:t>Push to stack</a:t>
            </a:r>
          </a:p>
          <a:p>
            <a:pPr marL="228600" indent="-228240">
              <a:lnSpc>
                <a:spcPct val="90000"/>
              </a:lnSpc>
              <a:buClr>
                <a:srgbClr val="000000"/>
              </a:buClr>
              <a:buFont typeface="Arial"/>
              <a:buChar char="•"/>
            </a:pPr>
            <a:r>
              <a:rPr lang="en-US" sz="1600" dirty="0"/>
              <a:t>Save error code</a:t>
            </a:r>
          </a:p>
          <a:p>
            <a:pPr marL="228600" indent="-228240">
              <a:lnSpc>
                <a:spcPct val="90000"/>
              </a:lnSpc>
              <a:buClr>
                <a:srgbClr val="000000"/>
              </a:buClr>
              <a:buFont typeface="Arial"/>
              <a:buChar char="•"/>
            </a:pPr>
            <a:r>
              <a:rPr lang="en-US" sz="1600" dirty="0"/>
              <a:t>Invoke interrupt hander</a:t>
            </a:r>
          </a:p>
          <a:p>
            <a:pPr marL="228600" indent="-228240">
              <a:lnSpc>
                <a:spcPct val="90000"/>
              </a:lnSpc>
              <a:buClr>
                <a:srgbClr val="000000"/>
              </a:buClr>
              <a:buFont typeface="Arial"/>
              <a:buChar char="•"/>
            </a:pPr>
            <a:endParaRPr lang="en-US" sz="1600" b="0" strike="noStrike" spc="-1" dirty="0">
              <a:solidFill>
                <a:srgbClr val="000000"/>
              </a:solidFill>
              <a:uFill>
                <a:solidFill>
                  <a:srgbClr val="FFFFFF"/>
                </a:solidFill>
              </a:uFill>
              <a:latin typeface="Arial"/>
            </a:endParaRPr>
          </a:p>
        </p:txBody>
      </p:sp>
      <p:sp>
        <p:nvSpPr>
          <p:cNvPr id="6" name="TextBox 5"/>
          <p:cNvSpPr txBox="1"/>
          <p:nvPr/>
        </p:nvSpPr>
        <p:spPr>
          <a:xfrm>
            <a:off x="1214319" y="2650897"/>
            <a:ext cx="3091046" cy="1323439"/>
          </a:xfrm>
          <a:prstGeom prst="rect">
            <a:avLst/>
          </a:prstGeom>
          <a:noFill/>
        </p:spPr>
        <p:txBody>
          <a:bodyPr wrap="square" rtlCol="0">
            <a:spAutoFit/>
          </a:bodyPr>
          <a:lstStyle/>
          <a:p>
            <a:r>
              <a:rPr lang="en-US" sz="1600" dirty="0"/>
              <a:t>void goo {</a:t>
            </a:r>
          </a:p>
          <a:p>
            <a:r>
              <a:rPr lang="en-US" sz="1600" dirty="0"/>
              <a:t> while(1) {</a:t>
            </a:r>
          </a:p>
          <a:p>
            <a:r>
              <a:rPr lang="en-US" sz="1600" dirty="0"/>
              <a:t>   …;</a:t>
            </a:r>
          </a:p>
          <a:p>
            <a:r>
              <a:rPr lang="en-US" sz="1600" dirty="0"/>
              <a:t> }</a:t>
            </a:r>
          </a:p>
          <a:p>
            <a:r>
              <a:rPr lang="en-US" sz="1600" dirty="0"/>
              <a:t>}</a:t>
            </a:r>
          </a:p>
        </p:txBody>
      </p:sp>
      <p:sp>
        <p:nvSpPr>
          <p:cNvPr id="9" name="CustomShape 19"/>
          <p:cNvSpPr/>
          <p:nvPr/>
        </p:nvSpPr>
        <p:spPr>
          <a:xfrm>
            <a:off x="1902107" y="3741112"/>
            <a:ext cx="1554120" cy="732019"/>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0" name="CustomShape 19"/>
          <p:cNvSpPr/>
          <p:nvPr/>
        </p:nvSpPr>
        <p:spPr>
          <a:xfrm>
            <a:off x="1899137" y="4477301"/>
            <a:ext cx="1554120" cy="4092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4" name="TextBox 13"/>
          <p:cNvSpPr txBox="1"/>
          <p:nvPr/>
        </p:nvSpPr>
        <p:spPr>
          <a:xfrm>
            <a:off x="2038843" y="3409456"/>
            <a:ext cx="1274708" cy="369332"/>
          </a:xfrm>
          <a:prstGeom prst="rect">
            <a:avLst/>
          </a:prstGeom>
          <a:noFill/>
        </p:spPr>
        <p:txBody>
          <a:bodyPr wrap="none" rtlCol="0">
            <a:spAutoFit/>
          </a:bodyPr>
          <a:lstStyle/>
          <a:p>
            <a:r>
              <a:rPr lang="en-US" dirty="0"/>
              <a:t>User stack</a:t>
            </a:r>
          </a:p>
        </p:txBody>
      </p:sp>
      <p:sp>
        <p:nvSpPr>
          <p:cNvPr id="15" name="CustomShape 19"/>
          <p:cNvSpPr/>
          <p:nvPr/>
        </p:nvSpPr>
        <p:spPr>
          <a:xfrm>
            <a:off x="4057226" y="2761942"/>
            <a:ext cx="1554120" cy="732019"/>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6" name="CustomShape 19"/>
          <p:cNvSpPr/>
          <p:nvPr/>
        </p:nvSpPr>
        <p:spPr>
          <a:xfrm>
            <a:off x="6424020" y="3120461"/>
            <a:ext cx="1554120" cy="3159976"/>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8" name="TextBox 17"/>
          <p:cNvSpPr txBox="1"/>
          <p:nvPr/>
        </p:nvSpPr>
        <p:spPr>
          <a:xfrm>
            <a:off x="4293112" y="2943285"/>
            <a:ext cx="1082348" cy="369332"/>
          </a:xfrm>
          <a:prstGeom prst="rect">
            <a:avLst/>
          </a:prstGeom>
          <a:noFill/>
        </p:spPr>
        <p:txBody>
          <a:bodyPr wrap="none" rtlCol="0">
            <a:spAutoFit/>
          </a:bodyPr>
          <a:lstStyle/>
          <a:p>
            <a:r>
              <a:rPr lang="en-US" dirty="0"/>
              <a:t>SS: ESP</a:t>
            </a:r>
          </a:p>
        </p:txBody>
      </p:sp>
      <p:sp>
        <p:nvSpPr>
          <p:cNvPr id="20" name="TextBox 19"/>
          <p:cNvSpPr txBox="1"/>
          <p:nvPr/>
        </p:nvSpPr>
        <p:spPr>
          <a:xfrm>
            <a:off x="6395902" y="2845394"/>
            <a:ext cx="1673048" cy="369332"/>
          </a:xfrm>
          <a:prstGeom prst="rect">
            <a:avLst/>
          </a:prstGeom>
          <a:noFill/>
        </p:spPr>
        <p:txBody>
          <a:bodyPr wrap="square" rtlCol="0">
            <a:spAutoFit/>
          </a:bodyPr>
          <a:lstStyle/>
          <a:p>
            <a:r>
              <a:rPr lang="en-US" dirty="0"/>
              <a:t>Interrupt Stack</a:t>
            </a:r>
          </a:p>
        </p:txBody>
      </p:sp>
      <p:cxnSp>
        <p:nvCxnSpPr>
          <p:cNvPr id="22" name="Elbow Connector 21"/>
          <p:cNvCxnSpPr>
            <a:stCxn id="52" idx="1"/>
          </p:cNvCxnSpPr>
          <p:nvPr/>
        </p:nvCxnSpPr>
        <p:spPr>
          <a:xfrm rot="10800000">
            <a:off x="3481376" y="4508477"/>
            <a:ext cx="2716059" cy="1372576"/>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0800000">
            <a:off x="2155371" y="3186207"/>
            <a:ext cx="4057492" cy="1499625"/>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83921" y="2207266"/>
            <a:ext cx="2095445" cy="369332"/>
          </a:xfrm>
          <a:prstGeom prst="rect">
            <a:avLst/>
          </a:prstGeom>
          <a:noFill/>
        </p:spPr>
        <p:txBody>
          <a:bodyPr wrap="none" rtlCol="0">
            <a:spAutoFit/>
          </a:bodyPr>
          <a:lstStyle/>
          <a:p>
            <a:r>
              <a:rPr lang="en-US" dirty="0">
                <a:solidFill>
                  <a:srgbClr val="C00000"/>
                </a:solidFill>
              </a:rPr>
              <a:t>User-level process</a:t>
            </a:r>
          </a:p>
        </p:txBody>
      </p:sp>
      <p:sp>
        <p:nvSpPr>
          <p:cNvPr id="31" name="TextBox 30"/>
          <p:cNvSpPr txBox="1"/>
          <p:nvPr/>
        </p:nvSpPr>
        <p:spPr>
          <a:xfrm>
            <a:off x="4122693" y="2195445"/>
            <a:ext cx="1159292" cy="369332"/>
          </a:xfrm>
          <a:prstGeom prst="rect">
            <a:avLst/>
          </a:prstGeom>
          <a:noFill/>
        </p:spPr>
        <p:txBody>
          <a:bodyPr wrap="none" rtlCol="0">
            <a:spAutoFit/>
          </a:bodyPr>
          <a:lstStyle/>
          <a:p>
            <a:r>
              <a:rPr lang="en-US" dirty="0">
                <a:solidFill>
                  <a:srgbClr val="C00000"/>
                </a:solidFill>
              </a:rPr>
              <a:t>Registers</a:t>
            </a:r>
          </a:p>
        </p:txBody>
      </p:sp>
      <p:sp>
        <p:nvSpPr>
          <p:cNvPr id="32" name="TextBox 31"/>
          <p:cNvSpPr txBox="1"/>
          <p:nvPr/>
        </p:nvSpPr>
        <p:spPr>
          <a:xfrm>
            <a:off x="6523753" y="2170520"/>
            <a:ext cx="851515" cy="369332"/>
          </a:xfrm>
          <a:prstGeom prst="rect">
            <a:avLst/>
          </a:prstGeom>
          <a:noFill/>
        </p:spPr>
        <p:txBody>
          <a:bodyPr wrap="none" rtlCol="0">
            <a:spAutoFit/>
          </a:bodyPr>
          <a:lstStyle/>
          <a:p>
            <a:r>
              <a:rPr lang="en-US" dirty="0">
                <a:solidFill>
                  <a:srgbClr val="C00000"/>
                </a:solidFill>
              </a:rPr>
              <a:t>Kernel</a:t>
            </a:r>
          </a:p>
        </p:txBody>
      </p:sp>
      <p:sp>
        <p:nvSpPr>
          <p:cNvPr id="33" name="TextBox 32"/>
          <p:cNvSpPr txBox="1"/>
          <p:nvPr/>
        </p:nvSpPr>
        <p:spPr>
          <a:xfrm>
            <a:off x="6302698" y="2530814"/>
            <a:ext cx="1722120" cy="738664"/>
          </a:xfrm>
          <a:prstGeom prst="rect">
            <a:avLst/>
          </a:prstGeom>
          <a:noFill/>
        </p:spPr>
        <p:txBody>
          <a:bodyPr wrap="square" rtlCol="0">
            <a:spAutoFit/>
          </a:bodyPr>
          <a:lstStyle/>
          <a:p>
            <a:r>
              <a:rPr lang="en-US" sz="1400" dirty="0"/>
              <a:t>Handler() {</a:t>
            </a:r>
          </a:p>
          <a:p>
            <a:r>
              <a:rPr lang="en-US" sz="1400" dirty="0"/>
              <a:t>…</a:t>
            </a:r>
          </a:p>
          <a:p>
            <a:r>
              <a:rPr lang="en-US" sz="1400" dirty="0"/>
              <a:t>}</a:t>
            </a:r>
          </a:p>
        </p:txBody>
      </p:sp>
      <p:sp>
        <p:nvSpPr>
          <p:cNvPr id="34" name="CustomShape 19"/>
          <p:cNvSpPr/>
          <p:nvPr/>
        </p:nvSpPr>
        <p:spPr>
          <a:xfrm>
            <a:off x="4059142" y="3493960"/>
            <a:ext cx="1554120" cy="81380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36" name="TextBox 35"/>
          <p:cNvSpPr txBox="1"/>
          <p:nvPr/>
        </p:nvSpPr>
        <p:spPr>
          <a:xfrm>
            <a:off x="4304328" y="3733618"/>
            <a:ext cx="1005403" cy="369332"/>
          </a:xfrm>
          <a:prstGeom prst="rect">
            <a:avLst/>
          </a:prstGeom>
          <a:noFill/>
        </p:spPr>
        <p:txBody>
          <a:bodyPr wrap="none" rtlCol="0">
            <a:spAutoFit/>
          </a:bodyPr>
          <a:lstStyle/>
          <a:p>
            <a:r>
              <a:rPr lang="en-US" dirty="0"/>
              <a:t>CS: EIP</a:t>
            </a:r>
          </a:p>
        </p:txBody>
      </p:sp>
      <p:sp>
        <p:nvSpPr>
          <p:cNvPr id="23" name="CustomShape 19"/>
          <p:cNvSpPr/>
          <p:nvPr/>
        </p:nvSpPr>
        <p:spPr>
          <a:xfrm>
            <a:off x="4057226" y="4308871"/>
            <a:ext cx="1554120" cy="57767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24" name="CustomShape 19"/>
          <p:cNvSpPr/>
          <p:nvPr/>
        </p:nvSpPr>
        <p:spPr>
          <a:xfrm>
            <a:off x="4040910" y="4886541"/>
            <a:ext cx="1554120" cy="57767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25" name="TextBox 24"/>
          <p:cNvSpPr txBox="1"/>
          <p:nvPr/>
        </p:nvSpPr>
        <p:spPr>
          <a:xfrm>
            <a:off x="4052615" y="4990710"/>
            <a:ext cx="1769888" cy="369332"/>
          </a:xfrm>
          <a:prstGeom prst="rect">
            <a:avLst/>
          </a:prstGeom>
          <a:noFill/>
        </p:spPr>
        <p:txBody>
          <a:bodyPr wrap="square" rtlCol="0">
            <a:spAutoFit/>
          </a:bodyPr>
          <a:lstStyle/>
          <a:p>
            <a:r>
              <a:rPr lang="en-US" dirty="0"/>
              <a:t>EAX, EBX,…</a:t>
            </a:r>
          </a:p>
        </p:txBody>
      </p:sp>
      <p:sp>
        <p:nvSpPr>
          <p:cNvPr id="27" name="TextBox 26"/>
          <p:cNvSpPr txBox="1"/>
          <p:nvPr/>
        </p:nvSpPr>
        <p:spPr>
          <a:xfrm>
            <a:off x="4304328" y="4437485"/>
            <a:ext cx="1769888" cy="369332"/>
          </a:xfrm>
          <a:prstGeom prst="rect">
            <a:avLst/>
          </a:prstGeom>
          <a:noFill/>
        </p:spPr>
        <p:txBody>
          <a:bodyPr wrap="square" rtlCol="0">
            <a:spAutoFit/>
          </a:bodyPr>
          <a:lstStyle/>
          <a:p>
            <a:r>
              <a:rPr lang="en-US" dirty="0"/>
              <a:t>EFLAGS</a:t>
            </a:r>
          </a:p>
        </p:txBody>
      </p:sp>
      <p:sp>
        <p:nvSpPr>
          <p:cNvPr id="3" name="Oval 2"/>
          <p:cNvSpPr/>
          <p:nvPr/>
        </p:nvSpPr>
        <p:spPr>
          <a:xfrm>
            <a:off x="5736742" y="5614651"/>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Oval 27"/>
          <p:cNvSpPr/>
          <p:nvPr/>
        </p:nvSpPr>
        <p:spPr>
          <a:xfrm>
            <a:off x="7805211" y="5098482"/>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9" name="CustomShape 19"/>
          <p:cNvSpPr/>
          <p:nvPr/>
        </p:nvSpPr>
        <p:spPr>
          <a:xfrm>
            <a:off x="6424020" y="5881053"/>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38" name="CustomShape 19"/>
          <p:cNvSpPr/>
          <p:nvPr/>
        </p:nvSpPr>
        <p:spPr>
          <a:xfrm>
            <a:off x="6424020" y="5475935"/>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39" name="CustomShape 19"/>
          <p:cNvSpPr/>
          <p:nvPr/>
        </p:nvSpPr>
        <p:spPr>
          <a:xfrm>
            <a:off x="6424020" y="5059093"/>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40" name="CustomShape 19"/>
          <p:cNvSpPr/>
          <p:nvPr/>
        </p:nvSpPr>
        <p:spPr>
          <a:xfrm>
            <a:off x="6424020" y="4642251"/>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41" name="CustomShape 19"/>
          <p:cNvSpPr/>
          <p:nvPr/>
        </p:nvSpPr>
        <p:spPr>
          <a:xfrm>
            <a:off x="6430822" y="4225409"/>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42" name="CustomShape 19"/>
          <p:cNvSpPr/>
          <p:nvPr/>
        </p:nvSpPr>
        <p:spPr>
          <a:xfrm>
            <a:off x="6419392" y="3814429"/>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5" name="TextBox 4"/>
          <p:cNvSpPr txBox="1"/>
          <p:nvPr/>
        </p:nvSpPr>
        <p:spPr>
          <a:xfrm>
            <a:off x="6885875" y="5938872"/>
            <a:ext cx="492443" cy="369332"/>
          </a:xfrm>
          <a:prstGeom prst="rect">
            <a:avLst/>
          </a:prstGeom>
          <a:noFill/>
        </p:spPr>
        <p:txBody>
          <a:bodyPr wrap="none" rtlCol="0">
            <a:spAutoFit/>
          </a:bodyPr>
          <a:lstStyle/>
          <a:p>
            <a:r>
              <a:rPr lang="en-US" dirty="0"/>
              <a:t>SS</a:t>
            </a:r>
          </a:p>
        </p:txBody>
      </p:sp>
      <p:sp>
        <p:nvSpPr>
          <p:cNvPr id="43" name="TextBox 42"/>
          <p:cNvSpPr txBox="1"/>
          <p:nvPr/>
        </p:nvSpPr>
        <p:spPr>
          <a:xfrm>
            <a:off x="6870858" y="5494909"/>
            <a:ext cx="646331" cy="369332"/>
          </a:xfrm>
          <a:prstGeom prst="rect">
            <a:avLst/>
          </a:prstGeom>
          <a:noFill/>
        </p:spPr>
        <p:txBody>
          <a:bodyPr wrap="none" rtlCol="0">
            <a:spAutoFit/>
          </a:bodyPr>
          <a:lstStyle/>
          <a:p>
            <a:r>
              <a:rPr lang="en-US" dirty="0"/>
              <a:t>ESP</a:t>
            </a:r>
          </a:p>
        </p:txBody>
      </p:sp>
      <p:sp>
        <p:nvSpPr>
          <p:cNvPr id="44" name="TextBox 43"/>
          <p:cNvSpPr txBox="1"/>
          <p:nvPr/>
        </p:nvSpPr>
        <p:spPr>
          <a:xfrm>
            <a:off x="6646437" y="5096668"/>
            <a:ext cx="1095172" cy="369332"/>
          </a:xfrm>
          <a:prstGeom prst="rect">
            <a:avLst/>
          </a:prstGeom>
          <a:noFill/>
        </p:spPr>
        <p:txBody>
          <a:bodyPr wrap="none" rtlCol="0">
            <a:spAutoFit/>
          </a:bodyPr>
          <a:lstStyle/>
          <a:p>
            <a:r>
              <a:rPr lang="en-US" dirty="0"/>
              <a:t>EFLAGS</a:t>
            </a:r>
          </a:p>
        </p:txBody>
      </p:sp>
      <p:sp>
        <p:nvSpPr>
          <p:cNvPr id="45" name="TextBox 44"/>
          <p:cNvSpPr txBox="1"/>
          <p:nvPr/>
        </p:nvSpPr>
        <p:spPr>
          <a:xfrm>
            <a:off x="6899812" y="4685831"/>
            <a:ext cx="505267" cy="369332"/>
          </a:xfrm>
          <a:prstGeom prst="rect">
            <a:avLst/>
          </a:prstGeom>
          <a:noFill/>
        </p:spPr>
        <p:txBody>
          <a:bodyPr wrap="none" rtlCol="0">
            <a:spAutoFit/>
          </a:bodyPr>
          <a:lstStyle/>
          <a:p>
            <a:r>
              <a:rPr lang="en-US" dirty="0"/>
              <a:t>CS</a:t>
            </a:r>
          </a:p>
        </p:txBody>
      </p:sp>
      <p:sp>
        <p:nvSpPr>
          <p:cNvPr id="46" name="TextBox 45"/>
          <p:cNvSpPr txBox="1"/>
          <p:nvPr/>
        </p:nvSpPr>
        <p:spPr>
          <a:xfrm>
            <a:off x="6881223" y="4272919"/>
            <a:ext cx="556563" cy="369332"/>
          </a:xfrm>
          <a:prstGeom prst="rect">
            <a:avLst/>
          </a:prstGeom>
          <a:noFill/>
        </p:spPr>
        <p:txBody>
          <a:bodyPr wrap="none" rtlCol="0">
            <a:spAutoFit/>
          </a:bodyPr>
          <a:lstStyle/>
          <a:p>
            <a:r>
              <a:rPr lang="en-US" dirty="0"/>
              <a:t>EIP</a:t>
            </a:r>
          </a:p>
        </p:txBody>
      </p:sp>
      <p:sp>
        <p:nvSpPr>
          <p:cNvPr id="47" name="TextBox 46"/>
          <p:cNvSpPr txBox="1"/>
          <p:nvPr/>
        </p:nvSpPr>
        <p:spPr>
          <a:xfrm>
            <a:off x="6870858" y="3861232"/>
            <a:ext cx="697627" cy="369332"/>
          </a:xfrm>
          <a:prstGeom prst="rect">
            <a:avLst/>
          </a:prstGeom>
          <a:noFill/>
        </p:spPr>
        <p:txBody>
          <a:bodyPr wrap="none" rtlCol="0">
            <a:spAutoFit/>
          </a:bodyPr>
          <a:lstStyle/>
          <a:p>
            <a:r>
              <a:rPr lang="en-US" dirty="0"/>
              <a:t>Error</a:t>
            </a:r>
          </a:p>
        </p:txBody>
      </p:sp>
      <p:sp>
        <p:nvSpPr>
          <p:cNvPr id="48" name="Oval 47"/>
          <p:cNvSpPr/>
          <p:nvPr/>
        </p:nvSpPr>
        <p:spPr>
          <a:xfrm>
            <a:off x="5772999" y="4358371"/>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9" name="Oval 48"/>
          <p:cNvSpPr/>
          <p:nvPr/>
        </p:nvSpPr>
        <p:spPr>
          <a:xfrm>
            <a:off x="5736742" y="2852519"/>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0" name="Oval 49"/>
          <p:cNvSpPr/>
          <p:nvPr/>
        </p:nvSpPr>
        <p:spPr>
          <a:xfrm>
            <a:off x="5985122" y="3354231"/>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1" name="Oval 50"/>
          <p:cNvSpPr/>
          <p:nvPr/>
        </p:nvSpPr>
        <p:spPr>
          <a:xfrm>
            <a:off x="7486246" y="3876696"/>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Left Brace 7"/>
          <p:cNvSpPr/>
          <p:nvPr/>
        </p:nvSpPr>
        <p:spPr>
          <a:xfrm>
            <a:off x="6204624" y="4357761"/>
            <a:ext cx="233388" cy="632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Left Brace 51"/>
          <p:cNvSpPr/>
          <p:nvPr/>
        </p:nvSpPr>
        <p:spPr>
          <a:xfrm>
            <a:off x="6197434" y="5564578"/>
            <a:ext cx="233388" cy="632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Elbow Connector 52"/>
          <p:cNvCxnSpPr/>
          <p:nvPr/>
        </p:nvCxnSpPr>
        <p:spPr>
          <a:xfrm>
            <a:off x="5639464" y="3300372"/>
            <a:ext cx="779927" cy="496616"/>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flipH="1" flipV="1">
            <a:off x="5110706" y="2677001"/>
            <a:ext cx="1302046" cy="1144915"/>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08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Interrupt</a:t>
            </a:r>
          </a:p>
        </p:txBody>
      </p:sp>
      <p:sp>
        <p:nvSpPr>
          <p:cNvPr id="4" name="TextShape 2"/>
          <p:cNvSpPr txBox="1"/>
          <p:nvPr/>
        </p:nvSpPr>
        <p:spPr>
          <a:xfrm>
            <a:off x="346024" y="5336969"/>
            <a:ext cx="3534730" cy="856602"/>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1600" dirty="0"/>
              <a:t>Stack also contains saved registers</a:t>
            </a:r>
          </a:p>
          <a:p>
            <a:pPr marL="228600" indent="-228240">
              <a:lnSpc>
                <a:spcPct val="90000"/>
              </a:lnSpc>
              <a:buClr>
                <a:srgbClr val="000000"/>
              </a:buClr>
              <a:buFont typeface="Arial"/>
              <a:buChar char="•"/>
            </a:pPr>
            <a:r>
              <a:rPr lang="en-US" sz="1600" dirty="0"/>
              <a:t>POPs all registers – restore CPU state </a:t>
            </a:r>
          </a:p>
          <a:p>
            <a:pPr marL="228600" indent="-228240">
              <a:lnSpc>
                <a:spcPct val="90000"/>
              </a:lnSpc>
              <a:buClr>
                <a:srgbClr val="000000"/>
              </a:buClr>
              <a:buFont typeface="Arial"/>
              <a:buChar char="•"/>
            </a:pPr>
            <a:r>
              <a:rPr lang="en-US" sz="1600" dirty="0"/>
              <a:t>POP error code </a:t>
            </a:r>
          </a:p>
          <a:p>
            <a:pPr marL="228600" indent="-228240">
              <a:lnSpc>
                <a:spcPct val="90000"/>
              </a:lnSpc>
              <a:buClr>
                <a:srgbClr val="000000"/>
              </a:buClr>
              <a:buFont typeface="Arial"/>
              <a:buChar char="•"/>
            </a:pPr>
            <a:r>
              <a:rPr lang="en-US" sz="1600" dirty="0"/>
              <a:t>IRET – Restores SS:ESP, Execution Flags, CS:EIP – returns</a:t>
            </a:r>
            <a:endParaRPr lang="en-US" sz="1600" b="0" strike="noStrike" spc="-1" dirty="0">
              <a:solidFill>
                <a:srgbClr val="000000"/>
              </a:solidFill>
              <a:uFill>
                <a:solidFill>
                  <a:srgbClr val="FFFFFF"/>
                </a:solidFill>
              </a:uFill>
              <a:latin typeface="Arial"/>
            </a:endParaRPr>
          </a:p>
        </p:txBody>
      </p:sp>
      <p:sp>
        <p:nvSpPr>
          <p:cNvPr id="6" name="TextBox 5"/>
          <p:cNvSpPr txBox="1"/>
          <p:nvPr/>
        </p:nvSpPr>
        <p:spPr>
          <a:xfrm>
            <a:off x="1151483" y="2609357"/>
            <a:ext cx="3091046" cy="1323439"/>
          </a:xfrm>
          <a:prstGeom prst="rect">
            <a:avLst/>
          </a:prstGeom>
          <a:noFill/>
        </p:spPr>
        <p:txBody>
          <a:bodyPr wrap="square" rtlCol="0">
            <a:spAutoFit/>
          </a:bodyPr>
          <a:lstStyle/>
          <a:p>
            <a:r>
              <a:rPr lang="en-US" sz="1600" dirty="0"/>
              <a:t>void goo {</a:t>
            </a:r>
          </a:p>
          <a:p>
            <a:r>
              <a:rPr lang="en-US" sz="1600" dirty="0"/>
              <a:t> while(1) {</a:t>
            </a:r>
          </a:p>
          <a:p>
            <a:r>
              <a:rPr lang="en-US" sz="1600" dirty="0"/>
              <a:t>   …;</a:t>
            </a:r>
          </a:p>
          <a:p>
            <a:r>
              <a:rPr lang="en-US" sz="1600" dirty="0"/>
              <a:t> }</a:t>
            </a:r>
          </a:p>
          <a:p>
            <a:r>
              <a:rPr lang="en-US" sz="1600" dirty="0"/>
              <a:t>}</a:t>
            </a:r>
          </a:p>
        </p:txBody>
      </p:sp>
      <p:sp>
        <p:nvSpPr>
          <p:cNvPr id="9" name="CustomShape 19"/>
          <p:cNvSpPr/>
          <p:nvPr/>
        </p:nvSpPr>
        <p:spPr>
          <a:xfrm>
            <a:off x="1890677" y="3975775"/>
            <a:ext cx="1554120" cy="732019"/>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0" name="CustomShape 19"/>
          <p:cNvSpPr/>
          <p:nvPr/>
        </p:nvSpPr>
        <p:spPr>
          <a:xfrm>
            <a:off x="1887707" y="4711964"/>
            <a:ext cx="1554120" cy="45684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4" name="TextBox 13"/>
          <p:cNvSpPr txBox="1"/>
          <p:nvPr/>
        </p:nvSpPr>
        <p:spPr>
          <a:xfrm>
            <a:off x="2027413" y="3644119"/>
            <a:ext cx="1274708" cy="369332"/>
          </a:xfrm>
          <a:prstGeom prst="rect">
            <a:avLst/>
          </a:prstGeom>
          <a:noFill/>
        </p:spPr>
        <p:txBody>
          <a:bodyPr wrap="none" rtlCol="0">
            <a:spAutoFit/>
          </a:bodyPr>
          <a:lstStyle/>
          <a:p>
            <a:r>
              <a:rPr lang="en-US" dirty="0"/>
              <a:t>User stack</a:t>
            </a:r>
          </a:p>
        </p:txBody>
      </p:sp>
      <p:sp>
        <p:nvSpPr>
          <p:cNvPr id="15" name="CustomShape 19"/>
          <p:cNvSpPr/>
          <p:nvPr/>
        </p:nvSpPr>
        <p:spPr>
          <a:xfrm>
            <a:off x="4017490" y="3130443"/>
            <a:ext cx="1554120" cy="732019"/>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6" name="CustomShape 19"/>
          <p:cNvSpPr/>
          <p:nvPr/>
        </p:nvSpPr>
        <p:spPr>
          <a:xfrm>
            <a:off x="6384284" y="3636342"/>
            <a:ext cx="1554120" cy="3159976"/>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18" name="TextBox 17"/>
          <p:cNvSpPr txBox="1"/>
          <p:nvPr/>
        </p:nvSpPr>
        <p:spPr>
          <a:xfrm>
            <a:off x="4253376" y="3311786"/>
            <a:ext cx="1082348" cy="369332"/>
          </a:xfrm>
          <a:prstGeom prst="rect">
            <a:avLst/>
          </a:prstGeom>
          <a:noFill/>
        </p:spPr>
        <p:txBody>
          <a:bodyPr wrap="none" rtlCol="0">
            <a:spAutoFit/>
          </a:bodyPr>
          <a:lstStyle/>
          <a:p>
            <a:r>
              <a:rPr lang="en-US" dirty="0"/>
              <a:t>SS: ESP</a:t>
            </a:r>
          </a:p>
        </p:txBody>
      </p:sp>
      <p:sp>
        <p:nvSpPr>
          <p:cNvPr id="20" name="TextBox 19"/>
          <p:cNvSpPr txBox="1"/>
          <p:nvPr/>
        </p:nvSpPr>
        <p:spPr>
          <a:xfrm>
            <a:off x="6356166" y="3361275"/>
            <a:ext cx="1673048" cy="369332"/>
          </a:xfrm>
          <a:prstGeom prst="rect">
            <a:avLst/>
          </a:prstGeom>
          <a:noFill/>
        </p:spPr>
        <p:txBody>
          <a:bodyPr wrap="square" rtlCol="0">
            <a:spAutoFit/>
          </a:bodyPr>
          <a:lstStyle/>
          <a:p>
            <a:r>
              <a:rPr lang="en-US" dirty="0"/>
              <a:t>Interrupt Stack</a:t>
            </a:r>
          </a:p>
        </p:txBody>
      </p:sp>
      <p:cxnSp>
        <p:nvCxnSpPr>
          <p:cNvPr id="22" name="Elbow Connector 21"/>
          <p:cNvCxnSpPr>
            <a:stCxn id="52" idx="1"/>
          </p:cNvCxnSpPr>
          <p:nvPr/>
        </p:nvCxnSpPr>
        <p:spPr>
          <a:xfrm rot="10800000">
            <a:off x="3441640" y="5024358"/>
            <a:ext cx="2716059" cy="1372576"/>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1"/>
          </p:cNvCxnSpPr>
          <p:nvPr/>
        </p:nvCxnSpPr>
        <p:spPr>
          <a:xfrm rot="10800000">
            <a:off x="2129654" y="3195269"/>
            <a:ext cx="4035235" cy="199484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06882" y="2355186"/>
            <a:ext cx="2095445" cy="369332"/>
          </a:xfrm>
          <a:prstGeom prst="rect">
            <a:avLst/>
          </a:prstGeom>
          <a:noFill/>
        </p:spPr>
        <p:txBody>
          <a:bodyPr wrap="none" rtlCol="0">
            <a:spAutoFit/>
          </a:bodyPr>
          <a:lstStyle/>
          <a:p>
            <a:r>
              <a:rPr lang="en-US" dirty="0">
                <a:solidFill>
                  <a:srgbClr val="C00000"/>
                </a:solidFill>
              </a:rPr>
              <a:t>User-level process</a:t>
            </a:r>
          </a:p>
        </p:txBody>
      </p:sp>
      <p:sp>
        <p:nvSpPr>
          <p:cNvPr id="31" name="TextBox 30"/>
          <p:cNvSpPr txBox="1"/>
          <p:nvPr/>
        </p:nvSpPr>
        <p:spPr>
          <a:xfrm>
            <a:off x="4122693" y="2356487"/>
            <a:ext cx="1159292" cy="369332"/>
          </a:xfrm>
          <a:prstGeom prst="rect">
            <a:avLst/>
          </a:prstGeom>
          <a:noFill/>
        </p:spPr>
        <p:txBody>
          <a:bodyPr wrap="none" rtlCol="0">
            <a:spAutoFit/>
          </a:bodyPr>
          <a:lstStyle/>
          <a:p>
            <a:r>
              <a:rPr lang="en-US" dirty="0">
                <a:solidFill>
                  <a:srgbClr val="C00000"/>
                </a:solidFill>
              </a:rPr>
              <a:t>Registers</a:t>
            </a:r>
          </a:p>
        </p:txBody>
      </p:sp>
      <p:sp>
        <p:nvSpPr>
          <p:cNvPr id="32" name="TextBox 31"/>
          <p:cNvSpPr txBox="1"/>
          <p:nvPr/>
        </p:nvSpPr>
        <p:spPr>
          <a:xfrm>
            <a:off x="6515373" y="2312110"/>
            <a:ext cx="851515" cy="369332"/>
          </a:xfrm>
          <a:prstGeom prst="rect">
            <a:avLst/>
          </a:prstGeom>
          <a:noFill/>
        </p:spPr>
        <p:txBody>
          <a:bodyPr wrap="none" rtlCol="0">
            <a:spAutoFit/>
          </a:bodyPr>
          <a:lstStyle/>
          <a:p>
            <a:r>
              <a:rPr lang="en-US" dirty="0">
                <a:solidFill>
                  <a:srgbClr val="C00000"/>
                </a:solidFill>
              </a:rPr>
              <a:t>Kernel</a:t>
            </a:r>
          </a:p>
        </p:txBody>
      </p:sp>
      <p:sp>
        <p:nvSpPr>
          <p:cNvPr id="33" name="TextBox 32"/>
          <p:cNvSpPr txBox="1"/>
          <p:nvPr/>
        </p:nvSpPr>
        <p:spPr>
          <a:xfrm>
            <a:off x="6275782" y="2533401"/>
            <a:ext cx="1722120" cy="830997"/>
          </a:xfrm>
          <a:prstGeom prst="rect">
            <a:avLst/>
          </a:prstGeom>
          <a:noFill/>
        </p:spPr>
        <p:txBody>
          <a:bodyPr wrap="square" rtlCol="0">
            <a:spAutoFit/>
          </a:bodyPr>
          <a:lstStyle/>
          <a:p>
            <a:r>
              <a:rPr lang="en-US" sz="1600" dirty="0"/>
              <a:t>Handler() {</a:t>
            </a:r>
          </a:p>
          <a:p>
            <a:r>
              <a:rPr lang="en-US" sz="1600" dirty="0"/>
              <a:t>…</a:t>
            </a:r>
          </a:p>
          <a:p>
            <a:r>
              <a:rPr lang="en-US" sz="1600" dirty="0"/>
              <a:t>}</a:t>
            </a:r>
          </a:p>
        </p:txBody>
      </p:sp>
      <p:sp>
        <p:nvSpPr>
          <p:cNvPr id="34" name="CustomShape 19"/>
          <p:cNvSpPr/>
          <p:nvPr/>
        </p:nvSpPr>
        <p:spPr>
          <a:xfrm>
            <a:off x="4019406" y="3862461"/>
            <a:ext cx="1554120" cy="81380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36" name="TextBox 35"/>
          <p:cNvSpPr txBox="1"/>
          <p:nvPr/>
        </p:nvSpPr>
        <p:spPr>
          <a:xfrm>
            <a:off x="4264592" y="4102119"/>
            <a:ext cx="1005403" cy="369332"/>
          </a:xfrm>
          <a:prstGeom prst="rect">
            <a:avLst/>
          </a:prstGeom>
          <a:noFill/>
        </p:spPr>
        <p:txBody>
          <a:bodyPr wrap="none" rtlCol="0">
            <a:spAutoFit/>
          </a:bodyPr>
          <a:lstStyle/>
          <a:p>
            <a:r>
              <a:rPr lang="en-US" dirty="0"/>
              <a:t>CS: EIP</a:t>
            </a:r>
          </a:p>
        </p:txBody>
      </p:sp>
      <p:sp>
        <p:nvSpPr>
          <p:cNvPr id="23" name="CustomShape 19"/>
          <p:cNvSpPr/>
          <p:nvPr/>
        </p:nvSpPr>
        <p:spPr>
          <a:xfrm>
            <a:off x="4017490" y="4677372"/>
            <a:ext cx="1554120" cy="57767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24" name="CustomShape 19"/>
          <p:cNvSpPr/>
          <p:nvPr/>
        </p:nvSpPr>
        <p:spPr>
          <a:xfrm>
            <a:off x="4001174" y="5255042"/>
            <a:ext cx="1554120" cy="57767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25" name="TextBox 24"/>
          <p:cNvSpPr txBox="1"/>
          <p:nvPr/>
        </p:nvSpPr>
        <p:spPr>
          <a:xfrm>
            <a:off x="4012879" y="5359211"/>
            <a:ext cx="1769888" cy="369332"/>
          </a:xfrm>
          <a:prstGeom prst="rect">
            <a:avLst/>
          </a:prstGeom>
          <a:noFill/>
        </p:spPr>
        <p:txBody>
          <a:bodyPr wrap="square" rtlCol="0">
            <a:spAutoFit/>
          </a:bodyPr>
          <a:lstStyle/>
          <a:p>
            <a:r>
              <a:rPr lang="en-US" dirty="0"/>
              <a:t>EAX, EBX,…</a:t>
            </a:r>
          </a:p>
        </p:txBody>
      </p:sp>
      <p:sp>
        <p:nvSpPr>
          <p:cNvPr id="27" name="TextBox 26"/>
          <p:cNvSpPr txBox="1"/>
          <p:nvPr/>
        </p:nvSpPr>
        <p:spPr>
          <a:xfrm>
            <a:off x="4264592" y="4805986"/>
            <a:ext cx="1769888" cy="369332"/>
          </a:xfrm>
          <a:prstGeom prst="rect">
            <a:avLst/>
          </a:prstGeom>
          <a:noFill/>
        </p:spPr>
        <p:txBody>
          <a:bodyPr wrap="square" rtlCol="0">
            <a:spAutoFit/>
          </a:bodyPr>
          <a:lstStyle/>
          <a:p>
            <a:r>
              <a:rPr lang="en-US" dirty="0"/>
              <a:t>EFLAGS</a:t>
            </a:r>
          </a:p>
        </p:txBody>
      </p:sp>
      <p:sp>
        <p:nvSpPr>
          <p:cNvPr id="3" name="Oval 2"/>
          <p:cNvSpPr/>
          <p:nvPr/>
        </p:nvSpPr>
        <p:spPr>
          <a:xfrm>
            <a:off x="5423142" y="5407545"/>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Oval 27"/>
          <p:cNvSpPr/>
          <p:nvPr/>
        </p:nvSpPr>
        <p:spPr>
          <a:xfrm>
            <a:off x="7809875" y="4403550"/>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9" name="CustomShape 19"/>
          <p:cNvSpPr/>
          <p:nvPr/>
        </p:nvSpPr>
        <p:spPr>
          <a:xfrm>
            <a:off x="6384284" y="6396934"/>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38" name="CustomShape 19"/>
          <p:cNvSpPr/>
          <p:nvPr/>
        </p:nvSpPr>
        <p:spPr>
          <a:xfrm>
            <a:off x="6384284" y="5991816"/>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39" name="CustomShape 19"/>
          <p:cNvSpPr/>
          <p:nvPr/>
        </p:nvSpPr>
        <p:spPr>
          <a:xfrm>
            <a:off x="6384284" y="5574974"/>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40" name="CustomShape 19"/>
          <p:cNvSpPr/>
          <p:nvPr/>
        </p:nvSpPr>
        <p:spPr>
          <a:xfrm>
            <a:off x="6384284" y="5158132"/>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41" name="CustomShape 19"/>
          <p:cNvSpPr/>
          <p:nvPr/>
        </p:nvSpPr>
        <p:spPr>
          <a:xfrm>
            <a:off x="6391086" y="4741290"/>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42" name="CustomShape 19"/>
          <p:cNvSpPr/>
          <p:nvPr/>
        </p:nvSpPr>
        <p:spPr>
          <a:xfrm>
            <a:off x="6379656" y="4330310"/>
            <a:ext cx="1554120" cy="405118"/>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5" name="TextBox 4"/>
          <p:cNvSpPr txBox="1"/>
          <p:nvPr/>
        </p:nvSpPr>
        <p:spPr>
          <a:xfrm>
            <a:off x="6846139" y="6454753"/>
            <a:ext cx="492443" cy="369332"/>
          </a:xfrm>
          <a:prstGeom prst="rect">
            <a:avLst/>
          </a:prstGeom>
          <a:noFill/>
        </p:spPr>
        <p:txBody>
          <a:bodyPr wrap="none" rtlCol="0">
            <a:spAutoFit/>
          </a:bodyPr>
          <a:lstStyle/>
          <a:p>
            <a:r>
              <a:rPr lang="en-US" dirty="0"/>
              <a:t>SS</a:t>
            </a:r>
          </a:p>
        </p:txBody>
      </p:sp>
      <p:sp>
        <p:nvSpPr>
          <p:cNvPr id="43" name="TextBox 42"/>
          <p:cNvSpPr txBox="1"/>
          <p:nvPr/>
        </p:nvSpPr>
        <p:spPr>
          <a:xfrm>
            <a:off x="6831122" y="6010790"/>
            <a:ext cx="646331" cy="369332"/>
          </a:xfrm>
          <a:prstGeom prst="rect">
            <a:avLst/>
          </a:prstGeom>
          <a:noFill/>
        </p:spPr>
        <p:txBody>
          <a:bodyPr wrap="none" rtlCol="0">
            <a:spAutoFit/>
          </a:bodyPr>
          <a:lstStyle/>
          <a:p>
            <a:r>
              <a:rPr lang="en-US" dirty="0"/>
              <a:t>ESP</a:t>
            </a:r>
          </a:p>
        </p:txBody>
      </p:sp>
      <p:sp>
        <p:nvSpPr>
          <p:cNvPr id="44" name="TextBox 43"/>
          <p:cNvSpPr txBox="1"/>
          <p:nvPr/>
        </p:nvSpPr>
        <p:spPr>
          <a:xfrm>
            <a:off x="6606701" y="5612549"/>
            <a:ext cx="1095172" cy="369332"/>
          </a:xfrm>
          <a:prstGeom prst="rect">
            <a:avLst/>
          </a:prstGeom>
          <a:noFill/>
        </p:spPr>
        <p:txBody>
          <a:bodyPr wrap="none" rtlCol="0">
            <a:spAutoFit/>
          </a:bodyPr>
          <a:lstStyle/>
          <a:p>
            <a:r>
              <a:rPr lang="en-US" dirty="0"/>
              <a:t>EFLAGS</a:t>
            </a:r>
          </a:p>
        </p:txBody>
      </p:sp>
      <p:sp>
        <p:nvSpPr>
          <p:cNvPr id="45" name="TextBox 44"/>
          <p:cNvSpPr txBox="1"/>
          <p:nvPr/>
        </p:nvSpPr>
        <p:spPr>
          <a:xfrm>
            <a:off x="6860076" y="5201712"/>
            <a:ext cx="505267" cy="369332"/>
          </a:xfrm>
          <a:prstGeom prst="rect">
            <a:avLst/>
          </a:prstGeom>
          <a:noFill/>
        </p:spPr>
        <p:txBody>
          <a:bodyPr wrap="none" rtlCol="0">
            <a:spAutoFit/>
          </a:bodyPr>
          <a:lstStyle/>
          <a:p>
            <a:r>
              <a:rPr lang="en-US" dirty="0"/>
              <a:t>CS</a:t>
            </a:r>
          </a:p>
        </p:txBody>
      </p:sp>
      <p:sp>
        <p:nvSpPr>
          <p:cNvPr id="46" name="TextBox 45"/>
          <p:cNvSpPr txBox="1"/>
          <p:nvPr/>
        </p:nvSpPr>
        <p:spPr>
          <a:xfrm>
            <a:off x="6841487" y="4788800"/>
            <a:ext cx="556563" cy="369332"/>
          </a:xfrm>
          <a:prstGeom prst="rect">
            <a:avLst/>
          </a:prstGeom>
          <a:noFill/>
        </p:spPr>
        <p:txBody>
          <a:bodyPr wrap="none" rtlCol="0">
            <a:spAutoFit/>
          </a:bodyPr>
          <a:lstStyle/>
          <a:p>
            <a:r>
              <a:rPr lang="en-US" dirty="0"/>
              <a:t>EIP</a:t>
            </a:r>
          </a:p>
        </p:txBody>
      </p:sp>
      <p:sp>
        <p:nvSpPr>
          <p:cNvPr id="47" name="TextBox 46"/>
          <p:cNvSpPr txBox="1"/>
          <p:nvPr/>
        </p:nvSpPr>
        <p:spPr>
          <a:xfrm>
            <a:off x="6831122" y="4377113"/>
            <a:ext cx="697627" cy="369332"/>
          </a:xfrm>
          <a:prstGeom prst="rect">
            <a:avLst/>
          </a:prstGeom>
          <a:noFill/>
        </p:spPr>
        <p:txBody>
          <a:bodyPr wrap="none" rtlCol="0">
            <a:spAutoFit/>
          </a:bodyPr>
          <a:lstStyle/>
          <a:p>
            <a:r>
              <a:rPr lang="en-US" dirty="0"/>
              <a:t>Error</a:t>
            </a:r>
          </a:p>
        </p:txBody>
      </p:sp>
      <p:sp>
        <p:nvSpPr>
          <p:cNvPr id="48" name="Oval 47"/>
          <p:cNvSpPr/>
          <p:nvPr/>
        </p:nvSpPr>
        <p:spPr>
          <a:xfrm>
            <a:off x="6078433" y="5732265"/>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1" name="Oval 50"/>
          <p:cNvSpPr/>
          <p:nvPr/>
        </p:nvSpPr>
        <p:spPr>
          <a:xfrm>
            <a:off x="7788965" y="3911773"/>
            <a:ext cx="355114" cy="333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Left Brace 7"/>
          <p:cNvSpPr/>
          <p:nvPr/>
        </p:nvSpPr>
        <p:spPr>
          <a:xfrm>
            <a:off x="6164888" y="4873642"/>
            <a:ext cx="233388" cy="632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Left Brace 51"/>
          <p:cNvSpPr/>
          <p:nvPr/>
        </p:nvSpPr>
        <p:spPr>
          <a:xfrm>
            <a:off x="6157698" y="6080459"/>
            <a:ext cx="233388" cy="632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Elbow Connector 52"/>
          <p:cNvCxnSpPr/>
          <p:nvPr/>
        </p:nvCxnSpPr>
        <p:spPr>
          <a:xfrm>
            <a:off x="5610918" y="3784414"/>
            <a:ext cx="787358" cy="7145"/>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flipV="1">
            <a:off x="5180729" y="3082738"/>
            <a:ext cx="1066747" cy="1004823"/>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CustomShape 19"/>
          <p:cNvSpPr/>
          <p:nvPr/>
        </p:nvSpPr>
        <p:spPr>
          <a:xfrm>
            <a:off x="6368466" y="3774298"/>
            <a:ext cx="1554120" cy="552081"/>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SG" sz="1200" b="0" strike="noStrike" spc="-1" dirty="0">
              <a:solidFill>
                <a:srgbClr val="000000"/>
              </a:solidFill>
              <a:uFill>
                <a:solidFill>
                  <a:srgbClr val="FFFFFF"/>
                </a:solidFill>
              </a:uFill>
              <a:latin typeface="Arial"/>
            </a:endParaRPr>
          </a:p>
        </p:txBody>
      </p:sp>
      <p:sp>
        <p:nvSpPr>
          <p:cNvPr id="7" name="TextBox 6"/>
          <p:cNvSpPr txBox="1"/>
          <p:nvPr/>
        </p:nvSpPr>
        <p:spPr>
          <a:xfrm>
            <a:off x="6398276" y="3744089"/>
            <a:ext cx="1492716" cy="646331"/>
          </a:xfrm>
          <a:prstGeom prst="rect">
            <a:avLst/>
          </a:prstGeom>
          <a:noFill/>
        </p:spPr>
        <p:txBody>
          <a:bodyPr wrap="none" rtlCol="0">
            <a:spAutoFit/>
          </a:bodyPr>
          <a:lstStyle/>
          <a:p>
            <a:r>
              <a:rPr lang="en-US" dirty="0"/>
              <a:t>SS, ESP, </a:t>
            </a:r>
          </a:p>
          <a:p>
            <a:r>
              <a:rPr lang="en-US" dirty="0"/>
              <a:t>EAX, EBX, ..</a:t>
            </a:r>
          </a:p>
        </p:txBody>
      </p:sp>
    </p:spTree>
    <p:extLst>
      <p:ext uri="{BB962C8B-B14F-4D97-AF65-F5344CB8AC3E}">
        <p14:creationId xmlns:p14="http://schemas.microsoft.com/office/powerpoint/2010/main" val="37756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758520" y="1049040"/>
            <a:ext cx="8229240" cy="57600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Context Switch</a:t>
            </a:r>
            <a:endParaRPr lang="en-US" sz="1800" b="0" strike="noStrike" spc="-1">
              <a:solidFill>
                <a:srgbClr val="000000"/>
              </a:solidFill>
              <a:uFill>
                <a:solidFill>
                  <a:srgbClr val="FFFFFF"/>
                </a:solidFill>
              </a:uFill>
              <a:latin typeface="Arial"/>
            </a:endParaRPr>
          </a:p>
        </p:txBody>
      </p:sp>
      <p:pic>
        <p:nvPicPr>
          <p:cNvPr id="198" name="Picture 2"/>
          <p:cNvPicPr/>
          <p:nvPr/>
        </p:nvPicPr>
        <p:blipFill>
          <a:blip r:embed="rId3"/>
          <a:stretch/>
        </p:blipFill>
        <p:spPr>
          <a:xfrm>
            <a:off x="1354680" y="1625400"/>
            <a:ext cx="6214680" cy="5079240"/>
          </a:xfrm>
          <a:prstGeom prst="rect">
            <a:avLst/>
          </a:prstGeom>
          <a:ln w="936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Interrupt</a:t>
            </a:r>
          </a:p>
        </p:txBody>
      </p:sp>
      <p:pic>
        <p:nvPicPr>
          <p:cNvPr id="1026" name="Picture 2" descr="x86 interrup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090" y="1867062"/>
            <a:ext cx="6037580" cy="4915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65816" y="6109454"/>
            <a:ext cx="4519186" cy="369332"/>
          </a:xfrm>
          <a:prstGeom prst="rect">
            <a:avLst/>
          </a:prstGeom>
        </p:spPr>
        <p:txBody>
          <a:bodyPr wrap="none">
            <a:spAutoFit/>
          </a:bodyPr>
          <a:lstStyle/>
          <a:p>
            <a:r>
              <a:rPr lang="en-US" dirty="0"/>
              <a:t>https://alex.dzyoba.com/blog/os-interrupts/</a:t>
            </a:r>
          </a:p>
        </p:txBody>
      </p:sp>
    </p:spTree>
    <p:extLst>
      <p:ext uri="{BB962C8B-B14F-4D97-AF65-F5344CB8AC3E}">
        <p14:creationId xmlns:p14="http://schemas.microsoft.com/office/powerpoint/2010/main" val="3934247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ISR occurred in user mode</a:t>
            </a:r>
          </a:p>
        </p:txBody>
      </p:sp>
      <p:sp>
        <p:nvSpPr>
          <p:cNvPr id="3" name="Subtitle 2"/>
          <p:cNvSpPr>
            <a:spLocks noGrp="1"/>
          </p:cNvSpPr>
          <p:nvPr>
            <p:ph type="subTitle"/>
          </p:nvPr>
        </p:nvSpPr>
        <p:spPr>
          <a:xfrm>
            <a:off x="824760" y="3310272"/>
            <a:ext cx="7289280" cy="1499040"/>
          </a:xfrm>
        </p:spPr>
        <p:txBody>
          <a:bodyPr/>
          <a:lstStyle/>
          <a:p>
            <a:pPr marL="342900" indent="-342900">
              <a:buFont typeface="+mj-lt"/>
              <a:buAutoNum type="arabicPeriod"/>
            </a:pPr>
            <a:r>
              <a:rPr lang="en-US" sz="1800" dirty="0"/>
              <a:t>Temporarily saves (internally) the current contents of the SS, ESP, EFLAGS, CS and EIP registers.</a:t>
            </a:r>
          </a:p>
          <a:p>
            <a:pPr marL="342900" indent="-342900">
              <a:buFont typeface="+mj-lt"/>
              <a:buAutoNum type="arabicPeriod"/>
            </a:pPr>
            <a:r>
              <a:rPr lang="en-US" sz="1800" dirty="0"/>
              <a:t>Loads the segment selector and the stack pointer for the new stack (that is, the stack for the privilege level being called) from the TSS into the SS and ESP registers and switches to the new stack.</a:t>
            </a:r>
          </a:p>
          <a:p>
            <a:pPr marL="342900" indent="-342900">
              <a:buFont typeface="+mj-lt"/>
              <a:buAutoNum type="arabicPeriod"/>
            </a:pPr>
            <a:r>
              <a:rPr lang="en-US" sz="1800" dirty="0"/>
              <a:t>Pushes the temporarily saved SS, ESP, EFLAGS, CS, and EIP values for the interrupted procedure’s stack onto the new stack.</a:t>
            </a:r>
          </a:p>
          <a:p>
            <a:pPr marL="342900" indent="-342900">
              <a:buFont typeface="+mj-lt"/>
              <a:buAutoNum type="arabicPeriod"/>
            </a:pPr>
            <a:r>
              <a:rPr lang="en-US" sz="1800" dirty="0"/>
              <a:t>Pushes an error code on the new stack (if appropriate).</a:t>
            </a:r>
          </a:p>
          <a:p>
            <a:pPr marL="342900" indent="-342900">
              <a:buFont typeface="+mj-lt"/>
              <a:buAutoNum type="arabicPeriod"/>
            </a:pPr>
            <a:r>
              <a:rPr lang="en-US" sz="1800" dirty="0"/>
              <a:t>Loads the segment selector for the new code segment and the new instruction pointer (from the interrupt gate or trap gate) into the CS and EIP registers, respectively.</a:t>
            </a:r>
          </a:p>
          <a:p>
            <a:pPr marL="342900" indent="-342900">
              <a:buFont typeface="+mj-lt"/>
              <a:buAutoNum type="arabicPeriod"/>
            </a:pPr>
            <a:r>
              <a:rPr lang="en-US" sz="1800" dirty="0"/>
              <a:t>If the call is through an interrupt gate, clears the IF flag in the EFLAGS register.</a:t>
            </a:r>
          </a:p>
          <a:p>
            <a:pPr marL="342900" indent="-342900">
              <a:buFont typeface="+mj-lt"/>
              <a:buAutoNum type="arabicPeriod"/>
            </a:pPr>
            <a:r>
              <a:rPr lang="en-US" sz="1800" dirty="0"/>
              <a:t>Begins execution of the handler procedure at the new privilege level.</a:t>
            </a:r>
          </a:p>
          <a:p>
            <a:endParaRPr lang="en-US" sz="1800" dirty="0"/>
          </a:p>
        </p:txBody>
      </p:sp>
    </p:spTree>
    <p:extLst>
      <p:ext uri="{BB962C8B-B14F-4D97-AF65-F5344CB8AC3E}">
        <p14:creationId xmlns:p14="http://schemas.microsoft.com/office/powerpoint/2010/main" val="87113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ISR occurred in kernel mode</a:t>
            </a:r>
          </a:p>
        </p:txBody>
      </p:sp>
      <p:sp>
        <p:nvSpPr>
          <p:cNvPr id="3" name="Subtitle 2"/>
          <p:cNvSpPr>
            <a:spLocks noGrp="1"/>
          </p:cNvSpPr>
          <p:nvPr>
            <p:ph type="subTitle"/>
          </p:nvPr>
        </p:nvSpPr>
        <p:spPr>
          <a:xfrm>
            <a:off x="768240" y="2944512"/>
            <a:ext cx="7289280" cy="1499040"/>
          </a:xfrm>
        </p:spPr>
        <p:txBody>
          <a:bodyPr/>
          <a:lstStyle/>
          <a:p>
            <a:pPr marL="457200" indent="-457200">
              <a:buFont typeface="+mj-lt"/>
              <a:buAutoNum type="arabicPeriod"/>
            </a:pPr>
            <a:r>
              <a:rPr lang="en-US" sz="2000" dirty="0"/>
              <a:t>Push the current contents of the EFLAGS, CS, and EIP registers (in that order) on the stack.</a:t>
            </a:r>
          </a:p>
          <a:p>
            <a:pPr marL="457200" indent="-457200">
              <a:buFont typeface="+mj-lt"/>
              <a:buAutoNum type="arabicPeriod"/>
            </a:pPr>
            <a:r>
              <a:rPr lang="en-US" sz="2000" dirty="0"/>
              <a:t>Push an error code (if appropriate) on the stack.</a:t>
            </a:r>
          </a:p>
          <a:p>
            <a:pPr marL="457200" indent="-457200">
              <a:buFont typeface="+mj-lt"/>
              <a:buAutoNum type="arabicPeriod"/>
            </a:pPr>
            <a:r>
              <a:rPr lang="en-US" sz="2000" dirty="0"/>
              <a:t>Load the segment selector for the new code segment and the new instruction pointer (from the interrupt gate or trap gate) into the CS and EIP registers, respectively.</a:t>
            </a:r>
          </a:p>
          <a:p>
            <a:pPr marL="457200" indent="-457200">
              <a:buFont typeface="+mj-lt"/>
              <a:buAutoNum type="arabicPeriod"/>
            </a:pPr>
            <a:r>
              <a:rPr lang="en-US" sz="2000" dirty="0"/>
              <a:t>Clear the IF flag in the EFLAGS, if the call is through an interrupt gate.</a:t>
            </a:r>
          </a:p>
          <a:p>
            <a:pPr marL="457200" indent="-457200">
              <a:buFont typeface="+mj-lt"/>
              <a:buAutoNum type="arabicPeriod"/>
            </a:pPr>
            <a:r>
              <a:rPr lang="en-US" sz="2000" dirty="0"/>
              <a:t>Begin execution of the handler procedure.</a:t>
            </a:r>
          </a:p>
          <a:p>
            <a:endParaRPr lang="en-US" sz="2000" dirty="0"/>
          </a:p>
        </p:txBody>
      </p:sp>
    </p:spTree>
    <p:extLst>
      <p:ext uri="{BB962C8B-B14F-4D97-AF65-F5344CB8AC3E}">
        <p14:creationId xmlns:p14="http://schemas.microsoft.com/office/powerpoint/2010/main" val="372441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ISR Procedure</a:t>
            </a:r>
          </a:p>
        </p:txBody>
      </p:sp>
      <p:pic>
        <p:nvPicPr>
          <p:cNvPr id="2050" name="Picture 2" descr="ISR s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535" y="2486660"/>
            <a:ext cx="4410075" cy="2790825"/>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p:cNvSpPr>
            <a:spLocks noGrp="1" noChangeArrowheads="1"/>
          </p:cNvSpPr>
          <p:nvPr>
            <p:ph type="subTitle"/>
          </p:nvPr>
        </p:nvSpPr>
        <p:spPr bwMode="auto">
          <a:xfrm>
            <a:off x="768350" y="2181411"/>
            <a:ext cx="3512185" cy="423190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333333"/>
                </a:solidFill>
                <a:effectLst/>
                <a:latin typeface="Arial" panose="020B0604020202020204" pitchFamily="34" charset="0"/>
              </a:rPr>
              <a:t>Save the state of interrupted procedure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333333"/>
                </a:solidFill>
                <a:effectLst/>
                <a:latin typeface="Arial" panose="020B0604020202020204" pitchFamily="34" charset="0"/>
              </a:rPr>
              <a:t>Save previous data segment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333333"/>
                </a:solidFill>
                <a:effectLst/>
                <a:latin typeface="Arial" panose="020B0604020202020204" pitchFamily="34" charset="0"/>
              </a:rPr>
              <a:t>Reload data segment registers with kernel data descriptors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333333"/>
                </a:solidFill>
                <a:effectLst/>
                <a:latin typeface="Arial" panose="020B0604020202020204" pitchFamily="34" charset="0"/>
              </a:rPr>
              <a:t>Acknowledge interrupt by sending EOI to PIC</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rgbClr val="333333"/>
                </a:solidFill>
                <a:effectLst/>
                <a:latin typeface="Arial" panose="020B0604020202020204" pitchFamily="34" charset="0"/>
              </a:rPr>
              <a:t>Do the work</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rgbClr val="333333"/>
                </a:solidFill>
                <a:effectLst/>
                <a:latin typeface="Arial" panose="020B0604020202020204" pitchFamily="34" charset="0"/>
              </a:rPr>
              <a:t>Restore data segment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rgbClr val="333333"/>
                </a:solidFill>
                <a:effectLst/>
                <a:latin typeface="Arial" panose="020B0604020202020204" pitchFamily="34" charset="0"/>
              </a:rPr>
              <a:t>Restore the state of interrupted procedure</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rgbClr val="333333"/>
                </a:solidFill>
                <a:effectLst/>
                <a:latin typeface="Arial" panose="020B0604020202020204" pitchFamily="34" charset="0"/>
              </a:rPr>
              <a:t>Enable interrupts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rgbClr val="333333"/>
                </a:solidFill>
                <a:effectLst/>
                <a:latin typeface="Arial" panose="020B0604020202020204" pitchFamily="34" charset="0"/>
              </a:rPr>
              <a:t>Exit interrupt handler with </a:t>
            </a:r>
            <a:r>
              <a:rPr kumimoji="0" lang="en-US" altLang="en-US" sz="1600" b="0" i="0" u="none" strike="noStrike" cap="none" normalizeH="0" baseline="0" dirty="0" err="1">
                <a:ln>
                  <a:noFill/>
                </a:ln>
                <a:solidFill>
                  <a:srgbClr val="C7254E"/>
                </a:solidFill>
                <a:effectLst/>
                <a:latin typeface="Courier New" panose="02070309020205020404" pitchFamily="49" charset="0"/>
              </a:rPr>
              <a:t>iret</a:t>
            </a:r>
            <a:endParaRPr kumimoji="0" lang="en-US" altLang="en-US" sz="1800" b="0" i="0" u="none" strike="noStrike" cap="none" normalizeH="0" baseline="0" dirty="0">
              <a:ln>
                <a:noFill/>
              </a:ln>
              <a:solidFill>
                <a:srgbClr val="33333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93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Outline</a:t>
            </a:r>
            <a:endParaRPr lang="en-US" sz="1800" b="0" strike="noStrike" spc="-1">
              <a:solidFill>
                <a:srgbClr val="000000"/>
              </a:solidFill>
              <a:uFill>
                <a:solidFill>
                  <a:srgbClr val="FFFFFF"/>
                </a:solidFill>
              </a:uFill>
              <a:latin typeface="Arial"/>
            </a:endParaRPr>
          </a:p>
        </p:txBody>
      </p:sp>
      <p:sp>
        <p:nvSpPr>
          <p:cNvPr id="88" name="TextShape 2"/>
          <p:cNvSpPr txBox="1"/>
          <p:nvPr/>
        </p:nvSpPr>
        <p:spPr>
          <a:xfrm>
            <a:off x="747720" y="1926720"/>
            <a:ext cx="7719480" cy="508608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“running programs” (Why inverted commas?)</a:t>
            </a:r>
            <a:endParaRPr lang="en-US" sz="2800" b="0" strike="noStrike" spc="-1" dirty="0">
              <a:solidFill>
                <a:srgbClr val="000000"/>
              </a:solidFill>
              <a:uFill>
                <a:solidFill>
                  <a:srgbClr val="FFFFFF"/>
                </a:solidFill>
              </a:uFill>
              <a:latin typeface="Arial"/>
            </a:endParaRPr>
          </a:p>
          <a:p>
            <a:pPr marL="228600" indent="-228240">
              <a:lnSpc>
                <a:spcPct val="90000"/>
              </a:lnSpc>
              <a:buClr>
                <a:srgbClr val="C00000"/>
              </a:buClr>
              <a:buFont typeface="Arial"/>
              <a:buChar char="•"/>
            </a:pPr>
            <a:r>
              <a:rPr lang="en-US" sz="2800" b="0" strike="noStrike" spc="-1" dirty="0">
                <a:solidFill>
                  <a:srgbClr val="C00000"/>
                </a:solidFill>
                <a:uFill>
                  <a:solidFill>
                    <a:srgbClr val="FFFFFF"/>
                  </a:solidFill>
                </a:uFill>
                <a:latin typeface="Arial"/>
                <a:ea typeface="DejaVu Sans"/>
              </a:rPr>
              <a:t>What is in a Process?</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A snapshot view</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Context saving and restoring</a:t>
            </a:r>
            <a:endParaRPr lang="en-US" sz="20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Process States and PCB</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Operations on process</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Process Scheduling</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Process Creation</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Process Termination</a:t>
            </a:r>
            <a:endParaRPr lang="en-US"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Outline</a:t>
            </a:r>
            <a:endParaRPr lang="en-US" sz="1800" b="0" strike="noStrike" spc="-1">
              <a:solidFill>
                <a:srgbClr val="000000"/>
              </a:solidFill>
              <a:uFill>
                <a:solidFill>
                  <a:srgbClr val="FFFFFF"/>
                </a:solidFill>
              </a:uFill>
              <a:latin typeface="Arial"/>
            </a:endParaRPr>
          </a:p>
        </p:txBody>
      </p:sp>
      <p:sp>
        <p:nvSpPr>
          <p:cNvPr id="200" name="TextShape 2"/>
          <p:cNvSpPr txBox="1"/>
          <p:nvPr/>
        </p:nvSpPr>
        <p:spPr>
          <a:xfrm>
            <a:off x="747720" y="1926720"/>
            <a:ext cx="7719480" cy="508608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“running programs” (Why inverted commas?)</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What is in a Process?</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A snapshot view</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Context saving and restoring</a:t>
            </a:r>
            <a:endParaRPr lang="en-US" sz="2000" b="0" strike="noStrike" spc="-1" dirty="0">
              <a:solidFill>
                <a:srgbClr val="000000"/>
              </a:solidFill>
              <a:uFill>
                <a:solidFill>
                  <a:srgbClr val="FFFFFF"/>
                </a:solidFill>
              </a:uFill>
              <a:latin typeface="Arial"/>
            </a:endParaRPr>
          </a:p>
          <a:p>
            <a:pPr marL="228600" indent="-228240">
              <a:lnSpc>
                <a:spcPct val="90000"/>
              </a:lnSpc>
              <a:buClr>
                <a:srgbClr val="C00000"/>
              </a:buClr>
              <a:buFont typeface="Arial"/>
              <a:buChar char="•"/>
            </a:pPr>
            <a:r>
              <a:rPr lang="en-US" sz="2800" b="0" strike="noStrike" spc="-1" dirty="0">
                <a:solidFill>
                  <a:srgbClr val="C00000"/>
                </a:solidFill>
                <a:uFill>
                  <a:solidFill>
                    <a:srgbClr val="FFFFFF"/>
                  </a:solidFill>
                </a:uFill>
                <a:latin typeface="Arial"/>
                <a:ea typeface="DejaVu Sans"/>
              </a:rPr>
              <a:t>Process States and PCB</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Operations on process</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Process Scheduling</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Process Creation</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Process Termination</a:t>
            </a:r>
            <a:endParaRPr lang="en-US" sz="2000" b="0" strike="noStrike" spc="-1" dirty="0">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758520" y="1049040"/>
            <a:ext cx="8229240" cy="57600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Process state transitions</a:t>
            </a:r>
            <a:endParaRPr lang="en-US" sz="1800" b="0" strike="noStrike" spc="-1">
              <a:solidFill>
                <a:srgbClr val="000000"/>
              </a:solidFill>
              <a:uFill>
                <a:solidFill>
                  <a:srgbClr val="FFFFFF"/>
                </a:solidFill>
              </a:uFill>
              <a:latin typeface="Arial"/>
            </a:endParaRPr>
          </a:p>
        </p:txBody>
      </p:sp>
      <p:pic>
        <p:nvPicPr>
          <p:cNvPr id="202" name="Picture 2"/>
          <p:cNvPicPr/>
          <p:nvPr/>
        </p:nvPicPr>
        <p:blipFill>
          <a:blip r:embed="rId3"/>
          <a:stretch/>
        </p:blipFill>
        <p:spPr>
          <a:xfrm>
            <a:off x="498600" y="2441880"/>
            <a:ext cx="8229240" cy="3206520"/>
          </a:xfrm>
          <a:prstGeom prst="rect">
            <a:avLst/>
          </a:prstGeom>
          <a:ln w="936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Process state</a:t>
            </a:r>
            <a:endParaRPr lang="en-US" sz="1800" b="0" strike="noStrike" spc="-1">
              <a:solidFill>
                <a:srgbClr val="000000"/>
              </a:solidFill>
              <a:uFill>
                <a:solidFill>
                  <a:srgbClr val="FFFFFF"/>
                </a:solidFill>
              </a:uFill>
              <a:latin typeface="Arial"/>
            </a:endParaRPr>
          </a:p>
        </p:txBody>
      </p:sp>
      <p:sp>
        <p:nvSpPr>
          <p:cNvPr id="204" name="Line 2"/>
          <p:cNvSpPr/>
          <p:nvPr/>
        </p:nvSpPr>
        <p:spPr>
          <a:xfrm>
            <a:off x="7377480" y="2084760"/>
            <a:ext cx="360" cy="140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05" name="CustomShape 3"/>
          <p:cNvSpPr/>
          <p:nvPr/>
        </p:nvSpPr>
        <p:spPr>
          <a:xfrm>
            <a:off x="860400" y="2192400"/>
            <a:ext cx="6864120" cy="35031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New – Process being prepared for loading and execution.</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Running – Process using the CPU.</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Waiting – Process waiting for some I/O event or signal.</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Ready – Process ready to run.</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Terminated – Process has finished execution.</a:t>
            </a:r>
            <a:endParaRPr lang="en-SG" sz="1800" b="0" strike="noStrike" spc="-1">
              <a:solidFill>
                <a:srgbClr val="000000"/>
              </a:solidFill>
              <a:uFill>
                <a:solidFill>
                  <a:srgbClr val="FFFFFF"/>
                </a:solidFill>
              </a:u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Process Control Block (PCB)</a:t>
            </a:r>
            <a:endParaRPr lang="en-US" sz="1800" b="0" strike="noStrike" spc="-1">
              <a:solidFill>
                <a:srgbClr val="000000"/>
              </a:solidFill>
              <a:uFill>
                <a:solidFill>
                  <a:srgbClr val="FFFFFF"/>
                </a:solidFill>
              </a:uFill>
              <a:latin typeface="Arial"/>
            </a:endParaRPr>
          </a:p>
        </p:txBody>
      </p:sp>
      <p:sp>
        <p:nvSpPr>
          <p:cNvPr id="207" name="TextShape 2"/>
          <p:cNvSpPr txBox="1"/>
          <p:nvPr/>
        </p:nvSpPr>
        <p:spPr>
          <a:xfrm>
            <a:off x="747720" y="1926720"/>
            <a:ext cx="7719480" cy="508608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Arial"/>
                <a:ea typeface="DejaVu Sans"/>
              </a:rPr>
              <a:t>Data struct </a:t>
            </a:r>
            <a:r>
              <a:rPr lang="en-US" sz="2800" b="1" strike="noStrike" spc="-1">
                <a:solidFill>
                  <a:srgbClr val="000000"/>
                </a:solidFill>
                <a:uFill>
                  <a:solidFill>
                    <a:srgbClr val="FFFFFF"/>
                  </a:solidFill>
                </a:uFill>
                <a:latin typeface="Arial"/>
                <a:ea typeface="DejaVu Sans"/>
              </a:rPr>
              <a:t>per </a:t>
            </a:r>
            <a:r>
              <a:rPr lang="en-US" sz="2800" b="0" strike="noStrike" spc="-1">
                <a:solidFill>
                  <a:srgbClr val="000000"/>
                </a:solidFill>
                <a:uFill>
                  <a:solidFill>
                    <a:srgbClr val="FFFFFF"/>
                  </a:solidFill>
                </a:uFill>
                <a:latin typeface="Arial"/>
                <a:ea typeface="DejaVu Sans"/>
              </a:rPr>
              <a:t>process.</a:t>
            </a:r>
            <a:endParaRPr lang="en-US" sz="2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Arial"/>
                <a:ea typeface="DejaVu Sans"/>
              </a:rPr>
              <a:t>Maintained by OS.</a:t>
            </a:r>
            <a:endParaRPr lang="en-US" sz="2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Arial"/>
                <a:ea typeface="DejaVu Sans"/>
              </a:rPr>
              <a:t>Not directly accessible.</a:t>
            </a:r>
            <a:endParaRPr lang="en-US" sz="2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Arial"/>
                <a:ea typeface="DejaVu Sans"/>
              </a:rPr>
              <a:t>Usually a linked list.</a:t>
            </a:r>
            <a:endParaRPr lang="en-US" sz="2800" b="0" strike="noStrike" spc="-1">
              <a:solidFill>
                <a:srgbClr val="000000"/>
              </a:solidFill>
              <a:uFill>
                <a:solidFill>
                  <a:srgbClr val="FFFFFF"/>
                </a:solidFill>
              </a:u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What is stored in PCB?</a:t>
            </a:r>
            <a:endParaRPr lang="en-US" sz="1800" b="0" strike="noStrike" spc="-1">
              <a:solidFill>
                <a:srgbClr val="000000"/>
              </a:solidFill>
              <a:uFill>
                <a:solidFill>
                  <a:srgbClr val="FFFFFF"/>
                </a:solidFill>
              </a:uFill>
              <a:latin typeface="Arial"/>
            </a:endParaRPr>
          </a:p>
        </p:txBody>
      </p:sp>
      <p:sp>
        <p:nvSpPr>
          <p:cNvPr id="209" name="TextShape 2"/>
          <p:cNvSpPr txBox="1"/>
          <p:nvPr/>
        </p:nvSpPr>
        <p:spPr>
          <a:xfrm>
            <a:off x="747720" y="1926720"/>
            <a:ext cx="7719480" cy="508608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Process ID (identifier uniquely identifying the process)</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Process state ( New, Running , Waiting </a:t>
            </a:r>
            <a:r>
              <a:rPr lang="en-US" sz="2000" b="0" strike="noStrike" spc="-1" dirty="0" err="1">
                <a:solidFill>
                  <a:srgbClr val="000000"/>
                </a:solidFill>
                <a:uFill>
                  <a:solidFill>
                    <a:srgbClr val="FFFFFF"/>
                  </a:solidFill>
                </a:uFill>
                <a:latin typeface="Arial"/>
                <a:ea typeface="DejaVu Sans"/>
              </a:rPr>
              <a:t>etc</a:t>
            </a:r>
            <a:r>
              <a:rPr lang="en-US" sz="2000" b="0" strike="noStrike" spc="-1" dirty="0">
                <a:solidFill>
                  <a:srgbClr val="000000"/>
                </a:solidFill>
                <a:uFill>
                  <a:solidFill>
                    <a:srgbClr val="FFFFFF"/>
                  </a:solidFill>
                </a:uFill>
                <a:latin typeface="Arial"/>
                <a:ea typeface="DejaVu Sans"/>
              </a:rPr>
              <a:t>)</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Context (or pointer to context)</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1800" b="0" strike="noStrike" spc="-1" dirty="0">
                <a:solidFill>
                  <a:srgbClr val="000000"/>
                </a:solidFill>
                <a:uFill>
                  <a:solidFill>
                    <a:srgbClr val="FFFFFF"/>
                  </a:solidFill>
                </a:uFill>
                <a:latin typeface="Arial"/>
                <a:ea typeface="DejaVu Sans"/>
              </a:rPr>
              <a:t>Saved here during SW context saving. </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1800" b="0" strike="noStrike" spc="-1" dirty="0">
                <a:solidFill>
                  <a:srgbClr val="000000"/>
                </a:solidFill>
                <a:uFill>
                  <a:solidFill>
                    <a:srgbClr val="FFFFFF"/>
                  </a:solidFill>
                </a:uFill>
                <a:latin typeface="Arial"/>
                <a:ea typeface="DejaVu Sans"/>
              </a:rPr>
              <a:t>PC, SP, GPRs etc.</a:t>
            </a:r>
            <a:endParaRPr lang="en-US" sz="20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CPU scheduling info</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1800" b="0" strike="noStrike" spc="-1" dirty="0">
                <a:solidFill>
                  <a:srgbClr val="000000"/>
                </a:solidFill>
                <a:uFill>
                  <a:solidFill>
                    <a:srgbClr val="FFFFFF"/>
                  </a:solidFill>
                </a:uFill>
                <a:latin typeface="Arial"/>
                <a:ea typeface="DejaVu Sans"/>
              </a:rPr>
              <a:t> Scheduling Policy / Priority</a:t>
            </a:r>
            <a:endParaRPr lang="en-US" sz="20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Memory management Info (learn later)</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Accounting Info </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I/O Status</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1800" b="0" strike="noStrike" spc="-1" dirty="0">
                <a:solidFill>
                  <a:srgbClr val="000000"/>
                </a:solidFill>
                <a:uFill>
                  <a:solidFill>
                    <a:srgbClr val="FFFFFF"/>
                  </a:solidFill>
                </a:uFill>
                <a:latin typeface="Arial"/>
                <a:ea typeface="DejaVu Sans"/>
              </a:rPr>
              <a:t>Files opened to the process, I/O devices used in the process </a:t>
            </a:r>
            <a:r>
              <a:rPr lang="en-US" sz="1800" b="0" strike="noStrike" spc="-1" dirty="0" err="1">
                <a:solidFill>
                  <a:srgbClr val="000000"/>
                </a:solidFill>
                <a:uFill>
                  <a:solidFill>
                    <a:srgbClr val="FFFFFF"/>
                  </a:solidFill>
                </a:uFill>
                <a:latin typeface="Arial"/>
                <a:ea typeface="DejaVu Sans"/>
              </a:rPr>
              <a:t>etc</a:t>
            </a:r>
            <a:endParaRPr lang="en-US" sz="2000" b="0" strike="noStrike" spc="-1" dirty="0">
              <a:solidFill>
                <a:srgbClr val="000000"/>
              </a:solidFill>
              <a:uFill>
                <a:solidFill>
                  <a:srgbClr val="FFFFFF"/>
                </a:solidFill>
              </a:u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Struct task_struct </a:t>
            </a:r>
            <a:endParaRPr lang="en-US" sz="1800" b="0" strike="noStrike" spc="-1">
              <a:solidFill>
                <a:srgbClr val="000000"/>
              </a:solidFill>
              <a:uFill>
                <a:solidFill>
                  <a:srgbClr val="FFFFFF"/>
                </a:solidFill>
              </a:uFill>
              <a:latin typeface="Arial"/>
            </a:endParaRPr>
          </a:p>
        </p:txBody>
      </p:sp>
      <p:pic>
        <p:nvPicPr>
          <p:cNvPr id="211" name="Picture 2"/>
          <p:cNvPicPr/>
          <p:nvPr/>
        </p:nvPicPr>
        <p:blipFill>
          <a:blip r:embed="rId3"/>
          <a:stretch/>
        </p:blipFill>
        <p:spPr>
          <a:xfrm>
            <a:off x="0" y="1717560"/>
            <a:ext cx="4896720" cy="4863600"/>
          </a:xfrm>
          <a:prstGeom prst="rect">
            <a:avLst/>
          </a:prstGeom>
          <a:ln>
            <a:noFill/>
          </a:ln>
        </p:spPr>
      </p:pic>
      <p:sp>
        <p:nvSpPr>
          <p:cNvPr id="212" name="CustomShape 2"/>
          <p:cNvSpPr/>
          <p:nvPr/>
        </p:nvSpPr>
        <p:spPr>
          <a:xfrm>
            <a:off x="4258080" y="765360"/>
            <a:ext cx="4798800" cy="5783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4"/>
              </a:rPr>
              <a:t>task_struct</a:t>
            </a:r>
            <a:r>
              <a:rPr lang="en-SG" sz="1100" b="1" strike="noStrike" spc="-1" dirty="0">
                <a:solidFill>
                  <a:srgbClr val="000000"/>
                </a:solidFill>
                <a:uFill>
                  <a:solidFill>
                    <a:srgbClr val="FFFFFF"/>
                  </a:solidFill>
                </a:uFill>
                <a:latin typeface="Arial Unicode MS"/>
                <a:ea typeface="DejaVu Sans"/>
              </a:rPr>
              <a:t> {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volatile long </a:t>
            </a:r>
            <a:r>
              <a:rPr lang="en-SG" sz="1100" b="1" u="sng" strike="noStrike" spc="-1" dirty="0">
                <a:solidFill>
                  <a:srgbClr val="0000FF"/>
                </a:solidFill>
                <a:uFill>
                  <a:solidFill>
                    <a:srgbClr val="FFFFFF"/>
                  </a:solidFill>
                </a:uFill>
                <a:latin typeface="Arial Unicode MS"/>
                <a:ea typeface="DejaVu Sans"/>
                <a:hlinkClick r:id="rId5"/>
              </a:rPr>
              <a:t>state</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a:solidFill>
                  <a:srgbClr val="FF0000"/>
                </a:solidFill>
                <a:uFill>
                  <a:solidFill>
                    <a:srgbClr val="FFFFFF"/>
                  </a:solidFill>
                </a:uFill>
                <a:latin typeface="Arial Unicode MS"/>
                <a:ea typeface="DejaVu Sans"/>
              </a:rPr>
              <a:t>/* -1 </a:t>
            </a:r>
            <a:r>
              <a:rPr lang="en-SG" sz="1100" b="1" strike="noStrike" spc="-1" dirty="0" err="1">
                <a:solidFill>
                  <a:srgbClr val="FF0000"/>
                </a:solidFill>
                <a:uFill>
                  <a:solidFill>
                    <a:srgbClr val="FFFFFF"/>
                  </a:solidFill>
                </a:uFill>
                <a:latin typeface="Arial Unicode MS"/>
                <a:ea typeface="DejaVu Sans"/>
              </a:rPr>
              <a:t>unrunnable</a:t>
            </a:r>
            <a:r>
              <a:rPr lang="en-SG" sz="1100" b="1" strike="noStrike" spc="-1" dirty="0">
                <a:solidFill>
                  <a:srgbClr val="FF0000"/>
                </a:solidFill>
                <a:uFill>
                  <a:solidFill>
                    <a:srgbClr val="FFFFFF"/>
                  </a:solidFill>
                </a:uFill>
                <a:latin typeface="Arial Unicode MS"/>
                <a:ea typeface="DejaVu Sans"/>
              </a:rPr>
              <a:t>, 0 runnable, &gt;0 stopped */</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6"/>
              </a:rPr>
              <a:t>thread_info</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6"/>
              </a:rPr>
              <a:t>thread_info</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7"/>
              </a:rPr>
              <a:t>atomic_t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a:solidFill>
                  <a:srgbClr val="0000FF"/>
                </a:solidFill>
                <a:uFill>
                  <a:solidFill>
                    <a:srgbClr val="FFFFFF"/>
                  </a:solidFill>
                </a:uFill>
                <a:latin typeface="Arial Unicode MS"/>
                <a:ea typeface="DejaVu Sans"/>
                <a:hlinkClick r:id="rId8"/>
              </a:rPr>
              <a:t>usage</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unsigned long </a:t>
            </a:r>
            <a:r>
              <a:rPr lang="en-SG" sz="1100" b="1" u="sng" strike="noStrike" spc="-1" dirty="0">
                <a:solidFill>
                  <a:srgbClr val="0000FF"/>
                </a:solidFill>
                <a:uFill>
                  <a:solidFill>
                    <a:srgbClr val="FFFFFF"/>
                  </a:solidFill>
                </a:uFill>
                <a:latin typeface="Arial Unicode MS"/>
                <a:ea typeface="DejaVu Sans"/>
                <a:hlinkClick r:id="rId9"/>
              </a:rPr>
              <a:t>flags</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a:solidFill>
                  <a:srgbClr val="FF0000"/>
                </a:solidFill>
                <a:uFill>
                  <a:solidFill>
                    <a:srgbClr val="FFFFFF"/>
                  </a:solidFill>
                </a:uFill>
                <a:latin typeface="Arial Unicode MS"/>
                <a:ea typeface="DejaVu Sans"/>
              </a:rPr>
              <a:t>/* per process flags, defined below */</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unsigned long </a:t>
            </a:r>
            <a:r>
              <a:rPr lang="en-SG" sz="1100" b="1" strike="noStrike" spc="-1" dirty="0" err="1">
                <a:solidFill>
                  <a:srgbClr val="000000"/>
                </a:solidFill>
                <a:uFill>
                  <a:solidFill>
                    <a:srgbClr val="FFFFFF"/>
                  </a:solidFill>
                </a:uFill>
                <a:latin typeface="Arial Unicode MS"/>
                <a:ea typeface="DejaVu Sans"/>
              </a:rPr>
              <a:t>ptrace</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int</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lock_depth</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a:solidFill>
                  <a:srgbClr val="FF0000"/>
                </a:solidFill>
                <a:uFill>
                  <a:solidFill>
                    <a:srgbClr val="FFFFFF"/>
                  </a:solidFill>
                </a:uFill>
                <a:latin typeface="Arial Unicode MS"/>
                <a:ea typeface="DejaVu Sans"/>
              </a:rPr>
              <a:t>/* Lock depth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int</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prio</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static_prio</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0"/>
              </a:rPr>
              <a:t>list_head</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run_list</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1"/>
              </a:rPr>
              <a:t>prio_array_t</a:t>
            </a:r>
            <a:r>
              <a:rPr lang="en-SG" sz="1100" b="1" strike="noStrike" spc="-1" dirty="0">
                <a:solidFill>
                  <a:srgbClr val="000000"/>
                </a:solidFill>
                <a:uFill>
                  <a:solidFill>
                    <a:srgbClr val="FFFFFF"/>
                  </a:solidFill>
                </a:uFill>
                <a:latin typeface="Arial Unicode MS"/>
                <a:ea typeface="DejaVu Sans"/>
              </a:rPr>
              <a:t> *array;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unsigned long </a:t>
            </a:r>
            <a:r>
              <a:rPr lang="en-SG" sz="1100" b="1" strike="noStrike" spc="-1" dirty="0" err="1">
                <a:solidFill>
                  <a:srgbClr val="000000"/>
                </a:solidFill>
                <a:uFill>
                  <a:solidFill>
                    <a:srgbClr val="FFFFFF"/>
                  </a:solidFill>
                </a:uFill>
                <a:latin typeface="Arial Unicode MS"/>
                <a:ea typeface="DejaVu Sans"/>
              </a:rPr>
              <a:t>sleep_avg</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unsigned long </a:t>
            </a:r>
            <a:r>
              <a:rPr lang="en-SG" sz="1100" b="1" strike="noStrike" spc="-1" dirty="0" err="1">
                <a:solidFill>
                  <a:srgbClr val="000000"/>
                </a:solidFill>
                <a:uFill>
                  <a:solidFill>
                    <a:srgbClr val="FFFFFF"/>
                  </a:solidFill>
                </a:uFill>
                <a:latin typeface="Arial Unicode MS"/>
                <a:ea typeface="DejaVu Sans"/>
              </a:rPr>
              <a:t>long</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a:solidFill>
                  <a:srgbClr val="0000FF"/>
                </a:solidFill>
                <a:uFill>
                  <a:solidFill>
                    <a:srgbClr val="FFFFFF"/>
                  </a:solidFill>
                </a:uFill>
                <a:latin typeface="Arial Unicode MS"/>
                <a:ea typeface="DejaVu Sans"/>
                <a:hlinkClick r:id="rId12"/>
              </a:rPr>
              <a:t>timestamp</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last_ran</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int</a:t>
            </a:r>
            <a:r>
              <a:rPr lang="en-SG" sz="1100" b="1" strike="noStrike" spc="-1" dirty="0">
                <a:solidFill>
                  <a:srgbClr val="000000"/>
                </a:solidFill>
                <a:uFill>
                  <a:solidFill>
                    <a:srgbClr val="FFFFFF"/>
                  </a:solidFill>
                </a:uFill>
                <a:latin typeface="Arial Unicode MS"/>
                <a:ea typeface="DejaVu Sans"/>
              </a:rPr>
              <a:t> activated;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unsigned long policy;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3"/>
              </a:rPr>
              <a:t>cpumask_t</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cpus_allowed</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unsigned </a:t>
            </a:r>
            <a:r>
              <a:rPr lang="en-SG" sz="1100" b="1" strike="noStrike" spc="-1" dirty="0" err="1">
                <a:solidFill>
                  <a:srgbClr val="000000"/>
                </a:solidFill>
                <a:uFill>
                  <a:solidFill>
                    <a:srgbClr val="FFFFFF"/>
                  </a:solidFill>
                </a:uFill>
                <a:latin typeface="Arial Unicode MS"/>
                <a:ea typeface="DejaVu Sans"/>
              </a:rPr>
              <a:t>int</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time_slice</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first_time_slice</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unsigned long </a:t>
            </a:r>
            <a:r>
              <a:rPr lang="en-SG" sz="1100" b="1" strike="noStrike" spc="-1" dirty="0" err="1">
                <a:solidFill>
                  <a:srgbClr val="000000"/>
                </a:solidFill>
                <a:uFill>
                  <a:solidFill>
                    <a:srgbClr val="FFFFFF"/>
                  </a:solidFill>
                </a:uFill>
                <a:latin typeface="Arial Unicode MS"/>
                <a:ea typeface="DejaVu Sans"/>
              </a:rPr>
              <a:t>rt_priority</a:t>
            </a:r>
            <a:r>
              <a:rPr lang="en-SG" sz="1100" b="1" strike="noStrike" spc="-1" dirty="0">
                <a:solidFill>
                  <a:srgbClr val="000000"/>
                </a:solidFill>
                <a:uFill>
                  <a:solidFill>
                    <a:srgbClr val="FFFFFF"/>
                  </a:solidFill>
                </a:uFill>
                <a:latin typeface="Arial Unicode MS"/>
                <a:ea typeface="DejaVu Sans"/>
              </a:rPr>
              <a:t>;</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0"/>
              </a:rPr>
              <a:t>list_head</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a:solidFill>
                  <a:srgbClr val="0000FF"/>
                </a:solidFill>
                <a:uFill>
                  <a:solidFill>
                    <a:srgbClr val="FFFFFF"/>
                  </a:solidFill>
                </a:uFill>
                <a:latin typeface="Arial Unicode MS"/>
                <a:ea typeface="DejaVu Sans"/>
                <a:hlinkClick r:id="rId14"/>
              </a:rPr>
              <a:t>tasks</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5"/>
              </a:rPr>
              <a:t>mm_struct</a:t>
            </a:r>
            <a:r>
              <a:rPr lang="en-SG" sz="1100" b="1" strike="noStrike" spc="-1" dirty="0">
                <a:solidFill>
                  <a:srgbClr val="000000"/>
                </a:solidFill>
                <a:uFill>
                  <a:solidFill>
                    <a:srgbClr val="FFFFFF"/>
                  </a:solidFill>
                </a:uFill>
                <a:latin typeface="Arial Unicode MS"/>
                <a:ea typeface="DejaVu Sans"/>
              </a:rPr>
              <a:t> *mm, *</a:t>
            </a:r>
            <a:r>
              <a:rPr lang="en-SG" sz="1100" b="1" strike="noStrike" spc="-1" dirty="0" err="1">
                <a:solidFill>
                  <a:srgbClr val="000000"/>
                </a:solidFill>
                <a:uFill>
                  <a:solidFill>
                    <a:srgbClr val="FFFFFF"/>
                  </a:solidFill>
                </a:uFill>
                <a:latin typeface="Arial Unicode MS"/>
                <a:ea typeface="DejaVu Sans"/>
              </a:rPr>
              <a:t>active_mm</a:t>
            </a:r>
            <a:r>
              <a:rPr lang="en-SG" sz="1100" b="1" strike="noStrike" spc="-1" dirty="0">
                <a:solidFill>
                  <a:srgbClr val="000000"/>
                </a:solidFill>
                <a:uFill>
                  <a:solidFill>
                    <a:srgbClr val="FFFFFF"/>
                  </a:solidFill>
                </a:uFill>
                <a:latin typeface="Arial Unicode MS"/>
                <a:ea typeface="DejaVu Sans"/>
              </a:rPr>
              <a:t>;</a:t>
            </a:r>
            <a:r>
              <a:rPr lang="en-SG" sz="1100" b="0" strike="noStrike" spc="-1" dirty="0">
                <a:solidFill>
                  <a:srgbClr val="000000"/>
                </a:solidFill>
                <a:uFill>
                  <a:solidFill>
                    <a:srgbClr val="FFFFFF"/>
                  </a:solidFill>
                </a:uFill>
                <a:latin typeface="Arial"/>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long </a:t>
            </a:r>
            <a:r>
              <a:rPr lang="en-SG" sz="1100" b="1" strike="noStrike" spc="-1" dirty="0" err="1">
                <a:solidFill>
                  <a:srgbClr val="000000"/>
                </a:solidFill>
                <a:uFill>
                  <a:solidFill>
                    <a:srgbClr val="FFFFFF"/>
                  </a:solidFill>
                </a:uFill>
                <a:latin typeface="Arial Unicode MS"/>
                <a:ea typeface="DejaVu Sans"/>
              </a:rPr>
              <a:t>exit_state</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int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6"/>
              </a:rPr>
              <a:t>exit_code</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7"/>
              </a:rPr>
              <a:t>exit_signal</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8"/>
              </a:rPr>
              <a:t>pid_t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9"/>
              </a:rPr>
              <a:t>pid</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8"/>
              </a:rPr>
              <a:t>pid_t</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tgid</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20"/>
              </a:rPr>
              <a:t>uid_t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21"/>
              </a:rPr>
              <a:t>uid</a:t>
            </a:r>
            <a:r>
              <a:rPr lang="en-SG" sz="1100" b="1" strike="noStrike" spc="-1" dirty="0" err="1">
                <a:solidFill>
                  <a:srgbClr val="000000"/>
                </a:solidFill>
                <a:uFill>
                  <a:solidFill>
                    <a:srgbClr val="FFFFFF"/>
                  </a:solidFill>
                </a:uFill>
                <a:latin typeface="Arial Unicode MS"/>
                <a:ea typeface="DejaVu Sans"/>
              </a:rPr>
              <a:t>,euid,suid,fsuid</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22"/>
              </a:rPr>
              <a:t>gid_t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23"/>
              </a:rPr>
              <a:t>gid</a:t>
            </a:r>
            <a:r>
              <a:rPr lang="en-SG" sz="1100" b="1" strike="noStrike" spc="-1" dirty="0" err="1">
                <a:solidFill>
                  <a:srgbClr val="000000"/>
                </a:solidFill>
                <a:uFill>
                  <a:solidFill>
                    <a:srgbClr val="FFFFFF"/>
                  </a:solidFill>
                </a:uFill>
                <a:latin typeface="Arial Unicode MS"/>
                <a:ea typeface="DejaVu Sans"/>
              </a:rPr>
              <a:t>,egid,sgid,fsgid</a:t>
            </a:r>
            <a:r>
              <a:rPr lang="en-SG" sz="1100" b="1" strike="noStrike" spc="-1" dirty="0">
                <a:solidFill>
                  <a:srgbClr val="000000"/>
                </a:solidFill>
                <a:uFill>
                  <a:solidFill>
                    <a:srgbClr val="FFFFFF"/>
                  </a:solidFill>
                </a:uFill>
                <a:latin typeface="Arial Unicode MS"/>
                <a:ea typeface="DejaVu Sans"/>
              </a:rPr>
              <a:t>;</a:t>
            </a:r>
            <a:r>
              <a:rPr lang="en-SG" sz="700" b="0" strike="noStrike" spc="-1" dirty="0">
                <a:solidFill>
                  <a:srgbClr val="000000"/>
                </a:solidFill>
                <a:uFill>
                  <a:solidFill>
                    <a:srgbClr val="FFFFFF"/>
                  </a:solidFill>
                </a:uFill>
                <a:latin typeface="Arial"/>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4"/>
              </a:rPr>
              <a:t>task_struct</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real_parent</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a:solidFill>
                  <a:srgbClr val="FF0000"/>
                </a:solidFill>
                <a:uFill>
                  <a:solidFill>
                    <a:srgbClr val="FFFFFF"/>
                  </a:solidFill>
                </a:uFill>
                <a:latin typeface="Arial Unicode MS"/>
                <a:ea typeface="DejaVu Sans"/>
              </a:rPr>
              <a:t>/*real parent process (w. debug)*/</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4"/>
              </a:rPr>
              <a:t>task_struct</a:t>
            </a:r>
            <a:r>
              <a:rPr lang="en-SG" sz="1100" b="1" strike="noStrike" spc="-1" dirty="0">
                <a:solidFill>
                  <a:srgbClr val="000000"/>
                </a:solidFill>
                <a:uFill>
                  <a:solidFill>
                    <a:srgbClr val="FFFFFF"/>
                  </a:solidFill>
                </a:uFill>
                <a:latin typeface="Arial Unicode MS"/>
                <a:ea typeface="DejaVu Sans"/>
              </a:rPr>
              <a:t> *parent; </a:t>
            </a:r>
            <a:r>
              <a:rPr lang="en-SG" sz="1100" b="1" strike="noStrike" spc="-1" dirty="0">
                <a:solidFill>
                  <a:srgbClr val="FF0000"/>
                </a:solidFill>
                <a:uFill>
                  <a:solidFill>
                    <a:srgbClr val="FFFFFF"/>
                  </a:solidFill>
                </a:uFill>
                <a:latin typeface="Arial Unicode MS"/>
                <a:ea typeface="DejaVu Sans"/>
              </a:rPr>
              <a:t>/* parent process */</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0"/>
              </a:rPr>
              <a:t>list_head</a:t>
            </a:r>
            <a:r>
              <a:rPr lang="en-SG" sz="1100" b="1" strike="noStrike" spc="-1" dirty="0">
                <a:solidFill>
                  <a:srgbClr val="000000"/>
                </a:solidFill>
                <a:uFill>
                  <a:solidFill>
                    <a:srgbClr val="FFFFFF"/>
                  </a:solidFill>
                </a:uFill>
                <a:latin typeface="Arial Unicode MS"/>
                <a:ea typeface="DejaVu Sans"/>
              </a:rPr>
              <a:t> children; </a:t>
            </a:r>
            <a:r>
              <a:rPr lang="en-SG" sz="1100" b="1" strike="noStrike" spc="-1" dirty="0">
                <a:solidFill>
                  <a:srgbClr val="FF0000"/>
                </a:solidFill>
                <a:uFill>
                  <a:solidFill>
                    <a:srgbClr val="FFFFFF"/>
                  </a:solidFill>
                </a:uFill>
                <a:latin typeface="Arial Unicode MS"/>
                <a:ea typeface="DejaVu Sans"/>
              </a:rPr>
              <a:t>/* list of my children */</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10"/>
              </a:rPr>
              <a:t>list_head</a:t>
            </a:r>
            <a:r>
              <a:rPr lang="en-SG" sz="1100" b="1" strike="noStrike" spc="-1" dirty="0">
                <a:solidFill>
                  <a:srgbClr val="000000"/>
                </a:solidFill>
                <a:uFill>
                  <a:solidFill>
                    <a:srgbClr val="FFFFFF"/>
                  </a:solidFill>
                </a:uFill>
                <a:latin typeface="Arial Unicode MS"/>
                <a:ea typeface="DejaVu Sans"/>
              </a:rPr>
              <a:t> sibling; </a:t>
            </a:r>
            <a:r>
              <a:rPr lang="en-SG" sz="1100" b="1" strike="noStrike" spc="-1" dirty="0">
                <a:solidFill>
                  <a:srgbClr val="FF0000"/>
                </a:solidFill>
                <a:uFill>
                  <a:solidFill>
                    <a:srgbClr val="FFFFFF"/>
                  </a:solidFill>
                </a:uFill>
                <a:latin typeface="Arial Unicode MS"/>
                <a:ea typeface="DejaVu Sans"/>
              </a:rPr>
              <a:t>/* linkage in my parent's children list */</a:t>
            </a:r>
            <a:r>
              <a:rPr lang="en-SG" sz="1100" b="1" strike="noStrike" spc="-1" dirty="0">
                <a:solidFill>
                  <a:srgbClr val="000000"/>
                </a:solidFill>
                <a:uFill>
                  <a:solidFill>
                    <a:srgbClr val="FFFFFF"/>
                  </a:solidFill>
                </a:uFill>
                <a:latin typeface="Arial Unicode MS"/>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struct</a:t>
            </a:r>
            <a:r>
              <a:rPr lang="en-SG" sz="1100" b="1" strike="noStrike" spc="-1" dirty="0">
                <a:solidFill>
                  <a:srgbClr val="000000"/>
                </a:solidFill>
                <a:uFill>
                  <a:solidFill>
                    <a:srgbClr val="FFFFFF"/>
                  </a:solidFill>
                </a:uFill>
                <a:latin typeface="Arial Unicode MS"/>
                <a:ea typeface="DejaVu Sans"/>
              </a:rPr>
              <a:t> </a:t>
            </a:r>
            <a:r>
              <a:rPr lang="en-SG" sz="1100" b="1" u="sng" strike="noStrike" spc="-1" dirty="0" err="1">
                <a:solidFill>
                  <a:srgbClr val="0000FF"/>
                </a:solidFill>
                <a:uFill>
                  <a:solidFill>
                    <a:srgbClr val="FFFFFF"/>
                  </a:solidFill>
                </a:uFill>
                <a:latin typeface="Arial Unicode MS"/>
                <a:ea typeface="DejaVu Sans"/>
                <a:hlinkClick r:id="rId4"/>
              </a:rPr>
              <a:t>task_struct</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err="1">
                <a:solidFill>
                  <a:srgbClr val="000000"/>
                </a:solidFill>
                <a:uFill>
                  <a:solidFill>
                    <a:srgbClr val="FFFFFF"/>
                  </a:solidFill>
                </a:uFill>
                <a:latin typeface="Arial Unicode MS"/>
                <a:ea typeface="DejaVu Sans"/>
              </a:rPr>
              <a:t>group_leader</a:t>
            </a:r>
            <a:r>
              <a:rPr lang="en-SG" sz="1100" b="1" strike="noStrike" spc="-1" dirty="0">
                <a:solidFill>
                  <a:srgbClr val="000000"/>
                </a:solidFill>
                <a:uFill>
                  <a:solidFill>
                    <a:srgbClr val="FFFFFF"/>
                  </a:solidFill>
                </a:uFill>
                <a:latin typeface="Arial Unicode MS"/>
                <a:ea typeface="DejaVu Sans"/>
              </a:rPr>
              <a:t>; </a:t>
            </a:r>
            <a:r>
              <a:rPr lang="en-SG" sz="1100" b="1" strike="noStrike" spc="-1" dirty="0">
                <a:solidFill>
                  <a:srgbClr val="FF0000"/>
                </a:solidFill>
                <a:uFill>
                  <a:solidFill>
                    <a:srgbClr val="FFFFFF"/>
                  </a:solidFill>
                </a:uFill>
                <a:latin typeface="Arial Unicode MS"/>
                <a:ea typeface="DejaVu Sans"/>
              </a:rPr>
              <a:t>/* </a:t>
            </a:r>
            <a:r>
              <a:rPr lang="en-SG" sz="1100" b="1" strike="noStrike" spc="-1" dirty="0" err="1">
                <a:solidFill>
                  <a:srgbClr val="FF0000"/>
                </a:solidFill>
                <a:uFill>
                  <a:solidFill>
                    <a:srgbClr val="FFFFFF"/>
                  </a:solidFill>
                </a:uFill>
                <a:latin typeface="Arial Unicode MS"/>
                <a:ea typeface="DejaVu Sans"/>
              </a:rPr>
              <a:t>threadgroup</a:t>
            </a:r>
            <a:r>
              <a:rPr lang="en-SG" sz="1100" b="1" strike="noStrike" spc="-1" dirty="0">
                <a:solidFill>
                  <a:srgbClr val="FF0000"/>
                </a:solidFill>
                <a:uFill>
                  <a:solidFill>
                    <a:srgbClr val="FFFFFF"/>
                  </a:solidFill>
                </a:uFill>
                <a:latin typeface="Arial Unicode MS"/>
                <a:ea typeface="DejaVu Sans"/>
              </a:rPr>
              <a:t> leader */</a:t>
            </a:r>
            <a:r>
              <a:rPr lang="en-SG" sz="1100" b="0" strike="noStrike" spc="-1" dirty="0">
                <a:solidFill>
                  <a:srgbClr val="000000"/>
                </a:solidFill>
                <a:uFill>
                  <a:solidFill>
                    <a:srgbClr val="FFFFFF"/>
                  </a:solidFill>
                </a:uFill>
                <a:latin typeface="Arial"/>
                <a:ea typeface="DejaVu Sans"/>
              </a:rPr>
              <a:t> </a:t>
            </a:r>
            <a:endParaRPr lang="en-SG" sz="1800" b="0" strike="noStrike" spc="-1" dirty="0">
              <a:solidFill>
                <a:srgbClr val="000000"/>
              </a:solidFill>
              <a:uFill>
                <a:solidFill>
                  <a:srgbClr val="FFFFFF"/>
                </a:solidFill>
              </a:uFill>
              <a:latin typeface="Arial"/>
            </a:endParaRPr>
          </a:p>
        </p:txBody>
      </p:sp>
      <p:sp>
        <p:nvSpPr>
          <p:cNvPr id="2" name="Rectangle 1"/>
          <p:cNvSpPr/>
          <p:nvPr/>
        </p:nvSpPr>
        <p:spPr>
          <a:xfrm>
            <a:off x="373679" y="59830"/>
            <a:ext cx="7521624" cy="369332"/>
          </a:xfrm>
          <a:prstGeom prst="rect">
            <a:avLst/>
          </a:prstGeom>
        </p:spPr>
        <p:txBody>
          <a:bodyPr wrap="square">
            <a:spAutoFit/>
          </a:bodyPr>
          <a:lstStyle/>
          <a:p>
            <a:r>
              <a:rPr lang="en-US" dirty="0">
                <a:hlinkClick r:id="rId24"/>
              </a:rPr>
              <a:t>http://lxr.free-electrons.com/source/include/linux/sched.h#L1474</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Process State Transitions</a:t>
            </a:r>
            <a:endParaRPr lang="en-US" sz="1800" b="0" strike="noStrike" spc="-1">
              <a:solidFill>
                <a:srgbClr val="000000"/>
              </a:solidFill>
              <a:uFill>
                <a:solidFill>
                  <a:srgbClr val="FFFFFF"/>
                </a:solidFill>
              </a:uFill>
              <a:latin typeface="Arial"/>
            </a:endParaRPr>
          </a:p>
        </p:txBody>
      </p:sp>
      <p:sp>
        <p:nvSpPr>
          <p:cNvPr id="214" name="TextShape 2"/>
          <p:cNvSpPr txBox="1"/>
          <p:nvPr/>
        </p:nvSpPr>
        <p:spPr>
          <a:xfrm>
            <a:off x="747720" y="1926720"/>
            <a:ext cx="7719480" cy="508608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New to Ready</a:t>
            </a:r>
            <a:endParaRPr lang="en-US" sz="36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b="0" strike="noStrike" spc="-1" dirty="0">
                <a:solidFill>
                  <a:srgbClr val="000000"/>
                </a:solidFill>
                <a:uFill>
                  <a:solidFill>
                    <a:srgbClr val="FFFFFF"/>
                  </a:solidFill>
                </a:uFill>
                <a:latin typeface="Arial"/>
                <a:ea typeface="DejaVu Sans"/>
              </a:rPr>
              <a:t>PCB Initialized</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b="0" strike="noStrike" spc="-1" dirty="0">
                <a:solidFill>
                  <a:srgbClr val="000000"/>
                </a:solidFill>
                <a:uFill>
                  <a:solidFill>
                    <a:srgbClr val="FFFFFF"/>
                  </a:solidFill>
                </a:uFill>
                <a:latin typeface="Arial"/>
                <a:ea typeface="DejaVu Sans"/>
              </a:rPr>
              <a:t>Memory Allocated</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Ready to Running</a:t>
            </a:r>
            <a:endParaRPr lang="en-US" sz="36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b="0" strike="noStrike" spc="-1" dirty="0">
                <a:solidFill>
                  <a:srgbClr val="000000"/>
                </a:solidFill>
                <a:uFill>
                  <a:solidFill>
                    <a:srgbClr val="FFFFFF"/>
                  </a:solidFill>
                </a:uFill>
                <a:latin typeface="Arial"/>
                <a:ea typeface="DejaVu Sans"/>
              </a:rPr>
              <a:t>Scheduler picked this process to run from the ready processes</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b="0" strike="noStrike" spc="-1" dirty="0">
                <a:solidFill>
                  <a:srgbClr val="000000"/>
                </a:solidFill>
                <a:uFill>
                  <a:solidFill>
                    <a:srgbClr val="FFFFFF"/>
                  </a:solidFill>
                </a:uFill>
                <a:latin typeface="Arial"/>
                <a:ea typeface="DejaVu Sans"/>
              </a:rPr>
              <a:t>You have another linked list of ready processes (ready queue)</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Running to Ready</a:t>
            </a:r>
            <a:endParaRPr lang="en-US" sz="36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b="0" strike="noStrike" spc="-1" dirty="0">
                <a:solidFill>
                  <a:srgbClr val="000000"/>
                </a:solidFill>
                <a:uFill>
                  <a:solidFill>
                    <a:srgbClr val="FFFFFF"/>
                  </a:solidFill>
                </a:uFill>
                <a:latin typeface="Arial"/>
                <a:ea typeface="DejaVu Sans"/>
              </a:rPr>
              <a:t>Interrupt happens. ( HW Interrupt Or Fault/Exception)</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Running to Waiting </a:t>
            </a:r>
            <a:endParaRPr lang="en-US" sz="36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b="0" strike="noStrike" spc="-1" dirty="0">
                <a:solidFill>
                  <a:srgbClr val="000000"/>
                </a:solidFill>
                <a:uFill>
                  <a:solidFill>
                    <a:srgbClr val="FFFFFF"/>
                  </a:solidFill>
                </a:uFill>
                <a:latin typeface="Arial"/>
                <a:ea typeface="DejaVu Sans"/>
              </a:rPr>
              <a:t>During </a:t>
            </a:r>
            <a:r>
              <a:rPr lang="en-US" b="1" i="1" strike="noStrike" spc="-1" dirty="0">
                <a:solidFill>
                  <a:srgbClr val="000000"/>
                </a:solidFill>
                <a:uFill>
                  <a:solidFill>
                    <a:srgbClr val="FFFFFF"/>
                  </a:solidFill>
                </a:uFill>
                <a:latin typeface="Arial"/>
                <a:ea typeface="DejaVu Sans"/>
              </a:rPr>
              <a:t>some </a:t>
            </a:r>
            <a:r>
              <a:rPr lang="en-US" b="0" strike="noStrike" spc="-1" dirty="0">
                <a:solidFill>
                  <a:srgbClr val="000000"/>
                </a:solidFill>
                <a:uFill>
                  <a:solidFill>
                    <a:srgbClr val="FFFFFF"/>
                  </a:solidFill>
                </a:uFill>
                <a:latin typeface="Arial"/>
                <a:ea typeface="DejaVu Sans"/>
              </a:rPr>
              <a:t>system calls.  (Especially I/O and process synchronization)</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Waiting to Ready</a:t>
            </a:r>
            <a:endParaRPr lang="en-US" sz="36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b="0" strike="noStrike" spc="-1" dirty="0">
                <a:solidFill>
                  <a:srgbClr val="000000"/>
                </a:solidFill>
                <a:uFill>
                  <a:solidFill>
                    <a:srgbClr val="FFFFFF"/>
                  </a:solidFill>
                </a:uFill>
                <a:latin typeface="Arial"/>
                <a:ea typeface="DejaVu Sans"/>
              </a:rPr>
              <a:t>I/O event or Signal Process is waiting for has arrived.</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Running to Terminated</a:t>
            </a:r>
            <a:endParaRPr lang="en-US" sz="36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b="0" strike="noStrike" spc="-1" dirty="0">
                <a:solidFill>
                  <a:srgbClr val="000000"/>
                </a:solidFill>
                <a:uFill>
                  <a:solidFill>
                    <a:srgbClr val="FFFFFF"/>
                  </a:solidFill>
                </a:uFill>
                <a:latin typeface="Arial"/>
                <a:ea typeface="DejaVu Sans"/>
              </a:rPr>
              <a:t>When program has finished, maintain info about this process for a while. (Why?)</a:t>
            </a:r>
            <a:endParaRPr lang="en-US" sz="2800" b="0" strike="noStrike" spc="-1" dirty="0">
              <a:solidFill>
                <a:srgbClr val="000000"/>
              </a:solidFill>
              <a:uFill>
                <a:solidFill>
                  <a:srgbClr val="FFFFFF"/>
                </a:solidFill>
              </a:u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Lecture Outline</a:t>
            </a:r>
            <a:endParaRPr lang="en-US" sz="1800" b="0" strike="noStrike" spc="-1">
              <a:solidFill>
                <a:srgbClr val="000000"/>
              </a:solidFill>
              <a:uFill>
                <a:solidFill>
                  <a:srgbClr val="FFFFFF"/>
                </a:solidFill>
              </a:uFill>
              <a:latin typeface="Arial"/>
            </a:endParaRPr>
          </a:p>
        </p:txBody>
      </p:sp>
      <p:sp>
        <p:nvSpPr>
          <p:cNvPr id="216" name="CustomShape 2"/>
          <p:cNvSpPr/>
          <p:nvPr/>
        </p:nvSpPr>
        <p:spPr>
          <a:xfrm>
            <a:off x="747720" y="1926720"/>
            <a:ext cx="7719480" cy="50860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“running programs” (Why inverted commas?)</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What is in a Process?</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000" b="0" strike="noStrike" spc="-1">
                <a:solidFill>
                  <a:srgbClr val="000000"/>
                </a:solidFill>
                <a:uFill>
                  <a:solidFill>
                    <a:srgbClr val="FFFFFF"/>
                  </a:solidFill>
                </a:uFill>
                <a:latin typeface="Arial"/>
                <a:ea typeface="DejaVu Sans"/>
              </a:rPr>
              <a:t>A snapshot view</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000" b="0" strike="noStrike" spc="-1">
                <a:solidFill>
                  <a:srgbClr val="000000"/>
                </a:solidFill>
                <a:uFill>
                  <a:solidFill>
                    <a:srgbClr val="FFFFFF"/>
                  </a:solidFill>
                </a:uFill>
                <a:latin typeface="Arial"/>
                <a:ea typeface="DejaVu Sans"/>
              </a:rPr>
              <a:t>Context saving and restoring</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Process States and PCB</a:t>
            </a:r>
            <a:endParaRPr lang="en-SG" sz="1800" b="0" strike="noStrike" spc="-1">
              <a:solidFill>
                <a:srgbClr val="000000"/>
              </a:solidFill>
              <a:uFill>
                <a:solidFill>
                  <a:srgbClr val="FFFFFF"/>
                </a:solidFill>
              </a:uFill>
              <a:latin typeface="Arial"/>
            </a:endParaRPr>
          </a:p>
          <a:p>
            <a:pPr marL="228600" indent="-228240">
              <a:lnSpc>
                <a:spcPct val="90000"/>
              </a:lnSpc>
              <a:buClr>
                <a:srgbClr val="C0504D"/>
              </a:buClr>
              <a:buFont typeface="Arial"/>
              <a:buChar char="•"/>
            </a:pPr>
            <a:r>
              <a:rPr lang="en-SG" sz="2400" b="0" strike="noStrike" spc="-1">
                <a:solidFill>
                  <a:srgbClr val="C0504D"/>
                </a:solidFill>
                <a:uFill>
                  <a:solidFill>
                    <a:srgbClr val="FFFFFF"/>
                  </a:solidFill>
                </a:uFill>
                <a:latin typeface="Arial"/>
                <a:ea typeface="DejaVu Sans"/>
              </a:rPr>
              <a:t>Operations on process</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000" b="0" strike="noStrike" spc="-1">
                <a:solidFill>
                  <a:srgbClr val="000000"/>
                </a:solidFill>
                <a:uFill>
                  <a:solidFill>
                    <a:srgbClr val="FFFFFF"/>
                  </a:solidFill>
                </a:uFill>
                <a:latin typeface="Arial"/>
                <a:ea typeface="DejaVu Sans"/>
              </a:rPr>
              <a:t>Process Scheduling</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000" b="0" strike="noStrike" spc="-1">
                <a:solidFill>
                  <a:srgbClr val="000000"/>
                </a:solidFill>
                <a:uFill>
                  <a:solidFill>
                    <a:srgbClr val="FFFFFF"/>
                  </a:solidFill>
                </a:uFill>
                <a:latin typeface="Arial"/>
                <a:ea typeface="DejaVu Sans"/>
              </a:rPr>
              <a:t>Process Creation</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000" b="0" strike="noStrike" spc="-1">
                <a:solidFill>
                  <a:srgbClr val="000000"/>
                </a:solidFill>
                <a:uFill>
                  <a:solidFill>
                    <a:srgbClr val="FFFFFF"/>
                  </a:solidFill>
                </a:uFill>
                <a:latin typeface="Arial"/>
                <a:ea typeface="DejaVu Sans"/>
              </a:rPr>
              <a:t>Process Termination</a:t>
            </a:r>
            <a:endParaRPr lang="en-SG" sz="1800" b="0" strike="noStrike" spc="-1">
              <a:solidFill>
                <a:srgbClr val="000000"/>
              </a:solidFill>
              <a:uFill>
                <a:solidFill>
                  <a:srgbClr val="FFFFFF"/>
                </a:solidFill>
              </a:u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Process Scheduling</a:t>
            </a:r>
            <a:endParaRPr lang="en-US" sz="1800" b="0" strike="noStrike" spc="-1">
              <a:solidFill>
                <a:srgbClr val="000000"/>
              </a:solidFill>
              <a:uFill>
                <a:solidFill>
                  <a:srgbClr val="FFFFFF"/>
                </a:solidFill>
              </a:uFill>
              <a:latin typeface="Arial"/>
            </a:endParaRPr>
          </a:p>
        </p:txBody>
      </p:sp>
      <p:sp>
        <p:nvSpPr>
          <p:cNvPr id="218" name="CustomShape 2"/>
          <p:cNvSpPr/>
          <p:nvPr/>
        </p:nvSpPr>
        <p:spPr>
          <a:xfrm>
            <a:off x="747720" y="1926720"/>
            <a:ext cx="7719480" cy="50860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Selecting </a:t>
            </a:r>
            <a:r>
              <a:rPr lang="en-SG" sz="2800" b="0" i="1" strike="noStrike" spc="-1">
                <a:solidFill>
                  <a:srgbClr val="000000"/>
                </a:solidFill>
                <a:uFill>
                  <a:solidFill>
                    <a:srgbClr val="FFFFFF"/>
                  </a:solidFill>
                </a:uFill>
                <a:latin typeface="Arial"/>
                <a:ea typeface="DejaVu Sans"/>
              </a:rPr>
              <a:t>n</a:t>
            </a:r>
            <a:r>
              <a:rPr lang="en-SG" sz="2800" b="0" strike="noStrike" spc="-1">
                <a:solidFill>
                  <a:srgbClr val="000000"/>
                </a:solidFill>
                <a:uFill>
                  <a:solidFill>
                    <a:srgbClr val="FFFFFF"/>
                  </a:solidFill>
                </a:uFill>
                <a:latin typeface="Arial"/>
                <a:ea typeface="DejaVu Sans"/>
              </a:rPr>
              <a:t> process from ready queue to run in </a:t>
            </a:r>
            <a:r>
              <a:rPr lang="en-SG" sz="2800" b="0" i="1" strike="noStrike" spc="-1">
                <a:solidFill>
                  <a:srgbClr val="000000"/>
                </a:solidFill>
                <a:uFill>
                  <a:solidFill>
                    <a:srgbClr val="FFFFFF"/>
                  </a:solidFill>
                </a:uFill>
                <a:latin typeface="Arial"/>
                <a:ea typeface="DejaVu Sans"/>
              </a:rPr>
              <a:t>n </a:t>
            </a:r>
            <a:r>
              <a:rPr lang="en-SG" sz="2800" b="0" strike="noStrike" spc="-1">
                <a:solidFill>
                  <a:srgbClr val="000000"/>
                </a:solidFill>
                <a:uFill>
                  <a:solidFill>
                    <a:srgbClr val="FFFFFF"/>
                  </a:solidFill>
                </a:uFill>
                <a:latin typeface="Arial"/>
                <a:ea typeface="DejaVu Sans"/>
              </a:rPr>
              <a:t>CPUs.</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Which processes to choose?</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Depends on scheduling algorithm and process attributes…</a:t>
            </a:r>
            <a:endParaRPr lang="en-SG" sz="1800" b="0" strike="noStrike" spc="-1">
              <a:solidFill>
                <a:srgbClr val="000000"/>
              </a:solidFill>
              <a:uFill>
                <a:solidFill>
                  <a:srgbClr val="FFFFFF"/>
                </a:solidFill>
              </a:u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dirty="0">
                <a:solidFill>
                  <a:srgbClr val="000000"/>
                </a:solidFill>
                <a:uFill>
                  <a:solidFill>
                    <a:srgbClr val="FFFFFF"/>
                  </a:solidFill>
                </a:uFill>
                <a:latin typeface="Arial"/>
                <a:ea typeface="DejaVu Sans"/>
              </a:rPr>
              <a:t>When is an opportunity for scheduling? </a:t>
            </a:r>
            <a:endParaRPr lang="en-US" sz="1800" b="0" strike="noStrike" spc="-1" dirty="0">
              <a:solidFill>
                <a:srgbClr val="000000"/>
              </a:solidFill>
              <a:uFill>
                <a:solidFill>
                  <a:srgbClr val="FFFFFF"/>
                </a:solidFill>
              </a:uFill>
              <a:latin typeface="Arial"/>
            </a:endParaRPr>
          </a:p>
        </p:txBody>
      </p:sp>
      <p:sp>
        <p:nvSpPr>
          <p:cNvPr id="220" name="CustomShape 2"/>
          <p:cNvSpPr/>
          <p:nvPr/>
        </p:nvSpPr>
        <p:spPr>
          <a:xfrm>
            <a:off x="747720" y="1926720"/>
            <a:ext cx="7719480" cy="50860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800" b="0" strike="noStrike" spc="-1" dirty="0">
                <a:solidFill>
                  <a:srgbClr val="000000"/>
                </a:solidFill>
                <a:uFill>
                  <a:solidFill>
                    <a:srgbClr val="FFFFFF"/>
                  </a:solidFill>
                </a:uFill>
                <a:latin typeface="Arial"/>
                <a:ea typeface="DejaVu Sans"/>
              </a:rPr>
              <a:t>A process goes from </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running to waiting </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running to ready</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waiting to ready*</a:t>
            </a:r>
          </a:p>
          <a:p>
            <a:pPr marL="685800" lvl="1" indent="-228240">
              <a:lnSpc>
                <a:spcPct val="100000"/>
              </a:lnSpc>
              <a:buClr>
                <a:srgbClr val="000000"/>
              </a:buClr>
              <a:buFont typeface="Arial"/>
              <a:buChar char="•"/>
            </a:pPr>
            <a:r>
              <a:rPr lang="en-SG" sz="2400" spc="-1">
                <a:solidFill>
                  <a:srgbClr val="000000"/>
                </a:solidFill>
                <a:uFill>
                  <a:solidFill>
                    <a:srgbClr val="FFFFFF"/>
                  </a:solidFill>
                </a:uFill>
                <a:latin typeface="Arial"/>
              </a:rPr>
              <a:t>New to ready*</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running to terminated</a:t>
            </a:r>
            <a:endParaRPr lang="en-SG" sz="1800" b="0" strike="noStrike" spc="-1" dirty="0">
              <a:solidFill>
                <a:srgbClr val="000000"/>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Snapshot view - I</a:t>
            </a:r>
            <a:endParaRPr lang="en-US" sz="1800" b="0" strike="noStrike" spc="-1">
              <a:solidFill>
                <a:srgbClr val="000000"/>
              </a:solidFill>
              <a:uFill>
                <a:solidFill>
                  <a:srgbClr val="FFFFFF"/>
                </a:solidFill>
              </a:uFill>
              <a:latin typeface="Arial"/>
            </a:endParaRPr>
          </a:p>
        </p:txBody>
      </p:sp>
      <p:sp>
        <p:nvSpPr>
          <p:cNvPr id="90" name="TextShape 2"/>
          <p:cNvSpPr txBox="1"/>
          <p:nvPr/>
        </p:nvSpPr>
        <p:spPr>
          <a:xfrm>
            <a:off x="747720" y="1926720"/>
            <a:ext cx="7719480" cy="508608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Arial"/>
                <a:ea typeface="DejaVu Sans"/>
              </a:rPr>
              <a:t>Assume a process using the CPU at a point in time.</a:t>
            </a:r>
            <a:endParaRPr lang="en-US" sz="2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What are the “resources” that the running program would be using?</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Process scheduling</a:t>
            </a:r>
            <a:endParaRPr lang="en-US" sz="1800" b="0" strike="noStrike" spc="-1">
              <a:solidFill>
                <a:srgbClr val="000000"/>
              </a:solidFill>
              <a:uFill>
                <a:solidFill>
                  <a:srgbClr val="FFFFFF"/>
                </a:solidFill>
              </a:uFill>
              <a:latin typeface="Arial"/>
            </a:endParaRPr>
          </a:p>
        </p:txBody>
      </p:sp>
      <p:sp>
        <p:nvSpPr>
          <p:cNvPr id="222" name="CustomShape 2"/>
          <p:cNvSpPr/>
          <p:nvPr/>
        </p:nvSpPr>
        <p:spPr>
          <a:xfrm>
            <a:off x="747720" y="2009880"/>
            <a:ext cx="7719480" cy="18759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Non-preemptive</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Sequential execution</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Preemptive (time-shared)</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Time slices/Timer Interrupt</a:t>
            </a:r>
            <a:endParaRPr lang="en-SG" sz="1800" b="0" strike="noStrike" spc="-1">
              <a:solidFill>
                <a:srgbClr val="000000"/>
              </a:solidFill>
              <a:uFill>
                <a:solidFill>
                  <a:srgbClr val="FFFFFF"/>
                </a:solidFill>
              </a:uFill>
              <a:latin typeface="Arial"/>
            </a:endParaRPr>
          </a:p>
        </p:txBody>
      </p:sp>
      <p:sp>
        <p:nvSpPr>
          <p:cNvPr id="223" name="Line 3"/>
          <p:cNvSpPr/>
          <p:nvPr/>
        </p:nvSpPr>
        <p:spPr>
          <a:xfrm>
            <a:off x="499680" y="4929120"/>
            <a:ext cx="100044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sp>
        <p:nvSpPr>
          <p:cNvPr id="224" name="Line 4"/>
          <p:cNvSpPr/>
          <p:nvPr/>
        </p:nvSpPr>
        <p:spPr>
          <a:xfrm>
            <a:off x="499680" y="5357520"/>
            <a:ext cx="1000440" cy="360"/>
          </a:xfrm>
          <a:prstGeom prst="line">
            <a:avLst/>
          </a:prstGeom>
          <a:ln w="38160">
            <a:solidFill>
              <a:schemeClr val="accent6"/>
            </a:solidFill>
            <a:round/>
          </a:ln>
        </p:spPr>
        <p:style>
          <a:lnRef idx="1">
            <a:schemeClr val="accent1"/>
          </a:lnRef>
          <a:fillRef idx="0">
            <a:schemeClr val="accent1"/>
          </a:fillRef>
          <a:effectRef idx="0">
            <a:schemeClr val="accent1"/>
          </a:effectRef>
          <a:fontRef idx="minor"/>
        </p:style>
      </p:sp>
      <p:sp>
        <p:nvSpPr>
          <p:cNvPr id="225" name="Line 5"/>
          <p:cNvSpPr/>
          <p:nvPr/>
        </p:nvSpPr>
        <p:spPr>
          <a:xfrm>
            <a:off x="499680" y="5786280"/>
            <a:ext cx="1000440" cy="360"/>
          </a:xfrm>
          <a:prstGeom prst="line">
            <a:avLst/>
          </a:prstGeom>
          <a:ln w="38160">
            <a:solidFill>
              <a:schemeClr val="accent4"/>
            </a:solidFill>
            <a:round/>
          </a:ln>
        </p:spPr>
        <p:style>
          <a:lnRef idx="1">
            <a:schemeClr val="accent1"/>
          </a:lnRef>
          <a:fillRef idx="0">
            <a:schemeClr val="accent1"/>
          </a:fillRef>
          <a:effectRef idx="0">
            <a:schemeClr val="accent1"/>
          </a:effectRef>
          <a:fontRef idx="minor"/>
        </p:style>
      </p:sp>
      <p:sp>
        <p:nvSpPr>
          <p:cNvPr id="226" name="CustomShape 6"/>
          <p:cNvSpPr/>
          <p:nvPr/>
        </p:nvSpPr>
        <p:spPr>
          <a:xfrm>
            <a:off x="432000" y="4572000"/>
            <a:ext cx="46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P1</a:t>
            </a:r>
            <a:endParaRPr lang="en-SG" sz="1800" b="0" strike="noStrike" spc="-1">
              <a:solidFill>
                <a:srgbClr val="000000"/>
              </a:solidFill>
              <a:uFill>
                <a:solidFill>
                  <a:srgbClr val="FFFFFF"/>
                </a:solidFill>
              </a:uFill>
              <a:latin typeface="Arial"/>
            </a:endParaRPr>
          </a:p>
        </p:txBody>
      </p:sp>
      <p:sp>
        <p:nvSpPr>
          <p:cNvPr id="227" name="CustomShape 7"/>
          <p:cNvSpPr/>
          <p:nvPr/>
        </p:nvSpPr>
        <p:spPr>
          <a:xfrm>
            <a:off x="432000" y="5042520"/>
            <a:ext cx="46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P2</a:t>
            </a:r>
            <a:endParaRPr lang="en-SG" sz="1800" b="0" strike="noStrike" spc="-1">
              <a:solidFill>
                <a:srgbClr val="000000"/>
              </a:solidFill>
              <a:uFill>
                <a:solidFill>
                  <a:srgbClr val="FFFFFF"/>
                </a:solidFill>
              </a:uFill>
              <a:latin typeface="Arial"/>
            </a:endParaRPr>
          </a:p>
        </p:txBody>
      </p:sp>
      <p:sp>
        <p:nvSpPr>
          <p:cNvPr id="228" name="CustomShape 8"/>
          <p:cNvSpPr/>
          <p:nvPr/>
        </p:nvSpPr>
        <p:spPr>
          <a:xfrm>
            <a:off x="432000" y="5488560"/>
            <a:ext cx="46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P3</a:t>
            </a:r>
            <a:endParaRPr lang="en-SG" sz="1800" b="0" strike="noStrike" spc="-1">
              <a:solidFill>
                <a:srgbClr val="000000"/>
              </a:solidFill>
              <a:uFill>
                <a:solidFill>
                  <a:srgbClr val="FFFFFF"/>
                </a:solidFill>
              </a:uFill>
              <a:latin typeface="Arial"/>
            </a:endParaRPr>
          </a:p>
        </p:txBody>
      </p:sp>
      <p:sp>
        <p:nvSpPr>
          <p:cNvPr id="229" name="CustomShape 9"/>
          <p:cNvSpPr/>
          <p:nvPr/>
        </p:nvSpPr>
        <p:spPr>
          <a:xfrm>
            <a:off x="518040" y="4000680"/>
            <a:ext cx="2674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Round-Robin scheduling</a:t>
            </a:r>
            <a:endParaRPr lang="en-SG" sz="1800" b="0" strike="noStrike" spc="-1">
              <a:solidFill>
                <a:srgbClr val="000000"/>
              </a:solidFill>
              <a:uFill>
                <a:solidFill>
                  <a:srgbClr val="FFFFFF"/>
                </a:solidFill>
              </a:uFill>
              <a:latin typeface="Arial"/>
            </a:endParaRPr>
          </a:p>
        </p:txBody>
      </p:sp>
      <p:sp>
        <p:nvSpPr>
          <p:cNvPr id="230" name="Line 10"/>
          <p:cNvSpPr/>
          <p:nvPr/>
        </p:nvSpPr>
        <p:spPr>
          <a:xfrm>
            <a:off x="2143080" y="5286240"/>
            <a:ext cx="57132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sp>
        <p:nvSpPr>
          <p:cNvPr id="231" name="Line 11"/>
          <p:cNvSpPr/>
          <p:nvPr/>
        </p:nvSpPr>
        <p:spPr>
          <a:xfrm flipV="1">
            <a:off x="2981520" y="5286240"/>
            <a:ext cx="555120" cy="1080"/>
          </a:xfrm>
          <a:prstGeom prst="line">
            <a:avLst/>
          </a:prstGeom>
          <a:ln w="38160">
            <a:solidFill>
              <a:schemeClr val="accent6"/>
            </a:solidFill>
            <a:round/>
          </a:ln>
        </p:spPr>
        <p:style>
          <a:lnRef idx="1">
            <a:schemeClr val="accent1"/>
          </a:lnRef>
          <a:fillRef idx="0">
            <a:schemeClr val="accent1"/>
          </a:fillRef>
          <a:effectRef idx="0">
            <a:schemeClr val="accent1"/>
          </a:effectRef>
          <a:fontRef idx="minor"/>
        </p:style>
      </p:sp>
      <p:sp>
        <p:nvSpPr>
          <p:cNvPr id="232" name="Line 12"/>
          <p:cNvSpPr/>
          <p:nvPr/>
        </p:nvSpPr>
        <p:spPr>
          <a:xfrm flipV="1">
            <a:off x="3766320" y="5286240"/>
            <a:ext cx="642960" cy="1080"/>
          </a:xfrm>
          <a:prstGeom prst="line">
            <a:avLst/>
          </a:prstGeom>
          <a:ln w="38160">
            <a:solidFill>
              <a:schemeClr val="accent4"/>
            </a:solidFill>
            <a:round/>
          </a:ln>
        </p:spPr>
        <p:style>
          <a:lnRef idx="1">
            <a:schemeClr val="accent1"/>
          </a:lnRef>
          <a:fillRef idx="0">
            <a:schemeClr val="accent1"/>
          </a:fillRef>
          <a:effectRef idx="0">
            <a:schemeClr val="accent1"/>
          </a:effectRef>
          <a:fontRef idx="minor"/>
        </p:style>
      </p:sp>
      <p:sp>
        <p:nvSpPr>
          <p:cNvPr id="233" name="CustomShape 13"/>
          <p:cNvSpPr/>
          <p:nvPr/>
        </p:nvSpPr>
        <p:spPr>
          <a:xfrm rot="5400000" flipH="1" flipV="1">
            <a:off x="2571120" y="5572080"/>
            <a:ext cx="428400" cy="1080"/>
          </a:xfrm>
          <a:custGeom>
            <a:avLst/>
            <a:gdLst/>
            <a:ahLst/>
            <a:cxnLst/>
            <a:rect l="l" t="t" r="r" b="b"/>
            <a:pathLst>
              <a:path w="21600" h="21600">
                <a:moveTo>
                  <a:pt x="0" y="0"/>
                </a:moveTo>
                <a:lnTo>
                  <a:pt x="21600" y="21600"/>
                </a:lnTo>
              </a:path>
            </a:pathLst>
          </a:custGeom>
          <a:noFill/>
          <a:ln w="31680">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34" name="CustomShape 14"/>
          <p:cNvSpPr/>
          <p:nvPr/>
        </p:nvSpPr>
        <p:spPr>
          <a:xfrm>
            <a:off x="2401200" y="5845680"/>
            <a:ext cx="7570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Timer</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int</a:t>
            </a:r>
            <a:endParaRPr lang="en-SG" sz="1800" b="0" strike="noStrike" spc="-1">
              <a:solidFill>
                <a:srgbClr val="000000"/>
              </a:solidFill>
              <a:uFill>
                <a:solidFill>
                  <a:srgbClr val="FFFFFF"/>
                </a:solidFill>
              </a:uFill>
              <a:latin typeface="Arial"/>
            </a:endParaRPr>
          </a:p>
        </p:txBody>
      </p:sp>
      <p:sp>
        <p:nvSpPr>
          <p:cNvPr id="235" name="Line 15"/>
          <p:cNvSpPr/>
          <p:nvPr/>
        </p:nvSpPr>
        <p:spPr>
          <a:xfrm>
            <a:off x="499680" y="6286320"/>
            <a:ext cx="1000440" cy="36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36" name="CustomShape 16"/>
          <p:cNvSpPr/>
          <p:nvPr/>
        </p:nvSpPr>
        <p:spPr>
          <a:xfrm>
            <a:off x="434160" y="5988600"/>
            <a:ext cx="789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sched</a:t>
            </a:r>
            <a:endParaRPr lang="en-SG" sz="1800" b="0" strike="noStrike" spc="-1">
              <a:solidFill>
                <a:srgbClr val="000000"/>
              </a:solidFill>
              <a:uFill>
                <a:solidFill>
                  <a:srgbClr val="FFFFFF"/>
                </a:solidFill>
              </a:uFill>
              <a:latin typeface="Arial"/>
            </a:endParaRPr>
          </a:p>
        </p:txBody>
      </p:sp>
      <p:sp>
        <p:nvSpPr>
          <p:cNvPr id="237" name="Line 17"/>
          <p:cNvSpPr/>
          <p:nvPr/>
        </p:nvSpPr>
        <p:spPr>
          <a:xfrm>
            <a:off x="2715480" y="5286240"/>
            <a:ext cx="285840" cy="36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38" name="Line 18"/>
          <p:cNvSpPr/>
          <p:nvPr/>
        </p:nvSpPr>
        <p:spPr>
          <a:xfrm>
            <a:off x="3555360" y="5286240"/>
            <a:ext cx="285480" cy="36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39" name="Line 19"/>
          <p:cNvSpPr/>
          <p:nvPr/>
        </p:nvSpPr>
        <p:spPr>
          <a:xfrm>
            <a:off x="4429080" y="5286240"/>
            <a:ext cx="285480" cy="36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40" name="Line 20"/>
          <p:cNvSpPr/>
          <p:nvPr/>
        </p:nvSpPr>
        <p:spPr>
          <a:xfrm>
            <a:off x="4750920" y="5286240"/>
            <a:ext cx="57168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sp>
        <p:nvSpPr>
          <p:cNvPr id="241" name="Line 21"/>
          <p:cNvSpPr/>
          <p:nvPr/>
        </p:nvSpPr>
        <p:spPr>
          <a:xfrm flipV="1">
            <a:off x="5589360" y="5286240"/>
            <a:ext cx="555120" cy="1080"/>
          </a:xfrm>
          <a:prstGeom prst="line">
            <a:avLst/>
          </a:prstGeom>
          <a:ln w="38160">
            <a:solidFill>
              <a:schemeClr val="accent6"/>
            </a:solidFill>
            <a:round/>
          </a:ln>
        </p:spPr>
        <p:style>
          <a:lnRef idx="1">
            <a:schemeClr val="accent1"/>
          </a:lnRef>
          <a:fillRef idx="0">
            <a:schemeClr val="accent1"/>
          </a:fillRef>
          <a:effectRef idx="0">
            <a:schemeClr val="accent1"/>
          </a:effectRef>
          <a:fontRef idx="minor"/>
        </p:style>
      </p:sp>
      <p:sp>
        <p:nvSpPr>
          <p:cNvPr id="242" name="Line 22"/>
          <p:cNvSpPr/>
          <p:nvPr/>
        </p:nvSpPr>
        <p:spPr>
          <a:xfrm flipV="1">
            <a:off x="6374160" y="5286240"/>
            <a:ext cx="642960" cy="1080"/>
          </a:xfrm>
          <a:prstGeom prst="line">
            <a:avLst/>
          </a:prstGeom>
          <a:ln w="38160">
            <a:solidFill>
              <a:schemeClr val="accent4"/>
            </a:solidFill>
            <a:round/>
          </a:ln>
        </p:spPr>
        <p:style>
          <a:lnRef idx="1">
            <a:schemeClr val="accent1"/>
          </a:lnRef>
          <a:fillRef idx="0">
            <a:schemeClr val="accent1"/>
          </a:fillRef>
          <a:effectRef idx="0">
            <a:schemeClr val="accent1"/>
          </a:effectRef>
          <a:fontRef idx="minor"/>
        </p:style>
      </p:sp>
      <p:sp>
        <p:nvSpPr>
          <p:cNvPr id="243" name="Line 23"/>
          <p:cNvSpPr/>
          <p:nvPr/>
        </p:nvSpPr>
        <p:spPr>
          <a:xfrm>
            <a:off x="5323680" y="5286240"/>
            <a:ext cx="285480" cy="36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44" name="Line 24"/>
          <p:cNvSpPr/>
          <p:nvPr/>
        </p:nvSpPr>
        <p:spPr>
          <a:xfrm>
            <a:off x="6163200" y="5286240"/>
            <a:ext cx="285840" cy="36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45" name="Line 25"/>
          <p:cNvSpPr/>
          <p:nvPr/>
        </p:nvSpPr>
        <p:spPr>
          <a:xfrm>
            <a:off x="7036920" y="5286240"/>
            <a:ext cx="285840" cy="36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46" name="CustomShape 26"/>
          <p:cNvSpPr/>
          <p:nvPr/>
        </p:nvSpPr>
        <p:spPr>
          <a:xfrm rot="5400000" flipH="1" flipV="1">
            <a:off x="3384000" y="5580720"/>
            <a:ext cx="428400" cy="1080"/>
          </a:xfrm>
          <a:custGeom>
            <a:avLst/>
            <a:gdLst/>
            <a:ahLst/>
            <a:cxnLst/>
            <a:rect l="l" t="t" r="r" b="b"/>
            <a:pathLst>
              <a:path w="21600" h="21600">
                <a:moveTo>
                  <a:pt x="0" y="0"/>
                </a:moveTo>
                <a:lnTo>
                  <a:pt x="21600" y="21600"/>
                </a:lnTo>
              </a:path>
            </a:pathLst>
          </a:custGeom>
          <a:noFill/>
          <a:ln w="31680">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47" name="CustomShape 27"/>
          <p:cNvSpPr/>
          <p:nvPr/>
        </p:nvSpPr>
        <p:spPr>
          <a:xfrm>
            <a:off x="3288600" y="5844960"/>
            <a:ext cx="7570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Timer</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int</a:t>
            </a:r>
            <a:endParaRPr lang="en-SG" sz="1800" b="0" strike="noStrike" spc="-1">
              <a:solidFill>
                <a:srgbClr val="000000"/>
              </a:solidFill>
              <a:uFill>
                <a:solidFill>
                  <a:srgbClr val="FFFFFF"/>
                </a:solidFill>
              </a:uFill>
              <a:latin typeface="Arial"/>
            </a:endParaRPr>
          </a:p>
        </p:txBody>
      </p:sp>
      <p:sp>
        <p:nvSpPr>
          <p:cNvPr id="248" name="CustomShape 28"/>
          <p:cNvSpPr/>
          <p:nvPr/>
        </p:nvSpPr>
        <p:spPr>
          <a:xfrm rot="5400000" flipH="1" flipV="1">
            <a:off x="4266360" y="5571360"/>
            <a:ext cx="428400" cy="1080"/>
          </a:xfrm>
          <a:custGeom>
            <a:avLst/>
            <a:gdLst/>
            <a:ahLst/>
            <a:cxnLst/>
            <a:rect l="l" t="t" r="r" b="b"/>
            <a:pathLst>
              <a:path w="21600" h="21600">
                <a:moveTo>
                  <a:pt x="0" y="0"/>
                </a:moveTo>
                <a:lnTo>
                  <a:pt x="21600" y="21600"/>
                </a:lnTo>
              </a:path>
            </a:pathLst>
          </a:custGeom>
          <a:noFill/>
          <a:ln w="31680">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49" name="CustomShape 29"/>
          <p:cNvSpPr/>
          <p:nvPr/>
        </p:nvSpPr>
        <p:spPr>
          <a:xfrm>
            <a:off x="4096080" y="5844960"/>
            <a:ext cx="7570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Timer</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int</a:t>
            </a:r>
            <a:endParaRPr lang="en-SG" sz="1800" b="0" strike="noStrike" spc="-1">
              <a:solidFill>
                <a:srgbClr val="000000"/>
              </a:solidFill>
              <a:uFill>
                <a:solidFill>
                  <a:srgbClr val="FFFFFF"/>
                </a:solidFill>
              </a:uFill>
              <a:latin typeface="Arial"/>
            </a:endParaRPr>
          </a:p>
        </p:txBody>
      </p:sp>
      <p:sp>
        <p:nvSpPr>
          <p:cNvPr id="250" name="CustomShape 30"/>
          <p:cNvSpPr/>
          <p:nvPr/>
        </p:nvSpPr>
        <p:spPr>
          <a:xfrm rot="5400000" flipH="1" flipV="1">
            <a:off x="5175000" y="5571360"/>
            <a:ext cx="428400" cy="1080"/>
          </a:xfrm>
          <a:custGeom>
            <a:avLst/>
            <a:gdLst/>
            <a:ahLst/>
            <a:cxnLst/>
            <a:rect l="l" t="t" r="r" b="b"/>
            <a:pathLst>
              <a:path w="21600" h="21600">
                <a:moveTo>
                  <a:pt x="0" y="0"/>
                </a:moveTo>
                <a:lnTo>
                  <a:pt x="21600" y="21600"/>
                </a:lnTo>
              </a:path>
            </a:pathLst>
          </a:custGeom>
          <a:noFill/>
          <a:ln w="31680">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1" name="CustomShape 31"/>
          <p:cNvSpPr/>
          <p:nvPr/>
        </p:nvSpPr>
        <p:spPr>
          <a:xfrm>
            <a:off x="5005080" y="5844960"/>
            <a:ext cx="7570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Timer</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int</a:t>
            </a:r>
            <a:endParaRPr lang="en-SG" sz="1800" b="0" strike="noStrike" spc="-1">
              <a:solidFill>
                <a:srgbClr val="000000"/>
              </a:solidFill>
              <a:uFill>
                <a:solidFill>
                  <a:srgbClr val="FFFFFF"/>
                </a:solidFill>
              </a:uFill>
              <a:latin typeface="Arial"/>
            </a:endParaRPr>
          </a:p>
        </p:txBody>
      </p:sp>
      <p:sp>
        <p:nvSpPr>
          <p:cNvPr id="252" name="CustomShape 32"/>
          <p:cNvSpPr/>
          <p:nvPr/>
        </p:nvSpPr>
        <p:spPr>
          <a:xfrm rot="5400000" flipH="1" flipV="1">
            <a:off x="5980680" y="5580720"/>
            <a:ext cx="428400" cy="1080"/>
          </a:xfrm>
          <a:custGeom>
            <a:avLst/>
            <a:gdLst/>
            <a:ahLst/>
            <a:cxnLst/>
            <a:rect l="l" t="t" r="r" b="b"/>
            <a:pathLst>
              <a:path w="21600" h="21600">
                <a:moveTo>
                  <a:pt x="0" y="0"/>
                </a:moveTo>
                <a:lnTo>
                  <a:pt x="21600" y="21600"/>
                </a:lnTo>
              </a:path>
            </a:pathLst>
          </a:custGeom>
          <a:noFill/>
          <a:ln w="31680">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3" name="CustomShape 33"/>
          <p:cNvSpPr/>
          <p:nvPr/>
        </p:nvSpPr>
        <p:spPr>
          <a:xfrm>
            <a:off x="5810760" y="5854680"/>
            <a:ext cx="7570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Timer</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int</a:t>
            </a:r>
            <a:endParaRPr lang="en-SG" sz="1800" b="0" strike="noStrike" spc="-1">
              <a:solidFill>
                <a:srgbClr val="000000"/>
              </a:solidFill>
              <a:uFill>
                <a:solidFill>
                  <a:srgbClr val="FFFFFF"/>
                </a:solidFill>
              </a:uFill>
              <a:latin typeface="Arial"/>
            </a:endParaRPr>
          </a:p>
        </p:txBody>
      </p:sp>
      <p:sp>
        <p:nvSpPr>
          <p:cNvPr id="254" name="CustomShape 34"/>
          <p:cNvSpPr/>
          <p:nvPr/>
        </p:nvSpPr>
        <p:spPr>
          <a:xfrm rot="5400000" flipH="1" flipV="1">
            <a:off x="6802920" y="5571360"/>
            <a:ext cx="428400" cy="1080"/>
          </a:xfrm>
          <a:custGeom>
            <a:avLst/>
            <a:gdLst/>
            <a:ahLst/>
            <a:cxnLst/>
            <a:rect l="l" t="t" r="r" b="b"/>
            <a:pathLst>
              <a:path w="21600" h="21600">
                <a:moveTo>
                  <a:pt x="0" y="0"/>
                </a:moveTo>
                <a:lnTo>
                  <a:pt x="21600" y="21600"/>
                </a:lnTo>
              </a:path>
            </a:pathLst>
          </a:custGeom>
          <a:noFill/>
          <a:ln w="31680">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5" name="CustomShape 35"/>
          <p:cNvSpPr/>
          <p:nvPr/>
        </p:nvSpPr>
        <p:spPr>
          <a:xfrm>
            <a:off x="6632640" y="5844960"/>
            <a:ext cx="7570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Timer</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int</a:t>
            </a:r>
            <a:endParaRPr lang="en-SG" sz="1800" b="0" strike="noStrike" spc="-1">
              <a:solidFill>
                <a:srgbClr val="000000"/>
              </a:solidFill>
              <a:uFill>
                <a:solidFill>
                  <a:srgbClr val="FFFFFF"/>
                </a:solidFill>
              </a:uFill>
              <a:latin typeface="Arial"/>
            </a:endParaRPr>
          </a:p>
        </p:txBody>
      </p:sp>
      <p:sp>
        <p:nvSpPr>
          <p:cNvPr id="256" name="CustomShape 36"/>
          <p:cNvSpPr/>
          <p:nvPr/>
        </p:nvSpPr>
        <p:spPr>
          <a:xfrm>
            <a:off x="7249680" y="5042520"/>
            <a:ext cx="4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a:t>
            </a:r>
            <a:endParaRPr lang="en-SG" sz="1800" b="0" strike="noStrike" spc="-1">
              <a:solidFill>
                <a:srgbClr val="000000"/>
              </a:solidFill>
              <a:uFill>
                <a:solidFill>
                  <a:srgbClr val="FFFFFF"/>
                </a:solidFill>
              </a:u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Process creation</a:t>
            </a:r>
            <a:endParaRPr lang="en-US" sz="1800" b="0" strike="noStrike" spc="-1">
              <a:solidFill>
                <a:srgbClr val="000000"/>
              </a:solidFill>
              <a:uFill>
                <a:solidFill>
                  <a:srgbClr val="FFFFFF"/>
                </a:solidFill>
              </a:uFill>
              <a:latin typeface="Arial"/>
            </a:endParaRPr>
          </a:p>
        </p:txBody>
      </p:sp>
      <p:sp>
        <p:nvSpPr>
          <p:cNvPr id="258" name="CustomShape 2"/>
          <p:cNvSpPr/>
          <p:nvPr/>
        </p:nvSpPr>
        <p:spPr>
          <a:xfrm>
            <a:off x="747720" y="2009880"/>
            <a:ext cx="7719480" cy="18759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800" b="0" strike="noStrike" spc="-1" dirty="0">
                <a:solidFill>
                  <a:srgbClr val="000000"/>
                </a:solidFill>
                <a:uFill>
                  <a:solidFill>
                    <a:srgbClr val="FFFFFF"/>
                  </a:solidFill>
                </a:uFill>
                <a:latin typeface="Arial"/>
                <a:ea typeface="DejaVu Sans"/>
              </a:rPr>
              <a:t>2 things </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Create a process</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Loading and running a program</a:t>
            </a:r>
            <a:endParaRPr lang="en-SG" sz="1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dirty="0">
                <a:solidFill>
                  <a:srgbClr val="000000"/>
                </a:solidFill>
                <a:uFill>
                  <a:solidFill>
                    <a:srgbClr val="FFFFFF"/>
                  </a:solidFill>
                </a:uFill>
                <a:latin typeface="Arial"/>
                <a:ea typeface="DejaVu Sans"/>
              </a:rPr>
              <a:t>Linux </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2 separate APIs </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fork() – create process</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exec() – run a new program</a:t>
            </a:r>
            <a:endParaRPr lang="en-SG" sz="1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dirty="0">
                <a:solidFill>
                  <a:srgbClr val="000000"/>
                </a:solidFill>
                <a:uFill>
                  <a:solidFill>
                    <a:srgbClr val="FFFFFF"/>
                  </a:solidFill>
                </a:uFill>
                <a:latin typeface="Arial"/>
                <a:ea typeface="DejaVu Sans"/>
              </a:rPr>
              <a:t>Windows</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1 API</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err="1">
                <a:solidFill>
                  <a:srgbClr val="000000"/>
                </a:solidFill>
                <a:uFill>
                  <a:solidFill>
                    <a:srgbClr val="FFFFFF"/>
                  </a:solidFill>
                </a:uFill>
                <a:latin typeface="Arial"/>
                <a:ea typeface="DejaVu Sans"/>
              </a:rPr>
              <a:t>CreateProcess</a:t>
            </a:r>
            <a:r>
              <a:rPr lang="en-SG" sz="2400" b="0" strike="noStrike" spc="-1" dirty="0">
                <a:solidFill>
                  <a:srgbClr val="000000"/>
                </a:solidFill>
                <a:uFill>
                  <a:solidFill>
                    <a:srgbClr val="FFFFFF"/>
                  </a:solidFill>
                </a:uFill>
                <a:latin typeface="Arial"/>
                <a:ea typeface="DejaVu Sans"/>
              </a:rPr>
              <a:t> (both create process and run a new program)</a:t>
            </a:r>
            <a:endParaRPr lang="en-SG" sz="1800" b="0" strike="noStrike" spc="-1" dirty="0">
              <a:solidFill>
                <a:srgbClr val="000000"/>
              </a:solidFill>
              <a:uFill>
                <a:solidFill>
                  <a:srgbClr val="FFFFFF"/>
                </a:solidFill>
              </a:u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Linux Process Creation: 
</a:t>
            </a:r>
            <a:r>
              <a:rPr lang="en-US" sz="3600" b="0" strike="noStrike" spc="-1">
                <a:solidFill>
                  <a:srgbClr val="000000"/>
                </a:solidFill>
                <a:uFill>
                  <a:solidFill>
                    <a:srgbClr val="FFFFFF"/>
                  </a:solidFill>
                </a:uFill>
                <a:latin typeface="Courier New"/>
                <a:ea typeface="DejaVu Sans"/>
              </a:rPr>
              <a:t>fork() </a:t>
            </a:r>
            <a:r>
              <a:rPr lang="en-US" sz="3600" b="0" strike="noStrike" spc="-1">
                <a:solidFill>
                  <a:srgbClr val="000000"/>
                </a:solidFill>
                <a:uFill>
                  <a:solidFill>
                    <a:srgbClr val="FFFFFF"/>
                  </a:solidFill>
                </a:uFill>
                <a:latin typeface="Arial"/>
                <a:ea typeface="DejaVu Sans"/>
              </a:rPr>
              <a:t>- I</a:t>
            </a:r>
            <a:endParaRPr lang="en-US" sz="1800" b="0" strike="noStrike" spc="-1">
              <a:solidFill>
                <a:srgbClr val="000000"/>
              </a:solidFill>
              <a:uFill>
                <a:solidFill>
                  <a:srgbClr val="FFFFFF"/>
                </a:solidFill>
              </a:uFill>
              <a:latin typeface="Arial"/>
            </a:endParaRPr>
          </a:p>
        </p:txBody>
      </p:sp>
      <p:sp>
        <p:nvSpPr>
          <p:cNvPr id="260" name="CustomShape 2"/>
          <p:cNvSpPr/>
          <p:nvPr/>
        </p:nvSpPr>
        <p:spPr>
          <a:xfrm>
            <a:off x="747720" y="2009880"/>
            <a:ext cx="7719480" cy="18759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800" b="0" strike="noStrike" spc="-1" dirty="0">
                <a:solidFill>
                  <a:srgbClr val="000000"/>
                </a:solidFill>
                <a:uFill>
                  <a:solidFill>
                    <a:srgbClr val="FFFFFF"/>
                  </a:solidFill>
                </a:uFill>
                <a:latin typeface="Arial"/>
                <a:ea typeface="DejaVu Sans"/>
              </a:rPr>
              <a:t>parent </a:t>
            </a:r>
            <a:r>
              <a:rPr lang="en-SG" sz="2800" b="1" strike="noStrike" spc="-1" dirty="0">
                <a:solidFill>
                  <a:srgbClr val="0070C0"/>
                </a:solidFill>
                <a:uFill>
                  <a:solidFill>
                    <a:srgbClr val="FFFFFF"/>
                  </a:solidFill>
                </a:uFill>
                <a:latin typeface="Courier New"/>
                <a:ea typeface="DejaVu Sans"/>
              </a:rPr>
              <a:t>fork</a:t>
            </a:r>
            <a:r>
              <a:rPr lang="en-SG" sz="2800" b="0" strike="noStrike" spc="-1" dirty="0">
                <a:solidFill>
                  <a:srgbClr val="000000"/>
                </a:solidFill>
                <a:uFill>
                  <a:solidFill>
                    <a:srgbClr val="FFFFFF"/>
                  </a:solidFill>
                </a:uFill>
                <a:latin typeface="Arial"/>
                <a:ea typeface="DejaVu Sans"/>
              </a:rPr>
              <a:t> child</a:t>
            </a:r>
            <a:endParaRPr lang="en-SG" sz="1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dirty="0">
                <a:solidFill>
                  <a:srgbClr val="000000"/>
                </a:solidFill>
                <a:uFill>
                  <a:solidFill>
                    <a:srgbClr val="FFFFFF"/>
                  </a:solidFill>
                </a:uFill>
                <a:latin typeface="Arial"/>
                <a:ea typeface="DejaVu Sans"/>
              </a:rPr>
              <a:t>exact replica of parent (same memory contents, files, </a:t>
            </a:r>
            <a:r>
              <a:rPr lang="en-SG" sz="2800" b="0" strike="noStrike" spc="-1" dirty="0" err="1">
                <a:solidFill>
                  <a:srgbClr val="000000"/>
                </a:solidFill>
                <a:uFill>
                  <a:solidFill>
                    <a:srgbClr val="FFFFFF"/>
                  </a:solidFill>
                </a:uFill>
                <a:latin typeface="Arial"/>
                <a:ea typeface="DejaVu Sans"/>
              </a:rPr>
              <a:t>etc</a:t>
            </a:r>
            <a:r>
              <a:rPr lang="en-SG" sz="2800" b="0" strike="noStrike" spc="-1" dirty="0">
                <a:solidFill>
                  <a:srgbClr val="000000"/>
                </a:solidFill>
                <a:uFill>
                  <a:solidFill>
                    <a:srgbClr val="FFFFFF"/>
                  </a:solidFill>
                </a:uFill>
                <a:latin typeface="Arial"/>
                <a:ea typeface="DejaVu Sans"/>
              </a:rPr>
              <a:t>)</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Different </a:t>
            </a:r>
            <a:r>
              <a:rPr lang="en-SG" sz="2400" b="0" strike="noStrike" spc="-1" dirty="0" err="1">
                <a:solidFill>
                  <a:srgbClr val="000000"/>
                </a:solidFill>
                <a:uFill>
                  <a:solidFill>
                    <a:srgbClr val="FFFFFF"/>
                  </a:solidFill>
                </a:uFill>
                <a:latin typeface="Arial"/>
                <a:ea typeface="DejaVu Sans"/>
              </a:rPr>
              <a:t>pid</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Different return value for </a:t>
            </a:r>
            <a:r>
              <a:rPr lang="en-SG" sz="2400" b="1" strike="noStrike" spc="-1" dirty="0">
                <a:solidFill>
                  <a:srgbClr val="0070C0"/>
                </a:solidFill>
                <a:uFill>
                  <a:solidFill>
                    <a:srgbClr val="FFFFFF"/>
                  </a:solidFill>
                </a:uFill>
                <a:latin typeface="Courier New"/>
                <a:ea typeface="DejaVu Sans"/>
              </a:rPr>
              <a:t>fork()</a:t>
            </a:r>
          </a:p>
          <a:p>
            <a:pPr marL="685800" lvl="1" indent="-228240">
              <a:lnSpc>
                <a:spcPct val="100000"/>
              </a:lnSpc>
              <a:buClr>
                <a:srgbClr val="000000"/>
              </a:buClr>
              <a:buFont typeface="Arial"/>
              <a:buChar char="•"/>
            </a:pPr>
            <a:r>
              <a:rPr lang="en-SG" sz="2400" b="1" spc="-1" dirty="0">
                <a:solidFill>
                  <a:srgbClr val="0070C0"/>
                </a:solidFill>
                <a:uFill>
                  <a:solidFill>
                    <a:srgbClr val="FFFFFF"/>
                  </a:solidFill>
                </a:uFill>
                <a:latin typeface="Courier New"/>
              </a:rPr>
              <a:t>Other diff see </a:t>
            </a:r>
            <a:r>
              <a:rPr lang="en-SG" sz="2400" b="1" spc="-1" dirty="0">
                <a:solidFill>
                  <a:srgbClr val="0070C0"/>
                </a:solidFill>
                <a:uFill>
                  <a:solidFill>
                    <a:srgbClr val="FFFFFF"/>
                  </a:solidFill>
                </a:uFill>
                <a:latin typeface="Courier New"/>
                <a:hlinkClick r:id="rId2"/>
              </a:rPr>
              <a:t>https://linux.die.net/man/2/fork</a:t>
            </a:r>
            <a:endParaRPr lang="en-SG" sz="2400" b="1" spc="-1" dirty="0">
              <a:solidFill>
                <a:srgbClr val="0070C0"/>
              </a:solidFill>
              <a:uFill>
                <a:solidFill>
                  <a:srgbClr val="FFFFFF"/>
                </a:solidFill>
              </a:uFill>
              <a:latin typeface="Courier New"/>
            </a:endParaRPr>
          </a:p>
          <a:p>
            <a:pPr marL="228600" indent="-228240">
              <a:lnSpc>
                <a:spcPct val="90000"/>
              </a:lnSpc>
              <a:buClr>
                <a:srgbClr val="0070C0"/>
              </a:buClr>
              <a:buFont typeface="Arial"/>
              <a:buChar char="•"/>
            </a:pPr>
            <a:r>
              <a:rPr lang="en-SG" sz="2800" b="1" strike="noStrike" spc="-1" dirty="0">
                <a:solidFill>
                  <a:srgbClr val="0070C0"/>
                </a:solidFill>
                <a:uFill>
                  <a:solidFill>
                    <a:srgbClr val="FFFFFF"/>
                  </a:solidFill>
                </a:uFill>
                <a:latin typeface="Courier New"/>
                <a:ea typeface="DejaVu Sans"/>
              </a:rPr>
              <a:t>wait() </a:t>
            </a:r>
            <a:r>
              <a:rPr lang="en-SG" sz="2800" b="0" strike="noStrike" spc="-1" dirty="0">
                <a:solidFill>
                  <a:srgbClr val="000000"/>
                </a:solidFill>
                <a:uFill>
                  <a:solidFill>
                    <a:srgbClr val="FFFFFF"/>
                  </a:solidFill>
                </a:uFill>
                <a:latin typeface="Arial"/>
                <a:ea typeface="DejaVu Sans"/>
              </a:rPr>
              <a:t>call and </a:t>
            </a:r>
            <a:r>
              <a:rPr lang="en-SG" sz="2800" b="1" strike="noStrike" spc="-1" dirty="0">
                <a:solidFill>
                  <a:srgbClr val="0070C0"/>
                </a:solidFill>
                <a:uFill>
                  <a:solidFill>
                    <a:srgbClr val="FFFFFF"/>
                  </a:solidFill>
                </a:uFill>
                <a:latin typeface="Courier New"/>
                <a:ea typeface="DejaVu Sans"/>
              </a:rPr>
              <a:t>exit() </a:t>
            </a:r>
            <a:r>
              <a:rPr lang="en-SG" sz="2800" b="0" strike="noStrike" spc="-1" dirty="0">
                <a:solidFill>
                  <a:srgbClr val="000000"/>
                </a:solidFill>
                <a:uFill>
                  <a:solidFill>
                    <a:srgbClr val="FFFFFF"/>
                  </a:solidFill>
                </a:uFill>
                <a:latin typeface="Arial"/>
                <a:ea typeface="DejaVu Sans"/>
              </a:rPr>
              <a:t>call</a:t>
            </a:r>
            <a:endParaRPr lang="en-SG" sz="1800" b="0" strike="noStrike" spc="-1" dirty="0">
              <a:solidFill>
                <a:srgbClr val="000000"/>
              </a:solidFill>
              <a:uFill>
                <a:solidFill>
                  <a:srgbClr val="FFFFFF"/>
                </a:solidFill>
              </a:u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How fork works (1)</a:t>
            </a:r>
            <a:endParaRPr lang="en-US" sz="1800" b="0" strike="noStrike" spc="-1">
              <a:solidFill>
                <a:srgbClr val="000000"/>
              </a:solidFill>
              <a:uFill>
                <a:solidFill>
                  <a:srgbClr val="FFFFFF"/>
                </a:solidFill>
              </a:uFill>
              <a:latin typeface="Arial"/>
            </a:endParaRPr>
          </a:p>
        </p:txBody>
      </p:sp>
      <p:sp>
        <p:nvSpPr>
          <p:cNvPr id="262" name="CustomShape 2"/>
          <p:cNvSpPr/>
          <p:nvPr/>
        </p:nvSpPr>
        <p:spPr>
          <a:xfrm>
            <a:off x="747720" y="2009880"/>
            <a:ext cx="4615200" cy="3725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SG" sz="2800" b="0" strike="noStrike" spc="-1">
                <a:solidFill>
                  <a:srgbClr val="000000"/>
                </a:solidFill>
                <a:uFill>
                  <a:solidFill>
                    <a:srgbClr val="FFFFFF"/>
                  </a:solidFill>
                </a:uFill>
                <a:latin typeface="Courier New"/>
                <a:ea typeface="DejaVu Sans"/>
              </a:rPr>
              <a:t>int main(void) </a:t>
            </a:r>
            <a:endParaRPr lang="en-SG" sz="1800" b="0" strike="noStrike" spc="-1">
              <a:solidFill>
                <a:srgbClr val="000000"/>
              </a:solidFill>
              <a:uFill>
                <a:solidFill>
                  <a:srgbClr val="FFFFFF"/>
                </a:solidFill>
              </a:uFill>
              <a:latin typeface="Arial"/>
            </a:endParaRPr>
          </a:p>
          <a:p>
            <a:pPr>
              <a:lnSpc>
                <a:spcPct val="100000"/>
              </a:lnSpc>
            </a:pPr>
            <a:r>
              <a:rPr lang="en-SG" sz="2800" b="0" strike="noStrike" spc="-1">
                <a:solidFill>
                  <a:srgbClr val="000000"/>
                </a:solidFill>
                <a:uFill>
                  <a:solidFill>
                    <a:srgbClr val="FFFFFF"/>
                  </a:solidFill>
                </a:uFill>
                <a:latin typeface="Courier New"/>
                <a:ea typeface="DejaVu Sans"/>
              </a:rPr>
              <a:t>{</a:t>
            </a:r>
            <a:endParaRPr lang="en-SG" sz="1800" b="0" strike="noStrike" spc="-1">
              <a:solidFill>
                <a:srgbClr val="000000"/>
              </a:solidFill>
              <a:uFill>
                <a:solidFill>
                  <a:srgbClr val="FFFFFF"/>
                </a:solidFill>
              </a:uFill>
              <a:latin typeface="Arial"/>
            </a:endParaRPr>
          </a:p>
          <a:p>
            <a:pPr>
              <a:lnSpc>
                <a:spcPct val="100000"/>
              </a:lnSpc>
            </a:pPr>
            <a:r>
              <a:rPr lang="en-SG" sz="2800" b="0" strike="noStrike" spc="-1">
                <a:solidFill>
                  <a:srgbClr val="000000"/>
                </a:solidFill>
                <a:uFill>
                  <a:solidFill>
                    <a:srgbClr val="FFFFFF"/>
                  </a:solidFill>
                </a:uFill>
                <a:latin typeface="Courier New"/>
                <a:ea typeface="DejaVu Sans"/>
              </a:rPr>
              <a:t>    …</a:t>
            </a:r>
            <a:endParaRPr lang="en-SG" sz="1800" b="0" strike="noStrike" spc="-1">
              <a:solidFill>
                <a:srgbClr val="000000"/>
              </a:solidFill>
              <a:uFill>
                <a:solidFill>
                  <a:srgbClr val="FFFFFF"/>
                </a:solidFill>
              </a:uFill>
              <a:latin typeface="Arial"/>
            </a:endParaRPr>
          </a:p>
          <a:p>
            <a:pPr>
              <a:lnSpc>
                <a:spcPct val="100000"/>
              </a:lnSpc>
            </a:pPr>
            <a:r>
              <a:rPr lang="en-SG" sz="2800" b="0" strike="noStrike" spc="-1">
                <a:solidFill>
                  <a:srgbClr val="000000"/>
                </a:solidFill>
                <a:uFill>
                  <a:solidFill>
                    <a:srgbClr val="FFFFFF"/>
                  </a:solidFill>
                </a:uFill>
                <a:latin typeface="Courier New"/>
                <a:ea typeface="DejaVu Sans"/>
              </a:rPr>
              <a:t>    int pid = fork();</a:t>
            </a:r>
            <a:endParaRPr lang="en-SG" sz="1800" b="0" strike="noStrike" spc="-1">
              <a:solidFill>
                <a:srgbClr val="000000"/>
              </a:solidFill>
              <a:uFill>
                <a:solidFill>
                  <a:srgbClr val="FFFFFF"/>
                </a:solidFill>
              </a:uFill>
              <a:latin typeface="Arial"/>
            </a:endParaRPr>
          </a:p>
          <a:p>
            <a:pPr>
              <a:lnSpc>
                <a:spcPct val="100000"/>
              </a:lnSpc>
            </a:pPr>
            <a:r>
              <a:rPr lang="en-SG" sz="2800" b="0" strike="noStrike" spc="-1">
                <a:solidFill>
                  <a:srgbClr val="000000"/>
                </a:solidFill>
                <a:uFill>
                  <a:solidFill>
                    <a:srgbClr val="FFFFFF"/>
                  </a:solidFill>
                </a:uFill>
                <a:latin typeface="Courier New"/>
                <a:ea typeface="DejaVu Sans"/>
              </a:rPr>
              <a:t>    …</a:t>
            </a:r>
            <a:endParaRPr lang="en-SG" sz="1800" b="0" strike="noStrike" spc="-1">
              <a:solidFill>
                <a:srgbClr val="000000"/>
              </a:solidFill>
              <a:uFill>
                <a:solidFill>
                  <a:srgbClr val="FFFFFF"/>
                </a:solidFill>
              </a:uFill>
              <a:latin typeface="Arial"/>
            </a:endParaRPr>
          </a:p>
          <a:p>
            <a:pPr>
              <a:lnSpc>
                <a:spcPct val="100000"/>
              </a:lnSpc>
            </a:pPr>
            <a:r>
              <a:rPr lang="en-SG" sz="2800" b="0" strike="noStrike" spc="-1">
                <a:solidFill>
                  <a:srgbClr val="000000"/>
                </a:solidFill>
                <a:uFill>
                  <a:solidFill>
                    <a:srgbClr val="FFFFFF"/>
                  </a:solidFill>
                </a:uFill>
                <a:latin typeface="Courier New"/>
                <a:ea typeface="DejaVu Sans"/>
              </a:rPr>
              <a:t>}</a:t>
            </a:r>
            <a:endParaRPr lang="en-SG" sz="1800" b="0" strike="noStrike" spc="-1">
              <a:solidFill>
                <a:srgbClr val="000000"/>
              </a:solidFill>
              <a:uFill>
                <a:solidFill>
                  <a:srgbClr val="FFFFFF"/>
                </a:solidFill>
              </a:uFill>
              <a:latin typeface="Arial"/>
            </a:endParaRPr>
          </a:p>
        </p:txBody>
      </p:sp>
      <p:sp>
        <p:nvSpPr>
          <p:cNvPr id="263" name="CustomShape 3"/>
          <p:cNvSpPr/>
          <p:nvPr/>
        </p:nvSpPr>
        <p:spPr>
          <a:xfrm>
            <a:off x="6096360" y="2154240"/>
            <a:ext cx="1571400" cy="407376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64" name="CustomShape 4"/>
          <p:cNvSpPr/>
          <p:nvPr/>
        </p:nvSpPr>
        <p:spPr>
          <a:xfrm>
            <a:off x="6260520" y="1797120"/>
            <a:ext cx="1186920" cy="42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22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p:txBody>
      </p:sp>
      <p:sp>
        <p:nvSpPr>
          <p:cNvPr id="265" name="CustomShape 5"/>
          <p:cNvSpPr/>
          <p:nvPr/>
        </p:nvSpPr>
        <p:spPr>
          <a:xfrm>
            <a:off x="6115440" y="5295240"/>
            <a:ext cx="1545120" cy="37908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266" name="CustomShape 6"/>
          <p:cNvSpPr/>
          <p:nvPr/>
        </p:nvSpPr>
        <p:spPr>
          <a:xfrm>
            <a:off x="7638960" y="2117880"/>
            <a:ext cx="610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high</a:t>
            </a:r>
            <a:endParaRPr lang="en-SG" sz="1800" b="0" strike="noStrike" spc="-1">
              <a:solidFill>
                <a:srgbClr val="000000"/>
              </a:solidFill>
              <a:uFill>
                <a:solidFill>
                  <a:srgbClr val="FFFFFF"/>
                </a:solidFill>
              </a:uFill>
              <a:latin typeface="Arial"/>
            </a:endParaRPr>
          </a:p>
        </p:txBody>
      </p:sp>
      <p:sp>
        <p:nvSpPr>
          <p:cNvPr id="267" name="CustomShape 7"/>
          <p:cNvSpPr/>
          <p:nvPr/>
        </p:nvSpPr>
        <p:spPr>
          <a:xfrm>
            <a:off x="7648800" y="6002820"/>
            <a:ext cx="518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low</a:t>
            </a:r>
            <a:endParaRPr lang="en-SG" sz="1800" b="0" strike="noStrike" spc="-1" dirty="0">
              <a:solidFill>
                <a:srgbClr val="000000"/>
              </a:solidFill>
              <a:uFill>
                <a:solidFill>
                  <a:srgbClr val="FFFFFF"/>
                </a:solidFill>
              </a:uFill>
              <a:latin typeface="Arial"/>
            </a:endParaRPr>
          </a:p>
        </p:txBody>
      </p:sp>
      <p:sp>
        <p:nvSpPr>
          <p:cNvPr id="268" name="CustomShape 8"/>
          <p:cNvSpPr/>
          <p:nvPr/>
        </p:nvSpPr>
        <p:spPr>
          <a:xfrm>
            <a:off x="6114360" y="4902840"/>
            <a:ext cx="1545120" cy="379080"/>
          </a:xfrm>
          <a:prstGeom prst="rect">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269" name="CustomShape 9"/>
          <p:cNvSpPr/>
          <p:nvPr/>
        </p:nvSpPr>
        <p:spPr>
          <a:xfrm>
            <a:off x="6117240" y="3628800"/>
            <a:ext cx="1563120" cy="12614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70" name="CustomShape 10"/>
          <p:cNvSpPr/>
          <p:nvPr/>
        </p:nvSpPr>
        <p:spPr>
          <a:xfrm>
            <a:off x="6138840" y="3648240"/>
            <a:ext cx="1535760" cy="379080"/>
          </a:xfrm>
          <a:prstGeom prst="rect">
            <a:avLst/>
          </a:prstGeom>
          <a:solidFill>
            <a:schemeClr val="accent4"/>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271" name="CustomShape 11"/>
          <p:cNvSpPr/>
          <p:nvPr/>
        </p:nvSpPr>
        <p:spPr>
          <a:xfrm>
            <a:off x="6127320" y="4510440"/>
            <a:ext cx="1535760" cy="37908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272" name="CustomShape 12"/>
          <p:cNvSpPr/>
          <p:nvPr/>
        </p:nvSpPr>
        <p:spPr>
          <a:xfrm rot="5400000">
            <a:off x="6803760" y="4137840"/>
            <a:ext cx="219240"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273" name="CustomShape 13"/>
          <p:cNvSpPr/>
          <p:nvPr/>
        </p:nvSpPr>
        <p:spPr>
          <a:xfrm rot="16200000" flipV="1">
            <a:off x="6804480" y="4388400"/>
            <a:ext cx="219240"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274" name="CustomShape 14"/>
          <p:cNvSpPr/>
          <p:nvPr/>
        </p:nvSpPr>
        <p:spPr>
          <a:xfrm flipH="1">
            <a:off x="7710600" y="3640320"/>
            <a:ext cx="213840" cy="2036160"/>
          </a:xfrm>
          <a:prstGeom prst="lef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275" name="CustomShape 15"/>
          <p:cNvSpPr/>
          <p:nvPr/>
        </p:nvSpPr>
        <p:spPr>
          <a:xfrm>
            <a:off x="7926600" y="4485960"/>
            <a:ext cx="406440" cy="401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a:t>
            </a:r>
            <a:r>
              <a:rPr lang="en-SG" sz="1800" b="0" strike="noStrike" spc="-1" baseline="-25000">
                <a:solidFill>
                  <a:srgbClr val="000000"/>
                </a:solidFill>
                <a:uFill>
                  <a:solidFill>
                    <a:srgbClr val="FFFFFF"/>
                  </a:solidFill>
                </a:uFill>
                <a:latin typeface="Arial"/>
                <a:ea typeface="DejaVu Sans"/>
              </a:rPr>
              <a:t>1</a:t>
            </a:r>
            <a:endParaRPr lang="en-SG" sz="1800" b="0" strike="noStrike" spc="-1">
              <a:solidFill>
                <a:srgbClr val="000000"/>
              </a:solidFill>
              <a:uFill>
                <a:solidFill>
                  <a:srgbClr val="FFFFFF"/>
                </a:solidFill>
              </a:uFill>
              <a:latin typeface="Arial"/>
            </a:endParaRPr>
          </a:p>
        </p:txBody>
      </p:sp>
      <p:sp>
        <p:nvSpPr>
          <p:cNvPr id="276" name="CustomShape 16"/>
          <p:cNvSpPr/>
          <p:nvPr/>
        </p:nvSpPr>
        <p:spPr>
          <a:xfrm>
            <a:off x="5212560" y="5285880"/>
            <a:ext cx="49680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PC</a:t>
            </a:r>
            <a:endParaRPr lang="en-SG" sz="1800" b="0" strike="noStrike" spc="-1">
              <a:solidFill>
                <a:srgbClr val="000000"/>
              </a:solidFill>
              <a:uFill>
                <a:solidFill>
                  <a:srgbClr val="FFFFFF"/>
                </a:solidFill>
              </a:uFill>
              <a:latin typeface="Arial"/>
            </a:endParaRPr>
          </a:p>
        </p:txBody>
      </p:sp>
      <p:sp>
        <p:nvSpPr>
          <p:cNvPr id="277" name="CustomShape 17"/>
          <p:cNvSpPr/>
          <p:nvPr/>
        </p:nvSpPr>
        <p:spPr>
          <a:xfrm>
            <a:off x="6081600" y="5011560"/>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278" name="CustomShape 18"/>
          <p:cNvSpPr/>
          <p:nvPr/>
        </p:nvSpPr>
        <p:spPr>
          <a:xfrm flipV="1">
            <a:off x="5697840" y="5468040"/>
            <a:ext cx="38376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79" name="CustomShape 19"/>
          <p:cNvSpPr/>
          <p:nvPr/>
        </p:nvSpPr>
        <p:spPr>
          <a:xfrm>
            <a:off x="6106440" y="2440080"/>
            <a:ext cx="1554120" cy="42840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P</a:t>
            </a:r>
            <a:r>
              <a:rPr lang="en-SG" sz="1800" b="0" strike="noStrike" spc="-1" baseline="-25000">
                <a:solidFill>
                  <a:srgbClr val="FFFFFF"/>
                </a:solidFill>
                <a:uFill>
                  <a:solidFill>
                    <a:srgbClr val="FFFFFF"/>
                  </a:solidFill>
                </a:uFill>
                <a:latin typeface="Arial"/>
                <a:ea typeface="DejaVu Sans"/>
              </a:rPr>
              <a:t>1</a:t>
            </a:r>
            <a:r>
              <a:rPr lang="en-SG" sz="1800" b="0" strike="noStrike" spc="-1">
                <a:solidFill>
                  <a:srgbClr val="FFFFFF"/>
                </a:solidFill>
                <a:uFill>
                  <a:solidFill>
                    <a:srgbClr val="FFFFFF"/>
                  </a:solidFill>
                </a:uFill>
                <a:latin typeface="Arial"/>
                <a:ea typeface="DejaVu Sans"/>
              </a:rPr>
              <a:t> PCB</a:t>
            </a:r>
            <a:endParaRPr lang="en-SG" sz="1800" b="0" strike="noStrike" spc="-1">
              <a:solidFill>
                <a:srgbClr val="000000"/>
              </a:solidFill>
              <a:uFill>
                <a:solidFill>
                  <a:srgbClr val="FFFFFF"/>
                </a:solidFill>
              </a:uFill>
              <a:latin typeface="Arial"/>
            </a:endParaRPr>
          </a:p>
        </p:txBody>
      </p:sp>
      <p:sp>
        <p:nvSpPr>
          <p:cNvPr id="280" name="Line 20"/>
          <p:cNvSpPr/>
          <p:nvPr/>
        </p:nvSpPr>
        <p:spPr>
          <a:xfrm>
            <a:off x="5067120" y="3581280"/>
            <a:ext cx="3714840" cy="1440"/>
          </a:xfrm>
          <a:prstGeom prst="line">
            <a:avLst/>
          </a:prstGeom>
          <a:ln>
            <a:solidFill>
              <a:schemeClr val="tx1"/>
            </a:solidFill>
            <a:custDash>
              <a:ds d="500000" sp="400000"/>
            </a:custDash>
            <a:round/>
          </a:ln>
        </p:spPr>
        <p:style>
          <a:lnRef idx="1">
            <a:schemeClr val="accent1"/>
          </a:lnRef>
          <a:fillRef idx="0">
            <a:schemeClr val="accent1"/>
          </a:fillRef>
          <a:effectRef idx="0">
            <a:schemeClr val="accent1"/>
          </a:effectRef>
          <a:fontRef idx="minor"/>
        </p:style>
      </p:sp>
      <p:sp>
        <p:nvSpPr>
          <p:cNvPr id="281" name="CustomShape 21"/>
          <p:cNvSpPr/>
          <p:nvPr/>
        </p:nvSpPr>
        <p:spPr>
          <a:xfrm rot="5400000" flipV="1">
            <a:off x="7049279" y="4877281"/>
            <a:ext cx="2655722" cy="45719"/>
          </a:xfrm>
          <a:custGeom>
            <a:avLst/>
            <a:gdLst/>
            <a:ahLst/>
            <a:cxnLst/>
            <a:rect l="l" t="t" r="r" b="b"/>
            <a:pathLst>
              <a:path w="21600" h="21600">
                <a:moveTo>
                  <a:pt x="0" y="0"/>
                </a:moveTo>
                <a:lnTo>
                  <a:pt x="21600" y="21600"/>
                </a:lnTo>
              </a:path>
            </a:pathLst>
          </a:custGeom>
          <a:noFill/>
          <a:ln>
            <a:solidFill>
              <a:schemeClr val="tx1"/>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282" name="CustomShape 22"/>
          <p:cNvSpPr/>
          <p:nvPr/>
        </p:nvSpPr>
        <p:spPr>
          <a:xfrm>
            <a:off x="8424840" y="4654440"/>
            <a:ext cx="34452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U</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S</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E</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R</a:t>
            </a:r>
            <a:endParaRPr lang="en-SG" sz="1800" b="0" strike="noStrike" spc="-1">
              <a:solidFill>
                <a:srgbClr val="000000"/>
              </a:solidFill>
              <a:uFill>
                <a:solidFill>
                  <a:srgbClr val="FFFFFF"/>
                </a:solidFill>
              </a:uFill>
              <a:latin typeface="Arial"/>
            </a:endParaRPr>
          </a:p>
        </p:txBody>
      </p:sp>
      <p:sp>
        <p:nvSpPr>
          <p:cNvPr id="283" name="CustomShape 23"/>
          <p:cNvSpPr/>
          <p:nvPr/>
        </p:nvSpPr>
        <p:spPr>
          <a:xfrm rot="5400000">
            <a:off x="7668480" y="2886480"/>
            <a:ext cx="1371240" cy="360"/>
          </a:xfrm>
          <a:custGeom>
            <a:avLst/>
            <a:gdLst/>
            <a:ahLst/>
            <a:cxnLst/>
            <a:rect l="l" t="t" r="r" b="b"/>
            <a:pathLst>
              <a:path w="21600" h="21600">
                <a:moveTo>
                  <a:pt x="0" y="0"/>
                </a:moveTo>
                <a:lnTo>
                  <a:pt x="21600" y="21600"/>
                </a:lnTo>
              </a:path>
            </a:pathLst>
          </a:custGeom>
          <a:noFill/>
          <a:ln>
            <a:solidFill>
              <a:schemeClr val="tx1"/>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284" name="CustomShape 24"/>
          <p:cNvSpPr/>
          <p:nvPr/>
        </p:nvSpPr>
        <p:spPr>
          <a:xfrm>
            <a:off x="8427000" y="2508120"/>
            <a:ext cx="3592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O</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S</a:t>
            </a:r>
            <a:endParaRPr lang="en-SG" sz="1800" b="0" strike="noStrike" spc="-1">
              <a:solidFill>
                <a:srgbClr val="000000"/>
              </a:solidFill>
              <a:uFill>
                <a:solidFill>
                  <a:srgbClr val="FFFFFF"/>
                </a:solidFill>
              </a:uFill>
              <a:latin typeface="Arial"/>
            </a:endParaRPr>
          </a:p>
        </p:txBody>
      </p:sp>
      <p:sp>
        <p:nvSpPr>
          <p:cNvPr id="285" name="CustomShape 25"/>
          <p:cNvSpPr/>
          <p:nvPr/>
        </p:nvSpPr>
        <p:spPr>
          <a:xfrm>
            <a:off x="1063394" y="3398040"/>
            <a:ext cx="406440" cy="341280"/>
          </a:xfrm>
          <a:prstGeom prst="rightArrow">
            <a:avLst>
              <a:gd name="adj1" fmla="val 50000"/>
              <a:gd name="adj2" fmla="val 50000"/>
            </a:avLst>
          </a:prstGeom>
          <a:ln w="12600">
            <a:solidFill>
              <a:schemeClr val="tx1"/>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How fork works (2)</a:t>
            </a:r>
            <a:endParaRPr lang="en-US" sz="1800" b="0" strike="noStrike" spc="-1">
              <a:solidFill>
                <a:srgbClr val="000000"/>
              </a:solidFill>
              <a:uFill>
                <a:solidFill>
                  <a:srgbClr val="FFFFFF"/>
                </a:solidFill>
              </a:uFill>
              <a:latin typeface="Arial"/>
            </a:endParaRPr>
          </a:p>
        </p:txBody>
      </p:sp>
      <p:sp>
        <p:nvSpPr>
          <p:cNvPr id="287" name="CustomShape 2"/>
          <p:cNvSpPr/>
          <p:nvPr/>
        </p:nvSpPr>
        <p:spPr>
          <a:xfrm>
            <a:off x="747720" y="2009880"/>
            <a:ext cx="4615200" cy="3725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SG" sz="2400" b="0" strike="noStrike" spc="-1" dirty="0" err="1">
                <a:solidFill>
                  <a:srgbClr val="000000"/>
                </a:solidFill>
                <a:uFill>
                  <a:solidFill>
                    <a:srgbClr val="FFFFFF"/>
                  </a:solidFill>
                </a:uFill>
                <a:latin typeface="Courier New"/>
                <a:ea typeface="DejaVu Sans"/>
              </a:rPr>
              <a:t>int</a:t>
            </a:r>
            <a:r>
              <a:rPr lang="en-SG" sz="2400" b="0" strike="noStrike" spc="-1" dirty="0">
                <a:solidFill>
                  <a:srgbClr val="000000"/>
                </a:solidFill>
                <a:uFill>
                  <a:solidFill>
                    <a:srgbClr val="FFFFFF"/>
                  </a:solidFill>
                </a:uFill>
                <a:latin typeface="Courier New"/>
                <a:ea typeface="DejaVu Sans"/>
              </a:rPr>
              <a:t> main(void) </a:t>
            </a:r>
            <a:endParaRPr lang="en-SG" sz="1600" b="0" strike="noStrike" spc="-1" dirty="0">
              <a:solidFill>
                <a:srgbClr val="000000"/>
              </a:solidFill>
              <a:uFill>
                <a:solidFill>
                  <a:srgbClr val="FFFFFF"/>
                </a:solidFill>
              </a:uFill>
              <a:latin typeface="Arial"/>
            </a:endParaRPr>
          </a:p>
          <a:p>
            <a:pPr>
              <a:lnSpc>
                <a:spcPct val="100000"/>
              </a:lnSpc>
            </a:pPr>
            <a:r>
              <a:rPr lang="en-SG" sz="2400" b="0" strike="noStrike" spc="-1" dirty="0">
                <a:solidFill>
                  <a:srgbClr val="000000"/>
                </a:solidFill>
                <a:uFill>
                  <a:solidFill>
                    <a:srgbClr val="FFFFFF"/>
                  </a:solidFill>
                </a:uFill>
                <a:latin typeface="Courier New"/>
                <a:ea typeface="DejaVu Sans"/>
              </a:rPr>
              <a:t>{</a:t>
            </a:r>
            <a:endParaRPr lang="en-SG" sz="1600" b="0" strike="noStrike" spc="-1" dirty="0">
              <a:solidFill>
                <a:srgbClr val="000000"/>
              </a:solidFill>
              <a:uFill>
                <a:solidFill>
                  <a:srgbClr val="FFFFFF"/>
                </a:solidFill>
              </a:uFill>
              <a:latin typeface="Arial"/>
            </a:endParaRPr>
          </a:p>
          <a:p>
            <a:pPr>
              <a:lnSpc>
                <a:spcPct val="100000"/>
              </a:lnSpc>
            </a:pPr>
            <a:r>
              <a:rPr lang="en-SG" sz="2400" b="0" strike="noStrike" spc="-1" dirty="0">
                <a:solidFill>
                  <a:srgbClr val="000000"/>
                </a:solidFill>
                <a:uFill>
                  <a:solidFill>
                    <a:srgbClr val="FFFFFF"/>
                  </a:solidFill>
                </a:uFill>
                <a:latin typeface="Courier New"/>
                <a:ea typeface="DejaVu Sans"/>
              </a:rPr>
              <a:t>    …</a:t>
            </a:r>
            <a:endParaRPr lang="en-SG" sz="1600" b="0" strike="noStrike" spc="-1" dirty="0">
              <a:solidFill>
                <a:srgbClr val="000000"/>
              </a:solidFill>
              <a:uFill>
                <a:solidFill>
                  <a:srgbClr val="FFFFFF"/>
                </a:solidFill>
              </a:uFill>
              <a:latin typeface="Arial"/>
            </a:endParaRPr>
          </a:p>
          <a:p>
            <a:pPr>
              <a:lnSpc>
                <a:spcPct val="100000"/>
              </a:lnSpc>
            </a:pPr>
            <a:r>
              <a:rPr lang="en-SG" sz="2400" b="0" strike="noStrike" spc="-1" dirty="0">
                <a:solidFill>
                  <a:srgbClr val="000000"/>
                </a:solidFill>
                <a:uFill>
                  <a:solidFill>
                    <a:srgbClr val="FFFFFF"/>
                  </a:solidFill>
                </a:uFill>
                <a:latin typeface="Courier New"/>
                <a:ea typeface="DejaVu Sans"/>
              </a:rPr>
              <a:t>    </a:t>
            </a:r>
            <a:r>
              <a:rPr lang="en-SG" sz="2400" b="0" strike="noStrike" spc="-1" dirty="0" err="1">
                <a:solidFill>
                  <a:srgbClr val="000000"/>
                </a:solidFill>
                <a:uFill>
                  <a:solidFill>
                    <a:srgbClr val="FFFFFF"/>
                  </a:solidFill>
                </a:uFill>
                <a:latin typeface="Courier New"/>
                <a:ea typeface="DejaVu Sans"/>
              </a:rPr>
              <a:t>int</a:t>
            </a:r>
            <a:r>
              <a:rPr lang="en-SG" sz="2400" b="0" strike="noStrike" spc="-1" dirty="0">
                <a:solidFill>
                  <a:srgbClr val="000000"/>
                </a:solidFill>
                <a:uFill>
                  <a:solidFill>
                    <a:srgbClr val="FFFFFF"/>
                  </a:solidFill>
                </a:uFill>
                <a:latin typeface="Courier New"/>
                <a:ea typeface="DejaVu Sans"/>
              </a:rPr>
              <a:t> </a:t>
            </a:r>
            <a:r>
              <a:rPr lang="en-SG" sz="2400" b="0" strike="noStrike" spc="-1" dirty="0" err="1">
                <a:solidFill>
                  <a:srgbClr val="000000"/>
                </a:solidFill>
                <a:uFill>
                  <a:solidFill>
                    <a:srgbClr val="FFFFFF"/>
                  </a:solidFill>
                </a:uFill>
                <a:latin typeface="Courier New"/>
                <a:ea typeface="DejaVu Sans"/>
              </a:rPr>
              <a:t>pid</a:t>
            </a:r>
            <a:r>
              <a:rPr lang="en-SG" sz="2400" b="0" strike="noStrike" spc="-1" dirty="0">
                <a:solidFill>
                  <a:srgbClr val="000000"/>
                </a:solidFill>
                <a:uFill>
                  <a:solidFill>
                    <a:srgbClr val="FFFFFF"/>
                  </a:solidFill>
                </a:uFill>
                <a:latin typeface="Courier New"/>
                <a:ea typeface="DejaVu Sans"/>
              </a:rPr>
              <a:t> = fork();</a:t>
            </a:r>
            <a:endParaRPr lang="en-SG" sz="1600" b="0" strike="noStrike" spc="-1" dirty="0">
              <a:solidFill>
                <a:srgbClr val="000000"/>
              </a:solidFill>
              <a:uFill>
                <a:solidFill>
                  <a:srgbClr val="FFFFFF"/>
                </a:solidFill>
              </a:uFill>
              <a:latin typeface="Arial"/>
            </a:endParaRPr>
          </a:p>
          <a:p>
            <a:pPr>
              <a:lnSpc>
                <a:spcPct val="100000"/>
              </a:lnSpc>
            </a:pPr>
            <a:r>
              <a:rPr lang="en-SG" sz="2400" b="0" strike="noStrike" spc="-1" dirty="0">
                <a:solidFill>
                  <a:srgbClr val="000000"/>
                </a:solidFill>
                <a:uFill>
                  <a:solidFill>
                    <a:srgbClr val="FFFFFF"/>
                  </a:solidFill>
                </a:uFill>
                <a:latin typeface="Courier New"/>
                <a:ea typeface="DejaVu Sans"/>
              </a:rPr>
              <a:t>    …</a:t>
            </a:r>
            <a:endParaRPr lang="en-SG" sz="1600" b="0" strike="noStrike" spc="-1" dirty="0">
              <a:solidFill>
                <a:srgbClr val="000000"/>
              </a:solidFill>
              <a:uFill>
                <a:solidFill>
                  <a:srgbClr val="FFFFFF"/>
                </a:solidFill>
              </a:uFill>
              <a:latin typeface="Arial"/>
            </a:endParaRPr>
          </a:p>
          <a:p>
            <a:pPr>
              <a:lnSpc>
                <a:spcPct val="100000"/>
              </a:lnSpc>
            </a:pPr>
            <a:r>
              <a:rPr lang="en-SG" sz="2400" b="0" strike="noStrike" spc="-1" dirty="0">
                <a:solidFill>
                  <a:srgbClr val="000000"/>
                </a:solidFill>
                <a:uFill>
                  <a:solidFill>
                    <a:srgbClr val="FFFFFF"/>
                  </a:solidFill>
                </a:uFill>
                <a:latin typeface="Courier New"/>
                <a:ea typeface="DejaVu Sans"/>
              </a:rPr>
              <a:t>}</a:t>
            </a:r>
            <a:endParaRPr lang="en-SG" sz="1600" b="0" strike="noStrike" spc="-1" dirty="0">
              <a:solidFill>
                <a:srgbClr val="000000"/>
              </a:solidFill>
              <a:uFill>
                <a:solidFill>
                  <a:srgbClr val="FFFFFF"/>
                </a:solidFill>
              </a:uFill>
              <a:latin typeface="Arial"/>
            </a:endParaRPr>
          </a:p>
        </p:txBody>
      </p:sp>
      <p:sp>
        <p:nvSpPr>
          <p:cNvPr id="288" name="CustomShape 3"/>
          <p:cNvSpPr/>
          <p:nvPr/>
        </p:nvSpPr>
        <p:spPr>
          <a:xfrm>
            <a:off x="4790880" y="2097720"/>
            <a:ext cx="1571400" cy="423060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89" name="CustomShape 4"/>
          <p:cNvSpPr/>
          <p:nvPr/>
        </p:nvSpPr>
        <p:spPr>
          <a:xfrm>
            <a:off x="4955040" y="1740600"/>
            <a:ext cx="1186920" cy="42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22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p:txBody>
      </p:sp>
      <p:sp>
        <p:nvSpPr>
          <p:cNvPr id="290" name="CustomShape 5"/>
          <p:cNvSpPr/>
          <p:nvPr/>
        </p:nvSpPr>
        <p:spPr>
          <a:xfrm>
            <a:off x="4809960" y="5238720"/>
            <a:ext cx="1545120" cy="37908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291" name="CustomShape 6"/>
          <p:cNvSpPr/>
          <p:nvPr/>
        </p:nvSpPr>
        <p:spPr>
          <a:xfrm>
            <a:off x="6333480" y="2061360"/>
            <a:ext cx="610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high</a:t>
            </a:r>
            <a:endParaRPr lang="en-SG" sz="1800" b="0" strike="noStrike" spc="-1">
              <a:solidFill>
                <a:srgbClr val="000000"/>
              </a:solidFill>
              <a:uFill>
                <a:solidFill>
                  <a:srgbClr val="FFFFFF"/>
                </a:solidFill>
              </a:uFill>
              <a:latin typeface="Arial"/>
            </a:endParaRPr>
          </a:p>
        </p:txBody>
      </p:sp>
      <p:sp>
        <p:nvSpPr>
          <p:cNvPr id="292" name="CustomShape 7"/>
          <p:cNvSpPr/>
          <p:nvPr/>
        </p:nvSpPr>
        <p:spPr>
          <a:xfrm>
            <a:off x="6347348" y="6103140"/>
            <a:ext cx="518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low</a:t>
            </a:r>
            <a:endParaRPr lang="en-SG" sz="1800" b="0" strike="noStrike" spc="-1" dirty="0">
              <a:solidFill>
                <a:srgbClr val="000000"/>
              </a:solidFill>
              <a:uFill>
                <a:solidFill>
                  <a:srgbClr val="FFFFFF"/>
                </a:solidFill>
              </a:uFill>
              <a:latin typeface="Arial"/>
            </a:endParaRPr>
          </a:p>
        </p:txBody>
      </p:sp>
      <p:sp>
        <p:nvSpPr>
          <p:cNvPr id="293" name="CustomShape 8"/>
          <p:cNvSpPr/>
          <p:nvPr/>
        </p:nvSpPr>
        <p:spPr>
          <a:xfrm>
            <a:off x="4808880" y="4846320"/>
            <a:ext cx="1545120" cy="379080"/>
          </a:xfrm>
          <a:prstGeom prst="rect">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294" name="CustomShape 9"/>
          <p:cNvSpPr/>
          <p:nvPr/>
        </p:nvSpPr>
        <p:spPr>
          <a:xfrm>
            <a:off x="4811760" y="3572280"/>
            <a:ext cx="1563120" cy="12614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95" name="CustomShape 10"/>
          <p:cNvSpPr/>
          <p:nvPr/>
        </p:nvSpPr>
        <p:spPr>
          <a:xfrm>
            <a:off x="4811588" y="3591720"/>
            <a:ext cx="1535760" cy="379080"/>
          </a:xfrm>
          <a:prstGeom prst="rect">
            <a:avLst/>
          </a:prstGeom>
          <a:solidFill>
            <a:schemeClr val="accent4"/>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296" name="CustomShape 11"/>
          <p:cNvSpPr/>
          <p:nvPr/>
        </p:nvSpPr>
        <p:spPr>
          <a:xfrm>
            <a:off x="4821840" y="4453920"/>
            <a:ext cx="1535760" cy="37908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297" name="CustomShape 12"/>
          <p:cNvSpPr/>
          <p:nvPr/>
        </p:nvSpPr>
        <p:spPr>
          <a:xfrm rot="5400000">
            <a:off x="5498280" y="4081320"/>
            <a:ext cx="219240"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298" name="CustomShape 13"/>
          <p:cNvSpPr/>
          <p:nvPr/>
        </p:nvSpPr>
        <p:spPr>
          <a:xfrm rot="16200000" flipV="1">
            <a:off x="5499000" y="4331880"/>
            <a:ext cx="219240"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306" name="CustomShape 21"/>
          <p:cNvSpPr/>
          <p:nvPr/>
        </p:nvSpPr>
        <p:spPr>
          <a:xfrm flipH="1">
            <a:off x="6405120" y="3583800"/>
            <a:ext cx="213840" cy="2036160"/>
          </a:xfrm>
          <a:prstGeom prst="lef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307" name="CustomShape 22"/>
          <p:cNvSpPr/>
          <p:nvPr/>
        </p:nvSpPr>
        <p:spPr>
          <a:xfrm>
            <a:off x="6578323" y="4396003"/>
            <a:ext cx="406440" cy="401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P</a:t>
            </a:r>
            <a:r>
              <a:rPr lang="en-SG" sz="1800" b="0" strike="noStrike" spc="-1" baseline="-25000" dirty="0">
                <a:solidFill>
                  <a:srgbClr val="000000"/>
                </a:solidFill>
                <a:uFill>
                  <a:solidFill>
                    <a:srgbClr val="FFFFFF"/>
                  </a:solidFill>
                </a:uFill>
                <a:latin typeface="Arial"/>
                <a:ea typeface="DejaVu Sans"/>
              </a:rPr>
              <a:t>1</a:t>
            </a:r>
            <a:endParaRPr lang="en-SG" sz="1800" b="0" strike="noStrike" spc="-1" dirty="0">
              <a:solidFill>
                <a:srgbClr val="000000"/>
              </a:solidFill>
              <a:uFill>
                <a:solidFill>
                  <a:srgbClr val="FFFFFF"/>
                </a:solidFill>
              </a:uFill>
              <a:latin typeface="Arial"/>
            </a:endParaRPr>
          </a:p>
        </p:txBody>
      </p:sp>
      <p:sp>
        <p:nvSpPr>
          <p:cNvPr id="308" name="CustomShape 23"/>
          <p:cNvSpPr/>
          <p:nvPr/>
        </p:nvSpPr>
        <p:spPr>
          <a:xfrm>
            <a:off x="4776120" y="4955040"/>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309" name="CustomShape 24"/>
          <p:cNvSpPr/>
          <p:nvPr/>
        </p:nvSpPr>
        <p:spPr>
          <a:xfrm>
            <a:off x="5227920" y="5817240"/>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310" name="CustomShape 25"/>
          <p:cNvSpPr/>
          <p:nvPr/>
        </p:nvSpPr>
        <p:spPr>
          <a:xfrm>
            <a:off x="4800960" y="2383560"/>
            <a:ext cx="1554120" cy="42840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P</a:t>
            </a:r>
            <a:r>
              <a:rPr lang="en-SG" sz="1800" b="0" strike="noStrike" spc="-1" baseline="-25000">
                <a:solidFill>
                  <a:srgbClr val="FFFFFF"/>
                </a:solidFill>
                <a:uFill>
                  <a:solidFill>
                    <a:srgbClr val="FFFFFF"/>
                  </a:solidFill>
                </a:uFill>
                <a:latin typeface="Arial"/>
                <a:ea typeface="DejaVu Sans"/>
              </a:rPr>
              <a:t>1</a:t>
            </a:r>
            <a:r>
              <a:rPr lang="en-SG" sz="1800" b="0" strike="noStrike" spc="-1">
                <a:solidFill>
                  <a:srgbClr val="FFFFFF"/>
                </a:solidFill>
                <a:uFill>
                  <a:solidFill>
                    <a:srgbClr val="FFFFFF"/>
                  </a:solidFill>
                </a:uFill>
                <a:latin typeface="Arial"/>
                <a:ea typeface="DejaVu Sans"/>
              </a:rPr>
              <a:t> PCB</a:t>
            </a:r>
            <a:endParaRPr lang="en-SG" sz="1800" b="0" strike="noStrike" spc="-1">
              <a:solidFill>
                <a:srgbClr val="000000"/>
              </a:solidFill>
              <a:uFill>
                <a:solidFill>
                  <a:srgbClr val="FFFFFF"/>
                </a:solidFill>
              </a:uFill>
              <a:latin typeface="Arial"/>
            </a:endParaRPr>
          </a:p>
        </p:txBody>
      </p:sp>
      <p:sp>
        <p:nvSpPr>
          <p:cNvPr id="56" name="CustomShape 3"/>
          <p:cNvSpPr/>
          <p:nvPr/>
        </p:nvSpPr>
        <p:spPr>
          <a:xfrm>
            <a:off x="6930540" y="2085343"/>
            <a:ext cx="1571400" cy="4242977"/>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57" name="CustomShape 4"/>
          <p:cNvSpPr/>
          <p:nvPr/>
        </p:nvSpPr>
        <p:spPr>
          <a:xfrm>
            <a:off x="7094700" y="1728223"/>
            <a:ext cx="1186920" cy="42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22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p:txBody>
      </p:sp>
      <p:sp>
        <p:nvSpPr>
          <p:cNvPr id="58" name="CustomShape 5"/>
          <p:cNvSpPr/>
          <p:nvPr/>
        </p:nvSpPr>
        <p:spPr>
          <a:xfrm>
            <a:off x="6949620" y="5226343"/>
            <a:ext cx="1545120" cy="37908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61" name="CustomShape 8"/>
          <p:cNvSpPr/>
          <p:nvPr/>
        </p:nvSpPr>
        <p:spPr>
          <a:xfrm>
            <a:off x="6948540" y="4833943"/>
            <a:ext cx="1545120" cy="379080"/>
          </a:xfrm>
          <a:prstGeom prst="rect">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62" name="CustomShape 9"/>
          <p:cNvSpPr/>
          <p:nvPr/>
        </p:nvSpPr>
        <p:spPr>
          <a:xfrm>
            <a:off x="6940534" y="3559903"/>
            <a:ext cx="1563120" cy="12614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63" name="CustomShape 10"/>
          <p:cNvSpPr/>
          <p:nvPr/>
        </p:nvSpPr>
        <p:spPr>
          <a:xfrm>
            <a:off x="6973020" y="3579343"/>
            <a:ext cx="1535760" cy="379080"/>
          </a:xfrm>
          <a:prstGeom prst="rect">
            <a:avLst/>
          </a:prstGeom>
          <a:solidFill>
            <a:schemeClr val="accent4"/>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64" name="CustomShape 11"/>
          <p:cNvSpPr/>
          <p:nvPr/>
        </p:nvSpPr>
        <p:spPr>
          <a:xfrm>
            <a:off x="6961500" y="4441543"/>
            <a:ext cx="1535760" cy="37908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65" name="CustomShape 12"/>
          <p:cNvSpPr/>
          <p:nvPr/>
        </p:nvSpPr>
        <p:spPr>
          <a:xfrm rot="5400000">
            <a:off x="7637940" y="4068943"/>
            <a:ext cx="219240"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66" name="CustomShape 13"/>
          <p:cNvSpPr/>
          <p:nvPr/>
        </p:nvSpPr>
        <p:spPr>
          <a:xfrm rot="16200000" flipV="1">
            <a:off x="7638660" y="4319503"/>
            <a:ext cx="219240"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74" name="CustomShape 21"/>
          <p:cNvSpPr/>
          <p:nvPr/>
        </p:nvSpPr>
        <p:spPr>
          <a:xfrm flipH="1">
            <a:off x="8544780" y="3571423"/>
            <a:ext cx="213840" cy="2036160"/>
          </a:xfrm>
          <a:prstGeom prst="lef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75" name="CustomShape 22"/>
          <p:cNvSpPr/>
          <p:nvPr/>
        </p:nvSpPr>
        <p:spPr>
          <a:xfrm>
            <a:off x="8760780" y="4417063"/>
            <a:ext cx="406440" cy="401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P</a:t>
            </a:r>
            <a:r>
              <a:rPr lang="en-SG" sz="1800" b="0" strike="noStrike" spc="-1" baseline="-25000" dirty="0">
                <a:solidFill>
                  <a:srgbClr val="000000"/>
                </a:solidFill>
                <a:uFill>
                  <a:solidFill>
                    <a:srgbClr val="FFFFFF"/>
                  </a:solidFill>
                </a:uFill>
                <a:latin typeface="Arial"/>
                <a:ea typeface="DejaVu Sans"/>
              </a:rPr>
              <a:t>2</a:t>
            </a:r>
            <a:endParaRPr lang="en-SG" sz="1800" b="0" strike="noStrike" spc="-1" dirty="0">
              <a:solidFill>
                <a:srgbClr val="000000"/>
              </a:solidFill>
              <a:uFill>
                <a:solidFill>
                  <a:srgbClr val="FFFFFF"/>
                </a:solidFill>
              </a:uFill>
              <a:latin typeface="Arial"/>
            </a:endParaRPr>
          </a:p>
        </p:txBody>
      </p:sp>
      <p:sp>
        <p:nvSpPr>
          <p:cNvPr id="76" name="CustomShape 23"/>
          <p:cNvSpPr/>
          <p:nvPr/>
        </p:nvSpPr>
        <p:spPr>
          <a:xfrm>
            <a:off x="6915780" y="4942663"/>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77" name="CustomShape 24"/>
          <p:cNvSpPr/>
          <p:nvPr/>
        </p:nvSpPr>
        <p:spPr>
          <a:xfrm>
            <a:off x="7367580" y="5804863"/>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79" name="CustomShape 26"/>
          <p:cNvSpPr/>
          <p:nvPr/>
        </p:nvSpPr>
        <p:spPr>
          <a:xfrm>
            <a:off x="6932880" y="2392200"/>
            <a:ext cx="1554120" cy="428400"/>
          </a:xfrm>
          <a:prstGeom prst="rect">
            <a:avLst/>
          </a:prstGeom>
          <a:solidFill>
            <a:schemeClr val="accent3"/>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P</a:t>
            </a:r>
            <a:r>
              <a:rPr lang="en-SG" sz="1800" b="0" strike="noStrike" spc="-1" baseline="-25000">
                <a:solidFill>
                  <a:srgbClr val="FFFFFF"/>
                </a:solidFill>
                <a:uFill>
                  <a:solidFill>
                    <a:srgbClr val="FFFFFF"/>
                  </a:solidFill>
                </a:uFill>
                <a:latin typeface="Arial"/>
                <a:ea typeface="DejaVu Sans"/>
              </a:rPr>
              <a:t>2</a:t>
            </a:r>
            <a:r>
              <a:rPr lang="en-SG" sz="1800" b="0" strike="noStrike" spc="-1">
                <a:solidFill>
                  <a:srgbClr val="FFFFFF"/>
                </a:solidFill>
                <a:uFill>
                  <a:solidFill>
                    <a:srgbClr val="FFFFFF"/>
                  </a:solidFill>
                </a:uFill>
                <a:latin typeface="Arial"/>
                <a:ea typeface="DejaVu Sans"/>
              </a:rPr>
              <a:t> PCB</a:t>
            </a:r>
            <a:endParaRPr lang="en-SG"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additive="repl">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How fork works (3)</a:t>
            </a:r>
            <a:endParaRPr lang="en-US" sz="1800" b="0" strike="noStrike" spc="-1">
              <a:solidFill>
                <a:srgbClr val="000000"/>
              </a:solidFill>
              <a:uFill>
                <a:solidFill>
                  <a:srgbClr val="FFFFFF"/>
                </a:solidFill>
              </a:uFill>
              <a:latin typeface="Arial"/>
            </a:endParaRPr>
          </a:p>
        </p:txBody>
      </p:sp>
      <p:sp>
        <p:nvSpPr>
          <p:cNvPr id="315" name="CustomShape 2"/>
          <p:cNvSpPr/>
          <p:nvPr/>
        </p:nvSpPr>
        <p:spPr>
          <a:xfrm>
            <a:off x="747720" y="2009880"/>
            <a:ext cx="4615200" cy="3725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SG" sz="2000" b="0" strike="noStrike" spc="-1" dirty="0" err="1">
                <a:solidFill>
                  <a:srgbClr val="000000"/>
                </a:solidFill>
                <a:uFill>
                  <a:solidFill>
                    <a:srgbClr val="FFFFFF"/>
                  </a:solidFill>
                </a:uFill>
                <a:latin typeface="Courier New"/>
                <a:ea typeface="DejaVu Sans"/>
              </a:rPr>
              <a:t>int</a:t>
            </a:r>
            <a:r>
              <a:rPr lang="en-SG" sz="2000" b="0" strike="noStrike" spc="-1" dirty="0">
                <a:solidFill>
                  <a:srgbClr val="000000"/>
                </a:solidFill>
                <a:uFill>
                  <a:solidFill>
                    <a:srgbClr val="FFFFFF"/>
                  </a:solidFill>
                </a:uFill>
                <a:latin typeface="Courier New"/>
                <a:ea typeface="DejaVu Sans"/>
              </a:rPr>
              <a:t> main(void) </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r>
              <a:rPr lang="en-SG" sz="2000" b="0" strike="noStrike" spc="-1" dirty="0" err="1">
                <a:solidFill>
                  <a:srgbClr val="000000"/>
                </a:solidFill>
                <a:uFill>
                  <a:solidFill>
                    <a:srgbClr val="FFFFFF"/>
                  </a:solidFill>
                </a:uFill>
                <a:latin typeface="Courier New"/>
                <a:ea typeface="DejaVu Sans"/>
              </a:rPr>
              <a:t>int</a:t>
            </a:r>
            <a:r>
              <a:rPr lang="en-SG" sz="2000" b="0" strike="noStrike" spc="-1" dirty="0">
                <a:solidFill>
                  <a:srgbClr val="000000"/>
                </a:solidFill>
                <a:uFill>
                  <a:solidFill>
                    <a:srgbClr val="FFFFFF"/>
                  </a:solidFill>
                </a:uFill>
                <a:latin typeface="Courier New"/>
                <a:ea typeface="DejaVu Sans"/>
              </a:rPr>
              <a:t> </a:t>
            </a:r>
            <a:r>
              <a:rPr lang="en-SG" sz="2000" b="0" strike="noStrike" spc="-1" dirty="0" err="1">
                <a:solidFill>
                  <a:srgbClr val="000000"/>
                </a:solidFill>
                <a:uFill>
                  <a:solidFill>
                    <a:srgbClr val="FFFFFF"/>
                  </a:solidFill>
                </a:uFill>
                <a:latin typeface="Courier New"/>
                <a:ea typeface="DejaVu Sans"/>
              </a:rPr>
              <a:t>pid</a:t>
            </a:r>
            <a:r>
              <a:rPr lang="en-SG" sz="2000" b="0" strike="noStrike" spc="-1" dirty="0">
                <a:solidFill>
                  <a:srgbClr val="000000"/>
                </a:solidFill>
                <a:uFill>
                  <a:solidFill>
                    <a:srgbClr val="FFFFFF"/>
                  </a:solidFill>
                </a:uFill>
                <a:latin typeface="Courier New"/>
                <a:ea typeface="DejaVu Sans"/>
              </a:rPr>
              <a:t> = fork();</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a:t>
            </a:r>
            <a:endParaRPr lang="en-SG" sz="1400" b="0" strike="noStrike" spc="-1" dirty="0">
              <a:solidFill>
                <a:srgbClr val="000000"/>
              </a:solidFill>
              <a:uFill>
                <a:solidFill>
                  <a:srgbClr val="FFFFFF"/>
                </a:solidFill>
              </a:uFill>
              <a:latin typeface="Arial"/>
            </a:endParaRPr>
          </a:p>
        </p:txBody>
      </p:sp>
      <p:sp>
        <p:nvSpPr>
          <p:cNvPr id="336" name="CustomShape 23"/>
          <p:cNvSpPr/>
          <p:nvPr/>
        </p:nvSpPr>
        <p:spPr>
          <a:xfrm>
            <a:off x="3597403" y="5215590"/>
            <a:ext cx="49680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PC</a:t>
            </a:r>
            <a:endParaRPr lang="en-SG" sz="1800" b="0" strike="noStrike" spc="-1">
              <a:solidFill>
                <a:srgbClr val="000000"/>
              </a:solidFill>
              <a:uFill>
                <a:solidFill>
                  <a:srgbClr val="FFFFFF"/>
                </a:solidFill>
              </a:uFill>
              <a:latin typeface="Arial"/>
            </a:endParaRPr>
          </a:p>
        </p:txBody>
      </p:sp>
      <p:sp>
        <p:nvSpPr>
          <p:cNvPr id="338" name="CustomShape 25"/>
          <p:cNvSpPr/>
          <p:nvPr/>
        </p:nvSpPr>
        <p:spPr>
          <a:xfrm flipV="1">
            <a:off x="3644667" y="5610510"/>
            <a:ext cx="38376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39" name="CustomShape 26"/>
          <p:cNvSpPr/>
          <p:nvPr/>
        </p:nvSpPr>
        <p:spPr>
          <a:xfrm>
            <a:off x="5746022" y="5244446"/>
            <a:ext cx="49680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PC</a:t>
            </a:r>
            <a:endParaRPr lang="en-SG" sz="1800" b="0" strike="noStrike" spc="-1" dirty="0">
              <a:solidFill>
                <a:srgbClr val="000000"/>
              </a:solidFill>
              <a:uFill>
                <a:solidFill>
                  <a:srgbClr val="FFFFFF"/>
                </a:solidFill>
              </a:uFill>
              <a:latin typeface="Arial"/>
            </a:endParaRPr>
          </a:p>
        </p:txBody>
      </p:sp>
      <p:sp>
        <p:nvSpPr>
          <p:cNvPr id="341" name="CustomShape 28"/>
          <p:cNvSpPr/>
          <p:nvPr/>
        </p:nvSpPr>
        <p:spPr>
          <a:xfrm flipV="1">
            <a:off x="5904062" y="5610690"/>
            <a:ext cx="38376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46" name="CustomShape 33"/>
          <p:cNvSpPr/>
          <p:nvPr/>
        </p:nvSpPr>
        <p:spPr>
          <a:xfrm>
            <a:off x="3573899" y="3706740"/>
            <a:ext cx="48456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SP</a:t>
            </a:r>
            <a:endParaRPr lang="en-SG" sz="1800" b="0" strike="noStrike" spc="-1" dirty="0">
              <a:solidFill>
                <a:srgbClr val="000000"/>
              </a:solidFill>
              <a:uFill>
                <a:solidFill>
                  <a:srgbClr val="FFFFFF"/>
                </a:solidFill>
              </a:uFill>
              <a:latin typeface="Arial"/>
            </a:endParaRPr>
          </a:p>
        </p:txBody>
      </p:sp>
      <p:sp>
        <p:nvSpPr>
          <p:cNvPr id="348" name="CustomShape 35"/>
          <p:cNvSpPr/>
          <p:nvPr/>
        </p:nvSpPr>
        <p:spPr>
          <a:xfrm flipV="1">
            <a:off x="3597403" y="4102020"/>
            <a:ext cx="41904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49" name="CustomShape 36"/>
          <p:cNvSpPr/>
          <p:nvPr/>
        </p:nvSpPr>
        <p:spPr>
          <a:xfrm>
            <a:off x="5707313" y="3706740"/>
            <a:ext cx="48456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SP</a:t>
            </a:r>
            <a:endParaRPr lang="en-SG" sz="1800" b="0" strike="noStrike" spc="-1" dirty="0">
              <a:solidFill>
                <a:srgbClr val="000000"/>
              </a:solidFill>
              <a:uFill>
                <a:solidFill>
                  <a:srgbClr val="FFFFFF"/>
                </a:solidFill>
              </a:uFill>
              <a:latin typeface="Arial"/>
            </a:endParaRPr>
          </a:p>
        </p:txBody>
      </p:sp>
      <p:sp>
        <p:nvSpPr>
          <p:cNvPr id="351" name="CustomShape 38"/>
          <p:cNvSpPr/>
          <p:nvPr/>
        </p:nvSpPr>
        <p:spPr>
          <a:xfrm flipV="1">
            <a:off x="5867342" y="4051890"/>
            <a:ext cx="41904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40" name="CustomShape 3"/>
          <p:cNvSpPr/>
          <p:nvPr/>
        </p:nvSpPr>
        <p:spPr>
          <a:xfrm>
            <a:off x="4035344" y="2228760"/>
            <a:ext cx="1571400" cy="423060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1" name="CustomShape 4"/>
          <p:cNvSpPr/>
          <p:nvPr/>
        </p:nvSpPr>
        <p:spPr>
          <a:xfrm>
            <a:off x="4199504" y="1871640"/>
            <a:ext cx="1186920" cy="42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22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p:txBody>
      </p:sp>
      <p:sp>
        <p:nvSpPr>
          <p:cNvPr id="42" name="CustomShape 5"/>
          <p:cNvSpPr/>
          <p:nvPr/>
        </p:nvSpPr>
        <p:spPr>
          <a:xfrm>
            <a:off x="4054424" y="5369760"/>
            <a:ext cx="1545120" cy="37908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43" name="CustomShape 6"/>
          <p:cNvSpPr/>
          <p:nvPr/>
        </p:nvSpPr>
        <p:spPr>
          <a:xfrm>
            <a:off x="5577944" y="2192400"/>
            <a:ext cx="610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high</a:t>
            </a:r>
            <a:endParaRPr lang="en-SG" sz="1800" b="0" strike="noStrike" spc="-1">
              <a:solidFill>
                <a:srgbClr val="000000"/>
              </a:solidFill>
              <a:uFill>
                <a:solidFill>
                  <a:srgbClr val="FFFFFF"/>
                </a:solidFill>
              </a:uFill>
              <a:latin typeface="Arial"/>
            </a:endParaRPr>
          </a:p>
        </p:txBody>
      </p:sp>
      <p:sp>
        <p:nvSpPr>
          <p:cNvPr id="44" name="CustomShape 7"/>
          <p:cNvSpPr/>
          <p:nvPr/>
        </p:nvSpPr>
        <p:spPr>
          <a:xfrm>
            <a:off x="5591812" y="6234180"/>
            <a:ext cx="518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low</a:t>
            </a:r>
            <a:endParaRPr lang="en-SG" sz="1800" b="0" strike="noStrike" spc="-1" dirty="0">
              <a:solidFill>
                <a:srgbClr val="000000"/>
              </a:solidFill>
              <a:uFill>
                <a:solidFill>
                  <a:srgbClr val="FFFFFF"/>
                </a:solidFill>
              </a:uFill>
              <a:latin typeface="Arial"/>
            </a:endParaRPr>
          </a:p>
        </p:txBody>
      </p:sp>
      <p:sp>
        <p:nvSpPr>
          <p:cNvPr id="45" name="CustomShape 8"/>
          <p:cNvSpPr/>
          <p:nvPr/>
        </p:nvSpPr>
        <p:spPr>
          <a:xfrm>
            <a:off x="4053344" y="4977360"/>
            <a:ext cx="1545120" cy="379080"/>
          </a:xfrm>
          <a:prstGeom prst="rect">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46" name="CustomShape 9"/>
          <p:cNvSpPr/>
          <p:nvPr/>
        </p:nvSpPr>
        <p:spPr>
          <a:xfrm>
            <a:off x="4056224" y="3703320"/>
            <a:ext cx="1563120" cy="12614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7" name="CustomShape 10"/>
          <p:cNvSpPr/>
          <p:nvPr/>
        </p:nvSpPr>
        <p:spPr>
          <a:xfrm>
            <a:off x="4056052" y="3722760"/>
            <a:ext cx="1535760" cy="379080"/>
          </a:xfrm>
          <a:prstGeom prst="rect">
            <a:avLst/>
          </a:prstGeom>
          <a:solidFill>
            <a:schemeClr val="accent4"/>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48" name="CustomShape 11"/>
          <p:cNvSpPr/>
          <p:nvPr/>
        </p:nvSpPr>
        <p:spPr>
          <a:xfrm>
            <a:off x="4066304" y="4584960"/>
            <a:ext cx="1535760" cy="37908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49" name="CustomShape 12"/>
          <p:cNvSpPr/>
          <p:nvPr/>
        </p:nvSpPr>
        <p:spPr>
          <a:xfrm rot="5400000">
            <a:off x="4742744" y="4212360"/>
            <a:ext cx="219240"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50" name="CustomShape 13"/>
          <p:cNvSpPr/>
          <p:nvPr/>
        </p:nvSpPr>
        <p:spPr>
          <a:xfrm rot="16200000" flipV="1">
            <a:off x="4743464" y="4462920"/>
            <a:ext cx="219240"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51" name="CustomShape 21"/>
          <p:cNvSpPr/>
          <p:nvPr/>
        </p:nvSpPr>
        <p:spPr>
          <a:xfrm flipH="1">
            <a:off x="5649584" y="3714840"/>
            <a:ext cx="213840" cy="2036160"/>
          </a:xfrm>
          <a:prstGeom prst="lef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52" name="CustomShape 22"/>
          <p:cNvSpPr/>
          <p:nvPr/>
        </p:nvSpPr>
        <p:spPr>
          <a:xfrm>
            <a:off x="5731988" y="4670027"/>
            <a:ext cx="406440" cy="401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P</a:t>
            </a:r>
            <a:r>
              <a:rPr lang="en-SG" sz="1800" b="0" strike="noStrike" spc="-1" baseline="-25000" dirty="0">
                <a:solidFill>
                  <a:srgbClr val="000000"/>
                </a:solidFill>
                <a:uFill>
                  <a:solidFill>
                    <a:srgbClr val="FFFFFF"/>
                  </a:solidFill>
                </a:uFill>
                <a:latin typeface="Arial"/>
                <a:ea typeface="DejaVu Sans"/>
              </a:rPr>
              <a:t>1</a:t>
            </a:r>
            <a:endParaRPr lang="en-SG" sz="1800" b="0" strike="noStrike" spc="-1" dirty="0">
              <a:solidFill>
                <a:srgbClr val="000000"/>
              </a:solidFill>
              <a:uFill>
                <a:solidFill>
                  <a:srgbClr val="FFFFFF"/>
                </a:solidFill>
              </a:uFill>
              <a:latin typeface="Arial"/>
            </a:endParaRPr>
          </a:p>
        </p:txBody>
      </p:sp>
      <p:sp>
        <p:nvSpPr>
          <p:cNvPr id="53" name="CustomShape 23"/>
          <p:cNvSpPr/>
          <p:nvPr/>
        </p:nvSpPr>
        <p:spPr>
          <a:xfrm>
            <a:off x="4020584" y="5086080"/>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54" name="CustomShape 25"/>
          <p:cNvSpPr/>
          <p:nvPr/>
        </p:nvSpPr>
        <p:spPr>
          <a:xfrm>
            <a:off x="4045424" y="2514600"/>
            <a:ext cx="1554120" cy="42840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P</a:t>
            </a:r>
            <a:r>
              <a:rPr lang="en-SG" sz="1800" b="0" strike="noStrike" spc="-1" baseline="-25000">
                <a:solidFill>
                  <a:srgbClr val="FFFFFF"/>
                </a:solidFill>
                <a:uFill>
                  <a:solidFill>
                    <a:srgbClr val="FFFFFF"/>
                  </a:solidFill>
                </a:uFill>
                <a:latin typeface="Arial"/>
                <a:ea typeface="DejaVu Sans"/>
              </a:rPr>
              <a:t>1</a:t>
            </a:r>
            <a:r>
              <a:rPr lang="en-SG" sz="1800" b="0" strike="noStrike" spc="-1">
                <a:solidFill>
                  <a:srgbClr val="FFFFFF"/>
                </a:solidFill>
                <a:uFill>
                  <a:solidFill>
                    <a:srgbClr val="FFFFFF"/>
                  </a:solidFill>
                </a:uFill>
                <a:latin typeface="Arial"/>
                <a:ea typeface="DejaVu Sans"/>
              </a:rPr>
              <a:t> PCB</a:t>
            </a:r>
            <a:endParaRPr lang="en-SG" sz="1800" b="0" strike="noStrike" spc="-1">
              <a:solidFill>
                <a:srgbClr val="000000"/>
              </a:solidFill>
              <a:uFill>
                <a:solidFill>
                  <a:srgbClr val="FFFFFF"/>
                </a:solidFill>
              </a:uFill>
              <a:latin typeface="Arial"/>
            </a:endParaRPr>
          </a:p>
        </p:txBody>
      </p:sp>
      <p:sp>
        <p:nvSpPr>
          <p:cNvPr id="55" name="CustomShape 3"/>
          <p:cNvSpPr/>
          <p:nvPr/>
        </p:nvSpPr>
        <p:spPr>
          <a:xfrm>
            <a:off x="6300422" y="2228760"/>
            <a:ext cx="1571400" cy="4242977"/>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56" name="CustomShape 4"/>
          <p:cNvSpPr/>
          <p:nvPr/>
        </p:nvSpPr>
        <p:spPr>
          <a:xfrm>
            <a:off x="6464582" y="1871640"/>
            <a:ext cx="1186920" cy="42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22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p:txBody>
      </p:sp>
      <p:sp>
        <p:nvSpPr>
          <p:cNvPr id="57" name="CustomShape 5"/>
          <p:cNvSpPr/>
          <p:nvPr/>
        </p:nvSpPr>
        <p:spPr>
          <a:xfrm>
            <a:off x="6319502" y="5369760"/>
            <a:ext cx="1545120" cy="37908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58" name="CustomShape 8"/>
          <p:cNvSpPr/>
          <p:nvPr/>
        </p:nvSpPr>
        <p:spPr>
          <a:xfrm>
            <a:off x="6318422" y="4977360"/>
            <a:ext cx="1545120" cy="379080"/>
          </a:xfrm>
          <a:prstGeom prst="rect">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59" name="CustomShape 9"/>
          <p:cNvSpPr/>
          <p:nvPr/>
        </p:nvSpPr>
        <p:spPr>
          <a:xfrm>
            <a:off x="6310416" y="3703320"/>
            <a:ext cx="1563120" cy="12614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60" name="CustomShape 10"/>
          <p:cNvSpPr/>
          <p:nvPr/>
        </p:nvSpPr>
        <p:spPr>
          <a:xfrm>
            <a:off x="6342902" y="3722760"/>
            <a:ext cx="1535760" cy="379080"/>
          </a:xfrm>
          <a:prstGeom prst="rect">
            <a:avLst/>
          </a:prstGeom>
          <a:solidFill>
            <a:schemeClr val="accent4"/>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61" name="CustomShape 11"/>
          <p:cNvSpPr/>
          <p:nvPr/>
        </p:nvSpPr>
        <p:spPr>
          <a:xfrm>
            <a:off x="6331382" y="4584960"/>
            <a:ext cx="1535760" cy="37908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62" name="CustomShape 12"/>
          <p:cNvSpPr/>
          <p:nvPr/>
        </p:nvSpPr>
        <p:spPr>
          <a:xfrm rot="5400000">
            <a:off x="7007822" y="4212360"/>
            <a:ext cx="219240"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63" name="CustomShape 13"/>
          <p:cNvSpPr/>
          <p:nvPr/>
        </p:nvSpPr>
        <p:spPr>
          <a:xfrm rot="16200000" flipV="1">
            <a:off x="7008542" y="4462920"/>
            <a:ext cx="219240"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64" name="CustomShape 21"/>
          <p:cNvSpPr/>
          <p:nvPr/>
        </p:nvSpPr>
        <p:spPr>
          <a:xfrm flipH="1">
            <a:off x="7914662" y="3714840"/>
            <a:ext cx="213840" cy="2036160"/>
          </a:xfrm>
          <a:prstGeom prst="lef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65" name="CustomShape 22"/>
          <p:cNvSpPr/>
          <p:nvPr/>
        </p:nvSpPr>
        <p:spPr>
          <a:xfrm>
            <a:off x="8033816" y="4670027"/>
            <a:ext cx="406440" cy="401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P</a:t>
            </a:r>
            <a:r>
              <a:rPr lang="en-SG" sz="1800" b="0" strike="noStrike" spc="-1" baseline="-25000" dirty="0">
                <a:solidFill>
                  <a:srgbClr val="000000"/>
                </a:solidFill>
                <a:uFill>
                  <a:solidFill>
                    <a:srgbClr val="FFFFFF"/>
                  </a:solidFill>
                </a:uFill>
                <a:latin typeface="Arial"/>
                <a:ea typeface="DejaVu Sans"/>
              </a:rPr>
              <a:t>2</a:t>
            </a:r>
            <a:endParaRPr lang="en-SG" sz="1800" b="0" strike="noStrike" spc="-1" dirty="0">
              <a:solidFill>
                <a:srgbClr val="000000"/>
              </a:solidFill>
              <a:uFill>
                <a:solidFill>
                  <a:srgbClr val="FFFFFF"/>
                </a:solidFill>
              </a:uFill>
              <a:latin typeface="Arial"/>
            </a:endParaRPr>
          </a:p>
        </p:txBody>
      </p:sp>
      <p:sp>
        <p:nvSpPr>
          <p:cNvPr id="66" name="CustomShape 23"/>
          <p:cNvSpPr/>
          <p:nvPr/>
        </p:nvSpPr>
        <p:spPr>
          <a:xfrm>
            <a:off x="6285662" y="5086080"/>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67" name="CustomShape 26"/>
          <p:cNvSpPr/>
          <p:nvPr/>
        </p:nvSpPr>
        <p:spPr>
          <a:xfrm>
            <a:off x="6302762" y="2535617"/>
            <a:ext cx="1554120" cy="428400"/>
          </a:xfrm>
          <a:prstGeom prst="rect">
            <a:avLst/>
          </a:prstGeom>
          <a:solidFill>
            <a:schemeClr val="accent3"/>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P</a:t>
            </a:r>
            <a:r>
              <a:rPr lang="en-SG" sz="1800" b="0" strike="noStrike" spc="-1" baseline="-25000">
                <a:solidFill>
                  <a:srgbClr val="FFFFFF"/>
                </a:solidFill>
                <a:uFill>
                  <a:solidFill>
                    <a:srgbClr val="FFFFFF"/>
                  </a:solidFill>
                </a:uFill>
                <a:latin typeface="Arial"/>
                <a:ea typeface="DejaVu Sans"/>
              </a:rPr>
              <a:t>2</a:t>
            </a:r>
            <a:r>
              <a:rPr lang="en-SG" sz="1800" b="0" strike="noStrike" spc="-1">
                <a:solidFill>
                  <a:srgbClr val="FFFFFF"/>
                </a:solidFill>
                <a:uFill>
                  <a:solidFill>
                    <a:srgbClr val="FFFFFF"/>
                  </a:solidFill>
                </a:uFill>
                <a:latin typeface="Arial"/>
                <a:ea typeface="DejaVu Sans"/>
              </a:rPr>
              <a:t> PCB</a:t>
            </a:r>
            <a:endParaRPr lang="en-SG"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linds(horizontal)">
                                      <p:cBhvr additive="repl">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dirty="0">
                <a:solidFill>
                  <a:srgbClr val="000000"/>
                </a:solidFill>
                <a:uFill>
                  <a:solidFill>
                    <a:srgbClr val="FFFFFF"/>
                  </a:solidFill>
                </a:uFill>
                <a:latin typeface="Arial"/>
                <a:ea typeface="DejaVu Sans"/>
              </a:rPr>
              <a:t>How fork works (4)</a:t>
            </a:r>
            <a:endParaRPr lang="en-US" sz="1800" b="0" strike="noStrike" spc="-1" dirty="0">
              <a:solidFill>
                <a:srgbClr val="000000"/>
              </a:solidFill>
              <a:uFill>
                <a:solidFill>
                  <a:srgbClr val="FFFFFF"/>
                </a:solidFill>
              </a:uFill>
              <a:latin typeface="Arial"/>
            </a:endParaRPr>
          </a:p>
        </p:txBody>
      </p:sp>
      <p:sp>
        <p:nvSpPr>
          <p:cNvPr id="353" name="CustomShape 2"/>
          <p:cNvSpPr/>
          <p:nvPr/>
        </p:nvSpPr>
        <p:spPr>
          <a:xfrm>
            <a:off x="747720" y="2009880"/>
            <a:ext cx="4615200" cy="3725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SG" sz="2000" b="0" strike="noStrike" spc="-1" dirty="0" err="1">
                <a:solidFill>
                  <a:srgbClr val="000000"/>
                </a:solidFill>
                <a:uFill>
                  <a:solidFill>
                    <a:srgbClr val="FFFFFF"/>
                  </a:solidFill>
                </a:uFill>
                <a:latin typeface="Courier New"/>
                <a:ea typeface="DejaVu Sans"/>
              </a:rPr>
              <a:t>int</a:t>
            </a:r>
            <a:r>
              <a:rPr lang="en-SG" sz="2000" b="0" strike="noStrike" spc="-1" dirty="0">
                <a:solidFill>
                  <a:srgbClr val="000000"/>
                </a:solidFill>
                <a:uFill>
                  <a:solidFill>
                    <a:srgbClr val="FFFFFF"/>
                  </a:solidFill>
                </a:uFill>
                <a:latin typeface="Courier New"/>
                <a:ea typeface="DejaVu Sans"/>
              </a:rPr>
              <a:t> main(void) </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r>
              <a:rPr lang="en-SG" sz="2000" b="0" strike="noStrike" spc="-1" dirty="0" err="1">
                <a:solidFill>
                  <a:srgbClr val="000000"/>
                </a:solidFill>
                <a:uFill>
                  <a:solidFill>
                    <a:srgbClr val="FFFFFF"/>
                  </a:solidFill>
                </a:uFill>
                <a:latin typeface="Courier New"/>
                <a:ea typeface="DejaVu Sans"/>
              </a:rPr>
              <a:t>int</a:t>
            </a:r>
            <a:r>
              <a:rPr lang="en-SG" sz="2000" b="0" strike="noStrike" spc="-1" dirty="0">
                <a:solidFill>
                  <a:srgbClr val="000000"/>
                </a:solidFill>
                <a:uFill>
                  <a:solidFill>
                    <a:srgbClr val="FFFFFF"/>
                  </a:solidFill>
                </a:uFill>
                <a:latin typeface="Courier New"/>
                <a:ea typeface="DejaVu Sans"/>
              </a:rPr>
              <a:t> </a:t>
            </a:r>
            <a:r>
              <a:rPr lang="en-SG" sz="2000" b="0" strike="noStrike" spc="-1" dirty="0" err="1">
                <a:solidFill>
                  <a:srgbClr val="000000"/>
                </a:solidFill>
                <a:uFill>
                  <a:solidFill>
                    <a:srgbClr val="FFFFFF"/>
                  </a:solidFill>
                </a:uFill>
                <a:latin typeface="Courier New"/>
                <a:ea typeface="DejaVu Sans"/>
              </a:rPr>
              <a:t>pid</a:t>
            </a:r>
            <a:r>
              <a:rPr lang="en-SG" sz="2000" b="0" strike="noStrike" spc="-1" dirty="0">
                <a:solidFill>
                  <a:srgbClr val="000000"/>
                </a:solidFill>
                <a:uFill>
                  <a:solidFill>
                    <a:srgbClr val="FFFFFF"/>
                  </a:solidFill>
                </a:uFill>
                <a:latin typeface="Courier New"/>
                <a:ea typeface="DejaVu Sans"/>
              </a:rPr>
              <a:t> = fork();</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endParaRPr lang="en-SG" sz="14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a:t>
            </a:r>
            <a:endParaRPr lang="en-SG" sz="1400" b="0" strike="noStrike" spc="-1" dirty="0">
              <a:solidFill>
                <a:srgbClr val="000000"/>
              </a:solidFill>
              <a:uFill>
                <a:solidFill>
                  <a:srgbClr val="FFFFFF"/>
                </a:solidFill>
              </a:uFill>
              <a:latin typeface="Arial"/>
            </a:endParaRPr>
          </a:p>
        </p:txBody>
      </p:sp>
      <p:sp>
        <p:nvSpPr>
          <p:cNvPr id="354" name="CustomShape 3"/>
          <p:cNvSpPr/>
          <p:nvPr/>
        </p:nvSpPr>
        <p:spPr>
          <a:xfrm>
            <a:off x="799920" y="3249900"/>
            <a:ext cx="406440" cy="341280"/>
          </a:xfrm>
          <a:prstGeom prst="rightArrow">
            <a:avLst>
              <a:gd name="adj1" fmla="val 50000"/>
              <a:gd name="adj2" fmla="val 50000"/>
            </a:avLst>
          </a:prstGeom>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355" name="CustomShape 4"/>
          <p:cNvSpPr/>
          <p:nvPr/>
        </p:nvSpPr>
        <p:spPr>
          <a:xfrm>
            <a:off x="361800" y="3238020"/>
            <a:ext cx="406440" cy="341280"/>
          </a:xfrm>
          <a:prstGeom prs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2" name="CustomShape 23"/>
          <p:cNvSpPr/>
          <p:nvPr/>
        </p:nvSpPr>
        <p:spPr>
          <a:xfrm>
            <a:off x="4054603" y="5215590"/>
            <a:ext cx="49680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PC</a:t>
            </a:r>
            <a:endParaRPr lang="en-SG" sz="1800" b="0" strike="noStrike" spc="-1">
              <a:solidFill>
                <a:srgbClr val="000000"/>
              </a:solidFill>
              <a:uFill>
                <a:solidFill>
                  <a:srgbClr val="FFFFFF"/>
                </a:solidFill>
              </a:uFill>
              <a:latin typeface="Arial"/>
            </a:endParaRPr>
          </a:p>
        </p:txBody>
      </p:sp>
      <p:sp>
        <p:nvSpPr>
          <p:cNvPr id="43" name="CustomShape 25"/>
          <p:cNvSpPr/>
          <p:nvPr/>
        </p:nvSpPr>
        <p:spPr>
          <a:xfrm flipV="1">
            <a:off x="4101867" y="5610510"/>
            <a:ext cx="38376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44" name="CustomShape 26"/>
          <p:cNvSpPr/>
          <p:nvPr/>
        </p:nvSpPr>
        <p:spPr>
          <a:xfrm>
            <a:off x="6203222" y="5244446"/>
            <a:ext cx="49680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PC</a:t>
            </a:r>
            <a:endParaRPr lang="en-SG" sz="1800" b="0" strike="noStrike" spc="-1" dirty="0">
              <a:solidFill>
                <a:srgbClr val="000000"/>
              </a:solidFill>
              <a:uFill>
                <a:solidFill>
                  <a:srgbClr val="FFFFFF"/>
                </a:solidFill>
              </a:uFill>
              <a:latin typeface="Arial"/>
            </a:endParaRPr>
          </a:p>
        </p:txBody>
      </p:sp>
      <p:sp>
        <p:nvSpPr>
          <p:cNvPr id="45" name="CustomShape 28"/>
          <p:cNvSpPr/>
          <p:nvPr/>
        </p:nvSpPr>
        <p:spPr>
          <a:xfrm flipV="1">
            <a:off x="6361262" y="5610690"/>
            <a:ext cx="38376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46" name="CustomShape 33"/>
          <p:cNvSpPr/>
          <p:nvPr/>
        </p:nvSpPr>
        <p:spPr>
          <a:xfrm>
            <a:off x="4031099" y="3706740"/>
            <a:ext cx="48456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SP</a:t>
            </a:r>
            <a:endParaRPr lang="en-SG" sz="1800" b="0" strike="noStrike" spc="-1" dirty="0">
              <a:solidFill>
                <a:srgbClr val="000000"/>
              </a:solidFill>
              <a:uFill>
                <a:solidFill>
                  <a:srgbClr val="FFFFFF"/>
                </a:solidFill>
              </a:uFill>
              <a:latin typeface="Arial"/>
            </a:endParaRPr>
          </a:p>
        </p:txBody>
      </p:sp>
      <p:sp>
        <p:nvSpPr>
          <p:cNvPr id="47" name="CustomShape 35"/>
          <p:cNvSpPr/>
          <p:nvPr/>
        </p:nvSpPr>
        <p:spPr>
          <a:xfrm flipV="1">
            <a:off x="4054603" y="4102020"/>
            <a:ext cx="41904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48" name="CustomShape 36"/>
          <p:cNvSpPr/>
          <p:nvPr/>
        </p:nvSpPr>
        <p:spPr>
          <a:xfrm>
            <a:off x="6164513" y="3706740"/>
            <a:ext cx="48456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SP</a:t>
            </a:r>
            <a:endParaRPr lang="en-SG" sz="1800" b="0" strike="noStrike" spc="-1" dirty="0">
              <a:solidFill>
                <a:srgbClr val="000000"/>
              </a:solidFill>
              <a:uFill>
                <a:solidFill>
                  <a:srgbClr val="FFFFFF"/>
                </a:solidFill>
              </a:uFill>
              <a:latin typeface="Arial"/>
            </a:endParaRPr>
          </a:p>
        </p:txBody>
      </p:sp>
      <p:sp>
        <p:nvSpPr>
          <p:cNvPr id="49" name="CustomShape 38"/>
          <p:cNvSpPr/>
          <p:nvPr/>
        </p:nvSpPr>
        <p:spPr>
          <a:xfrm flipV="1">
            <a:off x="6324542" y="4051890"/>
            <a:ext cx="41904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50" name="CustomShape 3"/>
          <p:cNvSpPr/>
          <p:nvPr/>
        </p:nvSpPr>
        <p:spPr>
          <a:xfrm>
            <a:off x="4492544" y="2228760"/>
            <a:ext cx="1571400" cy="423060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51" name="CustomShape 4"/>
          <p:cNvSpPr/>
          <p:nvPr/>
        </p:nvSpPr>
        <p:spPr>
          <a:xfrm>
            <a:off x="4656704" y="1871640"/>
            <a:ext cx="1186920" cy="42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22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p:txBody>
      </p:sp>
      <p:sp>
        <p:nvSpPr>
          <p:cNvPr id="52" name="CustomShape 5"/>
          <p:cNvSpPr/>
          <p:nvPr/>
        </p:nvSpPr>
        <p:spPr>
          <a:xfrm>
            <a:off x="4511624" y="5369760"/>
            <a:ext cx="1545120" cy="37908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53" name="CustomShape 6"/>
          <p:cNvSpPr/>
          <p:nvPr/>
        </p:nvSpPr>
        <p:spPr>
          <a:xfrm>
            <a:off x="6035144" y="2192400"/>
            <a:ext cx="610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high</a:t>
            </a:r>
            <a:endParaRPr lang="en-SG" sz="1800" b="0" strike="noStrike" spc="-1">
              <a:solidFill>
                <a:srgbClr val="000000"/>
              </a:solidFill>
              <a:uFill>
                <a:solidFill>
                  <a:srgbClr val="FFFFFF"/>
                </a:solidFill>
              </a:uFill>
              <a:latin typeface="Arial"/>
            </a:endParaRPr>
          </a:p>
        </p:txBody>
      </p:sp>
      <p:sp>
        <p:nvSpPr>
          <p:cNvPr id="54" name="CustomShape 7"/>
          <p:cNvSpPr/>
          <p:nvPr/>
        </p:nvSpPr>
        <p:spPr>
          <a:xfrm>
            <a:off x="6049012" y="6234180"/>
            <a:ext cx="518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low</a:t>
            </a:r>
            <a:endParaRPr lang="en-SG" sz="1800" b="0" strike="noStrike" spc="-1" dirty="0">
              <a:solidFill>
                <a:srgbClr val="000000"/>
              </a:solidFill>
              <a:uFill>
                <a:solidFill>
                  <a:srgbClr val="FFFFFF"/>
                </a:solidFill>
              </a:uFill>
              <a:latin typeface="Arial"/>
            </a:endParaRPr>
          </a:p>
        </p:txBody>
      </p:sp>
      <p:sp>
        <p:nvSpPr>
          <p:cNvPr id="55" name="CustomShape 8"/>
          <p:cNvSpPr/>
          <p:nvPr/>
        </p:nvSpPr>
        <p:spPr>
          <a:xfrm>
            <a:off x="4510544" y="4977360"/>
            <a:ext cx="1545120" cy="379080"/>
          </a:xfrm>
          <a:prstGeom prst="rect">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56" name="CustomShape 9"/>
          <p:cNvSpPr/>
          <p:nvPr/>
        </p:nvSpPr>
        <p:spPr>
          <a:xfrm>
            <a:off x="4513424" y="3703320"/>
            <a:ext cx="1563120" cy="12614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57" name="CustomShape 10"/>
          <p:cNvSpPr/>
          <p:nvPr/>
        </p:nvSpPr>
        <p:spPr>
          <a:xfrm>
            <a:off x="4513252" y="3722760"/>
            <a:ext cx="1535760" cy="379080"/>
          </a:xfrm>
          <a:prstGeom prst="rect">
            <a:avLst/>
          </a:prstGeom>
          <a:solidFill>
            <a:schemeClr val="accent4"/>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58" name="CustomShape 11"/>
          <p:cNvSpPr/>
          <p:nvPr/>
        </p:nvSpPr>
        <p:spPr>
          <a:xfrm>
            <a:off x="4523504" y="4584960"/>
            <a:ext cx="1535760" cy="37908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59" name="CustomShape 12"/>
          <p:cNvSpPr/>
          <p:nvPr/>
        </p:nvSpPr>
        <p:spPr>
          <a:xfrm rot="5400000">
            <a:off x="5199944" y="4212360"/>
            <a:ext cx="219240"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60" name="CustomShape 13"/>
          <p:cNvSpPr/>
          <p:nvPr/>
        </p:nvSpPr>
        <p:spPr>
          <a:xfrm rot="16200000" flipV="1">
            <a:off x="5200664" y="4462920"/>
            <a:ext cx="219240"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61" name="CustomShape 21"/>
          <p:cNvSpPr/>
          <p:nvPr/>
        </p:nvSpPr>
        <p:spPr>
          <a:xfrm flipH="1">
            <a:off x="6106784" y="3714840"/>
            <a:ext cx="213840" cy="2036160"/>
          </a:xfrm>
          <a:prstGeom prst="lef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62" name="CustomShape 22"/>
          <p:cNvSpPr/>
          <p:nvPr/>
        </p:nvSpPr>
        <p:spPr>
          <a:xfrm>
            <a:off x="6189188" y="4670027"/>
            <a:ext cx="406440" cy="401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P</a:t>
            </a:r>
            <a:r>
              <a:rPr lang="en-SG" sz="1800" b="0" strike="noStrike" spc="-1" baseline="-25000" dirty="0">
                <a:solidFill>
                  <a:srgbClr val="000000"/>
                </a:solidFill>
                <a:uFill>
                  <a:solidFill>
                    <a:srgbClr val="FFFFFF"/>
                  </a:solidFill>
                </a:uFill>
                <a:latin typeface="Arial"/>
                <a:ea typeface="DejaVu Sans"/>
              </a:rPr>
              <a:t>1</a:t>
            </a:r>
            <a:endParaRPr lang="en-SG" sz="1800" b="0" strike="noStrike" spc="-1" dirty="0">
              <a:solidFill>
                <a:srgbClr val="000000"/>
              </a:solidFill>
              <a:uFill>
                <a:solidFill>
                  <a:srgbClr val="FFFFFF"/>
                </a:solidFill>
              </a:uFill>
              <a:latin typeface="Arial"/>
            </a:endParaRPr>
          </a:p>
        </p:txBody>
      </p:sp>
      <p:sp>
        <p:nvSpPr>
          <p:cNvPr id="63" name="CustomShape 23"/>
          <p:cNvSpPr/>
          <p:nvPr/>
        </p:nvSpPr>
        <p:spPr>
          <a:xfrm>
            <a:off x="4477784" y="5086080"/>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64" name="CustomShape 25"/>
          <p:cNvSpPr/>
          <p:nvPr/>
        </p:nvSpPr>
        <p:spPr>
          <a:xfrm>
            <a:off x="4502624" y="2514600"/>
            <a:ext cx="1554120" cy="42840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P</a:t>
            </a:r>
            <a:r>
              <a:rPr lang="en-SG" sz="1800" b="0" strike="noStrike" spc="-1" baseline="-25000">
                <a:solidFill>
                  <a:srgbClr val="FFFFFF"/>
                </a:solidFill>
                <a:uFill>
                  <a:solidFill>
                    <a:srgbClr val="FFFFFF"/>
                  </a:solidFill>
                </a:uFill>
                <a:latin typeface="Arial"/>
                <a:ea typeface="DejaVu Sans"/>
              </a:rPr>
              <a:t>1</a:t>
            </a:r>
            <a:r>
              <a:rPr lang="en-SG" sz="1800" b="0" strike="noStrike" spc="-1">
                <a:solidFill>
                  <a:srgbClr val="FFFFFF"/>
                </a:solidFill>
                <a:uFill>
                  <a:solidFill>
                    <a:srgbClr val="FFFFFF"/>
                  </a:solidFill>
                </a:uFill>
                <a:latin typeface="Arial"/>
                <a:ea typeface="DejaVu Sans"/>
              </a:rPr>
              <a:t> PCB</a:t>
            </a:r>
            <a:endParaRPr lang="en-SG" sz="1800" b="0" strike="noStrike" spc="-1">
              <a:solidFill>
                <a:srgbClr val="000000"/>
              </a:solidFill>
              <a:uFill>
                <a:solidFill>
                  <a:srgbClr val="FFFFFF"/>
                </a:solidFill>
              </a:uFill>
              <a:latin typeface="Arial"/>
            </a:endParaRPr>
          </a:p>
        </p:txBody>
      </p:sp>
      <p:sp>
        <p:nvSpPr>
          <p:cNvPr id="65" name="CustomShape 3"/>
          <p:cNvSpPr/>
          <p:nvPr/>
        </p:nvSpPr>
        <p:spPr>
          <a:xfrm>
            <a:off x="6757622" y="2228760"/>
            <a:ext cx="1571400" cy="4242977"/>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66" name="CustomShape 4"/>
          <p:cNvSpPr/>
          <p:nvPr/>
        </p:nvSpPr>
        <p:spPr>
          <a:xfrm>
            <a:off x="6921782" y="1871640"/>
            <a:ext cx="1186920" cy="42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22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p:txBody>
      </p:sp>
      <p:sp>
        <p:nvSpPr>
          <p:cNvPr id="67" name="CustomShape 5"/>
          <p:cNvSpPr/>
          <p:nvPr/>
        </p:nvSpPr>
        <p:spPr>
          <a:xfrm>
            <a:off x="6776702" y="5369760"/>
            <a:ext cx="1545120" cy="37908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68" name="CustomShape 8"/>
          <p:cNvSpPr/>
          <p:nvPr/>
        </p:nvSpPr>
        <p:spPr>
          <a:xfrm>
            <a:off x="6775622" y="4977360"/>
            <a:ext cx="1545120" cy="379080"/>
          </a:xfrm>
          <a:prstGeom prst="rect">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69" name="CustomShape 9"/>
          <p:cNvSpPr/>
          <p:nvPr/>
        </p:nvSpPr>
        <p:spPr>
          <a:xfrm>
            <a:off x="6767616" y="3703320"/>
            <a:ext cx="1563120" cy="12614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70" name="CustomShape 10"/>
          <p:cNvSpPr/>
          <p:nvPr/>
        </p:nvSpPr>
        <p:spPr>
          <a:xfrm>
            <a:off x="6800102" y="3722760"/>
            <a:ext cx="1535760" cy="379080"/>
          </a:xfrm>
          <a:prstGeom prst="rect">
            <a:avLst/>
          </a:prstGeom>
          <a:solidFill>
            <a:schemeClr val="accent4"/>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71" name="CustomShape 11"/>
          <p:cNvSpPr/>
          <p:nvPr/>
        </p:nvSpPr>
        <p:spPr>
          <a:xfrm>
            <a:off x="6788582" y="4584960"/>
            <a:ext cx="1535760" cy="37908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72" name="CustomShape 12"/>
          <p:cNvSpPr/>
          <p:nvPr/>
        </p:nvSpPr>
        <p:spPr>
          <a:xfrm rot="5400000">
            <a:off x="7465022" y="4212360"/>
            <a:ext cx="219240"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73" name="CustomShape 13"/>
          <p:cNvSpPr/>
          <p:nvPr/>
        </p:nvSpPr>
        <p:spPr>
          <a:xfrm rot="16200000" flipV="1">
            <a:off x="7465742" y="4462920"/>
            <a:ext cx="219240"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74" name="CustomShape 21"/>
          <p:cNvSpPr/>
          <p:nvPr/>
        </p:nvSpPr>
        <p:spPr>
          <a:xfrm flipH="1">
            <a:off x="8371862" y="3714840"/>
            <a:ext cx="213840" cy="2036160"/>
          </a:xfrm>
          <a:prstGeom prst="lef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75" name="CustomShape 22"/>
          <p:cNvSpPr/>
          <p:nvPr/>
        </p:nvSpPr>
        <p:spPr>
          <a:xfrm>
            <a:off x="8491016" y="4670027"/>
            <a:ext cx="406440" cy="401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a:solidFill>
                  <a:srgbClr val="000000"/>
                </a:solidFill>
                <a:uFill>
                  <a:solidFill>
                    <a:srgbClr val="FFFFFF"/>
                  </a:solidFill>
                </a:uFill>
                <a:latin typeface="Arial"/>
                <a:ea typeface="DejaVu Sans"/>
              </a:rPr>
              <a:t>P</a:t>
            </a:r>
            <a:r>
              <a:rPr lang="en-SG" sz="1800" b="0" strike="noStrike" spc="-1" baseline="-25000" dirty="0">
                <a:solidFill>
                  <a:srgbClr val="000000"/>
                </a:solidFill>
                <a:uFill>
                  <a:solidFill>
                    <a:srgbClr val="FFFFFF"/>
                  </a:solidFill>
                </a:uFill>
                <a:latin typeface="Arial"/>
                <a:ea typeface="DejaVu Sans"/>
              </a:rPr>
              <a:t>2</a:t>
            </a:r>
            <a:endParaRPr lang="en-SG" sz="1800" b="0" strike="noStrike" spc="-1" dirty="0">
              <a:solidFill>
                <a:srgbClr val="000000"/>
              </a:solidFill>
              <a:uFill>
                <a:solidFill>
                  <a:srgbClr val="FFFFFF"/>
                </a:solidFill>
              </a:uFill>
              <a:latin typeface="Arial"/>
            </a:endParaRPr>
          </a:p>
        </p:txBody>
      </p:sp>
      <p:sp>
        <p:nvSpPr>
          <p:cNvPr id="76" name="CustomShape 23"/>
          <p:cNvSpPr/>
          <p:nvPr/>
        </p:nvSpPr>
        <p:spPr>
          <a:xfrm>
            <a:off x="6742862" y="5086080"/>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77" name="CustomShape 26"/>
          <p:cNvSpPr/>
          <p:nvPr/>
        </p:nvSpPr>
        <p:spPr>
          <a:xfrm>
            <a:off x="6759962" y="2535617"/>
            <a:ext cx="1554120" cy="428400"/>
          </a:xfrm>
          <a:prstGeom prst="rect">
            <a:avLst/>
          </a:prstGeom>
          <a:solidFill>
            <a:schemeClr val="accent3"/>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P</a:t>
            </a:r>
            <a:r>
              <a:rPr lang="en-SG" sz="1800" b="0" strike="noStrike" spc="-1" baseline="-25000">
                <a:solidFill>
                  <a:srgbClr val="FFFFFF"/>
                </a:solidFill>
                <a:uFill>
                  <a:solidFill>
                    <a:srgbClr val="FFFFFF"/>
                  </a:solidFill>
                </a:uFill>
                <a:latin typeface="Arial"/>
                <a:ea typeface="DejaVu Sans"/>
              </a:rPr>
              <a:t>2</a:t>
            </a:r>
            <a:r>
              <a:rPr lang="en-SG" sz="1800" b="0" strike="noStrike" spc="-1">
                <a:solidFill>
                  <a:srgbClr val="FFFFFF"/>
                </a:solidFill>
                <a:uFill>
                  <a:solidFill>
                    <a:srgbClr val="FFFFFF"/>
                  </a:solidFill>
                </a:uFill>
                <a:latin typeface="Arial"/>
                <a:ea typeface="DejaVu Sans"/>
              </a:rPr>
              <a:t> PCB</a:t>
            </a:r>
            <a:endParaRPr lang="en-SG"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linds(horizontal)">
                                      <p:cBhvr additive="repl">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dirty="0">
                <a:solidFill>
                  <a:srgbClr val="000000"/>
                </a:solidFill>
                <a:uFill>
                  <a:solidFill>
                    <a:srgbClr val="FFFFFF"/>
                  </a:solidFill>
                </a:uFill>
                <a:latin typeface="Arial"/>
                <a:ea typeface="DejaVu Sans"/>
              </a:rPr>
              <a:t>Linux Process Creation: 
</a:t>
            </a:r>
            <a:r>
              <a:rPr lang="en-US" sz="3600" b="0" strike="noStrike" spc="-1" dirty="0">
                <a:solidFill>
                  <a:srgbClr val="000000"/>
                </a:solidFill>
                <a:uFill>
                  <a:solidFill>
                    <a:srgbClr val="FFFFFF"/>
                  </a:solidFill>
                </a:uFill>
                <a:latin typeface="Courier New"/>
                <a:ea typeface="DejaVu Sans"/>
              </a:rPr>
              <a:t>fork() </a:t>
            </a:r>
            <a:r>
              <a:rPr lang="en-US" sz="3600" b="0" strike="noStrike" spc="-1" dirty="0">
                <a:solidFill>
                  <a:srgbClr val="000000"/>
                </a:solidFill>
                <a:uFill>
                  <a:solidFill>
                    <a:srgbClr val="FFFFFF"/>
                  </a:solidFill>
                </a:uFill>
                <a:latin typeface="Arial"/>
                <a:ea typeface="DejaVu Sans"/>
              </a:rPr>
              <a:t>- II</a:t>
            </a:r>
            <a:endParaRPr lang="en-US" sz="1800" b="0" strike="noStrike" spc="-1" dirty="0">
              <a:solidFill>
                <a:srgbClr val="000000"/>
              </a:solidFill>
              <a:uFill>
                <a:solidFill>
                  <a:srgbClr val="FFFFFF"/>
                </a:solidFill>
              </a:uFill>
              <a:latin typeface="Arial"/>
            </a:endParaRPr>
          </a:p>
        </p:txBody>
      </p:sp>
      <p:sp>
        <p:nvSpPr>
          <p:cNvPr id="393" name="CustomShape 2"/>
          <p:cNvSpPr/>
          <p:nvPr/>
        </p:nvSpPr>
        <p:spPr>
          <a:xfrm>
            <a:off x="885960" y="1701360"/>
            <a:ext cx="7572240" cy="52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100" b="0" strike="noStrike" spc="-1" dirty="0">
                <a:solidFill>
                  <a:srgbClr val="000000"/>
                </a:solidFill>
                <a:uFill>
                  <a:solidFill>
                    <a:srgbClr val="FFFFFF"/>
                  </a:solidFill>
                </a:uFill>
                <a:latin typeface="Courier New"/>
                <a:ea typeface="DejaVu Sans"/>
              </a:rPr>
              <a:t>#include &lt;</a:t>
            </a:r>
            <a:r>
              <a:rPr lang="en-SG" sz="1100" b="0" strike="noStrike" spc="-1" dirty="0" err="1">
                <a:solidFill>
                  <a:srgbClr val="000000"/>
                </a:solidFill>
                <a:uFill>
                  <a:solidFill>
                    <a:srgbClr val="FFFFFF"/>
                  </a:solidFill>
                </a:uFill>
                <a:latin typeface="Courier New"/>
                <a:ea typeface="DejaVu Sans"/>
              </a:rPr>
              <a:t>stdio.h</a:t>
            </a:r>
            <a:r>
              <a:rPr lang="en-SG" sz="1100" b="0" strike="noStrike" spc="-1" dirty="0">
                <a:solidFill>
                  <a:srgbClr val="000000"/>
                </a:solidFill>
                <a:uFill>
                  <a:solidFill>
                    <a:srgbClr val="FFFFFF"/>
                  </a:solidFill>
                </a:uFill>
                <a:latin typeface="Courier New"/>
                <a:ea typeface="DejaVu Sans"/>
              </a:rPr>
              <a:t>&gt;</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#include &lt;</a:t>
            </a:r>
            <a:r>
              <a:rPr lang="en-SG" sz="1100" b="0" strike="noStrike" spc="-1" dirty="0" err="1">
                <a:solidFill>
                  <a:srgbClr val="000000"/>
                </a:solidFill>
                <a:uFill>
                  <a:solidFill>
                    <a:srgbClr val="FFFFFF"/>
                  </a:solidFill>
                </a:uFill>
                <a:latin typeface="Courier New"/>
                <a:ea typeface="DejaVu Sans"/>
              </a:rPr>
              <a:t>stdlib.h</a:t>
            </a:r>
            <a:r>
              <a:rPr lang="en-SG" sz="1100" b="0" strike="noStrike" spc="-1" dirty="0">
                <a:solidFill>
                  <a:srgbClr val="000000"/>
                </a:solidFill>
                <a:uFill>
                  <a:solidFill>
                    <a:srgbClr val="FFFFFF"/>
                  </a:solidFill>
                </a:uFill>
                <a:latin typeface="Courier New"/>
                <a:ea typeface="DejaVu Sans"/>
              </a:rPr>
              <a:t>&gt;</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#include &lt;</a:t>
            </a:r>
            <a:r>
              <a:rPr lang="en-SG" sz="1100" b="0" strike="noStrike" spc="-1" dirty="0" err="1">
                <a:solidFill>
                  <a:srgbClr val="000000"/>
                </a:solidFill>
                <a:uFill>
                  <a:solidFill>
                    <a:srgbClr val="FFFFFF"/>
                  </a:solidFill>
                </a:uFill>
                <a:latin typeface="Courier New"/>
                <a:ea typeface="DejaVu Sans"/>
              </a:rPr>
              <a:t>unistd.h</a:t>
            </a:r>
            <a:r>
              <a:rPr lang="en-SG" sz="1100" b="0" strike="noStrike" spc="-1" dirty="0">
                <a:solidFill>
                  <a:srgbClr val="000000"/>
                </a:solidFill>
                <a:uFill>
                  <a:solidFill>
                    <a:srgbClr val="FFFFFF"/>
                  </a:solidFill>
                </a:uFill>
                <a:latin typeface="Courier New"/>
                <a:ea typeface="DejaVu Sans"/>
              </a:rPr>
              <a:t>&gt;   // standard POSIX header file</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#include &lt;sys/</a:t>
            </a:r>
            <a:r>
              <a:rPr lang="en-SG" sz="1100" b="0" strike="noStrike" spc="-1" dirty="0" err="1">
                <a:solidFill>
                  <a:srgbClr val="000000"/>
                </a:solidFill>
                <a:uFill>
                  <a:solidFill>
                    <a:srgbClr val="FFFFFF"/>
                  </a:solidFill>
                </a:uFill>
                <a:latin typeface="Courier New"/>
                <a:ea typeface="DejaVu Sans"/>
              </a:rPr>
              <a:t>wait.h</a:t>
            </a:r>
            <a:r>
              <a:rPr lang="en-SG" sz="1100" b="0" strike="noStrike" spc="-1" dirty="0">
                <a:solidFill>
                  <a:srgbClr val="000000"/>
                </a:solidFill>
                <a:uFill>
                  <a:solidFill>
                    <a:srgbClr val="FFFFFF"/>
                  </a:solidFill>
                </a:uFill>
                <a:latin typeface="Courier New"/>
                <a:ea typeface="DejaVu Sans"/>
              </a:rPr>
              <a:t>&gt; // POSIX header file for 'wait' function</a:t>
            </a:r>
            <a:endParaRPr lang="en-SG" sz="1600" b="0" strike="noStrike" spc="-1" dirty="0">
              <a:solidFill>
                <a:srgbClr val="000000"/>
              </a:solidFill>
              <a:uFill>
                <a:solidFill>
                  <a:srgbClr val="FFFFFF"/>
                </a:solidFill>
              </a:uFill>
              <a:latin typeface="Arial"/>
            </a:endParaRPr>
          </a:p>
          <a:p>
            <a:pPr>
              <a:lnSpc>
                <a:spcPct val="100000"/>
              </a:lnSpc>
            </a:pP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err="1">
                <a:solidFill>
                  <a:srgbClr val="000000"/>
                </a:solidFill>
                <a:uFill>
                  <a:solidFill>
                    <a:srgbClr val="FFFFFF"/>
                  </a:solidFill>
                </a:uFill>
                <a:latin typeface="Courier New"/>
                <a:ea typeface="DejaVu Sans"/>
              </a:rPr>
              <a:t>int</a:t>
            </a:r>
            <a:r>
              <a:rPr lang="en-SG" sz="1100" b="0" strike="noStrike" spc="-1" dirty="0">
                <a:solidFill>
                  <a:srgbClr val="000000"/>
                </a:solidFill>
                <a:uFill>
                  <a:solidFill>
                    <a:srgbClr val="FFFFFF"/>
                  </a:solidFill>
                </a:uFill>
                <a:latin typeface="Courier New"/>
                <a:ea typeface="DejaVu Sans"/>
              </a:rPr>
              <a:t> main(void) {</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int</a:t>
            </a: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i</a:t>
            </a:r>
            <a:r>
              <a:rPr lang="en-SG" sz="1100" b="0" strike="noStrike" spc="-1" dirty="0">
                <a:solidFill>
                  <a:srgbClr val="000000"/>
                </a:solidFill>
                <a:uFill>
                  <a:solidFill>
                    <a:srgbClr val="FFFFFF"/>
                  </a:solidFill>
                </a:uFill>
                <a:latin typeface="Courier New"/>
                <a:ea typeface="DejaVu Sans"/>
              </a:rPr>
              <a:t> = -1;</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int</a:t>
            </a: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pid</a:t>
            </a:r>
            <a:r>
              <a:rPr lang="en-SG" sz="1100" b="0" strike="noStrike" spc="-1" dirty="0">
                <a:solidFill>
                  <a:srgbClr val="000000"/>
                </a:solidFill>
                <a:uFill>
                  <a:solidFill>
                    <a:srgbClr val="FFFFFF"/>
                  </a:solidFill>
                </a:uFill>
                <a:latin typeface="Courier New"/>
                <a:ea typeface="DejaVu Sans"/>
              </a:rPr>
              <a:t>;</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pid</a:t>
            </a:r>
            <a:r>
              <a:rPr lang="en-SG" sz="1100" b="0" strike="noStrike" spc="-1" dirty="0">
                <a:solidFill>
                  <a:srgbClr val="000000"/>
                </a:solidFill>
                <a:uFill>
                  <a:solidFill>
                    <a:srgbClr val="FFFFFF"/>
                  </a:solidFill>
                </a:uFill>
                <a:latin typeface="Courier New"/>
                <a:ea typeface="DejaVu Sans"/>
              </a:rPr>
              <a:t> = </a:t>
            </a:r>
            <a:r>
              <a:rPr lang="en-SG" sz="1100" b="0" strike="noStrike" spc="-1" dirty="0" err="1">
                <a:solidFill>
                  <a:srgbClr val="000000"/>
                </a:solidFill>
                <a:uFill>
                  <a:solidFill>
                    <a:srgbClr val="FFFFFF"/>
                  </a:solidFill>
                </a:uFill>
                <a:latin typeface="Courier New"/>
                <a:ea typeface="DejaVu Sans"/>
              </a:rPr>
              <a:t>getpid</a:t>
            </a:r>
            <a:r>
              <a:rPr lang="en-SG" sz="1100" b="0" strike="noStrike" spc="-1" dirty="0">
                <a:solidFill>
                  <a:srgbClr val="000000"/>
                </a:solidFill>
                <a:uFill>
                  <a:solidFill>
                    <a:srgbClr val="FFFFFF"/>
                  </a:solidFill>
                </a:uFill>
                <a:latin typeface="Courier New"/>
                <a:ea typeface="DejaVu Sans"/>
              </a:rPr>
              <a:t>();</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fprintf</a:t>
            </a:r>
            <a:r>
              <a:rPr lang="en-SG" sz="1100" b="0" strike="noStrike" spc="-1" dirty="0">
                <a:solidFill>
                  <a:srgbClr val="000000"/>
                </a:solidFill>
                <a:uFill>
                  <a:solidFill>
                    <a:srgbClr val="FFFFFF"/>
                  </a:solidFill>
                </a:uFill>
                <a:latin typeface="Courier New"/>
                <a:ea typeface="DejaVu Sans"/>
              </a:rPr>
              <a:t>(</a:t>
            </a:r>
            <a:r>
              <a:rPr lang="en-SG" sz="1100" b="0" strike="noStrike" spc="-1" dirty="0" err="1">
                <a:solidFill>
                  <a:srgbClr val="000000"/>
                </a:solidFill>
                <a:uFill>
                  <a:solidFill>
                    <a:srgbClr val="FFFFFF"/>
                  </a:solidFill>
                </a:uFill>
                <a:latin typeface="Courier New"/>
                <a:ea typeface="DejaVu Sans"/>
              </a:rPr>
              <a:t>stdout</a:t>
            </a:r>
            <a:r>
              <a:rPr lang="en-SG" sz="1100" b="0" strike="noStrike" spc="-1" dirty="0">
                <a:solidFill>
                  <a:srgbClr val="000000"/>
                </a:solidFill>
                <a:uFill>
                  <a:solidFill>
                    <a:srgbClr val="FFFFFF"/>
                  </a:solidFill>
                </a:uFill>
                <a:latin typeface="Courier New"/>
                <a:ea typeface="DejaVu Sans"/>
              </a:rPr>
              <a:t>,"parent </a:t>
            </a:r>
            <a:r>
              <a:rPr lang="en-SG" sz="1100" b="0" strike="noStrike" spc="-1" dirty="0" err="1">
                <a:solidFill>
                  <a:srgbClr val="000000"/>
                </a:solidFill>
                <a:uFill>
                  <a:solidFill>
                    <a:srgbClr val="FFFFFF"/>
                  </a:solidFill>
                </a:uFill>
                <a:latin typeface="Courier New"/>
                <a:ea typeface="DejaVu Sans"/>
              </a:rPr>
              <a:t>pid</a:t>
            </a:r>
            <a:r>
              <a:rPr lang="en-SG" sz="1100" b="0" strike="noStrike" spc="-1" dirty="0">
                <a:solidFill>
                  <a:srgbClr val="000000"/>
                </a:solidFill>
                <a:uFill>
                  <a:solidFill>
                    <a:srgbClr val="FFFFFF"/>
                  </a:solidFill>
                </a:uFill>
                <a:latin typeface="Courier New"/>
                <a:ea typeface="DejaVu Sans"/>
              </a:rPr>
              <a:t> = %d\n",</a:t>
            </a:r>
            <a:r>
              <a:rPr lang="en-SG" sz="1100" b="0" strike="noStrike" spc="-1" dirty="0" err="1">
                <a:solidFill>
                  <a:srgbClr val="000000"/>
                </a:solidFill>
                <a:uFill>
                  <a:solidFill>
                    <a:srgbClr val="FFFFFF"/>
                  </a:solidFill>
                </a:uFill>
                <a:latin typeface="Courier New"/>
                <a:ea typeface="DejaVu Sans"/>
              </a:rPr>
              <a:t>pid</a:t>
            </a:r>
            <a:r>
              <a:rPr lang="en-SG" sz="1100" b="0" strike="noStrike" spc="-1" dirty="0">
                <a:solidFill>
                  <a:srgbClr val="000000"/>
                </a:solidFill>
                <a:uFill>
                  <a:solidFill>
                    <a:srgbClr val="FFFFFF"/>
                  </a:solidFill>
                </a:uFill>
                <a:latin typeface="Courier New"/>
                <a:ea typeface="DejaVu Sans"/>
              </a:rPr>
              <a:t>);</a:t>
            </a:r>
            <a:endParaRPr lang="en-SG" sz="1600" b="0" strike="noStrike" spc="-1" dirty="0">
              <a:solidFill>
                <a:srgbClr val="000000"/>
              </a:solidFill>
              <a:uFill>
                <a:solidFill>
                  <a:srgbClr val="FFFFFF"/>
                </a:solidFill>
              </a:uFill>
              <a:latin typeface="Arial"/>
            </a:endParaRPr>
          </a:p>
          <a:p>
            <a:pPr>
              <a:lnSpc>
                <a:spcPct val="100000"/>
              </a:lnSpc>
            </a:pP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pid</a:t>
            </a:r>
            <a:r>
              <a:rPr lang="en-SG" sz="1100" b="0" strike="noStrike" spc="-1" dirty="0">
                <a:solidFill>
                  <a:srgbClr val="000000"/>
                </a:solidFill>
                <a:uFill>
                  <a:solidFill>
                    <a:srgbClr val="FFFFFF"/>
                  </a:solidFill>
                </a:uFill>
                <a:latin typeface="Courier New"/>
                <a:ea typeface="DejaVu Sans"/>
              </a:rPr>
              <a:t> = fork();</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if (</a:t>
            </a:r>
            <a:r>
              <a:rPr lang="en-SG" sz="1100" b="0" strike="noStrike" spc="-1" dirty="0" err="1">
                <a:solidFill>
                  <a:srgbClr val="000000"/>
                </a:solidFill>
                <a:uFill>
                  <a:solidFill>
                    <a:srgbClr val="FFFFFF"/>
                  </a:solidFill>
                </a:uFill>
                <a:latin typeface="Courier New"/>
                <a:ea typeface="DejaVu Sans"/>
              </a:rPr>
              <a:t>pid</a:t>
            </a:r>
            <a:r>
              <a:rPr lang="en-SG" sz="1100" b="0" strike="noStrike" spc="-1" dirty="0">
                <a:solidFill>
                  <a:srgbClr val="000000"/>
                </a:solidFill>
                <a:uFill>
                  <a:solidFill>
                    <a:srgbClr val="FFFFFF"/>
                  </a:solidFill>
                </a:uFill>
                <a:latin typeface="Courier New"/>
                <a:ea typeface="DejaVu Sans"/>
              </a:rPr>
              <a:t> == 0) {</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for (</a:t>
            </a:r>
            <a:r>
              <a:rPr lang="en-SG" sz="1100" b="0" strike="noStrike" spc="-1" dirty="0" err="1">
                <a:solidFill>
                  <a:srgbClr val="000000"/>
                </a:solidFill>
                <a:uFill>
                  <a:solidFill>
                    <a:srgbClr val="FFFFFF"/>
                  </a:solidFill>
                </a:uFill>
                <a:latin typeface="Courier New"/>
                <a:ea typeface="DejaVu Sans"/>
              </a:rPr>
              <a:t>i</a:t>
            </a:r>
            <a:r>
              <a:rPr lang="en-SG" sz="1100" b="0" strike="noStrike" spc="-1" dirty="0">
                <a:solidFill>
                  <a:srgbClr val="000000"/>
                </a:solidFill>
                <a:uFill>
                  <a:solidFill>
                    <a:srgbClr val="FFFFFF"/>
                  </a:solidFill>
                </a:uFill>
                <a:latin typeface="Courier New"/>
                <a:ea typeface="DejaVu Sans"/>
              </a:rPr>
              <a:t>=0; </a:t>
            </a:r>
            <a:r>
              <a:rPr lang="en-SG" sz="1100" b="0" strike="noStrike" spc="-1" dirty="0" err="1">
                <a:solidFill>
                  <a:srgbClr val="000000"/>
                </a:solidFill>
                <a:uFill>
                  <a:solidFill>
                    <a:srgbClr val="FFFFFF"/>
                  </a:solidFill>
                </a:uFill>
                <a:latin typeface="Courier New"/>
                <a:ea typeface="DejaVu Sans"/>
              </a:rPr>
              <a:t>i</a:t>
            </a:r>
            <a:r>
              <a:rPr lang="en-SG" sz="1100" b="0" strike="noStrike" spc="-1" dirty="0">
                <a:solidFill>
                  <a:srgbClr val="000000"/>
                </a:solidFill>
                <a:uFill>
                  <a:solidFill>
                    <a:srgbClr val="FFFFFF"/>
                  </a:solidFill>
                </a:uFill>
                <a:latin typeface="Courier New"/>
                <a:ea typeface="DejaVu Sans"/>
              </a:rPr>
              <a:t> &lt; 10; ++</a:t>
            </a:r>
            <a:r>
              <a:rPr lang="en-SG" sz="1100" b="0" strike="noStrike" spc="-1" dirty="0" err="1">
                <a:solidFill>
                  <a:srgbClr val="000000"/>
                </a:solidFill>
                <a:uFill>
                  <a:solidFill>
                    <a:srgbClr val="FFFFFF"/>
                  </a:solidFill>
                </a:uFill>
                <a:latin typeface="Courier New"/>
                <a:ea typeface="DejaVu Sans"/>
              </a:rPr>
              <a:t>i</a:t>
            </a:r>
            <a:r>
              <a:rPr lang="en-SG" sz="1100" b="0" strike="noStrike" spc="-1" dirty="0">
                <a:solidFill>
                  <a:srgbClr val="000000"/>
                </a:solidFill>
                <a:uFill>
                  <a:solidFill>
                    <a:srgbClr val="FFFFFF"/>
                  </a:solidFill>
                </a:uFill>
                <a:latin typeface="Courier New"/>
                <a:ea typeface="DejaVu Sans"/>
              </a:rPr>
              <a:t>) {</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fprintf</a:t>
            </a:r>
            <a:r>
              <a:rPr lang="en-SG" sz="1100" b="0" strike="noStrike" spc="-1" dirty="0">
                <a:solidFill>
                  <a:srgbClr val="000000"/>
                </a:solidFill>
                <a:uFill>
                  <a:solidFill>
                    <a:srgbClr val="FFFFFF"/>
                  </a:solidFill>
                </a:uFill>
                <a:latin typeface="Courier New"/>
                <a:ea typeface="DejaVu Sans"/>
              </a:rPr>
              <a:t>(</a:t>
            </a:r>
            <a:r>
              <a:rPr lang="en-SG" sz="1100" b="0" strike="noStrike" spc="-1" dirty="0" err="1">
                <a:solidFill>
                  <a:srgbClr val="000000"/>
                </a:solidFill>
                <a:uFill>
                  <a:solidFill>
                    <a:srgbClr val="FFFFFF"/>
                  </a:solidFill>
                </a:uFill>
                <a:latin typeface="Courier New"/>
                <a:ea typeface="DejaVu Sans"/>
              </a:rPr>
              <a:t>stdout</a:t>
            </a:r>
            <a:r>
              <a:rPr lang="en-SG" sz="1100" b="0" strike="noStrike" spc="-1" dirty="0">
                <a:solidFill>
                  <a:srgbClr val="000000"/>
                </a:solidFill>
                <a:uFill>
                  <a:solidFill>
                    <a:srgbClr val="FFFFFF"/>
                  </a:solidFill>
                </a:uFill>
                <a:latin typeface="Courier New"/>
                <a:ea typeface="DejaVu Sans"/>
              </a:rPr>
              <a:t>,"child process: %d\n",</a:t>
            </a:r>
            <a:r>
              <a:rPr lang="en-SG" sz="1100" b="0" strike="noStrike" spc="-1" dirty="0" err="1">
                <a:solidFill>
                  <a:srgbClr val="000000"/>
                </a:solidFill>
                <a:uFill>
                  <a:solidFill>
                    <a:srgbClr val="FFFFFF"/>
                  </a:solidFill>
                </a:uFill>
                <a:latin typeface="Courier New"/>
                <a:ea typeface="DejaVu Sans"/>
              </a:rPr>
              <a:t>i</a:t>
            </a:r>
            <a:r>
              <a:rPr lang="en-SG" sz="1100" b="0" strike="noStrike" spc="-1" dirty="0">
                <a:solidFill>
                  <a:srgbClr val="000000"/>
                </a:solidFill>
                <a:uFill>
                  <a:solidFill>
                    <a:srgbClr val="FFFFFF"/>
                  </a:solidFill>
                </a:uFill>
                <a:latin typeface="Courier New"/>
                <a:ea typeface="DejaVu Sans"/>
              </a:rPr>
              <a:t>);</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sleep(1);  }</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exit(0); </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 else {</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fprintf</a:t>
            </a:r>
            <a:r>
              <a:rPr lang="en-SG" sz="1100" b="0" strike="noStrike" spc="-1" dirty="0">
                <a:solidFill>
                  <a:srgbClr val="000000"/>
                </a:solidFill>
                <a:uFill>
                  <a:solidFill>
                    <a:srgbClr val="FFFFFF"/>
                  </a:solidFill>
                </a:uFill>
                <a:latin typeface="Courier New"/>
                <a:ea typeface="DejaVu Sans"/>
              </a:rPr>
              <a:t>(</a:t>
            </a:r>
            <a:r>
              <a:rPr lang="en-SG" sz="1100" b="0" strike="noStrike" spc="-1" dirty="0" err="1">
                <a:solidFill>
                  <a:srgbClr val="000000"/>
                </a:solidFill>
                <a:uFill>
                  <a:solidFill>
                    <a:srgbClr val="FFFFFF"/>
                  </a:solidFill>
                </a:uFill>
                <a:latin typeface="Courier New"/>
                <a:ea typeface="DejaVu Sans"/>
              </a:rPr>
              <a:t>stdout</a:t>
            </a:r>
            <a:r>
              <a:rPr lang="en-SG" sz="1100" b="0" strike="noStrike" spc="-1" dirty="0">
                <a:solidFill>
                  <a:srgbClr val="000000"/>
                </a:solidFill>
                <a:uFill>
                  <a:solidFill>
                    <a:srgbClr val="FFFFFF"/>
                  </a:solidFill>
                </a:uFill>
                <a:latin typeface="Courier New"/>
                <a:ea typeface="DejaVu Sans"/>
              </a:rPr>
              <a:t>,"child </a:t>
            </a:r>
            <a:r>
              <a:rPr lang="en-SG" sz="1100" b="0" strike="noStrike" spc="-1" dirty="0" err="1">
                <a:solidFill>
                  <a:srgbClr val="000000"/>
                </a:solidFill>
                <a:uFill>
                  <a:solidFill>
                    <a:srgbClr val="FFFFFF"/>
                  </a:solidFill>
                </a:uFill>
                <a:latin typeface="Courier New"/>
                <a:ea typeface="DejaVu Sans"/>
              </a:rPr>
              <a:t>pid</a:t>
            </a:r>
            <a:r>
              <a:rPr lang="en-SG" sz="1100" b="0" strike="noStrike" spc="-1" dirty="0">
                <a:solidFill>
                  <a:srgbClr val="000000"/>
                </a:solidFill>
                <a:uFill>
                  <a:solidFill>
                    <a:srgbClr val="FFFFFF"/>
                  </a:solidFill>
                </a:uFill>
                <a:latin typeface="Courier New"/>
                <a:ea typeface="DejaVu Sans"/>
              </a:rPr>
              <a:t> = %d\n",</a:t>
            </a:r>
            <a:r>
              <a:rPr lang="en-SG" sz="1100" b="0" strike="noStrike" spc="-1" dirty="0" err="1">
                <a:solidFill>
                  <a:srgbClr val="000000"/>
                </a:solidFill>
                <a:uFill>
                  <a:solidFill>
                    <a:srgbClr val="FFFFFF"/>
                  </a:solidFill>
                </a:uFill>
                <a:latin typeface="Courier New"/>
                <a:ea typeface="DejaVu Sans"/>
              </a:rPr>
              <a:t>pid</a:t>
            </a:r>
            <a:r>
              <a:rPr lang="en-SG" sz="1100" b="0" strike="noStrike" spc="-1" dirty="0">
                <a:solidFill>
                  <a:srgbClr val="000000"/>
                </a:solidFill>
                <a:uFill>
                  <a:solidFill>
                    <a:srgbClr val="FFFFFF"/>
                  </a:solidFill>
                </a:uFill>
                <a:latin typeface="Courier New"/>
                <a:ea typeface="DejaVu Sans"/>
              </a:rPr>
              <a:t>);</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fprintf</a:t>
            </a:r>
            <a:r>
              <a:rPr lang="en-SG" sz="1100" b="0" strike="noStrike" spc="-1" dirty="0">
                <a:solidFill>
                  <a:srgbClr val="000000"/>
                </a:solidFill>
                <a:uFill>
                  <a:solidFill>
                    <a:srgbClr val="FFFFFF"/>
                  </a:solidFill>
                </a:uFill>
                <a:latin typeface="Courier New"/>
                <a:ea typeface="DejaVu Sans"/>
              </a:rPr>
              <a:t>(</a:t>
            </a:r>
            <a:r>
              <a:rPr lang="en-SG" sz="1100" b="0" strike="noStrike" spc="-1" dirty="0" err="1">
                <a:solidFill>
                  <a:srgbClr val="000000"/>
                </a:solidFill>
                <a:uFill>
                  <a:solidFill>
                    <a:srgbClr val="FFFFFF"/>
                  </a:solidFill>
                </a:uFill>
                <a:latin typeface="Courier New"/>
                <a:ea typeface="DejaVu Sans"/>
              </a:rPr>
              <a:t>stdout</a:t>
            </a:r>
            <a:r>
              <a:rPr lang="en-SG" sz="1100" b="0" strike="noStrike" spc="-1" dirty="0">
                <a:solidFill>
                  <a:srgbClr val="000000"/>
                </a:solidFill>
                <a:uFill>
                  <a:solidFill>
                    <a:srgbClr val="FFFFFF"/>
                  </a:solidFill>
                </a:uFill>
                <a:latin typeface="Courier New"/>
                <a:ea typeface="DejaVu Sans"/>
              </a:rPr>
              <a:t>,"waiting for child\n");</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wait(NULL);</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fprintf</a:t>
            </a:r>
            <a:r>
              <a:rPr lang="en-SG" sz="1100" b="0" strike="noStrike" spc="-1" dirty="0">
                <a:solidFill>
                  <a:srgbClr val="000000"/>
                </a:solidFill>
                <a:uFill>
                  <a:solidFill>
                    <a:srgbClr val="FFFFFF"/>
                  </a:solidFill>
                </a:uFill>
                <a:latin typeface="Courier New"/>
                <a:ea typeface="DejaVu Sans"/>
              </a:rPr>
              <a:t>(</a:t>
            </a:r>
            <a:r>
              <a:rPr lang="en-SG" sz="1100" b="0" strike="noStrike" spc="-1" dirty="0" err="1">
                <a:solidFill>
                  <a:srgbClr val="000000"/>
                </a:solidFill>
                <a:uFill>
                  <a:solidFill>
                    <a:srgbClr val="FFFFFF"/>
                  </a:solidFill>
                </a:uFill>
                <a:latin typeface="Courier New"/>
                <a:ea typeface="DejaVu Sans"/>
              </a:rPr>
              <a:t>stdout</a:t>
            </a:r>
            <a:r>
              <a:rPr lang="en-SG" sz="1100" b="0" strike="noStrike" spc="-1" dirty="0">
                <a:solidFill>
                  <a:srgbClr val="000000"/>
                </a:solidFill>
                <a:uFill>
                  <a:solidFill>
                    <a:srgbClr val="FFFFFF"/>
                  </a:solidFill>
                </a:uFill>
                <a:latin typeface="Courier New"/>
                <a:ea typeface="DejaVu Sans"/>
              </a:rPr>
              <a:t>,"child terminated\n");</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endParaRPr lang="en-SG" sz="1600" b="0" strike="noStrike" spc="-1" dirty="0">
              <a:solidFill>
                <a:srgbClr val="000000"/>
              </a:solidFill>
              <a:uFill>
                <a:solidFill>
                  <a:srgbClr val="FFFFFF"/>
                </a:solidFill>
              </a:uFill>
              <a:latin typeface="Arial"/>
            </a:endParaRPr>
          </a:p>
          <a:p>
            <a:pPr>
              <a:lnSpc>
                <a:spcPct val="100000"/>
              </a:lnSpc>
            </a:pP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a:t>
            </a:r>
            <a:r>
              <a:rPr lang="en-SG" sz="1100" b="0" strike="noStrike" spc="-1" dirty="0" err="1">
                <a:solidFill>
                  <a:srgbClr val="000000"/>
                </a:solidFill>
                <a:uFill>
                  <a:solidFill>
                    <a:srgbClr val="FFFFFF"/>
                  </a:solidFill>
                </a:uFill>
                <a:latin typeface="Courier New"/>
                <a:ea typeface="DejaVu Sans"/>
              </a:rPr>
              <a:t>fprintf</a:t>
            </a:r>
            <a:r>
              <a:rPr lang="en-SG" sz="1100" b="0" strike="noStrike" spc="-1" dirty="0">
                <a:solidFill>
                  <a:srgbClr val="000000"/>
                </a:solidFill>
                <a:uFill>
                  <a:solidFill>
                    <a:srgbClr val="FFFFFF"/>
                  </a:solidFill>
                </a:uFill>
                <a:latin typeface="Courier New"/>
                <a:ea typeface="DejaVu Sans"/>
              </a:rPr>
              <a:t>(</a:t>
            </a:r>
            <a:r>
              <a:rPr lang="en-SG" sz="1100" b="0" strike="noStrike" spc="-1" dirty="0" err="1">
                <a:solidFill>
                  <a:srgbClr val="000000"/>
                </a:solidFill>
                <a:uFill>
                  <a:solidFill>
                    <a:srgbClr val="FFFFFF"/>
                  </a:solidFill>
                </a:uFill>
                <a:latin typeface="Courier New"/>
                <a:ea typeface="DejaVu Sans"/>
              </a:rPr>
              <a:t>stdout</a:t>
            </a:r>
            <a:r>
              <a:rPr lang="en-SG" sz="1100" b="0" strike="noStrike" spc="-1" dirty="0">
                <a:solidFill>
                  <a:srgbClr val="000000"/>
                </a:solidFill>
                <a:uFill>
                  <a:solidFill>
                    <a:srgbClr val="FFFFFF"/>
                  </a:solidFill>
                </a:uFill>
                <a:latin typeface="Courier New"/>
                <a:ea typeface="DejaVu Sans"/>
              </a:rPr>
              <a:t>,"parent terminating\n");</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  return 0;</a:t>
            </a:r>
            <a:endParaRPr lang="en-SG" sz="1600" b="0" strike="noStrike" spc="-1" dirty="0">
              <a:solidFill>
                <a:srgbClr val="000000"/>
              </a:solidFill>
              <a:uFill>
                <a:solidFill>
                  <a:srgbClr val="FFFFFF"/>
                </a:solidFill>
              </a:uFill>
              <a:latin typeface="Arial"/>
            </a:endParaRPr>
          </a:p>
          <a:p>
            <a:pPr>
              <a:lnSpc>
                <a:spcPct val="100000"/>
              </a:lnSpc>
            </a:pPr>
            <a:r>
              <a:rPr lang="en-SG" sz="1100" b="0" strike="noStrike" spc="-1" dirty="0">
                <a:solidFill>
                  <a:srgbClr val="000000"/>
                </a:solidFill>
                <a:uFill>
                  <a:solidFill>
                    <a:srgbClr val="FFFFFF"/>
                  </a:solidFill>
                </a:uFill>
                <a:latin typeface="Courier New"/>
                <a:ea typeface="DejaVu Sans"/>
              </a:rPr>
              <a:t>}</a:t>
            </a:r>
            <a:endParaRPr lang="en-SG" sz="1600" b="0" strike="noStrike" spc="-1" dirty="0">
              <a:solidFill>
                <a:srgbClr val="000000"/>
              </a:solidFill>
              <a:uFill>
                <a:solidFill>
                  <a:srgbClr val="FFFFFF"/>
                </a:solidFill>
              </a:u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785238" y="1024101"/>
            <a:ext cx="7847485" cy="573088"/>
          </a:xfrm>
        </p:spPr>
        <p:txBody>
          <a:bodyPr/>
          <a:lstStyle/>
          <a:p>
            <a:r>
              <a:rPr lang="en-US" sz="3600" dirty="0">
                <a:cs typeface="Courier New"/>
              </a:rPr>
              <a:t>fork </a:t>
            </a:r>
            <a:r>
              <a:rPr lang="en-US" sz="3600" dirty="0"/>
              <a:t>Example: Two consecutive </a:t>
            </a:r>
            <a:r>
              <a:rPr lang="en-US" sz="3600" dirty="0">
                <a:cs typeface="Courier New"/>
              </a:rPr>
              <a:t>fork</a:t>
            </a:r>
            <a:r>
              <a:rPr lang="en-US" sz="3600" dirty="0"/>
              <a:t>s</a:t>
            </a:r>
          </a:p>
        </p:txBody>
      </p:sp>
      <p:sp>
        <p:nvSpPr>
          <p:cNvPr id="491523" name="Text Box 3"/>
          <p:cNvSpPr txBox="1">
            <a:spLocks noChangeArrowheads="1"/>
          </p:cNvSpPr>
          <p:nvPr/>
        </p:nvSpPr>
        <p:spPr bwMode="auto">
          <a:xfrm>
            <a:off x="332509" y="1998518"/>
            <a:ext cx="2964123" cy="2308324"/>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fork2</a:t>
            </a:r>
            <a:r>
              <a:rPr lang="en-US" sz="1800" dirty="0">
                <a:solidFill>
                  <a:srgbClr val="000000"/>
                </a:solidFill>
                <a:latin typeface="Menlo-Regular"/>
              </a:rPr>
              <a:t>()</a:t>
            </a:r>
          </a:p>
          <a:p>
            <a:r>
              <a:rPr lang="en-US" sz="1800" dirty="0">
                <a:solidFill>
                  <a:srgbClr val="000000"/>
                </a:solidFill>
                <a:latin typeface="Menlo-Regular"/>
              </a:rPr>
              <a:t>{</a:t>
            </a:r>
          </a:p>
          <a:p>
            <a:r>
              <a:rPr lang="ro-RO" sz="1800" dirty="0">
                <a:solidFill>
                  <a:srgbClr val="000000"/>
                </a:solidFill>
                <a:latin typeface="Menlo-Regular"/>
              </a:rPr>
              <a:t>    printf(</a:t>
            </a:r>
            <a:r>
              <a:rPr lang="ro-RO" sz="1800" dirty="0">
                <a:solidFill>
                  <a:srgbClr val="9D206F"/>
                </a:solidFill>
                <a:latin typeface="Menlo-Regular"/>
              </a:rPr>
              <a:t>"L0\n"</a:t>
            </a:r>
            <a:r>
              <a:rPr lang="ro-RO" sz="1800" dirty="0">
                <a:solidFill>
                  <a:srgbClr val="000000"/>
                </a:solidFill>
                <a:latin typeface="Menlo-Regular"/>
              </a:rPr>
              <a:t>);</a:t>
            </a:r>
          </a:p>
          <a:p>
            <a:r>
              <a:rPr lang="da-DK" sz="1800" dirty="0">
                <a:solidFill>
                  <a:srgbClr val="000000"/>
                </a:solidFill>
                <a:latin typeface="Menlo-Regular"/>
              </a:rPr>
              <a:t>    fork();</a:t>
            </a:r>
          </a:p>
          <a:p>
            <a:r>
              <a:rPr lang="ro-RO" sz="1800" dirty="0">
                <a:solidFill>
                  <a:srgbClr val="000000"/>
                </a:solidFill>
                <a:latin typeface="Menlo-Regular"/>
              </a:rPr>
              <a:t>    printf(</a:t>
            </a:r>
            <a:r>
              <a:rPr lang="ro-RO" sz="1800" dirty="0">
                <a:solidFill>
                  <a:srgbClr val="9D206F"/>
                </a:solidFill>
                <a:latin typeface="Menlo-Regular"/>
              </a:rPr>
              <a:t>"L1\n"</a:t>
            </a:r>
            <a:r>
              <a:rPr lang="ro-RO" sz="1800" dirty="0">
                <a:solidFill>
                  <a:srgbClr val="000000"/>
                </a:solidFill>
                <a:latin typeface="Menlo-Regular"/>
              </a:rPr>
              <a:t>);</a:t>
            </a:r>
          </a:p>
          <a:p>
            <a:r>
              <a:rPr lang="da-DK" sz="1800" dirty="0">
                <a:solidFill>
                  <a:srgbClr val="000000"/>
                </a:solidFill>
                <a:latin typeface="Menlo-Regular"/>
              </a:rPr>
              <a:t>    fork();</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"Bye\n"</a:t>
            </a:r>
            <a:r>
              <a:rPr lang="en-US" sz="1800" dirty="0">
                <a:solidFill>
                  <a:srgbClr val="000000"/>
                </a:solidFill>
                <a:latin typeface="Menlo-Regular"/>
              </a:rPr>
              <a:t>);</a:t>
            </a:r>
          </a:p>
          <a:p>
            <a:r>
              <a:rPr lang="en-US" sz="1800" dirty="0">
                <a:solidFill>
                  <a:srgbClr val="000000"/>
                </a:solidFill>
                <a:latin typeface="Menlo-Regular"/>
              </a:rPr>
              <a:t>}</a:t>
            </a:r>
          </a:p>
        </p:txBody>
      </p:sp>
      <p:grpSp>
        <p:nvGrpSpPr>
          <p:cNvPr id="16" name="Group 15"/>
          <p:cNvGrpSpPr/>
          <p:nvPr/>
        </p:nvGrpSpPr>
        <p:grpSpPr>
          <a:xfrm>
            <a:off x="3692830" y="1617518"/>
            <a:ext cx="4640679" cy="2667000"/>
            <a:chOff x="3124200" y="3505200"/>
            <a:chExt cx="4640679" cy="2667000"/>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3124200" y="5833646"/>
              <a:ext cx="928459" cy="338554"/>
            </a:xfrm>
            <a:prstGeom prst="rect">
              <a:avLst/>
            </a:prstGeom>
            <a:noFill/>
          </p:spPr>
          <p:txBody>
            <a:bodyPr wrap="non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4915812" y="5820946"/>
              <a:ext cx="950256"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338554"/>
            </a:xfrm>
            <a:prstGeom prst="rect">
              <a:avLst/>
            </a:prstGeom>
            <a:noFill/>
          </p:spPr>
          <p:txBody>
            <a:bodyPr wrap="square" rtlCol="0">
              <a:spAutoFit/>
            </a:bodyPr>
            <a:lstStyle/>
            <a:p>
              <a:pPr algn="ctr"/>
              <a:r>
                <a:rPr lang="en-US" sz="1600" b="1" dirty="0">
                  <a:latin typeface="Courier New"/>
                  <a:cs typeface="Courier New"/>
                </a:rPr>
                <a:t>fork</a:t>
              </a:r>
            </a:p>
          </p:txBody>
        </p:sp>
        <p:sp>
          <p:nvSpPr>
            <p:cNvPr id="75" name="TextBox 74"/>
            <p:cNvSpPr txBox="1"/>
            <p:nvPr/>
          </p:nvSpPr>
          <p:spPr>
            <a:xfrm>
              <a:off x="6817657" y="5105400"/>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6787989" y="58209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4151866" y="5833646"/>
              <a:ext cx="690771"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4878277" y="4495800"/>
              <a:ext cx="1017034"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338554"/>
            </a:xfrm>
            <a:prstGeom prst="rect">
              <a:avLst/>
            </a:prstGeom>
            <a:noFill/>
          </p:spPr>
          <p:txBody>
            <a:bodyPr wrap="square" rtlCol="0">
              <a:spAutoFit/>
            </a:bodyPr>
            <a:lstStyle/>
            <a:p>
              <a:pPr algn="ctr"/>
              <a:r>
                <a:rPr lang="en-US" sz="1600" b="1" dirty="0">
                  <a:latin typeface="Courier New"/>
                  <a:cs typeface="Courier New"/>
                </a:rPr>
                <a:t>fork</a:t>
              </a:r>
            </a:p>
          </p:txBody>
        </p:sp>
        <p:sp>
          <p:nvSpPr>
            <p:cNvPr id="94" name="TextBox 93"/>
            <p:cNvSpPr txBox="1"/>
            <p:nvPr/>
          </p:nvSpPr>
          <p:spPr>
            <a:xfrm>
              <a:off x="6817657" y="3846512"/>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6787989" y="45255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02" name="Text Box 407"/>
            <p:cNvSpPr txBox="1">
              <a:spLocks noChangeArrowheads="1"/>
            </p:cNvSpPr>
            <p:nvPr/>
          </p:nvSpPr>
          <p:spPr bwMode="auto">
            <a:xfrm>
              <a:off x="6913523" y="3505200"/>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Bye</a:t>
              </a:r>
            </a:p>
          </p:txBody>
        </p:sp>
        <p:sp>
          <p:nvSpPr>
            <p:cNvPr id="103" name="TextBox 102"/>
            <p:cNvSpPr txBox="1"/>
            <p:nvPr/>
          </p:nvSpPr>
          <p:spPr>
            <a:xfrm>
              <a:off x="3379073" y="5528846"/>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L0</a:t>
              </a:r>
            </a:p>
          </p:txBody>
        </p:sp>
        <p:sp>
          <p:nvSpPr>
            <p:cNvPr id="106" name="TextBox 105"/>
            <p:cNvSpPr txBox="1"/>
            <p:nvPr/>
          </p:nvSpPr>
          <p:spPr>
            <a:xfrm>
              <a:off x="7034547" y="4800600"/>
              <a:ext cx="554058" cy="338554"/>
            </a:xfrm>
            <a:prstGeom prst="rect">
              <a:avLst/>
            </a:prstGeom>
            <a:noFill/>
          </p:spPr>
          <p:txBody>
            <a:bodyPr wrap="none" rtlCol="0">
              <a:spAutoFit/>
            </a:bodyPr>
            <a:lstStyle/>
            <a:p>
              <a:pPr algn="ctr"/>
              <a:r>
                <a:rPr lang="en-US" sz="1600" b="1" dirty="0">
                  <a:solidFill>
                    <a:srgbClr val="FF0000"/>
                  </a:solidFill>
                  <a:latin typeface="Courier New"/>
                  <a:cs typeface="Courier New"/>
                </a:rPr>
                <a:t>Bye</a:t>
              </a:r>
            </a:p>
          </p:txBody>
        </p:sp>
        <p:sp>
          <p:nvSpPr>
            <p:cNvPr id="107" name="TextBox 106"/>
            <p:cNvSpPr txBox="1"/>
            <p:nvPr/>
          </p:nvSpPr>
          <p:spPr>
            <a:xfrm>
              <a:off x="5207873" y="5496311"/>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L1</a:t>
              </a:r>
            </a:p>
          </p:txBody>
        </p:sp>
        <p:sp>
          <p:nvSpPr>
            <p:cNvPr id="116" name="TextBox 115"/>
            <p:cNvSpPr txBox="1"/>
            <p:nvPr/>
          </p:nvSpPr>
          <p:spPr>
            <a:xfrm>
              <a:off x="5207873" y="4191000"/>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L1</a:t>
              </a:r>
            </a:p>
          </p:txBody>
        </p:sp>
        <p:sp>
          <p:nvSpPr>
            <p:cNvPr id="117" name="TextBox 116"/>
            <p:cNvSpPr txBox="1"/>
            <p:nvPr/>
          </p:nvSpPr>
          <p:spPr>
            <a:xfrm>
              <a:off x="7010400" y="5452646"/>
              <a:ext cx="554058" cy="338554"/>
            </a:xfrm>
            <a:prstGeom prst="rect">
              <a:avLst/>
            </a:prstGeom>
            <a:noFill/>
          </p:spPr>
          <p:txBody>
            <a:bodyPr wrap="none" rtlCol="0">
              <a:spAutoFit/>
            </a:bodyPr>
            <a:lstStyle/>
            <a:p>
              <a:pPr algn="ctr"/>
              <a:r>
                <a:rPr lang="en-US" sz="1600" b="1" dirty="0">
                  <a:solidFill>
                    <a:srgbClr val="FF0000"/>
                  </a:solidFill>
                  <a:latin typeface="Courier New"/>
                  <a:cs typeface="Courier New"/>
                </a:rPr>
                <a:t>Bye</a:t>
              </a:r>
            </a:p>
          </p:txBody>
        </p:sp>
        <p:sp>
          <p:nvSpPr>
            <p:cNvPr id="118" name="Text Box 407"/>
            <p:cNvSpPr txBox="1">
              <a:spLocks noChangeArrowheads="1"/>
            </p:cNvSpPr>
            <p:nvPr/>
          </p:nvSpPr>
          <p:spPr bwMode="auto">
            <a:xfrm>
              <a:off x="6858000" y="4157246"/>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Bye</a:t>
              </a:r>
            </a:p>
          </p:txBody>
        </p:sp>
      </p:grpSp>
      <p:sp>
        <p:nvSpPr>
          <p:cNvPr id="17" name="TextBox 16"/>
          <p:cNvSpPr txBox="1"/>
          <p:nvPr/>
        </p:nvSpPr>
        <p:spPr>
          <a:xfrm>
            <a:off x="3851527" y="4589318"/>
            <a:ext cx="1737938" cy="2308324"/>
          </a:xfrm>
          <a:prstGeom prst="rect">
            <a:avLst/>
          </a:prstGeom>
          <a:noFill/>
        </p:spPr>
        <p:txBody>
          <a:bodyPr wrap="none" rtlCol="0">
            <a:spAutoFit/>
          </a:bodyPr>
          <a:lstStyle/>
          <a:p>
            <a:r>
              <a:rPr lang="en-US" sz="1800" dirty="0">
                <a:latin typeface="Calibri" pitchFamily="34" charset="0"/>
              </a:rPr>
              <a:t>Feasible output:</a:t>
            </a:r>
          </a:p>
          <a:p>
            <a:r>
              <a:rPr lang="en-US" sz="1800" dirty="0">
                <a:solidFill>
                  <a:srgbClr val="FF0000"/>
                </a:solidFill>
                <a:latin typeface="Calibri" pitchFamily="34" charset="0"/>
              </a:rPr>
              <a:t>L0</a:t>
            </a:r>
          </a:p>
          <a:p>
            <a:r>
              <a:rPr lang="en-US" sz="1800" dirty="0">
                <a:solidFill>
                  <a:srgbClr val="FF0000"/>
                </a:solidFill>
                <a:latin typeface="Calibri" pitchFamily="34" charset="0"/>
              </a:rPr>
              <a:t>L1</a:t>
            </a:r>
          </a:p>
          <a:p>
            <a:r>
              <a:rPr lang="en-US" sz="1800" dirty="0">
                <a:solidFill>
                  <a:srgbClr val="FF0000"/>
                </a:solidFill>
                <a:latin typeface="Calibri" pitchFamily="34" charset="0"/>
              </a:rPr>
              <a:t>Bye</a:t>
            </a:r>
          </a:p>
          <a:p>
            <a:r>
              <a:rPr lang="en-US" sz="1800" dirty="0">
                <a:solidFill>
                  <a:srgbClr val="FF0000"/>
                </a:solidFill>
                <a:latin typeface="Calibri" pitchFamily="34" charset="0"/>
              </a:rPr>
              <a:t>Bye</a:t>
            </a:r>
          </a:p>
          <a:p>
            <a:r>
              <a:rPr lang="en-US" sz="1800" dirty="0">
                <a:solidFill>
                  <a:srgbClr val="FF0000"/>
                </a:solidFill>
                <a:latin typeface="Calibri" pitchFamily="34" charset="0"/>
              </a:rPr>
              <a:t>L1</a:t>
            </a:r>
          </a:p>
          <a:p>
            <a:r>
              <a:rPr lang="en-US" sz="1800" dirty="0">
                <a:solidFill>
                  <a:srgbClr val="FF0000"/>
                </a:solidFill>
                <a:latin typeface="Calibri" pitchFamily="34" charset="0"/>
              </a:rPr>
              <a:t>Bye</a:t>
            </a:r>
          </a:p>
          <a:p>
            <a:r>
              <a:rPr lang="en-US" sz="1800" dirty="0">
                <a:solidFill>
                  <a:srgbClr val="FF0000"/>
                </a:solidFill>
                <a:latin typeface="Calibri" pitchFamily="34" charset="0"/>
              </a:rPr>
              <a:t>Bye</a:t>
            </a:r>
          </a:p>
        </p:txBody>
      </p:sp>
      <p:sp>
        <p:nvSpPr>
          <p:cNvPr id="121" name="TextBox 120"/>
          <p:cNvSpPr txBox="1"/>
          <p:nvPr/>
        </p:nvSpPr>
        <p:spPr>
          <a:xfrm>
            <a:off x="6657959" y="4589318"/>
            <a:ext cx="1890436" cy="2308324"/>
          </a:xfrm>
          <a:prstGeom prst="rect">
            <a:avLst/>
          </a:prstGeom>
          <a:noFill/>
        </p:spPr>
        <p:txBody>
          <a:bodyPr wrap="none" rtlCol="0">
            <a:spAutoFit/>
          </a:bodyPr>
          <a:lstStyle/>
          <a:p>
            <a:r>
              <a:rPr lang="en-US" sz="1800" dirty="0">
                <a:latin typeface="Calibri" pitchFamily="34" charset="0"/>
              </a:rPr>
              <a:t>Infeasible output:</a:t>
            </a:r>
          </a:p>
          <a:p>
            <a:r>
              <a:rPr lang="en-US" sz="1800" dirty="0">
                <a:solidFill>
                  <a:srgbClr val="FF0000"/>
                </a:solidFill>
                <a:latin typeface="Calibri" pitchFamily="34" charset="0"/>
              </a:rPr>
              <a:t>L0</a:t>
            </a:r>
          </a:p>
          <a:p>
            <a:r>
              <a:rPr lang="en-US" sz="1800" dirty="0">
                <a:solidFill>
                  <a:srgbClr val="FF0000"/>
                </a:solidFill>
                <a:latin typeface="Calibri" pitchFamily="34" charset="0"/>
              </a:rPr>
              <a:t>Bye</a:t>
            </a:r>
          </a:p>
          <a:p>
            <a:r>
              <a:rPr lang="en-US" sz="1800" dirty="0">
                <a:solidFill>
                  <a:srgbClr val="FF0000"/>
                </a:solidFill>
                <a:latin typeface="Calibri" pitchFamily="34" charset="0"/>
              </a:rPr>
              <a:t>L1</a:t>
            </a:r>
          </a:p>
          <a:p>
            <a:r>
              <a:rPr lang="en-US" sz="1800" dirty="0">
                <a:solidFill>
                  <a:srgbClr val="FF0000"/>
                </a:solidFill>
                <a:latin typeface="Calibri" pitchFamily="34" charset="0"/>
              </a:rPr>
              <a:t>Bye</a:t>
            </a:r>
          </a:p>
          <a:p>
            <a:r>
              <a:rPr lang="en-US" sz="1800" dirty="0">
                <a:solidFill>
                  <a:srgbClr val="FF0000"/>
                </a:solidFill>
                <a:latin typeface="Calibri" pitchFamily="34" charset="0"/>
              </a:rPr>
              <a:t>L1</a:t>
            </a:r>
          </a:p>
          <a:p>
            <a:r>
              <a:rPr lang="en-US" sz="1800" dirty="0">
                <a:solidFill>
                  <a:srgbClr val="FF0000"/>
                </a:solidFill>
                <a:latin typeface="Calibri" pitchFamily="34" charset="0"/>
              </a:rPr>
              <a:t>Bye</a:t>
            </a:r>
          </a:p>
          <a:p>
            <a:r>
              <a:rPr lang="en-US" sz="1800" dirty="0">
                <a:solidFill>
                  <a:srgbClr val="FF0000"/>
                </a:solidFill>
                <a:latin typeface="Calibri" pitchFamily="34" charset="0"/>
              </a:rPr>
              <a:t>Bye</a:t>
            </a:r>
          </a:p>
        </p:txBody>
      </p:sp>
      <p:sp>
        <p:nvSpPr>
          <p:cNvPr id="122" name="Rectangle 3"/>
          <p:cNvSpPr>
            <a:spLocks noChangeArrowheads="1"/>
          </p:cNvSpPr>
          <p:nvPr/>
        </p:nvSpPr>
        <p:spPr bwMode="auto">
          <a:xfrm>
            <a:off x="2194387" y="3962892"/>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90443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814848" y="1039561"/>
            <a:ext cx="8029551" cy="573088"/>
          </a:xfrm>
        </p:spPr>
        <p:txBody>
          <a:bodyPr/>
          <a:lstStyle/>
          <a:p>
            <a:r>
              <a:rPr lang="en-US" sz="3600" dirty="0">
                <a:cs typeface="Courier New"/>
              </a:rPr>
              <a:t>fork</a:t>
            </a:r>
            <a:r>
              <a:rPr lang="en-US" sz="3600" dirty="0"/>
              <a:t> Example: Nested </a:t>
            </a:r>
            <a:r>
              <a:rPr lang="en-US" sz="3600" dirty="0">
                <a:cs typeface="Courier New"/>
              </a:rPr>
              <a:t>fork</a:t>
            </a:r>
            <a:r>
              <a:rPr lang="en-US" sz="3600" dirty="0"/>
              <a:t>s in parent</a:t>
            </a:r>
          </a:p>
        </p:txBody>
      </p:sp>
      <p:sp>
        <p:nvSpPr>
          <p:cNvPr id="58" name="Text Box 3"/>
          <p:cNvSpPr txBox="1">
            <a:spLocks noChangeArrowheads="1"/>
          </p:cNvSpPr>
          <p:nvPr/>
        </p:nvSpPr>
        <p:spPr bwMode="auto">
          <a:xfrm>
            <a:off x="342900" y="2185075"/>
            <a:ext cx="2297424" cy="3139321"/>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fork4</a:t>
            </a:r>
            <a:r>
              <a:rPr lang="en-US" sz="1800" dirty="0">
                <a:solidFill>
                  <a:srgbClr val="000000"/>
                </a:solidFill>
                <a:latin typeface="Menlo-Regular"/>
              </a:rPr>
              <a:t>()</a:t>
            </a:r>
          </a:p>
          <a:p>
            <a:r>
              <a:rPr lang="en-US" sz="1800" dirty="0">
                <a:solidFill>
                  <a:srgbClr val="000000"/>
                </a:solidFill>
                <a:latin typeface="Menlo-Regular"/>
              </a:rPr>
              <a:t>{</a:t>
            </a:r>
          </a:p>
          <a:p>
            <a:r>
              <a:rPr lang="ro-RO" sz="1800" dirty="0">
                <a:solidFill>
                  <a:srgbClr val="000000"/>
                </a:solidFill>
                <a:latin typeface="Menlo-Regular"/>
              </a:rPr>
              <a:t>    printf(</a:t>
            </a:r>
            <a:r>
              <a:rPr lang="ro-RO" sz="1800" dirty="0">
                <a:solidFill>
                  <a:srgbClr val="9D206F"/>
                </a:solidFill>
                <a:latin typeface="Menlo-Regular"/>
              </a:rPr>
              <a:t>"L0\n"</a:t>
            </a:r>
            <a:r>
              <a:rPr lang="ro-RO"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(fork() != 0) {</a:t>
            </a:r>
          </a:p>
          <a:p>
            <a:r>
              <a:rPr lang="ro-RO" sz="1800" dirty="0">
                <a:solidFill>
                  <a:srgbClr val="000000"/>
                </a:solidFill>
                <a:latin typeface="Menlo-Regular"/>
              </a:rPr>
              <a:t>        printf(</a:t>
            </a:r>
            <a:r>
              <a:rPr lang="ro-RO" sz="1800" dirty="0">
                <a:solidFill>
                  <a:srgbClr val="9D206F"/>
                </a:solidFill>
                <a:latin typeface="Menlo-Regular"/>
              </a:rPr>
              <a:t>"L1\n"</a:t>
            </a:r>
            <a:r>
              <a:rPr lang="ro-RO"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(fork() != 0) {</a:t>
            </a:r>
          </a:p>
          <a:p>
            <a:r>
              <a:rPr lang="ro-RO" sz="1800" dirty="0">
                <a:solidFill>
                  <a:srgbClr val="000000"/>
                </a:solidFill>
                <a:latin typeface="Menlo-Regular"/>
              </a:rPr>
              <a:t>            printf(</a:t>
            </a:r>
            <a:r>
              <a:rPr lang="ro-RO" sz="1800" dirty="0">
                <a:solidFill>
                  <a:srgbClr val="9D206F"/>
                </a:solidFill>
                <a:latin typeface="Menlo-Regular"/>
              </a:rPr>
              <a:t>"L2\n"</a:t>
            </a:r>
            <a:r>
              <a:rPr lang="ro-RO" sz="1800" dirty="0">
                <a:solidFill>
                  <a:srgbClr val="000000"/>
                </a:solidFill>
                <a:latin typeface="Menlo-Regular"/>
              </a:rPr>
              <a:t>);</a:t>
            </a:r>
          </a:p>
          <a:p>
            <a:r>
              <a:rPr lang="ro-RO" dirty="0">
                <a:solidFill>
                  <a:srgbClr val="000000"/>
                </a:solidFill>
                <a:latin typeface="Menlo-Regular"/>
              </a:rPr>
              <a:t>        }</a:t>
            </a:r>
            <a:endParaRPr lang="ro-RO" sz="1800" dirty="0">
              <a:solidFill>
                <a:srgbClr val="000000"/>
              </a:solidFill>
              <a:latin typeface="Menlo-Regular"/>
            </a:endParaRPr>
          </a:p>
          <a:p>
            <a:r>
              <a:rPr lang="ro-RO" sz="1800" dirty="0">
                <a:solidFill>
                  <a:srgbClr val="000000"/>
                </a:solidFill>
                <a:latin typeface="Menlo-Regular"/>
              </a:rPr>
              <a:t>    }</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"Bye\n"</a:t>
            </a:r>
            <a:r>
              <a:rPr lang="en-US" sz="1800" dirty="0">
                <a:solidFill>
                  <a:srgbClr val="000000"/>
                </a:solidFill>
                <a:latin typeface="Menlo-Regular"/>
              </a:rPr>
              <a:t>);</a:t>
            </a:r>
          </a:p>
          <a:p>
            <a:r>
              <a:rPr lang="en-US" sz="1800" dirty="0">
                <a:solidFill>
                  <a:srgbClr val="000000"/>
                </a:solidFill>
                <a:latin typeface="Menlo-Regular"/>
              </a:rPr>
              <a:t>}</a:t>
            </a:r>
          </a:p>
        </p:txBody>
      </p:sp>
      <p:grpSp>
        <p:nvGrpSpPr>
          <p:cNvPr id="2" name="Group 1"/>
          <p:cNvGrpSpPr>
            <a:grpSpLocks noChangeAspect="1"/>
          </p:cNvGrpSpPr>
          <p:nvPr/>
        </p:nvGrpSpPr>
        <p:grpSpPr>
          <a:xfrm>
            <a:off x="4280664" y="2805477"/>
            <a:ext cx="4863336" cy="1213951"/>
            <a:chOff x="2767585" y="4328459"/>
            <a:chExt cx="5721572" cy="1428183"/>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TextBox 28"/>
            <p:cNvSpPr txBox="1"/>
            <p:nvPr/>
          </p:nvSpPr>
          <p:spPr>
            <a:xfrm>
              <a:off x="2767585" y="5376446"/>
              <a:ext cx="1032089" cy="380195"/>
            </a:xfrm>
            <a:prstGeom prst="rect">
              <a:avLst/>
            </a:prstGeom>
            <a:noFill/>
          </p:spPr>
          <p:txBody>
            <a:bodyPr wrap="non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2" name="TextBox 31"/>
            <p:cNvSpPr txBox="1"/>
            <p:nvPr/>
          </p:nvSpPr>
          <p:spPr>
            <a:xfrm>
              <a:off x="4611011" y="5363746"/>
              <a:ext cx="1084145"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39478"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80196"/>
            </a:xfrm>
            <a:prstGeom prst="rect">
              <a:avLst/>
            </a:prstGeom>
            <a:noFill/>
          </p:spPr>
          <p:txBody>
            <a:bodyPr wrap="square" rtlCol="0">
              <a:spAutoFit/>
            </a:bodyPr>
            <a:lstStyle/>
            <a:p>
              <a:pPr algn="ctr"/>
              <a:r>
                <a:rPr lang="en-US" sz="1500" b="1" dirty="0">
                  <a:latin typeface="Courier New"/>
                  <a:cs typeface="Courier New"/>
                </a:rPr>
                <a:t>fork</a:t>
              </a:r>
            </a:p>
          </p:txBody>
        </p:sp>
        <p:sp>
          <p:nvSpPr>
            <p:cNvPr id="38" name="TextBox 37"/>
            <p:cNvSpPr txBox="1"/>
            <p:nvPr/>
          </p:nvSpPr>
          <p:spPr>
            <a:xfrm>
              <a:off x="6512857" y="4648200"/>
              <a:ext cx="1128428"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6435216" y="5363746"/>
              <a:ext cx="1192488"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3" name="TextBox 42"/>
            <p:cNvSpPr txBox="1"/>
            <p:nvPr/>
          </p:nvSpPr>
          <p:spPr>
            <a:xfrm>
              <a:off x="3847065" y="5376446"/>
              <a:ext cx="763947" cy="380196"/>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stCxn id="43" idx="0"/>
            </p:cNvCxnSpPr>
            <p:nvPr/>
          </p:nvCxnSpPr>
          <p:spPr>
            <a:xfrm rot="5400000" flipH="1" flipV="1">
              <a:off x="4307401" y="4620228"/>
              <a:ext cx="677858"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5060388"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8" name="TextBox 47"/>
            <p:cNvSpPr txBox="1"/>
            <p:nvPr/>
          </p:nvSpPr>
          <p:spPr>
            <a:xfrm>
              <a:off x="4573477" y="4622800"/>
              <a:ext cx="1063608"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80" name="TextBox 79"/>
            <p:cNvSpPr txBox="1"/>
            <p:nvPr/>
          </p:nvSpPr>
          <p:spPr>
            <a:xfrm>
              <a:off x="3045305"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L0</a:t>
              </a:r>
            </a:p>
          </p:txBody>
        </p:sp>
        <p:sp>
          <p:nvSpPr>
            <p:cNvPr id="81" name="TextBox 80"/>
            <p:cNvSpPr txBox="1"/>
            <p:nvPr/>
          </p:nvSpPr>
          <p:spPr>
            <a:xfrm>
              <a:off x="6694440" y="4328459"/>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82" name="TextBox 81"/>
            <p:cNvSpPr txBox="1"/>
            <p:nvPr/>
          </p:nvSpPr>
          <p:spPr>
            <a:xfrm>
              <a:off x="4874105"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L1</a:t>
              </a:r>
            </a:p>
          </p:txBody>
        </p:sp>
        <p:sp>
          <p:nvSpPr>
            <p:cNvPr id="83" name="TextBox 82"/>
            <p:cNvSpPr txBox="1"/>
            <p:nvPr/>
          </p:nvSpPr>
          <p:spPr>
            <a:xfrm>
              <a:off x="4806202" y="4328459"/>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84" name="TextBox 83"/>
            <p:cNvSpPr txBox="1"/>
            <p:nvPr/>
          </p:nvSpPr>
          <p:spPr>
            <a:xfrm>
              <a:off x="6738196"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88" name="TextBox 87"/>
            <p:cNvSpPr txBox="1"/>
            <p:nvPr/>
          </p:nvSpPr>
          <p:spPr>
            <a:xfrm>
              <a:off x="7430411" y="5350088"/>
              <a:ext cx="1058746"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89" name="TextBox 88"/>
            <p:cNvSpPr txBox="1"/>
            <p:nvPr/>
          </p:nvSpPr>
          <p:spPr>
            <a:xfrm>
              <a:off x="7627705" y="4994354"/>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grpSp>
      <p:sp>
        <p:nvSpPr>
          <p:cNvPr id="90" name="TextBox 89"/>
          <p:cNvSpPr txBox="1"/>
          <p:nvPr/>
        </p:nvSpPr>
        <p:spPr>
          <a:xfrm>
            <a:off x="4547718" y="4826675"/>
            <a:ext cx="1737938" cy="2031325"/>
          </a:xfrm>
          <a:prstGeom prst="rect">
            <a:avLst/>
          </a:prstGeom>
          <a:noFill/>
        </p:spPr>
        <p:txBody>
          <a:bodyPr wrap="none" rtlCol="0">
            <a:spAutoFit/>
          </a:bodyPr>
          <a:lstStyle/>
          <a:p>
            <a:r>
              <a:rPr lang="en-US" sz="1800" dirty="0">
                <a:latin typeface="Calibri" pitchFamily="34" charset="0"/>
              </a:rPr>
              <a:t>Feasible output:</a:t>
            </a:r>
          </a:p>
          <a:p>
            <a:r>
              <a:rPr lang="en-US" sz="1800" dirty="0">
                <a:solidFill>
                  <a:srgbClr val="FF0000"/>
                </a:solidFill>
                <a:latin typeface="Calibri" pitchFamily="34" charset="0"/>
              </a:rPr>
              <a:t>L0</a:t>
            </a:r>
          </a:p>
          <a:p>
            <a:r>
              <a:rPr lang="en-US" sz="1800" dirty="0">
                <a:solidFill>
                  <a:srgbClr val="FF0000"/>
                </a:solidFill>
                <a:latin typeface="Calibri" pitchFamily="34" charset="0"/>
              </a:rPr>
              <a:t>L1</a:t>
            </a:r>
          </a:p>
          <a:p>
            <a:r>
              <a:rPr lang="en-US" sz="1800" dirty="0">
                <a:solidFill>
                  <a:srgbClr val="FF0000"/>
                </a:solidFill>
                <a:latin typeface="Calibri" pitchFamily="34" charset="0"/>
              </a:rPr>
              <a:t>Bye</a:t>
            </a:r>
          </a:p>
          <a:p>
            <a:r>
              <a:rPr lang="en-US" sz="1800" dirty="0">
                <a:solidFill>
                  <a:srgbClr val="FF0000"/>
                </a:solidFill>
                <a:latin typeface="Calibri" pitchFamily="34" charset="0"/>
              </a:rPr>
              <a:t>Bye</a:t>
            </a:r>
          </a:p>
          <a:p>
            <a:r>
              <a:rPr lang="en-US" sz="1800" dirty="0">
                <a:solidFill>
                  <a:srgbClr val="FF0000"/>
                </a:solidFill>
                <a:latin typeface="Calibri" pitchFamily="34" charset="0"/>
              </a:rPr>
              <a:t>L2</a:t>
            </a:r>
          </a:p>
          <a:p>
            <a:r>
              <a:rPr lang="en-US" sz="1800" dirty="0">
                <a:solidFill>
                  <a:srgbClr val="FF0000"/>
                </a:solidFill>
                <a:latin typeface="Calibri" pitchFamily="34" charset="0"/>
              </a:rPr>
              <a:t>Bye</a:t>
            </a:r>
          </a:p>
        </p:txBody>
      </p:sp>
      <p:sp>
        <p:nvSpPr>
          <p:cNvPr id="91" name="TextBox 90"/>
          <p:cNvSpPr txBox="1"/>
          <p:nvPr/>
        </p:nvSpPr>
        <p:spPr>
          <a:xfrm>
            <a:off x="7074750" y="4826675"/>
            <a:ext cx="1890436" cy="2031325"/>
          </a:xfrm>
          <a:prstGeom prst="rect">
            <a:avLst/>
          </a:prstGeom>
          <a:noFill/>
        </p:spPr>
        <p:txBody>
          <a:bodyPr wrap="none" rtlCol="0">
            <a:spAutoFit/>
          </a:bodyPr>
          <a:lstStyle/>
          <a:p>
            <a:r>
              <a:rPr lang="en-US" sz="1800" dirty="0">
                <a:latin typeface="Calibri" pitchFamily="34" charset="0"/>
              </a:rPr>
              <a:t>Infeasible output:</a:t>
            </a:r>
          </a:p>
          <a:p>
            <a:r>
              <a:rPr lang="en-US" sz="1800" dirty="0">
                <a:solidFill>
                  <a:srgbClr val="FF0000"/>
                </a:solidFill>
                <a:latin typeface="Calibri" pitchFamily="34" charset="0"/>
              </a:rPr>
              <a:t>L0</a:t>
            </a:r>
          </a:p>
          <a:p>
            <a:r>
              <a:rPr lang="en-US" sz="1800" dirty="0">
                <a:solidFill>
                  <a:srgbClr val="FF0000"/>
                </a:solidFill>
                <a:latin typeface="Calibri" pitchFamily="34" charset="0"/>
              </a:rPr>
              <a:t>Bye</a:t>
            </a:r>
          </a:p>
          <a:p>
            <a:r>
              <a:rPr lang="en-US" sz="1800" dirty="0">
                <a:solidFill>
                  <a:srgbClr val="FF0000"/>
                </a:solidFill>
                <a:latin typeface="Calibri" pitchFamily="34" charset="0"/>
              </a:rPr>
              <a:t>L1</a:t>
            </a:r>
          </a:p>
          <a:p>
            <a:r>
              <a:rPr lang="en-US" sz="1800" dirty="0">
                <a:solidFill>
                  <a:srgbClr val="FF0000"/>
                </a:solidFill>
                <a:latin typeface="Calibri" pitchFamily="34" charset="0"/>
              </a:rPr>
              <a:t>Bye</a:t>
            </a:r>
          </a:p>
          <a:p>
            <a:r>
              <a:rPr lang="en-US" sz="1800" dirty="0">
                <a:solidFill>
                  <a:srgbClr val="FF0000"/>
                </a:solidFill>
                <a:latin typeface="Calibri" pitchFamily="34" charset="0"/>
              </a:rPr>
              <a:t>Bye</a:t>
            </a:r>
          </a:p>
          <a:p>
            <a:r>
              <a:rPr lang="en-US" sz="1800" dirty="0">
                <a:solidFill>
                  <a:srgbClr val="FF0000"/>
                </a:solidFill>
                <a:latin typeface="Calibri" pitchFamily="34" charset="0"/>
              </a:rPr>
              <a:t>L2</a:t>
            </a:r>
          </a:p>
        </p:txBody>
      </p:sp>
      <p:sp>
        <p:nvSpPr>
          <p:cNvPr id="92" name="Rectangle 3"/>
          <p:cNvSpPr>
            <a:spLocks noChangeArrowheads="1"/>
          </p:cNvSpPr>
          <p:nvPr/>
        </p:nvSpPr>
        <p:spPr bwMode="auto">
          <a:xfrm>
            <a:off x="3106478" y="4962249"/>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300587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Snapshot view - II</a:t>
            </a:r>
            <a:endParaRPr lang="en-US" sz="1800" b="0" strike="noStrike" spc="-1">
              <a:solidFill>
                <a:srgbClr val="000000"/>
              </a:solidFill>
              <a:uFill>
                <a:solidFill>
                  <a:srgbClr val="FFFFFF"/>
                </a:solidFill>
              </a:uFill>
              <a:latin typeface="Arial"/>
            </a:endParaRPr>
          </a:p>
        </p:txBody>
      </p:sp>
      <p:sp>
        <p:nvSpPr>
          <p:cNvPr id="92" name="TextShape 2"/>
          <p:cNvSpPr txBox="1"/>
          <p:nvPr/>
        </p:nvSpPr>
        <p:spPr>
          <a:xfrm>
            <a:off x="747720" y="2009880"/>
            <a:ext cx="7719480" cy="76392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Process is running. So at least using Memory and CPU.</a:t>
            </a:r>
            <a:endParaRPr lang="en-US" sz="2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What is it using in ?</a:t>
            </a:r>
            <a:endParaRPr lang="en-US" sz="2800" b="0" strike="noStrike" spc="-1">
              <a:solidFill>
                <a:srgbClr val="000000"/>
              </a:solidFill>
              <a:uFill>
                <a:solidFill>
                  <a:srgbClr val="FFFFFF"/>
                </a:solidFill>
              </a:uFill>
              <a:latin typeface="Arial"/>
            </a:endParaRPr>
          </a:p>
        </p:txBody>
      </p:sp>
      <p:sp>
        <p:nvSpPr>
          <p:cNvPr id="93" name="CustomShape 3"/>
          <p:cNvSpPr/>
          <p:nvPr/>
        </p:nvSpPr>
        <p:spPr>
          <a:xfrm>
            <a:off x="835920" y="3196440"/>
            <a:ext cx="3771720" cy="3382200"/>
          </a:xfrm>
          <a:prstGeom prst="rect">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CPU</a:t>
            </a: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p:txBody>
      </p:sp>
      <p:sp>
        <p:nvSpPr>
          <p:cNvPr id="94" name="CustomShape 4"/>
          <p:cNvSpPr/>
          <p:nvPr/>
        </p:nvSpPr>
        <p:spPr>
          <a:xfrm>
            <a:off x="1350720" y="4146120"/>
            <a:ext cx="467280" cy="15166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P</a:t>
            </a:r>
            <a:endParaRPr lang="en-SG" sz="1800" b="0" strike="noStrike" spc="-1">
              <a:solidFill>
                <a:srgbClr val="000000"/>
              </a:solidFill>
              <a:uFill>
                <a:solidFill>
                  <a:srgbClr val="FFFFFF"/>
                </a:solidFill>
              </a:uFill>
              <a:latin typeface="Arial"/>
            </a:endParaRPr>
          </a:p>
        </p:txBody>
      </p:sp>
      <p:sp>
        <p:nvSpPr>
          <p:cNvPr id="95" name="CustomShape 5"/>
          <p:cNvSpPr/>
          <p:nvPr/>
        </p:nvSpPr>
        <p:spPr>
          <a:xfrm>
            <a:off x="2205000" y="3688920"/>
            <a:ext cx="321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F</a:t>
            </a:r>
            <a:endParaRPr lang="en-SG" sz="1800" b="0" strike="noStrike" spc="-1">
              <a:solidFill>
                <a:srgbClr val="000000"/>
              </a:solidFill>
              <a:uFill>
                <a:solidFill>
                  <a:srgbClr val="FFFFFF"/>
                </a:solidFill>
              </a:uFill>
              <a:latin typeface="Arial"/>
            </a:endParaRPr>
          </a:p>
        </p:txBody>
      </p:sp>
      <p:sp>
        <p:nvSpPr>
          <p:cNvPr id="96" name="CustomShape 6"/>
          <p:cNvSpPr/>
          <p:nvPr/>
        </p:nvSpPr>
        <p:spPr>
          <a:xfrm>
            <a:off x="2365560" y="4058280"/>
            <a:ext cx="10080" cy="26964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7" name="CustomShape 7"/>
          <p:cNvSpPr/>
          <p:nvPr/>
        </p:nvSpPr>
        <p:spPr>
          <a:xfrm>
            <a:off x="2205360" y="4352040"/>
            <a:ext cx="345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D</a:t>
            </a:r>
            <a:endParaRPr lang="en-SG" sz="1800" b="0" strike="noStrike" spc="-1">
              <a:solidFill>
                <a:srgbClr val="000000"/>
              </a:solidFill>
              <a:uFill>
                <a:solidFill>
                  <a:srgbClr val="FFFFFF"/>
                </a:solidFill>
              </a:uFill>
              <a:latin typeface="Arial"/>
            </a:endParaRPr>
          </a:p>
        </p:txBody>
      </p:sp>
      <p:sp>
        <p:nvSpPr>
          <p:cNvPr id="98" name="CustomShape 8"/>
          <p:cNvSpPr/>
          <p:nvPr/>
        </p:nvSpPr>
        <p:spPr>
          <a:xfrm>
            <a:off x="2360520" y="4754160"/>
            <a:ext cx="10080" cy="26964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9" name="CustomShape 9"/>
          <p:cNvSpPr/>
          <p:nvPr/>
        </p:nvSpPr>
        <p:spPr>
          <a:xfrm>
            <a:off x="2211480" y="5055480"/>
            <a:ext cx="3333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E</a:t>
            </a:r>
            <a:endParaRPr lang="en-SG" sz="1800" b="0" strike="noStrike" spc="-1">
              <a:solidFill>
                <a:srgbClr val="000000"/>
              </a:solidFill>
              <a:uFill>
                <a:solidFill>
                  <a:srgbClr val="FFFFFF"/>
                </a:solidFill>
              </a:uFill>
              <a:latin typeface="Arial"/>
            </a:endParaRPr>
          </a:p>
        </p:txBody>
      </p:sp>
      <p:sp>
        <p:nvSpPr>
          <p:cNvPr id="100" name="CustomShape 10"/>
          <p:cNvSpPr/>
          <p:nvPr/>
        </p:nvSpPr>
        <p:spPr>
          <a:xfrm>
            <a:off x="2358720" y="5424840"/>
            <a:ext cx="10080" cy="26964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1" name="CustomShape 11"/>
          <p:cNvSpPr/>
          <p:nvPr/>
        </p:nvSpPr>
        <p:spPr>
          <a:xfrm>
            <a:off x="2192400" y="5758920"/>
            <a:ext cx="397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W</a:t>
            </a:r>
            <a:endParaRPr lang="en-SG" sz="1800" b="0" strike="noStrike" spc="-1">
              <a:solidFill>
                <a:srgbClr val="000000"/>
              </a:solidFill>
              <a:uFill>
                <a:solidFill>
                  <a:srgbClr val="FFFFFF"/>
                </a:solidFill>
              </a:uFill>
              <a:latin typeface="Arial"/>
            </a:endParaRPr>
          </a:p>
        </p:txBody>
      </p:sp>
      <p:sp>
        <p:nvSpPr>
          <p:cNvPr id="102" name="CustomShape 12"/>
          <p:cNvSpPr/>
          <p:nvPr/>
        </p:nvSpPr>
        <p:spPr>
          <a:xfrm rot="10800000" flipH="1">
            <a:off x="2170080" y="3688740"/>
            <a:ext cx="175320" cy="2254320"/>
          </a:xfrm>
          <a:prstGeom prst="bentConnector4">
            <a:avLst>
              <a:gd name="adj1" fmla="val -130116"/>
              <a:gd name="adj2" fmla="val 110138"/>
            </a:avLst>
          </a:pr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3" name="CustomShape 13"/>
          <p:cNvSpPr/>
          <p:nvPr/>
        </p:nvSpPr>
        <p:spPr>
          <a:xfrm>
            <a:off x="3103920" y="3323520"/>
            <a:ext cx="4982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PC</a:t>
            </a:r>
            <a:endParaRPr lang="en-SG" sz="1800" b="0" strike="noStrike" spc="-1">
              <a:solidFill>
                <a:srgbClr val="000000"/>
              </a:solidFill>
              <a:uFill>
                <a:solidFill>
                  <a:srgbClr val="FFFFFF"/>
                </a:solidFill>
              </a:uFill>
              <a:latin typeface="Arial"/>
            </a:endParaRPr>
          </a:p>
        </p:txBody>
      </p:sp>
      <p:sp>
        <p:nvSpPr>
          <p:cNvPr id="104" name="CustomShape 14"/>
          <p:cNvSpPr/>
          <p:nvPr/>
        </p:nvSpPr>
        <p:spPr>
          <a:xfrm>
            <a:off x="3103920" y="3760920"/>
            <a:ext cx="486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SP</a:t>
            </a:r>
            <a:endParaRPr lang="en-SG" sz="1800" b="0" strike="noStrike" spc="-1">
              <a:solidFill>
                <a:srgbClr val="000000"/>
              </a:solidFill>
              <a:uFill>
                <a:solidFill>
                  <a:srgbClr val="FFFFFF"/>
                </a:solidFill>
              </a:uFill>
              <a:latin typeface="Arial"/>
            </a:endParaRPr>
          </a:p>
        </p:txBody>
      </p:sp>
      <p:sp>
        <p:nvSpPr>
          <p:cNvPr id="105" name="CustomShape 15"/>
          <p:cNvSpPr/>
          <p:nvPr/>
        </p:nvSpPr>
        <p:spPr>
          <a:xfrm>
            <a:off x="3098520" y="4234320"/>
            <a:ext cx="790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GPRs</a:t>
            </a:r>
            <a:endParaRPr lang="en-SG" sz="1800" b="0" strike="noStrike" spc="-1">
              <a:solidFill>
                <a:srgbClr val="000000"/>
              </a:solidFill>
              <a:uFill>
                <a:solidFill>
                  <a:srgbClr val="FFFFFF"/>
                </a:solidFill>
              </a:uFill>
              <a:latin typeface="Arial"/>
            </a:endParaRPr>
          </a:p>
        </p:txBody>
      </p:sp>
      <p:sp>
        <p:nvSpPr>
          <p:cNvPr id="106" name="CustomShape 16"/>
          <p:cNvSpPr/>
          <p:nvPr/>
        </p:nvSpPr>
        <p:spPr>
          <a:xfrm>
            <a:off x="3090240" y="5190480"/>
            <a:ext cx="1450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Status Flags</a:t>
            </a:r>
            <a:endParaRPr lang="en-SG" sz="1800" b="0" strike="noStrike" spc="-1">
              <a:solidFill>
                <a:srgbClr val="000000"/>
              </a:solidFill>
              <a:uFill>
                <a:solidFill>
                  <a:srgbClr val="FFFFFF"/>
                </a:solidFill>
              </a:uFill>
              <a:latin typeface="Arial"/>
            </a:endParaRPr>
          </a:p>
        </p:txBody>
      </p:sp>
      <p:sp>
        <p:nvSpPr>
          <p:cNvPr id="107" name="CustomShape 17"/>
          <p:cNvSpPr/>
          <p:nvPr/>
        </p:nvSpPr>
        <p:spPr>
          <a:xfrm>
            <a:off x="3105000" y="4686120"/>
            <a:ext cx="752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FPRs</a:t>
            </a:r>
            <a:endParaRPr lang="en-SG" sz="1800" b="0" strike="noStrike" spc="-1">
              <a:solidFill>
                <a:srgbClr val="000000"/>
              </a:solidFill>
              <a:uFill>
                <a:solidFill>
                  <a:srgbClr val="FFFFFF"/>
                </a:solidFill>
              </a:uFill>
              <a:latin typeface="Arial"/>
            </a:endParaRPr>
          </a:p>
        </p:txBody>
      </p:sp>
      <p:sp>
        <p:nvSpPr>
          <p:cNvPr id="108" name="CustomShape 18"/>
          <p:cNvSpPr/>
          <p:nvPr/>
        </p:nvSpPr>
        <p:spPr>
          <a:xfrm>
            <a:off x="3105000" y="5636160"/>
            <a:ext cx="624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ALU</a:t>
            </a:r>
            <a:endParaRPr lang="en-SG" sz="1800" b="0" strike="noStrike" spc="-1">
              <a:solidFill>
                <a:srgbClr val="000000"/>
              </a:solidFill>
              <a:uFill>
                <a:solidFill>
                  <a:srgbClr val="FFFFFF"/>
                </a:solidFill>
              </a:uFill>
              <a:latin typeface="Arial"/>
            </a:endParaRPr>
          </a:p>
        </p:txBody>
      </p:sp>
      <p:sp>
        <p:nvSpPr>
          <p:cNvPr id="109" name="CustomShape 19"/>
          <p:cNvSpPr/>
          <p:nvPr/>
        </p:nvSpPr>
        <p:spPr>
          <a:xfrm>
            <a:off x="6231600" y="3162600"/>
            <a:ext cx="1767960" cy="3382200"/>
          </a:xfrm>
          <a:prstGeom prst="rect">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p:txBody>
      </p:sp>
      <p:sp>
        <p:nvSpPr>
          <p:cNvPr id="110" name="CustomShape 20"/>
          <p:cNvSpPr/>
          <p:nvPr/>
        </p:nvSpPr>
        <p:spPr>
          <a:xfrm>
            <a:off x="6230160" y="3792600"/>
            <a:ext cx="1769400" cy="364680"/>
          </a:xfrm>
          <a:prstGeom prst="rect">
            <a:avLst/>
          </a:prstGeom>
          <a:solidFill>
            <a:srgbClr val="FFC000"/>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111" name="CustomShape 21"/>
          <p:cNvSpPr/>
          <p:nvPr/>
        </p:nvSpPr>
        <p:spPr>
          <a:xfrm>
            <a:off x="6230160" y="4760640"/>
            <a:ext cx="1769400" cy="364680"/>
          </a:xfrm>
          <a:prstGeom prst="rect">
            <a:avLst/>
          </a:prstGeom>
          <a:solidFill>
            <a:srgbClr val="FFC000"/>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112" name="CustomShape 22"/>
          <p:cNvSpPr/>
          <p:nvPr/>
        </p:nvSpPr>
        <p:spPr>
          <a:xfrm>
            <a:off x="6230160" y="5151600"/>
            <a:ext cx="1769400" cy="364680"/>
          </a:xfrm>
          <a:prstGeom prst="rect">
            <a:avLst/>
          </a:prstGeom>
          <a:solidFill>
            <a:srgbClr val="FFC000"/>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113" name="CustomShape 23"/>
          <p:cNvSpPr/>
          <p:nvPr/>
        </p:nvSpPr>
        <p:spPr>
          <a:xfrm>
            <a:off x="6230160" y="5531040"/>
            <a:ext cx="1769400" cy="364680"/>
          </a:xfrm>
          <a:prstGeom prst="rect">
            <a:avLst/>
          </a:prstGeom>
          <a:solidFill>
            <a:srgbClr val="FFC000"/>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114" name="CustomShape 24"/>
          <p:cNvSpPr/>
          <p:nvPr/>
        </p:nvSpPr>
        <p:spPr>
          <a:xfrm>
            <a:off x="4607640" y="4621320"/>
            <a:ext cx="1620720" cy="389160"/>
          </a:xfrm>
          <a:prstGeom prst="lef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115" name="CustomShape 25"/>
          <p:cNvSpPr/>
          <p:nvPr/>
        </p:nvSpPr>
        <p:spPr>
          <a:xfrm flipV="1">
            <a:off x="3593520" y="3937320"/>
            <a:ext cx="2601360" cy="7920"/>
          </a:xfrm>
          <a:custGeom>
            <a:avLst/>
            <a:gdLst/>
            <a:ahLst/>
            <a:cxnLst/>
            <a:rect l="l" t="t" r="r" b="b"/>
            <a:pathLst>
              <a:path w="21600" h="21600">
                <a:moveTo>
                  <a:pt x="0" y="0"/>
                </a:moveTo>
                <a:lnTo>
                  <a:pt x="21600" y="21600"/>
                </a:lnTo>
              </a:path>
            </a:pathLst>
          </a:custGeom>
          <a:noFill/>
          <a:ln>
            <a:custDash>
              <a:ds d="400000" sp="300000"/>
            </a:custDash>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6" name="CustomShape 26"/>
          <p:cNvSpPr/>
          <p:nvPr/>
        </p:nvSpPr>
        <p:spPr>
          <a:xfrm>
            <a:off x="3605760" y="3508200"/>
            <a:ext cx="2622600" cy="2258640"/>
          </a:xfrm>
          <a:custGeom>
            <a:avLst/>
            <a:gdLst/>
            <a:ahLst/>
            <a:cxnLst/>
            <a:rect l="l" t="t" r="r" b="b"/>
            <a:pathLst>
              <a:path w="21600" h="21600">
                <a:moveTo>
                  <a:pt x="0" y="0"/>
                </a:moveTo>
                <a:lnTo>
                  <a:pt x="21600" y="21600"/>
                </a:lnTo>
              </a:path>
            </a:pathLst>
          </a:custGeom>
          <a:noFill/>
          <a:ln>
            <a:custDash>
              <a:ds d="400000" sp="300000"/>
            </a:custDash>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7" name="CustomShape 27"/>
          <p:cNvSpPr/>
          <p:nvPr/>
        </p:nvSpPr>
        <p:spPr>
          <a:xfrm>
            <a:off x="4834800" y="4391280"/>
            <a:ext cx="1433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Memory bus</a:t>
            </a:r>
            <a:endParaRPr lang="en-SG" sz="1800" b="0" strike="noStrike" spc="-1">
              <a:solidFill>
                <a:srgbClr val="000000"/>
              </a:solidFill>
              <a:uFill>
                <a:solidFill>
                  <a:srgbClr val="FFFFFF"/>
                </a:solidFill>
              </a:uFill>
              <a:latin typeface="Arial"/>
            </a:endParaRPr>
          </a:p>
        </p:txBody>
      </p:sp>
      <p:sp>
        <p:nvSpPr>
          <p:cNvPr id="118" name="CustomShape 28"/>
          <p:cNvSpPr/>
          <p:nvPr/>
        </p:nvSpPr>
        <p:spPr>
          <a:xfrm>
            <a:off x="8004600" y="2991600"/>
            <a:ext cx="610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high</a:t>
            </a:r>
            <a:endParaRPr lang="en-SG" sz="1800" b="0" strike="noStrike" spc="-1">
              <a:solidFill>
                <a:srgbClr val="000000"/>
              </a:solidFill>
              <a:uFill>
                <a:solidFill>
                  <a:srgbClr val="FFFFFF"/>
                </a:solidFill>
              </a:uFill>
              <a:latin typeface="Arial"/>
            </a:endParaRPr>
          </a:p>
        </p:txBody>
      </p:sp>
      <p:sp>
        <p:nvSpPr>
          <p:cNvPr id="119" name="CustomShape 29"/>
          <p:cNvSpPr/>
          <p:nvPr/>
        </p:nvSpPr>
        <p:spPr>
          <a:xfrm>
            <a:off x="8006040" y="6305400"/>
            <a:ext cx="518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low</a:t>
            </a:r>
            <a:endParaRPr lang="en-SG" sz="1800" b="0" strike="noStrike" spc="-1">
              <a:solidFill>
                <a:srgbClr val="000000"/>
              </a:solidFill>
              <a:uFill>
                <a:solidFill>
                  <a:srgbClr val="FFFFFF"/>
                </a:solidFill>
              </a:uFill>
              <a:latin typeface="Arial"/>
            </a:endParaRPr>
          </a:p>
        </p:txBody>
      </p:sp>
      <p:sp>
        <p:nvSpPr>
          <p:cNvPr id="120" name="CustomShape 30"/>
          <p:cNvSpPr/>
          <p:nvPr/>
        </p:nvSpPr>
        <p:spPr>
          <a:xfrm>
            <a:off x="3121560" y="6070680"/>
            <a:ext cx="915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Control</a:t>
            </a:r>
            <a:endParaRPr lang="en-SG"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709263" y="1047480"/>
            <a:ext cx="8434737" cy="573088"/>
          </a:xfrm>
        </p:spPr>
        <p:txBody>
          <a:bodyPr/>
          <a:lstStyle/>
          <a:p>
            <a:r>
              <a:rPr lang="en-US" sz="3600" dirty="0">
                <a:latin typeface="Courier New"/>
                <a:cs typeface="Courier New"/>
              </a:rPr>
              <a:t>fork</a:t>
            </a:r>
            <a:r>
              <a:rPr lang="en-US" sz="3600" dirty="0"/>
              <a:t> Example: Nested </a:t>
            </a:r>
            <a:r>
              <a:rPr lang="en-US" sz="3600" dirty="0">
                <a:latin typeface="Courier New"/>
                <a:cs typeface="Courier New"/>
              </a:rPr>
              <a:t>fork</a:t>
            </a:r>
            <a:r>
              <a:rPr lang="en-US" sz="3600" dirty="0"/>
              <a:t>s in children</a:t>
            </a:r>
          </a:p>
        </p:txBody>
      </p:sp>
      <p:sp>
        <p:nvSpPr>
          <p:cNvPr id="26" name="Text Box 3"/>
          <p:cNvSpPr txBox="1">
            <a:spLocks noChangeArrowheads="1"/>
          </p:cNvSpPr>
          <p:nvPr/>
        </p:nvSpPr>
        <p:spPr bwMode="auto">
          <a:xfrm>
            <a:off x="402093" y="2139363"/>
            <a:ext cx="3936933" cy="3139321"/>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fork5</a:t>
            </a:r>
            <a:r>
              <a:rPr lang="en-US" sz="1800" dirty="0">
                <a:solidFill>
                  <a:srgbClr val="000000"/>
                </a:solidFill>
                <a:latin typeface="Menlo-Regular"/>
              </a:rPr>
              <a:t>()</a:t>
            </a:r>
          </a:p>
          <a:p>
            <a:r>
              <a:rPr lang="en-US" sz="1800" dirty="0">
                <a:solidFill>
                  <a:srgbClr val="000000"/>
                </a:solidFill>
                <a:latin typeface="Menlo-Regular"/>
              </a:rPr>
              <a:t>{</a:t>
            </a:r>
          </a:p>
          <a:p>
            <a:r>
              <a:rPr lang="ro-RO" sz="1800" dirty="0">
                <a:solidFill>
                  <a:srgbClr val="000000"/>
                </a:solidFill>
                <a:latin typeface="Menlo-Regular"/>
              </a:rPr>
              <a:t>    printf(</a:t>
            </a:r>
            <a:r>
              <a:rPr lang="ro-RO" sz="1800" dirty="0">
                <a:solidFill>
                  <a:srgbClr val="9D206F"/>
                </a:solidFill>
                <a:latin typeface="Menlo-Regular"/>
              </a:rPr>
              <a:t>"L0\n"</a:t>
            </a:r>
            <a:r>
              <a:rPr lang="ro-RO"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(fork() == 0) {</a:t>
            </a:r>
          </a:p>
          <a:p>
            <a:r>
              <a:rPr lang="ro-RO" sz="1800" dirty="0">
                <a:solidFill>
                  <a:srgbClr val="000000"/>
                </a:solidFill>
                <a:latin typeface="Menlo-Regular"/>
              </a:rPr>
              <a:t>        printf(</a:t>
            </a:r>
            <a:r>
              <a:rPr lang="ro-RO" sz="1800" dirty="0">
                <a:solidFill>
                  <a:srgbClr val="9D206F"/>
                </a:solidFill>
                <a:latin typeface="Menlo-Regular"/>
              </a:rPr>
              <a:t>"L1\n"</a:t>
            </a:r>
            <a:r>
              <a:rPr lang="ro-RO"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(fork() == 0) {</a:t>
            </a:r>
          </a:p>
          <a:p>
            <a:r>
              <a:rPr lang="ro-RO" sz="1800" dirty="0">
                <a:solidFill>
                  <a:srgbClr val="000000"/>
                </a:solidFill>
                <a:latin typeface="Menlo-Regular"/>
              </a:rPr>
              <a:t>            printf(</a:t>
            </a:r>
            <a:r>
              <a:rPr lang="ro-RO" sz="1800" dirty="0">
                <a:solidFill>
                  <a:srgbClr val="9D206F"/>
                </a:solidFill>
                <a:latin typeface="Menlo-Regular"/>
              </a:rPr>
              <a:t>"L2\n"</a:t>
            </a:r>
            <a:r>
              <a:rPr lang="ro-RO" sz="1800" dirty="0">
                <a:solidFill>
                  <a:srgbClr val="000000"/>
                </a:solidFill>
                <a:latin typeface="Menlo-Regular"/>
              </a:rPr>
              <a:t>);</a:t>
            </a:r>
          </a:p>
          <a:p>
            <a:r>
              <a:rPr lang="ro-RO" sz="1800" dirty="0">
                <a:solidFill>
                  <a:srgbClr val="000000"/>
                </a:solidFill>
                <a:latin typeface="Menlo-Regular"/>
              </a:rPr>
              <a:t>        }</a:t>
            </a:r>
          </a:p>
          <a:p>
            <a:r>
              <a:rPr lang="ro-RO" sz="1800" dirty="0">
                <a:solidFill>
                  <a:srgbClr val="000000"/>
                </a:solidFill>
                <a:latin typeface="Menlo-Regular"/>
              </a:rPr>
              <a:t>    }</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"Bye\n"</a:t>
            </a:r>
            <a:r>
              <a:rPr lang="en-US" sz="1800" dirty="0">
                <a:solidFill>
                  <a:srgbClr val="000000"/>
                </a:solidFill>
                <a:latin typeface="Menlo-Regular"/>
              </a:rPr>
              <a:t>);</a:t>
            </a:r>
          </a:p>
          <a:p>
            <a:r>
              <a:rPr lang="en-US" sz="1800" dirty="0">
                <a:solidFill>
                  <a:srgbClr val="000000"/>
                </a:solidFill>
                <a:latin typeface="Menlo-Regular"/>
              </a:rPr>
              <a:t>}</a:t>
            </a:r>
          </a:p>
        </p:txBody>
      </p:sp>
      <p:grpSp>
        <p:nvGrpSpPr>
          <p:cNvPr id="4" name="Group 3"/>
          <p:cNvGrpSpPr/>
          <p:nvPr/>
        </p:nvGrpSpPr>
        <p:grpSpPr>
          <a:xfrm>
            <a:off x="4382264" y="2401687"/>
            <a:ext cx="4863336" cy="1782386"/>
            <a:chOff x="4153664" y="1487067"/>
            <a:chExt cx="4863336" cy="1782386"/>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0" name="TextBox 49"/>
            <p:cNvSpPr txBox="1"/>
            <p:nvPr/>
          </p:nvSpPr>
          <p:spPr>
            <a:xfrm>
              <a:off x="4153664" y="2946288"/>
              <a:ext cx="877276" cy="323165"/>
            </a:xfrm>
            <a:prstGeom prst="rect">
              <a:avLst/>
            </a:prstGeom>
            <a:noFill/>
          </p:spPr>
          <p:txBody>
            <a:bodyPr wrap="non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TextBox 52"/>
            <p:cNvSpPr txBox="1"/>
            <p:nvPr/>
          </p:nvSpPr>
          <p:spPr>
            <a:xfrm>
              <a:off x="5720576" y="2935493"/>
              <a:ext cx="921523"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28379" y="2305691"/>
              <a:ext cx="805139" cy="323165"/>
            </a:xfrm>
            <a:prstGeom prst="rect">
              <a:avLst/>
            </a:prstGeom>
            <a:noFill/>
          </p:spPr>
          <p:txBody>
            <a:bodyPr wrap="square" rtlCol="0">
              <a:spAutoFit/>
            </a:bodyPr>
            <a:lstStyle/>
            <a:p>
              <a:pPr algn="ctr"/>
              <a:r>
                <a:rPr lang="en-US" sz="1500" b="1" dirty="0">
                  <a:latin typeface="Courier New"/>
                  <a:cs typeface="Courier New"/>
                </a:rPr>
                <a:t>fork</a:t>
              </a:r>
            </a:p>
          </p:txBody>
        </p:sp>
        <p:sp>
          <p:nvSpPr>
            <p:cNvPr id="59" name="TextBox 58"/>
            <p:cNvSpPr txBox="1"/>
            <p:nvPr/>
          </p:nvSpPr>
          <p:spPr>
            <a:xfrm>
              <a:off x="7337145" y="1755826"/>
              <a:ext cx="959164"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2" name="TextBox 61"/>
            <p:cNvSpPr txBox="1"/>
            <p:nvPr/>
          </p:nvSpPr>
          <p:spPr>
            <a:xfrm>
              <a:off x="7271150" y="2305691"/>
              <a:ext cx="1013615"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4" name="TextBox 63"/>
            <p:cNvSpPr txBox="1"/>
            <p:nvPr/>
          </p:nvSpPr>
          <p:spPr>
            <a:xfrm>
              <a:off x="5071222" y="2946288"/>
              <a:ext cx="649355" cy="323165"/>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09" y="2303503"/>
              <a:ext cx="576177"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8" name="TextBox 67"/>
            <p:cNvSpPr txBox="1"/>
            <p:nvPr/>
          </p:nvSpPr>
          <p:spPr>
            <a:xfrm>
              <a:off x="5688672" y="2305691"/>
              <a:ext cx="990167"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69" name="TextBox 68"/>
            <p:cNvSpPr txBox="1"/>
            <p:nvPr/>
          </p:nvSpPr>
          <p:spPr>
            <a:xfrm>
              <a:off x="4389726" y="2621511"/>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L0</a:t>
              </a:r>
            </a:p>
          </p:txBody>
        </p:sp>
        <p:sp>
          <p:nvSpPr>
            <p:cNvPr id="70" name="TextBox 69"/>
            <p:cNvSpPr txBox="1"/>
            <p:nvPr/>
          </p:nvSpPr>
          <p:spPr>
            <a:xfrm>
              <a:off x="7549209" y="1487067"/>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L2</a:t>
              </a:r>
            </a:p>
          </p:txBody>
        </p:sp>
        <p:sp>
          <p:nvSpPr>
            <p:cNvPr id="71" name="TextBox 70"/>
            <p:cNvSpPr txBox="1"/>
            <p:nvPr/>
          </p:nvSpPr>
          <p:spPr>
            <a:xfrm>
              <a:off x="5886489" y="2621511"/>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72" name="TextBox 71"/>
            <p:cNvSpPr txBox="1"/>
            <p:nvPr/>
          </p:nvSpPr>
          <p:spPr>
            <a:xfrm>
              <a:off x="5944206" y="2055502"/>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L1</a:t>
              </a:r>
            </a:p>
          </p:txBody>
        </p:sp>
        <p:sp>
          <p:nvSpPr>
            <p:cNvPr id="73" name="TextBox 72"/>
            <p:cNvSpPr txBox="1"/>
            <p:nvPr/>
          </p:nvSpPr>
          <p:spPr>
            <a:xfrm>
              <a:off x="7470966" y="2050056"/>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76" name="TextBox 75"/>
            <p:cNvSpPr txBox="1"/>
            <p:nvPr/>
          </p:nvSpPr>
          <p:spPr>
            <a:xfrm>
              <a:off x="8117066" y="1755826"/>
              <a:ext cx="899934"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77" name="TextBox 76"/>
            <p:cNvSpPr txBox="1"/>
            <p:nvPr/>
          </p:nvSpPr>
          <p:spPr>
            <a:xfrm>
              <a:off x="8284766" y="1487067"/>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grpSp>
      <p:sp>
        <p:nvSpPr>
          <p:cNvPr id="78" name="TextBox 77"/>
          <p:cNvSpPr txBox="1"/>
          <p:nvPr/>
        </p:nvSpPr>
        <p:spPr>
          <a:xfrm>
            <a:off x="4649318" y="4692073"/>
            <a:ext cx="1737938" cy="2031325"/>
          </a:xfrm>
          <a:prstGeom prst="rect">
            <a:avLst/>
          </a:prstGeom>
          <a:noFill/>
        </p:spPr>
        <p:txBody>
          <a:bodyPr wrap="none" rtlCol="0">
            <a:spAutoFit/>
          </a:bodyPr>
          <a:lstStyle/>
          <a:p>
            <a:r>
              <a:rPr lang="en-US" sz="1800" dirty="0">
                <a:latin typeface="Calibri" pitchFamily="34" charset="0"/>
              </a:rPr>
              <a:t>Feasible output:</a:t>
            </a:r>
          </a:p>
          <a:p>
            <a:r>
              <a:rPr lang="en-US" sz="1800" dirty="0">
                <a:solidFill>
                  <a:srgbClr val="FF0000"/>
                </a:solidFill>
                <a:latin typeface="Calibri" pitchFamily="34" charset="0"/>
              </a:rPr>
              <a:t>L0</a:t>
            </a:r>
          </a:p>
          <a:p>
            <a:r>
              <a:rPr lang="en-US" sz="1800" dirty="0">
                <a:solidFill>
                  <a:srgbClr val="FF0000"/>
                </a:solidFill>
                <a:latin typeface="Calibri" pitchFamily="34" charset="0"/>
              </a:rPr>
              <a:t>Bye</a:t>
            </a:r>
          </a:p>
          <a:p>
            <a:r>
              <a:rPr lang="en-US" sz="1800" dirty="0">
                <a:solidFill>
                  <a:srgbClr val="FF0000"/>
                </a:solidFill>
                <a:latin typeface="Calibri" pitchFamily="34" charset="0"/>
              </a:rPr>
              <a:t>L1</a:t>
            </a:r>
          </a:p>
          <a:p>
            <a:r>
              <a:rPr lang="en-US" sz="1800" dirty="0">
                <a:solidFill>
                  <a:srgbClr val="FF0000"/>
                </a:solidFill>
                <a:latin typeface="Calibri" pitchFamily="34" charset="0"/>
              </a:rPr>
              <a:t>L2</a:t>
            </a:r>
          </a:p>
          <a:p>
            <a:r>
              <a:rPr lang="en-US" sz="1800" dirty="0">
                <a:solidFill>
                  <a:srgbClr val="FF0000"/>
                </a:solidFill>
                <a:latin typeface="Calibri" pitchFamily="34" charset="0"/>
              </a:rPr>
              <a:t>Bye</a:t>
            </a:r>
          </a:p>
          <a:p>
            <a:r>
              <a:rPr lang="en-US" sz="1800" dirty="0">
                <a:solidFill>
                  <a:srgbClr val="FF0000"/>
                </a:solidFill>
                <a:latin typeface="Calibri" pitchFamily="34" charset="0"/>
              </a:rPr>
              <a:t>Bye</a:t>
            </a:r>
          </a:p>
        </p:txBody>
      </p:sp>
      <p:sp>
        <p:nvSpPr>
          <p:cNvPr id="79" name="TextBox 78"/>
          <p:cNvSpPr txBox="1"/>
          <p:nvPr/>
        </p:nvSpPr>
        <p:spPr>
          <a:xfrm>
            <a:off x="7176350" y="4692073"/>
            <a:ext cx="1890436" cy="2031325"/>
          </a:xfrm>
          <a:prstGeom prst="rect">
            <a:avLst/>
          </a:prstGeom>
          <a:noFill/>
        </p:spPr>
        <p:txBody>
          <a:bodyPr wrap="none" rtlCol="0">
            <a:spAutoFit/>
          </a:bodyPr>
          <a:lstStyle/>
          <a:p>
            <a:r>
              <a:rPr lang="en-US" sz="1800" dirty="0">
                <a:latin typeface="Calibri" pitchFamily="34" charset="0"/>
              </a:rPr>
              <a:t>Infeasible output:</a:t>
            </a:r>
          </a:p>
          <a:p>
            <a:r>
              <a:rPr lang="en-US" sz="1800" dirty="0">
                <a:solidFill>
                  <a:srgbClr val="FF0000"/>
                </a:solidFill>
                <a:latin typeface="Calibri" pitchFamily="34" charset="0"/>
              </a:rPr>
              <a:t>L0</a:t>
            </a:r>
          </a:p>
          <a:p>
            <a:r>
              <a:rPr lang="en-US" sz="1800" dirty="0">
                <a:solidFill>
                  <a:srgbClr val="FF0000"/>
                </a:solidFill>
                <a:latin typeface="Calibri" pitchFamily="34" charset="0"/>
              </a:rPr>
              <a:t>Bye</a:t>
            </a:r>
          </a:p>
          <a:p>
            <a:r>
              <a:rPr lang="en-US" sz="1800" dirty="0">
                <a:solidFill>
                  <a:srgbClr val="FF0000"/>
                </a:solidFill>
                <a:latin typeface="Calibri" pitchFamily="34" charset="0"/>
              </a:rPr>
              <a:t>L1</a:t>
            </a:r>
          </a:p>
          <a:p>
            <a:r>
              <a:rPr lang="en-US" sz="1800" dirty="0">
                <a:solidFill>
                  <a:srgbClr val="FF0000"/>
                </a:solidFill>
                <a:latin typeface="Calibri" pitchFamily="34" charset="0"/>
              </a:rPr>
              <a:t>Bye</a:t>
            </a:r>
          </a:p>
          <a:p>
            <a:r>
              <a:rPr lang="en-US" sz="1800" dirty="0">
                <a:solidFill>
                  <a:srgbClr val="FF0000"/>
                </a:solidFill>
                <a:latin typeface="Calibri" pitchFamily="34" charset="0"/>
              </a:rPr>
              <a:t>Bye</a:t>
            </a:r>
          </a:p>
          <a:p>
            <a:r>
              <a:rPr lang="en-US" sz="1800" dirty="0">
                <a:solidFill>
                  <a:srgbClr val="FF0000"/>
                </a:solidFill>
                <a:latin typeface="Calibri" pitchFamily="34" charset="0"/>
              </a:rPr>
              <a:t>L2</a:t>
            </a:r>
          </a:p>
        </p:txBody>
      </p:sp>
      <p:sp>
        <p:nvSpPr>
          <p:cNvPr id="80" name="Rectangle 3"/>
          <p:cNvSpPr>
            <a:spLocks noChangeArrowheads="1"/>
          </p:cNvSpPr>
          <p:nvPr/>
        </p:nvSpPr>
        <p:spPr bwMode="auto">
          <a:xfrm>
            <a:off x="3133210" y="4921021"/>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54055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Homework – What does the following code print? </a:t>
            </a:r>
            <a:endParaRPr lang="en-US" sz="1800" b="0" strike="noStrike" spc="-1">
              <a:solidFill>
                <a:srgbClr val="000000"/>
              </a:solidFill>
              <a:uFill>
                <a:solidFill>
                  <a:srgbClr val="FFFFFF"/>
                </a:solidFill>
              </a:uFill>
              <a:latin typeface="Arial"/>
            </a:endParaRPr>
          </a:p>
        </p:txBody>
      </p:sp>
      <p:sp>
        <p:nvSpPr>
          <p:cNvPr id="395" name="CustomShape 2"/>
          <p:cNvSpPr/>
          <p:nvPr/>
        </p:nvSpPr>
        <p:spPr>
          <a:xfrm>
            <a:off x="779040" y="2587320"/>
            <a:ext cx="3884400" cy="228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dirty="0" err="1">
                <a:solidFill>
                  <a:srgbClr val="000000"/>
                </a:solidFill>
                <a:uFill>
                  <a:solidFill>
                    <a:srgbClr val="FFFFFF"/>
                  </a:solidFill>
                </a:uFill>
                <a:latin typeface="Courier New"/>
                <a:ea typeface="DejaVu Sans"/>
              </a:rPr>
              <a:t>int</a:t>
            </a:r>
            <a:r>
              <a:rPr lang="en-SG" sz="1800" b="0" strike="noStrike" spc="-1" dirty="0">
                <a:solidFill>
                  <a:srgbClr val="000000"/>
                </a:solidFill>
                <a:uFill>
                  <a:solidFill>
                    <a:srgbClr val="FFFFFF"/>
                  </a:solidFill>
                </a:uFill>
                <a:latin typeface="Courier New"/>
                <a:ea typeface="DejaVu Sans"/>
              </a:rPr>
              <a:t> main()</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fork();</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fork();</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r>
              <a:rPr lang="en-SG" sz="1800" b="0" strike="noStrike" spc="-1" dirty="0" err="1">
                <a:solidFill>
                  <a:srgbClr val="000000"/>
                </a:solidFill>
                <a:uFill>
                  <a:solidFill>
                    <a:srgbClr val="FFFFFF"/>
                  </a:solidFill>
                </a:uFill>
                <a:latin typeface="Courier New"/>
                <a:ea typeface="DejaVu Sans"/>
              </a:rPr>
              <a:t>printf</a:t>
            </a:r>
            <a:r>
              <a:rPr lang="en-SG" sz="1800" b="0" strike="noStrike" spc="-1" dirty="0">
                <a:solidFill>
                  <a:srgbClr val="000000"/>
                </a:solidFill>
                <a:uFill>
                  <a:solidFill>
                    <a:srgbClr val="FFFFFF"/>
                  </a:solidFill>
                </a:uFill>
                <a:latin typeface="Courier New"/>
                <a:ea typeface="DejaVu Sans"/>
              </a:rPr>
              <a:t>(“Hello World\n”);</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p:txBody>
      </p:sp>
      <p:sp>
        <p:nvSpPr>
          <p:cNvPr id="396" name="CustomShape 3"/>
          <p:cNvSpPr/>
          <p:nvPr/>
        </p:nvSpPr>
        <p:spPr>
          <a:xfrm>
            <a:off x="5096880" y="2239920"/>
            <a:ext cx="3257280" cy="452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How many  processes are created by this? </a:t>
            </a:r>
            <a:endParaRPr lang="en-SG" sz="1800" b="0" strike="noStrike" spc="-1">
              <a:solidFill>
                <a:srgbClr val="000000"/>
              </a:solidFill>
              <a:uFill>
                <a:solidFill>
                  <a:srgbClr val="FFFFFF"/>
                </a:solidFill>
              </a:u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dirty="0">
                <a:solidFill>
                  <a:srgbClr val="000000"/>
                </a:solidFill>
                <a:uFill>
                  <a:solidFill>
                    <a:srgbClr val="FFFFFF"/>
                  </a:solidFill>
                </a:uFill>
                <a:latin typeface="Arial"/>
                <a:ea typeface="DejaVu Sans"/>
              </a:rPr>
              <a:t>Linux Process Creation: </a:t>
            </a:r>
            <a:r>
              <a:rPr lang="en-US" sz="3600" b="0" strike="noStrike" spc="-1" dirty="0">
                <a:solidFill>
                  <a:srgbClr val="000000"/>
                </a:solidFill>
                <a:uFill>
                  <a:solidFill>
                    <a:srgbClr val="FFFFFF"/>
                  </a:solidFill>
                </a:uFill>
                <a:latin typeface="Courier New"/>
                <a:ea typeface="DejaVu Sans"/>
              </a:rPr>
              <a:t>exec()</a:t>
            </a:r>
            <a:endParaRPr lang="en-US" sz="1800" b="0" strike="noStrike" spc="-1" dirty="0">
              <a:solidFill>
                <a:srgbClr val="000000"/>
              </a:solidFill>
              <a:uFill>
                <a:solidFill>
                  <a:srgbClr val="FFFFFF"/>
                </a:solidFill>
              </a:uFill>
              <a:latin typeface="Arial"/>
            </a:endParaRPr>
          </a:p>
        </p:txBody>
      </p:sp>
      <p:sp>
        <p:nvSpPr>
          <p:cNvPr id="398" name="CustomShape 2"/>
          <p:cNvSpPr/>
          <p:nvPr/>
        </p:nvSpPr>
        <p:spPr>
          <a:xfrm>
            <a:off x="747720" y="2009880"/>
            <a:ext cx="7543800" cy="18759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Courier New"/>
                <a:ea typeface="DejaVu Sans"/>
              </a:rPr>
              <a:t>exec()</a:t>
            </a:r>
            <a:r>
              <a:rPr lang="en-SG" sz="2800" b="0" strike="noStrike" spc="-1">
                <a:solidFill>
                  <a:srgbClr val="000000"/>
                </a:solidFill>
                <a:uFill>
                  <a:solidFill>
                    <a:srgbClr val="FFFFFF"/>
                  </a:solidFill>
                </a:uFill>
                <a:latin typeface="Arial"/>
                <a:ea typeface="DejaVu Sans"/>
              </a:rPr>
              <a:t>family of functions</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A function that executes a new program in the </a:t>
            </a:r>
            <a:r>
              <a:rPr lang="en-SG" sz="2800" b="0" i="1" strike="noStrike" spc="-1">
                <a:solidFill>
                  <a:srgbClr val="000000"/>
                </a:solidFill>
                <a:uFill>
                  <a:solidFill>
                    <a:srgbClr val="FFFFFF"/>
                  </a:solidFill>
                </a:uFill>
                <a:latin typeface="Arial"/>
                <a:ea typeface="DejaVu Sans"/>
              </a:rPr>
              <a:t>same</a:t>
            </a:r>
            <a:r>
              <a:rPr lang="en-SG" sz="2800" b="0" strike="noStrike" spc="-1">
                <a:solidFill>
                  <a:srgbClr val="000000"/>
                </a:solidFill>
                <a:uFill>
                  <a:solidFill>
                    <a:srgbClr val="FFFFFF"/>
                  </a:solidFill>
                </a:uFill>
                <a:latin typeface="Arial"/>
                <a:ea typeface="DejaVu Sans"/>
              </a:rPr>
              <a:t> process. </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Or replace the image of a process with a new one.</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a:solidFill>
                  <a:srgbClr val="000000"/>
                </a:solidFill>
                <a:uFill>
                  <a:solidFill>
                    <a:srgbClr val="FFFFFF"/>
                  </a:solidFill>
                </a:uFill>
                <a:latin typeface="Arial"/>
                <a:ea typeface="DejaVu Sans"/>
              </a:rPr>
              <a:t>Basic arguments into exec()</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File that contains the new program you want to execute.</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Arguments for the new program. </a:t>
            </a:r>
            <a:endParaRPr lang="en-SG" sz="1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Optional: Environment variables for the new program.</a:t>
            </a:r>
            <a:endParaRPr lang="en-SG" sz="1800" b="0" strike="noStrike" spc="-1">
              <a:solidFill>
                <a:srgbClr val="000000"/>
              </a:solidFill>
              <a:uFill>
                <a:solidFill>
                  <a:srgbClr val="FFFFFF"/>
                </a:solidFill>
              </a:u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dirty="0">
                <a:solidFill>
                  <a:srgbClr val="000000"/>
                </a:solidFill>
                <a:uFill>
                  <a:solidFill>
                    <a:srgbClr val="FFFFFF"/>
                  </a:solidFill>
                </a:uFill>
                <a:latin typeface="Arial"/>
                <a:ea typeface="DejaVu Sans"/>
              </a:rPr>
              <a:t>Different ways to pass the arguments</a:t>
            </a:r>
            <a:endParaRPr lang="en-US" sz="1800" b="0" strike="noStrike" spc="-1" dirty="0">
              <a:solidFill>
                <a:srgbClr val="000000"/>
              </a:solidFill>
              <a:uFill>
                <a:solidFill>
                  <a:srgbClr val="FFFFFF"/>
                </a:solidFill>
              </a:uFill>
              <a:latin typeface="Arial"/>
            </a:endParaRPr>
          </a:p>
        </p:txBody>
      </p:sp>
      <p:sp>
        <p:nvSpPr>
          <p:cNvPr id="400" name="CustomShape 2"/>
          <p:cNvSpPr/>
          <p:nvPr/>
        </p:nvSpPr>
        <p:spPr>
          <a:xfrm>
            <a:off x="747720" y="2009880"/>
            <a:ext cx="7543800" cy="18759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800" b="0" strike="noStrike" spc="-1" dirty="0">
                <a:solidFill>
                  <a:srgbClr val="000000"/>
                </a:solidFill>
                <a:uFill>
                  <a:solidFill>
                    <a:srgbClr val="FFFFFF"/>
                  </a:solidFill>
                </a:uFill>
                <a:latin typeface="Arial"/>
                <a:ea typeface="DejaVu Sans"/>
              </a:rPr>
              <a:t>Filename of new program</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Either using PATH environment variable </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Or Full Path Name</a:t>
            </a:r>
            <a:endParaRPr lang="en-SG" sz="1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dirty="0">
                <a:solidFill>
                  <a:srgbClr val="000000"/>
                </a:solidFill>
                <a:uFill>
                  <a:solidFill>
                    <a:srgbClr val="FFFFFF"/>
                  </a:solidFill>
                </a:uFill>
                <a:latin typeface="Arial"/>
                <a:ea typeface="DejaVu Sans"/>
              </a:rPr>
              <a:t>Arguments for the new program</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Either in a comma list. (NULL terminated)</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Or a string array (NULL terminated)</a:t>
            </a:r>
            <a:endParaRPr lang="en-SG" sz="1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800" b="0" strike="noStrike" spc="-1" dirty="0">
                <a:solidFill>
                  <a:srgbClr val="000000"/>
                </a:solidFill>
                <a:uFill>
                  <a:solidFill>
                    <a:srgbClr val="FFFFFF"/>
                  </a:solidFill>
                </a:uFill>
                <a:latin typeface="Arial"/>
                <a:ea typeface="DejaVu Sans"/>
              </a:rPr>
              <a:t>Environment Variables</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Passed in a string array.</a:t>
            </a:r>
            <a:endParaRPr lang="en-SG" sz="1800" b="0" strike="noStrike" spc="-1" dirty="0">
              <a:solidFill>
                <a:srgbClr val="000000"/>
              </a:solidFill>
              <a:uFill>
                <a:solidFill>
                  <a:srgbClr val="FFFFFF"/>
                </a:solidFill>
              </a:u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Linux Process Creation: </a:t>
            </a:r>
            <a:r>
              <a:rPr lang="en-US" sz="3600" b="0" strike="noStrike" spc="-1">
                <a:solidFill>
                  <a:srgbClr val="000000"/>
                </a:solidFill>
                <a:uFill>
                  <a:solidFill>
                    <a:srgbClr val="FFFFFF"/>
                  </a:solidFill>
                </a:uFill>
                <a:latin typeface="Courier New"/>
                <a:ea typeface="DejaVu Sans"/>
              </a:rPr>
              <a:t>exec() </a:t>
            </a:r>
            <a:endParaRPr lang="en-US" sz="1800" b="0" strike="noStrike" spc="-1">
              <a:solidFill>
                <a:srgbClr val="000000"/>
              </a:solidFill>
              <a:uFill>
                <a:solidFill>
                  <a:srgbClr val="FFFFFF"/>
                </a:solidFill>
              </a:uFill>
              <a:latin typeface="Arial"/>
            </a:endParaRPr>
          </a:p>
        </p:txBody>
      </p:sp>
      <p:sp>
        <p:nvSpPr>
          <p:cNvPr id="402" name="CustomShape 2"/>
          <p:cNvSpPr/>
          <p:nvPr/>
        </p:nvSpPr>
        <p:spPr>
          <a:xfrm>
            <a:off x="747720" y="2009880"/>
            <a:ext cx="7543800" cy="18759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400" b="0" strike="noStrike" spc="-1" dirty="0">
                <a:solidFill>
                  <a:srgbClr val="000000"/>
                </a:solidFill>
                <a:uFill>
                  <a:solidFill>
                    <a:srgbClr val="FFFFFF"/>
                  </a:solidFill>
                </a:uFill>
                <a:latin typeface="Courier New"/>
                <a:ea typeface="DejaVu Sans"/>
              </a:rPr>
              <a:t>fork</a:t>
            </a:r>
            <a:r>
              <a:rPr lang="en-SG" sz="2400" b="0" strike="noStrike" spc="-1" dirty="0">
                <a:solidFill>
                  <a:srgbClr val="000000"/>
                </a:solidFill>
                <a:uFill>
                  <a:solidFill>
                    <a:srgbClr val="FFFFFF"/>
                  </a:solidFill>
                </a:uFill>
                <a:latin typeface="Arial"/>
                <a:ea typeface="DejaVu Sans"/>
              </a:rPr>
              <a:t> creates a process</a:t>
            </a:r>
            <a:endParaRPr lang="en-SG" sz="1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How to run a new program? </a:t>
            </a:r>
            <a:endParaRPr lang="en-SG" sz="1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SG" sz="2000" b="0" strike="noStrike" spc="-1" dirty="0">
                <a:solidFill>
                  <a:srgbClr val="000000"/>
                </a:solidFill>
                <a:uFill>
                  <a:solidFill>
                    <a:srgbClr val="FFFFFF"/>
                  </a:solidFill>
                </a:uFill>
                <a:latin typeface="Courier New"/>
                <a:ea typeface="DejaVu Sans"/>
              </a:rPr>
              <a:t>exec()</a:t>
            </a:r>
            <a:r>
              <a:rPr lang="en-SG" sz="2000" b="0" strike="noStrike" spc="-1" dirty="0">
                <a:solidFill>
                  <a:srgbClr val="000000"/>
                </a:solidFill>
                <a:uFill>
                  <a:solidFill>
                    <a:srgbClr val="FFFFFF"/>
                  </a:solidFill>
                </a:uFill>
                <a:latin typeface="Arial"/>
                <a:ea typeface="DejaVu Sans"/>
              </a:rPr>
              <a:t>family of functions</a:t>
            </a:r>
            <a:endParaRPr lang="en-SG" sz="1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400" b="0" strike="noStrike" spc="-1" dirty="0">
                <a:solidFill>
                  <a:srgbClr val="000000"/>
                </a:solidFill>
                <a:uFill>
                  <a:solidFill>
                    <a:srgbClr val="FFFFFF"/>
                  </a:solidFill>
                </a:uFill>
                <a:latin typeface="Arial"/>
                <a:ea typeface="DejaVu Sans"/>
              </a:rPr>
              <a:t>Different front ends for </a:t>
            </a:r>
            <a:r>
              <a:rPr lang="en-SG" sz="2400" b="0" strike="noStrike" spc="-1" dirty="0" err="1">
                <a:solidFill>
                  <a:srgbClr val="000000"/>
                </a:solidFill>
                <a:uFill>
                  <a:solidFill>
                    <a:srgbClr val="FFFFFF"/>
                  </a:solidFill>
                </a:uFill>
                <a:latin typeface="Courier New"/>
                <a:ea typeface="DejaVu Sans"/>
              </a:rPr>
              <a:t>execve</a:t>
            </a:r>
            <a:r>
              <a:rPr lang="en-SG" sz="24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24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int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execve</a:t>
            </a:r>
            <a:r>
              <a:rPr lang="en-SG" sz="1600" b="0" strike="noStrike" spc="-1" dirty="0">
                <a:solidFill>
                  <a:srgbClr val="000000"/>
                </a:solidFill>
                <a:uFill>
                  <a:solidFill>
                    <a:srgbClr val="FFFFFF"/>
                  </a:solidFill>
                </a:uFill>
                <a:latin typeface="Courier New"/>
                <a:ea typeface="DejaVu Sans"/>
              </a:rPr>
              <a:t>(</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char *filename, char *</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argv</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char *</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envp</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2400" b="0" strike="noStrike" spc="-1" dirty="0">
                <a:solidFill>
                  <a:srgbClr val="000000"/>
                </a:solidFill>
                <a:uFill>
                  <a:solidFill>
                    <a:srgbClr val="FFFFFF"/>
                  </a:solidFill>
                </a:uFill>
                <a:latin typeface="Courier New"/>
                <a:ea typeface="DejaVu Sans"/>
              </a:rPr>
              <a:t>  </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int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execl</a:t>
            </a:r>
            <a:r>
              <a:rPr lang="en-SG" sz="1600" b="0" strike="noStrike" spc="-1" dirty="0">
                <a:solidFill>
                  <a:srgbClr val="000000"/>
                </a:solidFill>
                <a:uFill>
                  <a:solidFill>
                    <a:srgbClr val="FFFFFF"/>
                  </a:solidFill>
                </a:uFill>
                <a:latin typeface="Courier New"/>
                <a:ea typeface="DejaVu Sans"/>
              </a:rPr>
              <a:t>(</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char *path, </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char *</a:t>
            </a:r>
            <a:r>
              <a:rPr lang="en-SG" sz="1600" b="0" strike="noStrike" spc="-1" dirty="0" err="1">
                <a:solidFill>
                  <a:srgbClr val="000000"/>
                </a:solidFill>
                <a:uFill>
                  <a:solidFill>
                    <a:srgbClr val="FFFFFF"/>
                  </a:solidFill>
                </a:uFill>
                <a:latin typeface="Courier New"/>
                <a:ea typeface="DejaVu Sans"/>
              </a:rPr>
              <a:t>arg</a:t>
            </a:r>
            <a:r>
              <a:rPr lang="en-SG" sz="1600" b="0" strike="noStrike" spc="-1" dirty="0">
                <a:solidFill>
                  <a:srgbClr val="000000"/>
                </a:solidFill>
                <a:uFill>
                  <a:solidFill>
                    <a:srgbClr val="FFFFFF"/>
                  </a:solidFill>
                </a:uFill>
                <a:latin typeface="Courier New"/>
                <a:ea typeface="DejaVu Sans"/>
              </a:rPr>
              <a:t>, ...);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int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execlp</a:t>
            </a:r>
            <a:r>
              <a:rPr lang="en-SG" sz="1600" b="0" strike="noStrike" spc="-1" dirty="0">
                <a:solidFill>
                  <a:srgbClr val="000000"/>
                </a:solidFill>
                <a:uFill>
                  <a:solidFill>
                    <a:srgbClr val="FFFFFF"/>
                  </a:solidFill>
                </a:uFill>
                <a:latin typeface="Courier New"/>
                <a:ea typeface="DejaVu Sans"/>
              </a:rPr>
              <a:t>(</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char *file, </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char *</a:t>
            </a:r>
            <a:r>
              <a:rPr lang="en-SG" sz="1600" b="0" strike="noStrike" spc="-1" dirty="0" err="1">
                <a:solidFill>
                  <a:srgbClr val="000000"/>
                </a:solidFill>
                <a:uFill>
                  <a:solidFill>
                    <a:srgbClr val="FFFFFF"/>
                  </a:solidFill>
                </a:uFill>
                <a:latin typeface="Courier New"/>
                <a:ea typeface="DejaVu Sans"/>
              </a:rPr>
              <a:t>arg</a:t>
            </a:r>
            <a:r>
              <a:rPr lang="en-SG" sz="16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int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execle</a:t>
            </a:r>
            <a:r>
              <a:rPr lang="en-SG" sz="1600" b="0" strike="noStrike" spc="-1" dirty="0">
                <a:solidFill>
                  <a:srgbClr val="000000"/>
                </a:solidFill>
                <a:uFill>
                  <a:solidFill>
                    <a:srgbClr val="FFFFFF"/>
                  </a:solidFill>
                </a:uFill>
                <a:latin typeface="Courier New"/>
                <a:ea typeface="DejaVu Sans"/>
              </a:rPr>
              <a:t>(</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char *path, </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char *</a:t>
            </a:r>
            <a:r>
              <a:rPr lang="en-SG" sz="1600" b="0" strike="noStrike" spc="-1" dirty="0" err="1">
                <a:solidFill>
                  <a:srgbClr val="000000"/>
                </a:solidFill>
                <a:uFill>
                  <a:solidFill>
                    <a:srgbClr val="FFFFFF"/>
                  </a:solidFill>
                </a:uFill>
                <a:latin typeface="Courier New"/>
                <a:ea typeface="DejaVu Sans"/>
              </a:rPr>
              <a:t>arg</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 char * </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envp</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int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execv</a:t>
            </a:r>
            <a:r>
              <a:rPr lang="en-SG" sz="1600" b="0" strike="noStrike" spc="-1" dirty="0">
                <a:solidFill>
                  <a:srgbClr val="000000"/>
                </a:solidFill>
                <a:uFill>
                  <a:solidFill>
                    <a:srgbClr val="FFFFFF"/>
                  </a:solidFill>
                </a:uFill>
                <a:latin typeface="Courier New"/>
                <a:ea typeface="DejaVu Sans"/>
              </a:rPr>
              <a:t>(</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char *path, char *</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argv</a:t>
            </a:r>
            <a:r>
              <a:rPr lang="en-SG" sz="16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int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execvp</a:t>
            </a:r>
            <a:r>
              <a:rPr lang="en-SG" sz="1600" b="0" strike="noStrike" spc="-1" dirty="0">
                <a:solidFill>
                  <a:srgbClr val="000000"/>
                </a:solidFill>
                <a:uFill>
                  <a:solidFill>
                    <a:srgbClr val="FFFFFF"/>
                  </a:solidFill>
                </a:uFill>
                <a:latin typeface="Courier New"/>
                <a:ea typeface="DejaVu Sans"/>
              </a:rPr>
              <a:t>(</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char *file, char *</a:t>
            </a:r>
            <a:r>
              <a:rPr lang="en-SG" sz="1600" b="0" strike="noStrike" spc="-1" dirty="0" err="1">
                <a:solidFill>
                  <a:srgbClr val="000000"/>
                </a:solidFill>
                <a:uFill>
                  <a:solidFill>
                    <a:srgbClr val="FFFFFF"/>
                  </a:solidFill>
                </a:uFill>
                <a:latin typeface="Courier New"/>
                <a:ea typeface="DejaVu Sans"/>
              </a:rPr>
              <a:t>const</a:t>
            </a: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argv</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Suffixes l, v, p and e</a:t>
            </a:r>
          </a:p>
        </p:txBody>
      </p:sp>
      <p:graphicFrame>
        <p:nvGraphicFramePr>
          <p:cNvPr id="4" name="Table 3"/>
          <p:cNvGraphicFramePr>
            <a:graphicFrameLocks noGrp="1"/>
          </p:cNvGraphicFramePr>
          <p:nvPr/>
        </p:nvGraphicFramePr>
        <p:xfrm>
          <a:off x="1791719" y="2278211"/>
          <a:ext cx="5243061" cy="4038304"/>
        </p:xfrm>
        <a:graphic>
          <a:graphicData uri="http://schemas.openxmlformats.org/drawingml/2006/table">
            <a:tbl>
              <a:tblPr/>
              <a:tblGrid>
                <a:gridCol w="1048612">
                  <a:extLst>
                    <a:ext uri="{9D8B030D-6E8A-4147-A177-3AD203B41FA5}">
                      <a16:colId xmlns:a16="http://schemas.microsoft.com/office/drawing/2014/main" val="20000"/>
                    </a:ext>
                  </a:extLst>
                </a:gridCol>
                <a:gridCol w="4194449">
                  <a:extLst>
                    <a:ext uri="{9D8B030D-6E8A-4147-A177-3AD203B41FA5}">
                      <a16:colId xmlns:a16="http://schemas.microsoft.com/office/drawing/2014/main" val="20001"/>
                    </a:ext>
                  </a:extLst>
                </a:gridCol>
              </a:tblGrid>
              <a:tr h="857706">
                <a:tc>
                  <a:txBody>
                    <a:bodyPr/>
                    <a:lstStyle/>
                    <a:p>
                      <a:pPr algn="l"/>
                      <a:r>
                        <a:rPr lang="en-US" sz="1300" i="0" u="none" strike="noStrike">
                          <a:solidFill>
                            <a:srgbClr val="000000"/>
                          </a:solidFill>
                          <a:effectLst/>
                        </a:rPr>
                        <a:t>l </a:t>
                      </a:r>
                    </a:p>
                  </a:txBody>
                  <a:tcPr marL="41104" marR="41104" marT="34253" marB="34253">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7F7FF"/>
                    </a:solidFill>
                  </a:tcPr>
                </a:tc>
                <a:tc>
                  <a:txBody>
                    <a:bodyPr/>
                    <a:lstStyle/>
                    <a:p>
                      <a:pPr algn="l"/>
                      <a:r>
                        <a:rPr lang="en-US" sz="1300" i="0" u="none" strike="noStrike">
                          <a:solidFill>
                            <a:srgbClr val="000000"/>
                          </a:solidFill>
                          <a:effectLst/>
                        </a:rPr>
                        <a:t>specifies that the argument pointers (arg0, arg1, ..., argn) are passed as separate arguments. Typically, the l suffix is used when you know in advance the number of arguments to be passed. </a:t>
                      </a:r>
                    </a:p>
                  </a:txBody>
                  <a:tcPr marL="41104" marR="41104" marT="34253" marB="34253">
                    <a:lnL w="190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7F7FF"/>
                    </a:solidFill>
                  </a:tcPr>
                </a:tc>
                <a:extLst>
                  <a:ext uri="{0D108BD9-81ED-4DB2-BD59-A6C34878D82A}">
                    <a16:rowId xmlns:a16="http://schemas.microsoft.com/office/drawing/2014/main" val="10000"/>
                  </a:ext>
                </a:extLst>
              </a:tr>
              <a:tr h="857706">
                <a:tc>
                  <a:txBody>
                    <a:bodyPr/>
                    <a:lstStyle/>
                    <a:p>
                      <a:pPr algn="l"/>
                      <a:r>
                        <a:rPr lang="en-US" sz="1300" i="0" u="none" strike="noStrike">
                          <a:solidFill>
                            <a:srgbClr val="000000"/>
                          </a:solidFill>
                          <a:effectLst/>
                        </a:rPr>
                        <a:t>v </a:t>
                      </a:r>
                    </a:p>
                  </a:txBody>
                  <a:tcPr marL="41104" marR="41104" marT="34253" marB="34253">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7F7FF"/>
                    </a:solidFill>
                  </a:tcPr>
                </a:tc>
                <a:tc>
                  <a:txBody>
                    <a:bodyPr/>
                    <a:lstStyle/>
                    <a:p>
                      <a:pPr algn="l"/>
                      <a:r>
                        <a:rPr lang="en-US" sz="1300" i="0" u="none" strike="noStrike">
                          <a:solidFill>
                            <a:srgbClr val="000000"/>
                          </a:solidFill>
                          <a:effectLst/>
                        </a:rPr>
                        <a:t>specifies that the argument pointers (argv[0] ..., arg[n]) are passed as an array of pointers. Typically, the v suffix is used when a variable number of arguments is to be passed. </a:t>
                      </a:r>
                    </a:p>
                  </a:txBody>
                  <a:tcPr marL="41104" marR="41104" marT="34253" marB="34253">
                    <a:lnL w="190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7F7FF"/>
                    </a:solidFill>
                  </a:tcPr>
                </a:tc>
                <a:extLst>
                  <a:ext uri="{0D108BD9-81ED-4DB2-BD59-A6C34878D82A}">
                    <a16:rowId xmlns:a16="http://schemas.microsoft.com/office/drawing/2014/main" val="10001"/>
                  </a:ext>
                </a:extLst>
              </a:tr>
              <a:tr h="1449606">
                <a:tc>
                  <a:txBody>
                    <a:bodyPr/>
                    <a:lstStyle/>
                    <a:p>
                      <a:pPr algn="l"/>
                      <a:r>
                        <a:rPr lang="en-US" sz="1300" i="0" u="none" strike="noStrike">
                          <a:solidFill>
                            <a:srgbClr val="000000"/>
                          </a:solidFill>
                          <a:effectLst/>
                        </a:rPr>
                        <a:t>p </a:t>
                      </a:r>
                    </a:p>
                  </a:txBody>
                  <a:tcPr marL="41104" marR="41104" marT="34253" marB="34253">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7F7FF"/>
                    </a:solidFill>
                  </a:tcPr>
                </a:tc>
                <a:tc>
                  <a:txBody>
                    <a:bodyPr/>
                    <a:lstStyle/>
                    <a:p>
                      <a:pPr algn="l"/>
                      <a:r>
                        <a:rPr lang="en-US" sz="1300" i="0" u="none" strike="noStrike">
                          <a:solidFill>
                            <a:srgbClr val="000000"/>
                          </a:solidFill>
                          <a:effectLst/>
                        </a:rPr>
                        <a:t>specifies that the function searches for the file in those directories specified by the PATH environment variable (without the p suffix, the function searches only the current working directory). If the path parameter does not contain an explicit directory, the function searches first the current directory, then the directories set with the PATH environment variable. </a:t>
                      </a:r>
                    </a:p>
                  </a:txBody>
                  <a:tcPr marL="41104" marR="41104" marT="34253" marB="34253">
                    <a:lnL w="190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7F7FF"/>
                    </a:solidFill>
                  </a:tcPr>
                </a:tc>
                <a:extLst>
                  <a:ext uri="{0D108BD9-81ED-4DB2-BD59-A6C34878D82A}">
                    <a16:rowId xmlns:a16="http://schemas.microsoft.com/office/drawing/2014/main" val="10002"/>
                  </a:ext>
                </a:extLst>
              </a:tr>
              <a:tr h="857706">
                <a:tc>
                  <a:txBody>
                    <a:bodyPr/>
                    <a:lstStyle/>
                    <a:p>
                      <a:pPr algn="l"/>
                      <a:r>
                        <a:rPr lang="en-US" sz="1300" i="0" u="none" strike="noStrike">
                          <a:solidFill>
                            <a:srgbClr val="000000"/>
                          </a:solidFill>
                          <a:effectLst/>
                        </a:rPr>
                        <a:t>e </a:t>
                      </a:r>
                    </a:p>
                  </a:txBody>
                  <a:tcPr marL="41104" marR="41104" marT="34253" marB="34253">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9525" cap="flat" cmpd="sng" algn="ctr">
                      <a:solidFill>
                        <a:srgbClr val="C8CDDE"/>
                      </a:solidFill>
                      <a:prstDash val="solid"/>
                      <a:round/>
                      <a:headEnd type="none" w="med" len="med"/>
                      <a:tailEnd type="none" w="med" len="med"/>
                    </a:lnB>
                    <a:solidFill>
                      <a:srgbClr val="F7F7FF"/>
                    </a:solidFill>
                  </a:tcPr>
                </a:tc>
                <a:tc>
                  <a:txBody>
                    <a:bodyPr/>
                    <a:lstStyle/>
                    <a:p>
                      <a:pPr algn="l"/>
                      <a:r>
                        <a:rPr lang="en-US" sz="1300" i="0" u="none" strike="noStrike" dirty="0">
                          <a:solidFill>
                            <a:srgbClr val="000000"/>
                          </a:solidFill>
                          <a:effectLst/>
                        </a:rPr>
                        <a:t>specifies that the argument </a:t>
                      </a:r>
                      <a:r>
                        <a:rPr lang="en-US" sz="1300" i="0" u="none" strike="noStrike" dirty="0" err="1">
                          <a:solidFill>
                            <a:srgbClr val="000000"/>
                          </a:solidFill>
                          <a:effectLst/>
                        </a:rPr>
                        <a:t>env</a:t>
                      </a:r>
                      <a:r>
                        <a:rPr lang="en-US" sz="1300" i="0" u="none" strike="noStrike" dirty="0">
                          <a:solidFill>
                            <a:srgbClr val="000000"/>
                          </a:solidFill>
                          <a:effectLst/>
                        </a:rPr>
                        <a:t> can be passed to the child process, letting you alter the environment for the child process. Without the e suffix, child processes inherit the environment of the parent process. </a:t>
                      </a:r>
                    </a:p>
                  </a:txBody>
                  <a:tcPr marL="41104" marR="41104" marT="34253" marB="34253">
                    <a:lnL w="190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9525" cap="flat" cmpd="sng" algn="ctr">
                      <a:solidFill>
                        <a:srgbClr val="C8CDDE"/>
                      </a:solidFill>
                      <a:prstDash val="solid"/>
                      <a:round/>
                      <a:headEnd type="none" w="med" len="med"/>
                      <a:tailEnd type="none" w="med" len="med"/>
                    </a:lnB>
                    <a:solidFill>
                      <a:srgbClr val="F7F7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6203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Linux Process Creation: </a:t>
            </a:r>
            <a:r>
              <a:rPr lang="en-US" sz="3600" b="0" strike="noStrike" spc="-1">
                <a:solidFill>
                  <a:srgbClr val="000000"/>
                </a:solidFill>
                <a:uFill>
                  <a:solidFill>
                    <a:srgbClr val="FFFFFF"/>
                  </a:solidFill>
                </a:uFill>
                <a:latin typeface="Courier New"/>
                <a:ea typeface="DejaVu Sans"/>
              </a:rPr>
              <a:t>exec() </a:t>
            </a:r>
            <a:endParaRPr lang="en-US" sz="1800" b="0" strike="noStrike" spc="-1">
              <a:solidFill>
                <a:srgbClr val="000000"/>
              </a:solidFill>
              <a:uFill>
                <a:solidFill>
                  <a:srgbClr val="FFFFFF"/>
                </a:solidFill>
              </a:uFill>
              <a:latin typeface="Arial"/>
            </a:endParaRPr>
          </a:p>
        </p:txBody>
      </p:sp>
      <p:sp>
        <p:nvSpPr>
          <p:cNvPr id="404" name="CustomShape 2"/>
          <p:cNvSpPr/>
          <p:nvPr/>
        </p:nvSpPr>
        <p:spPr>
          <a:xfrm>
            <a:off x="747720" y="2009880"/>
            <a:ext cx="7865338" cy="4463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SG" sz="1800" b="0" strike="noStrike" spc="-1" dirty="0">
                <a:solidFill>
                  <a:srgbClr val="000000"/>
                </a:solidFill>
                <a:uFill>
                  <a:solidFill>
                    <a:srgbClr val="FFFFFF"/>
                  </a:solidFill>
                </a:uFill>
                <a:latin typeface="Courier New"/>
                <a:ea typeface="DejaVu Sans"/>
              </a:rPr>
              <a:t>#include &lt;</a:t>
            </a:r>
            <a:r>
              <a:rPr lang="en-SG" sz="1800" b="0" strike="noStrike" spc="-1" dirty="0" err="1">
                <a:solidFill>
                  <a:srgbClr val="000000"/>
                </a:solidFill>
                <a:uFill>
                  <a:solidFill>
                    <a:srgbClr val="FFFFFF"/>
                  </a:solidFill>
                </a:uFill>
                <a:latin typeface="Courier New"/>
                <a:ea typeface="DejaVu Sans"/>
              </a:rPr>
              <a:t>stdio.h</a:t>
            </a:r>
            <a:r>
              <a:rPr lang="en-SG" sz="1800" b="0" strike="noStrike" spc="-1" dirty="0">
                <a:solidFill>
                  <a:srgbClr val="000000"/>
                </a:solidFill>
                <a:uFill>
                  <a:solidFill>
                    <a:srgbClr val="FFFFFF"/>
                  </a:solidFill>
                </a:uFill>
                <a:latin typeface="Courier New"/>
                <a:ea typeface="DejaVu Sans"/>
              </a:rPr>
              <a:t>&gt;</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#include &lt;</a:t>
            </a:r>
            <a:r>
              <a:rPr lang="en-SG" sz="1800" b="0" strike="noStrike" spc="-1" dirty="0" err="1">
                <a:solidFill>
                  <a:srgbClr val="000000"/>
                </a:solidFill>
                <a:uFill>
                  <a:solidFill>
                    <a:srgbClr val="FFFFFF"/>
                  </a:solidFill>
                </a:uFill>
                <a:latin typeface="Courier New"/>
                <a:ea typeface="DejaVu Sans"/>
              </a:rPr>
              <a:t>unistd.h</a:t>
            </a:r>
            <a:r>
              <a:rPr lang="en-SG" sz="1800" b="0" strike="noStrike" spc="-1" dirty="0">
                <a:solidFill>
                  <a:srgbClr val="000000"/>
                </a:solidFill>
                <a:uFill>
                  <a:solidFill>
                    <a:srgbClr val="FFFFFF"/>
                  </a:solidFill>
                </a:uFill>
                <a:latin typeface="Courier New"/>
                <a:ea typeface="DejaVu Sans"/>
              </a:rPr>
              <a:t>&gt;</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#include &lt;sys/</a:t>
            </a:r>
            <a:r>
              <a:rPr lang="en-SG" sz="1800" b="0" strike="noStrike" spc="-1" dirty="0" err="1">
                <a:solidFill>
                  <a:srgbClr val="000000"/>
                </a:solidFill>
                <a:uFill>
                  <a:solidFill>
                    <a:srgbClr val="FFFFFF"/>
                  </a:solidFill>
                </a:uFill>
                <a:latin typeface="Courier New"/>
                <a:ea typeface="DejaVu Sans"/>
              </a:rPr>
              <a:t>wait.h</a:t>
            </a:r>
            <a:r>
              <a:rPr lang="en-SG" sz="1800" b="0" strike="noStrike" spc="-1" dirty="0">
                <a:solidFill>
                  <a:srgbClr val="000000"/>
                </a:solidFill>
                <a:uFill>
                  <a:solidFill>
                    <a:srgbClr val="FFFFFF"/>
                  </a:solidFill>
                </a:uFill>
                <a:latin typeface="Courier New"/>
                <a:ea typeface="DejaVu Sans"/>
              </a:rPr>
              <a:t>&gt;</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err="1">
                <a:solidFill>
                  <a:srgbClr val="000000"/>
                </a:solidFill>
                <a:uFill>
                  <a:solidFill>
                    <a:srgbClr val="FFFFFF"/>
                  </a:solidFill>
                </a:uFill>
                <a:latin typeface="Courier New"/>
                <a:ea typeface="DejaVu Sans"/>
              </a:rPr>
              <a:t>int</a:t>
            </a:r>
            <a:r>
              <a:rPr lang="en-SG" sz="1800" b="0" strike="noStrike" spc="-1" dirty="0">
                <a:solidFill>
                  <a:srgbClr val="000000"/>
                </a:solidFill>
                <a:uFill>
                  <a:solidFill>
                    <a:srgbClr val="FFFFFF"/>
                  </a:solidFill>
                </a:uFill>
                <a:latin typeface="Courier New"/>
                <a:ea typeface="DejaVu Sans"/>
              </a:rPr>
              <a:t> main(void) {</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r>
              <a:rPr lang="en-SG" sz="1800" b="0" strike="noStrike" spc="-1" dirty="0" err="1">
                <a:solidFill>
                  <a:srgbClr val="000000"/>
                </a:solidFill>
                <a:uFill>
                  <a:solidFill>
                    <a:srgbClr val="FFFFFF"/>
                  </a:solidFill>
                </a:uFill>
                <a:latin typeface="Courier New"/>
                <a:ea typeface="DejaVu Sans"/>
              </a:rPr>
              <a:t>int</a:t>
            </a:r>
            <a:r>
              <a:rPr lang="en-SG" sz="1800" b="0" strike="noStrike" spc="-1" dirty="0">
                <a:solidFill>
                  <a:srgbClr val="000000"/>
                </a:solidFill>
                <a:uFill>
                  <a:solidFill>
                    <a:srgbClr val="FFFFFF"/>
                  </a:solidFill>
                </a:uFill>
                <a:latin typeface="Courier New"/>
                <a:ea typeface="DejaVu Sans"/>
              </a:rPr>
              <a:t> </a:t>
            </a:r>
            <a:r>
              <a:rPr lang="en-SG" sz="1800" b="0" strike="noStrike" spc="-1" dirty="0" err="1">
                <a:solidFill>
                  <a:srgbClr val="000000"/>
                </a:solidFill>
                <a:uFill>
                  <a:solidFill>
                    <a:srgbClr val="FFFFFF"/>
                  </a:solidFill>
                </a:uFill>
                <a:latin typeface="Courier New"/>
                <a:ea typeface="DejaVu Sans"/>
              </a:rPr>
              <a:t>pid</a:t>
            </a:r>
            <a:r>
              <a:rPr lang="en-SG" sz="18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r>
              <a:rPr lang="en-SG" sz="1800" b="0" strike="noStrike" spc="-1" dirty="0" err="1">
                <a:solidFill>
                  <a:srgbClr val="000000"/>
                </a:solidFill>
                <a:uFill>
                  <a:solidFill>
                    <a:srgbClr val="FFFFFF"/>
                  </a:solidFill>
                </a:uFill>
                <a:latin typeface="Courier New"/>
                <a:ea typeface="DejaVu Sans"/>
              </a:rPr>
              <a:t>fprintf</a:t>
            </a:r>
            <a:r>
              <a:rPr lang="en-SG" sz="1800" b="0" strike="noStrike" spc="-1" dirty="0">
                <a:solidFill>
                  <a:srgbClr val="000000"/>
                </a:solidFill>
                <a:uFill>
                  <a:solidFill>
                    <a:srgbClr val="FFFFFF"/>
                  </a:solidFill>
                </a:uFill>
                <a:latin typeface="Courier New"/>
                <a:ea typeface="DejaVu Sans"/>
              </a:rPr>
              <a:t>(</a:t>
            </a:r>
            <a:r>
              <a:rPr lang="en-SG" sz="1800" b="0" strike="noStrike" spc="-1" dirty="0" err="1">
                <a:solidFill>
                  <a:srgbClr val="000000"/>
                </a:solidFill>
                <a:uFill>
                  <a:solidFill>
                    <a:srgbClr val="FFFFFF"/>
                  </a:solidFill>
                </a:uFill>
                <a:latin typeface="Courier New"/>
                <a:ea typeface="DejaVu Sans"/>
              </a:rPr>
              <a:t>stdout</a:t>
            </a:r>
            <a:r>
              <a:rPr lang="en-SG" sz="1800" b="0" strike="noStrike" spc="-1" dirty="0">
                <a:solidFill>
                  <a:srgbClr val="000000"/>
                </a:solidFill>
                <a:uFill>
                  <a:solidFill>
                    <a:srgbClr val="FFFFFF"/>
                  </a:solidFill>
                </a:uFill>
                <a:latin typeface="Courier New"/>
                <a:ea typeface="DejaVu Sans"/>
              </a:rPr>
              <a:t>,"creating child process\n");</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r>
              <a:rPr lang="en-SG" sz="1800" b="0" strike="noStrike" spc="-1" dirty="0" err="1">
                <a:solidFill>
                  <a:srgbClr val="000000"/>
                </a:solidFill>
                <a:uFill>
                  <a:solidFill>
                    <a:srgbClr val="FFFFFF"/>
                  </a:solidFill>
                </a:uFill>
                <a:latin typeface="Courier New"/>
                <a:ea typeface="DejaVu Sans"/>
              </a:rPr>
              <a:t>pid</a:t>
            </a:r>
            <a:r>
              <a:rPr lang="en-SG" sz="1800" b="0" strike="noStrike" spc="-1" dirty="0">
                <a:solidFill>
                  <a:srgbClr val="000000"/>
                </a:solidFill>
                <a:uFill>
                  <a:solidFill>
                    <a:srgbClr val="FFFFFF"/>
                  </a:solidFill>
                </a:uFill>
                <a:latin typeface="Courier New"/>
                <a:ea typeface="DejaVu Sans"/>
              </a:rPr>
              <a:t> = fork();</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if (</a:t>
            </a:r>
            <a:r>
              <a:rPr lang="en-SG" sz="1800" b="0" strike="noStrike" spc="-1" dirty="0" err="1">
                <a:solidFill>
                  <a:srgbClr val="000000"/>
                </a:solidFill>
                <a:uFill>
                  <a:solidFill>
                    <a:srgbClr val="FFFFFF"/>
                  </a:solidFill>
                </a:uFill>
                <a:latin typeface="Courier New"/>
                <a:ea typeface="DejaVu Sans"/>
              </a:rPr>
              <a:t>pid</a:t>
            </a:r>
            <a:r>
              <a:rPr lang="en-SG" sz="1800" b="0" strike="noStrike" spc="-1" dirty="0">
                <a:solidFill>
                  <a:srgbClr val="000000"/>
                </a:solidFill>
                <a:uFill>
                  <a:solidFill>
                    <a:srgbClr val="FFFFFF"/>
                  </a:solidFill>
                </a:uFill>
                <a:latin typeface="Courier New"/>
                <a:ea typeface="DejaVu Sans"/>
              </a:rPr>
              <a:t> == 0)</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r>
              <a:rPr lang="en-SG" sz="1800" b="0" strike="noStrike" spc="-1" dirty="0" err="1">
                <a:solidFill>
                  <a:srgbClr val="000000"/>
                </a:solidFill>
                <a:uFill>
                  <a:solidFill>
                    <a:srgbClr val="FFFFFF"/>
                  </a:solidFill>
                </a:uFill>
                <a:latin typeface="Courier New"/>
                <a:ea typeface="DejaVu Sans"/>
              </a:rPr>
              <a:t>execl</a:t>
            </a:r>
            <a:r>
              <a:rPr lang="en-SG" sz="1800" b="0" strike="noStrike" spc="-1" dirty="0">
                <a:solidFill>
                  <a:srgbClr val="000000"/>
                </a:solidFill>
                <a:uFill>
                  <a:solidFill>
                    <a:srgbClr val="FFFFFF"/>
                  </a:solidFill>
                </a:uFill>
                <a:latin typeface="Courier New"/>
                <a:ea typeface="DejaVu Sans"/>
              </a:rPr>
              <a:t>("/</a:t>
            </a:r>
            <a:r>
              <a:rPr lang="en-SG" sz="1800" b="0" strike="noStrike" spc="-1" dirty="0" err="1">
                <a:solidFill>
                  <a:srgbClr val="000000"/>
                </a:solidFill>
                <a:uFill>
                  <a:solidFill>
                    <a:srgbClr val="FFFFFF"/>
                  </a:solidFill>
                </a:uFill>
                <a:latin typeface="Courier New"/>
                <a:ea typeface="DejaVu Sans"/>
              </a:rPr>
              <a:t>usr</a:t>
            </a:r>
            <a:r>
              <a:rPr lang="en-SG" sz="1800" b="0" strike="noStrike" spc="-1" dirty="0">
                <a:solidFill>
                  <a:srgbClr val="000000"/>
                </a:solidFill>
                <a:uFill>
                  <a:solidFill>
                    <a:srgbClr val="FFFFFF"/>
                  </a:solidFill>
                </a:uFill>
                <a:latin typeface="Courier New"/>
                <a:ea typeface="DejaVu Sans"/>
              </a:rPr>
              <a:t>/games/gnome-</a:t>
            </a:r>
            <a:r>
              <a:rPr lang="en-SG" sz="1800" b="0" strike="noStrike" spc="-1" dirty="0" err="1">
                <a:solidFill>
                  <a:srgbClr val="000000"/>
                </a:solidFill>
                <a:uFill>
                  <a:solidFill>
                    <a:srgbClr val="FFFFFF"/>
                  </a:solidFill>
                </a:uFill>
                <a:latin typeface="Courier New"/>
                <a:ea typeface="DejaVu Sans"/>
              </a:rPr>
              <a:t>sudoku</a:t>
            </a:r>
            <a:r>
              <a:rPr lang="en-SG" sz="1800" b="0" strike="noStrike" spc="-1" dirty="0">
                <a:solidFill>
                  <a:srgbClr val="000000"/>
                </a:solidFill>
                <a:uFill>
                  <a:solidFill>
                    <a:srgbClr val="FFFFFF"/>
                  </a:solidFill>
                </a:uFill>
                <a:latin typeface="Courier New"/>
                <a:ea typeface="DejaVu Sans"/>
              </a:rPr>
              <a:t>","</a:t>
            </a:r>
            <a:r>
              <a:rPr lang="en-SG" sz="1800" b="0" strike="noStrike" spc="-1" dirty="0" err="1">
                <a:solidFill>
                  <a:srgbClr val="000000"/>
                </a:solidFill>
                <a:uFill>
                  <a:solidFill>
                    <a:srgbClr val="FFFFFF"/>
                  </a:solidFill>
                </a:uFill>
                <a:latin typeface="Courier New"/>
                <a:ea typeface="DejaVu Sans"/>
              </a:rPr>
              <a:t>sudoku</a:t>
            </a:r>
            <a:r>
              <a:rPr lang="en-SG" sz="1800" b="0" strike="noStrike" spc="-1" dirty="0">
                <a:solidFill>
                  <a:srgbClr val="000000"/>
                </a:solidFill>
                <a:uFill>
                  <a:solidFill>
                    <a:srgbClr val="FFFFFF"/>
                  </a:solidFill>
                </a:uFill>
                <a:latin typeface="Courier New"/>
                <a:ea typeface="DejaVu Sans"/>
              </a:rPr>
              <a:t>",NULL);</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else {</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r>
              <a:rPr lang="en-SG" sz="1800" b="0" strike="noStrike" spc="-1" dirty="0" err="1">
                <a:solidFill>
                  <a:srgbClr val="000000"/>
                </a:solidFill>
                <a:uFill>
                  <a:solidFill>
                    <a:srgbClr val="FFFFFF"/>
                  </a:solidFill>
                </a:uFill>
                <a:latin typeface="Courier New"/>
                <a:ea typeface="DejaVu Sans"/>
              </a:rPr>
              <a:t>fprintf</a:t>
            </a:r>
            <a:r>
              <a:rPr lang="en-SG" sz="1800" b="0" strike="noStrike" spc="-1" dirty="0">
                <a:solidFill>
                  <a:srgbClr val="000000"/>
                </a:solidFill>
                <a:uFill>
                  <a:solidFill>
                    <a:srgbClr val="FFFFFF"/>
                  </a:solidFill>
                </a:uFill>
                <a:latin typeface="Courier New"/>
                <a:ea typeface="DejaVu Sans"/>
              </a:rPr>
              <a:t>(</a:t>
            </a:r>
            <a:r>
              <a:rPr lang="en-SG" sz="1800" b="0" strike="noStrike" spc="-1" dirty="0" err="1">
                <a:solidFill>
                  <a:srgbClr val="000000"/>
                </a:solidFill>
                <a:uFill>
                  <a:solidFill>
                    <a:srgbClr val="FFFFFF"/>
                  </a:solidFill>
                </a:uFill>
                <a:latin typeface="Courier New"/>
                <a:ea typeface="DejaVu Sans"/>
              </a:rPr>
              <a:t>stdout</a:t>
            </a:r>
            <a:r>
              <a:rPr lang="en-SG" sz="1800" b="0" strike="noStrike" spc="-1" dirty="0">
                <a:solidFill>
                  <a:srgbClr val="000000"/>
                </a:solidFill>
                <a:uFill>
                  <a:solidFill>
                    <a:srgbClr val="FFFFFF"/>
                  </a:solidFill>
                </a:uFill>
                <a:latin typeface="Courier New"/>
                <a:ea typeface="DejaVu Sans"/>
              </a:rPr>
              <a:t>,"waiting for child to terminate\n");</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wait(NULL);</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r>
              <a:rPr lang="en-SG" sz="1800" b="0" strike="noStrike" spc="-1" dirty="0" err="1">
                <a:solidFill>
                  <a:srgbClr val="000000"/>
                </a:solidFill>
                <a:uFill>
                  <a:solidFill>
                    <a:srgbClr val="FFFFFF"/>
                  </a:solidFill>
                </a:uFill>
                <a:latin typeface="Courier New"/>
                <a:ea typeface="DejaVu Sans"/>
              </a:rPr>
              <a:t>fprintf</a:t>
            </a:r>
            <a:r>
              <a:rPr lang="en-SG" sz="1800" b="0" strike="noStrike" spc="-1" dirty="0">
                <a:solidFill>
                  <a:srgbClr val="000000"/>
                </a:solidFill>
                <a:uFill>
                  <a:solidFill>
                    <a:srgbClr val="FFFFFF"/>
                  </a:solidFill>
                </a:uFill>
                <a:latin typeface="Courier New"/>
                <a:ea typeface="DejaVu Sans"/>
              </a:rPr>
              <a:t>(</a:t>
            </a:r>
            <a:r>
              <a:rPr lang="en-SG" sz="1800" b="0" strike="noStrike" spc="-1" dirty="0" err="1">
                <a:solidFill>
                  <a:srgbClr val="000000"/>
                </a:solidFill>
                <a:uFill>
                  <a:solidFill>
                    <a:srgbClr val="FFFFFF"/>
                  </a:solidFill>
                </a:uFill>
                <a:latin typeface="Courier New"/>
                <a:ea typeface="DejaVu Sans"/>
              </a:rPr>
              <a:t>stdout</a:t>
            </a:r>
            <a:r>
              <a:rPr lang="en-SG" sz="1800" b="0" strike="noStrike" spc="-1" dirty="0">
                <a:solidFill>
                  <a:srgbClr val="000000"/>
                </a:solidFill>
                <a:uFill>
                  <a:solidFill>
                    <a:srgbClr val="FFFFFF"/>
                  </a:solidFill>
                </a:uFill>
                <a:latin typeface="Courier New"/>
                <a:ea typeface="DejaVu Sans"/>
              </a:rPr>
              <a:t>,"parent terminating\n");</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  return 0;</a:t>
            </a:r>
            <a:endParaRPr lang="en-SG" sz="1800" b="0" strike="noStrike" spc="-1" dirty="0">
              <a:solidFill>
                <a:srgbClr val="000000"/>
              </a:solidFill>
              <a:uFill>
                <a:solidFill>
                  <a:srgbClr val="FFFFFF"/>
                </a:solidFill>
              </a:uFill>
              <a:latin typeface="Arial"/>
            </a:endParaRPr>
          </a:p>
          <a:p>
            <a:pPr>
              <a:lnSpc>
                <a:spcPct val="100000"/>
              </a:lnSpc>
            </a:pPr>
            <a:r>
              <a:rPr lang="en-SG" sz="18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p:txBody>
      </p:sp>
      <p:sp>
        <p:nvSpPr>
          <p:cNvPr id="2" name="Rectangle 1"/>
          <p:cNvSpPr/>
          <p:nvPr/>
        </p:nvSpPr>
        <p:spPr>
          <a:xfrm>
            <a:off x="4691819" y="2141176"/>
            <a:ext cx="4572000" cy="830997"/>
          </a:xfrm>
          <a:prstGeom prst="rect">
            <a:avLst/>
          </a:prstGeom>
        </p:spPr>
        <p:txBody>
          <a:bodyPr>
            <a:spAutoFit/>
          </a:bodyPr>
          <a:lstStyle/>
          <a:p>
            <a:r>
              <a:rPr lang="en-US" sz="1600" dirty="0">
                <a:solidFill>
                  <a:srgbClr val="444444"/>
                </a:solidFill>
                <a:latin typeface="verdana" panose="020B0604030504040204" pitchFamily="34" charset="0"/>
              </a:rPr>
              <a:t>The first argument, by convention, should point to the filename associated with the file being executed</a:t>
            </a:r>
            <a:endParaRPr lang="en-US" sz="1600" dirty="0"/>
          </a:p>
        </p:txBody>
      </p:sp>
      <p:cxnSp>
        <p:nvCxnSpPr>
          <p:cNvPr id="4" name="Straight Arrow Connector 3"/>
          <p:cNvCxnSpPr/>
          <p:nvPr/>
        </p:nvCxnSpPr>
        <p:spPr>
          <a:xfrm flipH="1">
            <a:off x="6049290" y="2823210"/>
            <a:ext cx="591540" cy="141831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How exec works (1)</a:t>
            </a:r>
            <a:endParaRPr lang="en-US" sz="1800" b="0" strike="noStrike" spc="-1">
              <a:solidFill>
                <a:srgbClr val="000000"/>
              </a:solidFill>
              <a:uFill>
                <a:solidFill>
                  <a:srgbClr val="FFFFFF"/>
                </a:solidFill>
              </a:uFill>
              <a:latin typeface="Arial"/>
            </a:endParaRPr>
          </a:p>
        </p:txBody>
      </p:sp>
      <p:sp>
        <p:nvSpPr>
          <p:cNvPr id="406" name="CustomShape 2"/>
          <p:cNvSpPr/>
          <p:nvPr/>
        </p:nvSpPr>
        <p:spPr>
          <a:xfrm>
            <a:off x="6172560" y="785880"/>
            <a:ext cx="1571400" cy="585756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07" name="CustomShape 3"/>
          <p:cNvSpPr/>
          <p:nvPr/>
        </p:nvSpPr>
        <p:spPr>
          <a:xfrm>
            <a:off x="6336720" y="428760"/>
            <a:ext cx="1186920" cy="42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22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p:txBody>
      </p:sp>
      <p:sp>
        <p:nvSpPr>
          <p:cNvPr id="408" name="CustomShape 4"/>
          <p:cNvSpPr/>
          <p:nvPr/>
        </p:nvSpPr>
        <p:spPr>
          <a:xfrm>
            <a:off x="6191640" y="3926880"/>
            <a:ext cx="1545120" cy="214488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409" name="CustomShape 5"/>
          <p:cNvSpPr/>
          <p:nvPr/>
        </p:nvSpPr>
        <p:spPr>
          <a:xfrm>
            <a:off x="7706520" y="6404400"/>
            <a:ext cx="518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low</a:t>
            </a:r>
            <a:endParaRPr lang="en-SG" sz="1800" b="0" strike="noStrike" spc="-1">
              <a:solidFill>
                <a:srgbClr val="000000"/>
              </a:solidFill>
              <a:uFill>
                <a:solidFill>
                  <a:srgbClr val="FFFFFF"/>
                </a:solidFill>
              </a:uFill>
              <a:latin typeface="Arial"/>
            </a:endParaRPr>
          </a:p>
        </p:txBody>
      </p:sp>
      <p:sp>
        <p:nvSpPr>
          <p:cNvPr id="410" name="CustomShape 6"/>
          <p:cNvSpPr/>
          <p:nvPr/>
        </p:nvSpPr>
        <p:spPr>
          <a:xfrm>
            <a:off x="6190560" y="3534480"/>
            <a:ext cx="1545120" cy="379080"/>
          </a:xfrm>
          <a:prstGeom prst="rect">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411" name="CustomShape 7"/>
          <p:cNvSpPr/>
          <p:nvPr/>
        </p:nvSpPr>
        <p:spPr>
          <a:xfrm>
            <a:off x="6193440" y="2260440"/>
            <a:ext cx="1563120" cy="12614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12" name="CustomShape 8"/>
          <p:cNvSpPr/>
          <p:nvPr/>
        </p:nvSpPr>
        <p:spPr>
          <a:xfrm>
            <a:off x="6215040" y="2279880"/>
            <a:ext cx="1535760" cy="379080"/>
          </a:xfrm>
          <a:prstGeom prst="rect">
            <a:avLst/>
          </a:prstGeom>
          <a:solidFill>
            <a:schemeClr val="accent4"/>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413" name="CustomShape 9"/>
          <p:cNvSpPr/>
          <p:nvPr/>
        </p:nvSpPr>
        <p:spPr>
          <a:xfrm>
            <a:off x="6203520" y="3142080"/>
            <a:ext cx="1535760" cy="37908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414" name="CustomShape 10"/>
          <p:cNvSpPr/>
          <p:nvPr/>
        </p:nvSpPr>
        <p:spPr>
          <a:xfrm rot="5400000">
            <a:off x="6879960" y="2769480"/>
            <a:ext cx="219240"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415" name="CustomShape 11"/>
          <p:cNvSpPr/>
          <p:nvPr/>
        </p:nvSpPr>
        <p:spPr>
          <a:xfrm rot="16200000" flipV="1">
            <a:off x="6880680" y="3020040"/>
            <a:ext cx="219240"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416" name="CustomShape 12"/>
          <p:cNvSpPr/>
          <p:nvPr/>
        </p:nvSpPr>
        <p:spPr>
          <a:xfrm>
            <a:off x="485280" y="1727640"/>
            <a:ext cx="7572240" cy="22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2000" b="0" strike="noStrike" spc="-1" dirty="0" err="1">
                <a:solidFill>
                  <a:srgbClr val="000000"/>
                </a:solidFill>
                <a:uFill>
                  <a:solidFill>
                    <a:srgbClr val="FFFFFF"/>
                  </a:solidFill>
                </a:uFill>
                <a:latin typeface="Courier New"/>
                <a:ea typeface="DejaVu Sans"/>
              </a:rPr>
              <a:t>int</a:t>
            </a:r>
            <a:r>
              <a:rPr lang="en-SG" sz="2000" b="0" strike="noStrike" spc="-1" dirty="0">
                <a:solidFill>
                  <a:srgbClr val="000000"/>
                </a:solidFill>
                <a:uFill>
                  <a:solidFill>
                    <a:srgbClr val="FFFFFF"/>
                  </a:solidFill>
                </a:uFill>
                <a:latin typeface="Courier New"/>
                <a:ea typeface="DejaVu Sans"/>
              </a:rPr>
              <a:t> main(void) </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r>
              <a:rPr lang="en-SG" sz="2000" b="0" strike="noStrike" spc="-1" dirty="0" err="1">
                <a:solidFill>
                  <a:srgbClr val="000000"/>
                </a:solidFill>
                <a:uFill>
                  <a:solidFill>
                    <a:srgbClr val="FFFFFF"/>
                  </a:solidFill>
                </a:uFill>
                <a:latin typeface="Courier New"/>
                <a:ea typeface="DejaVu Sans"/>
              </a:rPr>
              <a:t>execl</a:t>
            </a:r>
            <a:r>
              <a:rPr lang="en-SG" sz="2000" b="0" strike="noStrike" spc="-1" dirty="0">
                <a:solidFill>
                  <a:srgbClr val="000000"/>
                </a:solidFill>
                <a:uFill>
                  <a:solidFill>
                    <a:srgbClr val="FFFFFF"/>
                  </a:solidFill>
                </a:uFill>
                <a:latin typeface="Courier New"/>
                <a:ea typeface="DejaVu Sans"/>
              </a:rPr>
              <a:t>(“/bin/</a:t>
            </a:r>
            <a:r>
              <a:rPr lang="en-SG" sz="2000" b="0" strike="noStrike" spc="-1" dirty="0" err="1">
                <a:solidFill>
                  <a:srgbClr val="000000"/>
                </a:solidFill>
                <a:uFill>
                  <a:solidFill>
                    <a:srgbClr val="FFFFFF"/>
                  </a:solidFill>
                </a:uFill>
                <a:latin typeface="Courier New"/>
                <a:ea typeface="DejaVu Sans"/>
              </a:rPr>
              <a:t>ls</a:t>
            </a:r>
            <a:r>
              <a:rPr lang="en-SG" sz="2000" b="0" strike="noStrike" spc="-1" dirty="0">
                <a:solidFill>
                  <a:srgbClr val="000000"/>
                </a:solidFill>
                <a:uFill>
                  <a:solidFill>
                    <a:srgbClr val="FFFFFF"/>
                  </a:solidFill>
                </a:uFill>
                <a:latin typeface="Courier New"/>
                <a:ea typeface="DejaVu Sans"/>
              </a:rPr>
              <a:t>”,“</a:t>
            </a:r>
            <a:r>
              <a:rPr lang="en-SG" sz="2000" b="0" strike="noStrike" spc="-1" dirty="0" err="1">
                <a:solidFill>
                  <a:srgbClr val="000000"/>
                </a:solidFill>
                <a:uFill>
                  <a:solidFill>
                    <a:srgbClr val="FFFFFF"/>
                  </a:solidFill>
                </a:uFill>
                <a:latin typeface="Courier New"/>
                <a:ea typeface="DejaVu Sans"/>
              </a:rPr>
              <a:t>ls</a:t>
            </a:r>
            <a:r>
              <a:rPr lang="en-SG" sz="2000" b="0" strike="noStrike" spc="-1" dirty="0">
                <a:solidFill>
                  <a:srgbClr val="000000"/>
                </a:solidFill>
                <a:uFill>
                  <a:solidFill>
                    <a:srgbClr val="FFFFFF"/>
                  </a:solidFill>
                </a:uFill>
                <a:latin typeface="Courier New"/>
                <a:ea typeface="DejaVu Sans"/>
              </a:rPr>
              <a:t>”, NULL);</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p:txBody>
      </p:sp>
      <p:sp>
        <p:nvSpPr>
          <p:cNvPr id="417" name="CustomShape 13"/>
          <p:cNvSpPr/>
          <p:nvPr/>
        </p:nvSpPr>
        <p:spPr>
          <a:xfrm>
            <a:off x="698040" y="2709000"/>
            <a:ext cx="406440" cy="341280"/>
          </a:xfrm>
          <a:prstGeom prst="rightArrow">
            <a:avLst>
              <a:gd name="adj1" fmla="val 50000"/>
              <a:gd name="adj2" fmla="val 50000"/>
            </a:avLst>
          </a:prstGeom>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18" name="CustomShape 14"/>
          <p:cNvSpPr/>
          <p:nvPr/>
        </p:nvSpPr>
        <p:spPr>
          <a:xfrm>
            <a:off x="5288760" y="4917600"/>
            <a:ext cx="49680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PC</a:t>
            </a:r>
            <a:endParaRPr lang="en-SG" sz="1800" b="0" strike="noStrike" spc="-1">
              <a:solidFill>
                <a:srgbClr val="000000"/>
              </a:solidFill>
              <a:uFill>
                <a:solidFill>
                  <a:srgbClr val="FFFFFF"/>
                </a:solidFill>
              </a:uFill>
              <a:latin typeface="Arial"/>
            </a:endParaRPr>
          </a:p>
        </p:txBody>
      </p:sp>
      <p:sp>
        <p:nvSpPr>
          <p:cNvPr id="419" name="CustomShape 15"/>
          <p:cNvSpPr/>
          <p:nvPr/>
        </p:nvSpPr>
        <p:spPr>
          <a:xfrm>
            <a:off x="6157800" y="4643280"/>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420" name="CustomShape 16"/>
          <p:cNvSpPr/>
          <p:nvPr/>
        </p:nvSpPr>
        <p:spPr>
          <a:xfrm flipV="1">
            <a:off x="5774040" y="5099760"/>
            <a:ext cx="38376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421" name="CustomShape 17"/>
          <p:cNvSpPr/>
          <p:nvPr/>
        </p:nvSpPr>
        <p:spPr>
          <a:xfrm>
            <a:off x="7786800" y="3929040"/>
            <a:ext cx="213840" cy="214272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22" name="CustomShape 18"/>
          <p:cNvSpPr/>
          <p:nvPr/>
        </p:nvSpPr>
        <p:spPr>
          <a:xfrm>
            <a:off x="8104680" y="4786200"/>
            <a:ext cx="73728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Code</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Of </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b.exe</a:t>
            </a:r>
            <a:endParaRPr lang="en-SG" sz="1800" b="0" strike="noStrike" spc="-1">
              <a:solidFill>
                <a:srgbClr val="000000"/>
              </a:solidFill>
              <a:uFill>
                <a:solidFill>
                  <a:srgbClr val="FFFFFF"/>
                </a:solidFill>
              </a:uFill>
              <a:latin typeface="Arial"/>
            </a:endParaRPr>
          </a:p>
        </p:txBody>
      </p:sp>
      <p:sp>
        <p:nvSpPr>
          <p:cNvPr id="423" name="CustomShape 19"/>
          <p:cNvSpPr/>
          <p:nvPr/>
        </p:nvSpPr>
        <p:spPr>
          <a:xfrm>
            <a:off x="2325240" y="3855600"/>
            <a:ext cx="484200" cy="642600"/>
          </a:xfrm>
          <a:prstGeom prst="down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24" name="CustomShape 20"/>
          <p:cNvSpPr/>
          <p:nvPr/>
        </p:nvSpPr>
        <p:spPr>
          <a:xfrm>
            <a:off x="2876400" y="3992400"/>
            <a:ext cx="10803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compiles</a:t>
            </a:r>
            <a:endParaRPr lang="en-SG" sz="1800" b="0" strike="noStrike" spc="-1">
              <a:solidFill>
                <a:srgbClr val="000000"/>
              </a:solidFill>
              <a:uFill>
                <a:solidFill>
                  <a:srgbClr val="FFFFFF"/>
                </a:solidFill>
              </a:uFill>
              <a:latin typeface="Arial"/>
            </a:endParaRPr>
          </a:p>
        </p:txBody>
      </p:sp>
      <p:sp>
        <p:nvSpPr>
          <p:cNvPr id="425" name="CustomShape 21"/>
          <p:cNvSpPr/>
          <p:nvPr/>
        </p:nvSpPr>
        <p:spPr>
          <a:xfrm>
            <a:off x="2246760" y="4500720"/>
            <a:ext cx="737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b.exe</a:t>
            </a:r>
            <a:endParaRPr lang="en-SG" sz="1800" b="0" strike="noStrike" spc="-1">
              <a:solidFill>
                <a:srgbClr val="000000"/>
              </a:solidFill>
              <a:uFill>
                <a:solidFill>
                  <a:srgbClr val="FFFFFF"/>
                </a:solidFill>
              </a:uFill>
              <a:latin typeface="Arial"/>
            </a:endParaRPr>
          </a:p>
        </p:txBody>
      </p:sp>
      <p:sp>
        <p:nvSpPr>
          <p:cNvPr id="426" name="CustomShape 22"/>
          <p:cNvSpPr/>
          <p:nvPr/>
        </p:nvSpPr>
        <p:spPr>
          <a:xfrm>
            <a:off x="5072040" y="4572000"/>
            <a:ext cx="914040" cy="914040"/>
          </a:xfrm>
          <a:prstGeom prst="ellipse">
            <a:avLst/>
          </a:prstGeom>
          <a:noFill/>
          <a:ln w="12600">
            <a:solidFill>
              <a:srgbClr val="FF0000"/>
            </a:solidFill>
            <a:round/>
          </a:ln>
        </p:spPr>
        <p:style>
          <a:lnRef idx="2">
            <a:schemeClr val="accent1">
              <a:shade val="50000"/>
            </a:schemeClr>
          </a:lnRef>
          <a:fillRef idx="1">
            <a:schemeClr val="accent1"/>
          </a:fillRef>
          <a:effectRef idx="0">
            <a:schemeClr val="accent1"/>
          </a:effectRef>
          <a:fontRef idx="minor"/>
        </p:style>
      </p:sp>
      <p:sp>
        <p:nvSpPr>
          <p:cNvPr id="427" name="CustomShape 23"/>
          <p:cNvSpPr/>
          <p:nvPr/>
        </p:nvSpPr>
        <p:spPr>
          <a:xfrm rot="10800000" flipV="1">
            <a:off x="4493520" y="5041107"/>
            <a:ext cx="594720" cy="47124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428" name="CustomShape 24"/>
          <p:cNvSpPr/>
          <p:nvPr/>
        </p:nvSpPr>
        <p:spPr>
          <a:xfrm>
            <a:off x="3791160" y="5500800"/>
            <a:ext cx="13712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Pointing to</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call to execl</a:t>
            </a:r>
            <a:endParaRPr lang="en-SG" sz="1800" b="0" strike="noStrike" spc="-1">
              <a:solidFill>
                <a:srgbClr val="000000"/>
              </a:solidFill>
              <a:uFill>
                <a:solidFill>
                  <a:srgbClr val="FFFFFF"/>
                </a:solidFill>
              </a:u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How exec works (2)</a:t>
            </a:r>
            <a:endParaRPr lang="en-US" sz="1800" b="0" strike="noStrike" spc="-1">
              <a:solidFill>
                <a:srgbClr val="000000"/>
              </a:solidFill>
              <a:uFill>
                <a:solidFill>
                  <a:srgbClr val="FFFFFF"/>
                </a:solidFill>
              </a:uFill>
              <a:latin typeface="Arial"/>
            </a:endParaRPr>
          </a:p>
        </p:txBody>
      </p:sp>
      <p:sp>
        <p:nvSpPr>
          <p:cNvPr id="430" name="CustomShape 2"/>
          <p:cNvSpPr/>
          <p:nvPr/>
        </p:nvSpPr>
        <p:spPr>
          <a:xfrm>
            <a:off x="485280" y="1727640"/>
            <a:ext cx="7572240" cy="22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2000" b="0" strike="noStrike" spc="-1" dirty="0" err="1">
                <a:solidFill>
                  <a:srgbClr val="000000"/>
                </a:solidFill>
                <a:uFill>
                  <a:solidFill>
                    <a:srgbClr val="FFFFFF"/>
                  </a:solidFill>
                </a:uFill>
                <a:latin typeface="Courier New"/>
                <a:ea typeface="DejaVu Sans"/>
              </a:rPr>
              <a:t>int</a:t>
            </a:r>
            <a:r>
              <a:rPr lang="en-SG" sz="2000" b="0" strike="noStrike" spc="-1" dirty="0">
                <a:solidFill>
                  <a:srgbClr val="000000"/>
                </a:solidFill>
                <a:uFill>
                  <a:solidFill>
                    <a:srgbClr val="FFFFFF"/>
                  </a:solidFill>
                </a:uFill>
                <a:latin typeface="Courier New"/>
                <a:ea typeface="DejaVu Sans"/>
              </a:rPr>
              <a:t> main(void) </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r>
              <a:rPr lang="en-SG" sz="2000" b="0" strike="noStrike" spc="-1" dirty="0" err="1">
                <a:solidFill>
                  <a:srgbClr val="000000"/>
                </a:solidFill>
                <a:uFill>
                  <a:solidFill>
                    <a:srgbClr val="FFFFFF"/>
                  </a:solidFill>
                </a:uFill>
                <a:latin typeface="Courier New"/>
                <a:ea typeface="DejaVu Sans"/>
              </a:rPr>
              <a:t>execl</a:t>
            </a:r>
            <a:r>
              <a:rPr lang="en-SG" sz="2000" b="0" strike="noStrike" spc="-1" dirty="0">
                <a:solidFill>
                  <a:srgbClr val="000000"/>
                </a:solidFill>
                <a:uFill>
                  <a:solidFill>
                    <a:srgbClr val="FFFFFF"/>
                  </a:solidFill>
                </a:uFill>
                <a:latin typeface="Courier New"/>
                <a:ea typeface="DejaVu Sans"/>
              </a:rPr>
              <a:t>(“/bin/</a:t>
            </a:r>
            <a:r>
              <a:rPr lang="en-SG" sz="2000" b="0" strike="noStrike" spc="-1" dirty="0" err="1">
                <a:solidFill>
                  <a:srgbClr val="000000"/>
                </a:solidFill>
                <a:uFill>
                  <a:solidFill>
                    <a:srgbClr val="FFFFFF"/>
                  </a:solidFill>
                </a:uFill>
                <a:latin typeface="Courier New"/>
                <a:ea typeface="DejaVu Sans"/>
              </a:rPr>
              <a:t>ls</a:t>
            </a:r>
            <a:r>
              <a:rPr lang="en-SG" sz="2000" b="0" strike="noStrike" spc="-1" dirty="0">
                <a:solidFill>
                  <a:srgbClr val="000000"/>
                </a:solidFill>
                <a:uFill>
                  <a:solidFill>
                    <a:srgbClr val="FFFFFF"/>
                  </a:solidFill>
                </a:uFill>
                <a:latin typeface="Courier New"/>
                <a:ea typeface="DejaVu Sans"/>
              </a:rPr>
              <a:t>”,“</a:t>
            </a:r>
            <a:r>
              <a:rPr lang="en-SG" sz="2000" b="0" strike="noStrike" spc="-1" dirty="0" err="1">
                <a:solidFill>
                  <a:srgbClr val="000000"/>
                </a:solidFill>
                <a:uFill>
                  <a:solidFill>
                    <a:srgbClr val="FFFFFF"/>
                  </a:solidFill>
                </a:uFill>
                <a:latin typeface="Courier New"/>
                <a:ea typeface="DejaVu Sans"/>
              </a:rPr>
              <a:t>ls</a:t>
            </a:r>
            <a:r>
              <a:rPr lang="en-SG" sz="2000" b="0" strike="noStrike" spc="-1">
                <a:solidFill>
                  <a:srgbClr val="000000"/>
                </a:solidFill>
                <a:uFill>
                  <a:solidFill>
                    <a:srgbClr val="FFFFFF"/>
                  </a:solidFill>
                </a:uFill>
                <a:latin typeface="Courier New"/>
                <a:ea typeface="DejaVu Sans"/>
              </a:rPr>
              <a:t>”, NULL);</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a:lnSpc>
                <a:spcPct val="100000"/>
              </a:lnSpc>
            </a:pPr>
            <a:r>
              <a:rPr lang="en-SG" sz="20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p:txBody>
      </p:sp>
      <p:sp>
        <p:nvSpPr>
          <p:cNvPr id="431" name="CustomShape 3"/>
          <p:cNvSpPr/>
          <p:nvPr/>
        </p:nvSpPr>
        <p:spPr>
          <a:xfrm>
            <a:off x="698040" y="2709000"/>
            <a:ext cx="406440" cy="341280"/>
          </a:xfrm>
          <a:prstGeom prst="rightArrow">
            <a:avLst>
              <a:gd name="adj1" fmla="val 50000"/>
              <a:gd name="adj2" fmla="val 50000"/>
            </a:avLst>
          </a:prstGeom>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32" name="CustomShape 4"/>
          <p:cNvSpPr/>
          <p:nvPr/>
        </p:nvSpPr>
        <p:spPr>
          <a:xfrm>
            <a:off x="6172560" y="785880"/>
            <a:ext cx="1571400" cy="585756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33" name="CustomShape 5"/>
          <p:cNvSpPr/>
          <p:nvPr/>
        </p:nvSpPr>
        <p:spPr>
          <a:xfrm>
            <a:off x="6336720" y="428760"/>
            <a:ext cx="1186920" cy="42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2200" b="0" strike="noStrike" spc="-1">
                <a:solidFill>
                  <a:srgbClr val="000000"/>
                </a:solidFill>
                <a:uFill>
                  <a:solidFill>
                    <a:srgbClr val="FFFFFF"/>
                  </a:solidFill>
                </a:uFill>
                <a:latin typeface="Arial"/>
                <a:ea typeface="DejaVu Sans"/>
              </a:rPr>
              <a:t>Memory</a:t>
            </a:r>
            <a:endParaRPr lang="en-SG" sz="1800" b="0" strike="noStrike" spc="-1">
              <a:solidFill>
                <a:srgbClr val="000000"/>
              </a:solidFill>
              <a:uFill>
                <a:solidFill>
                  <a:srgbClr val="FFFFFF"/>
                </a:solidFill>
              </a:uFill>
              <a:latin typeface="Arial"/>
            </a:endParaRPr>
          </a:p>
        </p:txBody>
      </p:sp>
      <p:sp>
        <p:nvSpPr>
          <p:cNvPr id="434" name="CustomShape 6"/>
          <p:cNvSpPr/>
          <p:nvPr/>
        </p:nvSpPr>
        <p:spPr>
          <a:xfrm>
            <a:off x="6191640" y="3926880"/>
            <a:ext cx="1545120" cy="379080"/>
          </a:xfrm>
          <a:prstGeom prst="rect">
            <a:avLst/>
          </a:prstGeom>
          <a:solidFill>
            <a:schemeClr val="tx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text</a:t>
            </a:r>
            <a:endParaRPr lang="en-SG" sz="1800" b="0" strike="noStrike" spc="-1">
              <a:solidFill>
                <a:srgbClr val="000000"/>
              </a:solidFill>
              <a:uFill>
                <a:solidFill>
                  <a:srgbClr val="FFFFFF"/>
                </a:solidFill>
              </a:uFill>
              <a:latin typeface="Arial"/>
            </a:endParaRPr>
          </a:p>
        </p:txBody>
      </p:sp>
      <p:sp>
        <p:nvSpPr>
          <p:cNvPr id="435" name="CustomShape 7"/>
          <p:cNvSpPr/>
          <p:nvPr/>
        </p:nvSpPr>
        <p:spPr>
          <a:xfrm>
            <a:off x="7706520" y="6404400"/>
            <a:ext cx="518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low</a:t>
            </a:r>
            <a:endParaRPr lang="en-SG" sz="1800" b="0" strike="noStrike" spc="-1">
              <a:solidFill>
                <a:srgbClr val="000000"/>
              </a:solidFill>
              <a:uFill>
                <a:solidFill>
                  <a:srgbClr val="FFFFFF"/>
                </a:solidFill>
              </a:uFill>
              <a:latin typeface="Arial"/>
            </a:endParaRPr>
          </a:p>
        </p:txBody>
      </p:sp>
      <p:sp>
        <p:nvSpPr>
          <p:cNvPr id="436" name="CustomShape 8"/>
          <p:cNvSpPr/>
          <p:nvPr/>
        </p:nvSpPr>
        <p:spPr>
          <a:xfrm>
            <a:off x="6190560" y="3534480"/>
            <a:ext cx="1545120" cy="379080"/>
          </a:xfrm>
          <a:prstGeom prst="rect">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FFFFFF"/>
                </a:solidFill>
                <a:uFill>
                  <a:solidFill>
                    <a:srgbClr val="FFFFFF"/>
                  </a:solidFill>
                </a:uFill>
                <a:latin typeface="Arial"/>
                <a:ea typeface="DejaVu Sans"/>
              </a:rPr>
              <a:t>data</a:t>
            </a:r>
            <a:endParaRPr lang="en-SG" sz="1800" b="0" strike="noStrike" spc="-1">
              <a:solidFill>
                <a:srgbClr val="000000"/>
              </a:solidFill>
              <a:uFill>
                <a:solidFill>
                  <a:srgbClr val="FFFFFF"/>
                </a:solidFill>
              </a:uFill>
              <a:latin typeface="Arial"/>
            </a:endParaRPr>
          </a:p>
        </p:txBody>
      </p:sp>
      <p:sp>
        <p:nvSpPr>
          <p:cNvPr id="437" name="CustomShape 9"/>
          <p:cNvSpPr/>
          <p:nvPr/>
        </p:nvSpPr>
        <p:spPr>
          <a:xfrm>
            <a:off x="6193440" y="2260440"/>
            <a:ext cx="1563120" cy="126144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38" name="CustomShape 10"/>
          <p:cNvSpPr/>
          <p:nvPr/>
        </p:nvSpPr>
        <p:spPr>
          <a:xfrm>
            <a:off x="6215040" y="2279880"/>
            <a:ext cx="1535760" cy="379080"/>
          </a:xfrm>
          <a:prstGeom prst="rect">
            <a:avLst/>
          </a:prstGeom>
          <a:solidFill>
            <a:schemeClr val="accent4"/>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p:txBody>
      </p:sp>
      <p:sp>
        <p:nvSpPr>
          <p:cNvPr id="439" name="CustomShape 11"/>
          <p:cNvSpPr/>
          <p:nvPr/>
        </p:nvSpPr>
        <p:spPr>
          <a:xfrm>
            <a:off x="6203520" y="3142080"/>
            <a:ext cx="1535760" cy="379080"/>
          </a:xfrm>
          <a:prstGeom prst="rect">
            <a:avLst/>
          </a:prstGeom>
          <a:solidFill>
            <a:schemeClr val="bg2"/>
          </a:solidFill>
          <a:ln w="126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p:txBody>
      </p:sp>
      <p:sp>
        <p:nvSpPr>
          <p:cNvPr id="440" name="CustomShape 12"/>
          <p:cNvSpPr/>
          <p:nvPr/>
        </p:nvSpPr>
        <p:spPr>
          <a:xfrm rot="5400000">
            <a:off x="6879960" y="2769480"/>
            <a:ext cx="219240" cy="108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441" name="CustomShape 13"/>
          <p:cNvSpPr/>
          <p:nvPr/>
        </p:nvSpPr>
        <p:spPr>
          <a:xfrm rot="16200000" flipV="1">
            <a:off x="6880680" y="3020040"/>
            <a:ext cx="219240" cy="2520"/>
          </a:xfrm>
          <a:custGeom>
            <a:avLst/>
            <a:gdLst/>
            <a:ahLst/>
            <a:cxnLst/>
            <a:rect l="l" t="t" r="r" b="b"/>
            <a:pathLst>
              <a:path w="21600" h="21600">
                <a:moveTo>
                  <a:pt x="0" y="0"/>
                </a:moveTo>
                <a:lnTo>
                  <a:pt x="21600" y="21600"/>
                </a:lnTo>
              </a:path>
            </a:pathLst>
          </a:custGeom>
          <a:noFill/>
          <a:ln w="1908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442" name="CustomShape 14"/>
          <p:cNvSpPr/>
          <p:nvPr/>
        </p:nvSpPr>
        <p:spPr>
          <a:xfrm>
            <a:off x="5288760" y="3917520"/>
            <a:ext cx="49680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PC</a:t>
            </a:r>
            <a:endParaRPr lang="en-SG" sz="1800" b="0" strike="noStrike" spc="-1">
              <a:solidFill>
                <a:srgbClr val="000000"/>
              </a:solidFill>
              <a:uFill>
                <a:solidFill>
                  <a:srgbClr val="FFFFFF"/>
                </a:solidFill>
              </a:uFill>
              <a:latin typeface="Arial"/>
            </a:endParaRPr>
          </a:p>
        </p:txBody>
      </p:sp>
      <p:sp>
        <p:nvSpPr>
          <p:cNvPr id="443" name="CustomShape 15"/>
          <p:cNvSpPr/>
          <p:nvPr/>
        </p:nvSpPr>
        <p:spPr>
          <a:xfrm>
            <a:off x="6157800" y="3643200"/>
            <a:ext cx="914040" cy="914040"/>
          </a:xfrm>
          <a:prstGeom prst="rect">
            <a:avLst/>
          </a:prstGeom>
          <a:noFill/>
          <a:ln w="12600">
            <a:noFill/>
          </a:ln>
        </p:spPr>
        <p:style>
          <a:lnRef idx="2">
            <a:schemeClr val="accent1">
              <a:shade val="50000"/>
            </a:schemeClr>
          </a:lnRef>
          <a:fillRef idx="1">
            <a:schemeClr val="accent1"/>
          </a:fillRef>
          <a:effectRef idx="0">
            <a:schemeClr val="accent1"/>
          </a:effectRef>
          <a:fontRef idx="minor"/>
        </p:style>
      </p:sp>
      <p:sp>
        <p:nvSpPr>
          <p:cNvPr id="444" name="CustomShape 16"/>
          <p:cNvSpPr/>
          <p:nvPr/>
        </p:nvSpPr>
        <p:spPr>
          <a:xfrm flipV="1">
            <a:off x="5774040" y="4099680"/>
            <a:ext cx="383760" cy="1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445" name="CustomShape 17"/>
          <p:cNvSpPr/>
          <p:nvPr/>
        </p:nvSpPr>
        <p:spPr>
          <a:xfrm>
            <a:off x="7786800" y="3929040"/>
            <a:ext cx="142560" cy="4284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46" name="CustomShape 18"/>
          <p:cNvSpPr/>
          <p:nvPr/>
        </p:nvSpPr>
        <p:spPr>
          <a:xfrm>
            <a:off x="7961760" y="3857760"/>
            <a:ext cx="77544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Code</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Of </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ls.exe</a:t>
            </a:r>
            <a:endParaRPr lang="en-SG" sz="1800" b="0" strike="noStrike" spc="-1">
              <a:solidFill>
                <a:srgbClr val="000000"/>
              </a:solidFill>
              <a:uFill>
                <a:solidFill>
                  <a:srgbClr val="FFFFFF"/>
                </a:solidFill>
              </a:uFill>
              <a:latin typeface="Arial"/>
            </a:endParaRPr>
          </a:p>
        </p:txBody>
      </p:sp>
      <p:sp>
        <p:nvSpPr>
          <p:cNvPr id="447" name="CustomShape 19"/>
          <p:cNvSpPr/>
          <p:nvPr/>
        </p:nvSpPr>
        <p:spPr>
          <a:xfrm>
            <a:off x="7786800" y="2286000"/>
            <a:ext cx="142560" cy="15714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48" name="CustomShape 20"/>
          <p:cNvSpPr/>
          <p:nvPr/>
        </p:nvSpPr>
        <p:spPr>
          <a:xfrm>
            <a:off x="7914240" y="2571840"/>
            <a:ext cx="114588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New</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Stack,</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Heap.</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Data of ls</a:t>
            </a:r>
            <a:endParaRPr lang="en-SG" sz="1800" b="0" strike="noStrike" spc="-1">
              <a:solidFill>
                <a:srgbClr val="000000"/>
              </a:solidFill>
              <a:uFill>
                <a:solidFill>
                  <a:srgbClr val="FFFFFF"/>
                </a:solidFill>
              </a:u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Windows Process Creation</a:t>
            </a:r>
            <a:endParaRPr lang="en-US" sz="1800" b="0" strike="noStrike" spc="-1">
              <a:solidFill>
                <a:srgbClr val="000000"/>
              </a:solidFill>
              <a:uFill>
                <a:solidFill>
                  <a:srgbClr val="FFFFFF"/>
                </a:solidFill>
              </a:uFill>
              <a:latin typeface="Arial"/>
            </a:endParaRPr>
          </a:p>
        </p:txBody>
      </p:sp>
      <p:sp>
        <p:nvSpPr>
          <p:cNvPr id="450" name="CustomShape 2"/>
          <p:cNvSpPr/>
          <p:nvPr/>
        </p:nvSpPr>
        <p:spPr>
          <a:xfrm>
            <a:off x="747720" y="2009880"/>
            <a:ext cx="7543800" cy="18759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228600" indent="-228240">
              <a:lnSpc>
                <a:spcPct val="90000"/>
              </a:lnSpc>
              <a:buClr>
                <a:srgbClr val="000000"/>
              </a:buClr>
              <a:buFont typeface="Arial"/>
              <a:buChar char="•"/>
            </a:pPr>
            <a:r>
              <a:rPr lang="en-SG" sz="2400" b="0" strike="noStrike" spc="-1">
                <a:solidFill>
                  <a:srgbClr val="000000"/>
                </a:solidFill>
                <a:uFill>
                  <a:solidFill>
                    <a:srgbClr val="FFFFFF"/>
                  </a:solidFill>
                </a:uFill>
                <a:latin typeface="Courier New"/>
                <a:ea typeface="DejaVu Sans"/>
              </a:rPr>
              <a:t>CreateProcess()</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400" b="0" strike="noStrike" spc="-1">
                <a:solidFill>
                  <a:srgbClr val="000000"/>
                </a:solidFill>
                <a:uFill>
                  <a:solidFill>
                    <a:srgbClr val="FFFFFF"/>
                  </a:solidFill>
                </a:uFill>
                <a:latin typeface="Arial"/>
                <a:ea typeface="DejaVu Sans"/>
              </a:rPr>
              <a:t>Takes in 10 arguments!</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400" b="0" strike="noStrike" spc="-1">
                <a:solidFill>
                  <a:srgbClr val="000000"/>
                </a:solidFill>
                <a:uFill>
                  <a:solidFill>
                    <a:srgbClr val="FFFFFF"/>
                  </a:solidFill>
                </a:uFill>
                <a:latin typeface="Courier New"/>
                <a:ea typeface="DejaVu Sans"/>
              </a:rPr>
              <a:t>WaitForSingleObject()</a:t>
            </a:r>
            <a:endParaRPr lang="en-SG"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SG" sz="2400" b="0" strike="noStrike" spc="-1">
                <a:solidFill>
                  <a:srgbClr val="000000"/>
                </a:solidFill>
                <a:uFill>
                  <a:solidFill>
                    <a:srgbClr val="FFFFFF"/>
                  </a:solidFill>
                </a:uFill>
                <a:latin typeface="Courier New"/>
                <a:ea typeface="DejaVu Sans"/>
              </a:rPr>
              <a:t>WaitForMultipleObjects()</a:t>
            </a:r>
            <a:endParaRPr lang="en-SG" sz="1800" b="0" strike="noStrike" spc="-1">
              <a:solidFill>
                <a:srgbClr val="000000"/>
              </a:solidFill>
              <a:uFill>
                <a:solidFill>
                  <a:srgbClr val="FFFFFF"/>
                </a:solidFill>
              </a:u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Context of a process</a:t>
            </a:r>
            <a:endParaRPr lang="en-US" sz="1800" b="0" strike="noStrike" spc="-1">
              <a:solidFill>
                <a:srgbClr val="000000"/>
              </a:solidFill>
              <a:uFill>
                <a:solidFill>
                  <a:srgbClr val="FFFFFF"/>
                </a:solidFill>
              </a:uFill>
              <a:latin typeface="Arial"/>
            </a:endParaRPr>
          </a:p>
        </p:txBody>
      </p:sp>
      <p:sp>
        <p:nvSpPr>
          <p:cNvPr id="122" name="TextShape 2"/>
          <p:cNvSpPr txBox="1"/>
          <p:nvPr/>
        </p:nvSpPr>
        <p:spPr>
          <a:xfrm>
            <a:off x="747720" y="1926720"/>
            <a:ext cx="7719480" cy="508608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Arial"/>
                <a:ea typeface="DejaVu Sans"/>
              </a:rPr>
              <a:t>User registers (including FPs, PC, SP).</a:t>
            </a:r>
            <a:endParaRPr lang="en-US" sz="2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Arial"/>
                <a:ea typeface="DejaVu Sans"/>
              </a:rPr>
              <a:t>Status flags and other special registers (more later)</a:t>
            </a:r>
            <a:endParaRPr lang="en-US" sz="2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Arial"/>
                <a:ea typeface="DejaVu Sans"/>
              </a:rPr>
              <a:t>Why registers only?</a:t>
            </a:r>
            <a:endParaRPr lang="en-US" sz="2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How about ALU, Control Unit and all the stuff in Memory?</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Treat ALU and Control Unit like a black box</a:t>
            </a:r>
            <a:endParaRPr lang="en-US" sz="1800" b="0" strike="noStrike" spc="-1">
              <a:solidFill>
                <a:srgbClr val="000000"/>
              </a:solidFill>
              <a:uFill>
                <a:solidFill>
                  <a:srgbClr val="FFFFFF"/>
                </a:solidFill>
              </a:uFill>
              <a:latin typeface="Arial"/>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Registers are the input into ALU and Control Unit</a:t>
            </a:r>
            <a:endParaRPr lang="en-US" sz="1800" b="0" strike="noStrike" spc="-1">
              <a:solidFill>
                <a:srgbClr val="000000"/>
              </a:solidFill>
              <a:uFill>
                <a:solidFill>
                  <a:srgbClr val="FFFFFF"/>
                </a:solidFill>
              </a:uFill>
              <a:latin typeface="Arial"/>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Save the registers values and restore them later.</a:t>
            </a:r>
            <a:endParaRPr lang="en-US" sz="1800" b="0" strike="noStrike" spc="-1">
              <a:solidFill>
                <a:srgbClr val="000000"/>
              </a:solidFill>
              <a:uFill>
                <a:solidFill>
                  <a:srgbClr val="FFFFFF"/>
                </a:solidFill>
              </a:uFill>
              <a:latin typeface="Arial"/>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Same register values ensure the same behaviour from ALU and Control Unit.</a:t>
            </a:r>
            <a:endParaRPr lang="en-US" sz="1800" b="0" strike="noStrike" spc="-1">
              <a:solidFill>
                <a:srgbClr val="000000"/>
              </a:solidFill>
              <a:uFill>
                <a:solidFill>
                  <a:srgbClr val="FFFFFF"/>
                </a:solidFill>
              </a:uFill>
              <a:latin typeface="Arial"/>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Memory taken care of by OS memory management.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Example: CreateProcess</a:t>
            </a:r>
            <a:endParaRPr lang="en-US" sz="1800" b="0" strike="noStrike" spc="-1">
              <a:solidFill>
                <a:srgbClr val="000000"/>
              </a:solidFill>
              <a:uFill>
                <a:solidFill>
                  <a:srgbClr val="FFFFFF"/>
                </a:solidFill>
              </a:uFill>
              <a:latin typeface="Arial"/>
            </a:endParaRPr>
          </a:p>
        </p:txBody>
      </p:sp>
      <p:sp>
        <p:nvSpPr>
          <p:cNvPr id="452" name="CustomShape 2"/>
          <p:cNvSpPr/>
          <p:nvPr/>
        </p:nvSpPr>
        <p:spPr>
          <a:xfrm>
            <a:off x="618119" y="1730160"/>
            <a:ext cx="8201415"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8240">
              <a:lnSpc>
                <a:spcPct val="100000"/>
              </a:lnSpc>
            </a:pPr>
            <a:r>
              <a:rPr lang="en-SG" sz="1600" b="0" strike="noStrike" spc="-1" dirty="0">
                <a:solidFill>
                  <a:srgbClr val="000000"/>
                </a:solidFill>
                <a:uFill>
                  <a:solidFill>
                    <a:srgbClr val="FFFFFF"/>
                  </a:solidFill>
                </a:uFill>
                <a:latin typeface="Courier New"/>
                <a:ea typeface="DejaVu Sans"/>
              </a:rPr>
              <a:t>#include &lt;</a:t>
            </a:r>
            <a:r>
              <a:rPr lang="en-SG" sz="1600" b="0" strike="noStrike" spc="-1" dirty="0" err="1">
                <a:solidFill>
                  <a:srgbClr val="000000"/>
                </a:solidFill>
                <a:uFill>
                  <a:solidFill>
                    <a:srgbClr val="FFFFFF"/>
                  </a:solidFill>
                </a:uFill>
                <a:latin typeface="Courier New"/>
                <a:ea typeface="DejaVu Sans"/>
              </a:rPr>
              <a:t>iostream</a:t>
            </a:r>
            <a:r>
              <a:rPr lang="en-SG" sz="1600" b="0" strike="noStrike" spc="-1" dirty="0">
                <a:solidFill>
                  <a:srgbClr val="000000"/>
                </a:solidFill>
                <a:uFill>
                  <a:solidFill>
                    <a:srgbClr val="FFFFFF"/>
                  </a:solidFill>
                </a:uFill>
                <a:latin typeface="Courier New"/>
                <a:ea typeface="DejaVu Sans"/>
              </a:rPr>
              <a:t>&gt;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#include &lt;</a:t>
            </a:r>
            <a:r>
              <a:rPr lang="en-SG" sz="1600" b="0" strike="noStrike" spc="-1" dirty="0" err="1">
                <a:solidFill>
                  <a:srgbClr val="000000"/>
                </a:solidFill>
                <a:uFill>
                  <a:solidFill>
                    <a:srgbClr val="FFFFFF"/>
                  </a:solidFill>
                </a:uFill>
                <a:latin typeface="Courier New"/>
                <a:ea typeface="DejaVu Sans"/>
              </a:rPr>
              <a:t>windows.h</a:t>
            </a:r>
            <a:r>
              <a:rPr lang="en-SG" sz="1600" b="0" strike="noStrike" spc="-1" dirty="0">
                <a:solidFill>
                  <a:srgbClr val="000000"/>
                </a:solidFill>
                <a:uFill>
                  <a:solidFill>
                    <a:srgbClr val="FFFFFF"/>
                  </a:solidFill>
                </a:uFill>
                <a:latin typeface="Courier New"/>
                <a:ea typeface="DejaVu Sans"/>
              </a:rPr>
              <a:t>&gt;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using namespace </a:t>
            </a:r>
            <a:r>
              <a:rPr lang="en-SG" sz="1600" b="0" strike="noStrike" spc="-1" dirty="0" err="1">
                <a:solidFill>
                  <a:srgbClr val="000000"/>
                </a:solidFill>
                <a:uFill>
                  <a:solidFill>
                    <a:srgbClr val="FFFFFF"/>
                  </a:solidFill>
                </a:uFill>
                <a:latin typeface="Courier New"/>
                <a:ea typeface="DejaVu Sans"/>
              </a:rPr>
              <a:t>std</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err="1">
                <a:solidFill>
                  <a:srgbClr val="000000"/>
                </a:solidFill>
                <a:uFill>
                  <a:solidFill>
                    <a:srgbClr val="FFFFFF"/>
                  </a:solidFill>
                </a:uFill>
                <a:latin typeface="Courier New"/>
                <a:ea typeface="DejaVu Sans"/>
              </a:rPr>
              <a:t>int</a:t>
            </a:r>
            <a:r>
              <a:rPr lang="en-SG" sz="1600" b="0" strike="noStrike" spc="-1" dirty="0">
                <a:solidFill>
                  <a:srgbClr val="000000"/>
                </a:solidFill>
                <a:uFill>
                  <a:solidFill>
                    <a:srgbClr val="FFFFFF"/>
                  </a:solidFill>
                </a:uFill>
                <a:latin typeface="Courier New"/>
                <a:ea typeface="DejaVu Sans"/>
              </a:rPr>
              <a:t> main(void)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STARTUPINFO </a:t>
            </a:r>
            <a:r>
              <a:rPr lang="en-SG" sz="1600" b="0" strike="noStrike" spc="-1" dirty="0" err="1">
                <a:solidFill>
                  <a:srgbClr val="000000"/>
                </a:solidFill>
                <a:uFill>
                  <a:solidFill>
                    <a:srgbClr val="FFFFFF"/>
                  </a:solidFill>
                </a:uFill>
                <a:latin typeface="Courier New"/>
                <a:ea typeface="DejaVu Sans"/>
              </a:rPr>
              <a:t>start_info</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PROCESS_INFORMATION </a:t>
            </a:r>
            <a:r>
              <a:rPr lang="en-SG" sz="1600" b="0" strike="noStrike" spc="-1" dirty="0" err="1">
                <a:solidFill>
                  <a:srgbClr val="000000"/>
                </a:solidFill>
                <a:uFill>
                  <a:solidFill>
                    <a:srgbClr val="FFFFFF"/>
                  </a:solidFill>
                </a:uFill>
                <a:latin typeface="Courier New"/>
                <a:ea typeface="DejaVu Sans"/>
              </a:rPr>
              <a:t>proc_info</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ZeroMemory</a:t>
            </a:r>
            <a:r>
              <a:rPr lang="en-SG" sz="1600" b="0" strike="noStrike" spc="-1" dirty="0">
                <a:solidFill>
                  <a:srgbClr val="000000"/>
                </a:solidFill>
                <a:uFill>
                  <a:solidFill>
                    <a:srgbClr val="FFFFFF"/>
                  </a:solidFill>
                </a:uFill>
                <a:latin typeface="Courier New"/>
                <a:ea typeface="DejaVu Sans"/>
              </a:rPr>
              <a:t>(&amp;</a:t>
            </a:r>
            <a:r>
              <a:rPr lang="en-SG" sz="1600" b="0" strike="noStrike" spc="-1" dirty="0" err="1">
                <a:solidFill>
                  <a:srgbClr val="000000"/>
                </a:solidFill>
                <a:uFill>
                  <a:solidFill>
                    <a:srgbClr val="FFFFFF"/>
                  </a:solidFill>
                </a:uFill>
                <a:latin typeface="Courier New"/>
                <a:ea typeface="DejaVu Sans"/>
              </a:rPr>
              <a:t>start_info,sizeof</a:t>
            </a:r>
            <a:r>
              <a:rPr lang="en-SG" sz="1600" b="0" strike="noStrike" spc="-1" dirty="0">
                <a:solidFill>
                  <a:srgbClr val="000000"/>
                </a:solidFill>
                <a:uFill>
                  <a:solidFill>
                    <a:srgbClr val="FFFFFF"/>
                  </a:solidFill>
                </a:uFill>
                <a:latin typeface="Courier New"/>
                <a:ea typeface="DejaVu Sans"/>
              </a:rPr>
              <a:t>(STARTUPINFO));</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ZeroMemory</a:t>
            </a:r>
            <a:r>
              <a:rPr lang="en-SG" sz="1600" b="0" strike="noStrike" spc="-1" dirty="0">
                <a:solidFill>
                  <a:srgbClr val="000000"/>
                </a:solidFill>
                <a:uFill>
                  <a:solidFill>
                    <a:srgbClr val="FFFFFF"/>
                  </a:solidFill>
                </a:uFill>
                <a:latin typeface="Courier New"/>
                <a:ea typeface="DejaVu Sans"/>
              </a:rPr>
              <a:t>(&amp;</a:t>
            </a:r>
            <a:r>
              <a:rPr lang="en-SG" sz="1600" b="0" strike="noStrike" spc="-1" dirty="0" err="1">
                <a:solidFill>
                  <a:srgbClr val="000000"/>
                </a:solidFill>
                <a:uFill>
                  <a:solidFill>
                    <a:srgbClr val="FFFFFF"/>
                  </a:solidFill>
                </a:uFill>
                <a:latin typeface="Courier New"/>
                <a:ea typeface="DejaVu Sans"/>
              </a:rPr>
              <a:t>proc_info,sizeof</a:t>
            </a:r>
            <a:r>
              <a:rPr lang="en-SG" sz="1600" b="0" strike="noStrike" spc="-1" dirty="0">
                <a:solidFill>
                  <a:srgbClr val="000000"/>
                </a:solidFill>
                <a:uFill>
                  <a:solidFill>
                    <a:srgbClr val="FFFFFF"/>
                  </a:solidFill>
                </a:uFill>
                <a:latin typeface="Courier New"/>
                <a:ea typeface="DejaVu Sans"/>
              </a:rPr>
              <a:t>(PROCESS_INFORMATION));</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cout</a:t>
            </a:r>
            <a:r>
              <a:rPr lang="en-SG" sz="1600" b="0" strike="noStrike" spc="-1" dirty="0">
                <a:solidFill>
                  <a:srgbClr val="000000"/>
                </a:solidFill>
                <a:uFill>
                  <a:solidFill>
                    <a:srgbClr val="FFFFFF"/>
                  </a:solidFill>
                </a:uFill>
                <a:latin typeface="Courier New"/>
                <a:ea typeface="DejaVu Sans"/>
              </a:rPr>
              <a:t> &lt;&lt; "creating child process" &lt;&lt; </a:t>
            </a:r>
            <a:r>
              <a:rPr lang="en-SG" sz="1600" b="0" strike="noStrike" spc="-1" dirty="0" err="1">
                <a:solidFill>
                  <a:srgbClr val="000000"/>
                </a:solidFill>
                <a:uFill>
                  <a:solidFill>
                    <a:srgbClr val="FFFFFF"/>
                  </a:solidFill>
                </a:uFill>
                <a:latin typeface="Courier New"/>
                <a:ea typeface="DejaVu Sans"/>
              </a:rPr>
              <a:t>endl</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1" strike="noStrike" spc="-1" dirty="0">
                <a:solidFill>
                  <a:srgbClr val="000000"/>
                </a:solidFill>
                <a:uFill>
                  <a:solidFill>
                    <a:srgbClr val="FFFFFF"/>
                  </a:solidFill>
                </a:uFill>
                <a:latin typeface="Courier New"/>
                <a:ea typeface="DejaVu Sans"/>
              </a:rPr>
              <a:t>  </a:t>
            </a:r>
            <a:r>
              <a:rPr lang="en-SG" sz="1600" b="1" strike="noStrike" spc="-1" dirty="0" err="1">
                <a:solidFill>
                  <a:srgbClr val="000000"/>
                </a:solidFill>
                <a:uFill>
                  <a:solidFill>
                    <a:srgbClr val="FFFFFF"/>
                  </a:solidFill>
                </a:uFill>
                <a:latin typeface="Courier New"/>
                <a:ea typeface="DejaVu Sans"/>
              </a:rPr>
              <a:t>CreateProcess</a:t>
            </a:r>
            <a:r>
              <a:rPr lang="en-SG" sz="1600" b="1" strike="noStrike" spc="-1" dirty="0">
                <a:solidFill>
                  <a:srgbClr val="000000"/>
                </a:solidFill>
                <a:uFill>
                  <a:solidFill>
                    <a:srgbClr val="FFFFFF"/>
                  </a:solidFill>
                </a:uFill>
                <a:latin typeface="Courier New"/>
                <a:ea typeface="DejaVu Sans"/>
              </a:rPr>
              <a:t>("c:\\windows\\system32\\mspaint.exe",0,0,0,FALSE,	0,0,0, &amp;start_info,&amp;</a:t>
            </a:r>
            <a:r>
              <a:rPr lang="en-SG" sz="1600" b="1" strike="noStrike" spc="-1" dirty="0" err="1">
                <a:solidFill>
                  <a:srgbClr val="000000"/>
                </a:solidFill>
                <a:uFill>
                  <a:solidFill>
                    <a:srgbClr val="FFFFFF"/>
                  </a:solidFill>
                </a:uFill>
                <a:latin typeface="Courier New"/>
                <a:ea typeface="DejaVu Sans"/>
              </a:rPr>
              <a:t>proc_info</a:t>
            </a:r>
            <a:r>
              <a:rPr lang="en-SG" sz="1600" b="1" strike="noStrike" spc="-1" dirty="0">
                <a:solidFill>
                  <a:srgbClr val="000000"/>
                </a:solidFill>
                <a:uFill>
                  <a:solidFill>
                    <a:srgbClr val="FFFFFF"/>
                  </a:solidFill>
                </a:uFill>
                <a:latin typeface="Courier New"/>
                <a:ea typeface="DejaVu Sans"/>
              </a:rPr>
              <a:t>);</a:t>
            </a:r>
            <a:endParaRPr lang="en-SG" sz="1800" b="1"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cout</a:t>
            </a:r>
            <a:r>
              <a:rPr lang="en-SG" sz="1600" b="0" strike="noStrike" spc="-1" dirty="0">
                <a:solidFill>
                  <a:srgbClr val="000000"/>
                </a:solidFill>
                <a:uFill>
                  <a:solidFill>
                    <a:srgbClr val="FFFFFF"/>
                  </a:solidFill>
                </a:uFill>
                <a:latin typeface="Courier New"/>
                <a:ea typeface="DejaVu Sans"/>
              </a:rPr>
              <a:t> &lt;&lt; "waiting for child to terminate" &lt;&lt; </a:t>
            </a:r>
            <a:r>
              <a:rPr lang="en-SG" sz="1600" b="0" strike="noStrike" spc="-1" dirty="0" err="1">
                <a:solidFill>
                  <a:srgbClr val="000000"/>
                </a:solidFill>
                <a:uFill>
                  <a:solidFill>
                    <a:srgbClr val="FFFFFF"/>
                  </a:solidFill>
                </a:uFill>
                <a:latin typeface="Courier New"/>
                <a:ea typeface="DejaVu Sans"/>
              </a:rPr>
              <a:t>endl</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WaitForSingleObject</a:t>
            </a:r>
            <a:r>
              <a:rPr lang="en-SG" sz="1600" b="0" strike="noStrike" spc="-1" dirty="0">
                <a:solidFill>
                  <a:srgbClr val="000000"/>
                </a:solidFill>
                <a:uFill>
                  <a:solidFill>
                    <a:srgbClr val="FFFFFF"/>
                  </a:solidFill>
                </a:uFill>
                <a:latin typeface="Courier New"/>
                <a:ea typeface="DejaVu Sans"/>
              </a:rPr>
              <a:t>(</a:t>
            </a:r>
            <a:r>
              <a:rPr lang="en-SG" sz="1600" b="0" strike="noStrike" spc="-1" dirty="0" err="1">
                <a:solidFill>
                  <a:srgbClr val="000000"/>
                </a:solidFill>
                <a:uFill>
                  <a:solidFill>
                    <a:srgbClr val="FFFFFF"/>
                  </a:solidFill>
                </a:uFill>
                <a:latin typeface="Courier New"/>
                <a:ea typeface="DejaVu Sans"/>
              </a:rPr>
              <a:t>proc_info.hProcess,INFINITE</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cout</a:t>
            </a:r>
            <a:r>
              <a:rPr lang="en-SG" sz="1600" b="0" strike="noStrike" spc="-1" dirty="0">
                <a:solidFill>
                  <a:srgbClr val="000000"/>
                </a:solidFill>
                <a:uFill>
                  <a:solidFill>
                    <a:srgbClr val="FFFFFF"/>
                  </a:solidFill>
                </a:uFill>
                <a:latin typeface="Courier New"/>
                <a:ea typeface="DejaVu Sans"/>
              </a:rPr>
              <a:t> &lt;&lt; "parent terminating" &lt;&lt; </a:t>
            </a:r>
            <a:r>
              <a:rPr lang="en-SG" sz="1600" b="0" strike="noStrike" spc="-1" dirty="0" err="1">
                <a:solidFill>
                  <a:srgbClr val="000000"/>
                </a:solidFill>
                <a:uFill>
                  <a:solidFill>
                    <a:srgbClr val="FFFFFF"/>
                  </a:solidFill>
                </a:uFill>
                <a:latin typeface="Courier New"/>
                <a:ea typeface="DejaVu Sans"/>
              </a:rPr>
              <a:t>endl</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CloseHandle</a:t>
            </a:r>
            <a:r>
              <a:rPr lang="en-SG" sz="1600" b="0" strike="noStrike" spc="-1" dirty="0">
                <a:solidFill>
                  <a:srgbClr val="000000"/>
                </a:solidFill>
                <a:uFill>
                  <a:solidFill>
                    <a:srgbClr val="FFFFFF"/>
                  </a:solidFill>
                </a:uFill>
                <a:latin typeface="Courier New"/>
                <a:ea typeface="DejaVu Sans"/>
              </a:rPr>
              <a:t>(</a:t>
            </a:r>
            <a:r>
              <a:rPr lang="en-SG" sz="1600" b="0" strike="noStrike" spc="-1" dirty="0" err="1">
                <a:solidFill>
                  <a:srgbClr val="000000"/>
                </a:solidFill>
                <a:uFill>
                  <a:solidFill>
                    <a:srgbClr val="FFFFFF"/>
                  </a:solidFill>
                </a:uFill>
                <a:latin typeface="Courier New"/>
                <a:ea typeface="DejaVu Sans"/>
              </a:rPr>
              <a:t>proc_info.hProcess</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a:t>
            </a:r>
            <a:r>
              <a:rPr lang="en-SG" sz="1600" b="0" strike="noStrike" spc="-1" dirty="0" err="1">
                <a:solidFill>
                  <a:srgbClr val="000000"/>
                </a:solidFill>
                <a:uFill>
                  <a:solidFill>
                    <a:srgbClr val="FFFFFF"/>
                  </a:solidFill>
                </a:uFill>
                <a:latin typeface="Courier New"/>
                <a:ea typeface="DejaVu Sans"/>
              </a:rPr>
              <a:t>CloseHandle</a:t>
            </a:r>
            <a:r>
              <a:rPr lang="en-SG" sz="1600" b="0" strike="noStrike" spc="-1" dirty="0">
                <a:solidFill>
                  <a:srgbClr val="000000"/>
                </a:solidFill>
                <a:uFill>
                  <a:solidFill>
                    <a:srgbClr val="FFFFFF"/>
                  </a:solidFill>
                </a:uFill>
                <a:latin typeface="Courier New"/>
                <a:ea typeface="DejaVu Sans"/>
              </a:rPr>
              <a:t>(</a:t>
            </a:r>
            <a:r>
              <a:rPr lang="en-SG" sz="1600" b="0" strike="noStrike" spc="-1" dirty="0" err="1">
                <a:solidFill>
                  <a:srgbClr val="000000"/>
                </a:solidFill>
                <a:uFill>
                  <a:solidFill>
                    <a:srgbClr val="FFFFFF"/>
                  </a:solidFill>
                </a:uFill>
                <a:latin typeface="Courier New"/>
                <a:ea typeface="DejaVu Sans"/>
              </a:rPr>
              <a:t>proc_info.hThread</a:t>
            </a: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  return 0;</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6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endParaRPr lang="en-SG" sz="1800" b="0" strike="noStrike" spc="-1" dirty="0">
              <a:solidFill>
                <a:srgbClr val="000000"/>
              </a:solidFill>
              <a:uFill>
                <a:solidFill>
                  <a:srgbClr val="FFFFFF"/>
                </a:solidFill>
              </a:uFill>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TextShape 1"/>
          <p:cNvSpPr txBox="1"/>
          <p:nvPr/>
        </p:nvSpPr>
        <p:spPr>
          <a:xfrm>
            <a:off x="768240" y="585360"/>
            <a:ext cx="7289280" cy="14990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Multiple child processes</a:t>
            </a:r>
            <a:endParaRPr lang="en-US" sz="1800" b="0" strike="noStrike" spc="-1">
              <a:solidFill>
                <a:srgbClr val="000000"/>
              </a:solidFill>
              <a:uFill>
                <a:solidFill>
                  <a:srgbClr val="FFFFFF"/>
                </a:solidFill>
              </a:uFill>
              <a:latin typeface="Arial"/>
            </a:endParaRPr>
          </a:p>
        </p:txBody>
      </p:sp>
      <p:sp>
        <p:nvSpPr>
          <p:cNvPr id="454" name="CustomShape 2"/>
          <p:cNvSpPr/>
          <p:nvPr/>
        </p:nvSpPr>
        <p:spPr>
          <a:xfrm>
            <a:off x="117987" y="1602658"/>
            <a:ext cx="8776173" cy="45184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8240">
              <a:lnSpc>
                <a:spcPct val="100000"/>
              </a:lnSpc>
            </a:pPr>
            <a:r>
              <a:rPr lang="en-SG" sz="1400" b="0" strike="noStrike" spc="-1" dirty="0">
                <a:solidFill>
                  <a:srgbClr val="000000"/>
                </a:solidFill>
                <a:uFill>
                  <a:solidFill>
                    <a:srgbClr val="FFFFFF"/>
                  </a:solidFill>
                </a:uFill>
                <a:latin typeface="Courier New"/>
                <a:ea typeface="DejaVu Sans"/>
              </a:rPr>
              <a:t>#include &lt;</a:t>
            </a:r>
            <a:r>
              <a:rPr lang="en-SG" sz="1400" b="0" strike="noStrike" spc="-1" dirty="0" err="1">
                <a:solidFill>
                  <a:srgbClr val="000000"/>
                </a:solidFill>
                <a:uFill>
                  <a:solidFill>
                    <a:srgbClr val="FFFFFF"/>
                  </a:solidFill>
                </a:uFill>
                <a:latin typeface="Courier New"/>
                <a:ea typeface="DejaVu Sans"/>
              </a:rPr>
              <a:t>iostream</a:t>
            </a:r>
            <a:r>
              <a:rPr lang="en-SG" sz="1400" b="0" strike="noStrike" spc="-1" dirty="0">
                <a:solidFill>
                  <a:srgbClr val="000000"/>
                </a:solidFill>
                <a:uFill>
                  <a:solidFill>
                    <a:srgbClr val="FFFFFF"/>
                  </a:solidFill>
                </a:uFill>
                <a:latin typeface="Courier New"/>
                <a:ea typeface="DejaVu Sans"/>
              </a:rPr>
              <a:t>&gt;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#include &lt;</a:t>
            </a:r>
            <a:r>
              <a:rPr lang="en-SG" sz="1400" b="0" strike="noStrike" spc="-1" dirty="0" err="1">
                <a:solidFill>
                  <a:srgbClr val="000000"/>
                </a:solidFill>
                <a:uFill>
                  <a:solidFill>
                    <a:srgbClr val="FFFFFF"/>
                  </a:solidFill>
                </a:uFill>
                <a:latin typeface="Courier New"/>
                <a:ea typeface="DejaVu Sans"/>
              </a:rPr>
              <a:t>windows.h</a:t>
            </a:r>
            <a:r>
              <a:rPr lang="en-SG" sz="1400" b="0" strike="noStrike" spc="-1" dirty="0">
                <a:solidFill>
                  <a:srgbClr val="000000"/>
                </a:solidFill>
                <a:uFill>
                  <a:solidFill>
                    <a:srgbClr val="FFFFFF"/>
                  </a:solidFill>
                </a:uFill>
                <a:latin typeface="Courier New"/>
                <a:ea typeface="DejaVu Sans"/>
              </a:rPr>
              <a:t>&gt;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using namespace </a:t>
            </a:r>
            <a:r>
              <a:rPr lang="en-SG" sz="1400" b="0" strike="noStrike" spc="-1" dirty="0" err="1">
                <a:solidFill>
                  <a:srgbClr val="000000"/>
                </a:solidFill>
                <a:uFill>
                  <a:solidFill>
                    <a:srgbClr val="FFFFFF"/>
                  </a:solidFill>
                </a:uFill>
                <a:latin typeface="Courier New"/>
                <a:ea typeface="DejaVu Sans"/>
              </a:rPr>
              <a:t>std</a:t>
            </a:r>
            <a:r>
              <a:rPr lang="en-SG" sz="14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err="1">
                <a:solidFill>
                  <a:srgbClr val="000000"/>
                </a:solidFill>
                <a:uFill>
                  <a:solidFill>
                    <a:srgbClr val="FFFFFF"/>
                  </a:solidFill>
                </a:uFill>
                <a:latin typeface="Courier New"/>
                <a:ea typeface="DejaVu Sans"/>
              </a:rPr>
              <a:t>int</a:t>
            </a:r>
            <a:r>
              <a:rPr lang="en-SG" sz="1400" b="0" strike="noStrike" spc="-1" dirty="0">
                <a:solidFill>
                  <a:srgbClr val="000000"/>
                </a:solidFill>
                <a:uFill>
                  <a:solidFill>
                    <a:srgbClr val="FFFFFF"/>
                  </a:solidFill>
                </a:uFill>
                <a:latin typeface="Courier New"/>
                <a:ea typeface="DejaVu Sans"/>
              </a:rPr>
              <a:t> main(void)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const</a:t>
            </a: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int</a:t>
            </a:r>
            <a:r>
              <a:rPr lang="en-SG" sz="1400" b="0" strike="noStrike" spc="-1" dirty="0">
                <a:solidFill>
                  <a:srgbClr val="000000"/>
                </a:solidFill>
                <a:uFill>
                  <a:solidFill>
                    <a:srgbClr val="FFFFFF"/>
                  </a:solidFill>
                </a:uFill>
                <a:latin typeface="Courier New"/>
                <a:ea typeface="DejaVu Sans"/>
              </a:rPr>
              <a:t> COUNT = 2;</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HANDLE </a:t>
            </a:r>
            <a:r>
              <a:rPr lang="en-SG" sz="1400" b="0" strike="noStrike" spc="-1" dirty="0" err="1">
                <a:solidFill>
                  <a:srgbClr val="000000"/>
                </a:solidFill>
                <a:uFill>
                  <a:solidFill>
                    <a:srgbClr val="FFFFFF"/>
                  </a:solidFill>
                </a:uFill>
                <a:latin typeface="Courier New"/>
                <a:ea typeface="DejaVu Sans"/>
              </a:rPr>
              <a:t>proc</a:t>
            </a:r>
            <a:r>
              <a:rPr lang="en-SG" sz="1400" b="0" strike="noStrike" spc="-1" dirty="0">
                <a:solidFill>
                  <a:srgbClr val="000000"/>
                </a:solidFill>
                <a:uFill>
                  <a:solidFill>
                    <a:srgbClr val="FFFFFF"/>
                  </a:solidFill>
                </a:uFill>
                <a:latin typeface="Courier New"/>
                <a:ea typeface="DejaVu Sans"/>
              </a:rPr>
              <a:t>[COUNT], thread[COUNT];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for (</a:t>
            </a:r>
            <a:r>
              <a:rPr lang="en-SG" sz="1400" b="0" strike="noStrike" spc="-1" dirty="0" err="1">
                <a:solidFill>
                  <a:srgbClr val="000000"/>
                </a:solidFill>
                <a:uFill>
                  <a:solidFill>
                    <a:srgbClr val="FFFFFF"/>
                  </a:solidFill>
                </a:uFill>
                <a:latin typeface="Courier New"/>
                <a:ea typeface="DejaVu Sans"/>
              </a:rPr>
              <a:t>int</a:t>
            </a: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=0; </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 &lt; COUNT; ++</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STARTUPINFO </a:t>
            </a:r>
            <a:r>
              <a:rPr lang="en-SG" sz="1400" b="0" strike="noStrike" spc="-1" dirty="0" err="1">
                <a:solidFill>
                  <a:srgbClr val="000000"/>
                </a:solidFill>
                <a:uFill>
                  <a:solidFill>
                    <a:srgbClr val="FFFFFF"/>
                  </a:solidFill>
                </a:uFill>
                <a:latin typeface="Courier New"/>
                <a:ea typeface="DejaVu Sans"/>
              </a:rPr>
              <a:t>start_info</a:t>
            </a:r>
            <a:r>
              <a:rPr lang="en-SG" sz="14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PROCESS_INFORMATION </a:t>
            </a:r>
            <a:r>
              <a:rPr lang="en-SG" sz="1400" b="0" strike="noStrike" spc="-1" dirty="0" err="1">
                <a:solidFill>
                  <a:srgbClr val="000000"/>
                </a:solidFill>
                <a:uFill>
                  <a:solidFill>
                    <a:srgbClr val="FFFFFF"/>
                  </a:solidFill>
                </a:uFill>
                <a:latin typeface="Courier New"/>
                <a:ea typeface="DejaVu Sans"/>
              </a:rPr>
              <a:t>proc_info</a:t>
            </a:r>
            <a:r>
              <a:rPr lang="en-SG" sz="14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ZeroMemory</a:t>
            </a:r>
            <a:r>
              <a:rPr lang="en-SG" sz="1400" b="0" strike="noStrike" spc="-1" dirty="0">
                <a:solidFill>
                  <a:srgbClr val="000000"/>
                </a:solidFill>
                <a:uFill>
                  <a:solidFill>
                    <a:srgbClr val="FFFFFF"/>
                  </a:solidFill>
                </a:uFill>
                <a:latin typeface="Courier New"/>
                <a:ea typeface="DejaVu Sans"/>
              </a:rPr>
              <a:t>(&amp;</a:t>
            </a:r>
            <a:r>
              <a:rPr lang="en-SG" sz="1400" b="0" strike="noStrike" spc="-1" dirty="0" err="1">
                <a:solidFill>
                  <a:srgbClr val="000000"/>
                </a:solidFill>
                <a:uFill>
                  <a:solidFill>
                    <a:srgbClr val="FFFFFF"/>
                  </a:solidFill>
                </a:uFill>
                <a:latin typeface="Courier New"/>
                <a:ea typeface="DejaVu Sans"/>
              </a:rPr>
              <a:t>start_info,sizeof</a:t>
            </a:r>
            <a:r>
              <a:rPr lang="en-SG" sz="1400" b="0" strike="noStrike" spc="-1" dirty="0">
                <a:solidFill>
                  <a:srgbClr val="000000"/>
                </a:solidFill>
                <a:uFill>
                  <a:solidFill>
                    <a:srgbClr val="FFFFFF"/>
                  </a:solidFill>
                </a:uFill>
                <a:latin typeface="Courier New"/>
                <a:ea typeface="DejaVu Sans"/>
              </a:rPr>
              <a:t>(STARTUPINFO));</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ZeroMemory</a:t>
            </a:r>
            <a:r>
              <a:rPr lang="en-SG" sz="1400" b="0" strike="noStrike" spc="-1" dirty="0">
                <a:solidFill>
                  <a:srgbClr val="000000"/>
                </a:solidFill>
                <a:uFill>
                  <a:solidFill>
                    <a:srgbClr val="FFFFFF"/>
                  </a:solidFill>
                </a:uFill>
                <a:latin typeface="Courier New"/>
                <a:ea typeface="DejaVu Sans"/>
              </a:rPr>
              <a:t>(&amp;</a:t>
            </a:r>
            <a:r>
              <a:rPr lang="en-SG" sz="1400" b="0" strike="noStrike" spc="-1" dirty="0" err="1">
                <a:solidFill>
                  <a:srgbClr val="000000"/>
                </a:solidFill>
                <a:uFill>
                  <a:solidFill>
                    <a:srgbClr val="FFFFFF"/>
                  </a:solidFill>
                </a:uFill>
                <a:latin typeface="Courier New"/>
                <a:ea typeface="DejaVu Sans"/>
              </a:rPr>
              <a:t>proc_info,sizeof</a:t>
            </a:r>
            <a:r>
              <a:rPr lang="en-SG" sz="1400" b="0" strike="noStrike" spc="-1" dirty="0">
                <a:solidFill>
                  <a:srgbClr val="000000"/>
                </a:solidFill>
                <a:uFill>
                  <a:solidFill>
                    <a:srgbClr val="FFFFFF"/>
                  </a:solidFill>
                </a:uFill>
                <a:latin typeface="Courier New"/>
                <a:ea typeface="DejaVu Sans"/>
              </a:rPr>
              <a:t>(PROCESS_INFORMATION));</a:t>
            </a:r>
            <a:endParaRPr lang="en-SG" spc="-1" dirty="0">
              <a:solidFill>
                <a:srgbClr val="000000"/>
              </a:solidFill>
              <a:uFill>
                <a:solidFill>
                  <a:srgbClr val="FFFFFF"/>
                </a:solidFill>
              </a:uFill>
              <a:latin typeface="Arial"/>
            </a:endParaRPr>
          </a:p>
          <a:p>
            <a:pPr marL="228600" indent="-228240">
              <a:lnSpc>
                <a:spcPct val="100000"/>
              </a:lnSpc>
            </a:pPr>
            <a:r>
              <a:rPr lang="en-SG" sz="1400" spc="-1" dirty="0">
                <a:solidFill>
                  <a:srgbClr val="000000"/>
                </a:solidFill>
                <a:uFill>
                  <a:solidFill>
                    <a:srgbClr val="FFFFFF"/>
                  </a:solidFill>
                </a:uFill>
                <a:latin typeface="Arial"/>
              </a:rPr>
              <a:t>        </a:t>
            </a:r>
            <a:r>
              <a:rPr lang="en-SG" sz="1400" b="1" spc="-1" dirty="0" err="1">
                <a:solidFill>
                  <a:srgbClr val="000000"/>
                </a:solidFill>
                <a:uFill>
                  <a:solidFill>
                    <a:srgbClr val="FFFFFF"/>
                  </a:solidFill>
                </a:uFill>
                <a:latin typeface="Courier New"/>
              </a:rPr>
              <a:t>CreateProcess</a:t>
            </a:r>
            <a:r>
              <a:rPr lang="en-SG" sz="1400" b="1" strike="noStrike" spc="-1" dirty="0">
                <a:solidFill>
                  <a:srgbClr val="000000"/>
                </a:solidFill>
                <a:uFill>
                  <a:solidFill>
                    <a:srgbClr val="FFFFFF"/>
                  </a:solidFill>
                </a:uFill>
                <a:latin typeface="Courier New"/>
                <a:ea typeface="DejaVu Sans"/>
              </a:rPr>
              <a:t>("c:\\windows\\system32\\mspaint.exe",0,0,0,FALSE,0,0,0,&amp;start_info,&amp;proc_info);</a:t>
            </a: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proc</a:t>
            </a:r>
            <a:r>
              <a:rPr lang="en-SG" sz="1400" b="0" strike="noStrike" spc="-1" dirty="0">
                <a:solidFill>
                  <a:srgbClr val="000000"/>
                </a:solidFill>
                <a:uFill>
                  <a:solidFill>
                    <a:srgbClr val="FFFFFF"/>
                  </a:solidFill>
                </a:uFill>
                <a:latin typeface="Courier New"/>
                <a:ea typeface="DejaVu Sans"/>
              </a:rPr>
              <a:t>[</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 = </a:t>
            </a:r>
            <a:r>
              <a:rPr lang="en-SG" sz="1400" b="0" strike="noStrike" spc="-1" dirty="0" err="1">
                <a:solidFill>
                  <a:srgbClr val="000000"/>
                </a:solidFill>
                <a:uFill>
                  <a:solidFill>
                    <a:srgbClr val="FFFFFF"/>
                  </a:solidFill>
                </a:uFill>
                <a:latin typeface="Courier New"/>
                <a:ea typeface="DejaVu Sans"/>
              </a:rPr>
              <a:t>proc_info.hProcess</a:t>
            </a:r>
            <a:r>
              <a:rPr lang="en-SG" sz="14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thread[</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 = </a:t>
            </a:r>
            <a:r>
              <a:rPr lang="en-SG" sz="1400" b="0" strike="noStrike" spc="-1" dirty="0" err="1">
                <a:solidFill>
                  <a:srgbClr val="000000"/>
                </a:solidFill>
                <a:uFill>
                  <a:solidFill>
                    <a:srgbClr val="FFFFFF"/>
                  </a:solidFill>
                </a:uFill>
                <a:latin typeface="Courier New"/>
                <a:ea typeface="DejaVu Sans"/>
              </a:rPr>
              <a:t>proc_info.hThread</a:t>
            </a:r>
            <a:r>
              <a:rPr lang="en-SG" sz="14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WaitForMultipleObjects</a:t>
            </a:r>
            <a:r>
              <a:rPr lang="en-SG" sz="1400" b="0" strike="noStrike" spc="-1" dirty="0">
                <a:solidFill>
                  <a:srgbClr val="000000"/>
                </a:solidFill>
                <a:uFill>
                  <a:solidFill>
                    <a:srgbClr val="FFFFFF"/>
                  </a:solidFill>
                </a:uFill>
                <a:latin typeface="Courier New"/>
                <a:ea typeface="DejaVu Sans"/>
              </a:rPr>
              <a:t>(</a:t>
            </a:r>
            <a:r>
              <a:rPr lang="en-SG" sz="1400" b="0" strike="noStrike" spc="-1" dirty="0" err="1">
                <a:solidFill>
                  <a:srgbClr val="000000"/>
                </a:solidFill>
                <a:uFill>
                  <a:solidFill>
                    <a:srgbClr val="FFFFFF"/>
                  </a:solidFill>
                </a:uFill>
                <a:latin typeface="Courier New"/>
                <a:ea typeface="DejaVu Sans"/>
              </a:rPr>
              <a:t>COUNT,proc,TRUE,INFINITE</a:t>
            </a:r>
            <a:r>
              <a:rPr lang="en-SG" sz="14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for (</a:t>
            </a:r>
            <a:r>
              <a:rPr lang="en-SG" sz="1400" b="0" strike="noStrike" spc="-1" dirty="0" err="1">
                <a:solidFill>
                  <a:srgbClr val="000000"/>
                </a:solidFill>
                <a:uFill>
                  <a:solidFill>
                    <a:srgbClr val="FFFFFF"/>
                  </a:solidFill>
                </a:uFill>
                <a:latin typeface="Courier New"/>
                <a:ea typeface="DejaVu Sans"/>
              </a:rPr>
              <a:t>int</a:t>
            </a: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=0; </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 &lt; COUNT; ++</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CloseHandle</a:t>
            </a:r>
            <a:r>
              <a:rPr lang="en-SG" sz="1400" b="0" strike="noStrike" spc="-1" dirty="0">
                <a:solidFill>
                  <a:srgbClr val="000000"/>
                </a:solidFill>
                <a:uFill>
                  <a:solidFill>
                    <a:srgbClr val="FFFFFF"/>
                  </a:solidFill>
                </a:uFill>
                <a:latin typeface="Courier New"/>
                <a:ea typeface="DejaVu Sans"/>
              </a:rPr>
              <a:t>(</a:t>
            </a:r>
            <a:r>
              <a:rPr lang="en-SG" sz="1400" b="0" strike="noStrike" spc="-1" dirty="0" err="1">
                <a:solidFill>
                  <a:srgbClr val="000000"/>
                </a:solidFill>
                <a:uFill>
                  <a:solidFill>
                    <a:srgbClr val="FFFFFF"/>
                  </a:solidFill>
                </a:uFill>
                <a:latin typeface="Courier New"/>
                <a:ea typeface="DejaVu Sans"/>
              </a:rPr>
              <a:t>proc</a:t>
            </a:r>
            <a:r>
              <a:rPr lang="en-SG" sz="1400" b="0" strike="noStrike" spc="-1" dirty="0">
                <a:solidFill>
                  <a:srgbClr val="000000"/>
                </a:solidFill>
                <a:uFill>
                  <a:solidFill>
                    <a:srgbClr val="FFFFFF"/>
                  </a:solidFill>
                </a:uFill>
                <a:latin typeface="Courier New"/>
                <a:ea typeface="DejaVu Sans"/>
              </a:rPr>
              <a:t>[</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a:t>
            </a:r>
            <a:r>
              <a:rPr lang="en-SG" sz="1400" b="0" strike="noStrike" spc="-1" dirty="0" err="1">
                <a:solidFill>
                  <a:srgbClr val="000000"/>
                </a:solidFill>
                <a:uFill>
                  <a:solidFill>
                    <a:srgbClr val="FFFFFF"/>
                  </a:solidFill>
                </a:uFill>
                <a:latin typeface="Courier New"/>
                <a:ea typeface="DejaVu Sans"/>
              </a:rPr>
              <a:t>CloseHandle</a:t>
            </a:r>
            <a:r>
              <a:rPr lang="en-SG" sz="1400" b="0" strike="noStrike" spc="-1" dirty="0">
                <a:solidFill>
                  <a:srgbClr val="000000"/>
                </a:solidFill>
                <a:uFill>
                  <a:solidFill>
                    <a:srgbClr val="FFFFFF"/>
                  </a:solidFill>
                </a:uFill>
                <a:latin typeface="Courier New"/>
                <a:ea typeface="DejaVu Sans"/>
              </a:rPr>
              <a:t>(thread[</a:t>
            </a:r>
            <a:r>
              <a:rPr lang="en-SG" sz="1400" b="0" strike="noStrike" spc="-1" dirty="0" err="1">
                <a:solidFill>
                  <a:srgbClr val="000000"/>
                </a:solidFill>
                <a:uFill>
                  <a:solidFill>
                    <a:srgbClr val="FFFFFF"/>
                  </a:solidFill>
                </a:uFill>
                <a:latin typeface="Courier New"/>
                <a:ea typeface="DejaVu Sans"/>
              </a:rPr>
              <a:t>i</a:t>
            </a:r>
            <a:r>
              <a:rPr lang="en-SG" sz="14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  return 0;</a:t>
            </a:r>
            <a:endParaRPr lang="en-SG" sz="1800" b="0" strike="noStrike" spc="-1" dirty="0">
              <a:solidFill>
                <a:srgbClr val="000000"/>
              </a:solidFill>
              <a:uFill>
                <a:solidFill>
                  <a:srgbClr val="FFFFFF"/>
                </a:solidFill>
              </a:uFill>
              <a:latin typeface="Arial"/>
            </a:endParaRPr>
          </a:p>
          <a:p>
            <a:pPr marL="228600" indent="-228240">
              <a:lnSpc>
                <a:spcPct val="100000"/>
              </a:lnSpc>
            </a:pPr>
            <a:r>
              <a:rPr lang="en-SG" sz="1400" b="0" strike="noStrike" spc="-1" dirty="0">
                <a:solidFill>
                  <a:srgbClr val="000000"/>
                </a:solidFill>
                <a:uFill>
                  <a:solidFill>
                    <a:srgbClr val="FFFFFF"/>
                  </a:solidFill>
                </a:uFill>
                <a:latin typeface="Courier New"/>
                <a:ea typeface="DejaVu Sans"/>
              </a:rPr>
              <a:t>}</a:t>
            </a:r>
            <a:endParaRPr lang="en-SG" sz="1800" b="0" strike="noStrike" spc="-1" dirty="0">
              <a:solidFill>
                <a:srgbClr val="000000"/>
              </a:solidFill>
              <a:uFill>
                <a:solidFill>
                  <a:srgbClr val="FFFFFF"/>
                </a:solidFill>
              </a:uFill>
              <a:latin typeface="Arial"/>
            </a:endParaRPr>
          </a:p>
          <a:p>
            <a:pPr marL="228600" indent="-228240">
              <a:lnSpc>
                <a:spcPct val="100000"/>
              </a:lnSpc>
            </a:pPr>
            <a:endParaRPr lang="en-SG" sz="1800" b="0" strike="noStrike" spc="-1" dirty="0">
              <a:solidFill>
                <a:srgbClr val="000000"/>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Interrupt Handling - revisited</a:t>
            </a:r>
            <a:endParaRPr lang="en-US" sz="1800" b="0" strike="noStrike" spc="-1">
              <a:solidFill>
                <a:srgbClr val="000000"/>
              </a:solidFill>
              <a:uFill>
                <a:solidFill>
                  <a:srgbClr val="FFFFFF"/>
                </a:solidFill>
              </a:uFill>
              <a:latin typeface="Arial"/>
            </a:endParaRPr>
          </a:p>
        </p:txBody>
      </p:sp>
      <p:sp>
        <p:nvSpPr>
          <p:cNvPr id="124" name="CustomShape 2"/>
          <p:cNvSpPr/>
          <p:nvPr/>
        </p:nvSpPr>
        <p:spPr>
          <a:xfrm>
            <a:off x="782280" y="2781720"/>
            <a:ext cx="2701800" cy="388584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25" name="CustomShape 3"/>
          <p:cNvSpPr/>
          <p:nvPr/>
        </p:nvSpPr>
        <p:spPr>
          <a:xfrm>
            <a:off x="1114920" y="4192560"/>
            <a:ext cx="2192400" cy="364680"/>
          </a:xfrm>
          <a:prstGeom prst="rect">
            <a:avLst/>
          </a:prstGeom>
          <a:solidFill>
            <a:srgbClr val="FFC000"/>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Instr. Reg</a:t>
            </a:r>
            <a:endParaRPr lang="en-SG" sz="1800" b="0" strike="noStrike" spc="-1">
              <a:solidFill>
                <a:srgbClr val="000000"/>
              </a:solidFill>
              <a:uFill>
                <a:solidFill>
                  <a:srgbClr val="FFFFFF"/>
                </a:solidFill>
              </a:uFill>
              <a:latin typeface="Arial"/>
            </a:endParaRPr>
          </a:p>
        </p:txBody>
      </p:sp>
      <p:sp>
        <p:nvSpPr>
          <p:cNvPr id="126" name="CustomShape 4"/>
          <p:cNvSpPr/>
          <p:nvPr/>
        </p:nvSpPr>
        <p:spPr>
          <a:xfrm>
            <a:off x="2601720" y="3207600"/>
            <a:ext cx="452160" cy="303480"/>
          </a:xfrm>
          <a:prstGeom prst="rect">
            <a:avLst/>
          </a:prstGeom>
          <a:solidFill>
            <a:schemeClr val="accent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400" b="0" strike="noStrike" spc="-1">
                <a:solidFill>
                  <a:srgbClr val="000000"/>
                </a:solidFill>
                <a:uFill>
                  <a:solidFill>
                    <a:srgbClr val="FFFFFF"/>
                  </a:solidFill>
                </a:uFill>
                <a:latin typeface="Arial"/>
                <a:ea typeface="DejaVu Sans"/>
              </a:rPr>
              <a:t>PC</a:t>
            </a:r>
            <a:endParaRPr lang="en-SG" sz="1800" b="0" strike="noStrike" spc="-1">
              <a:solidFill>
                <a:srgbClr val="000000"/>
              </a:solidFill>
              <a:uFill>
                <a:solidFill>
                  <a:srgbClr val="FFFFFF"/>
                </a:solidFill>
              </a:uFill>
              <a:latin typeface="Arial"/>
            </a:endParaRPr>
          </a:p>
        </p:txBody>
      </p:sp>
      <p:sp>
        <p:nvSpPr>
          <p:cNvPr id="127" name="CustomShape 5"/>
          <p:cNvSpPr/>
          <p:nvPr/>
        </p:nvSpPr>
        <p:spPr>
          <a:xfrm>
            <a:off x="1208880" y="3207600"/>
            <a:ext cx="946080" cy="364680"/>
          </a:xfrm>
          <a:prstGeom prst="rect">
            <a:avLst/>
          </a:prstGeom>
          <a:solidFill>
            <a:schemeClr val="accent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Reg</a:t>
            </a:r>
            <a:endParaRPr lang="en-SG" sz="1800" b="0" strike="noStrike" spc="-1">
              <a:solidFill>
                <a:srgbClr val="000000"/>
              </a:solidFill>
              <a:uFill>
                <a:solidFill>
                  <a:srgbClr val="FFFFFF"/>
                </a:solidFill>
              </a:uFill>
              <a:latin typeface="Arial"/>
            </a:endParaRPr>
          </a:p>
        </p:txBody>
      </p:sp>
      <p:sp>
        <p:nvSpPr>
          <p:cNvPr id="128" name="CustomShape 6"/>
          <p:cNvSpPr/>
          <p:nvPr/>
        </p:nvSpPr>
        <p:spPr>
          <a:xfrm>
            <a:off x="795600" y="6326280"/>
            <a:ext cx="662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CPU</a:t>
            </a:r>
            <a:endParaRPr lang="en-SG" sz="1800" b="0" strike="noStrike" spc="-1">
              <a:solidFill>
                <a:srgbClr val="000000"/>
              </a:solidFill>
              <a:uFill>
                <a:solidFill>
                  <a:srgbClr val="FFFFFF"/>
                </a:solidFill>
              </a:uFill>
              <a:latin typeface="Arial"/>
            </a:endParaRPr>
          </a:p>
        </p:txBody>
      </p:sp>
      <p:sp>
        <p:nvSpPr>
          <p:cNvPr id="129" name="CustomShape 7"/>
          <p:cNvSpPr/>
          <p:nvPr/>
        </p:nvSpPr>
        <p:spPr>
          <a:xfrm>
            <a:off x="1114920" y="4920840"/>
            <a:ext cx="2202480" cy="364680"/>
          </a:xfrm>
          <a:prstGeom prst="rect">
            <a:avLst/>
          </a:prstGeom>
          <a:solidFill>
            <a:srgbClr val="FFC000"/>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Instruction decoder</a:t>
            </a:r>
            <a:endParaRPr lang="en-SG" sz="1800" b="0" strike="noStrike" spc="-1">
              <a:solidFill>
                <a:srgbClr val="000000"/>
              </a:solidFill>
              <a:uFill>
                <a:solidFill>
                  <a:srgbClr val="FFFFFF"/>
                </a:solidFill>
              </a:uFill>
              <a:latin typeface="Arial"/>
            </a:endParaRPr>
          </a:p>
        </p:txBody>
      </p:sp>
      <p:sp>
        <p:nvSpPr>
          <p:cNvPr id="130" name="CustomShape 8"/>
          <p:cNvSpPr/>
          <p:nvPr/>
        </p:nvSpPr>
        <p:spPr>
          <a:xfrm>
            <a:off x="2211480" y="4561920"/>
            <a:ext cx="8640" cy="36864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1" name="CustomShape 9"/>
          <p:cNvSpPr/>
          <p:nvPr/>
        </p:nvSpPr>
        <p:spPr>
          <a:xfrm>
            <a:off x="2211480" y="5290200"/>
            <a:ext cx="360" cy="39744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2" name="CustomShape 10"/>
          <p:cNvSpPr/>
          <p:nvPr/>
        </p:nvSpPr>
        <p:spPr>
          <a:xfrm>
            <a:off x="1104840" y="5688000"/>
            <a:ext cx="2202480" cy="364680"/>
          </a:xfrm>
          <a:prstGeom prst="rect">
            <a:avLst/>
          </a:prstGeom>
          <a:solidFill>
            <a:srgbClr val="FFC000"/>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ALU</a:t>
            </a:r>
            <a:endParaRPr lang="en-SG" sz="1800" b="0" strike="noStrike" spc="-1">
              <a:solidFill>
                <a:srgbClr val="000000"/>
              </a:solidFill>
              <a:uFill>
                <a:solidFill>
                  <a:srgbClr val="FFFFFF"/>
                </a:solidFill>
              </a:uFill>
              <a:latin typeface="Arial"/>
            </a:endParaRPr>
          </a:p>
        </p:txBody>
      </p:sp>
      <p:sp>
        <p:nvSpPr>
          <p:cNvPr id="133" name="CustomShape 11"/>
          <p:cNvSpPr/>
          <p:nvPr/>
        </p:nvSpPr>
        <p:spPr>
          <a:xfrm rot="5400000" flipH="1" flipV="1">
            <a:off x="-276120" y="4504320"/>
            <a:ext cx="2531520" cy="249480"/>
          </a:xfrm>
          <a:prstGeom prst="uturnArrow">
            <a:avLst>
              <a:gd name="adj1" fmla="val 5493"/>
              <a:gd name="adj2" fmla="val 8943"/>
              <a:gd name="adj3" fmla="val 14708"/>
              <a:gd name="adj4" fmla="val 43750"/>
              <a:gd name="adj5" fmla="val 10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134" name="CustomShape 12"/>
          <p:cNvSpPr/>
          <p:nvPr/>
        </p:nvSpPr>
        <p:spPr>
          <a:xfrm>
            <a:off x="1208880" y="2776680"/>
            <a:ext cx="415440" cy="364680"/>
          </a:xfrm>
          <a:prstGeom prst="rect">
            <a:avLst/>
          </a:prstGeom>
          <a:solidFill>
            <a:schemeClr val="accent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IF </a:t>
            </a:r>
            <a:endParaRPr lang="en-SG" sz="1800" b="0" strike="noStrike" spc="-1">
              <a:solidFill>
                <a:srgbClr val="000000"/>
              </a:solidFill>
              <a:uFill>
                <a:solidFill>
                  <a:srgbClr val="FFFFFF"/>
                </a:solidFill>
              </a:uFill>
              <a:latin typeface="Arial"/>
            </a:endParaRPr>
          </a:p>
        </p:txBody>
      </p:sp>
      <p:sp>
        <p:nvSpPr>
          <p:cNvPr id="135" name="CustomShape 13"/>
          <p:cNvSpPr/>
          <p:nvPr/>
        </p:nvSpPr>
        <p:spPr>
          <a:xfrm>
            <a:off x="1681920" y="2776680"/>
            <a:ext cx="464760" cy="364680"/>
          </a:xfrm>
          <a:prstGeom prst="rect">
            <a:avLst/>
          </a:prstGeom>
          <a:solidFill>
            <a:schemeClr val="accent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IV</a:t>
            </a:r>
            <a:endParaRPr lang="en-SG" sz="1800" b="0" strike="noStrike" spc="-1">
              <a:solidFill>
                <a:srgbClr val="000000"/>
              </a:solidFill>
              <a:uFill>
                <a:solidFill>
                  <a:srgbClr val="FFFFFF"/>
                </a:solidFill>
              </a:uFill>
              <a:latin typeface="Arial"/>
            </a:endParaRPr>
          </a:p>
        </p:txBody>
      </p:sp>
      <p:sp>
        <p:nvSpPr>
          <p:cNvPr id="136" name="CustomShape 14"/>
          <p:cNvSpPr/>
          <p:nvPr/>
        </p:nvSpPr>
        <p:spPr>
          <a:xfrm>
            <a:off x="2504520" y="1918440"/>
            <a:ext cx="1031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200" b="0" strike="noStrike" spc="-1">
                <a:solidFill>
                  <a:srgbClr val="000000"/>
                </a:solidFill>
                <a:uFill>
                  <a:solidFill>
                    <a:srgbClr val="FFFFFF"/>
                  </a:solidFill>
                </a:uFill>
                <a:latin typeface="Arial"/>
                <a:ea typeface="DejaVu Sans"/>
              </a:rPr>
              <a:t>Interrupt line</a:t>
            </a:r>
            <a:endParaRPr lang="en-SG" sz="1800" b="0" strike="noStrike" spc="-1">
              <a:solidFill>
                <a:srgbClr val="000000"/>
              </a:solidFill>
              <a:uFill>
                <a:solidFill>
                  <a:srgbClr val="FFFFFF"/>
                </a:solidFill>
              </a:uFill>
              <a:latin typeface="Arial"/>
            </a:endParaRPr>
          </a:p>
        </p:txBody>
      </p:sp>
      <p:sp>
        <p:nvSpPr>
          <p:cNvPr id="137" name="CustomShape 15"/>
          <p:cNvSpPr/>
          <p:nvPr/>
        </p:nvSpPr>
        <p:spPr>
          <a:xfrm>
            <a:off x="3714120" y="2883960"/>
            <a:ext cx="1678320" cy="126360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38" name="CustomShape 16"/>
          <p:cNvSpPr/>
          <p:nvPr/>
        </p:nvSpPr>
        <p:spPr>
          <a:xfrm>
            <a:off x="3743280" y="2924280"/>
            <a:ext cx="801720" cy="242640"/>
          </a:xfrm>
          <a:prstGeom prst="rect">
            <a:avLst/>
          </a:prstGeom>
          <a:solidFill>
            <a:srgbClr val="FFC000"/>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000" b="0" strike="noStrike" spc="-1">
                <a:solidFill>
                  <a:srgbClr val="000000"/>
                </a:solidFill>
                <a:uFill>
                  <a:solidFill>
                    <a:srgbClr val="FFFFFF"/>
                  </a:solidFill>
                </a:uFill>
                <a:latin typeface="Arial"/>
                <a:ea typeface="DejaVu Sans"/>
              </a:rPr>
              <a:t>Status</a:t>
            </a:r>
            <a:endParaRPr lang="en-SG" sz="1800" b="0" strike="noStrike" spc="-1">
              <a:solidFill>
                <a:srgbClr val="000000"/>
              </a:solidFill>
              <a:uFill>
                <a:solidFill>
                  <a:srgbClr val="FFFFFF"/>
                </a:solidFill>
              </a:uFill>
              <a:latin typeface="Arial"/>
            </a:endParaRPr>
          </a:p>
        </p:txBody>
      </p:sp>
      <p:sp>
        <p:nvSpPr>
          <p:cNvPr id="139" name="CustomShape 17"/>
          <p:cNvSpPr/>
          <p:nvPr/>
        </p:nvSpPr>
        <p:spPr>
          <a:xfrm>
            <a:off x="3736800" y="3255480"/>
            <a:ext cx="801720" cy="242640"/>
          </a:xfrm>
          <a:prstGeom prst="rect">
            <a:avLst/>
          </a:prstGeom>
          <a:solidFill>
            <a:srgbClr val="FFC000"/>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000" b="0" strike="noStrike" spc="-1">
                <a:solidFill>
                  <a:srgbClr val="000000"/>
                </a:solidFill>
                <a:uFill>
                  <a:solidFill>
                    <a:srgbClr val="FFFFFF"/>
                  </a:solidFill>
                </a:uFill>
                <a:latin typeface="Arial"/>
                <a:ea typeface="DejaVu Sans"/>
              </a:rPr>
              <a:t>Data IN</a:t>
            </a:r>
            <a:endParaRPr lang="en-SG" sz="1800" b="0" strike="noStrike" spc="-1">
              <a:solidFill>
                <a:srgbClr val="000000"/>
              </a:solidFill>
              <a:uFill>
                <a:solidFill>
                  <a:srgbClr val="FFFFFF"/>
                </a:solidFill>
              </a:uFill>
              <a:latin typeface="Arial"/>
            </a:endParaRPr>
          </a:p>
        </p:txBody>
      </p:sp>
      <p:sp>
        <p:nvSpPr>
          <p:cNvPr id="140" name="CustomShape 18"/>
          <p:cNvSpPr/>
          <p:nvPr/>
        </p:nvSpPr>
        <p:spPr>
          <a:xfrm>
            <a:off x="3736800" y="3561120"/>
            <a:ext cx="801720" cy="250200"/>
          </a:xfrm>
          <a:prstGeom prst="rect">
            <a:avLst/>
          </a:prstGeom>
          <a:solidFill>
            <a:srgbClr val="FFC000"/>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050" b="0" strike="noStrike" spc="-1">
                <a:solidFill>
                  <a:srgbClr val="000000"/>
                </a:solidFill>
                <a:uFill>
                  <a:solidFill>
                    <a:srgbClr val="FFFFFF"/>
                  </a:solidFill>
                </a:uFill>
                <a:latin typeface="Arial"/>
                <a:ea typeface="DejaVu Sans"/>
              </a:rPr>
              <a:t>Data OUT</a:t>
            </a:r>
            <a:endParaRPr lang="en-SG" sz="1800" b="0" strike="noStrike" spc="-1">
              <a:solidFill>
                <a:srgbClr val="000000"/>
              </a:solidFill>
              <a:uFill>
                <a:solidFill>
                  <a:srgbClr val="FFFFFF"/>
                </a:solidFill>
              </a:uFill>
              <a:latin typeface="Arial"/>
            </a:endParaRPr>
          </a:p>
        </p:txBody>
      </p:sp>
      <p:sp>
        <p:nvSpPr>
          <p:cNvPr id="141" name="CustomShape 19"/>
          <p:cNvSpPr/>
          <p:nvPr/>
        </p:nvSpPr>
        <p:spPr>
          <a:xfrm>
            <a:off x="3743280" y="3851280"/>
            <a:ext cx="801720" cy="242640"/>
          </a:xfrm>
          <a:prstGeom prst="rect">
            <a:avLst/>
          </a:prstGeom>
          <a:solidFill>
            <a:srgbClr val="FFC000"/>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000" b="0" strike="noStrike" spc="-1">
                <a:solidFill>
                  <a:srgbClr val="000000"/>
                </a:solidFill>
                <a:uFill>
                  <a:solidFill>
                    <a:srgbClr val="FFFFFF"/>
                  </a:solidFill>
                </a:uFill>
                <a:latin typeface="Arial"/>
                <a:ea typeface="DejaVu Sans"/>
              </a:rPr>
              <a:t>Control</a:t>
            </a:r>
            <a:endParaRPr lang="en-SG" sz="1800" b="0" strike="noStrike" spc="-1">
              <a:solidFill>
                <a:srgbClr val="000000"/>
              </a:solidFill>
              <a:uFill>
                <a:solidFill>
                  <a:srgbClr val="FFFFFF"/>
                </a:solidFill>
              </a:uFill>
              <a:latin typeface="Arial"/>
            </a:endParaRPr>
          </a:p>
        </p:txBody>
      </p:sp>
      <p:sp>
        <p:nvSpPr>
          <p:cNvPr id="142" name="CustomShape 20"/>
          <p:cNvSpPr/>
          <p:nvPr/>
        </p:nvSpPr>
        <p:spPr>
          <a:xfrm>
            <a:off x="4560120" y="2989800"/>
            <a:ext cx="810720" cy="973800"/>
          </a:xfrm>
          <a:prstGeom prst="rect">
            <a:avLst/>
          </a:prstGeom>
          <a:solidFill>
            <a:srgbClr val="FFC000"/>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SG" sz="1800" b="0" strike="noStrike" spc="-1">
              <a:solidFill>
                <a:srgbClr val="000000"/>
              </a:solidFill>
              <a:uFill>
                <a:solidFill>
                  <a:srgbClr val="FFFFFF"/>
                </a:solidFill>
              </a:uFill>
              <a:latin typeface="Arial"/>
            </a:endParaRPr>
          </a:p>
          <a:p>
            <a:pPr>
              <a:lnSpc>
                <a:spcPct val="100000"/>
              </a:lnSpc>
            </a:pPr>
            <a:r>
              <a:rPr lang="en-SG" sz="1100" b="0" strike="noStrike" spc="-1">
                <a:solidFill>
                  <a:srgbClr val="000000"/>
                </a:solidFill>
                <a:uFill>
                  <a:solidFill>
                    <a:srgbClr val="FFFFFF"/>
                  </a:solidFill>
                </a:uFill>
                <a:latin typeface="Arial"/>
                <a:ea typeface="DejaVu Sans"/>
              </a:rPr>
              <a:t>Device Controller</a:t>
            </a: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p:txBody>
      </p:sp>
      <p:sp>
        <p:nvSpPr>
          <p:cNvPr id="143" name="CustomShape 21"/>
          <p:cNvSpPr/>
          <p:nvPr/>
        </p:nvSpPr>
        <p:spPr>
          <a:xfrm>
            <a:off x="3358440" y="3421080"/>
            <a:ext cx="361440" cy="227520"/>
          </a:xfrm>
          <a:prstGeom prs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144" name="CustomShape 22"/>
          <p:cNvSpPr/>
          <p:nvPr/>
        </p:nvSpPr>
        <p:spPr>
          <a:xfrm flipH="1">
            <a:off x="1255320" y="1859040"/>
            <a:ext cx="3715560" cy="969840"/>
          </a:xfrm>
          <a:prstGeom prst="uturnArrow">
            <a:avLst>
              <a:gd name="adj1" fmla="val 5493"/>
              <a:gd name="adj2" fmla="val 8943"/>
              <a:gd name="adj3" fmla="val 14708"/>
              <a:gd name="adj4" fmla="val 43750"/>
              <a:gd name="adj5" fmla="val 100000"/>
            </a:avLst>
          </a:prstGeom>
          <a:ln>
            <a:solidFill>
              <a:srgbClr val="98B855"/>
            </a:solidFill>
            <a:round/>
          </a:ln>
          <a:effectLst>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145" name="CustomShape 23"/>
          <p:cNvSpPr/>
          <p:nvPr/>
        </p:nvSpPr>
        <p:spPr>
          <a:xfrm>
            <a:off x="5553892" y="2353680"/>
            <a:ext cx="826920" cy="54720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txBody>
          <a:bodyPr lIns="90000" tIns="45000" rIns="90000" bIns="45000"/>
          <a:lstStyle/>
          <a:p>
            <a:pPr>
              <a:lnSpc>
                <a:spcPct val="100000"/>
              </a:lnSpc>
            </a:pPr>
            <a:r>
              <a:rPr lang="en-SG" sz="1000" b="0" strike="noStrike" spc="-1">
                <a:solidFill>
                  <a:srgbClr val="000000"/>
                </a:solidFill>
                <a:uFill>
                  <a:solidFill>
                    <a:srgbClr val="FFFFFF"/>
                  </a:solidFill>
                </a:uFill>
                <a:latin typeface="Arial"/>
                <a:ea typeface="DejaVu Sans"/>
              </a:rPr>
              <a:t>I/O device </a:t>
            </a:r>
            <a:endParaRPr lang="en-SG" sz="1800" b="0" strike="noStrike" spc="-1">
              <a:solidFill>
                <a:srgbClr val="000000"/>
              </a:solidFill>
              <a:uFill>
                <a:solidFill>
                  <a:srgbClr val="FFFFFF"/>
                </a:solidFill>
              </a:uFill>
              <a:latin typeface="Arial"/>
            </a:endParaRPr>
          </a:p>
          <a:p>
            <a:pPr>
              <a:lnSpc>
                <a:spcPct val="100000"/>
              </a:lnSpc>
            </a:pPr>
            <a:r>
              <a:rPr lang="en-SG" sz="1000" b="0" strike="noStrike" spc="-1">
                <a:solidFill>
                  <a:srgbClr val="000000"/>
                </a:solidFill>
                <a:uFill>
                  <a:solidFill>
                    <a:srgbClr val="FFFFFF"/>
                  </a:solidFill>
                </a:uFill>
                <a:latin typeface="Arial"/>
                <a:ea typeface="DejaVu Sans"/>
              </a:rPr>
              <a:t>performs </a:t>
            </a:r>
            <a:endParaRPr lang="en-SG" sz="1800" b="0" strike="noStrike" spc="-1">
              <a:solidFill>
                <a:srgbClr val="000000"/>
              </a:solidFill>
              <a:uFill>
                <a:solidFill>
                  <a:srgbClr val="FFFFFF"/>
                </a:solidFill>
              </a:uFill>
              <a:latin typeface="Arial"/>
            </a:endParaRPr>
          </a:p>
          <a:p>
            <a:pPr>
              <a:lnSpc>
                <a:spcPct val="100000"/>
              </a:lnSpc>
            </a:pPr>
            <a:r>
              <a:rPr lang="en-SG" sz="1000" b="0" strike="noStrike" spc="-1">
                <a:solidFill>
                  <a:srgbClr val="000000"/>
                </a:solidFill>
                <a:uFill>
                  <a:solidFill>
                    <a:srgbClr val="FFFFFF"/>
                  </a:solidFill>
                </a:uFill>
                <a:latin typeface="Arial"/>
                <a:ea typeface="DejaVu Sans"/>
              </a:rPr>
              <a:t>operation</a:t>
            </a:r>
            <a:endParaRPr lang="en-SG" sz="1800" b="0" strike="noStrike" spc="-1">
              <a:solidFill>
                <a:srgbClr val="000000"/>
              </a:solidFill>
              <a:uFill>
                <a:solidFill>
                  <a:srgbClr val="FFFFFF"/>
                </a:solidFill>
              </a:uFill>
              <a:latin typeface="Arial"/>
            </a:endParaRPr>
          </a:p>
        </p:txBody>
      </p:sp>
      <p:sp>
        <p:nvSpPr>
          <p:cNvPr id="146" name="CustomShape 24"/>
          <p:cNvSpPr/>
          <p:nvPr/>
        </p:nvSpPr>
        <p:spPr>
          <a:xfrm>
            <a:off x="5553892" y="3223080"/>
            <a:ext cx="826920" cy="39492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txBody>
          <a:bodyPr lIns="90000" tIns="45000" rIns="90000" bIns="45000"/>
          <a:lstStyle/>
          <a:p>
            <a:pPr>
              <a:lnSpc>
                <a:spcPct val="100000"/>
              </a:lnSpc>
            </a:pPr>
            <a:r>
              <a:rPr lang="en-SG" sz="1000" b="0" strike="noStrike" spc="-1">
                <a:solidFill>
                  <a:srgbClr val="000000"/>
                </a:solidFill>
                <a:uFill>
                  <a:solidFill>
                    <a:srgbClr val="FFFFFF"/>
                  </a:solidFill>
                </a:uFill>
                <a:latin typeface="Arial"/>
                <a:ea typeface="DejaVu Sans"/>
              </a:rPr>
              <a:t>Error or I/O complete</a:t>
            </a:r>
            <a:endParaRPr lang="en-SG" sz="1800" b="0" strike="noStrike" spc="-1">
              <a:solidFill>
                <a:srgbClr val="000000"/>
              </a:solidFill>
              <a:uFill>
                <a:solidFill>
                  <a:srgbClr val="FFFFFF"/>
                </a:solidFill>
              </a:uFill>
              <a:latin typeface="Arial"/>
            </a:endParaRPr>
          </a:p>
        </p:txBody>
      </p:sp>
      <p:sp>
        <p:nvSpPr>
          <p:cNvPr id="147" name="CustomShape 25"/>
          <p:cNvSpPr/>
          <p:nvPr/>
        </p:nvSpPr>
        <p:spPr>
          <a:xfrm>
            <a:off x="5909572" y="2907720"/>
            <a:ext cx="360" cy="31500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8" name="CustomShape 26"/>
          <p:cNvSpPr/>
          <p:nvPr/>
        </p:nvSpPr>
        <p:spPr>
          <a:xfrm>
            <a:off x="5560732" y="3963240"/>
            <a:ext cx="826920" cy="1004040"/>
          </a:xfrm>
          <a:prstGeom prst="rect">
            <a:avLst/>
          </a:prstGeom>
          <a:ln>
            <a:solidFill>
              <a:srgbClr val="98B855"/>
            </a:solidFill>
            <a:round/>
          </a:ln>
          <a:effectLst>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p:style>
        <p:txBody>
          <a:bodyPr lIns="90000" tIns="45000" rIns="90000" bIns="45000"/>
          <a:lstStyle/>
          <a:p>
            <a:pPr>
              <a:lnSpc>
                <a:spcPct val="100000"/>
              </a:lnSpc>
            </a:pPr>
            <a:r>
              <a:rPr lang="en-SG" sz="1000" b="0" strike="noStrike" spc="-1">
                <a:solidFill>
                  <a:srgbClr val="000000"/>
                </a:solidFill>
                <a:uFill>
                  <a:solidFill>
                    <a:srgbClr val="FFFFFF"/>
                  </a:solidFill>
                </a:uFill>
                <a:latin typeface="Arial"/>
                <a:ea typeface="DejaVu Sans"/>
              </a:rPr>
              <a:t>CPU transfer controls to </a:t>
            </a:r>
            <a:endParaRPr lang="en-SG" sz="1800" b="0" strike="noStrike" spc="-1">
              <a:solidFill>
                <a:srgbClr val="000000"/>
              </a:solidFill>
              <a:uFill>
                <a:solidFill>
                  <a:srgbClr val="FFFFFF"/>
                </a:solidFill>
              </a:uFill>
              <a:latin typeface="Arial"/>
            </a:endParaRPr>
          </a:p>
          <a:p>
            <a:pPr>
              <a:lnSpc>
                <a:spcPct val="100000"/>
              </a:lnSpc>
            </a:pPr>
            <a:r>
              <a:rPr lang="en-SG" sz="1000" b="0" strike="noStrike" spc="-1">
                <a:solidFill>
                  <a:srgbClr val="000000"/>
                </a:solidFill>
                <a:uFill>
                  <a:solidFill>
                    <a:srgbClr val="FFFFFF"/>
                  </a:solidFill>
                </a:uFill>
                <a:latin typeface="Arial"/>
                <a:ea typeface="DejaVu Sans"/>
              </a:rPr>
              <a:t>Interrupt</a:t>
            </a:r>
            <a:endParaRPr lang="en-SG" sz="1800" b="0" strike="noStrike" spc="-1">
              <a:solidFill>
                <a:srgbClr val="000000"/>
              </a:solidFill>
              <a:uFill>
                <a:solidFill>
                  <a:srgbClr val="FFFFFF"/>
                </a:solidFill>
              </a:uFill>
              <a:latin typeface="Arial"/>
            </a:endParaRPr>
          </a:p>
          <a:p>
            <a:pPr>
              <a:lnSpc>
                <a:spcPct val="100000"/>
              </a:lnSpc>
            </a:pPr>
            <a:r>
              <a:rPr lang="en-SG" sz="1000" b="0" strike="noStrike" spc="-1">
                <a:solidFill>
                  <a:srgbClr val="000000"/>
                </a:solidFill>
                <a:uFill>
                  <a:solidFill>
                    <a:srgbClr val="FFFFFF"/>
                  </a:solidFill>
                </a:uFill>
                <a:latin typeface="Arial"/>
                <a:ea typeface="DejaVu Sans"/>
              </a:rPr>
              <a:t>Handler (ISR)</a:t>
            </a:r>
            <a:endParaRPr lang="en-SG" sz="1800" b="0" strike="noStrike" spc="-1">
              <a:solidFill>
                <a:srgbClr val="000000"/>
              </a:solidFill>
              <a:uFill>
                <a:solidFill>
                  <a:srgbClr val="FFFFFF"/>
                </a:solidFill>
              </a:uFill>
              <a:latin typeface="Arial"/>
            </a:endParaRPr>
          </a:p>
        </p:txBody>
      </p:sp>
      <p:sp>
        <p:nvSpPr>
          <p:cNvPr id="149" name="CustomShape 27"/>
          <p:cNvSpPr/>
          <p:nvPr/>
        </p:nvSpPr>
        <p:spPr>
          <a:xfrm>
            <a:off x="5921092" y="3639960"/>
            <a:ext cx="360" cy="31500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0" name="CustomShape 28"/>
          <p:cNvSpPr/>
          <p:nvPr/>
        </p:nvSpPr>
        <p:spPr>
          <a:xfrm>
            <a:off x="5560732" y="5283720"/>
            <a:ext cx="826920" cy="394920"/>
          </a:xfrm>
          <a:prstGeom prst="rect">
            <a:avLst/>
          </a:prstGeom>
          <a:ln>
            <a:solidFill>
              <a:srgbClr val="98B855"/>
            </a:solidFill>
            <a:round/>
          </a:ln>
          <a:effectLst>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p:style>
        <p:txBody>
          <a:bodyPr lIns="90000" tIns="45000" rIns="90000" bIns="45000"/>
          <a:lstStyle/>
          <a:p>
            <a:pPr>
              <a:lnSpc>
                <a:spcPct val="100000"/>
              </a:lnSpc>
            </a:pPr>
            <a:r>
              <a:rPr lang="en-SG" sz="1000" b="0" strike="noStrike" spc="-1">
                <a:solidFill>
                  <a:srgbClr val="000000"/>
                </a:solidFill>
                <a:uFill>
                  <a:solidFill>
                    <a:srgbClr val="FFFFFF"/>
                  </a:solidFill>
                </a:uFill>
                <a:latin typeface="Arial"/>
                <a:ea typeface="DejaVu Sans"/>
              </a:rPr>
              <a:t>ISR runs and returns</a:t>
            </a:r>
            <a:endParaRPr lang="en-SG" sz="1800" b="0" strike="noStrike" spc="-1">
              <a:solidFill>
                <a:srgbClr val="000000"/>
              </a:solidFill>
              <a:uFill>
                <a:solidFill>
                  <a:srgbClr val="FFFFFF"/>
                </a:solidFill>
              </a:uFill>
              <a:latin typeface="Arial"/>
            </a:endParaRPr>
          </a:p>
        </p:txBody>
      </p:sp>
      <p:sp>
        <p:nvSpPr>
          <p:cNvPr id="151" name="CustomShape 29"/>
          <p:cNvSpPr/>
          <p:nvPr/>
        </p:nvSpPr>
        <p:spPr>
          <a:xfrm>
            <a:off x="5967172" y="4968000"/>
            <a:ext cx="360" cy="31500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2" name="CustomShape 30"/>
          <p:cNvSpPr/>
          <p:nvPr/>
        </p:nvSpPr>
        <p:spPr>
          <a:xfrm>
            <a:off x="5900932" y="3690000"/>
            <a:ext cx="8881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200" b="0" strike="noStrike" spc="-1">
                <a:solidFill>
                  <a:srgbClr val="000000"/>
                </a:solidFill>
                <a:uFill>
                  <a:solidFill>
                    <a:srgbClr val="FFFFFF"/>
                  </a:solidFill>
                </a:uFill>
                <a:latin typeface="Arial"/>
                <a:ea typeface="DejaVu Sans"/>
              </a:rPr>
              <a:t>Set IF to 1</a:t>
            </a:r>
            <a:endParaRPr lang="en-SG" sz="1800" b="0" strike="noStrike" spc="-1">
              <a:solidFill>
                <a:srgbClr val="000000"/>
              </a:solidFill>
              <a:uFill>
                <a:solidFill>
                  <a:srgbClr val="FFFFFF"/>
                </a:solidFill>
              </a:uFill>
              <a:latin typeface="Arial"/>
            </a:endParaRPr>
          </a:p>
        </p:txBody>
      </p:sp>
      <p:sp>
        <p:nvSpPr>
          <p:cNvPr id="153" name="CustomShape 31"/>
          <p:cNvSpPr/>
          <p:nvPr/>
        </p:nvSpPr>
        <p:spPr>
          <a:xfrm>
            <a:off x="6960052" y="2359440"/>
            <a:ext cx="1606320" cy="2983680"/>
          </a:xfrm>
          <a:prstGeom prst="rect">
            <a:avLst/>
          </a:prstGeom>
          <a:ln>
            <a:solidFill>
              <a:srgbClr val="98B855"/>
            </a:solidFill>
            <a:round/>
          </a:ln>
          <a:effectLst>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p:style>
        <p:txBody>
          <a:bodyPr lIns="90000" tIns="45000" rIns="90000" bIns="45000"/>
          <a:lstStyle/>
          <a:p>
            <a:pPr>
              <a:lnSpc>
                <a:spcPct val="100000"/>
              </a:lnSpc>
            </a:pPr>
            <a:r>
              <a:rPr lang="en-SG" sz="1000" b="0" strike="noStrike" spc="-1" dirty="0">
                <a:solidFill>
                  <a:srgbClr val="000000"/>
                </a:solidFill>
                <a:uFill>
                  <a:solidFill>
                    <a:srgbClr val="FFFFFF"/>
                  </a:solidFill>
                </a:uFill>
                <a:latin typeface="Arial"/>
                <a:ea typeface="DejaVu Sans"/>
              </a:rPr>
              <a:t>CPU executes other instructions</a:t>
            </a:r>
            <a:endParaRPr lang="en-SG" sz="1800" b="0" strike="noStrike" spc="-1" dirty="0">
              <a:solidFill>
                <a:srgbClr val="000000"/>
              </a:solidFill>
              <a:uFill>
                <a:solidFill>
                  <a:srgbClr val="FFFFFF"/>
                </a:solidFill>
              </a:uFill>
              <a:latin typeface="Arial"/>
            </a:endParaRPr>
          </a:p>
          <a:p>
            <a:pPr>
              <a:lnSpc>
                <a:spcPct val="100000"/>
              </a:lnSpc>
            </a:pPr>
            <a:endParaRPr lang="en-SG" sz="1000" b="0" strike="noStrike" spc="-1" dirty="0">
              <a:solidFill>
                <a:srgbClr val="000000"/>
              </a:solidFill>
              <a:uFill>
                <a:solidFill>
                  <a:srgbClr val="FFFFFF"/>
                </a:solidFill>
              </a:uFill>
              <a:latin typeface="Arial"/>
              <a:ea typeface="DejaVu Sans"/>
            </a:endParaRPr>
          </a:p>
          <a:p>
            <a:pPr>
              <a:lnSpc>
                <a:spcPct val="100000"/>
              </a:lnSpc>
            </a:pPr>
            <a:r>
              <a:rPr lang="en-SG" sz="1000" b="0" strike="noStrike" spc="-1" dirty="0">
                <a:solidFill>
                  <a:srgbClr val="000000"/>
                </a:solidFill>
                <a:uFill>
                  <a:solidFill>
                    <a:srgbClr val="FFFFFF"/>
                  </a:solidFill>
                </a:uFill>
                <a:latin typeface="Arial"/>
                <a:ea typeface="DejaVu Sans"/>
              </a:rPr>
              <a:t>Fetch</a:t>
            </a:r>
            <a:endParaRPr lang="en-SG" sz="1800" b="0" strike="noStrike" spc="-1" dirty="0">
              <a:solidFill>
                <a:srgbClr val="000000"/>
              </a:solidFill>
              <a:uFill>
                <a:solidFill>
                  <a:srgbClr val="FFFFFF"/>
                </a:solidFill>
              </a:uFill>
              <a:latin typeface="Arial"/>
            </a:endParaRPr>
          </a:p>
          <a:p>
            <a:pPr>
              <a:lnSpc>
                <a:spcPct val="100000"/>
              </a:lnSpc>
            </a:pPr>
            <a:endParaRPr lang="en-SG" sz="1800" b="0" strike="noStrike" spc="-1" dirty="0">
              <a:solidFill>
                <a:srgbClr val="000000"/>
              </a:solidFill>
              <a:uFill>
                <a:solidFill>
                  <a:srgbClr val="FFFFFF"/>
                </a:solidFill>
              </a:uFill>
              <a:latin typeface="Arial"/>
            </a:endParaRPr>
          </a:p>
          <a:p>
            <a:pPr>
              <a:lnSpc>
                <a:spcPct val="100000"/>
              </a:lnSpc>
            </a:pPr>
            <a:r>
              <a:rPr lang="en-SG" sz="1000" b="0" strike="noStrike" spc="-1" dirty="0">
                <a:solidFill>
                  <a:srgbClr val="000000"/>
                </a:solidFill>
                <a:uFill>
                  <a:solidFill>
                    <a:srgbClr val="FFFFFF"/>
                  </a:solidFill>
                </a:uFill>
                <a:latin typeface="Arial"/>
                <a:ea typeface="DejaVu Sans"/>
              </a:rPr>
              <a:t>Decode</a:t>
            </a:r>
            <a:endParaRPr lang="en-SG" sz="1800" b="0" strike="noStrike" spc="-1" dirty="0">
              <a:solidFill>
                <a:srgbClr val="000000"/>
              </a:solidFill>
              <a:uFill>
                <a:solidFill>
                  <a:srgbClr val="FFFFFF"/>
                </a:solidFill>
              </a:uFill>
              <a:latin typeface="Arial"/>
            </a:endParaRPr>
          </a:p>
          <a:p>
            <a:pPr>
              <a:lnSpc>
                <a:spcPct val="100000"/>
              </a:lnSpc>
            </a:pPr>
            <a:endParaRPr lang="en-SG" sz="1800" b="0" strike="noStrike" spc="-1" dirty="0">
              <a:solidFill>
                <a:srgbClr val="000000"/>
              </a:solidFill>
              <a:uFill>
                <a:solidFill>
                  <a:srgbClr val="FFFFFF"/>
                </a:solidFill>
              </a:uFill>
              <a:latin typeface="Arial"/>
            </a:endParaRPr>
          </a:p>
          <a:p>
            <a:pPr>
              <a:lnSpc>
                <a:spcPct val="100000"/>
              </a:lnSpc>
            </a:pPr>
            <a:r>
              <a:rPr lang="en-SG" sz="1000" b="0" strike="noStrike" spc="-1" dirty="0">
                <a:solidFill>
                  <a:srgbClr val="000000"/>
                </a:solidFill>
                <a:uFill>
                  <a:solidFill>
                    <a:srgbClr val="FFFFFF"/>
                  </a:solidFill>
                </a:uFill>
                <a:latin typeface="Arial"/>
                <a:ea typeface="DejaVu Sans"/>
              </a:rPr>
              <a:t>Execute</a:t>
            </a:r>
            <a:endParaRPr lang="en-SG" sz="1800" b="0" strike="noStrike" spc="-1" dirty="0">
              <a:solidFill>
                <a:srgbClr val="000000"/>
              </a:solidFill>
              <a:uFill>
                <a:solidFill>
                  <a:srgbClr val="FFFFFF"/>
                </a:solidFill>
              </a:uFill>
              <a:latin typeface="Arial"/>
            </a:endParaRPr>
          </a:p>
          <a:p>
            <a:pPr>
              <a:lnSpc>
                <a:spcPct val="100000"/>
              </a:lnSpc>
            </a:pPr>
            <a:endParaRPr lang="en-SG" sz="1800" b="0" strike="noStrike" spc="-1" dirty="0">
              <a:solidFill>
                <a:srgbClr val="000000"/>
              </a:solidFill>
              <a:uFill>
                <a:solidFill>
                  <a:srgbClr val="FFFFFF"/>
                </a:solidFill>
              </a:uFill>
              <a:latin typeface="Arial"/>
            </a:endParaRPr>
          </a:p>
          <a:p>
            <a:pPr>
              <a:lnSpc>
                <a:spcPct val="100000"/>
              </a:lnSpc>
            </a:pPr>
            <a:endParaRPr lang="en-SG" sz="1000" b="0" strike="noStrike" spc="-1" dirty="0">
              <a:solidFill>
                <a:srgbClr val="000000"/>
              </a:solidFill>
              <a:uFill>
                <a:solidFill>
                  <a:srgbClr val="FFFFFF"/>
                </a:solidFill>
              </a:uFill>
              <a:latin typeface="Arial"/>
              <a:ea typeface="DejaVu Sans"/>
            </a:endParaRPr>
          </a:p>
          <a:p>
            <a:pPr>
              <a:lnSpc>
                <a:spcPct val="100000"/>
              </a:lnSpc>
            </a:pPr>
            <a:r>
              <a:rPr lang="en-SG" sz="1000" b="0" strike="noStrike" spc="-1" dirty="0" err="1">
                <a:solidFill>
                  <a:srgbClr val="000000"/>
                </a:solidFill>
                <a:uFill>
                  <a:solidFill>
                    <a:srgbClr val="FFFFFF"/>
                  </a:solidFill>
                </a:uFill>
                <a:latin typeface="Arial"/>
                <a:ea typeface="DejaVu Sans"/>
              </a:rPr>
              <a:t>Writeback</a:t>
            </a:r>
            <a:endParaRPr lang="en-SG" sz="1800" b="0" strike="noStrike" spc="-1" dirty="0">
              <a:solidFill>
                <a:srgbClr val="000000"/>
              </a:solidFill>
              <a:uFill>
                <a:solidFill>
                  <a:srgbClr val="FFFFFF"/>
                </a:solidFill>
              </a:uFill>
              <a:latin typeface="Arial"/>
            </a:endParaRPr>
          </a:p>
          <a:p>
            <a:pPr>
              <a:lnSpc>
                <a:spcPct val="100000"/>
              </a:lnSpc>
            </a:pPr>
            <a:endParaRPr lang="en-SG" sz="1800" b="0" strike="noStrike" spc="-1" dirty="0">
              <a:solidFill>
                <a:srgbClr val="000000"/>
              </a:solidFill>
              <a:uFill>
                <a:solidFill>
                  <a:srgbClr val="FFFFFF"/>
                </a:solidFill>
              </a:uFill>
              <a:latin typeface="Arial"/>
            </a:endParaRPr>
          </a:p>
          <a:p>
            <a:pPr>
              <a:lnSpc>
                <a:spcPct val="100000"/>
              </a:lnSpc>
            </a:pPr>
            <a:r>
              <a:rPr lang="en-SG" sz="1000" b="0" strike="noStrike" spc="-1" dirty="0">
                <a:solidFill>
                  <a:srgbClr val="000000"/>
                </a:solidFill>
                <a:uFill>
                  <a:solidFill>
                    <a:srgbClr val="FFFFFF"/>
                  </a:solidFill>
                </a:uFill>
                <a:latin typeface="Arial"/>
                <a:ea typeface="DejaVu Sans"/>
              </a:rPr>
              <a:t>Check IF Flag and priority</a:t>
            </a:r>
            <a:endParaRPr lang="en-SG" sz="1800" b="0" strike="noStrike" spc="-1" dirty="0">
              <a:solidFill>
                <a:srgbClr val="000000"/>
              </a:solidFill>
              <a:uFill>
                <a:solidFill>
                  <a:srgbClr val="FFFFFF"/>
                </a:solidFill>
              </a:uFill>
              <a:latin typeface="Arial"/>
            </a:endParaRPr>
          </a:p>
          <a:p>
            <a:pPr>
              <a:lnSpc>
                <a:spcPct val="100000"/>
              </a:lnSpc>
            </a:pPr>
            <a:endParaRPr lang="en-SG" sz="1800" b="0" strike="noStrike" spc="-1" dirty="0">
              <a:solidFill>
                <a:srgbClr val="000000"/>
              </a:solidFill>
              <a:uFill>
                <a:solidFill>
                  <a:srgbClr val="FFFFFF"/>
                </a:solidFill>
              </a:uFill>
              <a:latin typeface="Arial"/>
            </a:endParaRPr>
          </a:p>
          <a:p>
            <a:pPr>
              <a:lnSpc>
                <a:spcPct val="100000"/>
              </a:lnSpc>
            </a:pPr>
            <a:endParaRPr lang="en-SG" sz="1800" b="0" strike="noStrike" spc="-1" dirty="0">
              <a:solidFill>
                <a:srgbClr val="000000"/>
              </a:solidFill>
              <a:uFill>
                <a:solidFill>
                  <a:srgbClr val="FFFFFF"/>
                </a:solidFill>
              </a:uFill>
              <a:latin typeface="Arial"/>
            </a:endParaRPr>
          </a:p>
        </p:txBody>
      </p:sp>
      <p:sp>
        <p:nvSpPr>
          <p:cNvPr id="154" name="CustomShape 32"/>
          <p:cNvSpPr/>
          <p:nvPr/>
        </p:nvSpPr>
        <p:spPr>
          <a:xfrm rot="16200000" flipV="1">
            <a:off x="6903172" y="3474000"/>
            <a:ext cx="1811520" cy="679680"/>
          </a:xfrm>
          <a:prstGeom prst="bentConnector3">
            <a:avLst>
              <a:gd name="adj1" fmla="val 100466"/>
            </a:avLst>
          </a:pr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5" name="CustomShape 33"/>
          <p:cNvSpPr/>
          <p:nvPr/>
        </p:nvSpPr>
        <p:spPr>
          <a:xfrm>
            <a:off x="8133652" y="3374280"/>
            <a:ext cx="57564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200" b="0" strike="noStrike" spc="-1">
                <a:solidFill>
                  <a:srgbClr val="000000"/>
                </a:solidFill>
                <a:uFill>
                  <a:solidFill>
                    <a:srgbClr val="FFFFFF"/>
                  </a:solidFill>
                </a:uFill>
                <a:latin typeface="Arial"/>
                <a:ea typeface="DejaVu Sans"/>
              </a:rPr>
              <a:t>IF = 0</a:t>
            </a:r>
            <a:endParaRPr lang="en-SG" sz="1800" b="0" strike="noStrike" spc="-1">
              <a:solidFill>
                <a:srgbClr val="000000"/>
              </a:solidFill>
              <a:uFill>
                <a:solidFill>
                  <a:srgbClr val="FFFFFF"/>
                </a:solidFill>
              </a:uFill>
              <a:latin typeface="Arial"/>
            </a:endParaRPr>
          </a:p>
        </p:txBody>
      </p:sp>
      <p:sp>
        <p:nvSpPr>
          <p:cNvPr id="156" name="CustomShape 34"/>
          <p:cNvSpPr/>
          <p:nvPr/>
        </p:nvSpPr>
        <p:spPr>
          <a:xfrm>
            <a:off x="7208812" y="3030120"/>
            <a:ext cx="5760" cy="24012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7" name="CustomShape 35"/>
          <p:cNvSpPr/>
          <p:nvPr/>
        </p:nvSpPr>
        <p:spPr>
          <a:xfrm>
            <a:off x="7196212" y="3513240"/>
            <a:ext cx="5760" cy="24012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8" name="CustomShape 36"/>
          <p:cNvSpPr/>
          <p:nvPr/>
        </p:nvSpPr>
        <p:spPr>
          <a:xfrm>
            <a:off x="7199092" y="3963240"/>
            <a:ext cx="5760" cy="24012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9" name="CustomShape 37"/>
          <p:cNvSpPr/>
          <p:nvPr/>
        </p:nvSpPr>
        <p:spPr>
          <a:xfrm>
            <a:off x="7218008" y="4440081"/>
            <a:ext cx="5760" cy="24012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0" name="CustomShape 38"/>
          <p:cNvSpPr/>
          <p:nvPr/>
        </p:nvSpPr>
        <p:spPr>
          <a:xfrm rot="10800000">
            <a:off x="6387652" y="4729319"/>
            <a:ext cx="658440" cy="237960"/>
          </a:xfrm>
          <a:prstGeom prst="bentConnector3">
            <a:avLst>
              <a:gd name="adj1" fmla="val 50000"/>
            </a:avLst>
          </a:pr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1" name="CustomShape 39"/>
          <p:cNvSpPr/>
          <p:nvPr/>
        </p:nvSpPr>
        <p:spPr>
          <a:xfrm>
            <a:off x="6375052" y="4534200"/>
            <a:ext cx="57564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200" b="0" strike="noStrike" spc="-1">
                <a:solidFill>
                  <a:srgbClr val="000000"/>
                </a:solidFill>
                <a:uFill>
                  <a:solidFill>
                    <a:srgbClr val="FFFFFF"/>
                  </a:solidFill>
                </a:uFill>
                <a:latin typeface="Arial"/>
                <a:ea typeface="DejaVu Sans"/>
              </a:rPr>
              <a:t>IF = 1</a:t>
            </a:r>
            <a:endParaRPr lang="en-SG" sz="1800" b="0" strike="noStrike" spc="-1">
              <a:solidFill>
                <a:srgbClr val="000000"/>
              </a:solidFill>
              <a:uFill>
                <a:solidFill>
                  <a:srgbClr val="FFFFFF"/>
                </a:solidFill>
              </a:uFill>
              <a:latin typeface="Arial"/>
            </a:endParaRPr>
          </a:p>
        </p:txBody>
      </p:sp>
      <p:sp>
        <p:nvSpPr>
          <p:cNvPr id="162" name="CustomShape 40"/>
          <p:cNvSpPr/>
          <p:nvPr/>
        </p:nvSpPr>
        <p:spPr>
          <a:xfrm>
            <a:off x="6950692" y="5582160"/>
            <a:ext cx="1557360" cy="394920"/>
          </a:xfrm>
          <a:prstGeom prst="rect">
            <a:avLst/>
          </a:prstGeom>
          <a:ln>
            <a:solidFill>
              <a:srgbClr val="98B855"/>
            </a:solidFill>
            <a:round/>
          </a:ln>
          <a:effectLst>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p:style>
        <p:txBody>
          <a:bodyPr lIns="90000" tIns="45000" rIns="90000" bIns="45000"/>
          <a:lstStyle/>
          <a:p>
            <a:pPr>
              <a:lnSpc>
                <a:spcPct val="100000"/>
              </a:lnSpc>
            </a:pPr>
            <a:r>
              <a:rPr lang="en-SG" sz="1000" b="0" strike="noStrike" spc="-1" dirty="0">
                <a:solidFill>
                  <a:srgbClr val="000000"/>
                </a:solidFill>
                <a:uFill>
                  <a:solidFill>
                    <a:srgbClr val="FFFFFF"/>
                  </a:solidFill>
                </a:uFill>
                <a:latin typeface="Arial"/>
                <a:ea typeface="DejaVu Sans"/>
              </a:rPr>
              <a:t>CPU resumes running interrupted program</a:t>
            </a:r>
            <a:endParaRPr lang="en-SG" sz="1800" b="0" strike="noStrike" spc="-1" dirty="0">
              <a:solidFill>
                <a:srgbClr val="000000"/>
              </a:solidFill>
              <a:uFill>
                <a:solidFill>
                  <a:srgbClr val="FFFFFF"/>
                </a:solidFill>
              </a:uFill>
              <a:latin typeface="Arial"/>
            </a:endParaRPr>
          </a:p>
        </p:txBody>
      </p:sp>
      <p:sp>
        <p:nvSpPr>
          <p:cNvPr id="163" name="CustomShape 41"/>
          <p:cNvSpPr/>
          <p:nvPr/>
        </p:nvSpPr>
        <p:spPr>
          <a:xfrm rot="16200000" flipH="1">
            <a:off x="6373612" y="5283720"/>
            <a:ext cx="180000" cy="980280"/>
          </a:xfrm>
          <a:prstGeom prst="bentConnector2">
            <a:avLst/>
          </a:pr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4" name="CustomShape 42"/>
          <p:cNvSpPr/>
          <p:nvPr/>
        </p:nvSpPr>
        <p:spPr>
          <a:xfrm flipH="1" flipV="1">
            <a:off x="8244172" y="2511720"/>
            <a:ext cx="267840" cy="3351240"/>
          </a:xfrm>
          <a:prstGeom prst="bentConnector4">
            <a:avLst>
              <a:gd name="adj1" fmla="val -85179"/>
              <a:gd name="adj2" fmla="val 100421"/>
            </a:avLst>
          </a:pr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5" name="CustomShape 43"/>
          <p:cNvSpPr/>
          <p:nvPr/>
        </p:nvSpPr>
        <p:spPr>
          <a:xfrm>
            <a:off x="6486840" y="1532880"/>
            <a:ext cx="1120320" cy="394920"/>
          </a:xfrm>
          <a:prstGeom prst="rect">
            <a:avLst/>
          </a:prstGeom>
          <a:ln>
            <a:solidFill>
              <a:srgbClr val="98B855"/>
            </a:solidFill>
            <a:round/>
          </a:ln>
          <a:effectLst>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p:style>
        <p:txBody>
          <a:bodyPr lIns="90000" tIns="45000" rIns="90000" bIns="45000"/>
          <a:lstStyle/>
          <a:p>
            <a:pPr>
              <a:lnSpc>
                <a:spcPct val="100000"/>
              </a:lnSpc>
            </a:pPr>
            <a:r>
              <a:rPr lang="en-SG" sz="1000" b="1" strike="noStrike" spc="-1">
                <a:solidFill>
                  <a:srgbClr val="000000"/>
                </a:solidFill>
                <a:uFill>
                  <a:solidFill>
                    <a:srgbClr val="FFFFFF"/>
                  </a:solidFill>
                </a:uFill>
                <a:latin typeface="Arial"/>
                <a:ea typeface="DejaVu Sans"/>
              </a:rPr>
              <a:t>CPU initiates I/O operation</a:t>
            </a:r>
            <a:endParaRPr lang="en-SG" sz="1800" b="0" strike="noStrike" spc="-1">
              <a:solidFill>
                <a:srgbClr val="000000"/>
              </a:solidFill>
              <a:uFill>
                <a:solidFill>
                  <a:srgbClr val="FFFFFF"/>
                </a:solidFill>
              </a:uFill>
              <a:latin typeface="Arial"/>
            </a:endParaRPr>
          </a:p>
        </p:txBody>
      </p:sp>
      <p:sp>
        <p:nvSpPr>
          <p:cNvPr id="166" name="CustomShape 44"/>
          <p:cNvSpPr/>
          <p:nvPr/>
        </p:nvSpPr>
        <p:spPr>
          <a:xfrm flipH="1">
            <a:off x="5791200" y="1932840"/>
            <a:ext cx="1211880" cy="42660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7" name="CustomShape 45"/>
          <p:cNvSpPr/>
          <p:nvPr/>
        </p:nvSpPr>
        <p:spPr>
          <a:xfrm>
            <a:off x="7047000" y="1932840"/>
            <a:ext cx="731160" cy="420840"/>
          </a:xfrm>
          <a:custGeom>
            <a:avLst/>
            <a:gdLst/>
            <a:ahLst/>
            <a:cxnLst/>
            <a:rect l="l" t="t" r="r" b="b"/>
            <a:pathLst>
              <a:path w="21600" h="21600">
                <a:moveTo>
                  <a:pt x="0" y="0"/>
                </a:moveTo>
                <a:lnTo>
                  <a:pt x="21600" y="21600"/>
                </a:lnTo>
              </a:path>
            </a:pathLst>
          </a:custGeom>
          <a:noFill/>
          <a:ln>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758520" y="1049040"/>
            <a:ext cx="8229240" cy="576000"/>
          </a:xfrm>
          <a:prstGeom prst="rect">
            <a:avLst/>
          </a:prstGeom>
          <a:noFill/>
          <a:ln>
            <a:noFill/>
          </a:ln>
        </p:spPr>
        <p:txBody>
          <a:bodyPr lIns="0" tIns="0" rIns="0" bIns="0" anchor="ctr"/>
          <a:lstStyle/>
          <a:p>
            <a:pPr>
              <a:lnSpc>
                <a:spcPct val="90000"/>
              </a:lnSpc>
            </a:pPr>
            <a:r>
              <a:rPr lang="en-US" sz="3600" b="0" strike="noStrike" spc="-1" dirty="0">
                <a:solidFill>
                  <a:srgbClr val="000000"/>
                </a:solidFill>
                <a:uFill>
                  <a:solidFill>
                    <a:srgbClr val="FFFFFF"/>
                  </a:solidFill>
                </a:uFill>
                <a:latin typeface="Arial"/>
                <a:ea typeface="DejaVu Sans"/>
              </a:rPr>
              <a:t>HW context saving / restoring</a:t>
            </a:r>
            <a:endParaRPr lang="en-US" sz="1800" b="0" strike="noStrike" spc="-1" dirty="0">
              <a:solidFill>
                <a:srgbClr val="000000"/>
              </a:solidFill>
              <a:uFill>
                <a:solidFill>
                  <a:srgbClr val="FFFFFF"/>
                </a:solidFill>
              </a:uFill>
              <a:latin typeface="Arial"/>
            </a:endParaRPr>
          </a:p>
        </p:txBody>
      </p:sp>
      <p:sp>
        <p:nvSpPr>
          <p:cNvPr id="169" name="TextShape 2"/>
          <p:cNvSpPr txBox="1"/>
          <p:nvPr/>
        </p:nvSpPr>
        <p:spPr>
          <a:xfrm>
            <a:off x="860400" y="2192400"/>
            <a:ext cx="6864120" cy="350316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400" b="0" strike="noStrike" spc="-1" dirty="0">
                <a:solidFill>
                  <a:srgbClr val="000000"/>
                </a:solidFill>
                <a:uFill>
                  <a:solidFill>
                    <a:srgbClr val="FFFFFF"/>
                  </a:solidFill>
                </a:uFill>
                <a:latin typeface="Arial"/>
                <a:ea typeface="DejaVu Sans"/>
              </a:rPr>
              <a:t>Automatic (no instructions involved)</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400" b="0" strike="noStrike" spc="-1" dirty="0">
                <a:solidFill>
                  <a:srgbClr val="000000"/>
                </a:solidFill>
                <a:uFill>
                  <a:solidFill>
                    <a:srgbClr val="FFFFFF"/>
                  </a:solidFill>
                </a:uFill>
                <a:latin typeface="Arial"/>
                <a:ea typeface="DejaVu Sans"/>
              </a:rPr>
              <a:t>What if the CPU don’t support HW saving?</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HW MUST support some kind of saving.</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At least HW must save the PC and SP.</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Too late for ISR to save PC and SP by the time ISR is running.</a:t>
            </a:r>
            <a:endParaRPr lang="en-US" sz="20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400" b="0" strike="noStrike" spc="-1" dirty="0">
                <a:solidFill>
                  <a:srgbClr val="000000"/>
                </a:solidFill>
                <a:uFill>
                  <a:solidFill>
                    <a:srgbClr val="FFFFFF"/>
                  </a:solidFill>
                </a:uFill>
                <a:latin typeface="Arial"/>
                <a:ea typeface="DejaVu Sans"/>
              </a:rPr>
              <a:t>Where does it save to?</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HW reads the SP</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Save the registers to the stack.</a:t>
            </a:r>
            <a:endParaRPr lang="en-US" sz="20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400" b="0" strike="noStrike" spc="-1" dirty="0">
                <a:solidFill>
                  <a:srgbClr val="000000"/>
                </a:solidFill>
                <a:uFill>
                  <a:solidFill>
                    <a:srgbClr val="FFFFFF"/>
                  </a:solidFill>
                </a:uFill>
                <a:latin typeface="Arial"/>
                <a:ea typeface="DejaVu Sans"/>
              </a:rPr>
              <a:t>Restoring is the reverse of saving.</a:t>
            </a:r>
            <a:endParaRPr lang="en-US" sz="2800" b="0" strike="noStrike" spc="-1" dirty="0">
              <a:solidFill>
                <a:srgbClr val="000000"/>
              </a:solidFill>
              <a:uFill>
                <a:solidFill>
                  <a:srgbClr val="FFFFFF"/>
                </a:solidFill>
              </a:u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747720" y="1075680"/>
            <a:ext cx="8395920" cy="45684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SW context saving/restoring</a:t>
            </a:r>
            <a:endParaRPr lang="en-US" sz="1800" b="0" strike="noStrike" spc="-1">
              <a:solidFill>
                <a:srgbClr val="000000"/>
              </a:solidFill>
              <a:uFill>
                <a:solidFill>
                  <a:srgbClr val="FFFFFF"/>
                </a:solidFill>
              </a:uFill>
              <a:latin typeface="Arial"/>
            </a:endParaRPr>
          </a:p>
        </p:txBody>
      </p:sp>
      <p:sp>
        <p:nvSpPr>
          <p:cNvPr id="171" name="TextShape 2"/>
          <p:cNvSpPr txBox="1"/>
          <p:nvPr/>
        </p:nvSpPr>
        <p:spPr>
          <a:xfrm>
            <a:off x="648865" y="1771920"/>
            <a:ext cx="7745491" cy="3220210"/>
          </a:xfrm>
          <a:prstGeom prst="rect">
            <a:avLst/>
          </a:prstGeom>
          <a:noFill/>
          <a:ln>
            <a:noFill/>
          </a:ln>
        </p:spPr>
        <p:txBody>
          <a:bodyPr lIns="45720" tIns="45000" rIns="45720" bIns="45000"/>
          <a:lstStyle/>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Usually the 1</a:t>
            </a:r>
            <a:r>
              <a:rPr lang="en-US" sz="2800" b="0" strike="noStrike" spc="-1" baseline="30000" dirty="0">
                <a:solidFill>
                  <a:srgbClr val="000000"/>
                </a:solidFill>
                <a:uFill>
                  <a:solidFill>
                    <a:srgbClr val="FFFFFF"/>
                  </a:solidFill>
                </a:uFill>
                <a:latin typeface="Arial"/>
                <a:ea typeface="DejaVu Sans"/>
              </a:rPr>
              <a:t>st</a:t>
            </a:r>
            <a:r>
              <a:rPr lang="en-US" sz="2800" b="0" strike="noStrike" spc="-1" dirty="0">
                <a:solidFill>
                  <a:srgbClr val="000000"/>
                </a:solidFill>
                <a:uFill>
                  <a:solidFill>
                    <a:srgbClr val="FFFFFF"/>
                  </a:solidFill>
                </a:uFill>
                <a:latin typeface="Arial"/>
                <a:ea typeface="DejaVu Sans"/>
              </a:rPr>
              <a:t> thing done in ISR</a:t>
            </a:r>
            <a:endParaRPr lang="en-US" sz="28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Sometimes HW context saving doesn’t save all the registers! </a:t>
            </a:r>
            <a:endParaRPr lang="en-US" sz="28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400" b="0" strike="noStrike" spc="-1" dirty="0">
                <a:solidFill>
                  <a:srgbClr val="000000"/>
                </a:solidFill>
                <a:uFill>
                  <a:solidFill>
                    <a:srgbClr val="FFFFFF"/>
                  </a:solidFill>
                </a:uFill>
                <a:latin typeface="Arial"/>
                <a:ea typeface="DejaVu Sans"/>
              </a:rPr>
              <a:t>e.g., x86 only saves the GPRs but not the FPRs.</a:t>
            </a:r>
            <a:endParaRPr lang="en-US" sz="2000" b="0" strike="noStrike" spc="-1" dirty="0">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en-US" sz="2400" b="0" strike="noStrike" spc="-1" dirty="0">
                <a:solidFill>
                  <a:srgbClr val="000000"/>
                </a:solidFill>
                <a:uFill>
                  <a:solidFill>
                    <a:srgbClr val="FFFFFF"/>
                  </a:solidFill>
                </a:uFill>
                <a:latin typeface="Arial"/>
                <a:ea typeface="DejaVu Sans"/>
              </a:rPr>
              <a:t>FPRs not saved unless used</a:t>
            </a:r>
            <a:endParaRPr lang="en-US" sz="20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US" sz="2800" b="0" strike="noStrike" spc="-1" dirty="0">
                <a:solidFill>
                  <a:srgbClr val="000000"/>
                </a:solidFill>
                <a:uFill>
                  <a:solidFill>
                    <a:srgbClr val="FFFFFF"/>
                  </a:solidFill>
                </a:uFill>
                <a:latin typeface="Arial"/>
                <a:ea typeface="DejaVu Sans"/>
              </a:rPr>
              <a:t>SW context saving : selective vs HW saves the registers regardless whether required or not! </a:t>
            </a:r>
            <a:endParaRPr lang="en-US" sz="2800" b="0" strike="noStrike" spc="-1" dirty="0">
              <a:solidFill>
                <a:srgbClr val="000000"/>
              </a:solidFill>
              <a:uFill>
                <a:solidFill>
                  <a:srgbClr val="FFFFFF"/>
                </a:solidFill>
              </a:u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758520" y="1049040"/>
            <a:ext cx="8229240" cy="57600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Arial"/>
                <a:ea typeface="DejaVu Sans"/>
              </a:rPr>
              <a:t>System call/Interrupts Revisited</a:t>
            </a:r>
            <a:endParaRPr lang="en-US" sz="1800" b="0" strike="noStrike" spc="-1">
              <a:solidFill>
                <a:srgbClr val="000000"/>
              </a:solidFill>
              <a:uFill>
                <a:solidFill>
                  <a:srgbClr val="FFFFFF"/>
                </a:solidFill>
              </a:uFill>
              <a:latin typeface="Arial"/>
            </a:endParaRPr>
          </a:p>
        </p:txBody>
      </p:sp>
      <p:sp>
        <p:nvSpPr>
          <p:cNvPr id="173" name="CustomShape 2"/>
          <p:cNvSpPr/>
          <p:nvPr/>
        </p:nvSpPr>
        <p:spPr>
          <a:xfrm>
            <a:off x="294840" y="5143680"/>
            <a:ext cx="148716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user process</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executing</a:t>
            </a:r>
            <a:endParaRPr lang="en-SG" sz="1800" b="0" strike="noStrike" spc="-1">
              <a:solidFill>
                <a:srgbClr val="000000"/>
              </a:solidFill>
              <a:uFill>
                <a:solidFill>
                  <a:srgbClr val="FFFFFF"/>
                </a:solidFill>
              </a:uFill>
              <a:latin typeface="Arial"/>
            </a:endParaRPr>
          </a:p>
        </p:txBody>
      </p:sp>
      <p:sp>
        <p:nvSpPr>
          <p:cNvPr id="174" name="Line 3"/>
          <p:cNvSpPr/>
          <p:nvPr/>
        </p:nvSpPr>
        <p:spPr>
          <a:xfrm>
            <a:off x="0" y="3929040"/>
            <a:ext cx="9144000" cy="360"/>
          </a:xfrm>
          <a:prstGeom prst="line">
            <a:avLst/>
          </a:prstGeom>
          <a:ln>
            <a:solidFill>
              <a:srgbClr val="4A7EBB"/>
            </a:solidFill>
            <a:custDash>
              <a:ds d="500000" sp="400000"/>
            </a:custDash>
            <a:round/>
          </a:ln>
        </p:spPr>
        <p:style>
          <a:lnRef idx="1">
            <a:schemeClr val="accent1"/>
          </a:lnRef>
          <a:fillRef idx="0">
            <a:schemeClr val="accent1"/>
          </a:fillRef>
          <a:effectRef idx="0">
            <a:schemeClr val="accent1"/>
          </a:effectRef>
          <a:fontRef idx="minor"/>
        </p:style>
      </p:sp>
      <p:sp>
        <p:nvSpPr>
          <p:cNvPr id="175" name="CustomShape 4"/>
          <p:cNvSpPr/>
          <p:nvPr/>
        </p:nvSpPr>
        <p:spPr>
          <a:xfrm>
            <a:off x="3794040" y="3929040"/>
            <a:ext cx="1258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user mode</a:t>
            </a:r>
            <a:endParaRPr lang="en-SG" sz="1800" b="0" strike="noStrike" spc="-1">
              <a:solidFill>
                <a:srgbClr val="000000"/>
              </a:solidFill>
              <a:uFill>
                <a:solidFill>
                  <a:srgbClr val="FFFFFF"/>
                </a:solidFill>
              </a:uFill>
              <a:latin typeface="Arial"/>
            </a:endParaRPr>
          </a:p>
        </p:txBody>
      </p:sp>
      <p:sp>
        <p:nvSpPr>
          <p:cNvPr id="176" name="CustomShape 5"/>
          <p:cNvSpPr/>
          <p:nvPr/>
        </p:nvSpPr>
        <p:spPr>
          <a:xfrm>
            <a:off x="3795480" y="3571920"/>
            <a:ext cx="1435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kernel mode</a:t>
            </a:r>
            <a:endParaRPr lang="en-SG" sz="1800" b="0" strike="noStrike" spc="-1">
              <a:solidFill>
                <a:srgbClr val="000000"/>
              </a:solidFill>
              <a:uFill>
                <a:solidFill>
                  <a:srgbClr val="FFFFFF"/>
                </a:solidFill>
              </a:uFill>
              <a:latin typeface="Arial"/>
            </a:endParaRPr>
          </a:p>
        </p:txBody>
      </p:sp>
      <p:sp>
        <p:nvSpPr>
          <p:cNvPr id="177" name="CustomShape 6"/>
          <p:cNvSpPr/>
          <p:nvPr/>
        </p:nvSpPr>
        <p:spPr>
          <a:xfrm flipV="1">
            <a:off x="500040" y="5214240"/>
            <a:ext cx="856800" cy="360"/>
          </a:xfrm>
          <a:custGeom>
            <a:avLst/>
            <a:gdLst/>
            <a:ahLst/>
            <a:cxnLst/>
            <a:rect l="l" t="t" r="r" b="b"/>
            <a:pathLst>
              <a:path w="21600" h="21600">
                <a:moveTo>
                  <a:pt x="0" y="0"/>
                </a:moveTo>
                <a:lnTo>
                  <a:pt x="21600" y="21600"/>
                </a:lnTo>
              </a:path>
            </a:pathLst>
          </a:custGeom>
          <a:noFill/>
          <a:ln w="31680">
            <a:solidFill>
              <a:schemeClr val="accent2"/>
            </a:solidFill>
            <a:round/>
            <a:tailEnd type="arrow" w="med" len="med"/>
          </a:ln>
        </p:spPr>
        <p:style>
          <a:lnRef idx="1">
            <a:schemeClr val="accent1"/>
          </a:lnRef>
          <a:fillRef idx="0">
            <a:schemeClr val="accent1"/>
          </a:fillRef>
          <a:effectRef idx="0">
            <a:schemeClr val="accent1"/>
          </a:effectRef>
          <a:fontRef idx="minor"/>
        </p:style>
      </p:sp>
      <p:sp>
        <p:nvSpPr>
          <p:cNvPr id="178" name="CustomShape 7"/>
          <p:cNvSpPr/>
          <p:nvPr/>
        </p:nvSpPr>
        <p:spPr>
          <a:xfrm>
            <a:off x="3106800" y="2571840"/>
            <a:ext cx="3642840" cy="1080"/>
          </a:xfrm>
          <a:custGeom>
            <a:avLst/>
            <a:gdLst/>
            <a:ahLst/>
            <a:cxnLst/>
            <a:rect l="l" t="t" r="r" b="b"/>
            <a:pathLst>
              <a:path w="21600" h="21600">
                <a:moveTo>
                  <a:pt x="0" y="0"/>
                </a:moveTo>
                <a:lnTo>
                  <a:pt x="21600" y="21600"/>
                </a:lnTo>
              </a:path>
            </a:pathLst>
          </a:custGeom>
          <a:noFill/>
          <a:ln w="38160">
            <a:solidFill>
              <a:schemeClr val="accent4"/>
            </a:solidFill>
            <a:round/>
            <a:tailEnd type="arrow" w="med" len="med"/>
          </a:ln>
        </p:spPr>
        <p:style>
          <a:lnRef idx="1">
            <a:schemeClr val="accent1"/>
          </a:lnRef>
          <a:fillRef idx="0">
            <a:schemeClr val="accent1"/>
          </a:fillRef>
          <a:effectRef idx="0">
            <a:schemeClr val="accent1"/>
          </a:effectRef>
          <a:fontRef idx="minor"/>
        </p:style>
      </p:sp>
      <p:sp>
        <p:nvSpPr>
          <p:cNvPr id="179" name="CustomShape 8"/>
          <p:cNvSpPr/>
          <p:nvPr/>
        </p:nvSpPr>
        <p:spPr>
          <a:xfrm rot="5400000" flipH="1" flipV="1">
            <a:off x="177840" y="3749760"/>
            <a:ext cx="2642760" cy="285480"/>
          </a:xfrm>
          <a:custGeom>
            <a:avLst/>
            <a:gdLst/>
            <a:ahLst/>
            <a:cxnLst/>
            <a:rect l="l" t="t" r="r" b="b"/>
            <a:pathLst>
              <a:path w="21600" h="21600">
                <a:moveTo>
                  <a:pt x="0" y="0"/>
                </a:moveTo>
                <a:lnTo>
                  <a:pt x="21600" y="21600"/>
                </a:lnTo>
              </a:path>
            </a:pathLst>
          </a:custGeom>
          <a:noFill/>
          <a:ln w="38160">
            <a:solidFill>
              <a:schemeClr val="accent6"/>
            </a:solidFill>
            <a:round/>
            <a:tailEnd type="arrow" w="med" len="med"/>
          </a:ln>
        </p:spPr>
        <p:style>
          <a:lnRef idx="1">
            <a:schemeClr val="accent1"/>
          </a:lnRef>
          <a:fillRef idx="0">
            <a:schemeClr val="accent1"/>
          </a:fillRef>
          <a:effectRef idx="0">
            <a:schemeClr val="accent1"/>
          </a:effectRef>
          <a:fontRef idx="minor"/>
        </p:style>
      </p:sp>
      <p:sp>
        <p:nvSpPr>
          <p:cNvPr id="180" name="CustomShape 9"/>
          <p:cNvSpPr/>
          <p:nvPr/>
        </p:nvSpPr>
        <p:spPr>
          <a:xfrm>
            <a:off x="80640" y="3354120"/>
            <a:ext cx="14353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system call /</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interrupts</a:t>
            </a:r>
            <a:endParaRPr lang="en-SG" sz="1800" b="0" strike="noStrike" spc="-1">
              <a:solidFill>
                <a:srgbClr val="000000"/>
              </a:solidFill>
              <a:uFill>
                <a:solidFill>
                  <a:srgbClr val="FFFFFF"/>
                </a:solidFill>
              </a:uFill>
              <a:latin typeface="Arial"/>
            </a:endParaRPr>
          </a:p>
        </p:txBody>
      </p:sp>
      <p:sp>
        <p:nvSpPr>
          <p:cNvPr id="181" name="CustomShape 10"/>
          <p:cNvSpPr/>
          <p:nvPr/>
        </p:nvSpPr>
        <p:spPr>
          <a:xfrm>
            <a:off x="4470840" y="1714320"/>
            <a:ext cx="108180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interrupt </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servicing</a:t>
            </a:r>
            <a:endParaRPr lang="en-SG" sz="1800" b="0" strike="noStrike" spc="-1">
              <a:solidFill>
                <a:srgbClr val="000000"/>
              </a:solidFill>
              <a:uFill>
                <a:solidFill>
                  <a:srgbClr val="FFFFFF"/>
                </a:solidFill>
              </a:uFill>
              <a:latin typeface="Arial"/>
            </a:endParaRPr>
          </a:p>
        </p:txBody>
      </p:sp>
      <p:sp>
        <p:nvSpPr>
          <p:cNvPr id="182" name="CustomShape 11"/>
          <p:cNvSpPr/>
          <p:nvPr/>
        </p:nvSpPr>
        <p:spPr>
          <a:xfrm>
            <a:off x="1679760" y="2571840"/>
            <a:ext cx="1426680" cy="1080"/>
          </a:xfrm>
          <a:custGeom>
            <a:avLst/>
            <a:gdLst/>
            <a:ahLst/>
            <a:cxnLst/>
            <a:rect l="l" t="t" r="r" b="b"/>
            <a:pathLst>
              <a:path w="21600" h="21600">
                <a:moveTo>
                  <a:pt x="0" y="0"/>
                </a:moveTo>
                <a:lnTo>
                  <a:pt x="21600" y="21600"/>
                </a:lnTo>
              </a:path>
            </a:pathLst>
          </a:custGeom>
          <a:noFill/>
          <a:ln w="38160">
            <a:solidFill>
              <a:schemeClr val="accent3"/>
            </a:solidFill>
            <a:round/>
            <a:tailEnd type="arrow" w="med" len="med"/>
          </a:ln>
        </p:spPr>
        <p:style>
          <a:lnRef idx="1">
            <a:schemeClr val="accent1"/>
          </a:lnRef>
          <a:fillRef idx="0">
            <a:schemeClr val="accent1"/>
          </a:fillRef>
          <a:effectRef idx="0">
            <a:schemeClr val="accent1"/>
          </a:effectRef>
          <a:fontRef idx="minor"/>
        </p:style>
      </p:sp>
      <p:sp>
        <p:nvSpPr>
          <p:cNvPr id="183" name="CustomShape 12"/>
          <p:cNvSpPr/>
          <p:nvPr/>
        </p:nvSpPr>
        <p:spPr>
          <a:xfrm rot="5400000" flipH="1">
            <a:off x="2231280" y="1732320"/>
            <a:ext cx="249840" cy="13568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84" name="CustomShape 13"/>
          <p:cNvSpPr/>
          <p:nvPr/>
        </p:nvSpPr>
        <p:spPr>
          <a:xfrm>
            <a:off x="1500120" y="1751760"/>
            <a:ext cx="1785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HW context saving</a:t>
            </a:r>
            <a:endParaRPr lang="en-SG" sz="1800" b="0" strike="noStrike" spc="-1">
              <a:solidFill>
                <a:srgbClr val="000000"/>
              </a:solidFill>
              <a:uFill>
                <a:solidFill>
                  <a:srgbClr val="FFFFFF"/>
                </a:solidFill>
              </a:uFill>
              <a:latin typeface="Arial"/>
            </a:endParaRPr>
          </a:p>
        </p:txBody>
      </p:sp>
      <p:sp>
        <p:nvSpPr>
          <p:cNvPr id="185" name="CustomShape 14"/>
          <p:cNvSpPr/>
          <p:nvPr/>
        </p:nvSpPr>
        <p:spPr>
          <a:xfrm rot="16200000">
            <a:off x="4857120" y="1839600"/>
            <a:ext cx="213840" cy="1142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86" name="CustomShape 15"/>
          <p:cNvSpPr/>
          <p:nvPr/>
        </p:nvSpPr>
        <p:spPr>
          <a:xfrm>
            <a:off x="2964240" y="1714320"/>
            <a:ext cx="14997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SW context saving</a:t>
            </a:r>
            <a:endParaRPr lang="en-SG" sz="1800" b="0" strike="noStrike" spc="-1">
              <a:solidFill>
                <a:srgbClr val="000000"/>
              </a:solidFill>
              <a:uFill>
                <a:solidFill>
                  <a:srgbClr val="FFFFFF"/>
                </a:solidFill>
              </a:uFill>
              <a:latin typeface="Arial"/>
            </a:endParaRPr>
          </a:p>
        </p:txBody>
      </p:sp>
      <p:sp>
        <p:nvSpPr>
          <p:cNvPr id="187" name="CustomShape 16"/>
          <p:cNvSpPr/>
          <p:nvPr/>
        </p:nvSpPr>
        <p:spPr>
          <a:xfrm rot="5400000" flipH="1">
            <a:off x="3589560" y="1732320"/>
            <a:ext cx="249840" cy="13568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88" name="CustomShape 17"/>
          <p:cNvSpPr/>
          <p:nvPr/>
        </p:nvSpPr>
        <p:spPr>
          <a:xfrm>
            <a:off x="6752880" y="2570040"/>
            <a:ext cx="1426680" cy="1080"/>
          </a:xfrm>
          <a:custGeom>
            <a:avLst/>
            <a:gdLst/>
            <a:ahLst/>
            <a:cxnLst/>
            <a:rect l="l" t="t" r="r" b="b"/>
            <a:pathLst>
              <a:path w="21600" h="21600">
                <a:moveTo>
                  <a:pt x="0" y="0"/>
                </a:moveTo>
                <a:lnTo>
                  <a:pt x="21600" y="21600"/>
                </a:lnTo>
              </a:path>
            </a:pathLst>
          </a:custGeom>
          <a:noFill/>
          <a:ln w="38160">
            <a:solidFill>
              <a:schemeClr val="accent3"/>
            </a:solidFill>
            <a:round/>
            <a:tailEnd type="arrow" w="med" len="med"/>
          </a:ln>
        </p:spPr>
        <p:style>
          <a:lnRef idx="1">
            <a:schemeClr val="accent1"/>
          </a:lnRef>
          <a:fillRef idx="0">
            <a:schemeClr val="accent1"/>
          </a:fillRef>
          <a:effectRef idx="0">
            <a:schemeClr val="accent1"/>
          </a:effectRef>
          <a:fontRef idx="minor"/>
        </p:style>
      </p:sp>
      <p:sp>
        <p:nvSpPr>
          <p:cNvPr id="189" name="CustomShape 18"/>
          <p:cNvSpPr/>
          <p:nvPr/>
        </p:nvSpPr>
        <p:spPr>
          <a:xfrm rot="5400000" flipH="1">
            <a:off x="7304400" y="1730880"/>
            <a:ext cx="249840" cy="13568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90" name="CustomShape 19"/>
          <p:cNvSpPr/>
          <p:nvPr/>
        </p:nvSpPr>
        <p:spPr>
          <a:xfrm>
            <a:off x="6500880" y="1747440"/>
            <a:ext cx="1785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HW context restoring</a:t>
            </a:r>
            <a:endParaRPr lang="en-SG" sz="1800" b="0" strike="noStrike" spc="-1">
              <a:solidFill>
                <a:srgbClr val="000000"/>
              </a:solidFill>
              <a:uFill>
                <a:solidFill>
                  <a:srgbClr val="FFFFFF"/>
                </a:solidFill>
              </a:uFill>
              <a:latin typeface="Arial"/>
            </a:endParaRPr>
          </a:p>
        </p:txBody>
      </p:sp>
      <p:sp>
        <p:nvSpPr>
          <p:cNvPr id="191" name="CustomShape 20"/>
          <p:cNvSpPr/>
          <p:nvPr/>
        </p:nvSpPr>
        <p:spPr>
          <a:xfrm>
            <a:off x="5357880" y="1714320"/>
            <a:ext cx="14997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SW context restoring</a:t>
            </a:r>
            <a:endParaRPr lang="en-SG" sz="1800" b="0" strike="noStrike" spc="-1">
              <a:solidFill>
                <a:srgbClr val="000000"/>
              </a:solidFill>
              <a:uFill>
                <a:solidFill>
                  <a:srgbClr val="FFFFFF"/>
                </a:solidFill>
              </a:uFill>
              <a:latin typeface="Arial"/>
            </a:endParaRPr>
          </a:p>
        </p:txBody>
      </p:sp>
      <p:sp>
        <p:nvSpPr>
          <p:cNvPr id="192" name="CustomShape 21"/>
          <p:cNvSpPr/>
          <p:nvPr/>
        </p:nvSpPr>
        <p:spPr>
          <a:xfrm rot="16200000">
            <a:off x="6036480" y="1821960"/>
            <a:ext cx="213840" cy="1142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93" name="CustomShape 22"/>
          <p:cNvSpPr/>
          <p:nvPr/>
        </p:nvSpPr>
        <p:spPr>
          <a:xfrm rot="16200000" flipH="1">
            <a:off x="6858000" y="3929400"/>
            <a:ext cx="2785680" cy="213840"/>
          </a:xfrm>
          <a:custGeom>
            <a:avLst/>
            <a:gdLst/>
            <a:ahLst/>
            <a:cxnLst/>
            <a:rect l="l" t="t" r="r" b="b"/>
            <a:pathLst>
              <a:path w="21600" h="21600">
                <a:moveTo>
                  <a:pt x="0" y="0"/>
                </a:moveTo>
                <a:lnTo>
                  <a:pt x="21600" y="21600"/>
                </a:lnTo>
              </a:path>
            </a:pathLst>
          </a:custGeom>
          <a:noFill/>
          <a:ln w="38160">
            <a:solidFill>
              <a:schemeClr val="accent6"/>
            </a:solidFill>
            <a:round/>
            <a:tailEnd type="arrow" w="med" len="med"/>
          </a:ln>
        </p:spPr>
        <p:style>
          <a:lnRef idx="1">
            <a:schemeClr val="accent1"/>
          </a:lnRef>
          <a:fillRef idx="0">
            <a:schemeClr val="accent1"/>
          </a:fillRef>
          <a:effectRef idx="0">
            <a:schemeClr val="accent1"/>
          </a:effectRef>
          <a:fontRef idx="minor"/>
        </p:style>
      </p:sp>
      <p:sp>
        <p:nvSpPr>
          <p:cNvPr id="194" name="CustomShape 23"/>
          <p:cNvSpPr/>
          <p:nvPr/>
        </p:nvSpPr>
        <p:spPr>
          <a:xfrm>
            <a:off x="7150320" y="3354120"/>
            <a:ext cx="10177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SG" sz="1800" b="0" strike="noStrike" spc="-1">
                <a:solidFill>
                  <a:srgbClr val="000000"/>
                </a:solidFill>
                <a:uFill>
                  <a:solidFill>
                    <a:srgbClr val="FFFFFF"/>
                  </a:solidFill>
                </a:uFill>
                <a:latin typeface="Arial"/>
                <a:ea typeface="DejaVu Sans"/>
              </a:rPr>
              <a:t>interrupt</a:t>
            </a:r>
            <a:endParaRPr lang="en-SG" sz="1800" b="0" strike="noStrike" spc="-1">
              <a:solidFill>
                <a:srgbClr val="000000"/>
              </a:solidFill>
              <a:uFill>
                <a:solidFill>
                  <a:srgbClr val="FFFFFF"/>
                </a:solidFill>
              </a:uFill>
              <a:latin typeface="Arial"/>
            </a:endParaRPr>
          </a:p>
          <a:p>
            <a:pPr algn="ctr">
              <a:lnSpc>
                <a:spcPct val="100000"/>
              </a:lnSpc>
            </a:pPr>
            <a:r>
              <a:rPr lang="en-SG" sz="1800" b="0" strike="noStrike" spc="-1">
                <a:solidFill>
                  <a:srgbClr val="000000"/>
                </a:solidFill>
                <a:uFill>
                  <a:solidFill>
                    <a:srgbClr val="FFFFFF"/>
                  </a:solidFill>
                </a:uFill>
                <a:latin typeface="Arial"/>
                <a:ea typeface="DejaVu Sans"/>
              </a:rPr>
              <a:t>return</a:t>
            </a:r>
            <a:endParaRPr lang="en-SG" sz="1800" b="0" strike="noStrike" spc="-1">
              <a:solidFill>
                <a:srgbClr val="000000"/>
              </a:solidFill>
              <a:uFill>
                <a:solidFill>
                  <a:srgbClr val="FFFFFF"/>
                </a:solidFill>
              </a:uFill>
              <a:latin typeface="Arial"/>
            </a:endParaRPr>
          </a:p>
        </p:txBody>
      </p:sp>
      <p:sp>
        <p:nvSpPr>
          <p:cNvPr id="195" name="CustomShape 24"/>
          <p:cNvSpPr/>
          <p:nvPr/>
        </p:nvSpPr>
        <p:spPr>
          <a:xfrm flipV="1">
            <a:off x="8286840" y="5357160"/>
            <a:ext cx="856800" cy="360"/>
          </a:xfrm>
          <a:custGeom>
            <a:avLst/>
            <a:gdLst/>
            <a:ahLst/>
            <a:cxnLst/>
            <a:rect l="l" t="t" r="r" b="b"/>
            <a:pathLst>
              <a:path w="21600" h="21600">
                <a:moveTo>
                  <a:pt x="0" y="0"/>
                </a:moveTo>
                <a:lnTo>
                  <a:pt x="21600" y="21600"/>
                </a:lnTo>
              </a:path>
            </a:pathLst>
          </a:custGeom>
          <a:noFill/>
          <a:ln w="31680">
            <a:solidFill>
              <a:schemeClr val="accent2"/>
            </a:solidFill>
            <a:round/>
            <a:tailEnd type="arrow" w="med" len="med"/>
          </a:ln>
        </p:spPr>
        <p:style>
          <a:lnRef idx="1">
            <a:schemeClr val="accent1"/>
          </a:lnRef>
          <a:fillRef idx="0">
            <a:schemeClr val="accent1"/>
          </a:fillRef>
          <a:effectRef idx="0">
            <a:schemeClr val="accent1"/>
          </a:effectRef>
          <a:fontRef idx="minor"/>
        </p:style>
      </p:sp>
      <p:sp>
        <p:nvSpPr>
          <p:cNvPr id="196" name="CustomShape 25"/>
          <p:cNvSpPr/>
          <p:nvPr/>
        </p:nvSpPr>
        <p:spPr>
          <a:xfrm>
            <a:off x="6286680" y="5429160"/>
            <a:ext cx="267948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SG" sz="1800" b="0" strike="noStrike" spc="-1">
                <a:solidFill>
                  <a:srgbClr val="000000"/>
                </a:solidFill>
                <a:uFill>
                  <a:solidFill>
                    <a:srgbClr val="FFFFFF"/>
                  </a:solidFill>
                </a:uFill>
                <a:latin typeface="Arial"/>
                <a:ea typeface="DejaVu Sans"/>
              </a:rPr>
              <a:t>this process</a:t>
            </a:r>
            <a:endParaRPr lang="en-SG" sz="1800" b="0" strike="noStrike" spc="-1">
              <a:solidFill>
                <a:srgbClr val="000000"/>
              </a:solidFill>
              <a:uFill>
                <a:solidFill>
                  <a:srgbClr val="FFFFFF"/>
                </a:solidFill>
              </a:uFill>
              <a:latin typeface="Arial"/>
            </a:endParaRPr>
          </a:p>
          <a:p>
            <a:pPr>
              <a:lnSpc>
                <a:spcPct val="100000"/>
              </a:lnSpc>
            </a:pPr>
            <a:r>
              <a:rPr lang="en-SG" sz="1800" b="0" strike="noStrike" spc="-1">
                <a:solidFill>
                  <a:srgbClr val="000000"/>
                </a:solidFill>
                <a:uFill>
                  <a:solidFill>
                    <a:srgbClr val="FFFFFF"/>
                  </a:solidFill>
                </a:uFill>
                <a:latin typeface="Arial"/>
                <a:ea typeface="DejaVu Sans"/>
              </a:rPr>
              <a:t>may not be the same one as the one interrupted.</a:t>
            </a:r>
            <a:endParaRPr lang="en-SG" sz="1800" b="0" strike="noStrike" spc="-1">
              <a:solidFill>
                <a:srgbClr val="000000"/>
              </a:solidFill>
              <a:uFill>
                <a:solidFill>
                  <a:srgbClr val="FFFFFF"/>
                </a:solidFill>
              </a:uFill>
              <a:latin typeface="Arial"/>
            </a:endParaRPr>
          </a:p>
          <a:p>
            <a:pPr>
              <a:lnSpc>
                <a:spcPct val="100000"/>
              </a:lnSpc>
            </a:pPr>
            <a:endParaRPr lang="en-SG"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blinds(horizontal)">
                                      <p:cBhvr additive="repl">
                                        <p:cTn id="7" dur="500"/>
                                        <p:tgtEl>
                                          <p:spTgt spid="179"/>
                                        </p:tgtEl>
                                      </p:cBhvr>
                                    </p:animEffect>
                                  </p:childTnLst>
                                </p:cTn>
                              </p:par>
                              <p:par>
                                <p:cTn id="8" presetID="3" presetClass="entr" presetSubtype="10" fill="hold" nodeType="withEffect">
                                  <p:stCondLst>
                                    <p:cond delay="0"/>
                                  </p:stCondLst>
                                  <p:childTnLst>
                                    <p:set>
                                      <p:cBhvr>
                                        <p:cTn id="9" dur="1" fill="hold">
                                          <p:stCondLst>
                                            <p:cond delay="0"/>
                                          </p:stCondLst>
                                        </p:cTn>
                                        <p:tgtEl>
                                          <p:spTgt spid="180"/>
                                        </p:tgtEl>
                                        <p:attrNameLst>
                                          <p:attrName>style.visibility</p:attrName>
                                        </p:attrNameLst>
                                      </p:cBhvr>
                                      <p:to>
                                        <p:strVal val="visible"/>
                                      </p:to>
                                    </p:set>
                                    <p:animEffect transition="in" filter="blinds(horizontal)">
                                      <p:cBhvr additive="repl">
                                        <p:cTn id="10" dur="500"/>
                                        <p:tgtEl>
                                          <p:spTgt spid="18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2"/>
                                        </p:tgtEl>
                                        <p:attrNameLst>
                                          <p:attrName>style.visibility</p:attrName>
                                        </p:attrNameLst>
                                      </p:cBhvr>
                                      <p:to>
                                        <p:strVal val="visible"/>
                                      </p:to>
                                    </p:set>
                                    <p:animEffect transition="in" filter="blinds(horizontal)">
                                      <p:cBhvr additive="repl">
                                        <p:cTn id="15" dur="500"/>
                                        <p:tgtEl>
                                          <p:spTgt spid="182"/>
                                        </p:tgtEl>
                                      </p:cBhvr>
                                    </p:animEffect>
                                  </p:childTnLst>
                                </p:cTn>
                              </p:par>
                              <p:par>
                                <p:cTn id="16" presetID="3" presetClass="entr" presetSubtype="10" fill="hold" nodeType="withEffect">
                                  <p:stCondLst>
                                    <p:cond delay="0"/>
                                  </p:stCondLst>
                                  <p:childTnLst>
                                    <p:set>
                                      <p:cBhvr>
                                        <p:cTn id="17" dur="1" fill="hold">
                                          <p:stCondLst>
                                            <p:cond delay="0"/>
                                          </p:stCondLst>
                                        </p:cTn>
                                        <p:tgtEl>
                                          <p:spTgt spid="183"/>
                                        </p:tgtEl>
                                        <p:attrNameLst>
                                          <p:attrName>style.visibility</p:attrName>
                                        </p:attrNameLst>
                                      </p:cBhvr>
                                      <p:to>
                                        <p:strVal val="visible"/>
                                      </p:to>
                                    </p:set>
                                    <p:animEffect transition="in" filter="blinds(horizontal)">
                                      <p:cBhvr additive="repl">
                                        <p:cTn id="18" dur="500"/>
                                        <p:tgtEl>
                                          <p:spTgt spid="183"/>
                                        </p:tgtEl>
                                      </p:cBhvr>
                                    </p:animEffect>
                                  </p:childTnLst>
                                </p:cTn>
                              </p:par>
                              <p:par>
                                <p:cTn id="19" presetID="3" presetClass="entr" presetSubtype="10" fill="hold" nodeType="withEffect">
                                  <p:stCondLst>
                                    <p:cond delay="0"/>
                                  </p:stCondLst>
                                  <p:childTnLst>
                                    <p:set>
                                      <p:cBhvr>
                                        <p:cTn id="20" dur="1" fill="hold">
                                          <p:stCondLst>
                                            <p:cond delay="0"/>
                                          </p:stCondLst>
                                        </p:cTn>
                                        <p:tgtEl>
                                          <p:spTgt spid="184"/>
                                        </p:tgtEl>
                                        <p:attrNameLst>
                                          <p:attrName>style.visibility</p:attrName>
                                        </p:attrNameLst>
                                      </p:cBhvr>
                                      <p:to>
                                        <p:strVal val="visible"/>
                                      </p:to>
                                    </p:set>
                                    <p:animEffect transition="in" filter="blinds(horizontal)">
                                      <p:cBhvr additive="repl">
                                        <p:cTn id="21" dur="500"/>
                                        <p:tgtEl>
                                          <p:spTgt spid="18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78"/>
                                        </p:tgtEl>
                                        <p:attrNameLst>
                                          <p:attrName>style.visibility</p:attrName>
                                        </p:attrNameLst>
                                      </p:cBhvr>
                                      <p:to>
                                        <p:strVal val="visible"/>
                                      </p:to>
                                    </p:set>
                                    <p:animEffect transition="in" filter="blinds(horizontal)">
                                      <p:cBhvr additive="repl">
                                        <p:cTn id="26" dur="500"/>
                                        <p:tgtEl>
                                          <p:spTgt spid="17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animEffect transition="in" filter="blinds(horizontal)">
                                      <p:cBhvr additive="repl">
                                        <p:cTn id="31" dur="500"/>
                                        <p:tgtEl>
                                          <p:spTgt spid="186"/>
                                        </p:tgtEl>
                                      </p:cBhvr>
                                    </p:animEffect>
                                  </p:childTnLst>
                                </p:cTn>
                              </p:par>
                              <p:par>
                                <p:cTn id="32" presetID="3" presetClass="entr" presetSubtype="10" fill="hold" nodeType="withEffect">
                                  <p:stCondLst>
                                    <p:cond delay="0"/>
                                  </p:stCondLst>
                                  <p:childTnLst>
                                    <p:set>
                                      <p:cBhvr>
                                        <p:cTn id="33" dur="1" fill="hold">
                                          <p:stCondLst>
                                            <p:cond delay="0"/>
                                          </p:stCondLst>
                                        </p:cTn>
                                        <p:tgtEl>
                                          <p:spTgt spid="187"/>
                                        </p:tgtEl>
                                        <p:attrNameLst>
                                          <p:attrName>style.visibility</p:attrName>
                                        </p:attrNameLst>
                                      </p:cBhvr>
                                      <p:to>
                                        <p:strVal val="visible"/>
                                      </p:to>
                                    </p:set>
                                    <p:animEffect transition="in" filter="blinds(horizontal)">
                                      <p:cBhvr additive="repl">
                                        <p:cTn id="34" dur="500"/>
                                        <p:tgtEl>
                                          <p:spTgt spid="18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81"/>
                                        </p:tgtEl>
                                        <p:attrNameLst>
                                          <p:attrName>style.visibility</p:attrName>
                                        </p:attrNameLst>
                                      </p:cBhvr>
                                      <p:to>
                                        <p:strVal val="visible"/>
                                      </p:to>
                                    </p:set>
                                    <p:animEffect transition="in" filter="blinds(horizontal)">
                                      <p:cBhvr additive="repl">
                                        <p:cTn id="39" dur="500"/>
                                        <p:tgtEl>
                                          <p:spTgt spid="181"/>
                                        </p:tgtEl>
                                      </p:cBhvr>
                                    </p:animEffect>
                                  </p:childTnLst>
                                </p:cTn>
                              </p:par>
                              <p:par>
                                <p:cTn id="40" presetID="3" presetClass="entr" presetSubtype="10" fill="hold" nodeType="with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blinds(horizontal)">
                                      <p:cBhvr additive="repl">
                                        <p:cTn id="42" dur="500"/>
                                        <p:tgtEl>
                                          <p:spTgt spid="18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2"/>
                                        </p:tgtEl>
                                        <p:attrNameLst>
                                          <p:attrName>style.visibility</p:attrName>
                                        </p:attrNameLst>
                                      </p:cBhvr>
                                      <p:to>
                                        <p:strVal val="visible"/>
                                      </p:to>
                                    </p:set>
                                    <p:animEffect transition="in" filter="blinds(horizontal)">
                                      <p:cBhvr additive="repl">
                                        <p:cTn id="47" dur="500"/>
                                        <p:tgtEl>
                                          <p:spTgt spid="192"/>
                                        </p:tgtEl>
                                      </p:cBhvr>
                                    </p:animEffect>
                                  </p:childTnLst>
                                </p:cTn>
                              </p:par>
                              <p:par>
                                <p:cTn id="48" presetID="3" presetClass="entr" presetSubtype="10" fill="hold" nodeType="withEffect">
                                  <p:stCondLst>
                                    <p:cond delay="0"/>
                                  </p:stCondLst>
                                  <p:childTnLst>
                                    <p:set>
                                      <p:cBhvr>
                                        <p:cTn id="49" dur="1" fill="hold">
                                          <p:stCondLst>
                                            <p:cond delay="0"/>
                                          </p:stCondLst>
                                        </p:cTn>
                                        <p:tgtEl>
                                          <p:spTgt spid="191"/>
                                        </p:tgtEl>
                                        <p:attrNameLst>
                                          <p:attrName>style.visibility</p:attrName>
                                        </p:attrNameLst>
                                      </p:cBhvr>
                                      <p:to>
                                        <p:strVal val="visible"/>
                                      </p:to>
                                    </p:set>
                                    <p:animEffect transition="in" filter="blinds(horizontal)">
                                      <p:cBhvr additive="repl">
                                        <p:cTn id="50" dur="500"/>
                                        <p:tgtEl>
                                          <p:spTgt spid="19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88"/>
                                        </p:tgtEl>
                                        <p:attrNameLst>
                                          <p:attrName>style.visibility</p:attrName>
                                        </p:attrNameLst>
                                      </p:cBhvr>
                                      <p:to>
                                        <p:strVal val="visible"/>
                                      </p:to>
                                    </p:set>
                                    <p:animEffect transition="in" filter="blinds(horizontal)">
                                      <p:cBhvr additive="repl">
                                        <p:cTn id="55" dur="500"/>
                                        <p:tgtEl>
                                          <p:spTgt spid="188"/>
                                        </p:tgtEl>
                                      </p:cBhvr>
                                    </p:animEffect>
                                  </p:childTnLst>
                                </p:cTn>
                              </p:par>
                              <p:par>
                                <p:cTn id="56" presetID="3" presetClass="entr" presetSubtype="10" fill="hold" nodeType="withEffect">
                                  <p:stCondLst>
                                    <p:cond delay="0"/>
                                  </p:stCondLst>
                                  <p:childTnLst>
                                    <p:set>
                                      <p:cBhvr>
                                        <p:cTn id="57" dur="1" fill="hold">
                                          <p:stCondLst>
                                            <p:cond delay="0"/>
                                          </p:stCondLst>
                                        </p:cTn>
                                        <p:tgtEl>
                                          <p:spTgt spid="189"/>
                                        </p:tgtEl>
                                        <p:attrNameLst>
                                          <p:attrName>style.visibility</p:attrName>
                                        </p:attrNameLst>
                                      </p:cBhvr>
                                      <p:to>
                                        <p:strVal val="visible"/>
                                      </p:to>
                                    </p:set>
                                    <p:animEffect transition="in" filter="blinds(horizontal)">
                                      <p:cBhvr additive="repl">
                                        <p:cTn id="58" dur="500"/>
                                        <p:tgtEl>
                                          <p:spTgt spid="189"/>
                                        </p:tgtEl>
                                      </p:cBhvr>
                                    </p:animEffect>
                                  </p:childTnLst>
                                </p:cTn>
                              </p:par>
                              <p:par>
                                <p:cTn id="59" presetID="3" presetClass="entr" presetSubtype="10" fill="hold" nodeType="withEffect">
                                  <p:stCondLst>
                                    <p:cond delay="0"/>
                                  </p:stCondLst>
                                  <p:childTnLst>
                                    <p:set>
                                      <p:cBhvr>
                                        <p:cTn id="60" dur="1" fill="hold">
                                          <p:stCondLst>
                                            <p:cond delay="0"/>
                                          </p:stCondLst>
                                        </p:cTn>
                                        <p:tgtEl>
                                          <p:spTgt spid="190"/>
                                        </p:tgtEl>
                                        <p:attrNameLst>
                                          <p:attrName>style.visibility</p:attrName>
                                        </p:attrNameLst>
                                      </p:cBhvr>
                                      <p:to>
                                        <p:strVal val="visible"/>
                                      </p:to>
                                    </p:set>
                                    <p:animEffect transition="in" filter="blinds(horizontal)">
                                      <p:cBhvr additive="repl">
                                        <p:cTn id="61" dur="500"/>
                                        <p:tgtEl>
                                          <p:spTgt spid="19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93"/>
                                        </p:tgtEl>
                                        <p:attrNameLst>
                                          <p:attrName>style.visibility</p:attrName>
                                        </p:attrNameLst>
                                      </p:cBhvr>
                                      <p:to>
                                        <p:strVal val="visible"/>
                                      </p:to>
                                    </p:set>
                                    <p:animEffect transition="in" filter="blinds(horizontal)">
                                      <p:cBhvr additive="repl">
                                        <p:cTn id="66" dur="500"/>
                                        <p:tgtEl>
                                          <p:spTgt spid="193"/>
                                        </p:tgtEl>
                                      </p:cBhvr>
                                    </p:animEffect>
                                  </p:childTnLst>
                                </p:cTn>
                              </p:par>
                              <p:par>
                                <p:cTn id="67" presetID="3" presetClass="entr" presetSubtype="10" fill="hold" nodeType="withEffect">
                                  <p:stCondLst>
                                    <p:cond delay="0"/>
                                  </p:stCondLst>
                                  <p:childTnLst>
                                    <p:set>
                                      <p:cBhvr>
                                        <p:cTn id="68" dur="1" fill="hold">
                                          <p:stCondLst>
                                            <p:cond delay="0"/>
                                          </p:stCondLst>
                                        </p:cTn>
                                        <p:tgtEl>
                                          <p:spTgt spid="194"/>
                                        </p:tgtEl>
                                        <p:attrNameLst>
                                          <p:attrName>style.visibility</p:attrName>
                                        </p:attrNameLst>
                                      </p:cBhvr>
                                      <p:to>
                                        <p:strVal val="visible"/>
                                      </p:to>
                                    </p:set>
                                    <p:animEffect transition="in" filter="blinds(horizontal)">
                                      <p:cBhvr additive="repl">
                                        <p:cTn id="69" dur="500"/>
                                        <p:tgtEl>
                                          <p:spTgt spid="19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95"/>
                                        </p:tgtEl>
                                        <p:attrNameLst>
                                          <p:attrName>style.visibility</p:attrName>
                                        </p:attrNameLst>
                                      </p:cBhvr>
                                      <p:to>
                                        <p:strVal val="visible"/>
                                      </p:to>
                                    </p:set>
                                    <p:animEffect transition="in" filter="blinds(horizontal)">
                                      <p:cBhvr additive="repl">
                                        <p:cTn id="74"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C562F89EA87C448262665F2DC4B700" ma:contentTypeVersion="0" ma:contentTypeDescription="Create a new document." ma:contentTypeScope="" ma:versionID="80627808201c2ea8f3888dbc55ea3df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80BB56-BAE1-4129-AC1B-10A51547D36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1192EA2-2101-45A6-8582-CBB9E887DFD3}">
  <ds:schemaRefs>
    <ds:schemaRef ds:uri="http://schemas.microsoft.com/sharepoint/v3/contenttype/forms"/>
  </ds:schemaRefs>
</ds:datastoreItem>
</file>

<file path=customXml/itemProps3.xml><?xml version="1.0" encoding="utf-8"?>
<ds:datastoreItem xmlns:ds="http://schemas.openxmlformats.org/officeDocument/2006/customXml" ds:itemID="{EDC1EB93-83E3-4629-9108-09ED1B04BB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Integral</Template>
  <TotalTime>35955</TotalTime>
  <Words>4435</Words>
  <Application>Microsoft Office PowerPoint</Application>
  <PresentationFormat>On-screen Show (4:3)</PresentationFormat>
  <Paragraphs>973</Paragraphs>
  <Slides>51</Slides>
  <Notes>35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51</vt:i4>
      </vt:variant>
    </vt:vector>
  </HeadingPairs>
  <TitlesOfParts>
    <vt:vector size="64" baseType="lpstr">
      <vt:lpstr>Arial Unicode MS</vt:lpstr>
      <vt:lpstr>Menlo-Regular</vt:lpstr>
      <vt:lpstr>Open Sans</vt:lpstr>
      <vt:lpstr>Arial</vt:lpstr>
      <vt:lpstr>Calibri</vt:lpstr>
      <vt:lpstr>Courier New</vt:lpstr>
      <vt:lpstr>Symbol</vt:lpstr>
      <vt:lpstr>Times New Roman</vt:lpstr>
      <vt:lpstr>Tw Cen MT</vt:lpstr>
      <vt:lpstr>verdana</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Virtual Memory Layout</vt:lpstr>
      <vt:lpstr>x86 Interrupt</vt:lpstr>
      <vt:lpstr>Before Interrupt</vt:lpstr>
      <vt:lpstr>During Interrupt</vt:lpstr>
      <vt:lpstr>After Interrupt</vt:lpstr>
      <vt:lpstr>PowerPoint Presentation</vt:lpstr>
      <vt:lpstr>Example of Interrupt</vt:lpstr>
      <vt:lpstr>ISR occurred in user mode</vt:lpstr>
      <vt:lpstr>ISR occurred in kernel mode</vt:lpstr>
      <vt:lpstr>ISR 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fork Example: Two consecutive forks</vt:lpstr>
      <vt:lpstr>fork Example: Nested forks in parent</vt:lpstr>
      <vt:lpstr>fork Example: Nested forks in children</vt:lpstr>
      <vt:lpstr>PowerPoint Presentation</vt:lpstr>
      <vt:lpstr>PowerPoint Presentation</vt:lpstr>
      <vt:lpstr>PowerPoint Presentation</vt:lpstr>
      <vt:lpstr>PowerPoint Presentation</vt:lpstr>
      <vt:lpstr>Suffixes l, v, p and 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cs180</dc:title>
  <dc:subject/>
  <dc:creator>EdwardSim</dc:creator>
  <dc:description/>
  <cp:lastModifiedBy>weizhe</cp:lastModifiedBy>
  <cp:revision>2866</cp:revision>
  <cp:lastPrinted>2017-01-25T09:22:02Z</cp:lastPrinted>
  <dcterms:created xsi:type="dcterms:W3CDTF">2010-04-16T03:09:22Z</dcterms:created>
  <dcterms:modified xsi:type="dcterms:W3CDTF">2020-10-04T18:53:35Z</dcterms:modified>
  <dc:language>en-SG</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38</vt:i4>
  </property>
  <property fmtid="{D5CDD505-2E9C-101B-9397-08002B2CF9AE}" pid="12" name="ContentTypeId">
    <vt:lpwstr>0x0101003CC562F89EA87C448262665F2DC4B700</vt:lpwstr>
  </property>
</Properties>
</file>