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30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5.xml" ContentType="application/vnd.openxmlformats-officedocument.presentationml.slide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6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Layouts/slideLayout35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36"/>
  </p:notesMasterIdLst>
  <p:sldIdLst>
    <p:sldId id="256" r:id="rId4"/>
    <p:sldId id="257" r:id="rId5"/>
    <p:sldId id="258" r:id="rId6"/>
    <p:sldId id="259" r:id="rId7"/>
    <p:sldId id="260" r:id="rId8"/>
    <p:sldId id="262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0" r:id="rId27"/>
    <p:sldId id="281" r:id="rId28"/>
    <p:sldId id="283" r:id="rId29"/>
    <p:sldId id="284" r:id="rId30"/>
    <p:sldId id="286" r:id="rId31"/>
    <p:sldId id="287" r:id="rId32"/>
    <p:sldId id="288" r:id="rId33"/>
    <p:sldId id="279" r:id="rId34"/>
    <p:sldId id="289" r:id="rId3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customXml" Target="../customXml/item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customXml" Target="../customXml/item3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SG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6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SG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6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SG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6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SG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6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E7E2939-77CA-4B53-9E73-1C2371A0A1BA}" type="slidenum">
              <a:rPr lang="en-SG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SG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036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</p:spPr>
        <p:txBody>
          <a:bodyPr lIns="95400" tIns="47880" rIns="95400" bIns="4788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CustomShape 2"/>
          <p:cNvSpPr/>
          <p:nvPr/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400" tIns="47880" rIns="95400" bIns="47880" anchor="b"/>
          <a:lstStyle/>
          <a:p>
            <a:pPr algn="r">
              <a:lnSpc>
                <a:spcPct val="100000"/>
              </a:lnSpc>
            </a:pPr>
            <a:fld id="{CA5430D3-3F88-4D15-A0D6-6AA5EDD0E16A}" type="slidenum">
              <a:rPr lang="en-SG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8849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876D4E2F-C95D-4188-8827-20B6FC1A2EE4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17</a:t>
            </a:fld>
            <a:endParaRPr lang="en-SG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1881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CDD8C97F-ED81-4D91-881A-416EE61A91FD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18</a:t>
            </a:fld>
            <a:endParaRPr lang="en-SG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7615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DB43BF52-13ED-40E6-832A-B37F8C522CB1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21</a:t>
            </a:fld>
            <a:endParaRPr lang="en-SG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9852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0DF618EE-AE20-4FD0-A9A3-3C409652F28D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22</a:t>
            </a:fld>
            <a:endParaRPr lang="en-SG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978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AAA025B6-9866-4C6B-807F-CACC7BA5C11A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23</a:t>
            </a:fld>
            <a:endParaRPr lang="en-SG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6227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2AF4FB23-8957-4FF6-B0E9-073DBB65B490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24</a:t>
            </a:fld>
            <a:endParaRPr lang="en-SG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4620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EC8787EC-C438-4767-A604-55E113668F0E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25</a:t>
            </a:fld>
            <a:endParaRPr lang="en-SG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30337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821819D5-3F86-4E15-81EB-CC00FF50E88A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26</a:t>
            </a:fld>
            <a:endParaRPr lang="en-SG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6390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41E1384A-CA5D-43FC-B980-522873CB615A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27</a:t>
            </a:fld>
            <a:endParaRPr lang="en-SG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55489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17AB2A68-7D23-4D54-B258-BEEE597679D4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28</a:t>
            </a:fld>
            <a:endParaRPr lang="en-SG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9036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52FCC12A-220D-407F-B624-9FC07D36C669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2</a:t>
            </a:fld>
            <a:endParaRPr lang="en-SG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80653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614CAD2E-35B7-444A-97C7-BC0556948A1B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29</a:t>
            </a:fld>
            <a:endParaRPr lang="en-SG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37762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0D227BC0-4FDF-4034-A5D3-73296612C8F2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30</a:t>
            </a:fld>
            <a:endParaRPr lang="en-SG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13481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97D2E1ED-11FA-4F42-8383-E3A50A0E7B90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31</a:t>
            </a:fld>
            <a:endParaRPr lang="en-SG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69807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2688" y="698500"/>
            <a:ext cx="4646612" cy="3486150"/>
          </a:xfrm>
          <a:prstGeom prst="rect">
            <a:avLst/>
          </a:prstGeo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138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6D107D78-2638-4904-AD37-08BD2C4ED64E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3</a:t>
            </a:fld>
            <a:endParaRPr lang="en-SG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7962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7824119E-ABCF-4E53-9D8B-157924CB2E00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4</a:t>
            </a:fld>
            <a:endParaRPr lang="en-SG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592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EE482640-1F35-4515-80CA-5557AE4931D2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5</a:t>
            </a:fld>
            <a:endParaRPr lang="en-SG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2091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E33E6720-773F-4C88-9754-0DAE3FFFE049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6</a:t>
            </a:fld>
            <a:endParaRPr lang="en-SG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7886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0C58C835-CB17-4DB7-A720-1F5FAF3F8F53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7</a:t>
            </a:fld>
            <a:endParaRPr lang="en-SG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1947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3635A283-D73B-461F-80D6-2B79F27062C9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8</a:t>
            </a:fld>
            <a:endParaRPr lang="en-SG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8447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170F1602-6345-4C3D-BD86-BF7D1E64488F}" type="slidenum">
              <a:rPr lang="en-SG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9</a:t>
            </a:fld>
            <a:endParaRPr lang="en-SG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SG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1617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280" cy="149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7289280" cy="191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68240" y="4386960"/>
            <a:ext cx="7289280" cy="191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280" cy="149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3557160" cy="191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03600" y="2286000"/>
            <a:ext cx="3557160" cy="191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03600" y="4386960"/>
            <a:ext cx="3557160" cy="191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768240" y="4386960"/>
            <a:ext cx="3557160" cy="191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280" cy="149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7289280" cy="402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768240" y="2286000"/>
            <a:ext cx="7289280" cy="402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890720" y="2286000"/>
            <a:ext cx="5044320" cy="402264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1890720" y="2286000"/>
            <a:ext cx="5044320" cy="4022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280" cy="149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768240" y="2286000"/>
            <a:ext cx="7289280" cy="402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280" cy="149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7289280" cy="402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280" cy="149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3557160" cy="402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03600" y="2286000"/>
            <a:ext cx="3557160" cy="402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280" cy="149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768240" y="585360"/>
            <a:ext cx="7289280" cy="6949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280" cy="149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3557160" cy="191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768240" y="4386960"/>
            <a:ext cx="3557160" cy="191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03600" y="2286000"/>
            <a:ext cx="3557160" cy="402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280" cy="149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68240" y="2286000"/>
            <a:ext cx="7289280" cy="402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280" cy="149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3557160" cy="402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03600" y="2286000"/>
            <a:ext cx="3557160" cy="191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03600" y="4386960"/>
            <a:ext cx="3557160" cy="191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280" cy="149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3557160" cy="191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03600" y="2286000"/>
            <a:ext cx="3557160" cy="191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768240" y="4386960"/>
            <a:ext cx="7289280" cy="191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280" cy="149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7289280" cy="191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768240" y="4386960"/>
            <a:ext cx="7289280" cy="191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280" cy="149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3557160" cy="191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03600" y="2286000"/>
            <a:ext cx="3557160" cy="191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03600" y="4386960"/>
            <a:ext cx="3557160" cy="191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768240" y="4386960"/>
            <a:ext cx="3557160" cy="191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280" cy="149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7289280" cy="402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768240" y="2286000"/>
            <a:ext cx="7289280" cy="402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Picture 74"/>
          <p:cNvPicPr/>
          <p:nvPr/>
        </p:nvPicPr>
        <p:blipFill>
          <a:blip r:embed="rId2"/>
          <a:stretch/>
        </p:blipFill>
        <p:spPr>
          <a:xfrm>
            <a:off x="1890720" y="2286000"/>
            <a:ext cx="5044320" cy="4022640"/>
          </a:xfrm>
          <a:prstGeom prst="rect">
            <a:avLst/>
          </a:prstGeom>
          <a:ln>
            <a:noFill/>
          </a:ln>
        </p:spPr>
      </p:pic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890720" y="2286000"/>
            <a:ext cx="5044320" cy="4022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280" cy="149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768240" y="2286000"/>
            <a:ext cx="7289280" cy="402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280" cy="149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7289280" cy="402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280" cy="149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3557160" cy="402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03600" y="2286000"/>
            <a:ext cx="3557160" cy="402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280" cy="149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280" cy="149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7289280" cy="402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768240" y="585360"/>
            <a:ext cx="7289280" cy="6949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280" cy="149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3557160" cy="191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768240" y="4386960"/>
            <a:ext cx="3557160" cy="191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03600" y="2286000"/>
            <a:ext cx="3557160" cy="402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280" cy="149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3557160" cy="402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03600" y="2286000"/>
            <a:ext cx="3557160" cy="191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03600" y="4386960"/>
            <a:ext cx="3557160" cy="191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280" cy="149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3557160" cy="191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03600" y="2286000"/>
            <a:ext cx="3557160" cy="191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768240" y="4386960"/>
            <a:ext cx="7289280" cy="191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280" cy="149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7289280" cy="191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768240" y="4386960"/>
            <a:ext cx="7289280" cy="191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280" cy="149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3557160" cy="191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03600" y="2286000"/>
            <a:ext cx="3557160" cy="191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03600" y="4386960"/>
            <a:ext cx="3557160" cy="191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768240" y="4386960"/>
            <a:ext cx="3557160" cy="191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280" cy="149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7289280" cy="402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768240" y="2286000"/>
            <a:ext cx="7289280" cy="402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1890720" y="2286000"/>
            <a:ext cx="5044320" cy="402264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/>
          <a:stretch/>
        </p:blipFill>
        <p:spPr>
          <a:xfrm>
            <a:off x="1890720" y="2286000"/>
            <a:ext cx="5044320" cy="4022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280" cy="149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3557160" cy="402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503600" y="2286000"/>
            <a:ext cx="3557160" cy="402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280" cy="149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68240" y="585360"/>
            <a:ext cx="7289280" cy="6949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280" cy="149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3557160" cy="191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68240" y="4386960"/>
            <a:ext cx="3557160" cy="191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03600" y="2286000"/>
            <a:ext cx="3557160" cy="402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280" cy="149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3557160" cy="402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03600" y="2286000"/>
            <a:ext cx="3557160" cy="191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03600" y="4386960"/>
            <a:ext cx="3557160" cy="191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280" cy="149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68240" y="2286000"/>
            <a:ext cx="3557160" cy="191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03600" y="2286000"/>
            <a:ext cx="3557160" cy="191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68240" y="4386960"/>
            <a:ext cx="7289280" cy="191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/>
          <p:nvPr/>
        </p:nvSpPr>
        <p:spPr>
          <a:xfrm flipV="1">
            <a:off x="571320" y="826200"/>
            <a:ext cx="36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0" y="0"/>
            <a:ext cx="9143280" cy="4571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680" y="0"/>
            <a:ext cx="9138600" cy="4571280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 flipV="1">
            <a:off x="6289920" y="5263920"/>
            <a:ext cx="360" cy="914400"/>
          </a:xfrm>
          <a:prstGeom prst="line">
            <a:avLst/>
          </a:prstGeom>
          <a:ln w="19080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280" cy="149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 flipV="1">
            <a:off x="571320" y="826200"/>
            <a:ext cx="36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768240" y="585360"/>
            <a:ext cx="7289280" cy="149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768240" y="2286000"/>
            <a:ext cx="7289280" cy="40226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99320" y="5945040"/>
            <a:ext cx="4940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2"/>
          <p:cNvSpPr/>
          <p:nvPr/>
        </p:nvSpPr>
        <p:spPr>
          <a:xfrm>
            <a:off x="485640" y="5938920"/>
            <a:ext cx="369000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0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LevelClick to edit Master text styles</a:t>
            </a:r>
          </a:p>
          <a:p>
            <a:pPr marL="621720" lvl="1" indent="-228240">
              <a:lnSpc>
                <a:spcPct val="100000"/>
              </a:lnSpc>
              <a:buClr>
                <a:srgbClr val="2DA2BF"/>
              </a:buClr>
              <a:buFont typeface="Verdana"/>
              <a:buChar char="◦"/>
            </a:pP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level</a:t>
            </a:r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859680" lvl="2" indent="-228240">
              <a:lnSpc>
                <a:spcPct val="100000"/>
              </a:lnSpc>
              <a:buClr>
                <a:srgbClr val="DA1F28"/>
              </a:buClr>
              <a:buFont typeface="Wingdings 2" charset="2"/>
              <a:buChar char="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level</a:t>
            </a:r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143000" lvl="3" indent="-228240">
              <a:lnSpc>
                <a:spcPct val="100000"/>
              </a:lnSpc>
              <a:buClr>
                <a:srgbClr val="DA1F28"/>
              </a:buClr>
              <a:buFont typeface="Wingdings 2" charset="2"/>
              <a:buChar char=""/>
            </a:pPr>
            <a:r>
              <a:rPr lang="en-US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level</a:t>
            </a:r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371600" lvl="4" indent="-228240">
              <a:lnSpc>
                <a:spcPct val="100000"/>
              </a:lnSpc>
              <a:buClr>
                <a:srgbClr val="DA1F28"/>
              </a:buClr>
              <a:buFont typeface="Wingdings 2" charset="2"/>
              <a:buChar char="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level</a:t>
            </a:r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74AFFA44-BD8D-4D58-88D9-73A1FA44BA3B}" type="datetime">
              <a:rPr lang="en-SG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7/6/2018</a:t>
            </a:fld>
            <a:endParaRPr lang="en-SG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endParaRPr lang="en-SG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8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89B2365-DA5B-4F29-9395-91495DAE012B}" type="slidenum">
              <a:rPr lang="en-SG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‹#›</a:t>
            </a:fld>
            <a:endParaRPr lang="en-SG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9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illiam.zheng@digipen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43080" y="4960080"/>
            <a:ext cx="5828760" cy="14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/>
            <a:r>
              <a:rPr lang="en-SG" sz="48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Inter Process Communication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6458040" y="4960080"/>
            <a:ext cx="2505960" cy="14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16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Instructor: William Zheng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6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Email: </a:t>
            </a:r>
            <a:r>
              <a:rPr lang="en-SG" sz="16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  <a:hlinkClick r:id="rId3"/>
              </a:rPr>
              <a:t>william.zheng@digipen.edu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6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PHONE EXT: 1745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768240" y="585360"/>
            <a:ext cx="7289280" cy="1499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1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Piping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465480" y="2984040"/>
            <a:ext cx="8187840" cy="160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100" b="1" strike="noStrike" spc="-1" dirty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But how does the “</a:t>
            </a:r>
            <a:r>
              <a:rPr lang="en-US" sz="4100" b="1" strike="noStrike" spc="-1" dirty="0" err="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grep</a:t>
            </a:r>
            <a:r>
              <a:rPr lang="en-US" sz="4100" b="1" strike="noStrike" spc="-1" dirty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… | </a:t>
            </a:r>
            <a:r>
              <a:rPr lang="en-US" sz="4100" b="1" strike="noStrike" spc="-1" dirty="0" err="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wc</a:t>
            </a:r>
            <a:r>
              <a:rPr lang="en-US" sz="4100" b="1" strike="noStrike" spc="-1" dirty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” thingy work?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768240" y="534600"/>
            <a:ext cx="7289280" cy="1600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1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Every process has at least 3 Files…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3564000" y="1701000"/>
            <a:ext cx="1511640" cy="40320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process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 rot="16200000">
            <a:off x="2586600" y="3038760"/>
            <a:ext cx="628200" cy="1122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4"/>
          <p:cNvSpPr/>
          <p:nvPr/>
        </p:nvSpPr>
        <p:spPr>
          <a:xfrm>
            <a:off x="2344320" y="3429360"/>
            <a:ext cx="854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STDIN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 rot="16200000">
            <a:off x="5424840" y="2822760"/>
            <a:ext cx="628200" cy="11221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6"/>
          <p:cNvSpPr/>
          <p:nvPr/>
        </p:nvSpPr>
        <p:spPr>
          <a:xfrm>
            <a:off x="5183640" y="3213360"/>
            <a:ext cx="1101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STDOUT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7"/>
          <p:cNvSpPr/>
          <p:nvPr/>
        </p:nvSpPr>
        <p:spPr>
          <a:xfrm rot="16200000">
            <a:off x="5424840" y="3490200"/>
            <a:ext cx="628200" cy="11221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8"/>
          <p:cNvSpPr/>
          <p:nvPr/>
        </p:nvSpPr>
        <p:spPr>
          <a:xfrm>
            <a:off x="5183640" y="3880800"/>
            <a:ext cx="1032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STDERR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768240" y="134640"/>
            <a:ext cx="7289280" cy="2401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1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If the process creates a pipe, it would have 2 more files opened.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3664800" y="2535840"/>
            <a:ext cx="1511640" cy="40320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process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 rot="16200000">
            <a:off x="2687400" y="3873600"/>
            <a:ext cx="628200" cy="1122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445120" y="4264200"/>
            <a:ext cx="854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STDIN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 rot="16200000">
            <a:off x="5525640" y="3657600"/>
            <a:ext cx="628200" cy="11221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6"/>
          <p:cNvSpPr/>
          <p:nvPr/>
        </p:nvSpPr>
        <p:spPr>
          <a:xfrm>
            <a:off x="5284440" y="4048200"/>
            <a:ext cx="1101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STDOUT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 rot="16200000">
            <a:off x="5525640" y="4325040"/>
            <a:ext cx="628200" cy="11221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8"/>
          <p:cNvSpPr/>
          <p:nvPr/>
        </p:nvSpPr>
        <p:spPr>
          <a:xfrm>
            <a:off x="5284440" y="4715640"/>
            <a:ext cx="1032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STDERR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9"/>
          <p:cNvSpPr/>
          <p:nvPr/>
        </p:nvSpPr>
        <p:spPr>
          <a:xfrm rot="16200000">
            <a:off x="2687760" y="4829040"/>
            <a:ext cx="628200" cy="1122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10"/>
          <p:cNvSpPr/>
          <p:nvPr/>
        </p:nvSpPr>
        <p:spPr>
          <a:xfrm>
            <a:off x="2445480" y="5219640"/>
            <a:ext cx="851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PipeIn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11"/>
          <p:cNvSpPr/>
          <p:nvPr/>
        </p:nvSpPr>
        <p:spPr>
          <a:xfrm rot="16200000">
            <a:off x="5496120" y="5025960"/>
            <a:ext cx="628200" cy="11221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12"/>
          <p:cNvSpPr/>
          <p:nvPr/>
        </p:nvSpPr>
        <p:spPr>
          <a:xfrm>
            <a:off x="5255280" y="5416200"/>
            <a:ext cx="1049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PipeOut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768240" y="134640"/>
            <a:ext cx="7289280" cy="2401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1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If I spawn a child process, it would have the same files opened.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1384920" y="2172600"/>
            <a:ext cx="1295640" cy="40320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parent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 rot="16200000">
            <a:off x="407520" y="3510360"/>
            <a:ext cx="628200" cy="1122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4"/>
          <p:cNvSpPr/>
          <p:nvPr/>
        </p:nvSpPr>
        <p:spPr>
          <a:xfrm>
            <a:off x="165240" y="3900960"/>
            <a:ext cx="854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STDIN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5"/>
          <p:cNvSpPr/>
          <p:nvPr/>
        </p:nvSpPr>
        <p:spPr>
          <a:xfrm rot="16200000">
            <a:off x="3245760" y="3294360"/>
            <a:ext cx="628200" cy="11221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6"/>
          <p:cNvSpPr/>
          <p:nvPr/>
        </p:nvSpPr>
        <p:spPr>
          <a:xfrm>
            <a:off x="3004560" y="3684960"/>
            <a:ext cx="1101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STDOUT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7"/>
          <p:cNvSpPr/>
          <p:nvPr/>
        </p:nvSpPr>
        <p:spPr>
          <a:xfrm rot="16200000">
            <a:off x="3245760" y="3961800"/>
            <a:ext cx="628200" cy="11221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8"/>
          <p:cNvSpPr/>
          <p:nvPr/>
        </p:nvSpPr>
        <p:spPr>
          <a:xfrm>
            <a:off x="3004560" y="4352400"/>
            <a:ext cx="1032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STDERR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9"/>
          <p:cNvSpPr/>
          <p:nvPr/>
        </p:nvSpPr>
        <p:spPr>
          <a:xfrm rot="16200000">
            <a:off x="407880" y="4465800"/>
            <a:ext cx="628200" cy="1122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0"/>
          <p:cNvSpPr/>
          <p:nvPr/>
        </p:nvSpPr>
        <p:spPr>
          <a:xfrm>
            <a:off x="165600" y="4856400"/>
            <a:ext cx="851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PipeIn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11"/>
          <p:cNvSpPr/>
          <p:nvPr/>
        </p:nvSpPr>
        <p:spPr>
          <a:xfrm rot="16200000">
            <a:off x="3216240" y="4662720"/>
            <a:ext cx="628200" cy="11221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2"/>
          <p:cNvSpPr/>
          <p:nvPr/>
        </p:nvSpPr>
        <p:spPr>
          <a:xfrm>
            <a:off x="2975400" y="5052960"/>
            <a:ext cx="1049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PipeOut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13"/>
          <p:cNvSpPr/>
          <p:nvPr/>
        </p:nvSpPr>
        <p:spPr>
          <a:xfrm>
            <a:off x="6316560" y="2172600"/>
            <a:ext cx="1295640" cy="4032000"/>
          </a:xfrm>
          <a:prstGeom prst="ellipse">
            <a:avLst/>
          </a:prstGeom>
          <a:solidFill>
            <a:schemeClr val="accent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Child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14"/>
          <p:cNvSpPr/>
          <p:nvPr/>
        </p:nvSpPr>
        <p:spPr>
          <a:xfrm rot="16200000">
            <a:off x="5339520" y="3510360"/>
            <a:ext cx="628200" cy="1122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15"/>
          <p:cNvSpPr/>
          <p:nvPr/>
        </p:nvSpPr>
        <p:spPr>
          <a:xfrm>
            <a:off x="5096880" y="3900960"/>
            <a:ext cx="854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STDIN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16"/>
          <p:cNvSpPr/>
          <p:nvPr/>
        </p:nvSpPr>
        <p:spPr>
          <a:xfrm rot="16200000">
            <a:off x="8177400" y="3294360"/>
            <a:ext cx="628200" cy="11221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17"/>
          <p:cNvSpPr/>
          <p:nvPr/>
        </p:nvSpPr>
        <p:spPr>
          <a:xfrm>
            <a:off x="7936200" y="3684960"/>
            <a:ext cx="1101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STDOUT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18"/>
          <p:cNvSpPr/>
          <p:nvPr/>
        </p:nvSpPr>
        <p:spPr>
          <a:xfrm rot="16200000">
            <a:off x="8177400" y="3961800"/>
            <a:ext cx="628200" cy="11221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19"/>
          <p:cNvSpPr/>
          <p:nvPr/>
        </p:nvSpPr>
        <p:spPr>
          <a:xfrm>
            <a:off x="7936200" y="4352400"/>
            <a:ext cx="1032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STDERR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0"/>
          <p:cNvSpPr/>
          <p:nvPr/>
        </p:nvSpPr>
        <p:spPr>
          <a:xfrm rot="16200000">
            <a:off x="5339520" y="4465800"/>
            <a:ext cx="628200" cy="1122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1"/>
          <p:cNvSpPr/>
          <p:nvPr/>
        </p:nvSpPr>
        <p:spPr>
          <a:xfrm>
            <a:off x="5097600" y="4856400"/>
            <a:ext cx="851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PipeIn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22"/>
          <p:cNvSpPr/>
          <p:nvPr/>
        </p:nvSpPr>
        <p:spPr>
          <a:xfrm rot="16200000">
            <a:off x="8147880" y="4662720"/>
            <a:ext cx="628200" cy="11221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23"/>
          <p:cNvSpPr/>
          <p:nvPr/>
        </p:nvSpPr>
        <p:spPr>
          <a:xfrm>
            <a:off x="7907400" y="5052960"/>
            <a:ext cx="1049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PipeOut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4"/>
          <p:cNvSpPr/>
          <p:nvPr/>
        </p:nvSpPr>
        <p:spPr>
          <a:xfrm>
            <a:off x="66960" y="4779769"/>
            <a:ext cx="1259280" cy="48204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25"/>
          <p:cNvSpPr/>
          <p:nvPr/>
        </p:nvSpPr>
        <p:spPr>
          <a:xfrm>
            <a:off x="2824560" y="4980960"/>
            <a:ext cx="1259280" cy="48204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26"/>
          <p:cNvSpPr/>
          <p:nvPr/>
        </p:nvSpPr>
        <p:spPr>
          <a:xfrm>
            <a:off x="4840920" y="4764960"/>
            <a:ext cx="1259280" cy="48204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27"/>
          <p:cNvSpPr/>
          <p:nvPr/>
        </p:nvSpPr>
        <p:spPr>
          <a:xfrm>
            <a:off x="7793280" y="4980960"/>
            <a:ext cx="1259280" cy="48204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28"/>
          <p:cNvSpPr/>
          <p:nvPr/>
        </p:nvSpPr>
        <p:spPr>
          <a:xfrm>
            <a:off x="1898280" y="6421320"/>
            <a:ext cx="1638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Same Object!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9"/>
          <p:cNvSpPr/>
          <p:nvPr/>
        </p:nvSpPr>
        <p:spPr>
          <a:xfrm rot="16200000" flipV="1">
            <a:off x="1040760" y="4745160"/>
            <a:ext cx="1173600" cy="2178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30"/>
          <p:cNvSpPr/>
          <p:nvPr/>
        </p:nvSpPr>
        <p:spPr>
          <a:xfrm rot="5400000" flipH="1" flipV="1">
            <a:off x="3506760" y="4457520"/>
            <a:ext cx="1173600" cy="275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31"/>
          <p:cNvSpPr/>
          <p:nvPr/>
        </p:nvSpPr>
        <p:spPr>
          <a:xfrm>
            <a:off x="5426640" y="6493320"/>
            <a:ext cx="1638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Same Object!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2"/>
          <p:cNvSpPr/>
          <p:nvPr/>
        </p:nvSpPr>
        <p:spPr>
          <a:xfrm rot="5400000" flipH="1" flipV="1">
            <a:off x="6819120" y="4889520"/>
            <a:ext cx="1029600" cy="217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33"/>
          <p:cNvSpPr/>
          <p:nvPr/>
        </p:nvSpPr>
        <p:spPr>
          <a:xfrm rot="16200000" flipV="1">
            <a:off x="4335120" y="4582800"/>
            <a:ext cx="1029600" cy="279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768240" y="585360"/>
            <a:ext cx="7289280" cy="1499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1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File redirection is required…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768240" y="534600"/>
            <a:ext cx="7289280" cy="1600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1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File redirection (Linux/Unix) - 1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1773000" y="2460240"/>
            <a:ext cx="1511640" cy="40320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process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 rot="16200000">
            <a:off x="795600" y="3798000"/>
            <a:ext cx="628200" cy="1122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4"/>
          <p:cNvSpPr/>
          <p:nvPr/>
        </p:nvSpPr>
        <p:spPr>
          <a:xfrm>
            <a:off x="553320" y="4188600"/>
            <a:ext cx="854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STDIN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5"/>
          <p:cNvSpPr/>
          <p:nvPr/>
        </p:nvSpPr>
        <p:spPr>
          <a:xfrm rot="16200000">
            <a:off x="3633840" y="3582000"/>
            <a:ext cx="628200" cy="11221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6"/>
          <p:cNvSpPr/>
          <p:nvPr/>
        </p:nvSpPr>
        <p:spPr>
          <a:xfrm>
            <a:off x="3392640" y="3972600"/>
            <a:ext cx="1101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STDOUT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7"/>
          <p:cNvSpPr/>
          <p:nvPr/>
        </p:nvSpPr>
        <p:spPr>
          <a:xfrm rot="16200000">
            <a:off x="3633840" y="4249440"/>
            <a:ext cx="628200" cy="11221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8"/>
          <p:cNvSpPr/>
          <p:nvPr/>
        </p:nvSpPr>
        <p:spPr>
          <a:xfrm>
            <a:off x="3392640" y="4640040"/>
            <a:ext cx="1032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STDERR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9"/>
          <p:cNvSpPr/>
          <p:nvPr/>
        </p:nvSpPr>
        <p:spPr>
          <a:xfrm rot="16200000">
            <a:off x="795960" y="4753440"/>
            <a:ext cx="628200" cy="1122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10"/>
          <p:cNvSpPr/>
          <p:nvPr/>
        </p:nvSpPr>
        <p:spPr>
          <a:xfrm>
            <a:off x="553680" y="5144040"/>
            <a:ext cx="851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PipeIn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11"/>
          <p:cNvSpPr/>
          <p:nvPr/>
        </p:nvSpPr>
        <p:spPr>
          <a:xfrm rot="16200000">
            <a:off x="3604320" y="4950000"/>
            <a:ext cx="628200" cy="11221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12"/>
          <p:cNvSpPr/>
          <p:nvPr/>
        </p:nvSpPr>
        <p:spPr>
          <a:xfrm>
            <a:off x="3363480" y="5340600"/>
            <a:ext cx="1049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PipeOut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TextShape 13"/>
          <p:cNvSpPr txBox="1"/>
          <p:nvPr/>
        </p:nvSpPr>
        <p:spPr>
          <a:xfrm>
            <a:off x="4539240" y="2011680"/>
            <a:ext cx="4330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File Descriptors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1720" lvl="1" indent="-228240">
              <a:lnSpc>
                <a:spcPct val="100000"/>
              </a:lnSpc>
              <a:buClr>
                <a:srgbClr val="2DA2BF"/>
              </a:buClr>
              <a:buFont typeface="Verdana"/>
              <a:buChar char="◦"/>
            </a:pPr>
            <a:r>
              <a:rPr lang="en-US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Just a Number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In Linux/Unix,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1720" lvl="1" indent="-228240">
              <a:lnSpc>
                <a:spcPct val="100000"/>
              </a:lnSpc>
              <a:buClr>
                <a:srgbClr val="2DA2BF"/>
              </a:buClr>
              <a:buFont typeface="Verdana"/>
              <a:buChar char="◦"/>
            </a:pPr>
            <a:r>
              <a:rPr lang="en-US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0 for </a:t>
            </a:r>
            <a:r>
              <a:rPr lang="en-US" sz="23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stdin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1720" lvl="1" indent="-228240">
              <a:lnSpc>
                <a:spcPct val="100000"/>
              </a:lnSpc>
              <a:buClr>
                <a:srgbClr val="2DA2BF"/>
              </a:buClr>
              <a:buFont typeface="Verdana"/>
              <a:buChar char="◦"/>
            </a:pPr>
            <a:r>
              <a:rPr lang="en-US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1 for </a:t>
            </a:r>
            <a:r>
              <a:rPr lang="en-US" sz="23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stdout</a:t>
            </a:r>
            <a:r>
              <a:rPr lang="en-US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1720" lvl="1" indent="-228240">
              <a:lnSpc>
                <a:spcPct val="100000"/>
              </a:lnSpc>
              <a:buClr>
                <a:srgbClr val="2DA2BF"/>
              </a:buClr>
              <a:buFont typeface="Verdana"/>
              <a:buChar char="◦"/>
            </a:pPr>
            <a:r>
              <a:rPr lang="en-US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2 for </a:t>
            </a:r>
            <a:r>
              <a:rPr lang="en-US" sz="23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stderr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Any number for the </a:t>
            </a:r>
            <a:r>
              <a:rPr lang="en-US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PipeIn</a:t>
            </a: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or </a:t>
            </a:r>
            <a:r>
              <a:rPr lang="en-US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PipeOut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768240" y="534600"/>
            <a:ext cx="7289280" cy="1600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1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File redirection (Linux/Unix) - 2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2074680" y="2011680"/>
            <a:ext cx="864000" cy="40320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 rot="16200000">
            <a:off x="1106640" y="3061440"/>
            <a:ext cx="628200" cy="1122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4"/>
          <p:cNvSpPr/>
          <p:nvPr/>
        </p:nvSpPr>
        <p:spPr>
          <a:xfrm>
            <a:off x="864720" y="3452040"/>
            <a:ext cx="1132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STDIN-0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5"/>
          <p:cNvSpPr/>
          <p:nvPr/>
        </p:nvSpPr>
        <p:spPr>
          <a:xfrm rot="16200000">
            <a:off x="3331800" y="2989440"/>
            <a:ext cx="628200" cy="11221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6"/>
          <p:cNvSpPr/>
          <p:nvPr/>
        </p:nvSpPr>
        <p:spPr>
          <a:xfrm>
            <a:off x="3015720" y="3418200"/>
            <a:ext cx="11718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STDOUT -1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7"/>
          <p:cNvSpPr/>
          <p:nvPr/>
        </p:nvSpPr>
        <p:spPr>
          <a:xfrm rot="16200000">
            <a:off x="3331800" y="3656880"/>
            <a:ext cx="628200" cy="11221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8"/>
          <p:cNvSpPr/>
          <p:nvPr/>
        </p:nvSpPr>
        <p:spPr>
          <a:xfrm>
            <a:off x="3016080" y="4080240"/>
            <a:ext cx="10620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STDERR-2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9"/>
          <p:cNvSpPr/>
          <p:nvPr/>
        </p:nvSpPr>
        <p:spPr>
          <a:xfrm rot="16200000">
            <a:off x="1108440" y="4304880"/>
            <a:ext cx="628200" cy="1122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10"/>
          <p:cNvSpPr/>
          <p:nvPr/>
        </p:nvSpPr>
        <p:spPr>
          <a:xfrm>
            <a:off x="867240" y="4695480"/>
            <a:ext cx="1128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PipeIn-4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11"/>
          <p:cNvSpPr/>
          <p:nvPr/>
        </p:nvSpPr>
        <p:spPr>
          <a:xfrm rot="16200000">
            <a:off x="3258360" y="4357440"/>
            <a:ext cx="628200" cy="11221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12"/>
          <p:cNvSpPr/>
          <p:nvPr/>
        </p:nvSpPr>
        <p:spPr>
          <a:xfrm>
            <a:off x="2956320" y="4756680"/>
            <a:ext cx="10771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PipeOut-5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13"/>
          <p:cNvSpPr/>
          <p:nvPr/>
        </p:nvSpPr>
        <p:spPr>
          <a:xfrm>
            <a:off x="640080" y="3154680"/>
            <a:ext cx="1071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Console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14"/>
          <p:cNvSpPr/>
          <p:nvPr/>
        </p:nvSpPr>
        <p:spPr>
          <a:xfrm>
            <a:off x="2872080" y="3082680"/>
            <a:ext cx="1071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Console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15"/>
          <p:cNvSpPr/>
          <p:nvPr/>
        </p:nvSpPr>
        <p:spPr>
          <a:xfrm>
            <a:off x="2885760" y="3788640"/>
            <a:ext cx="1071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Console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16"/>
          <p:cNvSpPr/>
          <p:nvPr/>
        </p:nvSpPr>
        <p:spPr>
          <a:xfrm>
            <a:off x="776880" y="4392720"/>
            <a:ext cx="644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Pipe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17"/>
          <p:cNvSpPr/>
          <p:nvPr/>
        </p:nvSpPr>
        <p:spPr>
          <a:xfrm>
            <a:off x="2937240" y="4464720"/>
            <a:ext cx="644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Pipe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18"/>
          <p:cNvSpPr txBox="1"/>
          <p:nvPr/>
        </p:nvSpPr>
        <p:spPr>
          <a:xfrm>
            <a:off x="4644000" y="2337954"/>
            <a:ext cx="4176000" cy="411540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Aim: get 1 to be the same object as </a:t>
            </a:r>
            <a:r>
              <a:rPr lang="en-US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pipeout</a:t>
            </a: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.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Use </a:t>
            </a: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dup </a:t>
            </a: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system call.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747720" y="1075680"/>
            <a:ext cx="8395920" cy="45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1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Unix File Descriptors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747720" y="1926720"/>
            <a:ext cx="7719480" cy="508608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Unix/Linux files are numbered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0, 1, 2 … </a:t>
            </a:r>
            <a:r>
              <a:rPr lang="en-US" sz="23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etc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0 is </a:t>
            </a:r>
            <a:r>
              <a:rPr lang="en-US" sz="23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stdin</a:t>
            </a:r>
            <a:r>
              <a:rPr lang="en-US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, 1 is </a:t>
            </a:r>
            <a:r>
              <a:rPr lang="en-US" sz="23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stdout</a:t>
            </a:r>
            <a:r>
              <a:rPr lang="en-US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, 2 is </a:t>
            </a:r>
            <a:r>
              <a:rPr lang="en-US" sz="23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stderr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By default,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scanf</a:t>
            </a:r>
            <a:r>
              <a:rPr lang="en-US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and </a:t>
            </a:r>
            <a:r>
              <a:rPr lang="en-US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std</a:t>
            </a:r>
            <a:r>
              <a:rPr lang="en-US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::</a:t>
            </a:r>
            <a:r>
              <a:rPr lang="en-US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cin</a:t>
            </a:r>
            <a:r>
              <a:rPr lang="en-US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gets input from </a:t>
            </a:r>
            <a:r>
              <a:rPr lang="en-US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stdin</a:t>
            </a:r>
            <a:r>
              <a:rPr lang="en-US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printf</a:t>
            </a:r>
            <a:r>
              <a:rPr lang="en-US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and </a:t>
            </a:r>
            <a:r>
              <a:rPr lang="en-US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std</a:t>
            </a:r>
            <a:r>
              <a:rPr lang="en-US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::</a:t>
            </a:r>
            <a:r>
              <a:rPr lang="en-US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cout</a:t>
            </a:r>
            <a:r>
              <a:rPr lang="en-US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will print to </a:t>
            </a:r>
            <a:r>
              <a:rPr lang="en-US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stdout</a:t>
            </a:r>
            <a:r>
              <a:rPr lang="en-US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The default “file” opened for </a:t>
            </a:r>
            <a:r>
              <a:rPr lang="en-US" sz="23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stdin</a:t>
            </a:r>
            <a:r>
              <a:rPr lang="en-US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, </a:t>
            </a:r>
            <a:r>
              <a:rPr lang="en-US" sz="23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stdout</a:t>
            </a:r>
            <a:r>
              <a:rPr lang="en-US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and </a:t>
            </a:r>
            <a:r>
              <a:rPr lang="en-US" sz="23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stderr</a:t>
            </a:r>
            <a:r>
              <a:rPr lang="en-US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will be the console. (where you can observe the printing)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However, using redirection, we can actually get 0, 1 or 2 to be “files” other than the console.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747720" y="1075680"/>
            <a:ext cx="8395920" cy="45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1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Using dup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747720" y="1926720"/>
            <a:ext cx="7719480" cy="508608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close()</a:t>
            </a:r>
            <a:r>
              <a:rPr lang="en-US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system call closes a file. (Renders the file descriptor invalid)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The </a:t>
            </a:r>
            <a:r>
              <a:rPr lang="en-US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dup() </a:t>
            </a:r>
            <a:r>
              <a:rPr lang="en-US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system call duplicates the given file descriptor using the lowest available file descriptor number.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410760" y="4328640"/>
            <a:ext cx="325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0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4"/>
          <p:cNvSpPr/>
          <p:nvPr/>
        </p:nvSpPr>
        <p:spPr>
          <a:xfrm>
            <a:off x="739080" y="4513320"/>
            <a:ext cx="3121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5"/>
          <p:cNvSpPr/>
          <p:nvPr/>
        </p:nvSpPr>
        <p:spPr>
          <a:xfrm>
            <a:off x="1056600" y="4328640"/>
            <a:ext cx="1071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Console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6"/>
          <p:cNvSpPr/>
          <p:nvPr/>
        </p:nvSpPr>
        <p:spPr>
          <a:xfrm>
            <a:off x="410760" y="4614480"/>
            <a:ext cx="325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1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7"/>
          <p:cNvSpPr/>
          <p:nvPr/>
        </p:nvSpPr>
        <p:spPr>
          <a:xfrm>
            <a:off x="739080" y="4799160"/>
            <a:ext cx="3121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8"/>
          <p:cNvSpPr/>
          <p:nvPr/>
        </p:nvSpPr>
        <p:spPr>
          <a:xfrm>
            <a:off x="1056600" y="4614480"/>
            <a:ext cx="1071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Console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9"/>
          <p:cNvSpPr/>
          <p:nvPr/>
        </p:nvSpPr>
        <p:spPr>
          <a:xfrm>
            <a:off x="410760" y="4899960"/>
            <a:ext cx="325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2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10"/>
          <p:cNvSpPr/>
          <p:nvPr/>
        </p:nvSpPr>
        <p:spPr>
          <a:xfrm>
            <a:off x="739080" y="5084640"/>
            <a:ext cx="3121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11"/>
          <p:cNvSpPr/>
          <p:nvPr/>
        </p:nvSpPr>
        <p:spPr>
          <a:xfrm>
            <a:off x="1056600" y="4899960"/>
            <a:ext cx="1071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Console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12"/>
          <p:cNvSpPr/>
          <p:nvPr/>
        </p:nvSpPr>
        <p:spPr>
          <a:xfrm>
            <a:off x="410760" y="5185800"/>
            <a:ext cx="325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3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13"/>
          <p:cNvSpPr/>
          <p:nvPr/>
        </p:nvSpPr>
        <p:spPr>
          <a:xfrm>
            <a:off x="739080" y="5370480"/>
            <a:ext cx="3121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14"/>
          <p:cNvSpPr/>
          <p:nvPr/>
        </p:nvSpPr>
        <p:spPr>
          <a:xfrm>
            <a:off x="1057320" y="5185800"/>
            <a:ext cx="790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File A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15"/>
          <p:cNvSpPr/>
          <p:nvPr/>
        </p:nvSpPr>
        <p:spPr>
          <a:xfrm>
            <a:off x="51120" y="3840480"/>
            <a:ext cx="2214360" cy="18568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ustomShape 16"/>
          <p:cNvSpPr/>
          <p:nvPr/>
        </p:nvSpPr>
        <p:spPr>
          <a:xfrm>
            <a:off x="53640" y="3840480"/>
            <a:ext cx="372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2400" b="0" strike="noStrike" spc="-1">
                <a:solidFill>
                  <a:srgbClr val="2DA2B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1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17"/>
          <p:cNvSpPr/>
          <p:nvPr/>
        </p:nvSpPr>
        <p:spPr>
          <a:xfrm>
            <a:off x="3696840" y="4328640"/>
            <a:ext cx="325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0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18"/>
          <p:cNvSpPr/>
          <p:nvPr/>
        </p:nvSpPr>
        <p:spPr>
          <a:xfrm>
            <a:off x="4025160" y="4513320"/>
            <a:ext cx="3121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CustomShape 19"/>
          <p:cNvSpPr/>
          <p:nvPr/>
        </p:nvSpPr>
        <p:spPr>
          <a:xfrm>
            <a:off x="4343040" y="4328640"/>
            <a:ext cx="1071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Console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20"/>
          <p:cNvSpPr/>
          <p:nvPr/>
        </p:nvSpPr>
        <p:spPr>
          <a:xfrm>
            <a:off x="3696840" y="4614480"/>
            <a:ext cx="325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1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21"/>
          <p:cNvSpPr/>
          <p:nvPr/>
        </p:nvSpPr>
        <p:spPr>
          <a:xfrm>
            <a:off x="4025160" y="4799160"/>
            <a:ext cx="3121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22"/>
          <p:cNvSpPr/>
          <p:nvPr/>
        </p:nvSpPr>
        <p:spPr>
          <a:xfrm>
            <a:off x="4343040" y="4614480"/>
            <a:ext cx="1071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Console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23"/>
          <p:cNvSpPr/>
          <p:nvPr/>
        </p:nvSpPr>
        <p:spPr>
          <a:xfrm>
            <a:off x="3696840" y="4899960"/>
            <a:ext cx="325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2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24"/>
          <p:cNvSpPr/>
          <p:nvPr/>
        </p:nvSpPr>
        <p:spPr>
          <a:xfrm>
            <a:off x="4025160" y="5084640"/>
            <a:ext cx="3121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25"/>
          <p:cNvSpPr/>
          <p:nvPr/>
        </p:nvSpPr>
        <p:spPr>
          <a:xfrm>
            <a:off x="4343040" y="4899960"/>
            <a:ext cx="1071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Console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26"/>
          <p:cNvSpPr/>
          <p:nvPr/>
        </p:nvSpPr>
        <p:spPr>
          <a:xfrm>
            <a:off x="3696840" y="5185800"/>
            <a:ext cx="325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3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27"/>
          <p:cNvSpPr/>
          <p:nvPr/>
        </p:nvSpPr>
        <p:spPr>
          <a:xfrm>
            <a:off x="4025160" y="5370480"/>
            <a:ext cx="3121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28"/>
          <p:cNvSpPr/>
          <p:nvPr/>
        </p:nvSpPr>
        <p:spPr>
          <a:xfrm>
            <a:off x="4343760" y="5185800"/>
            <a:ext cx="790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File A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29"/>
          <p:cNvSpPr/>
          <p:nvPr/>
        </p:nvSpPr>
        <p:spPr>
          <a:xfrm>
            <a:off x="3337560" y="3840480"/>
            <a:ext cx="2214360" cy="18568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30"/>
          <p:cNvSpPr/>
          <p:nvPr/>
        </p:nvSpPr>
        <p:spPr>
          <a:xfrm>
            <a:off x="3340080" y="3840480"/>
            <a:ext cx="372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2400" b="0" strike="noStrike" spc="-1">
                <a:solidFill>
                  <a:srgbClr val="2DA2B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2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31"/>
          <p:cNvSpPr/>
          <p:nvPr/>
        </p:nvSpPr>
        <p:spPr>
          <a:xfrm>
            <a:off x="7197120" y="4328640"/>
            <a:ext cx="325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0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32"/>
          <p:cNvSpPr/>
          <p:nvPr/>
        </p:nvSpPr>
        <p:spPr>
          <a:xfrm>
            <a:off x="7525440" y="4513320"/>
            <a:ext cx="3121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CustomShape 33"/>
          <p:cNvSpPr/>
          <p:nvPr/>
        </p:nvSpPr>
        <p:spPr>
          <a:xfrm>
            <a:off x="7843320" y="4328640"/>
            <a:ext cx="1071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Console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34"/>
          <p:cNvSpPr/>
          <p:nvPr/>
        </p:nvSpPr>
        <p:spPr>
          <a:xfrm>
            <a:off x="7197120" y="4614480"/>
            <a:ext cx="325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1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35"/>
          <p:cNvSpPr/>
          <p:nvPr/>
        </p:nvSpPr>
        <p:spPr>
          <a:xfrm>
            <a:off x="7525440" y="4799160"/>
            <a:ext cx="3121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CustomShape 36"/>
          <p:cNvSpPr/>
          <p:nvPr/>
        </p:nvSpPr>
        <p:spPr>
          <a:xfrm>
            <a:off x="7844040" y="4614480"/>
            <a:ext cx="790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File A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37"/>
          <p:cNvSpPr/>
          <p:nvPr/>
        </p:nvSpPr>
        <p:spPr>
          <a:xfrm>
            <a:off x="7197120" y="4899960"/>
            <a:ext cx="325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2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38"/>
          <p:cNvSpPr/>
          <p:nvPr/>
        </p:nvSpPr>
        <p:spPr>
          <a:xfrm>
            <a:off x="7525440" y="5084640"/>
            <a:ext cx="3121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CustomShape 39"/>
          <p:cNvSpPr/>
          <p:nvPr/>
        </p:nvSpPr>
        <p:spPr>
          <a:xfrm>
            <a:off x="7843320" y="4899960"/>
            <a:ext cx="1071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Console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40"/>
          <p:cNvSpPr/>
          <p:nvPr/>
        </p:nvSpPr>
        <p:spPr>
          <a:xfrm>
            <a:off x="7197120" y="5185800"/>
            <a:ext cx="325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3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41"/>
          <p:cNvSpPr/>
          <p:nvPr/>
        </p:nvSpPr>
        <p:spPr>
          <a:xfrm>
            <a:off x="7525440" y="5370480"/>
            <a:ext cx="3121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CustomShape 42"/>
          <p:cNvSpPr/>
          <p:nvPr/>
        </p:nvSpPr>
        <p:spPr>
          <a:xfrm>
            <a:off x="7844040" y="5185800"/>
            <a:ext cx="790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File A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43"/>
          <p:cNvSpPr/>
          <p:nvPr/>
        </p:nvSpPr>
        <p:spPr>
          <a:xfrm>
            <a:off x="6837840" y="3840480"/>
            <a:ext cx="2214360" cy="18568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CustomShape 44"/>
          <p:cNvSpPr/>
          <p:nvPr/>
        </p:nvSpPr>
        <p:spPr>
          <a:xfrm>
            <a:off x="6840360" y="3840480"/>
            <a:ext cx="372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2400" b="0" strike="noStrike" spc="-1">
                <a:solidFill>
                  <a:srgbClr val="2DA2B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3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45"/>
          <p:cNvSpPr/>
          <p:nvPr/>
        </p:nvSpPr>
        <p:spPr>
          <a:xfrm>
            <a:off x="2408760" y="4713480"/>
            <a:ext cx="785520" cy="4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CustomShape 46"/>
          <p:cNvSpPr/>
          <p:nvPr/>
        </p:nvSpPr>
        <p:spPr>
          <a:xfrm>
            <a:off x="2199960" y="4399920"/>
            <a:ext cx="1042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close(1)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Line 47"/>
          <p:cNvSpPr/>
          <p:nvPr/>
        </p:nvSpPr>
        <p:spPr>
          <a:xfrm>
            <a:off x="3551400" y="4769280"/>
            <a:ext cx="2000520" cy="1440"/>
          </a:xfrm>
          <a:prstGeom prst="line">
            <a:avLst/>
          </a:prstGeom>
          <a:ln w="2844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CustomShape 48"/>
          <p:cNvSpPr/>
          <p:nvPr/>
        </p:nvSpPr>
        <p:spPr>
          <a:xfrm>
            <a:off x="5855760" y="4725360"/>
            <a:ext cx="785520" cy="4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CustomShape 49"/>
          <p:cNvSpPr/>
          <p:nvPr/>
        </p:nvSpPr>
        <p:spPr>
          <a:xfrm>
            <a:off x="5647320" y="4412160"/>
            <a:ext cx="903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dup(3)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50"/>
          <p:cNvSpPr/>
          <p:nvPr/>
        </p:nvSpPr>
        <p:spPr>
          <a:xfrm rot="5400000">
            <a:off x="4302000" y="4733640"/>
            <a:ext cx="285480" cy="2214360"/>
          </a:xfrm>
          <a:prstGeom prst="rightBrace">
            <a:avLst>
              <a:gd name="adj1" fmla="val 8333"/>
              <a:gd name="adj2" fmla="val 50000"/>
            </a:avLst>
          </a:prstGeom>
          <a:noFill/>
          <a:ln w="284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51"/>
          <p:cNvSpPr/>
          <p:nvPr/>
        </p:nvSpPr>
        <p:spPr>
          <a:xfrm>
            <a:off x="3480120" y="5983920"/>
            <a:ext cx="185688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After closing 1, file descriptor 1 cannot be used.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52"/>
          <p:cNvSpPr/>
          <p:nvPr/>
        </p:nvSpPr>
        <p:spPr>
          <a:xfrm rot="5400000">
            <a:off x="7802640" y="4733640"/>
            <a:ext cx="285480" cy="2214360"/>
          </a:xfrm>
          <a:prstGeom prst="rightBrace">
            <a:avLst>
              <a:gd name="adj1" fmla="val 8333"/>
              <a:gd name="adj2" fmla="val 50000"/>
            </a:avLst>
          </a:prstGeom>
          <a:noFill/>
          <a:ln w="284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CustomShape 53"/>
          <p:cNvSpPr/>
          <p:nvPr/>
        </p:nvSpPr>
        <p:spPr>
          <a:xfrm>
            <a:off x="6909120" y="5983920"/>
            <a:ext cx="185688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Now writing to stdout will be writing into File A. 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768240" y="585360"/>
            <a:ext cx="7289280" cy="1499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100" b="1" strike="noStrike" spc="-1" dirty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What does </a:t>
            </a:r>
            <a:r>
              <a:rPr lang="en-US" sz="4100" b="1" strike="noStrike" spc="-1" dirty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dup</a:t>
            </a:r>
            <a:r>
              <a:rPr lang="en-US" sz="4100" b="1" strike="noStrike" spc="-1" dirty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 do?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3537720" y="2185920"/>
            <a:ext cx="864000" cy="40320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3"/>
          <p:cNvSpPr/>
          <p:nvPr/>
        </p:nvSpPr>
        <p:spPr>
          <a:xfrm rot="16200000">
            <a:off x="2569680" y="3235680"/>
            <a:ext cx="628200" cy="1122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4"/>
          <p:cNvSpPr/>
          <p:nvPr/>
        </p:nvSpPr>
        <p:spPr>
          <a:xfrm>
            <a:off x="2328120" y="3626280"/>
            <a:ext cx="1132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STDIN-0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5"/>
          <p:cNvSpPr/>
          <p:nvPr/>
        </p:nvSpPr>
        <p:spPr>
          <a:xfrm rot="16200000">
            <a:off x="4794840" y="3163680"/>
            <a:ext cx="628200" cy="11221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6"/>
          <p:cNvSpPr/>
          <p:nvPr/>
        </p:nvSpPr>
        <p:spPr>
          <a:xfrm>
            <a:off x="4478760" y="3592440"/>
            <a:ext cx="11718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STDOUT -1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7"/>
          <p:cNvSpPr/>
          <p:nvPr/>
        </p:nvSpPr>
        <p:spPr>
          <a:xfrm rot="16200000">
            <a:off x="4794840" y="3831120"/>
            <a:ext cx="628200" cy="11221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8"/>
          <p:cNvSpPr/>
          <p:nvPr/>
        </p:nvSpPr>
        <p:spPr>
          <a:xfrm>
            <a:off x="4479120" y="4254480"/>
            <a:ext cx="10620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STDERR-2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9"/>
          <p:cNvSpPr/>
          <p:nvPr/>
        </p:nvSpPr>
        <p:spPr>
          <a:xfrm rot="16200000">
            <a:off x="2571480" y="4479120"/>
            <a:ext cx="628200" cy="1122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10"/>
          <p:cNvSpPr/>
          <p:nvPr/>
        </p:nvSpPr>
        <p:spPr>
          <a:xfrm>
            <a:off x="2330280" y="4869720"/>
            <a:ext cx="1128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PipeIn-4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11"/>
          <p:cNvSpPr/>
          <p:nvPr/>
        </p:nvSpPr>
        <p:spPr>
          <a:xfrm rot="16200000">
            <a:off x="4721400" y="4531680"/>
            <a:ext cx="628200" cy="11221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CustomShape 12"/>
          <p:cNvSpPr/>
          <p:nvPr/>
        </p:nvSpPr>
        <p:spPr>
          <a:xfrm>
            <a:off x="4419360" y="4930920"/>
            <a:ext cx="10771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PipeOut-5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13"/>
          <p:cNvSpPr/>
          <p:nvPr/>
        </p:nvSpPr>
        <p:spPr>
          <a:xfrm>
            <a:off x="2103120" y="3328920"/>
            <a:ext cx="1071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Console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14"/>
          <p:cNvSpPr/>
          <p:nvPr/>
        </p:nvSpPr>
        <p:spPr>
          <a:xfrm>
            <a:off x="4516560" y="3256920"/>
            <a:ext cx="644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Pipe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15"/>
          <p:cNvSpPr/>
          <p:nvPr/>
        </p:nvSpPr>
        <p:spPr>
          <a:xfrm>
            <a:off x="4348800" y="3962880"/>
            <a:ext cx="1071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Console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CustomShape 16"/>
          <p:cNvSpPr/>
          <p:nvPr/>
        </p:nvSpPr>
        <p:spPr>
          <a:xfrm>
            <a:off x="2240280" y="4566960"/>
            <a:ext cx="644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Pipe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CustomShape 17"/>
          <p:cNvSpPr/>
          <p:nvPr/>
        </p:nvSpPr>
        <p:spPr>
          <a:xfrm>
            <a:off x="4400280" y="4638960"/>
            <a:ext cx="644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Pipe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747720" y="1075680"/>
            <a:ext cx="8395920" cy="45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100" b="1" strike="noStrike" spc="-1" dirty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Why the need for inter-process communication?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747720" y="1926720"/>
            <a:ext cx="7719480" cy="508608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Program reuse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Both Cooperation/Independence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Parallelism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OS needs (Microkernel)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768240" y="585360"/>
            <a:ext cx="7289280" cy="1499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1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“grep abc | wc”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1971000" y="4310280"/>
            <a:ext cx="864000" cy="23760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grep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3"/>
          <p:cNvSpPr/>
          <p:nvPr/>
        </p:nvSpPr>
        <p:spPr>
          <a:xfrm rot="16200000">
            <a:off x="1002960" y="4423680"/>
            <a:ext cx="628200" cy="1122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4"/>
          <p:cNvSpPr/>
          <p:nvPr/>
        </p:nvSpPr>
        <p:spPr>
          <a:xfrm>
            <a:off x="761040" y="4814280"/>
            <a:ext cx="1132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STDIN-0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CustomShape 5"/>
          <p:cNvSpPr/>
          <p:nvPr/>
        </p:nvSpPr>
        <p:spPr>
          <a:xfrm rot="16200000">
            <a:off x="3228120" y="4567680"/>
            <a:ext cx="628200" cy="11221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CustomShape 6"/>
          <p:cNvSpPr/>
          <p:nvPr/>
        </p:nvSpPr>
        <p:spPr>
          <a:xfrm>
            <a:off x="2911680" y="4996440"/>
            <a:ext cx="11718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STDOUT -1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CustomShape 7"/>
          <p:cNvSpPr/>
          <p:nvPr/>
        </p:nvSpPr>
        <p:spPr>
          <a:xfrm rot="16200000">
            <a:off x="3228120" y="5235480"/>
            <a:ext cx="628200" cy="11221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CustomShape 8"/>
          <p:cNvSpPr/>
          <p:nvPr/>
        </p:nvSpPr>
        <p:spPr>
          <a:xfrm>
            <a:off x="2912040" y="5658840"/>
            <a:ext cx="10620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STDERR-2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9"/>
          <p:cNvSpPr/>
          <p:nvPr/>
        </p:nvSpPr>
        <p:spPr>
          <a:xfrm>
            <a:off x="536400" y="4516920"/>
            <a:ext cx="1071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Console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CustomShape 10"/>
          <p:cNvSpPr/>
          <p:nvPr/>
        </p:nvSpPr>
        <p:spPr>
          <a:xfrm>
            <a:off x="2904840" y="4660920"/>
            <a:ext cx="716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Pipe 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CustomShape 11"/>
          <p:cNvSpPr/>
          <p:nvPr/>
        </p:nvSpPr>
        <p:spPr>
          <a:xfrm>
            <a:off x="2782080" y="5366880"/>
            <a:ext cx="1071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Console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12"/>
          <p:cNvSpPr/>
          <p:nvPr/>
        </p:nvSpPr>
        <p:spPr>
          <a:xfrm>
            <a:off x="6463440" y="4310280"/>
            <a:ext cx="864000" cy="23760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wc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13"/>
          <p:cNvSpPr/>
          <p:nvPr/>
        </p:nvSpPr>
        <p:spPr>
          <a:xfrm rot="16200000">
            <a:off x="5495400" y="4423680"/>
            <a:ext cx="628200" cy="1122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CustomShape 14"/>
          <p:cNvSpPr/>
          <p:nvPr/>
        </p:nvSpPr>
        <p:spPr>
          <a:xfrm>
            <a:off x="5253480" y="4814280"/>
            <a:ext cx="1132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STDIN-0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15"/>
          <p:cNvSpPr/>
          <p:nvPr/>
        </p:nvSpPr>
        <p:spPr>
          <a:xfrm rot="16200000">
            <a:off x="7720200" y="4351680"/>
            <a:ext cx="628200" cy="11221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16"/>
          <p:cNvSpPr/>
          <p:nvPr/>
        </p:nvSpPr>
        <p:spPr>
          <a:xfrm>
            <a:off x="7404120" y="4780440"/>
            <a:ext cx="11718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STDOUT -1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CustomShape 17"/>
          <p:cNvSpPr/>
          <p:nvPr/>
        </p:nvSpPr>
        <p:spPr>
          <a:xfrm rot="16200000">
            <a:off x="7720200" y="5019120"/>
            <a:ext cx="628200" cy="11221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18"/>
          <p:cNvSpPr/>
          <p:nvPr/>
        </p:nvSpPr>
        <p:spPr>
          <a:xfrm>
            <a:off x="7404480" y="5442840"/>
            <a:ext cx="10620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STDERR-2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19"/>
          <p:cNvSpPr/>
          <p:nvPr/>
        </p:nvSpPr>
        <p:spPr>
          <a:xfrm>
            <a:off x="5209920" y="4516920"/>
            <a:ext cx="644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Pipe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CustomShape 20"/>
          <p:cNvSpPr/>
          <p:nvPr/>
        </p:nvSpPr>
        <p:spPr>
          <a:xfrm>
            <a:off x="7260840" y="4444920"/>
            <a:ext cx="1071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Console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21"/>
          <p:cNvSpPr/>
          <p:nvPr/>
        </p:nvSpPr>
        <p:spPr>
          <a:xfrm>
            <a:off x="7274520" y="5150880"/>
            <a:ext cx="1071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Console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CustomShape 22"/>
          <p:cNvSpPr/>
          <p:nvPr/>
        </p:nvSpPr>
        <p:spPr>
          <a:xfrm>
            <a:off x="3999600" y="1699200"/>
            <a:ext cx="1325160" cy="23760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Shell program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CustomShape 23"/>
          <p:cNvSpPr/>
          <p:nvPr/>
        </p:nvSpPr>
        <p:spPr>
          <a:xfrm rot="16200000">
            <a:off x="3091320" y="1759680"/>
            <a:ext cx="628200" cy="1122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CustomShape 24"/>
          <p:cNvSpPr/>
          <p:nvPr/>
        </p:nvSpPr>
        <p:spPr>
          <a:xfrm>
            <a:off x="2849400" y="2149920"/>
            <a:ext cx="1132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STDIN-0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25"/>
          <p:cNvSpPr/>
          <p:nvPr/>
        </p:nvSpPr>
        <p:spPr>
          <a:xfrm rot="16200000">
            <a:off x="5632200" y="1687680"/>
            <a:ext cx="628200" cy="11221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CustomShape 26"/>
          <p:cNvSpPr/>
          <p:nvPr/>
        </p:nvSpPr>
        <p:spPr>
          <a:xfrm>
            <a:off x="5316120" y="2116080"/>
            <a:ext cx="11718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STDOUT -1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CustomShape 27"/>
          <p:cNvSpPr/>
          <p:nvPr/>
        </p:nvSpPr>
        <p:spPr>
          <a:xfrm rot="16200000">
            <a:off x="5632200" y="2355120"/>
            <a:ext cx="628200" cy="11221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CustomShape 28"/>
          <p:cNvSpPr/>
          <p:nvPr/>
        </p:nvSpPr>
        <p:spPr>
          <a:xfrm>
            <a:off x="5316480" y="2778480"/>
            <a:ext cx="10620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STDERR-2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29"/>
          <p:cNvSpPr/>
          <p:nvPr/>
        </p:nvSpPr>
        <p:spPr>
          <a:xfrm rot="16200000">
            <a:off x="3092760" y="3003120"/>
            <a:ext cx="628200" cy="1122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CustomShape 30"/>
          <p:cNvSpPr/>
          <p:nvPr/>
        </p:nvSpPr>
        <p:spPr>
          <a:xfrm>
            <a:off x="2851920" y="3393720"/>
            <a:ext cx="1128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PipeIn-4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31"/>
          <p:cNvSpPr/>
          <p:nvPr/>
        </p:nvSpPr>
        <p:spPr>
          <a:xfrm rot="16200000">
            <a:off x="5558760" y="3055680"/>
            <a:ext cx="628200" cy="11221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CustomShape 32"/>
          <p:cNvSpPr/>
          <p:nvPr/>
        </p:nvSpPr>
        <p:spPr>
          <a:xfrm>
            <a:off x="5256720" y="3454560"/>
            <a:ext cx="10771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PipeOut-5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CustomShape 33"/>
          <p:cNvSpPr/>
          <p:nvPr/>
        </p:nvSpPr>
        <p:spPr>
          <a:xfrm>
            <a:off x="2624400" y="1852560"/>
            <a:ext cx="1071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Console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34"/>
          <p:cNvSpPr/>
          <p:nvPr/>
        </p:nvSpPr>
        <p:spPr>
          <a:xfrm>
            <a:off x="5172840" y="1780560"/>
            <a:ext cx="1071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Console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CustomShape 35"/>
          <p:cNvSpPr/>
          <p:nvPr/>
        </p:nvSpPr>
        <p:spPr>
          <a:xfrm>
            <a:off x="5186160" y="2486880"/>
            <a:ext cx="1071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Console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36"/>
          <p:cNvSpPr/>
          <p:nvPr/>
        </p:nvSpPr>
        <p:spPr>
          <a:xfrm>
            <a:off x="2761560" y="3090960"/>
            <a:ext cx="644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Pipe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CustomShape 37"/>
          <p:cNvSpPr/>
          <p:nvPr/>
        </p:nvSpPr>
        <p:spPr>
          <a:xfrm>
            <a:off x="5237640" y="3162960"/>
            <a:ext cx="644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Pipe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Shape 1"/>
          <p:cNvSpPr txBox="1"/>
          <p:nvPr/>
        </p:nvSpPr>
        <p:spPr>
          <a:xfrm>
            <a:off x="747720" y="1075680"/>
            <a:ext cx="8395920" cy="45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1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POSIX Pipes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TextShape 2"/>
          <p:cNvSpPr txBox="1"/>
          <p:nvPr/>
        </p:nvSpPr>
        <p:spPr>
          <a:xfrm>
            <a:off x="747720" y="1926720"/>
            <a:ext cx="7719480" cy="508608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A pipe is a stream of communication between two processes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You can think of it as a virtual file stream shared between two processes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A process can read and/or write to a pipe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The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pipe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 function gets two descriptors (integer labels)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Read descriptor – read from the pipe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Write descriptor – write to the pipe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Both processes must know the descriptors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read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 and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write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 are used with the pipe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 txBox="1"/>
          <p:nvPr/>
        </p:nvSpPr>
        <p:spPr>
          <a:xfrm>
            <a:off x="747720" y="1075680"/>
            <a:ext cx="8395920" cy="45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1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POSIX pipe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TextShape 2"/>
          <p:cNvSpPr txBox="1"/>
          <p:nvPr/>
        </p:nvSpPr>
        <p:spPr>
          <a:xfrm>
            <a:off x="784440" y="1589040"/>
            <a:ext cx="7719480" cy="508608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int main(void) {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 int pid;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 char buffer[1024];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 int descriptor[2];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 pipe(descriptor);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 pid = fork();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 if (pid == 0) {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   fprintf(stdout,"input: ");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   fgets(buffer,sizeof(buffer),stdin);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   write(descriptor[1],buffer,strlen(buffer)+1);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   exit(0); }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 else {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   wait(NULL);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   read(descriptor[0],buffer,sizeof(buffer));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   fprintf(stdout,"message: %s",buffer); }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 return 0;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}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747720" y="1075680"/>
            <a:ext cx="8395920" cy="45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1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POSIX pipe example notes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9" name="TextShape 2"/>
          <p:cNvSpPr txBox="1"/>
          <p:nvPr/>
        </p:nvSpPr>
        <p:spPr>
          <a:xfrm>
            <a:off x="784440" y="4114800"/>
            <a:ext cx="7719480" cy="256032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The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unistd.h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 (POSIX) header file needs to be included for the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pipe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,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read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, and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write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 functions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The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pipe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 functions fills in the descriptor array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descriptor[0]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 is for reading from the pipe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descriptor[1]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 is for writing to the pipe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CustomShape 3"/>
          <p:cNvSpPr/>
          <p:nvPr/>
        </p:nvSpPr>
        <p:spPr>
          <a:xfrm>
            <a:off x="2552759" y="2302200"/>
            <a:ext cx="3650613" cy="162556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55281" dir="2700000" algn="tl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SG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#include &lt;</a:t>
            </a:r>
            <a:r>
              <a:rPr lang="en-SG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stdio.h</a:t>
            </a:r>
            <a:r>
              <a:rPr lang="en-SG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&gt;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#include &lt;</a:t>
            </a:r>
            <a:r>
              <a:rPr lang="en-SG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stdlib.h</a:t>
            </a:r>
            <a:r>
              <a:rPr lang="en-SG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&gt;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#include &lt;</a:t>
            </a:r>
            <a:r>
              <a:rPr lang="en-SG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string.h</a:t>
            </a:r>
            <a:r>
              <a:rPr lang="en-SG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&gt;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#include &lt;</a:t>
            </a:r>
            <a:r>
              <a:rPr lang="en-SG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unistd.h</a:t>
            </a:r>
            <a:r>
              <a:rPr lang="en-SG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&gt;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/>
          <p:cNvSpPr txBox="1"/>
          <p:nvPr/>
        </p:nvSpPr>
        <p:spPr>
          <a:xfrm>
            <a:off x="747720" y="1075680"/>
            <a:ext cx="8395920" cy="45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1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POSIX shared memory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TextShape 2"/>
          <p:cNvSpPr txBox="1"/>
          <p:nvPr/>
        </p:nvSpPr>
        <p:spPr>
          <a:xfrm>
            <a:off x="640080" y="1828800"/>
            <a:ext cx="7719480" cy="256032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Allows for a block of memory to be shared between multiple processes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shmget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 is used to create (or retrieve if already created) a block of memory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Returns an identifier for the block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shmat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 attaches the memory to the process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Returns the address of memory block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shmdt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 detaches the memory from the process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shmctl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 is used to delete the memory block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Shape 1"/>
          <p:cNvSpPr txBox="1"/>
          <p:nvPr/>
        </p:nvSpPr>
        <p:spPr>
          <a:xfrm>
            <a:off x="747720" y="1075680"/>
            <a:ext cx="8395920" cy="45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1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Shared memory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TextShape 2"/>
          <p:cNvSpPr txBox="1"/>
          <p:nvPr/>
        </p:nvSpPr>
        <p:spPr>
          <a:xfrm>
            <a:off x="784800" y="1656000"/>
            <a:ext cx="7719480" cy="508608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/>
          <a:lstStyle/>
          <a:p>
            <a:pPr>
              <a:lnSpc>
                <a:spcPct val="100000"/>
              </a:lnSpc>
            </a:pP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int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main(void) {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int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pid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,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shmid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 char *buffer;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shmid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=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shmget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((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key_t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)123,1024,0666|IPC_CREAT);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 buffer = (char *)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shmat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(shmid,NULL,0);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strcpy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(buffer,"");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pid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= fork();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 if (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pid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== 0) {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  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strcpy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(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buffer,"step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on no pets");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  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shmdt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(buffer);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   exit(0); }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 else {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   wait(NULL);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  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fprintf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(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stdout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,"message: %s\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n",buffer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);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  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shmdt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(buffer);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  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shmctl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(shmid,IPC_RMID,0); }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 return 0;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}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Shape 1"/>
          <p:cNvSpPr txBox="1"/>
          <p:nvPr/>
        </p:nvSpPr>
        <p:spPr>
          <a:xfrm>
            <a:off x="747720" y="1075680"/>
            <a:ext cx="8395920" cy="45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1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Shared memory example notes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TextShape 2"/>
          <p:cNvSpPr txBox="1"/>
          <p:nvPr/>
        </p:nvSpPr>
        <p:spPr>
          <a:xfrm>
            <a:off x="784440" y="4114800"/>
            <a:ext cx="7719480" cy="256032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Header file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sys/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shm.h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 needed for shared memory functions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Shared memory has file-style permissions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user/group/other, 3 bits each (9 bit total)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6 = 0x110 =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rw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-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Each process must know the key value of the shared memory block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CustomShape 3"/>
          <p:cNvSpPr/>
          <p:nvPr/>
        </p:nvSpPr>
        <p:spPr>
          <a:xfrm>
            <a:off x="3267000" y="2010960"/>
            <a:ext cx="2905200" cy="174015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55281" dir="2700000" algn="tl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SG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#include &lt;</a:t>
            </a:r>
            <a:r>
              <a:rPr lang="en-SG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stdio.h</a:t>
            </a:r>
            <a:r>
              <a:rPr lang="en-SG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&gt;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#include &lt;</a:t>
            </a:r>
            <a:r>
              <a:rPr lang="en-SG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stdlib.h</a:t>
            </a:r>
            <a:r>
              <a:rPr lang="en-SG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&gt;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#include &lt;</a:t>
            </a:r>
            <a:r>
              <a:rPr lang="en-SG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string.h</a:t>
            </a:r>
            <a:r>
              <a:rPr lang="en-SG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&gt;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#include &lt;</a:t>
            </a:r>
            <a:r>
              <a:rPr lang="en-SG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unistd.h</a:t>
            </a:r>
            <a:r>
              <a:rPr lang="en-SG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&gt;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#include &lt;sys/</a:t>
            </a:r>
            <a:r>
              <a:rPr lang="en-SG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shm.h</a:t>
            </a:r>
            <a:r>
              <a:rPr lang="en-SG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&gt;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Shape 1"/>
          <p:cNvSpPr txBox="1"/>
          <p:nvPr/>
        </p:nvSpPr>
        <p:spPr>
          <a:xfrm>
            <a:off x="747720" y="1075680"/>
            <a:ext cx="8395920" cy="45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1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POSIX message queues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TextShape 2"/>
          <p:cNvSpPr txBox="1"/>
          <p:nvPr/>
        </p:nvSpPr>
        <p:spPr>
          <a:xfrm>
            <a:off x="784800" y="1656000"/>
            <a:ext cx="7719480" cy="508608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Allows for passing messages between processes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msgget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 creates (or retrieves an existing) message queue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Returns an identifier for the queue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msgsnd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 posts a message to the queue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msgrcv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 retrieves (and removes) a message from the queue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msgctl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 is used to delete the message queue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747720" y="1075680"/>
            <a:ext cx="8395920" cy="45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1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Message queue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952560" y="1874700"/>
            <a:ext cx="6560067" cy="470274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55281" dir="2700000" algn="tl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SG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int</a:t>
            </a:r>
            <a:r>
              <a:rPr lang="en-SG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main(void) {</a:t>
            </a:r>
            <a:endParaRPr lang="en-SG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 </a:t>
            </a:r>
            <a:r>
              <a:rPr lang="en-SG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int</a:t>
            </a:r>
            <a:r>
              <a:rPr lang="en-SG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</a:t>
            </a:r>
            <a:r>
              <a:rPr lang="en-SG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pid</a:t>
            </a:r>
            <a:r>
              <a:rPr lang="en-SG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, </a:t>
            </a:r>
            <a:r>
              <a:rPr lang="en-SG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queue_id</a:t>
            </a:r>
            <a:r>
              <a:rPr lang="en-SG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;</a:t>
            </a:r>
            <a:endParaRPr lang="en-SG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 </a:t>
            </a:r>
            <a:r>
              <a:rPr lang="en-SG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msg_struct</a:t>
            </a:r>
            <a:r>
              <a:rPr lang="en-SG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</a:t>
            </a:r>
            <a:r>
              <a:rPr lang="en-SG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msg</a:t>
            </a:r>
            <a:r>
              <a:rPr lang="en-SG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;</a:t>
            </a:r>
            <a:endParaRPr lang="en-SG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 </a:t>
            </a:r>
            <a:r>
              <a:rPr lang="en-SG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queue_id</a:t>
            </a:r>
            <a:r>
              <a:rPr lang="en-SG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= </a:t>
            </a:r>
            <a:r>
              <a:rPr lang="en-SG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msgget</a:t>
            </a:r>
            <a:r>
              <a:rPr lang="en-SG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((</a:t>
            </a:r>
            <a:r>
              <a:rPr lang="en-SG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key_t</a:t>
            </a:r>
            <a:r>
              <a:rPr lang="en-SG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)100,0666|IPC_CREAT);</a:t>
            </a:r>
            <a:endParaRPr lang="en-SG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 </a:t>
            </a:r>
            <a:r>
              <a:rPr lang="en-SG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pid</a:t>
            </a:r>
            <a:r>
              <a:rPr lang="en-SG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= fork();</a:t>
            </a:r>
            <a:endParaRPr lang="en-SG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 if (</a:t>
            </a:r>
            <a:r>
              <a:rPr lang="en-SG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pid</a:t>
            </a:r>
            <a:r>
              <a:rPr lang="en-SG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== 0) {</a:t>
            </a:r>
            <a:endParaRPr lang="en-SG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   </a:t>
            </a:r>
            <a:r>
              <a:rPr lang="en-SG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msg.type</a:t>
            </a:r>
            <a:r>
              <a:rPr lang="en-SG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= MSG_STRUCT;</a:t>
            </a:r>
            <a:endParaRPr lang="en-SG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   </a:t>
            </a:r>
            <a:r>
              <a:rPr lang="en-SG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strcpy</a:t>
            </a:r>
            <a:r>
              <a:rPr lang="en-SG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(</a:t>
            </a:r>
            <a:r>
              <a:rPr lang="en-SG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msg.buffer,"Was</a:t>
            </a:r>
            <a:r>
              <a:rPr lang="en-SG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it a rat I saw?");</a:t>
            </a:r>
            <a:endParaRPr lang="en-SG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   </a:t>
            </a:r>
            <a:r>
              <a:rPr lang="en-SG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msgsnd</a:t>
            </a:r>
            <a:r>
              <a:rPr lang="en-SG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(queue_id,&amp;msg,1024,0);</a:t>
            </a:r>
            <a:endParaRPr lang="en-SG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   </a:t>
            </a:r>
            <a:r>
              <a:rPr lang="en-SG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strcpy</a:t>
            </a:r>
            <a:r>
              <a:rPr lang="en-SG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(</a:t>
            </a:r>
            <a:r>
              <a:rPr lang="en-SG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msg.buffer,"No</a:t>
            </a:r>
            <a:r>
              <a:rPr lang="en-SG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lemons, no melon.");</a:t>
            </a:r>
            <a:endParaRPr lang="en-SG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   </a:t>
            </a:r>
            <a:r>
              <a:rPr lang="en-SG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msgsnd</a:t>
            </a:r>
            <a:r>
              <a:rPr lang="en-SG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(queue_id,&amp;msg,1024,0);</a:t>
            </a:r>
            <a:endParaRPr lang="en-SG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   exit(0); }</a:t>
            </a:r>
            <a:endParaRPr lang="en-SG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 else {</a:t>
            </a:r>
            <a:endParaRPr lang="en-SG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   wait(NULL);</a:t>
            </a:r>
            <a:endParaRPr lang="en-SG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   while (</a:t>
            </a:r>
            <a:r>
              <a:rPr lang="en-SG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msgrcv</a:t>
            </a:r>
            <a:r>
              <a:rPr lang="en-SG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(queue_id,&amp;msg,1024,0,IPC_NOWAIT) != -1) {</a:t>
            </a:r>
            <a:endParaRPr lang="en-SG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     if (</a:t>
            </a:r>
            <a:r>
              <a:rPr lang="en-SG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msg.type</a:t>
            </a:r>
            <a:r>
              <a:rPr lang="en-SG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== MSG_STRUCT)</a:t>
            </a:r>
            <a:endParaRPr lang="en-SG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       </a:t>
            </a:r>
            <a:r>
              <a:rPr lang="en-SG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fprintf</a:t>
            </a:r>
            <a:r>
              <a:rPr lang="en-SG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(</a:t>
            </a:r>
            <a:r>
              <a:rPr lang="en-SG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stdout</a:t>
            </a:r>
            <a:r>
              <a:rPr lang="en-SG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,"message: %s\n",</a:t>
            </a:r>
            <a:r>
              <a:rPr lang="en-SG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msg.buffer</a:t>
            </a:r>
            <a:r>
              <a:rPr lang="en-SG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);</a:t>
            </a:r>
            <a:endParaRPr lang="en-SG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     else</a:t>
            </a:r>
            <a:endParaRPr lang="en-SG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       </a:t>
            </a:r>
            <a:r>
              <a:rPr lang="en-SG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fprintf</a:t>
            </a:r>
            <a:r>
              <a:rPr lang="en-SG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(</a:t>
            </a:r>
            <a:r>
              <a:rPr lang="en-SG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stdout</a:t>
            </a:r>
            <a:r>
              <a:rPr lang="en-SG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,"unknown message\n"); }</a:t>
            </a:r>
            <a:endParaRPr lang="en-SG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   </a:t>
            </a:r>
            <a:r>
              <a:rPr lang="en-SG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msgctl</a:t>
            </a:r>
            <a:r>
              <a:rPr lang="en-SG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(</a:t>
            </a:r>
            <a:r>
              <a:rPr lang="en-SG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queue_id,IPC_RMID,NULL</a:t>
            </a:r>
            <a:r>
              <a:rPr lang="en-SG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); }</a:t>
            </a:r>
            <a:endParaRPr lang="en-SG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 return 0;</a:t>
            </a:r>
            <a:endParaRPr lang="en-SG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}</a:t>
            </a:r>
            <a:endParaRPr lang="en-SG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extShape 1"/>
          <p:cNvSpPr txBox="1"/>
          <p:nvPr/>
        </p:nvSpPr>
        <p:spPr>
          <a:xfrm>
            <a:off x="747720" y="1075680"/>
            <a:ext cx="8395920" cy="45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1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Queue example notes (1)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TextShape 2"/>
          <p:cNvSpPr txBox="1"/>
          <p:nvPr/>
        </p:nvSpPr>
        <p:spPr>
          <a:xfrm>
            <a:off x="608907" y="3616036"/>
            <a:ext cx="7719480" cy="256032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Header file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sys/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msg.h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 must be included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Each process must know the key value of the queue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Queue has file-style permissions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msgrcv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 has two modes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IPC_NOWAIT: returns -1 if there are no messages on the queue (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nonblocking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)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not IPC_NOWAIT: blocks until there is a message on the queue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CustomShape 3"/>
          <p:cNvSpPr/>
          <p:nvPr/>
        </p:nvSpPr>
        <p:spPr>
          <a:xfrm>
            <a:off x="3267000" y="1598760"/>
            <a:ext cx="2808000" cy="13420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55281" dir="2700000" algn="tl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SG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#include &lt;stdio.h&gt;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#include &lt;stdlib.h&gt;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#include &lt;string.h&gt;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#include &lt;unistd.h&gt;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#include &lt;sys/msg.h&gt;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CustomShape 4"/>
          <p:cNvSpPr/>
          <p:nvPr/>
        </p:nvSpPr>
        <p:spPr>
          <a:xfrm>
            <a:off x="3267000" y="1598759"/>
            <a:ext cx="3040282" cy="201727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55281" dir="2700000" algn="tl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SG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#include &lt;</a:t>
            </a:r>
            <a:r>
              <a:rPr lang="en-SG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stdio.h</a:t>
            </a:r>
            <a:r>
              <a:rPr lang="en-SG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&gt;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#include &lt;</a:t>
            </a:r>
            <a:r>
              <a:rPr lang="en-SG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stdlib.h</a:t>
            </a:r>
            <a:r>
              <a:rPr lang="en-SG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&gt;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#include &lt;</a:t>
            </a:r>
            <a:r>
              <a:rPr lang="en-SG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string.h</a:t>
            </a:r>
            <a:r>
              <a:rPr lang="en-SG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&gt;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#include &lt;</a:t>
            </a:r>
            <a:r>
              <a:rPr lang="en-SG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unistd.h</a:t>
            </a:r>
            <a:r>
              <a:rPr lang="en-SG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&gt;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#include &lt;sys/</a:t>
            </a:r>
            <a:r>
              <a:rPr lang="en-SG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msg.h</a:t>
            </a:r>
            <a:r>
              <a:rPr lang="en-SG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&gt;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747720" y="1075680"/>
            <a:ext cx="8395920" cy="45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1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3 IPC mechanisms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747720" y="1926720"/>
            <a:ext cx="7719480" cy="508608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Pipes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Shared memory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Message Passing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 txBox="1"/>
          <p:nvPr/>
        </p:nvSpPr>
        <p:spPr>
          <a:xfrm>
            <a:off x="747720" y="1075680"/>
            <a:ext cx="8395920" cy="45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1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Queue example notes (2)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TextShape 2"/>
          <p:cNvSpPr txBox="1"/>
          <p:nvPr/>
        </p:nvSpPr>
        <p:spPr>
          <a:xfrm>
            <a:off x="650471" y="3522518"/>
            <a:ext cx="7719480" cy="256032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Messages can have different structures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A message structure must have a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long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int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 as its first field (used for the message type identifier)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Message size (specified in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msgsnd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 and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msgrcv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) is the message structure size </a:t>
            </a:r>
            <a:r>
              <a:rPr lang="en-US" sz="2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without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 the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long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int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 identifier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CustomShape 3"/>
          <p:cNvSpPr/>
          <p:nvPr/>
        </p:nvSpPr>
        <p:spPr>
          <a:xfrm>
            <a:off x="3211560" y="1602360"/>
            <a:ext cx="3002204" cy="161882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55281" dir="2700000" algn="tl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SG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typedef</a:t>
            </a:r>
            <a:r>
              <a:rPr lang="en-SG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</a:t>
            </a:r>
            <a:r>
              <a:rPr lang="en-SG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struct</a:t>
            </a:r>
            <a:r>
              <a:rPr lang="en-SG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{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 long </a:t>
            </a:r>
            <a:r>
              <a:rPr lang="en-SG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int</a:t>
            </a:r>
            <a:r>
              <a:rPr lang="en-SG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type;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  char buffer[1024];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} </a:t>
            </a:r>
            <a:r>
              <a:rPr lang="en-SG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msg_struct</a:t>
            </a:r>
            <a:r>
              <a:rPr lang="en-SG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;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msmincho"/>
              </a:rPr>
              <a:t>#define MSG_STRUCT 1</a:t>
            </a:r>
            <a:endParaRPr lang="en-SG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Shape 1"/>
          <p:cNvSpPr txBox="1"/>
          <p:nvPr/>
        </p:nvSpPr>
        <p:spPr>
          <a:xfrm>
            <a:off x="747720" y="1075680"/>
            <a:ext cx="8395920" cy="45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1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IPC mechanisms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TextShape 2"/>
          <p:cNvSpPr txBox="1"/>
          <p:nvPr/>
        </p:nvSpPr>
        <p:spPr>
          <a:xfrm>
            <a:off x="747720" y="1926720"/>
            <a:ext cx="7719480" cy="508608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Shared memory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Processes have access to a common block of memory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Processes read and write to the shared memory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Synchronization issues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Message passing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Information passed between processes via the kernel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Requires a message protocol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mincho"/>
              </a:rPr>
              <a:t>Safe, but slow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03901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Communications Models </a:t>
            </a:r>
          </a:p>
        </p:txBody>
      </p:sp>
      <p:pic>
        <p:nvPicPr>
          <p:cNvPr id="32771" name="Picture 1" descr="3_1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186" y="2421804"/>
            <a:ext cx="6100762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1001136" y="1839191"/>
            <a:ext cx="637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 Message passing.  (b) shared memory. </a:t>
            </a:r>
            <a:r>
              <a:rPr lang="en-US" altLang="en-US"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526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747720" y="1075680"/>
            <a:ext cx="8395920" cy="45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1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Motivations for Program Reuse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747720" y="1926720"/>
            <a:ext cx="7719480" cy="508608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What would you do if you need to go through a file containing 10,000 names to count the number of names containing the “</a:t>
            </a:r>
            <a:r>
              <a:rPr lang="en-US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sam</a:t>
            </a: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”?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747720" y="1075680"/>
            <a:ext cx="8395920" cy="45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1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Pipes - the basic idea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548640" y="2196000"/>
            <a:ext cx="1511640" cy="4032000"/>
          </a:xfrm>
          <a:prstGeom prst="ellipse">
            <a:avLst/>
          </a:prstGeom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P1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7173360" y="2194560"/>
            <a:ext cx="1511640" cy="40320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P2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 rot="5400000">
            <a:off x="4124160" y="2365200"/>
            <a:ext cx="914040" cy="3744000"/>
          </a:xfrm>
          <a:prstGeom prst="can">
            <a:avLst>
              <a:gd name="adj" fmla="val 25000"/>
            </a:avLst>
          </a:prstGeom>
          <a:solidFill>
            <a:schemeClr val="accent2"/>
          </a:solidFill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5"/>
          <p:cNvSpPr/>
          <p:nvPr/>
        </p:nvSpPr>
        <p:spPr>
          <a:xfrm>
            <a:off x="4180680" y="3996360"/>
            <a:ext cx="97056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PIPE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1892880" y="5139360"/>
            <a:ext cx="10238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writing 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end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7"/>
          <p:cNvSpPr/>
          <p:nvPr/>
        </p:nvSpPr>
        <p:spPr>
          <a:xfrm rot="5400000" flipH="1" flipV="1">
            <a:off x="2106360" y="4536720"/>
            <a:ext cx="901440" cy="303120"/>
          </a:xfrm>
          <a:prstGeom prst="curvedConnector2">
            <a:avLst/>
          </a:pr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8"/>
          <p:cNvSpPr/>
          <p:nvPr/>
        </p:nvSpPr>
        <p:spPr>
          <a:xfrm>
            <a:off x="6077520" y="5139360"/>
            <a:ext cx="14554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reading end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9"/>
          <p:cNvSpPr/>
          <p:nvPr/>
        </p:nvSpPr>
        <p:spPr>
          <a:xfrm rot="16200000" flipV="1">
            <a:off x="6178320" y="4512600"/>
            <a:ext cx="901440" cy="351720"/>
          </a:xfrm>
          <a:prstGeom prst="curvedConnector2">
            <a:avLst/>
          </a:pr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10"/>
          <p:cNvSpPr/>
          <p:nvPr/>
        </p:nvSpPr>
        <p:spPr>
          <a:xfrm flipV="1">
            <a:off x="2060640" y="4210560"/>
            <a:ext cx="5112360" cy="1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custDash>
              <a:ds d="400000" sp="300000"/>
            </a:custDash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11"/>
          <p:cNvSpPr/>
          <p:nvPr/>
        </p:nvSpPr>
        <p:spPr>
          <a:xfrm>
            <a:off x="3118680" y="5364360"/>
            <a:ext cx="28861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 FIFO stream of bytes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Between two processes. </a:t>
            </a:r>
            <a:endParaRPr lang="en-SG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747720" y="1075680"/>
            <a:ext cx="8395920" cy="45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1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Pipes continued 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93" name="Table 2"/>
          <p:cNvGraphicFramePr/>
          <p:nvPr/>
        </p:nvGraphicFramePr>
        <p:xfrm>
          <a:off x="504000" y="2521440"/>
          <a:ext cx="8241120" cy="3255120"/>
        </p:xfrm>
        <a:graphic>
          <a:graphicData uri="http://schemas.openxmlformats.org/drawingml/2006/table">
            <a:tbl>
              <a:tblPr/>
              <a:tblGrid>
                <a:gridCol w="4120560"/>
                <a:gridCol w="4120560"/>
              </a:tblGrid>
              <a:tr h="371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ucida Sans Unicode"/>
                        </a:rPr>
                        <a:t>Named Pipes </a:t>
                      </a:r>
                      <a:endParaRPr lang="en-SG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ucida Sans Unicode"/>
                        </a:rPr>
                        <a:t>Anonymous Pipes </a:t>
                      </a:r>
                      <a:endParaRPr lang="en-SG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48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ucida Sans Unicode"/>
                        </a:rPr>
                        <a:t>Sharable btw any processes </a:t>
                      </a:r>
                      <a:endParaRPr lang="en-SG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ucida Sans Unicode"/>
                        </a:rPr>
                        <a:t>(subject to permissions)</a:t>
                      </a:r>
                      <a:endParaRPr lang="en-SG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ucida Sans Unicode"/>
                        </a:rPr>
                        <a:t>Sharable btw processes of the same ancestry</a:t>
                      </a:r>
                      <a:endParaRPr lang="en-SG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93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ucida Sans Unicode"/>
                        </a:rPr>
                        <a:t>Full Duplex in Windows</a:t>
                      </a:r>
                      <a:endParaRPr lang="en-SG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ucida Sans Unicode"/>
                        </a:rPr>
                        <a:t>Half Duplex in Linux</a:t>
                      </a:r>
                      <a:endParaRPr lang="en-SG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ucida Sans Unicode"/>
                        </a:rPr>
                        <a:t>Unidirectional</a:t>
                      </a:r>
                      <a:endParaRPr lang="en-SG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21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CreateNamedPipes</a:t>
                      </a:r>
                      <a:r>
                        <a:rPr lang="en-SG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ucida Sans Unicode"/>
                        </a:rPr>
                        <a:t> (Windows)</a:t>
                      </a:r>
                      <a:endParaRPr lang="en-SG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mkfifo</a:t>
                      </a:r>
                      <a:r>
                        <a:rPr lang="en-SG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ucida Sans Unicode"/>
                        </a:rPr>
                        <a:t> (Unix/Linux)</a:t>
                      </a:r>
                      <a:endParaRPr lang="en-SG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CreatePipes</a:t>
                      </a:r>
                      <a:r>
                        <a:rPr lang="en-SG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ucida Sans Unicode"/>
                        </a:rPr>
                        <a:t> (Windows)</a:t>
                      </a:r>
                      <a:endParaRPr lang="en-SG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pipe</a:t>
                      </a:r>
                      <a:r>
                        <a:rPr lang="en-SG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ucida Sans Unicode"/>
                        </a:rPr>
                        <a:t> (Linux)</a:t>
                      </a:r>
                      <a:endParaRPr lang="en-SG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21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ucida Sans Unicode"/>
                        </a:rPr>
                        <a:t>Obtain the pipe by the name of the pipe</a:t>
                      </a:r>
                      <a:endParaRPr lang="en-SG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Lucida Sans Unicode"/>
                        </a:rPr>
                        <a:t>Obtain the pipe from parent</a:t>
                      </a:r>
                      <a:endParaRPr lang="en-SG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747720" y="1075680"/>
            <a:ext cx="8395920" cy="45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1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Pipe Implementation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747720" y="1926720"/>
            <a:ext cx="7719480" cy="508608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Represented by two File Objects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Writing End/Reading End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Practical Implementation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CreatePipe</a:t>
            </a:r>
            <a:r>
              <a:rPr lang="en-US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instantiates two File Handles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pipe</a:t>
            </a:r>
            <a:r>
              <a:rPr lang="en-US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returns two file descriptors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747720" y="1075680"/>
            <a:ext cx="8395920" cy="45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1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Parent - Child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747720" y="1926720"/>
            <a:ext cx="7719480" cy="508608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/>
          <a:lstStyle/>
          <a:p>
            <a:r>
              <a:rPr lang="en-US" sz="41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How does parent process pass the pipe to the child process?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747720" y="1075680"/>
            <a:ext cx="8395920" cy="45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1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Key to passing anonymous pipes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747720" y="1926720"/>
            <a:ext cx="7719480" cy="508608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All child processes inherit the open files of the parent.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C562F89EA87C448262665F2DC4B700" ma:contentTypeVersion="2" ma:contentTypeDescription="Create a new document." ma:contentTypeScope="" ma:versionID="314246458c0a99492a8e45bb2ec8e8de">
  <xsd:schema xmlns:xsd="http://www.w3.org/2001/XMLSchema" xmlns:xs="http://www.w3.org/2001/XMLSchema" xmlns:p="http://schemas.microsoft.com/office/2006/metadata/properties" xmlns:ns2="4c09eb74-ef50-460f-a020-d89d722fbb08" targetNamespace="http://schemas.microsoft.com/office/2006/metadata/properties" ma:root="true" ma:fieldsID="f0a692a62502e07cd89998343f51f094" ns2:_="">
    <xsd:import namespace="4c09eb74-ef50-460f-a020-d89d722fbb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09eb74-ef50-460f-a020-d89d722fbb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8B9722-09E9-486C-A306-F848E3284AF8}"/>
</file>

<file path=customXml/itemProps2.xml><?xml version="1.0" encoding="utf-8"?>
<ds:datastoreItem xmlns:ds="http://schemas.openxmlformats.org/officeDocument/2006/customXml" ds:itemID="{CF4FDD18-EFF7-4FE9-84EE-0A3442C74A67}"/>
</file>

<file path=customXml/itemProps3.xml><?xml version="1.0" encoding="utf-8"?>
<ds:datastoreItem xmlns:ds="http://schemas.openxmlformats.org/officeDocument/2006/customXml" ds:itemID="{EA07E8D4-11CB-4064-AC67-09E49518D2B0}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33177</TotalTime>
  <Words>1492</Words>
  <Application>Microsoft Office PowerPoint</Application>
  <PresentationFormat>On-screen Show (4:3)</PresentationFormat>
  <Paragraphs>351</Paragraphs>
  <Slides>32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9" baseType="lpstr">
      <vt:lpstr>MS PGothic</vt:lpstr>
      <vt:lpstr>Arial</vt:lpstr>
      <vt:lpstr>Courier 10 Pitch</vt:lpstr>
      <vt:lpstr>Courier New</vt:lpstr>
      <vt:lpstr>DejaVu Sans</vt:lpstr>
      <vt:lpstr>Lucida Sans Unicode</vt:lpstr>
      <vt:lpstr>msmincho</vt:lpstr>
      <vt:lpstr>Symbol</vt:lpstr>
      <vt:lpstr>Times New Roman</vt:lpstr>
      <vt:lpstr>Tw Cen MT</vt:lpstr>
      <vt:lpstr>Verdana</vt:lpstr>
      <vt:lpstr>Wingdings</vt:lpstr>
      <vt:lpstr>Wingdings 2</vt:lpstr>
      <vt:lpstr>Wingdings 3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Communications Models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– cs180</dc:title>
  <dc:subject/>
  <dc:creator>EdwardSim</dc:creator>
  <dc:description/>
  <cp:lastModifiedBy>William ZHENG</cp:lastModifiedBy>
  <cp:revision>2808</cp:revision>
  <cp:lastPrinted>2017-02-02T07:19:13Z</cp:lastPrinted>
  <dcterms:created xsi:type="dcterms:W3CDTF">2010-04-16T03:09:22Z</dcterms:created>
  <dcterms:modified xsi:type="dcterms:W3CDTF">2018-06-07T05:22:54Z</dcterms:modified>
  <dc:language>en-SG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38</vt:i4>
  </property>
  <property fmtid="{D5CDD505-2E9C-101B-9397-08002B2CF9AE}" pid="12" name="ContentTypeId">
    <vt:lpwstr>0x0101003CC562F89EA87C448262665F2DC4B700</vt:lpwstr>
  </property>
</Properties>
</file>