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83" r:id="rId25"/>
    <p:sldId id="284" r:id="rId26"/>
    <p:sldId id="278" r:id="rId27"/>
    <p:sldId id="279" r:id="rId28"/>
    <p:sldId id="281" r:id="rId29"/>
    <p:sldId id="282" r:id="rId30"/>
    <p:sldId id="287" r:id="rId31"/>
    <p:sldId id="289" r:id="rId32"/>
    <p:sldId id="290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ZHENG" initials="WZ" lastIdx="1" clrIdx="0">
    <p:extLst>
      <p:ext uri="{19B8F6BF-5375-455C-9EA6-DF929625EA0E}">
        <p15:presenceInfo xmlns:p15="http://schemas.microsoft.com/office/powerpoint/2012/main" userId="William Z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1044BD-1EB7-4009-AC92-221F85D546D6}" type="slidenum"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4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0720" cy="431928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143600" y="9119520"/>
            <a:ext cx="316836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62C3B3FF-77B2-4D31-979C-600FF04820F5}" type="slidenum">
              <a:rPr lang="en-SG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02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C77E0E0-DA4B-46DC-A0E3-71D554A5B6EC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10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87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54F40D-5B25-4E8E-95D9-E3C47DD4FF5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6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6FBE323-CD73-49DD-889E-6571A94461B8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59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F1614379-2B8F-4DDD-B0B1-E7743860532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13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60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C543738-FB49-4754-BB3A-CB46C6366A9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14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127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785EC71-55DE-4E43-BFFA-411BD8D92C5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15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1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84DD0AF-78DA-40E8-9E86-60A33E9005CB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16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922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551C819-F420-4914-BFA8-5B48C8FCF9C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17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45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9ADFFBE-B940-4A50-B709-8D30C4809088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18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40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4F22B6C-7B9D-48BB-8E0A-BD21FD7EEC1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19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9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7143CA1-73EB-41FD-BD3B-670E1776AF2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638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D9DAAB1-6EB0-45C9-A29F-C1B176F340A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20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424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8AED888-25FC-4F13-8191-60EFDB17BB33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017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8AED888-25FC-4F13-8191-60EFDB17BB33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22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788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887003-D832-4624-8813-F9F4DF8E8B7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B19E7C-D692-4D24-A54E-AA6F36231E77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34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887003-D832-4624-8813-F9F4DF8E8B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9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887003-D832-4624-8813-F9F4DF8E8B7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18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7475F3-86BF-4707-9C2F-6E5D19758882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8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5DA505-EF44-436C-B8B4-87F9B0D3BBD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F0BA68ED-761A-4A50-90EF-5D4073B065B2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66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10AED9ED-9268-418C-808D-3C8B32CE600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4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0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A97F370-B48F-486F-858A-F2AE9553CBA5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5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30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2AB2E35-A274-4311-9A42-4610298BDC0C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6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03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BAB879C-BAB0-4C9E-9BDB-DBF3A2AADF03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7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2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86E0289-78B8-4763-B2A5-BFFDD1FEC6E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8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45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68B7877-2921-44AF-9612-6597BBB1E20A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9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53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9142560" cy="4570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680" y="0"/>
            <a:ext cx="9137880" cy="457056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628992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zhe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3080" y="4960080"/>
            <a:ext cx="58280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SG" sz="4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Scheduling Algorithms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458040" y="4960080"/>
            <a:ext cx="25052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Instructor: William Zheng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Email: </a:t>
            </a:r>
            <a:r>
              <a:rPr lang="en-SG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3"/>
              </a:rPr>
              <a:t>william.zheng@digipen.edu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PHONE EXT: 1745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Shortest Job First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Also known as Shortest Remaining Time First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</a:t>
            </a:r>
          </a:p>
          <a:p>
            <a:pPr marL="914400" lvl="1" indent="-456840">
              <a:buClr>
                <a:srgbClr val="000000"/>
              </a:buClr>
              <a:buFont typeface="Arial"/>
              <a:buChar char="•"/>
            </a:pPr>
            <a:r>
              <a:rPr lang="en-US" dirty="0"/>
              <a:t>Shortest-next-CPU-burst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914400" lvl="1" indent="-456840"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Associates </a:t>
            </a:r>
            <a:r>
              <a:rPr lang="en-US" dirty="0"/>
              <a:t>with each process the length of the process’s next CPU burst, rather than total </a:t>
            </a:r>
            <a:r>
              <a:rPr lang="en-US" dirty="0" smtClean="0"/>
              <a:t>length</a:t>
            </a:r>
          </a:p>
          <a:p>
            <a:pPr marL="914400" lvl="1" indent="-456840"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Assigned </a:t>
            </a:r>
            <a:r>
              <a:rPr lang="en-US" dirty="0"/>
              <a:t>to process with the smallest next CPU burst when CPU </a:t>
            </a:r>
            <a:r>
              <a:rPr lang="en-US" dirty="0" smtClean="0"/>
              <a:t>available</a:t>
            </a:r>
          </a:p>
          <a:p>
            <a:pPr marL="1371600" lvl="2" indent="-456840"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FCFS </a:t>
            </a:r>
            <a:r>
              <a:rPr lang="en-US" dirty="0"/>
              <a:t>scheduling used to break the tie if the next CPU bursts of 2 processes are the same</a:t>
            </a:r>
            <a:endParaRPr lang="en-SG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Non-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priority scheduling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Always schedule the job with shortest job or shortest remaining time.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Minimizes average waiting time.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SJF waiting time example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560" y="1629360"/>
            <a:ext cx="8228880" cy="43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19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7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12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0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Average wait time = 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ctr">
              <a:lnSpc>
                <a:spcPct val="100000"/>
              </a:lnSpc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( 12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+ 0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)/3 = </a:t>
            </a:r>
            <a:r>
              <a:rPr lang="en-SG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17/3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r>
              <a:rPr lang="en-SG" sz="27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Line 3"/>
          <p:cNvSpPr/>
          <p:nvPr/>
        </p:nvSpPr>
        <p:spPr>
          <a:xfrm>
            <a:off x="2556000" y="1729080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4"/>
          <p:cNvSpPr/>
          <p:nvPr/>
        </p:nvSpPr>
        <p:spPr>
          <a:xfrm>
            <a:off x="2570040" y="2205000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5"/>
          <p:cNvSpPr/>
          <p:nvPr/>
        </p:nvSpPr>
        <p:spPr>
          <a:xfrm>
            <a:off x="2556000" y="266508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6"/>
          <p:cNvSpPr/>
          <p:nvPr/>
        </p:nvSpPr>
        <p:spPr>
          <a:xfrm>
            <a:off x="3492000" y="3141000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7"/>
          <p:cNvSpPr/>
          <p:nvPr/>
        </p:nvSpPr>
        <p:spPr>
          <a:xfrm>
            <a:off x="2972160" y="3141000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8"/>
          <p:cNvSpPr/>
          <p:nvPr/>
        </p:nvSpPr>
        <p:spPr>
          <a:xfrm>
            <a:off x="2556000" y="313956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SJF scheduling with 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7"/>
          <p:cNvSpPr/>
          <p:nvPr/>
        </p:nvSpPr>
        <p:spPr>
          <a:xfrm>
            <a:off x="457560" y="1758600"/>
            <a:ext cx="8686080" cy="494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(10ms CPU, 4ms I/O, 3ms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(3ms CPU, 4ms I/O, 3ms CPU, 4ms I/O, 2ms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(5ms CPU, 5ms I/O, 8ms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 </a:t>
            </a:r>
            <a:r>
              <a:rPr lang="en-US" sz="2500" dirty="0"/>
              <a:t>(according to next CPU burst)</a:t>
            </a:r>
            <a:r>
              <a:rPr lang="en-SG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: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6216"/>
              </p:ext>
            </p:extLst>
          </p:nvPr>
        </p:nvGraphicFramePr>
        <p:xfrm>
          <a:off x="643463" y="3454402"/>
          <a:ext cx="7981248" cy="314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56"/>
                <a:gridCol w="997656"/>
                <a:gridCol w="997656"/>
                <a:gridCol w="997656"/>
                <a:gridCol w="997656"/>
                <a:gridCol w="997656"/>
                <a:gridCol w="997656"/>
                <a:gridCol w="997656"/>
              </a:tblGrid>
              <a:tr h="1047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 in Ready Q before scheduling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10ms 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3ms 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5ms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10ms 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5ms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10ms 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3ms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10ms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2ms 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8ms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8ms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3ms</a:t>
                      </a:r>
                      <a:endParaRPr lang="en-US" sz="1400" dirty="0"/>
                    </a:p>
                  </a:txBody>
                  <a:tcPr/>
                </a:tc>
              </a:tr>
              <a:tr h="1047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Scheduled Process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3ms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5ms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3ms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10ms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2 </a:t>
                      </a:r>
                      <a:r>
                        <a:rPr lang="en-US" sz="1400" dirty="0" smtClean="0"/>
                        <a:t>2ms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8ms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3ms</a:t>
                      </a:r>
                      <a:endParaRPr lang="en-US" sz="1400" dirty="0"/>
                    </a:p>
                  </a:txBody>
                  <a:tcPr/>
                </a:tc>
              </a:tr>
              <a:tr h="10479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 in Waiting State after scheduling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smtClean="0"/>
                        <a:t>P</a:t>
                      </a:r>
                      <a:r>
                        <a:rPr lang="en-US" sz="1400" baseline="-25000" smtClean="0"/>
                        <a:t>2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dirty="0" smtClean="0"/>
                        <a:t>4ms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3ms(of 5ms)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4ms </a:t>
                      </a:r>
                    </a:p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 2ms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2ms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2ms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5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Priority scheduling problem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Starvation</a:t>
            </a: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: a low priority job may sit on the queue indefinitely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Happens if there is always an incoming job request with a higher priority than the lowest priority job on the 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</a:t>
            </a: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ging</a:t>
            </a: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as a solution: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if a job has waited on the queue for a sufficiently long time, its priority is increased by a set amount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Pre-emptive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Each job is allowed a time slice, or </a:t>
            </a: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time quantum</a:t>
            </a: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, in which to execute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Once a time quantum has passed, or if the job has finished within that time, a different job gets a time slice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scheduling algorithm is used to determine the order in which jobs get a time slice.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Round robin (RR)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queue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feedback queue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Round robin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Uses a FIFO queue to process jobs in a first-come first-serve order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Get a job from the front of the queue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Let it execute for a maximum of one time quantum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If it does not complete within that time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Pause the job, and put the job at the back of the queue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Repeat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RR waiting time example (5ms slices)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560" y="2103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7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19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5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endParaRPr lang="en-SG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endParaRPr lang="en-SG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endParaRPr lang="en-SG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time(P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10ms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12ms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10ms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Average wait time = 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ctr">
              <a:lnSpc>
                <a:spcPct val="100000"/>
              </a:lnSpc>
            </a:pP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(10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12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+ 10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)/3 = </a:t>
            </a:r>
            <a:r>
              <a:rPr lang="en-SG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32/3 </a:t>
            </a:r>
            <a:r>
              <a:rPr lang="en-SG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3"/>
          <p:cNvSpPr/>
          <p:nvPr/>
        </p:nvSpPr>
        <p:spPr>
          <a:xfrm>
            <a:off x="2549382" y="2641941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4"/>
          <p:cNvSpPr/>
          <p:nvPr/>
        </p:nvSpPr>
        <p:spPr>
          <a:xfrm>
            <a:off x="2520219" y="2248218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5"/>
          <p:cNvSpPr/>
          <p:nvPr/>
        </p:nvSpPr>
        <p:spPr>
          <a:xfrm>
            <a:off x="2556000" y="3012744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6"/>
          <p:cNvSpPr/>
          <p:nvPr/>
        </p:nvSpPr>
        <p:spPr>
          <a:xfrm>
            <a:off x="3013729" y="3762360"/>
            <a:ext cx="360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7"/>
          <p:cNvSpPr/>
          <p:nvPr/>
        </p:nvSpPr>
        <p:spPr>
          <a:xfrm>
            <a:off x="2608898" y="3762360"/>
            <a:ext cx="3758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8"/>
          <p:cNvSpPr/>
          <p:nvPr/>
        </p:nvSpPr>
        <p:spPr>
          <a:xfrm>
            <a:off x="3420000" y="376092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9"/>
          <p:cNvSpPr/>
          <p:nvPr/>
        </p:nvSpPr>
        <p:spPr>
          <a:xfrm>
            <a:off x="3852000" y="3762360"/>
            <a:ext cx="216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10"/>
          <p:cNvSpPr/>
          <p:nvPr/>
        </p:nvSpPr>
        <p:spPr>
          <a:xfrm>
            <a:off x="4182120" y="3762360"/>
            <a:ext cx="89424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5095618" y="1817447"/>
            <a:ext cx="2841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time: Sum of the periods spent waiting in the ready queue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38159" y="3234927"/>
            <a:ext cx="982162" cy="4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5618" y="2826360"/>
            <a:ext cx="3493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part of waiting time for </a:t>
            </a:r>
            <a:r>
              <a:rPr lang="en-SG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</a:t>
            </a:r>
            <a:r>
              <a:rPr lang="en-US" sz="1600" dirty="0" smtClean="0"/>
              <a:t>is 5ms</a:t>
            </a:r>
          </a:p>
          <a:p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part of waiting time for </a:t>
            </a:r>
            <a:r>
              <a:rPr lang="en-SG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</a:t>
            </a:r>
            <a:r>
              <a:rPr lang="en-US" sz="1600" dirty="0" smtClean="0"/>
              <a:t>is</a:t>
            </a:r>
          </a:p>
          <a:p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-t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=7ms</a:t>
            </a:r>
            <a:r>
              <a:rPr lang="en-US" sz="1600" smtClean="0"/>
              <a:t>, total=5+7=12ms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i.e. total time spent in the ready </a:t>
            </a:r>
          </a:p>
          <a:p>
            <a:r>
              <a:rPr lang="en-US" sz="1600" dirty="0" smtClean="0"/>
              <a:t>queue for the remaining job.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51502" y="3169956"/>
            <a:ext cx="2104201" cy="53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49382" y="3091530"/>
            <a:ext cx="2526978" cy="6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20321" y="4228464"/>
            <a:ext cx="3550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part of waiting time for </a:t>
            </a:r>
            <a:r>
              <a:rPr lang="en-SG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 </a:t>
            </a:r>
            <a:r>
              <a:rPr lang="en-US" sz="1600" dirty="0" smtClean="0"/>
              <a:t> is 0ms</a:t>
            </a:r>
          </a:p>
          <a:p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part of waiting time for </a:t>
            </a:r>
            <a:r>
              <a:rPr lang="en-SG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 </a:t>
            </a:r>
            <a:r>
              <a:rPr lang="en-US" sz="1600" dirty="0" smtClean="0"/>
              <a:t>is</a:t>
            </a:r>
          </a:p>
          <a:p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-t</a:t>
            </a:r>
            <a:r>
              <a:rPr lang="en-US" sz="1600" baseline="-25000" dirty="0" smtClean="0"/>
              <a:t>1</a:t>
            </a:r>
            <a:r>
              <a:rPr lang="en-US" sz="1600" dirty="0"/>
              <a:t>=5(</a:t>
            </a:r>
            <a:r>
              <a:rPr lang="en-SG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</a:t>
            </a:r>
            <a:r>
              <a:rPr lang="en-US" sz="1600" dirty="0"/>
              <a:t>)+5(</a:t>
            </a:r>
            <a:r>
              <a:rPr lang="en-SG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z="16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r>
              <a:rPr lang="en-US" sz="1600" dirty="0" smtClean="0"/>
              <a:t>) =10ms 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52000" y="3762360"/>
            <a:ext cx="1243618" cy="56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27619" y="3787015"/>
            <a:ext cx="2239999" cy="66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4069" y="37253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1733" y="370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77686" y="370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0424" y="370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 dirty="0" smtClean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RR waiting time example (10ms slices)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560" y="21031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7 </a:t>
            </a:r>
            <a:r>
              <a:rPr lang="en-SG" sz="27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19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0ms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12ms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</a:t>
            </a:r>
            <a:r>
              <a:rPr lang="en-SG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17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Average wait time = 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 algn="ctr">
              <a:lnSpc>
                <a:spcPct val="100000"/>
              </a:lnSpc>
            </a:pP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(0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12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17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)/3 = 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29/3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Line 3"/>
          <p:cNvSpPr/>
          <p:nvPr/>
        </p:nvSpPr>
        <p:spPr>
          <a:xfrm>
            <a:off x="2525760" y="2820102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4"/>
          <p:cNvSpPr/>
          <p:nvPr/>
        </p:nvSpPr>
        <p:spPr>
          <a:xfrm>
            <a:off x="2525760" y="2359118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5"/>
          <p:cNvSpPr/>
          <p:nvPr/>
        </p:nvSpPr>
        <p:spPr>
          <a:xfrm>
            <a:off x="2532554" y="328644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6"/>
          <p:cNvSpPr/>
          <p:nvPr/>
        </p:nvSpPr>
        <p:spPr>
          <a:xfrm flipV="1">
            <a:off x="3081952" y="3745321"/>
            <a:ext cx="508741" cy="9978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10"/>
          <p:cNvSpPr/>
          <p:nvPr/>
        </p:nvSpPr>
        <p:spPr>
          <a:xfrm>
            <a:off x="3953110" y="3750310"/>
            <a:ext cx="625075" cy="12471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4674240" y="2138613"/>
            <a:ext cx="4232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part of waiting time for </a:t>
            </a:r>
            <a:r>
              <a:rPr lang="en-S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</a:t>
            </a:r>
            <a:r>
              <a:rPr lang="en-US" dirty="0" smtClean="0"/>
              <a:t>is 7ms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waiting time for </a:t>
            </a:r>
            <a:r>
              <a:rPr lang="en-S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-t</a:t>
            </a:r>
            <a:r>
              <a:rPr lang="en-US" baseline="-25000" dirty="0" smtClean="0"/>
              <a:t>1</a:t>
            </a:r>
            <a:r>
              <a:rPr lang="en-US" dirty="0" smtClean="0"/>
              <a:t>=5(</a:t>
            </a:r>
            <a:r>
              <a:rPr lang="en-S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 </a:t>
            </a:r>
            <a:r>
              <a:rPr lang="en-US" dirty="0" smtClean="0"/>
              <a:t>)=5ms</a:t>
            </a:r>
          </a:p>
        </p:txBody>
      </p:sp>
      <p:sp>
        <p:nvSpPr>
          <p:cNvPr id="13" name="Line 4"/>
          <p:cNvSpPr/>
          <p:nvPr/>
        </p:nvSpPr>
        <p:spPr>
          <a:xfrm>
            <a:off x="2565371" y="3745320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5"/>
          <p:cNvSpPr/>
          <p:nvPr/>
        </p:nvSpPr>
        <p:spPr>
          <a:xfrm>
            <a:off x="3545591" y="3745320"/>
            <a:ext cx="360000" cy="48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Straight Arrow Connector 3"/>
          <p:cNvCxnSpPr/>
          <p:nvPr/>
        </p:nvCxnSpPr>
        <p:spPr>
          <a:xfrm flipH="1">
            <a:off x="3973177" y="2600278"/>
            <a:ext cx="747457" cy="111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20" idx="0"/>
          </p:cNvCxnSpPr>
          <p:nvPr/>
        </p:nvCxnSpPr>
        <p:spPr>
          <a:xfrm flipH="1">
            <a:off x="3081952" y="2350440"/>
            <a:ext cx="1592288" cy="14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65369" y="33602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1243" y="33602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RR scheduling with I/O (5 ms slices)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2011680"/>
            <a:ext cx="8686080" cy="53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(10ms CPU, 4ms I/O, 3ms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(3ms CPU, 4ms I/O, 3ms CPU, 4ms I/O, 2ms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(5ms CPU, 5ms I/O, 8ms CPU)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Schedule: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3"/>
          <p:cNvSpPr/>
          <p:nvPr/>
        </p:nvSpPr>
        <p:spPr>
          <a:xfrm>
            <a:off x="842400" y="4416480"/>
            <a:ext cx="6985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4"/>
          <p:cNvSpPr/>
          <p:nvPr/>
        </p:nvSpPr>
        <p:spPr>
          <a:xfrm>
            <a:off x="1706760" y="427248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774720" y="38404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6"/>
          <p:cNvSpPr/>
          <p:nvPr/>
        </p:nvSpPr>
        <p:spPr>
          <a:xfrm>
            <a:off x="2440800" y="427248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7"/>
          <p:cNvSpPr/>
          <p:nvPr/>
        </p:nvSpPr>
        <p:spPr>
          <a:xfrm>
            <a:off x="1666800" y="38404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7787880" y="3984480"/>
            <a:ext cx="624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CPU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7830360" y="4474440"/>
            <a:ext cx="54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2459880" y="522252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Line 11"/>
          <p:cNvSpPr/>
          <p:nvPr/>
        </p:nvSpPr>
        <p:spPr>
          <a:xfrm>
            <a:off x="2454840" y="5868720"/>
            <a:ext cx="936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2"/>
          <p:cNvSpPr/>
          <p:nvPr/>
        </p:nvSpPr>
        <p:spPr>
          <a:xfrm>
            <a:off x="2481840" y="38422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13"/>
          <p:cNvSpPr/>
          <p:nvPr/>
        </p:nvSpPr>
        <p:spPr>
          <a:xfrm>
            <a:off x="3332880" y="427248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4"/>
          <p:cNvSpPr/>
          <p:nvPr/>
        </p:nvSpPr>
        <p:spPr>
          <a:xfrm>
            <a:off x="3367080" y="385452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3339720" y="60022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16"/>
          <p:cNvSpPr/>
          <p:nvPr/>
        </p:nvSpPr>
        <p:spPr>
          <a:xfrm>
            <a:off x="3334680" y="6648480"/>
            <a:ext cx="936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17"/>
          <p:cNvSpPr/>
          <p:nvPr/>
        </p:nvSpPr>
        <p:spPr>
          <a:xfrm>
            <a:off x="4226760" y="427248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8"/>
          <p:cNvSpPr/>
          <p:nvPr/>
        </p:nvSpPr>
        <p:spPr>
          <a:xfrm>
            <a:off x="4159080" y="3868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19"/>
          <p:cNvSpPr/>
          <p:nvPr/>
        </p:nvSpPr>
        <p:spPr>
          <a:xfrm>
            <a:off x="4947120" y="428652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0"/>
          <p:cNvSpPr/>
          <p:nvPr/>
        </p:nvSpPr>
        <p:spPr>
          <a:xfrm>
            <a:off x="4902120" y="51382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21"/>
          <p:cNvSpPr/>
          <p:nvPr/>
        </p:nvSpPr>
        <p:spPr>
          <a:xfrm>
            <a:off x="4961160" y="5770440"/>
            <a:ext cx="648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2"/>
          <p:cNvSpPr/>
          <p:nvPr/>
        </p:nvSpPr>
        <p:spPr>
          <a:xfrm>
            <a:off x="4893120" y="3868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23"/>
          <p:cNvSpPr/>
          <p:nvPr/>
        </p:nvSpPr>
        <p:spPr>
          <a:xfrm>
            <a:off x="5667120" y="43005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4"/>
          <p:cNvSpPr/>
          <p:nvPr/>
        </p:nvSpPr>
        <p:spPr>
          <a:xfrm>
            <a:off x="5613120" y="38703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</a:t>
            </a:r>
            <a:r>
              <a:rPr lang="en-SG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5"/>
          <p:cNvSpPr/>
          <p:nvPr/>
        </p:nvSpPr>
        <p:spPr>
          <a:xfrm>
            <a:off x="4232160" y="448848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26"/>
          <p:cNvSpPr/>
          <p:nvPr/>
        </p:nvSpPr>
        <p:spPr>
          <a:xfrm>
            <a:off x="4226760" y="5134680"/>
            <a:ext cx="93636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7"/>
          <p:cNvSpPr/>
          <p:nvPr/>
        </p:nvSpPr>
        <p:spPr>
          <a:xfrm>
            <a:off x="6266880" y="3868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(2ms</a:t>
            </a:r>
            <a:r>
              <a:rPr lang="en-SG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28"/>
          <p:cNvSpPr/>
          <p:nvPr/>
        </p:nvSpPr>
        <p:spPr>
          <a:xfrm>
            <a:off x="6343200" y="43005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29"/>
          <p:cNvSpPr/>
          <p:nvPr/>
        </p:nvSpPr>
        <p:spPr>
          <a:xfrm>
            <a:off x="7007040" y="43005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0"/>
          <p:cNvSpPr/>
          <p:nvPr/>
        </p:nvSpPr>
        <p:spPr>
          <a:xfrm>
            <a:off x="6990120" y="3868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RR considerations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47720" y="1926720"/>
            <a:ext cx="7718760" cy="23170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The average waiting time decreases (in general) with decreasing time quantum size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Context switching causes more processing time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balance must be made between time quantum size and context switching time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Want the time quantum to be “large” with respect to the context switching time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2192214" y="4499518"/>
            <a:ext cx="4995069" cy="2254806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Lecture Outline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Scheduling Intro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 and Non-preemptive algos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Types of Processes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Scheduling rubrics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Non-preemptive Scheduling Algos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FCFS (First Come First Serve)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SJF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 Scheduling Algos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Round-Robin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Queues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Queues with feedback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queue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47720" y="1926720"/>
            <a:ext cx="7718760" cy="4723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Ready queue is partitioned into separate queues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SG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Jobs are put on different queues according to prioritization criteria</a:t>
            </a:r>
            <a:endParaRPr lang="en-SG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SG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jobs might have top priority</a:t>
            </a:r>
            <a:endParaRPr lang="en-SG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SG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User jobs might have less priority</a:t>
            </a:r>
            <a:endParaRPr lang="en-SG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SG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Background jobs might have least priority</a:t>
            </a:r>
            <a:endParaRPr lang="en-SG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altLang="zh-CN" sz="2000" dirty="0" smtClean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Each 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queue has its own scheduling algorithm</a:t>
            </a:r>
            <a:endParaRPr lang="en-SG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Scheduling 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must be done between the queues. E.g</a:t>
            </a:r>
            <a:r>
              <a:rPr lang="en-US" altLang="zh-CN" sz="2000" dirty="0" smtClean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.,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CC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Fixed </a:t>
            </a:r>
            <a:r>
              <a:rPr lang="en-US" altLang="zh-CN" sz="2000" dirty="0">
                <a:solidFill>
                  <a:srgbClr val="00CC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priority scheduling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; (i.e., serve all from foreground then from background). 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Problem: </a:t>
            </a:r>
            <a:r>
              <a:rPr lang="en-US" altLang="zh-CN" sz="2000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starvation</a:t>
            </a:r>
            <a:r>
              <a:rPr lang="en-US" altLang="zh-CN" sz="2000" dirty="0" smtClean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CC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Time </a:t>
            </a:r>
            <a:r>
              <a:rPr lang="en-US" altLang="zh-CN" sz="2000" dirty="0">
                <a:solidFill>
                  <a:srgbClr val="00CC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slice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 – each queue gets a certain amount of CPU time which it can schedule amongst its processes; i.e., 80% to foreground in RR, 20% to background in FCFS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Problem: </a:t>
            </a:r>
            <a:r>
              <a:rPr lang="en-US" altLang="zh-CN" sz="2000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how to split</a:t>
            </a:r>
            <a:r>
              <a:rPr lang="en-US" altLang="zh-CN" sz="2000" dirty="0" smtClean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?</a:t>
            </a:r>
            <a:endParaRPr lang="en-US" altLang="zh-CN" sz="2000" dirty="0">
              <a:latin typeface="Lucida Sans Unicode" panose="020B0602030504020204" pitchFamily="34" charset="0"/>
              <a:ea typeface="宋体" panose="02010600030101010101" pitchFamily="2" charset="-122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feedback queue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Uses multiple queues, as in multilevel scheduling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However, a job may be moved between each of the different level queues, depending on CPU usage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If a job has long CPU burst cycles, it is put on a lower priority queue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Multilevel feedback queue scheduling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Process can </a:t>
            </a:r>
            <a:r>
              <a:rPr lang="en-US" altLang="zh-CN" sz="2200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move</a:t>
            </a:r>
            <a:r>
              <a:rPr lang="en-US" altLang="zh-CN" sz="22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 between the various queues; aging can be implemented this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Lucida Sans Unicode" panose="020B0602030504020204" pitchFamily="34" charset="0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Multilevel-feedback-queue scheduler defined by the following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number of queues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scheduling algorithms for each 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method used to determine when to upgrade a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method used to determine when to demote a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</a:rPr>
              <a:t>method used to determine which queue a process will enter when that process needs service</a:t>
            </a:r>
            <a:endParaRPr lang="zh-CN" altLang="en-US" dirty="0">
              <a:latin typeface="Lucida Sans Unicode" panose="020B0602030504020204" pitchFamily="34" charset="0"/>
              <a:ea typeface="宋体" panose="02010600030101010101" pitchFamily="2" charset="-122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15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257" y="844062"/>
            <a:ext cx="7772400" cy="844550"/>
          </a:xfrm>
        </p:spPr>
        <p:txBody>
          <a:bodyPr/>
          <a:lstStyle/>
          <a:p>
            <a:r>
              <a:rPr lang="en-US" altLang="en-US" dirty="0"/>
              <a:t>Example of Multilevel Feedback Queue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2581" y="2055568"/>
            <a:ext cx="702945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Three queues: </a:t>
            </a:r>
          </a:p>
          <a:p>
            <a:pPr lvl="1"/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0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time quantum 8 milliseconds</a:t>
            </a:r>
          </a:p>
          <a:p>
            <a:pPr lvl="1"/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time quantum 16 milliseconds</a:t>
            </a:r>
          </a:p>
          <a:p>
            <a:pPr lvl="1"/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FCFS</a:t>
            </a:r>
          </a:p>
          <a:p>
            <a:r>
              <a:rPr lang="en-US" alt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Scheduling</a:t>
            </a:r>
          </a:p>
          <a:p>
            <a:pPr lvl="1"/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new job enters queue 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i="1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0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which is served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FCFS. When it gains CPU, job receives 8 milliseconds.  If it does not finish in 8 milliseconds, job is moved to queue 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 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job is again served FCFS and receives 16 additional milliseconds.  If it still does not complete, it is preempted and moved to queue </a:t>
            </a:r>
            <a:r>
              <a:rPr lang="en-US" altLang="en-US" sz="20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</a:t>
            </a:r>
            <a:r>
              <a:rPr lang="en-US" altLang="en-US" sz="20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26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42523"/>
            <a:ext cx="8229240" cy="1144800"/>
          </a:xfrm>
        </p:spPr>
        <p:txBody>
          <a:bodyPr/>
          <a:lstStyle/>
          <a:p>
            <a:r>
              <a:rPr lang="en-US" altLang="en-US" dirty="0"/>
              <a:t>Multilevel Feedback Queues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1865132" y="2588725"/>
            <a:ext cx="6022975" cy="36893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30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960150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(1)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2088573"/>
            <a:ext cx="7566025" cy="367087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Consider 5 processes arriving at time 0:</a:t>
            </a:r>
          </a:p>
        </p:txBody>
      </p:sp>
      <p:pic>
        <p:nvPicPr>
          <p:cNvPr id="64516" name="Picture 1" descr="Screen Shot 2012-12-17 at 9.4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70" y="2646941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Shot 2012-12-17 at 9.47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14" y="2646941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4149" y="4222707"/>
            <a:ext cx="6410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Preemptive Round Robin Scheduling (time quantum=10ms): </a:t>
            </a:r>
          </a:p>
          <a:p>
            <a:r>
              <a:rPr lang="en-US" dirty="0" smtClean="0"/>
              <a:t>Waiting time for 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r>
              <a:rPr lang="en-US" dirty="0" smtClean="0"/>
              <a:t> = 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Waiting time for 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</a:t>
            </a:r>
            <a:r>
              <a:rPr lang="en-US" dirty="0" smtClean="0"/>
              <a:t>=(t</a:t>
            </a:r>
            <a:r>
              <a:rPr lang="en-US" baseline="-25000" dirty="0" smtClean="0"/>
              <a:t>1</a:t>
            </a:r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r>
              <a:rPr lang="en-US" dirty="0" smtClean="0"/>
              <a:t>)+(t</a:t>
            </a:r>
            <a:r>
              <a:rPr lang="en-US" baseline="-25000" dirty="0" smtClean="0"/>
              <a:t>5</a:t>
            </a:r>
            <a:r>
              <a:rPr lang="en-US" dirty="0" smtClean="0"/>
              <a:t>-t</a:t>
            </a:r>
            <a:r>
              <a:rPr lang="en-US" baseline="-25000" dirty="0" smtClean="0"/>
              <a:t>2</a:t>
            </a:r>
            <a:r>
              <a:rPr lang="en-US" dirty="0" smtClean="0"/>
              <a:t>) +(t</a:t>
            </a:r>
            <a:r>
              <a:rPr lang="en-US" baseline="-25000" dirty="0" smtClean="0"/>
              <a:t>7</a:t>
            </a:r>
            <a:r>
              <a:rPr lang="en-US" dirty="0" smtClean="0"/>
              <a:t>-t</a:t>
            </a:r>
            <a:r>
              <a:rPr lang="en-US" baseline="-25000" dirty="0" smtClean="0"/>
              <a:t>6</a:t>
            </a:r>
            <a:r>
              <a:rPr lang="en-US" dirty="0" smtClean="0"/>
              <a:t>) =10+20+2 = 32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Waiting time for 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r>
              <a:rPr lang="en-US" dirty="0" smtClean="0"/>
              <a:t> = t</a:t>
            </a:r>
            <a:r>
              <a:rPr lang="en-US" baseline="-25000" dirty="0" smtClean="0"/>
              <a:t>2</a:t>
            </a:r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= 20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Waiting time for 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r>
              <a:rPr lang="en-US" dirty="0" smtClean="0"/>
              <a:t>-t</a:t>
            </a:r>
            <a:r>
              <a:rPr lang="en-US" baseline="-25000" dirty="0" smtClean="0"/>
              <a:t>0 </a:t>
            </a:r>
            <a:r>
              <a:rPr lang="en-US" dirty="0" smtClean="0"/>
              <a:t>= 23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Waiting time for P</a:t>
            </a:r>
            <a:r>
              <a:rPr lang="en-SG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</a:t>
            </a:r>
            <a:r>
              <a:rPr lang="en-US" dirty="0" smtClean="0"/>
              <a:t> = (t</a:t>
            </a:r>
            <a:r>
              <a:rPr lang="en-US" baseline="-25000" dirty="0" smtClean="0"/>
              <a:t>4</a:t>
            </a:r>
            <a:r>
              <a:rPr lang="en-US" dirty="0" smtClean="0"/>
              <a:t>-t</a:t>
            </a:r>
            <a:r>
              <a:rPr lang="en-US" baseline="-25000" dirty="0" smtClean="0"/>
              <a:t>0</a:t>
            </a:r>
            <a:r>
              <a:rPr lang="en-US" dirty="0" smtClean="0"/>
              <a:t>)+(t</a:t>
            </a:r>
            <a:r>
              <a:rPr lang="en-US" baseline="-25000" dirty="0" smtClean="0"/>
              <a:t>6</a:t>
            </a:r>
            <a:r>
              <a:rPr lang="en-US" dirty="0" smtClean="0"/>
              <a:t>-t</a:t>
            </a:r>
            <a:r>
              <a:rPr lang="en-US" baseline="-25000" dirty="0" smtClean="0"/>
              <a:t>5</a:t>
            </a:r>
            <a:r>
              <a:rPr lang="en-US" dirty="0" smtClean="0"/>
              <a:t>) = 40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Average waiting time = (0+32+20+23+40)/5 = 23ms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65254" y="322804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8966" y="323988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3853" y="321475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2641" y="32407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0367" y="322804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08617" y="323988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569" y="3230943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40757" y="322199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9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006476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(2)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8652" y="1954214"/>
            <a:ext cx="7566025" cy="3999778"/>
          </a:xfrm>
          <a:prstGeom prst="rect">
            <a:avLst/>
          </a:prstGeom>
        </p:spPr>
        <p:txBody>
          <a:bodyPr/>
          <a:lstStyle/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800" dirty="0" smtClean="0">
                <a:ea typeface="ＭＳ Ｐゴシック" charset="0"/>
                <a:cs typeface="ＭＳ Ｐゴシック" charset="0"/>
              </a:rPr>
              <a:t>FCFS is 28ms: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800" dirty="0" smtClean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>
              <a:buFont typeface="Monotype Sorts" charset="0"/>
              <a:buChar char="n"/>
              <a:defRPr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42167" lvl="1" indent="-285536">
              <a:buFont typeface="Monotype Sorts" charset="0"/>
              <a:buChar char="l"/>
              <a:defRPr/>
            </a:pPr>
            <a:r>
              <a:rPr lang="en-US" sz="1800" dirty="0" smtClean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5540" name="Picture 2" descr="Screen Shot 2012-12-17 at 9.47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43" y="2180648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 descr="Screen Shot 2012-12-17 at 9.47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68" y="3312536"/>
            <a:ext cx="4529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Screen Shot 2012-12-17 at 9.47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43" y="4455537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Screen Shot 2012-12-17 at 9.44.1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1801090"/>
            <a:ext cx="18970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6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960150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(3)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2088574"/>
            <a:ext cx="8099176" cy="7169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turnaround time: (24+27+30</a:t>
            </a:r>
            <a:r>
              <a:rPr lang="en-US" dirty="0" smtClean="0"/>
              <a:t>)/3 </a:t>
            </a:r>
            <a:r>
              <a:rPr lang="en-US" dirty="0"/>
              <a:t>= </a:t>
            </a:r>
            <a:r>
              <a:rPr lang="en-US" dirty="0" smtClean="0"/>
              <a:t>27ms</a:t>
            </a:r>
            <a:endParaRPr lang="en-US" alt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724626"/>
          <a:ext cx="8229599" cy="173736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http://perugini.cps.udayton.edu/teaching/courses/cps346/lecture_notes/images/osc8thedp189fcfsgant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47" y="5076248"/>
            <a:ext cx="47339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35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960150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(4)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2088574"/>
            <a:ext cx="7566025" cy="7169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average waiting time: (6+4+7)/3 = 5.67</a:t>
            </a:r>
          </a:p>
          <a:p>
            <a:r>
              <a:rPr lang="en-US" dirty="0"/>
              <a:t>average turnaround time: (30+7+10)/3 = 15.67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18638"/>
              </p:ext>
            </p:extLst>
          </p:nvPr>
        </p:nvGraphicFramePr>
        <p:xfrm>
          <a:off x="584200" y="3597463"/>
          <a:ext cx="8229599" cy="173736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Wait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http://perugini.cps.udayton.edu/teaching/courses/cps346/lecture_notes/images/osc8thedp194rrgan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57" y="5595793"/>
            <a:ext cx="47339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27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257" y="844062"/>
            <a:ext cx="7772400" cy="844550"/>
          </a:xfrm>
        </p:spPr>
        <p:txBody>
          <a:bodyPr/>
          <a:lstStyle/>
          <a:p>
            <a:r>
              <a:rPr lang="en-US" dirty="0"/>
              <a:t>Turnaround Time and Response Time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2581" y="2055568"/>
            <a:ext cx="7029450" cy="41148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Turnaround time </a:t>
            </a:r>
            <a:endParaRPr lang="en-US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interval from the time of submission of a process to the time of 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completion</a:t>
            </a:r>
          </a:p>
          <a:p>
            <a:pPr lvl="1"/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Sum 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 the periods spent waiting to get into memory, waiting in the ready queue, executing on CPU, and doing 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I/O</a:t>
            </a:r>
          </a:p>
          <a:p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Response </a:t>
            </a:r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Time </a:t>
            </a:r>
            <a:endParaRPr lang="en-US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/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time from submission of a request until the first response is produced </a:t>
            </a: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/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time taken to start responding </a:t>
            </a: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/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Not 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time taken to output the response</a:t>
            </a:r>
            <a:endParaRPr lang="en-US" altLang="en-US"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 and Non-preemptive 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Non-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schedules </a:t>
            </a:r>
            <a:r>
              <a:rPr lang="en-SG" sz="2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only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when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process terminates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process goes into waiting state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Preemptive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schedules </a:t>
            </a:r>
            <a:r>
              <a:rPr lang="en-SG" sz="2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also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when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hardware interrupt arrives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Process goes from waiting to ready state.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Process goes from running to ready state</a:t>
            </a:r>
            <a:r>
              <a:rPr lang="en-SG" sz="2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software-generated interrupt (system call)</a:t>
            </a:r>
          </a:p>
          <a:p>
            <a:pPr marL="1257480" lvl="2" indent="-342720">
              <a:buClr>
                <a:srgbClr val="000000"/>
              </a:buClr>
              <a:buFont typeface="Arial"/>
              <a:buChar char="•"/>
            </a:pPr>
            <a:r>
              <a:rPr lang="en-SG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I/O request </a:t>
            </a:r>
            <a:r>
              <a:rPr lang="en-US" sz="2400" dirty="0"/>
              <a:t>occurs requesting to access a file on hard disk</a:t>
            </a:r>
            <a:endParaRPr lang="en-SG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016" y="991720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8759" y="2064761"/>
            <a:ext cx="7435850" cy="49355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Then pick process with shortest predicted next CPU burst</a:t>
            </a:r>
          </a:p>
          <a:p>
            <a:pPr>
              <a:defRPr/>
            </a:pPr>
            <a:r>
              <a:rPr lang="en-US" alt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Can be done by using the length of previous CPU bursts, using exponential averaging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defRPr/>
            </a:pPr>
            <a:endParaRPr lang="en-US" altLang="en-US" sz="24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defRPr/>
            </a:pPr>
            <a:endParaRPr lang="en-US" alt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defRPr/>
            </a:pPr>
            <a:r>
              <a:rPr lang="en-US" alt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Commonly, α set to ½</a:t>
            </a:r>
          </a:p>
          <a:p>
            <a:pPr>
              <a:defRPr/>
            </a:pPr>
            <a:r>
              <a:rPr lang="en-US" alt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Preemptive version called </a:t>
            </a:r>
            <a:r>
              <a:rPr lang="en-US" altLang="en-US" sz="2400" b="1" dirty="0" smtClean="0">
                <a:solidFill>
                  <a:srgbClr val="3366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769"/>
              </p:ext>
            </p:extLst>
          </p:nvPr>
        </p:nvGraphicFramePr>
        <p:xfrm>
          <a:off x="1834139" y="4226719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139" y="4226719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94923"/>
              </p:ext>
            </p:extLst>
          </p:nvPr>
        </p:nvGraphicFramePr>
        <p:xfrm>
          <a:off x="2936657" y="5164932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657" y="5164932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5441" y="938501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54" y="2217882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Types of processes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 processes/threads do?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Compute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Types of processes/threads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 bound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Compute/CPU bound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928800" y="4928760"/>
            <a:ext cx="100008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4"/>
          <p:cNvSpPr/>
          <p:nvPr/>
        </p:nvSpPr>
        <p:spPr>
          <a:xfrm>
            <a:off x="928800" y="5357160"/>
            <a:ext cx="1000080" cy="3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880920" y="4571640"/>
            <a:ext cx="624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CPU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828000" y="5042160"/>
            <a:ext cx="615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7"/>
          <p:cNvSpPr/>
          <p:nvPr/>
        </p:nvSpPr>
        <p:spPr>
          <a:xfrm>
            <a:off x="2571840" y="5285880"/>
            <a:ext cx="57168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8"/>
          <p:cNvSpPr/>
          <p:nvPr/>
        </p:nvSpPr>
        <p:spPr>
          <a:xfrm flipV="1">
            <a:off x="3410640" y="5285880"/>
            <a:ext cx="554760" cy="108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9"/>
          <p:cNvSpPr/>
          <p:nvPr/>
        </p:nvSpPr>
        <p:spPr>
          <a:xfrm flipV="1">
            <a:off x="4195080" y="5285880"/>
            <a:ext cx="642960" cy="108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0"/>
          <p:cNvSpPr/>
          <p:nvPr/>
        </p:nvSpPr>
        <p:spPr>
          <a:xfrm>
            <a:off x="3144600" y="5285880"/>
            <a:ext cx="285840" cy="3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1"/>
          <p:cNvSpPr/>
          <p:nvPr/>
        </p:nvSpPr>
        <p:spPr>
          <a:xfrm>
            <a:off x="3984120" y="5285880"/>
            <a:ext cx="2858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2"/>
          <p:cNvSpPr/>
          <p:nvPr/>
        </p:nvSpPr>
        <p:spPr>
          <a:xfrm>
            <a:off x="4829760" y="5285880"/>
            <a:ext cx="2858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3"/>
          <p:cNvSpPr/>
          <p:nvPr/>
        </p:nvSpPr>
        <p:spPr>
          <a:xfrm>
            <a:off x="5151960" y="5285880"/>
            <a:ext cx="5713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14"/>
          <p:cNvSpPr/>
          <p:nvPr/>
        </p:nvSpPr>
        <p:spPr>
          <a:xfrm flipV="1">
            <a:off x="6018480" y="5285880"/>
            <a:ext cx="555120" cy="108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5"/>
          <p:cNvSpPr/>
          <p:nvPr/>
        </p:nvSpPr>
        <p:spPr>
          <a:xfrm flipV="1">
            <a:off x="6803280" y="5285880"/>
            <a:ext cx="642960" cy="108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16"/>
          <p:cNvSpPr/>
          <p:nvPr/>
        </p:nvSpPr>
        <p:spPr>
          <a:xfrm>
            <a:off x="5752440" y="5285880"/>
            <a:ext cx="285840" cy="36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17"/>
          <p:cNvSpPr/>
          <p:nvPr/>
        </p:nvSpPr>
        <p:spPr>
          <a:xfrm>
            <a:off x="6592320" y="5285880"/>
            <a:ext cx="28548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18"/>
          <p:cNvSpPr/>
          <p:nvPr/>
        </p:nvSpPr>
        <p:spPr>
          <a:xfrm>
            <a:off x="7466040" y="5285880"/>
            <a:ext cx="2858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9"/>
          <p:cNvSpPr/>
          <p:nvPr/>
        </p:nvSpPr>
        <p:spPr>
          <a:xfrm>
            <a:off x="7678440" y="5042160"/>
            <a:ext cx="409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…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 rot="16200000">
            <a:off x="4679280" y="4608000"/>
            <a:ext cx="356400" cy="1713960"/>
          </a:xfrm>
          <a:prstGeom prst="leftBrace">
            <a:avLst>
              <a:gd name="adj1" fmla="val 8333"/>
              <a:gd name="adj2" fmla="val 5164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1"/>
          <p:cNvSpPr/>
          <p:nvPr/>
        </p:nvSpPr>
        <p:spPr>
          <a:xfrm>
            <a:off x="4239360" y="5643360"/>
            <a:ext cx="127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CPU burst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5581440" y="5643360"/>
            <a:ext cx="1194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 burst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 rot="16200000">
            <a:off x="6000840" y="5072400"/>
            <a:ext cx="356400" cy="785160"/>
          </a:xfrm>
          <a:prstGeom prst="leftBrace">
            <a:avLst>
              <a:gd name="adj1" fmla="val 8333"/>
              <a:gd name="adj2" fmla="val 51641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Scheduling Effectiveness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 flipV="1">
            <a:off x="4654080" y="2501280"/>
            <a:ext cx="36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4023360" y="1926720"/>
            <a:ext cx="1485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Enter Ready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7646400" y="1926720"/>
            <a:ext cx="1439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Start to run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 flipV="1">
            <a:off x="4683960" y="3507840"/>
            <a:ext cx="36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4053240" y="2933280"/>
            <a:ext cx="1485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Enter Ready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7684560" y="2933280"/>
            <a:ext cx="1422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Terminates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 flipV="1">
            <a:off x="4654080" y="4443840"/>
            <a:ext cx="36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4232160" y="3869280"/>
            <a:ext cx="1067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Request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7682400" y="3869280"/>
            <a:ext cx="1368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Processing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372600" y="2007360"/>
            <a:ext cx="3558960" cy="23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Waiting time           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Turnaround time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Response time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90" y="45739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 smtClean="0"/>
              <a:t>Turnaround time </a:t>
            </a:r>
            <a:r>
              <a:rPr lang="en-US" altLang="en-US" dirty="0" smtClean="0"/>
              <a:t>– amount of time to execute a particular process</a:t>
            </a:r>
          </a:p>
          <a:p>
            <a:r>
              <a:rPr lang="en-US" altLang="en-US" b="1" dirty="0" smtClean="0"/>
              <a:t>Waiting time </a:t>
            </a:r>
            <a:r>
              <a:rPr lang="en-US" altLang="en-US" dirty="0" smtClean="0"/>
              <a:t>– amount of time a process has been waiting in the ready queue</a:t>
            </a:r>
          </a:p>
          <a:p>
            <a:r>
              <a:rPr lang="en-US" altLang="en-US" b="1" dirty="0" smtClean="0"/>
              <a:t>Response time </a:t>
            </a:r>
            <a:r>
              <a:rPr lang="en-US" alt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First Come First Serve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 according to arrival order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Implemented using a queue data struct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What’s a queue data struct?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Basically a linked-list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Always read from front of linked list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Always add to end of the linked list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FCFS waiting time example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47720" y="1926720"/>
            <a:ext cx="7718760" cy="45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19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7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0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19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Wait time(P</a:t>
            </a:r>
            <a:r>
              <a:rPr lang="en-SG" sz="27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 = 26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Average wait time = 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(0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+ 19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+ 26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r>
              <a:rPr lang="en-SG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)/3 = </a:t>
            </a:r>
            <a:r>
              <a:rPr lang="en-SG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15 </a:t>
            </a:r>
            <a:r>
              <a:rPr lang="en-SG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ms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3"/>
          <p:cNvSpPr/>
          <p:nvPr/>
        </p:nvSpPr>
        <p:spPr>
          <a:xfrm>
            <a:off x="2633400" y="2205360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4"/>
          <p:cNvSpPr/>
          <p:nvPr/>
        </p:nvSpPr>
        <p:spPr>
          <a:xfrm>
            <a:off x="2647440" y="2681280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5"/>
          <p:cNvSpPr/>
          <p:nvPr/>
        </p:nvSpPr>
        <p:spPr>
          <a:xfrm>
            <a:off x="2633400" y="314136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6"/>
          <p:cNvSpPr/>
          <p:nvPr/>
        </p:nvSpPr>
        <p:spPr>
          <a:xfrm>
            <a:off x="2691360" y="3617280"/>
            <a:ext cx="136800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7"/>
          <p:cNvSpPr/>
          <p:nvPr/>
        </p:nvSpPr>
        <p:spPr>
          <a:xfrm>
            <a:off x="4057920" y="3617280"/>
            <a:ext cx="50400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4577760" y="3615840"/>
            <a:ext cx="360000" cy="360"/>
          </a:xfrm>
          <a:prstGeom prst="line">
            <a:avLst/>
          </a:prstGeom>
          <a:ln w="3816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FCFS scheduling with 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Line 3"/>
          <p:cNvSpPr/>
          <p:nvPr/>
        </p:nvSpPr>
        <p:spPr>
          <a:xfrm>
            <a:off x="914400" y="4316760"/>
            <a:ext cx="6985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4"/>
          <p:cNvSpPr/>
          <p:nvPr/>
        </p:nvSpPr>
        <p:spPr>
          <a:xfrm>
            <a:off x="2094840" y="41727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19520" y="3740760"/>
            <a:ext cx="94896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(10ms)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6"/>
          <p:cNvSpPr/>
          <p:nvPr/>
        </p:nvSpPr>
        <p:spPr>
          <a:xfrm>
            <a:off x="2786760" y="41727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2051640" y="37407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7859880" y="3884760"/>
            <a:ext cx="624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CPU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7902360" y="4374720"/>
            <a:ext cx="54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I/O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2071800" y="4390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1"/>
          <p:cNvSpPr/>
          <p:nvPr/>
        </p:nvSpPr>
        <p:spPr>
          <a:xfrm>
            <a:off x="2066760" y="5036760"/>
            <a:ext cx="936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2"/>
          <p:cNvSpPr/>
          <p:nvPr/>
        </p:nvSpPr>
        <p:spPr>
          <a:xfrm>
            <a:off x="2791800" y="5110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13"/>
          <p:cNvSpPr/>
          <p:nvPr/>
        </p:nvSpPr>
        <p:spPr>
          <a:xfrm>
            <a:off x="2786760" y="5756760"/>
            <a:ext cx="936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2841840" y="3742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15"/>
          <p:cNvSpPr/>
          <p:nvPr/>
        </p:nvSpPr>
        <p:spPr>
          <a:xfrm>
            <a:off x="3650760" y="41727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3629880" y="37407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7"/>
          <p:cNvSpPr/>
          <p:nvPr/>
        </p:nvSpPr>
        <p:spPr>
          <a:xfrm>
            <a:off x="3727800" y="581652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(5ms)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18"/>
          <p:cNvSpPr/>
          <p:nvPr/>
        </p:nvSpPr>
        <p:spPr>
          <a:xfrm>
            <a:off x="3722760" y="6462720"/>
            <a:ext cx="93636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9"/>
          <p:cNvSpPr/>
          <p:nvPr/>
        </p:nvSpPr>
        <p:spPr>
          <a:xfrm>
            <a:off x="4370760" y="417276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4354200" y="37407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(3ms)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Line 21"/>
          <p:cNvSpPr/>
          <p:nvPr/>
        </p:nvSpPr>
        <p:spPr>
          <a:xfrm>
            <a:off x="5091120" y="418680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2"/>
          <p:cNvSpPr/>
          <p:nvPr/>
        </p:nvSpPr>
        <p:spPr>
          <a:xfrm>
            <a:off x="5104080" y="513720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(4ms)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23"/>
          <p:cNvSpPr/>
          <p:nvPr/>
        </p:nvSpPr>
        <p:spPr>
          <a:xfrm>
            <a:off x="5163120" y="5769360"/>
            <a:ext cx="64800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4"/>
          <p:cNvSpPr/>
          <p:nvPr/>
        </p:nvSpPr>
        <p:spPr>
          <a:xfrm>
            <a:off x="5146200" y="37407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(8ms)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25"/>
          <p:cNvSpPr/>
          <p:nvPr/>
        </p:nvSpPr>
        <p:spPr>
          <a:xfrm>
            <a:off x="5967360" y="420084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6"/>
          <p:cNvSpPr/>
          <p:nvPr/>
        </p:nvSpPr>
        <p:spPr>
          <a:xfrm>
            <a:off x="5938200" y="3742560"/>
            <a:ext cx="803880" cy="67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(2ms)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7"/>
          <p:cNvSpPr/>
          <p:nvPr/>
        </p:nvSpPr>
        <p:spPr>
          <a:xfrm>
            <a:off x="457560" y="1816920"/>
            <a:ext cx="8686080" cy="50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1</a:t>
            </a: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(10ms CPU, 4ms I/O, 3ms CPU)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</a:t>
            </a: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(3ms CPU, 4ms I/O, 3ms CPU, 4ms I/O, 2ms CPU)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</a:t>
            </a:r>
            <a:r>
              <a:rPr lang="en-SG" sz="25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</a:t>
            </a: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(5ms CPU, 5ms I/O, 8ms CPU)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buClr>
                <a:srgbClr val="FE8637"/>
              </a:buClr>
              <a:buSzPct val="68000"/>
              <a:buFont typeface="Wingdings 3" charset="2"/>
              <a:buChar char=""/>
            </a:pPr>
            <a:r>
              <a:rPr lang="en-SG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Schedule: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</a:pP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47720" y="1075680"/>
            <a:ext cx="8395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SG" sz="41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Priority Scheduling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47720" y="1926720"/>
            <a:ext cx="7718760" cy="50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</a:t>
            </a:r>
            <a:r>
              <a:rPr lang="en-SG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priority queue</a:t>
            </a: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is a type queue with two operations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Put – place an item on the 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Get - get the item with </a:t>
            </a:r>
            <a:r>
              <a:rPr lang="en-SG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highest</a:t>
            </a: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value item from the 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Same as FCFS scheduling algorithm, except that the queue is replaced by a priority queue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 priority?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Based on feature of the jobs OR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 user-assigned priority value OR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Dynamic run-time priorities (pre-emptive versions)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62F89EA87C448262665F2DC4B700" ma:contentTypeVersion="2" ma:contentTypeDescription="Create a new document." ma:contentTypeScope="" ma:versionID="314246458c0a99492a8e45bb2ec8e8de">
  <xsd:schema xmlns:xsd="http://www.w3.org/2001/XMLSchema" xmlns:xs="http://www.w3.org/2001/XMLSchema" xmlns:p="http://schemas.microsoft.com/office/2006/metadata/properties" xmlns:ns2="4c09eb74-ef50-460f-a020-d89d722fbb08" targetNamespace="http://schemas.microsoft.com/office/2006/metadata/properties" ma:root="true" ma:fieldsID="f0a692a62502e07cd89998343f51f094" ns2:_="">
    <xsd:import namespace="4c09eb74-ef50-460f-a020-d89d722fb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9eb74-ef50-460f-a020-d89d722fb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C43D4-B8B5-4EF2-BBEB-7D1ACF63C74B}"/>
</file>

<file path=customXml/itemProps2.xml><?xml version="1.0" encoding="utf-8"?>
<ds:datastoreItem xmlns:ds="http://schemas.openxmlformats.org/officeDocument/2006/customXml" ds:itemID="{924783E8-9A68-4061-A988-FD1545D41111}"/>
</file>

<file path=customXml/itemProps3.xml><?xml version="1.0" encoding="utf-8"?>
<ds:datastoreItem xmlns:ds="http://schemas.openxmlformats.org/officeDocument/2006/customXml" ds:itemID="{B9E9958E-B1AD-450C-AA38-C7431D09BCF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34362</TotalTime>
  <Words>1953</Words>
  <Application>Microsoft Office PowerPoint</Application>
  <PresentationFormat>On-screen Show (4:3)</PresentationFormat>
  <Paragraphs>453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ＭＳ Ｐゴシック</vt:lpstr>
      <vt:lpstr>ＭＳ Ｐゴシック</vt:lpstr>
      <vt:lpstr>宋体</vt:lpstr>
      <vt:lpstr>Arial</vt:lpstr>
      <vt:lpstr>DejaVu Sans</vt:lpstr>
      <vt:lpstr>Lucida Sans Unicode</vt:lpstr>
      <vt:lpstr>Monotype Sorts</vt:lpstr>
      <vt:lpstr>Symbol</vt:lpstr>
      <vt:lpstr>Times New Roman</vt:lpstr>
      <vt:lpstr>Tw Cen MT</vt:lpstr>
      <vt:lpstr>Wingdings</vt:lpstr>
      <vt:lpstr>Wingdings 3</vt:lpstr>
      <vt:lpstr>Office Theme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Multilevel Feedback Queue</vt:lpstr>
      <vt:lpstr>Multilevel Feedback Queues</vt:lpstr>
      <vt:lpstr>Evaluation (1)</vt:lpstr>
      <vt:lpstr>Evaluation (2)</vt:lpstr>
      <vt:lpstr>Evaluation (3)</vt:lpstr>
      <vt:lpstr>Evaluation (4)</vt:lpstr>
      <vt:lpstr>Turnaround Time and Response Time</vt:lpstr>
      <vt:lpstr>Determining Length of Next CPU Burst</vt:lpstr>
      <vt:lpstr>Prediction of the Length of the Next CPU Burst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cs180</dc:title>
  <dc:subject/>
  <dc:creator>EdwardSim</dc:creator>
  <dc:description/>
  <cp:lastModifiedBy>William ZHENG</cp:lastModifiedBy>
  <cp:revision>2853</cp:revision>
  <cp:lastPrinted>2017-02-16T09:55:00Z</cp:lastPrinted>
  <dcterms:created xsi:type="dcterms:W3CDTF">2010-04-16T03:09:22Z</dcterms:created>
  <dcterms:modified xsi:type="dcterms:W3CDTF">2020-09-28T04:29:52Z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ContentTypeId">
    <vt:lpwstr>0x0101003CC562F89EA87C448262665F2DC4B700</vt:lpwstr>
  </property>
</Properties>
</file>