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5" autoAdjust="0"/>
  </p:normalViewPr>
  <p:slideViewPr>
    <p:cSldViewPr snapToGrid="0">
      <p:cViewPr varScale="1">
        <p:scale>
          <a:sx n="98" d="100"/>
          <a:sy n="98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E3EA777-ED59-4248-86A8-F163ECFD85FD}" type="slidenum"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71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0720" cy="431928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4143600" y="9119520"/>
            <a:ext cx="316836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AD8B0E83-D595-4D97-8A15-0B4A6E80F7DC}" type="slidenum">
              <a:rPr lang="en-SG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7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FF4D62D5-B01F-4E9E-97C2-201FF8DC0E9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10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34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E0034C0-AC71-4A33-97B6-BE8591DB8AB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4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B3B8136-F70F-41A1-9985-328D6B4085B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50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6E14605-D4F4-4287-8EB3-F4F9CDEA5AE5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13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28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33DC344-A771-47AC-977F-0454BF66B425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14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11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1154112-CC08-4457-92C6-2290BF077CDE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15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70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85E65B3-BA08-4CB1-AE57-1FC4F77367F2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16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12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64C1A6C-9294-4C55-B9ED-39190B5E24DC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17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1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F1E07A3-1FBF-4BEF-8B66-CC8BF3EA50CF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18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7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49626ED-0BF8-4259-AD57-3254A5E4699A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19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2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BA6A8EB-0D39-470C-9413-43372B2E940F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1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93920EA-8D5E-41D4-AF7D-A4F572DDC0A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20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17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39715D6-9F1B-404E-AE33-2D8F4F056B92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861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851024E-3198-4262-B5D9-F9F869AD796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497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CA9CEC-6996-421F-9903-ACC2043AC237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23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84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A34577A-F4FF-4F75-B845-7C457C69EB97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24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07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3A5B2E8-A32F-424D-8C13-99F55A85B97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25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617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BAAF2B7-AE85-4782-BE19-89ABC852B47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26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172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17FADEA-D99D-45CF-80B1-E8AC0BC9F40F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27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469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1B8E801-7E3D-44C2-85FC-EDE49E88C41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28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746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2DA183B-DA31-41FB-A9D1-B25B73E832D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29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58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FAC6B4C1-0AAA-41C6-977D-4EB92724CFC6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105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4F1A7C0-C087-4A80-AAB5-3B06DFE4DA86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30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714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3870CFD-DF94-49DB-A4B8-7D095911D90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27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3870CFD-DF94-49DB-A4B8-7D095911D90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36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2718921-00A3-4D9A-83A6-5EEEB7625EF7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4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31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5092BC6-E652-4BF1-8FD2-E60C7496D5A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5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83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2EA4AFC-A512-4C3C-9194-CB51C19B23B3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6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19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88278A3-83C4-4DFA-967C-351C41A6673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7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51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CCDA5B0-2499-4268-9A7F-0C8C2F8F39E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8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4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00501D7-C0D3-4EF2-99CA-4A0FD49A984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9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3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9142560" cy="4570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680" y="0"/>
            <a:ext cx="9137880" cy="457056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628992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B1581D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65760" indent="-25560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</a:p>
          <a:p>
            <a:pPr marL="621720" lvl="1" indent="-228240">
              <a:lnSpc>
                <a:spcPct val="100000"/>
              </a:lnSpc>
              <a:buClr>
                <a:srgbClr val="FE8637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59680" lvl="2" indent="-228240">
              <a:lnSpc>
                <a:spcPct val="100000"/>
              </a:lnSpc>
              <a:buClr>
                <a:srgbClr val="7598D9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43000" lvl="3" indent="-228240">
              <a:lnSpc>
                <a:spcPct val="100000"/>
              </a:lnSpc>
              <a:buClr>
                <a:srgbClr val="7598D9"/>
              </a:buClr>
              <a:buFont typeface="Wingdings 2" charset="2"/>
              <a:buChar char=""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371600" lvl="4" indent="-228240">
              <a:lnSpc>
                <a:spcPct val="100000"/>
              </a:lnSpc>
              <a:buClr>
                <a:srgbClr val="7598D9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655D126-1F47-4F3E-8CCE-A0A59AD03BE8}" type="datetime">
              <a:rPr lang="en-SG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18/2/2019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FF65F39-EB3C-46E0-86E9-A04641BFE0DD}" type="slidenum">
              <a:rPr lang="en-SG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zhe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3080" y="4960080"/>
            <a:ext cx="58280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SG" sz="4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58040" y="4960080"/>
            <a:ext cx="25052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Instructor: William Zheng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Email: </a:t>
            </a:r>
            <a:r>
              <a:rPr lang="en-SG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3"/>
              </a:rPr>
              <a:t>william.zheng@digipen.edu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PHONE EXT: 1745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Function Call and SF Creation - II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5303880" y="1828800"/>
            <a:ext cx="3328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Push variables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Call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980720" y="249300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2111760" y="219492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810240" y="25030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3533760" y="219312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1980720" y="249300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1980720" y="377856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9"/>
          <p:cNvSpPr/>
          <p:nvPr/>
        </p:nvSpPr>
        <p:spPr>
          <a:xfrm>
            <a:off x="1980720" y="472140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1695240" y="469656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1280880" y="451224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3529440" y="385344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3"/>
          <p:cNvSpPr/>
          <p:nvPr/>
        </p:nvSpPr>
        <p:spPr>
          <a:xfrm>
            <a:off x="3126240" y="366876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4"/>
          <p:cNvSpPr/>
          <p:nvPr/>
        </p:nvSpPr>
        <p:spPr>
          <a:xfrm rot="5400000">
            <a:off x="-340560" y="413136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640080" y="195264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1021320" y="560988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3803760" y="252396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3803760" y="332388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3803760" y="369612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Function Call and SF Creation -III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358240" y="1920600"/>
            <a:ext cx="3328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Push variables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Call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SP and decrement SP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035080" y="258480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2166120" y="228672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864600" y="25948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6"/>
          <p:cNvSpPr/>
          <p:nvPr/>
        </p:nvSpPr>
        <p:spPr>
          <a:xfrm>
            <a:off x="3588120" y="228492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2035080" y="258480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2035080" y="387036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2035080" y="481320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1749600" y="466164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1"/>
          <p:cNvSpPr/>
          <p:nvPr/>
        </p:nvSpPr>
        <p:spPr>
          <a:xfrm>
            <a:off x="1335240" y="447732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2"/>
          <p:cNvSpPr/>
          <p:nvPr/>
        </p:nvSpPr>
        <p:spPr>
          <a:xfrm>
            <a:off x="3583800" y="471708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3"/>
          <p:cNvSpPr/>
          <p:nvPr/>
        </p:nvSpPr>
        <p:spPr>
          <a:xfrm>
            <a:off x="3180600" y="45324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4"/>
          <p:cNvSpPr/>
          <p:nvPr/>
        </p:nvSpPr>
        <p:spPr>
          <a:xfrm rot="5400000">
            <a:off x="-286200" y="422316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5"/>
          <p:cNvSpPr/>
          <p:nvPr/>
        </p:nvSpPr>
        <p:spPr>
          <a:xfrm>
            <a:off x="694440" y="204444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1075680" y="570168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3858120" y="261576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8"/>
          <p:cNvSpPr/>
          <p:nvPr/>
        </p:nvSpPr>
        <p:spPr>
          <a:xfrm>
            <a:off x="3858120" y="341568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9"/>
          <p:cNvSpPr/>
          <p:nvPr/>
        </p:nvSpPr>
        <p:spPr>
          <a:xfrm>
            <a:off x="3858120" y="378792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0"/>
          <p:cNvSpPr/>
          <p:nvPr/>
        </p:nvSpPr>
        <p:spPr>
          <a:xfrm>
            <a:off x="3873240" y="397296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Function Call and SF Creation -IV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5303880" y="1939320"/>
            <a:ext cx="3328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Push variables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Call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SP and decrement SP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980720" y="260352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2111760" y="230544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810240" y="261360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6"/>
          <p:cNvSpPr/>
          <p:nvPr/>
        </p:nvSpPr>
        <p:spPr>
          <a:xfrm>
            <a:off x="3533760" y="230364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1980720" y="260352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1980720" y="388908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1980720" y="483192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1695240" y="468036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1"/>
          <p:cNvSpPr/>
          <p:nvPr/>
        </p:nvSpPr>
        <p:spPr>
          <a:xfrm>
            <a:off x="1280880" y="449604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3529440" y="473580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3"/>
          <p:cNvSpPr/>
          <p:nvPr/>
        </p:nvSpPr>
        <p:spPr>
          <a:xfrm>
            <a:off x="3126240" y="455112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 rot="5400000">
            <a:off x="-340560" y="424188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5"/>
          <p:cNvSpPr/>
          <p:nvPr/>
        </p:nvSpPr>
        <p:spPr>
          <a:xfrm>
            <a:off x="640080" y="206316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1021320" y="572040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3803760" y="263448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3803760" y="343440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9"/>
          <p:cNvSpPr/>
          <p:nvPr/>
        </p:nvSpPr>
        <p:spPr>
          <a:xfrm>
            <a:off x="3803760" y="380664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0"/>
          <p:cNvSpPr/>
          <p:nvPr/>
        </p:nvSpPr>
        <p:spPr>
          <a:xfrm>
            <a:off x="3818880" y="399168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1"/>
          <p:cNvSpPr/>
          <p:nvPr/>
        </p:nvSpPr>
        <p:spPr>
          <a:xfrm>
            <a:off x="5232240" y="1920240"/>
            <a:ext cx="2999880" cy="22856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2"/>
          <p:cNvSpPr/>
          <p:nvPr/>
        </p:nvSpPr>
        <p:spPr>
          <a:xfrm>
            <a:off x="6518160" y="4277520"/>
            <a:ext cx="484200" cy="978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3"/>
          <p:cNvSpPr/>
          <p:nvPr/>
        </p:nvSpPr>
        <p:spPr>
          <a:xfrm>
            <a:off x="5389200" y="5277600"/>
            <a:ext cx="3238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Done in software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i.e., done by instructions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generated by the compiler!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 &amp;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Does each </a:t>
            </a: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function </a:t>
            </a:r>
            <a:r>
              <a:rPr lang="en-SG" sz="27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use 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the same stack frame size?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No. Depends on the size of local variables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 and when is the size of stack frame determined?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Compiler determines by looking at the code. Compile-time.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 is the stack frame allocated during run-time?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Decrementing the stack pointer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 &amp;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 is the stack pointer?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value stored in stack pointer register (%</a:t>
            </a: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esp</a:t>
            </a: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 pointing to the beginning of the stack frame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What is a program counter?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value stored in program counter register (%</a:t>
            </a: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eip</a:t>
            </a: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 pointing to a point in the text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Single-thread 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395320" y="1828800"/>
            <a:ext cx="3328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Wingdings" charset="2"/>
              <a:buChar char="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Thread of control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8760" lvl="1" indent="-514080">
              <a:lnSpc>
                <a:spcPct val="100000"/>
              </a:lnSpc>
              <a:buClr>
                <a:srgbClr val="FE8637"/>
              </a:buClr>
              <a:buFont typeface="Wingdings" charset="2"/>
              <a:buChar char="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8760" lvl="1" indent="-514080">
              <a:lnSpc>
                <a:spcPct val="100000"/>
              </a:lnSpc>
              <a:buClr>
                <a:srgbClr val="FE8637"/>
              </a:buClr>
              <a:buFont typeface="Wingdings" charset="2"/>
              <a:buChar char="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 </a:t>
            </a:r>
            <a:endParaRPr lang="en-SG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8760" lvl="1" indent="-514080">
              <a:lnSpc>
                <a:spcPct val="100000"/>
              </a:lnSpc>
              <a:buClr>
                <a:srgbClr val="FE8637"/>
              </a:buClr>
              <a:buFont typeface="Wingdings" charset="2"/>
              <a:buChar char="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</a:t>
            </a:r>
            <a:endParaRPr lang="en-SG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072160" y="249300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4"/>
          <p:cNvSpPr/>
          <p:nvPr/>
        </p:nvSpPr>
        <p:spPr>
          <a:xfrm>
            <a:off x="2203200" y="219492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3901680" y="25030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6"/>
          <p:cNvSpPr/>
          <p:nvPr/>
        </p:nvSpPr>
        <p:spPr>
          <a:xfrm>
            <a:off x="3625200" y="219312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2072160" y="249300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2072160" y="377856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2072160" y="472140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0"/>
          <p:cNvSpPr/>
          <p:nvPr/>
        </p:nvSpPr>
        <p:spPr>
          <a:xfrm>
            <a:off x="1786680" y="456984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1"/>
          <p:cNvSpPr/>
          <p:nvPr/>
        </p:nvSpPr>
        <p:spPr>
          <a:xfrm>
            <a:off x="1372320" y="438552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2"/>
          <p:cNvSpPr/>
          <p:nvPr/>
        </p:nvSpPr>
        <p:spPr>
          <a:xfrm>
            <a:off x="3620880" y="462528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3"/>
          <p:cNvSpPr/>
          <p:nvPr/>
        </p:nvSpPr>
        <p:spPr>
          <a:xfrm>
            <a:off x="3217680" y="44406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 rot="5400000">
            <a:off x="-249120" y="413136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5"/>
          <p:cNvSpPr/>
          <p:nvPr/>
        </p:nvSpPr>
        <p:spPr>
          <a:xfrm>
            <a:off x="731520" y="195264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6"/>
          <p:cNvSpPr/>
          <p:nvPr/>
        </p:nvSpPr>
        <p:spPr>
          <a:xfrm>
            <a:off x="1112760" y="560988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7"/>
          <p:cNvSpPr/>
          <p:nvPr/>
        </p:nvSpPr>
        <p:spPr>
          <a:xfrm>
            <a:off x="3895200" y="252396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8"/>
          <p:cNvSpPr/>
          <p:nvPr/>
        </p:nvSpPr>
        <p:spPr>
          <a:xfrm>
            <a:off x="3895200" y="332388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9"/>
          <p:cNvSpPr/>
          <p:nvPr/>
        </p:nvSpPr>
        <p:spPr>
          <a:xfrm>
            <a:off x="3895200" y="369612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0"/>
          <p:cNvSpPr/>
          <p:nvPr/>
        </p:nvSpPr>
        <p:spPr>
          <a:xfrm>
            <a:off x="3910320" y="388116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Multi-threaded 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072160" y="25534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2203200" y="225540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3901680" y="256356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4082400" y="2253600"/>
            <a:ext cx="75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2072160" y="255348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2072160" y="383904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2072160" y="478188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1786680" y="46303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0"/>
          <p:cNvSpPr/>
          <p:nvPr/>
        </p:nvSpPr>
        <p:spPr>
          <a:xfrm>
            <a:off x="1372680" y="4446000"/>
            <a:ext cx="550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3620880" y="468576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3218040" y="4501080"/>
            <a:ext cx="51480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 rot="5400000">
            <a:off x="-249120" y="419184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731520" y="201312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5"/>
          <p:cNvSpPr/>
          <p:nvPr/>
        </p:nvSpPr>
        <p:spPr>
          <a:xfrm>
            <a:off x="1112760" y="567036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6"/>
          <p:cNvSpPr/>
          <p:nvPr/>
        </p:nvSpPr>
        <p:spPr>
          <a:xfrm>
            <a:off x="3895200" y="258444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7"/>
          <p:cNvSpPr/>
          <p:nvPr/>
        </p:nvSpPr>
        <p:spPr>
          <a:xfrm>
            <a:off x="3895200" y="338436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8"/>
          <p:cNvSpPr/>
          <p:nvPr/>
        </p:nvSpPr>
        <p:spPr>
          <a:xfrm>
            <a:off x="3895200" y="375660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3910320" y="394164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5886720" y="25372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6011280" y="2227320"/>
            <a:ext cx="75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>
            <a:off x="5605920" y="32569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3"/>
          <p:cNvSpPr/>
          <p:nvPr/>
        </p:nvSpPr>
        <p:spPr>
          <a:xfrm>
            <a:off x="5203080" y="3072240"/>
            <a:ext cx="51480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4"/>
          <p:cNvSpPr/>
          <p:nvPr/>
        </p:nvSpPr>
        <p:spPr>
          <a:xfrm>
            <a:off x="5895360" y="255636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5"/>
          <p:cNvSpPr/>
          <p:nvPr/>
        </p:nvSpPr>
        <p:spPr>
          <a:xfrm>
            <a:off x="7886880" y="25372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6"/>
          <p:cNvSpPr/>
          <p:nvPr/>
        </p:nvSpPr>
        <p:spPr>
          <a:xfrm>
            <a:off x="8011440" y="2227320"/>
            <a:ext cx="75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7"/>
          <p:cNvSpPr/>
          <p:nvPr/>
        </p:nvSpPr>
        <p:spPr>
          <a:xfrm>
            <a:off x="7606440" y="32569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8"/>
          <p:cNvSpPr/>
          <p:nvPr/>
        </p:nvSpPr>
        <p:spPr>
          <a:xfrm>
            <a:off x="7203600" y="3072240"/>
            <a:ext cx="51480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9"/>
          <p:cNvSpPr/>
          <p:nvPr/>
        </p:nvSpPr>
        <p:spPr>
          <a:xfrm>
            <a:off x="7895520" y="2556360"/>
            <a:ext cx="999720" cy="71388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0"/>
          <p:cNvSpPr/>
          <p:nvPr/>
        </p:nvSpPr>
        <p:spPr>
          <a:xfrm>
            <a:off x="7895520" y="382824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1"/>
          <p:cNvSpPr/>
          <p:nvPr/>
        </p:nvSpPr>
        <p:spPr>
          <a:xfrm>
            <a:off x="7895520" y="327060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2"/>
          <p:cNvSpPr/>
          <p:nvPr/>
        </p:nvSpPr>
        <p:spPr>
          <a:xfrm>
            <a:off x="7895520" y="3643200"/>
            <a:ext cx="999720" cy="170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main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3"/>
          <p:cNvSpPr/>
          <p:nvPr/>
        </p:nvSpPr>
        <p:spPr>
          <a:xfrm>
            <a:off x="1799280" y="415656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4"/>
          <p:cNvSpPr/>
          <p:nvPr/>
        </p:nvSpPr>
        <p:spPr>
          <a:xfrm>
            <a:off x="1385280" y="3972240"/>
            <a:ext cx="550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5"/>
          <p:cNvSpPr/>
          <p:nvPr/>
        </p:nvSpPr>
        <p:spPr>
          <a:xfrm>
            <a:off x="1771200" y="518580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6"/>
          <p:cNvSpPr/>
          <p:nvPr/>
        </p:nvSpPr>
        <p:spPr>
          <a:xfrm>
            <a:off x="1357200" y="5001120"/>
            <a:ext cx="550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Multi-threaded versus single threaded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Picture 2"/>
          <p:cNvPicPr/>
          <p:nvPr/>
        </p:nvPicPr>
        <p:blipFill>
          <a:blip r:embed="rId3"/>
          <a:stretch/>
        </p:blipFill>
        <p:spPr>
          <a:xfrm>
            <a:off x="500400" y="1928880"/>
            <a:ext cx="8229240" cy="4746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Why Multithreading?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Responsiveness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Resource Sharing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Economy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Scalability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Matrix multiplication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78" name="Object 3"/>
          <p:cNvGraphicFramePr/>
          <p:nvPr/>
        </p:nvGraphicFramePr>
        <p:xfrm>
          <a:off x="785880" y="2000520"/>
          <a:ext cx="2252160" cy="11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379" name="Object 1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5880" y="2000520"/>
                        <a:ext cx="2252160" cy="1142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" name="CustomShape 4"/>
          <p:cNvSpPr/>
          <p:nvPr/>
        </p:nvSpPr>
        <p:spPr>
          <a:xfrm>
            <a:off x="3286080" y="2215080"/>
            <a:ext cx="5071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 many arithmetic operations ?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2910" y="3500438"/>
          <a:ext cx="6978122" cy="178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2781000" imgH="711000" progId="Equation.3">
                  <p:embed/>
                </p:oleObj>
              </mc:Choice>
              <mc:Fallback>
                <p:oleObj name="Equation" r:id="rId6" imgW="2781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500438"/>
                        <a:ext cx="6978122" cy="178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Lecture Outline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Review on stack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Intro to Multithreading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Multithreading Models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Multithreading APIs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An initial solution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457560" y="18288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slow_multiply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(Matrix A, Matrix B, Matrix C)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for(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=0;i&lt;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m;i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++)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for(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j=0; j&lt;k; j++)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0;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for(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r=0; r&lt;n; r++)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+= A[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][r]*B[r][j];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C[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][j] =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Resources Usage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640080" y="1551960"/>
            <a:ext cx="2285640" cy="36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indent="-2556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slow_multiply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(Matrix A, Matrix B, Matrix C)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…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640080" y="1480320"/>
            <a:ext cx="2214360" cy="371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4"/>
          <p:cNvSpPr/>
          <p:nvPr/>
        </p:nvSpPr>
        <p:spPr>
          <a:xfrm>
            <a:off x="2854440" y="1480320"/>
            <a:ext cx="5857560" cy="371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5"/>
          <p:cNvSpPr/>
          <p:nvPr/>
        </p:nvSpPr>
        <p:spPr>
          <a:xfrm>
            <a:off x="640080" y="5195160"/>
            <a:ext cx="2214360" cy="1571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6"/>
          <p:cNvSpPr/>
          <p:nvPr/>
        </p:nvSpPr>
        <p:spPr>
          <a:xfrm>
            <a:off x="2854440" y="5195160"/>
            <a:ext cx="5857560" cy="1571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7"/>
          <p:cNvSpPr/>
          <p:nvPr/>
        </p:nvSpPr>
        <p:spPr>
          <a:xfrm>
            <a:off x="1140120" y="5552280"/>
            <a:ext cx="1142640" cy="92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CPU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1354320" y="4766400"/>
            <a:ext cx="642600" cy="785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9"/>
          <p:cNvSpPr/>
          <p:nvPr/>
        </p:nvSpPr>
        <p:spPr>
          <a:xfrm>
            <a:off x="2997360" y="5552280"/>
            <a:ext cx="1142640" cy="92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CPU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7498080" y="5552280"/>
            <a:ext cx="1142640" cy="92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CPU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7000560" y="583812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2"/>
          <p:cNvSpPr/>
          <p:nvPr/>
        </p:nvSpPr>
        <p:spPr>
          <a:xfrm>
            <a:off x="4283280" y="5552280"/>
            <a:ext cx="1142640" cy="92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CPU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3"/>
          <p:cNvSpPr/>
          <p:nvPr/>
        </p:nvSpPr>
        <p:spPr>
          <a:xfrm>
            <a:off x="5569200" y="5552280"/>
            <a:ext cx="1142640" cy="92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CPU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4"/>
          <p:cNvSpPr/>
          <p:nvPr/>
        </p:nvSpPr>
        <p:spPr>
          <a:xfrm>
            <a:off x="2998080" y="1494360"/>
            <a:ext cx="5686200" cy="36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5560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slow_multiply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(Matrix A, Matrix B, Matrix C)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…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indent="-25560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7" name="CustomShape 15"/>
          <p:cNvSpPr/>
          <p:nvPr/>
        </p:nvSpPr>
        <p:spPr>
          <a:xfrm>
            <a:off x="5355000" y="4780800"/>
            <a:ext cx="642600" cy="785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Doing better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6792480" y="4514760"/>
            <a:ext cx="1142640" cy="16707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3"/>
          <p:cNvSpPr/>
          <p:nvPr/>
        </p:nvSpPr>
        <p:spPr>
          <a:xfrm>
            <a:off x="6779520" y="2829240"/>
            <a:ext cx="1142640" cy="167076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4"/>
          <p:cNvSpPr/>
          <p:nvPr/>
        </p:nvSpPr>
        <p:spPr>
          <a:xfrm>
            <a:off x="5649480" y="4500720"/>
            <a:ext cx="1142640" cy="167076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891000" y="1571760"/>
            <a:ext cx="2544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Instead of computing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811080" y="2059560"/>
            <a:ext cx="493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Why don’t we …. split up the computation?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1403280" y="2857320"/>
            <a:ext cx="2356920" cy="33573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07" name="Object 9"/>
          <p:cNvGraphicFramePr/>
          <p:nvPr/>
        </p:nvGraphicFramePr>
        <p:xfrm>
          <a:off x="286200" y="2671200"/>
          <a:ext cx="3714480" cy="371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408" name="Object 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6200" y="2671200"/>
                        <a:ext cx="3714480" cy="3714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" name="CustomShape 10"/>
          <p:cNvSpPr/>
          <p:nvPr/>
        </p:nvSpPr>
        <p:spPr>
          <a:xfrm>
            <a:off x="5649480" y="2829240"/>
            <a:ext cx="1142640" cy="16707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10" name="Object 11"/>
          <p:cNvGraphicFramePr/>
          <p:nvPr/>
        </p:nvGraphicFramePr>
        <p:xfrm>
          <a:off x="5378760" y="2657160"/>
          <a:ext cx="2836440" cy="371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411" name="Object 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78760" y="2657160"/>
                        <a:ext cx="2836440" cy="3714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" name="CustomShape 12"/>
          <p:cNvSpPr/>
          <p:nvPr/>
        </p:nvSpPr>
        <p:spPr>
          <a:xfrm>
            <a:off x="4143600" y="4143240"/>
            <a:ext cx="1213920" cy="85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91701"/>
              </p:ext>
            </p:extLst>
          </p:nvPr>
        </p:nvGraphicFramePr>
        <p:xfrm>
          <a:off x="3506753" y="1571760"/>
          <a:ext cx="24876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939600" imgH="164880" progId="Equation.3">
                  <p:embed/>
                </p:oleObj>
              </mc:Choice>
              <mc:Fallback>
                <p:oleObj name="Equation" r:id="rId7" imgW="939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53" y="1571760"/>
                        <a:ext cx="24876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Two kinds of stack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User Stack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Used for user-level programs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Kernel Stack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Used by system-calls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Single thread 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2"/>
          <p:cNvSpPr/>
          <p:nvPr/>
        </p:nvSpPr>
        <p:spPr>
          <a:xfrm>
            <a:off x="1298880" y="4195080"/>
            <a:ext cx="5472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3"/>
          <p:cNvSpPr/>
          <p:nvPr/>
        </p:nvSpPr>
        <p:spPr>
          <a:xfrm rot="2520000">
            <a:off x="3647520" y="18342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4"/>
          <p:cNvSpPr/>
          <p:nvPr/>
        </p:nvSpPr>
        <p:spPr>
          <a:xfrm rot="2520000">
            <a:off x="3699720" y="31057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5"/>
          <p:cNvSpPr/>
          <p:nvPr/>
        </p:nvSpPr>
        <p:spPr>
          <a:xfrm>
            <a:off x="1005840" y="289908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 rot="2520000">
            <a:off x="3722040" y="43696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7"/>
          <p:cNvSpPr/>
          <p:nvPr/>
        </p:nvSpPr>
        <p:spPr>
          <a:xfrm rot="2520000">
            <a:off x="3774240" y="56412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8"/>
          <p:cNvSpPr/>
          <p:nvPr/>
        </p:nvSpPr>
        <p:spPr>
          <a:xfrm>
            <a:off x="5763240" y="23446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9"/>
          <p:cNvSpPr/>
          <p:nvPr/>
        </p:nvSpPr>
        <p:spPr>
          <a:xfrm>
            <a:off x="5763240" y="28990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10"/>
          <p:cNvSpPr/>
          <p:nvPr/>
        </p:nvSpPr>
        <p:spPr>
          <a:xfrm>
            <a:off x="4323240" y="3907080"/>
            <a:ext cx="1080" cy="554040"/>
          </a:xfrm>
          <a:prstGeom prst="curvedConnector3">
            <a:avLst>
              <a:gd name="adj1" fmla="val 3654232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425" name="CustomShape 11"/>
          <p:cNvSpPr/>
          <p:nvPr/>
        </p:nvSpPr>
        <p:spPr>
          <a:xfrm>
            <a:off x="4825440" y="383508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2"/>
          <p:cNvSpPr/>
          <p:nvPr/>
        </p:nvSpPr>
        <p:spPr>
          <a:xfrm>
            <a:off x="1005840" y="442404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kernel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Multithreading Model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Ratio of User Level Threads to Kernel Level Threads in a Process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 : 1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 : 1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 : N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 : 1 Model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Line 2"/>
          <p:cNvSpPr/>
          <p:nvPr/>
        </p:nvSpPr>
        <p:spPr>
          <a:xfrm>
            <a:off x="1298880" y="4217760"/>
            <a:ext cx="5472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3"/>
          <p:cNvSpPr/>
          <p:nvPr/>
        </p:nvSpPr>
        <p:spPr>
          <a:xfrm rot="2520000">
            <a:off x="2354040" y="18568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4"/>
          <p:cNvSpPr/>
          <p:nvPr/>
        </p:nvSpPr>
        <p:spPr>
          <a:xfrm rot="2520000">
            <a:off x="2406240" y="3128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5"/>
          <p:cNvSpPr/>
          <p:nvPr/>
        </p:nvSpPr>
        <p:spPr>
          <a:xfrm>
            <a:off x="1005840" y="292176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6"/>
          <p:cNvSpPr/>
          <p:nvPr/>
        </p:nvSpPr>
        <p:spPr>
          <a:xfrm rot="2520000">
            <a:off x="3722040" y="43923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7"/>
          <p:cNvSpPr/>
          <p:nvPr/>
        </p:nvSpPr>
        <p:spPr>
          <a:xfrm rot="2520000">
            <a:off x="3774240" y="56638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8"/>
          <p:cNvSpPr/>
          <p:nvPr/>
        </p:nvSpPr>
        <p:spPr>
          <a:xfrm>
            <a:off x="5763240" y="23673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9"/>
          <p:cNvSpPr/>
          <p:nvPr/>
        </p:nvSpPr>
        <p:spPr>
          <a:xfrm>
            <a:off x="5763240" y="29217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0"/>
          <p:cNvSpPr/>
          <p:nvPr/>
        </p:nvSpPr>
        <p:spPr>
          <a:xfrm>
            <a:off x="4323240" y="3929760"/>
            <a:ext cx="1080" cy="554040"/>
          </a:xfrm>
          <a:prstGeom prst="curvedConnector3">
            <a:avLst>
              <a:gd name="adj1" fmla="val 3654232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439" name="CustomShape 11"/>
          <p:cNvSpPr/>
          <p:nvPr/>
        </p:nvSpPr>
        <p:spPr>
          <a:xfrm>
            <a:off x="4825440" y="3857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2"/>
          <p:cNvSpPr/>
          <p:nvPr/>
        </p:nvSpPr>
        <p:spPr>
          <a:xfrm>
            <a:off x="1005840" y="444672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kernel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3"/>
          <p:cNvSpPr/>
          <p:nvPr/>
        </p:nvSpPr>
        <p:spPr>
          <a:xfrm rot="2520000">
            <a:off x="3021840" y="18871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4"/>
          <p:cNvSpPr/>
          <p:nvPr/>
        </p:nvSpPr>
        <p:spPr>
          <a:xfrm rot="2520000">
            <a:off x="3073680" y="31586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5"/>
          <p:cNvSpPr/>
          <p:nvPr/>
        </p:nvSpPr>
        <p:spPr>
          <a:xfrm rot="2520000">
            <a:off x="3938040" y="18871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6"/>
          <p:cNvSpPr/>
          <p:nvPr/>
        </p:nvSpPr>
        <p:spPr>
          <a:xfrm rot="2520000">
            <a:off x="3990240" y="31586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17"/>
          <p:cNvSpPr/>
          <p:nvPr/>
        </p:nvSpPr>
        <p:spPr>
          <a:xfrm rot="2520000">
            <a:off x="4874400" y="18871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18"/>
          <p:cNvSpPr/>
          <p:nvPr/>
        </p:nvSpPr>
        <p:spPr>
          <a:xfrm rot="2520000">
            <a:off x="4926240" y="31586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9"/>
          <p:cNvSpPr/>
          <p:nvPr/>
        </p:nvSpPr>
        <p:spPr>
          <a:xfrm rot="2520000">
            <a:off x="5541840" y="18871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0"/>
          <p:cNvSpPr/>
          <p:nvPr/>
        </p:nvSpPr>
        <p:spPr>
          <a:xfrm rot="2520000">
            <a:off x="5594040" y="31586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1:1 Thread 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Line 2"/>
          <p:cNvSpPr/>
          <p:nvPr/>
        </p:nvSpPr>
        <p:spPr>
          <a:xfrm>
            <a:off x="1298880" y="4195080"/>
            <a:ext cx="5472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3"/>
          <p:cNvSpPr/>
          <p:nvPr/>
        </p:nvSpPr>
        <p:spPr>
          <a:xfrm rot="2520000">
            <a:off x="2138040" y="18342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4"/>
          <p:cNvSpPr/>
          <p:nvPr/>
        </p:nvSpPr>
        <p:spPr>
          <a:xfrm rot="2520000">
            <a:off x="2190240" y="31057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5"/>
          <p:cNvSpPr/>
          <p:nvPr/>
        </p:nvSpPr>
        <p:spPr>
          <a:xfrm>
            <a:off x="1005840" y="289908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 rot="2520000">
            <a:off x="2212560" y="43696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7"/>
          <p:cNvSpPr/>
          <p:nvPr/>
        </p:nvSpPr>
        <p:spPr>
          <a:xfrm rot="2520000">
            <a:off x="2264760" y="56412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8"/>
          <p:cNvSpPr/>
          <p:nvPr/>
        </p:nvSpPr>
        <p:spPr>
          <a:xfrm>
            <a:off x="2667600" y="23446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9"/>
          <p:cNvSpPr/>
          <p:nvPr/>
        </p:nvSpPr>
        <p:spPr>
          <a:xfrm>
            <a:off x="2667600" y="28990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0"/>
          <p:cNvSpPr/>
          <p:nvPr/>
        </p:nvSpPr>
        <p:spPr>
          <a:xfrm>
            <a:off x="2813760" y="3907080"/>
            <a:ext cx="1080" cy="554040"/>
          </a:xfrm>
          <a:prstGeom prst="curvedConnector3">
            <a:avLst>
              <a:gd name="adj1" fmla="val 3654232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459" name="CustomShape 11"/>
          <p:cNvSpPr/>
          <p:nvPr/>
        </p:nvSpPr>
        <p:spPr>
          <a:xfrm>
            <a:off x="3315960" y="383508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2"/>
          <p:cNvSpPr/>
          <p:nvPr/>
        </p:nvSpPr>
        <p:spPr>
          <a:xfrm>
            <a:off x="1005840" y="442404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kernel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3"/>
          <p:cNvSpPr/>
          <p:nvPr/>
        </p:nvSpPr>
        <p:spPr>
          <a:xfrm rot="2520000">
            <a:off x="3306960" y="18644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4"/>
          <p:cNvSpPr/>
          <p:nvPr/>
        </p:nvSpPr>
        <p:spPr>
          <a:xfrm rot="2520000">
            <a:off x="3359160" y="31359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15"/>
          <p:cNvSpPr/>
          <p:nvPr/>
        </p:nvSpPr>
        <p:spPr>
          <a:xfrm rot="2520000">
            <a:off x="3381840" y="4399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16"/>
          <p:cNvSpPr/>
          <p:nvPr/>
        </p:nvSpPr>
        <p:spPr>
          <a:xfrm rot="2520000">
            <a:off x="3433680" y="56714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7"/>
          <p:cNvSpPr/>
          <p:nvPr/>
        </p:nvSpPr>
        <p:spPr>
          <a:xfrm>
            <a:off x="7009200" y="237492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8"/>
          <p:cNvSpPr/>
          <p:nvPr/>
        </p:nvSpPr>
        <p:spPr>
          <a:xfrm>
            <a:off x="7009200" y="292932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9"/>
          <p:cNvSpPr/>
          <p:nvPr/>
        </p:nvSpPr>
        <p:spPr>
          <a:xfrm>
            <a:off x="3819240" y="24166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0"/>
          <p:cNvSpPr/>
          <p:nvPr/>
        </p:nvSpPr>
        <p:spPr>
          <a:xfrm>
            <a:off x="3819240" y="29710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21"/>
          <p:cNvSpPr/>
          <p:nvPr/>
        </p:nvSpPr>
        <p:spPr>
          <a:xfrm rot="2520000">
            <a:off x="4458600" y="19364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22"/>
          <p:cNvSpPr/>
          <p:nvPr/>
        </p:nvSpPr>
        <p:spPr>
          <a:xfrm rot="2520000">
            <a:off x="4510800" y="32079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23"/>
          <p:cNvSpPr/>
          <p:nvPr/>
        </p:nvSpPr>
        <p:spPr>
          <a:xfrm rot="2520000">
            <a:off x="4533120" y="4471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24"/>
          <p:cNvSpPr/>
          <p:nvPr/>
        </p:nvSpPr>
        <p:spPr>
          <a:xfrm rot="2520000">
            <a:off x="4585320" y="57434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25"/>
          <p:cNvSpPr/>
          <p:nvPr/>
        </p:nvSpPr>
        <p:spPr>
          <a:xfrm>
            <a:off x="4755960" y="24026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6"/>
          <p:cNvSpPr/>
          <p:nvPr/>
        </p:nvSpPr>
        <p:spPr>
          <a:xfrm>
            <a:off x="4755960" y="29570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27"/>
          <p:cNvSpPr/>
          <p:nvPr/>
        </p:nvSpPr>
        <p:spPr>
          <a:xfrm rot="2520000">
            <a:off x="5395320" y="1922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8"/>
          <p:cNvSpPr/>
          <p:nvPr/>
        </p:nvSpPr>
        <p:spPr>
          <a:xfrm rot="2520000">
            <a:off x="5447520" y="3193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29"/>
          <p:cNvSpPr/>
          <p:nvPr/>
        </p:nvSpPr>
        <p:spPr>
          <a:xfrm rot="2520000">
            <a:off x="5469840" y="44578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30"/>
          <p:cNvSpPr/>
          <p:nvPr/>
        </p:nvSpPr>
        <p:spPr>
          <a:xfrm rot="2520000">
            <a:off x="5522040" y="5729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M:N Thread 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6944040" y="24436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3"/>
          <p:cNvSpPr/>
          <p:nvPr/>
        </p:nvSpPr>
        <p:spPr>
          <a:xfrm>
            <a:off x="6944040" y="29980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Line 4"/>
          <p:cNvSpPr/>
          <p:nvPr/>
        </p:nvSpPr>
        <p:spPr>
          <a:xfrm>
            <a:off x="1481760" y="4109040"/>
            <a:ext cx="5472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"/>
          <p:cNvSpPr/>
          <p:nvPr/>
        </p:nvSpPr>
        <p:spPr>
          <a:xfrm rot="2520000">
            <a:off x="2320920" y="17481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6"/>
          <p:cNvSpPr/>
          <p:nvPr/>
        </p:nvSpPr>
        <p:spPr>
          <a:xfrm rot="2520000">
            <a:off x="2373120" y="30196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7"/>
          <p:cNvSpPr/>
          <p:nvPr/>
        </p:nvSpPr>
        <p:spPr>
          <a:xfrm>
            <a:off x="1188720" y="281304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8"/>
          <p:cNvSpPr/>
          <p:nvPr/>
        </p:nvSpPr>
        <p:spPr>
          <a:xfrm rot="2520000">
            <a:off x="2395440" y="42836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9"/>
          <p:cNvSpPr/>
          <p:nvPr/>
        </p:nvSpPr>
        <p:spPr>
          <a:xfrm rot="2520000">
            <a:off x="2447640" y="55551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0"/>
          <p:cNvSpPr/>
          <p:nvPr/>
        </p:nvSpPr>
        <p:spPr>
          <a:xfrm>
            <a:off x="2850480" y="22586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1"/>
          <p:cNvSpPr/>
          <p:nvPr/>
        </p:nvSpPr>
        <p:spPr>
          <a:xfrm>
            <a:off x="2850480" y="28130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12"/>
          <p:cNvSpPr/>
          <p:nvPr/>
        </p:nvSpPr>
        <p:spPr>
          <a:xfrm>
            <a:off x="2996640" y="3821040"/>
            <a:ext cx="1080" cy="554040"/>
          </a:xfrm>
          <a:prstGeom prst="curvedConnector3">
            <a:avLst>
              <a:gd name="adj1" fmla="val 3654232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491" name="CustomShape 13"/>
          <p:cNvSpPr/>
          <p:nvPr/>
        </p:nvSpPr>
        <p:spPr>
          <a:xfrm>
            <a:off x="3498840" y="374904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4"/>
          <p:cNvSpPr/>
          <p:nvPr/>
        </p:nvSpPr>
        <p:spPr>
          <a:xfrm>
            <a:off x="1188720" y="4338000"/>
            <a:ext cx="1267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kernel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execution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5"/>
          <p:cNvSpPr/>
          <p:nvPr/>
        </p:nvSpPr>
        <p:spPr>
          <a:xfrm rot="2520000">
            <a:off x="2968920" y="1778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6"/>
          <p:cNvSpPr/>
          <p:nvPr/>
        </p:nvSpPr>
        <p:spPr>
          <a:xfrm rot="2520000">
            <a:off x="3021120" y="3049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17"/>
          <p:cNvSpPr/>
          <p:nvPr/>
        </p:nvSpPr>
        <p:spPr>
          <a:xfrm>
            <a:off x="6976080" y="22888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8"/>
          <p:cNvSpPr/>
          <p:nvPr/>
        </p:nvSpPr>
        <p:spPr>
          <a:xfrm>
            <a:off x="6976080" y="28432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9"/>
          <p:cNvSpPr/>
          <p:nvPr/>
        </p:nvSpPr>
        <p:spPr>
          <a:xfrm>
            <a:off x="4002120" y="23306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0"/>
          <p:cNvSpPr/>
          <p:nvPr/>
        </p:nvSpPr>
        <p:spPr>
          <a:xfrm>
            <a:off x="4002120" y="288504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21"/>
          <p:cNvSpPr/>
          <p:nvPr/>
        </p:nvSpPr>
        <p:spPr>
          <a:xfrm rot="2520000">
            <a:off x="4641480" y="1850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22"/>
          <p:cNvSpPr/>
          <p:nvPr/>
        </p:nvSpPr>
        <p:spPr>
          <a:xfrm rot="2520000">
            <a:off x="4693680" y="3121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3"/>
          <p:cNvSpPr/>
          <p:nvPr/>
        </p:nvSpPr>
        <p:spPr>
          <a:xfrm>
            <a:off x="4938840" y="231660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24"/>
          <p:cNvSpPr/>
          <p:nvPr/>
        </p:nvSpPr>
        <p:spPr>
          <a:xfrm>
            <a:off x="4938840" y="287100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25"/>
          <p:cNvSpPr/>
          <p:nvPr/>
        </p:nvSpPr>
        <p:spPr>
          <a:xfrm rot="2520000">
            <a:off x="5578200" y="18363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26"/>
          <p:cNvSpPr/>
          <p:nvPr/>
        </p:nvSpPr>
        <p:spPr>
          <a:xfrm rot="2520000">
            <a:off x="5630400" y="31078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27"/>
          <p:cNvSpPr/>
          <p:nvPr/>
        </p:nvSpPr>
        <p:spPr>
          <a:xfrm rot="2520000">
            <a:off x="5129280" y="437184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28"/>
          <p:cNvSpPr/>
          <p:nvPr/>
        </p:nvSpPr>
        <p:spPr>
          <a:xfrm rot="2520000">
            <a:off x="5181480" y="564336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9"/>
          <p:cNvSpPr/>
          <p:nvPr/>
        </p:nvSpPr>
        <p:spPr>
          <a:xfrm rot="2520000">
            <a:off x="1744920" y="17784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30"/>
          <p:cNvSpPr/>
          <p:nvPr/>
        </p:nvSpPr>
        <p:spPr>
          <a:xfrm rot="2520000">
            <a:off x="1796760" y="304992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1"/>
          <p:cNvSpPr/>
          <p:nvPr/>
        </p:nvSpPr>
        <p:spPr>
          <a:xfrm rot="2520000">
            <a:off x="5048640" y="183528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2"/>
          <p:cNvSpPr/>
          <p:nvPr/>
        </p:nvSpPr>
        <p:spPr>
          <a:xfrm rot="2520000">
            <a:off x="5100840" y="3106800"/>
            <a:ext cx="914040" cy="914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3"/>
          <p:cNvSpPr/>
          <p:nvPr/>
        </p:nvSpPr>
        <p:spPr>
          <a:xfrm>
            <a:off x="1985760" y="1531800"/>
            <a:ext cx="1872000" cy="5328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4"/>
          <p:cNvSpPr/>
          <p:nvPr/>
        </p:nvSpPr>
        <p:spPr>
          <a:xfrm>
            <a:off x="4650120" y="1531800"/>
            <a:ext cx="1872000" cy="5328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Threads API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Basic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Thread Creation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Thread Joining &amp; Exit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Advanced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ProcessorAffinity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Yield CPU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Pointer and Program Counter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283720" y="2012040"/>
            <a:ext cx="35859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Consider a code with the following 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functions: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main(int argc,     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char**argv);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*foo(int, int, int);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goo(double, int);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Assume that the functions are called: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main-&gt;foo-&gt;goo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 pointing to main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is empty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32200" y="262404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163240" y="232596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861720" y="263412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585240" y="232416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2032200" y="262404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032200" y="390960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2032200" y="485244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1746720" y="390996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1332360" y="372564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3580920" y="265140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3"/>
          <p:cNvSpPr/>
          <p:nvPr/>
        </p:nvSpPr>
        <p:spPr>
          <a:xfrm>
            <a:off x="3177720" y="246708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 rot="5400000">
            <a:off x="-289080" y="426240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691560" y="208368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>
            <a:off x="1072800" y="574092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Threads Creation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 ID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Passing Arguments to thread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Starting function for thread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pthread_create</a:t>
            </a: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 Linux/Unix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CreateThread</a:t>
            </a: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 Win32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Threads Joining and Exit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Linux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pthread_join</a:t>
            </a:r>
            <a:r>
              <a:rPr lang="en-SG" sz="23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and </a:t>
            </a: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pthread_exit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Win32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WaitForSingleObject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ExitThread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 dirty="0" err="1" smtClean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thread_exit</a:t>
            </a:r>
            <a:r>
              <a:rPr lang="en-SG" sz="4100" b="1" strike="noStrike" spc="-1" dirty="0" smtClean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() vs exit()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47720" y="1926720"/>
            <a:ext cx="7718760" cy="45519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Thread_exit</a:t>
            </a:r>
            <a:r>
              <a:rPr lang="en-SG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 for a thread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Allocated resource not </a:t>
            </a:r>
            <a:r>
              <a:rPr lang="en-SG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cleanup</a:t>
            </a:r>
            <a:endParaRPr lang="en-SG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cleanup system resources shared among threads</a:t>
            </a:r>
            <a:endParaRPr lang="en-SG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allow other threads to continue execution, the main thread should terminate by calling </a:t>
            </a:r>
            <a:r>
              <a:rPr lang="en-US" sz="2400" dirty="0" err="1"/>
              <a:t>pthread_exit</a:t>
            </a:r>
            <a:r>
              <a:rPr lang="en-US" sz="2400" dirty="0" smtClean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 </a:t>
            </a:r>
            <a:r>
              <a:rPr lang="en-SG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</a:t>
            </a:r>
            <a:r>
              <a:rPr lang="en-SG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cleanup</a:t>
            </a:r>
            <a:endParaRPr lang="en-SG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Exit() for a 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Terminate a process when called by any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Thread_cancel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endParaRPr lang="en-SG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SG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829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Frame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083320" y="260388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2214360" y="230580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912840" y="261396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3636360" y="230400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083320" y="260388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083320" y="388944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083320" y="483228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1797840" y="376308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0"/>
          <p:cNvSpPr/>
          <p:nvPr/>
        </p:nvSpPr>
        <p:spPr>
          <a:xfrm>
            <a:off x="1383480" y="357876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3632040" y="35215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>
            <a:off x="3228840" y="33372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 rot="5400000">
            <a:off x="-237960" y="424224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742680" y="206352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1123920" y="572076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3906360" y="2634840"/>
            <a:ext cx="999720" cy="9284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5977800" y="1920600"/>
            <a:ext cx="1428480" cy="4214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18"/>
          <p:cNvSpPr/>
          <p:nvPr/>
        </p:nvSpPr>
        <p:spPr>
          <a:xfrm flipV="1">
            <a:off x="4906080" y="1920240"/>
            <a:ext cx="1071720" cy="714600"/>
          </a:xfrm>
          <a:prstGeom prst="line">
            <a:avLst/>
          </a:prstGeom>
          <a:ln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19"/>
          <p:cNvSpPr/>
          <p:nvPr/>
        </p:nvSpPr>
        <p:spPr>
          <a:xfrm>
            <a:off x="4906080" y="3563280"/>
            <a:ext cx="1071720" cy="2571840"/>
          </a:xfrm>
          <a:prstGeom prst="line">
            <a:avLst/>
          </a:prstGeom>
          <a:ln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0"/>
          <p:cNvSpPr/>
          <p:nvPr/>
        </p:nvSpPr>
        <p:spPr>
          <a:xfrm>
            <a:off x="5692320" y="61225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1"/>
          <p:cNvSpPr/>
          <p:nvPr/>
        </p:nvSpPr>
        <p:spPr>
          <a:xfrm>
            <a:off x="5289120" y="59382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5977800" y="2991960"/>
            <a:ext cx="1428480" cy="192852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Variables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>
            <a:off x="5977800" y="1920600"/>
            <a:ext cx="1428480" cy="1071360"/>
          </a:xfrm>
          <a:prstGeom prst="rect">
            <a:avLst/>
          </a:prstGeom>
          <a:solidFill>
            <a:schemeClr val="accent5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5977800" y="4920840"/>
            <a:ext cx="1428480" cy="5713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 Parameters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25"/>
          <p:cNvSpPr/>
          <p:nvPr/>
        </p:nvSpPr>
        <p:spPr>
          <a:xfrm>
            <a:off x="5977800" y="5849280"/>
            <a:ext cx="142884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6"/>
          <p:cNvSpPr/>
          <p:nvPr/>
        </p:nvSpPr>
        <p:spPr>
          <a:xfrm>
            <a:off x="6269760" y="580932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7"/>
          <p:cNvSpPr/>
          <p:nvPr/>
        </p:nvSpPr>
        <p:spPr>
          <a:xfrm>
            <a:off x="6259680" y="5492520"/>
            <a:ext cx="88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Frame Organization - 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162840" y="1814040"/>
            <a:ext cx="1428480" cy="4214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5877000" y="60163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5473800" y="583164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162840" y="2885760"/>
            <a:ext cx="1428480" cy="192852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Variables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6162840" y="1814040"/>
            <a:ext cx="1428480" cy="1071360"/>
          </a:xfrm>
          <a:prstGeom prst="rect">
            <a:avLst/>
          </a:prstGeom>
          <a:solidFill>
            <a:schemeClr val="accent5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6162840" y="4814640"/>
            <a:ext cx="1428480" cy="5713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 Parameters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Line 8"/>
          <p:cNvSpPr/>
          <p:nvPr/>
        </p:nvSpPr>
        <p:spPr>
          <a:xfrm>
            <a:off x="6162840" y="5743080"/>
            <a:ext cx="14284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6454800" y="570276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6444720" y="5385960"/>
            <a:ext cx="88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812160" y="2414880"/>
            <a:ext cx="44330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*foo(int x, int y , int z)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a;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char array[500];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double d;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 = x+y+goo(d,z);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Frame Organization - II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62840" y="1814040"/>
            <a:ext cx="1428480" cy="4214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5877000" y="60163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5473800" y="583164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162840" y="2885760"/>
            <a:ext cx="1428480" cy="192852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Variables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6162840" y="1814040"/>
            <a:ext cx="1428480" cy="1071360"/>
          </a:xfrm>
          <a:prstGeom prst="rect">
            <a:avLst/>
          </a:prstGeom>
          <a:solidFill>
            <a:schemeClr val="accent5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6162840" y="4814640"/>
            <a:ext cx="1428480" cy="5713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 Parameters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8"/>
          <p:cNvSpPr/>
          <p:nvPr/>
        </p:nvSpPr>
        <p:spPr>
          <a:xfrm>
            <a:off x="6162840" y="5743080"/>
            <a:ext cx="14284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6454800" y="570276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6444720" y="5385960"/>
            <a:ext cx="88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812160" y="2414880"/>
            <a:ext cx="44330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*foo(int x, int y , int z)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a;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char array[500];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double d;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 = x+y+goo(d,z);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1285920" y="2857680"/>
            <a:ext cx="2285640" cy="11426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3454560" y="3092760"/>
            <a:ext cx="2693880" cy="77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Frame Organization - III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162840" y="1814040"/>
            <a:ext cx="1428480" cy="4214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877000" y="60163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5473800" y="583164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162840" y="2885760"/>
            <a:ext cx="1428480" cy="192852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Variables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6162840" y="1814040"/>
            <a:ext cx="1428480" cy="1071360"/>
          </a:xfrm>
          <a:prstGeom prst="rect">
            <a:avLst/>
          </a:prstGeom>
          <a:solidFill>
            <a:schemeClr val="accent5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6162840" y="4814640"/>
            <a:ext cx="1428480" cy="5713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 Parameters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8"/>
          <p:cNvSpPr/>
          <p:nvPr/>
        </p:nvSpPr>
        <p:spPr>
          <a:xfrm>
            <a:off x="6162840" y="5743080"/>
            <a:ext cx="14284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9"/>
          <p:cNvSpPr/>
          <p:nvPr/>
        </p:nvSpPr>
        <p:spPr>
          <a:xfrm>
            <a:off x="6454800" y="570276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6444720" y="5385960"/>
            <a:ext cx="88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812160" y="2414880"/>
            <a:ext cx="44330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*foo(int x, int y , int z)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a;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char array[500];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double d;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 = x+y+goo(d,z);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1285920" y="2857680"/>
            <a:ext cx="2285640" cy="11426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3454560" y="3092760"/>
            <a:ext cx="2693880" cy="77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4"/>
          <p:cNvSpPr/>
          <p:nvPr/>
        </p:nvSpPr>
        <p:spPr>
          <a:xfrm>
            <a:off x="3009240" y="4401000"/>
            <a:ext cx="548280" cy="2984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5"/>
          <p:cNvSpPr/>
          <p:nvPr/>
        </p:nvSpPr>
        <p:spPr>
          <a:xfrm>
            <a:off x="3558240" y="4627440"/>
            <a:ext cx="2590560" cy="49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Stack Frame Organization - IV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162840" y="1814040"/>
            <a:ext cx="1428480" cy="4214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5877000" y="60163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5473800" y="583164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162840" y="2885760"/>
            <a:ext cx="1428480" cy="1928520"/>
          </a:xfrm>
          <a:prstGeom prst="rect">
            <a:avLst/>
          </a:prstGeom>
          <a:solidFill>
            <a:schemeClr val="accent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Variables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6162840" y="1814040"/>
            <a:ext cx="1428480" cy="1071360"/>
          </a:xfrm>
          <a:prstGeom prst="rect">
            <a:avLst/>
          </a:prstGeom>
          <a:solidFill>
            <a:schemeClr val="accent5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save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6162840" y="4814640"/>
            <a:ext cx="1428480" cy="5713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Function Parameters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Line 8"/>
          <p:cNvSpPr/>
          <p:nvPr/>
        </p:nvSpPr>
        <p:spPr>
          <a:xfrm>
            <a:off x="6162840" y="5743080"/>
            <a:ext cx="14284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6454800" y="570276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6444720" y="5385960"/>
            <a:ext cx="88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old 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12160" y="2414880"/>
            <a:ext cx="44330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*foo(int x, int y , int z)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int a;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char array[500];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double d;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a = x+y+goo(d,z);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1285920" y="2857680"/>
            <a:ext cx="2285640" cy="11426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3"/>
          <p:cNvSpPr/>
          <p:nvPr/>
        </p:nvSpPr>
        <p:spPr>
          <a:xfrm>
            <a:off x="3454560" y="3092760"/>
            <a:ext cx="2693880" cy="77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3009240" y="4401000"/>
            <a:ext cx="548280" cy="2984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5"/>
          <p:cNvSpPr/>
          <p:nvPr/>
        </p:nvSpPr>
        <p:spPr>
          <a:xfrm>
            <a:off x="3558240" y="4627440"/>
            <a:ext cx="2590560" cy="49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870920" y="4385880"/>
            <a:ext cx="548280" cy="298440"/>
          </a:xfrm>
          <a:custGeom>
            <a:avLst/>
            <a:gdLst/>
            <a:ahLst/>
            <a:cxnLst/>
            <a:rect l="l" t="t" r="r" b="b"/>
            <a:pathLst>
              <a:path w="548640" h="298828">
                <a:moveTo>
                  <a:pt x="182880" y="17474"/>
                </a:moveTo>
                <a:cubicBezTo>
                  <a:pt x="119575" y="26852"/>
                  <a:pt x="73529" y="2935"/>
                  <a:pt x="28135" y="59678"/>
                </a:cubicBezTo>
                <a:cubicBezTo>
                  <a:pt x="17573" y="72880"/>
                  <a:pt x="9378" y="87813"/>
                  <a:pt x="0" y="101881"/>
                </a:cubicBezTo>
                <a:cubicBezTo>
                  <a:pt x="4689" y="139395"/>
                  <a:pt x="3204" y="178211"/>
                  <a:pt x="14067" y="214422"/>
                </a:cubicBezTo>
                <a:cubicBezTo>
                  <a:pt x="17878" y="227126"/>
                  <a:pt x="31846" y="234272"/>
                  <a:pt x="42203" y="242558"/>
                </a:cubicBezTo>
                <a:cubicBezTo>
                  <a:pt x="55405" y="253120"/>
                  <a:pt x="69284" y="263132"/>
                  <a:pt x="84406" y="270693"/>
                </a:cubicBezTo>
                <a:cubicBezTo>
                  <a:pt x="113247" y="285114"/>
                  <a:pt x="170189" y="293477"/>
                  <a:pt x="196947" y="298828"/>
                </a:cubicBezTo>
                <a:cubicBezTo>
                  <a:pt x="300110" y="294139"/>
                  <a:pt x="403965" y="297570"/>
                  <a:pt x="506437" y="284761"/>
                </a:cubicBezTo>
                <a:cubicBezTo>
                  <a:pt x="519598" y="283116"/>
                  <a:pt x="527748" y="267998"/>
                  <a:pt x="534572" y="256625"/>
                </a:cubicBezTo>
                <a:cubicBezTo>
                  <a:pt x="542201" y="243909"/>
                  <a:pt x="543951" y="228490"/>
                  <a:pt x="548640" y="214422"/>
                </a:cubicBezTo>
                <a:cubicBezTo>
                  <a:pt x="543790" y="175622"/>
                  <a:pt x="542190" y="103051"/>
                  <a:pt x="520504" y="59678"/>
                </a:cubicBezTo>
                <a:cubicBezTo>
                  <a:pt x="512943" y="44555"/>
                  <a:pt x="507491" y="25035"/>
                  <a:pt x="492369" y="17474"/>
                </a:cubicBezTo>
                <a:cubicBezTo>
                  <a:pt x="466857" y="4718"/>
                  <a:pt x="436457" y="4702"/>
                  <a:pt x="407963" y="3407"/>
                </a:cubicBezTo>
                <a:cubicBezTo>
                  <a:pt x="333013" y="0"/>
                  <a:pt x="246185" y="8096"/>
                  <a:pt x="182880" y="174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 flipV="1">
            <a:off x="2363760" y="2363760"/>
            <a:ext cx="3785040" cy="203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Function Call and SF Creation - I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358240" y="1920240"/>
            <a:ext cx="3328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buClr>
                <a:srgbClr val="FE8637"/>
              </a:buClr>
              <a:buSzPct val="68000"/>
              <a:buFont typeface="Lucida Sans Unicode"/>
              <a:buAutoNum type="arabicPeriod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Push variables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035080" y="258444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2166120" y="228636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3864600" y="2594520"/>
            <a:ext cx="999720" cy="3142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3588120" y="2284560"/>
            <a:ext cx="162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stack + heap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2035080" y="2584440"/>
            <a:ext cx="999720" cy="128556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2035080" y="3870000"/>
            <a:ext cx="999720" cy="9284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2035080" y="4812840"/>
            <a:ext cx="999720" cy="9284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1749600" y="336384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1"/>
          <p:cNvSpPr/>
          <p:nvPr/>
        </p:nvSpPr>
        <p:spPr>
          <a:xfrm>
            <a:off x="1335240" y="3179520"/>
            <a:ext cx="46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3583800" y="3787920"/>
            <a:ext cx="285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3"/>
          <p:cNvSpPr/>
          <p:nvPr/>
        </p:nvSpPr>
        <p:spPr>
          <a:xfrm>
            <a:off x="3180600" y="36036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 rot="5400000">
            <a:off x="-286200" y="4222800"/>
            <a:ext cx="3214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5"/>
          <p:cNvSpPr/>
          <p:nvPr/>
        </p:nvSpPr>
        <p:spPr>
          <a:xfrm>
            <a:off x="694440" y="2044080"/>
            <a:ext cx="1289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high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addresses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1075680" y="5701320"/>
            <a:ext cx="56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3858120" y="2615400"/>
            <a:ext cx="999720" cy="11426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 SF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>
            <a:off x="3858120" y="3415320"/>
            <a:ext cx="999720" cy="3567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Foo’s Args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62F89EA87C448262665F2DC4B700" ma:contentTypeVersion="2" ma:contentTypeDescription="Create a new document." ma:contentTypeScope="" ma:versionID="314246458c0a99492a8e45bb2ec8e8de">
  <xsd:schema xmlns:xsd="http://www.w3.org/2001/XMLSchema" xmlns:xs="http://www.w3.org/2001/XMLSchema" xmlns:p="http://schemas.microsoft.com/office/2006/metadata/properties" xmlns:ns2="4c09eb74-ef50-460f-a020-d89d722fbb08" targetNamespace="http://schemas.microsoft.com/office/2006/metadata/properties" ma:root="true" ma:fieldsID="f0a692a62502e07cd89998343f51f094" ns2:_="">
    <xsd:import namespace="4c09eb74-ef50-460f-a020-d89d722fb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9eb74-ef50-460f-a020-d89d722fb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89BA70-A899-415C-8D40-64918EB370F5}"/>
</file>

<file path=customXml/itemProps2.xml><?xml version="1.0" encoding="utf-8"?>
<ds:datastoreItem xmlns:ds="http://schemas.openxmlformats.org/officeDocument/2006/customXml" ds:itemID="{CA5FB046-600C-4D63-8F86-FB89EDBA9D9A}"/>
</file>

<file path=customXml/itemProps3.xml><?xml version="1.0" encoding="utf-8"?>
<ds:datastoreItem xmlns:ds="http://schemas.openxmlformats.org/officeDocument/2006/customXml" ds:itemID="{4365F2F3-9177-427C-8A0D-36A094C8B988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33091</TotalTime>
  <Words>945</Words>
  <Application>Microsoft Office PowerPoint</Application>
  <PresentationFormat>On-screen Show (4:3)</PresentationFormat>
  <Paragraphs>404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Courier New</vt:lpstr>
      <vt:lpstr>DejaVu Sans</vt:lpstr>
      <vt:lpstr>Lucida Sans Unicode</vt:lpstr>
      <vt:lpstr>Symbol</vt:lpstr>
      <vt:lpstr>Times New Roman</vt:lpstr>
      <vt:lpstr>Tw Cen MT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cs180</dc:title>
  <dc:subject/>
  <dc:creator>EdwardSim</dc:creator>
  <dc:description/>
  <cp:lastModifiedBy>William ZHENG</cp:lastModifiedBy>
  <cp:revision>2833</cp:revision>
  <cp:lastPrinted>2016-09-19T03:22:34Z</cp:lastPrinted>
  <dcterms:created xsi:type="dcterms:W3CDTF">2010-04-16T03:09:22Z</dcterms:created>
  <dcterms:modified xsi:type="dcterms:W3CDTF">2019-02-18T02:23:21Z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  <property fmtid="{D5CDD505-2E9C-101B-9397-08002B2CF9AE}" pid="12" name="ContentTypeId">
    <vt:lpwstr>0x0101003CC562F89EA87C448262665F2DC4B700</vt:lpwstr>
  </property>
</Properties>
</file>