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263" r:id="rId3"/>
    <p:sldId id="264" r:id="rId4"/>
    <p:sldId id="269" r:id="rId5"/>
    <p:sldId id="256" r:id="rId6"/>
    <p:sldId id="266" r:id="rId7"/>
    <p:sldId id="268" r:id="rId8"/>
    <p:sldId id="258" r:id="rId9"/>
    <p:sldId id="260" r:id="rId10"/>
    <p:sldId id="261" r:id="rId11"/>
    <p:sldId id="259" r:id="rId12"/>
    <p:sldId id="25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p:restoredTop sz="94643"/>
  </p:normalViewPr>
  <p:slideViewPr>
    <p:cSldViewPr snapToGrid="0" snapToObjects="1">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1E3CE-07C4-4646-BDEA-F4A17E0BA069}" type="datetimeFigureOut">
              <a:rPr lang="en-US" smtClean="0"/>
              <a:t>4/9/2020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A97C61-3B6A-4764-ACCD-E1970EC4F1ED}" type="slidenum">
              <a:rPr lang="en-US" smtClean="0"/>
              <a:t>‹#›</a:t>
            </a:fld>
            <a:endParaRPr lang="en-US"/>
          </a:p>
        </p:txBody>
      </p:sp>
    </p:spTree>
    <p:extLst>
      <p:ext uri="{BB962C8B-B14F-4D97-AF65-F5344CB8AC3E}">
        <p14:creationId xmlns:p14="http://schemas.microsoft.com/office/powerpoint/2010/main" val="1959473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A97C61-3B6A-4764-ACCD-E1970EC4F1ED}" type="slidenum">
              <a:rPr lang="en-US" smtClean="0"/>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28D7BF7-23DB-0949-BC77-118F0AB4BCA1}"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4229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656881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377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8D7BF7-23DB-0949-BC77-118F0AB4BCA1}"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3495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8D7BF7-23DB-0949-BC77-118F0AB4BCA1}" type="datetimeFigureOut">
              <a:rPr lang="en-US" smtClean="0"/>
              <a:pPr/>
              <a:t>4/9/2020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05669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28D7BF7-23DB-0949-BC77-118F0AB4BCA1}"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022655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8D7BF7-23DB-0949-BC77-118F0AB4BCA1}" type="datetimeFigureOut">
              <a:rPr lang="en-US" smtClean="0"/>
              <a:pPr/>
              <a:t>4/9/2020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452386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8D7BF7-23DB-0949-BC77-118F0AB4BCA1}" type="datetimeFigureOut">
              <a:rPr lang="en-US" smtClean="0"/>
              <a:pPr/>
              <a:t>4/9/2020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963361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8D7BF7-23DB-0949-BC77-118F0AB4BCA1}" type="datetimeFigureOut">
              <a:rPr lang="en-US" smtClean="0"/>
              <a:pPr/>
              <a:t>4/9/2020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213849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13903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8D7BF7-23DB-0949-BC77-118F0AB4BCA1}" type="datetimeFigureOut">
              <a:rPr lang="en-US" smtClean="0"/>
              <a:pPr/>
              <a:t>4/9/2020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53FDA5-CA9D-8E49-A1A6-F66F2B423400}" type="slidenum">
              <a:rPr lang="en-US" smtClean="0"/>
              <a:pPr/>
              <a:t>‹#›</a:t>
            </a:fld>
            <a:endParaRPr lang="en-US"/>
          </a:p>
        </p:txBody>
      </p:sp>
    </p:spTree>
    <p:extLst>
      <p:ext uri="{BB962C8B-B14F-4D97-AF65-F5344CB8AC3E}">
        <p14:creationId xmlns:p14="http://schemas.microsoft.com/office/powerpoint/2010/main" val="98989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D7BF7-23DB-0949-BC77-118F0AB4BCA1}" type="datetimeFigureOut">
              <a:rPr lang="en-US" smtClean="0"/>
              <a:pPr/>
              <a:t>4/9/2020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53FDA5-CA9D-8E49-A1A6-F66F2B423400}" type="slidenum">
              <a:rPr lang="en-US" smtClean="0"/>
              <a:pPr/>
              <a:t>‹#›</a:t>
            </a:fld>
            <a:endParaRPr lang="en-US"/>
          </a:p>
        </p:txBody>
      </p:sp>
    </p:spTree>
    <p:extLst>
      <p:ext uri="{BB962C8B-B14F-4D97-AF65-F5344CB8AC3E}">
        <p14:creationId xmlns:p14="http://schemas.microsoft.com/office/powerpoint/2010/main" val="183137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6846" y="0"/>
            <a:ext cx="11170025" cy="6858000"/>
          </a:xfrm>
        </p:spPr>
        <p:txBody>
          <a:bodyPr anchor="ctr" anchorCtr="1">
            <a:noAutofit/>
          </a:bodyPr>
          <a:lstStyle/>
          <a:p>
            <a:pPr algn="l">
              <a:spcBef>
                <a:spcPts val="1200"/>
              </a:spcBef>
            </a:pPr>
            <a:r>
              <a:rPr lang="en-US" sz="2000" b="1" dirty="0" smtClean="0">
                <a:solidFill>
                  <a:schemeClr val="accent4">
                    <a:lumMod val="60000"/>
                    <a:lumOff val="40000"/>
                  </a:schemeClr>
                </a:solidFill>
              </a:rPr>
              <a:t>This template is guide for creating your Game Project credits. However, your credits must be listed in this exact order shown on this page.</a:t>
            </a:r>
            <a:r>
              <a:rPr lang="en-US" sz="2000" dirty="0" smtClean="0">
                <a:solidFill>
                  <a:schemeClr val="bg1"/>
                </a:solidFill>
              </a:rPr>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The first two screens/sections come </a:t>
            </a:r>
            <a:r>
              <a:rPr lang="en-US" sz="2000" u="sng" dirty="0" smtClean="0">
                <a:solidFill>
                  <a:schemeClr val="bg1"/>
                </a:solidFill>
              </a:rPr>
              <a:t>before </a:t>
            </a:r>
            <a:r>
              <a:rPr lang="en-US" sz="2000" dirty="0" smtClean="0">
                <a:solidFill>
                  <a:schemeClr val="bg1"/>
                </a:solidFill>
              </a:rPr>
              <a:t>your game launches.</a:t>
            </a:r>
            <a:br>
              <a:rPr lang="en-US" sz="2000" dirty="0" smtClean="0">
                <a:solidFill>
                  <a:schemeClr val="bg1"/>
                </a:solidFill>
              </a:rPr>
            </a:br>
            <a:r>
              <a:rPr lang="en-US" sz="2000" dirty="0" smtClean="0">
                <a:solidFill>
                  <a:schemeClr val="bg1"/>
                </a:solidFill>
              </a:rPr>
              <a:t>1. The official  white </a:t>
            </a:r>
            <a:r>
              <a:rPr lang="en-US" sz="2000" dirty="0" err="1" smtClean="0">
                <a:solidFill>
                  <a:schemeClr val="bg1"/>
                </a:solidFill>
              </a:rPr>
              <a:t>DigiPen</a:t>
            </a:r>
            <a:r>
              <a:rPr lang="en-US" sz="2000" dirty="0" smtClean="0">
                <a:solidFill>
                  <a:schemeClr val="bg1"/>
                </a:solidFill>
              </a:rPr>
              <a:t> logo on a black screen – The logo must be large and centered. This also needs a small copyright notice at the bottom center. </a:t>
            </a:r>
            <a:br>
              <a:rPr lang="en-US" sz="2000" dirty="0" smtClean="0">
                <a:solidFill>
                  <a:schemeClr val="bg1"/>
                </a:solidFill>
              </a:rPr>
            </a:br>
            <a:r>
              <a:rPr lang="en-US" sz="2000" dirty="0" smtClean="0">
                <a:solidFill>
                  <a:schemeClr val="bg1"/>
                </a:solidFill>
              </a:rPr>
              <a:t>2. Game name and/or game logo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The rest of these credits screens or sections come in this order </a:t>
            </a:r>
            <a:r>
              <a:rPr lang="en-US" sz="2000" u="sng" dirty="0" smtClean="0">
                <a:solidFill>
                  <a:schemeClr val="bg1"/>
                </a:solidFill>
              </a:rPr>
              <a:t>after</a:t>
            </a:r>
            <a:r>
              <a:rPr lang="en-US" sz="2000" dirty="0" smtClean="0">
                <a:solidFill>
                  <a:schemeClr val="bg1"/>
                </a:solidFill>
              </a:rPr>
              <a:t> </a:t>
            </a:r>
            <a:r>
              <a:rPr lang="en-US" sz="2000" dirty="0" err="1" smtClean="0">
                <a:solidFill>
                  <a:schemeClr val="bg1"/>
                </a:solidFill>
              </a:rPr>
              <a:t>gameplay</a:t>
            </a:r>
            <a:r>
              <a:rPr lang="en-US" sz="2000" dirty="0" smtClean="0">
                <a:solidFill>
                  <a:schemeClr val="bg1"/>
                </a:solidFill>
              </a:rPr>
              <a:t> is complete:</a:t>
            </a:r>
            <a:br>
              <a:rPr lang="en-US" sz="2000" dirty="0" smtClean="0">
                <a:solidFill>
                  <a:schemeClr val="bg1"/>
                </a:solidFill>
              </a:rPr>
            </a:br>
            <a:r>
              <a:rPr lang="en-US" sz="2000" dirty="0" smtClean="0">
                <a:solidFill>
                  <a:schemeClr val="bg1"/>
                </a:solidFill>
              </a:rPr>
              <a:t>3. Team name and/or logo</a:t>
            </a:r>
            <a:br>
              <a:rPr lang="en-US" sz="2000" dirty="0" smtClean="0">
                <a:solidFill>
                  <a:schemeClr val="bg1"/>
                </a:solidFill>
              </a:rPr>
            </a:br>
            <a:r>
              <a:rPr lang="en-US" sz="2000" dirty="0" smtClean="0">
                <a:solidFill>
                  <a:schemeClr val="bg1"/>
                </a:solidFill>
              </a:rPr>
              <a:t>4. List of students and their credits who worked on the game</a:t>
            </a:r>
            <a:br>
              <a:rPr lang="en-US" sz="2000" dirty="0" smtClean="0">
                <a:solidFill>
                  <a:schemeClr val="bg1"/>
                </a:solidFill>
              </a:rPr>
            </a:br>
            <a:r>
              <a:rPr lang="en-US" sz="2000" dirty="0" smtClean="0">
                <a:solidFill>
                  <a:schemeClr val="bg1"/>
                </a:solidFill>
              </a:rPr>
              <a:t>5. List of faculty and advisors</a:t>
            </a:r>
            <a:br>
              <a:rPr lang="en-US" sz="2000" dirty="0" smtClean="0">
                <a:solidFill>
                  <a:schemeClr val="bg1"/>
                </a:solidFill>
              </a:rPr>
            </a:br>
            <a:r>
              <a:rPr lang="en-US" sz="2000" dirty="0" smtClean="0">
                <a:solidFill>
                  <a:schemeClr val="bg1"/>
                </a:solidFill>
              </a:rPr>
              <a:t>6. “Created at </a:t>
            </a:r>
            <a:r>
              <a:rPr lang="en-US" sz="2000" dirty="0" err="1" smtClean="0">
                <a:solidFill>
                  <a:schemeClr val="bg1"/>
                </a:solidFill>
              </a:rPr>
              <a:t>DigiPen</a:t>
            </a:r>
            <a:r>
              <a:rPr lang="en-US" sz="2000" dirty="0" smtClean="0">
                <a:solidFill>
                  <a:schemeClr val="bg1"/>
                </a:solidFill>
              </a:rPr>
              <a:t>” screen with President and Executives listed and a small, correct copyright notice at the bottom</a:t>
            </a:r>
            <a:br>
              <a:rPr lang="en-US" sz="2000" dirty="0" smtClean="0">
                <a:solidFill>
                  <a:schemeClr val="bg1"/>
                </a:solidFill>
              </a:rPr>
            </a:br>
            <a:r>
              <a:rPr lang="en-US" sz="2000" dirty="0" smtClean="0">
                <a:solidFill>
                  <a:schemeClr val="bg1"/>
                </a:solidFill>
              </a:rPr>
              <a:t>7. Credits and/or logos for software, tools and libraries used on your project</a:t>
            </a:r>
            <a:r>
              <a:rPr lang="en-US" sz="2000" dirty="0">
                <a:solidFill>
                  <a:schemeClr val="bg1"/>
                </a:solidFill>
              </a:rPr>
              <a:t/>
            </a:r>
            <a:br>
              <a:rPr lang="en-US" sz="2000" dirty="0">
                <a:solidFill>
                  <a:schemeClr val="bg1"/>
                </a:solidFill>
              </a:rPr>
            </a:br>
            <a:r>
              <a:rPr lang="en-US" sz="2000" dirty="0">
                <a:solidFill>
                  <a:schemeClr val="bg1"/>
                </a:solidFill>
              </a:rPr>
              <a:t/>
            </a:r>
            <a:br>
              <a:rPr lang="en-US" sz="2000" dirty="0">
                <a:solidFill>
                  <a:schemeClr val="bg1"/>
                </a:solidFill>
              </a:rPr>
            </a:br>
            <a:r>
              <a:rPr lang="en-US" sz="2000" dirty="0" smtClean="0">
                <a:solidFill>
                  <a:schemeClr val="bg1"/>
                </a:solidFill>
              </a:rPr>
              <a:t>You may use multiple screens or rolling credits. </a:t>
            </a:r>
            <a:br>
              <a:rPr lang="en-US" sz="2000" dirty="0" smtClean="0">
                <a:solidFill>
                  <a:schemeClr val="bg1"/>
                </a:solidFill>
              </a:rPr>
            </a:br>
            <a:r>
              <a:rPr lang="en-US" sz="2000" dirty="0" smtClean="0">
                <a:solidFill>
                  <a:schemeClr val="bg1"/>
                </a:solidFill>
              </a:rPr>
              <a:t/>
            </a:r>
            <a:br>
              <a:rPr lang="en-US" sz="2000" dirty="0" smtClean="0">
                <a:solidFill>
                  <a:schemeClr val="bg1"/>
                </a:solidFill>
              </a:rPr>
            </a:br>
            <a:r>
              <a:rPr lang="en-US" sz="2000" dirty="0" smtClean="0">
                <a:solidFill>
                  <a:schemeClr val="bg1"/>
                </a:solidFill>
              </a:rPr>
              <a:t>The exact fonts, colors, background, etc can be changed to suit the art style of your game. You can be creative with our credits if you wish but they must be clear and legible. </a:t>
            </a:r>
          </a:p>
        </p:txBody>
      </p:sp>
    </p:spTree>
    <p:extLst>
      <p:ext uri="{BB962C8B-B14F-4D97-AF65-F5344CB8AC3E}">
        <p14:creationId xmlns:p14="http://schemas.microsoft.com/office/powerpoint/2010/main" val="2117876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cap="small" dirty="0">
                <a:solidFill>
                  <a:schemeClr val="bg1"/>
                </a:solidFill>
              </a:rPr>
              <a:t>GRAPHICS PROGRAMMER</a:t>
            </a:r>
            <a:br>
              <a:rPr lang="en-US" sz="2800" b="1" cap="small" dirty="0">
                <a:solidFill>
                  <a:schemeClr val="bg1"/>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LEVEL DESIGNER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ENVIRONMENT </a:t>
            </a:r>
            <a:r>
              <a:rPr lang="en-US" sz="2800" b="1" cap="small" dirty="0" smtClean="0">
                <a:solidFill>
                  <a:schemeClr val="bg1"/>
                </a:solidFill>
              </a:rPr>
              <a:t>ARTIST and UI</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smtClean="0">
                <a:solidFill>
                  <a:schemeClr val="bg1"/>
                </a:solidFill>
              </a:rPr>
              <a:t>COMPOSER</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SPECIAL THANKS</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136368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000" b="1" dirty="0" smtClean="0">
                <a:solidFill>
                  <a:schemeClr val="bg1"/>
                </a:solidFill>
              </a:rPr>
              <a:t>(List all the instructors who worked with your courses for both semesters. </a:t>
            </a:r>
            <a:br>
              <a:rPr lang="en-US" sz="2000" b="1" dirty="0" smtClean="0">
                <a:solidFill>
                  <a:schemeClr val="bg1"/>
                </a:solidFill>
              </a:rPr>
            </a:br>
            <a:r>
              <a:rPr lang="en-US" sz="2000" b="1" dirty="0" smtClean="0">
                <a:solidFill>
                  <a:schemeClr val="bg1"/>
                </a:solidFill>
              </a:rPr>
              <a:t>This may extend beyond a single screen.)</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3600" b="1" dirty="0" smtClean="0">
                <a:solidFill>
                  <a:schemeClr val="bg1"/>
                </a:solidFill>
              </a:rPr>
              <a:t>Faculty and Advisors</a:t>
            </a:r>
            <a:br>
              <a:rPr lang="en-US" sz="36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2400" b="1" dirty="0" smtClean="0">
                <a:solidFill>
                  <a:schemeClr val="bg1"/>
                </a:solidFill>
              </a:rPr>
              <a:t>Design and Production </a:t>
            </a:r>
            <a:br>
              <a:rPr lang="en-US" sz="2400" b="1" dirty="0" smtClean="0">
                <a:solidFill>
                  <a:schemeClr val="bg1"/>
                </a:solidFill>
              </a:rPr>
            </a:br>
            <a:r>
              <a:rPr lang="en-US" sz="2400" b="1" dirty="0" smtClean="0">
                <a:solidFill>
                  <a:schemeClr val="accent4">
                    <a:lumMod val="60000"/>
                    <a:lumOff val="40000"/>
                  </a:schemeClr>
                </a:solidFill>
              </a:rPr>
              <a:t>List all instructors</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Art</a:t>
            </a:r>
            <a:br>
              <a:rPr lang="en-US" sz="2400" b="1" dirty="0" smtClean="0">
                <a:solidFill>
                  <a:schemeClr val="bg1"/>
                </a:solidFill>
              </a:rPr>
            </a:br>
            <a:r>
              <a:rPr lang="en-US" sz="2400" b="1" dirty="0" smtClean="0">
                <a:solidFill>
                  <a:schemeClr val="accent4">
                    <a:lumMod val="60000"/>
                    <a:lumOff val="40000"/>
                  </a:schemeClr>
                </a:solidFill>
              </a:rPr>
              <a:t>List all instructors</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Programming</a:t>
            </a:r>
            <a:br>
              <a:rPr lang="en-US" sz="2400" b="1" dirty="0" smtClean="0">
                <a:solidFill>
                  <a:schemeClr val="bg1"/>
                </a:solidFill>
              </a:rPr>
            </a:br>
            <a:r>
              <a:rPr lang="en-US" sz="2400" b="1" dirty="0" smtClean="0">
                <a:solidFill>
                  <a:schemeClr val="accent4">
                    <a:lumMod val="60000"/>
                    <a:lumOff val="40000"/>
                  </a:schemeClr>
                </a:solidFill>
              </a:rPr>
              <a:t>List all instructors</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Audio</a:t>
            </a:r>
            <a:br>
              <a:rPr lang="en-US" sz="2400" b="1" dirty="0" smtClean="0">
                <a:solidFill>
                  <a:schemeClr val="bg1"/>
                </a:solidFill>
              </a:rPr>
            </a:br>
            <a:r>
              <a:rPr lang="en-US" sz="2400" b="1" dirty="0" smtClean="0">
                <a:solidFill>
                  <a:schemeClr val="accent4">
                    <a:lumMod val="60000"/>
                    <a:lumOff val="40000"/>
                  </a:schemeClr>
                </a:solidFill>
              </a:rPr>
              <a:t>List all instructors</a:t>
            </a: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Lab management and IT</a:t>
            </a:r>
            <a:br>
              <a:rPr lang="en-US" sz="2400" b="1" dirty="0" smtClean="0">
                <a:solidFill>
                  <a:schemeClr val="bg1"/>
                </a:solidFill>
              </a:rPr>
            </a:br>
            <a:r>
              <a:rPr lang="en-US" sz="2400" b="1" dirty="0" smtClean="0">
                <a:solidFill>
                  <a:schemeClr val="accent4">
                    <a:lumMod val="60000"/>
                    <a:lumOff val="40000"/>
                  </a:schemeClr>
                </a:solidFill>
              </a:rPr>
              <a:t>List all who were important to the project</a:t>
            </a:r>
            <a:r>
              <a:rPr lang="en-US" sz="2800" b="1" dirty="0">
                <a:solidFill>
                  <a:schemeClr val="bg1"/>
                </a:solidFill>
              </a:rPr>
              <a:t/>
            </a:r>
            <a:br>
              <a:rPr lang="en-US" sz="2800" b="1" dirty="0">
                <a:solidFill>
                  <a:schemeClr val="bg1"/>
                </a:solidFill>
              </a:rPr>
            </a:br>
            <a:r>
              <a:rPr lang="en-US" sz="2400" b="1" dirty="0" smtClean="0">
                <a:solidFill>
                  <a:schemeClr val="bg1"/>
                </a:solidFill>
              </a:rPr>
              <a:t>Special Thanks</a:t>
            </a:r>
            <a:br>
              <a:rPr lang="en-US" sz="2400" b="1" dirty="0" smtClean="0">
                <a:solidFill>
                  <a:schemeClr val="bg1"/>
                </a:solidFill>
              </a:rPr>
            </a:br>
            <a:r>
              <a:rPr lang="en-US" sz="2400" b="1" dirty="0" smtClean="0">
                <a:solidFill>
                  <a:schemeClr val="accent4">
                    <a:lumMod val="60000"/>
                    <a:lumOff val="40000"/>
                  </a:schemeClr>
                </a:solidFill>
              </a:rPr>
              <a:t>List anyone you wish here </a:t>
            </a:r>
            <a:endParaRPr lang="en-US" sz="2400" b="1" dirty="0">
              <a:solidFill>
                <a:schemeClr val="accent4">
                  <a:lumMod val="60000"/>
                  <a:lumOff val="40000"/>
                </a:schemeClr>
              </a:solidFill>
            </a:endParaRPr>
          </a:p>
        </p:txBody>
      </p:sp>
    </p:spTree>
    <p:extLst>
      <p:ext uri="{BB962C8B-B14F-4D97-AF65-F5344CB8AC3E}">
        <p14:creationId xmlns:p14="http://schemas.microsoft.com/office/powerpoint/2010/main" val="764379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dirty="0" smtClean="0">
                <a:solidFill>
                  <a:schemeClr val="bg1"/>
                </a:solidFill>
              </a:rPr>
              <a:t>Created at </a:t>
            </a:r>
            <a:br>
              <a:rPr lang="en-US" sz="2800" b="1" dirty="0" smtClean="0">
                <a:solidFill>
                  <a:schemeClr val="bg1"/>
                </a:solidFill>
              </a:rPr>
            </a:br>
            <a:r>
              <a:rPr lang="en-US" sz="2800" b="1" dirty="0" err="1" smtClean="0">
                <a:solidFill>
                  <a:schemeClr val="bg1"/>
                </a:solidFill>
              </a:rPr>
              <a:t>DigiPen</a:t>
            </a:r>
            <a:r>
              <a:rPr lang="en-US" sz="2800" b="1" dirty="0" smtClean="0">
                <a:solidFill>
                  <a:schemeClr val="bg1"/>
                </a:solidFill>
              </a:rPr>
              <a:t> Institute of Technology</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3600" b="1" dirty="0" smtClean="0">
                <a:solidFill>
                  <a:schemeClr val="bg1"/>
                </a:solidFill>
              </a:rPr>
              <a:t>PRESIDENT</a:t>
            </a:r>
            <a:r>
              <a:rPr lang="en-US" sz="3200" b="1" dirty="0">
                <a:solidFill>
                  <a:schemeClr val="bg1"/>
                </a:solidFill>
              </a:rPr>
              <a:t/>
            </a:r>
            <a:br>
              <a:rPr lang="en-US" sz="3200" b="1" dirty="0">
                <a:solidFill>
                  <a:schemeClr val="bg1"/>
                </a:solidFill>
              </a:rPr>
            </a:br>
            <a:r>
              <a:rPr lang="en-US" sz="2800" b="1" dirty="0">
                <a:solidFill>
                  <a:schemeClr val="bg1"/>
                </a:solidFill>
              </a:rPr>
              <a:t>CLAUDE COMAIR</a:t>
            </a:r>
            <a:r>
              <a:rPr lang="en-US" sz="4400" b="1" dirty="0">
                <a:solidFill>
                  <a:schemeClr val="bg1"/>
                </a:solidFill>
              </a:rPr>
              <a:t/>
            </a:r>
            <a:br>
              <a:rPr lang="en-US" sz="4400" b="1" dirty="0">
                <a:solidFill>
                  <a:schemeClr val="bg1"/>
                </a:solidFill>
              </a:rPr>
            </a:br>
            <a:r>
              <a:rPr lang="en-US" sz="1600" b="1" dirty="0">
                <a:solidFill>
                  <a:schemeClr val="bg1"/>
                </a:solidFill>
              </a:rPr>
              <a:t/>
            </a:r>
            <a:br>
              <a:rPr lang="en-US" sz="1600" b="1" dirty="0">
                <a:solidFill>
                  <a:schemeClr val="bg1"/>
                </a:solidFill>
              </a:rPr>
            </a:br>
            <a:r>
              <a:rPr lang="en-US" sz="3600" b="1" dirty="0">
                <a:solidFill>
                  <a:schemeClr val="bg1"/>
                </a:solidFill>
              </a:rPr>
              <a:t>EXECUTIVES</a:t>
            </a:r>
            <a:r>
              <a:rPr lang="en-US" sz="2800" b="1" dirty="0">
                <a:solidFill>
                  <a:schemeClr val="bg1"/>
                </a:solidFill>
              </a:rPr>
              <a:t/>
            </a:r>
            <a:br>
              <a:rPr lang="en-US" sz="2800" b="1" dirty="0">
                <a:solidFill>
                  <a:schemeClr val="bg1"/>
                </a:solidFill>
              </a:rPr>
            </a:br>
            <a:r>
              <a:rPr lang="en-US" sz="2800" b="1" smtClean="0">
                <a:solidFill>
                  <a:schemeClr val="bg1"/>
                </a:solidFill>
              </a:rPr>
              <a:t> JASON </a:t>
            </a:r>
            <a:r>
              <a:rPr lang="en-US" sz="2800" b="1" dirty="0">
                <a:solidFill>
                  <a:schemeClr val="bg1"/>
                </a:solidFill>
              </a:rPr>
              <a:t>CHU  </a:t>
            </a:r>
            <a:r>
              <a:rPr lang="en-US" sz="2800" b="1">
                <a:solidFill>
                  <a:schemeClr val="bg1"/>
                </a:solidFill>
              </a:rPr>
              <a:t> </a:t>
            </a:r>
            <a:r>
              <a:rPr lang="en-US" sz="2800" b="1" smtClean="0">
                <a:solidFill>
                  <a:schemeClr val="bg1"/>
                </a:solidFill>
              </a:rPr>
              <a:t>SAMIR </a:t>
            </a:r>
            <a:r>
              <a:rPr lang="en-US" sz="2800" b="1" dirty="0" smtClean="0">
                <a:solidFill>
                  <a:schemeClr val="bg1"/>
                </a:solidFill>
              </a:rPr>
              <a:t>ABOU SAMRA   MICHELE </a:t>
            </a:r>
            <a:r>
              <a:rPr lang="en-US" sz="2800" b="1" dirty="0">
                <a:solidFill>
                  <a:schemeClr val="bg1"/>
                </a:solidFill>
              </a:rPr>
              <a:t>COMAIR</a:t>
            </a:r>
            <a:br>
              <a:rPr lang="en-US" sz="2800" b="1" dirty="0">
                <a:solidFill>
                  <a:schemeClr val="bg1"/>
                </a:solidFill>
              </a:rPr>
            </a:br>
            <a:r>
              <a:rPr lang="en-US" sz="2800" b="1" dirty="0">
                <a:solidFill>
                  <a:schemeClr val="bg1"/>
                </a:solidFill>
              </a:rPr>
              <a:t>  ANGELA KUGLER   ERIK MOHRMANN</a:t>
            </a:r>
            <a:br>
              <a:rPr lang="en-US" sz="2800" b="1" dirty="0">
                <a:solidFill>
                  <a:schemeClr val="bg1"/>
                </a:solidFill>
              </a:rPr>
            </a:br>
            <a:r>
              <a:rPr lang="en-US" sz="2800" b="1" dirty="0" smtClean="0">
                <a:solidFill>
                  <a:schemeClr val="bg1"/>
                </a:solidFill>
              </a:rPr>
              <a:t>BENJAMIN ELLINGER   MELVIN GONSALVEZ</a:t>
            </a:r>
            <a:br>
              <a:rPr lang="en-US" sz="2800" b="1" dirty="0" smtClean="0">
                <a:solidFill>
                  <a:schemeClr val="bg1"/>
                </a:solidFill>
              </a:rPr>
            </a:br>
            <a:r>
              <a:rPr lang="en-US" sz="4400" b="1" dirty="0" smtClean="0">
                <a:solidFill>
                  <a:schemeClr val="bg1"/>
                </a:solidFill>
              </a:rPr>
              <a:t/>
            </a:r>
            <a:br>
              <a:rPr lang="en-US" sz="4400" b="1" dirty="0" smtClean="0">
                <a:solidFill>
                  <a:schemeClr val="bg1"/>
                </a:solidFill>
              </a:rPr>
            </a:br>
            <a:endParaRPr lang="en-US" sz="1050" b="1" dirty="0">
              <a:solidFill>
                <a:schemeClr val="bg1"/>
              </a:solidFill>
            </a:endParaRPr>
          </a:p>
        </p:txBody>
      </p:sp>
      <p:sp>
        <p:nvSpPr>
          <p:cNvPr id="3" name="Rectangle 2"/>
          <p:cNvSpPr/>
          <p:nvPr/>
        </p:nvSpPr>
        <p:spPr>
          <a:xfrm>
            <a:off x="3048000" y="6194735"/>
            <a:ext cx="6096000" cy="461665"/>
          </a:xfrm>
          <a:prstGeom prst="rect">
            <a:avLst/>
          </a:prstGeom>
        </p:spPr>
        <p:txBody>
          <a:bodyPr>
            <a:spAutoFit/>
          </a:bodyPr>
          <a:lstStyle/>
          <a:p>
            <a:pPr algn="ctr"/>
            <a:r>
              <a:rPr lang="en-US" sz="1200" dirty="0" smtClean="0">
                <a:solidFill>
                  <a:schemeClr val="bg1"/>
                </a:solidFill>
              </a:rPr>
              <a:t>WWW.DIGIPEN.EDU</a:t>
            </a:r>
            <a:br>
              <a:rPr lang="en-US" sz="1200" dirty="0" smtClean="0">
                <a:solidFill>
                  <a:schemeClr val="bg1"/>
                </a:solidFill>
              </a:rPr>
            </a:br>
            <a:r>
              <a:rPr lang="en-US" sz="1200" dirty="0" smtClean="0">
                <a:solidFill>
                  <a:schemeClr val="bg1"/>
                </a:solidFill>
              </a:rPr>
              <a:t>COPYRIGHT © 20</a:t>
            </a:r>
            <a:r>
              <a:rPr lang="en-US" sz="1200" dirty="0" smtClean="0">
                <a:solidFill>
                  <a:schemeClr val="accent4">
                    <a:lumMod val="60000"/>
                    <a:lumOff val="40000"/>
                  </a:schemeClr>
                </a:solidFill>
              </a:rPr>
              <a:t>XX</a:t>
            </a:r>
            <a:r>
              <a:rPr lang="en-US" sz="1200" dirty="0" smtClean="0">
                <a:solidFill>
                  <a:schemeClr val="bg1"/>
                </a:solidFill>
              </a:rPr>
              <a:t> BY DIGIPEN (USA), LLC. ALL RIGHTS RESERVED</a:t>
            </a:r>
            <a:endParaRPr lang="en-US" sz="1200" dirty="0"/>
          </a:p>
        </p:txBody>
      </p:sp>
    </p:spTree>
    <p:extLst>
      <p:ext uri="{BB962C8B-B14F-4D97-AF65-F5344CB8AC3E}">
        <p14:creationId xmlns:p14="http://schemas.microsoft.com/office/powerpoint/2010/main" val="231727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82706" y="0"/>
            <a:ext cx="10963835" cy="6858000"/>
          </a:xfrm>
        </p:spPr>
        <p:txBody>
          <a:bodyPr anchor="ctr" anchorCtr="1">
            <a:noAutofit/>
          </a:bodyPr>
          <a:lstStyle/>
          <a:p>
            <a:pPr>
              <a:spcBef>
                <a:spcPts val="1200"/>
              </a:spcBef>
            </a:pPr>
            <a:r>
              <a:rPr lang="en-US" sz="2400" b="1" dirty="0" smtClean="0">
                <a:solidFill>
                  <a:schemeClr val="bg1"/>
                </a:solidFill>
              </a:rPr>
              <a:t>This slide includes all copyrights and logos for software, tools or libraries </a:t>
            </a:r>
            <a:br>
              <a:rPr lang="en-US" sz="2400" b="1" dirty="0" smtClean="0">
                <a:solidFill>
                  <a:schemeClr val="bg1"/>
                </a:solidFill>
              </a:rPr>
            </a:br>
            <a:r>
              <a:rPr lang="en-US" sz="2400" b="1" dirty="0" smtClean="0">
                <a:solidFill>
                  <a:schemeClr val="bg1"/>
                </a:solidFill>
              </a:rPr>
              <a:t>that you used on your project.  Each of these might have their own requirements which you must look up and follow. If in doubt, include them.</a:t>
            </a:r>
            <a:br>
              <a:rPr lang="en-US" sz="2400" b="1" dirty="0" smtClean="0">
                <a:solidFill>
                  <a:schemeClr val="bg1"/>
                </a:solidFill>
              </a:rPr>
            </a:br>
            <a:r>
              <a:rPr lang="en-US" sz="2400" b="1" dirty="0" smtClean="0">
                <a:solidFill>
                  <a:schemeClr val="bg1"/>
                </a:solidFill>
              </a:rPr>
              <a:t/>
            </a:r>
            <a:br>
              <a:rPr lang="en-US" sz="2400" b="1" dirty="0" smtClean="0">
                <a:solidFill>
                  <a:schemeClr val="bg1"/>
                </a:solidFill>
              </a:rPr>
            </a:br>
            <a:r>
              <a:rPr lang="en-US" sz="2400" b="1" dirty="0" smtClean="0">
                <a:solidFill>
                  <a:schemeClr val="bg1"/>
                </a:solidFill>
              </a:rPr>
              <a:t>This list might include: </a:t>
            </a:r>
            <a:br>
              <a:rPr lang="en-US" sz="2400" b="1" dirty="0" smtClean="0">
                <a:solidFill>
                  <a:schemeClr val="bg1"/>
                </a:solidFill>
              </a:rPr>
            </a:br>
            <a:r>
              <a:rPr lang="en-US" sz="2400" b="1" dirty="0" smtClean="0">
                <a:solidFill>
                  <a:schemeClr val="bg1"/>
                </a:solidFill>
              </a:rPr>
              <a:t>Direct X, FMOD, Spine, Adobe Photoshop, Maya, Unity - or any others that were granted </a:t>
            </a:r>
            <a:r>
              <a:rPr lang="en-US" sz="2400" b="1" dirty="0" smtClean="0">
                <a:solidFill>
                  <a:schemeClr val="bg1">
                    <a:lumMod val="95000"/>
                  </a:schemeClr>
                </a:solidFill>
              </a:rPr>
              <a:t>under a students license.</a:t>
            </a:r>
            <a:br>
              <a:rPr lang="en-US" sz="2400" b="1" dirty="0" smtClean="0">
                <a:solidFill>
                  <a:schemeClr val="bg1">
                    <a:lumMod val="95000"/>
                  </a:schemeClr>
                </a:solidFill>
              </a:rPr>
            </a:br>
            <a:r>
              <a:rPr lang="en-US" sz="2400" b="1" dirty="0" smtClean="0">
                <a:solidFill>
                  <a:schemeClr val="bg1">
                    <a:lumMod val="95000"/>
                  </a:schemeClr>
                </a:solidFill>
              </a:rPr>
              <a:t/>
            </a:r>
            <a:br>
              <a:rPr lang="en-US" sz="2400" b="1" dirty="0" smtClean="0">
                <a:solidFill>
                  <a:schemeClr val="bg1">
                    <a:lumMod val="95000"/>
                  </a:schemeClr>
                </a:solidFill>
              </a:rPr>
            </a:br>
            <a:r>
              <a:rPr lang="en-US" sz="2400" b="1" dirty="0" smtClean="0">
                <a:solidFill>
                  <a:schemeClr val="bg1">
                    <a:lumMod val="95000"/>
                  </a:schemeClr>
                </a:solidFill>
              </a:rPr>
              <a:t>The “Allowed Software Libraries” list is on Game Central</a:t>
            </a:r>
            <a:br>
              <a:rPr lang="en-US" sz="2400" b="1" dirty="0" smtClean="0">
                <a:solidFill>
                  <a:schemeClr val="bg1">
                    <a:lumMod val="95000"/>
                  </a:schemeClr>
                </a:solidFill>
              </a:rPr>
            </a:br>
            <a:r>
              <a:rPr lang="en-US" sz="2400" b="1" dirty="0" smtClean="0">
                <a:solidFill>
                  <a:schemeClr val="bg1">
                    <a:lumMod val="95000"/>
                  </a:schemeClr>
                </a:solidFill>
              </a:rPr>
              <a:t/>
            </a:r>
            <a:br>
              <a:rPr lang="en-US" sz="2400" b="1" dirty="0" smtClean="0">
                <a:solidFill>
                  <a:schemeClr val="bg1">
                    <a:lumMod val="95000"/>
                  </a:schemeClr>
                </a:solidFill>
              </a:rPr>
            </a:br>
            <a:r>
              <a:rPr lang="en-US" sz="2400" b="1" dirty="0" smtClean="0">
                <a:solidFill>
                  <a:schemeClr val="bg1">
                    <a:lumMod val="95000"/>
                  </a:schemeClr>
                </a:solidFill>
              </a:rPr>
              <a:t>(You must include this if you use FMOD)</a:t>
            </a:r>
            <a:r>
              <a:rPr lang="en-US" sz="2400" dirty="0" smtClean="0">
                <a:solidFill>
                  <a:schemeClr val="bg1">
                    <a:lumMod val="95000"/>
                  </a:schemeClr>
                </a:solidFill>
              </a:rPr>
              <a:t/>
            </a:r>
            <a:br>
              <a:rPr lang="en-US" sz="2400" dirty="0" smtClean="0">
                <a:solidFill>
                  <a:schemeClr val="bg1">
                    <a:lumMod val="95000"/>
                  </a:schemeClr>
                </a:solidFill>
              </a:rPr>
            </a:br>
            <a:r>
              <a:rPr lang="en-US" sz="2400" dirty="0" smtClean="0">
                <a:solidFill>
                  <a:schemeClr val="bg1"/>
                </a:solidFill>
              </a:rPr>
              <a:t> FMOD Sound System </a:t>
            </a:r>
            <a:r>
              <a:rPr lang="en-US" sz="2400" b="1" dirty="0" smtClean="0">
                <a:solidFill>
                  <a:schemeClr val="bg1"/>
                </a:solidFill>
              </a:rPr>
              <a:t>© </a:t>
            </a:r>
            <a:r>
              <a:rPr lang="en-US" sz="2400" dirty="0" err="1" smtClean="0">
                <a:solidFill>
                  <a:schemeClr val="bg1"/>
                </a:solidFill>
              </a:rPr>
              <a:t>FireLight</a:t>
            </a:r>
            <a:r>
              <a:rPr lang="en-US" sz="2400" dirty="0" smtClean="0">
                <a:solidFill>
                  <a:schemeClr val="bg1"/>
                </a:solidFill>
              </a:rPr>
              <a:t> Technologies Pty Ltd (1998 - 2020)</a:t>
            </a:r>
            <a:br>
              <a:rPr lang="en-US" sz="2400" dirty="0" smtClean="0">
                <a:solidFill>
                  <a:schemeClr val="bg1"/>
                </a:solidFill>
              </a:rPr>
            </a:br>
            <a:r>
              <a:rPr lang="en-US" sz="2400" dirty="0" smtClean="0">
                <a:solidFill>
                  <a:schemeClr val="bg1">
                    <a:lumMod val="95000"/>
                  </a:schemeClr>
                </a:solidFill>
              </a:rPr>
              <a:t/>
            </a:r>
            <a:br>
              <a:rPr lang="en-US" sz="2400" dirty="0" smtClean="0">
                <a:solidFill>
                  <a:schemeClr val="bg1">
                    <a:lumMod val="95000"/>
                  </a:schemeClr>
                </a:solidFill>
              </a:rPr>
            </a:br>
            <a:r>
              <a:rPr lang="en-US" sz="2400" b="1" dirty="0" smtClean="0">
                <a:solidFill>
                  <a:schemeClr val="bg1">
                    <a:lumMod val="95000"/>
                  </a:schemeClr>
                </a:solidFill>
              </a:rPr>
              <a:t/>
            </a:r>
            <a:br>
              <a:rPr lang="en-US" sz="2400" b="1" dirty="0" smtClean="0">
                <a:solidFill>
                  <a:schemeClr val="bg1">
                    <a:lumMod val="95000"/>
                  </a:schemeClr>
                </a:solidFill>
              </a:rPr>
            </a:br>
            <a:endParaRPr lang="en-US" sz="2400" b="1" dirty="0">
              <a:solidFill>
                <a:schemeClr val="bg1">
                  <a:lumMod val="95000"/>
                </a:schemeClr>
              </a:solidFill>
            </a:endParaRPr>
          </a:p>
        </p:txBody>
      </p:sp>
    </p:spTree>
    <p:extLst>
      <p:ext uri="{BB962C8B-B14F-4D97-AF65-F5344CB8AC3E}">
        <p14:creationId xmlns:p14="http://schemas.microsoft.com/office/powerpoint/2010/main" val="23172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5482" y="0"/>
            <a:ext cx="11394142" cy="6858000"/>
          </a:xfrm>
        </p:spPr>
        <p:txBody>
          <a:bodyPr anchor="ctr" anchorCtr="1">
            <a:noAutofit/>
          </a:bodyPr>
          <a:lstStyle/>
          <a:p>
            <a:pPr algn="l">
              <a:spcBef>
                <a:spcPts val="1200"/>
              </a:spcBef>
            </a:pPr>
            <a:r>
              <a:rPr lang="en-US" sz="2800" dirty="0" smtClean="0">
                <a:solidFill>
                  <a:schemeClr val="accent4">
                    <a:lumMod val="60000"/>
                    <a:lumOff val="40000"/>
                  </a:schemeClr>
                </a:solidFill>
                <a:latin typeface="+mn-lt"/>
              </a:rPr>
              <a:t/>
            </a:r>
            <a:br>
              <a:rPr lang="en-US" sz="2800" dirty="0" smtClean="0">
                <a:solidFill>
                  <a:schemeClr val="accent4">
                    <a:lumMod val="60000"/>
                    <a:lumOff val="40000"/>
                  </a:schemeClr>
                </a:solidFill>
                <a:latin typeface="+mn-lt"/>
              </a:rPr>
            </a:br>
            <a:r>
              <a:rPr lang="en-US" sz="2800" dirty="0" smtClean="0">
                <a:solidFill>
                  <a:schemeClr val="accent4">
                    <a:lumMod val="60000"/>
                    <a:lumOff val="40000"/>
                  </a:schemeClr>
                </a:solidFill>
                <a:latin typeface="+mn-lt"/>
              </a:rPr>
              <a:t/>
            </a:r>
            <a:br>
              <a:rPr lang="en-US" sz="2800" dirty="0" smtClean="0">
                <a:solidFill>
                  <a:schemeClr val="accent4">
                    <a:lumMod val="60000"/>
                    <a:lumOff val="40000"/>
                  </a:schemeClr>
                </a:solidFill>
                <a:latin typeface="+mn-lt"/>
              </a:rPr>
            </a:br>
            <a:r>
              <a:rPr lang="en-US" sz="2800" dirty="0" smtClean="0">
                <a:solidFill>
                  <a:schemeClr val="accent4">
                    <a:lumMod val="60000"/>
                    <a:lumOff val="40000"/>
                  </a:schemeClr>
                </a:solidFill>
                <a:latin typeface="+mn-lt"/>
              </a:rPr>
              <a:t>Helpful information about making your credits</a:t>
            </a:r>
            <a:r>
              <a:rPr lang="en-US" sz="2400" dirty="0" smtClean="0">
                <a:solidFill>
                  <a:schemeClr val="bg1"/>
                </a:solidFill>
              </a:rPr>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a:t>
            </a:r>
            <a:br>
              <a:rPr lang="en-US" sz="2400" dirty="0" smtClean="0">
                <a:solidFill>
                  <a:schemeClr val="bg1"/>
                </a:solidFill>
              </a:rPr>
            </a:br>
            <a:r>
              <a:rPr lang="en-US" sz="2400" dirty="0" smtClean="0">
                <a:solidFill>
                  <a:schemeClr val="bg1"/>
                </a:solidFill>
              </a:rPr>
              <a:t/>
            </a:r>
            <a:br>
              <a:rPr lang="en-US" sz="2400" dirty="0" smtClean="0">
                <a:solidFill>
                  <a:schemeClr val="bg1"/>
                </a:solidFill>
              </a:rPr>
            </a:br>
            <a:r>
              <a:rPr lang="en-US" sz="2400" dirty="0" smtClean="0">
                <a:solidFill>
                  <a:schemeClr val="bg1"/>
                </a:solidFill>
              </a:rPr>
              <a:t>If a student was on your team in the past but no longer has </a:t>
            </a:r>
            <a:r>
              <a:rPr lang="en-US" sz="2400" u="sng" dirty="0" smtClean="0">
                <a:solidFill>
                  <a:schemeClr val="bg1"/>
                </a:solidFill>
              </a:rPr>
              <a:t>any </a:t>
            </a:r>
            <a:r>
              <a:rPr lang="en-US" sz="2400" dirty="0" smtClean="0">
                <a:solidFill>
                  <a:schemeClr val="bg1"/>
                </a:solidFill>
              </a:rPr>
              <a:t>code, design, art or audio in the submitted final game, you must still list them in a “Special Thanks” section. (Consider the names of your TA’s that helped out here as well.)</a:t>
            </a:r>
            <a:br>
              <a:rPr lang="en-US" sz="2400" dirty="0" smtClean="0">
                <a:solidFill>
                  <a:schemeClr val="bg1"/>
                </a:solidFill>
              </a:rPr>
            </a:br>
            <a:r>
              <a:rPr lang="en-US" sz="2800" dirty="0" smtClean="0">
                <a:solidFill>
                  <a:schemeClr val="bg1"/>
                </a:solidFill>
              </a:rPr>
              <a:t/>
            </a:r>
            <a:br>
              <a:rPr lang="en-US" sz="2800" dirty="0" smtClean="0">
                <a:solidFill>
                  <a:schemeClr val="bg1"/>
                </a:solidFill>
              </a:rPr>
            </a:br>
            <a:r>
              <a:rPr lang="en-US" sz="2400" dirty="0" smtClean="0">
                <a:solidFill>
                  <a:schemeClr val="bg1"/>
                </a:solidFill>
              </a:rPr>
              <a:t>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a:t>
            </a:r>
            <a:r>
              <a:rPr lang="en-US" sz="2400" dirty="0" err="1" smtClean="0">
                <a:solidFill>
                  <a:schemeClr val="bg1"/>
                </a:solidFill>
              </a:rPr>
              <a:t>Bae</a:t>
            </a:r>
            <a:r>
              <a:rPr lang="en-US" sz="2400" dirty="0" smtClean="0">
                <a:solidFill>
                  <a:schemeClr val="bg1"/>
                </a:solidFill>
              </a:rPr>
              <a:t> - Producer, Level Design) Whichever way you choose, be consistent. </a:t>
            </a:r>
            <a:r>
              <a:rPr lang="en-US" sz="2800" dirty="0" smtClean="0">
                <a:solidFill>
                  <a:schemeClr val="bg1"/>
                </a:solidFill>
              </a:rPr>
              <a:t/>
            </a:r>
            <a:br>
              <a:rPr lang="en-US" sz="2800" dirty="0" smtClean="0">
                <a:solidFill>
                  <a:schemeClr val="bg1"/>
                </a:solidFill>
              </a:rPr>
            </a:b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r>
              <a:rPr lang="en-US" sz="2800" dirty="0">
                <a:solidFill>
                  <a:schemeClr val="bg1"/>
                </a:solidFill>
              </a:rPr>
              <a:t/>
            </a:r>
            <a:br>
              <a:rPr lang="en-US" sz="2800" dirty="0">
                <a:solidFill>
                  <a:schemeClr val="bg1"/>
                </a:solidFill>
              </a:rPr>
            </a:br>
            <a:endParaRPr lang="en-US" sz="2800" b="1" dirty="0">
              <a:solidFill>
                <a:schemeClr val="bg1"/>
              </a:solidFill>
            </a:endParaRPr>
          </a:p>
        </p:txBody>
      </p:sp>
    </p:spTree>
    <p:extLst>
      <p:ext uri="{BB962C8B-B14F-4D97-AF65-F5344CB8AC3E}">
        <p14:creationId xmlns:p14="http://schemas.microsoft.com/office/powerpoint/2010/main" val="127510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lgn="l">
              <a:spcBef>
                <a:spcPts val="1200"/>
              </a:spcBef>
            </a:pPr>
            <a:r>
              <a:rPr lang="en-US" sz="2800" b="1" dirty="0" smtClean="0">
                <a:solidFill>
                  <a:schemeClr val="bg1"/>
                </a:solidFill>
              </a:rPr>
              <a:t>(For your reference,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here </a:t>
            </a:r>
            <a:r>
              <a:rPr lang="en-US" sz="2800" b="1" dirty="0" smtClean="0">
                <a:solidFill>
                  <a:schemeClr val="bg1"/>
                </a:solidFill>
              </a:rPr>
              <a:t>is the full list of official instructors/advisors for the </a:t>
            </a:r>
            <a:r>
              <a:rPr lang="en-US" sz="2800" b="1" dirty="0" smtClean="0">
                <a:solidFill>
                  <a:schemeClr val="bg1"/>
                </a:solidFill>
              </a:rPr>
              <a:t/>
            </a:r>
            <a:br>
              <a:rPr lang="en-US" sz="2800" b="1" dirty="0" smtClean="0">
                <a:solidFill>
                  <a:schemeClr val="bg1"/>
                </a:solidFill>
              </a:rPr>
            </a:br>
            <a:r>
              <a:rPr lang="en-US" sz="2800" b="1" dirty="0" smtClean="0">
                <a:solidFill>
                  <a:schemeClr val="accent4">
                    <a:lumMod val="60000"/>
                    <a:lumOff val="40000"/>
                  </a:schemeClr>
                </a:solidFill>
              </a:rPr>
              <a:t>Sophomores</a:t>
            </a:r>
            <a:r>
              <a:rPr lang="en-US" sz="2800" b="1" dirty="0" smtClean="0">
                <a:solidFill>
                  <a:srgbClr val="FFC000"/>
                </a:solidFill>
              </a:rPr>
              <a:t> </a:t>
            </a:r>
            <a:r>
              <a:rPr lang="en-US" sz="2800" b="1" dirty="0" smtClean="0">
                <a:solidFill>
                  <a:schemeClr val="accent4">
                    <a:lumMod val="60000"/>
                    <a:lumOff val="40000"/>
                  </a:schemeClr>
                </a:solidFill>
              </a:rPr>
              <a:t>2019_2020 </a:t>
            </a:r>
            <a:r>
              <a:rPr lang="en-US" sz="2800" b="1" dirty="0" smtClean="0">
                <a:solidFill>
                  <a:schemeClr val="bg1"/>
                </a:solidFill>
              </a:rPr>
              <a:t>year)</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2800" b="1" dirty="0">
                <a:solidFill>
                  <a:schemeClr val="bg1"/>
                </a:solidFill>
              </a:rPr>
              <a:t>Design and </a:t>
            </a:r>
            <a:r>
              <a:rPr lang="en-US" sz="2800" b="1" dirty="0" smtClean="0">
                <a:solidFill>
                  <a:schemeClr val="bg1"/>
                </a:solidFill>
              </a:rPr>
              <a:t>Production:  </a:t>
            </a:r>
            <a:r>
              <a:rPr lang="en-US" sz="2800" b="1" dirty="0" smtClean="0">
                <a:solidFill>
                  <a:schemeClr val="bg1"/>
                </a:solidFill>
              </a:rPr>
              <a:t>Ellen </a:t>
            </a:r>
            <a:r>
              <a:rPr lang="en-US" sz="2800" b="1" dirty="0" smtClean="0">
                <a:solidFill>
                  <a:schemeClr val="bg1"/>
                </a:solidFill>
              </a:rPr>
              <a:t>Beeman, Rachel Rutherford, Jeremy Holcomb,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Rich </a:t>
            </a:r>
            <a:r>
              <a:rPr lang="en-US" sz="2800" b="1" dirty="0" smtClean="0">
                <a:solidFill>
                  <a:schemeClr val="bg1"/>
                </a:solidFill>
              </a:rPr>
              <a:t>Rowan</a:t>
            </a:r>
            <a:br>
              <a:rPr lang="en-US" sz="2800" b="1" dirty="0" smtClean="0">
                <a:solidFill>
                  <a:schemeClr val="bg1"/>
                </a:solidFill>
              </a:rPr>
            </a:br>
            <a:r>
              <a:rPr lang="en-US" sz="2800" b="1" dirty="0" smtClean="0">
                <a:solidFill>
                  <a:schemeClr val="bg1"/>
                </a:solidFill>
              </a:rPr>
              <a:t>Art: </a:t>
            </a:r>
            <a:r>
              <a:rPr lang="en-US" sz="2800" b="1" dirty="0" smtClean="0">
                <a:solidFill>
                  <a:schemeClr val="bg1"/>
                </a:solidFill>
              </a:rPr>
              <a:t> Matt </a:t>
            </a:r>
            <a:r>
              <a:rPr lang="en-US" sz="2800" b="1" dirty="0" smtClean="0">
                <a:solidFill>
                  <a:schemeClr val="bg1"/>
                </a:solidFill>
              </a:rPr>
              <a:t>Brunner, Rich Werner</a:t>
            </a:r>
            <a:br>
              <a:rPr lang="en-US" sz="2800" b="1" dirty="0" smtClean="0">
                <a:solidFill>
                  <a:schemeClr val="bg1"/>
                </a:solidFill>
              </a:rPr>
            </a:br>
            <a:r>
              <a:rPr lang="en-US" sz="2800" b="1" dirty="0" smtClean="0">
                <a:solidFill>
                  <a:schemeClr val="bg1"/>
                </a:solidFill>
              </a:rPr>
              <a:t>Programming: </a:t>
            </a:r>
            <a:r>
              <a:rPr lang="en-US" sz="2800" b="1" dirty="0" smtClean="0">
                <a:solidFill>
                  <a:schemeClr val="bg1"/>
                </a:solidFill>
              </a:rPr>
              <a:t> Doug </a:t>
            </a:r>
            <a:r>
              <a:rPr lang="en-US" sz="2800" b="1" dirty="0" smtClean="0">
                <a:solidFill>
                  <a:schemeClr val="bg1"/>
                </a:solidFill>
              </a:rPr>
              <a:t>Schilling</a:t>
            </a:r>
            <a:br>
              <a:rPr lang="en-US" sz="2800" b="1" dirty="0" smtClean="0">
                <a:solidFill>
                  <a:schemeClr val="bg1"/>
                </a:solidFill>
              </a:rPr>
            </a:br>
            <a:r>
              <a:rPr lang="en-US" sz="2800" b="1" dirty="0" smtClean="0">
                <a:solidFill>
                  <a:schemeClr val="bg1"/>
                </a:solidFill>
              </a:rPr>
              <a:t>Audio: </a:t>
            </a:r>
            <a:r>
              <a:rPr lang="en-US" sz="2800" b="1" dirty="0" smtClean="0">
                <a:solidFill>
                  <a:schemeClr val="bg1"/>
                </a:solidFill>
              </a:rPr>
              <a:t> Steven </a:t>
            </a:r>
            <a:r>
              <a:rPr lang="en-US" sz="2800" b="1" dirty="0" err="1" smtClean="0">
                <a:solidFill>
                  <a:schemeClr val="bg1"/>
                </a:solidFill>
              </a:rPr>
              <a:t>Saulls</a:t>
            </a:r>
            <a:r>
              <a:rPr lang="en-US" sz="2800" b="1" dirty="0" smtClean="0">
                <a:solidFill>
                  <a:schemeClr val="bg1"/>
                </a:solidFill>
              </a:rPr>
              <a:t>, Lawrence Schwedler, </a:t>
            </a:r>
            <a:r>
              <a:rPr lang="en-US" sz="2800" b="1" dirty="0" err="1" smtClean="0">
                <a:solidFill>
                  <a:schemeClr val="bg1"/>
                </a:solidFill>
              </a:rPr>
              <a:t>Tacket</a:t>
            </a:r>
            <a:r>
              <a:rPr lang="en-US" sz="2800" b="1" dirty="0" smtClean="0">
                <a:solidFill>
                  <a:schemeClr val="bg1"/>
                </a:solidFill>
              </a:rPr>
              <a:t> Brown, Nick </a:t>
            </a:r>
            <a:r>
              <a:rPr lang="en-US" sz="2800" b="1" dirty="0" err="1" smtClean="0">
                <a:solidFill>
                  <a:schemeClr val="bg1"/>
                </a:solidFill>
              </a:rPr>
              <a:t>Wiswell</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Lab Management: </a:t>
            </a:r>
            <a:r>
              <a:rPr lang="en-US" sz="2800" b="1" dirty="0" smtClean="0">
                <a:solidFill>
                  <a:schemeClr val="bg1"/>
                </a:solidFill>
              </a:rPr>
              <a:t> Christopher </a:t>
            </a:r>
            <a:r>
              <a:rPr lang="en-US" sz="2800" b="1" dirty="0" smtClean="0">
                <a:solidFill>
                  <a:schemeClr val="bg1"/>
                </a:solidFill>
              </a:rPr>
              <a:t>Onorati</a:t>
            </a:r>
            <a:br>
              <a:rPr lang="en-US" sz="2800" b="1" dirty="0" smtClean="0">
                <a:solidFill>
                  <a:schemeClr val="bg1"/>
                </a:solidFill>
              </a:rPr>
            </a:br>
            <a:endParaRPr lang="en-US" sz="2400" b="1" dirty="0">
              <a:solidFill>
                <a:schemeClr val="accent4">
                  <a:lumMod val="60000"/>
                  <a:lumOff val="40000"/>
                </a:schemeClr>
              </a:solidFill>
            </a:endParaRPr>
          </a:p>
        </p:txBody>
      </p:sp>
    </p:spTree>
    <p:extLst>
      <p:ext uri="{BB962C8B-B14F-4D97-AF65-F5344CB8AC3E}">
        <p14:creationId xmlns:p14="http://schemas.microsoft.com/office/powerpoint/2010/main" val="76437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lgn="l">
              <a:spcBef>
                <a:spcPts val="1200"/>
              </a:spcBef>
            </a:pPr>
            <a:r>
              <a:rPr lang="en-US" sz="2800" b="1" dirty="0" smtClean="0">
                <a:solidFill>
                  <a:schemeClr val="bg1"/>
                </a:solidFill>
              </a:rPr>
              <a:t>(For your reference,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here </a:t>
            </a:r>
            <a:r>
              <a:rPr lang="en-US" sz="2800" b="1" dirty="0" smtClean="0">
                <a:solidFill>
                  <a:schemeClr val="bg1"/>
                </a:solidFill>
              </a:rPr>
              <a:t>is the full list of official instructors/advisors for the </a:t>
            </a:r>
            <a:r>
              <a:rPr lang="en-US" sz="2800" b="1" dirty="0" smtClean="0">
                <a:solidFill>
                  <a:schemeClr val="bg1"/>
                </a:solidFill>
              </a:rPr>
              <a:t/>
            </a:r>
            <a:br>
              <a:rPr lang="en-US" sz="2800" b="1" dirty="0" smtClean="0">
                <a:solidFill>
                  <a:schemeClr val="bg1"/>
                </a:solidFill>
              </a:rPr>
            </a:br>
            <a:r>
              <a:rPr lang="en-US" sz="2800" b="1" dirty="0" smtClean="0">
                <a:solidFill>
                  <a:schemeClr val="accent4">
                    <a:lumMod val="60000"/>
                    <a:lumOff val="40000"/>
                  </a:schemeClr>
                </a:solidFill>
              </a:rPr>
              <a:t>J</a:t>
            </a:r>
            <a:r>
              <a:rPr lang="en-US" sz="2800" b="1" dirty="0" smtClean="0">
                <a:solidFill>
                  <a:schemeClr val="accent4">
                    <a:lumMod val="60000"/>
                    <a:lumOff val="40000"/>
                  </a:schemeClr>
                </a:solidFill>
              </a:rPr>
              <a:t>uniors 2019_2020 </a:t>
            </a:r>
            <a:r>
              <a:rPr lang="en-US" sz="2800" b="1" dirty="0" smtClean="0">
                <a:solidFill>
                  <a:schemeClr val="bg1"/>
                </a:solidFill>
              </a:rPr>
              <a:t>year)</a:t>
            </a:r>
            <a:br>
              <a:rPr lang="en-US" sz="2800" b="1" dirty="0" smtClean="0">
                <a:solidFill>
                  <a:schemeClr val="bg1"/>
                </a:solidFill>
              </a:rPr>
            </a:b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Design: </a:t>
            </a:r>
            <a:r>
              <a:rPr lang="en-US" sz="2800" b="1" dirty="0" smtClean="0">
                <a:solidFill>
                  <a:schemeClr val="bg1"/>
                </a:solidFill>
              </a:rPr>
              <a:t> </a:t>
            </a:r>
            <a:r>
              <a:rPr lang="en-US" sz="2800" b="1" dirty="0" smtClean="0">
                <a:solidFill>
                  <a:schemeClr val="bg1"/>
                </a:solidFill>
              </a:rPr>
              <a:t>Christopher </a:t>
            </a:r>
            <a:r>
              <a:rPr lang="en-US" sz="2800" b="1" dirty="0">
                <a:solidFill>
                  <a:schemeClr val="bg1"/>
                </a:solidFill>
              </a:rPr>
              <a:t>Orth, Jerry </a:t>
            </a:r>
            <a:r>
              <a:rPr lang="en-US" sz="2800" b="1" dirty="0" smtClean="0">
                <a:solidFill>
                  <a:schemeClr val="bg1"/>
                </a:solidFill>
              </a:rPr>
              <a:t>Darcy, Jo </a:t>
            </a:r>
            <a:r>
              <a:rPr lang="en-US" sz="2800" b="1" dirty="0">
                <a:solidFill>
                  <a:schemeClr val="bg1"/>
                </a:solidFill>
              </a:rPr>
              <a:t>Cronk </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Art</a:t>
            </a:r>
            <a:r>
              <a:rPr lang="en-US" sz="2800" b="1" dirty="0">
                <a:solidFill>
                  <a:schemeClr val="bg1"/>
                </a:solidFill>
              </a:rPr>
              <a:t>: </a:t>
            </a:r>
            <a:r>
              <a:rPr lang="en-US" sz="2800" b="1" dirty="0" smtClean="0">
                <a:solidFill>
                  <a:schemeClr val="bg1"/>
                </a:solidFill>
              </a:rPr>
              <a:t> Brigitte </a:t>
            </a:r>
            <a:r>
              <a:rPr lang="en-US" sz="2800" b="1" dirty="0">
                <a:solidFill>
                  <a:schemeClr val="bg1"/>
                </a:solidFill>
              </a:rPr>
              <a:t>Samson, Pamela </a:t>
            </a:r>
            <a:r>
              <a:rPr lang="en-US" sz="2800" b="1" dirty="0" err="1" smtClean="0">
                <a:solidFill>
                  <a:schemeClr val="bg1"/>
                </a:solidFill>
              </a:rPr>
              <a:t>Mathues</a:t>
            </a:r>
            <a:r>
              <a:rPr lang="en-US" sz="2800" b="1" dirty="0">
                <a:solidFill>
                  <a:schemeClr val="bg1"/>
                </a:solidFill>
              </a:rPr>
              <a:t>, Peter </a:t>
            </a:r>
            <a:r>
              <a:rPr lang="en-US" sz="2800" b="1" dirty="0" smtClean="0">
                <a:solidFill>
                  <a:schemeClr val="bg1"/>
                </a:solidFill>
              </a:rPr>
              <a:t>Moehrle, Brad </a:t>
            </a:r>
            <a:r>
              <a:rPr lang="en-US" sz="2800" b="1" dirty="0">
                <a:solidFill>
                  <a:schemeClr val="bg1"/>
                </a:solidFill>
              </a:rPr>
              <a:t>Bradbury</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Programming</a:t>
            </a:r>
            <a:r>
              <a:rPr lang="en-US" sz="2800" b="1" dirty="0">
                <a:solidFill>
                  <a:schemeClr val="bg1"/>
                </a:solidFill>
              </a:rPr>
              <a:t>: </a:t>
            </a:r>
            <a:r>
              <a:rPr lang="en-US" sz="2800" b="1" dirty="0" smtClean="0">
                <a:solidFill>
                  <a:schemeClr val="bg1"/>
                </a:solidFill>
              </a:rPr>
              <a:t> Matt </a:t>
            </a:r>
            <a:r>
              <a:rPr lang="en-US" sz="2800" b="1" dirty="0" err="1">
                <a:solidFill>
                  <a:schemeClr val="bg1"/>
                </a:solidFill>
              </a:rPr>
              <a:t>Picioccio</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Audio</a:t>
            </a:r>
            <a:r>
              <a:rPr lang="en-US" sz="2800" b="1" smtClean="0">
                <a:solidFill>
                  <a:schemeClr val="bg1"/>
                </a:solidFill>
              </a:rPr>
              <a:t>: </a:t>
            </a:r>
            <a:r>
              <a:rPr lang="en-US" sz="2800" b="1" smtClean="0">
                <a:solidFill>
                  <a:schemeClr val="bg1"/>
                </a:solidFill>
              </a:rPr>
              <a:t> </a:t>
            </a:r>
            <a:r>
              <a:rPr lang="en-US" sz="2800" b="1" smtClean="0">
                <a:solidFill>
                  <a:schemeClr val="bg1"/>
                </a:solidFill>
              </a:rPr>
              <a:t>Greg </a:t>
            </a:r>
            <a:r>
              <a:rPr lang="en-US" sz="2800" b="1" dirty="0">
                <a:solidFill>
                  <a:schemeClr val="bg1"/>
                </a:solidFill>
              </a:rPr>
              <a:t>Dixon, Brian Schmidt</a:t>
            </a:r>
            <a:r>
              <a:rPr lang="en-US" sz="2800" b="1" dirty="0" smtClean="0">
                <a:solidFill>
                  <a:schemeClr val="bg1"/>
                </a:solidFill>
              </a:rPr>
              <a:t/>
            </a:r>
            <a:br>
              <a:rPr lang="en-US" sz="2800" b="1" dirty="0" smtClean="0">
                <a:solidFill>
                  <a:schemeClr val="bg1"/>
                </a:solidFill>
              </a:rPr>
            </a:br>
            <a:r>
              <a:rPr lang="en-US" sz="2800" b="1" dirty="0" smtClean="0">
                <a:solidFill>
                  <a:schemeClr val="bg1"/>
                </a:solidFill>
              </a:rPr>
              <a:t>Lab Management</a:t>
            </a:r>
            <a:r>
              <a:rPr lang="en-US" sz="2800" b="1" smtClean="0">
                <a:solidFill>
                  <a:schemeClr val="bg1"/>
                </a:solidFill>
              </a:rPr>
              <a:t>: </a:t>
            </a:r>
            <a:r>
              <a:rPr lang="en-US" sz="2800" b="1" smtClean="0">
                <a:solidFill>
                  <a:schemeClr val="bg1"/>
                </a:solidFill>
              </a:rPr>
              <a:t> Christopher </a:t>
            </a:r>
            <a:r>
              <a:rPr lang="en-US" sz="2800" b="1" dirty="0" smtClean="0">
                <a:solidFill>
                  <a:schemeClr val="bg1"/>
                </a:solidFill>
              </a:rPr>
              <a:t>Onorati</a:t>
            </a:r>
            <a:br>
              <a:rPr lang="en-US" sz="2800" b="1" dirty="0" smtClean="0">
                <a:solidFill>
                  <a:schemeClr val="bg1"/>
                </a:solidFill>
              </a:rPr>
            </a:br>
            <a:endParaRPr lang="en-US" sz="2400" b="1" dirty="0">
              <a:solidFill>
                <a:schemeClr val="accent4">
                  <a:lumMod val="60000"/>
                  <a:lumOff val="40000"/>
                </a:schemeClr>
              </a:solidFill>
            </a:endParaRPr>
          </a:p>
        </p:txBody>
      </p:sp>
    </p:spTree>
    <p:extLst>
      <p:ext uri="{BB962C8B-B14F-4D97-AF65-F5344CB8AC3E}">
        <p14:creationId xmlns:p14="http://schemas.microsoft.com/office/powerpoint/2010/main" val="1354809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3200" b="1" dirty="0">
                <a:solidFill>
                  <a:schemeClr val="bg1"/>
                </a:solidFill>
              </a:rPr>
              <a:t/>
            </a:r>
            <a:br>
              <a:rPr lang="en-US" sz="3200" b="1" dirty="0">
                <a:solidFill>
                  <a:schemeClr val="bg1"/>
                </a:solidFill>
              </a:rPr>
            </a:br>
            <a:r>
              <a:rPr lang="en-US" sz="5400" b="1" dirty="0">
                <a:solidFill>
                  <a:schemeClr val="bg1"/>
                </a:solidFill>
              </a:rPr>
              <a:t/>
            </a:r>
            <a:br>
              <a:rPr lang="en-US" sz="5400" b="1" dirty="0">
                <a:solidFill>
                  <a:schemeClr val="bg1"/>
                </a:solidFill>
              </a:rPr>
            </a:br>
            <a:r>
              <a:rPr lang="en-US" sz="5400" b="1" dirty="0" smtClean="0">
                <a:solidFill>
                  <a:schemeClr val="bg1"/>
                </a:solidFill>
              </a:rPr>
              <a:t/>
            </a:r>
            <a:br>
              <a:rPr lang="en-US" sz="5400" b="1" dirty="0" smtClean="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pic>
        <p:nvPicPr>
          <p:cNvPr id="4" name="Picture 3" descr="DigiPen_WHITE_1024px.png"/>
          <p:cNvPicPr>
            <a:picLocks noChangeAspect="1"/>
          </p:cNvPicPr>
          <p:nvPr/>
        </p:nvPicPr>
        <p:blipFill>
          <a:blip r:embed="rId2"/>
          <a:stretch>
            <a:fillRect/>
          </a:stretch>
        </p:blipFill>
        <p:spPr>
          <a:xfrm>
            <a:off x="1366266" y="1714377"/>
            <a:ext cx="9459468" cy="2281727"/>
          </a:xfrm>
          <a:prstGeom prst="rect">
            <a:avLst/>
          </a:prstGeom>
        </p:spPr>
      </p:pic>
      <p:sp>
        <p:nvSpPr>
          <p:cNvPr id="5" name="Rectangle 4"/>
          <p:cNvSpPr/>
          <p:nvPr/>
        </p:nvSpPr>
        <p:spPr>
          <a:xfrm>
            <a:off x="3048000" y="6346105"/>
            <a:ext cx="6400800" cy="261610"/>
          </a:xfrm>
          <a:prstGeom prst="rect">
            <a:avLst/>
          </a:prstGeom>
        </p:spPr>
        <p:txBody>
          <a:bodyPr wrap="square">
            <a:spAutoFit/>
          </a:bodyPr>
          <a:lstStyle/>
          <a:p>
            <a:pPr algn="ctr"/>
            <a:r>
              <a:rPr lang="en-US" sz="1100" b="1" dirty="0" smtClean="0">
                <a:solidFill>
                  <a:schemeClr val="bg1"/>
                </a:solidFill>
              </a:rPr>
              <a:t>Copyright © 20</a:t>
            </a:r>
            <a:r>
              <a:rPr lang="en-US" sz="1100" b="1" dirty="0" smtClean="0">
                <a:solidFill>
                  <a:schemeClr val="accent4">
                    <a:lumMod val="60000"/>
                    <a:lumOff val="40000"/>
                  </a:schemeClr>
                </a:solidFill>
              </a:rPr>
              <a:t>XX</a:t>
            </a:r>
            <a:r>
              <a:rPr lang="en-US" sz="1100" b="1" dirty="0" smtClean="0">
                <a:solidFill>
                  <a:schemeClr val="bg1"/>
                </a:solidFill>
              </a:rPr>
              <a:t>, </a:t>
            </a:r>
            <a:r>
              <a:rPr lang="en-US" sz="1100" b="1" dirty="0" err="1" smtClean="0">
                <a:solidFill>
                  <a:schemeClr val="bg1"/>
                </a:solidFill>
              </a:rPr>
              <a:t>DigiPen</a:t>
            </a:r>
            <a:r>
              <a:rPr lang="en-US" sz="1100" b="1" dirty="0" smtClean="0">
                <a:solidFill>
                  <a:schemeClr val="bg1"/>
                </a:solidFill>
              </a:rPr>
              <a:t> Institute of Technology</a:t>
            </a:r>
            <a:endParaRPr lang="en-US" sz="1100" dirty="0">
              <a:solidFill>
                <a:schemeClr val="bg1"/>
              </a:solidFill>
            </a:endParaRPr>
          </a:p>
        </p:txBody>
      </p:sp>
    </p:spTree>
    <p:extLst>
      <p:ext uri="{BB962C8B-B14F-4D97-AF65-F5344CB8AC3E}">
        <p14:creationId xmlns:p14="http://schemas.microsoft.com/office/powerpoint/2010/main" val="187686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3200" b="1" dirty="0">
                <a:solidFill>
                  <a:schemeClr val="bg1"/>
                </a:solidFill>
              </a:rPr>
              <a:t/>
            </a:r>
            <a:br>
              <a:rPr lang="en-US" sz="3200" b="1" dirty="0">
                <a:solidFill>
                  <a:schemeClr val="bg1"/>
                </a:solidFill>
              </a:rPr>
            </a:br>
            <a:r>
              <a:rPr lang="en-US" sz="5400" b="1" dirty="0" smtClean="0">
                <a:solidFill>
                  <a:schemeClr val="accent4">
                    <a:lumMod val="60000"/>
                    <a:lumOff val="40000"/>
                  </a:schemeClr>
                </a:solidFill>
              </a:rPr>
              <a:t>GAME NAME</a:t>
            </a:r>
            <a:r>
              <a:rPr lang="en-US" sz="5400" b="1" dirty="0" smtClean="0">
                <a:solidFill>
                  <a:schemeClr val="bg1"/>
                </a:solidFill>
              </a:rPr>
              <a:t> </a:t>
            </a:r>
            <a:r>
              <a:rPr lang="en-US" sz="3200" b="1" dirty="0" smtClean="0">
                <a:solidFill>
                  <a:schemeClr val="bg1"/>
                </a:solidFill>
              </a:rPr>
              <a:t>and/or</a:t>
            </a:r>
            <a:r>
              <a:rPr lang="en-US" sz="5400" b="1" dirty="0" smtClean="0">
                <a:solidFill>
                  <a:schemeClr val="bg1"/>
                </a:solidFill>
              </a:rPr>
              <a:t> </a:t>
            </a:r>
            <a:r>
              <a:rPr lang="en-US" sz="5400" b="1" dirty="0" smtClean="0">
                <a:solidFill>
                  <a:schemeClr val="accent4">
                    <a:lumMod val="60000"/>
                    <a:lumOff val="40000"/>
                  </a:schemeClr>
                </a:solidFill>
              </a:rPr>
              <a:t>GAME LOGO</a:t>
            </a:r>
            <a:br>
              <a:rPr lang="en-US" sz="5400" b="1" dirty="0" smtClean="0">
                <a:solidFill>
                  <a:schemeClr val="accent4">
                    <a:lumMod val="60000"/>
                    <a:lumOff val="40000"/>
                  </a:schemeClr>
                </a:solidFill>
              </a:rPr>
            </a:br>
            <a:r>
              <a:rPr lang="en-US" sz="2400" dirty="0" smtClean="0">
                <a:solidFill>
                  <a:schemeClr val="bg1">
                    <a:lumMod val="85000"/>
                  </a:schemeClr>
                </a:solidFill>
              </a:rPr>
              <a:t/>
            </a:r>
            <a:br>
              <a:rPr lang="en-US" sz="2400" dirty="0" smtClean="0">
                <a:solidFill>
                  <a:schemeClr val="bg1">
                    <a:lumMod val="85000"/>
                  </a:schemeClr>
                </a:solidFill>
              </a:rPr>
            </a:br>
            <a:r>
              <a:rPr lang="en-US" sz="2400" dirty="0" smtClean="0">
                <a:solidFill>
                  <a:schemeClr val="bg1">
                    <a:lumMod val="85000"/>
                  </a:schemeClr>
                </a:solidFill>
              </a:rPr>
              <a:t>(You may design the background to fit your title and/or  logo)</a:t>
            </a:r>
            <a:r>
              <a:rPr lang="en-US" sz="5400" b="1" dirty="0" smtClean="0">
                <a:solidFill>
                  <a:schemeClr val="bg1">
                    <a:lumMod val="85000"/>
                  </a:schemeClr>
                </a:solidFill>
              </a:rPr>
              <a:t/>
            </a:r>
            <a:br>
              <a:rPr lang="en-US" sz="5400" b="1" dirty="0" smtClean="0">
                <a:solidFill>
                  <a:schemeClr val="bg1">
                    <a:lumMod val="85000"/>
                  </a:schemeClr>
                </a:solidFill>
              </a:rPr>
            </a:br>
            <a:r>
              <a:rPr lang="en-US" sz="5400" b="1" dirty="0" smtClean="0">
                <a:solidFill>
                  <a:schemeClr val="bg1"/>
                </a:solidFill>
              </a:rPr>
              <a:t/>
            </a:r>
            <a:br>
              <a:rPr lang="en-US" sz="5400" b="1" dirty="0" smtClean="0">
                <a:solidFill>
                  <a:schemeClr val="bg1"/>
                </a:solidFill>
              </a:rPr>
            </a:br>
            <a:r>
              <a:rPr lang="en-US" sz="5400" b="1" dirty="0">
                <a:solidFill>
                  <a:schemeClr val="bg1"/>
                </a:solidFill>
              </a:rPr>
              <a:t/>
            </a:r>
            <a:br>
              <a:rPr lang="en-US" sz="5400" b="1" dirty="0">
                <a:solidFill>
                  <a:schemeClr val="bg1"/>
                </a:solidFill>
              </a:rPr>
            </a:br>
            <a:r>
              <a:rPr lang="en-US" sz="5400" b="1" dirty="0" smtClean="0">
                <a:solidFill>
                  <a:schemeClr val="bg1"/>
                </a:solidFill>
              </a:rPr>
              <a:t/>
            </a:r>
            <a:br>
              <a:rPr lang="en-US" sz="5400" b="1" dirty="0" smtClean="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187686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50259" y="0"/>
            <a:ext cx="10372165" cy="6858000"/>
          </a:xfrm>
        </p:spPr>
        <p:txBody>
          <a:bodyPr anchor="ctr" anchorCtr="1">
            <a:noAutofit/>
          </a:bodyPr>
          <a:lstStyle/>
          <a:p>
            <a:pPr>
              <a:spcBef>
                <a:spcPts val="1200"/>
              </a:spcBef>
            </a:pPr>
            <a:r>
              <a:rPr lang="en-US" sz="5400" b="1" dirty="0">
                <a:solidFill>
                  <a:schemeClr val="bg1"/>
                </a:solidFill>
              </a:rPr>
              <a:t/>
            </a:r>
            <a:br>
              <a:rPr lang="en-US" sz="5400" b="1" dirty="0">
                <a:solidFill>
                  <a:schemeClr val="bg1"/>
                </a:solidFill>
              </a:rPr>
            </a:br>
            <a:r>
              <a:rPr lang="en-US" sz="3200" b="1" dirty="0">
                <a:solidFill>
                  <a:schemeClr val="bg1"/>
                </a:solidFill>
              </a:rPr>
              <a:t/>
            </a:r>
            <a:br>
              <a:rPr lang="en-US" sz="3200" b="1" dirty="0">
                <a:solidFill>
                  <a:schemeClr val="bg1"/>
                </a:solidFill>
              </a:rPr>
            </a:br>
            <a:r>
              <a:rPr lang="en-US" sz="3200" b="1" dirty="0">
                <a:solidFill>
                  <a:schemeClr val="bg1"/>
                </a:solidFill>
              </a:rPr>
              <a:t/>
            </a:r>
            <a:br>
              <a:rPr lang="en-US" sz="3200" b="1" dirty="0">
                <a:solidFill>
                  <a:schemeClr val="bg1"/>
                </a:solidFill>
              </a:rPr>
            </a:br>
            <a:r>
              <a:rPr lang="en-US" sz="5400" b="1" dirty="0" smtClean="0">
                <a:solidFill>
                  <a:schemeClr val="accent4">
                    <a:lumMod val="60000"/>
                    <a:lumOff val="40000"/>
                  </a:schemeClr>
                </a:solidFill>
              </a:rPr>
              <a:t>Team Name </a:t>
            </a:r>
            <a:r>
              <a:rPr lang="en-US" sz="3200" b="1" dirty="0" smtClean="0">
                <a:solidFill>
                  <a:schemeClr val="bg1"/>
                </a:solidFill>
              </a:rPr>
              <a:t>and/or</a:t>
            </a:r>
            <a:r>
              <a:rPr lang="en-US" sz="5400" b="1" dirty="0" smtClean="0">
                <a:solidFill>
                  <a:schemeClr val="bg1"/>
                </a:solidFill>
              </a:rPr>
              <a:t> </a:t>
            </a:r>
            <a:r>
              <a:rPr lang="en-US" sz="5400" b="1" dirty="0" smtClean="0">
                <a:solidFill>
                  <a:schemeClr val="accent4">
                    <a:lumMod val="60000"/>
                    <a:lumOff val="40000"/>
                  </a:schemeClr>
                </a:solidFill>
              </a:rPr>
              <a:t>Team Logo</a:t>
            </a:r>
            <a:br>
              <a:rPr lang="en-US" sz="5400" b="1" dirty="0" smtClean="0">
                <a:solidFill>
                  <a:schemeClr val="accent4">
                    <a:lumMod val="60000"/>
                    <a:lumOff val="40000"/>
                  </a:schemeClr>
                </a:solidFill>
              </a:rPr>
            </a:br>
            <a:r>
              <a:rPr lang="en-US" sz="2400" dirty="0" smtClean="0">
                <a:solidFill>
                  <a:schemeClr val="bg1">
                    <a:lumMod val="85000"/>
                  </a:schemeClr>
                </a:solidFill>
              </a:rPr>
              <a:t/>
            </a:r>
            <a:br>
              <a:rPr lang="en-US" sz="2400" dirty="0" smtClean="0">
                <a:solidFill>
                  <a:schemeClr val="bg1">
                    <a:lumMod val="85000"/>
                  </a:schemeClr>
                </a:solidFill>
              </a:rPr>
            </a:br>
            <a:r>
              <a:rPr lang="en-US" sz="2400" dirty="0" smtClean="0">
                <a:solidFill>
                  <a:schemeClr val="bg1">
                    <a:lumMod val="85000"/>
                  </a:schemeClr>
                </a:solidFill>
              </a:rPr>
              <a:t>(You may design the background to fit your team name and/or  logo)</a:t>
            </a:r>
            <a:br>
              <a:rPr lang="en-US" sz="2400" dirty="0" smtClean="0">
                <a:solidFill>
                  <a:schemeClr val="bg1">
                    <a:lumMod val="85000"/>
                  </a:schemeClr>
                </a:solidFill>
              </a:rPr>
            </a:br>
            <a:r>
              <a:rPr lang="en-US" sz="2400" dirty="0" smtClean="0">
                <a:solidFill>
                  <a:schemeClr val="bg1">
                    <a:lumMod val="85000"/>
                  </a:schemeClr>
                </a:solidFill>
              </a:rPr>
              <a:t/>
            </a:r>
            <a:br>
              <a:rPr lang="en-US" sz="2400" dirty="0" smtClean="0">
                <a:solidFill>
                  <a:schemeClr val="bg1">
                    <a:lumMod val="85000"/>
                  </a:schemeClr>
                </a:solidFill>
              </a:rPr>
            </a:br>
            <a:r>
              <a:rPr lang="en-US" sz="2400" dirty="0" smtClean="0">
                <a:solidFill>
                  <a:schemeClr val="bg1">
                    <a:lumMod val="85000"/>
                  </a:schemeClr>
                </a:solidFill>
              </a:rPr>
              <a:t>(This slide may be combined with the student credits screens as well. It does not need to be its own separate screen unless you want it to be.)</a:t>
            </a:r>
            <a:r>
              <a:rPr lang="en-US" sz="5400" b="1" dirty="0" smtClean="0">
                <a:solidFill>
                  <a:schemeClr val="bg1">
                    <a:lumMod val="85000"/>
                  </a:schemeClr>
                </a:solidFill>
              </a:rPr>
              <a:t/>
            </a:r>
            <a:br>
              <a:rPr lang="en-US" sz="5400" b="1" dirty="0" smtClean="0">
                <a:solidFill>
                  <a:schemeClr val="bg1">
                    <a:lumMod val="85000"/>
                  </a:schemeClr>
                </a:solidFill>
              </a:rPr>
            </a:br>
            <a:r>
              <a:rPr lang="en-US" sz="5400" b="1" dirty="0" smtClean="0">
                <a:solidFill>
                  <a:schemeClr val="bg1"/>
                </a:solidFill>
              </a:rPr>
              <a:t/>
            </a:r>
            <a:br>
              <a:rPr lang="en-US" sz="5400" b="1" dirty="0" smtClean="0">
                <a:solidFill>
                  <a:schemeClr val="bg1"/>
                </a:solidFill>
              </a:rPr>
            </a:br>
            <a:r>
              <a:rPr lang="en-US" sz="5400" b="1" dirty="0">
                <a:solidFill>
                  <a:schemeClr val="bg1"/>
                </a:solidFill>
              </a:rPr>
              <a:t/>
            </a:r>
            <a:br>
              <a:rPr lang="en-US" sz="5400" b="1" dirty="0">
                <a:solidFill>
                  <a:schemeClr val="bg1"/>
                </a:solidFill>
              </a:rPr>
            </a:br>
            <a:r>
              <a:rPr lang="en-US" sz="5400" b="1" dirty="0" smtClean="0">
                <a:solidFill>
                  <a:schemeClr val="bg1"/>
                </a:solidFill>
              </a:rPr>
              <a:t/>
            </a:r>
            <a:br>
              <a:rPr lang="en-US" sz="5400" b="1" dirty="0" smtClean="0">
                <a:solidFill>
                  <a:schemeClr val="bg1"/>
                </a:solidFill>
              </a:rPr>
            </a:br>
            <a:r>
              <a:rPr lang="en-US" sz="3200" b="1" dirty="0">
                <a:solidFill>
                  <a:schemeClr val="bg1"/>
                </a:solidFill>
              </a:rPr>
              <a:t/>
            </a:r>
            <a:br>
              <a:rPr lang="en-US" sz="3200" b="1" dirty="0">
                <a:solidFill>
                  <a:schemeClr val="bg1"/>
                </a:solidFill>
              </a:rPr>
            </a:br>
            <a:endParaRPr lang="en-US" sz="1600" b="1" dirty="0">
              <a:solidFill>
                <a:schemeClr val="bg1"/>
              </a:solidFill>
            </a:endParaRPr>
          </a:p>
        </p:txBody>
      </p:sp>
    </p:spTree>
    <p:extLst>
      <p:ext uri="{BB962C8B-B14F-4D97-AF65-F5344CB8AC3E}">
        <p14:creationId xmlns:p14="http://schemas.microsoft.com/office/powerpoint/2010/main" val="187686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000" b="1" dirty="0" smtClean="0">
                <a:solidFill>
                  <a:schemeClr val="bg1"/>
                </a:solidFill>
              </a:rPr>
              <a:t>(List all the members on your team - and roles if you wish – The next three slides show possible ways to do this)</a:t>
            </a:r>
            <a:r>
              <a:rPr lang="en-US" sz="2800" b="1" dirty="0">
                <a:solidFill>
                  <a:schemeClr val="bg1"/>
                </a:solidFill>
              </a:rPr>
              <a:t/>
            </a:r>
            <a:br>
              <a:rPr lang="en-US" sz="2800" b="1" dirty="0">
                <a:solidFill>
                  <a:schemeClr val="bg1"/>
                </a:solidFill>
              </a:rPr>
            </a:br>
            <a:r>
              <a:rPr lang="en-US" sz="4400" b="1" dirty="0">
                <a:solidFill>
                  <a:schemeClr val="accent4">
                    <a:lumMod val="60000"/>
                    <a:lumOff val="40000"/>
                  </a:schemeClr>
                </a:solidFill>
              </a:rPr>
              <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80178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 y="0"/>
            <a:ext cx="12191999" cy="6858000"/>
          </a:xfrm>
        </p:spPr>
        <p:txBody>
          <a:bodyPr anchor="ctr" anchorCtr="1">
            <a:noAutofit/>
          </a:bodyPr>
          <a:lstStyle/>
          <a:p>
            <a:pPr>
              <a:spcBef>
                <a:spcPts val="1200"/>
              </a:spcBef>
            </a:pPr>
            <a:r>
              <a:rPr lang="en-US" sz="2800" b="1" cap="small" dirty="0">
                <a:solidFill>
                  <a:schemeClr val="bg1"/>
                </a:solidFill>
              </a:rPr>
              <a:t>DIRECTOR and PROGRAMMER</a:t>
            </a:r>
            <a:br>
              <a:rPr lang="en-US" sz="2800" b="1" cap="small" dirty="0">
                <a:solidFill>
                  <a:schemeClr val="bg1"/>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PRODUCER and DESIGN LEAD</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TECHNICAL LEAD</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ART LEAD</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br>
              <a:rPr lang="en-US" sz="4400" b="1" dirty="0">
                <a:solidFill>
                  <a:schemeClr val="accent4">
                    <a:lumMod val="60000"/>
                    <a:lumOff val="40000"/>
                  </a:schemeClr>
                </a:solidFill>
              </a:rPr>
            </a:br>
            <a:r>
              <a:rPr lang="en-US" sz="1600" b="1" dirty="0">
                <a:solidFill>
                  <a:schemeClr val="accent4">
                    <a:lumMod val="60000"/>
                    <a:lumOff val="40000"/>
                  </a:schemeClr>
                </a:solidFill>
              </a:rPr>
              <a:t/>
            </a:r>
            <a:br>
              <a:rPr lang="en-US" sz="1600" b="1" dirty="0">
                <a:solidFill>
                  <a:schemeClr val="accent4">
                    <a:lumMod val="60000"/>
                    <a:lumOff val="40000"/>
                  </a:schemeClr>
                </a:solidFill>
              </a:rPr>
            </a:br>
            <a:r>
              <a:rPr lang="en-US" sz="2800" b="1" cap="small" dirty="0">
                <a:solidFill>
                  <a:schemeClr val="bg1"/>
                </a:solidFill>
              </a:rPr>
              <a:t>AUDIO LEAD</a:t>
            </a:r>
            <a:r>
              <a:rPr lang="en-US" sz="2800" b="1" dirty="0">
                <a:solidFill>
                  <a:schemeClr val="accent4">
                    <a:lumMod val="60000"/>
                    <a:lumOff val="40000"/>
                  </a:schemeClr>
                </a:solidFill>
              </a:rPr>
              <a:t/>
            </a:r>
            <a:br>
              <a:rPr lang="en-US" sz="2800" b="1" dirty="0">
                <a:solidFill>
                  <a:schemeClr val="accent4">
                    <a:lumMod val="60000"/>
                    <a:lumOff val="40000"/>
                  </a:schemeClr>
                </a:solidFill>
              </a:rPr>
            </a:br>
            <a:r>
              <a:rPr lang="en-US" sz="4400" b="1" dirty="0">
                <a:solidFill>
                  <a:schemeClr val="accent4">
                    <a:lumMod val="60000"/>
                    <a:lumOff val="40000"/>
                  </a:schemeClr>
                </a:solidFill>
              </a:rPr>
              <a:t>STUDENT NAME</a:t>
            </a:r>
            <a:endParaRPr lang="en-US" sz="4400" b="1" dirty="0">
              <a:solidFill>
                <a:schemeClr val="bg1"/>
              </a:solidFill>
            </a:endParaRPr>
          </a:p>
        </p:txBody>
      </p:sp>
    </p:spTree>
    <p:extLst>
      <p:ext uri="{BB962C8B-B14F-4D97-AF65-F5344CB8AC3E}">
        <p14:creationId xmlns:p14="http://schemas.microsoft.com/office/powerpoint/2010/main" val="2062586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3510</TotalTime>
  <Words>107</Words>
  <Application>Microsoft Office PowerPoint</Application>
  <PresentationFormat>Custom</PresentationFormat>
  <Paragraphs>16</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This template is guide for creating your Game Project credits. However, your credits must be listed in this exact order shown on this page.  The first two screens/sections come before your game launches. 1. The official  white DigiPen logo on a black screen – The logo must be large and centered. This also needs a small copyright notice at the bottom center.  2. Game name and/or game logo   The rest of these credits screens or sections come in this order after gameplay is complete: 3. Team name and/or logo 4. List of students and their credits who worked on the game 5. List of faculty and advisors 6. “Created at DigiPen” screen with President and Executives listed and a small, correct copyright notice at the bottom 7. Credits and/or logos for software, tools and libraries used on your project  You may use multiple screens or rolling credits.   The exact fonts, colors, background, etc can be changed to suit the art style of your game. You can be creative with our credits if you wish but they must be clear and legible. </vt:lpstr>
      <vt:lpstr>  Helpful information about making your credits  You must include the entire team, even people that were on your team at one point but may not have made it to the final semester. If you have any code, design, art or audio in the game at the end of the semester that was created by a previous teammate, you must have them in the  official team credits. This would include voice acting, music, technical assistance, etc.   If a student was on your team in the past but no longer has any code, design, art or audio in the submitted final game, you must still list them in a “Special Thanks” section. (Consider the names of your TA’s that helped out here as well.)  You may choose how you list the students that worked on the game. You might list what their primary role, specialty, or contribution was next to their name. You may just call them by their overall function, such as programmer or artist.  You may wish to combine a role with a function. (for example: Bobby-Ray Bae - Producer, Level Design) Whichever way you choose, be consistent.     </vt:lpstr>
      <vt:lpstr>(For your reference,  here is the full list of official instructors/advisors for the  Sophomores 2019_2020 year)  Design and Production:  Ellen Beeman, Rachel Rutherford, Jeremy Holcomb,  Rich Rowan Art:  Matt Brunner, Rich Werner Programming:  Doug Schilling Audio:  Steven Saulls, Lawrence Schwedler, Tacket Brown, Nick Wiswell Lab Management:  Christopher Onorati </vt:lpstr>
      <vt:lpstr>(For your reference,  here is the full list of official instructors/advisors for the  Juniors 2019_2020 year)  Design:  Christopher Orth, Jerry Darcy, Jo Cronk  Art:  Brigitte Samson, Pamela Mathues, Peter Moehrle, Brad Bradbury Programming:  Matt Picioccio Audio:  Greg Dixon, Brian Schmidt Lab Management:  Christopher Onorati </vt:lpstr>
      <vt:lpstr>      </vt:lpstr>
      <vt:lpstr>   GAME NAME and/or GAME LOGO  (You may design the background to fit your title and/or  logo)     </vt:lpstr>
      <vt:lpstr>   Team Name and/or Team Logo  (You may design the background to fit your team name and/or  logo)  (This slide may be combined with the student credits screens as well. It does not need to be its own separate screen unless you want it to be.)     </vt:lpstr>
      <vt:lpstr>(List all the members on your team - and roles if you wish – The next three slides show possible ways to do this)  STUDENT NAME STUDENT NAME STUDENT NAME STUDENT NAME STUDENT NAME STUDENT NAME STUDENT NAME STUDENT NAME</vt:lpstr>
      <vt:lpstr>DIRECTOR and PROGRAMMER STUDENT NAME  PRODUCER and DESIGN LEAD STUDENT NAME  TECHNICAL LEAD STUDENT NAME  ART LEAD STUDENT NAME  AUDIO LEAD STUDENT NAME</vt:lpstr>
      <vt:lpstr>GRAPHICS PROGRAMMER STUDENT NAME  LEVEL DESIGNER STUDENT NAME  ENVIRONMENT ARTIST and UI STUDENT NAME  COMPOSER STUDENT NAME  SPECIAL THANKS STUDENT NAME</vt:lpstr>
      <vt:lpstr>(List all the instructors who worked with your courses for both semesters.  This may extend beyond a single screen.)  Faculty and Advisors  Design and Production  List all instructors Art List all instructors Programming List all instructors Audio List all instructors Lab management and IT List all who were important to the project Special Thanks List anyone you wish here </vt:lpstr>
      <vt:lpstr>Created at  DigiPen Institute of Technology  PRESIDENT CLAUDE COMAIR  EXECUTIVES  JASON CHU   SAMIR ABOU SAMRA   MICHELE COMAIR   ANGELA KUGLER   ERIK MOHRMANN BENJAMIN ELLINGER   MELVIN GONSALVEZ  </vt:lpstr>
      <vt:lpstr>This slide includes all copyrights and logos for software, tools or libraries  that you used on your project.  Each of these might have their own requirements which you must look up and follow. If in doubt, include them.  This list might include:  Direct X, FMOD, Spine, Adobe Photoshop, Maya, Unity - or any others that were granted under a students license.  The “Allowed Software Libraries” list is on Game Central  (You must include this if you use FMOD)  FMOD Sound System © FireLight Technologies Pty Ltd (1998 - 2020)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DIGIPEN INSTITUTE OF TECHNOLOGY PRESENTS A TEAM NAME PRODUCTION “PROJECT NAME” PRESIDENT CLAUDE COMAIR EXECUTIVES JASON CHU  JOHN BAUER  SAMIR ABU SAMRA XIN LI   PRASANNA GHALI   RAYMOND YAN INSTRUCTORS INSTRUCTOR NAME  INSTRUCTOR NAME  INSTRUCTOR NAME DEVELOPED BY STUDENT NAME   STUDENT NAME   STUDENT NAME STUDENT NAME   STUDENT NAME   STUDENT NAME  games.digipen.edu COPYRIGHT (c) 20xx BY DIGIPEN CORP, USA. ALL RIGHTS RESERVED.</dc:title>
  <dc:creator>Benjamin Ellinger</dc:creator>
  <cp:lastModifiedBy>Bri</cp:lastModifiedBy>
  <cp:revision>83</cp:revision>
  <dcterms:created xsi:type="dcterms:W3CDTF">2016-06-10T21:23:01Z</dcterms:created>
  <dcterms:modified xsi:type="dcterms:W3CDTF">2020-04-10T00:59:46Z</dcterms:modified>
</cp:coreProperties>
</file>