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FB2D-3CF7-48A3-A2E9-19764041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173AE-D97B-4C64-A15A-5436EFC07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AC633-1D15-4F6A-9705-4D485BD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6BF2-B3F4-431F-A4BC-CCF6F3E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EBC-5484-400A-874E-22FB255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6CE0-696E-494B-89BE-0E0CC8AC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A850D-3060-4076-AA8B-4B8AE369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0701-0EBC-41C2-B4B1-1EEC5E8C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9CEC-BF04-45F5-B2CE-22D1C124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FBD14-0A6A-45B8-A9CE-43BED3B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EED26-F58F-4993-9625-35ADA30CE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BF62D-4697-425F-8149-1CCE941BE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E0E2-BFF2-4537-91D4-D1A411DE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86B06-8D52-41D5-8A67-A577DF0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284-5701-4151-93C6-716801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ACF3-F3FA-49B9-87FD-B600D8F9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1985-D928-4E20-8E93-D36EA7E5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4588C-E9C0-4F27-9950-B3F7B087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1CA9-2C0E-4520-97D3-1F39A156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69457-095E-4E8E-BA83-E46960B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1CCE-5E8A-4B23-9F6E-53B73141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753D8-365A-47DB-A86B-F3ED3E79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BA8E6-3B26-4899-A858-69090D39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ED234-ADFA-426C-BAAC-2DC5FA68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C35A5-79D5-45C2-908B-A6E904F2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9145-65CD-4BAB-8F91-11E0426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4350-1BEB-4FFE-9B37-B1035E96E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1AB19-71A0-4CFB-8722-ED6D74DC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43BE6-388B-4AC5-B8EA-D08A375B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954E7-7F00-41F5-9356-3B44BFB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261B3-69EF-4BEC-93DF-D72EAD2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F9C3-8DFC-4591-884D-F3466576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C3B7A-5BBC-4986-90C7-CACDEFA1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5A0CB-2CE1-4D86-BAE8-982C7999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69F65-7576-4AA7-8366-C097C93FC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5B74A-131D-4498-A5B4-678FAFCC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7115F-E9BF-473F-8BD7-EBBEB4EC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13D9C-F9EA-40C7-B920-93B5A2E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D54D6-C727-4EF8-A09A-ECA2BD4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E5C4-A668-49AA-B5CE-292F5193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EA16E-F647-457B-88C5-29D8DF5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A6B58-757F-4E66-B72B-143AF303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0B55C-7BA9-44C9-B257-5F3563A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CA5B7-6D97-41A1-8244-7A20FC08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843C8-CF59-46E1-B92E-144C10CA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06ED3-ED5F-4CF6-B251-1BD991C3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93AA-2F26-49FC-927D-68A541AA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253A-5FE0-4A72-8AF8-6A549447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DCB2A-2724-4CF6-8627-9D551F57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E7058-2BB7-4FD3-9F70-B0EBD843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BE6F5-EB3C-4123-B539-1122654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F3BFB-F45D-46C5-BA25-3E08148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6E39-89BD-488E-BED1-D6F25856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2D4E9-2CA6-4916-AD15-86B72FEAC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A3B49-6B07-489D-A0A0-19C888FF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CB0A-F399-4D7B-8DA5-85FF084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19591-471D-4941-AF8A-99CCAB91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C33B7-4AE8-478A-9A89-2B6F4684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FF233-D4CF-42A1-99BD-E94663B0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87BEA-CBBC-4818-9383-58A44848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23459-D7D4-44B3-BA5A-762B0ADF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4FB6-8AE1-451F-8705-3F26875954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B583E-7A97-48A4-A2B8-FFEF93A9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29B3-0299-410B-9B14-24C4DDBD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F1F9572-17A5-4D27-A5F9-78BEE912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0" y="1373864"/>
            <a:ext cx="5509599" cy="53557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2ADE1D-BCF1-4276-B985-FA03ECEAF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42"/>
          <a:stretch/>
        </p:blipFill>
        <p:spPr>
          <a:xfrm>
            <a:off x="2607292" y="220624"/>
            <a:ext cx="344805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BCF530-14FE-4E3D-B3FF-AA65037D9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14"/>
          <a:stretch/>
        </p:blipFill>
        <p:spPr>
          <a:xfrm>
            <a:off x="687031" y="678583"/>
            <a:ext cx="5304721" cy="4186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ACF72B-8EC9-43E7-A030-0C778A027898}"/>
              </a:ext>
            </a:extLst>
          </p:cNvPr>
          <p:cNvSpPr/>
          <p:nvPr/>
        </p:nvSpPr>
        <p:spPr>
          <a:xfrm>
            <a:off x="2634278" y="226871"/>
            <a:ext cx="3381375" cy="356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66B8F0-E4D6-41B5-9524-F7CB83867A63}"/>
              </a:ext>
            </a:extLst>
          </p:cNvPr>
          <p:cNvSpPr/>
          <p:nvPr/>
        </p:nvSpPr>
        <p:spPr>
          <a:xfrm>
            <a:off x="639405" y="627227"/>
            <a:ext cx="5395297" cy="52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F1C50A-A1F2-4A2E-AB0C-CD379637907A}"/>
              </a:ext>
            </a:extLst>
          </p:cNvPr>
          <p:cNvSpPr/>
          <p:nvPr/>
        </p:nvSpPr>
        <p:spPr>
          <a:xfrm>
            <a:off x="601042" y="268257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E373-3168-4766-A735-9DDEA89338D9}"/>
              </a:ext>
            </a:extLst>
          </p:cNvPr>
          <p:cNvSpPr/>
          <p:nvPr/>
        </p:nvSpPr>
        <p:spPr>
          <a:xfrm>
            <a:off x="5685453" y="5347749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C11030-64BE-4AD9-A2AA-E2360307FE0A}"/>
              </a:ext>
            </a:extLst>
          </p:cNvPr>
          <p:cNvSpPr/>
          <p:nvPr/>
        </p:nvSpPr>
        <p:spPr>
          <a:xfrm>
            <a:off x="519108" y="1953058"/>
            <a:ext cx="3919955" cy="8774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E0807-9CB8-4CB1-A2A7-BD76D0237089}"/>
              </a:ext>
            </a:extLst>
          </p:cNvPr>
          <p:cNvSpPr/>
          <p:nvPr/>
        </p:nvSpPr>
        <p:spPr>
          <a:xfrm>
            <a:off x="1888154" y="1373177"/>
            <a:ext cx="4127499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Pipeline will be performed in folder </a:t>
            </a:r>
            <a:r>
              <a:rPr lang="en-US" sz="1200" dirty="0" err="1">
                <a:solidFill>
                  <a:schemeClr val="tx1"/>
                </a:solidFill>
              </a:rPr>
              <a:t>DeepPhosphoDesktop</a:t>
            </a:r>
            <a:r>
              <a:rPr lang="en-US" sz="1200" dirty="0">
                <a:solidFill>
                  <a:schemeClr val="tx1"/>
                </a:solidFill>
              </a:rPr>
              <a:t> and generated items will have an identifier Example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436C8-0FA5-4D30-B26D-1F7A8887C5FD}"/>
              </a:ext>
            </a:extLst>
          </p:cNvPr>
          <p:cNvCxnSpPr>
            <a:cxnSpLocks/>
          </p:cNvCxnSpPr>
          <p:nvPr/>
        </p:nvCxnSpPr>
        <p:spPr>
          <a:xfrm flipH="1">
            <a:off x="3564553" y="1790918"/>
            <a:ext cx="88900" cy="18406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056B621-C867-4220-9685-EB176994729F}"/>
              </a:ext>
            </a:extLst>
          </p:cNvPr>
          <p:cNvSpPr/>
          <p:nvPr/>
        </p:nvSpPr>
        <p:spPr>
          <a:xfrm>
            <a:off x="2170728" y="2826029"/>
            <a:ext cx="3978275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would recommend to use pre-trained weights (described in GitHub page) but here we skip this and go ahead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D1627C-6AD9-4B5B-ACB5-95F3CC65B296}"/>
              </a:ext>
            </a:extLst>
          </p:cNvPr>
          <p:cNvSpPr/>
          <p:nvPr/>
        </p:nvSpPr>
        <p:spPr>
          <a:xfrm>
            <a:off x="557213" y="3569890"/>
            <a:ext cx="5388590" cy="1618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E22BFA-C85E-4BAE-ADB9-B1EC2E08F6D2}"/>
              </a:ext>
            </a:extLst>
          </p:cNvPr>
          <p:cNvSpPr/>
          <p:nvPr/>
        </p:nvSpPr>
        <p:spPr>
          <a:xfrm>
            <a:off x="601042" y="3273943"/>
            <a:ext cx="4519261" cy="26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F4EA49-31AF-4B81-9E30-35743F86E9BA}"/>
              </a:ext>
            </a:extLst>
          </p:cNvPr>
          <p:cNvCxnSpPr>
            <a:cxnSpLocks/>
          </p:cNvCxnSpPr>
          <p:nvPr/>
        </p:nvCxnSpPr>
        <p:spPr>
          <a:xfrm flipH="1">
            <a:off x="4571823" y="3168732"/>
            <a:ext cx="57327" cy="21087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57EA20C-9E57-4EF3-AE11-25A093EFBD73}"/>
              </a:ext>
            </a:extLst>
          </p:cNvPr>
          <p:cNvSpPr/>
          <p:nvPr/>
        </p:nvSpPr>
        <p:spPr>
          <a:xfrm>
            <a:off x="1657350" y="4372588"/>
            <a:ext cx="2971800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Empty these fields will make runner train new models from </a:t>
            </a:r>
            <a:r>
              <a:rPr lang="en-US" altLang="zh-CN" sz="1200" dirty="0">
                <a:solidFill>
                  <a:schemeClr val="tx1"/>
                </a:solidFill>
              </a:rPr>
              <a:t>scratch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9827BF-2462-4DBB-97C2-6BA2BFFFB3CF}"/>
              </a:ext>
            </a:extLst>
          </p:cNvPr>
          <p:cNvSpPr/>
          <p:nvPr/>
        </p:nvSpPr>
        <p:spPr>
          <a:xfrm>
            <a:off x="3108942" y="5641378"/>
            <a:ext cx="2925760" cy="55793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Choose your device. If you are not sure if GPU is available, click this button and it will switch to </a:t>
            </a:r>
            <a:r>
              <a:rPr lang="en-US" altLang="zh-CN" sz="1200" dirty="0" err="1">
                <a:solidFill>
                  <a:schemeClr val="tx1"/>
                </a:solidFill>
              </a:rPr>
              <a:t>cpu</a:t>
            </a:r>
            <a:r>
              <a:rPr lang="en-US" altLang="zh-CN" sz="1200" dirty="0">
                <a:solidFill>
                  <a:schemeClr val="tx1"/>
                </a:solidFill>
              </a:rPr>
              <a:t> if there is no available GPU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BCBFF7-F749-40C4-9E82-3F9C035D61FD}"/>
              </a:ext>
            </a:extLst>
          </p:cNvPr>
          <p:cNvSpPr/>
          <p:nvPr/>
        </p:nvSpPr>
        <p:spPr>
          <a:xfrm>
            <a:off x="4372591" y="5232528"/>
            <a:ext cx="1277143" cy="268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84E0DE-B9B2-45D4-8642-F26E300A9664}"/>
              </a:ext>
            </a:extLst>
          </p:cNvPr>
          <p:cNvCxnSpPr>
            <a:cxnSpLocks/>
          </p:cNvCxnSpPr>
          <p:nvPr/>
        </p:nvCxnSpPr>
        <p:spPr>
          <a:xfrm flipV="1">
            <a:off x="5334615" y="5422813"/>
            <a:ext cx="0" cy="25739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ACAEF25-0DC7-4348-BBF3-F1B1DC6FA245}"/>
              </a:ext>
            </a:extLst>
          </p:cNvPr>
          <p:cNvSpPr/>
          <p:nvPr/>
        </p:nvSpPr>
        <p:spPr>
          <a:xfrm>
            <a:off x="962022" y="195302"/>
            <a:ext cx="1546223" cy="39051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Launch </a:t>
            </a:r>
            <a:r>
              <a:rPr lang="en-US" sz="1200" dirty="0" err="1">
                <a:solidFill>
                  <a:schemeClr val="tx1"/>
                </a:solidFill>
              </a:rPr>
              <a:t>DeepPhospho</a:t>
            </a:r>
            <a:r>
              <a:rPr lang="en-US" sz="1200" dirty="0">
                <a:solidFill>
                  <a:schemeClr val="tx1"/>
                </a:solidFill>
              </a:rPr>
              <a:t> desktop in two ways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C88CA23-F29A-4ED5-B357-35840B368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48" b="3322"/>
          <a:stretch/>
        </p:blipFill>
        <p:spPr>
          <a:xfrm>
            <a:off x="6577627" y="735177"/>
            <a:ext cx="5493310" cy="2095314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2D7766A-0A54-461F-8104-CB2B89CA4863}"/>
              </a:ext>
            </a:extLst>
          </p:cNvPr>
          <p:cNvSpPr/>
          <p:nvPr/>
        </p:nvSpPr>
        <p:spPr>
          <a:xfrm>
            <a:off x="6577627" y="268257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BA170C-8F7D-4337-A51C-8247554D874B}"/>
              </a:ext>
            </a:extLst>
          </p:cNvPr>
          <p:cNvSpPr/>
          <p:nvPr/>
        </p:nvSpPr>
        <p:spPr>
          <a:xfrm>
            <a:off x="6981822" y="260391"/>
            <a:ext cx="2136778" cy="284576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to training step settings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AAEF53-97C4-4B11-B821-C60A87402C3A}"/>
              </a:ext>
            </a:extLst>
          </p:cNvPr>
          <p:cNvSpPr/>
          <p:nvPr/>
        </p:nvSpPr>
        <p:spPr>
          <a:xfrm>
            <a:off x="6637595" y="1083441"/>
            <a:ext cx="5433342" cy="662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1AF795-9C59-484F-9891-33CBD101E3C1}"/>
              </a:ext>
            </a:extLst>
          </p:cNvPr>
          <p:cNvSpPr/>
          <p:nvPr/>
        </p:nvSpPr>
        <p:spPr>
          <a:xfrm>
            <a:off x="9013899" y="735177"/>
            <a:ext cx="2739952" cy="23584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training data in demo data folder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29B562-60FF-4BFE-9093-68AA612B4C99}"/>
              </a:ext>
            </a:extLst>
          </p:cNvPr>
          <p:cNvCxnSpPr>
            <a:cxnSpLocks/>
          </p:cNvCxnSpPr>
          <p:nvPr/>
        </p:nvCxnSpPr>
        <p:spPr>
          <a:xfrm>
            <a:off x="11442700" y="974921"/>
            <a:ext cx="109895" cy="18616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D188D97-9965-47A9-8976-09EBC570D6FC}"/>
              </a:ext>
            </a:extLst>
          </p:cNvPr>
          <p:cNvSpPr/>
          <p:nvPr/>
        </p:nvSpPr>
        <p:spPr>
          <a:xfrm>
            <a:off x="8875132" y="2488627"/>
            <a:ext cx="2739952" cy="38137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both ion and RT model epoch to 2 to make example run fast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4F7EE8-5EA4-42B2-BB0A-A2770327DEC6}"/>
              </a:ext>
            </a:extLst>
          </p:cNvPr>
          <p:cNvSpPr/>
          <p:nvPr/>
        </p:nvSpPr>
        <p:spPr>
          <a:xfrm>
            <a:off x="6577627" y="727311"/>
            <a:ext cx="1639273" cy="22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A123CD-946B-4974-B08F-5EB74D7BABFE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397264" y="521591"/>
            <a:ext cx="24911" cy="20572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4033C08-70AA-438F-B62E-A78E94B75121}"/>
              </a:ext>
            </a:extLst>
          </p:cNvPr>
          <p:cNvSpPr/>
          <p:nvPr/>
        </p:nvSpPr>
        <p:spPr>
          <a:xfrm>
            <a:off x="8903332" y="1854771"/>
            <a:ext cx="3167605" cy="50017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training data format as </a:t>
            </a:r>
            <a:r>
              <a:rPr lang="en-US" sz="1200" dirty="0" err="1">
                <a:solidFill>
                  <a:schemeClr val="tx1"/>
                </a:solidFill>
              </a:rPr>
              <a:t>SNLib</a:t>
            </a:r>
            <a:r>
              <a:rPr lang="en-US" sz="1200" dirty="0">
                <a:solidFill>
                  <a:schemeClr val="tx1"/>
                </a:solidFill>
              </a:rPr>
              <a:t> since this file is a spectral library exported from </a:t>
            </a:r>
            <a:r>
              <a:rPr lang="en-US" sz="1200" dirty="0" err="1">
                <a:solidFill>
                  <a:schemeClr val="tx1"/>
                </a:solidFill>
              </a:rPr>
              <a:t>Spectronaut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4D5ADA-033D-40F3-96A6-C4EB21FCC4AD}"/>
              </a:ext>
            </a:extLst>
          </p:cNvPr>
          <p:cNvSpPr/>
          <p:nvPr/>
        </p:nvSpPr>
        <p:spPr>
          <a:xfrm>
            <a:off x="7924800" y="1781538"/>
            <a:ext cx="660400" cy="41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333ADE-EACE-4BF9-A4A2-8BC0120CBF18}"/>
              </a:ext>
            </a:extLst>
          </p:cNvPr>
          <p:cNvSpPr/>
          <p:nvPr/>
        </p:nvSpPr>
        <p:spPr>
          <a:xfrm>
            <a:off x="6710977" y="2286000"/>
            <a:ext cx="2109173" cy="544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3A1C838-BE81-4A72-89CC-F719595AD31C}"/>
              </a:ext>
            </a:extLst>
          </p:cNvPr>
          <p:cNvCxnSpPr>
            <a:cxnSpLocks/>
          </p:cNvCxnSpPr>
          <p:nvPr/>
        </p:nvCxnSpPr>
        <p:spPr>
          <a:xfrm flipH="1" flipV="1">
            <a:off x="8641600" y="2590248"/>
            <a:ext cx="311900" cy="8906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CAFB3BBD-8856-4614-AC83-5979BC7FD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55" y="3592690"/>
            <a:ext cx="5493310" cy="1439888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106B4B71-1CA3-4601-8044-73FDE0A99834}"/>
              </a:ext>
            </a:extLst>
          </p:cNvPr>
          <p:cNvSpPr/>
          <p:nvPr/>
        </p:nvSpPr>
        <p:spPr>
          <a:xfrm>
            <a:off x="6577627" y="3150261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9E28CA-FE05-44A8-B727-20919051561F}"/>
              </a:ext>
            </a:extLst>
          </p:cNvPr>
          <p:cNvSpPr/>
          <p:nvPr/>
        </p:nvSpPr>
        <p:spPr>
          <a:xfrm>
            <a:off x="6981822" y="3142395"/>
            <a:ext cx="2317688" cy="284576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to prediction step settings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54E0AB-5CD4-46CA-A65F-728265B79F10}"/>
              </a:ext>
            </a:extLst>
          </p:cNvPr>
          <p:cNvSpPr/>
          <p:nvPr/>
        </p:nvSpPr>
        <p:spPr>
          <a:xfrm>
            <a:off x="6577627" y="3570927"/>
            <a:ext cx="1639273" cy="22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5E1DB49-8D49-48C7-B9EC-B0022FAB602B}"/>
              </a:ext>
            </a:extLst>
          </p:cNvPr>
          <p:cNvCxnSpPr>
            <a:cxnSpLocks/>
          </p:cNvCxnSpPr>
          <p:nvPr/>
        </p:nvCxnSpPr>
        <p:spPr>
          <a:xfrm flipH="1">
            <a:off x="7807809" y="3397900"/>
            <a:ext cx="24911" cy="20572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2B2CDFD1-39C0-4E6F-B242-8C24424CF3DC}"/>
              </a:ext>
            </a:extLst>
          </p:cNvPr>
          <p:cNvSpPr/>
          <p:nvPr/>
        </p:nvSpPr>
        <p:spPr>
          <a:xfrm>
            <a:off x="391887" y="130629"/>
            <a:ext cx="5704114" cy="108287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0AED34-4CA1-400F-9600-2B71F2CAD746}"/>
              </a:ext>
            </a:extLst>
          </p:cNvPr>
          <p:cNvSpPr/>
          <p:nvPr/>
        </p:nvSpPr>
        <p:spPr>
          <a:xfrm>
            <a:off x="391887" y="1301763"/>
            <a:ext cx="5861528" cy="550336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5FE4689-E5F2-438A-85F6-30A0BD165F65}"/>
              </a:ext>
            </a:extLst>
          </p:cNvPr>
          <p:cNvSpPr/>
          <p:nvPr/>
        </p:nvSpPr>
        <p:spPr>
          <a:xfrm>
            <a:off x="6470695" y="130630"/>
            <a:ext cx="5640440" cy="280540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1F8166F-EB27-490D-8056-BF805DB44862}"/>
              </a:ext>
            </a:extLst>
          </p:cNvPr>
          <p:cNvSpPr/>
          <p:nvPr/>
        </p:nvSpPr>
        <p:spPr>
          <a:xfrm>
            <a:off x="6470695" y="3042561"/>
            <a:ext cx="5640440" cy="19900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F9A153-AE8C-469E-89D0-A23C7664877B}"/>
              </a:ext>
            </a:extLst>
          </p:cNvPr>
          <p:cNvSpPr/>
          <p:nvPr/>
        </p:nvSpPr>
        <p:spPr>
          <a:xfrm>
            <a:off x="8866540" y="3581273"/>
            <a:ext cx="2979134" cy="38720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prediction data in demo data folder and assign </a:t>
            </a:r>
            <a:r>
              <a:rPr lang="en-US" sz="1200">
                <a:solidFill>
                  <a:schemeClr val="tx1"/>
                </a:solidFill>
              </a:rPr>
              <a:t>corresponded formats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00E34C3-8C1A-4809-9C65-EC12B1F5C135}"/>
              </a:ext>
            </a:extLst>
          </p:cNvPr>
          <p:cNvSpPr/>
          <p:nvPr/>
        </p:nvSpPr>
        <p:spPr>
          <a:xfrm>
            <a:off x="6684169" y="4438505"/>
            <a:ext cx="643472" cy="55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7BB79F0-CDCC-4677-A305-608CE65E4A1E}"/>
              </a:ext>
            </a:extLst>
          </p:cNvPr>
          <p:cNvSpPr/>
          <p:nvPr/>
        </p:nvSpPr>
        <p:spPr>
          <a:xfrm>
            <a:off x="9601636" y="4438504"/>
            <a:ext cx="1631514" cy="55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F44D3A-7D20-4995-AC08-BEB97F2D5B41}"/>
              </a:ext>
            </a:extLst>
          </p:cNvPr>
          <p:cNvCxnSpPr>
            <a:cxnSpLocks/>
          </p:cNvCxnSpPr>
          <p:nvPr/>
        </p:nvCxnSpPr>
        <p:spPr>
          <a:xfrm>
            <a:off x="9928221" y="3957720"/>
            <a:ext cx="9678" cy="48078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0AD7038-41A2-4DC2-AB48-1A36CF9F6C22}"/>
              </a:ext>
            </a:extLst>
          </p:cNvPr>
          <p:cNvCxnSpPr>
            <a:cxnSpLocks/>
          </p:cNvCxnSpPr>
          <p:nvPr/>
        </p:nvCxnSpPr>
        <p:spPr>
          <a:xfrm flipH="1">
            <a:off x="7343438" y="3888795"/>
            <a:ext cx="1500879" cy="57189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C546FFC6-6663-4863-9814-0CB06F674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800" y="5223084"/>
            <a:ext cx="3056156" cy="536282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0AF3B0A2-F5FD-47C1-8AD6-07579FE0A9CF}"/>
              </a:ext>
            </a:extLst>
          </p:cNvPr>
          <p:cNvSpPr/>
          <p:nvPr/>
        </p:nvSpPr>
        <p:spPr>
          <a:xfrm>
            <a:off x="6470695" y="5137616"/>
            <a:ext cx="5640440" cy="66222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C48CFD-3CBB-428F-9295-21E3CA31DFE5}"/>
              </a:ext>
            </a:extLst>
          </p:cNvPr>
          <p:cNvSpPr/>
          <p:nvPr/>
        </p:nvSpPr>
        <p:spPr>
          <a:xfrm>
            <a:off x="6579419" y="52200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B69AC66-38BC-4FEE-8EF8-8B36114DCB07}"/>
              </a:ext>
            </a:extLst>
          </p:cNvPr>
          <p:cNvSpPr/>
          <p:nvPr/>
        </p:nvSpPr>
        <p:spPr>
          <a:xfrm>
            <a:off x="9109909" y="5434862"/>
            <a:ext cx="1186818" cy="233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1E9D7A4-1D92-4346-B4D4-543E95452832}"/>
              </a:ext>
            </a:extLst>
          </p:cNvPr>
          <p:cNvSpPr/>
          <p:nvPr/>
        </p:nvSpPr>
        <p:spPr>
          <a:xfrm>
            <a:off x="10329553" y="5401032"/>
            <a:ext cx="699491" cy="276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18BFC20-D2DF-4E6A-9823-BC80A63643FF}"/>
              </a:ext>
            </a:extLst>
          </p:cNvPr>
          <p:cNvSpPr/>
          <p:nvPr/>
        </p:nvSpPr>
        <p:spPr>
          <a:xfrm>
            <a:off x="6996742" y="5232528"/>
            <a:ext cx="1896418" cy="40314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“Train” and “Predict” checked and run task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A919218-10D5-49E8-8B46-A5EE167968DD}"/>
              </a:ext>
            </a:extLst>
          </p:cNvPr>
          <p:cNvSpPr/>
          <p:nvPr/>
        </p:nvSpPr>
        <p:spPr>
          <a:xfrm>
            <a:off x="6470695" y="5880303"/>
            <a:ext cx="5640440" cy="92482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1640E9B-2DC1-4ACD-9AE1-8CBB2DE5EC6E}"/>
              </a:ext>
            </a:extLst>
          </p:cNvPr>
          <p:cNvSpPr/>
          <p:nvPr/>
        </p:nvSpPr>
        <p:spPr>
          <a:xfrm>
            <a:off x="6574656" y="5943291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6FE6DC4-0597-47D1-94A0-1A3277E6CEEC}"/>
              </a:ext>
            </a:extLst>
          </p:cNvPr>
          <p:cNvSpPr/>
          <p:nvPr/>
        </p:nvSpPr>
        <p:spPr>
          <a:xfrm>
            <a:off x="6945027" y="5944927"/>
            <a:ext cx="2386601" cy="19844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Wait for task finished or stop task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80BD68-1F1A-467F-BFB6-B5E29F328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1793" y="6160111"/>
            <a:ext cx="2577760" cy="6282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E1084D-B2CD-4E78-B4A0-0DAB6C9D9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37" y="6160111"/>
            <a:ext cx="1713019" cy="628271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90F808-61A9-4FA3-A84E-8DE25D022A5A}"/>
              </a:ext>
            </a:extLst>
          </p:cNvPr>
          <p:cNvCxnSpPr>
            <a:cxnSpLocks/>
          </p:cNvCxnSpPr>
          <p:nvPr/>
        </p:nvCxnSpPr>
        <p:spPr>
          <a:xfrm flipH="1" flipV="1">
            <a:off x="8595629" y="1981527"/>
            <a:ext cx="311900" cy="8906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3D3D8-6B3F-4910-838C-1545905D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2052636"/>
            <a:ext cx="2465070" cy="24650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45DC86-38A1-4FCA-89F3-B9BB1FD2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74" y="1958339"/>
            <a:ext cx="6083646" cy="34613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B65F85-1A73-4817-B592-D8C9689B36E5}"/>
              </a:ext>
            </a:extLst>
          </p:cNvPr>
          <p:cNvSpPr/>
          <p:nvPr/>
        </p:nvSpPr>
        <p:spPr>
          <a:xfrm>
            <a:off x="3246120" y="1196340"/>
            <a:ext cx="5654040" cy="545133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you have downloaded pre-trained model parameter files and arranged them like </a:t>
            </a:r>
            <a:r>
              <a:rPr lang="en-US" altLang="zh-CN" sz="1400" u="sng" dirty="0">
                <a:solidFill>
                  <a:schemeClr val="tx1"/>
                </a:solidFill>
              </a:rPr>
              <a:t>this structure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u="sng" dirty="0">
                <a:solidFill>
                  <a:schemeClr val="tx1"/>
                </a:solidFill>
              </a:rPr>
              <a:t>these fields </a:t>
            </a:r>
            <a:r>
              <a:rPr lang="en-US" altLang="zh-CN" sz="1400" dirty="0">
                <a:solidFill>
                  <a:schemeClr val="tx1"/>
                </a:solidFill>
              </a:rPr>
              <a:t>will be filled when app is launched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36F8855-3980-4E1C-B5C7-7F62613B14A3}"/>
              </a:ext>
            </a:extLst>
          </p:cNvPr>
          <p:cNvCxnSpPr>
            <a:cxnSpLocks/>
          </p:cNvCxnSpPr>
          <p:nvPr/>
        </p:nvCxnSpPr>
        <p:spPr>
          <a:xfrm flipH="1">
            <a:off x="4366260" y="1668780"/>
            <a:ext cx="255270" cy="38385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25EA35-E4D8-4C84-BDF9-C81E692056A0}"/>
              </a:ext>
            </a:extLst>
          </p:cNvPr>
          <p:cNvCxnSpPr>
            <a:cxnSpLocks/>
          </p:cNvCxnSpPr>
          <p:nvPr/>
        </p:nvCxnSpPr>
        <p:spPr>
          <a:xfrm>
            <a:off x="5648662" y="1668780"/>
            <a:ext cx="93008" cy="123444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>
            <a:extLst>
              <a:ext uri="{FF2B5EF4-FFF2-40B4-BE49-F238E27FC236}">
                <a16:creationId xmlns:a16="http://schemas.microsoft.com/office/drawing/2014/main" id="{B68DA51C-ADF3-450F-8598-4ACFC218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8" y="5812970"/>
            <a:ext cx="3037569" cy="54083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ADA47F98-4D95-46E8-8459-75D6E51E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6" y="3932173"/>
            <a:ext cx="4732562" cy="11247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130539C-9AF2-4782-9A40-AF8D9641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77" y="1221929"/>
            <a:ext cx="4703997" cy="7590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8DFCBA-A267-4842-8368-519F024DD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0" y="665128"/>
            <a:ext cx="4753313" cy="14303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912C4F-AEBF-44EC-A20A-C73B01330E67}"/>
              </a:ext>
            </a:extLst>
          </p:cNvPr>
          <p:cNvSpPr/>
          <p:nvPr/>
        </p:nvSpPr>
        <p:spPr>
          <a:xfrm>
            <a:off x="535668" y="1953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9E6C65-CD62-4C9B-99E2-8AC72CF8C443}"/>
              </a:ext>
            </a:extLst>
          </p:cNvPr>
          <p:cNvSpPr/>
          <p:nvPr/>
        </p:nvSpPr>
        <p:spPr>
          <a:xfrm>
            <a:off x="948737" y="195898"/>
            <a:ext cx="1672256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off RT ensemble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CD1F4-8F74-4EEC-A168-9D2BE405A67D}"/>
              </a:ext>
            </a:extLst>
          </p:cNvPr>
          <p:cNvSpPr/>
          <p:nvPr/>
        </p:nvSpPr>
        <p:spPr>
          <a:xfrm>
            <a:off x="391888" y="130629"/>
            <a:ext cx="4853826" cy="306860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BA4DE-25CC-4146-BA7E-2C3096A1AFD2}"/>
              </a:ext>
            </a:extLst>
          </p:cNvPr>
          <p:cNvSpPr/>
          <p:nvPr/>
        </p:nvSpPr>
        <p:spPr>
          <a:xfrm>
            <a:off x="2315169" y="1009837"/>
            <a:ext cx="1299163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4DE9F2-4DA9-457C-81DB-8F6E372FFB4D}"/>
              </a:ext>
            </a:extLst>
          </p:cNvPr>
          <p:cNvCxnSpPr>
            <a:cxnSpLocks/>
          </p:cNvCxnSpPr>
          <p:nvPr/>
        </p:nvCxnSpPr>
        <p:spPr>
          <a:xfrm>
            <a:off x="2400300" y="464146"/>
            <a:ext cx="146050" cy="6026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814222A-1AD3-434B-8ACC-07EE7C241B81}"/>
              </a:ext>
            </a:extLst>
          </p:cNvPr>
          <p:cNvSpPr/>
          <p:nvPr/>
        </p:nvSpPr>
        <p:spPr>
          <a:xfrm>
            <a:off x="5653276" y="561108"/>
            <a:ext cx="4657677" cy="61724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the </a:t>
            </a:r>
            <a:r>
              <a:rPr lang="en-US" sz="1200" dirty="0" err="1">
                <a:solidFill>
                  <a:schemeClr val="tx1"/>
                </a:solidFill>
              </a:rPr>
              <a:t>PretrainParams</a:t>
            </a:r>
            <a:r>
              <a:rPr lang="en-US" sz="1200" dirty="0">
                <a:solidFill>
                  <a:schemeClr val="tx1"/>
                </a:solidFill>
              </a:rPr>
              <a:t> directory is defined as described, the pre-trained model weights will be loaded at app launching. The auto loaded files will like the filled text below.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11386D-213E-47E1-9E8F-D27635FAE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04" y="2494694"/>
            <a:ext cx="3576766" cy="19998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A35D98-A6F8-4601-9DC4-D75928A2E2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81" t="-98" r="71878" b="75386"/>
          <a:stretch/>
        </p:blipFill>
        <p:spPr>
          <a:xfrm>
            <a:off x="8842580" y="2474271"/>
            <a:ext cx="758917" cy="273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93F028-F16D-4EA9-86FC-87F023C941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4" t="989" r="19558" b="16667"/>
          <a:stretch/>
        </p:blipFill>
        <p:spPr>
          <a:xfrm>
            <a:off x="9842501" y="2520681"/>
            <a:ext cx="1117600" cy="2196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CAF8C5-CE0B-4444-8C0E-0814D09D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57" y="2440209"/>
            <a:ext cx="4703997" cy="75902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F9F0BDB-54AC-43FB-8BF8-440F0F4489A3}"/>
              </a:ext>
            </a:extLst>
          </p:cNvPr>
          <p:cNvCxnSpPr>
            <a:cxnSpLocks/>
          </p:cNvCxnSpPr>
          <p:nvPr/>
        </p:nvCxnSpPr>
        <p:spPr>
          <a:xfrm>
            <a:off x="2546350" y="2095500"/>
            <a:ext cx="0" cy="26035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F20C4BA-5E90-41E1-AAB2-1D63BE5C04BD}"/>
              </a:ext>
            </a:extLst>
          </p:cNvPr>
          <p:cNvSpPr/>
          <p:nvPr/>
        </p:nvSpPr>
        <p:spPr>
          <a:xfrm>
            <a:off x="5671887" y="1953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05A215-9004-4947-AC07-F461E3255FB1}"/>
              </a:ext>
            </a:extLst>
          </p:cNvPr>
          <p:cNvSpPr/>
          <p:nvPr/>
        </p:nvSpPr>
        <p:spPr>
          <a:xfrm>
            <a:off x="6084956" y="195898"/>
            <a:ext cx="2804114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pre-trained model parameter files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6D98FA7-EF6C-4129-9240-E9544EAF9CA1}"/>
              </a:ext>
            </a:extLst>
          </p:cNvPr>
          <p:cNvSpPr/>
          <p:nvPr/>
        </p:nvSpPr>
        <p:spPr>
          <a:xfrm>
            <a:off x="5528106" y="130629"/>
            <a:ext cx="6276543" cy="442232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F9FF1D-DC97-4C58-9F81-6857A4D2A050}"/>
              </a:ext>
            </a:extLst>
          </p:cNvPr>
          <p:cNvCxnSpPr>
            <a:cxnSpLocks/>
          </p:cNvCxnSpPr>
          <p:nvPr/>
        </p:nvCxnSpPr>
        <p:spPr>
          <a:xfrm>
            <a:off x="8267703" y="2610796"/>
            <a:ext cx="577191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881DA8E-1E0E-483F-9B3A-47AB3764E393}"/>
              </a:ext>
            </a:extLst>
          </p:cNvPr>
          <p:cNvSpPr/>
          <p:nvPr/>
        </p:nvSpPr>
        <p:spPr>
          <a:xfrm>
            <a:off x="5727332" y="2133123"/>
            <a:ext cx="4366475" cy="27305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 can also use the newly trained models at the previous example.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377C4-4FBC-4024-858A-7CA6FB8B6D50}"/>
              </a:ext>
            </a:extLst>
          </p:cNvPr>
          <p:cNvSpPr/>
          <p:nvPr/>
        </p:nvSpPr>
        <p:spPr>
          <a:xfrm>
            <a:off x="2473325" y="2792074"/>
            <a:ext cx="1299163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BA1F3B-5D8C-4411-B27C-B7D3941DB261}"/>
              </a:ext>
            </a:extLst>
          </p:cNvPr>
          <p:cNvSpPr/>
          <p:nvPr/>
        </p:nvSpPr>
        <p:spPr>
          <a:xfrm>
            <a:off x="5653276" y="1370588"/>
            <a:ext cx="4440531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1763CD-35AD-4B7E-9C74-EFE3B0E1B1B5}"/>
              </a:ext>
            </a:extLst>
          </p:cNvPr>
          <p:cNvSpPr/>
          <p:nvPr/>
        </p:nvSpPr>
        <p:spPr>
          <a:xfrm>
            <a:off x="5653277" y="1746187"/>
            <a:ext cx="4189224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8B25A5-3A53-48E9-A42C-BD1907A12644}"/>
              </a:ext>
            </a:extLst>
          </p:cNvPr>
          <p:cNvSpPr/>
          <p:nvPr/>
        </p:nvSpPr>
        <p:spPr>
          <a:xfrm>
            <a:off x="5617803" y="3267075"/>
            <a:ext cx="2633227" cy="166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DEDE32-6962-4A6D-882C-5579F4118E20}"/>
              </a:ext>
            </a:extLst>
          </p:cNvPr>
          <p:cNvSpPr/>
          <p:nvPr/>
        </p:nvSpPr>
        <p:spPr>
          <a:xfrm>
            <a:off x="5617803" y="2520681"/>
            <a:ext cx="2633227" cy="166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352707-B107-411F-A8C1-E006817DD8D3}"/>
              </a:ext>
            </a:extLst>
          </p:cNvPr>
          <p:cNvCxnSpPr>
            <a:cxnSpLocks/>
          </p:cNvCxnSpPr>
          <p:nvPr/>
        </p:nvCxnSpPr>
        <p:spPr>
          <a:xfrm>
            <a:off x="8277228" y="3350534"/>
            <a:ext cx="577191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2631B75-DB84-49C9-9A95-0B2F6ED7DD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81" t="-98" r="71878" b="75386"/>
          <a:stretch/>
        </p:blipFill>
        <p:spPr>
          <a:xfrm>
            <a:off x="8854419" y="3197711"/>
            <a:ext cx="758917" cy="273050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3ABD186-47A0-49B5-AE5E-694454B93822}"/>
              </a:ext>
            </a:extLst>
          </p:cNvPr>
          <p:cNvCxnSpPr>
            <a:cxnSpLocks/>
          </p:cNvCxnSpPr>
          <p:nvPr/>
        </p:nvCxnSpPr>
        <p:spPr>
          <a:xfrm>
            <a:off x="9429754" y="2639371"/>
            <a:ext cx="412747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8E145B7-90E4-40F9-8896-06BD8FE8D9F3}"/>
              </a:ext>
            </a:extLst>
          </p:cNvPr>
          <p:cNvCxnSpPr>
            <a:cxnSpLocks/>
          </p:cNvCxnSpPr>
          <p:nvPr/>
        </p:nvCxnSpPr>
        <p:spPr>
          <a:xfrm>
            <a:off x="9439279" y="3379109"/>
            <a:ext cx="403222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C22BD6B7-7DA9-4648-90F3-ED24D3BB66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4" t="989" r="19558" b="16667"/>
          <a:stretch/>
        </p:blipFill>
        <p:spPr>
          <a:xfrm>
            <a:off x="9842501" y="3233195"/>
            <a:ext cx="1117600" cy="219612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4446BC-A85D-4B21-BF3D-D75D9FD036A6}"/>
              </a:ext>
            </a:extLst>
          </p:cNvPr>
          <p:cNvCxnSpPr>
            <a:cxnSpLocks/>
          </p:cNvCxnSpPr>
          <p:nvPr/>
        </p:nvCxnSpPr>
        <p:spPr>
          <a:xfrm flipH="1" flipV="1">
            <a:off x="10164257" y="1487970"/>
            <a:ext cx="1230818" cy="58408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0D38FE-28A3-4BB0-AEB5-05148014C3E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960101" y="2058759"/>
            <a:ext cx="420662" cy="571728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D090C9D-CB37-426D-96C1-A5FE20293B23}"/>
              </a:ext>
            </a:extLst>
          </p:cNvPr>
          <p:cNvCxnSpPr>
            <a:cxnSpLocks/>
          </p:cNvCxnSpPr>
          <p:nvPr/>
        </p:nvCxnSpPr>
        <p:spPr>
          <a:xfrm flipH="1" flipV="1">
            <a:off x="9967672" y="1916856"/>
            <a:ext cx="1425032" cy="80094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7F4088-561D-47EB-AB99-F906D49E3AC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0960101" y="2706187"/>
            <a:ext cx="420662" cy="636814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FCC04F3-98EC-496F-AB08-BB650D494985}"/>
              </a:ext>
            </a:extLst>
          </p:cNvPr>
          <p:cNvSpPr/>
          <p:nvPr/>
        </p:nvSpPr>
        <p:spPr>
          <a:xfrm>
            <a:off x="531131" y="346608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5FEA392-FAB4-4602-9E80-9A04CC0C4344}"/>
              </a:ext>
            </a:extLst>
          </p:cNvPr>
          <p:cNvSpPr/>
          <p:nvPr/>
        </p:nvSpPr>
        <p:spPr>
          <a:xfrm>
            <a:off x="944200" y="3466682"/>
            <a:ext cx="2053230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under-predicted data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8C32881-A768-4A05-9B12-AC81ED6A99FC}"/>
              </a:ext>
            </a:extLst>
          </p:cNvPr>
          <p:cNvSpPr/>
          <p:nvPr/>
        </p:nvSpPr>
        <p:spPr>
          <a:xfrm>
            <a:off x="387351" y="3401413"/>
            <a:ext cx="4853826" cy="175478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92CA0EB-170E-4324-91E3-4F17DD2B5559}"/>
              </a:ext>
            </a:extLst>
          </p:cNvPr>
          <p:cNvSpPr/>
          <p:nvPr/>
        </p:nvSpPr>
        <p:spPr>
          <a:xfrm>
            <a:off x="492401" y="4508851"/>
            <a:ext cx="637900" cy="54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1798E-2665-4A25-9721-20FBAE55031F}"/>
              </a:ext>
            </a:extLst>
          </p:cNvPr>
          <p:cNvCxnSpPr>
            <a:cxnSpLocks/>
          </p:cNvCxnSpPr>
          <p:nvPr/>
        </p:nvCxnSpPr>
        <p:spPr>
          <a:xfrm>
            <a:off x="2395763" y="3734930"/>
            <a:ext cx="785016" cy="7595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8777D754-2FC3-4DB4-8778-426FB2CDA8DE}"/>
              </a:ext>
            </a:extLst>
          </p:cNvPr>
          <p:cNvSpPr/>
          <p:nvPr/>
        </p:nvSpPr>
        <p:spPr>
          <a:xfrm>
            <a:off x="3122906" y="4508851"/>
            <a:ext cx="1550694" cy="54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5DE0E14-F550-44D7-BA58-82BE49ED6229}"/>
              </a:ext>
            </a:extLst>
          </p:cNvPr>
          <p:cNvCxnSpPr>
            <a:cxnSpLocks/>
          </p:cNvCxnSpPr>
          <p:nvPr/>
        </p:nvCxnSpPr>
        <p:spPr>
          <a:xfrm flipH="1">
            <a:off x="1127549" y="3734930"/>
            <a:ext cx="406927" cy="7739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4179BAD6-45A5-44E3-8BAE-FE05F4892F4E}"/>
              </a:ext>
            </a:extLst>
          </p:cNvPr>
          <p:cNvSpPr/>
          <p:nvPr/>
        </p:nvSpPr>
        <p:spPr>
          <a:xfrm>
            <a:off x="531131" y="531820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1DAA860-FEC9-4A86-819D-8E2AA452E8D8}"/>
              </a:ext>
            </a:extLst>
          </p:cNvPr>
          <p:cNvSpPr/>
          <p:nvPr/>
        </p:nvSpPr>
        <p:spPr>
          <a:xfrm>
            <a:off x="944200" y="5318802"/>
            <a:ext cx="1805350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check Predict option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95709CC-7052-4036-96D0-E6C7F7852EF9}"/>
              </a:ext>
            </a:extLst>
          </p:cNvPr>
          <p:cNvSpPr/>
          <p:nvPr/>
        </p:nvSpPr>
        <p:spPr>
          <a:xfrm>
            <a:off x="387351" y="5253533"/>
            <a:ext cx="4853826" cy="12044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9846AF6-45E5-462F-AF0B-B6540F3898A7}"/>
              </a:ext>
            </a:extLst>
          </p:cNvPr>
          <p:cNvCxnSpPr>
            <a:cxnSpLocks/>
          </p:cNvCxnSpPr>
          <p:nvPr/>
        </p:nvCxnSpPr>
        <p:spPr>
          <a:xfrm>
            <a:off x="1772477" y="5566350"/>
            <a:ext cx="0" cy="45758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C7768E15-D4A9-447F-9283-DD044C0CAE07}"/>
              </a:ext>
            </a:extLst>
          </p:cNvPr>
          <p:cNvSpPr/>
          <p:nvPr/>
        </p:nvSpPr>
        <p:spPr>
          <a:xfrm>
            <a:off x="886114" y="6023938"/>
            <a:ext cx="1445349" cy="250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10E88F-A10A-4EAE-B929-C65D2B865A05}"/>
              </a:ext>
            </a:extLst>
          </p:cNvPr>
          <p:cNvSpPr/>
          <p:nvPr/>
        </p:nvSpPr>
        <p:spPr>
          <a:xfrm>
            <a:off x="5600907" y="531820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A5ABD90-F986-463C-8404-FAE2C4227AE3}"/>
              </a:ext>
            </a:extLst>
          </p:cNvPr>
          <p:cNvSpPr/>
          <p:nvPr/>
        </p:nvSpPr>
        <p:spPr>
          <a:xfrm>
            <a:off x="6013975" y="5318802"/>
            <a:ext cx="3372757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Finished in one minute for 5000 peptide precursors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E7DE5FF-B794-4B2B-8547-BE6FEC724EB1}"/>
              </a:ext>
            </a:extLst>
          </p:cNvPr>
          <p:cNvSpPr/>
          <p:nvPr/>
        </p:nvSpPr>
        <p:spPr>
          <a:xfrm>
            <a:off x="5457127" y="5253533"/>
            <a:ext cx="4853826" cy="12044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77E1CA47-D0B3-480F-A724-519287F16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188" y="5636070"/>
            <a:ext cx="3191163" cy="7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8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0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lourh</dc:creator>
  <cp:lastModifiedBy>lourh</cp:lastModifiedBy>
  <cp:revision>17</cp:revision>
  <dcterms:created xsi:type="dcterms:W3CDTF">2021-07-16T08:50:26Z</dcterms:created>
  <dcterms:modified xsi:type="dcterms:W3CDTF">2021-07-20T06:11:37Z</dcterms:modified>
</cp:coreProperties>
</file>