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58" r:id="rId3"/>
  </p:sldIdLst>
  <p:sldSz cx="648017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4" autoAdjust="0"/>
    <p:restoredTop sz="94598"/>
  </p:normalViewPr>
  <p:slideViewPr>
    <p:cSldViewPr snapToGrid="0" snapToObjects="1">
      <p:cViewPr>
        <p:scale>
          <a:sx n="100" d="100"/>
          <a:sy n="100" d="100"/>
        </p:scale>
        <p:origin x="454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178222"/>
            <a:ext cx="5508149" cy="2506427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781306"/>
            <a:ext cx="4860131" cy="1738167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A362-9A1F-6847-950F-2BF88D0CE876}" type="datetimeFigureOut">
              <a:rPr lang="en-CN" smtClean="0"/>
              <a:t>01/14/2021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472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A362-9A1F-6847-950F-2BF88D0CE876}" type="datetimeFigureOut">
              <a:rPr lang="en-CN" smtClean="0"/>
              <a:t>01/14/2021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311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83297"/>
            <a:ext cx="1397288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83297"/>
            <a:ext cx="4110861" cy="610108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A362-9A1F-6847-950F-2BF88D0CE876}" type="datetimeFigureOut">
              <a:rPr lang="en-CN" smtClean="0"/>
              <a:t>01/14/2021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075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A362-9A1F-6847-950F-2BF88D0CE876}" type="datetimeFigureOut">
              <a:rPr lang="en-CN" smtClean="0"/>
              <a:t>01/14/2021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6624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794831"/>
            <a:ext cx="5589151" cy="2994714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817876"/>
            <a:ext cx="5589151" cy="1574849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A362-9A1F-6847-950F-2BF88D0CE876}" type="datetimeFigureOut">
              <a:rPr lang="en-CN" smtClean="0"/>
              <a:t>01/14/2021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981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916484"/>
            <a:ext cx="2754074" cy="45678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916484"/>
            <a:ext cx="2754074" cy="45678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A362-9A1F-6847-950F-2BF88D0CE876}" type="datetimeFigureOut">
              <a:rPr lang="en-CN" smtClean="0"/>
              <a:t>01/14/2021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083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83299"/>
            <a:ext cx="5589151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764832"/>
            <a:ext cx="2741417" cy="86491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629749"/>
            <a:ext cx="2741417" cy="38679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764832"/>
            <a:ext cx="2754918" cy="86491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629749"/>
            <a:ext cx="2754918" cy="38679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A362-9A1F-6847-950F-2BF88D0CE876}" type="datetimeFigureOut">
              <a:rPr lang="en-CN" smtClean="0"/>
              <a:t>01/14/2021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136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A362-9A1F-6847-950F-2BF88D0CE876}" type="datetimeFigureOut">
              <a:rPr lang="en-CN" smtClean="0"/>
              <a:t>01/14/2021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938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A362-9A1F-6847-950F-2BF88D0CE876}" type="datetimeFigureOut">
              <a:rPr lang="en-CN" smtClean="0"/>
              <a:t>01/14/2021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291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79954"/>
            <a:ext cx="2090025" cy="167984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036570"/>
            <a:ext cx="3280589" cy="5116178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159794"/>
            <a:ext cx="2090025" cy="4001285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A362-9A1F-6847-950F-2BF88D0CE876}" type="datetimeFigureOut">
              <a:rPr lang="en-CN" smtClean="0"/>
              <a:t>01/14/2021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329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79954"/>
            <a:ext cx="2090025" cy="167984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036570"/>
            <a:ext cx="3280589" cy="5116178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159794"/>
            <a:ext cx="2090025" cy="4001285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A362-9A1F-6847-950F-2BF88D0CE876}" type="datetimeFigureOut">
              <a:rPr lang="en-CN" smtClean="0"/>
              <a:t>01/14/2021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170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83299"/>
            <a:ext cx="5589151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916484"/>
            <a:ext cx="5589151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672698"/>
            <a:ext cx="145803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7A362-9A1F-6847-950F-2BF88D0CE876}" type="datetimeFigureOut">
              <a:rPr lang="en-CN" smtClean="0"/>
              <a:t>01/14/2021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672698"/>
            <a:ext cx="218705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672698"/>
            <a:ext cx="145803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990C-0E1B-8548-BC9F-4154D51166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112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9AF6B27-39E3-6744-9A64-FD73D2FC4EDA}"/>
              </a:ext>
            </a:extLst>
          </p:cNvPr>
          <p:cNvSpPr txBox="1"/>
          <p:nvPr/>
        </p:nvSpPr>
        <p:spPr>
          <a:xfrm>
            <a:off x="616874" y="4387864"/>
            <a:ext cx="50277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>
                <a:latin typeface="Arial" panose="020B0604020202020204" pitchFamily="34" charset="0"/>
                <a:cs typeface="Arial" panose="020B0604020202020204" pitchFamily="34" charset="0"/>
              </a:rPr>
              <a:t>The workflow of of our method. For ion intensity prediction, we input the sequence and precursor charge (for RT prediction, we only input sequence).</a:t>
            </a:r>
          </a:p>
          <a:p>
            <a:r>
              <a:rPr lang="en-CN" sz="1100" dirty="0">
                <a:latin typeface="Arial" panose="020B0604020202020204" pitchFamily="34" charset="0"/>
                <a:cs typeface="Arial" panose="020B0604020202020204" pitchFamily="34" charset="0"/>
              </a:rPr>
              <a:t>Then the sequence is embeded and take fo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N" sz="1100" dirty="0">
                <a:latin typeface="Arial" panose="020B0604020202020204" pitchFamily="34" charset="0"/>
                <a:cs typeface="Arial" panose="020B0604020202020204" pitchFamily="34" charset="0"/>
              </a:rPr>
              <a:t>ward the LSTM and Transformer module and output the prediction. Especially, for RT prediction, </a:t>
            </a:r>
          </a:p>
          <a:p>
            <a:r>
              <a:rPr lang="en-CN" sz="1100" dirty="0">
                <a:latin typeface="Arial" panose="020B0604020202020204" pitchFamily="34" charset="0"/>
                <a:cs typeface="Arial" panose="020B0604020202020204" pitchFamily="34" charset="0"/>
              </a:rPr>
              <a:t>we add a time-distributed module which would adaptively assign the different wieght for different amino acid in input. </a:t>
            </a:r>
          </a:p>
        </p:txBody>
      </p:sp>
      <p:sp>
        <p:nvSpPr>
          <p:cNvPr id="421" name="Rounded Rectangle 53">
            <a:extLst>
              <a:ext uri="{FF2B5EF4-FFF2-40B4-BE49-F238E27FC236}">
                <a16:creationId xmlns:a16="http://schemas.microsoft.com/office/drawing/2014/main" id="{2003C151-BFEA-4B3F-9CF0-22BD52B8EF5F}"/>
              </a:ext>
            </a:extLst>
          </p:cNvPr>
          <p:cNvSpPr/>
          <p:nvPr/>
        </p:nvSpPr>
        <p:spPr>
          <a:xfrm>
            <a:off x="4986633" y="1830936"/>
            <a:ext cx="811008" cy="369332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Rounded Rectangle 187">
            <a:extLst>
              <a:ext uri="{FF2B5EF4-FFF2-40B4-BE49-F238E27FC236}">
                <a16:creationId xmlns:a16="http://schemas.microsoft.com/office/drawing/2014/main" id="{8FFE6E8D-D767-4129-82CA-982F16DB3089}"/>
              </a:ext>
            </a:extLst>
          </p:cNvPr>
          <p:cNvSpPr/>
          <p:nvPr/>
        </p:nvSpPr>
        <p:spPr>
          <a:xfrm>
            <a:off x="2911943" y="1653414"/>
            <a:ext cx="1942352" cy="17234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Oval 3">
            <a:extLst>
              <a:ext uri="{FF2B5EF4-FFF2-40B4-BE49-F238E27FC236}">
                <a16:creationId xmlns:a16="http://schemas.microsoft.com/office/drawing/2014/main" id="{792E6BAE-7F36-4034-B0B4-D316196203E8}"/>
              </a:ext>
            </a:extLst>
          </p:cNvPr>
          <p:cNvSpPr/>
          <p:nvPr/>
        </p:nvSpPr>
        <p:spPr>
          <a:xfrm>
            <a:off x="498180" y="1509015"/>
            <a:ext cx="274684" cy="274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424" name="Oval 4">
            <a:extLst>
              <a:ext uri="{FF2B5EF4-FFF2-40B4-BE49-F238E27FC236}">
                <a16:creationId xmlns:a16="http://schemas.microsoft.com/office/drawing/2014/main" id="{E8AC7E3A-3E76-4837-86F3-76FE09D2159D}"/>
              </a:ext>
            </a:extLst>
          </p:cNvPr>
          <p:cNvSpPr/>
          <p:nvPr/>
        </p:nvSpPr>
        <p:spPr>
          <a:xfrm>
            <a:off x="498146" y="1852104"/>
            <a:ext cx="274684" cy="274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25" name="Oval 5">
            <a:extLst>
              <a:ext uri="{FF2B5EF4-FFF2-40B4-BE49-F238E27FC236}">
                <a16:creationId xmlns:a16="http://schemas.microsoft.com/office/drawing/2014/main" id="{F841A69B-1320-437E-8026-ABC099FB0CA8}"/>
              </a:ext>
            </a:extLst>
          </p:cNvPr>
          <p:cNvSpPr/>
          <p:nvPr/>
        </p:nvSpPr>
        <p:spPr>
          <a:xfrm>
            <a:off x="498146" y="2212936"/>
            <a:ext cx="274684" cy="274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426" name="Oval 6">
            <a:extLst>
              <a:ext uri="{FF2B5EF4-FFF2-40B4-BE49-F238E27FC236}">
                <a16:creationId xmlns:a16="http://schemas.microsoft.com/office/drawing/2014/main" id="{D21A0DCD-3C9B-434D-B039-C59F4A8A7BFA}"/>
              </a:ext>
            </a:extLst>
          </p:cNvPr>
          <p:cNvSpPr/>
          <p:nvPr/>
        </p:nvSpPr>
        <p:spPr>
          <a:xfrm>
            <a:off x="496019" y="2897734"/>
            <a:ext cx="274684" cy="274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27" name="Oval 7">
            <a:extLst>
              <a:ext uri="{FF2B5EF4-FFF2-40B4-BE49-F238E27FC236}">
                <a16:creationId xmlns:a16="http://schemas.microsoft.com/office/drawing/2014/main" id="{515193A1-AD5B-498C-9487-1B3134027A3C}"/>
              </a:ext>
            </a:extLst>
          </p:cNvPr>
          <p:cNvSpPr/>
          <p:nvPr/>
        </p:nvSpPr>
        <p:spPr>
          <a:xfrm flipV="1">
            <a:off x="608513" y="2562918"/>
            <a:ext cx="29133" cy="291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8" name="Oval 8">
            <a:extLst>
              <a:ext uri="{FF2B5EF4-FFF2-40B4-BE49-F238E27FC236}">
                <a16:creationId xmlns:a16="http://schemas.microsoft.com/office/drawing/2014/main" id="{5703F309-69AA-4E5A-BA3D-77FC505C73F5}"/>
              </a:ext>
            </a:extLst>
          </p:cNvPr>
          <p:cNvSpPr/>
          <p:nvPr/>
        </p:nvSpPr>
        <p:spPr>
          <a:xfrm flipV="1">
            <a:off x="608513" y="2684446"/>
            <a:ext cx="29133" cy="291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Oval 9">
            <a:extLst>
              <a:ext uri="{FF2B5EF4-FFF2-40B4-BE49-F238E27FC236}">
                <a16:creationId xmlns:a16="http://schemas.microsoft.com/office/drawing/2014/main" id="{755EB6CE-5E11-4835-8250-8BF6F74EB0E5}"/>
              </a:ext>
            </a:extLst>
          </p:cNvPr>
          <p:cNvSpPr/>
          <p:nvPr/>
        </p:nvSpPr>
        <p:spPr>
          <a:xfrm flipV="1">
            <a:off x="612674" y="2809302"/>
            <a:ext cx="29133" cy="291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0" name="Straight Connector 11">
            <a:extLst>
              <a:ext uri="{FF2B5EF4-FFF2-40B4-BE49-F238E27FC236}">
                <a16:creationId xmlns:a16="http://schemas.microsoft.com/office/drawing/2014/main" id="{4D5A46E7-886D-4B54-B45B-B650FF6091CE}"/>
              </a:ext>
            </a:extLst>
          </p:cNvPr>
          <p:cNvCxnSpPr>
            <a:cxnSpLocks/>
          </p:cNvCxnSpPr>
          <p:nvPr/>
        </p:nvCxnSpPr>
        <p:spPr>
          <a:xfrm>
            <a:off x="1034576" y="1628194"/>
            <a:ext cx="0" cy="14341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Connector 13">
            <a:extLst>
              <a:ext uri="{FF2B5EF4-FFF2-40B4-BE49-F238E27FC236}">
                <a16:creationId xmlns:a16="http://schemas.microsoft.com/office/drawing/2014/main" id="{F17AB976-74DD-47ED-BDBF-7310FECD8E67}"/>
              </a:ext>
            </a:extLst>
          </p:cNvPr>
          <p:cNvCxnSpPr>
            <a:cxnSpLocks/>
            <a:endCxn id="423" idx="6"/>
          </p:cNvCxnSpPr>
          <p:nvPr/>
        </p:nvCxnSpPr>
        <p:spPr>
          <a:xfrm flipH="1" flipV="1">
            <a:off x="772866" y="1646359"/>
            <a:ext cx="252341" cy="70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Straight Connector 16">
            <a:extLst>
              <a:ext uri="{FF2B5EF4-FFF2-40B4-BE49-F238E27FC236}">
                <a16:creationId xmlns:a16="http://schemas.microsoft.com/office/drawing/2014/main" id="{98471B91-293B-4411-AD6B-0209FE9B5647}"/>
              </a:ext>
            </a:extLst>
          </p:cNvPr>
          <p:cNvCxnSpPr>
            <a:cxnSpLocks/>
            <a:endCxn id="426" idx="6"/>
          </p:cNvCxnSpPr>
          <p:nvPr/>
        </p:nvCxnSpPr>
        <p:spPr>
          <a:xfrm flipH="1" flipV="1">
            <a:off x="770705" y="3035078"/>
            <a:ext cx="291923" cy="66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Straight Connector 17">
            <a:extLst>
              <a:ext uri="{FF2B5EF4-FFF2-40B4-BE49-F238E27FC236}">
                <a16:creationId xmlns:a16="http://schemas.microsoft.com/office/drawing/2014/main" id="{B1B19D59-1041-43F3-AC6B-8359560708B1}"/>
              </a:ext>
            </a:extLst>
          </p:cNvPr>
          <p:cNvCxnSpPr>
            <a:cxnSpLocks/>
            <a:endCxn id="425" idx="6"/>
          </p:cNvCxnSpPr>
          <p:nvPr/>
        </p:nvCxnSpPr>
        <p:spPr>
          <a:xfrm flipH="1">
            <a:off x="772832" y="2350278"/>
            <a:ext cx="2720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18">
            <a:extLst>
              <a:ext uri="{FF2B5EF4-FFF2-40B4-BE49-F238E27FC236}">
                <a16:creationId xmlns:a16="http://schemas.microsoft.com/office/drawing/2014/main" id="{78D5BDA5-2A73-4FF4-92AD-239CC84A7A72}"/>
              </a:ext>
            </a:extLst>
          </p:cNvPr>
          <p:cNvCxnSpPr>
            <a:cxnSpLocks/>
            <a:endCxn id="424" idx="6"/>
          </p:cNvCxnSpPr>
          <p:nvPr/>
        </p:nvCxnSpPr>
        <p:spPr>
          <a:xfrm flipH="1">
            <a:off x="772830" y="1989446"/>
            <a:ext cx="2617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5" name="Straight Arrow Connector 24">
            <a:extLst>
              <a:ext uri="{FF2B5EF4-FFF2-40B4-BE49-F238E27FC236}">
                <a16:creationId xmlns:a16="http://schemas.microsoft.com/office/drawing/2014/main" id="{DBD4C1A8-BCE0-46F2-B613-A5ECFE6EE49A}"/>
              </a:ext>
            </a:extLst>
          </p:cNvPr>
          <p:cNvCxnSpPr>
            <a:cxnSpLocks/>
          </p:cNvCxnSpPr>
          <p:nvPr/>
        </p:nvCxnSpPr>
        <p:spPr>
          <a:xfrm>
            <a:off x="1025205" y="2456815"/>
            <a:ext cx="1648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6" name="Rounded Rectangle 25">
            <a:extLst>
              <a:ext uri="{FF2B5EF4-FFF2-40B4-BE49-F238E27FC236}">
                <a16:creationId xmlns:a16="http://schemas.microsoft.com/office/drawing/2014/main" id="{208713B8-1441-448E-BAF5-72171E441625}"/>
              </a:ext>
            </a:extLst>
          </p:cNvPr>
          <p:cNvSpPr/>
          <p:nvPr/>
        </p:nvSpPr>
        <p:spPr>
          <a:xfrm>
            <a:off x="1204098" y="1628198"/>
            <a:ext cx="1513256" cy="172342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7" name="Rounded Rectangle 26">
            <a:extLst>
              <a:ext uri="{FF2B5EF4-FFF2-40B4-BE49-F238E27FC236}">
                <a16:creationId xmlns:a16="http://schemas.microsoft.com/office/drawing/2014/main" id="{B008381E-244D-4655-B2FF-7C0343AA8D6D}"/>
              </a:ext>
            </a:extLst>
          </p:cNvPr>
          <p:cNvSpPr/>
          <p:nvPr/>
        </p:nvSpPr>
        <p:spPr>
          <a:xfrm rot="5400000">
            <a:off x="1375880" y="1635087"/>
            <a:ext cx="153990" cy="43283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8" name="Rounded Rectangle 29">
            <a:extLst>
              <a:ext uri="{FF2B5EF4-FFF2-40B4-BE49-F238E27FC236}">
                <a16:creationId xmlns:a16="http://schemas.microsoft.com/office/drawing/2014/main" id="{6EF2C6E9-3842-4AF2-9694-EAC7801CDF74}"/>
              </a:ext>
            </a:extLst>
          </p:cNvPr>
          <p:cNvSpPr/>
          <p:nvPr/>
        </p:nvSpPr>
        <p:spPr>
          <a:xfrm rot="5400000">
            <a:off x="1366731" y="1991070"/>
            <a:ext cx="153990" cy="43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Rounded Rectangle 30">
            <a:extLst>
              <a:ext uri="{FF2B5EF4-FFF2-40B4-BE49-F238E27FC236}">
                <a16:creationId xmlns:a16="http://schemas.microsoft.com/office/drawing/2014/main" id="{AF98B49D-4403-41C6-AFEB-24662E691180}"/>
              </a:ext>
            </a:extLst>
          </p:cNvPr>
          <p:cNvSpPr/>
          <p:nvPr/>
        </p:nvSpPr>
        <p:spPr>
          <a:xfrm rot="5400000">
            <a:off x="1383371" y="2348198"/>
            <a:ext cx="153990" cy="43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0" name="Straight Arrow Connector 34">
            <a:extLst>
              <a:ext uri="{FF2B5EF4-FFF2-40B4-BE49-F238E27FC236}">
                <a16:creationId xmlns:a16="http://schemas.microsoft.com/office/drawing/2014/main" id="{EDFB6FCC-B9EF-43DA-AB71-A155B0B33D5A}"/>
              </a:ext>
            </a:extLst>
          </p:cNvPr>
          <p:cNvCxnSpPr>
            <a:cxnSpLocks/>
          </p:cNvCxnSpPr>
          <p:nvPr/>
        </p:nvCxnSpPr>
        <p:spPr>
          <a:xfrm>
            <a:off x="1367141" y="1938847"/>
            <a:ext cx="0" cy="1916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1" name="Rounded Rectangle 36">
            <a:extLst>
              <a:ext uri="{FF2B5EF4-FFF2-40B4-BE49-F238E27FC236}">
                <a16:creationId xmlns:a16="http://schemas.microsoft.com/office/drawing/2014/main" id="{AD24EDD3-4E98-4330-8B2D-39F39CA795E6}"/>
              </a:ext>
            </a:extLst>
          </p:cNvPr>
          <p:cNvSpPr/>
          <p:nvPr/>
        </p:nvSpPr>
        <p:spPr>
          <a:xfrm rot="5400000">
            <a:off x="1388371" y="2895654"/>
            <a:ext cx="153990" cy="43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2" name="Straight Arrow Connector 38">
            <a:extLst>
              <a:ext uri="{FF2B5EF4-FFF2-40B4-BE49-F238E27FC236}">
                <a16:creationId xmlns:a16="http://schemas.microsoft.com/office/drawing/2014/main" id="{53C628C4-1403-43C5-A385-E35F311969F0}"/>
              </a:ext>
            </a:extLst>
          </p:cNvPr>
          <p:cNvCxnSpPr>
            <a:cxnSpLocks/>
          </p:cNvCxnSpPr>
          <p:nvPr/>
        </p:nvCxnSpPr>
        <p:spPr>
          <a:xfrm>
            <a:off x="1358805" y="2284485"/>
            <a:ext cx="0" cy="198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Arrow Connector 39">
            <a:extLst>
              <a:ext uri="{FF2B5EF4-FFF2-40B4-BE49-F238E27FC236}">
                <a16:creationId xmlns:a16="http://schemas.microsoft.com/office/drawing/2014/main" id="{B56016A4-7044-4C62-9A9C-AD4380D97A91}"/>
              </a:ext>
            </a:extLst>
          </p:cNvPr>
          <p:cNvCxnSpPr>
            <a:cxnSpLocks/>
          </p:cNvCxnSpPr>
          <p:nvPr/>
        </p:nvCxnSpPr>
        <p:spPr>
          <a:xfrm>
            <a:off x="1354658" y="2873896"/>
            <a:ext cx="2497" cy="161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1">
            <a:extLst>
              <a:ext uri="{FF2B5EF4-FFF2-40B4-BE49-F238E27FC236}">
                <a16:creationId xmlns:a16="http://schemas.microsoft.com/office/drawing/2014/main" id="{B1CB5729-FD60-4554-BA6A-32DF0B7C0E49}"/>
              </a:ext>
            </a:extLst>
          </p:cNvPr>
          <p:cNvCxnSpPr>
            <a:cxnSpLocks/>
          </p:cNvCxnSpPr>
          <p:nvPr/>
        </p:nvCxnSpPr>
        <p:spPr>
          <a:xfrm>
            <a:off x="1357146" y="2636057"/>
            <a:ext cx="0" cy="1314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Connector 44">
            <a:extLst>
              <a:ext uri="{FF2B5EF4-FFF2-40B4-BE49-F238E27FC236}">
                <a16:creationId xmlns:a16="http://schemas.microsoft.com/office/drawing/2014/main" id="{1E4AEF3C-BE0C-45AE-A830-353CB85417EC}"/>
              </a:ext>
            </a:extLst>
          </p:cNvPr>
          <p:cNvCxnSpPr>
            <a:cxnSpLocks/>
          </p:cNvCxnSpPr>
          <p:nvPr/>
        </p:nvCxnSpPr>
        <p:spPr>
          <a:xfrm flipH="1" flipV="1">
            <a:off x="1292213" y="2744309"/>
            <a:ext cx="133186" cy="544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Arrow Connector 77">
            <a:extLst>
              <a:ext uri="{FF2B5EF4-FFF2-40B4-BE49-F238E27FC236}">
                <a16:creationId xmlns:a16="http://schemas.microsoft.com/office/drawing/2014/main" id="{1E61EB8B-F9B4-42B3-B1F3-C50007F373FC}"/>
              </a:ext>
            </a:extLst>
          </p:cNvPr>
          <p:cNvCxnSpPr>
            <a:cxnSpLocks/>
          </p:cNvCxnSpPr>
          <p:nvPr/>
        </p:nvCxnSpPr>
        <p:spPr>
          <a:xfrm flipV="1">
            <a:off x="1528614" y="1918584"/>
            <a:ext cx="0" cy="2119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Arrow Connector 81">
            <a:extLst>
              <a:ext uri="{FF2B5EF4-FFF2-40B4-BE49-F238E27FC236}">
                <a16:creationId xmlns:a16="http://schemas.microsoft.com/office/drawing/2014/main" id="{2FD77F6E-568C-429B-9E3B-046FB211C49C}"/>
              </a:ext>
            </a:extLst>
          </p:cNvPr>
          <p:cNvCxnSpPr>
            <a:cxnSpLocks/>
          </p:cNvCxnSpPr>
          <p:nvPr/>
        </p:nvCxnSpPr>
        <p:spPr>
          <a:xfrm flipV="1">
            <a:off x="1528614" y="2280144"/>
            <a:ext cx="0" cy="2119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Straight Connector 90">
            <a:extLst>
              <a:ext uri="{FF2B5EF4-FFF2-40B4-BE49-F238E27FC236}">
                <a16:creationId xmlns:a16="http://schemas.microsoft.com/office/drawing/2014/main" id="{70425880-B108-47A8-AE8E-5270900FD1B2}"/>
              </a:ext>
            </a:extLst>
          </p:cNvPr>
          <p:cNvCxnSpPr>
            <a:cxnSpLocks/>
          </p:cNvCxnSpPr>
          <p:nvPr/>
        </p:nvCxnSpPr>
        <p:spPr>
          <a:xfrm flipH="1" flipV="1">
            <a:off x="1288063" y="2846324"/>
            <a:ext cx="133186" cy="544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92">
            <a:extLst>
              <a:ext uri="{FF2B5EF4-FFF2-40B4-BE49-F238E27FC236}">
                <a16:creationId xmlns:a16="http://schemas.microsoft.com/office/drawing/2014/main" id="{2C11CA4E-AF7D-4C7E-9832-4EB44B5264AC}"/>
              </a:ext>
            </a:extLst>
          </p:cNvPr>
          <p:cNvCxnSpPr>
            <a:cxnSpLocks/>
          </p:cNvCxnSpPr>
          <p:nvPr/>
        </p:nvCxnSpPr>
        <p:spPr>
          <a:xfrm flipH="1" flipV="1">
            <a:off x="1473133" y="2789175"/>
            <a:ext cx="133186" cy="544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Straight Connector 93">
            <a:extLst>
              <a:ext uri="{FF2B5EF4-FFF2-40B4-BE49-F238E27FC236}">
                <a16:creationId xmlns:a16="http://schemas.microsoft.com/office/drawing/2014/main" id="{ED867A2C-7377-4200-9630-559559D0EE63}"/>
              </a:ext>
            </a:extLst>
          </p:cNvPr>
          <p:cNvCxnSpPr>
            <a:cxnSpLocks/>
          </p:cNvCxnSpPr>
          <p:nvPr/>
        </p:nvCxnSpPr>
        <p:spPr>
          <a:xfrm flipH="1" flipV="1">
            <a:off x="1472007" y="2870023"/>
            <a:ext cx="133186" cy="544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Straight Arrow Connector 97">
            <a:extLst>
              <a:ext uri="{FF2B5EF4-FFF2-40B4-BE49-F238E27FC236}">
                <a16:creationId xmlns:a16="http://schemas.microsoft.com/office/drawing/2014/main" id="{B14E2CA0-0AC8-4137-8DF6-3000C22FB961}"/>
              </a:ext>
            </a:extLst>
          </p:cNvPr>
          <p:cNvCxnSpPr>
            <a:cxnSpLocks/>
          </p:cNvCxnSpPr>
          <p:nvPr/>
        </p:nvCxnSpPr>
        <p:spPr>
          <a:xfrm flipH="1" flipV="1">
            <a:off x="1533609" y="2638356"/>
            <a:ext cx="4992" cy="1780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99">
            <a:extLst>
              <a:ext uri="{FF2B5EF4-FFF2-40B4-BE49-F238E27FC236}">
                <a16:creationId xmlns:a16="http://schemas.microsoft.com/office/drawing/2014/main" id="{12D199AF-9586-4853-AD17-2F87B505BBA1}"/>
              </a:ext>
            </a:extLst>
          </p:cNvPr>
          <p:cNvCxnSpPr>
            <a:cxnSpLocks/>
          </p:cNvCxnSpPr>
          <p:nvPr/>
        </p:nvCxnSpPr>
        <p:spPr>
          <a:xfrm>
            <a:off x="1533609" y="2893285"/>
            <a:ext cx="4992" cy="1484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3" name="Rounded Rectangle 104">
            <a:extLst>
              <a:ext uri="{FF2B5EF4-FFF2-40B4-BE49-F238E27FC236}">
                <a16:creationId xmlns:a16="http://schemas.microsoft.com/office/drawing/2014/main" id="{0E04EB7A-C454-434E-AB2B-ED7C5C62F485}"/>
              </a:ext>
            </a:extLst>
          </p:cNvPr>
          <p:cNvSpPr/>
          <p:nvPr/>
        </p:nvSpPr>
        <p:spPr>
          <a:xfrm rot="5400000">
            <a:off x="2380264" y="1635087"/>
            <a:ext cx="153990" cy="43283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4" name="Rounded Rectangle 105">
            <a:extLst>
              <a:ext uri="{FF2B5EF4-FFF2-40B4-BE49-F238E27FC236}">
                <a16:creationId xmlns:a16="http://schemas.microsoft.com/office/drawing/2014/main" id="{6629133F-9ED4-4350-854E-21E212776D78}"/>
              </a:ext>
            </a:extLst>
          </p:cNvPr>
          <p:cNvSpPr/>
          <p:nvPr/>
        </p:nvSpPr>
        <p:spPr>
          <a:xfrm rot="5400000">
            <a:off x="2371116" y="1991070"/>
            <a:ext cx="153990" cy="43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5" name="Rounded Rectangle 106">
            <a:extLst>
              <a:ext uri="{FF2B5EF4-FFF2-40B4-BE49-F238E27FC236}">
                <a16:creationId xmlns:a16="http://schemas.microsoft.com/office/drawing/2014/main" id="{D08AC7E9-6685-4A24-9A06-F98FE5BBBD5F}"/>
              </a:ext>
            </a:extLst>
          </p:cNvPr>
          <p:cNvSpPr/>
          <p:nvPr/>
        </p:nvSpPr>
        <p:spPr>
          <a:xfrm rot="5400000">
            <a:off x="2387756" y="2348198"/>
            <a:ext cx="153990" cy="43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6" name="Straight Arrow Connector 107">
            <a:extLst>
              <a:ext uri="{FF2B5EF4-FFF2-40B4-BE49-F238E27FC236}">
                <a16:creationId xmlns:a16="http://schemas.microsoft.com/office/drawing/2014/main" id="{FA6FD123-A615-4139-B79F-2FA8346124B2}"/>
              </a:ext>
            </a:extLst>
          </p:cNvPr>
          <p:cNvCxnSpPr>
            <a:cxnSpLocks/>
          </p:cNvCxnSpPr>
          <p:nvPr/>
        </p:nvCxnSpPr>
        <p:spPr>
          <a:xfrm>
            <a:off x="2371526" y="1938848"/>
            <a:ext cx="0" cy="1916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7" name="Rounded Rectangle 108">
            <a:extLst>
              <a:ext uri="{FF2B5EF4-FFF2-40B4-BE49-F238E27FC236}">
                <a16:creationId xmlns:a16="http://schemas.microsoft.com/office/drawing/2014/main" id="{8E201DE4-67DE-4E98-8514-0EEF4C1E1D21}"/>
              </a:ext>
            </a:extLst>
          </p:cNvPr>
          <p:cNvSpPr/>
          <p:nvPr/>
        </p:nvSpPr>
        <p:spPr>
          <a:xfrm rot="5400000">
            <a:off x="2392755" y="2895654"/>
            <a:ext cx="153990" cy="43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8" name="Straight Arrow Connector 109">
            <a:extLst>
              <a:ext uri="{FF2B5EF4-FFF2-40B4-BE49-F238E27FC236}">
                <a16:creationId xmlns:a16="http://schemas.microsoft.com/office/drawing/2014/main" id="{D8AE2376-DE57-42D3-9F0B-F06D0F2F09A2}"/>
              </a:ext>
            </a:extLst>
          </p:cNvPr>
          <p:cNvCxnSpPr>
            <a:cxnSpLocks/>
          </p:cNvCxnSpPr>
          <p:nvPr/>
        </p:nvCxnSpPr>
        <p:spPr>
          <a:xfrm>
            <a:off x="2363190" y="2284485"/>
            <a:ext cx="0" cy="198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Straight Arrow Connector 110">
            <a:extLst>
              <a:ext uri="{FF2B5EF4-FFF2-40B4-BE49-F238E27FC236}">
                <a16:creationId xmlns:a16="http://schemas.microsoft.com/office/drawing/2014/main" id="{7B7BF5D3-BFD0-4BBC-B9E7-7CABFB87A2EF}"/>
              </a:ext>
            </a:extLst>
          </p:cNvPr>
          <p:cNvCxnSpPr>
            <a:cxnSpLocks/>
          </p:cNvCxnSpPr>
          <p:nvPr/>
        </p:nvCxnSpPr>
        <p:spPr>
          <a:xfrm>
            <a:off x="2359044" y="2849321"/>
            <a:ext cx="2497" cy="1857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Straight Connector 111">
            <a:extLst>
              <a:ext uri="{FF2B5EF4-FFF2-40B4-BE49-F238E27FC236}">
                <a16:creationId xmlns:a16="http://schemas.microsoft.com/office/drawing/2014/main" id="{080AF4F5-FDDB-4C7F-B17B-4D83407C3BAE}"/>
              </a:ext>
            </a:extLst>
          </p:cNvPr>
          <p:cNvCxnSpPr>
            <a:cxnSpLocks/>
          </p:cNvCxnSpPr>
          <p:nvPr/>
        </p:nvCxnSpPr>
        <p:spPr>
          <a:xfrm>
            <a:off x="2361530" y="2636058"/>
            <a:ext cx="0" cy="1314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Straight Connector 112">
            <a:extLst>
              <a:ext uri="{FF2B5EF4-FFF2-40B4-BE49-F238E27FC236}">
                <a16:creationId xmlns:a16="http://schemas.microsoft.com/office/drawing/2014/main" id="{44D28866-145F-4E1A-9878-D5A144F68510}"/>
              </a:ext>
            </a:extLst>
          </p:cNvPr>
          <p:cNvCxnSpPr>
            <a:cxnSpLocks/>
          </p:cNvCxnSpPr>
          <p:nvPr/>
        </p:nvCxnSpPr>
        <p:spPr>
          <a:xfrm flipH="1" flipV="1">
            <a:off x="2296597" y="2744311"/>
            <a:ext cx="133186" cy="544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Straight Arrow Connector 113">
            <a:extLst>
              <a:ext uri="{FF2B5EF4-FFF2-40B4-BE49-F238E27FC236}">
                <a16:creationId xmlns:a16="http://schemas.microsoft.com/office/drawing/2014/main" id="{135FB71F-2DF7-4C7E-A75C-C75AF1843F4E}"/>
              </a:ext>
            </a:extLst>
          </p:cNvPr>
          <p:cNvCxnSpPr>
            <a:cxnSpLocks/>
          </p:cNvCxnSpPr>
          <p:nvPr/>
        </p:nvCxnSpPr>
        <p:spPr>
          <a:xfrm flipV="1">
            <a:off x="2532999" y="1918584"/>
            <a:ext cx="0" cy="2119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Straight Arrow Connector 114">
            <a:extLst>
              <a:ext uri="{FF2B5EF4-FFF2-40B4-BE49-F238E27FC236}">
                <a16:creationId xmlns:a16="http://schemas.microsoft.com/office/drawing/2014/main" id="{8BE90C26-A685-4395-820C-56D613E26DD5}"/>
              </a:ext>
            </a:extLst>
          </p:cNvPr>
          <p:cNvCxnSpPr>
            <a:cxnSpLocks/>
          </p:cNvCxnSpPr>
          <p:nvPr/>
        </p:nvCxnSpPr>
        <p:spPr>
          <a:xfrm flipV="1">
            <a:off x="2532999" y="2280144"/>
            <a:ext cx="0" cy="2119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Straight Connector 115">
            <a:extLst>
              <a:ext uri="{FF2B5EF4-FFF2-40B4-BE49-F238E27FC236}">
                <a16:creationId xmlns:a16="http://schemas.microsoft.com/office/drawing/2014/main" id="{EF78A773-DBDC-4FA7-8A28-23711BB3CD0B}"/>
              </a:ext>
            </a:extLst>
          </p:cNvPr>
          <p:cNvCxnSpPr>
            <a:cxnSpLocks/>
          </p:cNvCxnSpPr>
          <p:nvPr/>
        </p:nvCxnSpPr>
        <p:spPr>
          <a:xfrm flipH="1" flipV="1">
            <a:off x="2292448" y="2822091"/>
            <a:ext cx="133186" cy="544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Straight Connector 116">
            <a:extLst>
              <a:ext uri="{FF2B5EF4-FFF2-40B4-BE49-F238E27FC236}">
                <a16:creationId xmlns:a16="http://schemas.microsoft.com/office/drawing/2014/main" id="{53760B9C-093B-4CAF-AAC5-354B2DB58797}"/>
              </a:ext>
            </a:extLst>
          </p:cNvPr>
          <p:cNvCxnSpPr>
            <a:cxnSpLocks/>
          </p:cNvCxnSpPr>
          <p:nvPr/>
        </p:nvCxnSpPr>
        <p:spPr>
          <a:xfrm flipH="1" flipV="1">
            <a:off x="2477521" y="2789174"/>
            <a:ext cx="131545" cy="601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Straight Connector 117">
            <a:extLst>
              <a:ext uri="{FF2B5EF4-FFF2-40B4-BE49-F238E27FC236}">
                <a16:creationId xmlns:a16="http://schemas.microsoft.com/office/drawing/2014/main" id="{56079F87-F213-4679-9AB8-2AD6D613C18A}"/>
              </a:ext>
            </a:extLst>
          </p:cNvPr>
          <p:cNvCxnSpPr>
            <a:cxnSpLocks/>
          </p:cNvCxnSpPr>
          <p:nvPr/>
        </p:nvCxnSpPr>
        <p:spPr>
          <a:xfrm flipH="1" flipV="1">
            <a:off x="2476392" y="2870024"/>
            <a:ext cx="133186" cy="544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Straight Arrow Connector 118">
            <a:extLst>
              <a:ext uri="{FF2B5EF4-FFF2-40B4-BE49-F238E27FC236}">
                <a16:creationId xmlns:a16="http://schemas.microsoft.com/office/drawing/2014/main" id="{4BCDD10B-4804-4691-90EA-1B9C30D722AC}"/>
              </a:ext>
            </a:extLst>
          </p:cNvPr>
          <p:cNvCxnSpPr>
            <a:cxnSpLocks/>
          </p:cNvCxnSpPr>
          <p:nvPr/>
        </p:nvCxnSpPr>
        <p:spPr>
          <a:xfrm flipH="1" flipV="1">
            <a:off x="2534972" y="2638358"/>
            <a:ext cx="845" cy="1780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Straight Connector 119">
            <a:extLst>
              <a:ext uri="{FF2B5EF4-FFF2-40B4-BE49-F238E27FC236}">
                <a16:creationId xmlns:a16="http://schemas.microsoft.com/office/drawing/2014/main" id="{C9D867F2-D9AA-4314-82B9-94DA7F4C74CF}"/>
              </a:ext>
            </a:extLst>
          </p:cNvPr>
          <p:cNvCxnSpPr>
            <a:cxnSpLocks/>
          </p:cNvCxnSpPr>
          <p:nvPr/>
        </p:nvCxnSpPr>
        <p:spPr>
          <a:xfrm>
            <a:off x="2537993" y="2893288"/>
            <a:ext cx="0" cy="14179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120">
            <a:extLst>
              <a:ext uri="{FF2B5EF4-FFF2-40B4-BE49-F238E27FC236}">
                <a16:creationId xmlns:a16="http://schemas.microsoft.com/office/drawing/2014/main" id="{10362484-16CE-4F13-9A8D-7505507ABD1F}"/>
              </a:ext>
            </a:extLst>
          </p:cNvPr>
          <p:cNvCxnSpPr>
            <a:cxnSpLocks/>
          </p:cNvCxnSpPr>
          <p:nvPr/>
        </p:nvCxnSpPr>
        <p:spPr>
          <a:xfrm>
            <a:off x="2023784" y="1838119"/>
            <a:ext cx="2079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Straight Connector 122">
            <a:extLst>
              <a:ext uri="{FF2B5EF4-FFF2-40B4-BE49-F238E27FC236}">
                <a16:creationId xmlns:a16="http://schemas.microsoft.com/office/drawing/2014/main" id="{564D1C82-6330-4D4F-9A1F-31B88F836613}"/>
              </a:ext>
            </a:extLst>
          </p:cNvPr>
          <p:cNvCxnSpPr>
            <a:cxnSpLocks/>
          </p:cNvCxnSpPr>
          <p:nvPr/>
        </p:nvCxnSpPr>
        <p:spPr>
          <a:xfrm>
            <a:off x="1669291" y="1838119"/>
            <a:ext cx="20490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Straight Connector 134">
            <a:extLst>
              <a:ext uri="{FF2B5EF4-FFF2-40B4-BE49-F238E27FC236}">
                <a16:creationId xmlns:a16="http://schemas.microsoft.com/office/drawing/2014/main" id="{6A0EE0F8-0BF0-4F17-919A-9DA51D065176}"/>
              </a:ext>
            </a:extLst>
          </p:cNvPr>
          <p:cNvCxnSpPr>
            <a:cxnSpLocks/>
          </p:cNvCxnSpPr>
          <p:nvPr/>
        </p:nvCxnSpPr>
        <p:spPr>
          <a:xfrm flipH="1" flipV="1">
            <a:off x="1847373" y="1752475"/>
            <a:ext cx="63468" cy="1712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Straight Connector 137">
            <a:extLst>
              <a:ext uri="{FF2B5EF4-FFF2-40B4-BE49-F238E27FC236}">
                <a16:creationId xmlns:a16="http://schemas.microsoft.com/office/drawing/2014/main" id="{CBD43716-DA69-48C3-A964-6981AF66C900}"/>
              </a:ext>
            </a:extLst>
          </p:cNvPr>
          <p:cNvCxnSpPr>
            <a:cxnSpLocks/>
          </p:cNvCxnSpPr>
          <p:nvPr/>
        </p:nvCxnSpPr>
        <p:spPr>
          <a:xfrm flipH="1" flipV="1">
            <a:off x="1988812" y="1751162"/>
            <a:ext cx="63468" cy="1712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Straight Arrow Connector 138">
            <a:extLst>
              <a:ext uri="{FF2B5EF4-FFF2-40B4-BE49-F238E27FC236}">
                <a16:creationId xmlns:a16="http://schemas.microsoft.com/office/drawing/2014/main" id="{56E78016-F203-4B81-91B8-38315B591E9D}"/>
              </a:ext>
            </a:extLst>
          </p:cNvPr>
          <p:cNvCxnSpPr>
            <a:cxnSpLocks/>
          </p:cNvCxnSpPr>
          <p:nvPr/>
        </p:nvCxnSpPr>
        <p:spPr>
          <a:xfrm>
            <a:off x="2017421" y="2204749"/>
            <a:ext cx="2079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Straight Connector 139">
            <a:extLst>
              <a:ext uri="{FF2B5EF4-FFF2-40B4-BE49-F238E27FC236}">
                <a16:creationId xmlns:a16="http://schemas.microsoft.com/office/drawing/2014/main" id="{5E00B3CB-4E1A-4DC4-9B5A-BAE4E4A82501}"/>
              </a:ext>
            </a:extLst>
          </p:cNvPr>
          <p:cNvCxnSpPr>
            <a:cxnSpLocks/>
          </p:cNvCxnSpPr>
          <p:nvPr/>
        </p:nvCxnSpPr>
        <p:spPr>
          <a:xfrm>
            <a:off x="1662927" y="2204749"/>
            <a:ext cx="20490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Straight Connector 140">
            <a:extLst>
              <a:ext uri="{FF2B5EF4-FFF2-40B4-BE49-F238E27FC236}">
                <a16:creationId xmlns:a16="http://schemas.microsoft.com/office/drawing/2014/main" id="{1FA19F6F-4D92-490C-9E49-FEEB847DD9DB}"/>
              </a:ext>
            </a:extLst>
          </p:cNvPr>
          <p:cNvCxnSpPr>
            <a:cxnSpLocks/>
          </p:cNvCxnSpPr>
          <p:nvPr/>
        </p:nvCxnSpPr>
        <p:spPr>
          <a:xfrm flipH="1" flipV="1">
            <a:off x="1841009" y="2119105"/>
            <a:ext cx="63468" cy="1712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Straight Connector 141">
            <a:extLst>
              <a:ext uri="{FF2B5EF4-FFF2-40B4-BE49-F238E27FC236}">
                <a16:creationId xmlns:a16="http://schemas.microsoft.com/office/drawing/2014/main" id="{C76ADC93-4072-4667-BAC8-3DB350A64AB0}"/>
              </a:ext>
            </a:extLst>
          </p:cNvPr>
          <p:cNvCxnSpPr>
            <a:cxnSpLocks/>
          </p:cNvCxnSpPr>
          <p:nvPr/>
        </p:nvCxnSpPr>
        <p:spPr>
          <a:xfrm flipH="1" flipV="1">
            <a:off x="1982448" y="2117792"/>
            <a:ext cx="63468" cy="1712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7" name="Straight Arrow Connector 142">
            <a:extLst>
              <a:ext uri="{FF2B5EF4-FFF2-40B4-BE49-F238E27FC236}">
                <a16:creationId xmlns:a16="http://schemas.microsoft.com/office/drawing/2014/main" id="{9723DC6F-0456-4581-A181-5FC3BC1424EF}"/>
              </a:ext>
            </a:extLst>
          </p:cNvPr>
          <p:cNvCxnSpPr>
            <a:cxnSpLocks/>
          </p:cNvCxnSpPr>
          <p:nvPr/>
        </p:nvCxnSpPr>
        <p:spPr>
          <a:xfrm>
            <a:off x="2037410" y="2575640"/>
            <a:ext cx="2079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8" name="Straight Connector 143">
            <a:extLst>
              <a:ext uri="{FF2B5EF4-FFF2-40B4-BE49-F238E27FC236}">
                <a16:creationId xmlns:a16="http://schemas.microsoft.com/office/drawing/2014/main" id="{98E6F60E-B6B4-4E71-97BD-EFFD9C1FF418}"/>
              </a:ext>
            </a:extLst>
          </p:cNvPr>
          <p:cNvCxnSpPr>
            <a:cxnSpLocks/>
          </p:cNvCxnSpPr>
          <p:nvPr/>
        </p:nvCxnSpPr>
        <p:spPr>
          <a:xfrm>
            <a:off x="1682917" y="2575640"/>
            <a:ext cx="20490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9" name="Straight Connector 144">
            <a:extLst>
              <a:ext uri="{FF2B5EF4-FFF2-40B4-BE49-F238E27FC236}">
                <a16:creationId xmlns:a16="http://schemas.microsoft.com/office/drawing/2014/main" id="{4C0DB356-6C2A-4D81-92F5-1A20D44816FF}"/>
              </a:ext>
            </a:extLst>
          </p:cNvPr>
          <p:cNvCxnSpPr>
            <a:cxnSpLocks/>
          </p:cNvCxnSpPr>
          <p:nvPr/>
        </p:nvCxnSpPr>
        <p:spPr>
          <a:xfrm flipH="1" flipV="1">
            <a:off x="1860998" y="2489996"/>
            <a:ext cx="63468" cy="1712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Straight Connector 145">
            <a:extLst>
              <a:ext uri="{FF2B5EF4-FFF2-40B4-BE49-F238E27FC236}">
                <a16:creationId xmlns:a16="http://schemas.microsoft.com/office/drawing/2014/main" id="{D9D173D4-8DAE-4E13-ABE7-D95EF1BA832C}"/>
              </a:ext>
            </a:extLst>
          </p:cNvPr>
          <p:cNvCxnSpPr>
            <a:cxnSpLocks/>
          </p:cNvCxnSpPr>
          <p:nvPr/>
        </p:nvCxnSpPr>
        <p:spPr>
          <a:xfrm flipH="1" flipV="1">
            <a:off x="2002437" y="2488684"/>
            <a:ext cx="63468" cy="1712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" name="Straight Arrow Connector 146">
            <a:extLst>
              <a:ext uri="{FF2B5EF4-FFF2-40B4-BE49-F238E27FC236}">
                <a16:creationId xmlns:a16="http://schemas.microsoft.com/office/drawing/2014/main" id="{C76CB952-BBD0-4431-9419-2F72378A09C4}"/>
              </a:ext>
            </a:extLst>
          </p:cNvPr>
          <p:cNvCxnSpPr>
            <a:cxnSpLocks/>
          </p:cNvCxnSpPr>
          <p:nvPr/>
        </p:nvCxnSpPr>
        <p:spPr>
          <a:xfrm>
            <a:off x="2034156" y="3104815"/>
            <a:ext cx="2079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Straight Connector 147">
            <a:extLst>
              <a:ext uri="{FF2B5EF4-FFF2-40B4-BE49-F238E27FC236}">
                <a16:creationId xmlns:a16="http://schemas.microsoft.com/office/drawing/2014/main" id="{DC60D72A-56B5-4101-8B04-FDFCD5B15166}"/>
              </a:ext>
            </a:extLst>
          </p:cNvPr>
          <p:cNvCxnSpPr>
            <a:cxnSpLocks/>
          </p:cNvCxnSpPr>
          <p:nvPr/>
        </p:nvCxnSpPr>
        <p:spPr>
          <a:xfrm>
            <a:off x="1679663" y="3104815"/>
            <a:ext cx="20490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3" name="Straight Connector 148">
            <a:extLst>
              <a:ext uri="{FF2B5EF4-FFF2-40B4-BE49-F238E27FC236}">
                <a16:creationId xmlns:a16="http://schemas.microsoft.com/office/drawing/2014/main" id="{29C92254-1D18-47B5-89C6-9FD523C56EC0}"/>
              </a:ext>
            </a:extLst>
          </p:cNvPr>
          <p:cNvCxnSpPr>
            <a:cxnSpLocks/>
          </p:cNvCxnSpPr>
          <p:nvPr/>
        </p:nvCxnSpPr>
        <p:spPr>
          <a:xfrm flipH="1" flipV="1">
            <a:off x="1857744" y="3019171"/>
            <a:ext cx="63468" cy="1712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Straight Connector 149">
            <a:extLst>
              <a:ext uri="{FF2B5EF4-FFF2-40B4-BE49-F238E27FC236}">
                <a16:creationId xmlns:a16="http://schemas.microsoft.com/office/drawing/2014/main" id="{D7671B4A-C89F-4672-80AB-87C8EA14E66A}"/>
              </a:ext>
            </a:extLst>
          </p:cNvPr>
          <p:cNvCxnSpPr>
            <a:cxnSpLocks/>
          </p:cNvCxnSpPr>
          <p:nvPr/>
        </p:nvCxnSpPr>
        <p:spPr>
          <a:xfrm flipH="1" flipV="1">
            <a:off x="1999184" y="3017858"/>
            <a:ext cx="63468" cy="1712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5" name="Rounded Rectangle 159">
            <a:extLst>
              <a:ext uri="{FF2B5EF4-FFF2-40B4-BE49-F238E27FC236}">
                <a16:creationId xmlns:a16="http://schemas.microsoft.com/office/drawing/2014/main" id="{767326ED-2D99-4E01-A96B-F582131277C8}"/>
              </a:ext>
            </a:extLst>
          </p:cNvPr>
          <p:cNvSpPr/>
          <p:nvPr/>
        </p:nvSpPr>
        <p:spPr>
          <a:xfrm rot="5400000">
            <a:off x="2461987" y="2376731"/>
            <a:ext cx="1275979" cy="1637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</a:p>
        </p:txBody>
      </p:sp>
      <p:cxnSp>
        <p:nvCxnSpPr>
          <p:cNvPr id="486" name="Straight Arrow Connector 160">
            <a:extLst>
              <a:ext uri="{FF2B5EF4-FFF2-40B4-BE49-F238E27FC236}">
                <a16:creationId xmlns:a16="http://schemas.microsoft.com/office/drawing/2014/main" id="{1C9B2520-8865-4D0E-8EDE-3A72867E4EDE}"/>
              </a:ext>
            </a:extLst>
          </p:cNvPr>
          <p:cNvCxnSpPr>
            <a:cxnSpLocks/>
          </p:cNvCxnSpPr>
          <p:nvPr/>
        </p:nvCxnSpPr>
        <p:spPr>
          <a:xfrm>
            <a:off x="3184886" y="2433688"/>
            <a:ext cx="15247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7" name="Rounded Rectangle 162">
            <a:extLst>
              <a:ext uri="{FF2B5EF4-FFF2-40B4-BE49-F238E27FC236}">
                <a16:creationId xmlns:a16="http://schemas.microsoft.com/office/drawing/2014/main" id="{9931B537-269E-47BF-A0B0-09E5C53A3000}"/>
              </a:ext>
            </a:extLst>
          </p:cNvPr>
          <p:cNvSpPr/>
          <p:nvPr/>
        </p:nvSpPr>
        <p:spPr>
          <a:xfrm rot="5400000">
            <a:off x="2786198" y="2376731"/>
            <a:ext cx="1275979" cy="1637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>
                <a:latin typeface="Arial" panose="020B0604020202020204" pitchFamily="34" charset="0"/>
                <a:cs typeface="Arial" panose="020B0604020202020204" pitchFamily="34" charset="0"/>
              </a:rPr>
              <a:t>Feed Forwaard</a:t>
            </a:r>
          </a:p>
        </p:txBody>
      </p:sp>
      <p:sp>
        <p:nvSpPr>
          <p:cNvPr id="488" name="Rounded Rectangle 163">
            <a:extLst>
              <a:ext uri="{FF2B5EF4-FFF2-40B4-BE49-F238E27FC236}">
                <a16:creationId xmlns:a16="http://schemas.microsoft.com/office/drawing/2014/main" id="{431AFDAD-5240-414C-9F68-93185C1CD1B6}"/>
              </a:ext>
            </a:extLst>
          </p:cNvPr>
          <p:cNvSpPr/>
          <p:nvPr/>
        </p:nvSpPr>
        <p:spPr>
          <a:xfrm>
            <a:off x="2959744" y="1708744"/>
            <a:ext cx="598331" cy="149974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46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9" name="Straight Arrow Connector 166">
            <a:extLst>
              <a:ext uri="{FF2B5EF4-FFF2-40B4-BE49-F238E27FC236}">
                <a16:creationId xmlns:a16="http://schemas.microsoft.com/office/drawing/2014/main" id="{5368AB83-F55C-4356-BFAF-543075E43510}"/>
              </a:ext>
            </a:extLst>
          </p:cNvPr>
          <p:cNvCxnSpPr>
            <a:cxnSpLocks/>
          </p:cNvCxnSpPr>
          <p:nvPr/>
        </p:nvCxnSpPr>
        <p:spPr>
          <a:xfrm>
            <a:off x="3906960" y="1951116"/>
            <a:ext cx="2079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0" name="Straight Connector 167">
            <a:extLst>
              <a:ext uri="{FF2B5EF4-FFF2-40B4-BE49-F238E27FC236}">
                <a16:creationId xmlns:a16="http://schemas.microsoft.com/office/drawing/2014/main" id="{F6EC54EC-1AE5-4F3A-A50E-98985F705476}"/>
              </a:ext>
            </a:extLst>
          </p:cNvPr>
          <p:cNvCxnSpPr>
            <a:cxnSpLocks/>
          </p:cNvCxnSpPr>
          <p:nvPr/>
        </p:nvCxnSpPr>
        <p:spPr>
          <a:xfrm>
            <a:off x="3552467" y="1951116"/>
            <a:ext cx="20490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168">
            <a:extLst>
              <a:ext uri="{FF2B5EF4-FFF2-40B4-BE49-F238E27FC236}">
                <a16:creationId xmlns:a16="http://schemas.microsoft.com/office/drawing/2014/main" id="{3E320A36-6C4D-417E-ADB5-8C18DC5EBC8A}"/>
              </a:ext>
            </a:extLst>
          </p:cNvPr>
          <p:cNvCxnSpPr>
            <a:cxnSpLocks/>
          </p:cNvCxnSpPr>
          <p:nvPr/>
        </p:nvCxnSpPr>
        <p:spPr>
          <a:xfrm flipH="1" flipV="1">
            <a:off x="3730548" y="1865471"/>
            <a:ext cx="63468" cy="1712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2" name="Straight Connector 169">
            <a:extLst>
              <a:ext uri="{FF2B5EF4-FFF2-40B4-BE49-F238E27FC236}">
                <a16:creationId xmlns:a16="http://schemas.microsoft.com/office/drawing/2014/main" id="{6E0E5569-0704-4EF7-A020-DEA2AFD312E2}"/>
              </a:ext>
            </a:extLst>
          </p:cNvPr>
          <p:cNvCxnSpPr>
            <a:cxnSpLocks/>
          </p:cNvCxnSpPr>
          <p:nvPr/>
        </p:nvCxnSpPr>
        <p:spPr>
          <a:xfrm flipH="1" flipV="1">
            <a:off x="3871987" y="1864159"/>
            <a:ext cx="63468" cy="1712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3" name="Straight Arrow Connector 170">
            <a:extLst>
              <a:ext uri="{FF2B5EF4-FFF2-40B4-BE49-F238E27FC236}">
                <a16:creationId xmlns:a16="http://schemas.microsoft.com/office/drawing/2014/main" id="{E6AE3148-854C-4AD2-8869-02454480A004}"/>
              </a:ext>
            </a:extLst>
          </p:cNvPr>
          <p:cNvCxnSpPr>
            <a:cxnSpLocks/>
          </p:cNvCxnSpPr>
          <p:nvPr/>
        </p:nvCxnSpPr>
        <p:spPr>
          <a:xfrm>
            <a:off x="3906960" y="2265690"/>
            <a:ext cx="2079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" name="Straight Connector 171">
            <a:extLst>
              <a:ext uri="{FF2B5EF4-FFF2-40B4-BE49-F238E27FC236}">
                <a16:creationId xmlns:a16="http://schemas.microsoft.com/office/drawing/2014/main" id="{41DE219F-902F-43B2-95C2-46EDC881BC08}"/>
              </a:ext>
            </a:extLst>
          </p:cNvPr>
          <p:cNvCxnSpPr>
            <a:cxnSpLocks/>
          </p:cNvCxnSpPr>
          <p:nvPr/>
        </p:nvCxnSpPr>
        <p:spPr>
          <a:xfrm>
            <a:off x="3552467" y="2265690"/>
            <a:ext cx="20490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172">
            <a:extLst>
              <a:ext uri="{FF2B5EF4-FFF2-40B4-BE49-F238E27FC236}">
                <a16:creationId xmlns:a16="http://schemas.microsoft.com/office/drawing/2014/main" id="{4C82AEC7-C86B-4768-BE36-356248B2BDBE}"/>
              </a:ext>
            </a:extLst>
          </p:cNvPr>
          <p:cNvCxnSpPr>
            <a:cxnSpLocks/>
          </p:cNvCxnSpPr>
          <p:nvPr/>
        </p:nvCxnSpPr>
        <p:spPr>
          <a:xfrm flipH="1" flipV="1">
            <a:off x="3730548" y="2180045"/>
            <a:ext cx="63468" cy="1712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Straight Connector 173">
            <a:extLst>
              <a:ext uri="{FF2B5EF4-FFF2-40B4-BE49-F238E27FC236}">
                <a16:creationId xmlns:a16="http://schemas.microsoft.com/office/drawing/2014/main" id="{AE860D31-4591-466D-BB95-E8AAE06E38F1}"/>
              </a:ext>
            </a:extLst>
          </p:cNvPr>
          <p:cNvCxnSpPr>
            <a:cxnSpLocks/>
          </p:cNvCxnSpPr>
          <p:nvPr/>
        </p:nvCxnSpPr>
        <p:spPr>
          <a:xfrm flipH="1" flipV="1">
            <a:off x="3871987" y="2178733"/>
            <a:ext cx="63468" cy="1712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7" name="Straight Arrow Connector 174">
            <a:extLst>
              <a:ext uri="{FF2B5EF4-FFF2-40B4-BE49-F238E27FC236}">
                <a16:creationId xmlns:a16="http://schemas.microsoft.com/office/drawing/2014/main" id="{AE751AB4-D705-49A1-965C-80FE6F24E5D3}"/>
              </a:ext>
            </a:extLst>
          </p:cNvPr>
          <p:cNvCxnSpPr>
            <a:cxnSpLocks/>
          </p:cNvCxnSpPr>
          <p:nvPr/>
        </p:nvCxnSpPr>
        <p:spPr>
          <a:xfrm>
            <a:off x="3906960" y="2596387"/>
            <a:ext cx="2079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8" name="Straight Connector 175">
            <a:extLst>
              <a:ext uri="{FF2B5EF4-FFF2-40B4-BE49-F238E27FC236}">
                <a16:creationId xmlns:a16="http://schemas.microsoft.com/office/drawing/2014/main" id="{62E8A87E-CBD2-45F1-9FB2-54BB587B6FCE}"/>
              </a:ext>
            </a:extLst>
          </p:cNvPr>
          <p:cNvCxnSpPr>
            <a:cxnSpLocks/>
          </p:cNvCxnSpPr>
          <p:nvPr/>
        </p:nvCxnSpPr>
        <p:spPr>
          <a:xfrm>
            <a:off x="3552467" y="2596387"/>
            <a:ext cx="20490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9" name="Straight Connector 176">
            <a:extLst>
              <a:ext uri="{FF2B5EF4-FFF2-40B4-BE49-F238E27FC236}">
                <a16:creationId xmlns:a16="http://schemas.microsoft.com/office/drawing/2014/main" id="{419FAB15-F540-4BEC-A47C-AE8281730408}"/>
              </a:ext>
            </a:extLst>
          </p:cNvPr>
          <p:cNvCxnSpPr>
            <a:cxnSpLocks/>
          </p:cNvCxnSpPr>
          <p:nvPr/>
        </p:nvCxnSpPr>
        <p:spPr>
          <a:xfrm flipH="1" flipV="1">
            <a:off x="3730548" y="2510743"/>
            <a:ext cx="63468" cy="1712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Straight Connector 177">
            <a:extLst>
              <a:ext uri="{FF2B5EF4-FFF2-40B4-BE49-F238E27FC236}">
                <a16:creationId xmlns:a16="http://schemas.microsoft.com/office/drawing/2014/main" id="{B6FC26B2-3AB1-41A7-9056-F79B9A620CBC}"/>
              </a:ext>
            </a:extLst>
          </p:cNvPr>
          <p:cNvCxnSpPr>
            <a:cxnSpLocks/>
          </p:cNvCxnSpPr>
          <p:nvPr/>
        </p:nvCxnSpPr>
        <p:spPr>
          <a:xfrm flipH="1" flipV="1">
            <a:off x="3871987" y="2509431"/>
            <a:ext cx="63468" cy="1712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1" name="Straight Arrow Connector 178">
            <a:extLst>
              <a:ext uri="{FF2B5EF4-FFF2-40B4-BE49-F238E27FC236}">
                <a16:creationId xmlns:a16="http://schemas.microsoft.com/office/drawing/2014/main" id="{A1D87162-FB52-41A3-9C3F-98464C9AC8EE}"/>
              </a:ext>
            </a:extLst>
          </p:cNvPr>
          <p:cNvCxnSpPr>
            <a:cxnSpLocks/>
          </p:cNvCxnSpPr>
          <p:nvPr/>
        </p:nvCxnSpPr>
        <p:spPr>
          <a:xfrm>
            <a:off x="3906960" y="2954008"/>
            <a:ext cx="2079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2" name="Straight Connector 179">
            <a:extLst>
              <a:ext uri="{FF2B5EF4-FFF2-40B4-BE49-F238E27FC236}">
                <a16:creationId xmlns:a16="http://schemas.microsoft.com/office/drawing/2014/main" id="{354AD74C-FDD6-4A29-A147-CACD47E2E3FD}"/>
              </a:ext>
            </a:extLst>
          </p:cNvPr>
          <p:cNvCxnSpPr>
            <a:cxnSpLocks/>
          </p:cNvCxnSpPr>
          <p:nvPr/>
        </p:nvCxnSpPr>
        <p:spPr>
          <a:xfrm>
            <a:off x="3552467" y="2954008"/>
            <a:ext cx="20490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Straight Connector 180">
            <a:extLst>
              <a:ext uri="{FF2B5EF4-FFF2-40B4-BE49-F238E27FC236}">
                <a16:creationId xmlns:a16="http://schemas.microsoft.com/office/drawing/2014/main" id="{A023EAB7-FE00-4AB7-AB18-8277C74A7584}"/>
              </a:ext>
            </a:extLst>
          </p:cNvPr>
          <p:cNvCxnSpPr>
            <a:cxnSpLocks/>
          </p:cNvCxnSpPr>
          <p:nvPr/>
        </p:nvCxnSpPr>
        <p:spPr>
          <a:xfrm flipH="1" flipV="1">
            <a:off x="3730548" y="2868364"/>
            <a:ext cx="63468" cy="1712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4" name="Straight Connector 181">
            <a:extLst>
              <a:ext uri="{FF2B5EF4-FFF2-40B4-BE49-F238E27FC236}">
                <a16:creationId xmlns:a16="http://schemas.microsoft.com/office/drawing/2014/main" id="{0C147474-F494-47DB-B73B-7621DC5637EC}"/>
              </a:ext>
            </a:extLst>
          </p:cNvPr>
          <p:cNvCxnSpPr>
            <a:cxnSpLocks/>
          </p:cNvCxnSpPr>
          <p:nvPr/>
        </p:nvCxnSpPr>
        <p:spPr>
          <a:xfrm flipH="1" flipV="1">
            <a:off x="3871987" y="2867051"/>
            <a:ext cx="63468" cy="1712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5" name="Rounded Rectangle 182">
            <a:extLst>
              <a:ext uri="{FF2B5EF4-FFF2-40B4-BE49-F238E27FC236}">
                <a16:creationId xmlns:a16="http://schemas.microsoft.com/office/drawing/2014/main" id="{1CC9014C-3325-42B2-8270-0FED77DD2023}"/>
              </a:ext>
            </a:extLst>
          </p:cNvPr>
          <p:cNvSpPr/>
          <p:nvPr/>
        </p:nvSpPr>
        <p:spPr>
          <a:xfrm rot="5400000">
            <a:off x="3617114" y="2371982"/>
            <a:ext cx="1275979" cy="1637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</a:p>
        </p:txBody>
      </p:sp>
      <p:cxnSp>
        <p:nvCxnSpPr>
          <p:cNvPr id="506" name="Straight Arrow Connector 183">
            <a:extLst>
              <a:ext uri="{FF2B5EF4-FFF2-40B4-BE49-F238E27FC236}">
                <a16:creationId xmlns:a16="http://schemas.microsoft.com/office/drawing/2014/main" id="{9C2C8108-1DFA-494E-A209-4098018540B0}"/>
              </a:ext>
            </a:extLst>
          </p:cNvPr>
          <p:cNvCxnSpPr>
            <a:cxnSpLocks/>
          </p:cNvCxnSpPr>
          <p:nvPr/>
        </p:nvCxnSpPr>
        <p:spPr>
          <a:xfrm>
            <a:off x="4340012" y="2428939"/>
            <a:ext cx="15247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7" name="Rounded Rectangle 184">
            <a:extLst>
              <a:ext uri="{FF2B5EF4-FFF2-40B4-BE49-F238E27FC236}">
                <a16:creationId xmlns:a16="http://schemas.microsoft.com/office/drawing/2014/main" id="{528DC06C-FA76-411F-8FBB-B0A218E92BAE}"/>
              </a:ext>
            </a:extLst>
          </p:cNvPr>
          <p:cNvSpPr/>
          <p:nvPr/>
        </p:nvSpPr>
        <p:spPr>
          <a:xfrm rot="5400000">
            <a:off x="3941324" y="2371982"/>
            <a:ext cx="1275979" cy="1637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>
                <a:latin typeface="Arial" panose="020B0604020202020204" pitchFamily="34" charset="0"/>
                <a:cs typeface="Arial" panose="020B0604020202020204" pitchFamily="34" charset="0"/>
              </a:rPr>
              <a:t>Feed Forwaard</a:t>
            </a:r>
          </a:p>
        </p:txBody>
      </p:sp>
      <p:sp>
        <p:nvSpPr>
          <p:cNvPr id="508" name="Rounded Rectangle 185">
            <a:extLst>
              <a:ext uri="{FF2B5EF4-FFF2-40B4-BE49-F238E27FC236}">
                <a16:creationId xmlns:a16="http://schemas.microsoft.com/office/drawing/2014/main" id="{3E9326EE-261B-42E7-8FF1-9813DEFF957F}"/>
              </a:ext>
            </a:extLst>
          </p:cNvPr>
          <p:cNvSpPr/>
          <p:nvPr/>
        </p:nvSpPr>
        <p:spPr>
          <a:xfrm>
            <a:off x="4114870" y="1703995"/>
            <a:ext cx="598331" cy="149974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46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9" name="Rounded Rectangle 206">
            <a:extLst>
              <a:ext uri="{FF2B5EF4-FFF2-40B4-BE49-F238E27FC236}">
                <a16:creationId xmlns:a16="http://schemas.microsoft.com/office/drawing/2014/main" id="{AE2E7A2A-3516-4C83-B003-2616BE7666FF}"/>
              </a:ext>
            </a:extLst>
          </p:cNvPr>
          <p:cNvSpPr/>
          <p:nvPr/>
        </p:nvSpPr>
        <p:spPr>
          <a:xfrm>
            <a:off x="390171" y="3327930"/>
            <a:ext cx="545107" cy="2492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800" dirty="0">
                <a:latin typeface="Arial" panose="020B0604020202020204" pitchFamily="34" charset="0"/>
                <a:cs typeface="Arial" panose="020B0604020202020204" pitchFamily="34" charset="0"/>
              </a:rPr>
              <a:t>Charge</a:t>
            </a:r>
            <a:endParaRPr lang="en-C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0" name="Straight Connector 208">
            <a:extLst>
              <a:ext uri="{FF2B5EF4-FFF2-40B4-BE49-F238E27FC236}">
                <a16:creationId xmlns:a16="http://schemas.microsoft.com/office/drawing/2014/main" id="{04F42114-7501-4F55-BD26-64783EDED39E}"/>
              </a:ext>
            </a:extLst>
          </p:cNvPr>
          <p:cNvCxnSpPr>
            <a:cxnSpLocks/>
            <a:stCxn id="509" idx="3"/>
          </p:cNvCxnSpPr>
          <p:nvPr/>
        </p:nvCxnSpPr>
        <p:spPr>
          <a:xfrm>
            <a:off x="935279" y="3452572"/>
            <a:ext cx="99299" cy="1350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Straight Connector 209">
            <a:extLst>
              <a:ext uri="{FF2B5EF4-FFF2-40B4-BE49-F238E27FC236}">
                <a16:creationId xmlns:a16="http://schemas.microsoft.com/office/drawing/2014/main" id="{4A7799BE-E23A-4ABC-89C8-1DA11166391E}"/>
              </a:ext>
            </a:extLst>
          </p:cNvPr>
          <p:cNvCxnSpPr>
            <a:cxnSpLocks/>
          </p:cNvCxnSpPr>
          <p:nvPr/>
        </p:nvCxnSpPr>
        <p:spPr>
          <a:xfrm flipV="1">
            <a:off x="1029582" y="3080521"/>
            <a:ext cx="0" cy="39621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211">
            <a:extLst>
              <a:ext uri="{FF2B5EF4-FFF2-40B4-BE49-F238E27FC236}">
                <a16:creationId xmlns:a16="http://schemas.microsoft.com/office/drawing/2014/main" id="{8A020EA7-6562-4F4D-A246-709FA6A16A14}"/>
              </a:ext>
            </a:extLst>
          </p:cNvPr>
          <p:cNvCxnSpPr>
            <a:cxnSpLocks/>
            <a:endCxn id="421" idx="1"/>
          </p:cNvCxnSpPr>
          <p:nvPr/>
        </p:nvCxnSpPr>
        <p:spPr>
          <a:xfrm>
            <a:off x="4827959" y="2015602"/>
            <a:ext cx="1586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" name="Straight Arrow Connector 212">
            <a:extLst>
              <a:ext uri="{FF2B5EF4-FFF2-40B4-BE49-F238E27FC236}">
                <a16:creationId xmlns:a16="http://schemas.microsoft.com/office/drawing/2014/main" id="{5250809C-7679-402D-ADDA-91BE77C8E138}"/>
              </a:ext>
            </a:extLst>
          </p:cNvPr>
          <p:cNvCxnSpPr>
            <a:cxnSpLocks/>
          </p:cNvCxnSpPr>
          <p:nvPr/>
        </p:nvCxnSpPr>
        <p:spPr>
          <a:xfrm>
            <a:off x="4827959" y="2964181"/>
            <a:ext cx="351818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4" name="Rounded Rectangle 214">
            <a:extLst>
              <a:ext uri="{FF2B5EF4-FFF2-40B4-BE49-F238E27FC236}">
                <a16:creationId xmlns:a16="http://schemas.microsoft.com/office/drawing/2014/main" id="{21901A9E-7774-4CCB-B7A0-5225F22132CB}"/>
              </a:ext>
            </a:extLst>
          </p:cNvPr>
          <p:cNvSpPr/>
          <p:nvPr/>
        </p:nvSpPr>
        <p:spPr>
          <a:xfrm>
            <a:off x="5181268" y="2857530"/>
            <a:ext cx="995414" cy="1903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000" dirty="0">
                <a:latin typeface="Arial" panose="020B0604020202020204" pitchFamily="34" charset="0"/>
                <a:cs typeface="Arial" panose="020B0604020202020204" pitchFamily="34" charset="0"/>
              </a:rPr>
              <a:t>Ion Intensity</a:t>
            </a:r>
          </a:p>
        </p:txBody>
      </p:sp>
      <p:sp>
        <p:nvSpPr>
          <p:cNvPr id="515" name="TextBox 215">
            <a:extLst>
              <a:ext uri="{FF2B5EF4-FFF2-40B4-BE49-F238E27FC236}">
                <a16:creationId xmlns:a16="http://schemas.microsoft.com/office/drawing/2014/main" id="{3D9B4AC7-4248-4620-8594-CEEFE9AB1372}"/>
              </a:ext>
            </a:extLst>
          </p:cNvPr>
          <p:cNvSpPr txBox="1"/>
          <p:nvPr/>
        </p:nvSpPr>
        <p:spPr>
          <a:xfrm>
            <a:off x="274023" y="1279155"/>
            <a:ext cx="1071127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79" dirty="0">
                <a:latin typeface="Arial" panose="020B0604020202020204" pitchFamily="34" charset="0"/>
                <a:cs typeface="Arial" panose="020B0604020202020204" pitchFamily="34" charset="0"/>
              </a:rPr>
              <a:t>Input Sequence</a:t>
            </a:r>
          </a:p>
        </p:txBody>
      </p:sp>
      <p:sp>
        <p:nvSpPr>
          <p:cNvPr id="516" name="TextBox 216">
            <a:extLst>
              <a:ext uri="{FF2B5EF4-FFF2-40B4-BE49-F238E27FC236}">
                <a16:creationId xmlns:a16="http://schemas.microsoft.com/office/drawing/2014/main" id="{3207B785-2858-4AB2-91F5-C0AD708A4E5C}"/>
              </a:ext>
            </a:extLst>
          </p:cNvPr>
          <p:cNvSpPr txBox="1"/>
          <p:nvPr/>
        </p:nvSpPr>
        <p:spPr>
          <a:xfrm>
            <a:off x="1522961" y="1293433"/>
            <a:ext cx="968535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79" dirty="0">
                <a:latin typeface="Arial" panose="020B0604020202020204" pitchFamily="34" charset="0"/>
                <a:cs typeface="Arial" panose="020B0604020202020204" pitchFamily="34" charset="0"/>
              </a:rPr>
              <a:t>LSTM Module</a:t>
            </a:r>
          </a:p>
        </p:txBody>
      </p:sp>
      <p:sp>
        <p:nvSpPr>
          <p:cNvPr id="517" name="TextBox 217">
            <a:extLst>
              <a:ext uri="{FF2B5EF4-FFF2-40B4-BE49-F238E27FC236}">
                <a16:creationId xmlns:a16="http://schemas.microsoft.com/office/drawing/2014/main" id="{017FCE69-8886-497F-AF48-EA08EE14C862}"/>
              </a:ext>
            </a:extLst>
          </p:cNvPr>
          <p:cNvSpPr txBox="1"/>
          <p:nvPr/>
        </p:nvSpPr>
        <p:spPr>
          <a:xfrm>
            <a:off x="3196990" y="1286007"/>
            <a:ext cx="1319592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79" dirty="0">
                <a:latin typeface="Arial" panose="020B0604020202020204" pitchFamily="34" charset="0"/>
                <a:cs typeface="Arial" panose="020B0604020202020204" pitchFamily="34" charset="0"/>
              </a:rPr>
              <a:t>Transformer Module</a:t>
            </a:r>
          </a:p>
        </p:txBody>
      </p:sp>
      <p:sp>
        <p:nvSpPr>
          <p:cNvPr id="518" name="TextBox 218">
            <a:extLst>
              <a:ext uri="{FF2B5EF4-FFF2-40B4-BE49-F238E27FC236}">
                <a16:creationId xmlns:a16="http://schemas.microsoft.com/office/drawing/2014/main" id="{B99756FD-2D79-475D-AC35-531EF78D915A}"/>
              </a:ext>
            </a:extLst>
          </p:cNvPr>
          <p:cNvSpPr txBox="1"/>
          <p:nvPr/>
        </p:nvSpPr>
        <p:spPr>
          <a:xfrm>
            <a:off x="5222078" y="1279155"/>
            <a:ext cx="744114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79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519" name="Rounded Rectangle 129">
            <a:extLst>
              <a:ext uri="{FF2B5EF4-FFF2-40B4-BE49-F238E27FC236}">
                <a16:creationId xmlns:a16="http://schemas.microsoft.com/office/drawing/2014/main" id="{88190D14-64DB-465F-8DEC-ECB58EF9C775}"/>
              </a:ext>
            </a:extLst>
          </p:cNvPr>
          <p:cNvSpPr/>
          <p:nvPr/>
        </p:nvSpPr>
        <p:spPr>
          <a:xfrm>
            <a:off x="5918791" y="1918584"/>
            <a:ext cx="397406" cy="1858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000" dirty="0">
                <a:latin typeface="Arial" panose="020B0604020202020204" pitchFamily="34" charset="0"/>
                <a:cs typeface="Arial" panose="020B0604020202020204" pitchFamily="34" charset="0"/>
              </a:rPr>
              <a:t>RT</a:t>
            </a:r>
          </a:p>
        </p:txBody>
      </p:sp>
      <p:cxnSp>
        <p:nvCxnSpPr>
          <p:cNvPr id="520" name="Straight Arrow Connector 121">
            <a:extLst>
              <a:ext uri="{FF2B5EF4-FFF2-40B4-BE49-F238E27FC236}">
                <a16:creationId xmlns:a16="http://schemas.microsoft.com/office/drawing/2014/main" id="{60F350A2-5B09-4E1C-8C66-C0B6557F11E6}"/>
              </a:ext>
            </a:extLst>
          </p:cNvPr>
          <p:cNvCxnSpPr>
            <a:cxnSpLocks/>
          </p:cNvCxnSpPr>
          <p:nvPr/>
        </p:nvCxnSpPr>
        <p:spPr>
          <a:xfrm>
            <a:off x="2717354" y="2456815"/>
            <a:ext cx="1648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1" name="Rectangle 27">
            <a:extLst>
              <a:ext uri="{FF2B5EF4-FFF2-40B4-BE49-F238E27FC236}">
                <a16:creationId xmlns:a16="http://schemas.microsoft.com/office/drawing/2014/main" id="{6BC9024E-1952-4B70-989A-6FC240D289AD}"/>
              </a:ext>
            </a:extLst>
          </p:cNvPr>
          <p:cNvSpPr/>
          <p:nvPr/>
        </p:nvSpPr>
        <p:spPr>
          <a:xfrm>
            <a:off x="4953585" y="1832836"/>
            <a:ext cx="862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N" sz="900" dirty="0">
                <a:latin typeface="Arial" panose="020B0604020202020204" pitchFamily="34" charset="0"/>
                <a:cs typeface="Arial" panose="020B0604020202020204" pitchFamily="34" charset="0"/>
              </a:rPr>
              <a:t>Adapted AA </a:t>
            </a:r>
          </a:p>
          <a:p>
            <a:pPr algn="ctr"/>
            <a:r>
              <a:rPr lang="en-CN" sz="900" dirty="0">
                <a:latin typeface="Arial" panose="020B0604020202020204" pitchFamily="34" charset="0"/>
                <a:cs typeface="Arial" panose="020B0604020202020204" pitchFamily="34" charset="0"/>
              </a:rPr>
              <a:t>Weight Layer</a:t>
            </a:r>
          </a:p>
        </p:txBody>
      </p:sp>
      <p:cxnSp>
        <p:nvCxnSpPr>
          <p:cNvPr id="522" name="Straight Arrow Connector 123">
            <a:extLst>
              <a:ext uri="{FF2B5EF4-FFF2-40B4-BE49-F238E27FC236}">
                <a16:creationId xmlns:a16="http://schemas.microsoft.com/office/drawing/2014/main" id="{71CEDE18-84D2-4A58-857E-CC914875C326}"/>
              </a:ext>
            </a:extLst>
          </p:cNvPr>
          <p:cNvCxnSpPr>
            <a:cxnSpLocks/>
            <a:stCxn id="421" idx="3"/>
            <a:endCxn id="519" idx="1"/>
          </p:cNvCxnSpPr>
          <p:nvPr/>
        </p:nvCxnSpPr>
        <p:spPr>
          <a:xfrm flipV="1">
            <a:off x="5797641" y="2011514"/>
            <a:ext cx="121150" cy="40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22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Rounded Rectangle 484">
            <a:extLst>
              <a:ext uri="{FF2B5EF4-FFF2-40B4-BE49-F238E27FC236}">
                <a16:creationId xmlns:a16="http://schemas.microsoft.com/office/drawing/2014/main" id="{E1CB9BA9-2F17-5B45-9F49-2F566FC81728}"/>
              </a:ext>
            </a:extLst>
          </p:cNvPr>
          <p:cNvSpPr/>
          <p:nvPr/>
        </p:nvSpPr>
        <p:spPr>
          <a:xfrm>
            <a:off x="300307" y="3235477"/>
            <a:ext cx="2205505" cy="35194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/>
          </a:p>
        </p:txBody>
      </p:sp>
      <p:sp>
        <p:nvSpPr>
          <p:cNvPr id="365" name="Rounded Rectangle 364">
            <a:extLst>
              <a:ext uri="{FF2B5EF4-FFF2-40B4-BE49-F238E27FC236}">
                <a16:creationId xmlns:a16="http://schemas.microsoft.com/office/drawing/2014/main" id="{B54AF35C-FFF3-A848-8164-96471BEBB333}"/>
              </a:ext>
            </a:extLst>
          </p:cNvPr>
          <p:cNvSpPr/>
          <p:nvPr/>
        </p:nvSpPr>
        <p:spPr>
          <a:xfrm>
            <a:off x="296589" y="568720"/>
            <a:ext cx="2252203" cy="20968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68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0942C1F-7BA5-864C-B665-6654828A9B5C}"/>
              </a:ext>
            </a:extLst>
          </p:cNvPr>
          <p:cNvSpPr/>
          <p:nvPr/>
        </p:nvSpPr>
        <p:spPr>
          <a:xfrm>
            <a:off x="186812" y="170387"/>
            <a:ext cx="1106598" cy="281831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979" dirty="0"/>
              <a:t>Embedding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F5D8D4DC-B92F-4C42-A8F5-540708C187EF}"/>
              </a:ext>
            </a:extLst>
          </p:cNvPr>
          <p:cNvSpPr/>
          <p:nvPr/>
        </p:nvSpPr>
        <p:spPr>
          <a:xfrm>
            <a:off x="42042" y="-420448"/>
            <a:ext cx="1106598" cy="329318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6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CN" sz="856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recursor change</a:t>
            </a:r>
          </a:p>
          <a:p>
            <a:pPr algn="ctr"/>
            <a:r>
              <a:rPr lang="en-CN" sz="856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(Integer) </a:t>
            </a:r>
            <a:endParaRPr lang="en-CN" sz="856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576A1A1-4FC9-1741-B053-CD5410882C6E}"/>
              </a:ext>
            </a:extLst>
          </p:cNvPr>
          <p:cNvSpPr txBox="1"/>
          <p:nvPr/>
        </p:nvSpPr>
        <p:spPr>
          <a:xfrm>
            <a:off x="296589" y="-666955"/>
            <a:ext cx="440301" cy="243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97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2+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E7B3089-C38F-5043-A25F-AE2FF6D30B5A}"/>
              </a:ext>
            </a:extLst>
          </p:cNvPr>
          <p:cNvCxnSpPr/>
          <p:nvPr/>
        </p:nvCxnSpPr>
        <p:spPr>
          <a:xfrm>
            <a:off x="602091" y="-91130"/>
            <a:ext cx="0" cy="2615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C3BE8BC9-42DD-EE49-9FE3-5F781332B5B7}"/>
              </a:ext>
            </a:extLst>
          </p:cNvPr>
          <p:cNvSpPr/>
          <p:nvPr/>
        </p:nvSpPr>
        <p:spPr>
          <a:xfrm>
            <a:off x="1442199" y="-420447"/>
            <a:ext cx="1106598" cy="3293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856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</a:p>
          <a:p>
            <a:pPr algn="ctr"/>
            <a:r>
              <a:rPr lang="en-CN" sz="856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(Integer sequence) </a:t>
            </a:r>
            <a:endParaRPr lang="en-CN" sz="856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5521FBD-18EE-CE42-86AD-E6BA4A125A70}"/>
              </a:ext>
            </a:extLst>
          </p:cNvPr>
          <p:cNvSpPr txBox="1"/>
          <p:nvPr/>
        </p:nvSpPr>
        <p:spPr>
          <a:xfrm>
            <a:off x="1184180" y="-646375"/>
            <a:ext cx="1537191" cy="243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97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SKLQMASAT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4F1CA3A-58ED-784E-A2F6-83DC4E393EB3}"/>
              </a:ext>
            </a:extLst>
          </p:cNvPr>
          <p:cNvCxnSpPr/>
          <p:nvPr/>
        </p:nvCxnSpPr>
        <p:spPr>
          <a:xfrm>
            <a:off x="1952775" y="-91130"/>
            <a:ext cx="0" cy="2615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AF27112-F415-7949-A4B5-0879611077E0}"/>
              </a:ext>
            </a:extLst>
          </p:cNvPr>
          <p:cNvSpPr/>
          <p:nvPr/>
        </p:nvSpPr>
        <p:spPr>
          <a:xfrm>
            <a:off x="1293410" y="170387"/>
            <a:ext cx="1106598" cy="2818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979" dirty="0"/>
              <a:t>Embedding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A7A91C4-D229-5946-978F-0BF695304ED7}"/>
              </a:ext>
            </a:extLst>
          </p:cNvPr>
          <p:cNvCxnSpPr/>
          <p:nvPr/>
        </p:nvCxnSpPr>
        <p:spPr>
          <a:xfrm>
            <a:off x="1293410" y="452218"/>
            <a:ext cx="0" cy="2615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8E62494-A0BF-3E4B-9DF2-FE595D567C59}"/>
              </a:ext>
            </a:extLst>
          </p:cNvPr>
          <p:cNvGrpSpPr/>
          <p:nvPr/>
        </p:nvGrpSpPr>
        <p:grpSpPr>
          <a:xfrm>
            <a:off x="369839" y="728268"/>
            <a:ext cx="2061866" cy="926948"/>
            <a:chOff x="1082141" y="2271783"/>
            <a:chExt cx="2817341" cy="1984852"/>
          </a:xfrm>
        </p:grpSpPr>
        <p:sp>
          <p:nvSpPr>
            <p:cNvPr id="260" name="Rounded Rectangle 259">
              <a:extLst>
                <a:ext uri="{FF2B5EF4-FFF2-40B4-BE49-F238E27FC236}">
                  <a16:creationId xmlns:a16="http://schemas.microsoft.com/office/drawing/2014/main" id="{0B637AEC-E1E5-7D49-8896-9DE8058E44A7}"/>
                </a:ext>
              </a:extLst>
            </p:cNvPr>
            <p:cNvSpPr/>
            <p:nvPr/>
          </p:nvSpPr>
          <p:spPr>
            <a:xfrm rot="16200000">
              <a:off x="1498386" y="1855538"/>
              <a:ext cx="1984852" cy="281734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68"/>
            </a:p>
          </p:txBody>
        </p:sp>
        <p:sp>
          <p:nvSpPr>
            <p:cNvPr id="261" name="Rounded Rectangle 260">
              <a:extLst>
                <a:ext uri="{FF2B5EF4-FFF2-40B4-BE49-F238E27FC236}">
                  <a16:creationId xmlns:a16="http://schemas.microsoft.com/office/drawing/2014/main" id="{C80E0399-F3EF-C24B-B53A-4326F79F43C9}"/>
                </a:ext>
              </a:extLst>
            </p:cNvPr>
            <p:cNvSpPr/>
            <p:nvPr/>
          </p:nvSpPr>
          <p:spPr>
            <a:xfrm>
              <a:off x="1321327" y="3432882"/>
              <a:ext cx="251733" cy="707570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68"/>
            </a:p>
          </p:txBody>
        </p:sp>
        <p:sp>
          <p:nvSpPr>
            <p:cNvPr id="262" name="Rounded Rectangle 261">
              <a:extLst>
                <a:ext uri="{FF2B5EF4-FFF2-40B4-BE49-F238E27FC236}">
                  <a16:creationId xmlns:a16="http://schemas.microsoft.com/office/drawing/2014/main" id="{098991C5-92EC-D445-8CB3-F0C80AA3387B}"/>
                </a:ext>
              </a:extLst>
            </p:cNvPr>
            <p:cNvSpPr/>
            <p:nvPr/>
          </p:nvSpPr>
          <p:spPr>
            <a:xfrm>
              <a:off x="1903265" y="3447838"/>
              <a:ext cx="251733" cy="7075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68"/>
            </a:p>
          </p:txBody>
        </p:sp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BCA73200-6BA1-3646-B1CA-2BB4FB9801FD}"/>
                </a:ext>
              </a:extLst>
            </p:cNvPr>
            <p:cNvSpPr/>
            <p:nvPr/>
          </p:nvSpPr>
          <p:spPr>
            <a:xfrm>
              <a:off x="2487076" y="3420636"/>
              <a:ext cx="251733" cy="7075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68"/>
            </a:p>
          </p:txBody>
        </p: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7F4DD982-4B9B-1D44-BA36-76745CAB8C3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46619" y="3770172"/>
              <a:ext cx="0" cy="31329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5" name="Rounded Rectangle 264">
              <a:extLst>
                <a:ext uri="{FF2B5EF4-FFF2-40B4-BE49-F238E27FC236}">
                  <a16:creationId xmlns:a16="http://schemas.microsoft.com/office/drawing/2014/main" id="{A5BADC7D-C5AE-484E-BD8D-E80A320DC4B4}"/>
                </a:ext>
              </a:extLst>
            </p:cNvPr>
            <p:cNvSpPr/>
            <p:nvPr/>
          </p:nvSpPr>
          <p:spPr>
            <a:xfrm>
              <a:off x="3382022" y="3412462"/>
              <a:ext cx="251733" cy="7075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68"/>
            </a:p>
          </p:txBody>
        </p: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4FE02C1F-B2D3-DB41-BB62-37F2FC964E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16968" y="3778475"/>
              <a:ext cx="0" cy="3239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32EB2374-AD5C-4944-9950-2FB3DCEF670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48238" y="3813443"/>
              <a:ext cx="4081" cy="2634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2BA02890-03AC-0942-B7C3-C91FAB7370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37138" y="3835747"/>
              <a:ext cx="0" cy="2148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7FC5033-C3A4-AF4F-AB14-3C237D881C0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842345" y="3895932"/>
              <a:ext cx="217724" cy="890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86266B56-F02C-A64A-BDD5-2BA63720DAA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730058" y="3489645"/>
              <a:ext cx="0" cy="3464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C6EFDA0C-59B1-BA46-B3C7-CFA07EB3E9D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21114" y="3489645"/>
              <a:ext cx="0" cy="3464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DFDB661-7ADF-344A-B4F6-C5769A501B0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009113" y="3902715"/>
              <a:ext cx="217724" cy="890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99343A8-E02E-E042-B627-CC10C89A617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915687" y="3600175"/>
              <a:ext cx="217724" cy="890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25192654-243F-1341-9094-43E3FC8E184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047854" y="3602015"/>
              <a:ext cx="217724" cy="890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694EAB24-35C7-D041-B1E9-DB82F5A354D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874938" y="3505077"/>
              <a:ext cx="8161" cy="29106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DEE247C-BD9E-B443-804A-5C759F2A7B5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67488" y="3529270"/>
              <a:ext cx="8161" cy="2426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7" name="Rounded Rectangle 276">
              <a:extLst>
                <a:ext uri="{FF2B5EF4-FFF2-40B4-BE49-F238E27FC236}">
                  <a16:creationId xmlns:a16="http://schemas.microsoft.com/office/drawing/2014/main" id="{ECA2FF9A-9CF6-5940-81BE-8E785B0AFFED}"/>
                </a:ext>
              </a:extLst>
            </p:cNvPr>
            <p:cNvSpPr/>
            <p:nvPr/>
          </p:nvSpPr>
          <p:spPr>
            <a:xfrm>
              <a:off x="1321327" y="2343185"/>
              <a:ext cx="251733" cy="707570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68"/>
            </a:p>
          </p:txBody>
        </p:sp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735887C5-BA61-9F44-8526-EF60DA4621E0}"/>
                </a:ext>
              </a:extLst>
            </p:cNvPr>
            <p:cNvSpPr/>
            <p:nvPr/>
          </p:nvSpPr>
          <p:spPr>
            <a:xfrm>
              <a:off x="1903265" y="2358141"/>
              <a:ext cx="251733" cy="7075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68"/>
            </a:p>
          </p:txBody>
        </p:sp>
        <p:sp>
          <p:nvSpPr>
            <p:cNvPr id="279" name="Rounded Rectangle 278">
              <a:extLst>
                <a:ext uri="{FF2B5EF4-FFF2-40B4-BE49-F238E27FC236}">
                  <a16:creationId xmlns:a16="http://schemas.microsoft.com/office/drawing/2014/main" id="{CF03F291-7AAD-E04E-B89D-9B9EBE979D10}"/>
                </a:ext>
              </a:extLst>
            </p:cNvPr>
            <p:cNvSpPr/>
            <p:nvPr/>
          </p:nvSpPr>
          <p:spPr>
            <a:xfrm>
              <a:off x="2487076" y="2330939"/>
              <a:ext cx="251733" cy="7075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68"/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E0B2427C-46E1-DB41-AD40-BA6A889EA02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46619" y="2680475"/>
              <a:ext cx="0" cy="31329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33024694-93DC-CA44-842D-B8158D6697A0}"/>
                </a:ext>
              </a:extLst>
            </p:cNvPr>
            <p:cNvSpPr/>
            <p:nvPr/>
          </p:nvSpPr>
          <p:spPr>
            <a:xfrm>
              <a:off x="3382022" y="2322765"/>
              <a:ext cx="251733" cy="7075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68"/>
            </a:p>
          </p:txBody>
        </p: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224148C2-8BFA-594F-A362-A926B01409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16968" y="2688778"/>
              <a:ext cx="0" cy="3239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0FBC3800-EC5F-E14E-9FB5-03368EF51CD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28149" y="2703658"/>
              <a:ext cx="4081" cy="3036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4E119AC-D9FC-FC44-90E2-F7EDCD6281F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37138" y="2746050"/>
              <a:ext cx="0" cy="2148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F14370D2-7431-CF46-AD43-762D50F113AA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842345" y="2806235"/>
              <a:ext cx="217724" cy="890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DE4E3090-C4E7-DE4F-87C0-6FB8DBFE4A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730057" y="2399948"/>
              <a:ext cx="0" cy="3464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2C1DD2A9-FEB3-244A-8B3C-D11A2319DF8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21113" y="2399948"/>
              <a:ext cx="0" cy="3464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2F67C816-7143-1144-B0A0-68C8C0DD3AA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969496" y="2813018"/>
              <a:ext cx="217724" cy="890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9CD82981-D497-E54D-A809-FB233515E4A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921677" y="2507172"/>
              <a:ext cx="215041" cy="9832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7ADEE26F-3E19-6846-BC23-4F8A87F9529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047854" y="2512318"/>
              <a:ext cx="217724" cy="890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F36857B-CD9B-F740-B75E-EA2D55E0669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878328" y="2423711"/>
              <a:ext cx="1382" cy="2910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6B130540-EB9C-B140-982C-A756B83AADF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66126" y="2449096"/>
              <a:ext cx="0" cy="23179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A96C2281-3427-5E46-9B82-34EFA6547A05}"/>
                </a:ext>
              </a:extLst>
            </p:cNvPr>
            <p:cNvCxnSpPr>
              <a:cxnSpLocks/>
            </p:cNvCxnSpPr>
            <p:nvPr/>
          </p:nvCxnSpPr>
          <p:spPr>
            <a:xfrm>
              <a:off x="1447193" y="3065711"/>
              <a:ext cx="0" cy="3638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2A820259-B9C5-C84D-8C29-23722BAFACD4}"/>
                </a:ext>
              </a:extLst>
            </p:cNvPr>
            <p:cNvCxnSpPr>
              <a:cxnSpLocks/>
            </p:cNvCxnSpPr>
            <p:nvPr/>
          </p:nvCxnSpPr>
          <p:spPr>
            <a:xfrm>
              <a:off x="2025555" y="3082265"/>
              <a:ext cx="0" cy="3638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02FDA953-9425-C241-85B3-BBB9AFF670D4}"/>
                </a:ext>
              </a:extLst>
            </p:cNvPr>
            <p:cNvCxnSpPr>
              <a:cxnSpLocks/>
            </p:cNvCxnSpPr>
            <p:nvPr/>
          </p:nvCxnSpPr>
          <p:spPr>
            <a:xfrm>
              <a:off x="2612942" y="3056750"/>
              <a:ext cx="0" cy="3638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CD47FBEF-12D6-174B-ADD1-83BC12674716}"/>
                </a:ext>
              </a:extLst>
            </p:cNvPr>
            <p:cNvCxnSpPr>
              <a:cxnSpLocks/>
            </p:cNvCxnSpPr>
            <p:nvPr/>
          </p:nvCxnSpPr>
          <p:spPr>
            <a:xfrm>
              <a:off x="3507888" y="3038509"/>
              <a:ext cx="0" cy="3638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6284EE4F-6038-534A-8D15-5F2915F08700}"/>
              </a:ext>
            </a:extLst>
          </p:cNvPr>
          <p:cNvSpPr txBox="1"/>
          <p:nvPr/>
        </p:nvSpPr>
        <p:spPr>
          <a:xfrm>
            <a:off x="2554914" y="1304339"/>
            <a:ext cx="1015022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40" dirty="0"/>
              <a:t>B</a:t>
            </a:r>
            <a:r>
              <a:rPr lang="en-CN" sz="1140" dirty="0"/>
              <a:t>i-directional </a:t>
            </a:r>
          </a:p>
          <a:p>
            <a:pPr algn="ctr"/>
            <a:r>
              <a:rPr lang="en-CN" sz="1140" dirty="0"/>
              <a:t>LSTM Module</a:t>
            </a:r>
          </a:p>
        </p:txBody>
      </p:sp>
      <p:sp>
        <p:nvSpPr>
          <p:cNvPr id="315" name="Rounded Rectangle 314">
            <a:extLst>
              <a:ext uri="{FF2B5EF4-FFF2-40B4-BE49-F238E27FC236}">
                <a16:creationId xmlns:a16="http://schemas.microsoft.com/office/drawing/2014/main" id="{5BD24065-855E-E74D-ADA3-88872FE2B39A}"/>
              </a:ext>
            </a:extLst>
          </p:cNvPr>
          <p:cNvSpPr/>
          <p:nvPr/>
        </p:nvSpPr>
        <p:spPr>
          <a:xfrm>
            <a:off x="777998" y="1882996"/>
            <a:ext cx="1284472" cy="5678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42" dirty="0"/>
              <a:t>Leaky-ReLU</a:t>
            </a:r>
          </a:p>
          <a:p>
            <a:pPr algn="ctr"/>
            <a:r>
              <a:rPr lang="en-CN" sz="1142" dirty="0"/>
              <a:t>Dropout</a:t>
            </a:r>
          </a:p>
          <a:p>
            <a:pPr algn="ctr"/>
            <a:r>
              <a:rPr lang="en-CN" sz="1142" dirty="0"/>
              <a:t>Linear Layer</a:t>
            </a:r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29C93F16-2126-8543-A0FD-B052CB12E039}"/>
              </a:ext>
            </a:extLst>
          </p:cNvPr>
          <p:cNvCxnSpPr>
            <a:cxnSpLocks/>
          </p:cNvCxnSpPr>
          <p:nvPr/>
        </p:nvCxnSpPr>
        <p:spPr>
          <a:xfrm>
            <a:off x="1403339" y="1668293"/>
            <a:ext cx="0" cy="214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9E01D16B-E3D4-7641-85A6-D14D042E91E9}"/>
              </a:ext>
            </a:extLst>
          </p:cNvPr>
          <p:cNvCxnSpPr>
            <a:cxnSpLocks/>
          </p:cNvCxnSpPr>
          <p:nvPr/>
        </p:nvCxnSpPr>
        <p:spPr>
          <a:xfrm>
            <a:off x="1403959" y="2440918"/>
            <a:ext cx="0" cy="4492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A3F041B6-F7F9-5D47-A436-D04E887B5B69}"/>
              </a:ext>
            </a:extLst>
          </p:cNvPr>
          <p:cNvSpPr txBox="1"/>
          <p:nvPr/>
        </p:nvSpPr>
        <p:spPr>
          <a:xfrm>
            <a:off x="3461617" y="1366824"/>
            <a:ext cx="378630" cy="318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68" dirty="0"/>
              <a:t>X2</a:t>
            </a:r>
          </a:p>
        </p:txBody>
      </p:sp>
      <p:pic>
        <p:nvPicPr>
          <p:cNvPr id="368" name="Picture 367">
            <a:extLst>
              <a:ext uri="{FF2B5EF4-FFF2-40B4-BE49-F238E27FC236}">
                <a16:creationId xmlns:a16="http://schemas.microsoft.com/office/drawing/2014/main" id="{ECAC375E-FD5C-C243-B84A-B3A026F39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06" y="2903457"/>
            <a:ext cx="249975" cy="276443"/>
          </a:xfrm>
          <a:prstGeom prst="rect">
            <a:avLst/>
          </a:prstGeom>
        </p:spPr>
      </p:pic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D936B990-7C0F-FC4A-A4BF-A525273B52F1}"/>
              </a:ext>
            </a:extLst>
          </p:cNvPr>
          <p:cNvCxnSpPr>
            <a:cxnSpLocks/>
          </p:cNvCxnSpPr>
          <p:nvPr/>
        </p:nvCxnSpPr>
        <p:spPr>
          <a:xfrm>
            <a:off x="1032124" y="3042316"/>
            <a:ext cx="2355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Or 378">
            <a:extLst>
              <a:ext uri="{FF2B5EF4-FFF2-40B4-BE49-F238E27FC236}">
                <a16:creationId xmlns:a16="http://schemas.microsoft.com/office/drawing/2014/main" id="{3E9DFFB8-70CE-304E-B5B3-F3E37852D247}"/>
              </a:ext>
            </a:extLst>
          </p:cNvPr>
          <p:cNvSpPr/>
          <p:nvPr/>
        </p:nvSpPr>
        <p:spPr>
          <a:xfrm>
            <a:off x="1288738" y="2922164"/>
            <a:ext cx="245425" cy="246645"/>
          </a:xfrm>
          <a:prstGeom prst="flowChar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468" dirty="0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B04BDCC-4E9D-3E40-B400-916DB670C6CD}"/>
              </a:ext>
            </a:extLst>
          </p:cNvPr>
          <p:cNvSpPr txBox="1"/>
          <p:nvPr/>
        </p:nvSpPr>
        <p:spPr>
          <a:xfrm>
            <a:off x="199428" y="2844073"/>
            <a:ext cx="641522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97" dirty="0"/>
              <a:t>P</a:t>
            </a:r>
            <a:r>
              <a:rPr lang="en-CN" sz="897" dirty="0"/>
              <a:t>ostional </a:t>
            </a:r>
          </a:p>
          <a:p>
            <a:r>
              <a:rPr lang="en-CN" sz="897" dirty="0"/>
              <a:t>encoding</a:t>
            </a:r>
          </a:p>
        </p:txBody>
      </p:sp>
      <p:sp>
        <p:nvSpPr>
          <p:cNvPr id="381" name="Rounded Rectangle 380">
            <a:extLst>
              <a:ext uri="{FF2B5EF4-FFF2-40B4-BE49-F238E27FC236}">
                <a16:creationId xmlns:a16="http://schemas.microsoft.com/office/drawing/2014/main" id="{D088244C-0155-BA44-9174-09538A008DDA}"/>
              </a:ext>
            </a:extLst>
          </p:cNvPr>
          <p:cNvSpPr/>
          <p:nvPr/>
        </p:nvSpPr>
        <p:spPr>
          <a:xfrm>
            <a:off x="732145" y="3542217"/>
            <a:ext cx="1400828" cy="2466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42" dirty="0"/>
              <a:t>Layer normalization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ECBD4FA4-30EF-094A-AD0E-284C4C0C88A5}"/>
              </a:ext>
            </a:extLst>
          </p:cNvPr>
          <p:cNvCxnSpPr>
            <a:cxnSpLocks/>
            <a:stCxn id="379" idx="4"/>
          </p:cNvCxnSpPr>
          <p:nvPr/>
        </p:nvCxnSpPr>
        <p:spPr>
          <a:xfrm flipH="1">
            <a:off x="1408884" y="3168809"/>
            <a:ext cx="2566" cy="3541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Rounded Rectangle 387">
            <a:extLst>
              <a:ext uri="{FF2B5EF4-FFF2-40B4-BE49-F238E27FC236}">
                <a16:creationId xmlns:a16="http://schemas.microsoft.com/office/drawing/2014/main" id="{B3C01ABC-F749-0240-B767-CF8D06C989B4}"/>
              </a:ext>
            </a:extLst>
          </p:cNvPr>
          <p:cNvSpPr/>
          <p:nvPr/>
        </p:nvSpPr>
        <p:spPr>
          <a:xfrm>
            <a:off x="726253" y="3965995"/>
            <a:ext cx="1413204" cy="4162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42" dirty="0"/>
              <a:t>Multi-Head</a:t>
            </a:r>
          </a:p>
          <a:p>
            <a:pPr algn="ctr"/>
            <a:r>
              <a:rPr lang="en-CN" sz="1142" dirty="0"/>
              <a:t>Attention</a:t>
            </a:r>
          </a:p>
        </p:txBody>
      </p: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A001BA99-150F-BC4B-A9AB-194B037D309A}"/>
              </a:ext>
            </a:extLst>
          </p:cNvPr>
          <p:cNvCxnSpPr>
            <a:cxnSpLocks/>
          </p:cNvCxnSpPr>
          <p:nvPr/>
        </p:nvCxnSpPr>
        <p:spPr>
          <a:xfrm>
            <a:off x="1416230" y="3788862"/>
            <a:ext cx="0" cy="1771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Elbow Connector 424">
            <a:extLst>
              <a:ext uri="{FF2B5EF4-FFF2-40B4-BE49-F238E27FC236}">
                <a16:creationId xmlns:a16="http://schemas.microsoft.com/office/drawing/2014/main" id="{5496F82B-BBC2-B54F-9209-22EE41711B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5686" y="3336340"/>
            <a:ext cx="601200" cy="1620000"/>
          </a:xfrm>
          <a:prstGeom prst="bentConnector3">
            <a:avLst>
              <a:gd name="adj1" fmla="val 1447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Or 457">
            <a:extLst>
              <a:ext uri="{FF2B5EF4-FFF2-40B4-BE49-F238E27FC236}">
                <a16:creationId xmlns:a16="http://schemas.microsoft.com/office/drawing/2014/main" id="{8851712B-5EA0-2A4E-A88A-7AB6096A56A0}"/>
              </a:ext>
            </a:extLst>
          </p:cNvPr>
          <p:cNvSpPr/>
          <p:nvPr/>
        </p:nvSpPr>
        <p:spPr>
          <a:xfrm>
            <a:off x="1277762" y="4863623"/>
            <a:ext cx="245425" cy="246645"/>
          </a:xfrm>
          <a:prstGeom prst="flowChar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468" dirty="0"/>
          </a:p>
        </p:txBody>
      </p: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4547F19E-ECF8-2A49-A344-1A47B5D8251B}"/>
              </a:ext>
            </a:extLst>
          </p:cNvPr>
          <p:cNvCxnSpPr>
            <a:cxnSpLocks/>
          </p:cNvCxnSpPr>
          <p:nvPr/>
        </p:nvCxnSpPr>
        <p:spPr>
          <a:xfrm>
            <a:off x="1397908" y="5116186"/>
            <a:ext cx="0" cy="239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10F44BAE-69D0-F545-A1EF-2651BCF3B359}"/>
              </a:ext>
            </a:extLst>
          </p:cNvPr>
          <p:cNvCxnSpPr>
            <a:cxnSpLocks/>
          </p:cNvCxnSpPr>
          <p:nvPr/>
        </p:nvCxnSpPr>
        <p:spPr>
          <a:xfrm>
            <a:off x="1403060" y="4624292"/>
            <a:ext cx="0" cy="239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2" name="Rounded Rectangle 461">
            <a:extLst>
              <a:ext uri="{FF2B5EF4-FFF2-40B4-BE49-F238E27FC236}">
                <a16:creationId xmlns:a16="http://schemas.microsoft.com/office/drawing/2014/main" id="{21844D9B-71EB-D048-B72B-09B32B7B34A4}"/>
              </a:ext>
            </a:extLst>
          </p:cNvPr>
          <p:cNvSpPr/>
          <p:nvPr/>
        </p:nvSpPr>
        <p:spPr>
          <a:xfrm>
            <a:off x="732145" y="5361436"/>
            <a:ext cx="1400826" cy="2466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42" dirty="0"/>
              <a:t>Layer normalization</a:t>
            </a:r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92F0ADB7-63B1-CA44-8CC4-26BAC19B4C88}"/>
              </a:ext>
            </a:extLst>
          </p:cNvPr>
          <p:cNvCxnSpPr>
            <a:cxnSpLocks/>
          </p:cNvCxnSpPr>
          <p:nvPr/>
        </p:nvCxnSpPr>
        <p:spPr>
          <a:xfrm>
            <a:off x="1397908" y="5613999"/>
            <a:ext cx="0" cy="239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6" name="Rounded Rectangle 465">
            <a:extLst>
              <a:ext uri="{FF2B5EF4-FFF2-40B4-BE49-F238E27FC236}">
                <a16:creationId xmlns:a16="http://schemas.microsoft.com/office/drawing/2014/main" id="{EF10C88A-0BAD-C147-9DAC-9C6DA736E43C}"/>
              </a:ext>
            </a:extLst>
          </p:cNvPr>
          <p:cNvSpPr/>
          <p:nvPr/>
        </p:nvSpPr>
        <p:spPr>
          <a:xfrm>
            <a:off x="726252" y="5864340"/>
            <a:ext cx="1413197" cy="323684"/>
          </a:xfrm>
          <a:prstGeom prst="roundRect">
            <a:avLst/>
          </a:prstGeom>
          <a:solidFill>
            <a:srgbClr val="00B0F0">
              <a:alpha val="42000"/>
            </a:srgbClr>
          </a:solidFill>
          <a:ln>
            <a:solidFill>
              <a:srgbClr val="00B0F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40" dirty="0"/>
              <a:t>Feed</a:t>
            </a:r>
          </a:p>
          <a:p>
            <a:pPr algn="ctr"/>
            <a:r>
              <a:rPr lang="en-CN" sz="1140" dirty="0"/>
              <a:t>Forward</a:t>
            </a:r>
          </a:p>
        </p:txBody>
      </p:sp>
      <p:sp>
        <p:nvSpPr>
          <p:cNvPr id="468" name="Rounded Rectangle 467">
            <a:extLst>
              <a:ext uri="{FF2B5EF4-FFF2-40B4-BE49-F238E27FC236}">
                <a16:creationId xmlns:a16="http://schemas.microsoft.com/office/drawing/2014/main" id="{E647162E-D976-824C-BB72-B03524CE29C0}"/>
              </a:ext>
            </a:extLst>
          </p:cNvPr>
          <p:cNvSpPr/>
          <p:nvPr/>
        </p:nvSpPr>
        <p:spPr>
          <a:xfrm>
            <a:off x="738629" y="4501555"/>
            <a:ext cx="1400827" cy="1892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42" dirty="0"/>
              <a:t>Dropout</a:t>
            </a:r>
          </a:p>
        </p:txBody>
      </p: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82DD67A6-DD79-D64F-97D3-54F2D6582B64}"/>
              </a:ext>
            </a:extLst>
          </p:cNvPr>
          <p:cNvCxnSpPr>
            <a:cxnSpLocks/>
          </p:cNvCxnSpPr>
          <p:nvPr/>
        </p:nvCxnSpPr>
        <p:spPr>
          <a:xfrm>
            <a:off x="1411449" y="4382325"/>
            <a:ext cx="0" cy="113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Elbow Connector 479">
            <a:extLst>
              <a:ext uri="{FF2B5EF4-FFF2-40B4-BE49-F238E27FC236}">
                <a16:creationId xmlns:a16="http://schemas.microsoft.com/office/drawing/2014/main" id="{3374D882-91D1-5F45-B170-EA75D56C916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5182" y="5162340"/>
            <a:ext cx="601200" cy="1404000"/>
          </a:xfrm>
          <a:prstGeom prst="bentConnector3">
            <a:avLst>
              <a:gd name="adj1" fmla="val 1447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Or 480">
            <a:extLst>
              <a:ext uri="{FF2B5EF4-FFF2-40B4-BE49-F238E27FC236}">
                <a16:creationId xmlns:a16="http://schemas.microsoft.com/office/drawing/2014/main" id="{11F78DC2-813E-3346-B4C2-F2E8638A0C85}"/>
              </a:ext>
            </a:extLst>
          </p:cNvPr>
          <p:cNvSpPr/>
          <p:nvPr/>
        </p:nvSpPr>
        <p:spPr>
          <a:xfrm>
            <a:off x="1268862" y="6436197"/>
            <a:ext cx="245425" cy="246645"/>
          </a:xfrm>
          <a:prstGeom prst="flowChar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468" dirty="0"/>
          </a:p>
        </p:txBody>
      </p: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FD142A6F-3DAE-7843-96EB-B4D70DF6FE5E}"/>
              </a:ext>
            </a:extLst>
          </p:cNvPr>
          <p:cNvCxnSpPr>
            <a:cxnSpLocks/>
          </p:cNvCxnSpPr>
          <p:nvPr/>
        </p:nvCxnSpPr>
        <p:spPr>
          <a:xfrm>
            <a:off x="1388717" y="6191423"/>
            <a:ext cx="0" cy="239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A54A75A7-3492-9F4F-866A-C73317C2F31D}"/>
              </a:ext>
            </a:extLst>
          </p:cNvPr>
          <p:cNvCxnSpPr>
            <a:cxnSpLocks/>
          </p:cNvCxnSpPr>
          <p:nvPr/>
        </p:nvCxnSpPr>
        <p:spPr>
          <a:xfrm>
            <a:off x="1394127" y="6682841"/>
            <a:ext cx="0" cy="239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7" name="TextBox 486">
            <a:extLst>
              <a:ext uri="{FF2B5EF4-FFF2-40B4-BE49-F238E27FC236}">
                <a16:creationId xmlns:a16="http://schemas.microsoft.com/office/drawing/2014/main" id="{A72099E3-BC71-CA4E-8B0E-475BA1C26823}"/>
              </a:ext>
            </a:extLst>
          </p:cNvPr>
          <p:cNvSpPr txBox="1"/>
          <p:nvPr/>
        </p:nvSpPr>
        <p:spPr>
          <a:xfrm>
            <a:off x="2588887" y="4745653"/>
            <a:ext cx="925253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40" dirty="0"/>
              <a:t>Transformer</a:t>
            </a:r>
            <a:endParaRPr lang="en-CN" sz="1140" dirty="0"/>
          </a:p>
          <a:p>
            <a:pPr algn="ctr"/>
            <a:r>
              <a:rPr lang="en-CN" sz="1140" dirty="0"/>
              <a:t>Module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6DD38A6B-FA21-064F-A43C-81E1822222AC}"/>
              </a:ext>
            </a:extLst>
          </p:cNvPr>
          <p:cNvSpPr txBox="1"/>
          <p:nvPr/>
        </p:nvSpPr>
        <p:spPr>
          <a:xfrm>
            <a:off x="3483266" y="4808138"/>
            <a:ext cx="404278" cy="318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68" dirty="0"/>
              <a:t>XN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D13A159E-01DA-5D49-8250-47FB10C91527}"/>
              </a:ext>
            </a:extLst>
          </p:cNvPr>
          <p:cNvSpPr txBox="1"/>
          <p:nvPr/>
        </p:nvSpPr>
        <p:spPr>
          <a:xfrm>
            <a:off x="3188750" y="1985200"/>
            <a:ext cx="3360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</a:t>
            </a:r>
            <a:r>
              <a:rPr lang="en-CN" sz="1050" dirty="0"/>
              <a:t>he detaied illustartion of LSTM and transformer module. </a:t>
            </a:r>
          </a:p>
        </p:txBody>
      </p:sp>
    </p:spTree>
    <p:extLst>
      <p:ext uri="{BB962C8B-B14F-4D97-AF65-F5344CB8AC3E}">
        <p14:creationId xmlns:p14="http://schemas.microsoft.com/office/powerpoint/2010/main" val="355314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</TotalTime>
  <Words>149</Words>
  <Application>Microsoft Office PowerPoint</Application>
  <PresentationFormat>自定义</PresentationFormat>
  <Paragraphs>47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lourh</cp:lastModifiedBy>
  <cp:revision>34</cp:revision>
  <dcterms:created xsi:type="dcterms:W3CDTF">2020-12-16T09:17:38Z</dcterms:created>
  <dcterms:modified xsi:type="dcterms:W3CDTF">2021-01-14T08:18:20Z</dcterms:modified>
</cp:coreProperties>
</file>