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8" r:id="rId5"/>
    <p:sldId id="301" r:id="rId7"/>
    <p:sldId id="261" r:id="rId8"/>
    <p:sldId id="260" r:id="rId9"/>
    <p:sldId id="262" r:id="rId10"/>
    <p:sldId id="263" r:id="rId11"/>
    <p:sldId id="319" r:id="rId12"/>
    <p:sldId id="320" r:id="rId13"/>
    <p:sldId id="302" r:id="rId14"/>
    <p:sldId id="267" r:id="rId15"/>
    <p:sldId id="322" r:id="rId16"/>
    <p:sldId id="323" r:id="rId17"/>
    <p:sldId id="305" r:id="rId18"/>
    <p:sldId id="324" r:id="rId19"/>
    <p:sldId id="325" r:id="rId20"/>
    <p:sldId id="326" r:id="rId21"/>
    <p:sldId id="327" r:id="rId22"/>
    <p:sldId id="328" r:id="rId23"/>
    <p:sldId id="329" r:id="rId24"/>
    <p:sldId id="330" r:id="rId25"/>
    <p:sldId id="332" r:id="rId26"/>
    <p:sldId id="335" r:id="rId27"/>
    <p:sldId id="331" r:id="rId28"/>
    <p:sldId id="337" r:id="rId29"/>
    <p:sldId id="336" r:id="rId30"/>
    <p:sldId id="341" r:id="rId31"/>
    <p:sldId id="342" r:id="rId32"/>
    <p:sldId id="343" r:id="rId33"/>
    <p:sldId id="344" r:id="rId34"/>
    <p:sldId id="346" r:id="rId35"/>
    <p:sldId id="345" r:id="rId36"/>
    <p:sldId id="347" r:id="rId37"/>
    <p:sldId id="348" r:id="rId38"/>
    <p:sldId id="349" r:id="rId39"/>
    <p:sldId id="350" r:id="rId40"/>
    <p:sldId id="351" r:id="rId41"/>
    <p:sldId id="352" r:id="rId42"/>
    <p:sldId id="353" r:id="rId43"/>
    <p:sldId id="354" r:id="rId44"/>
    <p:sldId id="355" r:id="rId45"/>
    <p:sldId id="356" r:id="rId46"/>
    <p:sldId id="358" r:id="rId47"/>
    <p:sldId id="31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94660"/>
  </p:normalViewPr>
  <p:slideViewPr>
    <p:cSldViewPr snapToGrid="0" showGuides="1">
      <p:cViewPr varScale="1">
        <p:scale>
          <a:sx n="82" d="100"/>
          <a:sy n="82" d="100"/>
        </p:scale>
        <p:origin x="-797" y="-8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cap="none" spc="20" baseline="0">
              <a:solidFill>
                <a:schemeClr val="tx1">
                  <a:lumMod val="50000"/>
                  <a:lumOff val="50000"/>
                </a:schemeClr>
              </a:solidFill>
              <a:latin typeface="+mn-lt"/>
              <a:ea typeface="+mn-ea"/>
              <a:cs typeface="+mn-cs"/>
            </a:defRPr>
          </a:pPr>
        </a:p>
      </c:txPr>
    </c:title>
    <c:autoTitleDeleted val="0"/>
    <c:plotArea>
      <c:layout/>
      <c:pieChart>
        <c:varyColors val="1"/>
        <c:ser>
          <c:idx val="0"/>
          <c:order val="0"/>
          <c:tx>
            <c:strRef>
              <c:f>Sheet1!$B$1</c:f>
              <c:strCache>
                <c:ptCount val="1"/>
                <c:pt idx="0">
                  <c:v>处理总数49.2万人次</c:v>
                </c:pt>
              </c:strCache>
            </c:strRef>
          </c:tx>
          <c:spPr/>
          <c:explosion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65000"/>
                        <a:lumOff val="35000"/>
                      </a:schemeClr>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第一种形态</c:v>
                </c:pt>
                <c:pt idx="1">
                  <c:v>第二种形态</c:v>
                </c:pt>
                <c:pt idx="2">
                  <c:v>第三种形态</c:v>
                </c:pt>
                <c:pt idx="3">
                  <c:v>第四种形态</c:v>
                </c:pt>
              </c:strCache>
            </c:strRef>
          </c:cat>
          <c:val>
            <c:numRef>
              <c:f>Sheet1!$B$2:$B$5</c:f>
              <c:numCache>
                <c:formatCode>General</c:formatCode>
                <c:ptCount val="4"/>
                <c:pt idx="0">
                  <c:v>27.8</c:v>
                </c:pt>
                <c:pt idx="1">
                  <c:v>16.3</c:v>
                </c:pt>
                <c:pt idx="2">
                  <c:v>2.8</c:v>
                </c:pt>
                <c:pt idx="3">
                  <c:v>2.3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CB626-8D80-403F-913E-C999168BF4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9DB98-E156-4E52-A01F-B65C378812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B318B-063C-4AF7-BADB-7E52A6C112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237A9-061A-46FC-B650-C118B9CF22BF}" type="slidenum">
              <a:rPr lang="zh-CN" altLang="en-US" smtClean="0"/>
            </a:fld>
            <a:endParaRPr lang="zh-CN" altLang="en-US"/>
          </a:p>
        </p:txBody>
      </p:sp>
      <p:pic>
        <p:nvPicPr>
          <p:cNvPr id="7" name="图片 6" descr="595b4a9736372"/>
          <p:cNvPicPr>
            <a:picLocks noChangeAspect="1"/>
          </p:cNvPicPr>
          <p:nvPr userDrawn="1"/>
        </p:nvPicPr>
        <p:blipFill rotWithShape="1">
          <a:blip r:embed="rId13" cstate="screen"/>
          <a:srcRect l="9782" t="15257" r="15019"/>
          <a:stretch>
            <a:fillRect/>
          </a:stretch>
        </p:blipFill>
        <p:spPr>
          <a:xfrm>
            <a:off x="-15240" y="-1"/>
            <a:ext cx="12207240" cy="6877685"/>
          </a:xfrm>
          <a:prstGeom prst="rect">
            <a:avLst/>
          </a:prstGeom>
        </p:spPr>
      </p:pic>
      <p:pic>
        <p:nvPicPr>
          <p:cNvPr id="8" name="图片 7" descr="图层 6"/>
          <p:cNvPicPr>
            <a:picLocks noChangeAspect="1"/>
          </p:cNvPicPr>
          <p:nvPr userDrawn="1"/>
        </p:nvPicPr>
        <p:blipFill rotWithShape="1">
          <a:blip r:embed="rId14" cstate="screen"/>
          <a:srcRect l="9978" t="12159" r="10050"/>
          <a:stretch>
            <a:fillRect/>
          </a:stretch>
        </p:blipFill>
        <p:spPr>
          <a:xfrm>
            <a:off x="-15240" y="5928935"/>
            <a:ext cx="12207240" cy="9487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B318B-063C-4AF7-BADB-7E52A6C112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237A9-061A-46FC-B650-C118B9CF22BF}" type="slidenum">
              <a:rPr lang="zh-CN" altLang="en-US" smtClean="0"/>
            </a:fld>
            <a:endParaRPr lang="zh-CN" altLang="en-US"/>
          </a:p>
        </p:txBody>
      </p:sp>
      <p:pic>
        <p:nvPicPr>
          <p:cNvPr id="7" name="图片 6" descr="595b4a9736372"/>
          <p:cNvPicPr>
            <a:picLocks noChangeAspect="1"/>
          </p:cNvPicPr>
          <p:nvPr userDrawn="1"/>
        </p:nvPicPr>
        <p:blipFill rotWithShape="1">
          <a:blip r:embed="rId13" cstate="screen"/>
          <a:srcRect l="9782" t="15257" r="15019"/>
          <a:stretch>
            <a:fillRect/>
          </a:stretch>
        </p:blipFill>
        <p:spPr>
          <a:xfrm>
            <a:off x="-15240" y="-1"/>
            <a:ext cx="12207240" cy="6877685"/>
          </a:xfrm>
          <a:prstGeom prst="rect">
            <a:avLst/>
          </a:prstGeom>
        </p:spPr>
      </p:pic>
      <p:pic>
        <p:nvPicPr>
          <p:cNvPr id="8" name="图片 7" descr="图层 6"/>
          <p:cNvPicPr>
            <a:picLocks noChangeAspect="1"/>
          </p:cNvPicPr>
          <p:nvPr userDrawn="1"/>
        </p:nvPicPr>
        <p:blipFill rotWithShape="1">
          <a:blip r:embed="rId14" cstate="screen"/>
          <a:srcRect l="9978" t="12159" r="10050"/>
          <a:stretch>
            <a:fillRect/>
          </a:stretch>
        </p:blipFill>
        <p:spPr>
          <a:xfrm>
            <a:off x="-15240" y="5928935"/>
            <a:ext cx="12207240" cy="9487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5.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5.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5.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2.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5.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slide" Target="slide2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slide" Target="slide10.xml"/><Relationship Id="rId18" Type="http://schemas.openxmlformats.org/officeDocument/2006/relationships/notesSlide" Target="../notesSlides/notesSlide2.xml"/><Relationship Id="rId17" Type="http://schemas.openxmlformats.org/officeDocument/2006/relationships/slideLayout" Target="../slideLayouts/slideLayout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slide" Target="slide14.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5.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8.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4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2.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5.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tags" Target="../tags/tag53.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1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image" Target="../media/image5.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chart" Target="../charts/chart2.xml"/><Relationship Id="rId1" Type="http://schemas.openxmlformats.org/officeDocument/2006/relationships/chart" Target="../charts/chart1.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1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image" Target="../media/image5.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jpe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12.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image" Target="../media/image5.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tags" Target="../tags/tag6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descr="d8c90e4017e32acaf192915b0d76ad19"/>
          <p:cNvPicPr>
            <a:picLocks noChangeAspect="1"/>
          </p:cNvPicPr>
          <p:nvPr/>
        </p:nvPicPr>
        <p:blipFill>
          <a:blip r:embed="rId2" cstate="screen"/>
          <a:stretch>
            <a:fillRect/>
          </a:stretch>
        </p:blipFill>
        <p:spPr>
          <a:xfrm>
            <a:off x="5195570" y="385445"/>
            <a:ext cx="1485265" cy="1452880"/>
          </a:xfrm>
          <a:prstGeom prst="rect">
            <a:avLst/>
          </a:prstGeom>
          <a:noFill/>
        </p:spPr>
      </p:pic>
      <p:sp>
        <p:nvSpPr>
          <p:cNvPr id="7" name="文本框 6"/>
          <p:cNvSpPr txBox="1"/>
          <p:nvPr/>
        </p:nvSpPr>
        <p:spPr>
          <a:xfrm>
            <a:off x="2687666" y="2245358"/>
            <a:ext cx="6903027" cy="1015663"/>
          </a:xfrm>
          <a:prstGeom prst="rect">
            <a:avLst/>
          </a:prstGeom>
          <a:noFill/>
        </p:spPr>
        <p:txBody>
          <a:bodyPr wrap="square" rtlCol="0">
            <a:spAutoFit/>
          </a:bodyPr>
          <a:lstStyle/>
          <a:p>
            <a:pPr algn="dist"/>
            <a:r>
              <a:rPr lang="zh-CN" altLang="en-US" sz="60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打铁必须自身硬</a:t>
            </a:r>
            <a:endParaRPr lang="zh-CN" altLang="en-US" sz="6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nvSpPr>
        <p:spPr>
          <a:xfrm>
            <a:off x="2475902" y="3893968"/>
            <a:ext cx="6924599" cy="707886"/>
          </a:xfrm>
          <a:prstGeom prst="rect">
            <a:avLst/>
          </a:prstGeom>
          <a:noFill/>
        </p:spPr>
        <p:txBody>
          <a:bodyPr wrap="square" rtlCol="0">
            <a:spAutoFit/>
          </a:bodyPr>
          <a:lstStyle/>
          <a:p>
            <a:pPr algn="dist"/>
            <a:r>
              <a:rPr lang="zh-CN" altLang="en-US" sz="40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关于党的纪律和纪律检查机关</a:t>
            </a:r>
            <a:endParaRPr lang="zh-CN" altLang="en-US" sz="40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1000"/>
                                        <p:tgtEl>
                                          <p:spTgt spid="8">
                                            <p:txEl>
                                              <p:pRg st="0" end="0"/>
                                            </p:txEl>
                                          </p:spTgt>
                                        </p:tgtEl>
                                      </p:cBhvr>
                                    </p:animEffect>
                                    <p:anim calcmode="lin" valueType="num">
                                      <p:cBhvr>
                                        <p:cTn id="2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2"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3" cstate="screen"/>
          <a:stretch>
            <a:fillRect/>
          </a:stretch>
        </p:blipFill>
        <p:spPr>
          <a:xfrm>
            <a:off x="361406" y="227602"/>
            <a:ext cx="1485265" cy="1452880"/>
          </a:xfrm>
          <a:prstGeom prst="rect">
            <a:avLst/>
          </a:prstGeom>
        </p:spPr>
      </p:pic>
      <p:cxnSp>
        <p:nvCxnSpPr>
          <p:cNvPr id="15" name="直接连接符 14"/>
          <p:cNvCxnSpPr/>
          <p:nvPr>
            <p:custDataLst>
              <p:tags r:id="rId4"/>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5"/>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6"/>
            </p:custDataLst>
          </p:nvPr>
        </p:nvSpPr>
        <p:spPr>
          <a:xfrm>
            <a:off x="3490913" y="1915433"/>
            <a:ext cx="1814512" cy="1462087"/>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02</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7"/>
            </p:custDataLst>
          </p:nvPr>
        </p:nvSpPr>
        <p:spPr bwMode="auto">
          <a:xfrm>
            <a:off x="530542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加强组织纪律是</a:t>
            </a:r>
            <a:endParaRPr lang="en-US" alt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重要保证</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31750" y="733425"/>
            <a:ext cx="12181840" cy="190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37"/>
          <p:cNvSpPr txBox="1"/>
          <p:nvPr/>
        </p:nvSpPr>
        <p:spPr>
          <a:xfrm>
            <a:off x="996980" y="105797"/>
            <a:ext cx="5707605" cy="549385"/>
          </a:xfrm>
          <a:prstGeom prst="rect">
            <a:avLst/>
          </a:prstGeom>
          <a:noFill/>
        </p:spPr>
        <p:txBody>
          <a:bodyPr wrap="square" lIns="68584" tIns="34292" rIns="68584" bIns="34292"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中共十九次代表大会</a:t>
            </a:r>
            <a:r>
              <a:rPr lang="en-US" altLang="zh-CN"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重要内容解读</a:t>
            </a:r>
            <a:endPar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7" name="图片 6" descr="d8c90e4017e32acaf192915b0d76ad19"/>
          <p:cNvPicPr>
            <a:picLocks noChangeAspect="1"/>
          </p:cNvPicPr>
          <p:nvPr/>
        </p:nvPicPr>
        <p:blipFill>
          <a:blip r:embed="rId2" cstate="screen"/>
          <a:stretch>
            <a:fillRect/>
          </a:stretch>
        </p:blipFill>
        <p:spPr>
          <a:xfrm>
            <a:off x="120651" y="64200"/>
            <a:ext cx="590549" cy="577673"/>
          </a:xfrm>
          <a:prstGeom prst="rect">
            <a:avLst/>
          </a:prstGeom>
        </p:spPr>
      </p:pic>
      <p:sp>
        <p:nvSpPr>
          <p:cNvPr id="8" name="圆角矩形 7"/>
          <p:cNvSpPr/>
          <p:nvPr/>
        </p:nvSpPr>
        <p:spPr>
          <a:xfrm>
            <a:off x="734096" y="1352281"/>
            <a:ext cx="11011436" cy="180826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996980" y="1684750"/>
            <a:ext cx="10471119" cy="923330"/>
          </a:xfrm>
          <a:prstGeom prst="rect">
            <a:avLst/>
          </a:prstGeom>
          <a:noFill/>
        </p:spPr>
        <p:txBody>
          <a:bodyPr wrap="square" rtlCol="0">
            <a:spAutoFit/>
          </a:bodyPr>
          <a:lstStyle/>
          <a:p>
            <a:pPr>
              <a:lnSpc>
                <a:spcPct val="150000"/>
              </a:lnSpc>
            </a:pPr>
            <a:r>
              <a:rPr lang="zh-CN" altLang="en-US"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十九大党章明确规定，“党员个人服从党的组织，少数服从多数，下级组织服从上级组织，全党各个组织和全体党员服从党的全国代表大会和中央委员会”。</a:t>
            </a:r>
            <a:endPar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rotWithShape="1">
          <a:blip r:embed="rId3" cstate="screen"/>
          <a:srcRect/>
          <a:stretch>
            <a:fillRect/>
          </a:stretch>
        </p:blipFill>
        <p:spPr>
          <a:xfrm>
            <a:off x="7789758" y="3450077"/>
            <a:ext cx="3678341" cy="255067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p:cNvSpPr txBox="1"/>
          <p:nvPr/>
        </p:nvSpPr>
        <p:spPr>
          <a:xfrm>
            <a:off x="996980" y="4056000"/>
            <a:ext cx="6792778"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习近平总书记强调，组织纪律性是党性修养的重要内容，必须严格执行各项组织制度；要明确组织纪律界限，严肃查处违反组织纪律的行为。</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734096" y="1352281"/>
            <a:ext cx="11011436" cy="45561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1" cstate="screen"/>
          <a:stretch>
            <a:fillRect/>
          </a:stretch>
        </p:blipFill>
        <p:spPr>
          <a:xfrm>
            <a:off x="2616591" y="76980"/>
            <a:ext cx="6850966" cy="2513941"/>
          </a:xfrm>
          <a:prstGeom prst="rect">
            <a:avLst/>
          </a:prstGeom>
        </p:spPr>
      </p:pic>
      <p:sp>
        <p:nvSpPr>
          <p:cNvPr id="9" name="文本框 8"/>
          <p:cNvSpPr txBox="1"/>
          <p:nvPr/>
        </p:nvSpPr>
        <p:spPr>
          <a:xfrm>
            <a:off x="3516924" y="901002"/>
            <a:ext cx="4970254" cy="553998"/>
          </a:xfrm>
          <a:prstGeom prst="rect">
            <a:avLst/>
          </a:prstGeom>
          <a:noFill/>
        </p:spPr>
        <p:txBody>
          <a:bodyPr wrap="square" rtlCol="0">
            <a:spAutoFit/>
          </a:bodyPr>
          <a:lstStyle/>
          <a:p>
            <a:pPr algn="ctr"/>
            <a:r>
              <a:rPr lang="zh-CN" altLang="en-US" sz="3000" b="1" spc="3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违反组织纪律的主要行为</a:t>
            </a:r>
            <a:endParaRPr lang="zh-CN" altLang="en-US"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3643532" y="2330030"/>
            <a:ext cx="4843646" cy="216982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、违反民主集中制原则等行为</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B</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、侵犯党员权利的行为</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、违反组织工作原则等行为</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、违规办理因私出国（境）证件和在国（境）外擅自脱离组织等行为</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2"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3" cstate="screen"/>
          <a:stretch>
            <a:fillRect/>
          </a:stretch>
        </p:blipFill>
        <p:spPr>
          <a:xfrm>
            <a:off x="361406" y="227602"/>
            <a:ext cx="1485265" cy="1452880"/>
          </a:xfrm>
          <a:prstGeom prst="rect">
            <a:avLst/>
          </a:prstGeom>
        </p:spPr>
      </p:pic>
      <p:cxnSp>
        <p:nvCxnSpPr>
          <p:cNvPr id="15" name="直接连接符 14"/>
          <p:cNvCxnSpPr/>
          <p:nvPr>
            <p:custDataLst>
              <p:tags r:id="rId4"/>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5"/>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6"/>
            </p:custDataLst>
          </p:nvPr>
        </p:nvSpPr>
        <p:spPr>
          <a:xfrm>
            <a:off x="3490913" y="1915433"/>
            <a:ext cx="1814512" cy="1462087"/>
          </a:xfrm>
          <a:prstGeom prst="rect">
            <a:avLst/>
          </a:prstGeom>
          <a:noFill/>
        </p:spPr>
        <p:txBody>
          <a:bodyPr lIns="0" tIns="0" rIns="0" bIns="0" anchor="ctr"/>
          <a:lstStyle/>
          <a:p>
            <a:pPr algn="ctr">
              <a:defRPr/>
            </a:pPr>
            <a:r>
              <a:rPr lang="en-US" altLang="zh-CN" sz="11500" spc="-500" dirty="0" smtClean="0">
                <a:solidFill>
                  <a:schemeClr val="accent1"/>
                </a:solidFill>
                <a:latin typeface="Arial" panose="020B0604020202020204" pitchFamily="34" charset="0"/>
                <a:ea typeface="微软雅黑" panose="020B0503020204020204" pitchFamily="34" charset="-122"/>
              </a:rPr>
              <a:t>03</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7"/>
            </p:custDataLst>
          </p:nvPr>
        </p:nvSpPr>
        <p:spPr bwMode="auto">
          <a:xfrm>
            <a:off x="530542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带动其他方面纪律</a:t>
            </a:r>
            <a:endParaRPr lang="en-US" alt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严</a:t>
            </a: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起来</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31750" y="733425"/>
            <a:ext cx="12181840" cy="190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37"/>
          <p:cNvSpPr txBox="1"/>
          <p:nvPr/>
        </p:nvSpPr>
        <p:spPr>
          <a:xfrm>
            <a:off x="996980" y="105797"/>
            <a:ext cx="5707605" cy="549385"/>
          </a:xfrm>
          <a:prstGeom prst="rect">
            <a:avLst/>
          </a:prstGeom>
          <a:noFill/>
        </p:spPr>
        <p:txBody>
          <a:bodyPr wrap="square" lIns="68584" tIns="34292" rIns="68584" bIns="34292"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中共十九次代表大会</a:t>
            </a:r>
            <a:r>
              <a:rPr lang="en-US" altLang="zh-CN"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重要内容解读</a:t>
            </a:r>
            <a:endPar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7" name="图片 6" descr="d8c90e4017e32acaf192915b0d76ad19"/>
          <p:cNvPicPr>
            <a:picLocks noChangeAspect="1"/>
          </p:cNvPicPr>
          <p:nvPr/>
        </p:nvPicPr>
        <p:blipFill>
          <a:blip r:embed="rId2" cstate="screen"/>
          <a:stretch>
            <a:fillRect/>
          </a:stretch>
        </p:blipFill>
        <p:spPr>
          <a:xfrm>
            <a:off x="120651" y="64200"/>
            <a:ext cx="590549" cy="577673"/>
          </a:xfrm>
          <a:prstGeom prst="rect">
            <a:avLst/>
          </a:prstGeom>
        </p:spPr>
      </p:pic>
      <p:sp>
        <p:nvSpPr>
          <p:cNvPr id="9" name="圆角矩形 7"/>
          <p:cNvSpPr/>
          <p:nvPr/>
        </p:nvSpPr>
        <p:spPr>
          <a:xfrm>
            <a:off x="711200" y="2020332"/>
            <a:ext cx="11011436" cy="366649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3" cstate="screen"/>
          <a:stretch>
            <a:fillRect/>
          </a:stretch>
        </p:blipFill>
        <p:spPr>
          <a:xfrm>
            <a:off x="2940636" y="792807"/>
            <a:ext cx="6237068" cy="2513941"/>
          </a:xfrm>
          <a:prstGeom prst="rect">
            <a:avLst/>
          </a:prstGeom>
        </p:spPr>
      </p:pic>
      <p:sp>
        <p:nvSpPr>
          <p:cNvPr id="12" name="文本框 11"/>
          <p:cNvSpPr txBox="1"/>
          <p:nvPr/>
        </p:nvSpPr>
        <p:spPr>
          <a:xfrm>
            <a:off x="3638550" y="1595327"/>
            <a:ext cx="4933949" cy="553998"/>
          </a:xfrm>
          <a:prstGeom prst="rect">
            <a:avLst/>
          </a:prstGeom>
          <a:noFill/>
        </p:spPr>
        <p:txBody>
          <a:bodyPr wrap="square" rtlCol="0">
            <a:spAutoFit/>
          </a:bodyPr>
          <a:lstStyle/>
          <a:p>
            <a:pPr algn="ctr"/>
            <a:r>
              <a:rPr lang="zh-CN" altLang="en-US" sz="3000" b="1" spc="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习主席的箴言</a:t>
            </a:r>
            <a:endParaRPr lang="zh-CN" altLang="en-US" sz="3000" b="1" spc="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884965" y="2262280"/>
            <a:ext cx="10728487" cy="3399905"/>
          </a:xfrm>
          <a:prstGeom prst="rect">
            <a:avLst/>
          </a:prstGeom>
          <a:noFill/>
        </p:spPr>
        <p:txBody>
          <a:bodyPr wrap="square" rtlCol="0">
            <a:spAutoFit/>
          </a:bodyPr>
          <a:lstStyle/>
          <a:p>
            <a:pPr algn="ct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管好自己的嘴</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管</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好自己的手</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管</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好自己的脚</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不该说的话不要乱说</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不应该拿的东西不要拿</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不</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应该去的地方不要去</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sz="4000" dirty="0">
                <a:latin typeface="微软雅黑" panose="020B0503020204020204" pitchFamily="34" charset="-122"/>
                <a:ea typeface="微软雅黑" panose="020B0503020204020204" pitchFamily="34" charset="-122"/>
                <a:sym typeface="微软雅黑" panose="020B0503020204020204" pitchFamily="34" charset="-122"/>
              </a:rPr>
              <a:t>管</a:t>
            </a:r>
            <a:r>
              <a:rPr lang="zh-CN" altLang="en-US" sz="4000" dirty="0" smtClean="0">
                <a:latin typeface="微软雅黑" panose="020B0503020204020204" pitchFamily="34" charset="-122"/>
                <a:ea typeface="微软雅黑" panose="020B0503020204020204" pitchFamily="34" charset="-122"/>
                <a:sym typeface="微软雅黑" panose="020B0503020204020204" pitchFamily="34" charset="-122"/>
              </a:rPr>
              <a:t>好自己的心</a:t>
            </a:r>
            <a:endParaRPr lang="zh-CN" altLang="en-US" sz="4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95b4a9736372"/>
          <p:cNvPicPr>
            <a:picLocks noChangeAspect="1"/>
          </p:cNvPicPr>
          <p:nvPr/>
        </p:nvPicPr>
        <p:blipFill>
          <a:blip r:embed="rId1" cstate="screen"/>
          <a:srcRect r="14465" b="4247"/>
          <a:stretch>
            <a:fillRect/>
          </a:stretch>
        </p:blipFill>
        <p:spPr>
          <a:xfrm>
            <a:off x="-15240" y="5715"/>
            <a:ext cx="12278360" cy="6871970"/>
          </a:xfrm>
          <a:prstGeom prst="rect">
            <a:avLst/>
          </a:prstGeom>
        </p:spPr>
      </p:pic>
      <p:pic>
        <p:nvPicPr>
          <p:cNvPr id="15" name="图片 14" descr="dh"/>
          <p:cNvPicPr>
            <a:picLocks noChangeAspect="1"/>
          </p:cNvPicPr>
          <p:nvPr/>
        </p:nvPicPr>
        <p:blipFill rotWithShape="1">
          <a:blip r:embed="rId2" cstate="screen"/>
          <a:srcRect/>
          <a:stretch>
            <a:fillRect/>
          </a:stretch>
        </p:blipFill>
        <p:spPr>
          <a:xfrm>
            <a:off x="9279255" y="4314190"/>
            <a:ext cx="2983865" cy="2563495"/>
          </a:xfrm>
          <a:prstGeom prst="rect">
            <a:avLst/>
          </a:prstGeom>
        </p:spPr>
      </p:pic>
      <p:pic>
        <p:nvPicPr>
          <p:cNvPr id="18" name="图片 17" descr="d8c90e4017e32acaf192915b0d76ad19"/>
          <p:cNvPicPr>
            <a:picLocks noChangeAspect="1"/>
          </p:cNvPicPr>
          <p:nvPr/>
        </p:nvPicPr>
        <p:blipFill>
          <a:blip r:embed="rId3" cstate="screen"/>
          <a:stretch>
            <a:fillRect/>
          </a:stretch>
        </p:blipFill>
        <p:spPr>
          <a:xfrm>
            <a:off x="285946" y="267354"/>
            <a:ext cx="1485265" cy="1452880"/>
          </a:xfrm>
          <a:prstGeom prst="rect">
            <a:avLst/>
          </a:prstGeom>
        </p:spPr>
      </p:pic>
      <p:pic>
        <p:nvPicPr>
          <p:cNvPr id="11" name="图片 10" descr="图层 6"/>
          <p:cNvPicPr>
            <a:picLocks noChangeAspect="1"/>
          </p:cNvPicPr>
          <p:nvPr/>
        </p:nvPicPr>
        <p:blipFill rotWithShape="1">
          <a:blip r:embed="rId4" cstate="screen"/>
          <a:srcRect l="4560" t="12159" r="4532"/>
          <a:stretch>
            <a:fillRect/>
          </a:stretch>
        </p:blipFill>
        <p:spPr>
          <a:xfrm>
            <a:off x="-15241" y="6038215"/>
            <a:ext cx="12278361" cy="839470"/>
          </a:xfrm>
          <a:prstGeom prst="rect">
            <a:avLst/>
          </a:prstGeom>
        </p:spPr>
      </p:pic>
      <p:sp>
        <p:nvSpPr>
          <p:cNvPr id="2" name="文本框 1"/>
          <p:cNvSpPr txBox="1"/>
          <p:nvPr/>
        </p:nvSpPr>
        <p:spPr>
          <a:xfrm>
            <a:off x="2081807" y="1720234"/>
            <a:ext cx="8095486" cy="1718740"/>
          </a:xfrm>
          <a:prstGeom prst="rect">
            <a:avLst/>
          </a:prstGeom>
          <a:noFill/>
        </p:spPr>
        <p:txBody>
          <a:bodyPr wrap="none" rtlCol="0">
            <a:spAutoFit/>
          </a:bodyPr>
          <a:lstStyle/>
          <a:p>
            <a:pPr>
              <a:lnSpc>
                <a:spcPct val="130000"/>
              </a:lnSpc>
            </a:pPr>
            <a:r>
              <a:rPr lang="zh-CN" altLang="en-US" sz="88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严格守纪重修身</a:t>
            </a:r>
            <a:endPar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01</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30542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维护中央权威</a:t>
            </a:r>
            <a:endParaRPr lang="en-US" alt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遵守政治规矩</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严明政治纪律和政治规矩</a:t>
            </a:r>
            <a:endParaRPr lang="zh-CN" altLang="en-US" b="1" dirty="0">
              <a:latin typeface="微软雅黑" panose="020B0503020204020204" pitchFamily="34" charset="-122"/>
              <a:ea typeface="微软雅黑" panose="020B0503020204020204" pitchFamily="34" charset="-122"/>
            </a:endParaRPr>
          </a:p>
        </p:txBody>
      </p:sp>
      <p:sp>
        <p:nvSpPr>
          <p:cNvPr id="4" name="圆角矩形 3"/>
          <p:cNvSpPr/>
          <p:nvPr/>
        </p:nvSpPr>
        <p:spPr>
          <a:xfrm>
            <a:off x="1740645" y="1617785"/>
            <a:ext cx="8219298" cy="42040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3928188" y="1875455"/>
            <a:ext cx="2929812" cy="6904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5057192" y="2565919"/>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114800" y="3023119"/>
            <a:ext cx="21087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808514" y="3023119"/>
            <a:ext cx="5514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08514" y="3023119"/>
            <a:ext cx="0" cy="8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572000" y="3023119"/>
            <a:ext cx="0" cy="8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223518" y="3023119"/>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322906" y="3023119"/>
            <a:ext cx="0" cy="821093"/>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10746" y="1910256"/>
            <a:ext cx="23139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党</a:t>
            </a:r>
            <a:r>
              <a:rPr lang="zh-CN" altLang="en-US" sz="3600" b="1" dirty="0" smtClean="0">
                <a:latin typeface="微软雅黑" panose="020B0503020204020204" pitchFamily="34" charset="-122"/>
                <a:ea typeface="微软雅黑" panose="020B0503020204020204" pitchFamily="34" charset="-122"/>
              </a:rPr>
              <a:t>的规矩</a:t>
            </a:r>
            <a:endParaRPr lang="zh-CN" altLang="en-US" sz="3600" b="1" dirty="0">
              <a:latin typeface="微软雅黑" panose="020B0503020204020204" pitchFamily="34" charset="-122"/>
              <a:ea typeface="微软雅黑" panose="020B0503020204020204" pitchFamily="34" charset="-122"/>
            </a:endParaRPr>
          </a:p>
        </p:txBody>
      </p:sp>
      <p:sp>
        <p:nvSpPr>
          <p:cNvPr id="33" name="TextBox 32"/>
          <p:cNvSpPr txBox="1"/>
          <p:nvPr/>
        </p:nvSpPr>
        <p:spPr>
          <a:xfrm>
            <a:off x="2444618" y="3888919"/>
            <a:ext cx="1352939" cy="523220"/>
          </a:xfrm>
          <a:prstGeom prst="rect">
            <a:avLst/>
          </a:prstGeom>
          <a:noFill/>
        </p:spPr>
        <p:txBody>
          <a:bodyPr wrap="square" rtlCol="0">
            <a:spAutoFit/>
          </a:bodyPr>
          <a:lstStyle/>
          <a:p>
            <a:r>
              <a:rPr lang="zh-CN" altLang="en-US" sz="2800" b="1" dirty="0" smtClean="0"/>
              <a:t>党章</a:t>
            </a:r>
            <a:endParaRPr lang="zh-CN" altLang="en-US" sz="2800" b="1" dirty="0"/>
          </a:p>
        </p:txBody>
      </p:sp>
      <p:sp>
        <p:nvSpPr>
          <p:cNvPr id="34" name="TextBox 33"/>
          <p:cNvSpPr txBox="1"/>
          <p:nvPr/>
        </p:nvSpPr>
        <p:spPr>
          <a:xfrm>
            <a:off x="3797557" y="3907576"/>
            <a:ext cx="1847463" cy="523220"/>
          </a:xfrm>
          <a:prstGeom prst="rect">
            <a:avLst/>
          </a:prstGeom>
          <a:noFill/>
        </p:spPr>
        <p:txBody>
          <a:bodyPr wrap="square" rtlCol="0">
            <a:spAutoFit/>
          </a:bodyPr>
          <a:lstStyle/>
          <a:p>
            <a:r>
              <a:rPr lang="zh-CN" altLang="en-US" sz="2800" b="1" dirty="0"/>
              <a:t>党</a:t>
            </a:r>
            <a:r>
              <a:rPr lang="zh-CN" altLang="en-US" sz="2800" b="1" dirty="0" smtClean="0"/>
              <a:t>的纪律</a:t>
            </a:r>
            <a:endParaRPr lang="zh-CN" altLang="en-US" sz="2800" b="1" dirty="0"/>
          </a:p>
        </p:txBody>
      </p:sp>
      <p:sp>
        <p:nvSpPr>
          <p:cNvPr id="35" name="TextBox 34"/>
          <p:cNvSpPr txBox="1"/>
          <p:nvPr/>
        </p:nvSpPr>
        <p:spPr>
          <a:xfrm>
            <a:off x="5850294" y="3905635"/>
            <a:ext cx="1138335" cy="523220"/>
          </a:xfrm>
          <a:prstGeom prst="rect">
            <a:avLst/>
          </a:prstGeom>
          <a:noFill/>
        </p:spPr>
        <p:txBody>
          <a:bodyPr wrap="square" rtlCol="0">
            <a:spAutoFit/>
          </a:bodyPr>
          <a:lstStyle/>
          <a:p>
            <a:r>
              <a:rPr lang="zh-CN" altLang="en-US" sz="2800" b="1" dirty="0" smtClean="0"/>
              <a:t>法律</a:t>
            </a:r>
            <a:endParaRPr lang="zh-CN" altLang="en-US" sz="2800" b="1" dirty="0"/>
          </a:p>
        </p:txBody>
      </p:sp>
      <p:sp>
        <p:nvSpPr>
          <p:cNvPr id="36" name="TextBox 35"/>
          <p:cNvSpPr txBox="1"/>
          <p:nvPr/>
        </p:nvSpPr>
        <p:spPr>
          <a:xfrm>
            <a:off x="7501810" y="3907576"/>
            <a:ext cx="1875453" cy="954107"/>
          </a:xfrm>
          <a:prstGeom prst="rect">
            <a:avLst/>
          </a:prstGeom>
          <a:noFill/>
        </p:spPr>
        <p:txBody>
          <a:bodyPr wrap="square" rtlCol="0">
            <a:spAutoFit/>
          </a:bodyPr>
          <a:lstStyle/>
          <a:p>
            <a:r>
              <a:rPr lang="zh-CN" altLang="en-US" sz="2800" b="1" dirty="0"/>
              <a:t>党</a:t>
            </a:r>
            <a:r>
              <a:rPr lang="zh-CN" altLang="en-US" sz="2800" b="1" dirty="0" smtClean="0"/>
              <a:t>的传统与惯例</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严明政治纪律和政治规矩</a:t>
            </a:r>
            <a:endParaRPr lang="zh-CN" altLang="en-US" dirty="0"/>
          </a:p>
        </p:txBody>
      </p:sp>
      <p:sp>
        <p:nvSpPr>
          <p:cNvPr id="4" name="圆角矩形 3"/>
          <p:cNvSpPr/>
          <p:nvPr/>
        </p:nvSpPr>
        <p:spPr>
          <a:xfrm>
            <a:off x="1740645" y="1617785"/>
            <a:ext cx="8219298" cy="42040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3928110" y="1866265"/>
            <a:ext cx="3004820" cy="69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5057192" y="2565919"/>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114800" y="3023119"/>
            <a:ext cx="21087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808514" y="3023119"/>
            <a:ext cx="5514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08514" y="3023119"/>
            <a:ext cx="0" cy="8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69159" y="3023119"/>
            <a:ext cx="0" cy="8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04856" y="3004458"/>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322906" y="3023119"/>
            <a:ext cx="0" cy="82109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10746" y="1910256"/>
            <a:ext cx="23139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党</a:t>
            </a:r>
            <a:r>
              <a:rPr lang="zh-CN" altLang="en-US" sz="3600" b="1" dirty="0" smtClean="0">
                <a:latin typeface="微软雅黑" panose="020B0503020204020204" pitchFamily="34" charset="-122"/>
                <a:ea typeface="微软雅黑" panose="020B0503020204020204" pitchFamily="34" charset="-122"/>
              </a:rPr>
              <a:t>的纪律</a:t>
            </a:r>
            <a:endParaRPr lang="zh-CN" altLang="en-US" sz="3600" b="1"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3928188" y="3023119"/>
            <a:ext cx="0" cy="8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352523" y="3004458"/>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85348" y="4030823"/>
            <a:ext cx="553998" cy="1623527"/>
          </a:xfrm>
          <a:prstGeom prst="rect">
            <a:avLst/>
          </a:prstGeom>
          <a:noFill/>
        </p:spPr>
        <p:txBody>
          <a:bodyPr vert="eaVert" wrap="square" rtlCol="0">
            <a:spAutoFit/>
          </a:bodyPr>
          <a:lstStyle/>
          <a:p>
            <a:r>
              <a:rPr lang="zh-CN" altLang="en-US" sz="2400" b="1" dirty="0" smtClean="0"/>
              <a:t>政治纪律</a:t>
            </a:r>
            <a:endParaRPr lang="zh-CN" altLang="en-US" sz="2400" b="1" dirty="0"/>
          </a:p>
        </p:txBody>
      </p:sp>
      <p:sp>
        <p:nvSpPr>
          <p:cNvPr id="26" name="TextBox 25"/>
          <p:cNvSpPr txBox="1"/>
          <p:nvPr/>
        </p:nvSpPr>
        <p:spPr>
          <a:xfrm>
            <a:off x="3605022" y="4046369"/>
            <a:ext cx="553998" cy="1607981"/>
          </a:xfrm>
          <a:prstGeom prst="rect">
            <a:avLst/>
          </a:prstGeom>
          <a:noFill/>
        </p:spPr>
        <p:txBody>
          <a:bodyPr vert="eaVert" wrap="square" rtlCol="0">
            <a:spAutoFit/>
          </a:bodyPr>
          <a:lstStyle/>
          <a:p>
            <a:r>
              <a:rPr lang="zh-CN" altLang="en-US" sz="2400" b="1" dirty="0"/>
              <a:t>组织</a:t>
            </a:r>
            <a:r>
              <a:rPr lang="zh-CN" altLang="en-US" sz="2400" b="1" dirty="0" smtClean="0"/>
              <a:t>纪律</a:t>
            </a:r>
            <a:endParaRPr lang="zh-CN" altLang="en-US" sz="2400" b="1" dirty="0"/>
          </a:p>
        </p:txBody>
      </p:sp>
      <p:sp>
        <p:nvSpPr>
          <p:cNvPr id="27" name="TextBox 26"/>
          <p:cNvSpPr txBox="1"/>
          <p:nvPr/>
        </p:nvSpPr>
        <p:spPr>
          <a:xfrm>
            <a:off x="4821112" y="3993493"/>
            <a:ext cx="553998" cy="1660857"/>
          </a:xfrm>
          <a:prstGeom prst="rect">
            <a:avLst/>
          </a:prstGeom>
          <a:noFill/>
        </p:spPr>
        <p:txBody>
          <a:bodyPr vert="eaVert" wrap="square" rtlCol="0">
            <a:spAutoFit/>
          </a:bodyPr>
          <a:lstStyle/>
          <a:p>
            <a:r>
              <a:rPr lang="zh-CN" altLang="en-US" sz="2400" b="1" dirty="0"/>
              <a:t>廉洁</a:t>
            </a:r>
            <a:r>
              <a:rPr lang="zh-CN" altLang="en-US" sz="2400" b="1" dirty="0" smtClean="0"/>
              <a:t>纪律</a:t>
            </a:r>
            <a:endParaRPr lang="zh-CN" altLang="en-US" sz="2400" b="1" dirty="0"/>
          </a:p>
        </p:txBody>
      </p:sp>
      <p:sp>
        <p:nvSpPr>
          <p:cNvPr id="28" name="TextBox 27"/>
          <p:cNvSpPr txBox="1"/>
          <p:nvPr/>
        </p:nvSpPr>
        <p:spPr>
          <a:xfrm>
            <a:off x="5921443" y="4071257"/>
            <a:ext cx="553998" cy="1583094"/>
          </a:xfrm>
          <a:prstGeom prst="rect">
            <a:avLst/>
          </a:prstGeom>
          <a:noFill/>
        </p:spPr>
        <p:txBody>
          <a:bodyPr vert="eaVert" wrap="square" rtlCol="0">
            <a:spAutoFit/>
          </a:bodyPr>
          <a:lstStyle/>
          <a:p>
            <a:r>
              <a:rPr lang="zh-CN" altLang="en-US" sz="2400" b="1" dirty="0"/>
              <a:t>群众</a:t>
            </a:r>
            <a:r>
              <a:rPr lang="zh-CN" altLang="en-US" sz="2400" b="1" dirty="0" smtClean="0"/>
              <a:t>纪律</a:t>
            </a:r>
            <a:endParaRPr lang="zh-CN" altLang="en-US" sz="2400" b="1" dirty="0"/>
          </a:p>
        </p:txBody>
      </p:sp>
      <p:sp>
        <p:nvSpPr>
          <p:cNvPr id="29" name="TextBox 28"/>
          <p:cNvSpPr txBox="1"/>
          <p:nvPr/>
        </p:nvSpPr>
        <p:spPr>
          <a:xfrm>
            <a:off x="7051125" y="4040152"/>
            <a:ext cx="553998" cy="1614198"/>
          </a:xfrm>
          <a:prstGeom prst="rect">
            <a:avLst/>
          </a:prstGeom>
          <a:noFill/>
        </p:spPr>
        <p:txBody>
          <a:bodyPr vert="eaVert" wrap="square" rtlCol="0">
            <a:spAutoFit/>
          </a:bodyPr>
          <a:lstStyle/>
          <a:p>
            <a:r>
              <a:rPr lang="zh-CN" altLang="en-US" sz="2400" b="1" dirty="0" smtClean="0"/>
              <a:t>工作纪律</a:t>
            </a:r>
            <a:endParaRPr lang="zh-CN" altLang="en-US" sz="2400" b="1" dirty="0"/>
          </a:p>
        </p:txBody>
      </p:sp>
      <p:sp>
        <p:nvSpPr>
          <p:cNvPr id="30" name="TextBox 29"/>
          <p:cNvSpPr txBox="1"/>
          <p:nvPr/>
        </p:nvSpPr>
        <p:spPr>
          <a:xfrm>
            <a:off x="8099266" y="3998165"/>
            <a:ext cx="553998" cy="1497565"/>
          </a:xfrm>
          <a:prstGeom prst="rect">
            <a:avLst/>
          </a:prstGeom>
          <a:noFill/>
        </p:spPr>
        <p:txBody>
          <a:bodyPr vert="eaVert" wrap="square" rtlCol="0">
            <a:spAutoFit/>
          </a:bodyPr>
          <a:lstStyle/>
          <a:p>
            <a:r>
              <a:rPr lang="zh-CN" altLang="en-US" sz="2400" b="1" dirty="0"/>
              <a:t>生活</a:t>
            </a:r>
            <a:r>
              <a:rPr lang="zh-CN" altLang="en-US" sz="2400" b="1" dirty="0" smtClean="0"/>
              <a:t>纪律</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如何遵守政治纪律</a:t>
            </a:r>
            <a:endParaRPr lang="zh-CN" altLang="en-US" b="1" dirty="0">
              <a:latin typeface="微软雅黑" panose="020B0503020204020204" pitchFamily="34" charset="-122"/>
              <a:ea typeface="微软雅黑" panose="020B0503020204020204" pitchFamily="34" charset="-122"/>
            </a:endParaRPr>
          </a:p>
        </p:txBody>
      </p:sp>
      <p:sp>
        <p:nvSpPr>
          <p:cNvPr id="6" name="椭圆 5"/>
          <p:cNvSpPr/>
          <p:nvPr/>
        </p:nvSpPr>
        <p:spPr>
          <a:xfrm>
            <a:off x="1539547" y="3013786"/>
            <a:ext cx="1847461" cy="1847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7"/>
          <p:cNvSpPr txBox="1"/>
          <p:nvPr/>
        </p:nvSpPr>
        <p:spPr>
          <a:xfrm>
            <a:off x="2048060" y="3540681"/>
            <a:ext cx="979715" cy="830997"/>
          </a:xfrm>
          <a:prstGeom prst="rect">
            <a:avLst/>
          </a:prstGeom>
          <a:noFill/>
        </p:spPr>
        <p:txBody>
          <a:bodyPr wrap="square" rtlCol="0">
            <a:spAutoFit/>
          </a:bodyPr>
          <a:lstStyle/>
          <a:p>
            <a:r>
              <a:rPr lang="zh-CN" altLang="en-US" sz="2400" dirty="0" smtClean="0">
                <a:solidFill>
                  <a:schemeClr val="bg1"/>
                </a:solidFill>
              </a:rPr>
              <a:t>五个必须</a:t>
            </a:r>
            <a:endParaRPr lang="zh-CN" altLang="en-US" sz="2400" dirty="0">
              <a:solidFill>
                <a:schemeClr val="bg1"/>
              </a:solidFill>
            </a:endParaRPr>
          </a:p>
        </p:txBody>
      </p:sp>
      <p:cxnSp>
        <p:nvCxnSpPr>
          <p:cNvPr id="15" name="直接连接符 14"/>
          <p:cNvCxnSpPr/>
          <p:nvPr/>
        </p:nvCxnSpPr>
        <p:spPr>
          <a:xfrm flipV="1">
            <a:off x="3303037" y="2575249"/>
            <a:ext cx="1035698" cy="86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338735" y="2575249"/>
            <a:ext cx="3396343"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46533" y="2205917"/>
            <a:ext cx="2388637" cy="369332"/>
          </a:xfrm>
          <a:prstGeom prst="rect">
            <a:avLst/>
          </a:prstGeom>
          <a:noFill/>
        </p:spPr>
        <p:txBody>
          <a:bodyPr wrap="square" rtlCol="0">
            <a:spAutoFit/>
          </a:bodyPr>
          <a:lstStyle/>
          <a:p>
            <a:r>
              <a:rPr lang="zh-CN" altLang="en-US" dirty="0" smtClean="0"/>
              <a:t>必须维护党中央权威</a:t>
            </a:r>
            <a:endParaRPr lang="zh-CN" altLang="en-US" dirty="0"/>
          </a:p>
        </p:txBody>
      </p:sp>
      <p:cxnSp>
        <p:nvCxnSpPr>
          <p:cNvPr id="22" name="直接连接符 21"/>
          <p:cNvCxnSpPr/>
          <p:nvPr/>
        </p:nvCxnSpPr>
        <p:spPr>
          <a:xfrm flipV="1">
            <a:off x="3387008" y="3153747"/>
            <a:ext cx="1054363" cy="625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41371" y="3153747"/>
            <a:ext cx="3293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 idx="6"/>
          </p:cNvCxnSpPr>
          <p:nvPr/>
        </p:nvCxnSpPr>
        <p:spPr>
          <a:xfrm flipV="1">
            <a:off x="3387008" y="3937516"/>
            <a:ext cx="43480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05669" y="4152121"/>
            <a:ext cx="1147670" cy="485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553339" y="4655973"/>
            <a:ext cx="31817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03037" y="451601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217437" y="5430415"/>
            <a:ext cx="4021494"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813216" y="2784415"/>
            <a:ext cx="2031325" cy="369332"/>
          </a:xfrm>
          <a:prstGeom prst="rect">
            <a:avLst/>
          </a:prstGeom>
          <a:noFill/>
        </p:spPr>
        <p:txBody>
          <a:bodyPr wrap="none" rtlCol="0">
            <a:spAutoFit/>
          </a:bodyPr>
          <a:lstStyle/>
          <a:p>
            <a:r>
              <a:rPr lang="zh-CN" altLang="en-US" dirty="0" smtClean="0"/>
              <a:t>必须维护党的团结</a:t>
            </a:r>
            <a:endParaRPr lang="zh-CN" altLang="en-US" dirty="0"/>
          </a:p>
        </p:txBody>
      </p:sp>
      <p:sp>
        <p:nvSpPr>
          <p:cNvPr id="44" name="TextBox 43"/>
          <p:cNvSpPr txBox="1"/>
          <p:nvPr/>
        </p:nvSpPr>
        <p:spPr>
          <a:xfrm>
            <a:off x="4869202" y="3568186"/>
            <a:ext cx="2031325" cy="369332"/>
          </a:xfrm>
          <a:prstGeom prst="rect">
            <a:avLst/>
          </a:prstGeom>
          <a:noFill/>
        </p:spPr>
        <p:txBody>
          <a:bodyPr wrap="none" rtlCol="0">
            <a:spAutoFit/>
          </a:bodyPr>
          <a:lstStyle/>
          <a:p>
            <a:r>
              <a:rPr lang="zh-CN" altLang="en-US" dirty="0" smtClean="0"/>
              <a:t>必须遵守组织程序</a:t>
            </a:r>
            <a:endParaRPr lang="zh-CN" altLang="en-US" dirty="0"/>
          </a:p>
        </p:txBody>
      </p:sp>
      <p:sp>
        <p:nvSpPr>
          <p:cNvPr id="45" name="TextBox 44"/>
          <p:cNvSpPr txBox="1"/>
          <p:nvPr/>
        </p:nvSpPr>
        <p:spPr>
          <a:xfrm>
            <a:off x="4937264" y="4267982"/>
            <a:ext cx="2031325" cy="369332"/>
          </a:xfrm>
          <a:prstGeom prst="rect">
            <a:avLst/>
          </a:prstGeom>
          <a:noFill/>
        </p:spPr>
        <p:txBody>
          <a:bodyPr wrap="none" rtlCol="0">
            <a:spAutoFit/>
          </a:bodyPr>
          <a:lstStyle/>
          <a:p>
            <a:r>
              <a:rPr lang="zh-CN" altLang="en-US" dirty="0" smtClean="0"/>
              <a:t>必须服从组织决定</a:t>
            </a:r>
            <a:endParaRPr lang="zh-CN" altLang="en-US" dirty="0"/>
          </a:p>
        </p:txBody>
      </p:sp>
      <p:sp>
        <p:nvSpPr>
          <p:cNvPr id="46" name="TextBox 45"/>
          <p:cNvSpPr txBox="1"/>
          <p:nvPr/>
        </p:nvSpPr>
        <p:spPr>
          <a:xfrm>
            <a:off x="4915857" y="5066522"/>
            <a:ext cx="3185487" cy="369332"/>
          </a:xfrm>
          <a:prstGeom prst="rect">
            <a:avLst/>
          </a:prstGeom>
          <a:noFill/>
        </p:spPr>
        <p:txBody>
          <a:bodyPr wrap="none" rtlCol="0">
            <a:spAutoFit/>
          </a:bodyPr>
          <a:lstStyle/>
          <a:p>
            <a:r>
              <a:rPr lang="zh-CN" altLang="en-US" dirty="0" smtClean="0"/>
              <a:t>必须管好亲属和身边工作人员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pic>
        <p:nvPicPr>
          <p:cNvPr id="9" name="图片 8" descr="595b4a9736372"/>
          <p:cNvPicPr>
            <a:picLocks noChangeAspect="1"/>
          </p:cNvPicPr>
          <p:nvPr/>
        </p:nvPicPr>
        <p:blipFill>
          <a:blip r:embed="rId2" cstate="screen"/>
          <a:srcRect r="14465" b="4247"/>
          <a:stretch>
            <a:fillRect/>
          </a:stretch>
        </p:blipFill>
        <p:spPr>
          <a:xfrm>
            <a:off x="-15240" y="5715"/>
            <a:ext cx="12278360" cy="6871970"/>
          </a:xfrm>
          <a:prstGeom prst="rect">
            <a:avLst/>
          </a:prstGeom>
        </p:spPr>
      </p:pic>
      <p:pic>
        <p:nvPicPr>
          <p:cNvPr id="14" name="图片 13" descr="1111"/>
          <p:cNvPicPr>
            <a:picLocks noChangeAspect="1"/>
          </p:cNvPicPr>
          <p:nvPr/>
        </p:nvPicPr>
        <p:blipFill rotWithShape="1">
          <a:blip r:embed="rId3" cstate="screen"/>
          <a:srcRect/>
          <a:stretch>
            <a:fillRect/>
          </a:stretch>
        </p:blipFill>
        <p:spPr>
          <a:xfrm>
            <a:off x="6705599" y="5211957"/>
            <a:ext cx="5557521" cy="1646043"/>
          </a:xfrm>
          <a:prstGeom prst="rect">
            <a:avLst/>
          </a:prstGeom>
        </p:spPr>
      </p:pic>
      <p:pic>
        <p:nvPicPr>
          <p:cNvPr id="2" name="图片 1"/>
          <p:cNvPicPr>
            <a:picLocks noChangeAspect="1"/>
          </p:cNvPicPr>
          <p:nvPr/>
        </p:nvPicPr>
        <p:blipFill>
          <a:blip r:embed="rId4" cstate="screen"/>
          <a:stretch>
            <a:fillRect/>
          </a:stretch>
        </p:blipFill>
        <p:spPr>
          <a:xfrm>
            <a:off x="0" y="0"/>
            <a:ext cx="3923030" cy="2379980"/>
          </a:xfrm>
          <a:prstGeom prst="rect">
            <a:avLst/>
          </a:prstGeom>
        </p:spPr>
      </p:pic>
      <p:sp>
        <p:nvSpPr>
          <p:cNvPr id="10" name="文本框 9"/>
          <p:cNvSpPr txBox="1"/>
          <p:nvPr/>
        </p:nvSpPr>
        <p:spPr>
          <a:xfrm>
            <a:off x="-15240" y="4805958"/>
            <a:ext cx="3009991" cy="2215991"/>
          </a:xfrm>
          <a:prstGeom prst="rect">
            <a:avLst/>
          </a:prstGeom>
          <a:noFill/>
        </p:spPr>
        <p:txBody>
          <a:bodyPr wrap="none" rtlCol="0">
            <a:spAutoFit/>
          </a:bodyPr>
          <a:lstStyle/>
          <a:p>
            <a:r>
              <a:rPr lang="zh-CN" altLang="en-US" sz="8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前言 </a:t>
            </a:r>
            <a:endParaRPr lang="en-US" altLang="zh-CN" sz="8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5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PREFACE</a:t>
            </a:r>
            <a:endParaRPr lang="zh-CN" altLang="en-US" sz="5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nvSpPr>
        <p:spPr>
          <a:xfrm>
            <a:off x="3923030" y="1808701"/>
            <a:ext cx="7867743" cy="2585323"/>
          </a:xfrm>
          <a:prstGeom prst="rect">
            <a:avLst/>
          </a:prstGeom>
          <a:noFill/>
        </p:spPr>
        <p:txBody>
          <a:bodyPr wrap="square" rtlCol="0">
            <a:spAutoFit/>
          </a:bodyPr>
          <a:lstStyle/>
          <a:p>
            <a:pPr indent="457200">
              <a:lnSpc>
                <a:spcPct val="150000"/>
              </a:lnSpc>
            </a:pP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党的十九大报告指出：“中国特色社会主义进入新时代，我们党一定要有新气象新作为。打铁必须自身硬。党要团结带领人民进行伟大斗争、推进伟大事业、实现伟大梦想，必须毫不动摇坚持和完善党的领导，毫不动摇把党建设得更加坚强有力。”</a:t>
            </a:r>
            <a:endPar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50000"/>
              </a:lnSpc>
            </a:pP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从“打铁还需自身硬”到“打铁必须自身硬”，体现了党中央对纪律建设得决心和自信，极大地提振了广大党员群众对党的信心。</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如何遵守政治纪律</a:t>
            </a:r>
            <a:endParaRPr lang="zh-CN" altLang="en-US" dirty="0"/>
          </a:p>
        </p:txBody>
      </p:sp>
      <p:sp>
        <p:nvSpPr>
          <p:cNvPr id="4" name="椭圆 3"/>
          <p:cNvSpPr/>
          <p:nvPr/>
        </p:nvSpPr>
        <p:spPr>
          <a:xfrm>
            <a:off x="1539547" y="3013786"/>
            <a:ext cx="1847461" cy="1847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2048060" y="3428709"/>
            <a:ext cx="979715" cy="1200329"/>
          </a:xfrm>
          <a:prstGeom prst="rect">
            <a:avLst/>
          </a:prstGeom>
          <a:noFill/>
        </p:spPr>
        <p:txBody>
          <a:bodyPr wrap="square" rtlCol="0">
            <a:spAutoFit/>
          </a:bodyPr>
          <a:lstStyle/>
          <a:p>
            <a:r>
              <a:rPr lang="zh-CN" altLang="en-US" sz="2400" dirty="0" smtClean="0">
                <a:solidFill>
                  <a:schemeClr val="bg1"/>
                </a:solidFill>
              </a:rPr>
              <a:t>五个绝不允许</a:t>
            </a:r>
            <a:endParaRPr lang="zh-CN" altLang="en-US" sz="2400" dirty="0">
              <a:solidFill>
                <a:schemeClr val="bg1"/>
              </a:solidFill>
            </a:endParaRPr>
          </a:p>
        </p:txBody>
      </p:sp>
      <p:cxnSp>
        <p:nvCxnSpPr>
          <p:cNvPr id="6" name="直接连接符 5"/>
          <p:cNvCxnSpPr/>
          <p:nvPr/>
        </p:nvCxnSpPr>
        <p:spPr>
          <a:xfrm flipV="1">
            <a:off x="3303037" y="2575249"/>
            <a:ext cx="1035698" cy="86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338735" y="2575249"/>
            <a:ext cx="418011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46533" y="2205917"/>
            <a:ext cx="4360145" cy="369332"/>
          </a:xfrm>
          <a:prstGeom prst="rect">
            <a:avLst/>
          </a:prstGeom>
          <a:noFill/>
        </p:spPr>
        <p:txBody>
          <a:bodyPr wrap="square" rtlCol="0">
            <a:spAutoFit/>
          </a:bodyPr>
          <a:lstStyle/>
          <a:p>
            <a:r>
              <a:rPr lang="zh-CN" altLang="en-US" dirty="0" smtClean="0"/>
              <a:t>决不允许背离党中央要求另搞一套</a:t>
            </a:r>
            <a:endParaRPr lang="zh-CN" altLang="en-US" dirty="0"/>
          </a:p>
        </p:txBody>
      </p:sp>
      <p:cxnSp>
        <p:nvCxnSpPr>
          <p:cNvPr id="9" name="直接连接符 8"/>
          <p:cNvCxnSpPr/>
          <p:nvPr/>
        </p:nvCxnSpPr>
        <p:spPr>
          <a:xfrm flipV="1">
            <a:off x="3387008" y="3153747"/>
            <a:ext cx="1054363" cy="625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41371" y="3153747"/>
            <a:ext cx="4077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6"/>
          </p:cNvCxnSpPr>
          <p:nvPr/>
        </p:nvCxnSpPr>
        <p:spPr>
          <a:xfrm flipV="1">
            <a:off x="3387008" y="3937516"/>
            <a:ext cx="51318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05669" y="4152121"/>
            <a:ext cx="1147670" cy="485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53339" y="4646642"/>
            <a:ext cx="408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303037" y="451601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217437" y="5430415"/>
            <a:ext cx="6699379" cy="54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13216" y="2784415"/>
            <a:ext cx="3185487" cy="369332"/>
          </a:xfrm>
          <a:prstGeom prst="rect">
            <a:avLst/>
          </a:prstGeom>
          <a:noFill/>
        </p:spPr>
        <p:txBody>
          <a:bodyPr wrap="none" rtlCol="0">
            <a:spAutoFit/>
          </a:bodyPr>
          <a:lstStyle/>
          <a:p>
            <a:r>
              <a:rPr lang="zh-CN" altLang="en-US" dirty="0" smtClean="0"/>
              <a:t>决不允许在党内培植私人势力</a:t>
            </a:r>
            <a:endParaRPr lang="zh-CN" altLang="en-US" dirty="0"/>
          </a:p>
        </p:txBody>
      </p:sp>
      <p:sp>
        <p:nvSpPr>
          <p:cNvPr id="17" name="TextBox 16"/>
          <p:cNvSpPr txBox="1"/>
          <p:nvPr/>
        </p:nvSpPr>
        <p:spPr>
          <a:xfrm>
            <a:off x="4869202" y="3568186"/>
            <a:ext cx="3185487" cy="369332"/>
          </a:xfrm>
          <a:prstGeom prst="rect">
            <a:avLst/>
          </a:prstGeom>
          <a:noFill/>
        </p:spPr>
        <p:txBody>
          <a:bodyPr wrap="none" rtlCol="0">
            <a:spAutoFit/>
          </a:bodyPr>
          <a:lstStyle/>
          <a:p>
            <a:r>
              <a:rPr lang="zh-CN" altLang="en-US" dirty="0" smtClean="0"/>
              <a:t>决不允许擅作主张、我行我素</a:t>
            </a:r>
            <a:endParaRPr lang="zh-CN" altLang="en-US" dirty="0"/>
          </a:p>
        </p:txBody>
      </p:sp>
      <p:sp>
        <p:nvSpPr>
          <p:cNvPr id="18" name="TextBox 17"/>
          <p:cNvSpPr txBox="1"/>
          <p:nvPr/>
        </p:nvSpPr>
        <p:spPr>
          <a:xfrm>
            <a:off x="4937264" y="4267982"/>
            <a:ext cx="2492990" cy="369332"/>
          </a:xfrm>
          <a:prstGeom prst="rect">
            <a:avLst/>
          </a:prstGeom>
          <a:noFill/>
        </p:spPr>
        <p:txBody>
          <a:bodyPr wrap="none" rtlCol="0">
            <a:spAutoFit/>
          </a:bodyPr>
          <a:lstStyle/>
          <a:p>
            <a:r>
              <a:rPr lang="zh-CN" altLang="en-US" dirty="0" smtClean="0"/>
              <a:t>决不允许搞非组织活动</a:t>
            </a:r>
            <a:endParaRPr lang="zh-CN" altLang="en-US" dirty="0"/>
          </a:p>
        </p:txBody>
      </p:sp>
      <p:sp>
        <p:nvSpPr>
          <p:cNvPr id="19" name="TextBox 18"/>
          <p:cNvSpPr txBox="1"/>
          <p:nvPr/>
        </p:nvSpPr>
        <p:spPr>
          <a:xfrm>
            <a:off x="4915857" y="5066522"/>
            <a:ext cx="6186309" cy="369332"/>
          </a:xfrm>
          <a:prstGeom prst="rect">
            <a:avLst/>
          </a:prstGeom>
          <a:noFill/>
        </p:spPr>
        <p:txBody>
          <a:bodyPr wrap="none" rtlCol="0">
            <a:spAutoFit/>
          </a:bodyPr>
          <a:lstStyle/>
          <a:p>
            <a:r>
              <a:rPr lang="zh-CN" altLang="en-US" dirty="0" smtClean="0"/>
              <a:t>决不允许领导干部亲属和身边工作人员擅权干政、谋取私利</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smtClean="0">
                <a:solidFill>
                  <a:schemeClr val="accent1"/>
                </a:solidFill>
                <a:latin typeface="Arial" panose="020B0604020202020204" pitchFamily="34" charset="0"/>
                <a:ea typeface="微软雅黑" panose="020B0503020204020204" pitchFamily="34" charset="-122"/>
              </a:rPr>
              <a:t>02</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30542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正确对待利益</a:t>
            </a:r>
            <a:endParaRPr lang="en-US" alt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杜绝以权谋私</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31750" y="733425"/>
            <a:ext cx="12181840" cy="190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37"/>
          <p:cNvSpPr txBox="1"/>
          <p:nvPr/>
        </p:nvSpPr>
        <p:spPr>
          <a:xfrm>
            <a:off x="996980" y="105797"/>
            <a:ext cx="5707605" cy="549385"/>
          </a:xfrm>
          <a:prstGeom prst="rect">
            <a:avLst/>
          </a:prstGeom>
          <a:noFill/>
        </p:spPr>
        <p:txBody>
          <a:bodyPr wrap="square" lIns="68584" tIns="34292" rIns="68584" bIns="34292"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中共十九次代表大会</a:t>
            </a:r>
            <a:r>
              <a:rPr lang="en-US" altLang="zh-CN"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重要内容解读</a:t>
            </a:r>
            <a:endPar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7" name="图片 6" descr="d8c90e4017e32acaf192915b0d76ad19"/>
          <p:cNvPicPr>
            <a:picLocks noChangeAspect="1"/>
          </p:cNvPicPr>
          <p:nvPr/>
        </p:nvPicPr>
        <p:blipFill>
          <a:blip r:embed="rId2" cstate="screen"/>
          <a:stretch>
            <a:fillRect/>
          </a:stretch>
        </p:blipFill>
        <p:spPr>
          <a:xfrm>
            <a:off x="120651" y="64200"/>
            <a:ext cx="590549" cy="577673"/>
          </a:xfrm>
          <a:prstGeom prst="rect">
            <a:avLst/>
          </a:prstGeom>
        </p:spPr>
      </p:pic>
      <p:sp>
        <p:nvSpPr>
          <p:cNvPr id="8" name="圆角矩形 7"/>
          <p:cNvSpPr/>
          <p:nvPr/>
        </p:nvSpPr>
        <p:spPr>
          <a:xfrm>
            <a:off x="734096" y="1352281"/>
            <a:ext cx="11011436" cy="180826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1004254" y="1586997"/>
            <a:ext cx="10471119" cy="1338828"/>
          </a:xfrm>
          <a:prstGeom prst="rect">
            <a:avLst/>
          </a:prstGeom>
          <a:noFill/>
        </p:spPr>
        <p:txBody>
          <a:bodyPr wrap="square" rtlCol="0">
            <a:spAutoFit/>
          </a:bodyPr>
          <a:lstStyle/>
          <a:p>
            <a:pPr>
              <a:lnSpc>
                <a:spcPct val="150000"/>
              </a:lnSpc>
            </a:pPr>
            <a:r>
              <a:rPr lang="zh-CN" altLang="en-US"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领导干部需要具备多方面的优良素养，其中最重要的就是严以用权、廉洁从政，这是由我们党的性质和宗旨所决定的。领导干部如果破坏了这个规则，把权力作为谋取个人私利的工具，就会走上以权谋私的邪路，最终受到规则的惩罚。</a:t>
            </a:r>
            <a:endPar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rotWithShape="1">
          <a:blip r:embed="rId3" cstate="screen"/>
          <a:srcRect/>
          <a:stretch>
            <a:fillRect/>
          </a:stretch>
        </p:blipFill>
        <p:spPr>
          <a:xfrm>
            <a:off x="7789758" y="3450077"/>
            <a:ext cx="3678341" cy="255067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p:cNvSpPr txBox="1"/>
          <p:nvPr/>
        </p:nvSpPr>
        <p:spPr>
          <a:xfrm>
            <a:off x="996980" y="4056000"/>
            <a:ext cx="6792778" cy="92333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习近平总书记强调，严以用权，就是要坚持用权为民，按规矩、按制度行使权力。</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7"/>
          <p:cNvSpPr/>
          <p:nvPr/>
        </p:nvSpPr>
        <p:spPr>
          <a:xfrm>
            <a:off x="711200" y="2003525"/>
            <a:ext cx="11011436" cy="366649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1" cstate="screen"/>
          <a:stretch>
            <a:fillRect/>
          </a:stretch>
        </p:blipFill>
        <p:spPr>
          <a:xfrm>
            <a:off x="2965005" y="765548"/>
            <a:ext cx="6237068" cy="2513941"/>
          </a:xfrm>
          <a:prstGeom prst="rect">
            <a:avLst/>
          </a:prstGeom>
        </p:spPr>
      </p:pic>
      <p:sp>
        <p:nvSpPr>
          <p:cNvPr id="6" name="文本框 11"/>
          <p:cNvSpPr txBox="1"/>
          <p:nvPr/>
        </p:nvSpPr>
        <p:spPr>
          <a:xfrm>
            <a:off x="3638550" y="1578520"/>
            <a:ext cx="493394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领导干部应该如何做</a:t>
            </a:r>
            <a:endParaRPr lang="zh-CN" altLang="en-US" sz="3000" b="1" spc="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13"/>
          <p:cNvSpPr txBox="1"/>
          <p:nvPr/>
        </p:nvSpPr>
        <p:spPr>
          <a:xfrm>
            <a:off x="884965" y="2385438"/>
            <a:ext cx="10728487" cy="2554545"/>
          </a:xfrm>
          <a:prstGeom prst="rect">
            <a:avLst/>
          </a:prstGeom>
          <a:noFill/>
        </p:spPr>
        <p:txBody>
          <a:bodyPr wrap="square" rtlCol="0">
            <a:spAutoFit/>
          </a:bodyPr>
          <a:lstStyle/>
          <a:p>
            <a:r>
              <a:rPr lang="zh-CN" altLang="en-US" sz="4000" dirty="0" smtClean="0"/>
              <a:t>在</a:t>
            </a:r>
            <a:r>
              <a:rPr lang="zh-CN" altLang="en-US" sz="4000" dirty="0"/>
              <a:t>对待利益方面，领导干部要胸怀广阔，懂得取舍，做到该得到的不一定都要，不该得到的决不伸手去</a:t>
            </a:r>
            <a:r>
              <a:rPr lang="zh-CN" altLang="en-US" sz="4000" dirty="0" smtClean="0"/>
              <a:t>捞。只要始终坚持心中有民，就能做到“严以用权”。</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smtClean="0">
                <a:solidFill>
                  <a:schemeClr val="accent1"/>
                </a:solidFill>
                <a:latin typeface="Arial" panose="020B0604020202020204" pitchFamily="34" charset="0"/>
                <a:ea typeface="微软雅黑" panose="020B0503020204020204" pitchFamily="34" charset="-122"/>
              </a:rPr>
              <a:t>03</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30542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严格自我约束</a:t>
            </a:r>
            <a:endParaRPr lang="en-US" alt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时刻自警自励</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screen"/>
          <a:srcRect/>
          <a:stretch>
            <a:fillRect/>
          </a:stretch>
        </p:blipFill>
        <p:spPr>
          <a:xfrm>
            <a:off x="1249253" y="1906279"/>
            <a:ext cx="3477296" cy="37348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圆角矩形 6"/>
          <p:cNvSpPr/>
          <p:nvPr/>
        </p:nvSpPr>
        <p:spPr>
          <a:xfrm>
            <a:off x="734096" y="1352281"/>
            <a:ext cx="11011436" cy="45561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2" cstate="screen"/>
          <a:stretch>
            <a:fillRect/>
          </a:stretch>
        </p:blipFill>
        <p:spPr>
          <a:xfrm>
            <a:off x="2987901" y="76980"/>
            <a:ext cx="6237068" cy="2513941"/>
          </a:xfrm>
          <a:prstGeom prst="rect">
            <a:avLst/>
          </a:prstGeom>
        </p:spPr>
      </p:pic>
      <p:sp>
        <p:nvSpPr>
          <p:cNvPr id="9" name="文本框 8"/>
          <p:cNvSpPr txBox="1"/>
          <p:nvPr/>
        </p:nvSpPr>
        <p:spPr>
          <a:xfrm>
            <a:off x="3850783" y="927276"/>
            <a:ext cx="4494727" cy="553998"/>
          </a:xfrm>
          <a:prstGeom prst="rect">
            <a:avLst/>
          </a:prstGeom>
          <a:noFill/>
        </p:spPr>
        <p:txBody>
          <a:bodyPr wrap="square" rtlCol="0">
            <a:spAutoFit/>
          </a:bodyPr>
          <a:lstStyle/>
          <a:p>
            <a:pPr algn="ctr"/>
            <a:r>
              <a:rPr lang="zh-CN" altLang="en-US" sz="3000" b="1" spc="3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党员干部如何自律</a:t>
            </a:r>
            <a:endParaRPr lang="zh-CN" altLang="en-US"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5152203" y="1906279"/>
            <a:ext cx="6167674" cy="2585323"/>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党员干部要坚持立党为公、执政为民，切实做到关心群众疾苦，体察群众情绪，维护群众利益，努力为群众排忧解难，心里要始终装着事业、装着群众，真正做到“权为民所用，情为民所系，利为民所谋”。不要心态失衡，不要贪心太重，不要花心放纵，在心态上少一些急躁与轻浮，要心无旁骛地为人民服务。</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27003534727&amp;di=b31ce455423dbc717cc8feb251c04f08&amp;imgtype=0&amp;src=http%3A%2F%2Fwww.zhulaoda.com.cn%2FupLoad%2Fnews%2Fmonth_1509%2F20150925110731307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7255" y="999930"/>
            <a:ext cx="9258300" cy="5334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24815" y="1875453"/>
            <a:ext cx="236064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自重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224813" y="2665417"/>
            <a:ext cx="236064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自省</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5224814" y="3467849"/>
            <a:ext cx="236064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自警</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5243472" y="4338734"/>
            <a:ext cx="236064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自励</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cstate="screen"/>
          <a:stretch>
            <a:fillRect/>
          </a:stretch>
        </p:blipFill>
        <p:spPr>
          <a:xfrm>
            <a:off x="2617891" y="-448739"/>
            <a:ext cx="6237068" cy="2513941"/>
          </a:xfrm>
          <a:prstGeom prst="rect">
            <a:avLst/>
          </a:prstGeom>
        </p:spPr>
      </p:pic>
      <p:sp>
        <p:nvSpPr>
          <p:cNvPr id="5" name="TextBox 4"/>
          <p:cNvSpPr txBox="1"/>
          <p:nvPr/>
        </p:nvSpPr>
        <p:spPr>
          <a:xfrm>
            <a:off x="4432041" y="295805"/>
            <a:ext cx="2441694" cy="769441"/>
          </a:xfrm>
          <a:prstGeom prst="rect">
            <a:avLst/>
          </a:prstGeom>
          <a:noFill/>
        </p:spPr>
        <p:txBody>
          <a:bodyPr wrap="none" rtlCol="0">
            <a:spAutoFit/>
          </a:bodyPr>
          <a:lstStyle/>
          <a:p>
            <a:r>
              <a:rPr lang="zh-CN" altLang="en-US" sz="4400" b="1" dirty="0">
                <a:solidFill>
                  <a:schemeClr val="bg1"/>
                </a:solidFill>
              </a:rPr>
              <a:t>四</a:t>
            </a:r>
            <a:r>
              <a:rPr lang="zh-CN" altLang="en-US" sz="4400" b="1" dirty="0" smtClean="0">
                <a:solidFill>
                  <a:schemeClr val="bg1"/>
                </a:solidFill>
              </a:rPr>
              <a:t>大要求</a:t>
            </a:r>
            <a:endParaRPr lang="zh-CN" altLang="en-US" sz="4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95b4a9736372"/>
          <p:cNvPicPr>
            <a:picLocks noChangeAspect="1"/>
          </p:cNvPicPr>
          <p:nvPr/>
        </p:nvPicPr>
        <p:blipFill>
          <a:blip r:embed="rId1" cstate="screen"/>
          <a:srcRect r="14465" b="4247"/>
          <a:stretch>
            <a:fillRect/>
          </a:stretch>
        </p:blipFill>
        <p:spPr>
          <a:xfrm>
            <a:off x="-15240" y="5715"/>
            <a:ext cx="12278360" cy="6871970"/>
          </a:xfrm>
          <a:prstGeom prst="rect">
            <a:avLst/>
          </a:prstGeom>
        </p:spPr>
      </p:pic>
      <p:pic>
        <p:nvPicPr>
          <p:cNvPr id="15" name="图片 14" descr="dh"/>
          <p:cNvPicPr>
            <a:picLocks noChangeAspect="1"/>
          </p:cNvPicPr>
          <p:nvPr/>
        </p:nvPicPr>
        <p:blipFill rotWithShape="1">
          <a:blip r:embed="rId2" cstate="screen"/>
          <a:srcRect/>
          <a:stretch>
            <a:fillRect/>
          </a:stretch>
        </p:blipFill>
        <p:spPr>
          <a:xfrm>
            <a:off x="9279255" y="4314190"/>
            <a:ext cx="2983865" cy="2563495"/>
          </a:xfrm>
          <a:prstGeom prst="rect">
            <a:avLst/>
          </a:prstGeom>
        </p:spPr>
      </p:pic>
      <p:pic>
        <p:nvPicPr>
          <p:cNvPr id="18" name="图片 17" descr="d8c90e4017e32acaf192915b0d76ad19"/>
          <p:cNvPicPr>
            <a:picLocks noChangeAspect="1"/>
          </p:cNvPicPr>
          <p:nvPr/>
        </p:nvPicPr>
        <p:blipFill>
          <a:blip r:embed="rId3" cstate="screen"/>
          <a:stretch>
            <a:fillRect/>
          </a:stretch>
        </p:blipFill>
        <p:spPr>
          <a:xfrm>
            <a:off x="285946" y="267354"/>
            <a:ext cx="1485265" cy="1452880"/>
          </a:xfrm>
          <a:prstGeom prst="rect">
            <a:avLst/>
          </a:prstGeom>
        </p:spPr>
      </p:pic>
      <p:pic>
        <p:nvPicPr>
          <p:cNvPr id="11" name="图片 10" descr="图层 6"/>
          <p:cNvPicPr>
            <a:picLocks noChangeAspect="1"/>
          </p:cNvPicPr>
          <p:nvPr/>
        </p:nvPicPr>
        <p:blipFill rotWithShape="1">
          <a:blip r:embed="rId4" cstate="screen"/>
          <a:srcRect l="4560" t="12159" r="4532"/>
          <a:stretch>
            <a:fillRect/>
          </a:stretch>
        </p:blipFill>
        <p:spPr>
          <a:xfrm>
            <a:off x="-15241" y="6038215"/>
            <a:ext cx="12278361" cy="839470"/>
          </a:xfrm>
          <a:prstGeom prst="rect">
            <a:avLst/>
          </a:prstGeom>
        </p:spPr>
      </p:pic>
      <p:sp>
        <p:nvSpPr>
          <p:cNvPr id="2" name="文本框 1"/>
          <p:cNvSpPr txBox="1"/>
          <p:nvPr/>
        </p:nvSpPr>
        <p:spPr>
          <a:xfrm>
            <a:off x="2081807" y="1720234"/>
            <a:ext cx="8014970" cy="1851025"/>
          </a:xfrm>
          <a:prstGeom prst="rect">
            <a:avLst/>
          </a:prstGeom>
          <a:noFill/>
        </p:spPr>
        <p:txBody>
          <a:bodyPr wrap="none" rtlCol="0">
            <a:spAutoFit/>
          </a:bodyPr>
          <a:lstStyle/>
          <a:p>
            <a:pPr>
              <a:lnSpc>
                <a:spcPct val="130000"/>
              </a:lnSpc>
            </a:pPr>
            <a:r>
              <a:rPr lang="zh-CN" altLang="en-US" sz="88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双管齐下知敬畏</a:t>
            </a:r>
            <a:endPar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01</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25843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管理教育党员</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的三道关口</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58900" y="1617980"/>
            <a:ext cx="9702165" cy="420433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 name="直接连接符 11"/>
          <p:cNvCxnSpPr/>
          <p:nvPr/>
        </p:nvCxnSpPr>
        <p:spPr>
          <a:xfrm>
            <a:off x="5659172" y="2565919"/>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266984" y="3055504"/>
            <a:ext cx="0" cy="8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659120" y="3023119"/>
            <a:ext cx="0" cy="82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562223" y="3055504"/>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674620" y="3876675"/>
            <a:ext cx="2056765" cy="521970"/>
          </a:xfrm>
          <a:prstGeom prst="rect">
            <a:avLst/>
          </a:prstGeom>
          <a:noFill/>
        </p:spPr>
        <p:txBody>
          <a:bodyPr wrap="square" rtlCol="0">
            <a:spAutoFit/>
          </a:bodyPr>
          <a:lstStyle/>
          <a:p>
            <a:r>
              <a:rPr lang="zh-CN" altLang="en-US" sz="2800" b="1" dirty="0"/>
              <a:t>道德高线</a:t>
            </a:r>
            <a:endParaRPr lang="zh-CN" altLang="en-US" sz="2800" b="1" dirty="0"/>
          </a:p>
        </p:txBody>
      </p:sp>
      <p:sp>
        <p:nvSpPr>
          <p:cNvPr id="34" name="TextBox 33"/>
          <p:cNvSpPr txBox="1"/>
          <p:nvPr/>
        </p:nvSpPr>
        <p:spPr>
          <a:xfrm>
            <a:off x="4878327" y="3969806"/>
            <a:ext cx="1847463" cy="521970"/>
          </a:xfrm>
          <a:prstGeom prst="rect">
            <a:avLst/>
          </a:prstGeom>
          <a:noFill/>
        </p:spPr>
        <p:txBody>
          <a:bodyPr wrap="square" rtlCol="0">
            <a:spAutoFit/>
          </a:bodyPr>
          <a:lstStyle/>
          <a:p>
            <a:r>
              <a:rPr lang="zh-CN" altLang="en-US" sz="2800" b="1" dirty="0"/>
              <a:t>党纪红线</a:t>
            </a:r>
            <a:endParaRPr lang="zh-CN" altLang="en-US" sz="2800" b="1" dirty="0"/>
          </a:p>
        </p:txBody>
      </p:sp>
      <p:sp>
        <p:nvSpPr>
          <p:cNvPr id="35" name="TextBox 34"/>
          <p:cNvSpPr txBox="1"/>
          <p:nvPr/>
        </p:nvSpPr>
        <p:spPr>
          <a:xfrm>
            <a:off x="7428865" y="3970020"/>
            <a:ext cx="1791335" cy="521970"/>
          </a:xfrm>
          <a:prstGeom prst="rect">
            <a:avLst/>
          </a:prstGeom>
          <a:noFill/>
        </p:spPr>
        <p:txBody>
          <a:bodyPr wrap="square" rtlCol="0">
            <a:spAutoFit/>
          </a:bodyPr>
          <a:lstStyle/>
          <a:p>
            <a:r>
              <a:rPr lang="zh-CN" altLang="en-US" sz="2800" b="1" dirty="0"/>
              <a:t>法律底线</a:t>
            </a:r>
            <a:endParaRPr lang="zh-CN" altLang="en-US" sz="2800" b="1" dirty="0"/>
          </a:p>
        </p:txBody>
      </p:sp>
      <p:cxnSp>
        <p:nvCxnSpPr>
          <p:cNvPr id="8" name="直接连接符 7"/>
          <p:cNvCxnSpPr/>
          <p:nvPr/>
        </p:nvCxnSpPr>
        <p:spPr>
          <a:xfrm>
            <a:off x="3272790" y="3079115"/>
            <a:ext cx="53238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p:nvPr>
            <p:ph type="title"/>
          </p:nvPr>
        </p:nvSpPr>
        <p:spPr/>
        <p:txBody>
          <a:bodyPr>
            <a:normAutofit/>
          </a:bodyPr>
          <a:p>
            <a:r>
              <a:rPr lang="zh-CN" altLang="en-US"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管理教育党员的三道关口</a:t>
            </a:r>
            <a:endParaRPr lang="zh-CN" altLang="en-US"/>
          </a:p>
        </p:txBody>
      </p:sp>
      <p:sp>
        <p:nvSpPr>
          <p:cNvPr id="11" name="文本框 10"/>
          <p:cNvSpPr txBox="1"/>
          <p:nvPr/>
        </p:nvSpPr>
        <p:spPr>
          <a:xfrm>
            <a:off x="4857115" y="1920875"/>
            <a:ext cx="2154555" cy="645160"/>
          </a:xfrm>
          <a:prstGeom prst="rect">
            <a:avLst/>
          </a:prstGeom>
          <a:noFill/>
        </p:spPr>
        <p:txBody>
          <a:bodyPr wrap="square" rtlCol="0">
            <a:spAutoFit/>
          </a:bodyPr>
          <a:p>
            <a:r>
              <a:rPr lang="zh-CN" altLang="en-US" sz="3600" b="1">
                <a:solidFill>
                  <a:schemeClr val="tx1"/>
                </a:solidFill>
                <a:uFillTx/>
              </a:rPr>
              <a:t>三道关口</a:t>
            </a:r>
            <a:endParaRPr lang="zh-CN" altLang="en-US" sz="3600" b="1">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 name="图片 29" descr="图片包含 室内, 餐桌&#10;&#10;已生成高可信度的说明"/>
          <p:cNvPicPr>
            <a:picLocks noChangeAspect="1"/>
          </p:cNvPicPr>
          <p:nvPr/>
        </p:nvPicPr>
        <p:blipFill rotWithShape="1">
          <a:blip r:embed="rId1" cstate="screen"/>
          <a:srcRect l="289" t="40987" r="289" b="8861"/>
          <a:stretch>
            <a:fillRect/>
          </a:stretch>
        </p:blipFill>
        <p:spPr>
          <a:xfrm flipH="1">
            <a:off x="-15240" y="2218055"/>
            <a:ext cx="12207240" cy="4639945"/>
          </a:xfrm>
          <a:prstGeom prst="rect">
            <a:avLst/>
          </a:prstGeom>
        </p:spPr>
      </p:pic>
      <p:sp>
        <p:nvSpPr>
          <p:cNvPr id="7" name="文本框 6"/>
          <p:cNvSpPr txBox="1"/>
          <p:nvPr/>
        </p:nvSpPr>
        <p:spPr>
          <a:xfrm>
            <a:off x="0" y="21375"/>
            <a:ext cx="2162629" cy="2800767"/>
          </a:xfrm>
          <a:prstGeom prst="rect">
            <a:avLst/>
          </a:prstGeom>
          <a:noFill/>
        </p:spPr>
        <p:txBody>
          <a:bodyPr wrap="square" rtlCol="0" anchor="t">
            <a:spAutoFit/>
          </a:bodyPr>
          <a:lstStyle/>
          <a:p>
            <a:pPr algn="ctr"/>
            <a:r>
              <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目</a:t>
            </a:r>
            <a:endPar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r>
              <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录</a:t>
            </a:r>
            <a:endPar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5" name="MH_Number_1">
            <a:hlinkClick r:id="rId2" action="ppaction://hlinksldjump"/>
          </p:cNvPr>
          <p:cNvSpPr/>
          <p:nvPr>
            <p:custDataLst>
              <p:tags r:id="rId3"/>
            </p:custDataLst>
          </p:nvPr>
        </p:nvSpPr>
        <p:spPr>
          <a:xfrm>
            <a:off x="3412950" y="1769619"/>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MH_Others_3"/>
          <p:cNvSpPr/>
          <p:nvPr>
            <p:custDataLst>
              <p:tags r:id="rId4"/>
            </p:custDataLst>
          </p:nvPr>
        </p:nvSpPr>
        <p:spPr>
          <a:xfrm>
            <a:off x="2969577" y="2123217"/>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7" name="MH_Entry_1">
            <a:hlinkClick r:id="rId2" action="ppaction://hlinksldjump"/>
          </p:cNvPr>
          <p:cNvSpPr/>
          <p:nvPr>
            <p:custDataLst>
              <p:tags r:id="rId5"/>
            </p:custDataLst>
          </p:nvPr>
        </p:nvSpPr>
        <p:spPr>
          <a:xfrm>
            <a:off x="2969577" y="2227993"/>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纪律严明正党风</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
        <p:nvSpPr>
          <p:cNvPr id="18" name="MH_Number_2">
            <a:hlinkClick r:id="rId6" action="ppaction://hlinksldjump"/>
          </p:cNvPr>
          <p:cNvSpPr/>
          <p:nvPr>
            <p:custDataLst>
              <p:tags r:id="rId7"/>
            </p:custDataLst>
          </p:nvPr>
        </p:nvSpPr>
        <p:spPr>
          <a:xfrm>
            <a:off x="7781745" y="1769619"/>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MH_Others_4"/>
          <p:cNvSpPr/>
          <p:nvPr>
            <p:custDataLst>
              <p:tags r:id="rId8"/>
            </p:custDataLst>
          </p:nvPr>
        </p:nvSpPr>
        <p:spPr>
          <a:xfrm>
            <a:off x="7338372" y="2123217"/>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0" name="MH_Entry_2">
            <a:hlinkClick r:id="rId6" action="ppaction://hlinksldjump"/>
          </p:cNvPr>
          <p:cNvSpPr/>
          <p:nvPr>
            <p:custDataLst>
              <p:tags r:id="rId9"/>
            </p:custDataLst>
          </p:nvPr>
        </p:nvSpPr>
        <p:spPr>
          <a:xfrm>
            <a:off x="7338372" y="2227993"/>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严格守纪重修身</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
        <p:nvSpPr>
          <p:cNvPr id="21" name="MH_Number_3">
            <a:hlinkClick r:id="" action="ppaction://noaction"/>
          </p:cNvPr>
          <p:cNvSpPr/>
          <p:nvPr>
            <p:custDataLst>
              <p:tags r:id="rId10"/>
            </p:custDataLst>
          </p:nvPr>
        </p:nvSpPr>
        <p:spPr>
          <a:xfrm>
            <a:off x="3412950" y="3279105"/>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MH_Others_5"/>
          <p:cNvSpPr/>
          <p:nvPr>
            <p:custDataLst>
              <p:tags r:id="rId11"/>
            </p:custDataLst>
          </p:nvPr>
        </p:nvSpPr>
        <p:spPr>
          <a:xfrm>
            <a:off x="2969577" y="3632703"/>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3" name="MH_Entry_3">
            <a:hlinkClick r:id="" action="ppaction://noaction"/>
          </p:cNvPr>
          <p:cNvSpPr/>
          <p:nvPr>
            <p:custDataLst>
              <p:tags r:id="rId12"/>
            </p:custDataLst>
          </p:nvPr>
        </p:nvSpPr>
        <p:spPr>
          <a:xfrm>
            <a:off x="2969577" y="3737479"/>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双管齐下知敬畏</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
        <p:nvSpPr>
          <p:cNvPr id="24" name="MH_Number_4">
            <a:hlinkClick r:id="rId13" action="ppaction://hlinksldjump"/>
          </p:cNvPr>
          <p:cNvSpPr/>
          <p:nvPr>
            <p:custDataLst>
              <p:tags r:id="rId14"/>
            </p:custDataLst>
          </p:nvPr>
        </p:nvSpPr>
        <p:spPr>
          <a:xfrm>
            <a:off x="7781745" y="3279105"/>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MH_Others_6"/>
          <p:cNvSpPr/>
          <p:nvPr>
            <p:custDataLst>
              <p:tags r:id="rId15"/>
            </p:custDataLst>
          </p:nvPr>
        </p:nvSpPr>
        <p:spPr>
          <a:xfrm>
            <a:off x="7338372" y="3632703"/>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6" name="MH_Entry_4">
            <a:hlinkClick r:id="rId13" action="ppaction://hlinksldjump"/>
          </p:cNvPr>
          <p:cNvSpPr/>
          <p:nvPr>
            <p:custDataLst>
              <p:tags r:id="rId16"/>
            </p:custDataLst>
          </p:nvPr>
        </p:nvSpPr>
        <p:spPr>
          <a:xfrm>
            <a:off x="7338372" y="3737479"/>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监督执纪担使命</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1000"/>
                                        <p:tgtEl>
                                          <p:spTgt spid="26"/>
                                        </p:tgtEl>
                                      </p:cBhvr>
                                    </p:animEffect>
                                    <p:anim calcmode="lin" valueType="num">
                                      <p:cBhvr>
                                        <p:cTn id="63" dur="1000" fill="hold"/>
                                        <p:tgtEl>
                                          <p:spTgt spid="26"/>
                                        </p:tgtEl>
                                        <p:attrNameLst>
                                          <p:attrName>ppt_x</p:attrName>
                                        </p:attrNameLst>
                                      </p:cBhvr>
                                      <p:tavLst>
                                        <p:tav tm="0">
                                          <p:val>
                                            <p:strVal val="#ppt_x"/>
                                          </p:val>
                                        </p:tav>
                                        <p:tav tm="100000">
                                          <p:val>
                                            <p:strVal val="#ppt_x"/>
                                          </p:val>
                                        </p:tav>
                                      </p:tavLst>
                                    </p:anim>
                                    <p:anim calcmode="lin" valueType="num">
                                      <p:cBhvr>
                                        <p:cTn id="6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02</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25843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管理制度化</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规范化常态化</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31750" y="733425"/>
            <a:ext cx="12181840" cy="190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37"/>
          <p:cNvSpPr txBox="1"/>
          <p:nvPr/>
        </p:nvSpPr>
        <p:spPr>
          <a:xfrm>
            <a:off x="996980" y="105797"/>
            <a:ext cx="5707605" cy="549385"/>
          </a:xfrm>
          <a:prstGeom prst="rect">
            <a:avLst/>
          </a:prstGeom>
          <a:noFill/>
        </p:spPr>
        <p:txBody>
          <a:bodyPr wrap="square" lIns="68584" tIns="34292" rIns="68584" bIns="34292"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中共十九次代表大会</a:t>
            </a:r>
            <a:r>
              <a:rPr lang="en-US" altLang="zh-CN"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重要内容解读</a:t>
            </a:r>
            <a:endPar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7" name="图片 6" descr="d8c90e4017e32acaf192915b0d76ad19"/>
          <p:cNvPicPr>
            <a:picLocks noChangeAspect="1"/>
          </p:cNvPicPr>
          <p:nvPr/>
        </p:nvPicPr>
        <p:blipFill>
          <a:blip r:embed="rId2" cstate="screen"/>
          <a:stretch>
            <a:fillRect/>
          </a:stretch>
        </p:blipFill>
        <p:spPr>
          <a:xfrm>
            <a:off x="120651" y="64200"/>
            <a:ext cx="590549" cy="577673"/>
          </a:xfrm>
          <a:prstGeom prst="rect">
            <a:avLst/>
          </a:prstGeom>
        </p:spPr>
      </p:pic>
      <p:sp>
        <p:nvSpPr>
          <p:cNvPr id="8" name="圆角矩形 7"/>
          <p:cNvSpPr/>
          <p:nvPr/>
        </p:nvSpPr>
        <p:spPr>
          <a:xfrm>
            <a:off x="734096" y="1352281"/>
            <a:ext cx="11011436" cy="180826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996980" y="1684750"/>
            <a:ext cx="10471119" cy="922020"/>
          </a:xfrm>
          <a:prstGeom prst="rect">
            <a:avLst/>
          </a:prstGeom>
          <a:noFill/>
        </p:spPr>
        <p:txBody>
          <a:bodyPr wrap="square" rtlCol="0">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党的十八大以来，以习近平同志为核心的党中央坚持全面从严治党，不断推进管党治党的制度化规范化经常化</a:t>
            </a:r>
            <a:endPar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rotWithShape="1">
          <a:blip r:embed="rId3" cstate="screen"/>
          <a:srcRect/>
          <a:stretch>
            <a:fillRect/>
          </a:stretch>
        </p:blipFill>
        <p:spPr>
          <a:xfrm>
            <a:off x="7789758" y="3450077"/>
            <a:ext cx="3678341" cy="255067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p:cNvSpPr txBox="1"/>
          <p:nvPr/>
        </p:nvSpPr>
        <p:spPr>
          <a:xfrm>
            <a:off x="996980" y="4056000"/>
            <a:ext cx="6792778" cy="175323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一、把党的政治建设摆在首位</a:t>
            </a:r>
            <a:endParaRPr lang="zh-CN" altLang="en-US" dirty="0" smtClea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二、持之以恒正风肃纪</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三、加强思想政治建设和党员干部队伍建设</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四、强化和完善党内监督体系</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3"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734096" y="1352281"/>
            <a:ext cx="11011436" cy="45561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1" cstate="screen"/>
          <a:stretch>
            <a:fillRect/>
          </a:stretch>
        </p:blipFill>
        <p:spPr>
          <a:xfrm>
            <a:off x="938823" y="76980"/>
            <a:ext cx="9594166" cy="2513941"/>
          </a:xfrm>
          <a:prstGeom prst="rect">
            <a:avLst/>
          </a:prstGeom>
        </p:spPr>
      </p:pic>
      <p:sp>
        <p:nvSpPr>
          <p:cNvPr id="9" name="文本框 8"/>
          <p:cNvSpPr txBox="1"/>
          <p:nvPr/>
        </p:nvSpPr>
        <p:spPr>
          <a:xfrm>
            <a:off x="2292439" y="833310"/>
            <a:ext cx="7894749" cy="553085"/>
          </a:xfrm>
          <a:prstGeom prst="rect">
            <a:avLst/>
          </a:prstGeom>
          <a:noFill/>
        </p:spPr>
        <p:txBody>
          <a:bodyPr wrap="square" rtlCol="0">
            <a:spAutoFit/>
          </a:bodyPr>
          <a:lstStyle/>
          <a:p>
            <a:pPr algn="ctr"/>
            <a:r>
              <a:rPr lang="zh-CN" altLang="en-US"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全面从严治党要坚持</a:t>
            </a:r>
            <a:r>
              <a:rPr lang="en-US" altLang="zh-CN"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两个结合</a:t>
            </a:r>
            <a:r>
              <a:rPr lang="en-US" altLang="zh-CN"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2292350" y="1901190"/>
            <a:ext cx="3045460" cy="408146"/>
          </a:xfrm>
          <a:prstGeom prst="flowChartAlternateProcess">
            <a:avLst/>
          </a:prstGeom>
          <a:noFill/>
          <a:ln>
            <a:solidFill>
              <a:schemeClr val="bg2">
                <a:lumMod val="40000"/>
                <a:lumOff val="60000"/>
              </a:schemeClr>
            </a:solidFill>
          </a:ln>
        </p:spPr>
        <p:txBody>
          <a:bodyPr wrap="square" rtlCol="0">
            <a:spAutoFit/>
          </a:bodyPr>
          <a:p>
            <a:r>
              <a:rPr lang="en-US" altLang="zh-CN" b="1">
                <a:solidFill>
                  <a:schemeClr val="tx1"/>
                </a:solidFill>
                <a:uFillTx/>
              </a:rPr>
              <a:t>”</a:t>
            </a:r>
            <a:r>
              <a:rPr lang="zh-CN" altLang="en-US" b="1">
                <a:solidFill>
                  <a:schemeClr val="tx1"/>
                </a:solidFill>
                <a:uFillTx/>
              </a:rPr>
              <a:t>思想建党和制度建党结合“</a:t>
            </a:r>
            <a:endParaRPr lang="zh-CN" altLang="en-US" b="1">
              <a:solidFill>
                <a:schemeClr val="tx1"/>
              </a:solidFill>
              <a:uFillTx/>
            </a:endParaRPr>
          </a:p>
        </p:txBody>
      </p:sp>
      <p:sp>
        <p:nvSpPr>
          <p:cNvPr id="3" name="文本框 2"/>
          <p:cNvSpPr txBox="1"/>
          <p:nvPr/>
        </p:nvSpPr>
        <p:spPr>
          <a:xfrm>
            <a:off x="2049145" y="2590800"/>
            <a:ext cx="7893685" cy="645160"/>
          </a:xfrm>
          <a:prstGeom prst="rect">
            <a:avLst/>
          </a:prstGeom>
          <a:noFill/>
        </p:spPr>
        <p:txBody>
          <a:bodyPr wrap="square" rtlCol="0">
            <a:spAutoFit/>
          </a:bodyPr>
          <a:p>
            <a:r>
              <a:rPr lang="zh-CN" altLang="en-US"/>
              <a:t>习近平总书记指出：</a:t>
            </a:r>
            <a:r>
              <a:rPr lang="en-US" altLang="zh-CN"/>
              <a:t>”</a:t>
            </a:r>
            <a:r>
              <a:rPr lang="zh-CN" altLang="en-US" i="1">
                <a:solidFill>
                  <a:schemeClr val="tx1"/>
                </a:solidFill>
                <a:uFillTx/>
              </a:rPr>
              <a:t>从严治党靠教育，也靠制度，二者一柔一刚，要同向发力，同时发力。</a:t>
            </a:r>
            <a:r>
              <a:rPr lang="en-US" altLang="zh-CN"/>
              <a:t>“</a:t>
            </a:r>
            <a:r>
              <a:rPr lang="zh-CN" altLang="en-US"/>
              <a:t>思想治党，侧重以内促外，制度治党，侧重以外促内。</a:t>
            </a:r>
            <a:endParaRPr lang="zh-CN" altLang="en-US"/>
          </a:p>
        </p:txBody>
      </p:sp>
      <p:sp>
        <p:nvSpPr>
          <p:cNvPr id="4" name="文本框 3"/>
          <p:cNvSpPr txBox="1"/>
          <p:nvPr/>
        </p:nvSpPr>
        <p:spPr>
          <a:xfrm>
            <a:off x="2292350" y="3426460"/>
            <a:ext cx="3810000" cy="411042"/>
          </a:xfrm>
          <a:prstGeom prst="flowChartAlternateProcess">
            <a:avLst/>
          </a:prstGeom>
          <a:noFill/>
          <a:ln>
            <a:solidFill>
              <a:schemeClr val="bg2">
                <a:lumMod val="40000"/>
                <a:lumOff val="60000"/>
              </a:schemeClr>
            </a:solidFill>
          </a:ln>
        </p:spPr>
        <p:txBody>
          <a:bodyPr wrap="square" rtlCol="0">
            <a:spAutoFit/>
          </a:bodyPr>
          <a:p>
            <a:r>
              <a:rPr lang="en-US" altLang="zh-CN" b="1">
                <a:solidFill>
                  <a:schemeClr val="tx1"/>
                </a:solidFill>
                <a:uFillTx/>
              </a:rPr>
              <a:t>”</a:t>
            </a:r>
            <a:r>
              <a:rPr lang="zh-CN" altLang="en-US" b="1">
                <a:solidFill>
                  <a:schemeClr val="tx1"/>
                </a:solidFill>
                <a:uFillTx/>
              </a:rPr>
              <a:t>依规治党与以德治党紧密结合“</a:t>
            </a:r>
            <a:endParaRPr lang="zh-CN" altLang="en-US" b="1">
              <a:solidFill>
                <a:schemeClr val="tx1"/>
              </a:solidFill>
              <a:uFillTx/>
            </a:endParaRPr>
          </a:p>
        </p:txBody>
      </p:sp>
      <p:sp>
        <p:nvSpPr>
          <p:cNvPr id="5" name="文本框 4"/>
          <p:cNvSpPr txBox="1"/>
          <p:nvPr/>
        </p:nvSpPr>
        <p:spPr>
          <a:xfrm>
            <a:off x="2064385" y="4072890"/>
            <a:ext cx="7740650" cy="645160"/>
          </a:xfrm>
          <a:prstGeom prst="rect">
            <a:avLst/>
          </a:prstGeom>
          <a:noFill/>
        </p:spPr>
        <p:txBody>
          <a:bodyPr wrap="square" rtlCol="0">
            <a:spAutoFit/>
          </a:bodyPr>
          <a:p>
            <a:r>
              <a:rPr lang="zh-CN" altLang="en-US"/>
              <a:t>依规治党作为制度治党的具体表现，要求严明党的纪律特别是政治纪律和政治规矩；以德治党旨在落实思想建党要求。</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smtClean="0">
                <a:solidFill>
                  <a:schemeClr val="accent1"/>
                </a:solidFill>
                <a:latin typeface="Arial" panose="020B0604020202020204" pitchFamily="34" charset="0"/>
                <a:ea typeface="微软雅黑" panose="020B0503020204020204" pitchFamily="34" charset="-122"/>
              </a:rPr>
              <a:t>03</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427980"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以增强党性为</a:t>
            </a:r>
            <a:endParaRPr 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重点加强教育</a:t>
            </a:r>
            <a:endParaRPr lang="zh-CN"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31750" y="733425"/>
            <a:ext cx="12181840" cy="190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37"/>
          <p:cNvSpPr txBox="1"/>
          <p:nvPr/>
        </p:nvSpPr>
        <p:spPr>
          <a:xfrm>
            <a:off x="996980" y="105797"/>
            <a:ext cx="5707605" cy="549385"/>
          </a:xfrm>
          <a:prstGeom prst="rect">
            <a:avLst/>
          </a:prstGeom>
          <a:noFill/>
        </p:spPr>
        <p:txBody>
          <a:bodyPr wrap="square" lIns="68584" tIns="34292" rIns="68584" bIns="34292"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中共十九次代表大会</a:t>
            </a:r>
            <a:r>
              <a:rPr lang="en-US" altLang="zh-CN"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重要内容解读</a:t>
            </a:r>
            <a:endPar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7" name="图片 6" descr="d8c90e4017e32acaf192915b0d76ad19"/>
          <p:cNvPicPr>
            <a:picLocks noChangeAspect="1"/>
          </p:cNvPicPr>
          <p:nvPr/>
        </p:nvPicPr>
        <p:blipFill>
          <a:blip r:embed="rId2" cstate="screen"/>
          <a:stretch>
            <a:fillRect/>
          </a:stretch>
        </p:blipFill>
        <p:spPr>
          <a:xfrm>
            <a:off x="120651" y="64200"/>
            <a:ext cx="590549" cy="577673"/>
          </a:xfrm>
          <a:prstGeom prst="rect">
            <a:avLst/>
          </a:prstGeom>
        </p:spPr>
      </p:pic>
      <p:sp>
        <p:nvSpPr>
          <p:cNvPr id="8" name="圆角矩形 7"/>
          <p:cNvSpPr/>
          <p:nvPr/>
        </p:nvSpPr>
        <p:spPr>
          <a:xfrm>
            <a:off x="589915" y="1138555"/>
            <a:ext cx="11011535" cy="500443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2298700" y="1748155"/>
            <a:ext cx="7167245" cy="3784600"/>
          </a:xfrm>
          <a:prstGeom prst="rect">
            <a:avLst/>
          </a:prstGeom>
          <a:noFill/>
        </p:spPr>
        <p:txBody>
          <a:bodyPr wrap="square" rtlCol="0">
            <a:spAutoFit/>
          </a:bodyPr>
          <a:lstStyle/>
          <a:p>
            <a:pPr>
              <a:lnSpc>
                <a:spcPct val="150000"/>
              </a:lnSpc>
            </a:pPr>
            <a:r>
              <a:rPr lang="zh-CN" altLang="en-US" sz="3200" b="1" dirty="0">
                <a:solidFill>
                  <a:srgbClr val="C00000"/>
                </a:solidFill>
                <a:uFillTx/>
                <a:latin typeface="微软雅黑" panose="020B0503020204020204" pitchFamily="34" charset="-122"/>
                <a:ea typeface="微软雅黑" panose="020B0503020204020204" pitchFamily="34" charset="-122"/>
                <a:sym typeface="微软雅黑" panose="020B0503020204020204" pitchFamily="34" charset="-122"/>
              </a:rPr>
              <a:t>十九大报告提出以增强党性，提高素质为重点加强党员教育，表明我们党是一个马克思主义政党，对</a:t>
            </a:r>
            <a:r>
              <a:rPr lang="zh-CN" altLang="en-US" sz="3200" b="1" u="sng" dirty="0">
                <a:solidFill>
                  <a:srgbClr val="C00000"/>
                </a:solidFill>
                <a:uFillTx/>
                <a:latin typeface="微软雅黑" panose="020B0503020204020204" pitchFamily="34" charset="-122"/>
                <a:ea typeface="微软雅黑" panose="020B0503020204020204" pitchFamily="34" charset="-122"/>
                <a:sym typeface="微软雅黑" panose="020B0503020204020204" pitchFamily="34" charset="-122"/>
              </a:rPr>
              <a:t>马克思的信仰，对社会主义的信仰和共产主义的信仰</a:t>
            </a:r>
            <a:r>
              <a:rPr lang="zh-CN" altLang="en-US" sz="3200" b="1" dirty="0">
                <a:solidFill>
                  <a:srgbClr val="C00000"/>
                </a:solidFill>
                <a:uFillTx/>
                <a:latin typeface="微软雅黑" panose="020B0503020204020204" pitchFamily="34" charset="-122"/>
                <a:ea typeface="微软雅黑" panose="020B0503020204020204" pitchFamily="34" charset="-122"/>
                <a:sym typeface="微软雅黑" panose="020B0503020204020204" pitchFamily="34" charset="-122"/>
              </a:rPr>
              <a:t>就是每一位党员的根本政治信仰。</a:t>
            </a:r>
            <a:endParaRPr lang="zh-CN" altLang="en-US" sz="3200" b="1" dirty="0">
              <a:solidFill>
                <a:srgbClr val="C00000"/>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95b4a9736372"/>
          <p:cNvPicPr>
            <a:picLocks noChangeAspect="1"/>
          </p:cNvPicPr>
          <p:nvPr/>
        </p:nvPicPr>
        <p:blipFill>
          <a:blip r:embed="rId1" cstate="screen"/>
          <a:srcRect r="14465" b="4247"/>
          <a:stretch>
            <a:fillRect/>
          </a:stretch>
        </p:blipFill>
        <p:spPr>
          <a:xfrm>
            <a:off x="-15240" y="5715"/>
            <a:ext cx="12278360" cy="6871970"/>
          </a:xfrm>
          <a:prstGeom prst="rect">
            <a:avLst/>
          </a:prstGeom>
        </p:spPr>
      </p:pic>
      <p:pic>
        <p:nvPicPr>
          <p:cNvPr id="15" name="图片 14" descr="dh"/>
          <p:cNvPicPr>
            <a:picLocks noChangeAspect="1"/>
          </p:cNvPicPr>
          <p:nvPr/>
        </p:nvPicPr>
        <p:blipFill rotWithShape="1">
          <a:blip r:embed="rId2" cstate="screen"/>
          <a:srcRect/>
          <a:stretch>
            <a:fillRect/>
          </a:stretch>
        </p:blipFill>
        <p:spPr>
          <a:xfrm>
            <a:off x="9279255" y="4314190"/>
            <a:ext cx="2983865" cy="2563495"/>
          </a:xfrm>
          <a:prstGeom prst="rect">
            <a:avLst/>
          </a:prstGeom>
        </p:spPr>
      </p:pic>
      <p:pic>
        <p:nvPicPr>
          <p:cNvPr id="18" name="图片 17" descr="d8c90e4017e32acaf192915b0d76ad19"/>
          <p:cNvPicPr>
            <a:picLocks noChangeAspect="1"/>
          </p:cNvPicPr>
          <p:nvPr/>
        </p:nvPicPr>
        <p:blipFill>
          <a:blip r:embed="rId3" cstate="screen"/>
          <a:stretch>
            <a:fillRect/>
          </a:stretch>
        </p:blipFill>
        <p:spPr>
          <a:xfrm>
            <a:off x="285946" y="267354"/>
            <a:ext cx="1485265" cy="1452880"/>
          </a:xfrm>
          <a:prstGeom prst="rect">
            <a:avLst/>
          </a:prstGeom>
        </p:spPr>
      </p:pic>
      <p:pic>
        <p:nvPicPr>
          <p:cNvPr id="11" name="图片 10" descr="图层 6"/>
          <p:cNvPicPr>
            <a:picLocks noChangeAspect="1"/>
          </p:cNvPicPr>
          <p:nvPr/>
        </p:nvPicPr>
        <p:blipFill rotWithShape="1">
          <a:blip r:embed="rId4" cstate="screen"/>
          <a:srcRect l="4560" t="12159" r="4532"/>
          <a:stretch>
            <a:fillRect/>
          </a:stretch>
        </p:blipFill>
        <p:spPr>
          <a:xfrm>
            <a:off x="-15241" y="6038215"/>
            <a:ext cx="12278361" cy="839470"/>
          </a:xfrm>
          <a:prstGeom prst="rect">
            <a:avLst/>
          </a:prstGeom>
        </p:spPr>
      </p:pic>
      <p:sp>
        <p:nvSpPr>
          <p:cNvPr id="2" name="文本框 1"/>
          <p:cNvSpPr txBox="1"/>
          <p:nvPr/>
        </p:nvSpPr>
        <p:spPr>
          <a:xfrm>
            <a:off x="2081807" y="1720234"/>
            <a:ext cx="8014970" cy="1851025"/>
          </a:xfrm>
          <a:prstGeom prst="rect">
            <a:avLst/>
          </a:prstGeom>
          <a:noFill/>
        </p:spPr>
        <p:txBody>
          <a:bodyPr wrap="none" rtlCol="0">
            <a:spAutoFit/>
          </a:bodyPr>
          <a:lstStyle/>
          <a:p>
            <a:pPr>
              <a:lnSpc>
                <a:spcPct val="130000"/>
              </a:lnSpc>
            </a:pPr>
            <a:r>
              <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监督执纪担使命</a:t>
            </a:r>
            <a:endPar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01</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25843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强化监督</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执纪问责</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监督执纪的的</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四中形态</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6" name="椭圆 5"/>
          <p:cNvSpPr/>
          <p:nvPr/>
        </p:nvSpPr>
        <p:spPr>
          <a:xfrm>
            <a:off x="1539547" y="3013786"/>
            <a:ext cx="1847461" cy="1847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7"/>
          <p:cNvSpPr txBox="1"/>
          <p:nvPr/>
        </p:nvSpPr>
        <p:spPr>
          <a:xfrm>
            <a:off x="1973130" y="3522266"/>
            <a:ext cx="979715" cy="829945"/>
          </a:xfrm>
          <a:prstGeom prst="rect">
            <a:avLst/>
          </a:prstGeom>
          <a:noFill/>
        </p:spPr>
        <p:txBody>
          <a:bodyPr wrap="square" rtlCol="0">
            <a:spAutoFit/>
          </a:bodyPr>
          <a:lstStyle/>
          <a:p>
            <a:r>
              <a:rPr lang="zh-CN" altLang="en-US" sz="2400" dirty="0">
                <a:solidFill>
                  <a:schemeClr val="bg1"/>
                </a:solidFill>
              </a:rPr>
              <a:t>四种形态</a:t>
            </a:r>
            <a:endParaRPr lang="zh-CN" altLang="en-US" sz="2400" dirty="0">
              <a:solidFill>
                <a:schemeClr val="bg1"/>
              </a:solidFill>
            </a:endParaRPr>
          </a:p>
        </p:txBody>
      </p:sp>
      <p:cxnSp>
        <p:nvCxnSpPr>
          <p:cNvPr id="15" name="直接连接符 14"/>
          <p:cNvCxnSpPr/>
          <p:nvPr/>
        </p:nvCxnSpPr>
        <p:spPr>
          <a:xfrm flipV="1">
            <a:off x="3303037" y="2575249"/>
            <a:ext cx="1035698" cy="86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338735" y="2575249"/>
            <a:ext cx="3396343"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46533" y="2205917"/>
            <a:ext cx="2388637" cy="368300"/>
          </a:xfrm>
          <a:prstGeom prst="rect">
            <a:avLst/>
          </a:prstGeom>
          <a:noFill/>
        </p:spPr>
        <p:txBody>
          <a:bodyPr wrap="square" rtlCol="0">
            <a:spAutoFit/>
          </a:bodyPr>
          <a:lstStyle/>
          <a:p>
            <a:r>
              <a:rPr lang="zh-CN" altLang="en-US" dirty="0" smtClean="0"/>
              <a:t>党内关系正常化</a:t>
            </a:r>
            <a:endParaRPr lang="zh-CN" altLang="en-US" dirty="0"/>
          </a:p>
        </p:txBody>
      </p:sp>
      <p:cxnSp>
        <p:nvCxnSpPr>
          <p:cNvPr id="22" name="直接连接符 21"/>
          <p:cNvCxnSpPr/>
          <p:nvPr/>
        </p:nvCxnSpPr>
        <p:spPr>
          <a:xfrm flipV="1">
            <a:off x="3387008" y="3153747"/>
            <a:ext cx="1054363" cy="625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41371" y="3153747"/>
            <a:ext cx="3293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 idx="6"/>
          </p:cNvCxnSpPr>
          <p:nvPr/>
        </p:nvCxnSpPr>
        <p:spPr>
          <a:xfrm flipV="1">
            <a:off x="3387008" y="3937516"/>
            <a:ext cx="43480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03037" y="435345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217437" y="5267855"/>
            <a:ext cx="4021494"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14545" y="2784475"/>
            <a:ext cx="4039235" cy="368300"/>
          </a:xfrm>
          <a:prstGeom prst="rect">
            <a:avLst/>
          </a:prstGeom>
          <a:noFill/>
        </p:spPr>
        <p:txBody>
          <a:bodyPr wrap="square" rtlCol="0">
            <a:spAutoFit/>
          </a:bodyPr>
          <a:lstStyle/>
          <a:p>
            <a:r>
              <a:rPr lang="zh-CN" altLang="en-US" dirty="0"/>
              <a:t>党纪轻处分和组织处理要成为大多数</a:t>
            </a:r>
            <a:endParaRPr lang="zh-CN" altLang="en-US" dirty="0"/>
          </a:p>
        </p:txBody>
      </p:sp>
      <p:sp>
        <p:nvSpPr>
          <p:cNvPr id="44" name="TextBox 43"/>
          <p:cNvSpPr txBox="1"/>
          <p:nvPr/>
        </p:nvSpPr>
        <p:spPr>
          <a:xfrm>
            <a:off x="4746647" y="3568186"/>
            <a:ext cx="4069080" cy="368300"/>
          </a:xfrm>
          <a:prstGeom prst="rect">
            <a:avLst/>
          </a:prstGeom>
          <a:noFill/>
        </p:spPr>
        <p:txBody>
          <a:bodyPr wrap="none" rtlCol="0">
            <a:spAutoFit/>
          </a:bodyPr>
          <a:lstStyle/>
          <a:p>
            <a:r>
              <a:rPr lang="zh-CN" altLang="en-US" dirty="0" smtClean="0"/>
              <a:t>严重违纪重处分，职务调整应当是少数</a:t>
            </a:r>
            <a:endParaRPr lang="zh-CN" altLang="en-US" dirty="0"/>
          </a:p>
        </p:txBody>
      </p:sp>
      <p:sp>
        <p:nvSpPr>
          <p:cNvPr id="46" name="TextBox 45"/>
          <p:cNvSpPr txBox="1"/>
          <p:nvPr/>
        </p:nvSpPr>
        <p:spPr>
          <a:xfrm>
            <a:off x="4614545" y="4898390"/>
            <a:ext cx="5245100" cy="368300"/>
          </a:xfrm>
          <a:prstGeom prst="rect">
            <a:avLst/>
          </a:prstGeom>
          <a:noFill/>
        </p:spPr>
        <p:txBody>
          <a:bodyPr wrap="square" rtlCol="0">
            <a:spAutoFit/>
          </a:bodyPr>
          <a:lstStyle/>
          <a:p>
            <a:r>
              <a:rPr lang="zh-CN" altLang="en-US" dirty="0"/>
              <a:t>严重违纪涉嫌违法立案审查的只能是极少数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90550" y="1352550"/>
            <a:ext cx="11011535" cy="512127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3" cstate="screen"/>
          <a:stretch>
            <a:fillRect/>
          </a:stretch>
        </p:blipFill>
        <p:spPr>
          <a:xfrm>
            <a:off x="2616591" y="76980"/>
            <a:ext cx="6850966" cy="2513941"/>
          </a:xfrm>
          <a:prstGeom prst="rect">
            <a:avLst/>
          </a:prstGeom>
        </p:spPr>
      </p:pic>
      <p:sp>
        <p:nvSpPr>
          <p:cNvPr id="9" name="文本框 8"/>
          <p:cNvSpPr txBox="1"/>
          <p:nvPr/>
        </p:nvSpPr>
        <p:spPr>
          <a:xfrm>
            <a:off x="3581059" y="953707"/>
            <a:ext cx="4970254" cy="645160"/>
          </a:xfrm>
          <a:prstGeom prst="rect">
            <a:avLst/>
          </a:prstGeom>
          <a:noFill/>
        </p:spPr>
        <p:txBody>
          <a:bodyPr wrap="square" rtlCol="0">
            <a:spAutoFit/>
          </a:bodyPr>
          <a:lstStyle/>
          <a:p>
            <a:pPr algn="ctr"/>
            <a:r>
              <a:rPr lang="en-US" altLang="zh-CN" b="1" spc="300" dirty="0" smtClean="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b="1" spc="300" dirty="0" smtClean="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rPr>
              <a:t>上半年全国检查机关运用监督执纪</a:t>
            </a:r>
            <a:r>
              <a:rPr lang="en-US" altLang="zh-CN" b="1" spc="300" dirty="0" smtClean="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spc="300" dirty="0" smtClean="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rPr>
              <a:t>四种形态</a:t>
            </a:r>
            <a:r>
              <a:rPr lang="en-US" altLang="zh-CN" b="1" spc="300" dirty="0" smtClean="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spc="300" dirty="0" smtClean="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rPr>
              <a:t>的情况</a:t>
            </a:r>
            <a:endParaRPr lang="zh-CN" altLang="en-US" b="1" spc="300" dirty="0" smtClean="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 name="图表 1"/>
          <p:cNvGraphicFramePr/>
          <p:nvPr/>
        </p:nvGraphicFramePr>
        <p:xfrm>
          <a:off x="2867025" y="1249680"/>
          <a:ext cx="6350000" cy="47625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图表 3"/>
          <p:cNvGraphicFramePr/>
          <p:nvPr/>
        </p:nvGraphicFramePr>
        <p:xfrm>
          <a:off x="2713990" y="1711325"/>
          <a:ext cx="6350000" cy="4762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02</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25843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坚持把巡视纳入全面</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lnSpc>
                <a:spcPct val="130000"/>
              </a:lnSpc>
            </a:pPr>
            <a:r>
              <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从严治党战略部署</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pic>
        <p:nvPicPr>
          <p:cNvPr id="9" name="图片 8" descr="595b4a9736372"/>
          <p:cNvPicPr>
            <a:picLocks noChangeAspect="1"/>
          </p:cNvPicPr>
          <p:nvPr/>
        </p:nvPicPr>
        <p:blipFill>
          <a:blip r:embed="rId2" cstate="screen"/>
          <a:srcRect r="14465" b="4247"/>
          <a:stretch>
            <a:fillRect/>
          </a:stretch>
        </p:blipFill>
        <p:spPr>
          <a:xfrm>
            <a:off x="-15240" y="5715"/>
            <a:ext cx="12278360" cy="6871970"/>
          </a:xfrm>
          <a:prstGeom prst="rect">
            <a:avLst/>
          </a:prstGeom>
        </p:spPr>
      </p:pic>
      <p:pic>
        <p:nvPicPr>
          <p:cNvPr id="15" name="图片 14" descr="dh"/>
          <p:cNvPicPr>
            <a:picLocks noChangeAspect="1"/>
          </p:cNvPicPr>
          <p:nvPr/>
        </p:nvPicPr>
        <p:blipFill rotWithShape="1">
          <a:blip r:embed="rId3" cstate="screen"/>
          <a:srcRect/>
          <a:stretch>
            <a:fillRect/>
          </a:stretch>
        </p:blipFill>
        <p:spPr>
          <a:xfrm>
            <a:off x="9279255" y="4314190"/>
            <a:ext cx="2983865" cy="2563495"/>
          </a:xfrm>
          <a:prstGeom prst="rect">
            <a:avLst/>
          </a:prstGeom>
        </p:spPr>
      </p:pic>
      <p:pic>
        <p:nvPicPr>
          <p:cNvPr id="18" name="图片 17" descr="d8c90e4017e32acaf192915b0d76ad19"/>
          <p:cNvPicPr>
            <a:picLocks noChangeAspect="1"/>
          </p:cNvPicPr>
          <p:nvPr/>
        </p:nvPicPr>
        <p:blipFill>
          <a:blip r:embed="rId4" cstate="screen"/>
          <a:stretch>
            <a:fillRect/>
          </a:stretch>
        </p:blipFill>
        <p:spPr>
          <a:xfrm>
            <a:off x="285946" y="267354"/>
            <a:ext cx="1485265" cy="1452880"/>
          </a:xfrm>
          <a:prstGeom prst="rect">
            <a:avLst/>
          </a:prstGeom>
        </p:spPr>
      </p:pic>
      <p:pic>
        <p:nvPicPr>
          <p:cNvPr id="11" name="图片 10" descr="图层 6"/>
          <p:cNvPicPr>
            <a:picLocks noChangeAspect="1"/>
          </p:cNvPicPr>
          <p:nvPr/>
        </p:nvPicPr>
        <p:blipFill rotWithShape="1">
          <a:blip r:embed="rId5" cstate="screen"/>
          <a:srcRect l="4560" t="12159" r="4532"/>
          <a:stretch>
            <a:fillRect/>
          </a:stretch>
        </p:blipFill>
        <p:spPr>
          <a:xfrm>
            <a:off x="-15241" y="6038215"/>
            <a:ext cx="12278361" cy="839470"/>
          </a:xfrm>
          <a:prstGeom prst="rect">
            <a:avLst/>
          </a:prstGeom>
        </p:spPr>
      </p:pic>
      <p:sp>
        <p:nvSpPr>
          <p:cNvPr id="2" name="文本框 1"/>
          <p:cNvSpPr txBox="1"/>
          <p:nvPr/>
        </p:nvSpPr>
        <p:spPr>
          <a:xfrm>
            <a:off x="2081807" y="1720234"/>
            <a:ext cx="8095486" cy="1718740"/>
          </a:xfrm>
          <a:prstGeom prst="rect">
            <a:avLst/>
          </a:prstGeom>
          <a:noFill/>
        </p:spPr>
        <p:txBody>
          <a:bodyPr wrap="none" rtlCol="0">
            <a:spAutoFit/>
          </a:bodyPr>
          <a:lstStyle/>
          <a:p>
            <a:pPr>
              <a:lnSpc>
                <a:spcPct val="130000"/>
              </a:lnSpc>
            </a:pPr>
            <a:r>
              <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纪律严明正党风</a:t>
            </a:r>
            <a:endPar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screen"/>
          <a:srcRect/>
          <a:stretch>
            <a:fillRect/>
          </a:stretch>
        </p:blipFill>
        <p:spPr>
          <a:xfrm>
            <a:off x="1249253" y="1906279"/>
            <a:ext cx="3477296" cy="37348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圆角矩形 6"/>
          <p:cNvSpPr/>
          <p:nvPr/>
        </p:nvSpPr>
        <p:spPr>
          <a:xfrm>
            <a:off x="734096" y="1352281"/>
            <a:ext cx="11011436" cy="45561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2" cstate="screen"/>
          <a:stretch>
            <a:fillRect/>
          </a:stretch>
        </p:blipFill>
        <p:spPr>
          <a:xfrm>
            <a:off x="2987901" y="76980"/>
            <a:ext cx="6237068" cy="2513941"/>
          </a:xfrm>
          <a:prstGeom prst="rect">
            <a:avLst/>
          </a:prstGeom>
        </p:spPr>
      </p:pic>
      <p:sp>
        <p:nvSpPr>
          <p:cNvPr id="9" name="文本框 8"/>
          <p:cNvSpPr txBox="1"/>
          <p:nvPr/>
        </p:nvSpPr>
        <p:spPr>
          <a:xfrm>
            <a:off x="3850783" y="927276"/>
            <a:ext cx="4494727" cy="460375"/>
          </a:xfrm>
          <a:prstGeom prst="rect">
            <a:avLst/>
          </a:prstGeom>
          <a:noFill/>
        </p:spPr>
        <p:txBody>
          <a:bodyPr wrap="square" rtlCol="0">
            <a:spAutoFit/>
          </a:bodyPr>
          <a:lstStyle/>
          <a:p>
            <a:pPr algn="ctr"/>
            <a:r>
              <a:rPr lang="zh-CN" altLang="en-US" sz="2400" b="1" spc="3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十九大对巡视工作的新部署</a:t>
            </a:r>
            <a:endParaRPr lang="zh-CN" altLang="en-US" sz="24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5243008" y="1906279"/>
            <a:ext cx="6167674" cy="2030095"/>
          </a:xfrm>
          <a:prstGeom prst="rect">
            <a:avLst/>
          </a:prstGeom>
          <a:noFill/>
        </p:spPr>
        <p:txBody>
          <a:bodyPr wrap="square" rtlCol="0">
            <a:spAutoFit/>
          </a:bodyPr>
          <a:lstStyle/>
          <a:p>
            <a:pPr>
              <a:lnSpc>
                <a:spcPct val="150000"/>
              </a:lnSpc>
            </a:pPr>
            <a:r>
              <a:rPr lang="zh-CN" altLang="en-US" sz="2800" b="1" dirty="0" smtClean="0">
                <a:latin typeface="宋体" panose="02010600030101010101" pitchFamily="2" charset="-122"/>
                <a:ea typeface="宋体" panose="02010600030101010101" pitchFamily="2" charset="-122"/>
                <a:sym typeface="微软雅黑" panose="020B0503020204020204" pitchFamily="34" charset="-122"/>
              </a:rPr>
              <a:t>深化政治巡视，坚持发现问题，形成威慑不动摇，建立巡视巡查上下联动的监督网。</a:t>
            </a:r>
            <a:endParaRPr lang="zh-CN" altLang="en-US" sz="2800" b="1" dirty="0">
              <a:latin typeface="宋体" panose="02010600030101010101" pitchFamily="2" charset="-122"/>
              <a:ea typeface="宋体" panose="02010600030101010101" pitchFamily="2"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smtClean="0">
                <a:solidFill>
                  <a:schemeClr val="accent1"/>
                </a:solidFill>
                <a:latin typeface="Arial" panose="020B0604020202020204" pitchFamily="34" charset="0"/>
                <a:ea typeface="微软雅黑" panose="020B0503020204020204" pitchFamily="34" charset="-122"/>
              </a:rPr>
              <a:t>03</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191125" y="1731917"/>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健全党内法规是全面从严治党的根本之策</a:t>
            </a:r>
            <a:endParaRPr lang="zh-CN"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31750" y="733425"/>
            <a:ext cx="12181840" cy="190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37"/>
          <p:cNvSpPr txBox="1"/>
          <p:nvPr/>
        </p:nvSpPr>
        <p:spPr>
          <a:xfrm>
            <a:off x="996980" y="105797"/>
            <a:ext cx="5707605" cy="549385"/>
          </a:xfrm>
          <a:prstGeom prst="rect">
            <a:avLst/>
          </a:prstGeom>
          <a:noFill/>
        </p:spPr>
        <p:txBody>
          <a:bodyPr wrap="square" lIns="68584" tIns="34292" rIns="68584" bIns="34292"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中共十九次代表大会</a:t>
            </a:r>
            <a:r>
              <a:rPr lang="en-US" altLang="zh-CN"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重要内容解读</a:t>
            </a:r>
            <a:endParaRPr lang="zh-CN" altLang="en-US" sz="24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7" name="图片 6" descr="d8c90e4017e32acaf192915b0d76ad19"/>
          <p:cNvPicPr>
            <a:picLocks noChangeAspect="1"/>
          </p:cNvPicPr>
          <p:nvPr/>
        </p:nvPicPr>
        <p:blipFill>
          <a:blip r:embed="rId2" cstate="screen"/>
          <a:stretch>
            <a:fillRect/>
          </a:stretch>
        </p:blipFill>
        <p:spPr>
          <a:xfrm>
            <a:off x="120651" y="64200"/>
            <a:ext cx="590549" cy="577673"/>
          </a:xfrm>
          <a:prstGeom prst="rect">
            <a:avLst/>
          </a:prstGeom>
        </p:spPr>
      </p:pic>
      <p:sp>
        <p:nvSpPr>
          <p:cNvPr id="9" name="圆角矩形 7"/>
          <p:cNvSpPr/>
          <p:nvPr/>
        </p:nvSpPr>
        <p:spPr>
          <a:xfrm>
            <a:off x="711200" y="2020332"/>
            <a:ext cx="11011436" cy="366649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1405255" y="2204085"/>
            <a:ext cx="9382125" cy="2861310"/>
          </a:xfrm>
          <a:prstGeom prst="rect">
            <a:avLst/>
          </a:prstGeom>
          <a:noFill/>
        </p:spPr>
        <p:txBody>
          <a:bodyPr wrap="square" rtlCol="0">
            <a:spAutoFit/>
          </a:bodyPr>
          <a:lstStyle/>
          <a:p>
            <a:pPr algn="ctr">
              <a:lnSpc>
                <a:spcPct val="150000"/>
              </a:lnSpc>
            </a:pP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十九大党章在</a:t>
            </a:r>
            <a:r>
              <a:rPr lang="en-US" altLang="zh-CN" sz="24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党的纪律检察机关</a:t>
            </a:r>
            <a:r>
              <a:rPr lang="en-US" altLang="zh-CN" sz="24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一章，总结五年来管党治党的实践经验，顺应全面从严治党要求，重点完善了纪检机关双重领导制度，全面驻派机制的内容；进一步明确纪检机关的职责定位，将</a:t>
            </a:r>
            <a:r>
              <a:rPr lang="en-US" altLang="zh-CN" sz="24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党的各级纪律检查委员会是党内监督专责机关，协助党的委员会推进全面从严治党，指责是监督、执纪、问责</a:t>
            </a:r>
            <a:r>
              <a:rPr lang="en-US" altLang="zh-CN" sz="24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等内容写入相关条款；</a:t>
            </a: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p:nvPr>
            <p:ph type="title"/>
          </p:nvPr>
        </p:nvSpPr>
        <p:spPr>
          <a:xfrm>
            <a:off x="213360" y="-46990"/>
            <a:ext cx="10515600" cy="1325563"/>
          </a:xfrm>
        </p:spPr>
        <p:txBody>
          <a:bodyPr>
            <a:normAutofit/>
          </a:bodyPr>
          <a:p>
            <a:r>
              <a:rPr lang="zh-CN" altLang="en-US"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党内法规体系</a:t>
            </a:r>
            <a:endParaRPr lang="zh-CN" altLang="en-US"/>
          </a:p>
        </p:txBody>
      </p:sp>
      <p:sp>
        <p:nvSpPr>
          <p:cNvPr id="5" name="等腰三角形 4"/>
          <p:cNvSpPr/>
          <p:nvPr/>
        </p:nvSpPr>
        <p:spPr>
          <a:xfrm>
            <a:off x="4451350" y="173355"/>
            <a:ext cx="2142490" cy="2157095"/>
          </a:xfrm>
          <a:prstGeom prst="triangle">
            <a:avLst>
              <a:gd name="adj" fmla="val 49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党章</a:t>
            </a:r>
            <a:endParaRPr lang="zh-CN" altLang="en-US" sz="2000" b="1"/>
          </a:p>
        </p:txBody>
      </p:sp>
      <p:sp>
        <p:nvSpPr>
          <p:cNvPr id="6" name="梯形 5"/>
          <p:cNvSpPr/>
          <p:nvPr/>
        </p:nvSpPr>
        <p:spPr>
          <a:xfrm>
            <a:off x="4110990" y="2496820"/>
            <a:ext cx="2872105" cy="7188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准则</a:t>
            </a:r>
            <a:endParaRPr lang="zh-CN" altLang="en-US"/>
          </a:p>
        </p:txBody>
      </p:sp>
      <p:sp>
        <p:nvSpPr>
          <p:cNvPr id="7" name="梯形 6"/>
          <p:cNvSpPr/>
          <p:nvPr/>
        </p:nvSpPr>
        <p:spPr>
          <a:xfrm>
            <a:off x="3744595" y="3553460"/>
            <a:ext cx="3557270" cy="100901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条例</a:t>
            </a:r>
            <a:endParaRPr lang="zh-CN" altLang="en-US"/>
          </a:p>
        </p:txBody>
      </p:sp>
      <p:sp>
        <p:nvSpPr>
          <p:cNvPr id="10" name="梯形 9"/>
          <p:cNvSpPr/>
          <p:nvPr/>
        </p:nvSpPr>
        <p:spPr>
          <a:xfrm>
            <a:off x="3375025" y="4853305"/>
            <a:ext cx="4295775" cy="99441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规则，规定，办法，细则</a:t>
            </a:r>
            <a:endParaRPr lang="zh-CN" altLang="en-US"/>
          </a:p>
        </p:txBody>
      </p:sp>
      <p:cxnSp>
        <p:nvCxnSpPr>
          <p:cNvPr id="13" name="直接连接符 12"/>
          <p:cNvCxnSpPr/>
          <p:nvPr/>
        </p:nvCxnSpPr>
        <p:spPr>
          <a:xfrm flipV="1">
            <a:off x="6332220" y="1778635"/>
            <a:ext cx="382905" cy="183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745605" y="1778635"/>
            <a:ext cx="517017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1"/>
          </p:cNvCxnSpPr>
          <p:nvPr/>
        </p:nvCxnSpPr>
        <p:spPr>
          <a:xfrm flipH="1">
            <a:off x="3750310" y="2856230"/>
            <a:ext cx="450850" cy="343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 y="3247390"/>
            <a:ext cx="359537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p:cNvCxnSpPr>
          <p:nvPr/>
        </p:nvCxnSpPr>
        <p:spPr>
          <a:xfrm>
            <a:off x="7175500" y="4058285"/>
            <a:ext cx="325120" cy="473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32700" y="4562475"/>
            <a:ext cx="44977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56500" y="5541645"/>
            <a:ext cx="183515" cy="137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785735" y="5740400"/>
            <a:ext cx="4313555"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684645" y="668655"/>
            <a:ext cx="5247005" cy="922020"/>
          </a:xfrm>
          <a:prstGeom prst="rect">
            <a:avLst/>
          </a:prstGeom>
          <a:noFill/>
        </p:spPr>
        <p:txBody>
          <a:bodyPr wrap="square" rtlCol="0">
            <a:spAutoFit/>
          </a:bodyPr>
          <a:p>
            <a:r>
              <a:rPr lang="zh-CN" altLang="en-US"/>
              <a:t>对党的性质和宗旨、路线和纲领、指导思想和奋斗目标、组织原则和组织机构、党员义务和权利以及党的纪律等做出根本规定</a:t>
            </a:r>
            <a:endParaRPr lang="zh-CN" altLang="en-US"/>
          </a:p>
        </p:txBody>
      </p:sp>
      <p:sp>
        <p:nvSpPr>
          <p:cNvPr id="25" name="文本框 24"/>
          <p:cNvSpPr txBox="1"/>
          <p:nvPr/>
        </p:nvSpPr>
        <p:spPr>
          <a:xfrm>
            <a:off x="274955" y="2534920"/>
            <a:ext cx="3502660" cy="645160"/>
          </a:xfrm>
          <a:prstGeom prst="rect">
            <a:avLst/>
          </a:prstGeom>
          <a:noFill/>
        </p:spPr>
        <p:txBody>
          <a:bodyPr wrap="square" rtlCol="0">
            <a:spAutoFit/>
          </a:bodyPr>
          <a:p>
            <a:r>
              <a:rPr lang="zh-CN" altLang="en-US"/>
              <a:t>对党的政治生活、组织生活和全体党员做出基本规定</a:t>
            </a:r>
            <a:endParaRPr lang="zh-CN" altLang="en-US"/>
          </a:p>
        </p:txBody>
      </p:sp>
      <p:sp>
        <p:nvSpPr>
          <p:cNvPr id="27" name="文本框 26"/>
          <p:cNvSpPr txBox="1"/>
          <p:nvPr/>
        </p:nvSpPr>
        <p:spPr>
          <a:xfrm>
            <a:off x="7755255" y="3544570"/>
            <a:ext cx="3808730" cy="645160"/>
          </a:xfrm>
          <a:prstGeom prst="rect">
            <a:avLst/>
          </a:prstGeom>
          <a:noFill/>
        </p:spPr>
        <p:txBody>
          <a:bodyPr wrap="square" rtlCol="0">
            <a:spAutoFit/>
          </a:bodyPr>
          <a:p>
            <a:r>
              <a:rPr lang="zh-CN" altLang="en-US"/>
              <a:t>对党的某一领域重要关系或者某一方面重要工作做出全面规定</a:t>
            </a:r>
            <a:endParaRPr lang="zh-CN" altLang="en-US"/>
          </a:p>
        </p:txBody>
      </p:sp>
      <p:sp>
        <p:nvSpPr>
          <p:cNvPr id="28" name="文本框 27"/>
          <p:cNvSpPr txBox="1"/>
          <p:nvPr/>
        </p:nvSpPr>
        <p:spPr>
          <a:xfrm>
            <a:off x="7954010" y="5043805"/>
            <a:ext cx="3503295" cy="645160"/>
          </a:xfrm>
          <a:prstGeom prst="rect">
            <a:avLst/>
          </a:prstGeom>
          <a:noFill/>
        </p:spPr>
        <p:txBody>
          <a:bodyPr wrap="square" rtlCol="0">
            <a:spAutoFit/>
          </a:bodyPr>
          <a:p>
            <a:r>
              <a:rPr lang="zh-CN" altLang="en-US"/>
              <a:t>对党的某一方面重要工作或者事项做出具体规定</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descr="d8c90e4017e32acaf192915b0d76ad19"/>
          <p:cNvPicPr>
            <a:picLocks noChangeAspect="1"/>
          </p:cNvPicPr>
          <p:nvPr/>
        </p:nvPicPr>
        <p:blipFill>
          <a:blip r:embed="rId2" cstate="screen"/>
          <a:stretch>
            <a:fillRect/>
          </a:stretch>
        </p:blipFill>
        <p:spPr>
          <a:xfrm>
            <a:off x="5195570" y="385445"/>
            <a:ext cx="1485265" cy="1452880"/>
          </a:xfrm>
          <a:prstGeom prst="rect">
            <a:avLst/>
          </a:prstGeom>
          <a:noFill/>
        </p:spPr>
      </p:pic>
      <p:sp>
        <p:nvSpPr>
          <p:cNvPr id="7" name="文本框 6"/>
          <p:cNvSpPr txBox="1"/>
          <p:nvPr/>
        </p:nvSpPr>
        <p:spPr>
          <a:xfrm>
            <a:off x="2353483" y="2550158"/>
            <a:ext cx="7485034" cy="1446550"/>
          </a:xfrm>
          <a:prstGeom prst="rect">
            <a:avLst/>
          </a:prstGeom>
          <a:noFill/>
        </p:spPr>
        <p:txBody>
          <a:bodyPr wrap="square" rtlCol="0">
            <a:spAutoFit/>
          </a:bodyPr>
          <a:lstStyle/>
          <a:p>
            <a:pPr algn="dist"/>
            <a:r>
              <a:rPr lang="zh-CN" altLang="en-US" sz="8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感谢您的聆听</a:t>
            </a:r>
            <a:endParaRPr lang="zh-CN" altLang="en-US" sz="8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01</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30542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始终把政治纪律     摆在首位</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658" y="532639"/>
            <a:ext cx="2441694"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政治纪律</a:t>
            </a:r>
            <a:endParaRPr lang="zh-CN" altLang="en-US" sz="4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圆角矩形 3"/>
          <p:cNvSpPr/>
          <p:nvPr/>
        </p:nvSpPr>
        <p:spPr>
          <a:xfrm>
            <a:off x="1842869" y="1617785"/>
            <a:ext cx="8219298" cy="42040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2194560" y="1734644"/>
            <a:ext cx="7723163" cy="3970318"/>
          </a:xfrm>
          <a:prstGeom prst="rect">
            <a:avLst/>
          </a:prstGeom>
          <a:noFill/>
        </p:spPr>
        <p:txBody>
          <a:bodyPr wrap="square" rtlCol="0">
            <a:spAutoFit/>
          </a:bodyPr>
          <a:lstStyle/>
          <a:p>
            <a:pPr>
              <a:lnSpc>
                <a:spcPct val="200000"/>
              </a:lnSpc>
            </a:pPr>
            <a:r>
              <a:rPr lang="zh-CN" altLang="en-US" dirty="0" smtClean="0"/>
              <a:t>       党</a:t>
            </a:r>
            <a:r>
              <a:rPr lang="zh-CN" altLang="en-US" dirty="0"/>
              <a:t>的政治纪律，是党的各级组织和全体党员在政治方向</a:t>
            </a:r>
            <a:r>
              <a:rPr lang="en-US" altLang="zh-CN" dirty="0"/>
              <a:t>,</a:t>
            </a:r>
            <a:r>
              <a:rPr lang="zh-CN" altLang="en-US" dirty="0"/>
              <a:t>政治立场、政治观点等方面的行为规范</a:t>
            </a:r>
            <a:r>
              <a:rPr lang="zh-CN" altLang="en-US" dirty="0" smtClean="0"/>
              <a:t>。</a:t>
            </a:r>
            <a:endParaRPr lang="en-US" altLang="zh-CN" dirty="0" smtClean="0"/>
          </a:p>
          <a:p>
            <a:pPr>
              <a:lnSpc>
                <a:spcPct val="200000"/>
              </a:lnSpc>
            </a:pPr>
            <a:r>
              <a:rPr lang="zh-CN" altLang="en-US" dirty="0" smtClean="0"/>
              <a:t>        政治</a:t>
            </a:r>
            <a:r>
              <a:rPr lang="zh-CN" altLang="en-US" dirty="0"/>
              <a:t>纪律要求各级党组织和党员，必须在政治原则、政治立场、政治观点上同党中央保持高度一致。党组织和党员对中央已经作出决定的重大方针和政策问题有不同意见，在坚决执行的前提下，可以经过一定的组织程序提出，但绝不允许自行其是，公开发表与党的路线、方针、政策相反的言论，采取同中央的决定、决议相违背的行动。</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screen"/>
          <a:srcRect/>
          <a:stretch>
            <a:fillRect/>
          </a:stretch>
        </p:blipFill>
        <p:spPr>
          <a:xfrm>
            <a:off x="1249253" y="1906279"/>
            <a:ext cx="3477296" cy="37348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圆角矩形 6"/>
          <p:cNvSpPr/>
          <p:nvPr/>
        </p:nvSpPr>
        <p:spPr>
          <a:xfrm>
            <a:off x="734096" y="1352281"/>
            <a:ext cx="11011436" cy="45561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2" cstate="screen"/>
          <a:stretch>
            <a:fillRect/>
          </a:stretch>
        </p:blipFill>
        <p:spPr>
          <a:xfrm>
            <a:off x="2987901" y="76980"/>
            <a:ext cx="6237068" cy="2513941"/>
          </a:xfrm>
          <a:prstGeom prst="rect">
            <a:avLst/>
          </a:prstGeom>
        </p:spPr>
      </p:pic>
      <p:sp>
        <p:nvSpPr>
          <p:cNvPr id="9" name="文本框 8"/>
          <p:cNvSpPr txBox="1"/>
          <p:nvPr/>
        </p:nvSpPr>
        <p:spPr>
          <a:xfrm>
            <a:off x="3850783" y="927276"/>
            <a:ext cx="4494727" cy="553998"/>
          </a:xfrm>
          <a:prstGeom prst="rect">
            <a:avLst/>
          </a:prstGeom>
          <a:noFill/>
        </p:spPr>
        <p:txBody>
          <a:bodyPr wrap="square" rtlCol="0">
            <a:spAutoFit/>
          </a:bodyPr>
          <a:lstStyle/>
          <a:p>
            <a:pPr algn="ctr"/>
            <a:r>
              <a:rPr lang="zh-CN" altLang="en-US"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中共十九大</a:t>
            </a:r>
            <a:r>
              <a:rPr lang="zh-CN" altLang="en-US" sz="3000" b="1" spc="3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会议要求</a:t>
            </a:r>
            <a:endParaRPr lang="zh-CN" altLang="en-US"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5261673" y="2481050"/>
            <a:ext cx="6167674" cy="2585323"/>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      党的十九大报告用很大篇幅阐释了全面从严治党，提出了新时代党的建设总要求，提出了“重点强化政治纪律和组织纪律，带动廉洁纪律、群众纪律、工作纪律、生活纪律严起来”这就要求我们把党的政治纪律摆在首位，始终抓好“保证全党服从中央，坚持党中央权威和集中统一领导”这一首要任务。</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734096" y="1352281"/>
            <a:ext cx="11011436" cy="45561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1" cstate="screen"/>
          <a:stretch>
            <a:fillRect/>
          </a:stretch>
        </p:blipFill>
        <p:spPr>
          <a:xfrm>
            <a:off x="1505243" y="76980"/>
            <a:ext cx="9594166" cy="2513941"/>
          </a:xfrm>
          <a:prstGeom prst="rect">
            <a:avLst/>
          </a:prstGeom>
        </p:spPr>
      </p:pic>
      <p:sp>
        <p:nvSpPr>
          <p:cNvPr id="9" name="文本框 8"/>
          <p:cNvSpPr txBox="1"/>
          <p:nvPr/>
        </p:nvSpPr>
        <p:spPr>
          <a:xfrm>
            <a:off x="2292439" y="833310"/>
            <a:ext cx="7894749" cy="553998"/>
          </a:xfrm>
          <a:prstGeom prst="rect">
            <a:avLst/>
          </a:prstGeom>
          <a:noFill/>
        </p:spPr>
        <p:txBody>
          <a:bodyPr wrap="square" rtlCol="0">
            <a:spAutoFit/>
          </a:bodyPr>
          <a:lstStyle/>
          <a:p>
            <a:pPr algn="ctr"/>
            <a:r>
              <a:rPr lang="zh-CN" altLang="en-US" sz="3000" b="1" spc="3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五年来中央查处违反政治纪律问题情况</a:t>
            </a:r>
            <a:endParaRPr lang="zh-CN" altLang="en-US" sz="3000" b="1"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1505243" y="1906279"/>
            <a:ext cx="9814634" cy="341632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         共立案审查违反政治纪律案件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万件</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处分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万人</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 其中包括中管干部</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112</a:t>
            </a: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人</a:t>
            </a:r>
            <a:endPar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dirty="0" smtClean="0"/>
              <a:t>         2014</a:t>
            </a:r>
            <a:r>
              <a:rPr lang="zh-CN" altLang="en-US" dirty="0"/>
              <a:t>年</a:t>
            </a:r>
            <a:r>
              <a:rPr lang="en-US" altLang="zh-CN" dirty="0"/>
              <a:t>9</a:t>
            </a:r>
            <a:r>
              <a:rPr lang="zh-CN" altLang="en-US" dirty="0"/>
              <a:t>月，山西省某县委接到了关于山西省委巡视组即将进驻的通知。该县委书记在安排巡视进驻准备工作时竟强调“要能保证举报箱的位置在监控可视范围内”，以此掌握举报人和举报情况。</a:t>
            </a:r>
            <a:r>
              <a:rPr lang="en-US" altLang="zh-CN" dirty="0"/>
              <a:t>10</a:t>
            </a:r>
            <a:r>
              <a:rPr lang="zh-CN" altLang="en-US" dirty="0"/>
              <a:t>月中旬，省委巡视组按时进驻该县开展巡视，该县公安局把县委和信访局附近的</a:t>
            </a:r>
            <a:r>
              <a:rPr lang="en-US" altLang="zh-CN" dirty="0"/>
              <a:t>2</a:t>
            </a:r>
            <a:r>
              <a:rPr lang="zh-CN" altLang="en-US" dirty="0"/>
              <a:t>个摄像头，对准省委巡视组设立的</a:t>
            </a:r>
            <a:r>
              <a:rPr lang="en-US" altLang="zh-CN" dirty="0"/>
              <a:t>2</a:t>
            </a:r>
            <a:r>
              <a:rPr lang="zh-CN" altLang="en-US" dirty="0"/>
              <a:t>个举报箱，并安排人巡逻值守县宾馆的举报箱。后来，省委巡视组根据群众反映到实地查看，发现这一情况后，责令该县委立即改正。该县委书记擅自安排将巡视组举报箱置于监控探头可视范围内，影响了干部群众依法行使检举权，干扰了巡视工作的正常开展，严重违反了党的政治纪律和政治规矩，</a:t>
            </a:r>
            <a:r>
              <a:rPr lang="en-US" altLang="zh-CN" dirty="0"/>
              <a:t>2014</a:t>
            </a:r>
            <a:r>
              <a:rPr lang="zh-CN" altLang="en-US" dirty="0"/>
              <a:t>年底受到严肃处理。</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658" y="532639"/>
            <a:ext cx="4134465"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我们该怎么办？</a:t>
            </a:r>
            <a:endParaRPr lang="zh-CN" altLang="en-US" sz="4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圆角矩形 3"/>
          <p:cNvSpPr/>
          <p:nvPr/>
        </p:nvSpPr>
        <p:spPr>
          <a:xfrm>
            <a:off x="2044966" y="2611807"/>
            <a:ext cx="8219298" cy="195109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2293033" y="2611807"/>
            <a:ext cx="7723163" cy="1754326"/>
          </a:xfrm>
          <a:prstGeom prst="rect">
            <a:avLst/>
          </a:prstGeom>
          <a:noFill/>
        </p:spPr>
        <p:txBody>
          <a:bodyPr wrap="square" rtlCol="0">
            <a:spAutoFit/>
          </a:bodyPr>
          <a:lstStyle/>
          <a:p>
            <a:pPr>
              <a:lnSpc>
                <a:spcPct val="200000"/>
              </a:lnSpc>
            </a:pPr>
            <a:r>
              <a:rPr lang="zh-CN" altLang="en-US" dirty="0" smtClean="0"/>
              <a:t>       我们要倍加珍惜来之不易的成绩，旗帜鲜明地讲政治，把对党忠诚、为党分忧、为党尽职、为民造福作为根本政治担当，永葆共产党人的政治本色。</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tags/tag1.xml><?xml version="1.0" encoding="utf-8"?>
<p:tagLst xmlns:p="http://schemas.openxmlformats.org/presentationml/2006/main">
  <p:tag name="MH" val="20171020112008"/>
  <p:tag name="MH_LIBRARY" val="CONTENTS"/>
  <p:tag name="MH_TYPE" val="NUMBER"/>
  <p:tag name="ID" val="553520"/>
  <p:tag name="MH_ORDER" val="1"/>
</p:tagLst>
</file>

<file path=ppt/tags/tag10.xml><?xml version="1.0" encoding="utf-8"?>
<p:tagLst xmlns:p="http://schemas.openxmlformats.org/presentationml/2006/main">
  <p:tag name="MH" val="20171020112008"/>
  <p:tag name="MH_LIBRARY" val="CONTENTS"/>
  <p:tag name="MH_TYPE" val="NUMBER"/>
  <p:tag name="ID" val="553520"/>
  <p:tag name="MH_ORDER" val="4"/>
</p:tagLst>
</file>

<file path=ppt/tags/tag11.xml><?xml version="1.0" encoding="utf-8"?>
<p:tagLst xmlns:p="http://schemas.openxmlformats.org/presentationml/2006/main">
  <p:tag name="MH" val="20171020112008"/>
  <p:tag name="MH_LIBRARY" val="CONTENTS"/>
  <p:tag name="MH_TYPE" val="OTHERS"/>
  <p:tag name="ID" val="553520"/>
</p:tagLst>
</file>

<file path=ppt/tags/tag12.xml><?xml version="1.0" encoding="utf-8"?>
<p:tagLst xmlns:p="http://schemas.openxmlformats.org/presentationml/2006/main">
  <p:tag name="MH" val="20171020112008"/>
  <p:tag name="MH_LIBRARY" val="CONTENTS"/>
  <p:tag name="MH_TYPE" val="ENTRY"/>
  <p:tag name="ID" val="553520"/>
  <p:tag name="MH_ORDER" val="4"/>
</p:tagLst>
</file>

<file path=ppt/tags/tag13.xml><?xml version="1.0" encoding="utf-8"?>
<p:tagLst xmlns:p="http://schemas.openxmlformats.org/presentationml/2006/main">
  <p:tag name="MH" val="20171020112422"/>
  <p:tag name="MH_LIBRARY" val="GRAPHIC"/>
  <p:tag name="MH_ORDER" val="Straight Connector 5"/>
</p:tagLst>
</file>

<file path=ppt/tags/tag14.xml><?xml version="1.0" encoding="utf-8"?>
<p:tagLst xmlns:p="http://schemas.openxmlformats.org/presentationml/2006/main">
  <p:tag name="MH" val="20171020112422"/>
  <p:tag name="MH_LIBRARY" val="GRAPHIC"/>
  <p:tag name="MH_ORDER" val="Straight Connector 6"/>
</p:tagLst>
</file>

<file path=ppt/tags/tag15.xml><?xml version="1.0" encoding="utf-8"?>
<p:tagLst xmlns:p="http://schemas.openxmlformats.org/presentationml/2006/main">
  <p:tag name="MH" val="20171020112422"/>
  <p:tag name="MH_LIBRARY" val="GRAPHIC"/>
  <p:tag name="MH_ORDER" val="TextBox 7"/>
</p:tagLst>
</file>

<file path=ppt/tags/tag16.xml><?xml version="1.0" encoding="utf-8"?>
<p:tagLst xmlns:p="http://schemas.openxmlformats.org/presentationml/2006/main">
  <p:tag name="MH" val="20171020112422"/>
  <p:tag name="MH_LIBRARY" val="GRAPHIC"/>
  <p:tag name="MH_ORDER" val="文本框 8"/>
</p:tagLst>
</file>

<file path=ppt/tags/tag17.xml><?xml version="1.0" encoding="utf-8"?>
<p:tagLst xmlns:p="http://schemas.openxmlformats.org/presentationml/2006/main">
  <p:tag name="MH" val="20171020112422"/>
  <p:tag name="MH_LIBRARY" val="GRAPHIC"/>
  <p:tag name="MH_ORDER" val="Straight Connector 5"/>
</p:tagLst>
</file>

<file path=ppt/tags/tag18.xml><?xml version="1.0" encoding="utf-8"?>
<p:tagLst xmlns:p="http://schemas.openxmlformats.org/presentationml/2006/main">
  <p:tag name="MH" val="20171020112422"/>
  <p:tag name="MH_LIBRARY" val="GRAPHIC"/>
  <p:tag name="MH_ORDER" val="Straight Connector 6"/>
</p:tagLst>
</file>

<file path=ppt/tags/tag19.xml><?xml version="1.0" encoding="utf-8"?>
<p:tagLst xmlns:p="http://schemas.openxmlformats.org/presentationml/2006/main">
  <p:tag name="MH" val="20171020112422"/>
  <p:tag name="MH_LIBRARY" val="GRAPHIC"/>
  <p:tag name="MH_ORDER" val="TextBox 7"/>
</p:tagLst>
</file>

<file path=ppt/tags/tag2.xml><?xml version="1.0" encoding="utf-8"?>
<p:tagLst xmlns:p="http://schemas.openxmlformats.org/presentationml/2006/main">
  <p:tag name="MH" val="20171020112008"/>
  <p:tag name="MH_LIBRARY" val="CONTENTS"/>
  <p:tag name="MH_TYPE" val="OTHERS"/>
  <p:tag name="ID" val="553520"/>
</p:tagLst>
</file>

<file path=ppt/tags/tag20.xml><?xml version="1.0" encoding="utf-8"?>
<p:tagLst xmlns:p="http://schemas.openxmlformats.org/presentationml/2006/main">
  <p:tag name="MH" val="20171020112422"/>
  <p:tag name="MH_LIBRARY" val="GRAPHIC"/>
  <p:tag name="MH_ORDER" val="文本框 8"/>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394"/>
  <p:tag name="KSO_WM_UNIT_TYPE" val="l_i"/>
  <p:tag name="KSO_WM_UNIT_INDEX" val="1_2"/>
  <p:tag name="KSO_WM_UNIT_ID" val="custom160394_11*l_i*1_2"/>
  <p:tag name="KSO_WM_UNIT_CLEAR" val="1"/>
  <p:tag name="KSO_WM_UNIT_LAYERLEVEL" val="1_1"/>
  <p:tag name="KSO_WM_DIAGRAM_GROUP_CODE" val="l1-1"/>
</p:tagLst>
</file>

<file path=ppt/tags/tag22.xml><?xml version="1.0" encoding="utf-8"?>
<p:tagLst xmlns:p="http://schemas.openxmlformats.org/presentationml/2006/main">
  <p:tag name="MH" val="20171020112422"/>
  <p:tag name="MH_LIBRARY" val="GRAPHIC"/>
  <p:tag name="MH_ORDER" val="Straight Connector 5"/>
</p:tagLst>
</file>

<file path=ppt/tags/tag23.xml><?xml version="1.0" encoding="utf-8"?>
<p:tagLst xmlns:p="http://schemas.openxmlformats.org/presentationml/2006/main">
  <p:tag name="MH" val="20171020112422"/>
  <p:tag name="MH_LIBRARY" val="GRAPHIC"/>
  <p:tag name="MH_ORDER" val="Straight Connector 6"/>
</p:tagLst>
</file>

<file path=ppt/tags/tag24.xml><?xml version="1.0" encoding="utf-8"?>
<p:tagLst xmlns:p="http://schemas.openxmlformats.org/presentationml/2006/main">
  <p:tag name="MH" val="20171020112422"/>
  <p:tag name="MH_LIBRARY" val="GRAPHIC"/>
  <p:tag name="MH_ORDER" val="TextBox 7"/>
</p:tagLst>
</file>

<file path=ppt/tags/tag25.xml><?xml version="1.0" encoding="utf-8"?>
<p:tagLst xmlns:p="http://schemas.openxmlformats.org/presentationml/2006/main">
  <p:tag name="MH" val="20171020112422"/>
  <p:tag name="MH_LIBRARY" val="GRAPHIC"/>
  <p:tag name="MH_ORDER" val="文本框 8"/>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394"/>
  <p:tag name="KSO_WM_UNIT_TYPE" val="l_i"/>
  <p:tag name="KSO_WM_UNIT_INDEX" val="1_2"/>
  <p:tag name="KSO_WM_UNIT_ID" val="custom160394_11*l_i*1_2"/>
  <p:tag name="KSO_WM_UNIT_CLEAR" val="1"/>
  <p:tag name="KSO_WM_UNIT_LAYERLEVEL" val="1_1"/>
  <p:tag name="KSO_WM_DIAGRAM_GROUP_CODE" val="l1-1"/>
</p:tagLst>
</file>

<file path=ppt/tags/tag27.xml><?xml version="1.0" encoding="utf-8"?>
<p:tagLst xmlns:p="http://schemas.openxmlformats.org/presentationml/2006/main">
  <p:tag name="MH" val="20171020112422"/>
  <p:tag name="MH_LIBRARY" val="GRAPHIC"/>
  <p:tag name="MH_ORDER" val="Straight Connector 5"/>
</p:tagLst>
</file>

<file path=ppt/tags/tag28.xml><?xml version="1.0" encoding="utf-8"?>
<p:tagLst xmlns:p="http://schemas.openxmlformats.org/presentationml/2006/main">
  <p:tag name="MH" val="20171020112422"/>
  <p:tag name="MH_LIBRARY" val="GRAPHIC"/>
  <p:tag name="MH_ORDER" val="Straight Connector 6"/>
</p:tagLst>
</file>

<file path=ppt/tags/tag29.xml><?xml version="1.0" encoding="utf-8"?>
<p:tagLst xmlns:p="http://schemas.openxmlformats.org/presentationml/2006/main">
  <p:tag name="MH" val="20171020112422"/>
  <p:tag name="MH_LIBRARY" val="GRAPHIC"/>
  <p:tag name="MH_ORDER" val="TextBox 7"/>
</p:tagLst>
</file>

<file path=ppt/tags/tag3.xml><?xml version="1.0" encoding="utf-8"?>
<p:tagLst xmlns:p="http://schemas.openxmlformats.org/presentationml/2006/main">
  <p:tag name="MH" val="20171020112008"/>
  <p:tag name="MH_LIBRARY" val="CONTENTS"/>
  <p:tag name="MH_TYPE" val="ENTRY"/>
  <p:tag name="ID" val="553520"/>
  <p:tag name="MH_ORDER" val="1"/>
</p:tagLst>
</file>

<file path=ppt/tags/tag30.xml><?xml version="1.0" encoding="utf-8"?>
<p:tagLst xmlns:p="http://schemas.openxmlformats.org/presentationml/2006/main">
  <p:tag name="MH" val="20171020112422"/>
  <p:tag name="MH_LIBRARY" val="GRAPHIC"/>
  <p:tag name="MH_ORDER" val="文本框 8"/>
</p:tagLst>
</file>

<file path=ppt/tags/tag31.xml><?xml version="1.0" encoding="utf-8"?>
<p:tagLst xmlns:p="http://schemas.openxmlformats.org/presentationml/2006/main">
  <p:tag name="MH" val="20171020112422"/>
  <p:tag name="MH_LIBRARY" val="GRAPHIC"/>
  <p:tag name="MH_ORDER" val="Straight Connector 5"/>
</p:tagLst>
</file>

<file path=ppt/tags/tag32.xml><?xml version="1.0" encoding="utf-8"?>
<p:tagLst xmlns:p="http://schemas.openxmlformats.org/presentationml/2006/main">
  <p:tag name="MH" val="20171020112422"/>
  <p:tag name="MH_LIBRARY" val="GRAPHIC"/>
  <p:tag name="MH_ORDER" val="Straight Connector 6"/>
</p:tagLst>
</file>

<file path=ppt/tags/tag33.xml><?xml version="1.0" encoding="utf-8"?>
<p:tagLst xmlns:p="http://schemas.openxmlformats.org/presentationml/2006/main">
  <p:tag name="MH" val="20171020112422"/>
  <p:tag name="MH_LIBRARY" val="GRAPHIC"/>
  <p:tag name="MH_ORDER" val="TextBox 7"/>
</p:tagLst>
</file>

<file path=ppt/tags/tag34.xml><?xml version="1.0" encoding="utf-8"?>
<p:tagLst xmlns:p="http://schemas.openxmlformats.org/presentationml/2006/main">
  <p:tag name="MH" val="20171020112422"/>
  <p:tag name="MH_LIBRARY" val="GRAPHIC"/>
  <p:tag name="MH_ORDER" val="文本框 8"/>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394"/>
  <p:tag name="KSO_WM_UNIT_TYPE" val="l_i"/>
  <p:tag name="KSO_WM_UNIT_INDEX" val="1_2"/>
  <p:tag name="KSO_WM_UNIT_ID" val="custom160394_11*l_i*1_2"/>
  <p:tag name="KSO_WM_UNIT_CLEAR" val="1"/>
  <p:tag name="KSO_WM_UNIT_LAYERLEVEL" val="1_1"/>
  <p:tag name="KSO_WM_DIAGRAM_GROUP_CODE" val="l1-1"/>
</p:tagLst>
</file>

<file path=ppt/tags/tag36.xml><?xml version="1.0" encoding="utf-8"?>
<p:tagLst xmlns:p="http://schemas.openxmlformats.org/presentationml/2006/main">
  <p:tag name="MH" val="20171020112422"/>
  <p:tag name="MH_LIBRARY" val="GRAPHIC"/>
  <p:tag name="MH_ORDER" val="Straight Connector 5"/>
</p:tagLst>
</file>

<file path=ppt/tags/tag37.xml><?xml version="1.0" encoding="utf-8"?>
<p:tagLst xmlns:p="http://schemas.openxmlformats.org/presentationml/2006/main">
  <p:tag name="MH" val="20171020112422"/>
  <p:tag name="MH_LIBRARY" val="GRAPHIC"/>
  <p:tag name="MH_ORDER" val="Straight Connector 6"/>
</p:tagLst>
</file>

<file path=ppt/tags/tag38.xml><?xml version="1.0" encoding="utf-8"?>
<p:tagLst xmlns:p="http://schemas.openxmlformats.org/presentationml/2006/main">
  <p:tag name="MH" val="20171020112422"/>
  <p:tag name="MH_LIBRARY" val="GRAPHIC"/>
  <p:tag name="MH_ORDER" val="TextBox 7"/>
</p:tagLst>
</file>

<file path=ppt/tags/tag39.xml><?xml version="1.0" encoding="utf-8"?>
<p:tagLst xmlns:p="http://schemas.openxmlformats.org/presentationml/2006/main">
  <p:tag name="MH" val="20171020112422"/>
  <p:tag name="MH_LIBRARY" val="GRAPHIC"/>
  <p:tag name="MH_ORDER" val="文本框 8"/>
</p:tagLst>
</file>

<file path=ppt/tags/tag4.xml><?xml version="1.0" encoding="utf-8"?>
<p:tagLst xmlns:p="http://schemas.openxmlformats.org/presentationml/2006/main">
  <p:tag name="MH" val="20171020112008"/>
  <p:tag name="MH_LIBRARY" val="CONTENTS"/>
  <p:tag name="MH_TYPE" val="NUMBER"/>
  <p:tag name="ID" val="553520"/>
  <p:tag name="MH_ORDER" val="2"/>
</p:tagLst>
</file>

<file path=ppt/tags/tag40.xml><?xml version="1.0" encoding="utf-8"?>
<p:tagLst xmlns:p="http://schemas.openxmlformats.org/presentationml/2006/main">
  <p:tag name="MH" val="20171020112422"/>
  <p:tag name="MH_LIBRARY" val="GRAPHIC"/>
  <p:tag name="MH_ORDER" val="Straight Connector 5"/>
</p:tagLst>
</file>

<file path=ppt/tags/tag41.xml><?xml version="1.0" encoding="utf-8"?>
<p:tagLst xmlns:p="http://schemas.openxmlformats.org/presentationml/2006/main">
  <p:tag name="MH" val="20171020112422"/>
  <p:tag name="MH_LIBRARY" val="GRAPHIC"/>
  <p:tag name="MH_ORDER" val="Straight Connector 6"/>
</p:tagLst>
</file>

<file path=ppt/tags/tag42.xml><?xml version="1.0" encoding="utf-8"?>
<p:tagLst xmlns:p="http://schemas.openxmlformats.org/presentationml/2006/main">
  <p:tag name="MH" val="20171020112422"/>
  <p:tag name="MH_LIBRARY" val="GRAPHIC"/>
  <p:tag name="MH_ORDER" val="TextBox 7"/>
</p:tagLst>
</file>

<file path=ppt/tags/tag43.xml><?xml version="1.0" encoding="utf-8"?>
<p:tagLst xmlns:p="http://schemas.openxmlformats.org/presentationml/2006/main">
  <p:tag name="MH" val="20171020112422"/>
  <p:tag name="MH_LIBRARY" val="GRAPHIC"/>
  <p:tag name="MH_ORDER" val="文本框 8"/>
</p:tagLst>
</file>

<file path=ppt/tags/tag44.xml><?xml version="1.0" encoding="utf-8"?>
<p:tagLst xmlns:p="http://schemas.openxmlformats.org/presentationml/2006/main">
  <p:tag name="MH" val="20171020112422"/>
  <p:tag name="MH_LIBRARY" val="GRAPHIC"/>
  <p:tag name="MH_ORDER" val="Straight Connector 5"/>
</p:tagLst>
</file>

<file path=ppt/tags/tag45.xml><?xml version="1.0" encoding="utf-8"?>
<p:tagLst xmlns:p="http://schemas.openxmlformats.org/presentationml/2006/main">
  <p:tag name="MH" val="20171020112422"/>
  <p:tag name="MH_LIBRARY" val="GRAPHIC"/>
  <p:tag name="MH_ORDER" val="Straight Connector 6"/>
</p:tagLst>
</file>

<file path=ppt/tags/tag46.xml><?xml version="1.0" encoding="utf-8"?>
<p:tagLst xmlns:p="http://schemas.openxmlformats.org/presentationml/2006/main">
  <p:tag name="MH" val="20171020112422"/>
  <p:tag name="MH_LIBRARY" val="GRAPHIC"/>
  <p:tag name="MH_ORDER" val="TextBox 7"/>
</p:tagLst>
</file>

<file path=ppt/tags/tag47.xml><?xml version="1.0" encoding="utf-8"?>
<p:tagLst xmlns:p="http://schemas.openxmlformats.org/presentationml/2006/main">
  <p:tag name="MH" val="20171020112422"/>
  <p:tag name="MH_LIBRARY" val="GRAPHIC"/>
  <p:tag name="MH_ORDER" val="文本框 8"/>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394"/>
  <p:tag name="KSO_WM_UNIT_TYPE" val="l_i"/>
  <p:tag name="KSO_WM_UNIT_INDEX" val="1_2"/>
  <p:tag name="KSO_WM_UNIT_ID" val="custom160394_11*l_i*1_2"/>
  <p:tag name="KSO_WM_UNIT_CLEAR" val="1"/>
  <p:tag name="KSO_WM_UNIT_LAYERLEVEL" val="1_1"/>
  <p:tag name="KSO_WM_DIAGRAM_GROUP_CODE" val="l1-1"/>
</p:tagLst>
</file>

<file path=ppt/tags/tag49.xml><?xml version="1.0" encoding="utf-8"?>
<p:tagLst xmlns:p="http://schemas.openxmlformats.org/presentationml/2006/main">
  <p:tag name="MH" val="20171020112422"/>
  <p:tag name="MH_LIBRARY" val="GRAPHIC"/>
  <p:tag name="MH_ORDER" val="Straight Connector 5"/>
</p:tagLst>
</file>

<file path=ppt/tags/tag5.xml><?xml version="1.0" encoding="utf-8"?>
<p:tagLst xmlns:p="http://schemas.openxmlformats.org/presentationml/2006/main">
  <p:tag name="MH" val="20171020112008"/>
  <p:tag name="MH_LIBRARY" val="CONTENTS"/>
  <p:tag name="MH_TYPE" val="OTHERS"/>
  <p:tag name="ID" val="553520"/>
</p:tagLst>
</file>

<file path=ppt/tags/tag50.xml><?xml version="1.0" encoding="utf-8"?>
<p:tagLst xmlns:p="http://schemas.openxmlformats.org/presentationml/2006/main">
  <p:tag name="MH" val="20171020112422"/>
  <p:tag name="MH_LIBRARY" val="GRAPHIC"/>
  <p:tag name="MH_ORDER" val="Straight Connector 6"/>
</p:tagLst>
</file>

<file path=ppt/tags/tag51.xml><?xml version="1.0" encoding="utf-8"?>
<p:tagLst xmlns:p="http://schemas.openxmlformats.org/presentationml/2006/main">
  <p:tag name="MH" val="20171020112422"/>
  <p:tag name="MH_LIBRARY" val="GRAPHIC"/>
  <p:tag name="MH_ORDER" val="TextBox 7"/>
</p:tagLst>
</file>

<file path=ppt/tags/tag52.xml><?xml version="1.0" encoding="utf-8"?>
<p:tagLst xmlns:p="http://schemas.openxmlformats.org/presentationml/2006/main">
  <p:tag name="MH" val="20171020112422"/>
  <p:tag name="MH_LIBRARY" val="GRAPHIC"/>
  <p:tag name="MH_ORDER" val="文本框 8"/>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394"/>
  <p:tag name="KSO_WM_UNIT_TYPE" val="l_i"/>
  <p:tag name="KSO_WM_UNIT_INDEX" val="1_2"/>
  <p:tag name="KSO_WM_UNIT_ID" val="custom160394_11*l_i*1_2"/>
  <p:tag name="KSO_WM_UNIT_CLEAR" val="1"/>
  <p:tag name="KSO_WM_UNIT_LAYERLEVEL" val="1_1"/>
  <p:tag name="KSO_WM_DIAGRAM_GROUP_CODE" val="l1-1"/>
</p:tagLst>
</file>

<file path=ppt/tags/tag54.xml><?xml version="1.0" encoding="utf-8"?>
<p:tagLst xmlns:p="http://schemas.openxmlformats.org/presentationml/2006/main">
  <p:tag name="MH" val="20171020112422"/>
  <p:tag name="MH_LIBRARY" val="GRAPHIC"/>
  <p:tag name="MH_ORDER" val="Straight Connector 5"/>
</p:tagLst>
</file>

<file path=ppt/tags/tag55.xml><?xml version="1.0" encoding="utf-8"?>
<p:tagLst xmlns:p="http://schemas.openxmlformats.org/presentationml/2006/main">
  <p:tag name="MH" val="20171020112422"/>
  <p:tag name="MH_LIBRARY" val="GRAPHIC"/>
  <p:tag name="MH_ORDER" val="Straight Connector 6"/>
</p:tagLst>
</file>

<file path=ppt/tags/tag56.xml><?xml version="1.0" encoding="utf-8"?>
<p:tagLst xmlns:p="http://schemas.openxmlformats.org/presentationml/2006/main">
  <p:tag name="MH" val="20171020112422"/>
  <p:tag name="MH_LIBRARY" val="GRAPHIC"/>
  <p:tag name="MH_ORDER" val="TextBox 7"/>
</p:tagLst>
</file>

<file path=ppt/tags/tag57.xml><?xml version="1.0" encoding="utf-8"?>
<p:tagLst xmlns:p="http://schemas.openxmlformats.org/presentationml/2006/main">
  <p:tag name="MH" val="20171020112422"/>
  <p:tag name="MH_LIBRARY" val="GRAPHIC"/>
  <p:tag name="MH_ORDER" val="文本框 8"/>
</p:tagLst>
</file>

<file path=ppt/tags/tag58.xml><?xml version="1.0" encoding="utf-8"?>
<p:tagLst xmlns:p="http://schemas.openxmlformats.org/presentationml/2006/main">
  <p:tag name="MH" val="20171020112422"/>
  <p:tag name="MH_LIBRARY" val="GRAPHIC"/>
  <p:tag name="MH_ORDER" val="Straight Connector 5"/>
</p:tagLst>
</file>

<file path=ppt/tags/tag59.xml><?xml version="1.0" encoding="utf-8"?>
<p:tagLst xmlns:p="http://schemas.openxmlformats.org/presentationml/2006/main">
  <p:tag name="MH" val="20171020112422"/>
  <p:tag name="MH_LIBRARY" val="GRAPHIC"/>
  <p:tag name="MH_ORDER" val="Straight Connector 6"/>
</p:tagLst>
</file>

<file path=ppt/tags/tag6.xml><?xml version="1.0" encoding="utf-8"?>
<p:tagLst xmlns:p="http://schemas.openxmlformats.org/presentationml/2006/main">
  <p:tag name="MH" val="20171020112008"/>
  <p:tag name="MH_LIBRARY" val="CONTENTS"/>
  <p:tag name="MH_TYPE" val="ENTRY"/>
  <p:tag name="ID" val="553520"/>
  <p:tag name="MH_ORDER" val="2"/>
</p:tagLst>
</file>

<file path=ppt/tags/tag60.xml><?xml version="1.0" encoding="utf-8"?>
<p:tagLst xmlns:p="http://schemas.openxmlformats.org/presentationml/2006/main">
  <p:tag name="MH" val="20171020112422"/>
  <p:tag name="MH_LIBRARY" val="GRAPHIC"/>
  <p:tag name="MH_ORDER" val="TextBox 7"/>
</p:tagLst>
</file>

<file path=ppt/tags/tag61.xml><?xml version="1.0" encoding="utf-8"?>
<p:tagLst xmlns:p="http://schemas.openxmlformats.org/presentationml/2006/main">
  <p:tag name="MH" val="20171020112422"/>
  <p:tag name="MH_LIBRARY" val="GRAPHIC"/>
  <p:tag name="MH_ORDER" val="文本框 8"/>
</p:tagLst>
</file>

<file path=ppt/tags/tag62.xml><?xml version="1.0" encoding="utf-8"?>
<p:tagLst xmlns:p="http://schemas.openxmlformats.org/presentationml/2006/main">
  <p:tag name="MH" val="20171020112422"/>
  <p:tag name="MH_LIBRARY" val="GRAPHIC"/>
  <p:tag name="MH_ORDER" val="Straight Connector 5"/>
</p:tagLst>
</file>

<file path=ppt/tags/tag63.xml><?xml version="1.0" encoding="utf-8"?>
<p:tagLst xmlns:p="http://schemas.openxmlformats.org/presentationml/2006/main">
  <p:tag name="MH" val="20171020112422"/>
  <p:tag name="MH_LIBRARY" val="GRAPHIC"/>
  <p:tag name="MH_ORDER" val="Straight Connector 6"/>
</p:tagLst>
</file>

<file path=ppt/tags/tag64.xml><?xml version="1.0" encoding="utf-8"?>
<p:tagLst xmlns:p="http://schemas.openxmlformats.org/presentationml/2006/main">
  <p:tag name="MH" val="20171020112422"/>
  <p:tag name="MH_LIBRARY" val="GRAPHIC"/>
  <p:tag name="MH_ORDER" val="TextBox 7"/>
</p:tagLst>
</file>

<file path=ppt/tags/tag65.xml><?xml version="1.0" encoding="utf-8"?>
<p:tagLst xmlns:p="http://schemas.openxmlformats.org/presentationml/2006/main">
  <p:tag name="MH" val="20171020112422"/>
  <p:tag name="MH_LIBRARY" val="GRAPHIC"/>
  <p:tag name="MH_ORDER" val="文本框 8"/>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394"/>
  <p:tag name="KSO_WM_UNIT_TYPE" val="l_i"/>
  <p:tag name="KSO_WM_UNIT_INDEX" val="1_2"/>
  <p:tag name="KSO_WM_UNIT_ID" val="custom160394_11*l_i*1_2"/>
  <p:tag name="KSO_WM_UNIT_CLEAR" val="1"/>
  <p:tag name="KSO_WM_UNIT_LAYERLEVEL" val="1_1"/>
  <p:tag name="KSO_WM_DIAGRAM_GROUP_CODE" val="l1-1"/>
</p:tagLst>
</file>

<file path=ppt/tags/tag7.xml><?xml version="1.0" encoding="utf-8"?>
<p:tagLst xmlns:p="http://schemas.openxmlformats.org/presentationml/2006/main">
  <p:tag name="MH" val="20171020112008"/>
  <p:tag name="MH_LIBRARY" val="CONTENTS"/>
  <p:tag name="MH_TYPE" val="NUMBER"/>
  <p:tag name="ID" val="553520"/>
  <p:tag name="MH_ORDER" val="3"/>
</p:tagLst>
</file>

<file path=ppt/tags/tag8.xml><?xml version="1.0" encoding="utf-8"?>
<p:tagLst xmlns:p="http://schemas.openxmlformats.org/presentationml/2006/main">
  <p:tag name="MH" val="20171020112008"/>
  <p:tag name="MH_LIBRARY" val="CONTENTS"/>
  <p:tag name="MH_TYPE" val="OTHERS"/>
  <p:tag name="ID" val="553520"/>
</p:tagLst>
</file>

<file path=ppt/tags/tag9.xml><?xml version="1.0" encoding="utf-8"?>
<p:tagLst xmlns:p="http://schemas.openxmlformats.org/presentationml/2006/main">
  <p:tag name="MH" val="20171020112008"/>
  <p:tag name="MH_LIBRARY" val="CONTENTS"/>
  <p:tag name="MH_TYPE" val="ENTRY"/>
  <p:tag name="ID" val="553520"/>
  <p:tag name="MH_ORDER" val="3"/>
</p:tagLst>
</file>

<file path=ppt/theme/theme1.xml><?xml version="1.0" encoding="utf-8"?>
<a:theme xmlns:a="http://schemas.openxmlformats.org/drawingml/2006/main" name="第一PPT，www.1ppt.com">
  <a:themeElements>
    <a:clrScheme name="新建">
      <a:dk1>
        <a:srgbClr val="C00000"/>
      </a:dk1>
      <a:lt1>
        <a:srgbClr val="FFFFFF"/>
      </a:lt1>
      <a:dk2>
        <a:srgbClr val="C00000"/>
      </a:dk2>
      <a:lt2>
        <a:srgbClr val="C00000"/>
      </a:lt2>
      <a:accent1>
        <a:srgbClr val="C00000"/>
      </a:accent1>
      <a:accent2>
        <a:srgbClr val="C00000"/>
      </a:accent2>
      <a:accent3>
        <a:srgbClr val="C00000"/>
      </a:accent3>
      <a:accent4>
        <a:srgbClr val="C00000"/>
      </a:accent4>
      <a:accent5>
        <a:srgbClr val="C00000"/>
      </a:accent5>
      <a:accent6>
        <a:srgbClr val="C00000"/>
      </a:accent6>
      <a:hlink>
        <a:srgbClr val="C00000"/>
      </a:hlink>
      <a:folHlink>
        <a:srgbClr val="FF7F7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新建">
      <a:dk1>
        <a:srgbClr val="C00000"/>
      </a:dk1>
      <a:lt1>
        <a:srgbClr val="FFFFFF"/>
      </a:lt1>
      <a:dk2>
        <a:srgbClr val="C00000"/>
      </a:dk2>
      <a:lt2>
        <a:srgbClr val="C00000"/>
      </a:lt2>
      <a:accent1>
        <a:srgbClr val="C00000"/>
      </a:accent1>
      <a:accent2>
        <a:srgbClr val="C00000"/>
      </a:accent2>
      <a:accent3>
        <a:srgbClr val="C00000"/>
      </a:accent3>
      <a:accent4>
        <a:srgbClr val="C00000"/>
      </a:accent4>
      <a:accent5>
        <a:srgbClr val="C00000"/>
      </a:accent5>
      <a:accent6>
        <a:srgbClr val="C00000"/>
      </a:accent6>
      <a:hlink>
        <a:srgbClr val="C00000"/>
      </a:hlink>
      <a:folHlink>
        <a:srgbClr val="FF7F7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3033</Words>
  <Application>WPS 演示</Application>
  <PresentationFormat>自定义</PresentationFormat>
  <Paragraphs>293</Paragraphs>
  <Slides>44</Slides>
  <Notes>20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44</vt:i4>
      </vt:variant>
    </vt:vector>
  </HeadingPairs>
  <TitlesOfParts>
    <vt:vector size="57" baseType="lpstr">
      <vt:lpstr>Arial</vt:lpstr>
      <vt:lpstr>宋体</vt:lpstr>
      <vt:lpstr>Wingdings</vt:lpstr>
      <vt:lpstr>Calibri</vt:lpstr>
      <vt:lpstr>微软雅黑</vt:lpstr>
      <vt:lpstr>Times New Roman</vt:lpstr>
      <vt:lpstr>华文琥珀</vt:lpstr>
      <vt:lpstr>Calibri</vt:lpstr>
      <vt:lpstr>Arial Unicode MS</vt:lpstr>
      <vt:lpstr>等线</vt:lpstr>
      <vt:lpstr>等线 Light</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严明政治纪律和政治规矩</vt:lpstr>
      <vt:lpstr>严明政治纪律和政治规矩</vt:lpstr>
      <vt:lpstr>如何遵守政治纪律</vt:lpstr>
      <vt:lpstr>如何遵守政治纪律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管理教育党员的三道关口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监督执纪的的”四中形态“</vt:lpstr>
      <vt:lpstr>PowerPoint 演示文稿</vt:lpstr>
      <vt:lpstr>PowerPoint 演示文稿</vt:lpstr>
      <vt:lpstr>PowerPoint 演示文稿</vt:lpstr>
      <vt:lpstr>PowerPoint 演示文稿</vt:lpstr>
      <vt:lpstr>PowerPoint 演示文稿</vt:lpstr>
      <vt:lpstr>党内法规体系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十九大</dc:title>
  <dc:creator>第一PPT模板网-WWW.1PPT.COM</dc:creator>
  <cp:keywords>第一PPT模板网-WWW.1PPT.COM</cp:keywords>
  <cp:lastModifiedBy>zt02</cp:lastModifiedBy>
  <cp:revision>40</cp:revision>
  <dcterms:created xsi:type="dcterms:W3CDTF">2017-10-20T02:51:00Z</dcterms:created>
  <dcterms:modified xsi:type="dcterms:W3CDTF">2018-05-22T16:40:16Z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