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3700"/>
              </a:lnSpc>
              <a:defRPr sz="16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线条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3700"/>
              </a:lnSpc>
              <a:defRPr sz="16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线条"/>
          <p:cNvSpPr/>
          <p:nvPr/>
        </p:nvSpPr>
        <p:spPr>
          <a:xfrm flipV="1">
            <a:off x="6647248" y="4525320"/>
            <a:ext cx="1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3700"/>
              </a:lnSpc>
              <a:defRPr sz="16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标题文本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6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图像"/>
          <p:cNvSpPr>
            <a:spLocks noGrp="1"/>
          </p:cNvSpPr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线条"/>
          <p:cNvSpPr/>
          <p:nvPr/>
        </p:nvSpPr>
        <p:spPr>
          <a:xfrm flipV="1">
            <a:off x="7994649" y="6766870"/>
            <a:ext cx="1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3700"/>
              </a:lnSpc>
              <a:defRPr sz="16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线条"/>
          <p:cNvSpPr/>
          <p:nvPr/>
        </p:nvSpPr>
        <p:spPr>
          <a:xfrm>
            <a:off x="502673" y="88265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3700"/>
              </a:lnSpc>
              <a:defRPr sz="16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线条"/>
          <p:cNvSpPr/>
          <p:nvPr/>
        </p:nvSpPr>
        <p:spPr>
          <a:xfrm>
            <a:off x="502390" y="6350000"/>
            <a:ext cx="1200002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3700"/>
              </a:lnSpc>
              <a:defRPr sz="16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图像"/>
          <p:cNvSpPr>
            <a:spLocks noGrp="1"/>
          </p:cNvSpPr>
          <p:nvPr>
            <p:ph type="pic" idx="13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线条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3700"/>
              </a:lnSpc>
              <a:defRPr sz="16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线条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3700"/>
              </a:lnSpc>
              <a:defRPr sz="16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0" name="图像"/>
          <p:cNvSpPr>
            <a:spLocks noGrp="1"/>
          </p:cNvSpPr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图像"/>
          <p:cNvSpPr>
            <a:spLocks noGrp="1"/>
          </p:cNvSpPr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正文级别 1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图像"/>
          <p:cNvSpPr>
            <a:spLocks noGrp="1"/>
          </p:cNvSpPr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图像"/>
          <p:cNvSpPr>
            <a:spLocks noGrp="1"/>
          </p:cNvSpPr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3700"/>
              </a:lnSpc>
              <a:defRPr sz="16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线条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3700"/>
              </a:lnSpc>
              <a:defRPr sz="1600">
                <a:solidFill>
                  <a:srgbClr val="24292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w3cnote/python-pip-install-usag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n.python-requests.org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tianqihoubao.com/lishi/%E5%9F%8E%E5%B8%82%E5%90%8D%E7%A7%B0/month/%E5%B9%B4%E6%9C%88.html" TargetMode="External"/><Relationship Id="rId5" Type="http://schemas.openxmlformats.org/officeDocument/2006/relationships/hyperlink" Target="http://www.tianqihoubao.com/" TargetMode="External"/><Relationship Id="rId4" Type="http://schemas.openxmlformats.org/officeDocument/2006/relationships/hyperlink" Target="https://beautifulsoup.readthedoc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yxl.readthedocs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像" descr="图像"/>
          <p:cNvPicPr>
            <a:picLocks noGrp="1"/>
          </p:cNvPicPr>
          <p:nvPr>
            <p:ph type="pic" idx="13"/>
          </p:nvPr>
        </p:nvPicPr>
        <p:blipFill>
          <a:blip r:embed="rId2">
            <a:alphaModFix amt="70350"/>
            <a:extLst/>
          </a:blip>
          <a:stretch>
            <a:fillRect/>
          </a:stretch>
        </p:blipFill>
        <p:spPr>
          <a:xfrm>
            <a:off x="387980" y="496838"/>
            <a:ext cx="12235821" cy="5762724"/>
          </a:xfrm>
          <a:prstGeom prst="rect">
            <a:avLst/>
          </a:prstGeom>
        </p:spPr>
      </p:pic>
      <p:sp>
        <p:nvSpPr>
          <p:cNvPr id="132" name="Python入门实战"/>
          <p:cNvSpPr txBox="1"/>
          <p:nvPr/>
        </p:nvSpPr>
        <p:spPr>
          <a:xfrm>
            <a:off x="1323001" y="6915150"/>
            <a:ext cx="6302630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Python入门实战</a:t>
            </a:r>
          </a:p>
        </p:txBody>
      </p:sp>
      <p:sp>
        <p:nvSpPr>
          <p:cNvPr id="133" name="天气分析"/>
          <p:cNvSpPr txBox="1"/>
          <p:nvPr/>
        </p:nvSpPr>
        <p:spPr>
          <a:xfrm>
            <a:off x="8363669" y="7379167"/>
            <a:ext cx="2705101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天气分析</a:t>
            </a:r>
          </a:p>
        </p:txBody>
      </p:sp>
      <p:sp>
        <p:nvSpPr>
          <p:cNvPr id="134" name="☀️☁️🌧️⚡️"/>
          <p:cNvSpPr txBox="1"/>
          <p:nvPr/>
        </p:nvSpPr>
        <p:spPr>
          <a:xfrm>
            <a:off x="8363669" y="6889750"/>
            <a:ext cx="27051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☀️☁️🌧️⚡️</a:t>
            </a:r>
          </a:p>
        </p:txBody>
      </p:sp>
      <p:sp>
        <p:nvSpPr>
          <p:cNvPr id="135" name="--士心"/>
          <p:cNvSpPr txBox="1"/>
          <p:nvPr/>
        </p:nvSpPr>
        <p:spPr>
          <a:xfrm>
            <a:off x="11071047" y="9004300"/>
            <a:ext cx="10481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--士心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天气分析"/>
          <p:cNvSpPr txBox="1"/>
          <p:nvPr/>
        </p:nvSpPr>
        <p:spPr>
          <a:xfrm>
            <a:off x="2152650" y="4635499"/>
            <a:ext cx="392430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latin typeface="Kaiti SC Regular"/>
                <a:ea typeface="Kaiti SC Regular"/>
                <a:cs typeface="Kaiti SC Regular"/>
                <a:sym typeface="Kaiti SC Regular"/>
              </a:defRPr>
            </a:lvl1pPr>
          </a:lstStyle>
          <a:p>
            <a:r>
              <a:t>天气分析</a:t>
            </a:r>
          </a:p>
        </p:txBody>
      </p:sp>
      <p:sp>
        <p:nvSpPr>
          <p:cNvPr id="187" name="5、分析数据"/>
          <p:cNvSpPr txBox="1"/>
          <p:nvPr/>
        </p:nvSpPr>
        <p:spPr>
          <a:xfrm>
            <a:off x="6828915" y="4851400"/>
            <a:ext cx="41427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5、分析数据</a:t>
            </a:r>
          </a:p>
        </p:txBody>
      </p:sp>
      <p:pic>
        <p:nvPicPr>
          <p:cNvPr id="188" name="分析_数据.png" descr="分析_数据.png"/>
          <p:cNvPicPr>
            <a:picLocks noChangeAspect="1"/>
          </p:cNvPicPr>
          <p:nvPr/>
        </p:nvPicPr>
        <p:blipFill>
          <a:blip r:embed="rId3">
            <a:alphaModFix amt="60000"/>
            <a:extLst/>
          </a:blip>
          <a:stretch>
            <a:fillRect/>
          </a:stretch>
        </p:blipFill>
        <p:spPr>
          <a:xfrm>
            <a:off x="5828098" y="2023329"/>
            <a:ext cx="1638301" cy="1630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-1" y="37592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分析数据"/>
          <p:cNvSpPr txBox="1"/>
          <p:nvPr/>
        </p:nvSpPr>
        <p:spPr>
          <a:xfrm>
            <a:off x="729801" y="165076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分析数据</a:t>
            </a:r>
          </a:p>
        </p:txBody>
      </p:sp>
      <p:sp>
        <p:nvSpPr>
          <p:cNvPr id="192" name="相关库：…"/>
          <p:cNvSpPr txBox="1"/>
          <p:nvPr/>
        </p:nvSpPr>
        <p:spPr>
          <a:xfrm>
            <a:off x="789560" y="3759489"/>
            <a:ext cx="7056883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相关库</a:t>
            </a:r>
            <a:r>
              <a:t>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绘制图表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        matplotlib库：</a:t>
            </a:r>
            <a:r>
              <a:rPr u="sng">
                <a:hlinkClick r:id="rId3"/>
              </a:rPr>
              <a:t>https://matplotlib.org/</a:t>
            </a:r>
          </a:p>
        </p:txBody>
      </p:sp>
      <p:sp>
        <p:nvSpPr>
          <p:cNvPr id="193" name="目标：…"/>
          <p:cNvSpPr txBox="1"/>
          <p:nvPr/>
        </p:nvSpPr>
        <p:spPr>
          <a:xfrm>
            <a:off x="712935" y="1253897"/>
            <a:ext cx="1002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目标</a:t>
            </a:r>
            <a:r>
              <a:t>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对天气数据从一些角度进行分析，如温度、温差、晴雨等等</a:t>
            </a:r>
          </a:p>
        </p:txBody>
      </p:sp>
      <p:sp>
        <p:nvSpPr>
          <p:cNvPr id="194" name="关键点：…"/>
          <p:cNvSpPr txBox="1"/>
          <p:nvPr/>
        </p:nvSpPr>
        <p:spPr>
          <a:xfrm>
            <a:off x="775589" y="6798481"/>
            <a:ext cx="620230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关键</a:t>
            </a:r>
            <a:r>
              <a:t>点：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1、如何将数据保存到Excel中（</a:t>
            </a: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写</a:t>
            </a:r>
            <a:r>
              <a:t>）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2、如何将Excel中的数据取出（</a:t>
            </a: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读</a:t>
            </a:r>
            <a:r>
              <a:t>）</a:t>
            </a:r>
          </a:p>
        </p:txBody>
      </p:sp>
      <p:pic>
        <p:nvPicPr>
          <p:cNvPr id="195" name="分析_数据.png" descr="分析_数据.png"/>
          <p:cNvPicPr>
            <a:picLocks noChangeAspect="1"/>
          </p:cNvPicPr>
          <p:nvPr/>
        </p:nvPicPr>
        <p:blipFill>
          <a:blip r:embed="rId4">
            <a:alphaModFix amt="80000"/>
            <a:extLst/>
          </a:blip>
          <a:stretch>
            <a:fillRect/>
          </a:stretch>
        </p:blipFill>
        <p:spPr>
          <a:xfrm>
            <a:off x="143960" y="268098"/>
            <a:ext cx="571501" cy="568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天气分析"/>
          <p:cNvSpPr txBox="1"/>
          <p:nvPr/>
        </p:nvSpPr>
        <p:spPr>
          <a:xfrm>
            <a:off x="2152650" y="4635499"/>
            <a:ext cx="392430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latin typeface="Kaiti SC Regular"/>
                <a:ea typeface="Kaiti SC Regular"/>
                <a:cs typeface="Kaiti SC Regular"/>
                <a:sym typeface="Kaiti SC Regular"/>
              </a:defRPr>
            </a:lvl1pPr>
          </a:lstStyle>
          <a:p>
            <a:r>
              <a:t>天气分析</a:t>
            </a:r>
          </a:p>
        </p:txBody>
      </p:sp>
      <p:sp>
        <p:nvSpPr>
          <p:cNvPr id="199" name="6、课程总结"/>
          <p:cNvSpPr txBox="1"/>
          <p:nvPr/>
        </p:nvSpPr>
        <p:spPr>
          <a:xfrm>
            <a:off x="6828915" y="4851400"/>
            <a:ext cx="41427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6、课程总结</a:t>
            </a:r>
          </a:p>
        </p:txBody>
      </p:sp>
      <p:pic>
        <p:nvPicPr>
          <p:cNvPr id="200" name="总结.png" descr="总结.png"/>
          <p:cNvPicPr>
            <a:picLocks noChangeAspect="1"/>
          </p:cNvPicPr>
          <p:nvPr/>
        </p:nvPicPr>
        <p:blipFill>
          <a:blip r:embed="rId3">
            <a:alphaModFix amt="60000"/>
            <a:extLst/>
          </a:blip>
          <a:stretch>
            <a:fillRect/>
          </a:stretch>
        </p:blipFill>
        <p:spPr>
          <a:xfrm>
            <a:off x="5828098" y="2015179"/>
            <a:ext cx="16383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-1" y="37592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课程总结"/>
          <p:cNvSpPr txBox="1"/>
          <p:nvPr/>
        </p:nvSpPr>
        <p:spPr>
          <a:xfrm>
            <a:off x="738691" y="183703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课程总结</a:t>
            </a:r>
          </a:p>
        </p:txBody>
      </p:sp>
      <p:sp>
        <p:nvSpPr>
          <p:cNvPr id="204" name="Python库大全：…"/>
          <p:cNvSpPr txBox="1"/>
          <p:nvPr/>
        </p:nvSpPr>
        <p:spPr>
          <a:xfrm>
            <a:off x="867877" y="6656799"/>
            <a:ext cx="780859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Python库大全：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https://github.com/jobbole/awesome-python-cn</a:t>
            </a:r>
          </a:p>
        </p:txBody>
      </p:sp>
      <p:sp>
        <p:nvSpPr>
          <p:cNvPr id="205" name="Python学习 = Python基础知识（50%）+ Python库（50%）"/>
          <p:cNvSpPr txBox="1"/>
          <p:nvPr/>
        </p:nvSpPr>
        <p:spPr>
          <a:xfrm>
            <a:off x="822579" y="4935222"/>
            <a:ext cx="98256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solidFill>
                  <a:schemeClr val="accent4">
                    <a:hueOff val="-738413"/>
                    <a:satOff val="-18888"/>
                    <a:lumOff val="-22596"/>
                  </a:schemeClr>
                </a:solidFill>
                <a:latin typeface="Kaiti SC Bold"/>
                <a:ea typeface="Kaiti SC Bold"/>
                <a:cs typeface="Kaiti SC Bold"/>
                <a:sym typeface="Kaiti SC Bold"/>
              </a:rPr>
              <a:t>Python学习</a:t>
            </a: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 = </a:t>
            </a:r>
            <a:r>
              <a:rPr>
                <a:solidFill>
                  <a:schemeClr val="accent2">
                    <a:hueOff val="614819"/>
                    <a:satOff val="14458"/>
                    <a:lumOff val="-30440"/>
                  </a:schemeClr>
                </a:solidFill>
                <a:latin typeface="Kaiti SC Bold"/>
                <a:ea typeface="Kaiti SC Bold"/>
                <a:cs typeface="Kaiti SC Bold"/>
                <a:sym typeface="Kaiti SC Bold"/>
              </a:rPr>
              <a:t>Python基础知识（50%）</a:t>
            </a: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+ </a:t>
            </a:r>
            <a:r>
              <a:rPr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  <a:latin typeface="Kaiti SC Bold"/>
                <a:ea typeface="Kaiti SC Bold"/>
                <a:cs typeface="Kaiti SC Bold"/>
                <a:sym typeface="Kaiti SC Bold"/>
              </a:rPr>
              <a:t>Python库（50%）</a:t>
            </a:r>
          </a:p>
        </p:txBody>
      </p:sp>
      <p:sp>
        <p:nvSpPr>
          <p:cNvPr id="206" name="天气分析：…"/>
          <p:cNvSpPr txBox="1"/>
          <p:nvPr/>
        </p:nvSpPr>
        <p:spPr>
          <a:xfrm>
            <a:off x="805223" y="1613444"/>
            <a:ext cx="877024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天气分析：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1、数据分析的前提是要有数据，使用爬虫爬取数据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2、为了对数据进行持续性分析，保存数据到文件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3、从不同的维度对数据进行分析，数据可视化展示</a:t>
            </a:r>
          </a:p>
        </p:txBody>
      </p:sp>
      <p:pic>
        <p:nvPicPr>
          <p:cNvPr id="207" name="总结.png" descr="总结.png"/>
          <p:cNvPicPr>
            <a:picLocks noChangeAspect="1"/>
          </p:cNvPicPr>
          <p:nvPr/>
        </p:nvPicPr>
        <p:blipFill>
          <a:blip r:embed="rId3">
            <a:alphaModFix amt="80000"/>
            <a:extLst/>
          </a:blip>
          <a:stretch>
            <a:fillRect/>
          </a:stretch>
        </p:blipFill>
        <p:spPr>
          <a:xfrm>
            <a:off x="157942" y="285303"/>
            <a:ext cx="5715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-2" y="0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谢谢观看 ～"/>
          <p:cNvSpPr txBox="1"/>
          <p:nvPr/>
        </p:nvSpPr>
        <p:spPr>
          <a:xfrm>
            <a:off x="3665085" y="3293503"/>
            <a:ext cx="5674630" cy="131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9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 dirty="0" err="1"/>
              <a:t>谢谢观看</a:t>
            </a:r>
            <a:r>
              <a:rPr lang="zh-CN" altLang="en-US" dirty="0"/>
              <a:t>  </a:t>
            </a:r>
            <a:r>
              <a:rPr dirty="0"/>
              <a:t>～</a:t>
            </a:r>
          </a:p>
        </p:txBody>
      </p:sp>
      <p:pic>
        <p:nvPicPr>
          <p:cNvPr id="211" name="播放器-播放（小电视）.png" descr="播放器-播放（小电视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6680" y="3635157"/>
            <a:ext cx="635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最后"/>
          <p:cNvSpPr txBox="1"/>
          <p:nvPr/>
        </p:nvSpPr>
        <p:spPr>
          <a:xfrm>
            <a:off x="685771" y="136713"/>
            <a:ext cx="10795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最后</a:t>
            </a:r>
          </a:p>
        </p:txBody>
      </p:sp>
      <p:sp>
        <p:nvSpPr>
          <p:cNvPr id="213" name="你们上辈子一定是碳酸饮料吧。…"/>
          <p:cNvSpPr txBox="1"/>
          <p:nvPr/>
        </p:nvSpPr>
        <p:spPr>
          <a:xfrm>
            <a:off x="3695699" y="5497413"/>
            <a:ext cx="5613401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你们上辈子一定是碳酸饮料吧。</a:t>
            </a:r>
          </a:p>
          <a:p>
            <a:pPr>
              <a:defRPr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为什么？</a:t>
            </a:r>
          </a:p>
          <a:p>
            <a:pPr>
              <a:defRPr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因为我一看到你们来听课就开心得冒泡🍻</a:t>
            </a:r>
          </a:p>
        </p:txBody>
      </p:sp>
      <p:sp>
        <p:nvSpPr>
          <p:cNvPr id="214" name="--士心"/>
          <p:cNvSpPr txBox="1"/>
          <p:nvPr/>
        </p:nvSpPr>
        <p:spPr>
          <a:xfrm>
            <a:off x="11071047" y="9004300"/>
            <a:ext cx="10481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--士心</a:t>
            </a:r>
          </a:p>
        </p:txBody>
      </p:sp>
      <p:pic>
        <p:nvPicPr>
          <p:cNvPr id="215" name="最后.png" descr="最后.png"/>
          <p:cNvPicPr>
            <a:picLocks noChangeAspect="1"/>
          </p:cNvPicPr>
          <p:nvPr/>
        </p:nvPicPr>
        <p:blipFill>
          <a:blip r:embed="rId4">
            <a:alphaModFix amt="80000"/>
            <a:extLst/>
          </a:blip>
          <a:stretch>
            <a:fillRect/>
          </a:stretch>
        </p:blipFill>
        <p:spPr>
          <a:xfrm>
            <a:off x="143482" y="238313"/>
            <a:ext cx="5715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天气分析"/>
          <p:cNvSpPr txBox="1"/>
          <p:nvPr/>
        </p:nvSpPr>
        <p:spPr>
          <a:xfrm>
            <a:off x="2152650" y="4635499"/>
            <a:ext cx="392430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latin typeface="Kaiti SC Regular"/>
                <a:ea typeface="Kaiti SC Regular"/>
                <a:cs typeface="Kaiti SC Regular"/>
                <a:sym typeface="Kaiti SC Regular"/>
              </a:defRPr>
            </a:lvl1pPr>
          </a:lstStyle>
          <a:p>
            <a:r>
              <a:t>天气分析</a:t>
            </a:r>
          </a:p>
        </p:txBody>
      </p:sp>
      <p:sp>
        <p:nvSpPr>
          <p:cNvPr id="139" name="1、课程介绍"/>
          <p:cNvSpPr txBox="1"/>
          <p:nvPr/>
        </p:nvSpPr>
        <p:spPr>
          <a:xfrm>
            <a:off x="6828915" y="4851400"/>
            <a:ext cx="41427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1、课程介绍</a:t>
            </a:r>
          </a:p>
        </p:txBody>
      </p:sp>
      <p:pic>
        <p:nvPicPr>
          <p:cNvPr id="140" name="课程介绍 (1).png" descr="课程介绍 (1).png"/>
          <p:cNvPicPr>
            <a:picLocks noChangeAspect="1"/>
          </p:cNvPicPr>
          <p:nvPr/>
        </p:nvPicPr>
        <p:blipFill>
          <a:blip r:embed="rId3">
            <a:alphaModFix amt="60000"/>
            <a:extLst/>
          </a:blip>
          <a:stretch>
            <a:fillRect/>
          </a:stretch>
        </p:blipFill>
        <p:spPr>
          <a:xfrm>
            <a:off x="5828098" y="2015179"/>
            <a:ext cx="16383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0" y="0"/>
            <a:ext cx="13004932" cy="97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适合人群：…"/>
          <p:cNvSpPr txBox="1"/>
          <p:nvPr/>
        </p:nvSpPr>
        <p:spPr>
          <a:xfrm>
            <a:off x="646847" y="7407082"/>
            <a:ext cx="330083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适合人群：</a:t>
            </a:r>
          </a:p>
          <a:p>
            <a:pPr algn="l">
              <a:defRPr sz="28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有Python基础的同学</a:t>
            </a:r>
          </a:p>
        </p:txBody>
      </p:sp>
      <p:sp>
        <p:nvSpPr>
          <p:cNvPr id="144" name="课程介绍：…"/>
          <p:cNvSpPr txBox="1"/>
          <p:nvPr/>
        </p:nvSpPr>
        <p:spPr>
          <a:xfrm>
            <a:off x="554608" y="1463133"/>
            <a:ext cx="1189558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课程介绍</a:t>
            </a:r>
            <a:r>
              <a:t>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Python入门实战课程，使用Python分析某个城市某个时间段的天气情况</a:t>
            </a:r>
          </a:p>
        </p:txBody>
      </p:sp>
      <p:sp>
        <p:nvSpPr>
          <p:cNvPr id="145" name="课程介绍"/>
          <p:cNvSpPr txBox="1"/>
          <p:nvPr/>
        </p:nvSpPr>
        <p:spPr>
          <a:xfrm>
            <a:off x="798381" y="183703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课程介绍</a:t>
            </a:r>
          </a:p>
        </p:txBody>
      </p:sp>
      <p:sp>
        <p:nvSpPr>
          <p:cNvPr id="146" name="课程知识：…"/>
          <p:cNvSpPr txBox="1"/>
          <p:nvPr/>
        </p:nvSpPr>
        <p:spPr>
          <a:xfrm>
            <a:off x="529718" y="3571508"/>
            <a:ext cx="3037523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课程知识：</a:t>
            </a:r>
          </a:p>
          <a:p>
            <a:pPr lvl="3" algn="l">
              <a:tabLst>
                <a:tab pos="584200" algn="l"/>
              </a:tabLst>
              <a:defRPr sz="31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requests库</a:t>
            </a:r>
          </a:p>
          <a:p>
            <a:pPr algn="l">
              <a:tabLst>
                <a:tab pos="584200" algn="l"/>
              </a:tabLst>
              <a:defRPr sz="31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beautifulsoup4库</a:t>
            </a:r>
          </a:p>
          <a:p>
            <a:pPr algn="l">
              <a:tabLst>
                <a:tab pos="584200" algn="l"/>
              </a:tabLst>
              <a:defRPr sz="31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openpyxl库</a:t>
            </a:r>
          </a:p>
          <a:p>
            <a:pPr algn="l">
              <a:tabLst>
                <a:tab pos="584200" algn="l"/>
              </a:tabLst>
              <a:defRPr sz="31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matplotlib库</a:t>
            </a:r>
          </a:p>
        </p:txBody>
      </p:sp>
      <p:pic>
        <p:nvPicPr>
          <p:cNvPr id="147" name="课程介绍 (1).png" descr="课程介绍 (1).png"/>
          <p:cNvPicPr>
            <a:picLocks noChangeAspect="1"/>
          </p:cNvPicPr>
          <p:nvPr/>
        </p:nvPicPr>
        <p:blipFill>
          <a:blip r:embed="rId3">
            <a:alphaModFix amt="80000"/>
            <a:extLst/>
          </a:blip>
          <a:stretch>
            <a:fillRect/>
          </a:stretch>
        </p:blipFill>
        <p:spPr>
          <a:xfrm>
            <a:off x="173606" y="279167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weather.png" descr="weather.png"/>
          <p:cNvPicPr>
            <a:picLocks noChangeAspect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4714687" y="2504634"/>
            <a:ext cx="8388392" cy="6291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天气分析"/>
          <p:cNvSpPr txBox="1"/>
          <p:nvPr/>
        </p:nvSpPr>
        <p:spPr>
          <a:xfrm>
            <a:off x="2152650" y="4635499"/>
            <a:ext cx="392430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latin typeface="Kaiti SC Regular"/>
                <a:ea typeface="Kaiti SC Regular"/>
                <a:cs typeface="Kaiti SC Regular"/>
                <a:sym typeface="Kaiti SC Regular"/>
              </a:defRPr>
            </a:lvl1pPr>
          </a:lstStyle>
          <a:p>
            <a:r>
              <a:t>天气分析</a:t>
            </a:r>
          </a:p>
        </p:txBody>
      </p:sp>
      <p:sp>
        <p:nvSpPr>
          <p:cNvPr id="152" name="2、环境准备"/>
          <p:cNvSpPr txBox="1"/>
          <p:nvPr/>
        </p:nvSpPr>
        <p:spPr>
          <a:xfrm>
            <a:off x="6828915" y="4851400"/>
            <a:ext cx="41427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2、环境准备</a:t>
            </a:r>
          </a:p>
        </p:txBody>
      </p:sp>
      <p:pic>
        <p:nvPicPr>
          <p:cNvPr id="153" name="准备.png" descr="准备.png"/>
          <p:cNvPicPr>
            <a:picLocks noChangeAspect="1"/>
          </p:cNvPicPr>
          <p:nvPr/>
        </p:nvPicPr>
        <p:blipFill>
          <a:blip r:embed="rId3">
            <a:alphaModFix amt="60000"/>
            <a:extLst/>
          </a:blip>
          <a:stretch>
            <a:fillRect/>
          </a:stretch>
        </p:blipFill>
        <p:spPr>
          <a:xfrm>
            <a:off x="5828098" y="2015179"/>
            <a:ext cx="16383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环境准备"/>
          <p:cNvSpPr txBox="1"/>
          <p:nvPr/>
        </p:nvSpPr>
        <p:spPr>
          <a:xfrm>
            <a:off x="767054" y="183703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环境准备</a:t>
            </a:r>
          </a:p>
        </p:txBody>
      </p:sp>
      <p:sp>
        <p:nvSpPr>
          <p:cNvPr id="157" name="安装库：…"/>
          <p:cNvSpPr txBox="1"/>
          <p:nvPr/>
        </p:nvSpPr>
        <p:spPr>
          <a:xfrm>
            <a:off x="726906" y="1469857"/>
            <a:ext cx="10464166" cy="2239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安装库</a:t>
            </a:r>
            <a:r>
              <a:t>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使用 pip 库管理工具安装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参考文档：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 u="sng">
                <a:hlinkClick r:id="rId3"/>
              </a:rPr>
              <a:t>https://www.runoob.com/w3cnote/python-pip-install-usage.html</a:t>
            </a:r>
          </a:p>
        </p:txBody>
      </p:sp>
      <p:sp>
        <p:nvSpPr>
          <p:cNvPr id="158" name="相关命令：…"/>
          <p:cNvSpPr txBox="1"/>
          <p:nvPr/>
        </p:nvSpPr>
        <p:spPr>
          <a:xfrm>
            <a:off x="789560" y="4220321"/>
            <a:ext cx="614896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相关</a:t>
            </a:r>
            <a:r>
              <a:t>命令：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查看 pip 版本：pip -V / pip --version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查看帮助：pip -h / pip --help</a:t>
            </a:r>
          </a:p>
          <a:p>
            <a:pPr lvl="4"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查看已安装的库：pip list</a:t>
            </a:r>
          </a:p>
          <a:p>
            <a:pPr lvl="4"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安装库：pip install 库名称</a:t>
            </a:r>
          </a:p>
        </p:txBody>
      </p:sp>
      <p:pic>
        <p:nvPicPr>
          <p:cNvPr id="159" name="准备.png" descr="准备.png"/>
          <p:cNvPicPr>
            <a:picLocks noChangeAspect="1"/>
          </p:cNvPicPr>
          <p:nvPr/>
        </p:nvPicPr>
        <p:blipFill>
          <a:blip r:embed="rId4">
            <a:alphaModFix amt="80000"/>
            <a:extLst/>
          </a:blip>
          <a:stretch>
            <a:fillRect/>
          </a:stretch>
        </p:blipFill>
        <p:spPr>
          <a:xfrm>
            <a:off x="135506" y="285303"/>
            <a:ext cx="5715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天气分析"/>
          <p:cNvSpPr txBox="1"/>
          <p:nvPr/>
        </p:nvSpPr>
        <p:spPr>
          <a:xfrm>
            <a:off x="2152650" y="4635499"/>
            <a:ext cx="392430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latin typeface="Kaiti SC Regular"/>
                <a:ea typeface="Kaiti SC Regular"/>
                <a:cs typeface="Kaiti SC Regular"/>
                <a:sym typeface="Kaiti SC Regular"/>
              </a:defRPr>
            </a:lvl1pPr>
          </a:lstStyle>
          <a:p>
            <a:r>
              <a:t>天气分析</a:t>
            </a:r>
          </a:p>
        </p:txBody>
      </p:sp>
      <p:sp>
        <p:nvSpPr>
          <p:cNvPr id="163" name="3、爬取数据"/>
          <p:cNvSpPr txBox="1"/>
          <p:nvPr/>
        </p:nvSpPr>
        <p:spPr>
          <a:xfrm>
            <a:off x="6828915" y="4851400"/>
            <a:ext cx="41427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3、爬取数据</a:t>
            </a:r>
          </a:p>
        </p:txBody>
      </p:sp>
      <p:pic>
        <p:nvPicPr>
          <p:cNvPr id="164" name="爬虫.png" descr="爬虫.png"/>
          <p:cNvPicPr>
            <a:picLocks noChangeAspect="1"/>
          </p:cNvPicPr>
          <p:nvPr/>
        </p:nvPicPr>
        <p:blipFill>
          <a:blip r:embed="rId3">
            <a:alphaModFix amt="60000"/>
            <a:extLst/>
          </a:blip>
          <a:stretch>
            <a:fillRect/>
          </a:stretch>
        </p:blipFill>
        <p:spPr>
          <a:xfrm>
            <a:off x="5828098" y="2015179"/>
            <a:ext cx="16383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0" y="8890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爬取数据"/>
          <p:cNvSpPr txBox="1"/>
          <p:nvPr/>
        </p:nvSpPr>
        <p:spPr>
          <a:xfrm>
            <a:off x="735727" y="183703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爬取数据</a:t>
            </a:r>
          </a:p>
        </p:txBody>
      </p:sp>
      <p:sp>
        <p:nvSpPr>
          <p:cNvPr id="168" name="相关库：…"/>
          <p:cNvSpPr txBox="1"/>
          <p:nvPr/>
        </p:nvSpPr>
        <p:spPr>
          <a:xfrm>
            <a:off x="711243" y="5025452"/>
            <a:ext cx="1000772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相关库</a:t>
            </a:r>
            <a:r>
              <a:t>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爬取数据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        requests库：</a:t>
            </a:r>
            <a:r>
              <a:rPr u="sng">
                <a:hlinkClick r:id="rId3"/>
              </a:rPr>
              <a:t>http://cn.python-requests.org/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解析数据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        beautifulsoup4库：</a:t>
            </a:r>
            <a:r>
              <a:rPr u="sng">
                <a:hlinkClick r:id="rId4"/>
              </a:rPr>
              <a:t>https://beautifulsoup.readthedocs.io/</a:t>
            </a:r>
          </a:p>
        </p:txBody>
      </p:sp>
      <p:sp>
        <p:nvSpPr>
          <p:cNvPr id="169" name="目标网站：…"/>
          <p:cNvSpPr txBox="1"/>
          <p:nvPr/>
        </p:nvSpPr>
        <p:spPr>
          <a:xfrm>
            <a:off x="712935" y="1339023"/>
            <a:ext cx="10749916" cy="3305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目标网站</a:t>
            </a:r>
            <a:r>
              <a:t>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solidFill>
                  <a:schemeClr val="accent4">
                    <a:hueOff val="-354234"/>
                    <a:satOff val="-18251"/>
                    <a:lumOff val="-9220"/>
                  </a:schemeClr>
                </a:solidFill>
              </a:rPr>
              <a:t>天气后报</a:t>
            </a:r>
            <a:r>
              <a:t>：</a:t>
            </a:r>
            <a:r>
              <a:rPr u="sng">
                <a:hlinkClick r:id="rId5"/>
              </a:rPr>
              <a:t>http://www.tianqihoubao.com/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网址规律：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 u="sng">
                <a:hlinkClick r:id="rId6"/>
              </a:rPr>
              <a:t>http://www.tianqihoubao.com/lishi/城市名称/month/年月.html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如：上海2020年1月天气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http://www.tianqihoubao.com/lishi/shanghai/month/202001.html</a:t>
            </a:r>
          </a:p>
        </p:txBody>
      </p:sp>
      <p:sp>
        <p:nvSpPr>
          <p:cNvPr id="170" name="注意：…"/>
          <p:cNvSpPr txBox="1"/>
          <p:nvPr/>
        </p:nvSpPr>
        <p:spPr>
          <a:xfrm>
            <a:off x="726906" y="8187372"/>
            <a:ext cx="11925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注意</a:t>
            </a:r>
            <a:r>
              <a:t>：</a:t>
            </a:r>
          </a:p>
          <a:p>
            <a:pPr algn="l">
              <a:defRPr sz="30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爬取网上数据时，爬取速度不要过快，避免给目标网站造成过大负担～</a:t>
            </a:r>
          </a:p>
        </p:txBody>
      </p:sp>
      <p:pic>
        <p:nvPicPr>
          <p:cNvPr id="171" name="爬虫.png" descr="爬虫.png"/>
          <p:cNvPicPr>
            <a:picLocks noChangeAspect="1"/>
          </p:cNvPicPr>
          <p:nvPr/>
        </p:nvPicPr>
        <p:blipFill>
          <a:blip r:embed="rId7">
            <a:alphaModFix amt="80000"/>
            <a:extLst/>
          </a:blip>
          <a:stretch>
            <a:fillRect/>
          </a:stretch>
        </p:blipFill>
        <p:spPr>
          <a:xfrm>
            <a:off x="126615" y="285303"/>
            <a:ext cx="5715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天气分析"/>
          <p:cNvSpPr txBox="1"/>
          <p:nvPr/>
        </p:nvSpPr>
        <p:spPr>
          <a:xfrm>
            <a:off x="2152650" y="4635499"/>
            <a:ext cx="392430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latin typeface="Kaiti SC Regular"/>
                <a:ea typeface="Kaiti SC Regular"/>
                <a:cs typeface="Kaiti SC Regular"/>
                <a:sym typeface="Kaiti SC Regular"/>
              </a:defRPr>
            </a:lvl1pPr>
          </a:lstStyle>
          <a:p>
            <a:r>
              <a:t>天气分析</a:t>
            </a:r>
          </a:p>
        </p:txBody>
      </p:sp>
      <p:sp>
        <p:nvSpPr>
          <p:cNvPr id="175" name="4、保存数据"/>
          <p:cNvSpPr txBox="1"/>
          <p:nvPr/>
        </p:nvSpPr>
        <p:spPr>
          <a:xfrm>
            <a:off x="6828915" y="4851400"/>
            <a:ext cx="41427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4、保存数据</a:t>
            </a:r>
          </a:p>
        </p:txBody>
      </p:sp>
      <p:pic>
        <p:nvPicPr>
          <p:cNvPr id="176" name="Excel.png" descr="Excel.png"/>
          <p:cNvPicPr>
            <a:picLocks noChangeAspect="1"/>
          </p:cNvPicPr>
          <p:nvPr/>
        </p:nvPicPr>
        <p:blipFill>
          <a:blip r:embed="rId3">
            <a:alphaModFix amt="60000"/>
            <a:extLst/>
          </a:blip>
          <a:stretch>
            <a:fillRect/>
          </a:stretch>
        </p:blipFill>
        <p:spPr>
          <a:xfrm>
            <a:off x="5828098" y="2015179"/>
            <a:ext cx="16383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天气背景.png" descr="天气背景.png"/>
          <p:cNvPicPr>
            <a:picLocks noChangeAspect="1"/>
          </p:cNvPicPr>
          <p:nvPr/>
        </p:nvPicPr>
        <p:blipFill>
          <a:blip r:embed="rId2">
            <a:alphaModFix amt="3674"/>
            <a:extLst/>
          </a:blip>
          <a:stretch>
            <a:fillRect/>
          </a:stretch>
        </p:blipFill>
        <p:spPr>
          <a:xfrm>
            <a:off x="-1" y="37592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保存数据"/>
          <p:cNvSpPr txBox="1"/>
          <p:nvPr/>
        </p:nvSpPr>
        <p:spPr>
          <a:xfrm>
            <a:off x="626084" y="168040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保存数据</a:t>
            </a:r>
          </a:p>
        </p:txBody>
      </p:sp>
      <p:sp>
        <p:nvSpPr>
          <p:cNvPr id="180" name="相关库：…"/>
          <p:cNvSpPr txBox="1"/>
          <p:nvPr/>
        </p:nvSpPr>
        <p:spPr>
          <a:xfrm>
            <a:off x="789560" y="3492789"/>
            <a:ext cx="841324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相关库</a:t>
            </a:r>
            <a:r>
              <a:t>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操作Excel文件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        openpyxl库：</a:t>
            </a:r>
            <a:r>
              <a:rPr u="sng">
                <a:hlinkClick r:id="rId3"/>
              </a:rPr>
              <a:t>https://openpyxl.readthedocs.io/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类似的库：pandas</a:t>
            </a:r>
          </a:p>
        </p:txBody>
      </p:sp>
      <p:sp>
        <p:nvSpPr>
          <p:cNvPr id="181" name="目标：…"/>
          <p:cNvSpPr txBox="1"/>
          <p:nvPr/>
        </p:nvSpPr>
        <p:spPr>
          <a:xfrm>
            <a:off x="712935" y="1253897"/>
            <a:ext cx="973836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目标</a:t>
            </a:r>
            <a:r>
              <a:t>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将爬取下来的数据保存到Excel中，以便后续进行数据分析</a:t>
            </a:r>
          </a:p>
        </p:txBody>
      </p:sp>
      <p:sp>
        <p:nvSpPr>
          <p:cNvPr id="182" name="关键点：…"/>
          <p:cNvSpPr txBox="1"/>
          <p:nvPr/>
        </p:nvSpPr>
        <p:spPr>
          <a:xfrm>
            <a:off x="775589" y="6798481"/>
            <a:ext cx="620230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关键</a:t>
            </a:r>
            <a:r>
              <a:t>点：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1、如何将数据保存到Excel中（</a:t>
            </a: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写</a:t>
            </a:r>
            <a:r>
              <a:t>）</a:t>
            </a:r>
          </a:p>
          <a:p>
            <a:pPr algn="l">
              <a:defRPr sz="3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2、如何将Excel中的数据取出（</a:t>
            </a: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读</a:t>
            </a:r>
            <a:r>
              <a:t>）</a:t>
            </a:r>
          </a:p>
        </p:txBody>
      </p:sp>
      <p:pic>
        <p:nvPicPr>
          <p:cNvPr id="183" name="Excel.png" descr="Excel.png"/>
          <p:cNvPicPr>
            <a:picLocks noChangeAspect="1"/>
          </p:cNvPicPr>
          <p:nvPr/>
        </p:nvPicPr>
        <p:blipFill>
          <a:blip r:embed="rId4">
            <a:alphaModFix amt="80000"/>
            <a:extLst/>
          </a:blip>
          <a:stretch>
            <a:fillRect/>
          </a:stretch>
        </p:blipFill>
        <p:spPr>
          <a:xfrm>
            <a:off x="79625" y="269640"/>
            <a:ext cx="5715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Macintosh PowerPoint</Application>
  <PresentationFormat>自定义</PresentationFormat>
  <Paragraphs>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华文楷体</vt:lpstr>
      <vt:lpstr>Kaiti SC Bold</vt:lpstr>
      <vt:lpstr>Kaiti SC Regular</vt:lpstr>
      <vt:lpstr>Zapf Dingbats</vt:lpstr>
      <vt:lpstr>Bodoni SvtyTwo ITC TT-Book</vt:lpstr>
      <vt:lpstr>Helvetica</vt:lpstr>
      <vt:lpstr>Helvetica Neue</vt:lpstr>
      <vt:lpstr>Palatino</vt:lpstr>
      <vt:lpstr>New_Template4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5</cp:revision>
  <dcterms:modified xsi:type="dcterms:W3CDTF">2020-04-05T10:11:38Z</dcterms:modified>
</cp:coreProperties>
</file>