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98" r:id="rId2"/>
    <p:sldId id="502" r:id="rId3"/>
    <p:sldId id="503" r:id="rId4"/>
    <p:sldId id="504" r:id="rId5"/>
    <p:sldId id="505" r:id="rId6"/>
    <p:sldId id="507" r:id="rId7"/>
    <p:sldId id="30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FF"/>
    <a:srgbClr val="66FF66"/>
    <a:srgbClr val="C5E0B4"/>
    <a:srgbClr val="BDD7EE"/>
    <a:srgbClr val="FFE699"/>
    <a:srgbClr val="FF3300"/>
    <a:srgbClr val="D1A3FF"/>
    <a:srgbClr val="CC99FF"/>
    <a:srgbClr val="CC66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93" autoAdjust="0"/>
    <p:restoredTop sz="79815" autoAdjust="0"/>
  </p:normalViewPr>
  <p:slideViewPr>
    <p:cSldViewPr snapToGrid="0">
      <p:cViewPr>
        <p:scale>
          <a:sx n="85" d="100"/>
          <a:sy n="85" d="100"/>
        </p:scale>
        <p:origin x="-112" y="-80"/>
      </p:cViewPr>
      <p:guideLst>
        <p:guide orient="horz" pos="2160"/>
        <p:guide pos="3840"/>
      </p:guideLst>
    </p:cSldViewPr>
  </p:slideViewPr>
  <p:notesTextViewPr>
    <p:cViewPr>
      <p:scale>
        <a:sx n="1" d="1"/>
        <a:sy n="1" d="1"/>
      </p:scale>
      <p:origin x="0" y="792"/>
    </p:cViewPr>
  </p:notesTextViewPr>
  <p:sorterViewPr>
    <p:cViewPr>
      <p:scale>
        <a:sx n="100" d="100"/>
        <a:sy n="100" d="100"/>
      </p:scale>
      <p:origin x="0" y="702"/>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61E09-53B9-41ED-949B-2B827417742C}" type="datetimeFigureOut">
              <a:rPr lang="zh-CN" altLang="en-US" smtClean="0"/>
              <a:pPr/>
              <a:t>18/3/27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C3E95-459D-401E-99F4-3A592924C8B1}" type="slidenum">
              <a:rPr lang="zh-CN" altLang="en-US" smtClean="0"/>
              <a:pPr/>
              <a:t>‹#›</a:t>
            </a:fld>
            <a:endParaRPr lang="zh-CN" altLang="en-US"/>
          </a:p>
        </p:txBody>
      </p:sp>
    </p:spTree>
    <p:extLst>
      <p:ext uri="{BB962C8B-B14F-4D97-AF65-F5344CB8AC3E}">
        <p14:creationId xmlns:p14="http://schemas.microsoft.com/office/powerpoint/2010/main" val="263022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复杂度：</a:t>
            </a:r>
            <a:r>
              <a:rPr lang="en-US" altLang="zh-CN" dirty="0" smtClean="0"/>
              <a:t>3</a:t>
            </a:r>
            <a:endParaRPr lang="zh-CN" altLang="en-US" dirty="0"/>
          </a:p>
        </p:txBody>
      </p:sp>
      <p:sp>
        <p:nvSpPr>
          <p:cNvPr id="4" name="灯片编号占位符 3"/>
          <p:cNvSpPr>
            <a:spLocks noGrp="1"/>
          </p:cNvSpPr>
          <p:nvPr>
            <p:ph type="sldNum" sz="quarter" idx="10"/>
          </p:nvPr>
        </p:nvSpPr>
        <p:spPr/>
        <p:txBody>
          <a:bodyPr/>
          <a:lstStyle/>
          <a:p>
            <a:fld id="{884C3E95-459D-401E-99F4-3A592924C8B1}" type="slidenum">
              <a:rPr lang="zh-CN" altLang="en-US" smtClean="0"/>
              <a:pPr/>
              <a:t>1</a:t>
            </a:fld>
            <a:endParaRPr lang="zh-CN" altLang="en-US"/>
          </a:p>
        </p:txBody>
      </p:sp>
    </p:spTree>
    <p:extLst>
      <p:ext uri="{BB962C8B-B14F-4D97-AF65-F5344CB8AC3E}">
        <p14:creationId xmlns:p14="http://schemas.microsoft.com/office/powerpoint/2010/main" val="2452615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2</a:t>
            </a:fld>
            <a:endParaRPr lang="zh-CN" altLang="en-US"/>
          </a:p>
        </p:txBody>
      </p:sp>
    </p:spTree>
    <p:extLst>
      <p:ext uri="{BB962C8B-B14F-4D97-AF65-F5344CB8AC3E}">
        <p14:creationId xmlns:p14="http://schemas.microsoft.com/office/powerpoint/2010/main" val="3159052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a:t>
            </a:r>
            <a:r>
              <a:rPr kumimoji="1" lang="en-US" altLang="zh-CN" dirty="0" smtClean="0"/>
              <a:t>Client</a:t>
            </a:r>
          </a:p>
          <a:p>
            <a:r>
              <a:rPr kumimoji="1" lang="en-US" altLang="zh-CN" dirty="0" smtClean="0"/>
              <a:t>2</a:t>
            </a:r>
            <a:r>
              <a:rPr kumimoji="1" lang="zh-CN" altLang="en-US" dirty="0" smtClean="0"/>
              <a:t>、抽象类角色：桥接角色，也定义了子类公共的行为调用接口，并持有行为类的引用</a:t>
            </a:r>
            <a:endParaRPr kumimoji="1" lang="en-US" altLang="zh-CN" dirty="0" smtClean="0"/>
          </a:p>
          <a:p>
            <a:r>
              <a:rPr kumimoji="1" lang="zh-CN" altLang="zh-CN" dirty="0" smtClean="0"/>
              <a:t>3</a:t>
            </a:r>
            <a:r>
              <a:rPr kumimoji="1" lang="zh-CN" altLang="en-US" dirty="0" smtClean="0"/>
              <a:t>、抽象类子类角色：实现了抽象类接口，并且使用父类持有的行为类引用，在实现接口中统一调用接口行为</a:t>
            </a:r>
            <a:endParaRPr kumimoji="1" lang="en-US" altLang="zh-CN" dirty="0" smtClean="0"/>
          </a:p>
          <a:p>
            <a:r>
              <a:rPr kumimoji="1" lang="zh-CN" altLang="zh-CN" dirty="0" smtClean="0"/>
              <a:t>4</a:t>
            </a:r>
            <a:r>
              <a:rPr kumimoji="1" lang="zh-CN" altLang="en-US" dirty="0" smtClean="0"/>
              <a:t>、行为类接口角色：定义不同行为的接口</a:t>
            </a:r>
            <a:endParaRPr kumimoji="1" lang="en-US" altLang="zh-CN" dirty="0" smtClean="0"/>
          </a:p>
          <a:p>
            <a:r>
              <a:rPr kumimoji="1" lang="zh-CN" altLang="zh-CN" dirty="0" smtClean="0"/>
              <a:t>5</a:t>
            </a:r>
            <a:r>
              <a:rPr kumimoji="1" lang="zh-CN" altLang="en-US" dirty="0" smtClean="0"/>
              <a:t>、行为类实现角色：继承了接口，并且实现了不同的行为</a:t>
            </a:r>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3</a:t>
            </a:fld>
            <a:endParaRPr lang="zh-CN" altLang="en-US"/>
          </a:p>
        </p:txBody>
      </p:sp>
    </p:spTree>
    <p:extLst>
      <p:ext uri="{BB962C8B-B14F-4D97-AF65-F5344CB8AC3E}">
        <p14:creationId xmlns:p14="http://schemas.microsoft.com/office/powerpoint/2010/main" val="3158334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5</a:t>
            </a:fld>
            <a:endParaRPr lang="zh-CN" altLang="en-US"/>
          </a:p>
        </p:txBody>
      </p:sp>
    </p:spTree>
    <p:extLst>
      <p:ext uri="{BB962C8B-B14F-4D97-AF65-F5344CB8AC3E}">
        <p14:creationId xmlns:p14="http://schemas.microsoft.com/office/powerpoint/2010/main" val="412896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合适的场景：一个系统存在</a:t>
            </a:r>
            <a:r>
              <a:rPr kumimoji="1" lang="en-US" altLang="zh-CN" dirty="0" smtClean="0"/>
              <a:t>2</a:t>
            </a:r>
            <a:r>
              <a:rPr kumimoji="1" lang="zh-CN" altLang="en-US" dirty="0" smtClean="0"/>
              <a:t>个变化维度，使用桥接模式最好</a:t>
            </a:r>
            <a:endParaRPr kumimoji="1" lang="en-US" altLang="zh-CN" dirty="0" smtClean="0"/>
          </a:p>
          <a:p>
            <a:endParaRPr kumimoji="1" lang="en-US" altLang="zh-CN" dirty="0" smtClean="0"/>
          </a:p>
          <a:p>
            <a:r>
              <a:rPr kumimoji="1" lang="zh-CN" altLang="en-US" dirty="0" smtClean="0"/>
              <a:t>凉皮连锁店</a:t>
            </a:r>
            <a:r>
              <a:rPr kumimoji="1" lang="en-US" altLang="zh-CN" dirty="0" smtClean="0"/>
              <a:t>CEO</a:t>
            </a:r>
            <a:r>
              <a:rPr kumimoji="1" lang="zh-CN" altLang="en-US" dirty="0" smtClean="0"/>
              <a:t>通过思考发现凉皮产业最关键的</a:t>
            </a:r>
            <a:r>
              <a:rPr kumimoji="1" lang="en-US" altLang="zh-CN" dirty="0" smtClean="0"/>
              <a:t>2</a:t>
            </a:r>
            <a:r>
              <a:rPr kumimoji="1" lang="zh-CN" altLang="en-US" dirty="0" smtClean="0"/>
              <a:t>个维度是味道、口感，这两个维度可以互不干涉并且可以自由创新，基于这一点，</a:t>
            </a:r>
            <a:r>
              <a:rPr kumimoji="1" lang="en-US" altLang="zh-CN" dirty="0" smtClean="0"/>
              <a:t>CEO</a:t>
            </a:r>
            <a:r>
              <a:rPr kumimoji="1" lang="zh-CN" altLang="en-US" dirty="0" smtClean="0"/>
              <a:t>决定以后店面不直接生产味料和面皮，而是由总部统一管理，而总部成立了味料研发、生产中心，和面皮研发、生产基地。味料、面皮研发、生产、配送都由总部统一管理，店面只负责人流量和销售，从此连锁店解决了精准供应问题、新产品研发问题、和生产问题。店面只是将不同的味料和不同的面皮拌匀交给客户即可。</a:t>
            </a:r>
            <a:endParaRPr kumimoji="1" lang="en-US" altLang="zh-CN" dirty="0" smtClean="0"/>
          </a:p>
          <a:p>
            <a:endParaRPr kumimoji="1" lang="en-US" altLang="zh-CN" dirty="0" smtClean="0"/>
          </a:p>
          <a:p>
            <a:r>
              <a:rPr kumimoji="1" lang="zh-CN" altLang="en-US" dirty="0" smtClean="0"/>
              <a:t>下节引言：</a:t>
            </a:r>
            <a:endParaRPr kumimoji="1" lang="en-US" altLang="zh-CN" dirty="0" smtClean="0"/>
          </a:p>
          <a:p>
            <a:r>
              <a:rPr kumimoji="1" lang="zh-CN" altLang="en-US" dirty="0" smtClean="0"/>
              <a:t>某程序员想自己开发单元测试套件，在设计时加入了用例管理功能即包含</a:t>
            </a:r>
            <a:r>
              <a:rPr kumimoji="1" lang="en-US" altLang="zh-CN" dirty="0" smtClean="0"/>
              <a:t>2</a:t>
            </a:r>
            <a:r>
              <a:rPr kumimoji="1" lang="zh-CN" altLang="en-US" dirty="0" smtClean="0"/>
              <a:t>个角色：用例集合</a:t>
            </a:r>
            <a:r>
              <a:rPr kumimoji="1" lang="en-US" altLang="zh-CN" dirty="0" smtClean="0"/>
              <a:t>/</a:t>
            </a:r>
            <a:r>
              <a:rPr kumimoji="1" lang="zh-CN" altLang="en-US" dirty="0" smtClean="0"/>
              <a:t>测试用例，其中集合可以包含子集合和测试用例，集合和用例可以组合成树型结构。为了方便客户端调用，客户端既可以选择执行某集合（及其包含的子集合和用例），又可以执行具体的用例，该程序员该如何设计单元测试套件呢？</a:t>
            </a:r>
            <a:endParaRPr kumimoji="1" lang="en-US" altLang="zh-CN" dirty="0" smtClean="0"/>
          </a:p>
          <a:p>
            <a:endParaRPr kumimoji="1" lang="en-US" altLang="zh-CN" dirty="0" smtClean="0"/>
          </a:p>
          <a:p>
            <a:r>
              <a:rPr kumimoji="1" lang="zh-CN" altLang="en-US" dirty="0" smtClean="0"/>
              <a:t>下节：组合模式</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6</a:t>
            </a:fld>
            <a:endParaRPr lang="zh-CN" altLang="en-US"/>
          </a:p>
        </p:txBody>
      </p:sp>
    </p:spTree>
    <p:extLst>
      <p:ext uri="{BB962C8B-B14F-4D97-AF65-F5344CB8AC3E}">
        <p14:creationId xmlns:p14="http://schemas.microsoft.com/office/powerpoint/2010/main" val="1040658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
        <p:nvSpPr>
          <p:cNvPr id="7" name="矩形 42"/>
          <p:cNvSpPr/>
          <p:nvPr userDrawn="1"/>
        </p:nvSpPr>
        <p:spPr>
          <a:xfrm>
            <a:off x="9555559" y="0"/>
            <a:ext cx="1851025" cy="1174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cxnSp>
        <p:nvCxnSpPr>
          <p:cNvPr id="8" name="直接连接符 7"/>
          <p:cNvCxnSpPr/>
          <p:nvPr userDrawn="1"/>
        </p:nvCxnSpPr>
        <p:spPr>
          <a:xfrm>
            <a:off x="9555558" y="188640"/>
            <a:ext cx="18510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18762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983829125"/>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292098156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72883" y="365125"/>
            <a:ext cx="5693231" cy="829193"/>
          </a:xfrm>
          <a:noFill/>
          <a:effectLst>
            <a:glow rad="63500">
              <a:schemeClr val="accent5">
                <a:satMod val="175000"/>
                <a:alpha val="40000"/>
              </a:schemeClr>
            </a:glow>
          </a:effectLst>
        </p:spPr>
        <p:txBody>
          <a:bodyPr>
            <a:normAutofit/>
          </a:bodyPr>
          <a:lstStyle>
            <a:lvl1pPr>
              <a:defRPr lang="zh-CN" altLang="en-US" sz="3600" dirty="0">
                <a:gradFill>
                  <a:gsLst>
                    <a:gs pos="0">
                      <a:schemeClr val="bg1"/>
                    </a:gs>
                    <a:gs pos="100000">
                      <a:schemeClr val="accent3"/>
                    </a:gs>
                  </a:gsLst>
                  <a:lin ang="5400000" scaled="1"/>
                </a:gradFill>
                <a:effectLst/>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50000"/>
              </a:lnSpc>
              <a:defRPr sz="2400">
                <a:solidFill>
                  <a:schemeClr val="bg1"/>
                </a:solidFill>
                <a:latin typeface="微软雅黑" panose="020B0503020204020204" pitchFamily="34" charset="-122"/>
                <a:ea typeface="微软雅黑" panose="020B0503020204020204" pitchFamily="34" charset="-122"/>
              </a:defRPr>
            </a:lvl1pPr>
            <a:lvl2pPr>
              <a:lnSpc>
                <a:spcPct val="150000"/>
              </a:lnSpc>
              <a:defRPr sz="2000">
                <a:solidFill>
                  <a:schemeClr val="bg1"/>
                </a:solidFill>
                <a:latin typeface="微软雅黑" panose="020B0503020204020204" pitchFamily="34" charset="-122"/>
                <a:ea typeface="微软雅黑" panose="020B0503020204020204" pitchFamily="34" charset="-122"/>
              </a:defRPr>
            </a:lvl2pPr>
            <a:lvl3pPr>
              <a:lnSpc>
                <a:spcPct val="150000"/>
              </a:lnSpc>
              <a:defRPr sz="1800">
                <a:solidFill>
                  <a:schemeClr val="bg1"/>
                </a:solidFill>
                <a:latin typeface="微软雅黑" panose="020B0503020204020204" pitchFamily="34" charset="-122"/>
                <a:ea typeface="微软雅黑" panose="020B0503020204020204" pitchFamily="34" charset="-122"/>
              </a:defRPr>
            </a:lvl3pPr>
            <a:lvl4pPr>
              <a:lnSpc>
                <a:spcPct val="150000"/>
              </a:lnSpc>
              <a:defRPr sz="1600">
                <a:solidFill>
                  <a:schemeClr val="bg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
        <p:nvSpPr>
          <p:cNvPr id="9" name="矩形 42"/>
          <p:cNvSpPr/>
          <p:nvPr userDrawn="1"/>
        </p:nvSpPr>
        <p:spPr>
          <a:xfrm rot="5400000">
            <a:off x="11207750" y="5192713"/>
            <a:ext cx="1851025" cy="1174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cxnSp>
        <p:nvCxnSpPr>
          <p:cNvPr id="10" name="直接连接符 9"/>
          <p:cNvCxnSpPr/>
          <p:nvPr userDrawn="1"/>
        </p:nvCxnSpPr>
        <p:spPr>
          <a:xfrm rot="5400000">
            <a:off x="11090444" y="5251452"/>
            <a:ext cx="18510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8733" y="113958"/>
            <a:ext cx="3605791" cy="320041"/>
          </a:xfrm>
          <a:prstGeom prst="rect">
            <a:avLst/>
          </a:prstGeom>
        </p:spPr>
      </p:pic>
    </p:spTree>
    <p:extLst>
      <p:ext uri="{BB962C8B-B14F-4D97-AF65-F5344CB8AC3E}">
        <p14:creationId xmlns:p14="http://schemas.microsoft.com/office/powerpoint/2010/main" val="353269251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75137375"/>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72150527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2404938578"/>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130646566"/>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65371351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801593468"/>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501083809"/>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1053457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81" y="-16328"/>
            <a:ext cx="12271555" cy="6861449"/>
          </a:xfrm>
          <a:prstGeom prst="rect">
            <a:avLst/>
          </a:prstGeom>
        </p:spPr>
      </p:pic>
      <p:sp>
        <p:nvSpPr>
          <p:cNvPr id="9" name="文本框 8"/>
          <p:cNvSpPr txBox="1"/>
          <p:nvPr/>
        </p:nvSpPr>
        <p:spPr>
          <a:xfrm>
            <a:off x="495831" y="2199848"/>
            <a:ext cx="3468913" cy="1938992"/>
          </a:xfrm>
          <a:prstGeom prst="rect">
            <a:avLst/>
          </a:prstGeom>
          <a:noFill/>
        </p:spPr>
        <p:txBody>
          <a:bodyPr wrap="square" rtlCol="0">
            <a:spAutoFit/>
          </a:bodyPr>
          <a:lstStyle/>
          <a:p>
            <a:r>
              <a:rPr lang="en-US" altLang="zh-CN" sz="12000" dirty="0" smtClean="0">
                <a:solidFill>
                  <a:schemeClr val="bg1"/>
                </a:solidFill>
                <a:latin typeface="Impact" panose="020B0806030902050204" pitchFamily="34" charset="0"/>
              </a:rPr>
              <a:t>2018</a:t>
            </a:r>
            <a:endParaRPr lang="zh-CN" altLang="en-US" sz="120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859516" y="2549298"/>
            <a:ext cx="6913713" cy="2400657"/>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JAVA </a:t>
            </a:r>
            <a:r>
              <a:rPr lang="mr-IN" altLang="zh-CN" sz="5400" b="1" dirty="0" smtClean="0">
                <a:solidFill>
                  <a:schemeClr val="bg1"/>
                </a:solidFill>
                <a:latin typeface="微软雅黑" panose="020B0503020204020204" pitchFamily="34" charset="-122"/>
                <a:ea typeface="微软雅黑" panose="020B0503020204020204" pitchFamily="34" charset="-122"/>
              </a:rPr>
              <a:t>–</a:t>
            </a:r>
            <a:r>
              <a:rPr lang="en-US" altLang="zh-CN" sz="5400" b="1" dirty="0" smtClean="0">
                <a:solidFill>
                  <a:schemeClr val="bg1"/>
                </a:solidFill>
                <a:latin typeface="微软雅黑" panose="020B0503020204020204" pitchFamily="34" charset="-122"/>
                <a:ea typeface="微软雅黑" panose="020B0503020204020204" pitchFamily="34" charset="-122"/>
              </a:rPr>
              <a:t> </a:t>
            </a:r>
            <a:r>
              <a:rPr lang="zh-CN" altLang="en-US" sz="5400" b="1" dirty="0" smtClean="0">
                <a:solidFill>
                  <a:schemeClr val="bg1"/>
                </a:solidFill>
                <a:latin typeface="微软雅黑" panose="020B0503020204020204" pitchFamily="34" charset="-122"/>
                <a:ea typeface="微软雅黑" panose="020B0503020204020204" pitchFamily="34" charset="-122"/>
              </a:rPr>
              <a:t>设计模式之</a:t>
            </a:r>
            <a:endParaRPr lang="en-US" altLang="zh-CN" sz="5400" b="1" dirty="0" smtClean="0">
              <a:solidFill>
                <a:schemeClr val="bg1"/>
              </a:solidFill>
              <a:latin typeface="微软雅黑" panose="020B0503020204020204" pitchFamily="34" charset="-122"/>
              <a:ea typeface="微软雅黑" panose="020B0503020204020204" pitchFamily="34" charset="-122"/>
            </a:endParaRPr>
          </a:p>
          <a:p>
            <a:endParaRPr lang="zh-CN" altLang="en-US" sz="3200" b="1" dirty="0" smtClean="0">
              <a:solidFill>
                <a:schemeClr val="bg1"/>
              </a:solidFill>
              <a:latin typeface="微软雅黑" panose="020B0503020204020204" pitchFamily="34" charset="-122"/>
              <a:ea typeface="微软雅黑" panose="020B0503020204020204" pitchFamily="34" charset="-122"/>
            </a:endParaRPr>
          </a:p>
          <a:p>
            <a:r>
              <a:rPr lang="zh-CN" altLang="en-US" sz="3200" b="1" dirty="0" smtClean="0">
                <a:solidFill>
                  <a:schemeClr val="bg1"/>
                </a:solidFill>
                <a:latin typeface="微软雅黑" panose="020B0503020204020204" pitchFamily="34" charset="-122"/>
                <a:ea typeface="微软雅黑" panose="020B0503020204020204" pitchFamily="34" charset="-122"/>
              </a:rPr>
              <a:t>桥接模式</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r>
              <a:rPr lang="en-US" altLang="zh-CN" sz="3200" b="1" dirty="0" smtClean="0">
                <a:solidFill>
                  <a:schemeClr val="bg1"/>
                </a:solidFill>
                <a:latin typeface="微软雅黑" panose="020B0503020204020204" pitchFamily="34" charset="-122"/>
                <a:ea typeface="微软雅黑" panose="020B0503020204020204" pitchFamily="34" charset="-122"/>
              </a:rPr>
              <a:t>Bridge Pattern</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pic>
        <p:nvPicPr>
          <p:cNvPr id="14" name="内容占位符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418194" y="2887074"/>
            <a:ext cx="1278348" cy="441960"/>
          </a:xfrm>
          <a:prstGeom prst="rect">
            <a:avLst/>
          </a:prstGeom>
        </p:spPr>
      </p:pic>
      <p:sp>
        <p:nvSpPr>
          <p:cNvPr id="8" name="文本框 7"/>
          <p:cNvSpPr txBox="1"/>
          <p:nvPr/>
        </p:nvSpPr>
        <p:spPr>
          <a:xfrm>
            <a:off x="7482470" y="5980767"/>
            <a:ext cx="3932558" cy="523220"/>
          </a:xfrm>
          <a:prstGeom prst="rect">
            <a:avLst/>
          </a:prstGeom>
          <a:noFill/>
        </p:spPr>
        <p:txBody>
          <a:bodyPr wrap="square" rtlCol="0">
            <a:spAutoFit/>
          </a:bodyPr>
          <a:lstStyle/>
          <a:p>
            <a:pPr algn="r"/>
            <a:r>
              <a:rPr lang="zh-CN" altLang="en-US" sz="2800" dirty="0" smtClean="0">
                <a:solidFill>
                  <a:schemeClr val="bg1"/>
                </a:solidFill>
                <a:latin typeface="微软雅黑"/>
                <a:ea typeface="微软雅黑"/>
                <a:cs typeface="微软雅黑"/>
              </a:rPr>
              <a:t>讲师：研发部</a:t>
            </a:r>
            <a:r>
              <a:rPr lang="en-US" altLang="zh-CN" sz="2800" dirty="0" smtClean="0">
                <a:solidFill>
                  <a:schemeClr val="bg1"/>
                </a:solidFill>
                <a:latin typeface="微软雅黑"/>
                <a:ea typeface="微软雅黑"/>
                <a:cs typeface="微软雅黑"/>
              </a:rPr>
              <a:t>-</a:t>
            </a:r>
            <a:r>
              <a:rPr lang="zh-CN" altLang="en-US" sz="2800" dirty="0" smtClean="0">
                <a:solidFill>
                  <a:schemeClr val="bg1"/>
                </a:solidFill>
                <a:latin typeface="微软雅黑"/>
                <a:ea typeface="微软雅黑"/>
                <a:cs typeface="微软雅黑"/>
              </a:rPr>
              <a:t>李磊磊</a:t>
            </a:r>
            <a:endParaRPr lang="zh-CN" altLang="en-US" sz="28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3300740374"/>
      </p:ext>
    </p:extLst>
  </p:cSld>
  <p:clrMapOvr>
    <a:masterClrMapping/>
  </p:clrMapOvr>
  <mc:AlternateContent xmlns:mc="http://schemas.openxmlformats.org/markup-compatibility/2006" xmlns:p14="http://schemas.microsoft.com/office/powerpoint/2010/main">
    <mc:Choice Requires="p14">
      <p:transition spd="slow" p14:dur="2000" advTm="14134"/>
    </mc:Choice>
    <mc:Fallback xmlns="">
      <p:transition spd="slow" advTm="14134"/>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什么是桥接模式</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en-US" altLang="zh-CN" dirty="0" smtClean="0"/>
              <a:t>	</a:t>
            </a:r>
            <a:r>
              <a:rPr kumimoji="1" lang="zh-CN" altLang="en-US" dirty="0" smtClean="0"/>
              <a:t>桥接模式</a:t>
            </a:r>
            <a:r>
              <a:rPr kumimoji="1" lang="en-US" altLang="zh-CN" dirty="0" smtClean="0"/>
              <a:t>(Bridge Pattern)</a:t>
            </a:r>
            <a:r>
              <a:rPr kumimoji="1" lang="zh-CN" altLang="en-US" dirty="0" smtClean="0"/>
              <a:t>属于结构型模式。桥接模式基于类的最小设计原则，通过使用封装、聚合及继承等方式来让不同的类承担不同的单一职责。它主要特点是把抽象</a:t>
            </a:r>
            <a:r>
              <a:rPr kumimoji="1" lang="en-US" altLang="zh-CN" dirty="0" smtClean="0"/>
              <a:t>(abstraction)</a:t>
            </a:r>
            <a:r>
              <a:rPr kumimoji="1" lang="zh-CN" altLang="en-US" dirty="0" smtClean="0"/>
              <a:t>与行为实现</a:t>
            </a:r>
            <a:r>
              <a:rPr kumimoji="1" lang="en-US" altLang="zh-CN" dirty="0" smtClean="0"/>
              <a:t>(implementation)</a:t>
            </a:r>
            <a:r>
              <a:rPr kumimoji="1" lang="zh-CN" altLang="en-US" dirty="0" smtClean="0"/>
              <a:t>分离开来，从而可以保持各部分的独立性以及应对他们的功能扩展。</a:t>
            </a:r>
            <a:endParaRPr kumimoji="1" lang="en-US" altLang="zh-CN" dirty="0" smtClean="0"/>
          </a:p>
        </p:txBody>
      </p:sp>
    </p:spTree>
    <p:extLst>
      <p:ext uri="{BB962C8B-B14F-4D97-AF65-F5344CB8AC3E}">
        <p14:creationId xmlns:p14="http://schemas.microsoft.com/office/powerpoint/2010/main" val="54534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桥接模式的角色</a:t>
            </a:r>
            <a:r>
              <a:rPr kumimoji="1" lang="en-US" altLang="zh-CN" dirty="0" smtClean="0"/>
              <a:t>UML</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Client</a:t>
            </a:r>
          </a:p>
          <a:p>
            <a:r>
              <a:rPr kumimoji="1" lang="en-US" altLang="zh-CN" dirty="0"/>
              <a:t> </a:t>
            </a:r>
            <a:r>
              <a:rPr kumimoji="1" lang="zh-CN" altLang="en-US" dirty="0" smtClean="0"/>
              <a:t>抽象类</a:t>
            </a:r>
            <a:endParaRPr kumimoji="1" lang="en-US" altLang="zh-CN" dirty="0" smtClean="0"/>
          </a:p>
          <a:p>
            <a:r>
              <a:rPr kumimoji="1" lang="zh-CN" altLang="en-US" dirty="0" smtClean="0"/>
              <a:t>抽象类子类</a:t>
            </a:r>
            <a:endParaRPr kumimoji="1" lang="en-US" altLang="zh-CN" dirty="0" smtClean="0"/>
          </a:p>
          <a:p>
            <a:r>
              <a:rPr kumimoji="1" lang="zh-CN" altLang="en-US" dirty="0" smtClean="0"/>
              <a:t>行为类接口</a:t>
            </a:r>
            <a:endParaRPr kumimoji="1" lang="en-US" altLang="zh-CN" dirty="0" smtClean="0"/>
          </a:p>
          <a:p>
            <a:r>
              <a:rPr kumimoji="1" lang="zh-CN" altLang="en-US" dirty="0" smtClean="0"/>
              <a:t>行为类实现</a:t>
            </a:r>
            <a:endParaRPr kumimoji="1" lang="en-US" altLang="zh-CN" dirty="0"/>
          </a:p>
        </p:txBody>
      </p:sp>
      <p:pic>
        <p:nvPicPr>
          <p:cNvPr id="5" name="图片 4"/>
          <p:cNvPicPr>
            <a:picLocks noChangeAspect="1"/>
          </p:cNvPicPr>
          <p:nvPr/>
        </p:nvPicPr>
        <p:blipFill>
          <a:blip r:embed="rId3"/>
          <a:stretch>
            <a:fillRect/>
          </a:stretch>
        </p:blipFill>
        <p:spPr>
          <a:xfrm>
            <a:off x="3038288" y="2339040"/>
            <a:ext cx="8343900" cy="2705100"/>
          </a:xfrm>
          <a:prstGeom prst="rect">
            <a:avLst/>
          </a:prstGeom>
        </p:spPr>
      </p:pic>
    </p:spTree>
    <p:extLst>
      <p:ext uri="{BB962C8B-B14F-4D97-AF65-F5344CB8AC3E}">
        <p14:creationId xmlns:p14="http://schemas.microsoft.com/office/powerpoint/2010/main" val="355202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桥接模式的应用场景</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系统需要在抽象化角色和具体化角色之间增加更多灵活性，避免两个层次之间建立静态的继承关系时</a:t>
            </a:r>
            <a:endParaRPr kumimoji="1" lang="en-US" altLang="zh-CN" dirty="0" smtClean="0"/>
          </a:p>
          <a:p>
            <a:r>
              <a:rPr kumimoji="1" lang="zh-CN" altLang="en-US" dirty="0" smtClean="0"/>
              <a:t>业务存在两个独立的变化纬度，而且这两个维度都需要进行扩展</a:t>
            </a:r>
            <a:endParaRPr kumimoji="1" lang="en-US" altLang="zh-CN" dirty="0" smtClean="0"/>
          </a:p>
          <a:p>
            <a:r>
              <a:rPr kumimoji="1" lang="zh-CN" altLang="en-US" dirty="0" smtClean="0"/>
              <a:t>不希望使用继承或因为多层次继承导致系统类的个数急剧增加的业务</a:t>
            </a:r>
            <a:endParaRPr kumimoji="1" lang="zh-CN" altLang="en-US" dirty="0"/>
          </a:p>
        </p:txBody>
      </p:sp>
    </p:spTree>
    <p:extLst>
      <p:ext uri="{BB962C8B-B14F-4D97-AF65-F5344CB8AC3E}">
        <p14:creationId xmlns:p14="http://schemas.microsoft.com/office/powerpoint/2010/main" val="272123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桥接模式的优缺点</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优点：</a:t>
            </a:r>
            <a:endParaRPr kumimoji="1" lang="en-US" altLang="zh-CN" dirty="0" smtClean="0"/>
          </a:p>
          <a:p>
            <a:pPr lvl="1"/>
            <a:r>
              <a:rPr kumimoji="1" lang="zh-CN" altLang="en-US" dirty="0" smtClean="0"/>
              <a:t>实现了抽象和实现的部分的分离解耦，不同的两个维度可以独立扩展</a:t>
            </a:r>
            <a:endParaRPr kumimoji="1" lang="en-US" altLang="zh-CN" dirty="0" smtClean="0"/>
          </a:p>
          <a:p>
            <a:pPr lvl="1"/>
            <a:r>
              <a:rPr kumimoji="1" lang="zh-CN" altLang="en-US" dirty="0" smtClean="0"/>
              <a:t>动态的实现行为切换</a:t>
            </a:r>
            <a:endParaRPr kumimoji="1" lang="en-US" altLang="zh-CN" dirty="0" smtClean="0"/>
          </a:p>
          <a:p>
            <a:pPr lvl="1"/>
            <a:r>
              <a:rPr kumimoji="1" lang="zh-CN" altLang="en-US" dirty="0" smtClean="0"/>
              <a:t>抽象与行为组合模式对客户透明，但是具体的行为对客户端隐藏。</a:t>
            </a:r>
            <a:endParaRPr kumimoji="1" lang="en-US" altLang="zh-CN" dirty="0" smtClean="0"/>
          </a:p>
          <a:p>
            <a:r>
              <a:rPr kumimoji="1" lang="zh-CN" altLang="en-US" dirty="0" smtClean="0"/>
              <a:t>缺点</a:t>
            </a:r>
            <a:endParaRPr kumimoji="1" lang="en-US" altLang="zh-CN" dirty="0" smtClean="0"/>
          </a:p>
          <a:p>
            <a:pPr lvl="1"/>
            <a:r>
              <a:rPr kumimoji="1" lang="zh-CN" altLang="en-US" dirty="0" smtClean="0"/>
              <a:t>聚合关系（桥）建立在抽象层，需要开发这对抽象层进行设计与编程</a:t>
            </a:r>
            <a:endParaRPr kumimoji="1" lang="en-US" altLang="zh-CN" dirty="0"/>
          </a:p>
          <a:p>
            <a:pPr lvl="1"/>
            <a:r>
              <a:rPr kumimoji="1" lang="zh-CN" altLang="en-US" dirty="0" smtClean="0"/>
              <a:t>增加系统复杂度</a:t>
            </a:r>
            <a:endParaRPr kumimoji="1" lang="en-US" altLang="zh-CN" dirty="0" smtClean="0"/>
          </a:p>
          <a:p>
            <a:pPr lvl="1"/>
            <a:r>
              <a:rPr kumimoji="1" lang="zh-CN" altLang="en-US" dirty="0" smtClean="0"/>
              <a:t>需要合适的场景支持</a:t>
            </a:r>
            <a:endParaRPr kumimoji="1" lang="zh-CN" altLang="en-US" dirty="0"/>
          </a:p>
        </p:txBody>
      </p:sp>
    </p:spTree>
    <p:extLst>
      <p:ext uri="{BB962C8B-B14F-4D97-AF65-F5344CB8AC3E}">
        <p14:creationId xmlns:p14="http://schemas.microsoft.com/office/powerpoint/2010/main" val="3850500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normAutofit/>
          </a:bodyPr>
          <a:lstStyle/>
          <a:p>
            <a:r>
              <a:rPr kumimoji="1" lang="zh-CN" altLang="en-US" dirty="0" smtClean="0"/>
              <a:t>作业</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找到你负责的产品中，可以应用到桥接模式的业务，并加以优化。</a:t>
            </a:r>
          </a:p>
          <a:p>
            <a:r>
              <a:rPr kumimoji="1" lang="zh-CN" altLang="en-US" dirty="0" smtClean="0"/>
              <a:t>如果实际项目中没有适用的场景，请观察生活中的例子</a:t>
            </a:r>
            <a:r>
              <a:rPr kumimoji="1" lang="zh-CN" altLang="en-US" smtClean="0"/>
              <a:t>，</a:t>
            </a:r>
            <a:r>
              <a:rPr kumimoji="1" lang="zh-CN" altLang="en-US" smtClean="0"/>
              <a:t>用代码实现</a:t>
            </a:r>
            <a:r>
              <a:rPr kumimoji="1" lang="zh-CN" altLang="en-US" smtClean="0"/>
              <a:t>桥接</a:t>
            </a:r>
            <a:r>
              <a:rPr kumimoji="1" lang="zh-CN" altLang="en-US" smtClean="0"/>
              <a:t>模式</a:t>
            </a:r>
            <a:endParaRPr kumimoji="1" lang="en-US" altLang="zh-CN" dirty="0" smtClean="0"/>
          </a:p>
        </p:txBody>
      </p:sp>
    </p:spTree>
    <p:extLst>
      <p:ext uri="{BB962C8B-B14F-4D97-AF65-F5344CB8AC3E}">
        <p14:creationId xmlns:p14="http://schemas.microsoft.com/office/powerpoint/2010/main" val="214118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80" y="-16328"/>
            <a:ext cx="12204879" cy="6861449"/>
          </a:xfrm>
          <a:prstGeom prst="rect">
            <a:avLst/>
          </a:prstGeom>
        </p:spPr>
      </p:pic>
      <p:sp>
        <p:nvSpPr>
          <p:cNvPr id="8" name="矩形 7"/>
          <p:cNvSpPr/>
          <p:nvPr/>
        </p:nvSpPr>
        <p:spPr>
          <a:xfrm>
            <a:off x="0" y="-29207"/>
            <a:ext cx="12204879" cy="6874328"/>
          </a:xfrm>
          <a:prstGeom prst="rect">
            <a:avLst/>
          </a:prstGeom>
          <a:solidFill>
            <a:srgbClr val="001830">
              <a:alpha val="13000"/>
            </a:srgbClr>
          </a:solidFill>
          <a:ln w="952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63" dirty="0" smtClean="0"/>
              <a:t> </a:t>
            </a:r>
            <a:endParaRPr lang="zh-CN" altLang="en-US" sz="1063" dirty="0"/>
          </a:p>
        </p:txBody>
      </p:sp>
      <p:sp>
        <p:nvSpPr>
          <p:cNvPr id="10" name="文本框 9"/>
          <p:cNvSpPr txBox="1"/>
          <p:nvPr/>
        </p:nvSpPr>
        <p:spPr>
          <a:xfrm>
            <a:off x="2781300" y="2617153"/>
            <a:ext cx="6301742" cy="984885"/>
          </a:xfrm>
          <a:prstGeom prst="rect">
            <a:avLst/>
          </a:prstGeom>
          <a:noFill/>
        </p:spPr>
        <p:txBody>
          <a:bodyPr wrap="square" rtlCol="0">
            <a:spAutoFit/>
          </a:bodyPr>
          <a:lstStyle/>
          <a:p>
            <a:r>
              <a:rPr lang="zh-CN" altLang="en-US" sz="5800" dirty="0" smtClean="0">
                <a:solidFill>
                  <a:schemeClr val="bg1"/>
                </a:solidFill>
                <a:latin typeface="微软雅黑" panose="020B0503020204020204" pitchFamily="34" charset="-122"/>
                <a:ea typeface="微软雅黑" panose="020B0503020204020204" pitchFamily="34" charset="-122"/>
              </a:rPr>
              <a:t>谢 谢 观 看</a:t>
            </a:r>
            <a:endParaRPr lang="zh-CN" altLang="en-US" sz="5800" dirty="0"/>
          </a:p>
        </p:txBody>
      </p:sp>
      <p:sp>
        <p:nvSpPr>
          <p:cNvPr id="17" name="文本框 16"/>
          <p:cNvSpPr txBox="1"/>
          <p:nvPr/>
        </p:nvSpPr>
        <p:spPr>
          <a:xfrm>
            <a:off x="2781300" y="3556372"/>
            <a:ext cx="6301740"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Thanks for your time</a:t>
            </a:r>
            <a:endParaRPr lang="zh-CN" altLang="en-US" sz="2800" dirty="0"/>
          </a:p>
        </p:txBody>
      </p:sp>
    </p:spTree>
    <p:extLst>
      <p:ext uri="{BB962C8B-B14F-4D97-AF65-F5344CB8AC3E}">
        <p14:creationId xmlns:p14="http://schemas.microsoft.com/office/powerpoint/2010/main" val="31043410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24523</TotalTime>
  <Words>298</Words>
  <Application>Microsoft Macintosh PowerPoint</Application>
  <PresentationFormat>自定义</PresentationFormat>
  <Paragraphs>52</Paragraphs>
  <Slides>7</Slides>
  <Notes>5</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PowerPoint 演示文稿</vt:lpstr>
      <vt:lpstr>什么是桥接模式</vt:lpstr>
      <vt:lpstr>桥接模式的角色UML</vt:lpstr>
      <vt:lpstr>桥接模式的应用场景</vt:lpstr>
      <vt:lpstr>桥接模式的优缺点</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1234</dc:creator>
  <cp:lastModifiedBy>kinddy lee</cp:lastModifiedBy>
  <cp:revision>1075</cp:revision>
  <dcterms:created xsi:type="dcterms:W3CDTF">2015-02-02T02:30:24Z</dcterms:created>
  <dcterms:modified xsi:type="dcterms:W3CDTF">2018-03-27T09:24:57Z</dcterms:modified>
</cp:coreProperties>
</file>