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498" r:id="rId2"/>
    <p:sldId id="502" r:id="rId3"/>
    <p:sldId id="503" r:id="rId4"/>
    <p:sldId id="504" r:id="rId5"/>
    <p:sldId id="505" r:id="rId6"/>
    <p:sldId id="507" r:id="rId7"/>
    <p:sldId id="301"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CCFF"/>
    <a:srgbClr val="66FF66"/>
    <a:srgbClr val="C5E0B4"/>
    <a:srgbClr val="BDD7EE"/>
    <a:srgbClr val="FFE699"/>
    <a:srgbClr val="FF3300"/>
    <a:srgbClr val="D1A3FF"/>
    <a:srgbClr val="CC99FF"/>
    <a:srgbClr val="CC66FF"/>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93" autoAdjust="0"/>
    <p:restoredTop sz="81172" autoAdjust="0"/>
  </p:normalViewPr>
  <p:slideViewPr>
    <p:cSldViewPr snapToGrid="0">
      <p:cViewPr>
        <p:scale>
          <a:sx n="85" d="100"/>
          <a:sy n="85" d="100"/>
        </p:scale>
        <p:origin x="-112" y="504"/>
      </p:cViewPr>
      <p:guideLst>
        <p:guide orient="horz" pos="2160"/>
        <p:guide pos="3840"/>
      </p:guideLst>
    </p:cSldViewPr>
  </p:slideViewPr>
  <p:notesTextViewPr>
    <p:cViewPr>
      <p:scale>
        <a:sx n="1" d="1"/>
        <a:sy n="1" d="1"/>
      </p:scale>
      <p:origin x="0" y="496"/>
    </p:cViewPr>
  </p:notesTextViewPr>
  <p:sorterViewPr>
    <p:cViewPr>
      <p:scale>
        <a:sx n="100" d="100"/>
        <a:sy n="100" d="100"/>
      </p:scale>
      <p:origin x="0" y="702"/>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961E09-53B9-41ED-949B-2B827417742C}" type="datetimeFigureOut">
              <a:rPr lang="zh-CN" altLang="en-US" smtClean="0"/>
              <a:pPr/>
              <a:t>18/3/27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4C3E95-459D-401E-99F4-3A592924C8B1}" type="slidenum">
              <a:rPr lang="zh-CN" altLang="en-US" smtClean="0"/>
              <a:pPr/>
              <a:t>‹#›</a:t>
            </a:fld>
            <a:endParaRPr lang="zh-CN" altLang="en-US"/>
          </a:p>
        </p:txBody>
      </p:sp>
    </p:spTree>
    <p:extLst>
      <p:ext uri="{BB962C8B-B14F-4D97-AF65-F5344CB8AC3E}">
        <p14:creationId xmlns:p14="http://schemas.microsoft.com/office/powerpoint/2010/main" val="2630229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复杂度：</a:t>
            </a:r>
            <a:r>
              <a:rPr lang="zh-CN" altLang="zh-CN" dirty="0" smtClean="0"/>
              <a:t>5</a:t>
            </a:r>
            <a:endParaRPr lang="en-US" altLang="zh-CN" dirty="0" smtClean="0"/>
          </a:p>
          <a:p>
            <a:r>
              <a:rPr lang="zh-CN" altLang="en-US" dirty="0" smtClean="0"/>
              <a:t>详细参考：</a:t>
            </a:r>
            <a:endParaRPr lang="en-US" altLang="zh-CN" dirty="0" smtClean="0"/>
          </a:p>
          <a:p>
            <a:r>
              <a:rPr lang="en-US" altLang="zh-CN" dirty="0" smtClean="0"/>
              <a:t>https://</a:t>
            </a:r>
            <a:r>
              <a:rPr lang="en-US" altLang="zh-CN" dirty="0" err="1" smtClean="0"/>
              <a:t>www.cnblogs.com</a:t>
            </a:r>
            <a:r>
              <a:rPr lang="en-US" altLang="zh-CN" dirty="0" smtClean="0"/>
              <a:t>/</a:t>
            </a:r>
            <a:r>
              <a:rPr lang="en-US" altLang="zh-CN" dirty="0" err="1" smtClean="0"/>
              <a:t>lfxiao</a:t>
            </a:r>
            <a:r>
              <a:rPr lang="en-US" altLang="zh-CN" dirty="0" smtClean="0"/>
              <a:t>/p/6816026.html</a:t>
            </a:r>
            <a:endParaRPr lang="zh-CN" altLang="en-US" dirty="0"/>
          </a:p>
        </p:txBody>
      </p:sp>
      <p:sp>
        <p:nvSpPr>
          <p:cNvPr id="4" name="灯片编号占位符 3"/>
          <p:cNvSpPr>
            <a:spLocks noGrp="1"/>
          </p:cNvSpPr>
          <p:nvPr>
            <p:ph type="sldNum" sz="quarter" idx="10"/>
          </p:nvPr>
        </p:nvSpPr>
        <p:spPr/>
        <p:txBody>
          <a:bodyPr/>
          <a:lstStyle/>
          <a:p>
            <a:fld id="{884C3E95-459D-401E-99F4-3A592924C8B1}" type="slidenum">
              <a:rPr lang="zh-CN" altLang="en-US" smtClean="0"/>
              <a:pPr/>
              <a:t>1</a:t>
            </a:fld>
            <a:endParaRPr lang="zh-CN" altLang="en-US"/>
          </a:p>
        </p:txBody>
      </p:sp>
    </p:spTree>
    <p:extLst>
      <p:ext uri="{BB962C8B-B14F-4D97-AF65-F5344CB8AC3E}">
        <p14:creationId xmlns:p14="http://schemas.microsoft.com/office/powerpoint/2010/main" val="2452615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组合模式引言：</a:t>
            </a:r>
            <a:endParaRPr kumimoji="1" lang="en-US" altLang="zh-CN" dirty="0" smtClean="0"/>
          </a:p>
          <a:p>
            <a:r>
              <a:rPr kumimoji="1" lang="zh-CN" altLang="en-US" dirty="0" smtClean="0"/>
              <a:t>树形结构在软件中随处可见，例如操作系统中的目录结构、应用软件中的菜单、办公系统中的公司组织结构等等，如何运用面向对象的方式来处理这种树形结构是组合模式需要解决的问题，组合模式通过一种巧妙的设计方案使得用户可以一致性地处理整个树形结构或者树形结构的一部分，也可以一致性地处理树形结构中的叶子节点（不包含子节点的节点）和容器节点（包含子节点的节点）。下面将学习这种用于处理树形结构的组合模式。</a:t>
            </a:r>
            <a:endParaRPr kumimoji="1" lang="zh-CN" altLang="en-US" dirty="0"/>
          </a:p>
        </p:txBody>
      </p:sp>
      <p:sp>
        <p:nvSpPr>
          <p:cNvPr id="4" name="幻灯片编号占位符 3"/>
          <p:cNvSpPr>
            <a:spLocks noGrp="1"/>
          </p:cNvSpPr>
          <p:nvPr>
            <p:ph type="sldNum" sz="quarter" idx="10"/>
          </p:nvPr>
        </p:nvSpPr>
        <p:spPr/>
        <p:txBody>
          <a:bodyPr/>
          <a:lstStyle/>
          <a:p>
            <a:fld id="{884C3E95-459D-401E-99F4-3A592924C8B1}" type="slidenum">
              <a:rPr lang="zh-CN" altLang="en-US" smtClean="0"/>
              <a:pPr/>
              <a:t>2</a:t>
            </a:fld>
            <a:endParaRPr lang="zh-CN" altLang="en-US"/>
          </a:p>
        </p:txBody>
      </p:sp>
    </p:spTree>
    <p:extLst>
      <p:ext uri="{BB962C8B-B14F-4D97-AF65-F5344CB8AC3E}">
        <p14:creationId xmlns:p14="http://schemas.microsoft.com/office/powerpoint/2010/main" val="3265277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a:t>
            </a:r>
            <a:r>
              <a:rPr kumimoji="1" lang="en-US" altLang="zh-CN" dirty="0" smtClean="0"/>
              <a:t>Component</a:t>
            </a:r>
            <a:r>
              <a:rPr kumimoji="1" lang="zh-CN" altLang="en-US" dirty="0" smtClean="0"/>
              <a:t>抽象构件角色：</a:t>
            </a:r>
            <a:endParaRPr kumimoji="1" lang="en-US" altLang="zh-CN" dirty="0" smtClean="0"/>
          </a:p>
          <a:p>
            <a:r>
              <a:rPr kumimoji="1" lang="zh-CN" altLang="en-US" dirty="0" smtClean="0"/>
              <a:t>接口或抽象类，为叶子构建和容器构建声明接口，在该角色中可以包含所有子类共有行为的声明和实现。在抽象构建中定义了访问及管理它的子构建的方法，如增加子构建，删除子构建，获取子构建等。</a:t>
            </a:r>
            <a:endParaRPr kumimoji="1" lang="en-US" altLang="zh-CN" dirty="0" smtClean="0"/>
          </a:p>
          <a:p>
            <a:endParaRPr kumimoji="1" lang="en-US" altLang="zh-CN" dirty="0" smtClean="0"/>
          </a:p>
          <a:p>
            <a:r>
              <a:rPr kumimoji="1" lang="en-US" altLang="zh-CN" dirty="0" smtClean="0"/>
              <a:t>2</a:t>
            </a:r>
            <a:r>
              <a:rPr kumimoji="1" lang="zh-CN" altLang="en-US" dirty="0" smtClean="0"/>
              <a:t>、</a:t>
            </a:r>
            <a:r>
              <a:rPr kumimoji="1" lang="en-US" altLang="zh-CN" dirty="0" smtClean="0"/>
              <a:t>Leaf</a:t>
            </a:r>
            <a:r>
              <a:rPr kumimoji="1" lang="zh-CN" altLang="en-US" dirty="0" smtClean="0"/>
              <a:t>叶子构件角色：</a:t>
            </a:r>
            <a:endParaRPr kumimoji="1" lang="en-US" altLang="zh-CN" dirty="0" smtClean="0"/>
          </a:p>
          <a:p>
            <a:r>
              <a:rPr kumimoji="1" lang="zh-CN" altLang="en-US" dirty="0" smtClean="0"/>
              <a:t>他在组合结构中表示叶子节点对象，叶子节点没有子节点，它实现了在抽象构建中定义的行为。对于接口中定义的其他管理子构建的方法，通常是空处理或抛异常处理。</a:t>
            </a:r>
            <a:endParaRPr kumimoji="1" lang="en-US" altLang="zh-CN" dirty="0" smtClean="0"/>
          </a:p>
          <a:p>
            <a:endParaRPr kumimoji="1" lang="en-US" altLang="zh-CN" dirty="0" smtClean="0"/>
          </a:p>
          <a:p>
            <a:r>
              <a:rPr kumimoji="1" lang="zh-CN" altLang="zh-CN" dirty="0" smtClean="0"/>
              <a:t>3</a:t>
            </a:r>
            <a:r>
              <a:rPr kumimoji="1" lang="zh-CN" altLang="en-US" dirty="0" smtClean="0"/>
              <a:t>、</a:t>
            </a:r>
            <a:r>
              <a:rPr kumimoji="1" lang="en-US" altLang="zh-CN" dirty="0" smtClean="0"/>
              <a:t>Composite</a:t>
            </a:r>
            <a:r>
              <a:rPr kumimoji="1" lang="zh-CN" altLang="en-US" dirty="0" smtClean="0"/>
              <a:t>容器构件：</a:t>
            </a:r>
            <a:endParaRPr kumimoji="1" lang="en-US" altLang="zh-CN" dirty="0" smtClean="0"/>
          </a:p>
          <a:p>
            <a:r>
              <a:rPr kumimoji="1" lang="zh-CN" altLang="en-US" dirty="0" smtClean="0"/>
              <a:t>他在组合结构中表示容器节点，它提供一个集合，用于存储子节点，实现了在抽象接口中定义的行为，包括那些访问及管理自构建的方法，在其业务方法中可以使用递归调用其子节点的业务方法</a:t>
            </a:r>
          </a:p>
          <a:p>
            <a:r>
              <a:rPr kumimoji="1" lang="en-US" altLang="zh-CN" dirty="0" smtClean="0"/>
              <a:t>//</a:t>
            </a:r>
            <a:r>
              <a:rPr kumimoji="1" lang="zh-CN" altLang="en-US" dirty="0" smtClean="0"/>
              <a:t>递归</a:t>
            </a:r>
          </a:p>
          <a:p>
            <a:r>
              <a:rPr lang="mr-IN" altLang="zh-CN" sz="1200" kern="1200" dirty="0" smtClean="0">
                <a:solidFill>
                  <a:schemeClr val="tx1"/>
                </a:solidFill>
                <a:effectLst/>
                <a:latin typeface="+mn-lt"/>
                <a:ea typeface="+mn-ea"/>
                <a:cs typeface="+mn-cs"/>
              </a:rPr>
              <a:t>public void runTestcase</a:t>
            </a:r>
            <a:r>
              <a:rPr lang="mr-IN" altLang="zh-CN" dirty="0" smtClean="0"/>
              <a:t>() {</a:t>
            </a:r>
            <a:br>
              <a:rPr lang="mr-IN" altLang="zh-CN" dirty="0" smtClean="0"/>
            </a:br>
            <a:r>
              <a:rPr lang="mr-IN" altLang="zh-CN" dirty="0" smtClean="0"/>
              <a:t/>
            </a:r>
            <a:br>
              <a:rPr lang="mr-IN" altLang="zh-CN" dirty="0" smtClean="0"/>
            </a:br>
            <a:r>
              <a:rPr lang="mr-IN" altLang="zh-CN" dirty="0" smtClean="0"/>
              <a:t>    System.</a:t>
            </a:r>
            <a:r>
              <a:rPr lang="mr-IN" altLang="zh-CN" sz="1200" i="1" kern="1200" dirty="0" smtClean="0">
                <a:solidFill>
                  <a:schemeClr val="tx1"/>
                </a:solidFill>
                <a:effectLst/>
                <a:latin typeface="+mn-lt"/>
                <a:ea typeface="+mn-ea"/>
                <a:cs typeface="+mn-cs"/>
              </a:rPr>
              <a:t>out</a:t>
            </a:r>
            <a:r>
              <a:rPr lang="mr-IN" altLang="zh-CN" dirty="0" smtClean="0"/>
              <a:t>.println(</a:t>
            </a:r>
            <a:r>
              <a:rPr lang="mr-IN" altLang="zh-CN" sz="1200" kern="1200" dirty="0" smtClean="0">
                <a:solidFill>
                  <a:schemeClr val="tx1"/>
                </a:solidFill>
                <a:effectLst/>
                <a:latin typeface="+mn-lt"/>
                <a:ea typeface="+mn-ea"/>
                <a:cs typeface="+mn-cs"/>
              </a:rPr>
              <a:t>"</a:t>
            </a:r>
            <a:r>
              <a:rPr lang="zh-CN" altLang="mr-IN" sz="1200" kern="1200" dirty="0" smtClean="0">
                <a:solidFill>
                  <a:schemeClr val="tx1"/>
                </a:solidFill>
                <a:effectLst/>
                <a:latin typeface="+mn-lt"/>
                <a:ea typeface="+mn-ea"/>
                <a:cs typeface="+mn-cs"/>
              </a:rPr>
              <a:t>执行测试用例集合：</a:t>
            </a:r>
            <a:r>
              <a:rPr lang="mr-IN" altLang="zh-CN" sz="1200" kern="1200" dirty="0" smtClean="0">
                <a:solidFill>
                  <a:schemeClr val="tx1"/>
                </a:solidFill>
                <a:effectLst/>
                <a:latin typeface="+mn-lt"/>
                <a:ea typeface="+mn-ea"/>
                <a:cs typeface="+mn-cs"/>
              </a:rPr>
              <a:t>" </a:t>
            </a:r>
            <a:r>
              <a:rPr lang="mr-IN" altLang="zh-CN" dirty="0" smtClean="0"/>
              <a:t>+ </a:t>
            </a:r>
            <a:r>
              <a:rPr lang="mr-IN" altLang="zh-CN" sz="1200" kern="1200" dirty="0" smtClean="0">
                <a:solidFill>
                  <a:schemeClr val="tx1"/>
                </a:solidFill>
                <a:effectLst/>
                <a:latin typeface="+mn-lt"/>
                <a:ea typeface="+mn-ea"/>
                <a:cs typeface="+mn-cs"/>
              </a:rPr>
              <a:t>name</a:t>
            </a:r>
            <a:r>
              <a:rPr lang="mr-IN" altLang="zh-CN" dirty="0" smtClean="0"/>
              <a:t>)</a:t>
            </a:r>
            <a:r>
              <a:rPr lang="mr-IN" altLang="zh-CN" sz="1200" kern="1200" dirty="0" smtClean="0">
                <a:solidFill>
                  <a:schemeClr val="tx1"/>
                </a:solidFill>
                <a:effectLst/>
                <a:latin typeface="+mn-lt"/>
                <a:ea typeface="+mn-ea"/>
                <a:cs typeface="+mn-cs"/>
              </a:rPr>
              <a:t>;</a:t>
            </a:r>
            <a:br>
              <a:rPr lang="mr-IN" altLang="zh-CN" sz="1200" kern="1200" dirty="0" smtClean="0">
                <a:solidFill>
                  <a:schemeClr val="tx1"/>
                </a:solidFill>
                <a:effectLst/>
                <a:latin typeface="+mn-lt"/>
                <a:ea typeface="+mn-ea"/>
                <a:cs typeface="+mn-cs"/>
              </a:rPr>
            </a:br>
            <a:r>
              <a:rPr lang="mr-IN" altLang="zh-CN" sz="1200" kern="1200" dirty="0" smtClean="0">
                <a:solidFill>
                  <a:schemeClr val="tx1"/>
                </a:solidFill>
                <a:effectLst/>
                <a:latin typeface="+mn-lt"/>
                <a:ea typeface="+mn-ea"/>
                <a:cs typeface="+mn-cs"/>
              </a:rPr>
              <a:t/>
            </a:r>
            <a:br>
              <a:rPr lang="mr-IN" altLang="zh-CN" sz="1200" kern="1200" dirty="0" smtClean="0">
                <a:solidFill>
                  <a:schemeClr val="tx1"/>
                </a:solidFill>
                <a:effectLst/>
                <a:latin typeface="+mn-lt"/>
                <a:ea typeface="+mn-ea"/>
                <a:cs typeface="+mn-cs"/>
              </a:rPr>
            </a:br>
            <a:r>
              <a:rPr lang="mr-IN" altLang="zh-CN" sz="1200" kern="1200" dirty="0" smtClean="0">
                <a:solidFill>
                  <a:schemeClr val="tx1"/>
                </a:solidFill>
                <a:effectLst/>
                <a:latin typeface="+mn-lt"/>
                <a:ea typeface="+mn-ea"/>
                <a:cs typeface="+mn-cs"/>
              </a:rPr>
              <a:t>    for </a:t>
            </a:r>
            <a:r>
              <a:rPr lang="mr-IN" altLang="zh-CN" dirty="0" smtClean="0"/>
              <a:t>(Object object : </a:t>
            </a:r>
            <a:r>
              <a:rPr lang="mr-IN" altLang="zh-CN" sz="1200" kern="1200" dirty="0" smtClean="0">
                <a:solidFill>
                  <a:schemeClr val="tx1"/>
                </a:solidFill>
                <a:effectLst/>
                <a:latin typeface="+mn-lt"/>
                <a:ea typeface="+mn-ea"/>
                <a:cs typeface="+mn-cs"/>
              </a:rPr>
              <a:t>list</a:t>
            </a:r>
            <a:r>
              <a:rPr lang="mr-IN" altLang="zh-CN" dirty="0" smtClean="0"/>
              <a:t>){</a:t>
            </a:r>
            <a:br>
              <a:rPr lang="mr-IN" altLang="zh-CN" dirty="0" smtClean="0"/>
            </a:br>
            <a:r>
              <a:rPr lang="mr-IN" altLang="zh-CN" dirty="0" smtClean="0"/>
              <a:t>        ((Component) object).runTestcase()</a:t>
            </a:r>
            <a:r>
              <a:rPr lang="mr-IN" altLang="zh-CN" sz="1200" kern="1200" dirty="0" smtClean="0">
                <a:solidFill>
                  <a:schemeClr val="tx1"/>
                </a:solidFill>
                <a:effectLst/>
                <a:latin typeface="+mn-lt"/>
                <a:ea typeface="+mn-ea"/>
                <a:cs typeface="+mn-cs"/>
              </a:rPr>
              <a:t>;</a:t>
            </a:r>
            <a:br>
              <a:rPr lang="mr-IN" altLang="zh-CN" sz="1200" kern="1200" dirty="0" smtClean="0">
                <a:solidFill>
                  <a:schemeClr val="tx1"/>
                </a:solidFill>
                <a:effectLst/>
                <a:latin typeface="+mn-lt"/>
                <a:ea typeface="+mn-ea"/>
                <a:cs typeface="+mn-cs"/>
              </a:rPr>
            </a:br>
            <a:r>
              <a:rPr lang="mr-IN" altLang="zh-CN" sz="1200" kern="1200" dirty="0" smtClean="0">
                <a:solidFill>
                  <a:schemeClr val="tx1"/>
                </a:solidFill>
                <a:effectLst/>
                <a:latin typeface="+mn-lt"/>
                <a:ea typeface="+mn-ea"/>
                <a:cs typeface="+mn-cs"/>
              </a:rPr>
              <a:t>    </a:t>
            </a:r>
            <a:r>
              <a:rPr lang="mr-IN" altLang="zh-CN" dirty="0" smtClean="0"/>
              <a:t>}</a:t>
            </a:r>
            <a:br>
              <a:rPr lang="mr-IN" altLang="zh-CN" dirty="0" smtClean="0"/>
            </a:br>
            <a:r>
              <a:rPr lang="mr-IN" altLang="zh-CN" dirty="0" smtClean="0"/>
              <a:t>}</a:t>
            </a:r>
            <a:endParaRPr kumimoji="1" lang="en-US" altLang="zh-CN" dirty="0" smtClean="0"/>
          </a:p>
          <a:p>
            <a:endParaRPr kumimoji="1" lang="en-US" altLang="zh-CN" dirty="0" smtClean="0"/>
          </a:p>
          <a:p>
            <a:r>
              <a:rPr kumimoji="1" lang="zh-CN" altLang="en-US" dirty="0" smtClean="0"/>
              <a:t>接口使用：</a:t>
            </a:r>
            <a:endParaRPr kumimoji="1" lang="en-US" altLang="zh-CN" dirty="0" smtClean="0"/>
          </a:p>
          <a:p>
            <a:r>
              <a:rPr kumimoji="1" lang="zh-CN" altLang="en-US" dirty="0" smtClean="0"/>
              <a:t>安全组合模式</a:t>
            </a:r>
            <a:endParaRPr kumimoji="1" lang="en-US" altLang="zh-CN" dirty="0" smtClean="0"/>
          </a:p>
          <a:p>
            <a:r>
              <a:rPr kumimoji="1" lang="zh-CN" altLang="en-US" dirty="0" smtClean="0"/>
              <a:t>透明组合模式</a:t>
            </a:r>
            <a:endParaRPr kumimoji="1" lang="en-US" altLang="zh-CN" dirty="0" smtClean="0"/>
          </a:p>
          <a:p>
            <a:r>
              <a:rPr kumimoji="1" lang="zh-CN" altLang="en-US" dirty="0" smtClean="0"/>
              <a:t>设计模式更注重透明性，安全性问题采用异常、空处理</a:t>
            </a:r>
            <a:endParaRPr kumimoji="1" lang="zh-CN" altLang="en-US" dirty="0"/>
          </a:p>
        </p:txBody>
      </p:sp>
      <p:sp>
        <p:nvSpPr>
          <p:cNvPr id="4" name="幻灯片编号占位符 3"/>
          <p:cNvSpPr>
            <a:spLocks noGrp="1"/>
          </p:cNvSpPr>
          <p:nvPr>
            <p:ph type="sldNum" sz="quarter" idx="10"/>
          </p:nvPr>
        </p:nvSpPr>
        <p:spPr/>
        <p:txBody>
          <a:bodyPr/>
          <a:lstStyle/>
          <a:p>
            <a:fld id="{884C3E95-459D-401E-99F4-3A592924C8B1}" type="slidenum">
              <a:rPr lang="zh-CN" altLang="en-US" smtClean="0"/>
              <a:pPr/>
              <a:t>3</a:t>
            </a:fld>
            <a:endParaRPr lang="zh-CN" altLang="en-US"/>
          </a:p>
        </p:txBody>
      </p:sp>
    </p:spTree>
    <p:extLst>
      <p:ext uri="{BB962C8B-B14F-4D97-AF65-F5344CB8AC3E}">
        <p14:creationId xmlns:p14="http://schemas.microsoft.com/office/powerpoint/2010/main" val="2929139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4C3E95-459D-401E-99F4-3A592924C8B1}" type="slidenum">
              <a:rPr lang="zh-CN" altLang="en-US" smtClean="0"/>
              <a:pPr/>
              <a:t>5</a:t>
            </a:fld>
            <a:endParaRPr lang="zh-CN" altLang="en-US"/>
          </a:p>
        </p:txBody>
      </p:sp>
    </p:spTree>
    <p:extLst>
      <p:ext uri="{BB962C8B-B14F-4D97-AF65-F5344CB8AC3E}">
        <p14:creationId xmlns:p14="http://schemas.microsoft.com/office/powerpoint/2010/main" val="2540842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程序员为集合和用例规定了统一的接口，测试用例实现接口时，对于子集合的操作进行了空处理，集合实现接口时，实现了操作子集合的方法。这样客户端只要组织好用例</a:t>
            </a:r>
            <a:r>
              <a:rPr kumimoji="1" lang="en-US" altLang="zh-CN" dirty="0" smtClean="0"/>
              <a:t>-</a:t>
            </a:r>
            <a:r>
              <a:rPr kumimoji="1" lang="zh-CN" altLang="en-US" dirty="0" smtClean="0"/>
              <a:t>集合的关系，选用任何子节点都可递归的向下执行用例。</a:t>
            </a:r>
            <a:endParaRPr kumimoji="1" lang="en-US" altLang="zh-CN" dirty="0" smtClean="0"/>
          </a:p>
          <a:p>
            <a:endParaRPr kumimoji="1" lang="en-US" altLang="zh-CN" dirty="0" smtClean="0"/>
          </a:p>
          <a:p>
            <a:r>
              <a:rPr kumimoji="1" lang="zh-CN" altLang="en-US" dirty="0" smtClean="0"/>
              <a:t>下节引言：</a:t>
            </a:r>
            <a:endParaRPr kumimoji="1" lang="en-US" altLang="zh-CN" dirty="0" smtClean="0"/>
          </a:p>
          <a:p>
            <a:r>
              <a:rPr kumimoji="1" lang="zh-CN" altLang="en-US" dirty="0" smtClean="0"/>
              <a:t>在第一节时我们说过了，建筑师们通过图纸设计建造出不同的别墅。设计图纸里不仅对房屋的结构和布局有详细的规划，而且对于材料也有明确的规定，如：瓷砖需要使用阿波罗品牌，木地板需要使用大象品牌，家具使用本邦品牌。最初施工并没有什么问题，但是</a:t>
            </a:r>
            <a:r>
              <a:rPr kumimoji="1" lang="en-US" altLang="zh-CN" dirty="0" smtClean="0"/>
              <a:t>2</a:t>
            </a:r>
            <a:r>
              <a:rPr kumimoji="1" lang="zh-CN" altLang="en-US" dirty="0" smtClean="0"/>
              <a:t>年，随这设计图里规定的所依赖的原材料缺货或停产，这份图纸的执行变得举步维艰。要修建新的别墅，不得不对图纸的依赖部分进行修改。如何解决设计图纸因为依赖变化而面临不得不修改的问题呢？</a:t>
            </a:r>
            <a:endParaRPr kumimoji="1" lang="en-US" altLang="zh-CN" dirty="0" smtClean="0"/>
          </a:p>
          <a:p>
            <a:endParaRPr kumimoji="1" lang="en-US" altLang="zh-CN" dirty="0" smtClean="0"/>
          </a:p>
          <a:p>
            <a:r>
              <a:rPr kumimoji="1" lang="zh-CN" altLang="en-US" dirty="0" smtClean="0"/>
              <a:t>下节：依赖注入</a:t>
            </a:r>
            <a:r>
              <a:rPr kumimoji="1" lang="en-US" altLang="zh-CN" dirty="0" smtClean="0"/>
              <a:t>/</a:t>
            </a:r>
            <a:r>
              <a:rPr kumimoji="1" lang="zh-CN" altLang="en-US" dirty="0" smtClean="0"/>
              <a:t>控制反转</a:t>
            </a:r>
          </a:p>
          <a:p>
            <a:endParaRPr kumimoji="1" lang="zh-CN" altLang="en-US" dirty="0"/>
          </a:p>
        </p:txBody>
      </p:sp>
      <p:sp>
        <p:nvSpPr>
          <p:cNvPr id="4" name="幻灯片编号占位符 3"/>
          <p:cNvSpPr>
            <a:spLocks noGrp="1"/>
          </p:cNvSpPr>
          <p:nvPr>
            <p:ph type="sldNum" sz="quarter" idx="10"/>
          </p:nvPr>
        </p:nvSpPr>
        <p:spPr/>
        <p:txBody>
          <a:bodyPr/>
          <a:lstStyle/>
          <a:p>
            <a:fld id="{884C3E95-459D-401E-99F4-3A592924C8B1}" type="slidenum">
              <a:rPr lang="zh-CN" altLang="en-US" smtClean="0"/>
              <a:pPr/>
              <a:t>6</a:t>
            </a:fld>
            <a:endParaRPr lang="zh-CN" altLang="en-US"/>
          </a:p>
        </p:txBody>
      </p:sp>
    </p:spTree>
    <p:extLst>
      <p:ext uri="{BB962C8B-B14F-4D97-AF65-F5344CB8AC3E}">
        <p14:creationId xmlns:p14="http://schemas.microsoft.com/office/powerpoint/2010/main" val="1040658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B88F23-1542-4072-987B-6AE7C750EAA4}" type="slidenum">
              <a:rPr lang="zh-CN" altLang="en-US" smtClean="0"/>
              <a:pPr/>
              <a:t>‹#›</a:t>
            </a:fld>
            <a:endParaRPr lang="zh-CN" altLang="en-US"/>
          </a:p>
        </p:txBody>
      </p:sp>
      <p:sp>
        <p:nvSpPr>
          <p:cNvPr id="7" name="矩形 42"/>
          <p:cNvSpPr/>
          <p:nvPr userDrawn="1"/>
        </p:nvSpPr>
        <p:spPr>
          <a:xfrm>
            <a:off x="9555559" y="0"/>
            <a:ext cx="1851025" cy="11747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cxnSp>
        <p:nvCxnSpPr>
          <p:cNvPr id="8" name="直接连接符 7"/>
          <p:cNvCxnSpPr/>
          <p:nvPr userDrawn="1"/>
        </p:nvCxnSpPr>
        <p:spPr>
          <a:xfrm>
            <a:off x="9555558" y="188640"/>
            <a:ext cx="1851025"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187625"/>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3983829125"/>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2920981566"/>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72883" y="365125"/>
            <a:ext cx="5693231" cy="829193"/>
          </a:xfrm>
          <a:noFill/>
          <a:effectLst>
            <a:glow rad="63500">
              <a:schemeClr val="accent5">
                <a:satMod val="175000"/>
                <a:alpha val="40000"/>
              </a:schemeClr>
            </a:glow>
          </a:effectLst>
        </p:spPr>
        <p:txBody>
          <a:bodyPr>
            <a:normAutofit/>
          </a:bodyPr>
          <a:lstStyle>
            <a:lvl1pPr>
              <a:defRPr lang="zh-CN" altLang="en-US" sz="3600" dirty="0">
                <a:gradFill>
                  <a:gsLst>
                    <a:gs pos="0">
                      <a:schemeClr val="bg1"/>
                    </a:gs>
                    <a:gs pos="100000">
                      <a:schemeClr val="accent3"/>
                    </a:gs>
                  </a:gsLst>
                  <a:lin ang="5400000" scaled="1"/>
                </a:gradFill>
                <a:effectLst/>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lnSpc>
                <a:spcPct val="150000"/>
              </a:lnSpc>
              <a:defRPr sz="2400">
                <a:solidFill>
                  <a:schemeClr val="bg1"/>
                </a:solidFill>
                <a:latin typeface="微软雅黑" panose="020B0503020204020204" pitchFamily="34" charset="-122"/>
                <a:ea typeface="微软雅黑" panose="020B0503020204020204" pitchFamily="34" charset="-122"/>
              </a:defRPr>
            </a:lvl1pPr>
            <a:lvl2pPr>
              <a:lnSpc>
                <a:spcPct val="150000"/>
              </a:lnSpc>
              <a:defRPr sz="2000">
                <a:solidFill>
                  <a:schemeClr val="bg1"/>
                </a:solidFill>
                <a:latin typeface="微软雅黑" panose="020B0503020204020204" pitchFamily="34" charset="-122"/>
                <a:ea typeface="微软雅黑" panose="020B0503020204020204" pitchFamily="34" charset="-122"/>
              </a:defRPr>
            </a:lvl2pPr>
            <a:lvl3pPr>
              <a:lnSpc>
                <a:spcPct val="150000"/>
              </a:lnSpc>
              <a:defRPr sz="1800">
                <a:solidFill>
                  <a:schemeClr val="bg1"/>
                </a:solidFill>
                <a:latin typeface="微软雅黑" panose="020B0503020204020204" pitchFamily="34" charset="-122"/>
                <a:ea typeface="微软雅黑" panose="020B0503020204020204" pitchFamily="34" charset="-122"/>
              </a:defRPr>
            </a:lvl3pPr>
            <a:lvl4pPr>
              <a:lnSpc>
                <a:spcPct val="150000"/>
              </a:lnSpc>
              <a:defRPr sz="1600">
                <a:solidFill>
                  <a:schemeClr val="bg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B88F23-1542-4072-987B-6AE7C750EAA4}" type="slidenum">
              <a:rPr lang="zh-CN" altLang="en-US" smtClean="0"/>
              <a:pPr/>
              <a:t>‹#›</a:t>
            </a:fld>
            <a:endParaRPr lang="zh-CN" altLang="en-US"/>
          </a:p>
        </p:txBody>
      </p:sp>
      <p:sp>
        <p:nvSpPr>
          <p:cNvPr id="9" name="矩形 42"/>
          <p:cNvSpPr/>
          <p:nvPr userDrawn="1"/>
        </p:nvSpPr>
        <p:spPr>
          <a:xfrm rot="5400000">
            <a:off x="11207750" y="5192713"/>
            <a:ext cx="1851025" cy="11747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cxnSp>
        <p:nvCxnSpPr>
          <p:cNvPr id="10" name="直接连接符 9"/>
          <p:cNvCxnSpPr/>
          <p:nvPr userDrawn="1"/>
        </p:nvCxnSpPr>
        <p:spPr>
          <a:xfrm rot="5400000">
            <a:off x="11090444" y="5251452"/>
            <a:ext cx="1851025"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8733" y="113958"/>
            <a:ext cx="3605791" cy="320041"/>
          </a:xfrm>
          <a:prstGeom prst="rect">
            <a:avLst/>
          </a:prstGeom>
        </p:spPr>
      </p:pic>
    </p:spTree>
    <p:extLst>
      <p:ext uri="{BB962C8B-B14F-4D97-AF65-F5344CB8AC3E}">
        <p14:creationId xmlns:p14="http://schemas.microsoft.com/office/powerpoint/2010/main" val="3532692510"/>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微软雅黑" panose="020B0503020204020204" pitchFamily="34" charset="-122"/>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日期占位符 3"/>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375137375"/>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3721505279"/>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2404938578"/>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130646566"/>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653713510"/>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801593468"/>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3501083809"/>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548A2-34F2-4CA4-A913-9B6CB6A75227}" type="datetimeFigureOut">
              <a:rPr lang="zh-CN" altLang="en-US" smtClean="0"/>
              <a:pPr/>
              <a:t>18/3/27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1053457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txStyles>
    <p:titleStyle>
      <a:lvl1pPr algn="l" defTabSz="914400" rtl="0" eaLnBrk="1" latinLnBrk="0" hangingPunct="1">
        <a:lnSpc>
          <a:spcPct val="90000"/>
        </a:lnSpc>
        <a:spcBef>
          <a:spcPct val="0"/>
        </a:spcBef>
        <a:buNone/>
        <a:defRPr sz="44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81" y="-16328"/>
            <a:ext cx="12271555" cy="6861449"/>
          </a:xfrm>
          <a:prstGeom prst="rect">
            <a:avLst/>
          </a:prstGeom>
        </p:spPr>
      </p:pic>
      <p:sp>
        <p:nvSpPr>
          <p:cNvPr id="9" name="文本框 8"/>
          <p:cNvSpPr txBox="1"/>
          <p:nvPr/>
        </p:nvSpPr>
        <p:spPr>
          <a:xfrm>
            <a:off x="495831" y="2199848"/>
            <a:ext cx="3468913" cy="1938992"/>
          </a:xfrm>
          <a:prstGeom prst="rect">
            <a:avLst/>
          </a:prstGeom>
          <a:noFill/>
        </p:spPr>
        <p:txBody>
          <a:bodyPr wrap="square" rtlCol="0">
            <a:spAutoFit/>
          </a:bodyPr>
          <a:lstStyle/>
          <a:p>
            <a:r>
              <a:rPr lang="en-US" altLang="zh-CN" sz="12000" dirty="0" smtClean="0">
                <a:solidFill>
                  <a:schemeClr val="bg1"/>
                </a:solidFill>
                <a:latin typeface="Impact" panose="020B0806030902050204" pitchFamily="34" charset="0"/>
              </a:rPr>
              <a:t>2018</a:t>
            </a:r>
            <a:endParaRPr lang="zh-CN" altLang="en-US" sz="120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859516" y="2549298"/>
            <a:ext cx="6913713" cy="2400657"/>
          </a:xfrm>
          <a:prstGeom prst="rect">
            <a:avLst/>
          </a:prstGeom>
          <a:noFill/>
        </p:spPr>
        <p:txBody>
          <a:bodyPr wrap="square" rtlCol="0">
            <a:spAutoFit/>
          </a:bodyPr>
          <a:lstStyle/>
          <a:p>
            <a:r>
              <a:rPr lang="en-US" altLang="zh-CN" sz="5400" b="1" dirty="0" smtClean="0">
                <a:solidFill>
                  <a:schemeClr val="bg1"/>
                </a:solidFill>
                <a:latin typeface="微软雅黑" panose="020B0503020204020204" pitchFamily="34" charset="-122"/>
                <a:ea typeface="微软雅黑" panose="020B0503020204020204" pitchFamily="34" charset="-122"/>
              </a:rPr>
              <a:t>JAVA </a:t>
            </a:r>
            <a:r>
              <a:rPr lang="mr-IN" altLang="zh-CN" sz="5400" b="1" dirty="0" smtClean="0">
                <a:solidFill>
                  <a:schemeClr val="bg1"/>
                </a:solidFill>
                <a:latin typeface="微软雅黑" panose="020B0503020204020204" pitchFamily="34" charset="-122"/>
                <a:ea typeface="微软雅黑" panose="020B0503020204020204" pitchFamily="34" charset="-122"/>
              </a:rPr>
              <a:t>–</a:t>
            </a:r>
            <a:r>
              <a:rPr lang="en-US" altLang="zh-CN" sz="5400" b="1" dirty="0" smtClean="0">
                <a:solidFill>
                  <a:schemeClr val="bg1"/>
                </a:solidFill>
                <a:latin typeface="微软雅黑" panose="020B0503020204020204" pitchFamily="34" charset="-122"/>
                <a:ea typeface="微软雅黑" panose="020B0503020204020204" pitchFamily="34" charset="-122"/>
              </a:rPr>
              <a:t> </a:t>
            </a:r>
            <a:r>
              <a:rPr lang="zh-CN" altLang="en-US" sz="5400" b="1" dirty="0" smtClean="0">
                <a:solidFill>
                  <a:schemeClr val="bg1"/>
                </a:solidFill>
                <a:latin typeface="微软雅黑" panose="020B0503020204020204" pitchFamily="34" charset="-122"/>
                <a:ea typeface="微软雅黑" panose="020B0503020204020204" pitchFamily="34" charset="-122"/>
              </a:rPr>
              <a:t>设计模式之</a:t>
            </a:r>
            <a:endParaRPr lang="en-US" altLang="zh-CN" sz="5400" b="1" dirty="0" smtClean="0">
              <a:solidFill>
                <a:schemeClr val="bg1"/>
              </a:solidFill>
              <a:latin typeface="微软雅黑" panose="020B0503020204020204" pitchFamily="34" charset="-122"/>
              <a:ea typeface="微软雅黑" panose="020B0503020204020204" pitchFamily="34" charset="-122"/>
            </a:endParaRPr>
          </a:p>
          <a:p>
            <a:endParaRPr lang="zh-CN" altLang="en-US" sz="3200" b="1" dirty="0" smtClean="0">
              <a:solidFill>
                <a:schemeClr val="bg1"/>
              </a:solidFill>
              <a:latin typeface="微软雅黑" panose="020B0503020204020204" pitchFamily="34" charset="-122"/>
              <a:ea typeface="微软雅黑" panose="020B0503020204020204" pitchFamily="34" charset="-122"/>
            </a:endParaRPr>
          </a:p>
          <a:p>
            <a:r>
              <a:rPr lang="zh-CN" altLang="en-US" sz="3200" b="1" dirty="0" smtClean="0">
                <a:solidFill>
                  <a:schemeClr val="bg1"/>
                </a:solidFill>
                <a:latin typeface="微软雅黑" panose="020B0503020204020204" pitchFamily="34" charset="-122"/>
                <a:ea typeface="微软雅黑" panose="020B0503020204020204" pitchFamily="34" charset="-122"/>
              </a:rPr>
              <a:t>组合模式</a:t>
            </a:r>
            <a:endParaRPr lang="en-US" altLang="zh-CN" sz="3200" b="1" dirty="0" smtClean="0">
              <a:solidFill>
                <a:schemeClr val="bg1"/>
              </a:solidFill>
              <a:latin typeface="微软雅黑" panose="020B0503020204020204" pitchFamily="34" charset="-122"/>
              <a:ea typeface="微软雅黑" panose="020B0503020204020204" pitchFamily="34" charset="-122"/>
            </a:endParaRPr>
          </a:p>
          <a:p>
            <a:r>
              <a:rPr lang="en-US" altLang="zh-CN" sz="3200" b="1" dirty="0" smtClean="0">
                <a:solidFill>
                  <a:schemeClr val="bg1"/>
                </a:solidFill>
                <a:latin typeface="微软雅黑" panose="020B0503020204020204" pitchFamily="34" charset="-122"/>
                <a:ea typeface="微软雅黑" panose="020B0503020204020204" pitchFamily="34" charset="-122"/>
              </a:rPr>
              <a:t>Composite Pattern</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pic>
        <p:nvPicPr>
          <p:cNvPr id="14" name="内容占位符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418194" y="2887074"/>
            <a:ext cx="1278348" cy="441960"/>
          </a:xfrm>
          <a:prstGeom prst="rect">
            <a:avLst/>
          </a:prstGeom>
        </p:spPr>
      </p:pic>
      <p:sp>
        <p:nvSpPr>
          <p:cNvPr id="8" name="文本框 7"/>
          <p:cNvSpPr txBox="1"/>
          <p:nvPr/>
        </p:nvSpPr>
        <p:spPr>
          <a:xfrm>
            <a:off x="7482470" y="5980767"/>
            <a:ext cx="3932558" cy="523220"/>
          </a:xfrm>
          <a:prstGeom prst="rect">
            <a:avLst/>
          </a:prstGeom>
          <a:noFill/>
        </p:spPr>
        <p:txBody>
          <a:bodyPr wrap="square" rtlCol="0">
            <a:spAutoFit/>
          </a:bodyPr>
          <a:lstStyle/>
          <a:p>
            <a:pPr algn="r"/>
            <a:r>
              <a:rPr lang="zh-CN" altLang="en-US" sz="2800" dirty="0" smtClean="0">
                <a:solidFill>
                  <a:schemeClr val="bg1"/>
                </a:solidFill>
                <a:latin typeface="微软雅黑"/>
                <a:ea typeface="微软雅黑"/>
                <a:cs typeface="微软雅黑"/>
              </a:rPr>
              <a:t>讲师：研发部</a:t>
            </a:r>
            <a:r>
              <a:rPr lang="en-US" altLang="zh-CN" sz="2800" dirty="0" smtClean="0">
                <a:solidFill>
                  <a:schemeClr val="bg1"/>
                </a:solidFill>
                <a:latin typeface="微软雅黑"/>
                <a:ea typeface="微软雅黑"/>
                <a:cs typeface="微软雅黑"/>
              </a:rPr>
              <a:t>-</a:t>
            </a:r>
            <a:r>
              <a:rPr lang="zh-CN" altLang="en-US" sz="2800" dirty="0" smtClean="0">
                <a:solidFill>
                  <a:schemeClr val="bg1"/>
                </a:solidFill>
                <a:latin typeface="微软雅黑"/>
                <a:ea typeface="微软雅黑"/>
                <a:cs typeface="微软雅黑"/>
              </a:rPr>
              <a:t>李磊磊</a:t>
            </a:r>
            <a:endParaRPr lang="zh-CN" altLang="en-US" sz="2800" dirty="0">
              <a:solidFill>
                <a:schemeClr val="bg1"/>
              </a:solidFill>
              <a:latin typeface="微软雅黑"/>
              <a:ea typeface="微软雅黑"/>
              <a:cs typeface="微软雅黑"/>
            </a:endParaRPr>
          </a:p>
        </p:txBody>
      </p:sp>
    </p:spTree>
    <p:extLst>
      <p:ext uri="{BB962C8B-B14F-4D97-AF65-F5344CB8AC3E}">
        <p14:creationId xmlns:p14="http://schemas.microsoft.com/office/powerpoint/2010/main" val="3300740374"/>
      </p:ext>
    </p:extLst>
  </p:cSld>
  <p:clrMapOvr>
    <a:masterClrMapping/>
  </p:clrMapOvr>
  <mc:AlternateContent xmlns:mc="http://schemas.openxmlformats.org/markup-compatibility/2006" xmlns:p14="http://schemas.microsoft.com/office/powerpoint/2010/main">
    <mc:Choice Requires="p14">
      <p:transition spd="slow" p14:dur="2000" advTm="14134"/>
    </mc:Choice>
    <mc:Fallback xmlns="">
      <p:transition spd="slow" advTm="14134"/>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6253" y="1203617"/>
            <a:ext cx="10682972" cy="201888"/>
          </a:xfrm>
          <a:prstGeom prst="rect">
            <a:avLst/>
          </a:prstGeom>
          <a:ln/>
        </p:spPr>
        <p:style>
          <a:lnRef idx="1">
            <a:schemeClr val="dk1"/>
          </a:lnRef>
          <a:fillRef idx="3">
            <a:schemeClr val="dk1"/>
          </a:fillRef>
          <a:effectRef idx="2">
            <a:schemeClr val="dk1"/>
          </a:effectRef>
          <a:fontRef idx="minor">
            <a:schemeClr val="lt1"/>
          </a:fontRef>
        </p:style>
        <p:txBody>
          <a:bodyPr/>
          <a:lstStyle/>
          <a:p>
            <a:endParaRPr lang="zh-CN" altLang="en-US"/>
          </a:p>
        </p:txBody>
      </p:sp>
      <p:sp>
        <p:nvSpPr>
          <p:cNvPr id="2" name="标题 1"/>
          <p:cNvSpPr>
            <a:spLocks noGrp="1"/>
          </p:cNvSpPr>
          <p:nvPr>
            <p:ph type="title"/>
          </p:nvPr>
        </p:nvSpPr>
        <p:spPr/>
        <p:txBody>
          <a:bodyPr/>
          <a:lstStyle/>
          <a:p>
            <a:r>
              <a:rPr kumimoji="1" lang="zh-CN" altLang="en-US" dirty="0" smtClean="0"/>
              <a:t>什么是组合模式</a:t>
            </a:r>
            <a:endParaRPr kumimoji="1" lang="zh-CN" altLang="en-US" dirty="0"/>
          </a:p>
        </p:txBody>
      </p:sp>
      <p:sp>
        <p:nvSpPr>
          <p:cNvPr id="3" name="内容占位符 2"/>
          <p:cNvSpPr>
            <a:spLocks noGrp="1"/>
          </p:cNvSpPr>
          <p:nvPr>
            <p:ph idx="1"/>
          </p:nvPr>
        </p:nvSpPr>
        <p:spPr/>
        <p:txBody>
          <a:bodyPr>
            <a:normAutofit/>
          </a:bodyPr>
          <a:lstStyle/>
          <a:p>
            <a:pPr marL="0" indent="0">
              <a:buNone/>
            </a:pPr>
            <a:r>
              <a:rPr kumimoji="1" lang="en-US" altLang="zh-CN" dirty="0"/>
              <a:t>	</a:t>
            </a:r>
            <a:r>
              <a:rPr kumimoji="1" lang="zh-CN" altLang="en-US" dirty="0" smtClean="0"/>
              <a:t>组合模式</a:t>
            </a:r>
            <a:r>
              <a:rPr kumimoji="1" lang="en-US" altLang="zh-CN" dirty="0" smtClean="0"/>
              <a:t>(Composite Pattern)</a:t>
            </a:r>
            <a:r>
              <a:rPr kumimoji="1" lang="zh-CN" altLang="en-US" dirty="0" smtClean="0"/>
              <a:t>属于类的结构型模式之一，在树型结构中，组合模式定义了一个抽象构建类，它既可以代表叶子，又可以代表容器</a:t>
            </a:r>
            <a:r>
              <a:rPr kumimoji="1" lang="en-US" altLang="zh-CN" dirty="0" smtClean="0"/>
              <a:t>(</a:t>
            </a:r>
            <a:r>
              <a:rPr kumimoji="1" lang="zh-CN" altLang="en-US" dirty="0" smtClean="0"/>
              <a:t>子节点</a:t>
            </a:r>
            <a:r>
              <a:rPr kumimoji="1" lang="en-US" altLang="zh-CN" dirty="0" smtClean="0"/>
              <a:t>)</a:t>
            </a:r>
            <a:r>
              <a:rPr kumimoji="1" lang="zh-CN" altLang="en-US" dirty="0" smtClean="0"/>
              <a:t>，而客户端针对该抽象构建类进行编程，无需知道它道理表示的是叶子还是容器，可以对其进行统一处理。</a:t>
            </a:r>
            <a:endParaRPr kumimoji="1" lang="en-US" altLang="zh-CN" dirty="0" smtClean="0"/>
          </a:p>
          <a:p>
            <a:pPr marL="0" indent="0">
              <a:buNone/>
            </a:pPr>
            <a:r>
              <a:rPr kumimoji="1" lang="en-US" altLang="zh-CN" dirty="0"/>
              <a:t>	</a:t>
            </a:r>
            <a:r>
              <a:rPr kumimoji="1" lang="zh-CN" altLang="en-US" dirty="0" smtClean="0"/>
              <a:t>同时容器对象与抽象构件类之间还建立了一个聚合关联关系，在容器对象中即可以包含叶子，也可以包含容器，一次实现递归组合，形成一个树形结构。</a:t>
            </a:r>
            <a:endParaRPr kumimoji="1" lang="en-US" altLang="zh-CN" dirty="0" smtClean="0"/>
          </a:p>
        </p:txBody>
      </p:sp>
    </p:spTree>
    <p:extLst>
      <p:ext uri="{BB962C8B-B14F-4D97-AF65-F5344CB8AC3E}">
        <p14:creationId xmlns:p14="http://schemas.microsoft.com/office/powerpoint/2010/main" val="545342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6253" y="1203617"/>
            <a:ext cx="10682972" cy="201888"/>
          </a:xfrm>
          <a:prstGeom prst="rect">
            <a:avLst/>
          </a:prstGeom>
          <a:ln/>
        </p:spPr>
        <p:style>
          <a:lnRef idx="1">
            <a:schemeClr val="dk1"/>
          </a:lnRef>
          <a:fillRef idx="3">
            <a:schemeClr val="dk1"/>
          </a:fillRef>
          <a:effectRef idx="2">
            <a:schemeClr val="dk1"/>
          </a:effectRef>
          <a:fontRef idx="minor">
            <a:schemeClr val="lt1"/>
          </a:fontRef>
        </p:style>
        <p:txBody>
          <a:bodyPr/>
          <a:lstStyle/>
          <a:p>
            <a:endParaRPr lang="zh-CN" altLang="en-US"/>
          </a:p>
        </p:txBody>
      </p:sp>
      <p:sp>
        <p:nvSpPr>
          <p:cNvPr id="2" name="标题 1"/>
          <p:cNvSpPr>
            <a:spLocks noGrp="1"/>
          </p:cNvSpPr>
          <p:nvPr>
            <p:ph type="title"/>
          </p:nvPr>
        </p:nvSpPr>
        <p:spPr/>
        <p:txBody>
          <a:bodyPr/>
          <a:lstStyle/>
          <a:p>
            <a:r>
              <a:rPr kumimoji="1" lang="zh-CN" altLang="en-US" dirty="0" smtClean="0"/>
              <a:t>组合模式的角色</a:t>
            </a:r>
            <a:r>
              <a:rPr kumimoji="1" lang="en-US" altLang="zh-CN" dirty="0" smtClean="0"/>
              <a:t>UML</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smtClean="0"/>
              <a:t>Component</a:t>
            </a:r>
            <a:r>
              <a:rPr kumimoji="1" lang="zh-CN" altLang="en-US" dirty="0" smtClean="0"/>
              <a:t>抽象构建角色</a:t>
            </a:r>
            <a:endParaRPr kumimoji="1" lang="en-US" altLang="zh-CN" dirty="0" smtClean="0"/>
          </a:p>
          <a:p>
            <a:r>
              <a:rPr kumimoji="1" lang="en-US" altLang="zh-CN" dirty="0" smtClean="0"/>
              <a:t>Leaf</a:t>
            </a:r>
            <a:r>
              <a:rPr kumimoji="1" lang="zh-CN" altLang="en-US" dirty="0" smtClean="0"/>
              <a:t>叶子构建角色</a:t>
            </a:r>
            <a:endParaRPr kumimoji="1" lang="en-US" altLang="zh-CN" dirty="0" smtClean="0"/>
          </a:p>
          <a:p>
            <a:r>
              <a:rPr kumimoji="1" lang="en-US" altLang="zh-CN" dirty="0" smtClean="0"/>
              <a:t>Composite</a:t>
            </a:r>
            <a:r>
              <a:rPr kumimoji="1" lang="zh-CN" altLang="en-US" dirty="0" smtClean="0"/>
              <a:t>容器构建角色</a:t>
            </a:r>
            <a:endParaRPr kumimoji="1" lang="zh-CN" altLang="en-US" dirty="0"/>
          </a:p>
        </p:txBody>
      </p:sp>
      <p:pic>
        <p:nvPicPr>
          <p:cNvPr id="5" name="图片 4"/>
          <p:cNvPicPr>
            <a:picLocks noChangeAspect="1"/>
          </p:cNvPicPr>
          <p:nvPr/>
        </p:nvPicPr>
        <p:blipFill>
          <a:blip r:embed="rId3"/>
          <a:stretch>
            <a:fillRect/>
          </a:stretch>
        </p:blipFill>
        <p:spPr>
          <a:xfrm>
            <a:off x="5045541" y="1748733"/>
            <a:ext cx="6296993" cy="4065027"/>
          </a:xfrm>
          <a:prstGeom prst="rect">
            <a:avLst/>
          </a:prstGeom>
        </p:spPr>
      </p:pic>
    </p:spTree>
    <p:extLst>
      <p:ext uri="{BB962C8B-B14F-4D97-AF65-F5344CB8AC3E}">
        <p14:creationId xmlns:p14="http://schemas.microsoft.com/office/powerpoint/2010/main" val="3552029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6253" y="1203617"/>
            <a:ext cx="10682972" cy="201888"/>
          </a:xfrm>
          <a:prstGeom prst="rect">
            <a:avLst/>
          </a:prstGeom>
          <a:ln/>
        </p:spPr>
        <p:style>
          <a:lnRef idx="1">
            <a:schemeClr val="dk1"/>
          </a:lnRef>
          <a:fillRef idx="3">
            <a:schemeClr val="dk1"/>
          </a:fillRef>
          <a:effectRef idx="2">
            <a:schemeClr val="dk1"/>
          </a:effectRef>
          <a:fontRef idx="minor">
            <a:schemeClr val="lt1"/>
          </a:fontRef>
        </p:style>
        <p:txBody>
          <a:bodyPr/>
          <a:lstStyle/>
          <a:p>
            <a:endParaRPr lang="zh-CN" altLang="en-US"/>
          </a:p>
        </p:txBody>
      </p:sp>
      <p:sp>
        <p:nvSpPr>
          <p:cNvPr id="2" name="标题 1"/>
          <p:cNvSpPr>
            <a:spLocks noGrp="1"/>
          </p:cNvSpPr>
          <p:nvPr>
            <p:ph type="title"/>
          </p:nvPr>
        </p:nvSpPr>
        <p:spPr/>
        <p:txBody>
          <a:bodyPr/>
          <a:lstStyle/>
          <a:p>
            <a:r>
              <a:rPr kumimoji="1" lang="zh-CN" altLang="en-US" dirty="0" smtClean="0"/>
              <a:t>组合模式的应用场景</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在具有整体和部分的层次结构的对象组合中，希望通过一种方式忽略整体与部分的差异，客户端可以一致的对待它们</a:t>
            </a:r>
            <a:endParaRPr kumimoji="1" lang="en-US" altLang="zh-CN" dirty="0" smtClean="0"/>
          </a:p>
          <a:p>
            <a:r>
              <a:rPr kumimoji="1" lang="zh-CN" altLang="en-US" dirty="0" smtClean="0"/>
              <a:t>面向对象语言开发中需要处理一个树形结构</a:t>
            </a:r>
            <a:endParaRPr kumimoji="1" lang="en-US" altLang="zh-CN" dirty="0" smtClean="0"/>
          </a:p>
          <a:p>
            <a:r>
              <a:rPr kumimoji="1" lang="zh-CN" altLang="en-US" dirty="0" smtClean="0"/>
              <a:t>在一个系统中能够分离出叶子对象和容器对象，而且它们的类型不固定，需要增加一些新的类型</a:t>
            </a:r>
            <a:endParaRPr kumimoji="1" lang="zh-CN" altLang="en-US" dirty="0"/>
          </a:p>
        </p:txBody>
      </p:sp>
    </p:spTree>
    <p:extLst>
      <p:ext uri="{BB962C8B-B14F-4D97-AF65-F5344CB8AC3E}">
        <p14:creationId xmlns:p14="http://schemas.microsoft.com/office/powerpoint/2010/main" val="272123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6253" y="1203617"/>
            <a:ext cx="10682972" cy="201888"/>
          </a:xfrm>
          <a:prstGeom prst="rect">
            <a:avLst/>
          </a:prstGeom>
          <a:ln/>
        </p:spPr>
        <p:style>
          <a:lnRef idx="1">
            <a:schemeClr val="dk1"/>
          </a:lnRef>
          <a:fillRef idx="3">
            <a:schemeClr val="dk1"/>
          </a:fillRef>
          <a:effectRef idx="2">
            <a:schemeClr val="dk1"/>
          </a:effectRef>
          <a:fontRef idx="minor">
            <a:schemeClr val="lt1"/>
          </a:fontRef>
        </p:style>
        <p:txBody>
          <a:bodyPr/>
          <a:lstStyle/>
          <a:p>
            <a:endParaRPr lang="zh-CN" altLang="en-US"/>
          </a:p>
        </p:txBody>
      </p:sp>
      <p:sp>
        <p:nvSpPr>
          <p:cNvPr id="2" name="标题 1"/>
          <p:cNvSpPr>
            <a:spLocks noGrp="1"/>
          </p:cNvSpPr>
          <p:nvPr>
            <p:ph type="title"/>
          </p:nvPr>
        </p:nvSpPr>
        <p:spPr/>
        <p:txBody>
          <a:bodyPr/>
          <a:lstStyle/>
          <a:p>
            <a:r>
              <a:rPr kumimoji="1" lang="zh-CN" altLang="en-US" dirty="0" smtClean="0"/>
              <a:t>组合模式的优缺点</a:t>
            </a:r>
            <a:endParaRPr kumimoji="1" lang="zh-CN" altLang="en-US" dirty="0"/>
          </a:p>
        </p:txBody>
      </p:sp>
      <p:sp>
        <p:nvSpPr>
          <p:cNvPr id="3" name="内容占位符 2"/>
          <p:cNvSpPr>
            <a:spLocks noGrp="1"/>
          </p:cNvSpPr>
          <p:nvPr>
            <p:ph idx="1"/>
          </p:nvPr>
        </p:nvSpPr>
        <p:spPr/>
        <p:txBody>
          <a:bodyPr>
            <a:normAutofit fontScale="92500" lnSpcReduction="10000"/>
          </a:bodyPr>
          <a:lstStyle/>
          <a:p>
            <a:r>
              <a:rPr kumimoji="1" lang="zh-CN" altLang="en-US" dirty="0" smtClean="0"/>
              <a:t>优点</a:t>
            </a:r>
            <a:endParaRPr kumimoji="1" lang="en-US" altLang="zh-CN" dirty="0" smtClean="0"/>
          </a:p>
          <a:p>
            <a:pPr lvl="1"/>
            <a:r>
              <a:rPr kumimoji="1" lang="zh-CN" altLang="en-US" dirty="0" smtClean="0"/>
              <a:t>清楚的定义分层次的复杂对象，让客户端忽略了层次的差异，方便对整个层次结构进行控制</a:t>
            </a:r>
            <a:endParaRPr kumimoji="1" lang="en-US" altLang="zh-CN" dirty="0" smtClean="0"/>
          </a:p>
          <a:p>
            <a:pPr lvl="1"/>
            <a:r>
              <a:rPr kumimoji="1" lang="zh-CN" altLang="en-US" dirty="0" smtClean="0"/>
              <a:t>扩展新的容器构件和叶子构件都很容易，无需修改原有的类库，并且可以保持原来的层次结构体系，符合“开放封闭”原则</a:t>
            </a:r>
            <a:endParaRPr kumimoji="1" lang="en-US" altLang="zh-CN" dirty="0" smtClean="0"/>
          </a:p>
          <a:p>
            <a:r>
              <a:rPr kumimoji="1" lang="zh-CN" altLang="en-US" dirty="0" smtClean="0"/>
              <a:t>缺点</a:t>
            </a:r>
            <a:endParaRPr kumimoji="1" lang="en-US" altLang="zh-CN" dirty="0" smtClean="0"/>
          </a:p>
          <a:p>
            <a:pPr lvl="1"/>
            <a:r>
              <a:rPr kumimoji="1" lang="zh-CN" altLang="en-US" dirty="0" smtClean="0"/>
              <a:t>比较难以对构件类型进行限制，当业务发生变化时，我们希望对某些容器构件所接收的子构件加以限制，但所有构件继承了相同的接口，因此需要在运行时进行构件的判断，实现过程比较复杂。</a:t>
            </a:r>
            <a:endParaRPr kumimoji="1" lang="zh-CN" altLang="en-US" dirty="0"/>
          </a:p>
        </p:txBody>
      </p:sp>
    </p:spTree>
    <p:extLst>
      <p:ext uri="{BB962C8B-B14F-4D97-AF65-F5344CB8AC3E}">
        <p14:creationId xmlns:p14="http://schemas.microsoft.com/office/powerpoint/2010/main" val="3850500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6253" y="1203617"/>
            <a:ext cx="10682972" cy="201888"/>
          </a:xfrm>
          <a:prstGeom prst="rect">
            <a:avLst/>
          </a:prstGeom>
          <a:ln/>
        </p:spPr>
        <p:style>
          <a:lnRef idx="1">
            <a:schemeClr val="dk1"/>
          </a:lnRef>
          <a:fillRef idx="3">
            <a:schemeClr val="dk1"/>
          </a:fillRef>
          <a:effectRef idx="2">
            <a:schemeClr val="dk1"/>
          </a:effectRef>
          <a:fontRef idx="minor">
            <a:schemeClr val="lt1"/>
          </a:fontRef>
        </p:style>
        <p:txBody>
          <a:bodyPr/>
          <a:lstStyle/>
          <a:p>
            <a:endParaRPr lang="zh-CN" altLang="en-US"/>
          </a:p>
        </p:txBody>
      </p:sp>
      <p:sp>
        <p:nvSpPr>
          <p:cNvPr id="2" name="标题 1"/>
          <p:cNvSpPr>
            <a:spLocks noGrp="1"/>
          </p:cNvSpPr>
          <p:nvPr>
            <p:ph type="title"/>
          </p:nvPr>
        </p:nvSpPr>
        <p:spPr/>
        <p:txBody>
          <a:bodyPr>
            <a:normAutofit/>
          </a:bodyPr>
          <a:lstStyle/>
          <a:p>
            <a:r>
              <a:rPr kumimoji="1" lang="zh-CN" altLang="en-US" dirty="0" smtClean="0"/>
              <a:t>作业</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找到你负责的产品中，可以应用到组合模式的业务，并加以优化。</a:t>
            </a:r>
          </a:p>
          <a:p>
            <a:r>
              <a:rPr kumimoji="1" lang="zh-CN" altLang="en-US" dirty="0" smtClean="0"/>
              <a:t>如果实际项目中没有适用的场景，请观察生活中的例子，</a:t>
            </a:r>
            <a:r>
              <a:rPr kumimoji="1" lang="zh-CN" altLang="en-US" dirty="0" smtClean="0"/>
              <a:t>用代码实现</a:t>
            </a:r>
            <a:r>
              <a:rPr kumimoji="1" lang="zh-CN" altLang="en-US" dirty="0" smtClean="0"/>
              <a:t>组合</a:t>
            </a:r>
            <a:r>
              <a:rPr kumimoji="1" lang="zh-CN" altLang="en-US" dirty="0" smtClean="0"/>
              <a:t>模式</a:t>
            </a:r>
            <a:endParaRPr kumimoji="1" lang="en-US" altLang="zh-CN" dirty="0" smtClean="0"/>
          </a:p>
        </p:txBody>
      </p:sp>
    </p:spTree>
    <p:extLst>
      <p:ext uri="{BB962C8B-B14F-4D97-AF65-F5344CB8AC3E}">
        <p14:creationId xmlns:p14="http://schemas.microsoft.com/office/powerpoint/2010/main" val="2141187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80" y="-16328"/>
            <a:ext cx="12204879" cy="6861449"/>
          </a:xfrm>
          <a:prstGeom prst="rect">
            <a:avLst/>
          </a:prstGeom>
        </p:spPr>
      </p:pic>
      <p:sp>
        <p:nvSpPr>
          <p:cNvPr id="8" name="矩形 7"/>
          <p:cNvSpPr/>
          <p:nvPr/>
        </p:nvSpPr>
        <p:spPr>
          <a:xfrm>
            <a:off x="0" y="-29207"/>
            <a:ext cx="12204879" cy="6874328"/>
          </a:xfrm>
          <a:prstGeom prst="rect">
            <a:avLst/>
          </a:prstGeom>
          <a:solidFill>
            <a:srgbClr val="001830">
              <a:alpha val="13000"/>
            </a:srgbClr>
          </a:solidFill>
          <a:ln w="9525">
            <a:noFill/>
            <a:headEnd type="none"/>
            <a:tailEnd type="stealt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63" dirty="0" smtClean="0"/>
              <a:t> </a:t>
            </a:r>
            <a:endParaRPr lang="zh-CN" altLang="en-US" sz="1063" dirty="0"/>
          </a:p>
        </p:txBody>
      </p:sp>
      <p:sp>
        <p:nvSpPr>
          <p:cNvPr id="10" name="文本框 9"/>
          <p:cNvSpPr txBox="1"/>
          <p:nvPr/>
        </p:nvSpPr>
        <p:spPr>
          <a:xfrm>
            <a:off x="2781300" y="2617153"/>
            <a:ext cx="6301742" cy="984885"/>
          </a:xfrm>
          <a:prstGeom prst="rect">
            <a:avLst/>
          </a:prstGeom>
          <a:noFill/>
        </p:spPr>
        <p:txBody>
          <a:bodyPr wrap="square" rtlCol="0">
            <a:spAutoFit/>
          </a:bodyPr>
          <a:lstStyle/>
          <a:p>
            <a:r>
              <a:rPr lang="zh-CN" altLang="en-US" sz="5800" dirty="0" smtClean="0">
                <a:solidFill>
                  <a:schemeClr val="bg1"/>
                </a:solidFill>
                <a:latin typeface="微软雅黑" panose="020B0503020204020204" pitchFamily="34" charset="-122"/>
                <a:ea typeface="微软雅黑" panose="020B0503020204020204" pitchFamily="34" charset="-122"/>
              </a:rPr>
              <a:t>谢 谢 观 看</a:t>
            </a:r>
            <a:endParaRPr lang="zh-CN" altLang="en-US" sz="5800" dirty="0"/>
          </a:p>
        </p:txBody>
      </p:sp>
      <p:sp>
        <p:nvSpPr>
          <p:cNvPr id="17" name="文本框 16"/>
          <p:cNvSpPr txBox="1"/>
          <p:nvPr/>
        </p:nvSpPr>
        <p:spPr>
          <a:xfrm>
            <a:off x="2781300" y="3556372"/>
            <a:ext cx="6301740"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Thanks for your time</a:t>
            </a:r>
            <a:endParaRPr lang="zh-CN" altLang="en-US" sz="2800" dirty="0"/>
          </a:p>
        </p:txBody>
      </p:sp>
    </p:spTree>
    <p:extLst>
      <p:ext uri="{BB962C8B-B14F-4D97-AF65-F5344CB8AC3E}">
        <p14:creationId xmlns:p14="http://schemas.microsoft.com/office/powerpoint/2010/main" val="310434108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23043</TotalTime>
  <Words>416</Words>
  <Application>Microsoft Macintosh PowerPoint</Application>
  <PresentationFormat>自定义</PresentationFormat>
  <Paragraphs>60</Paragraphs>
  <Slides>7</Slides>
  <Notes>5</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Office 主题</vt:lpstr>
      <vt:lpstr>PowerPoint 演示文稿</vt:lpstr>
      <vt:lpstr>什么是组合模式</vt:lpstr>
      <vt:lpstr>组合模式的角色UML</vt:lpstr>
      <vt:lpstr>组合模式的应用场景</vt:lpstr>
      <vt:lpstr>组合模式的优缺点</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1234</dc:creator>
  <cp:lastModifiedBy>kinddy lee</cp:lastModifiedBy>
  <cp:revision>1077</cp:revision>
  <dcterms:created xsi:type="dcterms:W3CDTF">2015-02-02T02:30:24Z</dcterms:created>
  <dcterms:modified xsi:type="dcterms:W3CDTF">2018-03-27T09:26:28Z</dcterms:modified>
</cp:coreProperties>
</file>